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63" r:id="rId2"/>
    <p:sldId id="331" r:id="rId3"/>
    <p:sldId id="384" r:id="rId4"/>
    <p:sldId id="366" r:id="rId5"/>
    <p:sldId id="423" r:id="rId6"/>
    <p:sldId id="405" r:id="rId7"/>
    <p:sldId id="406" r:id="rId8"/>
    <p:sldId id="407" r:id="rId9"/>
    <p:sldId id="408" r:id="rId10"/>
    <p:sldId id="409" r:id="rId11"/>
    <p:sldId id="410" r:id="rId12"/>
    <p:sldId id="367" r:id="rId13"/>
    <p:sldId id="368" r:id="rId14"/>
    <p:sldId id="411" r:id="rId15"/>
    <p:sldId id="412" r:id="rId16"/>
    <p:sldId id="413" r:id="rId17"/>
    <p:sldId id="414" r:id="rId18"/>
    <p:sldId id="415" r:id="rId19"/>
    <p:sldId id="416" r:id="rId20"/>
    <p:sldId id="417" r:id="rId21"/>
    <p:sldId id="418" r:id="rId22"/>
    <p:sldId id="419" r:id="rId23"/>
    <p:sldId id="421" r:id="rId24"/>
    <p:sldId id="420" r:id="rId25"/>
    <p:sldId id="371" r:id="rId26"/>
    <p:sldId id="422" r:id="rId27"/>
    <p:sldId id="372" r:id="rId28"/>
    <p:sldId id="424" r:id="rId29"/>
    <p:sldId id="369"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6435" autoAdjust="0"/>
  </p:normalViewPr>
  <p:slideViewPr>
    <p:cSldViewPr>
      <p:cViewPr varScale="1">
        <p:scale>
          <a:sx n="77" d="100"/>
          <a:sy n="77" d="100"/>
        </p:scale>
        <p:origin x="1734"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List of important leadership traits: It includes diligence, trustworthiness, dependability, articulateness, sociability, open-mindedness, intelligence, confidence, self-assurance, and conscientiousness.</a:t>
            </a:r>
          </a:p>
          <a:p>
            <a:endParaRPr lang="en-GB" dirty="0"/>
          </a:p>
          <a:p>
            <a:r>
              <a:rPr lang="en-GB" dirty="0"/>
              <a:t>Difficult to identify essential traits: Because the list is so extensive, it is difficult to identify specifically which traits are essential for leaders. In fact, nearly all of the traits are probably related to effective leadership.</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effectLst/>
                <a:latin typeface="+mn-lt"/>
                <a:ea typeface="+mn-ea"/>
                <a:cs typeface="+mn-cs"/>
              </a:rPr>
              <a:t>Researches identify</a:t>
            </a:r>
            <a:r>
              <a:rPr lang="en-US" sz="1200" kern="1200" baseline="0" dirty="0">
                <a:solidFill>
                  <a:schemeClr val="tx1"/>
                </a:solidFill>
                <a:effectLst/>
                <a:latin typeface="+mn-lt"/>
                <a:ea typeface="+mn-ea"/>
                <a:cs typeface="+mn-cs"/>
              </a:rPr>
              <a:t> several important leadership traits: </a:t>
            </a:r>
            <a:r>
              <a:rPr lang="en-US" sz="1200" kern="1200" dirty="0">
                <a:solidFill>
                  <a:schemeClr val="tx1"/>
                </a:solidFill>
                <a:effectLst/>
                <a:latin typeface="+mn-lt"/>
                <a:ea typeface="+mn-ea"/>
                <a:cs typeface="+mn-cs"/>
              </a:rPr>
              <a:t>Thousands of studies have been conducted to identify the traits of effective leaders. The results of these studies have produced a very long list of important leadership traits; each of these traits contributes to the leadership process.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Important traits based on research studies conducted by several investigators: </a:t>
            </a:r>
            <a:r>
              <a:rPr lang="en-US" sz="1200" kern="1200" dirty="0">
                <a:solidFill>
                  <a:schemeClr val="tx1"/>
                </a:solidFill>
                <a:effectLst/>
                <a:latin typeface="+mn-lt"/>
                <a:ea typeface="+mn-ea"/>
                <a:cs typeface="+mn-cs"/>
              </a:rPr>
              <a:t>achievement, persistence, insight, initiative, self-confidence, responsibility, cooperativeness, tolerance, influence, sociability, drive, motivation, integrity, confidence, cognitive ability, task knowledge, extroversion, conscientiousness, and openness.</a:t>
            </a:r>
            <a:endParaRPr lang="en-US" dirty="0"/>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Six key traits: Intelligence, confidence, charisma, determination, sociability, and integrity.</a:t>
            </a:r>
            <a:endParaRPr lang="en-US"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2033200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Related to effective leadership: </a:t>
            </a:r>
            <a:r>
              <a:rPr lang="en-US" sz="1200" b="1" kern="1200" dirty="0">
                <a:solidFill>
                  <a:schemeClr val="tx1"/>
                </a:solidFill>
                <a:effectLst/>
                <a:latin typeface="+mn-lt"/>
                <a:ea typeface="+mn-ea"/>
                <a:cs typeface="+mn-cs"/>
              </a:rPr>
              <a:t>Intelligence</a:t>
            </a:r>
            <a:r>
              <a:rPr lang="en-US" sz="1200" kern="1200" dirty="0">
                <a:solidFill>
                  <a:schemeClr val="tx1"/>
                </a:solidFill>
                <a:effectLst/>
                <a:latin typeface="+mn-lt"/>
                <a:ea typeface="+mn-ea"/>
                <a:cs typeface="+mn-cs"/>
              </a:rPr>
              <a:t> is an important trait related to effective leadership. Intelligence includes having good language skills, perceptual skills, and reasoning ability. This combination of assets makes people good thinkers, and makes them better leaders.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Improve by</a:t>
            </a:r>
            <a:r>
              <a:rPr lang="en-US" sz="1200" kern="1200" baseline="0" dirty="0">
                <a:solidFill>
                  <a:schemeClr val="tx1"/>
                </a:solidFill>
                <a:effectLst/>
                <a:latin typeface="+mn-lt"/>
                <a:ea typeface="+mn-ea"/>
                <a:cs typeface="+mn-cs"/>
              </a:rPr>
              <a:t> being</a:t>
            </a:r>
            <a:r>
              <a:rPr lang="en-US" sz="1200" kern="1200" dirty="0">
                <a:solidFill>
                  <a:schemeClr val="tx1"/>
                </a:solidFill>
                <a:effectLst/>
                <a:latin typeface="+mn-lt"/>
                <a:ea typeface="+mn-ea"/>
                <a:cs typeface="+mn-cs"/>
              </a:rPr>
              <a:t> well informed: Intelligent leaders are well informed. They are aware of what is going on around them and understand the job that needs to be done.</a:t>
            </a:r>
          </a:p>
          <a:p>
            <a:r>
              <a:rPr lang="en-US" sz="1200" kern="1200" dirty="0">
                <a:solidFill>
                  <a:schemeClr val="tx1"/>
                </a:solidFill>
                <a:effectLst/>
                <a:latin typeface="+mn-lt"/>
                <a:ea typeface="+mn-ea"/>
                <a:cs typeface="+mn-cs"/>
              </a:rPr>
              <a:t>It is important for leaders to obtain information about what their leadership role entails and learn as much as possible about their work environment. This information will help leaders be more knowledgeable and insightful.</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773516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Feelings of confident people:</a:t>
            </a:r>
            <a:r>
              <a:rPr lang="en-US" sz="1200" kern="1200" dirty="0">
                <a:solidFill>
                  <a:schemeClr val="tx1"/>
                </a:solidFill>
                <a:effectLst/>
                <a:latin typeface="+mn-lt"/>
                <a:ea typeface="+mn-ea"/>
                <a:cs typeface="+mn-cs"/>
              </a:rPr>
              <a:t> Confident people feel self-assured and believe they can accomplish their goals. They feel strong and secure about their positions; move forward and feel a sense of certainty and believe that they are doing the right thing.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Feeling positive about oneself: </a:t>
            </a:r>
            <a:r>
              <a:rPr lang="en-US" sz="1200" b="1" kern="1200" dirty="0">
                <a:solidFill>
                  <a:schemeClr val="tx1"/>
                </a:solidFill>
                <a:effectLst/>
                <a:latin typeface="+mn-lt"/>
                <a:ea typeface="+mn-ea"/>
                <a:cs typeface="+mn-cs"/>
              </a:rPr>
              <a:t>Confidence</a:t>
            </a:r>
            <a:r>
              <a:rPr lang="en-US" sz="1200" kern="1200" dirty="0">
                <a:solidFill>
                  <a:schemeClr val="tx1"/>
                </a:solidFill>
                <a:effectLst/>
                <a:latin typeface="+mn-lt"/>
                <a:ea typeface="+mn-ea"/>
                <a:cs typeface="+mn-cs"/>
              </a:rPr>
              <a:t> is a trait that has to do with feeling positive about oneself and one’s ability to succeed.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r>
              <a:rPr lang="en-US" dirty="0"/>
              <a:t>Building confidence</a:t>
            </a:r>
            <a:r>
              <a:rPr lang="en-US" sz="1200" kern="1200" dirty="0">
                <a:solidFill>
                  <a:schemeClr val="tx1"/>
                </a:solidFill>
                <a:effectLst/>
                <a:latin typeface="+mn-lt"/>
                <a:ea typeface="+mn-ea"/>
                <a:cs typeface="+mn-cs"/>
              </a:rPr>
              <a:t>: Confidence comes from </a:t>
            </a:r>
            <a:r>
              <a:rPr lang="en-US" sz="1200" i="1" kern="1200" dirty="0">
                <a:solidFill>
                  <a:schemeClr val="tx1"/>
                </a:solidFill>
                <a:effectLst/>
                <a:latin typeface="+mn-lt"/>
                <a:ea typeface="+mn-ea"/>
                <a:cs typeface="+mn-cs"/>
              </a:rPr>
              <a:t>understanding</a:t>
            </a:r>
            <a:r>
              <a:rPr lang="en-US" sz="1200" kern="1200" dirty="0">
                <a:solidFill>
                  <a:schemeClr val="tx1"/>
                </a:solidFill>
                <a:effectLst/>
                <a:latin typeface="+mn-lt"/>
                <a:ea typeface="+mn-ea"/>
                <a:cs typeface="+mn-cs"/>
              </a:rPr>
              <a:t> what is required of you. Awareness and understanding build confidence. Confidence can also come from having a mentor to show the way and provide constructive feedback. Confidence also comes from </a:t>
            </a:r>
            <a:r>
              <a:rPr lang="en-US" sz="1200" i="1" kern="1200" dirty="0">
                <a:solidFill>
                  <a:schemeClr val="tx1"/>
                </a:solidFill>
                <a:effectLst/>
                <a:latin typeface="+mn-lt"/>
                <a:ea typeface="+mn-ea"/>
                <a:cs typeface="+mn-cs"/>
              </a:rPr>
              <a:t>practice.</a:t>
            </a:r>
            <a:r>
              <a:rPr lang="en-US" sz="1200" kern="1200" dirty="0">
                <a:solidFill>
                  <a:schemeClr val="tx1"/>
                </a:solidFill>
                <a:effectLst/>
                <a:latin typeface="+mn-lt"/>
                <a:ea typeface="+mn-ea"/>
                <a:cs typeface="+mn-cs"/>
              </a:rPr>
              <a:t> In leadership, practice builds confidence because it provides assurance that an aspiring leader can do what needs to be done. </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52995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Leader’s special magnetic charm: </a:t>
            </a:r>
            <a:r>
              <a:rPr lang="en-US" sz="1200" b="1" kern="1200" dirty="0">
                <a:solidFill>
                  <a:schemeClr val="tx1"/>
                </a:solidFill>
                <a:effectLst/>
                <a:latin typeface="+mn-lt"/>
                <a:ea typeface="+mn-ea"/>
                <a:cs typeface="+mn-cs"/>
              </a:rPr>
              <a:t>Charisma</a:t>
            </a:r>
            <a:r>
              <a:rPr lang="en-US" sz="1200" kern="1200" dirty="0">
                <a:solidFill>
                  <a:schemeClr val="tx1"/>
                </a:solidFill>
                <a:effectLst/>
                <a:latin typeface="+mn-lt"/>
                <a:ea typeface="+mn-ea"/>
                <a:cs typeface="+mn-cs"/>
              </a:rPr>
              <a:t> refers to a leader’s special magnetic charm and appeal, and can have a huge effect on the leadership process. It gives the leader</a:t>
            </a:r>
            <a:r>
              <a:rPr lang="en-US" sz="1200" kern="1200" baseline="0" dirty="0">
                <a:solidFill>
                  <a:schemeClr val="tx1"/>
                </a:solidFill>
                <a:effectLst/>
                <a:latin typeface="+mn-lt"/>
                <a:ea typeface="+mn-ea"/>
                <a:cs typeface="+mn-cs"/>
              </a:rPr>
              <a:t> exceptional powers of influence.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dirty="0"/>
              <a:t>Can be used in less positive ways: </a:t>
            </a:r>
            <a:r>
              <a:rPr lang="en-US" sz="1200" kern="1200" dirty="0">
                <a:solidFill>
                  <a:schemeClr val="tx1"/>
                </a:solidFill>
                <a:effectLst/>
                <a:latin typeface="+mn-lt"/>
                <a:ea typeface="+mn-ea"/>
                <a:cs typeface="+mn-cs"/>
              </a:rPr>
              <a:t>Charisma can also be used by leaders in less positive ways. It enhances a leader’s ability to gain people’s devotion. Incorporated with charisma are leaders’ strong rhetorical skills, vision, and energy, which destructive leaders use to win others over and to exploit followers for their own ends.</a:t>
            </a:r>
            <a:endParaRPr lang="en-US" dirty="0"/>
          </a:p>
          <a:p>
            <a:endParaRPr lang="en-US" sz="1200" kern="1200" dirty="0">
              <a:solidFill>
                <a:schemeClr val="tx1"/>
              </a:solidFill>
              <a:effectLst/>
              <a:latin typeface="+mn-lt"/>
              <a:ea typeface="+mn-ea"/>
              <a:cs typeface="+mn-cs"/>
            </a:endParaRPr>
          </a:p>
          <a:p>
            <a:r>
              <a:rPr lang="en-US" dirty="0"/>
              <a:t>Behaviors characterizing charismatic leadership: </a:t>
            </a:r>
          </a:p>
          <a:p>
            <a:pPr marL="228600" indent="-228600">
              <a:buFont typeface="+mj-lt"/>
              <a:buAutoNum type="arabicPeriod"/>
            </a:pPr>
            <a:r>
              <a:rPr lang="en-US" sz="1200" kern="1200" dirty="0">
                <a:solidFill>
                  <a:schemeClr val="tx1"/>
                </a:solidFill>
                <a:effectLst/>
                <a:latin typeface="+mn-lt"/>
                <a:ea typeface="+mn-ea"/>
                <a:cs typeface="+mn-cs"/>
              </a:rPr>
              <a:t>Charismatic leaders serve as a </a:t>
            </a:r>
            <a:r>
              <a:rPr lang="en-US" sz="1200" i="1" kern="1200" dirty="0">
                <a:solidFill>
                  <a:schemeClr val="tx1"/>
                </a:solidFill>
                <a:effectLst/>
                <a:latin typeface="+mn-lt"/>
                <a:ea typeface="+mn-ea"/>
                <a:cs typeface="+mn-cs"/>
              </a:rPr>
              <a:t>strong role model</a:t>
            </a:r>
            <a:r>
              <a:rPr lang="en-US" sz="1200" kern="1200" dirty="0">
                <a:solidFill>
                  <a:schemeClr val="tx1"/>
                </a:solidFill>
                <a:effectLst/>
                <a:latin typeface="+mn-lt"/>
                <a:ea typeface="+mn-ea"/>
                <a:cs typeface="+mn-cs"/>
              </a:rPr>
              <a:t> for the values that they desire others to adopt.</a:t>
            </a:r>
          </a:p>
          <a:p>
            <a:pPr marL="228600" indent="-228600">
              <a:buFont typeface="+mj-lt"/>
              <a:buAutoNum type="arabicPeriod"/>
            </a:pPr>
            <a:r>
              <a:rPr lang="en-US" sz="1200" kern="1200" dirty="0">
                <a:solidFill>
                  <a:schemeClr val="tx1"/>
                </a:solidFill>
                <a:effectLst/>
                <a:latin typeface="+mn-lt"/>
                <a:ea typeface="+mn-ea"/>
                <a:cs typeface="+mn-cs"/>
              </a:rPr>
              <a:t>Charismatic leaders </a:t>
            </a:r>
            <a:r>
              <a:rPr lang="en-US" sz="1200" i="1" kern="1200" dirty="0">
                <a:solidFill>
                  <a:schemeClr val="tx1"/>
                </a:solidFill>
                <a:effectLst/>
                <a:latin typeface="+mn-lt"/>
                <a:ea typeface="+mn-ea"/>
                <a:cs typeface="+mn-cs"/>
              </a:rPr>
              <a:t>show competence</a:t>
            </a:r>
            <a:r>
              <a:rPr lang="en-US" sz="1200" kern="1200" dirty="0">
                <a:solidFill>
                  <a:schemeClr val="tx1"/>
                </a:solidFill>
                <a:effectLst/>
                <a:latin typeface="+mn-lt"/>
                <a:ea typeface="+mn-ea"/>
                <a:cs typeface="+mn-cs"/>
              </a:rPr>
              <a:t> in every aspect of leadership, so others trust their decisions.</a:t>
            </a:r>
          </a:p>
          <a:p>
            <a:pPr marL="228600" indent="-228600">
              <a:buFont typeface="+mj-lt"/>
              <a:buAutoNum type="arabicPeriod"/>
            </a:pPr>
            <a:r>
              <a:rPr lang="en-US" sz="1200" kern="1200" dirty="0">
                <a:solidFill>
                  <a:schemeClr val="tx1"/>
                </a:solidFill>
                <a:effectLst/>
                <a:latin typeface="+mn-lt"/>
                <a:ea typeface="+mn-ea"/>
                <a:cs typeface="+mn-cs"/>
              </a:rPr>
              <a:t>Charismatic leaders </a:t>
            </a:r>
            <a:r>
              <a:rPr lang="en-US" sz="1200" i="1" kern="1200" dirty="0">
                <a:solidFill>
                  <a:schemeClr val="tx1"/>
                </a:solidFill>
                <a:effectLst/>
                <a:latin typeface="+mn-lt"/>
                <a:ea typeface="+mn-ea"/>
                <a:cs typeface="+mn-cs"/>
              </a:rPr>
              <a:t>articulate clear goals</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strong values.</a:t>
            </a:r>
          </a:p>
          <a:p>
            <a:pPr marL="228600" indent="-228600">
              <a:buFont typeface="+mj-lt"/>
              <a:buAutoNum type="arabicPeriod"/>
            </a:pPr>
            <a:r>
              <a:rPr lang="en-US" sz="1200" kern="1200" dirty="0">
                <a:solidFill>
                  <a:schemeClr val="tx1"/>
                </a:solidFill>
                <a:effectLst/>
                <a:latin typeface="+mn-lt"/>
                <a:ea typeface="+mn-ea"/>
                <a:cs typeface="+mn-cs"/>
              </a:rPr>
              <a:t>Charismatic leaders communicate </a:t>
            </a:r>
            <a:r>
              <a:rPr lang="en-US" sz="1200" i="1" kern="1200" dirty="0">
                <a:solidFill>
                  <a:schemeClr val="tx1"/>
                </a:solidFill>
                <a:effectLst/>
                <a:latin typeface="+mn-lt"/>
                <a:ea typeface="+mn-ea"/>
                <a:cs typeface="+mn-cs"/>
              </a:rPr>
              <a:t>high expectations</a:t>
            </a:r>
            <a:r>
              <a:rPr lang="en-US" sz="1200" kern="1200" dirty="0">
                <a:solidFill>
                  <a:schemeClr val="tx1"/>
                </a:solidFill>
                <a:effectLst/>
                <a:latin typeface="+mn-lt"/>
                <a:ea typeface="+mn-ea"/>
                <a:cs typeface="+mn-cs"/>
              </a:rPr>
              <a:t> for followers and </a:t>
            </a:r>
            <a:r>
              <a:rPr lang="en-US" sz="1200" i="1" kern="1200" dirty="0">
                <a:solidFill>
                  <a:schemeClr val="tx1"/>
                </a:solidFill>
                <a:effectLst/>
                <a:latin typeface="+mn-lt"/>
                <a:ea typeface="+mn-ea"/>
                <a:cs typeface="+mn-cs"/>
              </a:rPr>
              <a:t>show confidence</a:t>
            </a:r>
            <a:r>
              <a:rPr lang="en-US" sz="1200" kern="1200" dirty="0">
                <a:solidFill>
                  <a:schemeClr val="tx1"/>
                </a:solidFill>
                <a:effectLst/>
                <a:latin typeface="+mn-lt"/>
                <a:ea typeface="+mn-ea"/>
                <a:cs typeface="+mn-cs"/>
              </a:rPr>
              <a:t> in their abilities to meet these expectations.</a:t>
            </a:r>
          </a:p>
          <a:p>
            <a:pPr marL="228600" indent="-228600">
              <a:buFont typeface="+mj-lt"/>
              <a:buAutoNum type="arabicPeriod"/>
            </a:pPr>
            <a:r>
              <a:rPr lang="en-US" sz="1200" kern="1200" dirty="0">
                <a:solidFill>
                  <a:schemeClr val="tx1"/>
                </a:solidFill>
                <a:effectLst/>
                <a:latin typeface="+mn-lt"/>
                <a:ea typeface="+mn-ea"/>
                <a:cs typeface="+mn-cs"/>
              </a:rPr>
              <a:t>Charismatic leaders are an </a:t>
            </a:r>
            <a:r>
              <a:rPr lang="en-US" sz="1200" i="1" kern="1200" dirty="0">
                <a:solidFill>
                  <a:schemeClr val="tx1"/>
                </a:solidFill>
                <a:effectLst/>
                <a:latin typeface="+mn-lt"/>
                <a:ea typeface="+mn-ea"/>
                <a:cs typeface="+mn-cs"/>
              </a:rPr>
              <a:t>inspiration</a:t>
            </a:r>
            <a:r>
              <a:rPr lang="en-US" sz="1200" kern="1200" dirty="0">
                <a:solidFill>
                  <a:schemeClr val="tx1"/>
                </a:solidFill>
                <a:effectLst/>
                <a:latin typeface="+mn-lt"/>
                <a:ea typeface="+mn-ea"/>
                <a:cs typeface="+mn-cs"/>
              </a:rPr>
              <a:t> to others.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280665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Very focused and attentive: </a:t>
            </a:r>
            <a:r>
              <a:rPr lang="en-US" sz="1200" kern="1200" dirty="0">
                <a:solidFill>
                  <a:schemeClr val="tx1"/>
                </a:solidFill>
                <a:effectLst/>
                <a:latin typeface="+mn-lt"/>
                <a:ea typeface="+mn-ea"/>
                <a:cs typeface="+mn-cs"/>
              </a:rPr>
              <a:t>Determined leaders are very focused and attentive to tasks. They know </a:t>
            </a:r>
            <a:r>
              <a:rPr lang="en-US" sz="1200" i="1" kern="1200" dirty="0">
                <a:solidFill>
                  <a:schemeClr val="tx1"/>
                </a:solidFill>
                <a:effectLst/>
                <a:latin typeface="+mn-lt"/>
                <a:ea typeface="+mn-ea"/>
                <a:cs typeface="+mn-cs"/>
              </a:rPr>
              <a:t>where</a:t>
            </a:r>
            <a:r>
              <a:rPr lang="en-US" sz="1200" kern="1200" dirty="0">
                <a:solidFill>
                  <a:schemeClr val="tx1"/>
                </a:solidFill>
                <a:effectLst/>
                <a:latin typeface="+mn-lt"/>
                <a:ea typeface="+mn-ea"/>
                <a:cs typeface="+mn-cs"/>
              </a:rPr>
              <a:t> they are going and </a:t>
            </a:r>
            <a:r>
              <a:rPr lang="en-US" sz="1200" i="1" kern="1200" dirty="0">
                <a:solidFill>
                  <a:schemeClr val="tx1"/>
                </a:solidFill>
                <a:effectLst/>
                <a:latin typeface="+mn-lt"/>
                <a:ea typeface="+mn-ea"/>
                <a:cs typeface="+mn-cs"/>
              </a:rPr>
              <a:t>how</a:t>
            </a:r>
            <a:r>
              <a:rPr lang="en-US" sz="1200" kern="1200" dirty="0">
                <a:solidFill>
                  <a:schemeClr val="tx1"/>
                </a:solidFill>
                <a:effectLst/>
                <a:latin typeface="+mn-lt"/>
                <a:ea typeface="+mn-ea"/>
                <a:cs typeface="+mn-cs"/>
              </a:rPr>
              <a:t> they intend to get there.</a:t>
            </a:r>
          </a:p>
          <a:p>
            <a:endParaRPr lang="en-US" dirty="0"/>
          </a:p>
          <a:p>
            <a:r>
              <a:rPr lang="en-US" dirty="0"/>
              <a:t>Decision to get the job done: </a:t>
            </a:r>
            <a:r>
              <a:rPr lang="en-US" sz="1200" b="1" kern="1200" dirty="0">
                <a:solidFill>
                  <a:schemeClr val="tx1"/>
                </a:solidFill>
                <a:effectLst/>
                <a:latin typeface="+mn-lt"/>
                <a:ea typeface="+mn-ea"/>
                <a:cs typeface="+mn-cs"/>
              </a:rPr>
              <a:t>Determination </a:t>
            </a:r>
            <a:r>
              <a:rPr lang="en-US" sz="1200" kern="1200" dirty="0">
                <a:solidFill>
                  <a:schemeClr val="tx1"/>
                </a:solidFill>
                <a:effectLst/>
                <a:latin typeface="+mn-lt"/>
                <a:ea typeface="+mn-ea"/>
                <a:cs typeface="+mn-cs"/>
              </a:rPr>
              <a:t>is the decision to get the job done. It includes characteristics such as initiative, persistence, and drive. People with determination are willing to assert themselves, they are proactive, and they have the capacity to persevere in the face of obstacles. Being determined includes showing dominance at times, especially in situations where others need direction.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Characteristics of determined leader: </a:t>
            </a:r>
            <a:r>
              <a:rPr lang="en-US" sz="1200" kern="1200" dirty="0">
                <a:solidFill>
                  <a:schemeClr val="tx1"/>
                </a:solidFill>
                <a:effectLst/>
                <a:latin typeface="+mn-lt"/>
                <a:ea typeface="+mn-ea"/>
                <a:cs typeface="+mn-cs"/>
              </a:rPr>
              <a:t>Staying focused on the task, clarifying the goals, articulating the vision, and encouraging others to stay the course are characteristics of determined leaders.</a:t>
            </a:r>
            <a:endParaRPr lang="en-US" sz="1200" kern="1200" baseline="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9657831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1" kern="1200" dirty="0">
                <a:solidFill>
                  <a:schemeClr val="tx1"/>
                </a:solidFill>
                <a:effectLst/>
                <a:latin typeface="+mn-lt"/>
                <a:ea typeface="+mn-ea"/>
                <a:cs typeface="+mn-cs"/>
              </a:rPr>
              <a:t>Sociability</a:t>
            </a:r>
            <a:r>
              <a:rPr lang="en-US" sz="1200" kern="1200" dirty="0">
                <a:solidFill>
                  <a:schemeClr val="tx1"/>
                </a:solidFill>
                <a:effectLst/>
                <a:latin typeface="+mn-lt"/>
                <a:ea typeface="+mn-ea"/>
                <a:cs typeface="+mn-cs"/>
              </a:rPr>
              <a:t> refers to a leader’s capacity to establish pleasant social relationships.</a:t>
            </a:r>
          </a:p>
          <a:p>
            <a:endParaRPr lang="en-US" sz="1200" kern="1200" dirty="0">
              <a:solidFill>
                <a:schemeClr val="tx1"/>
              </a:solidFill>
              <a:effectLst/>
              <a:latin typeface="+mn-lt"/>
              <a:ea typeface="+mn-ea"/>
              <a:cs typeface="+mn-cs"/>
            </a:endParaRPr>
          </a:p>
          <a:p>
            <a:r>
              <a:rPr lang="en-US" dirty="0"/>
              <a:t>Characteristics of sociable leaders: </a:t>
            </a:r>
            <a:r>
              <a:rPr lang="en-US" sz="1200" kern="1200" dirty="0">
                <a:solidFill>
                  <a:schemeClr val="tx1"/>
                </a:solidFill>
                <a:effectLst/>
                <a:latin typeface="+mn-lt"/>
                <a:ea typeface="+mn-ea"/>
                <a:cs typeface="+mn-cs"/>
              </a:rPr>
              <a:t>Leaders who show sociability are friendly, outgoing, courteous, tactful, and diplomatic. They are sensitive to others’ needs and show concern for their well-being. Sociable leaders have good interpersonal skills and help to create cooperative relationships within their work environments.</a:t>
            </a:r>
          </a:p>
          <a:p>
            <a:endParaRPr lang="en-US" sz="1200" kern="1200" dirty="0">
              <a:solidFill>
                <a:schemeClr val="tx1"/>
              </a:solidFill>
              <a:effectLst/>
              <a:latin typeface="+mn-lt"/>
              <a:ea typeface="+mn-ea"/>
              <a:cs typeface="+mn-cs"/>
            </a:endParaRPr>
          </a:p>
          <a:p>
            <a:r>
              <a:rPr lang="en-US" dirty="0"/>
              <a:t>Possibility of increasing sociability: S</a:t>
            </a:r>
            <a:r>
              <a:rPr lang="en-US" sz="1200" kern="1200" dirty="0">
                <a:solidFill>
                  <a:schemeClr val="tx1"/>
                </a:solidFill>
                <a:effectLst/>
                <a:latin typeface="+mn-lt"/>
                <a:ea typeface="+mn-ea"/>
                <a:cs typeface="+mn-cs"/>
              </a:rPr>
              <a:t>ome individuals are naturally “people persons,” while others prefer to be alone. Although people vary in the degree to which they are outgoing, it is possible to increase sociability. Being friendly, kind, and thoughtful, as well as talking freely with others and giving them support, goes a long way to establish a leader’s sociability.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769089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Quality of honest: </a:t>
            </a:r>
            <a:r>
              <a:rPr lang="en-US" sz="1200" b="1" kern="1200" dirty="0">
                <a:solidFill>
                  <a:schemeClr val="tx1"/>
                </a:solidFill>
                <a:effectLst/>
                <a:latin typeface="+mn-lt"/>
                <a:ea typeface="+mn-ea"/>
                <a:cs typeface="+mn-cs"/>
              </a:rPr>
              <a:t>Integrity </a:t>
            </a:r>
            <a:r>
              <a:rPr lang="en-US" sz="1200" kern="1200" dirty="0">
                <a:solidFill>
                  <a:schemeClr val="tx1"/>
                </a:solidFill>
                <a:effectLst/>
                <a:latin typeface="+mn-lt"/>
                <a:ea typeface="+mn-ea"/>
                <a:cs typeface="+mn-cs"/>
              </a:rPr>
              <a:t>characterizes leaders who possess the qualities of honesty and trustworthiness.</a:t>
            </a:r>
          </a:p>
          <a:p>
            <a:endParaRPr lang="en-US" sz="1200" kern="1200" dirty="0">
              <a:solidFill>
                <a:schemeClr val="tx1"/>
              </a:solidFill>
              <a:effectLst/>
              <a:latin typeface="+mn-lt"/>
              <a:ea typeface="+mn-ea"/>
              <a:cs typeface="+mn-cs"/>
            </a:endParaRPr>
          </a:p>
          <a:p>
            <a:r>
              <a:rPr lang="en-US" dirty="0"/>
              <a:t>Exhibition of integrity: </a:t>
            </a:r>
            <a:r>
              <a:rPr lang="en-US" sz="1200" kern="1200" dirty="0">
                <a:solidFill>
                  <a:schemeClr val="tx1"/>
                </a:solidFill>
                <a:effectLst/>
                <a:latin typeface="+mn-lt"/>
                <a:ea typeface="+mn-ea"/>
                <a:cs typeface="+mn-cs"/>
              </a:rPr>
              <a:t>People who adhere to a strong set of principles and take responsibility for their actions are exhibiting integrity.</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Characteristics of integrity leaders: </a:t>
            </a:r>
            <a:r>
              <a:rPr lang="en-US" sz="1200" kern="1200" dirty="0">
                <a:solidFill>
                  <a:schemeClr val="tx1"/>
                </a:solidFill>
                <a:effectLst/>
                <a:latin typeface="+mn-lt"/>
                <a:ea typeface="+mn-ea"/>
                <a:cs typeface="+mn-cs"/>
              </a:rPr>
              <a:t>Leaders with integrity inspire confidence in others because they can be trusted to do what they say they are going to do. They are loyal, dependable, and transparent. Basically, integrity makes a leader believable and worthy of our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leaders are honest”: Honesty helps people to have trust and faith in what leaders have to say and what they stand for. Honesty also enhances a leader’s ability to influence others because they have confidence in and believe in their leader.</a:t>
            </a:r>
            <a:endParaRPr lang="en-IN" sz="1200" kern="1200" dirty="0">
              <a:solidFill>
                <a:schemeClr val="tx1"/>
              </a:solidFill>
              <a:effectLst/>
              <a:latin typeface="+mn-lt"/>
              <a:ea typeface="+mn-ea"/>
              <a:cs typeface="+mn-cs"/>
            </a:endParaRPr>
          </a:p>
          <a:p>
            <a:endParaRPr lang="en-IN" altLang="en-US" sz="1200" kern="1200" dirty="0">
              <a:solidFill>
                <a:schemeClr val="tx1"/>
              </a:solidFill>
              <a:effectLst/>
              <a:latin typeface="+mn-lt"/>
              <a:ea typeface="+mn-ea"/>
              <a:cs typeface="+mn-cs"/>
            </a:endParaRPr>
          </a:p>
          <a:p>
            <a:r>
              <a:rPr lang="en-US" dirty="0"/>
              <a:t>Demands being open with others: </a:t>
            </a:r>
            <a:r>
              <a:rPr lang="en-US" sz="1200" kern="1200" dirty="0">
                <a:solidFill>
                  <a:schemeClr val="tx1"/>
                </a:solidFill>
                <a:effectLst/>
                <a:latin typeface="+mn-lt"/>
                <a:ea typeface="+mn-ea"/>
                <a:cs typeface="+mn-cs"/>
              </a:rPr>
              <a:t>Integrity demands being open with others and representing reality as fully and completely as possible. There are times when telling the complete truth can be destructive or counterproductive. The challenge for leaders is to strike a balance between being open and candid and monitoring what is appropriate to disclose in a particular situation. While it is important for leaders to be authentic, it is also essential for them to have integrity in their relationships with others.</a:t>
            </a:r>
            <a:endParaRPr lang="en-IN"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dirty="0"/>
              <a:t>Undergirds all aspects of leadership: </a:t>
            </a:r>
            <a:r>
              <a:rPr lang="en-US" sz="1200" kern="1200" dirty="0">
                <a:solidFill>
                  <a:schemeClr val="tx1"/>
                </a:solidFill>
                <a:effectLst/>
                <a:latin typeface="+mn-lt"/>
                <a:ea typeface="+mn-ea"/>
                <a:cs typeface="+mn-cs"/>
              </a:rPr>
              <a:t>Integrity is a central aspect of a leader’s ability to influence. If people do not trust a leader, the leader’s influence potential is weakened. In essence, integrity is the bedrock of who a leader is. When a leader’s integrity comes into question, his or her potential to lead is lost.</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7442592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Founding father of U.S.A: </a:t>
            </a:r>
            <a:r>
              <a:rPr lang="en-US" sz="1200" kern="1200" dirty="0">
                <a:solidFill>
                  <a:schemeClr val="tx1"/>
                </a:solidFill>
                <a:effectLst/>
                <a:latin typeface="+mn-lt"/>
                <a:ea typeface="+mn-ea"/>
                <a:cs typeface="+mn-cs"/>
              </a:rPr>
              <a:t>George Washington is considered to be the founding father of the United States of America,</a:t>
            </a:r>
            <a:r>
              <a:rPr lang="en-US" sz="1200" kern="1200" baseline="0" dirty="0">
                <a:solidFill>
                  <a:schemeClr val="tx1"/>
                </a:solidFill>
                <a:effectLst/>
                <a:latin typeface="+mn-lt"/>
                <a:ea typeface="+mn-ea"/>
                <a:cs typeface="+mn-cs"/>
              </a:rPr>
              <a:t> being the first president of the United States. </a:t>
            </a:r>
            <a:r>
              <a:rPr lang="en-US" sz="1200" kern="1200" dirty="0">
                <a:solidFill>
                  <a:schemeClr val="tx1"/>
                </a:solidFill>
                <a:effectLst/>
                <a:latin typeface="+mn-lt"/>
                <a:ea typeface="+mn-ea"/>
                <a:cs typeface="+mn-cs"/>
              </a:rPr>
              <a:t>His leadership was pivotal in the development of this country’s government.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Truly respected by everyone: </a:t>
            </a:r>
            <a:r>
              <a:rPr lang="en-US" sz="1200" kern="1200" dirty="0">
                <a:solidFill>
                  <a:schemeClr val="tx1"/>
                </a:solidFill>
                <a:effectLst/>
                <a:latin typeface="+mn-lt"/>
                <a:ea typeface="+mn-ea"/>
                <a:cs typeface="+mn-cs"/>
              </a:rPr>
              <a:t>He was truly respected by everyone, from low-ranking soldiers to feisty public officials.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Man of great integrity: </a:t>
            </a:r>
            <a:r>
              <a:rPr lang="en-US" sz="1200" kern="1200" dirty="0">
                <a:solidFill>
                  <a:schemeClr val="tx1"/>
                </a:solidFill>
                <a:effectLst/>
                <a:latin typeface="+mn-lt"/>
                <a:ea typeface="+mn-ea"/>
                <a:cs typeface="+mn-cs"/>
              </a:rPr>
              <a:t>He was a man of great integrity who was a good listener.</a:t>
            </a:r>
            <a:endParaRPr lang="en-US" sz="120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Leadership in army was instrumental: </a:t>
            </a:r>
            <a:r>
              <a:rPr lang="en-US" sz="1200" kern="1200" dirty="0">
                <a:solidFill>
                  <a:schemeClr val="tx1"/>
                </a:solidFill>
                <a:effectLst/>
                <a:latin typeface="+mn-lt"/>
                <a:ea typeface="+mn-ea"/>
                <a:cs typeface="+mn-cs"/>
              </a:rPr>
              <a:t>He served as commander in chief of the Continental Army from 1775 to 1783. His leadership was instrumental in leading the colonies to victory over Great Britain in the Revolutionary War.</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Served two times as president: </a:t>
            </a:r>
            <a:r>
              <a:rPr lang="en-US" sz="1200" kern="1200" dirty="0">
                <a:solidFill>
                  <a:schemeClr val="tx1"/>
                </a:solidFill>
                <a:effectLst/>
                <a:latin typeface="+mn-lt"/>
                <a:ea typeface="+mn-ea"/>
                <a:cs typeface="+mn-cs"/>
              </a:rPr>
              <a:t>Washington was elected by 100% of the electoral college as the first president of the United States. Washington served two terms as president. Although he had the people’s support, he chose not to serve a third term.</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Modest man with great moral character: </a:t>
            </a:r>
            <a:r>
              <a:rPr lang="en-US" sz="1200" kern="1200" dirty="0">
                <a:solidFill>
                  <a:schemeClr val="tx1"/>
                </a:solidFill>
                <a:effectLst/>
                <a:latin typeface="+mn-lt"/>
                <a:ea typeface="+mn-ea"/>
                <a:cs typeface="+mn-cs"/>
              </a:rPr>
              <a:t>Researchers identify him as a modest man with great moral character who demonstrated integrity, virtuousness, and wisdom in his leadership.</a:t>
            </a:r>
          </a:p>
          <a:p>
            <a:endParaRPr lang="en-US" sz="1200" kern="1200" dirty="0">
              <a:solidFill>
                <a:schemeClr val="tx1"/>
              </a:solidFill>
              <a:effectLst/>
              <a:latin typeface="+mn-lt"/>
              <a:ea typeface="+mn-ea"/>
              <a:cs typeface="+mn-cs"/>
            </a:endParaRPr>
          </a:p>
          <a:p>
            <a:r>
              <a:rPr lang="en-US" dirty="0"/>
              <a:t>Brave and tenacious: </a:t>
            </a:r>
            <a:r>
              <a:rPr lang="en-US" sz="1200" kern="1200" dirty="0">
                <a:solidFill>
                  <a:schemeClr val="tx1"/>
                </a:solidFill>
                <a:effectLst/>
                <a:latin typeface="+mn-lt"/>
                <a:ea typeface="+mn-ea"/>
                <a:cs typeface="+mn-cs"/>
              </a:rPr>
              <a:t>Although reserved, as a military leader he was brave and tenacious. Rather than use power to his own ends, he gave up his position as commander in chief after the war.</a:t>
            </a:r>
          </a:p>
          <a:p>
            <a:endParaRPr lang="en-US" sz="1200" kern="1200" dirty="0">
              <a:solidFill>
                <a:schemeClr val="tx1"/>
              </a:solidFill>
              <a:effectLst/>
              <a:latin typeface="+mn-lt"/>
              <a:ea typeface="+mn-ea"/>
              <a:cs typeface="+mn-cs"/>
            </a:endParaRPr>
          </a:p>
          <a:p>
            <a:r>
              <a:rPr lang="en-US" dirty="0"/>
              <a:t>Predictable to the American people: </a:t>
            </a:r>
            <a:r>
              <a:rPr lang="en-US" sz="1200" kern="1200" dirty="0">
                <a:solidFill>
                  <a:schemeClr val="tx1"/>
                </a:solidFill>
                <a:effectLst/>
                <a:latin typeface="+mn-lt"/>
                <a:ea typeface="+mn-ea"/>
                <a:cs typeface="+mn-cs"/>
              </a:rPr>
              <a:t>Washington provided stability, reason, and order after the American Revolution when the United States was in its formative stages. His evenness made him predictable to the American people, who considered him trustworthy.</a:t>
            </a:r>
          </a:p>
          <a:p>
            <a:endParaRPr lang="en-US" sz="1200" kern="1200" dirty="0">
              <a:solidFill>
                <a:schemeClr val="tx1"/>
              </a:solidFill>
              <a:effectLst/>
              <a:latin typeface="+mn-lt"/>
              <a:ea typeface="+mn-ea"/>
              <a:cs typeface="+mn-cs"/>
            </a:endParaRPr>
          </a:p>
          <a:p>
            <a:r>
              <a:rPr lang="en-US" dirty="0"/>
              <a:t>Prudent leader: </a:t>
            </a:r>
            <a:r>
              <a:rPr lang="en-US" sz="1200" kern="1200" dirty="0">
                <a:solidFill>
                  <a:schemeClr val="tx1"/>
                </a:solidFill>
                <a:effectLst/>
                <a:latin typeface="+mn-lt"/>
                <a:ea typeface="+mn-ea"/>
                <a:cs typeface="+mn-cs"/>
              </a:rPr>
              <a:t>Washington was a prudent leader who made sound judgments and provided balance and wisdom to the new government.</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039956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2.2:</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Compare the leadership of renowned global figures.</a:t>
            </a:r>
            <a:endParaRPr lang="en-US" sz="1200" kern="1200" baseline="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dirty="0"/>
              <a:t>Talented prolific writer: </a:t>
            </a:r>
            <a:r>
              <a:rPr lang="en-US" sz="1200" kern="1200" dirty="0">
                <a:solidFill>
                  <a:schemeClr val="tx1"/>
                </a:solidFill>
                <a:effectLst/>
                <a:latin typeface="+mn-lt"/>
                <a:ea typeface="+mn-ea"/>
                <a:cs typeface="+mn-cs"/>
              </a:rPr>
              <a:t>Winston Churchill was one of the greatest statesmen and orators of the 20th century. In addition, he was a talented painter and prolific writer; he received the Nobel Prize in Literature in 1953.</a:t>
            </a:r>
          </a:p>
          <a:p>
            <a:endParaRPr lang="en-US" sz="1200" kern="1200" dirty="0">
              <a:solidFill>
                <a:schemeClr val="tx1"/>
              </a:solidFill>
              <a:effectLst/>
              <a:latin typeface="+mn-lt"/>
              <a:ea typeface="+mn-ea"/>
              <a:cs typeface="+mn-cs"/>
            </a:endParaRPr>
          </a:p>
          <a:p>
            <a:r>
              <a:rPr lang="en-US" dirty="0"/>
              <a:t>Remained as prime minister until 1945: </a:t>
            </a:r>
            <a:r>
              <a:rPr lang="en-US" sz="1200" kern="1200" dirty="0">
                <a:solidFill>
                  <a:schemeClr val="tx1"/>
                </a:solidFill>
                <a:effectLst/>
                <a:latin typeface="+mn-lt"/>
                <a:ea typeface="+mn-ea"/>
                <a:cs typeface="+mn-cs"/>
              </a:rPr>
              <a:t>Churchill served in the military during World War I, became prime minister of Great Britain in May 1940, and remained in that office through World War II, until 1945. It was at this time that his masterful leadership was most visible.</a:t>
            </a:r>
          </a:p>
          <a:p>
            <a:endParaRPr lang="en-US" sz="1200" kern="1200" dirty="0">
              <a:solidFill>
                <a:schemeClr val="tx1"/>
              </a:solidFill>
              <a:effectLst/>
              <a:latin typeface="+mn-lt"/>
              <a:ea typeface="+mn-ea"/>
              <a:cs typeface="+mn-cs"/>
            </a:endParaRPr>
          </a:p>
          <a:p>
            <a:r>
              <a:rPr lang="en-US" dirty="0"/>
              <a:t>Famous for his speeches: </a:t>
            </a:r>
            <a:r>
              <a:rPr lang="en-US" sz="1200" kern="1200" dirty="0">
                <a:solidFill>
                  <a:schemeClr val="tx1"/>
                </a:solidFill>
                <a:effectLst/>
                <a:latin typeface="+mn-lt"/>
                <a:ea typeface="+mn-ea"/>
                <a:cs typeface="+mn-cs"/>
              </a:rPr>
              <a:t>He made many famous speeches that had far-reaching effects on the morale of the people of Great Britain and the Allied forces.</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231256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2.2:</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Compare the leadership of renowned global figures.</a:t>
            </a:r>
            <a:endParaRPr lang="en-US" sz="1200" kern="1200" baseline="0" dirty="0">
              <a:solidFill>
                <a:schemeClr val="tx1"/>
              </a:solidFill>
              <a:effectLst/>
              <a:latin typeface="+mn-lt"/>
              <a:ea typeface="+mn-ea"/>
              <a:cs typeface="+mn-cs"/>
            </a:endParaRPr>
          </a:p>
          <a:p>
            <a:endParaRPr lang="en-US" dirty="0"/>
          </a:p>
          <a:p>
            <a:r>
              <a:rPr lang="en-US" dirty="0"/>
              <a:t>Remarkable leadership: </a:t>
            </a:r>
            <a:r>
              <a:rPr lang="en-US" sz="1200" kern="1200" dirty="0">
                <a:solidFill>
                  <a:schemeClr val="tx1"/>
                </a:solidFill>
                <a:effectLst/>
                <a:latin typeface="+mn-lt"/>
                <a:ea typeface="+mn-ea"/>
                <a:cs typeface="+mn-cs"/>
              </a:rPr>
              <a:t>Winston Churchill’s leadership was remarkable because it emerged from a man who was average in many respects and who faced challenges in his personal life.</a:t>
            </a:r>
          </a:p>
          <a:p>
            <a:endParaRPr lang="en-US" sz="1200" kern="1200" dirty="0">
              <a:solidFill>
                <a:schemeClr val="tx1"/>
              </a:solidFill>
              <a:effectLst/>
              <a:latin typeface="+mn-lt"/>
              <a:ea typeface="+mn-ea"/>
              <a:cs typeface="+mn-cs"/>
            </a:endParaRPr>
          </a:p>
          <a:p>
            <a:r>
              <a:rPr lang="en-US" dirty="0"/>
              <a:t>Emerged as leader due to uniquely gifts: </a:t>
            </a:r>
            <a:r>
              <a:rPr lang="en-US" sz="1200" kern="1200" dirty="0">
                <a:solidFill>
                  <a:schemeClr val="tx1"/>
                </a:solidFill>
                <a:effectLst/>
                <a:latin typeface="+mn-lt"/>
                <a:ea typeface="+mn-ea"/>
                <a:cs typeface="+mn-cs"/>
              </a:rPr>
              <a:t>On a societal level, he was a loner who had few friends. On a personal level, he suffered from bouts of depression throughout his life. Despite these characteristics, Churchill emerged as a leader because of his other unique gifts and how he used them </a:t>
            </a:r>
            <a:endParaRPr lang="en-US" sz="1200" kern="1200" baseline="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voracious reader, Churchill was plain speaking, decisive, detail oriented, and informed.</a:t>
            </a:r>
          </a:p>
          <a:p>
            <a:endParaRPr lang="en-US" sz="1200" kern="1200" dirty="0">
              <a:solidFill>
                <a:schemeClr val="tx1"/>
              </a:solidFill>
              <a:effectLst/>
              <a:latin typeface="+mn-lt"/>
              <a:ea typeface="+mn-ea"/>
              <a:cs typeface="+mn-cs"/>
            </a:endParaRPr>
          </a:p>
          <a:p>
            <a:r>
              <a:rPr lang="en-US" dirty="0"/>
              <a:t>Plain speaking and ambitious: </a:t>
            </a:r>
            <a:r>
              <a:rPr lang="en-US" sz="1200" kern="1200" dirty="0">
                <a:solidFill>
                  <a:schemeClr val="tx1"/>
                </a:solidFill>
                <a:effectLst/>
                <a:latin typeface="+mn-lt"/>
                <a:ea typeface="+mn-ea"/>
                <a:cs typeface="+mn-cs"/>
              </a:rPr>
              <a:t>A voracious reader, Churchill was plain speaking, decisive, detail oriented, and informed (Hayward, 1997). Furthermore, he was very ambitious, both for himself, but also for his nation. He evoked strong reactions among his followers. </a:t>
            </a:r>
          </a:p>
          <a:p>
            <a:endParaRPr lang="en-US" sz="1200" kern="1200" baseline="0" dirty="0">
              <a:solidFill>
                <a:schemeClr val="tx1"/>
              </a:solidFill>
              <a:effectLst/>
              <a:latin typeface="+mn-lt"/>
              <a:ea typeface="+mn-ea"/>
              <a:cs typeface="+mn-cs"/>
            </a:endParaRPr>
          </a:p>
          <a:p>
            <a:r>
              <a:rPr lang="en-US" dirty="0"/>
              <a:t>Opposite opinions about him: </a:t>
            </a:r>
            <a:r>
              <a:rPr lang="en-US" sz="1200" kern="1200" dirty="0">
                <a:solidFill>
                  <a:schemeClr val="tx1"/>
                </a:solidFill>
                <a:effectLst/>
                <a:latin typeface="+mn-lt"/>
                <a:ea typeface="+mn-ea"/>
                <a:cs typeface="+mn-cs"/>
              </a:rPr>
              <a:t>His political opponents characterized him as pugnacious, egotistical, and dangerous while his supporters thought him charismatic, courageous, and a genius.</a:t>
            </a:r>
          </a:p>
          <a:p>
            <a:endParaRPr lang="en-US" sz="1200" kern="1200" dirty="0">
              <a:solidFill>
                <a:schemeClr val="tx1"/>
              </a:solidFill>
              <a:effectLst/>
              <a:latin typeface="+mn-lt"/>
              <a:ea typeface="+mn-ea"/>
              <a:cs typeface="+mn-cs"/>
            </a:endParaRPr>
          </a:p>
          <a:p>
            <a:r>
              <a:rPr lang="en-US" dirty="0"/>
              <a:t>Masterful use of language: </a:t>
            </a:r>
            <a:r>
              <a:rPr lang="en-US" sz="1200" kern="1200" dirty="0">
                <a:solidFill>
                  <a:schemeClr val="tx1"/>
                </a:solidFill>
                <a:effectLst/>
                <a:latin typeface="+mn-lt"/>
                <a:ea typeface="+mn-ea"/>
                <a:cs typeface="+mn-cs"/>
              </a:rPr>
              <a:t>His most significant talent was his masterful use of language. In his oratory, the normally plainspoken Churchill used words and imagery in powerful ways that touched the hearts of many and set the moral climate of the war.</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6493673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Noble Peace Prize in 1979: </a:t>
            </a:r>
            <a:r>
              <a:rPr lang="en-US" sz="1200" kern="1200" dirty="0">
                <a:solidFill>
                  <a:schemeClr val="tx1"/>
                </a:solidFill>
                <a:effectLst/>
                <a:latin typeface="+mn-lt"/>
                <a:ea typeface="+mn-ea"/>
                <a:cs typeface="+mn-cs"/>
              </a:rPr>
              <a:t>Mother Teresa received the Nobel Peace Prize in 1979 for her work with the poor and helpless in Kolkata, India, and throughout the world. </a:t>
            </a:r>
          </a:p>
          <a:p>
            <a:endParaRPr lang="en-US" sz="1200" kern="1200" dirty="0">
              <a:solidFill>
                <a:schemeClr val="tx1"/>
              </a:solidFill>
              <a:effectLst/>
              <a:latin typeface="+mn-lt"/>
              <a:ea typeface="+mn-ea"/>
              <a:cs typeface="+mn-cs"/>
            </a:endParaRPr>
          </a:p>
          <a:p>
            <a:r>
              <a:rPr lang="en-US" dirty="0"/>
              <a:t>The Missionaries of Charity: </a:t>
            </a:r>
            <a:r>
              <a:rPr lang="en-US" sz="1200" kern="1200" dirty="0">
                <a:solidFill>
                  <a:schemeClr val="tx1"/>
                </a:solidFill>
                <a:effectLst/>
                <a:latin typeface="+mn-lt"/>
                <a:ea typeface="+mn-ea"/>
                <a:cs typeface="+mn-cs"/>
              </a:rPr>
              <a:t>She founded a new religious order, the Missionaries of Charity, to care for the hungry, homeless, unwanted, and unloved,</a:t>
            </a:r>
            <a:r>
              <a:rPr lang="en-US" sz="1200" kern="1200" baseline="0" dirty="0">
                <a:solidFill>
                  <a:schemeClr val="tx1"/>
                </a:solidFill>
                <a:effectLst/>
                <a:latin typeface="+mn-lt"/>
                <a:ea typeface="+mn-ea"/>
                <a:cs typeface="+mn-cs"/>
              </a:rPr>
              <a:t> which today has more than a million workers in more than 40 countries.</a:t>
            </a:r>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dirty="0"/>
              <a:t>Remained actively involved in work: </a:t>
            </a:r>
            <a:r>
              <a:rPr lang="en-US" sz="1200" kern="1200" dirty="0">
                <a:solidFill>
                  <a:schemeClr val="tx1"/>
                </a:solidFill>
                <a:effectLst/>
                <a:latin typeface="+mn-lt"/>
                <a:ea typeface="+mn-ea"/>
                <a:cs typeface="+mn-cs"/>
              </a:rPr>
              <a:t>Recognized</a:t>
            </a:r>
            <a:r>
              <a:rPr lang="en-US" sz="1200" kern="1200" baseline="0" dirty="0">
                <a:solidFill>
                  <a:schemeClr val="tx1"/>
                </a:solidFill>
                <a:effectLst/>
                <a:latin typeface="+mn-lt"/>
                <a:ea typeface="+mn-ea"/>
                <a:cs typeface="+mn-cs"/>
              </a:rPr>
              <a:t> with many international awards during her lifetime, </a:t>
            </a:r>
            <a:r>
              <a:rPr lang="en-US" sz="1200" kern="1200" dirty="0">
                <a:solidFill>
                  <a:schemeClr val="tx1"/>
                </a:solidFill>
                <a:effectLst/>
                <a:latin typeface="+mn-lt"/>
                <a:ea typeface="+mn-ea"/>
                <a:cs typeface="+mn-cs"/>
              </a:rPr>
              <a:t>Mother Teresa remained actively involved in her work to the very end,</a:t>
            </a:r>
            <a:r>
              <a:rPr lang="en-US" sz="1200" kern="1200" baseline="0" dirty="0">
                <a:solidFill>
                  <a:schemeClr val="tx1"/>
                </a:solidFill>
                <a:effectLst/>
                <a:latin typeface="+mn-lt"/>
                <a:ea typeface="+mn-ea"/>
                <a:cs typeface="+mn-cs"/>
              </a:rPr>
              <a:t> and declared Saint Teresa of Kolkata by the Pope.</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5402426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Simple woman of small stature: </a:t>
            </a:r>
            <a:r>
              <a:rPr lang="en-US" sz="1200" kern="1200" dirty="0">
                <a:solidFill>
                  <a:schemeClr val="tx1"/>
                </a:solidFill>
                <a:effectLst/>
                <a:latin typeface="+mn-lt"/>
                <a:ea typeface="+mn-ea"/>
                <a:cs typeface="+mn-cs"/>
              </a:rPr>
              <a:t>Mother Teresa was a simple woman of small stature who dressed in a plain blue and white sari, and who never owned more than the people she served.</a:t>
            </a:r>
          </a:p>
          <a:p>
            <a:endParaRPr lang="en-US" sz="1200" kern="1200" dirty="0">
              <a:solidFill>
                <a:schemeClr val="tx1"/>
              </a:solidFill>
              <a:effectLst/>
              <a:latin typeface="+mn-lt"/>
              <a:ea typeface="+mn-ea"/>
              <a:cs typeface="+mn-cs"/>
            </a:endParaRPr>
          </a:p>
          <a:p>
            <a:r>
              <a:rPr lang="en-US" dirty="0"/>
              <a:t>Stayed focused on her goal: </a:t>
            </a:r>
            <a:r>
              <a:rPr lang="en-US" sz="1200" kern="1200" dirty="0">
                <a:solidFill>
                  <a:schemeClr val="tx1"/>
                </a:solidFill>
                <a:effectLst/>
                <a:latin typeface="+mn-lt"/>
                <a:ea typeface="+mn-ea"/>
                <a:cs typeface="+mn-cs"/>
              </a:rPr>
              <a:t>From her first year on the streets of Kolkata where she tended to one dying person to her last years when thousands of people were cared for by the Missionaries of Charity, Mother Teresa stayed focused on her goal.</a:t>
            </a:r>
          </a:p>
          <a:p>
            <a:endParaRPr lang="en-US" sz="1200" kern="1200" dirty="0">
              <a:solidFill>
                <a:schemeClr val="tx1"/>
              </a:solidFill>
              <a:effectLst/>
              <a:latin typeface="+mn-lt"/>
              <a:ea typeface="+mn-ea"/>
              <a:cs typeface="+mn-cs"/>
            </a:endParaRPr>
          </a:p>
          <a:p>
            <a:r>
              <a:rPr lang="en-US" dirty="0"/>
              <a:t>Strong will: </a:t>
            </a:r>
            <a:r>
              <a:rPr lang="en-US" sz="1200" kern="1200" dirty="0">
                <a:solidFill>
                  <a:schemeClr val="tx1"/>
                </a:solidFill>
                <a:effectLst/>
                <a:latin typeface="+mn-lt"/>
                <a:ea typeface="+mn-ea"/>
                <a:cs typeface="+mn-cs"/>
              </a:rPr>
              <a:t>When criticized for her stand on abortion and women’s role in the family, or her approaches to eliminating poverty, Mother Teresa responded with a strong will; she never wavered in her deep-seated human values.</a:t>
            </a:r>
          </a:p>
          <a:p>
            <a:endParaRPr lang="en-US" sz="1200" kern="1200" dirty="0">
              <a:solidFill>
                <a:schemeClr val="tx1"/>
              </a:solidFill>
              <a:effectLst/>
              <a:latin typeface="+mn-lt"/>
              <a:ea typeface="+mn-ea"/>
              <a:cs typeface="+mn-cs"/>
            </a:endParaRPr>
          </a:p>
          <a:p>
            <a:r>
              <a:rPr lang="en-US" dirty="0"/>
              <a:t>Practiced what she preached: </a:t>
            </a:r>
            <a:r>
              <a:rPr lang="en-US" sz="1200" kern="1200" dirty="0">
                <a:solidFill>
                  <a:schemeClr val="tx1"/>
                </a:solidFill>
                <a:effectLst/>
                <a:latin typeface="+mn-lt"/>
                <a:ea typeface="+mn-ea"/>
                <a:cs typeface="+mn-cs"/>
              </a:rPr>
              <a:t>A role model for others,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Mother Teresa was a leader who practiced what she preached.</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7995087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Self-made man: </a:t>
            </a:r>
            <a:r>
              <a:rPr lang="en-US" sz="1200" kern="1200" dirty="0">
                <a:solidFill>
                  <a:schemeClr val="tx1"/>
                </a:solidFill>
                <a:effectLst/>
                <a:latin typeface="+mn-lt"/>
                <a:ea typeface="+mn-ea"/>
                <a:cs typeface="+mn-cs"/>
              </a:rPr>
              <a:t>A self-made man, Gates’ interest in computers began at the age of 13 when he and a friend developed their first computer software program. </a:t>
            </a:r>
          </a:p>
          <a:p>
            <a:endParaRPr lang="en-US" sz="1200" kern="1200" dirty="0">
              <a:solidFill>
                <a:schemeClr val="tx1"/>
              </a:solidFill>
              <a:effectLst/>
              <a:latin typeface="+mn-lt"/>
              <a:ea typeface="+mn-ea"/>
              <a:cs typeface="+mn-cs"/>
            </a:endParaRPr>
          </a:p>
          <a:p>
            <a:r>
              <a:rPr lang="en-US" dirty="0"/>
              <a:t>Cofounded Microsoft in 1975: </a:t>
            </a:r>
            <a:r>
              <a:rPr lang="en-US" sz="1200" kern="1200" dirty="0">
                <a:solidFill>
                  <a:schemeClr val="tx1"/>
                </a:solidFill>
                <a:effectLst/>
                <a:latin typeface="+mn-lt"/>
                <a:ea typeface="+mn-ea"/>
                <a:cs typeface="+mn-cs"/>
              </a:rPr>
              <a:t>He cofounded Microsoft in 1975. Microsoft is one of the fastest-growing and most profitable companies ever established. </a:t>
            </a:r>
          </a:p>
          <a:p>
            <a:endParaRPr lang="en-US" sz="1200" kern="1200" dirty="0">
              <a:solidFill>
                <a:schemeClr val="tx1"/>
              </a:solidFill>
              <a:effectLst/>
              <a:latin typeface="+mn-lt"/>
              <a:ea typeface="+mn-ea"/>
              <a:cs typeface="+mn-cs"/>
            </a:endParaRPr>
          </a:p>
          <a:p>
            <a:r>
              <a:rPr lang="en-US" dirty="0"/>
              <a:t>Bill &amp; Melinda Gates Foundation in 2000 : </a:t>
            </a:r>
            <a:r>
              <a:rPr lang="en-US" sz="1200" kern="1200" dirty="0">
                <a:solidFill>
                  <a:schemeClr val="tx1"/>
                </a:solidFill>
                <a:effectLst/>
                <a:latin typeface="+mn-lt"/>
                <a:ea typeface="+mn-ea"/>
                <a:cs typeface="+mn-cs"/>
              </a:rPr>
              <a:t>He founded the Bill and Melinda Gates Foundation in 2000 to reduce inequities and improve lives around the world. This foundation promotes education, addresses global health issues, sponsors libraries, and supports housing and community initiatives in the Pacific Northwest.</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082528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effectLst/>
                <a:latin typeface="+mn-lt"/>
                <a:ea typeface="+mn-ea"/>
                <a:cs typeface="+mn-cs"/>
              </a:rPr>
              <a:t>Intelligent and visionary:</a:t>
            </a:r>
            <a:r>
              <a:rPr lang="en-US" sz="1200" kern="1200" baseline="0" dirty="0">
                <a:solidFill>
                  <a:schemeClr val="tx1"/>
                </a:solidFill>
                <a:effectLst/>
                <a:latin typeface="+mn-lt"/>
                <a:ea typeface="+mn-ea"/>
                <a:cs typeface="+mn-cs"/>
              </a:rPr>
              <a:t> He had a vision about how to meet the technological needs of the people in the future and hired friends to help him accomplish the vision.</a:t>
            </a:r>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Task oriented and diligent: He often works 12 or more hours a day to promote his interest in software product development.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Focused and aggressive:</a:t>
            </a:r>
            <a:r>
              <a:rPr lang="en-US" sz="1200" kern="1200" baseline="0" dirty="0">
                <a:solidFill>
                  <a:schemeClr val="tx1"/>
                </a:solidFill>
                <a:effectLst/>
                <a:latin typeface="+mn-lt"/>
                <a:ea typeface="+mn-ea"/>
                <a:cs typeface="+mn-cs"/>
              </a:rPr>
              <a:t> When accused by the government of antitrust violations, he appeared before congressional hearings and strongly defended his company.</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Personal style: Being simple, straightforward, unpretentious, and altruistic,</a:t>
            </a:r>
            <a:r>
              <a:rPr lang="en-US" sz="1200" kern="1200" baseline="0" dirty="0">
                <a:solidFill>
                  <a:schemeClr val="tx1"/>
                </a:solidFill>
                <a:effectLst/>
                <a:latin typeface="+mn-lt"/>
                <a:ea typeface="+mn-ea"/>
                <a:cs typeface="+mn-cs"/>
              </a:rPr>
              <a:t> h</a:t>
            </a:r>
            <a:r>
              <a:rPr lang="en-US" sz="1200" kern="1200" dirty="0">
                <a:solidFill>
                  <a:schemeClr val="tx1"/>
                </a:solidFill>
                <a:effectLst/>
                <a:latin typeface="+mn-lt"/>
                <a:ea typeface="+mn-ea"/>
                <a:cs typeface="+mn-cs"/>
              </a:rPr>
              <a:t>e has demonstrated a strong concern for the poor and underserved.</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2629283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Powerful and influential: </a:t>
            </a:r>
            <a:r>
              <a:rPr lang="en-US" sz="1200" kern="1200" dirty="0">
                <a:solidFill>
                  <a:schemeClr val="tx1"/>
                </a:solidFill>
                <a:effectLst/>
                <a:latin typeface="+mn-lt"/>
                <a:ea typeface="+mn-ea"/>
                <a:cs typeface="+mn-cs"/>
              </a:rPr>
              <a:t>Oprah Winfrey is one of the most powerful and influential women in the world. </a:t>
            </a:r>
          </a:p>
          <a:p>
            <a:endParaRPr lang="en-US" sz="1200" kern="1200" dirty="0">
              <a:solidFill>
                <a:schemeClr val="tx1"/>
              </a:solidFill>
              <a:effectLst/>
              <a:latin typeface="+mn-lt"/>
              <a:ea typeface="+mn-ea"/>
              <a:cs typeface="+mn-cs"/>
            </a:endParaRPr>
          </a:p>
          <a:p>
            <a:r>
              <a:rPr lang="en-US" dirty="0"/>
              <a:t>Honors student: </a:t>
            </a:r>
            <a:r>
              <a:rPr lang="en-US" sz="1200" kern="1200" dirty="0">
                <a:solidFill>
                  <a:schemeClr val="tx1"/>
                </a:solidFill>
                <a:effectLst/>
                <a:latin typeface="+mn-lt"/>
                <a:ea typeface="+mn-ea"/>
                <a:cs typeface="+mn-cs"/>
              </a:rPr>
              <a:t>Winfrey learned to read at a very early age and skipped two grades in school. She was an honors student in high school and received national accolades for her oratory ability. </a:t>
            </a:r>
          </a:p>
          <a:p>
            <a:endParaRPr lang="en-US" sz="1200" kern="1200" dirty="0">
              <a:solidFill>
                <a:schemeClr val="tx1"/>
              </a:solidFill>
              <a:effectLst/>
              <a:latin typeface="+mn-lt"/>
              <a:ea typeface="+mn-ea"/>
              <a:cs typeface="+mn-cs"/>
            </a:endParaRPr>
          </a:p>
          <a:p>
            <a:r>
              <a:rPr lang="en-US" i="1" dirty="0"/>
              <a:t>Oprah Winfrey Show: </a:t>
            </a:r>
            <a:r>
              <a:rPr lang="en-US" sz="1200" kern="1200" dirty="0">
                <a:solidFill>
                  <a:schemeClr val="tx1"/>
                </a:solidFill>
                <a:effectLst/>
                <a:latin typeface="+mn-lt"/>
                <a:ea typeface="+mn-ea"/>
                <a:cs typeface="+mn-cs"/>
              </a:rPr>
              <a:t>Starting her career at a local</a:t>
            </a:r>
            <a:r>
              <a:rPr lang="en-US" sz="1200" kern="1200" baseline="0" dirty="0">
                <a:solidFill>
                  <a:schemeClr val="tx1"/>
                </a:solidFill>
                <a:effectLst/>
                <a:latin typeface="+mn-lt"/>
                <a:ea typeface="+mn-ea"/>
                <a:cs typeface="+mn-cs"/>
              </a:rPr>
              <a:t> radio station, her </a:t>
            </a:r>
            <a:r>
              <a:rPr lang="en-US" sz="1200" kern="1200" dirty="0">
                <a:solidFill>
                  <a:schemeClr val="tx1"/>
                </a:solidFill>
                <a:effectLst/>
                <a:latin typeface="+mn-lt"/>
                <a:ea typeface="+mn-ea"/>
                <a:cs typeface="+mn-cs"/>
              </a:rPr>
              <a:t>work in the media eventually led her to Chicago where she became host of the highly acclaimed </a:t>
            </a:r>
            <a:r>
              <a:rPr lang="en-US" sz="1200" i="1" kern="1200" dirty="0">
                <a:solidFill>
                  <a:schemeClr val="tx1"/>
                </a:solidFill>
                <a:effectLst/>
                <a:latin typeface="+mn-lt"/>
                <a:ea typeface="+mn-ea"/>
                <a:cs typeface="+mn-cs"/>
              </a:rPr>
              <a:t>Oprah Winfrey Show. </a:t>
            </a:r>
          </a:p>
          <a:p>
            <a:endParaRPr lang="en-US" sz="1200" i="1" kern="1200" dirty="0">
              <a:solidFill>
                <a:schemeClr val="tx1"/>
              </a:solidFill>
              <a:effectLst/>
              <a:latin typeface="+mn-lt"/>
              <a:ea typeface="+mn-ea"/>
              <a:cs typeface="+mn-cs"/>
            </a:endParaRPr>
          </a:p>
          <a:p>
            <a:r>
              <a:rPr lang="en-US" dirty="0"/>
              <a:t>Held many roles in media: </a:t>
            </a:r>
            <a:r>
              <a:rPr lang="en-US" sz="1200" kern="1200" dirty="0">
                <a:solidFill>
                  <a:schemeClr val="tx1"/>
                </a:solidFill>
                <a:effectLst/>
                <a:latin typeface="+mn-lt"/>
                <a:ea typeface="+mn-ea"/>
                <a:cs typeface="+mn-cs"/>
              </a:rPr>
              <a:t>After being</a:t>
            </a:r>
            <a:r>
              <a:rPr lang="en-US" sz="1200" kern="1200" baseline="0" dirty="0">
                <a:solidFill>
                  <a:schemeClr val="tx1"/>
                </a:solidFill>
                <a:effectLst/>
                <a:latin typeface="+mn-lt"/>
                <a:ea typeface="+mn-ea"/>
                <a:cs typeface="+mn-cs"/>
              </a:rPr>
              <a:t> an actor, a producer, a book critic, and a magazine publisher,</a:t>
            </a:r>
            <a:r>
              <a:rPr lang="en-US" sz="1200" kern="1200" dirty="0">
                <a:solidFill>
                  <a:schemeClr val="tx1"/>
                </a:solidFill>
                <a:effectLst/>
                <a:latin typeface="+mn-lt"/>
                <a:ea typeface="+mn-ea"/>
                <a:cs typeface="+mn-cs"/>
              </a:rPr>
              <a:t> in 2011, she left her successful television show to concentrate on her television network, OWN. Winfrey is also a highly regarded philanthropist.</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4375136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Excellent communicator: </a:t>
            </a:r>
            <a:r>
              <a:rPr lang="en-US" sz="1200" kern="1200" dirty="0">
                <a:solidFill>
                  <a:schemeClr val="tx1"/>
                </a:solidFill>
                <a:effectLst/>
                <a:latin typeface="+mn-lt"/>
                <a:ea typeface="+mn-ea"/>
                <a:cs typeface="+mn-cs"/>
              </a:rPr>
              <a:t>Winfrey is an excellent communicator. Since she was a little girl reciting Bible passages in church, she has been comfortable in front of an audience.</a:t>
            </a:r>
          </a:p>
          <a:p>
            <a:endParaRPr lang="en-US" sz="1200" kern="1200" dirty="0">
              <a:solidFill>
                <a:schemeClr val="tx1"/>
              </a:solidFill>
              <a:effectLst/>
              <a:latin typeface="+mn-lt"/>
              <a:ea typeface="+mn-ea"/>
              <a:cs typeface="+mn-cs"/>
            </a:endParaRPr>
          </a:p>
          <a:p>
            <a:r>
              <a:rPr lang="en-US" dirty="0"/>
              <a:t>Intelligent and well read: </a:t>
            </a:r>
            <a:r>
              <a:rPr lang="en-US" sz="1200" kern="1200" dirty="0">
                <a:solidFill>
                  <a:schemeClr val="tx1"/>
                </a:solidFill>
                <a:effectLst/>
                <a:latin typeface="+mn-lt"/>
                <a:ea typeface="+mn-ea"/>
                <a:cs typeface="+mn-cs"/>
              </a:rPr>
              <a:t>Winfrey is also intelligent and well read, with a strong business sense. She is sincere, determined, and inspirational.</a:t>
            </a:r>
          </a:p>
          <a:p>
            <a:endParaRPr lang="en-IN" sz="1200" kern="1200" dirty="0">
              <a:solidFill>
                <a:schemeClr val="tx1"/>
              </a:solidFill>
              <a:effectLst/>
              <a:latin typeface="+mn-lt"/>
              <a:ea typeface="+mn-ea"/>
              <a:cs typeface="+mn-cs"/>
            </a:endParaRPr>
          </a:p>
          <a:p>
            <a:r>
              <a:rPr lang="en-US" dirty="0"/>
              <a:t>Spontaneous and expressive: </a:t>
            </a:r>
            <a:r>
              <a:rPr lang="en-US" sz="1200" kern="1200" dirty="0">
                <a:solidFill>
                  <a:schemeClr val="tx1"/>
                </a:solidFill>
                <a:effectLst/>
                <a:latin typeface="+mn-lt"/>
                <a:ea typeface="+mn-ea"/>
                <a:cs typeface="+mn-cs"/>
              </a:rPr>
              <a:t>She is spontaneous and expressive, and has a fearless ability to self-disclose,</a:t>
            </a:r>
            <a:r>
              <a:rPr lang="en-US" sz="1200" kern="1200" baseline="0" dirty="0">
                <a:solidFill>
                  <a:schemeClr val="tx1"/>
                </a:solidFill>
                <a:effectLst/>
                <a:latin typeface="+mn-lt"/>
                <a:ea typeface="+mn-ea"/>
                <a:cs typeface="+mn-cs"/>
              </a:rPr>
              <a:t> as seen in her revelations about childhood abuse.</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6731078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Professional basketball player: </a:t>
            </a:r>
            <a:r>
              <a:rPr lang="en-US" sz="1200" kern="1200" dirty="0">
                <a:solidFill>
                  <a:schemeClr val="tx1"/>
                </a:solidFill>
                <a:effectLst/>
                <a:latin typeface="+mn-lt"/>
                <a:ea typeface="+mn-ea"/>
                <a:cs typeface="+mn-cs"/>
              </a:rPr>
              <a:t>LeBron James is a professional basketball player for the Los Angeles Lakers. He has been with three different teams during his professional career. Besides his two Olympic gold medals, he also has won three NBA championships, two with the Miami Heat and one with Cleveland.</a:t>
            </a:r>
            <a:r>
              <a:rPr lang="en-US" sz="1200" i="1" kern="1200" dirty="0">
                <a:solidFill>
                  <a:schemeClr val="tx1"/>
                </a:solidFill>
                <a:effectLst/>
                <a:latin typeface="+mn-lt"/>
                <a:ea typeface="+mn-ea"/>
                <a:cs typeface="+mn-cs"/>
              </a:rPr>
              <a:t> </a:t>
            </a:r>
          </a:p>
          <a:p>
            <a:endParaRPr lang="en-US" sz="1200" i="1" kern="1200" dirty="0">
              <a:solidFill>
                <a:schemeClr val="tx1"/>
              </a:solidFill>
              <a:effectLst/>
              <a:latin typeface="+mn-lt"/>
              <a:ea typeface="+mn-ea"/>
              <a:cs typeface="+mn-cs"/>
            </a:endParaRPr>
          </a:p>
          <a:p>
            <a:r>
              <a:rPr lang="en-US" dirty="0"/>
              <a:t>Uses his celebrity status cautiously: Ja</a:t>
            </a:r>
            <a:r>
              <a:rPr lang="en-US" sz="1200" kern="1200" dirty="0">
                <a:solidFill>
                  <a:schemeClr val="tx1"/>
                </a:solidFill>
                <a:effectLst/>
                <a:latin typeface="+mn-lt"/>
                <a:ea typeface="+mn-ea"/>
                <a:cs typeface="+mn-cs"/>
              </a:rPr>
              <a:t>mes has used his stature to speak out about NBA rules he thinks should be changed, mistakes made by the Cavalier’s front office, and racist comments by NBA owners. At other times, he has been more reserved on controversial issues even when pressured by the public to take a stand.</a:t>
            </a:r>
          </a:p>
          <a:p>
            <a:endParaRPr lang="en-US" sz="1200" kern="1200" dirty="0">
              <a:solidFill>
                <a:schemeClr val="tx1"/>
              </a:solidFill>
              <a:effectLst/>
              <a:latin typeface="+mn-lt"/>
              <a:ea typeface="+mn-ea"/>
              <a:cs typeface="+mn-cs"/>
            </a:endParaRPr>
          </a:p>
          <a:p>
            <a:r>
              <a:rPr lang="en-US" dirty="0"/>
              <a:t>Supported numerous programs: </a:t>
            </a:r>
            <a:r>
              <a:rPr lang="en-US" sz="1200" kern="1200" dirty="0">
                <a:solidFill>
                  <a:schemeClr val="tx1"/>
                </a:solidFill>
                <a:effectLst/>
                <a:latin typeface="+mn-lt"/>
                <a:ea typeface="+mn-ea"/>
                <a:cs typeface="+mn-cs"/>
              </a:rPr>
              <a:t>He has supported numerous causes and community outreach programs, including Boys and Girls Clubs, the Children’s Defense Fund, and a whole-house renovation for a needy family.</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25363450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Physical power: </a:t>
            </a:r>
            <a:r>
              <a:rPr lang="en-US" sz="1200" kern="1200" dirty="0">
                <a:solidFill>
                  <a:schemeClr val="tx1"/>
                </a:solidFill>
                <a:effectLst/>
                <a:latin typeface="+mn-lt"/>
                <a:ea typeface="+mn-ea"/>
                <a:cs typeface="+mn-cs"/>
              </a:rPr>
              <a:t>He has physical power and the ability to dominate other players on the basketball court.</a:t>
            </a:r>
          </a:p>
          <a:p>
            <a:endParaRPr lang="en-US" sz="1200" kern="1200" dirty="0">
              <a:solidFill>
                <a:schemeClr val="tx1"/>
              </a:solidFill>
              <a:effectLst/>
              <a:latin typeface="+mn-lt"/>
              <a:ea typeface="+mn-ea"/>
              <a:cs typeface="+mn-cs"/>
            </a:endParaRPr>
          </a:p>
          <a:p>
            <a:r>
              <a:rPr lang="en-US" dirty="0"/>
              <a:t>Consistent and ambitious: </a:t>
            </a:r>
            <a:r>
              <a:rPr lang="en-US" sz="1200" kern="1200" dirty="0">
                <a:solidFill>
                  <a:schemeClr val="tx1"/>
                </a:solidFill>
                <a:effectLst/>
                <a:latin typeface="+mn-lt"/>
                <a:ea typeface="+mn-ea"/>
                <a:cs typeface="+mn-cs"/>
              </a:rPr>
              <a:t>He is a consistent performer, being selected to play in 15 NBA All-Star games,</a:t>
            </a:r>
            <a:r>
              <a:rPr lang="en-US" sz="1200" kern="1200" baseline="0" dirty="0">
                <a:solidFill>
                  <a:schemeClr val="tx1"/>
                </a:solidFill>
                <a:effectLst/>
                <a:latin typeface="+mn-lt"/>
                <a:ea typeface="+mn-ea"/>
                <a:cs typeface="+mn-cs"/>
              </a:rPr>
              <a:t> and also ambitious and determined to win championships.</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dirty="0"/>
              <a:t>Strong set of principles: </a:t>
            </a:r>
            <a:r>
              <a:rPr lang="en-US" sz="1200" kern="1200" dirty="0">
                <a:solidFill>
                  <a:schemeClr val="tx1"/>
                </a:solidFill>
                <a:effectLst/>
                <a:latin typeface="+mn-lt"/>
                <a:ea typeface="+mn-ea"/>
                <a:cs typeface="+mn-cs"/>
              </a:rPr>
              <a:t>He operates out of a strong set of principles,</a:t>
            </a:r>
            <a:r>
              <a:rPr lang="en-US" sz="1200" kern="1200" baseline="0" dirty="0">
                <a:solidFill>
                  <a:schemeClr val="tx1"/>
                </a:solidFill>
                <a:effectLst/>
                <a:latin typeface="+mn-lt"/>
                <a:ea typeface="+mn-ea"/>
                <a:cs typeface="+mn-cs"/>
              </a:rPr>
              <a:t> such as giving back to the community.</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dirty="0"/>
              <a:t>Resilience and charisma: </a:t>
            </a:r>
            <a:r>
              <a:rPr lang="en-US" sz="1200" kern="1200" dirty="0">
                <a:solidFill>
                  <a:schemeClr val="tx1"/>
                </a:solidFill>
                <a:effectLst/>
                <a:latin typeface="+mn-lt"/>
                <a:ea typeface="+mn-ea"/>
                <a:cs typeface="+mn-cs"/>
              </a:rPr>
              <a:t>He has the emotional maturity and resilience to handle criticism and learn from it. His charisma has earned him spots on many magazine covers, and numerous invitations to host or be a guest on TV talk shows.</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7252843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3368287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18396276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08/02/2022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08/02/2022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08/02/2022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08/02/2022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08/02/2022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ideo" Target="https://www.youtube.com/embed/2lEp4TVpxgA?feature=oembed" TargetMode="External"/><Relationship Id="rId5" Type="http://schemas.openxmlformats.org/officeDocument/2006/relationships/hyperlink" Target="https://www.youtube.com/watch?v=2lEp4TVpxgA" TargetMode="Externa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ted.com/talks/halla_tomasdottir"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BMSW6101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847528" y="3717032"/>
            <a:ext cx="84969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3600" b="1" dirty="0">
                <a:solidFill>
                  <a:srgbClr val="FFFF00"/>
                </a:solidFill>
              </a:rPr>
              <a:t>Week 2</a:t>
            </a:r>
          </a:p>
          <a:p>
            <a:pPr eaLnBrk="1" hangingPunct="1"/>
            <a:r>
              <a:rPr lang="en-GB" altLang="en-US" sz="4800" dirty="0">
                <a:solidFill>
                  <a:srgbClr val="FFFF00"/>
                </a:solidFill>
              </a:rPr>
              <a:t>Recognising Your Traits</a:t>
            </a:r>
            <a:endParaRPr lang="en-GB" altLang="en-US" sz="40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Emergent Leadership Skills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dirty="0"/>
              <a:t>Understand the six key leadership traits.</a:t>
            </a:r>
          </a:p>
          <a:p>
            <a:pPr algn="just"/>
            <a:r>
              <a:rPr lang="en-GB" dirty="0"/>
              <a:t>Reviewing traits and characteristics of famous leaders.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A09DDB6-4C54-4947-8CC9-F939B24208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096" y="3481797"/>
            <a:ext cx="5101761" cy="2189566"/>
          </a:xfrm>
          <a:prstGeom prst="rect">
            <a:avLst/>
          </a:prstGeom>
        </p:spPr>
      </p:pic>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983432" y="2060848"/>
            <a:ext cx="10657184" cy="3231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457200" indent="-457200" algn="l" eaLnBrk="1" hangingPunct="1">
              <a:lnSpc>
                <a:spcPct val="150000"/>
              </a:lnSpc>
              <a:buFont typeface="+mj-lt"/>
              <a:buAutoNum type="arabicPeriod"/>
            </a:pPr>
            <a:r>
              <a:rPr lang="en-GB" altLang="en-US" sz="3000" dirty="0"/>
              <a:t>Why are some people leaders while others are not?</a:t>
            </a:r>
          </a:p>
          <a:p>
            <a:pPr marL="457200" indent="-457200" algn="l" eaLnBrk="1" hangingPunct="1">
              <a:lnSpc>
                <a:spcPct val="150000"/>
              </a:lnSpc>
              <a:buFont typeface="+mj-lt"/>
              <a:buAutoNum type="arabicPeriod"/>
            </a:pPr>
            <a:r>
              <a:rPr lang="en-GB" altLang="en-US" sz="3000" dirty="0"/>
              <a:t>What makes people become leaders?</a:t>
            </a:r>
          </a:p>
          <a:p>
            <a:pPr marL="457200" indent="-457200" algn="l" eaLnBrk="1" hangingPunct="1">
              <a:lnSpc>
                <a:spcPct val="150000"/>
              </a:lnSpc>
              <a:buFont typeface="+mj-lt"/>
              <a:buAutoNum type="arabicPeriod"/>
            </a:pPr>
            <a:r>
              <a:rPr lang="en-GB" altLang="en-US" sz="3000" dirty="0"/>
              <a:t>Do leaders have certain traits?</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89912" y="116632"/>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4" y="2636912"/>
            <a:ext cx="10729191" cy="205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dirty="0"/>
              <a:t>List of important leadership traits.</a:t>
            </a:r>
          </a:p>
          <a:p>
            <a:pPr marL="0" indent="0" algn="just">
              <a:buNone/>
            </a:pPr>
            <a:r>
              <a:rPr lang="en-GB" dirty="0"/>
              <a:t>Difficult to identify essential traits.</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4B528D42-E6D2-4101-9350-F1221A5473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2144" y="1916832"/>
            <a:ext cx="4320480" cy="2541459"/>
          </a:xfrm>
          <a:prstGeom prst="rect">
            <a:avLst/>
          </a:prstGeom>
        </p:spPr>
      </p:pic>
    </p:spTree>
    <p:extLst>
      <p:ext uri="{BB962C8B-B14F-4D97-AF65-F5344CB8AC3E}">
        <p14:creationId xmlns:p14="http://schemas.microsoft.com/office/powerpoint/2010/main" val="2154282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Explained (1 of 7)</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dirty="0"/>
              <a:t>Researches identify several important leadership traits.</a:t>
            </a:r>
          </a:p>
          <a:p>
            <a:pPr algn="just">
              <a:buClr>
                <a:schemeClr val="tx1"/>
              </a:buClr>
            </a:pPr>
            <a:r>
              <a:rPr lang="en-GB" dirty="0"/>
              <a:t>Important traits based on research.</a:t>
            </a:r>
          </a:p>
          <a:p>
            <a:pPr algn="just">
              <a:buClr>
                <a:schemeClr val="tx1"/>
              </a:buClr>
            </a:pPr>
            <a:r>
              <a:rPr lang="en-GB" dirty="0"/>
              <a:t>Six key traits: Intelligence, confidence, charisma, determination, sociability, and integrity</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84146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Explained (2 of 7)</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b="1" dirty="0"/>
              <a:t>Intelligence</a:t>
            </a:r>
          </a:p>
          <a:p>
            <a:pPr lvl="1" algn="just">
              <a:buClr>
                <a:schemeClr val="tx1"/>
              </a:buClr>
              <a:buFont typeface="Wingdings" panose="05000000000000000000" pitchFamily="2" charset="2"/>
              <a:buChar char="§"/>
            </a:pPr>
            <a:r>
              <a:rPr lang="en-GB" sz="3200" dirty="0"/>
              <a:t>Related to effective leadership.</a:t>
            </a:r>
          </a:p>
          <a:p>
            <a:pPr lvl="1" algn="just">
              <a:buClr>
                <a:schemeClr val="tx1"/>
              </a:buClr>
              <a:buFont typeface="Wingdings" panose="05000000000000000000" pitchFamily="2" charset="2"/>
              <a:buChar char="§"/>
            </a:pPr>
            <a:r>
              <a:rPr lang="en-GB" sz="3200" dirty="0"/>
              <a:t>Improve by being well informed.</a:t>
            </a:r>
          </a:p>
          <a:p>
            <a:pPr lvl="1" algn="just">
              <a:buClr>
                <a:schemeClr val="tx1"/>
              </a:buClr>
              <a:buFont typeface="Wingdings" panose="05000000000000000000" pitchFamily="2" charset="2"/>
              <a:buChar char="§"/>
            </a:pPr>
            <a:r>
              <a:rPr lang="en-GB" sz="3200" dirty="0"/>
              <a:t>Includes having good language skills, perceptual skills, and reasoning ability.</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93754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Explained (3 of 7)</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b="1" dirty="0"/>
              <a:t>Confidence</a:t>
            </a:r>
          </a:p>
          <a:p>
            <a:pPr lvl="1" algn="just">
              <a:buClr>
                <a:schemeClr val="tx1"/>
              </a:buClr>
              <a:buFont typeface="Wingdings" panose="05000000000000000000" pitchFamily="2" charset="2"/>
              <a:buChar char="§"/>
            </a:pPr>
            <a:r>
              <a:rPr lang="en-GB" sz="3200" dirty="0"/>
              <a:t>Feelings of self-assuredness.</a:t>
            </a:r>
          </a:p>
          <a:p>
            <a:pPr lvl="1" algn="just">
              <a:buClr>
                <a:schemeClr val="tx1"/>
              </a:buClr>
              <a:buFont typeface="Wingdings" panose="05000000000000000000" pitchFamily="2" charset="2"/>
              <a:buChar char="§"/>
            </a:pPr>
            <a:r>
              <a:rPr lang="en-GB" sz="3200" dirty="0"/>
              <a:t>Feeling positive about oneself.</a:t>
            </a:r>
          </a:p>
          <a:p>
            <a:pPr lvl="1" algn="just">
              <a:buClr>
                <a:schemeClr val="tx1"/>
              </a:buClr>
              <a:buFont typeface="Wingdings" panose="05000000000000000000" pitchFamily="2" charset="2"/>
              <a:buChar char="§"/>
            </a:pPr>
            <a:r>
              <a:rPr lang="en-GB" sz="3200" dirty="0"/>
              <a:t>Do not second-guess themselves</a:t>
            </a:r>
          </a:p>
          <a:p>
            <a:pPr lvl="1" algn="just">
              <a:buClr>
                <a:schemeClr val="tx1"/>
              </a:buClr>
              <a:buFont typeface="Wingdings" panose="05000000000000000000" pitchFamily="2" charset="2"/>
              <a:buChar char="§"/>
            </a:pPr>
            <a:r>
              <a:rPr lang="en-GB" sz="3200" dirty="0"/>
              <a:t>Building confidence: understanding, mentorship, and practice.</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288990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Explained (4 of 7)</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b="1" dirty="0"/>
              <a:t>Charisma</a:t>
            </a:r>
          </a:p>
          <a:p>
            <a:pPr lvl="1" algn="just">
              <a:buClr>
                <a:schemeClr val="tx1"/>
              </a:buClr>
              <a:buFont typeface="Wingdings" panose="05000000000000000000" pitchFamily="2" charset="2"/>
              <a:buChar char="§"/>
            </a:pPr>
            <a:r>
              <a:rPr lang="en-GB" sz="3200" dirty="0"/>
              <a:t>Leader’s special magnetic charm.</a:t>
            </a:r>
          </a:p>
          <a:p>
            <a:pPr lvl="1" algn="just">
              <a:buClr>
                <a:schemeClr val="tx1"/>
              </a:buClr>
              <a:buFont typeface="Wingdings" panose="05000000000000000000" pitchFamily="2" charset="2"/>
              <a:buChar char="§"/>
            </a:pPr>
            <a:r>
              <a:rPr lang="en-GB" sz="3200" dirty="0"/>
              <a:t>Can be used in less positive ways.</a:t>
            </a:r>
          </a:p>
          <a:p>
            <a:pPr lvl="1" algn="just">
              <a:buClr>
                <a:schemeClr val="tx1"/>
              </a:buClr>
              <a:buFont typeface="Wingdings" panose="05000000000000000000" pitchFamily="2" charset="2"/>
              <a:buChar char="§"/>
            </a:pPr>
            <a:r>
              <a:rPr lang="en-GB" sz="3200" dirty="0"/>
              <a:t>Behaviours characterizing charismatic leadership: strong role model, competence, articulate clearly, high expectations, inspire.</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647105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Explained (5 of 7)</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b="1" dirty="0"/>
              <a:t>Determination</a:t>
            </a:r>
          </a:p>
          <a:p>
            <a:pPr lvl="1" algn="just">
              <a:buClr>
                <a:schemeClr val="tx1"/>
              </a:buClr>
              <a:buFont typeface="Wingdings" panose="05000000000000000000" pitchFamily="2" charset="2"/>
              <a:buChar char="§"/>
            </a:pPr>
            <a:r>
              <a:rPr lang="en-GB" sz="3200" dirty="0"/>
              <a:t>Very focused and attentive.</a:t>
            </a:r>
          </a:p>
          <a:p>
            <a:pPr lvl="1" algn="just">
              <a:buClr>
                <a:schemeClr val="tx1"/>
              </a:buClr>
              <a:buFont typeface="Wingdings" panose="05000000000000000000" pitchFamily="2" charset="2"/>
              <a:buChar char="§"/>
            </a:pPr>
            <a:r>
              <a:rPr lang="en-GB" sz="3200" dirty="0"/>
              <a:t>Decision to get the job done.</a:t>
            </a:r>
          </a:p>
          <a:p>
            <a:pPr lvl="1" algn="just">
              <a:buClr>
                <a:schemeClr val="tx1"/>
              </a:buClr>
              <a:buFont typeface="Wingdings" panose="05000000000000000000" pitchFamily="2" charset="2"/>
              <a:buChar char="§"/>
            </a:pPr>
            <a:r>
              <a:rPr lang="en-GB" sz="3200" dirty="0"/>
              <a:t>Encourage others to stay the course.</a:t>
            </a:r>
          </a:p>
          <a:p>
            <a:pPr lvl="1" algn="just">
              <a:buClr>
                <a:schemeClr val="tx1"/>
              </a:buClr>
              <a:buFont typeface="Wingdings" panose="05000000000000000000" pitchFamily="2" charset="2"/>
              <a:buChar char="§"/>
            </a:pPr>
            <a:r>
              <a:rPr lang="en-GB" sz="3200" dirty="0"/>
              <a:t>Characteristics of determined leader.</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896129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Explained (6 of 7)</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b="1" dirty="0"/>
              <a:t>Sociability</a:t>
            </a:r>
          </a:p>
          <a:p>
            <a:pPr lvl="1" algn="just">
              <a:buClr>
                <a:schemeClr val="tx1"/>
              </a:buClr>
              <a:buFont typeface="Wingdings" panose="05000000000000000000" pitchFamily="2" charset="2"/>
              <a:buChar char="§"/>
            </a:pPr>
            <a:r>
              <a:rPr lang="en-GB" sz="3200" dirty="0"/>
              <a:t>Capacity to build social relationships.</a:t>
            </a:r>
          </a:p>
          <a:p>
            <a:pPr lvl="1" algn="just">
              <a:buClr>
                <a:schemeClr val="tx1"/>
              </a:buClr>
              <a:buFont typeface="Wingdings" panose="05000000000000000000" pitchFamily="2" charset="2"/>
              <a:buChar char="§"/>
            </a:pPr>
            <a:r>
              <a:rPr lang="en-GB" sz="3200" dirty="0"/>
              <a:t>Characteristics of sociable leaders: friendly, outgoing, &amp; diplomatic.</a:t>
            </a:r>
          </a:p>
          <a:p>
            <a:pPr lvl="1" algn="just">
              <a:buClr>
                <a:schemeClr val="tx1"/>
              </a:buClr>
              <a:buFont typeface="Wingdings" panose="05000000000000000000" pitchFamily="2" charset="2"/>
              <a:buChar char="§"/>
            </a:pPr>
            <a:r>
              <a:rPr lang="en-GB" sz="3200" dirty="0"/>
              <a:t>Possibility of increasing sociability.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333088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Explained (7 of 7)</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143000"/>
            <a:ext cx="10405157" cy="4548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b="1" dirty="0"/>
              <a:t>Integrity</a:t>
            </a:r>
          </a:p>
          <a:p>
            <a:pPr lvl="1" algn="just">
              <a:buClr>
                <a:schemeClr val="tx1"/>
              </a:buClr>
              <a:buFont typeface="Wingdings" panose="05000000000000000000" pitchFamily="2" charset="2"/>
              <a:buChar char="§"/>
            </a:pPr>
            <a:r>
              <a:rPr lang="en-GB" sz="3200" dirty="0"/>
              <a:t>Quality of honesty &amp; trustworthiness.</a:t>
            </a:r>
          </a:p>
          <a:p>
            <a:pPr lvl="1" algn="just">
              <a:buClr>
                <a:schemeClr val="tx1"/>
              </a:buClr>
              <a:buFont typeface="Wingdings" panose="05000000000000000000" pitchFamily="2" charset="2"/>
              <a:buChar char="§"/>
            </a:pPr>
            <a:r>
              <a:rPr lang="en-GB" sz="3200" dirty="0"/>
              <a:t>Exhibition of integrity: strong principles &amp; taking responsibility</a:t>
            </a:r>
          </a:p>
          <a:p>
            <a:pPr lvl="1" algn="just">
              <a:buClr>
                <a:schemeClr val="tx1"/>
              </a:buClr>
              <a:buFont typeface="Wingdings" panose="05000000000000000000" pitchFamily="2" charset="2"/>
              <a:buChar char="§"/>
            </a:pPr>
            <a:r>
              <a:rPr lang="en-GB" sz="3200" dirty="0"/>
              <a:t>Characteristics of integrity leaders.</a:t>
            </a:r>
          </a:p>
          <a:p>
            <a:pPr lvl="1" algn="just">
              <a:buClr>
                <a:schemeClr val="tx1"/>
              </a:buClr>
              <a:buFont typeface="Wingdings" panose="05000000000000000000" pitchFamily="2" charset="2"/>
              <a:buChar char="§"/>
            </a:pPr>
            <a:r>
              <a:rPr lang="en-GB" sz="3200" dirty="0"/>
              <a:t>Good leaders are honest.</a:t>
            </a:r>
          </a:p>
          <a:p>
            <a:pPr lvl="1" algn="just">
              <a:buClr>
                <a:schemeClr val="tx1"/>
              </a:buClr>
              <a:buFont typeface="Wingdings" panose="05000000000000000000" pitchFamily="2" charset="2"/>
              <a:buChar char="§"/>
            </a:pPr>
            <a:r>
              <a:rPr lang="en-GB" sz="3200" dirty="0"/>
              <a:t>Demands being open with others.</a:t>
            </a:r>
          </a:p>
          <a:p>
            <a:pPr lvl="1" algn="just">
              <a:buClr>
                <a:schemeClr val="tx1"/>
              </a:buClr>
              <a:buFont typeface="Wingdings" panose="05000000000000000000" pitchFamily="2" charset="2"/>
              <a:buChar char="§"/>
            </a:pPr>
            <a:r>
              <a:rPr lang="en-GB" sz="3200" dirty="0"/>
              <a:t>Undergirds all aspects of leadership.</a:t>
            </a:r>
          </a:p>
          <a:p>
            <a:pPr lvl="1" algn="just">
              <a:buClr>
                <a:schemeClr val="tx1"/>
              </a:buClr>
              <a:buFont typeface="Wingdings" panose="05000000000000000000" pitchFamily="2" charset="2"/>
              <a:buChar char="§"/>
            </a:pPr>
            <a:endParaRPr lang="en-GB" sz="3200" dirty="0"/>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635976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43372" y="0"/>
            <a:ext cx="11305256" cy="1143000"/>
          </a:xfrm>
        </p:spPr>
        <p:txBody>
          <a:bodyPr/>
          <a:lstStyle/>
          <a:p>
            <a:pPr eaLnBrk="1" hangingPunct="1"/>
            <a:r>
              <a:rPr lang="en-GB" altLang="en-US" sz="3600" b="1" dirty="0">
                <a:solidFill>
                  <a:schemeClr val="tx2">
                    <a:lumMod val="75000"/>
                  </a:schemeClr>
                </a:solidFill>
              </a:rPr>
              <a:t>How To Be A Leader - The 7 Great Leadership Traits</a:t>
            </a:r>
          </a:p>
        </p:txBody>
      </p:sp>
      <p:pic>
        <p:nvPicPr>
          <p:cNvPr id="2" name="Online Media 1" title="How To Be A Leader - The 7 Great Leadership Traits">
            <a:hlinkClick r:id="" action="ppaction://media"/>
            <a:extLst>
              <a:ext uri="{FF2B5EF4-FFF2-40B4-BE49-F238E27FC236}">
                <a16:creationId xmlns:a16="http://schemas.microsoft.com/office/drawing/2014/main" id="{C98053AF-87EB-4787-B0B8-C14A09B1F066}"/>
              </a:ext>
            </a:extLst>
          </p:cNvPr>
          <p:cNvPicPr>
            <a:picLocks noRot="1" noChangeAspect="1"/>
          </p:cNvPicPr>
          <p:nvPr>
            <a:videoFile r:link="rId1"/>
          </p:nvPr>
        </p:nvPicPr>
        <p:blipFill>
          <a:blip r:embed="rId4"/>
          <a:stretch>
            <a:fillRect/>
          </a:stretch>
        </p:blipFill>
        <p:spPr>
          <a:xfrm>
            <a:off x="1343472" y="980728"/>
            <a:ext cx="9505056" cy="4464496"/>
          </a:xfrm>
          <a:prstGeom prst="rect">
            <a:avLst/>
          </a:prstGeom>
        </p:spPr>
      </p:pic>
      <p:sp>
        <p:nvSpPr>
          <p:cNvPr id="8" name="TextBox 7">
            <a:extLst>
              <a:ext uri="{FF2B5EF4-FFF2-40B4-BE49-F238E27FC236}">
                <a16:creationId xmlns:a16="http://schemas.microsoft.com/office/drawing/2014/main" id="{3D8145BD-3789-4FA2-A7AC-DE70ABEE4253}"/>
              </a:ext>
            </a:extLst>
          </p:cNvPr>
          <p:cNvSpPr txBox="1"/>
          <p:nvPr/>
        </p:nvSpPr>
        <p:spPr>
          <a:xfrm>
            <a:off x="3049044" y="5401433"/>
            <a:ext cx="6093912" cy="461665"/>
          </a:xfrm>
          <a:prstGeom prst="rect">
            <a:avLst/>
          </a:prstGeom>
          <a:noFill/>
        </p:spPr>
        <p:txBody>
          <a:bodyPr wrap="square">
            <a:spAutoFit/>
          </a:bodyPr>
          <a:lstStyle/>
          <a:p>
            <a:pPr algn="ctr"/>
            <a:r>
              <a:rPr lang="en-GB" sz="1200" dirty="0">
                <a:hlinkClick r:id="rId5"/>
              </a:rPr>
              <a:t>https://www.youtube.com/watch?v=2lEp4TVpxgA</a:t>
            </a:r>
            <a:endParaRPr lang="en-GB" sz="1200" dirty="0"/>
          </a:p>
          <a:p>
            <a:pPr algn="ctr"/>
            <a:endParaRPr lang="en-GB" sz="1200" dirty="0"/>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(1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GB" b="1" dirty="0"/>
              <a:t>George Washington (1732–1799)</a:t>
            </a:r>
          </a:p>
          <a:p>
            <a:pPr lvl="1"/>
            <a:r>
              <a:rPr lang="en-GB" dirty="0"/>
              <a:t>Founding father of U.S.A.</a:t>
            </a:r>
          </a:p>
          <a:p>
            <a:pPr lvl="1"/>
            <a:r>
              <a:rPr lang="en-GB" dirty="0"/>
              <a:t>Truly respected by everyone.</a:t>
            </a:r>
          </a:p>
          <a:p>
            <a:pPr lvl="1"/>
            <a:r>
              <a:rPr lang="en-GB" dirty="0"/>
              <a:t>Man of great integrity.</a:t>
            </a:r>
          </a:p>
          <a:p>
            <a:pPr lvl="1"/>
            <a:r>
              <a:rPr lang="en-GB" dirty="0"/>
              <a:t>Leadership in army was instrumental.</a:t>
            </a:r>
          </a:p>
          <a:p>
            <a:pPr lvl="1"/>
            <a:r>
              <a:rPr lang="en-GB" dirty="0"/>
              <a:t>Served two times as president.</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E5E8C3A1-99B8-4B81-B851-C5CFF51D922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42507" y="2158169"/>
            <a:ext cx="3718088" cy="2541662"/>
          </a:xfrm>
          <a:prstGeom prst="rect">
            <a:avLst/>
          </a:prstGeom>
        </p:spPr>
      </p:pic>
    </p:spTree>
    <p:extLst>
      <p:ext uri="{BB962C8B-B14F-4D97-AF65-F5344CB8AC3E}">
        <p14:creationId xmlns:p14="http://schemas.microsoft.com/office/powerpoint/2010/main" val="2341685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(2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US" sz="2900" b="1" dirty="0"/>
              <a:t>George Washington (1732–1799) Traits and Characteristics:</a:t>
            </a:r>
          </a:p>
          <a:p>
            <a:pPr marL="0" indent="0">
              <a:buNone/>
            </a:pPr>
            <a:endParaRPr lang="en-US" sz="2900" b="1" dirty="0"/>
          </a:p>
          <a:p>
            <a:pPr lvl="1"/>
            <a:r>
              <a:rPr lang="en-GB" dirty="0"/>
              <a:t>Modest man with great moral character.</a:t>
            </a:r>
          </a:p>
          <a:p>
            <a:pPr lvl="1"/>
            <a:r>
              <a:rPr lang="en-GB" dirty="0"/>
              <a:t>Brave and tenacious.</a:t>
            </a:r>
          </a:p>
          <a:p>
            <a:pPr lvl="1"/>
            <a:r>
              <a:rPr lang="en-GB" dirty="0"/>
              <a:t>Predictable to the American people.</a:t>
            </a:r>
          </a:p>
          <a:p>
            <a:pPr lvl="1"/>
            <a:r>
              <a:rPr lang="en-GB" dirty="0"/>
              <a:t>Prudent leader. </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BDB6DFEE-5E26-40C9-9B45-11DFDEA4E50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40216" y="2780928"/>
            <a:ext cx="3600400" cy="2461211"/>
          </a:xfrm>
          <a:prstGeom prst="rect">
            <a:avLst/>
          </a:prstGeom>
        </p:spPr>
      </p:pic>
    </p:spTree>
    <p:extLst>
      <p:ext uri="{BB962C8B-B14F-4D97-AF65-F5344CB8AC3E}">
        <p14:creationId xmlns:p14="http://schemas.microsoft.com/office/powerpoint/2010/main" val="2769366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(3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US" b="1" dirty="0"/>
              <a:t>Winston Churchill (1874–1965):</a:t>
            </a:r>
          </a:p>
          <a:p>
            <a:pPr marL="0" indent="0">
              <a:buNone/>
            </a:pPr>
            <a:endParaRPr lang="en-US" sz="2900" b="1" dirty="0"/>
          </a:p>
          <a:p>
            <a:pPr lvl="1"/>
            <a:r>
              <a:rPr lang="en-GB" sz="3200" dirty="0"/>
              <a:t>Talented prolific writer.</a:t>
            </a:r>
          </a:p>
          <a:p>
            <a:pPr lvl="1"/>
            <a:r>
              <a:rPr lang="en-GB" sz="3200" dirty="0"/>
              <a:t>Remained as prime minister until 1945.</a:t>
            </a:r>
          </a:p>
          <a:p>
            <a:pPr lvl="1"/>
            <a:r>
              <a:rPr lang="en-GB" sz="3200" dirty="0"/>
              <a:t>Famous for his speeches.</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9C13F0D1-A111-41A2-8768-2532B09CF9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32304" y="1894279"/>
            <a:ext cx="2458831" cy="3069441"/>
          </a:xfrm>
          <a:prstGeom prst="rect">
            <a:avLst/>
          </a:prstGeom>
        </p:spPr>
      </p:pic>
    </p:spTree>
    <p:extLst>
      <p:ext uri="{BB962C8B-B14F-4D97-AF65-F5344CB8AC3E}">
        <p14:creationId xmlns:p14="http://schemas.microsoft.com/office/powerpoint/2010/main" val="2283536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(4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176464"/>
          </a:xfrm>
        </p:spPr>
        <p:txBody>
          <a:bodyPr/>
          <a:lstStyle/>
          <a:p>
            <a:pPr marL="0" indent="0">
              <a:buNone/>
            </a:pPr>
            <a:r>
              <a:rPr lang="en-GB" b="1" dirty="0"/>
              <a:t>Winston Churchill (1874–1965) Traits and Characteristics:</a:t>
            </a:r>
          </a:p>
          <a:p>
            <a:pPr marL="0" indent="0">
              <a:buNone/>
            </a:pPr>
            <a:endParaRPr lang="en-US" sz="2800" b="1" dirty="0"/>
          </a:p>
          <a:p>
            <a:pPr lvl="1"/>
            <a:r>
              <a:rPr lang="en-GB" sz="3200" dirty="0"/>
              <a:t>Remarkable leadership.</a:t>
            </a:r>
          </a:p>
          <a:p>
            <a:pPr lvl="1"/>
            <a:r>
              <a:rPr lang="en-GB" sz="3200" dirty="0"/>
              <a:t>Emerged as leader due to uniquely gifts. </a:t>
            </a:r>
          </a:p>
          <a:p>
            <a:pPr lvl="1"/>
            <a:r>
              <a:rPr lang="en-GB" sz="3200" dirty="0"/>
              <a:t>Plain speaking and ambitious.</a:t>
            </a:r>
          </a:p>
          <a:p>
            <a:pPr lvl="1"/>
            <a:r>
              <a:rPr lang="en-GB" sz="3200" dirty="0"/>
              <a:t>Opposite opinions about him.</a:t>
            </a:r>
          </a:p>
          <a:p>
            <a:pPr lvl="1"/>
            <a:r>
              <a:rPr lang="en-GB" sz="3200" dirty="0"/>
              <a:t>Masterful use of language.</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B7B08059-8722-4D45-8F7E-D6ECAA427F6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44466" y="2060848"/>
            <a:ext cx="2516129" cy="3140968"/>
          </a:xfrm>
          <a:prstGeom prst="rect">
            <a:avLst/>
          </a:prstGeom>
        </p:spPr>
      </p:pic>
    </p:spTree>
    <p:extLst>
      <p:ext uri="{BB962C8B-B14F-4D97-AF65-F5344CB8AC3E}">
        <p14:creationId xmlns:p14="http://schemas.microsoft.com/office/powerpoint/2010/main" val="1790307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(5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US" b="1" dirty="0"/>
              <a:t>Mother Teresa (1910–1997):</a:t>
            </a:r>
          </a:p>
          <a:p>
            <a:pPr marL="0" indent="0">
              <a:buNone/>
            </a:pPr>
            <a:endParaRPr lang="en-US" sz="2900" b="1" dirty="0"/>
          </a:p>
          <a:p>
            <a:pPr lvl="1"/>
            <a:r>
              <a:rPr lang="en-GB" sz="3200" dirty="0"/>
              <a:t>Noble Peace Prize in 1979.</a:t>
            </a:r>
          </a:p>
          <a:p>
            <a:pPr lvl="1"/>
            <a:r>
              <a:rPr lang="en-GB" sz="3200" dirty="0"/>
              <a:t>The Missionaries of Charity.</a:t>
            </a:r>
          </a:p>
          <a:p>
            <a:pPr lvl="1"/>
            <a:r>
              <a:rPr lang="en-GB" sz="3200" dirty="0"/>
              <a:t>Remained actively involved in work.</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4" name="Picture 3">
            <a:extLst>
              <a:ext uri="{FF2B5EF4-FFF2-40B4-BE49-F238E27FC236}">
                <a16:creationId xmlns:a16="http://schemas.microsoft.com/office/drawing/2014/main" id="{80801B37-B9DC-480C-ADB0-F64B79BCA6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6240" y="1556792"/>
            <a:ext cx="2592288" cy="3631436"/>
          </a:xfrm>
          <a:prstGeom prst="rect">
            <a:avLst/>
          </a:prstGeom>
        </p:spPr>
      </p:pic>
    </p:spTree>
    <p:extLst>
      <p:ext uri="{BB962C8B-B14F-4D97-AF65-F5344CB8AC3E}">
        <p14:creationId xmlns:p14="http://schemas.microsoft.com/office/powerpoint/2010/main" val="2767959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(6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GB" b="1" dirty="0"/>
              <a:t>Mother Teresa (1910–1997) Traits and Characteristics:</a:t>
            </a:r>
            <a:endParaRPr lang="en-US" b="1" dirty="0"/>
          </a:p>
          <a:p>
            <a:pPr marL="0" indent="0">
              <a:buNone/>
            </a:pPr>
            <a:endParaRPr lang="en-US" sz="2900" b="1" dirty="0"/>
          </a:p>
          <a:p>
            <a:pPr lvl="1"/>
            <a:r>
              <a:rPr lang="en-GB" sz="3200" dirty="0"/>
              <a:t>Simple and humble woman. </a:t>
            </a:r>
          </a:p>
          <a:p>
            <a:pPr lvl="1"/>
            <a:r>
              <a:rPr lang="en-GB" sz="3200" dirty="0"/>
              <a:t>Stayed focused on her goal.</a:t>
            </a:r>
          </a:p>
          <a:p>
            <a:pPr lvl="1"/>
            <a:r>
              <a:rPr lang="en-GB" sz="3200" dirty="0"/>
              <a:t>Strong will.</a:t>
            </a:r>
          </a:p>
          <a:p>
            <a:pPr lvl="1"/>
            <a:r>
              <a:rPr lang="en-GB" sz="3200" dirty="0"/>
              <a:t>Practiced what she preached.</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D08B8C16-B7D3-4714-885D-A110C23FF4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6200" y="2276872"/>
            <a:ext cx="2319440" cy="3249214"/>
          </a:xfrm>
          <a:prstGeom prst="rect">
            <a:avLst/>
          </a:prstGeom>
        </p:spPr>
      </p:pic>
    </p:spTree>
    <p:extLst>
      <p:ext uri="{BB962C8B-B14F-4D97-AF65-F5344CB8AC3E}">
        <p14:creationId xmlns:p14="http://schemas.microsoft.com/office/powerpoint/2010/main" val="3146117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(7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US" b="1" dirty="0"/>
              <a:t>Bill Gates (1955–now):</a:t>
            </a:r>
          </a:p>
          <a:p>
            <a:pPr marL="0" indent="0">
              <a:buNone/>
            </a:pPr>
            <a:endParaRPr lang="en-US" sz="2900" b="1" dirty="0"/>
          </a:p>
          <a:p>
            <a:pPr lvl="1"/>
            <a:r>
              <a:rPr lang="en-GB" sz="3200" dirty="0"/>
              <a:t>Noble Peace Prize in 1979.</a:t>
            </a:r>
          </a:p>
          <a:p>
            <a:pPr lvl="1"/>
            <a:r>
              <a:rPr lang="en-GB" sz="3200" dirty="0"/>
              <a:t>The Missionaries of Charity.</a:t>
            </a:r>
          </a:p>
          <a:p>
            <a:pPr lvl="1"/>
            <a:r>
              <a:rPr lang="en-GB" sz="3200" dirty="0"/>
              <a:t>Remained actively involved in work.</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143D08A0-DEC4-4DF4-8F3D-0209F4D3BA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2264" y="1421546"/>
            <a:ext cx="2671738" cy="4014907"/>
          </a:xfrm>
          <a:prstGeom prst="rect">
            <a:avLst/>
          </a:prstGeom>
        </p:spPr>
      </p:pic>
    </p:spTree>
    <p:extLst>
      <p:ext uri="{BB962C8B-B14F-4D97-AF65-F5344CB8AC3E}">
        <p14:creationId xmlns:p14="http://schemas.microsoft.com/office/powerpoint/2010/main" val="2989673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(8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GB" b="1" dirty="0"/>
              <a:t>Bill Gates (1955–now) Traits and Characteristics:</a:t>
            </a:r>
          </a:p>
          <a:p>
            <a:pPr marL="0" indent="0">
              <a:buNone/>
            </a:pPr>
            <a:endParaRPr lang="en-US" sz="2900" b="1" dirty="0"/>
          </a:p>
          <a:p>
            <a:pPr lvl="1"/>
            <a:r>
              <a:rPr lang="en-GB" sz="3200" dirty="0"/>
              <a:t>Intelligent and a visionary.</a:t>
            </a:r>
          </a:p>
          <a:p>
            <a:pPr lvl="1"/>
            <a:r>
              <a:rPr lang="en-GB" sz="3200" dirty="0"/>
              <a:t>Task oriented and diligent.</a:t>
            </a:r>
          </a:p>
          <a:p>
            <a:pPr lvl="1"/>
            <a:r>
              <a:rPr lang="en-GB" sz="3200" dirty="0"/>
              <a:t>Focused and aggressive.</a:t>
            </a:r>
          </a:p>
          <a:p>
            <a:pPr lvl="1"/>
            <a:r>
              <a:rPr lang="en-GB" sz="3200" dirty="0"/>
              <a:t>Personal style.</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3519B260-2CAC-4938-9154-ADE4BD67ED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232" y="2204864"/>
            <a:ext cx="2232248" cy="3354471"/>
          </a:xfrm>
          <a:prstGeom prst="rect">
            <a:avLst/>
          </a:prstGeom>
        </p:spPr>
      </p:pic>
    </p:spTree>
    <p:extLst>
      <p:ext uri="{BB962C8B-B14F-4D97-AF65-F5344CB8AC3E}">
        <p14:creationId xmlns:p14="http://schemas.microsoft.com/office/powerpoint/2010/main" val="229718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(9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US" b="1" dirty="0"/>
              <a:t>Oprah Winfrey (1954–now):</a:t>
            </a:r>
          </a:p>
          <a:p>
            <a:pPr marL="0" indent="0">
              <a:buNone/>
            </a:pPr>
            <a:endParaRPr lang="en-US" sz="2900" b="1" dirty="0"/>
          </a:p>
          <a:p>
            <a:pPr lvl="1"/>
            <a:r>
              <a:rPr lang="en-GB" sz="3200" dirty="0"/>
              <a:t>Powerful and influential. </a:t>
            </a:r>
          </a:p>
          <a:p>
            <a:pPr lvl="1"/>
            <a:r>
              <a:rPr lang="en-GB" sz="3200" dirty="0" err="1"/>
              <a:t>Honors</a:t>
            </a:r>
            <a:r>
              <a:rPr lang="en-GB" sz="3200" dirty="0"/>
              <a:t> student. </a:t>
            </a:r>
          </a:p>
          <a:p>
            <a:pPr lvl="1"/>
            <a:r>
              <a:rPr lang="en-GB" sz="3200" dirty="0"/>
              <a:t>Oprah Winfrey Show.</a:t>
            </a:r>
          </a:p>
          <a:p>
            <a:pPr lvl="1"/>
            <a:r>
              <a:rPr lang="en-GB" sz="3200" dirty="0"/>
              <a:t>Held many roles in media.</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9C0019D0-3DDC-4288-9A77-68E819EDA6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6120" y="1350618"/>
            <a:ext cx="3837012" cy="4156763"/>
          </a:xfrm>
          <a:prstGeom prst="rect">
            <a:avLst/>
          </a:prstGeom>
        </p:spPr>
      </p:pic>
    </p:spTree>
    <p:extLst>
      <p:ext uri="{BB962C8B-B14F-4D97-AF65-F5344CB8AC3E}">
        <p14:creationId xmlns:p14="http://schemas.microsoft.com/office/powerpoint/2010/main" val="2577982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(10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US" b="1" dirty="0"/>
              <a:t>Oprah Winfrey (1954–now) Traits and Characteristics:</a:t>
            </a:r>
          </a:p>
          <a:p>
            <a:pPr marL="0" indent="0">
              <a:buNone/>
            </a:pPr>
            <a:endParaRPr lang="en-US" sz="2900" b="1" dirty="0"/>
          </a:p>
          <a:p>
            <a:pPr lvl="1"/>
            <a:r>
              <a:rPr lang="en-GB" sz="3200" dirty="0"/>
              <a:t>Excellent communicator.</a:t>
            </a:r>
          </a:p>
          <a:p>
            <a:pPr lvl="1"/>
            <a:r>
              <a:rPr lang="en-GB" sz="3200" dirty="0"/>
              <a:t>Intelligent and well read.</a:t>
            </a:r>
          </a:p>
          <a:p>
            <a:pPr lvl="1"/>
            <a:r>
              <a:rPr lang="en-GB" sz="3200" dirty="0"/>
              <a:t>Spontaneous and expressive.</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9B4E9A61-1050-4735-8A62-F59D55CE2F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4152" y="2204864"/>
            <a:ext cx="3040719" cy="3294112"/>
          </a:xfrm>
          <a:prstGeom prst="rect">
            <a:avLst/>
          </a:prstGeom>
        </p:spPr>
      </p:pic>
    </p:spTree>
    <p:extLst>
      <p:ext uri="{BB962C8B-B14F-4D97-AF65-F5344CB8AC3E}">
        <p14:creationId xmlns:p14="http://schemas.microsoft.com/office/powerpoint/2010/main" val="2199900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(11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US" b="1" dirty="0"/>
              <a:t>LeBron James (1984–now):</a:t>
            </a:r>
          </a:p>
          <a:p>
            <a:pPr marL="0" indent="0">
              <a:buNone/>
            </a:pPr>
            <a:endParaRPr lang="en-US" sz="2900" b="1" dirty="0"/>
          </a:p>
          <a:p>
            <a:pPr lvl="1"/>
            <a:r>
              <a:rPr lang="en-GB" sz="3200" dirty="0"/>
              <a:t>Professional basketball player. </a:t>
            </a:r>
          </a:p>
          <a:p>
            <a:pPr lvl="1"/>
            <a:r>
              <a:rPr lang="en-GB" sz="3200" dirty="0"/>
              <a:t>Uses his celebrity status cautiously.</a:t>
            </a:r>
          </a:p>
          <a:p>
            <a:pPr lvl="1"/>
            <a:r>
              <a:rPr lang="en-GB" sz="3200" dirty="0"/>
              <a:t>Supported numerous programs.</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497E812A-E700-4D03-8149-667E0C5FC6A1}"/>
              </a:ext>
            </a:extLst>
          </p:cNvPr>
          <p:cNvPicPr>
            <a:picLocks noChangeAspect="1"/>
          </p:cNvPicPr>
          <p:nvPr/>
        </p:nvPicPr>
        <p:blipFill rotWithShape="1">
          <a:blip r:embed="rId3">
            <a:extLst>
              <a:ext uri="{28A0092B-C50C-407E-A947-70E740481C1C}">
                <a14:useLocalDpi xmlns:a14="http://schemas.microsoft.com/office/drawing/2010/main" val="0"/>
              </a:ext>
            </a:extLst>
          </a:blip>
          <a:srcRect l="9558" r="7706" b="7662"/>
          <a:stretch/>
        </p:blipFill>
        <p:spPr>
          <a:xfrm>
            <a:off x="7896200" y="1988840"/>
            <a:ext cx="4000444" cy="2880320"/>
          </a:xfrm>
          <a:prstGeom prst="rect">
            <a:avLst/>
          </a:prstGeom>
        </p:spPr>
      </p:pic>
    </p:spTree>
    <p:extLst>
      <p:ext uri="{BB962C8B-B14F-4D97-AF65-F5344CB8AC3E}">
        <p14:creationId xmlns:p14="http://schemas.microsoft.com/office/powerpoint/2010/main" val="4137029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 (12 of 12)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marL="0" indent="0">
              <a:buNone/>
            </a:pPr>
            <a:r>
              <a:rPr lang="en-GB" b="1" dirty="0"/>
              <a:t>LeBron James (1984–now) Traits and Characteristics:</a:t>
            </a:r>
          </a:p>
          <a:p>
            <a:pPr marL="0" indent="0">
              <a:buNone/>
            </a:pPr>
            <a:endParaRPr lang="en-US" sz="2900" b="1" dirty="0"/>
          </a:p>
          <a:p>
            <a:pPr lvl="1"/>
            <a:r>
              <a:rPr lang="en-GB" sz="3200" dirty="0"/>
              <a:t>Physical power. </a:t>
            </a:r>
          </a:p>
          <a:p>
            <a:pPr lvl="1"/>
            <a:r>
              <a:rPr lang="en-GB" sz="3200" dirty="0"/>
              <a:t>Consistent and ambitious.</a:t>
            </a:r>
          </a:p>
          <a:p>
            <a:pPr lvl="1"/>
            <a:r>
              <a:rPr lang="en-GB" sz="3200" dirty="0"/>
              <a:t>Strong set of principles.</a:t>
            </a:r>
          </a:p>
          <a:p>
            <a:pPr lvl="1"/>
            <a:r>
              <a:rPr lang="en-GB" sz="3200" dirty="0"/>
              <a:t>Resilience and charisma.</a:t>
            </a:r>
          </a:p>
          <a:p>
            <a:pPr marL="0" indent="0" algn="just">
              <a:buNone/>
            </a:pPr>
            <a:endParaRPr lang="en-GB" dirty="0"/>
          </a:p>
          <a:p>
            <a:pPr algn="just"/>
            <a:endParaRPr lang="en-GB" dirty="0"/>
          </a:p>
          <a:p>
            <a:endParaRPr lang="en-US" sz="2800" dirty="0"/>
          </a:p>
          <a:p>
            <a:pPr marL="0" indent="0" eaLnBrk="1" hangingPunct="1">
              <a:buNone/>
              <a:defRPr/>
            </a:pPr>
            <a:endParaRPr lang="en-GB" altLang="en-US" sz="2400" dirty="0"/>
          </a:p>
        </p:txBody>
      </p:sp>
      <p:pic>
        <p:nvPicPr>
          <p:cNvPr id="4" name="Picture 3">
            <a:extLst>
              <a:ext uri="{FF2B5EF4-FFF2-40B4-BE49-F238E27FC236}">
                <a16:creationId xmlns:a16="http://schemas.microsoft.com/office/drawing/2014/main" id="{451C0D2D-C920-4638-AC9F-2F9A0613D9B4}"/>
              </a:ext>
            </a:extLst>
          </p:cNvPr>
          <p:cNvPicPr>
            <a:picLocks noChangeAspect="1"/>
          </p:cNvPicPr>
          <p:nvPr/>
        </p:nvPicPr>
        <p:blipFill rotWithShape="1">
          <a:blip r:embed="rId3">
            <a:extLst>
              <a:ext uri="{28A0092B-C50C-407E-A947-70E740481C1C}">
                <a14:useLocalDpi xmlns:a14="http://schemas.microsoft.com/office/drawing/2010/main" val="0"/>
              </a:ext>
            </a:extLst>
          </a:blip>
          <a:srcRect l="9558" r="7706" b="7662"/>
          <a:stretch/>
        </p:blipFill>
        <p:spPr>
          <a:xfrm>
            <a:off x="7104112" y="2433297"/>
            <a:ext cx="4000444" cy="2880320"/>
          </a:xfrm>
          <a:prstGeom prst="rect">
            <a:avLst/>
          </a:prstGeom>
        </p:spPr>
      </p:pic>
    </p:spTree>
    <p:extLst>
      <p:ext uri="{BB962C8B-B14F-4D97-AF65-F5344CB8AC3E}">
        <p14:creationId xmlns:p14="http://schemas.microsoft.com/office/powerpoint/2010/main" val="21459138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Traits in Practice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marL="0" indent="0">
              <a:buNone/>
            </a:pPr>
            <a:r>
              <a:rPr lang="en-GB" b="1" dirty="0"/>
              <a:t>What do all of these leaders have in common?</a:t>
            </a:r>
          </a:p>
          <a:p>
            <a:pPr lvl="1"/>
            <a:r>
              <a:rPr lang="en-GB" sz="3200" dirty="0"/>
              <a:t>Visionary</a:t>
            </a:r>
          </a:p>
          <a:p>
            <a:pPr lvl="1"/>
            <a:r>
              <a:rPr lang="en-GB" sz="3200" dirty="0"/>
              <a:t>Strong-willed</a:t>
            </a:r>
          </a:p>
          <a:p>
            <a:pPr lvl="1"/>
            <a:r>
              <a:rPr lang="en-GB" sz="3200" dirty="0"/>
              <a:t>Diligent</a:t>
            </a:r>
          </a:p>
          <a:p>
            <a:pPr lvl="1"/>
            <a:r>
              <a:rPr lang="en-GB" sz="3200" dirty="0"/>
              <a:t>Inspirational</a:t>
            </a:r>
          </a:p>
          <a:p>
            <a:pPr lvl="1"/>
            <a:r>
              <a:rPr lang="en-GB" sz="3200" dirty="0"/>
              <a:t>Purpose-driven</a:t>
            </a:r>
          </a:p>
          <a:p>
            <a:pPr lvl="1"/>
            <a:r>
              <a:rPr lang="en-GB" sz="3200" dirty="0"/>
              <a:t>Role models</a:t>
            </a:r>
          </a:p>
          <a:p>
            <a:pPr lvl="1"/>
            <a:r>
              <a:rPr lang="en-GB" sz="3200" dirty="0"/>
              <a:t>Symbols of hope</a:t>
            </a:r>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5933848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Class 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536504"/>
          </a:xfrm>
        </p:spPr>
        <p:txBody>
          <a:bodyPr/>
          <a:lstStyle/>
          <a:p>
            <a:pPr marL="0" indent="0" algn="ctr">
              <a:buNone/>
            </a:pPr>
            <a:r>
              <a:rPr lang="en-GB" b="1" dirty="0"/>
              <a:t>Observational Exercise</a:t>
            </a:r>
          </a:p>
          <a:p>
            <a:pPr marL="0" indent="0" algn="ctr">
              <a:buNone/>
            </a:pPr>
            <a:r>
              <a:rPr lang="en-GB" dirty="0"/>
              <a:t>Leadership Traits</a:t>
            </a:r>
          </a:p>
          <a:p>
            <a:pPr marL="0" indent="0" algn="just">
              <a:buNone/>
            </a:pPr>
            <a:r>
              <a:rPr lang="en-GB" dirty="0"/>
              <a:t>Purpose</a:t>
            </a:r>
          </a:p>
          <a:p>
            <a:pPr marL="914400" lvl="1" indent="-514350" algn="just">
              <a:buFont typeface="+mj-lt"/>
              <a:buAutoNum type="arabicPeriod"/>
            </a:pPr>
            <a:r>
              <a:rPr lang="en-GB" dirty="0"/>
              <a:t>To gain an understanding of the role of traits in the leadership process </a:t>
            </a:r>
          </a:p>
          <a:p>
            <a:pPr marL="914400" lvl="1" indent="-514350" algn="just">
              <a:buFont typeface="+mj-lt"/>
              <a:buAutoNum type="arabicPeriod"/>
            </a:pPr>
            <a:r>
              <a:rPr lang="en-GB" dirty="0"/>
              <a:t>To examine the traits of selected historical and everyday leaders </a:t>
            </a:r>
          </a:p>
          <a:p>
            <a:pPr marL="400050" lvl="1" indent="0" algn="just">
              <a:buNone/>
            </a:pPr>
            <a:endParaRPr lang="en-GB" dirty="0"/>
          </a:p>
          <a:p>
            <a:pPr marL="400050" lvl="1" indent="0" algn="ctr">
              <a:buNone/>
            </a:pPr>
            <a:r>
              <a:rPr lang="en-GB" sz="2000" dirty="0"/>
              <a:t>Please find the related information on the module page </a:t>
            </a:r>
          </a:p>
          <a:p>
            <a:pPr marL="914400" lvl="1" indent="-514350" algn="just">
              <a:buFont typeface="+mj-lt"/>
              <a:buAutoNum type="arabicPeriod"/>
            </a:pPr>
            <a:endParaRPr lang="en-GB" dirty="0"/>
          </a:p>
        </p:txBody>
      </p:sp>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6" end="6"/>
                                            </p:txEl>
                                          </p:spTgt>
                                        </p:tgtEl>
                                        <p:attrNameLst>
                                          <p:attrName>style.visibility</p:attrName>
                                        </p:attrNameLst>
                                      </p:cBhvr>
                                      <p:to>
                                        <p:strVal val="visible"/>
                                      </p:to>
                                    </p:set>
                                    <p:animEffect transition="in" filter="fade">
                                      <p:cBhvr>
                                        <p:cTn id="42" dur="1000"/>
                                        <p:tgtEl>
                                          <p:spTgt spid="7172">
                                            <p:txEl>
                                              <p:pRg st="6" end="6"/>
                                            </p:txEl>
                                          </p:spTgt>
                                        </p:tgtEl>
                                      </p:cBhvr>
                                    </p:animEffect>
                                    <p:anim calcmode="lin" valueType="num">
                                      <p:cBhvr>
                                        <p:cTn id="43"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Five Feminine Values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52736"/>
            <a:ext cx="10765195" cy="4608512"/>
          </a:xfrm>
        </p:spPr>
        <p:txBody>
          <a:bodyPr/>
          <a:lstStyle/>
          <a:p>
            <a:pPr marL="0" indent="0" algn="just">
              <a:buNone/>
            </a:pPr>
            <a:r>
              <a:rPr lang="en-US" sz="2200" dirty="0"/>
              <a:t>Watch </a:t>
            </a:r>
            <a:r>
              <a:rPr lang="en-US" sz="2200" dirty="0" err="1"/>
              <a:t>Halla</a:t>
            </a:r>
            <a:r>
              <a:rPr lang="en-US" sz="2200" dirty="0"/>
              <a:t> </a:t>
            </a:r>
            <a:r>
              <a:rPr lang="en-US" sz="2200" dirty="0" err="1"/>
              <a:t>Tomasdottir’s</a:t>
            </a:r>
            <a:r>
              <a:rPr lang="en-US" sz="2200" dirty="0"/>
              <a:t> presentation at </a:t>
            </a:r>
            <a:r>
              <a:rPr lang="en-US" sz="2200" i="1" dirty="0"/>
              <a:t>TED talks </a:t>
            </a:r>
            <a:r>
              <a:rPr lang="en-US" sz="2200" dirty="0"/>
              <a:t>on how Icelandic women are doing business more sustainably.</a:t>
            </a:r>
          </a:p>
          <a:p>
            <a:pPr marL="0" indent="0" algn="ctr">
              <a:buNone/>
            </a:pPr>
            <a:r>
              <a:rPr lang="en-US" sz="2200" u="sng" dirty="0">
                <a:hlinkClick r:id="rId3"/>
              </a:rPr>
              <a:t>https://www.ted.com/talks/halla_tomasdottir</a:t>
            </a:r>
            <a:endParaRPr lang="en-US" sz="2200" dirty="0"/>
          </a:p>
          <a:p>
            <a:pPr marL="0" indent="0" algn="just">
              <a:buNone/>
            </a:pPr>
            <a:endParaRPr lang="en-US" sz="2200" dirty="0"/>
          </a:p>
          <a:p>
            <a:pPr marL="0" indent="0" algn="just">
              <a:buNone/>
            </a:pPr>
            <a:r>
              <a:rPr lang="en-US" sz="2200" i="1" dirty="0"/>
              <a:t>Reflect on the following questions, in writing or in small group discussions:</a:t>
            </a:r>
          </a:p>
          <a:p>
            <a:pPr marL="0" indent="0" algn="just">
              <a:buNone/>
            </a:pPr>
            <a:endParaRPr lang="en-GB" sz="2200" i="1" dirty="0"/>
          </a:p>
          <a:p>
            <a:pPr lvl="0" algn="just"/>
            <a:r>
              <a:rPr lang="en-US" sz="2200" dirty="0"/>
              <a:t>What are the five feminine values?  Do you agree that they are more commonly expressed by women than men?</a:t>
            </a:r>
            <a:endParaRPr lang="en-GB" sz="2200" dirty="0"/>
          </a:p>
          <a:p>
            <a:pPr lvl="0" algn="just"/>
            <a:r>
              <a:rPr lang="en-US" sz="2200" dirty="0"/>
              <a:t>What is “emotional due diligence?”  What would it look like in your workplace?</a:t>
            </a:r>
            <a:endParaRPr lang="en-GB" sz="2200" dirty="0"/>
          </a:p>
          <a:p>
            <a:pPr lvl="0" algn="just"/>
            <a:r>
              <a:rPr lang="en-US" sz="2200" dirty="0"/>
              <a:t>How does having a “long term view” relate to the leadership traits?</a:t>
            </a:r>
            <a:endParaRPr lang="en-GB" sz="2200" dirty="0"/>
          </a:p>
          <a:p>
            <a:pPr lvl="0" algn="just"/>
            <a:r>
              <a:rPr lang="en-US" sz="2200" dirty="0"/>
              <a:t>If you had been in the audience when </a:t>
            </a:r>
            <a:r>
              <a:rPr lang="en-US" sz="2200" dirty="0" err="1"/>
              <a:t>Tomasdottir</a:t>
            </a:r>
            <a:r>
              <a:rPr lang="en-US" sz="2200" dirty="0"/>
              <a:t> gave her speech, what question would you have asked her?</a:t>
            </a:r>
            <a:endParaRPr lang="en-GB" sz="2200" dirty="0"/>
          </a:p>
          <a:p>
            <a:pPr marL="0" indent="0" eaLnBrk="1" hangingPunct="1">
              <a:buNone/>
              <a:defRPr/>
            </a:pPr>
            <a:endParaRPr lang="en-GB" altLang="en-US" sz="2200" dirty="0"/>
          </a:p>
        </p:txBody>
      </p:sp>
    </p:spTree>
    <p:extLst>
      <p:ext uri="{BB962C8B-B14F-4D97-AF65-F5344CB8AC3E}">
        <p14:creationId xmlns:p14="http://schemas.microsoft.com/office/powerpoint/2010/main" val="20070844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Class Activity 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320480"/>
          </a:xfrm>
        </p:spPr>
        <p:txBody>
          <a:bodyPr/>
          <a:lstStyle/>
          <a:p>
            <a:pPr marL="0" indent="0" algn="ctr">
              <a:buNone/>
            </a:pPr>
            <a:r>
              <a:rPr lang="en-GB" b="1" dirty="0"/>
              <a:t>Conceptualizing Leadership Questionnaire</a:t>
            </a:r>
          </a:p>
          <a:p>
            <a:pPr marL="0" indent="0" algn="just">
              <a:buNone/>
            </a:pPr>
            <a:endParaRPr lang="en-GB" dirty="0"/>
          </a:p>
          <a:p>
            <a:pPr marL="0" indent="0" algn="just">
              <a:buNone/>
            </a:pPr>
            <a:r>
              <a:rPr lang="en-GB" dirty="0"/>
              <a:t>Purpose</a:t>
            </a:r>
          </a:p>
          <a:p>
            <a:pPr marL="914400" lvl="1" indent="-514350" algn="just">
              <a:buFont typeface="+mj-lt"/>
              <a:buAutoNum type="arabicPeriod"/>
            </a:pPr>
            <a:r>
              <a:rPr lang="en-GB" dirty="0"/>
              <a:t>To identify how you view leadership</a:t>
            </a:r>
          </a:p>
          <a:p>
            <a:pPr marL="914400" lvl="1" indent="-514350" algn="just">
              <a:buFont typeface="+mj-lt"/>
              <a:buAutoNum type="arabicPeriod"/>
            </a:pPr>
            <a:r>
              <a:rPr lang="en-GB" dirty="0"/>
              <a:t>To explore your perceptions of different aspects of leadership</a:t>
            </a:r>
          </a:p>
          <a:p>
            <a:pPr marL="914400" lvl="1" indent="-514350" algn="just">
              <a:buFont typeface="+mj-lt"/>
              <a:buAutoNum type="arabicPeriod"/>
            </a:pPr>
            <a:endParaRPr lang="en-GB" dirty="0"/>
          </a:p>
          <a:p>
            <a:pPr marL="914400" lvl="1" indent="-514350" algn="just">
              <a:buFont typeface="+mj-lt"/>
              <a:buAutoNum type="arabicPeriod"/>
            </a:pPr>
            <a:endParaRPr lang="en-GB" dirty="0"/>
          </a:p>
          <a:p>
            <a:pPr marL="914400" lvl="1" indent="-514350" algn="just">
              <a:buFont typeface="+mj-lt"/>
              <a:buAutoNum type="arabicPeriod"/>
            </a:pPr>
            <a:endParaRPr lang="en-GB" sz="1800" dirty="0"/>
          </a:p>
          <a:p>
            <a:pPr marL="400050" lvl="1" indent="0" algn="ctr">
              <a:buNone/>
            </a:pPr>
            <a:r>
              <a:rPr lang="en-GB" sz="2000" dirty="0"/>
              <a:t>Please find the related information on the module page </a:t>
            </a:r>
            <a:endParaRPr lang="en-GB" dirty="0"/>
          </a:p>
        </p:txBody>
      </p:sp>
    </p:spTree>
    <p:extLst>
      <p:ext uri="{BB962C8B-B14F-4D97-AF65-F5344CB8AC3E}">
        <p14:creationId xmlns:p14="http://schemas.microsoft.com/office/powerpoint/2010/main" val="3102550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3157</TotalTime>
  <Words>3811</Words>
  <Application>Microsoft Office PowerPoint</Application>
  <PresentationFormat>Widescreen</PresentationFormat>
  <Paragraphs>384</Paragraphs>
  <Slides>29</Slides>
  <Notes>28</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Aharoni</vt:lpstr>
      <vt:lpstr>Arial</vt:lpstr>
      <vt:lpstr>Calibri</vt:lpstr>
      <vt:lpstr>Candara</vt:lpstr>
      <vt:lpstr>Myriad Pro</vt:lpstr>
      <vt:lpstr>Symbol</vt:lpstr>
      <vt:lpstr>Verdana</vt:lpstr>
      <vt:lpstr>Wingdings</vt:lpstr>
      <vt:lpstr>20140311PresentationUWTSDTemplate</vt:lpstr>
      <vt:lpstr>BMSW6101 </vt:lpstr>
      <vt:lpstr>Learning Objectives</vt:lpstr>
      <vt:lpstr>PowerPoint Presentation</vt:lpstr>
      <vt:lpstr>Introduction</vt:lpstr>
      <vt:lpstr>Leadership Traits Explained (1 of 7)</vt:lpstr>
      <vt:lpstr>Leadership Traits Explained (2 of 7)</vt:lpstr>
      <vt:lpstr>Leadership Traits Explained (3 of 7)</vt:lpstr>
      <vt:lpstr>Leadership Traits Explained (4 of 7)</vt:lpstr>
      <vt:lpstr>Leadership Traits Explained (5 of 7)</vt:lpstr>
      <vt:lpstr>Leadership Traits Explained (6 of 7)</vt:lpstr>
      <vt:lpstr>Leadership Traits Explained (7 of 7)</vt:lpstr>
      <vt:lpstr>How To Be A Leader - The 7 Great Leadership Traits</vt:lpstr>
      <vt:lpstr>Leadership Traits in Practice (1 of 12)</vt:lpstr>
      <vt:lpstr>Leadership Traits in Practice (2 of 12)</vt:lpstr>
      <vt:lpstr>Leadership Traits in Practice (3 of 12)</vt:lpstr>
      <vt:lpstr>Leadership Traits in Practice (4 of 12)</vt:lpstr>
      <vt:lpstr>Leadership Traits in Practice (5 of 12)</vt:lpstr>
      <vt:lpstr>Leadership Traits in Practice (6 of 12)</vt:lpstr>
      <vt:lpstr>Leadership Traits in Practice (7 of 12)</vt:lpstr>
      <vt:lpstr>Leadership Traits in Practice (8 of 12)</vt:lpstr>
      <vt:lpstr>Leadership Traits in Practice (9 of 12)</vt:lpstr>
      <vt:lpstr>Leadership Traits in Practice (10 of 12)</vt:lpstr>
      <vt:lpstr>Leadership Traits in Practice (11 of 12)</vt:lpstr>
      <vt:lpstr>Leadership Traits in Practice (12 of 12)</vt:lpstr>
      <vt:lpstr>Leadership Traits in Practice</vt:lpstr>
      <vt:lpstr>Class Activity 1</vt:lpstr>
      <vt:lpstr>Five Feminine Values</vt:lpstr>
      <vt:lpstr>Class Activity 2</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207</cp:revision>
  <cp:lastPrinted>2018-07-09T15:27:01Z</cp:lastPrinted>
  <dcterms:created xsi:type="dcterms:W3CDTF">2002-10-07T19:43:58Z</dcterms:created>
  <dcterms:modified xsi:type="dcterms:W3CDTF">2022-02-08T20:24:55Z</dcterms:modified>
</cp:coreProperties>
</file>