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1"/>
  </p:notesMasterIdLst>
  <p:handoutMasterIdLst>
    <p:handoutMasterId r:id="rId32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69" r:id="rId19"/>
    <p:sldId id="271" r:id="rId20"/>
    <p:sldId id="272" r:id="rId21"/>
    <p:sldId id="276" r:id="rId22"/>
    <p:sldId id="277" r:id="rId23"/>
    <p:sldId id="274" r:id="rId24"/>
    <p:sldId id="275" r:id="rId25"/>
    <p:sldId id="278" r:id="rId26"/>
    <p:sldId id="279" r:id="rId27"/>
    <p:sldId id="281" r:id="rId28"/>
    <p:sldId id="280" r:id="rId29"/>
    <p:sldId id="282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474" y="2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81BB4B-F63D-44B8-A6D0-11E27033F33A}" type="datetimeFigureOut">
              <a:rPr lang="en-US" smtClean="0"/>
              <a:t>7/21/2021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AF3FD4-34EE-49B5-BDC0-925C8A49AA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335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7EDAA-EDB3-4E9D-B5FF-494013E6AEF5}" type="datetimeFigureOut">
              <a:rPr lang="en-GB" smtClean="0"/>
              <a:t>21/07/2021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6DE26D-7243-403B-B7E8-8BDFCCC2A0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655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89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920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705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6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90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531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333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278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216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7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036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Essential Guide to Business Statistics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defRPr>
            </a:lvl1pPr>
          </a:lstStyle>
          <a:p>
            <a:r>
              <a:rPr lang="en-GB" dirty="0" smtClean="0"/>
              <a:t>©2015 John Wiley and Sons www.wiley.com/college/willoughby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AED51-C66D-4681-BF60-D1E183F6E7B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762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56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3098775"/>
          </a:xfrm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Lecture 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7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/>
            </a:r>
            <a:b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Central Tendency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Measures of Central Tendency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56792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Calculate mode, mean and median for: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raw data sets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 distributions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grouped frequency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distributions</a:t>
            </a: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Combined mean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Weighted mean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Advantages and disadvantages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Choosing which measure to use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019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Introduction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Tables, diagrams and graphs provide a clear way to present our data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 also need to use a numerical value to summarise a data set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measure of central tendency describes a set of data by identifying a “typical value” that is representative of the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61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Mode, Mean and Median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2352" y="4376639"/>
            <a:ext cx="8579296" cy="1440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Each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 requires a different type of calculation and has advantages and disadvantages associated with its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use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4740602"/>
              </p:ext>
            </p:extLst>
          </p:nvPr>
        </p:nvGraphicFramePr>
        <p:xfrm>
          <a:off x="539552" y="1611195"/>
          <a:ext cx="8003938" cy="2537885"/>
        </p:xfrm>
        <a:graphic>
          <a:graphicData uri="http://schemas.openxmlformats.org/drawingml/2006/table">
            <a:tbl>
              <a:tblPr firstRow="1" firstCol="1" bandRow="1"/>
              <a:tblGrid>
                <a:gridCol w="14738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301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716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mode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data value that occurs most frequently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716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+mn-lt"/>
                          <a:ea typeface="Calibri"/>
                          <a:cs typeface="Times New Roman"/>
                        </a:rPr>
                        <a:t>mean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average of all the data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716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3200">
                          <a:effectLst/>
                          <a:latin typeface="+mn-lt"/>
                          <a:ea typeface="Calibri"/>
                          <a:cs typeface="Times New Roman"/>
                        </a:rPr>
                        <a:t>median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3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 middle point when the data set is ordered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318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5256584"/>
          </a:xfrm>
        </p:spPr>
        <p:txBody>
          <a:bodyPr>
            <a:noAutofit/>
          </a:bodyPr>
          <a:lstStyle/>
          <a:p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value which occurs most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frequently</a:t>
            </a:r>
          </a:p>
          <a:p>
            <a:endParaRPr lang="en-GB" sz="10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Raw data</a:t>
            </a:r>
          </a:p>
          <a:p>
            <a:pPr lvl="1"/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put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data in order so that values which are the same will appear together in the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list</a:t>
            </a:r>
          </a:p>
          <a:p>
            <a:pPr marL="457200" lvl="1" indent="0">
              <a:buNone/>
            </a:pPr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 distribution</a:t>
            </a:r>
          </a:p>
          <a:p>
            <a:pPr lvl="1"/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look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for the data value which has the highest associated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</a:t>
            </a:r>
          </a:p>
          <a:p>
            <a:pPr lvl="1"/>
            <a:endParaRPr lang="en-GB" sz="1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Grouped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distributions</a:t>
            </a:r>
          </a:p>
          <a:p>
            <a:pPr lvl="1"/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identify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modal class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which </a:t>
            </a:r>
            <a:r>
              <a:rPr lang="en-GB" sz="24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has the highest </a:t>
            </a:r>
            <a:r>
              <a:rPr lang="en-GB" sz="24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frequency</a:t>
            </a:r>
            <a:endParaRPr lang="en-GB" sz="24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168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– Raw Data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80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Average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price for a litre of unleaded petrol in the UK in </a:t>
            </a: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2010:</a:t>
            </a: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numerical order:</a:t>
            </a:r>
          </a:p>
          <a:p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/>
            </a:r>
            <a:b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</a:b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is 116.1 which occurs twice.</a:t>
            </a: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0975977"/>
              </p:ext>
            </p:extLst>
          </p:nvPr>
        </p:nvGraphicFramePr>
        <p:xfrm>
          <a:off x="467542" y="2708920"/>
          <a:ext cx="8280927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8724431"/>
              </p:ext>
            </p:extLst>
          </p:nvPr>
        </p:nvGraphicFramePr>
        <p:xfrm>
          <a:off x="467544" y="4509120"/>
          <a:ext cx="8280920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03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– Frequency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5252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Number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defective items produced by a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machine in a factory each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day for two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months: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is 1 because this is the number of defective items that occurs most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often.</a:t>
            </a:r>
          </a:p>
          <a:p>
            <a:pPr marL="0" indent="0">
              <a:buNone/>
            </a:pP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single defective item occurs on 16 days in the two month period in which data was collected.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3787726"/>
              </p:ext>
            </p:extLst>
          </p:nvPr>
        </p:nvGraphicFramePr>
        <p:xfrm>
          <a:off x="539553" y="2564904"/>
          <a:ext cx="8208913" cy="1174330"/>
        </p:xfrm>
        <a:graphic>
          <a:graphicData uri="http://schemas.openxmlformats.org/drawingml/2006/table">
            <a:tbl>
              <a:tblPr firstRow="1" firstCol="1" bandRow="1"/>
              <a:tblGrid>
                <a:gridCol w="20030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8655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58716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Defective</a:t>
                      </a:r>
                      <a:r>
                        <a:rPr lang="en-GB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items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6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716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Frequency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5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</a:t>
                      </a:r>
                      <a:endParaRPr lang="en-GB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74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Mode – Grouped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48245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Time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in minutes, that a sample of users spent browsing a website during a single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visit: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modal class is 31 – 45 because it is the class with the highest frequency.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012313"/>
              </p:ext>
            </p:extLst>
          </p:nvPr>
        </p:nvGraphicFramePr>
        <p:xfrm>
          <a:off x="2267744" y="2636912"/>
          <a:ext cx="4076278" cy="2365001"/>
        </p:xfrm>
        <a:graphic>
          <a:graphicData uri="http://schemas.openxmlformats.org/drawingml/2006/table">
            <a:tbl>
              <a:tblPr firstRow="1" firstCol="1" bandRow="1"/>
              <a:tblGrid>
                <a:gridCol w="20381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81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time spent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frequency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 – 15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260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 – 30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31 – 45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46 – 60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36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61 – 75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040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76 – 90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31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5328592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Calculated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as “the sum of the data values” divided by “the number of values in the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set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”</a:t>
                </a:r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Raw data: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𝑥</m:t>
                            </m:r>
                          </m:e>
                        </m:nary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𝑛</m:t>
                        </m:r>
                      </m:den>
                    </m:f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Frequency distribution: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𝑓𝑥</m:t>
                            </m:r>
                          </m:e>
                        </m:nary>
                      </m:num>
                      <m:den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</m:t>
                            </m:r>
                          </m:e>
                        </m:nary>
                      </m:den>
                    </m:f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Grouped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frequency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distributions</a:t>
                </a:r>
              </a:p>
              <a:p>
                <a:pPr lvl="1"/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use the frequency distribution formula where each value of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represented by the class mid-point</a:t>
                </a: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5328592"/>
              </a:xfrm>
              <a:blipFill rotWithShape="1">
                <a:blip r:embed="rId2"/>
                <a:stretch>
                  <a:fillRect l="-1259" t="-11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73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Raw Data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Average price for a litre of unleaded petrol in the UK in 2010:</a:t>
                </a: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mean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is:</a:t>
                </a: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limLoc m:val="undOvr"/>
                              <m:subHide m:val="on"/>
                              <m:supHide m:val="on"/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r>
                                <a:rPr lang="en-GB" sz="2400" i="1">
                                  <a:latin typeface="Cambria Math"/>
                                </a:rPr>
                                <m:t>𝑥</m:t>
                              </m:r>
                            </m:e>
                          </m:nary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𝑛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111.8+112.1+ … +119.1+122.1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en-GB" sz="24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i="1">
                              <a:latin typeface="Cambria Math"/>
                            </a:rPr>
                            <m:t>1401.8</m:t>
                          </m:r>
                        </m:num>
                        <m:den>
                          <m:r>
                            <a:rPr lang="en-GB" sz="2400" i="1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en-GB" sz="2400" i="1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12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400" i="1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	 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= 116.817</m:t>
                    </m:r>
                  </m:oMath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  <a:blipFill rotWithShape="1">
                <a:blip r:embed="rId2"/>
                <a:stretch>
                  <a:fillRect l="-1481" t="-1348" b="-10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194803"/>
              </p:ext>
            </p:extLst>
          </p:nvPr>
        </p:nvGraphicFramePr>
        <p:xfrm>
          <a:off x="467542" y="2708920"/>
          <a:ext cx="8280927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23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Frequency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412776"/>
                <a:ext cx="8229600" cy="4525963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Number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of defective items produced by a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machine in a factory each 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day for two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months:</a:t>
                </a: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mean is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en-GB" sz="2800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𝑓𝑥</m:t>
                            </m:r>
                          </m:e>
                        </m:nary>
                      </m:num>
                      <m:den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800" i="1">
                                <a:latin typeface="Cambria Math"/>
                              </a:rPr>
                              <m:t>𝑓</m:t>
                            </m:r>
                          </m:e>
                        </m:nary>
                      </m:den>
                    </m:f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latin typeface="Cambria Math"/>
                          </a:rPr>
                          <m:t>158</m:t>
                        </m:r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61</m:t>
                        </m:r>
                      </m:den>
                    </m:f>
                    <m:r>
                      <a:rPr lang="en-GB" sz="2800" i="1">
                        <a:latin typeface="Cambria Math"/>
                      </a:rPr>
                      <m:t>= 2.590</m:t>
                    </m:r>
                  </m:oMath>
                </a14:m>
                <a:endParaRPr lang="en-GB" sz="28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412776"/>
                <a:ext cx="8229600" cy="4525963"/>
              </a:xfrm>
              <a:blipFill rotWithShape="1">
                <a:blip r:embed="rId2"/>
                <a:stretch>
                  <a:fillRect l="-1704" t="-1752" b="-10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92811697"/>
                  </p:ext>
                </p:extLst>
              </p:nvPr>
            </p:nvGraphicFramePr>
            <p:xfrm>
              <a:off x="539552" y="2780928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6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7"/>
                        </a:ext>
                      </a:extLst>
                    </a:gridCol>
                    <a:gridCol w="1296148">
                      <a:extLst>
                        <a:ext uri="{9D8B030D-6E8A-4147-A177-3AD203B41FA5}">
                          <a16:colId xmlns:a16="http://schemas.microsoft.com/office/drawing/2014/main" val="20008"/>
                        </a:ext>
                      </a:extLst>
                    </a:gridCol>
                  </a:tblGrid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=61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=158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92811697"/>
                  </p:ext>
                </p:extLst>
              </p:nvPr>
            </p:nvGraphicFramePr>
            <p:xfrm>
              <a:off x="539552" y="2780928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1296148"/>
                  </a:tblGrid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19" r="-869065" b="-20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19" t="-98969" r="-869065" b="-10103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532394" t="-98969" r="-469" b="-101031"/>
                          </a:stretch>
                        </a:blipFill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719" t="-201042" r="-869065" b="-208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532394" t="-201042" r="-469" b="-2083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52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Grouped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96855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Time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, in minutes, that a sample of users spent browsing a website during a single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visit:</a:t>
                </a: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/>
                </a:r>
                <a:b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mean is  </a:t>
                </a:r>
                <a14:m>
                  <m:oMath xmlns:m="http://schemas.openxmlformats.org/officeDocument/2006/math">
                    <m:r>
                      <a:rPr lang="en-GB" sz="3000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en-GB" sz="3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30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3000" i="1">
                                <a:latin typeface="Cambria Math"/>
                              </a:rPr>
                              <m:t>𝑓𝑥</m:t>
                            </m:r>
                          </m:e>
                        </m:nary>
                      </m:num>
                      <m:den>
                        <m:nary>
                          <m:naryPr>
                            <m:chr m:val="∑"/>
                            <m:limLoc m:val="undOvr"/>
                            <m:subHide m:val="on"/>
                            <m:supHide m:val="on"/>
                            <m:ctrlPr>
                              <a:rPr lang="en-GB" sz="3000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3000" i="1">
                                <a:latin typeface="Cambria Math"/>
                              </a:rPr>
                              <m:t>𝑓</m:t>
                            </m:r>
                          </m:e>
                        </m:nary>
                      </m:den>
                    </m:f>
                    <m:r>
                      <a:rPr lang="en-GB" sz="30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3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3000" i="1">
                            <a:latin typeface="Cambria Math"/>
                          </a:rPr>
                          <m:t>5949</m:t>
                        </m:r>
                      </m:num>
                      <m:den>
                        <m:r>
                          <a:rPr lang="en-GB" sz="3000" i="1">
                            <a:latin typeface="Cambria Math"/>
                          </a:rPr>
                          <m:t>138</m:t>
                        </m:r>
                      </m:den>
                    </m:f>
                    <m:r>
                      <a:rPr lang="en-GB" sz="3000" i="1">
                        <a:latin typeface="Cambria Math"/>
                      </a:rPr>
                      <m:t>= 43.109</m:t>
                    </m:r>
                  </m:oMath>
                </a14:m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968552"/>
              </a:xfrm>
              <a:blipFill rotWithShape="1">
                <a:blip r:embed="rId2"/>
                <a:stretch>
                  <a:fillRect l="-1481" t="-2086" b="-6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51729373"/>
                  </p:ext>
                </p:extLst>
              </p:nvPr>
            </p:nvGraphicFramePr>
            <p:xfrm>
              <a:off x="1691680" y="2420888"/>
              <a:ext cx="5557291" cy="307520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35015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45141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405572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</a:tblGrid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mid-point </a:t>
                          </a:r>
                          <a14:m>
                            <m:oMath xmlns:m="http://schemas.openxmlformats.org/officeDocument/2006/math">
                              <m:r>
                                <a:rPr lang="en-GB" sz="2000" i="1" kern="1200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/>
                                  <a:ea typeface="+mn-ea"/>
                                  <a:cs typeface="+mn-cs"/>
                                </a:rPr>
                                <m:t>𝑥</m:t>
                              </m:r>
                            </m:oMath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frequency </a:t>
                          </a:r>
                          <a14:m>
                            <m:oMath xmlns:m="http://schemas.openxmlformats.org/officeDocument/2006/math">
                              <m:r>
                                <a:rPr lang="en-GB" sz="1800" i="1" kern="1200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/>
                                  <a:ea typeface="+mn-ea"/>
                                  <a:cs typeface="+mn-cs"/>
                                </a:rPr>
                                <m:t>𝑓</m:t>
                              </m:r>
                            </m:oMath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80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598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1596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1908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1020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747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=138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𝑓𝑥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=5949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51729373"/>
                  </p:ext>
                </p:extLst>
              </p:nvPr>
            </p:nvGraphicFramePr>
            <p:xfrm>
              <a:off x="1691680" y="2420888"/>
              <a:ext cx="5557291" cy="297460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/>
                    <a:gridCol w="1350150"/>
                    <a:gridCol w="1451419"/>
                    <a:gridCol w="1405572"/>
                  </a:tblGrid>
                  <a:tr h="6096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00000" t="-12000" r="-211261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86555" t="-12000" r="-97059" b="-4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6522" t="-12000" r="-435" b="-400000"/>
                          </a:stretch>
                        </a:blipFill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80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598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1596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1908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68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1020</a:t>
                          </a: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83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solidFill>
                                <a:srgbClr val="000000"/>
                              </a:solidFill>
                              <a:effectLst/>
                              <a:latin typeface="+mn-lt"/>
                              <a:ea typeface="Calibri"/>
                              <a:cs typeface="Calibri"/>
                            </a:rPr>
                            <a:t>747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86555" t="-825926" r="-97059" b="-2222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296522" t="-825926" r="-435" b="-22222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57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Combined Mean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363272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Calculate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combined mean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of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two data sets: 	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i="1">
                            <a:latin typeface="Cambria Math"/>
                          </a:rPr>
                          <m:t>𝑥</m:t>
                        </m:r>
                      </m:e>
                    </m:acc>
                    <m:r>
                      <a:rPr lang="en-GB" sz="28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i="1">
                                    <a:latin typeface="Cambria Math"/>
                                  </a:rPr>
                                  <m:t>𝑥</m:t>
                                </m:r>
                              </m:e>
                            </m:acc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800" i="1">
                            <a:latin typeface="Cambria Math"/>
                          </a:rPr>
                          <m:t> + </m:t>
                        </m:r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sz="2800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i="1">
                                    <a:latin typeface="Cambria Math"/>
                                  </a:rPr>
                                  <m:t>𝑥</m:t>
                                </m:r>
                              </m:e>
                            </m:acc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8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i="1">
                                <a:latin typeface="Cambria Math"/>
                              </a:rPr>
                              <m:t>𝑛</m:t>
                            </m:r>
                          </m:e>
                          <m:sub>
                            <m:r>
                              <a:rPr lang="en-GB" sz="28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where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mean of the first data set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/>
                              </a:rPr>
                              <m:t>𝑥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mean of the second data set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represent the number of data values in sets 1 and </a:t>
                </a:r>
                <a:r>
                  <a:rPr lang="en-GB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2 respectively</a:t>
                </a:r>
              </a:p>
              <a:p>
                <a:pPr marL="514350" indent="-457200"/>
                <a:endParaRPr lang="en-GB" sz="280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514350" indent="-457200"/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This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formula can be extended for use with more than two data sets.</a:t>
                </a:r>
              </a:p>
              <a:p>
                <a:pPr marL="5715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363272" cy="4525963"/>
              </a:xfrm>
              <a:blipFill rotWithShape="1">
                <a:blip r:embed="rId2"/>
                <a:stretch>
                  <a:fillRect l="-1531" t="-1346" r="-948" b="-146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301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Combined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23317"/>
                <a:ext cx="8229600" cy="4741987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Number of employees at three call centres and their mean age:</a:t>
                </a:r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/>
                </a:r>
                <a:b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combined mean age for all call centres is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</a:p>
              <a:p>
                <a:pPr marL="0" indent="0">
                  <a:buNone/>
                </a:pPr>
                <a:endParaRPr lang="en-GB" sz="10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acc>
                                <m:accPr>
                                  <m:chr m:val="̅"/>
                                  <m:ctrlP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i="1">
                                      <a:latin typeface="Cambria Math"/>
                                    </a:rPr>
                                    <m:t>𝑥</m:t>
                                  </m:r>
                                </m:e>
                              </m:acc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000" i="1">
                              <a:latin typeface="Cambria Math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𝑛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den>
                      </m:f>
                      <m:r>
                        <a:rPr lang="en-GB" sz="2000" b="0" i="1" smtClean="0">
                          <a:latin typeface="Cambria Math"/>
                        </a:rPr>
                        <m:t>     </m:t>
                      </m:r>
                      <m:r>
                        <a:rPr lang="en-GB" sz="20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1560×32</m:t>
                              </m:r>
                            </m:e>
                          </m:d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1240×28</m:t>
                              </m:r>
                            </m:e>
                          </m:d>
                          <m:r>
                            <a:rPr lang="en-GB" sz="2000" i="1">
                              <a:latin typeface="Cambria Math"/>
                            </a:rPr>
                            <m:t> + </m:t>
                          </m:r>
                          <m:d>
                            <m:d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000" i="1">
                                  <a:latin typeface="Cambria Math"/>
                                </a:rPr>
                                <m:t>985×25</m:t>
                              </m:r>
                            </m:e>
                          </m:d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1560+1240+985</m:t>
                          </m:r>
                        </m:den>
                      </m:f>
                    </m:oMath>
                  </m:oMathPara>
                </a14:m>
                <a:endParaRPr lang="en-GB" sz="2000" i="1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z="20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i="1">
                              <a:latin typeface="Cambria Math"/>
                            </a:rPr>
                            <m:t>109265</m:t>
                          </m:r>
                        </m:num>
                        <m:den>
                          <m:r>
                            <a:rPr lang="en-GB" sz="2000" i="1">
                              <a:latin typeface="Cambria Math"/>
                            </a:rPr>
                            <m:t>3785</m:t>
                          </m:r>
                        </m:den>
                      </m:f>
                      <m:r>
                        <a:rPr lang="en-GB" sz="2000" i="1">
                          <a:latin typeface="Cambria Math"/>
                        </a:rPr>
                        <m:t>= 28.868</m:t>
                      </m:r>
                    </m:oMath>
                  </m:oMathPara>
                </a14:m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23317"/>
                <a:ext cx="8229600" cy="4741987"/>
              </a:xfrm>
              <a:blipFill rotWithShape="1">
                <a:blip r:embed="rId2"/>
                <a:stretch>
                  <a:fillRect l="-1333" t="-28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837780"/>
              </p:ext>
            </p:extLst>
          </p:nvPr>
        </p:nvGraphicFramePr>
        <p:xfrm>
          <a:off x="971600" y="2348880"/>
          <a:ext cx="6552728" cy="1477731"/>
        </p:xfrm>
        <a:graphic>
          <a:graphicData uri="http://schemas.openxmlformats.org/drawingml/2006/table">
            <a:tbl>
              <a:tblPr firstRow="1" firstCol="1" bandRow="1"/>
              <a:tblGrid>
                <a:gridCol w="2723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716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775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02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925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Manchester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Glasgow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Cardiff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25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number of employees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1560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1240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985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2577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mean employee age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586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Weighted Mean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363272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In a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situation where some data values in the set have a higher importance, or weighting, than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others, use: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800" i="1">
                              <a:latin typeface="Cambria Math"/>
                            </a:rPr>
                            <m:t>𝑥</m:t>
                          </m:r>
                        </m:e>
                      </m:acc>
                      <m:r>
                        <a:rPr lang="en-GB" sz="28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en-GB" sz="28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 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+ …+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sz="2800" i="1">
                              <a:latin typeface="Cambria Math"/>
                            </a:rPr>
                            <m:t>+ …+ </m:t>
                          </m:r>
                          <m:sSub>
                            <m:sSubPr>
                              <m:ctrlPr>
                                <a:rPr lang="en-GB" sz="28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>
                                  <a:latin typeface="Cambria Math"/>
                                </a:rPr>
                                <m:t>𝑤</m:t>
                              </m:r>
                            </m:e>
                            <m:sub>
                              <m:r>
                                <a:rPr lang="en-GB" sz="2800" i="1">
                                  <a:latin typeface="Cambria Math"/>
                                </a:rPr>
                                <m:t>𝑛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28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where: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…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𝑤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represents the level of importance, or weighting, placed on an individual data value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, …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represents each individual data value in the set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363272" cy="4525963"/>
              </a:xfrm>
              <a:blipFill rotWithShape="1">
                <a:blip r:embed="rId2"/>
                <a:stretch>
                  <a:fillRect l="-1458" t="-1348" r="-948" b="-56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59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Mean – Weighted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23317"/>
                <a:ext cx="8229600" cy="4886003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Assessment weighting for undergraduate module:</a:t>
                </a:r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If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student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scores 74% in the weekly homework, 88% in the term test and 52% in the project report, their weighted average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</a:p>
              <a:p>
                <a:pPr marL="0" indent="0">
                  <a:buNone/>
                </a:pPr>
                <a:r>
                  <a:rPr lang="en-GB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 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/>
                              </a:rPr>
                              <m:t>𝑤</m:t>
                            </m:r>
                          </m:e>
                          <m:sub>
                            <m:r>
                              <a:rPr lang="en-GB" sz="2400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den>
                    </m:f>
                    <m:r>
                      <a:rPr lang="en-GB" sz="24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/>
                              </a:rPr>
                              <m:t>0.2×0.74</m:t>
                            </m:r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 + 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/>
                              </a:rPr>
                              <m:t>0.3×0.88</m:t>
                            </m:r>
                          </m:e>
                        </m:d>
                        <m:r>
                          <a:rPr lang="en-GB" sz="2400" i="1">
                            <a:latin typeface="Cambria Math"/>
                          </a:rPr>
                          <m:t>+ </m:t>
                        </m:r>
                        <m:d>
                          <m:d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latin typeface="Cambria Math"/>
                              </a:rPr>
                              <m:t>0.5×0.52</m:t>
                            </m:r>
                          </m:e>
                        </m:d>
                      </m:num>
                      <m:den>
                        <m:r>
                          <a:rPr lang="en-GB" sz="2400" i="1">
                            <a:latin typeface="Cambria Math"/>
                          </a:rPr>
                          <m:t>0.2 + 0.3 + 0.5</m:t>
                        </m:r>
                      </m:den>
                    </m:f>
                    <m:r>
                      <a:rPr lang="en-GB" sz="2400" i="1">
                        <a:latin typeface="Cambria Math"/>
                      </a:rPr>
                      <m:t>= 67.2%</m:t>
                    </m:r>
                  </m:oMath>
                </a14:m>
                <a:r>
                  <a:rPr lang="en-GB" sz="24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>
                  <a:buNone/>
                </a:pPr>
                <a:endParaRPr lang="en-GB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23317"/>
                <a:ext cx="8229600" cy="4886003"/>
              </a:xfrm>
              <a:blipFill rotWithShape="1">
                <a:blip r:embed="rId2"/>
                <a:stretch>
                  <a:fillRect l="-1556" t="-1247" r="-1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1225620"/>
              </p:ext>
            </p:extLst>
          </p:nvPr>
        </p:nvGraphicFramePr>
        <p:xfrm>
          <a:off x="1979712" y="2420888"/>
          <a:ext cx="5040560" cy="1387185"/>
        </p:xfrm>
        <a:graphic>
          <a:graphicData uri="http://schemas.openxmlformats.org/drawingml/2006/table">
            <a:tbl>
              <a:tblPr firstRow="1" firstCol="1" bandRow="1"/>
              <a:tblGrid>
                <a:gridCol w="26529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875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2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weekly homework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20%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2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term test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30%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23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>
                          <a:effectLst/>
                          <a:latin typeface="+mn-lt"/>
                          <a:ea typeface="Calibri"/>
                          <a:cs typeface="Times New Roman"/>
                        </a:rPr>
                        <a:t>project report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450215" algn="l"/>
                          <a:tab pos="1530350" algn="l"/>
                        </a:tabLst>
                      </a:pPr>
                      <a:r>
                        <a:rPr lang="en-GB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50%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24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middle value which divides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 set of ordered data into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two 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halves</a:t>
                </a:r>
                <a:b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endParaRPr lang="en-GB" sz="10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Raw data and frequency distribution:	</a:t>
                </a:r>
              </a:p>
              <a:p>
                <a:pPr lvl="1"/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𝑛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an odd number, and a single middle value exists, the </a:t>
                </a:r>
                <a:r>
                  <a:rPr lang="en-GB" sz="24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position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of the median in the ordered set of data is found using: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240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400">
                        <a:latin typeface="Cambria Math"/>
                      </a:rPr>
                      <m:t>(</m:t>
                    </m:r>
                    <m:r>
                      <a:rPr lang="en-GB" sz="2400" i="1">
                        <a:latin typeface="Cambria Math"/>
                      </a:rPr>
                      <m:t>𝑛</m:t>
                    </m:r>
                    <m:r>
                      <a:rPr lang="en-GB" sz="2400">
                        <a:latin typeface="Cambria Math"/>
                      </a:rPr>
                      <m:t>+1)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  <a:p>
                <a:pPr lvl="1"/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when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𝑛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an even number,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identify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two values closest to the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middle and find their average.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Their </a:t>
                </a:r>
                <a:r>
                  <a:rPr lang="en-GB" sz="2400" b="1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positions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in an ordered set of data are found using: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240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/>
                      </a:rPr>
                      <m:t>𝑛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 and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sz="240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400" i="1">
                        <a:latin typeface="Cambria Math"/>
                      </a:rPr>
                      <m:t>𝑛</m:t>
                    </m:r>
                    <m:r>
                      <a:rPr lang="en-GB" sz="2400" i="1">
                        <a:latin typeface="Cambria Math"/>
                      </a:rPr>
                      <m:t>+1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  </a:t>
                </a:r>
              </a:p>
              <a:p>
                <a:pPr lvl="1"/>
                <a:endParaRPr lang="en-GB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525963"/>
              </a:xfrm>
              <a:blipFill rotWithShape="1">
                <a:blip r:embed="rId2"/>
                <a:stretch>
                  <a:fillRect l="-1259" t="-1348" r="-519" b="-336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722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0920" y="1340768"/>
                <a:ext cx="8229600" cy="4752528"/>
              </a:xfrm>
            </p:spPr>
            <p:txBody>
              <a:bodyPr>
                <a:noAutofit/>
              </a:bodyPr>
              <a:lstStyle/>
              <a:p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Grouped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frequency </a:t>
                </a:r>
                <a:r>
                  <a:rPr lang="en-GB" sz="28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distributions</a:t>
                </a:r>
              </a:p>
              <a:p>
                <a:pPr lvl="1"/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e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stimate the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median by applying the formula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to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class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containing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middle value(s) of the data set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.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smtClean="0">
                        <a:latin typeface="Cambria Math"/>
                      </a:rPr>
                      <m:t>b</m:t>
                    </m:r>
                    <m:r>
                      <a:rPr lang="en-GB" sz="1800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i="1">
                                <a:latin typeface="Cambria Math"/>
                              </a:rPr>
                              <m:t>𝑛</m:t>
                            </m:r>
                            <m:r>
                              <a:rPr lang="en-GB" i="1">
                                <a:latin typeface="Cambria Math"/>
                              </a:rPr>
                              <m:t>−</m:t>
                            </m:r>
                            <m:r>
                              <a:rPr lang="en-GB" i="1">
                                <a:latin typeface="Cambria Math"/>
                              </a:rPr>
                              <m:t>𝑓</m:t>
                            </m:r>
                          </m:num>
                          <m:den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i="1">
                        <a:latin typeface="Cambria Math"/>
                      </a:rPr>
                      <m:t> </m:t>
                    </m:r>
                    <m:r>
                      <a:rPr lang="en-GB" sz="1800">
                        <a:latin typeface="Cambria Math"/>
                      </a:rPr>
                      <m:t>×</m:t>
                    </m:r>
                    <m:r>
                      <a:rPr lang="en-GB" sz="1800" i="1">
                        <a:latin typeface="Cambria Math"/>
                      </a:rPr>
                      <m:t>𝑤</m:t>
                    </m:r>
                  </m:oMath>
                </a14:m>
                <a:r>
                  <a:rPr lang="en-GB" sz="1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0920" y="1340768"/>
                <a:ext cx="8229600" cy="4752528"/>
              </a:xfrm>
              <a:blipFill rotWithShape="1">
                <a:blip r:embed="rId2"/>
                <a:stretch>
                  <a:fillRect l="-1333" t="-12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3361928" y="3284984"/>
                <a:ext cx="5328592" cy="2878163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7150" indent="0">
                  <a:buFont typeface="Arial" pitchFamily="34" charset="0"/>
                  <a:buNone/>
                </a:pP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the median class:</a:t>
                </a:r>
              </a:p>
              <a:p>
                <a:pPr marL="457200" lvl="1" indent="0">
                  <a:buFont typeface="Arial" pitchFamily="34" charset="0"/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𝑏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lower class boundary </a:t>
                </a:r>
                <a:endParaRPr lang="en-GB" sz="2400" dirty="0" smtClean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latin typeface="Cambria Math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frequency </a:t>
                </a:r>
                <a:endParaRPr lang="en-GB" sz="2400" i="1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𝑤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class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width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57150" indent="0">
                  <a:buFont typeface="Arial" pitchFamily="34" charset="0"/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𝑓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sum of all the frequencies that occur before the median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class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1928" y="3284984"/>
                <a:ext cx="5328592" cy="2878163"/>
              </a:xfrm>
              <a:prstGeom prst="rect">
                <a:avLst/>
              </a:prstGeom>
              <a:blipFill rotWithShape="1">
                <a:blip r:embed="rId3"/>
                <a:stretch>
                  <a:fillRect l="-686" t="-1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13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Raw Data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10081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Average price for a litre of unleaded petrol in the UK in 2010:</a:t>
            </a: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3867272"/>
              </p:ext>
            </p:extLst>
          </p:nvPr>
        </p:nvGraphicFramePr>
        <p:xfrm>
          <a:off x="467542" y="2492896"/>
          <a:ext cx="8280927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6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5833835"/>
              </p:ext>
            </p:extLst>
          </p:nvPr>
        </p:nvGraphicFramePr>
        <p:xfrm>
          <a:off x="467544" y="3645024"/>
          <a:ext cx="8280920" cy="504056"/>
        </p:xfrm>
        <a:graphic>
          <a:graphicData uri="http://schemas.openxmlformats.org/drawingml/2006/table">
            <a:tbl>
              <a:tblPr firstRow="1" firstCol="1" bandRow="1"/>
              <a:tblGrid>
                <a:gridCol w="6895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89519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9047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111.7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111.8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115.2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116.1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117.5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118.1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119.1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120.5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121.5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122.1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95536" y="3068960"/>
            <a:ext cx="633670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Data in numerical order:</a:t>
            </a:r>
          </a:p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/>
              <p:cNvSpPr/>
              <p:nvPr/>
            </p:nvSpPr>
            <p:spPr>
              <a:xfrm>
                <a:off x="460673" y="4437112"/>
                <a:ext cx="8280920" cy="15695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Using 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½(12) and ½(12)+1 identifies the 6</a:t>
                </a:r>
                <a:r>
                  <a:rPr lang="en-GB" sz="28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7</a:t>
                </a:r>
                <a:r>
                  <a:rPr lang="en-GB" sz="28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as the middle data values, so the median </a:t>
                </a:r>
                <a:r>
                  <a:rPr lang="en-GB" sz="280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</a:t>
                </a:r>
                <a: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:</a:t>
                </a:r>
                <a:br>
                  <a:rPr lang="en-GB" sz="28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i="1">
                            <a:latin typeface="Cambria Math"/>
                          </a:rPr>
                          <m:t>116.1+117.5</m:t>
                        </m:r>
                      </m:num>
                      <m:den>
                        <m:r>
                          <a:rPr lang="en-GB" sz="28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en-GB" sz="2800" i="1">
                        <a:latin typeface="Cambria Math"/>
                      </a:rPr>
                      <m:t>= 116.8</m:t>
                    </m:r>
                  </m:oMath>
                </a14:m>
                <a:r>
                  <a:rPr lang="en-GB" sz="28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7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673" y="4437112"/>
                <a:ext cx="8280920" cy="1569532"/>
              </a:xfrm>
              <a:prstGeom prst="rect">
                <a:avLst/>
              </a:prstGeom>
              <a:blipFill rotWithShape="1">
                <a:blip r:embed="rId2"/>
                <a:stretch>
                  <a:fillRect l="-1546" t="-38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43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Frequency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1277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Number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of defective items produced by a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machine in a factory each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day for two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months:</a:t>
            </a:r>
            <a:endParaRPr lang="en-GB" sz="3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Using ½(61+1) identifies the 31</a:t>
            </a:r>
            <a:r>
              <a:rPr lang="en-GB" sz="3000" baseline="30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st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data value as the middle.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cumulative 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frequencies show that the </a:t>
            </a:r>
            <a:r>
              <a:rPr lang="en-GB" sz="3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is 2 for this distribution</a:t>
            </a:r>
            <a:r>
              <a:rPr lang="en-GB" sz="30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.</a:t>
            </a:r>
            <a:endParaRPr lang="en-GB" sz="30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15974732"/>
                  </p:ext>
                </p:extLst>
              </p:nvPr>
            </p:nvGraphicFramePr>
            <p:xfrm>
              <a:off x="539552" y="2531601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6"/>
                        </a:ext>
                      </a:extLst>
                    </a:gridCol>
                    <a:gridCol w="866844">
                      <a:extLst>
                        <a:ext uri="{9D8B030D-6E8A-4147-A177-3AD203B41FA5}">
                          <a16:colId xmlns:a16="http://schemas.microsoft.com/office/drawing/2014/main" val="20007"/>
                        </a:ext>
                      </a:extLst>
                    </a:gridCol>
                    <a:gridCol w="1296148">
                      <a:extLst>
                        <a:ext uri="{9D8B030D-6E8A-4147-A177-3AD203B41FA5}">
                          <a16:colId xmlns:a16="http://schemas.microsoft.com/office/drawing/2014/main" val="20008"/>
                        </a:ext>
                      </a:extLst>
                    </a:gridCol>
                  </a:tblGrid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87165">
                    <a:tc>
                      <a:txBody>
                        <a:bodyPr/>
                        <a:lstStyle/>
                        <a:p>
                          <a:pPr algn="l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=61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587165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"/>
                              </m:oMathParaPr>
                              <m:oMath xmlns:m="http://schemas.openxmlformats.org/officeDocument/2006/math">
                                <m:r>
                                  <a:rPr lang="en-GB" sz="2000" b="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𝑐</m:t>
                                </m:r>
                                <m:r>
                                  <a:rPr lang="en-GB" sz="20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4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le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15974732"/>
                  </p:ext>
                </p:extLst>
              </p:nvPr>
            </p:nvGraphicFramePr>
            <p:xfrm>
              <a:off x="539552" y="2531601"/>
              <a:ext cx="8208915" cy="1761495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844859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866844"/>
                    <a:gridCol w="1296148"/>
                  </a:tblGrid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19" r="-869065" b="-2041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19" t="-98969" r="-869065" b="-10206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532394" t="-98969" r="-469" b="-102062"/>
                          </a:stretch>
                        </a:blipFill>
                      </a:tcPr>
                    </a:tc>
                  </a:tr>
                  <a:tr h="58716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19" t="-201042" r="-869065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53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57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25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Grouped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96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Time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, in minutes, that a sample of users spent browsing a website during a single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visit:</a:t>
            </a: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endParaRPr lang="en-GB" sz="280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marL="0" indent="0">
              <a:buNone/>
            </a:pPr>
            <a:r>
              <a:rPr lang="en-GB" sz="280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Using 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½(138) and ½(138)+1 identifies the 69</a:t>
            </a:r>
            <a:r>
              <a:rPr lang="en-GB" sz="2800" baseline="30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and 70</a:t>
            </a:r>
            <a:r>
              <a:rPr lang="en-GB" sz="2800" baseline="300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</a:t>
            </a:r>
            <a:r>
              <a:rPr lang="en-GB" sz="2800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 </a:t>
            </a:r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as the middle data values.</a:t>
            </a:r>
            <a:endParaRPr lang="en-GB" sz="2800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34573066"/>
                  </p:ext>
                </p:extLst>
              </p:nvPr>
            </p:nvGraphicFramePr>
            <p:xfrm>
              <a:off x="2267744" y="2492896"/>
              <a:ext cx="4207141" cy="281612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451419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405572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frequency </a:t>
                          </a:r>
                          <a14:m>
                            <m:oMath xmlns:m="http://schemas.openxmlformats.org/officeDocument/2006/math">
                              <m:r>
                                <a:rPr lang="en-GB" sz="1800" i="1" kern="1200" smtClean="0">
                                  <a:solidFill>
                                    <a:schemeClr val="tx1"/>
                                  </a:solidFill>
                                  <a:effectLst/>
                                  <a:latin typeface="Cambria Math"/>
                                  <a:ea typeface="+mn-ea"/>
                                  <a:cs typeface="+mn-cs"/>
                                </a:rPr>
                                <m:t>𝑓</m:t>
                              </m:r>
                            </m:oMath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b="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𝑐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114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129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138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∑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𝑓</m:t>
                                </m:r>
                                <m:r>
                                  <a:rPr lang="en-GB" sz="1800" i="1" kern="1200" smtClean="0">
                                    <a:solidFill>
                                      <a:schemeClr val="tx1"/>
                                    </a:solidFill>
                                    <a:effectLst/>
                                    <a:latin typeface="Cambria Math"/>
                                    <a:ea typeface="+mn-ea"/>
                                    <a:cs typeface="+mn-cs"/>
                                  </a:rPr>
                                  <m:t>=138</m:t>
                                </m:r>
                              </m:oMath>
                            </m:oMathPara>
                          </a14:m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34573066"/>
                  </p:ext>
                </p:extLst>
              </p:nvPr>
            </p:nvGraphicFramePr>
            <p:xfrm>
              <a:off x="2267744" y="2492896"/>
              <a:ext cx="4207141" cy="2715521"/>
            </p:xfrm>
            <a:graphic>
              <a:graphicData uri="http://schemas.openxmlformats.org/drawingml/2006/table">
                <a:tbl>
                  <a:tblPr firstRow="1" firstCol="1" bandRow="1"/>
                  <a:tblGrid>
                    <a:gridCol w="1350150"/>
                    <a:gridCol w="1451419"/>
                    <a:gridCol w="1405572"/>
                  </a:tblGrid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time spent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2857" t="-18519" r="-97479" b="-74259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98701" t="-18519" r="-433" b="-742593"/>
                          </a:stretch>
                        </a:blipFill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 – 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10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82601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16 – 30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26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31 – 45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42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noFill/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46 – 60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36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114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61 – 75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15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129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3040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76 – 90 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r>
                            <a:rPr lang="en-GB" sz="2000" dirty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9</a:t>
                          </a: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r>
                            <a:rPr lang="en-GB" sz="2000" dirty="0" smtClean="0">
                              <a:effectLst/>
                              <a:latin typeface="+mn-lt"/>
                              <a:ea typeface="Calibri"/>
                              <a:cs typeface="Times New Roman"/>
                            </a:rPr>
                            <a:t>138</a:t>
                          </a: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50520">
                    <a:tc>
                      <a:txBody>
                        <a:bodyPr/>
                        <a:lstStyle/>
                        <a:p>
                          <a:pPr algn="ctr">
                            <a:spcAft>
                              <a:spcPts val="0"/>
                            </a:spcAft>
                          </a:pPr>
                          <a:endParaRPr lang="en-GB" sz="200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92857" t="-698246" r="-97479" b="-1754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>
                            <a:lnSpc>
                              <a:spcPct val="115000"/>
                            </a:lnSpc>
                            <a:spcAft>
                              <a:spcPts val="0"/>
                            </a:spcAft>
                          </a:pPr>
                          <a:endParaRPr lang="en-GB" sz="2000" dirty="0">
                            <a:effectLst/>
                            <a:latin typeface="+mn-lt"/>
                            <a:ea typeface="Calibri"/>
                            <a:cs typeface="Times New Roman"/>
                          </a:endParaRPr>
                        </a:p>
                      </a:txBody>
                      <a:tcPr marL="68580" marR="68580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82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Median – Grouped Distribution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5040560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Class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31 – 45 contains the 37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to 78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data values (including 69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and 70</a:t>
                </a:r>
                <a:r>
                  <a:rPr lang="en-GB" sz="3000" baseline="30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).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So,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median class is 31 – 45, to which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</a:t>
                </a:r>
                <a:r>
                  <a:rPr lang="en-GB" sz="30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formula </a:t>
                </a:r>
                <a:r>
                  <a:rPr lang="en-GB" sz="30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</a:t>
                </a:r>
                <a: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applied.</a:t>
                </a:r>
                <a:br>
                  <a:rPr lang="en-GB" sz="30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endParaRPr lang="en-GB" sz="30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0" indent="0" algn="ctr">
                  <a:buNone/>
                </a:pP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>
                        <a:latin typeface="Cambria Math"/>
                      </a:rPr>
                      <m:t>b</m:t>
                    </m:r>
                    <m:r>
                      <a:rPr lang="en-GB" sz="2400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i="1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400" i="1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2400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sz="2400" i="1">
                                <a:latin typeface="Cambria Math"/>
                              </a:rPr>
                              <m:t>𝑛</m:t>
                            </m:r>
                            <m:r>
                              <a:rPr lang="en-GB" sz="2400" i="1">
                                <a:latin typeface="Cambria Math"/>
                              </a:rPr>
                              <m:t>−</m:t>
                            </m:r>
                            <m:r>
                              <a:rPr lang="en-GB" sz="2400" i="1">
                                <a:latin typeface="Cambria Math"/>
                              </a:rPr>
                              <m:t>𝑓</m:t>
                            </m:r>
                          </m:num>
                          <m:den>
                            <m:sSub>
                              <m:sSub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>
                                    <a:latin typeface="Cambria Math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400" i="1">
                                    <a:latin typeface="Cambria Math"/>
                                  </a:rPr>
                                  <m:t>𝑚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sz="2400" i="1">
                        <a:latin typeface="Cambria Math"/>
                      </a:rPr>
                      <m:t> </m:t>
                    </m:r>
                    <m:r>
                      <a:rPr lang="en-GB" sz="2400">
                        <a:latin typeface="Cambria Math"/>
                      </a:rPr>
                      <m:t>×</m:t>
                    </m:r>
                    <m:r>
                      <a:rPr lang="en-GB" sz="2400" i="1">
                        <a:latin typeface="Cambria Math"/>
                      </a:rPr>
                      <m:t>𝑤</m:t>
                    </m:r>
                    <m:r>
                      <a:rPr lang="en-GB" sz="2400" i="1">
                        <a:latin typeface="Cambria Math"/>
                      </a:rPr>
                      <m:t>= </m:t>
                    </m:r>
                    <m:r>
                      <a:rPr lang="en-GB" sz="2400">
                        <a:latin typeface="Cambria Math"/>
                      </a:rPr>
                      <m:t>30.5</m:t>
                    </m:r>
                    <m:r>
                      <a:rPr lang="en-GB" sz="2400" i="1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i="1">
                            <a:latin typeface="Cambria Math"/>
                          </a:rPr>
                          <m:t> </m:t>
                        </m:r>
                        <m:f>
                          <m:f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f>
                              <m:fPr>
                                <m:ctrlPr>
                                  <a:rPr lang="en-GB" sz="2400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400" i="1"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2400" i="1"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  <m:r>
                              <a:rPr lang="en-GB" sz="2400" i="1">
                                <a:latin typeface="Cambria Math"/>
                              </a:rPr>
                              <m:t>×138−36</m:t>
                            </m:r>
                          </m:num>
                          <m:den>
                            <m:r>
                              <a:rPr lang="en-GB" sz="2400" i="1">
                                <a:latin typeface="Cambria Math"/>
                              </a:rPr>
                              <m:t>42</m:t>
                            </m:r>
                          </m:den>
                        </m:f>
                      </m:e>
                    </m:d>
                    <m:r>
                      <a:rPr lang="en-GB" sz="2400" i="1">
                        <a:latin typeface="Cambria Math"/>
                      </a:rPr>
                      <m:t> </m:t>
                    </m:r>
                    <m:r>
                      <a:rPr lang="en-GB" sz="2400">
                        <a:latin typeface="Cambria Math"/>
                      </a:rPr>
                      <m:t>×</m:t>
                    </m:r>
                    <m:r>
                      <a:rPr lang="en-GB" sz="2400" i="1">
                        <a:latin typeface="Cambria Math"/>
                      </a:rPr>
                      <m:t>15=42.286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</a:p>
              <a:p>
                <a:pPr marL="0" lvl="0" indent="0">
                  <a:buNone/>
                </a:pPr>
                <a:r>
                  <a:rPr lang="en-GB" sz="24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/>
                </a:r>
                <a:br>
                  <a:rPr lang="en-GB" sz="24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</a:br>
                <a:r>
                  <a:rPr lang="en-GB" sz="240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for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the median class: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𝑏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the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lower class boundary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= 30.5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en-GB" sz="2400" i="1">
                            <a:latin typeface="Cambria Math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is the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frequency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=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42</a:t>
                </a: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𝑤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class width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= </a:t>
                </a:r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45.5 - 30.5 =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15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  <a:p>
                <a:pPr marL="400050" lvl="1" indent="0">
                  <a:buNone/>
                </a:pPr>
                <a14:m>
                  <m:oMath xmlns:m="http://schemas.openxmlformats.org/officeDocument/2006/math">
                    <m:r>
                      <a:rPr lang="en-GB" sz="2400" i="1">
                        <a:latin typeface="Cambria Math"/>
                      </a:rPr>
                      <m:t>𝑓</m:t>
                    </m:r>
                  </m:oMath>
                </a14:m>
                <a:r>
                  <a:rPr lang="en-GB" sz="2400" dirty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 is the sum of all the frequencies that occur before the median class = 10 + 26 = </a:t>
                </a:r>
                <a:r>
                  <a:rPr lang="en-GB" sz="2400" dirty="0" smtClean="0">
                    <a:latin typeface="Liberation Sans" panose="020B0604020202020204" pitchFamily="34" charset="0"/>
                    <a:ea typeface="Liberation Sans" panose="020B0604020202020204" pitchFamily="34" charset="0"/>
                    <a:cs typeface="Liberation Sans" panose="020B0604020202020204" pitchFamily="34" charset="0"/>
                  </a:rPr>
                  <a:t>36</a:t>
                </a:r>
                <a:endParaRPr lang="en-GB" sz="2400" dirty="0">
                  <a:latin typeface="Liberation Sans" panose="020B0604020202020204" pitchFamily="34" charset="0"/>
                  <a:ea typeface="Liberation Sans" panose="020B0604020202020204" pitchFamily="34" charset="0"/>
                  <a:cs typeface="Liberation Sans" panose="020B0604020202020204" pitchFamily="34" charset="0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5040560"/>
              </a:xfrm>
              <a:blipFill rotWithShape="1">
                <a:blip r:embed="rId2"/>
                <a:stretch>
                  <a:fillRect l="-1481" t="-2056" r="-8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927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Advantages and Disadvantages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4043054"/>
              </p:ext>
            </p:extLst>
          </p:nvPr>
        </p:nvGraphicFramePr>
        <p:xfrm>
          <a:off x="683568" y="1268760"/>
          <a:ext cx="7704858" cy="5040562"/>
        </p:xfrm>
        <a:graphic>
          <a:graphicData uri="http://schemas.openxmlformats.org/drawingml/2006/table">
            <a:tbl>
              <a:tblPr firstRow="1" firstCol="1" bandRow="1"/>
              <a:tblGrid>
                <a:gridCol w="19257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66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257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66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36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  <a:endParaRPr lang="en-GB" sz="18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+mn-lt"/>
                          <a:ea typeface="Calibri"/>
                          <a:cs typeface="Times New Roman"/>
                        </a:rPr>
                        <a:t>mean</a:t>
                      </a:r>
                      <a:endParaRPr lang="en-GB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+mn-lt"/>
                          <a:ea typeface="Calibri"/>
                          <a:cs typeface="Times New Roman"/>
                        </a:rPr>
                        <a:t>mode</a:t>
                      </a:r>
                      <a:endParaRPr lang="en-GB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b="1">
                          <a:effectLst/>
                          <a:latin typeface="+mn-lt"/>
                          <a:ea typeface="Calibri"/>
                          <a:cs typeface="Times New Roman"/>
                        </a:rPr>
                        <a:t>median</a:t>
                      </a:r>
                      <a:endParaRPr lang="en-GB" sz="18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easy to understand and calculate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mostly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always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sometimes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uses all of the data values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can be used for qualitative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no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can be used for quantitative data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is influenced by extreme values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affected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unaffected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mostly unaffected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is one of the data values in the set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rarely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always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sometimes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7207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provides only a single result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  <a:latin typeface="+mn-lt"/>
                          <a:ea typeface="Calibri"/>
                          <a:cs typeface="Times New Roman"/>
                        </a:rPr>
                        <a:t>sometimes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yes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0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Which Measure?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Choose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the most appropriate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measure</a:t>
            </a:r>
          </a:p>
          <a:p>
            <a:pPr lvl="1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based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on the type of values in your data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set</a:t>
            </a:r>
          </a:p>
          <a:p>
            <a:pPr lvl="1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taking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into consideration what you are trying to show with your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statistics </a:t>
            </a:r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in a particular 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situation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Qualitative data : </a:t>
            </a:r>
            <a:r>
              <a:rPr lang="en-GB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use mode</a:t>
            </a:r>
          </a:p>
          <a:p>
            <a:endParaRPr lang="en-GB" dirty="0" smtClean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Quantitative data</a:t>
            </a:r>
          </a:p>
          <a:p>
            <a:pPr lvl="1"/>
            <a:r>
              <a:rPr lang="en-GB" dirty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e</a:t>
            </a:r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xtreme values : use median</a:t>
            </a:r>
          </a:p>
          <a:p>
            <a:pPr lvl="1"/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no extreme values : use mean</a:t>
            </a:r>
          </a:p>
          <a:p>
            <a:pPr lvl="1"/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96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Which Measure?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850" y="1412776"/>
            <a:ext cx="786361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©2015 John Wiley and Sons www.wiley.com/college/willoughby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Essential Guide to Business Statistics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54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4" descr="http://coltrane.wiley.com/ColtraneJ/dataviews/productDataView.run?imageId=1598721&amp;imageTypeId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530" y="819993"/>
            <a:ext cx="3086100" cy="401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©2015 John Wiley and Sons www.wiley.com/college/willoughby</a:t>
            </a:r>
            <a:endParaRPr lang="en-GB" dirty="0"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79228" y="4967436"/>
            <a:ext cx="7297190" cy="11233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3300"/>
                </a:solidFill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An Essential Guide to Business Statistics</a:t>
            </a:r>
          </a:p>
          <a:p>
            <a:pPr algn="ctr"/>
            <a:endParaRPr lang="en-GB" sz="1100" b="1" dirty="0" smtClean="0">
              <a:solidFill>
                <a:srgbClr val="FF3300"/>
              </a:solidFill>
              <a:latin typeface="Liberation Sans" panose="020B0604020202020204" pitchFamily="34" charset="0"/>
              <a:ea typeface="Liberation Sans" panose="020B0604020202020204" pitchFamily="34" charset="0"/>
              <a:cs typeface="Liberation Sans" panose="020B0604020202020204" pitchFamily="34" charset="0"/>
            </a:endParaRPr>
          </a:p>
          <a:p>
            <a:pPr algn="ctr"/>
            <a:r>
              <a:rPr lang="en-GB" sz="2800" dirty="0" smtClean="0">
                <a:latin typeface="Liberation Sans" panose="020B0604020202020204" pitchFamily="34" charset="0"/>
                <a:ea typeface="Liberation Sans" panose="020B0604020202020204" pitchFamily="34" charset="0"/>
                <a:cs typeface="Liberation Sans" panose="020B0604020202020204" pitchFamily="34" charset="0"/>
              </a:rPr>
              <a:t>Dawn Willoughby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dirty="0" smtClean="0"/>
              <a:t>Essential Guide to Business Statistics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63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43CD1AC58CC0E47B544EBC3417F2D00" ma:contentTypeVersion="13" ma:contentTypeDescription="Create a new document." ma:contentTypeScope="" ma:versionID="26a84e5c379b4c85d7f5e8a32710107e">
  <xsd:schema xmlns:xsd="http://www.w3.org/2001/XMLSchema" xmlns:xs="http://www.w3.org/2001/XMLSchema" xmlns:p="http://schemas.microsoft.com/office/2006/metadata/properties" xmlns:ns3="6448fc0f-0ce1-43bc-9c1d-04ce2047b4a9" xmlns:ns4="6caffe59-4a57-4907-acc5-b924458de78f" targetNamespace="http://schemas.microsoft.com/office/2006/metadata/properties" ma:root="true" ma:fieldsID="5380fae53ee7012495c03d580401c759" ns3:_="" ns4:_="">
    <xsd:import namespace="6448fc0f-0ce1-43bc-9c1d-04ce2047b4a9"/>
    <xsd:import namespace="6caffe59-4a57-4907-acc5-b924458de78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48fc0f-0ce1-43bc-9c1d-04ce2047b4a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affe59-4a57-4907-acc5-b924458de78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A45BCF6-1BD4-4E68-B859-0BFD032600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48fc0f-0ce1-43bc-9c1d-04ce2047b4a9"/>
    <ds:schemaRef ds:uri="6caffe59-4a57-4907-acc5-b924458de78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F3382A-6812-40E3-AC16-EEDFCD4CB2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5743D9A-58B0-44A8-B477-E26FC1DB2029}">
  <ds:schemaRefs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6caffe59-4a57-4907-acc5-b924458de78f"/>
    <ds:schemaRef ds:uri="http://purl.org/dc/elements/1.1/"/>
    <ds:schemaRef ds:uri="http://schemas.microsoft.com/office/2006/metadata/properties"/>
    <ds:schemaRef ds:uri="6448fc0f-0ce1-43bc-9c1d-04ce2047b4a9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</TotalTime>
  <Words>2278</Words>
  <Application>Microsoft Office PowerPoint</Application>
  <PresentationFormat>On-screen Show (4:3)</PresentationFormat>
  <Paragraphs>485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Cambria Math</vt:lpstr>
      <vt:lpstr>Liberation Sans</vt:lpstr>
      <vt:lpstr>Times New Roman</vt:lpstr>
      <vt:lpstr>1_Office Theme</vt:lpstr>
      <vt:lpstr>Lecture 7 Measures of Central Tendency</vt:lpstr>
      <vt:lpstr>Measures of Central Tendency</vt:lpstr>
      <vt:lpstr>Introduction</vt:lpstr>
      <vt:lpstr>Mode, Mean and Median</vt:lpstr>
      <vt:lpstr>Mode</vt:lpstr>
      <vt:lpstr>Mode – Raw Data</vt:lpstr>
      <vt:lpstr>Mode – Frequency Distribution</vt:lpstr>
      <vt:lpstr>Mode – Grouped Distribution</vt:lpstr>
      <vt:lpstr>Mean</vt:lpstr>
      <vt:lpstr>Mean – Raw Data</vt:lpstr>
      <vt:lpstr>Mean – Frequency Distribution</vt:lpstr>
      <vt:lpstr>Mean – Grouped Distribution</vt:lpstr>
      <vt:lpstr>Combined Mean</vt:lpstr>
      <vt:lpstr>Mean – Combined</vt:lpstr>
      <vt:lpstr>Weighted Mean</vt:lpstr>
      <vt:lpstr>Mean – Weighted</vt:lpstr>
      <vt:lpstr>Median</vt:lpstr>
      <vt:lpstr>Median</vt:lpstr>
      <vt:lpstr>Median – Raw Data</vt:lpstr>
      <vt:lpstr>Median – Frequency Distribution</vt:lpstr>
      <vt:lpstr>Median – Grouped Distribution</vt:lpstr>
      <vt:lpstr>Median – Grouped Distribution</vt:lpstr>
      <vt:lpstr>Advantages and Disadvantages</vt:lpstr>
      <vt:lpstr>Which Measure?</vt:lpstr>
      <vt:lpstr>Which Measure?</vt:lpstr>
      <vt:lpstr>PowerPoint Presentation</vt:lpstr>
    </vt:vector>
  </TitlesOfParts>
  <Company>University of Reading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4  Measures of Central Tendency</dc:title>
  <dc:creator>Dawn Willoughby</dc:creator>
  <cp:lastModifiedBy>Irina Neaga</cp:lastModifiedBy>
  <cp:revision>39</cp:revision>
  <dcterms:created xsi:type="dcterms:W3CDTF">2013-03-25T09:11:48Z</dcterms:created>
  <dcterms:modified xsi:type="dcterms:W3CDTF">2021-07-21T07:26:34Z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0x010100F43CD1AC58CC0E47B544EBC3417F2D00</vt:lpwstr>
  </property>
</Properties>
</file>