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6"/>
  </p:sldMasterIdLst>
  <p:notesMasterIdLst>
    <p:notesMasterId r:id="rId21"/>
  </p:notesMasterIdLst>
  <p:handoutMasterIdLst>
    <p:handoutMasterId r:id="rId22"/>
  </p:handoutMasterIdLst>
  <p:sldIdLst>
    <p:sldId id="274" r:id="rId7"/>
    <p:sldId id="371" r:id="rId8"/>
    <p:sldId id="258" r:id="rId9"/>
    <p:sldId id="361" r:id="rId10"/>
    <p:sldId id="373" r:id="rId11"/>
    <p:sldId id="372" r:id="rId12"/>
    <p:sldId id="267" r:id="rId13"/>
    <p:sldId id="265" r:id="rId14"/>
    <p:sldId id="379" r:id="rId15"/>
    <p:sldId id="376" r:id="rId16"/>
    <p:sldId id="377" r:id="rId17"/>
    <p:sldId id="307" r:id="rId18"/>
    <p:sldId id="375" r:id="rId19"/>
    <p:sldId id="374" r:id="rId2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ilchrist, Mark-2" initials="MG" lastIdx="2" clrIdx="0">
    <p:extLst>
      <p:ext uri="{19B8F6BF-5375-455C-9EA6-DF929625EA0E}">
        <p15:presenceInfo xmlns:p15="http://schemas.microsoft.com/office/powerpoint/2012/main" userId="Gilchrist, Mark-2" providerId="None"/>
      </p:ext>
    </p:extLst>
  </p:cmAuthor>
  <p:cmAuthor id="2" name="Duncan, David" initials="DD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77823" autoAdjust="0"/>
  </p:normalViewPr>
  <p:slideViewPr>
    <p:cSldViewPr>
      <p:cViewPr varScale="1">
        <p:scale>
          <a:sx n="98" d="100"/>
          <a:sy n="98" d="100"/>
        </p:scale>
        <p:origin x="2304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1.xml"/><Relationship Id="rId11" Type="http://schemas.openxmlformats.org/officeDocument/2006/relationships/slide" Target="slides/slide5.xml"/><Relationship Id="rId24" Type="http://schemas.openxmlformats.org/officeDocument/2006/relationships/presProps" Target="presProps.xml"/><Relationship Id="rId5" Type="http://schemas.openxmlformats.org/officeDocument/2006/relationships/customXml" Target="../customXml/item5.xml"/><Relationship Id="rId15" Type="http://schemas.openxmlformats.org/officeDocument/2006/relationships/slide" Target="slides/slide9.xml"/><Relationship Id="rId23" Type="http://schemas.openxmlformats.org/officeDocument/2006/relationships/commentAuthors" Target="commentAuthor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r>
              <a:rPr lang="en-GB" altLang="x-none"/>
              <a:t>OFFICIAL
</a:t>
            </a:r>
            <a:endParaRPr lang="x-none" altLang="x-none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r>
              <a:rPr lang="en-GB" altLang="x-none"/>
              <a:t>
OFFICIAL</a:t>
            </a:r>
            <a:endParaRPr lang="x-none" altLang="x-none"/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B3FE3DBA-A48B-4A3E-823E-42D071FC0A50}" type="slidenum">
              <a:rPr lang="en-US" altLang="x-none"/>
              <a:pPr>
                <a:defRPr/>
              </a:pPr>
              <a:t>‹#›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245706589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r>
              <a:rPr lang="en-GB" altLang="x-none"/>
              <a:t>OFFICIAL
</a:t>
            </a:r>
            <a:endParaRPr lang="x-none" altLang="x-none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x-none" altLang="x-none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x-none" noProof="0"/>
              <a:t>Click to edit Master text styles</a:t>
            </a:r>
          </a:p>
          <a:p>
            <a:pPr lvl="1"/>
            <a:r>
              <a:rPr lang="en-US" altLang="x-none" noProof="0"/>
              <a:t>Second level</a:t>
            </a:r>
          </a:p>
          <a:p>
            <a:pPr lvl="2"/>
            <a:r>
              <a:rPr lang="en-US" altLang="x-none" noProof="0"/>
              <a:t>Third level</a:t>
            </a:r>
          </a:p>
          <a:p>
            <a:pPr lvl="3"/>
            <a:r>
              <a:rPr lang="en-US" altLang="x-none" noProof="0"/>
              <a:t>Fourth level</a:t>
            </a:r>
          </a:p>
          <a:p>
            <a:pPr lvl="4"/>
            <a:r>
              <a:rPr lang="en-US" altLang="x-none" noProof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r>
              <a:rPr lang="en-GB" altLang="x-none"/>
              <a:t>
OFFICIAL</a:t>
            </a:r>
            <a:endParaRPr lang="x-none" altLang="x-none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B30F4BEC-42B7-4303-B90E-80DB315EADA4}" type="slidenum">
              <a:rPr lang="en-US" altLang="x-none"/>
              <a:pPr>
                <a:defRPr/>
              </a:pPr>
              <a:t>‹#›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9479028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5" charset="0"/>
        <a:ea typeface="ＭＳ Ｐゴシック" pitchFamily="-105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5" charset="0"/>
        <a:ea typeface="ＭＳ Ｐゴシック" pitchFamily="-105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5" charset="0"/>
        <a:ea typeface="ＭＳ Ｐゴシック" pitchFamily="-105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5" charset="0"/>
        <a:ea typeface="ＭＳ Ｐゴシック" pitchFamily="-105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173E653-F803-49E5-A35F-56E3699DDDAD}" type="slidenum">
              <a:rPr lang="en-US" altLang="en-US" sz="1200"/>
              <a:pPr/>
              <a:t>1</a:t>
            </a:fld>
            <a:endParaRPr lang="en-US" altLang="en-US" sz="1200" dirty="0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233942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0F4BEC-42B7-4303-B90E-80DB315EADA4}" type="slidenum">
              <a:rPr lang="en-US" altLang="x-none" smtClean="0"/>
              <a:pPr>
                <a:defRPr/>
              </a:pPr>
              <a:t>2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5105589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0F4BEC-42B7-4303-B90E-80DB315EADA4}" type="slidenum">
              <a:rPr lang="en-US" altLang="x-none" smtClean="0"/>
              <a:pPr>
                <a:defRPr/>
              </a:pPr>
              <a:t>3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23752307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x-none" dirty="0"/>
              <a:t>OFFICIAL
</a:t>
            </a:r>
            <a:endParaRPr lang="x-none" altLang="x-non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x-none" dirty="0"/>
              <a:t>
OFFICIAL</a:t>
            </a:r>
            <a:endParaRPr lang="x-none" altLang="x-non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0F4BEC-42B7-4303-B90E-80DB315EADA4}" type="slidenum">
              <a:rPr lang="en-US" altLang="x-none" smtClean="0"/>
              <a:pPr>
                <a:defRPr/>
              </a:pPr>
              <a:t>4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4061945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x-none" dirty="0"/>
              <a:t>OFFICIAL
</a:t>
            </a:r>
            <a:endParaRPr lang="x-none" altLang="x-non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x-none" dirty="0"/>
              <a:t>
OFFICIAL</a:t>
            </a:r>
            <a:endParaRPr lang="x-none" altLang="x-non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0F4BEC-42B7-4303-B90E-80DB315EADA4}" type="slidenum">
              <a:rPr lang="en-US" altLang="x-none" smtClean="0"/>
              <a:pPr>
                <a:defRPr/>
              </a:pPr>
              <a:t>5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40681978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x-none" dirty="0"/>
              <a:t>OFFICIAL
</a:t>
            </a:r>
            <a:endParaRPr lang="x-none" altLang="x-non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x-none" dirty="0"/>
              <a:t>
OFFICIAL</a:t>
            </a:r>
            <a:endParaRPr lang="x-none" altLang="x-non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0F4BEC-42B7-4303-B90E-80DB315EADA4}" type="slidenum">
              <a:rPr lang="en-US" altLang="x-none" smtClean="0"/>
              <a:pPr>
                <a:defRPr/>
              </a:pPr>
              <a:t>6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11532211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x-none" dirty="0"/>
              <a:t>OFFICIAL
</a:t>
            </a:r>
            <a:endParaRPr lang="x-none" altLang="x-non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x-none" dirty="0"/>
              <a:t>
OFFICIAL</a:t>
            </a:r>
            <a:endParaRPr lang="x-none" altLang="x-non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0F4BEC-42B7-4303-B90E-80DB315EADA4}" type="slidenum">
              <a:rPr lang="en-US" altLang="x-none" smtClean="0"/>
              <a:pPr>
                <a:defRPr/>
              </a:pPr>
              <a:t>7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34150404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-105" charset="0"/>
                <a:ea typeface="ＭＳ Ｐゴシック" pitchFamily="-105" charset="-128"/>
                <a:cs typeface="ＭＳ Ｐゴシック" pitchFamily="-105" charset="-128"/>
              </a:rPr>
              <a:t>Single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Arial" pitchFamily="-105" charset="0"/>
                <a:ea typeface="ＭＳ Ｐゴシック" pitchFamily="-105" charset="-128"/>
                <a:cs typeface="ＭＳ Ｐゴシック" pitchFamily="-105" charset="-128"/>
              </a:rPr>
              <a:t> Operational Support Division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baseline="0" dirty="0">
                <a:solidFill>
                  <a:schemeClr val="tx1"/>
                </a:solidFill>
                <a:effectLst/>
                <a:latin typeface="Arial" pitchFamily="-105" charset="0"/>
                <a:ea typeface="ＭＳ Ｐゴシック" pitchFamily="-105" charset="-128"/>
                <a:cs typeface="ＭＳ Ｐゴシック" pitchFamily="-105" charset="-128"/>
              </a:rPr>
              <a:t>Scottish Crime Campus</a:t>
            </a:r>
            <a:endParaRPr lang="en-GB" sz="1200" kern="1200" dirty="0">
              <a:solidFill>
                <a:schemeClr val="tx1"/>
              </a:solidFill>
              <a:effectLst/>
              <a:latin typeface="Arial" pitchFamily="-105" charset="0"/>
              <a:ea typeface="ＭＳ Ｐゴシック" pitchFamily="-105" charset="-128"/>
              <a:cs typeface="ＭＳ Ｐゴシック" pitchFamily="-105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-105" charset="0"/>
                <a:ea typeface="ＭＳ Ｐゴシック" pitchFamily="-105" charset="-128"/>
                <a:cs typeface="ＭＳ Ｐゴシック" pitchFamily="-105" charset="-128"/>
              </a:rPr>
              <a:t>http://www.bbc.co.uk/news/uk-scotland-north-east-orkney-shetland-36763402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0F4BEC-42B7-4303-B90E-80DB315EADA4}" type="slidenum">
              <a:rPr lang="en-US" altLang="x-none" smtClean="0"/>
              <a:pPr>
                <a:defRPr/>
              </a:pPr>
              <a:t>8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24165719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0F4BEC-42B7-4303-B90E-80DB315EADA4}" type="slidenum">
              <a:rPr lang="en-US" altLang="x-none" smtClean="0"/>
              <a:pPr>
                <a:defRPr/>
              </a:pPr>
              <a:t>9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589765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-105" charset="0"/>
                <a:ea typeface="ＭＳ Ｐゴシック" pitchFamily="-105" charset="-128"/>
                <a:cs typeface="ＭＳ Ｐゴシック" pitchFamily="-105" charset="-128"/>
              </a:rPr>
              <a:t>Policing Numbers: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-105" charset="0"/>
                <a:ea typeface="ＭＳ Ｐゴシック" pitchFamily="-105" charset="-128"/>
                <a:cs typeface="ＭＳ Ｐゴシック" pitchFamily="-105" charset="-128"/>
              </a:rPr>
              <a:t>95 hotels, 10,354 rooms, with double occupancy accommodated 11,823 officers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-105" charset="0"/>
                <a:ea typeface="ＭＳ Ｐゴシック" pitchFamily="-105" charset="-128"/>
                <a:cs typeface="ＭＳ Ｐゴシック" pitchFamily="-105" charset="-128"/>
              </a:rPr>
              <a:t>141,618 meals issues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-105" charset="0"/>
                <a:ea typeface="ＭＳ Ｐゴシック" pitchFamily="-105" charset="-128"/>
                <a:cs typeface="ＭＳ Ｐゴシック" pitchFamily="-105" charset="-128"/>
              </a:rPr>
              <a:t>17221 bus journeys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x-none"/>
              <a:t>OFFICIAL
</a:t>
            </a:r>
            <a:endParaRPr lang="x-none" altLang="x-non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x-none"/>
              <a:t>
OFFICIAL</a:t>
            </a:r>
            <a:endParaRPr lang="x-none" altLang="x-non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0F4BEC-42B7-4303-B90E-80DB315EADA4}" type="slidenum">
              <a:rPr lang="en-US" altLang="x-none" smtClean="0"/>
              <a:pPr>
                <a:defRPr/>
              </a:pPr>
              <a:t>10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5902379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x-none"/>
              <a:t>OFFICIAL
</a:t>
            </a:r>
            <a:endParaRPr lang="x-none" altLang="x-non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x-none"/>
              <a:t>
OFFICIAL</a:t>
            </a:r>
            <a:endParaRPr lang="x-none" altLang="x-non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0F4BEC-42B7-4303-B90E-80DB315EADA4}" type="slidenum">
              <a:rPr lang="en-US" altLang="x-none" smtClean="0"/>
              <a:pPr>
                <a:defRPr/>
              </a:pPr>
              <a:t>11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32334910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x-none" dirty="0"/>
              <a:t>OFFICIAL
</a:t>
            </a:r>
            <a:endParaRPr lang="x-none" altLang="x-non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x-none" dirty="0"/>
              <a:t>
OFFICIAL</a:t>
            </a:r>
            <a:endParaRPr lang="x-none" altLang="x-non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0F4BEC-42B7-4303-B90E-80DB315EADA4}" type="slidenum">
              <a:rPr lang="en-US" altLang="x-none" smtClean="0"/>
              <a:pPr>
                <a:defRPr/>
              </a:pPr>
              <a:t>12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2071465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x-none"/>
              <a:t>OFFICIAL
</a:t>
            </a:r>
            <a:endParaRPr lang="x-none" altLang="x-non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x-none"/>
              <a:t>
OFFICIAL</a:t>
            </a:r>
            <a:endParaRPr lang="x-none" altLang="x-non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0F4BEC-42B7-4303-B90E-80DB315EADA4}" type="slidenum">
              <a:rPr lang="en-US" altLang="x-none" smtClean="0"/>
              <a:pPr>
                <a:defRPr/>
              </a:pPr>
              <a:t>13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21233168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x-none" dirty="0"/>
              <a:t>OFFICIAL
</a:t>
            </a:r>
            <a:endParaRPr lang="x-none" altLang="x-non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x-none" dirty="0"/>
              <a:t>
OFFICIAL</a:t>
            </a:r>
            <a:endParaRPr lang="x-none" altLang="x-non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0F4BEC-42B7-4303-B90E-80DB315EADA4}" type="slidenum">
              <a:rPr lang="en-US" altLang="x-none" smtClean="0"/>
              <a:pPr>
                <a:defRPr/>
              </a:pPr>
              <a:t>14</a:t>
            </a:fld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3926251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6350" y="0"/>
            <a:ext cx="91852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6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2938" y="1781175"/>
            <a:ext cx="1312862" cy="210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685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355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1526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524000"/>
            <a:ext cx="38100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38100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478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068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613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68368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90843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45526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636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81000"/>
            <a:ext cx="1943100" cy="5334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381000"/>
            <a:ext cx="5676900" cy="53340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565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3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6350" y="0"/>
            <a:ext cx="91852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81000"/>
            <a:ext cx="77724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524000"/>
            <a:ext cx="777240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pic>
        <p:nvPicPr>
          <p:cNvPr id="1029" name="Picture 4"/>
          <p:cNvPicPr>
            <a:picLocks noChangeAspect="1"/>
          </p:cNvPicPr>
          <p:nvPr userDrawn="1"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0363" y="6238875"/>
            <a:ext cx="41957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 pitchFamily="-105" charset="0"/>
          <a:ea typeface="ＭＳ Ｐゴシック" pitchFamily="-105" charset="-128"/>
          <a:cs typeface="ＭＳ Ｐゴシック" pitchFamily="-105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 pitchFamily="-105" charset="0"/>
          <a:ea typeface="ＭＳ Ｐゴシック" pitchFamily="-105" charset="-128"/>
          <a:cs typeface="ＭＳ Ｐゴシック" pitchFamily="-105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 pitchFamily="-105" charset="0"/>
          <a:ea typeface="ＭＳ Ｐゴシック" pitchFamily="-105" charset="-128"/>
          <a:cs typeface="ＭＳ Ｐゴシック" pitchFamily="-105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 pitchFamily="-105" charset="0"/>
          <a:ea typeface="ＭＳ Ｐゴシック" pitchFamily="-105" charset="-128"/>
          <a:cs typeface="ＭＳ Ｐゴシック" pitchFamily="-105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 pitchFamily="-105" charset="0"/>
          <a:ea typeface="ＭＳ Ｐゴシック" pitchFamily="-105" charset="-128"/>
          <a:cs typeface="ＭＳ Ｐゴシック" pitchFamily="-105" charset="-128"/>
        </a:defRPr>
      </a:lvl6pPr>
      <a:lvl7pPr marL="914400" algn="l" rtl="0" fontAlgn="base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 pitchFamily="-105" charset="0"/>
          <a:ea typeface="ＭＳ Ｐゴシック" pitchFamily="-105" charset="-128"/>
          <a:cs typeface="ＭＳ Ｐゴシック" pitchFamily="-105" charset="-128"/>
        </a:defRPr>
      </a:lvl7pPr>
      <a:lvl8pPr marL="1371600" algn="l" rtl="0" fontAlgn="base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 pitchFamily="-105" charset="0"/>
          <a:ea typeface="ＭＳ Ｐゴシック" pitchFamily="-105" charset="-128"/>
          <a:cs typeface="ＭＳ Ｐゴシック" pitchFamily="-105" charset="-128"/>
        </a:defRPr>
      </a:lvl8pPr>
      <a:lvl9pPr marL="1828800" algn="l" rtl="0" fontAlgn="base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 pitchFamily="-105" charset="0"/>
          <a:ea typeface="ＭＳ Ｐゴシック" pitchFamily="-105" charset="-128"/>
          <a:cs typeface="ＭＳ Ｐゴシック" pitchFamily="-105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bg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4"/>
          <p:cNvSpPr txBox="1">
            <a:spLocks noChangeArrowheads="1"/>
          </p:cNvSpPr>
          <p:nvPr/>
        </p:nvSpPr>
        <p:spPr bwMode="auto">
          <a:xfrm>
            <a:off x="2872458" y="2492896"/>
            <a:ext cx="5890592" cy="600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3600" dirty="0">
                <a:solidFill>
                  <a:schemeClr val="bg1"/>
                </a:solidFill>
              </a:rPr>
              <a:t>Policing a Modern Scotland</a:t>
            </a: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539552" y="5373216"/>
            <a:ext cx="8064896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>
            <a:spAutoFit/>
          </a:bodyPr>
          <a:lstStyle>
            <a:lvl1pPr>
              <a:spcBef>
                <a:spcPct val="20000"/>
              </a:spcBef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dirty="0"/>
              <a:t>Assistant Chief Constable John Hawkins</a:t>
            </a:r>
            <a:endParaRPr lang="en-US" altLang="en-US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6547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4547" y="116632"/>
            <a:ext cx="4092520" cy="583264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4547" y="74475"/>
            <a:ext cx="4151680" cy="5916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619209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solidFill>
                  <a:srgbClr val="00B0F0"/>
                </a:solidFill>
              </a:rPr>
              <a:t>Some numbers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23528" y="2658590"/>
            <a:ext cx="849694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Second largest Police Service in the UK by officer number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- 17,234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Largest Police Service in the UK by Geography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- 30,414 sq. miles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Resident population of circa 5.5 million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Diverse communities across rural and urban areas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92080" y="229695"/>
            <a:ext cx="3166120" cy="2428895"/>
          </a:xfrm>
          <a:prstGeom prst="rect">
            <a:avLst/>
          </a:prstGeom>
          <a:effectLst>
            <a:softEdge rad="63500"/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solidFill>
                  <a:srgbClr val="00B0F0"/>
                </a:solidFill>
              </a:rPr>
              <a:t>Strategic Purpose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85800" y="2117316"/>
            <a:ext cx="82089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The Strategic purpose of police reform and the creation of Police Scotland was: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To strengthen the connection between services and communities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To create more equal access to specialist support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To protect and improve local services within available budget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88224" y="155432"/>
            <a:ext cx="1975118" cy="1948632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3991028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solidFill>
                  <a:srgbClr val="00B0F0"/>
                </a:solidFill>
              </a:rPr>
              <a:t>But.. what is Policing?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524000"/>
            <a:ext cx="3310136" cy="4191000"/>
          </a:xfrm>
        </p:spPr>
        <p:txBody>
          <a:bodyPr/>
          <a:lstStyle/>
          <a:p>
            <a:r>
              <a:rPr lang="en-GB" dirty="0"/>
              <a:t>Police (Scotland) Act 1967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“to guard, watch, and patrol so as to prevent crime and detect offenders..”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076056" y="1524000"/>
            <a:ext cx="3596208" cy="4191000"/>
          </a:xfrm>
        </p:spPr>
        <p:txBody>
          <a:bodyPr/>
          <a:lstStyle/>
          <a:p>
            <a:r>
              <a:rPr lang="en-GB" dirty="0"/>
              <a:t>Police and Fire Reform (Scotland) Act 2012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“to improve the </a:t>
            </a:r>
            <a:r>
              <a:rPr lang="en-GB" i="1" dirty="0"/>
              <a:t>safety and wellbeing </a:t>
            </a:r>
            <a:r>
              <a:rPr lang="en-GB" dirty="0"/>
              <a:t>of persons, localities and communities in Scotland”</a:t>
            </a:r>
          </a:p>
        </p:txBody>
      </p:sp>
    </p:spTree>
    <p:extLst>
      <p:ext uri="{BB962C8B-B14F-4D97-AF65-F5344CB8AC3E}">
        <p14:creationId xmlns:p14="http://schemas.microsoft.com/office/powerpoint/2010/main" val="3587592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solidFill>
                  <a:srgbClr val="00B0F0"/>
                </a:solidFill>
              </a:rPr>
              <a:t>Structure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85800" y="2117316"/>
            <a:ext cx="82089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Executive: led by Chief Constable Iain Livingstone QPM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13 Local Policing Divisions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National Divisions-	Operational Support</a:t>
            </a:r>
          </a:p>
          <a:p>
            <a:pPr lvl="6"/>
            <a:r>
              <a:rPr lang="en-GB" dirty="0">
                <a:solidFill>
                  <a:schemeClr val="bg1"/>
                </a:solidFill>
              </a:rPr>
              <a:t>	Serious Crime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408045"/>
            <a:ext cx="2771800" cy="1750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330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solidFill>
                  <a:srgbClr val="00B0F0"/>
                </a:solidFill>
              </a:rPr>
              <a:t>Early Challenges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39552" y="126876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5800" y="3789040"/>
            <a:ext cx="3598675" cy="2396118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23083" y="3789040"/>
            <a:ext cx="3925381" cy="2396118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07804" y="1268760"/>
            <a:ext cx="3672408" cy="2446298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2148182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solidFill>
                  <a:srgbClr val="00B0F0"/>
                </a:solidFill>
              </a:rPr>
              <a:t>Early Success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39552" y="126876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1718" y="1160389"/>
            <a:ext cx="3565775" cy="2175123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55976" y="2564904"/>
            <a:ext cx="4536504" cy="2569472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2661" y="4055592"/>
            <a:ext cx="3763888" cy="2117187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2734988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94" y="188640"/>
            <a:ext cx="7772400" cy="762000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rgbClr val="00B0F0"/>
                </a:solidFill>
              </a:rPr>
              <a:t>Demands on Policing in Scotland</a:t>
            </a:r>
          </a:p>
        </p:txBody>
      </p:sp>
      <p:sp>
        <p:nvSpPr>
          <p:cNvPr id="5" name="Title 6"/>
          <p:cNvSpPr txBox="1">
            <a:spLocks/>
          </p:cNvSpPr>
          <p:nvPr/>
        </p:nvSpPr>
        <p:spPr>
          <a:xfrm>
            <a:off x="539750" y="1987053"/>
            <a:ext cx="5472113" cy="642938"/>
          </a:xfrm>
          <a:prstGeom prst="rect">
            <a:avLst/>
          </a:prstGeom>
        </p:spPr>
        <p:txBody>
          <a:bodyPr wrap="none" lIns="0" tIns="0" rIns="0" bIns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1600" kern="1200" cap="all" spc="300" baseline="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>
              <a:spcAft>
                <a:spcPct val="0"/>
              </a:spcAft>
              <a:defRPr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606425" y="1999753"/>
            <a:ext cx="1949450" cy="4630738"/>
          </a:xfrm>
          <a:prstGeom prst="rect">
            <a:avLst/>
          </a:prstGeom>
        </p:spPr>
        <p:txBody>
          <a:bodyPr lIns="0" tIns="0" rIns="0" bIns="0"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b="1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ct val="120000"/>
              </a:lnSpc>
              <a:spcBef>
                <a:spcPts val="9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7,063 calls </a:t>
            </a:r>
            <a:br>
              <a:rPr lang="en-GB" sz="1800" dirty="0">
                <a:solidFill>
                  <a:schemeClr val="bg1"/>
                </a:solidFill>
                <a:latin typeface="Calibri Light" panose="020F0302020204030204"/>
              </a:rPr>
            </a:br>
            <a:r>
              <a:rPr lang="en-GB" sz="1000" b="0" dirty="0">
                <a:solidFill>
                  <a:schemeClr val="bg1"/>
                </a:solidFill>
                <a:latin typeface="Calibri Light" panose="020F0302020204030204"/>
              </a:rPr>
              <a:t>ON AVERAGE </a:t>
            </a: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</a:rPr>
              <a:t>ARE RECEIVED EVERYDAY, OF WHICH</a:t>
            </a:r>
          </a:p>
          <a:p>
            <a:pPr marL="0" indent="0" fontAlgn="base">
              <a:spcBef>
                <a:spcPts val="9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1,159 are </a:t>
            </a:r>
            <a:br>
              <a:rPr lang="en-GB" sz="1800" dirty="0">
                <a:solidFill>
                  <a:schemeClr val="bg1"/>
                </a:solidFill>
                <a:latin typeface="Calibri Light" panose="020F0302020204030204"/>
              </a:rPr>
            </a:b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emergency 999 calls.</a:t>
            </a:r>
          </a:p>
          <a:p>
            <a:pPr marL="0" indent="0" fontAlgn="base">
              <a:spcBef>
                <a:spcPts val="9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</a:rPr>
              <a:t>THIS LEADS TO</a:t>
            </a:r>
            <a:br>
              <a:rPr lang="en-GB" sz="900" b="0" spc="100" dirty="0">
                <a:solidFill>
                  <a:schemeClr val="bg1"/>
                </a:solidFill>
                <a:latin typeface="Calibri Light" panose="020F0302020204030204"/>
              </a:rPr>
            </a:b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4,430 incidents being recorded.</a:t>
            </a:r>
          </a:p>
          <a:p>
            <a:pPr marL="0" indent="0" fontAlgn="base">
              <a:lnSpc>
                <a:spcPct val="120000"/>
              </a:lnSpc>
              <a:spcBef>
                <a:spcPts val="9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</a:rPr>
              <a:t>MANY OF THE MOST </a:t>
            </a:r>
            <a:r>
              <a:rPr lang="en-GB" sz="1000" spc="100" dirty="0">
                <a:solidFill>
                  <a:schemeClr val="bg1"/>
                </a:solidFill>
                <a:latin typeface="Calibri Light" panose="020F0302020204030204"/>
              </a:rPr>
              <a:t>TIME CONSUMING</a:t>
            </a: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</a:rPr>
              <a:t> RELATE TO </a:t>
            </a:r>
            <a:r>
              <a:rPr lang="en-GB" sz="1000" spc="100" dirty="0">
                <a:solidFill>
                  <a:schemeClr val="bg1"/>
                </a:solidFill>
                <a:latin typeface="Calibri Light" panose="020F0302020204030204"/>
              </a:rPr>
              <a:t>CONCERNS FOR PERSONS</a:t>
            </a: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</a:rPr>
              <a:t>, </a:t>
            </a:r>
            <a:r>
              <a:rPr lang="en-GB" sz="1000" spc="100" dirty="0">
                <a:solidFill>
                  <a:schemeClr val="bg1"/>
                </a:solidFill>
                <a:latin typeface="Calibri Light" panose="020F0302020204030204"/>
              </a:rPr>
              <a:t>MISSING PERSONS </a:t>
            </a: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</a:rPr>
              <a:t>AND </a:t>
            </a:r>
            <a:r>
              <a:rPr lang="en-GB" sz="1000" spc="100" dirty="0">
                <a:solidFill>
                  <a:schemeClr val="bg1"/>
                </a:solidFill>
                <a:latin typeface="Calibri Light" panose="020F0302020204030204"/>
              </a:rPr>
              <a:t>SUDDEN DEATHS. </a:t>
            </a:r>
          </a:p>
          <a:p>
            <a:pPr marL="0" indent="0" fontAlgn="base">
              <a:lnSpc>
                <a:spcPct val="120000"/>
              </a:lnSpc>
              <a:spcBef>
                <a:spcPts val="9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000" spc="100" dirty="0">
                <a:solidFill>
                  <a:schemeClr val="bg1"/>
                </a:solidFill>
                <a:latin typeface="Calibri Light" panose="020F0302020204030204"/>
              </a:rPr>
              <a:t>ONLY </a:t>
            </a:r>
            <a:r>
              <a:rPr lang="en-GB" sz="1800" spc="100" dirty="0">
                <a:solidFill>
                  <a:schemeClr val="bg1"/>
                </a:solidFill>
                <a:latin typeface="Calibri Light" panose="020F0302020204030204"/>
              </a:rPr>
              <a:t>1 in 5 </a:t>
            </a:r>
            <a:r>
              <a:rPr lang="en-GB" sz="1000" spc="100" dirty="0">
                <a:solidFill>
                  <a:schemeClr val="bg1"/>
                </a:solidFill>
                <a:latin typeface="Calibri Light" panose="020F0302020204030204"/>
              </a:rPr>
              <a:t>INCIDENTS ATTENDED BY POLICE RESULT IN A RECORDED CRIME</a:t>
            </a: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</a:rPr>
              <a:t>.</a:t>
            </a:r>
            <a:endParaRPr lang="en-GB" sz="1000" spc="100" dirty="0">
              <a:solidFill>
                <a:schemeClr val="bg1"/>
              </a:solidFill>
              <a:latin typeface="Calibri Light" panose="020F0302020204030204"/>
            </a:endParaRPr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3125788" y="1987053"/>
            <a:ext cx="2208212" cy="5186363"/>
          </a:xfrm>
          <a:prstGeom prst="rect">
            <a:avLst/>
          </a:prstGeom>
        </p:spPr>
        <p:txBody>
          <a:bodyPr lIns="0" tIns="0" rIns="0" bIns="0"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b="1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1 in 4 people </a:t>
            </a:r>
            <a:br>
              <a:rPr lang="en-GB" sz="1800" dirty="0">
                <a:solidFill>
                  <a:schemeClr val="bg1"/>
                </a:solidFill>
                <a:latin typeface="Calibri Light" panose="020F0302020204030204"/>
              </a:rPr>
            </a:b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</a:rPr>
              <a:t>SUFFER FROM A MENTAL </a:t>
            </a:r>
            <a:br>
              <a:rPr lang="en-GB" sz="1000" b="0" spc="100" dirty="0">
                <a:solidFill>
                  <a:schemeClr val="bg1"/>
                </a:solidFill>
                <a:latin typeface="Calibri Light" panose="020F0302020204030204"/>
              </a:rPr>
            </a:b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</a:rPr>
              <a:t>HEALTH ISSUE EACH YEAR.</a:t>
            </a:r>
          </a:p>
          <a:p>
            <a:pPr marL="0" indent="0" fontAlgn="base">
              <a:lnSpc>
                <a:spcPct val="120000"/>
              </a:lnSpc>
              <a:spcBef>
                <a:spcPts val="9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157 incidents </a:t>
            </a:r>
            <a:br>
              <a:rPr lang="en-GB" sz="1800" dirty="0">
                <a:solidFill>
                  <a:schemeClr val="bg1"/>
                </a:solidFill>
                <a:latin typeface="Calibri Light" panose="020F0302020204030204"/>
              </a:rPr>
            </a:b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</a:rPr>
              <a:t>ARE CREATED </a:t>
            </a: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  <a:ea typeface=""/>
                <a:cs typeface=""/>
              </a:rPr>
              <a:t>ON THE </a:t>
            </a:r>
            <a:r>
              <a:rPr lang="en-GB" sz="1000" spc="100" dirty="0">
                <a:solidFill>
                  <a:schemeClr val="bg1"/>
                </a:solidFill>
                <a:latin typeface="Calibri Light" panose="020F0302020204030204"/>
                <a:ea typeface=""/>
                <a:cs typeface=""/>
              </a:rPr>
              <a:t>VULNERABLE PERSONS </a:t>
            </a: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  <a:ea typeface=""/>
                <a:cs typeface=""/>
              </a:rPr>
              <a:t>DATABASE EVERYDAY RELATING TO MENTAL </a:t>
            </a:r>
            <a:br>
              <a:rPr lang="en-GB" sz="1000" b="0" spc="100" dirty="0">
                <a:solidFill>
                  <a:schemeClr val="bg1"/>
                </a:solidFill>
                <a:latin typeface="Calibri Light" panose="020F0302020204030204"/>
                <a:ea typeface=""/>
                <a:cs typeface=""/>
              </a:rPr>
            </a:b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  <a:ea typeface=""/>
                <a:cs typeface=""/>
              </a:rPr>
              <a:t>HEALTH.</a:t>
            </a:r>
          </a:p>
          <a:p>
            <a:pPr marL="0" indent="0" fontAlgn="base">
              <a:lnSpc>
                <a:spcPct val="120000"/>
              </a:lnSpc>
              <a:spcBef>
                <a:spcPts val="9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1,138 crimes</a:t>
            </a:r>
            <a:br>
              <a:rPr lang="en-GB" sz="1800" dirty="0">
                <a:solidFill>
                  <a:schemeClr val="bg1"/>
                </a:solidFill>
                <a:latin typeface="Calibri Light" panose="020F0302020204030204"/>
              </a:rPr>
            </a:br>
            <a:r>
              <a:rPr lang="en-GB" sz="1000" b="0" spc="100" dirty="0">
                <a:solidFill>
                  <a:schemeClr val="bg1"/>
                </a:solidFill>
                <a:latin typeface="Century Gothic" panose="020B0502020202020204"/>
                <a:ea typeface="+mn-ea"/>
              </a:rPr>
              <a:t>ARE RECORDED EVERY DAY.</a:t>
            </a:r>
            <a:endParaRPr lang="en-GB" sz="1000" b="0" spc="100" dirty="0">
              <a:solidFill>
                <a:schemeClr val="bg1"/>
              </a:solidFill>
              <a:latin typeface="Century Gothic" panose="020B0502020202020204"/>
              <a:ea typeface=""/>
              <a:cs typeface=""/>
            </a:endParaRPr>
          </a:p>
          <a:p>
            <a:pPr marL="0" indent="0" fontAlgn="base">
              <a:spcBef>
                <a:spcPts val="9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158 domestic</a:t>
            </a:r>
            <a:br>
              <a:rPr lang="en-GB" sz="1800" dirty="0">
                <a:solidFill>
                  <a:schemeClr val="bg1"/>
                </a:solidFill>
                <a:latin typeface="Calibri Light" panose="020F0302020204030204"/>
              </a:rPr>
            </a:b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incidents</a:t>
            </a:r>
          </a:p>
          <a:p>
            <a:pPr marL="0" indent="0" fontAlgn="base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</a:rPr>
              <a:t>ARE REPORTED EVERYDAY AND </a:t>
            </a:r>
            <a:r>
              <a:rPr lang="en-GB" sz="1000" spc="100" dirty="0">
                <a:solidFill>
                  <a:schemeClr val="bg1"/>
                </a:solidFill>
                <a:latin typeface="Calibri Light" panose="020F0302020204030204"/>
              </a:rPr>
              <a:t>TAKE UP THE MOST TIME </a:t>
            </a: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</a:rPr>
              <a:t>PER INCIDENT IN LOCAL POLICING</a:t>
            </a:r>
            <a:r>
              <a:rPr lang="en-GB" sz="900" b="0" spc="100" dirty="0">
                <a:solidFill>
                  <a:schemeClr val="bg1"/>
                </a:solidFill>
                <a:latin typeface="Calibri Light" panose="020F0302020204030204"/>
              </a:rPr>
              <a:t>.</a:t>
            </a:r>
            <a:endParaRPr lang="en-GB" sz="1000" b="0" spc="100" dirty="0">
              <a:solidFill>
                <a:schemeClr val="bg1"/>
              </a:solidFill>
              <a:latin typeface="Calibri Light" panose="020F0302020204030204"/>
            </a:endParaRPr>
          </a:p>
          <a:p>
            <a:pPr marL="0" indent="0" fontAlgn="base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endParaRPr lang="en-GB" sz="1000" b="0" spc="100" dirty="0">
              <a:solidFill>
                <a:schemeClr val="bg1"/>
              </a:solidFill>
              <a:latin typeface="Calibri Light" panose="020F0302020204030204"/>
            </a:endParaRPr>
          </a:p>
        </p:txBody>
      </p:sp>
      <p:sp>
        <p:nvSpPr>
          <p:cNvPr id="8" name="Content Placeholder 1"/>
          <p:cNvSpPr txBox="1">
            <a:spLocks/>
          </p:cNvSpPr>
          <p:nvPr/>
        </p:nvSpPr>
        <p:spPr>
          <a:xfrm>
            <a:off x="5797550" y="1964828"/>
            <a:ext cx="2590800" cy="4652963"/>
          </a:xfrm>
          <a:prstGeom prst="rect">
            <a:avLst/>
          </a:prstGeom>
        </p:spPr>
        <p:txBody>
          <a:bodyPr lIns="0" tIns="0" rIns="0" bIns="0"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b="1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spcBef>
                <a:spcPts val="9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Recording of domestic crimes has increased to 26% of all violent </a:t>
            </a:r>
            <a:br>
              <a:rPr lang="en-GB" sz="1800" dirty="0">
                <a:solidFill>
                  <a:schemeClr val="bg1"/>
                </a:solidFill>
                <a:latin typeface="Calibri Light" panose="020F0302020204030204"/>
              </a:rPr>
            </a:b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crime in Scotland.</a:t>
            </a:r>
          </a:p>
          <a:p>
            <a:pPr marL="0" indent="0" fontAlgn="base">
              <a:spcBef>
                <a:spcPts val="9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Recorded Sexual crime is </a:t>
            </a:r>
            <a:br>
              <a:rPr lang="en-GB" sz="1800" dirty="0">
                <a:solidFill>
                  <a:schemeClr val="bg1"/>
                </a:solidFill>
                <a:latin typeface="Calibri Light" panose="020F0302020204030204"/>
              </a:rPr>
            </a:b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increasing and has</a:t>
            </a:r>
            <a:br>
              <a:rPr lang="en-GB" sz="1800" dirty="0">
                <a:solidFill>
                  <a:schemeClr val="bg1"/>
                </a:solidFill>
                <a:latin typeface="Calibri Light" panose="020F0302020204030204"/>
              </a:rPr>
            </a:b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been since 2010.</a:t>
            </a:r>
          </a:p>
          <a:p>
            <a:pPr marL="0" indent="0" fontAlgn="base">
              <a:spcBef>
                <a:spcPts val="9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Cyber crime </a:t>
            </a:r>
            <a:br>
              <a:rPr lang="en-GB" sz="1800" dirty="0">
                <a:solidFill>
                  <a:schemeClr val="bg1"/>
                </a:solidFill>
                <a:latin typeface="Calibri Light" panose="020F0302020204030204"/>
              </a:rPr>
            </a:b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is growing and </a:t>
            </a:r>
            <a:br>
              <a:rPr lang="en-GB" sz="1800" dirty="0">
                <a:solidFill>
                  <a:schemeClr val="bg1"/>
                </a:solidFill>
                <a:latin typeface="Calibri Light" panose="020F0302020204030204"/>
              </a:rPr>
            </a:b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changing.</a:t>
            </a:r>
          </a:p>
          <a:p>
            <a:pPr marL="0" indent="0" fontAlgn="base">
              <a:spcBef>
                <a:spcPts val="9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</a:rPr>
              <a:t>THIS INCLUDES SEXUAL CRIME,</a:t>
            </a:r>
            <a:br>
              <a:rPr lang="en-GB" sz="1000" b="0" spc="100" dirty="0">
                <a:solidFill>
                  <a:schemeClr val="bg1"/>
                </a:solidFill>
                <a:latin typeface="Calibri Light" panose="020F0302020204030204"/>
              </a:rPr>
            </a:br>
            <a:r>
              <a:rPr lang="en-GB" sz="1000" b="0" spc="100" dirty="0">
                <a:solidFill>
                  <a:schemeClr val="bg1"/>
                </a:solidFill>
                <a:latin typeface="Calibri Light" panose="020F0302020204030204"/>
              </a:rPr>
              <a:t>FRAUD AND EXTORTION. </a:t>
            </a:r>
            <a:endParaRPr lang="en-GB" sz="1000" b="0" dirty="0">
              <a:solidFill>
                <a:schemeClr val="bg1"/>
              </a:solidFill>
              <a:latin typeface="Calibri Light" panose="020F0302020204030204"/>
            </a:endParaRPr>
          </a:p>
          <a:p>
            <a:pPr marL="0" indent="0" fontAlgn="base">
              <a:spcBef>
                <a:spcPts val="9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latin typeface="Calibri Light" panose="020F0302020204030204"/>
              </a:rPr>
              <a:t>Alcohol is a prevalent factor in many crimes.</a:t>
            </a:r>
          </a:p>
        </p:txBody>
      </p:sp>
      <p:sp>
        <p:nvSpPr>
          <p:cNvPr id="9" name="Content Placeholder 1"/>
          <p:cNvSpPr txBox="1">
            <a:spLocks/>
          </p:cNvSpPr>
          <p:nvPr/>
        </p:nvSpPr>
        <p:spPr>
          <a:xfrm>
            <a:off x="573088" y="1636216"/>
            <a:ext cx="1871662" cy="244475"/>
          </a:xfrm>
          <a:prstGeom prst="rect">
            <a:avLst/>
          </a:prstGeom>
        </p:spPr>
        <p:txBody>
          <a:bodyPr lIns="0" tIns="0" rIns="0" bIns="0"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b="1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ctr"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000" b="0" spc="100" dirty="0">
                <a:solidFill>
                  <a:schemeClr val="bg1"/>
                </a:solidFill>
                <a:latin typeface="Century Gothic" panose="020B0502020202020204"/>
                <a:ea typeface=""/>
                <a:cs typeface=""/>
              </a:rPr>
              <a:t>CALLS TO THE POLICE</a:t>
            </a:r>
            <a:endParaRPr lang="en-GB" sz="1000" b="0" dirty="0">
              <a:solidFill>
                <a:schemeClr val="bg1"/>
              </a:solidFill>
              <a:latin typeface="Century Gothic" charset="0"/>
              <a:ea typeface="Century Gothic" charset="0"/>
              <a:cs typeface="Century Gothic" charset="0"/>
            </a:endParaRPr>
          </a:p>
        </p:txBody>
      </p:sp>
      <p:sp>
        <p:nvSpPr>
          <p:cNvPr id="10" name="Content Placeholder 1"/>
          <p:cNvSpPr txBox="1">
            <a:spLocks/>
          </p:cNvSpPr>
          <p:nvPr/>
        </p:nvSpPr>
        <p:spPr>
          <a:xfrm>
            <a:off x="3043238" y="1650503"/>
            <a:ext cx="2336800" cy="314325"/>
          </a:xfrm>
          <a:prstGeom prst="rect">
            <a:avLst/>
          </a:prstGeom>
        </p:spPr>
        <p:txBody>
          <a:bodyPr lIns="0" tIns="0" rIns="0" bIns="0"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b="1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ctr"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000" b="0" spc="100" dirty="0">
                <a:solidFill>
                  <a:schemeClr val="bg1"/>
                </a:solidFill>
                <a:latin typeface="Century Gothic" panose="020B0502020202020204"/>
                <a:ea typeface=""/>
                <a:cs typeface=""/>
              </a:rPr>
              <a:t>CRIME AND VULNERABILITY</a:t>
            </a:r>
            <a:endParaRPr lang="en-GB" sz="1000" b="0" dirty="0">
              <a:solidFill>
                <a:schemeClr val="bg1"/>
              </a:solidFill>
              <a:latin typeface="Century Gothic" charset="0"/>
              <a:ea typeface="Century Gothic" charset="0"/>
              <a:cs typeface="Century Gothic" charset="0"/>
            </a:endParaRPr>
          </a:p>
        </p:txBody>
      </p:sp>
      <p:sp>
        <p:nvSpPr>
          <p:cNvPr id="11" name="Content Placeholder 1"/>
          <p:cNvSpPr txBox="1">
            <a:spLocks/>
          </p:cNvSpPr>
          <p:nvPr/>
        </p:nvSpPr>
        <p:spPr>
          <a:xfrm>
            <a:off x="5797550" y="1642566"/>
            <a:ext cx="2465388" cy="314325"/>
          </a:xfrm>
          <a:prstGeom prst="rect">
            <a:avLst/>
          </a:prstGeom>
        </p:spPr>
        <p:txBody>
          <a:bodyPr lIns="0" tIns="0" rIns="0" bIns="0"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b="1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" charset="0"/>
                <a:ea typeface="Times" charset="0"/>
                <a:cs typeface="Times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ctr"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r>
              <a:rPr lang="en-GB" sz="1000" b="0" spc="100" dirty="0">
                <a:solidFill>
                  <a:schemeClr val="bg1"/>
                </a:solidFill>
                <a:latin typeface="Century Gothic" panose="020B0502020202020204"/>
                <a:ea typeface=""/>
                <a:cs typeface=""/>
              </a:rPr>
              <a:t>TRENDS</a:t>
            </a:r>
            <a:endParaRPr lang="en-GB" sz="1000" b="0" dirty="0">
              <a:solidFill>
                <a:schemeClr val="bg1"/>
              </a:solidFill>
              <a:latin typeface="Century Gothic" charset="0"/>
              <a:ea typeface="Century Gothic" charset="0"/>
              <a:cs typeface="Century 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6712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United Nations 26th Conference of the Parties (COP26)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/>
          <p:nvPr/>
        </p:nvPicPr>
        <p:blipFill rotWithShape="1">
          <a:blip r:embed="rId3"/>
          <a:srcRect l="20511" t="28747" r="19374" b="16557"/>
          <a:stretch/>
        </p:blipFill>
        <p:spPr bwMode="auto">
          <a:xfrm>
            <a:off x="395536" y="1340768"/>
            <a:ext cx="8424936" cy="47525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4042215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6632"/>
            <a:ext cx="7772400" cy="864096"/>
          </a:xfrm>
        </p:spPr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COP26 – Business As Usual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568952" cy="5112568"/>
          </a:xfrm>
        </p:spPr>
        <p:txBody>
          <a:bodyPr/>
          <a:lstStyle/>
          <a:p>
            <a:pPr lvl="0"/>
            <a:r>
              <a:rPr lang="en-GB" sz="2400" dirty="0"/>
              <a:t>Maximise public accessibility - C3 and 24/7 Superintendent Cadre.</a:t>
            </a:r>
          </a:p>
          <a:p>
            <a:pPr lvl="0"/>
            <a:endParaRPr lang="en-GB" dirty="0"/>
          </a:p>
          <a:p>
            <a:pPr lvl="0"/>
            <a:r>
              <a:rPr lang="en-GB" sz="2400" dirty="0"/>
              <a:t>Maximise resource availability across Local Policing - Daily Resource and BAU meetings.  BAU Events continued.</a:t>
            </a:r>
          </a:p>
          <a:p>
            <a:pPr lvl="0"/>
            <a:endParaRPr lang="en-GB" dirty="0"/>
          </a:p>
          <a:p>
            <a:pPr lvl="0"/>
            <a:r>
              <a:rPr lang="en-GB" sz="2400" dirty="0"/>
              <a:t>Maximise Operational Resilience / Responsiveness -Command protocols and daily meeting structures.</a:t>
            </a:r>
          </a:p>
          <a:p>
            <a:pPr lvl="0"/>
            <a:endParaRPr lang="en-GB" dirty="0"/>
          </a:p>
          <a:p>
            <a:pPr lvl="0"/>
            <a:r>
              <a:rPr lang="en-GB" sz="2400" dirty="0"/>
              <a:t>Maintain and increase Public Confidence through effective communication and engagement - Local meetings and LRPs continued as normal.  </a:t>
            </a:r>
          </a:p>
        </p:txBody>
      </p:sp>
    </p:spTree>
    <p:extLst>
      <p:ext uri="{BB962C8B-B14F-4D97-AF65-F5344CB8AC3E}">
        <p14:creationId xmlns:p14="http://schemas.microsoft.com/office/powerpoint/2010/main" val="38592085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00B0F0"/>
                </a:solidFill>
              </a:rPr>
              <a:t>Current Strategic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584" y="1143001"/>
            <a:ext cx="7052807" cy="4400550"/>
          </a:xfrm>
        </p:spPr>
        <p:txBody>
          <a:bodyPr>
            <a:noAutofit/>
          </a:bodyPr>
          <a:lstStyle/>
          <a:p>
            <a:endParaRPr lang="en-GB" sz="2400" dirty="0"/>
          </a:p>
          <a:p>
            <a:r>
              <a:rPr lang="en-GB" sz="2400" dirty="0"/>
              <a:t>Changing &amp; Growing Demands</a:t>
            </a:r>
          </a:p>
          <a:p>
            <a:r>
              <a:rPr lang="en-GB" sz="2400" dirty="0"/>
              <a:t>COVID Recovery</a:t>
            </a:r>
          </a:p>
          <a:p>
            <a:r>
              <a:rPr lang="en-GB" sz="2400" dirty="0"/>
              <a:t>Trust and confidence</a:t>
            </a:r>
          </a:p>
          <a:p>
            <a:r>
              <a:rPr lang="en-GB" sz="2400" dirty="0"/>
              <a:t>Morale and wellbeing</a:t>
            </a:r>
          </a:p>
          <a:p>
            <a:r>
              <a:rPr lang="en-GB" sz="2400" dirty="0"/>
              <a:t>Politicisation and politics of policing</a:t>
            </a:r>
          </a:p>
          <a:p>
            <a:r>
              <a:rPr lang="en-GB" sz="2400" dirty="0"/>
              <a:t>Public service reform and partnerships</a:t>
            </a:r>
          </a:p>
          <a:p>
            <a:r>
              <a:rPr lang="en-GB" sz="2400" dirty="0"/>
              <a:t>Leading change </a:t>
            </a:r>
          </a:p>
          <a:p>
            <a:r>
              <a:rPr lang="en-GB" sz="2400" dirty="0"/>
              <a:t>Governance and accountabilities</a:t>
            </a:r>
          </a:p>
        </p:txBody>
      </p:sp>
    </p:spTree>
    <p:extLst>
      <p:ext uri="{BB962C8B-B14F-4D97-AF65-F5344CB8AC3E}">
        <p14:creationId xmlns:p14="http://schemas.microsoft.com/office/powerpoint/2010/main" val="1131094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Transformational opportunities:</a:t>
            </a:r>
            <a:br>
              <a:rPr lang="en-GB" dirty="0"/>
            </a:br>
            <a:r>
              <a:rPr lang="en-GB" dirty="0"/>
              <a:t>Contact, Command and Control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51720" y="1635266"/>
            <a:ext cx="5760640" cy="3846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753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3140968"/>
            <a:ext cx="7772400" cy="762000"/>
          </a:xfrm>
        </p:spPr>
        <p:txBody>
          <a:bodyPr/>
          <a:lstStyle/>
          <a:p>
            <a:pPr algn="ctr"/>
            <a:r>
              <a:rPr lang="en-GB" sz="3600" dirty="0"/>
              <a:t>Thank you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887676041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"/>
        <a:ea typeface="ＭＳ Ｐゴシック"/>
        <a:cs typeface="ＭＳ Ｐゴシック"/>
      </a:majorFont>
      <a:minorFont>
        <a:latin typeface="Arial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-105" charset="0"/>
            <a:ea typeface="ＭＳ Ｐゴシック" pitchFamily="-105" charset="-128"/>
            <a:cs typeface="ＭＳ Ｐゴシック" pitchFamily="-105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-105" charset="0"/>
            <a:ea typeface="ＭＳ Ｐゴシック" pitchFamily="-105" charset="-128"/>
            <a:cs typeface="ＭＳ Ｐゴシック" pitchFamily="-105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LongProperties xmlns="http://schemas.microsoft.com/office/2006/metadata/longProperties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Reference Document" ma:contentTypeID="0x010100D7E5514D65821444A8B51187A9A05EEE00AA07CFEE6AF6E444BE71568888124ADA" ma:contentTypeVersion="30" ma:contentTypeDescription="" ma:contentTypeScope="" ma:versionID="167b4f256c0f34edd404d423814105dd">
  <xsd:schema xmlns:xsd="http://www.w3.org/2001/XMLSchema" xmlns:xs="http://www.w3.org/2001/XMLSchema" xmlns:p="http://schemas.microsoft.com/office/2006/metadata/properties" xmlns:ns1="http://schemas.microsoft.com/sharepoint/v3" xmlns:ns2="7cb43252-2230-4171-868b-caca4bfd2bae" xmlns:ns3="3e2b6e7d-303f-44ac-a5af-1a4872b10883" xmlns:ns4="a803e81f-b40d-497d-b88f-546a1502e5ff" xmlns:ns6="0f6ac7e7-3c81-4351-a1e1-a9223505af30" xmlns:ns8="http://schemas.microsoft.com/sharepoint/v4" targetNamespace="http://schemas.microsoft.com/office/2006/metadata/properties" ma:root="true" ma:fieldsID="666408bd94d9d1168da9f976020eb635" ns1:_="" ns2:_="" ns3:_="" ns4:_="" ns6:_="" ns8:_="">
    <xsd:import namespace="http://schemas.microsoft.com/sharepoint/v3"/>
    <xsd:import namespace="7cb43252-2230-4171-868b-caca4bfd2bae"/>
    <xsd:import namespace="3e2b6e7d-303f-44ac-a5af-1a4872b10883"/>
    <xsd:import namespace="a803e81f-b40d-497d-b88f-546a1502e5ff"/>
    <xsd:import namespace="0f6ac7e7-3c81-4351-a1e1-a9223505af30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" minOccurs="0"/>
                <xsd:element ref="ns2:Reference_x0020_Type"/>
                <xsd:element ref="ns3:ol_Department" minOccurs="0"/>
                <xsd:element ref="ns4:Owning_x0020_Department" minOccurs="0"/>
                <xsd:element ref="ns2:Former_x0020_Force" minOccurs="0"/>
                <xsd:element ref="ns2:Command_x0020_Area" minOccurs="0"/>
                <xsd:element ref="ns2:Local_x0020_Authority" minOccurs="0"/>
                <xsd:element ref="ns2:GPMS" minOccurs="0"/>
                <xsd:element ref="ns2:Impact_x0020_Assessed" minOccurs="0"/>
                <xsd:element ref="ns2:Review_x0020_Due" minOccurs="0"/>
                <xsd:element ref="ns2:Topic" minOccurs="0"/>
                <xsd:element ref="ns4:Guidance_x0020_Document_x0020_Status" minOccurs="0"/>
                <xsd:element ref="ns6:_dlc_DocId" minOccurs="0"/>
                <xsd:element ref="ns6:_dlc_DocIdUrl" minOccurs="0"/>
                <xsd:element ref="ns6:_dlc_DocIdPersistId" minOccurs="0"/>
                <xsd:element ref="ns8:IconOverlay" minOccurs="0"/>
                <xsd:element ref="ns1:_vti_ItemDeclaredRecord" minOccurs="0"/>
                <xsd:element ref="ns1:_vti_ItemHoldRecord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vti_ItemDeclaredRecord" ma:index="26" nillable="true" ma:displayName="Declared Record" ma:hidden="true" ma:internalName="_vti_ItemDeclaredRecord" ma:readOnly="true">
      <xsd:simpleType>
        <xsd:restriction base="dms:DateTime"/>
      </xsd:simpleType>
    </xsd:element>
    <xsd:element name="_vti_ItemHoldRecordStatus" ma:index="27" nillable="true" ma:displayName="Hold and Record Status" ma:decimals="0" ma:description="" ma:hidden="true" ma:indexed="true" ma:internalName="_vti_ItemHoldRecordStatu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cb43252-2230-4171-868b-caca4bfd2bae" elementFormDefault="qualified">
    <xsd:import namespace="http://schemas.microsoft.com/office/2006/documentManagement/types"/>
    <xsd:import namespace="http://schemas.microsoft.com/office/infopath/2007/PartnerControls"/>
    <xsd:element name="Description" ma:index="2" nillable="true" ma:displayName="Description" ma:internalName="Description0" ma:readOnly="false">
      <xsd:simpleType>
        <xsd:restriction base="dms:Text">
          <xsd:maxLength value="255"/>
        </xsd:restriction>
      </xsd:simpleType>
    </xsd:element>
    <xsd:element name="Reference_x0020_Type" ma:index="3" ma:displayName="Reference Type" ma:format="Dropdown" ma:internalName="Reference_x0020_Type">
      <xsd:simpleType>
        <xsd:restriction base="dms:Choice">
          <xsd:enumeration value="ACPO Guidance"/>
          <xsd:enumeration value="ACPOS Guidance"/>
          <xsd:enumeration value="Aide Memoire/Toolkit"/>
          <xsd:enumeration value="Briefing/e-bulletin"/>
          <xsd:enumeration value="Catalogue"/>
          <xsd:enumeration value="Code of Practice"/>
          <xsd:enumeration value="Checklist"/>
          <xsd:enumeration value="Flowchart/Schematic"/>
          <xsd:enumeration value="Health and Safety Executive"/>
          <xsd:enumeration value="Home Office"/>
          <xsd:enumeration value="Impact Assessment"/>
          <xsd:enumeration value="Leaflet"/>
          <xsd:enumeration value="Legislation"/>
          <xsd:enumeration value="Lord Advocate's Guidelines"/>
          <xsd:enumeration value="NPIA Guidance"/>
          <xsd:enumeration value="NPCC Guidance"/>
          <xsd:enumeration value="Presentation"/>
          <xsd:enumeration value="Poster"/>
          <xsd:enumeration value="Reference"/>
          <xsd:enumeration value="Risk Assessment"/>
          <xsd:enumeration value="Scottish Executive"/>
          <xsd:enumeration value="Scottish Government"/>
        </xsd:restriction>
      </xsd:simpleType>
    </xsd:element>
    <xsd:element name="Former_x0020_Force" ma:index="6" nillable="true" ma:displayName="Former Force" ma:description="Select a Former Force ONLY if this information applies to a Former Force (as opposed to a entire Command Area)." ma:format="Dropdown" ma:internalName="Former_x0020_Force0" ma:readOnly="false">
      <xsd:simpleType>
        <xsd:restriction base="dms:Choice">
          <xsd:enumeration value="Central Scotland"/>
          <xsd:enumeration value="Dumfries and Galloway"/>
          <xsd:enumeration value="Fife"/>
          <xsd:enumeration value="Grampian"/>
          <xsd:enumeration value="Lothian and Borders"/>
          <xsd:enumeration value="Northern"/>
          <xsd:enumeration value="Strathclyde"/>
          <xsd:enumeration value="Tayside"/>
        </xsd:restriction>
      </xsd:simpleType>
    </xsd:element>
    <xsd:element name="Command_x0020_Area" ma:index="7" nillable="true" ma:displayName="Command Area" ma:description="Select a Command Area ONLY if this information applies to that entire Command Area." ma:format="Dropdown" ma:internalName="Command_x0020_Area0" ma:readOnly="false">
      <xsd:simpleType>
        <xsd:restriction base="dms:Choice">
          <xsd:enumeration value="East Command"/>
          <xsd:enumeration value="North Command"/>
          <xsd:enumeration value="West Command"/>
        </xsd:restriction>
      </xsd:simpleType>
    </xsd:element>
    <xsd:element name="Local_x0020_Authority" ma:index="8" nillable="true" ma:displayName="Local Authority Area" ma:description="Select a Local Authority Area if this information applies ONLY to a Local Policing Area or Division." ma:format="Dropdown" ma:internalName="Local_x0020_Authority_x0020_Area0" ma:readOnly="false">
      <xsd:simpleType>
        <xsd:restriction base="dms:Choice">
          <xsd:enumeration value="Aberdeen City"/>
          <xsd:enumeration value="Aberdeenshire"/>
          <xsd:enumeration value="Angus"/>
          <xsd:enumeration value="Argyll and Bute"/>
          <xsd:enumeration value="Clackmannanshire"/>
          <xsd:enumeration value="Dumfries and Galloway"/>
          <xsd:enumeration value="Dundee City"/>
          <xsd:enumeration value="East Ayrshire"/>
          <xsd:enumeration value="East Dunbartonshire"/>
          <xsd:enumeration value="East Lothian District"/>
          <xsd:enumeration value="East Renfrewshire"/>
          <xsd:enumeration value="Edinburgh City"/>
          <xsd:enumeration value="Falkirk"/>
          <xsd:enumeration value="Fife"/>
          <xsd:enumeration value="Glasgow City"/>
          <xsd:enumeration value="Highland"/>
          <xsd:enumeration value="Inverclyde"/>
          <xsd:enumeration value="Midlothian"/>
          <xsd:enumeration value="Moray"/>
          <xsd:enumeration value="North Ayrshire"/>
          <xsd:enumeration value="North Lanarkshire"/>
          <xsd:enumeration value="Orkney Islands"/>
          <xsd:enumeration value="Perth and Kinross"/>
          <xsd:enumeration value="Renfrewshire"/>
          <xsd:enumeration value="Scottish Borders"/>
          <xsd:enumeration value="Shetland Islands"/>
          <xsd:enumeration value="South Ayrshire"/>
          <xsd:enumeration value="South Lanarkshire"/>
          <xsd:enumeration value="Stirling"/>
          <xsd:enumeration value="West Dunbartonshire"/>
          <xsd:enumeration value="West Lothian"/>
          <xsd:enumeration value="Western Isles"/>
        </xsd:restriction>
      </xsd:simpleType>
    </xsd:element>
    <xsd:element name="GPMS" ma:index="9" nillable="true" ma:displayName="GPMS" ma:default="Not Protectively Marked" ma:format="Dropdown" ma:internalName="GPMS0" ma:readOnly="false">
      <xsd:simpleType>
        <xsd:restriction base="dms:Choice">
          <xsd:enumeration value="Not Protectively Marked"/>
          <xsd:enumeration value="Protect"/>
          <xsd:enumeration value="Restricted"/>
        </xsd:restriction>
      </xsd:simpleType>
    </xsd:element>
    <xsd:element name="Impact_x0020_Assessed" ma:index="10" nillable="true" ma:displayName="Impact Assessed" ma:default="No" ma:description="Should this document be impact assessed?" ma:format="Dropdown" ma:internalName="Impact_x0020_Assessed">
      <xsd:simpleType>
        <xsd:restriction base="dms:Choice">
          <xsd:enumeration value="No"/>
          <xsd:enumeration value="Yes"/>
        </xsd:restriction>
      </xsd:simpleType>
    </xsd:element>
    <xsd:element name="Review_x0020_Due" ma:index="11" nillable="true" ma:displayName="Review Due" ma:format="DateOnly" ma:internalName="Review_x0020_Due">
      <xsd:simpleType>
        <xsd:restriction base="dms:DateTime"/>
      </xsd:simpleType>
    </xsd:element>
    <xsd:element name="Topic" ma:index="13" nillable="true" ma:displayName="Topic" ma:internalName="Topic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bsence Management"/>
                    <xsd:enumeration value="Abstract of Police Reports"/>
                    <xsd:enumeration value="Administration"/>
                    <xsd:enumeration value="Airport"/>
                    <xsd:enumeration value="Airwave"/>
                    <xsd:enumeration value="Alcohol"/>
                    <xsd:enumeration value="Allowances and Expenses"/>
                    <xsd:enumeration value="Animals"/>
                    <xsd:enumeration value="ANPR"/>
                    <xsd:enumeration value="Anti Social Behaviour"/>
                    <xsd:enumeration value="Appropriate Adults"/>
                    <xsd:enumeration value="Armed Services"/>
                    <xsd:enumeration value="Audio Visual Department"/>
                    <xsd:enumeration value="Audit"/>
                    <xsd:enumeration value="Bogus Callers"/>
                    <xsd:enumeration value="Bombs"/>
                    <xsd:enumeration value="Briefing and Debriefing"/>
                    <xsd:enumeration value="Business Continuity"/>
                    <xsd:enumeration value="Business Interests and Secondary Employment"/>
                    <xsd:enumeration value="Call Handling"/>
                    <xsd:enumeration value="Career Development"/>
                    <xsd:enumeration value="Case Reporting"/>
                    <xsd:enumeration value="Cash In Transit Vehicles"/>
                    <xsd:enumeration value="CBRN"/>
                    <xsd:enumeration value="CCTV"/>
                    <xsd:enumeration value="Change Management"/>
                    <xsd:enumeration value="Child Abduction"/>
                    <xsd:enumeration value="Child Offending"/>
                    <xsd:enumeration value="Child Protection"/>
                    <xsd:enumeration value="Citations"/>
                    <xsd:enumeration value="Command and Control"/>
                    <xsd:enumeration value="Communications"/>
                    <xsd:enumeration value="Communications Data"/>
                    <xsd:enumeration value="Community Advisors"/>
                    <xsd:enumeration value="Community Impact Assessment"/>
                    <xsd:enumeration value="Community Safety"/>
                    <xsd:enumeration value="Complaints and Discipline"/>
                    <xsd:enumeration value="Computer Based Evidence"/>
                    <xsd:enumeration value="Conduct"/>
                    <xsd:enumeration value="Corporate Communications"/>
                    <xsd:enumeration value="Corporate Identity"/>
                    <xsd:enumeration value="Counter Terrorism"/>
                    <xsd:enumeration value="Counterfeit Currency"/>
                    <xsd:enumeration value="Covert Human Intelligence Sources"/>
                    <xsd:enumeration value="Crime Investigation"/>
                    <xsd:enumeration value="Crime Recording"/>
                    <xsd:enumeration value="Crime Scene Management"/>
                    <xsd:enumeration value="Criminal Injuries"/>
                    <xsd:enumeration value="Criminal Justice"/>
                    <xsd:enumeration value="Criminal Records"/>
                    <xsd:enumeration value="Critical Incident Management"/>
                    <xsd:enumeration value="Custody / Care of Prisoners"/>
                    <xsd:enumeration value="Disclosure"/>
                    <xsd:enumeration value="DNA"/>
                    <xsd:enumeration value="Domestic Abuse"/>
                    <xsd:enumeration value="Drugs Investigation"/>
                    <xsd:enumeration value="Elections"/>
                    <xsd:enumeration value="Electronic Communications"/>
                    <xsd:enumeration value="Electronic Monitoring of Offenders"/>
                    <xsd:enumeration value="Emergency Planning"/>
                    <xsd:enumeration value="Equality and Diversity"/>
                    <xsd:enumeration value="Family Liaison"/>
                    <xsd:enumeration value="Finance"/>
                    <xsd:enumeration value="Fingerprints"/>
                    <xsd:enumeration value="Firearms"/>
                    <xsd:enumeration value="Flexible Working"/>
                    <xsd:enumeration value="Football"/>
                    <xsd:enumeration value="Force Policies and Procedures"/>
                    <xsd:enumeration value="Foreign Nationals"/>
                    <xsd:enumeration value="Forensic Gateway"/>
                    <xsd:enumeration value="Forensic Support"/>
                    <xsd:enumeration value="Formal Adult Warning"/>
                    <xsd:enumeration value="Fraud and Public Sector Crime"/>
                    <xsd:enumeration value="Freedom of Information"/>
                    <xsd:enumeration value="Grievance"/>
                    <xsd:enumeration value="Gypsy Travellers"/>
                    <xsd:enumeration value="Hate Crime"/>
                    <xsd:enumeration value="Hazardous Materials"/>
                    <xsd:enumeration value="Health and Safety"/>
                    <xsd:enumeration value="Homeless, Destitute and Stranded Persons"/>
                    <xsd:enumeration value="Honour Based Violence and Forced Marriage"/>
                    <xsd:enumeration value="Human Trafficking"/>
                    <xsd:enumeration value="Indecent Images of Children on Digital Media"/>
                    <xsd:enumeration value="Information Security"/>
                    <xsd:enumeration value="Information Sharing"/>
                    <xsd:enumeration value="Information Technology"/>
                    <xsd:enumeration value="Insecure Premises"/>
                    <xsd:enumeration value="Intelligence"/>
                    <xsd:enumeration value="Internet Investigations"/>
                    <xsd:enumeration value="Interpreting and Translating Services"/>
                    <xsd:enumeration value="Kidnap and Extortion"/>
                    <xsd:enumeration value="Leave"/>
                    <xsd:enumeration value="Licensing"/>
                    <xsd:enumeration value="Lost and Found Property"/>
                    <xsd:enumeration value="Marine Policing"/>
                    <xsd:enumeration value="Matrimonial and Family Homes"/>
                    <xsd:enumeration value="Media / Marketing"/>
                    <xsd:enumeration value="Mental Health"/>
                    <xsd:enumeration value="Missing Persons"/>
                    <xsd:enumeration value="Negotiators"/>
                    <xsd:enumeration value="Notebooks"/>
                    <xsd:enumeration value="Occupational Health and Wellbeing"/>
                    <xsd:enumeration value="Occurences"/>
                    <xsd:enumeration value="Organisational Change"/>
                    <xsd:enumeration value="Parking"/>
                    <xsd:enumeration value="Pay and Reward"/>
                    <xsd:enumeration value="Performance"/>
                    <xsd:enumeration value="Performance Management of Staff"/>
                    <xsd:enumeration value="Planning"/>
                    <xsd:enumeration value="PNC and CHS"/>
                    <xsd:enumeration value="Police National Database"/>
                    <xsd:enumeration value="Proceeds of Crime Act"/>
                    <xsd:enumeration value="Procurement"/>
                    <xsd:enumeration value="Productions"/>
                    <xsd:enumeration value="Project Management"/>
                    <xsd:enumeration value="Property Services"/>
                    <xsd:enumeration value="Prostitution"/>
                    <xsd:enumeration value="Public Order"/>
                    <xsd:enumeration value="Public Protection"/>
                    <xsd:enumeration value="Railways"/>
                    <xsd:enumeration value="Record Retention / Management"/>
                    <xsd:enumeration value="Recorded Police Warnings"/>
                    <xsd:enumeration value="Recruitment and Selection"/>
                    <xsd:enumeration value="Remote Alarms"/>
                    <xsd:enumeration value="Resignation/Retiral"/>
                    <xsd:enumeration value="Resource Management"/>
                    <xsd:enumeration value="Risk Management"/>
                    <xsd:enumeration value="Road Crashes"/>
                    <xsd:enumeration value="Road Policing"/>
                    <xsd:enumeration value="Safer Communities"/>
                    <xsd:enumeration value="Search"/>
                    <xsd:enumeration value="Seizure, Removal and Disposal of Vehicles"/>
                    <xsd:enumeration value="Serious and Organised Crime"/>
                    <xsd:enumeration value="Sexual Offences Investigation"/>
                    <xsd:enumeration value="Specialist Operations"/>
                    <xsd:enumeration value="Stalking and Harassment"/>
                    <xsd:enumeration value="Stolen Vehicles"/>
                    <xsd:enumeration value="Sudden Deaths"/>
                    <xsd:enumeration value="Surveillance"/>
                    <xsd:enumeration value="Tasking and Co-ordination"/>
                    <xsd:enumeration value="Technical Support Unit"/>
                    <xsd:enumeration value="Thirty plus Scheme"/>
                    <xsd:enumeration value="Threat to Life Warnings"/>
                    <xsd:enumeration value="Training"/>
                    <xsd:enumeration value="Transport and Logistics"/>
                    <xsd:enumeration value="Undercover Foundation Officers/Operations"/>
                    <xsd:enumeration value="Use of Force"/>
                    <xsd:enumeration value="Victim Support"/>
                    <xsd:enumeration value="Voluntary Redundancy"/>
                    <xsd:enumeration value="Warrants"/>
                    <xsd:enumeration value="Wildlife Crime"/>
                    <xsd:enumeration value="Witness Protection"/>
                  </xsd:restriction>
                </xsd:simpleType>
              </xsd:element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2b6e7d-303f-44ac-a5af-1a4872b10883" elementFormDefault="qualified">
    <xsd:import namespace="http://schemas.microsoft.com/office/2006/documentManagement/types"/>
    <xsd:import namespace="http://schemas.microsoft.com/office/infopath/2007/PartnerControls"/>
    <xsd:element name="ol_Department" ma:index="4" nillable="true" ma:displayName="Department" ma:hidden="true" ma:internalName="ol_Department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03e81f-b40d-497d-b88f-546a1502e5ff" elementFormDefault="qualified">
    <xsd:import namespace="http://schemas.microsoft.com/office/2006/documentManagement/types"/>
    <xsd:import namespace="http://schemas.microsoft.com/office/infopath/2007/PartnerControls"/>
    <xsd:element name="Owning_x0020_Department" ma:index="5" nillable="true" ma:displayName="Owning Department" ma:format="Dropdown" ma:internalName="Owning_x0020_Department">
      <xsd:simpleType>
        <xsd:restriction base="dms:Choice">
          <xsd:enumeration value="Contact, Command and Control"/>
          <xsd:enumeration value="Corporate Services (Analysis and Performance)"/>
          <xsd:enumeration value="Corporate Services (Corporate Communications)"/>
          <xsd:enumeration value="Corporate Services (Corporate Governance)"/>
          <xsd:enumeration value="Corporate Services (Organisational Development)"/>
          <xsd:enumeration value="Corporate Services (Physical Resources)"/>
          <xsd:enumeration value="Anti Corruption Unit"/>
          <xsd:enumeration value="Counter Corruption Unit"/>
          <xsd:enumeration value="Criminal Justice"/>
          <xsd:enumeration value="Custody Division"/>
          <xsd:enumeration value="Equality and Diversity"/>
          <xsd:enumeration value="Finance"/>
          <xsd:enumeration value="Health and Safety"/>
          <xsd:enumeration value="ICT"/>
          <xsd:enumeration value="Licensing and Violence Reduction"/>
          <xsd:enumeration value="Local Policing"/>
          <xsd:enumeration value="OSD (Armed Policing)"/>
          <xsd:enumeration value="OSD (Emergency Planning)"/>
          <xsd:enumeration value="OSD (FoCUS)"/>
          <xsd:enumeration value="OSD (Hostage Negotiation)"/>
          <xsd:enumeration value="OSD (Road Policing)"/>
          <xsd:enumeration value="OSD (Specialist Operations)"/>
          <xsd:enumeration value="People and Development"/>
          <xsd:enumeration value="Policy Support"/>
          <xsd:enumeration value="Professional Standards"/>
          <xsd:enumeration value="SCD (Intelligence Support)"/>
          <xsd:enumeration value="SCD (Local Crime)"/>
          <xsd:enumeration value="SCD (Major Crime)"/>
          <xsd:enumeration value="SCD (OCCTU)"/>
          <xsd:enumeration value="SCD (Public Protection)"/>
          <xsd:enumeration value="SCD (Safer Communities)"/>
          <xsd:enumeration value="Scottish Police Authority"/>
          <xsd:enumeration value="Training, Leadership and Development"/>
        </xsd:restriction>
      </xsd:simpleType>
    </xsd:element>
    <xsd:element name="Guidance_x0020_Document_x0020_Status" ma:index="14" nillable="true" ma:displayName="Document Status" ma:default="Live" ma:format="Dropdown" ma:internalName="Guidance_x0020_Document_x0020_Status">
      <xsd:simpleType>
        <xsd:restriction base="dms:Choice">
          <xsd:enumeration value="Live"/>
          <xsd:enumeration value="Archiv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f6ac7e7-3c81-4351-a1e1-a9223505af30" elementFormDefault="qualified">
    <xsd:import namespace="http://schemas.microsoft.com/office/2006/documentManagement/types"/>
    <xsd:import namespace="http://schemas.microsoft.com/office/infopath/2007/PartnerControls"/>
    <xsd:element name="_dlc_DocId" ma:index="2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2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2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25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3" ma:displayName="Content Type"/>
        <xsd:element ref="dc:title" minOccurs="0" maxOccurs="1" ma:index="1" ma:displayName="Title"/>
        <xsd:element ref="dc:subject" minOccurs="0" maxOccurs="1" ma:index="12" ma:displayName="Subject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opic xmlns="7cb43252-2230-4171-868b-caca4bfd2bae">
      <Value xmlns="7cb43252-2230-4171-868b-caca4bfd2bae">Administration</Value>
      <Value xmlns="7cb43252-2230-4171-868b-caca4bfd2bae">Corporate Communications</Value>
    </Topic>
    <Reference_x0020_Type xmlns="7cb43252-2230-4171-868b-caca4bfd2bae">Presentation</Reference_x0020_Type>
    <GPMS xmlns="7cb43252-2230-4171-868b-caca4bfd2bae">Not Protectively Marked</GPMS>
    <IconOverlay xmlns="http://schemas.microsoft.com/sharepoint/v4" xsi:nil="true"/>
    <Former_x0020_Force xmlns="7cb43252-2230-4171-868b-caca4bfd2bae" xsi:nil="true"/>
    <Description xmlns="7cb43252-2230-4171-868b-caca4bfd2bae">PowerPoint Presentation Template Version 2.00</Description>
    <Owning_x0020_Department xmlns="a803e81f-b40d-497d-b88f-546a1502e5ff">Corporate Services (Corporate Communications)</Owning_x0020_Department>
    <Local_x0020_Authority xmlns="7cb43252-2230-4171-868b-caca4bfd2bae" xsi:nil="true"/>
    <Guidance_x0020_Document_x0020_Status xmlns="a803e81f-b40d-497d-b88f-546a1502e5ff">Live</Guidance_x0020_Document_x0020_Status>
    <ol_Department xmlns="3e2b6e7d-303f-44ac-a5af-1a4872b10883" xsi:nil="true"/>
    <Review_x0020_Due xmlns="7cb43252-2230-4171-868b-caca4bfd2bae" xsi:nil="true"/>
    <Impact_x0020_Assessed xmlns="7cb43252-2230-4171-868b-caca4bfd2bae">No</Impact_x0020_Assessed>
    <Command_x0020_Area xmlns="7cb43252-2230-4171-868b-caca4bfd2bae" xsi:nil="true"/>
  </documentManagement>
</p:properties>
</file>

<file path=customXml/itemProps1.xml><?xml version="1.0" encoding="utf-8"?>
<ds:datastoreItem xmlns:ds="http://schemas.openxmlformats.org/officeDocument/2006/customXml" ds:itemID="{B1C45F63-5FBA-4914-968B-02568FCC23F0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95F28AAD-BA25-43D9-B6CF-A59FC3EA157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8495FD4-140F-482E-B0E1-DA79480EA8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cb43252-2230-4171-868b-caca4bfd2bae"/>
    <ds:schemaRef ds:uri="3e2b6e7d-303f-44ac-a5af-1a4872b10883"/>
    <ds:schemaRef ds:uri="a803e81f-b40d-497d-b88f-546a1502e5ff"/>
    <ds:schemaRef ds:uri="0f6ac7e7-3c81-4351-a1e1-a9223505af30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872DE1ED-C65C-4B57-A2BB-5E490CBE5D1A}">
  <ds:schemaRefs>
    <ds:schemaRef ds:uri="http://schemas.microsoft.com/sharepoint/events"/>
  </ds:schemaRefs>
</ds:datastoreItem>
</file>

<file path=customXml/itemProps5.xml><?xml version="1.0" encoding="utf-8"?>
<ds:datastoreItem xmlns:ds="http://schemas.openxmlformats.org/officeDocument/2006/customXml" ds:itemID="{88BD4D62-21A6-484A-B0F4-2DB5367627D6}">
  <ds:schemaRefs>
    <ds:schemaRef ds:uri="http://schemas.openxmlformats.org/package/2006/metadata/core-properties"/>
    <ds:schemaRef ds:uri="a803e81f-b40d-497d-b88f-546a1502e5ff"/>
    <ds:schemaRef ds:uri="http://schemas.microsoft.com/sharepoint/v3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microsoft.com/sharepoint/v4"/>
    <ds:schemaRef ds:uri="0f6ac7e7-3c81-4351-a1e1-a9223505af30"/>
    <ds:schemaRef ds:uri="7cb43252-2230-4171-868b-caca4bfd2bae"/>
    <ds:schemaRef ds:uri="http://purl.org/dc/elements/1.1/"/>
    <ds:schemaRef ds:uri="http://schemas.microsoft.com/office/2006/metadata/properties"/>
    <ds:schemaRef ds:uri="3e2b6e7d-303f-44ac-a5af-1a4872b10883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2002</TotalTime>
  <Words>569</Words>
  <Application>Microsoft Macintosh PowerPoint</Application>
  <PresentationFormat>On-screen Show (4:3)</PresentationFormat>
  <Paragraphs>118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 Light</vt:lpstr>
      <vt:lpstr>Century Gothic</vt:lpstr>
      <vt:lpstr>Blank Presentation</vt:lpstr>
      <vt:lpstr>PowerPoint Presentation</vt:lpstr>
      <vt:lpstr>PowerPoint Presentation</vt:lpstr>
      <vt:lpstr>Some numbers</vt:lpstr>
      <vt:lpstr>Strategic Purpose</vt:lpstr>
      <vt:lpstr>But.. what is Policing?</vt:lpstr>
      <vt:lpstr>Structure</vt:lpstr>
      <vt:lpstr>Early Challenges</vt:lpstr>
      <vt:lpstr>Early Success</vt:lpstr>
      <vt:lpstr>Demands on Policing in Scotland</vt:lpstr>
      <vt:lpstr>United Nations 26th Conference of the Parties (COP26)</vt:lpstr>
      <vt:lpstr>COP26 – Business As Usual</vt:lpstr>
      <vt:lpstr>Current Strategic Context</vt:lpstr>
      <vt:lpstr>Transformational opportunities: Contact, Command and Control</vt:lpstr>
      <vt:lpstr>Thank you  Questions?</vt:lpstr>
    </vt:vector>
  </TitlesOfParts>
  <Company>Strathclyde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Police Scotland Powerpoint Template</dc:title>
  <dc:creator>David</dc:creator>
  <cp:lastModifiedBy>joneds@me.com</cp:lastModifiedBy>
  <cp:revision>158</cp:revision>
  <dcterms:created xsi:type="dcterms:W3CDTF">2013-03-06T10:41:04Z</dcterms:created>
  <dcterms:modified xsi:type="dcterms:W3CDTF">2022-05-22T18:35:39Z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dlc_DocId">
    <vt:lpwstr>PSOS-253-1673</vt:lpwstr>
  </property>
  <property fmtid="{D5CDD505-2E9C-101B-9397-08002B2CF9AE}" pid="3" name="_dlc_DocIdItemGuid">
    <vt:lpwstr>d9f17298-35a0-4df6-8b78-7d578a786024</vt:lpwstr>
  </property>
  <property fmtid="{D5CDD505-2E9C-101B-9397-08002B2CF9AE}" pid="4" name="_dlc_DocIdUrl">
    <vt:lpwstr>https://spi.spnet.local/policescotland/guidance/_layouts/DocIdRedir.aspx?ID=PSOS-253-1673, PSOS-253-1673</vt:lpwstr>
  </property>
  <property fmtid="{D5CDD505-2E9C-101B-9397-08002B2CF9AE}" pid="5" name="Subject0">
    <vt:lpwstr/>
  </property>
  <property fmtid="{D5CDD505-2E9C-101B-9397-08002B2CF9AE}" pid="6" name="ClassificationName">
    <vt:lpwstr>OFFICIAL</vt:lpwstr>
  </property>
  <property fmtid="{D5CDD505-2E9C-101B-9397-08002B2CF9AE}" pid="7" name="ClassificationMarking">
    <vt:lpwstr>OFFICIAL</vt:lpwstr>
  </property>
  <property fmtid="{D5CDD505-2E9C-101B-9397-08002B2CF9AE}" pid="8" name="ClassificationMadeBy">
    <vt:lpwstr>SPNET\1351824</vt:lpwstr>
  </property>
  <property fmtid="{D5CDD505-2E9C-101B-9397-08002B2CF9AE}" pid="9" name="ClassificationMadeExternally">
    <vt:lpwstr>No</vt:lpwstr>
  </property>
  <property fmtid="{D5CDD505-2E9C-101B-9397-08002B2CF9AE}" pid="10" name="ClassificationMadeOn">
    <vt:filetime>2021-04-29T11:38:21Z</vt:filetime>
  </property>
</Properties>
</file>