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61" r:id="rId3"/>
    <p:sldId id="266" r:id="rId4"/>
    <p:sldId id="258" r:id="rId5"/>
    <p:sldId id="262" r:id="rId6"/>
    <p:sldId id="259" r:id="rId7"/>
    <p:sldId id="263" r:id="rId8"/>
    <p:sldId id="264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973282-EB9C-4CAE-A7E7-4755946A15FD}" type="datetimeFigureOut">
              <a:rPr lang="en-GB" smtClean="0"/>
              <a:t>29/09/2019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716519-89A1-41C9-A0E0-C209EBEC0D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387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General information about dairy farming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16519-89A1-41C9-A0E0-C209EBEC0D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447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cooperation-versus-investor-returns-the-future-of-dairy-farming-in-australia-20679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s://picryl.com/media/lorenzo-clapper-and-family-member-of-the-otsego-forest-products-coop-his-farm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youtube.com/watch?v=PawiVCBxfC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://flickr.com/photos/taratara69/481746323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xltphoto.net/2013/10/14/green-gras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ublicdomainpictures.net/view-image.php?image=17614&amp;picture=glass-of-milk" TargetMode="Externa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jayce-o.blogspot.ca/2012/07/35-cute-milk-packaging-design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aul-barford.blogspot.com/2011/08/yob-landowner-recognises-his-lands-werf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2A395-759F-B949-B520-855BC24D6F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5305" y="1033669"/>
            <a:ext cx="9649308" cy="5433393"/>
          </a:xfrm>
        </p:spPr>
        <p:txBody>
          <a:bodyPr>
            <a:normAutofit/>
          </a:bodyPr>
          <a:lstStyle/>
          <a:p>
            <a:r>
              <a:rPr lang="en-GB" sz="6000" dirty="0">
                <a:latin typeface="Arial Rounded MT Bold" panose="020F0704030504030204" pitchFamily="34" charset="77"/>
              </a:rPr>
              <a:t>Grass to Glass</a:t>
            </a:r>
            <a:br>
              <a:rPr lang="en-GB" sz="6000" dirty="0">
                <a:latin typeface="Arial Rounded MT Bold" panose="020F0704030504030204" pitchFamily="34" charset="77"/>
              </a:rPr>
            </a:br>
            <a:r>
              <a:rPr lang="en-GB" sz="6000" dirty="0">
                <a:latin typeface="Arial Rounded MT Bold" panose="020F0704030504030204" pitchFamily="34" charset="77"/>
              </a:rPr>
              <a:t>UK Dairy farming </a:t>
            </a:r>
            <a:br>
              <a:rPr lang="en-GB" sz="6000" dirty="0">
                <a:latin typeface="Arial Rounded MT Bold" panose="020F0704030504030204" pitchFamily="34" charset="77"/>
              </a:rPr>
            </a:br>
            <a:r>
              <a:rPr lang="en-GB" sz="6000" dirty="0">
                <a:latin typeface="Arial Rounded MT Bold" panose="020F0704030504030204" pitchFamily="34" charset="77"/>
              </a:rPr>
              <a:t>process</a:t>
            </a:r>
            <a:br>
              <a:rPr lang="en-GB" dirty="0">
                <a:latin typeface="Arial Rounded MT Bold" panose="020F0704030504030204" pitchFamily="34" charset="77"/>
              </a:rPr>
            </a:br>
            <a:br>
              <a:rPr lang="en-GB" dirty="0">
                <a:latin typeface="Arial Rounded MT Bold" panose="020F0704030504030204" pitchFamily="34" charset="77"/>
              </a:rPr>
            </a:br>
            <a:r>
              <a:rPr lang="en-GB" sz="4400" dirty="0">
                <a:latin typeface="Arial Rounded MT Bold" panose="020F0704030504030204" pitchFamily="34" charset="77"/>
              </a:rPr>
              <a:t>Catrin Boulton</a:t>
            </a:r>
            <a:br>
              <a:rPr lang="en-GB" dirty="0">
                <a:latin typeface="Arial Rounded MT Bold" panose="020F0704030504030204" pitchFamily="34" charset="77"/>
              </a:rPr>
            </a:br>
            <a:endParaRPr lang="en-US" dirty="0">
              <a:latin typeface="Arial Rounded MT Bold" panose="020F0704030504030204" pitchFamily="34" charset="77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090BFC-EE60-704F-B25F-C5667F4030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372139" y="2081608"/>
            <a:ext cx="1603513" cy="43299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4A36C4-429F-474D-9806-765B20A60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1401" y="3534152"/>
            <a:ext cx="4241800" cy="274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519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8D44E099-FC66-4167-A593-8F6FBB5EE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47171E04-FEC4-4208-A619-A786E423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F3DE8019-884E-41C9-A54C-AC668CA526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462C1647-5880-4037-8FCE-16E1F646C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4">
              <a:extLst>
                <a:ext uri="{FF2B5EF4-FFF2-40B4-BE49-F238E27FC236}">
                  <a16:creationId xmlns:a16="http://schemas.microsoft.com/office/drawing/2014/main" id="{C91082BE-FDAA-4A80-88B6-C5F5AD0C2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5">
              <a:extLst>
                <a:ext uri="{FF2B5EF4-FFF2-40B4-BE49-F238E27FC236}">
                  <a16:creationId xmlns:a16="http://schemas.microsoft.com/office/drawing/2014/main" id="{059FE918-3CB9-43E6-8025-22A9C21C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6">
              <a:extLst>
                <a:ext uri="{FF2B5EF4-FFF2-40B4-BE49-F238E27FC236}">
                  <a16:creationId xmlns:a16="http://schemas.microsoft.com/office/drawing/2014/main" id="{E30464D7-34FF-42C8-8686-C3A865E90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7">
              <a:extLst>
                <a:ext uri="{FF2B5EF4-FFF2-40B4-BE49-F238E27FC236}">
                  <a16:creationId xmlns:a16="http://schemas.microsoft.com/office/drawing/2014/main" id="{07281894-7888-434B-BC17-FB67B4879C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7CDF6636-2EE5-4477-B1E7-136C9B4F3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19">
              <a:extLst>
                <a:ext uri="{FF2B5EF4-FFF2-40B4-BE49-F238E27FC236}">
                  <a16:creationId xmlns:a16="http://schemas.microsoft.com/office/drawing/2014/main" id="{6A01C238-0F7D-4DF5-A879-329020008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20">
              <a:extLst>
                <a:ext uri="{FF2B5EF4-FFF2-40B4-BE49-F238E27FC236}">
                  <a16:creationId xmlns:a16="http://schemas.microsoft.com/office/drawing/2014/main" id="{AA10B8D3-BE6D-40AB-BA54-12C4758E5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21">
              <a:extLst>
                <a:ext uri="{FF2B5EF4-FFF2-40B4-BE49-F238E27FC236}">
                  <a16:creationId xmlns:a16="http://schemas.microsoft.com/office/drawing/2014/main" id="{4CD8C1DF-88C2-4F11-AA23-36D5B5BD3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9AF01696-99FF-4093-938A-38D0C7223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629FAB3C-6A93-4306-8525-B9FC787B1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0" name="Freeform 27">
              <a:extLst>
                <a:ext uri="{FF2B5EF4-FFF2-40B4-BE49-F238E27FC236}">
                  <a16:creationId xmlns:a16="http://schemas.microsoft.com/office/drawing/2014/main" id="{8838005D-B3A9-4E56-9BFB-3DD99E4BBB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28">
              <a:extLst>
                <a:ext uri="{FF2B5EF4-FFF2-40B4-BE49-F238E27FC236}">
                  <a16:creationId xmlns:a16="http://schemas.microsoft.com/office/drawing/2014/main" id="{6450237E-A2DE-4BA3-AF9F-06399E5CF1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29">
              <a:extLst>
                <a:ext uri="{FF2B5EF4-FFF2-40B4-BE49-F238E27FC236}">
                  <a16:creationId xmlns:a16="http://schemas.microsoft.com/office/drawing/2014/main" id="{A643E849-3FBA-4248-B0DF-9D6737E23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30">
              <a:extLst>
                <a:ext uri="{FF2B5EF4-FFF2-40B4-BE49-F238E27FC236}">
                  <a16:creationId xmlns:a16="http://schemas.microsoft.com/office/drawing/2014/main" id="{231C0782-59AA-4C4F-8B86-85102F701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1">
              <a:extLst>
                <a:ext uri="{FF2B5EF4-FFF2-40B4-BE49-F238E27FC236}">
                  <a16:creationId xmlns:a16="http://schemas.microsoft.com/office/drawing/2014/main" id="{E19975F5-4F93-41BF-9A6D-1E6CFDFF1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2">
              <a:extLst>
                <a:ext uri="{FF2B5EF4-FFF2-40B4-BE49-F238E27FC236}">
                  <a16:creationId xmlns:a16="http://schemas.microsoft.com/office/drawing/2014/main" id="{AE6458FC-D3D9-469F-A8FB-0431BD156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3">
              <a:extLst>
                <a:ext uri="{FF2B5EF4-FFF2-40B4-BE49-F238E27FC236}">
                  <a16:creationId xmlns:a16="http://schemas.microsoft.com/office/drawing/2014/main" id="{90B9693F-2248-4DB8-A528-52C13C636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4">
              <a:extLst>
                <a:ext uri="{FF2B5EF4-FFF2-40B4-BE49-F238E27FC236}">
                  <a16:creationId xmlns:a16="http://schemas.microsoft.com/office/drawing/2014/main" id="{11CC5E15-09A8-41A0-930D-434F7D8D6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5">
              <a:extLst>
                <a:ext uri="{FF2B5EF4-FFF2-40B4-BE49-F238E27FC236}">
                  <a16:creationId xmlns:a16="http://schemas.microsoft.com/office/drawing/2014/main" id="{B5566C56-67EC-43D7-A3D2-3CCBEDAFC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6">
              <a:extLst>
                <a:ext uri="{FF2B5EF4-FFF2-40B4-BE49-F238E27FC236}">
                  <a16:creationId xmlns:a16="http://schemas.microsoft.com/office/drawing/2014/main" id="{CF74AC36-5E17-4D3B-A93B-1645741EB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7">
              <a:extLst>
                <a:ext uri="{FF2B5EF4-FFF2-40B4-BE49-F238E27FC236}">
                  <a16:creationId xmlns:a16="http://schemas.microsoft.com/office/drawing/2014/main" id="{39818481-D2FB-4507-B11D-8C6342ACF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8">
              <a:extLst>
                <a:ext uri="{FF2B5EF4-FFF2-40B4-BE49-F238E27FC236}">
                  <a16:creationId xmlns:a16="http://schemas.microsoft.com/office/drawing/2014/main" id="{E996F5F0-3979-44D1-9AE3-1251DA5D2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3" name="Rectangle 72">
            <a:extLst>
              <a:ext uri="{FF2B5EF4-FFF2-40B4-BE49-F238E27FC236}">
                <a16:creationId xmlns:a16="http://schemas.microsoft.com/office/drawing/2014/main" id="{05C469C2-FE8F-491E-9139-7E7F8BB38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Freeform 11">
            <a:extLst>
              <a:ext uri="{FF2B5EF4-FFF2-40B4-BE49-F238E27FC236}">
                <a16:creationId xmlns:a16="http://schemas.microsoft.com/office/drawing/2014/main" id="{0D31E63E-1DE1-4400-9D1A-FA0378B29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5E92C1-3C6A-4D54-A7A4-E826CAFB25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92926" y="624110"/>
            <a:ext cx="4790008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E71A8E-F34B-4975-A57C-045B17A119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2040467"/>
            <a:ext cx="4802188" cy="3870755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 3" charset="2"/>
              <a:buChar char="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Dairy farms have decreased in numbers radically over the last two decades. </a:t>
            </a:r>
          </a:p>
          <a:p>
            <a:pPr marL="285750" indent="-285750">
              <a:buFont typeface="Wingdings 3" charset="2"/>
              <a:buChar char="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1.879 million Dairy cattle in the United Kingdom</a:t>
            </a:r>
          </a:p>
          <a:p>
            <a:pPr marL="285750" indent="-285750">
              <a:buFont typeface="Wingdings 3" charset="2"/>
              <a:buChar char="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Wales have 254,255 dairy cows </a:t>
            </a:r>
          </a:p>
          <a:p>
            <a:pPr marL="285750" indent="-285750">
              <a:buFont typeface="Wingdings 3" charset="2"/>
              <a:buChar char="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The well-being and contentment of cows are the primacy for each individual  accountable dairy farmer</a:t>
            </a:r>
          </a:p>
        </p:txBody>
      </p:sp>
      <p:pic>
        <p:nvPicPr>
          <p:cNvPr id="7" name="Picture 6" descr="A person standing next to a cow&#10;&#10;Description automatically generated">
            <a:extLst>
              <a:ext uri="{FF2B5EF4-FFF2-40B4-BE49-F238E27FC236}">
                <a16:creationId xmlns:a16="http://schemas.microsoft.com/office/drawing/2014/main" id="{F6F327E3-837C-411F-AFFD-2EFE0C34AD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2" b="4819"/>
          <a:stretch/>
        </p:blipFill>
        <p:spPr>
          <a:xfrm>
            <a:off x="7736146" y="624111"/>
            <a:ext cx="3768466" cy="2627322"/>
          </a:xfrm>
          <a:prstGeom prst="rect">
            <a:avLst/>
          </a:prstGeom>
        </p:spPr>
      </p:pic>
      <p:pic>
        <p:nvPicPr>
          <p:cNvPr id="5" name="Picture 4" descr="A person riding a horse on a dirt road&#10;&#10;Description automatically generated">
            <a:extLst>
              <a:ext uri="{FF2B5EF4-FFF2-40B4-BE49-F238E27FC236}">
                <a16:creationId xmlns:a16="http://schemas.microsoft.com/office/drawing/2014/main" id="{D584C0BB-F896-40C9-9622-252DF52C0F0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975" r="-4" b="-4"/>
          <a:stretch/>
        </p:blipFill>
        <p:spPr>
          <a:xfrm>
            <a:off x="7736146" y="3416024"/>
            <a:ext cx="3768466" cy="2627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308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D1102-0A5E-4414-8B97-61FA02840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GB" sz="3200">
                <a:latin typeface="Arial Rounded MT Bold" panose="020F0704030504030204" pitchFamily="34" charset="0"/>
              </a:rPr>
              <a:t>Milking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88C3A-C8E8-4887-AC79-9FE575B86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tx1"/>
                </a:solidFill>
                <a:hlinkClick r:id="rId2"/>
              </a:rPr>
              <a:t>https://www.youtube.com/watch?v=PawiVCBxfCY</a:t>
            </a:r>
            <a:endParaRPr lang="en-GB" sz="1600">
              <a:solidFill>
                <a:schemeClr val="tx1"/>
              </a:solidFill>
            </a:endParaRPr>
          </a:p>
        </p:txBody>
      </p:sp>
      <p:pic>
        <p:nvPicPr>
          <p:cNvPr id="5" name="Picture 4" descr="A picture containing indoor, wall, floor&#10;&#10;Description automatically generated">
            <a:extLst>
              <a:ext uri="{FF2B5EF4-FFF2-40B4-BE49-F238E27FC236}">
                <a16:creationId xmlns:a16="http://schemas.microsoft.com/office/drawing/2014/main" id="{3885813D-78AE-4523-A495-3FF3AFCF6F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992" r="7092" b="-3"/>
          <a:stretch/>
        </p:blipFill>
        <p:spPr>
          <a:xfrm>
            <a:off x="6091916" y="645106"/>
            <a:ext cx="5451627" cy="52477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DD0DF6-9403-4ABF-B5FC-A6140EDDE178}"/>
              </a:ext>
            </a:extLst>
          </p:cNvPr>
          <p:cNvSpPr txBox="1"/>
          <p:nvPr/>
        </p:nvSpPr>
        <p:spPr>
          <a:xfrm>
            <a:off x="8834148" y="5692798"/>
            <a:ext cx="27093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flickr.com/photos/taratara69/481746323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152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CE2CD-6090-9541-8706-2343C0074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Activity</a:t>
            </a:r>
            <a:endParaRPr lang="en-US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C65FE-FBC5-6348-BBE8-0CB81216D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As a group are you able to outline the process of grass to consumer?</a:t>
            </a:r>
          </a:p>
          <a:p>
            <a:pPr marL="0" indent="0">
              <a:buNone/>
            </a:pPr>
            <a:r>
              <a:rPr lang="en-GB" sz="2400" dirty="0"/>
              <a:t>Use laptops or phones to research, and provide as many stages as possible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9A75FE-3E5C-46D1-923D-A6CF9A7868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40592" y="4152550"/>
            <a:ext cx="2823944" cy="18826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4C5824-1B60-4F2B-A581-16489FBDAD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99790" y="4131140"/>
            <a:ext cx="2705232" cy="2027824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17D826B-7B33-4A82-AB57-A161F10FED3F}"/>
              </a:ext>
            </a:extLst>
          </p:cNvPr>
          <p:cNvCxnSpPr/>
          <p:nvPr/>
        </p:nvCxnSpPr>
        <p:spPr>
          <a:xfrm>
            <a:off x="5545123" y="5145052"/>
            <a:ext cx="171974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0779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F9E36-EA89-42D6-8682-3CBDA841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panose="020F0704030504030204" pitchFamily="34" charset="0"/>
              </a:rPr>
              <a:t>Grass to Production</a:t>
            </a:r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dirty="0">
                <a:latin typeface="Arial Rounded MT Bold" panose="020F0704030504030204" pitchFamily="34" charset="0"/>
              </a:rPr>
              <a:t>The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5C242-CB4F-4FCD-B4EC-60F59A28D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5346" y="1888141"/>
            <a:ext cx="2475157" cy="646331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Cows eat grass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29758A-B9F3-44BD-8D80-626D060048EA}"/>
              </a:ext>
            </a:extLst>
          </p:cNvPr>
          <p:cNvSpPr txBox="1"/>
          <p:nvPr/>
        </p:nvSpPr>
        <p:spPr>
          <a:xfrm>
            <a:off x="1188382" y="2457997"/>
            <a:ext cx="21148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Digestion occurs and udders produce milk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86087D-D164-4084-B2D9-3CFF0E9C8A6E}"/>
              </a:ext>
            </a:extLst>
          </p:cNvPr>
          <p:cNvSpPr txBox="1"/>
          <p:nvPr/>
        </p:nvSpPr>
        <p:spPr>
          <a:xfrm>
            <a:off x="1275408" y="3719290"/>
            <a:ext cx="18428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Milk is drawn from udder using clusters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0317F5-E9E8-47ED-BC61-70CCB4EFD488}"/>
              </a:ext>
            </a:extLst>
          </p:cNvPr>
          <p:cNvSpPr txBox="1"/>
          <p:nvPr/>
        </p:nvSpPr>
        <p:spPr>
          <a:xfrm>
            <a:off x="1239900" y="5153804"/>
            <a:ext cx="2838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Milk goes through pipes to milk jar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4DD28A-F9AE-45C7-B02E-7E5DF8496B3B}"/>
              </a:ext>
            </a:extLst>
          </p:cNvPr>
          <p:cNvSpPr txBox="1"/>
          <p:nvPr/>
        </p:nvSpPr>
        <p:spPr>
          <a:xfrm>
            <a:off x="3303223" y="5800135"/>
            <a:ext cx="2504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Milk is gone through filtering system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38FF4A7-4799-4768-83D3-3A0BE27F5841}"/>
              </a:ext>
            </a:extLst>
          </p:cNvPr>
          <p:cNvSpPr txBox="1"/>
          <p:nvPr/>
        </p:nvSpPr>
        <p:spPr>
          <a:xfrm>
            <a:off x="6682153" y="5655553"/>
            <a:ext cx="26560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Moves to a holding tank; cooling system is applied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7D56CAC-E0EE-406F-821C-4DB266C4BC59}"/>
              </a:ext>
            </a:extLst>
          </p:cNvPr>
          <p:cNvSpPr txBox="1"/>
          <p:nvPr/>
        </p:nvSpPr>
        <p:spPr>
          <a:xfrm>
            <a:off x="8152630" y="4928050"/>
            <a:ext cx="2504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Tanker picks up milk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F4B5AA-D95B-40B6-A9B6-54044FD8C919}"/>
              </a:ext>
            </a:extLst>
          </p:cNvPr>
          <p:cNvSpPr txBox="1"/>
          <p:nvPr/>
        </p:nvSpPr>
        <p:spPr>
          <a:xfrm>
            <a:off x="8888777" y="3869956"/>
            <a:ext cx="2475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Transportation to Dairy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97C29DA-602A-4ECB-A171-2A8AD71618B2}"/>
              </a:ext>
            </a:extLst>
          </p:cNvPr>
          <p:cNvSpPr txBox="1"/>
          <p:nvPr/>
        </p:nvSpPr>
        <p:spPr>
          <a:xfrm>
            <a:off x="8454683" y="2588455"/>
            <a:ext cx="2833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Pumped to a storage tanker which re-cools milk below +4˚c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1E7B27E-C6DF-4507-B6E3-DFC2D1173967}"/>
              </a:ext>
            </a:extLst>
          </p:cNvPr>
          <p:cNvSpPr txBox="1"/>
          <p:nvPr/>
        </p:nvSpPr>
        <p:spPr>
          <a:xfrm>
            <a:off x="8454683" y="1772529"/>
            <a:ext cx="2475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Pasteurising takes place</a:t>
            </a:r>
          </a:p>
        </p:txBody>
      </p:sp>
    </p:spTree>
    <p:extLst>
      <p:ext uri="{BB962C8B-B14F-4D97-AF65-F5344CB8AC3E}">
        <p14:creationId xmlns:p14="http://schemas.microsoft.com/office/powerpoint/2010/main" val="4134716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9" grpId="0"/>
      <p:bldP spid="10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C92EB-1C21-084F-8622-7EAC29AEB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Rounded MT Bold" panose="020F0704030504030204" pitchFamily="34" charset="0"/>
              </a:rPr>
              <a:t>Milk is not just a product to drink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BE635-CF5F-9A45-911D-2E620B65B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What are the other uses of raw milk?</a:t>
            </a:r>
          </a:p>
          <a:p>
            <a:endParaRPr lang="en-US" dirty="0"/>
          </a:p>
        </p:txBody>
      </p:sp>
      <p:pic>
        <p:nvPicPr>
          <p:cNvPr id="5" name="Picture 4" descr="A close up of a bottle&#10;&#10;Description automatically generated">
            <a:extLst>
              <a:ext uri="{FF2B5EF4-FFF2-40B4-BE49-F238E27FC236}">
                <a16:creationId xmlns:a16="http://schemas.microsoft.com/office/drawing/2014/main" id="{7138EE47-99B1-4639-B32C-ADE002198B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37492" y="3325184"/>
            <a:ext cx="2562225" cy="281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5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DE471-7F93-4D6C-8C8F-E23DE4696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latin typeface="Arial Rounded MT Bold" panose="020F0704030504030204" pitchFamily="34" charset="0"/>
              </a:rPr>
              <a:t>Products</a:t>
            </a:r>
            <a:endParaRPr lang="en-GB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F7F60-1E12-499C-A6AF-C2DCE9340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392702"/>
            <a:ext cx="2531428" cy="50221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Milk</a:t>
            </a:r>
          </a:p>
          <a:p>
            <a:pPr marL="0" indent="0">
              <a:buNone/>
            </a:pPr>
            <a:r>
              <a:rPr lang="en-GB" dirty="0"/>
              <a:t>Curd</a:t>
            </a:r>
          </a:p>
          <a:p>
            <a:pPr marL="0" indent="0">
              <a:buNone/>
            </a:pPr>
            <a:r>
              <a:rPr lang="en-GB" dirty="0"/>
              <a:t>Yogurts</a:t>
            </a:r>
          </a:p>
          <a:p>
            <a:pPr marL="0" indent="0">
              <a:buNone/>
            </a:pPr>
            <a:r>
              <a:rPr lang="en-GB" dirty="0"/>
              <a:t>Cheese (over 700)</a:t>
            </a:r>
          </a:p>
          <a:p>
            <a:pPr marL="0" indent="0">
              <a:buNone/>
            </a:pPr>
            <a:r>
              <a:rPr lang="en-GB" dirty="0"/>
              <a:t>Butter </a:t>
            </a:r>
          </a:p>
          <a:p>
            <a:pPr marL="0" indent="0">
              <a:buNone/>
            </a:pPr>
            <a:r>
              <a:rPr lang="en-GB" dirty="0"/>
              <a:t>Cream</a:t>
            </a:r>
          </a:p>
          <a:p>
            <a:pPr marL="0" indent="0">
              <a:buNone/>
            </a:pPr>
            <a:r>
              <a:rPr lang="en-GB" dirty="0"/>
              <a:t>Ice cream</a:t>
            </a:r>
          </a:p>
          <a:p>
            <a:pPr marL="0" indent="0">
              <a:buNone/>
            </a:pPr>
            <a:r>
              <a:rPr lang="en-US" dirty="0"/>
              <a:t>Casein</a:t>
            </a:r>
          </a:p>
          <a:p>
            <a:pPr marL="0" indent="0">
              <a:buNone/>
            </a:pPr>
            <a:r>
              <a:rPr lang="en-US" dirty="0"/>
              <a:t>Whey protein</a:t>
            </a:r>
          </a:p>
          <a:p>
            <a:pPr marL="0" indent="0">
              <a:buNone/>
            </a:pPr>
            <a:r>
              <a:rPr lang="en-US" dirty="0"/>
              <a:t>Lactose</a:t>
            </a:r>
          </a:p>
          <a:p>
            <a:pPr marL="0" indent="0">
              <a:buNone/>
            </a:pPr>
            <a:r>
              <a:rPr lang="en-US" dirty="0"/>
              <a:t>Condensed milk</a:t>
            </a:r>
          </a:p>
          <a:p>
            <a:pPr marL="0" indent="0">
              <a:buNone/>
            </a:pPr>
            <a:r>
              <a:rPr lang="en-US" dirty="0"/>
              <a:t>Chocolate</a:t>
            </a:r>
          </a:p>
          <a:p>
            <a:pPr marL="3200400" lvl="7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C86E17-E1AD-4A3D-AFF9-3D5845391AF0}"/>
              </a:ext>
            </a:extLst>
          </p:cNvPr>
          <p:cNvSpPr txBox="1"/>
          <p:nvPr/>
        </p:nvSpPr>
        <p:spPr>
          <a:xfrm>
            <a:off x="6262052" y="866760"/>
            <a:ext cx="524256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endParaRPr lang="en-GB" dirty="0"/>
          </a:p>
          <a:p>
            <a:pPr lvl="1">
              <a:lnSpc>
                <a:spcPct val="150000"/>
              </a:lnSpc>
            </a:pPr>
            <a:r>
              <a:rPr lang="en-GB" sz="2000" dirty="0" err="1"/>
              <a:t>Basundi</a:t>
            </a:r>
            <a:endParaRPr lang="en-GB" sz="2000" dirty="0"/>
          </a:p>
          <a:p>
            <a:pPr lvl="1">
              <a:lnSpc>
                <a:spcPct val="150000"/>
              </a:lnSpc>
            </a:pPr>
            <a:r>
              <a:rPr lang="en-GB" sz="2000" dirty="0" err="1"/>
              <a:t>Vla</a:t>
            </a:r>
            <a:endParaRPr lang="en-GB" sz="2000" dirty="0"/>
          </a:p>
          <a:p>
            <a:pPr lvl="1">
              <a:lnSpc>
                <a:spcPct val="150000"/>
              </a:lnSpc>
            </a:pPr>
            <a:r>
              <a:rPr lang="en-GB" sz="2000" dirty="0"/>
              <a:t>Junket</a:t>
            </a:r>
          </a:p>
          <a:p>
            <a:pPr lvl="1">
              <a:lnSpc>
                <a:spcPct val="150000"/>
              </a:lnSpc>
            </a:pPr>
            <a:r>
              <a:rPr lang="en-GB" sz="2000" dirty="0"/>
              <a:t>Sweets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Powdered milk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Casein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Ghee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Sherbet</a:t>
            </a:r>
          </a:p>
          <a:p>
            <a:pPr lvl="1">
              <a:lnSpc>
                <a:spcPct val="150000"/>
              </a:lnSpc>
            </a:pPr>
            <a:r>
              <a:rPr lang="en-US" dirty="0" err="1"/>
              <a:t>Gomme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 err="1"/>
              <a:t>Cuajada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 err="1"/>
              <a:t>Khee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/>
              <a:t>Cake rusk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Biscuits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73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AAC12-722A-401E-A2D3-2CF089EDF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GB" sz="3200">
                <a:latin typeface="Arial Rounded MT Bold" panose="020F0704030504030204" pitchFamily="34" charset="0"/>
              </a:rPr>
              <a:t>The value of the UK industry?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82109-7EF5-46DD-A459-14EC2072C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Third largest milk producer in EU</a:t>
            </a:r>
          </a:p>
          <a:p>
            <a:r>
              <a:rPr lang="en-GB" sz="2000" dirty="0">
                <a:solidFill>
                  <a:srgbClr val="000000"/>
                </a:solidFill>
              </a:rPr>
              <a:t>£8.8 billion at wholesale level</a:t>
            </a:r>
          </a:p>
          <a:p>
            <a:r>
              <a:rPr lang="en-GB" sz="2000" dirty="0">
                <a:solidFill>
                  <a:srgbClr val="000000"/>
                </a:solidFill>
              </a:rPr>
              <a:t>7 billion litres a year being distributed </a:t>
            </a: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D8A2BBBC-F2C4-4B3E-8F21-DF6819F5EC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31168" y="645106"/>
            <a:ext cx="4373122" cy="52477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BDE42B-130A-4ABA-8580-66A20B0E52C7}"/>
              </a:ext>
            </a:extLst>
          </p:cNvPr>
          <p:cNvSpPr txBox="1"/>
          <p:nvPr/>
        </p:nvSpPr>
        <p:spPr>
          <a:xfrm>
            <a:off x="8301306" y="5692798"/>
            <a:ext cx="270298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paul-barford.blogspot.com/2011/08/yob-landowner-recognises-his-lands-werf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25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B267A-BE34-41DD-B7A3-66FF98C8E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5287112"/>
          </a:xfrm>
        </p:spPr>
        <p:txBody>
          <a:bodyPr>
            <a:normAutofit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How will our future relationship with the European union affect the UK dairy industry?</a:t>
            </a:r>
            <a:br>
              <a:rPr lang="en-GB" dirty="0">
                <a:latin typeface="Arial Rounded MT Bold" panose="020F0704030504030204" pitchFamily="34" charset="0"/>
              </a:rPr>
            </a:br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dirty="0">
                <a:latin typeface="Arial Rounded MT Bold" panose="020F0704030504030204" pitchFamily="34" charset="0"/>
              </a:rPr>
              <a:t>What impacts does the dairy industry have on climate change and how can it adapt sustainably?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C387-7B51-417F-B05F-6AD5F31D7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4600134"/>
            <a:ext cx="8915400" cy="1311087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593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822C3-FFA8-AF42-8E8B-3AC51CC80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Rounded MT Bold" panose="020F07040305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A78C5-8287-274E-BAAE-B778D0AB5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392702"/>
            <a:ext cx="8915400" cy="451852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Campaign to Protect Rural England (CPRE). (2010) </a:t>
            </a:r>
            <a:r>
              <a:rPr lang="en-US" i="1" dirty="0"/>
              <a:t>CPRE’s Vision for the future of farming: The future of dairy farming. </a:t>
            </a:r>
            <a:r>
              <a:rPr lang="en-US" dirty="0"/>
              <a:t>London.</a:t>
            </a:r>
          </a:p>
          <a:p>
            <a:r>
              <a:rPr lang="en-US" dirty="0"/>
              <a:t>Department for Environment Food &amp; Rural Affairs(DEFRA</a:t>
            </a:r>
            <a:r>
              <a:rPr lang="en-US" i="1" dirty="0"/>
              <a:t>) (2017). </a:t>
            </a:r>
            <a:r>
              <a:rPr lang="en-US" dirty="0"/>
              <a:t>Farming Statistics - Livestock Populations at 1 December 2017, United Kingdom. </a:t>
            </a:r>
          </a:p>
          <a:p>
            <a:r>
              <a:rPr lang="en-US" dirty="0"/>
              <a:t> Creative Commons (CC)(2019)https://creativecommons.org/licenses/by-nd/3.0/ </a:t>
            </a:r>
          </a:p>
          <a:p>
            <a:r>
              <a:rPr lang="en-US" dirty="0"/>
              <a:t>This is dairy farming (2019) </a:t>
            </a:r>
            <a:r>
              <a:rPr lang="en-US" i="1" dirty="0"/>
              <a:t>Cow health and welfare. </a:t>
            </a:r>
            <a:r>
              <a:rPr lang="en-US" dirty="0"/>
              <a:t>http://www.thisisdairyfarming.com/discover/cow-health-welfare/</a:t>
            </a:r>
          </a:p>
          <a:p>
            <a:r>
              <a:rPr lang="en-US" dirty="0"/>
              <a:t>Tetra Pak (2019) </a:t>
            </a:r>
            <a:r>
              <a:rPr lang="en-US" i="1" dirty="0"/>
              <a:t>Dairy Processing Handbook. </a:t>
            </a:r>
            <a:r>
              <a:rPr lang="en-US" dirty="0"/>
              <a:t>Tetra Pak.</a:t>
            </a:r>
          </a:p>
          <a:p>
            <a:r>
              <a:rPr lang="en-GB" dirty="0" err="1"/>
              <a:t>DairyUK</a:t>
            </a:r>
            <a:r>
              <a:rPr lang="en-GB"/>
              <a:t> (2019) https</a:t>
            </a:r>
            <a:r>
              <a:rPr lang="en-GB" dirty="0"/>
              <a:t>://www.dairyuk.org/the-uk-dairy-industry/</a:t>
            </a:r>
          </a:p>
          <a:p>
            <a:endParaRPr lang="en-US" dirty="0"/>
          </a:p>
          <a:p>
            <a:r>
              <a:rPr lang="en-GB" dirty="0" err="1"/>
              <a:t>NDTVFood</a:t>
            </a:r>
            <a:r>
              <a:rPr lang="en-GB" dirty="0"/>
              <a:t>. (2019) </a:t>
            </a:r>
            <a:r>
              <a:rPr lang="en-US" sz="1900" i="1" dirty="0"/>
              <a:t>World Milk Day: Why is Milk Considered to be a Complete Meal? </a:t>
            </a:r>
            <a:r>
              <a:rPr lang="en-GB" dirty="0"/>
              <a:t>https://food.ndtv.com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21147577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422</Words>
  <Application>Microsoft Office PowerPoint</Application>
  <PresentationFormat>Widescreen</PresentationFormat>
  <Paragraphs>68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Rounded MT Bold</vt:lpstr>
      <vt:lpstr>Calibri</vt:lpstr>
      <vt:lpstr>Century Gothic</vt:lpstr>
      <vt:lpstr>Wingdings 3</vt:lpstr>
      <vt:lpstr>Wisp</vt:lpstr>
      <vt:lpstr>Grass to Glass UK Dairy farming  process  Catrin Boulton </vt:lpstr>
      <vt:lpstr>PowerPoint Presentation</vt:lpstr>
      <vt:lpstr>Milking</vt:lpstr>
      <vt:lpstr>Activity</vt:lpstr>
      <vt:lpstr>Grass to Production The process</vt:lpstr>
      <vt:lpstr>Milk is not just a product to drink </vt:lpstr>
      <vt:lpstr>Products</vt:lpstr>
      <vt:lpstr>The value of the UK industry?</vt:lpstr>
      <vt:lpstr>How will our future relationship with the European union affect the UK dairy industry?  What impacts does the dairy industry have on climate change and how can it adapt sustainably?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Grass to Glass UK Dairy farming  process  Catrin Boulton</dc:title>
  <dc:creator>catrin Boulton</dc:creator>
  <cp:lastModifiedBy>catrin Boulton</cp:lastModifiedBy>
  <cp:revision>7</cp:revision>
  <dcterms:created xsi:type="dcterms:W3CDTF">2019-09-28T22:33:07Z</dcterms:created>
  <dcterms:modified xsi:type="dcterms:W3CDTF">2019-09-29T17:04:17Z</dcterms:modified>
</cp:coreProperties>
</file>