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332" r:id="rId3"/>
    <p:sldId id="367" r:id="rId4"/>
    <p:sldId id="368" r:id="rId5"/>
    <p:sldId id="261" r:id="rId6"/>
    <p:sldId id="263" r:id="rId7"/>
    <p:sldId id="264" r:id="rId8"/>
    <p:sldId id="369" r:id="rId9"/>
    <p:sldId id="370" r:id="rId10"/>
    <p:sldId id="371" r:id="rId11"/>
    <p:sldId id="259" r:id="rId12"/>
    <p:sldId id="372" r:id="rId13"/>
    <p:sldId id="267" r:id="rId14"/>
    <p:sldId id="268" r:id="rId15"/>
    <p:sldId id="269" r:id="rId16"/>
    <p:sldId id="275" r:id="rId17"/>
    <p:sldId id="3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3268"/>
    <a:srgbClr val="548315"/>
    <a:srgbClr val="D2A000"/>
    <a:srgbClr val="FFFF66"/>
    <a:srgbClr val="0000FF"/>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CF286B-B558-4539-A513-4BF3AEB65A72}" v="182" dt="2026-07-29T18:51:02.4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54" autoAdjust="0"/>
    <p:restoredTop sz="94068" autoAdjust="0"/>
  </p:normalViewPr>
  <p:slideViewPr>
    <p:cSldViewPr snapToGrid="0">
      <p:cViewPr>
        <p:scale>
          <a:sx n="97" d="100"/>
          <a:sy n="97" d="100"/>
        </p:scale>
        <p:origin x="1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had Ahmed" userId="30532fec-343d-4033-bd14-2c86c5889cfc" providerId="ADAL" clId="{F82D8DBE-6DF2-4987-AA90-7A637940577B}"/>
    <pc:docChg chg="undo custSel addSld delSld modSld sldOrd">
      <pc:chgData name="Fahad Ahmed" userId="30532fec-343d-4033-bd14-2c86c5889cfc" providerId="ADAL" clId="{F82D8DBE-6DF2-4987-AA90-7A637940577B}" dt="2026-07-29T18:51:02.469" v="3397" actId="20577"/>
      <pc:docMkLst>
        <pc:docMk/>
      </pc:docMkLst>
      <pc:sldChg chg="addSp delSp modSp add del mod setBg modAnim">
        <pc:chgData name="Fahad Ahmed" userId="30532fec-343d-4033-bd14-2c86c5889cfc" providerId="ADAL" clId="{F82D8DBE-6DF2-4987-AA90-7A637940577B}" dt="2026-07-29T17:56:28.628" v="2743" actId="47"/>
        <pc:sldMkLst>
          <pc:docMk/>
          <pc:sldMk cId="0" sldId="256"/>
        </pc:sldMkLst>
      </pc:sldChg>
      <pc:sldChg chg="modSp mod">
        <pc:chgData name="Fahad Ahmed" userId="30532fec-343d-4033-bd14-2c86c5889cfc" providerId="ADAL" clId="{F82D8DBE-6DF2-4987-AA90-7A637940577B}" dt="2026-07-29T17:55:36.997" v="2741" actId="20577"/>
        <pc:sldMkLst>
          <pc:docMk/>
          <pc:sldMk cId="3154844647" sldId="257"/>
        </pc:sldMkLst>
        <pc:spChg chg="mod">
          <ac:chgData name="Fahad Ahmed" userId="30532fec-343d-4033-bd14-2c86c5889cfc" providerId="ADAL" clId="{F82D8DBE-6DF2-4987-AA90-7A637940577B}" dt="2026-07-29T17:55:36.997" v="2741" actId="20577"/>
          <ac:spMkLst>
            <pc:docMk/>
            <pc:sldMk cId="3154844647" sldId="257"/>
            <ac:spMk id="2" creationId="{D0729539-B0AC-EA8B-203C-6CB6C0299346}"/>
          </ac:spMkLst>
        </pc:spChg>
      </pc:sldChg>
      <pc:sldChg chg="addSp delSp modSp add del mod setBg modAnim">
        <pc:chgData name="Fahad Ahmed" userId="30532fec-343d-4033-bd14-2c86c5889cfc" providerId="ADAL" clId="{F82D8DBE-6DF2-4987-AA90-7A637940577B}" dt="2026-07-29T17:56:28.628" v="2743" actId="47"/>
        <pc:sldMkLst>
          <pc:docMk/>
          <pc:sldMk cId="0" sldId="258"/>
        </pc:sldMkLst>
      </pc:sldChg>
      <pc:sldChg chg="modSp add mod setBg modAnim">
        <pc:chgData name="Fahad Ahmed" userId="30532fec-343d-4033-bd14-2c86c5889cfc" providerId="ADAL" clId="{F82D8DBE-6DF2-4987-AA90-7A637940577B}" dt="2026-07-29T18:49:26.883" v="3386"/>
        <pc:sldMkLst>
          <pc:docMk/>
          <pc:sldMk cId="0" sldId="259"/>
        </pc:sldMkLst>
        <pc:spChg chg="mod">
          <ac:chgData name="Fahad Ahmed" userId="30532fec-343d-4033-bd14-2c86c5889cfc" providerId="ADAL" clId="{F82D8DBE-6DF2-4987-AA90-7A637940577B}" dt="2026-07-29T18:02:53.866" v="2838" actId="20577"/>
          <ac:spMkLst>
            <pc:docMk/>
            <pc:sldMk cId="0" sldId="259"/>
            <ac:spMk id="3" creationId="{00000000-0000-0000-0000-000000000000}"/>
          </ac:spMkLst>
        </pc:spChg>
        <pc:spChg chg="mod">
          <ac:chgData name="Fahad Ahmed" userId="30532fec-343d-4033-bd14-2c86c5889cfc" providerId="ADAL" clId="{F82D8DBE-6DF2-4987-AA90-7A637940577B}" dt="2026-07-29T18:02:47.561" v="2832" actId="14100"/>
          <ac:spMkLst>
            <pc:docMk/>
            <pc:sldMk cId="0" sldId="259"/>
            <ac:spMk id="4" creationId="{00000000-0000-0000-0000-000000000000}"/>
          </ac:spMkLst>
        </pc:spChg>
        <pc:spChg chg="mod">
          <ac:chgData name="Fahad Ahmed" userId="30532fec-343d-4033-bd14-2c86c5889cfc" providerId="ADAL" clId="{F82D8DBE-6DF2-4987-AA90-7A637940577B}" dt="2026-07-29T18:04:05.713" v="2850" actId="20577"/>
          <ac:spMkLst>
            <pc:docMk/>
            <pc:sldMk cId="0" sldId="259"/>
            <ac:spMk id="27" creationId="{00000000-0000-0000-0000-000000000000}"/>
          </ac:spMkLst>
        </pc:spChg>
      </pc:sldChg>
      <pc:sldChg chg="addSp delSp modSp add del mod">
        <pc:chgData name="Fahad Ahmed" userId="30532fec-343d-4033-bd14-2c86c5889cfc" providerId="ADAL" clId="{F82D8DBE-6DF2-4987-AA90-7A637940577B}" dt="2026-07-29T17:56:28.628" v="2743" actId="47"/>
        <pc:sldMkLst>
          <pc:docMk/>
          <pc:sldMk cId="3040105846" sldId="259"/>
        </pc:sldMkLst>
      </pc:sldChg>
      <pc:sldChg chg="addSp delSp modSp add del mod setBg modAnim">
        <pc:chgData name="Fahad Ahmed" userId="30532fec-343d-4033-bd14-2c86c5889cfc" providerId="ADAL" clId="{F82D8DBE-6DF2-4987-AA90-7A637940577B}" dt="2026-07-29T18:03:51.407" v="2849" actId="47"/>
        <pc:sldMkLst>
          <pc:docMk/>
          <pc:sldMk cId="0" sldId="260"/>
        </pc:sldMkLst>
      </pc:sldChg>
      <pc:sldChg chg="addSp add mod setBg">
        <pc:chgData name="Fahad Ahmed" userId="30532fec-343d-4033-bd14-2c86c5889cfc" providerId="ADAL" clId="{F82D8DBE-6DF2-4987-AA90-7A637940577B}" dt="2026-07-29T17:59:03.289" v="2793" actId="22"/>
        <pc:sldMkLst>
          <pc:docMk/>
          <pc:sldMk cId="0" sldId="261"/>
        </pc:sldMkLst>
        <pc:spChg chg="add">
          <ac:chgData name="Fahad Ahmed" userId="30532fec-343d-4033-bd14-2c86c5889cfc" providerId="ADAL" clId="{F82D8DBE-6DF2-4987-AA90-7A637940577B}" dt="2026-07-29T17:59:03.289" v="2793" actId="22"/>
          <ac:spMkLst>
            <pc:docMk/>
            <pc:sldMk cId="0" sldId="261"/>
            <ac:spMk id="58" creationId="{9CCE3FBC-5CA0-44EA-7B6E-B3B8A2F96F8B}"/>
          </ac:spMkLst>
        </pc:spChg>
        <pc:spChg chg="add">
          <ac:chgData name="Fahad Ahmed" userId="30532fec-343d-4033-bd14-2c86c5889cfc" providerId="ADAL" clId="{F82D8DBE-6DF2-4987-AA90-7A637940577B}" dt="2026-07-29T17:59:03.289" v="2793" actId="22"/>
          <ac:spMkLst>
            <pc:docMk/>
            <pc:sldMk cId="0" sldId="261"/>
            <ac:spMk id="60" creationId="{2B81C573-C230-1ECB-08EA-43ED27F4F96A}"/>
          </ac:spMkLst>
        </pc:spChg>
      </pc:sldChg>
      <pc:sldChg chg="addSp delSp modSp add del mod modAnim">
        <pc:chgData name="Fahad Ahmed" userId="30532fec-343d-4033-bd14-2c86c5889cfc" providerId="ADAL" clId="{F82D8DBE-6DF2-4987-AA90-7A637940577B}" dt="2026-07-29T17:56:28.628" v="2743" actId="47"/>
        <pc:sldMkLst>
          <pc:docMk/>
          <pc:sldMk cId="336211705" sldId="262"/>
        </pc:sldMkLst>
      </pc:sldChg>
      <pc:sldChg chg="addSp add mod setBg">
        <pc:chgData name="Fahad Ahmed" userId="30532fec-343d-4033-bd14-2c86c5889cfc" providerId="ADAL" clId="{F82D8DBE-6DF2-4987-AA90-7A637940577B}" dt="2026-07-29T17:59:05.873" v="2794" actId="22"/>
        <pc:sldMkLst>
          <pc:docMk/>
          <pc:sldMk cId="0" sldId="263"/>
        </pc:sldMkLst>
        <pc:spChg chg="add">
          <ac:chgData name="Fahad Ahmed" userId="30532fec-343d-4033-bd14-2c86c5889cfc" providerId="ADAL" clId="{F82D8DBE-6DF2-4987-AA90-7A637940577B}" dt="2026-07-29T17:59:05.873" v="2794" actId="22"/>
          <ac:spMkLst>
            <pc:docMk/>
            <pc:sldMk cId="0" sldId="263"/>
            <ac:spMk id="62" creationId="{65443876-632C-C50F-04AC-1E2BF738F122}"/>
          </ac:spMkLst>
        </pc:spChg>
        <pc:spChg chg="add">
          <ac:chgData name="Fahad Ahmed" userId="30532fec-343d-4033-bd14-2c86c5889cfc" providerId="ADAL" clId="{F82D8DBE-6DF2-4987-AA90-7A637940577B}" dt="2026-07-29T17:59:05.873" v="2794" actId="22"/>
          <ac:spMkLst>
            <pc:docMk/>
            <pc:sldMk cId="0" sldId="263"/>
            <ac:spMk id="64" creationId="{BCFAF251-5B32-02DC-72F6-DD4B6F46DA49}"/>
          </ac:spMkLst>
        </pc:spChg>
      </pc:sldChg>
      <pc:sldChg chg="addSp add mod setBg">
        <pc:chgData name="Fahad Ahmed" userId="30532fec-343d-4033-bd14-2c86c5889cfc" providerId="ADAL" clId="{F82D8DBE-6DF2-4987-AA90-7A637940577B}" dt="2026-07-29T17:59:08.330" v="2795" actId="22"/>
        <pc:sldMkLst>
          <pc:docMk/>
          <pc:sldMk cId="0" sldId="264"/>
        </pc:sldMkLst>
        <pc:spChg chg="add">
          <ac:chgData name="Fahad Ahmed" userId="30532fec-343d-4033-bd14-2c86c5889cfc" providerId="ADAL" clId="{F82D8DBE-6DF2-4987-AA90-7A637940577B}" dt="2026-07-29T17:59:08.330" v="2795" actId="22"/>
          <ac:spMkLst>
            <pc:docMk/>
            <pc:sldMk cId="0" sldId="264"/>
            <ac:spMk id="46" creationId="{8B4FE2C4-A589-619A-309C-A1DC6EEE0E75}"/>
          </ac:spMkLst>
        </pc:spChg>
        <pc:spChg chg="add">
          <ac:chgData name="Fahad Ahmed" userId="30532fec-343d-4033-bd14-2c86c5889cfc" providerId="ADAL" clId="{F82D8DBE-6DF2-4987-AA90-7A637940577B}" dt="2026-07-29T17:59:08.330" v="2795" actId="22"/>
          <ac:spMkLst>
            <pc:docMk/>
            <pc:sldMk cId="0" sldId="264"/>
            <ac:spMk id="48" creationId="{A8048245-BB89-5D6A-9BEB-5B55A8C3DD9C}"/>
          </ac:spMkLst>
        </pc:spChg>
      </pc:sldChg>
      <pc:sldChg chg="add del setBg">
        <pc:chgData name="Fahad Ahmed" userId="30532fec-343d-4033-bd14-2c86c5889cfc" providerId="ADAL" clId="{F82D8DBE-6DF2-4987-AA90-7A637940577B}" dt="2026-07-29T18:08:35.099" v="2888" actId="47"/>
        <pc:sldMkLst>
          <pc:docMk/>
          <pc:sldMk cId="0" sldId="265"/>
        </pc:sldMkLst>
      </pc:sldChg>
      <pc:sldChg chg="addSp delSp modSp add del mod">
        <pc:chgData name="Fahad Ahmed" userId="30532fec-343d-4033-bd14-2c86c5889cfc" providerId="ADAL" clId="{F82D8DBE-6DF2-4987-AA90-7A637940577B}" dt="2026-07-29T17:56:28.628" v="2743" actId="47"/>
        <pc:sldMkLst>
          <pc:docMk/>
          <pc:sldMk cId="2603650403" sldId="266"/>
        </pc:sldMkLst>
      </pc:sldChg>
      <pc:sldChg chg="modSp add mod setBg">
        <pc:chgData name="Fahad Ahmed" userId="30532fec-343d-4033-bd14-2c86c5889cfc" providerId="ADAL" clId="{F82D8DBE-6DF2-4987-AA90-7A637940577B}" dt="2026-07-29T18:15:37.249" v="2988" actId="1035"/>
        <pc:sldMkLst>
          <pc:docMk/>
          <pc:sldMk cId="0" sldId="267"/>
        </pc:sldMkLst>
        <pc:spChg chg="mod">
          <ac:chgData name="Fahad Ahmed" userId="30532fec-343d-4033-bd14-2c86c5889cfc" providerId="ADAL" clId="{F82D8DBE-6DF2-4987-AA90-7A637940577B}" dt="2026-07-29T18:15:37.249" v="2988" actId="1035"/>
          <ac:spMkLst>
            <pc:docMk/>
            <pc:sldMk cId="0" sldId="267"/>
            <ac:spMk id="3" creationId="{00000000-0000-0000-0000-000000000000}"/>
          </ac:spMkLst>
        </pc:spChg>
        <pc:spChg chg="mod">
          <ac:chgData name="Fahad Ahmed" userId="30532fec-343d-4033-bd14-2c86c5889cfc" providerId="ADAL" clId="{F82D8DBE-6DF2-4987-AA90-7A637940577B}" dt="2026-07-29T18:14:44.399" v="2966" actId="14100"/>
          <ac:spMkLst>
            <pc:docMk/>
            <pc:sldMk cId="0" sldId="267"/>
            <ac:spMk id="4" creationId="{00000000-0000-0000-0000-000000000000}"/>
          </ac:spMkLst>
        </pc:spChg>
        <pc:spChg chg="mod">
          <ac:chgData name="Fahad Ahmed" userId="30532fec-343d-4033-bd14-2c86c5889cfc" providerId="ADAL" clId="{F82D8DBE-6DF2-4987-AA90-7A637940577B}" dt="2026-07-29T18:14:50.945" v="2971" actId="1036"/>
          <ac:spMkLst>
            <pc:docMk/>
            <pc:sldMk cId="0" sldId="267"/>
            <ac:spMk id="5" creationId="{00000000-0000-0000-0000-000000000000}"/>
          </ac:spMkLst>
        </pc:spChg>
        <pc:spChg chg="mod">
          <ac:chgData name="Fahad Ahmed" userId="30532fec-343d-4033-bd14-2c86c5889cfc" providerId="ADAL" clId="{F82D8DBE-6DF2-4987-AA90-7A637940577B}" dt="2026-07-29T18:15:23.180" v="2984" actId="20577"/>
          <ac:spMkLst>
            <pc:docMk/>
            <pc:sldMk cId="0" sldId="267"/>
            <ac:spMk id="27" creationId="{00000000-0000-0000-0000-000000000000}"/>
          </ac:spMkLst>
        </pc:spChg>
      </pc:sldChg>
      <pc:sldChg chg="addSp delSp modSp add del mod modAnim">
        <pc:chgData name="Fahad Ahmed" userId="30532fec-343d-4033-bd14-2c86c5889cfc" providerId="ADAL" clId="{F82D8DBE-6DF2-4987-AA90-7A637940577B}" dt="2026-07-29T17:56:28.628" v="2743" actId="47"/>
        <pc:sldMkLst>
          <pc:docMk/>
          <pc:sldMk cId="3496860089" sldId="267"/>
        </pc:sldMkLst>
      </pc:sldChg>
      <pc:sldChg chg="modSp add mod setBg modAnim">
        <pc:chgData name="Fahad Ahmed" userId="30532fec-343d-4033-bd14-2c86c5889cfc" providerId="ADAL" clId="{F82D8DBE-6DF2-4987-AA90-7A637940577B}" dt="2026-07-29T18:27:06.931" v="3172" actId="20577"/>
        <pc:sldMkLst>
          <pc:docMk/>
          <pc:sldMk cId="0" sldId="268"/>
        </pc:sldMkLst>
        <pc:spChg chg="mod">
          <ac:chgData name="Fahad Ahmed" userId="30532fec-343d-4033-bd14-2c86c5889cfc" providerId="ADAL" clId="{F82D8DBE-6DF2-4987-AA90-7A637940577B}" dt="2026-07-29T18:27:06.931" v="3172" actId="20577"/>
          <ac:spMkLst>
            <pc:docMk/>
            <pc:sldMk cId="0" sldId="268"/>
            <ac:spMk id="3" creationId="{00000000-0000-0000-0000-000000000000}"/>
          </ac:spMkLst>
        </pc:spChg>
        <pc:spChg chg="mod">
          <ac:chgData name="Fahad Ahmed" userId="30532fec-343d-4033-bd14-2c86c5889cfc" providerId="ADAL" clId="{F82D8DBE-6DF2-4987-AA90-7A637940577B}" dt="2026-07-29T18:25:33.193" v="3144" actId="1035"/>
          <ac:spMkLst>
            <pc:docMk/>
            <pc:sldMk cId="0" sldId="268"/>
            <ac:spMk id="13" creationId="{00000000-0000-0000-0000-000000000000}"/>
          </ac:spMkLst>
        </pc:spChg>
        <pc:spChg chg="mod">
          <ac:chgData name="Fahad Ahmed" userId="30532fec-343d-4033-bd14-2c86c5889cfc" providerId="ADAL" clId="{F82D8DBE-6DF2-4987-AA90-7A637940577B}" dt="2026-07-29T18:25:38.732" v="3150" actId="1035"/>
          <ac:spMkLst>
            <pc:docMk/>
            <pc:sldMk cId="0" sldId="268"/>
            <ac:spMk id="14" creationId="{00000000-0000-0000-0000-000000000000}"/>
          </ac:spMkLst>
        </pc:spChg>
        <pc:spChg chg="mod">
          <ac:chgData name="Fahad Ahmed" userId="30532fec-343d-4033-bd14-2c86c5889cfc" providerId="ADAL" clId="{F82D8DBE-6DF2-4987-AA90-7A637940577B}" dt="2026-07-29T18:21:14.525" v="3037" actId="1036"/>
          <ac:spMkLst>
            <pc:docMk/>
            <pc:sldMk cId="0" sldId="268"/>
            <ac:spMk id="19" creationId="{00000000-0000-0000-0000-000000000000}"/>
          </ac:spMkLst>
        </pc:spChg>
        <pc:spChg chg="mod">
          <ac:chgData name="Fahad Ahmed" userId="30532fec-343d-4033-bd14-2c86c5889cfc" providerId="ADAL" clId="{F82D8DBE-6DF2-4987-AA90-7A637940577B}" dt="2026-07-29T18:25:48.968" v="3151" actId="123"/>
          <ac:spMkLst>
            <pc:docMk/>
            <pc:sldMk cId="0" sldId="268"/>
            <ac:spMk id="20" creationId="{00000000-0000-0000-0000-000000000000}"/>
          </ac:spMkLst>
        </pc:spChg>
        <pc:spChg chg="mod">
          <ac:chgData name="Fahad Ahmed" userId="30532fec-343d-4033-bd14-2c86c5889cfc" providerId="ADAL" clId="{F82D8DBE-6DF2-4987-AA90-7A637940577B}" dt="2026-07-29T18:19:41.984" v="3015" actId="1036"/>
          <ac:spMkLst>
            <pc:docMk/>
            <pc:sldMk cId="0" sldId="268"/>
            <ac:spMk id="21" creationId="{00000000-0000-0000-0000-000000000000}"/>
          </ac:spMkLst>
        </pc:spChg>
        <pc:spChg chg="mod">
          <ac:chgData name="Fahad Ahmed" userId="30532fec-343d-4033-bd14-2c86c5889cfc" providerId="ADAL" clId="{F82D8DBE-6DF2-4987-AA90-7A637940577B}" dt="2026-07-29T18:21:47.226" v="3051" actId="1035"/>
          <ac:spMkLst>
            <pc:docMk/>
            <pc:sldMk cId="0" sldId="268"/>
            <ac:spMk id="25" creationId="{00000000-0000-0000-0000-000000000000}"/>
          </ac:spMkLst>
        </pc:spChg>
        <pc:spChg chg="mod">
          <ac:chgData name="Fahad Ahmed" userId="30532fec-343d-4033-bd14-2c86c5889cfc" providerId="ADAL" clId="{F82D8DBE-6DF2-4987-AA90-7A637940577B}" dt="2026-07-29T18:26:10.790" v="3152" actId="123"/>
          <ac:spMkLst>
            <pc:docMk/>
            <pc:sldMk cId="0" sldId="268"/>
            <ac:spMk id="26" creationId="{00000000-0000-0000-0000-000000000000}"/>
          </ac:spMkLst>
        </pc:spChg>
        <pc:spChg chg="mod">
          <ac:chgData name="Fahad Ahmed" userId="30532fec-343d-4033-bd14-2c86c5889cfc" providerId="ADAL" clId="{F82D8DBE-6DF2-4987-AA90-7A637940577B}" dt="2026-07-29T18:26:39.423" v="3166" actId="1036"/>
          <ac:spMkLst>
            <pc:docMk/>
            <pc:sldMk cId="0" sldId="268"/>
            <ac:spMk id="27" creationId="{00000000-0000-0000-0000-000000000000}"/>
          </ac:spMkLst>
        </pc:spChg>
        <pc:spChg chg="mod">
          <ac:chgData name="Fahad Ahmed" userId="30532fec-343d-4033-bd14-2c86c5889cfc" providerId="ADAL" clId="{F82D8DBE-6DF2-4987-AA90-7A637940577B}" dt="2026-07-29T18:26:14.134" v="3153" actId="123"/>
          <ac:spMkLst>
            <pc:docMk/>
            <pc:sldMk cId="0" sldId="268"/>
            <ac:spMk id="32" creationId="{00000000-0000-0000-0000-000000000000}"/>
          </ac:spMkLst>
        </pc:spChg>
        <pc:spChg chg="mod">
          <ac:chgData name="Fahad Ahmed" userId="30532fec-343d-4033-bd14-2c86c5889cfc" providerId="ADAL" clId="{F82D8DBE-6DF2-4987-AA90-7A637940577B}" dt="2026-07-29T18:26:28.856" v="3158" actId="1035"/>
          <ac:spMkLst>
            <pc:docMk/>
            <pc:sldMk cId="0" sldId="268"/>
            <ac:spMk id="37" creationId="{00000000-0000-0000-0000-000000000000}"/>
          </ac:spMkLst>
        </pc:spChg>
        <pc:spChg chg="mod">
          <ac:chgData name="Fahad Ahmed" userId="30532fec-343d-4033-bd14-2c86c5889cfc" providerId="ADAL" clId="{F82D8DBE-6DF2-4987-AA90-7A637940577B}" dt="2026-07-29T18:26:33.894" v="3162" actId="1035"/>
          <ac:spMkLst>
            <pc:docMk/>
            <pc:sldMk cId="0" sldId="268"/>
            <ac:spMk id="38" creationId="{00000000-0000-0000-0000-000000000000}"/>
          </ac:spMkLst>
        </pc:spChg>
        <pc:spChg chg="mod">
          <ac:chgData name="Fahad Ahmed" userId="30532fec-343d-4033-bd14-2c86c5889cfc" providerId="ADAL" clId="{F82D8DBE-6DF2-4987-AA90-7A637940577B}" dt="2026-07-29T18:19:23.829" v="3004" actId="1036"/>
          <ac:spMkLst>
            <pc:docMk/>
            <pc:sldMk cId="0" sldId="268"/>
            <ac:spMk id="39" creationId="{00000000-0000-0000-0000-000000000000}"/>
          </ac:spMkLst>
        </pc:spChg>
        <pc:spChg chg="mod">
          <ac:chgData name="Fahad Ahmed" userId="30532fec-343d-4033-bd14-2c86c5889cfc" providerId="ADAL" clId="{F82D8DBE-6DF2-4987-AA90-7A637940577B}" dt="2026-07-29T18:27:02.093" v="3169" actId="20577"/>
          <ac:spMkLst>
            <pc:docMk/>
            <pc:sldMk cId="0" sldId="268"/>
            <ac:spMk id="40" creationId="{00000000-0000-0000-0000-000000000000}"/>
          </ac:spMkLst>
        </pc:spChg>
      </pc:sldChg>
      <pc:sldChg chg="modSp add mod setBg modAnim">
        <pc:chgData name="Fahad Ahmed" userId="30532fec-343d-4033-bd14-2c86c5889cfc" providerId="ADAL" clId="{F82D8DBE-6DF2-4987-AA90-7A637940577B}" dt="2026-07-29T18:47:07.554" v="3368"/>
        <pc:sldMkLst>
          <pc:docMk/>
          <pc:sldMk cId="0" sldId="269"/>
        </pc:sldMkLst>
        <pc:spChg chg="mod">
          <ac:chgData name="Fahad Ahmed" userId="30532fec-343d-4033-bd14-2c86c5889cfc" providerId="ADAL" clId="{F82D8DBE-6DF2-4987-AA90-7A637940577B}" dt="2026-07-29T18:31:50.290" v="3332" actId="1035"/>
          <ac:spMkLst>
            <pc:docMk/>
            <pc:sldMk cId="0" sldId="269"/>
            <ac:spMk id="4"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5"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8"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9" creationId="{00000000-0000-0000-0000-000000000000}"/>
          </ac:spMkLst>
        </pc:spChg>
        <pc:spChg chg="mod">
          <ac:chgData name="Fahad Ahmed" userId="30532fec-343d-4033-bd14-2c86c5889cfc" providerId="ADAL" clId="{F82D8DBE-6DF2-4987-AA90-7A637940577B}" dt="2026-07-29T18:33:21.199" v="3349" actId="114"/>
          <ac:spMkLst>
            <pc:docMk/>
            <pc:sldMk cId="0" sldId="269"/>
            <ac:spMk id="10"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1"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3"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4" creationId="{00000000-0000-0000-0000-000000000000}"/>
          </ac:spMkLst>
        </pc:spChg>
        <pc:spChg chg="mod">
          <ac:chgData name="Fahad Ahmed" userId="30532fec-343d-4033-bd14-2c86c5889cfc" providerId="ADAL" clId="{F82D8DBE-6DF2-4987-AA90-7A637940577B}" dt="2026-07-29T18:33:31.851" v="3352" actId="114"/>
          <ac:spMkLst>
            <pc:docMk/>
            <pc:sldMk cId="0" sldId="269"/>
            <ac:spMk id="15"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6"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8"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9" creationId="{00000000-0000-0000-0000-000000000000}"/>
          </ac:spMkLst>
        </pc:spChg>
        <pc:spChg chg="mod">
          <ac:chgData name="Fahad Ahmed" userId="30532fec-343d-4033-bd14-2c86c5889cfc" providerId="ADAL" clId="{F82D8DBE-6DF2-4987-AA90-7A637940577B}" dt="2026-07-29T18:33:43.994" v="3355" actId="114"/>
          <ac:spMkLst>
            <pc:docMk/>
            <pc:sldMk cId="0" sldId="269"/>
            <ac:spMk id="20" creationId="{00000000-0000-0000-0000-000000000000}"/>
          </ac:spMkLst>
        </pc:spChg>
        <pc:spChg chg="mod">
          <ac:chgData name="Fahad Ahmed" userId="30532fec-343d-4033-bd14-2c86c5889cfc" providerId="ADAL" clId="{F82D8DBE-6DF2-4987-AA90-7A637940577B}" dt="2026-07-29T18:31:57.382" v="3337" actId="1035"/>
          <ac:spMkLst>
            <pc:docMk/>
            <pc:sldMk cId="0" sldId="269"/>
            <ac:spMk id="21"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2"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3"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4"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5"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6"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7"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8"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9"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30" creationId="{00000000-0000-0000-0000-000000000000}"/>
          </ac:spMkLst>
        </pc:spChg>
        <pc:spChg chg="mod">
          <ac:chgData name="Fahad Ahmed" userId="30532fec-343d-4033-bd14-2c86c5889cfc" providerId="ADAL" clId="{F82D8DBE-6DF2-4987-AA90-7A637940577B}" dt="2026-07-29T18:32:21.178" v="3342" actId="1036"/>
          <ac:spMkLst>
            <pc:docMk/>
            <pc:sldMk cId="0" sldId="269"/>
            <ac:spMk id="31" creationId="{00000000-0000-0000-0000-000000000000}"/>
          </ac:spMkLst>
        </pc:spChg>
        <pc:spChg chg="mod">
          <ac:chgData name="Fahad Ahmed" userId="30532fec-343d-4033-bd14-2c86c5889cfc" providerId="ADAL" clId="{F82D8DBE-6DF2-4987-AA90-7A637940577B}" dt="2026-07-29T18:32:21.178" v="3342" actId="1036"/>
          <ac:spMkLst>
            <pc:docMk/>
            <pc:sldMk cId="0" sldId="269"/>
            <ac:spMk id="32" creationId="{00000000-0000-0000-0000-000000000000}"/>
          </ac:spMkLst>
        </pc:spChg>
        <pc:spChg chg="mod">
          <ac:chgData name="Fahad Ahmed" userId="30532fec-343d-4033-bd14-2c86c5889cfc" providerId="ADAL" clId="{F82D8DBE-6DF2-4987-AA90-7A637940577B}" dt="2026-07-29T18:32:21.178" v="3342" actId="1036"/>
          <ac:spMkLst>
            <pc:docMk/>
            <pc:sldMk cId="0" sldId="269"/>
            <ac:spMk id="33" creationId="{00000000-0000-0000-0000-000000000000}"/>
          </ac:spMkLst>
        </pc:spChg>
        <pc:spChg chg="mod">
          <ac:chgData name="Fahad Ahmed" userId="30532fec-343d-4033-bd14-2c86c5889cfc" providerId="ADAL" clId="{F82D8DBE-6DF2-4987-AA90-7A637940577B}" dt="2026-07-29T18:31:09.314" v="3322" actId="1035"/>
          <ac:spMkLst>
            <pc:docMk/>
            <pc:sldMk cId="0" sldId="269"/>
            <ac:spMk id="34" creationId="{00000000-0000-0000-0000-000000000000}"/>
          </ac:spMkLst>
        </pc:spChg>
        <pc:spChg chg="mod">
          <ac:chgData name="Fahad Ahmed" userId="30532fec-343d-4033-bd14-2c86c5889cfc" providerId="ADAL" clId="{F82D8DBE-6DF2-4987-AA90-7A637940577B}" dt="2026-07-29T18:46:46.985" v="3365" actId="20577"/>
          <ac:spMkLst>
            <pc:docMk/>
            <pc:sldMk cId="0" sldId="269"/>
            <ac:spMk id="36" creationId="{00000000-0000-0000-0000-000000000000}"/>
          </ac:spMkLst>
        </pc:spChg>
        <pc:spChg chg="mod">
          <ac:chgData name="Fahad Ahmed" userId="30532fec-343d-4033-bd14-2c86c5889cfc" providerId="ADAL" clId="{F82D8DBE-6DF2-4987-AA90-7A637940577B}" dt="2026-07-29T18:31:23.056" v="3325" actId="1076"/>
          <ac:spMkLst>
            <pc:docMk/>
            <pc:sldMk cId="0" sldId="269"/>
            <ac:spMk id="39" creationId="{DD4FC327-CB6F-E3EB-10CF-4400E4D5B21D}"/>
          </ac:spMkLst>
        </pc:spChg>
        <pc:picChg chg="mod">
          <ac:chgData name="Fahad Ahmed" userId="30532fec-343d-4033-bd14-2c86c5889cfc" providerId="ADAL" clId="{F82D8DBE-6DF2-4987-AA90-7A637940577B}" dt="2026-07-29T18:31:09.314" v="3322" actId="1035"/>
          <ac:picMkLst>
            <pc:docMk/>
            <pc:sldMk cId="0" sldId="269"/>
            <ac:picMk id="35" creationId="{00000000-0000-0000-0000-000000000000}"/>
          </ac:picMkLst>
        </pc:picChg>
      </pc:sldChg>
      <pc:sldChg chg="add del setBg">
        <pc:chgData name="Fahad Ahmed" userId="30532fec-343d-4033-bd14-2c86c5889cfc" providerId="ADAL" clId="{F82D8DBE-6DF2-4987-AA90-7A637940577B}" dt="2026-07-29T18:28:34.766" v="3186" actId="47"/>
        <pc:sldMkLst>
          <pc:docMk/>
          <pc:sldMk cId="0" sldId="270"/>
        </pc:sldMkLst>
      </pc:sldChg>
      <pc:sldChg chg="modSp mod">
        <pc:chgData name="Fahad Ahmed" userId="30532fec-343d-4033-bd14-2c86c5889cfc" providerId="ADAL" clId="{F82D8DBE-6DF2-4987-AA90-7A637940577B}" dt="2026-07-15T17:31:27.022" v="2538" actId="20577"/>
        <pc:sldMkLst>
          <pc:docMk/>
          <pc:sldMk cId="4223636781" sldId="332"/>
        </pc:sldMkLst>
        <pc:spChg chg="mod">
          <ac:chgData name="Fahad Ahmed" userId="30532fec-343d-4033-bd14-2c86c5889cfc" providerId="ADAL" clId="{F82D8DBE-6DF2-4987-AA90-7A637940577B}" dt="2026-07-15T17:31:27.022" v="2538" actId="20577"/>
          <ac:spMkLst>
            <pc:docMk/>
            <pc:sldMk cId="4223636781" sldId="332"/>
            <ac:spMk id="4" creationId="{3D766514-D4CC-7625-E575-98B58366D428}"/>
          </ac:spMkLst>
        </pc:spChg>
      </pc:sldChg>
      <pc:sldChg chg="addSp delSp modSp add mod ord modAnim">
        <pc:chgData name="Fahad Ahmed" userId="30532fec-343d-4033-bd14-2c86c5889cfc" providerId="ADAL" clId="{F82D8DBE-6DF2-4987-AA90-7A637940577B}" dt="2026-07-15T18:23:16.776" v="2740" actId="1076"/>
        <pc:sldMkLst>
          <pc:docMk/>
          <pc:sldMk cId="275013023" sldId="358"/>
        </pc:sldMkLst>
        <pc:spChg chg="mod">
          <ac:chgData name="Fahad Ahmed" userId="30532fec-343d-4033-bd14-2c86c5889cfc" providerId="ADAL" clId="{F82D8DBE-6DF2-4987-AA90-7A637940577B}" dt="2026-07-15T18:22:54.580" v="2736"/>
          <ac:spMkLst>
            <pc:docMk/>
            <pc:sldMk cId="275013023" sldId="358"/>
            <ac:spMk id="12" creationId="{F3E9BE4A-C3A4-81B2-D837-7A011CB00847}"/>
          </ac:spMkLst>
        </pc:spChg>
        <pc:picChg chg="add mod">
          <ac:chgData name="Fahad Ahmed" userId="30532fec-343d-4033-bd14-2c86c5889cfc" providerId="ADAL" clId="{F82D8DBE-6DF2-4987-AA90-7A637940577B}" dt="2026-07-15T18:23:16.776" v="2740" actId="1076"/>
          <ac:picMkLst>
            <pc:docMk/>
            <pc:sldMk cId="275013023" sldId="358"/>
            <ac:picMk id="1026" creationId="{AECA03CE-B20A-6E37-5B43-734D059DA838}"/>
          </ac:picMkLst>
        </pc:picChg>
      </pc:sldChg>
      <pc:sldChg chg="addSp delSp modSp add del mod setBg modAnim">
        <pc:chgData name="Fahad Ahmed" userId="30532fec-343d-4033-bd14-2c86c5889cfc" providerId="ADAL" clId="{F82D8DBE-6DF2-4987-AA90-7A637940577B}" dt="2026-07-29T17:56:28.628" v="2743" actId="47"/>
        <pc:sldMkLst>
          <pc:docMk/>
          <pc:sldMk cId="0" sldId="360"/>
        </pc:sldMkLst>
      </pc:sldChg>
      <pc:sldChg chg="addSp delSp modSp add del mod delAnim">
        <pc:chgData name="Fahad Ahmed" userId="30532fec-343d-4033-bd14-2c86c5889cfc" providerId="ADAL" clId="{F82D8DBE-6DF2-4987-AA90-7A637940577B}" dt="2026-07-29T17:56:28.628" v="2743" actId="47"/>
        <pc:sldMkLst>
          <pc:docMk/>
          <pc:sldMk cId="3486139538" sldId="361"/>
        </pc:sldMkLst>
      </pc:sldChg>
      <pc:sldChg chg="addSp delSp modSp add del mod setBg modAnim">
        <pc:chgData name="Fahad Ahmed" userId="30532fec-343d-4033-bd14-2c86c5889cfc" providerId="ADAL" clId="{F82D8DBE-6DF2-4987-AA90-7A637940577B}" dt="2026-07-29T17:56:28.628" v="2743" actId="47"/>
        <pc:sldMkLst>
          <pc:docMk/>
          <pc:sldMk cId="0" sldId="362"/>
        </pc:sldMkLst>
      </pc:sldChg>
      <pc:sldChg chg="addSp delSp modSp add del mod setBg modAnim">
        <pc:chgData name="Fahad Ahmed" userId="30532fec-343d-4033-bd14-2c86c5889cfc" providerId="ADAL" clId="{F82D8DBE-6DF2-4987-AA90-7A637940577B}" dt="2026-07-29T17:56:28.628" v="2743" actId="47"/>
        <pc:sldMkLst>
          <pc:docMk/>
          <pc:sldMk cId="0" sldId="363"/>
        </pc:sldMkLst>
      </pc:sldChg>
      <pc:sldChg chg="addSp delSp modSp add del mod setBg">
        <pc:chgData name="Fahad Ahmed" userId="30532fec-343d-4033-bd14-2c86c5889cfc" providerId="ADAL" clId="{F82D8DBE-6DF2-4987-AA90-7A637940577B}" dt="2026-07-29T17:56:28.628" v="2743" actId="47"/>
        <pc:sldMkLst>
          <pc:docMk/>
          <pc:sldMk cId="0" sldId="364"/>
        </pc:sldMkLst>
      </pc:sldChg>
      <pc:sldChg chg="addSp delSp modSp add del mod setBg modAnim">
        <pc:chgData name="Fahad Ahmed" userId="30532fec-343d-4033-bd14-2c86c5889cfc" providerId="ADAL" clId="{F82D8DBE-6DF2-4987-AA90-7A637940577B}" dt="2026-07-29T17:56:28.628" v="2743" actId="47"/>
        <pc:sldMkLst>
          <pc:docMk/>
          <pc:sldMk cId="0" sldId="365"/>
        </pc:sldMkLst>
      </pc:sldChg>
      <pc:sldChg chg="addSp delSp modSp add del mod">
        <pc:chgData name="Fahad Ahmed" userId="30532fec-343d-4033-bd14-2c86c5889cfc" providerId="ADAL" clId="{F82D8DBE-6DF2-4987-AA90-7A637940577B}" dt="2026-07-29T17:56:28.628" v="2743" actId="47"/>
        <pc:sldMkLst>
          <pc:docMk/>
          <pc:sldMk cId="2525968749" sldId="366"/>
        </pc:sldMkLst>
      </pc:sldChg>
      <pc:sldChg chg="addSp modSp add mod setBg">
        <pc:chgData name="Fahad Ahmed" userId="30532fec-343d-4033-bd14-2c86c5889cfc" providerId="ADAL" clId="{F82D8DBE-6DF2-4987-AA90-7A637940577B}" dt="2026-07-29T17:58:51.573" v="2791" actId="1038"/>
        <pc:sldMkLst>
          <pc:docMk/>
          <pc:sldMk cId="0" sldId="367"/>
        </pc:sldMkLst>
        <pc:spChg chg="add mod">
          <ac:chgData name="Fahad Ahmed" userId="30532fec-343d-4033-bd14-2c86c5889cfc" providerId="ADAL" clId="{F82D8DBE-6DF2-4987-AA90-7A637940577B}" dt="2026-07-29T17:58:51.573" v="2791" actId="1038"/>
          <ac:spMkLst>
            <pc:docMk/>
            <pc:sldMk cId="0" sldId="367"/>
            <ac:spMk id="36" creationId="{308D661D-0C81-BFED-412F-A726D985CFB5}"/>
          </ac:spMkLst>
        </pc:spChg>
        <pc:spChg chg="add mod">
          <ac:chgData name="Fahad Ahmed" userId="30532fec-343d-4033-bd14-2c86c5889cfc" providerId="ADAL" clId="{F82D8DBE-6DF2-4987-AA90-7A637940577B}" dt="2026-07-29T17:57:39.292" v="2749" actId="207"/>
          <ac:spMkLst>
            <pc:docMk/>
            <pc:sldMk cId="0" sldId="367"/>
            <ac:spMk id="37" creationId="{482269EC-2CE1-EA4D-35DD-2A278712EC51}"/>
          </ac:spMkLst>
        </pc:spChg>
        <pc:spChg chg="add">
          <ac:chgData name="Fahad Ahmed" userId="30532fec-343d-4033-bd14-2c86c5889cfc" providerId="ADAL" clId="{F82D8DBE-6DF2-4987-AA90-7A637940577B}" dt="2026-07-29T17:58:40.658" v="2779" actId="22"/>
          <ac:spMkLst>
            <pc:docMk/>
            <pc:sldMk cId="0" sldId="367"/>
            <ac:spMk id="39" creationId="{CDA1AA52-FC96-9AFD-7453-51F47A0FFF53}"/>
          </ac:spMkLst>
        </pc:spChg>
      </pc:sldChg>
      <pc:sldChg chg="addSp add mod setBg">
        <pc:chgData name="Fahad Ahmed" userId="30532fec-343d-4033-bd14-2c86c5889cfc" providerId="ADAL" clId="{F82D8DBE-6DF2-4987-AA90-7A637940577B}" dt="2026-07-29T17:59:00.030" v="2792" actId="22"/>
        <pc:sldMkLst>
          <pc:docMk/>
          <pc:sldMk cId="0" sldId="368"/>
        </pc:sldMkLst>
        <pc:spChg chg="add">
          <ac:chgData name="Fahad Ahmed" userId="30532fec-343d-4033-bd14-2c86c5889cfc" providerId="ADAL" clId="{F82D8DBE-6DF2-4987-AA90-7A637940577B}" dt="2026-07-29T17:59:00.030" v="2792" actId="22"/>
          <ac:spMkLst>
            <pc:docMk/>
            <pc:sldMk cId="0" sldId="368"/>
            <ac:spMk id="93" creationId="{7E2230C1-ADDB-2488-EE70-55B1342B5657}"/>
          </ac:spMkLst>
        </pc:spChg>
        <pc:spChg chg="add">
          <ac:chgData name="Fahad Ahmed" userId="30532fec-343d-4033-bd14-2c86c5889cfc" providerId="ADAL" clId="{F82D8DBE-6DF2-4987-AA90-7A637940577B}" dt="2026-07-29T17:59:00.030" v="2792" actId="22"/>
          <ac:spMkLst>
            <pc:docMk/>
            <pc:sldMk cId="0" sldId="368"/>
            <ac:spMk id="95" creationId="{D4EEF47D-CC09-8456-5386-FC94C3380254}"/>
          </ac:spMkLst>
        </pc:spChg>
      </pc:sldChg>
      <pc:sldChg chg="addSp add mod setBg">
        <pc:chgData name="Fahad Ahmed" userId="30532fec-343d-4033-bd14-2c86c5889cfc" providerId="ADAL" clId="{F82D8DBE-6DF2-4987-AA90-7A637940577B}" dt="2026-07-29T17:59:10.669" v="2796" actId="22"/>
        <pc:sldMkLst>
          <pc:docMk/>
          <pc:sldMk cId="0" sldId="369"/>
        </pc:sldMkLst>
        <pc:spChg chg="add">
          <ac:chgData name="Fahad Ahmed" userId="30532fec-343d-4033-bd14-2c86c5889cfc" providerId="ADAL" clId="{F82D8DBE-6DF2-4987-AA90-7A637940577B}" dt="2026-07-29T17:59:10.669" v="2796" actId="22"/>
          <ac:spMkLst>
            <pc:docMk/>
            <pc:sldMk cId="0" sldId="369"/>
            <ac:spMk id="106" creationId="{ED8610E8-00EB-FD1B-D04F-E3C44135CA36}"/>
          </ac:spMkLst>
        </pc:spChg>
        <pc:spChg chg="add">
          <ac:chgData name="Fahad Ahmed" userId="30532fec-343d-4033-bd14-2c86c5889cfc" providerId="ADAL" clId="{F82D8DBE-6DF2-4987-AA90-7A637940577B}" dt="2026-07-29T17:59:10.669" v="2796" actId="22"/>
          <ac:spMkLst>
            <pc:docMk/>
            <pc:sldMk cId="0" sldId="369"/>
            <ac:spMk id="108" creationId="{A110A187-800B-7E43-E2AE-03D2FEA423FB}"/>
          </ac:spMkLst>
        </pc:spChg>
      </pc:sldChg>
      <pc:sldChg chg="addSp modSp add mod setBg modAnim">
        <pc:chgData name="Fahad Ahmed" userId="30532fec-343d-4033-bd14-2c86c5889cfc" providerId="ADAL" clId="{F82D8DBE-6DF2-4987-AA90-7A637940577B}" dt="2026-07-29T18:51:02.469" v="3397" actId="20577"/>
        <pc:sldMkLst>
          <pc:docMk/>
          <pc:sldMk cId="0" sldId="370"/>
        </pc:sldMkLst>
        <pc:spChg chg="mod">
          <ac:chgData name="Fahad Ahmed" userId="30532fec-343d-4033-bd14-2c86c5889cfc" providerId="ADAL" clId="{F82D8DBE-6DF2-4987-AA90-7A637940577B}" dt="2026-07-29T18:51:02.469" v="3397" actId="20577"/>
          <ac:spMkLst>
            <pc:docMk/>
            <pc:sldMk cId="0" sldId="370"/>
            <ac:spMk id="43" creationId="{00000000-0000-0000-0000-000000000000}"/>
          </ac:spMkLst>
        </pc:spChg>
        <pc:spChg chg="add mod">
          <ac:chgData name="Fahad Ahmed" userId="30532fec-343d-4033-bd14-2c86c5889cfc" providerId="ADAL" clId="{F82D8DBE-6DF2-4987-AA90-7A637940577B}" dt="2026-07-29T17:59:18.887" v="2805" actId="1037"/>
          <ac:spMkLst>
            <pc:docMk/>
            <pc:sldMk cId="0" sldId="370"/>
            <ac:spMk id="50" creationId="{1E98E06A-358A-CAB2-67BE-AE4EB433C753}"/>
          </ac:spMkLst>
        </pc:spChg>
        <pc:spChg chg="add mod">
          <ac:chgData name="Fahad Ahmed" userId="30532fec-343d-4033-bd14-2c86c5889cfc" providerId="ADAL" clId="{F82D8DBE-6DF2-4987-AA90-7A637940577B}" dt="2026-07-29T17:59:18.887" v="2805" actId="1037"/>
          <ac:spMkLst>
            <pc:docMk/>
            <pc:sldMk cId="0" sldId="370"/>
            <ac:spMk id="52" creationId="{775D0272-A848-7408-0715-A5354EAAF846}"/>
          </ac:spMkLst>
        </pc:spChg>
      </pc:sldChg>
      <pc:sldChg chg="delSp modSp add mod setBg">
        <pc:chgData name="Fahad Ahmed" userId="30532fec-343d-4033-bd14-2c86c5889cfc" providerId="ADAL" clId="{F82D8DBE-6DF2-4987-AA90-7A637940577B}" dt="2026-07-29T18:13:59.019" v="2964" actId="1036"/>
        <pc:sldMkLst>
          <pc:docMk/>
          <pc:sldMk cId="0" sldId="371"/>
        </pc:sldMkLst>
        <pc:spChg chg="mod">
          <ac:chgData name="Fahad Ahmed" userId="30532fec-343d-4033-bd14-2c86c5889cfc" providerId="ADAL" clId="{F82D8DBE-6DF2-4987-AA90-7A637940577B}" dt="2026-07-29T18:02:07.105" v="2812" actId="20577"/>
          <ac:spMkLst>
            <pc:docMk/>
            <pc:sldMk cId="0" sldId="371"/>
            <ac:spMk id="3"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4"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5"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7"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8"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9"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10"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11" creationId="{00000000-0000-0000-0000-000000000000}"/>
          </ac:spMkLst>
        </pc:spChg>
        <pc:spChg chg="mod">
          <ac:chgData name="Fahad Ahmed" userId="30532fec-343d-4033-bd14-2c86c5889cfc" providerId="ADAL" clId="{F82D8DBE-6DF2-4987-AA90-7A637940577B}" dt="2026-07-29T18:13:59.019" v="2964" actId="1036"/>
          <ac:spMkLst>
            <pc:docMk/>
            <pc:sldMk cId="0" sldId="371"/>
            <ac:spMk id="12"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13"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14"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16"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17"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18"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19"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20" creationId="{00000000-0000-0000-0000-000000000000}"/>
          </ac:spMkLst>
        </pc:spChg>
        <pc:spChg chg="mod">
          <ac:chgData name="Fahad Ahmed" userId="30532fec-343d-4033-bd14-2c86c5889cfc" providerId="ADAL" clId="{F82D8DBE-6DF2-4987-AA90-7A637940577B}" dt="2026-07-29T18:13:18.110" v="2935" actId="1035"/>
          <ac:spMkLst>
            <pc:docMk/>
            <pc:sldMk cId="0" sldId="371"/>
            <ac:spMk id="21"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2"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3"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5"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6"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7"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8" creationId="{00000000-0000-0000-0000-000000000000}"/>
          </ac:spMkLst>
        </pc:spChg>
        <pc:spChg chg="del">
          <ac:chgData name="Fahad Ahmed" userId="30532fec-343d-4033-bd14-2c86c5889cfc" providerId="ADAL" clId="{F82D8DBE-6DF2-4987-AA90-7A637940577B}" dt="2026-07-29T18:12:13.074" v="2889" actId="478"/>
          <ac:spMkLst>
            <pc:docMk/>
            <pc:sldMk cId="0" sldId="371"/>
            <ac:spMk id="29" creationId="{00000000-0000-0000-0000-000000000000}"/>
          </ac:spMkLst>
        </pc:spChg>
        <pc:spChg chg="del">
          <ac:chgData name="Fahad Ahmed" userId="30532fec-343d-4033-bd14-2c86c5889cfc" providerId="ADAL" clId="{F82D8DBE-6DF2-4987-AA90-7A637940577B}" dt="2026-07-29T18:12:13.074" v="2889" actId="478"/>
          <ac:spMkLst>
            <pc:docMk/>
            <pc:sldMk cId="0" sldId="371"/>
            <ac:spMk id="30"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1"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2"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4"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5"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6"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7"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8" creationId="{00000000-0000-0000-0000-000000000000}"/>
          </ac:spMkLst>
        </pc:spChg>
        <pc:spChg chg="mod">
          <ac:chgData name="Fahad Ahmed" userId="30532fec-343d-4033-bd14-2c86c5889cfc" providerId="ADAL" clId="{F82D8DBE-6DF2-4987-AA90-7A637940577B}" dt="2026-07-29T18:13:35.929" v="2956" actId="1036"/>
          <ac:spMkLst>
            <pc:docMk/>
            <pc:sldMk cId="0" sldId="371"/>
            <ac:spMk id="39" creationId="{00000000-0000-0000-0000-000000000000}"/>
          </ac:spMkLst>
        </pc:spChg>
        <pc:spChg chg="mod">
          <ac:chgData name="Fahad Ahmed" userId="30532fec-343d-4033-bd14-2c86c5889cfc" providerId="ADAL" clId="{F82D8DBE-6DF2-4987-AA90-7A637940577B}" dt="2026-07-29T18:02:20.376" v="2817" actId="20577"/>
          <ac:spMkLst>
            <pc:docMk/>
            <pc:sldMk cId="0" sldId="371"/>
            <ac:spMk id="40" creationId="{00000000-0000-0000-0000-000000000000}"/>
          </ac:spMkLst>
        </pc:spChg>
        <pc:spChg chg="mod">
          <ac:chgData name="Fahad Ahmed" userId="30532fec-343d-4033-bd14-2c86c5889cfc" providerId="ADAL" clId="{F82D8DBE-6DF2-4987-AA90-7A637940577B}" dt="2026-07-29T18:02:36.148" v="2831" actId="1037"/>
          <ac:spMkLst>
            <pc:docMk/>
            <pc:sldMk cId="0" sldId="371"/>
            <ac:spMk id="44" creationId="{EFAF284F-DF5C-9CCD-26FD-799266CD35CF}"/>
          </ac:spMkLst>
        </pc:spChg>
        <pc:spChg chg="mod">
          <ac:chgData name="Fahad Ahmed" userId="30532fec-343d-4033-bd14-2c86c5889cfc" providerId="ADAL" clId="{F82D8DBE-6DF2-4987-AA90-7A637940577B}" dt="2026-07-29T18:02:29.026" v="2825" actId="1037"/>
          <ac:spMkLst>
            <pc:docMk/>
            <pc:sldMk cId="0" sldId="371"/>
            <ac:spMk id="46" creationId="{F756C3D1-A05A-0925-995E-01263899C709}"/>
          </ac:spMkLst>
        </pc:spChg>
        <pc:picChg chg="mod">
          <ac:chgData name="Fahad Ahmed" userId="30532fec-343d-4033-bd14-2c86c5889cfc" providerId="ADAL" clId="{F82D8DBE-6DF2-4987-AA90-7A637940577B}" dt="2026-07-29T18:13:59.019" v="2964" actId="1036"/>
          <ac:picMkLst>
            <pc:docMk/>
            <pc:sldMk cId="0" sldId="371"/>
            <ac:picMk id="6" creationId="{00000000-0000-0000-0000-000000000000}"/>
          </ac:picMkLst>
        </pc:picChg>
        <pc:picChg chg="mod">
          <ac:chgData name="Fahad Ahmed" userId="30532fec-343d-4033-bd14-2c86c5889cfc" providerId="ADAL" clId="{F82D8DBE-6DF2-4987-AA90-7A637940577B}" dt="2026-07-29T18:13:18.110" v="2935" actId="1035"/>
          <ac:picMkLst>
            <pc:docMk/>
            <pc:sldMk cId="0" sldId="371"/>
            <ac:picMk id="15" creationId="{00000000-0000-0000-0000-000000000000}"/>
          </ac:picMkLst>
        </pc:picChg>
        <pc:picChg chg="mod">
          <ac:chgData name="Fahad Ahmed" userId="30532fec-343d-4033-bd14-2c86c5889cfc" providerId="ADAL" clId="{F82D8DBE-6DF2-4987-AA90-7A637940577B}" dt="2026-07-29T18:13:35.929" v="2956" actId="1036"/>
          <ac:picMkLst>
            <pc:docMk/>
            <pc:sldMk cId="0" sldId="371"/>
            <ac:picMk id="33" creationId="{00000000-0000-0000-0000-000000000000}"/>
          </ac:picMkLst>
        </pc:picChg>
      </pc:sldChg>
      <pc:sldChg chg="modSp add mod setBg modAnim">
        <pc:chgData name="Fahad Ahmed" userId="30532fec-343d-4033-bd14-2c86c5889cfc" providerId="ADAL" clId="{F82D8DBE-6DF2-4987-AA90-7A637940577B}" dt="2026-07-29T18:18:25.241" v="2999"/>
        <pc:sldMkLst>
          <pc:docMk/>
          <pc:sldMk cId="0" sldId="372"/>
        </pc:sldMkLst>
        <pc:spChg chg="mod">
          <ac:chgData name="Fahad Ahmed" userId="30532fec-343d-4033-bd14-2c86c5889cfc" providerId="ADAL" clId="{F82D8DBE-6DF2-4987-AA90-7A637940577B}" dt="2026-07-29T18:04:31.248" v="2856" actId="20577"/>
          <ac:spMkLst>
            <pc:docMk/>
            <pc:sldMk cId="0" sldId="372"/>
            <ac:spMk id="3" creationId="{00000000-0000-0000-0000-000000000000}"/>
          </ac:spMkLst>
        </pc:spChg>
        <pc:spChg chg="mod">
          <ac:chgData name="Fahad Ahmed" userId="30532fec-343d-4033-bd14-2c86c5889cfc" providerId="ADAL" clId="{F82D8DBE-6DF2-4987-AA90-7A637940577B}" dt="2026-07-29T18:04:26.505" v="2853" actId="20577"/>
          <ac:spMkLst>
            <pc:docMk/>
            <pc:sldMk cId="0" sldId="372"/>
            <ac:spMk id="57" creationId="{00000000-0000-0000-0000-000000000000}"/>
          </ac:spMkLst>
        </pc:spChg>
      </pc:sldChg>
      <pc:sldChg chg="modSp add del mod setBg">
        <pc:chgData name="Fahad Ahmed" userId="30532fec-343d-4033-bd14-2c86c5889cfc" providerId="ADAL" clId="{F82D8DBE-6DF2-4987-AA90-7A637940577B}" dt="2026-07-29T18:08:35.099" v="2888" actId="47"/>
        <pc:sldMkLst>
          <pc:docMk/>
          <pc:sldMk cId="0" sldId="373"/>
        </pc:sldMkLst>
        <pc:spChg chg="mod">
          <ac:chgData name="Fahad Ahmed" userId="30532fec-343d-4033-bd14-2c86c5889cfc" providerId="ADAL" clId="{F82D8DBE-6DF2-4987-AA90-7A637940577B}" dt="2026-07-29T18:05:54.146" v="2866" actId="20577"/>
          <ac:spMkLst>
            <pc:docMk/>
            <pc:sldMk cId="0" sldId="373"/>
            <ac:spMk id="3" creationId="{00000000-0000-0000-0000-000000000000}"/>
          </ac:spMkLst>
        </pc:spChg>
        <pc:spChg chg="mod">
          <ac:chgData name="Fahad Ahmed" userId="30532fec-343d-4033-bd14-2c86c5889cfc" providerId="ADAL" clId="{F82D8DBE-6DF2-4987-AA90-7A637940577B}" dt="2026-07-29T18:06:52.142" v="2887" actId="1036"/>
          <ac:spMkLst>
            <pc:docMk/>
            <pc:sldMk cId="0" sldId="373"/>
            <ac:spMk id="4" creationId="{00000000-0000-0000-0000-000000000000}"/>
          </ac:spMkLst>
        </pc:spChg>
        <pc:spChg chg="mod">
          <ac:chgData name="Fahad Ahmed" userId="30532fec-343d-4033-bd14-2c86c5889cfc" providerId="ADAL" clId="{F82D8DBE-6DF2-4987-AA90-7A637940577B}" dt="2026-07-29T18:06:52.142" v="2887" actId="1036"/>
          <ac:spMkLst>
            <pc:docMk/>
            <pc:sldMk cId="0" sldId="373"/>
            <ac:spMk id="5" creationId="{00000000-0000-0000-0000-000000000000}"/>
          </ac:spMkLst>
        </pc:spChg>
        <pc:spChg chg="mod">
          <ac:chgData name="Fahad Ahmed" userId="30532fec-343d-4033-bd14-2c86c5889cfc" providerId="ADAL" clId="{F82D8DBE-6DF2-4987-AA90-7A637940577B}" dt="2026-07-29T18:06:31.625" v="2875" actId="14100"/>
          <ac:spMkLst>
            <pc:docMk/>
            <pc:sldMk cId="0" sldId="373"/>
            <ac:spMk id="6" creationId="{00000000-0000-0000-0000-000000000000}"/>
          </ac:spMkLst>
        </pc:spChg>
        <pc:spChg chg="mod">
          <ac:chgData name="Fahad Ahmed" userId="30532fec-343d-4033-bd14-2c86c5889cfc" providerId="ADAL" clId="{F82D8DBE-6DF2-4987-AA90-7A637940577B}" dt="2026-07-29T18:06:23.929" v="2874" actId="14100"/>
          <ac:spMkLst>
            <pc:docMk/>
            <pc:sldMk cId="0" sldId="373"/>
            <ac:spMk id="7" creationId="{00000000-0000-0000-0000-000000000000}"/>
          </ac:spMkLst>
        </pc:spChg>
        <pc:spChg chg="mod">
          <ac:chgData name="Fahad Ahmed" userId="30532fec-343d-4033-bd14-2c86c5889cfc" providerId="ADAL" clId="{F82D8DBE-6DF2-4987-AA90-7A637940577B}" dt="2026-07-29T18:06:40.763" v="2882" actId="1036"/>
          <ac:spMkLst>
            <pc:docMk/>
            <pc:sldMk cId="0" sldId="373"/>
            <ac:spMk id="9" creationId="{00000000-0000-0000-0000-000000000000}"/>
          </ac:spMkLst>
        </pc:spChg>
        <pc:spChg chg="mod">
          <ac:chgData name="Fahad Ahmed" userId="30532fec-343d-4033-bd14-2c86c5889cfc" providerId="ADAL" clId="{F82D8DBE-6DF2-4987-AA90-7A637940577B}" dt="2026-07-29T18:06:31.625" v="2875" actId="14100"/>
          <ac:spMkLst>
            <pc:docMk/>
            <pc:sldMk cId="0" sldId="373"/>
            <ac:spMk id="18" creationId="{00000000-0000-0000-0000-000000000000}"/>
          </ac:spMkLst>
        </pc:spChg>
        <pc:spChg chg="mod">
          <ac:chgData name="Fahad Ahmed" userId="30532fec-343d-4033-bd14-2c86c5889cfc" providerId="ADAL" clId="{F82D8DBE-6DF2-4987-AA90-7A637940577B}" dt="2026-07-29T18:06:23.929" v="2874" actId="14100"/>
          <ac:spMkLst>
            <pc:docMk/>
            <pc:sldMk cId="0" sldId="373"/>
            <ac:spMk id="19" creationId="{00000000-0000-0000-0000-000000000000}"/>
          </ac:spMkLst>
        </pc:spChg>
        <pc:spChg chg="mod">
          <ac:chgData name="Fahad Ahmed" userId="30532fec-343d-4033-bd14-2c86c5889cfc" providerId="ADAL" clId="{F82D8DBE-6DF2-4987-AA90-7A637940577B}" dt="2026-07-29T18:06:40.763" v="2882" actId="1036"/>
          <ac:spMkLst>
            <pc:docMk/>
            <pc:sldMk cId="0" sldId="373"/>
            <ac:spMk id="21" creationId="{00000000-0000-0000-0000-000000000000}"/>
          </ac:spMkLst>
        </pc:spChg>
        <pc:spChg chg="mod">
          <ac:chgData name="Fahad Ahmed" userId="30532fec-343d-4033-bd14-2c86c5889cfc" providerId="ADAL" clId="{F82D8DBE-6DF2-4987-AA90-7A637940577B}" dt="2026-07-29T18:06:05.663" v="2873" actId="20577"/>
          <ac:spMkLst>
            <pc:docMk/>
            <pc:sldMk cId="0" sldId="373"/>
            <ac:spMk id="30" creationId="{00000000-0000-0000-0000-000000000000}"/>
          </ac:spMkLst>
        </pc:spChg>
      </pc:sldChg>
      <pc:sldChg chg="add del setBg">
        <pc:chgData name="Fahad Ahmed" userId="30532fec-343d-4033-bd14-2c86c5889cfc" providerId="ADAL" clId="{F82D8DBE-6DF2-4987-AA90-7A637940577B}" dt="2026-07-29T18:08:35.099" v="2888" actId="47"/>
        <pc:sldMkLst>
          <pc:docMk/>
          <pc:sldMk cId="0" sldId="374"/>
        </pc:sldMkLst>
      </pc:sldChg>
      <pc:sldMasterChg chg="delSldLayout">
        <pc:chgData name="Fahad Ahmed" userId="30532fec-343d-4033-bd14-2c86c5889cfc" providerId="ADAL" clId="{F82D8DBE-6DF2-4987-AA90-7A637940577B}" dt="2026-07-15T13:18:54.156" v="2080" actId="47"/>
        <pc:sldMasterMkLst>
          <pc:docMk/>
          <pc:sldMasterMk cId="2693939068" sldId="2147483648"/>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F0D87-42DE-416A-8C0A-E76A25C895BD}" type="datetimeFigureOut">
              <a:rPr lang="en-GB" smtClean="0"/>
              <a:t>29/07/2026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9A82E4-6033-446A-9F51-C697B1AC1D35}" type="slidenum">
              <a:rPr lang="en-GB" smtClean="0"/>
              <a:t>‹#›</a:t>
            </a:fld>
            <a:endParaRPr lang="en-GB"/>
          </a:p>
        </p:txBody>
      </p:sp>
    </p:spTree>
    <p:extLst>
      <p:ext uri="{BB962C8B-B14F-4D97-AF65-F5344CB8AC3E}">
        <p14:creationId xmlns:p14="http://schemas.microsoft.com/office/powerpoint/2010/main" val="3006087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9A82E4-6033-446A-9F51-C697B1AC1D35}" type="slidenum">
              <a:rPr lang="en-GB" smtClean="0"/>
              <a:t>1</a:t>
            </a:fld>
            <a:endParaRPr lang="en-GB"/>
          </a:p>
        </p:txBody>
      </p:sp>
    </p:spTree>
    <p:extLst>
      <p:ext uri="{BB962C8B-B14F-4D97-AF65-F5344CB8AC3E}">
        <p14:creationId xmlns:p14="http://schemas.microsoft.com/office/powerpoint/2010/main" val="1340420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5535D-1543-819B-335D-E92E4119E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17BC77-2D10-BF49-A04B-D4B599A66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FA26FE-6A21-EA19-168F-699A82B1B8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53142A-0262-1F1C-DD79-0719C2574057}"/>
              </a:ext>
            </a:extLst>
          </p:cNvPr>
          <p:cNvSpPr>
            <a:spLocks noGrp="1"/>
          </p:cNvSpPr>
          <p:nvPr>
            <p:ph type="sldNum" sz="quarter" idx="5"/>
          </p:nvPr>
        </p:nvSpPr>
        <p:spPr/>
        <p:txBody>
          <a:bodyPr/>
          <a:lstStyle/>
          <a:p>
            <a:fld id="{A09A82E4-6033-446A-9F51-C697B1AC1D35}" type="slidenum">
              <a:rPr lang="en-GB" smtClean="0"/>
              <a:t>2</a:t>
            </a:fld>
            <a:endParaRPr lang="en-GB"/>
          </a:p>
        </p:txBody>
      </p:sp>
    </p:spTree>
    <p:extLst>
      <p:ext uri="{BB962C8B-B14F-4D97-AF65-F5344CB8AC3E}">
        <p14:creationId xmlns:p14="http://schemas.microsoft.com/office/powerpoint/2010/main" val="2994687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5-minute recap. Check students remember Brenda Okafor — she will appear again in the cognitive walkthrough and report writing examples.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students through this row by row. Steps 3–5 all fail on Q1/Q2 — the risk flag isn't discoverable. This is exactly the problem Brenda described in her interview: 'The search function makes me click three times'. The CW predicts this without needing any participants.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Jeffries et al. (1991) is the key comparative study. HE found more problems overall; CW found more severe problems with specific tasks. The practical recommendation: both methods take half a day each and cost nothing in recruitment — always run both.</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POUR is the acronym: Perceivable, Operable, Understandable, Robust. WCAG 2.1 has 78 success criteria across three conformance levels: A (minimum), AA (standard — legally required in many jurisdictions), AAA (enhanced). The UK Equality Act 2010 and the EU Web Accessibility Directive reference WCAG AA as the benchmark.</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a brief live demo: open WAVE on the UWTSD website or a familiar site. Students are often surprised by how many issues even well-maintained sites have. Emphasise: accessibility is not a special feature — it is a quality baseline that benefits everyone (captions help in noisy environments, keyboard nav helps power users).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consolidation step is often overlooked. Individual evaluators find overlapping issues — the team must de-duplicate, merge, and rate. Priority = severity weighted by frequency. Issue #3 (sign-off absent on mobile) ranks high because every shift is affected even though it might seem minor in isolation.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matrix is a communication tool as much as a planning tool. Developers see that #1 (risk flag) is in Quick Wins — a CSS and labelling fix — and are more likely to act immediately. 'High impact' here means: how many users are affected × how severely does it block their goal?</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frame: all four methods produce qualitative findings but they differ in what they treat as their unit of analysis and what kind of claim they produce. TA produces themes about a topic. Affinity produces a design-relevant map of data. Protocol analysis produces a model of cognition. IPA produces an account of lived experience.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distinction to emphasise: affinity diagramming is a team sport. Unlike TA (which one analyst can do alone), affinity works best with 3–6 people silently moving notes around until the groupings feel right — then naming them. The silence is intentional: it prevents senior team members dominating the interpretation.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students through the visual structure: yellow notes are raw data, blue bars are group labels (insight sentences), pink bars are the top-level clusters. Ask: 'What does the Trust cluster tell us that the Information Structure cluster doesn't?' The answer reveals why the distinction matters for design prioritisation.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IPA is unusual in HCI because it prioritises experience over performance. A participant who completes every task successfully can still have a profoundly negative experience — IPA captures that gap. It is particularly powerful for understanding technology adoption failure, emotional responses to error states, and the identity implications of using (or refusing to use) a system.</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Step 5 is the most commonly violated. Students want to move straight to cross-case patterns but each case must be analysed independently first. The reason: if you allow the first case to create the framework, subsequent cases are squeezed into it rather than allowed to generate their own themes. This is what makes IPA idiographic rather than thematic.</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slide that most surprises students: IPA reveals that the same 'bug' (invisible flag) has profoundly different psychological effects than a standard usability test would capture. A heuristic evaluation identifies H1 violation. Protocol analysis identifies the cognitive impasse. IPA identifies the identity threat. All three are correct and complementary.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B7C14-1109-5B4A-0D10-84CAF69AFB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1DF603-FF3D-1F91-CFB2-96ACBE9923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70E27A-6356-CB2F-E284-C92478BBCF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89E415-6897-2C80-0A74-2269FB451DAB}"/>
              </a:ext>
            </a:extLst>
          </p:cNvPr>
          <p:cNvSpPr>
            <a:spLocks noGrp="1"/>
          </p:cNvSpPr>
          <p:nvPr>
            <p:ph type="sldNum" sz="quarter" idx="5"/>
          </p:nvPr>
        </p:nvSpPr>
        <p:spPr/>
        <p:txBody>
          <a:bodyPr/>
          <a:lstStyle/>
          <a:p>
            <a:fld id="{A09A82E4-6033-446A-9F51-C697B1AC1D35}" type="slidenum">
              <a:rPr lang="en-GB" smtClean="0"/>
              <a:t>17</a:t>
            </a:fld>
            <a:endParaRPr lang="en-GB"/>
          </a:p>
        </p:txBody>
      </p:sp>
    </p:spTree>
    <p:extLst>
      <p:ext uri="{BB962C8B-B14F-4D97-AF65-F5344CB8AC3E}">
        <p14:creationId xmlns:p14="http://schemas.microsoft.com/office/powerpoint/2010/main" val="4181808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F4EF-18FA-2275-5C7C-A96865789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C551EA-A077-C109-EE18-BFD01138D3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CCD12D-8183-A2A6-6A79-FD50284704C4}"/>
              </a:ext>
            </a:extLst>
          </p:cNvPr>
          <p:cNvSpPr>
            <a:spLocks noGrp="1"/>
          </p:cNvSpPr>
          <p:nvPr>
            <p:ph type="dt" sz="half" idx="10"/>
          </p:nvPr>
        </p:nvSpPr>
        <p:spPr/>
        <p:txBody>
          <a:bodyPr/>
          <a:lstStyle/>
          <a:p>
            <a:fld id="{F623E778-8767-48A1-BA50-EE9D242B7DD6}" type="datetime1">
              <a:rPr lang="en-US" smtClean="0"/>
              <a:t>7/29/2026</a:t>
            </a:fld>
            <a:endParaRPr lang="en-GB"/>
          </a:p>
        </p:txBody>
      </p:sp>
      <p:sp>
        <p:nvSpPr>
          <p:cNvPr id="5" name="Footer Placeholder 4">
            <a:extLst>
              <a:ext uri="{FF2B5EF4-FFF2-40B4-BE49-F238E27FC236}">
                <a16:creationId xmlns:a16="http://schemas.microsoft.com/office/drawing/2014/main" id="{5054C39A-C345-F5B6-8947-EA4F6DECBC6D}"/>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B319967F-93C9-76F6-441D-FDCA1444E1C1}"/>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153568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2D157-74EF-5DC4-C9CF-68BE0A7E4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E61469-9135-9FB5-01FC-0EAB2F4F15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A313E-F9AA-ADDF-53E4-C3CCB5D64A45}"/>
              </a:ext>
            </a:extLst>
          </p:cNvPr>
          <p:cNvSpPr>
            <a:spLocks noGrp="1"/>
          </p:cNvSpPr>
          <p:nvPr>
            <p:ph type="dt" sz="half" idx="10"/>
          </p:nvPr>
        </p:nvSpPr>
        <p:spPr/>
        <p:txBody>
          <a:bodyPr/>
          <a:lstStyle/>
          <a:p>
            <a:fld id="{F48C87BF-14C0-4643-95EE-241C4802505A}" type="datetime1">
              <a:rPr lang="en-US" smtClean="0"/>
              <a:t>7/29/2026</a:t>
            </a:fld>
            <a:endParaRPr lang="en-GB"/>
          </a:p>
        </p:txBody>
      </p:sp>
      <p:sp>
        <p:nvSpPr>
          <p:cNvPr id="5" name="Footer Placeholder 4">
            <a:extLst>
              <a:ext uri="{FF2B5EF4-FFF2-40B4-BE49-F238E27FC236}">
                <a16:creationId xmlns:a16="http://schemas.microsoft.com/office/drawing/2014/main" id="{12AF4B37-18A0-B174-89AC-28FCFAB72D19}"/>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23937876-8076-C1E6-71A2-4E2131EE5522}"/>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990020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AAC2A-9630-7182-2FCC-AB3F926C19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11130B-07E7-0DCD-8D70-107814847D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78E10E-371E-9ED9-7AF7-C704C084F513}"/>
              </a:ext>
            </a:extLst>
          </p:cNvPr>
          <p:cNvSpPr>
            <a:spLocks noGrp="1"/>
          </p:cNvSpPr>
          <p:nvPr>
            <p:ph type="dt" sz="half" idx="10"/>
          </p:nvPr>
        </p:nvSpPr>
        <p:spPr/>
        <p:txBody>
          <a:bodyPr/>
          <a:lstStyle/>
          <a:p>
            <a:fld id="{8AAED7DF-0EBC-48E3-8271-8E4E4DFE20F0}" type="datetime1">
              <a:rPr lang="en-US" smtClean="0"/>
              <a:t>7/29/2026</a:t>
            </a:fld>
            <a:endParaRPr lang="en-GB"/>
          </a:p>
        </p:txBody>
      </p:sp>
      <p:sp>
        <p:nvSpPr>
          <p:cNvPr id="5" name="Footer Placeholder 4">
            <a:extLst>
              <a:ext uri="{FF2B5EF4-FFF2-40B4-BE49-F238E27FC236}">
                <a16:creationId xmlns:a16="http://schemas.microsoft.com/office/drawing/2014/main" id="{F5BA5E5A-3835-C5DF-FCD7-89273B36B5B6}"/>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13A8B22D-E9A2-A9E6-77AF-4013C418462F}"/>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1735944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02CE-B977-D60A-672E-278217C7E9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FF8DEA-B3A8-57E2-A245-D675258C0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BCED96-5BAC-0C62-D331-3AA85E4142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32B434-7C5F-7A7D-9179-8A21DC72EA69}"/>
              </a:ext>
            </a:extLst>
          </p:cNvPr>
          <p:cNvSpPr>
            <a:spLocks noGrp="1"/>
          </p:cNvSpPr>
          <p:nvPr>
            <p:ph type="dt" sz="half" idx="10"/>
          </p:nvPr>
        </p:nvSpPr>
        <p:spPr/>
        <p:txBody>
          <a:bodyPr/>
          <a:lstStyle/>
          <a:p>
            <a:fld id="{4BFFBD3A-FA7D-43B1-9465-02AE6BBE268A}" type="datetime1">
              <a:rPr lang="en-US" smtClean="0"/>
              <a:t>7/29/2026</a:t>
            </a:fld>
            <a:endParaRPr lang="en-GB"/>
          </a:p>
        </p:txBody>
      </p:sp>
      <p:sp>
        <p:nvSpPr>
          <p:cNvPr id="6" name="Footer Placeholder 5">
            <a:extLst>
              <a:ext uri="{FF2B5EF4-FFF2-40B4-BE49-F238E27FC236}">
                <a16:creationId xmlns:a16="http://schemas.microsoft.com/office/drawing/2014/main" id="{A8ECF6CF-C706-4DDC-961C-75150141BBDA}"/>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14C1D359-0F80-4799-AE5E-999F7614938D}"/>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1958730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33A2-2279-6695-D5A7-B0D2D1A0B5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06AE26-F62B-FDAF-407A-9FB8D6AE8C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9921DA-060D-6C92-AD30-6AEEA6850B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AECE007-6FC2-E044-FA38-5735F6C0FC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6B17C0-25D3-3343-B8C9-253AFBF6A2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E87375-528E-C19F-FCE5-47A4C116878B}"/>
              </a:ext>
            </a:extLst>
          </p:cNvPr>
          <p:cNvSpPr>
            <a:spLocks noGrp="1"/>
          </p:cNvSpPr>
          <p:nvPr>
            <p:ph type="dt" sz="half" idx="10"/>
          </p:nvPr>
        </p:nvSpPr>
        <p:spPr/>
        <p:txBody>
          <a:bodyPr/>
          <a:lstStyle/>
          <a:p>
            <a:fld id="{03470D8B-6010-42D6-8580-AFBAF2348A9B}" type="datetime1">
              <a:rPr lang="en-US" smtClean="0"/>
              <a:t>7/29/2026</a:t>
            </a:fld>
            <a:endParaRPr lang="en-GB"/>
          </a:p>
        </p:txBody>
      </p:sp>
      <p:sp>
        <p:nvSpPr>
          <p:cNvPr id="8" name="Footer Placeholder 7">
            <a:extLst>
              <a:ext uri="{FF2B5EF4-FFF2-40B4-BE49-F238E27FC236}">
                <a16:creationId xmlns:a16="http://schemas.microsoft.com/office/drawing/2014/main" id="{E2577939-B5F0-A7F1-1307-72810FF42A81}"/>
              </a:ext>
            </a:extLst>
          </p:cNvPr>
          <p:cNvSpPr>
            <a:spLocks noGrp="1"/>
          </p:cNvSpPr>
          <p:nvPr>
            <p:ph type="ftr" sz="quarter" idx="11"/>
          </p:nvPr>
        </p:nvSpPr>
        <p:spPr/>
        <p:txBody>
          <a:bodyPr/>
          <a:lstStyle/>
          <a:p>
            <a:r>
              <a:rPr lang="en-US"/>
              <a:t>ACCB6017 Usability Engineering</a:t>
            </a:r>
            <a:endParaRPr lang="en-GB"/>
          </a:p>
        </p:txBody>
      </p:sp>
      <p:sp>
        <p:nvSpPr>
          <p:cNvPr id="9" name="Slide Number Placeholder 8">
            <a:extLst>
              <a:ext uri="{FF2B5EF4-FFF2-40B4-BE49-F238E27FC236}">
                <a16:creationId xmlns:a16="http://schemas.microsoft.com/office/drawing/2014/main" id="{0644AD21-36D9-7A18-8D96-08F41E23BD5C}"/>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138521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7F94-C52A-1301-2FFC-0E44F4A19B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FEBF0-5DF1-BB94-B5CE-E13F55C1C4F8}"/>
              </a:ext>
            </a:extLst>
          </p:cNvPr>
          <p:cNvSpPr>
            <a:spLocks noGrp="1"/>
          </p:cNvSpPr>
          <p:nvPr>
            <p:ph type="dt" sz="half" idx="10"/>
          </p:nvPr>
        </p:nvSpPr>
        <p:spPr/>
        <p:txBody>
          <a:bodyPr/>
          <a:lstStyle/>
          <a:p>
            <a:fld id="{A28AE4BE-325B-4AB9-BB23-8DE2EF5910DA}" type="datetime1">
              <a:rPr lang="en-US" smtClean="0"/>
              <a:t>7/29/2026</a:t>
            </a:fld>
            <a:endParaRPr lang="en-GB"/>
          </a:p>
        </p:txBody>
      </p:sp>
      <p:sp>
        <p:nvSpPr>
          <p:cNvPr id="4" name="Footer Placeholder 3">
            <a:extLst>
              <a:ext uri="{FF2B5EF4-FFF2-40B4-BE49-F238E27FC236}">
                <a16:creationId xmlns:a16="http://schemas.microsoft.com/office/drawing/2014/main" id="{1F0394C0-0AAD-A2F5-0CA3-657C642B9951}"/>
              </a:ext>
            </a:extLst>
          </p:cNvPr>
          <p:cNvSpPr>
            <a:spLocks noGrp="1"/>
          </p:cNvSpPr>
          <p:nvPr>
            <p:ph type="ftr" sz="quarter" idx="11"/>
          </p:nvPr>
        </p:nvSpPr>
        <p:spPr/>
        <p:txBody>
          <a:bodyPr/>
          <a:lstStyle/>
          <a:p>
            <a:r>
              <a:rPr lang="en-US"/>
              <a:t>ACCB6017 Usability Engineering</a:t>
            </a:r>
            <a:endParaRPr lang="en-GB"/>
          </a:p>
        </p:txBody>
      </p:sp>
      <p:sp>
        <p:nvSpPr>
          <p:cNvPr id="5" name="Slide Number Placeholder 4">
            <a:extLst>
              <a:ext uri="{FF2B5EF4-FFF2-40B4-BE49-F238E27FC236}">
                <a16:creationId xmlns:a16="http://schemas.microsoft.com/office/drawing/2014/main" id="{4D2A07D6-F428-EED4-5410-08DEBD8AB670}"/>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3051012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87AAE2-115A-FF1C-58B4-1A2E9432A5F0}"/>
              </a:ext>
            </a:extLst>
          </p:cNvPr>
          <p:cNvSpPr>
            <a:spLocks noGrp="1"/>
          </p:cNvSpPr>
          <p:nvPr>
            <p:ph type="dt" sz="half" idx="10"/>
          </p:nvPr>
        </p:nvSpPr>
        <p:spPr/>
        <p:txBody>
          <a:bodyPr/>
          <a:lstStyle/>
          <a:p>
            <a:fld id="{582682A2-36CA-4E66-8B27-FAC2C0211C2C}" type="datetime1">
              <a:rPr lang="en-US" smtClean="0"/>
              <a:t>7/29/2026</a:t>
            </a:fld>
            <a:endParaRPr lang="en-GB"/>
          </a:p>
        </p:txBody>
      </p:sp>
      <p:sp>
        <p:nvSpPr>
          <p:cNvPr id="3" name="Footer Placeholder 2">
            <a:extLst>
              <a:ext uri="{FF2B5EF4-FFF2-40B4-BE49-F238E27FC236}">
                <a16:creationId xmlns:a16="http://schemas.microsoft.com/office/drawing/2014/main" id="{FB55EC93-BB54-86DE-9F11-499FA1B31739}"/>
              </a:ext>
            </a:extLst>
          </p:cNvPr>
          <p:cNvSpPr>
            <a:spLocks noGrp="1"/>
          </p:cNvSpPr>
          <p:nvPr>
            <p:ph type="ftr" sz="quarter" idx="11"/>
          </p:nvPr>
        </p:nvSpPr>
        <p:spPr/>
        <p:txBody>
          <a:bodyPr/>
          <a:lstStyle/>
          <a:p>
            <a:r>
              <a:rPr lang="en-US"/>
              <a:t>ACCB6017 Usability Engineering</a:t>
            </a:r>
            <a:endParaRPr lang="en-GB"/>
          </a:p>
        </p:txBody>
      </p:sp>
      <p:sp>
        <p:nvSpPr>
          <p:cNvPr id="4" name="Slide Number Placeholder 3">
            <a:extLst>
              <a:ext uri="{FF2B5EF4-FFF2-40B4-BE49-F238E27FC236}">
                <a16:creationId xmlns:a16="http://schemas.microsoft.com/office/drawing/2014/main" id="{2AFD36FD-04C6-6399-FED9-AFB25908C2E9}"/>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587161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C2513-0921-0F00-A4AE-C3CF15C9F3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491C54-2E6C-75BF-2331-A26F07199D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F74922-0D85-5C24-3011-2BEDE37E35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5B8C9A-8492-71EA-82A1-2E8EBEA532B4}"/>
              </a:ext>
            </a:extLst>
          </p:cNvPr>
          <p:cNvSpPr>
            <a:spLocks noGrp="1"/>
          </p:cNvSpPr>
          <p:nvPr>
            <p:ph type="dt" sz="half" idx="10"/>
          </p:nvPr>
        </p:nvSpPr>
        <p:spPr/>
        <p:txBody>
          <a:bodyPr/>
          <a:lstStyle/>
          <a:p>
            <a:fld id="{61B17BF4-4558-48CF-B396-E26269CD8C36}" type="datetime1">
              <a:rPr lang="en-US" smtClean="0"/>
              <a:t>7/29/2026</a:t>
            </a:fld>
            <a:endParaRPr lang="en-GB"/>
          </a:p>
        </p:txBody>
      </p:sp>
      <p:sp>
        <p:nvSpPr>
          <p:cNvPr id="6" name="Footer Placeholder 5">
            <a:extLst>
              <a:ext uri="{FF2B5EF4-FFF2-40B4-BE49-F238E27FC236}">
                <a16:creationId xmlns:a16="http://schemas.microsoft.com/office/drawing/2014/main" id="{6EF77C3F-C8FC-C034-AB69-70130FEB31EE}"/>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24C29C4F-E596-6F3E-049A-1E7B22D3937D}"/>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352867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8E1C-2B0E-1DA9-AB02-38A2F31237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E39184-E4A5-3FEB-4E6E-A1FA328908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6C2C02-013F-6A10-4928-78EA23DA86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ED6CEC-DE7A-D3A6-0D99-8D38B44B238B}"/>
              </a:ext>
            </a:extLst>
          </p:cNvPr>
          <p:cNvSpPr>
            <a:spLocks noGrp="1"/>
          </p:cNvSpPr>
          <p:nvPr>
            <p:ph type="dt" sz="half" idx="10"/>
          </p:nvPr>
        </p:nvSpPr>
        <p:spPr/>
        <p:txBody>
          <a:bodyPr/>
          <a:lstStyle/>
          <a:p>
            <a:fld id="{6031EBD4-59EF-4D1B-8965-8520958B22F9}" type="datetime1">
              <a:rPr lang="en-US" smtClean="0"/>
              <a:t>7/29/2026</a:t>
            </a:fld>
            <a:endParaRPr lang="en-GB"/>
          </a:p>
        </p:txBody>
      </p:sp>
      <p:sp>
        <p:nvSpPr>
          <p:cNvPr id="6" name="Footer Placeholder 5">
            <a:extLst>
              <a:ext uri="{FF2B5EF4-FFF2-40B4-BE49-F238E27FC236}">
                <a16:creationId xmlns:a16="http://schemas.microsoft.com/office/drawing/2014/main" id="{DC4FB112-EA6B-5706-2AA1-7F7D34F77722}"/>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E3193D37-D008-478E-90FD-D68D143795C5}"/>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449626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09E1C-1BCA-4FED-6820-A2116CB6DC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1E60B4-F465-C605-AE84-1118C8F03A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2AF8B-B003-A3C3-21AA-F2670E286414}"/>
              </a:ext>
            </a:extLst>
          </p:cNvPr>
          <p:cNvSpPr>
            <a:spLocks noGrp="1"/>
          </p:cNvSpPr>
          <p:nvPr>
            <p:ph type="dt" sz="half" idx="10"/>
          </p:nvPr>
        </p:nvSpPr>
        <p:spPr/>
        <p:txBody>
          <a:bodyPr/>
          <a:lstStyle/>
          <a:p>
            <a:fld id="{24ACCF62-61C4-4E29-9A18-1643AF58D776}" type="datetime1">
              <a:rPr lang="en-US" smtClean="0"/>
              <a:t>7/29/2026</a:t>
            </a:fld>
            <a:endParaRPr lang="en-GB"/>
          </a:p>
        </p:txBody>
      </p:sp>
      <p:sp>
        <p:nvSpPr>
          <p:cNvPr id="5" name="Footer Placeholder 4">
            <a:extLst>
              <a:ext uri="{FF2B5EF4-FFF2-40B4-BE49-F238E27FC236}">
                <a16:creationId xmlns:a16="http://schemas.microsoft.com/office/drawing/2014/main" id="{A6580C85-CEF8-6367-8359-055057C209B3}"/>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4F7F4A83-A34F-CD46-06F7-B290B8347258}"/>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801287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B5A968-02CE-83F9-725E-D69F693C3E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C7432C-83A3-32BA-CB6A-0309A7AA0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21750C-EF88-38F1-7DD9-A7983CA6726A}"/>
              </a:ext>
            </a:extLst>
          </p:cNvPr>
          <p:cNvSpPr>
            <a:spLocks noGrp="1"/>
          </p:cNvSpPr>
          <p:nvPr>
            <p:ph type="dt" sz="half" idx="10"/>
          </p:nvPr>
        </p:nvSpPr>
        <p:spPr/>
        <p:txBody>
          <a:bodyPr/>
          <a:lstStyle/>
          <a:p>
            <a:fld id="{9286645F-9500-445C-A56E-F76B38F24138}" type="datetime1">
              <a:rPr lang="en-US" smtClean="0"/>
              <a:t>7/29/2026</a:t>
            </a:fld>
            <a:endParaRPr lang="en-GB"/>
          </a:p>
        </p:txBody>
      </p:sp>
      <p:sp>
        <p:nvSpPr>
          <p:cNvPr id="5" name="Footer Placeholder 4">
            <a:extLst>
              <a:ext uri="{FF2B5EF4-FFF2-40B4-BE49-F238E27FC236}">
                <a16:creationId xmlns:a16="http://schemas.microsoft.com/office/drawing/2014/main" id="{1B6B39B1-7086-D877-CFD9-AE3AF4C587C7}"/>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018323DA-FEC4-AECF-7356-37D885E36226}"/>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3020076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0750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AFFA8D-8244-0306-4353-8EDB99EC50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D887F6-A009-FA2B-8D9F-1D639908F6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99A73-8BBD-73D8-41B9-70EB8EB77E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03B47A-F9AF-4A69-9D92-D6109C8CE352}" type="datetime1">
              <a:rPr lang="en-US" smtClean="0"/>
              <a:t>7/29/2026</a:t>
            </a:fld>
            <a:endParaRPr lang="en-GB"/>
          </a:p>
        </p:txBody>
      </p:sp>
      <p:sp>
        <p:nvSpPr>
          <p:cNvPr id="5" name="Footer Placeholder 4">
            <a:extLst>
              <a:ext uri="{FF2B5EF4-FFF2-40B4-BE49-F238E27FC236}">
                <a16:creationId xmlns:a16="http://schemas.microsoft.com/office/drawing/2014/main" id="{4D4565AC-2DB0-02AA-18FF-F027DC9069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ACCB6017 Usability Engineering</a:t>
            </a:r>
            <a:endParaRPr lang="en-GB"/>
          </a:p>
        </p:txBody>
      </p:sp>
      <p:sp>
        <p:nvSpPr>
          <p:cNvPr id="6" name="Slide Number Placeholder 5">
            <a:extLst>
              <a:ext uri="{FF2B5EF4-FFF2-40B4-BE49-F238E27FC236}">
                <a16:creationId xmlns:a16="http://schemas.microsoft.com/office/drawing/2014/main" id="{5373BAC7-8A8C-F5B7-5610-FB50FD0388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D0CFC9-8F59-41E7-B4BD-C3A2A0002919}" type="slidenum">
              <a:rPr lang="en-GB" smtClean="0"/>
              <a:t>‹#›</a:t>
            </a:fld>
            <a:endParaRPr lang="en-GB"/>
          </a:p>
        </p:txBody>
      </p:sp>
    </p:spTree>
    <p:extLst>
      <p:ext uri="{BB962C8B-B14F-4D97-AF65-F5344CB8AC3E}">
        <p14:creationId xmlns:p14="http://schemas.microsoft.com/office/powerpoint/2010/main" val="2693939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image" Target="../media/image7.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16.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www.menti.com/alpy3vccybur" TargetMode="External"/><Relationship Id="rId4" Type="http://schemas.openxmlformats.org/officeDocument/2006/relationships/hyperlink" Target="https://www.menti.com/alof8odinvj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3" name="Rectangle 106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0729539-B0AC-EA8B-203C-6CB6C0299346}"/>
              </a:ext>
            </a:extLst>
          </p:cNvPr>
          <p:cNvSpPr>
            <a:spLocks noGrp="1"/>
          </p:cNvSpPr>
          <p:nvPr>
            <p:ph type="title"/>
          </p:nvPr>
        </p:nvSpPr>
        <p:spPr>
          <a:xfrm>
            <a:off x="922635" y="1250575"/>
            <a:ext cx="4604274" cy="4163210"/>
          </a:xfrm>
          <a:prstGeom prst="ellipse">
            <a:avLst/>
          </a:prstGeom>
        </p:spPr>
        <p:txBody>
          <a:bodyPr vert="horz" lIns="91440" tIns="45720" rIns="91440" bIns="45720" rtlCol="0" anchor="ctr">
            <a:normAutofit fontScale="90000"/>
          </a:bodyPr>
          <a:lstStyle/>
          <a:p>
            <a:pPr algn="ctr"/>
            <a:r>
              <a:rPr lang="en-US" b="1" kern="1200" dirty="0">
                <a:solidFill>
                  <a:schemeClr val="bg1"/>
                </a:solidFill>
                <a:latin typeface="+mj-lt"/>
                <a:ea typeface="+mj-ea"/>
                <a:cs typeface="+mj-cs"/>
              </a:rPr>
              <a:t>Evaluating the Interfaces II</a:t>
            </a:r>
            <a:br>
              <a:rPr lang="en-US" b="1" kern="1200" dirty="0">
                <a:solidFill>
                  <a:schemeClr val="bg1"/>
                </a:solidFill>
                <a:latin typeface="+mj-lt"/>
                <a:ea typeface="+mj-ea"/>
                <a:cs typeface="+mj-cs"/>
              </a:rPr>
            </a:br>
            <a:br>
              <a:rPr lang="en-US" b="1" kern="1200" dirty="0">
                <a:solidFill>
                  <a:schemeClr val="bg1"/>
                </a:solidFill>
                <a:latin typeface="+mj-lt"/>
                <a:ea typeface="+mj-ea"/>
                <a:cs typeface="+mj-cs"/>
              </a:rPr>
            </a:br>
            <a:endParaRPr lang="en-US" b="1" kern="1200" dirty="0">
              <a:solidFill>
                <a:schemeClr val="bg1"/>
              </a:solidFill>
              <a:latin typeface="+mj-lt"/>
              <a:ea typeface="+mj-ea"/>
              <a:cs typeface="+mj-cs"/>
            </a:endParaRPr>
          </a:p>
        </p:txBody>
      </p:sp>
      <p:sp>
        <p:nvSpPr>
          <p:cNvPr id="1064" name="Rectangle 106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F7F9DE1-BD5C-A4E2-FD22-BAA8F89C1A4F}"/>
              </a:ext>
            </a:extLst>
          </p:cNvPr>
          <p:cNvSpPr txBox="1"/>
          <p:nvPr/>
        </p:nvSpPr>
        <p:spPr>
          <a:xfrm>
            <a:off x="6293224" y="2220686"/>
            <a:ext cx="4797909" cy="36637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b="1" i="1" dirty="0">
              <a:solidFill>
                <a:schemeClr val="bg1"/>
              </a:solidFill>
            </a:endParaRPr>
          </a:p>
          <a:p>
            <a:pPr indent="-228600">
              <a:lnSpc>
                <a:spcPct val="90000"/>
              </a:lnSpc>
              <a:spcAft>
                <a:spcPts val="600"/>
              </a:spcAft>
              <a:buFont typeface="Arial" panose="020B0604020202020204" pitchFamily="34" charset="0"/>
              <a:buChar char="•"/>
            </a:pPr>
            <a:endParaRPr lang="en-US" sz="2000" b="1" i="1" dirty="0">
              <a:solidFill>
                <a:schemeClr val="bg1"/>
              </a:solidFill>
            </a:endParaRPr>
          </a:p>
          <a:p>
            <a:pPr indent="-228600">
              <a:lnSpc>
                <a:spcPct val="90000"/>
              </a:lnSpc>
              <a:spcAft>
                <a:spcPts val="600"/>
              </a:spcAft>
              <a:buFont typeface="Arial" panose="020B0604020202020204" pitchFamily="34" charset="0"/>
              <a:buChar char="•"/>
            </a:pPr>
            <a:endParaRPr lang="en-US" sz="2000" b="1" i="1" dirty="0">
              <a:solidFill>
                <a:schemeClr val="bg1"/>
              </a:solidFill>
            </a:endParaRPr>
          </a:p>
          <a:p>
            <a:pPr indent="-228600">
              <a:lnSpc>
                <a:spcPct val="90000"/>
              </a:lnSpc>
              <a:spcAft>
                <a:spcPts val="600"/>
              </a:spcAft>
              <a:buFont typeface="Arial" panose="020B0604020202020204" pitchFamily="34" charset="0"/>
              <a:buChar char="•"/>
            </a:pPr>
            <a:endParaRPr lang="en-US" sz="2000" b="1" i="1" dirty="0">
              <a:solidFill>
                <a:schemeClr val="bg1"/>
              </a:solidFill>
            </a:endParaRPr>
          </a:p>
          <a:p>
            <a:pPr>
              <a:lnSpc>
                <a:spcPct val="90000"/>
              </a:lnSpc>
              <a:spcAft>
                <a:spcPts val="600"/>
              </a:spcAft>
            </a:pPr>
            <a:endParaRPr lang="en-US" sz="2400" b="1" i="1" dirty="0">
              <a:solidFill>
                <a:schemeClr val="bg1"/>
              </a:solidFill>
            </a:endParaRPr>
          </a:p>
          <a:p>
            <a:pPr>
              <a:lnSpc>
                <a:spcPct val="90000"/>
              </a:lnSpc>
              <a:spcAft>
                <a:spcPts val="600"/>
              </a:spcAft>
            </a:pPr>
            <a:r>
              <a:rPr lang="en-US" sz="2400" b="1" i="1" dirty="0">
                <a:solidFill>
                  <a:schemeClr val="bg1"/>
                </a:solidFill>
              </a:rPr>
              <a:t>Prepared by: </a:t>
            </a:r>
          </a:p>
          <a:p>
            <a:pPr>
              <a:lnSpc>
                <a:spcPct val="90000"/>
              </a:lnSpc>
              <a:spcAft>
                <a:spcPts val="600"/>
              </a:spcAft>
            </a:pPr>
            <a:r>
              <a:rPr lang="en-US" sz="2000" b="1" dirty="0">
                <a:solidFill>
                  <a:schemeClr val="bg1"/>
                </a:solidFill>
              </a:rPr>
              <a:t>	Dr. Fahad Ahmed</a:t>
            </a:r>
          </a:p>
        </p:txBody>
      </p:sp>
      <p:sp>
        <p:nvSpPr>
          <p:cNvPr id="5" name="Date Placeholder 4">
            <a:extLst>
              <a:ext uri="{FF2B5EF4-FFF2-40B4-BE49-F238E27FC236}">
                <a16:creationId xmlns:a16="http://schemas.microsoft.com/office/drawing/2014/main" id="{C7AE84E6-5B8E-B52F-FDE2-6C67A754E7E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D2805E75-5315-404A-8722-92961FC4B902}" type="datetime1">
              <a:rPr lang="en-US" smtClean="0">
                <a:solidFill>
                  <a:schemeClr val="bg1">
                    <a:lumMod val="50000"/>
                  </a:schemeClr>
                </a:solidFill>
              </a:rPr>
              <a:t>7/29/2026</a:t>
            </a:fld>
            <a:endParaRPr lang="en-US">
              <a:solidFill>
                <a:schemeClr val="bg1">
                  <a:lumMod val="50000"/>
                </a:schemeClr>
              </a:solidFill>
            </a:endParaRPr>
          </a:p>
        </p:txBody>
      </p:sp>
      <p:sp>
        <p:nvSpPr>
          <p:cNvPr id="6" name="Footer Placeholder 5">
            <a:extLst>
              <a:ext uri="{FF2B5EF4-FFF2-40B4-BE49-F238E27FC236}">
                <a16:creationId xmlns:a16="http://schemas.microsoft.com/office/drawing/2014/main" id="{ADD7B379-2E97-8554-556C-8E0E4FB2515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b="1" kern="1200" dirty="0">
                <a:solidFill>
                  <a:schemeClr val="bg1">
                    <a:lumMod val="50000"/>
                  </a:schemeClr>
                </a:solidFill>
                <a:latin typeface="+mn-lt"/>
                <a:ea typeface="+mn-ea"/>
                <a:cs typeface="+mn-cs"/>
              </a:rPr>
              <a:t>ACCB6017 Usability Engineering</a:t>
            </a:r>
            <a:endParaRPr lang="en-US" kern="1200" dirty="0">
              <a:solidFill>
                <a:schemeClr val="bg1">
                  <a:lumMod val="50000"/>
                </a:schemeClr>
              </a:solidFill>
              <a:latin typeface="+mn-lt"/>
              <a:ea typeface="+mn-ea"/>
              <a:cs typeface="+mn-cs"/>
            </a:endParaRPr>
          </a:p>
        </p:txBody>
      </p:sp>
      <p:sp>
        <p:nvSpPr>
          <p:cNvPr id="7" name="Slide Number Placeholder 6">
            <a:extLst>
              <a:ext uri="{FF2B5EF4-FFF2-40B4-BE49-F238E27FC236}">
                <a16:creationId xmlns:a16="http://schemas.microsoft.com/office/drawing/2014/main" id="{20FEADC0-F3EA-EEA2-7826-F7180CDA32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8EA1D3-1786-D44B-B63C-54D9AE4520B9}" type="slidenum">
              <a:rPr lang="en-US" smtClean="0">
                <a:solidFill>
                  <a:schemeClr val="bg1">
                    <a:lumMod val="50000"/>
                  </a:schemeClr>
                </a:solidFill>
              </a:rPr>
              <a:pPr>
                <a:spcAft>
                  <a:spcPts val="600"/>
                </a:spcAft>
              </a:pPr>
              <a:t>1</a:t>
            </a:fld>
            <a:endParaRPr lang="en-US">
              <a:solidFill>
                <a:schemeClr val="bg1">
                  <a:lumMod val="50000"/>
                </a:schemeClr>
              </a:solidFill>
            </a:endParaRPr>
          </a:p>
        </p:txBody>
      </p:sp>
      <p:sp>
        <p:nvSpPr>
          <p:cNvPr id="9" name="AutoShape 2" descr="Image of ">
            <a:extLst>
              <a:ext uri="{FF2B5EF4-FFF2-40B4-BE49-F238E27FC236}">
                <a16:creationId xmlns:a16="http://schemas.microsoft.com/office/drawing/2014/main" id="{2EA98139-CDC1-BDE3-1722-8D016D12722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Image of ">
            <a:extLst>
              <a:ext uri="{FF2B5EF4-FFF2-40B4-BE49-F238E27FC236}">
                <a16:creationId xmlns:a16="http://schemas.microsoft.com/office/drawing/2014/main" id="{A038DCD1-6D95-E491-E173-1A1B15705A7F}"/>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2">
            <a:extLst>
              <a:ext uri="{FF2B5EF4-FFF2-40B4-BE49-F238E27FC236}">
                <a16:creationId xmlns:a16="http://schemas.microsoft.com/office/drawing/2014/main" id="{11513E20-5E07-36CA-C844-BC2DB568CE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7187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84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14F12-2932-57ED-C740-3B0688002B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E531E-80BC-CE32-A8CC-2C407126BC1B}"/>
              </a:ext>
            </a:extLst>
          </p:cNvPr>
          <p:cNvSpPr>
            <a:spLocks noGrp="1"/>
          </p:cNvSpPr>
          <p:nvPr>
            <p:ph type="title"/>
          </p:nvPr>
        </p:nvSpPr>
        <p:spPr>
          <a:xfrm>
            <a:off x="489999" y="232984"/>
            <a:ext cx="4895850" cy="885976"/>
          </a:xfrm>
        </p:spPr>
        <p:txBody>
          <a:bodyPr anchor="b">
            <a:noAutofit/>
          </a:bodyPr>
          <a:lstStyle/>
          <a:p>
            <a:r>
              <a:rPr lang="en-GB" sz="3200" b="1" dirty="0"/>
              <a:t>Topics of Discussion</a:t>
            </a:r>
            <a:endParaRPr lang="en-GB" sz="3200" dirty="0"/>
          </a:p>
        </p:txBody>
      </p:sp>
      <p:sp>
        <p:nvSpPr>
          <p:cNvPr id="6" name="Footer Placeholder 5">
            <a:extLst>
              <a:ext uri="{FF2B5EF4-FFF2-40B4-BE49-F238E27FC236}">
                <a16:creationId xmlns:a16="http://schemas.microsoft.com/office/drawing/2014/main" id="{484DBD5D-A066-897E-0887-6B9CA6128527}"/>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
        <p:nvSpPr>
          <p:cNvPr id="5" name="Date Placeholder 4">
            <a:extLst>
              <a:ext uri="{FF2B5EF4-FFF2-40B4-BE49-F238E27FC236}">
                <a16:creationId xmlns:a16="http://schemas.microsoft.com/office/drawing/2014/main" id="{4B95ADCA-7685-A003-AC73-538F4E141CB5}"/>
              </a:ext>
            </a:extLst>
          </p:cNvPr>
          <p:cNvSpPr>
            <a:spLocks noGrp="1"/>
          </p:cNvSpPr>
          <p:nvPr>
            <p:ph type="dt" sz="half" idx="10"/>
          </p:nvPr>
        </p:nvSpPr>
        <p:spPr>
          <a:xfrm>
            <a:off x="8970264" y="6455664"/>
            <a:ext cx="2743200" cy="365125"/>
          </a:xfrm>
        </p:spPr>
        <p:txBody>
          <a:bodyPr>
            <a:normAutofit/>
          </a:bodyPr>
          <a:lstStyle/>
          <a:p>
            <a:pPr algn="r">
              <a:spcAft>
                <a:spcPts val="600"/>
              </a:spcAft>
            </a:pPr>
            <a:fld id="{54EAB1D3-78AE-4588-8548-23548573793D}" type="datetime1">
              <a:rPr lang="en-US" sz="1100" smtClean="0">
                <a:solidFill>
                  <a:schemeClr val="tx1"/>
                </a:solidFill>
              </a:rPr>
              <a:t>7/29/2026</a:t>
            </a:fld>
            <a:endParaRPr lang="en-GB" sz="1100" dirty="0">
              <a:solidFill>
                <a:schemeClr val="tx1"/>
              </a:solidFill>
            </a:endParaRPr>
          </a:p>
        </p:txBody>
      </p:sp>
      <p:sp>
        <p:nvSpPr>
          <p:cNvPr id="7" name="Slide Number Placeholder 6">
            <a:extLst>
              <a:ext uri="{FF2B5EF4-FFF2-40B4-BE49-F238E27FC236}">
                <a16:creationId xmlns:a16="http://schemas.microsoft.com/office/drawing/2014/main" id="{FB115BF6-16C8-3248-4138-532B55D01235}"/>
              </a:ext>
            </a:extLst>
          </p:cNvPr>
          <p:cNvSpPr>
            <a:spLocks noGrp="1"/>
          </p:cNvSpPr>
          <p:nvPr>
            <p:ph type="sldNum" sz="quarter" idx="12"/>
          </p:nvPr>
        </p:nvSpPr>
        <p:spPr>
          <a:xfrm>
            <a:off x="11704320" y="6455664"/>
            <a:ext cx="448056" cy="365125"/>
          </a:xfrm>
        </p:spPr>
        <p:txBody>
          <a:bodyPr>
            <a:normAutofit/>
          </a:bodyPr>
          <a:lstStyle/>
          <a:p>
            <a:pPr>
              <a:spcAft>
                <a:spcPts val="600"/>
              </a:spcAft>
            </a:pPr>
            <a:fld id="{818EA1D3-1786-D44B-B63C-54D9AE4520B9}" type="slidenum">
              <a:rPr lang="en-GB" sz="1100">
                <a:solidFill>
                  <a:schemeClr val="tx1"/>
                </a:solidFill>
              </a:rPr>
              <a:pPr>
                <a:spcAft>
                  <a:spcPts val="600"/>
                </a:spcAft>
              </a:pPr>
              <a:t>2</a:t>
            </a:fld>
            <a:endParaRPr lang="en-GB" sz="1100" dirty="0">
              <a:solidFill>
                <a:schemeClr val="tx1"/>
              </a:solidFill>
            </a:endParaRPr>
          </a:p>
        </p:txBody>
      </p:sp>
      <p:sp>
        <p:nvSpPr>
          <p:cNvPr id="4" name="Content Placeholder 3">
            <a:extLst>
              <a:ext uri="{FF2B5EF4-FFF2-40B4-BE49-F238E27FC236}">
                <a16:creationId xmlns:a16="http://schemas.microsoft.com/office/drawing/2014/main" id="{3D766514-D4CC-7625-E575-98B58366D428}"/>
              </a:ext>
            </a:extLst>
          </p:cNvPr>
          <p:cNvSpPr>
            <a:spLocks noGrp="1"/>
          </p:cNvSpPr>
          <p:nvPr>
            <p:ph idx="1"/>
          </p:nvPr>
        </p:nvSpPr>
        <p:spPr>
          <a:xfrm>
            <a:off x="489999" y="1238050"/>
            <a:ext cx="10492326" cy="5217614"/>
          </a:xfrm>
        </p:spPr>
        <p:txBody>
          <a:bodyPr>
            <a:normAutofit/>
          </a:bodyPr>
          <a:lstStyle/>
          <a:p>
            <a:pPr lvl="1"/>
            <a:r>
              <a:rPr lang="en-US" sz="2800" dirty="0"/>
              <a:t>Personas</a:t>
            </a:r>
          </a:p>
          <a:p>
            <a:pPr lvl="2"/>
            <a:r>
              <a:rPr lang="en-US" dirty="0"/>
              <a:t>Why needed?</a:t>
            </a:r>
          </a:p>
          <a:p>
            <a:pPr lvl="2"/>
            <a:r>
              <a:rPr lang="en-US" dirty="0"/>
              <a:t>How to make them?</a:t>
            </a:r>
          </a:p>
          <a:p>
            <a:pPr marL="457200" lvl="1" indent="0">
              <a:buNone/>
            </a:pPr>
            <a:endParaRPr lang="en-US" sz="2800" dirty="0"/>
          </a:p>
          <a:p>
            <a:pPr lvl="1"/>
            <a:r>
              <a:rPr lang="en-US" sz="2800" dirty="0"/>
              <a:t>Interface Evaluation</a:t>
            </a:r>
          </a:p>
          <a:p>
            <a:pPr lvl="2"/>
            <a:r>
              <a:rPr lang="en-US" dirty="0"/>
              <a:t>What is Interface Evaluation?</a:t>
            </a:r>
          </a:p>
          <a:p>
            <a:pPr lvl="2"/>
            <a:r>
              <a:rPr lang="en-US" dirty="0"/>
              <a:t>Heuristic Evaluation</a:t>
            </a:r>
            <a:endParaRPr lang="en-GB" dirty="0"/>
          </a:p>
          <a:p>
            <a:pPr marL="457200" lvl="1" indent="0">
              <a:buNone/>
            </a:pPr>
            <a:endParaRPr lang="en-US" sz="2800" dirty="0"/>
          </a:p>
          <a:p>
            <a:pPr lvl="1"/>
            <a:r>
              <a:rPr lang="en-US" sz="2800" dirty="0"/>
              <a:t>How to use the data collected?</a:t>
            </a:r>
          </a:p>
          <a:p>
            <a:pPr lvl="2"/>
            <a:r>
              <a:rPr lang="en-US" dirty="0"/>
              <a:t>Quantitative Analysis</a:t>
            </a:r>
          </a:p>
          <a:p>
            <a:pPr lvl="2"/>
            <a:r>
              <a:rPr lang="en-US" dirty="0"/>
              <a:t>Qualitative Analysis</a:t>
            </a:r>
          </a:p>
          <a:p>
            <a:pPr marL="457200" lvl="1" indent="0">
              <a:buNone/>
            </a:pPr>
            <a:endParaRPr lang="en-US" sz="2800" dirty="0"/>
          </a:p>
          <a:p>
            <a:pPr lvl="1"/>
            <a:endParaRPr lang="en-GB" sz="2000" dirty="0"/>
          </a:p>
          <a:p>
            <a:pPr lvl="1"/>
            <a:endParaRPr lang="en-GB" sz="2000" dirty="0"/>
          </a:p>
        </p:txBody>
      </p:sp>
      <p:sp>
        <p:nvSpPr>
          <p:cNvPr id="13" name="Rectangle 3">
            <a:extLst>
              <a:ext uri="{FF2B5EF4-FFF2-40B4-BE49-F238E27FC236}">
                <a16:creationId xmlns:a16="http://schemas.microsoft.com/office/drawing/2014/main" id="{31350581-9B67-DB11-2782-38E7A77DC155}"/>
              </a:ext>
            </a:extLst>
          </p:cNvPr>
          <p:cNvSpPr>
            <a:spLocks noChangeArrowheads="1"/>
          </p:cNvSpPr>
          <p:nvPr/>
        </p:nvSpPr>
        <p:spPr bwMode="auto">
          <a:xfrm>
            <a:off x="0" y="-3002271"/>
            <a:ext cx="26481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0C08094A-A569-00D4-6C7D-08409AFA8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636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71000"/>
          </a:schemeClr>
        </a:solidFill>
        <a:effectLst/>
      </p:bgPr>
    </p:bg>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Recap: What We Covered in Lecture 6</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Three tools now in your evaluation toolkit, this session adds a few more and shows you how to act on what you find.</a:t>
            </a:r>
            <a:endParaRPr lang="en-US" sz="1733" dirty="0"/>
          </a:p>
        </p:txBody>
      </p:sp>
      <p:sp>
        <p:nvSpPr>
          <p:cNvPr id="4" name="Shape 2"/>
          <p:cNvSpPr/>
          <p:nvPr/>
        </p:nvSpPr>
        <p:spPr>
          <a:xfrm>
            <a:off x="463296" y="1414272"/>
            <a:ext cx="3633216" cy="4876800"/>
          </a:xfrm>
          <a:prstGeom prst="roundRect">
            <a:avLst>
              <a:gd name="adj" fmla="val 3356"/>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463296" y="1414272"/>
            <a:ext cx="3633216" cy="707136"/>
          </a:xfrm>
          <a:prstGeom prst="roundRect">
            <a:avLst>
              <a:gd name="adj" fmla="val 17241"/>
            </a:avLst>
          </a:prstGeom>
          <a:solidFill>
            <a:srgbClr val="028090"/>
          </a:solidFill>
          <a:ln w="12700">
            <a:solidFill>
              <a:srgbClr val="028090"/>
            </a:solidFill>
            <a:prstDash val="solid"/>
          </a:ln>
        </p:spPr>
        <p:txBody>
          <a:bodyPr/>
          <a:lstStyle/>
          <a:p>
            <a:endParaRPr lang="en-GB" sz="2400"/>
          </a:p>
        </p:txBody>
      </p:sp>
      <p:sp>
        <p:nvSpPr>
          <p:cNvPr id="6" name="Shape 4"/>
          <p:cNvSpPr/>
          <p:nvPr/>
        </p:nvSpPr>
        <p:spPr>
          <a:xfrm>
            <a:off x="463296" y="1828800"/>
            <a:ext cx="3633216" cy="292608"/>
          </a:xfrm>
          <a:prstGeom prst="rect">
            <a:avLst/>
          </a:prstGeom>
          <a:solidFill>
            <a:srgbClr val="028090"/>
          </a:solidFill>
          <a:ln w="12700">
            <a:solidFill>
              <a:srgbClr val="028090"/>
            </a:solidFill>
            <a:prstDash val="solid"/>
          </a:ln>
        </p:spPr>
        <p:txBody>
          <a:bodyPr/>
          <a:lstStyle/>
          <a:p>
            <a:endParaRPr lang="en-GB" sz="2400"/>
          </a:p>
        </p:txBody>
      </p:sp>
      <p:sp>
        <p:nvSpPr>
          <p:cNvPr id="7" name="Shape 5"/>
          <p:cNvSpPr/>
          <p:nvPr/>
        </p:nvSpPr>
        <p:spPr>
          <a:xfrm>
            <a:off x="609600" y="1511808"/>
            <a:ext cx="487680" cy="487680"/>
          </a:xfrm>
          <a:prstGeom prst="ellipse">
            <a:avLst/>
          </a:prstGeom>
          <a:solidFill>
            <a:srgbClr val="FFFFFF">
              <a:alpha val="70000"/>
            </a:srgbClr>
          </a:solidFill>
          <a:ln w="12700">
            <a:solidFill>
              <a:srgbClr val="FFFFFF">
                <a:alpha val="70000"/>
              </a:srgbClr>
            </a:solidFill>
            <a:prstDash val="solid"/>
          </a:ln>
        </p:spPr>
        <p:txBody>
          <a:bodyPr/>
          <a:lstStyle/>
          <a:p>
            <a:endParaRPr lang="en-GB" sz="2400"/>
          </a:p>
        </p:txBody>
      </p:sp>
      <p:pic>
        <p:nvPicPr>
          <p:cNvPr id="8" name="Image 0" descr="preencoded.png"/>
          <p:cNvPicPr>
            <a:picLocks noChangeAspect="1"/>
          </p:cNvPicPr>
          <p:nvPr/>
        </p:nvPicPr>
        <p:blipFill>
          <a:blip r:embed="rId3"/>
          <a:stretch>
            <a:fillRect/>
          </a:stretch>
        </p:blipFill>
        <p:spPr>
          <a:xfrm>
            <a:off x="682752" y="1548384"/>
            <a:ext cx="341376" cy="341376"/>
          </a:xfrm>
          <a:prstGeom prst="rect">
            <a:avLst/>
          </a:prstGeom>
        </p:spPr>
      </p:pic>
      <p:sp>
        <p:nvSpPr>
          <p:cNvPr id="9" name="Text 6"/>
          <p:cNvSpPr/>
          <p:nvPr/>
        </p:nvSpPr>
        <p:spPr>
          <a:xfrm>
            <a:off x="1194816" y="1487424"/>
            <a:ext cx="2755392" cy="512064"/>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Personas</a:t>
            </a:r>
            <a:endParaRPr lang="en-US" sz="1733" dirty="0"/>
          </a:p>
        </p:txBody>
      </p:sp>
      <p:sp>
        <p:nvSpPr>
          <p:cNvPr id="10" name="Text 7"/>
          <p:cNvSpPr/>
          <p:nvPr/>
        </p:nvSpPr>
        <p:spPr>
          <a:xfrm>
            <a:off x="646176" y="2255520"/>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Research-based fictional user types</a:t>
            </a:r>
            <a:endParaRPr lang="en-US" sz="1467" dirty="0"/>
          </a:p>
        </p:txBody>
      </p:sp>
      <p:sp>
        <p:nvSpPr>
          <p:cNvPr id="11" name="Text 8"/>
          <p:cNvSpPr/>
          <p:nvPr/>
        </p:nvSpPr>
        <p:spPr>
          <a:xfrm>
            <a:off x="646176" y="2938272"/>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Goal-oriented, data-driven, contextual</a:t>
            </a:r>
            <a:endParaRPr lang="en-US" sz="1467" dirty="0"/>
          </a:p>
        </p:txBody>
      </p:sp>
      <p:sp>
        <p:nvSpPr>
          <p:cNvPr id="12" name="Text 9"/>
          <p:cNvSpPr/>
          <p:nvPr/>
        </p:nvSpPr>
        <p:spPr>
          <a:xfrm>
            <a:off x="646176" y="3621024"/>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Brenda Okafor: Senior Ward Nurse, handover under time pressure</a:t>
            </a:r>
            <a:endParaRPr lang="en-US" sz="1467" dirty="0"/>
          </a:p>
        </p:txBody>
      </p:sp>
      <p:sp>
        <p:nvSpPr>
          <p:cNvPr id="13" name="Text 10"/>
          <p:cNvSpPr/>
          <p:nvPr/>
        </p:nvSpPr>
        <p:spPr>
          <a:xfrm>
            <a:off x="646176" y="4303776"/>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Used across the Double Diamond to test decisions against real user goals</a:t>
            </a:r>
            <a:endParaRPr lang="en-US" sz="1467" dirty="0"/>
          </a:p>
        </p:txBody>
      </p:sp>
      <p:sp>
        <p:nvSpPr>
          <p:cNvPr id="14" name="Shape 11"/>
          <p:cNvSpPr/>
          <p:nvPr/>
        </p:nvSpPr>
        <p:spPr>
          <a:xfrm>
            <a:off x="4303776" y="1414272"/>
            <a:ext cx="3633216" cy="4876800"/>
          </a:xfrm>
          <a:prstGeom prst="roundRect">
            <a:avLst>
              <a:gd name="adj" fmla="val 3356"/>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5" name="Shape 12"/>
          <p:cNvSpPr/>
          <p:nvPr/>
        </p:nvSpPr>
        <p:spPr>
          <a:xfrm>
            <a:off x="4303776" y="1414272"/>
            <a:ext cx="3633216" cy="707136"/>
          </a:xfrm>
          <a:prstGeom prst="roundRect">
            <a:avLst>
              <a:gd name="adj" fmla="val 17241"/>
            </a:avLst>
          </a:prstGeom>
          <a:solidFill>
            <a:srgbClr val="1C7293"/>
          </a:solidFill>
          <a:ln w="12700">
            <a:solidFill>
              <a:srgbClr val="1C7293"/>
            </a:solidFill>
            <a:prstDash val="solid"/>
          </a:ln>
        </p:spPr>
        <p:txBody>
          <a:bodyPr/>
          <a:lstStyle/>
          <a:p>
            <a:endParaRPr lang="en-GB" sz="2400"/>
          </a:p>
        </p:txBody>
      </p:sp>
      <p:sp>
        <p:nvSpPr>
          <p:cNvPr id="16" name="Shape 13"/>
          <p:cNvSpPr/>
          <p:nvPr/>
        </p:nvSpPr>
        <p:spPr>
          <a:xfrm>
            <a:off x="4303776" y="1828800"/>
            <a:ext cx="3633216" cy="292608"/>
          </a:xfrm>
          <a:prstGeom prst="rect">
            <a:avLst/>
          </a:prstGeom>
          <a:solidFill>
            <a:srgbClr val="1C7293"/>
          </a:solidFill>
          <a:ln w="12700">
            <a:solidFill>
              <a:srgbClr val="1C7293"/>
            </a:solidFill>
            <a:prstDash val="solid"/>
          </a:ln>
        </p:spPr>
        <p:txBody>
          <a:bodyPr/>
          <a:lstStyle/>
          <a:p>
            <a:endParaRPr lang="en-GB" sz="2400"/>
          </a:p>
        </p:txBody>
      </p:sp>
      <p:sp>
        <p:nvSpPr>
          <p:cNvPr id="17" name="Shape 14"/>
          <p:cNvSpPr/>
          <p:nvPr/>
        </p:nvSpPr>
        <p:spPr>
          <a:xfrm>
            <a:off x="4450080" y="1511808"/>
            <a:ext cx="487680" cy="487680"/>
          </a:xfrm>
          <a:prstGeom prst="ellipse">
            <a:avLst/>
          </a:prstGeom>
          <a:solidFill>
            <a:srgbClr val="FFFFFF">
              <a:alpha val="70000"/>
            </a:srgbClr>
          </a:solidFill>
          <a:ln w="12700">
            <a:solidFill>
              <a:srgbClr val="FFFFFF">
                <a:alpha val="70000"/>
              </a:srgbClr>
            </a:solidFill>
            <a:prstDash val="solid"/>
          </a:ln>
        </p:spPr>
        <p:txBody>
          <a:bodyPr/>
          <a:lstStyle/>
          <a:p>
            <a:endParaRPr lang="en-GB" sz="2400"/>
          </a:p>
        </p:txBody>
      </p:sp>
      <p:pic>
        <p:nvPicPr>
          <p:cNvPr id="18" name="Image 1" descr="preencoded.png"/>
          <p:cNvPicPr>
            <a:picLocks noChangeAspect="1"/>
          </p:cNvPicPr>
          <p:nvPr/>
        </p:nvPicPr>
        <p:blipFill>
          <a:blip r:embed="rId4"/>
          <a:stretch>
            <a:fillRect/>
          </a:stretch>
        </p:blipFill>
        <p:spPr>
          <a:xfrm>
            <a:off x="4523232" y="1548384"/>
            <a:ext cx="341376" cy="341376"/>
          </a:xfrm>
          <a:prstGeom prst="rect">
            <a:avLst/>
          </a:prstGeom>
        </p:spPr>
      </p:pic>
      <p:sp>
        <p:nvSpPr>
          <p:cNvPr id="19" name="Text 15"/>
          <p:cNvSpPr/>
          <p:nvPr/>
        </p:nvSpPr>
        <p:spPr>
          <a:xfrm>
            <a:off x="5035296" y="1487424"/>
            <a:ext cx="2755392" cy="512064"/>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Heuristic Evaluation</a:t>
            </a:r>
            <a:endParaRPr lang="en-US" sz="1733" dirty="0"/>
          </a:p>
        </p:txBody>
      </p:sp>
      <p:sp>
        <p:nvSpPr>
          <p:cNvPr id="20" name="Text 16"/>
          <p:cNvSpPr/>
          <p:nvPr/>
        </p:nvSpPr>
        <p:spPr>
          <a:xfrm>
            <a:off x="4486656" y="2255520"/>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Expert inspection against Nielsen's 10 heuristics</a:t>
            </a:r>
            <a:endParaRPr lang="en-US" sz="1467" dirty="0"/>
          </a:p>
        </p:txBody>
      </p:sp>
      <p:sp>
        <p:nvSpPr>
          <p:cNvPr id="21" name="Text 17"/>
          <p:cNvSpPr/>
          <p:nvPr/>
        </p:nvSpPr>
        <p:spPr>
          <a:xfrm>
            <a:off x="4486656" y="2938272"/>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3–5 evaluators, working independently</a:t>
            </a:r>
            <a:endParaRPr lang="en-US" sz="1467" dirty="0"/>
          </a:p>
        </p:txBody>
      </p:sp>
      <p:sp>
        <p:nvSpPr>
          <p:cNvPr id="22" name="Text 18"/>
          <p:cNvSpPr/>
          <p:nvPr/>
        </p:nvSpPr>
        <p:spPr>
          <a:xfrm>
            <a:off x="4486656" y="3621024"/>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Severity rated 0–4 (cosmetic → catastrophe)</a:t>
            </a:r>
            <a:endParaRPr lang="en-US" sz="1467" dirty="0"/>
          </a:p>
        </p:txBody>
      </p:sp>
      <p:sp>
        <p:nvSpPr>
          <p:cNvPr id="23" name="Text 19"/>
          <p:cNvSpPr/>
          <p:nvPr/>
        </p:nvSpPr>
        <p:spPr>
          <a:xfrm>
            <a:off x="4486656" y="4303776"/>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Finds ~75% of usability problems cheaply, before any user testing</a:t>
            </a:r>
            <a:endParaRPr lang="en-US" sz="1467" dirty="0"/>
          </a:p>
        </p:txBody>
      </p:sp>
      <p:sp>
        <p:nvSpPr>
          <p:cNvPr id="24" name="Shape 20"/>
          <p:cNvSpPr/>
          <p:nvPr/>
        </p:nvSpPr>
        <p:spPr>
          <a:xfrm>
            <a:off x="8144256" y="1414272"/>
            <a:ext cx="3633216" cy="4876800"/>
          </a:xfrm>
          <a:prstGeom prst="roundRect">
            <a:avLst>
              <a:gd name="adj" fmla="val 3356"/>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5" name="Shape 21"/>
          <p:cNvSpPr/>
          <p:nvPr/>
        </p:nvSpPr>
        <p:spPr>
          <a:xfrm>
            <a:off x="8144256" y="1414272"/>
            <a:ext cx="3633216" cy="707136"/>
          </a:xfrm>
          <a:prstGeom prst="roundRect">
            <a:avLst>
              <a:gd name="adj" fmla="val 17241"/>
            </a:avLst>
          </a:prstGeom>
          <a:solidFill>
            <a:srgbClr val="F96167"/>
          </a:solidFill>
          <a:ln w="12700">
            <a:solidFill>
              <a:srgbClr val="F96167"/>
            </a:solidFill>
            <a:prstDash val="solid"/>
          </a:ln>
        </p:spPr>
        <p:txBody>
          <a:bodyPr/>
          <a:lstStyle/>
          <a:p>
            <a:endParaRPr lang="en-GB" sz="2400"/>
          </a:p>
        </p:txBody>
      </p:sp>
      <p:sp>
        <p:nvSpPr>
          <p:cNvPr id="26" name="Shape 22"/>
          <p:cNvSpPr/>
          <p:nvPr/>
        </p:nvSpPr>
        <p:spPr>
          <a:xfrm>
            <a:off x="8144256" y="1828800"/>
            <a:ext cx="3633216" cy="292608"/>
          </a:xfrm>
          <a:prstGeom prst="rect">
            <a:avLst/>
          </a:prstGeom>
          <a:solidFill>
            <a:srgbClr val="F96167"/>
          </a:solidFill>
          <a:ln w="12700">
            <a:solidFill>
              <a:srgbClr val="F96167"/>
            </a:solidFill>
            <a:prstDash val="solid"/>
          </a:ln>
        </p:spPr>
        <p:txBody>
          <a:bodyPr/>
          <a:lstStyle/>
          <a:p>
            <a:endParaRPr lang="en-GB" sz="2400"/>
          </a:p>
        </p:txBody>
      </p:sp>
      <p:sp>
        <p:nvSpPr>
          <p:cNvPr id="27" name="Shape 23"/>
          <p:cNvSpPr/>
          <p:nvPr/>
        </p:nvSpPr>
        <p:spPr>
          <a:xfrm>
            <a:off x="8290560" y="1511808"/>
            <a:ext cx="487680" cy="487680"/>
          </a:xfrm>
          <a:prstGeom prst="ellipse">
            <a:avLst/>
          </a:prstGeom>
          <a:solidFill>
            <a:srgbClr val="FFFFFF">
              <a:alpha val="70000"/>
            </a:srgbClr>
          </a:solidFill>
          <a:ln w="12700">
            <a:solidFill>
              <a:srgbClr val="FFFFFF">
                <a:alpha val="70000"/>
              </a:srgbClr>
            </a:solidFill>
            <a:prstDash val="solid"/>
          </a:ln>
        </p:spPr>
        <p:txBody>
          <a:bodyPr/>
          <a:lstStyle/>
          <a:p>
            <a:endParaRPr lang="en-GB" sz="2400"/>
          </a:p>
        </p:txBody>
      </p:sp>
      <p:pic>
        <p:nvPicPr>
          <p:cNvPr id="28" name="Image 2" descr="preencoded.png"/>
          <p:cNvPicPr>
            <a:picLocks noChangeAspect="1"/>
          </p:cNvPicPr>
          <p:nvPr/>
        </p:nvPicPr>
        <p:blipFill>
          <a:blip r:embed="rId5"/>
          <a:stretch>
            <a:fillRect/>
          </a:stretch>
        </p:blipFill>
        <p:spPr>
          <a:xfrm>
            <a:off x="8363712" y="1548384"/>
            <a:ext cx="341376" cy="341376"/>
          </a:xfrm>
          <a:prstGeom prst="rect">
            <a:avLst/>
          </a:prstGeom>
        </p:spPr>
      </p:pic>
      <p:sp>
        <p:nvSpPr>
          <p:cNvPr id="29" name="Text 24"/>
          <p:cNvSpPr/>
          <p:nvPr/>
        </p:nvSpPr>
        <p:spPr>
          <a:xfrm>
            <a:off x="8875776" y="1487424"/>
            <a:ext cx="2755392" cy="512064"/>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Analysing Data</a:t>
            </a:r>
            <a:endParaRPr lang="en-US" sz="1733" dirty="0"/>
          </a:p>
        </p:txBody>
      </p:sp>
      <p:sp>
        <p:nvSpPr>
          <p:cNvPr id="30" name="Text 25"/>
          <p:cNvSpPr/>
          <p:nvPr/>
        </p:nvSpPr>
        <p:spPr>
          <a:xfrm>
            <a:off x="8327136" y="2255520"/>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Quantitative: SUS scoring, descriptive stats, Mann-Whitney U</a:t>
            </a:r>
            <a:endParaRPr lang="en-US" sz="1467" dirty="0"/>
          </a:p>
        </p:txBody>
      </p:sp>
      <p:sp>
        <p:nvSpPr>
          <p:cNvPr id="31" name="Text 26"/>
          <p:cNvSpPr/>
          <p:nvPr/>
        </p:nvSpPr>
        <p:spPr>
          <a:xfrm>
            <a:off x="8327136" y="2938272"/>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Qualitative: Thematic Analysis</a:t>
            </a:r>
            <a:endParaRPr lang="en-US" sz="1467" dirty="0"/>
          </a:p>
        </p:txBody>
      </p:sp>
      <p:sp>
        <p:nvSpPr>
          <p:cNvPr id="32" name="Text 27"/>
          <p:cNvSpPr/>
          <p:nvPr/>
        </p:nvSpPr>
        <p:spPr>
          <a:xfrm>
            <a:off x="8327136" y="3621024"/>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TA example: literacy problems, navigation issues, error messages</a:t>
            </a:r>
            <a:endParaRPr lang="en-US" sz="1467" dirty="0"/>
          </a:p>
        </p:txBody>
      </p:sp>
      <p:sp>
        <p:nvSpPr>
          <p:cNvPr id="33" name="Text 28"/>
          <p:cNvSpPr/>
          <p:nvPr/>
        </p:nvSpPr>
        <p:spPr>
          <a:xfrm>
            <a:off x="8327136" y="4303776"/>
            <a:ext cx="3267456" cy="60960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  Both perspectives needed for a complete picture</a:t>
            </a:r>
            <a:endParaRPr lang="en-US" sz="1467" dirty="0"/>
          </a:p>
        </p:txBody>
      </p:sp>
      <p:sp>
        <p:nvSpPr>
          <p:cNvPr id="34" name="Shape 29"/>
          <p:cNvSpPr/>
          <p:nvPr/>
        </p:nvSpPr>
        <p:spPr>
          <a:xfrm>
            <a:off x="463296" y="6339840"/>
            <a:ext cx="11362944" cy="463296"/>
          </a:xfrm>
          <a:prstGeom prst="roundRect">
            <a:avLst>
              <a:gd name="adj" fmla="val 18421"/>
            </a:avLst>
          </a:prstGeom>
          <a:solidFill>
            <a:srgbClr val="EBF8FF"/>
          </a:solidFill>
          <a:ln w="19050">
            <a:solidFill>
              <a:srgbClr val="028090"/>
            </a:solidFill>
            <a:prstDash val="solid"/>
          </a:ln>
        </p:spPr>
        <p:txBody>
          <a:bodyPr/>
          <a:lstStyle/>
          <a:p>
            <a:endParaRPr lang="en-GB" sz="2400"/>
          </a:p>
        </p:txBody>
      </p:sp>
      <p:sp>
        <p:nvSpPr>
          <p:cNvPr id="35" name="Text 30"/>
          <p:cNvSpPr/>
          <p:nvPr/>
        </p:nvSpPr>
        <p:spPr>
          <a:xfrm>
            <a:off x="554736" y="6394704"/>
            <a:ext cx="11180064" cy="365760"/>
          </a:xfrm>
          <a:prstGeom prst="rect">
            <a:avLst/>
          </a:prstGeom>
          <a:noFill/>
          <a:ln/>
        </p:spPr>
        <p:txBody>
          <a:bodyPr wrap="square" lIns="0" tIns="0" rIns="0" bIns="0" rtlCol="0" anchor="ctr"/>
          <a:lstStyle/>
          <a:p>
            <a:r>
              <a:rPr lang="en-US" sz="1467" i="1" dirty="0">
                <a:solidFill>
                  <a:srgbClr val="0A3D55"/>
                </a:solidFill>
                <a:latin typeface="Calibri" pitchFamily="34" charset="0"/>
                <a:ea typeface="Calibri" pitchFamily="34" charset="-122"/>
                <a:cs typeface="Calibri" pitchFamily="34" charset="-120"/>
              </a:rPr>
              <a:t>Today adds: Cognitive Walkthrough · Accessibility Evaluation · Severity Prioritisation · Impact/Effort Matrix · Affinity Diagram · Protocol Analysis · IPA</a:t>
            </a:r>
            <a:endParaRPr lang="en-US" sz="1467" dirty="0"/>
          </a:p>
        </p:txBody>
      </p:sp>
      <p:sp>
        <p:nvSpPr>
          <p:cNvPr id="36" name="Slide Number Placeholder 6">
            <a:extLst>
              <a:ext uri="{FF2B5EF4-FFF2-40B4-BE49-F238E27FC236}">
                <a16:creationId xmlns:a16="http://schemas.microsoft.com/office/drawing/2014/main" id="{308D661D-0C81-BFED-412F-A726D985CFB5}"/>
              </a:ext>
            </a:extLst>
          </p:cNvPr>
          <p:cNvSpPr txBox="1">
            <a:spLocks/>
          </p:cNvSpPr>
          <p:nvPr/>
        </p:nvSpPr>
        <p:spPr>
          <a:xfrm>
            <a:off x="11891133"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3</a:t>
            </a:fld>
            <a:endParaRPr lang="en-GB" sz="1100" dirty="0"/>
          </a:p>
        </p:txBody>
      </p:sp>
      <p:sp>
        <p:nvSpPr>
          <p:cNvPr id="37" name="Rectangle 3">
            <a:extLst>
              <a:ext uri="{FF2B5EF4-FFF2-40B4-BE49-F238E27FC236}">
                <a16:creationId xmlns:a16="http://schemas.microsoft.com/office/drawing/2014/main" id="{482269EC-2CE1-EA4D-35DD-2A278712EC51}"/>
              </a:ext>
            </a:extLst>
          </p:cNvPr>
          <p:cNvSpPr>
            <a:spLocks noChangeArrowheads="1"/>
          </p:cNvSpPr>
          <p:nvPr/>
        </p:nvSpPr>
        <p:spPr bwMode="auto">
          <a:xfrm>
            <a:off x="94848" y="199927"/>
            <a:ext cx="26481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solidFill>
                <a:schemeClr val="tx1">
                  <a:lumMod val="85000"/>
                  <a:lumOff val="15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lumMod val="85000"/>
                  <a:lumOff val="15000"/>
                </a:schemeClr>
              </a:solidFill>
              <a:effectLst/>
              <a:latin typeface="Arial" panose="020B0604020202020204" pitchFamily="34" charset="0"/>
            </a:endParaRPr>
          </a:p>
        </p:txBody>
      </p:sp>
      <p:sp>
        <p:nvSpPr>
          <p:cNvPr id="39" name="Footer Placeholder 5">
            <a:extLst>
              <a:ext uri="{FF2B5EF4-FFF2-40B4-BE49-F238E27FC236}">
                <a16:creationId xmlns:a16="http://schemas.microsoft.com/office/drawing/2014/main" id="{CDA1AA52-FC96-9AFD-7453-51F47A0FFF53}"/>
              </a:ext>
            </a:extLst>
          </p:cNvPr>
          <p:cNvSpPr txBox="1">
            <a:spLocks/>
          </p:cNvSpPr>
          <p:nvPr/>
        </p:nvSpPr>
        <p:spPr>
          <a:xfrm rot="5400000">
            <a:off x="-1955542"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fade">
                                      <p:cBhvr>
                                        <p:cTn id="44" dur="500"/>
                                        <p:tgtEl>
                                          <p:spTgt spid="15"/>
                                        </p:tgtEl>
                                      </p:cBhvr>
                                    </p:animEffect>
                                  </p:childTnLst>
                                </p:cTn>
                              </p:par>
                            </p:childTnLst>
                          </p:cTn>
                        </p:par>
                        <p:par>
                          <p:cTn id="45" fill="hold">
                            <p:stCondLst>
                              <p:cond delay="500"/>
                            </p:stCondLst>
                            <p:childTnLst>
                              <p:par>
                                <p:cTn id="46" presetID="10" presetClass="entr" presetSubtype="0" fill="hold" grpId="0" nodeType="after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500"/>
                                        <p:tgtEl>
                                          <p:spTgt spid="14"/>
                                        </p:tgtEl>
                                      </p:cBhvr>
                                    </p:animEffect>
                                  </p:childTnLst>
                                </p:cTn>
                              </p:par>
                            </p:childTnLst>
                          </p:cTn>
                        </p:par>
                        <p:par>
                          <p:cTn id="49" fill="hold">
                            <p:stCondLst>
                              <p:cond delay="1000"/>
                            </p:stCondLst>
                            <p:childTnLst>
                              <p:par>
                                <p:cTn id="50" presetID="10" presetClass="entr" presetSubtype="0" fill="hold" grpId="0" nodeType="after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500"/>
                                        <p:tgtEl>
                                          <p:spTgt spid="16"/>
                                        </p:tgtEl>
                                      </p:cBhvr>
                                    </p:animEffect>
                                  </p:childTnLst>
                                </p:cTn>
                              </p:par>
                            </p:childTnLst>
                          </p:cTn>
                        </p:par>
                        <p:par>
                          <p:cTn id="53" fill="hold">
                            <p:stCondLst>
                              <p:cond delay="1500"/>
                            </p:stCondLst>
                            <p:childTnLst>
                              <p:par>
                                <p:cTn id="54" presetID="10"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500"/>
                                        <p:tgtEl>
                                          <p:spTgt spid="19"/>
                                        </p:tgtEl>
                                      </p:cBhvr>
                                    </p:animEffect>
                                  </p:childTnLst>
                                </p:cTn>
                              </p:par>
                            </p:childTnLst>
                          </p:cTn>
                        </p:par>
                        <p:par>
                          <p:cTn id="57" fill="hold">
                            <p:stCondLst>
                              <p:cond delay="2000"/>
                            </p:stCondLst>
                            <p:childTnLst>
                              <p:par>
                                <p:cTn id="58" presetID="10" presetClass="entr" presetSubtype="0" fill="hold" nodeType="afterEffect">
                                  <p:stCondLst>
                                    <p:cond delay="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500"/>
                                        <p:tgtEl>
                                          <p:spTgt spid="18"/>
                                        </p:tgtEl>
                                      </p:cBhvr>
                                    </p:animEffect>
                                  </p:childTnLst>
                                </p:cTn>
                              </p:par>
                            </p:childTnLst>
                          </p:cTn>
                        </p:par>
                        <p:par>
                          <p:cTn id="61" fill="hold">
                            <p:stCondLst>
                              <p:cond delay="2500"/>
                            </p:stCondLst>
                            <p:childTnLst>
                              <p:par>
                                <p:cTn id="62" presetID="10" presetClass="entr" presetSubtype="0" fill="hold" grpId="0" nodeType="after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fade">
                                      <p:cBhvr>
                                        <p:cTn id="64" dur="500"/>
                                        <p:tgtEl>
                                          <p:spTgt spid="20"/>
                                        </p:tgtEl>
                                      </p:cBhvr>
                                    </p:animEffect>
                                  </p:childTnLst>
                                </p:cTn>
                              </p:par>
                            </p:childTnLst>
                          </p:cTn>
                        </p:par>
                        <p:par>
                          <p:cTn id="65" fill="hold">
                            <p:stCondLst>
                              <p:cond delay="3000"/>
                            </p:stCondLst>
                            <p:childTnLst>
                              <p:par>
                                <p:cTn id="66" presetID="10" presetClass="entr" presetSubtype="0" fill="hold" grpId="0" nodeType="afterEffect">
                                  <p:stCondLst>
                                    <p:cond delay="0"/>
                                  </p:stCondLst>
                                  <p:childTnLst>
                                    <p:set>
                                      <p:cBhvr>
                                        <p:cTn id="67" dur="1" fill="hold">
                                          <p:stCondLst>
                                            <p:cond delay="0"/>
                                          </p:stCondLst>
                                        </p:cTn>
                                        <p:tgtEl>
                                          <p:spTgt spid="21"/>
                                        </p:tgtEl>
                                        <p:attrNameLst>
                                          <p:attrName>style.visibility</p:attrName>
                                        </p:attrNameLst>
                                      </p:cBhvr>
                                      <p:to>
                                        <p:strVal val="visible"/>
                                      </p:to>
                                    </p:set>
                                    <p:animEffect transition="in" filter="fade">
                                      <p:cBhvr>
                                        <p:cTn id="68" dur="500"/>
                                        <p:tgtEl>
                                          <p:spTgt spid="21"/>
                                        </p:tgtEl>
                                      </p:cBhvr>
                                    </p:animEffect>
                                  </p:childTnLst>
                                </p:cTn>
                              </p:par>
                            </p:childTnLst>
                          </p:cTn>
                        </p:par>
                        <p:par>
                          <p:cTn id="69" fill="hold">
                            <p:stCondLst>
                              <p:cond delay="3500"/>
                            </p:stCondLst>
                            <p:childTnLst>
                              <p:par>
                                <p:cTn id="70" presetID="10" presetClass="entr" presetSubtype="0" fill="hold" grpId="0" nodeType="after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childTnLst>
                          </p:cTn>
                        </p:par>
                        <p:par>
                          <p:cTn id="73" fill="hold">
                            <p:stCondLst>
                              <p:cond delay="4000"/>
                            </p:stCondLst>
                            <p:childTnLst>
                              <p:par>
                                <p:cTn id="74" presetID="10" presetClass="entr" presetSubtype="0" fill="hold" grpId="0" nodeType="after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fade">
                                      <p:cBhvr>
                                        <p:cTn id="76" dur="500"/>
                                        <p:tgtEl>
                                          <p:spTgt spid="23"/>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25"/>
                                        </p:tgtEl>
                                        <p:attrNameLst>
                                          <p:attrName>style.visibility</p:attrName>
                                        </p:attrNameLst>
                                      </p:cBhvr>
                                      <p:to>
                                        <p:strVal val="visible"/>
                                      </p:to>
                                    </p:set>
                                    <p:animEffect transition="in" filter="fade">
                                      <p:cBhvr>
                                        <p:cTn id="81" dur="500"/>
                                        <p:tgtEl>
                                          <p:spTgt spid="25"/>
                                        </p:tgtEl>
                                      </p:cBhvr>
                                    </p:animEffect>
                                  </p:childTnLst>
                                </p:cTn>
                              </p:par>
                            </p:childTnLst>
                          </p:cTn>
                        </p:par>
                        <p:par>
                          <p:cTn id="82" fill="hold">
                            <p:stCondLst>
                              <p:cond delay="500"/>
                            </p:stCondLst>
                            <p:childTnLst>
                              <p:par>
                                <p:cTn id="83" presetID="10" presetClass="entr" presetSubtype="0" fill="hold" grpId="0" nodeType="after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fade">
                                      <p:cBhvr>
                                        <p:cTn id="85" dur="500"/>
                                        <p:tgtEl>
                                          <p:spTgt spid="24"/>
                                        </p:tgtEl>
                                      </p:cBhvr>
                                    </p:animEffect>
                                  </p:childTnLst>
                                </p:cTn>
                              </p:par>
                            </p:childTnLst>
                          </p:cTn>
                        </p:par>
                        <p:par>
                          <p:cTn id="86" fill="hold">
                            <p:stCondLst>
                              <p:cond delay="1000"/>
                            </p:stCondLst>
                            <p:childTnLst>
                              <p:par>
                                <p:cTn id="87" presetID="10" presetClass="entr" presetSubtype="0" fill="hold" grpId="0" nodeType="afterEffect">
                                  <p:stCondLst>
                                    <p:cond delay="0"/>
                                  </p:stCondLst>
                                  <p:childTnLst>
                                    <p:set>
                                      <p:cBhvr>
                                        <p:cTn id="88" dur="1" fill="hold">
                                          <p:stCondLst>
                                            <p:cond delay="0"/>
                                          </p:stCondLst>
                                        </p:cTn>
                                        <p:tgtEl>
                                          <p:spTgt spid="26"/>
                                        </p:tgtEl>
                                        <p:attrNameLst>
                                          <p:attrName>style.visibility</p:attrName>
                                        </p:attrNameLst>
                                      </p:cBhvr>
                                      <p:to>
                                        <p:strVal val="visible"/>
                                      </p:to>
                                    </p:set>
                                    <p:animEffect transition="in" filter="fade">
                                      <p:cBhvr>
                                        <p:cTn id="89" dur="500"/>
                                        <p:tgtEl>
                                          <p:spTgt spid="26"/>
                                        </p:tgtEl>
                                      </p:cBhvr>
                                    </p:animEffect>
                                  </p:childTnLst>
                                </p:cTn>
                              </p:par>
                            </p:childTnLst>
                          </p:cTn>
                        </p:par>
                        <p:par>
                          <p:cTn id="90" fill="hold">
                            <p:stCondLst>
                              <p:cond delay="1500"/>
                            </p:stCondLst>
                            <p:childTnLst>
                              <p:par>
                                <p:cTn id="91" presetID="10" presetClass="entr" presetSubtype="0" fill="hold" grpId="0" nodeType="afterEffect">
                                  <p:stCondLst>
                                    <p:cond delay="0"/>
                                  </p:stCondLst>
                                  <p:childTnLst>
                                    <p:set>
                                      <p:cBhvr>
                                        <p:cTn id="92" dur="1" fill="hold">
                                          <p:stCondLst>
                                            <p:cond delay="0"/>
                                          </p:stCondLst>
                                        </p:cTn>
                                        <p:tgtEl>
                                          <p:spTgt spid="29"/>
                                        </p:tgtEl>
                                        <p:attrNameLst>
                                          <p:attrName>style.visibility</p:attrName>
                                        </p:attrNameLst>
                                      </p:cBhvr>
                                      <p:to>
                                        <p:strVal val="visible"/>
                                      </p:to>
                                    </p:set>
                                    <p:animEffect transition="in" filter="fade">
                                      <p:cBhvr>
                                        <p:cTn id="93" dur="500"/>
                                        <p:tgtEl>
                                          <p:spTgt spid="29"/>
                                        </p:tgtEl>
                                      </p:cBhvr>
                                    </p:animEffect>
                                  </p:childTnLst>
                                </p:cTn>
                              </p:par>
                            </p:childTnLst>
                          </p:cTn>
                        </p:par>
                        <p:par>
                          <p:cTn id="94" fill="hold">
                            <p:stCondLst>
                              <p:cond delay="2000"/>
                            </p:stCondLst>
                            <p:childTnLst>
                              <p:par>
                                <p:cTn id="95" presetID="10" presetClass="entr" presetSubtype="0" fill="hold" nodeType="afterEffect">
                                  <p:stCondLst>
                                    <p:cond delay="0"/>
                                  </p:stCondLst>
                                  <p:childTnLst>
                                    <p:set>
                                      <p:cBhvr>
                                        <p:cTn id="96" dur="1" fill="hold">
                                          <p:stCondLst>
                                            <p:cond delay="0"/>
                                          </p:stCondLst>
                                        </p:cTn>
                                        <p:tgtEl>
                                          <p:spTgt spid="28"/>
                                        </p:tgtEl>
                                        <p:attrNameLst>
                                          <p:attrName>style.visibility</p:attrName>
                                        </p:attrNameLst>
                                      </p:cBhvr>
                                      <p:to>
                                        <p:strVal val="visible"/>
                                      </p:to>
                                    </p:set>
                                    <p:animEffect transition="in" filter="fade">
                                      <p:cBhvr>
                                        <p:cTn id="97" dur="500"/>
                                        <p:tgtEl>
                                          <p:spTgt spid="28"/>
                                        </p:tgtEl>
                                      </p:cBhvr>
                                    </p:animEffect>
                                  </p:childTnLst>
                                </p:cTn>
                              </p:par>
                            </p:childTnLst>
                          </p:cTn>
                        </p:par>
                        <p:par>
                          <p:cTn id="98" fill="hold">
                            <p:stCondLst>
                              <p:cond delay="2500"/>
                            </p:stCondLst>
                            <p:childTnLst>
                              <p:par>
                                <p:cTn id="99" presetID="10" presetClass="entr" presetSubtype="0" fill="hold" grpId="0" nodeType="afterEffect">
                                  <p:stCondLst>
                                    <p:cond delay="0"/>
                                  </p:stCondLst>
                                  <p:childTnLst>
                                    <p:set>
                                      <p:cBhvr>
                                        <p:cTn id="100" dur="1" fill="hold">
                                          <p:stCondLst>
                                            <p:cond delay="0"/>
                                          </p:stCondLst>
                                        </p:cTn>
                                        <p:tgtEl>
                                          <p:spTgt spid="30"/>
                                        </p:tgtEl>
                                        <p:attrNameLst>
                                          <p:attrName>style.visibility</p:attrName>
                                        </p:attrNameLst>
                                      </p:cBhvr>
                                      <p:to>
                                        <p:strVal val="visible"/>
                                      </p:to>
                                    </p:set>
                                    <p:animEffect transition="in" filter="fade">
                                      <p:cBhvr>
                                        <p:cTn id="101" dur="500"/>
                                        <p:tgtEl>
                                          <p:spTgt spid="30"/>
                                        </p:tgtEl>
                                      </p:cBhvr>
                                    </p:animEffect>
                                  </p:childTnLst>
                                </p:cTn>
                              </p:par>
                            </p:childTnLst>
                          </p:cTn>
                        </p:par>
                        <p:par>
                          <p:cTn id="102" fill="hold">
                            <p:stCondLst>
                              <p:cond delay="3000"/>
                            </p:stCondLst>
                            <p:childTnLst>
                              <p:par>
                                <p:cTn id="103" presetID="10" presetClass="entr" presetSubtype="0" fill="hold" grpId="0" nodeType="afterEffect">
                                  <p:stCondLst>
                                    <p:cond delay="0"/>
                                  </p:stCondLst>
                                  <p:childTnLst>
                                    <p:set>
                                      <p:cBhvr>
                                        <p:cTn id="104" dur="1" fill="hold">
                                          <p:stCondLst>
                                            <p:cond delay="0"/>
                                          </p:stCondLst>
                                        </p:cTn>
                                        <p:tgtEl>
                                          <p:spTgt spid="31"/>
                                        </p:tgtEl>
                                        <p:attrNameLst>
                                          <p:attrName>style.visibility</p:attrName>
                                        </p:attrNameLst>
                                      </p:cBhvr>
                                      <p:to>
                                        <p:strVal val="visible"/>
                                      </p:to>
                                    </p:set>
                                    <p:animEffect transition="in" filter="fade">
                                      <p:cBhvr>
                                        <p:cTn id="105" dur="500"/>
                                        <p:tgtEl>
                                          <p:spTgt spid="31"/>
                                        </p:tgtEl>
                                      </p:cBhvr>
                                    </p:animEffect>
                                  </p:childTnLst>
                                </p:cTn>
                              </p:par>
                            </p:childTnLst>
                          </p:cTn>
                        </p:par>
                        <p:par>
                          <p:cTn id="106" fill="hold">
                            <p:stCondLst>
                              <p:cond delay="3500"/>
                            </p:stCondLst>
                            <p:childTnLst>
                              <p:par>
                                <p:cTn id="107" presetID="10" presetClass="entr" presetSubtype="0" fill="hold" grpId="0" nodeType="afterEffect">
                                  <p:stCondLst>
                                    <p:cond delay="0"/>
                                  </p:stCondLst>
                                  <p:childTnLst>
                                    <p:set>
                                      <p:cBhvr>
                                        <p:cTn id="108" dur="1" fill="hold">
                                          <p:stCondLst>
                                            <p:cond delay="0"/>
                                          </p:stCondLst>
                                        </p:cTn>
                                        <p:tgtEl>
                                          <p:spTgt spid="32"/>
                                        </p:tgtEl>
                                        <p:attrNameLst>
                                          <p:attrName>style.visibility</p:attrName>
                                        </p:attrNameLst>
                                      </p:cBhvr>
                                      <p:to>
                                        <p:strVal val="visible"/>
                                      </p:to>
                                    </p:set>
                                    <p:animEffect transition="in" filter="fade">
                                      <p:cBhvr>
                                        <p:cTn id="109" dur="500"/>
                                        <p:tgtEl>
                                          <p:spTgt spid="32"/>
                                        </p:tgtEl>
                                      </p:cBhvr>
                                    </p:animEffect>
                                  </p:childTnLst>
                                </p:cTn>
                              </p:par>
                            </p:childTnLst>
                          </p:cTn>
                        </p:par>
                        <p:par>
                          <p:cTn id="110" fill="hold">
                            <p:stCondLst>
                              <p:cond delay="4000"/>
                            </p:stCondLst>
                            <p:childTnLst>
                              <p:par>
                                <p:cTn id="111" presetID="10" presetClass="entr" presetSubtype="0" fill="hold" grpId="0" nodeType="afterEffect">
                                  <p:stCondLst>
                                    <p:cond delay="0"/>
                                  </p:stCondLst>
                                  <p:childTnLst>
                                    <p:set>
                                      <p:cBhvr>
                                        <p:cTn id="112" dur="1" fill="hold">
                                          <p:stCondLst>
                                            <p:cond delay="0"/>
                                          </p:stCondLst>
                                        </p:cTn>
                                        <p:tgtEl>
                                          <p:spTgt spid="33"/>
                                        </p:tgtEl>
                                        <p:attrNameLst>
                                          <p:attrName>style.visibility</p:attrName>
                                        </p:attrNameLst>
                                      </p:cBhvr>
                                      <p:to>
                                        <p:strVal val="visible"/>
                                      </p:to>
                                    </p:set>
                                    <p:animEffect transition="in" filter="fade">
                                      <p:cBhvr>
                                        <p:cTn id="113" dur="500"/>
                                        <p:tgtEl>
                                          <p:spTgt spid="33"/>
                                        </p:tgtEl>
                                      </p:cBhvr>
                                    </p:animEffect>
                                  </p:childTnLst>
                                </p:cTn>
                              </p:par>
                            </p:childTnLst>
                          </p:cTn>
                        </p:par>
                        <p:par>
                          <p:cTn id="114" fill="hold">
                            <p:stCondLst>
                              <p:cond delay="4500"/>
                            </p:stCondLst>
                            <p:childTnLst>
                              <p:par>
                                <p:cTn id="115" presetID="10" presetClass="entr" presetSubtype="0" fill="hold" grpId="0" nodeType="afterEffect">
                                  <p:stCondLst>
                                    <p:cond delay="0"/>
                                  </p:stCondLst>
                                  <p:childTnLst>
                                    <p:set>
                                      <p:cBhvr>
                                        <p:cTn id="116" dur="1" fill="hold">
                                          <p:stCondLst>
                                            <p:cond delay="0"/>
                                          </p:stCondLst>
                                        </p:cTn>
                                        <p:tgtEl>
                                          <p:spTgt spid="34"/>
                                        </p:tgtEl>
                                        <p:attrNameLst>
                                          <p:attrName>style.visibility</p:attrName>
                                        </p:attrNameLst>
                                      </p:cBhvr>
                                      <p:to>
                                        <p:strVal val="visible"/>
                                      </p:to>
                                    </p:set>
                                    <p:animEffect transition="in" filter="fade">
                                      <p:cBhvr>
                                        <p:cTn id="117" dur="500"/>
                                        <p:tgtEl>
                                          <p:spTgt spid="34"/>
                                        </p:tgtEl>
                                      </p:cBhvr>
                                    </p:animEffect>
                                  </p:childTnLst>
                                </p:cTn>
                              </p:par>
                            </p:childTnLst>
                          </p:cTn>
                        </p:par>
                        <p:par>
                          <p:cTn id="118" fill="hold">
                            <p:stCondLst>
                              <p:cond delay="5000"/>
                            </p:stCondLst>
                            <p:childTnLst>
                              <p:par>
                                <p:cTn id="119" presetID="10" presetClass="entr" presetSubtype="0" fill="hold" grpId="0" nodeType="afterEffect">
                                  <p:stCondLst>
                                    <p:cond delay="0"/>
                                  </p:stCondLst>
                                  <p:childTnLst>
                                    <p:set>
                                      <p:cBhvr>
                                        <p:cTn id="120" dur="1" fill="hold">
                                          <p:stCondLst>
                                            <p:cond delay="0"/>
                                          </p:stCondLst>
                                        </p:cTn>
                                        <p:tgtEl>
                                          <p:spTgt spid="35"/>
                                        </p:tgtEl>
                                        <p:attrNameLst>
                                          <p:attrName>style.visibility</p:attrName>
                                        </p:attrNameLst>
                                      </p:cBhvr>
                                      <p:to>
                                        <p:strVal val="visible"/>
                                      </p:to>
                                    </p:set>
                                    <p:animEffect transition="in" filter="fade">
                                      <p:cBhvr>
                                        <p:cTn id="121"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9" grpId="0" animBg="1"/>
      <p:bldP spid="10" grpId="0" animBg="1"/>
      <p:bldP spid="11" grpId="0" animBg="1"/>
      <p:bldP spid="12" grpId="0" animBg="1"/>
      <p:bldP spid="13" grpId="0" animBg="1"/>
      <p:bldP spid="14" grpId="0" animBg="1"/>
      <p:bldP spid="15" grpId="0" animBg="1"/>
      <p:bldP spid="16" grpId="0" animBg="1"/>
      <p:bldP spid="19" grpId="0" animBg="1"/>
      <p:bldP spid="20" grpId="0" animBg="1"/>
      <p:bldP spid="21" grpId="0" animBg="1"/>
      <p:bldP spid="22" grpId="0" animBg="1"/>
      <p:bldP spid="23" grpId="0" animBg="1"/>
      <p:bldP spid="24" grpId="0" animBg="1"/>
      <p:bldP spid="25" grpId="0" animBg="1"/>
      <p:bldP spid="26" grpId="0" animBg="1"/>
      <p:bldP spid="29" grpId="0" animBg="1"/>
      <p:bldP spid="30" grpId="0" animBg="1"/>
      <p:bldP spid="31" grpId="0" animBg="1"/>
      <p:bldP spid="32" grpId="0" animBg="1"/>
      <p:bldP spid="33" grpId="0" animBg="1"/>
      <p:bldP spid="34" grpId="0" animBg="1"/>
      <p:bldP spid="3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097280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Cognitive Walkthrough — Worked Example</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028090"/>
                </a:solidFill>
                <a:latin typeface="Calibri" pitchFamily="34" charset="0"/>
                <a:ea typeface="Calibri" pitchFamily="34" charset="-122"/>
                <a:cs typeface="Calibri" pitchFamily="34" charset="-120"/>
              </a:rPr>
              <a:t>Task: Brenda needs to flag a patient as high-risk in WardWatch. She has never done this before [1].</a:t>
            </a:r>
            <a:endParaRPr lang="en-US" sz="1733" dirty="0"/>
          </a:p>
        </p:txBody>
      </p:sp>
      <p:sp>
        <p:nvSpPr>
          <p:cNvPr id="4" name="Shape 2"/>
          <p:cNvSpPr/>
          <p:nvPr/>
        </p:nvSpPr>
        <p:spPr>
          <a:xfrm>
            <a:off x="463296" y="1365504"/>
            <a:ext cx="92659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5" name="Text 3"/>
          <p:cNvSpPr/>
          <p:nvPr/>
        </p:nvSpPr>
        <p:spPr>
          <a:xfrm>
            <a:off x="463296" y="1365504"/>
            <a:ext cx="92659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Step</a:t>
            </a:r>
            <a:endParaRPr lang="en-US" sz="1333" dirty="0"/>
          </a:p>
        </p:txBody>
      </p:sp>
      <p:sp>
        <p:nvSpPr>
          <p:cNvPr id="6" name="Shape 4"/>
          <p:cNvSpPr/>
          <p:nvPr/>
        </p:nvSpPr>
        <p:spPr>
          <a:xfrm>
            <a:off x="1438656" y="1365504"/>
            <a:ext cx="238963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7" name="Text 5"/>
          <p:cNvSpPr/>
          <p:nvPr/>
        </p:nvSpPr>
        <p:spPr>
          <a:xfrm>
            <a:off x="1438656" y="1365504"/>
            <a:ext cx="238963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Action</a:t>
            </a:r>
            <a:endParaRPr lang="en-US" sz="1333" dirty="0"/>
          </a:p>
        </p:txBody>
      </p:sp>
      <p:sp>
        <p:nvSpPr>
          <p:cNvPr id="8" name="Shape 6"/>
          <p:cNvSpPr/>
          <p:nvPr/>
        </p:nvSpPr>
        <p:spPr>
          <a:xfrm>
            <a:off x="3877056" y="1365504"/>
            <a:ext cx="129235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9" name="Text 7"/>
          <p:cNvSpPr/>
          <p:nvPr/>
        </p:nvSpPr>
        <p:spPr>
          <a:xfrm>
            <a:off x="3877056" y="1365504"/>
            <a:ext cx="129235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Q1: Know?</a:t>
            </a:r>
            <a:endParaRPr lang="en-US" sz="1333" dirty="0"/>
          </a:p>
        </p:txBody>
      </p:sp>
      <p:sp>
        <p:nvSpPr>
          <p:cNvPr id="10" name="Shape 8"/>
          <p:cNvSpPr/>
          <p:nvPr/>
        </p:nvSpPr>
        <p:spPr>
          <a:xfrm>
            <a:off x="5218176" y="1365504"/>
            <a:ext cx="129235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11" name="Text 9"/>
          <p:cNvSpPr/>
          <p:nvPr/>
        </p:nvSpPr>
        <p:spPr>
          <a:xfrm>
            <a:off x="5218176" y="1365504"/>
            <a:ext cx="129235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Q2: Notice?</a:t>
            </a:r>
            <a:endParaRPr lang="en-US" sz="1333" dirty="0"/>
          </a:p>
        </p:txBody>
      </p:sp>
      <p:sp>
        <p:nvSpPr>
          <p:cNvPr id="12" name="Shape 10"/>
          <p:cNvSpPr/>
          <p:nvPr/>
        </p:nvSpPr>
        <p:spPr>
          <a:xfrm>
            <a:off x="6559296" y="1365504"/>
            <a:ext cx="129235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13" name="Text 11"/>
          <p:cNvSpPr/>
          <p:nvPr/>
        </p:nvSpPr>
        <p:spPr>
          <a:xfrm>
            <a:off x="6559296" y="1365504"/>
            <a:ext cx="129235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Q3: Connect?</a:t>
            </a:r>
            <a:endParaRPr lang="en-US" sz="1333" dirty="0"/>
          </a:p>
        </p:txBody>
      </p:sp>
      <p:sp>
        <p:nvSpPr>
          <p:cNvPr id="14" name="Shape 12"/>
          <p:cNvSpPr/>
          <p:nvPr/>
        </p:nvSpPr>
        <p:spPr>
          <a:xfrm>
            <a:off x="7900416" y="1365504"/>
            <a:ext cx="129235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15" name="Text 13"/>
          <p:cNvSpPr/>
          <p:nvPr/>
        </p:nvSpPr>
        <p:spPr>
          <a:xfrm>
            <a:off x="7900416" y="1365504"/>
            <a:ext cx="129235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Q4: Feedback?</a:t>
            </a:r>
            <a:endParaRPr lang="en-US" sz="1333" dirty="0"/>
          </a:p>
        </p:txBody>
      </p:sp>
      <p:sp>
        <p:nvSpPr>
          <p:cNvPr id="16" name="Shape 14"/>
          <p:cNvSpPr/>
          <p:nvPr/>
        </p:nvSpPr>
        <p:spPr>
          <a:xfrm>
            <a:off x="9241536" y="1365504"/>
            <a:ext cx="129235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17" name="Text 15"/>
          <p:cNvSpPr/>
          <p:nvPr/>
        </p:nvSpPr>
        <p:spPr>
          <a:xfrm>
            <a:off x="9241536" y="1365504"/>
            <a:ext cx="1292352" cy="463296"/>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Verdict</a:t>
            </a:r>
            <a:endParaRPr lang="en-US" sz="1333" dirty="0"/>
          </a:p>
        </p:txBody>
      </p:sp>
      <p:sp>
        <p:nvSpPr>
          <p:cNvPr id="18" name="Shape 16"/>
          <p:cNvSpPr/>
          <p:nvPr/>
        </p:nvSpPr>
        <p:spPr>
          <a:xfrm>
            <a:off x="463296" y="1901952"/>
            <a:ext cx="92659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19" name="Text 17"/>
          <p:cNvSpPr/>
          <p:nvPr/>
        </p:nvSpPr>
        <p:spPr>
          <a:xfrm>
            <a:off x="463296" y="1901952"/>
            <a:ext cx="92659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1</a:t>
            </a:r>
            <a:endParaRPr lang="en-US" sz="1400" dirty="0"/>
          </a:p>
        </p:txBody>
      </p:sp>
      <p:sp>
        <p:nvSpPr>
          <p:cNvPr id="20" name="Shape 18"/>
          <p:cNvSpPr/>
          <p:nvPr/>
        </p:nvSpPr>
        <p:spPr>
          <a:xfrm>
            <a:off x="1438656" y="1901952"/>
            <a:ext cx="238963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21" name="Text 19"/>
          <p:cNvSpPr/>
          <p:nvPr/>
        </p:nvSpPr>
        <p:spPr>
          <a:xfrm>
            <a:off x="1438656" y="1901952"/>
            <a:ext cx="238963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Locate patient 'Edwards' on ward list</a:t>
            </a:r>
            <a:endParaRPr lang="en-US" sz="1400" dirty="0"/>
          </a:p>
        </p:txBody>
      </p:sp>
      <p:sp>
        <p:nvSpPr>
          <p:cNvPr id="22" name="Shape 20"/>
          <p:cNvSpPr/>
          <p:nvPr/>
        </p:nvSpPr>
        <p:spPr>
          <a:xfrm>
            <a:off x="3877056" y="1901952"/>
            <a:ext cx="129235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23" name="Text 21"/>
          <p:cNvSpPr/>
          <p:nvPr/>
        </p:nvSpPr>
        <p:spPr>
          <a:xfrm>
            <a:off x="3877056" y="190195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24" name="Shape 22"/>
          <p:cNvSpPr/>
          <p:nvPr/>
        </p:nvSpPr>
        <p:spPr>
          <a:xfrm>
            <a:off x="5218176" y="1901952"/>
            <a:ext cx="129235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25" name="Text 23"/>
          <p:cNvSpPr/>
          <p:nvPr/>
        </p:nvSpPr>
        <p:spPr>
          <a:xfrm>
            <a:off x="5218176" y="190195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26" name="Shape 24"/>
          <p:cNvSpPr/>
          <p:nvPr/>
        </p:nvSpPr>
        <p:spPr>
          <a:xfrm>
            <a:off x="6559296" y="1901952"/>
            <a:ext cx="129235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27" name="Text 25"/>
          <p:cNvSpPr/>
          <p:nvPr/>
        </p:nvSpPr>
        <p:spPr>
          <a:xfrm>
            <a:off x="6559296" y="190195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28" name="Shape 26"/>
          <p:cNvSpPr/>
          <p:nvPr/>
        </p:nvSpPr>
        <p:spPr>
          <a:xfrm>
            <a:off x="7900416" y="1901952"/>
            <a:ext cx="129235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29" name="Text 27"/>
          <p:cNvSpPr/>
          <p:nvPr/>
        </p:nvSpPr>
        <p:spPr>
          <a:xfrm>
            <a:off x="7900416" y="190195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30" name="Shape 28"/>
          <p:cNvSpPr/>
          <p:nvPr/>
        </p:nvSpPr>
        <p:spPr>
          <a:xfrm>
            <a:off x="9241536" y="1901952"/>
            <a:ext cx="1292352" cy="658368"/>
          </a:xfrm>
          <a:prstGeom prst="roundRect">
            <a:avLst>
              <a:gd name="adj" fmla="val 7407"/>
            </a:avLst>
          </a:prstGeom>
          <a:solidFill>
            <a:srgbClr val="F8FAFB"/>
          </a:solidFill>
          <a:ln w="12700">
            <a:solidFill>
              <a:srgbClr val="E2E8F0"/>
            </a:solidFill>
            <a:prstDash val="solid"/>
          </a:ln>
        </p:spPr>
        <p:txBody>
          <a:bodyPr/>
          <a:lstStyle/>
          <a:p>
            <a:endParaRPr lang="en-GB" sz="2400"/>
          </a:p>
        </p:txBody>
      </p:sp>
      <p:sp>
        <p:nvSpPr>
          <p:cNvPr id="31" name="Text 29"/>
          <p:cNvSpPr/>
          <p:nvPr/>
        </p:nvSpPr>
        <p:spPr>
          <a:xfrm>
            <a:off x="9241536" y="1901952"/>
            <a:ext cx="1292352" cy="658368"/>
          </a:xfrm>
          <a:prstGeom prst="rect">
            <a:avLst/>
          </a:prstGeom>
          <a:noFill/>
          <a:ln/>
        </p:spPr>
        <p:txBody>
          <a:bodyPr wrap="square" lIns="0" tIns="0" rIns="0" bIns="0" rtlCol="0" anchor="ctr"/>
          <a:lstStyle/>
          <a:p>
            <a:pPr algn="ctr"/>
            <a:r>
              <a:rPr lang="en-US" sz="1467" b="1" dirty="0">
                <a:solidFill>
                  <a:srgbClr val="059669"/>
                </a:solidFill>
                <a:latin typeface="Calibri" pitchFamily="34" charset="0"/>
                <a:ea typeface="Calibri" pitchFamily="34" charset="-122"/>
                <a:cs typeface="Calibri" pitchFamily="34" charset="-120"/>
              </a:rPr>
              <a:t>✓ Pass</a:t>
            </a:r>
            <a:endParaRPr lang="en-US" sz="1467" dirty="0"/>
          </a:p>
        </p:txBody>
      </p:sp>
      <p:sp>
        <p:nvSpPr>
          <p:cNvPr id="32" name="Shape 30"/>
          <p:cNvSpPr/>
          <p:nvPr/>
        </p:nvSpPr>
        <p:spPr>
          <a:xfrm>
            <a:off x="463296" y="2633472"/>
            <a:ext cx="92659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33" name="Text 31"/>
          <p:cNvSpPr/>
          <p:nvPr/>
        </p:nvSpPr>
        <p:spPr>
          <a:xfrm>
            <a:off x="463296" y="2633472"/>
            <a:ext cx="92659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2</a:t>
            </a:r>
            <a:endParaRPr lang="en-US" sz="1400" dirty="0"/>
          </a:p>
        </p:txBody>
      </p:sp>
      <p:sp>
        <p:nvSpPr>
          <p:cNvPr id="34" name="Shape 32"/>
          <p:cNvSpPr/>
          <p:nvPr/>
        </p:nvSpPr>
        <p:spPr>
          <a:xfrm>
            <a:off x="1438656" y="2633472"/>
            <a:ext cx="238963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35" name="Text 33"/>
          <p:cNvSpPr/>
          <p:nvPr/>
        </p:nvSpPr>
        <p:spPr>
          <a:xfrm>
            <a:off x="1438656" y="2633472"/>
            <a:ext cx="238963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Open patient record</a:t>
            </a:r>
            <a:endParaRPr lang="en-US" sz="1400" dirty="0"/>
          </a:p>
        </p:txBody>
      </p:sp>
      <p:sp>
        <p:nvSpPr>
          <p:cNvPr id="36" name="Shape 34"/>
          <p:cNvSpPr/>
          <p:nvPr/>
        </p:nvSpPr>
        <p:spPr>
          <a:xfrm>
            <a:off x="3877056" y="2633472"/>
            <a:ext cx="129235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37" name="Text 35"/>
          <p:cNvSpPr/>
          <p:nvPr/>
        </p:nvSpPr>
        <p:spPr>
          <a:xfrm>
            <a:off x="3877056" y="263347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38" name="Shape 36"/>
          <p:cNvSpPr/>
          <p:nvPr/>
        </p:nvSpPr>
        <p:spPr>
          <a:xfrm>
            <a:off x="5218176" y="2633472"/>
            <a:ext cx="129235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39" name="Text 37"/>
          <p:cNvSpPr/>
          <p:nvPr/>
        </p:nvSpPr>
        <p:spPr>
          <a:xfrm>
            <a:off x="5218176" y="263347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40" name="Shape 38"/>
          <p:cNvSpPr/>
          <p:nvPr/>
        </p:nvSpPr>
        <p:spPr>
          <a:xfrm>
            <a:off x="6559296" y="2633472"/>
            <a:ext cx="129235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41" name="Text 39"/>
          <p:cNvSpPr/>
          <p:nvPr/>
        </p:nvSpPr>
        <p:spPr>
          <a:xfrm>
            <a:off x="6559296" y="263347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42" name="Shape 40"/>
          <p:cNvSpPr/>
          <p:nvPr/>
        </p:nvSpPr>
        <p:spPr>
          <a:xfrm>
            <a:off x="7900416" y="2633472"/>
            <a:ext cx="129235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43" name="Text 41"/>
          <p:cNvSpPr/>
          <p:nvPr/>
        </p:nvSpPr>
        <p:spPr>
          <a:xfrm>
            <a:off x="7900416" y="2633472"/>
            <a:ext cx="1292352" cy="658368"/>
          </a:xfrm>
          <a:prstGeom prst="rect">
            <a:avLst/>
          </a:prstGeom>
          <a:noFill/>
          <a:ln/>
        </p:spPr>
        <p:txBody>
          <a:bodyPr wrap="square" lIns="0" tIns="0" rIns="0" bIns="0" rtlCol="0" anchor="ctr"/>
          <a:lstStyle/>
          <a:p>
            <a:pPr algn="ctr"/>
            <a:r>
              <a:rPr lang="en-US" sz="1400" b="1" dirty="0">
                <a:solidFill>
                  <a:srgbClr val="059669"/>
                </a:solidFill>
                <a:latin typeface="Calibri" pitchFamily="34" charset="0"/>
                <a:ea typeface="Calibri" pitchFamily="34" charset="-122"/>
                <a:cs typeface="Calibri" pitchFamily="34" charset="-120"/>
              </a:rPr>
              <a:t>✓</a:t>
            </a:r>
            <a:endParaRPr lang="en-US" sz="1400" dirty="0"/>
          </a:p>
        </p:txBody>
      </p:sp>
      <p:sp>
        <p:nvSpPr>
          <p:cNvPr id="44" name="Shape 42"/>
          <p:cNvSpPr/>
          <p:nvPr/>
        </p:nvSpPr>
        <p:spPr>
          <a:xfrm>
            <a:off x="9241536" y="2633472"/>
            <a:ext cx="1292352" cy="658368"/>
          </a:xfrm>
          <a:prstGeom prst="roundRect">
            <a:avLst>
              <a:gd name="adj" fmla="val 7407"/>
            </a:avLst>
          </a:prstGeom>
          <a:solidFill>
            <a:srgbClr val="FFF8F0"/>
          </a:solidFill>
          <a:ln w="12700">
            <a:solidFill>
              <a:srgbClr val="E2E8F0"/>
            </a:solidFill>
            <a:prstDash val="solid"/>
          </a:ln>
        </p:spPr>
        <p:txBody>
          <a:bodyPr/>
          <a:lstStyle/>
          <a:p>
            <a:endParaRPr lang="en-GB" sz="2400"/>
          </a:p>
        </p:txBody>
      </p:sp>
      <p:sp>
        <p:nvSpPr>
          <p:cNvPr id="45" name="Text 43"/>
          <p:cNvSpPr/>
          <p:nvPr/>
        </p:nvSpPr>
        <p:spPr>
          <a:xfrm>
            <a:off x="9241536" y="2633472"/>
            <a:ext cx="1292352" cy="658368"/>
          </a:xfrm>
          <a:prstGeom prst="rect">
            <a:avLst/>
          </a:prstGeom>
          <a:noFill/>
          <a:ln/>
        </p:spPr>
        <p:txBody>
          <a:bodyPr wrap="square" lIns="0" tIns="0" rIns="0" bIns="0" rtlCol="0" anchor="ctr"/>
          <a:lstStyle/>
          <a:p>
            <a:pPr algn="ctr"/>
            <a:r>
              <a:rPr lang="en-US" sz="1467" b="1" dirty="0">
                <a:solidFill>
                  <a:srgbClr val="F59E0B"/>
                </a:solidFill>
                <a:latin typeface="Calibri" pitchFamily="34" charset="0"/>
                <a:ea typeface="Calibri" pitchFamily="34" charset="-122"/>
                <a:cs typeface="Calibri" pitchFamily="34" charset="-120"/>
              </a:rPr>
              <a:t>⚠ Q3</a:t>
            </a:r>
            <a:endParaRPr lang="en-US" sz="1467" dirty="0"/>
          </a:p>
        </p:txBody>
      </p:sp>
      <p:sp>
        <p:nvSpPr>
          <p:cNvPr id="46" name="Shape 44"/>
          <p:cNvSpPr/>
          <p:nvPr/>
        </p:nvSpPr>
        <p:spPr>
          <a:xfrm>
            <a:off x="463296" y="3364992"/>
            <a:ext cx="92659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47" name="Text 45"/>
          <p:cNvSpPr/>
          <p:nvPr/>
        </p:nvSpPr>
        <p:spPr>
          <a:xfrm>
            <a:off x="463296" y="3364992"/>
            <a:ext cx="92659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3</a:t>
            </a:r>
            <a:endParaRPr lang="en-US" sz="1400" dirty="0"/>
          </a:p>
        </p:txBody>
      </p:sp>
      <p:sp>
        <p:nvSpPr>
          <p:cNvPr id="48" name="Shape 46"/>
          <p:cNvSpPr/>
          <p:nvPr/>
        </p:nvSpPr>
        <p:spPr>
          <a:xfrm>
            <a:off x="1438656" y="3364992"/>
            <a:ext cx="238963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49" name="Text 47"/>
          <p:cNvSpPr/>
          <p:nvPr/>
        </p:nvSpPr>
        <p:spPr>
          <a:xfrm>
            <a:off x="1438656" y="3364992"/>
            <a:ext cx="238963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Find the 'Risk Flag' option</a:t>
            </a:r>
            <a:endParaRPr lang="en-US" sz="1400" dirty="0"/>
          </a:p>
        </p:txBody>
      </p:sp>
      <p:sp>
        <p:nvSpPr>
          <p:cNvPr id="50" name="Shape 48"/>
          <p:cNvSpPr/>
          <p:nvPr/>
        </p:nvSpPr>
        <p:spPr>
          <a:xfrm>
            <a:off x="3877056" y="336499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51" name="Text 49"/>
          <p:cNvSpPr/>
          <p:nvPr/>
        </p:nvSpPr>
        <p:spPr>
          <a:xfrm>
            <a:off x="3877056" y="3364992"/>
            <a:ext cx="1292352" cy="658368"/>
          </a:xfrm>
          <a:prstGeom prst="rect">
            <a:avLst/>
          </a:prstGeom>
          <a:noFill/>
          <a:ln/>
        </p:spPr>
        <p:txBody>
          <a:bodyPr wrap="square" lIns="0" tIns="0" rIns="0" bIns="0" rtlCol="0" anchor="ctr"/>
          <a:lstStyle/>
          <a:p>
            <a:pPr algn="ctr"/>
            <a:r>
              <a:rPr lang="en-US" sz="1400" b="1" dirty="0">
                <a:solidFill>
                  <a:srgbClr val="F96167"/>
                </a:solidFill>
                <a:latin typeface="Calibri" pitchFamily="34" charset="0"/>
                <a:ea typeface="Calibri" pitchFamily="34" charset="-122"/>
                <a:cs typeface="Calibri" pitchFamily="34" charset="-120"/>
              </a:rPr>
              <a:t>✗</a:t>
            </a:r>
            <a:endParaRPr lang="en-US" sz="1400" dirty="0"/>
          </a:p>
        </p:txBody>
      </p:sp>
      <p:sp>
        <p:nvSpPr>
          <p:cNvPr id="52" name="Shape 50"/>
          <p:cNvSpPr/>
          <p:nvPr/>
        </p:nvSpPr>
        <p:spPr>
          <a:xfrm>
            <a:off x="5218176" y="336499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53" name="Text 51"/>
          <p:cNvSpPr/>
          <p:nvPr/>
        </p:nvSpPr>
        <p:spPr>
          <a:xfrm>
            <a:off x="5218176" y="3364992"/>
            <a:ext cx="1292352" cy="658368"/>
          </a:xfrm>
          <a:prstGeom prst="rect">
            <a:avLst/>
          </a:prstGeom>
          <a:noFill/>
          <a:ln/>
        </p:spPr>
        <p:txBody>
          <a:bodyPr wrap="square" lIns="0" tIns="0" rIns="0" bIns="0" rtlCol="0" anchor="ctr"/>
          <a:lstStyle/>
          <a:p>
            <a:pPr algn="ctr"/>
            <a:r>
              <a:rPr lang="en-US" sz="1400" b="1" dirty="0">
                <a:solidFill>
                  <a:srgbClr val="F96167"/>
                </a:solidFill>
                <a:latin typeface="Calibri" pitchFamily="34" charset="0"/>
                <a:ea typeface="Calibri" pitchFamily="34" charset="-122"/>
                <a:cs typeface="Calibri" pitchFamily="34" charset="-120"/>
              </a:rPr>
              <a:t>✗</a:t>
            </a:r>
            <a:endParaRPr lang="en-US" sz="1400" dirty="0"/>
          </a:p>
        </p:txBody>
      </p:sp>
      <p:sp>
        <p:nvSpPr>
          <p:cNvPr id="54" name="Shape 52"/>
          <p:cNvSpPr/>
          <p:nvPr/>
        </p:nvSpPr>
        <p:spPr>
          <a:xfrm>
            <a:off x="6559296" y="336499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55" name="Text 53"/>
          <p:cNvSpPr/>
          <p:nvPr/>
        </p:nvSpPr>
        <p:spPr>
          <a:xfrm>
            <a:off x="6559296" y="336499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56" name="Shape 54"/>
          <p:cNvSpPr/>
          <p:nvPr/>
        </p:nvSpPr>
        <p:spPr>
          <a:xfrm>
            <a:off x="7900416" y="336499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57" name="Text 55"/>
          <p:cNvSpPr/>
          <p:nvPr/>
        </p:nvSpPr>
        <p:spPr>
          <a:xfrm>
            <a:off x="7900416" y="336499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58" name="Shape 56"/>
          <p:cNvSpPr/>
          <p:nvPr/>
        </p:nvSpPr>
        <p:spPr>
          <a:xfrm>
            <a:off x="9241536" y="336499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59" name="Text 57"/>
          <p:cNvSpPr/>
          <p:nvPr/>
        </p:nvSpPr>
        <p:spPr>
          <a:xfrm>
            <a:off x="9241536" y="3364992"/>
            <a:ext cx="1292352" cy="658368"/>
          </a:xfrm>
          <a:prstGeom prst="rect">
            <a:avLst/>
          </a:prstGeom>
          <a:noFill/>
          <a:ln/>
        </p:spPr>
        <p:txBody>
          <a:bodyPr wrap="square" lIns="0" tIns="0" rIns="0" bIns="0" rtlCol="0" anchor="ctr"/>
          <a:lstStyle/>
          <a:p>
            <a:pPr algn="ctr"/>
            <a:r>
              <a:rPr lang="en-US" sz="1467" b="1" dirty="0">
                <a:solidFill>
                  <a:srgbClr val="F96167"/>
                </a:solidFill>
                <a:latin typeface="Calibri" pitchFamily="34" charset="0"/>
                <a:ea typeface="Calibri" pitchFamily="34" charset="-122"/>
                <a:cs typeface="Calibri" pitchFamily="34" charset="-120"/>
              </a:rPr>
              <a:t>✗ Fail</a:t>
            </a:r>
            <a:endParaRPr lang="en-US" sz="1467" dirty="0"/>
          </a:p>
        </p:txBody>
      </p:sp>
      <p:sp>
        <p:nvSpPr>
          <p:cNvPr id="60" name="Shape 58"/>
          <p:cNvSpPr/>
          <p:nvPr/>
        </p:nvSpPr>
        <p:spPr>
          <a:xfrm>
            <a:off x="463296" y="4096512"/>
            <a:ext cx="92659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61" name="Text 59"/>
          <p:cNvSpPr/>
          <p:nvPr/>
        </p:nvSpPr>
        <p:spPr>
          <a:xfrm>
            <a:off x="463296" y="4096512"/>
            <a:ext cx="92659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4</a:t>
            </a:r>
            <a:endParaRPr lang="en-US" sz="1400" dirty="0"/>
          </a:p>
        </p:txBody>
      </p:sp>
      <p:sp>
        <p:nvSpPr>
          <p:cNvPr id="62" name="Shape 60"/>
          <p:cNvSpPr/>
          <p:nvPr/>
        </p:nvSpPr>
        <p:spPr>
          <a:xfrm>
            <a:off x="1438656" y="4096512"/>
            <a:ext cx="238963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63" name="Text 61"/>
          <p:cNvSpPr/>
          <p:nvPr/>
        </p:nvSpPr>
        <p:spPr>
          <a:xfrm>
            <a:off x="1438656" y="4096512"/>
            <a:ext cx="238963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Click the flag icon</a:t>
            </a:r>
            <a:endParaRPr lang="en-US" sz="1400" dirty="0"/>
          </a:p>
        </p:txBody>
      </p:sp>
      <p:sp>
        <p:nvSpPr>
          <p:cNvPr id="64" name="Shape 62"/>
          <p:cNvSpPr/>
          <p:nvPr/>
        </p:nvSpPr>
        <p:spPr>
          <a:xfrm>
            <a:off x="3877056" y="409651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65" name="Text 63"/>
          <p:cNvSpPr/>
          <p:nvPr/>
        </p:nvSpPr>
        <p:spPr>
          <a:xfrm>
            <a:off x="3877056" y="409651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66" name="Shape 64"/>
          <p:cNvSpPr/>
          <p:nvPr/>
        </p:nvSpPr>
        <p:spPr>
          <a:xfrm>
            <a:off x="5218176" y="409651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67" name="Text 65"/>
          <p:cNvSpPr/>
          <p:nvPr/>
        </p:nvSpPr>
        <p:spPr>
          <a:xfrm>
            <a:off x="5218176" y="4096512"/>
            <a:ext cx="1292352" cy="658368"/>
          </a:xfrm>
          <a:prstGeom prst="rect">
            <a:avLst/>
          </a:prstGeom>
          <a:noFill/>
          <a:ln/>
        </p:spPr>
        <p:txBody>
          <a:bodyPr wrap="square" lIns="0" tIns="0" rIns="0" bIns="0" rtlCol="0" anchor="ctr"/>
          <a:lstStyle/>
          <a:p>
            <a:pPr algn="ctr"/>
            <a:r>
              <a:rPr lang="en-US" sz="1400" b="1" dirty="0">
                <a:solidFill>
                  <a:srgbClr val="F96167"/>
                </a:solidFill>
                <a:latin typeface="Calibri" pitchFamily="34" charset="0"/>
                <a:ea typeface="Calibri" pitchFamily="34" charset="-122"/>
                <a:cs typeface="Calibri" pitchFamily="34" charset="-120"/>
              </a:rPr>
              <a:t>✗</a:t>
            </a:r>
            <a:endParaRPr lang="en-US" sz="1400" dirty="0"/>
          </a:p>
        </p:txBody>
      </p:sp>
      <p:sp>
        <p:nvSpPr>
          <p:cNvPr id="68" name="Shape 66"/>
          <p:cNvSpPr/>
          <p:nvPr/>
        </p:nvSpPr>
        <p:spPr>
          <a:xfrm>
            <a:off x="6559296" y="409651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69" name="Text 67"/>
          <p:cNvSpPr/>
          <p:nvPr/>
        </p:nvSpPr>
        <p:spPr>
          <a:xfrm>
            <a:off x="6559296" y="409651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70" name="Shape 68"/>
          <p:cNvSpPr/>
          <p:nvPr/>
        </p:nvSpPr>
        <p:spPr>
          <a:xfrm>
            <a:off x="7900416" y="409651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71" name="Text 69"/>
          <p:cNvSpPr/>
          <p:nvPr/>
        </p:nvSpPr>
        <p:spPr>
          <a:xfrm>
            <a:off x="7900416" y="409651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72" name="Shape 70"/>
          <p:cNvSpPr/>
          <p:nvPr/>
        </p:nvSpPr>
        <p:spPr>
          <a:xfrm>
            <a:off x="9241536" y="409651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73" name="Text 71"/>
          <p:cNvSpPr/>
          <p:nvPr/>
        </p:nvSpPr>
        <p:spPr>
          <a:xfrm>
            <a:off x="9241536" y="4096512"/>
            <a:ext cx="1292352" cy="658368"/>
          </a:xfrm>
          <a:prstGeom prst="rect">
            <a:avLst/>
          </a:prstGeom>
          <a:noFill/>
          <a:ln/>
        </p:spPr>
        <p:txBody>
          <a:bodyPr wrap="square" lIns="0" tIns="0" rIns="0" bIns="0" rtlCol="0" anchor="ctr"/>
          <a:lstStyle/>
          <a:p>
            <a:pPr algn="ctr"/>
            <a:r>
              <a:rPr lang="en-US" sz="1467" b="1" dirty="0">
                <a:solidFill>
                  <a:srgbClr val="F96167"/>
                </a:solidFill>
                <a:latin typeface="Calibri" pitchFamily="34" charset="0"/>
                <a:ea typeface="Calibri" pitchFamily="34" charset="-122"/>
                <a:cs typeface="Calibri" pitchFamily="34" charset="-120"/>
              </a:rPr>
              <a:t>✗ Fail</a:t>
            </a:r>
            <a:endParaRPr lang="en-US" sz="1467" dirty="0"/>
          </a:p>
        </p:txBody>
      </p:sp>
      <p:sp>
        <p:nvSpPr>
          <p:cNvPr id="74" name="Shape 72"/>
          <p:cNvSpPr/>
          <p:nvPr/>
        </p:nvSpPr>
        <p:spPr>
          <a:xfrm>
            <a:off x="463296" y="4828032"/>
            <a:ext cx="92659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75" name="Text 73"/>
          <p:cNvSpPr/>
          <p:nvPr/>
        </p:nvSpPr>
        <p:spPr>
          <a:xfrm>
            <a:off x="463296" y="4828032"/>
            <a:ext cx="92659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5</a:t>
            </a:r>
            <a:endParaRPr lang="en-US" sz="1400" dirty="0"/>
          </a:p>
        </p:txBody>
      </p:sp>
      <p:sp>
        <p:nvSpPr>
          <p:cNvPr id="76" name="Shape 74"/>
          <p:cNvSpPr/>
          <p:nvPr/>
        </p:nvSpPr>
        <p:spPr>
          <a:xfrm>
            <a:off x="1438656" y="4828032"/>
            <a:ext cx="238963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77" name="Text 75"/>
          <p:cNvSpPr/>
          <p:nvPr/>
        </p:nvSpPr>
        <p:spPr>
          <a:xfrm>
            <a:off x="1438656" y="4828032"/>
            <a:ext cx="2389632" cy="658368"/>
          </a:xfrm>
          <a:prstGeom prst="rect">
            <a:avLst/>
          </a:prstGeom>
          <a:noFill/>
          <a:ln/>
        </p:spPr>
        <p:txBody>
          <a:bodyPr wrap="square" lIns="0" tIns="0" rIns="0" bIns="0" rtlCol="0" anchor="ctr"/>
          <a:lstStyle/>
          <a:p>
            <a:pPr algn="ctr"/>
            <a:r>
              <a:rPr lang="en-US" sz="1400" dirty="0">
                <a:solidFill>
                  <a:srgbClr val="1E293B"/>
                </a:solidFill>
                <a:latin typeface="Calibri" pitchFamily="34" charset="0"/>
                <a:ea typeface="Calibri" pitchFamily="34" charset="-122"/>
                <a:cs typeface="Calibri" pitchFamily="34" charset="-120"/>
              </a:rPr>
              <a:t>Read confirmation message</a:t>
            </a:r>
            <a:endParaRPr lang="en-US" sz="1400" dirty="0"/>
          </a:p>
        </p:txBody>
      </p:sp>
      <p:sp>
        <p:nvSpPr>
          <p:cNvPr id="78" name="Shape 76"/>
          <p:cNvSpPr/>
          <p:nvPr/>
        </p:nvSpPr>
        <p:spPr>
          <a:xfrm>
            <a:off x="3877056" y="482803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79" name="Text 77"/>
          <p:cNvSpPr/>
          <p:nvPr/>
        </p:nvSpPr>
        <p:spPr>
          <a:xfrm>
            <a:off x="3877056" y="482803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80" name="Shape 78"/>
          <p:cNvSpPr/>
          <p:nvPr/>
        </p:nvSpPr>
        <p:spPr>
          <a:xfrm>
            <a:off x="5218176" y="482803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81" name="Text 79"/>
          <p:cNvSpPr/>
          <p:nvPr/>
        </p:nvSpPr>
        <p:spPr>
          <a:xfrm>
            <a:off x="5218176" y="482803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82" name="Shape 80"/>
          <p:cNvSpPr/>
          <p:nvPr/>
        </p:nvSpPr>
        <p:spPr>
          <a:xfrm>
            <a:off x="6559296" y="482803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83" name="Text 81"/>
          <p:cNvSpPr/>
          <p:nvPr/>
        </p:nvSpPr>
        <p:spPr>
          <a:xfrm>
            <a:off x="6559296" y="4828032"/>
            <a:ext cx="1292352" cy="658368"/>
          </a:xfrm>
          <a:prstGeom prst="rect">
            <a:avLst/>
          </a:prstGeom>
          <a:noFill/>
          <a:ln/>
        </p:spPr>
        <p:txBody>
          <a:bodyPr wrap="square" lIns="0" tIns="0" rIns="0" bIns="0" rtlCol="0" anchor="ctr"/>
          <a:lstStyle/>
          <a:p>
            <a:pPr algn="ctr"/>
            <a:r>
              <a:rPr lang="en-US" sz="1400" b="1" dirty="0">
                <a:solidFill>
                  <a:srgbClr val="F59E0B"/>
                </a:solidFill>
                <a:latin typeface="Calibri" pitchFamily="34" charset="0"/>
                <a:ea typeface="Calibri" pitchFamily="34" charset="-122"/>
                <a:cs typeface="Calibri" pitchFamily="34" charset="-120"/>
              </a:rPr>
              <a:t>—</a:t>
            </a:r>
            <a:endParaRPr lang="en-US" sz="1400" dirty="0"/>
          </a:p>
        </p:txBody>
      </p:sp>
      <p:sp>
        <p:nvSpPr>
          <p:cNvPr id="84" name="Shape 82"/>
          <p:cNvSpPr/>
          <p:nvPr/>
        </p:nvSpPr>
        <p:spPr>
          <a:xfrm>
            <a:off x="7900416" y="482803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85" name="Text 83"/>
          <p:cNvSpPr/>
          <p:nvPr/>
        </p:nvSpPr>
        <p:spPr>
          <a:xfrm>
            <a:off x="7900416" y="4828032"/>
            <a:ext cx="1292352" cy="658368"/>
          </a:xfrm>
          <a:prstGeom prst="rect">
            <a:avLst/>
          </a:prstGeom>
          <a:noFill/>
          <a:ln/>
        </p:spPr>
        <p:txBody>
          <a:bodyPr wrap="square" lIns="0" tIns="0" rIns="0" bIns="0" rtlCol="0" anchor="ctr"/>
          <a:lstStyle/>
          <a:p>
            <a:pPr algn="ctr"/>
            <a:r>
              <a:rPr lang="en-US" sz="1400" b="1" dirty="0">
                <a:solidFill>
                  <a:srgbClr val="F96167"/>
                </a:solidFill>
                <a:latin typeface="Calibri" pitchFamily="34" charset="0"/>
                <a:ea typeface="Calibri" pitchFamily="34" charset="-122"/>
                <a:cs typeface="Calibri" pitchFamily="34" charset="-120"/>
              </a:rPr>
              <a:t>✗</a:t>
            </a:r>
            <a:endParaRPr lang="en-US" sz="1400" dirty="0"/>
          </a:p>
        </p:txBody>
      </p:sp>
      <p:sp>
        <p:nvSpPr>
          <p:cNvPr id="86" name="Shape 84"/>
          <p:cNvSpPr/>
          <p:nvPr/>
        </p:nvSpPr>
        <p:spPr>
          <a:xfrm>
            <a:off x="9241536" y="4828032"/>
            <a:ext cx="1292352" cy="658368"/>
          </a:xfrm>
          <a:prstGeom prst="roundRect">
            <a:avLst>
              <a:gd name="adj" fmla="val 7407"/>
            </a:avLst>
          </a:prstGeom>
          <a:solidFill>
            <a:srgbClr val="FEE9EA"/>
          </a:solidFill>
          <a:ln w="12700">
            <a:solidFill>
              <a:srgbClr val="E2E8F0"/>
            </a:solidFill>
            <a:prstDash val="solid"/>
          </a:ln>
        </p:spPr>
        <p:txBody>
          <a:bodyPr/>
          <a:lstStyle/>
          <a:p>
            <a:endParaRPr lang="en-GB" sz="2400"/>
          </a:p>
        </p:txBody>
      </p:sp>
      <p:sp>
        <p:nvSpPr>
          <p:cNvPr id="87" name="Text 85"/>
          <p:cNvSpPr/>
          <p:nvPr/>
        </p:nvSpPr>
        <p:spPr>
          <a:xfrm>
            <a:off x="9241536" y="4828032"/>
            <a:ext cx="1292352" cy="658368"/>
          </a:xfrm>
          <a:prstGeom prst="rect">
            <a:avLst/>
          </a:prstGeom>
          <a:noFill/>
          <a:ln/>
        </p:spPr>
        <p:txBody>
          <a:bodyPr wrap="square" lIns="0" tIns="0" rIns="0" bIns="0" rtlCol="0" anchor="ctr"/>
          <a:lstStyle/>
          <a:p>
            <a:pPr algn="ctr"/>
            <a:r>
              <a:rPr lang="en-US" sz="1467" b="1" dirty="0">
                <a:solidFill>
                  <a:srgbClr val="F96167"/>
                </a:solidFill>
                <a:latin typeface="Calibri" pitchFamily="34" charset="0"/>
                <a:ea typeface="Calibri" pitchFamily="34" charset="-122"/>
                <a:cs typeface="Calibri" pitchFamily="34" charset="-120"/>
              </a:rPr>
              <a:t>✗ Fail</a:t>
            </a:r>
            <a:endParaRPr lang="en-US" sz="1467" dirty="0"/>
          </a:p>
        </p:txBody>
      </p:sp>
      <p:sp>
        <p:nvSpPr>
          <p:cNvPr id="88" name="Shape 86"/>
          <p:cNvSpPr/>
          <p:nvPr/>
        </p:nvSpPr>
        <p:spPr>
          <a:xfrm>
            <a:off x="463296" y="5608320"/>
            <a:ext cx="11265408" cy="877824"/>
          </a:xfrm>
          <a:prstGeom prst="roundRect">
            <a:avLst>
              <a:gd name="adj" fmla="val 11111"/>
            </a:avLst>
          </a:prstGeom>
          <a:solidFill>
            <a:srgbClr val="FEE9EA"/>
          </a:solidFill>
          <a:ln w="19050">
            <a:solidFill>
              <a:srgbClr val="F96167"/>
            </a:solidFill>
            <a:prstDash val="solid"/>
          </a:ln>
        </p:spPr>
        <p:txBody>
          <a:bodyPr/>
          <a:lstStyle/>
          <a:p>
            <a:endParaRPr lang="en-GB" sz="2400"/>
          </a:p>
        </p:txBody>
      </p:sp>
      <p:pic>
        <p:nvPicPr>
          <p:cNvPr id="89" name="Image 0" descr="preencoded.png"/>
          <p:cNvPicPr>
            <a:picLocks noChangeAspect="1"/>
          </p:cNvPicPr>
          <p:nvPr/>
        </p:nvPicPr>
        <p:blipFill>
          <a:blip r:embed="rId3"/>
          <a:stretch>
            <a:fillRect/>
          </a:stretch>
        </p:blipFill>
        <p:spPr>
          <a:xfrm>
            <a:off x="670560" y="5766816"/>
            <a:ext cx="365760" cy="365760"/>
          </a:xfrm>
          <a:prstGeom prst="rect">
            <a:avLst/>
          </a:prstGeom>
        </p:spPr>
      </p:pic>
      <p:sp>
        <p:nvSpPr>
          <p:cNvPr id="90" name="Text 87"/>
          <p:cNvSpPr/>
          <p:nvPr/>
        </p:nvSpPr>
        <p:spPr>
          <a:xfrm>
            <a:off x="1182624" y="5632704"/>
            <a:ext cx="10363200" cy="804672"/>
          </a:xfrm>
          <a:prstGeom prst="rect">
            <a:avLst/>
          </a:prstGeom>
          <a:noFill/>
          <a:ln/>
        </p:spPr>
        <p:txBody>
          <a:bodyPr wrap="square" lIns="0" tIns="0" rIns="0" bIns="0" rtlCol="0" anchor="ctr"/>
          <a:lstStyle/>
          <a:p>
            <a:r>
              <a:rPr lang="en-US" sz="1600" dirty="0">
                <a:solidFill>
                  <a:srgbClr val="0A3D55"/>
                </a:solidFill>
                <a:latin typeface="Calibri" pitchFamily="34" charset="0"/>
                <a:ea typeface="Calibri" pitchFamily="34" charset="-122"/>
                <a:cs typeface="Calibri" pitchFamily="34" charset="-120"/>
              </a:rPr>
              <a:t>Key finding: The risk flag icon is invisible to a first-time user — it is neither labelled nor logically grouped with patient data. Steps 3–5 all fail. This maps to Nielsen H1 (visibility) and H6 (recognition over recall).</a:t>
            </a:r>
            <a:endParaRPr lang="en-US" sz="1600" dirty="0"/>
          </a:p>
        </p:txBody>
      </p:sp>
      <p:sp>
        <p:nvSpPr>
          <p:cNvPr id="91" name="Text 88"/>
          <p:cNvSpPr/>
          <p:nvPr/>
        </p:nvSpPr>
        <p:spPr>
          <a:xfrm>
            <a:off x="463296" y="649733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 Wharton, C. et al. (1994). The cognitive walkthrough method. In: Usability Inspection Methods. New York: Wiley.  Task scenario and data are illustrative; method is authentic.</a:t>
            </a:r>
            <a:endParaRPr lang="en-US" sz="1200" dirty="0"/>
          </a:p>
        </p:txBody>
      </p:sp>
      <p:sp>
        <p:nvSpPr>
          <p:cNvPr id="93" name="Slide Number Placeholder 6">
            <a:extLst>
              <a:ext uri="{FF2B5EF4-FFF2-40B4-BE49-F238E27FC236}">
                <a16:creationId xmlns:a16="http://schemas.microsoft.com/office/drawing/2014/main" id="{7E2230C1-ADDB-2488-EE70-55B1342B5657}"/>
              </a:ext>
            </a:extLst>
          </p:cNvPr>
          <p:cNvSpPr txBox="1">
            <a:spLocks/>
          </p:cNvSpPr>
          <p:nvPr/>
        </p:nvSpPr>
        <p:spPr>
          <a:xfrm>
            <a:off x="11891133"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4</a:t>
            </a:fld>
            <a:endParaRPr lang="en-GB" sz="1100" dirty="0"/>
          </a:p>
        </p:txBody>
      </p:sp>
      <p:sp>
        <p:nvSpPr>
          <p:cNvPr id="95" name="Footer Placeholder 5">
            <a:extLst>
              <a:ext uri="{FF2B5EF4-FFF2-40B4-BE49-F238E27FC236}">
                <a16:creationId xmlns:a16="http://schemas.microsoft.com/office/drawing/2014/main" id="{D4EEF47D-CC09-8456-5386-FC94C3380254}"/>
              </a:ext>
            </a:extLst>
          </p:cNvPr>
          <p:cNvSpPr txBox="1">
            <a:spLocks/>
          </p:cNvSpPr>
          <p:nvPr/>
        </p:nvSpPr>
        <p:spPr>
          <a:xfrm rot="5400000">
            <a:off x="-1955542"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58240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Heuristic Evaluation vs Cognitive Walkthrough</a:t>
            </a:r>
            <a:endParaRPr lang="en-US" sz="3467" dirty="0"/>
          </a:p>
        </p:txBody>
      </p:sp>
      <p:sp>
        <p:nvSpPr>
          <p:cNvPr id="3" name="Text 1"/>
          <p:cNvSpPr/>
          <p:nvPr/>
        </p:nvSpPr>
        <p:spPr>
          <a:xfrm>
            <a:off x="609600" y="926592"/>
            <a:ext cx="1097280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Two expert methods, these are complementary, not competing [1, 2, 3].</a:t>
            </a:r>
            <a:endParaRPr lang="en-US" sz="1733" dirty="0"/>
          </a:p>
        </p:txBody>
      </p:sp>
      <p:sp>
        <p:nvSpPr>
          <p:cNvPr id="4" name="Shape 2"/>
          <p:cNvSpPr/>
          <p:nvPr/>
        </p:nvSpPr>
        <p:spPr>
          <a:xfrm>
            <a:off x="463296" y="1414272"/>
            <a:ext cx="3060192" cy="463296"/>
          </a:xfrm>
          <a:prstGeom prst="roundRect">
            <a:avLst>
              <a:gd name="adj" fmla="val 13158"/>
            </a:avLst>
          </a:prstGeom>
          <a:solidFill>
            <a:srgbClr val="0A3D55"/>
          </a:solidFill>
          <a:ln w="12700">
            <a:solidFill>
              <a:srgbClr val="0A3D55"/>
            </a:solidFill>
            <a:prstDash val="solid"/>
          </a:ln>
        </p:spPr>
        <p:txBody>
          <a:bodyPr/>
          <a:lstStyle/>
          <a:p>
            <a:endParaRPr lang="en-GB" sz="2400"/>
          </a:p>
        </p:txBody>
      </p:sp>
      <p:sp>
        <p:nvSpPr>
          <p:cNvPr id="5" name="Text 3"/>
          <p:cNvSpPr/>
          <p:nvPr/>
        </p:nvSpPr>
        <p:spPr>
          <a:xfrm>
            <a:off x="463296" y="1414272"/>
            <a:ext cx="3060192" cy="463296"/>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Dimension</a:t>
            </a:r>
            <a:endParaRPr lang="en-US" sz="1467" dirty="0"/>
          </a:p>
        </p:txBody>
      </p:sp>
      <p:sp>
        <p:nvSpPr>
          <p:cNvPr id="6" name="Shape 4"/>
          <p:cNvSpPr/>
          <p:nvPr/>
        </p:nvSpPr>
        <p:spPr>
          <a:xfrm>
            <a:off x="3572256" y="1414272"/>
            <a:ext cx="3730752" cy="463296"/>
          </a:xfrm>
          <a:prstGeom prst="roundRect">
            <a:avLst>
              <a:gd name="adj" fmla="val 13158"/>
            </a:avLst>
          </a:prstGeom>
          <a:solidFill>
            <a:srgbClr val="028090"/>
          </a:solidFill>
          <a:ln w="12700">
            <a:solidFill>
              <a:srgbClr val="028090"/>
            </a:solidFill>
            <a:prstDash val="solid"/>
          </a:ln>
        </p:spPr>
        <p:txBody>
          <a:bodyPr/>
          <a:lstStyle/>
          <a:p>
            <a:endParaRPr lang="en-GB" sz="2400"/>
          </a:p>
        </p:txBody>
      </p:sp>
      <p:sp>
        <p:nvSpPr>
          <p:cNvPr id="7" name="Text 5"/>
          <p:cNvSpPr/>
          <p:nvPr/>
        </p:nvSpPr>
        <p:spPr>
          <a:xfrm>
            <a:off x="3572256" y="1414272"/>
            <a:ext cx="3730752" cy="463296"/>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Heuristic Evaluation</a:t>
            </a:r>
            <a:endParaRPr lang="en-US" sz="1467" dirty="0"/>
          </a:p>
        </p:txBody>
      </p:sp>
      <p:sp>
        <p:nvSpPr>
          <p:cNvPr id="8" name="Shape 6"/>
          <p:cNvSpPr/>
          <p:nvPr/>
        </p:nvSpPr>
        <p:spPr>
          <a:xfrm>
            <a:off x="7351776" y="1414272"/>
            <a:ext cx="3730752" cy="463296"/>
          </a:xfrm>
          <a:prstGeom prst="roundRect">
            <a:avLst>
              <a:gd name="adj" fmla="val 13158"/>
            </a:avLst>
          </a:prstGeom>
          <a:solidFill>
            <a:srgbClr val="1C7293"/>
          </a:solidFill>
          <a:ln w="12700">
            <a:solidFill>
              <a:srgbClr val="1C7293"/>
            </a:solidFill>
            <a:prstDash val="solid"/>
          </a:ln>
        </p:spPr>
        <p:txBody>
          <a:bodyPr/>
          <a:lstStyle/>
          <a:p>
            <a:endParaRPr lang="en-GB" sz="2400"/>
          </a:p>
        </p:txBody>
      </p:sp>
      <p:sp>
        <p:nvSpPr>
          <p:cNvPr id="9" name="Text 7"/>
          <p:cNvSpPr/>
          <p:nvPr/>
        </p:nvSpPr>
        <p:spPr>
          <a:xfrm>
            <a:off x="7351776" y="1414272"/>
            <a:ext cx="3730752" cy="463296"/>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Cognitive Walkthrough</a:t>
            </a:r>
            <a:endParaRPr lang="en-US" sz="1467" dirty="0"/>
          </a:p>
        </p:txBody>
      </p:sp>
      <p:sp>
        <p:nvSpPr>
          <p:cNvPr id="10" name="Shape 8"/>
          <p:cNvSpPr/>
          <p:nvPr/>
        </p:nvSpPr>
        <p:spPr>
          <a:xfrm>
            <a:off x="463296" y="1950720"/>
            <a:ext cx="306019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11" name="Text 9"/>
          <p:cNvSpPr/>
          <p:nvPr/>
        </p:nvSpPr>
        <p:spPr>
          <a:xfrm>
            <a:off x="560832" y="1975104"/>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Question asked</a:t>
            </a:r>
            <a:endParaRPr lang="en-US" sz="1467" dirty="0"/>
          </a:p>
        </p:txBody>
      </p:sp>
      <p:sp>
        <p:nvSpPr>
          <p:cNvPr id="12" name="Shape 10"/>
          <p:cNvSpPr/>
          <p:nvPr/>
        </p:nvSpPr>
        <p:spPr>
          <a:xfrm>
            <a:off x="3572256" y="1950720"/>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13" name="Text 11"/>
          <p:cNvSpPr/>
          <p:nvPr/>
        </p:nvSpPr>
        <p:spPr>
          <a:xfrm>
            <a:off x="3669792" y="1975104"/>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Does this violate a usability principle?</a:t>
            </a:r>
            <a:endParaRPr lang="en-US" sz="1400" dirty="0"/>
          </a:p>
        </p:txBody>
      </p:sp>
      <p:sp>
        <p:nvSpPr>
          <p:cNvPr id="14" name="Shape 12"/>
          <p:cNvSpPr/>
          <p:nvPr/>
        </p:nvSpPr>
        <p:spPr>
          <a:xfrm>
            <a:off x="7351776" y="1950720"/>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15" name="Text 13"/>
          <p:cNvSpPr/>
          <p:nvPr/>
        </p:nvSpPr>
        <p:spPr>
          <a:xfrm>
            <a:off x="7449312" y="1975104"/>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Would a new user succeed at this step?</a:t>
            </a:r>
            <a:endParaRPr lang="en-US" sz="1400" dirty="0"/>
          </a:p>
        </p:txBody>
      </p:sp>
      <p:sp>
        <p:nvSpPr>
          <p:cNvPr id="16" name="Shape 14"/>
          <p:cNvSpPr/>
          <p:nvPr/>
        </p:nvSpPr>
        <p:spPr>
          <a:xfrm>
            <a:off x="463296" y="2523744"/>
            <a:ext cx="306019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17" name="Text 15"/>
          <p:cNvSpPr/>
          <p:nvPr/>
        </p:nvSpPr>
        <p:spPr>
          <a:xfrm>
            <a:off x="560832" y="2548128"/>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Origin</a:t>
            </a:r>
            <a:endParaRPr lang="en-US" sz="1467" dirty="0"/>
          </a:p>
        </p:txBody>
      </p:sp>
      <p:sp>
        <p:nvSpPr>
          <p:cNvPr id="18" name="Shape 16"/>
          <p:cNvSpPr/>
          <p:nvPr/>
        </p:nvSpPr>
        <p:spPr>
          <a:xfrm>
            <a:off x="3572256" y="2523744"/>
            <a:ext cx="373075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19" name="Text 17"/>
          <p:cNvSpPr/>
          <p:nvPr/>
        </p:nvSpPr>
        <p:spPr>
          <a:xfrm>
            <a:off x="3669792" y="2548128"/>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User's experience of the whole interface</a:t>
            </a:r>
            <a:endParaRPr lang="en-US" sz="1400" dirty="0"/>
          </a:p>
        </p:txBody>
      </p:sp>
      <p:sp>
        <p:nvSpPr>
          <p:cNvPr id="20" name="Shape 18"/>
          <p:cNvSpPr/>
          <p:nvPr/>
        </p:nvSpPr>
        <p:spPr>
          <a:xfrm>
            <a:off x="7351776" y="2523744"/>
            <a:ext cx="373075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21" name="Text 19"/>
          <p:cNvSpPr/>
          <p:nvPr/>
        </p:nvSpPr>
        <p:spPr>
          <a:xfrm>
            <a:off x="7449312" y="2548128"/>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Task-based, step-by-step simulation</a:t>
            </a:r>
            <a:endParaRPr lang="en-US" sz="1400" dirty="0"/>
          </a:p>
        </p:txBody>
      </p:sp>
      <p:sp>
        <p:nvSpPr>
          <p:cNvPr id="22" name="Shape 20"/>
          <p:cNvSpPr/>
          <p:nvPr/>
        </p:nvSpPr>
        <p:spPr>
          <a:xfrm>
            <a:off x="463296" y="3096768"/>
            <a:ext cx="306019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23" name="Text 21"/>
          <p:cNvSpPr/>
          <p:nvPr/>
        </p:nvSpPr>
        <p:spPr>
          <a:xfrm>
            <a:off x="560832" y="3121152"/>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Input needed</a:t>
            </a:r>
            <a:endParaRPr lang="en-US" sz="1467" dirty="0"/>
          </a:p>
        </p:txBody>
      </p:sp>
      <p:sp>
        <p:nvSpPr>
          <p:cNvPr id="24" name="Shape 22"/>
          <p:cNvSpPr/>
          <p:nvPr/>
        </p:nvSpPr>
        <p:spPr>
          <a:xfrm>
            <a:off x="3572256" y="3096768"/>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25" name="Text 23"/>
          <p:cNvSpPr/>
          <p:nvPr/>
        </p:nvSpPr>
        <p:spPr>
          <a:xfrm>
            <a:off x="3669792" y="3121152"/>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Interface + heuristics list</a:t>
            </a:r>
            <a:endParaRPr lang="en-US" sz="1400" dirty="0"/>
          </a:p>
        </p:txBody>
      </p:sp>
      <p:sp>
        <p:nvSpPr>
          <p:cNvPr id="26" name="Shape 24"/>
          <p:cNvSpPr/>
          <p:nvPr/>
        </p:nvSpPr>
        <p:spPr>
          <a:xfrm>
            <a:off x="7351776" y="3096768"/>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27" name="Text 25"/>
          <p:cNvSpPr/>
          <p:nvPr/>
        </p:nvSpPr>
        <p:spPr>
          <a:xfrm>
            <a:off x="7449312" y="3121152"/>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Interface + task scenario + user profile</a:t>
            </a:r>
            <a:endParaRPr lang="en-US" sz="1400" dirty="0"/>
          </a:p>
        </p:txBody>
      </p:sp>
      <p:sp>
        <p:nvSpPr>
          <p:cNvPr id="28" name="Shape 26"/>
          <p:cNvSpPr/>
          <p:nvPr/>
        </p:nvSpPr>
        <p:spPr>
          <a:xfrm>
            <a:off x="463296" y="3669792"/>
            <a:ext cx="306019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29" name="Text 27"/>
          <p:cNvSpPr/>
          <p:nvPr/>
        </p:nvSpPr>
        <p:spPr>
          <a:xfrm>
            <a:off x="560832" y="3694176"/>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Output</a:t>
            </a:r>
            <a:endParaRPr lang="en-US" sz="1467" dirty="0"/>
          </a:p>
        </p:txBody>
      </p:sp>
      <p:sp>
        <p:nvSpPr>
          <p:cNvPr id="30" name="Shape 28"/>
          <p:cNvSpPr/>
          <p:nvPr/>
        </p:nvSpPr>
        <p:spPr>
          <a:xfrm>
            <a:off x="3572256" y="3669792"/>
            <a:ext cx="373075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31" name="Text 29"/>
          <p:cNvSpPr/>
          <p:nvPr/>
        </p:nvSpPr>
        <p:spPr>
          <a:xfrm>
            <a:off x="3669792" y="3694176"/>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Prioritised problem list (severity 0–4)</a:t>
            </a:r>
            <a:endParaRPr lang="en-US" sz="1400" dirty="0"/>
          </a:p>
        </p:txBody>
      </p:sp>
      <p:sp>
        <p:nvSpPr>
          <p:cNvPr id="32" name="Shape 30"/>
          <p:cNvSpPr/>
          <p:nvPr/>
        </p:nvSpPr>
        <p:spPr>
          <a:xfrm>
            <a:off x="7351776" y="3669792"/>
            <a:ext cx="373075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33" name="Text 31"/>
          <p:cNvSpPr/>
          <p:nvPr/>
        </p:nvSpPr>
        <p:spPr>
          <a:xfrm>
            <a:off x="7449312" y="3694176"/>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Pass/fail for each action + problem descriptions</a:t>
            </a:r>
            <a:endParaRPr lang="en-US" sz="1400" dirty="0"/>
          </a:p>
        </p:txBody>
      </p:sp>
      <p:sp>
        <p:nvSpPr>
          <p:cNvPr id="34" name="Shape 32"/>
          <p:cNvSpPr/>
          <p:nvPr/>
        </p:nvSpPr>
        <p:spPr>
          <a:xfrm>
            <a:off x="463296" y="4242816"/>
            <a:ext cx="306019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35" name="Text 33"/>
          <p:cNvSpPr/>
          <p:nvPr/>
        </p:nvSpPr>
        <p:spPr>
          <a:xfrm>
            <a:off x="560832" y="4267200"/>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Effort</a:t>
            </a:r>
            <a:endParaRPr lang="en-US" sz="1467" dirty="0"/>
          </a:p>
        </p:txBody>
      </p:sp>
      <p:sp>
        <p:nvSpPr>
          <p:cNvPr id="36" name="Shape 34"/>
          <p:cNvSpPr/>
          <p:nvPr/>
        </p:nvSpPr>
        <p:spPr>
          <a:xfrm>
            <a:off x="3572256" y="4242816"/>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37" name="Text 35"/>
          <p:cNvSpPr/>
          <p:nvPr/>
        </p:nvSpPr>
        <p:spPr>
          <a:xfrm>
            <a:off x="3669792" y="4267200"/>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~2 hours per evaluator (whole interface)</a:t>
            </a:r>
            <a:endParaRPr lang="en-US" sz="1400" dirty="0"/>
          </a:p>
        </p:txBody>
      </p:sp>
      <p:sp>
        <p:nvSpPr>
          <p:cNvPr id="38" name="Shape 36"/>
          <p:cNvSpPr/>
          <p:nvPr/>
        </p:nvSpPr>
        <p:spPr>
          <a:xfrm>
            <a:off x="7351776" y="4242816"/>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39" name="Text 37"/>
          <p:cNvSpPr/>
          <p:nvPr/>
        </p:nvSpPr>
        <p:spPr>
          <a:xfrm>
            <a:off x="7449312" y="4267200"/>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~30 min per task (thorough but focused)</a:t>
            </a:r>
            <a:endParaRPr lang="en-US" sz="1400" dirty="0"/>
          </a:p>
        </p:txBody>
      </p:sp>
      <p:sp>
        <p:nvSpPr>
          <p:cNvPr id="40" name="Shape 38"/>
          <p:cNvSpPr/>
          <p:nvPr/>
        </p:nvSpPr>
        <p:spPr>
          <a:xfrm>
            <a:off x="463296" y="4815840"/>
            <a:ext cx="306019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41" name="Text 39"/>
          <p:cNvSpPr/>
          <p:nvPr/>
        </p:nvSpPr>
        <p:spPr>
          <a:xfrm>
            <a:off x="560832" y="4840224"/>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Best for</a:t>
            </a:r>
            <a:endParaRPr lang="en-US" sz="1467" dirty="0"/>
          </a:p>
        </p:txBody>
      </p:sp>
      <p:sp>
        <p:nvSpPr>
          <p:cNvPr id="42" name="Shape 40"/>
          <p:cNvSpPr/>
          <p:nvPr/>
        </p:nvSpPr>
        <p:spPr>
          <a:xfrm>
            <a:off x="3572256" y="4815840"/>
            <a:ext cx="373075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43" name="Text 41"/>
          <p:cNvSpPr/>
          <p:nvPr/>
        </p:nvSpPr>
        <p:spPr>
          <a:xfrm>
            <a:off x="3669792" y="4840224"/>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Finding broad range of issues quickly</a:t>
            </a:r>
            <a:endParaRPr lang="en-US" sz="1400" dirty="0"/>
          </a:p>
        </p:txBody>
      </p:sp>
      <p:sp>
        <p:nvSpPr>
          <p:cNvPr id="44" name="Shape 42"/>
          <p:cNvSpPr/>
          <p:nvPr/>
        </p:nvSpPr>
        <p:spPr>
          <a:xfrm>
            <a:off x="7351776" y="4815840"/>
            <a:ext cx="3730752" cy="487680"/>
          </a:xfrm>
          <a:prstGeom prst="roundRect">
            <a:avLst>
              <a:gd name="adj" fmla="val 10000"/>
            </a:avLst>
          </a:prstGeom>
          <a:solidFill>
            <a:srgbClr val="FFFFFF"/>
          </a:solidFill>
          <a:ln w="12700">
            <a:solidFill>
              <a:srgbClr val="E2E8F0"/>
            </a:solidFill>
            <a:prstDash val="solid"/>
          </a:ln>
        </p:spPr>
        <p:txBody>
          <a:bodyPr/>
          <a:lstStyle/>
          <a:p>
            <a:endParaRPr lang="en-GB" sz="2400"/>
          </a:p>
        </p:txBody>
      </p:sp>
      <p:sp>
        <p:nvSpPr>
          <p:cNvPr id="45" name="Text 43"/>
          <p:cNvSpPr/>
          <p:nvPr/>
        </p:nvSpPr>
        <p:spPr>
          <a:xfrm>
            <a:off x="7449312" y="4840224"/>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New users, learnability, specific critical tasks</a:t>
            </a:r>
            <a:endParaRPr lang="en-US" sz="1400" dirty="0"/>
          </a:p>
        </p:txBody>
      </p:sp>
      <p:sp>
        <p:nvSpPr>
          <p:cNvPr id="46" name="Shape 44"/>
          <p:cNvSpPr/>
          <p:nvPr/>
        </p:nvSpPr>
        <p:spPr>
          <a:xfrm>
            <a:off x="463296" y="5388864"/>
            <a:ext cx="306019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47" name="Text 45"/>
          <p:cNvSpPr/>
          <p:nvPr/>
        </p:nvSpPr>
        <p:spPr>
          <a:xfrm>
            <a:off x="560832" y="5413248"/>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Misses</a:t>
            </a:r>
            <a:endParaRPr lang="en-US" sz="1467" dirty="0"/>
          </a:p>
        </p:txBody>
      </p:sp>
      <p:sp>
        <p:nvSpPr>
          <p:cNvPr id="48" name="Shape 46"/>
          <p:cNvSpPr/>
          <p:nvPr/>
        </p:nvSpPr>
        <p:spPr>
          <a:xfrm>
            <a:off x="3572256" y="5388864"/>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49" name="Text 47"/>
          <p:cNvSpPr/>
          <p:nvPr/>
        </p:nvSpPr>
        <p:spPr>
          <a:xfrm>
            <a:off x="3669792" y="5413248"/>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Task-specific new-user errors</a:t>
            </a:r>
            <a:endParaRPr lang="en-US" sz="1400" dirty="0"/>
          </a:p>
        </p:txBody>
      </p:sp>
      <p:sp>
        <p:nvSpPr>
          <p:cNvPr id="50" name="Shape 48"/>
          <p:cNvSpPr/>
          <p:nvPr/>
        </p:nvSpPr>
        <p:spPr>
          <a:xfrm>
            <a:off x="7351776" y="5388864"/>
            <a:ext cx="3730752" cy="487680"/>
          </a:xfrm>
          <a:prstGeom prst="roundRect">
            <a:avLst>
              <a:gd name="adj" fmla="val 10000"/>
            </a:avLst>
          </a:prstGeom>
          <a:solidFill>
            <a:srgbClr val="F8FAFB"/>
          </a:solidFill>
          <a:ln w="12700">
            <a:solidFill>
              <a:srgbClr val="E2E8F0"/>
            </a:solidFill>
            <a:prstDash val="solid"/>
          </a:ln>
        </p:spPr>
        <p:txBody>
          <a:bodyPr/>
          <a:lstStyle/>
          <a:p>
            <a:endParaRPr lang="en-GB" sz="2400"/>
          </a:p>
        </p:txBody>
      </p:sp>
      <p:sp>
        <p:nvSpPr>
          <p:cNvPr id="51" name="Text 49"/>
          <p:cNvSpPr/>
          <p:nvPr/>
        </p:nvSpPr>
        <p:spPr>
          <a:xfrm>
            <a:off x="7449312" y="5413248"/>
            <a:ext cx="3584448" cy="438912"/>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Global inconsistencies, aesthetic issues</a:t>
            </a:r>
            <a:endParaRPr lang="en-US" sz="1400" dirty="0"/>
          </a:p>
        </p:txBody>
      </p:sp>
      <p:sp>
        <p:nvSpPr>
          <p:cNvPr id="52" name="Shape 50"/>
          <p:cNvSpPr/>
          <p:nvPr/>
        </p:nvSpPr>
        <p:spPr>
          <a:xfrm>
            <a:off x="463296" y="5961888"/>
            <a:ext cx="3060192" cy="487680"/>
          </a:xfrm>
          <a:prstGeom prst="roundRect">
            <a:avLst>
              <a:gd name="adj" fmla="val 10000"/>
            </a:avLst>
          </a:prstGeom>
          <a:solidFill>
            <a:srgbClr val="EBF8FF"/>
          </a:solidFill>
          <a:ln w="12700">
            <a:solidFill>
              <a:srgbClr val="E2E8F0"/>
            </a:solidFill>
            <a:prstDash val="solid"/>
          </a:ln>
        </p:spPr>
        <p:txBody>
          <a:bodyPr/>
          <a:lstStyle/>
          <a:p>
            <a:endParaRPr lang="en-GB" sz="2400"/>
          </a:p>
        </p:txBody>
      </p:sp>
      <p:sp>
        <p:nvSpPr>
          <p:cNvPr id="53" name="Text 51"/>
          <p:cNvSpPr/>
          <p:nvPr/>
        </p:nvSpPr>
        <p:spPr>
          <a:xfrm>
            <a:off x="560832" y="5986272"/>
            <a:ext cx="2913888" cy="438912"/>
          </a:xfrm>
          <a:prstGeom prst="rect">
            <a:avLst/>
          </a:prstGeom>
          <a:noFill/>
          <a:ln/>
        </p:spPr>
        <p:txBody>
          <a:bodyPr wrap="square" lIns="0" tIns="0" rIns="0" bIns="0" rtlCol="0" anchor="ctr"/>
          <a:lstStyle/>
          <a:p>
            <a:r>
              <a:rPr lang="en-US" sz="1467" b="1" dirty="0">
                <a:solidFill>
                  <a:srgbClr val="0A3D55"/>
                </a:solidFill>
                <a:latin typeface="Calibri" pitchFamily="34" charset="0"/>
                <a:ea typeface="Calibri" pitchFamily="34" charset="-122"/>
                <a:cs typeface="Calibri" pitchFamily="34" charset="-120"/>
              </a:rPr>
              <a:t>Combine?</a:t>
            </a:r>
            <a:endParaRPr lang="en-US" sz="1467" dirty="0"/>
          </a:p>
        </p:txBody>
      </p:sp>
      <p:sp>
        <p:nvSpPr>
          <p:cNvPr id="54" name="Shape 52"/>
          <p:cNvSpPr/>
          <p:nvPr/>
        </p:nvSpPr>
        <p:spPr>
          <a:xfrm>
            <a:off x="3572256" y="5961888"/>
            <a:ext cx="7510272" cy="487680"/>
          </a:xfrm>
          <a:prstGeom prst="roundRect">
            <a:avLst>
              <a:gd name="adj" fmla="val 10000"/>
            </a:avLst>
          </a:prstGeom>
          <a:solidFill>
            <a:srgbClr val="EBF8FF"/>
          </a:solidFill>
          <a:ln w="12700">
            <a:solidFill>
              <a:srgbClr val="E2E8F0"/>
            </a:solidFill>
            <a:prstDash val="solid"/>
          </a:ln>
        </p:spPr>
        <p:txBody>
          <a:bodyPr/>
          <a:lstStyle/>
          <a:p>
            <a:endParaRPr lang="en-GB" sz="2400"/>
          </a:p>
        </p:txBody>
      </p:sp>
      <p:sp>
        <p:nvSpPr>
          <p:cNvPr id="55" name="Text 53"/>
          <p:cNvSpPr/>
          <p:nvPr/>
        </p:nvSpPr>
        <p:spPr>
          <a:xfrm>
            <a:off x="3669792" y="5986272"/>
            <a:ext cx="7363968" cy="438912"/>
          </a:xfrm>
          <a:prstGeom prst="rect">
            <a:avLst/>
          </a:prstGeom>
          <a:noFill/>
          <a:ln/>
        </p:spPr>
        <p:txBody>
          <a:bodyPr wrap="square" lIns="0" tIns="0" rIns="0" bIns="0" rtlCol="0" anchor="ctr"/>
          <a:lstStyle/>
          <a:p>
            <a:r>
              <a:rPr lang="en-US" sz="1400" b="1" dirty="0">
                <a:solidFill>
                  <a:srgbClr val="028090"/>
                </a:solidFill>
                <a:latin typeface="Calibri" pitchFamily="34" charset="0"/>
                <a:ea typeface="Calibri" pitchFamily="34" charset="-122"/>
                <a:cs typeface="Calibri" pitchFamily="34" charset="-120"/>
              </a:rPr>
              <a:t>✓  Run both — HE first (broad), then CW (task-specific) for key user flows</a:t>
            </a:r>
            <a:endParaRPr lang="en-US" sz="1400" dirty="0"/>
          </a:p>
        </p:txBody>
      </p:sp>
      <p:sp>
        <p:nvSpPr>
          <p:cNvPr id="56" name="Text 54"/>
          <p:cNvSpPr/>
          <p:nvPr/>
        </p:nvSpPr>
        <p:spPr>
          <a:xfrm>
            <a:off x="463296" y="6487343"/>
            <a:ext cx="10709373"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 Wharton et al. (1994). Cognitive walkthrough. In: Usability Inspection Methods. Wiley.  [2] Nielsen, J. (1994). Heuristic evaluation. In: Usability Inspection Methods. Wiley.  </a:t>
            </a:r>
          </a:p>
          <a:p>
            <a:r>
              <a:rPr lang="en-US" sz="1200" i="1" dirty="0">
                <a:solidFill>
                  <a:srgbClr val="64748B"/>
                </a:solidFill>
                <a:latin typeface="Calibri" pitchFamily="34" charset="0"/>
                <a:ea typeface="Calibri" pitchFamily="34" charset="-122"/>
                <a:cs typeface="Calibri" pitchFamily="34" charset="-120"/>
              </a:rPr>
              <a:t>[3] Jeffries, R. et al. (1991). User interface evaluation in the real world: a comparison of four techniques. CHI '91. pp.119–124.</a:t>
            </a:r>
            <a:endParaRPr lang="en-US" sz="1200" dirty="0"/>
          </a:p>
        </p:txBody>
      </p:sp>
      <p:sp>
        <p:nvSpPr>
          <p:cNvPr id="58" name="Slide Number Placeholder 6">
            <a:extLst>
              <a:ext uri="{FF2B5EF4-FFF2-40B4-BE49-F238E27FC236}">
                <a16:creationId xmlns:a16="http://schemas.microsoft.com/office/drawing/2014/main" id="{9CCE3FBC-5CA0-44EA-7B6E-B3B8A2F96F8B}"/>
              </a:ext>
            </a:extLst>
          </p:cNvPr>
          <p:cNvSpPr txBox="1">
            <a:spLocks/>
          </p:cNvSpPr>
          <p:nvPr/>
        </p:nvSpPr>
        <p:spPr>
          <a:xfrm>
            <a:off x="11891133"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5</a:t>
            </a:fld>
            <a:endParaRPr lang="en-GB" sz="1100" dirty="0"/>
          </a:p>
        </p:txBody>
      </p:sp>
      <p:sp>
        <p:nvSpPr>
          <p:cNvPr id="60" name="Footer Placeholder 5">
            <a:extLst>
              <a:ext uri="{FF2B5EF4-FFF2-40B4-BE49-F238E27FC236}">
                <a16:creationId xmlns:a16="http://schemas.microsoft.com/office/drawing/2014/main" id="{2B81C573-C230-1ECB-08EA-43ED27F4F96A}"/>
              </a:ext>
            </a:extLst>
          </p:cNvPr>
          <p:cNvSpPr txBox="1">
            <a:spLocks/>
          </p:cNvSpPr>
          <p:nvPr/>
        </p:nvSpPr>
        <p:spPr>
          <a:xfrm rot="5400000">
            <a:off x="-1955542"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58240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WCAG 2.1 — Web Content Accessibility Guidelines</a:t>
            </a:r>
            <a:endParaRPr lang="en-US" sz="3467" dirty="0"/>
          </a:p>
        </p:txBody>
      </p:sp>
      <p:sp>
        <p:nvSpPr>
          <p:cNvPr id="3" name="Text 1"/>
          <p:cNvSpPr/>
          <p:nvPr/>
        </p:nvSpPr>
        <p:spPr>
          <a:xfrm>
            <a:off x="609600" y="926592"/>
            <a:ext cx="1097280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The international standard for web accessibility, published by W3C. Organised around four core principles [4].</a:t>
            </a:r>
            <a:endParaRPr lang="en-US" sz="1733" dirty="0"/>
          </a:p>
        </p:txBody>
      </p:sp>
      <p:sp>
        <p:nvSpPr>
          <p:cNvPr id="4" name="Shape 2"/>
          <p:cNvSpPr/>
          <p:nvPr/>
        </p:nvSpPr>
        <p:spPr>
          <a:xfrm>
            <a:off x="463296" y="1389889"/>
            <a:ext cx="2682240" cy="4786060"/>
          </a:xfrm>
          <a:prstGeom prst="roundRect">
            <a:avLst>
              <a:gd name="adj" fmla="val 4545"/>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463296" y="1389888"/>
            <a:ext cx="2682240" cy="633984"/>
          </a:xfrm>
          <a:prstGeom prst="roundRect">
            <a:avLst>
              <a:gd name="adj" fmla="val 19231"/>
            </a:avLst>
          </a:prstGeom>
          <a:solidFill>
            <a:srgbClr val="028090"/>
          </a:solidFill>
          <a:ln w="12700">
            <a:solidFill>
              <a:srgbClr val="028090"/>
            </a:solidFill>
            <a:prstDash val="solid"/>
          </a:ln>
        </p:spPr>
        <p:txBody>
          <a:bodyPr/>
          <a:lstStyle/>
          <a:p>
            <a:endParaRPr lang="en-GB" sz="2400"/>
          </a:p>
        </p:txBody>
      </p:sp>
      <p:sp>
        <p:nvSpPr>
          <p:cNvPr id="6" name="Shape 4"/>
          <p:cNvSpPr/>
          <p:nvPr/>
        </p:nvSpPr>
        <p:spPr>
          <a:xfrm>
            <a:off x="463296" y="1755648"/>
            <a:ext cx="2682240" cy="268224"/>
          </a:xfrm>
          <a:prstGeom prst="rect">
            <a:avLst/>
          </a:prstGeom>
          <a:solidFill>
            <a:srgbClr val="028090"/>
          </a:solidFill>
          <a:ln w="12700">
            <a:solidFill>
              <a:srgbClr val="028090"/>
            </a:solidFill>
            <a:prstDash val="solid"/>
          </a:ln>
        </p:spPr>
        <p:txBody>
          <a:bodyPr/>
          <a:lstStyle/>
          <a:p>
            <a:endParaRPr lang="en-GB" sz="2400"/>
          </a:p>
        </p:txBody>
      </p:sp>
      <p:sp>
        <p:nvSpPr>
          <p:cNvPr id="7" name="Shape 5"/>
          <p:cNvSpPr/>
          <p:nvPr/>
        </p:nvSpPr>
        <p:spPr>
          <a:xfrm>
            <a:off x="585216" y="1463040"/>
            <a:ext cx="438912" cy="438912"/>
          </a:xfrm>
          <a:prstGeom prst="ellipse">
            <a:avLst/>
          </a:prstGeom>
          <a:solidFill>
            <a:srgbClr val="FFFFFF">
              <a:alpha val="75000"/>
            </a:srgbClr>
          </a:solidFill>
          <a:ln w="12700">
            <a:solidFill>
              <a:srgbClr val="FFFFFF">
                <a:alpha val="75000"/>
              </a:srgbClr>
            </a:solidFill>
            <a:prstDash val="solid"/>
          </a:ln>
        </p:spPr>
        <p:txBody>
          <a:bodyPr/>
          <a:lstStyle/>
          <a:p>
            <a:endParaRPr lang="en-GB" sz="2400"/>
          </a:p>
        </p:txBody>
      </p:sp>
      <p:pic>
        <p:nvPicPr>
          <p:cNvPr id="8" name="Image 0" descr="preencoded.png"/>
          <p:cNvPicPr>
            <a:picLocks noChangeAspect="1"/>
          </p:cNvPicPr>
          <p:nvPr/>
        </p:nvPicPr>
        <p:blipFill>
          <a:blip r:embed="rId3"/>
          <a:stretch>
            <a:fillRect/>
          </a:stretch>
        </p:blipFill>
        <p:spPr>
          <a:xfrm>
            <a:off x="633984" y="1511808"/>
            <a:ext cx="341376" cy="341376"/>
          </a:xfrm>
          <a:prstGeom prst="rect">
            <a:avLst/>
          </a:prstGeom>
        </p:spPr>
      </p:pic>
      <p:sp>
        <p:nvSpPr>
          <p:cNvPr id="9" name="Text 6"/>
          <p:cNvSpPr/>
          <p:nvPr/>
        </p:nvSpPr>
        <p:spPr>
          <a:xfrm>
            <a:off x="1121664" y="1438656"/>
            <a:ext cx="390144" cy="438912"/>
          </a:xfrm>
          <a:prstGeom prst="rect">
            <a:avLst/>
          </a:prstGeom>
          <a:noFill/>
          <a:ln/>
        </p:spPr>
        <p:txBody>
          <a:bodyPr wrap="square" lIns="0" tIns="0" rIns="0" bIns="0" rtlCol="0" anchor="ctr"/>
          <a:lstStyle/>
          <a:p>
            <a:r>
              <a:rPr lang="en-US" sz="2400" b="1" dirty="0">
                <a:solidFill>
                  <a:srgbClr val="FFFFFF"/>
                </a:solidFill>
                <a:latin typeface="Cambria" pitchFamily="34" charset="0"/>
                <a:ea typeface="Cambria" pitchFamily="34" charset="-122"/>
                <a:cs typeface="Cambria" pitchFamily="34" charset="-120"/>
              </a:rPr>
              <a:t>P</a:t>
            </a:r>
            <a:endParaRPr lang="en-US" sz="2400" dirty="0"/>
          </a:p>
        </p:txBody>
      </p:sp>
      <p:sp>
        <p:nvSpPr>
          <p:cNvPr id="10" name="Text 7"/>
          <p:cNvSpPr/>
          <p:nvPr/>
        </p:nvSpPr>
        <p:spPr>
          <a:xfrm>
            <a:off x="1511808" y="1438656"/>
            <a:ext cx="1487424" cy="438912"/>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Perceivable</a:t>
            </a:r>
            <a:endParaRPr lang="en-US" sz="1733" dirty="0"/>
          </a:p>
        </p:txBody>
      </p:sp>
      <p:sp>
        <p:nvSpPr>
          <p:cNvPr id="11" name="Text 8"/>
          <p:cNvSpPr/>
          <p:nvPr/>
        </p:nvSpPr>
        <p:spPr>
          <a:xfrm>
            <a:off x="585216" y="2121408"/>
            <a:ext cx="2438400" cy="1024128"/>
          </a:xfrm>
          <a:prstGeom prst="rect">
            <a:avLst/>
          </a:prstGeom>
          <a:noFill/>
          <a:ln/>
        </p:spPr>
        <p:txBody>
          <a:bodyPr wrap="square" lIns="0" tIns="0" rIns="0" bIns="0" rtlCol="0" anchor="ctr"/>
          <a:lstStyle/>
          <a:p>
            <a:r>
              <a:rPr lang="en-US" sz="1267" i="1" dirty="0">
                <a:solidFill>
                  <a:srgbClr val="64748B"/>
                </a:solidFill>
                <a:latin typeface="Calibri" pitchFamily="34" charset="0"/>
                <a:ea typeface="Calibri" pitchFamily="34" charset="-122"/>
                <a:cs typeface="Calibri" pitchFamily="34" charset="-120"/>
              </a:rPr>
              <a:t>Information and UI components must be presentable in ways users can perceive — they cannot be invisible to all senses.</a:t>
            </a:r>
            <a:endParaRPr lang="en-US" sz="1267" dirty="0"/>
          </a:p>
        </p:txBody>
      </p:sp>
      <p:sp>
        <p:nvSpPr>
          <p:cNvPr id="12" name="Text 9"/>
          <p:cNvSpPr/>
          <p:nvPr/>
        </p:nvSpPr>
        <p:spPr>
          <a:xfrm>
            <a:off x="585216" y="3169920"/>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Text alternatives for images (alt text)</a:t>
            </a:r>
            <a:endParaRPr lang="en-US" sz="1267" dirty="0"/>
          </a:p>
        </p:txBody>
      </p:sp>
      <p:sp>
        <p:nvSpPr>
          <p:cNvPr id="13" name="Text 10"/>
          <p:cNvSpPr/>
          <p:nvPr/>
        </p:nvSpPr>
        <p:spPr>
          <a:xfrm>
            <a:off x="585216" y="3560064"/>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Captions for video and audio content</a:t>
            </a:r>
            <a:endParaRPr lang="en-US" sz="1267" dirty="0"/>
          </a:p>
        </p:txBody>
      </p:sp>
      <p:sp>
        <p:nvSpPr>
          <p:cNvPr id="14" name="Text 11"/>
          <p:cNvSpPr/>
          <p:nvPr/>
        </p:nvSpPr>
        <p:spPr>
          <a:xfrm>
            <a:off x="585216" y="3950208"/>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Sufficient colour contrast (minimum 4.5:1 for normal text)</a:t>
            </a:r>
            <a:endParaRPr lang="en-US" sz="1267" dirty="0"/>
          </a:p>
        </p:txBody>
      </p:sp>
      <p:sp>
        <p:nvSpPr>
          <p:cNvPr id="15" name="Text 12"/>
          <p:cNvSpPr/>
          <p:nvPr/>
        </p:nvSpPr>
        <p:spPr>
          <a:xfrm>
            <a:off x="585216" y="4340352"/>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Content not conveyed by colour alone</a:t>
            </a:r>
            <a:endParaRPr lang="en-US" sz="1267" dirty="0"/>
          </a:p>
        </p:txBody>
      </p:sp>
      <p:sp>
        <p:nvSpPr>
          <p:cNvPr id="16" name="Shape 13"/>
          <p:cNvSpPr/>
          <p:nvPr/>
        </p:nvSpPr>
        <p:spPr>
          <a:xfrm>
            <a:off x="560832" y="5193792"/>
            <a:ext cx="2487168" cy="737616"/>
          </a:xfrm>
          <a:prstGeom prst="roundRect">
            <a:avLst>
              <a:gd name="adj" fmla="val 15625"/>
            </a:avLst>
          </a:prstGeom>
          <a:solidFill>
            <a:srgbClr val="028090">
              <a:alpha val="12000"/>
            </a:srgbClr>
          </a:solidFill>
          <a:ln w="12700">
            <a:solidFill>
              <a:srgbClr val="028090">
                <a:alpha val="45000"/>
              </a:srgbClr>
            </a:solidFill>
            <a:prstDash val="solid"/>
          </a:ln>
        </p:spPr>
        <p:txBody>
          <a:bodyPr/>
          <a:lstStyle/>
          <a:p>
            <a:endParaRPr lang="en-GB" sz="2400"/>
          </a:p>
        </p:txBody>
      </p:sp>
      <p:sp>
        <p:nvSpPr>
          <p:cNvPr id="17" name="Text 14"/>
          <p:cNvSpPr/>
          <p:nvPr/>
        </p:nvSpPr>
        <p:spPr>
          <a:xfrm>
            <a:off x="609600" y="5406553"/>
            <a:ext cx="2438400" cy="341376"/>
          </a:xfrm>
          <a:prstGeom prst="rect">
            <a:avLst/>
          </a:prstGeom>
          <a:noFill/>
          <a:ln/>
        </p:spPr>
        <p:txBody>
          <a:bodyPr wrap="square" lIns="0" tIns="0" rIns="0" bIns="0" rtlCol="0" anchor="ctr"/>
          <a:lstStyle/>
          <a:p>
            <a:r>
              <a:rPr lang="en-US" sz="1133" i="1" dirty="0">
                <a:solidFill>
                  <a:srgbClr val="0A3D55"/>
                </a:solidFill>
                <a:latin typeface="Calibri" pitchFamily="34" charset="0"/>
                <a:ea typeface="Calibri" pitchFamily="34" charset="-122"/>
                <a:cs typeface="Calibri" pitchFamily="34" charset="-120"/>
              </a:rPr>
              <a:t>WardWatch fail: The risk flag uses colour only — red/green — to show patient status. A colour-blind nurse cannot distinguish them.</a:t>
            </a:r>
            <a:endParaRPr lang="en-US" sz="1133" dirty="0"/>
          </a:p>
        </p:txBody>
      </p:sp>
      <p:sp>
        <p:nvSpPr>
          <p:cNvPr id="18" name="Shape 15"/>
          <p:cNvSpPr/>
          <p:nvPr/>
        </p:nvSpPr>
        <p:spPr>
          <a:xfrm>
            <a:off x="3328416" y="1389889"/>
            <a:ext cx="2682240" cy="4786060"/>
          </a:xfrm>
          <a:prstGeom prst="roundRect">
            <a:avLst>
              <a:gd name="adj" fmla="val 4545"/>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9" name="Shape 16"/>
          <p:cNvSpPr/>
          <p:nvPr/>
        </p:nvSpPr>
        <p:spPr>
          <a:xfrm>
            <a:off x="3328416" y="1389888"/>
            <a:ext cx="2682240" cy="633984"/>
          </a:xfrm>
          <a:prstGeom prst="roundRect">
            <a:avLst>
              <a:gd name="adj" fmla="val 19231"/>
            </a:avLst>
          </a:prstGeom>
          <a:solidFill>
            <a:srgbClr val="1C7293"/>
          </a:solidFill>
          <a:ln w="12700">
            <a:solidFill>
              <a:srgbClr val="1C7293"/>
            </a:solidFill>
            <a:prstDash val="solid"/>
          </a:ln>
        </p:spPr>
        <p:txBody>
          <a:bodyPr/>
          <a:lstStyle/>
          <a:p>
            <a:endParaRPr lang="en-GB" sz="2400"/>
          </a:p>
        </p:txBody>
      </p:sp>
      <p:sp>
        <p:nvSpPr>
          <p:cNvPr id="20" name="Shape 17"/>
          <p:cNvSpPr/>
          <p:nvPr/>
        </p:nvSpPr>
        <p:spPr>
          <a:xfrm>
            <a:off x="3328416" y="1755648"/>
            <a:ext cx="2682240" cy="268224"/>
          </a:xfrm>
          <a:prstGeom prst="rect">
            <a:avLst/>
          </a:prstGeom>
          <a:solidFill>
            <a:srgbClr val="1C7293"/>
          </a:solidFill>
          <a:ln w="12700">
            <a:solidFill>
              <a:srgbClr val="1C7293"/>
            </a:solidFill>
            <a:prstDash val="solid"/>
          </a:ln>
        </p:spPr>
        <p:txBody>
          <a:bodyPr/>
          <a:lstStyle/>
          <a:p>
            <a:endParaRPr lang="en-GB" sz="2400"/>
          </a:p>
        </p:txBody>
      </p:sp>
      <p:sp>
        <p:nvSpPr>
          <p:cNvPr id="21" name="Shape 18"/>
          <p:cNvSpPr/>
          <p:nvPr/>
        </p:nvSpPr>
        <p:spPr>
          <a:xfrm>
            <a:off x="3450336" y="1463040"/>
            <a:ext cx="438912" cy="438912"/>
          </a:xfrm>
          <a:prstGeom prst="ellipse">
            <a:avLst/>
          </a:prstGeom>
          <a:solidFill>
            <a:srgbClr val="FFFFFF">
              <a:alpha val="75000"/>
            </a:srgbClr>
          </a:solidFill>
          <a:ln w="12700">
            <a:solidFill>
              <a:srgbClr val="FFFFFF">
                <a:alpha val="75000"/>
              </a:srgbClr>
            </a:solidFill>
            <a:prstDash val="solid"/>
          </a:ln>
        </p:spPr>
        <p:txBody>
          <a:bodyPr/>
          <a:lstStyle/>
          <a:p>
            <a:endParaRPr lang="en-GB" sz="2400"/>
          </a:p>
        </p:txBody>
      </p:sp>
      <p:pic>
        <p:nvPicPr>
          <p:cNvPr id="22" name="Image 1" descr="preencoded.png"/>
          <p:cNvPicPr>
            <a:picLocks noChangeAspect="1"/>
          </p:cNvPicPr>
          <p:nvPr/>
        </p:nvPicPr>
        <p:blipFill>
          <a:blip r:embed="rId4"/>
          <a:stretch>
            <a:fillRect/>
          </a:stretch>
        </p:blipFill>
        <p:spPr>
          <a:xfrm>
            <a:off x="3499104" y="1511808"/>
            <a:ext cx="341376" cy="341376"/>
          </a:xfrm>
          <a:prstGeom prst="rect">
            <a:avLst/>
          </a:prstGeom>
        </p:spPr>
      </p:pic>
      <p:sp>
        <p:nvSpPr>
          <p:cNvPr id="23" name="Text 19"/>
          <p:cNvSpPr/>
          <p:nvPr/>
        </p:nvSpPr>
        <p:spPr>
          <a:xfrm>
            <a:off x="3986784" y="1438656"/>
            <a:ext cx="390144" cy="438912"/>
          </a:xfrm>
          <a:prstGeom prst="rect">
            <a:avLst/>
          </a:prstGeom>
          <a:noFill/>
          <a:ln/>
        </p:spPr>
        <p:txBody>
          <a:bodyPr wrap="square" lIns="0" tIns="0" rIns="0" bIns="0" rtlCol="0" anchor="ctr"/>
          <a:lstStyle/>
          <a:p>
            <a:r>
              <a:rPr lang="en-US" sz="2400" b="1" dirty="0">
                <a:solidFill>
                  <a:srgbClr val="FFFFFF"/>
                </a:solidFill>
                <a:latin typeface="Cambria" pitchFamily="34" charset="0"/>
                <a:ea typeface="Cambria" pitchFamily="34" charset="-122"/>
                <a:cs typeface="Cambria" pitchFamily="34" charset="-120"/>
              </a:rPr>
              <a:t>O</a:t>
            </a:r>
            <a:endParaRPr lang="en-US" sz="2400" dirty="0"/>
          </a:p>
        </p:txBody>
      </p:sp>
      <p:sp>
        <p:nvSpPr>
          <p:cNvPr id="24" name="Text 20"/>
          <p:cNvSpPr/>
          <p:nvPr/>
        </p:nvSpPr>
        <p:spPr>
          <a:xfrm>
            <a:off x="4376928" y="1438656"/>
            <a:ext cx="1487424" cy="438912"/>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Operable</a:t>
            </a:r>
            <a:endParaRPr lang="en-US" sz="1733" dirty="0"/>
          </a:p>
        </p:txBody>
      </p:sp>
      <p:sp>
        <p:nvSpPr>
          <p:cNvPr id="25" name="Text 21"/>
          <p:cNvSpPr/>
          <p:nvPr/>
        </p:nvSpPr>
        <p:spPr>
          <a:xfrm>
            <a:off x="3450336" y="2121408"/>
            <a:ext cx="2438400" cy="1024128"/>
          </a:xfrm>
          <a:prstGeom prst="rect">
            <a:avLst/>
          </a:prstGeom>
          <a:noFill/>
          <a:ln/>
        </p:spPr>
        <p:txBody>
          <a:bodyPr wrap="square" lIns="0" tIns="0" rIns="0" bIns="0" rtlCol="0" anchor="ctr"/>
          <a:lstStyle/>
          <a:p>
            <a:r>
              <a:rPr lang="en-US" sz="1267" i="1" dirty="0">
                <a:solidFill>
                  <a:srgbClr val="64748B"/>
                </a:solidFill>
                <a:latin typeface="Calibri" pitchFamily="34" charset="0"/>
                <a:ea typeface="Calibri" pitchFamily="34" charset="-122"/>
                <a:cs typeface="Calibri" pitchFamily="34" charset="-120"/>
              </a:rPr>
              <a:t>UI components and navigation must be operable — users cannot be required to perform interactions they cannot perform.</a:t>
            </a:r>
            <a:endParaRPr lang="en-US" sz="1267" dirty="0"/>
          </a:p>
        </p:txBody>
      </p:sp>
      <p:sp>
        <p:nvSpPr>
          <p:cNvPr id="26" name="Text 22"/>
          <p:cNvSpPr/>
          <p:nvPr/>
        </p:nvSpPr>
        <p:spPr>
          <a:xfrm>
            <a:off x="3450336" y="3169920"/>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All functionality available from keyboard (no mouse required)</a:t>
            </a:r>
            <a:endParaRPr lang="en-US" sz="1267" dirty="0"/>
          </a:p>
        </p:txBody>
      </p:sp>
      <p:sp>
        <p:nvSpPr>
          <p:cNvPr id="27" name="Text 23"/>
          <p:cNvSpPr/>
          <p:nvPr/>
        </p:nvSpPr>
        <p:spPr>
          <a:xfrm>
            <a:off x="3450336" y="3560064"/>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Users can control timing of content</a:t>
            </a:r>
            <a:endParaRPr lang="en-US" sz="1267" dirty="0"/>
          </a:p>
        </p:txBody>
      </p:sp>
      <p:sp>
        <p:nvSpPr>
          <p:cNvPr id="28" name="Text 24"/>
          <p:cNvSpPr/>
          <p:nvPr/>
        </p:nvSpPr>
        <p:spPr>
          <a:xfrm>
            <a:off x="3450336" y="3950208"/>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Navigation aids: skip links, clear page titles, logical focus order</a:t>
            </a:r>
            <a:endParaRPr lang="en-US" sz="1267" dirty="0"/>
          </a:p>
        </p:txBody>
      </p:sp>
      <p:sp>
        <p:nvSpPr>
          <p:cNvPr id="29" name="Text 25"/>
          <p:cNvSpPr/>
          <p:nvPr/>
        </p:nvSpPr>
        <p:spPr>
          <a:xfrm>
            <a:off x="3450336" y="4340352"/>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No content that flashes more than 3 times per second</a:t>
            </a:r>
            <a:endParaRPr lang="en-US" sz="1267" dirty="0"/>
          </a:p>
        </p:txBody>
      </p:sp>
      <p:sp>
        <p:nvSpPr>
          <p:cNvPr id="30" name="Shape 26"/>
          <p:cNvSpPr/>
          <p:nvPr/>
        </p:nvSpPr>
        <p:spPr>
          <a:xfrm>
            <a:off x="3425952" y="5193792"/>
            <a:ext cx="2487168" cy="737616"/>
          </a:xfrm>
          <a:prstGeom prst="roundRect">
            <a:avLst>
              <a:gd name="adj" fmla="val 15625"/>
            </a:avLst>
          </a:prstGeom>
          <a:solidFill>
            <a:srgbClr val="1C7293">
              <a:alpha val="12000"/>
            </a:srgbClr>
          </a:solidFill>
          <a:ln w="12700">
            <a:solidFill>
              <a:srgbClr val="1C7293">
                <a:alpha val="45000"/>
              </a:srgbClr>
            </a:solidFill>
            <a:prstDash val="solid"/>
          </a:ln>
        </p:spPr>
        <p:txBody>
          <a:bodyPr/>
          <a:lstStyle/>
          <a:p>
            <a:endParaRPr lang="en-GB" sz="2400"/>
          </a:p>
        </p:txBody>
      </p:sp>
      <p:sp>
        <p:nvSpPr>
          <p:cNvPr id="31" name="Text 27"/>
          <p:cNvSpPr/>
          <p:nvPr/>
        </p:nvSpPr>
        <p:spPr>
          <a:xfrm>
            <a:off x="3475919" y="5390864"/>
            <a:ext cx="2438400" cy="341376"/>
          </a:xfrm>
          <a:prstGeom prst="rect">
            <a:avLst/>
          </a:prstGeom>
          <a:noFill/>
          <a:ln/>
        </p:spPr>
        <p:txBody>
          <a:bodyPr wrap="square" lIns="0" tIns="0" rIns="0" bIns="0" rtlCol="0" anchor="ctr"/>
          <a:lstStyle/>
          <a:p>
            <a:r>
              <a:rPr lang="en-US" sz="1133" i="1" dirty="0">
                <a:solidFill>
                  <a:srgbClr val="0A3D55"/>
                </a:solidFill>
                <a:latin typeface="Calibri" pitchFamily="34" charset="0"/>
                <a:ea typeface="Calibri" pitchFamily="34" charset="-122"/>
                <a:cs typeface="Calibri" pitchFamily="34" charset="-120"/>
              </a:rPr>
              <a:t>WardWatch fail: Brenda uses keyboard shortcuts — but risk-flagging requires a mouse hover to reveal the icon. Keyboard-only users cannot access it.</a:t>
            </a:r>
            <a:endParaRPr lang="en-US" sz="1133" dirty="0"/>
          </a:p>
        </p:txBody>
      </p:sp>
      <p:sp>
        <p:nvSpPr>
          <p:cNvPr id="32" name="Shape 28"/>
          <p:cNvSpPr/>
          <p:nvPr/>
        </p:nvSpPr>
        <p:spPr>
          <a:xfrm>
            <a:off x="6193536" y="1389889"/>
            <a:ext cx="2682240" cy="4786060"/>
          </a:xfrm>
          <a:prstGeom prst="roundRect">
            <a:avLst>
              <a:gd name="adj" fmla="val 4545"/>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3" name="Shape 29"/>
          <p:cNvSpPr/>
          <p:nvPr/>
        </p:nvSpPr>
        <p:spPr>
          <a:xfrm>
            <a:off x="6193536" y="1389888"/>
            <a:ext cx="2682240" cy="633984"/>
          </a:xfrm>
          <a:prstGeom prst="roundRect">
            <a:avLst>
              <a:gd name="adj" fmla="val 19231"/>
            </a:avLst>
          </a:prstGeom>
          <a:solidFill>
            <a:srgbClr val="F59E0B"/>
          </a:solidFill>
          <a:ln w="12700">
            <a:solidFill>
              <a:srgbClr val="F59E0B"/>
            </a:solidFill>
            <a:prstDash val="solid"/>
          </a:ln>
        </p:spPr>
        <p:txBody>
          <a:bodyPr/>
          <a:lstStyle/>
          <a:p>
            <a:endParaRPr lang="en-GB" sz="2400"/>
          </a:p>
        </p:txBody>
      </p:sp>
      <p:sp>
        <p:nvSpPr>
          <p:cNvPr id="34" name="Shape 30"/>
          <p:cNvSpPr/>
          <p:nvPr/>
        </p:nvSpPr>
        <p:spPr>
          <a:xfrm>
            <a:off x="6193536" y="1755648"/>
            <a:ext cx="2682240" cy="268224"/>
          </a:xfrm>
          <a:prstGeom prst="rect">
            <a:avLst/>
          </a:prstGeom>
          <a:solidFill>
            <a:srgbClr val="F59E0B"/>
          </a:solidFill>
          <a:ln w="12700">
            <a:solidFill>
              <a:srgbClr val="F59E0B"/>
            </a:solidFill>
            <a:prstDash val="solid"/>
          </a:ln>
        </p:spPr>
        <p:txBody>
          <a:bodyPr/>
          <a:lstStyle/>
          <a:p>
            <a:endParaRPr lang="en-GB" sz="2400"/>
          </a:p>
        </p:txBody>
      </p:sp>
      <p:sp>
        <p:nvSpPr>
          <p:cNvPr id="35" name="Shape 31"/>
          <p:cNvSpPr/>
          <p:nvPr/>
        </p:nvSpPr>
        <p:spPr>
          <a:xfrm>
            <a:off x="6315456" y="1463040"/>
            <a:ext cx="438912" cy="438912"/>
          </a:xfrm>
          <a:prstGeom prst="ellipse">
            <a:avLst/>
          </a:prstGeom>
          <a:solidFill>
            <a:srgbClr val="FFFFFF">
              <a:alpha val="75000"/>
            </a:srgbClr>
          </a:solidFill>
          <a:ln w="12700">
            <a:solidFill>
              <a:srgbClr val="FFFFFF">
                <a:alpha val="75000"/>
              </a:srgbClr>
            </a:solidFill>
            <a:prstDash val="solid"/>
          </a:ln>
        </p:spPr>
        <p:txBody>
          <a:bodyPr/>
          <a:lstStyle/>
          <a:p>
            <a:endParaRPr lang="en-GB" sz="2400"/>
          </a:p>
        </p:txBody>
      </p:sp>
      <p:pic>
        <p:nvPicPr>
          <p:cNvPr id="36" name="Image 2" descr="preencoded.png"/>
          <p:cNvPicPr>
            <a:picLocks noChangeAspect="1"/>
          </p:cNvPicPr>
          <p:nvPr/>
        </p:nvPicPr>
        <p:blipFill>
          <a:blip r:embed="rId5"/>
          <a:stretch>
            <a:fillRect/>
          </a:stretch>
        </p:blipFill>
        <p:spPr>
          <a:xfrm>
            <a:off x="6364224" y="1511808"/>
            <a:ext cx="341376" cy="341376"/>
          </a:xfrm>
          <a:prstGeom prst="rect">
            <a:avLst/>
          </a:prstGeom>
        </p:spPr>
      </p:pic>
      <p:sp>
        <p:nvSpPr>
          <p:cNvPr id="37" name="Text 32"/>
          <p:cNvSpPr/>
          <p:nvPr/>
        </p:nvSpPr>
        <p:spPr>
          <a:xfrm>
            <a:off x="6851904" y="1438656"/>
            <a:ext cx="390144" cy="438912"/>
          </a:xfrm>
          <a:prstGeom prst="rect">
            <a:avLst/>
          </a:prstGeom>
          <a:noFill/>
          <a:ln/>
        </p:spPr>
        <p:txBody>
          <a:bodyPr wrap="square" lIns="0" tIns="0" rIns="0" bIns="0" rtlCol="0" anchor="ctr"/>
          <a:lstStyle/>
          <a:p>
            <a:r>
              <a:rPr lang="en-US" sz="2400" b="1" dirty="0">
                <a:solidFill>
                  <a:srgbClr val="FFFFFF"/>
                </a:solidFill>
                <a:latin typeface="Cambria" pitchFamily="34" charset="0"/>
                <a:ea typeface="Cambria" pitchFamily="34" charset="-122"/>
                <a:cs typeface="Cambria" pitchFamily="34" charset="-120"/>
              </a:rPr>
              <a:t>U</a:t>
            </a:r>
            <a:endParaRPr lang="en-US" sz="2400" dirty="0"/>
          </a:p>
        </p:txBody>
      </p:sp>
      <p:sp>
        <p:nvSpPr>
          <p:cNvPr id="38" name="Text 33"/>
          <p:cNvSpPr/>
          <p:nvPr/>
        </p:nvSpPr>
        <p:spPr>
          <a:xfrm>
            <a:off x="7242048" y="1438656"/>
            <a:ext cx="1487424" cy="438912"/>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Understandable</a:t>
            </a:r>
            <a:endParaRPr lang="en-US" sz="1733" dirty="0"/>
          </a:p>
        </p:txBody>
      </p:sp>
      <p:sp>
        <p:nvSpPr>
          <p:cNvPr id="39" name="Text 34"/>
          <p:cNvSpPr/>
          <p:nvPr/>
        </p:nvSpPr>
        <p:spPr>
          <a:xfrm>
            <a:off x="6315456" y="2121408"/>
            <a:ext cx="2438400" cy="1024128"/>
          </a:xfrm>
          <a:prstGeom prst="rect">
            <a:avLst/>
          </a:prstGeom>
          <a:noFill/>
          <a:ln/>
        </p:spPr>
        <p:txBody>
          <a:bodyPr wrap="square" lIns="0" tIns="0" rIns="0" bIns="0" rtlCol="0" anchor="ctr"/>
          <a:lstStyle/>
          <a:p>
            <a:r>
              <a:rPr lang="en-US" sz="1267" i="1" dirty="0">
                <a:solidFill>
                  <a:srgbClr val="64748B"/>
                </a:solidFill>
                <a:latin typeface="Calibri" pitchFamily="34" charset="0"/>
                <a:ea typeface="Calibri" pitchFamily="34" charset="-122"/>
                <a:cs typeface="Calibri" pitchFamily="34" charset="-120"/>
              </a:rPr>
              <a:t>Information and UI operation must be understandable — content or operation cannot be beyond users' comprehension.</a:t>
            </a:r>
            <a:endParaRPr lang="en-US" sz="1267" dirty="0"/>
          </a:p>
        </p:txBody>
      </p:sp>
      <p:sp>
        <p:nvSpPr>
          <p:cNvPr id="40" name="Text 35"/>
          <p:cNvSpPr/>
          <p:nvPr/>
        </p:nvSpPr>
        <p:spPr>
          <a:xfrm>
            <a:off x="6315456" y="3169920"/>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Language of page identified in code</a:t>
            </a:r>
            <a:endParaRPr lang="en-US" sz="1267" dirty="0"/>
          </a:p>
        </p:txBody>
      </p:sp>
      <p:sp>
        <p:nvSpPr>
          <p:cNvPr id="41" name="Text 36"/>
          <p:cNvSpPr/>
          <p:nvPr/>
        </p:nvSpPr>
        <p:spPr>
          <a:xfrm>
            <a:off x="6315456" y="3560064"/>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Unusual words or abbreviations explained</a:t>
            </a:r>
            <a:endParaRPr lang="en-US" sz="1267" dirty="0"/>
          </a:p>
        </p:txBody>
      </p:sp>
      <p:sp>
        <p:nvSpPr>
          <p:cNvPr id="42" name="Text 37"/>
          <p:cNvSpPr/>
          <p:nvPr/>
        </p:nvSpPr>
        <p:spPr>
          <a:xfrm>
            <a:off x="6315456" y="3950208"/>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Error messages identify the problem and suggest correction</a:t>
            </a:r>
            <a:endParaRPr lang="en-US" sz="1267" dirty="0"/>
          </a:p>
        </p:txBody>
      </p:sp>
      <p:sp>
        <p:nvSpPr>
          <p:cNvPr id="43" name="Text 38"/>
          <p:cNvSpPr/>
          <p:nvPr/>
        </p:nvSpPr>
        <p:spPr>
          <a:xfrm>
            <a:off x="6315456" y="4340352"/>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Consistent navigation and labelling across pages</a:t>
            </a:r>
            <a:endParaRPr lang="en-US" sz="1267" dirty="0"/>
          </a:p>
        </p:txBody>
      </p:sp>
      <p:sp>
        <p:nvSpPr>
          <p:cNvPr id="44" name="Shape 39"/>
          <p:cNvSpPr/>
          <p:nvPr/>
        </p:nvSpPr>
        <p:spPr>
          <a:xfrm>
            <a:off x="6291072" y="5193792"/>
            <a:ext cx="2487168" cy="731520"/>
          </a:xfrm>
          <a:prstGeom prst="roundRect">
            <a:avLst>
              <a:gd name="adj" fmla="val 15625"/>
            </a:avLst>
          </a:prstGeom>
          <a:solidFill>
            <a:srgbClr val="F59E0B">
              <a:alpha val="12000"/>
            </a:srgbClr>
          </a:solidFill>
          <a:ln w="12700">
            <a:solidFill>
              <a:srgbClr val="F59E0B">
                <a:alpha val="45000"/>
              </a:srgbClr>
            </a:solidFill>
            <a:prstDash val="solid"/>
          </a:ln>
        </p:spPr>
        <p:txBody>
          <a:bodyPr/>
          <a:lstStyle/>
          <a:p>
            <a:endParaRPr lang="en-GB" sz="2400"/>
          </a:p>
        </p:txBody>
      </p:sp>
      <p:sp>
        <p:nvSpPr>
          <p:cNvPr id="45" name="Text 40"/>
          <p:cNvSpPr/>
          <p:nvPr/>
        </p:nvSpPr>
        <p:spPr>
          <a:xfrm>
            <a:off x="6351032" y="5404056"/>
            <a:ext cx="2438400" cy="341376"/>
          </a:xfrm>
          <a:prstGeom prst="rect">
            <a:avLst/>
          </a:prstGeom>
          <a:noFill/>
          <a:ln/>
        </p:spPr>
        <p:txBody>
          <a:bodyPr wrap="square" lIns="0" tIns="0" rIns="0" bIns="0" rtlCol="0" anchor="ctr"/>
          <a:lstStyle/>
          <a:p>
            <a:r>
              <a:rPr lang="en-US" sz="1133" i="1" dirty="0">
                <a:solidFill>
                  <a:srgbClr val="0A3D55"/>
                </a:solidFill>
                <a:latin typeface="Calibri" pitchFamily="34" charset="0"/>
                <a:ea typeface="Calibri" pitchFamily="34" charset="-122"/>
                <a:cs typeface="Calibri" pitchFamily="34" charset="-120"/>
              </a:rPr>
              <a:t>WardWatch fail: Error message on failed handover sign-off reads 'ERR_402'. No plain-language explanation. Violates this principle directly.</a:t>
            </a:r>
            <a:endParaRPr lang="en-US" sz="1133" dirty="0"/>
          </a:p>
        </p:txBody>
      </p:sp>
      <p:sp>
        <p:nvSpPr>
          <p:cNvPr id="46" name="Shape 41"/>
          <p:cNvSpPr/>
          <p:nvPr/>
        </p:nvSpPr>
        <p:spPr>
          <a:xfrm>
            <a:off x="9058656" y="1389889"/>
            <a:ext cx="2682240" cy="4786060"/>
          </a:xfrm>
          <a:prstGeom prst="roundRect">
            <a:avLst>
              <a:gd name="adj" fmla="val 4545"/>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47" name="Shape 42"/>
          <p:cNvSpPr/>
          <p:nvPr/>
        </p:nvSpPr>
        <p:spPr>
          <a:xfrm>
            <a:off x="9058656" y="1389888"/>
            <a:ext cx="2682240" cy="633984"/>
          </a:xfrm>
          <a:prstGeom prst="roundRect">
            <a:avLst>
              <a:gd name="adj" fmla="val 19231"/>
            </a:avLst>
          </a:prstGeom>
          <a:solidFill>
            <a:srgbClr val="F96167"/>
          </a:solidFill>
          <a:ln w="12700">
            <a:solidFill>
              <a:srgbClr val="F96167"/>
            </a:solidFill>
            <a:prstDash val="solid"/>
          </a:ln>
        </p:spPr>
        <p:txBody>
          <a:bodyPr/>
          <a:lstStyle/>
          <a:p>
            <a:endParaRPr lang="en-GB" sz="2400"/>
          </a:p>
        </p:txBody>
      </p:sp>
      <p:sp>
        <p:nvSpPr>
          <p:cNvPr id="48" name="Shape 43"/>
          <p:cNvSpPr/>
          <p:nvPr/>
        </p:nvSpPr>
        <p:spPr>
          <a:xfrm>
            <a:off x="9058656" y="1755648"/>
            <a:ext cx="2682240" cy="268224"/>
          </a:xfrm>
          <a:prstGeom prst="rect">
            <a:avLst/>
          </a:prstGeom>
          <a:solidFill>
            <a:srgbClr val="F96167"/>
          </a:solidFill>
          <a:ln w="12700">
            <a:solidFill>
              <a:srgbClr val="F96167"/>
            </a:solidFill>
            <a:prstDash val="solid"/>
          </a:ln>
        </p:spPr>
        <p:txBody>
          <a:bodyPr/>
          <a:lstStyle/>
          <a:p>
            <a:endParaRPr lang="en-GB" sz="2400"/>
          </a:p>
        </p:txBody>
      </p:sp>
      <p:sp>
        <p:nvSpPr>
          <p:cNvPr id="49" name="Shape 44"/>
          <p:cNvSpPr/>
          <p:nvPr/>
        </p:nvSpPr>
        <p:spPr>
          <a:xfrm>
            <a:off x="9180576" y="1463040"/>
            <a:ext cx="438912" cy="438912"/>
          </a:xfrm>
          <a:prstGeom prst="ellipse">
            <a:avLst/>
          </a:prstGeom>
          <a:solidFill>
            <a:srgbClr val="FFFFFF">
              <a:alpha val="75000"/>
            </a:srgbClr>
          </a:solidFill>
          <a:ln w="12700">
            <a:solidFill>
              <a:srgbClr val="FFFFFF">
                <a:alpha val="75000"/>
              </a:srgbClr>
            </a:solidFill>
            <a:prstDash val="solid"/>
          </a:ln>
        </p:spPr>
        <p:txBody>
          <a:bodyPr/>
          <a:lstStyle/>
          <a:p>
            <a:endParaRPr lang="en-GB" sz="2400"/>
          </a:p>
        </p:txBody>
      </p:sp>
      <p:pic>
        <p:nvPicPr>
          <p:cNvPr id="50" name="Image 3" descr="preencoded.png"/>
          <p:cNvPicPr>
            <a:picLocks noChangeAspect="1"/>
          </p:cNvPicPr>
          <p:nvPr/>
        </p:nvPicPr>
        <p:blipFill>
          <a:blip r:embed="rId6"/>
          <a:stretch>
            <a:fillRect/>
          </a:stretch>
        </p:blipFill>
        <p:spPr>
          <a:xfrm>
            <a:off x="9229344" y="1511808"/>
            <a:ext cx="341376" cy="341376"/>
          </a:xfrm>
          <a:prstGeom prst="rect">
            <a:avLst/>
          </a:prstGeom>
        </p:spPr>
      </p:pic>
      <p:sp>
        <p:nvSpPr>
          <p:cNvPr id="51" name="Text 45"/>
          <p:cNvSpPr/>
          <p:nvPr/>
        </p:nvSpPr>
        <p:spPr>
          <a:xfrm>
            <a:off x="9717024" y="1438656"/>
            <a:ext cx="390144" cy="438912"/>
          </a:xfrm>
          <a:prstGeom prst="rect">
            <a:avLst/>
          </a:prstGeom>
          <a:noFill/>
          <a:ln/>
        </p:spPr>
        <p:txBody>
          <a:bodyPr wrap="square" lIns="0" tIns="0" rIns="0" bIns="0" rtlCol="0" anchor="ctr"/>
          <a:lstStyle/>
          <a:p>
            <a:r>
              <a:rPr lang="en-US" sz="2400" b="1" dirty="0">
                <a:solidFill>
                  <a:srgbClr val="FFFFFF"/>
                </a:solidFill>
                <a:latin typeface="Cambria" pitchFamily="34" charset="0"/>
                <a:ea typeface="Cambria" pitchFamily="34" charset="-122"/>
                <a:cs typeface="Cambria" pitchFamily="34" charset="-120"/>
              </a:rPr>
              <a:t>R</a:t>
            </a:r>
            <a:endParaRPr lang="en-US" sz="2400" dirty="0"/>
          </a:p>
        </p:txBody>
      </p:sp>
      <p:sp>
        <p:nvSpPr>
          <p:cNvPr id="52" name="Text 46"/>
          <p:cNvSpPr/>
          <p:nvPr/>
        </p:nvSpPr>
        <p:spPr>
          <a:xfrm>
            <a:off x="10107168" y="1438656"/>
            <a:ext cx="1487424" cy="438912"/>
          </a:xfrm>
          <a:prstGeom prst="rect">
            <a:avLst/>
          </a:prstGeom>
          <a:noFill/>
          <a:ln/>
        </p:spPr>
        <p:txBody>
          <a:bodyPr wrap="square" lIns="0" tIns="0" rIns="0" bIns="0" rtlCol="0" anchor="ctr"/>
          <a:lstStyle/>
          <a:p>
            <a:r>
              <a:rPr lang="en-US" sz="1733" b="1" dirty="0">
                <a:solidFill>
                  <a:srgbClr val="FFFFFF"/>
                </a:solidFill>
                <a:latin typeface="Calibri" pitchFamily="34" charset="0"/>
                <a:ea typeface="Calibri" pitchFamily="34" charset="-122"/>
                <a:cs typeface="Calibri" pitchFamily="34" charset="-120"/>
              </a:rPr>
              <a:t>Robust</a:t>
            </a:r>
            <a:endParaRPr lang="en-US" sz="1733" dirty="0"/>
          </a:p>
        </p:txBody>
      </p:sp>
      <p:sp>
        <p:nvSpPr>
          <p:cNvPr id="53" name="Text 47"/>
          <p:cNvSpPr/>
          <p:nvPr/>
        </p:nvSpPr>
        <p:spPr>
          <a:xfrm>
            <a:off x="9180576" y="2121408"/>
            <a:ext cx="2438400" cy="1024128"/>
          </a:xfrm>
          <a:prstGeom prst="rect">
            <a:avLst/>
          </a:prstGeom>
          <a:noFill/>
          <a:ln/>
        </p:spPr>
        <p:txBody>
          <a:bodyPr wrap="square" lIns="0" tIns="0" rIns="0" bIns="0" rtlCol="0" anchor="ctr"/>
          <a:lstStyle/>
          <a:p>
            <a:r>
              <a:rPr lang="en-US" sz="1267" i="1" dirty="0">
                <a:solidFill>
                  <a:srgbClr val="64748B"/>
                </a:solidFill>
                <a:latin typeface="Calibri" pitchFamily="34" charset="0"/>
                <a:ea typeface="Calibri" pitchFamily="34" charset="-122"/>
                <a:cs typeface="Calibri" pitchFamily="34" charset="-120"/>
              </a:rPr>
              <a:t>Content must be robust enough to be interpreted by a wide variety of user agents, including assistive technologies.</a:t>
            </a:r>
            <a:endParaRPr lang="en-US" sz="1267" dirty="0"/>
          </a:p>
        </p:txBody>
      </p:sp>
      <p:sp>
        <p:nvSpPr>
          <p:cNvPr id="54" name="Text 48"/>
          <p:cNvSpPr/>
          <p:nvPr/>
        </p:nvSpPr>
        <p:spPr>
          <a:xfrm>
            <a:off x="9180576" y="3169920"/>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Valid HTML — assistive technologies can parse it</a:t>
            </a:r>
            <a:endParaRPr lang="en-US" sz="1267" dirty="0"/>
          </a:p>
        </p:txBody>
      </p:sp>
      <p:sp>
        <p:nvSpPr>
          <p:cNvPr id="55" name="Text 49"/>
          <p:cNvSpPr/>
          <p:nvPr/>
        </p:nvSpPr>
        <p:spPr>
          <a:xfrm>
            <a:off x="9180576" y="3560064"/>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ARIA landmarks to identify regions of the page</a:t>
            </a:r>
            <a:endParaRPr lang="en-US" sz="1267" dirty="0"/>
          </a:p>
        </p:txBody>
      </p:sp>
      <p:sp>
        <p:nvSpPr>
          <p:cNvPr id="56" name="Text 50"/>
          <p:cNvSpPr/>
          <p:nvPr/>
        </p:nvSpPr>
        <p:spPr>
          <a:xfrm>
            <a:off x="9180576" y="3950208"/>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Name, role, and value provided for all UI components</a:t>
            </a:r>
            <a:endParaRPr lang="en-US" sz="1267" dirty="0"/>
          </a:p>
        </p:txBody>
      </p:sp>
      <p:sp>
        <p:nvSpPr>
          <p:cNvPr id="57" name="Text 51"/>
          <p:cNvSpPr/>
          <p:nvPr/>
        </p:nvSpPr>
        <p:spPr>
          <a:xfrm>
            <a:off x="9180576" y="4340352"/>
            <a:ext cx="2438400" cy="341376"/>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  Compatibility tested with JAWS, NVDA, VoiceOver</a:t>
            </a:r>
            <a:endParaRPr lang="en-US" sz="1267" dirty="0"/>
          </a:p>
        </p:txBody>
      </p:sp>
      <p:sp>
        <p:nvSpPr>
          <p:cNvPr id="58" name="Shape 52"/>
          <p:cNvSpPr/>
          <p:nvPr/>
        </p:nvSpPr>
        <p:spPr>
          <a:xfrm>
            <a:off x="9156192" y="5193792"/>
            <a:ext cx="2487168" cy="731520"/>
          </a:xfrm>
          <a:prstGeom prst="roundRect">
            <a:avLst>
              <a:gd name="adj" fmla="val 15625"/>
            </a:avLst>
          </a:prstGeom>
          <a:solidFill>
            <a:srgbClr val="F96167">
              <a:alpha val="12000"/>
            </a:srgbClr>
          </a:solidFill>
          <a:ln w="12700">
            <a:solidFill>
              <a:srgbClr val="F96167">
                <a:alpha val="45000"/>
              </a:srgbClr>
            </a:solidFill>
            <a:prstDash val="solid"/>
          </a:ln>
        </p:spPr>
        <p:txBody>
          <a:bodyPr/>
          <a:lstStyle/>
          <a:p>
            <a:endParaRPr lang="en-GB" sz="2400"/>
          </a:p>
        </p:txBody>
      </p:sp>
      <p:sp>
        <p:nvSpPr>
          <p:cNvPr id="59" name="Text 53"/>
          <p:cNvSpPr/>
          <p:nvPr/>
        </p:nvSpPr>
        <p:spPr>
          <a:xfrm>
            <a:off x="9210556" y="5395063"/>
            <a:ext cx="2438400" cy="341376"/>
          </a:xfrm>
          <a:prstGeom prst="rect">
            <a:avLst/>
          </a:prstGeom>
          <a:noFill/>
          <a:ln/>
        </p:spPr>
        <p:txBody>
          <a:bodyPr wrap="square" lIns="0" tIns="0" rIns="0" bIns="0" rtlCol="0" anchor="ctr"/>
          <a:lstStyle/>
          <a:p>
            <a:r>
              <a:rPr lang="en-US" sz="1133" i="1" dirty="0">
                <a:solidFill>
                  <a:srgbClr val="0A3D55"/>
                </a:solidFill>
                <a:latin typeface="Calibri" pitchFamily="34" charset="0"/>
                <a:ea typeface="Calibri" pitchFamily="34" charset="-122"/>
                <a:cs typeface="Calibri" pitchFamily="34" charset="-120"/>
              </a:rPr>
              <a:t>WardWatch fail: Dynamic patient updates are injected via JavaScript but not announced to screen readers — ARIA live regions are absent.</a:t>
            </a:r>
            <a:endParaRPr lang="en-US" sz="1133" dirty="0"/>
          </a:p>
        </p:txBody>
      </p:sp>
      <p:sp>
        <p:nvSpPr>
          <p:cNvPr id="60" name="Text 54"/>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[4] W3C (2018). Web Content Accessibility Guidelines (WCAG) 2.1. World Wide Web Consortium. Available at: https://www.w3.org/TR/WCAG21/  [5] Henry, S.L. (2006). Understanding Web Accessibility. In: Thatcher, J. et al. Web Accessibility: Web Standards and Regulatory Compliance. Berkeley: Apress.</a:t>
            </a:r>
            <a:endParaRPr lang="en-US" sz="1200" dirty="0"/>
          </a:p>
        </p:txBody>
      </p:sp>
      <p:sp>
        <p:nvSpPr>
          <p:cNvPr id="62" name="Slide Number Placeholder 6">
            <a:extLst>
              <a:ext uri="{FF2B5EF4-FFF2-40B4-BE49-F238E27FC236}">
                <a16:creationId xmlns:a16="http://schemas.microsoft.com/office/drawing/2014/main" id="{65443876-632C-C50F-04AC-1E2BF738F122}"/>
              </a:ext>
            </a:extLst>
          </p:cNvPr>
          <p:cNvSpPr txBox="1">
            <a:spLocks/>
          </p:cNvSpPr>
          <p:nvPr/>
        </p:nvSpPr>
        <p:spPr>
          <a:xfrm>
            <a:off x="11891133"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6</a:t>
            </a:fld>
            <a:endParaRPr lang="en-GB" sz="1100" dirty="0"/>
          </a:p>
        </p:txBody>
      </p:sp>
      <p:sp>
        <p:nvSpPr>
          <p:cNvPr id="64" name="Footer Placeholder 5">
            <a:extLst>
              <a:ext uri="{FF2B5EF4-FFF2-40B4-BE49-F238E27FC236}">
                <a16:creationId xmlns:a16="http://schemas.microsoft.com/office/drawing/2014/main" id="{BCFAF251-5B32-02DC-72F6-DD4B6F46DA49}"/>
              </a:ext>
            </a:extLst>
          </p:cNvPr>
          <p:cNvSpPr txBox="1">
            <a:spLocks/>
          </p:cNvSpPr>
          <p:nvPr/>
        </p:nvSpPr>
        <p:spPr>
          <a:xfrm rot="5400000">
            <a:off x="-1955542"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097280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Evaluating Accessibility in Practice</a:t>
            </a:r>
            <a:endParaRPr lang="en-US" sz="3467" dirty="0"/>
          </a:p>
        </p:txBody>
      </p:sp>
      <p:sp>
        <p:nvSpPr>
          <p:cNvPr id="3" name="Text 1"/>
          <p:cNvSpPr/>
          <p:nvPr/>
        </p:nvSpPr>
        <p:spPr>
          <a:xfrm>
            <a:off x="609600" y="926592"/>
            <a:ext cx="1097280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Combine automated scanning with manual checks, neither alone is sufficient [5, 6].</a:t>
            </a:r>
            <a:endParaRPr lang="en-US" sz="1733" dirty="0"/>
          </a:p>
        </p:txBody>
      </p:sp>
      <p:sp>
        <p:nvSpPr>
          <p:cNvPr id="4" name="Shape 2"/>
          <p:cNvSpPr/>
          <p:nvPr/>
        </p:nvSpPr>
        <p:spPr>
          <a:xfrm>
            <a:off x="463296" y="1389888"/>
            <a:ext cx="5608320" cy="4974336"/>
          </a:xfrm>
          <a:prstGeom prst="roundRect">
            <a:avLst>
              <a:gd name="adj" fmla="val 2451"/>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463296" y="1389888"/>
            <a:ext cx="5608320" cy="780288"/>
          </a:xfrm>
          <a:prstGeom prst="roundRect">
            <a:avLst>
              <a:gd name="adj" fmla="val 15625"/>
            </a:avLst>
          </a:prstGeom>
          <a:solidFill>
            <a:srgbClr val="028090"/>
          </a:solidFill>
          <a:ln w="12700">
            <a:solidFill>
              <a:srgbClr val="028090"/>
            </a:solidFill>
            <a:prstDash val="solid"/>
          </a:ln>
        </p:spPr>
        <p:txBody>
          <a:bodyPr/>
          <a:lstStyle/>
          <a:p>
            <a:endParaRPr lang="en-GB" sz="2400"/>
          </a:p>
        </p:txBody>
      </p:sp>
      <p:sp>
        <p:nvSpPr>
          <p:cNvPr id="6" name="Shape 4"/>
          <p:cNvSpPr/>
          <p:nvPr/>
        </p:nvSpPr>
        <p:spPr>
          <a:xfrm>
            <a:off x="463296" y="1828800"/>
            <a:ext cx="5608320" cy="341376"/>
          </a:xfrm>
          <a:prstGeom prst="rect">
            <a:avLst/>
          </a:prstGeom>
          <a:solidFill>
            <a:srgbClr val="028090"/>
          </a:solidFill>
          <a:ln w="12700">
            <a:solidFill>
              <a:srgbClr val="028090"/>
            </a:solidFill>
            <a:prstDash val="solid"/>
          </a:ln>
        </p:spPr>
        <p:txBody>
          <a:bodyPr/>
          <a:lstStyle/>
          <a:p>
            <a:endParaRPr lang="en-GB" sz="2400"/>
          </a:p>
        </p:txBody>
      </p:sp>
      <p:pic>
        <p:nvPicPr>
          <p:cNvPr id="7" name="Image 0" descr="preencoded.png"/>
          <p:cNvPicPr>
            <a:picLocks noChangeAspect="1"/>
          </p:cNvPicPr>
          <p:nvPr/>
        </p:nvPicPr>
        <p:blipFill>
          <a:blip r:embed="rId3"/>
          <a:stretch>
            <a:fillRect/>
          </a:stretch>
        </p:blipFill>
        <p:spPr>
          <a:xfrm>
            <a:off x="633984" y="1487424"/>
            <a:ext cx="463296" cy="463296"/>
          </a:xfrm>
          <a:prstGeom prst="rect">
            <a:avLst/>
          </a:prstGeom>
        </p:spPr>
      </p:pic>
      <p:sp>
        <p:nvSpPr>
          <p:cNvPr id="8" name="Text 5"/>
          <p:cNvSpPr/>
          <p:nvPr/>
        </p:nvSpPr>
        <p:spPr>
          <a:xfrm>
            <a:off x="1194816" y="1414272"/>
            <a:ext cx="4754880" cy="414528"/>
          </a:xfrm>
          <a:prstGeom prst="rect">
            <a:avLst/>
          </a:prstGeom>
          <a:noFill/>
          <a:ln/>
        </p:spPr>
        <p:txBody>
          <a:bodyPr wrap="square" lIns="0" tIns="0" rIns="0" bIns="0" rtlCol="0" anchor="ctr"/>
          <a:lstStyle/>
          <a:p>
            <a:r>
              <a:rPr lang="en-US" sz="2000" b="1" dirty="0">
                <a:solidFill>
                  <a:srgbClr val="FFFFFF"/>
                </a:solidFill>
                <a:latin typeface="Calibri" pitchFamily="34" charset="0"/>
                <a:ea typeface="Calibri" pitchFamily="34" charset="-122"/>
                <a:cs typeface="Calibri" pitchFamily="34" charset="-120"/>
              </a:rPr>
              <a:t>Automated Tools</a:t>
            </a:r>
            <a:endParaRPr lang="en-US" sz="2000" dirty="0"/>
          </a:p>
        </p:txBody>
      </p:sp>
      <p:sp>
        <p:nvSpPr>
          <p:cNvPr id="9" name="Text 6"/>
          <p:cNvSpPr/>
          <p:nvPr/>
        </p:nvSpPr>
        <p:spPr>
          <a:xfrm>
            <a:off x="633984" y="1903151"/>
            <a:ext cx="5242560" cy="292608"/>
          </a:xfrm>
          <a:prstGeom prst="rect">
            <a:avLst/>
          </a:prstGeom>
          <a:noFill/>
          <a:ln/>
        </p:spPr>
        <p:txBody>
          <a:bodyPr wrap="square" lIns="0" tIns="0" rIns="0" bIns="0" rtlCol="0" anchor="ctr"/>
          <a:lstStyle/>
          <a:p>
            <a:r>
              <a:rPr lang="en-US" sz="1267" dirty="0">
                <a:solidFill>
                  <a:srgbClr val="D1FAF5"/>
                </a:solidFill>
                <a:latin typeface="Calibri" pitchFamily="34" charset="0"/>
                <a:ea typeface="Calibri" pitchFamily="34" charset="-122"/>
                <a:cs typeface="Calibri" pitchFamily="34" charset="-120"/>
              </a:rPr>
              <a:t>Run first — catch the easy wins</a:t>
            </a:r>
            <a:endParaRPr lang="en-US" sz="1267" dirty="0"/>
          </a:p>
        </p:txBody>
      </p:sp>
      <p:sp>
        <p:nvSpPr>
          <p:cNvPr id="10" name="Shape 7"/>
          <p:cNvSpPr/>
          <p:nvPr/>
        </p:nvSpPr>
        <p:spPr>
          <a:xfrm>
            <a:off x="609600" y="2316480"/>
            <a:ext cx="5266944" cy="560832"/>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11" name="Text 8"/>
          <p:cNvSpPr/>
          <p:nvPr/>
        </p:nvSpPr>
        <p:spPr>
          <a:xfrm>
            <a:off x="731520" y="2365248"/>
            <a:ext cx="1828800" cy="268224"/>
          </a:xfrm>
          <a:prstGeom prst="rect">
            <a:avLst/>
          </a:prstGeom>
          <a:noFill/>
          <a:ln/>
        </p:spPr>
        <p:txBody>
          <a:bodyPr wrap="square" lIns="0" tIns="0" rIns="0" bIns="0" rtlCol="0" anchor="ctr"/>
          <a:lstStyle/>
          <a:p>
            <a:r>
              <a:rPr lang="en-US" sz="1467" b="1" dirty="0">
                <a:solidFill>
                  <a:srgbClr val="028090"/>
                </a:solidFill>
                <a:latin typeface="Calibri" pitchFamily="34" charset="0"/>
                <a:ea typeface="Calibri" pitchFamily="34" charset="-122"/>
                <a:cs typeface="Calibri" pitchFamily="34" charset="-120"/>
              </a:rPr>
              <a:t>WAVE (WebAIM)</a:t>
            </a:r>
            <a:endParaRPr lang="en-US" sz="1467" dirty="0"/>
          </a:p>
        </p:txBody>
      </p:sp>
      <p:sp>
        <p:nvSpPr>
          <p:cNvPr id="12" name="Text 9"/>
          <p:cNvSpPr/>
          <p:nvPr/>
        </p:nvSpPr>
        <p:spPr>
          <a:xfrm>
            <a:off x="731520" y="2584704"/>
            <a:ext cx="5266944"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Browser extension — visual overlay showing errors, alerts, and structure</a:t>
            </a:r>
            <a:endParaRPr lang="en-US" sz="1333" dirty="0"/>
          </a:p>
        </p:txBody>
      </p:sp>
      <p:sp>
        <p:nvSpPr>
          <p:cNvPr id="13" name="Shape 10"/>
          <p:cNvSpPr/>
          <p:nvPr/>
        </p:nvSpPr>
        <p:spPr>
          <a:xfrm>
            <a:off x="609600" y="2969251"/>
            <a:ext cx="5266944" cy="604004"/>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14" name="Text 11"/>
          <p:cNvSpPr/>
          <p:nvPr/>
        </p:nvSpPr>
        <p:spPr>
          <a:xfrm>
            <a:off x="731520" y="2938073"/>
            <a:ext cx="1828800" cy="268224"/>
          </a:xfrm>
          <a:prstGeom prst="rect">
            <a:avLst/>
          </a:prstGeom>
          <a:noFill/>
          <a:ln/>
        </p:spPr>
        <p:txBody>
          <a:bodyPr wrap="square" lIns="0" tIns="0" rIns="0" bIns="0" rtlCol="0" anchor="ctr"/>
          <a:lstStyle/>
          <a:p>
            <a:r>
              <a:rPr lang="en-US" sz="1467" b="1" dirty="0">
                <a:solidFill>
                  <a:srgbClr val="028090"/>
                </a:solidFill>
                <a:latin typeface="Calibri" pitchFamily="34" charset="0"/>
                <a:ea typeface="Calibri" pitchFamily="34" charset="-122"/>
                <a:cs typeface="Calibri" pitchFamily="34" charset="-120"/>
              </a:rPr>
              <a:t>Axe DevTools</a:t>
            </a:r>
            <a:endParaRPr lang="en-US" sz="1467" dirty="0"/>
          </a:p>
        </p:txBody>
      </p:sp>
      <p:sp>
        <p:nvSpPr>
          <p:cNvPr id="15" name="Text 12"/>
          <p:cNvSpPr/>
          <p:nvPr/>
        </p:nvSpPr>
        <p:spPr>
          <a:xfrm>
            <a:off x="731520" y="3237476"/>
            <a:ext cx="5145024"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Chrome/Firefox DevTools panel provides zero false positives; integrates with CI/CD</a:t>
            </a:r>
            <a:endParaRPr lang="en-US" sz="1333" dirty="0"/>
          </a:p>
        </p:txBody>
      </p:sp>
      <p:sp>
        <p:nvSpPr>
          <p:cNvPr id="16" name="Shape 13"/>
          <p:cNvSpPr/>
          <p:nvPr/>
        </p:nvSpPr>
        <p:spPr>
          <a:xfrm>
            <a:off x="609600" y="3681984"/>
            <a:ext cx="5266944" cy="590813"/>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17" name="Text 14"/>
          <p:cNvSpPr/>
          <p:nvPr/>
        </p:nvSpPr>
        <p:spPr>
          <a:xfrm>
            <a:off x="731520" y="3640812"/>
            <a:ext cx="1828800" cy="268224"/>
          </a:xfrm>
          <a:prstGeom prst="rect">
            <a:avLst/>
          </a:prstGeom>
          <a:noFill/>
          <a:ln/>
        </p:spPr>
        <p:txBody>
          <a:bodyPr wrap="square" lIns="0" tIns="0" rIns="0" bIns="0" rtlCol="0" anchor="ctr"/>
          <a:lstStyle/>
          <a:p>
            <a:r>
              <a:rPr lang="en-US" sz="1467" b="1" dirty="0">
                <a:solidFill>
                  <a:srgbClr val="028090"/>
                </a:solidFill>
                <a:latin typeface="Calibri" pitchFamily="34" charset="0"/>
                <a:ea typeface="Calibri" pitchFamily="34" charset="-122"/>
                <a:cs typeface="Calibri" pitchFamily="34" charset="-120"/>
              </a:rPr>
              <a:t>Google Lighthouse</a:t>
            </a:r>
            <a:endParaRPr lang="en-US" sz="1467" dirty="0"/>
          </a:p>
        </p:txBody>
      </p:sp>
      <p:sp>
        <p:nvSpPr>
          <p:cNvPr id="18" name="Text 15"/>
          <p:cNvSpPr/>
          <p:nvPr/>
        </p:nvSpPr>
        <p:spPr>
          <a:xfrm>
            <a:off x="731520" y="3940215"/>
            <a:ext cx="4949952"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Built into Chrome </a:t>
            </a:r>
            <a:r>
              <a:rPr lang="en-US" sz="1333" dirty="0" err="1">
                <a:solidFill>
                  <a:srgbClr val="64748B"/>
                </a:solidFill>
                <a:latin typeface="Calibri" pitchFamily="34" charset="0"/>
                <a:ea typeface="Calibri" pitchFamily="34" charset="-122"/>
                <a:cs typeface="Calibri" pitchFamily="34" charset="-120"/>
              </a:rPr>
              <a:t>DevTools</a:t>
            </a:r>
            <a:r>
              <a:rPr lang="en-US" sz="1333" dirty="0">
                <a:solidFill>
                  <a:srgbClr val="64748B"/>
                </a:solidFill>
                <a:latin typeface="Calibri" pitchFamily="34" charset="0"/>
                <a:ea typeface="Calibri" pitchFamily="34" charset="-122"/>
                <a:cs typeface="Calibri" pitchFamily="34" charset="-120"/>
              </a:rPr>
              <a:t> that does accessibility audit as part of overall quality score</a:t>
            </a:r>
            <a:endParaRPr lang="en-US" sz="1333" dirty="0"/>
          </a:p>
        </p:txBody>
      </p:sp>
      <p:sp>
        <p:nvSpPr>
          <p:cNvPr id="19" name="Shape 16"/>
          <p:cNvSpPr/>
          <p:nvPr/>
        </p:nvSpPr>
        <p:spPr>
          <a:xfrm>
            <a:off x="609600" y="4364736"/>
            <a:ext cx="5266944" cy="633984"/>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20" name="Text 17"/>
          <p:cNvSpPr/>
          <p:nvPr/>
        </p:nvSpPr>
        <p:spPr>
          <a:xfrm>
            <a:off x="731520" y="4333557"/>
            <a:ext cx="2499360" cy="268224"/>
          </a:xfrm>
          <a:prstGeom prst="rect">
            <a:avLst/>
          </a:prstGeom>
          <a:noFill/>
          <a:ln/>
        </p:spPr>
        <p:txBody>
          <a:bodyPr wrap="square" lIns="0" tIns="0" rIns="0" bIns="0" rtlCol="0" anchor="ctr"/>
          <a:lstStyle/>
          <a:p>
            <a:r>
              <a:rPr lang="en-US" sz="1467" b="1" dirty="0">
                <a:solidFill>
                  <a:srgbClr val="028090"/>
                </a:solidFill>
                <a:latin typeface="Calibri" pitchFamily="34" charset="0"/>
                <a:ea typeface="Calibri" pitchFamily="34" charset="-122"/>
                <a:cs typeface="Calibri" pitchFamily="34" charset="-120"/>
              </a:rPr>
              <a:t>Colour Contrast Analyser</a:t>
            </a:r>
            <a:endParaRPr lang="en-US" sz="1467" dirty="0"/>
          </a:p>
        </p:txBody>
      </p:sp>
      <p:sp>
        <p:nvSpPr>
          <p:cNvPr id="21" name="Text 18"/>
          <p:cNvSpPr/>
          <p:nvPr/>
        </p:nvSpPr>
        <p:spPr>
          <a:xfrm>
            <a:off x="731520" y="4642953"/>
            <a:ext cx="4949952"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Desktop tool that checks foreground/background contrast ratios against WCAG thresholds</a:t>
            </a:r>
            <a:endParaRPr lang="en-US" sz="1333" dirty="0"/>
          </a:p>
        </p:txBody>
      </p:sp>
      <p:sp>
        <p:nvSpPr>
          <p:cNvPr id="22" name="Shape 19"/>
          <p:cNvSpPr/>
          <p:nvPr/>
        </p:nvSpPr>
        <p:spPr>
          <a:xfrm>
            <a:off x="609600" y="5071872"/>
            <a:ext cx="5266944" cy="463296"/>
          </a:xfrm>
          <a:prstGeom prst="roundRect">
            <a:avLst>
              <a:gd name="adj" fmla="val 15789"/>
            </a:avLst>
          </a:prstGeom>
          <a:solidFill>
            <a:srgbClr val="028090">
              <a:alpha val="12000"/>
            </a:srgbClr>
          </a:solidFill>
          <a:ln w="12700">
            <a:solidFill>
              <a:srgbClr val="028090">
                <a:alpha val="45000"/>
              </a:srgbClr>
            </a:solidFill>
            <a:prstDash val="solid"/>
          </a:ln>
        </p:spPr>
        <p:txBody>
          <a:bodyPr/>
          <a:lstStyle/>
          <a:p>
            <a:endParaRPr lang="en-GB" sz="2400"/>
          </a:p>
        </p:txBody>
      </p:sp>
      <p:sp>
        <p:nvSpPr>
          <p:cNvPr id="23" name="Text 20"/>
          <p:cNvSpPr/>
          <p:nvPr/>
        </p:nvSpPr>
        <p:spPr>
          <a:xfrm>
            <a:off x="682752" y="5096256"/>
            <a:ext cx="5120640" cy="390144"/>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  Automated tools catch ~30–40% of WCAG failures (Deque, 2020). The rest require human judgement.</a:t>
            </a:r>
            <a:endParaRPr lang="en-US" sz="1200" dirty="0"/>
          </a:p>
        </p:txBody>
      </p:sp>
      <p:sp>
        <p:nvSpPr>
          <p:cNvPr id="24" name="Shape 21"/>
          <p:cNvSpPr/>
          <p:nvPr/>
        </p:nvSpPr>
        <p:spPr>
          <a:xfrm>
            <a:off x="6400800" y="1389888"/>
            <a:ext cx="5608320" cy="4974336"/>
          </a:xfrm>
          <a:prstGeom prst="roundRect">
            <a:avLst>
              <a:gd name="adj" fmla="val 2451"/>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5" name="Shape 22"/>
          <p:cNvSpPr/>
          <p:nvPr/>
        </p:nvSpPr>
        <p:spPr>
          <a:xfrm>
            <a:off x="6400800" y="1389888"/>
            <a:ext cx="5608320" cy="780288"/>
          </a:xfrm>
          <a:prstGeom prst="roundRect">
            <a:avLst>
              <a:gd name="adj" fmla="val 15625"/>
            </a:avLst>
          </a:prstGeom>
          <a:solidFill>
            <a:srgbClr val="1C7293"/>
          </a:solidFill>
          <a:ln w="12700">
            <a:solidFill>
              <a:srgbClr val="1C7293"/>
            </a:solidFill>
            <a:prstDash val="solid"/>
          </a:ln>
        </p:spPr>
        <p:txBody>
          <a:bodyPr/>
          <a:lstStyle/>
          <a:p>
            <a:endParaRPr lang="en-GB" sz="2400"/>
          </a:p>
        </p:txBody>
      </p:sp>
      <p:sp>
        <p:nvSpPr>
          <p:cNvPr id="26" name="Shape 23"/>
          <p:cNvSpPr/>
          <p:nvPr/>
        </p:nvSpPr>
        <p:spPr>
          <a:xfrm>
            <a:off x="6400800" y="1828800"/>
            <a:ext cx="5608320" cy="341376"/>
          </a:xfrm>
          <a:prstGeom prst="rect">
            <a:avLst/>
          </a:prstGeom>
          <a:solidFill>
            <a:srgbClr val="1C7293"/>
          </a:solidFill>
          <a:ln w="12700">
            <a:solidFill>
              <a:srgbClr val="1C7293"/>
            </a:solidFill>
            <a:prstDash val="solid"/>
          </a:ln>
        </p:spPr>
        <p:txBody>
          <a:bodyPr/>
          <a:lstStyle/>
          <a:p>
            <a:endParaRPr lang="en-GB" sz="2400"/>
          </a:p>
        </p:txBody>
      </p:sp>
      <p:pic>
        <p:nvPicPr>
          <p:cNvPr id="27" name="Image 1" descr="preencoded.png"/>
          <p:cNvPicPr>
            <a:picLocks noChangeAspect="1"/>
          </p:cNvPicPr>
          <p:nvPr/>
        </p:nvPicPr>
        <p:blipFill>
          <a:blip r:embed="rId4"/>
          <a:stretch>
            <a:fillRect/>
          </a:stretch>
        </p:blipFill>
        <p:spPr>
          <a:xfrm>
            <a:off x="6571488" y="1487424"/>
            <a:ext cx="463296" cy="463296"/>
          </a:xfrm>
          <a:prstGeom prst="rect">
            <a:avLst/>
          </a:prstGeom>
        </p:spPr>
      </p:pic>
      <p:sp>
        <p:nvSpPr>
          <p:cNvPr id="28" name="Text 24"/>
          <p:cNvSpPr/>
          <p:nvPr/>
        </p:nvSpPr>
        <p:spPr>
          <a:xfrm>
            <a:off x="7132320" y="1414272"/>
            <a:ext cx="4754880" cy="414528"/>
          </a:xfrm>
          <a:prstGeom prst="rect">
            <a:avLst/>
          </a:prstGeom>
          <a:noFill/>
          <a:ln/>
        </p:spPr>
        <p:txBody>
          <a:bodyPr wrap="square" lIns="0" tIns="0" rIns="0" bIns="0" rtlCol="0" anchor="ctr"/>
          <a:lstStyle/>
          <a:p>
            <a:r>
              <a:rPr lang="en-US" sz="2000" b="1" dirty="0">
                <a:solidFill>
                  <a:srgbClr val="FFFFFF"/>
                </a:solidFill>
                <a:latin typeface="Calibri" pitchFamily="34" charset="0"/>
                <a:ea typeface="Calibri" pitchFamily="34" charset="-122"/>
                <a:cs typeface="Calibri" pitchFamily="34" charset="-120"/>
              </a:rPr>
              <a:t>Manual Checks</a:t>
            </a:r>
            <a:endParaRPr lang="en-US" sz="2000" dirty="0"/>
          </a:p>
        </p:txBody>
      </p:sp>
      <p:sp>
        <p:nvSpPr>
          <p:cNvPr id="29" name="Text 25"/>
          <p:cNvSpPr/>
          <p:nvPr/>
        </p:nvSpPr>
        <p:spPr>
          <a:xfrm>
            <a:off x="6571488" y="1913144"/>
            <a:ext cx="5242560" cy="292608"/>
          </a:xfrm>
          <a:prstGeom prst="rect">
            <a:avLst/>
          </a:prstGeom>
          <a:noFill/>
          <a:ln/>
        </p:spPr>
        <p:txBody>
          <a:bodyPr wrap="square" lIns="0" tIns="0" rIns="0" bIns="0" rtlCol="0" anchor="ctr"/>
          <a:lstStyle/>
          <a:p>
            <a:r>
              <a:rPr lang="en-US" sz="1267" dirty="0">
                <a:solidFill>
                  <a:srgbClr val="D1FAF5"/>
                </a:solidFill>
                <a:latin typeface="Calibri" pitchFamily="34" charset="0"/>
                <a:ea typeface="Calibri" pitchFamily="34" charset="-122"/>
                <a:cs typeface="Calibri" pitchFamily="34" charset="-120"/>
              </a:rPr>
              <a:t>Always required — automation cannot replace these</a:t>
            </a:r>
            <a:endParaRPr lang="en-US" sz="1267" dirty="0"/>
          </a:p>
        </p:txBody>
      </p:sp>
      <p:sp>
        <p:nvSpPr>
          <p:cNvPr id="30" name="Shape 26"/>
          <p:cNvSpPr/>
          <p:nvPr/>
        </p:nvSpPr>
        <p:spPr>
          <a:xfrm>
            <a:off x="6547104" y="2316480"/>
            <a:ext cx="5266944" cy="621593"/>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31" name="Text 27"/>
          <p:cNvSpPr/>
          <p:nvPr/>
        </p:nvSpPr>
        <p:spPr>
          <a:xfrm>
            <a:off x="6669024" y="2305288"/>
            <a:ext cx="1828800" cy="268224"/>
          </a:xfrm>
          <a:prstGeom prst="rect">
            <a:avLst/>
          </a:prstGeom>
          <a:noFill/>
          <a:ln/>
        </p:spPr>
        <p:txBody>
          <a:bodyPr wrap="square" lIns="0" tIns="0" rIns="0" bIns="0" rtlCol="0" anchor="ctr"/>
          <a:lstStyle/>
          <a:p>
            <a:r>
              <a:rPr lang="en-US" sz="1467" b="1" dirty="0">
                <a:solidFill>
                  <a:srgbClr val="1C7293"/>
                </a:solidFill>
                <a:latin typeface="Calibri" pitchFamily="34" charset="0"/>
                <a:ea typeface="Calibri" pitchFamily="34" charset="-122"/>
                <a:cs typeface="Calibri" pitchFamily="34" charset="-120"/>
              </a:rPr>
              <a:t>Keyboard navigation</a:t>
            </a:r>
            <a:endParaRPr lang="en-US" sz="1467" dirty="0"/>
          </a:p>
        </p:txBody>
      </p:sp>
      <p:sp>
        <p:nvSpPr>
          <p:cNvPr id="32" name="Text 28"/>
          <p:cNvSpPr/>
          <p:nvPr/>
        </p:nvSpPr>
        <p:spPr>
          <a:xfrm>
            <a:off x="6669024" y="2584704"/>
            <a:ext cx="4949952"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Tab through every interactive element — can you reach and operate everything without a mouse?</a:t>
            </a:r>
            <a:endParaRPr lang="en-US" sz="1333" dirty="0"/>
          </a:p>
        </p:txBody>
      </p:sp>
      <p:sp>
        <p:nvSpPr>
          <p:cNvPr id="33" name="Shape 29"/>
          <p:cNvSpPr/>
          <p:nvPr/>
        </p:nvSpPr>
        <p:spPr>
          <a:xfrm>
            <a:off x="6547104" y="2999232"/>
            <a:ext cx="5266944" cy="621593"/>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34" name="Text 30"/>
          <p:cNvSpPr/>
          <p:nvPr/>
        </p:nvSpPr>
        <p:spPr>
          <a:xfrm>
            <a:off x="6669024" y="2958060"/>
            <a:ext cx="1828800" cy="268224"/>
          </a:xfrm>
          <a:prstGeom prst="rect">
            <a:avLst/>
          </a:prstGeom>
          <a:noFill/>
          <a:ln/>
        </p:spPr>
        <p:txBody>
          <a:bodyPr wrap="square" lIns="0" tIns="0" rIns="0" bIns="0" rtlCol="0" anchor="ctr"/>
          <a:lstStyle/>
          <a:p>
            <a:r>
              <a:rPr lang="en-US" sz="1467" b="1" dirty="0">
                <a:solidFill>
                  <a:srgbClr val="1C7293"/>
                </a:solidFill>
                <a:latin typeface="Calibri" pitchFamily="34" charset="0"/>
                <a:ea typeface="Calibri" pitchFamily="34" charset="-122"/>
                <a:cs typeface="Calibri" pitchFamily="34" charset="-120"/>
              </a:rPr>
              <a:t>Screen reader test</a:t>
            </a:r>
            <a:endParaRPr lang="en-US" sz="1467" dirty="0"/>
          </a:p>
        </p:txBody>
      </p:sp>
      <p:sp>
        <p:nvSpPr>
          <p:cNvPr id="35" name="Text 31"/>
          <p:cNvSpPr/>
          <p:nvPr/>
        </p:nvSpPr>
        <p:spPr>
          <a:xfrm>
            <a:off x="6669024" y="3267456"/>
            <a:ext cx="4949952"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Use NVDA (free, Windows) or VoiceOver (built-in, Mac/iOS) — does the interface make sense without sight?</a:t>
            </a:r>
            <a:endParaRPr lang="en-US" sz="1333" dirty="0"/>
          </a:p>
        </p:txBody>
      </p:sp>
      <p:sp>
        <p:nvSpPr>
          <p:cNvPr id="36" name="Shape 32"/>
          <p:cNvSpPr/>
          <p:nvPr/>
        </p:nvSpPr>
        <p:spPr>
          <a:xfrm>
            <a:off x="6547104" y="3681984"/>
            <a:ext cx="5266944" cy="609600"/>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37" name="Text 33"/>
          <p:cNvSpPr/>
          <p:nvPr/>
        </p:nvSpPr>
        <p:spPr>
          <a:xfrm>
            <a:off x="6669024" y="3660799"/>
            <a:ext cx="1828800" cy="268224"/>
          </a:xfrm>
          <a:prstGeom prst="rect">
            <a:avLst/>
          </a:prstGeom>
          <a:noFill/>
          <a:ln/>
        </p:spPr>
        <p:txBody>
          <a:bodyPr wrap="square" lIns="0" tIns="0" rIns="0" bIns="0" rtlCol="0" anchor="ctr"/>
          <a:lstStyle/>
          <a:p>
            <a:r>
              <a:rPr lang="en-US" sz="1467" b="1" dirty="0">
                <a:solidFill>
                  <a:srgbClr val="1C7293"/>
                </a:solidFill>
                <a:latin typeface="Calibri" pitchFamily="34" charset="0"/>
                <a:ea typeface="Calibri" pitchFamily="34" charset="-122"/>
                <a:cs typeface="Calibri" pitchFamily="34" charset="-120"/>
              </a:rPr>
              <a:t>Zoom to 200%</a:t>
            </a:r>
            <a:endParaRPr lang="en-US" sz="1467" dirty="0"/>
          </a:p>
        </p:txBody>
      </p:sp>
      <p:sp>
        <p:nvSpPr>
          <p:cNvPr id="38" name="Text 34"/>
          <p:cNvSpPr/>
          <p:nvPr/>
        </p:nvSpPr>
        <p:spPr>
          <a:xfrm>
            <a:off x="6669024" y="3950208"/>
            <a:ext cx="4949952"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Resize to 200% — does content reflow without horizontal scrolling or content loss?</a:t>
            </a:r>
            <a:endParaRPr lang="en-US" sz="1333" dirty="0"/>
          </a:p>
        </p:txBody>
      </p:sp>
      <p:sp>
        <p:nvSpPr>
          <p:cNvPr id="39" name="Shape 35"/>
          <p:cNvSpPr/>
          <p:nvPr/>
        </p:nvSpPr>
        <p:spPr>
          <a:xfrm>
            <a:off x="6547104" y="4364736"/>
            <a:ext cx="5266944" cy="633984"/>
          </a:xfrm>
          <a:prstGeom prst="roundRect">
            <a:avLst>
              <a:gd name="adj" fmla="val 13043"/>
            </a:avLst>
          </a:prstGeom>
          <a:solidFill>
            <a:srgbClr val="FFFFFF"/>
          </a:solidFill>
          <a:ln w="12700">
            <a:solidFill>
              <a:srgbClr val="E2E8F0"/>
            </a:solidFill>
            <a:prstDash val="solid"/>
          </a:ln>
        </p:spPr>
        <p:txBody>
          <a:bodyPr/>
          <a:lstStyle/>
          <a:p>
            <a:endParaRPr lang="en-GB" sz="2400"/>
          </a:p>
        </p:txBody>
      </p:sp>
      <p:sp>
        <p:nvSpPr>
          <p:cNvPr id="40" name="Text 36"/>
          <p:cNvSpPr/>
          <p:nvPr/>
        </p:nvSpPr>
        <p:spPr>
          <a:xfrm>
            <a:off x="6669024" y="4323564"/>
            <a:ext cx="1828800" cy="268224"/>
          </a:xfrm>
          <a:prstGeom prst="rect">
            <a:avLst/>
          </a:prstGeom>
          <a:noFill/>
          <a:ln/>
        </p:spPr>
        <p:txBody>
          <a:bodyPr wrap="square" lIns="0" tIns="0" rIns="0" bIns="0" rtlCol="0" anchor="ctr"/>
          <a:lstStyle/>
          <a:p>
            <a:r>
              <a:rPr lang="en-US" sz="1467" b="1" dirty="0">
                <a:solidFill>
                  <a:srgbClr val="1C7293"/>
                </a:solidFill>
                <a:latin typeface="Calibri" pitchFamily="34" charset="0"/>
                <a:ea typeface="Calibri" pitchFamily="34" charset="-122"/>
                <a:cs typeface="Calibri" pitchFamily="34" charset="-120"/>
              </a:rPr>
              <a:t>Cognitive load review</a:t>
            </a:r>
            <a:endParaRPr lang="en-US" sz="1467" dirty="0"/>
          </a:p>
        </p:txBody>
      </p:sp>
      <p:sp>
        <p:nvSpPr>
          <p:cNvPr id="41" name="Text 37"/>
          <p:cNvSpPr/>
          <p:nvPr/>
        </p:nvSpPr>
        <p:spPr>
          <a:xfrm>
            <a:off x="6669024" y="4662940"/>
            <a:ext cx="4949952" cy="243840"/>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Plain language check, consistent navigation, error identification — requires human judgement</a:t>
            </a:r>
            <a:endParaRPr lang="en-US" sz="1333" dirty="0"/>
          </a:p>
        </p:txBody>
      </p:sp>
      <p:sp>
        <p:nvSpPr>
          <p:cNvPr id="42" name="Shape 38"/>
          <p:cNvSpPr/>
          <p:nvPr/>
        </p:nvSpPr>
        <p:spPr>
          <a:xfrm>
            <a:off x="6547104" y="5071872"/>
            <a:ext cx="5266944" cy="463296"/>
          </a:xfrm>
          <a:prstGeom prst="roundRect">
            <a:avLst>
              <a:gd name="adj" fmla="val 15789"/>
            </a:avLst>
          </a:prstGeom>
          <a:solidFill>
            <a:srgbClr val="1C7293">
              <a:alpha val="12000"/>
            </a:srgbClr>
          </a:solidFill>
          <a:ln w="12700">
            <a:solidFill>
              <a:srgbClr val="1C7293">
                <a:alpha val="45000"/>
              </a:srgbClr>
            </a:solidFill>
            <a:prstDash val="solid"/>
          </a:ln>
        </p:spPr>
        <p:txBody>
          <a:bodyPr/>
          <a:lstStyle/>
          <a:p>
            <a:endParaRPr lang="en-GB" sz="2400"/>
          </a:p>
        </p:txBody>
      </p:sp>
      <p:sp>
        <p:nvSpPr>
          <p:cNvPr id="43" name="Text 39"/>
          <p:cNvSpPr/>
          <p:nvPr/>
        </p:nvSpPr>
        <p:spPr>
          <a:xfrm>
            <a:off x="6620256" y="5096256"/>
            <a:ext cx="5120640" cy="390144"/>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  Manual testing requires expertise — pair with an accessibility specialist or use a standardised WCAG audit checklist.</a:t>
            </a:r>
            <a:endParaRPr lang="en-US" sz="1200" dirty="0"/>
          </a:p>
        </p:txBody>
      </p:sp>
      <p:sp>
        <p:nvSpPr>
          <p:cNvPr id="44" name="Text 40"/>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[6] Deque Systems (2020). The Automated Accessibility Testing Rule Sets. Available at: deque.com  [7] WebAIM (2024). Screen Reader User Survey. Available at: webaim.org/projects/screenreadersurvey/</a:t>
            </a:r>
            <a:endParaRPr lang="en-US" sz="1200" dirty="0"/>
          </a:p>
        </p:txBody>
      </p:sp>
      <p:sp>
        <p:nvSpPr>
          <p:cNvPr id="46" name="Slide Number Placeholder 6">
            <a:extLst>
              <a:ext uri="{FF2B5EF4-FFF2-40B4-BE49-F238E27FC236}">
                <a16:creationId xmlns:a16="http://schemas.microsoft.com/office/drawing/2014/main" id="{8B4FE2C4-A589-619A-309C-A1DC6EEE0E75}"/>
              </a:ext>
            </a:extLst>
          </p:cNvPr>
          <p:cNvSpPr txBox="1">
            <a:spLocks/>
          </p:cNvSpPr>
          <p:nvPr/>
        </p:nvSpPr>
        <p:spPr>
          <a:xfrm>
            <a:off x="11891133"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7</a:t>
            </a:fld>
            <a:endParaRPr lang="en-GB" sz="1100" dirty="0"/>
          </a:p>
        </p:txBody>
      </p:sp>
      <p:sp>
        <p:nvSpPr>
          <p:cNvPr id="48" name="Footer Placeholder 5">
            <a:extLst>
              <a:ext uri="{FF2B5EF4-FFF2-40B4-BE49-F238E27FC236}">
                <a16:creationId xmlns:a16="http://schemas.microsoft.com/office/drawing/2014/main" id="{A8048245-BB89-5D6A-9BEB-5B55A8C3DD9C}"/>
              </a:ext>
            </a:extLst>
          </p:cNvPr>
          <p:cNvSpPr txBox="1">
            <a:spLocks/>
          </p:cNvSpPr>
          <p:nvPr/>
        </p:nvSpPr>
        <p:spPr>
          <a:xfrm rot="5400000">
            <a:off x="-1955542"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58240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Severity Rating — Consolidating Findings</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After individual HE reviews, evaluators consolidate by the combining list that drives the prioritised problem backlog [8].</a:t>
            </a:r>
            <a:endParaRPr lang="en-US" sz="1733" dirty="0"/>
          </a:p>
        </p:txBody>
      </p:sp>
      <p:sp>
        <p:nvSpPr>
          <p:cNvPr id="4" name="Shape 2"/>
          <p:cNvSpPr/>
          <p:nvPr/>
        </p:nvSpPr>
        <p:spPr>
          <a:xfrm>
            <a:off x="463296" y="1389888"/>
            <a:ext cx="2097024" cy="682752"/>
          </a:xfrm>
          <a:prstGeom prst="roundRect">
            <a:avLst>
              <a:gd name="adj" fmla="val 17857"/>
            </a:avLst>
          </a:prstGeom>
          <a:solidFill>
            <a:srgbClr val="94A3B8"/>
          </a:solidFill>
          <a:ln w="12700">
            <a:solidFill>
              <a:srgbClr val="94A3B8"/>
            </a:solidFill>
            <a:prstDash val="solid"/>
          </a:ln>
        </p:spPr>
        <p:txBody>
          <a:bodyPr/>
          <a:lstStyle/>
          <a:p>
            <a:endParaRPr lang="en-GB" sz="2400"/>
          </a:p>
        </p:txBody>
      </p:sp>
      <p:sp>
        <p:nvSpPr>
          <p:cNvPr id="5" name="Text 3"/>
          <p:cNvSpPr/>
          <p:nvPr/>
        </p:nvSpPr>
        <p:spPr>
          <a:xfrm>
            <a:off x="463296" y="1389888"/>
            <a:ext cx="2097024" cy="682752"/>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0 — Not a problem</a:t>
            </a:r>
            <a:endParaRPr lang="en-US" sz="1467" dirty="0"/>
          </a:p>
        </p:txBody>
      </p:sp>
      <p:sp>
        <p:nvSpPr>
          <p:cNvPr id="6" name="Text 4"/>
          <p:cNvSpPr/>
          <p:nvPr/>
        </p:nvSpPr>
        <p:spPr>
          <a:xfrm>
            <a:off x="463296" y="2145792"/>
            <a:ext cx="2097024" cy="512064"/>
          </a:xfrm>
          <a:prstGeom prst="rect">
            <a:avLst/>
          </a:prstGeom>
          <a:noFill/>
          <a:ln/>
        </p:spPr>
        <p:txBody>
          <a:bodyPr wrap="square" lIns="0" tIns="0" rIns="0" bIns="0" rtlCol="0" anchor="ctr"/>
          <a:lstStyle/>
          <a:p>
            <a:pPr algn="ctr"/>
            <a:r>
              <a:rPr lang="en-US" sz="1267" dirty="0">
                <a:solidFill>
                  <a:srgbClr val="1E293B"/>
                </a:solidFill>
                <a:latin typeface="Calibri" pitchFamily="34" charset="0"/>
                <a:ea typeface="Calibri" pitchFamily="34" charset="-122"/>
                <a:cs typeface="Calibri" pitchFamily="34" charset="-120"/>
              </a:rPr>
              <a:t>Cosmetic issue only — fix only if time permits</a:t>
            </a:r>
            <a:endParaRPr lang="en-US" sz="1267" dirty="0"/>
          </a:p>
        </p:txBody>
      </p:sp>
      <p:sp>
        <p:nvSpPr>
          <p:cNvPr id="7" name="Shape 5"/>
          <p:cNvSpPr/>
          <p:nvPr/>
        </p:nvSpPr>
        <p:spPr>
          <a:xfrm>
            <a:off x="2682240" y="1389888"/>
            <a:ext cx="2097024" cy="682752"/>
          </a:xfrm>
          <a:prstGeom prst="roundRect">
            <a:avLst>
              <a:gd name="adj" fmla="val 17857"/>
            </a:avLst>
          </a:prstGeom>
          <a:solidFill>
            <a:srgbClr val="00A896"/>
          </a:solidFill>
          <a:ln w="12700">
            <a:solidFill>
              <a:srgbClr val="00A896"/>
            </a:solidFill>
            <a:prstDash val="solid"/>
          </a:ln>
        </p:spPr>
        <p:txBody>
          <a:bodyPr/>
          <a:lstStyle/>
          <a:p>
            <a:endParaRPr lang="en-GB" sz="2400"/>
          </a:p>
        </p:txBody>
      </p:sp>
      <p:sp>
        <p:nvSpPr>
          <p:cNvPr id="8" name="Text 6"/>
          <p:cNvSpPr/>
          <p:nvPr/>
        </p:nvSpPr>
        <p:spPr>
          <a:xfrm>
            <a:off x="2682240" y="1389888"/>
            <a:ext cx="2097024" cy="682752"/>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1 — Cosmetic</a:t>
            </a:r>
            <a:endParaRPr lang="en-US" sz="1467" dirty="0"/>
          </a:p>
        </p:txBody>
      </p:sp>
      <p:sp>
        <p:nvSpPr>
          <p:cNvPr id="9" name="Text 7"/>
          <p:cNvSpPr/>
          <p:nvPr/>
        </p:nvSpPr>
        <p:spPr>
          <a:xfrm>
            <a:off x="2682240" y="2145792"/>
            <a:ext cx="2097024" cy="512064"/>
          </a:xfrm>
          <a:prstGeom prst="rect">
            <a:avLst/>
          </a:prstGeom>
          <a:noFill/>
          <a:ln/>
        </p:spPr>
        <p:txBody>
          <a:bodyPr wrap="square" lIns="0" tIns="0" rIns="0" bIns="0" rtlCol="0" anchor="ctr"/>
          <a:lstStyle/>
          <a:p>
            <a:pPr algn="ctr"/>
            <a:r>
              <a:rPr lang="en-US" sz="1267" dirty="0">
                <a:solidFill>
                  <a:srgbClr val="1E293B"/>
                </a:solidFill>
                <a:latin typeface="Calibri" pitchFamily="34" charset="0"/>
                <a:ea typeface="Calibri" pitchFamily="34" charset="-122"/>
                <a:cs typeface="Calibri" pitchFamily="34" charset="-120"/>
              </a:rPr>
              <a:t>Minor usability problem — fix with low priority</a:t>
            </a:r>
            <a:endParaRPr lang="en-US" sz="1267" dirty="0"/>
          </a:p>
        </p:txBody>
      </p:sp>
      <p:sp>
        <p:nvSpPr>
          <p:cNvPr id="10" name="Shape 8"/>
          <p:cNvSpPr/>
          <p:nvPr/>
        </p:nvSpPr>
        <p:spPr>
          <a:xfrm>
            <a:off x="4901184" y="1389888"/>
            <a:ext cx="2097024" cy="682752"/>
          </a:xfrm>
          <a:prstGeom prst="roundRect">
            <a:avLst>
              <a:gd name="adj" fmla="val 17857"/>
            </a:avLst>
          </a:prstGeom>
          <a:solidFill>
            <a:srgbClr val="F59E0B"/>
          </a:solidFill>
          <a:ln w="12700">
            <a:solidFill>
              <a:srgbClr val="F59E0B"/>
            </a:solidFill>
            <a:prstDash val="solid"/>
          </a:ln>
        </p:spPr>
        <p:txBody>
          <a:bodyPr/>
          <a:lstStyle/>
          <a:p>
            <a:endParaRPr lang="en-GB" sz="2400"/>
          </a:p>
        </p:txBody>
      </p:sp>
      <p:sp>
        <p:nvSpPr>
          <p:cNvPr id="11" name="Text 9"/>
          <p:cNvSpPr/>
          <p:nvPr/>
        </p:nvSpPr>
        <p:spPr>
          <a:xfrm>
            <a:off x="4901184" y="1389888"/>
            <a:ext cx="2097024" cy="682752"/>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2 — Minor</a:t>
            </a:r>
            <a:endParaRPr lang="en-US" sz="1467" dirty="0"/>
          </a:p>
        </p:txBody>
      </p:sp>
      <p:sp>
        <p:nvSpPr>
          <p:cNvPr id="12" name="Text 10"/>
          <p:cNvSpPr/>
          <p:nvPr/>
        </p:nvSpPr>
        <p:spPr>
          <a:xfrm>
            <a:off x="4901184" y="2145792"/>
            <a:ext cx="2097024" cy="512064"/>
          </a:xfrm>
          <a:prstGeom prst="rect">
            <a:avLst/>
          </a:prstGeom>
          <a:noFill/>
          <a:ln/>
        </p:spPr>
        <p:txBody>
          <a:bodyPr wrap="square" lIns="0" tIns="0" rIns="0" bIns="0" rtlCol="0" anchor="ctr"/>
          <a:lstStyle/>
          <a:p>
            <a:pPr algn="ctr"/>
            <a:r>
              <a:rPr lang="en-US" sz="1267" dirty="0">
                <a:solidFill>
                  <a:srgbClr val="1E293B"/>
                </a:solidFill>
                <a:latin typeface="Calibri" pitchFamily="34" charset="0"/>
                <a:ea typeface="Calibri" pitchFamily="34" charset="-122"/>
                <a:cs typeface="Calibri" pitchFamily="34" charset="-120"/>
              </a:rPr>
              <a:t>Usability problem — fixing should be given medium priority</a:t>
            </a:r>
            <a:endParaRPr lang="en-US" sz="1267" dirty="0"/>
          </a:p>
        </p:txBody>
      </p:sp>
      <p:sp>
        <p:nvSpPr>
          <p:cNvPr id="13" name="Shape 11"/>
          <p:cNvSpPr/>
          <p:nvPr/>
        </p:nvSpPr>
        <p:spPr>
          <a:xfrm>
            <a:off x="7120128" y="1389888"/>
            <a:ext cx="2097024" cy="682752"/>
          </a:xfrm>
          <a:prstGeom prst="roundRect">
            <a:avLst>
              <a:gd name="adj" fmla="val 17857"/>
            </a:avLst>
          </a:prstGeom>
          <a:solidFill>
            <a:srgbClr val="F97316"/>
          </a:solidFill>
          <a:ln w="12700">
            <a:solidFill>
              <a:srgbClr val="F97316"/>
            </a:solidFill>
            <a:prstDash val="solid"/>
          </a:ln>
        </p:spPr>
        <p:txBody>
          <a:bodyPr/>
          <a:lstStyle/>
          <a:p>
            <a:endParaRPr lang="en-GB" sz="2400"/>
          </a:p>
        </p:txBody>
      </p:sp>
      <p:sp>
        <p:nvSpPr>
          <p:cNvPr id="14" name="Text 12"/>
          <p:cNvSpPr/>
          <p:nvPr/>
        </p:nvSpPr>
        <p:spPr>
          <a:xfrm>
            <a:off x="7120128" y="1389888"/>
            <a:ext cx="2097024" cy="682752"/>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3 — Major</a:t>
            </a:r>
            <a:endParaRPr lang="en-US" sz="1467" dirty="0"/>
          </a:p>
        </p:txBody>
      </p:sp>
      <p:sp>
        <p:nvSpPr>
          <p:cNvPr id="15" name="Text 13"/>
          <p:cNvSpPr/>
          <p:nvPr/>
        </p:nvSpPr>
        <p:spPr>
          <a:xfrm>
            <a:off x="7120128" y="2145792"/>
            <a:ext cx="2097024" cy="512064"/>
          </a:xfrm>
          <a:prstGeom prst="rect">
            <a:avLst/>
          </a:prstGeom>
          <a:noFill/>
          <a:ln/>
        </p:spPr>
        <p:txBody>
          <a:bodyPr wrap="square" lIns="0" tIns="0" rIns="0" bIns="0" rtlCol="0" anchor="ctr"/>
          <a:lstStyle/>
          <a:p>
            <a:pPr algn="ctr"/>
            <a:r>
              <a:rPr lang="en-US" sz="1267" dirty="0">
                <a:solidFill>
                  <a:srgbClr val="1E293B"/>
                </a:solidFill>
                <a:latin typeface="Calibri" pitchFamily="34" charset="0"/>
                <a:ea typeface="Calibri" pitchFamily="34" charset="-122"/>
                <a:cs typeface="Calibri" pitchFamily="34" charset="-120"/>
              </a:rPr>
              <a:t>Important to fix — high priority before release</a:t>
            </a:r>
            <a:endParaRPr lang="en-US" sz="1267" dirty="0"/>
          </a:p>
        </p:txBody>
      </p:sp>
      <p:sp>
        <p:nvSpPr>
          <p:cNvPr id="16" name="Shape 14"/>
          <p:cNvSpPr/>
          <p:nvPr/>
        </p:nvSpPr>
        <p:spPr>
          <a:xfrm>
            <a:off x="9339072" y="1389888"/>
            <a:ext cx="2097024" cy="682752"/>
          </a:xfrm>
          <a:prstGeom prst="roundRect">
            <a:avLst>
              <a:gd name="adj" fmla="val 17857"/>
            </a:avLst>
          </a:prstGeom>
          <a:solidFill>
            <a:srgbClr val="F96167"/>
          </a:solidFill>
          <a:ln w="12700">
            <a:solidFill>
              <a:srgbClr val="F96167"/>
            </a:solidFill>
            <a:prstDash val="solid"/>
          </a:ln>
        </p:spPr>
        <p:txBody>
          <a:bodyPr/>
          <a:lstStyle/>
          <a:p>
            <a:endParaRPr lang="en-GB" sz="2400"/>
          </a:p>
        </p:txBody>
      </p:sp>
      <p:sp>
        <p:nvSpPr>
          <p:cNvPr id="17" name="Text 15"/>
          <p:cNvSpPr/>
          <p:nvPr/>
        </p:nvSpPr>
        <p:spPr>
          <a:xfrm>
            <a:off x="9339072" y="1389888"/>
            <a:ext cx="2097024" cy="682752"/>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4 — Catastrophe</a:t>
            </a:r>
            <a:endParaRPr lang="en-US" sz="1467" dirty="0"/>
          </a:p>
        </p:txBody>
      </p:sp>
      <p:sp>
        <p:nvSpPr>
          <p:cNvPr id="18" name="Text 16"/>
          <p:cNvSpPr/>
          <p:nvPr/>
        </p:nvSpPr>
        <p:spPr>
          <a:xfrm>
            <a:off x="9339072" y="2145792"/>
            <a:ext cx="2097024" cy="512064"/>
          </a:xfrm>
          <a:prstGeom prst="rect">
            <a:avLst/>
          </a:prstGeom>
          <a:noFill/>
          <a:ln/>
        </p:spPr>
        <p:txBody>
          <a:bodyPr wrap="square" lIns="0" tIns="0" rIns="0" bIns="0" rtlCol="0" anchor="ctr"/>
          <a:lstStyle/>
          <a:p>
            <a:pPr algn="ctr"/>
            <a:r>
              <a:rPr lang="en-US" sz="1267" dirty="0">
                <a:solidFill>
                  <a:srgbClr val="1E293B"/>
                </a:solidFill>
                <a:latin typeface="Calibri" pitchFamily="34" charset="0"/>
                <a:ea typeface="Calibri" pitchFamily="34" charset="-122"/>
                <a:cs typeface="Calibri" pitchFamily="34" charset="-120"/>
              </a:rPr>
              <a:t>Imperative to fix — prevents task completion</a:t>
            </a:r>
            <a:endParaRPr lang="en-US" sz="1267" dirty="0"/>
          </a:p>
        </p:txBody>
      </p:sp>
      <p:sp>
        <p:nvSpPr>
          <p:cNvPr id="19" name="Text 17"/>
          <p:cNvSpPr/>
          <p:nvPr/>
        </p:nvSpPr>
        <p:spPr>
          <a:xfrm>
            <a:off x="463296" y="2804160"/>
            <a:ext cx="11265408" cy="365760"/>
          </a:xfrm>
          <a:prstGeom prst="rect">
            <a:avLst/>
          </a:prstGeom>
          <a:noFill/>
          <a:ln/>
        </p:spPr>
        <p:txBody>
          <a:bodyPr wrap="square" lIns="0" tIns="0" rIns="0" bIns="0" rtlCol="0" anchor="ctr"/>
          <a:lstStyle/>
          <a:p>
            <a:r>
              <a:rPr lang="en-US" sz="1733" b="1" dirty="0">
                <a:solidFill>
                  <a:srgbClr val="0A3D55"/>
                </a:solidFill>
                <a:latin typeface="Calibri" pitchFamily="34" charset="0"/>
                <a:ea typeface="Calibri" pitchFamily="34" charset="-122"/>
                <a:cs typeface="Calibri" pitchFamily="34" charset="-120"/>
              </a:rPr>
              <a:t>WardWatch — Consolidated issue list (extract)</a:t>
            </a:r>
            <a:endParaRPr lang="en-US" sz="1733" dirty="0"/>
          </a:p>
        </p:txBody>
      </p:sp>
      <p:sp>
        <p:nvSpPr>
          <p:cNvPr id="20" name="Shape 18"/>
          <p:cNvSpPr/>
          <p:nvPr/>
        </p:nvSpPr>
        <p:spPr>
          <a:xfrm>
            <a:off x="463296" y="3243072"/>
            <a:ext cx="487680"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21" name="Text 19"/>
          <p:cNvSpPr/>
          <p:nvPr/>
        </p:nvSpPr>
        <p:spPr>
          <a:xfrm>
            <a:off x="463296" y="3243072"/>
            <a:ext cx="487680"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a:t>
            </a:r>
            <a:endParaRPr lang="en-US" sz="1267" dirty="0"/>
          </a:p>
        </p:txBody>
      </p:sp>
      <p:sp>
        <p:nvSpPr>
          <p:cNvPr id="22" name="Shape 20"/>
          <p:cNvSpPr/>
          <p:nvPr/>
        </p:nvSpPr>
        <p:spPr>
          <a:xfrm>
            <a:off x="975360" y="3243072"/>
            <a:ext cx="3877056"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23" name="Text 21"/>
          <p:cNvSpPr/>
          <p:nvPr/>
        </p:nvSpPr>
        <p:spPr>
          <a:xfrm>
            <a:off x="975360" y="3243072"/>
            <a:ext cx="3877056"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Issue</a:t>
            </a:r>
            <a:endParaRPr lang="en-US" sz="1267" dirty="0"/>
          </a:p>
        </p:txBody>
      </p:sp>
      <p:sp>
        <p:nvSpPr>
          <p:cNvPr id="24" name="Shape 22"/>
          <p:cNvSpPr/>
          <p:nvPr/>
        </p:nvSpPr>
        <p:spPr>
          <a:xfrm>
            <a:off x="4876800" y="3243072"/>
            <a:ext cx="1682496"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25" name="Text 23"/>
          <p:cNvSpPr/>
          <p:nvPr/>
        </p:nvSpPr>
        <p:spPr>
          <a:xfrm>
            <a:off x="4876800" y="3243072"/>
            <a:ext cx="1682496"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Heuristic</a:t>
            </a:r>
            <a:endParaRPr lang="en-US" sz="1267" dirty="0"/>
          </a:p>
        </p:txBody>
      </p:sp>
      <p:sp>
        <p:nvSpPr>
          <p:cNvPr id="26" name="Shape 24"/>
          <p:cNvSpPr/>
          <p:nvPr/>
        </p:nvSpPr>
        <p:spPr>
          <a:xfrm>
            <a:off x="6583680" y="3243072"/>
            <a:ext cx="1682496"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27" name="Text 25"/>
          <p:cNvSpPr/>
          <p:nvPr/>
        </p:nvSpPr>
        <p:spPr>
          <a:xfrm>
            <a:off x="6583680" y="3243072"/>
            <a:ext cx="1682496"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Found by</a:t>
            </a:r>
            <a:endParaRPr lang="en-US" sz="1267" dirty="0"/>
          </a:p>
        </p:txBody>
      </p:sp>
      <p:sp>
        <p:nvSpPr>
          <p:cNvPr id="28" name="Shape 26"/>
          <p:cNvSpPr/>
          <p:nvPr/>
        </p:nvSpPr>
        <p:spPr>
          <a:xfrm>
            <a:off x="8290560" y="3243072"/>
            <a:ext cx="1048512"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29" name="Text 27"/>
          <p:cNvSpPr/>
          <p:nvPr/>
        </p:nvSpPr>
        <p:spPr>
          <a:xfrm>
            <a:off x="8290560" y="3243072"/>
            <a:ext cx="1048512"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Severity</a:t>
            </a:r>
            <a:endParaRPr lang="en-US" sz="1267" dirty="0"/>
          </a:p>
        </p:txBody>
      </p:sp>
      <p:sp>
        <p:nvSpPr>
          <p:cNvPr id="30" name="Shape 28"/>
          <p:cNvSpPr/>
          <p:nvPr/>
        </p:nvSpPr>
        <p:spPr>
          <a:xfrm>
            <a:off x="9363456" y="3243072"/>
            <a:ext cx="1048512"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31" name="Text 29"/>
          <p:cNvSpPr/>
          <p:nvPr/>
        </p:nvSpPr>
        <p:spPr>
          <a:xfrm>
            <a:off x="9363456" y="3243072"/>
            <a:ext cx="1048512"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Frequency</a:t>
            </a:r>
            <a:endParaRPr lang="en-US" sz="1267" dirty="0"/>
          </a:p>
        </p:txBody>
      </p:sp>
      <p:sp>
        <p:nvSpPr>
          <p:cNvPr id="32" name="Shape 30"/>
          <p:cNvSpPr/>
          <p:nvPr/>
        </p:nvSpPr>
        <p:spPr>
          <a:xfrm>
            <a:off x="10436352" y="3243072"/>
            <a:ext cx="1146048" cy="414528"/>
          </a:xfrm>
          <a:prstGeom prst="roundRect">
            <a:avLst>
              <a:gd name="adj" fmla="val 11765"/>
            </a:avLst>
          </a:prstGeom>
          <a:solidFill>
            <a:srgbClr val="0A3D55"/>
          </a:solidFill>
          <a:ln w="12700">
            <a:solidFill>
              <a:srgbClr val="0A3D55"/>
            </a:solidFill>
            <a:prstDash val="solid"/>
          </a:ln>
        </p:spPr>
        <p:txBody>
          <a:bodyPr/>
          <a:lstStyle/>
          <a:p>
            <a:endParaRPr lang="en-GB" sz="2400"/>
          </a:p>
        </p:txBody>
      </p:sp>
      <p:sp>
        <p:nvSpPr>
          <p:cNvPr id="33" name="Text 31"/>
          <p:cNvSpPr/>
          <p:nvPr/>
        </p:nvSpPr>
        <p:spPr>
          <a:xfrm>
            <a:off x="10436352" y="3243072"/>
            <a:ext cx="1146048" cy="414528"/>
          </a:xfrm>
          <a:prstGeom prst="rect">
            <a:avLst/>
          </a:prstGeom>
          <a:noFill/>
          <a:ln/>
        </p:spPr>
        <p:txBody>
          <a:bodyPr wrap="square" lIns="0" tIns="0" rIns="0" bIns="0" rtlCol="0" anchor="ctr"/>
          <a:lstStyle/>
          <a:p>
            <a:pPr algn="ctr"/>
            <a:r>
              <a:rPr lang="en-US" sz="1267" b="1" dirty="0">
                <a:solidFill>
                  <a:srgbClr val="FFFFFF"/>
                </a:solidFill>
                <a:latin typeface="Calibri" pitchFamily="34" charset="0"/>
                <a:ea typeface="Calibri" pitchFamily="34" charset="-122"/>
                <a:cs typeface="Calibri" pitchFamily="34" charset="-120"/>
              </a:rPr>
              <a:t>Priority</a:t>
            </a:r>
            <a:endParaRPr lang="en-US" sz="1267" dirty="0"/>
          </a:p>
        </p:txBody>
      </p:sp>
      <p:sp>
        <p:nvSpPr>
          <p:cNvPr id="34" name="Shape 32"/>
          <p:cNvSpPr/>
          <p:nvPr/>
        </p:nvSpPr>
        <p:spPr>
          <a:xfrm>
            <a:off x="463296" y="3730752"/>
            <a:ext cx="487680"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35" name="Text 33"/>
          <p:cNvSpPr/>
          <p:nvPr/>
        </p:nvSpPr>
        <p:spPr>
          <a:xfrm>
            <a:off x="512064" y="3755136"/>
            <a:ext cx="390144"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1</a:t>
            </a:r>
            <a:endParaRPr lang="en-US" sz="1333" dirty="0"/>
          </a:p>
        </p:txBody>
      </p:sp>
      <p:sp>
        <p:nvSpPr>
          <p:cNvPr id="36" name="Shape 34"/>
          <p:cNvSpPr/>
          <p:nvPr/>
        </p:nvSpPr>
        <p:spPr>
          <a:xfrm>
            <a:off x="975360" y="3730752"/>
            <a:ext cx="387705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37" name="Text 35"/>
          <p:cNvSpPr/>
          <p:nvPr/>
        </p:nvSpPr>
        <p:spPr>
          <a:xfrm>
            <a:off x="1024128" y="3755136"/>
            <a:ext cx="377952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Risk flag invisible — no label, icon only</a:t>
            </a:r>
            <a:endParaRPr lang="en-US" sz="1333" dirty="0"/>
          </a:p>
        </p:txBody>
      </p:sp>
      <p:sp>
        <p:nvSpPr>
          <p:cNvPr id="38" name="Shape 36"/>
          <p:cNvSpPr/>
          <p:nvPr/>
        </p:nvSpPr>
        <p:spPr>
          <a:xfrm>
            <a:off x="4876800" y="3730752"/>
            <a:ext cx="168249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39" name="Text 37"/>
          <p:cNvSpPr/>
          <p:nvPr/>
        </p:nvSpPr>
        <p:spPr>
          <a:xfrm>
            <a:off x="4925568" y="3755136"/>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H1, H6</a:t>
            </a:r>
            <a:endParaRPr lang="en-US" sz="1333" dirty="0"/>
          </a:p>
        </p:txBody>
      </p:sp>
      <p:sp>
        <p:nvSpPr>
          <p:cNvPr id="40" name="Shape 38"/>
          <p:cNvSpPr/>
          <p:nvPr/>
        </p:nvSpPr>
        <p:spPr>
          <a:xfrm>
            <a:off x="6583680" y="3730752"/>
            <a:ext cx="168249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41" name="Text 39"/>
          <p:cNvSpPr/>
          <p:nvPr/>
        </p:nvSpPr>
        <p:spPr>
          <a:xfrm>
            <a:off x="6632448" y="3755136"/>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3/3 eval</a:t>
            </a:r>
            <a:endParaRPr lang="en-US" sz="1333" dirty="0"/>
          </a:p>
        </p:txBody>
      </p:sp>
      <p:sp>
        <p:nvSpPr>
          <p:cNvPr id="42" name="Shape 40"/>
          <p:cNvSpPr/>
          <p:nvPr/>
        </p:nvSpPr>
        <p:spPr>
          <a:xfrm>
            <a:off x="8290560" y="3730752"/>
            <a:ext cx="1048512"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43" name="Text 41"/>
          <p:cNvSpPr/>
          <p:nvPr/>
        </p:nvSpPr>
        <p:spPr>
          <a:xfrm>
            <a:off x="8339328" y="3755136"/>
            <a:ext cx="950976" cy="390144"/>
          </a:xfrm>
          <a:prstGeom prst="rect">
            <a:avLst/>
          </a:prstGeom>
          <a:noFill/>
          <a:ln/>
        </p:spPr>
        <p:txBody>
          <a:bodyPr wrap="square" lIns="0" tIns="0" rIns="0" bIns="0" rtlCol="0" anchor="ctr"/>
          <a:lstStyle/>
          <a:p>
            <a:pPr algn="ctr"/>
            <a:r>
              <a:rPr lang="en-US" sz="1733" b="1" dirty="0">
                <a:solidFill>
                  <a:srgbClr val="F96167"/>
                </a:solidFill>
                <a:latin typeface="Calibri" pitchFamily="34" charset="0"/>
                <a:ea typeface="Calibri" pitchFamily="34" charset="-122"/>
                <a:cs typeface="Calibri" pitchFamily="34" charset="-120"/>
              </a:rPr>
              <a:t>4</a:t>
            </a:r>
            <a:endParaRPr lang="en-US" sz="1733" dirty="0"/>
          </a:p>
        </p:txBody>
      </p:sp>
      <p:sp>
        <p:nvSpPr>
          <p:cNvPr id="44" name="Shape 42"/>
          <p:cNvSpPr/>
          <p:nvPr/>
        </p:nvSpPr>
        <p:spPr>
          <a:xfrm>
            <a:off x="9363456" y="3730752"/>
            <a:ext cx="1048512"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45" name="Text 43"/>
          <p:cNvSpPr/>
          <p:nvPr/>
        </p:nvSpPr>
        <p:spPr>
          <a:xfrm>
            <a:off x="9412224" y="3755136"/>
            <a:ext cx="950976"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Every session</a:t>
            </a:r>
            <a:endParaRPr lang="en-US" sz="1333" dirty="0"/>
          </a:p>
        </p:txBody>
      </p:sp>
      <p:sp>
        <p:nvSpPr>
          <p:cNvPr id="46" name="Shape 44"/>
          <p:cNvSpPr/>
          <p:nvPr/>
        </p:nvSpPr>
        <p:spPr>
          <a:xfrm>
            <a:off x="10436352" y="3730752"/>
            <a:ext cx="1146048"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47" name="Text 45"/>
          <p:cNvSpPr/>
          <p:nvPr/>
        </p:nvSpPr>
        <p:spPr>
          <a:xfrm>
            <a:off x="10485120" y="3755136"/>
            <a:ext cx="1048512" cy="390144"/>
          </a:xfrm>
          <a:prstGeom prst="rect">
            <a:avLst/>
          </a:prstGeom>
          <a:noFill/>
          <a:ln/>
        </p:spPr>
        <p:txBody>
          <a:bodyPr wrap="square" lIns="0" tIns="0" rIns="0" bIns="0" rtlCol="0" anchor="ctr"/>
          <a:lstStyle/>
          <a:p>
            <a:r>
              <a:rPr lang="en-US" sz="1333" b="1" dirty="0">
                <a:solidFill>
                  <a:srgbClr val="F96167"/>
                </a:solidFill>
                <a:latin typeface="Calibri" pitchFamily="34" charset="0"/>
                <a:ea typeface="Calibri" pitchFamily="34" charset="-122"/>
                <a:cs typeface="Calibri" pitchFamily="34" charset="-120"/>
              </a:rPr>
              <a:t>Critical</a:t>
            </a:r>
            <a:endParaRPr lang="en-US" sz="1333" dirty="0"/>
          </a:p>
        </p:txBody>
      </p:sp>
      <p:sp>
        <p:nvSpPr>
          <p:cNvPr id="48" name="Shape 46"/>
          <p:cNvSpPr/>
          <p:nvPr/>
        </p:nvSpPr>
        <p:spPr>
          <a:xfrm>
            <a:off x="463296" y="4267200"/>
            <a:ext cx="487680"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49" name="Text 47"/>
          <p:cNvSpPr/>
          <p:nvPr/>
        </p:nvSpPr>
        <p:spPr>
          <a:xfrm>
            <a:off x="512064" y="4291584"/>
            <a:ext cx="390144"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2</a:t>
            </a:r>
            <a:endParaRPr lang="en-US" sz="1333" dirty="0"/>
          </a:p>
        </p:txBody>
      </p:sp>
      <p:sp>
        <p:nvSpPr>
          <p:cNvPr id="50" name="Shape 48"/>
          <p:cNvSpPr/>
          <p:nvPr/>
        </p:nvSpPr>
        <p:spPr>
          <a:xfrm>
            <a:off x="975360" y="4267200"/>
            <a:ext cx="3877056"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51" name="Text 49"/>
          <p:cNvSpPr/>
          <p:nvPr/>
        </p:nvSpPr>
        <p:spPr>
          <a:xfrm>
            <a:off x="1024128" y="4291584"/>
            <a:ext cx="377952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Audit export takes 40s — no progress indicator</a:t>
            </a:r>
            <a:endParaRPr lang="en-US" sz="1333" dirty="0"/>
          </a:p>
        </p:txBody>
      </p:sp>
      <p:sp>
        <p:nvSpPr>
          <p:cNvPr id="52" name="Shape 50"/>
          <p:cNvSpPr/>
          <p:nvPr/>
        </p:nvSpPr>
        <p:spPr>
          <a:xfrm>
            <a:off x="4876800" y="4267200"/>
            <a:ext cx="1682496"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53" name="Text 51"/>
          <p:cNvSpPr/>
          <p:nvPr/>
        </p:nvSpPr>
        <p:spPr>
          <a:xfrm>
            <a:off x="4925568" y="4291584"/>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H1</a:t>
            </a:r>
            <a:endParaRPr lang="en-US" sz="1333" dirty="0"/>
          </a:p>
        </p:txBody>
      </p:sp>
      <p:sp>
        <p:nvSpPr>
          <p:cNvPr id="54" name="Shape 52"/>
          <p:cNvSpPr/>
          <p:nvPr/>
        </p:nvSpPr>
        <p:spPr>
          <a:xfrm>
            <a:off x="6583680" y="4267200"/>
            <a:ext cx="1682496"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55" name="Text 53"/>
          <p:cNvSpPr/>
          <p:nvPr/>
        </p:nvSpPr>
        <p:spPr>
          <a:xfrm>
            <a:off x="6632448" y="4291584"/>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2/3 eval</a:t>
            </a:r>
            <a:endParaRPr lang="en-US" sz="1333" dirty="0"/>
          </a:p>
        </p:txBody>
      </p:sp>
      <p:sp>
        <p:nvSpPr>
          <p:cNvPr id="56" name="Shape 54"/>
          <p:cNvSpPr/>
          <p:nvPr/>
        </p:nvSpPr>
        <p:spPr>
          <a:xfrm>
            <a:off x="8290560" y="4267200"/>
            <a:ext cx="1048512"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57" name="Text 55"/>
          <p:cNvSpPr/>
          <p:nvPr/>
        </p:nvSpPr>
        <p:spPr>
          <a:xfrm>
            <a:off x="8339328" y="4291584"/>
            <a:ext cx="950976" cy="390144"/>
          </a:xfrm>
          <a:prstGeom prst="rect">
            <a:avLst/>
          </a:prstGeom>
          <a:noFill/>
          <a:ln/>
        </p:spPr>
        <p:txBody>
          <a:bodyPr wrap="square" lIns="0" tIns="0" rIns="0" bIns="0" rtlCol="0" anchor="ctr"/>
          <a:lstStyle/>
          <a:p>
            <a:pPr algn="ctr"/>
            <a:r>
              <a:rPr lang="en-US" sz="1733" b="1" dirty="0">
                <a:solidFill>
                  <a:srgbClr val="F97316"/>
                </a:solidFill>
                <a:latin typeface="Calibri" pitchFamily="34" charset="0"/>
                <a:ea typeface="Calibri" pitchFamily="34" charset="-122"/>
                <a:cs typeface="Calibri" pitchFamily="34" charset="-120"/>
              </a:rPr>
              <a:t>3</a:t>
            </a:r>
            <a:endParaRPr lang="en-US" sz="1733" dirty="0"/>
          </a:p>
        </p:txBody>
      </p:sp>
      <p:sp>
        <p:nvSpPr>
          <p:cNvPr id="58" name="Shape 56"/>
          <p:cNvSpPr/>
          <p:nvPr/>
        </p:nvSpPr>
        <p:spPr>
          <a:xfrm>
            <a:off x="9363456" y="4267200"/>
            <a:ext cx="1048512"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59" name="Text 57"/>
          <p:cNvSpPr/>
          <p:nvPr/>
        </p:nvSpPr>
        <p:spPr>
          <a:xfrm>
            <a:off x="9412224" y="4291584"/>
            <a:ext cx="950976"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Daily</a:t>
            </a:r>
            <a:endParaRPr lang="en-US" sz="1333" dirty="0"/>
          </a:p>
        </p:txBody>
      </p:sp>
      <p:sp>
        <p:nvSpPr>
          <p:cNvPr id="60" name="Shape 58"/>
          <p:cNvSpPr/>
          <p:nvPr/>
        </p:nvSpPr>
        <p:spPr>
          <a:xfrm>
            <a:off x="10436352" y="4267200"/>
            <a:ext cx="1146048"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61" name="Text 59"/>
          <p:cNvSpPr/>
          <p:nvPr/>
        </p:nvSpPr>
        <p:spPr>
          <a:xfrm>
            <a:off x="10485120" y="4291584"/>
            <a:ext cx="1048512" cy="390144"/>
          </a:xfrm>
          <a:prstGeom prst="rect">
            <a:avLst/>
          </a:prstGeom>
          <a:noFill/>
          <a:ln/>
        </p:spPr>
        <p:txBody>
          <a:bodyPr wrap="square" lIns="0" tIns="0" rIns="0" bIns="0" rtlCol="0" anchor="ctr"/>
          <a:lstStyle/>
          <a:p>
            <a:r>
              <a:rPr lang="en-US" sz="1333" b="1" dirty="0">
                <a:solidFill>
                  <a:srgbClr val="F97316"/>
                </a:solidFill>
                <a:latin typeface="Calibri" pitchFamily="34" charset="0"/>
                <a:ea typeface="Calibri" pitchFamily="34" charset="-122"/>
                <a:cs typeface="Calibri" pitchFamily="34" charset="-120"/>
              </a:rPr>
              <a:t>High</a:t>
            </a:r>
            <a:endParaRPr lang="en-US" sz="1333" dirty="0"/>
          </a:p>
        </p:txBody>
      </p:sp>
      <p:sp>
        <p:nvSpPr>
          <p:cNvPr id="62" name="Shape 60"/>
          <p:cNvSpPr/>
          <p:nvPr/>
        </p:nvSpPr>
        <p:spPr>
          <a:xfrm>
            <a:off x="463296" y="4803648"/>
            <a:ext cx="487680"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63" name="Text 61"/>
          <p:cNvSpPr/>
          <p:nvPr/>
        </p:nvSpPr>
        <p:spPr>
          <a:xfrm>
            <a:off x="512064" y="4828032"/>
            <a:ext cx="390144"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3</a:t>
            </a:r>
            <a:endParaRPr lang="en-US" sz="1333" dirty="0"/>
          </a:p>
        </p:txBody>
      </p:sp>
      <p:sp>
        <p:nvSpPr>
          <p:cNvPr id="64" name="Shape 62"/>
          <p:cNvSpPr/>
          <p:nvPr/>
        </p:nvSpPr>
        <p:spPr>
          <a:xfrm>
            <a:off x="975360" y="4803648"/>
            <a:ext cx="387705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65" name="Text 63"/>
          <p:cNvSpPr/>
          <p:nvPr/>
        </p:nvSpPr>
        <p:spPr>
          <a:xfrm>
            <a:off x="1024128" y="4828032"/>
            <a:ext cx="377952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'Sign off' button absent on mobile viewport</a:t>
            </a:r>
            <a:endParaRPr lang="en-US" sz="1333" dirty="0"/>
          </a:p>
        </p:txBody>
      </p:sp>
      <p:sp>
        <p:nvSpPr>
          <p:cNvPr id="66" name="Shape 64"/>
          <p:cNvSpPr/>
          <p:nvPr/>
        </p:nvSpPr>
        <p:spPr>
          <a:xfrm>
            <a:off x="4876800" y="4803648"/>
            <a:ext cx="168249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67" name="Text 65"/>
          <p:cNvSpPr/>
          <p:nvPr/>
        </p:nvSpPr>
        <p:spPr>
          <a:xfrm>
            <a:off x="4925568" y="4828032"/>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H7</a:t>
            </a:r>
            <a:endParaRPr lang="en-US" sz="1333" dirty="0"/>
          </a:p>
        </p:txBody>
      </p:sp>
      <p:sp>
        <p:nvSpPr>
          <p:cNvPr id="68" name="Shape 66"/>
          <p:cNvSpPr/>
          <p:nvPr/>
        </p:nvSpPr>
        <p:spPr>
          <a:xfrm>
            <a:off x="6583680" y="4803648"/>
            <a:ext cx="168249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69" name="Text 67"/>
          <p:cNvSpPr/>
          <p:nvPr/>
        </p:nvSpPr>
        <p:spPr>
          <a:xfrm>
            <a:off x="6632448" y="4828032"/>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3/3 eval</a:t>
            </a:r>
            <a:endParaRPr lang="en-US" sz="1333" dirty="0"/>
          </a:p>
        </p:txBody>
      </p:sp>
      <p:sp>
        <p:nvSpPr>
          <p:cNvPr id="70" name="Shape 68"/>
          <p:cNvSpPr/>
          <p:nvPr/>
        </p:nvSpPr>
        <p:spPr>
          <a:xfrm>
            <a:off x="8290560" y="4803648"/>
            <a:ext cx="1048512"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71" name="Text 69"/>
          <p:cNvSpPr/>
          <p:nvPr/>
        </p:nvSpPr>
        <p:spPr>
          <a:xfrm>
            <a:off x="8339328" y="4828032"/>
            <a:ext cx="950976" cy="390144"/>
          </a:xfrm>
          <a:prstGeom prst="rect">
            <a:avLst/>
          </a:prstGeom>
          <a:noFill/>
          <a:ln/>
        </p:spPr>
        <p:txBody>
          <a:bodyPr wrap="square" lIns="0" tIns="0" rIns="0" bIns="0" rtlCol="0" anchor="ctr"/>
          <a:lstStyle/>
          <a:p>
            <a:pPr algn="ctr"/>
            <a:r>
              <a:rPr lang="en-US" sz="1733" b="1" dirty="0">
                <a:solidFill>
                  <a:srgbClr val="F97316"/>
                </a:solidFill>
                <a:latin typeface="Calibri" pitchFamily="34" charset="0"/>
                <a:ea typeface="Calibri" pitchFamily="34" charset="-122"/>
                <a:cs typeface="Calibri" pitchFamily="34" charset="-120"/>
              </a:rPr>
              <a:t>3</a:t>
            </a:r>
            <a:endParaRPr lang="en-US" sz="1733" dirty="0"/>
          </a:p>
        </p:txBody>
      </p:sp>
      <p:sp>
        <p:nvSpPr>
          <p:cNvPr id="72" name="Shape 70"/>
          <p:cNvSpPr/>
          <p:nvPr/>
        </p:nvSpPr>
        <p:spPr>
          <a:xfrm>
            <a:off x="9363456" y="4803648"/>
            <a:ext cx="1048512"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73" name="Text 71"/>
          <p:cNvSpPr/>
          <p:nvPr/>
        </p:nvSpPr>
        <p:spPr>
          <a:xfrm>
            <a:off x="9412224" y="4828032"/>
            <a:ext cx="950976"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Every shift</a:t>
            </a:r>
            <a:endParaRPr lang="en-US" sz="1333" dirty="0"/>
          </a:p>
        </p:txBody>
      </p:sp>
      <p:sp>
        <p:nvSpPr>
          <p:cNvPr id="74" name="Shape 72"/>
          <p:cNvSpPr/>
          <p:nvPr/>
        </p:nvSpPr>
        <p:spPr>
          <a:xfrm>
            <a:off x="10436352" y="4803648"/>
            <a:ext cx="1146048"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75" name="Text 73"/>
          <p:cNvSpPr/>
          <p:nvPr/>
        </p:nvSpPr>
        <p:spPr>
          <a:xfrm>
            <a:off x="10485120" y="4828032"/>
            <a:ext cx="1048512" cy="390144"/>
          </a:xfrm>
          <a:prstGeom prst="rect">
            <a:avLst/>
          </a:prstGeom>
          <a:noFill/>
          <a:ln/>
        </p:spPr>
        <p:txBody>
          <a:bodyPr wrap="square" lIns="0" tIns="0" rIns="0" bIns="0" rtlCol="0" anchor="ctr"/>
          <a:lstStyle/>
          <a:p>
            <a:r>
              <a:rPr lang="en-US" sz="1333" b="1" dirty="0">
                <a:solidFill>
                  <a:srgbClr val="F97316"/>
                </a:solidFill>
                <a:latin typeface="Calibri" pitchFamily="34" charset="0"/>
                <a:ea typeface="Calibri" pitchFamily="34" charset="-122"/>
                <a:cs typeface="Calibri" pitchFamily="34" charset="-120"/>
              </a:rPr>
              <a:t>High</a:t>
            </a:r>
            <a:endParaRPr lang="en-US" sz="1333" dirty="0"/>
          </a:p>
        </p:txBody>
      </p:sp>
      <p:sp>
        <p:nvSpPr>
          <p:cNvPr id="76" name="Shape 74"/>
          <p:cNvSpPr/>
          <p:nvPr/>
        </p:nvSpPr>
        <p:spPr>
          <a:xfrm>
            <a:off x="463296" y="5340096"/>
            <a:ext cx="487680"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77" name="Text 75"/>
          <p:cNvSpPr/>
          <p:nvPr/>
        </p:nvSpPr>
        <p:spPr>
          <a:xfrm>
            <a:off x="512064" y="5364480"/>
            <a:ext cx="390144"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4</a:t>
            </a:r>
            <a:endParaRPr lang="en-US" sz="1333" dirty="0"/>
          </a:p>
        </p:txBody>
      </p:sp>
      <p:sp>
        <p:nvSpPr>
          <p:cNvPr id="78" name="Shape 76"/>
          <p:cNvSpPr/>
          <p:nvPr/>
        </p:nvSpPr>
        <p:spPr>
          <a:xfrm>
            <a:off x="975360" y="5340096"/>
            <a:ext cx="3877056"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79" name="Text 77"/>
          <p:cNvSpPr/>
          <p:nvPr/>
        </p:nvSpPr>
        <p:spPr>
          <a:xfrm>
            <a:off x="1024128" y="5364480"/>
            <a:ext cx="377952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Error code 'ERR_402' — no plain language description</a:t>
            </a:r>
            <a:endParaRPr lang="en-US" sz="1333" dirty="0"/>
          </a:p>
        </p:txBody>
      </p:sp>
      <p:sp>
        <p:nvSpPr>
          <p:cNvPr id="80" name="Shape 78"/>
          <p:cNvSpPr/>
          <p:nvPr/>
        </p:nvSpPr>
        <p:spPr>
          <a:xfrm>
            <a:off x="4876800" y="5340096"/>
            <a:ext cx="1682496"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81" name="Text 79"/>
          <p:cNvSpPr/>
          <p:nvPr/>
        </p:nvSpPr>
        <p:spPr>
          <a:xfrm>
            <a:off x="4925568" y="5364480"/>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H9</a:t>
            </a:r>
            <a:endParaRPr lang="en-US" sz="1333" dirty="0"/>
          </a:p>
        </p:txBody>
      </p:sp>
      <p:sp>
        <p:nvSpPr>
          <p:cNvPr id="82" name="Shape 80"/>
          <p:cNvSpPr/>
          <p:nvPr/>
        </p:nvSpPr>
        <p:spPr>
          <a:xfrm>
            <a:off x="6583680" y="5340096"/>
            <a:ext cx="1682496"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83" name="Text 81"/>
          <p:cNvSpPr/>
          <p:nvPr/>
        </p:nvSpPr>
        <p:spPr>
          <a:xfrm>
            <a:off x="6632448" y="5364480"/>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2/3 eval</a:t>
            </a:r>
            <a:endParaRPr lang="en-US" sz="1333" dirty="0"/>
          </a:p>
        </p:txBody>
      </p:sp>
      <p:sp>
        <p:nvSpPr>
          <p:cNvPr id="84" name="Shape 82"/>
          <p:cNvSpPr/>
          <p:nvPr/>
        </p:nvSpPr>
        <p:spPr>
          <a:xfrm>
            <a:off x="8290560" y="5340096"/>
            <a:ext cx="1048512"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85" name="Text 83"/>
          <p:cNvSpPr/>
          <p:nvPr/>
        </p:nvSpPr>
        <p:spPr>
          <a:xfrm>
            <a:off x="8339328" y="5364480"/>
            <a:ext cx="950976" cy="390144"/>
          </a:xfrm>
          <a:prstGeom prst="rect">
            <a:avLst/>
          </a:prstGeom>
          <a:noFill/>
          <a:ln/>
        </p:spPr>
        <p:txBody>
          <a:bodyPr wrap="square" lIns="0" tIns="0" rIns="0" bIns="0" rtlCol="0" anchor="ctr"/>
          <a:lstStyle/>
          <a:p>
            <a:pPr algn="ctr"/>
            <a:r>
              <a:rPr lang="en-US" sz="1733" b="1" dirty="0">
                <a:solidFill>
                  <a:srgbClr val="F59E0B"/>
                </a:solidFill>
                <a:latin typeface="Calibri" pitchFamily="34" charset="0"/>
                <a:ea typeface="Calibri" pitchFamily="34" charset="-122"/>
                <a:cs typeface="Calibri" pitchFamily="34" charset="-120"/>
              </a:rPr>
              <a:t>2</a:t>
            </a:r>
            <a:endParaRPr lang="en-US" sz="1733" dirty="0"/>
          </a:p>
        </p:txBody>
      </p:sp>
      <p:sp>
        <p:nvSpPr>
          <p:cNvPr id="86" name="Shape 84"/>
          <p:cNvSpPr/>
          <p:nvPr/>
        </p:nvSpPr>
        <p:spPr>
          <a:xfrm>
            <a:off x="9363456" y="5340096"/>
            <a:ext cx="1048512"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87" name="Text 85"/>
          <p:cNvSpPr/>
          <p:nvPr/>
        </p:nvSpPr>
        <p:spPr>
          <a:xfrm>
            <a:off x="9412224" y="5364480"/>
            <a:ext cx="950976"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Occasional</a:t>
            </a:r>
            <a:endParaRPr lang="en-US" sz="1333" dirty="0"/>
          </a:p>
        </p:txBody>
      </p:sp>
      <p:sp>
        <p:nvSpPr>
          <p:cNvPr id="88" name="Shape 86"/>
          <p:cNvSpPr/>
          <p:nvPr/>
        </p:nvSpPr>
        <p:spPr>
          <a:xfrm>
            <a:off x="10436352" y="5340096"/>
            <a:ext cx="1146048" cy="463296"/>
          </a:xfrm>
          <a:prstGeom prst="roundRect">
            <a:avLst>
              <a:gd name="adj" fmla="val 10526"/>
            </a:avLst>
          </a:prstGeom>
          <a:solidFill>
            <a:srgbClr val="FFFFFF"/>
          </a:solidFill>
          <a:ln w="12700">
            <a:solidFill>
              <a:srgbClr val="E2E8F0"/>
            </a:solidFill>
            <a:prstDash val="solid"/>
          </a:ln>
        </p:spPr>
        <p:txBody>
          <a:bodyPr/>
          <a:lstStyle/>
          <a:p>
            <a:endParaRPr lang="en-GB" sz="2400"/>
          </a:p>
        </p:txBody>
      </p:sp>
      <p:sp>
        <p:nvSpPr>
          <p:cNvPr id="89" name="Text 87"/>
          <p:cNvSpPr/>
          <p:nvPr/>
        </p:nvSpPr>
        <p:spPr>
          <a:xfrm>
            <a:off x="10485120" y="5364480"/>
            <a:ext cx="1048512" cy="390144"/>
          </a:xfrm>
          <a:prstGeom prst="rect">
            <a:avLst/>
          </a:prstGeom>
          <a:noFill/>
          <a:ln/>
        </p:spPr>
        <p:txBody>
          <a:bodyPr wrap="square" lIns="0" tIns="0" rIns="0" bIns="0" rtlCol="0" anchor="ctr"/>
          <a:lstStyle/>
          <a:p>
            <a:r>
              <a:rPr lang="en-US" sz="1333" b="1" dirty="0">
                <a:solidFill>
                  <a:srgbClr val="F59E0B"/>
                </a:solidFill>
                <a:latin typeface="Calibri" pitchFamily="34" charset="0"/>
                <a:ea typeface="Calibri" pitchFamily="34" charset="-122"/>
                <a:cs typeface="Calibri" pitchFamily="34" charset="-120"/>
              </a:rPr>
              <a:t>Medium</a:t>
            </a:r>
            <a:endParaRPr lang="en-US" sz="1333" dirty="0"/>
          </a:p>
        </p:txBody>
      </p:sp>
      <p:sp>
        <p:nvSpPr>
          <p:cNvPr id="90" name="Shape 88"/>
          <p:cNvSpPr/>
          <p:nvPr/>
        </p:nvSpPr>
        <p:spPr>
          <a:xfrm>
            <a:off x="463296" y="5876544"/>
            <a:ext cx="487680"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91" name="Text 89"/>
          <p:cNvSpPr/>
          <p:nvPr/>
        </p:nvSpPr>
        <p:spPr>
          <a:xfrm>
            <a:off x="512064" y="5900928"/>
            <a:ext cx="390144"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5</a:t>
            </a:r>
            <a:endParaRPr lang="en-US" sz="1333" dirty="0"/>
          </a:p>
        </p:txBody>
      </p:sp>
      <p:sp>
        <p:nvSpPr>
          <p:cNvPr id="92" name="Shape 90"/>
          <p:cNvSpPr/>
          <p:nvPr/>
        </p:nvSpPr>
        <p:spPr>
          <a:xfrm>
            <a:off x="975360" y="5876544"/>
            <a:ext cx="387705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93" name="Text 91"/>
          <p:cNvSpPr/>
          <p:nvPr/>
        </p:nvSpPr>
        <p:spPr>
          <a:xfrm>
            <a:off x="1024128" y="5900928"/>
            <a:ext cx="377952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Colour-only risk status (WCAG 1.4.1 fail)</a:t>
            </a:r>
            <a:endParaRPr lang="en-US" sz="1333" dirty="0"/>
          </a:p>
        </p:txBody>
      </p:sp>
      <p:sp>
        <p:nvSpPr>
          <p:cNvPr id="94" name="Shape 92"/>
          <p:cNvSpPr/>
          <p:nvPr/>
        </p:nvSpPr>
        <p:spPr>
          <a:xfrm>
            <a:off x="4876800" y="5876544"/>
            <a:ext cx="168249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95" name="Text 93"/>
          <p:cNvSpPr/>
          <p:nvPr/>
        </p:nvSpPr>
        <p:spPr>
          <a:xfrm>
            <a:off x="4925568" y="5900928"/>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H4, WCAG</a:t>
            </a:r>
            <a:endParaRPr lang="en-US" sz="1333" dirty="0"/>
          </a:p>
        </p:txBody>
      </p:sp>
      <p:sp>
        <p:nvSpPr>
          <p:cNvPr id="96" name="Shape 94"/>
          <p:cNvSpPr/>
          <p:nvPr/>
        </p:nvSpPr>
        <p:spPr>
          <a:xfrm>
            <a:off x="6583680" y="5876544"/>
            <a:ext cx="1682496"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97" name="Text 95"/>
          <p:cNvSpPr/>
          <p:nvPr/>
        </p:nvSpPr>
        <p:spPr>
          <a:xfrm>
            <a:off x="6632448" y="5900928"/>
            <a:ext cx="1584960"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1/3 eval</a:t>
            </a:r>
            <a:endParaRPr lang="en-US" sz="1333" dirty="0"/>
          </a:p>
        </p:txBody>
      </p:sp>
      <p:sp>
        <p:nvSpPr>
          <p:cNvPr id="98" name="Shape 96"/>
          <p:cNvSpPr/>
          <p:nvPr/>
        </p:nvSpPr>
        <p:spPr>
          <a:xfrm>
            <a:off x="8290560" y="5876544"/>
            <a:ext cx="1048512"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99" name="Text 97"/>
          <p:cNvSpPr/>
          <p:nvPr/>
        </p:nvSpPr>
        <p:spPr>
          <a:xfrm>
            <a:off x="8339328" y="5900928"/>
            <a:ext cx="950976" cy="390144"/>
          </a:xfrm>
          <a:prstGeom prst="rect">
            <a:avLst/>
          </a:prstGeom>
          <a:noFill/>
          <a:ln/>
        </p:spPr>
        <p:txBody>
          <a:bodyPr wrap="square" lIns="0" tIns="0" rIns="0" bIns="0" rtlCol="0" anchor="ctr"/>
          <a:lstStyle/>
          <a:p>
            <a:pPr algn="ctr"/>
            <a:r>
              <a:rPr lang="en-US" sz="1733" b="1" dirty="0">
                <a:solidFill>
                  <a:srgbClr val="F59E0B"/>
                </a:solidFill>
                <a:latin typeface="Calibri" pitchFamily="34" charset="0"/>
                <a:ea typeface="Calibri" pitchFamily="34" charset="-122"/>
                <a:cs typeface="Calibri" pitchFamily="34" charset="-120"/>
              </a:rPr>
              <a:t>2</a:t>
            </a:r>
            <a:endParaRPr lang="en-US" sz="1733" dirty="0"/>
          </a:p>
        </p:txBody>
      </p:sp>
      <p:sp>
        <p:nvSpPr>
          <p:cNvPr id="100" name="Shape 98"/>
          <p:cNvSpPr/>
          <p:nvPr/>
        </p:nvSpPr>
        <p:spPr>
          <a:xfrm>
            <a:off x="9363456" y="5876544"/>
            <a:ext cx="1048512"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101" name="Text 99"/>
          <p:cNvSpPr/>
          <p:nvPr/>
        </p:nvSpPr>
        <p:spPr>
          <a:xfrm>
            <a:off x="9412224" y="5900928"/>
            <a:ext cx="950976" cy="39014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Always</a:t>
            </a:r>
            <a:endParaRPr lang="en-US" sz="1333" dirty="0"/>
          </a:p>
        </p:txBody>
      </p:sp>
      <p:sp>
        <p:nvSpPr>
          <p:cNvPr id="102" name="Shape 100"/>
          <p:cNvSpPr/>
          <p:nvPr/>
        </p:nvSpPr>
        <p:spPr>
          <a:xfrm>
            <a:off x="10436352" y="5876544"/>
            <a:ext cx="1146048" cy="463296"/>
          </a:xfrm>
          <a:prstGeom prst="roundRect">
            <a:avLst>
              <a:gd name="adj" fmla="val 10526"/>
            </a:avLst>
          </a:prstGeom>
          <a:solidFill>
            <a:srgbClr val="F8FAFB"/>
          </a:solidFill>
          <a:ln w="12700">
            <a:solidFill>
              <a:srgbClr val="E2E8F0"/>
            </a:solidFill>
            <a:prstDash val="solid"/>
          </a:ln>
        </p:spPr>
        <p:txBody>
          <a:bodyPr/>
          <a:lstStyle/>
          <a:p>
            <a:endParaRPr lang="en-GB" sz="2400"/>
          </a:p>
        </p:txBody>
      </p:sp>
      <p:sp>
        <p:nvSpPr>
          <p:cNvPr id="103" name="Text 101"/>
          <p:cNvSpPr/>
          <p:nvPr/>
        </p:nvSpPr>
        <p:spPr>
          <a:xfrm>
            <a:off x="10485120" y="5900928"/>
            <a:ext cx="1048512" cy="390144"/>
          </a:xfrm>
          <a:prstGeom prst="rect">
            <a:avLst/>
          </a:prstGeom>
          <a:noFill/>
          <a:ln/>
        </p:spPr>
        <p:txBody>
          <a:bodyPr wrap="square" lIns="0" tIns="0" rIns="0" bIns="0" rtlCol="0" anchor="ctr"/>
          <a:lstStyle/>
          <a:p>
            <a:r>
              <a:rPr lang="en-US" sz="1333" b="1" dirty="0">
                <a:solidFill>
                  <a:srgbClr val="F59E0B"/>
                </a:solidFill>
                <a:latin typeface="Calibri" pitchFamily="34" charset="0"/>
                <a:ea typeface="Calibri" pitchFamily="34" charset="-122"/>
                <a:cs typeface="Calibri" pitchFamily="34" charset="-120"/>
              </a:rPr>
              <a:t>Medium</a:t>
            </a:r>
            <a:endParaRPr lang="en-US" sz="1333" dirty="0"/>
          </a:p>
        </p:txBody>
      </p:sp>
      <p:sp>
        <p:nvSpPr>
          <p:cNvPr id="104" name="Text 102"/>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[8] Nielsen, J. (1994). Severity ratings for usability problems. Available at: nngroup.com  Priority = Severity × Frequency. Source: Nielsen, J. and Mack, R.L. (eds.) (1994). Usability Inspection Methods. New York: Wiley.</a:t>
            </a:r>
            <a:endParaRPr lang="en-US" sz="1200" dirty="0"/>
          </a:p>
        </p:txBody>
      </p:sp>
      <p:sp>
        <p:nvSpPr>
          <p:cNvPr id="106" name="Slide Number Placeholder 6">
            <a:extLst>
              <a:ext uri="{FF2B5EF4-FFF2-40B4-BE49-F238E27FC236}">
                <a16:creationId xmlns:a16="http://schemas.microsoft.com/office/drawing/2014/main" id="{ED8610E8-00EB-FD1B-D04F-E3C44135CA36}"/>
              </a:ext>
            </a:extLst>
          </p:cNvPr>
          <p:cNvSpPr txBox="1">
            <a:spLocks/>
          </p:cNvSpPr>
          <p:nvPr/>
        </p:nvSpPr>
        <p:spPr>
          <a:xfrm>
            <a:off x="11891133"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8</a:t>
            </a:fld>
            <a:endParaRPr lang="en-GB" sz="1100" dirty="0"/>
          </a:p>
        </p:txBody>
      </p:sp>
      <p:sp>
        <p:nvSpPr>
          <p:cNvPr id="108" name="Footer Placeholder 5">
            <a:extLst>
              <a:ext uri="{FF2B5EF4-FFF2-40B4-BE49-F238E27FC236}">
                <a16:creationId xmlns:a16="http://schemas.microsoft.com/office/drawing/2014/main" id="{A110A187-800B-7E43-E2AE-03D2FEA423FB}"/>
              </a:ext>
            </a:extLst>
          </p:cNvPr>
          <p:cNvSpPr txBox="1">
            <a:spLocks/>
          </p:cNvSpPr>
          <p:nvPr/>
        </p:nvSpPr>
        <p:spPr>
          <a:xfrm rot="5400000">
            <a:off x="-1955542"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097280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The Impact / Effort Matrix</a:t>
            </a:r>
            <a:endParaRPr lang="en-US" sz="3733"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Turns a prioritised problem list into a realistic design roadmap, balancing user value against development cost [9].</a:t>
            </a:r>
            <a:endParaRPr lang="en-US" sz="1733" dirty="0"/>
          </a:p>
        </p:txBody>
      </p:sp>
      <p:sp>
        <p:nvSpPr>
          <p:cNvPr id="4" name="Shape 2"/>
          <p:cNvSpPr/>
          <p:nvPr/>
        </p:nvSpPr>
        <p:spPr>
          <a:xfrm>
            <a:off x="1219200" y="1438656"/>
            <a:ext cx="0" cy="4754880"/>
          </a:xfrm>
          <a:prstGeom prst="line">
            <a:avLst/>
          </a:prstGeom>
          <a:noFill/>
          <a:ln w="25400">
            <a:solidFill>
              <a:srgbClr val="CBD5E1"/>
            </a:solidFill>
            <a:prstDash val="solid"/>
          </a:ln>
        </p:spPr>
        <p:txBody>
          <a:bodyPr/>
          <a:lstStyle/>
          <a:p>
            <a:endParaRPr lang="en-GB" sz="2400"/>
          </a:p>
        </p:txBody>
      </p:sp>
      <p:sp>
        <p:nvSpPr>
          <p:cNvPr id="5" name="Shape 3"/>
          <p:cNvSpPr/>
          <p:nvPr/>
        </p:nvSpPr>
        <p:spPr>
          <a:xfrm>
            <a:off x="1219200" y="6193536"/>
            <a:ext cx="6339840" cy="0"/>
          </a:xfrm>
          <a:prstGeom prst="line">
            <a:avLst/>
          </a:prstGeom>
          <a:noFill/>
          <a:ln w="25400">
            <a:solidFill>
              <a:srgbClr val="CBD5E1"/>
            </a:solidFill>
            <a:prstDash val="solid"/>
          </a:ln>
        </p:spPr>
        <p:txBody>
          <a:bodyPr/>
          <a:lstStyle/>
          <a:p>
            <a:endParaRPr lang="en-GB" sz="2400"/>
          </a:p>
        </p:txBody>
      </p:sp>
      <p:sp>
        <p:nvSpPr>
          <p:cNvPr id="6" name="Text 4"/>
          <p:cNvSpPr/>
          <p:nvPr/>
        </p:nvSpPr>
        <p:spPr>
          <a:xfrm>
            <a:off x="195072" y="1417569"/>
            <a:ext cx="2438400" cy="316992"/>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HIGH IMPACT</a:t>
            </a:r>
          </a:p>
        </p:txBody>
      </p:sp>
      <p:sp>
        <p:nvSpPr>
          <p:cNvPr id="7" name="Text 5"/>
          <p:cNvSpPr/>
          <p:nvPr/>
        </p:nvSpPr>
        <p:spPr>
          <a:xfrm>
            <a:off x="215059" y="5882877"/>
            <a:ext cx="2438400" cy="316992"/>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LOW IMPACT</a:t>
            </a:r>
            <a:endParaRPr lang="en-US" sz="1333" dirty="0"/>
          </a:p>
        </p:txBody>
      </p:sp>
      <p:sp>
        <p:nvSpPr>
          <p:cNvPr id="8" name="Text 6"/>
          <p:cNvSpPr/>
          <p:nvPr/>
        </p:nvSpPr>
        <p:spPr>
          <a:xfrm>
            <a:off x="1341120" y="6156761"/>
            <a:ext cx="2438400" cy="292608"/>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LOW EFFORT</a:t>
            </a:r>
            <a:endParaRPr lang="en-US" sz="1333" dirty="0"/>
          </a:p>
        </p:txBody>
      </p:sp>
      <p:sp>
        <p:nvSpPr>
          <p:cNvPr id="9" name="Text 7"/>
          <p:cNvSpPr/>
          <p:nvPr/>
        </p:nvSpPr>
        <p:spPr>
          <a:xfrm>
            <a:off x="6534912" y="6187475"/>
            <a:ext cx="2438400" cy="292608"/>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HIGH EFFORT</a:t>
            </a:r>
            <a:endParaRPr lang="en-US" sz="1333" dirty="0"/>
          </a:p>
        </p:txBody>
      </p:sp>
      <p:sp>
        <p:nvSpPr>
          <p:cNvPr id="10" name="Shape 8"/>
          <p:cNvSpPr/>
          <p:nvPr/>
        </p:nvSpPr>
        <p:spPr>
          <a:xfrm>
            <a:off x="1207008" y="1438656"/>
            <a:ext cx="3169920" cy="2377440"/>
          </a:xfrm>
          <a:prstGeom prst="rect">
            <a:avLst/>
          </a:prstGeom>
          <a:solidFill>
            <a:srgbClr val="02C39A">
              <a:alpha val="12000"/>
            </a:srgbClr>
          </a:solidFill>
          <a:ln w="12700">
            <a:solidFill>
              <a:srgbClr val="02C39A">
                <a:alpha val="30000"/>
              </a:srgbClr>
            </a:solidFill>
            <a:prstDash val="solid"/>
          </a:ln>
        </p:spPr>
        <p:txBody>
          <a:bodyPr/>
          <a:lstStyle/>
          <a:p>
            <a:endParaRPr lang="en-GB" sz="2400" dirty="0"/>
          </a:p>
        </p:txBody>
      </p:sp>
      <p:sp>
        <p:nvSpPr>
          <p:cNvPr id="11" name="Text 9"/>
          <p:cNvSpPr/>
          <p:nvPr/>
        </p:nvSpPr>
        <p:spPr>
          <a:xfrm>
            <a:off x="1316736" y="1511808"/>
            <a:ext cx="3048000" cy="341376"/>
          </a:xfrm>
          <a:prstGeom prst="rect">
            <a:avLst/>
          </a:prstGeom>
          <a:noFill/>
          <a:ln/>
        </p:spPr>
        <p:txBody>
          <a:bodyPr wrap="square" lIns="0" tIns="0" rIns="0" bIns="0" rtlCol="0" anchor="ctr"/>
          <a:lstStyle/>
          <a:p>
            <a:pPr algn="ctr"/>
            <a:r>
              <a:rPr lang="en-US" sz="1467" b="1" dirty="0">
                <a:solidFill>
                  <a:srgbClr val="02C39A"/>
                </a:solidFill>
                <a:latin typeface="Calibri" pitchFamily="34" charset="0"/>
                <a:ea typeface="Calibri" pitchFamily="34" charset="-122"/>
                <a:cs typeface="Calibri" pitchFamily="34" charset="-120"/>
              </a:rPr>
              <a:t>QUICK WINS</a:t>
            </a:r>
            <a:endParaRPr lang="en-US" sz="1467" dirty="0"/>
          </a:p>
        </p:txBody>
      </p:sp>
      <p:sp>
        <p:nvSpPr>
          <p:cNvPr id="12" name="Text 10"/>
          <p:cNvSpPr/>
          <p:nvPr/>
        </p:nvSpPr>
        <p:spPr>
          <a:xfrm>
            <a:off x="1316736" y="1804416"/>
            <a:ext cx="3048000" cy="243840"/>
          </a:xfrm>
          <a:prstGeom prst="rect">
            <a:avLst/>
          </a:prstGeom>
          <a:noFill/>
          <a:ln/>
        </p:spPr>
        <p:txBody>
          <a:bodyPr wrap="square" lIns="0" tIns="0" rIns="0" bIns="0" rtlCol="0" anchor="ctr"/>
          <a:lstStyle/>
          <a:p>
            <a:pPr algn="ctr"/>
            <a:r>
              <a:rPr lang="en-US" sz="1267" i="1" dirty="0">
                <a:solidFill>
                  <a:srgbClr val="02C39A"/>
                </a:solidFill>
                <a:latin typeface="Calibri" pitchFamily="34" charset="0"/>
                <a:ea typeface="Calibri" pitchFamily="34" charset="-122"/>
                <a:cs typeface="Calibri" pitchFamily="34" charset="-120"/>
              </a:rPr>
              <a:t>Do now</a:t>
            </a:r>
            <a:endParaRPr lang="en-US" sz="1267" dirty="0"/>
          </a:p>
        </p:txBody>
      </p:sp>
      <p:sp>
        <p:nvSpPr>
          <p:cNvPr id="13" name="Shape 11"/>
          <p:cNvSpPr/>
          <p:nvPr/>
        </p:nvSpPr>
        <p:spPr>
          <a:xfrm>
            <a:off x="4389120" y="1438656"/>
            <a:ext cx="3169920" cy="2377440"/>
          </a:xfrm>
          <a:prstGeom prst="rect">
            <a:avLst/>
          </a:prstGeom>
          <a:solidFill>
            <a:srgbClr val="1C7293">
              <a:alpha val="12000"/>
            </a:srgbClr>
          </a:solidFill>
          <a:ln w="12700">
            <a:solidFill>
              <a:srgbClr val="1C7293">
                <a:alpha val="30000"/>
              </a:srgbClr>
            </a:solidFill>
            <a:prstDash val="solid"/>
          </a:ln>
        </p:spPr>
        <p:txBody>
          <a:bodyPr/>
          <a:lstStyle/>
          <a:p>
            <a:endParaRPr lang="en-GB" sz="2400"/>
          </a:p>
        </p:txBody>
      </p:sp>
      <p:sp>
        <p:nvSpPr>
          <p:cNvPr id="14" name="Text 12"/>
          <p:cNvSpPr/>
          <p:nvPr/>
        </p:nvSpPr>
        <p:spPr>
          <a:xfrm>
            <a:off x="4486656" y="1511808"/>
            <a:ext cx="3048000" cy="341376"/>
          </a:xfrm>
          <a:prstGeom prst="rect">
            <a:avLst/>
          </a:prstGeom>
          <a:noFill/>
          <a:ln/>
        </p:spPr>
        <p:txBody>
          <a:bodyPr wrap="square" lIns="0" tIns="0" rIns="0" bIns="0" rtlCol="0" anchor="ctr"/>
          <a:lstStyle/>
          <a:p>
            <a:pPr algn="ctr"/>
            <a:r>
              <a:rPr lang="en-US" sz="1467" b="1" dirty="0">
                <a:solidFill>
                  <a:srgbClr val="1C7293"/>
                </a:solidFill>
                <a:latin typeface="Calibri" pitchFamily="34" charset="0"/>
                <a:ea typeface="Calibri" pitchFamily="34" charset="-122"/>
                <a:cs typeface="Calibri" pitchFamily="34" charset="-120"/>
              </a:rPr>
              <a:t>BIG BETS</a:t>
            </a:r>
            <a:endParaRPr lang="en-US" sz="1467" dirty="0"/>
          </a:p>
        </p:txBody>
      </p:sp>
      <p:sp>
        <p:nvSpPr>
          <p:cNvPr id="15" name="Text 13"/>
          <p:cNvSpPr/>
          <p:nvPr/>
        </p:nvSpPr>
        <p:spPr>
          <a:xfrm>
            <a:off x="4486656" y="1804416"/>
            <a:ext cx="3048000" cy="243840"/>
          </a:xfrm>
          <a:prstGeom prst="rect">
            <a:avLst/>
          </a:prstGeom>
          <a:noFill/>
          <a:ln/>
        </p:spPr>
        <p:txBody>
          <a:bodyPr wrap="square" lIns="0" tIns="0" rIns="0" bIns="0" rtlCol="0" anchor="ctr"/>
          <a:lstStyle/>
          <a:p>
            <a:pPr algn="ctr"/>
            <a:r>
              <a:rPr lang="en-US" sz="1267" i="1" dirty="0">
                <a:solidFill>
                  <a:srgbClr val="1C7293"/>
                </a:solidFill>
                <a:latin typeface="Calibri" pitchFamily="34" charset="0"/>
                <a:ea typeface="Calibri" pitchFamily="34" charset="-122"/>
                <a:cs typeface="Calibri" pitchFamily="34" charset="-120"/>
              </a:rPr>
              <a:t>Plan carefully</a:t>
            </a:r>
            <a:endParaRPr lang="en-US" sz="1267" dirty="0"/>
          </a:p>
        </p:txBody>
      </p:sp>
      <p:sp>
        <p:nvSpPr>
          <p:cNvPr id="16" name="Shape 14"/>
          <p:cNvSpPr/>
          <p:nvPr/>
        </p:nvSpPr>
        <p:spPr>
          <a:xfrm>
            <a:off x="1219200" y="3829255"/>
            <a:ext cx="3169920" cy="2377440"/>
          </a:xfrm>
          <a:prstGeom prst="rect">
            <a:avLst/>
          </a:prstGeom>
          <a:solidFill>
            <a:srgbClr val="F59E0B">
              <a:alpha val="12000"/>
            </a:srgbClr>
          </a:solidFill>
          <a:ln w="12700">
            <a:solidFill>
              <a:srgbClr val="F59E0B">
                <a:alpha val="30000"/>
              </a:srgbClr>
            </a:solidFill>
            <a:prstDash val="solid"/>
          </a:ln>
        </p:spPr>
        <p:txBody>
          <a:bodyPr/>
          <a:lstStyle/>
          <a:p>
            <a:endParaRPr lang="en-GB" sz="2400" dirty="0"/>
          </a:p>
        </p:txBody>
      </p:sp>
      <p:sp>
        <p:nvSpPr>
          <p:cNvPr id="17" name="Text 15"/>
          <p:cNvSpPr/>
          <p:nvPr/>
        </p:nvSpPr>
        <p:spPr>
          <a:xfrm>
            <a:off x="1316736" y="3889248"/>
            <a:ext cx="3048000" cy="341376"/>
          </a:xfrm>
          <a:prstGeom prst="rect">
            <a:avLst/>
          </a:prstGeom>
          <a:noFill/>
          <a:ln/>
        </p:spPr>
        <p:txBody>
          <a:bodyPr wrap="square" lIns="0" tIns="0" rIns="0" bIns="0" rtlCol="0" anchor="ctr"/>
          <a:lstStyle/>
          <a:p>
            <a:pPr algn="ctr"/>
            <a:r>
              <a:rPr lang="en-US" sz="1467" b="1" dirty="0">
                <a:solidFill>
                  <a:srgbClr val="F59E0B"/>
                </a:solidFill>
                <a:latin typeface="Calibri" pitchFamily="34" charset="0"/>
                <a:ea typeface="Calibri" pitchFamily="34" charset="-122"/>
                <a:cs typeface="Calibri" pitchFamily="34" charset="-120"/>
              </a:rPr>
              <a:t>FILL-INS</a:t>
            </a:r>
            <a:endParaRPr lang="en-US" sz="1467" dirty="0"/>
          </a:p>
        </p:txBody>
      </p:sp>
      <p:sp>
        <p:nvSpPr>
          <p:cNvPr id="18" name="Text 16"/>
          <p:cNvSpPr/>
          <p:nvPr/>
        </p:nvSpPr>
        <p:spPr>
          <a:xfrm>
            <a:off x="1316736" y="4181856"/>
            <a:ext cx="3048000" cy="243840"/>
          </a:xfrm>
          <a:prstGeom prst="rect">
            <a:avLst/>
          </a:prstGeom>
          <a:noFill/>
          <a:ln/>
        </p:spPr>
        <p:txBody>
          <a:bodyPr wrap="square" lIns="0" tIns="0" rIns="0" bIns="0" rtlCol="0" anchor="ctr"/>
          <a:lstStyle/>
          <a:p>
            <a:pPr algn="ctr"/>
            <a:r>
              <a:rPr lang="en-US" sz="1267" i="1" dirty="0">
                <a:solidFill>
                  <a:srgbClr val="F59E0B"/>
                </a:solidFill>
                <a:latin typeface="Calibri" pitchFamily="34" charset="0"/>
                <a:ea typeface="Calibri" pitchFamily="34" charset="-122"/>
                <a:cs typeface="Calibri" pitchFamily="34" charset="-120"/>
              </a:rPr>
              <a:t>Do if time allows</a:t>
            </a:r>
            <a:endParaRPr lang="en-US" sz="1267" dirty="0"/>
          </a:p>
        </p:txBody>
      </p:sp>
      <p:sp>
        <p:nvSpPr>
          <p:cNvPr id="19" name="Shape 17"/>
          <p:cNvSpPr/>
          <p:nvPr/>
        </p:nvSpPr>
        <p:spPr>
          <a:xfrm>
            <a:off x="4389120" y="3816096"/>
            <a:ext cx="3169920" cy="2377440"/>
          </a:xfrm>
          <a:prstGeom prst="rect">
            <a:avLst/>
          </a:prstGeom>
          <a:solidFill>
            <a:srgbClr val="94A3B8">
              <a:alpha val="12000"/>
            </a:srgbClr>
          </a:solidFill>
          <a:ln w="12700">
            <a:solidFill>
              <a:srgbClr val="94A3B8">
                <a:alpha val="30000"/>
              </a:srgbClr>
            </a:solidFill>
            <a:prstDash val="solid"/>
          </a:ln>
        </p:spPr>
        <p:txBody>
          <a:bodyPr/>
          <a:lstStyle/>
          <a:p>
            <a:endParaRPr lang="en-GB" sz="2400"/>
          </a:p>
        </p:txBody>
      </p:sp>
      <p:sp>
        <p:nvSpPr>
          <p:cNvPr id="20" name="Text 18"/>
          <p:cNvSpPr/>
          <p:nvPr/>
        </p:nvSpPr>
        <p:spPr>
          <a:xfrm>
            <a:off x="4486656" y="3889248"/>
            <a:ext cx="3048000" cy="341376"/>
          </a:xfrm>
          <a:prstGeom prst="rect">
            <a:avLst/>
          </a:prstGeom>
          <a:noFill/>
          <a:ln/>
        </p:spPr>
        <p:txBody>
          <a:bodyPr wrap="square" lIns="0" tIns="0" rIns="0" bIns="0" rtlCol="0" anchor="ctr"/>
          <a:lstStyle/>
          <a:p>
            <a:pPr algn="ctr"/>
            <a:r>
              <a:rPr lang="en-US" sz="1467" b="1" dirty="0">
                <a:solidFill>
                  <a:srgbClr val="94A3B8"/>
                </a:solidFill>
                <a:latin typeface="Calibri" pitchFamily="34" charset="0"/>
                <a:ea typeface="Calibri" pitchFamily="34" charset="-122"/>
                <a:cs typeface="Calibri" pitchFamily="34" charset="-120"/>
              </a:rPr>
              <a:t>RETHINK</a:t>
            </a:r>
            <a:endParaRPr lang="en-US" sz="1467" dirty="0"/>
          </a:p>
        </p:txBody>
      </p:sp>
      <p:sp>
        <p:nvSpPr>
          <p:cNvPr id="21" name="Text 19"/>
          <p:cNvSpPr/>
          <p:nvPr/>
        </p:nvSpPr>
        <p:spPr>
          <a:xfrm>
            <a:off x="4486656" y="4181856"/>
            <a:ext cx="3048000" cy="243840"/>
          </a:xfrm>
          <a:prstGeom prst="rect">
            <a:avLst/>
          </a:prstGeom>
          <a:noFill/>
          <a:ln/>
        </p:spPr>
        <p:txBody>
          <a:bodyPr wrap="square" lIns="0" tIns="0" rIns="0" bIns="0" rtlCol="0" anchor="ctr"/>
          <a:lstStyle/>
          <a:p>
            <a:pPr algn="ctr"/>
            <a:r>
              <a:rPr lang="en-US" sz="1267" i="1" dirty="0">
                <a:solidFill>
                  <a:srgbClr val="94A3B8"/>
                </a:solidFill>
                <a:latin typeface="Calibri" pitchFamily="34" charset="0"/>
                <a:ea typeface="Calibri" pitchFamily="34" charset="-122"/>
                <a:cs typeface="Calibri" pitchFamily="34" charset="-120"/>
              </a:rPr>
              <a:t>Consider dropping</a:t>
            </a:r>
            <a:endParaRPr lang="en-US" sz="1267" dirty="0"/>
          </a:p>
        </p:txBody>
      </p:sp>
      <p:sp>
        <p:nvSpPr>
          <p:cNvPr id="22" name="Shape 20"/>
          <p:cNvSpPr/>
          <p:nvPr/>
        </p:nvSpPr>
        <p:spPr>
          <a:xfrm>
            <a:off x="1425265" y="2028468"/>
            <a:ext cx="341376" cy="341376"/>
          </a:xfrm>
          <a:prstGeom prst="ellipse">
            <a:avLst/>
          </a:prstGeom>
          <a:solidFill>
            <a:srgbClr val="F96167"/>
          </a:solidFill>
          <a:ln w="12700">
            <a:solidFill>
              <a:srgbClr val="F96167"/>
            </a:solidFill>
            <a:prstDash val="solid"/>
          </a:ln>
        </p:spPr>
        <p:txBody>
          <a:bodyPr/>
          <a:lstStyle/>
          <a:p>
            <a:endParaRPr lang="en-GB" sz="2400"/>
          </a:p>
        </p:txBody>
      </p:sp>
      <p:sp>
        <p:nvSpPr>
          <p:cNvPr id="23" name="Text 21"/>
          <p:cNvSpPr/>
          <p:nvPr/>
        </p:nvSpPr>
        <p:spPr>
          <a:xfrm>
            <a:off x="1815409" y="2028468"/>
            <a:ext cx="1950720" cy="341376"/>
          </a:xfrm>
          <a:prstGeom prst="rect">
            <a:avLst/>
          </a:prstGeom>
          <a:noFill/>
          <a:ln/>
        </p:spPr>
        <p:txBody>
          <a:bodyPr wrap="square" lIns="0" tIns="0" rIns="0" bIns="0" rtlCol="0" anchor="ctr"/>
          <a:lstStyle/>
          <a:p>
            <a:r>
              <a:rPr lang="en-US" sz="1267" b="1" dirty="0">
                <a:solidFill>
                  <a:srgbClr val="F96167"/>
                </a:solidFill>
                <a:latin typeface="Calibri" pitchFamily="34" charset="0"/>
                <a:ea typeface="Calibri" pitchFamily="34" charset="-122"/>
                <a:cs typeface="Calibri" pitchFamily="34" charset="-120"/>
              </a:rPr>
              <a:t>#1 Risk flag</a:t>
            </a:r>
            <a:endParaRPr lang="en-US" sz="1267" dirty="0"/>
          </a:p>
        </p:txBody>
      </p:sp>
      <p:sp>
        <p:nvSpPr>
          <p:cNvPr id="24" name="Shape 22"/>
          <p:cNvSpPr/>
          <p:nvPr/>
        </p:nvSpPr>
        <p:spPr>
          <a:xfrm>
            <a:off x="2670048" y="2312680"/>
            <a:ext cx="341376" cy="341376"/>
          </a:xfrm>
          <a:prstGeom prst="ellipse">
            <a:avLst/>
          </a:prstGeom>
          <a:solidFill>
            <a:srgbClr val="F96167"/>
          </a:solidFill>
          <a:ln w="12700">
            <a:solidFill>
              <a:srgbClr val="F96167"/>
            </a:solidFill>
            <a:prstDash val="solid"/>
          </a:ln>
        </p:spPr>
        <p:txBody>
          <a:bodyPr/>
          <a:lstStyle/>
          <a:p>
            <a:endParaRPr lang="en-GB" sz="2400"/>
          </a:p>
        </p:txBody>
      </p:sp>
      <p:sp>
        <p:nvSpPr>
          <p:cNvPr id="25" name="Text 23"/>
          <p:cNvSpPr/>
          <p:nvPr/>
        </p:nvSpPr>
        <p:spPr>
          <a:xfrm>
            <a:off x="3060192" y="2287467"/>
            <a:ext cx="1950720" cy="341376"/>
          </a:xfrm>
          <a:prstGeom prst="rect">
            <a:avLst/>
          </a:prstGeom>
          <a:noFill/>
          <a:ln/>
        </p:spPr>
        <p:txBody>
          <a:bodyPr wrap="square" lIns="0" tIns="0" rIns="0" bIns="0" rtlCol="0" anchor="ctr"/>
          <a:lstStyle/>
          <a:p>
            <a:r>
              <a:rPr lang="en-US" sz="1267" b="1" dirty="0">
                <a:solidFill>
                  <a:srgbClr val="F96167"/>
                </a:solidFill>
                <a:latin typeface="Calibri" pitchFamily="34" charset="0"/>
                <a:ea typeface="Calibri" pitchFamily="34" charset="-122"/>
                <a:cs typeface="Calibri" pitchFamily="34" charset="-120"/>
              </a:rPr>
              <a:t>#3 Sign-off mobile</a:t>
            </a:r>
            <a:endParaRPr lang="en-US" sz="1267" dirty="0"/>
          </a:p>
        </p:txBody>
      </p:sp>
      <p:sp>
        <p:nvSpPr>
          <p:cNvPr id="26" name="Shape 24"/>
          <p:cNvSpPr/>
          <p:nvPr/>
        </p:nvSpPr>
        <p:spPr>
          <a:xfrm>
            <a:off x="1414272" y="2859319"/>
            <a:ext cx="341376" cy="341376"/>
          </a:xfrm>
          <a:prstGeom prst="ellipse">
            <a:avLst/>
          </a:prstGeom>
          <a:solidFill>
            <a:srgbClr val="F59E0B"/>
          </a:solidFill>
          <a:ln w="12700">
            <a:solidFill>
              <a:srgbClr val="F59E0B"/>
            </a:solidFill>
            <a:prstDash val="solid"/>
          </a:ln>
        </p:spPr>
        <p:txBody>
          <a:bodyPr/>
          <a:lstStyle/>
          <a:p>
            <a:endParaRPr lang="en-GB" sz="2400"/>
          </a:p>
        </p:txBody>
      </p:sp>
      <p:sp>
        <p:nvSpPr>
          <p:cNvPr id="27" name="Text 25"/>
          <p:cNvSpPr/>
          <p:nvPr/>
        </p:nvSpPr>
        <p:spPr>
          <a:xfrm>
            <a:off x="1804416" y="2859319"/>
            <a:ext cx="1950720" cy="341376"/>
          </a:xfrm>
          <a:prstGeom prst="rect">
            <a:avLst/>
          </a:prstGeom>
          <a:noFill/>
          <a:ln/>
        </p:spPr>
        <p:txBody>
          <a:bodyPr wrap="square" lIns="0" tIns="0" rIns="0" bIns="0" rtlCol="0" anchor="ctr"/>
          <a:lstStyle/>
          <a:p>
            <a:r>
              <a:rPr lang="en-US" sz="1267" b="1" dirty="0">
                <a:solidFill>
                  <a:srgbClr val="F59E0B"/>
                </a:solidFill>
                <a:latin typeface="Calibri" pitchFamily="34" charset="0"/>
                <a:ea typeface="Calibri" pitchFamily="34" charset="-122"/>
                <a:cs typeface="Calibri" pitchFamily="34" charset="-120"/>
              </a:rPr>
              <a:t>#4 ERR_402 message</a:t>
            </a:r>
            <a:endParaRPr lang="en-US" sz="1267" dirty="0"/>
          </a:p>
        </p:txBody>
      </p:sp>
      <p:sp>
        <p:nvSpPr>
          <p:cNvPr id="28" name="Shape 26"/>
          <p:cNvSpPr/>
          <p:nvPr/>
        </p:nvSpPr>
        <p:spPr>
          <a:xfrm>
            <a:off x="2389632" y="3336608"/>
            <a:ext cx="341376" cy="341376"/>
          </a:xfrm>
          <a:prstGeom prst="ellipse">
            <a:avLst/>
          </a:prstGeom>
          <a:solidFill>
            <a:srgbClr val="F59E0B"/>
          </a:solidFill>
          <a:ln w="12700">
            <a:solidFill>
              <a:srgbClr val="F59E0B"/>
            </a:solidFill>
            <a:prstDash val="solid"/>
          </a:ln>
        </p:spPr>
        <p:txBody>
          <a:bodyPr/>
          <a:lstStyle/>
          <a:p>
            <a:endParaRPr lang="en-GB" sz="2400"/>
          </a:p>
        </p:txBody>
      </p:sp>
      <p:sp>
        <p:nvSpPr>
          <p:cNvPr id="29" name="Text 27"/>
          <p:cNvSpPr/>
          <p:nvPr/>
        </p:nvSpPr>
        <p:spPr>
          <a:xfrm>
            <a:off x="2779776" y="3336608"/>
            <a:ext cx="1950720" cy="341376"/>
          </a:xfrm>
          <a:prstGeom prst="rect">
            <a:avLst/>
          </a:prstGeom>
          <a:noFill/>
          <a:ln/>
        </p:spPr>
        <p:txBody>
          <a:bodyPr wrap="square" lIns="0" tIns="0" rIns="0" bIns="0" rtlCol="0" anchor="ctr"/>
          <a:lstStyle/>
          <a:p>
            <a:r>
              <a:rPr lang="en-US" sz="1267" b="1" dirty="0">
                <a:solidFill>
                  <a:srgbClr val="F59E0B"/>
                </a:solidFill>
                <a:latin typeface="Calibri" pitchFamily="34" charset="0"/>
                <a:ea typeface="Calibri" pitchFamily="34" charset="-122"/>
                <a:cs typeface="Calibri" pitchFamily="34" charset="-120"/>
              </a:rPr>
              <a:t>#5 Colour-only risk</a:t>
            </a:r>
            <a:endParaRPr lang="en-US" sz="1267" dirty="0"/>
          </a:p>
        </p:txBody>
      </p:sp>
      <p:sp>
        <p:nvSpPr>
          <p:cNvPr id="30" name="Shape 28"/>
          <p:cNvSpPr/>
          <p:nvPr/>
        </p:nvSpPr>
        <p:spPr>
          <a:xfrm>
            <a:off x="4462272" y="2121408"/>
            <a:ext cx="341376" cy="341376"/>
          </a:xfrm>
          <a:prstGeom prst="ellipse">
            <a:avLst/>
          </a:prstGeom>
          <a:solidFill>
            <a:srgbClr val="F97316"/>
          </a:solidFill>
          <a:ln w="12700">
            <a:solidFill>
              <a:srgbClr val="F97316"/>
            </a:solidFill>
            <a:prstDash val="solid"/>
          </a:ln>
        </p:spPr>
        <p:txBody>
          <a:bodyPr/>
          <a:lstStyle/>
          <a:p>
            <a:endParaRPr lang="en-GB" sz="2400"/>
          </a:p>
        </p:txBody>
      </p:sp>
      <p:sp>
        <p:nvSpPr>
          <p:cNvPr id="31" name="Text 29"/>
          <p:cNvSpPr/>
          <p:nvPr/>
        </p:nvSpPr>
        <p:spPr>
          <a:xfrm>
            <a:off x="4852416" y="2121408"/>
            <a:ext cx="1950720" cy="341376"/>
          </a:xfrm>
          <a:prstGeom prst="rect">
            <a:avLst/>
          </a:prstGeom>
          <a:noFill/>
          <a:ln/>
        </p:spPr>
        <p:txBody>
          <a:bodyPr wrap="square" lIns="0" tIns="0" rIns="0" bIns="0" rtlCol="0" anchor="ctr"/>
          <a:lstStyle/>
          <a:p>
            <a:r>
              <a:rPr lang="en-US" sz="1267" b="1" dirty="0">
                <a:solidFill>
                  <a:srgbClr val="F97316"/>
                </a:solidFill>
                <a:latin typeface="Calibri" pitchFamily="34" charset="0"/>
                <a:ea typeface="Calibri" pitchFamily="34" charset="-122"/>
                <a:cs typeface="Calibri" pitchFamily="34" charset="-120"/>
              </a:rPr>
              <a:t>#2 Export progress</a:t>
            </a:r>
            <a:endParaRPr lang="en-US" sz="1267" dirty="0"/>
          </a:p>
        </p:txBody>
      </p:sp>
      <p:sp>
        <p:nvSpPr>
          <p:cNvPr id="32" name="Shape 30"/>
          <p:cNvSpPr/>
          <p:nvPr/>
        </p:nvSpPr>
        <p:spPr>
          <a:xfrm>
            <a:off x="7778496" y="1438656"/>
            <a:ext cx="3950208" cy="1072896"/>
          </a:xfrm>
          <a:prstGeom prst="roundRect">
            <a:avLst>
              <a:gd name="adj" fmla="val 9091"/>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3" name="Shape 31"/>
          <p:cNvSpPr/>
          <p:nvPr/>
        </p:nvSpPr>
        <p:spPr>
          <a:xfrm>
            <a:off x="7778496" y="1438656"/>
            <a:ext cx="73152" cy="1072896"/>
          </a:xfrm>
          <a:prstGeom prst="rect">
            <a:avLst/>
          </a:prstGeom>
          <a:solidFill>
            <a:srgbClr val="028090"/>
          </a:solidFill>
          <a:ln w="12700">
            <a:solidFill>
              <a:srgbClr val="028090"/>
            </a:solidFill>
            <a:prstDash val="solid"/>
          </a:ln>
        </p:spPr>
        <p:txBody>
          <a:bodyPr/>
          <a:lstStyle/>
          <a:p>
            <a:endParaRPr lang="en-GB" sz="2400"/>
          </a:p>
        </p:txBody>
      </p:sp>
      <p:sp>
        <p:nvSpPr>
          <p:cNvPr id="34" name="Text 32"/>
          <p:cNvSpPr/>
          <p:nvPr/>
        </p:nvSpPr>
        <p:spPr>
          <a:xfrm>
            <a:off x="7949184" y="1511808"/>
            <a:ext cx="3657600" cy="316992"/>
          </a:xfrm>
          <a:prstGeom prst="rect">
            <a:avLst/>
          </a:prstGeom>
          <a:noFill/>
          <a:ln/>
        </p:spPr>
        <p:txBody>
          <a:bodyPr wrap="square" lIns="0" tIns="0" rIns="0" bIns="0" rtlCol="0" anchor="ctr"/>
          <a:lstStyle/>
          <a:p>
            <a:r>
              <a:rPr lang="en-US" sz="1600" b="1" dirty="0">
                <a:solidFill>
                  <a:srgbClr val="028090"/>
                </a:solidFill>
                <a:latin typeface="Calibri" pitchFamily="34" charset="0"/>
                <a:ea typeface="Calibri" pitchFamily="34" charset="-122"/>
                <a:cs typeface="Calibri" pitchFamily="34" charset="-120"/>
              </a:rPr>
              <a:t>Quick Wins</a:t>
            </a:r>
            <a:endParaRPr lang="en-US" sz="1600" dirty="0"/>
          </a:p>
        </p:txBody>
      </p:sp>
      <p:sp>
        <p:nvSpPr>
          <p:cNvPr id="35" name="Text 33"/>
          <p:cNvSpPr/>
          <p:nvPr/>
        </p:nvSpPr>
        <p:spPr>
          <a:xfrm>
            <a:off x="7949184" y="1813211"/>
            <a:ext cx="3657600" cy="585216"/>
          </a:xfrm>
          <a:prstGeom prst="rect">
            <a:avLst/>
          </a:prstGeom>
          <a:noFill/>
          <a:ln/>
        </p:spPr>
        <p:txBody>
          <a:bodyPr wrap="square" lIns="0" tIns="0" rIns="0" bIns="0" rtlCol="0" anchor="ctr"/>
          <a:lstStyle/>
          <a:p>
            <a:r>
              <a:rPr lang="en-US" sz="1267" dirty="0">
                <a:solidFill>
                  <a:srgbClr val="64748B"/>
                </a:solidFill>
                <a:latin typeface="Calibri" pitchFamily="34" charset="0"/>
                <a:ea typeface="Calibri" pitchFamily="34" charset="-122"/>
                <a:cs typeface="Calibri" pitchFamily="34" charset="-120"/>
              </a:rPr>
              <a:t>High user impact, low dev cost. Do these first. Often: copy changes, CSS tweaks, missing labels. Issues #1 (risk flag CSS) and #4 (ERR_402 copy) land here.</a:t>
            </a:r>
            <a:endParaRPr lang="en-US" sz="1267" dirty="0"/>
          </a:p>
        </p:txBody>
      </p:sp>
      <p:sp>
        <p:nvSpPr>
          <p:cNvPr id="36" name="Shape 34"/>
          <p:cNvSpPr/>
          <p:nvPr/>
        </p:nvSpPr>
        <p:spPr>
          <a:xfrm>
            <a:off x="7778496" y="2657856"/>
            <a:ext cx="3950208" cy="1072896"/>
          </a:xfrm>
          <a:prstGeom prst="roundRect">
            <a:avLst>
              <a:gd name="adj" fmla="val 9091"/>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7" name="Shape 35"/>
          <p:cNvSpPr/>
          <p:nvPr/>
        </p:nvSpPr>
        <p:spPr>
          <a:xfrm>
            <a:off x="7778496" y="2657856"/>
            <a:ext cx="73152" cy="1072896"/>
          </a:xfrm>
          <a:prstGeom prst="rect">
            <a:avLst/>
          </a:prstGeom>
          <a:solidFill>
            <a:srgbClr val="1C7293"/>
          </a:solidFill>
          <a:ln w="12700">
            <a:solidFill>
              <a:srgbClr val="1C7293"/>
            </a:solidFill>
            <a:prstDash val="solid"/>
          </a:ln>
        </p:spPr>
        <p:txBody>
          <a:bodyPr/>
          <a:lstStyle/>
          <a:p>
            <a:endParaRPr lang="en-GB" sz="2400"/>
          </a:p>
        </p:txBody>
      </p:sp>
      <p:sp>
        <p:nvSpPr>
          <p:cNvPr id="38" name="Text 36"/>
          <p:cNvSpPr/>
          <p:nvPr/>
        </p:nvSpPr>
        <p:spPr>
          <a:xfrm>
            <a:off x="7949184" y="2641068"/>
            <a:ext cx="3657600" cy="316992"/>
          </a:xfrm>
          <a:prstGeom prst="rect">
            <a:avLst/>
          </a:prstGeom>
          <a:noFill/>
          <a:ln/>
        </p:spPr>
        <p:txBody>
          <a:bodyPr wrap="square" lIns="0" tIns="0" rIns="0" bIns="0" rtlCol="0" anchor="ctr"/>
          <a:lstStyle/>
          <a:p>
            <a:r>
              <a:rPr lang="en-US" sz="1600" b="1" dirty="0">
                <a:solidFill>
                  <a:srgbClr val="1C7293"/>
                </a:solidFill>
                <a:latin typeface="Calibri" pitchFamily="34" charset="0"/>
                <a:ea typeface="Calibri" pitchFamily="34" charset="-122"/>
                <a:cs typeface="Calibri" pitchFamily="34" charset="-120"/>
              </a:rPr>
              <a:t>Big Bets</a:t>
            </a:r>
            <a:endParaRPr lang="en-US" sz="1600" dirty="0"/>
          </a:p>
        </p:txBody>
      </p:sp>
      <p:sp>
        <p:nvSpPr>
          <p:cNvPr id="39" name="Text 37"/>
          <p:cNvSpPr/>
          <p:nvPr/>
        </p:nvSpPr>
        <p:spPr>
          <a:xfrm>
            <a:off x="7949184" y="3022417"/>
            <a:ext cx="3657600" cy="585216"/>
          </a:xfrm>
          <a:prstGeom prst="rect">
            <a:avLst/>
          </a:prstGeom>
          <a:noFill/>
          <a:ln/>
        </p:spPr>
        <p:txBody>
          <a:bodyPr wrap="square" lIns="0" tIns="0" rIns="0" bIns="0" rtlCol="0" anchor="ctr"/>
          <a:lstStyle/>
          <a:p>
            <a:r>
              <a:rPr lang="en-US" sz="1267" dirty="0">
                <a:solidFill>
                  <a:srgbClr val="64748B"/>
                </a:solidFill>
                <a:latin typeface="Calibri" pitchFamily="34" charset="0"/>
                <a:ea typeface="Calibri" pitchFamily="34" charset="-122"/>
                <a:cs typeface="Calibri" pitchFamily="34" charset="-120"/>
              </a:rPr>
              <a:t>High user impact but significant effort. Plan for the next sprint or release. Issue #2 (export progress bar — backend + UI) and #3 (mobile sign-off — layout rework) land here.</a:t>
            </a:r>
            <a:endParaRPr lang="en-US" sz="1267" dirty="0"/>
          </a:p>
        </p:txBody>
      </p:sp>
      <p:sp>
        <p:nvSpPr>
          <p:cNvPr id="40" name="Shape 38"/>
          <p:cNvSpPr/>
          <p:nvPr/>
        </p:nvSpPr>
        <p:spPr>
          <a:xfrm>
            <a:off x="7778496" y="3877056"/>
            <a:ext cx="3950208" cy="1072896"/>
          </a:xfrm>
          <a:prstGeom prst="roundRect">
            <a:avLst>
              <a:gd name="adj" fmla="val 9091"/>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41" name="Shape 39"/>
          <p:cNvSpPr/>
          <p:nvPr/>
        </p:nvSpPr>
        <p:spPr>
          <a:xfrm>
            <a:off x="7778496" y="3877056"/>
            <a:ext cx="73152" cy="1072896"/>
          </a:xfrm>
          <a:prstGeom prst="rect">
            <a:avLst/>
          </a:prstGeom>
          <a:solidFill>
            <a:srgbClr val="F59E0B"/>
          </a:solidFill>
          <a:ln w="12700">
            <a:solidFill>
              <a:srgbClr val="F59E0B"/>
            </a:solidFill>
            <a:prstDash val="solid"/>
          </a:ln>
        </p:spPr>
        <p:txBody>
          <a:bodyPr/>
          <a:lstStyle/>
          <a:p>
            <a:endParaRPr lang="en-GB" sz="2400"/>
          </a:p>
        </p:txBody>
      </p:sp>
      <p:sp>
        <p:nvSpPr>
          <p:cNvPr id="42" name="Text 40"/>
          <p:cNvSpPr/>
          <p:nvPr/>
        </p:nvSpPr>
        <p:spPr>
          <a:xfrm>
            <a:off x="7949184" y="3950208"/>
            <a:ext cx="3657600" cy="316992"/>
          </a:xfrm>
          <a:prstGeom prst="rect">
            <a:avLst/>
          </a:prstGeom>
          <a:noFill/>
          <a:ln/>
        </p:spPr>
        <p:txBody>
          <a:bodyPr wrap="square" lIns="0" tIns="0" rIns="0" bIns="0" rtlCol="0" anchor="ctr"/>
          <a:lstStyle/>
          <a:p>
            <a:r>
              <a:rPr lang="en-US" sz="1600" b="1" dirty="0">
                <a:solidFill>
                  <a:srgbClr val="F59E0B"/>
                </a:solidFill>
                <a:latin typeface="Calibri" pitchFamily="34" charset="0"/>
                <a:ea typeface="Calibri" pitchFamily="34" charset="-122"/>
                <a:cs typeface="Calibri" pitchFamily="34" charset="-120"/>
              </a:rPr>
              <a:t>Fill-Ins</a:t>
            </a:r>
            <a:endParaRPr lang="en-US" sz="1600" dirty="0"/>
          </a:p>
        </p:txBody>
      </p:sp>
      <p:sp>
        <p:nvSpPr>
          <p:cNvPr id="43" name="Text 41"/>
          <p:cNvSpPr/>
          <p:nvPr/>
        </p:nvSpPr>
        <p:spPr>
          <a:xfrm>
            <a:off x="7949184" y="4291584"/>
            <a:ext cx="3657600" cy="585216"/>
          </a:xfrm>
          <a:prstGeom prst="rect">
            <a:avLst/>
          </a:prstGeom>
          <a:noFill/>
          <a:ln/>
        </p:spPr>
        <p:txBody>
          <a:bodyPr wrap="square" lIns="0" tIns="0" rIns="0" bIns="0" rtlCol="0" anchor="ctr"/>
          <a:lstStyle/>
          <a:p>
            <a:r>
              <a:rPr lang="en-US" sz="1267" dirty="0">
                <a:solidFill>
                  <a:srgbClr val="64748B"/>
                </a:solidFill>
                <a:latin typeface="Calibri" pitchFamily="34" charset="0"/>
                <a:ea typeface="Calibri" pitchFamily="34" charset="-122"/>
                <a:cs typeface="Calibri" pitchFamily="34" charset="-120"/>
              </a:rPr>
              <a:t>Low impact but quick. Add to a quiet sprint. Issue #5 (icon alongside colour flag) lands here i.e., low severity, but WCAG required.</a:t>
            </a:r>
            <a:endParaRPr lang="en-US" sz="1267" dirty="0"/>
          </a:p>
        </p:txBody>
      </p:sp>
      <p:sp>
        <p:nvSpPr>
          <p:cNvPr id="44" name="Shape 42"/>
          <p:cNvSpPr/>
          <p:nvPr/>
        </p:nvSpPr>
        <p:spPr>
          <a:xfrm>
            <a:off x="7778496" y="5096256"/>
            <a:ext cx="3950208" cy="1072896"/>
          </a:xfrm>
          <a:prstGeom prst="roundRect">
            <a:avLst>
              <a:gd name="adj" fmla="val 9091"/>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45" name="Shape 43"/>
          <p:cNvSpPr/>
          <p:nvPr/>
        </p:nvSpPr>
        <p:spPr>
          <a:xfrm>
            <a:off x="7778496" y="5096256"/>
            <a:ext cx="73152" cy="1072896"/>
          </a:xfrm>
          <a:prstGeom prst="rect">
            <a:avLst/>
          </a:prstGeom>
          <a:solidFill>
            <a:srgbClr val="94A3B8"/>
          </a:solidFill>
          <a:ln w="12700">
            <a:solidFill>
              <a:srgbClr val="94A3B8"/>
            </a:solidFill>
            <a:prstDash val="solid"/>
          </a:ln>
        </p:spPr>
        <p:txBody>
          <a:bodyPr/>
          <a:lstStyle/>
          <a:p>
            <a:endParaRPr lang="en-GB" sz="2400"/>
          </a:p>
        </p:txBody>
      </p:sp>
      <p:sp>
        <p:nvSpPr>
          <p:cNvPr id="46" name="Text 44"/>
          <p:cNvSpPr/>
          <p:nvPr/>
        </p:nvSpPr>
        <p:spPr>
          <a:xfrm>
            <a:off x="7949184" y="5169408"/>
            <a:ext cx="3657600" cy="316992"/>
          </a:xfrm>
          <a:prstGeom prst="rect">
            <a:avLst/>
          </a:prstGeom>
          <a:noFill/>
          <a:ln/>
        </p:spPr>
        <p:txBody>
          <a:bodyPr wrap="square" lIns="0" tIns="0" rIns="0" bIns="0" rtlCol="0" anchor="ctr"/>
          <a:lstStyle/>
          <a:p>
            <a:r>
              <a:rPr lang="en-US" sz="1600" b="1" dirty="0">
                <a:solidFill>
                  <a:srgbClr val="94A3B8"/>
                </a:solidFill>
                <a:latin typeface="Calibri" pitchFamily="34" charset="0"/>
                <a:ea typeface="Calibri" pitchFamily="34" charset="-122"/>
                <a:cs typeface="Calibri" pitchFamily="34" charset="-120"/>
              </a:rPr>
              <a:t>Rethink</a:t>
            </a:r>
            <a:endParaRPr lang="en-US" sz="1600" dirty="0"/>
          </a:p>
        </p:txBody>
      </p:sp>
      <p:sp>
        <p:nvSpPr>
          <p:cNvPr id="47" name="Text 45"/>
          <p:cNvSpPr/>
          <p:nvPr/>
        </p:nvSpPr>
        <p:spPr>
          <a:xfrm>
            <a:off x="7949184" y="5510784"/>
            <a:ext cx="3657600" cy="585216"/>
          </a:xfrm>
          <a:prstGeom prst="rect">
            <a:avLst/>
          </a:prstGeom>
          <a:noFill/>
          <a:ln/>
        </p:spPr>
        <p:txBody>
          <a:bodyPr wrap="square" lIns="0" tIns="0" rIns="0" bIns="0" rtlCol="0" anchor="ctr"/>
          <a:lstStyle/>
          <a:p>
            <a:r>
              <a:rPr lang="en-US" sz="1267" dirty="0">
                <a:solidFill>
                  <a:srgbClr val="64748B"/>
                </a:solidFill>
                <a:latin typeface="Calibri" pitchFamily="34" charset="0"/>
                <a:ea typeface="Calibri" pitchFamily="34" charset="-122"/>
                <a:cs typeface="Calibri" pitchFamily="34" charset="-120"/>
              </a:rPr>
              <a:t>Low impact and high effort. Challenge whether the feature is needed. If yes, redesign scope before committing.</a:t>
            </a:r>
            <a:endParaRPr lang="en-US" sz="1267" dirty="0"/>
          </a:p>
        </p:txBody>
      </p:sp>
      <p:sp>
        <p:nvSpPr>
          <p:cNvPr id="48" name="Text 46"/>
          <p:cNvSpPr/>
          <p:nvPr/>
        </p:nvSpPr>
        <p:spPr>
          <a:xfrm>
            <a:off x="463296" y="646735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[9] IDEO.org (2015). The Field Guide to Human-Centred Design. San Francisco: IDEO.  Adapted for usability prioritisation from: Rubin, J. and Chisnell, D. (2008). Handbook of Usability Testing. 2nd edn. Indianapolis: Wiley.</a:t>
            </a:r>
            <a:endParaRPr lang="en-US" sz="1200" dirty="0"/>
          </a:p>
        </p:txBody>
      </p:sp>
      <p:sp>
        <p:nvSpPr>
          <p:cNvPr id="50" name="Slide Number Placeholder 6">
            <a:extLst>
              <a:ext uri="{FF2B5EF4-FFF2-40B4-BE49-F238E27FC236}">
                <a16:creationId xmlns:a16="http://schemas.microsoft.com/office/drawing/2014/main" id="{1E98E06A-358A-CAB2-67BE-AE4EB433C753}"/>
              </a:ext>
            </a:extLst>
          </p:cNvPr>
          <p:cNvSpPr txBox="1">
            <a:spLocks/>
          </p:cNvSpPr>
          <p:nvPr/>
        </p:nvSpPr>
        <p:spPr>
          <a:xfrm>
            <a:off x="11812477" y="6455664"/>
            <a:ext cx="448056"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18EA1D3-1786-D44B-B63C-54D9AE4520B9}" type="slidenum">
              <a:rPr lang="en-GB" sz="1100" smtClean="0"/>
              <a:pPr>
                <a:spcAft>
                  <a:spcPts val="600"/>
                </a:spcAft>
              </a:pPr>
              <a:t>9</a:t>
            </a:fld>
            <a:endParaRPr lang="en-GB" sz="1100" dirty="0"/>
          </a:p>
        </p:txBody>
      </p:sp>
      <p:sp>
        <p:nvSpPr>
          <p:cNvPr id="52" name="Footer Placeholder 5">
            <a:extLst>
              <a:ext uri="{FF2B5EF4-FFF2-40B4-BE49-F238E27FC236}">
                <a16:creationId xmlns:a16="http://schemas.microsoft.com/office/drawing/2014/main" id="{775D0272-A848-7408-0715-A5354EAAF846}"/>
              </a:ext>
            </a:extLst>
          </p:cNvPr>
          <p:cNvSpPr txBox="1">
            <a:spLocks/>
          </p:cNvSpPr>
          <p:nvPr/>
        </p:nvSpPr>
        <p:spPr>
          <a:xfrm rot="5400000">
            <a:off x="-2034198" y="1983972"/>
            <a:ext cx="41148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100" b="1" dirty="0">
                <a:solidFill>
                  <a:schemeClr val="tx1">
                    <a:lumMod val="50000"/>
                    <a:lumOff val="50000"/>
                  </a:schemeClr>
                </a:solidFill>
              </a:rPr>
              <a:t>ACCB6017 Usability Engineering</a:t>
            </a:r>
            <a:endParaRPr lang="en-GB" sz="1100" dirty="0">
              <a:solidFill>
                <a:schemeClr val="tx1">
                  <a:lumMod val="50000"/>
                  <a:lumOff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fade">
                                      <p:cBhvr>
                                        <p:cTn id="19" dur="500"/>
                                        <p:tgtEl>
                                          <p:spTgt spid="26"/>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500"/>
                                        <p:tgtEl>
                                          <p:spTgt spid="2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9"/>
                                        </p:tgtEl>
                                        <p:attrNameLst>
                                          <p:attrName>style.visibility</p:attrName>
                                        </p:attrNameLst>
                                      </p:cBhvr>
                                      <p:to>
                                        <p:strVal val="visible"/>
                                      </p:to>
                                    </p:set>
                                    <p:animEffect transition="in" filter="fade">
                                      <p:cBhvr>
                                        <p:cTn id="28" dur="500"/>
                                        <p:tgtEl>
                                          <p:spTgt spid="2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fade">
                                      <p:cBhvr>
                                        <p:cTn id="31" dur="500"/>
                                        <p:tgtEl>
                                          <p:spTgt spid="3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fade">
                                      <p:cBhvr>
                                        <p:cTn id="34" dur="500"/>
                                        <p:tgtEl>
                                          <p:spTgt spid="3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fade">
                                      <p:cBhvr>
                                        <p:cTn id="37" dur="500"/>
                                        <p:tgtEl>
                                          <p:spTgt spid="3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1"/>
                                        </p:tgtEl>
                                        <p:attrNameLst>
                                          <p:attrName>style.visibility</p:attrName>
                                        </p:attrNameLst>
                                      </p:cBhvr>
                                      <p:to>
                                        <p:strVal val="visible"/>
                                      </p:to>
                                    </p:set>
                                    <p:animEffect transition="in" filter="fade">
                                      <p:cBhvr>
                                        <p:cTn id="45" dur="500"/>
                                        <p:tgtEl>
                                          <p:spTgt spid="31"/>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6"/>
                                        </p:tgtEl>
                                        <p:attrNameLst>
                                          <p:attrName>style.visibility</p:attrName>
                                        </p:attrNameLst>
                                      </p:cBhvr>
                                      <p:to>
                                        <p:strVal val="visible"/>
                                      </p:to>
                                    </p:set>
                                    <p:animEffect transition="in" filter="fade">
                                      <p:cBhvr>
                                        <p:cTn id="48" dur="500"/>
                                        <p:tgtEl>
                                          <p:spTgt spid="36"/>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8"/>
                                        </p:tgtEl>
                                        <p:attrNameLst>
                                          <p:attrName>style.visibility</p:attrName>
                                        </p:attrNameLst>
                                      </p:cBhvr>
                                      <p:to>
                                        <p:strVal val="visible"/>
                                      </p:to>
                                    </p:set>
                                    <p:animEffect transition="in" filter="fade">
                                      <p:cBhvr>
                                        <p:cTn id="51" dur="500"/>
                                        <p:tgtEl>
                                          <p:spTgt spid="3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9"/>
                                        </p:tgtEl>
                                        <p:attrNameLst>
                                          <p:attrName>style.visibility</p:attrName>
                                        </p:attrNameLst>
                                      </p:cBhvr>
                                      <p:to>
                                        <p:strVal val="visible"/>
                                      </p:to>
                                    </p:set>
                                    <p:animEffect transition="in" filter="fade">
                                      <p:cBhvr>
                                        <p:cTn id="54" dur="500"/>
                                        <p:tgtEl>
                                          <p:spTgt spid="39"/>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0"/>
                                        </p:tgtEl>
                                        <p:attrNameLst>
                                          <p:attrName>style.visibility</p:attrName>
                                        </p:attrNameLst>
                                      </p:cBhvr>
                                      <p:to>
                                        <p:strVal val="visible"/>
                                      </p:to>
                                    </p:set>
                                    <p:animEffect transition="in" filter="fade">
                                      <p:cBhvr>
                                        <p:cTn id="59" dur="500"/>
                                        <p:tgtEl>
                                          <p:spTgt spid="4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animEffect transition="in" filter="fade">
                                      <p:cBhvr>
                                        <p:cTn id="62" dur="500"/>
                                        <p:tgtEl>
                                          <p:spTgt spid="4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Effect transition="in" filter="fade">
                                      <p:cBhvr>
                                        <p:cTn id="65" dur="500"/>
                                        <p:tgtEl>
                                          <p:spTgt spid="43"/>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44"/>
                                        </p:tgtEl>
                                        <p:attrNameLst>
                                          <p:attrName>style.visibility</p:attrName>
                                        </p:attrNameLst>
                                      </p:cBhvr>
                                      <p:to>
                                        <p:strVal val="visible"/>
                                      </p:to>
                                    </p:set>
                                    <p:animEffect transition="in" filter="fade">
                                      <p:cBhvr>
                                        <p:cTn id="68" dur="500"/>
                                        <p:tgtEl>
                                          <p:spTgt spid="44"/>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46"/>
                                        </p:tgtEl>
                                        <p:attrNameLst>
                                          <p:attrName>style.visibility</p:attrName>
                                        </p:attrNameLst>
                                      </p:cBhvr>
                                      <p:to>
                                        <p:strVal val="visible"/>
                                      </p:to>
                                    </p:set>
                                    <p:animEffect transition="in" filter="fade">
                                      <p:cBhvr>
                                        <p:cTn id="71" dur="500"/>
                                        <p:tgtEl>
                                          <p:spTgt spid="46"/>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47"/>
                                        </p:tgtEl>
                                        <p:attrNameLst>
                                          <p:attrName>style.visibility</p:attrName>
                                        </p:attrNameLst>
                                      </p:cBhvr>
                                      <p:to>
                                        <p:strVal val="visible"/>
                                      </p:to>
                                    </p:set>
                                    <p:animEffect transition="in" filter="fade">
                                      <p:cBhvr>
                                        <p:cTn id="74"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4" grpId="0" animBg="1"/>
      <p:bldP spid="35" grpId="0" animBg="1"/>
      <p:bldP spid="36" grpId="0" animBg="1"/>
      <p:bldP spid="38" grpId="0" animBg="1"/>
      <p:bldP spid="39" grpId="0" animBg="1"/>
      <p:bldP spid="40" grpId="0" animBg="1"/>
      <p:bldP spid="42" grpId="0" animBg="1"/>
      <p:bldP spid="43" grpId="0" animBg="1"/>
      <p:bldP spid="44" grpId="0" animBg="1"/>
      <p:bldP spid="46" grpId="0" animBg="1"/>
      <p:bldP spid="4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Extending the Qualitative Toolkit</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Thematic Analysis is not the only qualitative method — each below asks a fundamentally different question [10, 11].</a:t>
            </a:r>
            <a:endParaRPr lang="en-US" sz="1733" dirty="0"/>
          </a:p>
        </p:txBody>
      </p:sp>
      <p:sp>
        <p:nvSpPr>
          <p:cNvPr id="4" name="Shape 2"/>
          <p:cNvSpPr/>
          <p:nvPr/>
        </p:nvSpPr>
        <p:spPr>
          <a:xfrm>
            <a:off x="463296" y="1463432"/>
            <a:ext cx="11265408" cy="1048512"/>
          </a:xfrm>
          <a:prstGeom prst="roundRect">
            <a:avLst>
              <a:gd name="adj" fmla="val 1046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609600" y="1682888"/>
            <a:ext cx="633984" cy="633984"/>
          </a:xfrm>
          <a:prstGeom prst="ellipse">
            <a:avLst/>
          </a:prstGeom>
          <a:solidFill>
            <a:srgbClr val="028090"/>
          </a:solidFill>
          <a:ln w="12700">
            <a:solidFill>
              <a:srgbClr val="028090"/>
            </a:solidFill>
            <a:prstDash val="solid"/>
          </a:ln>
        </p:spPr>
        <p:txBody>
          <a:bodyPr/>
          <a:lstStyle/>
          <a:p>
            <a:endParaRPr lang="en-GB" sz="2400"/>
          </a:p>
        </p:txBody>
      </p:sp>
      <p:pic>
        <p:nvPicPr>
          <p:cNvPr id="6" name="Image 0" descr="preencoded.png"/>
          <p:cNvPicPr>
            <a:picLocks noChangeAspect="1"/>
          </p:cNvPicPr>
          <p:nvPr/>
        </p:nvPicPr>
        <p:blipFill>
          <a:blip r:embed="rId3"/>
          <a:stretch>
            <a:fillRect/>
          </a:stretch>
        </p:blipFill>
        <p:spPr>
          <a:xfrm>
            <a:off x="707136" y="1756040"/>
            <a:ext cx="438912" cy="438912"/>
          </a:xfrm>
          <a:prstGeom prst="rect">
            <a:avLst/>
          </a:prstGeom>
        </p:spPr>
      </p:pic>
      <p:sp>
        <p:nvSpPr>
          <p:cNvPr id="7" name="Text 4"/>
          <p:cNvSpPr/>
          <p:nvPr/>
        </p:nvSpPr>
        <p:spPr>
          <a:xfrm>
            <a:off x="1438656" y="1560968"/>
            <a:ext cx="2804160" cy="365760"/>
          </a:xfrm>
          <a:prstGeom prst="rect">
            <a:avLst/>
          </a:prstGeom>
          <a:noFill/>
          <a:ln/>
        </p:spPr>
        <p:txBody>
          <a:bodyPr wrap="square" lIns="0" tIns="0" rIns="0" bIns="0" rtlCol="0" anchor="ctr"/>
          <a:lstStyle/>
          <a:p>
            <a:r>
              <a:rPr lang="en-US" sz="1733" b="1" dirty="0">
                <a:solidFill>
                  <a:srgbClr val="028090"/>
                </a:solidFill>
                <a:latin typeface="Calibri" pitchFamily="34" charset="0"/>
                <a:ea typeface="Calibri" pitchFamily="34" charset="-122"/>
                <a:cs typeface="Calibri" pitchFamily="34" charset="-120"/>
              </a:rPr>
              <a:t>Thematic Analysis</a:t>
            </a:r>
            <a:endParaRPr lang="en-US" sz="1733" dirty="0"/>
          </a:p>
        </p:txBody>
      </p:sp>
      <p:sp>
        <p:nvSpPr>
          <p:cNvPr id="8" name="Text 5"/>
          <p:cNvSpPr/>
          <p:nvPr/>
        </p:nvSpPr>
        <p:spPr>
          <a:xfrm>
            <a:off x="1438656" y="1926728"/>
            <a:ext cx="5364480" cy="48768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Research question: What themes emerge across this dataset?</a:t>
            </a:r>
            <a:endParaRPr lang="en-US" sz="1400" dirty="0"/>
          </a:p>
        </p:txBody>
      </p:sp>
      <p:sp>
        <p:nvSpPr>
          <p:cNvPr id="9" name="Shape 6"/>
          <p:cNvSpPr/>
          <p:nvPr/>
        </p:nvSpPr>
        <p:spPr>
          <a:xfrm>
            <a:off x="7022592" y="1585352"/>
            <a:ext cx="1706880" cy="341376"/>
          </a:xfrm>
          <a:prstGeom prst="roundRect">
            <a:avLst>
              <a:gd name="adj" fmla="val 17857"/>
            </a:avLst>
          </a:prstGeom>
          <a:solidFill>
            <a:srgbClr val="028090">
              <a:alpha val="12000"/>
            </a:srgbClr>
          </a:solidFill>
          <a:ln w="12700">
            <a:solidFill>
              <a:srgbClr val="028090">
                <a:alpha val="45000"/>
              </a:srgbClr>
            </a:solidFill>
            <a:prstDash val="solid"/>
          </a:ln>
        </p:spPr>
        <p:txBody>
          <a:bodyPr/>
          <a:lstStyle/>
          <a:p>
            <a:endParaRPr lang="en-GB" sz="2400"/>
          </a:p>
        </p:txBody>
      </p:sp>
      <p:sp>
        <p:nvSpPr>
          <p:cNvPr id="10" name="Text 7"/>
          <p:cNvSpPr/>
          <p:nvPr/>
        </p:nvSpPr>
        <p:spPr>
          <a:xfrm>
            <a:off x="7095744" y="1609736"/>
            <a:ext cx="1560576" cy="268224"/>
          </a:xfrm>
          <a:prstGeom prst="rect">
            <a:avLst/>
          </a:prstGeom>
          <a:noFill/>
          <a:ln/>
        </p:spPr>
        <p:txBody>
          <a:bodyPr wrap="square" lIns="0" tIns="0" rIns="0" bIns="0" rtlCol="0" anchor="ctr"/>
          <a:lstStyle/>
          <a:p>
            <a:pPr algn="ctr"/>
            <a:r>
              <a:rPr lang="en-US" sz="1200" b="1" dirty="0">
                <a:solidFill>
                  <a:srgbClr val="028090"/>
                </a:solidFill>
                <a:latin typeface="Calibri" pitchFamily="34" charset="0"/>
                <a:ea typeface="Calibri" pitchFamily="34" charset="-122"/>
                <a:cs typeface="Calibri" pitchFamily="34" charset="-120"/>
              </a:rPr>
              <a:t>Unit: Dataset</a:t>
            </a:r>
            <a:endParaRPr lang="en-US" sz="1200" dirty="0"/>
          </a:p>
        </p:txBody>
      </p:sp>
      <p:sp>
        <p:nvSpPr>
          <p:cNvPr id="11" name="Text 8"/>
          <p:cNvSpPr/>
          <p:nvPr/>
        </p:nvSpPr>
        <p:spPr>
          <a:xfrm>
            <a:off x="7095744" y="1975496"/>
            <a:ext cx="1901952" cy="438912"/>
          </a:xfrm>
          <a:prstGeom prst="rect">
            <a:avLst/>
          </a:prstGeom>
          <a:noFill/>
          <a:ln/>
        </p:spPr>
        <p:txBody>
          <a:bodyPr wrap="square" lIns="0" tIns="0" rIns="0" bIns="0" rtlCol="0" anchor="ctr"/>
          <a:lstStyle/>
          <a:p>
            <a:r>
              <a:rPr lang="en-US" sz="1200" dirty="0">
                <a:solidFill>
                  <a:srgbClr val="64748B"/>
                </a:solidFill>
                <a:latin typeface="Calibri" pitchFamily="34" charset="0"/>
                <a:ea typeface="Calibri" pitchFamily="34" charset="-122"/>
                <a:cs typeface="Calibri" pitchFamily="34" charset="-120"/>
              </a:rPr>
              <a:t>Output: Named themes with supporting quotes</a:t>
            </a:r>
            <a:endParaRPr lang="en-US" sz="1200" dirty="0"/>
          </a:p>
        </p:txBody>
      </p:sp>
      <p:sp>
        <p:nvSpPr>
          <p:cNvPr id="12" name="Text 9"/>
          <p:cNvSpPr/>
          <p:nvPr/>
        </p:nvSpPr>
        <p:spPr>
          <a:xfrm>
            <a:off x="9192768" y="1756040"/>
            <a:ext cx="2438400" cy="438912"/>
          </a:xfrm>
          <a:prstGeom prst="rect">
            <a:avLst/>
          </a:prstGeom>
          <a:noFill/>
          <a:ln/>
        </p:spPr>
        <p:txBody>
          <a:bodyPr wrap="square" lIns="0" tIns="0" rIns="0" bIns="0" rtlCol="0" anchor="ctr"/>
          <a:lstStyle/>
          <a:p>
            <a:r>
              <a:rPr lang="en-US" sz="1333" i="1" dirty="0">
                <a:solidFill>
                  <a:srgbClr val="64748B"/>
                </a:solidFill>
                <a:latin typeface="Calibri" pitchFamily="34" charset="0"/>
                <a:ea typeface="Calibri" pitchFamily="34" charset="-122"/>
                <a:cs typeface="Calibri" pitchFamily="34" charset="-120"/>
              </a:rPr>
              <a:t>Lecture 6 — already covered</a:t>
            </a:r>
            <a:endParaRPr lang="en-US" sz="1333" dirty="0"/>
          </a:p>
        </p:txBody>
      </p:sp>
      <p:sp>
        <p:nvSpPr>
          <p:cNvPr id="13" name="Shape 10"/>
          <p:cNvSpPr/>
          <p:nvPr/>
        </p:nvSpPr>
        <p:spPr>
          <a:xfrm>
            <a:off x="463296" y="3066093"/>
            <a:ext cx="11265408" cy="1048512"/>
          </a:xfrm>
          <a:prstGeom prst="roundRect">
            <a:avLst>
              <a:gd name="adj" fmla="val 1046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4" name="Shape 11"/>
          <p:cNvSpPr/>
          <p:nvPr/>
        </p:nvSpPr>
        <p:spPr>
          <a:xfrm>
            <a:off x="609600" y="3285549"/>
            <a:ext cx="633984" cy="633984"/>
          </a:xfrm>
          <a:prstGeom prst="ellipse">
            <a:avLst/>
          </a:prstGeom>
          <a:solidFill>
            <a:srgbClr val="028090"/>
          </a:solidFill>
          <a:ln w="12700">
            <a:solidFill>
              <a:srgbClr val="028090"/>
            </a:solidFill>
            <a:prstDash val="solid"/>
          </a:ln>
        </p:spPr>
        <p:txBody>
          <a:bodyPr/>
          <a:lstStyle/>
          <a:p>
            <a:endParaRPr lang="en-GB" sz="2400"/>
          </a:p>
        </p:txBody>
      </p:sp>
      <p:pic>
        <p:nvPicPr>
          <p:cNvPr id="15" name="Image 1" descr="preencoded.png"/>
          <p:cNvPicPr>
            <a:picLocks noChangeAspect="1"/>
          </p:cNvPicPr>
          <p:nvPr/>
        </p:nvPicPr>
        <p:blipFill>
          <a:blip r:embed="rId4"/>
          <a:stretch>
            <a:fillRect/>
          </a:stretch>
        </p:blipFill>
        <p:spPr>
          <a:xfrm>
            <a:off x="707136" y="3358701"/>
            <a:ext cx="438912" cy="438912"/>
          </a:xfrm>
          <a:prstGeom prst="rect">
            <a:avLst/>
          </a:prstGeom>
        </p:spPr>
      </p:pic>
      <p:sp>
        <p:nvSpPr>
          <p:cNvPr id="16" name="Text 12"/>
          <p:cNvSpPr/>
          <p:nvPr/>
        </p:nvSpPr>
        <p:spPr>
          <a:xfrm>
            <a:off x="1438656" y="3163629"/>
            <a:ext cx="2804160" cy="365760"/>
          </a:xfrm>
          <a:prstGeom prst="rect">
            <a:avLst/>
          </a:prstGeom>
          <a:noFill/>
          <a:ln/>
        </p:spPr>
        <p:txBody>
          <a:bodyPr wrap="square" lIns="0" tIns="0" rIns="0" bIns="0" rtlCol="0" anchor="ctr"/>
          <a:lstStyle/>
          <a:p>
            <a:r>
              <a:rPr lang="en-US" sz="1733" b="1" dirty="0">
                <a:solidFill>
                  <a:srgbClr val="028090"/>
                </a:solidFill>
                <a:latin typeface="Calibri" pitchFamily="34" charset="0"/>
                <a:ea typeface="Calibri" pitchFamily="34" charset="-122"/>
                <a:cs typeface="Calibri" pitchFamily="34" charset="-120"/>
              </a:rPr>
              <a:t>Affinity Diagramming</a:t>
            </a:r>
            <a:endParaRPr lang="en-US" sz="1733" dirty="0"/>
          </a:p>
        </p:txBody>
      </p:sp>
      <p:sp>
        <p:nvSpPr>
          <p:cNvPr id="17" name="Text 13"/>
          <p:cNvSpPr/>
          <p:nvPr/>
        </p:nvSpPr>
        <p:spPr>
          <a:xfrm>
            <a:off x="1438656" y="3529389"/>
            <a:ext cx="5364480" cy="48768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Research question: How can we organise raw data points into design-relevant clusters?</a:t>
            </a:r>
            <a:endParaRPr lang="en-US" sz="1400" dirty="0"/>
          </a:p>
        </p:txBody>
      </p:sp>
      <p:sp>
        <p:nvSpPr>
          <p:cNvPr id="18" name="Shape 14"/>
          <p:cNvSpPr/>
          <p:nvPr/>
        </p:nvSpPr>
        <p:spPr>
          <a:xfrm>
            <a:off x="7022592" y="3188013"/>
            <a:ext cx="1706880" cy="341376"/>
          </a:xfrm>
          <a:prstGeom prst="roundRect">
            <a:avLst>
              <a:gd name="adj" fmla="val 17857"/>
            </a:avLst>
          </a:prstGeom>
          <a:solidFill>
            <a:srgbClr val="028090">
              <a:alpha val="12000"/>
            </a:srgbClr>
          </a:solidFill>
          <a:ln w="12700">
            <a:solidFill>
              <a:srgbClr val="028090">
                <a:alpha val="45000"/>
              </a:srgbClr>
            </a:solidFill>
            <a:prstDash val="solid"/>
          </a:ln>
        </p:spPr>
        <p:txBody>
          <a:bodyPr/>
          <a:lstStyle/>
          <a:p>
            <a:endParaRPr lang="en-GB" sz="2400"/>
          </a:p>
        </p:txBody>
      </p:sp>
      <p:sp>
        <p:nvSpPr>
          <p:cNvPr id="19" name="Text 15"/>
          <p:cNvSpPr/>
          <p:nvPr/>
        </p:nvSpPr>
        <p:spPr>
          <a:xfrm>
            <a:off x="7095744" y="3212397"/>
            <a:ext cx="1560576" cy="268224"/>
          </a:xfrm>
          <a:prstGeom prst="rect">
            <a:avLst/>
          </a:prstGeom>
          <a:noFill/>
          <a:ln/>
        </p:spPr>
        <p:txBody>
          <a:bodyPr wrap="square" lIns="0" tIns="0" rIns="0" bIns="0" rtlCol="0" anchor="ctr"/>
          <a:lstStyle/>
          <a:p>
            <a:pPr algn="ctr"/>
            <a:r>
              <a:rPr lang="en-US" sz="1200" b="1" dirty="0">
                <a:solidFill>
                  <a:srgbClr val="028090"/>
                </a:solidFill>
                <a:latin typeface="Calibri" pitchFamily="34" charset="0"/>
                <a:ea typeface="Calibri" pitchFamily="34" charset="-122"/>
                <a:cs typeface="Calibri" pitchFamily="34" charset="-120"/>
              </a:rPr>
              <a:t>Unit: Data points</a:t>
            </a:r>
            <a:endParaRPr lang="en-US" sz="1200" dirty="0"/>
          </a:p>
        </p:txBody>
      </p:sp>
      <p:sp>
        <p:nvSpPr>
          <p:cNvPr id="20" name="Text 16"/>
          <p:cNvSpPr/>
          <p:nvPr/>
        </p:nvSpPr>
        <p:spPr>
          <a:xfrm>
            <a:off x="7095744" y="3578157"/>
            <a:ext cx="1901952" cy="438912"/>
          </a:xfrm>
          <a:prstGeom prst="rect">
            <a:avLst/>
          </a:prstGeom>
          <a:noFill/>
          <a:ln/>
        </p:spPr>
        <p:txBody>
          <a:bodyPr wrap="square" lIns="0" tIns="0" rIns="0" bIns="0" rtlCol="0" anchor="ctr"/>
          <a:lstStyle/>
          <a:p>
            <a:r>
              <a:rPr lang="en-US" sz="1200" dirty="0">
                <a:solidFill>
                  <a:srgbClr val="64748B"/>
                </a:solidFill>
                <a:latin typeface="Calibri" pitchFamily="34" charset="0"/>
                <a:ea typeface="Calibri" pitchFamily="34" charset="-122"/>
                <a:cs typeface="Calibri" pitchFamily="34" charset="-120"/>
              </a:rPr>
              <a:t>Output: Physical/visual cluster map</a:t>
            </a:r>
            <a:endParaRPr lang="en-US" sz="1200" dirty="0"/>
          </a:p>
        </p:txBody>
      </p:sp>
      <p:sp>
        <p:nvSpPr>
          <p:cNvPr id="21" name="Text 17"/>
          <p:cNvSpPr/>
          <p:nvPr/>
        </p:nvSpPr>
        <p:spPr>
          <a:xfrm>
            <a:off x="9192768" y="3358701"/>
            <a:ext cx="2438400" cy="438912"/>
          </a:xfrm>
          <a:prstGeom prst="rect">
            <a:avLst/>
          </a:prstGeom>
          <a:noFill/>
          <a:ln/>
        </p:spPr>
        <p:txBody>
          <a:bodyPr wrap="square" lIns="0" tIns="0" rIns="0" bIns="0" rtlCol="0" anchor="ctr"/>
          <a:lstStyle/>
          <a:p>
            <a:r>
              <a:rPr lang="en-US" sz="1333" i="1" dirty="0">
                <a:solidFill>
                  <a:srgbClr val="64748B"/>
                </a:solidFill>
                <a:latin typeface="Calibri" pitchFamily="34" charset="0"/>
                <a:ea typeface="Calibri" pitchFamily="34" charset="-122"/>
                <a:cs typeface="Calibri" pitchFamily="34" charset="-120"/>
              </a:rPr>
              <a:t>Collaborative team-based sense-making</a:t>
            </a:r>
            <a:endParaRPr lang="en-US" sz="1333" dirty="0"/>
          </a:p>
        </p:txBody>
      </p:sp>
      <p:pic>
        <p:nvPicPr>
          <p:cNvPr id="24" name="Image 2" descr="preencoded.png"/>
          <p:cNvPicPr>
            <a:picLocks noChangeAspect="1"/>
          </p:cNvPicPr>
          <p:nvPr/>
        </p:nvPicPr>
        <p:blipFill>
          <a:blip r:embed="rId5"/>
          <a:stretch>
            <a:fillRect/>
          </a:stretch>
        </p:blipFill>
        <p:spPr>
          <a:xfrm>
            <a:off x="707136" y="4145280"/>
            <a:ext cx="438912" cy="438912"/>
          </a:xfrm>
          <a:prstGeom prst="rect">
            <a:avLst/>
          </a:prstGeom>
        </p:spPr>
      </p:pic>
      <p:sp>
        <p:nvSpPr>
          <p:cNvPr id="31" name="Shape 26"/>
          <p:cNvSpPr/>
          <p:nvPr/>
        </p:nvSpPr>
        <p:spPr>
          <a:xfrm>
            <a:off x="463296" y="4688414"/>
            <a:ext cx="11265408" cy="1048512"/>
          </a:xfrm>
          <a:prstGeom prst="roundRect">
            <a:avLst>
              <a:gd name="adj" fmla="val 1046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2" name="Shape 27"/>
          <p:cNvSpPr/>
          <p:nvPr/>
        </p:nvSpPr>
        <p:spPr>
          <a:xfrm>
            <a:off x="609600" y="4907870"/>
            <a:ext cx="633984" cy="633984"/>
          </a:xfrm>
          <a:prstGeom prst="ellipse">
            <a:avLst/>
          </a:prstGeom>
          <a:solidFill>
            <a:srgbClr val="F96167"/>
          </a:solidFill>
          <a:ln w="12700">
            <a:solidFill>
              <a:srgbClr val="F96167"/>
            </a:solidFill>
            <a:prstDash val="solid"/>
          </a:ln>
        </p:spPr>
        <p:txBody>
          <a:bodyPr/>
          <a:lstStyle/>
          <a:p>
            <a:endParaRPr lang="en-GB" sz="2400"/>
          </a:p>
        </p:txBody>
      </p:sp>
      <p:pic>
        <p:nvPicPr>
          <p:cNvPr id="33" name="Image 3" descr="preencoded.png"/>
          <p:cNvPicPr>
            <a:picLocks noChangeAspect="1"/>
          </p:cNvPicPr>
          <p:nvPr/>
        </p:nvPicPr>
        <p:blipFill>
          <a:blip r:embed="rId6"/>
          <a:stretch>
            <a:fillRect/>
          </a:stretch>
        </p:blipFill>
        <p:spPr>
          <a:xfrm>
            <a:off x="707136" y="4981022"/>
            <a:ext cx="438912" cy="438912"/>
          </a:xfrm>
          <a:prstGeom prst="rect">
            <a:avLst/>
          </a:prstGeom>
        </p:spPr>
      </p:pic>
      <p:sp>
        <p:nvSpPr>
          <p:cNvPr id="34" name="Text 28"/>
          <p:cNvSpPr/>
          <p:nvPr/>
        </p:nvSpPr>
        <p:spPr>
          <a:xfrm>
            <a:off x="1438656" y="4785950"/>
            <a:ext cx="2804160" cy="365760"/>
          </a:xfrm>
          <a:prstGeom prst="rect">
            <a:avLst/>
          </a:prstGeom>
          <a:noFill/>
          <a:ln/>
        </p:spPr>
        <p:txBody>
          <a:bodyPr wrap="square" lIns="0" tIns="0" rIns="0" bIns="0" rtlCol="0" anchor="ctr"/>
          <a:lstStyle/>
          <a:p>
            <a:r>
              <a:rPr lang="en-US" sz="1733" b="1" dirty="0">
                <a:solidFill>
                  <a:srgbClr val="F96167"/>
                </a:solidFill>
                <a:latin typeface="Calibri" pitchFamily="34" charset="0"/>
                <a:ea typeface="Calibri" pitchFamily="34" charset="-122"/>
                <a:cs typeface="Calibri" pitchFamily="34" charset="-120"/>
              </a:rPr>
              <a:t>IPA</a:t>
            </a:r>
            <a:endParaRPr lang="en-US" sz="1733" dirty="0"/>
          </a:p>
        </p:txBody>
      </p:sp>
      <p:sp>
        <p:nvSpPr>
          <p:cNvPr id="35" name="Text 29"/>
          <p:cNvSpPr/>
          <p:nvPr/>
        </p:nvSpPr>
        <p:spPr>
          <a:xfrm>
            <a:off x="1438656" y="5151710"/>
            <a:ext cx="5364480" cy="48768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Research question: How does this person make sense of and experience this technology?</a:t>
            </a:r>
            <a:endParaRPr lang="en-US" sz="1400" dirty="0"/>
          </a:p>
        </p:txBody>
      </p:sp>
      <p:sp>
        <p:nvSpPr>
          <p:cNvPr id="36" name="Shape 30"/>
          <p:cNvSpPr/>
          <p:nvPr/>
        </p:nvSpPr>
        <p:spPr>
          <a:xfrm>
            <a:off x="7022592" y="4810334"/>
            <a:ext cx="1706880" cy="341376"/>
          </a:xfrm>
          <a:prstGeom prst="roundRect">
            <a:avLst>
              <a:gd name="adj" fmla="val 17857"/>
            </a:avLst>
          </a:prstGeom>
          <a:solidFill>
            <a:srgbClr val="F96167">
              <a:alpha val="12000"/>
            </a:srgbClr>
          </a:solidFill>
          <a:ln w="12700">
            <a:solidFill>
              <a:srgbClr val="F96167">
                <a:alpha val="45000"/>
              </a:srgbClr>
            </a:solidFill>
            <a:prstDash val="solid"/>
          </a:ln>
        </p:spPr>
        <p:txBody>
          <a:bodyPr/>
          <a:lstStyle/>
          <a:p>
            <a:endParaRPr lang="en-GB" sz="2400"/>
          </a:p>
        </p:txBody>
      </p:sp>
      <p:sp>
        <p:nvSpPr>
          <p:cNvPr id="37" name="Text 31"/>
          <p:cNvSpPr/>
          <p:nvPr/>
        </p:nvSpPr>
        <p:spPr>
          <a:xfrm>
            <a:off x="7095744" y="4834718"/>
            <a:ext cx="1560576" cy="268224"/>
          </a:xfrm>
          <a:prstGeom prst="rect">
            <a:avLst/>
          </a:prstGeom>
          <a:noFill/>
          <a:ln/>
        </p:spPr>
        <p:txBody>
          <a:bodyPr wrap="square" lIns="0" tIns="0" rIns="0" bIns="0" rtlCol="0" anchor="ctr"/>
          <a:lstStyle/>
          <a:p>
            <a:pPr algn="ctr"/>
            <a:r>
              <a:rPr lang="en-US" sz="1200" b="1" dirty="0">
                <a:solidFill>
                  <a:srgbClr val="F96167"/>
                </a:solidFill>
                <a:latin typeface="Calibri" pitchFamily="34" charset="0"/>
                <a:ea typeface="Calibri" pitchFamily="34" charset="-122"/>
                <a:cs typeface="Calibri" pitchFamily="34" charset="-120"/>
              </a:rPr>
              <a:t>Unit: Individual cases</a:t>
            </a:r>
            <a:endParaRPr lang="en-US" sz="1200" dirty="0"/>
          </a:p>
        </p:txBody>
      </p:sp>
      <p:sp>
        <p:nvSpPr>
          <p:cNvPr id="38" name="Text 32"/>
          <p:cNvSpPr/>
          <p:nvPr/>
        </p:nvSpPr>
        <p:spPr>
          <a:xfrm>
            <a:off x="7095744" y="5200478"/>
            <a:ext cx="1901952" cy="438912"/>
          </a:xfrm>
          <a:prstGeom prst="rect">
            <a:avLst/>
          </a:prstGeom>
          <a:noFill/>
          <a:ln/>
        </p:spPr>
        <p:txBody>
          <a:bodyPr wrap="square" lIns="0" tIns="0" rIns="0" bIns="0" rtlCol="0" anchor="ctr"/>
          <a:lstStyle/>
          <a:p>
            <a:r>
              <a:rPr lang="en-US" sz="1200" dirty="0">
                <a:solidFill>
                  <a:srgbClr val="64748B"/>
                </a:solidFill>
                <a:latin typeface="Calibri" pitchFamily="34" charset="0"/>
                <a:ea typeface="Calibri" pitchFamily="34" charset="-122"/>
                <a:cs typeface="Calibri" pitchFamily="34" charset="-120"/>
              </a:rPr>
              <a:t>Output: Experiential themes per participant</a:t>
            </a:r>
            <a:endParaRPr lang="en-US" sz="1200" dirty="0"/>
          </a:p>
        </p:txBody>
      </p:sp>
      <p:sp>
        <p:nvSpPr>
          <p:cNvPr id="39" name="Text 33"/>
          <p:cNvSpPr/>
          <p:nvPr/>
        </p:nvSpPr>
        <p:spPr>
          <a:xfrm>
            <a:off x="9192768" y="4981022"/>
            <a:ext cx="2438400" cy="438912"/>
          </a:xfrm>
          <a:prstGeom prst="rect">
            <a:avLst/>
          </a:prstGeom>
          <a:noFill/>
          <a:ln/>
        </p:spPr>
        <p:txBody>
          <a:bodyPr wrap="square" lIns="0" tIns="0" rIns="0" bIns="0" rtlCol="0" anchor="ctr"/>
          <a:lstStyle/>
          <a:p>
            <a:r>
              <a:rPr lang="en-US" sz="1333" i="1" dirty="0">
                <a:solidFill>
                  <a:srgbClr val="64748B"/>
                </a:solidFill>
                <a:latin typeface="Calibri" pitchFamily="34" charset="0"/>
                <a:ea typeface="Calibri" pitchFamily="34" charset="-122"/>
                <a:cs typeface="Calibri" pitchFamily="34" charset="-120"/>
              </a:rPr>
              <a:t>Emotional/identity dimensions of UX</a:t>
            </a:r>
            <a:endParaRPr lang="en-US" sz="1333" dirty="0"/>
          </a:p>
        </p:txBody>
      </p:sp>
      <p:sp>
        <p:nvSpPr>
          <p:cNvPr id="40" name="Text 34"/>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[10] Braun, V. and Clarke, V. (2006). Using thematic analysis in psychology. Qualitative Research in Psychology, 3(2), pp.77–101.  </a:t>
            </a:r>
          </a:p>
          <a:p>
            <a:r>
              <a:rPr lang="en-US" sz="1200" i="1" dirty="0">
                <a:solidFill>
                  <a:srgbClr val="64748B"/>
                </a:solidFill>
                <a:latin typeface="Calibri" pitchFamily="34" charset="0"/>
                <a:ea typeface="Calibri" pitchFamily="34" charset="-122"/>
                <a:cs typeface="Calibri" pitchFamily="34" charset="-120"/>
              </a:rPr>
              <a:t>[11] Spencer, D. (2009). Card Sorting: Designing Usable Categories. New York: Rosenfeld Media.</a:t>
            </a:r>
            <a:endParaRPr lang="en-US" sz="1200" dirty="0"/>
          </a:p>
        </p:txBody>
      </p:sp>
      <p:sp>
        <p:nvSpPr>
          <p:cNvPr id="42" name="Slide Number Placeholder 6">
            <a:extLst>
              <a:ext uri="{FF2B5EF4-FFF2-40B4-BE49-F238E27FC236}">
                <a16:creationId xmlns:a16="http://schemas.microsoft.com/office/drawing/2014/main" id="{EC9976CA-7054-C066-083A-D7813097E712}"/>
              </a:ext>
            </a:extLst>
          </p:cNvPr>
          <p:cNvSpPr txBox="1">
            <a:spLocks/>
          </p:cNvSpPr>
          <p:nvPr/>
        </p:nvSpPr>
        <p:spPr>
          <a:xfrm>
            <a:off x="15854844" y="8607552"/>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10</a:t>
            </a:fld>
            <a:endParaRPr lang="en-GB" sz="1467" dirty="0"/>
          </a:p>
        </p:txBody>
      </p:sp>
      <p:sp>
        <p:nvSpPr>
          <p:cNvPr id="44" name="Footer Placeholder 5">
            <a:extLst>
              <a:ext uri="{FF2B5EF4-FFF2-40B4-BE49-F238E27FC236}">
                <a16:creationId xmlns:a16="http://schemas.microsoft.com/office/drawing/2014/main" id="{EFAF284F-DF5C-9CCD-26FD-799266CD35CF}"/>
              </a:ext>
            </a:extLst>
          </p:cNvPr>
          <p:cNvSpPr txBox="1">
            <a:spLocks/>
          </p:cNvSpPr>
          <p:nvPr/>
        </p:nvSpPr>
        <p:spPr>
          <a:xfrm rot="5400000">
            <a:off x="-2666381" y="2645297"/>
            <a:ext cx="5486400"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1467" b="1" dirty="0">
                <a:solidFill>
                  <a:schemeClr val="tx1">
                    <a:lumMod val="50000"/>
                    <a:lumOff val="50000"/>
                  </a:schemeClr>
                </a:solidFill>
              </a:rPr>
              <a:t>ACCB6017 Usability Engineering</a:t>
            </a:r>
            <a:endParaRPr lang="en-GB" sz="1467" dirty="0">
              <a:solidFill>
                <a:schemeClr val="tx1">
                  <a:lumMod val="50000"/>
                  <a:lumOff val="50000"/>
                </a:schemeClr>
              </a:solidFill>
            </a:endParaRPr>
          </a:p>
        </p:txBody>
      </p:sp>
      <p:sp>
        <p:nvSpPr>
          <p:cNvPr id="46" name="Slide Number Placeholder 6">
            <a:extLst>
              <a:ext uri="{FF2B5EF4-FFF2-40B4-BE49-F238E27FC236}">
                <a16:creationId xmlns:a16="http://schemas.microsoft.com/office/drawing/2014/main" id="{F756C3D1-A05A-0925-995E-01263899C709}"/>
              </a:ext>
            </a:extLst>
          </p:cNvPr>
          <p:cNvSpPr txBox="1">
            <a:spLocks/>
          </p:cNvSpPr>
          <p:nvPr/>
        </p:nvSpPr>
        <p:spPr>
          <a:xfrm>
            <a:off x="11814640" y="6371633"/>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10</a:t>
            </a:fld>
            <a:endParaRPr lang="en-GB" sz="146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What is Affinity Diagramming?</a:t>
            </a:r>
            <a:endParaRPr lang="en-US" sz="3733"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A bottom-up method for organising hundreds of raw data points into a hierarchical map of design insights [12, 13].</a:t>
            </a:r>
            <a:endParaRPr lang="en-US" sz="1733" dirty="0"/>
          </a:p>
        </p:txBody>
      </p:sp>
      <p:sp>
        <p:nvSpPr>
          <p:cNvPr id="4" name="Shape 2"/>
          <p:cNvSpPr/>
          <p:nvPr/>
        </p:nvSpPr>
        <p:spPr>
          <a:xfrm>
            <a:off x="463296" y="1292352"/>
            <a:ext cx="11265408" cy="780288"/>
          </a:xfrm>
          <a:prstGeom prst="roundRect">
            <a:avLst>
              <a:gd name="adj" fmla="val 14286"/>
            </a:avLst>
          </a:prstGeom>
          <a:solidFill>
            <a:srgbClr val="EBF8FF"/>
          </a:solidFill>
          <a:ln w="19050">
            <a:solidFill>
              <a:srgbClr val="028090"/>
            </a:solidFill>
            <a:prstDash val="solid"/>
          </a:ln>
        </p:spPr>
        <p:txBody>
          <a:bodyPr/>
          <a:lstStyle/>
          <a:p>
            <a:endParaRPr lang="en-GB" sz="2400"/>
          </a:p>
        </p:txBody>
      </p:sp>
      <p:sp>
        <p:nvSpPr>
          <p:cNvPr id="5" name="Text 3"/>
          <p:cNvSpPr/>
          <p:nvPr/>
        </p:nvSpPr>
        <p:spPr>
          <a:xfrm>
            <a:off x="682752" y="1438656"/>
            <a:ext cx="10972800" cy="536448"/>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Origin: Developed by Kawakita Jiro (the 'KJ method') in the 1960s for organising field data in anthropology. Adopted into software design by Beyer &amp; Holtzblatt (1998) as part of Contextual Design — a practice that is now standard across UX teams at Google, Microsoft, and IDEO.</a:t>
            </a:r>
            <a:endParaRPr lang="en-US" sz="1533" dirty="0"/>
          </a:p>
        </p:txBody>
      </p:sp>
      <p:sp>
        <p:nvSpPr>
          <p:cNvPr id="6" name="Shape 4"/>
          <p:cNvSpPr/>
          <p:nvPr/>
        </p:nvSpPr>
        <p:spPr>
          <a:xfrm>
            <a:off x="463296" y="2218944"/>
            <a:ext cx="3633216" cy="4047744"/>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7" name="Shape 5"/>
          <p:cNvSpPr/>
          <p:nvPr/>
        </p:nvSpPr>
        <p:spPr>
          <a:xfrm>
            <a:off x="560832" y="2365248"/>
            <a:ext cx="512064" cy="512064"/>
          </a:xfrm>
          <a:prstGeom prst="roundRect">
            <a:avLst>
              <a:gd name="adj" fmla="val 16667"/>
            </a:avLst>
          </a:prstGeom>
          <a:solidFill>
            <a:srgbClr val="028090"/>
          </a:solidFill>
          <a:ln w="12700">
            <a:solidFill>
              <a:srgbClr val="028090"/>
            </a:solidFill>
            <a:prstDash val="solid"/>
          </a:ln>
        </p:spPr>
        <p:txBody>
          <a:bodyPr/>
          <a:lstStyle/>
          <a:p>
            <a:endParaRPr lang="en-GB" sz="2400"/>
          </a:p>
        </p:txBody>
      </p:sp>
      <p:pic>
        <p:nvPicPr>
          <p:cNvPr id="8" name="Image 0" descr="preencoded.png"/>
          <p:cNvPicPr>
            <a:picLocks noChangeAspect="1"/>
          </p:cNvPicPr>
          <p:nvPr/>
        </p:nvPicPr>
        <p:blipFill>
          <a:blip r:embed="rId3"/>
          <a:stretch>
            <a:fillRect/>
          </a:stretch>
        </p:blipFill>
        <p:spPr>
          <a:xfrm>
            <a:off x="633984" y="2438400"/>
            <a:ext cx="365760" cy="365760"/>
          </a:xfrm>
          <a:prstGeom prst="rect">
            <a:avLst/>
          </a:prstGeom>
        </p:spPr>
      </p:pic>
      <p:sp>
        <p:nvSpPr>
          <p:cNvPr id="9" name="Text 6"/>
          <p:cNvSpPr/>
          <p:nvPr/>
        </p:nvSpPr>
        <p:spPr>
          <a:xfrm>
            <a:off x="1194816" y="2340864"/>
            <a:ext cx="2779776" cy="536448"/>
          </a:xfrm>
          <a:prstGeom prst="rect">
            <a:avLst/>
          </a:prstGeom>
          <a:noFill/>
          <a:ln/>
        </p:spPr>
        <p:txBody>
          <a:bodyPr wrap="square" lIns="0" tIns="0" rIns="0" bIns="0" rtlCol="0" anchor="ctr"/>
          <a:lstStyle/>
          <a:p>
            <a:r>
              <a:rPr lang="en-US" sz="1600" b="1" dirty="0">
                <a:solidFill>
                  <a:srgbClr val="028090"/>
                </a:solidFill>
                <a:latin typeface="Calibri" pitchFamily="34" charset="0"/>
                <a:ea typeface="Calibri" pitchFamily="34" charset="-122"/>
                <a:cs typeface="Calibri" pitchFamily="34" charset="-120"/>
              </a:rPr>
              <a:t>How it relates to Thematic Analysis</a:t>
            </a:r>
            <a:endParaRPr lang="en-US" sz="1600" dirty="0"/>
          </a:p>
        </p:txBody>
      </p:sp>
      <p:sp>
        <p:nvSpPr>
          <p:cNvPr id="10" name="Text 7"/>
          <p:cNvSpPr/>
          <p:nvPr/>
        </p:nvSpPr>
        <p:spPr>
          <a:xfrm>
            <a:off x="609600" y="2974848"/>
            <a:ext cx="3340608" cy="2292096"/>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TA codes textual data and derives themes through close reading. Affinity Diagramming works with individual data notes (one insight per sticky note), physically clusters them, and builds a hierarchy from the bottom up. TA is analytical and interpretive; affinity is spatial and collaborative.</a:t>
            </a:r>
            <a:endParaRPr lang="en-US" sz="1400" dirty="0"/>
          </a:p>
        </p:txBody>
      </p:sp>
      <p:sp>
        <p:nvSpPr>
          <p:cNvPr id="11" name="Shape 8"/>
          <p:cNvSpPr/>
          <p:nvPr/>
        </p:nvSpPr>
        <p:spPr>
          <a:xfrm>
            <a:off x="585216" y="5340096"/>
            <a:ext cx="3364992" cy="829056"/>
          </a:xfrm>
          <a:prstGeom prst="roundRect">
            <a:avLst>
              <a:gd name="adj" fmla="val 10294"/>
            </a:avLst>
          </a:prstGeom>
          <a:solidFill>
            <a:srgbClr val="028090">
              <a:alpha val="10000"/>
            </a:srgbClr>
          </a:solidFill>
          <a:ln w="12700">
            <a:solidFill>
              <a:srgbClr val="028090">
                <a:alpha val="40000"/>
              </a:srgbClr>
            </a:solidFill>
            <a:prstDash val="solid"/>
          </a:ln>
        </p:spPr>
        <p:txBody>
          <a:bodyPr/>
          <a:lstStyle/>
          <a:p>
            <a:endParaRPr lang="en-GB" sz="2400"/>
          </a:p>
        </p:txBody>
      </p:sp>
      <p:sp>
        <p:nvSpPr>
          <p:cNvPr id="12" name="Text 9"/>
          <p:cNvSpPr/>
          <p:nvPr/>
        </p:nvSpPr>
        <p:spPr>
          <a:xfrm>
            <a:off x="658368" y="5364480"/>
            <a:ext cx="3218688" cy="755904"/>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TA = analyst reads → codes → names themes</a:t>
            </a:r>
            <a:endParaRPr lang="en-US" sz="1200" dirty="0"/>
          </a:p>
          <a:p>
            <a:r>
              <a:rPr lang="en-US" sz="1200" i="1" dirty="0">
                <a:solidFill>
                  <a:srgbClr val="0A3D55"/>
                </a:solidFill>
                <a:latin typeface="Calibri" pitchFamily="34" charset="0"/>
                <a:ea typeface="Calibri" pitchFamily="34" charset="-122"/>
                <a:cs typeface="Calibri" pitchFamily="34" charset="-120"/>
              </a:rPr>
              <a:t>Affinity = team writes notes → clusters → names groups → names clusters</a:t>
            </a:r>
            <a:endParaRPr lang="en-US" sz="1200" dirty="0"/>
          </a:p>
        </p:txBody>
      </p:sp>
      <p:sp>
        <p:nvSpPr>
          <p:cNvPr id="13" name="Shape 10"/>
          <p:cNvSpPr/>
          <p:nvPr/>
        </p:nvSpPr>
        <p:spPr>
          <a:xfrm>
            <a:off x="4303776" y="2218944"/>
            <a:ext cx="3633216" cy="4047744"/>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4" name="Shape 11"/>
          <p:cNvSpPr/>
          <p:nvPr/>
        </p:nvSpPr>
        <p:spPr>
          <a:xfrm>
            <a:off x="4401312" y="2365248"/>
            <a:ext cx="512064" cy="512064"/>
          </a:xfrm>
          <a:prstGeom prst="roundRect">
            <a:avLst>
              <a:gd name="adj" fmla="val 16667"/>
            </a:avLst>
          </a:prstGeom>
          <a:solidFill>
            <a:srgbClr val="00A896"/>
          </a:solidFill>
          <a:ln w="12700">
            <a:solidFill>
              <a:srgbClr val="00A896"/>
            </a:solidFill>
            <a:prstDash val="solid"/>
          </a:ln>
        </p:spPr>
        <p:txBody>
          <a:bodyPr/>
          <a:lstStyle/>
          <a:p>
            <a:endParaRPr lang="en-GB" sz="2400"/>
          </a:p>
        </p:txBody>
      </p:sp>
      <p:pic>
        <p:nvPicPr>
          <p:cNvPr id="15" name="Image 1" descr="preencoded.png"/>
          <p:cNvPicPr>
            <a:picLocks noChangeAspect="1"/>
          </p:cNvPicPr>
          <p:nvPr/>
        </p:nvPicPr>
        <p:blipFill>
          <a:blip r:embed="rId4"/>
          <a:stretch>
            <a:fillRect/>
          </a:stretch>
        </p:blipFill>
        <p:spPr>
          <a:xfrm>
            <a:off x="4474464" y="2438400"/>
            <a:ext cx="365760" cy="365760"/>
          </a:xfrm>
          <a:prstGeom prst="rect">
            <a:avLst/>
          </a:prstGeom>
        </p:spPr>
      </p:pic>
      <p:sp>
        <p:nvSpPr>
          <p:cNvPr id="16" name="Text 12"/>
          <p:cNvSpPr/>
          <p:nvPr/>
        </p:nvSpPr>
        <p:spPr>
          <a:xfrm>
            <a:off x="5035296" y="2340864"/>
            <a:ext cx="2779776" cy="536448"/>
          </a:xfrm>
          <a:prstGeom prst="rect">
            <a:avLst/>
          </a:prstGeom>
          <a:noFill/>
          <a:ln/>
        </p:spPr>
        <p:txBody>
          <a:bodyPr wrap="square" lIns="0" tIns="0" rIns="0" bIns="0" rtlCol="0" anchor="ctr"/>
          <a:lstStyle/>
          <a:p>
            <a:r>
              <a:rPr lang="en-US" sz="1600" b="1" dirty="0">
                <a:solidFill>
                  <a:srgbClr val="00A896"/>
                </a:solidFill>
                <a:latin typeface="Calibri" pitchFamily="34" charset="0"/>
                <a:ea typeface="Calibri" pitchFamily="34" charset="-122"/>
                <a:cs typeface="Calibri" pitchFamily="34" charset="-120"/>
              </a:rPr>
              <a:t>What it produces</a:t>
            </a:r>
            <a:endParaRPr lang="en-US" sz="1600" dirty="0"/>
          </a:p>
        </p:txBody>
      </p:sp>
      <p:sp>
        <p:nvSpPr>
          <p:cNvPr id="17" name="Text 13"/>
          <p:cNvSpPr/>
          <p:nvPr/>
        </p:nvSpPr>
        <p:spPr>
          <a:xfrm>
            <a:off x="4450080" y="2974848"/>
            <a:ext cx="3340608" cy="2292096"/>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A wall (physical or digital) of notes organised into groups and clusters with labels at each level. The top-level cluster labels become the high-level design themes. It produces a shared, visible, team-owned model of the user's world — not a document that lives in one analyst's head.</a:t>
            </a:r>
            <a:endParaRPr lang="en-US" sz="1400" dirty="0"/>
          </a:p>
        </p:txBody>
      </p:sp>
      <p:sp>
        <p:nvSpPr>
          <p:cNvPr id="18" name="Shape 14"/>
          <p:cNvSpPr/>
          <p:nvPr/>
        </p:nvSpPr>
        <p:spPr>
          <a:xfrm>
            <a:off x="4425696" y="5340096"/>
            <a:ext cx="3364992" cy="829056"/>
          </a:xfrm>
          <a:prstGeom prst="roundRect">
            <a:avLst>
              <a:gd name="adj" fmla="val 10294"/>
            </a:avLst>
          </a:prstGeom>
          <a:solidFill>
            <a:srgbClr val="00A896">
              <a:alpha val="10000"/>
            </a:srgbClr>
          </a:solidFill>
          <a:ln w="12700">
            <a:solidFill>
              <a:srgbClr val="00A896">
                <a:alpha val="40000"/>
              </a:srgbClr>
            </a:solidFill>
            <a:prstDash val="solid"/>
          </a:ln>
        </p:spPr>
        <p:txBody>
          <a:bodyPr/>
          <a:lstStyle/>
          <a:p>
            <a:endParaRPr lang="en-GB" sz="2400"/>
          </a:p>
        </p:txBody>
      </p:sp>
      <p:sp>
        <p:nvSpPr>
          <p:cNvPr id="19" name="Text 15"/>
          <p:cNvSpPr/>
          <p:nvPr/>
        </p:nvSpPr>
        <p:spPr>
          <a:xfrm>
            <a:off x="4498848" y="5364480"/>
            <a:ext cx="3218688" cy="755904"/>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Typical scale: 200–1,000 notes · 20–100 groups · 5–15 top-level clusters</a:t>
            </a:r>
            <a:endParaRPr lang="en-US" sz="1200" dirty="0"/>
          </a:p>
        </p:txBody>
      </p:sp>
      <p:sp>
        <p:nvSpPr>
          <p:cNvPr id="20" name="Shape 16"/>
          <p:cNvSpPr/>
          <p:nvPr/>
        </p:nvSpPr>
        <p:spPr>
          <a:xfrm>
            <a:off x="8144256" y="2218944"/>
            <a:ext cx="3633216" cy="4047744"/>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1" name="Shape 17"/>
          <p:cNvSpPr/>
          <p:nvPr/>
        </p:nvSpPr>
        <p:spPr>
          <a:xfrm>
            <a:off x="8241792" y="2365248"/>
            <a:ext cx="512064" cy="512064"/>
          </a:xfrm>
          <a:prstGeom prst="roundRect">
            <a:avLst>
              <a:gd name="adj" fmla="val 16667"/>
            </a:avLst>
          </a:prstGeom>
          <a:solidFill>
            <a:srgbClr val="F59E0B"/>
          </a:solidFill>
          <a:ln w="12700">
            <a:solidFill>
              <a:srgbClr val="F59E0B"/>
            </a:solidFill>
            <a:prstDash val="solid"/>
          </a:ln>
        </p:spPr>
        <p:txBody>
          <a:bodyPr/>
          <a:lstStyle/>
          <a:p>
            <a:endParaRPr lang="en-GB" sz="2400"/>
          </a:p>
        </p:txBody>
      </p:sp>
      <p:pic>
        <p:nvPicPr>
          <p:cNvPr id="22" name="Image 2" descr="preencoded.png"/>
          <p:cNvPicPr>
            <a:picLocks noChangeAspect="1"/>
          </p:cNvPicPr>
          <p:nvPr/>
        </p:nvPicPr>
        <p:blipFill>
          <a:blip r:embed="rId5"/>
          <a:stretch>
            <a:fillRect/>
          </a:stretch>
        </p:blipFill>
        <p:spPr>
          <a:xfrm>
            <a:off x="8314944" y="2438400"/>
            <a:ext cx="365760" cy="365760"/>
          </a:xfrm>
          <a:prstGeom prst="rect">
            <a:avLst/>
          </a:prstGeom>
        </p:spPr>
      </p:pic>
      <p:sp>
        <p:nvSpPr>
          <p:cNvPr id="23" name="Text 18"/>
          <p:cNvSpPr/>
          <p:nvPr/>
        </p:nvSpPr>
        <p:spPr>
          <a:xfrm>
            <a:off x="8875776" y="2340864"/>
            <a:ext cx="2779776" cy="536448"/>
          </a:xfrm>
          <a:prstGeom prst="rect">
            <a:avLst/>
          </a:prstGeom>
          <a:noFill/>
          <a:ln/>
        </p:spPr>
        <p:txBody>
          <a:bodyPr wrap="square" lIns="0" tIns="0" rIns="0" bIns="0" rtlCol="0" anchor="ctr"/>
          <a:lstStyle/>
          <a:p>
            <a:r>
              <a:rPr lang="en-US" sz="1600" b="1" dirty="0">
                <a:solidFill>
                  <a:srgbClr val="F59E0B"/>
                </a:solidFill>
                <a:latin typeface="Calibri" pitchFamily="34" charset="0"/>
                <a:ea typeface="Calibri" pitchFamily="34" charset="-122"/>
                <a:cs typeface="Calibri" pitchFamily="34" charset="-120"/>
              </a:rPr>
              <a:t>When to use it</a:t>
            </a:r>
            <a:endParaRPr lang="en-US" sz="1600" dirty="0"/>
          </a:p>
        </p:txBody>
      </p:sp>
      <p:sp>
        <p:nvSpPr>
          <p:cNvPr id="24" name="Text 19"/>
          <p:cNvSpPr/>
          <p:nvPr/>
        </p:nvSpPr>
        <p:spPr>
          <a:xfrm>
            <a:off x="8290560" y="2974848"/>
            <a:ext cx="3340608" cy="2292096"/>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Best used after fieldwork (interviews, observations, diary studies) when you have large volumes of raw qualitative data and need to make sense of them collaboratively as a team. Ideal in the Define phase of the Double Diamond — converting research data into a shared problem framing.</a:t>
            </a:r>
            <a:endParaRPr lang="en-US" sz="1400" dirty="0"/>
          </a:p>
        </p:txBody>
      </p:sp>
      <p:sp>
        <p:nvSpPr>
          <p:cNvPr id="25" name="Shape 20"/>
          <p:cNvSpPr/>
          <p:nvPr/>
        </p:nvSpPr>
        <p:spPr>
          <a:xfrm>
            <a:off x="8266176" y="5340096"/>
            <a:ext cx="3364992" cy="829056"/>
          </a:xfrm>
          <a:prstGeom prst="roundRect">
            <a:avLst>
              <a:gd name="adj" fmla="val 10294"/>
            </a:avLst>
          </a:prstGeom>
          <a:solidFill>
            <a:srgbClr val="F59E0B">
              <a:alpha val="10000"/>
            </a:srgbClr>
          </a:solidFill>
          <a:ln w="12700">
            <a:solidFill>
              <a:srgbClr val="F59E0B">
                <a:alpha val="40000"/>
              </a:srgbClr>
            </a:solidFill>
            <a:prstDash val="solid"/>
          </a:ln>
        </p:spPr>
        <p:txBody>
          <a:bodyPr/>
          <a:lstStyle/>
          <a:p>
            <a:endParaRPr lang="en-GB" sz="2400"/>
          </a:p>
        </p:txBody>
      </p:sp>
      <p:sp>
        <p:nvSpPr>
          <p:cNvPr id="26" name="Text 21"/>
          <p:cNvSpPr/>
          <p:nvPr/>
        </p:nvSpPr>
        <p:spPr>
          <a:xfrm>
            <a:off x="8339328" y="5364480"/>
            <a:ext cx="3218688" cy="755904"/>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Tools: physical Post-it notes on wall · Miro · FigJam · Mural (digital alternatives)</a:t>
            </a:r>
            <a:endParaRPr lang="en-US" sz="1200" dirty="0"/>
          </a:p>
        </p:txBody>
      </p:sp>
      <p:sp>
        <p:nvSpPr>
          <p:cNvPr id="27" name="Text 22"/>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[12] Beyer, H. and Holtzblatt, K. (1998). Contextual Design: Defining Customer-Centred Systems. San Francisco: Morgan Kaufmann.  </a:t>
            </a:r>
          </a:p>
          <a:p>
            <a:r>
              <a:rPr lang="en-US" sz="1200" i="1" dirty="0">
                <a:solidFill>
                  <a:srgbClr val="64748B"/>
                </a:solidFill>
                <a:latin typeface="Calibri" pitchFamily="34" charset="0"/>
                <a:ea typeface="Calibri" pitchFamily="34" charset="-122"/>
                <a:cs typeface="Calibri" pitchFamily="34" charset="-120"/>
              </a:rPr>
              <a:t>[13] Holtzblatt, K., Wendell, J.B. and Wood, S. (2005). Rapid Contextual Design. San Francisco: Morgan Kaufmann.</a:t>
            </a:r>
            <a:endParaRPr lang="en-US" sz="1200" dirty="0"/>
          </a:p>
        </p:txBody>
      </p:sp>
      <p:sp>
        <p:nvSpPr>
          <p:cNvPr id="29" name="Footer Placeholder 5">
            <a:extLst>
              <a:ext uri="{FF2B5EF4-FFF2-40B4-BE49-F238E27FC236}">
                <a16:creationId xmlns:a16="http://schemas.microsoft.com/office/drawing/2014/main" id="{86EBFB41-158C-0DDB-7880-CD9FE493C9E6}"/>
              </a:ext>
            </a:extLst>
          </p:cNvPr>
          <p:cNvSpPr txBox="1">
            <a:spLocks/>
          </p:cNvSpPr>
          <p:nvPr/>
        </p:nvSpPr>
        <p:spPr>
          <a:xfrm rot="5400000">
            <a:off x="-2607389" y="2645297"/>
            <a:ext cx="5486400"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1467" b="1" dirty="0">
                <a:solidFill>
                  <a:schemeClr val="tx1">
                    <a:lumMod val="50000"/>
                    <a:lumOff val="50000"/>
                  </a:schemeClr>
                </a:solidFill>
              </a:rPr>
              <a:t>ACCB6017 Usability Engineering</a:t>
            </a:r>
            <a:endParaRPr lang="en-GB" sz="1467" dirty="0">
              <a:solidFill>
                <a:schemeClr val="tx1">
                  <a:lumMod val="50000"/>
                  <a:lumOff val="50000"/>
                </a:schemeClr>
              </a:solidFill>
            </a:endParaRPr>
          </a:p>
        </p:txBody>
      </p:sp>
      <p:sp>
        <p:nvSpPr>
          <p:cNvPr id="31" name="Slide Number Placeholder 6">
            <a:extLst>
              <a:ext uri="{FF2B5EF4-FFF2-40B4-BE49-F238E27FC236}">
                <a16:creationId xmlns:a16="http://schemas.microsoft.com/office/drawing/2014/main" id="{98DC73FD-56D6-938E-3095-28786B01AD16}"/>
              </a:ext>
            </a:extLst>
          </p:cNvPr>
          <p:cNvSpPr txBox="1">
            <a:spLocks/>
          </p:cNvSpPr>
          <p:nvPr/>
        </p:nvSpPr>
        <p:spPr>
          <a:xfrm>
            <a:off x="11893296" y="6371633"/>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11</a:t>
            </a:fld>
            <a:endParaRPr lang="en-GB" sz="1467"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par>
                          <p:cTn id="33" fill="hold">
                            <p:stCondLst>
                              <p:cond delay="500"/>
                            </p:stCondLst>
                            <p:childTnLst>
                              <p:par>
                                <p:cTn id="34" presetID="10" presetClass="entr" presetSubtype="0" fill="hold" grpId="0" nodeType="after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par>
                          <p:cTn id="37" fill="hold">
                            <p:stCondLst>
                              <p:cond delay="1000"/>
                            </p:stCondLst>
                            <p:childTnLst>
                              <p:par>
                                <p:cTn id="38" presetID="10" presetClass="entr" presetSubtype="0" fill="hold" nodeType="after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childTnLst>
                          </p:cTn>
                        </p:par>
                        <p:par>
                          <p:cTn id="41" fill="hold">
                            <p:stCondLst>
                              <p:cond delay="1500"/>
                            </p:stCondLst>
                            <p:childTnLst>
                              <p:par>
                                <p:cTn id="42" presetID="10" presetClass="entr" presetSubtype="0" fill="hold" grpId="0" nodeType="after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childTnLst>
                          </p:cTn>
                        </p:par>
                        <p:par>
                          <p:cTn id="45" fill="hold">
                            <p:stCondLst>
                              <p:cond delay="2000"/>
                            </p:stCondLst>
                            <p:childTnLst>
                              <p:par>
                                <p:cTn id="46" presetID="10" presetClass="entr" presetSubtype="0" fill="hold" grpId="0" nodeType="after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fade">
                                      <p:cBhvr>
                                        <p:cTn id="48" dur="500"/>
                                        <p:tgtEl>
                                          <p:spTgt spid="18"/>
                                        </p:tgtEl>
                                      </p:cBhvr>
                                    </p:animEffect>
                                  </p:childTnLst>
                                </p:cTn>
                              </p:par>
                            </p:childTnLst>
                          </p:cTn>
                        </p:par>
                        <p:par>
                          <p:cTn id="49" fill="hold">
                            <p:stCondLst>
                              <p:cond delay="2500"/>
                            </p:stCondLst>
                            <p:childTnLst>
                              <p:par>
                                <p:cTn id="50" presetID="10" presetClass="entr" presetSubtype="0" fill="hold" grpId="0" nodeType="after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fade">
                                      <p:cBhvr>
                                        <p:cTn id="57" dur="500"/>
                                        <p:tgtEl>
                                          <p:spTgt spid="20"/>
                                        </p:tgtEl>
                                      </p:cBhvr>
                                    </p:animEffect>
                                  </p:childTnLst>
                                </p:cTn>
                              </p:par>
                            </p:childTnLst>
                          </p:cTn>
                        </p:par>
                        <p:par>
                          <p:cTn id="58" fill="hold">
                            <p:stCondLst>
                              <p:cond delay="500"/>
                            </p:stCondLst>
                            <p:childTnLst>
                              <p:par>
                                <p:cTn id="59" presetID="10" presetClass="entr" presetSubtype="0" fill="hold" grpId="0" nodeType="after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fade">
                                      <p:cBhvr>
                                        <p:cTn id="61" dur="500"/>
                                        <p:tgtEl>
                                          <p:spTgt spid="23"/>
                                        </p:tgtEl>
                                      </p:cBhvr>
                                    </p:animEffect>
                                  </p:childTnLst>
                                </p:cTn>
                              </p:par>
                            </p:childTnLst>
                          </p:cTn>
                        </p:par>
                        <p:par>
                          <p:cTn id="62" fill="hold">
                            <p:stCondLst>
                              <p:cond delay="1000"/>
                            </p:stCondLst>
                            <p:childTnLst>
                              <p:par>
                                <p:cTn id="63" presetID="10" presetClass="entr" presetSubtype="0" fill="hold" nodeType="after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fade">
                                      <p:cBhvr>
                                        <p:cTn id="65" dur="500"/>
                                        <p:tgtEl>
                                          <p:spTgt spid="22"/>
                                        </p:tgtEl>
                                      </p:cBhvr>
                                    </p:animEffect>
                                  </p:childTnLst>
                                </p:cTn>
                              </p:par>
                            </p:childTnLst>
                          </p:cTn>
                        </p:par>
                        <p:par>
                          <p:cTn id="66" fill="hold">
                            <p:stCondLst>
                              <p:cond delay="1500"/>
                            </p:stCondLst>
                            <p:childTnLst>
                              <p:par>
                                <p:cTn id="67" presetID="10" presetClass="entr" presetSubtype="0" fill="hold" grpId="0" nodeType="after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fade">
                                      <p:cBhvr>
                                        <p:cTn id="69" dur="500"/>
                                        <p:tgtEl>
                                          <p:spTgt spid="24"/>
                                        </p:tgtEl>
                                      </p:cBhvr>
                                    </p:animEffect>
                                  </p:childTnLst>
                                </p:cTn>
                              </p:par>
                            </p:childTnLst>
                          </p:cTn>
                        </p:par>
                        <p:par>
                          <p:cTn id="70" fill="hold">
                            <p:stCondLst>
                              <p:cond delay="2000"/>
                            </p:stCondLst>
                            <p:childTnLst>
                              <p:par>
                                <p:cTn id="71" presetID="10" presetClass="entr" presetSubtype="0" fill="hold" grpId="0" nodeType="after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fade">
                                      <p:cBhvr>
                                        <p:cTn id="73" dur="500"/>
                                        <p:tgtEl>
                                          <p:spTgt spid="25"/>
                                        </p:tgtEl>
                                      </p:cBhvr>
                                    </p:animEffect>
                                  </p:childTnLst>
                                </p:cTn>
                              </p:par>
                            </p:childTnLst>
                          </p:cTn>
                        </p:par>
                        <p:par>
                          <p:cTn id="74" fill="hold">
                            <p:stCondLst>
                              <p:cond delay="2500"/>
                            </p:stCondLst>
                            <p:childTnLst>
                              <p:par>
                                <p:cTn id="75" presetID="10" presetClass="entr" presetSubtype="0" fill="hold" grpId="0" nodeType="after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fade">
                                      <p:cBhvr>
                                        <p:cTn id="7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P spid="12" grpId="0" animBg="1"/>
      <p:bldP spid="13" grpId="0" animBg="1"/>
      <p:bldP spid="16" grpId="0" animBg="1"/>
      <p:bldP spid="17" grpId="0" animBg="1"/>
      <p:bldP spid="18" grpId="0" animBg="1"/>
      <p:bldP spid="19" grpId="0" animBg="1"/>
      <p:bldP spid="20" grpId="0" animBg="1"/>
      <p:bldP spid="23" grpId="0" animBg="1"/>
      <p:bldP spid="24" grpId="0" animBg="1"/>
      <p:bldP spid="25"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Worked Example — WardWatch Affinity Diagram</a:t>
            </a:r>
            <a:endParaRPr lang="en-US" sz="3467" dirty="0"/>
          </a:p>
        </p:txBody>
      </p:sp>
      <p:sp>
        <p:nvSpPr>
          <p:cNvPr id="3" name="Text 1"/>
          <p:cNvSpPr/>
          <p:nvPr/>
        </p:nvSpPr>
        <p:spPr>
          <a:xfrm>
            <a:off x="609600" y="902208"/>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Built from 5 nurse interviews and 2 observation sessions. Each note = one verbatim observation or quote [12].</a:t>
            </a:r>
            <a:endParaRPr lang="en-US" sz="1733" dirty="0"/>
          </a:p>
        </p:txBody>
      </p:sp>
      <p:sp>
        <p:nvSpPr>
          <p:cNvPr id="4" name="Shape 2"/>
          <p:cNvSpPr/>
          <p:nvPr/>
        </p:nvSpPr>
        <p:spPr>
          <a:xfrm>
            <a:off x="463296" y="1365504"/>
            <a:ext cx="3438144" cy="414528"/>
          </a:xfrm>
          <a:prstGeom prst="roundRect">
            <a:avLst>
              <a:gd name="adj" fmla="val 17647"/>
            </a:avLst>
          </a:prstGeom>
          <a:solidFill>
            <a:srgbClr val="D63865"/>
          </a:solidFill>
          <a:ln w="12700">
            <a:solidFill>
              <a:srgbClr val="D63865"/>
            </a:solidFill>
            <a:prstDash val="solid"/>
          </a:ln>
        </p:spPr>
        <p:txBody>
          <a:bodyPr/>
          <a:lstStyle/>
          <a:p>
            <a:endParaRPr lang="en-GB" sz="2400"/>
          </a:p>
        </p:txBody>
      </p:sp>
      <p:sp>
        <p:nvSpPr>
          <p:cNvPr id="5" name="Text 3"/>
          <p:cNvSpPr/>
          <p:nvPr/>
        </p:nvSpPr>
        <p:spPr>
          <a:xfrm>
            <a:off x="463296" y="1365504"/>
            <a:ext cx="3438144" cy="414528"/>
          </a:xfrm>
          <a:prstGeom prst="rect">
            <a:avLst/>
          </a:prstGeom>
          <a:noFill/>
          <a:ln/>
        </p:spPr>
        <p:txBody>
          <a:bodyPr wrap="square" lIns="0" tIns="0" rIns="0" bIns="0" rtlCol="0" anchor="ctr"/>
          <a:lstStyle/>
          <a:p>
            <a:pPr algn="ctr"/>
            <a:r>
              <a:rPr lang="en-US" sz="1400" b="1" dirty="0">
                <a:solidFill>
                  <a:srgbClr val="FFFFFF"/>
                </a:solidFill>
                <a:latin typeface="Calibri" pitchFamily="34" charset="0"/>
                <a:ea typeface="Calibri" pitchFamily="34" charset="-122"/>
                <a:cs typeface="Calibri" pitchFamily="34" charset="-120"/>
              </a:rPr>
              <a:t>TRUST &amp; RELIABILITY</a:t>
            </a:r>
            <a:endParaRPr lang="en-US" sz="1400" dirty="0"/>
          </a:p>
        </p:txBody>
      </p:sp>
      <p:sp>
        <p:nvSpPr>
          <p:cNvPr id="6" name="Shape 4"/>
          <p:cNvSpPr/>
          <p:nvPr/>
        </p:nvSpPr>
        <p:spPr>
          <a:xfrm>
            <a:off x="4047744" y="1365504"/>
            <a:ext cx="3438144" cy="414528"/>
          </a:xfrm>
          <a:prstGeom prst="roundRect">
            <a:avLst>
              <a:gd name="adj" fmla="val 17647"/>
            </a:avLst>
          </a:prstGeom>
          <a:solidFill>
            <a:srgbClr val="1C7293"/>
          </a:solidFill>
          <a:ln w="12700">
            <a:solidFill>
              <a:srgbClr val="1C7293"/>
            </a:solidFill>
            <a:prstDash val="solid"/>
          </a:ln>
        </p:spPr>
        <p:txBody>
          <a:bodyPr/>
          <a:lstStyle/>
          <a:p>
            <a:endParaRPr lang="en-GB" sz="2400"/>
          </a:p>
        </p:txBody>
      </p:sp>
      <p:sp>
        <p:nvSpPr>
          <p:cNvPr id="7" name="Text 5"/>
          <p:cNvSpPr/>
          <p:nvPr/>
        </p:nvSpPr>
        <p:spPr>
          <a:xfrm>
            <a:off x="4047744" y="1365504"/>
            <a:ext cx="3438144" cy="414528"/>
          </a:xfrm>
          <a:prstGeom prst="rect">
            <a:avLst/>
          </a:prstGeom>
          <a:noFill/>
          <a:ln/>
        </p:spPr>
        <p:txBody>
          <a:bodyPr wrap="square" lIns="0" tIns="0" rIns="0" bIns="0" rtlCol="0" anchor="ctr"/>
          <a:lstStyle/>
          <a:p>
            <a:pPr algn="ctr"/>
            <a:r>
              <a:rPr lang="en-US" sz="1400" b="1" dirty="0">
                <a:solidFill>
                  <a:srgbClr val="FFFFFF"/>
                </a:solidFill>
                <a:latin typeface="Calibri" pitchFamily="34" charset="0"/>
                <a:ea typeface="Calibri" pitchFamily="34" charset="-122"/>
                <a:cs typeface="Calibri" pitchFamily="34" charset="-120"/>
              </a:rPr>
              <a:t>SPEED &amp; EFFICIENCY</a:t>
            </a:r>
            <a:endParaRPr lang="en-US" sz="1400" dirty="0"/>
          </a:p>
        </p:txBody>
      </p:sp>
      <p:sp>
        <p:nvSpPr>
          <p:cNvPr id="8" name="Shape 6"/>
          <p:cNvSpPr/>
          <p:nvPr/>
        </p:nvSpPr>
        <p:spPr>
          <a:xfrm>
            <a:off x="7632192" y="1365504"/>
            <a:ext cx="3803904" cy="414528"/>
          </a:xfrm>
          <a:prstGeom prst="roundRect">
            <a:avLst>
              <a:gd name="adj" fmla="val 17647"/>
            </a:avLst>
          </a:prstGeom>
          <a:solidFill>
            <a:srgbClr val="F59E0B"/>
          </a:solidFill>
          <a:ln w="12700">
            <a:solidFill>
              <a:srgbClr val="F59E0B"/>
            </a:solidFill>
            <a:prstDash val="solid"/>
          </a:ln>
        </p:spPr>
        <p:txBody>
          <a:bodyPr/>
          <a:lstStyle/>
          <a:p>
            <a:endParaRPr lang="en-GB" sz="2400"/>
          </a:p>
        </p:txBody>
      </p:sp>
      <p:sp>
        <p:nvSpPr>
          <p:cNvPr id="9" name="Text 7"/>
          <p:cNvSpPr/>
          <p:nvPr/>
        </p:nvSpPr>
        <p:spPr>
          <a:xfrm>
            <a:off x="7632192" y="1365504"/>
            <a:ext cx="3803904" cy="414528"/>
          </a:xfrm>
          <a:prstGeom prst="rect">
            <a:avLst/>
          </a:prstGeom>
          <a:noFill/>
          <a:ln/>
        </p:spPr>
        <p:txBody>
          <a:bodyPr wrap="square" lIns="0" tIns="0" rIns="0" bIns="0" rtlCol="0" anchor="ctr"/>
          <a:lstStyle/>
          <a:p>
            <a:pPr algn="ctr"/>
            <a:r>
              <a:rPr lang="en-US" sz="1400" b="1" dirty="0">
                <a:solidFill>
                  <a:srgbClr val="FFFFFF"/>
                </a:solidFill>
                <a:latin typeface="Calibri" pitchFamily="34" charset="0"/>
                <a:ea typeface="Calibri" pitchFamily="34" charset="-122"/>
                <a:cs typeface="Calibri" pitchFamily="34" charset="-120"/>
              </a:rPr>
              <a:t>INFORMATION STRUCTURE</a:t>
            </a:r>
            <a:endParaRPr lang="en-US" sz="1400" dirty="0"/>
          </a:p>
        </p:txBody>
      </p:sp>
      <p:sp>
        <p:nvSpPr>
          <p:cNvPr id="10" name="Shape 8"/>
          <p:cNvSpPr/>
          <p:nvPr/>
        </p:nvSpPr>
        <p:spPr>
          <a:xfrm>
            <a:off x="512064" y="1853184"/>
            <a:ext cx="1536192" cy="341376"/>
          </a:xfrm>
          <a:prstGeom prst="roundRect">
            <a:avLst>
              <a:gd name="adj" fmla="val 14286"/>
            </a:avLst>
          </a:prstGeom>
          <a:solidFill>
            <a:srgbClr val="1A6B9A"/>
          </a:solidFill>
          <a:ln w="12700">
            <a:solidFill>
              <a:srgbClr val="1A6B9A"/>
            </a:solidFill>
            <a:prstDash val="solid"/>
          </a:ln>
        </p:spPr>
        <p:txBody>
          <a:bodyPr/>
          <a:lstStyle/>
          <a:p>
            <a:endParaRPr lang="en-GB" sz="2400"/>
          </a:p>
        </p:txBody>
      </p:sp>
      <p:sp>
        <p:nvSpPr>
          <p:cNvPr id="11" name="Text 9"/>
          <p:cNvSpPr/>
          <p:nvPr/>
        </p:nvSpPr>
        <p:spPr>
          <a:xfrm>
            <a:off x="560832" y="1853184"/>
            <a:ext cx="1438656" cy="341376"/>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Paper backup behaviour</a:t>
            </a:r>
            <a:endParaRPr lang="en-US" sz="1133" dirty="0"/>
          </a:p>
        </p:txBody>
      </p:sp>
      <p:sp>
        <p:nvSpPr>
          <p:cNvPr id="12" name="Shape 10"/>
          <p:cNvSpPr/>
          <p:nvPr/>
        </p:nvSpPr>
        <p:spPr>
          <a:xfrm>
            <a:off x="2145792" y="1853184"/>
            <a:ext cx="1706880" cy="341376"/>
          </a:xfrm>
          <a:prstGeom prst="roundRect">
            <a:avLst>
              <a:gd name="adj" fmla="val 14286"/>
            </a:avLst>
          </a:prstGeom>
          <a:solidFill>
            <a:srgbClr val="1A6B9A"/>
          </a:solidFill>
          <a:ln w="12700">
            <a:solidFill>
              <a:srgbClr val="1A6B9A"/>
            </a:solidFill>
            <a:prstDash val="solid"/>
          </a:ln>
        </p:spPr>
        <p:txBody>
          <a:bodyPr/>
          <a:lstStyle/>
          <a:p>
            <a:endParaRPr lang="en-GB" sz="2400"/>
          </a:p>
        </p:txBody>
      </p:sp>
      <p:sp>
        <p:nvSpPr>
          <p:cNvPr id="13" name="Text 11"/>
          <p:cNvSpPr/>
          <p:nvPr/>
        </p:nvSpPr>
        <p:spPr>
          <a:xfrm>
            <a:off x="2194560" y="1853184"/>
            <a:ext cx="1609344" cy="341376"/>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System save anxiety</a:t>
            </a:r>
            <a:endParaRPr lang="en-US" sz="1133" dirty="0"/>
          </a:p>
        </p:txBody>
      </p:sp>
      <p:sp>
        <p:nvSpPr>
          <p:cNvPr id="14" name="Shape 12"/>
          <p:cNvSpPr/>
          <p:nvPr/>
        </p:nvSpPr>
        <p:spPr>
          <a:xfrm>
            <a:off x="4096512" y="1853184"/>
            <a:ext cx="1584960" cy="341376"/>
          </a:xfrm>
          <a:prstGeom prst="roundRect">
            <a:avLst>
              <a:gd name="adj" fmla="val 14286"/>
            </a:avLst>
          </a:prstGeom>
          <a:solidFill>
            <a:srgbClr val="28517A"/>
          </a:solidFill>
          <a:ln w="12700">
            <a:solidFill>
              <a:srgbClr val="28517A"/>
            </a:solidFill>
            <a:prstDash val="solid"/>
          </a:ln>
        </p:spPr>
        <p:txBody>
          <a:bodyPr/>
          <a:lstStyle/>
          <a:p>
            <a:endParaRPr lang="en-GB" sz="2400"/>
          </a:p>
        </p:txBody>
      </p:sp>
      <p:sp>
        <p:nvSpPr>
          <p:cNvPr id="15" name="Text 13"/>
          <p:cNvSpPr/>
          <p:nvPr/>
        </p:nvSpPr>
        <p:spPr>
          <a:xfrm>
            <a:off x="4145280" y="1853184"/>
            <a:ext cx="1487424" cy="341376"/>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Keyboard-only workflows</a:t>
            </a:r>
            <a:endParaRPr lang="en-US" sz="1133" dirty="0"/>
          </a:p>
        </p:txBody>
      </p:sp>
      <p:sp>
        <p:nvSpPr>
          <p:cNvPr id="16" name="Shape 14"/>
          <p:cNvSpPr/>
          <p:nvPr/>
        </p:nvSpPr>
        <p:spPr>
          <a:xfrm>
            <a:off x="5779008" y="1853184"/>
            <a:ext cx="1658112" cy="341376"/>
          </a:xfrm>
          <a:prstGeom prst="roundRect">
            <a:avLst>
              <a:gd name="adj" fmla="val 14286"/>
            </a:avLst>
          </a:prstGeom>
          <a:solidFill>
            <a:srgbClr val="28517A"/>
          </a:solidFill>
          <a:ln w="12700">
            <a:solidFill>
              <a:srgbClr val="28517A"/>
            </a:solidFill>
            <a:prstDash val="solid"/>
          </a:ln>
        </p:spPr>
        <p:txBody>
          <a:bodyPr/>
          <a:lstStyle/>
          <a:p>
            <a:endParaRPr lang="en-GB" sz="2400"/>
          </a:p>
        </p:txBody>
      </p:sp>
      <p:sp>
        <p:nvSpPr>
          <p:cNvPr id="17" name="Text 15"/>
          <p:cNvSpPr/>
          <p:nvPr/>
        </p:nvSpPr>
        <p:spPr>
          <a:xfrm>
            <a:off x="5827776" y="1853184"/>
            <a:ext cx="1560576" cy="341376"/>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Time-critical decisions</a:t>
            </a:r>
            <a:endParaRPr lang="en-US" sz="1133" dirty="0"/>
          </a:p>
        </p:txBody>
      </p:sp>
      <p:sp>
        <p:nvSpPr>
          <p:cNvPr id="18" name="Shape 16"/>
          <p:cNvSpPr/>
          <p:nvPr/>
        </p:nvSpPr>
        <p:spPr>
          <a:xfrm>
            <a:off x="7680960" y="1853184"/>
            <a:ext cx="1804416" cy="341376"/>
          </a:xfrm>
          <a:prstGeom prst="roundRect">
            <a:avLst>
              <a:gd name="adj" fmla="val 14286"/>
            </a:avLst>
          </a:prstGeom>
          <a:solidFill>
            <a:srgbClr val="A0522D"/>
          </a:solidFill>
          <a:ln w="12700">
            <a:solidFill>
              <a:srgbClr val="A0522D"/>
            </a:solidFill>
            <a:prstDash val="solid"/>
          </a:ln>
        </p:spPr>
        <p:txBody>
          <a:bodyPr/>
          <a:lstStyle/>
          <a:p>
            <a:endParaRPr lang="en-GB" sz="2400"/>
          </a:p>
        </p:txBody>
      </p:sp>
      <p:sp>
        <p:nvSpPr>
          <p:cNvPr id="19" name="Text 17"/>
          <p:cNvSpPr/>
          <p:nvPr/>
        </p:nvSpPr>
        <p:spPr>
          <a:xfrm>
            <a:off x="7729728" y="1853184"/>
            <a:ext cx="1706880" cy="341376"/>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Patient search patterns</a:t>
            </a:r>
            <a:endParaRPr lang="en-US" sz="1133" dirty="0"/>
          </a:p>
        </p:txBody>
      </p:sp>
      <p:sp>
        <p:nvSpPr>
          <p:cNvPr id="20" name="Shape 18"/>
          <p:cNvSpPr/>
          <p:nvPr/>
        </p:nvSpPr>
        <p:spPr>
          <a:xfrm>
            <a:off x="9582912" y="1853184"/>
            <a:ext cx="1804416" cy="341376"/>
          </a:xfrm>
          <a:prstGeom prst="roundRect">
            <a:avLst>
              <a:gd name="adj" fmla="val 14286"/>
            </a:avLst>
          </a:prstGeom>
          <a:solidFill>
            <a:srgbClr val="A0522D"/>
          </a:solidFill>
          <a:ln w="12700">
            <a:solidFill>
              <a:srgbClr val="A0522D"/>
            </a:solidFill>
            <a:prstDash val="solid"/>
          </a:ln>
        </p:spPr>
        <p:txBody>
          <a:bodyPr/>
          <a:lstStyle/>
          <a:p>
            <a:endParaRPr lang="en-GB" sz="2400"/>
          </a:p>
        </p:txBody>
      </p:sp>
      <p:sp>
        <p:nvSpPr>
          <p:cNvPr id="21" name="Text 19"/>
          <p:cNvSpPr/>
          <p:nvPr/>
        </p:nvSpPr>
        <p:spPr>
          <a:xfrm>
            <a:off x="9631680" y="1853184"/>
            <a:ext cx="1706880" cy="341376"/>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Menu depth confusion</a:t>
            </a:r>
            <a:endParaRPr lang="en-US" sz="1133" dirty="0"/>
          </a:p>
        </p:txBody>
      </p:sp>
      <p:sp>
        <p:nvSpPr>
          <p:cNvPr id="22" name="Shape 20"/>
          <p:cNvSpPr/>
          <p:nvPr/>
        </p:nvSpPr>
        <p:spPr>
          <a:xfrm>
            <a:off x="512064" y="2267712"/>
            <a:ext cx="1511808" cy="707136"/>
          </a:xfrm>
          <a:prstGeom prst="roundRect">
            <a:avLst>
              <a:gd name="adj" fmla="val 6897"/>
            </a:avLst>
          </a:prstGeom>
          <a:solidFill>
            <a:srgbClr val="FEF08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23" name="Text 21"/>
          <p:cNvSpPr/>
          <p:nvPr/>
        </p:nvSpPr>
        <p:spPr>
          <a:xfrm>
            <a:off x="560832" y="2316480"/>
            <a:ext cx="1414272"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"I always print the sheet before handover — just in case"</a:t>
            </a:r>
            <a:endParaRPr lang="en-US" sz="1133" dirty="0"/>
          </a:p>
        </p:txBody>
      </p:sp>
      <p:sp>
        <p:nvSpPr>
          <p:cNvPr id="24" name="Shape 22"/>
          <p:cNvSpPr/>
          <p:nvPr/>
        </p:nvSpPr>
        <p:spPr>
          <a:xfrm>
            <a:off x="536448" y="3072384"/>
            <a:ext cx="1487424" cy="707136"/>
          </a:xfrm>
          <a:prstGeom prst="roundRect">
            <a:avLst>
              <a:gd name="adj" fmla="val 6897"/>
            </a:avLst>
          </a:prstGeom>
          <a:solidFill>
            <a:srgbClr val="FEF08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25" name="Text 23"/>
          <p:cNvSpPr/>
          <p:nvPr/>
        </p:nvSpPr>
        <p:spPr>
          <a:xfrm>
            <a:off x="585216" y="3121152"/>
            <a:ext cx="1389888"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"I don't trust it to save if I navigate away"</a:t>
            </a:r>
            <a:endParaRPr lang="en-US" sz="1133" dirty="0"/>
          </a:p>
        </p:txBody>
      </p:sp>
      <p:sp>
        <p:nvSpPr>
          <p:cNvPr id="26" name="Shape 24"/>
          <p:cNvSpPr/>
          <p:nvPr/>
        </p:nvSpPr>
        <p:spPr>
          <a:xfrm>
            <a:off x="2145792" y="2267712"/>
            <a:ext cx="1682496" cy="707136"/>
          </a:xfrm>
          <a:prstGeom prst="roundRect">
            <a:avLst>
              <a:gd name="adj" fmla="val 6897"/>
            </a:avLst>
          </a:prstGeom>
          <a:solidFill>
            <a:srgbClr val="FEF08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27" name="Text 25"/>
          <p:cNvSpPr/>
          <p:nvPr/>
        </p:nvSpPr>
        <p:spPr>
          <a:xfrm>
            <a:off x="2194560" y="2316480"/>
            <a:ext cx="1584960"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"I've lost data twice. Now I screenshot everything"</a:t>
            </a:r>
            <a:endParaRPr lang="en-US" sz="1133" dirty="0"/>
          </a:p>
        </p:txBody>
      </p:sp>
      <p:sp>
        <p:nvSpPr>
          <p:cNvPr id="28" name="Shape 26"/>
          <p:cNvSpPr/>
          <p:nvPr/>
        </p:nvSpPr>
        <p:spPr>
          <a:xfrm>
            <a:off x="2170176" y="3072384"/>
            <a:ext cx="1682496" cy="707136"/>
          </a:xfrm>
          <a:prstGeom prst="roundRect">
            <a:avLst>
              <a:gd name="adj" fmla="val 6897"/>
            </a:avLst>
          </a:prstGeom>
          <a:solidFill>
            <a:srgbClr val="FEF08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29" name="Text 27"/>
          <p:cNvSpPr/>
          <p:nvPr/>
        </p:nvSpPr>
        <p:spPr>
          <a:xfrm>
            <a:off x="2218944" y="3121152"/>
            <a:ext cx="1584960"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"The spinner just… spins. You never know if it saved"</a:t>
            </a:r>
            <a:endParaRPr lang="en-US" sz="1133" dirty="0"/>
          </a:p>
        </p:txBody>
      </p:sp>
      <p:sp>
        <p:nvSpPr>
          <p:cNvPr id="30" name="Shape 28"/>
          <p:cNvSpPr/>
          <p:nvPr/>
        </p:nvSpPr>
        <p:spPr>
          <a:xfrm>
            <a:off x="4096512" y="2267712"/>
            <a:ext cx="1560576" cy="707136"/>
          </a:xfrm>
          <a:prstGeom prst="roundRect">
            <a:avLst>
              <a:gd name="adj" fmla="val 6897"/>
            </a:avLst>
          </a:prstGeom>
          <a:solidFill>
            <a:srgbClr val="BBF7D0"/>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31" name="Text 29"/>
          <p:cNvSpPr/>
          <p:nvPr/>
        </p:nvSpPr>
        <p:spPr>
          <a:xfrm>
            <a:off x="4145280" y="2316480"/>
            <a:ext cx="1463040"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"Tab tab tab — I never use the mouse during handover"</a:t>
            </a:r>
            <a:endParaRPr lang="en-US" sz="1133" dirty="0"/>
          </a:p>
        </p:txBody>
      </p:sp>
      <p:sp>
        <p:nvSpPr>
          <p:cNvPr id="32" name="Shape 30"/>
          <p:cNvSpPr/>
          <p:nvPr/>
        </p:nvSpPr>
        <p:spPr>
          <a:xfrm>
            <a:off x="4120896" y="3072384"/>
            <a:ext cx="1560576" cy="707136"/>
          </a:xfrm>
          <a:prstGeom prst="roundRect">
            <a:avLst>
              <a:gd name="adj" fmla="val 6897"/>
            </a:avLst>
          </a:prstGeom>
          <a:solidFill>
            <a:srgbClr val="BBF7D0"/>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33" name="Text 31"/>
          <p:cNvSpPr/>
          <p:nvPr/>
        </p:nvSpPr>
        <p:spPr>
          <a:xfrm>
            <a:off x="4169664" y="3121152"/>
            <a:ext cx="1463040"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"Mouse slows me down when I have 5 things happening"</a:t>
            </a:r>
            <a:endParaRPr lang="en-US" sz="1133" dirty="0"/>
          </a:p>
        </p:txBody>
      </p:sp>
      <p:sp>
        <p:nvSpPr>
          <p:cNvPr id="34" name="Shape 32"/>
          <p:cNvSpPr/>
          <p:nvPr/>
        </p:nvSpPr>
        <p:spPr>
          <a:xfrm>
            <a:off x="5779008" y="2267712"/>
            <a:ext cx="1633728" cy="707136"/>
          </a:xfrm>
          <a:prstGeom prst="roundRect">
            <a:avLst>
              <a:gd name="adj" fmla="val 6897"/>
            </a:avLst>
          </a:prstGeom>
          <a:solidFill>
            <a:srgbClr val="BBF7D0"/>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35" name="Text 33"/>
          <p:cNvSpPr/>
          <p:nvPr/>
        </p:nvSpPr>
        <p:spPr>
          <a:xfrm>
            <a:off x="5827776" y="2316480"/>
            <a:ext cx="1536192"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"I need this done in under 4 minutes or I get behind"</a:t>
            </a:r>
            <a:endParaRPr lang="en-US" sz="1133" dirty="0"/>
          </a:p>
        </p:txBody>
      </p:sp>
      <p:sp>
        <p:nvSpPr>
          <p:cNvPr id="36" name="Shape 34"/>
          <p:cNvSpPr/>
          <p:nvPr/>
        </p:nvSpPr>
        <p:spPr>
          <a:xfrm>
            <a:off x="5803392" y="3072384"/>
            <a:ext cx="1633728" cy="707136"/>
          </a:xfrm>
          <a:prstGeom prst="roundRect">
            <a:avLst>
              <a:gd name="adj" fmla="val 6897"/>
            </a:avLst>
          </a:prstGeom>
          <a:solidFill>
            <a:srgbClr val="BBF7D0"/>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37" name="Text 35"/>
          <p:cNvSpPr/>
          <p:nvPr/>
        </p:nvSpPr>
        <p:spPr>
          <a:xfrm>
            <a:off x="5852160" y="3121152"/>
            <a:ext cx="1536192"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"The loading time on audit export makes me give up"</a:t>
            </a:r>
            <a:endParaRPr lang="en-US" sz="1133" dirty="0"/>
          </a:p>
        </p:txBody>
      </p:sp>
      <p:sp>
        <p:nvSpPr>
          <p:cNvPr id="38" name="Shape 36"/>
          <p:cNvSpPr/>
          <p:nvPr/>
        </p:nvSpPr>
        <p:spPr>
          <a:xfrm>
            <a:off x="7680960" y="2267712"/>
            <a:ext cx="1780032" cy="707136"/>
          </a:xfrm>
          <a:prstGeom prst="roundRect">
            <a:avLst>
              <a:gd name="adj" fmla="val 6897"/>
            </a:avLst>
          </a:prstGeom>
          <a:solidFill>
            <a:srgbClr val="FED7A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39" name="Text 37"/>
          <p:cNvSpPr/>
          <p:nvPr/>
        </p:nvSpPr>
        <p:spPr>
          <a:xfrm>
            <a:off x="7729728" y="2316480"/>
            <a:ext cx="1682496"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"I click patient name but it doesn't show risk flag"</a:t>
            </a:r>
            <a:endParaRPr lang="en-US" sz="1133" dirty="0"/>
          </a:p>
        </p:txBody>
      </p:sp>
      <p:sp>
        <p:nvSpPr>
          <p:cNvPr id="40" name="Shape 38"/>
          <p:cNvSpPr/>
          <p:nvPr/>
        </p:nvSpPr>
        <p:spPr>
          <a:xfrm>
            <a:off x="7705344" y="3072384"/>
            <a:ext cx="1780032" cy="707136"/>
          </a:xfrm>
          <a:prstGeom prst="roundRect">
            <a:avLst>
              <a:gd name="adj" fmla="val 6897"/>
            </a:avLst>
          </a:prstGeom>
          <a:solidFill>
            <a:srgbClr val="FED7A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41" name="Text 39"/>
          <p:cNvSpPr/>
          <p:nvPr/>
        </p:nvSpPr>
        <p:spPr>
          <a:xfrm>
            <a:off x="7754112" y="3121152"/>
            <a:ext cx="1682496"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"Search for Ed — nothing. I have to type Edwards in full"</a:t>
            </a:r>
            <a:endParaRPr lang="en-US" sz="1133" dirty="0"/>
          </a:p>
        </p:txBody>
      </p:sp>
      <p:sp>
        <p:nvSpPr>
          <p:cNvPr id="42" name="Shape 40"/>
          <p:cNvSpPr/>
          <p:nvPr/>
        </p:nvSpPr>
        <p:spPr>
          <a:xfrm>
            <a:off x="9582912" y="2267712"/>
            <a:ext cx="1780032" cy="707136"/>
          </a:xfrm>
          <a:prstGeom prst="roundRect">
            <a:avLst>
              <a:gd name="adj" fmla="val 6897"/>
            </a:avLst>
          </a:prstGeom>
          <a:solidFill>
            <a:srgbClr val="FED7A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43" name="Text 41"/>
          <p:cNvSpPr/>
          <p:nvPr/>
        </p:nvSpPr>
        <p:spPr>
          <a:xfrm>
            <a:off x="9631680" y="2316480"/>
            <a:ext cx="1682496"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"Audit log is under Admin→System→Logs — I found it by accident"</a:t>
            </a:r>
            <a:endParaRPr lang="en-US" sz="1133" dirty="0"/>
          </a:p>
        </p:txBody>
      </p:sp>
      <p:sp>
        <p:nvSpPr>
          <p:cNvPr id="44" name="Shape 42"/>
          <p:cNvSpPr/>
          <p:nvPr/>
        </p:nvSpPr>
        <p:spPr>
          <a:xfrm>
            <a:off x="9607296" y="3072384"/>
            <a:ext cx="1780032" cy="707136"/>
          </a:xfrm>
          <a:prstGeom prst="roundRect">
            <a:avLst>
              <a:gd name="adj" fmla="val 6897"/>
            </a:avLst>
          </a:prstGeom>
          <a:solidFill>
            <a:srgbClr val="FED7AA"/>
          </a:solidFill>
          <a:ln w="6350">
            <a:solidFill>
              <a:srgbClr val="E2E8F0"/>
            </a:solidFill>
            <a:prstDash val="solid"/>
          </a:ln>
          <a:effectLst>
            <a:outerShdw blurRad="50800" dist="12700" dir="2700000" algn="bl" rotWithShape="0">
              <a:srgbClr val="000000">
                <a:alpha val="12000"/>
              </a:srgbClr>
            </a:outerShdw>
          </a:effectLst>
        </p:spPr>
        <p:txBody>
          <a:bodyPr/>
          <a:lstStyle/>
          <a:p>
            <a:endParaRPr lang="en-GB" sz="2400"/>
          </a:p>
        </p:txBody>
      </p:sp>
      <p:sp>
        <p:nvSpPr>
          <p:cNvPr id="45" name="Text 43"/>
          <p:cNvSpPr/>
          <p:nvPr/>
        </p:nvSpPr>
        <p:spPr>
          <a:xfrm>
            <a:off x="9656064" y="3121152"/>
            <a:ext cx="1682496" cy="609600"/>
          </a:xfrm>
          <a:prstGeom prst="rect">
            <a:avLst/>
          </a:prstGeom>
          <a:noFill/>
          <a:ln/>
        </p:spPr>
        <p:txBody>
          <a:bodyPr wrap="square" lIns="0" tIns="0" rIns="0" bIns="0" rtlCol="0" anchor="t"/>
          <a:lstStyle/>
          <a:p>
            <a:r>
              <a:rPr lang="en-US" sz="1133" i="1" dirty="0">
                <a:solidFill>
                  <a:srgbClr val="1E293B"/>
                </a:solidFill>
                <a:latin typeface="Calibri" pitchFamily="34" charset="0"/>
                <a:ea typeface="Calibri" pitchFamily="34" charset="-122"/>
                <a:cs typeface="Calibri" pitchFamily="34" charset="-120"/>
              </a:rPr>
              <a:t>"Why is Risk Assessment not on the patient summary?"</a:t>
            </a:r>
            <a:endParaRPr lang="en-US" sz="1133" dirty="0"/>
          </a:p>
        </p:txBody>
      </p:sp>
      <p:sp>
        <p:nvSpPr>
          <p:cNvPr id="46" name="Shape 44"/>
          <p:cNvSpPr/>
          <p:nvPr/>
        </p:nvSpPr>
        <p:spPr>
          <a:xfrm>
            <a:off x="463296" y="3925824"/>
            <a:ext cx="11265408" cy="2048256"/>
          </a:xfrm>
          <a:prstGeom prst="roundRect">
            <a:avLst>
              <a:gd name="adj" fmla="val 5952"/>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47" name="Text 45"/>
          <p:cNvSpPr/>
          <p:nvPr/>
        </p:nvSpPr>
        <p:spPr>
          <a:xfrm>
            <a:off x="682752" y="4023360"/>
            <a:ext cx="10972800" cy="365760"/>
          </a:xfrm>
          <a:prstGeom prst="rect">
            <a:avLst/>
          </a:prstGeom>
          <a:noFill/>
          <a:ln/>
        </p:spPr>
        <p:txBody>
          <a:bodyPr wrap="square" lIns="0" tIns="0" rIns="0" bIns="0" rtlCol="0" anchor="ctr"/>
          <a:lstStyle/>
          <a:p>
            <a:r>
              <a:rPr lang="en-US" sz="1733" b="1" dirty="0">
                <a:solidFill>
                  <a:srgbClr val="0A3D55"/>
                </a:solidFill>
                <a:latin typeface="Calibri" pitchFamily="34" charset="0"/>
                <a:ea typeface="Calibri" pitchFamily="34" charset="-122"/>
                <a:cs typeface="Calibri" pitchFamily="34" charset="-120"/>
              </a:rPr>
              <a:t>What the affinity diagram tells the design team:</a:t>
            </a:r>
            <a:endParaRPr lang="en-US" sz="1733" dirty="0"/>
          </a:p>
        </p:txBody>
      </p:sp>
      <p:sp>
        <p:nvSpPr>
          <p:cNvPr id="48" name="Shape 46"/>
          <p:cNvSpPr/>
          <p:nvPr/>
        </p:nvSpPr>
        <p:spPr>
          <a:xfrm>
            <a:off x="560832" y="4462272"/>
            <a:ext cx="2560320" cy="365760"/>
          </a:xfrm>
          <a:prstGeom prst="roundRect">
            <a:avLst>
              <a:gd name="adj" fmla="val 16667"/>
            </a:avLst>
          </a:prstGeom>
          <a:solidFill>
            <a:srgbClr val="D63865"/>
          </a:solidFill>
          <a:ln w="12700">
            <a:solidFill>
              <a:srgbClr val="D63865"/>
            </a:solidFill>
            <a:prstDash val="solid"/>
          </a:ln>
        </p:spPr>
        <p:txBody>
          <a:bodyPr/>
          <a:lstStyle/>
          <a:p>
            <a:endParaRPr lang="en-GB" sz="2400"/>
          </a:p>
        </p:txBody>
      </p:sp>
      <p:sp>
        <p:nvSpPr>
          <p:cNvPr id="49" name="Text 47"/>
          <p:cNvSpPr/>
          <p:nvPr/>
        </p:nvSpPr>
        <p:spPr>
          <a:xfrm>
            <a:off x="560832" y="4462272"/>
            <a:ext cx="2560320" cy="365760"/>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TRUST &amp; RELIABILITY</a:t>
            </a:r>
            <a:endParaRPr lang="en-US" sz="1133" dirty="0"/>
          </a:p>
        </p:txBody>
      </p:sp>
      <p:sp>
        <p:nvSpPr>
          <p:cNvPr id="50" name="Text 48"/>
          <p:cNvSpPr/>
          <p:nvPr/>
        </p:nvSpPr>
        <p:spPr>
          <a:xfrm>
            <a:off x="3243072" y="4474464"/>
            <a:ext cx="8339328" cy="36576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Auto-save must be visible and real-time. Every save event needs a confirmation indicator. Loss of data = loss of patient safety.</a:t>
            </a:r>
            <a:endParaRPr lang="en-US" sz="1467" dirty="0"/>
          </a:p>
        </p:txBody>
      </p:sp>
      <p:sp>
        <p:nvSpPr>
          <p:cNvPr id="51" name="Shape 49"/>
          <p:cNvSpPr/>
          <p:nvPr/>
        </p:nvSpPr>
        <p:spPr>
          <a:xfrm>
            <a:off x="560832" y="4974336"/>
            <a:ext cx="2560320" cy="365760"/>
          </a:xfrm>
          <a:prstGeom prst="roundRect">
            <a:avLst>
              <a:gd name="adj" fmla="val 16667"/>
            </a:avLst>
          </a:prstGeom>
          <a:solidFill>
            <a:srgbClr val="1C7293"/>
          </a:solidFill>
          <a:ln w="12700">
            <a:solidFill>
              <a:srgbClr val="1C7293"/>
            </a:solidFill>
            <a:prstDash val="solid"/>
          </a:ln>
        </p:spPr>
        <p:txBody>
          <a:bodyPr/>
          <a:lstStyle/>
          <a:p>
            <a:endParaRPr lang="en-GB" sz="2400"/>
          </a:p>
        </p:txBody>
      </p:sp>
      <p:sp>
        <p:nvSpPr>
          <p:cNvPr id="52" name="Text 50"/>
          <p:cNvSpPr/>
          <p:nvPr/>
        </p:nvSpPr>
        <p:spPr>
          <a:xfrm>
            <a:off x="560832" y="4974336"/>
            <a:ext cx="2560320" cy="365760"/>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SPEED &amp; EFFICIENCY</a:t>
            </a:r>
            <a:endParaRPr lang="en-US" sz="1133" dirty="0"/>
          </a:p>
        </p:txBody>
      </p:sp>
      <p:sp>
        <p:nvSpPr>
          <p:cNvPr id="53" name="Text 51"/>
          <p:cNvSpPr/>
          <p:nvPr/>
        </p:nvSpPr>
        <p:spPr>
          <a:xfrm>
            <a:off x="3243072" y="4986528"/>
            <a:ext cx="8339328" cy="36576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The entire handover flow must be keyboard-navigable. Mouse interactions are a design failure for this user group under time pressure.</a:t>
            </a:r>
            <a:endParaRPr lang="en-US" sz="1467" dirty="0"/>
          </a:p>
        </p:txBody>
      </p:sp>
      <p:sp>
        <p:nvSpPr>
          <p:cNvPr id="54" name="Shape 52"/>
          <p:cNvSpPr/>
          <p:nvPr/>
        </p:nvSpPr>
        <p:spPr>
          <a:xfrm>
            <a:off x="560832" y="5486400"/>
            <a:ext cx="2560320" cy="365760"/>
          </a:xfrm>
          <a:prstGeom prst="roundRect">
            <a:avLst>
              <a:gd name="adj" fmla="val 16667"/>
            </a:avLst>
          </a:prstGeom>
          <a:solidFill>
            <a:srgbClr val="F59E0B"/>
          </a:solidFill>
          <a:ln w="12700">
            <a:solidFill>
              <a:srgbClr val="F59E0B"/>
            </a:solidFill>
            <a:prstDash val="solid"/>
          </a:ln>
        </p:spPr>
        <p:txBody>
          <a:bodyPr/>
          <a:lstStyle/>
          <a:p>
            <a:endParaRPr lang="en-GB" sz="2400"/>
          </a:p>
        </p:txBody>
      </p:sp>
      <p:sp>
        <p:nvSpPr>
          <p:cNvPr id="55" name="Text 53"/>
          <p:cNvSpPr/>
          <p:nvPr/>
        </p:nvSpPr>
        <p:spPr>
          <a:xfrm>
            <a:off x="560832" y="5486400"/>
            <a:ext cx="2560320" cy="365760"/>
          </a:xfrm>
          <a:prstGeom prst="rect">
            <a:avLst/>
          </a:prstGeom>
          <a:noFill/>
          <a:ln/>
        </p:spPr>
        <p:txBody>
          <a:bodyPr wrap="square" lIns="0" tIns="0" rIns="0" bIns="0" rtlCol="0" anchor="ctr"/>
          <a:lstStyle/>
          <a:p>
            <a:pPr algn="ctr"/>
            <a:r>
              <a:rPr lang="en-US" sz="1133" b="1" dirty="0">
                <a:solidFill>
                  <a:srgbClr val="FFFFFF"/>
                </a:solidFill>
                <a:latin typeface="Calibri" pitchFamily="34" charset="0"/>
                <a:ea typeface="Calibri" pitchFamily="34" charset="-122"/>
                <a:cs typeface="Calibri" pitchFamily="34" charset="-120"/>
              </a:rPr>
              <a:t>INFORMATION STRUCTURE</a:t>
            </a:r>
            <a:endParaRPr lang="en-US" sz="1133" dirty="0"/>
          </a:p>
        </p:txBody>
      </p:sp>
      <p:sp>
        <p:nvSpPr>
          <p:cNvPr id="56" name="Text 54"/>
          <p:cNvSpPr/>
          <p:nvPr/>
        </p:nvSpPr>
        <p:spPr>
          <a:xfrm>
            <a:off x="3243072" y="5498592"/>
            <a:ext cx="8339328" cy="365760"/>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Risk flag and patient summary must be co-located. Search must support partial matching. Audit logs belong in a dedicated 'Reports' section.</a:t>
            </a:r>
            <a:endParaRPr lang="en-US" sz="1467" dirty="0"/>
          </a:p>
        </p:txBody>
      </p:sp>
      <p:sp>
        <p:nvSpPr>
          <p:cNvPr id="57" name="Text 55"/>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[12] Beyer &amp; Holtzblatt (1998). Contextual Design. Morgan Kaufmann. Example data is illustrative — method and structure are authentic. Affinity hierarchy: pink = top-level clusters, blue = groups, yellow = data notes.</a:t>
            </a:r>
            <a:endParaRPr lang="en-US" sz="1200" dirty="0"/>
          </a:p>
        </p:txBody>
      </p:sp>
      <p:sp>
        <p:nvSpPr>
          <p:cNvPr id="59" name="Footer Placeholder 5">
            <a:extLst>
              <a:ext uri="{FF2B5EF4-FFF2-40B4-BE49-F238E27FC236}">
                <a16:creationId xmlns:a16="http://schemas.microsoft.com/office/drawing/2014/main" id="{A37AC6A6-5A1A-AF16-5237-F2D4A3AF7AAD}"/>
              </a:ext>
            </a:extLst>
          </p:cNvPr>
          <p:cNvSpPr txBox="1">
            <a:spLocks/>
          </p:cNvSpPr>
          <p:nvPr/>
        </p:nvSpPr>
        <p:spPr>
          <a:xfrm rot="5400000">
            <a:off x="-2607389" y="2645297"/>
            <a:ext cx="5486400"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1467" b="1" dirty="0">
                <a:solidFill>
                  <a:schemeClr val="tx1">
                    <a:lumMod val="50000"/>
                    <a:lumOff val="50000"/>
                  </a:schemeClr>
                </a:solidFill>
              </a:rPr>
              <a:t>ACCB6017 Usability Engineering</a:t>
            </a:r>
            <a:endParaRPr lang="en-GB" sz="1467" dirty="0">
              <a:solidFill>
                <a:schemeClr val="tx1">
                  <a:lumMod val="50000"/>
                  <a:lumOff val="50000"/>
                </a:schemeClr>
              </a:solidFill>
            </a:endParaRPr>
          </a:p>
        </p:txBody>
      </p:sp>
      <p:sp>
        <p:nvSpPr>
          <p:cNvPr id="61" name="Slide Number Placeholder 6">
            <a:extLst>
              <a:ext uri="{FF2B5EF4-FFF2-40B4-BE49-F238E27FC236}">
                <a16:creationId xmlns:a16="http://schemas.microsoft.com/office/drawing/2014/main" id="{D434C964-61B5-24E7-470E-EACBAC9BEAB3}"/>
              </a:ext>
            </a:extLst>
          </p:cNvPr>
          <p:cNvSpPr txBox="1">
            <a:spLocks/>
          </p:cNvSpPr>
          <p:nvPr/>
        </p:nvSpPr>
        <p:spPr>
          <a:xfrm>
            <a:off x="11893296" y="6371633"/>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12</a:t>
            </a:fld>
            <a:endParaRPr lang="en-GB" sz="1467"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fade">
                                      <p:cBhvr>
                                        <p:cTn id="7" dur="500"/>
                                        <p:tgtEl>
                                          <p:spTgt spid="4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fade">
                                      <p:cBhvr>
                                        <p:cTn id="11" dur="500"/>
                                        <p:tgtEl>
                                          <p:spTgt spid="4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8"/>
                                        </p:tgtEl>
                                        <p:attrNameLst>
                                          <p:attrName>style.visibility</p:attrName>
                                        </p:attrNameLst>
                                      </p:cBhvr>
                                      <p:to>
                                        <p:strVal val="visible"/>
                                      </p:to>
                                    </p:set>
                                    <p:animEffect transition="in" filter="fade">
                                      <p:cBhvr>
                                        <p:cTn id="15" dur="500"/>
                                        <p:tgtEl>
                                          <p:spTgt spid="48"/>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500"/>
                                        <p:tgtEl>
                                          <p:spTgt spid="49"/>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51"/>
                                        </p:tgtEl>
                                        <p:attrNameLst>
                                          <p:attrName>style.visibility</p:attrName>
                                        </p:attrNameLst>
                                      </p:cBhvr>
                                      <p:to>
                                        <p:strVal val="visible"/>
                                      </p:to>
                                    </p:set>
                                    <p:animEffect transition="in" filter="fade">
                                      <p:cBhvr>
                                        <p:cTn id="23" dur="500"/>
                                        <p:tgtEl>
                                          <p:spTgt spid="51"/>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52"/>
                                        </p:tgtEl>
                                        <p:attrNameLst>
                                          <p:attrName>style.visibility</p:attrName>
                                        </p:attrNameLst>
                                      </p:cBhvr>
                                      <p:to>
                                        <p:strVal val="visible"/>
                                      </p:to>
                                    </p:set>
                                    <p:animEffect transition="in" filter="fade">
                                      <p:cBhvr>
                                        <p:cTn id="27" dur="500"/>
                                        <p:tgtEl>
                                          <p:spTgt spid="52"/>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54"/>
                                        </p:tgtEl>
                                        <p:attrNameLst>
                                          <p:attrName>style.visibility</p:attrName>
                                        </p:attrNameLst>
                                      </p:cBhvr>
                                      <p:to>
                                        <p:strVal val="visible"/>
                                      </p:to>
                                    </p:set>
                                    <p:animEffect transition="in" filter="fade">
                                      <p:cBhvr>
                                        <p:cTn id="31" dur="500"/>
                                        <p:tgtEl>
                                          <p:spTgt spid="54"/>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55"/>
                                        </p:tgtEl>
                                        <p:attrNameLst>
                                          <p:attrName>style.visibility</p:attrName>
                                        </p:attrNameLst>
                                      </p:cBhvr>
                                      <p:to>
                                        <p:strVal val="visible"/>
                                      </p:to>
                                    </p:set>
                                    <p:animEffect transition="in" filter="fade">
                                      <p:cBhvr>
                                        <p:cTn id="35" dur="500"/>
                                        <p:tgtEl>
                                          <p:spTgt spid="55"/>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50"/>
                                        </p:tgtEl>
                                        <p:attrNameLst>
                                          <p:attrName>style.visibility</p:attrName>
                                        </p:attrNameLst>
                                      </p:cBhvr>
                                      <p:to>
                                        <p:strVal val="visible"/>
                                      </p:to>
                                    </p:set>
                                    <p:animEffect transition="in" filter="fade">
                                      <p:cBhvr>
                                        <p:cTn id="39" dur="500"/>
                                        <p:tgtEl>
                                          <p:spTgt spid="50"/>
                                        </p:tgtEl>
                                      </p:cBhvr>
                                    </p:animEffect>
                                  </p:childTnLst>
                                </p:cTn>
                              </p:par>
                            </p:childTnLst>
                          </p:cTn>
                        </p:par>
                        <p:par>
                          <p:cTn id="40" fill="hold">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53"/>
                                        </p:tgtEl>
                                        <p:attrNameLst>
                                          <p:attrName>style.visibility</p:attrName>
                                        </p:attrNameLst>
                                      </p:cBhvr>
                                      <p:to>
                                        <p:strVal val="visible"/>
                                      </p:to>
                                    </p:set>
                                    <p:animEffect transition="in" filter="fade">
                                      <p:cBhvr>
                                        <p:cTn id="43" dur="500"/>
                                        <p:tgtEl>
                                          <p:spTgt spid="53"/>
                                        </p:tgtEl>
                                      </p:cBhvr>
                                    </p:animEffect>
                                  </p:childTnLst>
                                </p:cTn>
                              </p:par>
                            </p:childTnLst>
                          </p:cTn>
                        </p:par>
                        <p:par>
                          <p:cTn id="44" fill="hold">
                            <p:stCondLst>
                              <p:cond delay="5000"/>
                            </p:stCondLst>
                            <p:childTnLst>
                              <p:par>
                                <p:cTn id="45" presetID="10" presetClass="entr" presetSubtype="0" fill="hold" grpId="0" nodeType="afterEffect">
                                  <p:stCondLst>
                                    <p:cond delay="0"/>
                                  </p:stCondLst>
                                  <p:childTnLst>
                                    <p:set>
                                      <p:cBhvr>
                                        <p:cTn id="46" dur="1" fill="hold">
                                          <p:stCondLst>
                                            <p:cond delay="0"/>
                                          </p:stCondLst>
                                        </p:cTn>
                                        <p:tgtEl>
                                          <p:spTgt spid="56"/>
                                        </p:tgtEl>
                                        <p:attrNameLst>
                                          <p:attrName>style.visibility</p:attrName>
                                        </p:attrNameLst>
                                      </p:cBhvr>
                                      <p:to>
                                        <p:strVal val="visible"/>
                                      </p:to>
                                    </p:set>
                                    <p:animEffect transition="in" filter="fade">
                                      <p:cBhvr>
                                        <p:cTn id="47"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7" grpId="0" animBg="1"/>
      <p:bldP spid="48" grpId="0" animBg="1"/>
      <p:bldP spid="49" grpId="0" animBg="1"/>
      <p:bldP spid="50" grpId="0" animBg="1"/>
      <p:bldP spid="51" grpId="0" animBg="1"/>
      <p:bldP spid="52" grpId="0" animBg="1"/>
      <p:bldP spid="53" grpId="0" animBg="1"/>
      <p:bldP spid="54" grpId="0" animBg="1"/>
      <p:bldP spid="55" grpId="0" animBg="1"/>
      <p:bldP spid="5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200" b="1" dirty="0">
                <a:solidFill>
                  <a:srgbClr val="0A3D55"/>
                </a:solidFill>
                <a:latin typeface="Cambria" pitchFamily="34" charset="0"/>
                <a:ea typeface="Cambria" pitchFamily="34" charset="-122"/>
                <a:cs typeface="Cambria" pitchFamily="34" charset="-120"/>
              </a:rPr>
              <a:t>Interpretative Phenomenological Analysis (IPA)</a:t>
            </a:r>
            <a:endParaRPr lang="en-US" sz="3200" dirty="0"/>
          </a:p>
        </p:txBody>
      </p:sp>
      <p:sp>
        <p:nvSpPr>
          <p:cNvPr id="3" name="Text 1"/>
          <p:cNvSpPr/>
          <p:nvPr/>
        </p:nvSpPr>
        <p:spPr>
          <a:xfrm>
            <a:off x="609600" y="887264"/>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A qualitative method for understanding how individuals make sense of significant personal experiences [14, 15].</a:t>
            </a:r>
            <a:endParaRPr lang="en-US" sz="1733" dirty="0"/>
          </a:p>
        </p:txBody>
      </p:sp>
      <p:sp>
        <p:nvSpPr>
          <p:cNvPr id="4" name="Shape 2"/>
          <p:cNvSpPr/>
          <p:nvPr/>
        </p:nvSpPr>
        <p:spPr>
          <a:xfrm>
            <a:off x="463296" y="1292352"/>
            <a:ext cx="11265408" cy="780288"/>
          </a:xfrm>
          <a:prstGeom prst="roundRect">
            <a:avLst>
              <a:gd name="adj" fmla="val 15385"/>
            </a:avLst>
          </a:prstGeom>
          <a:solidFill>
            <a:srgbClr val="FEE9EA"/>
          </a:solidFill>
          <a:ln w="19050">
            <a:solidFill>
              <a:srgbClr val="F96167"/>
            </a:solidFill>
            <a:prstDash val="solid"/>
          </a:ln>
        </p:spPr>
        <p:txBody>
          <a:bodyPr/>
          <a:lstStyle/>
          <a:p>
            <a:endParaRPr lang="en-GB" sz="2400"/>
          </a:p>
        </p:txBody>
      </p:sp>
      <p:sp>
        <p:nvSpPr>
          <p:cNvPr id="5" name="Text 3"/>
          <p:cNvSpPr/>
          <p:nvPr/>
        </p:nvSpPr>
        <p:spPr>
          <a:xfrm>
            <a:off x="682752" y="1409160"/>
            <a:ext cx="10972800" cy="512064"/>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Origin: Developed by Jonathan Smith (1996) in health psychology. Rooted in phenomenology (Husserl, Heidegger), hermeneutics (Gadamer), and idiography (Allport). Applied to HCI and UX to understand the experiential and emotional dimensions of living with technology — dimensions that usability metrics alone cannot capture.</a:t>
            </a:r>
            <a:endParaRPr lang="en-US" sz="1533" dirty="0"/>
          </a:p>
        </p:txBody>
      </p:sp>
      <p:sp>
        <p:nvSpPr>
          <p:cNvPr id="6" name="Shape 4"/>
          <p:cNvSpPr/>
          <p:nvPr/>
        </p:nvSpPr>
        <p:spPr>
          <a:xfrm>
            <a:off x="463296" y="2170176"/>
            <a:ext cx="3633216" cy="4096512"/>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7" name="Shape 5"/>
          <p:cNvSpPr/>
          <p:nvPr/>
        </p:nvSpPr>
        <p:spPr>
          <a:xfrm>
            <a:off x="585216" y="2316480"/>
            <a:ext cx="536448" cy="536448"/>
          </a:xfrm>
          <a:prstGeom prst="roundRect">
            <a:avLst>
              <a:gd name="adj" fmla="val 18182"/>
            </a:avLst>
          </a:prstGeom>
          <a:solidFill>
            <a:srgbClr val="F96167"/>
          </a:solidFill>
          <a:ln w="12700">
            <a:solidFill>
              <a:srgbClr val="F96167"/>
            </a:solidFill>
            <a:prstDash val="solid"/>
          </a:ln>
        </p:spPr>
        <p:txBody>
          <a:bodyPr/>
          <a:lstStyle/>
          <a:p>
            <a:endParaRPr lang="en-GB" sz="2400"/>
          </a:p>
        </p:txBody>
      </p:sp>
      <p:pic>
        <p:nvPicPr>
          <p:cNvPr id="8" name="Image 0" descr="preencoded.png"/>
          <p:cNvPicPr>
            <a:picLocks noChangeAspect="1"/>
          </p:cNvPicPr>
          <p:nvPr/>
        </p:nvPicPr>
        <p:blipFill>
          <a:blip r:embed="rId3"/>
          <a:stretch>
            <a:fillRect/>
          </a:stretch>
        </p:blipFill>
        <p:spPr>
          <a:xfrm>
            <a:off x="658368" y="2377440"/>
            <a:ext cx="390144" cy="390144"/>
          </a:xfrm>
          <a:prstGeom prst="rect">
            <a:avLst/>
          </a:prstGeom>
        </p:spPr>
      </p:pic>
      <p:sp>
        <p:nvSpPr>
          <p:cNvPr id="9" name="Text 6"/>
          <p:cNvSpPr/>
          <p:nvPr/>
        </p:nvSpPr>
        <p:spPr>
          <a:xfrm>
            <a:off x="1243584" y="2316480"/>
            <a:ext cx="2731008" cy="536448"/>
          </a:xfrm>
          <a:prstGeom prst="rect">
            <a:avLst/>
          </a:prstGeom>
          <a:noFill/>
          <a:ln/>
        </p:spPr>
        <p:txBody>
          <a:bodyPr wrap="square" lIns="0" tIns="0" rIns="0" bIns="0" rtlCol="0" anchor="ctr"/>
          <a:lstStyle/>
          <a:p>
            <a:r>
              <a:rPr lang="en-US" sz="1867" b="1" dirty="0">
                <a:solidFill>
                  <a:srgbClr val="F96167"/>
                </a:solidFill>
                <a:latin typeface="Calibri" pitchFamily="34" charset="0"/>
                <a:ea typeface="Calibri" pitchFamily="34" charset="-122"/>
                <a:cs typeface="Calibri" pitchFamily="34" charset="-120"/>
              </a:rPr>
              <a:t>Phenomenological</a:t>
            </a:r>
            <a:endParaRPr lang="en-US" sz="1867" dirty="0"/>
          </a:p>
        </p:txBody>
      </p:sp>
      <p:sp>
        <p:nvSpPr>
          <p:cNvPr id="10" name="Text 7"/>
          <p:cNvSpPr/>
          <p:nvPr/>
        </p:nvSpPr>
        <p:spPr>
          <a:xfrm>
            <a:off x="609600" y="2950464"/>
            <a:ext cx="3340608" cy="195072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IPA is concerned with experience as it is lived — the texture of everyday life with a system, not just task performance. It asks: what is it like to be this person using this technology in this context? The focus is on meaning, not frequency.</a:t>
            </a:r>
            <a:endParaRPr lang="en-US" sz="1400" dirty="0"/>
          </a:p>
        </p:txBody>
      </p:sp>
      <p:sp>
        <p:nvSpPr>
          <p:cNvPr id="11" name="Shape 8"/>
          <p:cNvSpPr/>
          <p:nvPr/>
        </p:nvSpPr>
        <p:spPr>
          <a:xfrm>
            <a:off x="585216" y="4974336"/>
            <a:ext cx="3364992" cy="1097280"/>
          </a:xfrm>
          <a:prstGeom prst="roundRect">
            <a:avLst>
              <a:gd name="adj" fmla="val 7778"/>
            </a:avLst>
          </a:prstGeom>
          <a:solidFill>
            <a:srgbClr val="F96167">
              <a:alpha val="8000"/>
            </a:srgbClr>
          </a:solidFill>
          <a:ln w="12700">
            <a:solidFill>
              <a:srgbClr val="F96167">
                <a:alpha val="35000"/>
              </a:srgbClr>
            </a:solidFill>
            <a:prstDash val="solid"/>
          </a:ln>
        </p:spPr>
        <p:txBody>
          <a:bodyPr/>
          <a:lstStyle/>
          <a:p>
            <a:endParaRPr lang="en-GB" sz="2400"/>
          </a:p>
        </p:txBody>
      </p:sp>
      <p:sp>
        <p:nvSpPr>
          <p:cNvPr id="12" name="Text 9"/>
          <p:cNvSpPr/>
          <p:nvPr/>
        </p:nvSpPr>
        <p:spPr>
          <a:xfrm>
            <a:off x="658368" y="4998720"/>
            <a:ext cx="3218688" cy="1024128"/>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vs TA: Unlike TA (what themes emerge across participants?), IPA asks: how does this individual make sense of their experience?</a:t>
            </a:r>
            <a:endParaRPr lang="en-US" sz="1267" dirty="0"/>
          </a:p>
        </p:txBody>
      </p:sp>
      <p:sp>
        <p:nvSpPr>
          <p:cNvPr id="13" name="Shape 10"/>
          <p:cNvSpPr/>
          <p:nvPr/>
        </p:nvSpPr>
        <p:spPr>
          <a:xfrm>
            <a:off x="4303776" y="2170176"/>
            <a:ext cx="3633216" cy="4096512"/>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4" name="Shape 11"/>
          <p:cNvSpPr/>
          <p:nvPr/>
        </p:nvSpPr>
        <p:spPr>
          <a:xfrm>
            <a:off x="4425696" y="2316480"/>
            <a:ext cx="536448" cy="536448"/>
          </a:xfrm>
          <a:prstGeom prst="roundRect">
            <a:avLst>
              <a:gd name="adj" fmla="val 18182"/>
            </a:avLst>
          </a:prstGeom>
          <a:solidFill>
            <a:srgbClr val="7C3AED"/>
          </a:solidFill>
          <a:ln w="12700">
            <a:solidFill>
              <a:srgbClr val="7C3AED"/>
            </a:solidFill>
            <a:prstDash val="solid"/>
          </a:ln>
        </p:spPr>
        <p:txBody>
          <a:bodyPr/>
          <a:lstStyle/>
          <a:p>
            <a:endParaRPr lang="en-GB" sz="2400"/>
          </a:p>
        </p:txBody>
      </p:sp>
      <p:pic>
        <p:nvPicPr>
          <p:cNvPr id="15" name="Image 1" descr="preencoded.png"/>
          <p:cNvPicPr>
            <a:picLocks noChangeAspect="1"/>
          </p:cNvPicPr>
          <p:nvPr/>
        </p:nvPicPr>
        <p:blipFill>
          <a:blip r:embed="rId4"/>
          <a:stretch>
            <a:fillRect/>
          </a:stretch>
        </p:blipFill>
        <p:spPr>
          <a:xfrm>
            <a:off x="4498848" y="2377440"/>
            <a:ext cx="390144" cy="390144"/>
          </a:xfrm>
          <a:prstGeom prst="rect">
            <a:avLst/>
          </a:prstGeom>
        </p:spPr>
      </p:pic>
      <p:sp>
        <p:nvSpPr>
          <p:cNvPr id="16" name="Text 12"/>
          <p:cNvSpPr/>
          <p:nvPr/>
        </p:nvSpPr>
        <p:spPr>
          <a:xfrm>
            <a:off x="5084064" y="2316480"/>
            <a:ext cx="2731008" cy="536448"/>
          </a:xfrm>
          <a:prstGeom prst="rect">
            <a:avLst/>
          </a:prstGeom>
          <a:noFill/>
          <a:ln/>
        </p:spPr>
        <p:txBody>
          <a:bodyPr wrap="square" lIns="0" tIns="0" rIns="0" bIns="0" rtlCol="0" anchor="ctr"/>
          <a:lstStyle/>
          <a:p>
            <a:r>
              <a:rPr lang="en-US" sz="1867" b="1" dirty="0">
                <a:solidFill>
                  <a:srgbClr val="7C3AED"/>
                </a:solidFill>
                <a:latin typeface="Calibri" pitchFamily="34" charset="0"/>
                <a:ea typeface="Calibri" pitchFamily="34" charset="-122"/>
                <a:cs typeface="Calibri" pitchFamily="34" charset="-120"/>
              </a:rPr>
              <a:t>Interpretative</a:t>
            </a:r>
            <a:endParaRPr lang="en-US" sz="1867" dirty="0"/>
          </a:p>
        </p:txBody>
      </p:sp>
      <p:sp>
        <p:nvSpPr>
          <p:cNvPr id="17" name="Text 13"/>
          <p:cNvSpPr/>
          <p:nvPr/>
        </p:nvSpPr>
        <p:spPr>
          <a:xfrm>
            <a:off x="4450080" y="2950464"/>
            <a:ext cx="3340608" cy="195072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The 'double hermeneutic' — the researcher interprets the participant's interpretations. The analyst is not a neutral recorder but an active sense-maker. This interpretive layer is acknowledged, not hidden. The analyst's positioning must be stated.</a:t>
            </a:r>
            <a:endParaRPr lang="en-US" sz="1400" dirty="0"/>
          </a:p>
        </p:txBody>
      </p:sp>
      <p:sp>
        <p:nvSpPr>
          <p:cNvPr id="18" name="Shape 14"/>
          <p:cNvSpPr/>
          <p:nvPr/>
        </p:nvSpPr>
        <p:spPr>
          <a:xfrm>
            <a:off x="4425696" y="4974336"/>
            <a:ext cx="3364992" cy="1097280"/>
          </a:xfrm>
          <a:prstGeom prst="roundRect">
            <a:avLst>
              <a:gd name="adj" fmla="val 7778"/>
            </a:avLst>
          </a:prstGeom>
          <a:solidFill>
            <a:srgbClr val="7C3AED">
              <a:alpha val="8000"/>
            </a:srgbClr>
          </a:solidFill>
          <a:ln w="12700">
            <a:solidFill>
              <a:srgbClr val="7C3AED">
                <a:alpha val="35000"/>
              </a:srgbClr>
            </a:solidFill>
            <a:prstDash val="solid"/>
          </a:ln>
        </p:spPr>
        <p:txBody>
          <a:bodyPr/>
          <a:lstStyle/>
          <a:p>
            <a:endParaRPr lang="en-GB" sz="2400"/>
          </a:p>
        </p:txBody>
      </p:sp>
      <p:sp>
        <p:nvSpPr>
          <p:cNvPr id="19" name="Text 15"/>
          <p:cNvSpPr/>
          <p:nvPr/>
        </p:nvSpPr>
        <p:spPr>
          <a:xfrm>
            <a:off x="4498848" y="4998720"/>
            <a:ext cx="3218688" cy="1024128"/>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vs TA: Unlike content analysis (counting occurrences), IPA makes claims about meaning from small samples. One participant's account can constitute a valid finding.</a:t>
            </a:r>
            <a:endParaRPr lang="en-US" sz="1267" dirty="0"/>
          </a:p>
        </p:txBody>
      </p:sp>
      <p:sp>
        <p:nvSpPr>
          <p:cNvPr id="20" name="Shape 16"/>
          <p:cNvSpPr/>
          <p:nvPr/>
        </p:nvSpPr>
        <p:spPr>
          <a:xfrm>
            <a:off x="8144256" y="2170176"/>
            <a:ext cx="3633216" cy="4096512"/>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1" name="Shape 17"/>
          <p:cNvSpPr/>
          <p:nvPr/>
        </p:nvSpPr>
        <p:spPr>
          <a:xfrm>
            <a:off x="8266176" y="2316480"/>
            <a:ext cx="536448" cy="536448"/>
          </a:xfrm>
          <a:prstGeom prst="roundRect">
            <a:avLst>
              <a:gd name="adj" fmla="val 18182"/>
            </a:avLst>
          </a:prstGeom>
          <a:solidFill>
            <a:srgbClr val="F59E0B"/>
          </a:solidFill>
          <a:ln w="12700">
            <a:solidFill>
              <a:srgbClr val="F59E0B"/>
            </a:solidFill>
            <a:prstDash val="solid"/>
          </a:ln>
        </p:spPr>
        <p:txBody>
          <a:bodyPr/>
          <a:lstStyle/>
          <a:p>
            <a:endParaRPr lang="en-GB" sz="2400"/>
          </a:p>
        </p:txBody>
      </p:sp>
      <p:pic>
        <p:nvPicPr>
          <p:cNvPr id="22" name="Image 2" descr="preencoded.png"/>
          <p:cNvPicPr>
            <a:picLocks noChangeAspect="1"/>
          </p:cNvPicPr>
          <p:nvPr/>
        </p:nvPicPr>
        <p:blipFill>
          <a:blip r:embed="rId5"/>
          <a:stretch>
            <a:fillRect/>
          </a:stretch>
        </p:blipFill>
        <p:spPr>
          <a:xfrm>
            <a:off x="8339328" y="2377440"/>
            <a:ext cx="390144" cy="390144"/>
          </a:xfrm>
          <a:prstGeom prst="rect">
            <a:avLst/>
          </a:prstGeom>
        </p:spPr>
      </p:pic>
      <p:sp>
        <p:nvSpPr>
          <p:cNvPr id="23" name="Text 18"/>
          <p:cNvSpPr/>
          <p:nvPr/>
        </p:nvSpPr>
        <p:spPr>
          <a:xfrm>
            <a:off x="8924544" y="2316480"/>
            <a:ext cx="2731008" cy="536448"/>
          </a:xfrm>
          <a:prstGeom prst="rect">
            <a:avLst/>
          </a:prstGeom>
          <a:noFill/>
          <a:ln/>
        </p:spPr>
        <p:txBody>
          <a:bodyPr wrap="square" lIns="0" tIns="0" rIns="0" bIns="0" rtlCol="0" anchor="ctr"/>
          <a:lstStyle/>
          <a:p>
            <a:r>
              <a:rPr lang="en-US" sz="1867" b="1" dirty="0">
                <a:solidFill>
                  <a:srgbClr val="F59E0B"/>
                </a:solidFill>
                <a:latin typeface="Calibri" pitchFamily="34" charset="0"/>
                <a:ea typeface="Calibri" pitchFamily="34" charset="-122"/>
                <a:cs typeface="Calibri" pitchFamily="34" charset="-120"/>
              </a:rPr>
              <a:t>Idiographic</a:t>
            </a:r>
            <a:endParaRPr lang="en-US" sz="1867" dirty="0"/>
          </a:p>
        </p:txBody>
      </p:sp>
      <p:sp>
        <p:nvSpPr>
          <p:cNvPr id="24" name="Text 19"/>
          <p:cNvSpPr/>
          <p:nvPr/>
        </p:nvSpPr>
        <p:spPr>
          <a:xfrm>
            <a:off x="8290560" y="2950464"/>
            <a:ext cx="3340608" cy="195072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IPA analyses individual cases in depth before looking across cases. Each participant's account is treated as a world of its own. Cross-case patterns emerge only after individual analysis — not imposed top-down from the start.</a:t>
            </a:r>
            <a:endParaRPr lang="en-US" sz="1400" dirty="0"/>
          </a:p>
        </p:txBody>
      </p:sp>
      <p:sp>
        <p:nvSpPr>
          <p:cNvPr id="25" name="Shape 20"/>
          <p:cNvSpPr/>
          <p:nvPr/>
        </p:nvSpPr>
        <p:spPr>
          <a:xfrm>
            <a:off x="8266176" y="4974336"/>
            <a:ext cx="3364992" cy="1097280"/>
          </a:xfrm>
          <a:prstGeom prst="roundRect">
            <a:avLst>
              <a:gd name="adj" fmla="val 7778"/>
            </a:avLst>
          </a:prstGeom>
          <a:solidFill>
            <a:srgbClr val="F59E0B">
              <a:alpha val="8000"/>
            </a:srgbClr>
          </a:solidFill>
          <a:ln w="12700">
            <a:solidFill>
              <a:srgbClr val="F59E0B">
                <a:alpha val="35000"/>
              </a:srgbClr>
            </a:solidFill>
            <a:prstDash val="solid"/>
          </a:ln>
        </p:spPr>
        <p:txBody>
          <a:bodyPr/>
          <a:lstStyle/>
          <a:p>
            <a:endParaRPr lang="en-GB" sz="2400"/>
          </a:p>
        </p:txBody>
      </p:sp>
      <p:sp>
        <p:nvSpPr>
          <p:cNvPr id="26" name="Text 21"/>
          <p:cNvSpPr/>
          <p:nvPr/>
        </p:nvSpPr>
        <p:spPr>
          <a:xfrm>
            <a:off x="8339328" y="4998720"/>
            <a:ext cx="3218688" cy="1024128"/>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vs TA: Unlike TA (any N), IPA uses 3–8 participants. A study of one participant is methodologically legitimate. Depth over breadth.</a:t>
            </a:r>
            <a:endParaRPr lang="en-US" sz="1267" dirty="0"/>
          </a:p>
        </p:txBody>
      </p:sp>
      <p:sp>
        <p:nvSpPr>
          <p:cNvPr id="27" name="Text 22"/>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[14] Smith, J.A., Flowers, P. and Larkin, M. (2009). Interpretative Phenomenological Analysis: Theory, Method and Research. London: Sage.  </a:t>
            </a:r>
          </a:p>
          <a:p>
            <a:r>
              <a:rPr lang="en-US" sz="1200" i="1" dirty="0">
                <a:solidFill>
                  <a:srgbClr val="64748B"/>
                </a:solidFill>
                <a:latin typeface="Calibri" pitchFamily="34" charset="0"/>
                <a:ea typeface="Calibri" pitchFamily="34" charset="-122"/>
                <a:cs typeface="Calibri" pitchFamily="34" charset="-120"/>
              </a:rPr>
              <a:t>[15] Smith, J.A. (1996). Beyond the divide between cognition and discourse: Using interpretative phenomenological analysis in health psychology. Psychology and Health, 11(2), pp.261–271.</a:t>
            </a:r>
            <a:endParaRPr lang="en-US" sz="1200" dirty="0"/>
          </a:p>
        </p:txBody>
      </p:sp>
      <p:sp>
        <p:nvSpPr>
          <p:cNvPr id="29" name="Footer Placeholder 5">
            <a:extLst>
              <a:ext uri="{FF2B5EF4-FFF2-40B4-BE49-F238E27FC236}">
                <a16:creationId xmlns:a16="http://schemas.microsoft.com/office/drawing/2014/main" id="{3FFC5DEF-1191-4F1D-F13D-8859AABF84B4}"/>
              </a:ext>
            </a:extLst>
          </p:cNvPr>
          <p:cNvSpPr txBox="1">
            <a:spLocks/>
          </p:cNvSpPr>
          <p:nvPr/>
        </p:nvSpPr>
        <p:spPr>
          <a:xfrm rot="5400000">
            <a:off x="-2607389" y="2645297"/>
            <a:ext cx="5486400"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1467" b="1" dirty="0">
                <a:solidFill>
                  <a:schemeClr val="tx1">
                    <a:lumMod val="50000"/>
                    <a:lumOff val="50000"/>
                  </a:schemeClr>
                </a:solidFill>
              </a:rPr>
              <a:t>ACCB6017 Usability Engineering</a:t>
            </a:r>
            <a:endParaRPr lang="en-GB" sz="1467" dirty="0">
              <a:solidFill>
                <a:schemeClr val="tx1">
                  <a:lumMod val="50000"/>
                  <a:lumOff val="50000"/>
                </a:schemeClr>
              </a:solidFill>
            </a:endParaRPr>
          </a:p>
        </p:txBody>
      </p:sp>
      <p:sp>
        <p:nvSpPr>
          <p:cNvPr id="31" name="Slide Number Placeholder 6">
            <a:extLst>
              <a:ext uri="{FF2B5EF4-FFF2-40B4-BE49-F238E27FC236}">
                <a16:creationId xmlns:a16="http://schemas.microsoft.com/office/drawing/2014/main" id="{446695FE-3267-89E4-E81A-710D7B9A87D9}"/>
              </a:ext>
            </a:extLst>
          </p:cNvPr>
          <p:cNvSpPr txBox="1">
            <a:spLocks/>
          </p:cNvSpPr>
          <p:nvPr/>
        </p:nvSpPr>
        <p:spPr>
          <a:xfrm>
            <a:off x="11893296" y="6371633"/>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13</a:t>
            </a:fld>
            <a:endParaRPr lang="en-GB" sz="1467"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IPA — The Six-Step Process</a:t>
            </a:r>
            <a:endParaRPr lang="en-US" sz="3733"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Applied case by case — only after each individual analysis is complete do you look across cases [16].</a:t>
            </a:r>
            <a:endParaRPr lang="en-US" sz="1733" dirty="0"/>
          </a:p>
        </p:txBody>
      </p:sp>
      <p:sp>
        <p:nvSpPr>
          <p:cNvPr id="4" name="Shape 2"/>
          <p:cNvSpPr/>
          <p:nvPr/>
        </p:nvSpPr>
        <p:spPr>
          <a:xfrm>
            <a:off x="463296" y="1389888"/>
            <a:ext cx="5608320" cy="1487424"/>
          </a:xfrm>
          <a:prstGeom prst="roundRect">
            <a:avLst>
              <a:gd name="adj" fmla="val 7377"/>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609600" y="1536192"/>
            <a:ext cx="682752" cy="682752"/>
          </a:xfrm>
          <a:prstGeom prst="ellipse">
            <a:avLst/>
          </a:prstGeom>
          <a:solidFill>
            <a:srgbClr val="F96167"/>
          </a:solidFill>
          <a:ln w="12700">
            <a:solidFill>
              <a:srgbClr val="F96167"/>
            </a:solidFill>
            <a:prstDash val="solid"/>
          </a:ln>
        </p:spPr>
        <p:txBody>
          <a:bodyPr/>
          <a:lstStyle/>
          <a:p>
            <a:endParaRPr lang="en-GB" sz="2400"/>
          </a:p>
        </p:txBody>
      </p:sp>
      <p:sp>
        <p:nvSpPr>
          <p:cNvPr id="6" name="Text 4"/>
          <p:cNvSpPr/>
          <p:nvPr/>
        </p:nvSpPr>
        <p:spPr>
          <a:xfrm>
            <a:off x="609600" y="1536192"/>
            <a:ext cx="682752" cy="682752"/>
          </a:xfrm>
          <a:prstGeom prst="rect">
            <a:avLst/>
          </a:prstGeom>
          <a:noFill/>
          <a:ln/>
        </p:spPr>
        <p:txBody>
          <a:bodyPr wrap="square" lIns="0" tIns="0" rIns="0" bIns="0" rtlCol="0" anchor="ctr"/>
          <a:lstStyle/>
          <a:p>
            <a:pPr algn="ctr"/>
            <a:r>
              <a:rPr lang="en-US" sz="2133" b="1" dirty="0">
                <a:solidFill>
                  <a:srgbClr val="FFFFFF"/>
                </a:solidFill>
                <a:latin typeface="Cambria" pitchFamily="34" charset="0"/>
                <a:ea typeface="Cambria" pitchFamily="34" charset="-122"/>
                <a:cs typeface="Cambria" pitchFamily="34" charset="-120"/>
              </a:rPr>
              <a:t>1</a:t>
            </a:r>
            <a:endParaRPr lang="en-US" sz="2133" dirty="0"/>
          </a:p>
        </p:txBody>
      </p:sp>
      <p:sp>
        <p:nvSpPr>
          <p:cNvPr id="7" name="Text 5"/>
          <p:cNvSpPr/>
          <p:nvPr/>
        </p:nvSpPr>
        <p:spPr>
          <a:xfrm>
            <a:off x="1463040" y="1511808"/>
            <a:ext cx="4389120" cy="365760"/>
          </a:xfrm>
          <a:prstGeom prst="rect">
            <a:avLst/>
          </a:prstGeom>
          <a:noFill/>
          <a:ln/>
        </p:spPr>
        <p:txBody>
          <a:bodyPr wrap="square" lIns="0" tIns="0" rIns="0" bIns="0" rtlCol="0" anchor="ctr"/>
          <a:lstStyle/>
          <a:p>
            <a:r>
              <a:rPr lang="en-US" sz="1733" b="1" dirty="0">
                <a:solidFill>
                  <a:srgbClr val="F96167"/>
                </a:solidFill>
                <a:latin typeface="Calibri" pitchFamily="34" charset="0"/>
                <a:ea typeface="Calibri" pitchFamily="34" charset="-122"/>
                <a:cs typeface="Calibri" pitchFamily="34" charset="-120"/>
              </a:rPr>
              <a:t>Read and re-read</a:t>
            </a:r>
            <a:endParaRPr lang="en-US" sz="1733" dirty="0"/>
          </a:p>
        </p:txBody>
      </p:sp>
      <p:sp>
        <p:nvSpPr>
          <p:cNvPr id="8" name="Text 6"/>
          <p:cNvSpPr/>
          <p:nvPr/>
        </p:nvSpPr>
        <p:spPr>
          <a:xfrm>
            <a:off x="1463040" y="1901952"/>
            <a:ext cx="4413504" cy="560832"/>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Immerse in the transcript. Read multiple times without coding. Note initial impressions, emotions, surprises. The goal is familiarity — not yet analysis.</a:t>
            </a:r>
            <a:endParaRPr lang="en-US" sz="1333" dirty="0"/>
          </a:p>
        </p:txBody>
      </p:sp>
      <p:sp>
        <p:nvSpPr>
          <p:cNvPr id="9" name="Text 7"/>
          <p:cNvSpPr/>
          <p:nvPr/>
        </p:nvSpPr>
        <p:spPr>
          <a:xfrm>
            <a:off x="609600" y="2511552"/>
            <a:ext cx="5242560" cy="292608"/>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At this stage: annotate freely in the margins. No coding categories. Just responses.</a:t>
            </a:r>
            <a:endParaRPr lang="en-US" sz="1200" dirty="0"/>
          </a:p>
        </p:txBody>
      </p:sp>
      <p:sp>
        <p:nvSpPr>
          <p:cNvPr id="10" name="Shape 8"/>
          <p:cNvSpPr/>
          <p:nvPr/>
        </p:nvSpPr>
        <p:spPr>
          <a:xfrm>
            <a:off x="463296" y="3060192"/>
            <a:ext cx="5608320" cy="1487424"/>
          </a:xfrm>
          <a:prstGeom prst="roundRect">
            <a:avLst>
              <a:gd name="adj" fmla="val 7377"/>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1" name="Shape 9"/>
          <p:cNvSpPr/>
          <p:nvPr/>
        </p:nvSpPr>
        <p:spPr>
          <a:xfrm>
            <a:off x="609600" y="3206496"/>
            <a:ext cx="682752" cy="682752"/>
          </a:xfrm>
          <a:prstGeom prst="ellipse">
            <a:avLst/>
          </a:prstGeom>
          <a:solidFill>
            <a:srgbClr val="E05177"/>
          </a:solidFill>
          <a:ln w="12700">
            <a:solidFill>
              <a:srgbClr val="E05177"/>
            </a:solidFill>
            <a:prstDash val="solid"/>
          </a:ln>
        </p:spPr>
        <p:txBody>
          <a:bodyPr/>
          <a:lstStyle/>
          <a:p>
            <a:endParaRPr lang="en-GB" sz="2400"/>
          </a:p>
        </p:txBody>
      </p:sp>
      <p:sp>
        <p:nvSpPr>
          <p:cNvPr id="12" name="Text 10"/>
          <p:cNvSpPr/>
          <p:nvPr/>
        </p:nvSpPr>
        <p:spPr>
          <a:xfrm>
            <a:off x="609600" y="3206496"/>
            <a:ext cx="682752" cy="682752"/>
          </a:xfrm>
          <a:prstGeom prst="rect">
            <a:avLst/>
          </a:prstGeom>
          <a:noFill/>
          <a:ln/>
        </p:spPr>
        <p:txBody>
          <a:bodyPr wrap="square" lIns="0" tIns="0" rIns="0" bIns="0" rtlCol="0" anchor="ctr"/>
          <a:lstStyle/>
          <a:p>
            <a:pPr algn="ctr"/>
            <a:r>
              <a:rPr lang="en-US" sz="2133" b="1" dirty="0">
                <a:solidFill>
                  <a:srgbClr val="FFFFFF"/>
                </a:solidFill>
                <a:latin typeface="Cambria" pitchFamily="34" charset="0"/>
                <a:ea typeface="Cambria" pitchFamily="34" charset="-122"/>
                <a:cs typeface="Cambria" pitchFamily="34" charset="-120"/>
              </a:rPr>
              <a:t>2</a:t>
            </a:r>
            <a:endParaRPr lang="en-US" sz="2133" dirty="0"/>
          </a:p>
        </p:txBody>
      </p:sp>
      <p:sp>
        <p:nvSpPr>
          <p:cNvPr id="13" name="Text 11"/>
          <p:cNvSpPr/>
          <p:nvPr/>
        </p:nvSpPr>
        <p:spPr>
          <a:xfrm>
            <a:off x="1463040" y="3073960"/>
            <a:ext cx="4389120" cy="365760"/>
          </a:xfrm>
          <a:prstGeom prst="rect">
            <a:avLst/>
          </a:prstGeom>
          <a:noFill/>
          <a:ln/>
        </p:spPr>
        <p:txBody>
          <a:bodyPr wrap="square" lIns="0" tIns="0" rIns="0" bIns="0" rtlCol="0" anchor="ctr"/>
          <a:lstStyle/>
          <a:p>
            <a:r>
              <a:rPr lang="en-US" sz="1733" b="1" dirty="0">
                <a:solidFill>
                  <a:srgbClr val="E05177"/>
                </a:solidFill>
                <a:latin typeface="Calibri" pitchFamily="34" charset="0"/>
                <a:ea typeface="Calibri" pitchFamily="34" charset="-122"/>
                <a:cs typeface="Calibri" pitchFamily="34" charset="-120"/>
              </a:rPr>
              <a:t>Initial noting</a:t>
            </a:r>
            <a:endParaRPr lang="en-US" sz="1733" dirty="0"/>
          </a:p>
        </p:txBody>
      </p:sp>
      <p:sp>
        <p:nvSpPr>
          <p:cNvPr id="14" name="Text 12"/>
          <p:cNvSpPr/>
          <p:nvPr/>
        </p:nvSpPr>
        <p:spPr>
          <a:xfrm>
            <a:off x="1463040" y="3473936"/>
            <a:ext cx="4413504" cy="560832"/>
          </a:xfrm>
          <a:prstGeom prst="rect">
            <a:avLst/>
          </a:prstGeom>
          <a:noFill/>
          <a:ln/>
        </p:spPr>
        <p:txBody>
          <a:bodyPr wrap="square" lIns="0" tIns="0" rIns="0" bIns="0" rtlCol="0" anchor="ctr"/>
          <a:lstStyle/>
          <a:p>
            <a:r>
              <a:rPr lang="en-US" sz="1333" dirty="0">
                <a:solidFill>
                  <a:srgbClr val="64748B"/>
                </a:solidFill>
                <a:latin typeface="Calibri" pitchFamily="34" charset="0"/>
                <a:ea typeface="Calibri" pitchFamily="34" charset="-122"/>
                <a:cs typeface="Calibri" pitchFamily="34" charset="-120"/>
              </a:rPr>
              <a:t>Annotate the transcript freely into 3 groups: </a:t>
            </a:r>
          </a:p>
          <a:p>
            <a:pPr marL="285750" indent="-285750">
              <a:buFontTx/>
              <a:buChar char="-"/>
            </a:pPr>
            <a:r>
              <a:rPr lang="en-US" sz="1333" dirty="0">
                <a:solidFill>
                  <a:srgbClr val="64748B"/>
                </a:solidFill>
                <a:latin typeface="Calibri" pitchFamily="34" charset="0"/>
                <a:ea typeface="Calibri" pitchFamily="34" charset="-122"/>
                <a:cs typeface="Calibri" pitchFamily="34" charset="-120"/>
              </a:rPr>
              <a:t>descriptive (what is happening?)</a:t>
            </a:r>
          </a:p>
          <a:p>
            <a:pPr marL="285750" indent="-285750">
              <a:buFontTx/>
              <a:buChar char="-"/>
            </a:pPr>
            <a:r>
              <a:rPr lang="en-US" sz="1333" dirty="0">
                <a:solidFill>
                  <a:srgbClr val="64748B"/>
                </a:solidFill>
                <a:latin typeface="Calibri" pitchFamily="34" charset="0"/>
                <a:ea typeface="Calibri" pitchFamily="34" charset="-122"/>
                <a:cs typeface="Calibri" pitchFamily="34" charset="-120"/>
              </a:rPr>
              <a:t>linguistic (how is it being said?)</a:t>
            </a:r>
          </a:p>
          <a:p>
            <a:pPr marL="285750" indent="-285750">
              <a:buFontTx/>
              <a:buChar char="-"/>
            </a:pPr>
            <a:r>
              <a:rPr lang="en-US" sz="1333" dirty="0">
                <a:solidFill>
                  <a:srgbClr val="64748B"/>
                </a:solidFill>
                <a:latin typeface="Calibri" pitchFamily="34" charset="0"/>
                <a:ea typeface="Calibri" pitchFamily="34" charset="-122"/>
                <a:cs typeface="Calibri" pitchFamily="34" charset="-120"/>
              </a:rPr>
              <a:t>conceptual (what does this imply?)</a:t>
            </a:r>
            <a:endParaRPr lang="en-US" sz="1333" dirty="0"/>
          </a:p>
        </p:txBody>
      </p:sp>
      <p:sp>
        <p:nvSpPr>
          <p:cNvPr id="15" name="Text 13"/>
          <p:cNvSpPr/>
          <p:nvPr/>
        </p:nvSpPr>
        <p:spPr>
          <a:xfrm>
            <a:off x="609600" y="4181856"/>
            <a:ext cx="5242560" cy="292608"/>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Three levels of comment: descriptive, linguistic ('notice the hesitation here'), conceptual ('this suggests loss of professional identity').</a:t>
            </a:r>
            <a:endParaRPr lang="en-US" sz="1200" dirty="0"/>
          </a:p>
        </p:txBody>
      </p:sp>
      <p:sp>
        <p:nvSpPr>
          <p:cNvPr id="16" name="Shape 14"/>
          <p:cNvSpPr/>
          <p:nvPr/>
        </p:nvSpPr>
        <p:spPr>
          <a:xfrm>
            <a:off x="463296" y="4730496"/>
            <a:ext cx="5608320" cy="1487424"/>
          </a:xfrm>
          <a:prstGeom prst="roundRect">
            <a:avLst>
              <a:gd name="adj" fmla="val 7377"/>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7" name="Shape 15"/>
          <p:cNvSpPr/>
          <p:nvPr/>
        </p:nvSpPr>
        <p:spPr>
          <a:xfrm>
            <a:off x="609600" y="4876800"/>
            <a:ext cx="682752" cy="682752"/>
          </a:xfrm>
          <a:prstGeom prst="ellipse">
            <a:avLst/>
          </a:prstGeom>
          <a:solidFill>
            <a:srgbClr val="7C3AED"/>
          </a:solidFill>
          <a:ln w="12700">
            <a:solidFill>
              <a:srgbClr val="7C3AED"/>
            </a:solidFill>
            <a:prstDash val="solid"/>
          </a:ln>
        </p:spPr>
        <p:txBody>
          <a:bodyPr/>
          <a:lstStyle/>
          <a:p>
            <a:endParaRPr lang="en-GB" sz="2400"/>
          </a:p>
        </p:txBody>
      </p:sp>
      <p:sp>
        <p:nvSpPr>
          <p:cNvPr id="18" name="Text 16"/>
          <p:cNvSpPr/>
          <p:nvPr/>
        </p:nvSpPr>
        <p:spPr>
          <a:xfrm>
            <a:off x="609600" y="4876800"/>
            <a:ext cx="682752" cy="682752"/>
          </a:xfrm>
          <a:prstGeom prst="rect">
            <a:avLst/>
          </a:prstGeom>
          <a:noFill/>
          <a:ln/>
        </p:spPr>
        <p:txBody>
          <a:bodyPr wrap="square" lIns="0" tIns="0" rIns="0" bIns="0" rtlCol="0" anchor="ctr"/>
          <a:lstStyle/>
          <a:p>
            <a:pPr algn="ctr"/>
            <a:r>
              <a:rPr lang="en-US" sz="2133" b="1" dirty="0">
                <a:solidFill>
                  <a:srgbClr val="FFFFFF"/>
                </a:solidFill>
                <a:latin typeface="Cambria" pitchFamily="34" charset="0"/>
                <a:ea typeface="Cambria" pitchFamily="34" charset="-122"/>
                <a:cs typeface="Cambria" pitchFamily="34" charset="-120"/>
              </a:rPr>
              <a:t>3</a:t>
            </a:r>
            <a:endParaRPr lang="en-US" sz="2133" dirty="0"/>
          </a:p>
        </p:txBody>
      </p:sp>
      <p:sp>
        <p:nvSpPr>
          <p:cNvPr id="19" name="Text 17"/>
          <p:cNvSpPr/>
          <p:nvPr/>
        </p:nvSpPr>
        <p:spPr>
          <a:xfrm>
            <a:off x="1463040" y="4813088"/>
            <a:ext cx="4389120" cy="365760"/>
          </a:xfrm>
          <a:prstGeom prst="rect">
            <a:avLst/>
          </a:prstGeom>
          <a:noFill/>
          <a:ln/>
        </p:spPr>
        <p:txBody>
          <a:bodyPr wrap="square" lIns="0" tIns="0" rIns="0" bIns="0" rtlCol="0" anchor="ctr"/>
          <a:lstStyle/>
          <a:p>
            <a:r>
              <a:rPr lang="en-US" sz="1733" b="1" dirty="0">
                <a:solidFill>
                  <a:srgbClr val="7C3AED"/>
                </a:solidFill>
                <a:latin typeface="Calibri" pitchFamily="34" charset="0"/>
                <a:ea typeface="Calibri" pitchFamily="34" charset="-122"/>
                <a:cs typeface="Calibri" pitchFamily="34" charset="-120"/>
              </a:rPr>
              <a:t>Develop emergent themes</a:t>
            </a:r>
            <a:endParaRPr lang="en-US" sz="1733" dirty="0"/>
          </a:p>
        </p:txBody>
      </p:sp>
      <p:sp>
        <p:nvSpPr>
          <p:cNvPr id="20" name="Text 18"/>
          <p:cNvSpPr/>
          <p:nvPr/>
        </p:nvSpPr>
        <p:spPr>
          <a:xfrm>
            <a:off x="1463040" y="5242560"/>
            <a:ext cx="4413504" cy="560832"/>
          </a:xfrm>
          <a:prstGeom prst="rect">
            <a:avLst/>
          </a:prstGeom>
          <a:noFill/>
          <a:ln/>
        </p:spPr>
        <p:txBody>
          <a:bodyPr wrap="square" lIns="0" tIns="0" rIns="0" bIns="0" rtlCol="0" anchor="ctr"/>
          <a:lstStyle/>
          <a:p>
            <a:pPr algn="just"/>
            <a:r>
              <a:rPr lang="en-US" sz="1333" dirty="0">
                <a:solidFill>
                  <a:srgbClr val="64748B"/>
                </a:solidFill>
                <a:latin typeface="Calibri" pitchFamily="34" charset="0"/>
                <a:ea typeface="Calibri" pitchFamily="34" charset="-122"/>
                <a:cs typeface="Calibri" pitchFamily="34" charset="-120"/>
              </a:rPr>
              <a:t>Working from your annotations, create concise theme statements. Each theme captures the psychological essence of a cluster of notes. Themes are phrases, not codes: not 'trust' but 'eroding confidence in a system that should be trustworthy'.</a:t>
            </a:r>
            <a:endParaRPr lang="en-US" sz="1333" dirty="0"/>
          </a:p>
        </p:txBody>
      </p:sp>
      <p:sp>
        <p:nvSpPr>
          <p:cNvPr id="21" name="Text 19"/>
          <p:cNvSpPr/>
          <p:nvPr/>
        </p:nvSpPr>
        <p:spPr>
          <a:xfrm>
            <a:off x="609600" y="5911152"/>
            <a:ext cx="5242560" cy="292608"/>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Themes are distinct from TA themes — they are experiential, not topical.</a:t>
            </a:r>
            <a:endParaRPr lang="en-US" sz="1200" dirty="0"/>
          </a:p>
        </p:txBody>
      </p:sp>
      <p:sp>
        <p:nvSpPr>
          <p:cNvPr id="22" name="Shape 20"/>
          <p:cNvSpPr/>
          <p:nvPr/>
        </p:nvSpPr>
        <p:spPr>
          <a:xfrm>
            <a:off x="6400800" y="1389888"/>
            <a:ext cx="5608320" cy="1487424"/>
          </a:xfrm>
          <a:prstGeom prst="roundRect">
            <a:avLst>
              <a:gd name="adj" fmla="val 7377"/>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3" name="Shape 21"/>
          <p:cNvSpPr/>
          <p:nvPr/>
        </p:nvSpPr>
        <p:spPr>
          <a:xfrm>
            <a:off x="6547104" y="1536192"/>
            <a:ext cx="682752" cy="682752"/>
          </a:xfrm>
          <a:prstGeom prst="ellipse">
            <a:avLst/>
          </a:prstGeom>
          <a:solidFill>
            <a:srgbClr val="1C7293"/>
          </a:solidFill>
          <a:ln w="12700">
            <a:solidFill>
              <a:srgbClr val="1C7293"/>
            </a:solidFill>
            <a:prstDash val="solid"/>
          </a:ln>
        </p:spPr>
        <p:txBody>
          <a:bodyPr/>
          <a:lstStyle/>
          <a:p>
            <a:endParaRPr lang="en-GB" sz="2400"/>
          </a:p>
        </p:txBody>
      </p:sp>
      <p:sp>
        <p:nvSpPr>
          <p:cNvPr id="24" name="Text 22"/>
          <p:cNvSpPr/>
          <p:nvPr/>
        </p:nvSpPr>
        <p:spPr>
          <a:xfrm>
            <a:off x="6547104" y="1536192"/>
            <a:ext cx="682752" cy="682752"/>
          </a:xfrm>
          <a:prstGeom prst="rect">
            <a:avLst/>
          </a:prstGeom>
          <a:noFill/>
          <a:ln/>
        </p:spPr>
        <p:txBody>
          <a:bodyPr wrap="square" lIns="0" tIns="0" rIns="0" bIns="0" rtlCol="0" anchor="ctr"/>
          <a:lstStyle/>
          <a:p>
            <a:pPr algn="ctr"/>
            <a:r>
              <a:rPr lang="en-US" sz="2133" b="1" dirty="0">
                <a:solidFill>
                  <a:srgbClr val="FFFFFF"/>
                </a:solidFill>
                <a:latin typeface="Cambria" pitchFamily="34" charset="0"/>
                <a:ea typeface="Cambria" pitchFamily="34" charset="-122"/>
                <a:cs typeface="Cambria" pitchFamily="34" charset="-120"/>
              </a:rPr>
              <a:t>4</a:t>
            </a:r>
            <a:endParaRPr lang="en-US" sz="2133" dirty="0"/>
          </a:p>
        </p:txBody>
      </p:sp>
      <p:sp>
        <p:nvSpPr>
          <p:cNvPr id="25" name="Text 23"/>
          <p:cNvSpPr/>
          <p:nvPr/>
        </p:nvSpPr>
        <p:spPr>
          <a:xfrm>
            <a:off x="7400544" y="1413488"/>
            <a:ext cx="4389120" cy="365760"/>
          </a:xfrm>
          <a:prstGeom prst="rect">
            <a:avLst/>
          </a:prstGeom>
          <a:noFill/>
          <a:ln/>
        </p:spPr>
        <p:txBody>
          <a:bodyPr wrap="square" lIns="0" tIns="0" rIns="0" bIns="0" rtlCol="0" anchor="ctr"/>
          <a:lstStyle/>
          <a:p>
            <a:r>
              <a:rPr lang="en-US" sz="1733" b="1" dirty="0">
                <a:solidFill>
                  <a:srgbClr val="1C7293"/>
                </a:solidFill>
                <a:latin typeface="Calibri" pitchFamily="34" charset="0"/>
                <a:ea typeface="Calibri" pitchFamily="34" charset="-122"/>
                <a:cs typeface="Calibri" pitchFamily="34" charset="-120"/>
              </a:rPr>
              <a:t>Search for connections across themes</a:t>
            </a:r>
            <a:endParaRPr lang="en-US" sz="1733" dirty="0"/>
          </a:p>
        </p:txBody>
      </p:sp>
      <p:sp>
        <p:nvSpPr>
          <p:cNvPr id="26" name="Text 24"/>
          <p:cNvSpPr/>
          <p:nvPr/>
        </p:nvSpPr>
        <p:spPr>
          <a:xfrm>
            <a:off x="7400544" y="1852792"/>
            <a:ext cx="4413504" cy="560832"/>
          </a:xfrm>
          <a:prstGeom prst="rect">
            <a:avLst/>
          </a:prstGeom>
          <a:noFill/>
          <a:ln/>
        </p:spPr>
        <p:txBody>
          <a:bodyPr wrap="square" lIns="0" tIns="0" rIns="0" bIns="0" rtlCol="0" anchor="ctr"/>
          <a:lstStyle/>
          <a:p>
            <a:pPr algn="just"/>
            <a:r>
              <a:rPr lang="en-US" sz="1333" dirty="0">
                <a:solidFill>
                  <a:srgbClr val="64748B"/>
                </a:solidFill>
                <a:latin typeface="Calibri" pitchFamily="34" charset="0"/>
                <a:ea typeface="Calibri" pitchFamily="34" charset="-122"/>
                <a:cs typeface="Calibri" pitchFamily="34" charset="-120"/>
              </a:rPr>
              <a:t>Look for relationships between themes: which themes cluster? Which contradict? Which are superordinate? Draw a map if helpful. This produces a hierarchical structure of experiential themes for this participant.</a:t>
            </a:r>
            <a:endParaRPr lang="en-US" sz="1333" dirty="0"/>
          </a:p>
        </p:txBody>
      </p:sp>
      <p:sp>
        <p:nvSpPr>
          <p:cNvPr id="27" name="Text 25"/>
          <p:cNvSpPr/>
          <p:nvPr/>
        </p:nvSpPr>
        <p:spPr>
          <a:xfrm>
            <a:off x="6547104" y="2550880"/>
            <a:ext cx="5462016" cy="292608"/>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A theme may absorb another. Some may be minor. Prioritise depth over exhaustiveness.</a:t>
            </a:r>
            <a:endParaRPr lang="en-US" sz="1200" dirty="0"/>
          </a:p>
        </p:txBody>
      </p:sp>
      <p:sp>
        <p:nvSpPr>
          <p:cNvPr id="28" name="Shape 26"/>
          <p:cNvSpPr/>
          <p:nvPr/>
        </p:nvSpPr>
        <p:spPr>
          <a:xfrm>
            <a:off x="6400800" y="3060192"/>
            <a:ext cx="5608320" cy="1487424"/>
          </a:xfrm>
          <a:prstGeom prst="roundRect">
            <a:avLst>
              <a:gd name="adj" fmla="val 7377"/>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9" name="Shape 27"/>
          <p:cNvSpPr/>
          <p:nvPr/>
        </p:nvSpPr>
        <p:spPr>
          <a:xfrm>
            <a:off x="6547104" y="3206496"/>
            <a:ext cx="682752" cy="682752"/>
          </a:xfrm>
          <a:prstGeom prst="ellipse">
            <a:avLst/>
          </a:prstGeom>
          <a:solidFill>
            <a:srgbClr val="F59E0B"/>
          </a:solidFill>
          <a:ln w="12700">
            <a:solidFill>
              <a:srgbClr val="F59E0B"/>
            </a:solidFill>
            <a:prstDash val="solid"/>
          </a:ln>
        </p:spPr>
        <p:txBody>
          <a:bodyPr/>
          <a:lstStyle/>
          <a:p>
            <a:endParaRPr lang="en-GB" sz="2400"/>
          </a:p>
        </p:txBody>
      </p:sp>
      <p:sp>
        <p:nvSpPr>
          <p:cNvPr id="30" name="Text 28"/>
          <p:cNvSpPr/>
          <p:nvPr/>
        </p:nvSpPr>
        <p:spPr>
          <a:xfrm>
            <a:off x="6547104" y="3206496"/>
            <a:ext cx="682752" cy="682752"/>
          </a:xfrm>
          <a:prstGeom prst="rect">
            <a:avLst/>
          </a:prstGeom>
          <a:noFill/>
          <a:ln/>
        </p:spPr>
        <p:txBody>
          <a:bodyPr wrap="square" lIns="0" tIns="0" rIns="0" bIns="0" rtlCol="0" anchor="ctr"/>
          <a:lstStyle/>
          <a:p>
            <a:pPr algn="ctr"/>
            <a:r>
              <a:rPr lang="en-US" sz="2133" b="1" dirty="0">
                <a:solidFill>
                  <a:srgbClr val="FFFFFF"/>
                </a:solidFill>
                <a:latin typeface="Cambria" pitchFamily="34" charset="0"/>
                <a:ea typeface="Cambria" pitchFamily="34" charset="-122"/>
                <a:cs typeface="Cambria" pitchFamily="34" charset="-120"/>
              </a:rPr>
              <a:t>5</a:t>
            </a:r>
            <a:endParaRPr lang="en-US" sz="2133" dirty="0"/>
          </a:p>
        </p:txBody>
      </p:sp>
      <p:sp>
        <p:nvSpPr>
          <p:cNvPr id="31" name="Text 29"/>
          <p:cNvSpPr/>
          <p:nvPr/>
        </p:nvSpPr>
        <p:spPr>
          <a:xfrm>
            <a:off x="7400544" y="3182112"/>
            <a:ext cx="4389120" cy="365760"/>
          </a:xfrm>
          <a:prstGeom prst="rect">
            <a:avLst/>
          </a:prstGeom>
          <a:noFill/>
          <a:ln/>
        </p:spPr>
        <p:txBody>
          <a:bodyPr wrap="square" lIns="0" tIns="0" rIns="0" bIns="0" rtlCol="0" anchor="ctr"/>
          <a:lstStyle/>
          <a:p>
            <a:r>
              <a:rPr lang="en-US" sz="1733" b="1" dirty="0">
                <a:solidFill>
                  <a:srgbClr val="F59E0B"/>
                </a:solidFill>
                <a:latin typeface="Calibri" pitchFamily="34" charset="0"/>
                <a:ea typeface="Calibri" pitchFamily="34" charset="-122"/>
                <a:cs typeface="Calibri" pitchFamily="34" charset="-120"/>
              </a:rPr>
              <a:t>Move to the next case</a:t>
            </a:r>
            <a:endParaRPr lang="en-US" sz="1733" dirty="0"/>
          </a:p>
        </p:txBody>
      </p:sp>
      <p:sp>
        <p:nvSpPr>
          <p:cNvPr id="32" name="Text 30"/>
          <p:cNvSpPr/>
          <p:nvPr/>
        </p:nvSpPr>
        <p:spPr>
          <a:xfrm>
            <a:off x="7400544" y="3572256"/>
            <a:ext cx="4413504" cy="560832"/>
          </a:xfrm>
          <a:prstGeom prst="rect">
            <a:avLst/>
          </a:prstGeom>
          <a:noFill/>
          <a:ln/>
        </p:spPr>
        <p:txBody>
          <a:bodyPr wrap="square" lIns="0" tIns="0" rIns="0" bIns="0" rtlCol="0" anchor="ctr"/>
          <a:lstStyle/>
          <a:p>
            <a:pPr algn="just"/>
            <a:r>
              <a:rPr lang="en-US" sz="1333" dirty="0">
                <a:solidFill>
                  <a:srgbClr val="64748B"/>
                </a:solidFill>
                <a:latin typeface="Calibri" pitchFamily="34" charset="0"/>
                <a:ea typeface="Calibri" pitchFamily="34" charset="-122"/>
                <a:cs typeface="Calibri" pitchFamily="34" charset="-120"/>
              </a:rPr>
              <a:t>Repeat steps 1–4 for each participant independently. Resist the urge to let the first case dominate. Each case must be allowed to speak for itself before cross-case patterns are imposed.</a:t>
            </a:r>
            <a:endParaRPr lang="en-US" sz="1333" dirty="0"/>
          </a:p>
        </p:txBody>
      </p:sp>
      <p:sp>
        <p:nvSpPr>
          <p:cNvPr id="33" name="Text 31"/>
          <p:cNvSpPr/>
          <p:nvPr/>
        </p:nvSpPr>
        <p:spPr>
          <a:xfrm>
            <a:off x="6547104" y="4181856"/>
            <a:ext cx="5242560" cy="292608"/>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Each participant gets their own theme structure. Only then do you look across them.</a:t>
            </a:r>
            <a:endParaRPr lang="en-US" sz="1200" dirty="0"/>
          </a:p>
        </p:txBody>
      </p:sp>
      <p:sp>
        <p:nvSpPr>
          <p:cNvPr id="34" name="Shape 32"/>
          <p:cNvSpPr/>
          <p:nvPr/>
        </p:nvSpPr>
        <p:spPr>
          <a:xfrm>
            <a:off x="6400800" y="4730496"/>
            <a:ext cx="5608320" cy="1487424"/>
          </a:xfrm>
          <a:prstGeom prst="roundRect">
            <a:avLst>
              <a:gd name="adj" fmla="val 7377"/>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5" name="Shape 33"/>
          <p:cNvSpPr/>
          <p:nvPr/>
        </p:nvSpPr>
        <p:spPr>
          <a:xfrm>
            <a:off x="6547104" y="4876800"/>
            <a:ext cx="682752" cy="682752"/>
          </a:xfrm>
          <a:prstGeom prst="ellipse">
            <a:avLst/>
          </a:prstGeom>
          <a:solidFill>
            <a:srgbClr val="059669"/>
          </a:solidFill>
          <a:ln w="12700">
            <a:solidFill>
              <a:srgbClr val="059669"/>
            </a:solidFill>
            <a:prstDash val="solid"/>
          </a:ln>
        </p:spPr>
        <p:txBody>
          <a:bodyPr/>
          <a:lstStyle/>
          <a:p>
            <a:endParaRPr lang="en-GB" sz="2400"/>
          </a:p>
        </p:txBody>
      </p:sp>
      <p:sp>
        <p:nvSpPr>
          <p:cNvPr id="36" name="Text 34"/>
          <p:cNvSpPr/>
          <p:nvPr/>
        </p:nvSpPr>
        <p:spPr>
          <a:xfrm>
            <a:off x="6547104" y="4876800"/>
            <a:ext cx="682752" cy="682752"/>
          </a:xfrm>
          <a:prstGeom prst="rect">
            <a:avLst/>
          </a:prstGeom>
          <a:noFill/>
          <a:ln/>
        </p:spPr>
        <p:txBody>
          <a:bodyPr wrap="square" lIns="0" tIns="0" rIns="0" bIns="0" rtlCol="0" anchor="ctr"/>
          <a:lstStyle/>
          <a:p>
            <a:pPr algn="ctr"/>
            <a:r>
              <a:rPr lang="en-US" sz="2133" b="1" dirty="0">
                <a:solidFill>
                  <a:srgbClr val="FFFFFF"/>
                </a:solidFill>
                <a:latin typeface="Cambria" pitchFamily="34" charset="0"/>
                <a:ea typeface="Cambria" pitchFamily="34" charset="-122"/>
                <a:cs typeface="Cambria" pitchFamily="34" charset="-120"/>
              </a:rPr>
              <a:t>6</a:t>
            </a:r>
            <a:endParaRPr lang="en-US" sz="2133" dirty="0"/>
          </a:p>
        </p:txBody>
      </p:sp>
      <p:sp>
        <p:nvSpPr>
          <p:cNvPr id="37" name="Text 35"/>
          <p:cNvSpPr/>
          <p:nvPr/>
        </p:nvSpPr>
        <p:spPr>
          <a:xfrm>
            <a:off x="7400544" y="4724400"/>
            <a:ext cx="4389120" cy="365760"/>
          </a:xfrm>
          <a:prstGeom prst="rect">
            <a:avLst/>
          </a:prstGeom>
          <a:noFill/>
          <a:ln/>
        </p:spPr>
        <p:txBody>
          <a:bodyPr wrap="square" lIns="0" tIns="0" rIns="0" bIns="0" rtlCol="0" anchor="ctr"/>
          <a:lstStyle/>
          <a:p>
            <a:r>
              <a:rPr lang="en-US" sz="1733" b="1" dirty="0">
                <a:solidFill>
                  <a:srgbClr val="059669"/>
                </a:solidFill>
                <a:latin typeface="Calibri" pitchFamily="34" charset="0"/>
                <a:ea typeface="Calibri" pitchFamily="34" charset="-122"/>
                <a:cs typeface="Calibri" pitchFamily="34" charset="-120"/>
              </a:rPr>
              <a:t>Look for patterns across cases</a:t>
            </a:r>
            <a:endParaRPr lang="en-US" sz="1733" dirty="0"/>
          </a:p>
        </p:txBody>
      </p:sp>
      <p:sp>
        <p:nvSpPr>
          <p:cNvPr id="38" name="Text 36"/>
          <p:cNvSpPr/>
          <p:nvPr/>
        </p:nvSpPr>
        <p:spPr>
          <a:xfrm>
            <a:off x="7400544" y="5154072"/>
            <a:ext cx="4413504" cy="560832"/>
          </a:xfrm>
          <a:prstGeom prst="rect">
            <a:avLst/>
          </a:prstGeom>
          <a:noFill/>
          <a:ln/>
        </p:spPr>
        <p:txBody>
          <a:bodyPr wrap="square" lIns="0" tIns="0" rIns="0" bIns="0" rtlCol="0" anchor="ctr"/>
          <a:lstStyle/>
          <a:p>
            <a:pPr algn="just"/>
            <a:r>
              <a:rPr lang="en-US" sz="1333" dirty="0">
                <a:solidFill>
                  <a:srgbClr val="64748B"/>
                </a:solidFill>
                <a:latin typeface="Calibri" pitchFamily="34" charset="0"/>
                <a:ea typeface="Calibri" pitchFamily="34" charset="-122"/>
                <a:cs typeface="Calibri" pitchFamily="34" charset="-120"/>
              </a:rPr>
              <a:t>Identify themes that recur, vary, or are unique across participants. Produce a master theme table. Note convergence (shared themes) and divergence (different experiences of the same situation).</a:t>
            </a:r>
            <a:endParaRPr lang="en-US" sz="1333" dirty="0"/>
          </a:p>
        </p:txBody>
      </p:sp>
      <p:sp>
        <p:nvSpPr>
          <p:cNvPr id="39" name="Text 37"/>
          <p:cNvSpPr/>
          <p:nvPr/>
        </p:nvSpPr>
        <p:spPr>
          <a:xfrm>
            <a:off x="6547104" y="5891488"/>
            <a:ext cx="5242560" cy="292608"/>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Report both convergence and divergence — IPA is not looking for consensus but for the range of experience.</a:t>
            </a:r>
            <a:endParaRPr lang="en-US" sz="1200" dirty="0"/>
          </a:p>
        </p:txBody>
      </p:sp>
      <p:sp>
        <p:nvSpPr>
          <p:cNvPr id="40" name="Text 38"/>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[16] Smith, J.A., Flowers, P. and Larkin, M. (2009). Interpretative Phenomenological Analysis: Theory, Method and Research. London: Sage. (Chapter 3 — Doing IPA)</a:t>
            </a:r>
            <a:endParaRPr lang="en-US" sz="1200" dirty="0"/>
          </a:p>
        </p:txBody>
      </p:sp>
      <p:sp>
        <p:nvSpPr>
          <p:cNvPr id="42" name="Footer Placeholder 5">
            <a:extLst>
              <a:ext uri="{FF2B5EF4-FFF2-40B4-BE49-F238E27FC236}">
                <a16:creationId xmlns:a16="http://schemas.microsoft.com/office/drawing/2014/main" id="{E39C8BA3-35DA-8B80-98B2-C17830DC366E}"/>
              </a:ext>
            </a:extLst>
          </p:cNvPr>
          <p:cNvSpPr txBox="1">
            <a:spLocks/>
          </p:cNvSpPr>
          <p:nvPr/>
        </p:nvSpPr>
        <p:spPr>
          <a:xfrm rot="5400000">
            <a:off x="-2654281" y="2645297"/>
            <a:ext cx="5486400"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1467" b="1" dirty="0">
                <a:solidFill>
                  <a:schemeClr val="tx1">
                    <a:lumMod val="50000"/>
                    <a:lumOff val="50000"/>
                  </a:schemeClr>
                </a:solidFill>
              </a:rPr>
              <a:t>ACCB6017 Usability Engineering</a:t>
            </a:r>
            <a:endParaRPr lang="en-GB" sz="1467" dirty="0">
              <a:solidFill>
                <a:schemeClr val="tx1">
                  <a:lumMod val="50000"/>
                  <a:lumOff val="50000"/>
                </a:schemeClr>
              </a:solidFill>
            </a:endParaRPr>
          </a:p>
        </p:txBody>
      </p:sp>
      <p:sp>
        <p:nvSpPr>
          <p:cNvPr id="44" name="Slide Number Placeholder 6">
            <a:extLst>
              <a:ext uri="{FF2B5EF4-FFF2-40B4-BE49-F238E27FC236}">
                <a16:creationId xmlns:a16="http://schemas.microsoft.com/office/drawing/2014/main" id="{9FCDCF31-2524-E8B7-5721-E90E25BDD633}"/>
              </a:ext>
            </a:extLst>
          </p:cNvPr>
          <p:cNvSpPr txBox="1">
            <a:spLocks/>
          </p:cNvSpPr>
          <p:nvPr/>
        </p:nvSpPr>
        <p:spPr>
          <a:xfrm>
            <a:off x="11846404" y="6371633"/>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14</a:t>
            </a:fld>
            <a:endParaRPr lang="en-GB" sz="1467"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par>
                          <p:cTn id="33" fill="hold">
                            <p:stCondLst>
                              <p:cond delay="500"/>
                            </p:stCondLst>
                            <p:childTnLst>
                              <p:par>
                                <p:cTn id="34" presetID="10" presetClass="entr" presetSubtype="0" fill="hold" grpId="0" nodeType="after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childTnLst>
                          </p:cTn>
                        </p:par>
                        <p:par>
                          <p:cTn id="37" fill="hold">
                            <p:stCondLst>
                              <p:cond delay="1000"/>
                            </p:stCondLst>
                            <p:childTnLst>
                              <p:par>
                                <p:cTn id="38" presetID="10" presetClass="entr" presetSubtype="0" fill="hold" grpId="0" nodeType="after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par>
                          <p:cTn id="41" fill="hold">
                            <p:stCondLst>
                              <p:cond delay="1500"/>
                            </p:stCondLst>
                            <p:childTnLst>
                              <p:par>
                                <p:cTn id="42" presetID="10" presetClass="entr" presetSubtype="0" fill="hold" grpId="0" nodeType="after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500"/>
                                        <p:tgtEl>
                                          <p:spTgt spid="14"/>
                                        </p:tgtEl>
                                      </p:cBhvr>
                                    </p:animEffect>
                                  </p:childTnLst>
                                </p:cTn>
                              </p:par>
                            </p:childTnLst>
                          </p:cTn>
                        </p:par>
                        <p:par>
                          <p:cTn id="45" fill="hold">
                            <p:stCondLst>
                              <p:cond delay="2000"/>
                            </p:stCondLst>
                            <p:childTnLst>
                              <p:par>
                                <p:cTn id="46" presetID="10" presetClass="entr" presetSubtype="0"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500"/>
                                        <p:tgtEl>
                                          <p:spTgt spid="16"/>
                                        </p:tgtEl>
                                      </p:cBhvr>
                                    </p:animEffect>
                                  </p:childTnLst>
                                </p:cTn>
                              </p:par>
                            </p:childTnLst>
                          </p:cTn>
                        </p:par>
                        <p:par>
                          <p:cTn id="54" fill="hold">
                            <p:stCondLst>
                              <p:cond delay="500"/>
                            </p:stCondLst>
                            <p:childTnLst>
                              <p:par>
                                <p:cTn id="55" presetID="10" presetClass="entr" presetSubtype="0" fill="hold" grpId="0" nodeType="after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par>
                          <p:cTn id="58" fill="hold">
                            <p:stCondLst>
                              <p:cond delay="1000"/>
                            </p:stCondLst>
                            <p:childTnLst>
                              <p:par>
                                <p:cTn id="59" presetID="10" presetClass="entr" presetSubtype="0" fill="hold" grpId="0" nodeType="after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500"/>
                                        <p:tgtEl>
                                          <p:spTgt spid="19"/>
                                        </p:tgtEl>
                                      </p:cBhvr>
                                    </p:animEffect>
                                  </p:childTnLst>
                                </p:cTn>
                              </p:par>
                            </p:childTnLst>
                          </p:cTn>
                        </p:par>
                        <p:par>
                          <p:cTn id="62" fill="hold">
                            <p:stCondLst>
                              <p:cond delay="1500"/>
                            </p:stCondLst>
                            <p:childTnLst>
                              <p:par>
                                <p:cTn id="63" presetID="10" presetClass="entr" presetSubtype="0" fill="hold" grpId="0" nodeType="after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500"/>
                                        <p:tgtEl>
                                          <p:spTgt spid="20"/>
                                        </p:tgtEl>
                                      </p:cBhvr>
                                    </p:animEffect>
                                  </p:childTnLst>
                                </p:cTn>
                              </p:par>
                            </p:childTnLst>
                          </p:cTn>
                        </p:par>
                        <p:par>
                          <p:cTn id="66" fill="hold">
                            <p:stCondLst>
                              <p:cond delay="2000"/>
                            </p:stCondLst>
                            <p:childTnLst>
                              <p:par>
                                <p:cTn id="67" presetID="10" presetClass="entr" presetSubtype="0" fill="hold" grpId="0" nodeType="after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fade">
                                      <p:cBhvr>
                                        <p:cTn id="69" dur="500"/>
                                        <p:tgtEl>
                                          <p:spTgt spid="21"/>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22"/>
                                        </p:tgtEl>
                                        <p:attrNameLst>
                                          <p:attrName>style.visibility</p:attrName>
                                        </p:attrNameLst>
                                      </p:cBhvr>
                                      <p:to>
                                        <p:strVal val="visible"/>
                                      </p:to>
                                    </p:set>
                                    <p:animEffect transition="in" filter="fade">
                                      <p:cBhvr>
                                        <p:cTn id="74" dur="500"/>
                                        <p:tgtEl>
                                          <p:spTgt spid="22"/>
                                        </p:tgtEl>
                                      </p:cBhvr>
                                    </p:animEffect>
                                  </p:childTnLst>
                                </p:cTn>
                              </p:par>
                            </p:childTnLst>
                          </p:cTn>
                        </p:par>
                        <p:par>
                          <p:cTn id="75" fill="hold">
                            <p:stCondLst>
                              <p:cond delay="500"/>
                            </p:stCondLst>
                            <p:childTnLst>
                              <p:par>
                                <p:cTn id="76" presetID="10" presetClass="entr" presetSubtype="0" fill="hold" grpId="0" nodeType="afterEffect">
                                  <p:stCondLst>
                                    <p:cond delay="0"/>
                                  </p:stCondLst>
                                  <p:childTnLst>
                                    <p:set>
                                      <p:cBhvr>
                                        <p:cTn id="77" dur="1" fill="hold">
                                          <p:stCondLst>
                                            <p:cond delay="0"/>
                                          </p:stCondLst>
                                        </p:cTn>
                                        <p:tgtEl>
                                          <p:spTgt spid="23"/>
                                        </p:tgtEl>
                                        <p:attrNameLst>
                                          <p:attrName>style.visibility</p:attrName>
                                        </p:attrNameLst>
                                      </p:cBhvr>
                                      <p:to>
                                        <p:strVal val="visible"/>
                                      </p:to>
                                    </p:set>
                                    <p:animEffect transition="in" filter="fade">
                                      <p:cBhvr>
                                        <p:cTn id="78" dur="500"/>
                                        <p:tgtEl>
                                          <p:spTgt spid="23"/>
                                        </p:tgtEl>
                                      </p:cBhvr>
                                    </p:animEffect>
                                  </p:childTnLst>
                                </p:cTn>
                              </p:par>
                            </p:childTnLst>
                          </p:cTn>
                        </p:par>
                        <p:par>
                          <p:cTn id="79" fill="hold">
                            <p:stCondLst>
                              <p:cond delay="1000"/>
                            </p:stCondLst>
                            <p:childTnLst>
                              <p:par>
                                <p:cTn id="80" presetID="10" presetClass="entr" presetSubtype="0" fill="hold" grpId="0" nodeType="after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fade">
                                      <p:cBhvr>
                                        <p:cTn id="82" dur="500"/>
                                        <p:tgtEl>
                                          <p:spTgt spid="25"/>
                                        </p:tgtEl>
                                      </p:cBhvr>
                                    </p:animEffect>
                                  </p:childTnLst>
                                </p:cTn>
                              </p:par>
                            </p:childTnLst>
                          </p:cTn>
                        </p:par>
                        <p:par>
                          <p:cTn id="83" fill="hold">
                            <p:stCondLst>
                              <p:cond delay="1500"/>
                            </p:stCondLst>
                            <p:childTnLst>
                              <p:par>
                                <p:cTn id="84" presetID="10" presetClass="entr" presetSubtype="0" fill="hold" grpId="0" nodeType="afterEffect">
                                  <p:stCondLst>
                                    <p:cond delay="0"/>
                                  </p:stCondLst>
                                  <p:childTnLst>
                                    <p:set>
                                      <p:cBhvr>
                                        <p:cTn id="85" dur="1" fill="hold">
                                          <p:stCondLst>
                                            <p:cond delay="0"/>
                                          </p:stCondLst>
                                        </p:cTn>
                                        <p:tgtEl>
                                          <p:spTgt spid="26"/>
                                        </p:tgtEl>
                                        <p:attrNameLst>
                                          <p:attrName>style.visibility</p:attrName>
                                        </p:attrNameLst>
                                      </p:cBhvr>
                                      <p:to>
                                        <p:strVal val="visible"/>
                                      </p:to>
                                    </p:set>
                                    <p:animEffect transition="in" filter="fade">
                                      <p:cBhvr>
                                        <p:cTn id="86" dur="500"/>
                                        <p:tgtEl>
                                          <p:spTgt spid="26"/>
                                        </p:tgtEl>
                                      </p:cBhvr>
                                    </p:animEffect>
                                  </p:childTnLst>
                                </p:cTn>
                              </p:par>
                            </p:childTnLst>
                          </p:cTn>
                        </p:par>
                        <p:par>
                          <p:cTn id="87" fill="hold">
                            <p:stCondLst>
                              <p:cond delay="2000"/>
                            </p:stCondLst>
                            <p:childTnLst>
                              <p:par>
                                <p:cTn id="88" presetID="10" presetClass="entr" presetSubtype="0" fill="hold" grpId="0" nodeType="afterEffect">
                                  <p:stCondLst>
                                    <p:cond delay="0"/>
                                  </p:stCondLst>
                                  <p:childTnLst>
                                    <p:set>
                                      <p:cBhvr>
                                        <p:cTn id="89" dur="1" fill="hold">
                                          <p:stCondLst>
                                            <p:cond delay="0"/>
                                          </p:stCondLst>
                                        </p:cTn>
                                        <p:tgtEl>
                                          <p:spTgt spid="27"/>
                                        </p:tgtEl>
                                        <p:attrNameLst>
                                          <p:attrName>style.visibility</p:attrName>
                                        </p:attrNameLst>
                                      </p:cBhvr>
                                      <p:to>
                                        <p:strVal val="visible"/>
                                      </p:to>
                                    </p:set>
                                    <p:animEffect transition="in" filter="fade">
                                      <p:cBhvr>
                                        <p:cTn id="90" dur="500"/>
                                        <p:tgtEl>
                                          <p:spTgt spid="27"/>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28"/>
                                        </p:tgtEl>
                                        <p:attrNameLst>
                                          <p:attrName>style.visibility</p:attrName>
                                        </p:attrNameLst>
                                      </p:cBhvr>
                                      <p:to>
                                        <p:strVal val="visible"/>
                                      </p:to>
                                    </p:set>
                                    <p:animEffect transition="in" filter="fade">
                                      <p:cBhvr>
                                        <p:cTn id="95" dur="500"/>
                                        <p:tgtEl>
                                          <p:spTgt spid="28"/>
                                        </p:tgtEl>
                                      </p:cBhvr>
                                    </p:animEffect>
                                  </p:childTnLst>
                                </p:cTn>
                              </p:par>
                            </p:childTnLst>
                          </p:cTn>
                        </p:par>
                        <p:par>
                          <p:cTn id="96" fill="hold">
                            <p:stCondLst>
                              <p:cond delay="500"/>
                            </p:stCondLst>
                            <p:childTnLst>
                              <p:par>
                                <p:cTn id="97" presetID="10" presetClass="entr" presetSubtype="0" fill="hold" grpId="0" nodeType="afterEffect">
                                  <p:stCondLst>
                                    <p:cond delay="0"/>
                                  </p:stCondLst>
                                  <p:childTnLst>
                                    <p:set>
                                      <p:cBhvr>
                                        <p:cTn id="98" dur="1" fill="hold">
                                          <p:stCondLst>
                                            <p:cond delay="0"/>
                                          </p:stCondLst>
                                        </p:cTn>
                                        <p:tgtEl>
                                          <p:spTgt spid="29"/>
                                        </p:tgtEl>
                                        <p:attrNameLst>
                                          <p:attrName>style.visibility</p:attrName>
                                        </p:attrNameLst>
                                      </p:cBhvr>
                                      <p:to>
                                        <p:strVal val="visible"/>
                                      </p:to>
                                    </p:set>
                                    <p:animEffect transition="in" filter="fade">
                                      <p:cBhvr>
                                        <p:cTn id="99" dur="500"/>
                                        <p:tgtEl>
                                          <p:spTgt spid="29"/>
                                        </p:tgtEl>
                                      </p:cBhvr>
                                    </p:animEffect>
                                  </p:childTnLst>
                                </p:cTn>
                              </p:par>
                            </p:childTnLst>
                          </p:cTn>
                        </p:par>
                        <p:par>
                          <p:cTn id="100" fill="hold">
                            <p:stCondLst>
                              <p:cond delay="1000"/>
                            </p:stCondLst>
                            <p:childTnLst>
                              <p:par>
                                <p:cTn id="101" presetID="10" presetClass="entr" presetSubtype="0" fill="hold" grpId="0" nodeType="after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fade">
                                      <p:cBhvr>
                                        <p:cTn id="103" dur="500"/>
                                        <p:tgtEl>
                                          <p:spTgt spid="31"/>
                                        </p:tgtEl>
                                      </p:cBhvr>
                                    </p:animEffect>
                                  </p:childTnLst>
                                </p:cTn>
                              </p:par>
                            </p:childTnLst>
                          </p:cTn>
                        </p:par>
                        <p:par>
                          <p:cTn id="104" fill="hold">
                            <p:stCondLst>
                              <p:cond delay="1500"/>
                            </p:stCondLst>
                            <p:childTnLst>
                              <p:par>
                                <p:cTn id="105" presetID="10" presetClass="entr" presetSubtype="0" fill="hold" grpId="0" nodeType="afterEffect">
                                  <p:stCondLst>
                                    <p:cond delay="0"/>
                                  </p:stCondLst>
                                  <p:childTnLst>
                                    <p:set>
                                      <p:cBhvr>
                                        <p:cTn id="106" dur="1" fill="hold">
                                          <p:stCondLst>
                                            <p:cond delay="0"/>
                                          </p:stCondLst>
                                        </p:cTn>
                                        <p:tgtEl>
                                          <p:spTgt spid="32"/>
                                        </p:tgtEl>
                                        <p:attrNameLst>
                                          <p:attrName>style.visibility</p:attrName>
                                        </p:attrNameLst>
                                      </p:cBhvr>
                                      <p:to>
                                        <p:strVal val="visible"/>
                                      </p:to>
                                    </p:set>
                                    <p:animEffect transition="in" filter="fade">
                                      <p:cBhvr>
                                        <p:cTn id="107" dur="500"/>
                                        <p:tgtEl>
                                          <p:spTgt spid="32"/>
                                        </p:tgtEl>
                                      </p:cBhvr>
                                    </p:animEffect>
                                  </p:childTnLst>
                                </p:cTn>
                              </p:par>
                            </p:childTnLst>
                          </p:cTn>
                        </p:par>
                        <p:par>
                          <p:cTn id="108" fill="hold">
                            <p:stCondLst>
                              <p:cond delay="2000"/>
                            </p:stCondLst>
                            <p:childTnLst>
                              <p:par>
                                <p:cTn id="109" presetID="10" presetClass="entr" presetSubtype="0" fill="hold" grpId="0" nodeType="afterEffect">
                                  <p:stCondLst>
                                    <p:cond delay="0"/>
                                  </p:stCondLst>
                                  <p:childTnLst>
                                    <p:set>
                                      <p:cBhvr>
                                        <p:cTn id="110" dur="1" fill="hold">
                                          <p:stCondLst>
                                            <p:cond delay="0"/>
                                          </p:stCondLst>
                                        </p:cTn>
                                        <p:tgtEl>
                                          <p:spTgt spid="33"/>
                                        </p:tgtEl>
                                        <p:attrNameLst>
                                          <p:attrName>style.visibility</p:attrName>
                                        </p:attrNameLst>
                                      </p:cBhvr>
                                      <p:to>
                                        <p:strVal val="visible"/>
                                      </p:to>
                                    </p:set>
                                    <p:animEffect transition="in" filter="fade">
                                      <p:cBhvr>
                                        <p:cTn id="111" dur="500"/>
                                        <p:tgtEl>
                                          <p:spTgt spid="33"/>
                                        </p:tgtEl>
                                      </p:cBhvr>
                                    </p:animEffect>
                                  </p:childTnLst>
                                </p:cTn>
                              </p:par>
                            </p:childTnLst>
                          </p:cTn>
                        </p:par>
                      </p:childTnLst>
                    </p:cTn>
                  </p:par>
                  <p:par>
                    <p:cTn id="112" fill="hold">
                      <p:stCondLst>
                        <p:cond delay="indefinite"/>
                      </p:stCondLst>
                      <p:childTnLst>
                        <p:par>
                          <p:cTn id="113" fill="hold">
                            <p:stCondLst>
                              <p:cond delay="0"/>
                            </p:stCondLst>
                            <p:childTnLst>
                              <p:par>
                                <p:cTn id="114" presetID="10" presetClass="entr" presetSubtype="0" fill="hold" grpId="0" nodeType="clickEffect">
                                  <p:stCondLst>
                                    <p:cond delay="0"/>
                                  </p:stCondLst>
                                  <p:childTnLst>
                                    <p:set>
                                      <p:cBhvr>
                                        <p:cTn id="115" dur="1" fill="hold">
                                          <p:stCondLst>
                                            <p:cond delay="0"/>
                                          </p:stCondLst>
                                        </p:cTn>
                                        <p:tgtEl>
                                          <p:spTgt spid="34"/>
                                        </p:tgtEl>
                                        <p:attrNameLst>
                                          <p:attrName>style.visibility</p:attrName>
                                        </p:attrNameLst>
                                      </p:cBhvr>
                                      <p:to>
                                        <p:strVal val="visible"/>
                                      </p:to>
                                    </p:set>
                                    <p:animEffect transition="in" filter="fade">
                                      <p:cBhvr>
                                        <p:cTn id="116" dur="500"/>
                                        <p:tgtEl>
                                          <p:spTgt spid="34"/>
                                        </p:tgtEl>
                                      </p:cBhvr>
                                    </p:animEffect>
                                  </p:childTnLst>
                                </p:cTn>
                              </p:par>
                            </p:childTnLst>
                          </p:cTn>
                        </p:par>
                        <p:par>
                          <p:cTn id="117" fill="hold">
                            <p:stCondLst>
                              <p:cond delay="500"/>
                            </p:stCondLst>
                            <p:childTnLst>
                              <p:par>
                                <p:cTn id="118" presetID="10" presetClass="entr" presetSubtype="0" fill="hold" grpId="0" nodeType="afterEffect">
                                  <p:stCondLst>
                                    <p:cond delay="0"/>
                                  </p:stCondLst>
                                  <p:childTnLst>
                                    <p:set>
                                      <p:cBhvr>
                                        <p:cTn id="119" dur="1" fill="hold">
                                          <p:stCondLst>
                                            <p:cond delay="0"/>
                                          </p:stCondLst>
                                        </p:cTn>
                                        <p:tgtEl>
                                          <p:spTgt spid="35"/>
                                        </p:tgtEl>
                                        <p:attrNameLst>
                                          <p:attrName>style.visibility</p:attrName>
                                        </p:attrNameLst>
                                      </p:cBhvr>
                                      <p:to>
                                        <p:strVal val="visible"/>
                                      </p:to>
                                    </p:set>
                                    <p:animEffect transition="in" filter="fade">
                                      <p:cBhvr>
                                        <p:cTn id="120" dur="500"/>
                                        <p:tgtEl>
                                          <p:spTgt spid="35"/>
                                        </p:tgtEl>
                                      </p:cBhvr>
                                    </p:animEffect>
                                  </p:childTnLst>
                                </p:cTn>
                              </p:par>
                            </p:childTnLst>
                          </p:cTn>
                        </p:par>
                        <p:par>
                          <p:cTn id="121" fill="hold">
                            <p:stCondLst>
                              <p:cond delay="1000"/>
                            </p:stCondLst>
                            <p:childTnLst>
                              <p:par>
                                <p:cTn id="122" presetID="10" presetClass="entr" presetSubtype="0" fill="hold" grpId="0" nodeType="afterEffect">
                                  <p:stCondLst>
                                    <p:cond delay="0"/>
                                  </p:stCondLst>
                                  <p:childTnLst>
                                    <p:set>
                                      <p:cBhvr>
                                        <p:cTn id="123" dur="1" fill="hold">
                                          <p:stCondLst>
                                            <p:cond delay="0"/>
                                          </p:stCondLst>
                                        </p:cTn>
                                        <p:tgtEl>
                                          <p:spTgt spid="37"/>
                                        </p:tgtEl>
                                        <p:attrNameLst>
                                          <p:attrName>style.visibility</p:attrName>
                                        </p:attrNameLst>
                                      </p:cBhvr>
                                      <p:to>
                                        <p:strVal val="visible"/>
                                      </p:to>
                                    </p:set>
                                    <p:animEffect transition="in" filter="fade">
                                      <p:cBhvr>
                                        <p:cTn id="124" dur="500"/>
                                        <p:tgtEl>
                                          <p:spTgt spid="37"/>
                                        </p:tgtEl>
                                      </p:cBhvr>
                                    </p:animEffect>
                                  </p:childTnLst>
                                </p:cTn>
                              </p:par>
                            </p:childTnLst>
                          </p:cTn>
                        </p:par>
                        <p:par>
                          <p:cTn id="125" fill="hold">
                            <p:stCondLst>
                              <p:cond delay="1500"/>
                            </p:stCondLst>
                            <p:childTnLst>
                              <p:par>
                                <p:cTn id="126" presetID="10" presetClass="entr" presetSubtype="0" fill="hold" grpId="0" nodeType="afterEffect">
                                  <p:stCondLst>
                                    <p:cond delay="0"/>
                                  </p:stCondLst>
                                  <p:childTnLst>
                                    <p:set>
                                      <p:cBhvr>
                                        <p:cTn id="127" dur="1" fill="hold">
                                          <p:stCondLst>
                                            <p:cond delay="0"/>
                                          </p:stCondLst>
                                        </p:cTn>
                                        <p:tgtEl>
                                          <p:spTgt spid="38"/>
                                        </p:tgtEl>
                                        <p:attrNameLst>
                                          <p:attrName>style.visibility</p:attrName>
                                        </p:attrNameLst>
                                      </p:cBhvr>
                                      <p:to>
                                        <p:strVal val="visible"/>
                                      </p:to>
                                    </p:set>
                                    <p:animEffect transition="in" filter="fade">
                                      <p:cBhvr>
                                        <p:cTn id="128" dur="500"/>
                                        <p:tgtEl>
                                          <p:spTgt spid="38"/>
                                        </p:tgtEl>
                                      </p:cBhvr>
                                    </p:animEffect>
                                  </p:childTnLst>
                                </p:cTn>
                              </p:par>
                            </p:childTnLst>
                          </p:cTn>
                        </p:par>
                        <p:par>
                          <p:cTn id="129" fill="hold">
                            <p:stCondLst>
                              <p:cond delay="2000"/>
                            </p:stCondLst>
                            <p:childTnLst>
                              <p:par>
                                <p:cTn id="130" presetID="10" presetClass="entr" presetSubtype="0" fill="hold" grpId="0" nodeType="afterEffect">
                                  <p:stCondLst>
                                    <p:cond delay="0"/>
                                  </p:stCondLst>
                                  <p:childTnLst>
                                    <p:set>
                                      <p:cBhvr>
                                        <p:cTn id="131" dur="1" fill="hold">
                                          <p:stCondLst>
                                            <p:cond delay="0"/>
                                          </p:stCondLst>
                                        </p:cTn>
                                        <p:tgtEl>
                                          <p:spTgt spid="39"/>
                                        </p:tgtEl>
                                        <p:attrNameLst>
                                          <p:attrName>style.visibility</p:attrName>
                                        </p:attrNameLst>
                                      </p:cBhvr>
                                      <p:to>
                                        <p:strVal val="visible"/>
                                      </p:to>
                                    </p:set>
                                    <p:animEffect transition="in" filter="fade">
                                      <p:cBhvr>
                                        <p:cTn id="13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3" grpId="0" animBg="1"/>
      <p:bldP spid="14" grpId="0" animBg="1"/>
      <p:bldP spid="15" grpId="0" animBg="1"/>
      <p:bldP spid="16" grpId="0" animBg="1"/>
      <p:bldP spid="17" grpId="0" animBg="1"/>
      <p:bldP spid="19" grpId="0" animBg="1"/>
      <p:bldP spid="20" grpId="0" animBg="1"/>
      <p:bldP spid="21" grpId="0" animBg="1"/>
      <p:bldP spid="22" grpId="0" animBg="1"/>
      <p:bldP spid="23" grpId="0" animBg="1"/>
      <p:bldP spid="25" grpId="0" animBg="1"/>
      <p:bldP spid="26" grpId="0" animBg="1"/>
      <p:bldP spid="27" grpId="0" animBg="1"/>
      <p:bldP spid="28" grpId="0" animBg="1"/>
      <p:bldP spid="29" grpId="0" animBg="1"/>
      <p:bldP spid="31" grpId="0" animBg="1"/>
      <p:bldP spid="32" grpId="0" animBg="1"/>
      <p:bldP spid="33" grpId="0" animBg="1"/>
      <p:bldP spid="34" grpId="0" animBg="1"/>
      <p:bldP spid="35" grpId="0" animBg="1"/>
      <p:bldP spid="37" grpId="0" animBg="1"/>
      <p:bldP spid="38" grpId="0" animBg="1"/>
      <p:bldP spid="3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IPA — Worked Example</a:t>
            </a:r>
            <a:endParaRPr lang="en-US" sz="3467" dirty="0"/>
          </a:p>
        </p:txBody>
      </p:sp>
      <p:sp>
        <p:nvSpPr>
          <p:cNvPr id="3" name="Text 1"/>
          <p:cNvSpPr/>
          <p:nvPr/>
        </p:nvSpPr>
        <p:spPr>
          <a:xfrm>
            <a:off x="609600" y="914400"/>
            <a:ext cx="11216640" cy="365760"/>
          </a:xfrm>
          <a:prstGeom prst="rect">
            <a:avLst/>
          </a:prstGeom>
          <a:noFill/>
          <a:ln/>
        </p:spPr>
        <p:txBody>
          <a:bodyPr wrap="square" lIns="0" tIns="0" rIns="0" bIns="0" rtlCol="0" anchor="ctr"/>
          <a:lstStyle/>
          <a:p>
            <a:r>
              <a:rPr lang="en-US" sz="1733" dirty="0">
                <a:solidFill>
                  <a:srgbClr val="F96167"/>
                </a:solidFill>
                <a:latin typeface="Calibri" pitchFamily="34" charset="0"/>
                <a:ea typeface="Calibri" pitchFamily="34" charset="-122"/>
                <a:cs typeface="Calibri" pitchFamily="34" charset="-120"/>
              </a:rPr>
              <a:t>Participant: Brenda, Senior Ward Nurse, 14 years NHS experience. Interview topic: her daily experience of WardWatch [8].</a:t>
            </a:r>
            <a:endParaRPr lang="en-US" sz="1733" dirty="0"/>
          </a:p>
        </p:txBody>
      </p:sp>
      <p:sp>
        <p:nvSpPr>
          <p:cNvPr id="4" name="Text 2"/>
          <p:cNvSpPr/>
          <p:nvPr/>
        </p:nvSpPr>
        <p:spPr>
          <a:xfrm>
            <a:off x="463296" y="1321064"/>
            <a:ext cx="6583680" cy="341376"/>
          </a:xfrm>
          <a:prstGeom prst="rect">
            <a:avLst/>
          </a:prstGeom>
          <a:noFill/>
          <a:ln/>
        </p:spPr>
        <p:txBody>
          <a:bodyPr wrap="square" lIns="0" tIns="0" rIns="0" bIns="0" rtlCol="0" anchor="ctr"/>
          <a:lstStyle/>
          <a:p>
            <a:r>
              <a:rPr lang="en-US" sz="1600" b="1" dirty="0">
                <a:solidFill>
                  <a:srgbClr val="0A3D55"/>
                </a:solidFill>
                <a:latin typeface="Calibri" pitchFamily="34" charset="0"/>
                <a:ea typeface="Calibri" pitchFamily="34" charset="-122"/>
                <a:cs typeface="Calibri" pitchFamily="34" charset="-120"/>
              </a:rPr>
              <a:t>Transcript extract with initial noting</a:t>
            </a:r>
            <a:endParaRPr lang="en-US" sz="1600" dirty="0"/>
          </a:p>
        </p:txBody>
      </p:sp>
      <p:sp>
        <p:nvSpPr>
          <p:cNvPr id="5" name="Shape 3"/>
          <p:cNvSpPr/>
          <p:nvPr/>
        </p:nvSpPr>
        <p:spPr>
          <a:xfrm>
            <a:off x="463296" y="1711208"/>
            <a:ext cx="6409452" cy="3616702"/>
          </a:xfrm>
          <a:prstGeom prst="roundRect">
            <a:avLst>
              <a:gd name="adj" fmla="val 3067"/>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6" name="Shape 4"/>
          <p:cNvSpPr/>
          <p:nvPr/>
        </p:nvSpPr>
        <p:spPr>
          <a:xfrm>
            <a:off x="609600" y="1881896"/>
            <a:ext cx="2926080" cy="999744"/>
          </a:xfrm>
          <a:prstGeom prst="roundRect">
            <a:avLst>
              <a:gd name="adj" fmla="val 7317"/>
            </a:avLst>
          </a:prstGeom>
          <a:solidFill>
            <a:srgbClr val="FEF9FF"/>
          </a:solidFill>
          <a:ln w="12700">
            <a:solidFill>
              <a:srgbClr val="F96167">
                <a:alpha val="40000"/>
              </a:srgbClr>
            </a:solidFill>
            <a:prstDash val="solid"/>
          </a:ln>
        </p:spPr>
        <p:txBody>
          <a:bodyPr/>
          <a:lstStyle/>
          <a:p>
            <a:endParaRPr lang="en-GB" sz="2400"/>
          </a:p>
        </p:txBody>
      </p:sp>
      <p:pic>
        <p:nvPicPr>
          <p:cNvPr id="7" name="Image 0" descr="preencoded.png"/>
          <p:cNvPicPr>
            <a:picLocks noChangeAspect="1"/>
          </p:cNvPicPr>
          <p:nvPr/>
        </p:nvPicPr>
        <p:blipFill>
          <a:blip r:embed="rId3"/>
          <a:stretch>
            <a:fillRect/>
          </a:stretch>
        </p:blipFill>
        <p:spPr>
          <a:xfrm>
            <a:off x="682752" y="2023872"/>
            <a:ext cx="243840" cy="243840"/>
          </a:xfrm>
          <a:prstGeom prst="rect">
            <a:avLst/>
          </a:prstGeom>
        </p:spPr>
      </p:pic>
      <p:sp>
        <p:nvSpPr>
          <p:cNvPr id="8" name="Text 5"/>
          <p:cNvSpPr/>
          <p:nvPr/>
        </p:nvSpPr>
        <p:spPr>
          <a:xfrm>
            <a:off x="950976" y="1930664"/>
            <a:ext cx="2511552" cy="902208"/>
          </a:xfrm>
          <a:prstGeom prst="rect">
            <a:avLst/>
          </a:prstGeom>
          <a:noFill/>
          <a:ln/>
        </p:spPr>
        <p:txBody>
          <a:bodyPr wrap="square" lIns="0" tIns="0" rIns="0" bIns="0" rtlCol="0" anchor="ctr"/>
          <a:lstStyle/>
          <a:p>
            <a:r>
              <a:rPr lang="en-US" sz="1267" i="1" dirty="0">
                <a:solidFill>
                  <a:srgbClr val="1E293B"/>
                </a:solidFill>
                <a:latin typeface="Calibri" pitchFamily="34" charset="0"/>
                <a:ea typeface="Calibri" pitchFamily="34" charset="-122"/>
                <a:cs typeface="Calibri" pitchFamily="34" charset="-120"/>
              </a:rPr>
              <a:t>"I always end up going back to my paper sheet.</a:t>
            </a:r>
            <a:endParaRPr lang="en-US" sz="1267" dirty="0"/>
          </a:p>
          <a:p>
            <a:r>
              <a:rPr lang="en-US" sz="1267" i="1" dirty="0">
                <a:solidFill>
                  <a:srgbClr val="1E293B"/>
                </a:solidFill>
                <a:latin typeface="Calibri" pitchFamily="34" charset="0"/>
                <a:ea typeface="Calibri" pitchFamily="34" charset="-122"/>
                <a:cs typeface="Calibri" pitchFamily="34" charset="-120"/>
              </a:rPr>
              <a:t>I know I shouldn't, but… it's mine. I trust it."</a:t>
            </a:r>
            <a:endParaRPr lang="en-US" sz="1267" dirty="0"/>
          </a:p>
        </p:txBody>
      </p:sp>
      <p:sp>
        <p:nvSpPr>
          <p:cNvPr id="9" name="Shape 6"/>
          <p:cNvSpPr/>
          <p:nvPr/>
        </p:nvSpPr>
        <p:spPr>
          <a:xfrm>
            <a:off x="3706368" y="1930664"/>
            <a:ext cx="2832084" cy="902208"/>
          </a:xfrm>
          <a:prstGeom prst="roundRect">
            <a:avLst>
              <a:gd name="adj" fmla="val 6757"/>
            </a:avLst>
          </a:prstGeom>
          <a:solidFill>
            <a:srgbClr val="F96167">
              <a:alpha val="10000"/>
            </a:srgbClr>
          </a:solidFill>
          <a:ln w="12700">
            <a:solidFill>
              <a:srgbClr val="F96167">
                <a:alpha val="40000"/>
              </a:srgbClr>
            </a:solidFill>
            <a:prstDash val="solid"/>
          </a:ln>
        </p:spPr>
        <p:txBody>
          <a:bodyPr/>
          <a:lstStyle/>
          <a:p>
            <a:endParaRPr lang="en-GB" sz="2400"/>
          </a:p>
        </p:txBody>
      </p:sp>
      <p:sp>
        <p:nvSpPr>
          <p:cNvPr id="10" name="Text 7"/>
          <p:cNvSpPr/>
          <p:nvPr/>
        </p:nvSpPr>
        <p:spPr>
          <a:xfrm>
            <a:off x="3779520" y="1979432"/>
            <a:ext cx="2503293" cy="804672"/>
          </a:xfrm>
          <a:prstGeom prst="rect">
            <a:avLst/>
          </a:prstGeom>
          <a:noFill/>
          <a:ln/>
        </p:spPr>
        <p:txBody>
          <a:bodyPr wrap="square" lIns="0" tIns="0" rIns="0" bIns="0" rtlCol="0" anchor="ctr"/>
          <a:lstStyle/>
          <a:p>
            <a:r>
              <a:rPr lang="en-US" sz="1133" i="1" dirty="0">
                <a:solidFill>
                  <a:srgbClr val="0A3D55"/>
                </a:solidFill>
                <a:latin typeface="Calibri" pitchFamily="34" charset="0"/>
                <a:ea typeface="Calibri" pitchFamily="34" charset="-122"/>
                <a:cs typeface="Calibri" pitchFamily="34" charset="-120"/>
              </a:rPr>
              <a:t>Descriptive</a:t>
            </a:r>
            <a:r>
              <a:rPr lang="en-US" sz="1133" dirty="0">
                <a:solidFill>
                  <a:srgbClr val="0A3D55"/>
                </a:solidFill>
                <a:latin typeface="Calibri" pitchFamily="34" charset="0"/>
                <a:ea typeface="Calibri" pitchFamily="34" charset="-122"/>
                <a:cs typeface="Calibri" pitchFamily="34" charset="-120"/>
              </a:rPr>
              <a:t>: paper backup behaviour</a:t>
            </a:r>
            <a:endParaRPr lang="en-US" sz="1133" dirty="0"/>
          </a:p>
          <a:p>
            <a:r>
              <a:rPr lang="en-US" sz="1133" i="1" dirty="0">
                <a:solidFill>
                  <a:srgbClr val="0A3D55"/>
                </a:solidFill>
                <a:latin typeface="Calibri" pitchFamily="34" charset="0"/>
                <a:ea typeface="Calibri" pitchFamily="34" charset="-122"/>
                <a:cs typeface="Calibri" pitchFamily="34" charset="-120"/>
              </a:rPr>
              <a:t>Linguistic</a:t>
            </a:r>
            <a:r>
              <a:rPr lang="en-US" sz="1133" dirty="0">
                <a:solidFill>
                  <a:srgbClr val="0A3D55"/>
                </a:solidFill>
                <a:latin typeface="Calibri" pitchFamily="34" charset="0"/>
                <a:ea typeface="Calibri" pitchFamily="34" charset="-122"/>
                <a:cs typeface="Calibri" pitchFamily="34" charset="-120"/>
              </a:rPr>
              <a:t>: 'mine’, ownership language</a:t>
            </a:r>
            <a:endParaRPr lang="en-US" sz="1133" dirty="0"/>
          </a:p>
          <a:p>
            <a:pPr algn="just"/>
            <a:r>
              <a:rPr lang="en-US" sz="1133" i="1" dirty="0">
                <a:solidFill>
                  <a:srgbClr val="0A3D55"/>
                </a:solidFill>
                <a:latin typeface="Calibri" pitchFamily="34" charset="0"/>
                <a:ea typeface="Calibri" pitchFamily="34" charset="-122"/>
                <a:cs typeface="Calibri" pitchFamily="34" charset="-120"/>
              </a:rPr>
              <a:t>Conceptual</a:t>
            </a:r>
            <a:r>
              <a:rPr lang="en-US" sz="1133" dirty="0">
                <a:solidFill>
                  <a:srgbClr val="0A3D55"/>
                </a:solidFill>
                <a:latin typeface="Calibri" pitchFamily="34" charset="0"/>
                <a:ea typeface="Calibri" pitchFamily="34" charset="-122"/>
                <a:cs typeface="Calibri" pitchFamily="34" charset="-120"/>
              </a:rPr>
              <a:t>: digital system excludes her from ownership of her own work</a:t>
            </a:r>
            <a:endParaRPr lang="en-US" sz="1133" dirty="0"/>
          </a:p>
        </p:txBody>
      </p:sp>
      <p:sp>
        <p:nvSpPr>
          <p:cNvPr id="11" name="Shape 8"/>
          <p:cNvSpPr/>
          <p:nvPr/>
        </p:nvSpPr>
        <p:spPr>
          <a:xfrm>
            <a:off x="609600" y="3052328"/>
            <a:ext cx="2926080" cy="999744"/>
          </a:xfrm>
          <a:prstGeom prst="roundRect">
            <a:avLst>
              <a:gd name="adj" fmla="val 7317"/>
            </a:avLst>
          </a:prstGeom>
          <a:solidFill>
            <a:srgbClr val="FEF9FF"/>
          </a:solidFill>
          <a:ln w="12700">
            <a:solidFill>
              <a:srgbClr val="7C3AED">
                <a:alpha val="40000"/>
              </a:srgbClr>
            </a:solidFill>
            <a:prstDash val="solid"/>
          </a:ln>
        </p:spPr>
        <p:txBody>
          <a:bodyPr/>
          <a:lstStyle/>
          <a:p>
            <a:endParaRPr lang="en-GB" sz="2400"/>
          </a:p>
        </p:txBody>
      </p:sp>
      <p:pic>
        <p:nvPicPr>
          <p:cNvPr id="12" name="Image 1" descr="preencoded.png"/>
          <p:cNvPicPr>
            <a:picLocks noChangeAspect="1"/>
          </p:cNvPicPr>
          <p:nvPr/>
        </p:nvPicPr>
        <p:blipFill>
          <a:blip r:embed="rId3"/>
          <a:stretch>
            <a:fillRect/>
          </a:stretch>
        </p:blipFill>
        <p:spPr>
          <a:xfrm>
            <a:off x="682752" y="3194304"/>
            <a:ext cx="243840" cy="243840"/>
          </a:xfrm>
          <a:prstGeom prst="rect">
            <a:avLst/>
          </a:prstGeom>
        </p:spPr>
      </p:pic>
      <p:sp>
        <p:nvSpPr>
          <p:cNvPr id="13" name="Text 9"/>
          <p:cNvSpPr/>
          <p:nvPr/>
        </p:nvSpPr>
        <p:spPr>
          <a:xfrm>
            <a:off x="950976" y="3101096"/>
            <a:ext cx="2511552" cy="902208"/>
          </a:xfrm>
          <a:prstGeom prst="rect">
            <a:avLst/>
          </a:prstGeom>
          <a:noFill/>
          <a:ln/>
        </p:spPr>
        <p:txBody>
          <a:bodyPr wrap="square" lIns="0" tIns="0" rIns="0" bIns="0" rtlCol="0" anchor="ctr"/>
          <a:lstStyle/>
          <a:p>
            <a:r>
              <a:rPr lang="en-US" sz="1267" i="1" dirty="0">
                <a:solidFill>
                  <a:srgbClr val="1E293B"/>
                </a:solidFill>
                <a:latin typeface="Calibri" pitchFamily="34" charset="0"/>
                <a:ea typeface="Calibri" pitchFamily="34" charset="-122"/>
                <a:cs typeface="Calibri" pitchFamily="34" charset="-120"/>
              </a:rPr>
              <a:t>"When the system loses data I feel like I've let the patient down. That's not the system's fault. That's on me."</a:t>
            </a:r>
            <a:endParaRPr lang="en-US" sz="1267" dirty="0"/>
          </a:p>
        </p:txBody>
      </p:sp>
      <p:sp>
        <p:nvSpPr>
          <p:cNvPr id="14" name="Shape 10"/>
          <p:cNvSpPr/>
          <p:nvPr/>
        </p:nvSpPr>
        <p:spPr>
          <a:xfrm>
            <a:off x="3706368" y="3101096"/>
            <a:ext cx="2832084" cy="902208"/>
          </a:xfrm>
          <a:prstGeom prst="roundRect">
            <a:avLst>
              <a:gd name="adj" fmla="val 6757"/>
            </a:avLst>
          </a:prstGeom>
          <a:solidFill>
            <a:srgbClr val="7C3AED">
              <a:alpha val="10000"/>
            </a:srgbClr>
          </a:solidFill>
          <a:ln w="12700">
            <a:solidFill>
              <a:srgbClr val="7C3AED">
                <a:alpha val="40000"/>
              </a:srgbClr>
            </a:solidFill>
            <a:prstDash val="solid"/>
          </a:ln>
        </p:spPr>
        <p:txBody>
          <a:bodyPr/>
          <a:lstStyle/>
          <a:p>
            <a:endParaRPr lang="en-GB" sz="2400"/>
          </a:p>
        </p:txBody>
      </p:sp>
      <p:sp>
        <p:nvSpPr>
          <p:cNvPr id="15" name="Text 11"/>
          <p:cNvSpPr/>
          <p:nvPr/>
        </p:nvSpPr>
        <p:spPr>
          <a:xfrm>
            <a:off x="3779520" y="3149864"/>
            <a:ext cx="2631112" cy="804672"/>
          </a:xfrm>
          <a:prstGeom prst="rect">
            <a:avLst/>
          </a:prstGeom>
          <a:noFill/>
          <a:ln/>
        </p:spPr>
        <p:txBody>
          <a:bodyPr wrap="square" lIns="0" tIns="0" rIns="0" bIns="0" rtlCol="0" anchor="ctr"/>
          <a:lstStyle/>
          <a:p>
            <a:pPr algn="just"/>
            <a:r>
              <a:rPr lang="en-US" sz="1133" i="1" dirty="0">
                <a:solidFill>
                  <a:srgbClr val="0A3D55"/>
                </a:solidFill>
                <a:latin typeface="Calibri" pitchFamily="34" charset="0"/>
                <a:ea typeface="Calibri" pitchFamily="34" charset="-122"/>
                <a:cs typeface="Calibri" pitchFamily="34" charset="-120"/>
              </a:rPr>
              <a:t>Descriptive</a:t>
            </a:r>
            <a:r>
              <a:rPr lang="en-US" sz="1133" dirty="0">
                <a:solidFill>
                  <a:srgbClr val="0A3D55"/>
                </a:solidFill>
                <a:latin typeface="Calibri" pitchFamily="34" charset="0"/>
                <a:ea typeface="Calibri" pitchFamily="34" charset="-122"/>
                <a:cs typeface="Calibri" pitchFamily="34" charset="-120"/>
              </a:rPr>
              <a:t>: self-blame for system failure</a:t>
            </a:r>
            <a:endParaRPr lang="en-US" sz="1133" dirty="0"/>
          </a:p>
          <a:p>
            <a:pPr algn="just"/>
            <a:r>
              <a:rPr lang="en-US" sz="1133" i="1" dirty="0">
                <a:solidFill>
                  <a:srgbClr val="0A3D55"/>
                </a:solidFill>
                <a:latin typeface="Calibri" pitchFamily="34" charset="0"/>
                <a:ea typeface="Calibri" pitchFamily="34" charset="-122"/>
                <a:cs typeface="Calibri" pitchFamily="34" charset="-120"/>
              </a:rPr>
              <a:t>Linguistic</a:t>
            </a:r>
            <a:r>
              <a:rPr lang="en-US" sz="1133" dirty="0">
                <a:solidFill>
                  <a:srgbClr val="0A3D55"/>
                </a:solidFill>
                <a:latin typeface="Calibri" pitchFamily="34" charset="0"/>
                <a:ea typeface="Calibri" pitchFamily="34" charset="-122"/>
                <a:cs typeface="Calibri" pitchFamily="34" charset="-120"/>
              </a:rPr>
              <a:t>: transfers system agency to self</a:t>
            </a:r>
            <a:endParaRPr lang="en-US" sz="1133" dirty="0"/>
          </a:p>
          <a:p>
            <a:pPr algn="just"/>
            <a:r>
              <a:rPr lang="en-US" sz="1133" i="1" dirty="0">
                <a:solidFill>
                  <a:srgbClr val="0A3D55"/>
                </a:solidFill>
                <a:latin typeface="Calibri" pitchFamily="34" charset="0"/>
                <a:ea typeface="Calibri" pitchFamily="34" charset="-122"/>
                <a:cs typeface="Calibri" pitchFamily="34" charset="-120"/>
              </a:rPr>
              <a:t>Conceptual</a:t>
            </a:r>
            <a:r>
              <a:rPr lang="en-US" sz="1133" dirty="0">
                <a:solidFill>
                  <a:srgbClr val="0A3D55"/>
                </a:solidFill>
                <a:latin typeface="Calibri" pitchFamily="34" charset="0"/>
                <a:ea typeface="Calibri" pitchFamily="34" charset="-122"/>
                <a:cs typeface="Calibri" pitchFamily="34" charset="-120"/>
              </a:rPr>
              <a:t>: professional identity threatened when system fails</a:t>
            </a:r>
            <a:endParaRPr lang="en-US" sz="1133" dirty="0"/>
          </a:p>
        </p:txBody>
      </p:sp>
      <p:sp>
        <p:nvSpPr>
          <p:cNvPr id="16" name="Shape 12"/>
          <p:cNvSpPr/>
          <p:nvPr/>
        </p:nvSpPr>
        <p:spPr>
          <a:xfrm>
            <a:off x="609600" y="4222760"/>
            <a:ext cx="2926080" cy="999744"/>
          </a:xfrm>
          <a:prstGeom prst="roundRect">
            <a:avLst>
              <a:gd name="adj" fmla="val 7317"/>
            </a:avLst>
          </a:prstGeom>
          <a:solidFill>
            <a:srgbClr val="FEF9FF"/>
          </a:solidFill>
          <a:ln w="12700">
            <a:solidFill>
              <a:srgbClr val="F59E0B">
                <a:alpha val="40000"/>
              </a:srgbClr>
            </a:solidFill>
            <a:prstDash val="solid"/>
          </a:ln>
        </p:spPr>
        <p:txBody>
          <a:bodyPr/>
          <a:lstStyle/>
          <a:p>
            <a:endParaRPr lang="en-GB" sz="2400"/>
          </a:p>
        </p:txBody>
      </p:sp>
      <p:pic>
        <p:nvPicPr>
          <p:cNvPr id="17" name="Image 2" descr="preencoded.png"/>
          <p:cNvPicPr>
            <a:picLocks noChangeAspect="1"/>
          </p:cNvPicPr>
          <p:nvPr/>
        </p:nvPicPr>
        <p:blipFill>
          <a:blip r:embed="rId3"/>
          <a:stretch>
            <a:fillRect/>
          </a:stretch>
        </p:blipFill>
        <p:spPr>
          <a:xfrm>
            <a:off x="682752" y="4364736"/>
            <a:ext cx="243840" cy="243840"/>
          </a:xfrm>
          <a:prstGeom prst="rect">
            <a:avLst/>
          </a:prstGeom>
        </p:spPr>
      </p:pic>
      <p:sp>
        <p:nvSpPr>
          <p:cNvPr id="18" name="Text 13"/>
          <p:cNvSpPr/>
          <p:nvPr/>
        </p:nvSpPr>
        <p:spPr>
          <a:xfrm>
            <a:off x="950976" y="4271528"/>
            <a:ext cx="2511552" cy="902208"/>
          </a:xfrm>
          <a:prstGeom prst="rect">
            <a:avLst/>
          </a:prstGeom>
          <a:noFill/>
          <a:ln/>
        </p:spPr>
        <p:txBody>
          <a:bodyPr wrap="square" lIns="0" tIns="0" rIns="0" bIns="0" rtlCol="0" anchor="ctr"/>
          <a:lstStyle/>
          <a:p>
            <a:r>
              <a:rPr lang="en-US" sz="1267" i="1" dirty="0">
                <a:solidFill>
                  <a:srgbClr val="1E293B"/>
                </a:solidFill>
                <a:latin typeface="Calibri" pitchFamily="34" charset="0"/>
                <a:ea typeface="Calibri" pitchFamily="34" charset="-122"/>
                <a:cs typeface="Calibri" pitchFamily="34" charset="-120"/>
              </a:rPr>
              <a:t>"I taught myself the shortcuts because otherwise</a:t>
            </a:r>
            <a:endParaRPr lang="en-US" sz="1267" dirty="0"/>
          </a:p>
          <a:p>
            <a:r>
              <a:rPr lang="en-US" sz="1267" i="1" dirty="0">
                <a:solidFill>
                  <a:srgbClr val="1E293B"/>
                </a:solidFill>
                <a:latin typeface="Calibri" pitchFamily="34" charset="0"/>
                <a:ea typeface="Calibri" pitchFamily="34" charset="-122"/>
                <a:cs typeface="Calibri" pitchFamily="34" charset="-120"/>
              </a:rPr>
              <a:t>I can't do my job properly. No one showed me."</a:t>
            </a:r>
            <a:endParaRPr lang="en-US" sz="1267" dirty="0"/>
          </a:p>
        </p:txBody>
      </p:sp>
      <p:sp>
        <p:nvSpPr>
          <p:cNvPr id="19" name="Shape 14"/>
          <p:cNvSpPr/>
          <p:nvPr/>
        </p:nvSpPr>
        <p:spPr>
          <a:xfrm>
            <a:off x="3706368" y="4271528"/>
            <a:ext cx="2832084" cy="902208"/>
          </a:xfrm>
          <a:prstGeom prst="roundRect">
            <a:avLst>
              <a:gd name="adj" fmla="val 6757"/>
            </a:avLst>
          </a:prstGeom>
          <a:solidFill>
            <a:srgbClr val="F59E0B">
              <a:alpha val="10000"/>
            </a:srgbClr>
          </a:solidFill>
          <a:ln w="12700">
            <a:solidFill>
              <a:srgbClr val="F59E0B">
                <a:alpha val="40000"/>
              </a:srgbClr>
            </a:solidFill>
            <a:prstDash val="solid"/>
          </a:ln>
        </p:spPr>
        <p:txBody>
          <a:bodyPr/>
          <a:lstStyle/>
          <a:p>
            <a:endParaRPr lang="en-GB" sz="2400"/>
          </a:p>
        </p:txBody>
      </p:sp>
      <p:sp>
        <p:nvSpPr>
          <p:cNvPr id="20" name="Text 15"/>
          <p:cNvSpPr/>
          <p:nvPr/>
        </p:nvSpPr>
        <p:spPr>
          <a:xfrm>
            <a:off x="3779519" y="4320296"/>
            <a:ext cx="2503293" cy="804672"/>
          </a:xfrm>
          <a:prstGeom prst="rect">
            <a:avLst/>
          </a:prstGeom>
          <a:noFill/>
          <a:ln/>
        </p:spPr>
        <p:txBody>
          <a:bodyPr wrap="square" lIns="0" tIns="0" rIns="0" bIns="0" rtlCol="0" anchor="ctr"/>
          <a:lstStyle/>
          <a:p>
            <a:r>
              <a:rPr lang="en-US" sz="1133" i="1" dirty="0">
                <a:solidFill>
                  <a:srgbClr val="0A3D55"/>
                </a:solidFill>
                <a:latin typeface="Calibri" pitchFamily="34" charset="0"/>
                <a:ea typeface="Calibri" pitchFamily="34" charset="-122"/>
                <a:cs typeface="Calibri" pitchFamily="34" charset="-120"/>
              </a:rPr>
              <a:t>Descriptive</a:t>
            </a:r>
            <a:r>
              <a:rPr lang="en-US" sz="1133" dirty="0">
                <a:solidFill>
                  <a:srgbClr val="0A3D55"/>
                </a:solidFill>
                <a:latin typeface="Calibri" pitchFamily="34" charset="0"/>
                <a:ea typeface="Calibri" pitchFamily="34" charset="-122"/>
                <a:cs typeface="Calibri" pitchFamily="34" charset="-120"/>
              </a:rPr>
              <a:t>: self-taught coping strategy</a:t>
            </a:r>
            <a:endParaRPr lang="en-US" sz="1133" dirty="0"/>
          </a:p>
          <a:p>
            <a:r>
              <a:rPr lang="en-US" sz="1133" i="1" dirty="0">
                <a:solidFill>
                  <a:srgbClr val="0A3D55"/>
                </a:solidFill>
                <a:latin typeface="Calibri" pitchFamily="34" charset="0"/>
                <a:ea typeface="Calibri" pitchFamily="34" charset="-122"/>
                <a:cs typeface="Calibri" pitchFamily="34" charset="-120"/>
              </a:rPr>
              <a:t>Linguistic</a:t>
            </a:r>
            <a:r>
              <a:rPr lang="en-US" sz="1133" dirty="0">
                <a:solidFill>
                  <a:srgbClr val="0A3D55"/>
                </a:solidFill>
                <a:latin typeface="Calibri" pitchFamily="34" charset="0"/>
                <a:ea typeface="Calibri" pitchFamily="34" charset="-122"/>
                <a:cs typeface="Calibri" pitchFamily="34" charset="-120"/>
              </a:rPr>
              <a:t>: 'my job' — professional pride</a:t>
            </a:r>
            <a:endParaRPr lang="en-US" sz="1133" dirty="0"/>
          </a:p>
          <a:p>
            <a:r>
              <a:rPr lang="en-US" sz="1133" i="1" dirty="0">
                <a:solidFill>
                  <a:srgbClr val="0A3D55"/>
                </a:solidFill>
                <a:latin typeface="Calibri" pitchFamily="34" charset="0"/>
                <a:ea typeface="Calibri" pitchFamily="34" charset="-122"/>
                <a:cs typeface="Calibri" pitchFamily="34" charset="-120"/>
              </a:rPr>
              <a:t>Conceptual</a:t>
            </a:r>
            <a:r>
              <a:rPr lang="en-US" sz="1133" dirty="0">
                <a:solidFill>
                  <a:srgbClr val="0A3D55"/>
                </a:solidFill>
                <a:latin typeface="Calibri" pitchFamily="34" charset="0"/>
                <a:ea typeface="Calibri" pitchFamily="34" charset="-122"/>
                <a:cs typeface="Calibri" pitchFamily="34" charset="-120"/>
              </a:rPr>
              <a:t>: competence constructed despite the system, not through it</a:t>
            </a:r>
            <a:endParaRPr lang="en-US" sz="1133" dirty="0"/>
          </a:p>
        </p:txBody>
      </p:sp>
      <p:sp>
        <p:nvSpPr>
          <p:cNvPr id="21" name="Text 16"/>
          <p:cNvSpPr/>
          <p:nvPr/>
        </p:nvSpPr>
        <p:spPr>
          <a:xfrm>
            <a:off x="7363968" y="1340728"/>
            <a:ext cx="4364736" cy="341376"/>
          </a:xfrm>
          <a:prstGeom prst="rect">
            <a:avLst/>
          </a:prstGeom>
          <a:noFill/>
          <a:ln/>
        </p:spPr>
        <p:txBody>
          <a:bodyPr wrap="square" lIns="0" tIns="0" rIns="0" bIns="0" rtlCol="0" anchor="ctr"/>
          <a:lstStyle/>
          <a:p>
            <a:r>
              <a:rPr lang="en-US" sz="1600" b="1" dirty="0">
                <a:solidFill>
                  <a:srgbClr val="0A3D55"/>
                </a:solidFill>
                <a:latin typeface="Calibri" pitchFamily="34" charset="0"/>
                <a:ea typeface="Calibri" pitchFamily="34" charset="-122"/>
                <a:cs typeface="Calibri" pitchFamily="34" charset="-120"/>
              </a:rPr>
              <a:t>From initial notes → emergent themes</a:t>
            </a:r>
            <a:endParaRPr lang="en-US" sz="1600" dirty="0"/>
          </a:p>
        </p:txBody>
      </p:sp>
      <p:sp>
        <p:nvSpPr>
          <p:cNvPr id="22" name="Shape 17"/>
          <p:cNvSpPr/>
          <p:nvPr/>
        </p:nvSpPr>
        <p:spPr>
          <a:xfrm>
            <a:off x="7363968" y="1799696"/>
            <a:ext cx="4364736" cy="671744"/>
          </a:xfrm>
          <a:prstGeom prst="roundRect">
            <a:avLst>
              <a:gd name="adj" fmla="val 11429"/>
            </a:avLst>
          </a:prstGeom>
          <a:solidFill>
            <a:srgbClr val="F96167">
              <a:alpha val="10000"/>
            </a:srgbClr>
          </a:solidFill>
          <a:ln w="12700">
            <a:solidFill>
              <a:srgbClr val="F96167">
                <a:alpha val="45000"/>
              </a:srgbClr>
            </a:solidFill>
            <a:prstDash val="solid"/>
          </a:ln>
        </p:spPr>
        <p:txBody>
          <a:bodyPr/>
          <a:lstStyle/>
          <a:p>
            <a:endParaRPr lang="en-GB" sz="2400"/>
          </a:p>
        </p:txBody>
      </p:sp>
      <p:sp>
        <p:nvSpPr>
          <p:cNvPr id="23" name="Text 18"/>
          <p:cNvSpPr/>
          <p:nvPr/>
        </p:nvSpPr>
        <p:spPr>
          <a:xfrm>
            <a:off x="7485888" y="1774528"/>
            <a:ext cx="4120896" cy="268224"/>
          </a:xfrm>
          <a:prstGeom prst="rect">
            <a:avLst/>
          </a:prstGeom>
          <a:noFill/>
          <a:ln/>
        </p:spPr>
        <p:txBody>
          <a:bodyPr wrap="square" lIns="0" tIns="0" rIns="0" bIns="0" rtlCol="0" anchor="ctr"/>
          <a:lstStyle/>
          <a:p>
            <a:r>
              <a:rPr lang="en-US" sz="1267" b="1" dirty="0">
                <a:solidFill>
                  <a:srgbClr val="F96167"/>
                </a:solidFill>
                <a:latin typeface="Calibri" pitchFamily="34" charset="0"/>
                <a:ea typeface="Calibri" pitchFamily="34" charset="-122"/>
                <a:cs typeface="Calibri" pitchFamily="34" charset="-120"/>
              </a:rPr>
              <a:t>Emergent theme 1:</a:t>
            </a:r>
            <a:endParaRPr lang="en-US" sz="1267" dirty="0"/>
          </a:p>
        </p:txBody>
      </p:sp>
      <p:sp>
        <p:nvSpPr>
          <p:cNvPr id="24" name="Text 19"/>
          <p:cNvSpPr/>
          <p:nvPr/>
        </p:nvSpPr>
        <p:spPr>
          <a:xfrm>
            <a:off x="7485888" y="1973928"/>
            <a:ext cx="4120896" cy="463296"/>
          </a:xfrm>
          <a:prstGeom prst="rect">
            <a:avLst/>
          </a:prstGeom>
          <a:noFill/>
          <a:ln/>
        </p:spPr>
        <p:txBody>
          <a:bodyPr wrap="square" lIns="0" tIns="0" rIns="0" bIns="0" rtlCol="0" anchor="ctr"/>
          <a:lstStyle/>
          <a:p>
            <a:r>
              <a:rPr lang="en-US" sz="1333" i="1" dirty="0">
                <a:solidFill>
                  <a:srgbClr val="1E293B"/>
                </a:solidFill>
                <a:latin typeface="Calibri" pitchFamily="34" charset="0"/>
                <a:ea typeface="Calibri" pitchFamily="34" charset="-122"/>
                <a:cs typeface="Calibri" pitchFamily="34" charset="-120"/>
              </a:rPr>
              <a:t>Paper as a trusted extension of professional self — the system is external, the paper is internal</a:t>
            </a:r>
            <a:endParaRPr lang="en-US" sz="1333" dirty="0"/>
          </a:p>
        </p:txBody>
      </p:sp>
      <p:sp>
        <p:nvSpPr>
          <p:cNvPr id="25" name="Shape 20"/>
          <p:cNvSpPr/>
          <p:nvPr/>
        </p:nvSpPr>
        <p:spPr>
          <a:xfrm>
            <a:off x="7363968" y="2602800"/>
            <a:ext cx="4364736" cy="694160"/>
          </a:xfrm>
          <a:prstGeom prst="roundRect">
            <a:avLst>
              <a:gd name="adj" fmla="val 11429"/>
            </a:avLst>
          </a:prstGeom>
          <a:solidFill>
            <a:srgbClr val="7C3AED">
              <a:alpha val="10000"/>
            </a:srgbClr>
          </a:solidFill>
          <a:ln w="12700">
            <a:solidFill>
              <a:srgbClr val="7C3AED">
                <a:alpha val="45000"/>
              </a:srgbClr>
            </a:solidFill>
            <a:prstDash val="solid"/>
          </a:ln>
        </p:spPr>
        <p:txBody>
          <a:bodyPr/>
          <a:lstStyle/>
          <a:p>
            <a:endParaRPr lang="en-GB" sz="2400"/>
          </a:p>
        </p:txBody>
      </p:sp>
      <p:sp>
        <p:nvSpPr>
          <p:cNvPr id="26" name="Text 21"/>
          <p:cNvSpPr/>
          <p:nvPr/>
        </p:nvSpPr>
        <p:spPr>
          <a:xfrm>
            <a:off x="7485888" y="2577632"/>
            <a:ext cx="4120896" cy="268224"/>
          </a:xfrm>
          <a:prstGeom prst="rect">
            <a:avLst/>
          </a:prstGeom>
          <a:noFill/>
          <a:ln/>
        </p:spPr>
        <p:txBody>
          <a:bodyPr wrap="square" lIns="0" tIns="0" rIns="0" bIns="0" rtlCol="0" anchor="ctr"/>
          <a:lstStyle/>
          <a:p>
            <a:r>
              <a:rPr lang="en-US" sz="1267" b="1" dirty="0">
                <a:solidFill>
                  <a:srgbClr val="7C3AED"/>
                </a:solidFill>
                <a:latin typeface="Calibri" pitchFamily="34" charset="0"/>
                <a:ea typeface="Calibri" pitchFamily="34" charset="-122"/>
                <a:cs typeface="Calibri" pitchFamily="34" charset="-120"/>
              </a:rPr>
              <a:t>Emergent theme 2:</a:t>
            </a:r>
            <a:endParaRPr lang="en-US" sz="1267" dirty="0"/>
          </a:p>
        </p:txBody>
      </p:sp>
      <p:sp>
        <p:nvSpPr>
          <p:cNvPr id="27" name="Text 22"/>
          <p:cNvSpPr/>
          <p:nvPr/>
        </p:nvSpPr>
        <p:spPr>
          <a:xfrm>
            <a:off x="7485888" y="2786864"/>
            <a:ext cx="4120896" cy="463296"/>
          </a:xfrm>
          <a:prstGeom prst="rect">
            <a:avLst/>
          </a:prstGeom>
          <a:noFill/>
          <a:ln/>
        </p:spPr>
        <p:txBody>
          <a:bodyPr wrap="square" lIns="0" tIns="0" rIns="0" bIns="0" rtlCol="0" anchor="ctr"/>
          <a:lstStyle/>
          <a:p>
            <a:r>
              <a:rPr lang="en-US" sz="1333" i="1" dirty="0">
                <a:solidFill>
                  <a:srgbClr val="1E293B"/>
                </a:solidFill>
                <a:latin typeface="Calibri" pitchFamily="34" charset="0"/>
                <a:ea typeface="Calibri" pitchFamily="34" charset="-122"/>
                <a:cs typeface="Calibri" pitchFamily="34" charset="-120"/>
              </a:rPr>
              <a:t>Absorbing system failure as personal moral failure — technology's errors become her professional inadequacy</a:t>
            </a:r>
            <a:endParaRPr lang="en-US" sz="1333" dirty="0"/>
          </a:p>
        </p:txBody>
      </p:sp>
      <p:sp>
        <p:nvSpPr>
          <p:cNvPr id="28" name="Shape 23"/>
          <p:cNvSpPr/>
          <p:nvPr/>
        </p:nvSpPr>
        <p:spPr>
          <a:xfrm>
            <a:off x="7363968" y="3425560"/>
            <a:ext cx="4364736" cy="694160"/>
          </a:xfrm>
          <a:prstGeom prst="roundRect">
            <a:avLst>
              <a:gd name="adj" fmla="val 11429"/>
            </a:avLst>
          </a:prstGeom>
          <a:solidFill>
            <a:srgbClr val="F59E0B">
              <a:alpha val="10000"/>
            </a:srgbClr>
          </a:solidFill>
          <a:ln w="12700">
            <a:solidFill>
              <a:srgbClr val="F59E0B">
                <a:alpha val="45000"/>
              </a:srgbClr>
            </a:solidFill>
            <a:prstDash val="solid"/>
          </a:ln>
        </p:spPr>
        <p:txBody>
          <a:bodyPr/>
          <a:lstStyle/>
          <a:p>
            <a:endParaRPr lang="en-GB" sz="2400"/>
          </a:p>
        </p:txBody>
      </p:sp>
      <p:sp>
        <p:nvSpPr>
          <p:cNvPr id="29" name="Text 24"/>
          <p:cNvSpPr/>
          <p:nvPr/>
        </p:nvSpPr>
        <p:spPr>
          <a:xfrm>
            <a:off x="7485888" y="3400392"/>
            <a:ext cx="4120896" cy="268224"/>
          </a:xfrm>
          <a:prstGeom prst="rect">
            <a:avLst/>
          </a:prstGeom>
          <a:noFill/>
          <a:ln/>
        </p:spPr>
        <p:txBody>
          <a:bodyPr wrap="square" lIns="0" tIns="0" rIns="0" bIns="0" rtlCol="0" anchor="ctr"/>
          <a:lstStyle/>
          <a:p>
            <a:r>
              <a:rPr lang="en-US" sz="1267" b="1" dirty="0">
                <a:solidFill>
                  <a:srgbClr val="F59E0B"/>
                </a:solidFill>
                <a:latin typeface="Calibri" pitchFamily="34" charset="0"/>
                <a:ea typeface="Calibri" pitchFamily="34" charset="-122"/>
                <a:cs typeface="Calibri" pitchFamily="34" charset="-120"/>
              </a:rPr>
              <a:t>Emergent theme 3:</a:t>
            </a:r>
            <a:endParaRPr lang="en-US" sz="1267" dirty="0"/>
          </a:p>
        </p:txBody>
      </p:sp>
      <p:sp>
        <p:nvSpPr>
          <p:cNvPr id="30" name="Text 25"/>
          <p:cNvSpPr/>
          <p:nvPr/>
        </p:nvSpPr>
        <p:spPr>
          <a:xfrm>
            <a:off x="7485888" y="3609624"/>
            <a:ext cx="4120896" cy="463296"/>
          </a:xfrm>
          <a:prstGeom prst="rect">
            <a:avLst/>
          </a:prstGeom>
          <a:noFill/>
          <a:ln/>
        </p:spPr>
        <p:txBody>
          <a:bodyPr wrap="square" lIns="0" tIns="0" rIns="0" bIns="0" rtlCol="0" anchor="ctr"/>
          <a:lstStyle/>
          <a:p>
            <a:r>
              <a:rPr lang="en-US" sz="1333" i="1" dirty="0">
                <a:solidFill>
                  <a:srgbClr val="1E293B"/>
                </a:solidFill>
                <a:latin typeface="Calibri" pitchFamily="34" charset="0"/>
                <a:ea typeface="Calibri" pitchFamily="34" charset="-122"/>
                <a:cs typeface="Calibri" pitchFamily="34" charset="-120"/>
              </a:rPr>
              <a:t>Competence constructed through self-taught workarounds — expertise in spite of, not because of, the design</a:t>
            </a:r>
            <a:endParaRPr lang="en-US" sz="1333" dirty="0"/>
          </a:p>
        </p:txBody>
      </p:sp>
      <p:sp>
        <p:nvSpPr>
          <p:cNvPr id="31" name="Shape 26"/>
          <p:cNvSpPr/>
          <p:nvPr/>
        </p:nvSpPr>
        <p:spPr>
          <a:xfrm>
            <a:off x="7363968" y="4282538"/>
            <a:ext cx="4364736" cy="950976"/>
          </a:xfrm>
          <a:prstGeom prst="roundRect">
            <a:avLst>
              <a:gd name="adj" fmla="val 12821"/>
            </a:avLst>
          </a:prstGeom>
          <a:solidFill>
            <a:srgbClr val="F96167"/>
          </a:solidFill>
          <a:ln w="12700">
            <a:solidFill>
              <a:srgbClr val="F96167"/>
            </a:solidFill>
            <a:prstDash val="solid"/>
          </a:ln>
        </p:spPr>
        <p:txBody>
          <a:bodyPr/>
          <a:lstStyle/>
          <a:p>
            <a:endParaRPr lang="en-GB" sz="2400"/>
          </a:p>
        </p:txBody>
      </p:sp>
      <p:sp>
        <p:nvSpPr>
          <p:cNvPr id="32" name="Text 27"/>
          <p:cNvSpPr/>
          <p:nvPr/>
        </p:nvSpPr>
        <p:spPr>
          <a:xfrm>
            <a:off x="7485888" y="4355690"/>
            <a:ext cx="4120896" cy="292608"/>
          </a:xfrm>
          <a:prstGeom prst="rect">
            <a:avLst/>
          </a:prstGeom>
          <a:noFill/>
          <a:ln/>
        </p:spPr>
        <p:txBody>
          <a:bodyPr wrap="square" lIns="0" tIns="0" rIns="0" bIns="0" rtlCol="0" anchor="ctr"/>
          <a:lstStyle/>
          <a:p>
            <a:r>
              <a:rPr lang="en-US" sz="1333" b="1" dirty="0">
                <a:solidFill>
                  <a:srgbClr val="FFFFFF"/>
                </a:solidFill>
                <a:latin typeface="Calibri" pitchFamily="34" charset="0"/>
                <a:ea typeface="Calibri" pitchFamily="34" charset="-122"/>
                <a:cs typeface="Calibri" pitchFamily="34" charset="-120"/>
              </a:rPr>
              <a:t>Master theme (this participant):</a:t>
            </a:r>
            <a:endParaRPr lang="en-US" sz="1333" dirty="0"/>
          </a:p>
        </p:txBody>
      </p:sp>
      <p:sp>
        <p:nvSpPr>
          <p:cNvPr id="33" name="Text 28"/>
          <p:cNvSpPr/>
          <p:nvPr/>
        </p:nvSpPr>
        <p:spPr>
          <a:xfrm>
            <a:off x="7485888" y="4648298"/>
            <a:ext cx="4120896" cy="512064"/>
          </a:xfrm>
          <a:prstGeom prst="rect">
            <a:avLst/>
          </a:prstGeom>
          <a:noFill/>
          <a:ln/>
        </p:spPr>
        <p:txBody>
          <a:bodyPr wrap="square" lIns="0" tIns="0" rIns="0" bIns="0" rtlCol="0" anchor="ctr"/>
          <a:lstStyle/>
          <a:p>
            <a:r>
              <a:rPr lang="en-US" sz="1267" i="1" dirty="0">
                <a:solidFill>
                  <a:srgbClr val="D1FAF5"/>
                </a:solidFill>
                <a:latin typeface="Calibri" pitchFamily="34" charset="0"/>
                <a:ea typeface="Calibri" pitchFamily="34" charset="-122"/>
                <a:cs typeface="Calibri" pitchFamily="34" charset="-120"/>
              </a:rPr>
              <a:t>Master theme: WardWatch undermines professional identity — it positions Brenda as a user of someone else's system rather than an expert practitioner in control of her own work.</a:t>
            </a:r>
            <a:endParaRPr lang="en-US" sz="1267" dirty="0"/>
          </a:p>
        </p:txBody>
      </p:sp>
      <p:sp>
        <p:nvSpPr>
          <p:cNvPr id="34" name="Shape 29"/>
          <p:cNvSpPr/>
          <p:nvPr/>
        </p:nvSpPr>
        <p:spPr>
          <a:xfrm>
            <a:off x="463296" y="5478143"/>
            <a:ext cx="11265408" cy="877824"/>
          </a:xfrm>
          <a:prstGeom prst="roundRect">
            <a:avLst>
              <a:gd name="adj" fmla="val 11111"/>
            </a:avLst>
          </a:prstGeom>
          <a:solidFill>
            <a:srgbClr val="FEE9EA"/>
          </a:solidFill>
          <a:ln w="19050">
            <a:solidFill>
              <a:srgbClr val="F96167"/>
            </a:solidFill>
            <a:prstDash val="solid"/>
          </a:ln>
        </p:spPr>
        <p:txBody>
          <a:bodyPr/>
          <a:lstStyle/>
          <a:p>
            <a:endParaRPr lang="en-GB" sz="2400"/>
          </a:p>
        </p:txBody>
      </p:sp>
      <p:pic>
        <p:nvPicPr>
          <p:cNvPr id="35" name="Image 3" descr="preencoded.png"/>
          <p:cNvPicPr>
            <a:picLocks noChangeAspect="1"/>
          </p:cNvPicPr>
          <p:nvPr/>
        </p:nvPicPr>
        <p:blipFill>
          <a:blip r:embed="rId4"/>
          <a:stretch>
            <a:fillRect/>
          </a:stretch>
        </p:blipFill>
        <p:spPr>
          <a:xfrm>
            <a:off x="658368" y="5648831"/>
            <a:ext cx="365760" cy="365760"/>
          </a:xfrm>
          <a:prstGeom prst="rect">
            <a:avLst/>
          </a:prstGeom>
        </p:spPr>
      </p:pic>
      <p:sp>
        <p:nvSpPr>
          <p:cNvPr id="36" name="Text 30"/>
          <p:cNvSpPr/>
          <p:nvPr/>
        </p:nvSpPr>
        <p:spPr>
          <a:xfrm>
            <a:off x="1170432" y="5514719"/>
            <a:ext cx="10411968" cy="780288"/>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IPA finding: The usability problem (invisible risk flag) is not just a navigation issue, it is experienced as a threat to professional identity. A redesign that returns agency to the nurse (e.g. customisable dashboard, visible confirmation of actions) may be more effective than a purely functional fix.</a:t>
            </a:r>
            <a:endParaRPr lang="en-US" sz="1533" dirty="0"/>
          </a:p>
        </p:txBody>
      </p:sp>
      <p:sp>
        <p:nvSpPr>
          <p:cNvPr id="37" name="Text 31"/>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[8] Smith, J.A., Flowers, P. and Larkin, M. (2009). Interpretative Phenomenological Analysis. Sage. Data is illustrative; method and analytical framework are authentic. Three-level annotation: descriptive, linguistic, conceptual (after Smith et al., 2009, Ch.4).</a:t>
            </a:r>
            <a:endParaRPr lang="en-US" sz="1200" dirty="0"/>
          </a:p>
        </p:txBody>
      </p:sp>
      <p:sp>
        <p:nvSpPr>
          <p:cNvPr id="39" name="Footer Placeholder 5">
            <a:extLst>
              <a:ext uri="{FF2B5EF4-FFF2-40B4-BE49-F238E27FC236}">
                <a16:creationId xmlns:a16="http://schemas.microsoft.com/office/drawing/2014/main" id="{DD4FC327-CB6F-E3EB-10CF-4400E4D5B21D}"/>
              </a:ext>
            </a:extLst>
          </p:cNvPr>
          <p:cNvSpPr txBox="1">
            <a:spLocks/>
          </p:cNvSpPr>
          <p:nvPr/>
        </p:nvSpPr>
        <p:spPr>
          <a:xfrm rot="5400000">
            <a:off x="-2654281" y="2645297"/>
            <a:ext cx="5486400"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sz="1467" b="1" dirty="0">
                <a:solidFill>
                  <a:schemeClr val="tx1">
                    <a:lumMod val="50000"/>
                    <a:lumOff val="50000"/>
                  </a:schemeClr>
                </a:solidFill>
              </a:rPr>
              <a:t>ACCB6017 Usability Engineering</a:t>
            </a:r>
            <a:endParaRPr lang="en-GB" sz="1467" dirty="0">
              <a:solidFill>
                <a:schemeClr val="tx1">
                  <a:lumMod val="50000"/>
                  <a:lumOff val="50000"/>
                </a:schemeClr>
              </a:solidFill>
            </a:endParaRPr>
          </a:p>
        </p:txBody>
      </p:sp>
      <p:sp>
        <p:nvSpPr>
          <p:cNvPr id="41" name="Slide Number Placeholder 6">
            <a:extLst>
              <a:ext uri="{FF2B5EF4-FFF2-40B4-BE49-F238E27FC236}">
                <a16:creationId xmlns:a16="http://schemas.microsoft.com/office/drawing/2014/main" id="{7BC757B8-CA99-9734-CE1C-6EE5543E3D60}"/>
              </a:ext>
            </a:extLst>
          </p:cNvPr>
          <p:cNvSpPr txBox="1">
            <a:spLocks/>
          </p:cNvSpPr>
          <p:nvPr/>
        </p:nvSpPr>
        <p:spPr>
          <a:xfrm>
            <a:off x="11846404" y="6371633"/>
            <a:ext cx="597408" cy="486833"/>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fld id="{818EA1D3-1786-D44B-B63C-54D9AE4520B9}" type="slidenum">
              <a:rPr lang="en-GB" sz="1467"/>
              <a:pPr>
                <a:spcAft>
                  <a:spcPts val="800"/>
                </a:spcAft>
              </a:pPr>
              <a:t>15</a:t>
            </a:fld>
            <a:endParaRPr lang="en-GB" sz="1467"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500"/>
                                        <p:tgtEl>
                                          <p:spTgt spid="2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9"/>
                                        </p:tgtEl>
                                        <p:attrNameLst>
                                          <p:attrName>style.visibility</p:attrName>
                                        </p:attrNameLst>
                                      </p:cBhvr>
                                      <p:to>
                                        <p:strVal val="visible"/>
                                      </p:to>
                                    </p:set>
                                    <p:animEffect transition="in" filter="fade">
                                      <p:cBhvr>
                                        <p:cTn id="28" dur="500"/>
                                        <p:tgtEl>
                                          <p:spTgt spid="2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fade">
                                      <p:cBhvr>
                                        <p:cTn id="31" dur="500"/>
                                        <p:tgtEl>
                                          <p:spTgt spid="3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1"/>
                                        </p:tgtEl>
                                        <p:attrNameLst>
                                          <p:attrName>style.visibility</p:attrName>
                                        </p:attrNameLst>
                                      </p:cBhvr>
                                      <p:to>
                                        <p:strVal val="visible"/>
                                      </p:to>
                                    </p:set>
                                    <p:animEffect transition="in" filter="fade">
                                      <p:cBhvr>
                                        <p:cTn id="36" dur="500"/>
                                        <p:tgtEl>
                                          <p:spTgt spid="3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500"/>
                                        <p:tgtEl>
                                          <p:spTgt spid="3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fade">
                                      <p:cBhvr>
                                        <p:cTn id="50" dur="500"/>
                                        <p:tgtEl>
                                          <p:spTgt spid="36"/>
                                        </p:tgtEl>
                                      </p:cBhvr>
                                    </p:animEffect>
                                  </p:childTnLst>
                                </p:cTn>
                              </p:par>
                              <p:par>
                                <p:cTn id="51" presetID="10" presetClass="entr" presetSubtype="0" fill="hold" nodeType="withEffect">
                                  <p:stCondLst>
                                    <p:cond delay="0"/>
                                  </p:stCondLst>
                                  <p:childTnLst>
                                    <p:set>
                                      <p:cBhvr>
                                        <p:cTn id="52" dur="1" fill="hold">
                                          <p:stCondLst>
                                            <p:cond delay="0"/>
                                          </p:stCondLst>
                                        </p:cTn>
                                        <p:tgtEl>
                                          <p:spTgt spid="35"/>
                                        </p:tgtEl>
                                        <p:attrNameLst>
                                          <p:attrName>style.visibility</p:attrName>
                                        </p:attrNameLst>
                                      </p:cBhvr>
                                      <p:to>
                                        <p:strVal val="visible"/>
                                      </p:to>
                                    </p:set>
                                    <p:animEffect transition="in" filter="fade">
                                      <p:cBhvr>
                                        <p:cTn id="5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Question marks in a line and one question mark is lit">
            <a:extLst>
              <a:ext uri="{FF2B5EF4-FFF2-40B4-BE49-F238E27FC236}">
                <a16:creationId xmlns:a16="http://schemas.microsoft.com/office/drawing/2014/main" id="{F557EA27-DDD1-A52C-A44A-001803E98990}"/>
              </a:ext>
            </a:extLst>
          </p:cNvPr>
          <p:cNvPicPr>
            <a:picLocks noChangeAspect="1"/>
          </p:cNvPicPr>
          <p:nvPr/>
        </p:nvPicPr>
        <p:blipFill>
          <a:blip r:embed="rId2">
            <a:alphaModFix amt="60000"/>
          </a:blip>
          <a:srcRect t="2056" b="13674"/>
          <a:stretch/>
        </p:blipFill>
        <p:spPr>
          <a:xfrm>
            <a:off x="-1" y="10"/>
            <a:ext cx="12192001" cy="6857990"/>
          </a:xfrm>
          <a:prstGeom prst="rect">
            <a:avLst/>
          </a:prstGeom>
        </p:spPr>
      </p:pic>
      <p:sp>
        <p:nvSpPr>
          <p:cNvPr id="2" name="Title 1">
            <a:extLst>
              <a:ext uri="{FF2B5EF4-FFF2-40B4-BE49-F238E27FC236}">
                <a16:creationId xmlns:a16="http://schemas.microsoft.com/office/drawing/2014/main" id="{D64550CA-BD02-9E57-EEA5-F5D6835FB591}"/>
              </a:ext>
            </a:extLst>
          </p:cNvPr>
          <p:cNvSpPr>
            <a:spLocks noGrp="1"/>
          </p:cNvSpPr>
          <p:nvPr>
            <p:ph type="title"/>
          </p:nvPr>
        </p:nvSpPr>
        <p:spPr>
          <a:xfrm>
            <a:off x="1054390" y="700973"/>
            <a:ext cx="10515600" cy="897486"/>
          </a:xfrm>
        </p:spPr>
        <p:txBody>
          <a:bodyPr vert="horz" lIns="91440" tIns="45720" rIns="91440" bIns="45720" rtlCol="0" anchor="b">
            <a:normAutofit fontScale="90000"/>
          </a:bodyPr>
          <a:lstStyle/>
          <a:p>
            <a:pPr algn="ctr"/>
            <a:br>
              <a:rPr lang="en-US" sz="5200" dirty="0">
                <a:solidFill>
                  <a:srgbClr val="FFFFFF"/>
                </a:solidFill>
              </a:rPr>
            </a:br>
            <a:r>
              <a:rPr lang="en-US" sz="5200" dirty="0">
                <a:solidFill>
                  <a:srgbClr val="FFFFFF"/>
                </a:solidFill>
              </a:rPr>
              <a:t>Thank you for your attention!</a:t>
            </a:r>
          </a:p>
        </p:txBody>
      </p:sp>
      <p:sp>
        <p:nvSpPr>
          <p:cNvPr id="3" name="Date Placeholder 2">
            <a:extLst>
              <a:ext uri="{FF2B5EF4-FFF2-40B4-BE49-F238E27FC236}">
                <a16:creationId xmlns:a16="http://schemas.microsoft.com/office/drawing/2014/main" id="{FB6ADA73-2530-66D8-21A5-F719642AB210}"/>
              </a:ext>
            </a:extLst>
          </p:cNvPr>
          <p:cNvSpPr>
            <a:spLocks noGrp="1"/>
          </p:cNvSpPr>
          <p:nvPr>
            <p:ph type="dt" sz="half" idx="10"/>
          </p:nvPr>
        </p:nvSpPr>
        <p:spPr/>
        <p:txBody>
          <a:bodyPr/>
          <a:lstStyle/>
          <a:p>
            <a:fld id="{67AAC542-1006-4B19-9D14-54425FDB41F8}" type="datetime1">
              <a:rPr lang="en-US" smtClean="0"/>
              <a:t>7/29/2026</a:t>
            </a:fld>
            <a:endParaRPr lang="en-GB"/>
          </a:p>
        </p:txBody>
      </p:sp>
      <p:sp>
        <p:nvSpPr>
          <p:cNvPr id="6" name="Footer Placeholder 5">
            <a:extLst>
              <a:ext uri="{FF2B5EF4-FFF2-40B4-BE49-F238E27FC236}">
                <a16:creationId xmlns:a16="http://schemas.microsoft.com/office/drawing/2014/main" id="{CD1CF9F8-DE64-7F19-9EC8-9B716AF20150}"/>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7C81D9F3-3346-3249-5C86-B1B61AEFAF43}"/>
              </a:ext>
            </a:extLst>
          </p:cNvPr>
          <p:cNvSpPr>
            <a:spLocks noGrp="1"/>
          </p:cNvSpPr>
          <p:nvPr>
            <p:ph type="sldNum" sz="quarter" idx="12"/>
          </p:nvPr>
        </p:nvSpPr>
        <p:spPr/>
        <p:txBody>
          <a:bodyPr/>
          <a:lstStyle/>
          <a:p>
            <a:fld id="{80D0CFC9-8F59-41E7-B4BD-C3A2A0002919}" type="slidenum">
              <a:rPr lang="en-GB" smtClean="0"/>
              <a:t>16</a:t>
            </a:fld>
            <a:endParaRPr lang="en-GB"/>
          </a:p>
        </p:txBody>
      </p:sp>
      <p:sp>
        <p:nvSpPr>
          <p:cNvPr id="5" name="TextBox 4">
            <a:extLst>
              <a:ext uri="{FF2B5EF4-FFF2-40B4-BE49-F238E27FC236}">
                <a16:creationId xmlns:a16="http://schemas.microsoft.com/office/drawing/2014/main" id="{1BF53567-619C-5651-E526-C929A73ECC2E}"/>
              </a:ext>
            </a:extLst>
          </p:cNvPr>
          <p:cNvSpPr txBox="1"/>
          <p:nvPr/>
        </p:nvSpPr>
        <p:spPr>
          <a:xfrm>
            <a:off x="4474029" y="2613391"/>
            <a:ext cx="2964722" cy="815608"/>
          </a:xfrm>
          <a:prstGeom prst="rect">
            <a:avLst/>
          </a:prstGeom>
          <a:noFill/>
        </p:spPr>
        <p:txBody>
          <a:bodyPr wrap="none" rtlCol="0">
            <a:spAutoFit/>
          </a:bodyPr>
          <a:lstStyle/>
          <a:p>
            <a:r>
              <a:rPr lang="en-US" sz="4700" dirty="0">
                <a:solidFill>
                  <a:srgbClr val="FFFFFF"/>
                </a:solidFill>
                <a:latin typeface="+mj-lt"/>
                <a:ea typeface="+mj-ea"/>
                <a:cs typeface="+mj-cs"/>
              </a:rPr>
              <a:t>Questions?</a:t>
            </a:r>
            <a:endParaRPr lang="en-GB" sz="4700" dirty="0">
              <a:solidFill>
                <a:srgbClr val="FFFFFF"/>
              </a:solidFill>
              <a:latin typeface="+mj-lt"/>
              <a:ea typeface="+mj-ea"/>
              <a:cs typeface="+mj-cs"/>
            </a:endParaRPr>
          </a:p>
        </p:txBody>
      </p:sp>
    </p:spTree>
    <p:extLst>
      <p:ext uri="{BB962C8B-B14F-4D97-AF65-F5344CB8AC3E}">
        <p14:creationId xmlns:p14="http://schemas.microsoft.com/office/powerpoint/2010/main" val="17128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360"/>
                            </p:stCondLst>
                            <p:childTnLst>
                              <p:par>
                                <p:cTn id="9" presetID="10" presetClass="entr" presetSubtype="0" fill="hold" grpId="0" nodeType="afterEffect">
                                  <p:stCondLst>
                                    <p:cond delay="34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FE882-80E6-D235-5E1C-46A66A34D3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1817E3-1FD6-EA60-AAD3-3DB7CF9F0A42}"/>
              </a:ext>
            </a:extLst>
          </p:cNvPr>
          <p:cNvSpPr>
            <a:spLocks noGrp="1"/>
          </p:cNvSpPr>
          <p:nvPr>
            <p:ph type="title"/>
          </p:nvPr>
        </p:nvSpPr>
        <p:spPr>
          <a:xfrm>
            <a:off x="489998" y="232984"/>
            <a:ext cx="6709088" cy="885976"/>
          </a:xfrm>
        </p:spPr>
        <p:txBody>
          <a:bodyPr anchor="b">
            <a:noAutofit/>
          </a:bodyPr>
          <a:lstStyle/>
          <a:p>
            <a:r>
              <a:rPr lang="en-GB" sz="3200" b="1" dirty="0"/>
              <a:t>Feedback</a:t>
            </a:r>
            <a:endParaRPr lang="en-GB" sz="3200" dirty="0"/>
          </a:p>
        </p:txBody>
      </p:sp>
      <p:sp>
        <p:nvSpPr>
          <p:cNvPr id="6" name="Footer Placeholder 5">
            <a:extLst>
              <a:ext uri="{FF2B5EF4-FFF2-40B4-BE49-F238E27FC236}">
                <a16:creationId xmlns:a16="http://schemas.microsoft.com/office/drawing/2014/main" id="{296D6808-6764-2D29-C338-C9E61DAB13E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US" sz="1100" b="1">
                <a:solidFill>
                  <a:schemeClr val="tx1">
                    <a:lumMod val="50000"/>
                    <a:lumOff val="50000"/>
                  </a:schemeClr>
                </a:solidFill>
              </a:rPr>
              <a:t>ACCB6017 Usability Engineering</a:t>
            </a:r>
            <a:endParaRPr lang="en-GB" sz="1100" dirty="0">
              <a:solidFill>
                <a:schemeClr val="tx1">
                  <a:lumMod val="50000"/>
                  <a:lumOff val="50000"/>
                </a:schemeClr>
              </a:solidFill>
            </a:endParaRPr>
          </a:p>
        </p:txBody>
      </p:sp>
      <p:sp>
        <p:nvSpPr>
          <p:cNvPr id="5" name="Date Placeholder 4">
            <a:extLst>
              <a:ext uri="{FF2B5EF4-FFF2-40B4-BE49-F238E27FC236}">
                <a16:creationId xmlns:a16="http://schemas.microsoft.com/office/drawing/2014/main" id="{721AE223-A042-045C-3504-02F38BF2239B}"/>
              </a:ext>
            </a:extLst>
          </p:cNvPr>
          <p:cNvSpPr>
            <a:spLocks noGrp="1"/>
          </p:cNvSpPr>
          <p:nvPr>
            <p:ph type="dt" sz="half" idx="10"/>
          </p:nvPr>
        </p:nvSpPr>
        <p:spPr>
          <a:xfrm>
            <a:off x="8970264" y="6455664"/>
            <a:ext cx="2743200" cy="365125"/>
          </a:xfrm>
        </p:spPr>
        <p:txBody>
          <a:bodyPr>
            <a:normAutofit/>
          </a:bodyPr>
          <a:lstStyle/>
          <a:p>
            <a:pPr algn="r">
              <a:spcAft>
                <a:spcPts val="600"/>
              </a:spcAft>
            </a:pPr>
            <a:fld id="{D2F04F5E-5EEA-480B-AADF-F2A845DCB2E7}" type="datetime1">
              <a:rPr lang="en-US" sz="1100" smtClean="0">
                <a:solidFill>
                  <a:schemeClr val="tx1"/>
                </a:solidFill>
              </a:rPr>
              <a:t>7/29/2026</a:t>
            </a:fld>
            <a:endParaRPr lang="en-GB" sz="1100" dirty="0">
              <a:solidFill>
                <a:schemeClr val="tx1"/>
              </a:solidFill>
            </a:endParaRPr>
          </a:p>
        </p:txBody>
      </p:sp>
      <p:sp>
        <p:nvSpPr>
          <p:cNvPr id="7" name="Slide Number Placeholder 6">
            <a:extLst>
              <a:ext uri="{FF2B5EF4-FFF2-40B4-BE49-F238E27FC236}">
                <a16:creationId xmlns:a16="http://schemas.microsoft.com/office/drawing/2014/main" id="{F505DFAB-17B1-9FE2-AB5F-8F104865FFD2}"/>
              </a:ext>
            </a:extLst>
          </p:cNvPr>
          <p:cNvSpPr>
            <a:spLocks noGrp="1"/>
          </p:cNvSpPr>
          <p:nvPr>
            <p:ph type="sldNum" sz="quarter" idx="12"/>
          </p:nvPr>
        </p:nvSpPr>
        <p:spPr>
          <a:xfrm>
            <a:off x="11704320" y="6455664"/>
            <a:ext cx="448056" cy="365125"/>
          </a:xfrm>
        </p:spPr>
        <p:txBody>
          <a:bodyPr>
            <a:normAutofit/>
          </a:bodyPr>
          <a:lstStyle/>
          <a:p>
            <a:pPr>
              <a:spcAft>
                <a:spcPts val="600"/>
              </a:spcAft>
            </a:pPr>
            <a:fld id="{818EA1D3-1786-D44B-B63C-54D9AE4520B9}" type="slidenum">
              <a:rPr lang="en-GB" sz="1100">
                <a:solidFill>
                  <a:schemeClr val="tx1"/>
                </a:solidFill>
              </a:rPr>
              <a:pPr>
                <a:spcAft>
                  <a:spcPts val="600"/>
                </a:spcAft>
              </a:pPr>
              <a:t>17</a:t>
            </a:fld>
            <a:endParaRPr lang="en-GB" sz="1100" dirty="0">
              <a:solidFill>
                <a:schemeClr val="tx1"/>
              </a:solidFill>
            </a:endParaRPr>
          </a:p>
        </p:txBody>
      </p:sp>
      <p:sp>
        <p:nvSpPr>
          <p:cNvPr id="13" name="Rectangle 3">
            <a:extLst>
              <a:ext uri="{FF2B5EF4-FFF2-40B4-BE49-F238E27FC236}">
                <a16:creationId xmlns:a16="http://schemas.microsoft.com/office/drawing/2014/main" id="{6FBA95C6-27C8-3C49-3866-8538EDBFAEA2}"/>
              </a:ext>
            </a:extLst>
          </p:cNvPr>
          <p:cNvSpPr>
            <a:spLocks noChangeArrowheads="1"/>
          </p:cNvSpPr>
          <p:nvPr/>
        </p:nvSpPr>
        <p:spPr bwMode="auto">
          <a:xfrm>
            <a:off x="0" y="-3002271"/>
            <a:ext cx="26481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758B7E8E-A078-56F9-CE39-52ECB73958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3E9BE4A-C3A4-81B2-D837-7A011CB00847}"/>
              </a:ext>
            </a:extLst>
          </p:cNvPr>
          <p:cNvSpPr txBox="1"/>
          <p:nvPr/>
        </p:nvSpPr>
        <p:spPr>
          <a:xfrm>
            <a:off x="4011291" y="5555766"/>
            <a:ext cx="4619142" cy="1015663"/>
          </a:xfrm>
          <a:prstGeom prst="rect">
            <a:avLst/>
          </a:prstGeom>
          <a:noFill/>
        </p:spPr>
        <p:txBody>
          <a:bodyPr wrap="square">
            <a:spAutoFit/>
          </a:bodyPr>
          <a:lstStyle/>
          <a:p>
            <a:r>
              <a:rPr lang="en-GB" sz="2000" dirty="0">
                <a:hlinkClick r:id="rId4"/>
              </a:rPr>
              <a:t>Menti Link: </a:t>
            </a:r>
            <a:r>
              <a:rPr lang="en-GB" sz="2000" dirty="0">
                <a:hlinkClick r:id="rId5"/>
              </a:rPr>
              <a:t>https://www.menti.com/alpy3vccybur</a:t>
            </a:r>
            <a:endParaRPr lang="en-GB" sz="2000" dirty="0"/>
          </a:p>
          <a:p>
            <a:r>
              <a:rPr lang="en-GB" sz="2000" dirty="0"/>
              <a:t>Menti Code: </a:t>
            </a:r>
            <a:r>
              <a:rPr lang="en-GB" b="1" dirty="0"/>
              <a:t>5647 6463</a:t>
            </a:r>
            <a:endParaRPr lang="en-GB" sz="2000" dirty="0"/>
          </a:p>
        </p:txBody>
      </p:sp>
      <p:pic>
        <p:nvPicPr>
          <p:cNvPr id="1026" name="Picture 2">
            <a:extLst>
              <a:ext uri="{FF2B5EF4-FFF2-40B4-BE49-F238E27FC236}">
                <a16:creationId xmlns:a16="http://schemas.microsoft.com/office/drawing/2014/main" id="{AECA03CE-B20A-6E37-5B43-734D059DA8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44542" y="769757"/>
            <a:ext cx="4786009" cy="4786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13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69df091-b013-40e3-86ee-bd9cb9e25814}" enabled="0" method="" siteId="{569df091-b013-40e3-86ee-bd9cb9e25814}" removed="1"/>
</clbl:labelList>
</file>

<file path=docProps/app.xml><?xml version="1.0" encoding="utf-8"?>
<Properties xmlns="http://schemas.openxmlformats.org/officeDocument/2006/extended-properties" xmlns:vt="http://schemas.openxmlformats.org/officeDocument/2006/docPropsVTypes">
  <Template/>
  <TotalTime>8092</TotalTime>
  <Words>4695</Words>
  <Application>Microsoft Office PowerPoint</Application>
  <PresentationFormat>Widescreen</PresentationFormat>
  <Paragraphs>526</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Cambria</vt:lpstr>
      <vt:lpstr>Office Theme</vt:lpstr>
      <vt:lpstr>Evaluating the Interfaces II  </vt:lpstr>
      <vt:lpstr>Topics of Discussion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Thank you for your attention!</vt:lpstr>
      <vt:lpstr>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Fahad Ahmed</dc:creator>
  <cp:lastModifiedBy>Fahad Ahmed</cp:lastModifiedBy>
  <cp:revision>46</cp:revision>
  <dcterms:created xsi:type="dcterms:W3CDTF">2025-01-26T21:38:18Z</dcterms:created>
  <dcterms:modified xsi:type="dcterms:W3CDTF">2026-07-29T18:51:20Z</dcterms:modified>
</cp:coreProperties>
</file>