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E860ED-215C-406B-94D2-A00DD716EAED}" v="11" dt="2026-07-12T11:16:39.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7A3F-FE8A-FD1E-C905-EB8C3FBBFA0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65A7D658-D1A9-5398-50BF-658486D08DD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E596AA89-CF16-C2D1-5709-65EC6D62D2B8}"/>
              </a:ext>
            </a:extLst>
          </p:cNvPr>
          <p:cNvSpPr txBox="1">
            <a:spLocks noGrp="1"/>
          </p:cNvSpPr>
          <p:nvPr>
            <p:ph type="dt" sz="half" idx="7"/>
          </p:nvPr>
        </p:nvSpPr>
        <p:spPr/>
        <p:txBody>
          <a:bodyPr/>
          <a:lstStyle>
            <a:lvl1pPr>
              <a:defRPr/>
            </a:lvl1pPr>
          </a:lstStyle>
          <a:p>
            <a:pPr lvl="0"/>
            <a:fld id="{556B3B11-52AA-4116-970A-49BD3671B53B}" type="datetime1">
              <a:rPr lang="en-GB"/>
              <a:pPr lvl="0"/>
              <a:t>12/07/2026</a:t>
            </a:fld>
            <a:endParaRPr lang="en-GB"/>
          </a:p>
        </p:txBody>
      </p:sp>
      <p:sp>
        <p:nvSpPr>
          <p:cNvPr id="5" name="Footer Placeholder 4">
            <a:extLst>
              <a:ext uri="{FF2B5EF4-FFF2-40B4-BE49-F238E27FC236}">
                <a16:creationId xmlns:a16="http://schemas.microsoft.com/office/drawing/2014/main" id="{D390B600-4B34-282E-C5FB-F3EAFF6916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8339336-E059-DFA2-B917-62BBE708181F}"/>
              </a:ext>
            </a:extLst>
          </p:cNvPr>
          <p:cNvSpPr txBox="1">
            <a:spLocks noGrp="1"/>
          </p:cNvSpPr>
          <p:nvPr>
            <p:ph type="sldNum" sz="quarter" idx="8"/>
          </p:nvPr>
        </p:nvSpPr>
        <p:spPr/>
        <p:txBody>
          <a:bodyPr/>
          <a:lstStyle>
            <a:lvl1pPr>
              <a:defRPr/>
            </a:lvl1pPr>
          </a:lstStyle>
          <a:p>
            <a:pPr lvl="0"/>
            <a:fld id="{F96D9844-72F5-4CFA-B9C4-9033EA73D855}" type="slidenum">
              <a:t>‹#›</a:t>
            </a:fld>
            <a:endParaRPr lang="en-GB"/>
          </a:p>
        </p:txBody>
      </p:sp>
    </p:spTree>
    <p:extLst>
      <p:ext uri="{BB962C8B-B14F-4D97-AF65-F5344CB8AC3E}">
        <p14:creationId xmlns:p14="http://schemas.microsoft.com/office/powerpoint/2010/main" val="18616431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A52BF-61F7-318A-B570-74EC78789E5E}"/>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C6F0043-D3D0-EEE8-1578-E34D8651E26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BA05CA-4112-B60E-C6F2-9B543C14CBE0}"/>
              </a:ext>
            </a:extLst>
          </p:cNvPr>
          <p:cNvSpPr txBox="1">
            <a:spLocks noGrp="1"/>
          </p:cNvSpPr>
          <p:nvPr>
            <p:ph type="dt" sz="half" idx="7"/>
          </p:nvPr>
        </p:nvSpPr>
        <p:spPr/>
        <p:txBody>
          <a:bodyPr/>
          <a:lstStyle>
            <a:lvl1pPr>
              <a:defRPr/>
            </a:lvl1pPr>
          </a:lstStyle>
          <a:p>
            <a:pPr lvl="0"/>
            <a:fld id="{8160ADA8-0175-4409-A166-027984D7A330}" type="datetime1">
              <a:rPr lang="en-GB"/>
              <a:pPr lvl="0"/>
              <a:t>12/07/2026</a:t>
            </a:fld>
            <a:endParaRPr lang="en-GB"/>
          </a:p>
        </p:txBody>
      </p:sp>
      <p:sp>
        <p:nvSpPr>
          <p:cNvPr id="5" name="Footer Placeholder 4">
            <a:extLst>
              <a:ext uri="{FF2B5EF4-FFF2-40B4-BE49-F238E27FC236}">
                <a16:creationId xmlns:a16="http://schemas.microsoft.com/office/drawing/2014/main" id="{AA2721BB-D506-FCF2-C884-C136291A866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2D05D07-75AC-8BED-A087-13012168A073}"/>
              </a:ext>
            </a:extLst>
          </p:cNvPr>
          <p:cNvSpPr txBox="1">
            <a:spLocks noGrp="1"/>
          </p:cNvSpPr>
          <p:nvPr>
            <p:ph type="sldNum" sz="quarter" idx="8"/>
          </p:nvPr>
        </p:nvSpPr>
        <p:spPr/>
        <p:txBody>
          <a:bodyPr/>
          <a:lstStyle>
            <a:lvl1pPr>
              <a:defRPr/>
            </a:lvl1pPr>
          </a:lstStyle>
          <a:p>
            <a:pPr lvl="0"/>
            <a:fld id="{0993A375-3DBF-4E4D-8B0F-E798DFA7A0F2}" type="slidenum">
              <a:t>‹#›</a:t>
            </a:fld>
            <a:endParaRPr lang="en-GB"/>
          </a:p>
        </p:txBody>
      </p:sp>
    </p:spTree>
    <p:extLst>
      <p:ext uri="{BB962C8B-B14F-4D97-AF65-F5344CB8AC3E}">
        <p14:creationId xmlns:p14="http://schemas.microsoft.com/office/powerpoint/2010/main" val="16061134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8B42C-454A-FBC0-1F9A-831B61145521}"/>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C43E272D-EA24-A9DC-1F03-2219C3FDF28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137A2480-FAED-DD80-D899-FBC8C3855472}"/>
              </a:ext>
            </a:extLst>
          </p:cNvPr>
          <p:cNvSpPr txBox="1">
            <a:spLocks noGrp="1"/>
          </p:cNvSpPr>
          <p:nvPr>
            <p:ph type="dt" sz="half" idx="7"/>
          </p:nvPr>
        </p:nvSpPr>
        <p:spPr/>
        <p:txBody>
          <a:bodyPr/>
          <a:lstStyle>
            <a:lvl1pPr>
              <a:defRPr/>
            </a:lvl1pPr>
          </a:lstStyle>
          <a:p>
            <a:pPr lvl="0"/>
            <a:fld id="{C86EA0C3-0B19-4EBC-B67E-386A3C65F20E}" type="datetime1">
              <a:rPr lang="en-GB"/>
              <a:pPr lvl="0"/>
              <a:t>12/07/2026</a:t>
            </a:fld>
            <a:endParaRPr lang="en-GB"/>
          </a:p>
        </p:txBody>
      </p:sp>
      <p:sp>
        <p:nvSpPr>
          <p:cNvPr id="5" name="Footer Placeholder 4">
            <a:extLst>
              <a:ext uri="{FF2B5EF4-FFF2-40B4-BE49-F238E27FC236}">
                <a16:creationId xmlns:a16="http://schemas.microsoft.com/office/drawing/2014/main" id="{C4B58991-F051-ED95-0BB7-1DDDC4D677E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B24C713-29D1-3A4D-C419-0EA1758FB798}"/>
              </a:ext>
            </a:extLst>
          </p:cNvPr>
          <p:cNvSpPr txBox="1">
            <a:spLocks noGrp="1"/>
          </p:cNvSpPr>
          <p:nvPr>
            <p:ph type="sldNum" sz="quarter" idx="8"/>
          </p:nvPr>
        </p:nvSpPr>
        <p:spPr/>
        <p:txBody>
          <a:bodyPr/>
          <a:lstStyle>
            <a:lvl1pPr>
              <a:defRPr/>
            </a:lvl1pPr>
          </a:lstStyle>
          <a:p>
            <a:pPr lvl="0"/>
            <a:fld id="{AA39F356-BFB7-43B3-896C-8D698933E73D}" type="slidenum">
              <a:t>‹#›</a:t>
            </a:fld>
            <a:endParaRPr lang="en-GB"/>
          </a:p>
        </p:txBody>
      </p:sp>
    </p:spTree>
    <p:extLst>
      <p:ext uri="{BB962C8B-B14F-4D97-AF65-F5344CB8AC3E}">
        <p14:creationId xmlns:p14="http://schemas.microsoft.com/office/powerpoint/2010/main" val="1702134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A79C-BF90-7C41-C4BA-716598E0F21C}"/>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0B9667A8-6C7D-D611-F90F-5769EDF2C3F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8CD426-EE12-E8D8-9BEE-11A62652CE1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009B657-8B30-40F5-428B-46B40E6F0DC2}"/>
              </a:ext>
            </a:extLst>
          </p:cNvPr>
          <p:cNvSpPr txBox="1">
            <a:spLocks noGrp="1"/>
          </p:cNvSpPr>
          <p:nvPr>
            <p:ph type="dt" sz="half" idx="7"/>
          </p:nvPr>
        </p:nvSpPr>
        <p:spPr/>
        <p:txBody>
          <a:bodyPr/>
          <a:lstStyle>
            <a:lvl1pPr>
              <a:defRPr/>
            </a:lvl1pPr>
          </a:lstStyle>
          <a:p>
            <a:pPr lvl="0"/>
            <a:fld id="{EFDF666F-D142-4199-A58E-805610614A60}" type="datetime1">
              <a:rPr lang="en-GB"/>
              <a:pPr lvl="0"/>
              <a:t>12/07/2026</a:t>
            </a:fld>
            <a:endParaRPr lang="en-GB"/>
          </a:p>
        </p:txBody>
      </p:sp>
      <p:sp>
        <p:nvSpPr>
          <p:cNvPr id="6" name="Footer Placeholder 5">
            <a:extLst>
              <a:ext uri="{FF2B5EF4-FFF2-40B4-BE49-F238E27FC236}">
                <a16:creationId xmlns:a16="http://schemas.microsoft.com/office/drawing/2014/main" id="{C2B24E4F-3C80-E6CA-6822-1688D90C299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8F8EEC4-64C0-DCD8-AF9F-274DE65C5622}"/>
              </a:ext>
            </a:extLst>
          </p:cNvPr>
          <p:cNvSpPr txBox="1">
            <a:spLocks noGrp="1"/>
          </p:cNvSpPr>
          <p:nvPr>
            <p:ph type="sldNum" sz="quarter" idx="8"/>
          </p:nvPr>
        </p:nvSpPr>
        <p:spPr/>
        <p:txBody>
          <a:bodyPr/>
          <a:lstStyle>
            <a:lvl1pPr>
              <a:defRPr/>
            </a:lvl1pPr>
          </a:lstStyle>
          <a:p>
            <a:pPr lvl="0"/>
            <a:fld id="{B9CD9CCC-5B8C-4410-B6A6-8EFC149B7F10}" type="slidenum">
              <a:t>‹#›</a:t>
            </a:fld>
            <a:endParaRPr lang="en-GB"/>
          </a:p>
        </p:txBody>
      </p:sp>
    </p:spTree>
    <p:extLst>
      <p:ext uri="{BB962C8B-B14F-4D97-AF65-F5344CB8AC3E}">
        <p14:creationId xmlns:p14="http://schemas.microsoft.com/office/powerpoint/2010/main" val="4143059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9443-5770-1C91-AFA2-BD14A03EB677}"/>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9FE02B39-38D7-22E8-9462-A2AAB25B3D2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8D13ECD5-6F7C-4090-8016-6C865A36FA5D}"/>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C0F9DD-0E6E-3955-7B36-39FE3BF591A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D8443C6-AE80-00AD-520F-A29EDB03D090}"/>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8D02EE0-6DCD-3996-347B-EB14617187A0}"/>
              </a:ext>
            </a:extLst>
          </p:cNvPr>
          <p:cNvSpPr txBox="1">
            <a:spLocks noGrp="1"/>
          </p:cNvSpPr>
          <p:nvPr>
            <p:ph type="dt" sz="half" idx="7"/>
          </p:nvPr>
        </p:nvSpPr>
        <p:spPr/>
        <p:txBody>
          <a:bodyPr/>
          <a:lstStyle>
            <a:lvl1pPr>
              <a:defRPr/>
            </a:lvl1pPr>
          </a:lstStyle>
          <a:p>
            <a:pPr lvl="0"/>
            <a:fld id="{0180484E-84CB-445A-9340-A123E650129E}" type="datetime1">
              <a:rPr lang="en-GB"/>
              <a:pPr lvl="0"/>
              <a:t>12/07/2026</a:t>
            </a:fld>
            <a:endParaRPr lang="en-GB"/>
          </a:p>
        </p:txBody>
      </p:sp>
      <p:sp>
        <p:nvSpPr>
          <p:cNvPr id="8" name="Footer Placeholder 7">
            <a:extLst>
              <a:ext uri="{FF2B5EF4-FFF2-40B4-BE49-F238E27FC236}">
                <a16:creationId xmlns:a16="http://schemas.microsoft.com/office/drawing/2014/main" id="{CDB7072B-2BCC-5A07-4066-0A40FBF27DC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D2885F2-1184-A6FF-F8B2-94F61981032F}"/>
              </a:ext>
            </a:extLst>
          </p:cNvPr>
          <p:cNvSpPr txBox="1">
            <a:spLocks noGrp="1"/>
          </p:cNvSpPr>
          <p:nvPr>
            <p:ph type="sldNum" sz="quarter" idx="8"/>
          </p:nvPr>
        </p:nvSpPr>
        <p:spPr/>
        <p:txBody>
          <a:bodyPr/>
          <a:lstStyle>
            <a:lvl1pPr>
              <a:defRPr/>
            </a:lvl1pPr>
          </a:lstStyle>
          <a:p>
            <a:pPr lvl="0"/>
            <a:fld id="{958F46D7-AE45-4F67-A784-1F1BC599890B}" type="slidenum">
              <a:t>‹#›</a:t>
            </a:fld>
            <a:endParaRPr lang="en-GB"/>
          </a:p>
        </p:txBody>
      </p:sp>
    </p:spTree>
    <p:extLst>
      <p:ext uri="{BB962C8B-B14F-4D97-AF65-F5344CB8AC3E}">
        <p14:creationId xmlns:p14="http://schemas.microsoft.com/office/powerpoint/2010/main" val="2769863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35882-DB81-BAE7-AD81-595C05B20BD0}"/>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BDDC8F87-807A-C0E7-9E8C-05B080FFF8E4}"/>
              </a:ext>
            </a:extLst>
          </p:cNvPr>
          <p:cNvSpPr txBox="1">
            <a:spLocks noGrp="1"/>
          </p:cNvSpPr>
          <p:nvPr>
            <p:ph type="dt" sz="half" idx="7"/>
          </p:nvPr>
        </p:nvSpPr>
        <p:spPr/>
        <p:txBody>
          <a:bodyPr/>
          <a:lstStyle>
            <a:lvl1pPr>
              <a:defRPr/>
            </a:lvl1pPr>
          </a:lstStyle>
          <a:p>
            <a:pPr lvl="0"/>
            <a:fld id="{AE4FA857-9D3C-40A0-A2E8-34E976382F2C}" type="datetime1">
              <a:rPr lang="en-GB"/>
              <a:pPr lvl="0"/>
              <a:t>12/07/2026</a:t>
            </a:fld>
            <a:endParaRPr lang="en-GB"/>
          </a:p>
        </p:txBody>
      </p:sp>
      <p:sp>
        <p:nvSpPr>
          <p:cNvPr id="4" name="Footer Placeholder 3">
            <a:extLst>
              <a:ext uri="{FF2B5EF4-FFF2-40B4-BE49-F238E27FC236}">
                <a16:creationId xmlns:a16="http://schemas.microsoft.com/office/drawing/2014/main" id="{0D79D7D1-A78C-C110-E446-924265008C8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C1745F-D45C-062B-B42F-9811099DBDBC}"/>
              </a:ext>
            </a:extLst>
          </p:cNvPr>
          <p:cNvSpPr txBox="1">
            <a:spLocks noGrp="1"/>
          </p:cNvSpPr>
          <p:nvPr>
            <p:ph type="sldNum" sz="quarter" idx="8"/>
          </p:nvPr>
        </p:nvSpPr>
        <p:spPr/>
        <p:txBody>
          <a:bodyPr/>
          <a:lstStyle>
            <a:lvl1pPr>
              <a:defRPr/>
            </a:lvl1pPr>
          </a:lstStyle>
          <a:p>
            <a:pPr lvl="0"/>
            <a:fld id="{417C8BD0-BB3A-4BF2-974F-A0930375BA47}" type="slidenum">
              <a:t>‹#›</a:t>
            </a:fld>
            <a:endParaRPr lang="en-GB"/>
          </a:p>
        </p:txBody>
      </p:sp>
    </p:spTree>
    <p:extLst>
      <p:ext uri="{BB962C8B-B14F-4D97-AF65-F5344CB8AC3E}">
        <p14:creationId xmlns:p14="http://schemas.microsoft.com/office/powerpoint/2010/main" val="2935729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F988BB-99DD-73C3-30DE-A4E1D2E960C4}"/>
              </a:ext>
            </a:extLst>
          </p:cNvPr>
          <p:cNvSpPr txBox="1">
            <a:spLocks noGrp="1"/>
          </p:cNvSpPr>
          <p:nvPr>
            <p:ph type="dt" sz="half" idx="7"/>
          </p:nvPr>
        </p:nvSpPr>
        <p:spPr/>
        <p:txBody>
          <a:bodyPr/>
          <a:lstStyle>
            <a:lvl1pPr>
              <a:defRPr/>
            </a:lvl1pPr>
          </a:lstStyle>
          <a:p>
            <a:pPr lvl="0"/>
            <a:fld id="{9C1B1458-D9C3-45E0-ADED-FE0CB2E504FE}" type="datetime1">
              <a:rPr lang="en-GB"/>
              <a:pPr lvl="0"/>
              <a:t>12/07/2026</a:t>
            </a:fld>
            <a:endParaRPr lang="en-GB"/>
          </a:p>
        </p:txBody>
      </p:sp>
      <p:sp>
        <p:nvSpPr>
          <p:cNvPr id="3" name="Footer Placeholder 2">
            <a:extLst>
              <a:ext uri="{FF2B5EF4-FFF2-40B4-BE49-F238E27FC236}">
                <a16:creationId xmlns:a16="http://schemas.microsoft.com/office/drawing/2014/main" id="{131DF0B3-4164-B1AF-1B96-E662DC83673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B5BBE9B-C67B-64BE-EC75-A6C224FD18AF}"/>
              </a:ext>
            </a:extLst>
          </p:cNvPr>
          <p:cNvSpPr txBox="1">
            <a:spLocks noGrp="1"/>
          </p:cNvSpPr>
          <p:nvPr>
            <p:ph type="sldNum" sz="quarter" idx="8"/>
          </p:nvPr>
        </p:nvSpPr>
        <p:spPr/>
        <p:txBody>
          <a:bodyPr/>
          <a:lstStyle>
            <a:lvl1pPr>
              <a:defRPr/>
            </a:lvl1pPr>
          </a:lstStyle>
          <a:p>
            <a:pPr lvl="0"/>
            <a:fld id="{6C3A3CC7-6A58-47C2-9673-3700350A1E63}" type="slidenum">
              <a:t>‹#›</a:t>
            </a:fld>
            <a:endParaRPr lang="en-GB"/>
          </a:p>
        </p:txBody>
      </p:sp>
    </p:spTree>
    <p:extLst>
      <p:ext uri="{BB962C8B-B14F-4D97-AF65-F5344CB8AC3E}">
        <p14:creationId xmlns:p14="http://schemas.microsoft.com/office/powerpoint/2010/main" val="314664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4D1F6-B138-B1D5-AEB2-5D296F0F61C3}"/>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0869AEE9-ADA1-7B8A-B34F-C93524EEE11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2D1BB4B-9C89-8812-3A63-1F69B8FDF54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B2AA4BBC-50FB-1387-292A-8AD3760D524A}"/>
              </a:ext>
            </a:extLst>
          </p:cNvPr>
          <p:cNvSpPr txBox="1">
            <a:spLocks noGrp="1"/>
          </p:cNvSpPr>
          <p:nvPr>
            <p:ph type="dt" sz="half" idx="7"/>
          </p:nvPr>
        </p:nvSpPr>
        <p:spPr/>
        <p:txBody>
          <a:bodyPr/>
          <a:lstStyle>
            <a:lvl1pPr>
              <a:defRPr/>
            </a:lvl1pPr>
          </a:lstStyle>
          <a:p>
            <a:pPr lvl="0"/>
            <a:fld id="{8F0403A1-6286-4EB1-A2B1-742124975387}" type="datetime1">
              <a:rPr lang="en-GB"/>
              <a:pPr lvl="0"/>
              <a:t>12/07/2026</a:t>
            </a:fld>
            <a:endParaRPr lang="en-GB"/>
          </a:p>
        </p:txBody>
      </p:sp>
      <p:sp>
        <p:nvSpPr>
          <p:cNvPr id="6" name="Footer Placeholder 5">
            <a:extLst>
              <a:ext uri="{FF2B5EF4-FFF2-40B4-BE49-F238E27FC236}">
                <a16:creationId xmlns:a16="http://schemas.microsoft.com/office/drawing/2014/main" id="{DBD8D72C-7326-112E-300C-4893C06B626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38A355-2105-7440-895F-7D21DC9B5539}"/>
              </a:ext>
            </a:extLst>
          </p:cNvPr>
          <p:cNvSpPr txBox="1">
            <a:spLocks noGrp="1"/>
          </p:cNvSpPr>
          <p:nvPr>
            <p:ph type="sldNum" sz="quarter" idx="8"/>
          </p:nvPr>
        </p:nvSpPr>
        <p:spPr/>
        <p:txBody>
          <a:bodyPr/>
          <a:lstStyle>
            <a:lvl1pPr>
              <a:defRPr/>
            </a:lvl1pPr>
          </a:lstStyle>
          <a:p>
            <a:pPr lvl="0"/>
            <a:fld id="{577EE0E3-1B6D-46CE-89EC-05B9CF9692D6}" type="slidenum">
              <a:t>‹#›</a:t>
            </a:fld>
            <a:endParaRPr lang="en-GB"/>
          </a:p>
        </p:txBody>
      </p:sp>
    </p:spTree>
    <p:extLst>
      <p:ext uri="{BB962C8B-B14F-4D97-AF65-F5344CB8AC3E}">
        <p14:creationId xmlns:p14="http://schemas.microsoft.com/office/powerpoint/2010/main" val="367783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CEF4E-6DFD-1F3E-77AB-8EA7752D070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F0F32007-5647-68F7-1463-CBC71DBDBA91}"/>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82677060-76C1-DD82-6E4A-758FF399C37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24F4500-2FFE-A02A-C762-E408E10654C5}"/>
              </a:ext>
            </a:extLst>
          </p:cNvPr>
          <p:cNvSpPr txBox="1">
            <a:spLocks noGrp="1"/>
          </p:cNvSpPr>
          <p:nvPr>
            <p:ph type="dt" sz="half" idx="7"/>
          </p:nvPr>
        </p:nvSpPr>
        <p:spPr/>
        <p:txBody>
          <a:bodyPr/>
          <a:lstStyle>
            <a:lvl1pPr>
              <a:defRPr/>
            </a:lvl1pPr>
          </a:lstStyle>
          <a:p>
            <a:pPr lvl="0"/>
            <a:fld id="{27F7A479-56F0-4DE3-A88D-9EFA4DCF446C}" type="datetime1">
              <a:rPr lang="en-GB"/>
              <a:pPr lvl="0"/>
              <a:t>12/07/2026</a:t>
            </a:fld>
            <a:endParaRPr lang="en-GB"/>
          </a:p>
        </p:txBody>
      </p:sp>
      <p:sp>
        <p:nvSpPr>
          <p:cNvPr id="6" name="Footer Placeholder 5">
            <a:extLst>
              <a:ext uri="{FF2B5EF4-FFF2-40B4-BE49-F238E27FC236}">
                <a16:creationId xmlns:a16="http://schemas.microsoft.com/office/drawing/2014/main" id="{9A5E8768-231E-957B-AB4C-0255B13F108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D848940-BD82-4838-DB50-6E606C3D1C05}"/>
              </a:ext>
            </a:extLst>
          </p:cNvPr>
          <p:cNvSpPr txBox="1">
            <a:spLocks noGrp="1"/>
          </p:cNvSpPr>
          <p:nvPr>
            <p:ph type="sldNum" sz="quarter" idx="8"/>
          </p:nvPr>
        </p:nvSpPr>
        <p:spPr/>
        <p:txBody>
          <a:bodyPr/>
          <a:lstStyle>
            <a:lvl1pPr>
              <a:defRPr/>
            </a:lvl1pPr>
          </a:lstStyle>
          <a:p>
            <a:pPr lvl="0"/>
            <a:fld id="{5B8D3020-34B0-464B-85B2-DCCEBBCDEFE6}" type="slidenum">
              <a:t>‹#›</a:t>
            </a:fld>
            <a:endParaRPr lang="en-GB"/>
          </a:p>
        </p:txBody>
      </p:sp>
    </p:spTree>
    <p:extLst>
      <p:ext uri="{BB962C8B-B14F-4D97-AF65-F5344CB8AC3E}">
        <p14:creationId xmlns:p14="http://schemas.microsoft.com/office/powerpoint/2010/main" val="850936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19EC1-4F7C-D33B-C047-0406AB4209EE}"/>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166A4A09-3CB2-DC53-9F9E-C598777A2F3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443A8E-90A8-F3E2-94FD-A60EA8AFC818}"/>
              </a:ext>
            </a:extLst>
          </p:cNvPr>
          <p:cNvSpPr txBox="1">
            <a:spLocks noGrp="1"/>
          </p:cNvSpPr>
          <p:nvPr>
            <p:ph type="dt" sz="half" idx="7"/>
          </p:nvPr>
        </p:nvSpPr>
        <p:spPr/>
        <p:txBody>
          <a:bodyPr/>
          <a:lstStyle>
            <a:lvl1pPr>
              <a:defRPr/>
            </a:lvl1pPr>
          </a:lstStyle>
          <a:p>
            <a:pPr lvl="0"/>
            <a:fld id="{327B80F5-BA4A-4908-842A-BC6A93AD6625}" type="datetime1">
              <a:rPr lang="en-GB"/>
              <a:pPr lvl="0"/>
              <a:t>12/07/2026</a:t>
            </a:fld>
            <a:endParaRPr lang="en-GB"/>
          </a:p>
        </p:txBody>
      </p:sp>
      <p:sp>
        <p:nvSpPr>
          <p:cNvPr id="5" name="Footer Placeholder 4">
            <a:extLst>
              <a:ext uri="{FF2B5EF4-FFF2-40B4-BE49-F238E27FC236}">
                <a16:creationId xmlns:a16="http://schemas.microsoft.com/office/drawing/2014/main" id="{59767C30-205D-C0B1-47A3-6AF7EFC9C4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1D11586-9C20-0B03-4862-4706193C857C}"/>
              </a:ext>
            </a:extLst>
          </p:cNvPr>
          <p:cNvSpPr txBox="1">
            <a:spLocks noGrp="1"/>
          </p:cNvSpPr>
          <p:nvPr>
            <p:ph type="sldNum" sz="quarter" idx="8"/>
          </p:nvPr>
        </p:nvSpPr>
        <p:spPr/>
        <p:txBody>
          <a:bodyPr/>
          <a:lstStyle>
            <a:lvl1pPr>
              <a:defRPr/>
            </a:lvl1pPr>
          </a:lstStyle>
          <a:p>
            <a:pPr lvl="0"/>
            <a:fld id="{5864A51A-90F9-4B85-8402-CCED05268240}" type="slidenum">
              <a:t>‹#›</a:t>
            </a:fld>
            <a:endParaRPr lang="en-GB"/>
          </a:p>
        </p:txBody>
      </p:sp>
    </p:spTree>
    <p:extLst>
      <p:ext uri="{BB962C8B-B14F-4D97-AF65-F5344CB8AC3E}">
        <p14:creationId xmlns:p14="http://schemas.microsoft.com/office/powerpoint/2010/main" val="487817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08B3CD-9E98-930F-896B-79057DC79959}"/>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4502F686-8314-E755-BD08-576472E5439C}"/>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0F1C9E-7808-F4D7-47E5-48D6A16A873D}"/>
              </a:ext>
            </a:extLst>
          </p:cNvPr>
          <p:cNvSpPr txBox="1">
            <a:spLocks noGrp="1"/>
          </p:cNvSpPr>
          <p:nvPr>
            <p:ph type="dt" sz="half" idx="7"/>
          </p:nvPr>
        </p:nvSpPr>
        <p:spPr/>
        <p:txBody>
          <a:bodyPr/>
          <a:lstStyle>
            <a:lvl1pPr>
              <a:defRPr/>
            </a:lvl1pPr>
          </a:lstStyle>
          <a:p>
            <a:pPr lvl="0"/>
            <a:fld id="{207F817D-7CDD-44AC-BA76-0346AED31B02}" type="datetime1">
              <a:rPr lang="en-GB"/>
              <a:pPr lvl="0"/>
              <a:t>12/07/2026</a:t>
            </a:fld>
            <a:endParaRPr lang="en-GB"/>
          </a:p>
        </p:txBody>
      </p:sp>
      <p:sp>
        <p:nvSpPr>
          <p:cNvPr id="5" name="Footer Placeholder 4">
            <a:extLst>
              <a:ext uri="{FF2B5EF4-FFF2-40B4-BE49-F238E27FC236}">
                <a16:creationId xmlns:a16="http://schemas.microsoft.com/office/drawing/2014/main" id="{5ECFF960-6F87-6A6B-E459-B0F8E21BDF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8E9AF7-4708-84BE-18C1-ADF73373ACC8}"/>
              </a:ext>
            </a:extLst>
          </p:cNvPr>
          <p:cNvSpPr txBox="1">
            <a:spLocks noGrp="1"/>
          </p:cNvSpPr>
          <p:nvPr>
            <p:ph type="sldNum" sz="quarter" idx="8"/>
          </p:nvPr>
        </p:nvSpPr>
        <p:spPr/>
        <p:txBody>
          <a:bodyPr/>
          <a:lstStyle>
            <a:lvl1pPr>
              <a:defRPr/>
            </a:lvl1pPr>
          </a:lstStyle>
          <a:p>
            <a:pPr lvl="0"/>
            <a:fld id="{8A84C6A3-D42F-454C-920E-651012755780}" type="slidenum">
              <a:t>‹#›</a:t>
            </a:fld>
            <a:endParaRPr lang="en-GB"/>
          </a:p>
        </p:txBody>
      </p:sp>
    </p:spTree>
    <p:extLst>
      <p:ext uri="{BB962C8B-B14F-4D97-AF65-F5344CB8AC3E}">
        <p14:creationId xmlns:p14="http://schemas.microsoft.com/office/powerpoint/2010/main" val="3797093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8C70D-8A64-7BA6-53AC-1C90B84260A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35CD2523-1D4E-5B11-BF8F-38156DBF5CD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395EBF-F12A-69C4-A079-486E0A5E210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B9C33E1-4F75-41E5-AF8D-A5DF78D9CEA2}" type="datetime1">
              <a:rPr lang="en-GB"/>
              <a:pPr lvl="0"/>
              <a:t>12/07/2026</a:t>
            </a:fld>
            <a:endParaRPr lang="en-GB"/>
          </a:p>
        </p:txBody>
      </p:sp>
      <p:sp>
        <p:nvSpPr>
          <p:cNvPr id="5" name="Footer Placeholder 4">
            <a:extLst>
              <a:ext uri="{FF2B5EF4-FFF2-40B4-BE49-F238E27FC236}">
                <a16:creationId xmlns:a16="http://schemas.microsoft.com/office/drawing/2014/main" id="{83708F5E-6EE3-E2B8-335B-DEF6DA18399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1C45D34-DBD9-0C0A-62DB-AE6FB24A4A3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77E6348-43CE-4C15-92F5-9515D1D0EFD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essopmedicalpractice.co.uk/online-access/"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digitalhealth.net/2024/04/digital-coalition-report-highlights-limitations-of-nhs-app/" TargetMode="External"/><Relationship Id="rId13" Type="http://schemas.openxmlformats.org/officeDocument/2006/relationships/hyperlink" Target="https://doi.org/10.1186/s12916-024-03842-w" TargetMode="External"/><Relationship Id="rId3"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7" Type="http://schemas.openxmlformats.org/officeDocument/2006/relationships/hyperlink" Target="https://doi.org/10.1136/bmj.r2362" TargetMode="External"/><Relationship Id="rId12" Type="http://schemas.openxmlformats.org/officeDocument/2006/relationships/hyperlink" Target="https://pifonline.org.uk/news/public-patient-experience-nhs-app/" TargetMode="External"/><Relationship Id="rId2" Type="http://schemas.openxmlformats.org/officeDocument/2006/relationships/hyperlink" Target="https://www.gov.uk/government/case-studies/the-nhs-app-groundbreaking-technology-expands-its-reach" TargetMode="External"/><Relationship Id="rId1" Type="http://schemas.openxmlformats.org/officeDocument/2006/relationships/slideLayout" Target="../slideLayouts/slideLayout2.xml"/><Relationship Id="rId6" Type="http://schemas.openxmlformats.org/officeDocument/2006/relationships/hyperlink" Target="https://publications.parliament.uk/pa/cm5803/cmselect/cmhealth/223/summary.html" TargetMode="External"/><Relationship Id="rId11" Type="http://schemas.openxmlformats.org/officeDocument/2006/relationships/hyperlink" Target="https://www.england.nhs.uk/south-east/info-professionals/south-east-region-primary-care-transformation-programme/introduction/digital-access-a-front-door-to-the-nhs/" TargetMode="External"/><Relationship Id="rId5" Type="http://schemas.openxmlformats.org/officeDocument/2006/relationships/hyperlink" Target="https://www.ncbi.nlm.nih.gov/books/NBK622640/" TargetMode="External"/><Relationship Id="rId10" Type="http://schemas.openxmlformats.org/officeDocument/2006/relationships/hyperlink" Target="https://www.england.nhs.uk/2023/12/nhs-app-reaches-record-users-on-fifth-anniversary/" TargetMode="External"/><Relationship Id="rId4" Type="http://schemas.openxmlformats.org/officeDocument/2006/relationships/hyperlink" Target="https://www.gov.uk/government/publications/a-plan-for-digital-health-and-social-care/a-plan-for-digital-health-and-social-care" TargetMode="External"/><Relationship Id="rId9" Type="http://schemas.openxmlformats.org/officeDocument/2006/relationships/hyperlink" Target="https://www.nao.org.uk/wp-content/uploads/2019/05/Digital-transformation-in-the-NH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4F1-691A-04E5-F475-7A2A3DD5B744}"/>
              </a:ext>
            </a:extLst>
          </p:cNvPr>
          <p:cNvSpPr txBox="1">
            <a:spLocks noGrp="1"/>
          </p:cNvSpPr>
          <p:nvPr>
            <p:ph type="ctrTitle"/>
          </p:nvPr>
        </p:nvSpPr>
        <p:spPr>
          <a:xfrm>
            <a:off x="1524003" y="1122361"/>
            <a:ext cx="9531925" cy="3976112"/>
          </a:xfrm>
        </p:spPr>
        <p:txBody>
          <a:bodyPr/>
          <a:lstStyle/>
          <a:p>
            <a:pPr lvl="0"/>
            <a:r>
              <a:rPr lang="en-GB" sz="3100">
                <a:latin typeface="Arial" pitchFamily="34"/>
                <a:cs typeface="Arial" pitchFamily="34"/>
              </a:rPr>
              <a:t>Name : Natasha Rose-Taylor</a:t>
            </a:r>
            <a:br>
              <a:rPr lang="en-GB" sz="3100">
                <a:latin typeface="Arial" pitchFamily="34"/>
                <a:cs typeface="Arial" pitchFamily="34"/>
              </a:rPr>
            </a:br>
            <a:r>
              <a:rPr lang="en-GB" sz="3100">
                <a:latin typeface="Arial" pitchFamily="34"/>
                <a:cs typeface="Arial" pitchFamily="34"/>
              </a:rPr>
              <a:t>student number : 2BMHP6026 Digital Transformation in Health &amp; Care Professions – component 2 </a:t>
            </a:r>
            <a:br>
              <a:rPr lang="en-GB" sz="3100">
                <a:latin typeface="Arial" pitchFamily="34"/>
                <a:cs typeface="Arial" pitchFamily="34"/>
              </a:rPr>
            </a:br>
            <a:r>
              <a:rPr lang="en-GB" sz="3100">
                <a:latin typeface="Arial" pitchFamily="34"/>
                <a:cs typeface="Arial" pitchFamily="34"/>
              </a:rPr>
              <a:t>Lecturer: Martin Svejda328696</a:t>
            </a:r>
            <a:br>
              <a:rPr lang="en-GB"/>
            </a:br>
            <a:r>
              <a:rPr lang="en-GB"/>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85AA-DE0C-1BFD-5EEB-7A1A82E34799}"/>
              </a:ext>
            </a:extLst>
          </p:cNvPr>
          <p:cNvSpPr txBox="1">
            <a:spLocks noGrp="1"/>
          </p:cNvSpPr>
          <p:nvPr>
            <p:ph type="title"/>
          </p:nvPr>
        </p:nvSpPr>
        <p:spPr/>
        <p:txBody>
          <a:bodyPr anchorCtr="1"/>
          <a:lstStyle/>
          <a:p>
            <a:pPr lvl="0" algn="ctr"/>
            <a:r>
              <a:rPr lang="en-GB">
                <a:latin typeface="Arial" pitchFamily="34"/>
                <a:cs typeface="Arial" pitchFamily="34"/>
              </a:rPr>
              <a:t>Introduction </a:t>
            </a:r>
          </a:p>
        </p:txBody>
      </p:sp>
      <p:sp>
        <p:nvSpPr>
          <p:cNvPr id="3" name="TextBox 4">
            <a:extLst>
              <a:ext uri="{FF2B5EF4-FFF2-40B4-BE49-F238E27FC236}">
                <a16:creationId xmlns:a16="http://schemas.microsoft.com/office/drawing/2014/main" id="{C849A9CE-309E-BAAA-8248-3A594709C44C}"/>
              </a:ext>
            </a:extLst>
          </p:cNvPr>
          <p:cNvSpPr txBox="1"/>
          <p:nvPr/>
        </p:nvSpPr>
        <p:spPr>
          <a:xfrm>
            <a:off x="896258" y="1739280"/>
            <a:ext cx="95213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My presentation evaluates the NHS App as a major digital innovation in UK health and social care, focusing on its impact on the workforce, service delivery, and patients.</a:t>
            </a:r>
          </a:p>
        </p:txBody>
      </p:sp>
      <p:sp>
        <p:nvSpPr>
          <p:cNvPr id="4" name="TextBox 10">
            <a:extLst>
              <a:ext uri="{FF2B5EF4-FFF2-40B4-BE49-F238E27FC236}">
                <a16:creationId xmlns:a16="http://schemas.microsoft.com/office/drawing/2014/main" id="{36DF282F-21D2-DF76-0728-754D087095C9}"/>
              </a:ext>
            </a:extLst>
          </p:cNvPr>
          <p:cNvSpPr txBox="1"/>
          <p:nvPr/>
        </p:nvSpPr>
        <p:spPr>
          <a:xfrm>
            <a:off x="572405" y="2799554"/>
            <a:ext cx="11047186"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70C0"/>
                </a:solidFill>
                <a:uFillTx/>
                <a:latin typeface="Arial" pitchFamily="34"/>
                <a:cs typeface="Arial" pitchFamily="34"/>
              </a:rPr>
              <a:t>The NHS App is a major digital innovation introduced nationally in 2019 as part of the government’s wider digital transformation agenda, aiming to modernise how people access and interact with health and social care services (Department of Health and Social Care, 2022). Designed as a central component of the NHS’s “digital front door” strategy, the app enables users to book appointments, request repeat prescriptions, view elements of their medical records and access personalised health tools, reshaping traditional paper‑based and telephone‑based processes across general practice (NHS England, 2026). Its introduction has influenced not only patient access but also workforce roles and organisational workflows, creating both opportunities for efficiency and challenges linked to digital readiness. National audit findings show that digital transformation across the NHS has historically been uneven, with significant variation in infrastructure, digital maturity and local capability, making critical evaluation essential to understand the app’s real‑world impact (National Audit Office, 2020). This presentation examines how the NHS App affects the workforce, service delivery, patients and the wider community, highlighting both the benefits and limitations that shape its role in contemporary health and social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Slide Background">
            <a:extLst>
              <a:ext uri="{FF2B5EF4-FFF2-40B4-BE49-F238E27FC236}">
                <a16:creationId xmlns:a16="http://schemas.microsoft.com/office/drawing/2014/main" id="{665EE4F4-B50A-2031-36F6-2C008AD4FD1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42">
            <a:extLst>
              <a:ext uri="{FF2B5EF4-FFF2-40B4-BE49-F238E27FC236}">
                <a16:creationId xmlns:a16="http://schemas.microsoft.com/office/drawing/2014/main" id="{B7456FCD-E49A-E65D-F017-EC0E775306F4}"/>
              </a:ext>
            </a:extLst>
          </p:cNvPr>
          <p:cNvSpPr>
            <a:spLocks noMove="1" noResize="1"/>
          </p:cNvSpPr>
          <p:nvPr/>
        </p:nvSpPr>
        <p:spPr>
          <a:xfrm>
            <a:off x="0" y="0"/>
            <a:ext cx="8522445" cy="2286000"/>
          </a:xfrm>
          <a:prstGeom prst="rect">
            <a:avLst/>
          </a:prstGeom>
          <a:solidFill>
            <a:srgbClr val="FFFFFF"/>
          </a:solidFill>
          <a:ln cap="flat">
            <a:noFill/>
            <a:prstDash val="solid"/>
          </a:ln>
          <a:effectLst>
            <a:outerShdw dist="304798" dir="7139971" algn="tl">
              <a:srgbClr val="000000">
                <a:alpha val="15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C7E3D8E4-9902-8CBB-222E-5AAB257E8148}"/>
              </a:ext>
            </a:extLst>
          </p:cNvPr>
          <p:cNvSpPr txBox="1">
            <a:spLocks noGrp="1"/>
          </p:cNvSpPr>
          <p:nvPr>
            <p:ph type="title"/>
          </p:nvPr>
        </p:nvSpPr>
        <p:spPr>
          <a:xfrm>
            <a:off x="761804" y="350196"/>
            <a:ext cx="4646907" cy="1624523"/>
          </a:xfrm>
        </p:spPr>
        <p:txBody>
          <a:bodyPr/>
          <a:lstStyle/>
          <a:p>
            <a:pPr lvl="0"/>
            <a:r>
              <a:rPr lang="en-GB" sz="4000">
                <a:latin typeface="Arial" pitchFamily="34"/>
                <a:cs typeface="Arial" pitchFamily="34"/>
              </a:rPr>
              <a:t>NHS APP</a:t>
            </a:r>
          </a:p>
        </p:txBody>
      </p:sp>
      <p:sp>
        <p:nvSpPr>
          <p:cNvPr id="5" name="Content Placeholder 3">
            <a:extLst>
              <a:ext uri="{FF2B5EF4-FFF2-40B4-BE49-F238E27FC236}">
                <a16:creationId xmlns:a16="http://schemas.microsoft.com/office/drawing/2014/main" id="{E2F074E1-5CBB-B263-E898-1490A2FC2EEB}"/>
              </a:ext>
            </a:extLst>
          </p:cNvPr>
          <p:cNvSpPr txBox="1">
            <a:spLocks noGrp="1"/>
          </p:cNvSpPr>
          <p:nvPr>
            <p:ph idx="1"/>
          </p:nvPr>
        </p:nvSpPr>
        <p:spPr>
          <a:xfrm>
            <a:off x="561935" y="2734987"/>
            <a:ext cx="5534065" cy="3882974"/>
          </a:xfrm>
        </p:spPr>
        <p:txBody>
          <a:bodyPr anchor="ctr">
            <a:normAutofit/>
          </a:bodyPr>
          <a:lstStyle/>
          <a:p>
            <a:pPr marL="0" lvl="0" indent="0" hangingPunct="0">
              <a:lnSpc>
                <a:spcPct val="80000"/>
              </a:lnSpc>
              <a:spcBef>
                <a:spcPts val="0"/>
              </a:spcBef>
              <a:buNone/>
            </a:pPr>
            <a:r>
              <a:rPr lang="en-GB" sz="1900" dirty="0">
                <a:latin typeface="Arial" pitchFamily="34"/>
                <a:cs typeface="Arial" pitchFamily="34"/>
              </a:rPr>
              <a:t>Core features:</a:t>
            </a:r>
          </a:p>
          <a:p>
            <a:pPr marL="0" lvl="0" indent="0" hangingPunct="0">
              <a:lnSpc>
                <a:spcPct val="80000"/>
              </a:lnSpc>
              <a:spcBef>
                <a:spcPts val="0"/>
              </a:spcBef>
              <a:buNone/>
            </a:pPr>
            <a:endParaRPr lang="en-GB" sz="1900" dirty="0">
              <a:latin typeface="Arial" pitchFamily="34"/>
              <a:cs typeface="Arial" pitchFamily="34"/>
            </a:endParaRPr>
          </a:p>
          <a:p>
            <a:pPr marL="0" lvl="0" indent="0" hangingPunct="0">
              <a:lnSpc>
                <a:spcPct val="80000"/>
              </a:lnSpc>
              <a:spcBef>
                <a:spcPts val="0"/>
              </a:spcBef>
            </a:pPr>
            <a:r>
              <a:rPr lang="en-GB" sz="1900" dirty="0">
                <a:latin typeface="Arial" pitchFamily="34"/>
                <a:cs typeface="Arial" pitchFamily="34"/>
              </a:rPr>
              <a:t>GP appointment booking</a:t>
            </a:r>
          </a:p>
          <a:p>
            <a:pPr marL="0" lvl="0" indent="0" hangingPunct="0">
              <a:lnSpc>
                <a:spcPct val="80000"/>
              </a:lnSpc>
              <a:spcBef>
                <a:spcPts val="0"/>
              </a:spcBef>
            </a:pPr>
            <a:r>
              <a:rPr lang="en-GB" sz="1900" dirty="0">
                <a:latin typeface="Arial" pitchFamily="34"/>
                <a:cs typeface="Arial" pitchFamily="34"/>
              </a:rPr>
              <a:t>Repeat prescription requests</a:t>
            </a:r>
          </a:p>
          <a:p>
            <a:pPr marL="0" lvl="0" indent="0" hangingPunct="0">
              <a:lnSpc>
                <a:spcPct val="80000"/>
              </a:lnSpc>
              <a:spcBef>
                <a:spcPts val="0"/>
              </a:spcBef>
            </a:pPr>
            <a:r>
              <a:rPr lang="en-GB" sz="1900" dirty="0">
                <a:latin typeface="Arial" pitchFamily="34"/>
                <a:cs typeface="Arial" pitchFamily="34"/>
              </a:rPr>
              <a:t>Access to medical records and test results</a:t>
            </a:r>
          </a:p>
          <a:p>
            <a:pPr marL="0" lvl="0" indent="0" hangingPunct="0">
              <a:lnSpc>
                <a:spcPct val="80000"/>
              </a:lnSpc>
              <a:spcBef>
                <a:spcPts val="0"/>
              </a:spcBef>
            </a:pPr>
            <a:r>
              <a:rPr lang="en-GB" sz="1900" dirty="0">
                <a:latin typeface="Arial" pitchFamily="34"/>
                <a:cs typeface="Arial" pitchFamily="34"/>
              </a:rPr>
              <a:t>Symptom checker and digital triage tools</a:t>
            </a:r>
          </a:p>
          <a:p>
            <a:pPr marL="0" lvl="0" indent="0" hangingPunct="0">
              <a:lnSpc>
                <a:spcPct val="80000"/>
              </a:lnSpc>
              <a:spcBef>
                <a:spcPts val="0"/>
              </a:spcBef>
            </a:pPr>
            <a:r>
              <a:rPr lang="en-GB" sz="1900" dirty="0">
                <a:latin typeface="Arial" pitchFamily="34"/>
                <a:cs typeface="Arial" pitchFamily="34"/>
              </a:rPr>
              <a:t>Notifications and secure messaging</a:t>
            </a:r>
          </a:p>
          <a:p>
            <a:pPr marL="0" lvl="0" indent="0" hangingPunct="0">
              <a:lnSpc>
                <a:spcPct val="80000"/>
              </a:lnSpc>
              <a:spcBef>
                <a:spcPts val="0"/>
              </a:spcBef>
            </a:pPr>
            <a:r>
              <a:rPr lang="en-GB" sz="1900" dirty="0">
                <a:latin typeface="Arial" pitchFamily="34"/>
                <a:cs typeface="Arial" pitchFamily="34"/>
              </a:rPr>
              <a:t>NHS Login identity verification</a:t>
            </a:r>
          </a:p>
          <a:p>
            <a:pPr marL="0" lvl="0" indent="0" hangingPunct="0">
              <a:lnSpc>
                <a:spcPct val="80000"/>
              </a:lnSpc>
              <a:spcBef>
                <a:spcPts val="0"/>
              </a:spcBef>
              <a:buNone/>
            </a:pPr>
            <a:endParaRPr lang="en-GB" sz="1900" dirty="0">
              <a:latin typeface="Arial" pitchFamily="34"/>
              <a:cs typeface="Arial" pitchFamily="34"/>
            </a:endParaRPr>
          </a:p>
          <a:p>
            <a:pPr marL="0" lvl="0" indent="0" hangingPunct="0">
              <a:lnSpc>
                <a:spcPct val="80000"/>
              </a:lnSpc>
              <a:spcBef>
                <a:spcPts val="0"/>
              </a:spcBef>
              <a:buNone/>
            </a:pPr>
            <a:r>
              <a:rPr lang="en-GB" sz="1900" dirty="0">
                <a:latin typeface="Arial" pitchFamily="34"/>
                <a:cs typeface="Arial" pitchFamily="34"/>
              </a:rPr>
              <a:t>Where it is used:</a:t>
            </a:r>
          </a:p>
          <a:p>
            <a:pPr lvl="0">
              <a:lnSpc>
                <a:spcPct val="80000"/>
              </a:lnSpc>
            </a:pPr>
            <a:r>
              <a:rPr lang="en-GB" sz="1900" dirty="0">
                <a:latin typeface="Arial" pitchFamily="34"/>
                <a:cs typeface="Arial" pitchFamily="34"/>
              </a:rPr>
              <a:t>Primary care (national rollout)</a:t>
            </a:r>
          </a:p>
          <a:p>
            <a:pPr lvl="0">
              <a:lnSpc>
                <a:spcPct val="80000"/>
              </a:lnSpc>
            </a:pPr>
            <a:r>
              <a:rPr lang="en-GB" sz="1900" dirty="0">
                <a:latin typeface="Arial" pitchFamily="34"/>
                <a:cs typeface="Arial" pitchFamily="34"/>
              </a:rPr>
              <a:t>Selected secondary‑care settings through API integration pilots</a:t>
            </a:r>
          </a:p>
          <a:p>
            <a:pPr lvl="0">
              <a:lnSpc>
                <a:spcPct val="80000"/>
              </a:lnSpc>
            </a:pPr>
            <a:r>
              <a:rPr lang="en-GB" sz="1900" dirty="0">
                <a:latin typeface="Arial" pitchFamily="34"/>
                <a:cs typeface="Arial" pitchFamily="34"/>
              </a:rPr>
              <a:t>Self‑management tools for long-term conditions </a:t>
            </a:r>
          </a:p>
          <a:p>
            <a:pPr marL="0" lvl="0" indent="0" hangingPunct="0">
              <a:lnSpc>
                <a:spcPct val="80000"/>
              </a:lnSpc>
              <a:spcBef>
                <a:spcPts val="0"/>
              </a:spcBef>
            </a:pPr>
            <a:endParaRPr lang="en-US" sz="1900" dirty="0">
              <a:latin typeface="Arial" pitchFamily="34"/>
            </a:endParaRPr>
          </a:p>
        </p:txBody>
      </p:sp>
      <p:pic>
        <p:nvPicPr>
          <p:cNvPr id="6" name="Picture 5">
            <a:extLst>
              <a:ext uri="{FF2B5EF4-FFF2-40B4-BE49-F238E27FC236}">
                <a16:creationId xmlns:a16="http://schemas.microsoft.com/office/drawing/2014/main" id="{47F2F621-C49A-954E-07B3-69A7BF8AD729}"/>
              </a:ext>
            </a:extLst>
          </p:cNvPr>
          <p:cNvPicPr>
            <a:picLocks noChangeAspect="1"/>
          </p:cNvPicPr>
          <p:nvPr/>
        </p:nvPicPr>
        <p:blipFill>
          <a:blip r:embed="rId2"/>
          <a:stretch>
            <a:fillRect/>
          </a:stretch>
        </p:blipFill>
        <p:spPr>
          <a:xfrm>
            <a:off x="6783293" y="1205343"/>
            <a:ext cx="5275228" cy="4849090"/>
          </a:xfrm>
          <a:prstGeom prst="rect">
            <a:avLst/>
          </a:prstGeom>
          <a:noFill/>
          <a:ln cap="flat">
            <a:noFill/>
          </a:ln>
        </p:spPr>
      </p:pic>
      <p:sp>
        <p:nvSpPr>
          <p:cNvPr id="7" name="TextBox 6">
            <a:extLst>
              <a:ext uri="{FF2B5EF4-FFF2-40B4-BE49-F238E27FC236}">
                <a16:creationId xmlns:a16="http://schemas.microsoft.com/office/drawing/2014/main" id="{42CF309D-C793-9AFB-783D-059F5761BC62}"/>
              </a:ext>
            </a:extLst>
          </p:cNvPr>
          <p:cNvSpPr txBox="1"/>
          <p:nvPr/>
        </p:nvSpPr>
        <p:spPr>
          <a:xfrm>
            <a:off x="7441707" y="5792824"/>
            <a:ext cx="398849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NHS Logo taken from - </a:t>
            </a:r>
            <a:r>
              <a:rPr lang="en-GB" sz="1100" b="0" i="0" u="none" strike="noStrike" kern="1200" cap="none" spc="0" baseline="0">
                <a:solidFill>
                  <a:srgbClr val="000000"/>
                </a:solidFill>
                <a:uFillTx/>
                <a:latin typeface="Calibri"/>
                <a:hlinkClick r:id="rId3"/>
              </a:rPr>
              <a:t>Online Access « Jessop Medical Practice</a:t>
            </a:r>
            <a:endParaRPr lang="en-GB" sz="11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Slide Background">
            <a:extLst>
              <a:ext uri="{FF2B5EF4-FFF2-40B4-BE49-F238E27FC236}">
                <a16:creationId xmlns:a16="http://schemas.microsoft.com/office/drawing/2014/main" id="{48CC2D60-9AF5-C642-C911-5C9B60FEA6F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7CA6A97-D418-9659-F7ED-001AE49CCE51}"/>
              </a:ext>
            </a:extLst>
          </p:cNvPr>
          <p:cNvSpPr txBox="1">
            <a:spLocks noGrp="1"/>
          </p:cNvSpPr>
          <p:nvPr>
            <p:ph type="title"/>
          </p:nvPr>
        </p:nvSpPr>
        <p:spPr>
          <a:xfrm>
            <a:off x="112544" y="104451"/>
            <a:ext cx="5334198" cy="1026944"/>
          </a:xfrm>
        </p:spPr>
        <p:txBody>
          <a:bodyPr/>
          <a:lstStyle/>
          <a:p>
            <a:pPr lvl="0"/>
            <a:r>
              <a:rPr lang="en-GB" sz="4000">
                <a:latin typeface="Arial" pitchFamily="34"/>
                <a:cs typeface="Arial" pitchFamily="34"/>
              </a:rPr>
              <a:t>Impact on Workforce</a:t>
            </a:r>
          </a:p>
        </p:txBody>
      </p:sp>
      <p:sp>
        <p:nvSpPr>
          <p:cNvPr id="4" name="Content Placeholder 2">
            <a:extLst>
              <a:ext uri="{FF2B5EF4-FFF2-40B4-BE49-F238E27FC236}">
                <a16:creationId xmlns:a16="http://schemas.microsoft.com/office/drawing/2014/main" id="{85AA902E-28B6-2E14-022A-33A2DEBDC293}"/>
              </a:ext>
            </a:extLst>
          </p:cNvPr>
          <p:cNvSpPr txBox="1">
            <a:spLocks noGrp="1"/>
          </p:cNvSpPr>
          <p:nvPr>
            <p:ph idx="1"/>
          </p:nvPr>
        </p:nvSpPr>
        <p:spPr>
          <a:xfrm>
            <a:off x="112544" y="1142277"/>
            <a:ext cx="6625879" cy="5348464"/>
          </a:xfrm>
        </p:spPr>
        <p:txBody>
          <a:bodyPr anchor="ctr">
            <a:noAutofit/>
          </a:bodyPr>
          <a:lstStyle/>
          <a:p>
            <a:pPr marL="0" lvl="0" indent="0">
              <a:buNone/>
            </a:pPr>
            <a:r>
              <a:rPr lang="en-GB" sz="1200" b="1" dirty="0">
                <a:solidFill>
                  <a:srgbClr val="0070C0"/>
                </a:solidFill>
                <a:latin typeface="Arial" pitchFamily="34"/>
                <a:cs typeface="Arial" pitchFamily="34"/>
              </a:rPr>
              <a:t>Positive Impacts</a:t>
            </a:r>
            <a:endParaRPr lang="en-GB" sz="1200" dirty="0">
              <a:solidFill>
                <a:srgbClr val="0070C0"/>
              </a:solidFill>
              <a:latin typeface="Arial" pitchFamily="34"/>
              <a:cs typeface="Arial" pitchFamily="34"/>
            </a:endParaRPr>
          </a:p>
          <a:p>
            <a:pPr lvl="0"/>
            <a:r>
              <a:rPr lang="en-GB" sz="1200" dirty="0">
                <a:solidFill>
                  <a:srgbClr val="0070C0"/>
                </a:solidFill>
                <a:latin typeface="Arial" pitchFamily="34"/>
                <a:cs typeface="Arial" pitchFamily="34"/>
              </a:rPr>
              <a:t>Automation of routine tasks, such as prescription processing and appointment booking, improves efficiency and reduces administrative burden (NHS England, 2023).</a:t>
            </a:r>
          </a:p>
          <a:p>
            <a:pPr lvl="0"/>
            <a:r>
              <a:rPr lang="en-GB" sz="1200" dirty="0">
                <a:solidFill>
                  <a:srgbClr val="0070C0"/>
                </a:solidFill>
                <a:latin typeface="Arial" pitchFamily="34"/>
                <a:cs typeface="Arial" pitchFamily="34"/>
              </a:rPr>
              <a:t>Structured digital triage and questionnaires enhance information quality before consultations, supporting more effective clinical decision‑making (Greaves et al., 2026).</a:t>
            </a:r>
          </a:p>
          <a:p>
            <a:pPr lvl="0"/>
            <a:r>
              <a:rPr lang="en-GB" sz="1200" dirty="0">
                <a:solidFill>
                  <a:srgbClr val="0070C0"/>
                </a:solidFill>
                <a:latin typeface="Arial" pitchFamily="34"/>
                <a:cs typeface="Arial" pitchFamily="34"/>
              </a:rPr>
              <a:t>Clinician time can be redirected toward complex or high‑need cases when digital tools streamline simpler interactions (NHS England, 2023).</a:t>
            </a:r>
          </a:p>
          <a:p>
            <a:pPr lvl="0"/>
            <a:r>
              <a:rPr lang="en-GB" sz="1200" dirty="0">
                <a:solidFill>
                  <a:srgbClr val="0070C0"/>
                </a:solidFill>
                <a:latin typeface="Arial" pitchFamily="34"/>
                <a:cs typeface="Arial" pitchFamily="34"/>
              </a:rPr>
              <a:t>Digital messaging and notifications support smoother coordination between staff, improving communication pathways across teams (Greaves et al., 2026).</a:t>
            </a:r>
          </a:p>
          <a:p>
            <a:pPr marL="0" lvl="0" indent="0">
              <a:buNone/>
            </a:pPr>
            <a:r>
              <a:rPr lang="en-GB" sz="1200" b="1" dirty="0">
                <a:solidFill>
                  <a:schemeClr val="tx1">
                    <a:lumMod val="65000"/>
                    <a:lumOff val="35000"/>
                  </a:schemeClr>
                </a:solidFill>
                <a:latin typeface="Arial" pitchFamily="34"/>
                <a:cs typeface="Arial" pitchFamily="34"/>
              </a:rPr>
              <a:t>Challenges</a:t>
            </a:r>
            <a:endParaRPr lang="en-GB" sz="1200" dirty="0">
              <a:solidFill>
                <a:schemeClr val="tx1">
                  <a:lumMod val="65000"/>
                  <a:lumOff val="35000"/>
                </a:schemeClr>
              </a:solidFill>
              <a:latin typeface="Arial" pitchFamily="34"/>
              <a:cs typeface="Arial" pitchFamily="34"/>
            </a:endParaRPr>
          </a:p>
          <a:p>
            <a:pPr lvl="0"/>
            <a:r>
              <a:rPr lang="en-GB" sz="1200" dirty="0">
                <a:solidFill>
                  <a:schemeClr val="tx1">
                    <a:lumMod val="65000"/>
                    <a:lumOff val="35000"/>
                  </a:schemeClr>
                </a:solidFill>
                <a:latin typeface="Arial" pitchFamily="34"/>
                <a:cs typeface="Arial" pitchFamily="34"/>
              </a:rPr>
              <a:t>Digital onboarding and identity verification add new administrative responsibilities, increasing pressure on non-clinical staff (Reidy et al., 2025).</a:t>
            </a:r>
          </a:p>
          <a:p>
            <a:pPr lvl="0"/>
            <a:r>
              <a:rPr lang="en-GB" sz="1200" dirty="0">
                <a:solidFill>
                  <a:schemeClr val="tx1">
                    <a:lumMod val="65000"/>
                    <a:lumOff val="35000"/>
                  </a:schemeClr>
                </a:solidFill>
                <a:latin typeface="Arial" pitchFamily="34"/>
                <a:cs typeface="Arial" pitchFamily="34"/>
              </a:rPr>
              <a:t>“Message creep” expands clinician workload, blurring boundaries between appropriate digital contact and clinical time (Greaves et al., 2026).</a:t>
            </a:r>
          </a:p>
          <a:p>
            <a:pPr lvl="0"/>
            <a:r>
              <a:rPr lang="en-GB" sz="1200" dirty="0">
                <a:solidFill>
                  <a:schemeClr val="tx1">
                    <a:lumMod val="65000"/>
                    <a:lumOff val="35000"/>
                  </a:schemeClr>
                </a:solidFill>
                <a:latin typeface="Arial" pitchFamily="34"/>
                <a:cs typeface="Arial" pitchFamily="34"/>
              </a:rPr>
              <a:t>Uneven digital training leads to variation in staff confidence and capability, affecting consistency of service delivery (Department of Health and Social Care, 2022).</a:t>
            </a:r>
          </a:p>
          <a:p>
            <a:pPr lvl="0"/>
            <a:r>
              <a:rPr lang="en-GB" sz="1200" dirty="0">
                <a:solidFill>
                  <a:schemeClr val="tx1">
                    <a:lumMod val="65000"/>
                    <a:lumOff val="35000"/>
                  </a:schemeClr>
                </a:solidFill>
                <a:latin typeface="Arial" pitchFamily="34"/>
                <a:cs typeface="Arial" pitchFamily="34"/>
              </a:rPr>
              <a:t>The ‘What Good Looks Like’ framework highlights significant variation in digital capability across organisations, creating inconsistent readiness for NHS App adoption (Department of Health and Social Care, 2023).</a:t>
            </a:r>
          </a:p>
          <a:p>
            <a:pPr lvl="0"/>
            <a:r>
              <a:rPr lang="en-GB" sz="1200" dirty="0">
                <a:solidFill>
                  <a:schemeClr val="tx1">
                    <a:lumMod val="65000"/>
                    <a:lumOff val="35000"/>
                  </a:schemeClr>
                </a:solidFill>
                <a:latin typeface="Arial" pitchFamily="34"/>
                <a:cs typeface="Arial" pitchFamily="34"/>
              </a:rPr>
              <a:t>Low‑maturity practices struggle with double‑running digital and legacy systems, increasing operational burden (Health and Social Care Committee, 2023).</a:t>
            </a:r>
          </a:p>
          <a:p>
            <a:pPr lvl="0"/>
            <a:r>
              <a:rPr lang="en-GB" sz="1200" dirty="0">
                <a:solidFill>
                  <a:schemeClr val="tx1">
                    <a:lumMod val="65000"/>
                    <a:lumOff val="35000"/>
                  </a:schemeClr>
                </a:solidFill>
                <a:latin typeface="Arial" pitchFamily="34"/>
                <a:cs typeface="Arial" pitchFamily="34"/>
              </a:rPr>
              <a:t>Demand for </a:t>
            </a:r>
            <a:r>
              <a:rPr lang="en-GB" sz="1200" dirty="0" err="1">
                <a:solidFill>
                  <a:schemeClr val="tx1">
                    <a:lumMod val="65000"/>
                    <a:lumOff val="35000"/>
                  </a:schemeClr>
                </a:solidFill>
                <a:latin typeface="Arial" pitchFamily="34"/>
                <a:cs typeface="Arial" pitchFamily="34"/>
              </a:rPr>
              <a:t>DDaT</a:t>
            </a:r>
            <a:r>
              <a:rPr lang="en-GB" sz="1200" dirty="0">
                <a:solidFill>
                  <a:schemeClr val="tx1">
                    <a:lumMod val="65000"/>
                    <a:lumOff val="35000"/>
                  </a:schemeClr>
                </a:solidFill>
                <a:latin typeface="Arial" pitchFamily="34"/>
                <a:cs typeface="Arial" pitchFamily="34"/>
              </a:rPr>
              <a:t> specialists continues to grow, but recruitment and funding constraints limit progress (Lydon, 2024).</a:t>
            </a:r>
          </a:p>
        </p:txBody>
      </p:sp>
      <p:pic>
        <p:nvPicPr>
          <p:cNvPr id="5" name="Picture 4" descr="Mobile device with apps">
            <a:extLst>
              <a:ext uri="{FF2B5EF4-FFF2-40B4-BE49-F238E27FC236}">
                <a16:creationId xmlns:a16="http://schemas.microsoft.com/office/drawing/2014/main" id="{D03F1F8E-3979-7B88-3C4A-23E101E00DA7}"/>
              </a:ext>
            </a:extLst>
          </p:cNvPr>
          <p:cNvPicPr>
            <a:picLocks noChangeAspect="1"/>
          </p:cNvPicPr>
          <p:nvPr/>
        </p:nvPicPr>
        <p:blipFill>
          <a:blip r:embed="rId2"/>
          <a:srcRect l="47945" r="8372" b="-1"/>
          <a:stretch>
            <a:fillRect/>
          </a:stretch>
        </p:blipFill>
        <p:spPr>
          <a:xfrm>
            <a:off x="6857798" y="-10890"/>
            <a:ext cx="5334207" cy="6868890"/>
          </a:xfrm>
          <a:prstGeom prst="rect">
            <a:avLst/>
          </a:prstGeom>
          <a:noFill/>
          <a:ln cap="flat">
            <a:noFill/>
          </a:ln>
          <a:effectLst>
            <a:outerShdw dist="50804" dir="10800000" algn="tl">
              <a:srgbClr val="000000">
                <a:alpha val="40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AC37-AD15-8888-A558-1BE89923F28F}"/>
              </a:ext>
            </a:extLst>
          </p:cNvPr>
          <p:cNvSpPr txBox="1">
            <a:spLocks noGrp="1"/>
          </p:cNvSpPr>
          <p:nvPr>
            <p:ph type="title"/>
          </p:nvPr>
        </p:nvSpPr>
        <p:spPr>
          <a:xfrm>
            <a:off x="876662" y="3429000"/>
            <a:ext cx="4183965" cy="2368314"/>
          </a:xfrm>
        </p:spPr>
        <p:txBody>
          <a:bodyPr anchor="t"/>
          <a:lstStyle/>
          <a:p>
            <a:pPr lvl="0"/>
            <a:r>
              <a:rPr lang="en-GB" sz="3200">
                <a:latin typeface="Arial" pitchFamily="34"/>
                <a:cs typeface="Arial" pitchFamily="34"/>
              </a:rPr>
              <a:t>Impact on service delivery </a:t>
            </a:r>
          </a:p>
        </p:txBody>
      </p:sp>
      <p:pic>
        <p:nvPicPr>
          <p:cNvPr id="3" name="Graphic 4" descr="Medical with solid fill">
            <a:extLst>
              <a:ext uri="{FF2B5EF4-FFF2-40B4-BE49-F238E27FC236}">
                <a16:creationId xmlns:a16="http://schemas.microsoft.com/office/drawing/2014/main" id="{00A76E3D-C652-F3D5-0B01-401ED7E7D4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96233" y="1326355"/>
            <a:ext cx="2102644" cy="2102644"/>
          </a:xfrm>
          <a:prstGeom prst="rect">
            <a:avLst/>
          </a:prstGeom>
          <a:noFill/>
          <a:ln cap="flat">
            <a:noFill/>
          </a:ln>
        </p:spPr>
      </p:pic>
      <p:sp>
        <p:nvSpPr>
          <p:cNvPr id="4" name="Content Placeholder 2">
            <a:extLst>
              <a:ext uri="{FF2B5EF4-FFF2-40B4-BE49-F238E27FC236}">
                <a16:creationId xmlns:a16="http://schemas.microsoft.com/office/drawing/2014/main" id="{89BB7728-B4BD-2BA3-8AD6-49800DFBBA6B}"/>
              </a:ext>
            </a:extLst>
          </p:cNvPr>
          <p:cNvSpPr txBox="1">
            <a:spLocks noGrp="1"/>
          </p:cNvSpPr>
          <p:nvPr>
            <p:ph idx="1"/>
          </p:nvPr>
        </p:nvSpPr>
        <p:spPr>
          <a:xfrm>
            <a:off x="5348087" y="193962"/>
            <a:ext cx="6511405" cy="6345378"/>
          </a:xfrm>
        </p:spPr>
        <p:txBody>
          <a:bodyPr>
            <a:normAutofit fontScale="92500" lnSpcReduction="10000"/>
          </a:bodyPr>
          <a:lstStyle/>
          <a:p>
            <a:pPr marL="0" lvl="0" indent="0">
              <a:buNone/>
            </a:pPr>
            <a:r>
              <a:rPr lang="en-GB" sz="1600" b="1" dirty="0">
                <a:solidFill>
                  <a:srgbClr val="0070C0"/>
                </a:solidFill>
                <a:latin typeface="Arial" pitchFamily="34"/>
                <a:cs typeface="Arial" pitchFamily="34"/>
              </a:rPr>
              <a:t>Positive Impacts</a:t>
            </a:r>
            <a:endParaRPr lang="en-GB" sz="1600" dirty="0">
              <a:solidFill>
                <a:srgbClr val="0070C0"/>
              </a:solidFill>
              <a:latin typeface="Arial" pitchFamily="34"/>
              <a:cs typeface="Arial" pitchFamily="34"/>
            </a:endParaRPr>
          </a:p>
          <a:p>
            <a:pPr lvl="0"/>
            <a:r>
              <a:rPr lang="en-GB" sz="1600" dirty="0">
                <a:solidFill>
                  <a:srgbClr val="0070C0"/>
                </a:solidFill>
                <a:latin typeface="Arial" pitchFamily="34"/>
                <a:cs typeface="Arial" pitchFamily="34"/>
              </a:rPr>
              <a:t>Digital booking systems, notifications and pre‑consultation questionnaires streamline workflows and reduce administrative delays (NHS England, 2026).</a:t>
            </a:r>
          </a:p>
          <a:p>
            <a:pPr lvl="0"/>
            <a:r>
              <a:rPr lang="en-GB" sz="1600" dirty="0">
                <a:solidFill>
                  <a:srgbClr val="0070C0"/>
                </a:solidFill>
                <a:latin typeface="Arial" pitchFamily="34"/>
                <a:cs typeface="Arial" pitchFamily="34"/>
              </a:rPr>
              <a:t>Reduced DNAs due to reliable digital reminders improve appointment utilisation and service efficiency (Patient Information Forum, 2024).</a:t>
            </a:r>
          </a:p>
          <a:p>
            <a:pPr lvl="0"/>
            <a:r>
              <a:rPr lang="en-GB" sz="1600" dirty="0">
                <a:solidFill>
                  <a:srgbClr val="0070C0"/>
                </a:solidFill>
                <a:latin typeface="Arial" pitchFamily="34"/>
                <a:cs typeface="Arial" pitchFamily="34"/>
              </a:rPr>
              <a:t>API integration enhances coordination between primary and secondary care, supporting more connected pathways (Accelerated Capability Environment, 2024).</a:t>
            </a:r>
          </a:p>
          <a:p>
            <a:pPr lvl="0"/>
            <a:r>
              <a:rPr lang="en-GB" sz="1600" dirty="0">
                <a:solidFill>
                  <a:srgbClr val="0070C0"/>
                </a:solidFill>
                <a:latin typeface="Arial" pitchFamily="34"/>
                <a:cs typeface="Arial" pitchFamily="34"/>
              </a:rPr>
              <a:t>Cost savings arise from reduced printing, postage and manual processing (Patient Information Forum, 2024).</a:t>
            </a:r>
          </a:p>
          <a:p>
            <a:pPr lvl="0"/>
            <a:r>
              <a:rPr lang="en-GB" sz="1600" dirty="0">
                <a:solidFill>
                  <a:srgbClr val="0070C0"/>
                </a:solidFill>
                <a:latin typeface="Arial" pitchFamily="34"/>
                <a:cs typeface="Arial" pitchFamily="34"/>
              </a:rPr>
              <a:t>Improved patient flow is achieved when digital systems are well integrated and supported by adequate infrastructure (NHS England, 2026).</a:t>
            </a:r>
          </a:p>
          <a:p>
            <a:pPr marL="0" lvl="0" indent="0">
              <a:buNone/>
            </a:pPr>
            <a:r>
              <a:rPr lang="en-GB" sz="1600" b="1" dirty="0">
                <a:solidFill>
                  <a:srgbClr val="595959"/>
                </a:solidFill>
                <a:latin typeface="Arial" pitchFamily="34"/>
                <a:cs typeface="Arial" pitchFamily="34"/>
              </a:rPr>
              <a:t>Challenges</a:t>
            </a:r>
            <a:endParaRPr lang="en-GB" sz="1600" dirty="0">
              <a:solidFill>
                <a:srgbClr val="595959"/>
              </a:solidFill>
              <a:latin typeface="Arial" pitchFamily="34"/>
              <a:cs typeface="Arial" pitchFamily="34"/>
            </a:endParaRPr>
          </a:p>
          <a:p>
            <a:pPr lvl="0"/>
            <a:r>
              <a:rPr lang="en-GB" sz="1600" dirty="0">
                <a:solidFill>
                  <a:srgbClr val="595959"/>
                </a:solidFill>
                <a:latin typeface="Arial" pitchFamily="34"/>
                <a:cs typeface="Arial" pitchFamily="34"/>
              </a:rPr>
              <a:t>Interoperability issues across legacy systems limit seamless data exchange and hinder full functionality (National Audit Office, 2020).</a:t>
            </a:r>
          </a:p>
          <a:p>
            <a:pPr lvl="0"/>
            <a:r>
              <a:rPr lang="en-GB" sz="1600" dirty="0">
                <a:solidFill>
                  <a:srgbClr val="595959"/>
                </a:solidFill>
                <a:latin typeface="Arial" pitchFamily="34"/>
                <a:cs typeface="Arial" pitchFamily="34"/>
              </a:rPr>
              <a:t>Variation in digital maturity creates a postcode lottery in feature availability and user experience (Lydon, 2024).</a:t>
            </a:r>
          </a:p>
          <a:p>
            <a:pPr lvl="0"/>
            <a:r>
              <a:rPr lang="en-GB" sz="1600" dirty="0">
                <a:solidFill>
                  <a:srgbClr val="595959"/>
                </a:solidFill>
                <a:latin typeface="Arial" pitchFamily="34"/>
                <a:cs typeface="Arial" pitchFamily="34"/>
              </a:rPr>
              <a:t>Technical integration requires significant time, resources and specialist expertise, slowing implementation (National Audit Office, 2020).</a:t>
            </a:r>
          </a:p>
          <a:p>
            <a:pPr lvl="0"/>
            <a:r>
              <a:rPr lang="en-GB" sz="1600" dirty="0">
                <a:solidFill>
                  <a:srgbClr val="595959"/>
                </a:solidFill>
                <a:latin typeface="Arial" pitchFamily="34"/>
                <a:cs typeface="Arial" pitchFamily="34"/>
              </a:rPr>
              <a:t>System outages, login failures and slow performance disrupt workflows and reduce staff confidence (Howard, 2026).</a:t>
            </a:r>
          </a:p>
          <a:p>
            <a:pPr lvl="0"/>
            <a:r>
              <a:rPr lang="en-GB" sz="1600" dirty="0">
                <a:solidFill>
                  <a:srgbClr val="595959"/>
                </a:solidFill>
                <a:latin typeface="Arial" pitchFamily="34"/>
                <a:cs typeface="Arial" pitchFamily="34"/>
              </a:rPr>
              <a:t>Digital gains remain fragile without sustained investment in infrastructure, cybersecurity and long‑term digital capability (National Audit Office, 2020).</a:t>
            </a:r>
            <a:endParaRPr lang="en-GB" sz="1100" dirty="0"/>
          </a:p>
        </p:txBody>
      </p:sp>
      <p:grpSp>
        <p:nvGrpSpPr>
          <p:cNvPr id="5" name="Group 27">
            <a:extLst>
              <a:ext uri="{FF2B5EF4-FFF2-40B4-BE49-F238E27FC236}">
                <a16:creationId xmlns:a16="http://schemas.microsoft.com/office/drawing/2014/main" id="{89ECCCCB-BC5F-A0C4-22BF-1BEB2AB20B4B}"/>
              </a:ext>
            </a:extLst>
          </p:cNvPr>
          <p:cNvGrpSpPr/>
          <p:nvPr/>
        </p:nvGrpSpPr>
        <p:grpSpPr>
          <a:xfrm>
            <a:off x="12068635" y="0"/>
            <a:ext cx="123361" cy="6858000"/>
            <a:chOff x="12068635" y="0"/>
            <a:chExt cx="123361" cy="6858000"/>
          </a:xfrm>
        </p:grpSpPr>
        <p:sp>
          <p:nvSpPr>
            <p:cNvPr id="6" name="Rectangle 28">
              <a:extLst>
                <a:ext uri="{FF2B5EF4-FFF2-40B4-BE49-F238E27FC236}">
                  <a16:creationId xmlns:a16="http://schemas.microsoft.com/office/drawing/2014/main" id="{296579B6-F333-753F-5651-64B1A366E798}"/>
                </a:ext>
              </a:extLst>
            </p:cNvPr>
            <p:cNvSpPr/>
            <p:nvPr/>
          </p:nvSpPr>
          <p:spPr>
            <a:xfrm>
              <a:off x="12068635" y="0"/>
              <a:ext cx="123361" cy="6858000"/>
            </a:xfrm>
            <a:prstGeom prst="rect">
              <a:avLst/>
            </a:prstGeom>
            <a:gradFill>
              <a:gsLst>
                <a:gs pos="0">
                  <a:srgbClr val="ED7D31"/>
                </a:gs>
                <a:gs pos="100000">
                  <a:srgbClr val="5B9BD5"/>
                </a:gs>
              </a:gsLst>
              <a:lin ang="1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29">
              <a:extLst>
                <a:ext uri="{FF2B5EF4-FFF2-40B4-BE49-F238E27FC236}">
                  <a16:creationId xmlns:a16="http://schemas.microsoft.com/office/drawing/2014/main" id="{FDCB9B28-ED04-73B4-2669-D29D36A20420}"/>
                </a:ext>
              </a:extLst>
            </p:cNvPr>
            <p:cNvSpPr/>
            <p:nvPr/>
          </p:nvSpPr>
          <p:spPr>
            <a:xfrm>
              <a:off x="12068635" y="3527554"/>
              <a:ext cx="123361" cy="3330445"/>
            </a:xfrm>
            <a:prstGeom prst="rect">
              <a:avLst/>
            </a:prstGeom>
            <a:gradFill>
              <a:gsLst>
                <a:gs pos="0">
                  <a:srgbClr val="9DC3E6">
                    <a:alpha val="0"/>
                  </a:srgbClr>
                </a:gs>
                <a:gs pos="100000">
                  <a:srgbClr val="9DC3E6"/>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B1AB0DC-0B45-1C22-4480-9E9B8A5D8D3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9299DCD-524E-2612-9028-73A1BD4B2A53}"/>
              </a:ext>
            </a:extLst>
          </p:cNvPr>
          <p:cNvSpPr txBox="1">
            <a:spLocks noGrp="1"/>
          </p:cNvSpPr>
          <p:nvPr>
            <p:ph type="title"/>
          </p:nvPr>
        </p:nvSpPr>
        <p:spPr>
          <a:xfrm>
            <a:off x="239152" y="3513929"/>
            <a:ext cx="3742300" cy="2601120"/>
          </a:xfrm>
        </p:spPr>
        <p:txBody>
          <a:bodyPr anchor="t" anchorCtr="1"/>
          <a:lstStyle/>
          <a:p>
            <a:pPr lvl="0" algn="ctr"/>
            <a:r>
              <a:rPr lang="en-GB" sz="4000">
                <a:latin typeface="Arial" pitchFamily="34"/>
                <a:cs typeface="Arial" pitchFamily="34"/>
              </a:rPr>
              <a:t>Impact on patients </a:t>
            </a:r>
          </a:p>
        </p:txBody>
      </p:sp>
      <p:pic>
        <p:nvPicPr>
          <p:cNvPr id="4" name="Graphic 6" descr="Inpatient with solid fill">
            <a:extLst>
              <a:ext uri="{FF2B5EF4-FFF2-40B4-BE49-F238E27FC236}">
                <a16:creationId xmlns:a16="http://schemas.microsoft.com/office/drawing/2014/main" id="{F7DAF509-534A-660A-FBCB-142599989E40}"/>
              </a:ext>
            </a:extLst>
          </p:cNvPr>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1378631" y="1827108"/>
            <a:ext cx="1516962" cy="1516962"/>
          </a:xfrm>
          <a:prstGeom prst="rect">
            <a:avLst/>
          </a:prstGeom>
          <a:noFill/>
          <a:ln cap="flat">
            <a:noFill/>
          </a:ln>
        </p:spPr>
      </p:pic>
      <p:sp>
        <p:nvSpPr>
          <p:cNvPr id="5" name="Content Placeholder 2">
            <a:extLst>
              <a:ext uri="{FF2B5EF4-FFF2-40B4-BE49-F238E27FC236}">
                <a16:creationId xmlns:a16="http://schemas.microsoft.com/office/drawing/2014/main" id="{76360E03-A8D9-5FA5-4A3C-BA16138EECDA}"/>
              </a:ext>
            </a:extLst>
          </p:cNvPr>
          <p:cNvSpPr txBox="1">
            <a:spLocks noGrp="1"/>
          </p:cNvSpPr>
          <p:nvPr>
            <p:ph idx="1"/>
          </p:nvPr>
        </p:nvSpPr>
        <p:spPr>
          <a:xfrm>
            <a:off x="4200653" y="351696"/>
            <a:ext cx="7517739" cy="6231983"/>
          </a:xfrm>
        </p:spPr>
        <p:txBody>
          <a:bodyPr anchor="ctr"/>
          <a:lstStyle/>
          <a:p>
            <a:pPr marL="0" lvl="0" indent="0">
              <a:buNone/>
            </a:pPr>
            <a:r>
              <a:rPr lang="en-GB" sz="1600" b="1" dirty="0">
                <a:solidFill>
                  <a:srgbClr val="0070C0"/>
                </a:solidFill>
                <a:latin typeface="Arial" pitchFamily="34"/>
                <a:cs typeface="Arial" pitchFamily="34"/>
              </a:rPr>
              <a:t>Positive Impacts</a:t>
            </a:r>
            <a:endParaRPr lang="en-GB" sz="1600" dirty="0">
              <a:solidFill>
                <a:srgbClr val="0070C0"/>
              </a:solidFill>
              <a:latin typeface="Arial" pitchFamily="34"/>
              <a:cs typeface="Arial" pitchFamily="34"/>
            </a:endParaRPr>
          </a:p>
          <a:p>
            <a:pPr lvl="0"/>
            <a:r>
              <a:rPr lang="en-GB" sz="1600" dirty="0">
                <a:solidFill>
                  <a:srgbClr val="0070C0"/>
                </a:solidFill>
                <a:latin typeface="Arial" pitchFamily="34"/>
                <a:cs typeface="Arial" pitchFamily="34"/>
              </a:rPr>
              <a:t>24/7 access to appointments, prescriptions and records increases convenience and autonomy (NHS England, 2023).</a:t>
            </a:r>
          </a:p>
          <a:p>
            <a:pPr lvl="0"/>
            <a:r>
              <a:rPr lang="en-GB" sz="1600" dirty="0">
                <a:solidFill>
                  <a:srgbClr val="0070C0"/>
                </a:solidFill>
                <a:latin typeface="Arial" pitchFamily="34"/>
                <a:cs typeface="Arial" pitchFamily="34"/>
              </a:rPr>
              <a:t>Reduced travel and time burden particularly benefits carers, people with disabilities and those with mobility challenges (Patient Information Forum, 2024).</a:t>
            </a:r>
          </a:p>
          <a:p>
            <a:pPr lvl="0"/>
            <a:r>
              <a:rPr lang="en-GB" sz="1600" dirty="0">
                <a:solidFill>
                  <a:srgbClr val="0070C0"/>
                </a:solidFill>
                <a:latin typeface="Arial" pitchFamily="34"/>
                <a:cs typeface="Arial" pitchFamily="34"/>
              </a:rPr>
              <a:t>Self‑management tools support monitoring and engagement for people with long‑term conditions (Patient Information Forum, 2024).</a:t>
            </a:r>
          </a:p>
          <a:p>
            <a:pPr lvl="0"/>
            <a:r>
              <a:rPr lang="en-GB" sz="1600" dirty="0">
                <a:solidFill>
                  <a:srgbClr val="0070C0"/>
                </a:solidFill>
                <a:latin typeface="Arial" pitchFamily="34"/>
                <a:cs typeface="Arial" pitchFamily="34"/>
              </a:rPr>
              <a:t>Aligns with personalised care models, promoting patient empowerment and shared decision‑making (NHS England, 2023).</a:t>
            </a:r>
          </a:p>
          <a:p>
            <a:pPr marL="0" lvl="0" indent="0">
              <a:buNone/>
            </a:pPr>
            <a:r>
              <a:rPr lang="en-GB" sz="1600" b="1" dirty="0">
                <a:solidFill>
                  <a:srgbClr val="595959"/>
                </a:solidFill>
                <a:latin typeface="Arial" pitchFamily="34"/>
                <a:cs typeface="Arial" pitchFamily="34"/>
              </a:rPr>
              <a:t>Challenges</a:t>
            </a:r>
            <a:endParaRPr lang="en-GB" sz="1600" dirty="0">
              <a:solidFill>
                <a:srgbClr val="595959"/>
              </a:solidFill>
              <a:latin typeface="Arial" pitchFamily="34"/>
              <a:cs typeface="Arial" pitchFamily="34"/>
            </a:endParaRPr>
          </a:p>
          <a:p>
            <a:pPr lvl="0"/>
            <a:r>
              <a:rPr lang="en-GB" sz="1600" dirty="0">
                <a:solidFill>
                  <a:srgbClr val="595959"/>
                </a:solidFill>
                <a:latin typeface="Arial" pitchFamily="34"/>
                <a:cs typeface="Arial" pitchFamily="34"/>
              </a:rPr>
              <a:t>Digital literacy inequalities limit access for some groups, including older adults and people in deprived areas (Kc et al., 2023).</a:t>
            </a:r>
          </a:p>
          <a:p>
            <a:pPr lvl="0"/>
            <a:r>
              <a:rPr lang="en-GB" sz="1600" dirty="0">
                <a:solidFill>
                  <a:srgbClr val="595959"/>
                </a:solidFill>
                <a:latin typeface="Arial" pitchFamily="34"/>
                <a:cs typeface="Arial" pitchFamily="34"/>
              </a:rPr>
              <a:t>Lower uptake among minority ethnic groups reflects broader structural and digital barriers (Kc et al., 2023).</a:t>
            </a:r>
          </a:p>
          <a:p>
            <a:pPr lvl="0"/>
            <a:r>
              <a:rPr lang="en-GB" sz="1600" dirty="0">
                <a:solidFill>
                  <a:srgbClr val="595959"/>
                </a:solidFill>
                <a:latin typeface="Arial" pitchFamily="34"/>
                <a:cs typeface="Arial" pitchFamily="34"/>
              </a:rPr>
              <a:t>Raw test results can cause anxiety when viewed without clinical explanation (Health and Social Care Committee, 2023).</a:t>
            </a:r>
          </a:p>
          <a:p>
            <a:pPr lvl="0"/>
            <a:r>
              <a:rPr lang="en-GB" sz="1600" dirty="0">
                <a:solidFill>
                  <a:srgbClr val="595959"/>
                </a:solidFill>
                <a:latin typeface="Arial" pitchFamily="34"/>
                <a:cs typeface="Arial" pitchFamily="34"/>
              </a:rPr>
              <a:t>Privacy and trust concerns persist despite GDPR compliance and secure authentication processes (Department of Health and Social Care, 2022).</a:t>
            </a:r>
          </a:p>
          <a:p>
            <a:pPr lvl="0"/>
            <a:r>
              <a:rPr lang="en-GB" sz="1600" dirty="0">
                <a:solidFill>
                  <a:srgbClr val="595959"/>
                </a:solidFill>
                <a:latin typeface="Arial" pitchFamily="34"/>
                <a:cs typeface="Arial" pitchFamily="34"/>
              </a:rPr>
              <a:t>Millions lack reliable internet or foundational digital skills, risking exclusion from digital-first services (Health and Social Care Committee, 2023).</a:t>
            </a:r>
            <a:endParaRPr lang="en-GB"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E9CDE-00E3-9401-609C-3079317E2BF6}"/>
              </a:ext>
            </a:extLst>
          </p:cNvPr>
          <p:cNvSpPr txBox="1">
            <a:spLocks noGrp="1"/>
          </p:cNvSpPr>
          <p:nvPr>
            <p:ph type="title"/>
          </p:nvPr>
        </p:nvSpPr>
        <p:spPr>
          <a:xfrm>
            <a:off x="6103656" y="213987"/>
            <a:ext cx="5219303" cy="513810"/>
          </a:xfrm>
        </p:spPr>
        <p:txBody>
          <a:bodyPr anchor="b"/>
          <a:lstStyle/>
          <a:p>
            <a:pPr lvl="0"/>
            <a:r>
              <a:rPr lang="en-GB" sz="2900">
                <a:latin typeface="Arial" pitchFamily="34"/>
                <a:cs typeface="Arial" pitchFamily="34"/>
              </a:rPr>
              <a:t>Conclusion </a:t>
            </a:r>
          </a:p>
        </p:txBody>
      </p:sp>
      <p:pic>
        <p:nvPicPr>
          <p:cNvPr id="3" name="Graphic 7" descr="Hospital">
            <a:extLst>
              <a:ext uri="{FF2B5EF4-FFF2-40B4-BE49-F238E27FC236}">
                <a16:creationId xmlns:a16="http://schemas.microsoft.com/office/drawing/2014/main" id="{708004E3-8608-346D-1341-4D618F444E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7115" y="1170587"/>
            <a:ext cx="4408733" cy="4408733"/>
          </a:xfrm>
          <a:prstGeom prst="rect">
            <a:avLst/>
          </a:prstGeom>
          <a:noFill/>
          <a:ln cap="flat">
            <a:noFill/>
          </a:ln>
        </p:spPr>
      </p:pic>
      <p:sp>
        <p:nvSpPr>
          <p:cNvPr id="4" name="Rectangle 1">
            <a:extLst>
              <a:ext uri="{FF2B5EF4-FFF2-40B4-BE49-F238E27FC236}">
                <a16:creationId xmlns:a16="http://schemas.microsoft.com/office/drawing/2014/main" id="{DDB8E79F-B4E4-5887-15C4-14298EA66D9E}"/>
              </a:ext>
            </a:extLst>
          </p:cNvPr>
          <p:cNvSpPr txBox="1">
            <a:spLocks noGrp="1"/>
          </p:cNvSpPr>
          <p:nvPr>
            <p:ph idx="1"/>
          </p:nvPr>
        </p:nvSpPr>
        <p:spPr>
          <a:xfrm>
            <a:off x="6103656" y="1069143"/>
            <a:ext cx="5642862" cy="4912559"/>
          </a:xfrm>
        </p:spPr>
        <p:txBody>
          <a:bodyPr/>
          <a:lstStyle/>
          <a:p>
            <a:pPr marL="0" lvl="0" indent="0" hangingPunct="0">
              <a:spcBef>
                <a:spcPts val="0"/>
              </a:spcBef>
              <a:spcAft>
                <a:spcPts val="600"/>
              </a:spcAft>
              <a:buNone/>
            </a:pPr>
            <a:r>
              <a:rPr lang="en-GB" sz="1600">
                <a:latin typeface="Arial" pitchFamily="34"/>
                <a:cs typeface="Arial" pitchFamily="34"/>
              </a:rPr>
              <a:t>The NHS App has become an important part of digital transformation across health and social care, changing how patients access services, how staff manage workloads, and how organisations deliver care. It offers clear benefits such as improved efficiency, better communication, and greater patient autonomy, especially in settings with strong digital infrastructure and confident digital skills. However, these advantages are not experienced equally. Differences in digital maturity, staff training, system integration, and patient digital literacy mean that the app can improve services for some while creating barriers for others. Workforce pressures, technical challenges, and inequalities in access all influence how well the app works in practice. Overall, the NHS App has strong potential to support more coordinated, efficient and personalised care, but its long‑term success depends on reducing digital inequalities, strengthening infrastructure, and ensuring that both staff and patients are supported to use it confidently and safely.</a:t>
            </a:r>
            <a:endParaRPr lang="en-US" sz="1600">
              <a:latin typeface="Arial" pitchFamily="34"/>
              <a:cs typeface="Arial" pitchFamily="34"/>
            </a:endParaRPr>
          </a:p>
        </p:txBody>
      </p:sp>
      <p:grpSp>
        <p:nvGrpSpPr>
          <p:cNvPr id="5" name="Group 10">
            <a:extLst>
              <a:ext uri="{FF2B5EF4-FFF2-40B4-BE49-F238E27FC236}">
                <a16:creationId xmlns:a16="http://schemas.microsoft.com/office/drawing/2014/main" id="{5924F853-4BD8-D8D1-7907-5F5197EBBEC4}"/>
              </a:ext>
            </a:extLst>
          </p:cNvPr>
          <p:cNvGrpSpPr/>
          <p:nvPr/>
        </p:nvGrpSpPr>
        <p:grpSpPr>
          <a:xfrm>
            <a:off x="-5030" y="6737711"/>
            <a:ext cx="12207203" cy="123370"/>
            <a:chOff x="-5030" y="6737711"/>
            <a:chExt cx="12207203" cy="123370"/>
          </a:xfrm>
        </p:grpSpPr>
        <p:sp>
          <p:nvSpPr>
            <p:cNvPr id="6" name="Rectangle 11">
              <a:extLst>
                <a:ext uri="{FF2B5EF4-FFF2-40B4-BE49-F238E27FC236}">
                  <a16:creationId xmlns:a16="http://schemas.microsoft.com/office/drawing/2014/main" id="{564D832B-3105-02F6-F1E4-98060435AE36}"/>
                </a:ext>
              </a:extLst>
            </p:cNvPr>
            <p:cNvSpPr/>
            <p:nvPr/>
          </p:nvSpPr>
          <p:spPr>
            <a:xfrm rot="5399996" flipH="1">
              <a:off x="6036891" y="695790"/>
              <a:ext cx="123361" cy="12207203"/>
            </a:xfrm>
            <a:prstGeom prst="rect">
              <a:avLst/>
            </a:prstGeom>
            <a:gradFill>
              <a:gsLst>
                <a:gs pos="0">
                  <a:srgbClr val="5B9BD5"/>
                </a:gs>
                <a:gs pos="100000">
                  <a:srgbClr val="ED7D31"/>
                </a:gs>
              </a:gsLst>
              <a:lin ang="1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2">
              <a:extLst>
                <a:ext uri="{FF2B5EF4-FFF2-40B4-BE49-F238E27FC236}">
                  <a16:creationId xmlns:a16="http://schemas.microsoft.com/office/drawing/2014/main" id="{3060E39B-4445-A4C8-6E7D-F6B32D14E6E9}"/>
                </a:ext>
              </a:extLst>
            </p:cNvPr>
            <p:cNvSpPr/>
            <p:nvPr/>
          </p:nvSpPr>
          <p:spPr>
            <a:xfrm rot="16200004">
              <a:off x="9176398" y="3835314"/>
              <a:ext cx="123361" cy="5928174"/>
            </a:xfrm>
            <a:prstGeom prst="rect">
              <a:avLst/>
            </a:prstGeom>
            <a:gradFill>
              <a:gsLst>
                <a:gs pos="0">
                  <a:srgbClr val="5B9BD5">
                    <a:alpha val="0"/>
                  </a:srgbClr>
                </a:gs>
                <a:gs pos="100000">
                  <a:srgbClr val="9DC3E6"/>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241AF-D18D-6DD5-1481-4E86CAAF549E}"/>
              </a:ext>
            </a:extLst>
          </p:cNvPr>
          <p:cNvSpPr txBox="1">
            <a:spLocks noGrp="1"/>
          </p:cNvSpPr>
          <p:nvPr>
            <p:ph type="title"/>
          </p:nvPr>
        </p:nvSpPr>
        <p:spPr>
          <a:xfrm>
            <a:off x="671946" y="181837"/>
            <a:ext cx="3955474" cy="427756"/>
          </a:xfrm>
        </p:spPr>
        <p:txBody>
          <a:bodyPr>
            <a:normAutofit fontScale="90000"/>
          </a:bodyPr>
          <a:lstStyle/>
          <a:p>
            <a:pPr lvl="0"/>
            <a:r>
              <a:rPr lang="en-GB" sz="4000"/>
              <a:t>Reference list </a:t>
            </a:r>
          </a:p>
        </p:txBody>
      </p:sp>
      <p:sp>
        <p:nvSpPr>
          <p:cNvPr id="3" name="Content Placeholder 2">
            <a:extLst>
              <a:ext uri="{FF2B5EF4-FFF2-40B4-BE49-F238E27FC236}">
                <a16:creationId xmlns:a16="http://schemas.microsoft.com/office/drawing/2014/main" id="{705DA8FD-E0CF-2250-CBF6-F53866335670}"/>
              </a:ext>
            </a:extLst>
          </p:cNvPr>
          <p:cNvSpPr txBox="1">
            <a:spLocks noGrp="1"/>
          </p:cNvSpPr>
          <p:nvPr>
            <p:ph idx="1"/>
          </p:nvPr>
        </p:nvSpPr>
        <p:spPr>
          <a:xfrm>
            <a:off x="671946" y="540328"/>
            <a:ext cx="10515600" cy="4351336"/>
          </a:xfrm>
        </p:spPr>
        <p:txBody>
          <a:bodyPr>
            <a:noAutofit/>
          </a:bodyPr>
          <a:lstStyle/>
          <a:p>
            <a:pPr lvl="0"/>
            <a:r>
              <a:rPr lang="en-GB" sz="1100">
                <a:latin typeface="Arial" pitchFamily="34"/>
                <a:cs typeface="Arial" pitchFamily="34"/>
              </a:rPr>
              <a:t>Accelerated Capability Environment (2024). </a:t>
            </a:r>
            <a:r>
              <a:rPr lang="en-GB" sz="1100" i="1">
                <a:latin typeface="Arial" pitchFamily="34"/>
                <a:cs typeface="Arial" pitchFamily="34"/>
              </a:rPr>
              <a:t>The NHS App: groundbreaking technology expands its reach</a:t>
            </a:r>
            <a:r>
              <a:rPr lang="en-GB" sz="1100">
                <a:latin typeface="Arial" pitchFamily="34"/>
                <a:cs typeface="Arial" pitchFamily="34"/>
              </a:rPr>
              <a:t>. [online] GOV.UK. Available at: </a:t>
            </a:r>
            <a:r>
              <a:rPr lang="en-GB" sz="1100" u="sng">
                <a:solidFill>
                  <a:srgbClr val="467886"/>
                </a:solidFill>
                <a:latin typeface="Arial" pitchFamily="34"/>
                <a:cs typeface="Arial" pitchFamily="34"/>
                <a:hlinkClick r:id="rId2"/>
              </a:rPr>
              <a:t>https://www.gov.uk/government/case-studies/the-nhs-app-groundbreaking-technology-expands-its-reach</a:t>
            </a:r>
            <a:r>
              <a:rPr lang="en-GB" sz="1100">
                <a:latin typeface="Arial" pitchFamily="34"/>
                <a:cs typeface="Arial" pitchFamily="34"/>
              </a:rPr>
              <a:t>?. </a:t>
            </a:r>
          </a:p>
          <a:p>
            <a:pPr lvl="0"/>
            <a:r>
              <a:rPr lang="en-GB" sz="1100">
                <a:latin typeface="Arial" pitchFamily="34"/>
                <a:cs typeface="Arial" pitchFamily="34"/>
              </a:rPr>
              <a:t>Department of Health and Social Care (2023). </a:t>
            </a:r>
            <a:r>
              <a:rPr lang="en-GB" sz="1100" i="1">
                <a:latin typeface="Arial" pitchFamily="34"/>
                <a:cs typeface="Arial" pitchFamily="34"/>
              </a:rPr>
              <a:t>Digital working in adult social care: What Good Looks Like</a:t>
            </a:r>
            <a:r>
              <a:rPr lang="en-GB" sz="1100">
                <a:latin typeface="Arial" pitchFamily="34"/>
                <a:cs typeface="Arial" pitchFamily="34"/>
              </a:rPr>
              <a:t>. [online] GOV.UK. Available at: </a:t>
            </a:r>
            <a:r>
              <a:rPr lang="en-GB" sz="1100" u="sng">
                <a:solidFill>
                  <a:srgbClr val="467886"/>
                </a:solidFill>
                <a:latin typeface="Arial" pitchFamily="34"/>
                <a:cs typeface="Arial" pitchFamily="34"/>
                <a:hlinkClick r:id="rId3"/>
              </a:rPr>
              <a:t>https://www.gov.uk/government/publications/digital-working-in-adult-social-care-what-good-looks-like/digital-working-in-adult-social-care-what-good-looks-like-for-local-authorities-and-care-providers</a:t>
            </a:r>
            <a:r>
              <a:rPr lang="en-GB" sz="1100">
                <a:latin typeface="Arial" pitchFamily="34"/>
                <a:cs typeface="Arial" pitchFamily="34"/>
              </a:rPr>
              <a:t>. </a:t>
            </a:r>
          </a:p>
          <a:p>
            <a:pPr lvl="0"/>
            <a:r>
              <a:rPr lang="en-GB" sz="1100">
                <a:latin typeface="Arial" pitchFamily="34"/>
                <a:cs typeface="Arial" pitchFamily="34"/>
              </a:rPr>
              <a:t>Department of Health and Social Care (2022). </a:t>
            </a:r>
            <a:r>
              <a:rPr lang="en-GB" sz="1100" i="1">
                <a:latin typeface="Arial" pitchFamily="34"/>
                <a:cs typeface="Arial" pitchFamily="34"/>
              </a:rPr>
              <a:t>A plan for digital health and social care</a:t>
            </a:r>
            <a:r>
              <a:rPr lang="en-GB" sz="1100">
                <a:latin typeface="Arial" pitchFamily="34"/>
                <a:cs typeface="Arial" pitchFamily="34"/>
              </a:rPr>
              <a:t>. [online] GOV.UK. Available at: </a:t>
            </a:r>
            <a:r>
              <a:rPr lang="en-GB" sz="1100" u="sng">
                <a:solidFill>
                  <a:srgbClr val="467886"/>
                </a:solidFill>
                <a:latin typeface="Arial" pitchFamily="34"/>
                <a:cs typeface="Arial" pitchFamily="34"/>
                <a:hlinkClick r:id="rId4"/>
              </a:rPr>
              <a:t>https://www.gov.uk/government/publications/a-plan-for-digital-health-and-social-care/a-plan-for-digital-health-and-social-care</a:t>
            </a:r>
            <a:r>
              <a:rPr lang="en-GB" sz="1100">
                <a:latin typeface="Arial" pitchFamily="34"/>
                <a:cs typeface="Arial" pitchFamily="34"/>
              </a:rPr>
              <a:t>?. </a:t>
            </a:r>
          </a:p>
          <a:p>
            <a:pPr lvl="0"/>
            <a:r>
              <a:rPr lang="en-GB" sz="1100">
                <a:latin typeface="Arial" pitchFamily="34"/>
                <a:cs typeface="Arial" pitchFamily="34"/>
              </a:rPr>
              <a:t>Greaves, F., Chrysanthi Papoutsi, Kc, S., Tewolde, S., Reidy, C., Gudgin, B., Laverty, A.A., Majeed, A., Costelloe, C. and Powell, J. (2026). </a:t>
            </a:r>
            <a:r>
              <a:rPr lang="en-GB" sz="1100" i="1">
                <a:latin typeface="Arial" pitchFamily="34"/>
                <a:cs typeface="Arial" pitchFamily="34"/>
              </a:rPr>
              <a:t>Qualitative study</a:t>
            </a:r>
            <a:r>
              <a:rPr lang="en-GB" sz="1100">
                <a:latin typeface="Arial" pitchFamily="34"/>
                <a:cs typeface="Arial" pitchFamily="34"/>
              </a:rPr>
              <a:t>. [online] Nih.gov. Available at: </a:t>
            </a:r>
            <a:r>
              <a:rPr lang="en-GB" sz="1100" u="sng">
                <a:solidFill>
                  <a:srgbClr val="467886"/>
                </a:solidFill>
                <a:latin typeface="Arial" pitchFamily="34"/>
                <a:cs typeface="Arial" pitchFamily="34"/>
                <a:hlinkClick r:id="rId5"/>
              </a:rPr>
              <a:t>https://www.ncbi.nlm.nih.gov/books/NBK622640/</a:t>
            </a:r>
            <a:r>
              <a:rPr lang="en-GB" sz="1100">
                <a:latin typeface="Arial" pitchFamily="34"/>
                <a:cs typeface="Arial" pitchFamily="34"/>
              </a:rPr>
              <a:t>. </a:t>
            </a:r>
          </a:p>
          <a:p>
            <a:pPr lvl="0"/>
            <a:r>
              <a:rPr lang="en-GB" sz="1100">
                <a:latin typeface="Arial" pitchFamily="34"/>
                <a:cs typeface="Arial" pitchFamily="34"/>
              </a:rPr>
              <a:t>Health and social care committee (2023). </a:t>
            </a:r>
            <a:r>
              <a:rPr lang="en-GB" sz="1100" i="1">
                <a:latin typeface="Arial" pitchFamily="34"/>
                <a:cs typeface="Arial" pitchFamily="34"/>
              </a:rPr>
              <a:t>Digital transformation in the NHS - Health and Social Care Committee</a:t>
            </a:r>
            <a:r>
              <a:rPr lang="en-GB" sz="1100">
                <a:latin typeface="Arial" pitchFamily="34"/>
                <a:cs typeface="Arial" pitchFamily="34"/>
              </a:rPr>
              <a:t>. [online] Parliament.uk. Available at: </a:t>
            </a:r>
            <a:r>
              <a:rPr lang="en-GB" sz="1100" u="sng">
                <a:solidFill>
                  <a:srgbClr val="467886"/>
                </a:solidFill>
                <a:latin typeface="Arial" pitchFamily="34"/>
                <a:cs typeface="Arial" pitchFamily="34"/>
                <a:hlinkClick r:id="rId6"/>
              </a:rPr>
              <a:t>https://publications.parliament.uk/pa/cm5803/cmselect/cmhealth/223/summary.html</a:t>
            </a:r>
            <a:r>
              <a:rPr lang="en-GB" sz="1100">
                <a:latin typeface="Arial" pitchFamily="34"/>
                <a:cs typeface="Arial" pitchFamily="34"/>
              </a:rPr>
              <a:t>? [Accessed 4 Jul. 2026]. </a:t>
            </a:r>
          </a:p>
          <a:p>
            <a:pPr lvl="0"/>
            <a:r>
              <a:rPr lang="en-GB" sz="1100">
                <a:latin typeface="Arial" pitchFamily="34"/>
                <a:cs typeface="Arial" pitchFamily="34"/>
              </a:rPr>
              <a:t>Howard, S. (2026). MyChart: doctors are left frustrated and patients panic as NHS trusts roll out hospital records app. </a:t>
            </a:r>
            <a:r>
              <a:rPr lang="en-GB" sz="1100" i="1">
                <a:latin typeface="Arial" pitchFamily="34"/>
                <a:cs typeface="Arial" pitchFamily="34"/>
              </a:rPr>
              <a:t>BMJ</a:t>
            </a:r>
            <a:r>
              <a:rPr lang="en-GB" sz="1100">
                <a:latin typeface="Arial" pitchFamily="34"/>
                <a:cs typeface="Arial" pitchFamily="34"/>
              </a:rPr>
              <a:t>, [online] 392, p.r2362. doi:</a:t>
            </a:r>
            <a:r>
              <a:rPr lang="en-GB" sz="1100" u="sng">
                <a:solidFill>
                  <a:srgbClr val="467886"/>
                </a:solidFill>
                <a:latin typeface="Arial" pitchFamily="34"/>
                <a:cs typeface="Arial" pitchFamily="34"/>
                <a:hlinkClick r:id="rId7"/>
              </a:rPr>
              <a:t>https://doi.org/10.1136/bmj.r2362</a:t>
            </a:r>
            <a:r>
              <a:rPr lang="en-GB" sz="1100">
                <a:latin typeface="Arial" pitchFamily="34"/>
                <a:cs typeface="Arial" pitchFamily="34"/>
              </a:rPr>
              <a:t>.   </a:t>
            </a:r>
          </a:p>
          <a:p>
            <a:pPr lvl="0"/>
            <a:r>
              <a:rPr lang="en-GB" sz="1100">
                <a:latin typeface="Arial" pitchFamily="34"/>
                <a:cs typeface="Arial" pitchFamily="34"/>
              </a:rPr>
              <a:t>Kc, S., Tewolde, S., Laverty, A.A., Costelloe, C., Papoutsi, C., Reidy, C., Gudgin, B., Shenton, C., Majeed, A., Powell, J. and Greaves, F. (2023). Uptake and adoption of the NHS App in England: an observational study. </a:t>
            </a:r>
            <a:r>
              <a:rPr lang="en-GB" sz="1100" i="1">
                <a:latin typeface="Arial" pitchFamily="34"/>
                <a:cs typeface="Arial" pitchFamily="34"/>
              </a:rPr>
              <a:t>British Journal of General Practice</a:t>
            </a:r>
            <a:r>
              <a:rPr lang="en-GB" sz="1100">
                <a:latin typeface="Arial" pitchFamily="34"/>
                <a:cs typeface="Arial" pitchFamily="34"/>
              </a:rPr>
              <a:t>, [online] 73(737). doi:https://doi.org/10.3399/BJGP.2022.0150. </a:t>
            </a:r>
          </a:p>
          <a:p>
            <a:pPr lvl="0"/>
            <a:r>
              <a:rPr lang="en-GB" sz="1100">
                <a:latin typeface="Arial" pitchFamily="34"/>
                <a:cs typeface="Arial" pitchFamily="34"/>
              </a:rPr>
              <a:t>Lydon, C. (2024). </a:t>
            </a:r>
            <a:r>
              <a:rPr lang="en-GB" sz="1100" i="1">
                <a:latin typeface="Arial" pitchFamily="34"/>
                <a:cs typeface="Arial" pitchFamily="34"/>
              </a:rPr>
              <a:t>Digital Coalition report highlights limitations of NHS App</a:t>
            </a:r>
            <a:r>
              <a:rPr lang="en-GB" sz="1100">
                <a:latin typeface="Arial" pitchFamily="34"/>
                <a:cs typeface="Arial" pitchFamily="34"/>
              </a:rPr>
              <a:t>. [online] Digital Health. Available at: </a:t>
            </a:r>
            <a:r>
              <a:rPr lang="en-GB" sz="1100" u="sng">
                <a:solidFill>
                  <a:srgbClr val="467886"/>
                </a:solidFill>
                <a:latin typeface="Arial" pitchFamily="34"/>
                <a:cs typeface="Arial" pitchFamily="34"/>
                <a:hlinkClick r:id="rId8"/>
              </a:rPr>
              <a:t>https://www.digitalhealth.net/2024/04/digital-coalition-report-highlights-limitations-of-nhs-app/</a:t>
            </a:r>
            <a:r>
              <a:rPr lang="en-GB" sz="1100">
                <a:latin typeface="Arial" pitchFamily="34"/>
                <a:cs typeface="Arial" pitchFamily="34"/>
              </a:rPr>
              <a:t>. </a:t>
            </a:r>
          </a:p>
          <a:p>
            <a:pPr lvl="0"/>
            <a:r>
              <a:rPr lang="en-GB" sz="1100">
                <a:latin typeface="Arial" pitchFamily="34"/>
                <a:cs typeface="Arial" pitchFamily="34"/>
              </a:rPr>
              <a:t>National Audit Office (2020). </a:t>
            </a:r>
            <a:r>
              <a:rPr lang="en-GB" sz="1100" i="1">
                <a:latin typeface="Arial" pitchFamily="34"/>
                <a:cs typeface="Arial" pitchFamily="34"/>
              </a:rPr>
              <a:t>Digital transformation in the NHS</a:t>
            </a:r>
            <a:r>
              <a:rPr lang="en-GB" sz="1100">
                <a:latin typeface="Arial" pitchFamily="34"/>
                <a:cs typeface="Arial" pitchFamily="34"/>
              </a:rPr>
              <a:t>. [online] Available at: </a:t>
            </a:r>
            <a:r>
              <a:rPr lang="en-GB" sz="1100" u="sng">
                <a:solidFill>
                  <a:srgbClr val="467886"/>
                </a:solidFill>
                <a:latin typeface="Arial" pitchFamily="34"/>
                <a:cs typeface="Arial" pitchFamily="34"/>
                <a:hlinkClick r:id="rId9"/>
              </a:rPr>
              <a:t>https://www.nao.org.uk/wp-content/uploads/2019/05/Digital-transformation-in-the-NHS.pdf</a:t>
            </a:r>
            <a:r>
              <a:rPr lang="en-GB" sz="1100">
                <a:latin typeface="Arial" pitchFamily="34"/>
                <a:cs typeface="Arial" pitchFamily="34"/>
              </a:rPr>
              <a:t>. </a:t>
            </a:r>
          </a:p>
          <a:p>
            <a:pPr lvl="0"/>
            <a:r>
              <a:rPr lang="en-GB" sz="1100">
                <a:latin typeface="Arial" pitchFamily="34"/>
                <a:cs typeface="Arial" pitchFamily="34"/>
              </a:rPr>
              <a:t>NHS England (2023). </a:t>
            </a:r>
            <a:r>
              <a:rPr lang="en-GB" sz="1100" i="1">
                <a:latin typeface="Arial" pitchFamily="34"/>
                <a:cs typeface="Arial" pitchFamily="34"/>
              </a:rPr>
              <a:t>NHS England» NHS App reaches record users on fifth anniversary</a:t>
            </a:r>
            <a:r>
              <a:rPr lang="en-GB" sz="1100">
                <a:latin typeface="Arial" pitchFamily="34"/>
                <a:cs typeface="Arial" pitchFamily="34"/>
              </a:rPr>
              <a:t>. [online] England.nhs.uk. Available at: </a:t>
            </a:r>
            <a:r>
              <a:rPr lang="en-GB" sz="1100" u="sng">
                <a:solidFill>
                  <a:srgbClr val="467886"/>
                </a:solidFill>
                <a:latin typeface="Arial" pitchFamily="34"/>
                <a:cs typeface="Arial" pitchFamily="34"/>
                <a:hlinkClick r:id="rId10"/>
              </a:rPr>
              <a:t>https://www.england.nhs.uk/2023/12/nhs-app-reaches-record-users-on-fifth-anniversary/</a:t>
            </a:r>
            <a:r>
              <a:rPr lang="en-GB" sz="1100">
                <a:latin typeface="Arial" pitchFamily="34"/>
                <a:cs typeface="Arial" pitchFamily="34"/>
              </a:rPr>
              <a:t>?. </a:t>
            </a:r>
          </a:p>
          <a:p>
            <a:pPr lvl="0"/>
            <a:r>
              <a:rPr lang="en-GB" sz="1100">
                <a:latin typeface="Arial" pitchFamily="34"/>
                <a:cs typeface="Arial" pitchFamily="34"/>
              </a:rPr>
              <a:t>NHS England (2026). </a:t>
            </a:r>
            <a:r>
              <a:rPr lang="en-GB" sz="1100" i="1">
                <a:latin typeface="Arial" pitchFamily="34"/>
                <a:cs typeface="Arial" pitchFamily="34"/>
              </a:rPr>
              <a:t>NHS England — South East» Digital Access – a ‘front door to the NHS’</a:t>
            </a:r>
            <a:r>
              <a:rPr lang="en-GB" sz="1100">
                <a:latin typeface="Arial" pitchFamily="34"/>
                <a:cs typeface="Arial" pitchFamily="34"/>
              </a:rPr>
              <a:t>. [online] England.nhs.uk. Available at: </a:t>
            </a:r>
            <a:r>
              <a:rPr lang="en-GB" sz="1100" u="sng">
                <a:solidFill>
                  <a:srgbClr val="467886"/>
                </a:solidFill>
                <a:latin typeface="Arial" pitchFamily="34"/>
                <a:cs typeface="Arial" pitchFamily="34"/>
                <a:hlinkClick r:id="rId11"/>
              </a:rPr>
              <a:t>https://www.england.nhs.uk/south-east/info-professionals/south-east-region-primary-care-transformation-programme/introduction/digital-access-a-front-door-to-the-nhs/</a:t>
            </a:r>
            <a:r>
              <a:rPr lang="en-GB" sz="1100">
                <a:latin typeface="Arial" pitchFamily="34"/>
                <a:cs typeface="Arial" pitchFamily="34"/>
              </a:rPr>
              <a:t>? [Accessed 4 Jul. 2026]. </a:t>
            </a:r>
          </a:p>
          <a:p>
            <a:pPr lvl="0"/>
            <a:r>
              <a:rPr lang="en-GB" sz="1100">
                <a:latin typeface="Arial" pitchFamily="34"/>
                <a:cs typeface="Arial" pitchFamily="34"/>
              </a:rPr>
              <a:t>Patient Information Forum (2024). </a:t>
            </a:r>
            <a:r>
              <a:rPr lang="en-GB" sz="1100" i="1">
                <a:latin typeface="Arial" pitchFamily="34"/>
                <a:cs typeface="Arial" pitchFamily="34"/>
              </a:rPr>
              <a:t>Public and Patient Experience of the NHS App</a:t>
            </a:r>
            <a:r>
              <a:rPr lang="en-GB" sz="1100">
                <a:latin typeface="Arial" pitchFamily="34"/>
                <a:cs typeface="Arial" pitchFamily="34"/>
              </a:rPr>
              <a:t>. [online] Patient Information Forum. Available at: </a:t>
            </a:r>
            <a:r>
              <a:rPr lang="en-GB" sz="1100" u="sng">
                <a:solidFill>
                  <a:srgbClr val="467886"/>
                </a:solidFill>
                <a:latin typeface="Arial" pitchFamily="34"/>
                <a:cs typeface="Arial" pitchFamily="34"/>
                <a:hlinkClick r:id="rId12"/>
              </a:rPr>
              <a:t>https://pifonline.org.uk/news/public-patient-experience-nhs-app/</a:t>
            </a:r>
            <a:r>
              <a:rPr lang="en-GB" sz="1100">
                <a:latin typeface="Arial" pitchFamily="34"/>
                <a:cs typeface="Arial" pitchFamily="34"/>
              </a:rPr>
              <a:t>. </a:t>
            </a:r>
          </a:p>
          <a:p>
            <a:pPr lvl="0"/>
            <a:r>
              <a:rPr lang="en-GB" sz="1100">
                <a:latin typeface="Arial" pitchFamily="34"/>
                <a:cs typeface="Arial" pitchFamily="34"/>
              </a:rPr>
              <a:t>Reidy, C., Papoutsi, C., KC, S., Gudgin, B., Laverty, A.A., Greaves, F. and Powell, J. (2025). Qualitative evaluation of the implementation and national roll-out of the NHS App in England. </a:t>
            </a:r>
            <a:r>
              <a:rPr lang="en-GB" sz="1100" i="1">
                <a:latin typeface="Arial" pitchFamily="34"/>
                <a:cs typeface="Arial" pitchFamily="34"/>
              </a:rPr>
              <a:t>BMC Medicine</a:t>
            </a:r>
            <a:r>
              <a:rPr lang="en-GB" sz="1100">
                <a:latin typeface="Arial" pitchFamily="34"/>
                <a:cs typeface="Arial" pitchFamily="34"/>
              </a:rPr>
              <a:t>, 23(1). doi:</a:t>
            </a:r>
            <a:r>
              <a:rPr lang="en-GB" sz="1100" u="sng">
                <a:solidFill>
                  <a:srgbClr val="467886"/>
                </a:solidFill>
                <a:latin typeface="Arial" pitchFamily="34"/>
                <a:cs typeface="Arial" pitchFamily="34"/>
                <a:hlinkClick r:id="rId13"/>
              </a:rPr>
              <a:t>https://doi.org/10.1186/s12916-024-03842-w</a:t>
            </a:r>
            <a:r>
              <a:rPr lang="en-GB" sz="1200">
                <a:latin typeface="Arial" pitchFamily="34"/>
                <a:cs typeface="Arial" pitchFamily="34"/>
              </a:rPr>
              <a:t>.  </a:t>
            </a:r>
          </a:p>
          <a:p>
            <a:pPr lvl="0"/>
            <a:r>
              <a:rPr lang="en-GB" sz="1200">
                <a:latin typeface="Arial" pitchFamily="34"/>
                <a:cs typeface="Arial" pitchFamily="34"/>
              </a:rPr>
              <a:t>(2023). Online Access. [online] Jessopmedicalpractice.co.uk. Available at: https://jessopmedicalpractice.co.uk/online-access/ [Accessed 12 July 2026].</a:t>
            </a:r>
          </a:p>
          <a:p>
            <a:pPr lvl="0"/>
            <a:endParaRPr lang="en-GB" sz="12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1" ma:contentTypeDescription="Create a new document." ma:contentTypeScope="" ma:versionID="c176c890abc723aecdae0af155b9867c">
  <xsd:schema xmlns:xsd="http://www.w3.org/2001/XMLSchema" xmlns:xs="http://www.w3.org/2001/XMLSchema" xmlns:p="http://schemas.microsoft.com/office/2006/metadata/properties" xmlns:ns3="d97129d6-5105-44aa-8953-de11b416c376" targetNamespace="http://schemas.microsoft.com/office/2006/metadata/properties" ma:root="true" ma:fieldsID="aa2cdb200b3a269c61de1d6b964e0796"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5597C7BA-3D5B-4205-BBA8-0F210D1882B1}">
  <ds:schemaRefs>
    <ds:schemaRef ds:uri="http://schemas.microsoft.com/sharepoint/v3/contenttype/forms"/>
  </ds:schemaRefs>
</ds:datastoreItem>
</file>

<file path=customXml/itemProps2.xml><?xml version="1.0" encoding="utf-8"?>
<ds:datastoreItem xmlns:ds="http://schemas.openxmlformats.org/officeDocument/2006/customXml" ds:itemID="{0C72C57F-400B-4759-808D-850F36EA49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B6A6FC-2A6B-4CA0-9F53-271F83C4429B}">
  <ds:schemaRefs>
    <ds:schemaRef ds:uri="http://purl.org/dc/terms/"/>
    <ds:schemaRef ds:uri="http://schemas.microsoft.com/office/infopath/2007/PartnerControls"/>
    <ds:schemaRef ds:uri="http://purl.org/dc/elements/1.1/"/>
    <ds:schemaRef ds:uri="d97129d6-5105-44aa-8953-de11b416c376"/>
    <ds:schemaRef ds:uri="http://schemas.microsoft.com/office/2006/documentManagement/types"/>
    <ds:schemaRef ds:uri="http://purl.org/dc/dcmitype/"/>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733</TotalTime>
  <Words>1902</Words>
  <Application>Microsoft Office PowerPoint</Application>
  <PresentationFormat>Widescreen</PresentationFormat>
  <Paragraphs>74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Name : Natasha Rose-Taylor student number : 2BMHP6026 Digital Transformation in Health &amp; Care Professions – component 2  Lecturer: Martin Svejda328696  </vt:lpstr>
      <vt:lpstr>Introduction </vt:lpstr>
      <vt:lpstr>NHS APP</vt:lpstr>
      <vt:lpstr>Impact on Workforce</vt:lpstr>
      <vt:lpstr>Impact on service delivery </vt:lpstr>
      <vt:lpstr>Impact on patients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Natasha Rose-Taylor student number : 2BMHP6026 Digital Transformation in Health &amp; Care Professions – component 2  Lecturer: Martin Svejda328696</dc:title>
  <dc:creator>Natasha Victoria Rose-Taylor (2328696)</dc:creator>
  <cp:lastModifiedBy>Natasha Victoria Rose-Taylor (2328696)</cp:lastModifiedBy>
  <cp:revision>4</cp:revision>
  <dcterms:created xsi:type="dcterms:W3CDTF">2026-07-11T22:56:30Z</dcterms:created>
  <dcterms:modified xsi:type="dcterms:W3CDTF">2026-07-12T11:26:34Z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