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5601686-7CD6-4023-BCF1-7B9CA75A65FB}" v="138" dt="2026-03-17T13:03:30.1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s>
</file>

<file path=ppt/diagrams/_rels/data4.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6.svg"/><Relationship Id="rId1" Type="http://schemas.openxmlformats.org/officeDocument/2006/relationships/image" Target="../media/image8.svg"/><Relationship Id="rId4" Type="http://schemas.openxmlformats.org/officeDocument/2006/relationships/image" Target="../media/image10.svg"/></Relationships>
</file>

<file path=ppt/diagrams/_rels/data5.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10.svg"/><Relationship Id="rId1" Type="http://schemas.openxmlformats.org/officeDocument/2006/relationships/image" Target="../media/image11.svg"/></Relationships>
</file>

<file path=ppt/diagrams/_rels/data6.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svg"/><Relationship Id="rId1" Type="http://schemas.openxmlformats.org/officeDocument/2006/relationships/image" Target="../media/image12.svg"/></Relationships>
</file>

<file path=ppt/diagrams/_rels/drawing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s>
</file>

<file path=ppt/diagrams/_rels/drawing4.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6.svg"/><Relationship Id="rId1" Type="http://schemas.openxmlformats.org/officeDocument/2006/relationships/image" Target="../media/image8.svg"/><Relationship Id="rId4" Type="http://schemas.openxmlformats.org/officeDocument/2006/relationships/image" Target="../media/image10.svg"/></Relationships>
</file>

<file path=ppt/diagrams/_rels/drawing5.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10.svg"/><Relationship Id="rId1" Type="http://schemas.openxmlformats.org/officeDocument/2006/relationships/image" Target="../media/image11.svg"/></Relationships>
</file>

<file path=ppt/diagrams/_rels/drawing6.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svg"/><Relationship Id="rId1"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6D0EB0D-FBD4-4B17-BD94-AA16621CFF1B}" type="doc">
      <dgm:prSet loTypeId="urn:microsoft.com/office/officeart/2005/8/layout/process4" loCatId="process" qsTypeId="urn:microsoft.com/office/officeart/2005/8/quickstyle/simple1" qsCatId="simple" csTypeId="urn:microsoft.com/office/officeart/2005/8/colors/colorful2" csCatId="colorful"/>
      <dgm:spPr/>
      <dgm:t>
        <a:bodyPr/>
        <a:lstStyle/>
        <a:p>
          <a:endParaRPr lang="en-US"/>
        </a:p>
      </dgm:t>
    </dgm:pt>
    <dgm:pt modelId="{8F970F19-33EF-4C57-98A4-A84FF3F8AC31}">
      <dgm:prSet/>
      <dgm:spPr/>
      <dgm:t>
        <a:bodyPr/>
        <a:lstStyle/>
        <a:p>
          <a:r>
            <a:rPr lang="en-GB"/>
            <a:t>A Customer Assistant's job is to interact with the customer on a personal level, deal with transactions, refill the shelves, and keep the standards in the store high to ensure a good shopping experience (Tesco, 2023).</a:t>
          </a:r>
          <a:endParaRPr lang="en-US"/>
        </a:p>
      </dgm:t>
    </dgm:pt>
    <dgm:pt modelId="{A777C893-1E96-473D-88CA-1118BEDE783C}" type="parTrans" cxnId="{004B8962-87CA-455B-A608-90FD289D9043}">
      <dgm:prSet/>
      <dgm:spPr/>
      <dgm:t>
        <a:bodyPr/>
        <a:lstStyle/>
        <a:p>
          <a:endParaRPr lang="en-US"/>
        </a:p>
      </dgm:t>
    </dgm:pt>
    <dgm:pt modelId="{6ACC15EA-1238-4644-BCB6-78AA6EB284AF}" type="sibTrans" cxnId="{004B8962-87CA-455B-A608-90FD289D9043}">
      <dgm:prSet/>
      <dgm:spPr/>
      <dgm:t>
        <a:bodyPr/>
        <a:lstStyle/>
        <a:p>
          <a:endParaRPr lang="en-US"/>
        </a:p>
      </dgm:t>
    </dgm:pt>
    <dgm:pt modelId="{92AD0EDD-4F55-49A8-A2BE-6029DFD62892}">
      <dgm:prSet/>
      <dgm:spPr/>
      <dgm:t>
        <a:bodyPr/>
        <a:lstStyle/>
        <a:p>
          <a:r>
            <a:rPr lang="en-GB"/>
            <a:t>Organisational success depends on clear communication, teamwork and flexibility, particularly when there is a need to achieve changing goals and the environment for servicing is unpredictable (Lumsde et al., 1999).</a:t>
          </a:r>
          <a:endParaRPr lang="en-US"/>
        </a:p>
      </dgm:t>
    </dgm:pt>
    <dgm:pt modelId="{83004203-16E4-4B92-95DD-FF9E449569B6}" type="parTrans" cxnId="{E55268BE-3AD1-474B-A32B-145329F958F5}">
      <dgm:prSet/>
      <dgm:spPr/>
      <dgm:t>
        <a:bodyPr/>
        <a:lstStyle/>
        <a:p>
          <a:endParaRPr lang="en-US"/>
        </a:p>
      </dgm:t>
    </dgm:pt>
    <dgm:pt modelId="{B3611E96-A1F2-4CFF-8351-3BA5C9082689}" type="sibTrans" cxnId="{E55268BE-3AD1-474B-A32B-145329F958F5}">
      <dgm:prSet/>
      <dgm:spPr/>
      <dgm:t>
        <a:bodyPr/>
        <a:lstStyle/>
        <a:p>
          <a:endParaRPr lang="en-US"/>
        </a:p>
      </dgm:t>
    </dgm:pt>
    <dgm:pt modelId="{EA92EDDA-2757-4DBF-A77E-119E5F4FDE28}">
      <dgm:prSet/>
      <dgm:spPr/>
      <dgm:t>
        <a:bodyPr/>
        <a:lstStyle/>
        <a:p>
          <a:r>
            <a:rPr lang="en-GB"/>
            <a:t>Understanding these factors emphasises Tesco's very important mission.</a:t>
          </a:r>
          <a:endParaRPr lang="en-US"/>
        </a:p>
      </dgm:t>
    </dgm:pt>
    <dgm:pt modelId="{E13D9C49-4991-4C71-AECE-DF7C50AC74CF}" type="parTrans" cxnId="{8C9C7CA2-A05C-4820-BA4D-17BEC10582D1}">
      <dgm:prSet/>
      <dgm:spPr/>
      <dgm:t>
        <a:bodyPr/>
        <a:lstStyle/>
        <a:p>
          <a:endParaRPr lang="en-US"/>
        </a:p>
      </dgm:t>
    </dgm:pt>
    <dgm:pt modelId="{3A234F9E-3157-46CB-A4FB-54F3308BC96D}" type="sibTrans" cxnId="{8C9C7CA2-A05C-4820-BA4D-17BEC10582D1}">
      <dgm:prSet/>
      <dgm:spPr/>
      <dgm:t>
        <a:bodyPr/>
        <a:lstStyle/>
        <a:p>
          <a:endParaRPr lang="en-US"/>
        </a:p>
      </dgm:t>
    </dgm:pt>
    <dgm:pt modelId="{6099F811-6788-4FCF-87BE-80D1928A61F6}" type="pres">
      <dgm:prSet presAssocID="{A6D0EB0D-FBD4-4B17-BD94-AA16621CFF1B}" presName="Name0" presStyleCnt="0">
        <dgm:presLayoutVars>
          <dgm:dir/>
          <dgm:animLvl val="lvl"/>
          <dgm:resizeHandles val="exact"/>
        </dgm:presLayoutVars>
      </dgm:prSet>
      <dgm:spPr/>
    </dgm:pt>
    <dgm:pt modelId="{2B4F38BF-7D7C-409E-BB14-0645483190CB}" type="pres">
      <dgm:prSet presAssocID="{EA92EDDA-2757-4DBF-A77E-119E5F4FDE28}" presName="boxAndChildren" presStyleCnt="0"/>
      <dgm:spPr/>
    </dgm:pt>
    <dgm:pt modelId="{D55E3EDB-88B7-498B-84EE-54A0899B1DE6}" type="pres">
      <dgm:prSet presAssocID="{EA92EDDA-2757-4DBF-A77E-119E5F4FDE28}" presName="parentTextBox" presStyleLbl="node1" presStyleIdx="0" presStyleCnt="3"/>
      <dgm:spPr/>
    </dgm:pt>
    <dgm:pt modelId="{3FA848DD-75CF-4CC2-87E7-8519632B28EE}" type="pres">
      <dgm:prSet presAssocID="{B3611E96-A1F2-4CFF-8351-3BA5C9082689}" presName="sp" presStyleCnt="0"/>
      <dgm:spPr/>
    </dgm:pt>
    <dgm:pt modelId="{AA26D089-0B41-464A-949D-7057655FB232}" type="pres">
      <dgm:prSet presAssocID="{92AD0EDD-4F55-49A8-A2BE-6029DFD62892}" presName="arrowAndChildren" presStyleCnt="0"/>
      <dgm:spPr/>
    </dgm:pt>
    <dgm:pt modelId="{0B452CB8-278A-4E45-9049-BFA5F8FE042D}" type="pres">
      <dgm:prSet presAssocID="{92AD0EDD-4F55-49A8-A2BE-6029DFD62892}" presName="parentTextArrow" presStyleLbl="node1" presStyleIdx="1" presStyleCnt="3"/>
      <dgm:spPr/>
    </dgm:pt>
    <dgm:pt modelId="{CD0BEE9C-F5EF-4F8E-8BE2-C5FC2CDF77A6}" type="pres">
      <dgm:prSet presAssocID="{6ACC15EA-1238-4644-BCB6-78AA6EB284AF}" presName="sp" presStyleCnt="0"/>
      <dgm:spPr/>
    </dgm:pt>
    <dgm:pt modelId="{B2085CB7-BFD4-479C-9E51-47EFE2BC4F08}" type="pres">
      <dgm:prSet presAssocID="{8F970F19-33EF-4C57-98A4-A84FF3F8AC31}" presName="arrowAndChildren" presStyleCnt="0"/>
      <dgm:spPr/>
    </dgm:pt>
    <dgm:pt modelId="{77C5D36F-DD15-4971-B0CB-16FC4FDB5837}" type="pres">
      <dgm:prSet presAssocID="{8F970F19-33EF-4C57-98A4-A84FF3F8AC31}" presName="parentTextArrow" presStyleLbl="node1" presStyleIdx="2" presStyleCnt="3"/>
      <dgm:spPr/>
    </dgm:pt>
  </dgm:ptLst>
  <dgm:cxnLst>
    <dgm:cxn modelId="{004B8962-87CA-455B-A608-90FD289D9043}" srcId="{A6D0EB0D-FBD4-4B17-BD94-AA16621CFF1B}" destId="{8F970F19-33EF-4C57-98A4-A84FF3F8AC31}" srcOrd="0" destOrd="0" parTransId="{A777C893-1E96-473D-88CA-1118BEDE783C}" sibTransId="{6ACC15EA-1238-4644-BCB6-78AA6EB284AF}"/>
    <dgm:cxn modelId="{82EC2867-D7C0-4C84-B50B-DAF4C62B6D62}" type="presOf" srcId="{EA92EDDA-2757-4DBF-A77E-119E5F4FDE28}" destId="{D55E3EDB-88B7-498B-84EE-54A0899B1DE6}" srcOrd="0" destOrd="0" presId="urn:microsoft.com/office/officeart/2005/8/layout/process4"/>
    <dgm:cxn modelId="{71A45149-13AE-4E73-80B0-0B1FC7EFA9A6}" type="presOf" srcId="{8F970F19-33EF-4C57-98A4-A84FF3F8AC31}" destId="{77C5D36F-DD15-4971-B0CB-16FC4FDB5837}" srcOrd="0" destOrd="0" presId="urn:microsoft.com/office/officeart/2005/8/layout/process4"/>
    <dgm:cxn modelId="{8C9C7CA2-A05C-4820-BA4D-17BEC10582D1}" srcId="{A6D0EB0D-FBD4-4B17-BD94-AA16621CFF1B}" destId="{EA92EDDA-2757-4DBF-A77E-119E5F4FDE28}" srcOrd="2" destOrd="0" parTransId="{E13D9C49-4991-4C71-AECE-DF7C50AC74CF}" sibTransId="{3A234F9E-3157-46CB-A4FB-54F3308BC96D}"/>
    <dgm:cxn modelId="{E55268BE-3AD1-474B-A32B-145329F958F5}" srcId="{A6D0EB0D-FBD4-4B17-BD94-AA16621CFF1B}" destId="{92AD0EDD-4F55-49A8-A2BE-6029DFD62892}" srcOrd="1" destOrd="0" parTransId="{83004203-16E4-4B92-95DD-FF9E449569B6}" sibTransId="{B3611E96-A1F2-4CFF-8351-3BA5C9082689}"/>
    <dgm:cxn modelId="{D1B148DC-B5C9-46A3-A1E5-9151E77136E8}" type="presOf" srcId="{92AD0EDD-4F55-49A8-A2BE-6029DFD62892}" destId="{0B452CB8-278A-4E45-9049-BFA5F8FE042D}" srcOrd="0" destOrd="0" presId="urn:microsoft.com/office/officeart/2005/8/layout/process4"/>
    <dgm:cxn modelId="{A8B9D2E8-B63A-4437-BB70-28FE851C9B8D}" type="presOf" srcId="{A6D0EB0D-FBD4-4B17-BD94-AA16621CFF1B}" destId="{6099F811-6788-4FCF-87BE-80D1928A61F6}" srcOrd="0" destOrd="0" presId="urn:microsoft.com/office/officeart/2005/8/layout/process4"/>
    <dgm:cxn modelId="{E589CE16-9B21-4594-8D1C-58E269FF74AB}" type="presParOf" srcId="{6099F811-6788-4FCF-87BE-80D1928A61F6}" destId="{2B4F38BF-7D7C-409E-BB14-0645483190CB}" srcOrd="0" destOrd="0" presId="urn:microsoft.com/office/officeart/2005/8/layout/process4"/>
    <dgm:cxn modelId="{4B2BD36C-3297-45E5-ABC0-8E727C98499D}" type="presParOf" srcId="{2B4F38BF-7D7C-409E-BB14-0645483190CB}" destId="{D55E3EDB-88B7-498B-84EE-54A0899B1DE6}" srcOrd="0" destOrd="0" presId="urn:microsoft.com/office/officeart/2005/8/layout/process4"/>
    <dgm:cxn modelId="{B2582DB1-4C14-4371-B55D-2B24EACE384C}" type="presParOf" srcId="{6099F811-6788-4FCF-87BE-80D1928A61F6}" destId="{3FA848DD-75CF-4CC2-87E7-8519632B28EE}" srcOrd="1" destOrd="0" presId="urn:microsoft.com/office/officeart/2005/8/layout/process4"/>
    <dgm:cxn modelId="{DE5F0EA1-51E6-47E1-8400-381F12F52A82}" type="presParOf" srcId="{6099F811-6788-4FCF-87BE-80D1928A61F6}" destId="{AA26D089-0B41-464A-949D-7057655FB232}" srcOrd="2" destOrd="0" presId="urn:microsoft.com/office/officeart/2005/8/layout/process4"/>
    <dgm:cxn modelId="{D628E823-F337-481C-B568-0E745D0FFF87}" type="presParOf" srcId="{AA26D089-0B41-464A-949D-7057655FB232}" destId="{0B452CB8-278A-4E45-9049-BFA5F8FE042D}" srcOrd="0" destOrd="0" presId="urn:microsoft.com/office/officeart/2005/8/layout/process4"/>
    <dgm:cxn modelId="{376168D0-800A-43B9-B6F1-97A7C80C63FD}" type="presParOf" srcId="{6099F811-6788-4FCF-87BE-80D1928A61F6}" destId="{CD0BEE9C-F5EF-4F8E-8BE2-C5FC2CDF77A6}" srcOrd="3" destOrd="0" presId="urn:microsoft.com/office/officeart/2005/8/layout/process4"/>
    <dgm:cxn modelId="{FBFC4497-6139-4C4C-BACE-A6B050ADFF2A}" type="presParOf" srcId="{6099F811-6788-4FCF-87BE-80D1928A61F6}" destId="{B2085CB7-BFD4-479C-9E51-47EFE2BC4F08}" srcOrd="4" destOrd="0" presId="urn:microsoft.com/office/officeart/2005/8/layout/process4"/>
    <dgm:cxn modelId="{17A59907-66BD-4587-A6F5-90C478CCD264}" type="presParOf" srcId="{B2085CB7-BFD4-479C-9E51-47EFE2BC4F08}" destId="{77C5D36F-DD15-4971-B0CB-16FC4FDB5837}"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D4EEB2E-2769-41D9-B3CA-681AC9808DBF}" type="doc">
      <dgm:prSet loTypeId="urn:microsoft.com/office/officeart/2016/7/layout/LinearBlockProcessNumbered" loCatId="process" qsTypeId="urn:microsoft.com/office/officeart/2005/8/quickstyle/simple1" qsCatId="simple" csTypeId="urn:microsoft.com/office/officeart/2005/8/colors/accent5_2" csCatId="accent5"/>
      <dgm:spPr/>
      <dgm:t>
        <a:bodyPr/>
        <a:lstStyle/>
        <a:p>
          <a:endParaRPr lang="en-US"/>
        </a:p>
      </dgm:t>
    </dgm:pt>
    <dgm:pt modelId="{E695AA1D-B820-41FC-ABF7-748205826AD9}">
      <dgm:prSet/>
      <dgm:spPr/>
      <dgm:t>
        <a:bodyPr/>
        <a:lstStyle/>
        <a:p>
          <a:r>
            <a:rPr lang="en-GB"/>
            <a:t>Job analysis helps to make clear the duties, responsibilities, and competences that are needed for the Customer Assistant role as well as clear recruitment and performance expectations (Armstrong, 2020). </a:t>
          </a:r>
          <a:endParaRPr lang="en-US"/>
        </a:p>
      </dgm:t>
    </dgm:pt>
    <dgm:pt modelId="{9D5F1790-7CED-4C8A-8624-96EBDD615946}" type="parTrans" cxnId="{3EDD9C40-DEF8-4FEB-8471-0337C8903973}">
      <dgm:prSet/>
      <dgm:spPr/>
      <dgm:t>
        <a:bodyPr/>
        <a:lstStyle/>
        <a:p>
          <a:endParaRPr lang="en-US"/>
        </a:p>
      </dgm:t>
    </dgm:pt>
    <dgm:pt modelId="{BE0538C4-259E-40DD-8588-BA61C6D84371}" type="sibTrans" cxnId="{3EDD9C40-DEF8-4FEB-8471-0337C8903973}">
      <dgm:prSet phldrT="01"/>
      <dgm:spPr/>
      <dgm:t>
        <a:bodyPr/>
        <a:lstStyle/>
        <a:p>
          <a:r>
            <a:rPr lang="en-US"/>
            <a:t>01</a:t>
          </a:r>
        </a:p>
      </dgm:t>
    </dgm:pt>
    <dgm:pt modelId="{42105FA7-28FD-4048-A20C-F57CCC3B5DCC}">
      <dgm:prSet/>
      <dgm:spPr/>
      <dgm:t>
        <a:bodyPr/>
        <a:lstStyle/>
        <a:p>
          <a:r>
            <a:rPr lang="en-GB"/>
            <a:t>It is undertaken by collecting information via observation, employee feedback, and organisational records, which help to define the job requirements correctly in a Tesco store setting (CIPD, 2023). </a:t>
          </a:r>
          <a:endParaRPr lang="en-US"/>
        </a:p>
      </dgm:t>
    </dgm:pt>
    <dgm:pt modelId="{1C4FC40F-76AC-4867-87F0-8680D20E666D}" type="parTrans" cxnId="{364A1963-828E-4F37-8F23-4DD816819A60}">
      <dgm:prSet/>
      <dgm:spPr/>
      <dgm:t>
        <a:bodyPr/>
        <a:lstStyle/>
        <a:p>
          <a:endParaRPr lang="en-US"/>
        </a:p>
      </dgm:t>
    </dgm:pt>
    <dgm:pt modelId="{B98168DC-B83B-4ADB-8031-B6CDF4862DCF}" type="sibTrans" cxnId="{364A1963-828E-4F37-8F23-4DD816819A60}">
      <dgm:prSet phldrT="02"/>
      <dgm:spPr/>
      <dgm:t>
        <a:bodyPr/>
        <a:lstStyle/>
        <a:p>
          <a:r>
            <a:rPr lang="en-US"/>
            <a:t>02</a:t>
          </a:r>
        </a:p>
      </dgm:t>
    </dgm:pt>
    <dgm:pt modelId="{47BC0F7E-9B7E-4C99-873F-390384E00056}">
      <dgm:prSet/>
      <dgm:spPr/>
      <dgm:t>
        <a:bodyPr/>
        <a:lstStyle/>
        <a:p>
          <a:r>
            <a:rPr lang="en-GB"/>
            <a:t>A good job analysis supports workforce planning, minimise the recruitment challenges and enhances the performance of employees by matching skills with need in the organisation (Kapoor and Kapani 2017).</a:t>
          </a:r>
          <a:endParaRPr lang="en-US"/>
        </a:p>
      </dgm:t>
    </dgm:pt>
    <dgm:pt modelId="{E2F0568B-DF42-4529-AE8D-D5ED131F6304}" type="parTrans" cxnId="{818EE1A3-0CF6-4FDE-A039-2E024B53051D}">
      <dgm:prSet/>
      <dgm:spPr/>
      <dgm:t>
        <a:bodyPr/>
        <a:lstStyle/>
        <a:p>
          <a:endParaRPr lang="en-US"/>
        </a:p>
      </dgm:t>
    </dgm:pt>
    <dgm:pt modelId="{B4A23DFF-C936-4872-9015-D21A0577209F}" type="sibTrans" cxnId="{818EE1A3-0CF6-4FDE-A039-2E024B53051D}">
      <dgm:prSet phldrT="03"/>
      <dgm:spPr/>
      <dgm:t>
        <a:bodyPr/>
        <a:lstStyle/>
        <a:p>
          <a:r>
            <a:rPr lang="en-US"/>
            <a:t>03</a:t>
          </a:r>
        </a:p>
      </dgm:t>
    </dgm:pt>
    <dgm:pt modelId="{38B62CCA-7BEA-4A03-B49E-86318C9AEB98}" type="pres">
      <dgm:prSet presAssocID="{BD4EEB2E-2769-41D9-B3CA-681AC9808DBF}" presName="Name0" presStyleCnt="0">
        <dgm:presLayoutVars>
          <dgm:animLvl val="lvl"/>
          <dgm:resizeHandles val="exact"/>
        </dgm:presLayoutVars>
      </dgm:prSet>
      <dgm:spPr/>
    </dgm:pt>
    <dgm:pt modelId="{EA82BD9F-06FC-4621-8538-9B3E661B3CDD}" type="pres">
      <dgm:prSet presAssocID="{E695AA1D-B820-41FC-ABF7-748205826AD9}" presName="compositeNode" presStyleCnt="0">
        <dgm:presLayoutVars>
          <dgm:bulletEnabled val="1"/>
        </dgm:presLayoutVars>
      </dgm:prSet>
      <dgm:spPr/>
    </dgm:pt>
    <dgm:pt modelId="{D2944FAC-FB58-4810-A03C-4A70F452F7D4}" type="pres">
      <dgm:prSet presAssocID="{E695AA1D-B820-41FC-ABF7-748205826AD9}" presName="bgRect" presStyleLbl="alignNode1" presStyleIdx="0" presStyleCnt="3"/>
      <dgm:spPr/>
    </dgm:pt>
    <dgm:pt modelId="{6D2B3D16-4818-409B-94C2-341726D5369A}" type="pres">
      <dgm:prSet presAssocID="{BE0538C4-259E-40DD-8588-BA61C6D84371}" presName="sibTransNodeRect" presStyleLbl="alignNode1" presStyleIdx="0" presStyleCnt="3">
        <dgm:presLayoutVars>
          <dgm:chMax val="0"/>
          <dgm:bulletEnabled val="1"/>
        </dgm:presLayoutVars>
      </dgm:prSet>
      <dgm:spPr/>
    </dgm:pt>
    <dgm:pt modelId="{21C3AA44-6EB9-4B50-8961-56A1DB39096E}" type="pres">
      <dgm:prSet presAssocID="{E695AA1D-B820-41FC-ABF7-748205826AD9}" presName="nodeRect" presStyleLbl="alignNode1" presStyleIdx="0" presStyleCnt="3">
        <dgm:presLayoutVars>
          <dgm:bulletEnabled val="1"/>
        </dgm:presLayoutVars>
      </dgm:prSet>
      <dgm:spPr/>
    </dgm:pt>
    <dgm:pt modelId="{628EBF26-C5C2-4B14-804C-1CEF729404C4}" type="pres">
      <dgm:prSet presAssocID="{BE0538C4-259E-40DD-8588-BA61C6D84371}" presName="sibTrans" presStyleCnt="0"/>
      <dgm:spPr/>
    </dgm:pt>
    <dgm:pt modelId="{12413614-B8A3-4BEC-B764-2ECB7893A45F}" type="pres">
      <dgm:prSet presAssocID="{42105FA7-28FD-4048-A20C-F57CCC3B5DCC}" presName="compositeNode" presStyleCnt="0">
        <dgm:presLayoutVars>
          <dgm:bulletEnabled val="1"/>
        </dgm:presLayoutVars>
      </dgm:prSet>
      <dgm:spPr/>
    </dgm:pt>
    <dgm:pt modelId="{492D9BCA-ED4A-4375-933B-2737D33FA38F}" type="pres">
      <dgm:prSet presAssocID="{42105FA7-28FD-4048-A20C-F57CCC3B5DCC}" presName="bgRect" presStyleLbl="alignNode1" presStyleIdx="1" presStyleCnt="3"/>
      <dgm:spPr/>
    </dgm:pt>
    <dgm:pt modelId="{2585422C-B496-4B7F-B100-1A6D166C4CAE}" type="pres">
      <dgm:prSet presAssocID="{B98168DC-B83B-4ADB-8031-B6CDF4862DCF}" presName="sibTransNodeRect" presStyleLbl="alignNode1" presStyleIdx="1" presStyleCnt="3">
        <dgm:presLayoutVars>
          <dgm:chMax val="0"/>
          <dgm:bulletEnabled val="1"/>
        </dgm:presLayoutVars>
      </dgm:prSet>
      <dgm:spPr/>
    </dgm:pt>
    <dgm:pt modelId="{50C034B5-E019-499C-BB32-751154B3A799}" type="pres">
      <dgm:prSet presAssocID="{42105FA7-28FD-4048-A20C-F57CCC3B5DCC}" presName="nodeRect" presStyleLbl="alignNode1" presStyleIdx="1" presStyleCnt="3">
        <dgm:presLayoutVars>
          <dgm:bulletEnabled val="1"/>
        </dgm:presLayoutVars>
      </dgm:prSet>
      <dgm:spPr/>
    </dgm:pt>
    <dgm:pt modelId="{685D007F-1677-4D1C-B073-6291E6375F25}" type="pres">
      <dgm:prSet presAssocID="{B98168DC-B83B-4ADB-8031-B6CDF4862DCF}" presName="sibTrans" presStyleCnt="0"/>
      <dgm:spPr/>
    </dgm:pt>
    <dgm:pt modelId="{219DD572-D512-4006-A78B-3C2E9E299EA0}" type="pres">
      <dgm:prSet presAssocID="{47BC0F7E-9B7E-4C99-873F-390384E00056}" presName="compositeNode" presStyleCnt="0">
        <dgm:presLayoutVars>
          <dgm:bulletEnabled val="1"/>
        </dgm:presLayoutVars>
      </dgm:prSet>
      <dgm:spPr/>
    </dgm:pt>
    <dgm:pt modelId="{7B38E059-2E3E-4E9A-A1FB-54FAC0D79092}" type="pres">
      <dgm:prSet presAssocID="{47BC0F7E-9B7E-4C99-873F-390384E00056}" presName="bgRect" presStyleLbl="alignNode1" presStyleIdx="2" presStyleCnt="3"/>
      <dgm:spPr/>
    </dgm:pt>
    <dgm:pt modelId="{EB978BCB-1091-4A0C-A5A0-1E9CB2423FE0}" type="pres">
      <dgm:prSet presAssocID="{B4A23DFF-C936-4872-9015-D21A0577209F}" presName="sibTransNodeRect" presStyleLbl="alignNode1" presStyleIdx="2" presStyleCnt="3">
        <dgm:presLayoutVars>
          <dgm:chMax val="0"/>
          <dgm:bulletEnabled val="1"/>
        </dgm:presLayoutVars>
      </dgm:prSet>
      <dgm:spPr/>
    </dgm:pt>
    <dgm:pt modelId="{70C13E0C-F093-42B3-B4A7-699A94CFE186}" type="pres">
      <dgm:prSet presAssocID="{47BC0F7E-9B7E-4C99-873F-390384E00056}" presName="nodeRect" presStyleLbl="alignNode1" presStyleIdx="2" presStyleCnt="3">
        <dgm:presLayoutVars>
          <dgm:bulletEnabled val="1"/>
        </dgm:presLayoutVars>
      </dgm:prSet>
      <dgm:spPr/>
    </dgm:pt>
  </dgm:ptLst>
  <dgm:cxnLst>
    <dgm:cxn modelId="{C2159806-818C-4216-9999-4EA3358E560A}" type="presOf" srcId="{42105FA7-28FD-4048-A20C-F57CCC3B5DCC}" destId="{50C034B5-E019-499C-BB32-751154B3A799}" srcOrd="1" destOrd="0" presId="urn:microsoft.com/office/officeart/2016/7/layout/LinearBlockProcessNumbered"/>
    <dgm:cxn modelId="{453D8E26-8271-49F7-AFA2-F0D858E842AF}" type="presOf" srcId="{47BC0F7E-9B7E-4C99-873F-390384E00056}" destId="{70C13E0C-F093-42B3-B4A7-699A94CFE186}" srcOrd="1" destOrd="0" presId="urn:microsoft.com/office/officeart/2016/7/layout/LinearBlockProcessNumbered"/>
    <dgm:cxn modelId="{AA5B903A-AAEA-4EAD-9AC1-0AF760C31982}" type="presOf" srcId="{42105FA7-28FD-4048-A20C-F57CCC3B5DCC}" destId="{492D9BCA-ED4A-4375-933B-2737D33FA38F}" srcOrd="0" destOrd="0" presId="urn:microsoft.com/office/officeart/2016/7/layout/LinearBlockProcessNumbered"/>
    <dgm:cxn modelId="{3EDD9C40-DEF8-4FEB-8471-0337C8903973}" srcId="{BD4EEB2E-2769-41D9-B3CA-681AC9808DBF}" destId="{E695AA1D-B820-41FC-ABF7-748205826AD9}" srcOrd="0" destOrd="0" parTransId="{9D5F1790-7CED-4C8A-8624-96EBDD615946}" sibTransId="{BE0538C4-259E-40DD-8588-BA61C6D84371}"/>
    <dgm:cxn modelId="{364A1963-828E-4F37-8F23-4DD816819A60}" srcId="{BD4EEB2E-2769-41D9-B3CA-681AC9808DBF}" destId="{42105FA7-28FD-4048-A20C-F57CCC3B5DCC}" srcOrd="1" destOrd="0" parTransId="{1C4FC40F-76AC-4867-87F0-8680D20E666D}" sibTransId="{B98168DC-B83B-4ADB-8031-B6CDF4862DCF}"/>
    <dgm:cxn modelId="{84E57477-889D-4728-9EC5-149C8A3BBF03}" type="presOf" srcId="{BD4EEB2E-2769-41D9-B3CA-681AC9808DBF}" destId="{38B62CCA-7BEA-4A03-B49E-86318C9AEB98}" srcOrd="0" destOrd="0" presId="urn:microsoft.com/office/officeart/2016/7/layout/LinearBlockProcessNumbered"/>
    <dgm:cxn modelId="{818EE1A3-0CF6-4FDE-A039-2E024B53051D}" srcId="{BD4EEB2E-2769-41D9-B3CA-681AC9808DBF}" destId="{47BC0F7E-9B7E-4C99-873F-390384E00056}" srcOrd="2" destOrd="0" parTransId="{E2F0568B-DF42-4529-AE8D-D5ED131F6304}" sibTransId="{B4A23DFF-C936-4872-9015-D21A0577209F}"/>
    <dgm:cxn modelId="{7BED4DAD-BD62-4D74-BAE4-C61BE4819D20}" type="presOf" srcId="{47BC0F7E-9B7E-4C99-873F-390384E00056}" destId="{7B38E059-2E3E-4E9A-A1FB-54FAC0D79092}" srcOrd="0" destOrd="0" presId="urn:microsoft.com/office/officeart/2016/7/layout/LinearBlockProcessNumbered"/>
    <dgm:cxn modelId="{83BA7BDC-748B-475C-95DC-C9ED1828967B}" type="presOf" srcId="{BE0538C4-259E-40DD-8588-BA61C6D84371}" destId="{6D2B3D16-4818-409B-94C2-341726D5369A}" srcOrd="0" destOrd="0" presId="urn:microsoft.com/office/officeart/2016/7/layout/LinearBlockProcessNumbered"/>
    <dgm:cxn modelId="{A2C415E9-BFD7-4683-BEE1-3B6851B0EFE9}" type="presOf" srcId="{B4A23DFF-C936-4872-9015-D21A0577209F}" destId="{EB978BCB-1091-4A0C-A5A0-1E9CB2423FE0}" srcOrd="0" destOrd="0" presId="urn:microsoft.com/office/officeart/2016/7/layout/LinearBlockProcessNumbered"/>
    <dgm:cxn modelId="{685210F3-D1E3-4748-B1A7-C5851FC87D2F}" type="presOf" srcId="{E695AA1D-B820-41FC-ABF7-748205826AD9}" destId="{21C3AA44-6EB9-4B50-8961-56A1DB39096E}" srcOrd="1" destOrd="0" presId="urn:microsoft.com/office/officeart/2016/7/layout/LinearBlockProcessNumbered"/>
    <dgm:cxn modelId="{5BEF6FF3-23F8-4449-8B69-F4DB9573D79C}" type="presOf" srcId="{E695AA1D-B820-41FC-ABF7-748205826AD9}" destId="{D2944FAC-FB58-4810-A03C-4A70F452F7D4}" srcOrd="0" destOrd="0" presId="urn:microsoft.com/office/officeart/2016/7/layout/LinearBlockProcessNumbered"/>
    <dgm:cxn modelId="{442AEAF6-31A1-455F-B0DD-D7399AC65603}" type="presOf" srcId="{B98168DC-B83B-4ADB-8031-B6CDF4862DCF}" destId="{2585422C-B496-4B7F-B100-1A6D166C4CAE}" srcOrd="0" destOrd="0" presId="urn:microsoft.com/office/officeart/2016/7/layout/LinearBlockProcessNumbered"/>
    <dgm:cxn modelId="{2E995362-EC98-412D-B712-96F247DB3C6E}" type="presParOf" srcId="{38B62CCA-7BEA-4A03-B49E-86318C9AEB98}" destId="{EA82BD9F-06FC-4621-8538-9B3E661B3CDD}" srcOrd="0" destOrd="0" presId="urn:microsoft.com/office/officeart/2016/7/layout/LinearBlockProcessNumbered"/>
    <dgm:cxn modelId="{C9EE0DF5-CFC7-4E66-93C0-A911A2CFCB91}" type="presParOf" srcId="{EA82BD9F-06FC-4621-8538-9B3E661B3CDD}" destId="{D2944FAC-FB58-4810-A03C-4A70F452F7D4}" srcOrd="0" destOrd="0" presId="urn:microsoft.com/office/officeart/2016/7/layout/LinearBlockProcessNumbered"/>
    <dgm:cxn modelId="{EB0C82E3-5C63-4EE0-9FE6-13C1138F54FE}" type="presParOf" srcId="{EA82BD9F-06FC-4621-8538-9B3E661B3CDD}" destId="{6D2B3D16-4818-409B-94C2-341726D5369A}" srcOrd="1" destOrd="0" presId="urn:microsoft.com/office/officeart/2016/7/layout/LinearBlockProcessNumbered"/>
    <dgm:cxn modelId="{08481D6C-06EE-4765-9B2C-85E0B079BC60}" type="presParOf" srcId="{EA82BD9F-06FC-4621-8538-9B3E661B3CDD}" destId="{21C3AA44-6EB9-4B50-8961-56A1DB39096E}" srcOrd="2" destOrd="0" presId="urn:microsoft.com/office/officeart/2016/7/layout/LinearBlockProcessNumbered"/>
    <dgm:cxn modelId="{D6DFFDE9-DB5C-4B82-A449-0B1EF2AF1873}" type="presParOf" srcId="{38B62CCA-7BEA-4A03-B49E-86318C9AEB98}" destId="{628EBF26-C5C2-4B14-804C-1CEF729404C4}" srcOrd="1" destOrd="0" presId="urn:microsoft.com/office/officeart/2016/7/layout/LinearBlockProcessNumbered"/>
    <dgm:cxn modelId="{2C700711-D427-4976-A462-BEF42FF43C54}" type="presParOf" srcId="{38B62CCA-7BEA-4A03-B49E-86318C9AEB98}" destId="{12413614-B8A3-4BEC-B764-2ECB7893A45F}" srcOrd="2" destOrd="0" presId="urn:microsoft.com/office/officeart/2016/7/layout/LinearBlockProcessNumbered"/>
    <dgm:cxn modelId="{EC766779-A186-4A45-BB1E-1D36A297B625}" type="presParOf" srcId="{12413614-B8A3-4BEC-B764-2ECB7893A45F}" destId="{492D9BCA-ED4A-4375-933B-2737D33FA38F}" srcOrd="0" destOrd="0" presId="urn:microsoft.com/office/officeart/2016/7/layout/LinearBlockProcessNumbered"/>
    <dgm:cxn modelId="{DDE9311B-4D11-421F-B2E4-C1404D4BB2F3}" type="presParOf" srcId="{12413614-B8A3-4BEC-B764-2ECB7893A45F}" destId="{2585422C-B496-4B7F-B100-1A6D166C4CAE}" srcOrd="1" destOrd="0" presId="urn:microsoft.com/office/officeart/2016/7/layout/LinearBlockProcessNumbered"/>
    <dgm:cxn modelId="{4A454509-511A-4404-8809-922BA3315FA1}" type="presParOf" srcId="{12413614-B8A3-4BEC-B764-2ECB7893A45F}" destId="{50C034B5-E019-499C-BB32-751154B3A799}" srcOrd="2" destOrd="0" presId="urn:microsoft.com/office/officeart/2016/7/layout/LinearBlockProcessNumbered"/>
    <dgm:cxn modelId="{B7912E2F-51D8-4CA5-A7C3-1E890D0DD589}" type="presParOf" srcId="{38B62CCA-7BEA-4A03-B49E-86318C9AEB98}" destId="{685D007F-1677-4D1C-B073-6291E6375F25}" srcOrd="3" destOrd="0" presId="urn:microsoft.com/office/officeart/2016/7/layout/LinearBlockProcessNumbered"/>
    <dgm:cxn modelId="{EAE179DD-C6B1-4EF7-AC87-B553020E3334}" type="presParOf" srcId="{38B62CCA-7BEA-4A03-B49E-86318C9AEB98}" destId="{219DD572-D512-4006-A78B-3C2E9E299EA0}" srcOrd="4" destOrd="0" presId="urn:microsoft.com/office/officeart/2016/7/layout/LinearBlockProcessNumbered"/>
    <dgm:cxn modelId="{1F599851-D17F-40D4-8953-CFD55339B547}" type="presParOf" srcId="{219DD572-D512-4006-A78B-3C2E9E299EA0}" destId="{7B38E059-2E3E-4E9A-A1FB-54FAC0D79092}" srcOrd="0" destOrd="0" presId="urn:microsoft.com/office/officeart/2016/7/layout/LinearBlockProcessNumbered"/>
    <dgm:cxn modelId="{4C42BAD8-3032-4834-BFAA-E801BA128430}" type="presParOf" srcId="{219DD572-D512-4006-A78B-3C2E9E299EA0}" destId="{EB978BCB-1091-4A0C-A5A0-1E9CB2423FE0}" srcOrd="1" destOrd="0" presId="urn:microsoft.com/office/officeart/2016/7/layout/LinearBlockProcessNumbered"/>
    <dgm:cxn modelId="{2EF38CAD-550C-4E26-B9B1-82FB17081363}" type="presParOf" srcId="{219DD572-D512-4006-A78B-3C2E9E299EA0}" destId="{70C13E0C-F093-42B3-B4A7-699A94CFE186}"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60FA7C0-AD1B-49A8-BA9A-41F855F2B2AF}"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70FA11A4-4B2F-43CC-AF9B-9B3959404252}">
      <dgm:prSet/>
      <dgm:spPr/>
      <dgm:t>
        <a:bodyPr/>
        <a:lstStyle/>
        <a:p>
          <a:pPr>
            <a:lnSpc>
              <a:spcPct val="100000"/>
            </a:lnSpc>
          </a:pPr>
          <a:r>
            <a:rPr lang="en-GB" b="0" i="0"/>
            <a:t>The job description contains some key responsibilities: customer service, maintaining stock and cleanliness of the store. It states what each worker should do (CIPD, 2002). </a:t>
          </a:r>
          <a:endParaRPr lang="en-US"/>
        </a:p>
      </dgm:t>
    </dgm:pt>
    <dgm:pt modelId="{6D5A150D-61DB-41CC-93AF-96F1079E78D7}" type="parTrans" cxnId="{16469FD9-9793-4D56-82A5-B5CA6A8FA096}">
      <dgm:prSet/>
      <dgm:spPr/>
      <dgm:t>
        <a:bodyPr/>
        <a:lstStyle/>
        <a:p>
          <a:endParaRPr lang="en-US"/>
        </a:p>
      </dgm:t>
    </dgm:pt>
    <dgm:pt modelId="{E77E5989-A8AE-4451-B056-45C2B6A74456}" type="sibTrans" cxnId="{16469FD9-9793-4D56-82A5-B5CA6A8FA096}">
      <dgm:prSet/>
      <dgm:spPr/>
      <dgm:t>
        <a:bodyPr/>
        <a:lstStyle/>
        <a:p>
          <a:pPr>
            <a:lnSpc>
              <a:spcPct val="100000"/>
            </a:lnSpc>
          </a:pPr>
          <a:endParaRPr lang="en-US"/>
        </a:p>
      </dgm:t>
    </dgm:pt>
    <dgm:pt modelId="{4C7B252E-672D-4D1A-8752-20FBDD3A0D17}">
      <dgm:prSet/>
      <dgm:spPr/>
      <dgm:t>
        <a:bodyPr/>
        <a:lstStyle/>
        <a:p>
          <a:pPr>
            <a:lnSpc>
              <a:spcPct val="100000"/>
            </a:lnSpc>
          </a:pPr>
          <a:r>
            <a:rPr lang="en-GB" b="0" i="0"/>
            <a:t>It also outlines work arrangements, reporting relationships and the performance standards that will be used in final assessments of job satisfaction (CIPD, 2009). </a:t>
          </a:r>
          <a:endParaRPr lang="en-US"/>
        </a:p>
      </dgm:t>
    </dgm:pt>
    <dgm:pt modelId="{5760E75D-9B60-4B2B-8CA0-3A10ED79D43F}" type="parTrans" cxnId="{5EE629EA-23A7-42F5-9F7B-2B3D3C12593E}">
      <dgm:prSet/>
      <dgm:spPr/>
      <dgm:t>
        <a:bodyPr/>
        <a:lstStyle/>
        <a:p>
          <a:endParaRPr lang="en-US"/>
        </a:p>
      </dgm:t>
    </dgm:pt>
    <dgm:pt modelId="{12C67B86-C262-4196-8D28-DA7DE5C471BE}" type="sibTrans" cxnId="{5EE629EA-23A7-42F5-9F7B-2B3D3C12593E}">
      <dgm:prSet/>
      <dgm:spPr/>
      <dgm:t>
        <a:bodyPr/>
        <a:lstStyle/>
        <a:p>
          <a:pPr>
            <a:lnSpc>
              <a:spcPct val="100000"/>
            </a:lnSpc>
          </a:pPr>
          <a:endParaRPr lang="en-US"/>
        </a:p>
      </dgm:t>
    </dgm:pt>
    <dgm:pt modelId="{F3632841-CEC4-410C-91E7-4271F4BAAE96}">
      <dgm:prSet/>
      <dgm:spPr/>
      <dgm:t>
        <a:bodyPr/>
        <a:lstStyle/>
        <a:p>
          <a:pPr>
            <a:lnSpc>
              <a:spcPct val="100000"/>
            </a:lnSpc>
          </a:pPr>
          <a:r>
            <a:rPr lang="en-GB" b="0" i="0"/>
            <a:t>A better job description helps in the recruitment process, as it reduces turnover rate. Times when job candidates have realistic job previews and expectant have job expectations eases them in work (Ivancevich and Konopaske, 2013).</a:t>
          </a:r>
          <a:endParaRPr lang="en-US"/>
        </a:p>
      </dgm:t>
    </dgm:pt>
    <dgm:pt modelId="{F29D89BB-3E6E-44D7-81C9-279621B76191}" type="parTrans" cxnId="{E6051F38-CC47-4C74-A4E2-926792897B85}">
      <dgm:prSet/>
      <dgm:spPr/>
      <dgm:t>
        <a:bodyPr/>
        <a:lstStyle/>
        <a:p>
          <a:endParaRPr lang="en-US"/>
        </a:p>
      </dgm:t>
    </dgm:pt>
    <dgm:pt modelId="{75F1D802-C0A4-41F2-B927-67386D46B7E3}" type="sibTrans" cxnId="{E6051F38-CC47-4C74-A4E2-926792897B85}">
      <dgm:prSet/>
      <dgm:spPr/>
      <dgm:t>
        <a:bodyPr/>
        <a:lstStyle/>
        <a:p>
          <a:endParaRPr lang="en-US"/>
        </a:p>
      </dgm:t>
    </dgm:pt>
    <dgm:pt modelId="{C3590FE0-7BA1-4518-8231-A2DD47E707FF}" type="pres">
      <dgm:prSet presAssocID="{A60FA7C0-AD1B-49A8-BA9A-41F855F2B2AF}" presName="root" presStyleCnt="0">
        <dgm:presLayoutVars>
          <dgm:dir/>
          <dgm:resizeHandles val="exact"/>
        </dgm:presLayoutVars>
      </dgm:prSet>
      <dgm:spPr/>
    </dgm:pt>
    <dgm:pt modelId="{FDFFB2EE-5ECD-4C76-86D0-FD44719E301D}" type="pres">
      <dgm:prSet presAssocID="{A60FA7C0-AD1B-49A8-BA9A-41F855F2B2AF}" presName="container" presStyleCnt="0">
        <dgm:presLayoutVars>
          <dgm:dir/>
          <dgm:resizeHandles val="exact"/>
        </dgm:presLayoutVars>
      </dgm:prSet>
      <dgm:spPr/>
    </dgm:pt>
    <dgm:pt modelId="{74125116-5C22-4D2A-989C-14F9FB9A72A9}" type="pres">
      <dgm:prSet presAssocID="{70FA11A4-4B2F-43CC-AF9B-9B3959404252}" presName="compNode" presStyleCnt="0"/>
      <dgm:spPr/>
    </dgm:pt>
    <dgm:pt modelId="{87D3F4AF-A5B7-400A-80E6-879AE79B0C0F}" type="pres">
      <dgm:prSet presAssocID="{70FA11A4-4B2F-43CC-AF9B-9B3959404252}" presName="iconBgRect" presStyleLbl="bgShp" presStyleIdx="0" presStyleCnt="3"/>
      <dgm:spPr/>
    </dgm:pt>
    <dgm:pt modelId="{ED35541D-1D78-4BB3-A6F1-B33552546CBA}" type="pres">
      <dgm:prSet presAssocID="{70FA11A4-4B2F-43CC-AF9B-9B3959404252}"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Mop and bucket"/>
        </a:ext>
      </dgm:extLst>
    </dgm:pt>
    <dgm:pt modelId="{7FB43D59-8101-4557-A7FD-B6BC7F98F369}" type="pres">
      <dgm:prSet presAssocID="{70FA11A4-4B2F-43CC-AF9B-9B3959404252}" presName="spaceRect" presStyleCnt="0"/>
      <dgm:spPr/>
    </dgm:pt>
    <dgm:pt modelId="{84C2A845-A672-4CC6-A0FE-09785CE0C505}" type="pres">
      <dgm:prSet presAssocID="{70FA11A4-4B2F-43CC-AF9B-9B3959404252}" presName="textRect" presStyleLbl="revTx" presStyleIdx="0" presStyleCnt="3">
        <dgm:presLayoutVars>
          <dgm:chMax val="1"/>
          <dgm:chPref val="1"/>
        </dgm:presLayoutVars>
      </dgm:prSet>
      <dgm:spPr/>
    </dgm:pt>
    <dgm:pt modelId="{F4B954C1-A521-46BD-BF34-21F5E3BD63B5}" type="pres">
      <dgm:prSet presAssocID="{E77E5989-A8AE-4451-B056-45C2B6A74456}" presName="sibTrans" presStyleLbl="sibTrans2D1" presStyleIdx="0" presStyleCnt="0"/>
      <dgm:spPr/>
    </dgm:pt>
    <dgm:pt modelId="{2BC9A5B8-BA7F-455C-A484-8D410DBB8A21}" type="pres">
      <dgm:prSet presAssocID="{4C7B252E-672D-4D1A-8752-20FBDD3A0D17}" presName="compNode" presStyleCnt="0"/>
      <dgm:spPr/>
    </dgm:pt>
    <dgm:pt modelId="{470E7216-F8DD-481F-B4EF-68059E94F0EF}" type="pres">
      <dgm:prSet presAssocID="{4C7B252E-672D-4D1A-8752-20FBDD3A0D17}" presName="iconBgRect" presStyleLbl="bgShp" presStyleIdx="1" presStyleCnt="3"/>
      <dgm:spPr/>
    </dgm:pt>
    <dgm:pt modelId="{FBE7D558-9E22-4FFF-B3B8-948995BC21C7}" type="pres">
      <dgm:prSet presAssocID="{4C7B252E-672D-4D1A-8752-20FBDD3A0D17}"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ierarchy"/>
        </a:ext>
      </dgm:extLst>
    </dgm:pt>
    <dgm:pt modelId="{DDD404BD-9D03-400F-B6F6-EFAF99BC24D8}" type="pres">
      <dgm:prSet presAssocID="{4C7B252E-672D-4D1A-8752-20FBDD3A0D17}" presName="spaceRect" presStyleCnt="0"/>
      <dgm:spPr/>
    </dgm:pt>
    <dgm:pt modelId="{E4D45D3B-5C6A-40D0-BB21-B11DA09B28F6}" type="pres">
      <dgm:prSet presAssocID="{4C7B252E-672D-4D1A-8752-20FBDD3A0D17}" presName="textRect" presStyleLbl="revTx" presStyleIdx="1" presStyleCnt="3">
        <dgm:presLayoutVars>
          <dgm:chMax val="1"/>
          <dgm:chPref val="1"/>
        </dgm:presLayoutVars>
      </dgm:prSet>
      <dgm:spPr/>
    </dgm:pt>
    <dgm:pt modelId="{1A68A3BD-C755-4771-9B28-3BC441AC6370}" type="pres">
      <dgm:prSet presAssocID="{12C67B86-C262-4196-8D28-DA7DE5C471BE}" presName="sibTrans" presStyleLbl="sibTrans2D1" presStyleIdx="0" presStyleCnt="0"/>
      <dgm:spPr/>
    </dgm:pt>
    <dgm:pt modelId="{558B51E6-34FB-4F25-A1FD-7D8766FE438F}" type="pres">
      <dgm:prSet presAssocID="{F3632841-CEC4-410C-91E7-4271F4BAAE96}" presName="compNode" presStyleCnt="0"/>
      <dgm:spPr/>
    </dgm:pt>
    <dgm:pt modelId="{A359DA78-A9E3-40F5-9422-EC27256979E0}" type="pres">
      <dgm:prSet presAssocID="{F3632841-CEC4-410C-91E7-4271F4BAAE96}" presName="iconBgRect" presStyleLbl="bgShp" presStyleIdx="2" presStyleCnt="3"/>
      <dgm:spPr/>
    </dgm:pt>
    <dgm:pt modelId="{A79BD338-3AEB-49B0-816A-1687ED7D46F3}" type="pres">
      <dgm:prSet presAssocID="{F3632841-CEC4-410C-91E7-4271F4BAAE96}"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Office Worker"/>
        </a:ext>
      </dgm:extLst>
    </dgm:pt>
    <dgm:pt modelId="{98C80B89-B7F4-49DA-95C8-63DAFF0536D2}" type="pres">
      <dgm:prSet presAssocID="{F3632841-CEC4-410C-91E7-4271F4BAAE96}" presName="spaceRect" presStyleCnt="0"/>
      <dgm:spPr/>
    </dgm:pt>
    <dgm:pt modelId="{D3FBFB68-1758-404B-93E5-8CEEAE9D8295}" type="pres">
      <dgm:prSet presAssocID="{F3632841-CEC4-410C-91E7-4271F4BAAE96}" presName="textRect" presStyleLbl="revTx" presStyleIdx="2" presStyleCnt="3">
        <dgm:presLayoutVars>
          <dgm:chMax val="1"/>
          <dgm:chPref val="1"/>
        </dgm:presLayoutVars>
      </dgm:prSet>
      <dgm:spPr/>
    </dgm:pt>
  </dgm:ptLst>
  <dgm:cxnLst>
    <dgm:cxn modelId="{E6051F38-CC47-4C74-A4E2-926792897B85}" srcId="{A60FA7C0-AD1B-49A8-BA9A-41F855F2B2AF}" destId="{F3632841-CEC4-410C-91E7-4271F4BAAE96}" srcOrd="2" destOrd="0" parTransId="{F29D89BB-3E6E-44D7-81C9-279621B76191}" sibTransId="{75F1D802-C0A4-41F2-B927-67386D46B7E3}"/>
    <dgm:cxn modelId="{8537E747-5630-4CEA-8C09-780E014260C5}" type="presOf" srcId="{70FA11A4-4B2F-43CC-AF9B-9B3959404252}" destId="{84C2A845-A672-4CC6-A0FE-09785CE0C505}" srcOrd="0" destOrd="0" presId="urn:microsoft.com/office/officeart/2018/2/layout/IconCircleList"/>
    <dgm:cxn modelId="{60451E77-E4FC-499B-9009-D59EEDFF22DC}" type="presOf" srcId="{E77E5989-A8AE-4451-B056-45C2B6A74456}" destId="{F4B954C1-A521-46BD-BF34-21F5E3BD63B5}" srcOrd="0" destOrd="0" presId="urn:microsoft.com/office/officeart/2018/2/layout/IconCircleList"/>
    <dgm:cxn modelId="{6AFBABB5-6D0D-4396-83EC-FC798801B8B0}" type="presOf" srcId="{F3632841-CEC4-410C-91E7-4271F4BAAE96}" destId="{D3FBFB68-1758-404B-93E5-8CEEAE9D8295}" srcOrd="0" destOrd="0" presId="urn:microsoft.com/office/officeart/2018/2/layout/IconCircleList"/>
    <dgm:cxn modelId="{E19B9CD0-EA77-42E6-AE71-50C081CF8052}" type="presOf" srcId="{A60FA7C0-AD1B-49A8-BA9A-41F855F2B2AF}" destId="{C3590FE0-7BA1-4518-8231-A2DD47E707FF}" srcOrd="0" destOrd="0" presId="urn:microsoft.com/office/officeart/2018/2/layout/IconCircleList"/>
    <dgm:cxn modelId="{16469FD9-9793-4D56-82A5-B5CA6A8FA096}" srcId="{A60FA7C0-AD1B-49A8-BA9A-41F855F2B2AF}" destId="{70FA11A4-4B2F-43CC-AF9B-9B3959404252}" srcOrd="0" destOrd="0" parTransId="{6D5A150D-61DB-41CC-93AF-96F1079E78D7}" sibTransId="{E77E5989-A8AE-4451-B056-45C2B6A74456}"/>
    <dgm:cxn modelId="{5EE629EA-23A7-42F5-9F7B-2B3D3C12593E}" srcId="{A60FA7C0-AD1B-49A8-BA9A-41F855F2B2AF}" destId="{4C7B252E-672D-4D1A-8752-20FBDD3A0D17}" srcOrd="1" destOrd="0" parTransId="{5760E75D-9B60-4B2B-8CA0-3A10ED79D43F}" sibTransId="{12C67B86-C262-4196-8D28-DA7DE5C471BE}"/>
    <dgm:cxn modelId="{7E7ABBF3-FFEE-4092-9EEC-659C1B50E80F}" type="presOf" srcId="{4C7B252E-672D-4D1A-8752-20FBDD3A0D17}" destId="{E4D45D3B-5C6A-40D0-BB21-B11DA09B28F6}" srcOrd="0" destOrd="0" presId="urn:microsoft.com/office/officeart/2018/2/layout/IconCircleList"/>
    <dgm:cxn modelId="{82E3CAF4-FB23-4B42-BF94-18DF3169C334}" type="presOf" srcId="{12C67B86-C262-4196-8D28-DA7DE5C471BE}" destId="{1A68A3BD-C755-4771-9B28-3BC441AC6370}" srcOrd="0" destOrd="0" presId="urn:microsoft.com/office/officeart/2018/2/layout/IconCircleList"/>
    <dgm:cxn modelId="{1822855A-7178-4B40-AB97-ECA6D78D4DED}" type="presParOf" srcId="{C3590FE0-7BA1-4518-8231-A2DD47E707FF}" destId="{FDFFB2EE-5ECD-4C76-86D0-FD44719E301D}" srcOrd="0" destOrd="0" presId="urn:microsoft.com/office/officeart/2018/2/layout/IconCircleList"/>
    <dgm:cxn modelId="{B312B3A6-730A-4A66-AA5D-05F355B2F1E9}" type="presParOf" srcId="{FDFFB2EE-5ECD-4C76-86D0-FD44719E301D}" destId="{74125116-5C22-4D2A-989C-14F9FB9A72A9}" srcOrd="0" destOrd="0" presId="urn:microsoft.com/office/officeart/2018/2/layout/IconCircleList"/>
    <dgm:cxn modelId="{C51EB6BD-986F-4F11-B962-23B0B8CE199C}" type="presParOf" srcId="{74125116-5C22-4D2A-989C-14F9FB9A72A9}" destId="{87D3F4AF-A5B7-400A-80E6-879AE79B0C0F}" srcOrd="0" destOrd="0" presId="urn:microsoft.com/office/officeart/2018/2/layout/IconCircleList"/>
    <dgm:cxn modelId="{E9B1B0DF-12BC-43E8-9421-BD2C7C989559}" type="presParOf" srcId="{74125116-5C22-4D2A-989C-14F9FB9A72A9}" destId="{ED35541D-1D78-4BB3-A6F1-B33552546CBA}" srcOrd="1" destOrd="0" presId="urn:microsoft.com/office/officeart/2018/2/layout/IconCircleList"/>
    <dgm:cxn modelId="{677978A5-2944-45BE-B421-2F17AEBCB4D7}" type="presParOf" srcId="{74125116-5C22-4D2A-989C-14F9FB9A72A9}" destId="{7FB43D59-8101-4557-A7FD-B6BC7F98F369}" srcOrd="2" destOrd="0" presId="urn:microsoft.com/office/officeart/2018/2/layout/IconCircleList"/>
    <dgm:cxn modelId="{441182F3-7C52-4F99-BE44-EF9000653E08}" type="presParOf" srcId="{74125116-5C22-4D2A-989C-14F9FB9A72A9}" destId="{84C2A845-A672-4CC6-A0FE-09785CE0C505}" srcOrd="3" destOrd="0" presId="urn:microsoft.com/office/officeart/2018/2/layout/IconCircleList"/>
    <dgm:cxn modelId="{7219CD85-658F-4A12-BAAB-66F17B254740}" type="presParOf" srcId="{FDFFB2EE-5ECD-4C76-86D0-FD44719E301D}" destId="{F4B954C1-A521-46BD-BF34-21F5E3BD63B5}" srcOrd="1" destOrd="0" presId="urn:microsoft.com/office/officeart/2018/2/layout/IconCircleList"/>
    <dgm:cxn modelId="{3EC70A6C-1256-45AD-86D8-CA4165F13072}" type="presParOf" srcId="{FDFFB2EE-5ECD-4C76-86D0-FD44719E301D}" destId="{2BC9A5B8-BA7F-455C-A484-8D410DBB8A21}" srcOrd="2" destOrd="0" presId="urn:microsoft.com/office/officeart/2018/2/layout/IconCircleList"/>
    <dgm:cxn modelId="{8AB371C5-B9BB-4DEC-938A-5C19BA670452}" type="presParOf" srcId="{2BC9A5B8-BA7F-455C-A484-8D410DBB8A21}" destId="{470E7216-F8DD-481F-B4EF-68059E94F0EF}" srcOrd="0" destOrd="0" presId="urn:microsoft.com/office/officeart/2018/2/layout/IconCircleList"/>
    <dgm:cxn modelId="{92134A3C-E01E-4D05-82F6-1CC7BC76DE38}" type="presParOf" srcId="{2BC9A5B8-BA7F-455C-A484-8D410DBB8A21}" destId="{FBE7D558-9E22-4FFF-B3B8-948995BC21C7}" srcOrd="1" destOrd="0" presId="urn:microsoft.com/office/officeart/2018/2/layout/IconCircleList"/>
    <dgm:cxn modelId="{C9D06168-E35E-4750-A33E-7028D8D84C36}" type="presParOf" srcId="{2BC9A5B8-BA7F-455C-A484-8D410DBB8A21}" destId="{DDD404BD-9D03-400F-B6F6-EFAF99BC24D8}" srcOrd="2" destOrd="0" presId="urn:microsoft.com/office/officeart/2018/2/layout/IconCircleList"/>
    <dgm:cxn modelId="{606B3679-3620-4476-84FA-F48E86368E35}" type="presParOf" srcId="{2BC9A5B8-BA7F-455C-A484-8D410DBB8A21}" destId="{E4D45D3B-5C6A-40D0-BB21-B11DA09B28F6}" srcOrd="3" destOrd="0" presId="urn:microsoft.com/office/officeart/2018/2/layout/IconCircleList"/>
    <dgm:cxn modelId="{B32DC22B-79EB-4254-B882-94B9611BFE2D}" type="presParOf" srcId="{FDFFB2EE-5ECD-4C76-86D0-FD44719E301D}" destId="{1A68A3BD-C755-4771-9B28-3BC441AC6370}" srcOrd="3" destOrd="0" presId="urn:microsoft.com/office/officeart/2018/2/layout/IconCircleList"/>
    <dgm:cxn modelId="{55BA7053-05EC-4975-98FE-080B63D2B752}" type="presParOf" srcId="{FDFFB2EE-5ECD-4C76-86D0-FD44719E301D}" destId="{558B51E6-34FB-4F25-A1FD-7D8766FE438F}" srcOrd="4" destOrd="0" presId="urn:microsoft.com/office/officeart/2018/2/layout/IconCircleList"/>
    <dgm:cxn modelId="{00B701B0-89FC-4E92-BB8B-0782B0B0CFC4}" type="presParOf" srcId="{558B51E6-34FB-4F25-A1FD-7D8766FE438F}" destId="{A359DA78-A9E3-40F5-9422-EC27256979E0}" srcOrd="0" destOrd="0" presId="urn:microsoft.com/office/officeart/2018/2/layout/IconCircleList"/>
    <dgm:cxn modelId="{DF905360-2EEA-4021-A347-8D83F1443F34}" type="presParOf" srcId="{558B51E6-34FB-4F25-A1FD-7D8766FE438F}" destId="{A79BD338-3AEB-49B0-816A-1687ED7D46F3}" srcOrd="1" destOrd="0" presId="urn:microsoft.com/office/officeart/2018/2/layout/IconCircleList"/>
    <dgm:cxn modelId="{B4BA5A9B-3395-40E3-9B36-213EB4B2C60A}" type="presParOf" srcId="{558B51E6-34FB-4F25-A1FD-7D8766FE438F}" destId="{98C80B89-B7F4-49DA-95C8-63DAFF0536D2}" srcOrd="2" destOrd="0" presId="urn:microsoft.com/office/officeart/2018/2/layout/IconCircleList"/>
    <dgm:cxn modelId="{9E24271A-618B-4AB2-9ED6-43EBA614017E}" type="presParOf" srcId="{558B51E6-34FB-4F25-A1FD-7D8766FE438F}" destId="{D3FBFB68-1758-404B-93E5-8CEEAE9D8295}"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09E0120-1FCD-444F-910B-5380D2750D8E}"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DFF5968C-F6CA-4203-B2CC-EE54FF5809A4}">
      <dgm:prSet/>
      <dgm:spPr/>
      <dgm:t>
        <a:bodyPr/>
        <a:lstStyle/>
        <a:p>
          <a:pPr>
            <a:lnSpc>
              <a:spcPct val="100000"/>
            </a:lnSpc>
          </a:pPr>
          <a:r>
            <a:rPr lang="en-GB" b="0" i="0"/>
            <a:t>Tesco's human resources need consistent training related to customer service, digital systems and teamwork to adapt to prevailing retail environments and new technology (CIPD, 2023). </a:t>
          </a:r>
          <a:endParaRPr lang="en-US"/>
        </a:p>
      </dgm:t>
    </dgm:pt>
    <dgm:pt modelId="{0E7E517C-EC00-44F8-BA17-BED7AD49E01A}" type="parTrans" cxnId="{398E6C3D-3F4E-460B-9901-B54924041604}">
      <dgm:prSet/>
      <dgm:spPr/>
      <dgm:t>
        <a:bodyPr/>
        <a:lstStyle/>
        <a:p>
          <a:endParaRPr lang="en-US"/>
        </a:p>
      </dgm:t>
    </dgm:pt>
    <dgm:pt modelId="{98E4CA49-71A3-4D18-BD99-294EDE40E26A}" type="sibTrans" cxnId="{398E6C3D-3F4E-460B-9901-B54924041604}">
      <dgm:prSet/>
      <dgm:spPr/>
      <dgm:t>
        <a:bodyPr/>
        <a:lstStyle/>
        <a:p>
          <a:endParaRPr lang="en-US"/>
        </a:p>
      </dgm:t>
    </dgm:pt>
    <dgm:pt modelId="{DF49ABE1-BF67-42E2-A94A-FFEC89BD9392}">
      <dgm:prSet/>
      <dgm:spPr/>
      <dgm:t>
        <a:bodyPr/>
        <a:lstStyle/>
        <a:p>
          <a:pPr>
            <a:lnSpc>
              <a:spcPct val="100000"/>
            </a:lnSpc>
          </a:pPr>
          <a:r>
            <a:rPr lang="en-GB" b="0" i="0"/>
            <a:t>After the new workers have been hired, an organised programme is important to ensure that they become familiar with the culture of the company, the company's policies, and the operational procedures within the company. </a:t>
          </a:r>
          <a:endParaRPr lang="en-US"/>
        </a:p>
      </dgm:t>
    </dgm:pt>
    <dgm:pt modelId="{761E9D74-B1BA-4BD0-9AFA-9FC8FB649F1C}" type="parTrans" cxnId="{6762DADF-1D23-4715-BA9F-CEAD71047D05}">
      <dgm:prSet/>
      <dgm:spPr/>
      <dgm:t>
        <a:bodyPr/>
        <a:lstStyle/>
        <a:p>
          <a:endParaRPr lang="en-US"/>
        </a:p>
      </dgm:t>
    </dgm:pt>
    <dgm:pt modelId="{09E5BD71-2E23-4DB9-9850-B885949E6E77}" type="sibTrans" cxnId="{6762DADF-1D23-4715-BA9F-CEAD71047D05}">
      <dgm:prSet/>
      <dgm:spPr/>
      <dgm:t>
        <a:bodyPr/>
        <a:lstStyle/>
        <a:p>
          <a:endParaRPr lang="en-US"/>
        </a:p>
      </dgm:t>
    </dgm:pt>
    <dgm:pt modelId="{86251A81-03CB-4071-ADA2-34475B6FB7C6}">
      <dgm:prSet/>
      <dgm:spPr/>
      <dgm:t>
        <a:bodyPr/>
        <a:lstStyle/>
        <a:p>
          <a:pPr>
            <a:lnSpc>
              <a:spcPct val="100000"/>
            </a:lnSpc>
          </a:pPr>
          <a:r>
            <a:rPr lang="en-GB" b="0" i="0"/>
            <a:t>This clarity leads to an improvement in job performance and gives the employees a competitive edge (Armstrong, 2020).</a:t>
          </a:r>
          <a:endParaRPr lang="en-US"/>
        </a:p>
      </dgm:t>
    </dgm:pt>
    <dgm:pt modelId="{73CA6135-7E43-4777-B697-1FC4E17439FD}" type="parTrans" cxnId="{4BA25162-429A-4452-8966-6568456E7D7D}">
      <dgm:prSet/>
      <dgm:spPr/>
      <dgm:t>
        <a:bodyPr/>
        <a:lstStyle/>
        <a:p>
          <a:endParaRPr lang="en-US"/>
        </a:p>
      </dgm:t>
    </dgm:pt>
    <dgm:pt modelId="{CE526EF8-8B65-4CE2-AD14-70F6402ED87F}" type="sibTrans" cxnId="{4BA25162-429A-4452-8966-6568456E7D7D}">
      <dgm:prSet/>
      <dgm:spPr/>
      <dgm:t>
        <a:bodyPr/>
        <a:lstStyle/>
        <a:p>
          <a:endParaRPr lang="en-US"/>
        </a:p>
      </dgm:t>
    </dgm:pt>
    <dgm:pt modelId="{1521F971-ACD7-412C-BE3B-3EC765054CEA}">
      <dgm:prSet/>
      <dgm:spPr/>
      <dgm:t>
        <a:bodyPr/>
        <a:lstStyle/>
        <a:p>
          <a:pPr>
            <a:lnSpc>
              <a:spcPct val="100000"/>
            </a:lnSpc>
          </a:pPr>
          <a:r>
            <a:rPr lang="en-GB" b="0" i="0"/>
            <a:t>Developing leadership skills helps towards long-term engagement with employees and sustainability of an organisation. These growth opportunities are suitable for addressing a different set of development needs (Honey &amp; Mumford, 1986).</a:t>
          </a:r>
          <a:endParaRPr lang="en-US"/>
        </a:p>
      </dgm:t>
    </dgm:pt>
    <dgm:pt modelId="{4080DF59-1424-4C1C-9914-F702EFD20863}" type="parTrans" cxnId="{930D654E-2420-4674-BB33-0301FB5D51CB}">
      <dgm:prSet/>
      <dgm:spPr/>
      <dgm:t>
        <a:bodyPr/>
        <a:lstStyle/>
        <a:p>
          <a:endParaRPr lang="en-US"/>
        </a:p>
      </dgm:t>
    </dgm:pt>
    <dgm:pt modelId="{916A0261-3EB1-4547-9255-13C4D0969455}" type="sibTrans" cxnId="{930D654E-2420-4674-BB33-0301FB5D51CB}">
      <dgm:prSet/>
      <dgm:spPr/>
      <dgm:t>
        <a:bodyPr/>
        <a:lstStyle/>
        <a:p>
          <a:endParaRPr lang="en-US"/>
        </a:p>
      </dgm:t>
    </dgm:pt>
    <dgm:pt modelId="{14622C92-AD96-411C-A260-65FA34804795}" type="pres">
      <dgm:prSet presAssocID="{C09E0120-1FCD-444F-910B-5380D2750D8E}" presName="root" presStyleCnt="0">
        <dgm:presLayoutVars>
          <dgm:dir/>
          <dgm:resizeHandles val="exact"/>
        </dgm:presLayoutVars>
      </dgm:prSet>
      <dgm:spPr/>
    </dgm:pt>
    <dgm:pt modelId="{FDC176AB-24D0-4B06-8CE9-EF0F3FF271D1}" type="pres">
      <dgm:prSet presAssocID="{DFF5968C-F6CA-4203-B2CC-EE54FF5809A4}" presName="compNode" presStyleCnt="0"/>
      <dgm:spPr/>
    </dgm:pt>
    <dgm:pt modelId="{1F2F2BD3-1F6A-423E-8CFC-9068561DD7BA}" type="pres">
      <dgm:prSet presAssocID="{DFF5968C-F6CA-4203-B2CC-EE54FF5809A4}"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Processor"/>
        </a:ext>
      </dgm:extLst>
    </dgm:pt>
    <dgm:pt modelId="{CDC995DC-2AE4-4DBB-AAA8-4B65B670C2C6}" type="pres">
      <dgm:prSet presAssocID="{DFF5968C-F6CA-4203-B2CC-EE54FF5809A4}" presName="spaceRect" presStyleCnt="0"/>
      <dgm:spPr/>
    </dgm:pt>
    <dgm:pt modelId="{7EF5EFDB-ADAD-4007-B125-85386B4EF59C}" type="pres">
      <dgm:prSet presAssocID="{DFF5968C-F6CA-4203-B2CC-EE54FF5809A4}" presName="textRect" presStyleLbl="revTx" presStyleIdx="0" presStyleCnt="4">
        <dgm:presLayoutVars>
          <dgm:chMax val="1"/>
          <dgm:chPref val="1"/>
        </dgm:presLayoutVars>
      </dgm:prSet>
      <dgm:spPr/>
    </dgm:pt>
    <dgm:pt modelId="{B2F2542C-A2B7-4FC6-BA92-BE3AEFB5463C}" type="pres">
      <dgm:prSet presAssocID="{98E4CA49-71A3-4D18-BD99-294EDE40E26A}" presName="sibTrans" presStyleCnt="0"/>
      <dgm:spPr/>
    </dgm:pt>
    <dgm:pt modelId="{BDDC1ECD-A587-4779-9693-2723928CC67A}" type="pres">
      <dgm:prSet presAssocID="{DF49ABE1-BF67-42E2-A94A-FFEC89BD9392}" presName="compNode" presStyleCnt="0"/>
      <dgm:spPr/>
    </dgm:pt>
    <dgm:pt modelId="{DCC63B98-4578-4C0D-9BA0-C2136E6DB656}" type="pres">
      <dgm:prSet presAssocID="{DF49ABE1-BF67-42E2-A94A-FFEC89BD9392}"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Office Worker"/>
        </a:ext>
      </dgm:extLst>
    </dgm:pt>
    <dgm:pt modelId="{C9BE31E4-ABE9-4BD4-9F2D-9F91017E044F}" type="pres">
      <dgm:prSet presAssocID="{DF49ABE1-BF67-42E2-A94A-FFEC89BD9392}" presName="spaceRect" presStyleCnt="0"/>
      <dgm:spPr/>
    </dgm:pt>
    <dgm:pt modelId="{2436069C-387F-4E35-9B97-56F594E02BED}" type="pres">
      <dgm:prSet presAssocID="{DF49ABE1-BF67-42E2-A94A-FFEC89BD9392}" presName="textRect" presStyleLbl="revTx" presStyleIdx="1" presStyleCnt="4">
        <dgm:presLayoutVars>
          <dgm:chMax val="1"/>
          <dgm:chPref val="1"/>
        </dgm:presLayoutVars>
      </dgm:prSet>
      <dgm:spPr/>
    </dgm:pt>
    <dgm:pt modelId="{11ACF2D5-A702-45A9-8272-99227FFE2D58}" type="pres">
      <dgm:prSet presAssocID="{09E5BD71-2E23-4DB9-9850-B885949E6E77}" presName="sibTrans" presStyleCnt="0"/>
      <dgm:spPr/>
    </dgm:pt>
    <dgm:pt modelId="{11321E85-56E9-47FA-856D-8FC40D7DC2F4}" type="pres">
      <dgm:prSet presAssocID="{86251A81-03CB-4071-ADA2-34475B6FB7C6}" presName="compNode" presStyleCnt="0"/>
      <dgm:spPr/>
    </dgm:pt>
    <dgm:pt modelId="{0CF7A61A-0593-402C-A7CB-93869CD2B000}" type="pres">
      <dgm:prSet presAssocID="{86251A81-03CB-4071-ADA2-34475B6FB7C6}"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Astronaut"/>
        </a:ext>
      </dgm:extLst>
    </dgm:pt>
    <dgm:pt modelId="{AF3830ED-BC92-48CD-91BF-5282EF940C0E}" type="pres">
      <dgm:prSet presAssocID="{86251A81-03CB-4071-ADA2-34475B6FB7C6}" presName="spaceRect" presStyleCnt="0"/>
      <dgm:spPr/>
    </dgm:pt>
    <dgm:pt modelId="{6613AE6A-21A5-4F12-968F-B1293FA9CF0A}" type="pres">
      <dgm:prSet presAssocID="{86251A81-03CB-4071-ADA2-34475B6FB7C6}" presName="textRect" presStyleLbl="revTx" presStyleIdx="2" presStyleCnt="4">
        <dgm:presLayoutVars>
          <dgm:chMax val="1"/>
          <dgm:chPref val="1"/>
        </dgm:presLayoutVars>
      </dgm:prSet>
      <dgm:spPr/>
    </dgm:pt>
    <dgm:pt modelId="{0A6F2790-AA5D-4A21-9297-B51EE9648518}" type="pres">
      <dgm:prSet presAssocID="{CE526EF8-8B65-4CE2-AD14-70F6402ED87F}" presName="sibTrans" presStyleCnt="0"/>
      <dgm:spPr/>
    </dgm:pt>
    <dgm:pt modelId="{4B13E841-6C76-4448-A3B1-D1035CD4C24E}" type="pres">
      <dgm:prSet presAssocID="{1521F971-ACD7-412C-BE3B-3EC765054CEA}" presName="compNode" presStyleCnt="0"/>
      <dgm:spPr/>
    </dgm:pt>
    <dgm:pt modelId="{EE101892-98E3-40F9-A10F-6F125D9B97FB}" type="pres">
      <dgm:prSet presAssocID="{1521F971-ACD7-412C-BE3B-3EC765054CEA}"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usiness Growth"/>
        </a:ext>
      </dgm:extLst>
    </dgm:pt>
    <dgm:pt modelId="{95D6F95B-3DE0-445B-AF98-2FBCC27F00AF}" type="pres">
      <dgm:prSet presAssocID="{1521F971-ACD7-412C-BE3B-3EC765054CEA}" presName="spaceRect" presStyleCnt="0"/>
      <dgm:spPr/>
    </dgm:pt>
    <dgm:pt modelId="{3FE64E7E-6E11-4770-93CB-B30BFB87858F}" type="pres">
      <dgm:prSet presAssocID="{1521F971-ACD7-412C-BE3B-3EC765054CEA}" presName="textRect" presStyleLbl="revTx" presStyleIdx="3" presStyleCnt="4">
        <dgm:presLayoutVars>
          <dgm:chMax val="1"/>
          <dgm:chPref val="1"/>
        </dgm:presLayoutVars>
      </dgm:prSet>
      <dgm:spPr/>
    </dgm:pt>
  </dgm:ptLst>
  <dgm:cxnLst>
    <dgm:cxn modelId="{8DD4B805-425C-4E08-B8E9-026B5896191C}" type="presOf" srcId="{C09E0120-1FCD-444F-910B-5380D2750D8E}" destId="{14622C92-AD96-411C-A260-65FA34804795}" srcOrd="0" destOrd="0" presId="urn:microsoft.com/office/officeart/2018/2/layout/IconLabelList"/>
    <dgm:cxn modelId="{398E6C3D-3F4E-460B-9901-B54924041604}" srcId="{C09E0120-1FCD-444F-910B-5380D2750D8E}" destId="{DFF5968C-F6CA-4203-B2CC-EE54FF5809A4}" srcOrd="0" destOrd="0" parTransId="{0E7E517C-EC00-44F8-BA17-BED7AD49E01A}" sibTransId="{98E4CA49-71A3-4D18-BD99-294EDE40E26A}"/>
    <dgm:cxn modelId="{4BA25162-429A-4452-8966-6568456E7D7D}" srcId="{C09E0120-1FCD-444F-910B-5380D2750D8E}" destId="{86251A81-03CB-4071-ADA2-34475B6FB7C6}" srcOrd="2" destOrd="0" parTransId="{73CA6135-7E43-4777-B697-1FC4E17439FD}" sibTransId="{CE526EF8-8B65-4CE2-AD14-70F6402ED87F}"/>
    <dgm:cxn modelId="{930D654E-2420-4674-BB33-0301FB5D51CB}" srcId="{C09E0120-1FCD-444F-910B-5380D2750D8E}" destId="{1521F971-ACD7-412C-BE3B-3EC765054CEA}" srcOrd="3" destOrd="0" parTransId="{4080DF59-1424-4C1C-9914-F702EFD20863}" sibTransId="{916A0261-3EB1-4547-9255-13C4D0969455}"/>
    <dgm:cxn modelId="{0077A5AD-BDF0-4018-A5DD-3D9D1C4501D5}" type="presOf" srcId="{DF49ABE1-BF67-42E2-A94A-FFEC89BD9392}" destId="{2436069C-387F-4E35-9B97-56F594E02BED}" srcOrd="0" destOrd="0" presId="urn:microsoft.com/office/officeart/2018/2/layout/IconLabelList"/>
    <dgm:cxn modelId="{42901DCC-3863-4AEB-8936-82E4858A3AFB}" type="presOf" srcId="{DFF5968C-F6CA-4203-B2CC-EE54FF5809A4}" destId="{7EF5EFDB-ADAD-4007-B125-85386B4EF59C}" srcOrd="0" destOrd="0" presId="urn:microsoft.com/office/officeart/2018/2/layout/IconLabelList"/>
    <dgm:cxn modelId="{50B207CD-B1EC-45FE-8125-2B89858B4496}" type="presOf" srcId="{86251A81-03CB-4071-ADA2-34475B6FB7C6}" destId="{6613AE6A-21A5-4F12-968F-B1293FA9CF0A}" srcOrd="0" destOrd="0" presId="urn:microsoft.com/office/officeart/2018/2/layout/IconLabelList"/>
    <dgm:cxn modelId="{6762DADF-1D23-4715-BA9F-CEAD71047D05}" srcId="{C09E0120-1FCD-444F-910B-5380D2750D8E}" destId="{DF49ABE1-BF67-42E2-A94A-FFEC89BD9392}" srcOrd="1" destOrd="0" parTransId="{761E9D74-B1BA-4BD0-9AFA-9FC8FB649F1C}" sibTransId="{09E5BD71-2E23-4DB9-9850-B885949E6E77}"/>
    <dgm:cxn modelId="{5D0662FC-F52D-40F5-AC57-23DBB1F3411C}" type="presOf" srcId="{1521F971-ACD7-412C-BE3B-3EC765054CEA}" destId="{3FE64E7E-6E11-4770-93CB-B30BFB87858F}" srcOrd="0" destOrd="0" presId="urn:microsoft.com/office/officeart/2018/2/layout/IconLabelList"/>
    <dgm:cxn modelId="{28029D85-0472-4943-BC0D-646B46B8DF73}" type="presParOf" srcId="{14622C92-AD96-411C-A260-65FA34804795}" destId="{FDC176AB-24D0-4B06-8CE9-EF0F3FF271D1}" srcOrd="0" destOrd="0" presId="urn:microsoft.com/office/officeart/2018/2/layout/IconLabelList"/>
    <dgm:cxn modelId="{1E24FD5D-755B-44C4-B7C1-4E33595686D8}" type="presParOf" srcId="{FDC176AB-24D0-4B06-8CE9-EF0F3FF271D1}" destId="{1F2F2BD3-1F6A-423E-8CFC-9068561DD7BA}" srcOrd="0" destOrd="0" presId="urn:microsoft.com/office/officeart/2018/2/layout/IconLabelList"/>
    <dgm:cxn modelId="{43634E1A-F027-49BA-86C6-8F06FB2A0220}" type="presParOf" srcId="{FDC176AB-24D0-4B06-8CE9-EF0F3FF271D1}" destId="{CDC995DC-2AE4-4DBB-AAA8-4B65B670C2C6}" srcOrd="1" destOrd="0" presId="urn:microsoft.com/office/officeart/2018/2/layout/IconLabelList"/>
    <dgm:cxn modelId="{857F8957-B777-4C10-AED0-6C156FFC5655}" type="presParOf" srcId="{FDC176AB-24D0-4B06-8CE9-EF0F3FF271D1}" destId="{7EF5EFDB-ADAD-4007-B125-85386B4EF59C}" srcOrd="2" destOrd="0" presId="urn:microsoft.com/office/officeart/2018/2/layout/IconLabelList"/>
    <dgm:cxn modelId="{1AFA7FD1-6895-466B-9494-8B2BAB25AA0D}" type="presParOf" srcId="{14622C92-AD96-411C-A260-65FA34804795}" destId="{B2F2542C-A2B7-4FC6-BA92-BE3AEFB5463C}" srcOrd="1" destOrd="0" presId="urn:microsoft.com/office/officeart/2018/2/layout/IconLabelList"/>
    <dgm:cxn modelId="{71A68A41-EC6C-4F9D-B1AA-192FB3E9906E}" type="presParOf" srcId="{14622C92-AD96-411C-A260-65FA34804795}" destId="{BDDC1ECD-A587-4779-9693-2723928CC67A}" srcOrd="2" destOrd="0" presId="urn:microsoft.com/office/officeart/2018/2/layout/IconLabelList"/>
    <dgm:cxn modelId="{ADC93960-0DF7-40BC-9952-4ED6EDB22C94}" type="presParOf" srcId="{BDDC1ECD-A587-4779-9693-2723928CC67A}" destId="{DCC63B98-4578-4C0D-9BA0-C2136E6DB656}" srcOrd="0" destOrd="0" presId="urn:microsoft.com/office/officeart/2018/2/layout/IconLabelList"/>
    <dgm:cxn modelId="{101C5B87-7572-49E3-9EDB-C327AB3BFD2D}" type="presParOf" srcId="{BDDC1ECD-A587-4779-9693-2723928CC67A}" destId="{C9BE31E4-ABE9-4BD4-9F2D-9F91017E044F}" srcOrd="1" destOrd="0" presId="urn:microsoft.com/office/officeart/2018/2/layout/IconLabelList"/>
    <dgm:cxn modelId="{A8CF1243-A236-456C-B44A-11450A684EC2}" type="presParOf" srcId="{BDDC1ECD-A587-4779-9693-2723928CC67A}" destId="{2436069C-387F-4E35-9B97-56F594E02BED}" srcOrd="2" destOrd="0" presId="urn:microsoft.com/office/officeart/2018/2/layout/IconLabelList"/>
    <dgm:cxn modelId="{556E7115-06A1-4086-A253-8F84C5238F95}" type="presParOf" srcId="{14622C92-AD96-411C-A260-65FA34804795}" destId="{11ACF2D5-A702-45A9-8272-99227FFE2D58}" srcOrd="3" destOrd="0" presId="urn:microsoft.com/office/officeart/2018/2/layout/IconLabelList"/>
    <dgm:cxn modelId="{928E32F6-617E-4879-98C4-A5B8D65C01B1}" type="presParOf" srcId="{14622C92-AD96-411C-A260-65FA34804795}" destId="{11321E85-56E9-47FA-856D-8FC40D7DC2F4}" srcOrd="4" destOrd="0" presId="urn:microsoft.com/office/officeart/2018/2/layout/IconLabelList"/>
    <dgm:cxn modelId="{B7CEC226-7D9E-45EE-97A7-170B77EE558B}" type="presParOf" srcId="{11321E85-56E9-47FA-856D-8FC40D7DC2F4}" destId="{0CF7A61A-0593-402C-A7CB-93869CD2B000}" srcOrd="0" destOrd="0" presId="urn:microsoft.com/office/officeart/2018/2/layout/IconLabelList"/>
    <dgm:cxn modelId="{5ABC5127-8026-48B5-82A8-D4B155A693E9}" type="presParOf" srcId="{11321E85-56E9-47FA-856D-8FC40D7DC2F4}" destId="{AF3830ED-BC92-48CD-91BF-5282EF940C0E}" srcOrd="1" destOrd="0" presId="urn:microsoft.com/office/officeart/2018/2/layout/IconLabelList"/>
    <dgm:cxn modelId="{A6ED5035-80C2-4C6C-95D5-695239FBCF18}" type="presParOf" srcId="{11321E85-56E9-47FA-856D-8FC40D7DC2F4}" destId="{6613AE6A-21A5-4F12-968F-B1293FA9CF0A}" srcOrd="2" destOrd="0" presId="urn:microsoft.com/office/officeart/2018/2/layout/IconLabelList"/>
    <dgm:cxn modelId="{67130C32-CCDE-4157-AEA6-AC26B3C80121}" type="presParOf" srcId="{14622C92-AD96-411C-A260-65FA34804795}" destId="{0A6F2790-AA5D-4A21-9297-B51EE9648518}" srcOrd="5" destOrd="0" presId="urn:microsoft.com/office/officeart/2018/2/layout/IconLabelList"/>
    <dgm:cxn modelId="{ACB2C8D4-946E-48EC-B017-F22AB3F32DBA}" type="presParOf" srcId="{14622C92-AD96-411C-A260-65FA34804795}" destId="{4B13E841-6C76-4448-A3B1-D1035CD4C24E}" srcOrd="6" destOrd="0" presId="urn:microsoft.com/office/officeart/2018/2/layout/IconLabelList"/>
    <dgm:cxn modelId="{5CD8D62F-47AB-45B0-B75E-B593ED46FF38}" type="presParOf" srcId="{4B13E841-6C76-4448-A3B1-D1035CD4C24E}" destId="{EE101892-98E3-40F9-A10F-6F125D9B97FB}" srcOrd="0" destOrd="0" presId="urn:microsoft.com/office/officeart/2018/2/layout/IconLabelList"/>
    <dgm:cxn modelId="{93B6549F-ECB2-43BF-BCD2-3391021B0FE6}" type="presParOf" srcId="{4B13E841-6C76-4448-A3B1-D1035CD4C24E}" destId="{95D6F95B-3DE0-445B-AF98-2FBCC27F00AF}" srcOrd="1" destOrd="0" presId="urn:microsoft.com/office/officeart/2018/2/layout/IconLabelList"/>
    <dgm:cxn modelId="{732EA852-4433-412E-B0B0-6076FB3A1804}" type="presParOf" srcId="{4B13E841-6C76-4448-A3B1-D1035CD4C24E}" destId="{3FE64E7E-6E11-4770-93CB-B30BFB87858F}"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F004F4B-5A5E-446B-BD6B-A566617FE0ED}"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E5E2CF28-3147-4C74-ADAF-60A70BA61F97}">
      <dgm:prSet/>
      <dgm:spPr/>
      <dgm:t>
        <a:bodyPr/>
        <a:lstStyle/>
        <a:p>
          <a:pPr>
            <a:lnSpc>
              <a:spcPct val="100000"/>
            </a:lnSpc>
          </a:pPr>
          <a:r>
            <a:rPr lang="en-GB" b="0" i="0"/>
            <a:t>Out of this, behaviourism focuses on the learning that is consequence. It teaches certain behaviours through persistent reinforcement with rewards, feedback and repetition (Skinner, 1953). </a:t>
          </a:r>
          <a:endParaRPr lang="en-US"/>
        </a:p>
      </dgm:t>
    </dgm:pt>
    <dgm:pt modelId="{5702EAF3-2942-4F4C-B388-6998E69EF7BC}" type="parTrans" cxnId="{12046AC5-9F0F-49B7-AE7D-9595765C167A}">
      <dgm:prSet/>
      <dgm:spPr/>
      <dgm:t>
        <a:bodyPr/>
        <a:lstStyle/>
        <a:p>
          <a:endParaRPr lang="en-US"/>
        </a:p>
      </dgm:t>
    </dgm:pt>
    <dgm:pt modelId="{DEE8E2D7-388B-4486-820B-D0DC44EBF815}" type="sibTrans" cxnId="{12046AC5-9F0F-49B7-AE7D-9595765C167A}">
      <dgm:prSet/>
      <dgm:spPr/>
      <dgm:t>
        <a:bodyPr/>
        <a:lstStyle/>
        <a:p>
          <a:endParaRPr lang="en-US"/>
        </a:p>
      </dgm:t>
    </dgm:pt>
    <dgm:pt modelId="{7CEB2576-239D-4291-9FE5-A75BF5F0CA7D}">
      <dgm:prSet/>
      <dgm:spPr/>
      <dgm:t>
        <a:bodyPr/>
        <a:lstStyle/>
        <a:p>
          <a:pPr>
            <a:lnSpc>
              <a:spcPct val="100000"/>
            </a:lnSpc>
          </a:pPr>
          <a:r>
            <a:rPr lang="en-GB" b="0" i="0"/>
            <a:t>Tesco adopts the latter approach by rewarding performance and creating programmes for recognition, in addition to structured training sessions that encourage great behaviours when dealing with customers (CIPD, 2023). </a:t>
          </a:r>
          <a:endParaRPr lang="en-US"/>
        </a:p>
      </dgm:t>
    </dgm:pt>
    <dgm:pt modelId="{D48123B9-2AF0-4CDE-B3C2-D5879ACE379E}" type="parTrans" cxnId="{7AE91790-59A8-452C-AE53-0DA08D91A79B}">
      <dgm:prSet/>
      <dgm:spPr/>
      <dgm:t>
        <a:bodyPr/>
        <a:lstStyle/>
        <a:p>
          <a:endParaRPr lang="en-US"/>
        </a:p>
      </dgm:t>
    </dgm:pt>
    <dgm:pt modelId="{44B2E887-52C7-4C4A-9819-025DA3EE4BA0}" type="sibTrans" cxnId="{7AE91790-59A8-452C-AE53-0DA08D91A79B}">
      <dgm:prSet/>
      <dgm:spPr/>
      <dgm:t>
        <a:bodyPr/>
        <a:lstStyle/>
        <a:p>
          <a:endParaRPr lang="en-US"/>
        </a:p>
      </dgm:t>
    </dgm:pt>
    <dgm:pt modelId="{DFF3854B-048C-475F-A81B-85355D325CA7}">
      <dgm:prSet/>
      <dgm:spPr/>
      <dgm:t>
        <a:bodyPr/>
        <a:lstStyle/>
        <a:p>
          <a:pPr>
            <a:lnSpc>
              <a:spcPct val="100000"/>
            </a:lnSpc>
          </a:pPr>
          <a:r>
            <a:rPr lang="en-GB" b="0" i="0"/>
            <a:t>These methods keep the pace constant and elevate the productivity of the employees as in case everyday work that is retailing that has a standardised procedure (Armstrong, 2020).</a:t>
          </a:r>
          <a:endParaRPr lang="en-US"/>
        </a:p>
      </dgm:t>
    </dgm:pt>
    <dgm:pt modelId="{380EB807-57AD-4A13-968B-23D7C5EC9E23}" type="parTrans" cxnId="{686E25E1-0ACA-4C72-B59E-64DF2873CE87}">
      <dgm:prSet/>
      <dgm:spPr/>
      <dgm:t>
        <a:bodyPr/>
        <a:lstStyle/>
        <a:p>
          <a:endParaRPr lang="en-US"/>
        </a:p>
      </dgm:t>
    </dgm:pt>
    <dgm:pt modelId="{86B48B95-590B-43C9-A4AB-C1E3407D8EC1}" type="sibTrans" cxnId="{686E25E1-0ACA-4C72-B59E-64DF2873CE87}">
      <dgm:prSet/>
      <dgm:spPr/>
      <dgm:t>
        <a:bodyPr/>
        <a:lstStyle/>
        <a:p>
          <a:endParaRPr lang="en-US"/>
        </a:p>
      </dgm:t>
    </dgm:pt>
    <dgm:pt modelId="{3C3DE72C-D9BD-43D2-BC39-AE044238D97C}" type="pres">
      <dgm:prSet presAssocID="{CF004F4B-5A5E-446B-BD6B-A566617FE0ED}" presName="root" presStyleCnt="0">
        <dgm:presLayoutVars>
          <dgm:dir/>
          <dgm:resizeHandles val="exact"/>
        </dgm:presLayoutVars>
      </dgm:prSet>
      <dgm:spPr/>
    </dgm:pt>
    <dgm:pt modelId="{B050659A-778E-48E7-AF39-CC0863E027B1}" type="pres">
      <dgm:prSet presAssocID="{E5E2CF28-3147-4C74-ADAF-60A70BA61F97}" presName="compNode" presStyleCnt="0"/>
      <dgm:spPr/>
    </dgm:pt>
    <dgm:pt modelId="{BA55F3C5-6F02-4AAB-90E6-C02FB7A4DFF4}" type="pres">
      <dgm:prSet presAssocID="{E5E2CF28-3147-4C74-ADAF-60A70BA61F97}" presName="bgRect" presStyleLbl="bgShp" presStyleIdx="0" presStyleCnt="3"/>
      <dgm:spPr/>
    </dgm:pt>
    <dgm:pt modelId="{7B0204E8-28E3-4238-8F60-7144518EB100}" type="pres">
      <dgm:prSet presAssocID="{E5E2CF28-3147-4C74-ADAF-60A70BA61F97}"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Speed Bump"/>
        </a:ext>
      </dgm:extLst>
    </dgm:pt>
    <dgm:pt modelId="{58C082BF-946B-4E1B-ADC4-B717BAD029DE}" type="pres">
      <dgm:prSet presAssocID="{E5E2CF28-3147-4C74-ADAF-60A70BA61F97}" presName="spaceRect" presStyleCnt="0"/>
      <dgm:spPr/>
    </dgm:pt>
    <dgm:pt modelId="{C546DEA1-9DF7-4987-BC62-F01F6F58F57E}" type="pres">
      <dgm:prSet presAssocID="{E5E2CF28-3147-4C74-ADAF-60A70BA61F97}" presName="parTx" presStyleLbl="revTx" presStyleIdx="0" presStyleCnt="3">
        <dgm:presLayoutVars>
          <dgm:chMax val="0"/>
          <dgm:chPref val="0"/>
        </dgm:presLayoutVars>
      </dgm:prSet>
      <dgm:spPr/>
    </dgm:pt>
    <dgm:pt modelId="{4FE73B66-1E6E-4A51-AA58-5B8A62CF96C8}" type="pres">
      <dgm:prSet presAssocID="{DEE8E2D7-388B-4486-820B-D0DC44EBF815}" presName="sibTrans" presStyleCnt="0"/>
      <dgm:spPr/>
    </dgm:pt>
    <dgm:pt modelId="{CF7D37BB-0FB5-4375-B969-B447A0DDDDD6}" type="pres">
      <dgm:prSet presAssocID="{7CEB2576-239D-4291-9FE5-A75BF5F0CA7D}" presName="compNode" presStyleCnt="0"/>
      <dgm:spPr/>
    </dgm:pt>
    <dgm:pt modelId="{2CC3FE2C-2CE8-49EF-BA84-73F0F7B5BCDA}" type="pres">
      <dgm:prSet presAssocID="{7CEB2576-239D-4291-9FE5-A75BF5F0CA7D}" presName="bgRect" presStyleLbl="bgShp" presStyleIdx="1" presStyleCnt="3"/>
      <dgm:spPr/>
    </dgm:pt>
    <dgm:pt modelId="{31F1B9B4-D73B-43AE-92E1-7E632F405431}" type="pres">
      <dgm:prSet presAssocID="{7CEB2576-239D-4291-9FE5-A75BF5F0CA7D}"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usiness Growth"/>
        </a:ext>
      </dgm:extLst>
    </dgm:pt>
    <dgm:pt modelId="{71FD8891-25BC-4DBE-9FD8-B074A8645D89}" type="pres">
      <dgm:prSet presAssocID="{7CEB2576-239D-4291-9FE5-A75BF5F0CA7D}" presName="spaceRect" presStyleCnt="0"/>
      <dgm:spPr/>
    </dgm:pt>
    <dgm:pt modelId="{C5EBBFBC-8351-4302-BDA5-07669D443761}" type="pres">
      <dgm:prSet presAssocID="{7CEB2576-239D-4291-9FE5-A75BF5F0CA7D}" presName="parTx" presStyleLbl="revTx" presStyleIdx="1" presStyleCnt="3">
        <dgm:presLayoutVars>
          <dgm:chMax val="0"/>
          <dgm:chPref val="0"/>
        </dgm:presLayoutVars>
      </dgm:prSet>
      <dgm:spPr/>
    </dgm:pt>
    <dgm:pt modelId="{A77C9E46-EB07-477E-8A11-43E981DEF2FF}" type="pres">
      <dgm:prSet presAssocID="{44B2E887-52C7-4C4A-9819-025DA3EE4BA0}" presName="sibTrans" presStyleCnt="0"/>
      <dgm:spPr/>
    </dgm:pt>
    <dgm:pt modelId="{0AC6B5A8-D919-404A-B5C2-9A653C335395}" type="pres">
      <dgm:prSet presAssocID="{DFF3854B-048C-475F-A81B-85355D325CA7}" presName="compNode" presStyleCnt="0"/>
      <dgm:spPr/>
    </dgm:pt>
    <dgm:pt modelId="{64DAF723-666F-4108-9C0A-33FD596B208E}" type="pres">
      <dgm:prSet presAssocID="{DFF3854B-048C-475F-A81B-85355D325CA7}" presName="bgRect" presStyleLbl="bgShp" presStyleIdx="2" presStyleCnt="3"/>
      <dgm:spPr/>
    </dgm:pt>
    <dgm:pt modelId="{8ECBB0CF-6DF7-4AF0-875F-A8B2E63C67D0}" type="pres">
      <dgm:prSet presAssocID="{DFF3854B-048C-475F-A81B-85355D325CA7}"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Hierarchy"/>
        </a:ext>
      </dgm:extLst>
    </dgm:pt>
    <dgm:pt modelId="{FC87502E-0DB3-4661-B438-57141F3739B7}" type="pres">
      <dgm:prSet presAssocID="{DFF3854B-048C-475F-A81B-85355D325CA7}" presName="spaceRect" presStyleCnt="0"/>
      <dgm:spPr/>
    </dgm:pt>
    <dgm:pt modelId="{B80C859F-381A-456C-BC53-E293CC47C95F}" type="pres">
      <dgm:prSet presAssocID="{DFF3854B-048C-475F-A81B-85355D325CA7}" presName="parTx" presStyleLbl="revTx" presStyleIdx="2" presStyleCnt="3">
        <dgm:presLayoutVars>
          <dgm:chMax val="0"/>
          <dgm:chPref val="0"/>
        </dgm:presLayoutVars>
      </dgm:prSet>
      <dgm:spPr/>
    </dgm:pt>
  </dgm:ptLst>
  <dgm:cxnLst>
    <dgm:cxn modelId="{D3B6B32E-F809-4569-82D9-AE53B5F80062}" type="presOf" srcId="{CF004F4B-5A5E-446B-BD6B-A566617FE0ED}" destId="{3C3DE72C-D9BD-43D2-BC39-AE044238D97C}" srcOrd="0" destOrd="0" presId="urn:microsoft.com/office/officeart/2018/2/layout/IconVerticalSolidList"/>
    <dgm:cxn modelId="{A46B523D-8099-4D92-95DB-2B4E82D013BB}" type="presOf" srcId="{E5E2CF28-3147-4C74-ADAF-60A70BA61F97}" destId="{C546DEA1-9DF7-4987-BC62-F01F6F58F57E}" srcOrd="0" destOrd="0" presId="urn:microsoft.com/office/officeart/2018/2/layout/IconVerticalSolidList"/>
    <dgm:cxn modelId="{E6C2B35E-623A-421A-9EC5-0D5663EF2520}" type="presOf" srcId="{7CEB2576-239D-4291-9FE5-A75BF5F0CA7D}" destId="{C5EBBFBC-8351-4302-BDA5-07669D443761}" srcOrd="0" destOrd="0" presId="urn:microsoft.com/office/officeart/2018/2/layout/IconVerticalSolidList"/>
    <dgm:cxn modelId="{7AE91790-59A8-452C-AE53-0DA08D91A79B}" srcId="{CF004F4B-5A5E-446B-BD6B-A566617FE0ED}" destId="{7CEB2576-239D-4291-9FE5-A75BF5F0CA7D}" srcOrd="1" destOrd="0" parTransId="{D48123B9-2AF0-4CDE-B3C2-D5879ACE379E}" sibTransId="{44B2E887-52C7-4C4A-9819-025DA3EE4BA0}"/>
    <dgm:cxn modelId="{12046AC5-9F0F-49B7-AE7D-9595765C167A}" srcId="{CF004F4B-5A5E-446B-BD6B-A566617FE0ED}" destId="{E5E2CF28-3147-4C74-ADAF-60A70BA61F97}" srcOrd="0" destOrd="0" parTransId="{5702EAF3-2942-4F4C-B388-6998E69EF7BC}" sibTransId="{DEE8E2D7-388B-4486-820B-D0DC44EBF815}"/>
    <dgm:cxn modelId="{4CD489D7-BB31-4FED-A0EB-6DAF762507AA}" type="presOf" srcId="{DFF3854B-048C-475F-A81B-85355D325CA7}" destId="{B80C859F-381A-456C-BC53-E293CC47C95F}" srcOrd="0" destOrd="0" presId="urn:microsoft.com/office/officeart/2018/2/layout/IconVerticalSolidList"/>
    <dgm:cxn modelId="{686E25E1-0ACA-4C72-B59E-64DF2873CE87}" srcId="{CF004F4B-5A5E-446B-BD6B-A566617FE0ED}" destId="{DFF3854B-048C-475F-A81B-85355D325CA7}" srcOrd="2" destOrd="0" parTransId="{380EB807-57AD-4A13-968B-23D7C5EC9E23}" sibTransId="{86B48B95-590B-43C9-A4AB-C1E3407D8EC1}"/>
    <dgm:cxn modelId="{6941C5B1-BE6D-49D2-A40B-831F7183D6E3}" type="presParOf" srcId="{3C3DE72C-D9BD-43D2-BC39-AE044238D97C}" destId="{B050659A-778E-48E7-AF39-CC0863E027B1}" srcOrd="0" destOrd="0" presId="urn:microsoft.com/office/officeart/2018/2/layout/IconVerticalSolidList"/>
    <dgm:cxn modelId="{4D825E0F-4CBD-4A9B-B8E1-2BE89E332A9A}" type="presParOf" srcId="{B050659A-778E-48E7-AF39-CC0863E027B1}" destId="{BA55F3C5-6F02-4AAB-90E6-C02FB7A4DFF4}" srcOrd="0" destOrd="0" presId="urn:microsoft.com/office/officeart/2018/2/layout/IconVerticalSolidList"/>
    <dgm:cxn modelId="{5E21D727-C8C9-4922-8E1D-A5B6579B2B09}" type="presParOf" srcId="{B050659A-778E-48E7-AF39-CC0863E027B1}" destId="{7B0204E8-28E3-4238-8F60-7144518EB100}" srcOrd="1" destOrd="0" presId="urn:microsoft.com/office/officeart/2018/2/layout/IconVerticalSolidList"/>
    <dgm:cxn modelId="{6381619E-CF0B-4569-91D2-B4A97B922A87}" type="presParOf" srcId="{B050659A-778E-48E7-AF39-CC0863E027B1}" destId="{58C082BF-946B-4E1B-ADC4-B717BAD029DE}" srcOrd="2" destOrd="0" presId="urn:microsoft.com/office/officeart/2018/2/layout/IconVerticalSolidList"/>
    <dgm:cxn modelId="{14CE8CB3-3B56-4B90-B976-1DE0AE85763E}" type="presParOf" srcId="{B050659A-778E-48E7-AF39-CC0863E027B1}" destId="{C546DEA1-9DF7-4987-BC62-F01F6F58F57E}" srcOrd="3" destOrd="0" presId="urn:microsoft.com/office/officeart/2018/2/layout/IconVerticalSolidList"/>
    <dgm:cxn modelId="{C3B0EB9F-E36A-4F40-8965-42A42BF6FEA9}" type="presParOf" srcId="{3C3DE72C-D9BD-43D2-BC39-AE044238D97C}" destId="{4FE73B66-1E6E-4A51-AA58-5B8A62CF96C8}" srcOrd="1" destOrd="0" presId="urn:microsoft.com/office/officeart/2018/2/layout/IconVerticalSolidList"/>
    <dgm:cxn modelId="{943BFC72-A296-4089-85BA-8E415B690F45}" type="presParOf" srcId="{3C3DE72C-D9BD-43D2-BC39-AE044238D97C}" destId="{CF7D37BB-0FB5-4375-B969-B447A0DDDDD6}" srcOrd="2" destOrd="0" presId="urn:microsoft.com/office/officeart/2018/2/layout/IconVerticalSolidList"/>
    <dgm:cxn modelId="{5614DE75-DB46-49E0-957D-45B4FF059933}" type="presParOf" srcId="{CF7D37BB-0FB5-4375-B969-B447A0DDDDD6}" destId="{2CC3FE2C-2CE8-49EF-BA84-73F0F7B5BCDA}" srcOrd="0" destOrd="0" presId="urn:microsoft.com/office/officeart/2018/2/layout/IconVerticalSolidList"/>
    <dgm:cxn modelId="{A295B26F-BE37-48C8-B7FF-C4C913219B7D}" type="presParOf" srcId="{CF7D37BB-0FB5-4375-B969-B447A0DDDDD6}" destId="{31F1B9B4-D73B-43AE-92E1-7E632F405431}" srcOrd="1" destOrd="0" presId="urn:microsoft.com/office/officeart/2018/2/layout/IconVerticalSolidList"/>
    <dgm:cxn modelId="{E05A8FA8-8D54-49C0-8B04-63369B70CA5C}" type="presParOf" srcId="{CF7D37BB-0FB5-4375-B969-B447A0DDDDD6}" destId="{71FD8891-25BC-4DBE-9FD8-B074A8645D89}" srcOrd="2" destOrd="0" presId="urn:microsoft.com/office/officeart/2018/2/layout/IconVerticalSolidList"/>
    <dgm:cxn modelId="{629ED8D8-3A05-4396-86F8-A02C14ABE04A}" type="presParOf" srcId="{CF7D37BB-0FB5-4375-B969-B447A0DDDDD6}" destId="{C5EBBFBC-8351-4302-BDA5-07669D443761}" srcOrd="3" destOrd="0" presId="urn:microsoft.com/office/officeart/2018/2/layout/IconVerticalSolidList"/>
    <dgm:cxn modelId="{DAF76208-60F8-489F-89C9-2B355E6A3FDE}" type="presParOf" srcId="{3C3DE72C-D9BD-43D2-BC39-AE044238D97C}" destId="{A77C9E46-EB07-477E-8A11-43E981DEF2FF}" srcOrd="3" destOrd="0" presId="urn:microsoft.com/office/officeart/2018/2/layout/IconVerticalSolidList"/>
    <dgm:cxn modelId="{0551FDD1-81D7-4F81-B0C5-8FC67228AEC3}" type="presParOf" srcId="{3C3DE72C-D9BD-43D2-BC39-AE044238D97C}" destId="{0AC6B5A8-D919-404A-B5C2-9A653C335395}" srcOrd="4" destOrd="0" presId="urn:microsoft.com/office/officeart/2018/2/layout/IconVerticalSolidList"/>
    <dgm:cxn modelId="{79A38A7C-5B4F-4530-9146-B4009D118893}" type="presParOf" srcId="{0AC6B5A8-D919-404A-B5C2-9A653C335395}" destId="{64DAF723-666F-4108-9C0A-33FD596B208E}" srcOrd="0" destOrd="0" presId="urn:microsoft.com/office/officeart/2018/2/layout/IconVerticalSolidList"/>
    <dgm:cxn modelId="{E86DDA2D-9985-4272-BE71-B4F0066FF2CB}" type="presParOf" srcId="{0AC6B5A8-D919-404A-B5C2-9A653C335395}" destId="{8ECBB0CF-6DF7-4AF0-875F-A8B2E63C67D0}" srcOrd="1" destOrd="0" presId="urn:microsoft.com/office/officeart/2018/2/layout/IconVerticalSolidList"/>
    <dgm:cxn modelId="{113FC423-646E-4B19-B8C3-E22741246C48}" type="presParOf" srcId="{0AC6B5A8-D919-404A-B5C2-9A653C335395}" destId="{FC87502E-0DB3-4661-B438-57141F3739B7}" srcOrd="2" destOrd="0" presId="urn:microsoft.com/office/officeart/2018/2/layout/IconVerticalSolidList"/>
    <dgm:cxn modelId="{C180C0CD-3E6C-4F70-A8E5-B7D4AD91B7FF}" type="presParOf" srcId="{0AC6B5A8-D919-404A-B5C2-9A653C335395}" destId="{B80C859F-381A-456C-BC53-E293CC47C95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AF1B2CB-95E9-474F-9AEF-828869929523}"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4D07B4B5-6AC5-43B2-98DA-03417EF81F3B}">
      <dgm:prSet/>
      <dgm:spPr/>
      <dgm:t>
        <a:bodyPr/>
        <a:lstStyle/>
        <a:p>
          <a:pPr>
            <a:lnSpc>
              <a:spcPct val="100000"/>
            </a:lnSpc>
            <a:defRPr cap="all"/>
          </a:pPr>
          <a:r>
            <a:rPr lang="en-GB" b="0" i="0"/>
            <a:t>Cognitivist theory emphasizes the need for understanding and processing knowledge, thus allowing employees to solve problems and adapt like never before in complex retail settings (Piaget, 1952).</a:t>
          </a:r>
          <a:br>
            <a:rPr lang="en-GB" b="0" i="0"/>
          </a:br>
          <a:endParaRPr lang="en-US"/>
        </a:p>
      </dgm:t>
    </dgm:pt>
    <dgm:pt modelId="{5C8CE728-8256-434A-B6AE-6F073D98D42D}" type="parTrans" cxnId="{A4CB76F2-51C1-43F5-968B-C7D3B2D09A03}">
      <dgm:prSet/>
      <dgm:spPr/>
      <dgm:t>
        <a:bodyPr/>
        <a:lstStyle/>
        <a:p>
          <a:endParaRPr lang="en-US"/>
        </a:p>
      </dgm:t>
    </dgm:pt>
    <dgm:pt modelId="{ACA196D0-B6F9-42CC-A7AC-BB20A5942D42}" type="sibTrans" cxnId="{A4CB76F2-51C1-43F5-968B-C7D3B2D09A03}">
      <dgm:prSet/>
      <dgm:spPr/>
      <dgm:t>
        <a:bodyPr/>
        <a:lstStyle/>
        <a:p>
          <a:endParaRPr lang="en-US"/>
        </a:p>
      </dgm:t>
    </dgm:pt>
    <dgm:pt modelId="{C8F2B4F7-B234-4B4F-99DE-9CF5A1070A79}">
      <dgm:prSet/>
      <dgm:spPr/>
      <dgm:t>
        <a:bodyPr/>
        <a:lstStyle/>
        <a:p>
          <a:pPr>
            <a:lnSpc>
              <a:spcPct val="100000"/>
            </a:lnSpc>
            <a:defRPr cap="all"/>
          </a:pPr>
          <a:r>
            <a:rPr lang="en-GB" b="0" i="0"/>
            <a:t>Humanist theory stands for development of the self -goal setting through training and work experience (Abaris, 1953).</a:t>
          </a:r>
          <a:br>
            <a:rPr lang="en-GB" b="0" i="0"/>
          </a:br>
          <a:endParaRPr lang="en-US"/>
        </a:p>
      </dgm:t>
    </dgm:pt>
    <dgm:pt modelId="{7AEFFCBC-C5D7-47E4-B157-566FFE38494C}" type="parTrans" cxnId="{170733BF-940E-4C8E-8DFF-5B83326C592D}">
      <dgm:prSet/>
      <dgm:spPr/>
      <dgm:t>
        <a:bodyPr/>
        <a:lstStyle/>
        <a:p>
          <a:endParaRPr lang="en-US"/>
        </a:p>
      </dgm:t>
    </dgm:pt>
    <dgm:pt modelId="{1C949ADB-F247-4641-8CE4-1ED415D72865}" type="sibTrans" cxnId="{170733BF-940E-4C8E-8DFF-5B83326C592D}">
      <dgm:prSet/>
      <dgm:spPr/>
      <dgm:t>
        <a:bodyPr/>
        <a:lstStyle/>
        <a:p>
          <a:endParaRPr lang="en-US"/>
        </a:p>
      </dgm:t>
    </dgm:pt>
    <dgm:pt modelId="{4A7B7CBD-9C1C-4D3A-BC48-DAC889BAF9D6}">
      <dgm:prSet/>
      <dgm:spPr/>
      <dgm:t>
        <a:bodyPr/>
        <a:lstStyle/>
        <a:p>
          <a:pPr>
            <a:lnSpc>
              <a:spcPct val="100000"/>
            </a:lnSpc>
            <a:defRPr cap="all"/>
          </a:pPr>
          <a:r>
            <a:rPr lang="en-GB" b="0" i="0"/>
            <a:t>Tesco integrates the two, by ensuring that these principles are well integrated into e-learning, mentoring and career development programmes, thereby also ensuring the enhancement of employee motivation and performance (CIPD, 2023).</a:t>
          </a:r>
          <a:endParaRPr lang="en-US"/>
        </a:p>
      </dgm:t>
    </dgm:pt>
    <dgm:pt modelId="{54E83419-8759-446E-A778-4B5031CAEA9A}" type="parTrans" cxnId="{92FB1EEE-606F-49AF-B3A8-2E316806538B}">
      <dgm:prSet/>
      <dgm:spPr/>
      <dgm:t>
        <a:bodyPr/>
        <a:lstStyle/>
        <a:p>
          <a:endParaRPr lang="en-US"/>
        </a:p>
      </dgm:t>
    </dgm:pt>
    <dgm:pt modelId="{029CD914-4E7C-4355-B031-33839FED83F9}" type="sibTrans" cxnId="{92FB1EEE-606F-49AF-B3A8-2E316806538B}">
      <dgm:prSet/>
      <dgm:spPr/>
      <dgm:t>
        <a:bodyPr/>
        <a:lstStyle/>
        <a:p>
          <a:endParaRPr lang="en-US"/>
        </a:p>
      </dgm:t>
    </dgm:pt>
    <dgm:pt modelId="{CAFCB3F8-AEA5-479A-B69B-22977D1B4A73}" type="pres">
      <dgm:prSet presAssocID="{5AF1B2CB-95E9-474F-9AEF-828869929523}" presName="root" presStyleCnt="0">
        <dgm:presLayoutVars>
          <dgm:dir/>
          <dgm:resizeHandles val="exact"/>
        </dgm:presLayoutVars>
      </dgm:prSet>
      <dgm:spPr/>
    </dgm:pt>
    <dgm:pt modelId="{2F0A19A7-DAEC-4DD8-8909-317F6C48C28A}" type="pres">
      <dgm:prSet presAssocID="{4D07B4B5-6AC5-43B2-98DA-03417EF81F3B}" presName="compNode" presStyleCnt="0"/>
      <dgm:spPr/>
    </dgm:pt>
    <dgm:pt modelId="{3DD383B0-8437-4EC6-850C-2B96923CBAAE}" type="pres">
      <dgm:prSet presAssocID="{4D07B4B5-6AC5-43B2-98DA-03417EF81F3B}" presName="iconBgRect" presStyleLbl="bgShp" presStyleIdx="0" presStyleCnt="3"/>
      <dgm:spPr/>
    </dgm:pt>
    <dgm:pt modelId="{BAD41D97-F126-4517-934D-E78289EA7027}" type="pres">
      <dgm:prSet presAssocID="{4D07B4B5-6AC5-43B2-98DA-03417EF81F3B}"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Light Bulb and Gear"/>
        </a:ext>
      </dgm:extLst>
    </dgm:pt>
    <dgm:pt modelId="{4D3A40EB-467D-4CA4-8A14-E6F5CDE5D723}" type="pres">
      <dgm:prSet presAssocID="{4D07B4B5-6AC5-43B2-98DA-03417EF81F3B}" presName="spaceRect" presStyleCnt="0"/>
      <dgm:spPr/>
    </dgm:pt>
    <dgm:pt modelId="{40082164-24C2-415B-B3D3-5E040457661B}" type="pres">
      <dgm:prSet presAssocID="{4D07B4B5-6AC5-43B2-98DA-03417EF81F3B}" presName="textRect" presStyleLbl="revTx" presStyleIdx="0" presStyleCnt="3">
        <dgm:presLayoutVars>
          <dgm:chMax val="1"/>
          <dgm:chPref val="1"/>
        </dgm:presLayoutVars>
      </dgm:prSet>
      <dgm:spPr/>
    </dgm:pt>
    <dgm:pt modelId="{4FA3A34C-C8A8-4B7A-A756-706882E6E9B3}" type="pres">
      <dgm:prSet presAssocID="{ACA196D0-B6F9-42CC-A7AC-BB20A5942D42}" presName="sibTrans" presStyleCnt="0"/>
      <dgm:spPr/>
    </dgm:pt>
    <dgm:pt modelId="{622F6004-3E04-4572-8FE1-F653BDE18416}" type="pres">
      <dgm:prSet presAssocID="{C8F2B4F7-B234-4B4F-99DE-9CF5A1070A79}" presName="compNode" presStyleCnt="0"/>
      <dgm:spPr/>
    </dgm:pt>
    <dgm:pt modelId="{B80030AD-DC74-4244-814E-B2324778D51C}" type="pres">
      <dgm:prSet presAssocID="{C8F2B4F7-B234-4B4F-99DE-9CF5A1070A79}" presName="iconBgRect" presStyleLbl="bgShp" presStyleIdx="1" presStyleCnt="3"/>
      <dgm:spPr/>
    </dgm:pt>
    <dgm:pt modelId="{16AB9E14-87A2-487F-883F-34895E1D75E6}" type="pres">
      <dgm:prSet presAssocID="{C8F2B4F7-B234-4B4F-99DE-9CF5A1070A79}"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rogrammer"/>
        </a:ext>
      </dgm:extLst>
    </dgm:pt>
    <dgm:pt modelId="{9A40400A-A2D0-4098-B895-AEEE2E30DDD5}" type="pres">
      <dgm:prSet presAssocID="{C8F2B4F7-B234-4B4F-99DE-9CF5A1070A79}" presName="spaceRect" presStyleCnt="0"/>
      <dgm:spPr/>
    </dgm:pt>
    <dgm:pt modelId="{A092A658-EE90-4569-B2AE-753B37432C2F}" type="pres">
      <dgm:prSet presAssocID="{C8F2B4F7-B234-4B4F-99DE-9CF5A1070A79}" presName="textRect" presStyleLbl="revTx" presStyleIdx="1" presStyleCnt="3">
        <dgm:presLayoutVars>
          <dgm:chMax val="1"/>
          <dgm:chPref val="1"/>
        </dgm:presLayoutVars>
      </dgm:prSet>
      <dgm:spPr/>
    </dgm:pt>
    <dgm:pt modelId="{B3782B76-E960-4444-9AC6-68D55AB71DDC}" type="pres">
      <dgm:prSet presAssocID="{1C949ADB-F247-4641-8CE4-1ED415D72865}" presName="sibTrans" presStyleCnt="0"/>
      <dgm:spPr/>
    </dgm:pt>
    <dgm:pt modelId="{17A3B29F-5755-4422-B0E1-C9AA863E96DD}" type="pres">
      <dgm:prSet presAssocID="{4A7B7CBD-9C1C-4D3A-BC48-DAC889BAF9D6}" presName="compNode" presStyleCnt="0"/>
      <dgm:spPr/>
    </dgm:pt>
    <dgm:pt modelId="{2A8E10C1-F5FD-4596-88FF-506EB0CD3CDB}" type="pres">
      <dgm:prSet presAssocID="{4A7B7CBD-9C1C-4D3A-BC48-DAC889BAF9D6}" presName="iconBgRect" presStyleLbl="bgShp" presStyleIdx="2" presStyleCnt="3"/>
      <dgm:spPr/>
    </dgm:pt>
    <dgm:pt modelId="{3D6FEFEB-2BD0-4CBF-B5CB-63BA74055C5C}" type="pres">
      <dgm:prSet presAssocID="{4A7B7CBD-9C1C-4D3A-BC48-DAC889BAF9D6}"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Classroom"/>
        </a:ext>
      </dgm:extLst>
    </dgm:pt>
    <dgm:pt modelId="{7D66696B-A655-43F9-9D0A-4EE7570CF538}" type="pres">
      <dgm:prSet presAssocID="{4A7B7CBD-9C1C-4D3A-BC48-DAC889BAF9D6}" presName="spaceRect" presStyleCnt="0"/>
      <dgm:spPr/>
    </dgm:pt>
    <dgm:pt modelId="{D84C10D4-0C6D-4E04-87DD-08C06D2DD871}" type="pres">
      <dgm:prSet presAssocID="{4A7B7CBD-9C1C-4D3A-BC48-DAC889BAF9D6}" presName="textRect" presStyleLbl="revTx" presStyleIdx="2" presStyleCnt="3">
        <dgm:presLayoutVars>
          <dgm:chMax val="1"/>
          <dgm:chPref val="1"/>
        </dgm:presLayoutVars>
      </dgm:prSet>
      <dgm:spPr/>
    </dgm:pt>
  </dgm:ptLst>
  <dgm:cxnLst>
    <dgm:cxn modelId="{E4FACD73-D8A3-405F-B219-84BE89F9AF84}" type="presOf" srcId="{5AF1B2CB-95E9-474F-9AEF-828869929523}" destId="{CAFCB3F8-AEA5-479A-B69B-22977D1B4A73}" srcOrd="0" destOrd="0" presId="urn:microsoft.com/office/officeart/2018/5/layout/IconCircleLabelList"/>
    <dgm:cxn modelId="{635E8AB3-0358-4FD7-BF36-C0BCC7AC7194}" type="presOf" srcId="{4D07B4B5-6AC5-43B2-98DA-03417EF81F3B}" destId="{40082164-24C2-415B-B3D3-5E040457661B}" srcOrd="0" destOrd="0" presId="urn:microsoft.com/office/officeart/2018/5/layout/IconCircleLabelList"/>
    <dgm:cxn modelId="{170733BF-940E-4C8E-8DFF-5B83326C592D}" srcId="{5AF1B2CB-95E9-474F-9AEF-828869929523}" destId="{C8F2B4F7-B234-4B4F-99DE-9CF5A1070A79}" srcOrd="1" destOrd="0" parTransId="{7AEFFCBC-C5D7-47E4-B157-566FFE38494C}" sibTransId="{1C949ADB-F247-4641-8CE4-1ED415D72865}"/>
    <dgm:cxn modelId="{0F5CB8D7-51E1-46D7-BA56-1E8B1290E7AD}" type="presOf" srcId="{C8F2B4F7-B234-4B4F-99DE-9CF5A1070A79}" destId="{A092A658-EE90-4569-B2AE-753B37432C2F}" srcOrd="0" destOrd="0" presId="urn:microsoft.com/office/officeart/2018/5/layout/IconCircleLabelList"/>
    <dgm:cxn modelId="{92FB1EEE-606F-49AF-B3A8-2E316806538B}" srcId="{5AF1B2CB-95E9-474F-9AEF-828869929523}" destId="{4A7B7CBD-9C1C-4D3A-BC48-DAC889BAF9D6}" srcOrd="2" destOrd="0" parTransId="{54E83419-8759-446E-A778-4B5031CAEA9A}" sibTransId="{029CD914-4E7C-4355-B031-33839FED83F9}"/>
    <dgm:cxn modelId="{A4CB76F2-51C1-43F5-968B-C7D3B2D09A03}" srcId="{5AF1B2CB-95E9-474F-9AEF-828869929523}" destId="{4D07B4B5-6AC5-43B2-98DA-03417EF81F3B}" srcOrd="0" destOrd="0" parTransId="{5C8CE728-8256-434A-B6AE-6F073D98D42D}" sibTransId="{ACA196D0-B6F9-42CC-A7AC-BB20A5942D42}"/>
    <dgm:cxn modelId="{BAC876FD-865E-4CA9-A39C-95B0F4DBAA7C}" type="presOf" srcId="{4A7B7CBD-9C1C-4D3A-BC48-DAC889BAF9D6}" destId="{D84C10D4-0C6D-4E04-87DD-08C06D2DD871}" srcOrd="0" destOrd="0" presId="urn:microsoft.com/office/officeart/2018/5/layout/IconCircleLabelList"/>
    <dgm:cxn modelId="{EFFA3776-C528-4BE7-BC95-DC5819C0AE7E}" type="presParOf" srcId="{CAFCB3F8-AEA5-479A-B69B-22977D1B4A73}" destId="{2F0A19A7-DAEC-4DD8-8909-317F6C48C28A}" srcOrd="0" destOrd="0" presId="urn:microsoft.com/office/officeart/2018/5/layout/IconCircleLabelList"/>
    <dgm:cxn modelId="{3C34D2C0-B3EB-452C-91B3-9865164C6D37}" type="presParOf" srcId="{2F0A19A7-DAEC-4DD8-8909-317F6C48C28A}" destId="{3DD383B0-8437-4EC6-850C-2B96923CBAAE}" srcOrd="0" destOrd="0" presId="urn:microsoft.com/office/officeart/2018/5/layout/IconCircleLabelList"/>
    <dgm:cxn modelId="{E432DF58-3069-463D-8B3E-C689A6D3604E}" type="presParOf" srcId="{2F0A19A7-DAEC-4DD8-8909-317F6C48C28A}" destId="{BAD41D97-F126-4517-934D-E78289EA7027}" srcOrd="1" destOrd="0" presId="urn:microsoft.com/office/officeart/2018/5/layout/IconCircleLabelList"/>
    <dgm:cxn modelId="{D3A6938D-8D28-42D6-B3EB-B8FC7551E4C2}" type="presParOf" srcId="{2F0A19A7-DAEC-4DD8-8909-317F6C48C28A}" destId="{4D3A40EB-467D-4CA4-8A14-E6F5CDE5D723}" srcOrd="2" destOrd="0" presId="urn:microsoft.com/office/officeart/2018/5/layout/IconCircleLabelList"/>
    <dgm:cxn modelId="{68B1C53E-0ECE-4FAC-9EBD-ABA3BB66C04E}" type="presParOf" srcId="{2F0A19A7-DAEC-4DD8-8909-317F6C48C28A}" destId="{40082164-24C2-415B-B3D3-5E040457661B}" srcOrd="3" destOrd="0" presId="urn:microsoft.com/office/officeart/2018/5/layout/IconCircleLabelList"/>
    <dgm:cxn modelId="{0D2A4F97-3A13-443E-B032-8E98CDC1D6A5}" type="presParOf" srcId="{CAFCB3F8-AEA5-479A-B69B-22977D1B4A73}" destId="{4FA3A34C-C8A8-4B7A-A756-706882E6E9B3}" srcOrd="1" destOrd="0" presId="urn:microsoft.com/office/officeart/2018/5/layout/IconCircleLabelList"/>
    <dgm:cxn modelId="{CE9C13A9-7A2F-4CA5-842E-C39907D20228}" type="presParOf" srcId="{CAFCB3F8-AEA5-479A-B69B-22977D1B4A73}" destId="{622F6004-3E04-4572-8FE1-F653BDE18416}" srcOrd="2" destOrd="0" presId="urn:microsoft.com/office/officeart/2018/5/layout/IconCircleLabelList"/>
    <dgm:cxn modelId="{5E783651-A3BD-452B-BE8E-CA8C67A4BA3E}" type="presParOf" srcId="{622F6004-3E04-4572-8FE1-F653BDE18416}" destId="{B80030AD-DC74-4244-814E-B2324778D51C}" srcOrd="0" destOrd="0" presId="urn:microsoft.com/office/officeart/2018/5/layout/IconCircleLabelList"/>
    <dgm:cxn modelId="{A59CAC66-87EC-4D05-82A7-92858A22F105}" type="presParOf" srcId="{622F6004-3E04-4572-8FE1-F653BDE18416}" destId="{16AB9E14-87A2-487F-883F-34895E1D75E6}" srcOrd="1" destOrd="0" presId="urn:microsoft.com/office/officeart/2018/5/layout/IconCircleLabelList"/>
    <dgm:cxn modelId="{99587EA0-C8C1-46DE-BC8A-C64807482417}" type="presParOf" srcId="{622F6004-3E04-4572-8FE1-F653BDE18416}" destId="{9A40400A-A2D0-4098-B895-AEEE2E30DDD5}" srcOrd="2" destOrd="0" presId="urn:microsoft.com/office/officeart/2018/5/layout/IconCircleLabelList"/>
    <dgm:cxn modelId="{B5CBCAD0-079B-4734-9D56-B75692E788A5}" type="presParOf" srcId="{622F6004-3E04-4572-8FE1-F653BDE18416}" destId="{A092A658-EE90-4569-B2AE-753B37432C2F}" srcOrd="3" destOrd="0" presId="urn:microsoft.com/office/officeart/2018/5/layout/IconCircleLabelList"/>
    <dgm:cxn modelId="{FD6B811E-2AB5-4C50-8D76-8180D295ADC0}" type="presParOf" srcId="{CAFCB3F8-AEA5-479A-B69B-22977D1B4A73}" destId="{B3782B76-E960-4444-9AC6-68D55AB71DDC}" srcOrd="3" destOrd="0" presId="urn:microsoft.com/office/officeart/2018/5/layout/IconCircleLabelList"/>
    <dgm:cxn modelId="{4FDB2C51-C4BF-4065-8E58-F9C9E758BDDF}" type="presParOf" srcId="{CAFCB3F8-AEA5-479A-B69B-22977D1B4A73}" destId="{17A3B29F-5755-4422-B0E1-C9AA863E96DD}" srcOrd="4" destOrd="0" presId="urn:microsoft.com/office/officeart/2018/5/layout/IconCircleLabelList"/>
    <dgm:cxn modelId="{84A5FFA2-2134-4660-8275-A232CEAF76BD}" type="presParOf" srcId="{17A3B29F-5755-4422-B0E1-C9AA863E96DD}" destId="{2A8E10C1-F5FD-4596-88FF-506EB0CD3CDB}" srcOrd="0" destOrd="0" presId="urn:microsoft.com/office/officeart/2018/5/layout/IconCircleLabelList"/>
    <dgm:cxn modelId="{66DD15CA-D5EA-4DF1-8EB3-4B5066C8F053}" type="presParOf" srcId="{17A3B29F-5755-4422-B0E1-C9AA863E96DD}" destId="{3D6FEFEB-2BD0-4CBF-B5CB-63BA74055C5C}" srcOrd="1" destOrd="0" presId="urn:microsoft.com/office/officeart/2018/5/layout/IconCircleLabelList"/>
    <dgm:cxn modelId="{AA6160BE-AD22-4AEE-8FF0-52EE69CB32C2}" type="presParOf" srcId="{17A3B29F-5755-4422-B0E1-C9AA863E96DD}" destId="{7D66696B-A655-43F9-9D0A-4EE7570CF538}" srcOrd="2" destOrd="0" presId="urn:microsoft.com/office/officeart/2018/5/layout/IconCircleLabelList"/>
    <dgm:cxn modelId="{4D20B622-9CEF-4EB6-BF3B-A5BADD0A0F49}" type="presParOf" srcId="{17A3B29F-5755-4422-B0E1-C9AA863E96DD}" destId="{D84C10D4-0C6D-4E04-87DD-08C06D2DD871}"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5E3EDB-88B7-498B-84EE-54A0899B1DE6}">
      <dsp:nvSpPr>
        <dsp:cNvPr id="0" name=""/>
        <dsp:cNvSpPr/>
      </dsp:nvSpPr>
      <dsp:spPr>
        <a:xfrm>
          <a:off x="0" y="3949459"/>
          <a:ext cx="6391275" cy="1296300"/>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Understanding these factors emphasises Tesco's very important mission.</a:t>
          </a:r>
          <a:endParaRPr lang="en-US" sz="1700" kern="1200"/>
        </a:p>
      </dsp:txBody>
      <dsp:txXfrm>
        <a:off x="0" y="3949459"/>
        <a:ext cx="6391275" cy="1296300"/>
      </dsp:txXfrm>
    </dsp:sp>
    <dsp:sp modelId="{0B452CB8-278A-4E45-9049-BFA5F8FE042D}">
      <dsp:nvSpPr>
        <dsp:cNvPr id="0" name=""/>
        <dsp:cNvSpPr/>
      </dsp:nvSpPr>
      <dsp:spPr>
        <a:xfrm rot="10800000">
          <a:off x="0" y="1975193"/>
          <a:ext cx="6391275" cy="1993710"/>
        </a:xfrm>
        <a:prstGeom prst="upArrowCallout">
          <a:avLst/>
        </a:prstGeom>
        <a:solidFill>
          <a:schemeClr val="accent2">
            <a:hueOff val="-9882860"/>
            <a:satOff val="45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Organisational success depends on clear communication, teamwork and flexibility, particularly when there is a need to achieve changing goals and the environment for servicing is unpredictable (Lumsde et al., 1999).</a:t>
          </a:r>
          <a:endParaRPr lang="en-US" sz="1700" kern="1200"/>
        </a:p>
      </dsp:txBody>
      <dsp:txXfrm rot="10800000">
        <a:off x="0" y="1975193"/>
        <a:ext cx="6391275" cy="1295453"/>
      </dsp:txXfrm>
    </dsp:sp>
    <dsp:sp modelId="{77C5D36F-DD15-4971-B0CB-16FC4FDB5837}">
      <dsp:nvSpPr>
        <dsp:cNvPr id="0" name=""/>
        <dsp:cNvSpPr/>
      </dsp:nvSpPr>
      <dsp:spPr>
        <a:xfrm rot="10800000">
          <a:off x="0" y="927"/>
          <a:ext cx="6391275" cy="1993710"/>
        </a:xfrm>
        <a:prstGeom prst="upArrowCallout">
          <a:avLst/>
        </a:prstGeom>
        <a:solidFill>
          <a:schemeClr val="accent2">
            <a:hueOff val="-19765721"/>
            <a:satOff val="9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A Customer Assistant's job is to interact with the customer on a personal level, deal with transactions, refill the shelves, and keep the standards in the store high to ensure a good shopping experience (Tesco, 2023).</a:t>
          </a:r>
          <a:endParaRPr lang="en-US" sz="1700" kern="1200"/>
        </a:p>
      </dsp:txBody>
      <dsp:txXfrm rot="10800000">
        <a:off x="0" y="927"/>
        <a:ext cx="6391275" cy="129545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944FAC-FB58-4810-A03C-4A70F452F7D4}">
      <dsp:nvSpPr>
        <dsp:cNvPr id="0" name=""/>
        <dsp:cNvSpPr/>
      </dsp:nvSpPr>
      <dsp:spPr>
        <a:xfrm>
          <a:off x="751" y="0"/>
          <a:ext cx="3045531" cy="3086461"/>
        </a:xfrm>
        <a:prstGeom prst="rect">
          <a:avLst/>
        </a:prstGeom>
        <a:solidFill>
          <a:schemeClr val="accent5">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0831" tIns="0" rIns="300831" bIns="330200" numCol="1" spcCol="1270" anchor="t" anchorCtr="0">
          <a:noAutofit/>
        </a:bodyPr>
        <a:lstStyle/>
        <a:p>
          <a:pPr marL="0" lvl="0" indent="0" algn="l" defTabSz="533400">
            <a:lnSpc>
              <a:spcPct val="90000"/>
            </a:lnSpc>
            <a:spcBef>
              <a:spcPct val="0"/>
            </a:spcBef>
            <a:spcAft>
              <a:spcPct val="35000"/>
            </a:spcAft>
            <a:buNone/>
          </a:pPr>
          <a:r>
            <a:rPr lang="en-GB" sz="1200" kern="1200"/>
            <a:t>Job analysis helps to make clear the duties, responsibilities, and competences that are needed for the Customer Assistant role as well as clear recruitment and performance expectations (Armstrong, 2020). </a:t>
          </a:r>
          <a:endParaRPr lang="en-US" sz="1200" kern="1200"/>
        </a:p>
      </dsp:txBody>
      <dsp:txXfrm>
        <a:off x="751" y="1234584"/>
        <a:ext cx="3045531" cy="1851876"/>
      </dsp:txXfrm>
    </dsp:sp>
    <dsp:sp modelId="{6D2B3D16-4818-409B-94C2-341726D5369A}">
      <dsp:nvSpPr>
        <dsp:cNvPr id="0" name=""/>
        <dsp:cNvSpPr/>
      </dsp:nvSpPr>
      <dsp:spPr>
        <a:xfrm>
          <a:off x="751" y="0"/>
          <a:ext cx="3045531" cy="1234584"/>
        </a:xfrm>
        <a:prstGeom prst="rect">
          <a:avLst/>
        </a:prstGeom>
        <a:noFill/>
        <a:ln w="19050"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00831" tIns="165100" rIns="300831" bIns="165100" numCol="1" spcCol="1270" anchor="ctr" anchorCtr="0">
          <a:noAutofit/>
        </a:bodyPr>
        <a:lstStyle/>
        <a:p>
          <a:pPr marL="0" lvl="0" indent="0" algn="l" defTabSz="2933700">
            <a:lnSpc>
              <a:spcPct val="90000"/>
            </a:lnSpc>
            <a:spcBef>
              <a:spcPct val="0"/>
            </a:spcBef>
            <a:spcAft>
              <a:spcPct val="35000"/>
            </a:spcAft>
            <a:buNone/>
          </a:pPr>
          <a:r>
            <a:rPr lang="en-US" sz="6600" kern="1200"/>
            <a:t>01</a:t>
          </a:r>
        </a:p>
      </dsp:txBody>
      <dsp:txXfrm>
        <a:off x="751" y="0"/>
        <a:ext cx="3045531" cy="1234584"/>
      </dsp:txXfrm>
    </dsp:sp>
    <dsp:sp modelId="{492D9BCA-ED4A-4375-933B-2737D33FA38F}">
      <dsp:nvSpPr>
        <dsp:cNvPr id="0" name=""/>
        <dsp:cNvSpPr/>
      </dsp:nvSpPr>
      <dsp:spPr>
        <a:xfrm>
          <a:off x="3289925" y="0"/>
          <a:ext cx="3045531" cy="3086461"/>
        </a:xfrm>
        <a:prstGeom prst="rect">
          <a:avLst/>
        </a:prstGeom>
        <a:solidFill>
          <a:schemeClr val="accent5">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0831" tIns="0" rIns="300831" bIns="330200" numCol="1" spcCol="1270" anchor="t" anchorCtr="0">
          <a:noAutofit/>
        </a:bodyPr>
        <a:lstStyle/>
        <a:p>
          <a:pPr marL="0" lvl="0" indent="0" algn="l" defTabSz="533400">
            <a:lnSpc>
              <a:spcPct val="90000"/>
            </a:lnSpc>
            <a:spcBef>
              <a:spcPct val="0"/>
            </a:spcBef>
            <a:spcAft>
              <a:spcPct val="35000"/>
            </a:spcAft>
            <a:buNone/>
          </a:pPr>
          <a:r>
            <a:rPr lang="en-GB" sz="1200" kern="1200"/>
            <a:t>It is undertaken by collecting information via observation, employee feedback, and organisational records, which help to define the job requirements correctly in a Tesco store setting (CIPD, 2023). </a:t>
          </a:r>
          <a:endParaRPr lang="en-US" sz="1200" kern="1200"/>
        </a:p>
      </dsp:txBody>
      <dsp:txXfrm>
        <a:off x="3289925" y="1234584"/>
        <a:ext cx="3045531" cy="1851876"/>
      </dsp:txXfrm>
    </dsp:sp>
    <dsp:sp modelId="{2585422C-B496-4B7F-B100-1A6D166C4CAE}">
      <dsp:nvSpPr>
        <dsp:cNvPr id="0" name=""/>
        <dsp:cNvSpPr/>
      </dsp:nvSpPr>
      <dsp:spPr>
        <a:xfrm>
          <a:off x="3289925" y="0"/>
          <a:ext cx="3045531" cy="1234584"/>
        </a:xfrm>
        <a:prstGeom prst="rect">
          <a:avLst/>
        </a:prstGeom>
        <a:noFill/>
        <a:ln w="19050"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00831" tIns="165100" rIns="300831" bIns="165100" numCol="1" spcCol="1270" anchor="ctr" anchorCtr="0">
          <a:noAutofit/>
        </a:bodyPr>
        <a:lstStyle/>
        <a:p>
          <a:pPr marL="0" lvl="0" indent="0" algn="l" defTabSz="2933700">
            <a:lnSpc>
              <a:spcPct val="90000"/>
            </a:lnSpc>
            <a:spcBef>
              <a:spcPct val="0"/>
            </a:spcBef>
            <a:spcAft>
              <a:spcPct val="35000"/>
            </a:spcAft>
            <a:buNone/>
          </a:pPr>
          <a:r>
            <a:rPr lang="en-US" sz="6600" kern="1200"/>
            <a:t>02</a:t>
          </a:r>
        </a:p>
      </dsp:txBody>
      <dsp:txXfrm>
        <a:off x="3289925" y="0"/>
        <a:ext cx="3045531" cy="1234584"/>
      </dsp:txXfrm>
    </dsp:sp>
    <dsp:sp modelId="{7B38E059-2E3E-4E9A-A1FB-54FAC0D79092}">
      <dsp:nvSpPr>
        <dsp:cNvPr id="0" name=""/>
        <dsp:cNvSpPr/>
      </dsp:nvSpPr>
      <dsp:spPr>
        <a:xfrm>
          <a:off x="6579099" y="0"/>
          <a:ext cx="3045531" cy="3086461"/>
        </a:xfrm>
        <a:prstGeom prst="rect">
          <a:avLst/>
        </a:prstGeom>
        <a:solidFill>
          <a:schemeClr val="accent5">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0831" tIns="0" rIns="300831" bIns="330200" numCol="1" spcCol="1270" anchor="t" anchorCtr="0">
          <a:noAutofit/>
        </a:bodyPr>
        <a:lstStyle/>
        <a:p>
          <a:pPr marL="0" lvl="0" indent="0" algn="l" defTabSz="533400">
            <a:lnSpc>
              <a:spcPct val="90000"/>
            </a:lnSpc>
            <a:spcBef>
              <a:spcPct val="0"/>
            </a:spcBef>
            <a:spcAft>
              <a:spcPct val="35000"/>
            </a:spcAft>
            <a:buNone/>
          </a:pPr>
          <a:r>
            <a:rPr lang="en-GB" sz="1200" kern="1200"/>
            <a:t>A good job analysis supports workforce planning, minimise the recruitment challenges and enhances the performance of employees by matching skills with need in the organisation (Kapoor and Kapani 2017).</a:t>
          </a:r>
          <a:endParaRPr lang="en-US" sz="1200" kern="1200"/>
        </a:p>
      </dsp:txBody>
      <dsp:txXfrm>
        <a:off x="6579099" y="1234584"/>
        <a:ext cx="3045531" cy="1851876"/>
      </dsp:txXfrm>
    </dsp:sp>
    <dsp:sp modelId="{EB978BCB-1091-4A0C-A5A0-1E9CB2423FE0}">
      <dsp:nvSpPr>
        <dsp:cNvPr id="0" name=""/>
        <dsp:cNvSpPr/>
      </dsp:nvSpPr>
      <dsp:spPr>
        <a:xfrm>
          <a:off x="6579099" y="0"/>
          <a:ext cx="3045531" cy="1234584"/>
        </a:xfrm>
        <a:prstGeom prst="rect">
          <a:avLst/>
        </a:prstGeom>
        <a:noFill/>
        <a:ln w="19050"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00831" tIns="165100" rIns="300831" bIns="165100" numCol="1" spcCol="1270" anchor="ctr" anchorCtr="0">
          <a:noAutofit/>
        </a:bodyPr>
        <a:lstStyle/>
        <a:p>
          <a:pPr marL="0" lvl="0" indent="0" algn="l" defTabSz="2933700">
            <a:lnSpc>
              <a:spcPct val="90000"/>
            </a:lnSpc>
            <a:spcBef>
              <a:spcPct val="0"/>
            </a:spcBef>
            <a:spcAft>
              <a:spcPct val="35000"/>
            </a:spcAft>
            <a:buNone/>
          </a:pPr>
          <a:r>
            <a:rPr lang="en-US" sz="6600" kern="1200"/>
            <a:t>03</a:t>
          </a:r>
        </a:p>
      </dsp:txBody>
      <dsp:txXfrm>
        <a:off x="6579099" y="0"/>
        <a:ext cx="3045531" cy="123458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D3F4AF-A5B7-400A-80E6-879AE79B0C0F}">
      <dsp:nvSpPr>
        <dsp:cNvPr id="0" name=""/>
        <dsp:cNvSpPr/>
      </dsp:nvSpPr>
      <dsp:spPr>
        <a:xfrm>
          <a:off x="251614" y="1347425"/>
          <a:ext cx="721449" cy="72144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35541D-1D78-4BB3-A6F1-B33552546CBA}">
      <dsp:nvSpPr>
        <dsp:cNvPr id="0" name=""/>
        <dsp:cNvSpPr/>
      </dsp:nvSpPr>
      <dsp:spPr>
        <a:xfrm>
          <a:off x="403118" y="1498929"/>
          <a:ext cx="418440" cy="41844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4C2A845-A672-4CC6-A0FE-09785CE0C505}">
      <dsp:nvSpPr>
        <dsp:cNvPr id="0" name=""/>
        <dsp:cNvSpPr/>
      </dsp:nvSpPr>
      <dsp:spPr>
        <a:xfrm>
          <a:off x="1127659" y="1347425"/>
          <a:ext cx="1700558" cy="7214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b="0" i="0" kern="1200"/>
            <a:t>The job description contains some key responsibilities: customer service, maintaining stock and cleanliness of the store. It states what each worker should do (CIPD, 2002). </a:t>
          </a:r>
          <a:endParaRPr lang="en-US" sz="1100" kern="1200"/>
        </a:p>
      </dsp:txBody>
      <dsp:txXfrm>
        <a:off x="1127659" y="1347425"/>
        <a:ext cx="1700558" cy="721449"/>
      </dsp:txXfrm>
    </dsp:sp>
    <dsp:sp modelId="{470E7216-F8DD-481F-B4EF-68059E94F0EF}">
      <dsp:nvSpPr>
        <dsp:cNvPr id="0" name=""/>
        <dsp:cNvSpPr/>
      </dsp:nvSpPr>
      <dsp:spPr>
        <a:xfrm>
          <a:off x="3124527" y="1347425"/>
          <a:ext cx="721449" cy="72144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E7D558-9E22-4FFF-B3B8-948995BC21C7}">
      <dsp:nvSpPr>
        <dsp:cNvPr id="0" name=""/>
        <dsp:cNvSpPr/>
      </dsp:nvSpPr>
      <dsp:spPr>
        <a:xfrm>
          <a:off x="3276031" y="1498929"/>
          <a:ext cx="418440" cy="41844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4D45D3B-5C6A-40D0-BB21-B11DA09B28F6}">
      <dsp:nvSpPr>
        <dsp:cNvPr id="0" name=""/>
        <dsp:cNvSpPr/>
      </dsp:nvSpPr>
      <dsp:spPr>
        <a:xfrm>
          <a:off x="4000572" y="1347425"/>
          <a:ext cx="1700558" cy="7214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b="0" i="0" kern="1200"/>
            <a:t>It also outlines work arrangements, reporting relationships and the performance standards that will be used in final assessments of job satisfaction (CIPD, 2009). </a:t>
          </a:r>
          <a:endParaRPr lang="en-US" sz="1100" kern="1200"/>
        </a:p>
      </dsp:txBody>
      <dsp:txXfrm>
        <a:off x="4000572" y="1347425"/>
        <a:ext cx="1700558" cy="721449"/>
      </dsp:txXfrm>
    </dsp:sp>
    <dsp:sp modelId="{A359DA78-A9E3-40F5-9422-EC27256979E0}">
      <dsp:nvSpPr>
        <dsp:cNvPr id="0" name=""/>
        <dsp:cNvSpPr/>
      </dsp:nvSpPr>
      <dsp:spPr>
        <a:xfrm>
          <a:off x="5997440" y="1347425"/>
          <a:ext cx="721449" cy="72144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9BD338-3AEB-49B0-816A-1687ED7D46F3}">
      <dsp:nvSpPr>
        <dsp:cNvPr id="0" name=""/>
        <dsp:cNvSpPr/>
      </dsp:nvSpPr>
      <dsp:spPr>
        <a:xfrm>
          <a:off x="6148945" y="1498929"/>
          <a:ext cx="418440" cy="41844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3FBFB68-1758-404B-93E5-8CEEAE9D8295}">
      <dsp:nvSpPr>
        <dsp:cNvPr id="0" name=""/>
        <dsp:cNvSpPr/>
      </dsp:nvSpPr>
      <dsp:spPr>
        <a:xfrm>
          <a:off x="6873486" y="1347425"/>
          <a:ext cx="1700558" cy="7214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b="0" i="0" kern="1200"/>
            <a:t>A better job description helps in the recruitment process, as it reduces turnover rate. Times when job candidates have realistic job previews and expectant have job expectations eases them in work (Ivancevich and Konopaske, 2013).</a:t>
          </a:r>
          <a:endParaRPr lang="en-US" sz="1100" kern="1200"/>
        </a:p>
      </dsp:txBody>
      <dsp:txXfrm>
        <a:off x="6873486" y="1347425"/>
        <a:ext cx="1700558" cy="72144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2F2BD3-1F6A-423E-8CFC-9068561DD7BA}">
      <dsp:nvSpPr>
        <dsp:cNvPr id="0" name=""/>
        <dsp:cNvSpPr/>
      </dsp:nvSpPr>
      <dsp:spPr>
        <a:xfrm>
          <a:off x="908696" y="177999"/>
          <a:ext cx="793388" cy="79338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EF5EFDB-ADAD-4007-B125-85386B4EF59C}">
      <dsp:nvSpPr>
        <dsp:cNvPr id="0" name=""/>
        <dsp:cNvSpPr/>
      </dsp:nvSpPr>
      <dsp:spPr>
        <a:xfrm>
          <a:off x="423847" y="1430449"/>
          <a:ext cx="1763085" cy="18078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0" i="0" kern="1200"/>
            <a:t>Tesco's human resources need consistent training related to customer service, digital systems and teamwork to adapt to prevailing retail environments and new technology (CIPD, 2023). </a:t>
          </a:r>
          <a:endParaRPr lang="en-US" sz="1100" kern="1200"/>
        </a:p>
      </dsp:txBody>
      <dsp:txXfrm>
        <a:off x="423847" y="1430449"/>
        <a:ext cx="1763085" cy="1807851"/>
      </dsp:txXfrm>
    </dsp:sp>
    <dsp:sp modelId="{DCC63B98-4578-4C0D-9BA0-C2136E6DB656}">
      <dsp:nvSpPr>
        <dsp:cNvPr id="0" name=""/>
        <dsp:cNvSpPr/>
      </dsp:nvSpPr>
      <dsp:spPr>
        <a:xfrm>
          <a:off x="2980322" y="177999"/>
          <a:ext cx="793388" cy="79338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436069C-387F-4E35-9B97-56F594E02BED}">
      <dsp:nvSpPr>
        <dsp:cNvPr id="0" name=""/>
        <dsp:cNvSpPr/>
      </dsp:nvSpPr>
      <dsp:spPr>
        <a:xfrm>
          <a:off x="2495473" y="1430449"/>
          <a:ext cx="1763085" cy="18078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0" i="0" kern="1200"/>
            <a:t>After the new workers have been hired, an organised programme is important to ensure that they become familiar with the culture of the company, the company's policies, and the operational procedures within the company. </a:t>
          </a:r>
          <a:endParaRPr lang="en-US" sz="1100" kern="1200"/>
        </a:p>
      </dsp:txBody>
      <dsp:txXfrm>
        <a:off x="2495473" y="1430449"/>
        <a:ext cx="1763085" cy="1807851"/>
      </dsp:txXfrm>
    </dsp:sp>
    <dsp:sp modelId="{0CF7A61A-0593-402C-A7CB-93869CD2B000}">
      <dsp:nvSpPr>
        <dsp:cNvPr id="0" name=""/>
        <dsp:cNvSpPr/>
      </dsp:nvSpPr>
      <dsp:spPr>
        <a:xfrm>
          <a:off x="5051948" y="177999"/>
          <a:ext cx="793388" cy="79338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613AE6A-21A5-4F12-968F-B1293FA9CF0A}">
      <dsp:nvSpPr>
        <dsp:cNvPr id="0" name=""/>
        <dsp:cNvSpPr/>
      </dsp:nvSpPr>
      <dsp:spPr>
        <a:xfrm>
          <a:off x="4567099" y="1430449"/>
          <a:ext cx="1763085" cy="18078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0" i="0" kern="1200"/>
            <a:t>This clarity leads to an improvement in job performance and gives the employees a competitive edge (Armstrong, 2020).</a:t>
          </a:r>
          <a:endParaRPr lang="en-US" sz="1100" kern="1200"/>
        </a:p>
      </dsp:txBody>
      <dsp:txXfrm>
        <a:off x="4567099" y="1430449"/>
        <a:ext cx="1763085" cy="1807851"/>
      </dsp:txXfrm>
    </dsp:sp>
    <dsp:sp modelId="{EE101892-98E3-40F9-A10F-6F125D9B97FB}">
      <dsp:nvSpPr>
        <dsp:cNvPr id="0" name=""/>
        <dsp:cNvSpPr/>
      </dsp:nvSpPr>
      <dsp:spPr>
        <a:xfrm>
          <a:off x="7123574" y="177999"/>
          <a:ext cx="793388" cy="79338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FE64E7E-6E11-4770-93CB-B30BFB87858F}">
      <dsp:nvSpPr>
        <dsp:cNvPr id="0" name=""/>
        <dsp:cNvSpPr/>
      </dsp:nvSpPr>
      <dsp:spPr>
        <a:xfrm>
          <a:off x="6638725" y="1430449"/>
          <a:ext cx="1763085" cy="18078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0" i="0" kern="1200"/>
            <a:t>Developing leadership skills helps towards long-term engagement with employees and sustainability of an organisation. These growth opportunities are suitable for addressing a different set of development needs (Honey &amp; Mumford, 1986).</a:t>
          </a:r>
          <a:endParaRPr lang="en-US" sz="1100" kern="1200"/>
        </a:p>
      </dsp:txBody>
      <dsp:txXfrm>
        <a:off x="6638725" y="1430449"/>
        <a:ext cx="1763085" cy="180785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55F3C5-6F02-4AAB-90E6-C02FB7A4DFF4}">
      <dsp:nvSpPr>
        <dsp:cNvPr id="0" name=""/>
        <dsp:cNvSpPr/>
      </dsp:nvSpPr>
      <dsp:spPr>
        <a:xfrm>
          <a:off x="0" y="417"/>
          <a:ext cx="8825659" cy="97584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0204E8-28E3-4238-8F60-7144518EB100}">
      <dsp:nvSpPr>
        <dsp:cNvPr id="0" name=""/>
        <dsp:cNvSpPr/>
      </dsp:nvSpPr>
      <dsp:spPr>
        <a:xfrm>
          <a:off x="295193" y="219982"/>
          <a:ext cx="536716" cy="53671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546DEA1-9DF7-4987-BC62-F01F6F58F57E}">
      <dsp:nvSpPr>
        <dsp:cNvPr id="0" name=""/>
        <dsp:cNvSpPr/>
      </dsp:nvSpPr>
      <dsp:spPr>
        <a:xfrm>
          <a:off x="1127103" y="417"/>
          <a:ext cx="7698555" cy="9758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277" tIns="103277" rIns="103277" bIns="103277" numCol="1" spcCol="1270" anchor="ctr" anchorCtr="0">
          <a:noAutofit/>
        </a:bodyPr>
        <a:lstStyle/>
        <a:p>
          <a:pPr marL="0" lvl="0" indent="0" algn="l" defTabSz="711200">
            <a:lnSpc>
              <a:spcPct val="100000"/>
            </a:lnSpc>
            <a:spcBef>
              <a:spcPct val="0"/>
            </a:spcBef>
            <a:spcAft>
              <a:spcPct val="35000"/>
            </a:spcAft>
            <a:buNone/>
          </a:pPr>
          <a:r>
            <a:rPr lang="en-GB" sz="1600" b="0" i="0" kern="1200"/>
            <a:t>Out of this, behaviourism focuses on the learning that is consequence. It teaches certain behaviours through persistent reinforcement with rewards, feedback and repetition (Skinner, 1953). </a:t>
          </a:r>
          <a:endParaRPr lang="en-US" sz="1600" kern="1200"/>
        </a:p>
      </dsp:txBody>
      <dsp:txXfrm>
        <a:off x="1127103" y="417"/>
        <a:ext cx="7698555" cy="975847"/>
      </dsp:txXfrm>
    </dsp:sp>
    <dsp:sp modelId="{2CC3FE2C-2CE8-49EF-BA84-73F0F7B5BCDA}">
      <dsp:nvSpPr>
        <dsp:cNvPr id="0" name=""/>
        <dsp:cNvSpPr/>
      </dsp:nvSpPr>
      <dsp:spPr>
        <a:xfrm>
          <a:off x="0" y="1220226"/>
          <a:ext cx="8825659" cy="97584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F1B9B4-D73B-43AE-92E1-7E632F405431}">
      <dsp:nvSpPr>
        <dsp:cNvPr id="0" name=""/>
        <dsp:cNvSpPr/>
      </dsp:nvSpPr>
      <dsp:spPr>
        <a:xfrm>
          <a:off x="295193" y="1439791"/>
          <a:ext cx="536716" cy="53671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5EBBFBC-8351-4302-BDA5-07669D443761}">
      <dsp:nvSpPr>
        <dsp:cNvPr id="0" name=""/>
        <dsp:cNvSpPr/>
      </dsp:nvSpPr>
      <dsp:spPr>
        <a:xfrm>
          <a:off x="1127103" y="1220226"/>
          <a:ext cx="7698555" cy="9758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277" tIns="103277" rIns="103277" bIns="103277" numCol="1" spcCol="1270" anchor="ctr" anchorCtr="0">
          <a:noAutofit/>
        </a:bodyPr>
        <a:lstStyle/>
        <a:p>
          <a:pPr marL="0" lvl="0" indent="0" algn="l" defTabSz="711200">
            <a:lnSpc>
              <a:spcPct val="100000"/>
            </a:lnSpc>
            <a:spcBef>
              <a:spcPct val="0"/>
            </a:spcBef>
            <a:spcAft>
              <a:spcPct val="35000"/>
            </a:spcAft>
            <a:buNone/>
          </a:pPr>
          <a:r>
            <a:rPr lang="en-GB" sz="1600" b="0" i="0" kern="1200"/>
            <a:t>Tesco adopts the latter approach by rewarding performance and creating programmes for recognition, in addition to structured training sessions that encourage great behaviours when dealing with customers (CIPD, 2023). </a:t>
          </a:r>
          <a:endParaRPr lang="en-US" sz="1600" kern="1200"/>
        </a:p>
      </dsp:txBody>
      <dsp:txXfrm>
        <a:off x="1127103" y="1220226"/>
        <a:ext cx="7698555" cy="975847"/>
      </dsp:txXfrm>
    </dsp:sp>
    <dsp:sp modelId="{64DAF723-666F-4108-9C0A-33FD596B208E}">
      <dsp:nvSpPr>
        <dsp:cNvPr id="0" name=""/>
        <dsp:cNvSpPr/>
      </dsp:nvSpPr>
      <dsp:spPr>
        <a:xfrm>
          <a:off x="0" y="2440035"/>
          <a:ext cx="8825659" cy="97584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CBB0CF-6DF7-4AF0-875F-A8B2E63C67D0}">
      <dsp:nvSpPr>
        <dsp:cNvPr id="0" name=""/>
        <dsp:cNvSpPr/>
      </dsp:nvSpPr>
      <dsp:spPr>
        <a:xfrm>
          <a:off x="295193" y="2659601"/>
          <a:ext cx="536716" cy="53671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80C859F-381A-456C-BC53-E293CC47C95F}">
      <dsp:nvSpPr>
        <dsp:cNvPr id="0" name=""/>
        <dsp:cNvSpPr/>
      </dsp:nvSpPr>
      <dsp:spPr>
        <a:xfrm>
          <a:off x="1127103" y="2440035"/>
          <a:ext cx="7698555" cy="9758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277" tIns="103277" rIns="103277" bIns="103277" numCol="1" spcCol="1270" anchor="ctr" anchorCtr="0">
          <a:noAutofit/>
        </a:bodyPr>
        <a:lstStyle/>
        <a:p>
          <a:pPr marL="0" lvl="0" indent="0" algn="l" defTabSz="711200">
            <a:lnSpc>
              <a:spcPct val="100000"/>
            </a:lnSpc>
            <a:spcBef>
              <a:spcPct val="0"/>
            </a:spcBef>
            <a:spcAft>
              <a:spcPct val="35000"/>
            </a:spcAft>
            <a:buNone/>
          </a:pPr>
          <a:r>
            <a:rPr lang="en-GB" sz="1600" b="0" i="0" kern="1200"/>
            <a:t>These methods keep the pace constant and elevate the productivity of the employees as in case everyday work that is retailing that has a standardised procedure (Armstrong, 2020).</a:t>
          </a:r>
          <a:endParaRPr lang="en-US" sz="1600" kern="1200"/>
        </a:p>
      </dsp:txBody>
      <dsp:txXfrm>
        <a:off x="1127103" y="2440035"/>
        <a:ext cx="7698555" cy="97584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D383B0-8437-4EC6-850C-2B96923CBAAE}">
      <dsp:nvSpPr>
        <dsp:cNvPr id="0" name=""/>
        <dsp:cNvSpPr/>
      </dsp:nvSpPr>
      <dsp:spPr>
        <a:xfrm>
          <a:off x="1284416" y="20650"/>
          <a:ext cx="1544062" cy="154406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D41D97-F126-4517-934D-E78289EA7027}">
      <dsp:nvSpPr>
        <dsp:cNvPr id="0" name=""/>
        <dsp:cNvSpPr/>
      </dsp:nvSpPr>
      <dsp:spPr>
        <a:xfrm>
          <a:off x="1613479" y="349712"/>
          <a:ext cx="885937" cy="88593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0082164-24C2-415B-B3D3-5E040457661B}">
      <dsp:nvSpPr>
        <dsp:cNvPr id="0" name=""/>
        <dsp:cNvSpPr/>
      </dsp:nvSpPr>
      <dsp:spPr>
        <a:xfrm>
          <a:off x="790823" y="2045650"/>
          <a:ext cx="2531250" cy="135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b="0" i="0" kern="1200"/>
            <a:t>Cognitivist theory emphasizes the need for understanding and processing knowledge, thus allowing employees to solve problems and adapt like never before in complex retail settings (Piaget, 1952).</a:t>
          </a:r>
          <a:br>
            <a:rPr lang="en-GB" sz="1100" b="0" i="0" kern="1200"/>
          </a:br>
          <a:endParaRPr lang="en-US" sz="1100" kern="1200"/>
        </a:p>
      </dsp:txBody>
      <dsp:txXfrm>
        <a:off x="790823" y="2045650"/>
        <a:ext cx="2531250" cy="1350000"/>
      </dsp:txXfrm>
    </dsp:sp>
    <dsp:sp modelId="{B80030AD-DC74-4244-814E-B2324778D51C}">
      <dsp:nvSpPr>
        <dsp:cNvPr id="0" name=""/>
        <dsp:cNvSpPr/>
      </dsp:nvSpPr>
      <dsp:spPr>
        <a:xfrm>
          <a:off x="4258635" y="20650"/>
          <a:ext cx="1544062" cy="154406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AB9E14-87A2-487F-883F-34895E1D75E6}">
      <dsp:nvSpPr>
        <dsp:cNvPr id="0" name=""/>
        <dsp:cNvSpPr/>
      </dsp:nvSpPr>
      <dsp:spPr>
        <a:xfrm>
          <a:off x="4587698" y="349712"/>
          <a:ext cx="885937" cy="88593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092A658-EE90-4569-B2AE-753B37432C2F}">
      <dsp:nvSpPr>
        <dsp:cNvPr id="0" name=""/>
        <dsp:cNvSpPr/>
      </dsp:nvSpPr>
      <dsp:spPr>
        <a:xfrm>
          <a:off x="3765042" y="2045650"/>
          <a:ext cx="2531250" cy="135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b="0" i="0" kern="1200"/>
            <a:t>Humanist theory stands for development of the self -goal setting through training and work experience (Abaris, 1953).</a:t>
          </a:r>
          <a:br>
            <a:rPr lang="en-GB" sz="1100" b="0" i="0" kern="1200"/>
          </a:br>
          <a:endParaRPr lang="en-US" sz="1100" kern="1200"/>
        </a:p>
      </dsp:txBody>
      <dsp:txXfrm>
        <a:off x="3765042" y="2045650"/>
        <a:ext cx="2531250" cy="1350000"/>
      </dsp:txXfrm>
    </dsp:sp>
    <dsp:sp modelId="{2A8E10C1-F5FD-4596-88FF-506EB0CD3CDB}">
      <dsp:nvSpPr>
        <dsp:cNvPr id="0" name=""/>
        <dsp:cNvSpPr/>
      </dsp:nvSpPr>
      <dsp:spPr>
        <a:xfrm>
          <a:off x="7232854" y="20650"/>
          <a:ext cx="1544062" cy="154406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6FEFEB-2BD0-4CBF-B5CB-63BA74055C5C}">
      <dsp:nvSpPr>
        <dsp:cNvPr id="0" name=""/>
        <dsp:cNvSpPr/>
      </dsp:nvSpPr>
      <dsp:spPr>
        <a:xfrm>
          <a:off x="7561917" y="349712"/>
          <a:ext cx="885937" cy="88593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84C10D4-0C6D-4E04-87DD-08C06D2DD871}">
      <dsp:nvSpPr>
        <dsp:cNvPr id="0" name=""/>
        <dsp:cNvSpPr/>
      </dsp:nvSpPr>
      <dsp:spPr>
        <a:xfrm>
          <a:off x="6739260" y="2045650"/>
          <a:ext cx="2531250" cy="135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b="0" i="0" kern="1200"/>
            <a:t>Tesco integrates the two, by ensuring that these principles are well integrated into e-learning, mentoring and career development programmes, thereby also ensuring the enhancement of employee motivation and performance (CIPD, 2023).</a:t>
          </a:r>
          <a:endParaRPr lang="en-US" sz="1100" kern="1200"/>
        </a:p>
      </dsp:txBody>
      <dsp:txXfrm>
        <a:off x="6739260" y="2045650"/>
        <a:ext cx="2531250" cy="1350000"/>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dirty="0"/>
              <a:t>Click to edit Master title style</a:t>
            </a:r>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3/17/2026</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r>
              <a:rPr lang="en-US" dirty="0"/>
              <a:t>
              </a:t>
            </a:r>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2600024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1154954" y="2603500"/>
            <a:ext cx="8825659" cy="34163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19C9CA7B-DFD4-44B5-8C60-D14B8CD1FB59}" type="datetimeFigureOut">
              <a:rPr lang="en-US" dirty="0"/>
              <a:t>3/17/2026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302738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3/17/2026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09163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3BDB8791-F1B0-41E7-B7FD-A781E65C4266}" type="datetimeFigureOut">
              <a:rPr lang="en-US" dirty="0"/>
              <a:t>3/17/2026</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796860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FDD63B2-E120-4ED8-B27B-C685F510A5FE}" type="datetimeFigureOut">
              <a:rPr lang="en-US" dirty="0"/>
              <a:t>3/17/2026</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892771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dirty="0"/>
              <a:t>Click to edit Master title style</a:t>
            </a:r>
          </a:p>
        </p:txBody>
      </p:sp>
      <p:sp>
        <p:nvSpPr>
          <p:cNvPr id="3" name="Date Placeholder 2"/>
          <p:cNvSpPr>
            <a:spLocks noGrp="1"/>
          </p:cNvSpPr>
          <p:nvPr>
            <p:ph type="dt" sz="half" idx="10"/>
          </p:nvPr>
        </p:nvSpPr>
        <p:spPr/>
        <p:txBody>
          <a:bodyPr/>
          <a:lstStyle/>
          <a:p>
            <a:fld id="{7AA18ACC-A947-437B-A130-35BD54FDF1E9}" type="datetimeFigureOut">
              <a:rPr lang="en-US" dirty="0"/>
              <a:t>3/17/2026</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568716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3/17/2026</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756868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3/17/2026</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562478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3/17/2026</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87710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3/17/2026</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304731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dirty="0"/>
              <a:t>Click to edit Master title style</a:t>
            </a:r>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3/17/2026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385986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dirty="0"/>
              <a:t>Click to edit Master title style</a:t>
            </a:r>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3/17/2026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716504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3/17/2026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565277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dirty="0"/>
              <a:t>Click to edit Master title style</a:t>
            </a:r>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3/17/2026</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379036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dirty="0"/>
              <a:t>Click to edit Master title style</a:t>
            </a:r>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3/17/2026</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543313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dirty="0"/>
              <a:t>Click to edit Master title style</a:t>
            </a:r>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3/17/2026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428417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3/17/2026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523625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dirty="0"/>
              <a:t>Click to edit Master title style</a:t>
            </a:r>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3/17/2026</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r>
              <a:rPr lang="en-US" dirty="0"/>
              <a:t>
              </a:t>
            </a:r>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423289631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geograph.org.uk/photo/1187881"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tescoplc.com/" TargetMode="External"/><Relationship Id="rId2" Type="http://schemas.openxmlformats.org/officeDocument/2006/relationships/hyperlink" Target="https://www.cipd.co.uk/" TargetMode="External"/><Relationship Id="rId1" Type="http://schemas.openxmlformats.org/officeDocument/2006/relationships/slideLayout" Target="../slideLayouts/slideLayout2.xml"/><Relationship Id="rId4" Type="http://schemas.openxmlformats.org/officeDocument/2006/relationships/hyperlink" Target="https://www.tesco-careers.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t>Developing and managing individuals and teams within Tesco</a:t>
            </a:r>
            <a:endParaRPr lang="en-US"/>
          </a:p>
        </p:txBody>
      </p:sp>
      <p:sp>
        <p:nvSpPr>
          <p:cNvPr id="3" name="Subtitle 2"/>
          <p:cNvSpPr>
            <a:spLocks noGrp="1"/>
          </p:cNvSpPr>
          <p:nvPr>
            <p:ph type="subTitle" idx="1"/>
          </p:nvPr>
        </p:nvSpPr>
        <p:spPr/>
        <p:txBody>
          <a:bodyPr vert="horz" lIns="91440" tIns="45720" rIns="91440" bIns="45720" rtlCol="0" anchor="t">
            <a:normAutofit/>
          </a:bodyPr>
          <a:lstStyle/>
          <a:p>
            <a:r>
              <a:rPr lang="en-GB"/>
              <a:t>Shakisha Taylor</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219AE65-9B94-44EA-BEF3-EF4BFA169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0C81A57-9CD5-461B-8FFE-4A8CB6CFBE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7539" y="467397"/>
            <a:ext cx="695829" cy="591911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nvGrpSpPr>
          <p:cNvPr id="12" name="Group 11">
            <a:extLst>
              <a:ext uri="{FF2B5EF4-FFF2-40B4-BE49-F238E27FC236}">
                <a16:creationId xmlns:a16="http://schemas.microsoft.com/office/drawing/2014/main" id="{3086C462-37F4-494D-8292-CCB95221CC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a:solidFill>
            <a:srgbClr val="FFFFFF"/>
          </a:solidFill>
        </p:grpSpPr>
        <p:sp>
          <p:nvSpPr>
            <p:cNvPr id="13" name="Rectangle 12">
              <a:extLst>
                <a:ext uri="{FF2B5EF4-FFF2-40B4-BE49-F238E27FC236}">
                  <a16:creationId xmlns:a16="http://schemas.microsoft.com/office/drawing/2014/main" id="{2C7D2D64-353F-4802-AA48-A70CE6020B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Freeform 5">
              <a:extLst>
                <a:ext uri="{FF2B5EF4-FFF2-40B4-BE49-F238E27FC236}">
                  <a16:creationId xmlns:a16="http://schemas.microsoft.com/office/drawing/2014/main" id="{30A6328F-CAA3-4052-BF4C-14BD47706E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ln>
              <a:noFill/>
            </a:ln>
          </p:spPr>
          <p:style>
            <a:lnRef idx="0">
              <a:scrgbClr r="0" g="0" b="0"/>
            </a:lnRef>
            <a:fillRef idx="1002">
              <a:schemeClr val="dk2"/>
            </a:fillRef>
            <a:effectRef idx="0">
              <a:scrgbClr r="0" g="0" b="0"/>
            </a:effectRef>
            <a:fontRef idx="major"/>
          </p:style>
          <p:txBody>
            <a:bodyPr/>
            <a:lstStyle/>
            <a:p>
              <a:endParaRPr lang="en-GB"/>
            </a:p>
          </p:txBody>
        </p:sp>
      </p:grpSp>
      <p:sp>
        <p:nvSpPr>
          <p:cNvPr id="2" name="Title 1">
            <a:extLst>
              <a:ext uri="{FF2B5EF4-FFF2-40B4-BE49-F238E27FC236}">
                <a16:creationId xmlns:a16="http://schemas.microsoft.com/office/drawing/2014/main" id="{42163EF2-8EC7-1E88-ED9C-BBBE6CEB2250}"/>
              </a:ext>
            </a:extLst>
          </p:cNvPr>
          <p:cNvSpPr>
            <a:spLocks noGrp="1"/>
          </p:cNvSpPr>
          <p:nvPr>
            <p:ph type="title"/>
          </p:nvPr>
        </p:nvSpPr>
        <p:spPr>
          <a:xfrm>
            <a:off x="1000372" y="1209957"/>
            <a:ext cx="3034580" cy="4438087"/>
          </a:xfrm>
        </p:spPr>
        <p:txBody>
          <a:bodyPr anchor="ctr">
            <a:normAutofit/>
          </a:bodyPr>
          <a:lstStyle/>
          <a:p>
            <a:pPr algn="r"/>
            <a:r>
              <a:rPr lang="en-GB" sz="3200">
                <a:solidFill>
                  <a:schemeClr val="tx1"/>
                </a:solidFill>
              </a:rPr>
              <a:t>Table of Contents</a:t>
            </a:r>
            <a:endParaRPr lang="en-US" sz="3200">
              <a:solidFill>
                <a:schemeClr val="tx1"/>
              </a:solidFill>
            </a:endParaRPr>
          </a:p>
        </p:txBody>
      </p:sp>
      <p:cxnSp>
        <p:nvCxnSpPr>
          <p:cNvPr id="16" name="Straight Connector 15">
            <a:extLst>
              <a:ext uri="{FF2B5EF4-FFF2-40B4-BE49-F238E27FC236}">
                <a16:creationId xmlns:a16="http://schemas.microsoft.com/office/drawing/2014/main" id="{AD23B2CD-009B-425A-9616-1E1AD1D5AB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6687" y="1930986"/>
            <a:ext cx="0" cy="3200400"/>
          </a:xfrm>
          <a:prstGeom prst="line">
            <a:avLst/>
          </a:prstGeom>
          <a:ln w="15875" cap="sq">
            <a:solidFill>
              <a:schemeClr val="tx2"/>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D1C8061-39A9-9C05-A588-667CAED0EA8E}"/>
              </a:ext>
            </a:extLst>
          </p:cNvPr>
          <p:cNvSpPr>
            <a:spLocks noGrp="1"/>
          </p:cNvSpPr>
          <p:nvPr>
            <p:ph idx="1"/>
          </p:nvPr>
        </p:nvSpPr>
        <p:spPr>
          <a:xfrm>
            <a:off x="4678424" y="1059025"/>
            <a:ext cx="5302189" cy="4739950"/>
          </a:xfrm>
        </p:spPr>
        <p:txBody>
          <a:bodyPr vert="horz" lIns="91440" tIns="45720" rIns="91440" bIns="45720" rtlCol="0" anchor="ctr">
            <a:normAutofit/>
          </a:bodyPr>
          <a:lstStyle/>
          <a:p>
            <a:r>
              <a:rPr lang="en-GB">
                <a:solidFill>
                  <a:schemeClr val="tx1"/>
                </a:solidFill>
                <a:ea typeface="+mn-lt"/>
                <a:cs typeface="+mn-lt"/>
              </a:rPr>
              <a:t>Introduction to Tesco</a:t>
            </a:r>
          </a:p>
          <a:p>
            <a:r>
              <a:rPr lang="en-GB">
                <a:solidFill>
                  <a:schemeClr val="tx1"/>
                </a:solidFill>
                <a:ea typeface="+mn-lt"/>
                <a:cs typeface="+mn-lt"/>
              </a:rPr>
              <a:t>Recruitment process</a:t>
            </a:r>
          </a:p>
          <a:p>
            <a:r>
              <a:rPr lang="en-GB">
                <a:solidFill>
                  <a:schemeClr val="tx1"/>
                </a:solidFill>
                <a:ea typeface="+mn-lt"/>
                <a:cs typeface="+mn-lt"/>
              </a:rPr>
              <a:t>Learning and development </a:t>
            </a:r>
          </a:p>
          <a:p>
            <a:r>
              <a:rPr lang="en-GB">
                <a:solidFill>
                  <a:schemeClr val="tx1"/>
                </a:solidFill>
                <a:ea typeface="+mn-lt"/>
                <a:cs typeface="+mn-lt"/>
              </a:rPr>
              <a:t>Conclusion</a:t>
            </a:r>
          </a:p>
        </p:txBody>
      </p:sp>
    </p:spTree>
    <p:extLst>
      <p:ext uri="{BB962C8B-B14F-4D97-AF65-F5344CB8AC3E}">
        <p14:creationId xmlns:p14="http://schemas.microsoft.com/office/powerpoint/2010/main" val="10004888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dk2"/>
          </a:fillRef>
          <a:effectRef idx="0">
            <a:schemeClr val="accent1"/>
          </a:effectRef>
          <a:fontRef idx="minor">
            <a:schemeClr val="lt1"/>
          </a:fontRef>
        </p:style>
        <p:txBody>
          <a:bodyPr/>
          <a:lstStyle/>
          <a:p>
            <a:endParaRPr lang="en-GB"/>
          </a:p>
        </p:txBody>
      </p:sp>
      <p:sp>
        <p:nvSpPr>
          <p:cNvPr id="11"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794"/>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13"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GB"/>
          </a:p>
        </p:txBody>
      </p:sp>
      <p:sp>
        <p:nvSpPr>
          <p:cNvPr id="2" name="Title 1">
            <a:extLst>
              <a:ext uri="{FF2B5EF4-FFF2-40B4-BE49-F238E27FC236}">
                <a16:creationId xmlns:a16="http://schemas.microsoft.com/office/drawing/2014/main" id="{E6132922-F194-B00F-5B37-85E9433C47B8}"/>
              </a:ext>
            </a:extLst>
          </p:cNvPr>
          <p:cNvSpPr>
            <a:spLocks noGrp="1"/>
          </p:cNvSpPr>
          <p:nvPr>
            <p:ph type="title"/>
          </p:nvPr>
        </p:nvSpPr>
        <p:spPr>
          <a:xfrm>
            <a:off x="639098" y="629265"/>
            <a:ext cx="6072776" cy="1622322"/>
          </a:xfrm>
        </p:spPr>
        <p:txBody>
          <a:bodyPr>
            <a:normAutofit/>
          </a:bodyPr>
          <a:lstStyle/>
          <a:p>
            <a:r>
              <a:rPr lang="en-GB">
                <a:solidFill>
                  <a:srgbClr val="FFFFFF"/>
                </a:solidFill>
                <a:ea typeface="+mj-lt"/>
                <a:cs typeface="+mj-lt"/>
              </a:rPr>
              <a:t>Introduction to Tesco</a:t>
            </a:r>
            <a:endParaRPr lang="en-US">
              <a:solidFill>
                <a:srgbClr val="FFFFFF"/>
              </a:solidFill>
            </a:endParaRPr>
          </a:p>
        </p:txBody>
      </p:sp>
      <p:pic>
        <p:nvPicPr>
          <p:cNvPr id="4" name="Picture 3">
            <a:extLst>
              <a:ext uri="{FF2B5EF4-FFF2-40B4-BE49-F238E27FC236}">
                <a16:creationId xmlns:a16="http://schemas.microsoft.com/office/drawing/2014/main" id="{B0783122-F174-7775-04B1-676843B7C71A}"/>
              </a:ext>
            </a:extLst>
          </p:cNvPr>
          <p:cNvPicPr>
            <a:picLocks noChangeAspect="1"/>
          </p:cNvPicPr>
          <p:nvPr/>
        </p:nvPicPr>
        <p:blipFill>
          <a:blip r:embed="rId2">
            <a:extLst>
              <a:ext uri="{837473B0-CC2E-450A-ABE3-18F120FF3D39}">
                <a1611:picAttrSrcUrl xmlns:a1611="http://schemas.microsoft.com/office/drawing/2016/11/main" r:id="rId3"/>
              </a:ext>
            </a:extLst>
          </a:blip>
          <a:srcRect l="18760" r="18552" b="2"/>
          <a:stretch>
            <a:fillRect/>
          </a:stretch>
        </p:blipFill>
        <p:spPr>
          <a:xfrm>
            <a:off x="6774511" y="480060"/>
            <a:ext cx="4929808" cy="5897880"/>
          </a:xfrm>
          <a:custGeom>
            <a:avLst/>
            <a:gdLst/>
            <a:ahLst/>
            <a:cxnLst/>
            <a:rect l="l" t="t" r="r" b="b"/>
            <a:pathLst>
              <a:path w="4929808" h="5897880">
                <a:moveTo>
                  <a:pt x="104535" y="0"/>
                </a:moveTo>
                <a:lnTo>
                  <a:pt x="2751151" y="0"/>
                </a:lnTo>
                <a:lnTo>
                  <a:pt x="4769032" y="0"/>
                </a:lnTo>
                <a:lnTo>
                  <a:pt x="4929808" y="0"/>
                </a:lnTo>
                <a:lnTo>
                  <a:pt x="4929808" y="5897880"/>
                </a:lnTo>
                <a:lnTo>
                  <a:pt x="4769032" y="5897880"/>
                </a:lnTo>
                <a:lnTo>
                  <a:pt x="2751151" y="5897880"/>
                </a:lnTo>
                <a:lnTo>
                  <a:pt x="0" y="5897880"/>
                </a:lnTo>
                <a:lnTo>
                  <a:pt x="0" y="5896985"/>
                </a:lnTo>
                <a:lnTo>
                  <a:pt x="103291" y="5896985"/>
                </a:lnTo>
                <a:lnTo>
                  <a:pt x="112340" y="5838313"/>
                </a:lnTo>
                <a:lnTo>
                  <a:pt x="123631" y="5762037"/>
                </a:lnTo>
                <a:lnTo>
                  <a:pt x="135550" y="5671232"/>
                </a:lnTo>
                <a:lnTo>
                  <a:pt x="149820" y="5563476"/>
                </a:lnTo>
                <a:lnTo>
                  <a:pt x="164875" y="5444219"/>
                </a:lnTo>
                <a:lnTo>
                  <a:pt x="180714" y="5309828"/>
                </a:lnTo>
                <a:lnTo>
                  <a:pt x="197494" y="5163329"/>
                </a:lnTo>
                <a:lnTo>
                  <a:pt x="214273" y="5004117"/>
                </a:lnTo>
                <a:lnTo>
                  <a:pt x="231367" y="4834615"/>
                </a:lnTo>
                <a:lnTo>
                  <a:pt x="247205" y="4651794"/>
                </a:lnTo>
                <a:lnTo>
                  <a:pt x="262417" y="4460498"/>
                </a:lnTo>
                <a:lnTo>
                  <a:pt x="276217" y="4258305"/>
                </a:lnTo>
                <a:lnTo>
                  <a:pt x="289390" y="4047637"/>
                </a:lnTo>
                <a:lnTo>
                  <a:pt x="301779" y="3827889"/>
                </a:lnTo>
                <a:lnTo>
                  <a:pt x="306170" y="3715291"/>
                </a:lnTo>
                <a:lnTo>
                  <a:pt x="311031" y="3600271"/>
                </a:lnTo>
                <a:lnTo>
                  <a:pt x="315579" y="3483435"/>
                </a:lnTo>
                <a:lnTo>
                  <a:pt x="318558" y="3365994"/>
                </a:lnTo>
                <a:lnTo>
                  <a:pt x="321224" y="3246131"/>
                </a:lnTo>
                <a:lnTo>
                  <a:pt x="324047" y="3125058"/>
                </a:lnTo>
                <a:lnTo>
                  <a:pt x="325929" y="3001563"/>
                </a:lnTo>
                <a:lnTo>
                  <a:pt x="325929" y="2876858"/>
                </a:lnTo>
                <a:lnTo>
                  <a:pt x="326870" y="2750941"/>
                </a:lnTo>
                <a:lnTo>
                  <a:pt x="325929" y="2623814"/>
                </a:lnTo>
                <a:lnTo>
                  <a:pt x="324047" y="2494871"/>
                </a:lnTo>
                <a:lnTo>
                  <a:pt x="322322" y="2365928"/>
                </a:lnTo>
                <a:lnTo>
                  <a:pt x="318558" y="2235169"/>
                </a:lnTo>
                <a:lnTo>
                  <a:pt x="314638" y="2103199"/>
                </a:lnTo>
                <a:lnTo>
                  <a:pt x="310090" y="1971229"/>
                </a:lnTo>
                <a:lnTo>
                  <a:pt x="303660" y="1838048"/>
                </a:lnTo>
                <a:lnTo>
                  <a:pt x="295976" y="1703656"/>
                </a:lnTo>
                <a:lnTo>
                  <a:pt x="288606" y="1568660"/>
                </a:lnTo>
                <a:lnTo>
                  <a:pt x="279197" y="1433663"/>
                </a:lnTo>
                <a:lnTo>
                  <a:pt x="267906" y="1296850"/>
                </a:lnTo>
                <a:lnTo>
                  <a:pt x="256615" y="1161853"/>
                </a:lnTo>
                <a:lnTo>
                  <a:pt x="243598" y="1024435"/>
                </a:lnTo>
                <a:lnTo>
                  <a:pt x="229328" y="886411"/>
                </a:lnTo>
                <a:lnTo>
                  <a:pt x="214273" y="750203"/>
                </a:lnTo>
                <a:lnTo>
                  <a:pt x="196709" y="612180"/>
                </a:lnTo>
                <a:lnTo>
                  <a:pt x="177891" y="474761"/>
                </a:lnTo>
                <a:lnTo>
                  <a:pt x="159229" y="336738"/>
                </a:lnTo>
                <a:lnTo>
                  <a:pt x="137432" y="199320"/>
                </a:lnTo>
                <a:lnTo>
                  <a:pt x="115163" y="62507"/>
                </a:lnTo>
                <a:close/>
              </a:path>
            </a:pathLst>
          </a:custGeom>
        </p:spPr>
      </p:pic>
      <p:sp>
        <p:nvSpPr>
          <p:cNvPr id="15" name="Rectangle 14">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Oval 16">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Oval 18">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BE2069F3-0A21-2B10-F7F6-A85F78661294}"/>
              </a:ext>
            </a:extLst>
          </p:cNvPr>
          <p:cNvSpPr>
            <a:spLocks noGrp="1"/>
          </p:cNvSpPr>
          <p:nvPr>
            <p:ph idx="1"/>
          </p:nvPr>
        </p:nvSpPr>
        <p:spPr>
          <a:xfrm>
            <a:off x="639098" y="2043597"/>
            <a:ext cx="6072776" cy="3811740"/>
          </a:xfrm>
        </p:spPr>
        <p:txBody>
          <a:bodyPr vert="horz" lIns="91440" tIns="45720" rIns="91440" bIns="45720" rtlCol="0" anchor="ctr">
            <a:normAutofit lnSpcReduction="10000"/>
          </a:bodyPr>
          <a:lstStyle/>
          <a:p>
            <a:pPr marL="0" indent="0">
              <a:buNone/>
            </a:pPr>
            <a:endParaRPr lang="en-GB" dirty="0">
              <a:solidFill>
                <a:srgbClr val="FFFFFF"/>
              </a:solidFill>
            </a:endParaRPr>
          </a:p>
          <a:p>
            <a:r>
              <a:rPr lang="en-GB" dirty="0">
                <a:solidFill>
                  <a:srgbClr val="FFFFFF"/>
                </a:solidFill>
              </a:rPr>
              <a:t>Tesco, one of UK's largest retailer, has about 300,000 employees in Hospitality, Supermarkets, convenience and online services in several markets (Tesco, 2023). </a:t>
            </a:r>
          </a:p>
          <a:p>
            <a:r>
              <a:rPr lang="en-GB" dirty="0">
                <a:solidFill>
                  <a:srgbClr val="FFFFFF"/>
                </a:solidFill>
              </a:rPr>
              <a:t>Human resource management when focused on customer satisfaction, operational efficiency and labour productivity makes it essential to remain competitive in the retail (Porter, 2008). </a:t>
            </a:r>
          </a:p>
          <a:p>
            <a:r>
              <a:rPr lang="en-GB" dirty="0">
                <a:solidFill>
                  <a:srgbClr val="FFFFFF"/>
                </a:solidFill>
              </a:rPr>
              <a:t>Tesco its talent management looks for attracting and developing people, providing high quality of service, engagement and success of the organisation at long term (Bratton &amp; Gold, 2017).</a:t>
            </a:r>
            <a:endParaRPr lang="en-GB" dirty="0"/>
          </a:p>
          <a:p>
            <a:endParaRPr lang="en-GB">
              <a:solidFill>
                <a:srgbClr val="FFFFFF"/>
              </a:solidFill>
            </a:endParaRPr>
          </a:p>
        </p:txBody>
      </p:sp>
    </p:spTree>
    <p:extLst>
      <p:ext uri="{BB962C8B-B14F-4D97-AF65-F5344CB8AC3E}">
        <p14:creationId xmlns:p14="http://schemas.microsoft.com/office/powerpoint/2010/main" val="2042137988"/>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19C210A0-D8CA-83A5-106B-0ACE5906FAB6}"/>
              </a:ext>
            </a:extLst>
          </p:cNvPr>
          <p:cNvSpPr>
            <a:spLocks noGrp="1"/>
          </p:cNvSpPr>
          <p:nvPr>
            <p:ph type="title"/>
          </p:nvPr>
        </p:nvSpPr>
        <p:spPr>
          <a:xfrm>
            <a:off x="1154955" y="973667"/>
            <a:ext cx="2942210" cy="4833745"/>
          </a:xfrm>
        </p:spPr>
        <p:txBody>
          <a:bodyPr>
            <a:normAutofit/>
          </a:bodyPr>
          <a:lstStyle/>
          <a:p>
            <a:r>
              <a:rPr lang="en-GB">
                <a:solidFill>
                  <a:srgbClr val="EBEBEB"/>
                </a:solidFill>
              </a:rPr>
              <a:t>Recruitment Job Title: Customer Assistant </a:t>
            </a:r>
            <a:br>
              <a:rPr lang="en-GB">
                <a:solidFill>
                  <a:srgbClr val="EBEBEB"/>
                </a:solidFill>
              </a:rPr>
            </a:br>
            <a:endParaRPr lang="en-GB">
              <a:solidFill>
                <a:srgbClr val="EBEBEB"/>
              </a:solidFill>
            </a:endParaRPr>
          </a:p>
        </p:txBody>
      </p:sp>
      <p:sp>
        <p:nvSpPr>
          <p:cNvPr id="18" name="Rectangle 17">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DF1E46E6-CA21-169E-5E1F-13830CEED194}"/>
              </a:ext>
            </a:extLst>
          </p:cNvPr>
          <p:cNvGraphicFramePr>
            <a:graphicFrameLocks noGrp="1"/>
          </p:cNvGraphicFramePr>
          <p:nvPr>
            <p:ph idx="1"/>
            <p:extLst>
              <p:ext uri="{D42A27DB-BD31-4B8C-83A1-F6EECF244321}">
                <p14:modId xmlns:p14="http://schemas.microsoft.com/office/powerpoint/2010/main" val="1961239964"/>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511260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E0488BA-180E-40D8-8350-4B17917955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0A7C06A6-5E4C-BEA6-C4B0-86A0A8E7CC74}"/>
              </a:ext>
            </a:extLst>
          </p:cNvPr>
          <p:cNvPicPr>
            <a:picLocks noChangeAspect="1"/>
          </p:cNvPicPr>
          <p:nvPr/>
        </p:nvPicPr>
        <p:blipFill>
          <a:blip r:embed="rId2">
            <a:alphaModFix amt="40000"/>
          </a:blip>
          <a:srcRect r="6250" b="6250"/>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A56B6551-75DA-AF66-75EA-11D3287B8E7B}"/>
              </a:ext>
            </a:extLst>
          </p:cNvPr>
          <p:cNvSpPr>
            <a:spLocks noGrp="1"/>
          </p:cNvSpPr>
          <p:nvPr>
            <p:ph type="title"/>
          </p:nvPr>
        </p:nvSpPr>
        <p:spPr>
          <a:xfrm>
            <a:off x="1154954" y="973668"/>
            <a:ext cx="8761413" cy="706964"/>
          </a:xfrm>
        </p:spPr>
        <p:txBody>
          <a:bodyPr>
            <a:normAutofit/>
          </a:bodyPr>
          <a:lstStyle/>
          <a:p>
            <a:r>
              <a:rPr lang="en-GB">
                <a:solidFill>
                  <a:schemeClr val="tx1"/>
                </a:solidFill>
              </a:rPr>
              <a:t>Recruitment Process Overview</a:t>
            </a:r>
            <a:endParaRPr lang="en-US">
              <a:solidFill>
                <a:schemeClr val="tx1"/>
              </a:solidFill>
            </a:endParaRPr>
          </a:p>
        </p:txBody>
      </p:sp>
      <p:sp>
        <p:nvSpPr>
          <p:cNvPr id="3" name="Content Placeholder 2">
            <a:extLst>
              <a:ext uri="{FF2B5EF4-FFF2-40B4-BE49-F238E27FC236}">
                <a16:creationId xmlns:a16="http://schemas.microsoft.com/office/drawing/2014/main" id="{4963E36F-0368-A612-CB22-63129E0F7BC1}"/>
              </a:ext>
            </a:extLst>
          </p:cNvPr>
          <p:cNvSpPr>
            <a:spLocks noGrp="1"/>
          </p:cNvSpPr>
          <p:nvPr>
            <p:ph idx="1"/>
          </p:nvPr>
        </p:nvSpPr>
        <p:spPr>
          <a:xfrm>
            <a:off x="1154954" y="2603500"/>
            <a:ext cx="8825659" cy="3416300"/>
          </a:xfrm>
        </p:spPr>
        <p:txBody>
          <a:bodyPr vert="horz" lIns="91440" tIns="45720" rIns="91440" bIns="45720" rtlCol="0">
            <a:normAutofit/>
          </a:bodyPr>
          <a:lstStyle/>
          <a:p>
            <a:r>
              <a:rPr lang="en-GB">
                <a:solidFill>
                  <a:schemeClr val="tx1"/>
                </a:solidFill>
              </a:rPr>
              <a:t>Recruitment at the Tesco starts with workforce planning in order to identify the job needs, then we have job analysis where the responsibilities, skills, and qualifications necessary for each job are stated (Armstrong, 2020). </a:t>
            </a:r>
            <a:endParaRPr lang="en-US">
              <a:solidFill>
                <a:schemeClr val="tx1"/>
              </a:solidFill>
            </a:endParaRPr>
          </a:p>
          <a:p>
            <a:r>
              <a:rPr lang="en-GB">
                <a:solidFill>
                  <a:schemeClr val="tx1"/>
                </a:solidFill>
              </a:rPr>
              <a:t>The organisation employs several efficient and fair modes of selection in order to find the right candidates such as online job portals, internal recruitment, and assessment centres (CIPD, 2023). </a:t>
            </a:r>
          </a:p>
          <a:p>
            <a:r>
              <a:rPr lang="en-GB">
                <a:solidFill>
                  <a:schemeClr val="tx1"/>
                </a:solidFill>
              </a:rPr>
              <a:t>Selection tools that assist a candidate to fit into the company culture and perform their task as expected are face-to-face interviews, situational judgement tests and reference cheques (Bratton &amp; Gold, 2017).</a:t>
            </a:r>
          </a:p>
        </p:txBody>
      </p:sp>
    </p:spTree>
    <p:extLst>
      <p:ext uri="{BB962C8B-B14F-4D97-AF65-F5344CB8AC3E}">
        <p14:creationId xmlns:p14="http://schemas.microsoft.com/office/powerpoint/2010/main" val="2393056578"/>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92311-4390-6BB4-C4EE-3EC7E7C58104}"/>
              </a:ext>
            </a:extLst>
          </p:cNvPr>
          <p:cNvSpPr>
            <a:spLocks noGrp="1"/>
          </p:cNvSpPr>
          <p:nvPr>
            <p:ph type="title"/>
          </p:nvPr>
        </p:nvSpPr>
        <p:spPr>
          <a:xfrm>
            <a:off x="1154954" y="973668"/>
            <a:ext cx="8761413" cy="706964"/>
          </a:xfrm>
        </p:spPr>
        <p:txBody>
          <a:bodyPr>
            <a:normAutofit/>
          </a:bodyPr>
          <a:lstStyle/>
          <a:p>
            <a:r>
              <a:rPr lang="en-GB">
                <a:solidFill>
                  <a:srgbClr val="EBEBEB"/>
                </a:solidFill>
                <a:ea typeface="+mj-lt"/>
                <a:cs typeface="+mj-lt"/>
              </a:rPr>
              <a:t>Job Analysis</a:t>
            </a:r>
            <a:endParaRPr lang="en-US">
              <a:solidFill>
                <a:srgbClr val="EBEBEB"/>
              </a:solidFill>
            </a:endParaRPr>
          </a:p>
        </p:txBody>
      </p:sp>
      <p:graphicFrame>
        <p:nvGraphicFramePr>
          <p:cNvPr id="5" name="Content Placeholder 2">
            <a:extLst>
              <a:ext uri="{FF2B5EF4-FFF2-40B4-BE49-F238E27FC236}">
                <a16:creationId xmlns:a16="http://schemas.microsoft.com/office/drawing/2014/main" id="{59E5B483-8ADF-94DF-BF17-8FE09595CA4D}"/>
              </a:ext>
            </a:extLst>
          </p:cNvPr>
          <p:cNvGraphicFramePr>
            <a:graphicFrameLocks noGrp="1"/>
          </p:cNvGraphicFramePr>
          <p:nvPr>
            <p:ph idx="1"/>
            <p:extLst>
              <p:ext uri="{D42A27DB-BD31-4B8C-83A1-F6EECF244321}">
                <p14:modId xmlns:p14="http://schemas.microsoft.com/office/powerpoint/2010/main" val="2253920681"/>
              </p:ext>
            </p:extLst>
          </p:nvPr>
        </p:nvGraphicFramePr>
        <p:xfrm>
          <a:off x="1286934" y="2925232"/>
          <a:ext cx="9625383" cy="30864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748089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882FD4-A425-7965-8FDD-221295B9773F}"/>
              </a:ext>
            </a:extLst>
          </p:cNvPr>
          <p:cNvSpPr>
            <a:spLocks noGrp="1"/>
          </p:cNvSpPr>
          <p:nvPr>
            <p:ph type="title"/>
          </p:nvPr>
        </p:nvSpPr>
        <p:spPr/>
        <p:txBody>
          <a:bodyPr/>
          <a:lstStyle/>
          <a:p>
            <a:r>
              <a:rPr lang="en-GB">
                <a:ea typeface="+mj-lt"/>
                <a:cs typeface="+mj-lt"/>
              </a:rPr>
              <a:t>Job Description</a:t>
            </a:r>
            <a:endParaRPr lang="en-US"/>
          </a:p>
        </p:txBody>
      </p:sp>
      <p:graphicFrame>
        <p:nvGraphicFramePr>
          <p:cNvPr id="5" name="Content Placeholder 2">
            <a:extLst>
              <a:ext uri="{FF2B5EF4-FFF2-40B4-BE49-F238E27FC236}">
                <a16:creationId xmlns:a16="http://schemas.microsoft.com/office/drawing/2014/main" id="{CFE3B9EA-96BD-36DF-5840-8ACA176F9FFE}"/>
              </a:ext>
            </a:extLst>
          </p:cNvPr>
          <p:cNvGraphicFramePr>
            <a:graphicFrameLocks noGrp="1"/>
          </p:cNvGraphicFramePr>
          <p:nvPr>
            <p:ph idx="1"/>
          </p:nvPr>
        </p:nvGraphicFramePr>
        <p:xfrm>
          <a:off x="1154954" y="2603500"/>
          <a:ext cx="8825659" cy="34163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123727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E0488BA-180E-40D8-8350-4B17917955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rson holding a puzzle piece">
            <a:extLst>
              <a:ext uri="{FF2B5EF4-FFF2-40B4-BE49-F238E27FC236}">
                <a16:creationId xmlns:a16="http://schemas.microsoft.com/office/drawing/2014/main" id="{5CED8864-8B30-265E-A59B-3B64748352A7}"/>
              </a:ext>
            </a:extLst>
          </p:cNvPr>
          <p:cNvPicPr>
            <a:picLocks noChangeAspect="1"/>
          </p:cNvPicPr>
          <p:nvPr/>
        </p:nvPicPr>
        <p:blipFill>
          <a:blip r:embed="rId2">
            <a:alphaModFix amt="40000"/>
          </a:blip>
          <a:srcRect t="16823" r="-2" b="-2"/>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535648D8-B6BC-931D-7D85-07501D057C0C}"/>
              </a:ext>
            </a:extLst>
          </p:cNvPr>
          <p:cNvSpPr>
            <a:spLocks noGrp="1"/>
          </p:cNvSpPr>
          <p:nvPr>
            <p:ph type="title"/>
          </p:nvPr>
        </p:nvSpPr>
        <p:spPr>
          <a:xfrm>
            <a:off x="1154954" y="973668"/>
            <a:ext cx="8761413" cy="706964"/>
          </a:xfrm>
        </p:spPr>
        <p:txBody>
          <a:bodyPr>
            <a:normAutofit/>
          </a:bodyPr>
          <a:lstStyle/>
          <a:p>
            <a:r>
              <a:rPr lang="en-GB">
                <a:solidFill>
                  <a:schemeClr val="tx1"/>
                </a:solidFill>
                <a:ea typeface="+mj-lt"/>
                <a:cs typeface="+mj-lt"/>
              </a:rPr>
              <a:t>Person Specification</a:t>
            </a:r>
            <a:endParaRPr lang="en-US">
              <a:solidFill>
                <a:schemeClr val="tx1"/>
              </a:solidFill>
            </a:endParaRPr>
          </a:p>
        </p:txBody>
      </p:sp>
      <p:sp>
        <p:nvSpPr>
          <p:cNvPr id="3" name="Content Placeholder 2">
            <a:extLst>
              <a:ext uri="{FF2B5EF4-FFF2-40B4-BE49-F238E27FC236}">
                <a16:creationId xmlns:a16="http://schemas.microsoft.com/office/drawing/2014/main" id="{24D98739-ED81-31DD-7330-A7FA8865982E}"/>
              </a:ext>
            </a:extLst>
          </p:cNvPr>
          <p:cNvSpPr>
            <a:spLocks noGrp="1"/>
          </p:cNvSpPr>
          <p:nvPr>
            <p:ph idx="1"/>
          </p:nvPr>
        </p:nvSpPr>
        <p:spPr>
          <a:xfrm>
            <a:off x="1154954" y="2603500"/>
            <a:ext cx="8825659" cy="3416300"/>
          </a:xfrm>
        </p:spPr>
        <p:txBody>
          <a:bodyPr vert="horz" lIns="91440" tIns="45720" rIns="91440" bIns="45720" rtlCol="0">
            <a:normAutofit/>
          </a:bodyPr>
          <a:lstStyle/>
          <a:p>
            <a:br>
              <a:rPr lang="en-GB">
                <a:solidFill>
                  <a:schemeClr val="tx1"/>
                </a:solidFill>
              </a:rPr>
            </a:br>
            <a:r>
              <a:rPr lang="en-GB">
                <a:solidFill>
                  <a:schemeClr val="tx1"/>
                </a:solidFill>
              </a:rPr>
              <a:t>The person specification shows the skills required to perform the work of a Customer Assistant. Required skills include being good communicators, able to work in teams, and problem-solvers (Armstrong, 2001). </a:t>
            </a:r>
            <a:endParaRPr lang="en-US">
              <a:solidFill>
                <a:schemeClr val="tx1"/>
              </a:solidFill>
            </a:endParaRPr>
          </a:p>
          <a:p>
            <a:r>
              <a:rPr lang="en-GB">
                <a:solidFill>
                  <a:schemeClr val="tx1"/>
                </a:solidFill>
              </a:rPr>
              <a:t>It also lists necessary certifications, work skills or personal character. These criteria ensure that candidates satisfy the minimum requirements to be able to be employed and to be successful in the job (CIPD, 2009).</a:t>
            </a:r>
          </a:p>
          <a:p>
            <a:r>
              <a:rPr lang="en-GB">
                <a:solidFill>
                  <a:schemeClr val="tx1"/>
                </a:solidFill>
              </a:rPr>
              <a:t> Informed selection of the correct candidates facilitates organisational performance. Matching candidates to the culture and service expectations of TESCO enhances the fit of employees as well as customers (Brake &amp; Gold, 2017).</a:t>
            </a:r>
          </a:p>
        </p:txBody>
      </p:sp>
    </p:spTree>
    <p:extLst>
      <p:ext uri="{BB962C8B-B14F-4D97-AF65-F5344CB8AC3E}">
        <p14:creationId xmlns:p14="http://schemas.microsoft.com/office/powerpoint/2010/main" val="61826294"/>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915028-5757-E60F-5431-6D8C8CEC7E87}"/>
              </a:ext>
            </a:extLst>
          </p:cNvPr>
          <p:cNvSpPr>
            <a:spLocks noGrp="1"/>
          </p:cNvSpPr>
          <p:nvPr>
            <p:ph type="title"/>
          </p:nvPr>
        </p:nvSpPr>
        <p:spPr/>
        <p:txBody>
          <a:bodyPr/>
          <a:lstStyle/>
          <a:p>
            <a:r>
              <a:rPr lang="en-GB"/>
              <a:t>Learning and Development Needs</a:t>
            </a:r>
            <a:endParaRPr lang="en-US"/>
          </a:p>
          <a:p>
            <a:endParaRPr lang="en-US"/>
          </a:p>
          <a:p>
            <a:endParaRPr lang="en-GB" dirty="0"/>
          </a:p>
        </p:txBody>
      </p:sp>
      <p:graphicFrame>
        <p:nvGraphicFramePr>
          <p:cNvPr id="25" name="Content Placeholder 2">
            <a:extLst>
              <a:ext uri="{FF2B5EF4-FFF2-40B4-BE49-F238E27FC236}">
                <a16:creationId xmlns:a16="http://schemas.microsoft.com/office/drawing/2014/main" id="{1ED66346-AB0E-1A12-63F3-9F454A2FE88F}"/>
              </a:ext>
            </a:extLst>
          </p:cNvPr>
          <p:cNvGraphicFramePr>
            <a:graphicFrameLocks noGrp="1"/>
          </p:cNvGraphicFramePr>
          <p:nvPr>
            <p:ph idx="1"/>
          </p:nvPr>
        </p:nvGraphicFramePr>
        <p:xfrm>
          <a:off x="1154954" y="2603500"/>
          <a:ext cx="8825659" cy="34163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237818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955C51-3BB4-E717-D28C-9325C1D90CB7}"/>
              </a:ext>
            </a:extLst>
          </p:cNvPr>
          <p:cNvSpPr>
            <a:spLocks noGrp="1"/>
          </p:cNvSpPr>
          <p:nvPr>
            <p:ph type="title"/>
          </p:nvPr>
        </p:nvSpPr>
        <p:spPr/>
        <p:txBody>
          <a:bodyPr/>
          <a:lstStyle/>
          <a:p>
            <a:r>
              <a:rPr lang="en-GB"/>
              <a:t>Behaviourism learning - Theory</a:t>
            </a:r>
            <a:endParaRPr lang="en-US"/>
          </a:p>
        </p:txBody>
      </p:sp>
      <p:graphicFrame>
        <p:nvGraphicFramePr>
          <p:cNvPr id="5" name="Content Placeholder 2">
            <a:extLst>
              <a:ext uri="{FF2B5EF4-FFF2-40B4-BE49-F238E27FC236}">
                <a16:creationId xmlns:a16="http://schemas.microsoft.com/office/drawing/2014/main" id="{64909AB9-8B93-461D-D256-2360E44005D8}"/>
              </a:ext>
            </a:extLst>
          </p:cNvPr>
          <p:cNvGraphicFramePr>
            <a:graphicFrameLocks noGrp="1"/>
          </p:cNvGraphicFramePr>
          <p:nvPr>
            <p:ph idx="1"/>
          </p:nvPr>
        </p:nvGraphicFramePr>
        <p:xfrm>
          <a:off x="1154954" y="2603500"/>
          <a:ext cx="8825659" cy="34163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037091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AF9A8F-F6FA-89AE-84DB-06E3AADF6186}"/>
              </a:ext>
            </a:extLst>
          </p:cNvPr>
          <p:cNvSpPr>
            <a:spLocks noGrp="1"/>
          </p:cNvSpPr>
          <p:nvPr>
            <p:ph type="title"/>
          </p:nvPr>
        </p:nvSpPr>
        <p:spPr/>
        <p:txBody>
          <a:bodyPr/>
          <a:lstStyle/>
          <a:p>
            <a:r>
              <a:rPr lang="en-GB">
                <a:ea typeface="+mj-lt"/>
                <a:cs typeface="+mj-lt"/>
              </a:rPr>
              <a:t>Cognitivist &amp; Humanist Learning</a:t>
            </a:r>
            <a:endParaRPr lang="en-US"/>
          </a:p>
        </p:txBody>
      </p:sp>
      <p:graphicFrame>
        <p:nvGraphicFramePr>
          <p:cNvPr id="5" name="Content Placeholder 2">
            <a:extLst>
              <a:ext uri="{FF2B5EF4-FFF2-40B4-BE49-F238E27FC236}">
                <a16:creationId xmlns:a16="http://schemas.microsoft.com/office/drawing/2014/main" id="{6755C560-D479-546A-D325-EC17F2243A4E}"/>
              </a:ext>
            </a:extLst>
          </p:cNvPr>
          <p:cNvGraphicFramePr>
            <a:graphicFrameLocks noGrp="1"/>
          </p:cNvGraphicFramePr>
          <p:nvPr>
            <p:ph idx="1"/>
          </p:nvPr>
        </p:nvGraphicFramePr>
        <p:xfrm>
          <a:off x="1154954" y="2603500"/>
          <a:ext cx="10061334" cy="34163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957609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8A8F7C-62F1-FF58-FF1A-CB7ED0851A2F}"/>
              </a:ext>
            </a:extLst>
          </p:cNvPr>
          <p:cNvSpPr>
            <a:spLocks noGrp="1"/>
          </p:cNvSpPr>
          <p:nvPr>
            <p:ph type="title"/>
          </p:nvPr>
        </p:nvSpPr>
        <p:spPr/>
        <p:txBody>
          <a:bodyPr/>
          <a:lstStyle/>
          <a:p>
            <a:r>
              <a:rPr lang="en-GB"/>
              <a:t>Conclusion</a:t>
            </a:r>
          </a:p>
        </p:txBody>
      </p:sp>
      <p:sp>
        <p:nvSpPr>
          <p:cNvPr id="3" name="Content Placeholder 2">
            <a:extLst>
              <a:ext uri="{FF2B5EF4-FFF2-40B4-BE49-F238E27FC236}">
                <a16:creationId xmlns:a16="http://schemas.microsoft.com/office/drawing/2014/main" id="{D42D38A7-1890-6455-54DC-FE6D9FD5F484}"/>
              </a:ext>
            </a:extLst>
          </p:cNvPr>
          <p:cNvSpPr>
            <a:spLocks noGrp="1"/>
          </p:cNvSpPr>
          <p:nvPr>
            <p:ph idx="1"/>
          </p:nvPr>
        </p:nvSpPr>
        <p:spPr>
          <a:xfrm>
            <a:off x="1680116" y="2603500"/>
            <a:ext cx="9412604" cy="3416300"/>
          </a:xfrm>
        </p:spPr>
        <p:txBody>
          <a:bodyPr vert="horz" lIns="91440" tIns="45720" rIns="91440" bIns="45720" rtlCol="0" anchor="t">
            <a:normAutofit fontScale="92500" lnSpcReduction="10000"/>
          </a:bodyPr>
          <a:lstStyle/>
          <a:p>
            <a:r>
              <a:rPr lang="en-GB" dirty="0"/>
              <a:t>Effective recruiting system that Tesco maintains guarantees choosing the proper workforce that matches organizational goals propitiating grooming of employees' skills to enhance operational efficiency for maximum customer satisfaction in the long run (Armstrong, 2020).</a:t>
            </a:r>
            <a:br>
              <a:rPr lang="en-GB" dirty="0"/>
            </a:br>
            <a:endParaRPr lang="en-GB"/>
          </a:p>
          <a:p>
            <a:r>
              <a:rPr lang="en-GB"/>
              <a:t>Learning and development strategies implemented result in improvements in long-term organisational sustainability and employee-taking care of processes drawn from behavioural, cognitive, and humanist theories (CIPD, 2023).</a:t>
            </a:r>
            <a:br>
              <a:rPr lang="en-GB" dirty="0"/>
            </a:br>
            <a:endParaRPr lang="en-GB"/>
          </a:p>
          <a:p>
            <a:r>
              <a:rPr lang="en-GB" dirty="0"/>
              <a:t>Tesco can defect and maintain its competitive advantage and be able to consolidate its performance in the UK retailing sector only by integrating recruitment and development with its other human-resources practices. (Porter, 2008).</a:t>
            </a:r>
          </a:p>
        </p:txBody>
      </p:sp>
    </p:spTree>
    <p:extLst>
      <p:ext uri="{BB962C8B-B14F-4D97-AF65-F5344CB8AC3E}">
        <p14:creationId xmlns:p14="http://schemas.microsoft.com/office/powerpoint/2010/main" val="35798203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2E0A2-CA8B-C484-F44B-2A0F37EB5D4F}"/>
              </a:ext>
            </a:extLst>
          </p:cNvPr>
          <p:cNvSpPr>
            <a:spLocks noGrp="1"/>
          </p:cNvSpPr>
          <p:nvPr>
            <p:ph type="title"/>
          </p:nvPr>
        </p:nvSpPr>
        <p:spPr/>
        <p:txBody>
          <a:bodyPr/>
          <a:lstStyle/>
          <a:p>
            <a:r>
              <a:rPr lang="en-GB"/>
              <a:t>Reference List</a:t>
            </a:r>
          </a:p>
        </p:txBody>
      </p:sp>
      <p:sp>
        <p:nvSpPr>
          <p:cNvPr id="3" name="Content Placeholder 2">
            <a:extLst>
              <a:ext uri="{FF2B5EF4-FFF2-40B4-BE49-F238E27FC236}">
                <a16:creationId xmlns:a16="http://schemas.microsoft.com/office/drawing/2014/main" id="{98AD31A2-3E4F-9D2D-0430-C162E055BCD1}"/>
              </a:ext>
            </a:extLst>
          </p:cNvPr>
          <p:cNvSpPr>
            <a:spLocks noGrp="1"/>
          </p:cNvSpPr>
          <p:nvPr>
            <p:ph idx="1"/>
          </p:nvPr>
        </p:nvSpPr>
        <p:spPr>
          <a:xfrm>
            <a:off x="1165251" y="2304879"/>
            <a:ext cx="9865686" cy="4147408"/>
          </a:xfrm>
        </p:spPr>
        <p:txBody>
          <a:bodyPr vert="horz" lIns="91440" tIns="45720" rIns="91440" bIns="45720" rtlCol="0" anchor="t">
            <a:noAutofit/>
          </a:bodyPr>
          <a:lstStyle/>
          <a:p>
            <a:r>
              <a:rPr lang="en-GB" sz="1100" dirty="0">
                <a:ea typeface="+mn-lt"/>
                <a:cs typeface="+mn-lt"/>
              </a:rPr>
              <a:t>Armstrong, M. (2020) </a:t>
            </a:r>
            <a:r>
              <a:rPr lang="en-GB" sz="1100" i="1" dirty="0">
                <a:ea typeface="+mn-lt"/>
                <a:cs typeface="+mn-lt"/>
              </a:rPr>
              <a:t>Armstrong’s Handbook of Human Resource Management Practice</a:t>
            </a:r>
            <a:r>
              <a:rPr lang="en-GB" sz="1100" dirty="0">
                <a:ea typeface="+mn-lt"/>
                <a:cs typeface="+mn-lt"/>
              </a:rPr>
              <a:t>. 15th </a:t>
            </a:r>
            <a:r>
              <a:rPr lang="en-GB" sz="1100" dirty="0" err="1">
                <a:ea typeface="+mn-lt"/>
                <a:cs typeface="+mn-lt"/>
              </a:rPr>
              <a:t>edn</a:t>
            </a:r>
            <a:r>
              <a:rPr lang="en-GB" sz="1100" dirty="0">
                <a:ea typeface="+mn-lt"/>
                <a:cs typeface="+mn-lt"/>
              </a:rPr>
              <a:t>. London: Kogan Page.</a:t>
            </a:r>
            <a:endParaRPr lang="en-GB" sz="1100" dirty="0"/>
          </a:p>
          <a:p>
            <a:r>
              <a:rPr lang="en-GB" sz="1100" dirty="0">
                <a:ea typeface="+mn-lt"/>
                <a:cs typeface="+mn-lt"/>
              </a:rPr>
              <a:t>Bratton, J. and Gold, J. (2017) </a:t>
            </a:r>
            <a:r>
              <a:rPr lang="en-GB" sz="1100" i="1" dirty="0">
                <a:ea typeface="+mn-lt"/>
                <a:cs typeface="+mn-lt"/>
              </a:rPr>
              <a:t>Human Resource Management: Theory and Practice</a:t>
            </a:r>
            <a:r>
              <a:rPr lang="en-GB" sz="1100" dirty="0">
                <a:ea typeface="+mn-lt"/>
                <a:cs typeface="+mn-lt"/>
              </a:rPr>
              <a:t>. 6th </a:t>
            </a:r>
            <a:r>
              <a:rPr lang="en-GB" sz="1100" dirty="0" err="1">
                <a:ea typeface="+mn-lt"/>
                <a:cs typeface="+mn-lt"/>
              </a:rPr>
              <a:t>edn</a:t>
            </a:r>
            <a:r>
              <a:rPr lang="en-GB" sz="1100" dirty="0">
                <a:ea typeface="+mn-lt"/>
                <a:cs typeface="+mn-lt"/>
              </a:rPr>
              <a:t>. London: Palgrave Macmillan.</a:t>
            </a:r>
            <a:endParaRPr lang="en-GB" sz="1100" dirty="0"/>
          </a:p>
          <a:p>
            <a:r>
              <a:rPr lang="en-GB" sz="1100">
                <a:ea typeface="+mn-lt"/>
                <a:cs typeface="+mn-lt"/>
              </a:rPr>
              <a:t>Chartered Institute of Personnel and Development (CIPD) (2023) </a:t>
            </a:r>
            <a:r>
              <a:rPr lang="en-GB" sz="1100" i="1">
                <a:ea typeface="+mn-lt"/>
                <a:cs typeface="+mn-lt"/>
              </a:rPr>
              <a:t>Recruitment and selection factsheet</a:t>
            </a:r>
            <a:r>
              <a:rPr lang="en-GB" sz="1100">
                <a:ea typeface="+mn-lt"/>
                <a:cs typeface="+mn-lt"/>
              </a:rPr>
              <a:t>. Available at: </a:t>
            </a:r>
            <a:r>
              <a:rPr lang="en-GB" sz="1100" dirty="0">
                <a:ea typeface="+mn-lt"/>
                <a:cs typeface="+mn-lt"/>
                <a:hlinkClick r:id="rId2"/>
              </a:rPr>
              <a:t>https://www.cipd.co.uk</a:t>
            </a:r>
            <a:r>
              <a:rPr lang="en-GB" sz="1100">
                <a:ea typeface="+mn-lt"/>
                <a:cs typeface="+mn-lt"/>
              </a:rPr>
              <a:t> (Accessed: 10 March 2026).</a:t>
            </a:r>
            <a:endParaRPr lang="en-GB" sz="1100" dirty="0"/>
          </a:p>
          <a:p>
            <a:r>
              <a:rPr lang="en-GB" sz="1100">
                <a:ea typeface="+mn-lt"/>
                <a:cs typeface="+mn-lt"/>
              </a:rPr>
              <a:t>Chartered Institute of Personnel and Development (CIPD) (2023) </a:t>
            </a:r>
            <a:r>
              <a:rPr lang="en-GB" sz="1100" i="1">
                <a:ea typeface="+mn-lt"/>
                <a:cs typeface="+mn-lt"/>
              </a:rPr>
              <a:t>Learning and development factsheet</a:t>
            </a:r>
            <a:r>
              <a:rPr lang="en-GB" sz="1100">
                <a:ea typeface="+mn-lt"/>
                <a:cs typeface="+mn-lt"/>
              </a:rPr>
              <a:t>. Available at: </a:t>
            </a:r>
            <a:r>
              <a:rPr lang="en-GB" sz="1100" dirty="0">
                <a:ea typeface="+mn-lt"/>
                <a:cs typeface="+mn-lt"/>
                <a:hlinkClick r:id="rId2"/>
              </a:rPr>
              <a:t>https://www.cipd.co.uk</a:t>
            </a:r>
            <a:r>
              <a:rPr lang="en-GB" sz="1100">
                <a:ea typeface="+mn-lt"/>
                <a:cs typeface="+mn-lt"/>
              </a:rPr>
              <a:t> (Accessed: 10 March 2026).</a:t>
            </a:r>
            <a:endParaRPr lang="en-GB" sz="1100" dirty="0"/>
          </a:p>
          <a:p>
            <a:r>
              <a:rPr lang="en-GB" sz="1100" dirty="0">
                <a:ea typeface="+mn-lt"/>
                <a:cs typeface="+mn-lt"/>
              </a:rPr>
              <a:t>Honey, P. and Mumford, A. (1986) </a:t>
            </a:r>
            <a:r>
              <a:rPr lang="en-GB" sz="1100" i="1" dirty="0">
                <a:ea typeface="+mn-lt"/>
                <a:cs typeface="+mn-lt"/>
              </a:rPr>
              <a:t>The Manual of Learning Styles</a:t>
            </a:r>
            <a:r>
              <a:rPr lang="en-GB" sz="1100" dirty="0">
                <a:ea typeface="+mn-lt"/>
                <a:cs typeface="+mn-lt"/>
              </a:rPr>
              <a:t>. Maidenhead: Peter Honey Publications.</a:t>
            </a:r>
            <a:endParaRPr lang="en-GB" sz="1100" dirty="0"/>
          </a:p>
          <a:p>
            <a:r>
              <a:rPr lang="en-GB" sz="1100">
                <a:ea typeface="+mn-lt"/>
                <a:cs typeface="+mn-lt"/>
              </a:rPr>
              <a:t>Maslow, A.H. (1943) ‘A theory of human motivation’, </a:t>
            </a:r>
            <a:r>
              <a:rPr lang="en-GB" sz="1100" i="1">
                <a:ea typeface="+mn-lt"/>
                <a:cs typeface="+mn-lt"/>
              </a:rPr>
              <a:t>Psychological Review</a:t>
            </a:r>
            <a:r>
              <a:rPr lang="en-GB" sz="1100">
                <a:ea typeface="+mn-lt"/>
                <a:cs typeface="+mn-lt"/>
              </a:rPr>
              <a:t>, 50(4), pp. 370–396.</a:t>
            </a:r>
            <a:endParaRPr lang="en-GB" sz="1100" dirty="0"/>
          </a:p>
          <a:p>
            <a:r>
              <a:rPr lang="en-GB" sz="1100">
                <a:ea typeface="+mn-lt"/>
                <a:cs typeface="+mn-lt"/>
              </a:rPr>
              <a:t>Piaget, J. (1952) </a:t>
            </a:r>
            <a:r>
              <a:rPr lang="en-GB" sz="1100" i="1">
                <a:ea typeface="+mn-lt"/>
                <a:cs typeface="+mn-lt"/>
              </a:rPr>
              <a:t>The Origins of Intelligence in Children</a:t>
            </a:r>
            <a:r>
              <a:rPr lang="en-GB" sz="1100">
                <a:ea typeface="+mn-lt"/>
                <a:cs typeface="+mn-lt"/>
              </a:rPr>
              <a:t>. New York: International Universities Press.</a:t>
            </a:r>
            <a:endParaRPr lang="en-GB" sz="1100" dirty="0"/>
          </a:p>
          <a:p>
            <a:r>
              <a:rPr lang="en-GB" sz="1100" dirty="0">
                <a:ea typeface="+mn-lt"/>
                <a:cs typeface="+mn-lt"/>
              </a:rPr>
              <a:t>Porter, M.E. (2008) </a:t>
            </a:r>
            <a:r>
              <a:rPr lang="en-GB" sz="1100" i="1" dirty="0">
                <a:ea typeface="+mn-lt"/>
                <a:cs typeface="+mn-lt"/>
              </a:rPr>
              <a:t>Competitive Strategy: Techniques for </a:t>
            </a:r>
            <a:r>
              <a:rPr lang="en-GB" sz="1100" i="1" dirty="0" err="1">
                <a:ea typeface="+mn-lt"/>
                <a:cs typeface="+mn-lt"/>
              </a:rPr>
              <a:t>Analyzing</a:t>
            </a:r>
            <a:r>
              <a:rPr lang="en-GB" sz="1100" i="1" dirty="0">
                <a:ea typeface="+mn-lt"/>
                <a:cs typeface="+mn-lt"/>
              </a:rPr>
              <a:t> Industries and Competitors</a:t>
            </a:r>
            <a:r>
              <a:rPr lang="en-GB" sz="1100" dirty="0">
                <a:ea typeface="+mn-lt"/>
                <a:cs typeface="+mn-lt"/>
              </a:rPr>
              <a:t>. New York: Free Press.</a:t>
            </a:r>
            <a:endParaRPr lang="en-GB" sz="1100" dirty="0"/>
          </a:p>
          <a:p>
            <a:r>
              <a:rPr lang="en-GB" sz="1100" dirty="0">
                <a:ea typeface="+mn-lt"/>
                <a:cs typeface="+mn-lt"/>
              </a:rPr>
              <a:t>Skinner, B.F. (1953) </a:t>
            </a:r>
            <a:r>
              <a:rPr lang="en-GB" sz="1100" i="1" dirty="0">
                <a:ea typeface="+mn-lt"/>
                <a:cs typeface="+mn-lt"/>
              </a:rPr>
              <a:t>Science and Human </a:t>
            </a:r>
            <a:r>
              <a:rPr lang="en-GB" sz="1100" i="1" dirty="0" err="1">
                <a:ea typeface="+mn-lt"/>
                <a:cs typeface="+mn-lt"/>
              </a:rPr>
              <a:t>Behavior</a:t>
            </a:r>
            <a:r>
              <a:rPr lang="en-GB" sz="1100" dirty="0">
                <a:ea typeface="+mn-lt"/>
                <a:cs typeface="+mn-lt"/>
              </a:rPr>
              <a:t>. New York: Macmillan.</a:t>
            </a:r>
            <a:endParaRPr lang="en-GB" sz="1100" dirty="0"/>
          </a:p>
          <a:p>
            <a:r>
              <a:rPr lang="en-GB" sz="1100">
                <a:ea typeface="+mn-lt"/>
                <a:cs typeface="+mn-lt"/>
              </a:rPr>
              <a:t>Tesco plc (2023) </a:t>
            </a:r>
            <a:r>
              <a:rPr lang="en-GB" sz="1100" i="1">
                <a:ea typeface="+mn-lt"/>
                <a:cs typeface="+mn-lt"/>
              </a:rPr>
              <a:t>Annual Report and Financial Statements 2023</a:t>
            </a:r>
            <a:r>
              <a:rPr lang="en-GB" sz="1100">
                <a:ea typeface="+mn-lt"/>
                <a:cs typeface="+mn-lt"/>
              </a:rPr>
              <a:t>. Available at: </a:t>
            </a:r>
            <a:r>
              <a:rPr lang="en-GB" sz="1100" dirty="0">
                <a:ea typeface="+mn-lt"/>
                <a:cs typeface="+mn-lt"/>
                <a:hlinkClick r:id="rId3"/>
              </a:rPr>
              <a:t>https://www.tescoplc.com</a:t>
            </a:r>
            <a:r>
              <a:rPr lang="en-GB" sz="1100">
                <a:ea typeface="+mn-lt"/>
                <a:cs typeface="+mn-lt"/>
              </a:rPr>
              <a:t> (Accessed: 10 March 2026).</a:t>
            </a:r>
            <a:endParaRPr lang="en-GB" sz="1100" dirty="0"/>
          </a:p>
          <a:p>
            <a:r>
              <a:rPr lang="en-GB" sz="1100">
                <a:ea typeface="+mn-lt"/>
                <a:cs typeface="+mn-lt"/>
              </a:rPr>
              <a:t>Tesco Careers (2023) </a:t>
            </a:r>
            <a:r>
              <a:rPr lang="en-GB" sz="1100" i="1">
                <a:ea typeface="+mn-lt"/>
                <a:cs typeface="+mn-lt"/>
              </a:rPr>
              <a:t>Customer Assistant job description</a:t>
            </a:r>
            <a:r>
              <a:rPr lang="en-GB" sz="1100">
                <a:ea typeface="+mn-lt"/>
                <a:cs typeface="+mn-lt"/>
              </a:rPr>
              <a:t>. Available at: </a:t>
            </a:r>
            <a:r>
              <a:rPr lang="en-GB" sz="1100" dirty="0">
                <a:ea typeface="+mn-lt"/>
                <a:cs typeface="+mn-lt"/>
                <a:hlinkClick r:id="rId4"/>
              </a:rPr>
              <a:t>https://www.tesco-careers.com</a:t>
            </a:r>
            <a:r>
              <a:rPr lang="en-GB" sz="1100">
                <a:ea typeface="+mn-lt"/>
                <a:cs typeface="+mn-lt"/>
              </a:rPr>
              <a:t> (Accessed: 10 March 2026).</a:t>
            </a:r>
            <a:endParaRPr lang="en-GB" sz="1100" dirty="0"/>
          </a:p>
          <a:p>
            <a:r>
              <a:rPr lang="en-GB" sz="1100" dirty="0">
                <a:ea typeface="+mn-lt"/>
                <a:cs typeface="+mn-lt"/>
              </a:rPr>
              <a:t>Beardwell, J. and Thompson, A. (2017) </a:t>
            </a:r>
            <a:r>
              <a:rPr lang="en-GB" sz="1100" i="1" dirty="0">
                <a:ea typeface="+mn-lt"/>
                <a:cs typeface="+mn-lt"/>
              </a:rPr>
              <a:t>Human Resource Management: A Contemporary Approach</a:t>
            </a:r>
            <a:r>
              <a:rPr lang="en-GB" sz="1100" dirty="0">
                <a:ea typeface="+mn-lt"/>
                <a:cs typeface="+mn-lt"/>
              </a:rPr>
              <a:t>. 8th </a:t>
            </a:r>
            <a:r>
              <a:rPr lang="en-GB" sz="1100" dirty="0" err="1">
                <a:ea typeface="+mn-lt"/>
                <a:cs typeface="+mn-lt"/>
              </a:rPr>
              <a:t>edn</a:t>
            </a:r>
            <a:r>
              <a:rPr lang="en-GB" sz="1100" dirty="0">
                <a:ea typeface="+mn-lt"/>
                <a:cs typeface="+mn-lt"/>
              </a:rPr>
              <a:t>. Harlow: Pearson.</a:t>
            </a:r>
            <a:endParaRPr lang="en-GB" sz="1100" dirty="0"/>
          </a:p>
          <a:p>
            <a:r>
              <a:rPr lang="en-GB" sz="1100" dirty="0">
                <a:ea typeface="+mn-lt"/>
                <a:cs typeface="+mn-lt"/>
              </a:rPr>
              <a:t>Noe, R.A. (2020) </a:t>
            </a:r>
            <a:r>
              <a:rPr lang="en-GB" sz="1100" i="1" dirty="0">
                <a:ea typeface="+mn-lt"/>
                <a:cs typeface="+mn-lt"/>
              </a:rPr>
              <a:t>Employee Training and Development</a:t>
            </a:r>
            <a:r>
              <a:rPr lang="en-GB" sz="1100" dirty="0">
                <a:ea typeface="+mn-lt"/>
                <a:cs typeface="+mn-lt"/>
              </a:rPr>
              <a:t>. 8th </a:t>
            </a:r>
            <a:r>
              <a:rPr lang="en-GB" sz="1100" dirty="0" err="1">
                <a:ea typeface="+mn-lt"/>
                <a:cs typeface="+mn-lt"/>
              </a:rPr>
              <a:t>edn</a:t>
            </a:r>
            <a:r>
              <a:rPr lang="en-GB" sz="1100" dirty="0">
                <a:ea typeface="+mn-lt"/>
                <a:cs typeface="+mn-lt"/>
              </a:rPr>
              <a:t>. New York: McGraw-Hill.</a:t>
            </a:r>
            <a:endParaRPr lang="en-GB" sz="1100" dirty="0"/>
          </a:p>
          <a:p>
            <a:r>
              <a:rPr lang="en-GB" sz="1100" dirty="0">
                <a:ea typeface="+mn-lt"/>
                <a:cs typeface="+mn-lt"/>
              </a:rPr>
              <a:t>Salas, E., Tannenbaum, S.I., </a:t>
            </a:r>
            <a:r>
              <a:rPr lang="en-GB" sz="1100" dirty="0" err="1">
                <a:ea typeface="+mn-lt"/>
                <a:cs typeface="+mn-lt"/>
              </a:rPr>
              <a:t>Kraiger</a:t>
            </a:r>
            <a:r>
              <a:rPr lang="en-GB" sz="1100" dirty="0">
                <a:ea typeface="+mn-lt"/>
                <a:cs typeface="+mn-lt"/>
              </a:rPr>
              <a:t>, K. and Smith-Jentsch, K.A. (2012) ‘The science of training and development in organisations’, </a:t>
            </a:r>
            <a:r>
              <a:rPr lang="en-GB" sz="1100" i="1" dirty="0">
                <a:ea typeface="+mn-lt"/>
                <a:cs typeface="+mn-lt"/>
              </a:rPr>
              <a:t>Psychological Science in the Public Interest</a:t>
            </a:r>
            <a:r>
              <a:rPr lang="en-GB" sz="1100" dirty="0">
                <a:ea typeface="+mn-lt"/>
                <a:cs typeface="+mn-lt"/>
              </a:rPr>
              <a:t>, 13(2), pp. 74–101.</a:t>
            </a:r>
            <a:endParaRPr lang="en-GB" sz="1100" dirty="0"/>
          </a:p>
          <a:p>
            <a:endParaRPr lang="en-GB" sz="1100" dirty="0"/>
          </a:p>
        </p:txBody>
      </p:sp>
    </p:spTree>
    <p:extLst>
      <p:ext uri="{BB962C8B-B14F-4D97-AF65-F5344CB8AC3E}">
        <p14:creationId xmlns:p14="http://schemas.microsoft.com/office/powerpoint/2010/main" val="339478842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Ion Boardroom</vt:lpstr>
      <vt:lpstr>Developing and managing individuals and teams within Tesco</vt:lpstr>
      <vt:lpstr>Table of Contents</vt:lpstr>
      <vt:lpstr>Introduction to Tesco</vt:lpstr>
      <vt:lpstr>Recruitment Job Title: Customer Assistant  </vt:lpstr>
      <vt:lpstr>Recruitment Process Overview</vt:lpstr>
      <vt:lpstr>Job Analysis</vt:lpstr>
      <vt:lpstr>Job Description</vt:lpstr>
      <vt:lpstr>Person Specification</vt:lpstr>
      <vt:lpstr>Learning and Development Needs  </vt:lpstr>
      <vt:lpstr>Behaviourism learning - Theory</vt:lpstr>
      <vt:lpstr>Cognitivist &amp; Humanist Learning</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78</cp:revision>
  <dcterms:created xsi:type="dcterms:W3CDTF">2026-03-17T12:39:35Z</dcterms:created>
  <dcterms:modified xsi:type="dcterms:W3CDTF">2026-03-17T13:04:22Z</dcterms:modified>
</cp:coreProperties>
</file>