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9"/>
  </p:notesMasterIdLst>
  <p:sldIdLst>
    <p:sldId id="257" r:id="rId5"/>
    <p:sldId id="263" r:id="rId6"/>
    <p:sldId id="264" r:id="rId7"/>
    <p:sldId id="301" r:id="rId8"/>
    <p:sldId id="297" r:id="rId9"/>
    <p:sldId id="298" r:id="rId10"/>
    <p:sldId id="302" r:id="rId11"/>
    <p:sldId id="267" r:id="rId12"/>
    <p:sldId id="286" r:id="rId13"/>
    <p:sldId id="268" r:id="rId14"/>
    <p:sldId id="269" r:id="rId15"/>
    <p:sldId id="270" r:id="rId16"/>
    <p:sldId id="271" r:id="rId17"/>
    <p:sldId id="290" r:id="rId18"/>
    <p:sldId id="291" r:id="rId19"/>
    <p:sldId id="292" r:id="rId20"/>
    <p:sldId id="293" r:id="rId21"/>
    <p:sldId id="294" r:id="rId22"/>
    <p:sldId id="295" r:id="rId23"/>
    <p:sldId id="272" r:id="rId24"/>
    <p:sldId id="274" r:id="rId25"/>
    <p:sldId id="287" r:id="rId26"/>
    <p:sldId id="288" r:id="rId27"/>
    <p:sldId id="289" r:id="rId28"/>
    <p:sldId id="282" r:id="rId29"/>
    <p:sldId id="275" r:id="rId30"/>
    <p:sldId id="283" r:id="rId31"/>
    <p:sldId id="284" r:id="rId32"/>
    <p:sldId id="285" r:id="rId33"/>
    <p:sldId id="276" r:id="rId34"/>
    <p:sldId id="277" r:id="rId35"/>
    <p:sldId id="278" r:id="rId36"/>
    <p:sldId id="279" r:id="rId37"/>
    <p:sldId id="280"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58FB4A-D585-4A71-89C8-1834205EB301}" v="62" dt="2023-09-28T12:48:54.144"/>
    <p1510:client id="{9B1B39CF-A381-4F77-83CD-E76762838B72}" v="543" dt="2023-09-28T18:51:36.481"/>
    <p1510:client id="{BEB2F063-58D3-4C68-BA84-E5424A044ED7}" v="22" dt="2023-09-28T13:01:40.602"/>
    <p1510:client id="{D42A7F5E-971D-4212-854C-A9766B280F86}" v="9" dt="2023-09-28T13:16:31.434"/>
    <p1510:client id="{E6CBA0EF-C5D6-45E1-9B5D-EF20E3F931A8}" v="148" dt="2023-09-29T20:48:12.3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945" autoAdjust="0"/>
  </p:normalViewPr>
  <p:slideViewPr>
    <p:cSldViewPr>
      <p:cViewPr varScale="1">
        <p:scale>
          <a:sx n="81" d="100"/>
          <a:sy n="81" d="100"/>
        </p:scale>
        <p:origin x="142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28569F-D51B-4E85-AFBA-6E6BFBAE2DC5}" type="datetimeFigureOut">
              <a:rPr lang="en-GB" smtClean="0"/>
              <a:t>02/10/2023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82EE16-FF58-492B-9179-EFBA61ED9D4C}" type="slidenum">
              <a:rPr lang="en-GB" smtClean="0"/>
              <a:t>‹#›</a:t>
            </a:fld>
            <a:endParaRPr lang="en-GB"/>
          </a:p>
        </p:txBody>
      </p:sp>
    </p:spTree>
    <p:extLst>
      <p:ext uri="{BB962C8B-B14F-4D97-AF65-F5344CB8AC3E}">
        <p14:creationId xmlns:p14="http://schemas.microsoft.com/office/powerpoint/2010/main" val="2624301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a:t>
            </a:fld>
            <a:endParaRPr lang="en-GB"/>
          </a:p>
        </p:txBody>
      </p:sp>
    </p:spTree>
    <p:extLst>
      <p:ext uri="{BB962C8B-B14F-4D97-AF65-F5344CB8AC3E}">
        <p14:creationId xmlns:p14="http://schemas.microsoft.com/office/powerpoint/2010/main" val="2214375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a:t>
            </a:fld>
            <a:endParaRPr lang="en-GB"/>
          </a:p>
        </p:txBody>
      </p:sp>
    </p:spTree>
    <p:extLst>
      <p:ext uri="{BB962C8B-B14F-4D97-AF65-F5344CB8AC3E}">
        <p14:creationId xmlns:p14="http://schemas.microsoft.com/office/powerpoint/2010/main" val="209053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a:t>
            </a:fld>
            <a:endParaRPr lang="en-GB"/>
          </a:p>
        </p:txBody>
      </p:sp>
    </p:spTree>
    <p:extLst>
      <p:ext uri="{BB962C8B-B14F-4D97-AF65-F5344CB8AC3E}">
        <p14:creationId xmlns:p14="http://schemas.microsoft.com/office/powerpoint/2010/main" val="2473472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10</a:t>
            </a:fld>
            <a:endParaRPr lang="en-GB"/>
          </a:p>
        </p:txBody>
      </p:sp>
    </p:spTree>
    <p:extLst>
      <p:ext uri="{BB962C8B-B14F-4D97-AF65-F5344CB8AC3E}">
        <p14:creationId xmlns:p14="http://schemas.microsoft.com/office/powerpoint/2010/main" val="988528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11</a:t>
            </a:fld>
            <a:endParaRPr lang="en-GB"/>
          </a:p>
        </p:txBody>
      </p:sp>
    </p:spTree>
    <p:extLst>
      <p:ext uri="{BB962C8B-B14F-4D97-AF65-F5344CB8AC3E}">
        <p14:creationId xmlns:p14="http://schemas.microsoft.com/office/powerpoint/2010/main" val="3572814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12</a:t>
            </a:fld>
            <a:endParaRPr lang="en-GB"/>
          </a:p>
        </p:txBody>
      </p:sp>
    </p:spTree>
    <p:extLst>
      <p:ext uri="{BB962C8B-B14F-4D97-AF65-F5344CB8AC3E}">
        <p14:creationId xmlns:p14="http://schemas.microsoft.com/office/powerpoint/2010/main" val="3599942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13</a:t>
            </a:fld>
            <a:endParaRPr lang="en-GB"/>
          </a:p>
        </p:txBody>
      </p:sp>
    </p:spTree>
    <p:extLst>
      <p:ext uri="{BB962C8B-B14F-4D97-AF65-F5344CB8AC3E}">
        <p14:creationId xmlns:p14="http://schemas.microsoft.com/office/powerpoint/2010/main" val="30232286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19</a:t>
            </a:fld>
            <a:endParaRPr lang="en-GB"/>
          </a:p>
        </p:txBody>
      </p:sp>
    </p:spTree>
    <p:extLst>
      <p:ext uri="{BB962C8B-B14F-4D97-AF65-F5344CB8AC3E}">
        <p14:creationId xmlns:p14="http://schemas.microsoft.com/office/powerpoint/2010/main" val="40753564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20</a:t>
            </a:fld>
            <a:endParaRPr lang="en-GB"/>
          </a:p>
        </p:txBody>
      </p:sp>
    </p:spTree>
    <p:extLst>
      <p:ext uri="{BB962C8B-B14F-4D97-AF65-F5344CB8AC3E}">
        <p14:creationId xmlns:p14="http://schemas.microsoft.com/office/powerpoint/2010/main" val="29635062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21</a:t>
            </a:fld>
            <a:endParaRPr lang="en-GB"/>
          </a:p>
        </p:txBody>
      </p:sp>
    </p:spTree>
    <p:extLst>
      <p:ext uri="{BB962C8B-B14F-4D97-AF65-F5344CB8AC3E}">
        <p14:creationId xmlns:p14="http://schemas.microsoft.com/office/powerpoint/2010/main" val="9575835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25</a:t>
            </a:fld>
            <a:endParaRPr lang="en-GB"/>
          </a:p>
        </p:txBody>
      </p:sp>
    </p:spTree>
    <p:extLst>
      <p:ext uri="{BB962C8B-B14F-4D97-AF65-F5344CB8AC3E}">
        <p14:creationId xmlns:p14="http://schemas.microsoft.com/office/powerpoint/2010/main" val="30946197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26</a:t>
            </a:fld>
            <a:endParaRPr lang="en-GB"/>
          </a:p>
        </p:txBody>
      </p:sp>
    </p:spTree>
    <p:extLst>
      <p:ext uri="{BB962C8B-B14F-4D97-AF65-F5344CB8AC3E}">
        <p14:creationId xmlns:p14="http://schemas.microsoft.com/office/powerpoint/2010/main" val="3394466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27</a:t>
            </a:fld>
            <a:endParaRPr lang="en-GB"/>
          </a:p>
        </p:txBody>
      </p:sp>
    </p:spTree>
    <p:extLst>
      <p:ext uri="{BB962C8B-B14F-4D97-AF65-F5344CB8AC3E}">
        <p14:creationId xmlns:p14="http://schemas.microsoft.com/office/powerpoint/2010/main" val="27505644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28</a:t>
            </a:fld>
            <a:endParaRPr lang="en-GB"/>
          </a:p>
        </p:txBody>
      </p:sp>
    </p:spTree>
    <p:extLst>
      <p:ext uri="{BB962C8B-B14F-4D97-AF65-F5344CB8AC3E}">
        <p14:creationId xmlns:p14="http://schemas.microsoft.com/office/powerpoint/2010/main" val="19277260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29</a:t>
            </a:fld>
            <a:endParaRPr lang="en-GB"/>
          </a:p>
        </p:txBody>
      </p:sp>
    </p:spTree>
    <p:extLst>
      <p:ext uri="{BB962C8B-B14F-4D97-AF65-F5344CB8AC3E}">
        <p14:creationId xmlns:p14="http://schemas.microsoft.com/office/powerpoint/2010/main" val="20012399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30</a:t>
            </a:fld>
            <a:endParaRPr lang="en-GB"/>
          </a:p>
        </p:txBody>
      </p:sp>
    </p:spTree>
    <p:extLst>
      <p:ext uri="{BB962C8B-B14F-4D97-AF65-F5344CB8AC3E}">
        <p14:creationId xmlns:p14="http://schemas.microsoft.com/office/powerpoint/2010/main" val="6243441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32</a:t>
            </a:fld>
            <a:endParaRPr lang="en-GB"/>
          </a:p>
        </p:txBody>
      </p:sp>
    </p:spTree>
    <p:extLst>
      <p:ext uri="{BB962C8B-B14F-4D97-AF65-F5344CB8AC3E}">
        <p14:creationId xmlns:p14="http://schemas.microsoft.com/office/powerpoint/2010/main" val="37916877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33</a:t>
            </a:fld>
            <a:endParaRPr lang="en-GB"/>
          </a:p>
        </p:txBody>
      </p:sp>
    </p:spTree>
    <p:extLst>
      <p:ext uri="{BB962C8B-B14F-4D97-AF65-F5344CB8AC3E}">
        <p14:creationId xmlns:p14="http://schemas.microsoft.com/office/powerpoint/2010/main" val="20084839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34</a:t>
            </a:fld>
            <a:endParaRPr lang="en-GB"/>
          </a:p>
        </p:txBody>
      </p:sp>
    </p:spTree>
    <p:extLst>
      <p:ext uri="{BB962C8B-B14F-4D97-AF65-F5344CB8AC3E}">
        <p14:creationId xmlns:p14="http://schemas.microsoft.com/office/powerpoint/2010/main" val="3507842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BD910256-AA1F-45E7-9332-174294B017E0}" type="datetimeFigureOut">
              <a:rPr lang="en-GB" smtClean="0"/>
              <a:t>02/10/2023</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3CF19CE5-3B6D-4CDB-A886-C88CF57D7E5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D910256-AA1F-45E7-9332-174294B017E0}" type="datetimeFigureOut">
              <a:rPr lang="en-GB" smtClean="0"/>
              <a:t>02/10/2023</a:t>
            </a:fld>
            <a:endParaRPr lang="en-GB"/>
          </a:p>
        </p:txBody>
      </p:sp>
      <p:sp>
        <p:nvSpPr>
          <p:cNvPr id="9" name="Slide Number Placeholder 8"/>
          <p:cNvSpPr>
            <a:spLocks noGrp="1"/>
          </p:cNvSpPr>
          <p:nvPr>
            <p:ph type="sldNum" sz="quarter" idx="15"/>
          </p:nvPr>
        </p:nvSpPr>
        <p:spPr/>
        <p:txBody>
          <a:bodyPr rtlCol="0"/>
          <a:lstStyle/>
          <a:p>
            <a:fld id="{3CF19CE5-3B6D-4CDB-A886-C88CF57D7E52}"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D910256-AA1F-45E7-9332-174294B017E0}" type="datetimeFigureOut">
              <a:rPr lang="en-GB" smtClean="0"/>
              <a:t>02/10/2023</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3CF19CE5-3B6D-4CDB-A886-C88CF57D7E5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D910256-AA1F-45E7-9332-174294B017E0}" type="datetimeFigureOut">
              <a:rPr lang="en-GB" smtClean="0"/>
              <a:t>02/10/2023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F19CE5-3B6D-4CDB-A886-C88CF57D7E52}"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D910256-AA1F-45E7-9332-174294B017E0}" type="datetimeFigureOut">
              <a:rPr lang="en-GB" smtClean="0"/>
              <a:t>02/10/2023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F19CE5-3B6D-4CDB-A886-C88CF57D7E52}"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D910256-AA1F-45E7-9332-174294B017E0}" type="datetimeFigureOut">
              <a:rPr lang="en-GB" smtClean="0"/>
              <a:t>02/10/2023</a:t>
            </a:fld>
            <a:endParaRPr lang="en-GB"/>
          </a:p>
        </p:txBody>
      </p:sp>
      <p:sp>
        <p:nvSpPr>
          <p:cNvPr id="7" name="Slide Number Placeholder 6"/>
          <p:cNvSpPr>
            <a:spLocks noGrp="1"/>
          </p:cNvSpPr>
          <p:nvPr>
            <p:ph type="sldNum" sz="quarter" idx="11"/>
          </p:nvPr>
        </p:nvSpPr>
        <p:spPr/>
        <p:txBody>
          <a:bodyPr rtlCol="0"/>
          <a:lstStyle/>
          <a:p>
            <a:fld id="{3CF19CE5-3B6D-4CDB-A886-C88CF57D7E52}"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10256-AA1F-45E7-9332-174294B017E0}" type="datetimeFigureOut">
              <a:rPr lang="en-GB" smtClean="0"/>
              <a:t>02/10/2023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D910256-AA1F-45E7-9332-174294B017E0}" type="datetimeFigureOut">
              <a:rPr lang="en-GB" smtClean="0"/>
              <a:t>02/10/2023</a:t>
            </a:fld>
            <a:endParaRPr lang="en-GB"/>
          </a:p>
        </p:txBody>
      </p:sp>
      <p:sp>
        <p:nvSpPr>
          <p:cNvPr id="22" name="Slide Number Placeholder 21"/>
          <p:cNvSpPr>
            <a:spLocks noGrp="1"/>
          </p:cNvSpPr>
          <p:nvPr>
            <p:ph type="sldNum" sz="quarter" idx="15"/>
          </p:nvPr>
        </p:nvSpPr>
        <p:spPr/>
        <p:txBody>
          <a:bodyPr rtlCol="0"/>
          <a:lstStyle/>
          <a:p>
            <a:fld id="{3CF19CE5-3B6D-4CDB-A886-C88CF57D7E52}"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D910256-AA1F-45E7-9332-174294B017E0}" type="datetimeFigureOut">
              <a:rPr lang="en-GB" smtClean="0"/>
              <a:t>02/10/2023</a:t>
            </a:fld>
            <a:endParaRPr lang="en-GB"/>
          </a:p>
        </p:txBody>
      </p:sp>
      <p:sp>
        <p:nvSpPr>
          <p:cNvPr id="18" name="Slide Number Placeholder 17"/>
          <p:cNvSpPr>
            <a:spLocks noGrp="1"/>
          </p:cNvSpPr>
          <p:nvPr>
            <p:ph type="sldNum" sz="quarter" idx="11"/>
          </p:nvPr>
        </p:nvSpPr>
        <p:spPr/>
        <p:txBody>
          <a:bodyPr rtlCol="0"/>
          <a:lstStyle/>
          <a:p>
            <a:fld id="{3CF19CE5-3B6D-4CDB-A886-C88CF57D7E52}"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10256-AA1F-45E7-9332-174294B017E0}" type="datetimeFigureOut">
              <a:rPr lang="en-GB" smtClean="0"/>
              <a:t>02/10/2023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F19CE5-3B6D-4CDB-A886-C88CF57D7E5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D910256-AA1F-45E7-9332-174294B017E0}" type="datetimeFigureOut">
              <a:rPr lang="en-GB" smtClean="0"/>
              <a:t>02/10/2023</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CF19CE5-3B6D-4CDB-A886-C88CF57D7E5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uk.sagepub.com/sites/default/files/upm-binaries/74500_Bartlett_Chapter_1.pdf" TargetMode="Externa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uk.sagepub.com/sites/default/files/upm-binaries/74500_Bartlett_Chapter_1.pdf" TargetMode="Externa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png"/><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zIBLdvOVev0"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gif"/><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www.savethechildren.org.uk/what-we-do/child-poverty/uk-child-poverty"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18.png"/><Relationship Id="rId5" Type="http://schemas.openxmlformats.org/officeDocument/2006/relationships/image" Target="../media/image17.gif"/><Relationship Id="rId4" Type="http://schemas.openxmlformats.org/officeDocument/2006/relationships/hyperlink" Target="http://www.echalk.co.uk/General/Timer/Timer.htm"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27.jpeg"/></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vert="horz" lIns="91440" tIns="45720" rIns="91440" bIns="45720" anchor="b">
            <a:normAutofit/>
          </a:bodyPr>
          <a:lstStyle/>
          <a:p>
            <a:pPr algn="ctr"/>
            <a:r>
              <a:rPr lang="en-GB" sz="3600" dirty="0">
                <a:solidFill>
                  <a:schemeClr val="accent1"/>
                </a:solidFill>
                <a:latin typeface="Arial"/>
                <a:cs typeface="Arial"/>
              </a:rPr>
              <a:t>ECES4012/C</a:t>
            </a:r>
            <a:br>
              <a:rPr lang="en-GB" sz="3600" dirty="0">
                <a:latin typeface="Arial" panose="020B0604020202020204" pitchFamily="34" charset="0"/>
                <a:cs typeface="Arial" panose="020B0604020202020204" pitchFamily="34" charset="0"/>
              </a:rPr>
            </a:br>
            <a:r>
              <a:rPr lang="en-GB" sz="3600" dirty="0" err="1">
                <a:solidFill>
                  <a:schemeClr val="accent1"/>
                </a:solidFill>
                <a:latin typeface="Arial"/>
                <a:cs typeface="Arial"/>
              </a:rPr>
              <a:t>Sicrhau</a:t>
            </a:r>
            <a:r>
              <a:rPr lang="en-GB" sz="3600" dirty="0">
                <a:solidFill>
                  <a:schemeClr val="accent1"/>
                </a:solidFill>
                <a:latin typeface="Arial"/>
                <a:cs typeface="Arial"/>
              </a:rPr>
              <a:t> </a:t>
            </a:r>
            <a:r>
              <a:rPr lang="en-GB" sz="3600" dirty="0" err="1">
                <a:solidFill>
                  <a:schemeClr val="accent1"/>
                </a:solidFill>
                <a:latin typeface="Arial"/>
                <a:cs typeface="Arial"/>
              </a:rPr>
              <a:t>Sgiliau</a:t>
            </a:r>
            <a:r>
              <a:rPr lang="en-GB" sz="3600" dirty="0">
                <a:solidFill>
                  <a:schemeClr val="accent1"/>
                </a:solidFill>
                <a:latin typeface="Arial"/>
                <a:cs typeface="Arial"/>
              </a:rPr>
              <a:t> </a:t>
            </a:r>
            <a:r>
              <a:rPr lang="en-GB" sz="3600" dirty="0" err="1">
                <a:solidFill>
                  <a:schemeClr val="accent1"/>
                </a:solidFill>
                <a:latin typeface="Arial"/>
                <a:cs typeface="Arial"/>
              </a:rPr>
              <a:t>Astudio</a:t>
            </a:r>
            <a:r>
              <a:rPr lang="en-GB" sz="3600" dirty="0">
                <a:solidFill>
                  <a:schemeClr val="accent1"/>
                </a:solidFill>
                <a:latin typeface="Arial"/>
                <a:cs typeface="Arial"/>
              </a:rPr>
              <a:t> </a:t>
            </a:r>
            <a:r>
              <a:rPr lang="en-GB" sz="3600" dirty="0" err="1">
                <a:solidFill>
                  <a:schemeClr val="accent1"/>
                </a:solidFill>
                <a:latin typeface="Arial"/>
                <a:cs typeface="Arial"/>
              </a:rPr>
              <a:t>Llwyddiannus</a:t>
            </a:r>
            <a:br>
              <a:rPr lang="en-GB" sz="3600" dirty="0">
                <a:latin typeface="Arial" panose="020B0604020202020204" pitchFamily="34" charset="0"/>
                <a:cs typeface="Arial" panose="020B0604020202020204" pitchFamily="34" charset="0"/>
              </a:rPr>
            </a:br>
            <a:r>
              <a:rPr lang="en-GB" sz="3600" dirty="0">
                <a:solidFill>
                  <a:schemeClr val="accent4">
                    <a:lumMod val="50000"/>
                  </a:schemeClr>
                </a:solidFill>
                <a:latin typeface="Arial"/>
                <a:cs typeface="Arial"/>
              </a:rPr>
              <a:t>Securing Successful Study Skills</a:t>
            </a:r>
            <a:br>
              <a:rPr lang="en-GB" sz="3600" dirty="0">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r>
              <a:rPr lang="en-GB" dirty="0" err="1">
                <a:solidFill>
                  <a:schemeClr val="accent1"/>
                </a:solidFill>
                <a:latin typeface="Arial" panose="020B0604020202020204" pitchFamily="34" charset="0"/>
                <a:cs typeface="Arial" panose="020B0604020202020204" pitchFamily="34" charset="0"/>
              </a:rPr>
              <a:t>Sesiwn</a:t>
            </a:r>
            <a:r>
              <a:rPr lang="en-GB" dirty="0">
                <a:solidFill>
                  <a:schemeClr val="accent1"/>
                </a:solidFill>
                <a:latin typeface="Arial" panose="020B0604020202020204" pitchFamily="34" charset="0"/>
                <a:cs typeface="Arial" panose="020B0604020202020204" pitchFamily="34" charset="0"/>
              </a:rPr>
              <a:t> 1  </a:t>
            </a:r>
            <a:r>
              <a:rPr lang="en-GB" dirty="0">
                <a:latin typeface="Arial" panose="020B0604020202020204" pitchFamily="34" charset="0"/>
                <a:cs typeface="Arial" panose="020B0604020202020204" pitchFamily="34" charset="0"/>
              </a:rPr>
              <a:t>/ Session 1  </a:t>
            </a:r>
          </a:p>
        </p:txBody>
      </p:sp>
    </p:spTree>
    <p:extLst>
      <p:ext uri="{BB962C8B-B14F-4D97-AF65-F5344CB8AC3E}">
        <p14:creationId xmlns:p14="http://schemas.microsoft.com/office/powerpoint/2010/main" val="714340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sz="4400" dirty="0" err="1">
                <a:solidFill>
                  <a:schemeClr val="accent1"/>
                </a:solidFill>
                <a:latin typeface="Arial" panose="020B0604020202020204" pitchFamily="34" charset="0"/>
                <a:cs typeface="Arial" panose="020B0604020202020204" pitchFamily="34" charset="0"/>
              </a:rPr>
              <a:t>Gorolwg</a:t>
            </a:r>
            <a:r>
              <a:rPr lang="en-GB" sz="4400" dirty="0">
                <a:solidFill>
                  <a:schemeClr val="accent1"/>
                </a:solidFill>
                <a:latin typeface="Arial" panose="020B0604020202020204" pitchFamily="34" charset="0"/>
                <a:cs typeface="Arial" panose="020B0604020202020204" pitchFamily="34" charset="0"/>
              </a:rPr>
              <a:t> </a:t>
            </a:r>
            <a:r>
              <a:rPr lang="en-GB" sz="4400" dirty="0" err="1">
                <a:solidFill>
                  <a:schemeClr val="accent1"/>
                </a:solidFill>
                <a:latin typeface="Arial" panose="020B0604020202020204" pitchFamily="34" charset="0"/>
                <a:cs typeface="Arial" panose="020B0604020202020204" pitchFamily="34" charset="0"/>
              </a:rPr>
              <a:t>Sesiwn</a:t>
            </a:r>
            <a:r>
              <a:rPr lang="en-GB" sz="4400" dirty="0">
                <a:solidFill>
                  <a:schemeClr val="accent1"/>
                </a:solidFill>
                <a:latin typeface="Arial" panose="020B0604020202020204" pitchFamily="34" charset="0"/>
                <a:cs typeface="Arial" panose="020B0604020202020204" pitchFamily="34" charset="0"/>
              </a:rPr>
              <a:t>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 </a:t>
            </a:r>
            <a:r>
              <a:rPr lang="en-GB" sz="4400" i="1" dirty="0">
                <a:latin typeface="Arial" panose="020B0604020202020204" pitchFamily="34" charset="0"/>
                <a:cs typeface="Arial" panose="020B0604020202020204" pitchFamily="34" charset="0"/>
              </a:rPr>
              <a:t>Session Overview</a:t>
            </a:r>
          </a:p>
        </p:txBody>
      </p:sp>
      <p:sp>
        <p:nvSpPr>
          <p:cNvPr id="5" name="Content Placeholder 4"/>
          <p:cNvSpPr>
            <a:spLocks noGrp="1"/>
          </p:cNvSpPr>
          <p:nvPr>
            <p:ph sz="quarter" idx="1"/>
          </p:nvPr>
        </p:nvSpPr>
        <p:spPr>
          <a:xfrm>
            <a:off x="457200" y="1600200"/>
            <a:ext cx="3826768" cy="5069160"/>
          </a:xfrm>
        </p:spPr>
        <p:style>
          <a:lnRef idx="2">
            <a:schemeClr val="accent1"/>
          </a:lnRef>
          <a:fillRef idx="1">
            <a:schemeClr val="lt1"/>
          </a:fillRef>
          <a:effectRef idx="0">
            <a:schemeClr val="accent1"/>
          </a:effectRef>
          <a:fontRef idx="minor">
            <a:schemeClr val="dk1"/>
          </a:fontRef>
        </p:style>
        <p:txBody>
          <a:bodyPr vert="horz" lIns="91440" tIns="45720" rIns="91440" bIns="45720" anchor="t">
            <a:noAutofit/>
          </a:bodyPr>
          <a:lstStyle/>
          <a:p>
            <a:r>
              <a:rPr lang="en-GB" sz="3200" dirty="0" err="1">
                <a:solidFill>
                  <a:schemeClr val="accent1"/>
                </a:solidFill>
                <a:latin typeface="Arial"/>
                <a:cs typeface="Arial"/>
              </a:rPr>
              <a:t>Gorolwg</a:t>
            </a:r>
            <a:r>
              <a:rPr lang="en-GB" sz="3200" dirty="0">
                <a:solidFill>
                  <a:schemeClr val="accent1"/>
                </a:solidFill>
                <a:latin typeface="Arial"/>
                <a:cs typeface="Arial"/>
              </a:rPr>
              <a:t> </a:t>
            </a:r>
            <a:r>
              <a:rPr lang="en-GB" sz="3200" dirty="0" err="1">
                <a:solidFill>
                  <a:schemeClr val="accent1"/>
                </a:solidFill>
                <a:latin typeface="Arial"/>
                <a:cs typeface="Arial"/>
              </a:rPr>
              <a:t>modiwl</a:t>
            </a:r>
            <a:endParaRPr lang="en-GB" sz="3200" dirty="0">
              <a:solidFill>
                <a:schemeClr val="accent1"/>
              </a:solidFill>
              <a:latin typeface="Arial"/>
              <a:cs typeface="Arial"/>
            </a:endParaRPr>
          </a:p>
          <a:p>
            <a:r>
              <a:rPr lang="en-GB" sz="3200" dirty="0" err="1">
                <a:solidFill>
                  <a:schemeClr val="accent1"/>
                </a:solidFill>
                <a:latin typeface="Arial" panose="020B0604020202020204" pitchFamily="34" charset="0"/>
                <a:cs typeface="Arial" panose="020B0604020202020204" pitchFamily="34" charset="0"/>
              </a:rPr>
              <a:t>Materion</a:t>
            </a:r>
            <a:r>
              <a:rPr lang="en-GB" sz="3200" dirty="0">
                <a:solidFill>
                  <a:schemeClr val="accent1"/>
                </a:solidFill>
                <a:latin typeface="Arial" panose="020B0604020202020204" pitchFamily="34" charset="0"/>
                <a:cs typeface="Arial" panose="020B0604020202020204" pitchFamily="34" charset="0"/>
              </a:rPr>
              <a:t> </a:t>
            </a:r>
            <a:r>
              <a:rPr lang="en-GB" sz="3200" dirty="0" err="1">
                <a:solidFill>
                  <a:schemeClr val="accent1"/>
                </a:solidFill>
                <a:latin typeface="Arial" panose="020B0604020202020204" pitchFamily="34" charset="0"/>
                <a:cs typeface="Arial" panose="020B0604020202020204" pitchFamily="34" charset="0"/>
              </a:rPr>
              <a:t>pwysig</a:t>
            </a:r>
            <a:endParaRPr lang="en-GB" sz="3200" dirty="0">
              <a:solidFill>
                <a:schemeClr val="accent1"/>
              </a:solidFill>
              <a:latin typeface="Arial" panose="020B0604020202020204" pitchFamily="34" charset="0"/>
              <a:cs typeface="Arial" panose="020B0604020202020204" pitchFamily="34" charset="0"/>
            </a:endParaRPr>
          </a:p>
          <a:p>
            <a:r>
              <a:rPr lang="en-GB" sz="3200" dirty="0" err="1">
                <a:solidFill>
                  <a:schemeClr val="accent1"/>
                </a:solidFill>
                <a:latin typeface="Arial" panose="020B0604020202020204" pitchFamily="34" charset="0"/>
                <a:cs typeface="Arial" panose="020B0604020202020204" pitchFamily="34" charset="0"/>
              </a:rPr>
              <a:t>Amserlen</a:t>
            </a:r>
            <a:r>
              <a:rPr lang="en-GB" sz="3200" dirty="0">
                <a:solidFill>
                  <a:schemeClr val="accent1"/>
                </a:solidFill>
                <a:latin typeface="Arial" panose="020B0604020202020204" pitchFamily="34" charset="0"/>
                <a:cs typeface="Arial" panose="020B0604020202020204" pitchFamily="34" charset="0"/>
              </a:rPr>
              <a:t> y </a:t>
            </a:r>
            <a:r>
              <a:rPr lang="en-GB" sz="3200" dirty="0" err="1">
                <a:solidFill>
                  <a:schemeClr val="accent1"/>
                </a:solidFill>
                <a:latin typeface="Arial" panose="020B0604020202020204" pitchFamily="34" charset="0"/>
                <a:cs typeface="Arial" panose="020B0604020202020204" pitchFamily="34" charset="0"/>
              </a:rPr>
              <a:t>modiwl</a:t>
            </a:r>
            <a:endParaRPr lang="en-GB" sz="3200" dirty="0">
              <a:solidFill>
                <a:schemeClr val="accent1"/>
              </a:solidFill>
              <a:latin typeface="Arial" panose="020B0604020202020204" pitchFamily="34" charset="0"/>
              <a:cs typeface="Arial" panose="020B0604020202020204" pitchFamily="34" charset="0"/>
            </a:endParaRPr>
          </a:p>
          <a:p>
            <a:r>
              <a:rPr lang="en-GB" sz="3200" dirty="0" err="1">
                <a:solidFill>
                  <a:schemeClr val="accent1"/>
                </a:solidFill>
                <a:latin typeface="Arial" panose="020B0604020202020204" pitchFamily="34" charset="0"/>
                <a:cs typeface="Arial" panose="020B0604020202020204" pitchFamily="34" charset="0"/>
              </a:rPr>
              <a:t>Deilliannau</a:t>
            </a:r>
            <a:r>
              <a:rPr lang="en-GB" sz="3200" dirty="0">
                <a:solidFill>
                  <a:schemeClr val="accent1"/>
                </a:solidFill>
                <a:latin typeface="Arial" panose="020B0604020202020204" pitchFamily="34" charset="0"/>
                <a:cs typeface="Arial" panose="020B0604020202020204" pitchFamily="34" charset="0"/>
              </a:rPr>
              <a:t> </a:t>
            </a:r>
            <a:r>
              <a:rPr lang="en-GB" sz="3200" dirty="0" err="1">
                <a:solidFill>
                  <a:schemeClr val="accent1"/>
                </a:solidFill>
                <a:latin typeface="Arial" panose="020B0604020202020204" pitchFamily="34" charset="0"/>
                <a:cs typeface="Arial" panose="020B0604020202020204" pitchFamily="34" charset="0"/>
              </a:rPr>
              <a:t>dysgu</a:t>
            </a:r>
            <a:endParaRPr lang="en-GB" sz="3200" dirty="0">
              <a:solidFill>
                <a:schemeClr val="accent1"/>
              </a:solidFill>
              <a:latin typeface="Arial" panose="020B0604020202020204" pitchFamily="34" charset="0"/>
              <a:cs typeface="Arial" panose="020B0604020202020204" pitchFamily="34" charset="0"/>
            </a:endParaRPr>
          </a:p>
          <a:p>
            <a:r>
              <a:rPr lang="en-GB" sz="3200" dirty="0" err="1">
                <a:solidFill>
                  <a:schemeClr val="accent1"/>
                </a:solidFill>
                <a:latin typeface="Arial" panose="020B0604020202020204" pitchFamily="34" charset="0"/>
                <a:cs typeface="Arial" panose="020B0604020202020204" pitchFamily="34" charset="0"/>
              </a:rPr>
              <a:t>Asesiadau’r</a:t>
            </a:r>
            <a:r>
              <a:rPr lang="en-GB" sz="3200" dirty="0">
                <a:solidFill>
                  <a:schemeClr val="accent1"/>
                </a:solidFill>
                <a:latin typeface="Arial" panose="020B0604020202020204" pitchFamily="34" charset="0"/>
                <a:cs typeface="Arial" panose="020B0604020202020204" pitchFamily="34" charset="0"/>
              </a:rPr>
              <a:t> </a:t>
            </a:r>
            <a:r>
              <a:rPr lang="en-GB" sz="3200" dirty="0" err="1">
                <a:solidFill>
                  <a:schemeClr val="accent1"/>
                </a:solidFill>
                <a:latin typeface="Arial" panose="020B0604020202020204" pitchFamily="34" charset="0"/>
                <a:cs typeface="Arial" panose="020B0604020202020204" pitchFamily="34" charset="0"/>
              </a:rPr>
              <a:t>modiwl</a:t>
            </a:r>
            <a:endParaRPr lang="en-GB" sz="3200" dirty="0">
              <a:solidFill>
                <a:schemeClr val="accent1"/>
              </a:solidFill>
              <a:latin typeface="Arial" panose="020B0604020202020204" pitchFamily="34" charset="0"/>
              <a:cs typeface="Arial" panose="020B0604020202020204" pitchFamily="34" charset="0"/>
            </a:endParaRPr>
          </a:p>
          <a:p>
            <a:r>
              <a:rPr lang="en-GB" sz="3200" dirty="0" err="1">
                <a:solidFill>
                  <a:schemeClr val="accent1"/>
                </a:solidFill>
                <a:latin typeface="Arial" panose="020B0604020202020204" pitchFamily="34" charset="0"/>
                <a:cs typeface="Arial" panose="020B0604020202020204" pitchFamily="34" charset="0"/>
              </a:rPr>
              <a:t>Darllen</a:t>
            </a:r>
            <a:endParaRPr lang="en-GB" sz="3200" dirty="0">
              <a:solidFill>
                <a:schemeClr val="accent1"/>
              </a:solidFill>
              <a:latin typeface="Arial" panose="020B0604020202020204" pitchFamily="34" charset="0"/>
              <a:cs typeface="Arial" panose="020B0604020202020204" pitchFamily="34" charset="0"/>
            </a:endParaRPr>
          </a:p>
        </p:txBody>
      </p:sp>
      <p:sp>
        <p:nvSpPr>
          <p:cNvPr id="6" name="Content Placeholder 5"/>
          <p:cNvSpPr>
            <a:spLocks noGrp="1"/>
          </p:cNvSpPr>
          <p:nvPr>
            <p:ph sz="quarter" idx="2"/>
          </p:nvPr>
        </p:nvSpPr>
        <p:spPr>
          <a:xfrm>
            <a:off x="4427984" y="1628800"/>
            <a:ext cx="3657600" cy="5040560"/>
          </a:xfrm>
        </p:spPr>
        <p:style>
          <a:lnRef idx="2">
            <a:schemeClr val="dk1"/>
          </a:lnRef>
          <a:fillRef idx="1">
            <a:schemeClr val="lt1"/>
          </a:fillRef>
          <a:effectRef idx="0">
            <a:schemeClr val="dk1"/>
          </a:effectRef>
          <a:fontRef idx="minor">
            <a:schemeClr val="dk1"/>
          </a:fontRef>
        </p:style>
        <p:txBody>
          <a:bodyPr vert="horz" lIns="91440" tIns="45720" rIns="91440" bIns="45720" anchor="t">
            <a:noAutofit/>
          </a:bodyPr>
          <a:lstStyle/>
          <a:p>
            <a:r>
              <a:rPr lang="en-GB" sz="3200" i="1" dirty="0">
                <a:latin typeface="Arial" panose="020B0604020202020204" pitchFamily="34" charset="0"/>
                <a:cs typeface="Arial" panose="020B0604020202020204" pitchFamily="34" charset="0"/>
              </a:rPr>
              <a:t>Module overview </a:t>
            </a:r>
          </a:p>
          <a:p>
            <a:r>
              <a:rPr lang="en-GB" sz="3200" i="1" dirty="0">
                <a:latin typeface="Arial" panose="020B0604020202020204" pitchFamily="34" charset="0"/>
                <a:cs typeface="Arial" panose="020B0604020202020204" pitchFamily="34" charset="0"/>
              </a:rPr>
              <a:t>Important information</a:t>
            </a:r>
          </a:p>
          <a:p>
            <a:r>
              <a:rPr lang="en-GB" sz="3200" i="1" dirty="0">
                <a:latin typeface="Arial" panose="020B0604020202020204" pitchFamily="34" charset="0"/>
                <a:cs typeface="Arial" panose="020B0604020202020204" pitchFamily="34" charset="0"/>
              </a:rPr>
              <a:t>Module timetable</a:t>
            </a:r>
          </a:p>
          <a:p>
            <a:r>
              <a:rPr lang="en-GB" sz="3200" i="1" dirty="0">
                <a:latin typeface="Arial" panose="020B0604020202020204" pitchFamily="34" charset="0"/>
                <a:cs typeface="Arial" panose="020B0604020202020204" pitchFamily="34" charset="0"/>
              </a:rPr>
              <a:t>Learning outcomes</a:t>
            </a:r>
          </a:p>
          <a:p>
            <a:r>
              <a:rPr lang="en-GB" sz="3200" i="1" dirty="0">
                <a:latin typeface="Arial"/>
                <a:cs typeface="Arial"/>
              </a:rPr>
              <a:t>Module assessments</a:t>
            </a:r>
            <a:endParaRPr lang="en-GB" sz="3200" i="1" dirty="0">
              <a:latin typeface="Arial" panose="020B0604020202020204" pitchFamily="34" charset="0"/>
              <a:cs typeface="Arial" panose="020B0604020202020204" pitchFamily="34" charset="0"/>
            </a:endParaRPr>
          </a:p>
          <a:p>
            <a:r>
              <a:rPr lang="en-GB" sz="3200" i="1" dirty="0">
                <a:latin typeface="Arial" panose="020B0604020202020204" pitchFamily="34" charset="0"/>
                <a:cs typeface="Arial" panose="020B0604020202020204" pitchFamily="34" charset="0"/>
              </a:rPr>
              <a:t>Reading </a:t>
            </a:r>
          </a:p>
        </p:txBody>
      </p:sp>
    </p:spTree>
    <p:extLst>
      <p:ext uri="{BB962C8B-B14F-4D97-AF65-F5344CB8AC3E}">
        <p14:creationId xmlns:p14="http://schemas.microsoft.com/office/powerpoint/2010/main" val="2840525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err="1">
                <a:solidFill>
                  <a:schemeClr val="accent1"/>
                </a:solidFill>
                <a:latin typeface="Arial" panose="020B0604020202020204" pitchFamily="34" charset="0"/>
                <a:cs typeface="Arial" panose="020B0604020202020204" pitchFamily="34" charset="0"/>
              </a:rPr>
              <a:t>Materion</a:t>
            </a:r>
            <a:r>
              <a:rPr lang="en-GB" sz="4000" dirty="0">
                <a:solidFill>
                  <a:schemeClr val="accent1"/>
                </a:solidFill>
                <a:latin typeface="Arial" panose="020B0604020202020204" pitchFamily="34" charset="0"/>
                <a:cs typeface="Arial" panose="020B0604020202020204" pitchFamily="34" charset="0"/>
              </a:rPr>
              <a:t> </a:t>
            </a:r>
            <a:r>
              <a:rPr lang="en-GB" sz="4000" dirty="0" err="1">
                <a:solidFill>
                  <a:schemeClr val="accent1"/>
                </a:solidFill>
                <a:latin typeface="Arial" panose="020B0604020202020204" pitchFamily="34" charset="0"/>
                <a:cs typeface="Arial" panose="020B0604020202020204" pitchFamily="34" charset="0"/>
              </a:rPr>
              <a:t>pwysig</a:t>
            </a:r>
            <a:br>
              <a:rPr lang="en-GB" sz="4000" dirty="0">
                <a:solidFill>
                  <a:schemeClr val="accent1"/>
                </a:solidFill>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 </a:t>
            </a:r>
            <a:r>
              <a:rPr lang="en-GB" sz="4000" i="1" dirty="0">
                <a:latin typeface="Arial" panose="020B0604020202020204" pitchFamily="34" charset="0"/>
                <a:cs typeface="Arial" panose="020B0604020202020204" pitchFamily="34" charset="0"/>
              </a:rPr>
              <a:t>Important issues</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r>
              <a:rPr lang="en-GB" sz="3200" dirty="0" err="1">
                <a:solidFill>
                  <a:schemeClr val="accent1"/>
                </a:solidFill>
                <a:latin typeface="Arial" panose="020B0604020202020204" pitchFamily="34" charset="0"/>
                <a:cs typeface="Arial" panose="020B0604020202020204" pitchFamily="34" charset="0"/>
              </a:rPr>
              <a:t>Presenoldeb</a:t>
            </a:r>
            <a:endParaRPr lang="en-GB" sz="3200" dirty="0">
              <a:solidFill>
                <a:schemeClr val="accent1"/>
              </a:solidFill>
              <a:latin typeface="Arial" panose="020B0604020202020204" pitchFamily="34" charset="0"/>
              <a:cs typeface="Arial" panose="020B0604020202020204" pitchFamily="34" charset="0"/>
            </a:endParaRPr>
          </a:p>
          <a:p>
            <a:r>
              <a:rPr lang="en-GB" sz="3200" dirty="0" err="1">
                <a:solidFill>
                  <a:schemeClr val="accent1"/>
                </a:solidFill>
                <a:latin typeface="Arial" panose="020B0604020202020204" pitchFamily="34" charset="0"/>
                <a:cs typeface="Arial" panose="020B0604020202020204" pitchFamily="34" charset="0"/>
              </a:rPr>
              <a:t>Cyfathrebu</a:t>
            </a:r>
            <a:endParaRPr lang="en-GB" sz="3200" dirty="0">
              <a:solidFill>
                <a:schemeClr val="accent1"/>
              </a:solidFill>
              <a:latin typeface="Arial" panose="020B0604020202020204" pitchFamily="34" charset="0"/>
              <a:cs typeface="Arial" panose="020B0604020202020204" pitchFamily="34" charset="0"/>
            </a:endParaRPr>
          </a:p>
          <a:p>
            <a:r>
              <a:rPr lang="en-GB" sz="3200" dirty="0">
                <a:solidFill>
                  <a:schemeClr val="accent1"/>
                </a:solidFill>
                <a:latin typeface="Arial" panose="020B0604020202020204" pitchFamily="34" charset="0"/>
                <a:cs typeface="Arial" panose="020B0604020202020204" pitchFamily="34" charset="0"/>
              </a:rPr>
              <a:t>Moodle</a:t>
            </a:r>
          </a:p>
          <a:p>
            <a:r>
              <a:rPr lang="en-GB" sz="3200" dirty="0" err="1">
                <a:solidFill>
                  <a:schemeClr val="accent1"/>
                </a:solidFill>
                <a:latin typeface="Arial" panose="020B0604020202020204" pitchFamily="34" charset="0"/>
                <a:cs typeface="Arial" panose="020B0604020202020204" pitchFamily="34" charset="0"/>
              </a:rPr>
              <a:t>Disgwyliadau</a:t>
            </a:r>
            <a:endParaRPr lang="en-GB" sz="3200" dirty="0">
              <a:solidFill>
                <a:schemeClr val="accent1"/>
              </a:solidFill>
              <a:latin typeface="Arial" panose="020B0604020202020204" pitchFamily="34" charset="0"/>
              <a:cs typeface="Arial" panose="020B0604020202020204" pitchFamily="34" charset="0"/>
            </a:endParaRPr>
          </a:p>
          <a:p>
            <a:endParaRPr lang="en-GB" sz="3200" dirty="0">
              <a:solidFill>
                <a:schemeClr val="accent1"/>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r>
              <a:rPr lang="en-GB" sz="3200" i="1" dirty="0">
                <a:latin typeface="Arial" panose="020B0604020202020204" pitchFamily="34" charset="0"/>
                <a:cs typeface="Arial" panose="020B0604020202020204" pitchFamily="34" charset="0"/>
              </a:rPr>
              <a:t>Attendance</a:t>
            </a:r>
          </a:p>
          <a:p>
            <a:r>
              <a:rPr lang="en-GB" sz="3200" i="1" dirty="0">
                <a:latin typeface="Arial" panose="020B0604020202020204" pitchFamily="34" charset="0"/>
                <a:cs typeface="Arial" panose="020B0604020202020204" pitchFamily="34" charset="0"/>
              </a:rPr>
              <a:t>Communication</a:t>
            </a:r>
          </a:p>
          <a:p>
            <a:r>
              <a:rPr lang="en-GB" sz="3200" i="1" dirty="0">
                <a:latin typeface="Arial" panose="020B0604020202020204" pitchFamily="34" charset="0"/>
                <a:cs typeface="Arial" panose="020B0604020202020204" pitchFamily="34" charset="0"/>
              </a:rPr>
              <a:t>Moodle</a:t>
            </a:r>
          </a:p>
          <a:p>
            <a:r>
              <a:rPr lang="en-GB" sz="3200" i="1" dirty="0">
                <a:latin typeface="Arial" panose="020B0604020202020204" pitchFamily="34" charset="0"/>
                <a:cs typeface="Arial" panose="020B0604020202020204" pitchFamily="34" charset="0"/>
              </a:rPr>
              <a:t>Expectations</a:t>
            </a:r>
          </a:p>
        </p:txBody>
      </p:sp>
    </p:spTree>
    <p:extLst>
      <p:ext uri="{BB962C8B-B14F-4D97-AF65-F5344CB8AC3E}">
        <p14:creationId xmlns:p14="http://schemas.microsoft.com/office/powerpoint/2010/main" val="3825899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23549-D633-2597-9B8D-1F49FC2DB741}"/>
              </a:ext>
            </a:extLst>
          </p:cNvPr>
          <p:cNvSpPr>
            <a:spLocks noGrp="1"/>
          </p:cNvSpPr>
          <p:nvPr>
            <p:ph type="title"/>
          </p:nvPr>
        </p:nvSpPr>
        <p:spPr/>
        <p:txBody>
          <a:bodyPr vert="horz" lIns="91440" tIns="45720" rIns="91440" bIns="45720" anchor="b">
            <a:normAutofit/>
          </a:bodyPr>
          <a:lstStyle/>
          <a:p>
            <a:pPr algn="ctr"/>
            <a:r>
              <a:rPr lang="en-US" dirty="0">
                <a:solidFill>
                  <a:schemeClr val="bg2">
                    <a:lumMod val="50000"/>
                  </a:schemeClr>
                </a:solidFill>
                <a:cs typeface="Arial"/>
              </a:rPr>
              <a:t>Amcan(ion)</a:t>
            </a:r>
            <a:br>
              <a:rPr lang="en-US" dirty="0">
                <a:solidFill>
                  <a:schemeClr val="bg2">
                    <a:lumMod val="50000"/>
                  </a:schemeClr>
                </a:solidFill>
                <a:cs typeface="Arial"/>
              </a:rPr>
            </a:br>
            <a:r>
              <a:rPr lang="en-US" dirty="0">
                <a:solidFill>
                  <a:schemeClr val="tx1"/>
                </a:solidFill>
                <a:cs typeface="Arial"/>
              </a:rPr>
              <a:t>Aims</a:t>
            </a:r>
            <a:endParaRPr lang="en-US" dirty="0">
              <a:solidFill>
                <a:schemeClr val="bg2">
                  <a:lumMod val="75000"/>
                </a:schemeClr>
              </a:solidFill>
              <a:cs typeface="Arial"/>
            </a:endParaRPr>
          </a:p>
        </p:txBody>
      </p:sp>
      <p:sp>
        <p:nvSpPr>
          <p:cNvPr id="3" name="Content Placeholder 2">
            <a:extLst>
              <a:ext uri="{FF2B5EF4-FFF2-40B4-BE49-F238E27FC236}">
                <a16:creationId xmlns:a16="http://schemas.microsoft.com/office/drawing/2014/main" id="{C16CF2F7-F95E-7255-9594-72F601BEEECD}"/>
              </a:ext>
            </a:extLst>
          </p:cNvPr>
          <p:cNvSpPr>
            <a:spLocks noGrp="1"/>
          </p:cNvSpPr>
          <p:nvPr>
            <p:ph sz="quarter" idx="1"/>
          </p:nvPr>
        </p:nvSpPr>
        <p:spPr/>
        <p:txBody>
          <a:bodyPr vert="horz" lIns="91440" tIns="45720" rIns="91440" bIns="45720" anchor="t">
            <a:normAutofit/>
          </a:bodyPr>
          <a:lstStyle/>
          <a:p>
            <a:r>
              <a:rPr lang="cy-GB" dirty="0">
                <a:cs typeface="Arial"/>
              </a:rPr>
              <a:t>Cyflwyno sgiliau academaidd addysg uwch a fydd yn ffurfio sylfeini ar gyfer cwblhau'r rhaglen radd yn llwyddiannus a chefnogi cyflogaeth yn y dyfodol.</a:t>
            </a:r>
            <a:endParaRPr lang="en-US" dirty="0">
              <a:cs typeface="Arial"/>
            </a:endParaRPr>
          </a:p>
        </p:txBody>
      </p:sp>
      <p:sp>
        <p:nvSpPr>
          <p:cNvPr id="4" name="Content Placeholder 3">
            <a:extLst>
              <a:ext uri="{FF2B5EF4-FFF2-40B4-BE49-F238E27FC236}">
                <a16:creationId xmlns:a16="http://schemas.microsoft.com/office/drawing/2014/main" id="{7533926D-8536-0112-E41A-062221205AF5}"/>
              </a:ext>
            </a:extLst>
          </p:cNvPr>
          <p:cNvSpPr>
            <a:spLocks noGrp="1"/>
          </p:cNvSpPr>
          <p:nvPr>
            <p:ph sz="quarter" idx="2"/>
          </p:nvPr>
        </p:nvSpPr>
        <p:spPr/>
        <p:txBody>
          <a:bodyPr vert="horz" lIns="91440" tIns="45720" rIns="91440" bIns="45720" anchor="t">
            <a:normAutofit/>
          </a:bodyPr>
          <a:lstStyle/>
          <a:p>
            <a:r>
              <a:rPr lang="en-GB" dirty="0">
                <a:cs typeface="Arial"/>
              </a:rPr>
              <a:t>To introduce higher education academic skills which will form the foundations for successful completion of the degree programme and support future employment.</a:t>
            </a:r>
            <a:endParaRPr lang="en-US" dirty="0">
              <a:cs typeface="Arial"/>
            </a:endParaRPr>
          </a:p>
        </p:txBody>
      </p:sp>
      <p:sp>
        <p:nvSpPr>
          <p:cNvPr id="5" name="Rectangle 4">
            <a:extLst>
              <a:ext uri="{FF2B5EF4-FFF2-40B4-BE49-F238E27FC236}">
                <a16:creationId xmlns:a16="http://schemas.microsoft.com/office/drawing/2014/main" id="{7641E57F-B857-16C0-B8E2-144DB1082313}"/>
              </a:ext>
            </a:extLst>
          </p:cNvPr>
          <p:cNvSpPr/>
          <p:nvPr/>
        </p:nvSpPr>
        <p:spPr>
          <a:xfrm>
            <a:off x="4195762" y="1597819"/>
            <a:ext cx="3543300" cy="3400425"/>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2F63325-592F-F7F5-A63B-042CF15F1390}"/>
              </a:ext>
            </a:extLst>
          </p:cNvPr>
          <p:cNvSpPr/>
          <p:nvPr/>
        </p:nvSpPr>
        <p:spPr>
          <a:xfrm>
            <a:off x="381000" y="1597818"/>
            <a:ext cx="3695700" cy="3400425"/>
          </a:xfrm>
          <a:prstGeom prst="rect">
            <a:avLst/>
          </a:prstGeom>
          <a:noFill/>
          <a:ln>
            <a:solidFill>
              <a:schemeClr val="bg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7655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solidFill>
                <a:schemeClr val="accent1"/>
              </a:solidFill>
            </a:endParaRP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ymgymryd â darllen, ysgrifennu a chyfeirnodi academaidd a chydnabod pwysigrwydd hynny, a datblygu hyder wrth gyfathrebu a chyflwyno i gynulleidfaoedd gwahanol ac i ddibenion gwahanol; </a:t>
            </a:r>
            <a:endParaRPr lang="en-GB" dirty="0"/>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vert="horz" lIns="91440" tIns="45720" rIns="91440" bIns="45720" anchor="t">
            <a:normAutofit/>
          </a:bodyPr>
          <a:lstStyle/>
          <a:p>
            <a:r>
              <a:rPr lang="en-GB" dirty="0">
                <a:cs typeface="Arial"/>
              </a:rPr>
              <a:t>Engage in, and recognise the importance of academic reading, writing, referencing and develop confidence in communication and presenting to different audiences and for different purposes; </a:t>
            </a:r>
            <a:endParaRPr lang="en-US">
              <a:cs typeface="Arial"/>
            </a:endParaRPr>
          </a:p>
          <a:p>
            <a:endParaRPr lang="en-GB" dirty="0"/>
          </a:p>
        </p:txBody>
      </p:sp>
    </p:spTree>
    <p:extLst>
      <p:ext uri="{BB962C8B-B14F-4D97-AF65-F5344CB8AC3E}">
        <p14:creationId xmlns:p14="http://schemas.microsoft.com/office/powerpoint/2010/main" val="1356350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149080"/>
            <a:ext cx="3657600" cy="2023120"/>
          </a:xfrm>
        </p:spPr>
        <p:style>
          <a:lnRef idx="2">
            <a:schemeClr val="accent1"/>
          </a:lnRef>
          <a:fillRef idx="1">
            <a:schemeClr val="lt1"/>
          </a:fillRef>
          <a:effectRef idx="0">
            <a:schemeClr val="accent1"/>
          </a:effectRef>
          <a:fontRef idx="minor">
            <a:schemeClr val="dk1"/>
          </a:fontRef>
        </p:style>
        <p:txBody>
          <a:bodyPr vert="horz" lIns="91440" tIns="45720" rIns="91440" bIns="45720" anchor="t">
            <a:normAutofit/>
          </a:bodyPr>
          <a:lstStyle/>
          <a:p>
            <a:r>
              <a:rPr lang="cy-GB" sz="2000" dirty="0">
                <a:cs typeface="Arial"/>
              </a:rPr>
              <a:t>Datblygu arddulliau a systemau cyfathrebu effeithiol drwy ddatblygu sgiliau cymhwysedd digidol yn unol â gofynion academaidd y rhaglen.</a:t>
            </a:r>
          </a:p>
          <a:p>
            <a:pPr hangingPunct="0"/>
            <a:endParaRPr lang="en-GB" dirty="0"/>
          </a:p>
          <a:p>
            <a:endParaRPr lang="en-GB" dirty="0"/>
          </a:p>
        </p:txBody>
      </p:sp>
      <p:sp>
        <p:nvSpPr>
          <p:cNvPr id="4" name="Content Placeholder 3"/>
          <p:cNvSpPr>
            <a:spLocks noGrp="1"/>
          </p:cNvSpPr>
          <p:nvPr>
            <p:ph sz="quarter" idx="2"/>
          </p:nvPr>
        </p:nvSpPr>
        <p:spPr>
          <a:xfrm>
            <a:off x="4270248" y="4149080"/>
            <a:ext cx="3657600" cy="2023120"/>
          </a:xfrm>
        </p:spPr>
        <p:style>
          <a:lnRef idx="2">
            <a:schemeClr val="dk1"/>
          </a:lnRef>
          <a:fillRef idx="1">
            <a:schemeClr val="lt1"/>
          </a:fillRef>
          <a:effectRef idx="0">
            <a:schemeClr val="dk1"/>
          </a:effectRef>
          <a:fontRef idx="minor">
            <a:schemeClr val="dk1"/>
          </a:fontRef>
        </p:style>
        <p:txBody>
          <a:bodyPr vert="horz" lIns="91440" tIns="45720" rIns="91440" bIns="45720" anchor="t">
            <a:noAutofit/>
          </a:bodyPr>
          <a:lstStyle/>
          <a:p>
            <a:r>
              <a:rPr lang="en-GB" sz="2000" dirty="0">
                <a:cs typeface="Arial"/>
              </a:rPr>
              <a:t>Develop effective communication styles and systems and develop digital competency skills in line with the academic demands of the programme.</a:t>
            </a:r>
          </a:p>
        </p:txBody>
      </p:sp>
      <p:pic>
        <p:nvPicPr>
          <p:cNvPr id="5" name="Picture 4"/>
          <p:cNvPicPr>
            <a:picLocks noChangeAspect="1"/>
          </p:cNvPicPr>
          <p:nvPr/>
        </p:nvPicPr>
        <p:blipFill>
          <a:blip r:embed="rId2"/>
          <a:stretch>
            <a:fillRect/>
          </a:stretch>
        </p:blipFill>
        <p:spPr>
          <a:xfrm>
            <a:off x="3215444" y="1791779"/>
            <a:ext cx="1951112" cy="1951112"/>
          </a:xfrm>
          <a:prstGeom prst="rect">
            <a:avLst/>
          </a:prstGeom>
        </p:spPr>
      </p:pic>
    </p:spTree>
    <p:extLst>
      <p:ext uri="{BB962C8B-B14F-4D97-AF65-F5344CB8AC3E}">
        <p14:creationId xmlns:p14="http://schemas.microsoft.com/office/powerpoint/2010/main" val="2102990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701E5-8CDF-09BD-D2C1-3376A22306DE}"/>
              </a:ext>
            </a:extLst>
          </p:cNvPr>
          <p:cNvSpPr>
            <a:spLocks noGrp="1"/>
          </p:cNvSpPr>
          <p:nvPr>
            <p:ph type="title"/>
          </p:nvPr>
        </p:nvSpPr>
        <p:spPr/>
        <p:txBody>
          <a:bodyPr vert="horz" lIns="91440" tIns="45720" rIns="91440" bIns="45720" anchor="b">
            <a:normAutofit/>
          </a:bodyPr>
          <a:lstStyle/>
          <a:p>
            <a:r>
              <a:rPr lang="en-GB" dirty="0" err="1">
                <a:cs typeface="Arial"/>
              </a:rPr>
              <a:t>Amserlen</a:t>
            </a:r>
            <a:r>
              <a:rPr lang="en-GB" dirty="0">
                <a:cs typeface="Arial"/>
              </a:rPr>
              <a:t> y </a:t>
            </a:r>
            <a:r>
              <a:rPr lang="en-GB" dirty="0" err="1">
                <a:cs typeface="Arial"/>
              </a:rPr>
              <a:t>modiwl</a:t>
            </a:r>
            <a:r>
              <a:rPr lang="en-GB" dirty="0">
                <a:cs typeface="Arial"/>
              </a:rPr>
              <a:t> / module timetable</a:t>
            </a:r>
            <a:endParaRPr lang="en-GB" dirty="0"/>
          </a:p>
        </p:txBody>
      </p:sp>
      <p:graphicFrame>
        <p:nvGraphicFramePr>
          <p:cNvPr id="6" name="Content Placeholder 5">
            <a:extLst>
              <a:ext uri="{FF2B5EF4-FFF2-40B4-BE49-F238E27FC236}">
                <a16:creationId xmlns:a16="http://schemas.microsoft.com/office/drawing/2014/main" id="{F02ED760-80C9-C887-3951-6BC8829D23C3}"/>
              </a:ext>
            </a:extLst>
          </p:cNvPr>
          <p:cNvGraphicFramePr>
            <a:graphicFrameLocks noGrp="1"/>
          </p:cNvGraphicFramePr>
          <p:nvPr>
            <p:ph sz="quarter" idx="1"/>
            <p:extLst>
              <p:ext uri="{D42A27DB-BD31-4B8C-83A1-F6EECF244321}">
                <p14:modId xmlns:p14="http://schemas.microsoft.com/office/powerpoint/2010/main" val="994838161"/>
              </p:ext>
            </p:extLst>
          </p:nvPr>
        </p:nvGraphicFramePr>
        <p:xfrm>
          <a:off x="457200" y="1600200"/>
          <a:ext cx="7563578" cy="3413760"/>
        </p:xfrm>
        <a:graphic>
          <a:graphicData uri="http://schemas.openxmlformats.org/drawingml/2006/table">
            <a:tbl>
              <a:tblPr firstRow="1" firstCol="1" bandRow="1">
                <a:tableStyleId>{5C22544A-7EE6-4342-B048-85BDC9FD1C3A}</a:tableStyleId>
              </a:tblPr>
              <a:tblGrid>
                <a:gridCol w="1667138">
                  <a:extLst>
                    <a:ext uri="{9D8B030D-6E8A-4147-A177-3AD203B41FA5}">
                      <a16:colId xmlns:a16="http://schemas.microsoft.com/office/drawing/2014/main" val="3188858137"/>
                    </a:ext>
                  </a:extLst>
                </a:gridCol>
                <a:gridCol w="3375247">
                  <a:extLst>
                    <a:ext uri="{9D8B030D-6E8A-4147-A177-3AD203B41FA5}">
                      <a16:colId xmlns:a16="http://schemas.microsoft.com/office/drawing/2014/main" val="1013011367"/>
                    </a:ext>
                  </a:extLst>
                </a:gridCol>
                <a:gridCol w="2521193">
                  <a:extLst>
                    <a:ext uri="{9D8B030D-6E8A-4147-A177-3AD203B41FA5}">
                      <a16:colId xmlns:a16="http://schemas.microsoft.com/office/drawing/2014/main" val="1687668705"/>
                    </a:ext>
                  </a:extLst>
                </a:gridCol>
              </a:tblGrid>
              <a:tr h="190500">
                <a:tc>
                  <a:txBody>
                    <a:bodyPr/>
                    <a:lstStyle/>
                    <a:p>
                      <a:pPr fontAlgn="base"/>
                      <a:r>
                        <a:rPr lang="en-GB" sz="1400" dirty="0">
                          <a:solidFill>
                            <a:srgbClr val="000000"/>
                          </a:solidFill>
                          <a:effectLst/>
                          <a:latin typeface="Calibri"/>
                        </a:rPr>
                        <a:t>SESIWN/SESSION </a:t>
                      </a:r>
                      <a:endParaRPr lang="en-GB" dirty="0">
                        <a:effectLst/>
                        <a:latin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FEF"/>
                    </a:solidFill>
                  </a:tcPr>
                </a:tc>
                <a:tc>
                  <a:txBody>
                    <a:bodyPr/>
                    <a:lstStyle/>
                    <a:p>
                      <a:pPr fontAlgn="base"/>
                      <a:r>
                        <a:rPr lang="en-GB" sz="1400" dirty="0">
                          <a:solidFill>
                            <a:srgbClr val="000000"/>
                          </a:solidFill>
                          <a:effectLst/>
                          <a:latin typeface="Calibri"/>
                        </a:rPr>
                        <a:t>PWNC </a:t>
                      </a:r>
                      <a:endParaRPr lang="en-GB" dirty="0">
                        <a:effectLst/>
                        <a:latin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FEF"/>
                    </a:solidFill>
                  </a:tcPr>
                </a:tc>
                <a:tc>
                  <a:txBody>
                    <a:bodyPr/>
                    <a:lstStyle/>
                    <a:p>
                      <a:pPr fontAlgn="base"/>
                      <a:r>
                        <a:rPr lang="en-GB" sz="1400" dirty="0">
                          <a:solidFill>
                            <a:srgbClr val="000000"/>
                          </a:solidFill>
                          <a:effectLst/>
                          <a:latin typeface="Calibri"/>
                        </a:rPr>
                        <a:t>SUBJECT </a:t>
                      </a:r>
                      <a:endParaRPr lang="en-GB" dirty="0">
                        <a:effectLst/>
                        <a:latin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FEF"/>
                    </a:solidFill>
                  </a:tcPr>
                </a:tc>
                <a:extLst>
                  <a:ext uri="{0D108BD9-81ED-4DB2-BD59-A6C34878D82A}">
                    <a16:rowId xmlns:a16="http://schemas.microsoft.com/office/drawing/2014/main" val="3819803633"/>
                  </a:ext>
                </a:extLst>
              </a:tr>
              <a:tr h="190500">
                <a:tc>
                  <a:txBody>
                    <a:bodyPr/>
                    <a:lstStyle/>
                    <a:p>
                      <a:pPr fontAlgn="base"/>
                      <a:r>
                        <a:rPr lang="en-GB" sz="1400" dirty="0" err="1">
                          <a:effectLst/>
                          <a:latin typeface="Calibri"/>
                        </a:rPr>
                        <a:t>Wk</a:t>
                      </a:r>
                      <a:r>
                        <a:rPr lang="en-GB" sz="1400" dirty="0">
                          <a:effectLst/>
                          <a:latin typeface="Calibri"/>
                        </a:rPr>
                        <a:t> 1 S1 </a:t>
                      </a:r>
                      <a:endParaRPr lang="en-GB" dirty="0">
                        <a:effectLst/>
                        <a:latin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r>
                        <a:rPr lang="en-GB" sz="1400" dirty="0" err="1">
                          <a:effectLst/>
                          <a:latin typeface="Arial"/>
                        </a:rPr>
                        <a:t>Cyflwyniad</a:t>
                      </a:r>
                      <a:r>
                        <a:rPr lang="en-GB" sz="1400" dirty="0">
                          <a:effectLst/>
                          <a:latin typeface="Arial"/>
                        </a:rPr>
                        <a:t> ac </a:t>
                      </a:r>
                      <a:r>
                        <a:rPr lang="en-GB" sz="1400" dirty="0" err="1">
                          <a:effectLst/>
                          <a:latin typeface="Arial"/>
                        </a:rPr>
                        <a:t>asesiad</a:t>
                      </a:r>
                      <a:r>
                        <a:rPr lang="en-GB" sz="1400" dirty="0">
                          <a:effectLst/>
                          <a:latin typeface="Arial"/>
                        </a:rPr>
                        <a:t> y </a:t>
                      </a:r>
                      <a:r>
                        <a:rPr lang="en-GB" sz="1400" dirty="0" err="1">
                          <a:effectLst/>
                          <a:latin typeface="Arial"/>
                        </a:rPr>
                        <a:t>modiwl</a:t>
                      </a:r>
                      <a:r>
                        <a:rPr lang="en-GB" sz="1400" dirty="0">
                          <a:effectLst/>
                          <a:latin typeface="Arial"/>
                        </a:rPr>
                        <a:t> </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400" dirty="0">
                          <a:effectLst/>
                          <a:latin typeface="Arial"/>
                        </a:rPr>
                        <a:t>Introduction and module assessment  </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98629310"/>
                  </a:ext>
                </a:extLst>
              </a:tr>
              <a:tr h="190500">
                <a:tc>
                  <a:txBody>
                    <a:bodyPr/>
                    <a:lstStyle/>
                    <a:p>
                      <a:pPr fontAlgn="base"/>
                      <a:r>
                        <a:rPr lang="en-GB" sz="1400" dirty="0">
                          <a:effectLst/>
                          <a:latin typeface="Calibri"/>
                        </a:rPr>
                        <a:t>WK 1 S2 </a:t>
                      </a:r>
                      <a:endParaRPr lang="en-GB" dirty="0">
                        <a:effectLst/>
                        <a:latin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r>
                        <a:rPr lang="en-GB" sz="1400" dirty="0">
                          <a:effectLst/>
                          <a:latin typeface="Arial"/>
                        </a:rPr>
                        <a:t>Presenter Coach - </a:t>
                      </a:r>
                      <a:r>
                        <a:rPr lang="en-GB" sz="1400" dirty="0" err="1">
                          <a:effectLst/>
                          <a:latin typeface="Arial"/>
                        </a:rPr>
                        <a:t>ymgyfarwyddo</a:t>
                      </a:r>
                      <a:endParaRPr lang="en-GB" dirty="0" err="1">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400" dirty="0">
                          <a:effectLst/>
                          <a:latin typeface="Arial"/>
                        </a:rPr>
                        <a:t>Presenter Coach -familiarisation </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16558319"/>
                  </a:ext>
                </a:extLst>
              </a:tr>
              <a:tr h="190500">
                <a:tc>
                  <a:txBody>
                    <a:bodyPr/>
                    <a:lstStyle/>
                    <a:p>
                      <a:pPr fontAlgn="base"/>
                      <a:r>
                        <a:rPr lang="en-GB" sz="1400" dirty="0">
                          <a:effectLst/>
                          <a:latin typeface="Calibri"/>
                        </a:rPr>
                        <a:t>WK 1 S3 </a:t>
                      </a:r>
                      <a:endParaRPr lang="en-GB" dirty="0">
                        <a:effectLst/>
                        <a:latin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r>
                        <a:rPr lang="en-GB" sz="1400" dirty="0" err="1">
                          <a:effectLst/>
                          <a:latin typeface="Arial"/>
                        </a:rPr>
                        <a:t>Darganfod</a:t>
                      </a:r>
                      <a:r>
                        <a:rPr lang="en-GB" sz="1400" dirty="0">
                          <a:effectLst/>
                          <a:latin typeface="Arial"/>
                        </a:rPr>
                        <a:t> </a:t>
                      </a:r>
                      <a:r>
                        <a:rPr lang="en-GB" sz="1400" dirty="0" err="1">
                          <a:effectLst/>
                          <a:latin typeface="Arial"/>
                        </a:rPr>
                        <a:t>eich</a:t>
                      </a:r>
                      <a:r>
                        <a:rPr lang="en-GB" sz="1400" dirty="0">
                          <a:effectLst/>
                          <a:latin typeface="Arial"/>
                        </a:rPr>
                        <a:t> </a:t>
                      </a:r>
                      <a:r>
                        <a:rPr lang="en-GB" sz="1400" dirty="0" err="1">
                          <a:effectLst/>
                          <a:latin typeface="Arial"/>
                        </a:rPr>
                        <a:t>llais</a:t>
                      </a:r>
                      <a:r>
                        <a:rPr lang="en-GB" sz="1400" dirty="0">
                          <a:effectLst/>
                          <a:latin typeface="Arial"/>
                        </a:rPr>
                        <a:t> </a:t>
                      </a:r>
                      <a:r>
                        <a:rPr lang="en-GB" sz="1400" dirty="0" err="1">
                          <a:effectLst/>
                          <a:latin typeface="Arial"/>
                        </a:rPr>
                        <a:t>academaidd</a:t>
                      </a:r>
                      <a:endParaRPr lang="en-GB" dirty="0" err="1">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400" dirty="0">
                          <a:effectLst/>
                          <a:latin typeface="Arial"/>
                        </a:rPr>
                        <a:t>Finding your academic voice </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21132526"/>
                  </a:ext>
                </a:extLst>
              </a:tr>
              <a:tr h="190500">
                <a:tc>
                  <a:txBody>
                    <a:bodyPr/>
                    <a:lstStyle/>
                    <a:p>
                      <a:pPr fontAlgn="base"/>
                      <a:r>
                        <a:rPr lang="en-GB" sz="1400" dirty="0">
                          <a:solidFill>
                            <a:srgbClr val="000000"/>
                          </a:solidFill>
                          <a:effectLst/>
                          <a:latin typeface="Calibri"/>
                        </a:rPr>
                        <a:t>ASYNCH </a:t>
                      </a:r>
                      <a:endParaRPr lang="en-GB" dirty="0">
                        <a:effectLst/>
                        <a:latin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DBDB"/>
                    </a:solidFill>
                  </a:tcPr>
                </a:tc>
                <a:tc>
                  <a:txBody>
                    <a:bodyPr/>
                    <a:lstStyle/>
                    <a:p>
                      <a:pPr fontAlgn="base"/>
                      <a:r>
                        <a:rPr lang="en-GB" sz="1400" dirty="0">
                          <a:solidFill>
                            <a:srgbClr val="000000"/>
                          </a:solidFill>
                          <a:effectLst/>
                          <a:latin typeface="Arial"/>
                        </a:rPr>
                        <a:t> </a:t>
                      </a:r>
                      <a:r>
                        <a:rPr lang="en-GB" sz="1400" dirty="0" err="1">
                          <a:solidFill>
                            <a:srgbClr val="000000"/>
                          </a:solidFill>
                          <a:effectLst/>
                          <a:latin typeface="Arial"/>
                        </a:rPr>
                        <a:t>Tasgau</a:t>
                      </a:r>
                      <a:r>
                        <a:rPr lang="en-GB" sz="1400" dirty="0">
                          <a:solidFill>
                            <a:srgbClr val="000000"/>
                          </a:solidFill>
                          <a:effectLst/>
                          <a:latin typeface="Arial"/>
                        </a:rPr>
                        <a:t> </a:t>
                      </a:r>
                      <a:r>
                        <a:rPr lang="en-GB" sz="1400" dirty="0" err="1">
                          <a:solidFill>
                            <a:srgbClr val="000000"/>
                          </a:solidFill>
                          <a:effectLst/>
                          <a:latin typeface="Arial"/>
                        </a:rPr>
                        <a:t>annibynnol</a:t>
                      </a:r>
                      <a:r>
                        <a:rPr lang="en-GB" sz="1400" dirty="0">
                          <a:solidFill>
                            <a:srgbClr val="000000"/>
                          </a:solidFill>
                          <a:effectLst/>
                          <a:latin typeface="Arial"/>
                        </a:rPr>
                        <a:t> – </a:t>
                      </a:r>
                      <a:r>
                        <a:rPr lang="en-GB" sz="1400" dirty="0" err="1">
                          <a:solidFill>
                            <a:srgbClr val="000000"/>
                          </a:solidFill>
                          <a:effectLst/>
                          <a:latin typeface="Arial"/>
                        </a:rPr>
                        <a:t>gweler</a:t>
                      </a:r>
                      <a:r>
                        <a:rPr lang="en-GB" sz="1400" dirty="0">
                          <a:solidFill>
                            <a:srgbClr val="000000"/>
                          </a:solidFill>
                          <a:effectLst/>
                          <a:latin typeface="Arial"/>
                        </a:rPr>
                        <a:t> Moodle</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DBDB"/>
                    </a:solidFill>
                  </a:tcPr>
                </a:tc>
                <a:tc>
                  <a:txBody>
                    <a:bodyPr/>
                    <a:lstStyle/>
                    <a:p>
                      <a:pPr fontAlgn="base"/>
                      <a:r>
                        <a:rPr lang="en-GB" sz="1400" dirty="0">
                          <a:solidFill>
                            <a:srgbClr val="000000"/>
                          </a:solidFill>
                          <a:effectLst/>
                          <a:latin typeface="Arial"/>
                        </a:rPr>
                        <a:t> Independent tasks – see Moodle</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DBDB"/>
                    </a:solidFill>
                  </a:tcPr>
                </a:tc>
                <a:extLst>
                  <a:ext uri="{0D108BD9-81ED-4DB2-BD59-A6C34878D82A}">
                    <a16:rowId xmlns:a16="http://schemas.microsoft.com/office/drawing/2014/main" val="3910779414"/>
                  </a:ext>
                </a:extLst>
              </a:tr>
              <a:tr h="190500">
                <a:tc>
                  <a:txBody>
                    <a:bodyPr/>
                    <a:lstStyle/>
                    <a:p>
                      <a:pPr fontAlgn="base"/>
                      <a:r>
                        <a:rPr lang="en-GB" sz="1400" dirty="0">
                          <a:effectLst/>
                          <a:latin typeface="Calibri"/>
                        </a:rPr>
                        <a:t>WK 2 S1 </a:t>
                      </a:r>
                      <a:endParaRPr lang="en-GB" dirty="0">
                        <a:effectLst/>
                        <a:latin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r>
                        <a:rPr lang="en-GB" sz="1400" dirty="0" err="1">
                          <a:effectLst/>
                          <a:latin typeface="Arial"/>
                        </a:rPr>
                        <a:t>Cyfeirnodi</a:t>
                      </a:r>
                      <a:r>
                        <a:rPr lang="en-GB" sz="1400" dirty="0">
                          <a:effectLst/>
                          <a:latin typeface="Arial"/>
                        </a:rPr>
                        <a:t> o </a:t>
                      </a:r>
                      <a:r>
                        <a:rPr lang="en-GB" sz="1400" dirty="0" err="1">
                          <a:effectLst/>
                          <a:latin typeface="Arial"/>
                        </a:rPr>
                        <a:t>fewn</a:t>
                      </a:r>
                      <a:r>
                        <a:rPr lang="en-GB" sz="1400" dirty="0">
                          <a:effectLst/>
                          <a:latin typeface="Arial"/>
                        </a:rPr>
                        <a:t> y </a:t>
                      </a:r>
                      <a:r>
                        <a:rPr lang="en-GB" sz="1400" dirty="0" err="1">
                          <a:effectLst/>
                          <a:latin typeface="Arial"/>
                        </a:rPr>
                        <a:t>testun</a:t>
                      </a:r>
                      <a:endParaRPr lang="en-GB" dirty="0" err="1">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400" dirty="0">
                          <a:effectLst/>
                          <a:latin typeface="Arial"/>
                        </a:rPr>
                        <a:t>Referencing within the text</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422040"/>
                  </a:ext>
                </a:extLst>
              </a:tr>
              <a:tr h="190500">
                <a:tc>
                  <a:txBody>
                    <a:bodyPr/>
                    <a:lstStyle/>
                    <a:p>
                      <a:pPr fontAlgn="base"/>
                      <a:r>
                        <a:rPr lang="en-GB" sz="1400" dirty="0">
                          <a:effectLst/>
                          <a:latin typeface="Calibri"/>
                        </a:rPr>
                        <a:t>WK 2 S2 </a:t>
                      </a:r>
                      <a:endParaRPr lang="en-GB" dirty="0">
                        <a:effectLst/>
                        <a:latin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r>
                        <a:rPr lang="en-GB" sz="1400" dirty="0" err="1">
                          <a:effectLst/>
                          <a:latin typeface="Arial"/>
                        </a:rPr>
                        <a:t>Rhestr</a:t>
                      </a:r>
                      <a:r>
                        <a:rPr lang="en-GB" sz="1400" dirty="0">
                          <a:effectLst/>
                          <a:latin typeface="Arial"/>
                        </a:rPr>
                        <a:t> </a:t>
                      </a:r>
                      <a:r>
                        <a:rPr lang="en-GB" sz="1400" dirty="0" err="1">
                          <a:effectLst/>
                          <a:latin typeface="Arial"/>
                        </a:rPr>
                        <a:t>cyfeirnodi</a:t>
                      </a:r>
                      <a:r>
                        <a:rPr lang="en-GB" sz="1400" dirty="0">
                          <a:effectLst/>
                          <a:latin typeface="Arial"/>
                        </a:rPr>
                        <a:t> </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400" dirty="0">
                          <a:effectLst/>
                          <a:latin typeface="Arial"/>
                        </a:rPr>
                        <a:t>Reference lists </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02097262"/>
                  </a:ext>
                </a:extLst>
              </a:tr>
              <a:tr h="190500">
                <a:tc>
                  <a:txBody>
                    <a:bodyPr/>
                    <a:lstStyle/>
                    <a:p>
                      <a:pPr fontAlgn="base"/>
                      <a:r>
                        <a:rPr lang="en-GB" sz="1400" dirty="0">
                          <a:effectLst/>
                          <a:latin typeface="Calibri"/>
                        </a:rPr>
                        <a:t>WK 2 S3 </a:t>
                      </a:r>
                      <a:endParaRPr lang="en-GB" dirty="0">
                        <a:effectLst/>
                        <a:latin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r>
                        <a:rPr lang="en-GB" sz="1400" dirty="0" err="1">
                          <a:effectLst/>
                          <a:latin typeface="Arial"/>
                        </a:rPr>
                        <a:t>Ysgrifennu</a:t>
                      </a:r>
                      <a:r>
                        <a:rPr lang="en-GB" sz="1400" dirty="0">
                          <a:effectLst/>
                          <a:latin typeface="Arial"/>
                        </a:rPr>
                        <a:t> </a:t>
                      </a:r>
                      <a:r>
                        <a:rPr lang="en-GB" sz="1400" dirty="0" err="1">
                          <a:effectLst/>
                          <a:latin typeface="Arial"/>
                        </a:rPr>
                        <a:t>beirniadol</a:t>
                      </a:r>
                      <a:endParaRPr lang="en-GB" dirty="0" err="1">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400" dirty="0">
                          <a:effectLst/>
                          <a:latin typeface="Arial"/>
                        </a:rPr>
                        <a:t>Critical writing  </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989887"/>
                  </a:ext>
                </a:extLst>
              </a:tr>
              <a:tr h="190500">
                <a:tc>
                  <a:txBody>
                    <a:bodyPr/>
                    <a:lstStyle/>
                    <a:p>
                      <a:pPr fontAlgn="base"/>
                      <a:r>
                        <a:rPr lang="en-GB" sz="1400" dirty="0">
                          <a:solidFill>
                            <a:srgbClr val="000000"/>
                          </a:solidFill>
                          <a:effectLst/>
                          <a:latin typeface="Calibri"/>
                        </a:rPr>
                        <a:t>ASYNCH </a:t>
                      </a:r>
                      <a:endParaRPr lang="en-GB" dirty="0">
                        <a:effectLst/>
                        <a:latin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DBDB"/>
                    </a:solidFill>
                  </a:tcPr>
                </a:tc>
                <a:tc>
                  <a:txBody>
                    <a:bodyPr/>
                    <a:lstStyle/>
                    <a:p>
                      <a:pPr fontAlgn="base"/>
                      <a:r>
                        <a:rPr lang="en-GB" sz="1400" dirty="0">
                          <a:solidFill>
                            <a:srgbClr val="000000"/>
                          </a:solidFill>
                          <a:effectLst/>
                          <a:latin typeface="Arial"/>
                        </a:rPr>
                        <a:t> </a:t>
                      </a:r>
                      <a:r>
                        <a:rPr lang="en-GB" sz="1400" dirty="0" err="1">
                          <a:solidFill>
                            <a:srgbClr val="000000"/>
                          </a:solidFill>
                          <a:effectLst/>
                          <a:latin typeface="Arial"/>
                        </a:rPr>
                        <a:t>Tasgau</a:t>
                      </a:r>
                      <a:r>
                        <a:rPr lang="en-GB" sz="1400" dirty="0">
                          <a:solidFill>
                            <a:srgbClr val="000000"/>
                          </a:solidFill>
                          <a:effectLst/>
                          <a:latin typeface="Arial"/>
                        </a:rPr>
                        <a:t> </a:t>
                      </a:r>
                      <a:r>
                        <a:rPr lang="en-GB" sz="1400" dirty="0" err="1">
                          <a:solidFill>
                            <a:srgbClr val="000000"/>
                          </a:solidFill>
                          <a:effectLst/>
                          <a:latin typeface="Arial"/>
                        </a:rPr>
                        <a:t>annibynnol</a:t>
                      </a:r>
                      <a:r>
                        <a:rPr lang="en-GB" sz="1400" dirty="0">
                          <a:solidFill>
                            <a:srgbClr val="000000"/>
                          </a:solidFill>
                          <a:effectLst/>
                          <a:latin typeface="Arial"/>
                        </a:rPr>
                        <a:t> – </a:t>
                      </a:r>
                      <a:r>
                        <a:rPr lang="en-GB" sz="1400" dirty="0" err="1">
                          <a:solidFill>
                            <a:srgbClr val="000000"/>
                          </a:solidFill>
                          <a:effectLst/>
                          <a:latin typeface="Arial"/>
                        </a:rPr>
                        <a:t>gweler</a:t>
                      </a:r>
                      <a:r>
                        <a:rPr lang="en-GB" sz="1400" dirty="0">
                          <a:solidFill>
                            <a:srgbClr val="000000"/>
                          </a:solidFill>
                          <a:effectLst/>
                          <a:latin typeface="Arial"/>
                        </a:rPr>
                        <a:t> Moodle</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DBDB"/>
                    </a:solidFill>
                  </a:tcPr>
                </a:tc>
                <a:tc>
                  <a:txBody>
                    <a:bodyPr/>
                    <a:lstStyle/>
                    <a:p>
                      <a:pPr fontAlgn="base"/>
                      <a:r>
                        <a:rPr lang="en-GB" sz="1400" dirty="0">
                          <a:solidFill>
                            <a:srgbClr val="000000"/>
                          </a:solidFill>
                          <a:effectLst/>
                          <a:latin typeface="Arial"/>
                        </a:rPr>
                        <a:t> Independent tasks – see Moodle</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DBDB"/>
                    </a:solidFill>
                  </a:tcPr>
                </a:tc>
                <a:extLst>
                  <a:ext uri="{0D108BD9-81ED-4DB2-BD59-A6C34878D82A}">
                    <a16:rowId xmlns:a16="http://schemas.microsoft.com/office/drawing/2014/main" val="3575262899"/>
                  </a:ext>
                </a:extLst>
              </a:tr>
              <a:tr h="190500">
                <a:tc>
                  <a:txBody>
                    <a:bodyPr/>
                    <a:lstStyle/>
                    <a:p>
                      <a:pPr fontAlgn="base"/>
                      <a:r>
                        <a:rPr lang="en-GB" sz="1400" dirty="0">
                          <a:effectLst/>
                          <a:latin typeface="Calibri"/>
                        </a:rPr>
                        <a:t>WK3 S1 </a:t>
                      </a:r>
                      <a:endParaRPr lang="en-GB" dirty="0">
                        <a:effectLst/>
                        <a:latin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r>
                        <a:rPr lang="en-GB" sz="1400" dirty="0" err="1">
                          <a:effectLst/>
                          <a:latin typeface="Arial"/>
                        </a:rPr>
                        <a:t>Ysgrifennu’n</a:t>
                      </a:r>
                      <a:r>
                        <a:rPr lang="en-GB" sz="1400" dirty="0">
                          <a:effectLst/>
                          <a:latin typeface="Arial"/>
                        </a:rPr>
                        <a:t> </a:t>
                      </a:r>
                      <a:r>
                        <a:rPr lang="en-GB" sz="1400" dirty="0" err="1">
                          <a:effectLst/>
                          <a:latin typeface="Arial"/>
                        </a:rPr>
                        <a:t>adfyfyriol</a:t>
                      </a:r>
                      <a:endParaRPr lang="en-GB" dirty="0" err="1">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400" dirty="0">
                          <a:effectLst/>
                          <a:latin typeface="Arial"/>
                        </a:rPr>
                        <a:t>Reflective writing </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09146704"/>
                  </a:ext>
                </a:extLst>
              </a:tr>
              <a:tr h="190500">
                <a:tc>
                  <a:txBody>
                    <a:bodyPr/>
                    <a:lstStyle/>
                    <a:p>
                      <a:pPr fontAlgn="base"/>
                      <a:r>
                        <a:rPr lang="en-GB" sz="1400" dirty="0">
                          <a:effectLst/>
                          <a:latin typeface="Calibri"/>
                        </a:rPr>
                        <a:t>WK 3 S2 </a:t>
                      </a:r>
                      <a:endParaRPr lang="en-GB" dirty="0">
                        <a:effectLst/>
                        <a:latin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r>
                        <a:rPr lang="en-GB" sz="1400" dirty="0" err="1">
                          <a:effectLst/>
                          <a:latin typeface="Arial"/>
                        </a:rPr>
                        <a:t>Gweithdy</a:t>
                      </a:r>
                      <a:r>
                        <a:rPr lang="en-GB" sz="1400" dirty="0">
                          <a:effectLst/>
                          <a:latin typeface="Arial"/>
                        </a:rPr>
                        <a:t> </a:t>
                      </a:r>
                      <a:r>
                        <a:rPr lang="en-GB" sz="1400" dirty="0" err="1">
                          <a:effectLst/>
                          <a:latin typeface="Arial"/>
                        </a:rPr>
                        <a:t>cyflwyniadau</a:t>
                      </a:r>
                      <a:r>
                        <a:rPr lang="en-GB" sz="1400" dirty="0">
                          <a:effectLst/>
                          <a:latin typeface="Arial"/>
                        </a:rPr>
                        <a:t> </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400" dirty="0">
                          <a:effectLst/>
                          <a:latin typeface="Arial"/>
                        </a:rPr>
                        <a:t>Presentation workshop </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04603311"/>
                  </a:ext>
                </a:extLst>
              </a:tr>
              <a:tr h="190500">
                <a:tc>
                  <a:txBody>
                    <a:bodyPr/>
                    <a:lstStyle/>
                    <a:p>
                      <a:pPr fontAlgn="base"/>
                      <a:r>
                        <a:rPr lang="en-GB" sz="1400" dirty="0">
                          <a:effectLst/>
                          <a:latin typeface="Calibri"/>
                        </a:rPr>
                        <a:t>WK 3 S3 </a:t>
                      </a:r>
                      <a:endParaRPr lang="en-GB" dirty="0">
                        <a:effectLst/>
                        <a:latin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r>
                        <a:rPr lang="en-GB" sz="1400" dirty="0" err="1">
                          <a:effectLst/>
                          <a:latin typeface="Arial"/>
                        </a:rPr>
                        <a:t>Tiwtorialau</a:t>
                      </a:r>
                      <a:r>
                        <a:rPr lang="en-GB" sz="1400" dirty="0">
                          <a:effectLst/>
                          <a:latin typeface="Arial"/>
                        </a:rPr>
                        <a:t> </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base"/>
                      <a:r>
                        <a:rPr lang="en-GB" sz="1400" dirty="0">
                          <a:effectLst/>
                          <a:latin typeface="Arial"/>
                        </a:rPr>
                        <a:t>Tutorials </a:t>
                      </a:r>
                      <a:endParaRPr lang="en-GB" dirty="0">
                        <a:effectLst/>
                        <a:latin typeface="Arial"/>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97810977"/>
                  </a:ext>
                </a:extLst>
              </a:tr>
            </a:tbl>
          </a:graphicData>
        </a:graphic>
      </p:graphicFrame>
      <p:sp>
        <p:nvSpPr>
          <p:cNvPr id="7" name="TextBox 6">
            <a:extLst>
              <a:ext uri="{FF2B5EF4-FFF2-40B4-BE49-F238E27FC236}">
                <a16:creationId xmlns:a16="http://schemas.microsoft.com/office/drawing/2014/main" id="{0F7F1031-1A40-C106-12A7-1BE3125AF543}"/>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2552705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423" y="404300"/>
            <a:ext cx="8147248" cy="1143000"/>
          </a:xfrm>
        </p:spPr>
        <p:txBody>
          <a:bodyPr vert="horz" lIns="91440" tIns="45720" rIns="91440" bIns="45720" anchor="b">
            <a:noAutofit/>
          </a:bodyPr>
          <a:lstStyle/>
          <a:p>
            <a:pPr algn="ctr"/>
            <a:r>
              <a:rPr lang="en-GB" dirty="0">
                <a:solidFill>
                  <a:schemeClr val="accent1"/>
                </a:solidFill>
              </a:rPr>
              <a:t>Beth </a:t>
            </a:r>
            <a:r>
              <a:rPr lang="en-GB" dirty="0" err="1">
                <a:solidFill>
                  <a:schemeClr val="accent1"/>
                </a:solidFill>
              </a:rPr>
              <a:t>yw</a:t>
            </a:r>
            <a:r>
              <a:rPr lang="en-GB" dirty="0">
                <a:solidFill>
                  <a:schemeClr val="accent1"/>
                </a:solidFill>
              </a:rPr>
              <a:t> </a:t>
            </a:r>
            <a:r>
              <a:rPr lang="en-GB" dirty="0" err="1">
                <a:solidFill>
                  <a:schemeClr val="accent1"/>
                </a:solidFill>
              </a:rPr>
              <a:t>pwrpas</a:t>
            </a:r>
            <a:r>
              <a:rPr lang="en-GB" dirty="0">
                <a:solidFill>
                  <a:schemeClr val="accent1"/>
                </a:solidFill>
              </a:rPr>
              <a:t> </a:t>
            </a: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a:t>
            </a:r>
            <a:br>
              <a:rPr lang="en-GB" dirty="0">
                <a:solidFill>
                  <a:schemeClr val="accent1"/>
                </a:solidFill>
              </a:rPr>
            </a:br>
            <a:r>
              <a:rPr lang="en-GB" dirty="0"/>
              <a:t>What is the purpose of learning outcomes?</a:t>
            </a:r>
          </a:p>
        </p:txBody>
      </p:sp>
      <p:sp>
        <p:nvSpPr>
          <p:cNvPr id="3" name="Content Placeholder 2"/>
          <p:cNvSpPr>
            <a:spLocks noGrp="1"/>
          </p:cNvSpPr>
          <p:nvPr>
            <p:ph sz="quarter" idx="1"/>
          </p:nvPr>
        </p:nvSpPr>
        <p:spPr>
          <a:xfrm>
            <a:off x="467544" y="4077072"/>
            <a:ext cx="3657600" cy="2404864"/>
          </a:xfrm>
        </p:spPr>
        <p:style>
          <a:lnRef idx="2">
            <a:schemeClr val="accent1"/>
          </a:lnRef>
          <a:fillRef idx="1">
            <a:schemeClr val="lt1"/>
          </a:fillRef>
          <a:effectRef idx="0">
            <a:schemeClr val="accent1"/>
          </a:effectRef>
          <a:fontRef idx="minor">
            <a:schemeClr val="dk1"/>
          </a:fontRef>
        </p:style>
        <p:txBody>
          <a:bodyPr/>
          <a:lstStyle/>
          <a:p>
            <a:r>
              <a:rPr lang="en-GB" dirty="0" err="1"/>
              <a:t>Mewn</a:t>
            </a:r>
            <a:r>
              <a:rPr lang="en-GB" dirty="0"/>
              <a:t> </a:t>
            </a:r>
            <a:r>
              <a:rPr lang="en-GB" dirty="0" err="1"/>
              <a:t>pâr</a:t>
            </a:r>
            <a:r>
              <a:rPr lang="en-GB" dirty="0"/>
              <a:t>, </a:t>
            </a:r>
            <a:r>
              <a:rPr lang="en-GB" dirty="0" err="1"/>
              <a:t>trafodwch</a:t>
            </a:r>
            <a:r>
              <a:rPr lang="en-GB" dirty="0"/>
              <a:t> pam </a:t>
            </a:r>
            <a:r>
              <a:rPr lang="en-GB" dirty="0" err="1"/>
              <a:t>mae</a:t>
            </a:r>
            <a:r>
              <a:rPr lang="en-GB" dirty="0"/>
              <a:t> </a:t>
            </a:r>
            <a:r>
              <a:rPr lang="en-GB" dirty="0" err="1"/>
              <a:t>deilliannau</a:t>
            </a:r>
            <a:r>
              <a:rPr lang="en-GB" dirty="0"/>
              <a:t> </a:t>
            </a:r>
            <a:r>
              <a:rPr lang="en-GB" dirty="0" err="1"/>
              <a:t>dysgu</a:t>
            </a:r>
            <a:r>
              <a:rPr lang="en-GB" dirty="0"/>
              <a:t> </a:t>
            </a:r>
            <a:r>
              <a:rPr lang="en-GB" dirty="0" err="1"/>
              <a:t>i’w</a:t>
            </a:r>
            <a:r>
              <a:rPr lang="en-GB" dirty="0"/>
              <a:t> </a:t>
            </a:r>
            <a:r>
              <a:rPr lang="en-GB" dirty="0" err="1"/>
              <a:t>gweld</a:t>
            </a:r>
            <a:r>
              <a:rPr lang="en-GB" dirty="0"/>
              <a:t> </a:t>
            </a:r>
            <a:r>
              <a:rPr lang="en-GB" dirty="0" err="1"/>
              <a:t>ar</a:t>
            </a:r>
            <a:r>
              <a:rPr lang="en-GB" dirty="0"/>
              <a:t> </a:t>
            </a:r>
            <a:r>
              <a:rPr lang="en-GB" dirty="0" err="1"/>
              <a:t>ddechrau</a:t>
            </a:r>
            <a:r>
              <a:rPr lang="en-GB" dirty="0"/>
              <a:t> bob </a:t>
            </a:r>
            <a:r>
              <a:rPr lang="en-GB" dirty="0" err="1"/>
              <a:t>modiwl</a:t>
            </a:r>
            <a:r>
              <a:rPr lang="en-GB" dirty="0"/>
              <a:t>. </a:t>
            </a:r>
          </a:p>
          <a:p>
            <a:pPr marL="0" indent="0">
              <a:buNone/>
            </a:pPr>
            <a:endParaRPr lang="en-GB" dirty="0"/>
          </a:p>
        </p:txBody>
      </p:sp>
      <p:sp>
        <p:nvSpPr>
          <p:cNvPr id="4" name="Content Placeholder 3"/>
          <p:cNvSpPr>
            <a:spLocks noGrp="1"/>
          </p:cNvSpPr>
          <p:nvPr>
            <p:ph sz="quarter" idx="2"/>
          </p:nvPr>
        </p:nvSpPr>
        <p:spPr>
          <a:xfrm>
            <a:off x="4644008" y="1556792"/>
            <a:ext cx="3657600" cy="2404864"/>
          </a:xfrm>
        </p:spPr>
        <p:style>
          <a:lnRef idx="2">
            <a:schemeClr val="dk1"/>
          </a:lnRef>
          <a:fillRef idx="1">
            <a:schemeClr val="lt1"/>
          </a:fillRef>
          <a:effectRef idx="0">
            <a:schemeClr val="dk1"/>
          </a:effectRef>
          <a:fontRef idx="minor">
            <a:schemeClr val="dk1"/>
          </a:fontRef>
        </p:style>
        <p:txBody>
          <a:bodyPr/>
          <a:lstStyle/>
          <a:p>
            <a:r>
              <a:rPr lang="en-GB" dirty="0"/>
              <a:t>In your pairs, discuss the reasons why learning outcomes are included at the beginning of each module. </a:t>
            </a:r>
          </a:p>
        </p:txBody>
      </p:sp>
      <p:pic>
        <p:nvPicPr>
          <p:cNvPr id="1026" name="Picture 2" descr="C:\Users\TERRY\AppData\Local\Microsoft\Windows\INetCache\IE\IQSXOLVE\Depositphotos_6113901_s[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056" y="4581128"/>
            <a:ext cx="2272101" cy="175777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TERRY\AppData\Local\Microsoft\Windows\INetCache\IE\KWYYDASA\250027768[1].jpg"/>
          <p:cNvPicPr>
            <a:picLocks noChangeAspect="1" noChangeArrowheads="1"/>
          </p:cNvPicPr>
          <p:nvPr/>
        </p:nvPicPr>
        <p:blipFill rotWithShape="1">
          <a:blip r:embed="rId3">
            <a:extLst>
              <a:ext uri="{28A0092B-C50C-407E-A947-70E740481C1C}">
                <a14:useLocalDpi xmlns:a14="http://schemas.microsoft.com/office/drawing/2010/main" val="0"/>
              </a:ext>
            </a:extLst>
          </a:blip>
          <a:srcRect r="11544"/>
          <a:stretch/>
        </p:blipFill>
        <p:spPr bwMode="auto">
          <a:xfrm>
            <a:off x="683568" y="1375638"/>
            <a:ext cx="2664296" cy="2448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2341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DB260662-42A3-9177-B510-ADBC908DBFC1}"/>
              </a:ext>
            </a:extLst>
          </p:cNvPr>
          <p:cNvPicPr>
            <a:picLocks noChangeAspect="1"/>
          </p:cNvPicPr>
          <p:nvPr/>
        </p:nvPicPr>
        <p:blipFill rotWithShape="1">
          <a:blip r:embed="rId2"/>
          <a:srcRect l="23340" t="15968" r="25158" b="6032"/>
          <a:stretch/>
        </p:blipFill>
        <p:spPr>
          <a:xfrm>
            <a:off x="1613944" y="3909391"/>
            <a:ext cx="2627218" cy="2643043"/>
          </a:xfrm>
          <a:prstGeom prst="rect">
            <a:avLst/>
          </a:prstGeom>
        </p:spPr>
      </p:pic>
      <p:pic>
        <p:nvPicPr>
          <p:cNvPr id="4" name="Picture 3" descr="A screenshot of a computer&#10;&#10;Description automatically generated">
            <a:extLst>
              <a:ext uri="{FF2B5EF4-FFF2-40B4-BE49-F238E27FC236}">
                <a16:creationId xmlns:a16="http://schemas.microsoft.com/office/drawing/2014/main" id="{96DC2133-7F26-1D56-3F9F-214B2E2D2C93}"/>
              </a:ext>
            </a:extLst>
          </p:cNvPr>
          <p:cNvPicPr>
            <a:picLocks noChangeAspect="1"/>
          </p:cNvPicPr>
          <p:nvPr/>
        </p:nvPicPr>
        <p:blipFill rotWithShape="1">
          <a:blip r:embed="rId3"/>
          <a:srcRect l="10059" t="15680" r="19921" b="8284"/>
          <a:stretch/>
        </p:blipFill>
        <p:spPr>
          <a:xfrm>
            <a:off x="4661377" y="3949795"/>
            <a:ext cx="3395831" cy="2456576"/>
          </a:xfrm>
          <a:prstGeom prst="rect">
            <a:avLst/>
          </a:prstGeom>
        </p:spPr>
      </p:pic>
      <p:sp>
        <p:nvSpPr>
          <p:cNvPr id="2" name="Title 1"/>
          <p:cNvSpPr>
            <a:spLocks noGrp="1"/>
          </p:cNvSpPr>
          <p:nvPr>
            <p:ph type="title"/>
          </p:nvPr>
        </p:nvSpPr>
        <p:spPr>
          <a:xfrm>
            <a:off x="755576" y="188640"/>
            <a:ext cx="7467600" cy="1143000"/>
          </a:xfrm>
        </p:spPr>
        <p:txBody>
          <a:bodyPr/>
          <a:lstStyle/>
          <a:p>
            <a:pPr algn="ctr"/>
            <a:r>
              <a:rPr lang="en-GB" dirty="0" err="1">
                <a:solidFill>
                  <a:schemeClr val="accent1"/>
                </a:solidFill>
              </a:rPr>
              <a:t>Disgwyliadau</a:t>
            </a:r>
            <a:r>
              <a:rPr lang="en-GB" dirty="0">
                <a:solidFill>
                  <a:schemeClr val="accent1"/>
                </a:solidFill>
              </a:rPr>
              <a:t> </a:t>
            </a:r>
            <a:r>
              <a:rPr lang="en-GB" dirty="0" err="1">
                <a:solidFill>
                  <a:schemeClr val="accent1"/>
                </a:solidFill>
              </a:rPr>
              <a:t>ychwanegol</a:t>
            </a:r>
            <a:r>
              <a:rPr lang="en-GB" dirty="0">
                <a:solidFill>
                  <a:schemeClr val="accent1"/>
                </a:solidFill>
              </a:rPr>
              <a:t> </a:t>
            </a:r>
            <a:br>
              <a:rPr lang="en-GB" dirty="0">
                <a:solidFill>
                  <a:schemeClr val="accent1"/>
                </a:solidFill>
              </a:rPr>
            </a:br>
            <a:r>
              <a:rPr lang="en-GB" dirty="0"/>
              <a:t>Other expectations</a:t>
            </a:r>
          </a:p>
        </p:txBody>
      </p:sp>
      <p:pic>
        <p:nvPicPr>
          <p:cNvPr id="3" name="Picture 2" descr="A screenshot of a computer&#10;&#10;Description automatically generated">
            <a:extLst>
              <a:ext uri="{FF2B5EF4-FFF2-40B4-BE49-F238E27FC236}">
                <a16:creationId xmlns:a16="http://schemas.microsoft.com/office/drawing/2014/main" id="{782726A5-9611-928F-5B55-235CA82DE442}"/>
              </a:ext>
            </a:extLst>
          </p:cNvPr>
          <p:cNvPicPr>
            <a:picLocks noChangeAspect="1"/>
          </p:cNvPicPr>
          <p:nvPr/>
        </p:nvPicPr>
        <p:blipFill rotWithShape="1">
          <a:blip r:embed="rId4"/>
          <a:srcRect l="9956" t="14950" r="19026" b="10299"/>
          <a:stretch/>
        </p:blipFill>
        <p:spPr>
          <a:xfrm rot="540000">
            <a:off x="4944980" y="1732548"/>
            <a:ext cx="3481788" cy="2430815"/>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6623544F-5180-C44F-72CE-09BB1D79E1EC}"/>
              </a:ext>
            </a:extLst>
          </p:cNvPr>
          <p:cNvPicPr>
            <a:picLocks noChangeAspect="1"/>
          </p:cNvPicPr>
          <p:nvPr/>
        </p:nvPicPr>
        <p:blipFill rotWithShape="1">
          <a:blip r:embed="rId5"/>
          <a:srcRect l="23487" t="19325" r="24698" b="4753"/>
          <a:stretch/>
        </p:blipFill>
        <p:spPr>
          <a:xfrm rot="-480000">
            <a:off x="755242" y="1648039"/>
            <a:ext cx="2773425" cy="2683391"/>
          </a:xfrm>
          <a:prstGeom prst="rect">
            <a:avLst/>
          </a:prstGeom>
        </p:spPr>
      </p:pic>
    </p:spTree>
    <p:extLst>
      <p:ext uri="{BB962C8B-B14F-4D97-AF65-F5344CB8AC3E}">
        <p14:creationId xmlns:p14="http://schemas.microsoft.com/office/powerpoint/2010/main" val="2954062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p:txBody>
          <a:bodyPr/>
          <a:lstStyle/>
          <a:p>
            <a:pPr algn="ctr" eaLnBrk="1" hangingPunct="1"/>
            <a:r>
              <a:rPr lang="en-GB" altLang="en-US" dirty="0" err="1">
                <a:solidFill>
                  <a:schemeClr val="accent1"/>
                </a:solidFill>
              </a:rPr>
              <a:t>Asesu</a:t>
            </a:r>
            <a:r>
              <a:rPr lang="en-GB" altLang="en-US" dirty="0">
                <a:solidFill>
                  <a:schemeClr val="accent1"/>
                </a:solidFill>
              </a:rPr>
              <a:t> </a:t>
            </a:r>
            <a:r>
              <a:rPr lang="en-GB" altLang="en-US" dirty="0" err="1">
                <a:solidFill>
                  <a:schemeClr val="accent1"/>
                </a:solidFill>
              </a:rPr>
              <a:t>ar</a:t>
            </a:r>
            <a:r>
              <a:rPr lang="en-GB" altLang="en-US" dirty="0">
                <a:solidFill>
                  <a:schemeClr val="accent1"/>
                </a:solidFill>
              </a:rPr>
              <a:t> </a:t>
            </a:r>
            <a:r>
              <a:rPr lang="en-GB" altLang="en-US" dirty="0" err="1">
                <a:solidFill>
                  <a:schemeClr val="accent1"/>
                </a:solidFill>
              </a:rPr>
              <a:t>gyfer</a:t>
            </a:r>
            <a:r>
              <a:rPr lang="en-GB" altLang="en-US" dirty="0">
                <a:solidFill>
                  <a:schemeClr val="accent1"/>
                </a:solidFill>
              </a:rPr>
              <a:t> </a:t>
            </a:r>
            <a:r>
              <a:rPr lang="en-GB" altLang="en-US" dirty="0" err="1">
                <a:solidFill>
                  <a:schemeClr val="accent1"/>
                </a:solidFill>
              </a:rPr>
              <a:t>dysgu</a:t>
            </a:r>
            <a:br>
              <a:rPr lang="en-GB" altLang="en-US" dirty="0">
                <a:solidFill>
                  <a:schemeClr val="accent1"/>
                </a:solidFill>
              </a:rPr>
            </a:br>
            <a:r>
              <a:rPr lang="en-GB" altLang="en-US" dirty="0"/>
              <a:t>Assessment for learning </a:t>
            </a:r>
          </a:p>
        </p:txBody>
      </p:sp>
      <p:sp>
        <p:nvSpPr>
          <p:cNvPr id="2" name="Content Placeholder 1"/>
          <p:cNvSpPr>
            <a:spLocks noGrp="1"/>
          </p:cNvSpPr>
          <p:nvPr>
            <p:ph sz="quarter" idx="2"/>
          </p:nvPr>
        </p:nvSpPr>
        <p:spPr>
          <a:xfrm>
            <a:off x="4427984" y="1634362"/>
            <a:ext cx="3657600" cy="5107006"/>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pPr marL="0" indent="0">
              <a:buNone/>
              <a:defRPr/>
            </a:pPr>
            <a:r>
              <a:rPr lang="en-GB" sz="2600" dirty="0"/>
              <a:t>Good assessment for learning:</a:t>
            </a:r>
          </a:p>
          <a:p>
            <a:pPr>
              <a:buFont typeface="Arial" panose="020B0604020202020204" pitchFamily="34" charset="0"/>
              <a:buChar char="•"/>
              <a:defRPr/>
            </a:pPr>
            <a:r>
              <a:rPr lang="en-GB" sz="2600" dirty="0"/>
              <a:t>is embedded in a view of teaching and learning of which it is an essential part;</a:t>
            </a:r>
          </a:p>
          <a:p>
            <a:pPr>
              <a:buFont typeface="Arial" panose="020B0604020202020204" pitchFamily="34" charset="0"/>
              <a:buChar char="•"/>
              <a:defRPr/>
            </a:pPr>
            <a:r>
              <a:rPr lang="en-GB" sz="2600" dirty="0"/>
              <a:t>involves sharing learning goals with learners;</a:t>
            </a:r>
          </a:p>
          <a:p>
            <a:pPr>
              <a:buFont typeface="Arial" panose="020B0604020202020204" pitchFamily="34" charset="0"/>
              <a:buChar char="•"/>
              <a:defRPr/>
            </a:pPr>
            <a:r>
              <a:rPr lang="en-GB" sz="2600" dirty="0"/>
              <a:t>aims to help learners to know and to recognise the standards they are aiming for;</a:t>
            </a:r>
          </a:p>
          <a:p>
            <a:pPr>
              <a:buFont typeface="Arial" panose="020B0604020202020204" pitchFamily="34" charset="0"/>
              <a:buChar char="•"/>
              <a:defRPr/>
            </a:pPr>
            <a:r>
              <a:rPr lang="en-GB" sz="2600" dirty="0"/>
              <a:t>involves learners in self assessment.</a:t>
            </a:r>
          </a:p>
          <a:p>
            <a:endParaRPr lang="en-GB" dirty="0"/>
          </a:p>
        </p:txBody>
      </p:sp>
      <p:sp>
        <p:nvSpPr>
          <p:cNvPr id="6" name="Content Placeholder 1"/>
          <p:cNvSpPr txBox="1">
            <a:spLocks/>
          </p:cNvSpPr>
          <p:nvPr/>
        </p:nvSpPr>
        <p:spPr>
          <a:xfrm>
            <a:off x="323528" y="1637184"/>
            <a:ext cx="3816424" cy="5104184"/>
          </a:xfrm>
          <a:prstGeom prst="rect">
            <a:avLst/>
          </a:prstGeom>
        </p:spPr>
        <p:style>
          <a:lnRef idx="2">
            <a:schemeClr val="accent1"/>
          </a:lnRef>
          <a:fillRef idx="1">
            <a:schemeClr val="lt1"/>
          </a:fillRef>
          <a:effectRef idx="0">
            <a:schemeClr val="accent1"/>
          </a:effectRef>
          <a:fontRef idx="minor">
            <a:schemeClr val="dk1"/>
          </a:fontRef>
        </p:style>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dk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dk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dk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dk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dk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dk1"/>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dk1"/>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dk1"/>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dk1"/>
                </a:solidFill>
                <a:latin typeface="+mn-lt"/>
                <a:ea typeface="+mn-ea"/>
                <a:cs typeface="+mn-cs"/>
              </a:defRPr>
            </a:lvl9pPr>
          </a:lstStyle>
          <a:p>
            <a:r>
              <a:rPr lang="en-GB" sz="2300" dirty="0"/>
              <a:t>Mae </a:t>
            </a:r>
            <a:r>
              <a:rPr lang="en-GB" sz="2300" dirty="0" err="1"/>
              <a:t>asesu</a:t>
            </a:r>
            <a:r>
              <a:rPr lang="en-GB" sz="2300" dirty="0"/>
              <a:t> </a:t>
            </a:r>
            <a:r>
              <a:rPr lang="en-GB" sz="2300" dirty="0" err="1"/>
              <a:t>ar</a:t>
            </a:r>
            <a:r>
              <a:rPr lang="en-GB" sz="2300" dirty="0"/>
              <a:t> </a:t>
            </a:r>
            <a:r>
              <a:rPr lang="en-GB" sz="2300" dirty="0" err="1"/>
              <a:t>gyfer</a:t>
            </a:r>
            <a:r>
              <a:rPr lang="en-GB" sz="2300" dirty="0"/>
              <a:t> </a:t>
            </a:r>
            <a:r>
              <a:rPr lang="en-GB" sz="2300" dirty="0" err="1"/>
              <a:t>dysgu</a:t>
            </a:r>
            <a:r>
              <a:rPr lang="en-GB" sz="2300" dirty="0"/>
              <a:t> da:</a:t>
            </a:r>
          </a:p>
          <a:p>
            <a:pPr lvl="1"/>
            <a:r>
              <a:rPr lang="en-GB" sz="2300" dirty="0" err="1"/>
              <a:t>yn</a:t>
            </a:r>
            <a:r>
              <a:rPr lang="en-GB" sz="2300" dirty="0"/>
              <a:t> </a:t>
            </a:r>
            <a:r>
              <a:rPr lang="en-GB" sz="2300" dirty="0" err="1"/>
              <a:t>rhan</a:t>
            </a:r>
            <a:r>
              <a:rPr lang="en-GB" sz="2300" dirty="0"/>
              <a:t> </a:t>
            </a:r>
            <a:r>
              <a:rPr lang="en-GB" sz="2300" dirty="0" err="1"/>
              <a:t>integreiddiol</a:t>
            </a:r>
            <a:r>
              <a:rPr lang="en-GB" sz="2300" dirty="0"/>
              <a:t> o </a:t>
            </a:r>
            <a:r>
              <a:rPr lang="en-GB" sz="2300" dirty="0" err="1"/>
              <a:t>ddysgu</a:t>
            </a:r>
            <a:r>
              <a:rPr lang="en-GB" sz="2300" dirty="0"/>
              <a:t> ac </a:t>
            </a:r>
            <a:r>
              <a:rPr lang="en-GB" sz="2300" dirty="0" err="1"/>
              <a:t>addysgu</a:t>
            </a:r>
            <a:r>
              <a:rPr lang="en-GB" sz="2300" dirty="0"/>
              <a:t>;</a:t>
            </a:r>
          </a:p>
          <a:p>
            <a:pPr lvl="1"/>
            <a:r>
              <a:rPr lang="en-GB" sz="2300" dirty="0" err="1"/>
              <a:t>yn</a:t>
            </a:r>
            <a:r>
              <a:rPr lang="en-GB" sz="2300" dirty="0"/>
              <a:t> </a:t>
            </a:r>
            <a:r>
              <a:rPr lang="en-GB" sz="2300" dirty="0" err="1"/>
              <a:t>rhannu</a:t>
            </a:r>
            <a:r>
              <a:rPr lang="en-GB" sz="2300" dirty="0"/>
              <a:t> </a:t>
            </a:r>
            <a:r>
              <a:rPr lang="en-GB" sz="2300" dirty="0" err="1"/>
              <a:t>amcanion</a:t>
            </a:r>
            <a:r>
              <a:rPr lang="en-GB" sz="2300" dirty="0"/>
              <a:t> </a:t>
            </a:r>
            <a:r>
              <a:rPr lang="en-GB" sz="2300" dirty="0" err="1"/>
              <a:t>dysgu</a:t>
            </a:r>
            <a:r>
              <a:rPr lang="en-GB" sz="2300" dirty="0"/>
              <a:t> </a:t>
            </a:r>
            <a:r>
              <a:rPr lang="en-GB" sz="2300" dirty="0" err="1"/>
              <a:t>gyda</a:t>
            </a:r>
            <a:r>
              <a:rPr lang="en-GB" sz="2300" dirty="0"/>
              <a:t> </a:t>
            </a:r>
            <a:r>
              <a:rPr lang="en-GB" sz="2300" dirty="0" err="1"/>
              <a:t>dysgwyr</a:t>
            </a:r>
            <a:r>
              <a:rPr lang="en-GB" sz="2300" dirty="0"/>
              <a:t>;</a:t>
            </a:r>
          </a:p>
          <a:p>
            <a:pPr lvl="1"/>
            <a:r>
              <a:rPr lang="en-GB" sz="2300" dirty="0" err="1"/>
              <a:t>yn</a:t>
            </a:r>
            <a:r>
              <a:rPr lang="en-GB" sz="2300" dirty="0"/>
              <a:t> </a:t>
            </a:r>
            <a:r>
              <a:rPr lang="en-GB" sz="2300" dirty="0" err="1"/>
              <a:t>helpu</a:t>
            </a:r>
            <a:r>
              <a:rPr lang="en-GB" sz="2300" dirty="0"/>
              <a:t> </a:t>
            </a:r>
            <a:r>
              <a:rPr lang="en-GB" sz="2300" dirty="0" err="1"/>
              <a:t>dysgwyr</a:t>
            </a:r>
            <a:r>
              <a:rPr lang="en-GB" sz="2300" dirty="0"/>
              <a:t> </a:t>
            </a:r>
            <a:r>
              <a:rPr lang="en-GB" sz="2300" dirty="0" err="1"/>
              <a:t>i</a:t>
            </a:r>
            <a:r>
              <a:rPr lang="en-GB" sz="2300" dirty="0"/>
              <a:t> </a:t>
            </a:r>
            <a:r>
              <a:rPr lang="en-GB" sz="2300" dirty="0" err="1"/>
              <a:t>adnabod</a:t>
            </a:r>
            <a:r>
              <a:rPr lang="en-GB" sz="2300" dirty="0"/>
              <a:t> ac </a:t>
            </a:r>
            <a:r>
              <a:rPr lang="en-GB" sz="2300" dirty="0" err="1"/>
              <a:t>i</a:t>
            </a:r>
            <a:r>
              <a:rPr lang="en-GB" sz="2300" dirty="0"/>
              <a:t> </a:t>
            </a:r>
            <a:r>
              <a:rPr lang="en-GB" sz="2300" dirty="0" err="1"/>
              <a:t>ddeall</a:t>
            </a:r>
            <a:r>
              <a:rPr lang="en-GB" sz="2300" dirty="0"/>
              <a:t> y </a:t>
            </a:r>
            <a:r>
              <a:rPr lang="en-GB" sz="2300" dirty="0" err="1"/>
              <a:t>safonau</a:t>
            </a:r>
            <a:r>
              <a:rPr lang="en-GB" sz="2300" dirty="0"/>
              <a:t> </a:t>
            </a:r>
            <a:r>
              <a:rPr lang="en-GB" sz="2300" dirty="0" err="1"/>
              <a:t>maent</a:t>
            </a:r>
            <a:r>
              <a:rPr lang="en-GB" sz="2300" dirty="0"/>
              <a:t> </a:t>
            </a:r>
            <a:r>
              <a:rPr lang="en-GB" sz="2300" dirty="0" err="1"/>
              <a:t>yn</a:t>
            </a:r>
            <a:r>
              <a:rPr lang="en-GB" sz="2300" dirty="0"/>
              <a:t> </a:t>
            </a:r>
            <a:r>
              <a:rPr lang="en-GB" sz="2300" dirty="0" err="1"/>
              <a:t>anelu</a:t>
            </a:r>
            <a:r>
              <a:rPr lang="en-GB" sz="2300" dirty="0"/>
              <a:t> </a:t>
            </a:r>
            <a:r>
              <a:rPr lang="en-GB" sz="2300" dirty="0" err="1"/>
              <a:t>amdano</a:t>
            </a:r>
            <a:r>
              <a:rPr lang="en-GB" sz="2300" dirty="0"/>
              <a:t>;</a:t>
            </a:r>
          </a:p>
          <a:p>
            <a:pPr lvl="1"/>
            <a:r>
              <a:rPr lang="en-GB" sz="2300" dirty="0" err="1"/>
              <a:t>yn</a:t>
            </a:r>
            <a:r>
              <a:rPr lang="en-GB" sz="2300" dirty="0"/>
              <a:t> </a:t>
            </a:r>
            <a:r>
              <a:rPr lang="en-GB" sz="2300" dirty="0" err="1"/>
              <a:t>cefnogi</a:t>
            </a:r>
            <a:r>
              <a:rPr lang="en-GB" sz="2300" dirty="0"/>
              <a:t> </a:t>
            </a:r>
            <a:r>
              <a:rPr lang="en-GB" sz="2300" dirty="0" err="1"/>
              <a:t>dysgwyr</a:t>
            </a:r>
            <a:r>
              <a:rPr lang="en-GB" sz="2300" dirty="0"/>
              <a:t> </a:t>
            </a:r>
            <a:r>
              <a:rPr lang="en-GB" sz="2300" dirty="0" err="1"/>
              <a:t>i</a:t>
            </a:r>
            <a:r>
              <a:rPr lang="en-GB" sz="2300" dirty="0"/>
              <a:t> </a:t>
            </a:r>
            <a:r>
              <a:rPr lang="en-GB" sz="2300" dirty="0" err="1"/>
              <a:t>hunanasesu</a:t>
            </a:r>
            <a:r>
              <a:rPr lang="en-GB" sz="2300" dirty="0"/>
              <a:t>.</a:t>
            </a:r>
          </a:p>
        </p:txBody>
      </p:sp>
    </p:spTree>
    <p:custDataLst>
      <p:tags r:id="rId1"/>
    </p:custDataLst>
    <p:extLst>
      <p:ext uri="{BB962C8B-B14F-4D97-AF65-F5344CB8AC3E}">
        <p14:creationId xmlns:p14="http://schemas.microsoft.com/office/powerpoint/2010/main" val="617744608"/>
      </p:ext>
    </p:extLst>
  </p:cSld>
  <p:clrMapOvr>
    <a:masterClrMapping/>
  </p:clrMapOvr>
  <mc:AlternateContent xmlns:mc="http://schemas.openxmlformats.org/markup-compatibility/2006" xmlns:p14="http://schemas.microsoft.com/office/powerpoint/2010/main">
    <mc:Choice Requires="p14">
      <p:transition p14:dur="0" advTm="90692"/>
    </mc:Choice>
    <mc:Fallback xmlns="">
      <p:transition advTm="9069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1600" y="296392"/>
            <a:ext cx="1196752" cy="119675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377384" y="730119"/>
            <a:ext cx="5976664" cy="1143000"/>
          </a:xfrm>
        </p:spPr>
        <p:txBody>
          <a:bodyPr>
            <a:normAutofit/>
          </a:bodyPr>
          <a:lstStyle/>
          <a:p>
            <a:pPr algn="ctr"/>
            <a:r>
              <a:rPr lang="en-GB" dirty="0">
                <a:solidFill>
                  <a:schemeClr val="accent1"/>
                </a:solidFill>
              </a:rPr>
              <a:t>Hunan </a:t>
            </a:r>
            <a:r>
              <a:rPr lang="en-GB" dirty="0" err="1">
                <a:solidFill>
                  <a:schemeClr val="accent1"/>
                </a:solidFill>
              </a:rPr>
              <a:t>asesiad</a:t>
            </a:r>
            <a:r>
              <a:rPr lang="en-GB" dirty="0">
                <a:solidFill>
                  <a:schemeClr val="accent1"/>
                </a:solidFill>
              </a:rPr>
              <a:t> </a:t>
            </a:r>
            <a:r>
              <a:rPr lang="en-GB" dirty="0" err="1">
                <a:solidFill>
                  <a:schemeClr val="accent1"/>
                </a:solidFill>
              </a:rPr>
              <a:t>sgiliau</a:t>
            </a:r>
            <a:r>
              <a:rPr lang="en-GB" dirty="0">
                <a:solidFill>
                  <a:schemeClr val="accent1"/>
                </a:solidFill>
              </a:rPr>
              <a:t> </a:t>
            </a:r>
            <a:r>
              <a:rPr lang="en-GB" dirty="0" err="1">
                <a:solidFill>
                  <a:schemeClr val="accent1"/>
                </a:solidFill>
              </a:rPr>
              <a:t>astudio</a:t>
            </a:r>
            <a:br>
              <a:rPr lang="en-GB" dirty="0"/>
            </a:br>
            <a:r>
              <a:rPr lang="en-GB" dirty="0"/>
              <a:t>self-assessment of study skills</a:t>
            </a:r>
          </a:p>
        </p:txBody>
      </p:sp>
      <p:graphicFrame>
        <p:nvGraphicFramePr>
          <p:cNvPr id="4" name="Table 3"/>
          <p:cNvGraphicFramePr>
            <a:graphicFrameLocks noGrp="1"/>
          </p:cNvGraphicFramePr>
          <p:nvPr>
            <p:extLst>
              <p:ext uri="{D42A27DB-BD31-4B8C-83A1-F6EECF244321}">
                <p14:modId xmlns:p14="http://schemas.microsoft.com/office/powerpoint/2010/main" val="2975138335"/>
              </p:ext>
            </p:extLst>
          </p:nvPr>
        </p:nvGraphicFramePr>
        <p:xfrm>
          <a:off x="1403648" y="2060848"/>
          <a:ext cx="6096000" cy="4023360"/>
        </p:xfrm>
        <a:graphic>
          <a:graphicData uri="http://schemas.openxmlformats.org/drawingml/2006/table">
            <a:tbl>
              <a:tblPr firstRow="1" bandRow="1">
                <a:tableStyleId>{5940675A-B579-460E-94D1-54222C63F5DA}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r>
                        <a:rPr lang="en-GB" i="1" dirty="0" err="1">
                          <a:solidFill>
                            <a:schemeClr val="accent1"/>
                          </a:solidFill>
                        </a:rPr>
                        <a:t>Cryfderau</a:t>
                      </a:r>
                      <a:endParaRPr lang="en-GB" i="1" dirty="0">
                        <a:solidFill>
                          <a:schemeClr val="accent1"/>
                        </a:solidFill>
                      </a:endParaRPr>
                    </a:p>
                    <a:p>
                      <a:r>
                        <a:rPr lang="en-GB" i="1" dirty="0"/>
                        <a:t>Strengths</a:t>
                      </a:r>
                    </a:p>
                    <a:p>
                      <a:endParaRPr lang="en-GB" i="1" dirty="0"/>
                    </a:p>
                    <a:p>
                      <a:endParaRPr lang="en-GB" i="1" dirty="0"/>
                    </a:p>
                    <a:p>
                      <a:endParaRPr lang="en-GB" i="1" dirty="0"/>
                    </a:p>
                    <a:p>
                      <a:endParaRPr lang="en-GB" i="1" dirty="0"/>
                    </a:p>
                    <a:p>
                      <a:endParaRPr lang="en-GB" i="1" dirty="0"/>
                    </a:p>
                  </a:txBody>
                  <a:tcPr/>
                </a:tc>
                <a:tc>
                  <a:txBody>
                    <a:bodyPr/>
                    <a:lstStyle/>
                    <a:p>
                      <a:r>
                        <a:rPr lang="en-GB" i="1" dirty="0" err="1">
                          <a:solidFill>
                            <a:schemeClr val="accent1"/>
                          </a:solidFill>
                        </a:rPr>
                        <a:t>Gwendidau</a:t>
                      </a:r>
                      <a:endParaRPr lang="en-GB" i="1" dirty="0">
                        <a:solidFill>
                          <a:schemeClr val="accent1"/>
                        </a:solidFill>
                      </a:endParaRPr>
                    </a:p>
                    <a:p>
                      <a:r>
                        <a:rPr lang="en-GB" i="1" dirty="0"/>
                        <a:t>Weaknesses</a:t>
                      </a:r>
                    </a:p>
                  </a:txBody>
                  <a:tcPr/>
                </a:tc>
                <a:extLst>
                  <a:ext uri="{0D108BD9-81ED-4DB2-BD59-A6C34878D82A}">
                    <a16:rowId xmlns:a16="http://schemas.microsoft.com/office/drawing/2014/main" val="10000"/>
                  </a:ext>
                </a:extLst>
              </a:tr>
              <a:tr h="370840">
                <a:tc>
                  <a:txBody>
                    <a:bodyPr/>
                    <a:lstStyle/>
                    <a:p>
                      <a:r>
                        <a:rPr lang="en-GB" i="1" dirty="0" err="1">
                          <a:solidFill>
                            <a:schemeClr val="accent1"/>
                          </a:solidFill>
                        </a:rPr>
                        <a:t>Cyfleodd</a:t>
                      </a:r>
                      <a:endParaRPr lang="en-GB" i="1" dirty="0">
                        <a:solidFill>
                          <a:schemeClr val="accent1"/>
                        </a:solidFill>
                      </a:endParaRPr>
                    </a:p>
                    <a:p>
                      <a:r>
                        <a:rPr lang="en-GB" i="1" dirty="0"/>
                        <a:t>Opportunities</a:t>
                      </a:r>
                    </a:p>
                    <a:p>
                      <a:endParaRPr lang="en-GB" i="1" dirty="0"/>
                    </a:p>
                    <a:p>
                      <a:endParaRPr lang="en-GB" i="1" dirty="0"/>
                    </a:p>
                    <a:p>
                      <a:endParaRPr lang="en-GB" i="1" dirty="0"/>
                    </a:p>
                    <a:p>
                      <a:endParaRPr lang="en-GB" i="1" dirty="0"/>
                    </a:p>
                    <a:p>
                      <a:endParaRPr lang="en-GB" i="1" dirty="0"/>
                    </a:p>
                  </a:txBody>
                  <a:tcPr/>
                </a:tc>
                <a:tc>
                  <a:txBody>
                    <a:bodyPr/>
                    <a:lstStyle/>
                    <a:p>
                      <a:r>
                        <a:rPr lang="en-GB" i="1" dirty="0" err="1">
                          <a:solidFill>
                            <a:schemeClr val="accent1"/>
                          </a:solidFill>
                        </a:rPr>
                        <a:t>Heriau</a:t>
                      </a:r>
                      <a:endParaRPr lang="en-GB" i="1" dirty="0">
                        <a:solidFill>
                          <a:schemeClr val="accent1"/>
                        </a:solidFill>
                      </a:endParaRPr>
                    </a:p>
                    <a:p>
                      <a:r>
                        <a:rPr lang="en-GB" i="1" dirty="0"/>
                        <a:t>Threats</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2182453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467600" cy="1228998"/>
          </a:xfrm>
        </p:spPr>
        <p:txBody>
          <a:bodyPr vert="horz" lIns="91440" tIns="45720" rIns="91440" bIns="45720" anchor="b">
            <a:normAutofit/>
          </a:bodyPr>
          <a:lstStyle/>
          <a:p>
            <a:pPr algn="ctr"/>
            <a:r>
              <a:rPr lang="en-GB" dirty="0" err="1">
                <a:solidFill>
                  <a:schemeClr val="accent1"/>
                </a:solidFill>
              </a:rPr>
              <a:t>Asesiad</a:t>
            </a:r>
            <a:r>
              <a:rPr lang="en-GB" dirty="0">
                <a:solidFill>
                  <a:schemeClr val="accent1"/>
                </a:solidFill>
              </a:rPr>
              <a:t> RHAN 1 </a:t>
            </a:r>
            <a:br>
              <a:rPr lang="en-GB" dirty="0"/>
            </a:br>
            <a:r>
              <a:rPr lang="en-GB" dirty="0"/>
              <a:t>assessment PART 1 </a:t>
            </a:r>
            <a:endParaRPr lang="en-GB" dirty="0">
              <a:solidFill>
                <a:srgbClr val="FF0000"/>
              </a:solidFill>
            </a:endParaRPr>
          </a:p>
        </p:txBody>
      </p:sp>
      <p:sp>
        <p:nvSpPr>
          <p:cNvPr id="3" name="Content Placeholder 2"/>
          <p:cNvSpPr>
            <a:spLocks noGrp="1"/>
          </p:cNvSpPr>
          <p:nvPr>
            <p:ph sz="quarter" idx="1"/>
          </p:nvPr>
        </p:nvSpPr>
        <p:spPr>
          <a:xfrm>
            <a:off x="395536" y="1988840"/>
            <a:ext cx="3657600" cy="3600400"/>
          </a:xfrm>
        </p:spPr>
        <p:style>
          <a:lnRef idx="2">
            <a:schemeClr val="accent1"/>
          </a:lnRef>
          <a:fillRef idx="1">
            <a:schemeClr val="lt1"/>
          </a:fillRef>
          <a:effectRef idx="0">
            <a:schemeClr val="accent1"/>
          </a:effectRef>
          <a:fontRef idx="minor">
            <a:schemeClr val="dk1"/>
          </a:fontRef>
        </p:style>
        <p:txBody>
          <a:bodyPr vert="horz" lIns="91440" tIns="45720" rIns="91440" bIns="45720" anchor="t">
            <a:normAutofit fontScale="70000" lnSpcReduction="20000"/>
          </a:bodyPr>
          <a:lstStyle/>
          <a:p>
            <a:pPr marL="0">
              <a:lnSpc>
                <a:spcPct val="115000"/>
              </a:lnSpc>
              <a:spcBef>
                <a:spcPts val="0"/>
              </a:spcBef>
              <a:spcAft>
                <a:spcPts val="1000"/>
              </a:spcAft>
              <a:tabLst>
                <a:tab pos="457200" algn="l"/>
                <a:tab pos="914400" algn="l"/>
                <a:tab pos="1371600" algn="l"/>
                <a:tab pos="1828800" algn="l"/>
              </a:tabLst>
            </a:pPr>
            <a:r>
              <a:rPr lang="en-GB" sz="2600" dirty="0" err="1">
                <a:latin typeface="Arial"/>
                <a:ea typeface="Calibri"/>
                <a:cs typeface="Arial"/>
              </a:rPr>
              <a:t>Cyflwyniad</a:t>
            </a:r>
            <a:r>
              <a:rPr lang="en-GB" sz="2600" dirty="0">
                <a:latin typeface="Arial"/>
                <a:ea typeface="Calibri"/>
                <a:cs typeface="Arial"/>
              </a:rPr>
              <a:t> </a:t>
            </a:r>
            <a:r>
              <a:rPr lang="en-GB" sz="2600" dirty="0" err="1">
                <a:latin typeface="Arial"/>
                <a:ea typeface="Calibri"/>
                <a:cs typeface="Arial"/>
              </a:rPr>
              <a:t>Unigol</a:t>
            </a:r>
            <a:endParaRPr lang="en-GB" sz="2600" dirty="0">
              <a:latin typeface="Arial"/>
              <a:ea typeface="Calibri"/>
              <a:cs typeface="Arial"/>
            </a:endParaRPr>
          </a:p>
          <a:p>
            <a:pPr marL="182880" indent="-457200">
              <a:lnSpc>
                <a:spcPct val="114999"/>
              </a:lnSpc>
              <a:spcBef>
                <a:spcPts val="0"/>
              </a:spcBef>
              <a:spcAft>
                <a:spcPts val="1000"/>
              </a:spcAft>
            </a:pPr>
            <a:r>
              <a:rPr lang="en-GB" sz="2600" err="1">
                <a:ea typeface="Calibri"/>
                <a:cs typeface="Arial"/>
              </a:rPr>
              <a:t>Cyflwynwch</a:t>
            </a:r>
            <a:r>
              <a:rPr lang="en-GB" sz="2600" dirty="0">
                <a:ea typeface="Calibri"/>
                <a:cs typeface="Arial"/>
              </a:rPr>
              <a:t> </a:t>
            </a:r>
            <a:r>
              <a:rPr lang="en-GB" sz="2600" err="1">
                <a:ea typeface="Calibri"/>
                <a:cs typeface="Arial"/>
              </a:rPr>
              <a:t>gyflwyniad</a:t>
            </a:r>
            <a:r>
              <a:rPr lang="en-GB" sz="2600" dirty="0">
                <a:ea typeface="Calibri"/>
                <a:cs typeface="Arial"/>
              </a:rPr>
              <a:t> </a:t>
            </a:r>
            <a:r>
              <a:rPr lang="en-GB" sz="2600" err="1">
                <a:ea typeface="Calibri"/>
                <a:cs typeface="Arial"/>
              </a:rPr>
              <a:t>fideo</a:t>
            </a:r>
            <a:r>
              <a:rPr lang="en-GB" sz="2600" dirty="0">
                <a:ea typeface="Calibri"/>
                <a:cs typeface="Arial"/>
              </a:rPr>
              <a:t> </a:t>
            </a:r>
            <a:r>
              <a:rPr lang="en-GB" sz="2600" err="1">
                <a:ea typeface="Calibri"/>
                <a:cs typeface="Arial"/>
              </a:rPr>
              <a:t>pum</a:t>
            </a:r>
            <a:r>
              <a:rPr lang="en-GB" sz="2600" dirty="0">
                <a:ea typeface="Calibri"/>
                <a:cs typeface="Arial"/>
              </a:rPr>
              <a:t> </a:t>
            </a:r>
            <a:r>
              <a:rPr lang="en-GB" sz="2600" err="1">
                <a:ea typeface="Calibri"/>
                <a:cs typeface="Arial"/>
              </a:rPr>
              <a:t>munud</a:t>
            </a:r>
            <a:r>
              <a:rPr lang="en-GB" sz="2600" dirty="0">
                <a:ea typeface="Calibri"/>
                <a:cs typeface="Arial"/>
              </a:rPr>
              <a:t> a </a:t>
            </a:r>
            <a:r>
              <a:rPr lang="en-GB" sz="2600" err="1">
                <a:ea typeface="Calibri"/>
                <a:cs typeface="Arial"/>
              </a:rPr>
              <a:t>recordiwch</a:t>
            </a:r>
            <a:r>
              <a:rPr lang="en-GB" sz="2600" dirty="0">
                <a:ea typeface="Calibri"/>
                <a:cs typeface="Arial"/>
              </a:rPr>
              <a:t> </a:t>
            </a:r>
            <a:r>
              <a:rPr lang="en-GB" sz="2600" err="1">
                <a:ea typeface="Calibri"/>
                <a:cs typeface="Arial"/>
              </a:rPr>
              <a:t>eich</a:t>
            </a:r>
            <a:r>
              <a:rPr lang="en-GB" sz="2600" dirty="0">
                <a:ea typeface="Calibri"/>
                <a:cs typeface="Arial"/>
              </a:rPr>
              <a:t> </a:t>
            </a:r>
            <a:r>
              <a:rPr lang="en-GB" sz="2600" err="1">
                <a:ea typeface="Calibri"/>
                <a:cs typeface="Arial"/>
              </a:rPr>
              <a:t>hun</a:t>
            </a:r>
            <a:r>
              <a:rPr lang="en-GB" sz="2600" dirty="0">
                <a:ea typeface="Calibri"/>
                <a:cs typeface="Arial"/>
              </a:rPr>
              <a:t> </a:t>
            </a:r>
            <a:r>
              <a:rPr lang="en-GB" sz="2600" err="1">
                <a:ea typeface="Calibri"/>
                <a:cs typeface="Arial"/>
              </a:rPr>
              <a:t>gan</a:t>
            </a:r>
            <a:r>
              <a:rPr lang="en-GB" sz="2600" dirty="0">
                <a:ea typeface="Calibri"/>
                <a:cs typeface="Arial"/>
              </a:rPr>
              <a:t> </a:t>
            </a:r>
            <a:r>
              <a:rPr lang="en-GB" sz="2600" err="1">
                <a:ea typeface="Calibri"/>
                <a:cs typeface="Arial"/>
              </a:rPr>
              <a:t>ddefnyddio</a:t>
            </a:r>
            <a:r>
              <a:rPr lang="en-GB" sz="2600" dirty="0">
                <a:ea typeface="Calibri"/>
                <a:cs typeface="Arial"/>
              </a:rPr>
              <a:t> Microsoft Presenter Coach (</a:t>
            </a:r>
            <a:r>
              <a:rPr lang="en-GB" sz="2600" err="1">
                <a:ea typeface="Calibri"/>
                <a:cs typeface="Arial"/>
              </a:rPr>
              <a:t>darperir</a:t>
            </a:r>
            <a:r>
              <a:rPr lang="en-GB" sz="2600" dirty="0">
                <a:ea typeface="Calibri"/>
                <a:cs typeface="Arial"/>
              </a:rPr>
              <a:t> </a:t>
            </a:r>
            <a:r>
              <a:rPr lang="en-GB" sz="2600" err="1">
                <a:ea typeface="Calibri"/>
                <a:cs typeface="Arial"/>
              </a:rPr>
              <a:t>canllawiau</a:t>
            </a:r>
            <a:r>
              <a:rPr lang="en-GB" sz="2600" dirty="0">
                <a:ea typeface="Calibri"/>
                <a:cs typeface="Arial"/>
              </a:rPr>
              <a:t> </a:t>
            </a:r>
            <a:r>
              <a:rPr lang="en-GB" sz="2600" err="1">
                <a:ea typeface="Calibri"/>
                <a:cs typeface="Arial"/>
              </a:rPr>
              <a:t>manwl</a:t>
            </a:r>
            <a:r>
              <a:rPr lang="en-GB" sz="2600" dirty="0">
                <a:ea typeface="Calibri"/>
                <a:cs typeface="Arial"/>
              </a:rPr>
              <a:t>).  </a:t>
            </a:r>
            <a:r>
              <a:rPr lang="en-GB" sz="2600" err="1">
                <a:ea typeface="Calibri"/>
                <a:cs typeface="Arial"/>
              </a:rPr>
              <a:t>Dewiswch</a:t>
            </a:r>
            <a:r>
              <a:rPr lang="en-GB" sz="2600" dirty="0">
                <a:ea typeface="Calibri"/>
                <a:cs typeface="Arial"/>
              </a:rPr>
              <a:t> un </a:t>
            </a:r>
            <a:r>
              <a:rPr lang="en-GB" sz="2600" err="1">
                <a:ea typeface="Calibri"/>
                <a:cs typeface="Arial"/>
              </a:rPr>
              <a:t>sgil</a:t>
            </a:r>
            <a:r>
              <a:rPr lang="en-GB" sz="2600" dirty="0">
                <a:ea typeface="Calibri"/>
                <a:cs typeface="Arial"/>
              </a:rPr>
              <a:t> </a:t>
            </a:r>
            <a:r>
              <a:rPr lang="en-GB" sz="2600" err="1">
                <a:ea typeface="Calibri"/>
                <a:cs typeface="Arial"/>
              </a:rPr>
              <a:t>astudio</a:t>
            </a:r>
            <a:r>
              <a:rPr lang="en-GB" sz="2600" dirty="0">
                <a:ea typeface="Calibri"/>
                <a:cs typeface="Arial"/>
              </a:rPr>
              <a:t> </a:t>
            </a:r>
            <a:r>
              <a:rPr lang="en-GB" sz="2600" err="1">
                <a:ea typeface="Calibri"/>
                <a:cs typeface="Arial"/>
              </a:rPr>
              <a:t>academaidd</a:t>
            </a:r>
            <a:r>
              <a:rPr lang="en-GB" sz="2600" dirty="0">
                <a:ea typeface="Calibri"/>
                <a:cs typeface="Arial"/>
              </a:rPr>
              <a:t> </a:t>
            </a:r>
            <a:r>
              <a:rPr lang="en-GB" sz="2600" err="1">
                <a:ea typeface="Calibri"/>
                <a:cs typeface="Arial"/>
              </a:rPr>
              <a:t>rydych</a:t>
            </a:r>
            <a:r>
              <a:rPr lang="en-GB" sz="2600" dirty="0">
                <a:ea typeface="Calibri"/>
                <a:cs typeface="Arial"/>
              </a:rPr>
              <a:t> </a:t>
            </a:r>
            <a:r>
              <a:rPr lang="en-GB" sz="2600" err="1">
                <a:ea typeface="Calibri"/>
                <a:cs typeface="Arial"/>
              </a:rPr>
              <a:t>chi'n</a:t>
            </a:r>
            <a:r>
              <a:rPr lang="en-GB" sz="2600" dirty="0">
                <a:ea typeface="Calibri"/>
                <a:cs typeface="Arial"/>
              </a:rPr>
              <a:t> </a:t>
            </a:r>
            <a:r>
              <a:rPr lang="en-GB" sz="2600" err="1">
                <a:ea typeface="Calibri"/>
                <a:cs typeface="Arial"/>
              </a:rPr>
              <a:t>teimlo</a:t>
            </a:r>
            <a:r>
              <a:rPr lang="en-GB" sz="2600" dirty="0">
                <a:ea typeface="Calibri"/>
                <a:cs typeface="Arial"/>
              </a:rPr>
              <a:t> </a:t>
            </a:r>
            <a:r>
              <a:rPr lang="en-GB" sz="2600" err="1">
                <a:ea typeface="Calibri"/>
                <a:cs typeface="Arial"/>
              </a:rPr>
              <a:t>sydd</a:t>
            </a:r>
            <a:r>
              <a:rPr lang="en-GB" sz="2600" dirty="0">
                <a:ea typeface="Calibri"/>
                <a:cs typeface="Arial"/>
              </a:rPr>
              <a:t> </a:t>
            </a:r>
            <a:r>
              <a:rPr lang="en-GB" sz="2600" err="1">
                <a:ea typeface="Calibri"/>
                <a:cs typeface="Arial"/>
              </a:rPr>
              <a:t>bwysicaf</a:t>
            </a:r>
            <a:r>
              <a:rPr lang="en-GB" sz="2600" dirty="0">
                <a:ea typeface="Calibri"/>
                <a:cs typeface="Arial"/>
              </a:rPr>
              <a:t> </a:t>
            </a:r>
            <a:r>
              <a:rPr lang="en-GB" sz="2600" err="1">
                <a:ea typeface="Calibri"/>
                <a:cs typeface="Arial"/>
              </a:rPr>
              <a:t>ar</a:t>
            </a:r>
            <a:r>
              <a:rPr lang="en-GB" sz="2600" dirty="0">
                <a:ea typeface="Calibri"/>
                <a:cs typeface="Arial"/>
              </a:rPr>
              <a:t> </a:t>
            </a:r>
            <a:r>
              <a:rPr lang="en-GB" sz="2600" err="1">
                <a:ea typeface="Calibri"/>
                <a:cs typeface="Arial"/>
              </a:rPr>
              <a:t>gyfer</a:t>
            </a:r>
            <a:r>
              <a:rPr lang="en-GB" sz="2600" dirty="0">
                <a:ea typeface="Calibri"/>
                <a:cs typeface="Arial"/>
              </a:rPr>
              <a:t> </a:t>
            </a:r>
            <a:r>
              <a:rPr lang="en-GB" sz="2600" err="1">
                <a:ea typeface="Calibri"/>
                <a:cs typeface="Arial"/>
              </a:rPr>
              <a:t>eich</a:t>
            </a:r>
            <a:r>
              <a:rPr lang="en-GB" sz="2600" dirty="0">
                <a:ea typeface="Calibri"/>
                <a:cs typeface="Arial"/>
              </a:rPr>
              <a:t> </a:t>
            </a:r>
            <a:r>
              <a:rPr lang="en-GB" sz="2600" err="1">
                <a:ea typeface="Calibri"/>
                <a:cs typeface="Arial"/>
              </a:rPr>
              <a:t>astudiaethau</a:t>
            </a:r>
            <a:r>
              <a:rPr lang="en-GB" sz="2600" dirty="0">
                <a:ea typeface="Calibri"/>
                <a:cs typeface="Arial"/>
              </a:rPr>
              <a:t> </a:t>
            </a:r>
            <a:r>
              <a:rPr lang="en-GB" sz="2600" err="1">
                <a:ea typeface="Calibri"/>
                <a:cs typeface="Arial"/>
              </a:rPr>
              <a:t>yn</a:t>
            </a:r>
            <a:r>
              <a:rPr lang="en-GB" sz="2600" dirty="0">
                <a:ea typeface="Calibri"/>
                <a:cs typeface="Arial"/>
              </a:rPr>
              <a:t> y </a:t>
            </a:r>
            <a:r>
              <a:rPr lang="en-GB" sz="2600" err="1">
                <a:ea typeface="Calibri"/>
                <a:cs typeface="Arial"/>
              </a:rPr>
              <a:t>dyfodol</a:t>
            </a:r>
            <a:r>
              <a:rPr lang="en-GB" sz="2600" dirty="0">
                <a:ea typeface="Calibri"/>
                <a:cs typeface="Arial"/>
              </a:rPr>
              <a:t>. </a:t>
            </a:r>
          </a:p>
          <a:p>
            <a:pPr marL="0">
              <a:lnSpc>
                <a:spcPct val="114999"/>
              </a:lnSpc>
              <a:spcBef>
                <a:spcPts val="0"/>
              </a:spcBef>
              <a:spcAft>
                <a:spcPts val="1000"/>
              </a:spcAft>
            </a:pPr>
            <a:endParaRPr lang="en-GB" sz="2600" dirty="0">
              <a:ea typeface="Calibri"/>
              <a:cs typeface="Arial"/>
            </a:endParaRPr>
          </a:p>
          <a:p>
            <a:endParaRPr lang="en-GB" dirty="0">
              <a:cs typeface="Arial"/>
            </a:endParaRPr>
          </a:p>
        </p:txBody>
      </p:sp>
      <p:sp>
        <p:nvSpPr>
          <p:cNvPr id="4" name="Content Placeholder 3"/>
          <p:cNvSpPr>
            <a:spLocks noGrp="1"/>
          </p:cNvSpPr>
          <p:nvPr>
            <p:ph sz="quarter" idx="2"/>
          </p:nvPr>
        </p:nvSpPr>
        <p:spPr>
          <a:xfrm>
            <a:off x="4338487" y="1985877"/>
            <a:ext cx="3855261" cy="3603363"/>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fontScale="70000" lnSpcReduction="20000"/>
          </a:bodyPr>
          <a:lstStyle/>
          <a:p>
            <a:pPr marL="182880" indent="-457200">
              <a:lnSpc>
                <a:spcPct val="115000"/>
              </a:lnSpc>
              <a:spcBef>
                <a:spcPts val="0"/>
              </a:spcBef>
              <a:spcAft>
                <a:spcPts val="1000"/>
              </a:spcAft>
              <a:tabLst>
                <a:tab pos="457200" algn="l"/>
                <a:tab pos="914400" algn="l"/>
                <a:tab pos="1371600" algn="l"/>
                <a:tab pos="1828800" algn="l"/>
              </a:tabLst>
            </a:pPr>
            <a:r>
              <a:rPr lang="en-GB" sz="2600" i="1" dirty="0">
                <a:latin typeface="Arial"/>
                <a:ea typeface="Calibri"/>
                <a:cs typeface="Arial"/>
              </a:rPr>
              <a:t>Individual Presentation </a:t>
            </a:r>
            <a:endParaRPr lang="en-GB" sz="2500" i="1" dirty="0">
              <a:latin typeface="Arial"/>
              <a:ea typeface="Calibri"/>
              <a:cs typeface="Times New Roman"/>
            </a:endParaRPr>
          </a:p>
          <a:p>
            <a:pPr marL="182880" indent="-457200">
              <a:lnSpc>
                <a:spcPct val="114999"/>
              </a:lnSpc>
              <a:spcBef>
                <a:spcPts val="0"/>
              </a:spcBef>
              <a:spcAft>
                <a:spcPts val="1000"/>
              </a:spcAft>
              <a:tabLst>
                <a:tab pos="457200" algn="l"/>
                <a:tab pos="914400" algn="l"/>
                <a:tab pos="1371600" algn="l"/>
                <a:tab pos="1828800" algn="l"/>
              </a:tabLst>
            </a:pPr>
            <a:r>
              <a:rPr lang="en-GB" sz="2600" dirty="0">
                <a:latin typeface="Arial"/>
                <a:ea typeface="Calibri"/>
                <a:cs typeface="Arial"/>
              </a:rPr>
              <a:t>Present a five-minute video presentation and record yourself using Microsoft Presentation Coach (detailed guidance will be provided).  Choose one academic study skill that you feel is most important for your future studies.</a:t>
            </a:r>
            <a:endParaRPr lang="en-GB" sz="2500" i="1" dirty="0">
              <a:latin typeface="Arial"/>
              <a:ea typeface="Calibri"/>
              <a:cs typeface="Times New Roman"/>
            </a:endParaRPr>
          </a:p>
          <a:p>
            <a:pPr marL="0">
              <a:lnSpc>
                <a:spcPct val="114999"/>
              </a:lnSpc>
              <a:spcBef>
                <a:spcPts val="0"/>
              </a:spcBef>
              <a:spcAft>
                <a:spcPts val="1000"/>
              </a:spcAft>
              <a:tabLst>
                <a:tab pos="457200" algn="l"/>
                <a:tab pos="914400" algn="l"/>
                <a:tab pos="1371600" algn="l"/>
                <a:tab pos="1828800" algn="l"/>
              </a:tabLst>
            </a:pPr>
            <a:endParaRPr lang="en-GB" sz="2600" i="1" dirty="0">
              <a:latin typeface="Arial"/>
              <a:ea typeface="Calibri"/>
              <a:cs typeface="Arial"/>
            </a:endParaRPr>
          </a:p>
          <a:p>
            <a:endParaRPr lang="en-GB" dirty="0"/>
          </a:p>
          <a:p>
            <a:endParaRPr lang="en-GB" dirty="0"/>
          </a:p>
        </p:txBody>
      </p:sp>
      <p:sp>
        <p:nvSpPr>
          <p:cNvPr id="5" name="Rectangle 4"/>
          <p:cNvSpPr/>
          <p:nvPr/>
        </p:nvSpPr>
        <p:spPr>
          <a:xfrm>
            <a:off x="2349116" y="5733256"/>
            <a:ext cx="3724097" cy="923330"/>
          </a:xfrm>
          <a:prstGeom prst="rect">
            <a:avLst/>
          </a:prstGeom>
          <a:noFill/>
        </p:spPr>
        <p:txBody>
          <a:bodyPr wrap="none" lIns="91440" tIns="45720" rIns="91440" bIns="45720">
            <a:spAutoFit/>
          </a:bodyPr>
          <a:lstStyle/>
          <a:p>
            <a:pPr algn="ctr"/>
            <a:r>
              <a:rPr lang="en-US" sz="54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MOODLE!</a:t>
            </a:r>
            <a:endParaRPr lang="en-US" sz="5400" b="1" cap="none"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Tree>
    <p:extLst>
      <p:ext uri="{BB962C8B-B14F-4D97-AF65-F5344CB8AC3E}">
        <p14:creationId xmlns:p14="http://schemas.microsoft.com/office/powerpoint/2010/main" val="4103813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642194"/>
          </a:xfrm>
        </p:spPr>
        <p:txBody>
          <a:bodyPr vert="horz" lIns="91440" tIns="45720" rIns="91440" bIns="45720" anchor="b">
            <a:normAutofit/>
          </a:bodyPr>
          <a:lstStyle/>
          <a:p>
            <a:pPr algn="ctr"/>
            <a:r>
              <a:rPr lang="en-GB" dirty="0" err="1">
                <a:solidFill>
                  <a:schemeClr val="accent1"/>
                </a:solidFill>
                <a:latin typeface="Arial"/>
                <a:cs typeface="Arial"/>
              </a:rPr>
              <a:t>Asesiad</a:t>
            </a:r>
            <a:r>
              <a:rPr lang="en-GB" dirty="0">
                <a:solidFill>
                  <a:schemeClr val="accent1"/>
                </a:solidFill>
                <a:latin typeface="Arial"/>
                <a:cs typeface="Arial"/>
              </a:rPr>
              <a:t> RHAN 2</a:t>
            </a:r>
            <a:br>
              <a:rPr lang="en-GB" dirty="0">
                <a:latin typeface="Arial" panose="020B0604020202020204" pitchFamily="34" charset="0"/>
                <a:cs typeface="Arial" panose="020B0604020202020204" pitchFamily="34" charset="0"/>
              </a:rPr>
            </a:br>
            <a:r>
              <a:rPr lang="en-GB" i="1" dirty="0">
                <a:latin typeface="Arial"/>
                <a:cs typeface="Arial"/>
              </a:rPr>
              <a:t>Assessment PART 2</a:t>
            </a:r>
            <a:br>
              <a:rPr lang="en-GB" i="1" dirty="0">
                <a:latin typeface="Arial" panose="020B0604020202020204" pitchFamily="34" charset="0"/>
                <a:cs typeface="Arial" panose="020B0604020202020204" pitchFamily="34" charset="0"/>
              </a:rPr>
            </a:br>
            <a:endParaRPr lang="en-GB" b="1" dirty="0">
              <a:solidFill>
                <a:srgbClr val="FF000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95536" y="2060848"/>
            <a:ext cx="3657600" cy="4572000"/>
          </a:xfrm>
        </p:spPr>
        <p:style>
          <a:lnRef idx="2">
            <a:schemeClr val="accent1"/>
          </a:lnRef>
          <a:fillRef idx="1">
            <a:schemeClr val="lt1"/>
          </a:fillRef>
          <a:effectRef idx="0">
            <a:schemeClr val="accent1"/>
          </a:effectRef>
          <a:fontRef idx="minor">
            <a:schemeClr val="dk1"/>
          </a:fontRef>
        </p:style>
        <p:txBody>
          <a:bodyPr vert="horz" lIns="91440" tIns="45720" rIns="91440" bIns="45720" anchor="t">
            <a:normAutofit fontScale="62500" lnSpcReduction="20000"/>
          </a:bodyPr>
          <a:lstStyle/>
          <a:p>
            <a:pPr marL="0">
              <a:lnSpc>
                <a:spcPct val="115000"/>
              </a:lnSpc>
              <a:spcBef>
                <a:spcPts val="0"/>
              </a:spcBef>
            </a:pPr>
            <a:r>
              <a:rPr lang="en-GB" dirty="0" err="1">
                <a:cs typeface="Arial"/>
              </a:rPr>
              <a:t>Adfyfyriad</a:t>
            </a:r>
            <a:r>
              <a:rPr lang="en-GB" dirty="0">
                <a:cs typeface="Arial"/>
              </a:rPr>
              <a:t> (1000 gair +/- 10%)</a:t>
            </a:r>
            <a:endParaRPr lang="en-US" dirty="0"/>
          </a:p>
          <a:p>
            <a:pPr marL="0">
              <a:lnSpc>
                <a:spcPct val="114999"/>
              </a:lnSpc>
              <a:spcBef>
                <a:spcPts val="0"/>
              </a:spcBef>
            </a:pPr>
            <a:endParaRPr lang="en-GB" dirty="0">
              <a:cs typeface="Arial"/>
            </a:endParaRPr>
          </a:p>
          <a:p>
            <a:pPr marL="68580" indent="-342900">
              <a:lnSpc>
                <a:spcPct val="114999"/>
              </a:lnSpc>
              <a:spcBef>
                <a:spcPts val="0"/>
              </a:spcBef>
            </a:pPr>
            <a:r>
              <a:rPr lang="en-GB" sz="2300" err="1">
                <a:cs typeface="Arial"/>
              </a:rPr>
              <a:t>Bydd</a:t>
            </a:r>
            <a:r>
              <a:rPr lang="en-GB" sz="2300" dirty="0">
                <a:cs typeface="Arial"/>
              </a:rPr>
              <a:t> </a:t>
            </a:r>
            <a:r>
              <a:rPr lang="en-GB" sz="2300" b="1" dirty="0">
                <a:cs typeface="Arial"/>
              </a:rPr>
              <a:t>Microsoft Presenter Coach </a:t>
            </a:r>
            <a:r>
              <a:rPr lang="en-GB" sz="2300" err="1">
                <a:cs typeface="Arial"/>
              </a:rPr>
              <a:t>yn</a:t>
            </a:r>
            <a:r>
              <a:rPr lang="en-GB" sz="2300" dirty="0">
                <a:cs typeface="Arial"/>
              </a:rPr>
              <a:t> </a:t>
            </a:r>
            <a:r>
              <a:rPr lang="en-GB" sz="2300" err="1">
                <a:cs typeface="Arial"/>
              </a:rPr>
              <a:t>rhoi</a:t>
            </a:r>
            <a:r>
              <a:rPr lang="en-GB" sz="2300" dirty="0">
                <a:cs typeface="Arial"/>
              </a:rPr>
              <a:t> </a:t>
            </a:r>
            <a:r>
              <a:rPr lang="en-GB" sz="2300" err="1">
                <a:cs typeface="Arial"/>
              </a:rPr>
              <a:t>adroddiad</a:t>
            </a:r>
            <a:r>
              <a:rPr lang="en-GB" sz="2300" dirty="0">
                <a:cs typeface="Arial"/>
              </a:rPr>
              <a:t> </a:t>
            </a:r>
            <a:r>
              <a:rPr lang="en-GB" sz="2300" err="1">
                <a:cs typeface="Arial"/>
              </a:rPr>
              <a:t>ymarfer</a:t>
            </a:r>
            <a:r>
              <a:rPr lang="en-GB" sz="2300" dirty="0">
                <a:cs typeface="Arial"/>
              </a:rPr>
              <a:t> </a:t>
            </a:r>
            <a:r>
              <a:rPr lang="en-GB" sz="2300" err="1">
                <a:cs typeface="Arial"/>
              </a:rPr>
              <a:t>electronig</a:t>
            </a:r>
            <a:r>
              <a:rPr lang="en-GB" sz="2300" dirty="0">
                <a:cs typeface="Arial"/>
              </a:rPr>
              <a:t> </a:t>
            </a:r>
            <a:r>
              <a:rPr lang="en-GB" sz="2300" err="1">
                <a:cs typeface="Arial"/>
              </a:rPr>
              <a:t>i</a:t>
            </a:r>
            <a:r>
              <a:rPr lang="en-GB" sz="2300" dirty="0">
                <a:cs typeface="Arial"/>
              </a:rPr>
              <a:t> chi. </a:t>
            </a:r>
            <a:r>
              <a:rPr lang="en-GB" sz="2300" err="1">
                <a:cs typeface="Arial"/>
              </a:rPr>
              <a:t>Yr</a:t>
            </a:r>
            <a:r>
              <a:rPr lang="en-GB" sz="2300" dirty="0">
                <a:cs typeface="Arial"/>
              </a:rPr>
              <a:t> </a:t>
            </a:r>
            <a:r>
              <a:rPr lang="en-GB" sz="2300" err="1">
                <a:cs typeface="Arial"/>
              </a:rPr>
              <a:t>adfyfyriad</a:t>
            </a:r>
            <a:r>
              <a:rPr lang="en-GB" sz="2300" dirty="0">
                <a:cs typeface="Arial"/>
              </a:rPr>
              <a:t> </a:t>
            </a:r>
            <a:r>
              <a:rPr lang="en-GB" sz="2300" err="1">
                <a:cs typeface="Arial"/>
              </a:rPr>
              <a:t>yw</a:t>
            </a:r>
            <a:r>
              <a:rPr lang="en-GB" sz="2300" dirty="0">
                <a:cs typeface="Arial"/>
              </a:rPr>
              <a:t> </a:t>
            </a:r>
            <a:r>
              <a:rPr lang="en-GB" sz="2300" err="1">
                <a:cs typeface="Arial"/>
              </a:rPr>
              <a:t>eich</a:t>
            </a:r>
            <a:r>
              <a:rPr lang="en-GB" sz="2300" dirty="0">
                <a:cs typeface="Arial"/>
              </a:rPr>
              <a:t> </a:t>
            </a:r>
            <a:r>
              <a:rPr lang="en-GB" sz="2300" err="1">
                <a:cs typeface="Arial"/>
              </a:rPr>
              <a:t>cyfle</a:t>
            </a:r>
            <a:r>
              <a:rPr lang="en-GB" sz="2300" dirty="0">
                <a:cs typeface="Arial"/>
              </a:rPr>
              <a:t> </a:t>
            </a:r>
            <a:r>
              <a:rPr lang="en-GB" sz="2300" err="1">
                <a:cs typeface="Arial"/>
              </a:rPr>
              <a:t>i</a:t>
            </a:r>
            <a:r>
              <a:rPr lang="en-GB" sz="2300" dirty="0">
                <a:cs typeface="Arial"/>
              </a:rPr>
              <a:t> </a:t>
            </a:r>
            <a:r>
              <a:rPr lang="en-GB" sz="2300" b="1" err="1">
                <a:cs typeface="Arial"/>
              </a:rPr>
              <a:t>fyfyrio</a:t>
            </a:r>
            <a:r>
              <a:rPr lang="en-GB" sz="2300" b="1" dirty="0">
                <a:cs typeface="Arial"/>
              </a:rPr>
              <a:t> </a:t>
            </a:r>
            <a:r>
              <a:rPr lang="en-GB" sz="2300" b="1" err="1">
                <a:cs typeface="Arial"/>
              </a:rPr>
              <a:t>ar</a:t>
            </a:r>
            <a:r>
              <a:rPr lang="en-GB" sz="2300" b="1" dirty="0">
                <a:cs typeface="Arial"/>
              </a:rPr>
              <a:t> </a:t>
            </a:r>
            <a:r>
              <a:rPr lang="en-GB" sz="2300" b="1" err="1">
                <a:cs typeface="Arial"/>
              </a:rPr>
              <a:t>eich</a:t>
            </a:r>
            <a:r>
              <a:rPr lang="en-GB" sz="2300" b="1" dirty="0">
                <a:cs typeface="Arial"/>
              </a:rPr>
              <a:t> </a:t>
            </a:r>
            <a:r>
              <a:rPr lang="en-GB" sz="2300" b="1" err="1">
                <a:cs typeface="Arial"/>
              </a:rPr>
              <a:t>adborth</a:t>
            </a:r>
            <a:r>
              <a:rPr lang="en-GB" sz="2300" dirty="0">
                <a:cs typeface="Arial"/>
              </a:rPr>
              <a:t> </a:t>
            </a:r>
            <a:r>
              <a:rPr lang="en-GB" sz="2300" err="1">
                <a:cs typeface="Arial"/>
              </a:rPr>
              <a:t>o'r</a:t>
            </a:r>
            <a:r>
              <a:rPr lang="en-GB" sz="2300" dirty="0">
                <a:cs typeface="Arial"/>
              </a:rPr>
              <a:t> </a:t>
            </a:r>
            <a:r>
              <a:rPr lang="en-GB" sz="2300" err="1">
                <a:cs typeface="Arial"/>
              </a:rPr>
              <a:t>adroddiad</a:t>
            </a:r>
            <a:r>
              <a:rPr lang="en-GB" sz="2300" dirty="0">
                <a:cs typeface="Arial"/>
              </a:rPr>
              <a:t> </a:t>
            </a:r>
            <a:r>
              <a:rPr lang="en-GB" sz="2300" err="1">
                <a:cs typeface="Arial"/>
              </a:rPr>
              <a:t>hwn</a:t>
            </a:r>
            <a:r>
              <a:rPr lang="en-GB" sz="2300" dirty="0">
                <a:cs typeface="Arial"/>
              </a:rPr>
              <a:t> </a:t>
            </a:r>
            <a:r>
              <a:rPr lang="en-GB" sz="2300" b="1" err="1">
                <a:cs typeface="Arial"/>
              </a:rPr>
              <a:t>a’ch</a:t>
            </a:r>
            <a:r>
              <a:rPr lang="en-GB" sz="2300" b="1" dirty="0">
                <a:cs typeface="Arial"/>
              </a:rPr>
              <a:t> </a:t>
            </a:r>
            <a:r>
              <a:rPr lang="en-GB" sz="2300" b="1" err="1">
                <a:cs typeface="Arial"/>
              </a:rPr>
              <a:t>meddyliau</a:t>
            </a:r>
            <a:r>
              <a:rPr lang="en-GB" sz="2300" b="1" dirty="0">
                <a:cs typeface="Arial"/>
              </a:rPr>
              <a:t> </a:t>
            </a:r>
            <a:r>
              <a:rPr lang="en-GB" sz="2300" b="1" err="1">
                <a:cs typeface="Arial"/>
              </a:rPr>
              <a:t>a’ch</a:t>
            </a:r>
            <a:r>
              <a:rPr lang="en-GB" sz="2300" b="1" dirty="0">
                <a:cs typeface="Arial"/>
              </a:rPr>
              <a:t> </a:t>
            </a:r>
            <a:r>
              <a:rPr lang="en-GB" sz="2300" b="1" err="1">
                <a:cs typeface="Arial"/>
              </a:rPr>
              <a:t>teimladau</a:t>
            </a:r>
            <a:r>
              <a:rPr lang="en-GB" sz="2300" dirty="0">
                <a:cs typeface="Arial"/>
              </a:rPr>
              <a:t> </a:t>
            </a:r>
            <a:r>
              <a:rPr lang="en-GB" sz="2300" err="1">
                <a:cs typeface="Arial"/>
              </a:rPr>
              <a:t>a'u</a:t>
            </a:r>
            <a:r>
              <a:rPr lang="en-GB" sz="2300" dirty="0">
                <a:cs typeface="Arial"/>
              </a:rPr>
              <a:t> </a:t>
            </a:r>
            <a:r>
              <a:rPr lang="en-GB" sz="2300" err="1">
                <a:cs typeface="Arial"/>
              </a:rPr>
              <a:t>trafod</a:t>
            </a:r>
            <a:r>
              <a:rPr lang="en-GB" sz="2300" dirty="0">
                <a:cs typeface="Arial"/>
              </a:rPr>
              <a:t>. </a:t>
            </a:r>
            <a:r>
              <a:rPr lang="en-GB" sz="2300" err="1">
                <a:cs typeface="Arial"/>
              </a:rPr>
              <a:t>Ystyriwch</a:t>
            </a:r>
            <a:r>
              <a:rPr lang="en-GB" sz="2300" dirty="0">
                <a:cs typeface="Arial"/>
              </a:rPr>
              <a:t> </a:t>
            </a:r>
            <a:r>
              <a:rPr lang="en-GB" sz="2300" err="1">
                <a:cs typeface="Arial"/>
              </a:rPr>
              <a:t>gryfderau</a:t>
            </a:r>
            <a:r>
              <a:rPr lang="en-GB" sz="2300" dirty="0">
                <a:cs typeface="Arial"/>
              </a:rPr>
              <a:t> a </a:t>
            </a:r>
            <a:r>
              <a:rPr lang="en-GB" sz="2300" err="1">
                <a:cs typeface="Arial"/>
              </a:rPr>
              <a:t>gwendidau</a:t>
            </a:r>
            <a:r>
              <a:rPr lang="en-GB" sz="2300" dirty="0">
                <a:cs typeface="Arial"/>
              </a:rPr>
              <a:t> </a:t>
            </a:r>
            <a:r>
              <a:rPr lang="en-GB" sz="2300" err="1">
                <a:cs typeface="Arial"/>
              </a:rPr>
              <a:t>eich</a:t>
            </a:r>
            <a:r>
              <a:rPr lang="en-GB" sz="2300" dirty="0">
                <a:cs typeface="Arial"/>
              </a:rPr>
              <a:t> </a:t>
            </a:r>
            <a:r>
              <a:rPr lang="en-GB" sz="2300" err="1">
                <a:cs typeface="Arial"/>
              </a:rPr>
              <a:t>cyflwyniad</a:t>
            </a:r>
            <a:r>
              <a:rPr lang="en-GB" sz="2300" dirty="0">
                <a:cs typeface="Arial"/>
              </a:rPr>
              <a:t> ac </a:t>
            </a:r>
            <a:r>
              <a:rPr lang="en-GB" sz="2300" err="1">
                <a:cs typeface="Arial"/>
              </a:rPr>
              <a:t>unrhyw</a:t>
            </a:r>
            <a:r>
              <a:rPr lang="en-GB" sz="2300" dirty="0">
                <a:cs typeface="Arial"/>
              </a:rPr>
              <a:t> </a:t>
            </a:r>
            <a:r>
              <a:rPr lang="en-GB" sz="2300" err="1">
                <a:cs typeface="Arial"/>
              </a:rPr>
              <a:t>newidiadau</a:t>
            </a:r>
            <a:r>
              <a:rPr lang="en-GB" sz="2300" dirty="0">
                <a:cs typeface="Arial"/>
              </a:rPr>
              <a:t> y </a:t>
            </a:r>
            <a:r>
              <a:rPr lang="en-GB" sz="2300" err="1">
                <a:cs typeface="Arial"/>
              </a:rPr>
              <a:t>byddech</a:t>
            </a:r>
            <a:r>
              <a:rPr lang="en-GB" sz="2300" dirty="0">
                <a:cs typeface="Arial"/>
              </a:rPr>
              <a:t> </a:t>
            </a:r>
            <a:r>
              <a:rPr lang="en-GB" sz="2300" err="1">
                <a:cs typeface="Arial"/>
              </a:rPr>
              <a:t>chi'n</a:t>
            </a:r>
            <a:r>
              <a:rPr lang="en-GB" sz="2300" dirty="0">
                <a:cs typeface="Arial"/>
              </a:rPr>
              <a:t> </a:t>
            </a:r>
            <a:r>
              <a:rPr lang="en-GB" sz="2300" err="1">
                <a:cs typeface="Arial"/>
              </a:rPr>
              <a:t>eu</a:t>
            </a:r>
            <a:r>
              <a:rPr lang="en-GB" sz="2300" dirty="0">
                <a:cs typeface="Arial"/>
              </a:rPr>
              <a:t> </a:t>
            </a:r>
            <a:r>
              <a:rPr lang="en-GB" sz="2300" err="1">
                <a:cs typeface="Arial"/>
              </a:rPr>
              <a:t>gwneud</a:t>
            </a:r>
            <a:r>
              <a:rPr lang="en-GB" sz="2300" dirty="0">
                <a:cs typeface="Arial"/>
              </a:rPr>
              <a:t> </a:t>
            </a:r>
            <a:r>
              <a:rPr lang="en-GB" sz="2300" err="1">
                <a:cs typeface="Arial"/>
              </a:rPr>
              <a:t>i</a:t>
            </a:r>
            <a:r>
              <a:rPr lang="en-GB" sz="2300" dirty="0">
                <a:cs typeface="Arial"/>
              </a:rPr>
              <a:t> </a:t>
            </a:r>
            <a:r>
              <a:rPr lang="en-GB" sz="2300" err="1">
                <a:cs typeface="Arial"/>
              </a:rPr>
              <a:t>gyflwyniadau</a:t>
            </a:r>
            <a:r>
              <a:rPr lang="en-GB" sz="2300" dirty="0">
                <a:cs typeface="Arial"/>
              </a:rPr>
              <a:t> </a:t>
            </a:r>
            <a:r>
              <a:rPr lang="en-GB" sz="2300" err="1">
                <a:cs typeface="Arial"/>
              </a:rPr>
              <a:t>yn</a:t>
            </a:r>
            <a:r>
              <a:rPr lang="en-GB" sz="2300" dirty="0">
                <a:cs typeface="Arial"/>
              </a:rPr>
              <a:t> y </a:t>
            </a:r>
            <a:r>
              <a:rPr lang="en-GB" sz="2300" err="1">
                <a:cs typeface="Arial"/>
              </a:rPr>
              <a:t>dyfodol</a:t>
            </a:r>
            <a:r>
              <a:rPr lang="en-GB" sz="2300" dirty="0">
                <a:cs typeface="Arial"/>
              </a:rPr>
              <a:t>. </a:t>
            </a:r>
            <a:r>
              <a:rPr lang="en-GB" sz="2300" err="1">
                <a:cs typeface="Arial"/>
              </a:rPr>
              <a:t>Bydd</a:t>
            </a:r>
            <a:r>
              <a:rPr lang="en-GB" sz="2300" dirty="0">
                <a:cs typeface="Arial"/>
              </a:rPr>
              <a:t> </a:t>
            </a:r>
            <a:r>
              <a:rPr lang="en-GB" sz="2300" err="1">
                <a:cs typeface="Arial"/>
              </a:rPr>
              <a:t>angen</a:t>
            </a:r>
            <a:r>
              <a:rPr lang="en-GB" sz="2300" dirty="0">
                <a:cs typeface="Arial"/>
              </a:rPr>
              <a:t> </a:t>
            </a:r>
            <a:r>
              <a:rPr lang="en-GB" sz="2300" err="1">
                <a:cs typeface="Arial"/>
              </a:rPr>
              <a:t>i</a:t>
            </a:r>
            <a:r>
              <a:rPr lang="en-GB" sz="2300" dirty="0">
                <a:cs typeface="Arial"/>
              </a:rPr>
              <a:t> chi </a:t>
            </a:r>
            <a:r>
              <a:rPr lang="en-GB" sz="2300" err="1">
                <a:cs typeface="Arial"/>
              </a:rPr>
              <a:t>gefnogi</a:t>
            </a:r>
            <a:r>
              <a:rPr lang="en-GB" sz="2300" dirty="0">
                <a:cs typeface="Arial"/>
              </a:rPr>
              <a:t> </a:t>
            </a:r>
            <a:r>
              <a:rPr lang="en-GB" sz="2300" err="1">
                <a:cs typeface="Arial"/>
              </a:rPr>
              <a:t>eich</a:t>
            </a:r>
            <a:r>
              <a:rPr lang="en-GB" sz="2300" dirty="0">
                <a:cs typeface="Arial"/>
              </a:rPr>
              <a:t> </a:t>
            </a:r>
            <a:r>
              <a:rPr lang="en-GB" sz="2300" err="1">
                <a:cs typeface="Arial"/>
              </a:rPr>
              <a:t>adfyfyriad</a:t>
            </a:r>
            <a:r>
              <a:rPr lang="en-GB" sz="2300" dirty="0">
                <a:cs typeface="Arial"/>
              </a:rPr>
              <a:t> </a:t>
            </a:r>
            <a:r>
              <a:rPr lang="en-GB" sz="2300" err="1">
                <a:cs typeface="Arial"/>
              </a:rPr>
              <a:t>gyda</a:t>
            </a:r>
            <a:r>
              <a:rPr lang="en-GB" sz="2300" dirty="0">
                <a:cs typeface="Arial"/>
              </a:rPr>
              <a:t> </a:t>
            </a:r>
            <a:r>
              <a:rPr lang="en-GB" sz="2300" err="1">
                <a:cs typeface="Arial"/>
              </a:rPr>
              <a:t>thystiolaeth</a:t>
            </a:r>
            <a:r>
              <a:rPr lang="en-GB" sz="2300" dirty="0">
                <a:cs typeface="Arial"/>
              </a:rPr>
              <a:t> o </a:t>
            </a:r>
            <a:r>
              <a:rPr lang="en-GB" sz="2300" err="1">
                <a:cs typeface="Arial"/>
              </a:rPr>
              <a:t>lenyddiaeth</a:t>
            </a:r>
            <a:r>
              <a:rPr lang="en-GB" sz="2300" dirty="0">
                <a:cs typeface="Arial"/>
              </a:rPr>
              <a:t> </a:t>
            </a:r>
            <a:r>
              <a:rPr lang="en-GB" sz="2300" err="1">
                <a:cs typeface="Arial"/>
              </a:rPr>
              <a:t>berthnasol</a:t>
            </a:r>
            <a:r>
              <a:rPr lang="en-GB" sz="2300" dirty="0">
                <a:cs typeface="Arial"/>
              </a:rPr>
              <a:t>. </a:t>
            </a:r>
            <a:r>
              <a:rPr lang="en-GB" sz="1800" dirty="0">
                <a:cs typeface="Arial"/>
              </a:rPr>
              <a:t> </a:t>
            </a:r>
            <a:r>
              <a:rPr lang="en-GB" sz="1400" dirty="0">
                <a:cs typeface="Arial"/>
              </a:rPr>
              <a:t>  </a:t>
            </a:r>
          </a:p>
          <a:p>
            <a:pPr marL="0">
              <a:lnSpc>
                <a:spcPct val="114999"/>
              </a:lnSpc>
              <a:spcBef>
                <a:spcPts val="0"/>
              </a:spcBef>
            </a:pPr>
            <a:endParaRPr lang="en-GB" dirty="0">
              <a:cs typeface="Arial"/>
            </a:endParaRPr>
          </a:p>
        </p:txBody>
      </p:sp>
      <p:sp>
        <p:nvSpPr>
          <p:cNvPr id="4" name="Content Placeholder 3"/>
          <p:cNvSpPr>
            <a:spLocks noGrp="1"/>
          </p:cNvSpPr>
          <p:nvPr>
            <p:ph sz="half" idx="2"/>
          </p:nvPr>
        </p:nvSpPr>
        <p:spPr>
          <a:xfrm>
            <a:off x="4355976" y="2060848"/>
            <a:ext cx="3657600" cy="4572000"/>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fontScale="62500" lnSpcReduction="20000"/>
          </a:bodyPr>
          <a:lstStyle/>
          <a:p>
            <a:pPr>
              <a:lnSpc>
                <a:spcPct val="115000"/>
              </a:lnSpc>
              <a:spcBef>
                <a:spcPts val="0"/>
              </a:spcBef>
              <a:spcAft>
                <a:spcPts val="1000"/>
              </a:spcAft>
              <a:tabLst>
                <a:tab pos="457200" algn="l"/>
                <a:tab pos="914400" algn="l"/>
                <a:tab pos="1371600" algn="l"/>
                <a:tab pos="1828800" algn="l"/>
              </a:tabLst>
            </a:pPr>
            <a:r>
              <a:rPr lang="en-GB" sz="2800" i="1" dirty="0">
                <a:latin typeface="Arial"/>
                <a:ea typeface="Calibri"/>
                <a:cs typeface="Times New Roman"/>
              </a:rPr>
              <a:t>Reflection</a:t>
            </a:r>
            <a:r>
              <a:rPr lang="en-GB" dirty="0"/>
              <a:t> </a:t>
            </a:r>
            <a:r>
              <a:rPr lang="en-GB" i="1" dirty="0">
                <a:latin typeface="Arial"/>
                <a:ea typeface="Calibri"/>
                <a:cs typeface="Times New Roman"/>
              </a:rPr>
              <a:t> 1000 words (+/- 10%)</a:t>
            </a:r>
          </a:p>
          <a:p>
            <a:pPr>
              <a:lnSpc>
                <a:spcPct val="114999"/>
              </a:lnSpc>
              <a:spcBef>
                <a:spcPts val="0"/>
              </a:spcBef>
              <a:spcAft>
                <a:spcPts val="1000"/>
              </a:spcAft>
              <a:tabLst>
                <a:tab pos="457200" algn="l"/>
                <a:tab pos="914400" algn="l"/>
                <a:tab pos="1371600" algn="l"/>
                <a:tab pos="1828800" algn="l"/>
              </a:tabLst>
            </a:pPr>
            <a:r>
              <a:rPr lang="en-GB" b="1" dirty="0">
                <a:latin typeface="Arial"/>
                <a:ea typeface="Calibri"/>
                <a:cs typeface="Arial"/>
              </a:rPr>
              <a:t>Microsoft Presenter Coach</a:t>
            </a:r>
            <a:r>
              <a:rPr lang="en-GB" dirty="0">
                <a:latin typeface="Arial"/>
                <a:ea typeface="Calibri"/>
                <a:cs typeface="Arial"/>
              </a:rPr>
              <a:t> will provide you with an electronic rehearsal report. The reflection is your opportunity to </a:t>
            </a:r>
            <a:r>
              <a:rPr lang="en-GB" b="1" dirty="0">
                <a:latin typeface="Arial"/>
                <a:ea typeface="Calibri"/>
                <a:cs typeface="Arial"/>
              </a:rPr>
              <a:t>reflect on and discuss your feedback</a:t>
            </a:r>
            <a:r>
              <a:rPr lang="en-GB" dirty="0">
                <a:latin typeface="Arial"/>
                <a:ea typeface="Calibri"/>
                <a:cs typeface="Arial"/>
              </a:rPr>
              <a:t> from this report and also your thoughts and feelings about your presentation. Consider the strengths and weaknesses of your presentation and any changes you would make to future presentations. You will need to support your reflection with evidence from relevant literature.</a:t>
            </a:r>
            <a:endParaRPr lang="en-GB" i="1" dirty="0">
              <a:latin typeface="Arial"/>
              <a:ea typeface="Calibri"/>
              <a:cs typeface="Times New Roman"/>
            </a:endParaRPr>
          </a:p>
          <a:p>
            <a:pPr>
              <a:lnSpc>
                <a:spcPct val="114999"/>
              </a:lnSpc>
              <a:spcBef>
                <a:spcPts val="0"/>
              </a:spcBef>
              <a:spcAft>
                <a:spcPts val="1000"/>
              </a:spcAft>
              <a:tabLst>
                <a:tab pos="457200" algn="l"/>
                <a:tab pos="914400" algn="l"/>
                <a:tab pos="1371600" algn="l"/>
                <a:tab pos="1828800" algn="l"/>
              </a:tabLst>
            </a:pPr>
            <a:endParaRPr lang="en-GB" i="1" dirty="0">
              <a:latin typeface="Arial"/>
              <a:ea typeface="Calibri"/>
              <a:cs typeface="Times New Roman"/>
            </a:endParaRPr>
          </a:p>
          <a:p>
            <a:pPr>
              <a:lnSpc>
                <a:spcPct val="114999"/>
              </a:lnSpc>
              <a:spcBef>
                <a:spcPts val="0"/>
              </a:spcBef>
              <a:spcAft>
                <a:spcPts val="1000"/>
              </a:spcAft>
              <a:tabLst>
                <a:tab pos="457200" algn="l"/>
                <a:tab pos="914400" algn="l"/>
                <a:tab pos="1371600" algn="l"/>
                <a:tab pos="1828800" algn="l"/>
              </a:tabLst>
            </a:pPr>
            <a:endParaRPr lang="en-GB" dirty="0">
              <a:latin typeface="Arial"/>
              <a:ea typeface="Calibri"/>
              <a:cs typeface="Arial"/>
            </a:endParaRPr>
          </a:p>
          <a:p>
            <a:pPr>
              <a:lnSpc>
                <a:spcPct val="114999"/>
              </a:lnSpc>
              <a:spcBef>
                <a:spcPts val="0"/>
              </a:spcBef>
              <a:spcAft>
                <a:spcPts val="1000"/>
              </a:spcAft>
              <a:tabLst>
                <a:tab pos="457200" algn="l"/>
                <a:tab pos="914400" algn="l"/>
                <a:tab pos="1371600" algn="l"/>
                <a:tab pos="1828800" algn="l"/>
              </a:tabLst>
            </a:pPr>
            <a:endParaRPr lang="en-GB" i="1" dirty="0">
              <a:latin typeface="Arial"/>
              <a:ea typeface="Calibri"/>
              <a:cs typeface="Times New Roman"/>
            </a:endParaRPr>
          </a:p>
        </p:txBody>
      </p:sp>
    </p:spTree>
    <p:extLst>
      <p:ext uri="{BB962C8B-B14F-4D97-AF65-F5344CB8AC3E}">
        <p14:creationId xmlns:p14="http://schemas.microsoft.com/office/powerpoint/2010/main" val="28832854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Callout 4"/>
          <p:cNvSpPr/>
          <p:nvPr/>
        </p:nvSpPr>
        <p:spPr>
          <a:xfrm>
            <a:off x="1475656" y="1412776"/>
            <a:ext cx="5688632" cy="3600400"/>
          </a:xfrm>
          <a:prstGeom prst="cloudCallout">
            <a:avLst>
              <a:gd name="adj1" fmla="val -46264"/>
              <a:gd name="adj2" fmla="val 72735"/>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dirty="0"/>
              <a:t>Beth </a:t>
            </a:r>
            <a:r>
              <a:rPr lang="en-GB" sz="2400" b="1" dirty="0" err="1"/>
              <a:t>yw</a:t>
            </a:r>
            <a:r>
              <a:rPr lang="en-GB" sz="2400" b="1" dirty="0"/>
              <a:t> </a:t>
            </a:r>
            <a:r>
              <a:rPr lang="en-GB" sz="2400" b="1" dirty="0" err="1"/>
              <a:t>Astudiaethau</a:t>
            </a:r>
            <a:r>
              <a:rPr lang="en-GB" sz="2400" b="1" dirty="0"/>
              <a:t> </a:t>
            </a:r>
            <a:r>
              <a:rPr lang="en-GB" sz="2400" b="1" dirty="0" err="1"/>
              <a:t>Addsyg</a:t>
            </a:r>
            <a:r>
              <a:rPr lang="en-GB" sz="2400" b="1" dirty="0"/>
              <a:t>: </a:t>
            </a:r>
            <a:r>
              <a:rPr lang="en-GB" sz="2400" b="1" dirty="0" err="1"/>
              <a:t>Cynradd</a:t>
            </a:r>
            <a:r>
              <a:rPr lang="en-GB" sz="2400" b="1" dirty="0"/>
              <a:t>? </a:t>
            </a:r>
          </a:p>
          <a:p>
            <a:pPr algn="ctr"/>
            <a:endParaRPr lang="en-GB" dirty="0"/>
          </a:p>
          <a:p>
            <a:pPr algn="ctr"/>
            <a:r>
              <a:rPr lang="en-GB" sz="2400" i="1" dirty="0"/>
              <a:t>What is Education Studies: Primary?</a:t>
            </a:r>
          </a:p>
        </p:txBody>
      </p:sp>
    </p:spTree>
    <p:extLst>
      <p:ext uri="{BB962C8B-B14F-4D97-AF65-F5344CB8AC3E}">
        <p14:creationId xmlns:p14="http://schemas.microsoft.com/office/powerpoint/2010/main" val="10541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TERRY\AppData\Local\Microsoft\Windows\INetCache\IE\KWYYDASA\pillar-clipart[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2132855"/>
            <a:ext cx="1801822" cy="359439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TERRY\AppData\Local\Microsoft\Windows\INetCache\IE\KWYYDASA\pillar-clipart[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9752" y="2132855"/>
            <a:ext cx="1801822" cy="35944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C:\Users\TERRY\AppData\Local\Microsoft\Windows\INetCache\IE\KWYYDASA\pillar-clipart[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27984" y="2132855"/>
            <a:ext cx="1801822" cy="35944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C:\Users\TERRY\AppData\Local\Microsoft\Windows\INetCache\IE\KWYYDASA\pillar-clipart[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43932" y="2132855"/>
            <a:ext cx="1801822" cy="3594400"/>
          </a:xfrm>
          <a:prstGeom prst="rect">
            <a:avLst/>
          </a:prstGeom>
          <a:noFill/>
          <a:extLst>
            <a:ext uri="{909E8E84-426E-40DD-AFC4-6F175D3DCCD1}">
              <a14:hiddenFill xmlns:a14="http://schemas.microsoft.com/office/drawing/2010/main">
                <a:solidFill>
                  <a:srgbClr val="FFFFFF"/>
                </a:solidFill>
              </a14:hiddenFill>
            </a:ext>
          </a:extLst>
        </p:spPr>
      </p:pic>
      <p:sp>
        <p:nvSpPr>
          <p:cNvPr id="5" name="Isosceles Triangle 4"/>
          <p:cNvSpPr/>
          <p:nvPr/>
        </p:nvSpPr>
        <p:spPr>
          <a:xfrm>
            <a:off x="1171581" y="-91760"/>
            <a:ext cx="6515913" cy="1944216"/>
          </a:xfrm>
          <a:prstGeom prst="triangle">
            <a:avLst>
              <a:gd name="adj" fmla="val 5146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Century Gothic" panose="020B0502020202020204" pitchFamily="34" charset="0"/>
              </a:rPr>
              <a:t>Beth </a:t>
            </a:r>
            <a:r>
              <a:rPr lang="en-GB" sz="2400" b="1" dirty="0" err="1">
                <a:latin typeface="Century Gothic" panose="020B0502020202020204" pitchFamily="34" charset="0"/>
              </a:rPr>
              <a:t>yw</a:t>
            </a:r>
            <a:r>
              <a:rPr lang="en-GB" sz="2400" b="1" dirty="0">
                <a:latin typeface="Century Gothic" panose="020B0502020202020204" pitchFamily="34" charset="0"/>
              </a:rPr>
              <a:t> </a:t>
            </a:r>
            <a:r>
              <a:rPr lang="en-GB" sz="2400" b="1" dirty="0" err="1">
                <a:latin typeface="Century Gothic" panose="020B0502020202020204" pitchFamily="34" charset="0"/>
              </a:rPr>
              <a:t>Astudiaethau</a:t>
            </a:r>
            <a:r>
              <a:rPr lang="en-GB" sz="2400" b="1" dirty="0">
                <a:latin typeface="Century Gothic" panose="020B0502020202020204" pitchFamily="34" charset="0"/>
              </a:rPr>
              <a:t> </a:t>
            </a:r>
            <a:r>
              <a:rPr lang="en-GB" sz="2400" b="1" dirty="0" err="1">
                <a:latin typeface="Century Gothic" panose="020B0502020202020204" pitchFamily="34" charset="0"/>
              </a:rPr>
              <a:t>Addysg</a:t>
            </a:r>
            <a:r>
              <a:rPr lang="en-GB" sz="2400" b="1" dirty="0">
                <a:latin typeface="Century Gothic" panose="020B0502020202020204" pitchFamily="34" charset="0"/>
              </a:rPr>
              <a:t>?</a:t>
            </a:r>
          </a:p>
        </p:txBody>
      </p:sp>
      <p:sp>
        <p:nvSpPr>
          <p:cNvPr id="9" name="Rectangle 8"/>
          <p:cNvSpPr/>
          <p:nvPr/>
        </p:nvSpPr>
        <p:spPr>
          <a:xfrm>
            <a:off x="755576" y="5949280"/>
            <a:ext cx="7056784"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hlinkClick r:id="rId3"/>
              </a:rPr>
              <a:t>Cyflwyniad</a:t>
            </a:r>
            <a:r>
              <a:rPr lang="en-GB" dirty="0">
                <a:hlinkClick r:id="rId3"/>
              </a:rPr>
              <a:t> </a:t>
            </a:r>
            <a:r>
              <a:rPr lang="en-GB" dirty="0" err="1">
                <a:hlinkClick r:id="rId3"/>
              </a:rPr>
              <a:t>i</a:t>
            </a:r>
            <a:r>
              <a:rPr lang="en-GB" dirty="0">
                <a:hlinkClick r:id="rId3"/>
              </a:rPr>
              <a:t> </a:t>
            </a:r>
            <a:r>
              <a:rPr lang="en-GB" dirty="0" err="1">
                <a:hlinkClick r:id="rId3"/>
              </a:rPr>
              <a:t>Astudiaethau</a:t>
            </a:r>
            <a:r>
              <a:rPr lang="en-GB" dirty="0">
                <a:hlinkClick r:id="rId3"/>
              </a:rPr>
              <a:t> </a:t>
            </a:r>
            <a:r>
              <a:rPr lang="en-GB" dirty="0" err="1">
                <a:hlinkClick r:id="rId3"/>
              </a:rPr>
              <a:t>Addysg</a:t>
            </a:r>
            <a:endParaRPr lang="en-GB" dirty="0"/>
          </a:p>
        </p:txBody>
      </p:sp>
      <p:sp>
        <p:nvSpPr>
          <p:cNvPr id="10" name="TextBox 9"/>
          <p:cNvSpPr txBox="1"/>
          <p:nvPr/>
        </p:nvSpPr>
        <p:spPr>
          <a:xfrm rot="16200000">
            <a:off x="148814" y="3763626"/>
            <a:ext cx="1995014" cy="461665"/>
          </a:xfrm>
          <a:prstGeom prst="rect">
            <a:avLst/>
          </a:prstGeom>
          <a:noFill/>
        </p:spPr>
        <p:txBody>
          <a:bodyPr vert="horz" wrap="square" rtlCol="0">
            <a:spAutoFit/>
          </a:bodyPr>
          <a:lstStyle/>
          <a:p>
            <a:pPr algn="ctr"/>
            <a:r>
              <a:rPr lang="en-GB" sz="2400" b="1" dirty="0" err="1">
                <a:latin typeface="Book Antiqua" panose="02040602050305030304" pitchFamily="18" charset="0"/>
              </a:rPr>
              <a:t>Athroniaeth</a:t>
            </a:r>
            <a:endParaRPr lang="en-GB" sz="2400" b="1" dirty="0">
              <a:latin typeface="Book Antiqua" panose="02040602050305030304" pitchFamily="18" charset="0"/>
            </a:endParaRPr>
          </a:p>
        </p:txBody>
      </p:sp>
      <p:sp>
        <p:nvSpPr>
          <p:cNvPr id="12" name="TextBox 11"/>
          <p:cNvSpPr txBox="1"/>
          <p:nvPr/>
        </p:nvSpPr>
        <p:spPr>
          <a:xfrm rot="16200000">
            <a:off x="2076949" y="3921026"/>
            <a:ext cx="2327430" cy="461665"/>
          </a:xfrm>
          <a:prstGeom prst="rect">
            <a:avLst/>
          </a:prstGeom>
          <a:noFill/>
        </p:spPr>
        <p:txBody>
          <a:bodyPr vert="horz" wrap="square" rtlCol="0">
            <a:spAutoFit/>
          </a:bodyPr>
          <a:lstStyle/>
          <a:p>
            <a:pPr algn="ctr"/>
            <a:r>
              <a:rPr lang="en-GB" sz="2400" b="1" dirty="0" err="1">
                <a:latin typeface="Book Antiqua" panose="02040602050305030304" pitchFamily="18" charset="0"/>
              </a:rPr>
              <a:t>Cymdeithaseg</a:t>
            </a:r>
            <a:endParaRPr lang="en-GB" sz="2400" b="1" dirty="0">
              <a:latin typeface="Book Antiqua" panose="02040602050305030304" pitchFamily="18" charset="0"/>
            </a:endParaRPr>
          </a:p>
        </p:txBody>
      </p:sp>
      <p:sp>
        <p:nvSpPr>
          <p:cNvPr id="13" name="TextBox 12"/>
          <p:cNvSpPr txBox="1"/>
          <p:nvPr/>
        </p:nvSpPr>
        <p:spPr>
          <a:xfrm rot="16200000">
            <a:off x="4413986" y="3837472"/>
            <a:ext cx="1829817" cy="461665"/>
          </a:xfrm>
          <a:prstGeom prst="rect">
            <a:avLst/>
          </a:prstGeom>
          <a:noFill/>
        </p:spPr>
        <p:txBody>
          <a:bodyPr vert="horz" wrap="square" rtlCol="0">
            <a:spAutoFit/>
          </a:bodyPr>
          <a:lstStyle/>
          <a:p>
            <a:pPr algn="ctr"/>
            <a:r>
              <a:rPr lang="en-GB" sz="2400" b="1" dirty="0" err="1">
                <a:latin typeface="Book Antiqua" panose="02040602050305030304" pitchFamily="18" charset="0"/>
              </a:rPr>
              <a:t>Seicoleg</a:t>
            </a:r>
            <a:endParaRPr lang="en-GB" sz="2400" b="1" dirty="0">
              <a:latin typeface="Book Antiqua" panose="02040602050305030304" pitchFamily="18" charset="0"/>
            </a:endParaRPr>
          </a:p>
        </p:txBody>
      </p:sp>
      <p:sp>
        <p:nvSpPr>
          <p:cNvPr id="14" name="TextBox 13"/>
          <p:cNvSpPr txBox="1"/>
          <p:nvPr/>
        </p:nvSpPr>
        <p:spPr>
          <a:xfrm rot="16200000">
            <a:off x="6529934" y="3846225"/>
            <a:ext cx="1829817" cy="461665"/>
          </a:xfrm>
          <a:prstGeom prst="rect">
            <a:avLst/>
          </a:prstGeom>
          <a:noFill/>
        </p:spPr>
        <p:txBody>
          <a:bodyPr vert="horz" wrap="square" rtlCol="0">
            <a:spAutoFit/>
          </a:bodyPr>
          <a:lstStyle/>
          <a:p>
            <a:pPr algn="ctr"/>
            <a:r>
              <a:rPr lang="en-GB" sz="2400" b="1" dirty="0">
                <a:latin typeface="Book Antiqua" panose="02040602050305030304" pitchFamily="18" charset="0"/>
              </a:rPr>
              <a:t>Hanes</a:t>
            </a:r>
          </a:p>
        </p:txBody>
      </p:sp>
    </p:spTree>
    <p:extLst>
      <p:ext uri="{BB962C8B-B14F-4D97-AF65-F5344CB8AC3E}">
        <p14:creationId xmlns:p14="http://schemas.microsoft.com/office/powerpoint/2010/main" val="6467714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TERRY\AppData\Local\Microsoft\Windows\INetCache\IE\KWYYDASA\pillar-clipart[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2132855"/>
            <a:ext cx="1801822" cy="359439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TERRY\AppData\Local\Microsoft\Windows\INetCache\IE\KWYYDASA\pillar-clipart[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9752" y="2132855"/>
            <a:ext cx="1801822" cy="35944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C:\Users\TERRY\AppData\Local\Microsoft\Windows\INetCache\IE\KWYYDASA\pillar-clipart[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27984" y="2132855"/>
            <a:ext cx="1801822" cy="35944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C:\Users\TERRY\AppData\Local\Microsoft\Windows\INetCache\IE\KWYYDASA\pillar-clipart[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43932" y="2132855"/>
            <a:ext cx="1801822" cy="3594400"/>
          </a:xfrm>
          <a:prstGeom prst="rect">
            <a:avLst/>
          </a:prstGeom>
          <a:noFill/>
          <a:extLst>
            <a:ext uri="{909E8E84-426E-40DD-AFC4-6F175D3DCCD1}">
              <a14:hiddenFill xmlns:a14="http://schemas.microsoft.com/office/drawing/2010/main">
                <a:solidFill>
                  <a:srgbClr val="FFFFFF"/>
                </a:solidFill>
              </a14:hiddenFill>
            </a:ext>
          </a:extLst>
        </p:spPr>
      </p:pic>
      <p:sp>
        <p:nvSpPr>
          <p:cNvPr id="5" name="Isosceles Triangle 4"/>
          <p:cNvSpPr/>
          <p:nvPr/>
        </p:nvSpPr>
        <p:spPr>
          <a:xfrm>
            <a:off x="1165266" y="-72816"/>
            <a:ext cx="6515913" cy="1944216"/>
          </a:xfrm>
          <a:prstGeom prst="triangle">
            <a:avLst>
              <a:gd name="adj" fmla="val 5146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latin typeface="Century Gothic" panose="020B0502020202020204" pitchFamily="34" charset="0"/>
              </a:rPr>
              <a:t>What is </a:t>
            </a:r>
          </a:p>
          <a:p>
            <a:pPr algn="ctr"/>
            <a:r>
              <a:rPr lang="en-GB" sz="2400" b="1" dirty="0">
                <a:latin typeface="Century Gothic" panose="020B0502020202020204" pitchFamily="34" charset="0"/>
              </a:rPr>
              <a:t>Education </a:t>
            </a:r>
          </a:p>
          <a:p>
            <a:pPr algn="ctr"/>
            <a:r>
              <a:rPr lang="en-GB" sz="2400" b="1" dirty="0">
                <a:latin typeface="Century Gothic" panose="020B0502020202020204" pitchFamily="34" charset="0"/>
              </a:rPr>
              <a:t>Studies?</a:t>
            </a:r>
          </a:p>
        </p:txBody>
      </p:sp>
      <p:sp>
        <p:nvSpPr>
          <p:cNvPr id="9" name="Rectangle 8"/>
          <p:cNvSpPr/>
          <p:nvPr/>
        </p:nvSpPr>
        <p:spPr>
          <a:xfrm>
            <a:off x="755576" y="5949280"/>
            <a:ext cx="7056784"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hlinkClick r:id="rId3"/>
              </a:rPr>
              <a:t>Introduction to Education Studies </a:t>
            </a:r>
            <a:endParaRPr lang="en-GB" dirty="0"/>
          </a:p>
        </p:txBody>
      </p:sp>
      <p:sp>
        <p:nvSpPr>
          <p:cNvPr id="10" name="TextBox 9"/>
          <p:cNvSpPr txBox="1"/>
          <p:nvPr/>
        </p:nvSpPr>
        <p:spPr>
          <a:xfrm rot="16200000">
            <a:off x="231412" y="3846225"/>
            <a:ext cx="1829817" cy="461665"/>
          </a:xfrm>
          <a:prstGeom prst="rect">
            <a:avLst/>
          </a:prstGeom>
          <a:noFill/>
        </p:spPr>
        <p:txBody>
          <a:bodyPr vert="horz" wrap="square" rtlCol="0">
            <a:spAutoFit/>
          </a:bodyPr>
          <a:lstStyle/>
          <a:p>
            <a:pPr algn="ctr"/>
            <a:r>
              <a:rPr lang="en-GB" sz="2400" b="1" dirty="0">
                <a:latin typeface="Book Antiqua" panose="02040602050305030304" pitchFamily="18" charset="0"/>
              </a:rPr>
              <a:t>Philosophy</a:t>
            </a:r>
          </a:p>
        </p:txBody>
      </p:sp>
      <p:sp>
        <p:nvSpPr>
          <p:cNvPr id="12" name="TextBox 11"/>
          <p:cNvSpPr txBox="1"/>
          <p:nvPr/>
        </p:nvSpPr>
        <p:spPr>
          <a:xfrm rot="16200000">
            <a:off x="2325754" y="3873878"/>
            <a:ext cx="1829817" cy="461665"/>
          </a:xfrm>
          <a:prstGeom prst="rect">
            <a:avLst/>
          </a:prstGeom>
          <a:noFill/>
        </p:spPr>
        <p:txBody>
          <a:bodyPr vert="horz" wrap="square" rtlCol="0">
            <a:spAutoFit/>
          </a:bodyPr>
          <a:lstStyle/>
          <a:p>
            <a:pPr algn="ctr"/>
            <a:r>
              <a:rPr lang="en-GB" sz="2400" b="1" dirty="0">
                <a:latin typeface="Book Antiqua" panose="02040602050305030304" pitchFamily="18" charset="0"/>
              </a:rPr>
              <a:t>Sociology</a:t>
            </a:r>
          </a:p>
        </p:txBody>
      </p:sp>
      <p:sp>
        <p:nvSpPr>
          <p:cNvPr id="13" name="TextBox 12"/>
          <p:cNvSpPr txBox="1"/>
          <p:nvPr/>
        </p:nvSpPr>
        <p:spPr>
          <a:xfrm rot="16200000">
            <a:off x="4413986" y="3837472"/>
            <a:ext cx="1829817" cy="461665"/>
          </a:xfrm>
          <a:prstGeom prst="rect">
            <a:avLst/>
          </a:prstGeom>
          <a:noFill/>
        </p:spPr>
        <p:txBody>
          <a:bodyPr vert="horz" wrap="square" rtlCol="0">
            <a:spAutoFit/>
          </a:bodyPr>
          <a:lstStyle/>
          <a:p>
            <a:pPr algn="ctr"/>
            <a:r>
              <a:rPr lang="en-GB" sz="2400" b="1" dirty="0">
                <a:latin typeface="Book Antiqua" panose="02040602050305030304" pitchFamily="18" charset="0"/>
              </a:rPr>
              <a:t>Psychology</a:t>
            </a:r>
          </a:p>
        </p:txBody>
      </p:sp>
      <p:sp>
        <p:nvSpPr>
          <p:cNvPr id="14" name="TextBox 13"/>
          <p:cNvSpPr txBox="1"/>
          <p:nvPr/>
        </p:nvSpPr>
        <p:spPr>
          <a:xfrm rot="16200000">
            <a:off x="6529934" y="3846225"/>
            <a:ext cx="1829817" cy="461665"/>
          </a:xfrm>
          <a:prstGeom prst="rect">
            <a:avLst/>
          </a:prstGeom>
          <a:noFill/>
        </p:spPr>
        <p:txBody>
          <a:bodyPr vert="horz" wrap="square" rtlCol="0">
            <a:spAutoFit/>
          </a:bodyPr>
          <a:lstStyle/>
          <a:p>
            <a:pPr algn="ctr"/>
            <a:r>
              <a:rPr lang="en-GB" sz="2400" b="1" dirty="0">
                <a:latin typeface="Book Antiqua" panose="02040602050305030304" pitchFamily="18" charset="0"/>
              </a:rPr>
              <a:t>History</a:t>
            </a:r>
          </a:p>
        </p:txBody>
      </p:sp>
    </p:spTree>
    <p:extLst>
      <p:ext uri="{BB962C8B-B14F-4D97-AF65-F5344CB8AC3E}">
        <p14:creationId xmlns:p14="http://schemas.microsoft.com/office/powerpoint/2010/main" val="3144767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Astudiaethau</a:t>
            </a:r>
            <a:r>
              <a:rPr lang="en-GB" dirty="0">
                <a:solidFill>
                  <a:schemeClr val="accent1"/>
                </a:solidFill>
              </a:rPr>
              <a:t> </a:t>
            </a:r>
            <a:r>
              <a:rPr lang="en-GB" dirty="0" err="1">
                <a:solidFill>
                  <a:schemeClr val="accent1"/>
                </a:solidFill>
              </a:rPr>
              <a:t>Addysg</a:t>
            </a:r>
            <a:r>
              <a:rPr lang="en-GB" dirty="0">
                <a:solidFill>
                  <a:schemeClr val="accent1"/>
                </a:solidFill>
              </a:rPr>
              <a:t> </a:t>
            </a:r>
            <a:br>
              <a:rPr lang="en-GB" dirty="0"/>
            </a:br>
            <a:r>
              <a:rPr lang="en-GB" dirty="0"/>
              <a:t>Education Studies </a:t>
            </a:r>
          </a:p>
        </p:txBody>
      </p:sp>
      <p:sp>
        <p:nvSpPr>
          <p:cNvPr id="3" name="Content Placeholder 2"/>
          <p:cNvSpPr>
            <a:spLocks noGrp="1"/>
          </p:cNvSpPr>
          <p:nvPr>
            <p:ph sz="quarter" idx="1"/>
          </p:nvPr>
        </p:nvSpPr>
        <p:spPr>
          <a:xfrm>
            <a:off x="611560" y="1916832"/>
            <a:ext cx="7467600" cy="3701008"/>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dirty="0"/>
              <a:t>“Essentially, education studies is concerned with understanding </a:t>
            </a:r>
            <a:r>
              <a:rPr lang="en-GB" b="1" dirty="0"/>
              <a:t>how people develop and learn </a:t>
            </a:r>
            <a:r>
              <a:rPr lang="en-GB" dirty="0"/>
              <a:t>throughout their lives, and the </a:t>
            </a:r>
            <a:r>
              <a:rPr lang="en-GB" b="1" dirty="0"/>
              <a:t>nature of knowledge </a:t>
            </a:r>
            <a:r>
              <a:rPr lang="en-GB" dirty="0"/>
              <a:t>and </a:t>
            </a:r>
            <a:r>
              <a:rPr lang="en-GB" b="1" dirty="0"/>
              <a:t>critical engagement </a:t>
            </a:r>
            <a:r>
              <a:rPr lang="en-GB" dirty="0"/>
              <a:t>with ways of knowing and understanding. It offers intellectually rigorous </a:t>
            </a:r>
            <a:r>
              <a:rPr lang="en-GB" b="1" dirty="0"/>
              <a:t>analysis</a:t>
            </a:r>
            <a:r>
              <a:rPr lang="en-GB" dirty="0"/>
              <a:t> of educational processes, systems and approaches, and their </a:t>
            </a:r>
            <a:r>
              <a:rPr lang="en-GB" b="1" dirty="0"/>
              <a:t>cultural, societal, political, historical </a:t>
            </a:r>
            <a:r>
              <a:rPr lang="en-GB" dirty="0"/>
              <a:t>and</a:t>
            </a:r>
            <a:r>
              <a:rPr lang="en-GB" b="1" dirty="0"/>
              <a:t> economic contexts</a:t>
            </a:r>
            <a:r>
              <a:rPr lang="en-GB" dirty="0"/>
              <a:t>.”</a:t>
            </a:r>
          </a:p>
          <a:p>
            <a:pPr marL="0" indent="0" algn="r">
              <a:buNone/>
            </a:pPr>
            <a:r>
              <a:rPr lang="en-GB" dirty="0"/>
              <a:t> (QAA, 2015: 6)</a:t>
            </a:r>
          </a:p>
        </p:txBody>
      </p:sp>
    </p:spTree>
    <p:extLst>
      <p:ext uri="{BB962C8B-B14F-4D97-AF65-F5344CB8AC3E}">
        <p14:creationId xmlns:p14="http://schemas.microsoft.com/office/powerpoint/2010/main" val="28321038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867" y="274638"/>
            <a:ext cx="7467600" cy="1143000"/>
          </a:xfrm>
        </p:spPr>
        <p:txBody>
          <a:bodyPr/>
          <a:lstStyle/>
          <a:p>
            <a:pPr algn="ctr"/>
            <a:r>
              <a:rPr lang="en-GB" dirty="0" err="1">
                <a:solidFill>
                  <a:schemeClr val="accent1"/>
                </a:solidFill>
              </a:rPr>
              <a:t>Ysgrifennu</a:t>
            </a:r>
            <a:r>
              <a:rPr lang="en-GB" dirty="0">
                <a:solidFill>
                  <a:schemeClr val="accent1"/>
                </a:solidFill>
              </a:rPr>
              <a:t> </a:t>
            </a:r>
            <a:r>
              <a:rPr lang="en-GB" dirty="0" err="1">
                <a:solidFill>
                  <a:schemeClr val="accent1"/>
                </a:solidFill>
              </a:rPr>
              <a:t>Nodiadau</a:t>
            </a:r>
            <a:r>
              <a:rPr lang="en-GB" dirty="0">
                <a:solidFill>
                  <a:schemeClr val="accent1"/>
                </a:solidFill>
              </a:rPr>
              <a:t> </a:t>
            </a:r>
            <a:r>
              <a:rPr lang="en-GB" dirty="0" err="1">
                <a:solidFill>
                  <a:schemeClr val="accent1"/>
                </a:solidFill>
              </a:rPr>
              <a:t>Darlithoedd</a:t>
            </a:r>
            <a:r>
              <a:rPr lang="en-GB" dirty="0">
                <a:solidFill>
                  <a:schemeClr val="accent1"/>
                </a:solidFill>
              </a:rPr>
              <a:t> </a:t>
            </a:r>
            <a:br>
              <a:rPr lang="en-GB" dirty="0">
                <a:solidFill>
                  <a:schemeClr val="accent1"/>
                </a:solidFill>
              </a:rPr>
            </a:br>
            <a:r>
              <a:rPr lang="en-GB" dirty="0"/>
              <a:t>Note Taking in Lectures</a:t>
            </a:r>
          </a:p>
        </p:txBody>
      </p:sp>
      <p:sp>
        <p:nvSpPr>
          <p:cNvPr id="4" name="Content Placeholder 3"/>
          <p:cNvSpPr>
            <a:spLocks noGrp="1"/>
          </p:cNvSpPr>
          <p:nvPr>
            <p:ph sz="quarter" idx="1"/>
          </p:nvPr>
        </p:nvSpPr>
        <p:spPr>
          <a:xfrm>
            <a:off x="323528" y="3861048"/>
            <a:ext cx="3657600" cy="2332856"/>
          </a:xfrm>
        </p:spPr>
        <p:style>
          <a:lnRef idx="2">
            <a:schemeClr val="accent1"/>
          </a:lnRef>
          <a:fillRef idx="1">
            <a:schemeClr val="lt1"/>
          </a:fillRef>
          <a:effectRef idx="0">
            <a:schemeClr val="accent1"/>
          </a:effectRef>
          <a:fontRef idx="minor">
            <a:schemeClr val="dk1"/>
          </a:fontRef>
        </p:style>
        <p:txBody>
          <a:bodyPr/>
          <a:lstStyle/>
          <a:p>
            <a:r>
              <a:rPr lang="en-GB" b="1" dirty="0" err="1"/>
              <a:t>Trafodaeth</a:t>
            </a:r>
            <a:r>
              <a:rPr lang="en-GB" dirty="0"/>
              <a:t>: Beth </a:t>
            </a:r>
            <a:r>
              <a:rPr lang="en-GB" dirty="0" err="1"/>
              <a:t>yw’r</a:t>
            </a:r>
            <a:r>
              <a:rPr lang="en-GB" dirty="0"/>
              <a:t> </a:t>
            </a:r>
            <a:r>
              <a:rPr lang="en-GB" dirty="0" err="1"/>
              <a:t>pethau</a:t>
            </a:r>
            <a:r>
              <a:rPr lang="en-GB" dirty="0"/>
              <a:t> y </a:t>
            </a:r>
            <a:r>
              <a:rPr lang="en-GB" dirty="0" err="1"/>
              <a:t>dylid</a:t>
            </a:r>
            <a:r>
              <a:rPr lang="en-GB" dirty="0"/>
              <a:t> neu </a:t>
            </a:r>
            <a:r>
              <a:rPr lang="en-GB" dirty="0" err="1"/>
              <a:t>na</a:t>
            </a:r>
            <a:r>
              <a:rPr lang="en-GB" dirty="0"/>
              <a:t> </a:t>
            </a:r>
            <a:r>
              <a:rPr lang="en-GB" dirty="0" err="1"/>
              <a:t>ddylid</a:t>
            </a:r>
            <a:r>
              <a:rPr lang="en-GB" dirty="0"/>
              <a:t> </a:t>
            </a:r>
            <a:r>
              <a:rPr lang="en-GB" dirty="0" err="1"/>
              <a:t>eu</a:t>
            </a:r>
            <a:r>
              <a:rPr lang="en-GB" dirty="0"/>
              <a:t> </a:t>
            </a:r>
            <a:r>
              <a:rPr lang="en-GB" dirty="0" err="1"/>
              <a:t>gwneud</a:t>
            </a:r>
            <a:r>
              <a:rPr lang="en-GB" dirty="0"/>
              <a:t> </a:t>
            </a:r>
            <a:r>
              <a:rPr lang="en-GB" dirty="0" err="1"/>
              <a:t>wrth</a:t>
            </a:r>
            <a:r>
              <a:rPr lang="en-GB" dirty="0"/>
              <a:t> </a:t>
            </a:r>
            <a:r>
              <a:rPr lang="en-GB" dirty="0" err="1"/>
              <a:t>ysgrifennu</a:t>
            </a:r>
            <a:r>
              <a:rPr lang="en-GB" dirty="0"/>
              <a:t> </a:t>
            </a:r>
            <a:r>
              <a:rPr lang="en-GB" dirty="0" err="1"/>
              <a:t>nodiadau</a:t>
            </a:r>
            <a:r>
              <a:rPr lang="en-GB" dirty="0"/>
              <a:t> </a:t>
            </a:r>
            <a:r>
              <a:rPr lang="en-GB" dirty="0" err="1"/>
              <a:t>darlith</a:t>
            </a:r>
            <a:r>
              <a:rPr lang="en-GB" dirty="0"/>
              <a:t>? </a:t>
            </a:r>
          </a:p>
          <a:p>
            <a:endParaRPr lang="en-GB" dirty="0"/>
          </a:p>
        </p:txBody>
      </p:sp>
      <p:sp>
        <p:nvSpPr>
          <p:cNvPr id="5" name="Content Placeholder 4"/>
          <p:cNvSpPr>
            <a:spLocks noGrp="1"/>
          </p:cNvSpPr>
          <p:nvPr>
            <p:ph sz="quarter" idx="2"/>
          </p:nvPr>
        </p:nvSpPr>
        <p:spPr>
          <a:xfrm>
            <a:off x="4270248" y="1600200"/>
            <a:ext cx="3657600" cy="2260848"/>
          </a:xfrm>
        </p:spPr>
        <p:style>
          <a:lnRef idx="2">
            <a:schemeClr val="dk1"/>
          </a:lnRef>
          <a:fillRef idx="1">
            <a:schemeClr val="lt1"/>
          </a:fillRef>
          <a:effectRef idx="0">
            <a:schemeClr val="dk1"/>
          </a:effectRef>
          <a:fontRef idx="minor">
            <a:schemeClr val="dk1"/>
          </a:fontRef>
        </p:style>
        <p:txBody>
          <a:bodyPr/>
          <a:lstStyle/>
          <a:p>
            <a:r>
              <a:rPr lang="en-GB" b="1" dirty="0"/>
              <a:t>Discussion</a:t>
            </a:r>
            <a:r>
              <a:rPr lang="en-GB" dirty="0"/>
              <a:t>: What do you think are the key DOs and DON’Ts when taking notes in lectures? </a:t>
            </a:r>
          </a:p>
        </p:txBody>
      </p:sp>
      <p:pic>
        <p:nvPicPr>
          <p:cNvPr id="2050" name="Picture 2" descr="C:\Users\TERRY\AppData\Local\Microsoft\Windows\INetCache\IE\C75X736V\social_media_clutter[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31640" y="1699811"/>
            <a:ext cx="1888629" cy="1882094"/>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TERRY\AppData\Local\Microsoft\Windows\INetCache\IE\C75X736V\hand_taking_notes[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4293096"/>
            <a:ext cx="2048247" cy="199251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7544" y="349077"/>
            <a:ext cx="994122" cy="994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48225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74638"/>
            <a:ext cx="7467600" cy="1143000"/>
          </a:xfrm>
        </p:spPr>
        <p:txBody>
          <a:bodyPr/>
          <a:lstStyle/>
          <a:p>
            <a:pPr algn="ctr"/>
            <a:r>
              <a:rPr lang="en-GB" dirty="0" err="1">
                <a:solidFill>
                  <a:schemeClr val="accent1"/>
                </a:solidFill>
              </a:rPr>
              <a:t>Ideoleg</a:t>
            </a:r>
            <a:r>
              <a:rPr lang="en-GB" dirty="0">
                <a:solidFill>
                  <a:schemeClr val="accent1"/>
                </a:solidFill>
              </a:rPr>
              <a:t> ac </a:t>
            </a:r>
            <a:r>
              <a:rPr lang="en-GB" dirty="0" err="1">
                <a:solidFill>
                  <a:schemeClr val="accent1"/>
                </a:solidFill>
              </a:rPr>
              <a:t>Addysg</a:t>
            </a:r>
            <a:br>
              <a:rPr lang="en-GB" dirty="0"/>
            </a:br>
            <a:r>
              <a:rPr lang="en-GB" dirty="0"/>
              <a:t>Ideology and Education </a:t>
            </a:r>
          </a:p>
        </p:txBody>
      </p:sp>
      <p:sp>
        <p:nvSpPr>
          <p:cNvPr id="3" name="Content Placeholder 2"/>
          <p:cNvSpPr>
            <a:spLocks noGrp="1"/>
          </p:cNvSpPr>
          <p:nvPr>
            <p:ph sz="quarter" idx="1"/>
          </p:nvPr>
        </p:nvSpPr>
        <p:spPr>
          <a:xfrm>
            <a:off x="457200" y="1600200"/>
            <a:ext cx="3657600" cy="1344197"/>
          </a:xfrm>
        </p:spPr>
        <p:style>
          <a:lnRef idx="2">
            <a:schemeClr val="accent1"/>
          </a:lnRef>
          <a:fillRef idx="1">
            <a:schemeClr val="lt1"/>
          </a:fillRef>
          <a:effectRef idx="0">
            <a:schemeClr val="accent1"/>
          </a:effectRef>
          <a:fontRef idx="minor">
            <a:schemeClr val="dk1"/>
          </a:fontRef>
        </p:style>
        <p:txBody>
          <a:bodyPr vert="horz" lIns="91440" tIns="45720" rIns="91440" bIns="45720" anchor="t">
            <a:normAutofit fontScale="92500"/>
          </a:bodyPr>
          <a:lstStyle/>
          <a:p>
            <a:r>
              <a:rPr lang="en-GB" err="1"/>
              <a:t>Wrth</a:t>
            </a:r>
            <a:r>
              <a:rPr lang="en-GB"/>
              <a:t> </a:t>
            </a:r>
            <a:r>
              <a:rPr lang="en-GB" err="1"/>
              <a:t>i</a:t>
            </a:r>
            <a:r>
              <a:rPr lang="en-GB"/>
              <a:t> chi </a:t>
            </a:r>
            <a:r>
              <a:rPr lang="en-GB" dirty="0">
                <a:hlinkClick r:id="rId3"/>
              </a:rPr>
              <a:t>wylio’r clip yma</a:t>
            </a:r>
            <a:r>
              <a:rPr lang="en-GB"/>
              <a:t>, </a:t>
            </a:r>
            <a:r>
              <a:rPr lang="en-GB" err="1"/>
              <a:t>ysgrifennwch</a:t>
            </a:r>
            <a:r>
              <a:rPr lang="en-GB"/>
              <a:t> </a:t>
            </a:r>
            <a:r>
              <a:rPr lang="en-GB" err="1"/>
              <a:t>nodiadau</a:t>
            </a:r>
            <a:r>
              <a:rPr lang="en-GB"/>
              <a:t> </a:t>
            </a:r>
            <a:r>
              <a:rPr lang="en-GB" err="1"/>
              <a:t>ar</a:t>
            </a:r>
            <a:r>
              <a:rPr lang="en-GB"/>
              <a:t> y </a:t>
            </a:r>
            <a:r>
              <a:rPr lang="en-GB" err="1"/>
              <a:t>termau</a:t>
            </a:r>
            <a:r>
              <a:rPr lang="en-GB"/>
              <a:t> </a:t>
            </a:r>
            <a:r>
              <a:rPr lang="en-GB" err="1"/>
              <a:t>canlynol</a:t>
            </a:r>
            <a:r>
              <a:rPr lang="en-GB"/>
              <a:t>: </a:t>
            </a:r>
            <a:endParaRPr lang="en-GB" dirty="0"/>
          </a:p>
          <a:p>
            <a:endParaRPr lang="en-GB" dirty="0"/>
          </a:p>
        </p:txBody>
      </p:sp>
      <p:sp>
        <p:nvSpPr>
          <p:cNvPr id="4" name="Content Placeholder 3"/>
          <p:cNvSpPr>
            <a:spLocks noGrp="1"/>
          </p:cNvSpPr>
          <p:nvPr>
            <p:ph sz="quarter" idx="2"/>
          </p:nvPr>
        </p:nvSpPr>
        <p:spPr>
          <a:xfrm>
            <a:off x="4270248" y="1600200"/>
            <a:ext cx="3624147" cy="1344197"/>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fontScale="92500"/>
          </a:bodyPr>
          <a:lstStyle/>
          <a:p>
            <a:r>
              <a:rPr lang="en-GB" dirty="0"/>
              <a:t>As you </a:t>
            </a:r>
            <a:r>
              <a:rPr lang="en-GB" dirty="0">
                <a:hlinkClick r:id="rId3"/>
              </a:rPr>
              <a:t>watch this short clip</a:t>
            </a:r>
            <a:r>
              <a:rPr lang="en-GB" dirty="0"/>
              <a:t>, make notes on the following terms:</a:t>
            </a:r>
          </a:p>
          <a:p>
            <a:pPr marL="365760" lvl="1" indent="0">
              <a:buNone/>
            </a:pP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050898817"/>
              </p:ext>
            </p:extLst>
          </p:nvPr>
        </p:nvGraphicFramePr>
        <p:xfrm>
          <a:off x="657921" y="3100039"/>
          <a:ext cx="7229723" cy="3393687"/>
        </p:xfrm>
        <a:graphic>
          <a:graphicData uri="http://schemas.openxmlformats.org/drawingml/2006/table">
            <a:tbl>
              <a:tblPr firstRow="1" bandRow="1">
                <a:tableStyleId>{BC89EF96-8CEA-46FF-86C4-4CE0E7609802}</a:tableStyleId>
              </a:tblPr>
              <a:tblGrid>
                <a:gridCol w="3763536">
                  <a:extLst>
                    <a:ext uri="{9D8B030D-6E8A-4147-A177-3AD203B41FA5}">
                      <a16:colId xmlns:a16="http://schemas.microsoft.com/office/drawing/2014/main" val="20000"/>
                    </a:ext>
                  </a:extLst>
                </a:gridCol>
                <a:gridCol w="3466187">
                  <a:extLst>
                    <a:ext uri="{9D8B030D-6E8A-4147-A177-3AD203B41FA5}">
                      <a16:colId xmlns:a16="http://schemas.microsoft.com/office/drawing/2014/main" val="20001"/>
                    </a:ext>
                  </a:extLst>
                </a:gridCol>
              </a:tblGrid>
              <a:tr h="574317">
                <a:tc>
                  <a:txBody>
                    <a:bodyPr/>
                    <a:lstStyle/>
                    <a:p>
                      <a:r>
                        <a:rPr lang="en-GB" sz="2400" b="1" dirty="0" err="1">
                          <a:latin typeface="Bradley Hand ITC" panose="03070402050302030203" pitchFamily="66" charset="0"/>
                        </a:rPr>
                        <a:t>Ideoleg</a:t>
                      </a:r>
                      <a:endParaRPr lang="en-GB" sz="2400" b="1" dirty="0">
                        <a:latin typeface="Bradley Hand ITC" panose="03070402050302030203" pitchFamily="66" charset="0"/>
                      </a:endParaRPr>
                    </a:p>
                  </a:txBody>
                  <a:tcPr/>
                </a:tc>
                <a:tc>
                  <a:txBody>
                    <a:bodyPr/>
                    <a:lstStyle/>
                    <a:p>
                      <a:pPr algn="ctr"/>
                      <a:r>
                        <a:rPr lang="en-GB" sz="2400" b="0" dirty="0">
                          <a:solidFill>
                            <a:schemeClr val="accent4">
                              <a:lumMod val="50000"/>
                            </a:schemeClr>
                          </a:solidFill>
                          <a:latin typeface="Bradley Hand ITC"/>
                        </a:rPr>
                        <a:t>Ideology</a:t>
                      </a:r>
                    </a:p>
                  </a:txBody>
                  <a:tcPr/>
                </a:tc>
                <a:extLst>
                  <a:ext uri="{0D108BD9-81ED-4DB2-BD59-A6C34878D82A}">
                    <a16:rowId xmlns:a16="http://schemas.microsoft.com/office/drawing/2014/main" val="10000"/>
                  </a:ext>
                </a:extLst>
              </a:tr>
              <a:tr h="469895">
                <a:tc>
                  <a:txBody>
                    <a:bodyPr/>
                    <a:lstStyle/>
                    <a:p>
                      <a:r>
                        <a:rPr lang="en-GB" sz="2400" b="1" dirty="0" err="1">
                          <a:latin typeface="Bradley Hand ITC"/>
                        </a:rPr>
                        <a:t>Traddodiadol</a:t>
                      </a:r>
                      <a:endParaRPr lang="en-GB" sz="2400" b="1" baseline="0" dirty="0" err="1">
                        <a:latin typeface="Bradley Hand ITC"/>
                      </a:endParaRPr>
                    </a:p>
                  </a:txBody>
                  <a:tcPr/>
                </a:tc>
                <a:tc>
                  <a:txBody>
                    <a:bodyPr/>
                    <a:lstStyle/>
                    <a:p>
                      <a:pPr algn="ctr"/>
                      <a:r>
                        <a:rPr lang="en-GB" sz="2400" b="0" dirty="0">
                          <a:solidFill>
                            <a:schemeClr val="accent4">
                              <a:lumMod val="50000"/>
                            </a:schemeClr>
                          </a:solidFill>
                          <a:latin typeface="Bradley Hand ITC"/>
                        </a:rPr>
                        <a:t>Traditionalism</a:t>
                      </a:r>
                      <a:endParaRPr lang="en-GB" sz="2400" b="0" baseline="0" dirty="0">
                        <a:solidFill>
                          <a:schemeClr val="accent4">
                            <a:lumMod val="50000"/>
                          </a:schemeClr>
                        </a:solidFill>
                        <a:latin typeface="Bradley Hand ITC"/>
                      </a:endParaRPr>
                    </a:p>
                  </a:txBody>
                  <a:tcPr/>
                </a:tc>
                <a:extLst>
                  <a:ext uri="{0D108BD9-81ED-4DB2-BD59-A6C34878D82A}">
                    <a16:rowId xmlns:a16="http://schemas.microsoft.com/office/drawing/2014/main" val="10001"/>
                  </a:ext>
                </a:extLst>
              </a:tr>
              <a:tr h="469895">
                <a:tc>
                  <a:txBody>
                    <a:bodyPr/>
                    <a:lstStyle/>
                    <a:p>
                      <a:r>
                        <a:rPr lang="en-GB" sz="2400" b="1" dirty="0" err="1">
                          <a:latin typeface="Bradley Hand ITC"/>
                        </a:rPr>
                        <a:t>Blaengar</a:t>
                      </a:r>
                    </a:p>
                  </a:txBody>
                  <a:tcPr/>
                </a:tc>
                <a:tc>
                  <a:txBody>
                    <a:bodyPr/>
                    <a:lstStyle/>
                    <a:p>
                      <a:pPr algn="ctr"/>
                      <a:r>
                        <a:rPr lang="en-GB" sz="2400" b="0" dirty="0">
                          <a:solidFill>
                            <a:schemeClr val="accent4">
                              <a:lumMod val="50000"/>
                            </a:schemeClr>
                          </a:solidFill>
                          <a:latin typeface="Bradley Hand ITC"/>
                        </a:rPr>
                        <a:t>Progressivism</a:t>
                      </a:r>
                      <a:endParaRPr lang="en-US" dirty="0"/>
                    </a:p>
                  </a:txBody>
                  <a:tcPr/>
                </a:tc>
                <a:extLst>
                  <a:ext uri="{0D108BD9-81ED-4DB2-BD59-A6C34878D82A}">
                    <a16:rowId xmlns:a16="http://schemas.microsoft.com/office/drawing/2014/main" val="10002"/>
                  </a:ext>
                </a:extLst>
              </a:tr>
              <a:tr h="469895">
                <a:tc>
                  <a:txBody>
                    <a:bodyPr/>
                    <a:lstStyle/>
                    <a:p>
                      <a:r>
                        <a:rPr lang="en-GB" sz="2400" b="1" dirty="0" err="1">
                          <a:latin typeface="Bradley Hand ITC"/>
                        </a:rPr>
                        <a:t>Dyneiddiaeth</a:t>
                      </a:r>
                      <a:r>
                        <a:rPr lang="en-GB" sz="2400" b="1" dirty="0">
                          <a:latin typeface="Bradley Hand ITC"/>
                        </a:rPr>
                        <a:t> </a:t>
                      </a:r>
                      <a:r>
                        <a:rPr lang="en-GB" sz="2400" b="1" dirty="0" err="1">
                          <a:latin typeface="Bradley Hand ITC"/>
                        </a:rPr>
                        <a:t>Glasurol</a:t>
                      </a:r>
                      <a:endParaRPr lang="en-GB" sz="2400" b="1" dirty="0" err="1">
                        <a:latin typeface="Bradley Hand ITC" panose="03070402050302030203" pitchFamily="66" charset="0"/>
                      </a:endParaRPr>
                    </a:p>
                  </a:txBody>
                  <a:tcPr/>
                </a:tc>
                <a:tc>
                  <a:txBody>
                    <a:bodyPr/>
                    <a:lstStyle/>
                    <a:p>
                      <a:pPr algn="ctr"/>
                      <a:r>
                        <a:rPr lang="en-GB" sz="2400" b="0" dirty="0">
                          <a:solidFill>
                            <a:schemeClr val="accent4">
                              <a:lumMod val="50000"/>
                            </a:schemeClr>
                          </a:solidFill>
                          <a:latin typeface="Bradley Hand ITC"/>
                        </a:rPr>
                        <a:t>Classical Humanism</a:t>
                      </a:r>
                    </a:p>
                  </a:txBody>
                  <a:tcPr/>
                </a:tc>
                <a:extLst>
                  <a:ext uri="{0D108BD9-81ED-4DB2-BD59-A6C34878D82A}">
                    <a16:rowId xmlns:a16="http://schemas.microsoft.com/office/drawing/2014/main" val="10003"/>
                  </a:ext>
                </a:extLst>
              </a:tr>
              <a:tr h="469895">
                <a:tc>
                  <a:txBody>
                    <a:bodyPr/>
                    <a:lstStyle/>
                    <a:p>
                      <a:r>
                        <a:rPr lang="en-GB" sz="2400" b="1" dirty="0" err="1">
                          <a:latin typeface="Bradley Hand ITC"/>
                        </a:rPr>
                        <a:t>Dyneiddiaeth</a:t>
                      </a:r>
                      <a:r>
                        <a:rPr lang="en-GB" sz="2400" b="1" dirty="0">
                          <a:latin typeface="Bradley Hand ITC"/>
                        </a:rPr>
                        <a:t> </a:t>
                      </a:r>
                      <a:r>
                        <a:rPr lang="en-GB" sz="2400" b="1" dirty="0" err="1">
                          <a:latin typeface="Bradley Hand ITC"/>
                        </a:rPr>
                        <a:t>Ryddfrydol</a:t>
                      </a:r>
                      <a:endParaRPr lang="en-GB" sz="2400" b="1" dirty="0" err="1">
                        <a:latin typeface="Bradley Hand ITC" panose="03070402050302030203" pitchFamily="66" charset="0"/>
                      </a:endParaRPr>
                    </a:p>
                  </a:txBody>
                  <a:tcPr/>
                </a:tc>
                <a:tc>
                  <a:txBody>
                    <a:bodyPr/>
                    <a:lstStyle/>
                    <a:p>
                      <a:pPr algn="ctr"/>
                      <a:r>
                        <a:rPr lang="en-GB" sz="2400" b="0" dirty="0">
                          <a:solidFill>
                            <a:schemeClr val="accent4">
                              <a:lumMod val="50000"/>
                            </a:schemeClr>
                          </a:solidFill>
                          <a:latin typeface="Bradley Hand ITC"/>
                        </a:rPr>
                        <a:t>Liberal Humanism</a:t>
                      </a:r>
                    </a:p>
                  </a:txBody>
                  <a:tcPr/>
                </a:tc>
                <a:extLst>
                  <a:ext uri="{0D108BD9-81ED-4DB2-BD59-A6C34878D82A}">
                    <a16:rowId xmlns:a16="http://schemas.microsoft.com/office/drawing/2014/main" val="10004"/>
                  </a:ext>
                </a:extLst>
              </a:tr>
              <a:tr h="469895">
                <a:tc>
                  <a:txBody>
                    <a:bodyPr/>
                    <a:lstStyle/>
                    <a:p>
                      <a:pPr lvl="0">
                        <a:buNone/>
                      </a:pPr>
                      <a:r>
                        <a:rPr lang="en-GB" sz="2400" b="1" dirty="0" err="1">
                          <a:latin typeface="Bradley Hand ITC"/>
                        </a:rPr>
                        <a:t>Offerynnol</a:t>
                      </a:r>
                    </a:p>
                  </a:txBody>
                  <a:tcPr/>
                </a:tc>
                <a:tc>
                  <a:txBody>
                    <a:bodyPr/>
                    <a:lstStyle/>
                    <a:p>
                      <a:pPr lvl="0" algn="ctr">
                        <a:buNone/>
                      </a:pPr>
                      <a:r>
                        <a:rPr lang="en-GB" sz="2400" b="0" dirty="0">
                          <a:solidFill>
                            <a:schemeClr val="accent4">
                              <a:lumMod val="50000"/>
                            </a:schemeClr>
                          </a:solidFill>
                          <a:latin typeface="Bradley Hand ITC"/>
                        </a:rPr>
                        <a:t>Instrumentalism</a:t>
                      </a:r>
                    </a:p>
                  </a:txBody>
                  <a:tcPr/>
                </a:tc>
                <a:extLst>
                  <a:ext uri="{0D108BD9-81ED-4DB2-BD59-A6C34878D82A}">
                    <a16:rowId xmlns:a16="http://schemas.microsoft.com/office/drawing/2014/main" val="1548437648"/>
                  </a:ext>
                </a:extLst>
              </a:tr>
              <a:tr h="469895">
                <a:tc>
                  <a:txBody>
                    <a:bodyPr/>
                    <a:lstStyle/>
                    <a:p>
                      <a:pPr lvl="0">
                        <a:buNone/>
                      </a:pPr>
                      <a:r>
                        <a:rPr lang="en-GB" sz="2400" b="1" dirty="0">
                          <a:latin typeface="Bradley Hand ITC"/>
                        </a:rPr>
                        <a:t>Ail-</a:t>
                      </a:r>
                      <a:r>
                        <a:rPr lang="en-GB" sz="2400" b="1" dirty="0" err="1">
                          <a:latin typeface="Bradley Hand ITC"/>
                        </a:rPr>
                        <a:t>adeiladwaith</a:t>
                      </a:r>
                    </a:p>
                  </a:txBody>
                  <a:tcPr/>
                </a:tc>
                <a:tc>
                  <a:txBody>
                    <a:bodyPr/>
                    <a:lstStyle/>
                    <a:p>
                      <a:pPr lvl="0" algn="ctr">
                        <a:buNone/>
                      </a:pPr>
                      <a:r>
                        <a:rPr lang="en-GB" sz="2400" b="0" dirty="0" err="1">
                          <a:solidFill>
                            <a:schemeClr val="accent4">
                              <a:lumMod val="50000"/>
                            </a:schemeClr>
                          </a:solidFill>
                          <a:latin typeface="Bradley Hand ITC"/>
                        </a:rPr>
                        <a:t>Reconstructivisim</a:t>
                      </a:r>
                    </a:p>
                  </a:txBody>
                  <a:tcPr/>
                </a:tc>
                <a:extLst>
                  <a:ext uri="{0D108BD9-81ED-4DB2-BD59-A6C34878D82A}">
                    <a16:rowId xmlns:a16="http://schemas.microsoft.com/office/drawing/2014/main" val="125780004"/>
                  </a:ext>
                </a:extLst>
              </a:tr>
            </a:tbl>
          </a:graphicData>
        </a:graphic>
      </p:graphicFrame>
      <p:pic>
        <p:nvPicPr>
          <p:cNvPr id="6" name="Picture 5"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75656" y="349077"/>
            <a:ext cx="994122" cy="994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6158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TERRY\AppData\Local\Microsoft\Windows\INetCache\IE\KWYYDASA\14836299-stack-of-books-books-stacked[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548680"/>
            <a:ext cx="5306347" cy="5783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2979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7467600" cy="1143000"/>
          </a:xfrm>
        </p:spPr>
        <p:txBody>
          <a:bodyPr>
            <a:normAutofit fontScale="90000"/>
          </a:bodyPr>
          <a:lstStyle/>
          <a:p>
            <a:pPr algn="ctr"/>
            <a:r>
              <a:rPr lang="en-GB" sz="4000" dirty="0" err="1">
                <a:solidFill>
                  <a:schemeClr val="accent1"/>
                </a:solidFill>
                <a:latin typeface="Arial" panose="020B0604020202020204" pitchFamily="34" charset="0"/>
                <a:cs typeface="Arial" panose="020B0604020202020204" pitchFamily="34" charset="0"/>
              </a:rPr>
              <a:t>Darllen</a:t>
            </a:r>
            <a:r>
              <a:rPr lang="en-GB" sz="4000" dirty="0">
                <a:solidFill>
                  <a:srgbClr val="464646"/>
                </a:solidFill>
                <a:latin typeface="Arial" panose="020B0604020202020204" pitchFamily="34" charset="0"/>
                <a:cs typeface="Arial" panose="020B0604020202020204" pitchFamily="34" charset="0"/>
              </a:rPr>
              <a:t> </a:t>
            </a:r>
            <a:br>
              <a:rPr lang="en-GB" sz="4000" dirty="0">
                <a:solidFill>
                  <a:srgbClr val="464646"/>
                </a:solidFill>
                <a:latin typeface="Arial" panose="020B0604020202020204" pitchFamily="34" charset="0"/>
                <a:cs typeface="Arial" panose="020B0604020202020204" pitchFamily="34" charset="0"/>
              </a:rPr>
            </a:br>
            <a:r>
              <a:rPr lang="en-GB" sz="4000" i="1" dirty="0">
                <a:solidFill>
                  <a:srgbClr val="464646"/>
                </a:solidFill>
                <a:latin typeface="Arial" panose="020B0604020202020204" pitchFamily="34" charset="0"/>
                <a:cs typeface="Arial" panose="020B0604020202020204" pitchFamily="34" charset="0"/>
              </a:rPr>
              <a:t>Reading </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95536" y="1772816"/>
            <a:ext cx="3888432" cy="4572000"/>
          </a:xfrm>
        </p:spPr>
        <p:style>
          <a:lnRef idx="2">
            <a:schemeClr val="accent1"/>
          </a:lnRef>
          <a:fillRef idx="1">
            <a:schemeClr val="lt1"/>
          </a:fillRef>
          <a:effectRef idx="0">
            <a:schemeClr val="accent1"/>
          </a:effectRef>
          <a:fontRef idx="minor">
            <a:schemeClr val="dk1"/>
          </a:fontRef>
        </p:style>
        <p:txBody>
          <a:bodyPr>
            <a:normAutofit/>
          </a:bodyPr>
          <a:lstStyle/>
          <a:p>
            <a:pPr marL="566737" indent="-457200" fontAlgn="base">
              <a:spcBef>
                <a:spcPts val="400"/>
              </a:spcBef>
              <a:spcAft>
                <a:spcPct val="0"/>
              </a:spcAft>
              <a:buClr>
                <a:srgbClr val="2DA2BF"/>
              </a:buClr>
              <a:buSzPct val="68000"/>
              <a:buFont typeface="Courier New" panose="02070309020205020404" pitchFamily="49" charset="0"/>
              <a:buChar char="o"/>
            </a:pPr>
            <a:r>
              <a:rPr lang="en-GB" altLang="en-US" sz="3200" b="1" dirty="0">
                <a:solidFill>
                  <a:srgbClr val="464646"/>
                </a:solidFill>
                <a:latin typeface="Arial" panose="020B0604020202020204" pitchFamily="34" charset="0"/>
                <a:cs typeface="Arial" panose="020B0604020202020204" pitchFamily="34" charset="0"/>
              </a:rPr>
              <a:t>Beth</a:t>
            </a:r>
            <a:r>
              <a:rPr lang="en-GB" altLang="en-US" sz="3200" dirty="0">
                <a:solidFill>
                  <a:srgbClr val="464646"/>
                </a:solidFill>
                <a:latin typeface="Arial" panose="020B0604020202020204" pitchFamily="34" charset="0"/>
                <a:cs typeface="Arial" panose="020B0604020202020204" pitchFamily="34" charset="0"/>
              </a:rPr>
              <a:t> </a:t>
            </a:r>
            <a:r>
              <a:rPr lang="en-GB" altLang="en-US" sz="3200" dirty="0" err="1">
                <a:solidFill>
                  <a:srgbClr val="464646"/>
                </a:solidFill>
                <a:latin typeface="Arial" panose="020B0604020202020204" pitchFamily="34" charset="0"/>
                <a:cs typeface="Arial" panose="020B0604020202020204" pitchFamily="34" charset="0"/>
              </a:rPr>
              <a:t>ydw</a:t>
            </a:r>
            <a:r>
              <a:rPr lang="en-GB" altLang="en-US" sz="3200" dirty="0">
                <a:solidFill>
                  <a:srgbClr val="464646"/>
                </a:solidFill>
                <a:latin typeface="Arial" panose="020B0604020202020204" pitchFamily="34" charset="0"/>
                <a:cs typeface="Arial" panose="020B0604020202020204" pitchFamily="34" charset="0"/>
              </a:rPr>
              <a:t> </a:t>
            </a:r>
            <a:r>
              <a:rPr lang="en-GB" altLang="en-US" sz="3200" dirty="0" err="1">
                <a:solidFill>
                  <a:srgbClr val="464646"/>
                </a:solidFill>
                <a:latin typeface="Arial" panose="020B0604020202020204" pitchFamily="34" charset="0"/>
                <a:cs typeface="Arial" panose="020B0604020202020204" pitchFamily="34" charset="0"/>
              </a:rPr>
              <a:t>i’n</a:t>
            </a:r>
            <a:r>
              <a:rPr lang="en-GB" altLang="en-US" sz="3200" dirty="0">
                <a:solidFill>
                  <a:srgbClr val="464646"/>
                </a:solidFill>
                <a:latin typeface="Arial" panose="020B0604020202020204" pitchFamily="34" charset="0"/>
                <a:cs typeface="Arial" panose="020B0604020202020204" pitchFamily="34" charset="0"/>
              </a:rPr>
              <a:t> </a:t>
            </a:r>
            <a:r>
              <a:rPr lang="en-GB" altLang="en-US" sz="3200" dirty="0" err="1">
                <a:solidFill>
                  <a:srgbClr val="464646"/>
                </a:solidFill>
                <a:latin typeface="Arial" panose="020B0604020202020204" pitchFamily="34" charset="0"/>
                <a:cs typeface="Arial" panose="020B0604020202020204" pitchFamily="34" charset="0"/>
              </a:rPr>
              <a:t>darllen</a:t>
            </a:r>
            <a:r>
              <a:rPr lang="en-GB" altLang="en-US" sz="3200" dirty="0">
                <a:solidFill>
                  <a:srgbClr val="464646"/>
                </a:solidFill>
                <a:latin typeface="Arial" panose="020B0604020202020204" pitchFamily="34" charset="0"/>
                <a:cs typeface="Arial" panose="020B0604020202020204" pitchFamily="34" charset="0"/>
              </a:rPr>
              <a:t>?</a:t>
            </a:r>
          </a:p>
          <a:p>
            <a:pPr marL="566737" lvl="0" indent="-457200" fontAlgn="base">
              <a:spcBef>
                <a:spcPts val="400"/>
              </a:spcBef>
              <a:spcAft>
                <a:spcPct val="0"/>
              </a:spcAft>
              <a:buClr>
                <a:srgbClr val="2DA2BF"/>
              </a:buClr>
              <a:buSzPct val="68000"/>
              <a:buFont typeface="Courier New" panose="02070309020205020404" pitchFamily="49" charset="0"/>
              <a:buChar char="o"/>
            </a:pPr>
            <a:r>
              <a:rPr lang="en-GB" altLang="en-US" sz="3200" b="1" i="1" dirty="0">
                <a:solidFill>
                  <a:srgbClr val="464646"/>
                </a:solidFill>
                <a:latin typeface="Arial" panose="020B0604020202020204" pitchFamily="34" charset="0"/>
                <a:cs typeface="Arial" panose="020B0604020202020204" pitchFamily="34" charset="0"/>
              </a:rPr>
              <a:t>Am</a:t>
            </a:r>
            <a:r>
              <a:rPr lang="en-GB" altLang="en-US" sz="3200" dirty="0">
                <a:solidFill>
                  <a:srgbClr val="464646"/>
                </a:solidFill>
                <a:latin typeface="Arial" panose="020B0604020202020204" pitchFamily="34" charset="0"/>
                <a:cs typeface="Arial" panose="020B0604020202020204" pitchFamily="34" charset="0"/>
              </a:rPr>
              <a:t> </a:t>
            </a:r>
            <a:r>
              <a:rPr lang="en-GB" altLang="en-US" sz="3200" dirty="0" err="1">
                <a:solidFill>
                  <a:srgbClr val="464646"/>
                </a:solidFill>
                <a:latin typeface="Arial" panose="020B0604020202020204" pitchFamily="34" charset="0"/>
                <a:cs typeface="Arial" panose="020B0604020202020204" pitchFamily="34" charset="0"/>
              </a:rPr>
              <a:t>beth</a:t>
            </a:r>
            <a:r>
              <a:rPr lang="en-GB" altLang="en-US" sz="3200" dirty="0">
                <a:solidFill>
                  <a:srgbClr val="464646"/>
                </a:solidFill>
                <a:latin typeface="Arial" panose="020B0604020202020204" pitchFamily="34" charset="0"/>
                <a:cs typeface="Arial" panose="020B0604020202020204" pitchFamily="34" charset="0"/>
              </a:rPr>
              <a:t> </a:t>
            </a:r>
            <a:r>
              <a:rPr lang="en-GB" altLang="en-US" sz="3200" dirty="0" err="1">
                <a:solidFill>
                  <a:srgbClr val="464646"/>
                </a:solidFill>
                <a:latin typeface="Arial" panose="020B0604020202020204" pitchFamily="34" charset="0"/>
                <a:cs typeface="Arial" panose="020B0604020202020204" pitchFamily="34" charset="0"/>
              </a:rPr>
              <a:t>ydw</a:t>
            </a:r>
            <a:r>
              <a:rPr lang="en-GB" altLang="en-US" sz="3200" dirty="0">
                <a:solidFill>
                  <a:srgbClr val="464646"/>
                </a:solidFill>
                <a:latin typeface="Arial" panose="020B0604020202020204" pitchFamily="34" charset="0"/>
                <a:cs typeface="Arial" panose="020B0604020202020204" pitchFamily="34" charset="0"/>
              </a:rPr>
              <a:t> </a:t>
            </a:r>
            <a:r>
              <a:rPr lang="en-GB" altLang="en-US" sz="3200" dirty="0" err="1">
                <a:solidFill>
                  <a:srgbClr val="464646"/>
                </a:solidFill>
                <a:latin typeface="Arial" panose="020B0604020202020204" pitchFamily="34" charset="0"/>
                <a:cs typeface="Arial" panose="020B0604020202020204" pitchFamily="34" charset="0"/>
              </a:rPr>
              <a:t>i’n</a:t>
            </a:r>
            <a:r>
              <a:rPr lang="en-GB" altLang="en-US" sz="3200" dirty="0">
                <a:solidFill>
                  <a:srgbClr val="464646"/>
                </a:solidFill>
                <a:latin typeface="Arial" panose="020B0604020202020204" pitchFamily="34" charset="0"/>
                <a:cs typeface="Arial" panose="020B0604020202020204" pitchFamily="34" charset="0"/>
              </a:rPr>
              <a:t> </a:t>
            </a:r>
            <a:r>
              <a:rPr lang="en-GB" altLang="en-US" sz="3200" dirty="0" err="1">
                <a:solidFill>
                  <a:srgbClr val="464646"/>
                </a:solidFill>
                <a:latin typeface="Arial" panose="020B0604020202020204" pitchFamily="34" charset="0"/>
                <a:cs typeface="Arial" panose="020B0604020202020204" pitchFamily="34" charset="0"/>
              </a:rPr>
              <a:t>darllen</a:t>
            </a:r>
            <a:r>
              <a:rPr lang="en-GB" altLang="en-US" sz="3200" dirty="0">
                <a:solidFill>
                  <a:srgbClr val="464646"/>
                </a:solidFill>
                <a:latin typeface="Arial" panose="020B0604020202020204" pitchFamily="34" charset="0"/>
                <a:cs typeface="Arial" panose="020B0604020202020204" pitchFamily="34" charset="0"/>
              </a:rPr>
              <a:t>?</a:t>
            </a:r>
          </a:p>
          <a:p>
            <a:pPr marL="566737" lvl="0" indent="-457200" fontAlgn="base">
              <a:spcBef>
                <a:spcPts val="400"/>
              </a:spcBef>
              <a:spcAft>
                <a:spcPct val="0"/>
              </a:spcAft>
              <a:buClr>
                <a:srgbClr val="2DA2BF"/>
              </a:buClr>
              <a:buSzPct val="68000"/>
              <a:buFont typeface="Courier New" panose="02070309020205020404" pitchFamily="49" charset="0"/>
              <a:buChar char="o"/>
            </a:pPr>
            <a:r>
              <a:rPr lang="en-GB" altLang="en-US" sz="3200" b="1" dirty="0">
                <a:solidFill>
                  <a:srgbClr val="464646"/>
                </a:solidFill>
                <a:latin typeface="Arial" panose="020B0604020202020204" pitchFamily="34" charset="0"/>
                <a:cs typeface="Arial" panose="020B0604020202020204" pitchFamily="34" charset="0"/>
              </a:rPr>
              <a:t>Pam</a:t>
            </a:r>
            <a:r>
              <a:rPr lang="en-GB" altLang="en-US" sz="3200" dirty="0">
                <a:solidFill>
                  <a:srgbClr val="464646"/>
                </a:solidFill>
                <a:latin typeface="Arial" panose="020B0604020202020204" pitchFamily="34" charset="0"/>
                <a:cs typeface="Arial" panose="020B0604020202020204" pitchFamily="34" charset="0"/>
              </a:rPr>
              <a:t> </a:t>
            </a:r>
            <a:r>
              <a:rPr lang="en-GB" altLang="en-US" sz="3200" dirty="0" err="1">
                <a:solidFill>
                  <a:srgbClr val="464646"/>
                </a:solidFill>
                <a:latin typeface="Arial" panose="020B0604020202020204" pitchFamily="34" charset="0"/>
                <a:cs typeface="Arial" panose="020B0604020202020204" pitchFamily="34" charset="0"/>
              </a:rPr>
              <a:t>ydw</a:t>
            </a:r>
            <a:r>
              <a:rPr lang="en-GB" altLang="en-US" sz="3200" dirty="0">
                <a:solidFill>
                  <a:srgbClr val="464646"/>
                </a:solidFill>
                <a:latin typeface="Arial" panose="020B0604020202020204" pitchFamily="34" charset="0"/>
                <a:cs typeface="Arial" panose="020B0604020202020204" pitchFamily="34" charset="0"/>
              </a:rPr>
              <a:t> </a:t>
            </a:r>
            <a:r>
              <a:rPr lang="en-GB" altLang="en-US" sz="3200" dirty="0" err="1">
                <a:solidFill>
                  <a:srgbClr val="464646"/>
                </a:solidFill>
                <a:latin typeface="Arial" panose="020B0604020202020204" pitchFamily="34" charset="0"/>
                <a:cs typeface="Arial" panose="020B0604020202020204" pitchFamily="34" charset="0"/>
              </a:rPr>
              <a:t>i’n</a:t>
            </a:r>
            <a:r>
              <a:rPr lang="en-GB" altLang="en-US" sz="3200" dirty="0">
                <a:solidFill>
                  <a:srgbClr val="464646"/>
                </a:solidFill>
                <a:latin typeface="Arial" panose="020B0604020202020204" pitchFamily="34" charset="0"/>
                <a:cs typeface="Arial" panose="020B0604020202020204" pitchFamily="34" charset="0"/>
              </a:rPr>
              <a:t> </a:t>
            </a:r>
            <a:r>
              <a:rPr lang="en-GB" altLang="en-US" sz="3200" dirty="0" err="1">
                <a:solidFill>
                  <a:srgbClr val="464646"/>
                </a:solidFill>
                <a:latin typeface="Arial" panose="020B0604020202020204" pitchFamily="34" charset="0"/>
                <a:cs typeface="Arial" panose="020B0604020202020204" pitchFamily="34" charset="0"/>
              </a:rPr>
              <a:t>darllen</a:t>
            </a:r>
            <a:r>
              <a:rPr lang="en-GB" altLang="en-US" sz="3200" dirty="0">
                <a:solidFill>
                  <a:srgbClr val="464646"/>
                </a:solidFill>
                <a:latin typeface="Arial" panose="020B0604020202020204" pitchFamily="34" charset="0"/>
                <a:cs typeface="Arial" panose="020B0604020202020204" pitchFamily="34" charset="0"/>
              </a:rPr>
              <a:t>?</a:t>
            </a:r>
          </a:p>
          <a:p>
            <a:pPr marL="566737" lvl="0" indent="-457200" fontAlgn="base">
              <a:spcBef>
                <a:spcPts val="400"/>
              </a:spcBef>
              <a:spcAft>
                <a:spcPct val="0"/>
              </a:spcAft>
              <a:buClr>
                <a:srgbClr val="2DA2BF"/>
              </a:buClr>
              <a:buSzPct val="68000"/>
              <a:buFont typeface="Courier New" panose="02070309020205020404" pitchFamily="49" charset="0"/>
              <a:buChar char="o"/>
            </a:pPr>
            <a:r>
              <a:rPr lang="en-GB" altLang="en-US" sz="3200" b="1" dirty="0" err="1">
                <a:solidFill>
                  <a:srgbClr val="464646"/>
                </a:solidFill>
                <a:latin typeface="Arial" panose="020B0604020202020204" pitchFamily="34" charset="0"/>
                <a:cs typeface="Arial" panose="020B0604020202020204" pitchFamily="34" charset="0"/>
              </a:rPr>
              <a:t>Sut</a:t>
            </a:r>
            <a:r>
              <a:rPr lang="en-GB" altLang="en-US" sz="3200" dirty="0">
                <a:solidFill>
                  <a:srgbClr val="464646"/>
                </a:solidFill>
                <a:latin typeface="Arial" panose="020B0604020202020204" pitchFamily="34" charset="0"/>
                <a:cs typeface="Arial" panose="020B0604020202020204" pitchFamily="34" charset="0"/>
              </a:rPr>
              <a:t> </a:t>
            </a:r>
            <a:r>
              <a:rPr lang="en-GB" altLang="en-US" sz="3200" dirty="0" err="1">
                <a:solidFill>
                  <a:srgbClr val="464646"/>
                </a:solidFill>
                <a:latin typeface="Arial" panose="020B0604020202020204" pitchFamily="34" charset="0"/>
                <a:cs typeface="Arial" panose="020B0604020202020204" pitchFamily="34" charset="0"/>
              </a:rPr>
              <a:t>ydw</a:t>
            </a:r>
            <a:r>
              <a:rPr lang="en-GB" altLang="en-US" sz="3200" dirty="0">
                <a:solidFill>
                  <a:srgbClr val="464646"/>
                </a:solidFill>
                <a:latin typeface="Arial" panose="020B0604020202020204" pitchFamily="34" charset="0"/>
                <a:cs typeface="Arial" panose="020B0604020202020204" pitchFamily="34" charset="0"/>
              </a:rPr>
              <a:t> </a:t>
            </a:r>
            <a:r>
              <a:rPr lang="en-GB" altLang="en-US" sz="3200" dirty="0" err="1">
                <a:solidFill>
                  <a:srgbClr val="464646"/>
                </a:solidFill>
                <a:latin typeface="Arial" panose="020B0604020202020204" pitchFamily="34" charset="0"/>
                <a:cs typeface="Arial" panose="020B0604020202020204" pitchFamily="34" charset="0"/>
              </a:rPr>
              <a:t>i’n</a:t>
            </a:r>
            <a:r>
              <a:rPr lang="en-GB" altLang="en-US" sz="3200" dirty="0">
                <a:solidFill>
                  <a:srgbClr val="464646"/>
                </a:solidFill>
                <a:latin typeface="Arial" panose="020B0604020202020204" pitchFamily="34" charset="0"/>
                <a:cs typeface="Arial" panose="020B0604020202020204" pitchFamily="34" charset="0"/>
              </a:rPr>
              <a:t> </a:t>
            </a:r>
            <a:r>
              <a:rPr lang="en-GB" altLang="en-US" sz="3200" dirty="0" err="1">
                <a:solidFill>
                  <a:srgbClr val="464646"/>
                </a:solidFill>
                <a:latin typeface="Arial" panose="020B0604020202020204" pitchFamily="34" charset="0"/>
                <a:cs typeface="Arial" panose="020B0604020202020204" pitchFamily="34" charset="0"/>
              </a:rPr>
              <a:t>darllen</a:t>
            </a:r>
            <a:r>
              <a:rPr lang="en-GB" altLang="en-US" sz="3200" dirty="0">
                <a:solidFill>
                  <a:srgbClr val="464646"/>
                </a:solidFill>
                <a:latin typeface="Arial" panose="020B0604020202020204" pitchFamily="34" charset="0"/>
                <a:cs typeface="Arial" panose="020B0604020202020204" pitchFamily="34" charset="0"/>
              </a:rPr>
              <a:t>?</a:t>
            </a:r>
          </a:p>
          <a:p>
            <a:pPr>
              <a:buFont typeface="Courier New" panose="02070309020205020404" pitchFamily="49" charset="0"/>
              <a:buChar char="o"/>
            </a:pPr>
            <a:endParaRPr lang="en-GB" dirty="0"/>
          </a:p>
        </p:txBody>
      </p:sp>
      <p:sp>
        <p:nvSpPr>
          <p:cNvPr id="6" name="Content Placeholder 2"/>
          <p:cNvSpPr>
            <a:spLocks noGrp="1"/>
          </p:cNvSpPr>
          <p:nvPr>
            <p:ph sz="half" idx="1"/>
          </p:nvPr>
        </p:nvSpPr>
        <p:spPr>
          <a:xfrm>
            <a:off x="4427984" y="1772816"/>
            <a:ext cx="3672408" cy="4572000"/>
          </a:xfrm>
        </p:spPr>
        <p:style>
          <a:lnRef idx="2">
            <a:schemeClr val="dk1"/>
          </a:lnRef>
          <a:fillRef idx="1">
            <a:schemeClr val="lt1"/>
          </a:fillRef>
          <a:effectRef idx="0">
            <a:schemeClr val="dk1"/>
          </a:effectRef>
          <a:fontRef idx="minor">
            <a:schemeClr val="dk1"/>
          </a:fontRef>
        </p:style>
        <p:txBody>
          <a:bodyPr>
            <a:normAutofit lnSpcReduction="10000"/>
          </a:bodyPr>
          <a:lstStyle/>
          <a:p>
            <a:pPr marL="849313" lvl="1" indent="-457200" fontAlgn="base">
              <a:spcBef>
                <a:spcPts val="325"/>
              </a:spcBef>
              <a:spcAft>
                <a:spcPct val="0"/>
              </a:spcAft>
              <a:buClr>
                <a:srgbClr val="2DA2BF"/>
              </a:buClr>
              <a:buSzTx/>
              <a:buFont typeface="Courier New" panose="02070309020205020404" pitchFamily="49" charset="0"/>
              <a:buChar char="o"/>
            </a:pPr>
            <a:r>
              <a:rPr lang="en-GB" altLang="en-US" sz="3200" b="1" i="1" dirty="0">
                <a:solidFill>
                  <a:srgbClr val="464646"/>
                </a:solidFill>
                <a:latin typeface="Arial" panose="020B0604020202020204" pitchFamily="34" charset="0"/>
                <a:cs typeface="Arial" panose="020B0604020202020204" pitchFamily="34" charset="0"/>
              </a:rPr>
              <a:t>What</a:t>
            </a:r>
            <a:r>
              <a:rPr lang="en-GB" altLang="en-US" sz="3200" i="1" dirty="0">
                <a:solidFill>
                  <a:srgbClr val="464646"/>
                </a:solidFill>
                <a:latin typeface="Arial" panose="020B0604020202020204" pitchFamily="34" charset="0"/>
                <a:cs typeface="Arial" panose="020B0604020202020204" pitchFamily="34" charset="0"/>
              </a:rPr>
              <a:t> am I reading?</a:t>
            </a:r>
          </a:p>
          <a:p>
            <a:pPr marL="849313" lvl="1" indent="-457200" fontAlgn="base">
              <a:spcBef>
                <a:spcPts val="325"/>
              </a:spcBef>
              <a:spcAft>
                <a:spcPct val="0"/>
              </a:spcAft>
              <a:buClr>
                <a:srgbClr val="2DA2BF"/>
              </a:buClr>
              <a:buSzTx/>
              <a:buFont typeface="Courier New" panose="02070309020205020404" pitchFamily="49" charset="0"/>
              <a:buChar char="o"/>
            </a:pPr>
            <a:r>
              <a:rPr lang="en-GB" altLang="en-US" sz="3200" i="1" dirty="0">
                <a:solidFill>
                  <a:srgbClr val="464646"/>
                </a:solidFill>
                <a:latin typeface="Arial" panose="020B0604020202020204" pitchFamily="34" charset="0"/>
                <a:cs typeface="Arial" panose="020B0604020202020204" pitchFamily="34" charset="0"/>
              </a:rPr>
              <a:t>What am I reading </a:t>
            </a:r>
            <a:r>
              <a:rPr lang="en-GB" altLang="en-US" sz="3200" b="1" i="1" dirty="0">
                <a:solidFill>
                  <a:srgbClr val="464646"/>
                </a:solidFill>
                <a:latin typeface="Arial" panose="020B0604020202020204" pitchFamily="34" charset="0"/>
                <a:cs typeface="Arial" panose="020B0604020202020204" pitchFamily="34" charset="0"/>
              </a:rPr>
              <a:t>about</a:t>
            </a:r>
            <a:r>
              <a:rPr lang="en-GB" altLang="en-US" sz="3200" i="1" dirty="0">
                <a:solidFill>
                  <a:srgbClr val="464646"/>
                </a:solidFill>
                <a:latin typeface="Arial" panose="020B0604020202020204" pitchFamily="34" charset="0"/>
                <a:cs typeface="Arial" panose="020B0604020202020204" pitchFamily="34" charset="0"/>
              </a:rPr>
              <a:t>?</a:t>
            </a:r>
          </a:p>
          <a:p>
            <a:pPr marL="849313" lvl="1" indent="-457200" fontAlgn="base">
              <a:spcBef>
                <a:spcPts val="325"/>
              </a:spcBef>
              <a:spcAft>
                <a:spcPct val="0"/>
              </a:spcAft>
              <a:buClr>
                <a:srgbClr val="2DA2BF"/>
              </a:buClr>
              <a:buSzTx/>
              <a:buFont typeface="Courier New" panose="02070309020205020404" pitchFamily="49" charset="0"/>
              <a:buChar char="o"/>
            </a:pPr>
            <a:r>
              <a:rPr lang="en-GB" altLang="en-US" sz="3200" b="1" i="1" dirty="0">
                <a:solidFill>
                  <a:srgbClr val="464646"/>
                </a:solidFill>
                <a:latin typeface="Arial" panose="020B0604020202020204" pitchFamily="34" charset="0"/>
                <a:cs typeface="Arial" panose="020B0604020202020204" pitchFamily="34" charset="0"/>
              </a:rPr>
              <a:t>Why</a:t>
            </a:r>
            <a:r>
              <a:rPr lang="en-GB" altLang="en-US" sz="3200" i="1" dirty="0">
                <a:solidFill>
                  <a:srgbClr val="464646"/>
                </a:solidFill>
                <a:latin typeface="Arial" panose="020B0604020202020204" pitchFamily="34" charset="0"/>
                <a:cs typeface="Arial" panose="020B0604020202020204" pitchFamily="34" charset="0"/>
              </a:rPr>
              <a:t> am I reading?</a:t>
            </a:r>
          </a:p>
          <a:p>
            <a:pPr marL="849313" lvl="1" indent="-457200" fontAlgn="base">
              <a:spcBef>
                <a:spcPts val="325"/>
              </a:spcBef>
              <a:spcAft>
                <a:spcPct val="0"/>
              </a:spcAft>
              <a:buClr>
                <a:srgbClr val="2DA2BF"/>
              </a:buClr>
              <a:buSzTx/>
              <a:buFont typeface="Courier New" panose="02070309020205020404" pitchFamily="49" charset="0"/>
              <a:buChar char="o"/>
            </a:pPr>
            <a:r>
              <a:rPr lang="en-GB" altLang="en-US" sz="3200" b="1" i="1" dirty="0">
                <a:solidFill>
                  <a:srgbClr val="464646"/>
                </a:solidFill>
                <a:latin typeface="Arial" panose="020B0604020202020204" pitchFamily="34" charset="0"/>
                <a:cs typeface="Arial" panose="020B0604020202020204" pitchFamily="34" charset="0"/>
              </a:rPr>
              <a:t>How</a:t>
            </a:r>
            <a:r>
              <a:rPr lang="en-GB" altLang="en-US" sz="3200" i="1" dirty="0">
                <a:solidFill>
                  <a:srgbClr val="464646"/>
                </a:solidFill>
                <a:latin typeface="Arial" panose="020B0604020202020204" pitchFamily="34" charset="0"/>
                <a:cs typeface="Arial" panose="020B0604020202020204" pitchFamily="34" charset="0"/>
              </a:rPr>
              <a:t> am I reading?</a:t>
            </a:r>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20570158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Byddwch</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ddarllenwr</a:t>
            </a:r>
            <a:r>
              <a:rPr lang="en-GB" dirty="0">
                <a:solidFill>
                  <a:schemeClr val="accent1"/>
                </a:solidFill>
              </a:rPr>
              <a:t> </a:t>
            </a:r>
            <a:r>
              <a:rPr lang="en-GB" dirty="0" err="1">
                <a:solidFill>
                  <a:schemeClr val="accent1"/>
                </a:solidFill>
              </a:rPr>
              <a:t>trefnus</a:t>
            </a:r>
            <a:r>
              <a:rPr lang="en-GB" dirty="0">
                <a:solidFill>
                  <a:schemeClr val="accent1"/>
                </a:solidFill>
              </a:rPr>
              <a:t>…</a:t>
            </a:r>
            <a:br>
              <a:rPr lang="en-GB" dirty="0">
                <a:solidFill>
                  <a:schemeClr val="accent1"/>
                </a:solidFill>
              </a:rPr>
            </a:br>
            <a:r>
              <a:rPr lang="en-GB" dirty="0"/>
              <a:t>Be an organised reader…</a:t>
            </a:r>
          </a:p>
        </p:txBody>
      </p:sp>
      <p:sp>
        <p:nvSpPr>
          <p:cNvPr id="3" name="Content Placeholder 2"/>
          <p:cNvSpPr>
            <a:spLocks noGrp="1"/>
          </p:cNvSpPr>
          <p:nvPr>
            <p:ph sz="quarter" idx="1"/>
          </p:nvPr>
        </p:nvSpPr>
        <p:spPr>
          <a:xfrm>
            <a:off x="467544" y="1844824"/>
            <a:ext cx="3657600" cy="2188840"/>
          </a:xfrm>
        </p:spPr>
        <p:style>
          <a:lnRef idx="2">
            <a:schemeClr val="accent1"/>
          </a:lnRef>
          <a:fillRef idx="1">
            <a:schemeClr val="lt1"/>
          </a:fillRef>
          <a:effectRef idx="0">
            <a:schemeClr val="accent1"/>
          </a:effectRef>
          <a:fontRef idx="minor">
            <a:schemeClr val="dk1"/>
          </a:fontRef>
        </p:style>
        <p:txBody>
          <a:bodyPr/>
          <a:lstStyle/>
          <a:p>
            <a:r>
              <a:rPr lang="en-GB" dirty="0"/>
              <a:t>…</a:t>
            </a:r>
            <a:r>
              <a:rPr lang="en-GB" dirty="0" err="1"/>
              <a:t>er</a:t>
            </a:r>
            <a:r>
              <a:rPr lang="en-GB" dirty="0"/>
              <a:t> </a:t>
            </a:r>
            <a:r>
              <a:rPr lang="en-GB" dirty="0" err="1"/>
              <a:t>mwyn</a:t>
            </a:r>
            <a:r>
              <a:rPr lang="en-GB" dirty="0"/>
              <a:t> </a:t>
            </a:r>
            <a:r>
              <a:rPr lang="en-GB" dirty="0" err="1"/>
              <a:t>gwella</a:t>
            </a:r>
            <a:r>
              <a:rPr lang="en-GB" dirty="0"/>
              <a:t> </a:t>
            </a:r>
            <a:r>
              <a:rPr lang="en-GB" dirty="0" err="1"/>
              <a:t>dadansoddi</a:t>
            </a:r>
            <a:r>
              <a:rPr lang="en-GB" dirty="0"/>
              <a:t> </a:t>
            </a:r>
            <a:r>
              <a:rPr lang="en-GB" dirty="0" err="1"/>
              <a:t>beirniadol</a:t>
            </a:r>
            <a:r>
              <a:rPr lang="en-GB" dirty="0"/>
              <a:t>…</a:t>
            </a:r>
          </a:p>
          <a:p>
            <a:r>
              <a:rPr lang="en-GB" dirty="0"/>
              <a:t>…a </a:t>
            </a:r>
            <a:r>
              <a:rPr lang="en-GB" dirty="0" err="1"/>
              <a:t>sicrhau</a:t>
            </a:r>
            <a:r>
              <a:rPr lang="en-GB" dirty="0"/>
              <a:t> </a:t>
            </a:r>
            <a:r>
              <a:rPr lang="en-GB" dirty="0" err="1"/>
              <a:t>cyfeirnodi</a:t>
            </a:r>
            <a:r>
              <a:rPr lang="en-GB" dirty="0"/>
              <a:t> </a:t>
            </a:r>
            <a:r>
              <a:rPr lang="en-GB" dirty="0" err="1"/>
              <a:t>cywir</a:t>
            </a:r>
            <a:r>
              <a:rPr lang="en-GB" dirty="0"/>
              <a:t>. </a:t>
            </a:r>
          </a:p>
          <a:p>
            <a:endParaRPr lang="en-GB" dirty="0"/>
          </a:p>
        </p:txBody>
      </p:sp>
      <p:sp>
        <p:nvSpPr>
          <p:cNvPr id="4" name="Content Placeholder 3"/>
          <p:cNvSpPr>
            <a:spLocks noGrp="1"/>
          </p:cNvSpPr>
          <p:nvPr>
            <p:ph sz="quarter" idx="2"/>
          </p:nvPr>
        </p:nvSpPr>
        <p:spPr>
          <a:xfrm>
            <a:off x="4355976" y="3789040"/>
            <a:ext cx="3657600" cy="2376264"/>
          </a:xfrm>
        </p:spPr>
        <p:style>
          <a:lnRef idx="2">
            <a:schemeClr val="dk1"/>
          </a:lnRef>
          <a:fillRef idx="1">
            <a:schemeClr val="lt1"/>
          </a:fillRef>
          <a:effectRef idx="0">
            <a:schemeClr val="dk1"/>
          </a:effectRef>
          <a:fontRef idx="minor">
            <a:schemeClr val="dk1"/>
          </a:fontRef>
        </p:style>
        <p:txBody>
          <a:bodyPr/>
          <a:lstStyle/>
          <a:p>
            <a:r>
              <a:rPr lang="en-GB" dirty="0"/>
              <a:t>…as this will help you to become a </a:t>
            </a:r>
            <a:r>
              <a:rPr lang="en-GB" b="1" i="1" dirty="0"/>
              <a:t>critical</a:t>
            </a:r>
            <a:r>
              <a:rPr lang="en-GB" dirty="0"/>
              <a:t> reader...</a:t>
            </a:r>
          </a:p>
          <a:p>
            <a:r>
              <a:rPr lang="en-GB" dirty="0"/>
              <a:t>…and support you with accurate </a:t>
            </a:r>
            <a:r>
              <a:rPr lang="en-GB" b="1" i="1" dirty="0"/>
              <a:t>referencing.</a:t>
            </a:r>
            <a:r>
              <a:rPr lang="en-GB" dirty="0"/>
              <a:t>  </a:t>
            </a:r>
          </a:p>
        </p:txBody>
      </p:sp>
      <p:pic>
        <p:nvPicPr>
          <p:cNvPr id="1027" name="Picture 3" descr="C:\Users\TERRY\AppData\Local\Microsoft\Windows\INetCache\IE\RCMPPI9Y\organization[1].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64088" y="1988840"/>
            <a:ext cx="1568202" cy="132550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TERRY\AppData\Local\Microsoft\Windows\INetCache\IE\RCMPPI9Y\bts7-212x300[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4293096"/>
            <a:ext cx="1225674" cy="1734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01039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loud 4"/>
          <p:cNvSpPr/>
          <p:nvPr/>
        </p:nvSpPr>
        <p:spPr>
          <a:xfrm>
            <a:off x="179512" y="404664"/>
            <a:ext cx="8634590" cy="5976664"/>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400" b="1" u="sng" dirty="0"/>
              <a:t>TOP TIP! </a:t>
            </a:r>
          </a:p>
          <a:p>
            <a:pPr algn="ctr"/>
            <a:endParaRPr lang="en-GB" sz="2400" dirty="0"/>
          </a:p>
          <a:p>
            <a:r>
              <a:rPr lang="en-GB" sz="2400" dirty="0"/>
              <a:t>Create a notes template/document with space to record:</a:t>
            </a:r>
          </a:p>
          <a:p>
            <a:endParaRPr lang="en-GB" sz="2400" dirty="0"/>
          </a:p>
          <a:p>
            <a:pPr marL="285750" indent="-285750">
              <a:buFont typeface="Arial" panose="020B0604020202020204" pitchFamily="34" charset="0"/>
              <a:buChar char="•"/>
            </a:pPr>
            <a:r>
              <a:rPr lang="en-GB" sz="2400" dirty="0"/>
              <a:t>Author(s) and initials</a:t>
            </a:r>
          </a:p>
          <a:p>
            <a:pPr marL="285750" indent="-285750">
              <a:buFont typeface="Arial" panose="020B0604020202020204" pitchFamily="34" charset="0"/>
              <a:buChar char="•"/>
            </a:pPr>
            <a:r>
              <a:rPr lang="en-GB" sz="2400" dirty="0"/>
              <a:t>Date of publication</a:t>
            </a:r>
          </a:p>
          <a:p>
            <a:pPr marL="285750" indent="-285750">
              <a:buFont typeface="Arial" panose="020B0604020202020204" pitchFamily="34" charset="0"/>
              <a:buChar char="•"/>
            </a:pPr>
            <a:r>
              <a:rPr lang="en-GB" sz="2400" dirty="0"/>
              <a:t>Title of publications</a:t>
            </a:r>
          </a:p>
          <a:p>
            <a:pPr marL="285750" indent="-285750">
              <a:buFont typeface="Arial" panose="020B0604020202020204" pitchFamily="34" charset="0"/>
              <a:buChar char="•"/>
            </a:pPr>
            <a:r>
              <a:rPr lang="en-GB" sz="2400" dirty="0"/>
              <a:t>Place of publication</a:t>
            </a:r>
          </a:p>
          <a:p>
            <a:pPr marL="285750" indent="-285750">
              <a:buFont typeface="Arial" panose="020B0604020202020204" pitchFamily="34" charset="0"/>
              <a:buChar char="•"/>
            </a:pPr>
            <a:r>
              <a:rPr lang="en-GB" sz="2400" dirty="0"/>
              <a:t>Name of Journal, volume and page number</a:t>
            </a:r>
          </a:p>
          <a:p>
            <a:pPr marL="285750" indent="-285750">
              <a:buFont typeface="Arial" panose="020B0604020202020204" pitchFamily="34" charset="0"/>
              <a:buChar char="•"/>
            </a:pPr>
            <a:r>
              <a:rPr lang="en-GB" sz="2400" dirty="0"/>
              <a:t>Margin with space for page numbers</a:t>
            </a:r>
          </a:p>
        </p:txBody>
      </p:sp>
    </p:spTree>
    <p:extLst>
      <p:ext uri="{BB962C8B-B14F-4D97-AF65-F5344CB8AC3E}">
        <p14:creationId xmlns:p14="http://schemas.microsoft.com/office/powerpoint/2010/main" val="35844898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p:cNvSpPr/>
          <p:nvPr/>
        </p:nvSpPr>
        <p:spPr>
          <a:xfrm>
            <a:off x="179512" y="404664"/>
            <a:ext cx="8634590" cy="5976664"/>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400" b="1" u="sng" dirty="0"/>
              <a:t>Tip Top!  </a:t>
            </a:r>
          </a:p>
          <a:p>
            <a:r>
              <a:rPr lang="en-GB" sz="2400" dirty="0" err="1"/>
              <a:t>Creu</a:t>
            </a:r>
            <a:r>
              <a:rPr lang="en-GB" sz="2400" dirty="0"/>
              <a:t> </a:t>
            </a:r>
            <a:r>
              <a:rPr lang="en-GB" sz="2400" dirty="0" err="1"/>
              <a:t>templed</a:t>
            </a:r>
            <a:r>
              <a:rPr lang="en-GB" sz="2400" dirty="0"/>
              <a:t> </a:t>
            </a:r>
            <a:r>
              <a:rPr lang="en-GB" sz="2400" dirty="0" err="1"/>
              <a:t>nodiadau</a:t>
            </a:r>
            <a:r>
              <a:rPr lang="en-GB" sz="2400" dirty="0"/>
              <a:t> </a:t>
            </a:r>
            <a:r>
              <a:rPr lang="en-GB" sz="2400" dirty="0" err="1"/>
              <a:t>sy’n</a:t>
            </a:r>
            <a:r>
              <a:rPr lang="en-GB" sz="2400" dirty="0"/>
              <a:t> </a:t>
            </a:r>
            <a:r>
              <a:rPr lang="en-GB" sz="2400" dirty="0" err="1"/>
              <a:t>cynnwys</a:t>
            </a:r>
            <a:r>
              <a:rPr lang="en-GB" sz="2400" dirty="0"/>
              <a:t> </a:t>
            </a:r>
            <a:r>
              <a:rPr lang="en-GB" sz="2400" dirty="0" err="1"/>
              <a:t>lle</a:t>
            </a:r>
            <a:r>
              <a:rPr lang="en-GB" sz="2400" dirty="0"/>
              <a:t> </a:t>
            </a:r>
            <a:r>
              <a:rPr lang="en-GB" sz="2400" dirty="0" err="1"/>
              <a:t>i</a:t>
            </a:r>
            <a:r>
              <a:rPr lang="en-GB" sz="2400" dirty="0"/>
              <a:t> </a:t>
            </a:r>
            <a:r>
              <a:rPr lang="en-GB" sz="2400" dirty="0" err="1"/>
              <a:t>nodi</a:t>
            </a:r>
            <a:r>
              <a:rPr lang="en-GB" sz="2400" dirty="0"/>
              <a:t>:</a:t>
            </a:r>
          </a:p>
          <a:p>
            <a:pPr algn="ctr"/>
            <a:endParaRPr lang="en-GB" sz="2400" dirty="0"/>
          </a:p>
          <a:p>
            <a:pPr marL="342900" indent="-342900">
              <a:buFont typeface="Arial" panose="020B0604020202020204" pitchFamily="34" charset="0"/>
              <a:buChar char="•"/>
            </a:pPr>
            <a:r>
              <a:rPr lang="en-GB" sz="2400" dirty="0" err="1"/>
              <a:t>Enw’r</a:t>
            </a:r>
            <a:r>
              <a:rPr lang="en-GB" sz="2400" dirty="0"/>
              <a:t> </a:t>
            </a:r>
            <a:r>
              <a:rPr lang="en-GB" sz="2400" dirty="0" err="1"/>
              <a:t>awdur</a:t>
            </a:r>
            <a:r>
              <a:rPr lang="en-GB" sz="2400" dirty="0"/>
              <a:t>(on) </a:t>
            </a:r>
          </a:p>
          <a:p>
            <a:pPr marL="342900" indent="-342900">
              <a:buFont typeface="Arial" panose="020B0604020202020204" pitchFamily="34" charset="0"/>
              <a:buChar char="•"/>
            </a:pPr>
            <a:r>
              <a:rPr lang="en-GB" sz="2400" dirty="0" err="1"/>
              <a:t>Dyddiad</a:t>
            </a:r>
            <a:r>
              <a:rPr lang="en-GB" sz="2400" dirty="0"/>
              <a:t> </a:t>
            </a:r>
            <a:r>
              <a:rPr lang="en-GB" sz="2400" dirty="0" err="1"/>
              <a:t>cyhoeddi</a:t>
            </a:r>
            <a:endParaRPr lang="en-GB" sz="2400" dirty="0"/>
          </a:p>
          <a:p>
            <a:pPr marL="342900" indent="-342900">
              <a:buFont typeface="Arial" panose="020B0604020202020204" pitchFamily="34" charset="0"/>
              <a:buChar char="•"/>
            </a:pPr>
            <a:r>
              <a:rPr lang="en-GB" sz="2400" dirty="0" err="1"/>
              <a:t>Enw</a:t>
            </a:r>
            <a:r>
              <a:rPr lang="en-GB" sz="2400" dirty="0"/>
              <a:t>/</a:t>
            </a:r>
            <a:r>
              <a:rPr lang="en-GB" sz="2400" dirty="0" err="1"/>
              <a:t>Teitl</a:t>
            </a:r>
            <a:r>
              <a:rPr lang="en-GB" sz="2400" dirty="0"/>
              <a:t> y </a:t>
            </a:r>
            <a:r>
              <a:rPr lang="en-GB" sz="2400" dirty="0" err="1"/>
              <a:t>cyhoeddiad</a:t>
            </a:r>
            <a:endParaRPr lang="en-GB" sz="2400" dirty="0"/>
          </a:p>
          <a:p>
            <a:pPr marL="342900" indent="-342900">
              <a:buFont typeface="Arial" panose="020B0604020202020204" pitchFamily="34" charset="0"/>
              <a:buChar char="•"/>
            </a:pPr>
            <a:r>
              <a:rPr lang="en-GB" sz="2400" dirty="0" err="1"/>
              <a:t>Lle</a:t>
            </a:r>
            <a:r>
              <a:rPr lang="en-GB" sz="2400" dirty="0"/>
              <a:t> </a:t>
            </a:r>
            <a:r>
              <a:rPr lang="en-GB" sz="2400" dirty="0" err="1"/>
              <a:t>cyhoeddi</a:t>
            </a:r>
            <a:endParaRPr lang="en-GB" sz="2400" dirty="0"/>
          </a:p>
          <a:p>
            <a:pPr marL="342900" indent="-342900">
              <a:buFont typeface="Arial" panose="020B0604020202020204" pitchFamily="34" charset="0"/>
              <a:buChar char="•"/>
            </a:pPr>
            <a:r>
              <a:rPr lang="en-GB" sz="2400" dirty="0" err="1"/>
              <a:t>Enw’r</a:t>
            </a:r>
            <a:r>
              <a:rPr lang="en-GB" sz="2400" dirty="0"/>
              <a:t> </a:t>
            </a:r>
            <a:r>
              <a:rPr lang="en-GB" sz="2400" dirty="0" err="1"/>
              <a:t>cyfnodolyn</a:t>
            </a:r>
            <a:r>
              <a:rPr lang="en-GB" sz="2400" dirty="0"/>
              <a:t>, </a:t>
            </a:r>
            <a:r>
              <a:rPr lang="en-GB" sz="2400" dirty="0" err="1"/>
              <a:t>cyfrol</a:t>
            </a:r>
            <a:r>
              <a:rPr lang="en-GB" sz="2400" dirty="0"/>
              <a:t> a </a:t>
            </a:r>
            <a:r>
              <a:rPr lang="en-GB" sz="2400" dirty="0" err="1"/>
              <a:t>rhif</a:t>
            </a:r>
            <a:r>
              <a:rPr lang="en-GB" sz="2400" dirty="0"/>
              <a:t> </a:t>
            </a:r>
            <a:r>
              <a:rPr lang="en-GB" sz="2400" dirty="0" err="1"/>
              <a:t>tudalen</a:t>
            </a:r>
            <a:endParaRPr lang="en-GB" sz="2400" dirty="0"/>
          </a:p>
          <a:p>
            <a:pPr marL="342900" indent="-342900">
              <a:buFont typeface="Arial" panose="020B0604020202020204" pitchFamily="34" charset="0"/>
              <a:buChar char="•"/>
            </a:pPr>
            <a:r>
              <a:rPr lang="en-GB" sz="2400" dirty="0" err="1"/>
              <a:t>Ymyl</a:t>
            </a:r>
            <a:r>
              <a:rPr lang="en-GB" sz="2400" dirty="0"/>
              <a:t> </a:t>
            </a:r>
            <a:r>
              <a:rPr lang="en-GB" sz="2400" dirty="0" err="1"/>
              <a:t>ar</a:t>
            </a:r>
            <a:r>
              <a:rPr lang="en-GB" sz="2400" dirty="0"/>
              <a:t> </a:t>
            </a:r>
            <a:r>
              <a:rPr lang="en-GB" sz="2400" dirty="0" err="1"/>
              <a:t>gyfer</a:t>
            </a:r>
            <a:r>
              <a:rPr lang="en-GB" sz="2400" dirty="0"/>
              <a:t> </a:t>
            </a:r>
            <a:r>
              <a:rPr lang="en-GB" sz="2400" dirty="0" err="1"/>
              <a:t>nodi</a:t>
            </a:r>
            <a:r>
              <a:rPr lang="en-GB" sz="2400" dirty="0"/>
              <a:t> </a:t>
            </a:r>
            <a:r>
              <a:rPr lang="en-GB" sz="2400" dirty="0" err="1"/>
              <a:t>rhif</a:t>
            </a:r>
            <a:r>
              <a:rPr lang="en-GB" sz="2400" dirty="0"/>
              <a:t> </a:t>
            </a:r>
            <a:r>
              <a:rPr lang="en-GB" sz="2400" dirty="0" err="1"/>
              <a:t>tudalen</a:t>
            </a:r>
            <a:endParaRPr lang="en-GB" sz="2400" dirty="0"/>
          </a:p>
          <a:p>
            <a:pPr algn="ctr"/>
            <a:endParaRPr lang="en-GB" sz="2400" dirty="0"/>
          </a:p>
        </p:txBody>
      </p:sp>
    </p:spTree>
    <p:extLst>
      <p:ext uri="{BB962C8B-B14F-4D97-AF65-F5344CB8AC3E}">
        <p14:creationId xmlns:p14="http://schemas.microsoft.com/office/powerpoint/2010/main" val="7763873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116632"/>
            <a:ext cx="5472606" cy="1080120"/>
          </a:xfrm>
        </p:spPr>
        <p:txBody>
          <a:bodyPr>
            <a:normAutofit fontScale="90000"/>
          </a:bodyPr>
          <a:lstStyle/>
          <a:p>
            <a:pPr algn="ctr"/>
            <a:br>
              <a:rPr lang="en-GB" altLang="en-US" dirty="0">
                <a:solidFill>
                  <a:srgbClr val="464646"/>
                </a:solidFill>
                <a:latin typeface="Arial" panose="020B0604020202020204" pitchFamily="34" charset="0"/>
                <a:cs typeface="Arial" panose="020B0604020202020204" pitchFamily="34" charset="0"/>
              </a:rPr>
            </a:br>
            <a:r>
              <a:rPr lang="en-GB" altLang="en-US" sz="3600" dirty="0" err="1">
                <a:solidFill>
                  <a:schemeClr val="accent1"/>
                </a:solidFill>
                <a:latin typeface="Arial" panose="020B0604020202020204" pitchFamily="34" charset="0"/>
                <a:cs typeface="Arial" panose="020B0604020202020204" pitchFamily="34" charset="0"/>
              </a:rPr>
              <a:t>Sganio</a:t>
            </a:r>
            <a:r>
              <a:rPr lang="en-GB" altLang="en-US" sz="3600" dirty="0">
                <a:solidFill>
                  <a:schemeClr val="accent1"/>
                </a:solidFill>
                <a:latin typeface="Arial" panose="020B0604020202020204" pitchFamily="34" charset="0"/>
                <a:cs typeface="Arial" panose="020B0604020202020204" pitchFamily="34" charset="0"/>
              </a:rPr>
              <a:t> a </a:t>
            </a:r>
            <a:r>
              <a:rPr lang="en-GB" altLang="en-US" sz="3600" dirty="0" err="1">
                <a:solidFill>
                  <a:schemeClr val="accent1"/>
                </a:solidFill>
                <a:latin typeface="Arial" panose="020B0604020202020204" pitchFamily="34" charset="0"/>
                <a:cs typeface="Arial" panose="020B0604020202020204" pitchFamily="34" charset="0"/>
              </a:rPr>
              <a:t>sgimio</a:t>
            </a:r>
            <a:br>
              <a:rPr lang="en-GB" altLang="en-US" sz="3600" dirty="0">
                <a:solidFill>
                  <a:schemeClr val="accent1"/>
                </a:solidFill>
                <a:latin typeface="Arial" panose="020B0604020202020204" pitchFamily="34" charset="0"/>
                <a:cs typeface="Arial" panose="020B0604020202020204" pitchFamily="34" charset="0"/>
              </a:rPr>
            </a:br>
            <a:r>
              <a:rPr lang="en-GB" altLang="en-US" sz="3600" i="1" dirty="0">
                <a:solidFill>
                  <a:srgbClr val="464646"/>
                </a:solidFill>
                <a:latin typeface="Arial" panose="020B0604020202020204" pitchFamily="34" charset="0"/>
                <a:cs typeface="Arial" panose="020B0604020202020204" pitchFamily="34" charset="0"/>
              </a:rPr>
              <a:t>Scanning and skimming</a:t>
            </a:r>
            <a:endParaRPr lang="en-GB" sz="3600" dirty="0"/>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fontScale="92500"/>
          </a:bodyPr>
          <a:lstStyle/>
          <a:p>
            <a:r>
              <a:rPr lang="en-GB" u="sng" dirty="0" err="1"/>
              <a:t>Sgimiwch</a:t>
            </a:r>
            <a:r>
              <a:rPr lang="en-GB" dirty="0"/>
              <a:t> </a:t>
            </a:r>
            <a:r>
              <a:rPr lang="en-GB" dirty="0" err="1"/>
              <a:t>yr</a:t>
            </a:r>
            <a:r>
              <a:rPr lang="en-GB" dirty="0"/>
              <a:t> </a:t>
            </a:r>
            <a:r>
              <a:rPr lang="en-GB" dirty="0" err="1"/>
              <a:t>erthygl</a:t>
            </a:r>
            <a:r>
              <a:rPr lang="en-GB" dirty="0"/>
              <a:t> </a:t>
            </a:r>
            <a:r>
              <a:rPr lang="en-GB" dirty="0">
                <a:hlinkClick r:id="rId3"/>
              </a:rPr>
              <a:t>‘</a:t>
            </a:r>
            <a:r>
              <a:rPr lang="en-GB" dirty="0" err="1">
                <a:hlinkClick r:id="rId3"/>
              </a:rPr>
              <a:t>Tlodi</a:t>
            </a:r>
            <a:r>
              <a:rPr lang="en-GB" dirty="0">
                <a:hlinkClick r:id="rId3"/>
              </a:rPr>
              <a:t> Plant </a:t>
            </a:r>
            <a:r>
              <a:rPr lang="en-GB" dirty="0" err="1">
                <a:hlinkClick r:id="rId3"/>
              </a:rPr>
              <a:t>yn</a:t>
            </a:r>
            <a:r>
              <a:rPr lang="en-GB" dirty="0">
                <a:hlinkClick r:id="rId3"/>
              </a:rPr>
              <a:t> y DU</a:t>
            </a:r>
            <a:r>
              <a:rPr lang="en-GB" dirty="0"/>
              <a:t>’ </a:t>
            </a:r>
            <a:r>
              <a:rPr lang="en-GB" dirty="0" err="1"/>
              <a:t>gan</a:t>
            </a:r>
            <a:r>
              <a:rPr lang="en-GB" dirty="0"/>
              <a:t> Save the Children. </a:t>
            </a:r>
          </a:p>
          <a:p>
            <a:pPr marL="0" indent="0">
              <a:buNone/>
            </a:pPr>
            <a:endParaRPr lang="en-GB" dirty="0"/>
          </a:p>
          <a:p>
            <a:r>
              <a:rPr lang="en-GB" i="1" dirty="0" err="1"/>
              <a:t>Ymarferwch</a:t>
            </a:r>
            <a:r>
              <a:rPr lang="en-GB" i="1" dirty="0"/>
              <a:t> </a:t>
            </a:r>
            <a:r>
              <a:rPr lang="en-GB" i="1" dirty="0" err="1"/>
              <a:t>eich</a:t>
            </a:r>
            <a:r>
              <a:rPr lang="en-GB" i="1" dirty="0"/>
              <a:t> </a:t>
            </a:r>
            <a:r>
              <a:rPr lang="en-GB" i="1" dirty="0" err="1"/>
              <a:t>sgiliau</a:t>
            </a:r>
            <a:r>
              <a:rPr lang="en-GB" i="1" dirty="0"/>
              <a:t> </a:t>
            </a:r>
            <a:r>
              <a:rPr lang="en-GB" i="1" dirty="0" err="1"/>
              <a:t>sgimio</a:t>
            </a:r>
            <a:r>
              <a:rPr lang="en-GB" i="1" dirty="0"/>
              <a:t> a </a:t>
            </a:r>
            <a:r>
              <a:rPr lang="en-GB" i="1" dirty="0" err="1"/>
              <a:t>sganio</a:t>
            </a:r>
            <a:r>
              <a:rPr lang="en-GB" i="1" dirty="0"/>
              <a:t> </a:t>
            </a:r>
            <a:r>
              <a:rPr lang="en-GB" i="1" dirty="0" err="1"/>
              <a:t>trwy</a:t>
            </a:r>
            <a:r>
              <a:rPr lang="en-GB" i="1" dirty="0"/>
              <a:t> </a:t>
            </a:r>
            <a:r>
              <a:rPr lang="en-GB" i="1" dirty="0" err="1"/>
              <a:t>uwch-oleuo</a:t>
            </a:r>
            <a:r>
              <a:rPr lang="en-GB" i="1" dirty="0"/>
              <a:t> </a:t>
            </a:r>
            <a:r>
              <a:rPr lang="en-GB" i="1" dirty="0" err="1"/>
              <a:t>unrhyw</a:t>
            </a:r>
            <a:r>
              <a:rPr lang="en-GB" i="1" dirty="0"/>
              <a:t> </a:t>
            </a:r>
            <a:r>
              <a:rPr lang="en-GB" i="1" dirty="0" err="1"/>
              <a:t>frawddegau</a:t>
            </a:r>
            <a:r>
              <a:rPr lang="en-GB" i="1" dirty="0"/>
              <a:t> </a:t>
            </a:r>
            <a:r>
              <a:rPr lang="en-GB" i="1" dirty="0" err="1"/>
              <a:t>sydd</a:t>
            </a:r>
            <a:r>
              <a:rPr lang="en-GB" i="1" dirty="0"/>
              <a:t> </a:t>
            </a:r>
            <a:r>
              <a:rPr lang="en-GB" i="1" dirty="0" err="1"/>
              <a:t>yn</a:t>
            </a:r>
            <a:r>
              <a:rPr lang="en-GB" i="1" dirty="0"/>
              <a:t> </a:t>
            </a:r>
            <a:r>
              <a:rPr lang="en-GB" i="1" dirty="0" err="1"/>
              <a:t>egluro</a:t>
            </a:r>
            <a:r>
              <a:rPr lang="en-GB" i="1" dirty="0"/>
              <a:t> </a:t>
            </a:r>
            <a:r>
              <a:rPr lang="en-GB" i="1" dirty="0" err="1"/>
              <a:t>tlodi</a:t>
            </a:r>
            <a:r>
              <a:rPr lang="en-GB" i="1" dirty="0"/>
              <a:t>. </a:t>
            </a:r>
            <a:r>
              <a:rPr lang="en-GB" i="1" dirty="0" err="1"/>
              <a:t>Nodwch</a:t>
            </a:r>
            <a:r>
              <a:rPr lang="en-GB" i="1" dirty="0"/>
              <a:t> </a:t>
            </a:r>
            <a:r>
              <a:rPr lang="en-GB" i="1" dirty="0" err="1"/>
              <a:t>yr</a:t>
            </a:r>
            <a:r>
              <a:rPr lang="en-GB" i="1" dirty="0"/>
              <a:t> </a:t>
            </a:r>
            <a:r>
              <a:rPr lang="en-GB" i="1" dirty="0" err="1"/>
              <a:t>amser</a:t>
            </a:r>
            <a:r>
              <a:rPr lang="en-GB" i="1" dirty="0"/>
              <a:t> </a:t>
            </a:r>
            <a:r>
              <a:rPr lang="en-GB" i="1" dirty="0" err="1"/>
              <a:t>wrth</a:t>
            </a:r>
            <a:r>
              <a:rPr lang="en-GB" i="1" dirty="0"/>
              <a:t> </a:t>
            </a:r>
            <a:r>
              <a:rPr lang="en-GB" i="1" dirty="0" err="1"/>
              <a:t>i</a:t>
            </a:r>
            <a:r>
              <a:rPr lang="en-GB" i="1" dirty="0"/>
              <a:t> chi </a:t>
            </a:r>
            <a:r>
              <a:rPr lang="en-GB" i="1" dirty="0" err="1"/>
              <a:t>orffen</a:t>
            </a:r>
            <a:r>
              <a:rPr lang="en-GB" i="1" dirty="0"/>
              <a:t>!</a:t>
            </a:r>
          </a:p>
          <a:p>
            <a:r>
              <a:rPr lang="en-GB" i="1" dirty="0" err="1"/>
              <a:t>Ewch</a:t>
            </a:r>
            <a:r>
              <a:rPr lang="en-GB" i="1" dirty="0"/>
              <a:t> </a:t>
            </a:r>
            <a:r>
              <a:rPr lang="en-GB" i="1" dirty="0" err="1"/>
              <a:t>amdani</a:t>
            </a:r>
            <a:r>
              <a:rPr lang="en-GB" i="1" dirty="0"/>
              <a:t>!</a:t>
            </a:r>
          </a:p>
          <a:p>
            <a:endParaRPr lang="en-GB" dirty="0"/>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fontScale="92500"/>
          </a:bodyPr>
          <a:lstStyle/>
          <a:p>
            <a:r>
              <a:rPr lang="en-GB" u="sng" dirty="0"/>
              <a:t>Skim read </a:t>
            </a:r>
            <a:r>
              <a:rPr lang="en-GB" dirty="0"/>
              <a:t> ‘</a:t>
            </a:r>
            <a:r>
              <a:rPr lang="en-GB" dirty="0">
                <a:hlinkClick r:id="rId3"/>
              </a:rPr>
              <a:t>Child Poverty in the UK’</a:t>
            </a:r>
            <a:r>
              <a:rPr lang="en-GB" dirty="0"/>
              <a:t> published by Save the Children.</a:t>
            </a:r>
          </a:p>
          <a:p>
            <a:pPr marL="0" indent="0">
              <a:buNone/>
            </a:pPr>
            <a:endParaRPr lang="en-GB" dirty="0"/>
          </a:p>
          <a:p>
            <a:r>
              <a:rPr lang="en-GB" i="1" dirty="0"/>
              <a:t>Practise your skimming and scanning techniques. Highlight any phrases which explain poverty</a:t>
            </a:r>
            <a:r>
              <a:rPr lang="en-GB" b="1" i="1" dirty="0"/>
              <a:t>.</a:t>
            </a:r>
            <a:r>
              <a:rPr lang="en-GB" i="1" dirty="0"/>
              <a:t> Note the time when you finish! </a:t>
            </a:r>
            <a:endParaRPr lang="en-GB" dirty="0"/>
          </a:p>
          <a:p>
            <a:r>
              <a:rPr lang="en-GB" dirty="0"/>
              <a:t>Ready, steady, go…! </a:t>
            </a:r>
          </a:p>
        </p:txBody>
      </p:sp>
      <p:pic>
        <p:nvPicPr>
          <p:cNvPr id="4098" name="Picture 2" descr="C:\Users\TERRY\AppData\Local\Microsoft\Windows\INetCache\IE\C75X736V\eggtimer[1].gif">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353874">
            <a:off x="7203974" y="187711"/>
            <a:ext cx="1291976" cy="127288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TERRY\AppData\Local\Microsoft\Windows\INetCache\IE\RCMPPI9Y\14223-illustration-of-a-pencil-pv[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3568" y="116632"/>
            <a:ext cx="933150" cy="933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1028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115144"/>
          </a:xfrm>
        </p:spPr>
        <p:txBody>
          <a:bodyPr>
            <a:normAutofit/>
          </a:bodyPr>
          <a:lstStyle/>
          <a:p>
            <a:pPr algn="ctr"/>
            <a:r>
              <a:rPr lang="en-GB" sz="3200" dirty="0" err="1">
                <a:solidFill>
                  <a:schemeClr val="accent1"/>
                </a:solidFill>
                <a:latin typeface="Arial" panose="020B0604020202020204" pitchFamily="34" charset="0"/>
                <a:cs typeface="Arial" panose="020B0604020202020204" pitchFamily="34" charset="0"/>
              </a:rPr>
              <a:t>Darllen</a:t>
            </a:r>
            <a:r>
              <a:rPr lang="en-GB" sz="3200" dirty="0">
                <a:solidFill>
                  <a:schemeClr val="accent1"/>
                </a:solidFill>
                <a:latin typeface="Arial" panose="020B0604020202020204" pitchFamily="34" charset="0"/>
                <a:cs typeface="Arial" panose="020B0604020202020204" pitchFamily="34" charset="0"/>
              </a:rPr>
              <a:t> </a:t>
            </a:r>
            <a:r>
              <a:rPr lang="en-GB" sz="3200" dirty="0" err="1">
                <a:solidFill>
                  <a:schemeClr val="accent1"/>
                </a:solidFill>
                <a:latin typeface="Arial" panose="020B0604020202020204" pitchFamily="34" charset="0"/>
                <a:cs typeface="Arial" panose="020B0604020202020204" pitchFamily="34" charset="0"/>
              </a:rPr>
              <a:t>ar</a:t>
            </a:r>
            <a:r>
              <a:rPr lang="en-GB" sz="3200" dirty="0">
                <a:solidFill>
                  <a:schemeClr val="accent1"/>
                </a:solidFill>
                <a:latin typeface="Arial" panose="020B0604020202020204" pitchFamily="34" charset="0"/>
                <a:cs typeface="Arial" panose="020B0604020202020204" pitchFamily="34" charset="0"/>
              </a:rPr>
              <a:t> </a:t>
            </a:r>
            <a:r>
              <a:rPr lang="en-GB" sz="3200" dirty="0" err="1">
                <a:solidFill>
                  <a:schemeClr val="accent1"/>
                </a:solidFill>
                <a:latin typeface="Arial" panose="020B0604020202020204" pitchFamily="34" charset="0"/>
                <a:cs typeface="Arial" panose="020B0604020202020204" pitchFamily="34" charset="0"/>
              </a:rPr>
              <a:t>gyfer</a:t>
            </a:r>
            <a:r>
              <a:rPr lang="en-GB" sz="3200" dirty="0">
                <a:solidFill>
                  <a:schemeClr val="accent1"/>
                </a:solidFill>
                <a:latin typeface="Arial" panose="020B0604020202020204" pitchFamily="34" charset="0"/>
                <a:cs typeface="Arial" panose="020B0604020202020204" pitchFamily="34" charset="0"/>
              </a:rPr>
              <a:t> </a:t>
            </a:r>
            <a:r>
              <a:rPr lang="en-GB" sz="3200" dirty="0" err="1">
                <a:solidFill>
                  <a:schemeClr val="accent1"/>
                </a:solidFill>
                <a:latin typeface="Arial" panose="020B0604020202020204" pitchFamily="34" charset="0"/>
                <a:cs typeface="Arial" panose="020B0604020202020204" pitchFamily="34" charset="0"/>
              </a:rPr>
              <a:t>Ystyr</a:t>
            </a:r>
            <a:br>
              <a:rPr lang="en-GB" sz="3200" dirty="0">
                <a:solidFill>
                  <a:srgbClr val="464646"/>
                </a:solidFill>
                <a:latin typeface="Arial" panose="020B0604020202020204" pitchFamily="34" charset="0"/>
                <a:cs typeface="Arial" panose="020B0604020202020204" pitchFamily="34" charset="0"/>
              </a:rPr>
            </a:br>
            <a:r>
              <a:rPr lang="en-GB" sz="3200" dirty="0">
                <a:solidFill>
                  <a:srgbClr val="464646"/>
                </a:solidFill>
                <a:latin typeface="Arial" panose="020B0604020202020204" pitchFamily="34" charset="0"/>
                <a:cs typeface="Arial" panose="020B0604020202020204" pitchFamily="34" charset="0"/>
              </a:rPr>
              <a:t> </a:t>
            </a:r>
            <a:r>
              <a:rPr lang="en-GB" sz="3200" i="1" dirty="0">
                <a:solidFill>
                  <a:srgbClr val="464646"/>
                </a:solidFill>
                <a:latin typeface="Arial" panose="020B0604020202020204" pitchFamily="34" charset="0"/>
                <a:cs typeface="Arial" panose="020B0604020202020204" pitchFamily="34" charset="0"/>
              </a:rPr>
              <a:t>Reading for Meaning</a:t>
            </a: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pPr marL="566928" indent="-457200">
              <a:lnSpc>
                <a:spcPct val="110000"/>
              </a:lnSpc>
              <a:defRPr/>
            </a:pPr>
            <a:r>
              <a:rPr lang="en-GB" sz="2800" dirty="0">
                <a:solidFill>
                  <a:schemeClr val="tx2"/>
                </a:solidFill>
                <a:latin typeface="Arial" panose="020B0604020202020204" pitchFamily="34" charset="0"/>
                <a:cs typeface="Arial" panose="020B0604020202020204" pitchFamily="34" charset="0"/>
              </a:rPr>
              <a:t>Y </a:t>
            </a:r>
            <a:r>
              <a:rPr lang="en-GB" sz="2800" dirty="0" err="1">
                <a:solidFill>
                  <a:schemeClr val="tx2"/>
                </a:solidFill>
                <a:latin typeface="Arial" panose="020B0604020202020204" pitchFamily="34" charset="0"/>
                <a:cs typeface="Arial" panose="020B0604020202020204" pitchFamily="34" charset="0"/>
              </a:rPr>
              <a:t>gallu</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i</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ddarllen</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amrywiaeth</a:t>
            </a:r>
            <a:r>
              <a:rPr lang="en-GB" sz="2800" dirty="0">
                <a:solidFill>
                  <a:schemeClr val="tx2"/>
                </a:solidFill>
                <a:latin typeface="Arial" panose="020B0604020202020204" pitchFamily="34" charset="0"/>
                <a:cs typeface="Arial" panose="020B0604020202020204" pitchFamily="34" charset="0"/>
              </a:rPr>
              <a:t> o </a:t>
            </a:r>
            <a:r>
              <a:rPr lang="en-GB" sz="2800" dirty="0" err="1">
                <a:solidFill>
                  <a:schemeClr val="tx2"/>
                </a:solidFill>
                <a:latin typeface="Arial" panose="020B0604020202020204" pitchFamily="34" charset="0"/>
                <a:cs typeface="Arial" panose="020B0604020202020204" pitchFamily="34" charset="0"/>
              </a:rPr>
              <a:t>destunau</a:t>
            </a:r>
            <a:endParaRPr lang="en-GB" sz="2800" dirty="0">
              <a:solidFill>
                <a:schemeClr val="tx2"/>
              </a:solidFill>
              <a:latin typeface="Arial" panose="020B0604020202020204" pitchFamily="34" charset="0"/>
              <a:cs typeface="Arial" panose="020B0604020202020204" pitchFamily="34" charset="0"/>
            </a:endParaRPr>
          </a:p>
          <a:p>
            <a:pPr marL="566928" indent="-457200">
              <a:lnSpc>
                <a:spcPct val="110000"/>
              </a:lnSpc>
              <a:defRPr/>
            </a:pPr>
            <a:r>
              <a:rPr lang="en-GB" sz="2800" dirty="0" err="1">
                <a:solidFill>
                  <a:schemeClr val="tx2"/>
                </a:solidFill>
                <a:latin typeface="Arial" panose="020B0604020202020204" pitchFamily="34" charset="0"/>
                <a:cs typeface="Arial" panose="020B0604020202020204" pitchFamily="34" charset="0"/>
              </a:rPr>
              <a:t>Gallu</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cael</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gafael</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mewn</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gwybodaeth</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berthnasol</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mewn</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testunau</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tablau</a:t>
            </a:r>
            <a:r>
              <a:rPr lang="en-GB" sz="2800" dirty="0">
                <a:solidFill>
                  <a:schemeClr val="tx2"/>
                </a:solidFill>
                <a:latin typeface="Arial" panose="020B0604020202020204" pitchFamily="34" charset="0"/>
                <a:cs typeface="Arial" panose="020B0604020202020204" pitchFamily="34" charset="0"/>
              </a:rPr>
              <a:t> a </a:t>
            </a:r>
            <a:r>
              <a:rPr lang="en-GB" sz="2800" dirty="0" err="1">
                <a:solidFill>
                  <a:schemeClr val="tx2"/>
                </a:solidFill>
                <a:latin typeface="Arial" panose="020B0604020202020204" pitchFamily="34" charset="0"/>
                <a:cs typeface="Arial" panose="020B0604020202020204" pitchFamily="34" charset="0"/>
              </a:rPr>
              <a:t>diagramau</a:t>
            </a:r>
            <a:r>
              <a:rPr lang="en-GB" sz="2800" dirty="0">
                <a:solidFill>
                  <a:schemeClr val="tx2"/>
                </a:solidFill>
                <a:latin typeface="Arial" panose="020B0604020202020204" pitchFamily="34" charset="0"/>
                <a:cs typeface="Arial" panose="020B0604020202020204" pitchFamily="34" charset="0"/>
              </a:rPr>
              <a:t> </a:t>
            </a:r>
          </a:p>
          <a:p>
            <a:pPr marL="566928" indent="-457200">
              <a:lnSpc>
                <a:spcPct val="110000"/>
              </a:lnSpc>
              <a:defRPr/>
            </a:pPr>
            <a:r>
              <a:rPr lang="en-GB" sz="2800" dirty="0" err="1">
                <a:solidFill>
                  <a:schemeClr val="tx2"/>
                </a:solidFill>
                <a:latin typeface="Arial" panose="020B0604020202020204" pitchFamily="34" charset="0"/>
                <a:cs typeface="Arial" panose="020B0604020202020204" pitchFamily="34" charset="0"/>
              </a:rPr>
              <a:t>Gwerthuso’n</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feirniadol</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yr</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hyn</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rydych</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yn</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ei</a:t>
            </a:r>
            <a:r>
              <a:rPr lang="en-GB" sz="2800" dirty="0">
                <a:solidFill>
                  <a:schemeClr val="tx2"/>
                </a:solidFill>
                <a:latin typeface="Arial" panose="020B0604020202020204" pitchFamily="34" charset="0"/>
                <a:cs typeface="Arial" panose="020B0604020202020204" pitchFamily="34" charset="0"/>
              </a:rPr>
              <a:t> </a:t>
            </a:r>
            <a:r>
              <a:rPr lang="en-GB" sz="2800" dirty="0" err="1">
                <a:solidFill>
                  <a:schemeClr val="tx2"/>
                </a:solidFill>
                <a:latin typeface="Arial" panose="020B0604020202020204" pitchFamily="34" charset="0"/>
                <a:cs typeface="Arial" panose="020B0604020202020204" pitchFamily="34" charset="0"/>
              </a:rPr>
              <a:t>ddarllen</a:t>
            </a:r>
            <a:r>
              <a:rPr lang="en-GB" sz="2800" dirty="0">
                <a:solidFill>
                  <a:schemeClr val="tx2"/>
                </a:solidFill>
                <a:latin typeface="Arial" panose="020B0604020202020204" pitchFamily="34" charset="0"/>
                <a:cs typeface="Arial" panose="020B0604020202020204" pitchFamily="34" charset="0"/>
              </a:rPr>
              <a:t> </a:t>
            </a:r>
          </a:p>
          <a:p>
            <a:pPr>
              <a:lnSpc>
                <a:spcPct val="110000"/>
              </a:lnSpc>
            </a:pPr>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Autofit/>
          </a:bodyPr>
          <a:lstStyle/>
          <a:p>
            <a:pPr marL="566928" indent="-457200">
              <a:defRPr/>
            </a:pPr>
            <a:r>
              <a:rPr lang="en-GB" sz="2800" i="1" dirty="0">
                <a:solidFill>
                  <a:schemeClr val="tx2"/>
                </a:solidFill>
                <a:latin typeface="Arial" panose="020B0604020202020204" pitchFamily="34" charset="0"/>
                <a:cs typeface="Arial" panose="020B0604020202020204" pitchFamily="34" charset="0"/>
              </a:rPr>
              <a:t>Ability to read a variety of texts</a:t>
            </a:r>
          </a:p>
          <a:p>
            <a:pPr marL="566928" indent="-457200">
              <a:defRPr/>
            </a:pPr>
            <a:r>
              <a:rPr lang="en-GB" sz="2800" i="1" dirty="0">
                <a:solidFill>
                  <a:schemeClr val="tx2"/>
                </a:solidFill>
                <a:latin typeface="Arial" panose="020B0604020202020204" pitchFamily="34" charset="0"/>
                <a:cs typeface="Arial" panose="020B0604020202020204" pitchFamily="34" charset="0"/>
              </a:rPr>
              <a:t>Able to find relevant information in texts, tables and diagrams</a:t>
            </a:r>
          </a:p>
          <a:p>
            <a:pPr marL="566928" indent="-457200">
              <a:defRPr/>
            </a:pPr>
            <a:r>
              <a:rPr lang="en-GB" sz="2800" i="1" dirty="0">
                <a:solidFill>
                  <a:schemeClr val="tx2"/>
                </a:solidFill>
                <a:latin typeface="Arial" panose="020B0604020202020204" pitchFamily="34" charset="0"/>
                <a:cs typeface="Arial" panose="020B0604020202020204" pitchFamily="34" charset="0"/>
              </a:rPr>
              <a:t>Critically evaluate what you read</a:t>
            </a:r>
          </a:p>
          <a:p>
            <a:endParaRPr lang="en-GB" sz="3200" dirty="0"/>
          </a:p>
        </p:txBody>
      </p:sp>
    </p:spTree>
    <p:extLst>
      <p:ext uri="{BB962C8B-B14F-4D97-AF65-F5344CB8AC3E}">
        <p14:creationId xmlns:p14="http://schemas.microsoft.com/office/powerpoint/2010/main" val="8018505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51520" y="116632"/>
            <a:ext cx="8424936" cy="1296144"/>
          </a:xfrm>
        </p:spPr>
        <p:txBody>
          <a:bodyPr>
            <a:noAutofit/>
          </a:bodyPr>
          <a:lstStyle/>
          <a:p>
            <a:pPr algn="ctr"/>
            <a:r>
              <a:rPr lang="en-GB" dirty="0" err="1">
                <a:solidFill>
                  <a:schemeClr val="accent1"/>
                </a:solidFill>
              </a:rPr>
              <a:t>Dehongli</a:t>
            </a:r>
            <a:r>
              <a:rPr lang="en-GB" dirty="0">
                <a:solidFill>
                  <a:schemeClr val="accent1"/>
                </a:solidFill>
              </a:rPr>
              <a:t> </a:t>
            </a:r>
            <a:r>
              <a:rPr lang="en-GB" dirty="0" err="1">
                <a:solidFill>
                  <a:schemeClr val="accent1"/>
                </a:solidFill>
              </a:rPr>
              <a:t>graffiau</a:t>
            </a:r>
            <a:r>
              <a:rPr lang="en-GB" dirty="0">
                <a:solidFill>
                  <a:schemeClr val="accent1"/>
                </a:solidFill>
              </a:rPr>
              <a:t>, </a:t>
            </a:r>
            <a:r>
              <a:rPr lang="en-GB" dirty="0" err="1">
                <a:solidFill>
                  <a:schemeClr val="accent1"/>
                </a:solidFill>
              </a:rPr>
              <a:t>tablau</a:t>
            </a:r>
            <a:r>
              <a:rPr lang="en-GB" dirty="0">
                <a:solidFill>
                  <a:schemeClr val="accent1"/>
                </a:solidFill>
              </a:rPr>
              <a:t> a </a:t>
            </a:r>
            <a:r>
              <a:rPr lang="en-GB" dirty="0" err="1">
                <a:solidFill>
                  <a:schemeClr val="accent1"/>
                </a:solidFill>
              </a:rPr>
              <a:t>diagramau</a:t>
            </a:r>
            <a:br>
              <a:rPr lang="en-GB" dirty="0"/>
            </a:br>
            <a:r>
              <a:rPr lang="en-GB" dirty="0"/>
              <a:t>Making sense of graphs, tables and diagrams</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1534701"/>
            <a:ext cx="6552728" cy="49186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2"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5536" y="1527875"/>
            <a:ext cx="512416" cy="512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44740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6818" t="41537" r="27815" b="32215"/>
          <a:stretch/>
        </p:blipFill>
        <p:spPr bwMode="auto">
          <a:xfrm>
            <a:off x="539552" y="908720"/>
            <a:ext cx="7992888" cy="46805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552" y="294610"/>
            <a:ext cx="792088" cy="792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72796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6757" t="31884" r="26627" b="36880"/>
          <a:stretch/>
        </p:blipFill>
        <p:spPr bwMode="auto">
          <a:xfrm>
            <a:off x="-1764704" y="185123"/>
            <a:ext cx="12529392" cy="55434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7544" y="188640"/>
            <a:ext cx="764704" cy="76470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6757" t="62468" r="26627" b="31599"/>
          <a:stretch/>
        </p:blipFill>
        <p:spPr bwMode="auto">
          <a:xfrm>
            <a:off x="611560" y="5728543"/>
            <a:ext cx="8064896" cy="10359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935987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3"/>
          <p:cNvSpPr>
            <a:spLocks noGrp="1" noChangeArrowheads="1"/>
          </p:cNvSpPr>
          <p:nvPr>
            <p:ph sz="half" idx="1"/>
          </p:nvPr>
        </p:nvSpPr>
        <p:spPr>
          <a:xfrm>
            <a:off x="457200" y="1988840"/>
            <a:ext cx="3682752" cy="4018260"/>
          </a:xfrm>
        </p:spPr>
        <p:style>
          <a:lnRef idx="2">
            <a:schemeClr val="accent1"/>
          </a:lnRef>
          <a:fillRef idx="1">
            <a:schemeClr val="lt1"/>
          </a:fillRef>
          <a:effectRef idx="0">
            <a:schemeClr val="accent1"/>
          </a:effectRef>
          <a:fontRef idx="minor">
            <a:schemeClr val="dk1"/>
          </a:fontRef>
        </p:style>
        <p:txBody>
          <a:bodyPr vert="horz" lIns="92075" tIns="46038" rIns="92075" bIns="46038" anchor="t">
            <a:normAutofit lnSpcReduction="10000"/>
          </a:bodyPr>
          <a:lstStyle/>
          <a:p>
            <a:pPr>
              <a:buFont typeface="Wingdings" pitchFamily="2" charset="2"/>
              <a:buChar char="Ø"/>
            </a:pPr>
            <a:r>
              <a:rPr lang="en-GB" altLang="en-US" dirty="0" err="1">
                <a:solidFill>
                  <a:schemeClr val="tx2"/>
                </a:solidFill>
                <a:latin typeface="Arial"/>
                <a:cs typeface="Arial"/>
              </a:rPr>
              <a:t>Rhestrau</a:t>
            </a:r>
            <a:r>
              <a:rPr lang="en-GB" altLang="en-US" dirty="0">
                <a:solidFill>
                  <a:schemeClr val="tx2"/>
                </a:solidFill>
                <a:latin typeface="Arial"/>
                <a:cs typeface="Arial"/>
              </a:rPr>
              <a:t> </a:t>
            </a:r>
            <a:r>
              <a:rPr lang="en-GB" altLang="en-US" dirty="0" err="1">
                <a:solidFill>
                  <a:schemeClr val="tx2"/>
                </a:solidFill>
                <a:latin typeface="Arial"/>
                <a:cs typeface="Arial"/>
              </a:rPr>
              <a:t>darllen</a:t>
            </a:r>
            <a:r>
              <a:rPr lang="en-GB" altLang="en-US" dirty="0">
                <a:solidFill>
                  <a:schemeClr val="tx2"/>
                </a:solidFill>
                <a:latin typeface="Arial"/>
                <a:cs typeface="Arial"/>
              </a:rPr>
              <a:t> </a:t>
            </a:r>
            <a:r>
              <a:rPr lang="en-GB" altLang="en-US" dirty="0" err="1">
                <a:solidFill>
                  <a:schemeClr val="tx2"/>
                </a:solidFill>
                <a:latin typeface="Arial"/>
                <a:cs typeface="Arial"/>
              </a:rPr>
              <a:t>modylau</a:t>
            </a:r>
            <a:endParaRPr lang="en-GB" altLang="en-US" dirty="0" err="1">
              <a:solidFill>
                <a:schemeClr val="tx2"/>
              </a:solidFill>
              <a:latin typeface="Arial" panose="020B0604020202020204" pitchFamily="34" charset="0"/>
              <a:cs typeface="Arial" panose="020B0604020202020204" pitchFamily="34" charset="0"/>
            </a:endParaRPr>
          </a:p>
          <a:p>
            <a:pPr>
              <a:buFont typeface="Wingdings" pitchFamily="2" charset="2"/>
              <a:buChar char="Ø"/>
            </a:pPr>
            <a:r>
              <a:rPr lang="en-GB" altLang="en-US" dirty="0" err="1">
                <a:solidFill>
                  <a:schemeClr val="tx2"/>
                </a:solidFill>
                <a:latin typeface="Arial"/>
                <a:cs typeface="Arial"/>
              </a:rPr>
              <a:t>Rhestrau</a:t>
            </a:r>
            <a:r>
              <a:rPr lang="en-GB" altLang="en-US" dirty="0">
                <a:solidFill>
                  <a:schemeClr val="tx2"/>
                </a:solidFill>
                <a:latin typeface="Arial"/>
                <a:cs typeface="Arial"/>
              </a:rPr>
              <a:t> </a:t>
            </a:r>
            <a:r>
              <a:rPr lang="en-GB" altLang="en-US" dirty="0" err="1">
                <a:solidFill>
                  <a:schemeClr val="tx2"/>
                </a:solidFill>
                <a:latin typeface="Arial"/>
                <a:cs typeface="Arial"/>
              </a:rPr>
              <a:t>darllen</a:t>
            </a:r>
            <a:r>
              <a:rPr lang="en-GB" altLang="en-US" dirty="0">
                <a:solidFill>
                  <a:schemeClr val="tx2"/>
                </a:solidFill>
                <a:latin typeface="Arial"/>
                <a:cs typeface="Arial"/>
              </a:rPr>
              <a:t> </a:t>
            </a:r>
            <a:r>
              <a:rPr lang="en-GB" altLang="en-US" dirty="0" err="1">
                <a:solidFill>
                  <a:schemeClr val="tx2"/>
                </a:solidFill>
                <a:latin typeface="Arial"/>
                <a:cs typeface="Arial"/>
              </a:rPr>
              <a:t>ar-lein</a:t>
            </a:r>
            <a:endParaRPr lang="en-GB" altLang="en-US" dirty="0">
              <a:solidFill>
                <a:schemeClr val="tx2"/>
              </a:solidFill>
              <a:latin typeface="Arial"/>
              <a:cs typeface="Arial"/>
            </a:endParaRPr>
          </a:p>
          <a:p>
            <a:pPr eaLnBrk="1" hangingPunct="1">
              <a:buFont typeface="Wingdings" pitchFamily="2" charset="2"/>
              <a:buChar char="Ø"/>
            </a:pPr>
            <a:r>
              <a:rPr lang="en-GB" altLang="en-US" dirty="0">
                <a:solidFill>
                  <a:schemeClr val="tx2"/>
                </a:solidFill>
                <a:latin typeface="Arial"/>
                <a:cs typeface="Arial"/>
              </a:rPr>
              <a:t>Maes </a:t>
            </a:r>
            <a:r>
              <a:rPr lang="en-GB" altLang="en-US" dirty="0" err="1">
                <a:solidFill>
                  <a:schemeClr val="tx2"/>
                </a:solidFill>
                <a:latin typeface="Arial"/>
                <a:cs typeface="Arial"/>
              </a:rPr>
              <a:t>pwnc</a:t>
            </a:r>
            <a:endParaRPr lang="en-GB" altLang="en-US" dirty="0">
              <a:solidFill>
                <a:schemeClr val="tx2"/>
              </a:solidFill>
              <a:latin typeface="Arial"/>
              <a:cs typeface="Arial"/>
            </a:endParaRPr>
          </a:p>
          <a:p>
            <a:pPr>
              <a:buFont typeface="Wingdings" pitchFamily="2" charset="2"/>
              <a:buChar char="Ø"/>
            </a:pPr>
            <a:r>
              <a:rPr lang="en-GB" altLang="en-US" dirty="0" err="1">
                <a:solidFill>
                  <a:schemeClr val="tx2"/>
                </a:solidFill>
                <a:latin typeface="Arial"/>
                <a:cs typeface="Arial"/>
              </a:rPr>
              <a:t>Gwefan</a:t>
            </a:r>
            <a:r>
              <a:rPr lang="en-GB" altLang="en-US" dirty="0">
                <a:solidFill>
                  <a:schemeClr val="tx2"/>
                </a:solidFill>
                <a:latin typeface="Arial"/>
                <a:cs typeface="Arial"/>
              </a:rPr>
              <a:t> LlAD</a:t>
            </a:r>
            <a:endParaRPr lang="en-GB" altLang="en-US" dirty="0">
              <a:solidFill>
                <a:schemeClr val="tx2"/>
              </a:solidFill>
              <a:latin typeface="Arial" panose="020B0604020202020204" pitchFamily="34" charset="0"/>
              <a:cs typeface="Arial" panose="020B0604020202020204" pitchFamily="34" charset="0"/>
            </a:endParaRPr>
          </a:p>
          <a:p>
            <a:pPr eaLnBrk="1" hangingPunct="1">
              <a:buFont typeface="Wingdings" pitchFamily="2" charset="2"/>
              <a:buChar char="Ø"/>
            </a:pPr>
            <a:r>
              <a:rPr lang="en-GB" altLang="en-US" dirty="0" err="1">
                <a:solidFill>
                  <a:schemeClr val="tx2"/>
                </a:solidFill>
                <a:latin typeface="Arial" panose="020B0604020202020204" pitchFamily="34" charset="0"/>
                <a:cs typeface="Arial" panose="020B0604020202020204" pitchFamily="34" charset="0"/>
              </a:rPr>
              <a:t>Mynediad</a:t>
            </a:r>
            <a:r>
              <a:rPr lang="en-GB" altLang="en-US" dirty="0">
                <a:solidFill>
                  <a:schemeClr val="tx2"/>
                </a:solidFill>
                <a:latin typeface="Arial" panose="020B0604020202020204" pitchFamily="34" charset="0"/>
                <a:cs typeface="Arial" panose="020B0604020202020204" pitchFamily="34" charset="0"/>
              </a:rPr>
              <a:t> </a:t>
            </a:r>
            <a:r>
              <a:rPr lang="en-GB" altLang="en-US" dirty="0" err="1">
                <a:solidFill>
                  <a:schemeClr val="tx2"/>
                </a:solidFill>
                <a:latin typeface="Arial" panose="020B0604020202020204" pitchFamily="34" charset="0"/>
                <a:cs typeface="Arial" panose="020B0604020202020204" pitchFamily="34" charset="0"/>
              </a:rPr>
              <a:t>i</a:t>
            </a:r>
            <a:r>
              <a:rPr lang="en-GB" altLang="en-US" dirty="0">
                <a:solidFill>
                  <a:schemeClr val="tx2"/>
                </a:solidFill>
                <a:latin typeface="Arial" panose="020B0604020202020204" pitchFamily="34" charset="0"/>
                <a:cs typeface="Arial" panose="020B0604020202020204" pitchFamily="34" charset="0"/>
              </a:rPr>
              <a:t> </a:t>
            </a:r>
            <a:r>
              <a:rPr lang="en-GB" altLang="en-US" dirty="0" err="1">
                <a:solidFill>
                  <a:schemeClr val="tx2"/>
                </a:solidFill>
                <a:latin typeface="Arial" panose="020B0604020202020204" pitchFamily="34" charset="0"/>
                <a:cs typeface="Arial" panose="020B0604020202020204" pitchFamily="34" charset="0"/>
              </a:rPr>
              <a:t>gyfnodolion</a:t>
            </a:r>
            <a:endParaRPr lang="en-GB" altLang="en-US" dirty="0">
              <a:solidFill>
                <a:schemeClr val="tx2"/>
              </a:solidFill>
              <a:latin typeface="Arial" panose="020B0604020202020204" pitchFamily="34" charset="0"/>
              <a:cs typeface="Arial" panose="020B0604020202020204" pitchFamily="34" charset="0"/>
            </a:endParaRPr>
          </a:p>
          <a:p>
            <a:pPr eaLnBrk="1" hangingPunct="1">
              <a:buFont typeface="Wingdings" pitchFamily="2" charset="2"/>
              <a:buChar char="Ø"/>
            </a:pPr>
            <a:r>
              <a:rPr lang="en-GB" altLang="en-US" dirty="0" err="1">
                <a:solidFill>
                  <a:schemeClr val="tx2"/>
                </a:solidFill>
                <a:latin typeface="Arial" panose="020B0604020202020204" pitchFamily="34" charset="0"/>
                <a:cs typeface="Arial" panose="020B0604020202020204" pitchFamily="34" charset="0"/>
              </a:rPr>
              <a:t>Awdur</a:t>
            </a:r>
            <a:r>
              <a:rPr lang="en-GB" altLang="en-US" dirty="0">
                <a:solidFill>
                  <a:schemeClr val="tx2"/>
                </a:solidFill>
                <a:latin typeface="Arial" panose="020B0604020202020204" pitchFamily="34" charset="0"/>
                <a:cs typeface="Arial" panose="020B0604020202020204" pitchFamily="34" charset="0"/>
              </a:rPr>
              <a:t>/on </a:t>
            </a:r>
            <a:r>
              <a:rPr lang="en-GB" altLang="en-US" dirty="0" err="1">
                <a:solidFill>
                  <a:schemeClr val="tx2"/>
                </a:solidFill>
                <a:latin typeface="Arial" panose="020B0604020202020204" pitchFamily="34" charset="0"/>
                <a:cs typeface="Arial" panose="020B0604020202020204" pitchFamily="34" charset="0"/>
              </a:rPr>
              <a:t>amlwg</a:t>
            </a:r>
            <a:endParaRPr lang="en-GB" altLang="en-US" dirty="0">
              <a:solidFill>
                <a:schemeClr val="tx2"/>
              </a:solidFill>
              <a:latin typeface="Arial" panose="020B0604020202020204" pitchFamily="34" charset="0"/>
              <a:cs typeface="Arial" panose="020B0604020202020204" pitchFamily="34" charset="0"/>
            </a:endParaRPr>
          </a:p>
          <a:p>
            <a:pPr eaLnBrk="1" hangingPunct="1">
              <a:buFont typeface="Wingdings" pitchFamily="2" charset="2"/>
              <a:buChar char="Ø"/>
            </a:pPr>
            <a:r>
              <a:rPr lang="en-GB" altLang="en-US" dirty="0" err="1">
                <a:solidFill>
                  <a:schemeClr val="tx2"/>
                </a:solidFill>
                <a:latin typeface="Arial" panose="020B0604020202020204" pitchFamily="34" charset="0"/>
                <a:cs typeface="Arial" panose="020B0604020202020204" pitchFamily="34" charset="0"/>
              </a:rPr>
              <a:t>Rhyngrwyd</a:t>
            </a:r>
            <a:endParaRPr lang="en-GB" altLang="en-US" dirty="0">
              <a:solidFill>
                <a:schemeClr val="tx2"/>
              </a:solidFill>
              <a:latin typeface="Arial" panose="020B0604020202020204" pitchFamily="34" charset="0"/>
              <a:cs typeface="Arial" panose="020B0604020202020204" pitchFamily="34" charset="0"/>
            </a:endParaRPr>
          </a:p>
          <a:p>
            <a:pPr>
              <a:buFont typeface="Wingdings" pitchFamily="2" charset="2"/>
              <a:buChar char="Ø"/>
            </a:pPr>
            <a:r>
              <a:rPr lang="en-GB" altLang="en-US" dirty="0" err="1">
                <a:solidFill>
                  <a:schemeClr val="tx2"/>
                </a:solidFill>
                <a:latin typeface="Arial" panose="020B0604020202020204" pitchFamily="34" charset="0"/>
                <a:cs typeface="Arial" panose="020B0604020202020204" pitchFamily="34" charset="0"/>
              </a:rPr>
              <a:t>Mynegai</a:t>
            </a:r>
            <a:endParaRPr lang="en-GB" altLang="en-US" dirty="0">
              <a:solidFill>
                <a:schemeClr val="tx2"/>
              </a:solidFill>
              <a:latin typeface="Arial" panose="020B0604020202020204" pitchFamily="34" charset="0"/>
              <a:cs typeface="Arial" panose="020B0604020202020204" pitchFamily="34" charset="0"/>
            </a:endParaRPr>
          </a:p>
          <a:p>
            <a:pPr>
              <a:buFont typeface="Wingdings" pitchFamily="2" charset="2"/>
              <a:buChar char="Ø"/>
            </a:pPr>
            <a:r>
              <a:rPr lang="en-GB" altLang="en-US" dirty="0" err="1">
                <a:solidFill>
                  <a:schemeClr val="tx2"/>
                </a:solidFill>
                <a:latin typeface="Arial" panose="020B0604020202020204" pitchFamily="34" charset="0"/>
                <a:cs typeface="Arial" panose="020B0604020202020204" pitchFamily="34" charset="0"/>
              </a:rPr>
              <a:t>Atodiadau</a:t>
            </a:r>
            <a:endParaRPr lang="en-GB" altLang="en-US" dirty="0">
              <a:solidFill>
                <a:schemeClr val="tx2"/>
              </a:solidFill>
              <a:latin typeface="Arial" panose="020B0604020202020204" pitchFamily="34" charset="0"/>
              <a:cs typeface="Arial" panose="020B0604020202020204" pitchFamily="34" charset="0"/>
            </a:endParaRPr>
          </a:p>
          <a:p>
            <a:pPr eaLnBrk="1" hangingPunct="1">
              <a:buFont typeface="Wingdings" pitchFamily="2" charset="2"/>
              <a:buChar char="Ø"/>
            </a:pPr>
            <a:endParaRPr lang="en-GB" altLang="en-US" dirty="0">
              <a:solidFill>
                <a:schemeClr val="tx2"/>
              </a:solidFill>
              <a:latin typeface="Arial" panose="020B0604020202020204" pitchFamily="34" charset="0"/>
              <a:cs typeface="Arial" panose="020B0604020202020204" pitchFamily="34" charset="0"/>
            </a:endParaRPr>
          </a:p>
        </p:txBody>
      </p:sp>
      <p:sp>
        <p:nvSpPr>
          <p:cNvPr id="27651" name="Rectangle 4"/>
          <p:cNvSpPr>
            <a:spLocks noGrp="1" noChangeArrowheads="1"/>
          </p:cNvSpPr>
          <p:nvPr>
            <p:ph sz="half" idx="2"/>
          </p:nvPr>
        </p:nvSpPr>
        <p:spPr>
          <a:xfrm>
            <a:off x="4427984" y="1988840"/>
            <a:ext cx="3672408" cy="4018260"/>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lnSpcReduction="10000"/>
          </a:bodyPr>
          <a:lstStyle/>
          <a:p>
            <a:pPr>
              <a:lnSpc>
                <a:spcPct val="90000"/>
              </a:lnSpc>
              <a:buFont typeface="Wingdings" pitchFamily="2" charset="2"/>
              <a:buChar char="Ø"/>
            </a:pPr>
            <a:r>
              <a:rPr lang="en-GB" altLang="en-US" i="1" dirty="0">
                <a:solidFill>
                  <a:schemeClr val="tx2"/>
                </a:solidFill>
                <a:latin typeface="Arial"/>
                <a:cs typeface="Arial"/>
              </a:rPr>
              <a:t>Module reading lists</a:t>
            </a:r>
            <a:endParaRPr lang="en-GB" altLang="en-US" i="1" dirty="0">
              <a:solidFill>
                <a:schemeClr val="tx2"/>
              </a:solidFill>
              <a:latin typeface="Arial" panose="020B0604020202020204" pitchFamily="34" charset="0"/>
              <a:cs typeface="Arial" panose="020B0604020202020204" pitchFamily="34" charset="0"/>
            </a:endParaRPr>
          </a:p>
          <a:p>
            <a:pPr>
              <a:lnSpc>
                <a:spcPct val="90000"/>
              </a:lnSpc>
              <a:buFont typeface="Wingdings" pitchFamily="2" charset="2"/>
              <a:buChar char="Ø"/>
            </a:pPr>
            <a:r>
              <a:rPr lang="en-GB" altLang="en-US" i="1" dirty="0">
                <a:solidFill>
                  <a:schemeClr val="tx2"/>
                </a:solidFill>
                <a:latin typeface="Arial"/>
                <a:cs typeface="Arial"/>
              </a:rPr>
              <a:t>Online reading lists</a:t>
            </a:r>
          </a:p>
          <a:p>
            <a:pPr eaLnBrk="1" hangingPunct="1">
              <a:lnSpc>
                <a:spcPct val="90000"/>
              </a:lnSpc>
              <a:buFont typeface="Wingdings" pitchFamily="2" charset="2"/>
              <a:buChar char="Ø"/>
            </a:pPr>
            <a:r>
              <a:rPr lang="en-GB" altLang="en-US" i="1" dirty="0">
                <a:solidFill>
                  <a:schemeClr val="tx2"/>
                </a:solidFill>
                <a:latin typeface="Arial" panose="020B0604020202020204" pitchFamily="34" charset="0"/>
                <a:cs typeface="Arial" panose="020B0604020202020204" pitchFamily="34" charset="0"/>
              </a:rPr>
              <a:t>Subject area</a:t>
            </a:r>
          </a:p>
          <a:p>
            <a:pPr eaLnBrk="1" hangingPunct="1">
              <a:lnSpc>
                <a:spcPct val="90000"/>
              </a:lnSpc>
              <a:buFont typeface="Wingdings" pitchFamily="2" charset="2"/>
              <a:buChar char="Ø"/>
            </a:pPr>
            <a:r>
              <a:rPr lang="en-GB" altLang="en-US" i="1" dirty="0">
                <a:solidFill>
                  <a:schemeClr val="tx2"/>
                </a:solidFill>
                <a:latin typeface="Arial"/>
                <a:cs typeface="Arial"/>
              </a:rPr>
              <a:t>LLR website</a:t>
            </a:r>
          </a:p>
          <a:p>
            <a:pPr eaLnBrk="1" hangingPunct="1">
              <a:lnSpc>
                <a:spcPct val="90000"/>
              </a:lnSpc>
              <a:buFont typeface="Wingdings" pitchFamily="2" charset="2"/>
              <a:buChar char="Ø"/>
            </a:pPr>
            <a:r>
              <a:rPr lang="en-GB" altLang="en-US" i="1" dirty="0">
                <a:solidFill>
                  <a:schemeClr val="tx2"/>
                </a:solidFill>
                <a:latin typeface="Arial" panose="020B0604020202020204" pitchFamily="34" charset="0"/>
                <a:cs typeface="Arial" panose="020B0604020202020204" pitchFamily="34" charset="0"/>
              </a:rPr>
              <a:t>Journal access</a:t>
            </a:r>
          </a:p>
          <a:p>
            <a:pPr eaLnBrk="1" hangingPunct="1">
              <a:lnSpc>
                <a:spcPct val="90000"/>
              </a:lnSpc>
              <a:buFont typeface="Wingdings" pitchFamily="2" charset="2"/>
              <a:buChar char="Ø"/>
            </a:pPr>
            <a:r>
              <a:rPr lang="en-GB" altLang="en-US" i="1" dirty="0">
                <a:solidFill>
                  <a:schemeClr val="tx2"/>
                </a:solidFill>
                <a:latin typeface="Arial" panose="020B0604020202020204" pitchFamily="34" charset="0"/>
                <a:cs typeface="Arial" panose="020B0604020202020204" pitchFamily="34" charset="0"/>
              </a:rPr>
              <a:t>Leading author/s</a:t>
            </a:r>
          </a:p>
          <a:p>
            <a:pPr eaLnBrk="1" hangingPunct="1">
              <a:lnSpc>
                <a:spcPct val="90000"/>
              </a:lnSpc>
              <a:buFont typeface="Wingdings" pitchFamily="2" charset="2"/>
              <a:buChar char="Ø"/>
            </a:pPr>
            <a:r>
              <a:rPr lang="en-GB" altLang="en-US" i="1" dirty="0">
                <a:solidFill>
                  <a:schemeClr val="tx2"/>
                </a:solidFill>
                <a:latin typeface="Arial" panose="020B0604020202020204" pitchFamily="34" charset="0"/>
                <a:cs typeface="Arial" panose="020B0604020202020204" pitchFamily="34" charset="0"/>
              </a:rPr>
              <a:t>Internet</a:t>
            </a:r>
          </a:p>
          <a:p>
            <a:pPr>
              <a:lnSpc>
                <a:spcPct val="90000"/>
              </a:lnSpc>
              <a:buFont typeface="Wingdings" pitchFamily="2" charset="2"/>
              <a:buChar char="Ø"/>
            </a:pPr>
            <a:r>
              <a:rPr lang="en-GB" altLang="en-US" i="1" dirty="0">
                <a:solidFill>
                  <a:schemeClr val="tx2"/>
                </a:solidFill>
                <a:latin typeface="Arial" panose="020B0604020202020204" pitchFamily="34" charset="0"/>
                <a:cs typeface="Arial" panose="020B0604020202020204" pitchFamily="34" charset="0"/>
              </a:rPr>
              <a:t>Index</a:t>
            </a:r>
          </a:p>
          <a:p>
            <a:pPr>
              <a:lnSpc>
                <a:spcPct val="90000"/>
              </a:lnSpc>
              <a:buFont typeface="Wingdings" pitchFamily="2" charset="2"/>
              <a:buChar char="Ø"/>
            </a:pPr>
            <a:r>
              <a:rPr lang="en-GB" altLang="en-US" i="1" dirty="0">
                <a:solidFill>
                  <a:schemeClr val="tx2"/>
                </a:solidFill>
                <a:latin typeface="Arial" panose="020B0604020202020204" pitchFamily="34" charset="0"/>
                <a:cs typeface="Arial" panose="020B0604020202020204" pitchFamily="34" charset="0"/>
              </a:rPr>
              <a:t>Appendices</a:t>
            </a:r>
          </a:p>
          <a:p>
            <a:pPr eaLnBrk="1" hangingPunct="1">
              <a:lnSpc>
                <a:spcPct val="90000"/>
              </a:lnSpc>
              <a:buFont typeface="Wingdings" pitchFamily="2" charset="2"/>
              <a:buChar char="Ø"/>
            </a:pPr>
            <a:endParaRPr lang="en-GB" altLang="en-US" i="1" dirty="0">
              <a:solidFill>
                <a:schemeClr val="tx2"/>
              </a:solidFill>
              <a:latin typeface="Arial" panose="020B0604020202020204" pitchFamily="34" charset="0"/>
              <a:cs typeface="Arial" panose="020B0604020202020204" pitchFamily="34" charset="0"/>
            </a:endParaRPr>
          </a:p>
        </p:txBody>
      </p:sp>
      <p:sp>
        <p:nvSpPr>
          <p:cNvPr id="39938" name="Rectangle 2"/>
          <p:cNvSpPr>
            <a:spLocks noGrp="1" noChangeArrowheads="1"/>
          </p:cNvSpPr>
          <p:nvPr>
            <p:ph type="title"/>
          </p:nvPr>
        </p:nvSpPr>
        <p:spPr/>
        <p:txBody>
          <a:bodyPr lIns="92075" tIns="46038" rIns="92075" bIns="46038">
            <a:noAutofit/>
          </a:bodyPr>
          <a:lstStyle/>
          <a:p>
            <a:pPr algn="ctr" eaLnBrk="1" fontAlgn="auto" hangingPunct="1">
              <a:spcAft>
                <a:spcPts val="0"/>
              </a:spcAft>
              <a:defRPr/>
            </a:pPr>
            <a:r>
              <a:rPr lang="en-GB" sz="3200" dirty="0" err="1">
                <a:solidFill>
                  <a:schemeClr val="accent1"/>
                </a:solidFill>
                <a:latin typeface="Arial" panose="020B0604020202020204" pitchFamily="34" charset="0"/>
                <a:cs typeface="Arial" panose="020B0604020202020204" pitchFamily="34" charset="0"/>
              </a:rPr>
              <a:t>Ble</a:t>
            </a:r>
            <a:r>
              <a:rPr lang="en-GB" sz="3200" dirty="0">
                <a:solidFill>
                  <a:schemeClr val="accent1"/>
                </a:solidFill>
                <a:latin typeface="Arial" panose="020B0604020202020204" pitchFamily="34" charset="0"/>
                <a:cs typeface="Arial" panose="020B0604020202020204" pitchFamily="34" charset="0"/>
              </a:rPr>
              <a:t> </a:t>
            </a:r>
            <a:r>
              <a:rPr lang="en-GB" sz="3200" dirty="0" err="1">
                <a:solidFill>
                  <a:schemeClr val="accent1"/>
                </a:solidFill>
                <a:latin typeface="Arial" panose="020B0604020202020204" pitchFamily="34" charset="0"/>
                <a:cs typeface="Arial" panose="020B0604020202020204" pitchFamily="34" charset="0"/>
              </a:rPr>
              <a:t>mae</a:t>
            </a:r>
            <a:r>
              <a:rPr lang="en-GB" sz="3200" dirty="0">
                <a:solidFill>
                  <a:schemeClr val="accent1"/>
                </a:solidFill>
                <a:latin typeface="Arial" panose="020B0604020202020204" pitchFamily="34" charset="0"/>
                <a:cs typeface="Arial" panose="020B0604020202020204" pitchFamily="34" charset="0"/>
              </a:rPr>
              <a:t> </a:t>
            </a:r>
            <a:r>
              <a:rPr lang="en-GB" sz="3200" dirty="0" err="1">
                <a:solidFill>
                  <a:schemeClr val="accent1"/>
                </a:solidFill>
                <a:latin typeface="Arial" panose="020B0604020202020204" pitchFamily="34" charset="0"/>
                <a:cs typeface="Arial" panose="020B0604020202020204" pitchFamily="34" charset="0"/>
              </a:rPr>
              <a:t>dod</a:t>
            </a:r>
            <a:r>
              <a:rPr lang="en-GB" sz="3200" dirty="0">
                <a:solidFill>
                  <a:schemeClr val="accent1"/>
                </a:solidFill>
                <a:latin typeface="Arial" panose="020B0604020202020204" pitchFamily="34" charset="0"/>
                <a:cs typeface="Arial" panose="020B0604020202020204" pitchFamily="34" charset="0"/>
              </a:rPr>
              <a:t> o </a:t>
            </a:r>
            <a:r>
              <a:rPr lang="en-GB" sz="3200" dirty="0" err="1">
                <a:solidFill>
                  <a:schemeClr val="accent1"/>
                </a:solidFill>
                <a:latin typeface="Arial" panose="020B0604020202020204" pitchFamily="34" charset="0"/>
                <a:cs typeface="Arial" panose="020B0604020202020204" pitchFamily="34" charset="0"/>
              </a:rPr>
              <a:t>hyd</a:t>
            </a:r>
            <a:r>
              <a:rPr lang="en-GB" sz="3200" dirty="0">
                <a:solidFill>
                  <a:schemeClr val="accent1"/>
                </a:solidFill>
                <a:latin typeface="Arial" panose="020B0604020202020204" pitchFamily="34" charset="0"/>
                <a:cs typeface="Arial" panose="020B0604020202020204" pitchFamily="34" charset="0"/>
              </a:rPr>
              <a:t> </a:t>
            </a:r>
            <a:r>
              <a:rPr lang="en-GB" sz="3200" dirty="0" err="1">
                <a:solidFill>
                  <a:schemeClr val="accent1"/>
                </a:solidFill>
                <a:latin typeface="Arial" panose="020B0604020202020204" pitchFamily="34" charset="0"/>
                <a:cs typeface="Arial" panose="020B0604020202020204" pitchFamily="34" charset="0"/>
              </a:rPr>
              <a:t>i</a:t>
            </a:r>
            <a:r>
              <a:rPr lang="en-GB" sz="3200" dirty="0">
                <a:solidFill>
                  <a:schemeClr val="accent1"/>
                </a:solidFill>
                <a:latin typeface="Arial" panose="020B0604020202020204" pitchFamily="34" charset="0"/>
                <a:cs typeface="Arial" panose="020B0604020202020204" pitchFamily="34" charset="0"/>
              </a:rPr>
              <a:t> </a:t>
            </a:r>
            <a:r>
              <a:rPr lang="en-GB" sz="3200" dirty="0" err="1">
                <a:solidFill>
                  <a:schemeClr val="accent1"/>
                </a:solidFill>
                <a:latin typeface="Arial" panose="020B0604020202020204" pitchFamily="34" charset="0"/>
                <a:cs typeface="Arial" panose="020B0604020202020204" pitchFamily="34" charset="0"/>
              </a:rPr>
              <a:t>wybodaeth</a:t>
            </a:r>
            <a:r>
              <a:rPr lang="en-GB" sz="3200" dirty="0">
                <a:solidFill>
                  <a:schemeClr val="accent1"/>
                </a:solidFill>
                <a:latin typeface="Arial" panose="020B0604020202020204" pitchFamily="34" charset="0"/>
                <a:cs typeface="Arial" panose="020B0604020202020204" pitchFamily="34" charset="0"/>
              </a:rPr>
              <a:t>?</a:t>
            </a:r>
            <a:br>
              <a:rPr lang="en-GB" sz="3200" dirty="0">
                <a:solidFill>
                  <a:schemeClr val="accent1"/>
                </a:solidFill>
                <a:latin typeface="Arial" panose="020B0604020202020204" pitchFamily="34" charset="0"/>
                <a:cs typeface="Arial" panose="020B0604020202020204" pitchFamily="34" charset="0"/>
              </a:rPr>
            </a:br>
            <a:r>
              <a:rPr lang="en-GB" sz="3200" i="1" dirty="0">
                <a:solidFill>
                  <a:schemeClr val="tx1"/>
                </a:solidFill>
                <a:latin typeface="Arial" panose="020B0604020202020204" pitchFamily="34" charset="0"/>
                <a:cs typeface="Arial" panose="020B0604020202020204" pitchFamily="34" charset="0"/>
              </a:rPr>
              <a:t>Where can I find information?</a:t>
            </a:r>
          </a:p>
        </p:txBody>
      </p:sp>
    </p:spTree>
    <p:extLst>
      <p:ext uri="{BB962C8B-B14F-4D97-AF65-F5344CB8AC3E}">
        <p14:creationId xmlns:p14="http://schemas.microsoft.com/office/powerpoint/2010/main" val="10924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7651">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7651">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7651">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7650">
                                            <p:bg/>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7650">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7650">
                                            <p:txEl>
                                              <p:pRg st="1" end="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7650">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7650">
                                            <p:txEl>
                                              <p:pRg st="3" end="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7650">
                                            <p:txEl>
                                              <p:pRg st="4" end="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27650">
                                            <p:txEl>
                                              <p:pRg st="5" end="5"/>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7650">
                                            <p:txEl>
                                              <p:pRg st="6" end="6"/>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27650">
                                            <p:txEl>
                                              <p:pRg st="7" end="7"/>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2765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build="p" animBg="1"/>
      <p:bldP spid="27651"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8" name="Rectangle 3"/>
          <p:cNvSpPr>
            <a:spLocks noGrp="1" noChangeArrowheads="1"/>
          </p:cNvSpPr>
          <p:nvPr>
            <p:ph sz="half" idx="1"/>
          </p:nvPr>
        </p:nvSpPr>
        <p:spPr>
          <a:xfrm>
            <a:off x="251520" y="1844824"/>
            <a:ext cx="4038600" cy="4548336"/>
          </a:xfrm>
        </p:spPr>
        <p:style>
          <a:lnRef idx="2">
            <a:schemeClr val="accent1"/>
          </a:lnRef>
          <a:fillRef idx="1">
            <a:schemeClr val="lt1"/>
          </a:fillRef>
          <a:effectRef idx="0">
            <a:schemeClr val="accent1"/>
          </a:effectRef>
          <a:fontRef idx="minor">
            <a:schemeClr val="dk1"/>
          </a:fontRef>
        </p:style>
        <p:txBody>
          <a:bodyPr lIns="92075" tIns="46038" rIns="92075" bIns="46038">
            <a:noAutofit/>
          </a:bodyPr>
          <a:lstStyle/>
          <a:p>
            <a:pPr marL="452628" indent="-342900">
              <a:defRPr/>
            </a:pPr>
            <a:r>
              <a:rPr lang="en-GB" sz="2400" dirty="0" err="1">
                <a:solidFill>
                  <a:schemeClr val="tx2"/>
                </a:solidFill>
                <a:latin typeface="Arial" panose="020B0604020202020204" pitchFamily="34" charset="0"/>
                <a:cs typeface="Arial" panose="020B0604020202020204" pitchFamily="34" charset="0"/>
              </a:rPr>
              <a:t>Ffocysu</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ar</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eich</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bwriad</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anwybyddu</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gwybodaeth</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amherthnasol</a:t>
            </a:r>
            <a:endParaRPr lang="en-GB" sz="2400" dirty="0">
              <a:solidFill>
                <a:schemeClr val="tx2"/>
              </a:solidFill>
              <a:latin typeface="Arial" panose="020B0604020202020204" pitchFamily="34" charset="0"/>
              <a:cs typeface="Arial" panose="020B0604020202020204" pitchFamily="34" charset="0"/>
            </a:endParaRPr>
          </a:p>
          <a:p>
            <a:pPr marL="452628" indent="-342900">
              <a:defRPr/>
            </a:pPr>
            <a:r>
              <a:rPr lang="en-GB" sz="2400" dirty="0" err="1">
                <a:solidFill>
                  <a:schemeClr val="tx2"/>
                </a:solidFill>
                <a:latin typeface="Arial" panose="020B0604020202020204" pitchFamily="34" charset="0"/>
                <a:cs typeface="Arial" panose="020B0604020202020204" pitchFamily="34" charset="0"/>
              </a:rPr>
              <a:t>Edrych</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mewn</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mannau</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tebygol</a:t>
            </a:r>
            <a:endParaRPr lang="en-GB" sz="2400" dirty="0">
              <a:solidFill>
                <a:schemeClr val="tx2"/>
              </a:solidFill>
              <a:latin typeface="Arial" panose="020B0604020202020204" pitchFamily="34" charset="0"/>
              <a:cs typeface="Arial" panose="020B0604020202020204" pitchFamily="34" charset="0"/>
            </a:endParaRPr>
          </a:p>
          <a:p>
            <a:pPr marL="452628" indent="-342900">
              <a:defRPr/>
            </a:pPr>
            <a:r>
              <a:rPr lang="en-GB" sz="2400" dirty="0" err="1">
                <a:solidFill>
                  <a:schemeClr val="tx2"/>
                </a:solidFill>
                <a:latin typeface="Arial" panose="020B0604020202020204" pitchFamily="34" charset="0"/>
                <a:cs typeface="Arial" panose="020B0604020202020204" pitchFamily="34" charset="0"/>
              </a:rPr>
              <a:t>Bydd</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gwybod</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trefn</a:t>
            </a:r>
            <a:r>
              <a:rPr lang="en-GB" sz="2400" dirty="0">
                <a:solidFill>
                  <a:schemeClr val="tx2"/>
                </a:solidFill>
                <a:latin typeface="Arial" panose="020B0604020202020204" pitchFamily="34" charset="0"/>
                <a:cs typeface="Arial" panose="020B0604020202020204" pitchFamily="34" charset="0"/>
              </a:rPr>
              <a:t> y </a:t>
            </a:r>
            <a:r>
              <a:rPr lang="en-GB" sz="2400" dirty="0" err="1">
                <a:solidFill>
                  <a:schemeClr val="tx2"/>
                </a:solidFill>
                <a:latin typeface="Arial" panose="020B0604020202020204" pitchFamily="34" charset="0"/>
                <a:cs typeface="Arial" panose="020B0604020202020204" pitchFamily="34" charset="0"/>
              </a:rPr>
              <a:t>testun</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yn</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eich</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helpu</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i</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benderfynu</a:t>
            </a:r>
            <a:r>
              <a:rPr lang="en-GB" sz="2400" dirty="0">
                <a:solidFill>
                  <a:schemeClr val="tx2"/>
                </a:solidFill>
                <a:latin typeface="Arial" panose="020B0604020202020204" pitchFamily="34" charset="0"/>
                <a:cs typeface="Arial" panose="020B0604020202020204" pitchFamily="34" charset="0"/>
              </a:rPr>
              <a:t> pa </a:t>
            </a:r>
            <a:r>
              <a:rPr lang="en-GB" sz="2400" dirty="0" err="1">
                <a:solidFill>
                  <a:schemeClr val="tx2"/>
                </a:solidFill>
                <a:latin typeface="Arial" panose="020B0604020202020204" pitchFamily="34" charset="0"/>
                <a:cs typeface="Arial" panose="020B0604020202020204" pitchFamily="34" charset="0"/>
              </a:rPr>
              <a:t>rannau</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o’r</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testun</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sydd</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yn</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fwyaf</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tebygol</a:t>
            </a:r>
            <a:r>
              <a:rPr lang="en-GB" sz="2400" dirty="0">
                <a:solidFill>
                  <a:schemeClr val="tx2"/>
                </a:solidFill>
                <a:latin typeface="Arial" panose="020B0604020202020204" pitchFamily="34" charset="0"/>
                <a:cs typeface="Arial" panose="020B0604020202020204" pitchFamily="34" charset="0"/>
              </a:rPr>
              <a:t> o </a:t>
            </a:r>
            <a:r>
              <a:rPr lang="en-GB" sz="2400" dirty="0" err="1">
                <a:solidFill>
                  <a:schemeClr val="tx2"/>
                </a:solidFill>
                <a:latin typeface="Arial" panose="020B0604020202020204" pitchFamily="34" charset="0"/>
                <a:cs typeface="Arial" panose="020B0604020202020204" pitchFamily="34" charset="0"/>
              </a:rPr>
              <a:t>roi</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canlyniadau</a:t>
            </a:r>
            <a:r>
              <a:rPr lang="en-GB" sz="2400" dirty="0">
                <a:solidFill>
                  <a:schemeClr val="tx2"/>
                </a:solidFill>
                <a:latin typeface="Arial" panose="020B0604020202020204" pitchFamily="34" charset="0"/>
                <a:cs typeface="Arial" panose="020B0604020202020204" pitchFamily="34" charset="0"/>
              </a:rPr>
              <a:t> </a:t>
            </a:r>
            <a:r>
              <a:rPr lang="en-GB" sz="2400" dirty="0" err="1">
                <a:solidFill>
                  <a:schemeClr val="tx2"/>
                </a:solidFill>
                <a:latin typeface="Arial" panose="020B0604020202020204" pitchFamily="34" charset="0"/>
                <a:cs typeface="Arial" panose="020B0604020202020204" pitchFamily="34" charset="0"/>
              </a:rPr>
              <a:t>i</a:t>
            </a:r>
            <a:r>
              <a:rPr lang="en-GB" sz="2400" dirty="0">
                <a:solidFill>
                  <a:schemeClr val="tx2"/>
                </a:solidFill>
                <a:latin typeface="Arial" panose="020B0604020202020204" pitchFamily="34" charset="0"/>
                <a:cs typeface="Arial" panose="020B0604020202020204" pitchFamily="34" charset="0"/>
              </a:rPr>
              <a:t> chi</a:t>
            </a:r>
          </a:p>
        </p:txBody>
      </p:sp>
      <p:sp>
        <p:nvSpPr>
          <p:cNvPr id="26629" name="Rectangle 4"/>
          <p:cNvSpPr>
            <a:spLocks noGrp="1" noChangeArrowheads="1"/>
          </p:cNvSpPr>
          <p:nvPr>
            <p:ph sz="half" idx="2"/>
          </p:nvPr>
        </p:nvSpPr>
        <p:spPr>
          <a:xfrm>
            <a:off x="4499992" y="1844824"/>
            <a:ext cx="3600400" cy="4536504"/>
          </a:xfrm>
        </p:spPr>
        <p:style>
          <a:lnRef idx="2">
            <a:schemeClr val="dk1"/>
          </a:lnRef>
          <a:fillRef idx="1">
            <a:schemeClr val="lt1"/>
          </a:fillRef>
          <a:effectRef idx="0">
            <a:schemeClr val="dk1"/>
          </a:effectRef>
          <a:fontRef idx="minor">
            <a:schemeClr val="dk1"/>
          </a:fontRef>
        </p:style>
        <p:txBody>
          <a:bodyPr>
            <a:normAutofit lnSpcReduction="10000"/>
          </a:bodyPr>
          <a:lstStyle/>
          <a:p>
            <a:pPr marL="452628" indent="-342900">
              <a:lnSpc>
                <a:spcPct val="90000"/>
              </a:lnSpc>
              <a:defRPr/>
            </a:pPr>
            <a:r>
              <a:rPr lang="en-GB" sz="2400" i="1" dirty="0">
                <a:solidFill>
                  <a:schemeClr val="tx2"/>
                </a:solidFill>
                <a:latin typeface="Arial" panose="020B0604020202020204" pitchFamily="34" charset="0"/>
                <a:cs typeface="Arial" panose="020B0604020202020204" pitchFamily="34" charset="0"/>
              </a:rPr>
              <a:t>Focus on your objective, ignoring irrelevant information</a:t>
            </a:r>
          </a:p>
          <a:p>
            <a:pPr marL="452628" indent="-342900">
              <a:lnSpc>
                <a:spcPct val="90000"/>
              </a:lnSpc>
              <a:defRPr/>
            </a:pPr>
            <a:endParaRPr lang="en-GB" sz="2400" i="1" dirty="0">
              <a:solidFill>
                <a:schemeClr val="tx2"/>
              </a:solidFill>
              <a:latin typeface="Arial" panose="020B0604020202020204" pitchFamily="34" charset="0"/>
              <a:cs typeface="Arial" panose="020B0604020202020204" pitchFamily="34" charset="0"/>
            </a:endParaRPr>
          </a:p>
          <a:p>
            <a:pPr marL="452628" indent="-342900">
              <a:lnSpc>
                <a:spcPct val="90000"/>
              </a:lnSpc>
              <a:defRPr/>
            </a:pPr>
            <a:r>
              <a:rPr lang="en-GB" sz="2400" i="1" dirty="0">
                <a:solidFill>
                  <a:schemeClr val="tx2"/>
                </a:solidFill>
                <a:latin typeface="Arial" panose="020B0604020202020204" pitchFamily="34" charset="0"/>
                <a:cs typeface="Arial" panose="020B0604020202020204" pitchFamily="34" charset="0"/>
              </a:rPr>
              <a:t>Looking in likely places</a:t>
            </a:r>
          </a:p>
          <a:p>
            <a:pPr marL="452628" indent="-342900">
              <a:lnSpc>
                <a:spcPct val="90000"/>
              </a:lnSpc>
              <a:defRPr/>
            </a:pPr>
            <a:endParaRPr lang="en-GB" sz="2400" i="1" dirty="0">
              <a:solidFill>
                <a:schemeClr val="tx2"/>
              </a:solidFill>
              <a:latin typeface="Arial" panose="020B0604020202020204" pitchFamily="34" charset="0"/>
              <a:cs typeface="Arial" panose="020B0604020202020204" pitchFamily="34" charset="0"/>
            </a:endParaRPr>
          </a:p>
          <a:p>
            <a:pPr marL="452628" indent="-342900">
              <a:lnSpc>
                <a:spcPct val="90000"/>
              </a:lnSpc>
              <a:defRPr/>
            </a:pPr>
            <a:r>
              <a:rPr lang="en-GB" sz="2400" i="1" dirty="0">
                <a:solidFill>
                  <a:schemeClr val="tx2"/>
                </a:solidFill>
                <a:latin typeface="Arial" panose="020B0604020202020204" pitchFamily="34" charset="0"/>
                <a:cs typeface="Arial" panose="020B0604020202020204" pitchFamily="34" charset="0"/>
              </a:rPr>
              <a:t>Knowing the organisation of the text will help you to decide which parts of the text are more likely to yield results</a:t>
            </a:r>
          </a:p>
        </p:txBody>
      </p:sp>
      <p:sp>
        <p:nvSpPr>
          <p:cNvPr id="36866" name="Rectangle 2"/>
          <p:cNvSpPr>
            <a:spLocks noGrp="1" noChangeArrowheads="1"/>
          </p:cNvSpPr>
          <p:nvPr>
            <p:ph type="title"/>
          </p:nvPr>
        </p:nvSpPr>
        <p:spPr>
          <a:xfrm>
            <a:off x="684537" y="533550"/>
            <a:ext cx="7467600" cy="1143000"/>
          </a:xfrm>
        </p:spPr>
        <p:txBody>
          <a:bodyPr lIns="92075" tIns="46038" rIns="92075" bIns="46038">
            <a:normAutofit/>
          </a:bodyPr>
          <a:lstStyle/>
          <a:p>
            <a:pPr algn="ctr" eaLnBrk="1" fontAlgn="auto" hangingPunct="1">
              <a:spcAft>
                <a:spcPts val="0"/>
              </a:spcAft>
              <a:defRPr/>
            </a:pPr>
            <a:r>
              <a:rPr lang="en-GB" sz="3200" dirty="0" err="1">
                <a:solidFill>
                  <a:schemeClr val="accent1"/>
                </a:solidFill>
                <a:latin typeface="Arial" panose="020B0604020202020204" pitchFamily="34" charset="0"/>
                <a:cs typeface="Arial" panose="020B0604020202020204" pitchFamily="34" charset="0"/>
              </a:rPr>
              <a:t>Sut</a:t>
            </a:r>
            <a:r>
              <a:rPr lang="en-GB" sz="3200" dirty="0">
                <a:solidFill>
                  <a:schemeClr val="accent1"/>
                </a:solidFill>
                <a:latin typeface="Arial" panose="020B0604020202020204" pitchFamily="34" charset="0"/>
                <a:cs typeface="Arial" panose="020B0604020202020204" pitchFamily="34" charset="0"/>
              </a:rPr>
              <a:t> </a:t>
            </a:r>
            <a:r>
              <a:rPr lang="en-GB" sz="3200" dirty="0" err="1">
                <a:solidFill>
                  <a:schemeClr val="accent1"/>
                </a:solidFill>
                <a:latin typeface="Arial" panose="020B0604020202020204" pitchFamily="34" charset="0"/>
                <a:cs typeface="Arial" panose="020B0604020202020204" pitchFamily="34" charset="0"/>
              </a:rPr>
              <a:t>i</a:t>
            </a:r>
            <a:r>
              <a:rPr lang="en-GB" sz="3200" dirty="0">
                <a:solidFill>
                  <a:schemeClr val="accent1"/>
                </a:solidFill>
                <a:latin typeface="Arial" panose="020B0604020202020204" pitchFamily="34" charset="0"/>
                <a:cs typeface="Arial" panose="020B0604020202020204" pitchFamily="34" charset="0"/>
              </a:rPr>
              <a:t> Gael </a:t>
            </a:r>
            <a:r>
              <a:rPr lang="en-GB" sz="3200" dirty="0" err="1">
                <a:solidFill>
                  <a:schemeClr val="accent1"/>
                </a:solidFill>
                <a:latin typeface="Arial" panose="020B0604020202020204" pitchFamily="34" charset="0"/>
                <a:cs typeface="Arial" panose="020B0604020202020204" pitchFamily="34" charset="0"/>
              </a:rPr>
              <a:t>Gafael</a:t>
            </a:r>
            <a:r>
              <a:rPr lang="en-GB" sz="3200" dirty="0">
                <a:solidFill>
                  <a:schemeClr val="accent1"/>
                </a:solidFill>
                <a:latin typeface="Arial" panose="020B0604020202020204" pitchFamily="34" charset="0"/>
                <a:cs typeface="Arial" panose="020B0604020202020204" pitchFamily="34" charset="0"/>
              </a:rPr>
              <a:t> </a:t>
            </a:r>
            <a:r>
              <a:rPr lang="en-GB" sz="3200" dirty="0" err="1">
                <a:solidFill>
                  <a:schemeClr val="accent1"/>
                </a:solidFill>
                <a:latin typeface="Arial" panose="020B0604020202020204" pitchFamily="34" charset="0"/>
                <a:cs typeface="Arial" panose="020B0604020202020204" pitchFamily="34" charset="0"/>
              </a:rPr>
              <a:t>Mewn</a:t>
            </a:r>
            <a:r>
              <a:rPr lang="en-GB" sz="3200" dirty="0">
                <a:solidFill>
                  <a:schemeClr val="accent1"/>
                </a:solidFill>
                <a:latin typeface="Arial" panose="020B0604020202020204" pitchFamily="34" charset="0"/>
                <a:cs typeface="Arial" panose="020B0604020202020204" pitchFamily="34" charset="0"/>
              </a:rPr>
              <a:t> </a:t>
            </a:r>
            <a:r>
              <a:rPr lang="en-GB" sz="3200" dirty="0" err="1">
                <a:solidFill>
                  <a:schemeClr val="accent1"/>
                </a:solidFill>
                <a:latin typeface="Arial" panose="020B0604020202020204" pitchFamily="34" charset="0"/>
                <a:cs typeface="Arial" panose="020B0604020202020204" pitchFamily="34" charset="0"/>
              </a:rPr>
              <a:t>Gwybodaeth</a:t>
            </a:r>
            <a:r>
              <a:rPr lang="en-GB" sz="3200" dirty="0">
                <a:solidFill>
                  <a:schemeClr val="accent1"/>
                </a:solidFill>
                <a:latin typeface="Arial" panose="020B0604020202020204" pitchFamily="34" charset="0"/>
                <a:cs typeface="Arial" panose="020B0604020202020204" pitchFamily="34" charset="0"/>
              </a:rPr>
              <a:t> </a:t>
            </a:r>
            <a:br>
              <a:rPr lang="en-GB" sz="3200" dirty="0">
                <a:latin typeface="Arial" panose="020B0604020202020204" pitchFamily="34" charset="0"/>
                <a:cs typeface="Arial" panose="020B0604020202020204" pitchFamily="34" charset="0"/>
              </a:rPr>
            </a:br>
            <a:r>
              <a:rPr lang="en-GB" sz="3200" i="1" dirty="0">
                <a:latin typeface="Arial" panose="020B0604020202020204" pitchFamily="34" charset="0"/>
                <a:cs typeface="Arial" panose="020B0604020202020204" pitchFamily="34" charset="0"/>
              </a:rPr>
              <a:t>How to Find Information</a:t>
            </a:r>
          </a:p>
        </p:txBody>
      </p:sp>
    </p:spTree>
    <p:extLst>
      <p:ext uri="{BB962C8B-B14F-4D97-AF65-F5344CB8AC3E}">
        <p14:creationId xmlns:p14="http://schemas.microsoft.com/office/powerpoint/2010/main" val="20737739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3"/>
          <p:cNvSpPr>
            <a:spLocks noGrp="1" noChangeArrowheads="1"/>
          </p:cNvSpPr>
          <p:nvPr>
            <p:ph sz="half" idx="1"/>
          </p:nvPr>
        </p:nvSpPr>
        <p:spPr>
          <a:xfrm>
            <a:off x="457200" y="1676400"/>
            <a:ext cx="3682752" cy="4330700"/>
          </a:xfrm>
        </p:spPr>
        <p:style>
          <a:lnRef idx="2">
            <a:schemeClr val="accent1"/>
          </a:lnRef>
          <a:fillRef idx="1">
            <a:schemeClr val="lt1"/>
          </a:fillRef>
          <a:effectRef idx="0">
            <a:schemeClr val="accent1"/>
          </a:effectRef>
          <a:fontRef idx="minor">
            <a:schemeClr val="dk1"/>
          </a:fontRef>
        </p:style>
        <p:txBody>
          <a:bodyPr lIns="92075" tIns="46038" rIns="92075" bIns="46038">
            <a:normAutofit/>
          </a:bodyPr>
          <a:lstStyle/>
          <a:p>
            <a:pPr eaLnBrk="1" hangingPunct="1">
              <a:lnSpc>
                <a:spcPct val="80000"/>
              </a:lnSpc>
              <a:buFontTx/>
              <a:buNone/>
            </a:pP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Trefnwch</a:t>
            </a:r>
            <a:r>
              <a:rPr lang="en-GB" altLang="en-US" sz="2400" b="1" dirty="0">
                <a:latin typeface="Arial" panose="020B0604020202020204" pitchFamily="34" charset="0"/>
                <a:cs typeface="Arial" panose="020B0604020202020204" pitchFamily="34" charset="0"/>
              </a:rPr>
              <a:t> y </a:t>
            </a:r>
            <a:r>
              <a:rPr lang="en-GB" altLang="en-US" sz="2400" b="1" dirty="0" err="1">
                <a:latin typeface="Arial" panose="020B0604020202020204" pitchFamily="34" charset="0"/>
                <a:cs typeface="Arial" panose="020B0604020202020204" pitchFamily="34" charset="0"/>
              </a:rPr>
              <a:t>rhestr</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yma</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yn</a:t>
            </a:r>
            <a:r>
              <a:rPr lang="en-GB" altLang="en-US" sz="2400" b="1" dirty="0">
                <a:latin typeface="Arial" panose="020B0604020202020204" pitchFamily="34" charset="0"/>
                <a:cs typeface="Arial" panose="020B0604020202020204" pitchFamily="34" charset="0"/>
              </a:rPr>
              <a:t> y </a:t>
            </a:r>
            <a:r>
              <a:rPr lang="en-GB" altLang="en-US" sz="2400" b="1" dirty="0" err="1">
                <a:latin typeface="Arial" panose="020B0604020202020204" pitchFamily="34" charset="0"/>
                <a:cs typeface="Arial" panose="020B0604020202020204" pitchFamily="34" charset="0"/>
              </a:rPr>
              <a:t>drefn</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fwyaf</a:t>
            </a:r>
            <a:r>
              <a:rPr lang="en-GB" altLang="en-US" sz="2400" b="1" dirty="0">
                <a:latin typeface="Arial" panose="020B0604020202020204" pitchFamily="34" charset="0"/>
                <a:cs typeface="Arial" panose="020B0604020202020204" pitchFamily="34" charset="0"/>
              </a:rPr>
              <a:t>  </a:t>
            </a:r>
            <a:r>
              <a:rPr lang="en-GB" altLang="en-US" sz="2400" b="1" u="sng" dirty="0" err="1">
                <a:latin typeface="Arial" panose="020B0604020202020204" pitchFamily="34" charset="0"/>
                <a:cs typeface="Arial" panose="020B0604020202020204" pitchFamily="34" charset="0"/>
              </a:rPr>
              <a:t>tebygol</a:t>
            </a:r>
            <a:r>
              <a:rPr lang="en-GB" altLang="en-US" sz="2400" b="1" u="sng" dirty="0">
                <a:latin typeface="Arial" panose="020B0604020202020204" pitchFamily="34" charset="0"/>
                <a:cs typeface="Arial" panose="020B0604020202020204" pitchFamily="34" charset="0"/>
              </a:rPr>
              <a:t>.</a:t>
            </a:r>
          </a:p>
          <a:p>
            <a:pPr eaLnBrk="1" hangingPunct="1">
              <a:lnSpc>
                <a:spcPct val="80000"/>
              </a:lnSpc>
              <a:buFontTx/>
              <a:buNone/>
            </a:pPr>
            <a:endParaRPr lang="en-GB" altLang="en-US" sz="2400" b="1" u="sng" dirty="0">
              <a:latin typeface="Arial" panose="020B0604020202020204" pitchFamily="34" charset="0"/>
              <a:cs typeface="Arial" panose="020B0604020202020204" pitchFamily="34" charset="0"/>
            </a:endParaRPr>
          </a:p>
          <a:p>
            <a:pPr eaLnBrk="1" hangingPunct="1">
              <a:lnSpc>
                <a:spcPct val="80000"/>
              </a:lnSpc>
            </a:pPr>
            <a:r>
              <a:rPr lang="en-GB" altLang="en-US" sz="2400" dirty="0" err="1">
                <a:solidFill>
                  <a:schemeClr val="tx2"/>
                </a:solidFill>
                <a:latin typeface="Arial" panose="020B0604020202020204" pitchFamily="34" charset="0"/>
                <a:cs typeface="Arial" panose="020B0604020202020204" pitchFamily="34" charset="0"/>
              </a:rPr>
              <a:t>Diweddglo</a:t>
            </a:r>
            <a:endParaRPr lang="en-GB" altLang="en-US" sz="2400" dirty="0">
              <a:solidFill>
                <a:schemeClr val="tx2"/>
              </a:solidFill>
              <a:latin typeface="Arial" panose="020B0604020202020204" pitchFamily="34" charset="0"/>
              <a:cs typeface="Arial" panose="020B0604020202020204" pitchFamily="34" charset="0"/>
            </a:endParaRPr>
          </a:p>
          <a:p>
            <a:pPr eaLnBrk="1" hangingPunct="1">
              <a:lnSpc>
                <a:spcPct val="80000"/>
              </a:lnSpc>
            </a:pPr>
            <a:r>
              <a:rPr lang="en-GB" altLang="en-US" sz="2400" dirty="0" err="1">
                <a:solidFill>
                  <a:schemeClr val="tx2"/>
                </a:solidFill>
                <a:latin typeface="Arial" panose="020B0604020202020204" pitchFamily="34" charset="0"/>
                <a:cs typeface="Arial" panose="020B0604020202020204" pitchFamily="34" charset="0"/>
              </a:rPr>
              <a:t>Mynegiad</a:t>
            </a:r>
            <a:endParaRPr lang="en-GB" altLang="en-US" sz="2400" dirty="0">
              <a:solidFill>
                <a:schemeClr val="tx2"/>
              </a:solidFill>
              <a:latin typeface="Arial" panose="020B0604020202020204" pitchFamily="34" charset="0"/>
              <a:cs typeface="Arial" panose="020B0604020202020204" pitchFamily="34" charset="0"/>
            </a:endParaRPr>
          </a:p>
          <a:p>
            <a:pPr eaLnBrk="1" hangingPunct="1">
              <a:lnSpc>
                <a:spcPct val="80000"/>
              </a:lnSpc>
            </a:pPr>
            <a:r>
              <a:rPr lang="en-GB" altLang="en-US" sz="2400" dirty="0" err="1">
                <a:solidFill>
                  <a:schemeClr val="tx2"/>
                </a:solidFill>
                <a:latin typeface="Arial" panose="020B0604020202020204" pitchFamily="34" charset="0"/>
                <a:cs typeface="Arial" panose="020B0604020202020204" pitchFamily="34" charset="0"/>
              </a:rPr>
              <a:t>Tabl</a:t>
            </a:r>
            <a:r>
              <a:rPr lang="en-GB" altLang="en-US" sz="2400" dirty="0">
                <a:solidFill>
                  <a:schemeClr val="tx2"/>
                </a:solidFill>
                <a:latin typeface="Arial" panose="020B0604020202020204" pitchFamily="34" charset="0"/>
                <a:cs typeface="Arial" panose="020B0604020202020204" pitchFamily="34" charset="0"/>
              </a:rPr>
              <a:t> </a:t>
            </a:r>
            <a:r>
              <a:rPr lang="en-GB" altLang="en-US" sz="2400" dirty="0" err="1">
                <a:solidFill>
                  <a:schemeClr val="tx2"/>
                </a:solidFill>
                <a:latin typeface="Arial" panose="020B0604020202020204" pitchFamily="34" charset="0"/>
                <a:cs typeface="Arial" panose="020B0604020202020204" pitchFamily="34" charset="0"/>
              </a:rPr>
              <a:t>cynnwys</a:t>
            </a:r>
            <a:endParaRPr lang="en-GB" altLang="en-US" sz="2400" dirty="0">
              <a:solidFill>
                <a:schemeClr val="tx2"/>
              </a:solidFill>
              <a:latin typeface="Arial" panose="020B0604020202020204" pitchFamily="34" charset="0"/>
              <a:cs typeface="Arial" panose="020B0604020202020204" pitchFamily="34" charset="0"/>
            </a:endParaRPr>
          </a:p>
          <a:p>
            <a:pPr eaLnBrk="1" hangingPunct="1">
              <a:lnSpc>
                <a:spcPct val="80000"/>
              </a:lnSpc>
            </a:pPr>
            <a:r>
              <a:rPr lang="en-GB" altLang="en-US" sz="2400" dirty="0">
                <a:solidFill>
                  <a:schemeClr val="tx2"/>
                </a:solidFill>
                <a:latin typeface="Arial" panose="020B0604020202020204" pitchFamily="34" charset="0"/>
                <a:cs typeface="Arial" panose="020B0604020202020204" pitchFamily="34" charset="0"/>
              </a:rPr>
              <a:t>Abstract</a:t>
            </a:r>
          </a:p>
          <a:p>
            <a:pPr eaLnBrk="1" hangingPunct="1">
              <a:lnSpc>
                <a:spcPct val="80000"/>
              </a:lnSpc>
            </a:pPr>
            <a:r>
              <a:rPr lang="en-GB" altLang="en-US" sz="2400" dirty="0" err="1">
                <a:solidFill>
                  <a:schemeClr val="tx2"/>
                </a:solidFill>
                <a:latin typeface="Arial" panose="020B0604020202020204" pitchFamily="34" charset="0"/>
                <a:cs typeface="Arial" panose="020B0604020202020204" pitchFamily="34" charset="0"/>
              </a:rPr>
              <a:t>Llyfryddiaeth</a:t>
            </a:r>
            <a:endParaRPr lang="en-GB" altLang="en-US" sz="2400" dirty="0">
              <a:solidFill>
                <a:schemeClr val="tx2"/>
              </a:solidFill>
              <a:latin typeface="Arial" panose="020B0604020202020204" pitchFamily="34" charset="0"/>
              <a:cs typeface="Arial" panose="020B0604020202020204" pitchFamily="34" charset="0"/>
            </a:endParaRPr>
          </a:p>
          <a:p>
            <a:pPr eaLnBrk="1" hangingPunct="1">
              <a:lnSpc>
                <a:spcPct val="80000"/>
              </a:lnSpc>
            </a:pPr>
            <a:r>
              <a:rPr lang="en-GB" altLang="en-US" sz="2400" dirty="0" err="1">
                <a:solidFill>
                  <a:schemeClr val="tx2"/>
                </a:solidFill>
                <a:latin typeface="Arial" panose="020B0604020202020204" pitchFamily="34" charset="0"/>
                <a:cs typeface="Arial" panose="020B0604020202020204" pitchFamily="34" charset="0"/>
              </a:rPr>
              <a:t>Cyflwyniad</a:t>
            </a:r>
            <a:endParaRPr lang="en-GB" altLang="en-US" sz="2400" dirty="0">
              <a:solidFill>
                <a:schemeClr val="tx2"/>
              </a:solidFill>
              <a:latin typeface="Arial" panose="020B0604020202020204" pitchFamily="34" charset="0"/>
              <a:cs typeface="Arial" panose="020B0604020202020204" pitchFamily="34" charset="0"/>
            </a:endParaRPr>
          </a:p>
          <a:p>
            <a:pPr eaLnBrk="1" hangingPunct="1">
              <a:lnSpc>
                <a:spcPct val="80000"/>
              </a:lnSpc>
            </a:pPr>
            <a:r>
              <a:rPr lang="en-GB" altLang="en-US" sz="2400" dirty="0" err="1">
                <a:solidFill>
                  <a:schemeClr val="tx2"/>
                </a:solidFill>
                <a:latin typeface="Arial" panose="020B0604020202020204" pitchFamily="34" charset="0"/>
                <a:cs typeface="Arial" panose="020B0604020202020204" pitchFamily="34" charset="0"/>
              </a:rPr>
              <a:t>Atodiad</a:t>
            </a:r>
            <a:endParaRPr lang="en-GB" altLang="en-US" sz="2400" dirty="0">
              <a:solidFill>
                <a:schemeClr val="tx2"/>
              </a:solidFill>
              <a:latin typeface="Arial" panose="020B0604020202020204" pitchFamily="34" charset="0"/>
              <a:cs typeface="Arial" panose="020B0604020202020204" pitchFamily="34" charset="0"/>
            </a:endParaRPr>
          </a:p>
        </p:txBody>
      </p:sp>
      <p:sp>
        <p:nvSpPr>
          <p:cNvPr id="23555" name="Rectangle 8"/>
          <p:cNvSpPr>
            <a:spLocks noGrp="1" noChangeArrowheads="1"/>
          </p:cNvSpPr>
          <p:nvPr>
            <p:ph sz="half" idx="2"/>
          </p:nvPr>
        </p:nvSpPr>
        <p:spPr>
          <a:xfrm>
            <a:off x="4648200" y="1700808"/>
            <a:ext cx="3452192" cy="4306292"/>
          </a:xfrm>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80000"/>
              </a:lnSpc>
              <a:buFontTx/>
              <a:buNone/>
            </a:pPr>
            <a:r>
              <a:rPr lang="en-GB" altLang="en-US" sz="2400" b="1" i="1" dirty="0">
                <a:latin typeface="Arial" panose="020B0604020202020204" pitchFamily="34" charset="0"/>
                <a:cs typeface="Arial" panose="020B0604020202020204" pitchFamily="34" charset="0"/>
              </a:rPr>
              <a:t>	Arrange the following list in the most </a:t>
            </a:r>
            <a:r>
              <a:rPr lang="en-GB" altLang="en-US" sz="2400" b="1" i="1" u="sng" dirty="0">
                <a:latin typeface="Arial" panose="020B0604020202020204" pitchFamily="34" charset="0"/>
                <a:cs typeface="Arial" panose="020B0604020202020204" pitchFamily="34" charset="0"/>
              </a:rPr>
              <a:t>likely</a:t>
            </a:r>
            <a:r>
              <a:rPr lang="en-GB" altLang="en-US" sz="2400" b="1" i="1" dirty="0">
                <a:latin typeface="Arial" panose="020B0604020202020204" pitchFamily="34" charset="0"/>
                <a:cs typeface="Arial" panose="020B0604020202020204" pitchFamily="34" charset="0"/>
              </a:rPr>
              <a:t> order.</a:t>
            </a:r>
          </a:p>
          <a:p>
            <a:pPr eaLnBrk="1" hangingPunct="1">
              <a:lnSpc>
                <a:spcPct val="80000"/>
              </a:lnSpc>
              <a:buFontTx/>
              <a:buNone/>
            </a:pPr>
            <a:endParaRPr lang="en-GB" altLang="en-US" sz="2400" b="1" i="1" dirty="0">
              <a:latin typeface="Arial" panose="020B0604020202020204" pitchFamily="34" charset="0"/>
              <a:cs typeface="Arial" panose="020B0604020202020204" pitchFamily="34" charset="0"/>
            </a:endParaRPr>
          </a:p>
          <a:p>
            <a:pPr eaLnBrk="1" hangingPunct="1">
              <a:lnSpc>
                <a:spcPct val="80000"/>
              </a:lnSpc>
            </a:pPr>
            <a:r>
              <a:rPr lang="en-GB" altLang="en-US" sz="2400" i="1" dirty="0">
                <a:solidFill>
                  <a:schemeClr val="tx2"/>
                </a:solidFill>
                <a:latin typeface="Arial" panose="020B0604020202020204" pitchFamily="34" charset="0"/>
                <a:cs typeface="Arial" panose="020B0604020202020204" pitchFamily="34" charset="0"/>
              </a:rPr>
              <a:t>Conclusion</a:t>
            </a:r>
          </a:p>
          <a:p>
            <a:pPr eaLnBrk="1" hangingPunct="1">
              <a:lnSpc>
                <a:spcPct val="80000"/>
              </a:lnSpc>
            </a:pPr>
            <a:r>
              <a:rPr lang="en-GB" altLang="en-US" sz="2400" i="1" dirty="0">
                <a:solidFill>
                  <a:schemeClr val="tx2"/>
                </a:solidFill>
                <a:latin typeface="Arial" panose="020B0604020202020204" pitchFamily="34" charset="0"/>
                <a:cs typeface="Arial" panose="020B0604020202020204" pitchFamily="34" charset="0"/>
              </a:rPr>
              <a:t>Index</a:t>
            </a:r>
          </a:p>
          <a:p>
            <a:pPr eaLnBrk="1" hangingPunct="1">
              <a:lnSpc>
                <a:spcPct val="80000"/>
              </a:lnSpc>
            </a:pPr>
            <a:r>
              <a:rPr lang="en-GB" altLang="en-US" sz="2400" i="1" dirty="0">
                <a:solidFill>
                  <a:schemeClr val="tx2"/>
                </a:solidFill>
                <a:latin typeface="Arial" panose="020B0604020202020204" pitchFamily="34" charset="0"/>
                <a:cs typeface="Arial" panose="020B0604020202020204" pitchFamily="34" charset="0"/>
              </a:rPr>
              <a:t>Table of contents</a:t>
            </a:r>
          </a:p>
          <a:p>
            <a:pPr eaLnBrk="1" hangingPunct="1">
              <a:lnSpc>
                <a:spcPct val="80000"/>
              </a:lnSpc>
            </a:pPr>
            <a:r>
              <a:rPr lang="en-GB" altLang="en-US" sz="2400" i="1" dirty="0">
                <a:solidFill>
                  <a:schemeClr val="tx2"/>
                </a:solidFill>
                <a:latin typeface="Arial" panose="020B0604020202020204" pitchFamily="34" charset="0"/>
                <a:cs typeface="Arial" panose="020B0604020202020204" pitchFamily="34" charset="0"/>
              </a:rPr>
              <a:t>Abstract</a:t>
            </a:r>
          </a:p>
          <a:p>
            <a:pPr eaLnBrk="1" hangingPunct="1">
              <a:lnSpc>
                <a:spcPct val="80000"/>
              </a:lnSpc>
            </a:pPr>
            <a:r>
              <a:rPr lang="en-GB" altLang="en-US" sz="2400" i="1" dirty="0">
                <a:solidFill>
                  <a:schemeClr val="tx2"/>
                </a:solidFill>
                <a:latin typeface="Arial" panose="020B0604020202020204" pitchFamily="34" charset="0"/>
                <a:cs typeface="Arial" panose="020B0604020202020204" pitchFamily="34" charset="0"/>
              </a:rPr>
              <a:t>Bibliography</a:t>
            </a:r>
          </a:p>
          <a:p>
            <a:pPr eaLnBrk="1" hangingPunct="1">
              <a:lnSpc>
                <a:spcPct val="80000"/>
              </a:lnSpc>
            </a:pPr>
            <a:r>
              <a:rPr lang="en-GB" altLang="en-US" sz="2400" i="1" dirty="0">
                <a:solidFill>
                  <a:schemeClr val="tx2"/>
                </a:solidFill>
                <a:latin typeface="Arial" panose="020B0604020202020204" pitchFamily="34" charset="0"/>
                <a:cs typeface="Arial" panose="020B0604020202020204" pitchFamily="34" charset="0"/>
              </a:rPr>
              <a:t>Introduction</a:t>
            </a:r>
          </a:p>
          <a:p>
            <a:pPr eaLnBrk="1" hangingPunct="1">
              <a:lnSpc>
                <a:spcPct val="80000"/>
              </a:lnSpc>
            </a:pPr>
            <a:r>
              <a:rPr lang="en-GB" altLang="en-US" sz="2400" i="1" dirty="0">
                <a:solidFill>
                  <a:schemeClr val="tx2"/>
                </a:solidFill>
                <a:latin typeface="Arial" panose="020B0604020202020204" pitchFamily="34" charset="0"/>
                <a:cs typeface="Arial" panose="020B0604020202020204" pitchFamily="34" charset="0"/>
              </a:rPr>
              <a:t>Appendix</a:t>
            </a:r>
          </a:p>
          <a:p>
            <a:pPr eaLnBrk="1" hangingPunct="1">
              <a:lnSpc>
                <a:spcPct val="80000"/>
              </a:lnSpc>
            </a:pPr>
            <a:endParaRPr lang="en-GB" altLang="en-US" sz="2400" i="1" dirty="0">
              <a:latin typeface="Arial" panose="020B0604020202020204" pitchFamily="34" charset="0"/>
              <a:cs typeface="Arial" panose="020B0604020202020204" pitchFamily="34" charset="0"/>
            </a:endParaRPr>
          </a:p>
        </p:txBody>
      </p:sp>
      <p:sp>
        <p:nvSpPr>
          <p:cNvPr id="34818" name="Rectangle 2"/>
          <p:cNvSpPr>
            <a:spLocks noGrp="1" noChangeArrowheads="1"/>
          </p:cNvSpPr>
          <p:nvPr>
            <p:ph type="title"/>
          </p:nvPr>
        </p:nvSpPr>
        <p:spPr>
          <a:xfrm>
            <a:off x="457200" y="260648"/>
            <a:ext cx="8229600" cy="1187152"/>
          </a:xfrm>
        </p:spPr>
        <p:txBody>
          <a:bodyPr lIns="92075" tIns="46038" rIns="92075" bIns="46038">
            <a:normAutofit fontScale="90000"/>
          </a:bodyPr>
          <a:lstStyle/>
          <a:p>
            <a:pPr algn="ctr" eaLnBrk="1" fontAlgn="auto" hangingPunct="1">
              <a:spcAft>
                <a:spcPts val="0"/>
              </a:spcAft>
              <a:defRPr/>
            </a:pPr>
            <a:r>
              <a:rPr lang="en-GB" sz="4000" dirty="0" err="1">
                <a:solidFill>
                  <a:schemeClr val="accent1"/>
                </a:solidFill>
                <a:latin typeface="Arial" panose="020B0604020202020204" pitchFamily="34" charset="0"/>
                <a:cs typeface="Arial" panose="020B0604020202020204" pitchFamily="34" charset="0"/>
              </a:rPr>
              <a:t>Trefn</a:t>
            </a:r>
            <a:r>
              <a:rPr lang="en-GB" sz="4000" dirty="0">
                <a:solidFill>
                  <a:schemeClr val="accent1"/>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 </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  </a:t>
            </a:r>
            <a:r>
              <a:rPr lang="en-GB" sz="4000" i="1" dirty="0">
                <a:latin typeface="Arial" panose="020B0604020202020204" pitchFamily="34" charset="0"/>
                <a:cs typeface="Arial" panose="020B0604020202020204" pitchFamily="34" charset="0"/>
              </a:rPr>
              <a:t>Organisation </a:t>
            </a:r>
          </a:p>
        </p:txBody>
      </p:sp>
      <p:pic>
        <p:nvPicPr>
          <p:cNvPr id="5" name="Picture 4"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188640"/>
            <a:ext cx="1161276" cy="1161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40885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noFill/>
          <a:ln>
            <a:noFill/>
          </a:ln>
        </p:spPr>
        <p:style>
          <a:lnRef idx="2">
            <a:schemeClr val="dk1"/>
          </a:lnRef>
          <a:fillRef idx="1">
            <a:schemeClr val="lt1"/>
          </a:fillRef>
          <a:effectRef idx="0">
            <a:schemeClr val="dk1"/>
          </a:effectRef>
          <a:fontRef idx="minor">
            <a:schemeClr val="dk1"/>
          </a:fontRef>
        </p:style>
        <p:txBody>
          <a:bodyPr>
            <a:normAutofit/>
          </a:bodyPr>
          <a:lstStyle/>
          <a:p>
            <a:pPr algn="ctr"/>
            <a:r>
              <a:rPr lang="en-GB" dirty="0" err="1">
                <a:solidFill>
                  <a:schemeClr val="accent1"/>
                </a:solidFill>
                <a:latin typeface="Arial" panose="020B0604020202020204" pitchFamily="34" charset="0"/>
                <a:cs typeface="Arial" panose="020B0604020202020204" pitchFamily="34" charset="0"/>
              </a:rPr>
              <a:t>Gwybodaeth</a:t>
            </a:r>
            <a:r>
              <a:rPr lang="en-GB" dirty="0">
                <a:solidFill>
                  <a:schemeClr val="accent1"/>
                </a:solidFill>
                <a:latin typeface="Arial" panose="020B0604020202020204" pitchFamily="34" charset="0"/>
                <a:cs typeface="Arial" panose="020B0604020202020204" pitchFamily="34" charset="0"/>
              </a:rPr>
              <a:t> </a:t>
            </a:r>
            <a:r>
              <a:rPr lang="en-GB" dirty="0" err="1">
                <a:solidFill>
                  <a:schemeClr val="accent1"/>
                </a:solidFill>
                <a:latin typeface="Arial" panose="020B0604020202020204" pitchFamily="34" charset="0"/>
                <a:cs typeface="Arial" panose="020B0604020202020204" pitchFamily="34" charset="0"/>
              </a:rPr>
              <a:t>berthnasol</a:t>
            </a:r>
            <a:r>
              <a:rPr lang="en-GB" dirty="0">
                <a:solidFill>
                  <a:schemeClr val="accent1"/>
                </a:solidFill>
                <a:latin typeface="Arial" panose="020B0604020202020204" pitchFamily="34" charset="0"/>
                <a:cs typeface="Arial" panose="020B0604020202020204" pitchFamily="34" charset="0"/>
              </a:rPr>
              <a:t> – </a:t>
            </a:r>
            <a:r>
              <a:rPr lang="en-GB" dirty="0" err="1">
                <a:solidFill>
                  <a:schemeClr val="accent1"/>
                </a:solidFill>
                <a:latin typeface="Arial" panose="020B0604020202020204" pitchFamily="34" charset="0"/>
                <a:cs typeface="Arial" panose="020B0604020202020204" pitchFamily="34" charset="0"/>
              </a:rPr>
              <a:t>sut</a:t>
            </a:r>
            <a:r>
              <a:rPr lang="en-GB" dirty="0">
                <a:solidFill>
                  <a:schemeClr val="accent1"/>
                </a:solidFill>
                <a:latin typeface="Arial" panose="020B0604020202020204" pitchFamily="34" charset="0"/>
                <a:cs typeface="Arial" panose="020B0604020202020204" pitchFamily="34" charset="0"/>
              </a:rPr>
              <a:t>?</a:t>
            </a:r>
            <a:br>
              <a:rPr lang="en-GB" dirty="0">
                <a:solidFill>
                  <a:schemeClr val="accent1"/>
                </a:solidFill>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Relevant information- how?</a:t>
            </a:r>
          </a:p>
        </p:txBody>
      </p:sp>
      <p:sp>
        <p:nvSpPr>
          <p:cNvPr id="3" name="Content Placeholder 2"/>
          <p:cNvSpPr>
            <a:spLocks noGrp="1"/>
          </p:cNvSpPr>
          <p:nvPr>
            <p:ph sz="half" idx="1"/>
          </p:nvPr>
        </p:nvSpPr>
        <p:spPr>
          <a:xfrm>
            <a:off x="457200" y="1600200"/>
            <a:ext cx="3657600" cy="3484984"/>
          </a:xfrm>
        </p:spPr>
        <p:style>
          <a:lnRef idx="2">
            <a:schemeClr val="accent1"/>
          </a:lnRef>
          <a:fillRef idx="1">
            <a:schemeClr val="lt1"/>
          </a:fillRef>
          <a:effectRef idx="0">
            <a:schemeClr val="accent1"/>
          </a:effectRef>
          <a:fontRef idx="minor">
            <a:schemeClr val="dk1"/>
          </a:fontRef>
        </p:style>
        <p:txBody>
          <a:bodyPr>
            <a:normAutofit/>
          </a:bodyPr>
          <a:lstStyle/>
          <a:p>
            <a:r>
              <a:rPr lang="en-GB" sz="3200" dirty="0" err="1">
                <a:latin typeface="Arial" panose="020B0604020202020204" pitchFamily="34" charset="0"/>
                <a:cs typeface="Arial" panose="020B0604020202020204" pitchFamily="34" charset="0"/>
              </a:rPr>
              <a:t>Darllen</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Deall</a:t>
            </a:r>
            <a:r>
              <a:rPr lang="en-GB" sz="3200" dirty="0">
                <a:latin typeface="Arial" panose="020B0604020202020204" pitchFamily="34" charset="0"/>
                <a:cs typeface="Arial" panose="020B0604020202020204" pitchFamily="34" charset="0"/>
              </a:rPr>
              <a:t> </a:t>
            </a:r>
          </a:p>
          <a:p>
            <a:r>
              <a:rPr lang="en-GB" sz="3200" dirty="0" err="1">
                <a:latin typeface="Arial" panose="020B0604020202020204" pitchFamily="34" charset="0"/>
                <a:cs typeface="Arial" panose="020B0604020202020204" pitchFamily="34" charset="0"/>
              </a:rPr>
              <a:t>Trawsieithu</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Crynhoi</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Defnyddio</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Cyflwyno</a:t>
            </a:r>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355976" y="3356992"/>
            <a:ext cx="3657600" cy="2908920"/>
          </a:xfrm>
        </p:spPr>
        <p:style>
          <a:lnRef idx="2">
            <a:schemeClr val="dk1"/>
          </a:lnRef>
          <a:fillRef idx="1">
            <a:schemeClr val="lt1"/>
          </a:fillRef>
          <a:effectRef idx="0">
            <a:schemeClr val="dk1"/>
          </a:effectRef>
          <a:fontRef idx="minor">
            <a:schemeClr val="dk1"/>
          </a:fontRef>
        </p:style>
        <p:txBody>
          <a:bodyPr>
            <a:normAutofit/>
          </a:bodyPr>
          <a:lstStyle/>
          <a:p>
            <a:r>
              <a:rPr lang="en-GB" sz="3200" dirty="0">
                <a:latin typeface="Arial" panose="020B0604020202020204" pitchFamily="34" charset="0"/>
                <a:cs typeface="Arial" panose="020B0604020202020204" pitchFamily="34" charset="0"/>
              </a:rPr>
              <a:t>Read</a:t>
            </a:r>
          </a:p>
          <a:p>
            <a:r>
              <a:rPr lang="en-GB" sz="3200" dirty="0">
                <a:latin typeface="Arial" panose="020B0604020202020204" pitchFamily="34" charset="0"/>
                <a:cs typeface="Arial" panose="020B0604020202020204" pitchFamily="34" charset="0"/>
              </a:rPr>
              <a:t>Understand</a:t>
            </a:r>
          </a:p>
          <a:p>
            <a:r>
              <a:rPr lang="en-GB" sz="3200" dirty="0">
                <a:latin typeface="Arial" panose="020B0604020202020204" pitchFamily="34" charset="0"/>
                <a:cs typeface="Arial" panose="020B0604020202020204" pitchFamily="34" charset="0"/>
              </a:rPr>
              <a:t>Summarise</a:t>
            </a:r>
          </a:p>
          <a:p>
            <a:r>
              <a:rPr lang="en-GB" sz="3200" dirty="0">
                <a:latin typeface="Arial" panose="020B0604020202020204" pitchFamily="34" charset="0"/>
                <a:cs typeface="Arial" panose="020B0604020202020204" pitchFamily="34" charset="0"/>
              </a:rPr>
              <a:t>Use</a:t>
            </a:r>
          </a:p>
          <a:p>
            <a:r>
              <a:rPr lang="en-GB" sz="3200" dirty="0">
                <a:latin typeface="Arial" panose="020B0604020202020204" pitchFamily="34" charset="0"/>
                <a:cs typeface="Arial" panose="020B0604020202020204" pitchFamily="34" charset="0"/>
              </a:rPr>
              <a:t>Present</a:t>
            </a:r>
          </a:p>
          <a:p>
            <a:endParaRPr lang="en-GB" sz="3200" dirty="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p:txBody>
      </p:sp>
      <p:pic>
        <p:nvPicPr>
          <p:cNvPr id="8194" name="Picture 2" descr="C:\Users\TERRY\AppData\Local\Microsoft\Windows\INetCache\IE\IQSXOLVE\reading[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4168" y="1508445"/>
            <a:ext cx="1489360" cy="1587236"/>
          </a:xfrm>
          <a:prstGeom prst="rect">
            <a:avLst/>
          </a:prstGeom>
          <a:noFill/>
          <a:extLst>
            <a:ext uri="{909E8E84-426E-40DD-AFC4-6F175D3DCCD1}">
              <a14:hiddenFill xmlns:a14="http://schemas.microsoft.com/office/drawing/2010/main">
                <a:solidFill>
                  <a:srgbClr val="FFFFFF"/>
                </a:solidFill>
              </a14:hiddenFill>
            </a:ext>
          </a:extLst>
        </p:spPr>
      </p:pic>
      <p:pic>
        <p:nvPicPr>
          <p:cNvPr id="8195" name="Picture 3" descr="C:\Users\TERRY\AppData\Local\Microsoft\Windows\INetCache\IE\C75X736V\reading[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59632" y="5301208"/>
            <a:ext cx="1584176" cy="1287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23491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1"/>
          <p:cNvSpPr>
            <a:spLocks noGrp="1"/>
          </p:cNvSpPr>
          <p:nvPr>
            <p:ph sz="half" idx="1"/>
          </p:nvPr>
        </p:nvSpPr>
        <p:spPr>
          <a:xfrm>
            <a:off x="457200" y="1981200"/>
            <a:ext cx="3538736" cy="4025900"/>
          </a:xfrm>
        </p:spPr>
        <p:style>
          <a:lnRef idx="2">
            <a:schemeClr val="accent1"/>
          </a:lnRef>
          <a:fillRef idx="1">
            <a:schemeClr val="lt1"/>
          </a:fillRef>
          <a:effectRef idx="0">
            <a:schemeClr val="accent1"/>
          </a:effectRef>
          <a:fontRef idx="minor">
            <a:schemeClr val="dk1"/>
          </a:fontRef>
        </p:style>
        <p:txBody>
          <a:bodyPr vert="horz" lIns="91440" tIns="45720" rIns="91440" bIns="45720" anchor="t">
            <a:normAutofit/>
          </a:bodyPr>
          <a:lstStyle/>
          <a:p>
            <a:r>
              <a:rPr lang="en-GB" altLang="en-US" dirty="0" err="1">
                <a:latin typeface="Arial" panose="020B0604020202020204" pitchFamily="34" charset="0"/>
                <a:cs typeface="Arial" panose="020B0604020202020204" pitchFamily="34" charset="0"/>
              </a:rPr>
              <a:t>Darllenwch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erthygl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Tlodi</a:t>
            </a:r>
            <a:r>
              <a:rPr lang="en-GB" altLang="en-US" dirty="0">
                <a:latin typeface="Arial" panose="020B0604020202020204" pitchFamily="34" charset="0"/>
                <a:cs typeface="Arial" panose="020B0604020202020204" pitchFamily="34" charset="0"/>
              </a:rPr>
              <a:t> Plant’ (</a:t>
            </a:r>
            <a:r>
              <a:rPr lang="en-GB" altLang="en-US" dirty="0" err="1">
                <a:latin typeface="Arial" panose="020B0604020202020204" pitchFamily="34" charset="0"/>
                <a:cs typeface="Arial" panose="020B0604020202020204" pitchFamily="34" charset="0"/>
              </a:rPr>
              <a:t>Achub</a:t>
            </a:r>
            <a:r>
              <a:rPr lang="en-GB" altLang="en-US" dirty="0">
                <a:latin typeface="Arial" panose="020B0604020202020204" pitchFamily="34" charset="0"/>
                <a:cs typeface="Arial" panose="020B0604020202020204" pitchFamily="34" charset="0"/>
              </a:rPr>
              <a:t> y Plant)</a:t>
            </a:r>
          </a:p>
          <a:p>
            <a:r>
              <a:rPr lang="en-GB" altLang="en-US" dirty="0" err="1">
                <a:latin typeface="Arial"/>
                <a:cs typeface="Arial"/>
              </a:rPr>
              <a:t>Gwnewch</a:t>
            </a:r>
            <a:r>
              <a:rPr lang="en-GB" altLang="en-US" dirty="0">
                <a:latin typeface="Arial"/>
                <a:cs typeface="Arial"/>
              </a:rPr>
              <a:t> </a:t>
            </a:r>
            <a:r>
              <a:rPr lang="en-GB" altLang="en-US" dirty="0" err="1">
                <a:latin typeface="Arial"/>
                <a:cs typeface="Arial"/>
              </a:rPr>
              <a:t>grynodeb</a:t>
            </a:r>
            <a:r>
              <a:rPr lang="en-GB" altLang="en-US" dirty="0">
                <a:latin typeface="Arial"/>
                <a:cs typeface="Arial"/>
              </a:rPr>
              <a:t> </a:t>
            </a:r>
            <a:r>
              <a:rPr lang="en-GB" altLang="en-US" dirty="0" err="1">
                <a:latin typeface="Arial"/>
                <a:cs typeface="Arial"/>
              </a:rPr>
              <a:t>ohono</a:t>
            </a:r>
            <a:r>
              <a:rPr lang="en-GB" altLang="en-US" dirty="0">
                <a:latin typeface="Arial"/>
                <a:cs typeface="Arial"/>
              </a:rPr>
              <a:t> </a:t>
            </a:r>
            <a:r>
              <a:rPr lang="en-GB" altLang="en-US" dirty="0" err="1">
                <a:latin typeface="Arial"/>
                <a:cs typeface="Arial"/>
              </a:rPr>
              <a:t>mewn</a:t>
            </a:r>
            <a:r>
              <a:rPr lang="en-GB" altLang="en-US" dirty="0">
                <a:latin typeface="Arial"/>
                <a:cs typeface="Arial"/>
              </a:rPr>
              <a:t> 100 gair YN UNION</a:t>
            </a:r>
          </a:p>
          <a:p>
            <a:pPr>
              <a:buFont typeface="Courier New" pitchFamily="49" charset="0"/>
              <a:buChar char="o"/>
            </a:pPr>
            <a:r>
              <a:rPr lang="en-GB" altLang="en-US" sz="2400" i="1" dirty="0">
                <a:latin typeface="Arial" panose="020B0604020202020204" pitchFamily="34" charset="0"/>
                <a:cs typeface="Arial" panose="020B0604020202020204" pitchFamily="34" charset="0"/>
              </a:rPr>
              <a:t>Dim </a:t>
            </a:r>
            <a:r>
              <a:rPr lang="en-GB" altLang="en-US" sz="2400" i="1" dirty="0" err="1">
                <a:latin typeface="Arial" panose="020B0604020202020204" pitchFamily="34" charset="0"/>
                <a:cs typeface="Arial" panose="020B0604020202020204" pitchFamily="34" charset="0"/>
              </a:rPr>
              <a:t>mwy</a:t>
            </a:r>
            <a:r>
              <a:rPr lang="en-GB" altLang="en-US" sz="2400" i="1" dirty="0">
                <a:latin typeface="Arial" panose="020B0604020202020204" pitchFamily="34" charset="0"/>
                <a:cs typeface="Arial" panose="020B0604020202020204" pitchFamily="34" charset="0"/>
              </a:rPr>
              <a:t> </a:t>
            </a:r>
          </a:p>
          <a:p>
            <a:pPr>
              <a:buFont typeface="Courier New" pitchFamily="49" charset="0"/>
              <a:buChar char="o"/>
            </a:pPr>
            <a:r>
              <a:rPr lang="en-GB" altLang="en-US" sz="2400" i="1" dirty="0">
                <a:latin typeface="Arial"/>
                <a:cs typeface="Arial"/>
              </a:rPr>
              <a:t>Dim </a:t>
            </a:r>
            <a:r>
              <a:rPr lang="en-GB" altLang="en-US" sz="2400" i="1" dirty="0" err="1">
                <a:latin typeface="Arial"/>
                <a:cs typeface="Arial"/>
              </a:rPr>
              <a:t>llai</a:t>
            </a:r>
            <a:r>
              <a:rPr lang="en-GB" altLang="en-US" sz="2400" i="1" dirty="0">
                <a:latin typeface="Arial"/>
                <a:cs typeface="Arial"/>
              </a:rPr>
              <a:t> </a:t>
            </a:r>
            <a:r>
              <a:rPr lang="en-GB" altLang="en-US" sz="2400" i="1" dirty="0" err="1">
                <a:latin typeface="Arial"/>
                <a:cs typeface="Arial"/>
              </a:rPr>
              <a:t>na</a:t>
            </a:r>
            <a:r>
              <a:rPr lang="en-GB" altLang="en-US" sz="2400" i="1" dirty="0">
                <a:latin typeface="Arial"/>
                <a:cs typeface="Arial"/>
              </a:rPr>
              <a:t> 100 gair!</a:t>
            </a:r>
          </a:p>
          <a:p>
            <a:pPr>
              <a:buFont typeface="Courier New" pitchFamily="49" charset="0"/>
              <a:buChar char="o"/>
            </a:pPr>
            <a:endParaRPr lang="en-GB" altLang="en-US" sz="2400" i="1" dirty="0">
              <a:latin typeface="Arial" panose="020B0604020202020204" pitchFamily="34" charset="0"/>
              <a:cs typeface="Arial" panose="020B0604020202020204" pitchFamily="34" charset="0"/>
            </a:endParaRPr>
          </a:p>
          <a:p>
            <a:pPr>
              <a:buFont typeface="Courier New" pitchFamily="49" charset="0"/>
              <a:buChar char="o"/>
            </a:pPr>
            <a:endParaRPr lang="en-GB" altLang="en-US" sz="2400" i="1" dirty="0">
              <a:latin typeface="Arial" panose="020B0604020202020204" pitchFamily="34" charset="0"/>
              <a:cs typeface="Arial" panose="020B0604020202020204" pitchFamily="34" charset="0"/>
            </a:endParaRPr>
          </a:p>
          <a:p>
            <a:pPr>
              <a:buFont typeface="Courier New" pitchFamily="49" charset="0"/>
              <a:buChar char="o"/>
            </a:pPr>
            <a:endParaRPr lang="en-GB" altLang="en-US" sz="2400" i="1" dirty="0">
              <a:latin typeface="Arial" panose="020B0604020202020204" pitchFamily="34" charset="0"/>
              <a:cs typeface="Arial" panose="020B0604020202020204" pitchFamily="34" charset="0"/>
            </a:endParaRPr>
          </a:p>
        </p:txBody>
      </p:sp>
      <p:sp>
        <p:nvSpPr>
          <p:cNvPr id="32771" name="Content Placeholder 2"/>
          <p:cNvSpPr>
            <a:spLocks noGrp="1"/>
          </p:cNvSpPr>
          <p:nvPr>
            <p:ph sz="half" idx="2"/>
          </p:nvPr>
        </p:nvSpPr>
        <p:spPr>
          <a:xfrm>
            <a:off x="4499992" y="1981200"/>
            <a:ext cx="3528392" cy="4025900"/>
          </a:xfrm>
        </p:spPr>
        <p:style>
          <a:lnRef idx="2">
            <a:schemeClr val="dk1"/>
          </a:lnRef>
          <a:fillRef idx="1">
            <a:schemeClr val="lt1"/>
          </a:fillRef>
          <a:effectRef idx="0">
            <a:schemeClr val="dk1"/>
          </a:effectRef>
          <a:fontRef idx="minor">
            <a:schemeClr val="dk1"/>
          </a:fontRef>
        </p:style>
        <p:txBody>
          <a:bodyPr vert="horz" lIns="91440" tIns="45720" rIns="91440" bIns="45720" anchor="t">
            <a:normAutofit/>
          </a:bodyPr>
          <a:lstStyle/>
          <a:p>
            <a:r>
              <a:rPr lang="en-GB" altLang="en-US" i="1" dirty="0">
                <a:latin typeface="Arial" panose="020B0604020202020204" pitchFamily="34" charset="0"/>
                <a:cs typeface="Arial" panose="020B0604020202020204" pitchFamily="34" charset="0"/>
              </a:rPr>
              <a:t>Read the ‘Child Poverty’ (Save the Children) article</a:t>
            </a:r>
          </a:p>
          <a:p>
            <a:r>
              <a:rPr lang="en-GB" altLang="en-US" i="1" dirty="0">
                <a:latin typeface="Arial" panose="020B0604020202020204" pitchFamily="34" charset="0"/>
                <a:cs typeface="Arial" panose="020B0604020202020204" pitchFamily="34" charset="0"/>
              </a:rPr>
              <a:t>Summarise article into EXACTLY 100 words </a:t>
            </a:r>
          </a:p>
          <a:p>
            <a:pPr lvl="1"/>
            <a:r>
              <a:rPr lang="en-GB" altLang="en-US" i="1" dirty="0">
                <a:latin typeface="Arial"/>
                <a:cs typeface="Arial"/>
              </a:rPr>
              <a:t>no more </a:t>
            </a:r>
            <a:endParaRPr lang="en-GB" altLang="en-US" i="1" dirty="0">
              <a:latin typeface="Arial" panose="020B0604020202020204" pitchFamily="34" charset="0"/>
              <a:cs typeface="Arial" panose="020B0604020202020204" pitchFamily="34" charset="0"/>
            </a:endParaRPr>
          </a:p>
          <a:p>
            <a:pPr lvl="1"/>
            <a:r>
              <a:rPr lang="en-GB" altLang="en-US" i="1" dirty="0">
                <a:latin typeface="Arial"/>
                <a:cs typeface="Arial"/>
              </a:rPr>
              <a:t>no less than 100 words!</a:t>
            </a:r>
          </a:p>
          <a:p>
            <a:pPr lvl="1"/>
            <a:endParaRPr lang="en-GB" altLang="en-US" i="1" dirty="0">
              <a:latin typeface="Arial" panose="020B0604020202020204" pitchFamily="34" charset="0"/>
              <a:cs typeface="Arial" panose="020B0604020202020204" pitchFamily="34" charset="0"/>
            </a:endParaRPr>
          </a:p>
          <a:p>
            <a:pPr lvl="1"/>
            <a:endParaRPr lang="en-GB" altLang="en-US" i="1" dirty="0"/>
          </a:p>
        </p:txBody>
      </p:sp>
      <p:sp>
        <p:nvSpPr>
          <p:cNvPr id="4" name="Title 3"/>
          <p:cNvSpPr>
            <a:spLocks noGrp="1"/>
          </p:cNvSpPr>
          <p:nvPr>
            <p:ph type="title"/>
          </p:nvPr>
        </p:nvSpPr>
        <p:spPr/>
        <p:txBody>
          <a:bodyPr>
            <a:normAutofit/>
          </a:bodyPr>
          <a:lstStyle/>
          <a:p>
            <a:pPr algn="ctr">
              <a:defRPr/>
            </a:pPr>
            <a:r>
              <a:rPr lang="en-GB" dirty="0" err="1">
                <a:solidFill>
                  <a:schemeClr val="accent1"/>
                </a:solidFill>
              </a:rPr>
              <a:t>Tasg</a:t>
            </a:r>
            <a:r>
              <a:rPr lang="en-GB" dirty="0">
                <a:solidFill>
                  <a:schemeClr val="accent1"/>
                </a:solidFill>
              </a:rPr>
              <a:t> </a:t>
            </a:r>
            <a:r>
              <a:rPr lang="en-GB" dirty="0" err="1">
                <a:solidFill>
                  <a:schemeClr val="accent1"/>
                </a:solidFill>
              </a:rPr>
              <a:t>Ddarllen</a:t>
            </a:r>
            <a:br>
              <a:rPr lang="en-GB" dirty="0">
                <a:solidFill>
                  <a:schemeClr val="accent1"/>
                </a:solidFill>
              </a:rPr>
            </a:br>
            <a:r>
              <a:rPr lang="en-GB" i="1" dirty="0"/>
              <a:t>Reading Task</a:t>
            </a:r>
          </a:p>
        </p:txBody>
      </p:sp>
      <p:pic>
        <p:nvPicPr>
          <p:cNvPr id="5" name="Picture 4"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349077"/>
            <a:ext cx="994122" cy="994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257000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8.1|1.8|4.5|3.3|5.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4" ma:contentTypeDescription="Create a new document." ma:contentTypeScope="" ma:versionID="58d143ecd572438048e7a967b25e11d0">
  <xsd:schema xmlns:xsd="http://www.w3.org/2001/XMLSchema" xmlns:xs="http://www.w3.org/2001/XMLSchema" xmlns:p="http://schemas.microsoft.com/office/2006/metadata/properties" xmlns:ns2="f4770729-68ee-4e1e-a757-d7b8c23c3985" targetNamespace="http://schemas.microsoft.com/office/2006/metadata/properties" ma:root="true" ma:fieldsID="8a555952371e19f00607b880fa716385" ns2:_="">
    <xsd:import namespace="f4770729-68ee-4e1e-a757-d7b8c23c398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9D47441-6677-4F6D-859A-E8BFEB7AC1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770729-68ee-4e1e-a757-d7b8c23c398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70BB9C4-6DA6-42C8-AB42-D6C852F07C87}">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208C68E-6410-4707-8FFD-87FA8E4E7FD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Oriel</Template>
  <TotalTime>28</TotalTime>
  <Words>1569</Words>
  <Application>Microsoft Office PowerPoint</Application>
  <PresentationFormat>On-screen Show (4:3)</PresentationFormat>
  <Paragraphs>292</Paragraphs>
  <Slides>34</Slides>
  <Notes>19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Arial</vt:lpstr>
      <vt:lpstr>Book Antiqua</vt:lpstr>
      <vt:lpstr>Bradley Hand ITC</vt:lpstr>
      <vt:lpstr>Calibri</vt:lpstr>
      <vt:lpstr>Century Gothic</vt:lpstr>
      <vt:lpstr>Courier New</vt:lpstr>
      <vt:lpstr>Wingdings</vt:lpstr>
      <vt:lpstr>Wingdings 2</vt:lpstr>
      <vt:lpstr>Oriel</vt:lpstr>
      <vt:lpstr>ECES4012/C Sicrhau Sgiliau Astudio Llwyddiannus Securing Successful Study Skills </vt:lpstr>
      <vt:lpstr>Gorolwg Sesiwn   Session Overview</vt:lpstr>
      <vt:lpstr>Materion pwysig  Important issues</vt:lpstr>
      <vt:lpstr>Amcan(ion) Aims</vt:lpstr>
      <vt:lpstr>Deilliannau Dysgu  Learning Outcomes </vt:lpstr>
      <vt:lpstr>Deilliannau Dysgu  Learning Outcomes </vt:lpstr>
      <vt:lpstr>Amserlen y modiwl / module timetable</vt:lpstr>
      <vt:lpstr>Beth yw pwrpas deilliannau dysgu? What is the purpose of learning outcomes?</vt:lpstr>
      <vt:lpstr>Disgwyliadau ychwanegol  Other expectations</vt:lpstr>
      <vt:lpstr>Asesu ar gyfer dysgu Assessment for learning </vt:lpstr>
      <vt:lpstr>Hunan asesiad sgiliau astudio self-assessment of study skills</vt:lpstr>
      <vt:lpstr>Asesiad RHAN 1  assessment PART 1 </vt:lpstr>
      <vt:lpstr>Asesiad RHAN 2 Assessment PART 2 </vt:lpstr>
      <vt:lpstr>PowerPoint Presentation</vt:lpstr>
      <vt:lpstr>PowerPoint Presentation</vt:lpstr>
      <vt:lpstr>PowerPoint Presentation</vt:lpstr>
      <vt:lpstr>Astudiaethau Addysg  Education Studies </vt:lpstr>
      <vt:lpstr>Ysgrifennu Nodiadau Darlithoedd  Note Taking in Lectures</vt:lpstr>
      <vt:lpstr>Ideoleg ac Addysg Ideology and Education </vt:lpstr>
      <vt:lpstr>PowerPoint Presentation</vt:lpstr>
      <vt:lpstr>Darllen  Reading </vt:lpstr>
      <vt:lpstr>Byddwch yn ddarllenwr trefnus… Be an organised reader…</vt:lpstr>
      <vt:lpstr>PowerPoint Presentation</vt:lpstr>
      <vt:lpstr>PowerPoint Presentation</vt:lpstr>
      <vt:lpstr> Sganio a sgimio Scanning and skimming</vt:lpstr>
      <vt:lpstr>Darllen ar gyfer Ystyr  Reading for Meaning</vt:lpstr>
      <vt:lpstr>Dehongli graffiau, tablau a diagramau Making sense of graphs, tables and diagrams</vt:lpstr>
      <vt:lpstr>PowerPoint Presentation</vt:lpstr>
      <vt:lpstr>PowerPoint Presentation</vt:lpstr>
      <vt:lpstr>Ble mae dod o hyd i wybodaeth? Where can I find information?</vt:lpstr>
      <vt:lpstr>Sut i Gael Gafael Mewn Gwybodaeth  How to Find Information</vt:lpstr>
      <vt:lpstr>Trefn     Organisation </vt:lpstr>
      <vt:lpstr>Gwybodaeth berthnasol – sut? Relevant information- how?</vt:lpstr>
      <vt:lpstr>Tasg Ddarllen Reading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Helen A Griffiths</cp:lastModifiedBy>
  <cp:revision>276</cp:revision>
  <dcterms:created xsi:type="dcterms:W3CDTF">2016-06-23T12:25:16Z</dcterms:created>
  <dcterms:modified xsi:type="dcterms:W3CDTF">2023-10-02T15:30:33Z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ies>
</file>