
<file path=[Content_Types].xml><?xml version="1.0" encoding="utf-8"?>
<Types xmlns="http://schemas.openxmlformats.org/package/2006/content-types">
  <Default Extension="a" ContentType="image/jpeg"/>
  <Default Extension="jpeg" ContentType="image/jpeg"/>
  <Default Extension="jpg" ContentType="image/jpeg"/>
  <Default Extension="jpg&amp;ehk=4ESGZBYl0Hz4JwzaoJps2A&amp;r=0&amp;pid=OfficeInsert" ContentType="image/jpeg"/>
  <Default Extension="jpg&amp;ehk=G5p8jEVVQFJD38jZ5yi86A&amp;r=0&amp;pid=OfficeInsert" ContentType="image/jpeg"/>
  <Default Extension="jpg&amp;ehk=G7zhttOY98doJYWjL" ContentType="image/jpeg"/>
  <Default Extension="jpg&amp;ehk=JxdUlNYL" ContentType="image/jpeg"/>
  <Default Extension="jpg&amp;ehk=KTWbTEl" ContentType="image/jpeg"/>
  <Default Extension="jpg&amp;ehk=lYVz4lGfkhZx" ContentType="image/jpeg"/>
  <Default Extension="jpg&amp;ehk=X" ContentType="image/jpeg"/>
  <Default Extension="jpg&amp;ehk=XOP7OHNXmNytAwbmLWEuvg&amp;r=0&amp;pid=OfficeInsert"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6"/>
  </p:notesMasterIdLst>
  <p:handoutMasterIdLst>
    <p:handoutMasterId r:id="rId37"/>
  </p:handoutMasterIdLst>
  <p:sldIdLst>
    <p:sldId id="256" r:id="rId5"/>
    <p:sldId id="257" r:id="rId6"/>
    <p:sldId id="258" r:id="rId7"/>
    <p:sldId id="259" r:id="rId8"/>
    <p:sldId id="261" r:id="rId9"/>
    <p:sldId id="262" r:id="rId10"/>
    <p:sldId id="263" r:id="rId11"/>
    <p:sldId id="265" r:id="rId12"/>
    <p:sldId id="267" r:id="rId13"/>
    <p:sldId id="268" r:id="rId14"/>
    <p:sldId id="286" r:id="rId15"/>
    <p:sldId id="289" r:id="rId16"/>
    <p:sldId id="293" r:id="rId17"/>
    <p:sldId id="288" r:id="rId18"/>
    <p:sldId id="291" r:id="rId19"/>
    <p:sldId id="294" r:id="rId20"/>
    <p:sldId id="292" r:id="rId21"/>
    <p:sldId id="269" r:id="rId22"/>
    <p:sldId id="270" r:id="rId23"/>
    <p:sldId id="272" r:id="rId24"/>
    <p:sldId id="274" r:id="rId25"/>
    <p:sldId id="276" r:id="rId26"/>
    <p:sldId id="277" r:id="rId27"/>
    <p:sldId id="279" r:id="rId28"/>
    <p:sldId id="280" r:id="rId29"/>
    <p:sldId id="283" r:id="rId30"/>
    <p:sldId id="282" r:id="rId31"/>
    <p:sldId id="295" r:id="rId32"/>
    <p:sldId id="296" r:id="rId33"/>
    <p:sldId id="298" r:id="rId34"/>
    <p:sldId id="284"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BB0EF-55F5-4296-B480-82C569973B21}" type="datetimeFigureOut">
              <a:rPr lang="en-GB" smtClean="0"/>
              <a:t>02/09/2020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51224-72BE-4D38-B196-381731D9D811}" type="slidenum">
              <a:rPr lang="en-GB" smtClean="0"/>
              <a:t>‹#›</a:t>
            </a:fld>
            <a:endParaRPr lang="en-GB"/>
          </a:p>
        </p:txBody>
      </p:sp>
    </p:spTree>
    <p:extLst>
      <p:ext uri="{BB962C8B-B14F-4D97-AF65-F5344CB8AC3E}">
        <p14:creationId xmlns:p14="http://schemas.microsoft.com/office/powerpoint/2010/main" val="2703208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position the next slide, which introduces two of the key skills for increasing employability chances.</a:t>
            </a:r>
          </a:p>
        </p:txBody>
      </p:sp>
      <p:sp>
        <p:nvSpPr>
          <p:cNvPr id="4" name="Slide Number Placeholder 3"/>
          <p:cNvSpPr>
            <a:spLocks noGrp="1"/>
          </p:cNvSpPr>
          <p:nvPr>
            <p:ph type="sldNum" sz="quarter" idx="10"/>
          </p:nvPr>
        </p:nvSpPr>
        <p:spPr/>
        <p:txBody>
          <a:bodyPr/>
          <a:lstStyle/>
          <a:p>
            <a:fld id="{A0A7379B-C253-4423-B142-13ECA5AC82D8}" type="slidenum">
              <a:rPr lang="en-GB" smtClean="0"/>
              <a:t>3</a:t>
            </a:fld>
            <a:endParaRPr lang="en-GB"/>
          </a:p>
        </p:txBody>
      </p:sp>
    </p:spTree>
    <p:extLst>
      <p:ext uri="{BB962C8B-B14F-4D97-AF65-F5344CB8AC3E}">
        <p14:creationId xmlns:p14="http://schemas.microsoft.com/office/powerpoint/2010/main" val="3721228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these elements – how do people feel about them?  Do we get a shiver?  Is it like going to the dentist?  Well, we need to </a:t>
            </a:r>
            <a:r>
              <a:rPr lang="en-GB" b="1" i="1" dirty="0"/>
              <a:t>master them</a:t>
            </a:r>
            <a:r>
              <a:rPr lang="en-GB" dirty="0"/>
              <a:t>!  Having a great Personal Brand will give us some confidence but we also </a:t>
            </a:r>
            <a:r>
              <a:rPr lang="en-GB" b="1" i="1" dirty="0"/>
              <a:t>need technique</a:t>
            </a:r>
            <a:r>
              <a:rPr lang="en-GB" dirty="0"/>
              <a:t>….lets have a look at these two skills…..starting with </a:t>
            </a:r>
            <a:r>
              <a:rPr lang="en-GB" b="1" i="1" dirty="0"/>
              <a:t>Presentation Skills.</a:t>
            </a:r>
          </a:p>
        </p:txBody>
      </p:sp>
      <p:sp>
        <p:nvSpPr>
          <p:cNvPr id="4" name="Slide Number Placeholder 3"/>
          <p:cNvSpPr>
            <a:spLocks noGrp="1"/>
          </p:cNvSpPr>
          <p:nvPr>
            <p:ph type="sldNum" sz="quarter" idx="10"/>
          </p:nvPr>
        </p:nvSpPr>
        <p:spPr/>
        <p:txBody>
          <a:bodyPr/>
          <a:lstStyle/>
          <a:p>
            <a:fld id="{A0A7379B-C253-4423-B142-13ECA5AC82D8}" type="slidenum">
              <a:rPr lang="en-GB" smtClean="0"/>
              <a:t>4</a:t>
            </a:fld>
            <a:endParaRPr lang="en-GB"/>
          </a:p>
        </p:txBody>
      </p:sp>
    </p:spTree>
    <p:extLst>
      <p:ext uri="{BB962C8B-B14F-4D97-AF65-F5344CB8AC3E}">
        <p14:creationId xmlns:p14="http://schemas.microsoft.com/office/powerpoint/2010/main" val="799909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issues on this slide have been covered, the Facilitator is to choose a couple of students and ask them to stand up – then ask them to deliver a 5 minutes presentation on ‘Moodle’ </a:t>
            </a:r>
            <a:r>
              <a:rPr lang="en-GB" b="1" i="1" dirty="0"/>
              <a:t>now!  </a:t>
            </a:r>
            <a:r>
              <a:rPr lang="en-GB" b="0" i="0" dirty="0"/>
              <a:t>It is likely that the students will be shocked…..after a few moments ask them how they feel?  It is likely they are feeling a little stressed and nervous, and don’t know where to start.  That is why preparation is so important……it also helps moderate the problems on the next slide….</a:t>
            </a:r>
            <a:r>
              <a:rPr lang="en-GB" b="1" i="0" dirty="0"/>
              <a:t>.emotions</a:t>
            </a:r>
            <a:r>
              <a:rPr lang="en-GB" b="0" i="0" dirty="0"/>
              <a:t>!</a:t>
            </a:r>
            <a:endParaRPr lang="en-GB" b="1" i="1" dirty="0"/>
          </a:p>
        </p:txBody>
      </p:sp>
      <p:sp>
        <p:nvSpPr>
          <p:cNvPr id="4" name="Slide Number Placeholder 3"/>
          <p:cNvSpPr>
            <a:spLocks noGrp="1"/>
          </p:cNvSpPr>
          <p:nvPr>
            <p:ph type="sldNum" sz="quarter" idx="10"/>
          </p:nvPr>
        </p:nvSpPr>
        <p:spPr/>
        <p:txBody>
          <a:bodyPr/>
          <a:lstStyle/>
          <a:p>
            <a:fld id="{A0A7379B-C253-4423-B142-13ECA5AC82D8}" type="slidenum">
              <a:rPr lang="en-GB" smtClean="0"/>
              <a:t>5</a:t>
            </a:fld>
            <a:endParaRPr lang="en-GB"/>
          </a:p>
        </p:txBody>
      </p:sp>
    </p:spTree>
    <p:extLst>
      <p:ext uri="{BB962C8B-B14F-4D97-AF65-F5344CB8AC3E}">
        <p14:creationId xmlns:p14="http://schemas.microsoft.com/office/powerpoint/2010/main" val="1193375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has suffered with any of these.  How did it make them feel?  There is no easy remedy….we will look at how to deliver effective presentations shortly.</a:t>
            </a:r>
          </a:p>
        </p:txBody>
      </p:sp>
      <p:sp>
        <p:nvSpPr>
          <p:cNvPr id="4" name="Slide Number Placeholder 3"/>
          <p:cNvSpPr>
            <a:spLocks noGrp="1"/>
          </p:cNvSpPr>
          <p:nvPr>
            <p:ph type="sldNum" sz="quarter" idx="10"/>
          </p:nvPr>
        </p:nvSpPr>
        <p:spPr/>
        <p:txBody>
          <a:bodyPr/>
          <a:lstStyle/>
          <a:p>
            <a:fld id="{A0A7379B-C253-4423-B142-13ECA5AC82D8}" type="slidenum">
              <a:rPr lang="en-GB" smtClean="0"/>
              <a:t>6</a:t>
            </a:fld>
            <a:endParaRPr lang="en-GB"/>
          </a:p>
        </p:txBody>
      </p:sp>
    </p:spTree>
    <p:extLst>
      <p:ext uri="{BB962C8B-B14F-4D97-AF65-F5344CB8AC3E}">
        <p14:creationId xmlns:p14="http://schemas.microsoft.com/office/powerpoint/2010/main" val="3882998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these are typical reasons why many presentations fail….and there are probably many more…..how can we make our presentations a success? Let’s take a look at some of the key considerations for effective presentations.</a:t>
            </a:r>
          </a:p>
        </p:txBody>
      </p:sp>
      <p:sp>
        <p:nvSpPr>
          <p:cNvPr id="4" name="Slide Number Placeholder 3"/>
          <p:cNvSpPr>
            <a:spLocks noGrp="1"/>
          </p:cNvSpPr>
          <p:nvPr>
            <p:ph type="sldNum" sz="quarter" idx="10"/>
          </p:nvPr>
        </p:nvSpPr>
        <p:spPr/>
        <p:txBody>
          <a:bodyPr/>
          <a:lstStyle/>
          <a:p>
            <a:fld id="{A0A7379B-C253-4423-B142-13ECA5AC82D8}" type="slidenum">
              <a:rPr lang="en-GB" smtClean="0"/>
              <a:t>7</a:t>
            </a:fld>
            <a:endParaRPr lang="en-GB"/>
          </a:p>
        </p:txBody>
      </p:sp>
    </p:spTree>
    <p:extLst>
      <p:ext uri="{BB962C8B-B14F-4D97-AF65-F5344CB8AC3E}">
        <p14:creationId xmlns:p14="http://schemas.microsoft.com/office/powerpoint/2010/main" val="2940802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what you are going to tell them.  Tell them.  Tell them what you told them!”</a:t>
            </a:r>
          </a:p>
        </p:txBody>
      </p:sp>
      <p:sp>
        <p:nvSpPr>
          <p:cNvPr id="4" name="Slide Number Placeholder 3"/>
          <p:cNvSpPr>
            <a:spLocks noGrp="1"/>
          </p:cNvSpPr>
          <p:nvPr>
            <p:ph type="sldNum" sz="quarter" idx="10"/>
          </p:nvPr>
        </p:nvSpPr>
        <p:spPr/>
        <p:txBody>
          <a:bodyPr/>
          <a:lstStyle/>
          <a:p>
            <a:fld id="{A0A7379B-C253-4423-B142-13ECA5AC82D8}" type="slidenum">
              <a:rPr lang="en-GB" smtClean="0"/>
              <a:t>9</a:t>
            </a:fld>
            <a:endParaRPr lang="en-GB"/>
          </a:p>
        </p:txBody>
      </p:sp>
    </p:spTree>
    <p:extLst>
      <p:ext uri="{BB962C8B-B14F-4D97-AF65-F5344CB8AC3E}">
        <p14:creationId xmlns:p14="http://schemas.microsoft.com/office/powerpoint/2010/main" val="3694657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for examples of what they could use, before demonstrating some of these themselves.</a:t>
            </a:r>
          </a:p>
        </p:txBody>
      </p:sp>
      <p:sp>
        <p:nvSpPr>
          <p:cNvPr id="4" name="Slide Number Placeholder 3"/>
          <p:cNvSpPr>
            <a:spLocks noGrp="1"/>
          </p:cNvSpPr>
          <p:nvPr>
            <p:ph type="sldNum" sz="quarter" idx="10"/>
          </p:nvPr>
        </p:nvSpPr>
        <p:spPr/>
        <p:txBody>
          <a:bodyPr/>
          <a:lstStyle/>
          <a:p>
            <a:fld id="{A0A7379B-C253-4423-B142-13ECA5AC82D8}" type="slidenum">
              <a:rPr lang="en-GB" smtClean="0"/>
              <a:t>10</a:t>
            </a:fld>
            <a:endParaRPr lang="en-GB"/>
          </a:p>
        </p:txBody>
      </p:sp>
    </p:spTree>
    <p:extLst>
      <p:ext uri="{BB962C8B-B14F-4D97-AF65-F5344CB8AC3E}">
        <p14:creationId xmlns:p14="http://schemas.microsoft.com/office/powerpoint/2010/main" val="42875207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watch this brief extract of Tom Peters – what do they think?  What techniques does he use?</a:t>
            </a:r>
          </a:p>
          <a:p>
            <a:r>
              <a:rPr lang="en-GB" dirty="0"/>
              <a:t>He uses </a:t>
            </a:r>
            <a:r>
              <a:rPr lang="en-GB" b="1" i="1" dirty="0"/>
              <a:t>Analogies, Examples and anecdotes</a:t>
            </a:r>
            <a:r>
              <a:rPr lang="en-GB" dirty="0"/>
              <a:t>, </a:t>
            </a:r>
            <a:r>
              <a:rPr lang="en-GB" b="1" i="1" dirty="0"/>
              <a:t>talks directly to members of the audience</a:t>
            </a:r>
            <a:r>
              <a:rPr lang="en-GB" dirty="0"/>
              <a:t>, makes </a:t>
            </a:r>
            <a:r>
              <a:rPr lang="en-GB" b="1" i="1" dirty="0"/>
              <a:t>eye contact</a:t>
            </a:r>
            <a:r>
              <a:rPr lang="en-GB" dirty="0"/>
              <a:t>, uses visual aids, </a:t>
            </a:r>
            <a:r>
              <a:rPr lang="en-GB" b="1" i="1" dirty="0"/>
              <a:t>no notes, </a:t>
            </a:r>
            <a:r>
              <a:rPr lang="en-GB" dirty="0"/>
              <a:t>clarifies his points brilliantly, looks relaxed, is </a:t>
            </a:r>
            <a:r>
              <a:rPr lang="en-GB" b="1" dirty="0"/>
              <a:t>passionate!</a:t>
            </a:r>
            <a:r>
              <a:rPr lang="en-GB" dirty="0"/>
              <a:t>  Emphasises key words!       </a:t>
            </a:r>
            <a:r>
              <a:rPr lang="en-GB" b="1" dirty="0"/>
              <a:t>Changes his tone and pace…..gets ‘intimate’</a:t>
            </a:r>
          </a:p>
        </p:txBody>
      </p:sp>
      <p:sp>
        <p:nvSpPr>
          <p:cNvPr id="4" name="Slide Number Placeholder 3"/>
          <p:cNvSpPr>
            <a:spLocks noGrp="1"/>
          </p:cNvSpPr>
          <p:nvPr>
            <p:ph type="sldNum" sz="quarter" idx="10"/>
          </p:nvPr>
        </p:nvSpPr>
        <p:spPr/>
        <p:txBody>
          <a:bodyPr/>
          <a:lstStyle/>
          <a:p>
            <a:fld id="{A0A7379B-C253-4423-B142-13ECA5AC82D8}" type="slidenum">
              <a:rPr lang="en-GB" smtClean="0"/>
              <a:t>13</a:t>
            </a:fld>
            <a:endParaRPr lang="en-GB"/>
          </a:p>
        </p:txBody>
      </p:sp>
    </p:spTree>
    <p:extLst>
      <p:ext uri="{BB962C8B-B14F-4D97-AF65-F5344CB8AC3E}">
        <p14:creationId xmlns:p14="http://schemas.microsoft.com/office/powerpoint/2010/main" val="32464780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to make some notes about what Gary Hamel does well.  Facilitator to discuss how he too imparts passion, uses no notes, but also is incredibly synchronised with the backing slides behind him – neither this presentation, or the Tom Peters presentation were thrown together – they were planned and practiced to perfection, which allows the presenters to relax and engage the audience with their important messages.</a:t>
            </a:r>
          </a:p>
        </p:txBody>
      </p:sp>
      <p:sp>
        <p:nvSpPr>
          <p:cNvPr id="4" name="Slide Number Placeholder 3"/>
          <p:cNvSpPr>
            <a:spLocks noGrp="1"/>
          </p:cNvSpPr>
          <p:nvPr>
            <p:ph type="sldNum" sz="quarter" idx="10"/>
          </p:nvPr>
        </p:nvSpPr>
        <p:spPr/>
        <p:txBody>
          <a:bodyPr/>
          <a:lstStyle/>
          <a:p>
            <a:fld id="{A0A7379B-C253-4423-B142-13ECA5AC82D8}" type="slidenum">
              <a:rPr lang="en-GB" smtClean="0"/>
              <a:t>16</a:t>
            </a:fld>
            <a:endParaRPr lang="en-GB"/>
          </a:p>
        </p:txBody>
      </p:sp>
    </p:spTree>
    <p:extLst>
      <p:ext uri="{BB962C8B-B14F-4D97-AF65-F5344CB8AC3E}">
        <p14:creationId xmlns:p14="http://schemas.microsoft.com/office/powerpoint/2010/main" val="21004101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these questions of the students – wait for answers before moving onto the next slide.</a:t>
            </a:r>
          </a:p>
        </p:txBody>
      </p:sp>
      <p:sp>
        <p:nvSpPr>
          <p:cNvPr id="4" name="Slide Number Placeholder 3"/>
          <p:cNvSpPr>
            <a:spLocks noGrp="1"/>
          </p:cNvSpPr>
          <p:nvPr>
            <p:ph type="sldNum" sz="quarter" idx="10"/>
          </p:nvPr>
        </p:nvSpPr>
        <p:spPr/>
        <p:txBody>
          <a:bodyPr/>
          <a:lstStyle/>
          <a:p>
            <a:fld id="{A0A7379B-C253-4423-B142-13ECA5AC82D8}" type="slidenum">
              <a:rPr lang="en-GB" smtClean="0"/>
              <a:t>17</a:t>
            </a:fld>
            <a:endParaRPr lang="en-GB"/>
          </a:p>
        </p:txBody>
      </p:sp>
    </p:spTree>
    <p:extLst>
      <p:ext uri="{BB962C8B-B14F-4D97-AF65-F5344CB8AC3E}">
        <p14:creationId xmlns:p14="http://schemas.microsoft.com/office/powerpoint/2010/main" val="11903568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12210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5389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7276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6097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1182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90794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007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29481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7769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8171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3713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97006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bmawufbp.blogspot.fi/2012/08/why-are-so-many-quality-black-women.html" TargetMode="External"/><Relationship Id="rId2" Type="http://schemas.openxmlformats.org/officeDocument/2006/relationships/image" Target="../media/image3.jpg&amp;ehk=4ESGZBYl0Hz4JwzaoJps2A&amp;r=0&amp;pid=OfficeInsert"/><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heacademy.ac.uk/employabilit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a"/><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dontmesswithtaxes.typepad.com/dont_mess_with_taxes/2010/12/payroll-tax-tables-bigger-paychecks.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g&amp;ehk=KTWbTE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mennoknight.wordpress.com/2014/03/21/authentic-fire-review-part-7-review-of-chapter-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g&amp;ehk=lYVz4lGfkhZx"/><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csalvio2.wikispaces.com/journal+5"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amp;ehk=JxdUlNY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en.wikipedia.org/wiki/file:start_women_60_m_doha_2010.jp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flickr.com/photos/mitopencourseware/3971218827/" TargetMode="External"/><Relationship Id="rId2" Type="http://schemas.openxmlformats.org/officeDocument/2006/relationships/image" Target="../media/image9.jpg&amp;ehk=G7zhttOY98doJYWj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orU1uGUfMzU" TargetMode="Externa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YYaYwCA-FaM" TargetMode="External"/><Relationship Id="rId4" Type="http://schemas.openxmlformats.org/officeDocument/2006/relationships/image" Target="../media/image11.jpeg"/></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keithssongs.blogspot.com/2011/05/cold-sweat.html" TargetMode="External"/><Relationship Id="rId5" Type="http://schemas.openxmlformats.org/officeDocument/2006/relationships/image" Target="../media/image13.jpg&amp;ehk=XOP7OHNXmNytAwbmLWEuvg&amp;r=0&amp;pid=OfficeInsert"/><Relationship Id="rId4" Type="http://schemas.openxmlformats.org/officeDocument/2006/relationships/hyperlink" Target="http://www.groundreport.com/10-smart-ways-answer-tough-interview-question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g&amp;ehk=X"/><Relationship Id="rId7" Type="http://schemas.openxmlformats.org/officeDocument/2006/relationships/hyperlink" Target="http://www.romancemeetslife.com/2013/07/winning-image-at-job-interviews-how-to.html" TargetMode="Externa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6.jpg&amp;ehk=G5p8jEVVQFJD38jZ5yi86A&amp;r=0&amp;pid=OfficeInsert"/><Relationship Id="rId5" Type="http://schemas.openxmlformats.org/officeDocument/2006/relationships/hyperlink" Target="https://creativecommons.org/licenses/by-nc-nd/3.0/" TargetMode="External"/><Relationship Id="rId4" Type="http://schemas.openxmlformats.org/officeDocument/2006/relationships/hyperlink" Target="http://ariesrules.blogspot.com/2011/11/weekend-humor_11.html"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Qm1eAOzMy8k"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Online Session 9</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31382B7-E0C7-4A6A-89A0-B082B1A0892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592" y="1268760"/>
            <a:ext cx="6480720" cy="4325880"/>
          </a:xfrm>
          <a:prstGeom prst="rect">
            <a:avLst/>
          </a:prstGeom>
        </p:spPr>
      </p:pic>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b="1" dirty="0">
                <a:solidFill>
                  <a:srgbClr val="FF0000"/>
                </a:solidFill>
              </a:rPr>
              <a:t>Employability</a:t>
            </a:r>
          </a:p>
          <a:p>
            <a:endParaRPr lang="en-GB" b="1" dirty="0">
              <a:solidFill>
                <a:srgbClr val="FF0000"/>
              </a:solidFill>
            </a:endParaRPr>
          </a:p>
          <a:p>
            <a:r>
              <a:rPr lang="en-GB" b="1" dirty="0">
                <a:solidFill>
                  <a:srgbClr val="FF0000"/>
                </a:solidFill>
              </a:rPr>
              <a:t>Presentation Skills</a:t>
            </a:r>
          </a:p>
          <a:p>
            <a:endParaRPr lang="en-GB" b="1" dirty="0">
              <a:solidFill>
                <a:srgbClr val="FF0000"/>
              </a:solidFill>
            </a:endParaRPr>
          </a:p>
          <a:p>
            <a:r>
              <a:rPr lang="en-GB" b="1" dirty="0">
                <a:solidFill>
                  <a:srgbClr val="FF0000"/>
                </a:solidFill>
              </a:rPr>
              <a:t>Interview Skills</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6FC3-30DA-4A84-AF13-1396B054AC15}"/>
              </a:ext>
            </a:extLst>
          </p:cNvPr>
          <p:cNvSpPr>
            <a:spLocks noGrp="1"/>
          </p:cNvSpPr>
          <p:nvPr>
            <p:ph type="title"/>
          </p:nvPr>
        </p:nvSpPr>
        <p:spPr/>
        <p:txBody>
          <a:bodyPr/>
          <a:lstStyle/>
          <a:p>
            <a:r>
              <a:rPr lang="en-GB" dirty="0">
                <a:ea typeface="ＭＳ Ｐゴシック" pitchFamily="34" charset="-128"/>
                <a:cs typeface="Arial" pitchFamily="34" charset="0"/>
              </a:rPr>
              <a:t>Employability – </a:t>
            </a:r>
            <a:r>
              <a:rPr lang="en-GB" i="1" dirty="0">
                <a:ea typeface="ＭＳ Ｐゴシック" pitchFamily="34" charset="-128"/>
                <a:cs typeface="Arial" pitchFamily="34" charset="0"/>
              </a:rPr>
              <a:t>A Definition</a:t>
            </a:r>
            <a:endParaRPr lang="en-GB" i="1" dirty="0"/>
          </a:p>
        </p:txBody>
      </p:sp>
      <p:sp>
        <p:nvSpPr>
          <p:cNvPr id="4" name="Content Placeholder 2">
            <a:extLst>
              <a:ext uri="{FF2B5EF4-FFF2-40B4-BE49-F238E27FC236}">
                <a16:creationId xmlns:a16="http://schemas.microsoft.com/office/drawing/2014/main" id="{E5DA9F31-0531-4EA6-99A3-2648D86527C7}"/>
              </a:ext>
            </a:extLst>
          </p:cNvPr>
          <p:cNvSpPr>
            <a:spLocks noGrp="1"/>
          </p:cNvSpPr>
          <p:nvPr>
            <p:ph idx="1"/>
          </p:nvPr>
        </p:nvSpPr>
        <p:spPr>
          <a:xfrm>
            <a:off x="539552" y="1340768"/>
            <a:ext cx="7850187" cy="4033837"/>
          </a:xfrm>
        </p:spPr>
        <p:txBody>
          <a:bodyPr>
            <a:normAutofit/>
          </a:bodyPr>
          <a:lstStyle/>
          <a:p>
            <a:pPr marL="0" indent="0">
              <a:buFont typeface="Arial" pitchFamily="34" charset="0"/>
              <a:buNone/>
            </a:pPr>
            <a:r>
              <a:rPr lang="en-GB" sz="2800" dirty="0">
                <a:ea typeface="ＭＳ Ｐゴシック" pitchFamily="34" charset="-128"/>
                <a:cs typeface="Arial" pitchFamily="34" charset="0"/>
              </a:rPr>
              <a:t>A widely accepted definition of employability is:</a:t>
            </a:r>
          </a:p>
          <a:p>
            <a:pPr marL="0" indent="0">
              <a:buFont typeface="Arial" pitchFamily="34" charset="0"/>
              <a:buNone/>
            </a:pPr>
            <a:endParaRPr lang="en-GB" sz="1400" i="1" dirty="0">
              <a:ea typeface="ＭＳ Ｐゴシック" pitchFamily="34" charset="-128"/>
              <a:cs typeface="Arial" panose="020B0604020202020204" pitchFamily="34" charset="0"/>
            </a:endParaRPr>
          </a:p>
          <a:p>
            <a:pPr marL="0" indent="0">
              <a:buFont typeface="Arial" pitchFamily="34" charset="0"/>
              <a:buNone/>
            </a:pPr>
            <a:r>
              <a:rPr lang="en-GB" altLang="en-US" sz="2800" i="1" dirty="0">
                <a:ea typeface="ＭＳ Ｐゴシック" pitchFamily="34" charset="-128"/>
                <a:cs typeface="Arial" panose="020B0604020202020204" pitchFamily="34" charset="0"/>
              </a:rPr>
              <a:t>“</a:t>
            </a:r>
            <a:r>
              <a:rPr lang="en-GB" sz="2800" i="1" dirty="0">
                <a:ea typeface="ＭＳ Ｐゴシック" pitchFamily="34" charset="-128"/>
                <a:cs typeface="Arial" panose="020B0604020202020204" pitchFamily="34" charset="0"/>
              </a:rPr>
              <a:t>A set of achievements, - </a:t>
            </a:r>
            <a:r>
              <a:rPr lang="en-GB" sz="2800" b="1" i="1" dirty="0">
                <a:solidFill>
                  <a:srgbClr val="7030A0"/>
                </a:solidFill>
                <a:ea typeface="ＭＳ Ｐゴシック" pitchFamily="34" charset="-128"/>
                <a:cs typeface="Arial" panose="020B0604020202020204" pitchFamily="34" charset="0"/>
              </a:rPr>
              <a:t>skills, understandings and personal attributes</a:t>
            </a:r>
            <a:r>
              <a:rPr lang="en-GB" sz="2800" i="1" dirty="0">
                <a:ea typeface="ＭＳ Ｐゴシック" pitchFamily="34" charset="-128"/>
                <a:cs typeface="Arial" panose="020B0604020202020204" pitchFamily="34" charset="0"/>
              </a:rPr>
              <a:t> – that make graduates more likely to gain employment and be successful in their chosen occupations, which benefits themselves, the workforce, the community and the economy.</a:t>
            </a:r>
            <a:r>
              <a:rPr lang="en-GB" altLang="en-US" sz="2800" i="1" dirty="0">
                <a:ea typeface="ＭＳ Ｐゴシック" pitchFamily="34" charset="-128"/>
                <a:cs typeface="Arial" panose="020B0604020202020204" pitchFamily="34" charset="0"/>
              </a:rPr>
              <a:t>”</a:t>
            </a: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lgn="r">
              <a:buFont typeface="Arial" pitchFamily="34" charset="0"/>
              <a:buNone/>
            </a:pPr>
            <a:r>
              <a:rPr lang="en-GB" sz="2000" dirty="0">
                <a:ea typeface="ＭＳ Ｐゴシック" pitchFamily="34" charset="-128"/>
                <a:cs typeface="Arial" panose="020B0604020202020204" pitchFamily="34" charset="0"/>
              </a:rPr>
              <a:t>Higher Education Academy (HEA) </a:t>
            </a:r>
            <a:r>
              <a:rPr lang="en-GB" sz="2000" dirty="0">
                <a:ea typeface="ＭＳ Ｐゴシック" pitchFamily="34" charset="-128"/>
                <a:cs typeface="Arial" panose="020B0604020202020204" pitchFamily="34" charset="0"/>
                <a:hlinkClick r:id="rId3"/>
              </a:rPr>
              <a:t>http://www.heacademy.ac.uk/employability</a:t>
            </a:r>
            <a:r>
              <a:rPr lang="en-GB" sz="2000" dirty="0">
                <a:ea typeface="ＭＳ Ｐゴシック" pitchFamily="34" charset="-128"/>
                <a:cs typeface="Arial" panose="020B0604020202020204" pitchFamily="34" charset="0"/>
              </a:rPr>
              <a:t> [Accessed:  1 March 2014]</a:t>
            </a: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p:txBody>
      </p:sp>
    </p:spTree>
    <p:extLst>
      <p:ext uri="{BB962C8B-B14F-4D97-AF65-F5344CB8AC3E}">
        <p14:creationId xmlns:p14="http://schemas.microsoft.com/office/powerpoint/2010/main" val="1131035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D1A55-B795-4DA0-802A-99ED0A010D93}"/>
              </a:ext>
            </a:extLst>
          </p:cNvPr>
          <p:cNvSpPr>
            <a:spLocks noGrp="1"/>
          </p:cNvSpPr>
          <p:nvPr>
            <p:ph type="title"/>
          </p:nvPr>
        </p:nvSpPr>
        <p:spPr/>
        <p:txBody>
          <a:bodyPr>
            <a:normAutofit/>
          </a:bodyPr>
          <a:lstStyle/>
          <a:p>
            <a:r>
              <a:rPr lang="en-GB" dirty="0"/>
              <a:t>So, we’ve found the right job….now what?</a:t>
            </a:r>
          </a:p>
        </p:txBody>
      </p:sp>
      <p:sp>
        <p:nvSpPr>
          <p:cNvPr id="3" name="Content Placeholder 2">
            <a:extLst>
              <a:ext uri="{FF2B5EF4-FFF2-40B4-BE49-F238E27FC236}">
                <a16:creationId xmlns:a16="http://schemas.microsoft.com/office/drawing/2014/main" id="{1A5165B2-D9F5-432A-A020-57F2CE858349}"/>
              </a:ext>
            </a:extLst>
          </p:cNvPr>
          <p:cNvSpPr>
            <a:spLocks noGrp="1"/>
          </p:cNvSpPr>
          <p:nvPr>
            <p:ph idx="1"/>
          </p:nvPr>
        </p:nvSpPr>
        <p:spPr/>
        <p:txBody>
          <a:bodyPr>
            <a:normAutofit/>
          </a:bodyPr>
          <a:lstStyle/>
          <a:p>
            <a:r>
              <a:rPr lang="en-GB" b="1" i="1" u="sng" dirty="0">
                <a:solidFill>
                  <a:srgbClr val="002060"/>
                </a:solidFill>
              </a:rPr>
              <a:t>Presentation skills </a:t>
            </a:r>
            <a:r>
              <a:rPr lang="en-GB" dirty="0"/>
              <a:t>: for many desirable jobs, and often when seeking investment, you may be asked to do a short presentation – this is an opportunity not a threat….</a:t>
            </a:r>
            <a:r>
              <a:rPr lang="en-GB" dirty="0">
                <a:solidFill>
                  <a:srgbClr val="7030A0"/>
                </a:solidFill>
              </a:rPr>
              <a:t>if you do it well!</a:t>
            </a:r>
          </a:p>
          <a:p>
            <a:r>
              <a:rPr lang="en-GB" b="1" i="1" u="sng" dirty="0">
                <a:solidFill>
                  <a:srgbClr val="002060"/>
                </a:solidFill>
              </a:rPr>
              <a:t>Interview skills </a:t>
            </a:r>
            <a:r>
              <a:rPr lang="en-GB" dirty="0"/>
              <a:t>: for any job worth having, or investment worth obtaining, you will be interviewed – this is your chance to shine…</a:t>
            </a:r>
            <a:r>
              <a:rPr lang="en-GB" dirty="0">
                <a:solidFill>
                  <a:srgbClr val="7030A0"/>
                </a:solidFill>
              </a:rPr>
              <a:t>don’t waste it!</a:t>
            </a:r>
          </a:p>
        </p:txBody>
      </p:sp>
    </p:spTree>
    <p:extLst>
      <p:ext uri="{BB962C8B-B14F-4D97-AF65-F5344CB8AC3E}">
        <p14:creationId xmlns:p14="http://schemas.microsoft.com/office/powerpoint/2010/main" val="27813096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DD77-ECE3-4FFC-A747-E8BD5BC2BDD2}"/>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a16="http://schemas.microsoft.com/office/drawing/2014/main" id="{33780551-7719-493D-B69A-8A6EC12EDD25}"/>
              </a:ext>
            </a:extLst>
          </p:cNvPr>
          <p:cNvSpPr>
            <a:spLocks noGrp="1"/>
          </p:cNvSpPr>
          <p:nvPr>
            <p:ph idx="1"/>
          </p:nvPr>
        </p:nvSpPr>
        <p:spPr/>
        <p:txBody>
          <a:bodyPr>
            <a:normAutofit/>
          </a:bodyPr>
          <a:lstStyle/>
          <a:p>
            <a:pPr marL="514350" indent="-514350">
              <a:buFont typeface="+mj-lt"/>
              <a:buAutoNum type="arabicPeriod"/>
            </a:pPr>
            <a:r>
              <a:rPr lang="en-GB" b="1" dirty="0">
                <a:solidFill>
                  <a:srgbClr val="0070C0"/>
                </a:solidFill>
              </a:rPr>
              <a:t>Preparation</a:t>
            </a:r>
            <a:r>
              <a:rPr lang="en-GB" dirty="0"/>
              <a:t>: or rather, lack of! Didn’t take account of the: -</a:t>
            </a:r>
          </a:p>
          <a:p>
            <a:pPr lvl="2"/>
            <a:r>
              <a:rPr lang="en-GB" dirty="0"/>
              <a:t>Objective</a:t>
            </a:r>
          </a:p>
          <a:p>
            <a:pPr lvl="2"/>
            <a:r>
              <a:rPr lang="en-GB" dirty="0"/>
              <a:t>Speaker</a:t>
            </a:r>
          </a:p>
          <a:p>
            <a:pPr lvl="2"/>
            <a:r>
              <a:rPr lang="en-GB" dirty="0"/>
              <a:t>Room</a:t>
            </a:r>
          </a:p>
          <a:p>
            <a:pPr lvl="2"/>
            <a:r>
              <a:rPr lang="en-GB" dirty="0"/>
              <a:t>Audience</a:t>
            </a:r>
          </a:p>
          <a:p>
            <a:pPr lvl="2"/>
            <a:r>
              <a:rPr lang="en-GB" dirty="0"/>
              <a:t>Message</a:t>
            </a:r>
          </a:p>
          <a:p>
            <a:pPr marL="457200" lvl="1" indent="0">
              <a:buNone/>
            </a:pPr>
            <a:r>
              <a:rPr lang="en-GB" dirty="0"/>
              <a:t>Being this under-prepared also means the presenter </a:t>
            </a:r>
            <a:r>
              <a:rPr lang="en-GB" b="1" i="1" dirty="0">
                <a:solidFill>
                  <a:srgbClr val="0070C0"/>
                </a:solidFill>
              </a:rPr>
              <a:t>didn’t know their material!</a:t>
            </a:r>
          </a:p>
        </p:txBody>
      </p:sp>
      <p:pic>
        <p:nvPicPr>
          <p:cNvPr id="5" name="Picture 4">
            <a:extLst>
              <a:ext uri="{FF2B5EF4-FFF2-40B4-BE49-F238E27FC236}">
                <a16:creationId xmlns:a16="http://schemas.microsoft.com/office/drawing/2014/main" id="{AE80527E-F96A-46A7-AD18-D2AD1C01B8A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0152" y="2204864"/>
            <a:ext cx="3124760" cy="2174106"/>
          </a:xfrm>
          <a:prstGeom prst="rect">
            <a:avLst/>
          </a:prstGeom>
        </p:spPr>
      </p:pic>
    </p:spTree>
    <p:extLst>
      <p:ext uri="{BB962C8B-B14F-4D97-AF65-F5344CB8AC3E}">
        <p14:creationId xmlns:p14="http://schemas.microsoft.com/office/powerpoint/2010/main" val="1101724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F8AD4-F3E3-4B19-B69D-38CA42DD4F79}"/>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a16="http://schemas.microsoft.com/office/drawing/2014/main" id="{B6B17E14-883E-4D46-8A4E-2DE315EE8EA5}"/>
              </a:ext>
            </a:extLst>
          </p:cNvPr>
          <p:cNvSpPr>
            <a:spLocks noGrp="1"/>
          </p:cNvSpPr>
          <p:nvPr>
            <p:ph idx="1"/>
          </p:nvPr>
        </p:nvSpPr>
        <p:spPr>
          <a:xfrm>
            <a:off x="318356" y="1417638"/>
            <a:ext cx="8574124" cy="4056186"/>
          </a:xfrm>
        </p:spPr>
        <p:txBody>
          <a:bodyPr>
            <a:normAutofit/>
          </a:bodyPr>
          <a:lstStyle/>
          <a:p>
            <a:pPr marL="0" indent="0">
              <a:buNone/>
            </a:pPr>
            <a:r>
              <a:rPr lang="en-GB" dirty="0"/>
              <a:t>2.  </a:t>
            </a:r>
            <a:r>
              <a:rPr lang="en-GB" b="1" dirty="0">
                <a:solidFill>
                  <a:srgbClr val="FF0000"/>
                </a:solidFill>
              </a:rPr>
              <a:t>Emotions</a:t>
            </a:r>
            <a:r>
              <a:rPr lang="en-GB" dirty="0"/>
              <a:t>: getting the better of you...</a:t>
            </a:r>
            <a:r>
              <a:rPr lang="en-GB" i="1" dirty="0"/>
              <a:t>nerves</a:t>
            </a:r>
          </a:p>
          <a:p>
            <a:pPr lvl="2"/>
            <a:r>
              <a:rPr lang="en-GB" dirty="0"/>
              <a:t>Stuttering</a:t>
            </a:r>
          </a:p>
          <a:p>
            <a:pPr lvl="2"/>
            <a:r>
              <a:rPr lang="en-GB" dirty="0"/>
              <a:t>Mumbling</a:t>
            </a:r>
          </a:p>
          <a:p>
            <a:pPr lvl="2"/>
            <a:r>
              <a:rPr lang="en-GB" dirty="0"/>
              <a:t>Racing</a:t>
            </a:r>
          </a:p>
          <a:p>
            <a:pPr lvl="2"/>
            <a:r>
              <a:rPr lang="en-GB" dirty="0"/>
              <a:t>Lack of clarity and volume</a:t>
            </a:r>
          </a:p>
          <a:p>
            <a:pPr lvl="2"/>
            <a:r>
              <a:rPr lang="en-GB" dirty="0"/>
              <a:t>Looking down/no eye contact</a:t>
            </a:r>
          </a:p>
          <a:p>
            <a:pPr lvl="2"/>
            <a:r>
              <a:rPr lang="en-GB" dirty="0"/>
              <a:t>Lack of confidence</a:t>
            </a:r>
          </a:p>
          <a:p>
            <a:pPr marL="457200" lvl="1" indent="0">
              <a:buNone/>
            </a:pPr>
            <a:r>
              <a:rPr lang="en-GB" dirty="0"/>
              <a:t>Practice, and more practice, coupled with </a:t>
            </a:r>
            <a:r>
              <a:rPr lang="en-GB" b="1" i="1" dirty="0">
                <a:solidFill>
                  <a:srgbClr val="FF0000"/>
                </a:solidFill>
              </a:rPr>
              <a:t>thorough preparation builds confidence and success</a:t>
            </a:r>
          </a:p>
          <a:p>
            <a:endParaRPr lang="en-GB" dirty="0"/>
          </a:p>
        </p:txBody>
      </p:sp>
      <p:pic>
        <p:nvPicPr>
          <p:cNvPr id="5" name="Picture 4">
            <a:extLst>
              <a:ext uri="{FF2B5EF4-FFF2-40B4-BE49-F238E27FC236}">
                <a16:creationId xmlns:a16="http://schemas.microsoft.com/office/drawing/2014/main" id="{7D770106-8CF6-4264-AC2E-52D97BAF606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61557" y="1844824"/>
            <a:ext cx="1982443" cy="2647180"/>
          </a:xfrm>
          <a:prstGeom prst="rect">
            <a:avLst/>
          </a:prstGeom>
        </p:spPr>
      </p:pic>
    </p:spTree>
    <p:extLst>
      <p:ext uri="{BB962C8B-B14F-4D97-AF65-F5344CB8AC3E}">
        <p14:creationId xmlns:p14="http://schemas.microsoft.com/office/powerpoint/2010/main" val="1588310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79481-FD31-4C80-9391-A83DA43BFB90}"/>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a16="http://schemas.microsoft.com/office/drawing/2014/main" id="{95A85225-E4E2-4563-B982-AF2496C9CA62}"/>
              </a:ext>
            </a:extLst>
          </p:cNvPr>
          <p:cNvSpPr>
            <a:spLocks noGrp="1"/>
          </p:cNvSpPr>
          <p:nvPr>
            <p:ph idx="1"/>
          </p:nvPr>
        </p:nvSpPr>
        <p:spPr/>
        <p:txBody>
          <a:bodyPr>
            <a:normAutofit lnSpcReduction="10000"/>
          </a:bodyPr>
          <a:lstStyle/>
          <a:p>
            <a:pPr marL="0" indent="0">
              <a:buNone/>
            </a:pPr>
            <a:r>
              <a:rPr lang="en-GB" sz="3500" dirty="0"/>
              <a:t>3.  </a:t>
            </a:r>
            <a:r>
              <a:rPr lang="en-GB" sz="3500" b="1" dirty="0">
                <a:solidFill>
                  <a:srgbClr val="7030A0"/>
                </a:solidFill>
              </a:rPr>
              <a:t>Information:</a:t>
            </a:r>
            <a:r>
              <a:rPr lang="en-GB" sz="3500" b="1" dirty="0"/>
              <a:t> </a:t>
            </a:r>
            <a:r>
              <a:rPr lang="en-GB" sz="3500" dirty="0"/>
              <a:t>inappropriately presented… </a:t>
            </a:r>
          </a:p>
          <a:p>
            <a:pPr lvl="2"/>
            <a:r>
              <a:rPr lang="en-GB" sz="2600" dirty="0"/>
              <a:t>Too much</a:t>
            </a:r>
          </a:p>
          <a:p>
            <a:pPr lvl="2"/>
            <a:r>
              <a:rPr lang="en-GB" sz="2600" dirty="0"/>
              <a:t>Not enough</a:t>
            </a:r>
          </a:p>
          <a:p>
            <a:pPr lvl="2"/>
            <a:r>
              <a:rPr lang="en-GB" sz="2600" dirty="0"/>
              <a:t>The wrong sort</a:t>
            </a:r>
          </a:p>
          <a:p>
            <a:pPr lvl="2"/>
            <a:r>
              <a:rPr lang="en-GB" sz="2600" dirty="0"/>
              <a:t>Unintelligible</a:t>
            </a:r>
          </a:p>
          <a:p>
            <a:pPr lvl="2"/>
            <a:r>
              <a:rPr lang="en-GB" sz="2600" dirty="0"/>
              <a:t>Unstructured or structured incorrectly</a:t>
            </a:r>
          </a:p>
          <a:p>
            <a:pPr marL="114300" indent="0">
              <a:buNone/>
            </a:pPr>
            <a:r>
              <a:rPr lang="en-GB" sz="3000" dirty="0"/>
              <a:t>To be useful, we have to deliver </a:t>
            </a:r>
            <a:r>
              <a:rPr lang="en-GB" sz="3000" b="1" i="1" dirty="0">
                <a:solidFill>
                  <a:srgbClr val="7030A0"/>
                </a:solidFill>
              </a:rPr>
              <a:t>the right information in the right way to make sure that it is understood by our audience</a:t>
            </a:r>
            <a:r>
              <a:rPr lang="en-GB" sz="3000" b="1" dirty="0"/>
              <a:t> </a:t>
            </a:r>
            <a:r>
              <a:rPr lang="en-GB" sz="3000" dirty="0"/>
              <a:t>– big or small</a:t>
            </a:r>
          </a:p>
        </p:txBody>
      </p:sp>
      <p:pic>
        <p:nvPicPr>
          <p:cNvPr id="5" name="Picture 4">
            <a:extLst>
              <a:ext uri="{FF2B5EF4-FFF2-40B4-BE49-F238E27FC236}">
                <a16:creationId xmlns:a16="http://schemas.microsoft.com/office/drawing/2014/main" id="{7ABC5A40-D91B-4277-B0C5-903D1B9B8F7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52320" y="2276872"/>
            <a:ext cx="1512168" cy="2144054"/>
          </a:xfrm>
          <a:prstGeom prst="rect">
            <a:avLst/>
          </a:prstGeom>
        </p:spPr>
      </p:pic>
    </p:spTree>
    <p:extLst>
      <p:ext uri="{BB962C8B-B14F-4D97-AF65-F5344CB8AC3E}">
        <p14:creationId xmlns:p14="http://schemas.microsoft.com/office/powerpoint/2010/main" val="1350406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3088-BEE0-4C63-AEE0-D80C0D790F01}"/>
              </a:ext>
            </a:extLst>
          </p:cNvPr>
          <p:cNvSpPr>
            <a:spLocks noGrp="1"/>
          </p:cNvSpPr>
          <p:nvPr>
            <p:ph type="title"/>
          </p:nvPr>
        </p:nvSpPr>
        <p:spPr/>
        <p:txBody>
          <a:bodyPr/>
          <a:lstStyle/>
          <a:p>
            <a:r>
              <a:rPr lang="en-GB" dirty="0"/>
              <a:t>The Impact of the Audience</a:t>
            </a:r>
          </a:p>
        </p:txBody>
      </p:sp>
      <p:sp>
        <p:nvSpPr>
          <p:cNvPr id="3" name="Content Placeholder 2">
            <a:extLst>
              <a:ext uri="{FF2B5EF4-FFF2-40B4-BE49-F238E27FC236}">
                <a16:creationId xmlns:a16="http://schemas.microsoft.com/office/drawing/2014/main" id="{3E621FB2-E729-4F32-A44E-4786BF0C0F42}"/>
              </a:ext>
            </a:extLst>
          </p:cNvPr>
          <p:cNvSpPr>
            <a:spLocks noGrp="1"/>
          </p:cNvSpPr>
          <p:nvPr>
            <p:ph idx="1"/>
          </p:nvPr>
        </p:nvSpPr>
        <p:spPr/>
        <p:txBody>
          <a:bodyPr>
            <a:normAutofit/>
          </a:bodyPr>
          <a:lstStyle/>
          <a:p>
            <a:r>
              <a:rPr lang="en-GB" dirty="0"/>
              <a:t>Their knowledge and understanding</a:t>
            </a:r>
          </a:p>
          <a:p>
            <a:r>
              <a:rPr lang="en-GB" dirty="0"/>
              <a:t>Their emotions about what you are saying</a:t>
            </a:r>
          </a:p>
          <a:p>
            <a:r>
              <a:rPr lang="en-GB" dirty="0"/>
              <a:t>Their emotions about how you are giving the message</a:t>
            </a:r>
          </a:p>
          <a:p>
            <a:r>
              <a:rPr lang="en-GB" dirty="0"/>
              <a:t>Their general state of health/alertness</a:t>
            </a:r>
          </a:p>
          <a:p>
            <a:r>
              <a:rPr lang="en-GB" dirty="0"/>
              <a:t>How many people there are</a:t>
            </a:r>
          </a:p>
          <a:p>
            <a:r>
              <a:rPr lang="en-GB" dirty="0"/>
              <a:t>Where they are sitting</a:t>
            </a:r>
          </a:p>
          <a:p>
            <a:r>
              <a:rPr lang="en-GB" dirty="0"/>
              <a:t>The information they already have</a:t>
            </a:r>
          </a:p>
          <a:p>
            <a:endParaRPr lang="en-GB" dirty="0"/>
          </a:p>
        </p:txBody>
      </p:sp>
    </p:spTree>
    <p:extLst>
      <p:ext uri="{BB962C8B-B14F-4D97-AF65-F5344CB8AC3E}">
        <p14:creationId xmlns:p14="http://schemas.microsoft.com/office/powerpoint/2010/main" val="1505009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41D33-9CA5-4668-B691-2F26AC510BEB}"/>
              </a:ext>
            </a:extLst>
          </p:cNvPr>
          <p:cNvSpPr>
            <a:spLocks noGrp="1"/>
          </p:cNvSpPr>
          <p:nvPr>
            <p:ph type="title"/>
          </p:nvPr>
        </p:nvSpPr>
        <p:spPr/>
        <p:txBody>
          <a:bodyPr/>
          <a:lstStyle/>
          <a:p>
            <a:r>
              <a:rPr lang="en-GB" dirty="0"/>
              <a:t>Structuring a Presentation</a:t>
            </a:r>
          </a:p>
        </p:txBody>
      </p:sp>
      <p:sp>
        <p:nvSpPr>
          <p:cNvPr id="3" name="Content Placeholder 2">
            <a:extLst>
              <a:ext uri="{FF2B5EF4-FFF2-40B4-BE49-F238E27FC236}">
                <a16:creationId xmlns:a16="http://schemas.microsoft.com/office/drawing/2014/main" id="{2F98D2E1-22B2-4893-8565-C28D435944A6}"/>
              </a:ext>
            </a:extLst>
          </p:cNvPr>
          <p:cNvSpPr>
            <a:spLocks noGrp="1"/>
          </p:cNvSpPr>
          <p:nvPr>
            <p:ph idx="1"/>
          </p:nvPr>
        </p:nvSpPr>
        <p:spPr/>
        <p:txBody>
          <a:bodyPr>
            <a:normAutofit/>
          </a:bodyPr>
          <a:lstStyle/>
          <a:p>
            <a:pPr>
              <a:spcBef>
                <a:spcPts val="1200"/>
              </a:spcBef>
            </a:pPr>
            <a:r>
              <a:rPr lang="en-GB" sz="3600" dirty="0"/>
              <a:t>Introduction</a:t>
            </a:r>
          </a:p>
          <a:p>
            <a:pPr>
              <a:spcBef>
                <a:spcPts val="1200"/>
              </a:spcBef>
            </a:pPr>
            <a:endParaRPr lang="en-GB" sz="3600" dirty="0"/>
          </a:p>
          <a:p>
            <a:pPr>
              <a:spcBef>
                <a:spcPts val="1200"/>
              </a:spcBef>
            </a:pPr>
            <a:r>
              <a:rPr lang="en-GB" sz="3600" dirty="0"/>
              <a:t>Middle</a:t>
            </a:r>
          </a:p>
          <a:p>
            <a:pPr>
              <a:spcBef>
                <a:spcPts val="1200"/>
              </a:spcBef>
            </a:pPr>
            <a:endParaRPr lang="en-GB" sz="3600" dirty="0"/>
          </a:p>
          <a:p>
            <a:pPr>
              <a:spcBef>
                <a:spcPts val="1200"/>
              </a:spcBef>
            </a:pPr>
            <a:r>
              <a:rPr lang="en-GB" sz="3600" dirty="0"/>
              <a:t>Conclusion</a:t>
            </a:r>
          </a:p>
          <a:p>
            <a:endParaRPr lang="en-GB" sz="3600" dirty="0"/>
          </a:p>
        </p:txBody>
      </p:sp>
      <p:pic>
        <p:nvPicPr>
          <p:cNvPr id="8" name="Picture 7">
            <a:extLst>
              <a:ext uri="{FF2B5EF4-FFF2-40B4-BE49-F238E27FC236}">
                <a16:creationId xmlns:a16="http://schemas.microsoft.com/office/drawing/2014/main" id="{4C5DADE9-B168-4451-860B-03E8783F5FD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71476" y="1772816"/>
            <a:ext cx="5215075" cy="3463135"/>
          </a:xfrm>
          <a:prstGeom prst="rect">
            <a:avLst/>
          </a:prstGeom>
        </p:spPr>
      </p:pic>
    </p:spTree>
    <p:extLst>
      <p:ext uri="{BB962C8B-B14F-4D97-AF65-F5344CB8AC3E}">
        <p14:creationId xmlns:p14="http://schemas.microsoft.com/office/powerpoint/2010/main" val="3949179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0CB8E-92EF-413F-9D46-4CC94CA7517E}"/>
              </a:ext>
            </a:extLst>
          </p:cNvPr>
          <p:cNvSpPr>
            <a:spLocks noGrp="1"/>
          </p:cNvSpPr>
          <p:nvPr>
            <p:ph type="title"/>
          </p:nvPr>
        </p:nvSpPr>
        <p:spPr/>
        <p:txBody>
          <a:bodyPr>
            <a:normAutofit/>
          </a:bodyPr>
          <a:lstStyle/>
          <a:p>
            <a:r>
              <a:rPr lang="en-GB" altLang="en-US" b="1" dirty="0">
                <a:latin typeface="Calibri" pitchFamily="34" charset="0"/>
                <a:ea typeface="Calibri" pitchFamily="34" charset="0"/>
                <a:cs typeface="Calibri" pitchFamily="34" charset="0"/>
              </a:rPr>
              <a:t>Beginning Your Presentation</a:t>
            </a:r>
            <a:endParaRPr lang="en-GB" sz="2700" dirty="0"/>
          </a:p>
        </p:txBody>
      </p:sp>
      <p:pic>
        <p:nvPicPr>
          <p:cNvPr id="4" name="Picture 36864">
            <a:extLst>
              <a:ext uri="{FF2B5EF4-FFF2-40B4-BE49-F238E27FC236}">
                <a16:creationId xmlns:a16="http://schemas.microsoft.com/office/drawing/2014/main" id="{E76381A5-71DF-4BF4-A2D1-DB263643A196}"/>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1452148"/>
            <a:ext cx="6552727" cy="4064415"/>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0301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A030AE-1B35-4720-8316-4982A741F41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8932" y="2996952"/>
            <a:ext cx="2676176" cy="2489746"/>
          </a:xfrm>
          <a:prstGeom prst="rect">
            <a:avLst/>
          </a:prstGeom>
        </p:spPr>
      </p:pic>
      <p:sp>
        <p:nvSpPr>
          <p:cNvPr id="2" name="Title 1">
            <a:extLst>
              <a:ext uri="{FF2B5EF4-FFF2-40B4-BE49-F238E27FC236}">
                <a16:creationId xmlns:a16="http://schemas.microsoft.com/office/drawing/2014/main" id="{EAFBA819-E9D7-4D9B-85FF-8443AEC98739}"/>
              </a:ext>
            </a:extLst>
          </p:cNvPr>
          <p:cNvSpPr>
            <a:spLocks noGrp="1"/>
          </p:cNvSpPr>
          <p:nvPr>
            <p:ph type="title"/>
          </p:nvPr>
        </p:nvSpPr>
        <p:spPr/>
        <p:txBody>
          <a:bodyPr/>
          <a:lstStyle/>
          <a:p>
            <a:r>
              <a:rPr lang="en-GB" dirty="0"/>
              <a:t>When we are nervous:</a:t>
            </a:r>
          </a:p>
        </p:txBody>
      </p:sp>
      <p:sp>
        <p:nvSpPr>
          <p:cNvPr id="3" name="Content Placeholder 2">
            <a:extLst>
              <a:ext uri="{FF2B5EF4-FFF2-40B4-BE49-F238E27FC236}">
                <a16:creationId xmlns:a16="http://schemas.microsoft.com/office/drawing/2014/main" id="{1142B6F1-D678-434E-972C-49FBE3840FA9}"/>
              </a:ext>
            </a:extLst>
          </p:cNvPr>
          <p:cNvSpPr>
            <a:spLocks noGrp="1"/>
          </p:cNvSpPr>
          <p:nvPr>
            <p:ph idx="1"/>
          </p:nvPr>
        </p:nvSpPr>
        <p:spPr>
          <a:xfrm>
            <a:off x="251520" y="1447145"/>
            <a:ext cx="8229600" cy="3917032"/>
          </a:xfrm>
        </p:spPr>
        <p:txBody>
          <a:bodyPr>
            <a:normAutofit/>
          </a:bodyPr>
          <a:lstStyle/>
          <a:p>
            <a:pPr lvl="0"/>
            <a:r>
              <a:rPr lang="en-GB" dirty="0"/>
              <a:t>We speak too quickly.</a:t>
            </a:r>
          </a:p>
          <a:p>
            <a:pPr lvl="0"/>
            <a:r>
              <a:rPr lang="en-GB" dirty="0"/>
              <a:t>We shake – especially when we are holding notes.</a:t>
            </a:r>
          </a:p>
          <a:p>
            <a:pPr lvl="0"/>
            <a:r>
              <a:rPr lang="en-GB" dirty="0"/>
              <a:t>We fidget around – with our feet/legs, play with our hair, etc.</a:t>
            </a:r>
          </a:p>
          <a:p>
            <a:pPr lvl="0"/>
            <a:r>
              <a:rPr lang="en-GB" dirty="0"/>
              <a:t>We look down and not at the audience.</a:t>
            </a:r>
          </a:p>
          <a:p>
            <a:pPr lvl="0"/>
            <a:r>
              <a:rPr lang="en-GB" dirty="0"/>
              <a:t>We forget what we are trying to say.</a:t>
            </a:r>
          </a:p>
          <a:p>
            <a:r>
              <a:rPr lang="en-GB" dirty="0"/>
              <a:t>We become unable to bring our own personality into our delivery.</a:t>
            </a:r>
          </a:p>
          <a:p>
            <a:endParaRPr lang="en-GB" dirty="0"/>
          </a:p>
        </p:txBody>
      </p:sp>
    </p:spTree>
    <p:extLst>
      <p:ext uri="{BB962C8B-B14F-4D97-AF65-F5344CB8AC3E}">
        <p14:creationId xmlns:p14="http://schemas.microsoft.com/office/powerpoint/2010/main" val="1877898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088F1-DB8F-4AC8-9137-8F8FCCB176A8}"/>
              </a:ext>
            </a:extLst>
          </p:cNvPr>
          <p:cNvSpPr>
            <a:spLocks noGrp="1"/>
          </p:cNvSpPr>
          <p:nvPr>
            <p:ph type="title"/>
          </p:nvPr>
        </p:nvSpPr>
        <p:spPr/>
        <p:txBody>
          <a:bodyPr/>
          <a:lstStyle/>
          <a:p>
            <a:r>
              <a:rPr lang="en-GB" dirty="0"/>
              <a:t>To deal with nerves:</a:t>
            </a:r>
          </a:p>
        </p:txBody>
      </p:sp>
      <p:sp>
        <p:nvSpPr>
          <p:cNvPr id="3" name="Content Placeholder 2">
            <a:extLst>
              <a:ext uri="{FF2B5EF4-FFF2-40B4-BE49-F238E27FC236}">
                <a16:creationId xmlns:a16="http://schemas.microsoft.com/office/drawing/2014/main" id="{C5710D92-7DDC-4077-BF74-10892B398191}"/>
              </a:ext>
            </a:extLst>
          </p:cNvPr>
          <p:cNvSpPr>
            <a:spLocks noGrp="1"/>
          </p:cNvSpPr>
          <p:nvPr>
            <p:ph idx="1"/>
          </p:nvPr>
        </p:nvSpPr>
        <p:spPr/>
        <p:txBody>
          <a:bodyPr>
            <a:normAutofit/>
          </a:bodyPr>
          <a:lstStyle/>
          <a:p>
            <a:r>
              <a:rPr lang="en-GB"/>
              <a:t>Consider why we get nervous</a:t>
            </a:r>
          </a:p>
          <a:p>
            <a:r>
              <a:rPr lang="en-GB"/>
              <a:t>Deal with the reasons</a:t>
            </a:r>
          </a:p>
          <a:p>
            <a:r>
              <a:rPr lang="en-GB"/>
              <a:t>Try strategies for handling those nerves:</a:t>
            </a:r>
          </a:p>
          <a:p>
            <a:pPr lvl="1"/>
            <a:r>
              <a:rPr lang="en-GB"/>
              <a:t>give yourself ‘breathing space’</a:t>
            </a:r>
          </a:p>
          <a:p>
            <a:pPr lvl="1"/>
            <a:r>
              <a:rPr lang="en-GB"/>
              <a:t>appear confident</a:t>
            </a:r>
          </a:p>
          <a:p>
            <a:pPr lvl="1"/>
            <a:r>
              <a:rPr lang="en-GB"/>
              <a:t>remember it is a conversation</a:t>
            </a:r>
          </a:p>
          <a:p>
            <a:pPr lvl="1"/>
            <a:r>
              <a:rPr lang="en-GB"/>
              <a:t>do not rely on memory alone</a:t>
            </a:r>
          </a:p>
          <a:p>
            <a:pPr lvl="1"/>
            <a:r>
              <a:rPr lang="en-GB"/>
              <a:t>be yourself</a:t>
            </a:r>
          </a:p>
          <a:p>
            <a:pPr lvl="1"/>
            <a:r>
              <a:rPr lang="en-GB"/>
              <a:t>keep your hands still</a:t>
            </a:r>
            <a:endParaRPr lang="en-GB" dirty="0"/>
          </a:p>
        </p:txBody>
      </p:sp>
    </p:spTree>
    <p:extLst>
      <p:ext uri="{BB962C8B-B14F-4D97-AF65-F5344CB8AC3E}">
        <p14:creationId xmlns:p14="http://schemas.microsoft.com/office/powerpoint/2010/main" val="9189322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0979A-070C-437C-A117-CD5757AE7217}"/>
              </a:ext>
            </a:extLst>
          </p:cNvPr>
          <p:cNvSpPr>
            <a:spLocks noGrp="1"/>
          </p:cNvSpPr>
          <p:nvPr>
            <p:ph type="title"/>
          </p:nvPr>
        </p:nvSpPr>
        <p:spPr/>
        <p:txBody>
          <a:bodyPr/>
          <a:lstStyle/>
          <a:p>
            <a:r>
              <a:rPr lang="en-GB" dirty="0"/>
              <a:t>A master at work…</a:t>
            </a:r>
          </a:p>
        </p:txBody>
      </p:sp>
      <p:pic>
        <p:nvPicPr>
          <p:cNvPr id="6" name="Online Media 5">
            <a:hlinkClick r:id="" action="ppaction://media"/>
            <a:extLst>
              <a:ext uri="{FF2B5EF4-FFF2-40B4-BE49-F238E27FC236}">
                <a16:creationId xmlns:a16="http://schemas.microsoft.com/office/drawing/2014/main" id="{C55949A4-C67F-4BB5-82BC-18FA16F88A9F}"/>
              </a:ext>
            </a:extLst>
          </p:cNvPr>
          <p:cNvPicPr>
            <a:picLocks noGrp="1" noRot="1" noChangeAspect="1"/>
          </p:cNvPicPr>
          <p:nvPr>
            <p:ph idx="1"/>
            <a:videoFile r:link="rId1"/>
          </p:nvPr>
        </p:nvPicPr>
        <p:blipFill>
          <a:blip r:embed="rId4"/>
          <a:stretch>
            <a:fillRect/>
          </a:stretch>
        </p:blipFill>
        <p:spPr>
          <a:xfrm>
            <a:off x="502972" y="1268760"/>
            <a:ext cx="8029468" cy="4464496"/>
          </a:xfrm>
          <a:prstGeom prst="rect">
            <a:avLst/>
          </a:prstGeom>
        </p:spPr>
      </p:pic>
    </p:spTree>
    <p:extLst>
      <p:ext uri="{BB962C8B-B14F-4D97-AF65-F5344CB8AC3E}">
        <p14:creationId xmlns:p14="http://schemas.microsoft.com/office/powerpoint/2010/main" val="2159899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F5E40-C0EA-459E-A1F9-DABFEFDAD835}"/>
              </a:ext>
            </a:extLst>
          </p:cNvPr>
          <p:cNvSpPr>
            <a:spLocks noGrp="1"/>
          </p:cNvSpPr>
          <p:nvPr>
            <p:ph type="title"/>
          </p:nvPr>
        </p:nvSpPr>
        <p:spPr/>
        <p:txBody>
          <a:bodyPr>
            <a:normAutofit/>
          </a:bodyPr>
          <a:lstStyle/>
          <a:p>
            <a:r>
              <a:rPr lang="en-GB" dirty="0"/>
              <a:t>Suggestions for Interaction &amp; Visual Aids</a:t>
            </a:r>
          </a:p>
        </p:txBody>
      </p:sp>
      <p:graphicFrame>
        <p:nvGraphicFramePr>
          <p:cNvPr id="5" name="Table 4">
            <a:extLst>
              <a:ext uri="{FF2B5EF4-FFF2-40B4-BE49-F238E27FC236}">
                <a16:creationId xmlns:a16="http://schemas.microsoft.com/office/drawing/2014/main" id="{A826529E-A06D-4010-9900-506B0A82DCC7}"/>
              </a:ext>
            </a:extLst>
          </p:cNvPr>
          <p:cNvGraphicFramePr>
            <a:graphicFrameLocks noGrp="1"/>
          </p:cNvGraphicFramePr>
          <p:nvPr/>
        </p:nvGraphicFramePr>
        <p:xfrm>
          <a:off x="395536" y="1700808"/>
          <a:ext cx="8291264" cy="4297680"/>
        </p:xfrm>
        <a:graphic>
          <a:graphicData uri="http://schemas.openxmlformats.org/drawingml/2006/table">
            <a:tbl>
              <a:tblPr firstRow="1" bandRow="1">
                <a:tableStyleId>{BC89EF96-8CEA-46FF-86C4-4CE0E7609802}</a:tableStyleId>
              </a:tblPr>
              <a:tblGrid>
                <a:gridCol w="4145632">
                  <a:extLst>
                    <a:ext uri="{9D8B030D-6E8A-4147-A177-3AD203B41FA5}">
                      <a16:colId xmlns:a16="http://schemas.microsoft.com/office/drawing/2014/main" val="526719006"/>
                    </a:ext>
                  </a:extLst>
                </a:gridCol>
                <a:gridCol w="4145632">
                  <a:extLst>
                    <a:ext uri="{9D8B030D-6E8A-4147-A177-3AD203B41FA5}">
                      <a16:colId xmlns:a16="http://schemas.microsoft.com/office/drawing/2014/main" val="1966627039"/>
                    </a:ext>
                  </a:extLst>
                </a:gridCol>
              </a:tblGrid>
              <a:tr h="370840">
                <a:tc>
                  <a:txBody>
                    <a:bodyPr/>
                    <a:lstStyle/>
                    <a:p>
                      <a:pPr marL="285750" indent="-285750">
                        <a:spcAft>
                          <a:spcPts val="600"/>
                        </a:spcAft>
                        <a:buFont typeface="Arial" panose="020B0604020202020204" pitchFamily="34" charset="0"/>
                        <a:buChar char="•"/>
                      </a:pPr>
                      <a:r>
                        <a:rPr lang="en-GB" sz="2400" b="0" dirty="0"/>
                        <a:t>Video</a:t>
                      </a:r>
                    </a:p>
                  </a:txBody>
                  <a:tcPr>
                    <a:lnL w="12700" cmpd="sng">
                      <a:noFill/>
                    </a:lnL>
                    <a:lnR w="12700" cmpd="sng">
                      <a:noFill/>
                    </a:lnR>
                    <a:lnT w="12700" cmpd="sng">
                      <a:noFill/>
                    </a:lnT>
                    <a:lnB w="254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sz="2400" b="0" dirty="0"/>
                        <a:t>Stories</a:t>
                      </a:r>
                    </a:p>
                  </a:txBody>
                  <a:tcPr>
                    <a:lnL w="12700" cmpd="sng">
                      <a:noFill/>
                    </a:lnL>
                    <a:lnR w="12700" cmpd="sng">
                      <a:noFill/>
                    </a:lnR>
                    <a:lnT w="12700" cmpd="sng">
                      <a:noFill/>
                    </a:lnT>
                    <a:lnB w="254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122468778"/>
                  </a:ext>
                </a:extLst>
              </a:tr>
              <a:tr h="370840">
                <a:tc>
                  <a:txBody>
                    <a:bodyPr/>
                    <a:lstStyle/>
                    <a:p>
                      <a:pPr marL="285750" indent="-285750">
                        <a:spcAft>
                          <a:spcPts val="600"/>
                        </a:spcAft>
                        <a:buFont typeface="Arial" panose="020B0604020202020204" pitchFamily="34" charset="0"/>
                        <a:buChar char="•"/>
                      </a:pPr>
                      <a:r>
                        <a:rPr lang="en-GB" sz="2400" dirty="0"/>
                        <a:t>PowerPoint</a:t>
                      </a:r>
                    </a:p>
                  </a:txBody>
                  <a:tcPr>
                    <a:lnL w="12700" cmpd="sng">
                      <a:noFill/>
                    </a:lnL>
                    <a:lnR w="12700" cmpd="sng">
                      <a:noFill/>
                    </a:lnR>
                    <a:lnT w="254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sz="2400" dirty="0"/>
                        <a:t>Handouts</a:t>
                      </a:r>
                    </a:p>
                  </a:txBody>
                  <a:tcPr>
                    <a:lnL w="12700" cmpd="sng">
                      <a:noFill/>
                    </a:lnL>
                    <a:lnR w="12700" cmpd="sng">
                      <a:noFill/>
                    </a:lnR>
                    <a:lnT w="254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3806729"/>
                  </a:ext>
                </a:extLst>
              </a:tr>
              <a:tr h="370840">
                <a:tc>
                  <a:txBody>
                    <a:bodyPr/>
                    <a:lstStyle/>
                    <a:p>
                      <a:pPr marL="285750" indent="-285750">
                        <a:spcAft>
                          <a:spcPts val="600"/>
                        </a:spcAft>
                        <a:buFont typeface="Arial" panose="020B0604020202020204" pitchFamily="34" charset="0"/>
                        <a:buChar char="•"/>
                      </a:pPr>
                      <a:r>
                        <a:rPr lang="en-GB" sz="2400" dirty="0"/>
                        <a:t>Demonstration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sz="2400" dirty="0"/>
                        <a:t>Flipchart/Digital Media</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953443899"/>
                  </a:ext>
                </a:extLst>
              </a:tr>
              <a:tr h="370840">
                <a:tc>
                  <a:txBody>
                    <a:bodyPr/>
                    <a:lstStyle/>
                    <a:p>
                      <a:pPr marL="285750" indent="-285750">
                        <a:spcAft>
                          <a:spcPts val="600"/>
                        </a:spcAft>
                        <a:buFont typeface="Arial" panose="020B0604020202020204" pitchFamily="34" charset="0"/>
                        <a:buChar char="•"/>
                      </a:pPr>
                      <a:r>
                        <a:rPr lang="en-GB" sz="2400" dirty="0"/>
                        <a:t>Role-Play</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sz="2400" dirty="0"/>
                        <a:t>Discussions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326389"/>
                  </a:ext>
                </a:extLst>
              </a:tr>
              <a:tr h="370840">
                <a:tc>
                  <a:txBody>
                    <a:bodyPr/>
                    <a:lstStyle/>
                    <a:p>
                      <a:pPr marL="285750" indent="-285750">
                        <a:buFont typeface="Arial" panose="020B0604020202020204" pitchFamily="34" charset="0"/>
                        <a:buChar char="•"/>
                      </a:pPr>
                      <a:r>
                        <a:rPr lang="en-GB" sz="2400" dirty="0"/>
                        <a:t>Quizzes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Volunteers from the audience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196404122"/>
                  </a:ext>
                </a:extLst>
              </a:tr>
              <a:tr h="370840">
                <a:tc>
                  <a:txBody>
                    <a:bodyPr/>
                    <a:lstStyle/>
                    <a:p>
                      <a:pPr marL="285750" indent="-285750">
                        <a:buFont typeface="Arial" panose="020B0604020202020204" pitchFamily="34" charset="0"/>
                        <a:buChar char="•"/>
                      </a:pPr>
                      <a:r>
                        <a:rPr lang="en-GB" sz="2400"/>
                        <a:t>Physical Examples</a:t>
                      </a:r>
                      <a:endParaRPr lang="en-GB" sz="24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True/False or Multiple choice questions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262019508"/>
                  </a:ext>
                </a:extLst>
              </a:tr>
              <a:tr h="370840">
                <a:tc>
                  <a:txBody>
                    <a:bodyPr/>
                    <a:lstStyle/>
                    <a:p>
                      <a:pPr marL="285750" indent="-285750">
                        <a:buFont typeface="Arial" panose="020B0604020202020204" pitchFamily="34" charset="0"/>
                        <a:buChar char="•"/>
                      </a:pPr>
                      <a:endParaRPr lang="en-GB" sz="24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Pictures</a:t>
                      </a:r>
                    </a:p>
                    <a:p>
                      <a:pPr marL="0" indent="0">
                        <a:buFont typeface="Arial" panose="020B0604020202020204" pitchFamily="34" charset="0"/>
                        <a:buNone/>
                      </a:pPr>
                      <a:endParaRPr lang="en-GB" sz="24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109840976"/>
                  </a:ext>
                </a:extLst>
              </a:tr>
            </a:tbl>
          </a:graphicData>
        </a:graphic>
      </p:graphicFrame>
    </p:spTree>
    <p:extLst>
      <p:ext uri="{BB962C8B-B14F-4D97-AF65-F5344CB8AC3E}">
        <p14:creationId xmlns:p14="http://schemas.microsoft.com/office/powerpoint/2010/main" val="1094501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A5FB5-F052-4C7B-A04A-B8E2150BC687}"/>
              </a:ext>
            </a:extLst>
          </p:cNvPr>
          <p:cNvSpPr>
            <a:spLocks noGrp="1"/>
          </p:cNvSpPr>
          <p:nvPr>
            <p:ph type="title"/>
          </p:nvPr>
        </p:nvSpPr>
        <p:spPr/>
        <p:txBody>
          <a:bodyPr/>
          <a:lstStyle/>
          <a:p>
            <a:r>
              <a:rPr lang="en-GB" dirty="0"/>
              <a:t>To avoid death by PowerPoint:</a:t>
            </a:r>
          </a:p>
        </p:txBody>
      </p:sp>
      <p:sp>
        <p:nvSpPr>
          <p:cNvPr id="3" name="Content Placeholder 2">
            <a:extLst>
              <a:ext uri="{FF2B5EF4-FFF2-40B4-BE49-F238E27FC236}">
                <a16:creationId xmlns:a16="http://schemas.microsoft.com/office/drawing/2014/main" id="{92CEC2B7-8CE0-43D3-8673-9C570898A75D}"/>
              </a:ext>
            </a:extLst>
          </p:cNvPr>
          <p:cNvSpPr>
            <a:spLocks noGrp="1"/>
          </p:cNvSpPr>
          <p:nvPr>
            <p:ph idx="1"/>
          </p:nvPr>
        </p:nvSpPr>
        <p:spPr/>
        <p:txBody>
          <a:bodyPr>
            <a:normAutofit/>
          </a:bodyPr>
          <a:lstStyle/>
          <a:p>
            <a:r>
              <a:rPr lang="en-GB" dirty="0"/>
              <a:t>Insert video </a:t>
            </a:r>
          </a:p>
          <a:p>
            <a:r>
              <a:rPr lang="en-GB" dirty="0"/>
              <a:t>Use animations and transitions creatively</a:t>
            </a:r>
          </a:p>
          <a:p>
            <a:r>
              <a:rPr lang="en-GB" dirty="0"/>
              <a:t>Turn off noises</a:t>
            </a:r>
          </a:p>
          <a:p>
            <a:r>
              <a:rPr lang="en-GB" dirty="0"/>
              <a:t>Use colour carefully</a:t>
            </a:r>
          </a:p>
          <a:p>
            <a:r>
              <a:rPr lang="en-GB" dirty="0"/>
              <a:t>Keep the content succinct</a:t>
            </a:r>
          </a:p>
          <a:p>
            <a:r>
              <a:rPr lang="en-GB" dirty="0"/>
              <a:t>Keep it simple and short</a:t>
            </a:r>
          </a:p>
          <a:p>
            <a:r>
              <a:rPr lang="en-GB" dirty="0"/>
              <a:t>Check the spelling throughout</a:t>
            </a:r>
          </a:p>
          <a:p>
            <a:endParaRPr lang="en-GB" dirty="0"/>
          </a:p>
        </p:txBody>
      </p:sp>
    </p:spTree>
    <p:extLst>
      <p:ext uri="{BB962C8B-B14F-4D97-AF65-F5344CB8AC3E}">
        <p14:creationId xmlns:p14="http://schemas.microsoft.com/office/powerpoint/2010/main" val="2473693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7EF2-3D3C-465D-B094-00F0213772D4}"/>
              </a:ext>
            </a:extLst>
          </p:cNvPr>
          <p:cNvSpPr>
            <a:spLocks noGrp="1"/>
          </p:cNvSpPr>
          <p:nvPr>
            <p:ph type="title"/>
          </p:nvPr>
        </p:nvSpPr>
        <p:spPr/>
        <p:txBody>
          <a:bodyPr/>
          <a:lstStyle/>
          <a:p>
            <a:r>
              <a:rPr lang="en-GB" dirty="0"/>
              <a:t>Another master at work…</a:t>
            </a:r>
          </a:p>
        </p:txBody>
      </p:sp>
      <p:pic>
        <p:nvPicPr>
          <p:cNvPr id="4" name="Online Media ^0 3">
            <a:hlinkClick r:id="" action="ppaction://media"/>
            <a:extLst>
              <a:ext uri="{FF2B5EF4-FFF2-40B4-BE49-F238E27FC236}">
                <a16:creationId xmlns:a16="http://schemas.microsoft.com/office/drawing/2014/main" id="{1DFD2392-FBE0-482A-AD6C-0A435F8B399B}"/>
              </a:ext>
            </a:extLst>
          </p:cNvPr>
          <p:cNvPicPr>
            <a:picLocks noGrp="1" noRot="1" noChangeAspect="1"/>
          </p:cNvPicPr>
          <p:nvPr>
            <p:ph idx="1"/>
            <a:videoFile r:link="rId1"/>
          </p:nvPr>
        </p:nvPicPr>
        <p:blipFill>
          <a:blip r:embed="rId4"/>
          <a:stretch>
            <a:fillRect/>
          </a:stretch>
        </p:blipFill>
        <p:spPr>
          <a:xfrm>
            <a:off x="1619672" y="1196752"/>
            <a:ext cx="5904656" cy="4428492"/>
          </a:xfrm>
          <a:prstGeom prst="rect">
            <a:avLst/>
          </a:prstGeom>
        </p:spPr>
      </p:pic>
    </p:spTree>
    <p:extLst>
      <p:ext uri="{BB962C8B-B14F-4D97-AF65-F5344CB8AC3E}">
        <p14:creationId xmlns:p14="http://schemas.microsoft.com/office/powerpoint/2010/main" val="1700952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D8788-D3E7-4417-B5EA-22A49004EDFE}"/>
              </a:ext>
            </a:extLst>
          </p:cNvPr>
          <p:cNvSpPr>
            <a:spLocks noGrp="1"/>
          </p:cNvSpPr>
          <p:nvPr>
            <p:ph type="title"/>
          </p:nvPr>
        </p:nvSpPr>
        <p:spPr/>
        <p:txBody>
          <a:bodyPr/>
          <a:lstStyle/>
          <a:p>
            <a:r>
              <a:rPr lang="en-GB" dirty="0"/>
              <a:t>So, what about interviews?</a:t>
            </a:r>
          </a:p>
        </p:txBody>
      </p:sp>
      <p:sp>
        <p:nvSpPr>
          <p:cNvPr id="3" name="Content Placeholder 2">
            <a:extLst>
              <a:ext uri="{FF2B5EF4-FFF2-40B4-BE49-F238E27FC236}">
                <a16:creationId xmlns:a16="http://schemas.microsoft.com/office/drawing/2014/main" id="{2ECF90E1-F624-4C2F-9658-99C59B4FE0AD}"/>
              </a:ext>
            </a:extLst>
          </p:cNvPr>
          <p:cNvSpPr>
            <a:spLocks noGrp="1"/>
          </p:cNvSpPr>
          <p:nvPr>
            <p:ph idx="1"/>
          </p:nvPr>
        </p:nvSpPr>
        <p:spPr/>
        <p:txBody>
          <a:bodyPr/>
          <a:lstStyle/>
          <a:p>
            <a:r>
              <a:rPr lang="en-GB" dirty="0"/>
              <a:t>What exactly is an interview?</a:t>
            </a:r>
          </a:p>
          <a:p>
            <a:endParaRPr lang="en-GB" dirty="0"/>
          </a:p>
          <a:p>
            <a:r>
              <a:rPr lang="en-GB" dirty="0"/>
              <a:t>What, therefore, is a </a:t>
            </a:r>
            <a:r>
              <a:rPr lang="en-GB" i="1" dirty="0"/>
              <a:t>‘selection interview’?</a:t>
            </a:r>
          </a:p>
        </p:txBody>
      </p:sp>
      <p:pic>
        <p:nvPicPr>
          <p:cNvPr id="5" name="Picture 4">
            <a:extLst>
              <a:ext uri="{FF2B5EF4-FFF2-40B4-BE49-F238E27FC236}">
                <a16:creationId xmlns:a16="http://schemas.microsoft.com/office/drawing/2014/main" id="{7989D8EF-5ECD-43A2-AA1D-735E592F677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5576" y="3459833"/>
            <a:ext cx="3657600" cy="2057400"/>
          </a:xfrm>
          <a:prstGeom prst="rect">
            <a:avLst/>
          </a:prstGeom>
        </p:spPr>
      </p:pic>
      <p:pic>
        <p:nvPicPr>
          <p:cNvPr id="8" name="Picture 7">
            <a:extLst>
              <a:ext uri="{FF2B5EF4-FFF2-40B4-BE49-F238E27FC236}">
                <a16:creationId xmlns:a16="http://schemas.microsoft.com/office/drawing/2014/main" id="{F337C280-4E83-4AC8-832D-F99508E0839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508104" y="3456067"/>
            <a:ext cx="2658836" cy="2053526"/>
          </a:xfrm>
          <a:prstGeom prst="rect">
            <a:avLst/>
          </a:prstGeom>
        </p:spPr>
      </p:pic>
    </p:spTree>
    <p:extLst>
      <p:ext uri="{BB962C8B-B14F-4D97-AF65-F5344CB8AC3E}">
        <p14:creationId xmlns:p14="http://schemas.microsoft.com/office/powerpoint/2010/main" val="27116355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4C0F1-1951-495E-A3F8-672A7C9E0B0F}"/>
              </a:ext>
            </a:extLst>
          </p:cNvPr>
          <p:cNvSpPr>
            <a:spLocks noGrp="1"/>
          </p:cNvSpPr>
          <p:nvPr>
            <p:ph type="title"/>
          </p:nvPr>
        </p:nvSpPr>
        <p:spPr/>
        <p:txBody>
          <a:bodyPr/>
          <a:lstStyle/>
          <a:p>
            <a:r>
              <a:rPr lang="en-GB" dirty="0"/>
              <a:t>A selection interview is …</a:t>
            </a:r>
          </a:p>
        </p:txBody>
      </p:sp>
      <p:sp>
        <p:nvSpPr>
          <p:cNvPr id="3" name="Content Placeholder 2">
            <a:extLst>
              <a:ext uri="{FF2B5EF4-FFF2-40B4-BE49-F238E27FC236}">
                <a16:creationId xmlns:a16="http://schemas.microsoft.com/office/drawing/2014/main" id="{4B9B82F2-E4F2-47D8-9FB4-742214CD4A6D}"/>
              </a:ext>
            </a:extLst>
          </p:cNvPr>
          <p:cNvSpPr>
            <a:spLocks noGrp="1"/>
          </p:cNvSpPr>
          <p:nvPr>
            <p:ph idx="1"/>
          </p:nvPr>
        </p:nvSpPr>
        <p:spPr/>
        <p:txBody>
          <a:bodyPr>
            <a:normAutofit/>
          </a:bodyPr>
          <a:lstStyle/>
          <a:p>
            <a:pPr marL="0" indent="0">
              <a:buNone/>
            </a:pPr>
            <a:r>
              <a:rPr lang="en-GB" dirty="0"/>
              <a:t>‘a conversation with the purpose of deciding whether a candidate has the ability and sufficient experience to perform well in a job role’.</a:t>
            </a:r>
          </a:p>
          <a:p>
            <a:endParaRPr lang="en-GB" dirty="0"/>
          </a:p>
          <a:p>
            <a:pPr marL="0" indent="0">
              <a:buNone/>
            </a:pPr>
            <a:r>
              <a:rPr lang="en-GB" dirty="0"/>
              <a:t>An interviewee will </a:t>
            </a:r>
            <a:r>
              <a:rPr lang="en-GB" b="1" i="1" u="sng" dirty="0">
                <a:solidFill>
                  <a:srgbClr val="7030A0"/>
                </a:solidFill>
              </a:rPr>
              <a:t>need to convince an employer</a:t>
            </a:r>
            <a:r>
              <a:rPr lang="en-GB" dirty="0"/>
              <a:t> within 30 to 45 minutes that they are worth taking to the next stage of the selection process.</a:t>
            </a:r>
          </a:p>
          <a:p>
            <a:endParaRPr lang="en-GB" dirty="0"/>
          </a:p>
        </p:txBody>
      </p:sp>
    </p:spTree>
    <p:extLst>
      <p:ext uri="{BB962C8B-B14F-4D97-AF65-F5344CB8AC3E}">
        <p14:creationId xmlns:p14="http://schemas.microsoft.com/office/powerpoint/2010/main" val="17035725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53FDA-1630-4231-858F-1573A64784F3}"/>
              </a:ext>
            </a:extLst>
          </p:cNvPr>
          <p:cNvSpPr>
            <a:spLocks noGrp="1"/>
          </p:cNvSpPr>
          <p:nvPr>
            <p:ph type="title"/>
          </p:nvPr>
        </p:nvSpPr>
        <p:spPr/>
        <p:txBody>
          <a:bodyPr>
            <a:normAutofit/>
          </a:bodyPr>
          <a:lstStyle/>
          <a:p>
            <a:r>
              <a:rPr lang="en-GB" dirty="0"/>
              <a:t>Performing Well: </a:t>
            </a:r>
            <a:r>
              <a:rPr lang="en-GB" b="1" u="sng" dirty="0"/>
              <a:t>Employer</a:t>
            </a:r>
            <a:r>
              <a:rPr lang="en-GB" dirty="0"/>
              <a:t> Objectives</a:t>
            </a:r>
          </a:p>
        </p:txBody>
      </p:sp>
      <p:sp>
        <p:nvSpPr>
          <p:cNvPr id="3" name="Content Placeholder 2">
            <a:extLst>
              <a:ext uri="{FF2B5EF4-FFF2-40B4-BE49-F238E27FC236}">
                <a16:creationId xmlns:a16="http://schemas.microsoft.com/office/drawing/2014/main" id="{8B07E7A6-817C-4652-81D9-95B49E685C21}"/>
              </a:ext>
            </a:extLst>
          </p:cNvPr>
          <p:cNvSpPr>
            <a:spLocks noGrp="1"/>
          </p:cNvSpPr>
          <p:nvPr>
            <p:ph idx="1"/>
          </p:nvPr>
        </p:nvSpPr>
        <p:spPr/>
        <p:txBody>
          <a:bodyPr/>
          <a:lstStyle/>
          <a:p>
            <a:pPr lvl="0"/>
            <a:r>
              <a:rPr lang="en-GB" dirty="0"/>
              <a:t>Is this candidate likely to be able to perform well in the role?</a:t>
            </a:r>
          </a:p>
          <a:p>
            <a:pPr lvl="0"/>
            <a:r>
              <a:rPr lang="en-GB" dirty="0"/>
              <a:t>Is this candidate likely to be able to perform at an acceptable level within the organisation?</a:t>
            </a:r>
          </a:p>
          <a:p>
            <a:r>
              <a:rPr lang="en-GB" dirty="0"/>
              <a:t>Is this candidate likely to fit into the culture of the organisation?</a:t>
            </a:r>
          </a:p>
          <a:p>
            <a:endParaRPr lang="en-GB" dirty="0"/>
          </a:p>
        </p:txBody>
      </p:sp>
    </p:spTree>
    <p:extLst>
      <p:ext uri="{BB962C8B-B14F-4D97-AF65-F5344CB8AC3E}">
        <p14:creationId xmlns:p14="http://schemas.microsoft.com/office/powerpoint/2010/main" val="16350334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0A39E-4FBB-4D76-9698-DBF8B410A7B7}"/>
              </a:ext>
            </a:extLst>
          </p:cNvPr>
          <p:cNvSpPr>
            <a:spLocks noGrp="1"/>
          </p:cNvSpPr>
          <p:nvPr>
            <p:ph type="title"/>
          </p:nvPr>
        </p:nvSpPr>
        <p:spPr/>
        <p:txBody>
          <a:bodyPr>
            <a:normAutofit/>
          </a:bodyPr>
          <a:lstStyle/>
          <a:p>
            <a:r>
              <a:rPr lang="en-GB" dirty="0"/>
              <a:t>Performing Well: </a:t>
            </a:r>
            <a:r>
              <a:rPr lang="en-GB" b="1" u="sng" dirty="0"/>
              <a:t>Interviewee </a:t>
            </a:r>
            <a:r>
              <a:rPr lang="en-GB" dirty="0"/>
              <a:t>Perspective</a:t>
            </a:r>
          </a:p>
        </p:txBody>
      </p:sp>
      <p:sp>
        <p:nvSpPr>
          <p:cNvPr id="3" name="Content Placeholder 2">
            <a:extLst>
              <a:ext uri="{FF2B5EF4-FFF2-40B4-BE49-F238E27FC236}">
                <a16:creationId xmlns:a16="http://schemas.microsoft.com/office/drawing/2014/main" id="{80E94A00-D40D-4B51-AF66-BBEC1A07D93E}"/>
              </a:ext>
            </a:extLst>
          </p:cNvPr>
          <p:cNvSpPr>
            <a:spLocks noGrp="1"/>
          </p:cNvSpPr>
          <p:nvPr>
            <p:ph idx="1"/>
          </p:nvPr>
        </p:nvSpPr>
        <p:spPr/>
        <p:txBody>
          <a:bodyPr>
            <a:normAutofit/>
          </a:bodyPr>
          <a:lstStyle/>
          <a:p>
            <a:pPr marL="0" indent="0">
              <a:buNone/>
            </a:pPr>
            <a:r>
              <a:rPr lang="en-GB" dirty="0"/>
              <a:t>Beforehand:</a:t>
            </a:r>
          </a:p>
          <a:p>
            <a:r>
              <a:rPr lang="en-GB" dirty="0"/>
              <a:t>Review your application</a:t>
            </a:r>
          </a:p>
          <a:p>
            <a:r>
              <a:rPr lang="en-GB" dirty="0"/>
              <a:t>Review the job specification</a:t>
            </a:r>
          </a:p>
          <a:p>
            <a:r>
              <a:rPr lang="en-GB" dirty="0"/>
              <a:t>Dress appropriately</a:t>
            </a:r>
          </a:p>
          <a:p>
            <a:r>
              <a:rPr lang="en-GB" dirty="0"/>
              <a:t>Consider the questions you might be asked</a:t>
            </a:r>
          </a:p>
          <a:p>
            <a:r>
              <a:rPr lang="en-GB" dirty="0"/>
              <a:t>Role-play the interview with a ‘Critical Friend’</a:t>
            </a:r>
          </a:p>
          <a:p>
            <a:r>
              <a:rPr lang="en-GB" dirty="0"/>
              <a:t>Find out about the interview</a:t>
            </a:r>
          </a:p>
          <a:p>
            <a:endParaRPr lang="en-GB" dirty="0"/>
          </a:p>
        </p:txBody>
      </p:sp>
    </p:spTree>
    <p:extLst>
      <p:ext uri="{BB962C8B-B14F-4D97-AF65-F5344CB8AC3E}">
        <p14:creationId xmlns:p14="http://schemas.microsoft.com/office/powerpoint/2010/main" val="19102623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64A60-CAC2-4F80-A676-2C5CAD02E002}"/>
              </a:ext>
            </a:extLst>
          </p:cNvPr>
          <p:cNvSpPr>
            <a:spLocks noGrp="1"/>
          </p:cNvSpPr>
          <p:nvPr>
            <p:ph type="title"/>
          </p:nvPr>
        </p:nvSpPr>
        <p:spPr/>
        <p:txBody>
          <a:bodyPr>
            <a:normAutofit/>
          </a:bodyPr>
          <a:lstStyle/>
          <a:p>
            <a:r>
              <a:rPr lang="en-GB" dirty="0"/>
              <a:t>Performing Well: </a:t>
            </a:r>
            <a:r>
              <a:rPr lang="en-GB" b="1" u="sng" dirty="0"/>
              <a:t>Interviewee</a:t>
            </a:r>
            <a:r>
              <a:rPr lang="en-GB" dirty="0"/>
              <a:t> Perspective (Cont.)</a:t>
            </a:r>
          </a:p>
        </p:txBody>
      </p:sp>
      <p:sp>
        <p:nvSpPr>
          <p:cNvPr id="3" name="Content Placeholder 2">
            <a:extLst>
              <a:ext uri="{FF2B5EF4-FFF2-40B4-BE49-F238E27FC236}">
                <a16:creationId xmlns:a16="http://schemas.microsoft.com/office/drawing/2014/main" id="{18C4FA3A-9DAD-414B-BE43-8BCE7B3604A5}"/>
              </a:ext>
            </a:extLst>
          </p:cNvPr>
          <p:cNvSpPr>
            <a:spLocks noGrp="1"/>
          </p:cNvSpPr>
          <p:nvPr>
            <p:ph idx="1"/>
          </p:nvPr>
        </p:nvSpPr>
        <p:spPr>
          <a:xfrm>
            <a:off x="457200" y="1844823"/>
            <a:ext cx="8229600" cy="3672409"/>
          </a:xfrm>
        </p:spPr>
        <p:txBody>
          <a:bodyPr/>
          <a:lstStyle/>
          <a:p>
            <a:r>
              <a:rPr lang="en-GB" dirty="0"/>
              <a:t>Entrance and First Impression</a:t>
            </a:r>
          </a:p>
          <a:p>
            <a:pPr lvl="1"/>
            <a:r>
              <a:rPr lang="en-GB" dirty="0"/>
              <a:t>Shake hands</a:t>
            </a:r>
          </a:p>
          <a:p>
            <a:pPr lvl="1"/>
            <a:r>
              <a:rPr lang="en-GB" dirty="0"/>
              <a:t>Smile</a:t>
            </a:r>
          </a:p>
          <a:p>
            <a:pPr lvl="1"/>
            <a:r>
              <a:rPr lang="en-GB" dirty="0"/>
              <a:t>Eye contact</a:t>
            </a:r>
          </a:p>
          <a:p>
            <a:pPr lvl="1"/>
            <a:r>
              <a:rPr lang="en-GB" dirty="0"/>
              <a:t>Move purposefully</a:t>
            </a:r>
          </a:p>
          <a:p>
            <a:endParaRPr lang="en-GB" dirty="0"/>
          </a:p>
        </p:txBody>
      </p:sp>
    </p:spTree>
    <p:extLst>
      <p:ext uri="{BB962C8B-B14F-4D97-AF65-F5344CB8AC3E}">
        <p14:creationId xmlns:p14="http://schemas.microsoft.com/office/powerpoint/2010/main" val="34766787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7AD0-4563-4462-B682-3D3969DC90E3}"/>
              </a:ext>
            </a:extLst>
          </p:cNvPr>
          <p:cNvSpPr>
            <a:spLocks noGrp="1"/>
          </p:cNvSpPr>
          <p:nvPr>
            <p:ph type="title"/>
          </p:nvPr>
        </p:nvSpPr>
        <p:spPr/>
        <p:txBody>
          <a:bodyPr>
            <a:normAutofit/>
          </a:bodyPr>
          <a:lstStyle/>
          <a:p>
            <a:r>
              <a:rPr lang="en-GB" dirty="0"/>
              <a:t>Knowing Your Strengths and Weaknesses</a:t>
            </a:r>
          </a:p>
        </p:txBody>
      </p:sp>
      <p:sp>
        <p:nvSpPr>
          <p:cNvPr id="3" name="Content Placeholder 2">
            <a:extLst>
              <a:ext uri="{FF2B5EF4-FFF2-40B4-BE49-F238E27FC236}">
                <a16:creationId xmlns:a16="http://schemas.microsoft.com/office/drawing/2014/main" id="{300A530A-217D-4517-8D0A-E3F63D0DCE9F}"/>
              </a:ext>
            </a:extLst>
          </p:cNvPr>
          <p:cNvSpPr>
            <a:spLocks noGrp="1"/>
          </p:cNvSpPr>
          <p:nvPr>
            <p:ph idx="1"/>
          </p:nvPr>
        </p:nvSpPr>
        <p:spPr/>
        <p:txBody>
          <a:bodyPr>
            <a:normAutofit/>
          </a:bodyPr>
          <a:lstStyle/>
          <a:p>
            <a:pPr lvl="0"/>
            <a:r>
              <a:rPr lang="en-GB" dirty="0"/>
              <a:t>Consider your relevant strengths and weaknesses carefully, based on the job you are applying for.</a:t>
            </a:r>
          </a:p>
          <a:p>
            <a:pPr lvl="0"/>
            <a:r>
              <a:rPr lang="en-GB" dirty="0">
                <a:solidFill>
                  <a:srgbClr val="7030A0"/>
                </a:solidFill>
              </a:rPr>
              <a:t>Discuss examples of when you have used your strengths.</a:t>
            </a:r>
          </a:p>
          <a:p>
            <a:pPr lvl="0"/>
            <a:r>
              <a:rPr lang="en-GB" dirty="0"/>
              <a:t>Identify weaknesses that you can develop, and give examples of when you have developed those skills.</a:t>
            </a:r>
          </a:p>
          <a:p>
            <a:r>
              <a:rPr lang="en-GB" dirty="0">
                <a:solidFill>
                  <a:srgbClr val="7030A0"/>
                </a:solidFill>
              </a:rPr>
              <a:t>Answer honestly, but in a manner which shows some humility. Even if you are graduating with an MBA, you will still have something to learn</a:t>
            </a:r>
          </a:p>
          <a:p>
            <a:endParaRPr lang="en-GB" dirty="0"/>
          </a:p>
        </p:txBody>
      </p:sp>
    </p:spTree>
    <p:extLst>
      <p:ext uri="{BB962C8B-B14F-4D97-AF65-F5344CB8AC3E}">
        <p14:creationId xmlns:p14="http://schemas.microsoft.com/office/powerpoint/2010/main" val="1892561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8DFAF-5214-4CBC-AFA9-469522C2F2AB}"/>
              </a:ext>
            </a:extLst>
          </p:cNvPr>
          <p:cNvSpPr>
            <a:spLocks noGrp="1"/>
          </p:cNvSpPr>
          <p:nvPr>
            <p:ph type="title"/>
          </p:nvPr>
        </p:nvSpPr>
        <p:spPr/>
        <p:txBody>
          <a:bodyPr/>
          <a:lstStyle/>
          <a:p>
            <a:r>
              <a:rPr lang="en-GB" dirty="0"/>
              <a:t>Giving Good Answers</a:t>
            </a:r>
          </a:p>
        </p:txBody>
      </p:sp>
      <p:sp>
        <p:nvSpPr>
          <p:cNvPr id="3" name="Content Placeholder 2">
            <a:extLst>
              <a:ext uri="{FF2B5EF4-FFF2-40B4-BE49-F238E27FC236}">
                <a16:creationId xmlns:a16="http://schemas.microsoft.com/office/drawing/2014/main" id="{BBE2BAB9-BC05-400F-9095-2D768B20DE88}"/>
              </a:ext>
            </a:extLst>
          </p:cNvPr>
          <p:cNvSpPr>
            <a:spLocks noGrp="1"/>
          </p:cNvSpPr>
          <p:nvPr>
            <p:ph idx="1"/>
          </p:nvPr>
        </p:nvSpPr>
        <p:spPr/>
        <p:txBody>
          <a:bodyPr>
            <a:normAutofit/>
          </a:bodyPr>
          <a:lstStyle/>
          <a:p>
            <a:r>
              <a:rPr lang="en-GB" dirty="0"/>
              <a:t>A good answer ‘… is one which provides convincing evidence to an interviewer that you have the capability and potential to do what is needed in the job’.</a:t>
            </a:r>
          </a:p>
          <a:p>
            <a:r>
              <a:rPr lang="en-GB" dirty="0"/>
              <a:t>S.T.A.R.</a:t>
            </a:r>
          </a:p>
          <a:p>
            <a:pPr lvl="1"/>
            <a:r>
              <a:rPr lang="en-GB" b="1" dirty="0"/>
              <a:t>S</a:t>
            </a:r>
            <a:r>
              <a:rPr lang="en-GB" dirty="0"/>
              <a:t>ituation: What was happening?</a:t>
            </a:r>
          </a:p>
          <a:p>
            <a:pPr lvl="1"/>
            <a:r>
              <a:rPr lang="en-GB" b="1" dirty="0"/>
              <a:t>T</a:t>
            </a:r>
            <a:r>
              <a:rPr lang="en-GB" dirty="0"/>
              <a:t>ask: What needed to be done?</a:t>
            </a:r>
          </a:p>
          <a:p>
            <a:pPr lvl="1"/>
            <a:r>
              <a:rPr lang="en-GB" b="1" dirty="0"/>
              <a:t>A</a:t>
            </a:r>
            <a:r>
              <a:rPr lang="en-GB" dirty="0"/>
              <a:t>ction: What did you do?</a:t>
            </a:r>
          </a:p>
          <a:p>
            <a:pPr lvl="1"/>
            <a:r>
              <a:rPr lang="en-GB" b="1" dirty="0"/>
              <a:t>R</a:t>
            </a:r>
            <a:r>
              <a:rPr lang="en-GB" dirty="0"/>
              <a:t>esult: What was the impact?</a:t>
            </a:r>
          </a:p>
        </p:txBody>
      </p:sp>
    </p:spTree>
    <p:extLst>
      <p:ext uri="{BB962C8B-B14F-4D97-AF65-F5344CB8AC3E}">
        <p14:creationId xmlns:p14="http://schemas.microsoft.com/office/powerpoint/2010/main" val="30042445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F227C-6B22-4414-B09A-6C6E08EB6541}"/>
              </a:ext>
            </a:extLst>
          </p:cNvPr>
          <p:cNvSpPr>
            <a:spLocks noGrp="1"/>
          </p:cNvSpPr>
          <p:nvPr>
            <p:ph type="title"/>
          </p:nvPr>
        </p:nvSpPr>
        <p:spPr/>
        <p:txBody>
          <a:bodyPr>
            <a:normAutofit/>
          </a:bodyPr>
          <a:lstStyle/>
          <a:p>
            <a:r>
              <a:rPr lang="en-GB" dirty="0"/>
              <a:t>Potential Work-related Issues to Ask About</a:t>
            </a:r>
          </a:p>
        </p:txBody>
      </p:sp>
      <p:sp>
        <p:nvSpPr>
          <p:cNvPr id="3" name="Content Placeholder 2">
            <a:extLst>
              <a:ext uri="{FF2B5EF4-FFF2-40B4-BE49-F238E27FC236}">
                <a16:creationId xmlns:a16="http://schemas.microsoft.com/office/drawing/2014/main" id="{E5CCCCEC-6F93-43F5-9525-CF8DC3CAAA61}"/>
              </a:ext>
            </a:extLst>
          </p:cNvPr>
          <p:cNvSpPr>
            <a:spLocks noGrp="1"/>
          </p:cNvSpPr>
          <p:nvPr>
            <p:ph idx="1"/>
          </p:nvPr>
        </p:nvSpPr>
        <p:spPr/>
        <p:txBody>
          <a:bodyPr>
            <a:normAutofit fontScale="92500" lnSpcReduction="10000"/>
          </a:bodyPr>
          <a:lstStyle/>
          <a:p>
            <a:pPr lvl="0"/>
            <a:r>
              <a:rPr lang="en-GB" dirty="0"/>
              <a:t>What kind of training might I receive?</a:t>
            </a:r>
          </a:p>
          <a:p>
            <a:pPr lvl="0"/>
            <a:r>
              <a:rPr lang="en-GB" dirty="0"/>
              <a:t>What assistance is available for me in terms of finding accommodation?</a:t>
            </a:r>
          </a:p>
          <a:p>
            <a:pPr lvl="0"/>
            <a:r>
              <a:rPr lang="en-GB" dirty="0"/>
              <a:t>What is it like to work for this organisation?</a:t>
            </a:r>
          </a:p>
          <a:p>
            <a:pPr lvl="0"/>
            <a:r>
              <a:rPr lang="en-GB" dirty="0"/>
              <a:t>Would I be working with a team or largely independently?</a:t>
            </a:r>
          </a:p>
          <a:p>
            <a:pPr lvl="0"/>
            <a:r>
              <a:rPr lang="en-GB" dirty="0"/>
              <a:t>How formal are relationships between junior and senior management?</a:t>
            </a:r>
          </a:p>
          <a:p>
            <a:pPr lvl="0"/>
            <a:r>
              <a:rPr lang="en-GB" dirty="0"/>
              <a:t>How resistant are people to change in your organisation?</a:t>
            </a:r>
          </a:p>
          <a:p>
            <a:r>
              <a:rPr lang="en-GB" dirty="0"/>
              <a:t>How would my performance in the job be evaluated?</a:t>
            </a:r>
          </a:p>
          <a:p>
            <a:endParaRPr lang="en-GB" dirty="0"/>
          </a:p>
        </p:txBody>
      </p:sp>
    </p:spTree>
    <p:extLst>
      <p:ext uri="{BB962C8B-B14F-4D97-AF65-F5344CB8AC3E}">
        <p14:creationId xmlns:p14="http://schemas.microsoft.com/office/powerpoint/2010/main" val="31925392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FA055-5341-4BCB-BA69-3210893460DF}"/>
              </a:ext>
            </a:extLst>
          </p:cNvPr>
          <p:cNvSpPr>
            <a:spLocks noGrp="1"/>
          </p:cNvSpPr>
          <p:nvPr>
            <p:ph type="title"/>
          </p:nvPr>
        </p:nvSpPr>
        <p:spPr/>
        <p:txBody>
          <a:bodyPr/>
          <a:lstStyle/>
          <a:p>
            <a:r>
              <a:rPr lang="en-GB" dirty="0"/>
              <a:t>General Behaviour at Interviews</a:t>
            </a:r>
          </a:p>
        </p:txBody>
      </p:sp>
      <p:sp>
        <p:nvSpPr>
          <p:cNvPr id="3" name="Content Placeholder 2">
            <a:extLst>
              <a:ext uri="{FF2B5EF4-FFF2-40B4-BE49-F238E27FC236}">
                <a16:creationId xmlns:a16="http://schemas.microsoft.com/office/drawing/2014/main" id="{F925C416-93D6-4887-B87F-7211983A36B8}"/>
              </a:ext>
            </a:extLst>
          </p:cNvPr>
          <p:cNvSpPr>
            <a:spLocks noGrp="1"/>
          </p:cNvSpPr>
          <p:nvPr>
            <p:ph idx="1"/>
          </p:nvPr>
        </p:nvSpPr>
        <p:spPr/>
        <p:txBody>
          <a:bodyPr>
            <a:normAutofit fontScale="92500" lnSpcReduction="10000"/>
          </a:bodyPr>
          <a:lstStyle/>
          <a:p>
            <a:r>
              <a:rPr lang="en-GB" dirty="0"/>
              <a:t>Dress smartly</a:t>
            </a:r>
          </a:p>
          <a:p>
            <a:r>
              <a:rPr lang="en-GB" dirty="0"/>
              <a:t>Go to the bathroom before the interview</a:t>
            </a:r>
          </a:p>
          <a:p>
            <a:r>
              <a:rPr lang="en-GB" dirty="0"/>
              <a:t>Use formal language</a:t>
            </a:r>
          </a:p>
          <a:p>
            <a:r>
              <a:rPr lang="en-GB" dirty="0"/>
              <a:t>Maintain eye contact</a:t>
            </a:r>
          </a:p>
          <a:p>
            <a:r>
              <a:rPr lang="en-GB" dirty="0"/>
              <a:t>Communicate effectively (paralinguistic, non-verbal behaviours and language) and respond appropriately to the interviewer</a:t>
            </a:r>
          </a:p>
          <a:p>
            <a:r>
              <a:rPr lang="en-GB" dirty="0"/>
              <a:t>Sit upright and lean forward</a:t>
            </a:r>
          </a:p>
          <a:p>
            <a:r>
              <a:rPr lang="en-GB" dirty="0"/>
              <a:t>Prepare some questions</a:t>
            </a:r>
          </a:p>
          <a:p>
            <a:r>
              <a:rPr lang="en-GB" dirty="0"/>
              <a:t>Turn your phone off</a:t>
            </a:r>
          </a:p>
        </p:txBody>
      </p:sp>
    </p:spTree>
    <p:extLst>
      <p:ext uri="{BB962C8B-B14F-4D97-AF65-F5344CB8AC3E}">
        <p14:creationId xmlns:p14="http://schemas.microsoft.com/office/powerpoint/2010/main" val="1238238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57DE94E9-CE31-4BCC-AC0D-7135F81B11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88640"/>
            <a:ext cx="7200230" cy="5322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a16="http://schemas.microsoft.com/office/drawing/2014/main" id="{93EBAF48-C008-4976-99B0-B024259763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2181" y="57020"/>
            <a:ext cx="1931819" cy="1931819"/>
          </a:xfrm>
          <a:prstGeom prst="rect">
            <a:avLst/>
          </a:prstGeom>
        </p:spPr>
      </p:pic>
      <p:sp>
        <p:nvSpPr>
          <p:cNvPr id="7" name="TextBox 6">
            <a:extLst>
              <a:ext uri="{FF2B5EF4-FFF2-40B4-BE49-F238E27FC236}">
                <a16:creationId xmlns:a16="http://schemas.microsoft.com/office/drawing/2014/main" id="{6102FEE5-6D44-4263-9E5C-E690BAA3BC21}"/>
              </a:ext>
            </a:extLst>
          </p:cNvPr>
          <p:cNvSpPr txBox="1"/>
          <p:nvPr/>
        </p:nvSpPr>
        <p:spPr>
          <a:xfrm>
            <a:off x="7212181" y="5586808"/>
            <a:ext cx="48045" cy="6928678"/>
          </a:xfrm>
          <a:prstGeom prst="rect">
            <a:avLst/>
          </a:prstGeom>
          <a:noFill/>
        </p:spPr>
        <p:txBody>
          <a:bodyPr wrap="square" rtlCol="0">
            <a:spAutoFit/>
          </a:bodyPr>
          <a:lstStyle/>
          <a:p>
            <a:r>
              <a:rPr lang="en-GB" sz="900">
                <a:hlinkClick r:id="rId4" tooltip="http://ariesrules.blogspot.com/2011/11/weekend-humor_11.html"/>
              </a:rPr>
              <a:t>This Photo</a:t>
            </a:r>
            <a:r>
              <a:rPr lang="en-GB" sz="900"/>
              <a:t> by Unknown Author is licensed under </a:t>
            </a:r>
            <a:r>
              <a:rPr lang="en-GB" sz="900">
                <a:hlinkClick r:id="rId5" tooltip="https://creativecommons.org/licenses/by-nc-nd/3.0/"/>
              </a:rPr>
              <a:t>CC BY-NC-ND</a:t>
            </a:r>
            <a:endParaRPr lang="en-GB" sz="900"/>
          </a:p>
        </p:txBody>
      </p:sp>
      <p:pic>
        <p:nvPicPr>
          <p:cNvPr id="9" name="Picture 8">
            <a:extLst>
              <a:ext uri="{FF2B5EF4-FFF2-40B4-BE49-F238E27FC236}">
                <a16:creationId xmlns:a16="http://schemas.microsoft.com/office/drawing/2014/main" id="{3ACAF84C-2FA7-4001-A837-FEBFEAA614E9}"/>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flipH="1">
            <a:off x="7230594" y="2924944"/>
            <a:ext cx="1882479" cy="2508765"/>
          </a:xfrm>
          <a:prstGeom prst="rect">
            <a:avLst/>
          </a:prstGeom>
        </p:spPr>
      </p:pic>
      <p:sp>
        <p:nvSpPr>
          <p:cNvPr id="10" name="TextBox 9">
            <a:extLst>
              <a:ext uri="{FF2B5EF4-FFF2-40B4-BE49-F238E27FC236}">
                <a16:creationId xmlns:a16="http://schemas.microsoft.com/office/drawing/2014/main" id="{9CB20D53-9C50-4EBE-9BC2-F2C481D448C3}"/>
              </a:ext>
            </a:extLst>
          </p:cNvPr>
          <p:cNvSpPr txBox="1"/>
          <p:nvPr/>
        </p:nvSpPr>
        <p:spPr>
          <a:xfrm flipH="1">
            <a:off x="7313885" y="5475004"/>
            <a:ext cx="585269" cy="1615827"/>
          </a:xfrm>
          <a:prstGeom prst="rect">
            <a:avLst/>
          </a:prstGeom>
          <a:noFill/>
        </p:spPr>
        <p:txBody>
          <a:bodyPr wrap="square" rtlCol="0">
            <a:spAutoFit/>
          </a:bodyPr>
          <a:lstStyle/>
          <a:p>
            <a:r>
              <a:rPr lang="en-GB" sz="900">
                <a:hlinkClick r:id="rId7" tooltip="http://www.romancemeetslife.com/2013/07/winning-image-at-job-interviews-how-to.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3432358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B5BE-E8C4-4114-A49B-9EC8E5420CB9}"/>
              </a:ext>
            </a:extLst>
          </p:cNvPr>
          <p:cNvSpPr>
            <a:spLocks noGrp="1"/>
          </p:cNvSpPr>
          <p:nvPr>
            <p:ph type="title"/>
          </p:nvPr>
        </p:nvSpPr>
        <p:spPr/>
        <p:txBody>
          <a:bodyPr/>
          <a:lstStyle/>
          <a:p>
            <a:r>
              <a:rPr lang="en-GB" dirty="0"/>
              <a:t>After the whole process is over…</a:t>
            </a:r>
          </a:p>
        </p:txBody>
      </p:sp>
      <p:sp>
        <p:nvSpPr>
          <p:cNvPr id="7" name="TextBox 6">
            <a:extLst>
              <a:ext uri="{FF2B5EF4-FFF2-40B4-BE49-F238E27FC236}">
                <a16:creationId xmlns:a16="http://schemas.microsoft.com/office/drawing/2014/main" id="{C651D512-A7D0-4709-AEAB-57038E187DF3}"/>
              </a:ext>
            </a:extLst>
          </p:cNvPr>
          <p:cNvSpPr txBox="1"/>
          <p:nvPr/>
        </p:nvSpPr>
        <p:spPr>
          <a:xfrm>
            <a:off x="457200" y="1417638"/>
            <a:ext cx="3538736" cy="4216539"/>
          </a:xfrm>
          <a:prstGeom prst="rect">
            <a:avLst/>
          </a:prstGeom>
          <a:noFill/>
        </p:spPr>
        <p:txBody>
          <a:bodyPr wrap="square" rtlCol="0">
            <a:spAutoFit/>
          </a:bodyPr>
          <a:lstStyle/>
          <a:p>
            <a:r>
              <a:rPr lang="en-GB" sz="2800" b="1" i="1" dirty="0">
                <a:solidFill>
                  <a:srgbClr val="7030A0"/>
                </a:solidFill>
              </a:rPr>
              <a:t>…Reflect…Learn!</a:t>
            </a:r>
          </a:p>
          <a:p>
            <a:endParaRPr lang="en-GB" sz="2400" dirty="0">
              <a:solidFill>
                <a:srgbClr val="7030A0"/>
              </a:solidFill>
            </a:endParaRPr>
          </a:p>
          <a:p>
            <a:pPr marL="342900" indent="-342900">
              <a:buFont typeface="Arial" panose="020B0604020202020204" pitchFamily="34" charset="0"/>
              <a:buChar char="•"/>
            </a:pPr>
            <a:r>
              <a:rPr lang="en-GB" sz="2400" dirty="0">
                <a:solidFill>
                  <a:srgbClr val="7030A0"/>
                </a:solidFill>
              </a:rPr>
              <a:t>What went well?</a:t>
            </a:r>
          </a:p>
          <a:p>
            <a:pPr marL="342900" indent="-342900">
              <a:buFont typeface="Arial" panose="020B0604020202020204" pitchFamily="34" charset="0"/>
              <a:buChar char="•"/>
            </a:pPr>
            <a:r>
              <a:rPr lang="en-GB" sz="2400" dirty="0">
                <a:solidFill>
                  <a:srgbClr val="7030A0"/>
                </a:solidFill>
              </a:rPr>
              <a:t>What didn’t go well?</a:t>
            </a:r>
          </a:p>
          <a:p>
            <a:pPr marL="342900" indent="-342900">
              <a:buFont typeface="Arial" panose="020B0604020202020204" pitchFamily="34" charset="0"/>
              <a:buChar char="•"/>
            </a:pPr>
            <a:r>
              <a:rPr lang="en-GB" sz="2400" dirty="0">
                <a:solidFill>
                  <a:srgbClr val="7030A0"/>
                </a:solidFill>
              </a:rPr>
              <a:t>What have you learned?</a:t>
            </a:r>
          </a:p>
          <a:p>
            <a:pPr marL="342900" indent="-342900">
              <a:buFont typeface="Arial" panose="020B0604020202020204" pitchFamily="34" charset="0"/>
              <a:buChar char="•"/>
            </a:pPr>
            <a:r>
              <a:rPr lang="en-GB" sz="2400" dirty="0">
                <a:solidFill>
                  <a:srgbClr val="7030A0"/>
                </a:solidFill>
              </a:rPr>
              <a:t>What would you do differently next time?</a:t>
            </a:r>
          </a:p>
          <a:p>
            <a:pPr marL="342900" indent="-342900">
              <a:buFont typeface="Arial" panose="020B0604020202020204" pitchFamily="34" charset="0"/>
              <a:buChar char="•"/>
            </a:pPr>
            <a:r>
              <a:rPr lang="en-GB" sz="2400" dirty="0">
                <a:solidFill>
                  <a:srgbClr val="7030A0"/>
                </a:solidFill>
              </a:rPr>
              <a:t>How could you maximise your chances of success?</a:t>
            </a:r>
          </a:p>
        </p:txBody>
      </p:sp>
      <p:pic>
        <p:nvPicPr>
          <p:cNvPr id="3" name="Picture 2">
            <a:extLst>
              <a:ext uri="{FF2B5EF4-FFF2-40B4-BE49-F238E27FC236}">
                <a16:creationId xmlns:a16="http://schemas.microsoft.com/office/drawing/2014/main" id="{27B26A1D-0026-4793-BB70-5BBE22814168}"/>
              </a:ext>
            </a:extLst>
          </p:cNvPr>
          <p:cNvPicPr>
            <a:picLocks noChangeAspect="1"/>
          </p:cNvPicPr>
          <p:nvPr/>
        </p:nvPicPr>
        <p:blipFill>
          <a:blip r:embed="rId2"/>
          <a:stretch>
            <a:fillRect/>
          </a:stretch>
        </p:blipFill>
        <p:spPr>
          <a:xfrm>
            <a:off x="3995936" y="1652821"/>
            <a:ext cx="4932040" cy="3746172"/>
          </a:xfrm>
          <a:prstGeom prst="rect">
            <a:avLst/>
          </a:prstGeom>
        </p:spPr>
      </p:pic>
    </p:spTree>
    <p:extLst>
      <p:ext uri="{BB962C8B-B14F-4D97-AF65-F5344CB8AC3E}">
        <p14:creationId xmlns:p14="http://schemas.microsoft.com/office/powerpoint/2010/main" val="27779776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C4AE3-7E0E-477A-BEEC-B72BCEF44AB5}"/>
              </a:ext>
            </a:extLst>
          </p:cNvPr>
          <p:cNvSpPr>
            <a:spLocks noGrp="1"/>
          </p:cNvSpPr>
          <p:nvPr>
            <p:ph type="title"/>
          </p:nvPr>
        </p:nvSpPr>
        <p:spPr/>
        <p:txBody>
          <a:bodyPr/>
          <a:lstStyle/>
          <a:p>
            <a:r>
              <a:rPr lang="en-GB" dirty="0"/>
              <a:t>And </a:t>
            </a:r>
            <a:r>
              <a:rPr lang="en-GB" b="1" i="1" dirty="0"/>
              <a:t>never</a:t>
            </a:r>
            <a:r>
              <a:rPr lang="en-GB" dirty="0"/>
              <a:t> interview like this…..</a:t>
            </a:r>
          </a:p>
        </p:txBody>
      </p:sp>
      <p:pic>
        <p:nvPicPr>
          <p:cNvPr id="4" name="Online Media ^0 3">
            <a:hlinkClick r:id="" action="ppaction://media"/>
            <a:extLst>
              <a:ext uri="{FF2B5EF4-FFF2-40B4-BE49-F238E27FC236}">
                <a16:creationId xmlns:a16="http://schemas.microsoft.com/office/drawing/2014/main" id="{FD17B034-9937-4146-A81F-580DD8513BD0}"/>
              </a:ext>
            </a:extLst>
          </p:cNvPr>
          <p:cNvPicPr>
            <a:picLocks noGrp="1" noRot="1" noChangeAspect="1"/>
          </p:cNvPicPr>
          <p:nvPr>
            <p:ph idx="1"/>
            <a:videoFile r:link="rId1"/>
          </p:nvPr>
        </p:nvPicPr>
        <p:blipFill>
          <a:blip r:embed="rId3"/>
          <a:stretch>
            <a:fillRect/>
          </a:stretch>
        </p:blipFill>
        <p:spPr>
          <a:xfrm>
            <a:off x="1547664" y="1289336"/>
            <a:ext cx="5760640" cy="4320480"/>
          </a:xfrm>
          <a:prstGeom prst="rect">
            <a:avLst/>
          </a:prstGeom>
        </p:spPr>
      </p:pic>
    </p:spTree>
    <p:extLst>
      <p:ext uri="{BB962C8B-B14F-4D97-AF65-F5344CB8AC3E}">
        <p14:creationId xmlns:p14="http://schemas.microsoft.com/office/powerpoint/2010/main" val="9000865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8F846-F325-47E5-96D4-1A140C320A70}"/>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FF78F04-41D4-4C96-A2F5-F778F6ED8EC1}"/>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28445857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0317F-7E66-4B94-9E2A-52E3392A1FD8}"/>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2CD27CC5-6605-4955-B80F-5885682D46B7}"/>
              </a:ext>
            </a:extLst>
          </p:cNvPr>
          <p:cNvSpPr>
            <a:spLocks noGrp="1"/>
          </p:cNvSpPr>
          <p:nvPr>
            <p:ph idx="1"/>
          </p:nvPr>
        </p:nvSpPr>
        <p:spPr/>
        <p:txBody>
          <a:bodyPr>
            <a:normAutofit/>
          </a:bodyPr>
          <a:lstStyle/>
          <a:p>
            <a:r>
              <a:rPr lang="en-GB" dirty="0">
                <a:solidFill>
                  <a:srgbClr val="7030A0"/>
                </a:solidFill>
              </a:rPr>
              <a:t>Look at other examples of Tom Peters, Gary Hamel, Steve Jobs and others delivering presentations – note how they engage the audience and, importantly, communicate their message!</a:t>
            </a:r>
          </a:p>
          <a:p>
            <a:r>
              <a:rPr lang="en-GB" dirty="0">
                <a:solidFill>
                  <a:srgbClr val="0070C0"/>
                </a:solidFill>
              </a:rPr>
              <a:t>Start thinking about how you can develop your presentation and interview skills – make it happen!</a:t>
            </a:r>
          </a:p>
        </p:txBody>
      </p:sp>
    </p:spTree>
    <p:extLst>
      <p:ext uri="{BB962C8B-B14F-4D97-AF65-F5344CB8AC3E}">
        <p14:creationId xmlns:p14="http://schemas.microsoft.com/office/powerpoint/2010/main" val="6882798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A87A8-DA50-45E8-A7A6-C776734DB3B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CC828C0-FA53-4E16-86CD-35BAA40665BB}"/>
              </a:ext>
            </a:extLst>
          </p:cNvPr>
          <p:cNvSpPr>
            <a:spLocks noGrp="1"/>
          </p:cNvSpPr>
          <p:nvPr>
            <p:ph idx="1"/>
          </p:nvPr>
        </p:nvSpPr>
        <p:spPr/>
        <p:txBody>
          <a:bodyPr/>
          <a:lstStyle/>
          <a:p>
            <a:r>
              <a:rPr lang="en-GB" dirty="0"/>
              <a:t>Morgan, P. (2017) </a:t>
            </a:r>
            <a:r>
              <a:rPr lang="en-GB" i="1" dirty="0"/>
              <a:t>The Business Student’s Guide To Study And Employability</a:t>
            </a:r>
            <a:r>
              <a:rPr lang="en-GB" dirty="0"/>
              <a:t>. London: Sage Publications Ltd.</a:t>
            </a:r>
          </a:p>
          <a:p>
            <a:r>
              <a:rPr lang="en-GB" dirty="0"/>
              <a:t>Whetten, D.A. and Cameron, K. (1996) </a:t>
            </a:r>
            <a:r>
              <a:rPr lang="en-GB" i="1" dirty="0"/>
              <a:t>Developing Management Skills for Europe</a:t>
            </a:r>
            <a:r>
              <a:rPr lang="en-GB" dirty="0"/>
              <a:t>.  Harlow: FT/Prentice Hall</a:t>
            </a:r>
          </a:p>
        </p:txBody>
      </p:sp>
    </p:spTree>
    <p:extLst>
      <p:ext uri="{BB962C8B-B14F-4D97-AF65-F5344CB8AC3E}">
        <p14:creationId xmlns:p14="http://schemas.microsoft.com/office/powerpoint/2010/main" val="3385964503"/>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0C763F7E-32B0-4723-9025-ADE4DBFE88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 Template</Template>
  <TotalTime>759</TotalTime>
  <Words>1677</Words>
  <Application>Microsoft Office PowerPoint</Application>
  <PresentationFormat>On-screen Show (4:3)</PresentationFormat>
  <Paragraphs>201</Paragraphs>
  <Slides>31</Slides>
  <Notes>10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Calibri Light</vt:lpstr>
      <vt:lpstr>Custom Design</vt:lpstr>
      <vt:lpstr>CertHE Skills for the Workplace Module: BMSK4005</vt:lpstr>
      <vt:lpstr>Overview of Workshop</vt:lpstr>
      <vt:lpstr>Employability – A Definition</vt:lpstr>
      <vt:lpstr>So, we’ve found the right job….now what?</vt:lpstr>
      <vt:lpstr>Why many presentations fail</vt:lpstr>
      <vt:lpstr>Why many presentations fail</vt:lpstr>
      <vt:lpstr>Why many presentations fail</vt:lpstr>
      <vt:lpstr>The Impact of the Audience</vt:lpstr>
      <vt:lpstr>Structuring a Presentation</vt:lpstr>
      <vt:lpstr>Beginning Your Presentation</vt:lpstr>
      <vt:lpstr>When we are nervous:</vt:lpstr>
      <vt:lpstr>To deal with nerves:</vt:lpstr>
      <vt:lpstr>A master at work…</vt:lpstr>
      <vt:lpstr>Suggestions for Interaction &amp; Visual Aids</vt:lpstr>
      <vt:lpstr>To avoid death by PowerPoint:</vt:lpstr>
      <vt:lpstr>Another master at work…</vt:lpstr>
      <vt:lpstr>So, what about interviews?</vt:lpstr>
      <vt:lpstr>A selection interview is …</vt:lpstr>
      <vt:lpstr>Performing Well: Employer Objectives</vt:lpstr>
      <vt:lpstr>Performing Well: Interviewee Perspective</vt:lpstr>
      <vt:lpstr>Performing Well: Interviewee Perspective (Cont.)</vt:lpstr>
      <vt:lpstr>Knowing Your Strengths and Weaknesses</vt:lpstr>
      <vt:lpstr>Giving Good Answers</vt:lpstr>
      <vt:lpstr>Potential Work-related Issues to Ask About</vt:lpstr>
      <vt:lpstr>General Behaviour at Interviews</vt:lpstr>
      <vt:lpstr>PowerPoint Presentation</vt:lpstr>
      <vt:lpstr>After the whole process is over…</vt:lpstr>
      <vt:lpstr>And never interview like this…..</vt:lpstr>
      <vt:lpstr>Summary</vt:lpstr>
      <vt:lpstr>Further Research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Michaela Schriek</cp:lastModifiedBy>
  <cp:revision>5</cp:revision>
  <dcterms:created xsi:type="dcterms:W3CDTF">2015-04-14T15:21:28Z</dcterms:created>
  <dcterms:modified xsi:type="dcterms:W3CDTF">2020-09-02T11:12:09Z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