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59" r:id="rId1"/>
  </p:sldMasterIdLst>
  <p:notesMasterIdLst>
    <p:notesMasterId r:id="rId55"/>
  </p:notesMasterIdLst>
  <p:sldIdLst>
    <p:sldId id="365" r:id="rId2"/>
    <p:sldId id="770" r:id="rId3"/>
    <p:sldId id="825" r:id="rId4"/>
    <p:sldId id="826" r:id="rId5"/>
    <p:sldId id="771" r:id="rId6"/>
    <p:sldId id="772" r:id="rId7"/>
    <p:sldId id="773" r:id="rId8"/>
    <p:sldId id="508" r:id="rId9"/>
    <p:sldId id="381" r:id="rId10"/>
    <p:sldId id="509" r:id="rId11"/>
    <p:sldId id="276" r:id="rId12"/>
    <p:sldId id="376" r:id="rId13"/>
    <p:sldId id="510" r:id="rId14"/>
    <p:sldId id="806" r:id="rId15"/>
    <p:sldId id="807" r:id="rId16"/>
    <p:sldId id="808" r:id="rId17"/>
    <p:sldId id="809" r:id="rId18"/>
    <p:sldId id="812" r:id="rId19"/>
    <p:sldId id="661" r:id="rId20"/>
    <p:sldId id="824" r:id="rId21"/>
    <p:sldId id="769" r:id="rId22"/>
    <p:sldId id="813" r:id="rId23"/>
    <p:sldId id="814" r:id="rId24"/>
    <p:sldId id="805" r:id="rId25"/>
    <p:sldId id="783" r:id="rId26"/>
    <p:sldId id="781" r:id="rId27"/>
    <p:sldId id="782" r:id="rId28"/>
    <p:sldId id="785" r:id="rId29"/>
    <p:sldId id="786" r:id="rId30"/>
    <p:sldId id="787" r:id="rId31"/>
    <p:sldId id="788" r:id="rId32"/>
    <p:sldId id="789" r:id="rId33"/>
    <p:sldId id="790" r:id="rId34"/>
    <p:sldId id="791" r:id="rId35"/>
    <p:sldId id="792" r:id="rId36"/>
    <p:sldId id="793" r:id="rId37"/>
    <p:sldId id="794" r:id="rId38"/>
    <p:sldId id="819" r:id="rId39"/>
    <p:sldId id="820" r:id="rId40"/>
    <p:sldId id="796" r:id="rId41"/>
    <p:sldId id="821" r:id="rId42"/>
    <p:sldId id="797" r:id="rId43"/>
    <p:sldId id="798" r:id="rId44"/>
    <p:sldId id="799" r:id="rId45"/>
    <p:sldId id="800" r:id="rId46"/>
    <p:sldId id="801" r:id="rId47"/>
    <p:sldId id="803" r:id="rId48"/>
    <p:sldId id="804" r:id="rId49"/>
    <p:sldId id="823" r:id="rId50"/>
    <p:sldId id="822" r:id="rId51"/>
    <p:sldId id="817" r:id="rId52"/>
    <p:sldId id="818" r:id="rId53"/>
    <p:sldId id="284" r:id="rId5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102BF9F-3FAD-2640-9CC8-D0F47E189364}">
          <p14:sldIdLst>
            <p14:sldId id="365"/>
            <p14:sldId id="770"/>
            <p14:sldId id="825"/>
            <p14:sldId id="826"/>
            <p14:sldId id="771"/>
            <p14:sldId id="772"/>
            <p14:sldId id="773"/>
            <p14:sldId id="508"/>
            <p14:sldId id="381"/>
            <p14:sldId id="509"/>
            <p14:sldId id="276"/>
            <p14:sldId id="376"/>
            <p14:sldId id="510"/>
            <p14:sldId id="806"/>
            <p14:sldId id="807"/>
            <p14:sldId id="808"/>
            <p14:sldId id="809"/>
            <p14:sldId id="812"/>
            <p14:sldId id="661"/>
            <p14:sldId id="824"/>
            <p14:sldId id="769"/>
            <p14:sldId id="813"/>
            <p14:sldId id="814"/>
            <p14:sldId id="805"/>
            <p14:sldId id="783"/>
            <p14:sldId id="781"/>
            <p14:sldId id="782"/>
            <p14:sldId id="785"/>
            <p14:sldId id="786"/>
            <p14:sldId id="787"/>
            <p14:sldId id="788"/>
            <p14:sldId id="789"/>
            <p14:sldId id="790"/>
            <p14:sldId id="791"/>
            <p14:sldId id="792"/>
            <p14:sldId id="793"/>
            <p14:sldId id="794"/>
            <p14:sldId id="819"/>
            <p14:sldId id="820"/>
            <p14:sldId id="796"/>
            <p14:sldId id="821"/>
            <p14:sldId id="797"/>
            <p14:sldId id="798"/>
            <p14:sldId id="799"/>
            <p14:sldId id="800"/>
            <p14:sldId id="801"/>
            <p14:sldId id="803"/>
            <p14:sldId id="804"/>
            <p14:sldId id="823"/>
            <p14:sldId id="822"/>
            <p14:sldId id="817"/>
            <p14:sldId id="818"/>
            <p14:sldId id="284"/>
          </p14:sldIdLst>
        </p14:section>
        <p14:section name="Untitled Section" id="{AE221C06-89E5-BF41-A9EF-C68B4C7E598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9D5F53-6F5B-4556-AA61-073F33883797}" v="45" dt="2021-07-06T09:23:11.385"/>
    <p1510:client id="{A2891563-07E3-48FE-8EBA-4463A8A63BC3}" v="69" dt="2021-07-06T09:07:27.2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335" autoAdjust="0"/>
    <p:restoredTop sz="92703"/>
  </p:normalViewPr>
  <p:slideViewPr>
    <p:cSldViewPr snapToGrid="0" snapToObjects="1">
      <p:cViewPr varScale="1">
        <p:scale>
          <a:sx n="56" d="100"/>
          <a:sy n="56" d="100"/>
        </p:scale>
        <p:origin x="296" y="168"/>
      </p:cViewPr>
      <p:guideLst/>
    </p:cSldViewPr>
  </p:slideViewPr>
  <p:outlineViewPr>
    <p:cViewPr>
      <p:scale>
        <a:sx n="33" d="100"/>
        <a:sy n="33" d="100"/>
      </p:scale>
      <p:origin x="0" y="-1424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B99660-3555-463C-BF09-8F2FF14BB8E9}" type="datetimeFigureOut">
              <a:rPr lang="en-GB" smtClean="0"/>
              <a:t>06/07/2021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06C14-9AC0-4A0B-9656-9AF9C6F492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65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拍手快速读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850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拍手快速读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719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拍手快速读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FCDA4C-00A6-48EE-A7FD-EB1F491973A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496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幻灯片图像占位符 1">
            <a:extLst>
              <a:ext uri="{FF2B5EF4-FFF2-40B4-BE49-F238E27FC236}">
                <a16:creationId xmlns:a16="http://schemas.microsoft.com/office/drawing/2014/main" id="{DC9C06AC-7911-4A69-9B19-6D86BDD116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备注占位符 2">
            <a:extLst>
              <a:ext uri="{FF2B5EF4-FFF2-40B4-BE49-F238E27FC236}">
                <a16:creationId xmlns:a16="http://schemas.microsoft.com/office/drawing/2014/main" id="{05BAEFBF-07D2-419A-BB31-4DEB3726810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29700" name="灯片编号占位符 3">
            <a:extLst>
              <a:ext uri="{FF2B5EF4-FFF2-40B4-BE49-F238E27FC236}">
                <a16:creationId xmlns:a16="http://schemas.microsoft.com/office/drawing/2014/main" id="{DF1FBE3E-D812-4BE8-9895-3BF3161C91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7E680C9-9ABD-4766-816E-0ACDCFFA337D}" type="slidenum">
              <a:rPr lang="en-GB" altLang="zh-CN"/>
              <a:pPr>
                <a:spcBef>
                  <a:spcPct val="0"/>
                </a:spcBef>
              </a:pPr>
              <a:t>39</a:t>
            </a:fld>
            <a:endParaRPr lang="en-GB" altLang="zh-CN"/>
          </a:p>
        </p:txBody>
      </p:sp>
    </p:spTree>
    <p:extLst>
      <p:ext uri="{BB962C8B-B14F-4D97-AF65-F5344CB8AC3E}">
        <p14:creationId xmlns:p14="http://schemas.microsoft.com/office/powerpoint/2010/main" val="3467375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806C14-9AC0-4A0B-9656-9AF9C6F492D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468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43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30168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44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559117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45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68316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3857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2656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449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070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2694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5653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1684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2340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196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4359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8146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8201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6481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4268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216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43572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111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514E7A4-1686-A947-81D8-CEBFDB12FA83}" type="datetimeFigureOut">
              <a:rPr lang="en-US" smtClean="0"/>
              <a:t>7/6/2021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286FDEC-17C9-FD4F-B4A5-13BCE208784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03820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0" r:id="rId1"/>
    <p:sldLayoutId id="2147483961" r:id="rId2"/>
    <p:sldLayoutId id="2147483962" r:id="rId3"/>
    <p:sldLayoutId id="2147483963" r:id="rId4"/>
    <p:sldLayoutId id="2147483964" r:id="rId5"/>
    <p:sldLayoutId id="2147483965" r:id="rId6"/>
    <p:sldLayoutId id="2147483966" r:id="rId7"/>
    <p:sldLayoutId id="2147483967" r:id="rId8"/>
    <p:sldLayoutId id="2147483968" r:id="rId9"/>
    <p:sldLayoutId id="2147483969" r:id="rId10"/>
    <p:sldLayoutId id="2147483970" r:id="rId11"/>
    <p:sldLayoutId id="2147483971" r:id="rId12"/>
    <p:sldLayoutId id="2147483972" r:id="rId13"/>
    <p:sldLayoutId id="2147483973" r:id="rId14"/>
    <p:sldLayoutId id="2147483974" r:id="rId15"/>
    <p:sldLayoutId id="2147483975" r:id="rId16"/>
    <p:sldLayoutId id="214748397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tiff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iff"/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gif"/><Relationship Id="rId5" Type="http://schemas.openxmlformats.org/officeDocument/2006/relationships/image" Target="../media/image39.gif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1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6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3.png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gif"/><Relationship Id="rId5" Type="http://schemas.openxmlformats.org/officeDocument/2006/relationships/image" Target="../media/image39.gif"/><Relationship Id="rId4" Type="http://schemas.openxmlformats.org/officeDocument/2006/relationships/image" Target="../media/image38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1" name="标题 1">
            <a:extLst>
              <a:ext uri="{FF2B5EF4-FFF2-40B4-BE49-F238E27FC236}">
                <a16:creationId xmlns:a16="http://schemas.microsoft.com/office/drawing/2014/main" id="{E174E2EF-9057-C24B-9540-466605EC241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381500" y="3200400"/>
            <a:ext cx="4629150" cy="1420416"/>
          </a:xfrm>
        </p:spPr>
        <p:txBody>
          <a:bodyPr/>
          <a:lstStyle/>
          <a:p>
            <a:pPr eaLnBrk="1" hangingPunct="1"/>
            <a:endParaRPr lang="zh-CN" altLang="en-US" dirty="0"/>
          </a:p>
        </p:txBody>
      </p:sp>
      <p:sp>
        <p:nvSpPr>
          <p:cNvPr id="117762" name="副标题 2">
            <a:extLst>
              <a:ext uri="{FF2B5EF4-FFF2-40B4-BE49-F238E27FC236}">
                <a16:creationId xmlns:a16="http://schemas.microsoft.com/office/drawing/2014/main" id="{639B7DBC-CE61-3642-94E1-3F304A241662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381500" y="4610100"/>
            <a:ext cx="4629150" cy="1028700"/>
          </a:xfrm>
        </p:spPr>
        <p:txBody>
          <a:bodyPr/>
          <a:lstStyle/>
          <a:p>
            <a:pPr eaLnBrk="1" hangingPunct="1"/>
            <a:endParaRPr lang="zh-CN" altLang="en-US">
              <a:solidFill>
                <a:srgbClr val="7F7F7F"/>
              </a:solidFill>
              <a:cs typeface="Tunga" panose="020B0502040204020203" pitchFamily="34" charset="0"/>
            </a:endParaRPr>
          </a:p>
        </p:txBody>
      </p:sp>
      <p:pic>
        <p:nvPicPr>
          <p:cNvPr id="117763" name="图片 3">
            <a:extLst>
              <a:ext uri="{FF2B5EF4-FFF2-40B4-BE49-F238E27FC236}">
                <a16:creationId xmlns:a16="http://schemas.microsoft.com/office/drawing/2014/main" id="{2F314B79-13BF-034F-AD05-77A7B2831B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-12026"/>
            <a:ext cx="9144000" cy="6882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7765" name="Picture 4">
            <a:extLst>
              <a:ext uri="{FF2B5EF4-FFF2-40B4-BE49-F238E27FC236}">
                <a16:creationId xmlns:a16="http://schemas.microsoft.com/office/drawing/2014/main" id="{4CE05B17-CE0D-254C-9650-6ED090720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431" y="5946874"/>
            <a:ext cx="4376982" cy="911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7766" name="矩形 6">
            <a:extLst>
              <a:ext uri="{FF2B5EF4-FFF2-40B4-BE49-F238E27FC236}">
                <a16:creationId xmlns:a16="http://schemas.microsoft.com/office/drawing/2014/main" id="{BF95227C-53B5-7E4B-8379-BFF7729322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63752" y="1799869"/>
            <a:ext cx="446449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CI Chinese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3600" dirty="0">
                <a:solidFill>
                  <a:schemeClr val="tx1"/>
                </a:solidFill>
                <a:latin typeface="Georgia Pro Cond Black" panose="02040A06050405020203" pitchFamily="18" charset="0"/>
                <a:ea typeface="方正舒体"/>
              </a:rPr>
              <a:t>Summer School </a:t>
            </a:r>
            <a:endParaRPr lang="zh-CN" altLang="en-US" sz="3600" dirty="0">
              <a:solidFill>
                <a:schemeClr val="tx1"/>
              </a:solidFill>
              <a:latin typeface="Georgia Pro Cond Black" panose="02040A06050405020203" pitchFamily="18" charset="0"/>
              <a:ea typeface="方正舒体"/>
            </a:endParaRP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4E89D8D5-BEA0-7742-97DB-C0AEA2DC9B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0" y="4737393"/>
            <a:ext cx="2371241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6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4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itchFamily="2" charset="2"/>
              <a:buChar char=""/>
              <a:defRPr sz="1200">
                <a:solidFill>
                  <a:srgbClr val="404040"/>
                </a:solidFill>
                <a:latin typeface="Trebuchet MS" panose="020B0703020202090204" pitchFamily="34" charset="0"/>
                <a:ea typeface="华文新魏" panose="0201080004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Dan Gong</a:t>
            </a:r>
          </a:p>
          <a:p>
            <a:pPr>
              <a:spcBef>
                <a:spcPct val="0"/>
              </a:spcBef>
              <a:buClrTx/>
              <a:buSzTx/>
              <a:buNone/>
            </a:pPr>
            <a:r>
              <a:rPr lang="en-US" altLang="zh-CN" sz="1500" dirty="0">
                <a:solidFill>
                  <a:srgbClr val="FFC000"/>
                </a:solidFill>
                <a:latin typeface="Castellar" panose="020A0402060406010301" pitchFamily="18" charset="77"/>
                <a:ea typeface="FangSong" panose="02010609060101010101" pitchFamily="49" charset="-122"/>
              </a:rPr>
              <a:t>                                                             03/08/2020 Monday </a:t>
            </a:r>
            <a:r>
              <a:rPr lang="en-US" altLang="zh-CN" sz="1500" dirty="0">
                <a:solidFill>
                  <a:srgbClr val="FFC000"/>
                </a:solidFill>
                <a:latin typeface="French Script MT" pitchFamily="66" charset="0"/>
                <a:ea typeface="方正舒体"/>
              </a:rPr>
              <a:t>            </a:t>
            </a:r>
            <a:endParaRPr lang="zh-CN" altLang="en-US" sz="1500" dirty="0">
              <a:solidFill>
                <a:srgbClr val="FFC000"/>
              </a:solidFill>
              <a:latin typeface="French Script MT" pitchFamily="66" charset="0"/>
              <a:ea typeface="方正舒体"/>
            </a:endParaRPr>
          </a:p>
        </p:txBody>
      </p:sp>
    </p:spTree>
    <p:extLst>
      <p:ext uri="{BB962C8B-B14F-4D97-AF65-F5344CB8AC3E}">
        <p14:creationId xmlns:p14="http://schemas.microsoft.com/office/powerpoint/2010/main" val="3599484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标题 1">
            <a:extLst>
              <a:ext uri="{FF2B5EF4-FFF2-40B4-BE49-F238E27FC236}">
                <a16:creationId xmlns:a16="http://schemas.microsoft.com/office/drawing/2014/main" id="{05A0C162-4071-4CC4-9EAE-826DDD9082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346326" y="677862"/>
            <a:ext cx="6490471" cy="87947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zh-CN" sz="5400" dirty="0">
                <a:solidFill>
                  <a:srgbClr val="C00000"/>
                </a:solidFill>
                <a:latin typeface="Georgia Pro Cond Black" panose="02040A06050405020203" pitchFamily="18" charset="0"/>
              </a:rPr>
              <a:t>THINKING</a:t>
            </a:r>
            <a:endParaRPr lang="zh-CN" altLang="en-US" sz="5400" dirty="0">
              <a:solidFill>
                <a:srgbClr val="C00000"/>
              </a:solidFill>
              <a:latin typeface="Georgia Pro Cond Black" panose="02040A06050405020203" pitchFamily="18" charset="0"/>
            </a:endParaRPr>
          </a:p>
        </p:txBody>
      </p:sp>
      <p:sp>
        <p:nvSpPr>
          <p:cNvPr id="15362" name="内容占位符 2">
            <a:extLst>
              <a:ext uri="{FF2B5EF4-FFF2-40B4-BE49-F238E27FC236}">
                <a16:creationId xmlns:a16="http://schemas.microsoft.com/office/drawing/2014/main" id="{15884089-8760-4547-A92A-F51930551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7414" y="1541464"/>
            <a:ext cx="7468724" cy="8794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sz="3200" dirty="0">
                <a:solidFill>
                  <a:srgbClr val="002060"/>
                </a:solidFill>
                <a:latin typeface="Georgia Pro Cond Black" panose="02040A06050405020203" pitchFamily="18" charset="0"/>
              </a:rPr>
              <a:t>Do you know any Chinese words?</a:t>
            </a:r>
            <a:endParaRPr lang="zh-CN" altLang="en-US" sz="3200" dirty="0">
              <a:solidFill>
                <a:srgbClr val="002060"/>
              </a:solidFill>
              <a:latin typeface="Georgia Pro Cond Black" panose="02040A06050405020203" pitchFamily="18" charset="0"/>
            </a:endParaRPr>
          </a:p>
        </p:txBody>
      </p:sp>
      <p:pic>
        <p:nvPicPr>
          <p:cNvPr id="15363" name="Picture 1">
            <a:extLst>
              <a:ext uri="{FF2B5EF4-FFF2-40B4-BE49-F238E27FC236}">
                <a16:creationId xmlns:a16="http://schemas.microsoft.com/office/drawing/2014/main" id="{184F2A7F-0C08-4F5D-8217-F29AFA395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228" y="2536637"/>
            <a:ext cx="3099572" cy="3643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D34133-E6A4-49C5-8722-F656D4741E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8201" y="2680049"/>
            <a:ext cx="172878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4000" dirty="0"/>
              <a:t>n</a:t>
            </a:r>
            <a:r>
              <a:rPr lang="en-GB" altLang="zh-CN" sz="4000" dirty="0"/>
              <a:t>ĭ </a:t>
            </a:r>
            <a:r>
              <a:rPr lang="en-GB" altLang="zh-CN" sz="4000" dirty="0" err="1"/>
              <a:t>hăo</a:t>
            </a:r>
            <a:endParaRPr lang="en-GB" altLang="zh-CN" sz="4000" dirty="0"/>
          </a:p>
          <a:p>
            <a:pPr eaLnBrk="1" hangingPunct="1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你 好！</a:t>
            </a:r>
            <a:endParaRPr lang="en-GB" alt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B7D2AB-C69B-4F23-A242-7C3B20BBE1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38800" y="4716371"/>
            <a:ext cx="3197997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3600" dirty="0"/>
              <a:t>d</a:t>
            </a:r>
            <a:r>
              <a:rPr lang="en-GB" altLang="zh-CN" sz="3600" dirty="0"/>
              <a:t>à </a:t>
            </a:r>
            <a:r>
              <a:rPr lang="en-GB" altLang="zh-CN" sz="3600" dirty="0" err="1"/>
              <a:t>jiā</a:t>
            </a:r>
            <a:r>
              <a:rPr lang="en-GB" altLang="zh-CN" sz="3600" dirty="0"/>
              <a:t> </a:t>
            </a:r>
            <a:r>
              <a:rPr lang="en-GB" altLang="zh-CN" sz="3600" dirty="0" err="1"/>
              <a:t>hăo</a:t>
            </a:r>
            <a:endParaRPr lang="en-GB" altLang="zh-CN" sz="3600" dirty="0"/>
          </a:p>
          <a:p>
            <a:pPr eaLnBrk="1" hangingPunct="1"/>
            <a:r>
              <a:rPr lang="zh-CN" altLang="en-US" sz="3600" dirty="0">
                <a:latin typeface="楷体" panose="02010609060101010101" pitchFamily="49" charset="-122"/>
                <a:ea typeface="楷体" panose="02010609060101010101" pitchFamily="49" charset="-122"/>
              </a:rPr>
              <a:t>大  家  好！</a:t>
            </a:r>
            <a:endParaRPr lang="en-GB" altLang="en-US" sz="36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F7504A2-2FCD-4BC9-A98E-CA9FAAA87EA0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8C4CFE-D811-4A46-9C09-66631FF9E9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6474" y="3438435"/>
            <a:ext cx="284295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4000" dirty="0"/>
              <a:t>n</a:t>
            </a:r>
            <a:r>
              <a:rPr lang="en-GB" altLang="zh-CN" sz="4000" dirty="0" err="1"/>
              <a:t>ĭ</a:t>
            </a:r>
            <a:r>
              <a:rPr lang="en-GB" altLang="zh-CN" sz="4000" dirty="0"/>
              <a:t> men</a:t>
            </a:r>
            <a:r>
              <a:rPr lang="zh-CN" altLang="en-US" sz="4000" dirty="0"/>
              <a:t> </a:t>
            </a:r>
            <a:r>
              <a:rPr lang="en-GB" altLang="zh-CN" sz="4000" dirty="0" err="1"/>
              <a:t>hăo</a:t>
            </a:r>
            <a:endParaRPr lang="en-GB" altLang="zh-CN" sz="4000" dirty="0"/>
          </a:p>
          <a:p>
            <a:pPr eaLnBrk="1" hangingPunct="1"/>
            <a:r>
              <a:rPr lang="zh-CN" altLang="en-US" sz="4000" dirty="0">
                <a:latin typeface="楷体" panose="02010609060101010101" pitchFamily="49" charset="-122"/>
                <a:ea typeface="楷体" panose="02010609060101010101" pitchFamily="49" charset="-122"/>
              </a:rPr>
              <a:t>你  们  好！</a:t>
            </a:r>
            <a:endParaRPr lang="en-GB" altLang="en-US" sz="4000" dirty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5056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6" name="Group 65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67" name="Picture 66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70" name="Picture 69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75E71FA-50BD-43F8-8C98-04339283A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F1AA7F6-A589-4BC8-BC72-2CA6DC908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7" name="Picture 76">
              <a:extLst>
                <a:ext uri="{FF2B5EF4-FFF2-40B4-BE49-F238E27FC236}">
                  <a16:creationId xmlns:a16="http://schemas.microsoft.com/office/drawing/2014/main" id="{53F5243F-7E41-439E-8991-C4F246D88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401A6B5F-1CF1-43AD-9E85-94E187210C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2F682A59-7E20-407C-A7F8-582295AC6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80" name="Picture 79">
              <a:extLst>
                <a:ext uri="{FF2B5EF4-FFF2-40B4-BE49-F238E27FC236}">
                  <a16:creationId xmlns:a16="http://schemas.microsoft.com/office/drawing/2014/main" id="{5E4AC24E-0670-406E-822F-AAA6DA20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9FFC0B-39CE-A146-A96D-94F251E7E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290" y="1041401"/>
            <a:ext cx="3079006" cy="2345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>
                <a:solidFill>
                  <a:srgbClr val="262626"/>
                </a:solidFill>
              </a:rPr>
              <a:t>Five reasons to learn Chinese </a:t>
            </a:r>
            <a:endParaRPr lang="en-US">
              <a:solidFill>
                <a:srgbClr val="262626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E0CB-94F7-B143-BA9D-BB0DD22D0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9870" y="4708575"/>
            <a:ext cx="1052426" cy="8824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100" kern="1200" cap="none">
                <a:solidFill>
                  <a:srgbClr val="000000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E89B1776-F953-4C0F-8E85-E9C66B1EF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008763CA-B832-0744-A322-9E4E345EDC6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2644" y="1130389"/>
            <a:ext cx="6418271" cy="3578186"/>
          </a:xfrm>
          <a:prstGeom prst="rect">
            <a:avLst/>
          </a:prstGeom>
        </p:spPr>
      </p:pic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997356D0-D934-42B9-8291-DF34A3AC0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9">
            <a:extLst>
              <a:ext uri="{FF2B5EF4-FFF2-40B4-BE49-F238E27FC236}">
                <a16:creationId xmlns:a16="http://schemas.microsoft.com/office/drawing/2014/main" id="{2C94276B-A2B2-5B4D-88BD-CBCB13F1E9A5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1037" r="4474" b="12592"/>
          <a:stretch/>
        </p:blipFill>
        <p:spPr>
          <a:xfrm>
            <a:off x="4857287" y="4231522"/>
            <a:ext cx="2653628" cy="1271810"/>
          </a:xfrm>
          <a:prstGeom prst="rect">
            <a:avLst/>
          </a:prstGeom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F956E4FA-96C7-6842-BA78-68D611233FBD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836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2939D2-A9F4-1944-8759-D6420200A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solidFill>
                  <a:srgbClr val="262626"/>
                </a:solidFill>
                <a:latin typeface="Britannic Bold" panose="020B0903060703020204" pitchFamily="34" charset="77"/>
              </a:rPr>
              <a:t>Three major languages in China 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4D2DDCC-1C16-9F42-A7EC-8752EA565B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81" b="3"/>
          <a:stretch/>
        </p:blipFill>
        <p:spPr>
          <a:xfrm>
            <a:off x="4920551" y="972766"/>
            <a:ext cx="7146387" cy="47297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A942650-A9BE-4D4A-8B8A-DC14F170D8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55508" y="202293"/>
            <a:ext cx="2628479" cy="1293998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5C81809-8ED7-404F-AE3E-B6DF592B5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14613" r="16145"/>
          <a:stretch/>
        </p:blipFill>
        <p:spPr>
          <a:xfrm>
            <a:off x="824392" y="3337648"/>
            <a:ext cx="3156940" cy="1778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101379B-1CFD-5345-BBBC-C3F312B08EF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507660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9EB54F41-5179-40FF-9F9D-1A0D55F194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147889" y="513556"/>
            <a:ext cx="7521575" cy="687388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CN" sz="3600" u="sng" dirty="0">
                <a:solidFill>
                  <a:schemeClr val="tx1"/>
                </a:solidFill>
                <a:latin typeface="Georgia Pro Black" panose="02040A02050405020203" pitchFamily="18" charset="0"/>
                <a:ea typeface="宋体" panose="02010600030101010101" pitchFamily="2" charset="-122"/>
              </a:rPr>
              <a:t>GENERAL INTRODUCTION</a:t>
            </a:r>
            <a:endParaRPr lang="en-GB" altLang="zh-CN" sz="3600" u="sng" dirty="0">
              <a:solidFill>
                <a:schemeClr val="tx1"/>
              </a:solidFill>
              <a:latin typeface="Georgia Pro Black" panose="02040A02050405020203" pitchFamily="18" charset="0"/>
              <a:ea typeface="宋体" panose="02010600030101010101" pitchFamily="2" charset="-122"/>
            </a:endParaRPr>
          </a:p>
        </p:txBody>
      </p:sp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E599A656-8DB1-4B22-9141-1CA175166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381123"/>
            <a:ext cx="9056494" cy="4321407"/>
          </a:xfrm>
          <a:solidFill>
            <a:schemeClr val="accent2"/>
          </a:solidFill>
        </p:spPr>
        <p:txBody>
          <a:bodyPr/>
          <a:lstStyle/>
          <a:p>
            <a:pPr marL="0" indent="0">
              <a:buNone/>
            </a:pPr>
            <a:r>
              <a:rPr lang="en-GB" altLang="zh-CN" dirty="0"/>
              <a:t>1.The official name:</a:t>
            </a:r>
          </a:p>
          <a:p>
            <a:pPr marL="0" indent="0">
              <a:buNone/>
            </a:pPr>
            <a:r>
              <a:rPr lang="en-GB" altLang="zh-CN" dirty="0"/>
              <a:t>                                     </a:t>
            </a: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r>
              <a:rPr lang="en-US" altLang="zh-CN" dirty="0"/>
              <a:t>2.The flag:</a:t>
            </a:r>
          </a:p>
          <a:p>
            <a:pPr marL="0" indent="0">
              <a:buNone/>
            </a:pPr>
            <a:r>
              <a:rPr lang="en-US" altLang="zh-CN" dirty="0"/>
              <a:t>                                    </a:t>
            </a:r>
            <a:endParaRPr lang="en-GB" altLang="zh-CN" dirty="0"/>
          </a:p>
          <a:p>
            <a:pPr marL="0" indent="0"/>
            <a:endParaRPr lang="en-GB" altLang="zh-CN" dirty="0"/>
          </a:p>
        </p:txBody>
      </p:sp>
      <p:pic>
        <p:nvPicPr>
          <p:cNvPr id="15364" name="Picture 3">
            <a:extLst>
              <a:ext uri="{FF2B5EF4-FFF2-40B4-BE49-F238E27FC236}">
                <a16:creationId xmlns:a16="http://schemas.microsoft.com/office/drawing/2014/main" id="{5A48431C-6DF8-4B54-9218-9EEEEC197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510" y="3707606"/>
            <a:ext cx="2533914" cy="1718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7">
            <a:extLst>
              <a:ext uri="{FF2B5EF4-FFF2-40B4-BE49-F238E27FC236}">
                <a16:creationId xmlns:a16="http://schemas.microsoft.com/office/drawing/2014/main" id="{EB78BEE8-62C1-43B3-BB09-C7BEE155D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009" y="1445421"/>
            <a:ext cx="4302125" cy="100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Picture 8">
            <a:extLst>
              <a:ext uri="{FF2B5EF4-FFF2-40B4-BE49-F238E27FC236}">
                <a16:creationId xmlns:a16="http://schemas.microsoft.com/office/drawing/2014/main" id="{13F09CAA-5152-4737-B91E-0FE8B9FACE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5334" y="3990390"/>
            <a:ext cx="4564062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TextBox 1">
            <a:extLst>
              <a:ext uri="{FF2B5EF4-FFF2-40B4-BE49-F238E27FC236}">
                <a16:creationId xmlns:a16="http://schemas.microsoft.com/office/drawing/2014/main" id="{D43F0570-216D-4A36-86AE-63FCA8709A15}"/>
              </a:ext>
            </a:extLst>
          </p:cNvPr>
          <p:cNvPicPr>
            <a:picLocks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" r="33013"/>
          <a:stretch/>
        </p:blipFill>
        <p:spPr bwMode="auto">
          <a:xfrm>
            <a:off x="6570989" y="2453483"/>
            <a:ext cx="3857105" cy="1133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4A3EC6-F11B-43EC-BFF7-79871D606BE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86972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3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>
            <a:extLst>
              <a:ext uri="{FF2B5EF4-FFF2-40B4-BE49-F238E27FC236}">
                <a16:creationId xmlns:a16="http://schemas.microsoft.com/office/drawing/2014/main" id="{4EC2CB63-D4DA-4A23-B729-2EDAB8103B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522685"/>
            <a:ext cx="7467600" cy="63341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CN" sz="3200" u="sng" dirty="0">
                <a:solidFill>
                  <a:schemeClr val="tx1"/>
                </a:solidFill>
                <a:latin typeface="Georgia Pro Black" panose="02040A02050405020203" pitchFamily="18" charset="0"/>
                <a:ea typeface="宋体" panose="02010600030101010101" pitchFamily="2" charset="-122"/>
              </a:rPr>
              <a:t>GENERAL INTRODUCTION</a:t>
            </a:r>
            <a:endParaRPr lang="en-GB" altLang="zh-CN" sz="3200" u="sng" dirty="0">
              <a:solidFill>
                <a:schemeClr val="tx1"/>
              </a:solidFill>
              <a:latin typeface="Georgia Pro Black" panose="02040A02050405020203" pitchFamily="18" charset="0"/>
              <a:ea typeface="宋体" panose="02010600030101010101" pitchFamily="2" charset="-122"/>
            </a:endParaRPr>
          </a:p>
        </p:txBody>
      </p:sp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6204F30F-56BB-439F-B4D6-95BFEC635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288" y="1404144"/>
            <a:ext cx="4603750" cy="633412"/>
          </a:xfrm>
        </p:spPr>
        <p:txBody>
          <a:bodyPr>
            <a:normAutofit lnSpcReduction="10000"/>
          </a:bodyPr>
          <a:lstStyle/>
          <a:p>
            <a:pPr marL="136525" indent="0">
              <a:buNone/>
            </a:pPr>
            <a:r>
              <a:rPr lang="en-US" altLang="zh-CN" sz="3200" dirty="0"/>
              <a:t>3. Capital city: </a:t>
            </a:r>
            <a:r>
              <a:rPr lang="en-US" altLang="zh-CN" sz="3200" b="1" dirty="0"/>
              <a:t>Beijing        </a:t>
            </a:r>
            <a:r>
              <a:rPr lang="zh-CN" altLang="en-US" sz="3200" b="1" dirty="0"/>
              <a:t> </a:t>
            </a:r>
            <a:r>
              <a:rPr lang="zh-CN" altLang="en-US" sz="3200" dirty="0"/>
              <a:t>                      </a:t>
            </a:r>
            <a:endParaRPr lang="en-US" altLang="zh-CN" sz="3200" dirty="0"/>
          </a:p>
          <a:p>
            <a:pPr marL="136525" indent="0"/>
            <a:endParaRPr lang="en-US" altLang="zh-CN" dirty="0"/>
          </a:p>
          <a:p>
            <a:pPr marL="136525" indent="0"/>
            <a:endParaRPr lang="en-US" altLang="zh-CN" dirty="0"/>
          </a:p>
          <a:p>
            <a:pPr marL="136525" indent="0"/>
            <a:endParaRPr lang="en-US" altLang="zh-CN" dirty="0"/>
          </a:p>
          <a:p>
            <a:pPr marL="136525" indent="0"/>
            <a:endParaRPr lang="en-GB" altLang="zh-CN" dirty="0"/>
          </a:p>
        </p:txBody>
      </p:sp>
      <p:pic>
        <p:nvPicPr>
          <p:cNvPr id="17411" name="Picture 3">
            <a:extLst>
              <a:ext uri="{FF2B5EF4-FFF2-40B4-BE49-F238E27FC236}">
                <a16:creationId xmlns:a16="http://schemas.microsoft.com/office/drawing/2014/main" id="{99CC8C78-1D7F-41C1-A8F1-4D5397921C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0" y="2533650"/>
            <a:ext cx="3816350" cy="2693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2" name="AutoShape 6">
            <a:extLst>
              <a:ext uri="{FF2B5EF4-FFF2-40B4-BE49-F238E27FC236}">
                <a16:creationId xmlns:a16="http://schemas.microsoft.com/office/drawing/2014/main" id="{042BF54E-67BA-4DC4-9329-2EA02E1AF43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7413" name="AutoShape 7">
            <a:extLst>
              <a:ext uri="{FF2B5EF4-FFF2-40B4-BE49-F238E27FC236}">
                <a16:creationId xmlns:a16="http://schemas.microsoft.com/office/drawing/2014/main" id="{00F42DD5-EA8D-4A0C-B656-659DAC729D9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7414" name="AutoShape 8">
            <a:extLst>
              <a:ext uri="{FF2B5EF4-FFF2-40B4-BE49-F238E27FC236}">
                <a16:creationId xmlns:a16="http://schemas.microsoft.com/office/drawing/2014/main" id="{0BB1A19C-EAF2-44C6-BA6E-C771F2FA855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7415" name="AutoShape 9">
            <a:extLst>
              <a:ext uri="{FF2B5EF4-FFF2-40B4-BE49-F238E27FC236}">
                <a16:creationId xmlns:a16="http://schemas.microsoft.com/office/drawing/2014/main" id="{6FC8E3F4-7E3F-41B5-A3A8-62F97E2B5CE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7416" name="AutoShape 10">
            <a:extLst>
              <a:ext uri="{FF2B5EF4-FFF2-40B4-BE49-F238E27FC236}">
                <a16:creationId xmlns:a16="http://schemas.microsoft.com/office/drawing/2014/main" id="{2089B801-CF19-4471-8B7A-D5303B00B89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/>
          </a:p>
        </p:txBody>
      </p:sp>
      <p:sp>
        <p:nvSpPr>
          <p:cNvPr id="17417" name="AutoShape 11">
            <a:extLst>
              <a:ext uri="{FF2B5EF4-FFF2-40B4-BE49-F238E27FC236}">
                <a16:creationId xmlns:a16="http://schemas.microsoft.com/office/drawing/2014/main" id="{FC15BA20-7A6F-4749-9545-56A2AC16F37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zh-CN" altLang="en-US"/>
          </a:p>
        </p:txBody>
      </p:sp>
      <p:pic>
        <p:nvPicPr>
          <p:cNvPr id="3" name="TextBox 2">
            <a:extLst>
              <a:ext uri="{FF2B5EF4-FFF2-40B4-BE49-F238E27FC236}">
                <a16:creationId xmlns:a16="http://schemas.microsoft.com/office/drawing/2014/main" id="{D6E772B2-AA10-49E9-B39C-1272ABD7426A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300" y="2533650"/>
            <a:ext cx="3816350" cy="141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553858A-13D7-4FC2-A4C7-13288B129A9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7443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EE753-3508-4140-A9F9-C0E1B3B24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1100" y="5689259"/>
            <a:ext cx="10045700" cy="779462"/>
          </a:xfrm>
        </p:spPr>
        <p:txBody>
          <a:bodyPr>
            <a:normAutofit/>
          </a:bodyPr>
          <a:lstStyle/>
          <a:p>
            <a:r>
              <a:rPr lang="ja-JP" altLang="en-US" sz="2200" b="1" dirty="0"/>
              <a:t>中国有</a:t>
            </a:r>
            <a:r>
              <a:rPr lang="en-US" altLang="ja-JP" sz="2200" dirty="0"/>
              <a:t>34</a:t>
            </a:r>
            <a:r>
              <a:rPr lang="ja-JP" altLang="en-US" sz="2200" b="1" dirty="0"/>
              <a:t>个省</a:t>
            </a:r>
            <a:r>
              <a:rPr lang="ja-JP" altLang="en-US" sz="2200" dirty="0"/>
              <a:t>级行政区，包括</a:t>
            </a:r>
            <a:r>
              <a:rPr lang="en-US" altLang="ja-JP" sz="2200" dirty="0"/>
              <a:t>23</a:t>
            </a:r>
            <a:r>
              <a:rPr lang="ja-JP" altLang="en-US" sz="2200" b="1" dirty="0"/>
              <a:t>个省</a:t>
            </a:r>
            <a:r>
              <a:rPr lang="ja-JP" altLang="en-US" sz="2200" dirty="0"/>
              <a:t>、</a:t>
            </a:r>
            <a:r>
              <a:rPr lang="en-US" altLang="ja-JP" sz="2200" dirty="0"/>
              <a:t>5</a:t>
            </a:r>
            <a:r>
              <a:rPr lang="ja-JP" altLang="en-US" sz="2200" b="1" dirty="0"/>
              <a:t>个</a:t>
            </a:r>
            <a:r>
              <a:rPr lang="ja-JP" altLang="en-US" sz="2200" dirty="0"/>
              <a:t>自治区、</a:t>
            </a:r>
            <a:r>
              <a:rPr lang="en-US" altLang="ja-JP" sz="2200" dirty="0"/>
              <a:t>4</a:t>
            </a:r>
            <a:r>
              <a:rPr lang="ja-JP" altLang="en-US" sz="2200" b="1" dirty="0"/>
              <a:t>个</a:t>
            </a:r>
            <a:r>
              <a:rPr lang="ja-JP" altLang="en-US" sz="2200" dirty="0"/>
              <a:t>直辖市、</a:t>
            </a:r>
            <a:r>
              <a:rPr lang="en-US" altLang="ja-JP" sz="2200" dirty="0"/>
              <a:t>2</a:t>
            </a:r>
            <a:r>
              <a:rPr lang="ja-JP" altLang="en-US" sz="2200" b="1" dirty="0"/>
              <a:t>个</a:t>
            </a:r>
            <a:r>
              <a:rPr lang="ja-JP" altLang="en-US" sz="2200" dirty="0"/>
              <a:t>特别行政区。</a:t>
            </a:r>
            <a:endParaRPr lang="en-US" altLang="en-US" sz="2200" dirty="0"/>
          </a:p>
        </p:txBody>
      </p:sp>
      <p:pic>
        <p:nvPicPr>
          <p:cNvPr id="18434" name="Content Placeholder 3">
            <a:extLst>
              <a:ext uri="{FF2B5EF4-FFF2-40B4-BE49-F238E27FC236}">
                <a16:creationId xmlns:a16="http://schemas.microsoft.com/office/drawing/2014/main" id="{D0479172-7A08-4171-8057-A3A7607797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433" y="1320096"/>
            <a:ext cx="5705967" cy="4460945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3813F3-7C9F-4205-8F54-28591ACFAD28}"/>
              </a:ext>
            </a:extLst>
          </p:cNvPr>
          <p:cNvSpPr txBox="1"/>
          <p:nvPr/>
        </p:nvSpPr>
        <p:spPr>
          <a:xfrm>
            <a:off x="4095552" y="596759"/>
            <a:ext cx="3335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Georgia Pro Cond Black" panose="02040A06050405020203" pitchFamily="18" charset="0"/>
              </a:rPr>
              <a:t>Map of China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08F4EA-3EB2-4303-BC3C-E755A0276DD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4" name="5-point Star 3">
            <a:extLst>
              <a:ext uri="{FF2B5EF4-FFF2-40B4-BE49-F238E27FC236}">
                <a16:creationId xmlns:a16="http://schemas.microsoft.com/office/drawing/2014/main" id="{5987D460-407F-9242-A7BB-90AC4EB36A86}"/>
              </a:ext>
            </a:extLst>
          </p:cNvPr>
          <p:cNvSpPr/>
          <p:nvPr/>
        </p:nvSpPr>
        <p:spPr>
          <a:xfrm>
            <a:off x="7232073" y="2842954"/>
            <a:ext cx="198715" cy="199504"/>
          </a:xfrm>
          <a:prstGeom prst="star5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177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DB95F629-9E39-498C-BE3C-88048D78E5E0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>
          <a:xfrm>
            <a:off x="1822450" y="477755"/>
            <a:ext cx="5956300" cy="100806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altLang="zh-CN" sz="4800" dirty="0">
                <a:latin typeface="Georgia Pro Cond Black" panose="020B0604020202020204" pitchFamily="18" charset="0"/>
                <a:ea typeface="华文细黑" pitchFamily="2" charset="-122"/>
                <a:cs typeface="Aharoni" panose="02010803020104030203" pitchFamily="2" charset="-79"/>
              </a:rPr>
              <a:t>1. Greetings</a:t>
            </a:r>
            <a:r>
              <a:rPr lang="zh-CN" altLang="en-US" sz="4800" dirty="0">
                <a:latin typeface="Georgia Pro Cond Black" panose="020B0604020202020204" pitchFamily="18" charset="0"/>
                <a:ea typeface="华文细黑" pitchFamily="2" charset="-122"/>
                <a:cs typeface="Aharoni" panose="02010803020104030203" pitchFamily="2" charset="-79"/>
              </a:rPr>
              <a:t> </a:t>
            </a:r>
            <a:endParaRPr lang="zh-CN" altLang="en-US" sz="4800" dirty="0">
              <a:latin typeface="Georgia Pro Cond Black" panose="020B0604020202020204" pitchFamily="18" charset="0"/>
              <a:ea typeface="宋体" pitchFamily="2" charset="-122"/>
              <a:cs typeface="Aharoni" panose="02010803020104030203" pitchFamily="2" charset="-79"/>
            </a:endParaRPr>
          </a:p>
        </p:txBody>
      </p:sp>
      <p:sp>
        <p:nvSpPr>
          <p:cNvPr id="20483" name="AutoShape 3">
            <a:extLst>
              <a:ext uri="{FF2B5EF4-FFF2-40B4-BE49-F238E27FC236}">
                <a16:creationId xmlns:a16="http://schemas.microsoft.com/office/drawing/2014/main" id="{8D962A37-9A0A-4BF7-BB1C-2094575211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9793" y="2077309"/>
            <a:ext cx="2757102" cy="1066800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rgbClr val="799FCD"/>
              </a:gs>
              <a:gs pos="100000">
                <a:schemeClr val="accent1"/>
              </a:gs>
            </a:gsLst>
            <a:lin ang="5400000" scaled="1"/>
          </a:gradFill>
          <a:ln w="25400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eorgia" pitchFamily="18" charset="0"/>
            </a:endParaRPr>
          </a:p>
        </p:txBody>
      </p:sp>
      <p:sp>
        <p:nvSpPr>
          <p:cNvPr id="20485" name="AutoShape 5">
            <a:extLst>
              <a:ext uri="{FF2B5EF4-FFF2-40B4-BE49-F238E27FC236}">
                <a16:creationId xmlns:a16="http://schemas.microsoft.com/office/drawing/2014/main" id="{C085F345-7535-4A04-8F25-A58C42203B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261" y="3763537"/>
            <a:ext cx="2885815" cy="1409700"/>
          </a:xfrm>
          <a:prstGeom prst="roundRect">
            <a:avLst>
              <a:gd name="adj" fmla="val 11921"/>
            </a:avLst>
          </a:prstGeom>
          <a:solidFill>
            <a:srgbClr val="CC99FF"/>
          </a:solidFill>
          <a:ln w="25400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eorgia" pitchFamily="18" charset="0"/>
            </a:endParaRPr>
          </a:p>
        </p:txBody>
      </p:sp>
      <p:sp>
        <p:nvSpPr>
          <p:cNvPr id="20487" name="Freeform 8">
            <a:extLst>
              <a:ext uri="{FF2B5EF4-FFF2-40B4-BE49-F238E27FC236}">
                <a16:creationId xmlns:a16="http://schemas.microsoft.com/office/drawing/2014/main" id="{6D0ADF96-07CF-462A-8F2A-EC36F3F28271}"/>
              </a:ext>
            </a:extLst>
          </p:cNvPr>
          <p:cNvSpPr>
            <a:spLocks noChangeArrowheads="1"/>
          </p:cNvSpPr>
          <p:nvPr/>
        </p:nvSpPr>
        <p:spPr bwMode="auto">
          <a:xfrm rot="-5400000">
            <a:off x="4092024" y="3016118"/>
            <a:ext cx="314325" cy="1096963"/>
          </a:xfrm>
          <a:custGeom>
            <a:avLst/>
            <a:gdLst>
              <a:gd name="T0" fmla="*/ 2147483647 w 142"/>
              <a:gd name="T1" fmla="*/ 2147483647 h 604"/>
              <a:gd name="T2" fmla="*/ 2147483647 w 142"/>
              <a:gd name="T3" fmla="*/ 2147483647 h 604"/>
              <a:gd name="T4" fmla="*/ 0 w 142"/>
              <a:gd name="T5" fmla="*/ 2147483647 h 604"/>
              <a:gd name="T6" fmla="*/ 2147483647 w 142"/>
              <a:gd name="T7" fmla="*/ 2147483647 h 604"/>
              <a:gd name="T8" fmla="*/ 2147483647 w 142"/>
              <a:gd name="T9" fmla="*/ 2147483647 h 604"/>
              <a:gd name="T10" fmla="*/ 2147483647 w 142"/>
              <a:gd name="T11" fmla="*/ 2147483647 h 604"/>
              <a:gd name="T12" fmla="*/ 2147483647 w 142"/>
              <a:gd name="T13" fmla="*/ 0 h 604"/>
              <a:gd name="T14" fmla="*/ 2147483647 w 142"/>
              <a:gd name="T15" fmla="*/ 2147483647 h 60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42"/>
              <a:gd name="T25" fmla="*/ 0 h 604"/>
              <a:gd name="T26" fmla="*/ 142 w 142"/>
              <a:gd name="T27" fmla="*/ 604 h 60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tx2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Text Box 10">
            <a:extLst>
              <a:ext uri="{FF2B5EF4-FFF2-40B4-BE49-F238E27FC236}">
                <a16:creationId xmlns:a16="http://schemas.microsoft.com/office/drawing/2014/main" id="{159A0F4C-3D6E-401F-9A19-0053193DE9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24539" y="2066196"/>
            <a:ext cx="2255757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8443" name="Text Box 11">
            <a:extLst>
              <a:ext uri="{FF2B5EF4-FFF2-40B4-BE49-F238E27FC236}">
                <a16:creationId xmlns:a16="http://schemas.microsoft.com/office/drawing/2014/main" id="{0A218D40-3136-4710-A6CE-820DD5B48B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8925" y="3867322"/>
            <a:ext cx="228797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20490" name="Picture 2">
            <a:extLst>
              <a:ext uri="{FF2B5EF4-FFF2-40B4-BE49-F238E27FC236}">
                <a16:creationId xmlns:a16="http://schemas.microsoft.com/office/drawing/2014/main" id="{831375C5-AC62-44D6-B0FA-C5A17D3C4D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781" y="2163762"/>
            <a:ext cx="2566987" cy="253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4261916-8622-4158-9B41-B8C5EBF8341B}"/>
              </a:ext>
            </a:extLst>
          </p:cNvPr>
          <p:cNvSpPr txBox="1"/>
          <p:nvPr/>
        </p:nvSpPr>
        <p:spPr>
          <a:xfrm>
            <a:off x="6923266" y="6405696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CF088A-1167-D24A-944F-5F1257EB7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8359" y="1263535"/>
            <a:ext cx="3825513" cy="4852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67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animBg="1"/>
      <p:bldP spid="20485" grpId="0" animBg="1"/>
      <p:bldP spid="18442" grpId="0"/>
      <p:bldP spid="1844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0" name="Picture 19">
            <a:extLst>
              <a:ext uri="{FF2B5EF4-FFF2-40B4-BE49-F238E27FC236}">
                <a16:creationId xmlns:a16="http://schemas.microsoft.com/office/drawing/2014/main" id="{6CF4C666-ECF3-4ECA-9357-C630352656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1545" y="1392342"/>
            <a:ext cx="6199955" cy="48115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>
            <a:extLst>
              <a:ext uri="{FF2B5EF4-FFF2-40B4-BE49-F238E27FC236}">
                <a16:creationId xmlns:a16="http://schemas.microsoft.com/office/drawing/2014/main" id="{6FA1BD0A-FDD8-418B-9749-830FE89A67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188" y="822429"/>
            <a:ext cx="8229600" cy="56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>
              <a:defRPr/>
            </a:pPr>
            <a:r>
              <a:rPr lang="en-GB" altLang="zh-CN" sz="4000" dirty="0">
                <a:latin typeface="Georgia Pro Cond Black" panose="020B0604020202020204" pitchFamily="18" charset="0"/>
                <a:ea typeface="华文细黑" pitchFamily="2" charset="-122"/>
                <a:cs typeface="Aharoni" panose="02010803020104030203" pitchFamily="2" charset="-79"/>
              </a:rPr>
              <a:t>Greetings</a:t>
            </a:r>
            <a:r>
              <a:rPr lang="zh-CN" altLang="en-US" sz="4000" dirty="0">
                <a:latin typeface="Georgia Pro Cond Black" panose="020B0604020202020204" pitchFamily="18" charset="0"/>
                <a:ea typeface="华文细黑" pitchFamily="2" charset="-122"/>
                <a:cs typeface="Aharoni" panose="02010803020104030203" pitchFamily="2" charset="-79"/>
              </a:rPr>
              <a:t> </a:t>
            </a:r>
            <a:endParaRPr lang="zh-CN" altLang="en-US" sz="4000" kern="0" dirty="0">
              <a:latin typeface="+mj-lt"/>
              <a:ea typeface="宋体" pitchFamily="2" charset="-122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12959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>
            <a:extLst>
              <a:ext uri="{FF2B5EF4-FFF2-40B4-BE49-F238E27FC236}">
                <a16:creationId xmlns:a16="http://schemas.microsoft.com/office/drawing/2014/main" id="{F9D6A0A6-BC2E-44FF-9048-F521011904E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2310938" y="742976"/>
            <a:ext cx="4189615" cy="687612"/>
          </a:xfrm>
        </p:spPr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/>
            <a:r>
              <a:rPr lang="en-US" altLang="zh-CN" sz="3600" dirty="0">
                <a:latin typeface="Georgia Pro Cond Black" panose="02040A06050405020203" pitchFamily="18" charset="0"/>
                <a:ea typeface="宋体" panose="02010600030101010101" pitchFamily="2" charset="-122"/>
              </a:rPr>
              <a:t>Greetings </a:t>
            </a:r>
            <a:endParaRPr lang="en-GB" altLang="zh-CN" sz="3600" dirty="0">
              <a:latin typeface="Georgia Pro Cond Black" panose="02040A06050405020203" pitchFamily="18" charset="0"/>
              <a:ea typeface="宋体" panose="02010600030101010101" pitchFamily="2" charset="-122"/>
            </a:endParaRP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0FC37082-EC88-4067-9ABB-4AC889F4AA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91" r="7884"/>
          <a:stretch/>
        </p:blipFill>
        <p:spPr bwMode="auto">
          <a:xfrm>
            <a:off x="6889791" y="716701"/>
            <a:ext cx="2852725" cy="3737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2465CF0-CCD1-425D-AFC5-FA8B1A2FE3F7}"/>
              </a:ext>
            </a:extLst>
          </p:cNvPr>
          <p:cNvSpPr/>
          <p:nvPr/>
        </p:nvSpPr>
        <p:spPr>
          <a:xfrm>
            <a:off x="6889791" y="4472918"/>
            <a:ext cx="2618525" cy="165618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902777C-7CBA-442D-8BEC-240B365A99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31828" y="4879649"/>
            <a:ext cx="2376488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zh-CN" sz="3200" dirty="0" err="1">
                <a:solidFill>
                  <a:srgbClr val="002060"/>
                </a:solidFill>
              </a:rPr>
              <a:t>dà</a:t>
            </a:r>
            <a:r>
              <a:rPr lang="en-GB" altLang="zh-CN" sz="3200" dirty="0">
                <a:solidFill>
                  <a:srgbClr val="002060"/>
                </a:solidFill>
              </a:rPr>
              <a:t> </a:t>
            </a:r>
            <a:r>
              <a:rPr lang="en-GB" altLang="zh-CN" sz="3200" dirty="0" err="1">
                <a:solidFill>
                  <a:srgbClr val="002060"/>
                </a:solidFill>
              </a:rPr>
              <a:t>jiā</a:t>
            </a:r>
            <a:r>
              <a:rPr lang="en-GB" altLang="zh-CN" sz="3200" dirty="0">
                <a:solidFill>
                  <a:srgbClr val="002060"/>
                </a:solidFill>
              </a:rPr>
              <a:t> </a:t>
            </a:r>
            <a:r>
              <a:rPr lang="en-GB" altLang="zh-CN" sz="3200" dirty="0" err="1">
                <a:solidFill>
                  <a:srgbClr val="002060"/>
                </a:solidFill>
              </a:rPr>
              <a:t>hăo</a:t>
            </a:r>
            <a:endParaRPr lang="en-GB" altLang="zh-CN" sz="3200" dirty="0">
              <a:solidFill>
                <a:srgbClr val="002060"/>
              </a:solidFill>
            </a:endParaRPr>
          </a:p>
          <a:p>
            <a:pPr eaLnBrk="1" hangingPunct="1"/>
            <a:r>
              <a:rPr lang="zh-CN" altLang="en-US" sz="3200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大 家 好！</a:t>
            </a:r>
            <a:endParaRPr lang="en-GB" altLang="en-US" sz="3200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3" name="Picture 2">
            <a:extLst>
              <a:ext uri="{FF2B5EF4-FFF2-40B4-BE49-F238E27FC236}">
                <a16:creationId xmlns:a16="http://schemas.microsoft.com/office/drawing/2014/main" id="{4A9E1433-636D-44F1-A845-5B3597C8A9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3699" y="2487770"/>
            <a:ext cx="2274133" cy="2241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189C376-B78F-44A7-A864-DD5E710ABEEE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6336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1780366" y="2060848"/>
            <a:ext cx="3855101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你好！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2427679" y="2320367"/>
            <a:ext cx="2037737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hǎo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687373" y="4737370"/>
            <a:ext cx="243368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anose="020B0903060703020204" pitchFamily="34" charset="0"/>
              </a:rPr>
              <a:t>H</a:t>
            </a:r>
            <a:r>
              <a:rPr lang="en-US" altLang="zh-CN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anose="020B0903060703020204" pitchFamily="34" charset="0"/>
              </a:rPr>
              <a:t>ello !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itannic Bold" panose="020B0903060703020204" pitchFamily="34" charset="0"/>
            </a:endParaRPr>
          </a:p>
        </p:txBody>
      </p:sp>
      <p:sp>
        <p:nvSpPr>
          <p:cNvPr id="8" name="Horizontal Scroll 2">
            <a:extLst>
              <a:ext uri="{FF2B5EF4-FFF2-40B4-BE49-F238E27FC236}">
                <a16:creationId xmlns:a16="http://schemas.microsoft.com/office/drawing/2014/main" id="{DBEC0B4A-357C-4892-912D-A6A8BCA082D2}"/>
              </a:ext>
            </a:extLst>
          </p:cNvPr>
          <p:cNvSpPr/>
          <p:nvPr/>
        </p:nvSpPr>
        <p:spPr>
          <a:xfrm>
            <a:off x="5807968" y="1998664"/>
            <a:ext cx="432048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你们好！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9" name="직사각형 8">
            <a:extLst>
              <a:ext uri="{FF2B5EF4-FFF2-40B4-BE49-F238E27FC236}">
                <a16:creationId xmlns:a16="http://schemas.microsoft.com/office/drawing/2014/main" id="{19940A7E-1431-4BA4-8AE7-0E551720A2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1818" y="2231875"/>
            <a:ext cx="3558456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nǐ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men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hǎo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2E3CFC-BFDD-4B9E-AD19-01CE560B356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3273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  <p:bldP spid="8" grpId="0" animBg="1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3816778" y="2045028"/>
            <a:ext cx="415143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老师好！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223793" y="2348881"/>
            <a:ext cx="382668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lǎo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shī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hǎo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zh-CN" alt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r>
              <a:rPr lang="en-US" sz="4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215681" y="4869161"/>
            <a:ext cx="521809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anose="020B0903060703020204" pitchFamily="34" charset="0"/>
              </a:rPr>
              <a:t>H</a:t>
            </a:r>
            <a:r>
              <a:rPr lang="en-US" altLang="zh-CN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ritannic Bold" panose="020B0903060703020204" pitchFamily="34" charset="0"/>
              </a:rPr>
              <a:t>ello teacher !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ritannic Bold" panose="020B0903060703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14D1EC-082C-4A2F-8D2D-0E2D991142E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9912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2">
            <a:extLst>
              <a:ext uri="{FF2B5EF4-FFF2-40B4-BE49-F238E27FC236}">
                <a16:creationId xmlns:a16="http://schemas.microsoft.com/office/drawing/2014/main" id="{6FA1BD0A-FDD8-418B-9749-830FE89A67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228833" y="892200"/>
            <a:ext cx="8229600" cy="569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>
              <a:defRPr/>
            </a:pPr>
            <a:r>
              <a:rPr lang="en-GB" altLang="zh-CN" sz="4000" dirty="0">
                <a:latin typeface="Georgia Pro Cond Black" panose="020B0604020202020204" pitchFamily="18" charset="0"/>
                <a:ea typeface="华文细黑" pitchFamily="2" charset="-122"/>
                <a:cs typeface="Aharoni" panose="02010803020104030203" pitchFamily="2" charset="-79"/>
              </a:rPr>
              <a:t>Greetings</a:t>
            </a:r>
            <a:r>
              <a:rPr lang="zh-CN" altLang="en-US" sz="4000" dirty="0">
                <a:latin typeface="Georgia Pro Cond Black" panose="020B0604020202020204" pitchFamily="18" charset="0"/>
                <a:ea typeface="华文细黑" pitchFamily="2" charset="-122"/>
                <a:cs typeface="Aharoni" panose="02010803020104030203" pitchFamily="2" charset="-79"/>
              </a:rPr>
              <a:t> </a:t>
            </a:r>
            <a:endParaRPr lang="zh-CN" altLang="en-US" sz="4000" kern="0" dirty="0">
              <a:latin typeface="+mj-lt"/>
              <a:ea typeface="宋体" pitchFamily="2" charset="-122"/>
              <a:cs typeface="+mj-cs"/>
            </a:endParaRPr>
          </a:p>
        </p:txBody>
      </p:sp>
      <p:sp>
        <p:nvSpPr>
          <p:cNvPr id="5" name="AutoShape 3">
            <a:extLst>
              <a:ext uri="{FF2B5EF4-FFF2-40B4-BE49-F238E27FC236}">
                <a16:creationId xmlns:a16="http://schemas.microsoft.com/office/drawing/2014/main" id="{946AC024-7B19-43F9-9162-2984A414C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0997" y="2737147"/>
            <a:ext cx="3702050" cy="1066800"/>
          </a:xfrm>
          <a:prstGeom prst="roundRect">
            <a:avLst>
              <a:gd name="adj" fmla="val 11921"/>
            </a:avLst>
          </a:prstGeom>
          <a:gradFill rotWithShape="1">
            <a:gsLst>
              <a:gs pos="0">
                <a:srgbClr val="799FCD"/>
              </a:gs>
              <a:gs pos="100000">
                <a:schemeClr val="accent1"/>
              </a:gs>
            </a:gsLst>
            <a:lin ang="5400000" scaled="1"/>
          </a:gradFill>
          <a:ln w="25400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eorgia" pitchFamily="18" charset="0"/>
            </a:endParaRP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227591F1-13FF-418D-B89C-AE39AC6FC3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1101" y="4239539"/>
            <a:ext cx="4786313" cy="1409700"/>
          </a:xfrm>
          <a:prstGeom prst="roundRect">
            <a:avLst>
              <a:gd name="adj" fmla="val 11921"/>
            </a:avLst>
          </a:prstGeom>
          <a:solidFill>
            <a:srgbClr val="CC99FF"/>
          </a:solidFill>
          <a:ln w="25400">
            <a:solidFill>
              <a:srgbClr val="FEFFFF"/>
            </a:solidFill>
            <a:round/>
            <a:headEnd/>
            <a:tailEnd/>
          </a:ln>
          <a:effectLst>
            <a:outerShdw dist="53882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pPr>
              <a:defRPr/>
            </a:pPr>
            <a:endParaRPr lang="zh-CN" altLang="en-US">
              <a:latin typeface="Georgia" pitchFamily="18" charset="0"/>
            </a:endParaRPr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2C12A4CD-B0E3-4DF8-90B9-F10FFF3196F4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209508" y="3002756"/>
            <a:ext cx="314325" cy="1096963"/>
          </a:xfrm>
          <a:custGeom>
            <a:avLst/>
            <a:gdLst>
              <a:gd name="T0" fmla="*/ 2147483647 w 142"/>
              <a:gd name="T1" fmla="*/ 2147483647 h 604"/>
              <a:gd name="T2" fmla="*/ 2147483647 w 142"/>
              <a:gd name="T3" fmla="*/ 2147483647 h 604"/>
              <a:gd name="T4" fmla="*/ 0 w 142"/>
              <a:gd name="T5" fmla="*/ 2147483647 h 604"/>
              <a:gd name="T6" fmla="*/ 2147483647 w 142"/>
              <a:gd name="T7" fmla="*/ 2147483647 h 604"/>
              <a:gd name="T8" fmla="*/ 2147483647 w 142"/>
              <a:gd name="T9" fmla="*/ 2147483647 h 604"/>
              <a:gd name="T10" fmla="*/ 2147483647 w 142"/>
              <a:gd name="T11" fmla="*/ 2147483647 h 604"/>
              <a:gd name="T12" fmla="*/ 2147483647 w 142"/>
              <a:gd name="T13" fmla="*/ 0 h 604"/>
              <a:gd name="T14" fmla="*/ 2147483647 w 142"/>
              <a:gd name="T15" fmla="*/ 2147483647 h 604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142"/>
              <a:gd name="T25" fmla="*/ 0 h 604"/>
              <a:gd name="T26" fmla="*/ 142 w 142"/>
              <a:gd name="T27" fmla="*/ 604 h 604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tx2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Text Box 10">
            <a:extLst>
              <a:ext uri="{FF2B5EF4-FFF2-40B4-BE49-F238E27FC236}">
                <a16:creationId xmlns:a16="http://schemas.microsoft.com/office/drawing/2014/main" id="{EAC6841F-74CE-4327-A8BB-9CE13B1F7B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30394" y="2760313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9" name="Text Box 11">
            <a:extLst>
              <a:ext uri="{FF2B5EF4-FFF2-40B4-BE49-F238E27FC236}">
                <a16:creationId xmlns:a16="http://schemas.microsoft.com/office/drawing/2014/main" id="{E0407895-2649-4734-A609-30F76A65B4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32539" y="4343373"/>
            <a:ext cx="4929187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28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28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28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</a:t>
            </a:r>
            <a:r>
              <a:rPr lang="en-US" altLang="zh-CN" sz="28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28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28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28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28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zh-CN" altLang="en-US" sz="28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28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2" name="Picture 7">
            <a:extLst>
              <a:ext uri="{FF2B5EF4-FFF2-40B4-BE49-F238E27FC236}">
                <a16:creationId xmlns:a16="http://schemas.microsoft.com/office/drawing/2014/main" id="{37F9C602-E5EB-41D6-8F84-E5FB1A171B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38" y="1874215"/>
            <a:ext cx="3488129" cy="2519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B5F19C56-F862-4017-999A-0AEA83E07304}"/>
              </a:ext>
            </a:extLst>
          </p:cNvPr>
          <p:cNvSpPr/>
          <p:nvPr/>
        </p:nvSpPr>
        <p:spPr>
          <a:xfrm>
            <a:off x="3885967" y="3840481"/>
            <a:ext cx="1812000" cy="576543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I am fine, </a:t>
            </a:r>
          </a:p>
          <a:p>
            <a:r>
              <a:rPr lang="en-GB" b="1" dirty="0">
                <a:solidFill>
                  <a:schemeClr val="tx1"/>
                </a:solidFill>
              </a:rPr>
              <a:t>thank you.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28F84C-657D-43E0-B84E-091EC1F5D00A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4938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标题 1">
            <a:extLst>
              <a:ext uri="{FF2B5EF4-FFF2-40B4-BE49-F238E27FC236}">
                <a16:creationId xmlns:a16="http://schemas.microsoft.com/office/drawing/2014/main" id="{258A5AB0-8BFF-4646-BCDB-9E084300E4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692054" y="933402"/>
            <a:ext cx="3606800" cy="1293812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altLang="zh-CN" sz="4000" dirty="0"/>
            </a:br>
            <a:br>
              <a:rPr lang="en-GB" altLang="zh-CN" sz="4000" dirty="0"/>
            </a:br>
            <a:br>
              <a:rPr lang="en-GB" altLang="zh-CN" sz="4000" dirty="0"/>
            </a:br>
            <a:br>
              <a:rPr lang="en-GB" altLang="zh-CN" sz="4000" dirty="0">
                <a:solidFill>
                  <a:schemeClr val="tx1"/>
                </a:solidFill>
              </a:rPr>
            </a:br>
            <a:r>
              <a:rPr lang="en-GB" altLang="zh-CN" sz="4900" dirty="0">
                <a:latin typeface="Britannic Bold" panose="020B0903060703020204" pitchFamily="34" charset="0"/>
              </a:rPr>
              <a:t>Tell Names</a:t>
            </a:r>
            <a:br>
              <a:rPr lang="en-GB" altLang="zh-CN" sz="4000" dirty="0"/>
            </a:br>
            <a:br>
              <a:rPr lang="en-GB" altLang="zh-CN" sz="4000" dirty="0"/>
            </a:br>
            <a:br>
              <a:rPr lang="en-GB" altLang="zh-CN" sz="4000" dirty="0"/>
            </a:br>
            <a:endParaRPr lang="zh-CN" altLang="en-US" sz="4000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7475D5E-B967-4F31-B621-4F0CFBCB2677}"/>
              </a:ext>
            </a:extLst>
          </p:cNvPr>
          <p:cNvSpPr/>
          <p:nvPr/>
        </p:nvSpPr>
        <p:spPr>
          <a:xfrm>
            <a:off x="1692054" y="2494406"/>
            <a:ext cx="3960440" cy="23073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内容占位符 2">
            <a:extLst>
              <a:ext uri="{FF2B5EF4-FFF2-40B4-BE49-F238E27FC236}">
                <a16:creationId xmlns:a16="http://schemas.microsoft.com/office/drawing/2014/main" id="{432036DB-AF10-4D97-B77E-FF6180645861}"/>
              </a:ext>
            </a:extLst>
          </p:cNvPr>
          <p:cNvSpPr txBox="1">
            <a:spLocks/>
          </p:cNvSpPr>
          <p:nvPr/>
        </p:nvSpPr>
        <p:spPr>
          <a:xfrm>
            <a:off x="2489200" y="3493520"/>
            <a:ext cx="3672408" cy="699264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zh-CN" altLang="en-US" sz="7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龚</a:t>
            </a:r>
            <a:r>
              <a:rPr lang="zh-CN" altLang="en-US" sz="7300" b="1" dirty="0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r>
              <a:rPr lang="en-US" altLang="zh-CN" sz="73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7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丹</a:t>
            </a:r>
          </a:p>
          <a:p>
            <a:pPr marL="0" indent="0">
              <a:buNone/>
              <a:defRPr/>
            </a:pPr>
            <a:endParaRPr lang="zh-CN" altLang="en-US" sz="36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B02B715-ECCA-4791-8A7C-883A4B08D22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B885A69C-4D24-4E04-AB29-F2D92A8AD2C9}"/>
              </a:ext>
            </a:extLst>
          </p:cNvPr>
          <p:cNvSpPr txBox="1">
            <a:spLocks/>
          </p:cNvSpPr>
          <p:nvPr/>
        </p:nvSpPr>
        <p:spPr>
          <a:xfrm>
            <a:off x="2215210" y="2644628"/>
            <a:ext cx="3096344" cy="65077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20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8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6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115000"/>
              <a:buFont typeface="Arial"/>
              <a:buChar char="•"/>
              <a:defRPr sz="1400" kern="1200" cap="none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/>
              <a:buNone/>
            </a:pPr>
            <a:r>
              <a:rPr lang="en-US" altLang="zh-CN" sz="4000" dirty="0">
                <a:solidFill>
                  <a:schemeClr val="bg1"/>
                </a:solidFill>
              </a:rPr>
              <a:t>  </a:t>
            </a:r>
            <a:r>
              <a:rPr lang="en-US" altLang="zh-CN" sz="4000" dirty="0" err="1">
                <a:solidFill>
                  <a:schemeClr val="bg1"/>
                </a:solidFill>
              </a:rPr>
              <a:t>G</a:t>
            </a:r>
            <a:r>
              <a:rPr lang="en-US" altLang="zh-CN" sz="3500" dirty="0" err="1">
                <a:solidFill>
                  <a:schemeClr val="bg1"/>
                </a:solidFill>
                <a:latin typeface="Franklin Gothic Book" panose="020B0503020102020204" pitchFamily="34" charset="0"/>
              </a:rPr>
              <a:t>ō</a:t>
            </a:r>
            <a:r>
              <a:rPr lang="en-US" altLang="zh-CN" sz="4000" dirty="0" err="1">
                <a:solidFill>
                  <a:schemeClr val="bg1"/>
                </a:solidFill>
              </a:rPr>
              <a:t>ng</a:t>
            </a:r>
            <a:r>
              <a:rPr lang="en-US" altLang="zh-CN" sz="4000" dirty="0">
                <a:solidFill>
                  <a:srgbClr val="FFFF00"/>
                </a:solidFill>
              </a:rPr>
              <a:t> </a:t>
            </a:r>
            <a:r>
              <a:rPr lang="en-US" altLang="zh-CN" sz="4000" dirty="0"/>
              <a:t>  </a:t>
            </a:r>
            <a:r>
              <a:rPr lang="en-US" altLang="zh-CN" sz="4000" dirty="0" err="1">
                <a:solidFill>
                  <a:srgbClr val="002060"/>
                </a:solidFill>
              </a:rPr>
              <a:t>Dān</a:t>
            </a:r>
            <a:endParaRPr lang="en-US" altLang="zh-CN" sz="4000" dirty="0">
              <a:solidFill>
                <a:srgbClr val="002060"/>
              </a:solidFill>
            </a:endParaRPr>
          </a:p>
          <a:p>
            <a:pPr marL="0" indent="0">
              <a:buFont typeface="Arial"/>
              <a:buNone/>
            </a:pPr>
            <a:endParaRPr lang="en-GB" sz="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FCEC33-5731-4D6A-B801-73FDF10C8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5999" y="4952014"/>
            <a:ext cx="2260597" cy="92385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                   </a:t>
            </a:r>
            <a:r>
              <a:rPr lang="zh-CN" altLang="en-US" sz="800" dirty="0"/>
              <a:t>。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2536898" y="1984444"/>
            <a:ext cx="4079422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我叫</a:t>
            </a:r>
            <a:r>
              <a:rPr lang="en-US" altLang="zh-CN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…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2902869" y="2359360"/>
            <a:ext cx="192392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</a:pP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wǒ</a:t>
            </a:r>
            <a:r>
              <a:rPr lang="en-US" altLang="ko-KR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altLang="ko-KR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jiào</a:t>
            </a:r>
            <a:endParaRPr lang="ko-KR" altLang="en-US" sz="3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423593" y="5013177"/>
            <a:ext cx="545694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M</a:t>
            </a:r>
            <a:r>
              <a:rPr lang="en-US" altLang="zh-CN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y name is… …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E479C44-3FE8-47FE-89B0-AB72BCBBB375}"/>
              </a:ext>
            </a:extLst>
          </p:cNvPr>
          <p:cNvSpPr/>
          <p:nvPr/>
        </p:nvSpPr>
        <p:spPr>
          <a:xfrm>
            <a:off x="6722482" y="2359360"/>
            <a:ext cx="3189943" cy="17897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内容占位符 2">
            <a:extLst>
              <a:ext uri="{FF2B5EF4-FFF2-40B4-BE49-F238E27FC236}">
                <a16:creationId xmlns:a16="http://schemas.microsoft.com/office/drawing/2014/main" id="{F59FAB9A-46D9-45DC-A183-073518E7423F}"/>
              </a:ext>
            </a:extLst>
          </p:cNvPr>
          <p:cNvSpPr txBox="1">
            <a:spLocks/>
          </p:cNvSpPr>
          <p:nvPr/>
        </p:nvSpPr>
        <p:spPr>
          <a:xfrm>
            <a:off x="7050999" y="2620372"/>
            <a:ext cx="2238132" cy="699264"/>
          </a:xfrm>
          <a:prstGeom prst="rect">
            <a:avLst/>
          </a:prstGeom>
        </p:spPr>
        <p:txBody>
          <a:bodyPr vert="horz">
            <a:normAutofit fontScale="6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zh-CN" altLang="en-US" sz="7300" b="1" dirty="0">
                <a:solidFill>
                  <a:schemeClr val="bg1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龚</a:t>
            </a:r>
            <a:r>
              <a:rPr lang="zh-CN" altLang="en-US" sz="7300" b="1" dirty="0">
                <a:latin typeface="SimSun" panose="02010600030101010101" pitchFamily="2" charset="-122"/>
                <a:ea typeface="SimSun" panose="02010600030101010101" pitchFamily="2" charset="-122"/>
              </a:rPr>
              <a:t>   </a:t>
            </a:r>
            <a:r>
              <a:rPr lang="zh-CN" altLang="en-US" sz="7300" b="1" dirty="0">
                <a:solidFill>
                  <a:srgbClr val="002060"/>
                </a:solidFill>
                <a:latin typeface="SimSun" panose="02010600030101010101" pitchFamily="2" charset="-122"/>
                <a:ea typeface="SimSun" panose="02010600030101010101" pitchFamily="2" charset="-122"/>
              </a:rPr>
              <a:t>丹</a:t>
            </a:r>
          </a:p>
          <a:p>
            <a:pPr marL="0" indent="0">
              <a:buNone/>
              <a:defRPr/>
            </a:pPr>
            <a:endParaRPr lang="zh-CN" altLang="en-US" sz="3600" dirty="0"/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16EA1C5E-66A7-4F59-AE03-B9B3A4DE4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471" y="3319636"/>
            <a:ext cx="3096344" cy="65077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altLang="zh-CN" sz="4000" dirty="0">
                <a:solidFill>
                  <a:schemeClr val="bg1"/>
                </a:solidFill>
              </a:rPr>
              <a:t>Gong</a:t>
            </a:r>
            <a:r>
              <a:rPr lang="en-US" altLang="zh-CN" sz="4000" dirty="0">
                <a:solidFill>
                  <a:srgbClr val="FFFF00"/>
                </a:solidFill>
              </a:rPr>
              <a:t> </a:t>
            </a:r>
            <a:r>
              <a:rPr lang="en-US" altLang="zh-CN" sz="4000" dirty="0"/>
              <a:t>  </a:t>
            </a:r>
            <a:r>
              <a:rPr lang="en-US" altLang="zh-CN" sz="4000" dirty="0">
                <a:solidFill>
                  <a:srgbClr val="002060"/>
                </a:solidFill>
              </a:rPr>
              <a:t>Dan</a:t>
            </a:r>
          </a:p>
          <a:p>
            <a:pPr marL="0" indent="0">
              <a:buNone/>
            </a:pPr>
            <a:endParaRPr lang="en-GB" sz="8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D84BCF-EC25-4E4E-B07B-EE48816A770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标题 1">
            <a:extLst>
              <a:ext uri="{FF2B5EF4-FFF2-40B4-BE49-F238E27FC236}">
                <a16:creationId xmlns:a16="http://schemas.microsoft.com/office/drawing/2014/main" id="{5767D135-F57F-3F43-B6BF-8DA7A36517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19994" y="633500"/>
            <a:ext cx="3606800" cy="1293812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altLang="zh-CN" sz="4000" dirty="0"/>
            </a:br>
            <a:br>
              <a:rPr lang="en-GB" altLang="zh-CN" sz="4000" dirty="0"/>
            </a:br>
            <a:br>
              <a:rPr lang="en-GB" altLang="zh-CN" sz="4000" dirty="0"/>
            </a:br>
            <a:br>
              <a:rPr lang="en-GB" altLang="zh-CN" sz="4000" dirty="0">
                <a:solidFill>
                  <a:schemeClr val="tx1"/>
                </a:solidFill>
              </a:rPr>
            </a:br>
            <a:r>
              <a:rPr lang="en-GB" altLang="zh-CN" sz="4900" dirty="0">
                <a:latin typeface="Britannic Bold" panose="020B0903060703020204" pitchFamily="34" charset="0"/>
              </a:rPr>
              <a:t>Tell Names</a:t>
            </a:r>
            <a:br>
              <a:rPr lang="en-GB" altLang="zh-CN" sz="4000" dirty="0"/>
            </a:br>
            <a:br>
              <a:rPr lang="en-GB" altLang="zh-CN" sz="4000" dirty="0"/>
            </a:br>
            <a:br>
              <a:rPr lang="en-GB" altLang="zh-CN" sz="4000" dirty="0"/>
            </a:b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4451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  <p:bldP spid="7" grpId="0" animBg="1"/>
      <p:bldP spid="8" grpId="0"/>
      <p:bldP spid="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EEB34-A4AC-4A13-A423-DF7CF32B7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0526" y="555393"/>
            <a:ext cx="7521575" cy="61595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en-US" altLang="zh-CN" sz="32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wŏ</a:t>
            </a:r>
            <a:r>
              <a:rPr lang="en-US" altLang="zh-CN" sz="3200" b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32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jiào</a:t>
            </a:r>
            <a:r>
              <a:rPr lang="zh-CN" altLang="zh-CN" sz="32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⋯⋯</a:t>
            </a:r>
            <a:r>
              <a:rPr lang="en-US" altLang="zh-CN" sz="32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ritannic Bold" panose="020B0903060703020204" pitchFamily="34" charset="0"/>
              </a:rPr>
              <a:t>MY NAME IS…</a:t>
            </a:r>
          </a:p>
        </p:txBody>
      </p:sp>
      <p:sp>
        <p:nvSpPr>
          <p:cNvPr id="50179" name="Content Placeholder 3">
            <a:extLst>
              <a:ext uri="{FF2B5EF4-FFF2-40B4-BE49-F238E27FC236}">
                <a16:creationId xmlns:a16="http://schemas.microsoft.com/office/drawing/2014/main" id="{BE878318-0646-436D-9B1B-617B70245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7672" y="1410494"/>
            <a:ext cx="4216400" cy="165576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altLang="zh-CN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wŏ</a:t>
            </a:r>
            <a:r>
              <a:rPr lang="en-US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jiào</a:t>
            </a:r>
            <a:r>
              <a:rPr lang="en-US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2800" b="1" dirty="0">
                <a:solidFill>
                  <a:schemeClr val="tx1"/>
                </a:solidFill>
              </a:rPr>
              <a:t>gong </a:t>
            </a:r>
            <a:r>
              <a:rPr lang="en-US" altLang="zh-CN" sz="28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dān</a:t>
            </a:r>
            <a:r>
              <a:rPr lang="en-US" altLang="zh-CN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</a:rPr>
              <a:t> </a:t>
            </a:r>
            <a:endParaRPr lang="en-US" altLang="zh-CN" sz="2800" b="1" dirty="0">
              <a:solidFill>
                <a:schemeClr val="tx1"/>
              </a:solidFill>
            </a:endParaRPr>
          </a:p>
          <a:p>
            <a:pPr marL="0" indent="0">
              <a:buNone/>
              <a:defRPr/>
            </a:pPr>
            <a:r>
              <a:rPr lang="zh-CN" alt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叫 </a:t>
            </a:r>
            <a:r>
              <a:rPr lang="en-US" altLang="zh-CN" sz="28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en-US" sz="28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龚</a:t>
            </a:r>
            <a:r>
              <a:rPr lang="en-US" altLang="zh-CN" sz="28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  <a:ea typeface="ＭＳ Ｐゴシック" pitchFamily="34" charset="-128"/>
              </a:rPr>
              <a:t>  </a:t>
            </a:r>
            <a:r>
              <a:rPr lang="zh-CN" altLang="en-US" sz="28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丹</a:t>
            </a:r>
            <a:r>
              <a:rPr lang="en-GB" altLang="zh-CN" sz="2800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endParaRPr lang="en-US" altLang="zh-CN" sz="280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Georgia" pitchFamily="18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r>
              <a:rPr lang="en-US" altLang="zh-CN" dirty="0"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  <a:ea typeface="ＭＳ Ｐゴシック" pitchFamily="34" charset="-128"/>
              </a:rPr>
              <a:t>My name is </a:t>
            </a:r>
            <a:r>
              <a:rPr lang="en-US" altLang="zh-CN" dirty="0">
                <a:solidFill>
                  <a:srgbClr val="00206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  <a:ea typeface="ＭＳ Ｐゴシック" pitchFamily="34" charset="-128"/>
              </a:rPr>
              <a:t>Dan</a:t>
            </a:r>
            <a:r>
              <a:rPr lang="en-US" altLang="zh-CN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" pitchFamily="18" charset="0"/>
                <a:ea typeface="ＭＳ Ｐゴシック" pitchFamily="34" charset="-128"/>
              </a:rPr>
              <a:t>(Gong).</a:t>
            </a:r>
          </a:p>
        </p:txBody>
      </p:sp>
      <p:sp>
        <p:nvSpPr>
          <p:cNvPr id="20483" name="TextBox 3">
            <a:extLst>
              <a:ext uri="{FF2B5EF4-FFF2-40B4-BE49-F238E27FC236}">
                <a16:creationId xmlns:a16="http://schemas.microsoft.com/office/drawing/2014/main" id="{57E3B91D-4CE8-4352-9388-B5B5FC0DB4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93920" y="1914734"/>
            <a:ext cx="1584325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3200" b="1" dirty="0" err="1"/>
              <a:t>gōng</a:t>
            </a:r>
            <a:endParaRPr lang="en-US" altLang="zh-CN" sz="3200" b="1" dirty="0"/>
          </a:p>
          <a:p>
            <a:pPr eaLnBrk="1" hangingPunct="1"/>
            <a:r>
              <a:rPr lang="zh-CN" altLang="en-US" sz="3200" b="1" dirty="0"/>
              <a:t>  </a:t>
            </a:r>
            <a:r>
              <a:rPr lang="zh-CN" altLang="en-US" sz="3200" b="1" dirty="0">
                <a:latin typeface="SimSun" panose="02010600030101010101" pitchFamily="2" charset="-122"/>
                <a:ea typeface="SimSun" panose="02010600030101010101" pitchFamily="2" charset="-122"/>
              </a:rPr>
              <a:t>龚</a:t>
            </a:r>
          </a:p>
        </p:txBody>
      </p:sp>
      <p:sp>
        <p:nvSpPr>
          <p:cNvPr id="20484" name="TextBox 8">
            <a:extLst>
              <a:ext uri="{FF2B5EF4-FFF2-40B4-BE49-F238E27FC236}">
                <a16:creationId xmlns:a16="http://schemas.microsoft.com/office/drawing/2014/main" id="{EA71B408-E473-4405-BBB7-F937BB98F0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81988" y="1138522"/>
            <a:ext cx="18002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zh-CN" sz="2800" dirty="0"/>
              <a:t>surname</a:t>
            </a:r>
            <a:endParaRPr lang="zh-CN" altLang="en-US" sz="2800" dirty="0"/>
          </a:p>
        </p:txBody>
      </p:sp>
      <p:cxnSp>
        <p:nvCxnSpPr>
          <p:cNvPr id="11" name="直接箭头连接符 10">
            <a:extLst>
              <a:ext uri="{FF2B5EF4-FFF2-40B4-BE49-F238E27FC236}">
                <a16:creationId xmlns:a16="http://schemas.microsoft.com/office/drawing/2014/main" id="{25FA6B94-510C-44E2-B655-A66ADB867D11}"/>
              </a:ext>
            </a:extLst>
          </p:cNvPr>
          <p:cNvCxnSpPr/>
          <p:nvPr/>
        </p:nvCxnSpPr>
        <p:spPr>
          <a:xfrm flipV="1">
            <a:off x="8439151" y="1697038"/>
            <a:ext cx="504825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0686A4B-7E83-44FA-991A-65DCF81311C9}"/>
              </a:ext>
            </a:extLst>
          </p:cNvPr>
          <p:cNvSpPr/>
          <p:nvPr/>
        </p:nvSpPr>
        <p:spPr>
          <a:xfrm>
            <a:off x="2527673" y="3105150"/>
            <a:ext cx="4216400" cy="16557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5ABA2366-3BF1-4761-AD3C-90269D4233CB}"/>
              </a:ext>
            </a:extLst>
          </p:cNvPr>
          <p:cNvSpPr txBox="1">
            <a:spLocks/>
          </p:cNvSpPr>
          <p:nvPr/>
        </p:nvSpPr>
        <p:spPr bwMode="auto">
          <a:xfrm>
            <a:off x="2657493" y="3118644"/>
            <a:ext cx="3005970" cy="15844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 marL="273050" indent="-273050" algn="l" rtl="0" eaLnBrk="0" fontAlgn="base" hangingPunct="0"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74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20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zh-CN" sz="2800" b="1" dirty="0" err="1">
                <a:ea typeface="ＭＳ Ｐゴシック" pitchFamily="34" charset="-128"/>
              </a:rPr>
              <a:t>wŏ</a:t>
            </a:r>
            <a:r>
              <a:rPr lang="en-US" altLang="zh-CN" sz="2800" b="1" dirty="0">
                <a:ea typeface="ＭＳ Ｐゴシック" pitchFamily="34" charset="-128"/>
              </a:rPr>
              <a:t> </a:t>
            </a:r>
            <a:r>
              <a:rPr lang="en-US" altLang="zh-CN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2800" b="1" dirty="0" err="1">
                <a:effectLst>
                  <a:outerShdw blurRad="38100" dist="38100" dir="2700000" algn="tl">
                    <a:srgbClr val="C0C0C0"/>
                  </a:outerShdw>
                </a:effectLst>
              </a:rPr>
              <a:t>jiào</a:t>
            </a:r>
            <a:r>
              <a:rPr lang="en-US" altLang="zh-CN" sz="2800" b="1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 </a:t>
            </a:r>
            <a:r>
              <a:rPr lang="en-US" altLang="zh-CN" sz="2800" b="1" dirty="0">
                <a:ea typeface="ＭＳ Ｐゴシック" pitchFamily="34" charset="-128"/>
              </a:rPr>
              <a:t>  Dan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zh-CN" altLang="en-US" sz="2800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endParaRPr lang="en-US" altLang="zh-CN" sz="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altLang="zh-CN" sz="2800" dirty="0">
                <a:ea typeface="ＭＳ Ｐゴシック" pitchFamily="34" charset="-128"/>
              </a:rPr>
              <a:t>My name is Dan.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16BDCA-70B1-4B70-8CC8-808384B4DC1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97F3FB6-6823-EA46-9DE2-5225419470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7672" y="4888735"/>
            <a:ext cx="6832600" cy="1295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137861F-C649-436D-91C0-DE6EB4D7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5546" y="537943"/>
            <a:ext cx="7521575" cy="615950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US" altLang="zh-CN" sz="3200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Georgia Pro Cond Black" panose="02040A06050405020203" pitchFamily="18" charset="0"/>
              </a:rPr>
              <a:t>Practice in pairs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7B3A662-A58B-439E-9BDE-4DCC718C3A4E}"/>
              </a:ext>
            </a:extLst>
          </p:cNvPr>
          <p:cNvSpPr/>
          <p:nvPr/>
        </p:nvSpPr>
        <p:spPr>
          <a:xfrm>
            <a:off x="2182036" y="1133688"/>
            <a:ext cx="8697681" cy="28803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07DC4812-300B-47E7-B01B-BACBBD77CD7D}"/>
              </a:ext>
            </a:extLst>
          </p:cNvPr>
          <p:cNvSpPr txBox="1">
            <a:spLocks/>
          </p:cNvSpPr>
          <p:nvPr/>
        </p:nvSpPr>
        <p:spPr bwMode="auto">
          <a:xfrm>
            <a:off x="2425546" y="1389123"/>
            <a:ext cx="7852760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A:</a:t>
            </a:r>
            <a:r>
              <a:rPr lang="zh-CN" altLang="en-US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我   叫   丹。</a:t>
            </a:r>
            <a:r>
              <a:rPr lang="en-GB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b="1" dirty="0">
              <a:solidFill>
                <a:schemeClr val="bg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你  叫   什  么？</a:t>
            </a:r>
            <a:r>
              <a:rPr lang="en-GB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300" b="1" dirty="0">
                <a:solidFill>
                  <a:schemeClr val="bg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925DFB4-FABD-4B81-B53D-771626988E06}"/>
              </a:ext>
            </a:extLst>
          </p:cNvPr>
          <p:cNvSpPr/>
          <p:nvPr/>
        </p:nvSpPr>
        <p:spPr>
          <a:xfrm>
            <a:off x="2182036" y="4301777"/>
            <a:ext cx="8064251" cy="1791781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08D60B3-79E9-4754-9224-0616A47ABED0}"/>
              </a:ext>
            </a:extLst>
          </p:cNvPr>
          <p:cNvSpPr txBox="1">
            <a:spLocks/>
          </p:cNvSpPr>
          <p:nvPr/>
        </p:nvSpPr>
        <p:spPr bwMode="auto">
          <a:xfrm>
            <a:off x="2451722" y="4301777"/>
            <a:ext cx="6669976" cy="1652272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250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128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144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144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                                                        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</a:t>
            </a:r>
            <a:r>
              <a:rPr lang="zh-CN" altLang="en-US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我  叫  </a:t>
            </a:r>
            <a:r>
              <a:rPr lang="en-GB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14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zh-CN" altLang="en-US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GB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M</a:t>
            </a:r>
            <a:r>
              <a:rPr lang="en-US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144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144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128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1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12800" dirty="0">
                <a:ea typeface="ＭＳ Ｐゴシック" panose="020B0600070205080204" pitchFamily="34" charset="-128"/>
              </a:rPr>
              <a:t>  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616A75-DE6D-4C68-ADE0-6C45EF4F1FB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6640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/>
          <p:cNvSpPr/>
          <p:nvPr/>
        </p:nvSpPr>
        <p:spPr>
          <a:xfrm>
            <a:off x="3747561" y="627879"/>
            <a:ext cx="2468276" cy="1712716"/>
          </a:xfrm>
          <a:prstGeom prst="wedgeRoundRectCallout">
            <a:avLst>
              <a:gd name="adj1" fmla="val -50550"/>
              <a:gd name="adj2" fmla="val 87344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034898" y="1194566"/>
            <a:ext cx="218093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我叫</a:t>
            </a:r>
            <a:r>
              <a:rPr lang="en-GB" altLang="zh-CN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034898" y="633239"/>
            <a:ext cx="2840038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wǒ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jiào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1D50D9-CEBF-4352-93C7-A927D0ED8E8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CEFEC5-3AB6-8149-9CD1-27937FC2E4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03" r="18977" b="-2568"/>
          <a:stretch/>
        </p:blipFill>
        <p:spPr>
          <a:xfrm>
            <a:off x="700509" y="1740544"/>
            <a:ext cx="2859142" cy="42874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8406D6F-4292-D741-B130-8F1554D4A75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226" t="19527" r="25015" b="6116"/>
          <a:stretch/>
        </p:blipFill>
        <p:spPr>
          <a:xfrm>
            <a:off x="7923215" y="2093913"/>
            <a:ext cx="3267622" cy="3934046"/>
          </a:xfrm>
          <a:prstGeom prst="rect">
            <a:avLst/>
          </a:prstGeom>
        </p:spPr>
      </p:pic>
      <p:sp>
        <p:nvSpPr>
          <p:cNvPr id="10" name="Rounded Rectangular Callout 9">
            <a:extLst>
              <a:ext uri="{FF2B5EF4-FFF2-40B4-BE49-F238E27FC236}">
                <a16:creationId xmlns:a16="http://schemas.microsoft.com/office/drawing/2014/main" id="{B8E8D06C-0D57-B34D-B019-6359964F5652}"/>
              </a:ext>
            </a:extLst>
          </p:cNvPr>
          <p:cNvSpPr/>
          <p:nvPr/>
        </p:nvSpPr>
        <p:spPr>
          <a:xfrm>
            <a:off x="6874936" y="661591"/>
            <a:ext cx="2468276" cy="1712716"/>
          </a:xfrm>
          <a:prstGeom prst="wedgeRoundRectCallout">
            <a:avLst>
              <a:gd name="adj1" fmla="val 36508"/>
              <a:gd name="adj2" fmla="val 87344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98AEF3-5CB1-DA45-892F-C13C9843A976}"/>
              </a:ext>
            </a:extLst>
          </p:cNvPr>
          <p:cNvSpPr txBox="1"/>
          <p:nvPr/>
        </p:nvSpPr>
        <p:spPr>
          <a:xfrm>
            <a:off x="7162273" y="1228278"/>
            <a:ext cx="218093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我叫</a:t>
            </a:r>
            <a:r>
              <a:rPr lang="en-GB" altLang="zh-CN" sz="5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sz="5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8A27EC-FE00-AA4C-8078-2FBA3229E2B8}"/>
              </a:ext>
            </a:extLst>
          </p:cNvPr>
          <p:cNvSpPr/>
          <p:nvPr/>
        </p:nvSpPr>
        <p:spPr>
          <a:xfrm>
            <a:off x="7162273" y="666951"/>
            <a:ext cx="2840038" cy="7080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wǒ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jiào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9227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/>
      <p:bldP spid="5" grpId="0"/>
      <p:bldP spid="10" grpId="0" animBg="1"/>
      <p:bldP spid="12" grpId="0"/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981365" y="1580827"/>
            <a:ext cx="8857924" cy="3996865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2425946" y="1854945"/>
            <a:ext cx="3308427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5750B1-B3F7-4EAD-BF4C-5252206D2B1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2" name="Text Box 3">
            <a:extLst>
              <a:ext uri="{FF2B5EF4-FFF2-40B4-BE49-F238E27FC236}">
                <a16:creationId xmlns:a16="http://schemas.microsoft.com/office/drawing/2014/main" id="{FFE8B11A-67DD-9C4C-AFE3-A2FEF9727C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95606" y="1746457"/>
            <a:ext cx="3702225" cy="2746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8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nín</a:t>
            </a:r>
            <a:r>
              <a:rPr lang="en-US" altLang="zh-CN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dirty="0" err="1">
                <a:solidFill>
                  <a:srgbClr val="002060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b="1" dirty="0">
              <a:solidFill>
                <a:srgbClr val="002060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b="1" dirty="0">
                <a:solidFill>
                  <a:srgbClr val="002060"/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b="1" dirty="0">
                <a:solidFill>
                  <a:srgbClr val="002060"/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</a:p>
        </p:txBody>
      </p:sp>
      <p:pic>
        <p:nvPicPr>
          <p:cNvPr id="16" name="Picture 2">
            <a:extLst>
              <a:ext uri="{FF2B5EF4-FFF2-40B4-BE49-F238E27FC236}">
                <a16:creationId xmlns:a16="http://schemas.microsoft.com/office/drawing/2014/main" id="{EE22C8F0-A284-5A46-A00A-FA5B53A87A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373676" y="2423088"/>
            <a:ext cx="1610555" cy="16105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52402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095822" y="1605776"/>
            <a:ext cx="8896255" cy="438985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89DA0F3-94C5-4893-94E4-EA819AE95AD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5" name="Text Box 10">
            <a:extLst>
              <a:ext uri="{FF2B5EF4-FFF2-40B4-BE49-F238E27FC236}">
                <a16:creationId xmlns:a16="http://schemas.microsoft.com/office/drawing/2014/main" id="{BB56F44E-1F16-4944-8F59-0BD7CCAF7B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4840" y="2201568"/>
            <a:ext cx="3544143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Nĭ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ma?</a:t>
            </a: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A: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你  好   吗？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sp>
        <p:nvSpPr>
          <p:cNvPr id="16" name="Text Box 11">
            <a:extLst>
              <a:ext uri="{FF2B5EF4-FFF2-40B4-BE49-F238E27FC236}">
                <a16:creationId xmlns:a16="http://schemas.microsoft.com/office/drawing/2014/main" id="{C15F2B1C-B3AA-6D4F-BC6F-9C91A082BA9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4840" y="4117475"/>
            <a:ext cx="492918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方正舒体" panose="02010601030101010101" pitchFamily="2" charset="-122"/>
              </a:defRPr>
            </a:lvl9pPr>
          </a:lstStyle>
          <a:p>
            <a:pPr eaLnBrk="1" hangingPunct="1"/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    </a:t>
            </a:r>
            <a:r>
              <a:rPr lang="en-US" altLang="zh-CN" sz="3200" b="1" dirty="0" err="1">
                <a:latin typeface="Georgia" panose="02040502050405020303" pitchFamily="18" charset="0"/>
                <a:ea typeface="楷体_GB2312" pitchFamily="49" charset="-122"/>
              </a:rPr>
              <a:t>Wŏ</a:t>
            </a:r>
            <a:r>
              <a:rPr lang="en-US" altLang="zh-CN" sz="3200" b="1" dirty="0">
                <a:latin typeface="Georgia" panose="02040502050405020303" pitchFamily="18" charset="0"/>
                <a:ea typeface="楷体_GB2312" pitchFamily="49" charset="-122"/>
              </a:rPr>
              <a:t>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hĕnh</a:t>
            </a:r>
            <a:r>
              <a:rPr lang="vi-VN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ă</a:t>
            </a:r>
            <a:r>
              <a:rPr lang="en-US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o.  </a:t>
            </a:r>
            <a:r>
              <a:rPr lang="en-US" altLang="zh-CN" sz="3200" b="1" dirty="0" err="1">
                <a:latin typeface="Georgia" panose="02040502050405020303" pitchFamily="18" charset="0"/>
                <a:ea typeface="宋体" panose="02010600030101010101" pitchFamily="2" charset="-122"/>
              </a:rPr>
              <a:t>xièxie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eaLnBrk="1" hangingPunct="1"/>
            <a:r>
              <a:rPr lang="en-GB" altLang="zh-CN" sz="3200" b="1" dirty="0">
                <a:latin typeface="Georgia" panose="02040502050405020303" pitchFamily="18" charset="0"/>
                <a:ea typeface="宋体" panose="02010600030101010101" pitchFamily="2" charset="-122"/>
              </a:rPr>
              <a:t>B: </a:t>
            </a:r>
            <a:r>
              <a:rPr lang="zh-CN" altLang="en-US" sz="3200" b="1" dirty="0">
                <a:latin typeface="Georgia" panose="02040502050405020303" pitchFamily="18" charset="0"/>
                <a:ea typeface="宋体" panose="02010600030101010101" pitchFamily="2" charset="-122"/>
              </a:rPr>
              <a:t>我    很  好。    谢谢！</a:t>
            </a:r>
            <a:endParaRPr lang="en-US" altLang="zh-CN" sz="3200" b="1" dirty="0">
              <a:latin typeface="Georgia" panose="02040502050405020303" pitchFamily="18" charset="0"/>
              <a:ea typeface="宋体" panose="02010600030101010101" pitchFamily="2" charset="-122"/>
            </a:endParaRPr>
          </a:p>
        </p:txBody>
      </p:sp>
      <p:pic>
        <p:nvPicPr>
          <p:cNvPr id="18" name="Picture 7">
            <a:extLst>
              <a:ext uri="{FF2B5EF4-FFF2-40B4-BE49-F238E27FC236}">
                <a16:creationId xmlns:a16="http://schemas.microsoft.com/office/drawing/2014/main" id="{104317BA-4E0B-A840-8676-7105FDD93C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863" y="1607871"/>
            <a:ext cx="3893216" cy="2812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7CF5CF4F-2928-7942-8FA3-BF3F9EE28F41}"/>
              </a:ext>
            </a:extLst>
          </p:cNvPr>
          <p:cNvSpPr/>
          <p:nvPr/>
        </p:nvSpPr>
        <p:spPr>
          <a:xfrm>
            <a:off x="9030367" y="3731557"/>
            <a:ext cx="1952263" cy="643499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</a:rPr>
              <a:t>I am fine, </a:t>
            </a:r>
          </a:p>
          <a:p>
            <a:r>
              <a:rPr lang="en-GB" b="1" dirty="0">
                <a:solidFill>
                  <a:schemeClr val="tx1"/>
                </a:solidFill>
              </a:rPr>
              <a:t>thank you.</a:t>
            </a:r>
          </a:p>
        </p:txBody>
      </p:sp>
    </p:spTree>
    <p:extLst>
      <p:ext uri="{BB962C8B-B14F-4D97-AF65-F5344CB8AC3E}">
        <p14:creationId xmlns:p14="http://schemas.microsoft.com/office/powerpoint/2010/main" val="16215705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613298" y="845684"/>
            <a:ext cx="9525" cy="5154216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3" y="862366"/>
            <a:ext cx="1937355" cy="507831"/>
            <a:chOff x="308629" y="6819"/>
            <a:chExt cx="2583140" cy="677108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62411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807359" y="1556792"/>
            <a:ext cx="9305585" cy="4536506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5F6FCE0E-6FD2-46CA-B5F1-9A0F698D0D37}"/>
              </a:ext>
            </a:extLst>
          </p:cNvPr>
          <p:cNvSpPr txBox="1">
            <a:spLocks/>
          </p:cNvSpPr>
          <p:nvPr/>
        </p:nvSpPr>
        <p:spPr bwMode="auto">
          <a:xfrm>
            <a:off x="1918585" y="1831863"/>
            <a:ext cx="7416179" cy="244886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1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Dan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A: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我   叫   丹。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My name is  Dan.)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b="1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Nĭ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000" b="1" dirty="0" err="1">
                <a:latin typeface="楷体" panose="02010609060101010101" pitchFamily="49" charset="-122"/>
                <a:ea typeface="楷体" panose="02010609060101010101" pitchFamily="49" charset="-122"/>
              </a:rPr>
              <a:t>shén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me?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zh-CN" altLang="en-US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你  叫   什  么？</a:t>
            </a:r>
            <a:r>
              <a:rPr lang="en-GB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(W</a:t>
            </a:r>
            <a:r>
              <a:rPr lang="en-US" altLang="zh-CN" sz="3000" b="1" dirty="0">
                <a:latin typeface="楷体" panose="02010609060101010101" pitchFamily="49" charset="-122"/>
                <a:ea typeface="楷体" panose="02010609060101010101" pitchFamily="49" charset="-122"/>
              </a:rPr>
              <a:t>hat is your name?)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0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09909362-925E-4683-B980-CB7BE12E78A5}"/>
              </a:ext>
            </a:extLst>
          </p:cNvPr>
          <p:cNvSpPr txBox="1">
            <a:spLocks/>
          </p:cNvSpPr>
          <p:nvPr/>
        </p:nvSpPr>
        <p:spPr bwMode="auto">
          <a:xfrm>
            <a:off x="1918585" y="4149081"/>
            <a:ext cx="5328592" cy="1944217"/>
          </a:xfrm>
          <a:prstGeom prst="rect">
            <a:avLst/>
          </a:prstGeom>
          <a:noFill/>
          <a:ln>
            <a:noFill/>
          </a:ln>
        </p:spPr>
        <p:txBody>
          <a:bodyPr>
            <a:normAutofit fontScale="92500" lnSpcReduction="20000"/>
          </a:bodyPr>
          <a:lstStyle>
            <a:lvl1pPr>
              <a:spcBef>
                <a:spcPts val="600"/>
              </a:spcBef>
              <a:buClr>
                <a:schemeClr val="accent1"/>
              </a:buClr>
              <a:buSzPct val="70000"/>
              <a:buFont typeface="Wingdings" panose="05000000000000000000" pitchFamily="2" charset="2"/>
              <a:buChar char=""/>
              <a:defRPr sz="2400">
                <a:solidFill>
                  <a:schemeClr val="tx1"/>
                </a:solidFill>
                <a:latin typeface="Century Schoolbook" panose="02040604050505020304" pitchFamily="18" charset="0"/>
              </a:defRPr>
            </a:lvl1pPr>
            <a:lvl2pPr marL="639763" indent="-273050">
              <a:spcBef>
                <a:spcPct val="200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"/>
              <a:defRPr sz="2100">
                <a:solidFill>
                  <a:schemeClr val="tx1"/>
                </a:solidFill>
                <a:latin typeface="Century Schoolbook" panose="02040604050505020304" pitchFamily="18" charset="0"/>
              </a:defRPr>
            </a:lvl2pPr>
            <a:lvl3pPr marL="885825" indent="-182563">
              <a:spcBef>
                <a:spcPct val="20000"/>
              </a:spcBef>
              <a:buClr>
                <a:srgbClr val="E0752F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3pPr>
            <a:lvl4pPr marL="1187450" indent="-182563">
              <a:spcBef>
                <a:spcPct val="20000"/>
              </a:spcBef>
              <a:buClr>
                <a:srgbClr val="FEC3AE"/>
              </a:buClr>
              <a:buSzPct val="60000"/>
              <a:buFont typeface="Wingdings" panose="05000000000000000000" pitchFamily="2" charset="2"/>
              <a:buChar char=""/>
              <a:defRPr>
                <a:solidFill>
                  <a:schemeClr val="tx1"/>
                </a:solidFill>
                <a:latin typeface="Century Schoolbook" panose="02040604050505020304" pitchFamily="18" charset="0"/>
              </a:defRPr>
            </a:lvl4pPr>
            <a:lvl5pPr marL="1462088" indent="-182563">
              <a:spcBef>
                <a:spcPct val="20000"/>
              </a:spcBef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5pPr>
            <a:lvl6pPr marL="19192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6pPr>
            <a:lvl7pPr marL="23764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7pPr>
            <a:lvl8pPr marL="28336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8pPr>
            <a:lvl9pPr marL="3290888" indent="-1825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DCAE9"/>
              </a:buClr>
              <a:buSzPct val="68000"/>
              <a:buFont typeface="Wingdings 2" panose="05020102010507070707" pitchFamily="18" charset="2"/>
              <a:buChar char=""/>
              <a:defRPr sz="1600">
                <a:solidFill>
                  <a:schemeClr val="tx1"/>
                </a:solidFill>
                <a:latin typeface="Century Schoolbook" panose="02040604050505020304" pitchFamily="18" charset="0"/>
              </a:defRPr>
            </a:lvl9pPr>
          </a:lstStyle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solidFill>
                <a:srgbClr val="FFFF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Wŏ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3300" b="1" dirty="0" err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jiào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… …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B: 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我  叫 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 …</a:t>
            </a:r>
            <a:r>
              <a:rPr lang="zh-CN" altLang="en-US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                 </a:t>
            </a:r>
            <a:endParaRPr lang="en-GB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M</a:t>
            </a:r>
            <a:r>
              <a:rPr lang="en-US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y name is … </a:t>
            </a:r>
            <a:r>
              <a:rPr lang="en-GB" altLang="zh-CN" sz="3300" b="1" dirty="0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…</a:t>
            </a:r>
            <a:endParaRPr lang="en-US" altLang="zh-CN" sz="3300" b="1" dirty="0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3300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2800" dirty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zh-CN" sz="4100" dirty="0">
              <a:ea typeface="ＭＳ Ｐゴシック" panose="020B0600070205080204" pitchFamily="34" charset="-128"/>
            </a:endParaRPr>
          </a:p>
        </p:txBody>
      </p:sp>
      <p:pic>
        <p:nvPicPr>
          <p:cNvPr id="15" name="Picture 3" descr="A person standing on a beach&#10;&#10;Description automatically generated">
            <a:extLst>
              <a:ext uri="{FF2B5EF4-FFF2-40B4-BE49-F238E27FC236}">
                <a16:creationId xmlns:a16="http://schemas.microsoft.com/office/drawing/2014/main" id="{DF53687E-4E1E-4D97-9BAA-9780CAE7A6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1151" r="27951"/>
          <a:stretch>
            <a:fillRect/>
          </a:stretch>
        </p:blipFill>
        <p:spPr bwMode="auto">
          <a:xfrm>
            <a:off x="9215546" y="1556792"/>
            <a:ext cx="2017454" cy="2188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7DA1A6C-40E2-4189-B3E3-B78AF3A1575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049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622715" y="742360"/>
            <a:ext cx="8120725" cy="5373280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ko-KR" sz="60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Can you introduce yourself? </a:t>
            </a:r>
            <a:r>
              <a:rPr lang="en-US" altLang="ko-KR" sz="13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</a:p>
        </p:txBody>
      </p:sp>
      <p:pic>
        <p:nvPicPr>
          <p:cNvPr id="4" name="Picture 4" descr="C:\Users\ADMINI~1\AppData\Local\Temp\%}BH@GY{5PIL0GYZW@B}CB5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3933056"/>
            <a:ext cx="1727522" cy="1727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28804C-247D-483B-AF72-9BB169D470B9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49654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모서리가 둥근 직사각형 1"/>
          <p:cNvSpPr/>
          <p:nvPr/>
        </p:nvSpPr>
        <p:spPr>
          <a:xfrm>
            <a:off x="1703512" y="671042"/>
            <a:ext cx="8136903" cy="5515916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endParaRPr lang="ko-KR" altLang="en-US" sz="138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C:\Users\ADMINI~1\AppData\Local\Temp\~WEE9NSN4RM_HZ`[5TE6NR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217" y="1240946"/>
            <a:ext cx="1611783" cy="218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직사각형 3"/>
          <p:cNvSpPr/>
          <p:nvPr/>
        </p:nvSpPr>
        <p:spPr>
          <a:xfrm>
            <a:off x="2135561" y="980729"/>
            <a:ext cx="29033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Dà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jiā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hǎo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6" name="직사각형 5"/>
          <p:cNvSpPr/>
          <p:nvPr/>
        </p:nvSpPr>
        <p:spPr>
          <a:xfrm>
            <a:off x="5275647" y="974965"/>
            <a:ext cx="187743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wǒ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 </a:t>
            </a:r>
            <a:r>
              <a:rPr lang="en-US" altLang="ko-KR" sz="36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jiào</a:t>
            </a:r>
            <a:r>
              <a:rPr lang="en-US" altLang="ko-KR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Unicode MS" panose="020B0604020202020204" pitchFamily="50" charset="-127"/>
                <a:ea typeface="Arial Unicode MS" panose="020B0604020202020204" pitchFamily="50" charset="-127"/>
                <a:cs typeface="Arial Unicode MS" panose="020B0604020202020204" pitchFamily="50" charset="-127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38D2BD-2DA2-461B-86EA-F1FB46F2CE41}"/>
              </a:ext>
            </a:extLst>
          </p:cNvPr>
          <p:cNvSpPr txBox="1"/>
          <p:nvPr/>
        </p:nvSpPr>
        <p:spPr>
          <a:xfrm>
            <a:off x="2207568" y="2009622"/>
            <a:ext cx="65527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大 家 好，  </a:t>
            </a:r>
            <a:r>
              <a:rPr lang="zh-CN" alt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我 叫</a:t>
            </a:r>
            <a:r>
              <a:rPr lang="en-GB" altLang="zh-CN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…… </a:t>
            </a:r>
            <a:endParaRPr lang="ko-KR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F9F36-22A8-4623-B3E2-260D13B1CF9B}"/>
              </a:ext>
            </a:extLst>
          </p:cNvPr>
          <p:cNvSpPr txBox="1"/>
          <p:nvPr/>
        </p:nvSpPr>
        <p:spPr>
          <a:xfrm>
            <a:off x="2351585" y="4149081"/>
            <a:ext cx="7779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Hello</a:t>
            </a:r>
            <a:r>
              <a:rPr lang="zh-CN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，</a:t>
            </a:r>
            <a:r>
              <a:rPr lang="en-US" altLang="zh-CN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everyone.</a:t>
            </a:r>
            <a:r>
              <a:rPr lang="en-US" altLang="zh-CN" sz="3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 </a:t>
            </a:r>
            <a:r>
              <a:rPr lang="en-US" altLang="ko-KR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  <a:ea typeface="바탕" panose="02030600000101010101" pitchFamily="18" charset="-127"/>
              </a:rPr>
              <a:t>My name is…</a:t>
            </a:r>
            <a:endParaRPr lang="en-GB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3EA8BC-CE68-425A-9B7F-8B65F36414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70954299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626" y="660649"/>
            <a:ext cx="8263134" cy="54541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8086" y="2846152"/>
            <a:ext cx="3026727" cy="2571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80" y="4185810"/>
            <a:ext cx="2416287" cy="1929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551" y="632362"/>
            <a:ext cx="2212655" cy="2213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3548306" y="1735207"/>
            <a:ext cx="429091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lIns="91440" tIns="45720" rIns="91440" bIns="45720" anchor="t">
            <a:spAutoFit/>
          </a:bodyPr>
          <a:lstStyle/>
          <a:p>
            <a:pPr>
              <a:spcBef>
                <a:spcPct val="0"/>
              </a:spcBef>
              <a:spcAft>
                <a:spcPct val="0"/>
              </a:spcAft>
            </a:pPr>
            <a:r>
              <a:rPr lang="en-US" altLang="zh-CN" sz="7200" dirty="0" err="1">
                <a:solidFill>
                  <a:schemeClr val="bg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/>
                <a:ea typeface="SimSun"/>
              </a:rPr>
              <a:t>休息一下</a:t>
            </a:r>
            <a:r>
              <a:rPr lang="en-US" altLang="zh-CN" sz="7200" dirty="0">
                <a:solidFill>
                  <a:schemeClr val="bg1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Comic Sans MS"/>
                <a:ea typeface="SimSun"/>
              </a:rPr>
              <a:t>！</a:t>
            </a: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606" y="743169"/>
            <a:ext cx="2519268" cy="2519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82AF1CA-701B-43D2-96D2-49F925ABB035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248628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rizontal Scroll 1"/>
          <p:cNvSpPr/>
          <p:nvPr/>
        </p:nvSpPr>
        <p:spPr>
          <a:xfrm>
            <a:off x="2423592" y="1484784"/>
            <a:ext cx="7128792" cy="367240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Pinyin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EA8060-8285-41B5-84FC-BF0390B5EDE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1026" name="Picture 2" descr="手指指人挑衅摄影图__其他人物_人物图库_摄影图库_昵图网nipic.com">
            <a:extLst>
              <a:ext uri="{FF2B5EF4-FFF2-40B4-BE49-F238E27FC236}">
                <a16:creationId xmlns:a16="http://schemas.microsoft.com/office/drawing/2014/main" id="{273398C2-F27F-413B-BB5C-093D4E5827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42"/>
          <a:stretch/>
        </p:blipFill>
        <p:spPr bwMode="auto">
          <a:xfrm>
            <a:off x="9733357" y="613246"/>
            <a:ext cx="1845497" cy="1701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435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84514E51-DD7B-4310-AF81-3793D2D916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283746" y="1131094"/>
            <a:ext cx="5641181" cy="62388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zh-CN" cap="none" dirty="0">
                <a:ea typeface="SimSun" panose="02010600030101010101" pitchFamily="2" charset="-122"/>
              </a:rPr>
              <a:t>.</a:t>
            </a:r>
          </a:p>
        </p:txBody>
      </p:sp>
      <p:pic>
        <p:nvPicPr>
          <p:cNvPr id="10243" name="Content Placeholder 3">
            <a:extLst>
              <a:ext uri="{FF2B5EF4-FFF2-40B4-BE49-F238E27FC236}">
                <a16:creationId xmlns:a16="http://schemas.microsoft.com/office/drawing/2014/main" id="{9715CA33-A365-4E46-A8DB-958285CC069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512"/>
          <a:stretch/>
        </p:blipFill>
        <p:spPr>
          <a:xfrm>
            <a:off x="2015100" y="985521"/>
            <a:ext cx="8012486" cy="51308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B52D8C-C667-4BAD-997E-3A03C965ED90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668313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5">
            <a:extLst>
              <a:ext uri="{FF2B5EF4-FFF2-40B4-BE49-F238E27FC236}">
                <a16:creationId xmlns:a16="http://schemas.microsoft.com/office/drawing/2014/main" id="{A4CD6FDA-BB4C-4C5C-B8F3-3CADDA970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1E9C76A-BA0D-4296-90BA-A8F508080B02}" type="slidenum">
              <a:rPr lang="en-US" altLang="zh-CN" sz="9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US" altLang="zh-CN" sz="900">
              <a:solidFill>
                <a:srgbClr val="898989"/>
              </a:solidFill>
            </a:endParaRPr>
          </a:p>
        </p:txBody>
      </p:sp>
      <p:sp>
        <p:nvSpPr>
          <p:cNvPr id="11267" name="Rectangle 1">
            <a:extLst>
              <a:ext uri="{FF2B5EF4-FFF2-40B4-BE49-F238E27FC236}">
                <a16:creationId xmlns:a16="http://schemas.microsoft.com/office/drawing/2014/main" id="{F07D278C-5EAA-4CA7-826D-F55FE295F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4190" y="5841066"/>
            <a:ext cx="218562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1800" i="1" dirty="0">
                <a:latin typeface="楷体" panose="02010609060101010101" pitchFamily="49" charset="-122"/>
                <a:ea typeface="楷体" panose="02010609060101010101" pitchFamily="49" charset="-122"/>
              </a:rPr>
              <a:t>介绍中文的组成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3634C9-1100-47AF-A46A-9F78B2B5E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3714750"/>
            <a:ext cx="2057400" cy="2010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6932A08-82CC-4C43-A0A5-BC9F9DF607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016" y="1179502"/>
            <a:ext cx="1953816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C03DC6-7290-4FC1-BA0E-1633D1FE49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696" y="978287"/>
            <a:ext cx="1314450" cy="1697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EFE6C2-C003-4AD5-A4D2-FAB0885BD6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5601" y="2820084"/>
            <a:ext cx="299347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 dirty="0"/>
              <a:t>Q:What are they doing?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000" dirty="0"/>
              <a:t>A: Writing Chinese.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E3CAD6-B0AD-43AE-8CBB-F3F248C2AF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5952" y="2914651"/>
            <a:ext cx="4200189" cy="153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 b="1" u="sng" dirty="0">
                <a:latin typeface="楷体" panose="02010609060101010101" pitchFamily="49" charset="-122"/>
                <a:ea typeface="楷体" panose="02010609060101010101" pitchFamily="49" charset="-122"/>
              </a:rPr>
              <a:t>中文的组成 </a:t>
            </a:r>
            <a:r>
              <a:rPr lang="en-US" altLang="zh-CN" sz="2000" b="1" u="sng" dirty="0">
                <a:latin typeface="楷体" panose="02010609060101010101" pitchFamily="49" charset="-122"/>
                <a:ea typeface="楷体" panose="02010609060101010101" pitchFamily="49" charset="-122"/>
              </a:rPr>
              <a:t>(Chinese elements)</a:t>
            </a:r>
            <a:r>
              <a:rPr lang="zh-CN" altLang="en-US" sz="2000" b="1" u="sng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endParaRPr lang="en-US" altLang="zh-CN" sz="2000" b="1" u="sng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拼音          （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pinyin)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声调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          </a:t>
            </a: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tones)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字符          （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character)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35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74847CA-5C1D-4863-9AB5-ED55355E84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95952" y="4506099"/>
            <a:ext cx="3568401" cy="122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 b="1" u="sng" dirty="0">
                <a:latin typeface="楷体" panose="02010609060101010101" pitchFamily="49" charset="-122"/>
                <a:ea typeface="楷体" panose="02010609060101010101" pitchFamily="49" charset="-122"/>
              </a:rPr>
              <a:t>中文的字形</a:t>
            </a:r>
            <a:r>
              <a:rPr lang="en-US" altLang="zh-CN" sz="2000" b="1" u="sng" dirty="0">
                <a:latin typeface="楷体" panose="02010609060101010101" pitchFamily="49" charset="-122"/>
                <a:ea typeface="楷体" panose="02010609060101010101" pitchFamily="49" charset="-122"/>
              </a:rPr>
              <a:t>(Chinese shape)</a:t>
            </a:r>
            <a:r>
              <a:rPr lang="zh-CN" altLang="en-US" sz="2000" b="1" u="sng" dirty="0">
                <a:latin typeface="楷体" panose="02010609060101010101" pitchFamily="49" charset="-122"/>
                <a:ea typeface="楷体" panose="02010609060101010101" pitchFamily="49" charset="-122"/>
              </a:rPr>
              <a:t>：</a:t>
            </a:r>
            <a:endParaRPr lang="en-US" altLang="zh-CN" sz="2000" b="1" u="sng" dirty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 dirty="0">
                <a:latin typeface="楷体" panose="02010609060101010101" pitchFamily="49" charset="-122"/>
                <a:ea typeface="楷体" panose="02010609060101010101" pitchFamily="49" charset="-122"/>
              </a:rPr>
              <a:t>         方形              </a:t>
            </a:r>
            <a:r>
              <a:rPr lang="en-US" altLang="zh-CN" sz="2000" dirty="0">
                <a:latin typeface="楷体" panose="02010609060101010101" pitchFamily="49" charset="-122"/>
                <a:ea typeface="楷体" panose="02010609060101010101" pitchFamily="49" charset="-122"/>
              </a:rPr>
              <a:t>(square)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135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6CC75B1-D0BC-43C8-B4BE-1A36FDC1CEAD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7308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6985B982-DC1D-4AF0-9734-1AECE47563C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 bwMode="auto">
          <a:xfrm>
            <a:off x="3431704" y="619720"/>
            <a:ext cx="4567238" cy="475059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zh-CN" cap="none" dirty="0">
                <a:solidFill>
                  <a:srgbClr val="863204"/>
                </a:solidFill>
              </a:rPr>
              <a:t>PINYIN </a:t>
            </a:r>
            <a:r>
              <a:rPr lang="zh-CN" altLang="en-US" b="1" cap="none" dirty="0">
                <a:solidFill>
                  <a:srgbClr val="863204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拼音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5B791D5-62E7-4569-84DC-80A809A2698A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1757680" y="1259840"/>
            <a:ext cx="7416086" cy="462915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  <a:defRPr/>
            </a:pPr>
            <a:r>
              <a:rPr lang="en-US" altLang="zh-CN" b="1" dirty="0">
                <a:solidFill>
                  <a:schemeClr val="accent2">
                    <a:lumMod val="50000"/>
                  </a:schemeClr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Pinyin is the name of </a:t>
            </a:r>
            <a:r>
              <a:rPr lang="en-US" altLang="zh-CN" b="1" dirty="0">
                <a:latin typeface="Batang" panose="02030600000101010101" pitchFamily="18" charset="-127"/>
                <a:ea typeface="Batang" panose="02030600000101010101" pitchFamily="18" charset="-127"/>
              </a:rPr>
              <a:t>the system we use to spell out the sound of Chinese words in roman letters. It is a written aid to pronunciation.          </a:t>
            </a:r>
          </a:p>
          <a:p>
            <a:pPr marL="205740" indent="-20574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        </a:t>
            </a:r>
          </a:p>
          <a:p>
            <a:pPr marL="205740" indent="-20574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            Initial (In the word ‘</a:t>
            </a:r>
            <a:r>
              <a:rPr lang="en-US" altLang="zh-CN" dirty="0" err="1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’, the initial is the</a:t>
            </a:r>
          </a:p>
          <a:p>
            <a:pPr marL="205740" indent="-20574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                       ‘n’ sound</a:t>
            </a:r>
            <a:r>
              <a:rPr lang="zh-CN" altLang="en-US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）</a:t>
            </a:r>
            <a:endParaRPr lang="en-US" altLang="zh-CN" dirty="0">
              <a:solidFill>
                <a:srgbClr val="002060"/>
              </a:solidFill>
              <a:latin typeface="Batang" panose="02030600000101010101" pitchFamily="18" charset="-127"/>
              <a:ea typeface="Batang" panose="02030600000101010101" pitchFamily="18" charset="-127"/>
            </a:endParaRPr>
          </a:p>
          <a:p>
            <a:pPr marL="205740" indent="-205740">
              <a:buNone/>
              <a:defRPr/>
            </a:pPr>
            <a:endParaRPr lang="en-US" altLang="zh-CN" dirty="0">
              <a:solidFill>
                <a:srgbClr val="002060"/>
              </a:solidFill>
              <a:latin typeface="Batang" panose="02030600000101010101" pitchFamily="18" charset="-127"/>
              <a:ea typeface="Batang" panose="02030600000101010101" pitchFamily="18" charset="-127"/>
            </a:endParaRPr>
          </a:p>
          <a:p>
            <a:pPr marL="205740" indent="-20574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Pinyin)</a:t>
            </a:r>
          </a:p>
          <a:p>
            <a:pPr marL="205740" indent="-205740">
              <a:buFont typeface="Wingdings"/>
              <a:buChar char=""/>
              <a:defRPr/>
            </a:pPr>
            <a:endParaRPr lang="en-US" altLang="zh-CN" dirty="0">
              <a:solidFill>
                <a:srgbClr val="002060"/>
              </a:solidFill>
              <a:latin typeface="Batang" panose="02030600000101010101" pitchFamily="18" charset="-127"/>
              <a:ea typeface="Batang" panose="02030600000101010101" pitchFamily="18" charset="-127"/>
            </a:endParaRPr>
          </a:p>
          <a:p>
            <a:pPr marL="0" indent="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          Final    (In the word ‘</a:t>
            </a:r>
            <a:r>
              <a:rPr lang="en-US" altLang="zh-CN" dirty="0" err="1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’, the final</a:t>
            </a:r>
          </a:p>
          <a:p>
            <a:pPr marL="0" indent="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                      is the ‘</a:t>
            </a:r>
            <a:r>
              <a:rPr lang="en-US" altLang="zh-CN" dirty="0" err="1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i</a:t>
            </a: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’ sound )</a:t>
            </a:r>
          </a:p>
          <a:p>
            <a:pPr marL="0" indent="0">
              <a:buNone/>
              <a:defRPr/>
            </a:pPr>
            <a:endParaRPr lang="en-US" altLang="zh-CN" dirty="0">
              <a:solidFill>
                <a:srgbClr val="002060"/>
              </a:solidFill>
              <a:latin typeface="Batang" panose="02030600000101010101" pitchFamily="18" charset="-127"/>
              <a:ea typeface="Batang" panose="02030600000101010101" pitchFamily="18" charset="-127"/>
            </a:endParaRPr>
          </a:p>
          <a:p>
            <a:pPr marL="0" indent="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word ‘</a:t>
            </a:r>
            <a:r>
              <a:rPr lang="en-US" altLang="zh-CN" dirty="0" err="1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nǐ</a:t>
            </a: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’  Tone</a:t>
            </a:r>
          </a:p>
          <a:p>
            <a:pPr marL="205740" indent="-20574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    (the “</a:t>
            </a:r>
            <a:r>
              <a:rPr lang="en-US" altLang="zh-CN" dirty="0" err="1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n</a:t>
            </a:r>
            <a:r>
              <a:rPr lang="en-US" altLang="zh-CN" dirty="0" err="1">
                <a:solidFill>
                  <a:srgbClr val="002060"/>
                </a:solidFill>
                <a:latin typeface="华文宋体"/>
                <a:ea typeface="华文宋体"/>
              </a:rPr>
              <a:t>ĭ</a:t>
            </a:r>
            <a:r>
              <a:rPr lang="en-US" altLang="zh-CN" dirty="0">
                <a:solidFill>
                  <a:srgbClr val="002060"/>
                </a:solidFill>
                <a:latin typeface="华文宋体"/>
                <a:ea typeface="华文宋体"/>
              </a:rPr>
              <a:t>” </a:t>
            </a: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is  the third  tone) </a:t>
            </a:r>
          </a:p>
          <a:p>
            <a:pPr marL="205740" indent="-205740">
              <a:buNone/>
              <a:defRPr/>
            </a:pPr>
            <a:r>
              <a:rPr lang="en-US" altLang="zh-CN" dirty="0">
                <a:solidFill>
                  <a:srgbClr val="002060"/>
                </a:solidFill>
                <a:latin typeface="Batang" panose="02030600000101010101" pitchFamily="18" charset="-127"/>
                <a:ea typeface="Batang" panose="02030600000101010101" pitchFamily="18" charset="-127"/>
              </a:rPr>
              <a:t> There are four tones and a natural tone</a:t>
            </a:r>
          </a:p>
        </p:txBody>
      </p:sp>
      <p:sp>
        <p:nvSpPr>
          <p:cNvPr id="11268" name="AutoShape 4">
            <a:extLst>
              <a:ext uri="{FF2B5EF4-FFF2-40B4-BE49-F238E27FC236}">
                <a16:creationId xmlns:a16="http://schemas.microsoft.com/office/drawing/2014/main" id="{7B428065-3831-42CA-B3EB-1F9C2F8CB0D2}"/>
              </a:ext>
            </a:extLst>
          </p:cNvPr>
          <p:cNvSpPr>
            <a:spLocks/>
          </p:cNvSpPr>
          <p:nvPr/>
        </p:nvSpPr>
        <p:spPr bwMode="auto">
          <a:xfrm>
            <a:off x="3287689" y="2591991"/>
            <a:ext cx="377429" cy="1674019"/>
          </a:xfrm>
          <a:prstGeom prst="leftBrace">
            <a:avLst>
              <a:gd name="adj1" fmla="val 36961"/>
              <a:gd name="adj2" fmla="val 51241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zh-CN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E6C676-B7AB-455D-BBFA-6F82201144F2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646845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3D49385-6C46-4395-B368-30349C6DE95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3009900" y="568960"/>
            <a:ext cx="5600700" cy="10598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altLang="zh-CN" dirty="0"/>
              <a:t>  Initials-23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8ECC86E2-6880-4B4C-985A-74A30A90C71B}"/>
              </a:ext>
            </a:extLst>
          </p:cNvPr>
          <p:cNvSpPr>
            <a:spLocks noGrp="1" noRot="1" noChangeArrowheads="1"/>
          </p:cNvSpPr>
          <p:nvPr>
            <p:ph sz="half" idx="1"/>
          </p:nvPr>
        </p:nvSpPr>
        <p:spPr>
          <a:xfrm>
            <a:off x="2357120" y="1371600"/>
            <a:ext cx="5827112" cy="3857600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altLang="zh-CN" b="1" dirty="0"/>
              <a:t>b  p  m  f</a:t>
            </a:r>
          </a:p>
          <a:p>
            <a:pPr marL="0" indent="0">
              <a:buNone/>
              <a:defRPr/>
            </a:pPr>
            <a:r>
              <a:rPr lang="en-US" altLang="zh-CN" b="1" dirty="0"/>
              <a:t>d  t   n   l </a:t>
            </a:r>
          </a:p>
          <a:p>
            <a:pPr marL="0" indent="0">
              <a:buNone/>
              <a:defRPr/>
            </a:pPr>
            <a:r>
              <a:rPr lang="en-US" altLang="zh-CN" b="1" dirty="0"/>
              <a:t>g  k   h</a:t>
            </a:r>
          </a:p>
          <a:p>
            <a:pPr marL="0" indent="0">
              <a:buNone/>
              <a:defRPr/>
            </a:pPr>
            <a:r>
              <a:rPr lang="en-US" altLang="zh-CN" b="1" dirty="0"/>
              <a:t>j  </a:t>
            </a:r>
            <a:r>
              <a:rPr lang="en-US" altLang="zh-CN" b="1" dirty="0">
                <a:solidFill>
                  <a:srgbClr val="FF0000"/>
                </a:solidFill>
              </a:rPr>
              <a:t> </a:t>
            </a:r>
            <a:r>
              <a:rPr lang="en-US" altLang="zh-CN" b="1" dirty="0"/>
              <a:t>q</a:t>
            </a:r>
            <a:r>
              <a:rPr lang="en-US" altLang="zh-CN" b="1" dirty="0">
                <a:solidFill>
                  <a:srgbClr val="FF0000"/>
                </a:solidFill>
              </a:rPr>
              <a:t> </a:t>
            </a:r>
            <a:r>
              <a:rPr lang="en-US" altLang="zh-CN" b="1" dirty="0"/>
              <a:t>  x </a:t>
            </a:r>
          </a:p>
          <a:p>
            <a:pPr marL="0" indent="0">
              <a:buNone/>
              <a:defRPr/>
            </a:pPr>
            <a:r>
              <a:rPr lang="en-US" altLang="zh-CN" b="1" dirty="0"/>
              <a:t>z  c   s</a:t>
            </a:r>
          </a:p>
          <a:p>
            <a:pPr marL="0" indent="0">
              <a:buNone/>
              <a:defRPr/>
            </a:pPr>
            <a:r>
              <a:rPr lang="en-US" altLang="zh-CN" b="1" dirty="0" err="1"/>
              <a:t>zh</a:t>
            </a:r>
            <a:r>
              <a:rPr lang="en-US" altLang="zh-CN" b="1" dirty="0"/>
              <a:t>  </a:t>
            </a:r>
            <a:r>
              <a:rPr lang="en-US" altLang="zh-CN" b="1" dirty="0" err="1"/>
              <a:t>ch</a:t>
            </a:r>
            <a:r>
              <a:rPr lang="en-US" altLang="zh-CN" b="1" dirty="0"/>
              <a:t>  </a:t>
            </a:r>
            <a:r>
              <a:rPr lang="en-US" altLang="zh-CN" b="1" dirty="0" err="1"/>
              <a:t>sh</a:t>
            </a:r>
            <a:r>
              <a:rPr lang="en-US" altLang="zh-CN" b="1" dirty="0"/>
              <a:t>  r </a:t>
            </a:r>
          </a:p>
          <a:p>
            <a:pPr marL="0" indent="0">
              <a:buNone/>
              <a:defRPr/>
            </a:pPr>
            <a:r>
              <a:rPr lang="en-US" altLang="zh-CN" b="1" dirty="0"/>
              <a:t>y   w</a:t>
            </a:r>
          </a:p>
        </p:txBody>
      </p:sp>
      <p:sp>
        <p:nvSpPr>
          <p:cNvPr id="34820" name="Rectangle 4">
            <a:extLst>
              <a:ext uri="{FF2B5EF4-FFF2-40B4-BE49-F238E27FC236}">
                <a16:creationId xmlns:a16="http://schemas.microsoft.com/office/drawing/2014/main" id="{5EF29E3F-4132-48E0-8E63-7DA64AEAAAA5}"/>
              </a:ext>
            </a:extLst>
          </p:cNvPr>
          <p:cNvSpPr>
            <a:spLocks noGrp="1" noRot="1" noChangeArrowheads="1"/>
          </p:cNvSpPr>
          <p:nvPr>
            <p:ph sz="half" idx="2"/>
          </p:nvPr>
        </p:nvSpPr>
        <p:spPr>
          <a:xfrm>
            <a:off x="8904687" y="5426870"/>
            <a:ext cx="620315" cy="27027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defRPr/>
            </a:pPr>
            <a:r>
              <a:rPr lang="en-US" altLang="zh-CN" sz="1650"/>
              <a:t>.</a:t>
            </a:r>
          </a:p>
        </p:txBody>
      </p:sp>
      <p:sp>
        <p:nvSpPr>
          <p:cNvPr id="12293" name="WordArt 5">
            <a:extLst>
              <a:ext uri="{FF2B5EF4-FFF2-40B4-BE49-F238E27FC236}">
                <a16:creationId xmlns:a16="http://schemas.microsoft.com/office/drawing/2014/main" id="{E4031B92-5CAE-400B-8778-12C79894029C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855121" y="5426869"/>
            <a:ext cx="6265069" cy="3048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en-GB" b="1" kern="10">
                <a:solidFill>
                  <a:srgbClr val="336699"/>
                </a:solidFill>
                <a:effectLst>
                  <a:outerShdw dist="45791" dir="2021404" algn="ctr" rotWithShape="0">
                    <a:srgbClr val="B2B2B2">
                      <a:alpha val="79999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Put the two sounds together, and hey presto!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484DE7-F605-42F2-ABD3-BB6A8E2FC49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198179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53BC3B33-5673-4020-90BA-815E4C52DB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495601" y="1131094"/>
            <a:ext cx="6429326" cy="78573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zh-CN" sz="2800" u="sng" dirty="0">
                <a:solidFill>
                  <a:schemeClr val="accent2">
                    <a:lumMod val="50000"/>
                  </a:schemeClr>
                </a:solidFill>
                <a:ea typeface="SimSun" panose="02010600030101010101" pitchFamily="2" charset="-122"/>
              </a:rPr>
              <a:t>FINALS: (SIMPLE AND COMPOUND )</a:t>
            </a:r>
          </a:p>
        </p:txBody>
      </p:sp>
      <p:sp>
        <p:nvSpPr>
          <p:cNvPr id="13315" name="内容占位符 2">
            <a:extLst>
              <a:ext uri="{FF2B5EF4-FFF2-40B4-BE49-F238E27FC236}">
                <a16:creationId xmlns:a16="http://schemas.microsoft.com/office/drawing/2014/main" id="{3522801F-CE39-4F12-B8F7-F37067098E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9242" y="3530204"/>
            <a:ext cx="2214563" cy="2024063"/>
          </a:xfrm>
        </p:spPr>
        <p:txBody>
          <a:bodyPr/>
          <a:lstStyle/>
          <a:p>
            <a:pPr eaLnBrk="1" hangingPunct="1"/>
            <a:r>
              <a:rPr lang="en-GB" altLang="zh-CN"/>
              <a:t>.</a:t>
            </a:r>
            <a:endParaRPr lang="zh-CN" altLang="en-US"/>
          </a:p>
        </p:txBody>
      </p:sp>
      <p:sp>
        <p:nvSpPr>
          <p:cNvPr id="13316" name="TextBox 1">
            <a:extLst>
              <a:ext uri="{FF2B5EF4-FFF2-40B4-BE49-F238E27FC236}">
                <a16:creationId xmlns:a16="http://schemas.microsoft.com/office/drawing/2014/main" id="{219D36BD-815E-4FB2-AF83-FF1515C99A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3976" y="2545556"/>
            <a:ext cx="418704" cy="600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zh-CN" sz="3300">
                <a:solidFill>
                  <a:srgbClr val="00B050"/>
                </a:solidFill>
              </a:rPr>
              <a:t>..</a:t>
            </a:r>
            <a:endParaRPr lang="zh-CN" altLang="en-US" sz="3300">
              <a:solidFill>
                <a:srgbClr val="00B050"/>
              </a:solidFill>
            </a:endParaRPr>
          </a:p>
        </p:txBody>
      </p:sp>
      <p:pic>
        <p:nvPicPr>
          <p:cNvPr id="13317" name="Picture 4">
            <a:extLst>
              <a:ext uri="{FF2B5EF4-FFF2-40B4-BE49-F238E27FC236}">
                <a16:creationId xmlns:a16="http://schemas.microsoft.com/office/drawing/2014/main" id="{C4A64FCE-2E0B-4705-B01A-833EFCC38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601" y="2536493"/>
            <a:ext cx="6419558" cy="2908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82F1CF7-55FE-471F-AAFC-6DCFDF4D7A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452091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2306396" y="4450761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306396" y="5026825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306396" y="5602889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306396" y="6178953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2920559" y="4536687"/>
            <a:ext cx="75533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ā</a:t>
            </a:r>
          </a:p>
        </p:txBody>
      </p:sp>
      <p:sp>
        <p:nvSpPr>
          <p:cNvPr id="9" name="Rectangle 8"/>
          <p:cNvSpPr/>
          <p:nvPr/>
        </p:nvSpPr>
        <p:spPr>
          <a:xfrm>
            <a:off x="4648751" y="4553041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á</a:t>
            </a:r>
            <a:endParaRPr lang="en-US" sz="8000" dirty="0"/>
          </a:p>
        </p:txBody>
      </p:sp>
      <p:sp>
        <p:nvSpPr>
          <p:cNvPr id="10" name="Rectangle 9"/>
          <p:cNvSpPr/>
          <p:nvPr/>
        </p:nvSpPr>
        <p:spPr>
          <a:xfrm>
            <a:off x="6520959" y="4553041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ǎ</a:t>
            </a:r>
            <a:endParaRPr lang="en-US" sz="8000" dirty="0"/>
          </a:p>
        </p:txBody>
      </p:sp>
      <p:sp>
        <p:nvSpPr>
          <p:cNvPr id="11" name="Rectangle 10"/>
          <p:cNvSpPr/>
          <p:nvPr/>
        </p:nvSpPr>
        <p:spPr>
          <a:xfrm>
            <a:off x="8436718" y="4538299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à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272F2F6-3348-4B08-BAC6-375022776F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476" y="2499709"/>
            <a:ext cx="2949644" cy="183011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FCD5484-E80F-4919-B2AD-9A374E2BF8B6}"/>
              </a:ext>
            </a:extLst>
          </p:cNvPr>
          <p:cNvSpPr txBox="1"/>
          <p:nvPr/>
        </p:nvSpPr>
        <p:spPr>
          <a:xfrm>
            <a:off x="1841283" y="787051"/>
            <a:ext cx="854678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There are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4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tones in Chinese Pinyin.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CA5A09-0CD9-4BC5-ADDF-A17794DD1BD4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104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2250002" y="4361984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250002" y="4938048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250002" y="5514112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250002" y="6090176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/>
          <p:cNvSpPr/>
          <p:nvPr/>
        </p:nvSpPr>
        <p:spPr>
          <a:xfrm>
            <a:off x="3186107" y="4478706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ō</a:t>
            </a:r>
            <a:endParaRPr lang="en-US" sz="8000" dirty="0"/>
          </a:p>
        </p:txBody>
      </p:sp>
      <p:sp>
        <p:nvSpPr>
          <p:cNvPr id="21" name="Rectangle 20"/>
          <p:cNvSpPr/>
          <p:nvPr/>
        </p:nvSpPr>
        <p:spPr>
          <a:xfrm>
            <a:off x="4769912" y="4478706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ó</a:t>
            </a:r>
            <a:endParaRPr lang="en-US" sz="8000" dirty="0"/>
          </a:p>
        </p:txBody>
      </p:sp>
      <p:sp>
        <p:nvSpPr>
          <p:cNvPr id="22" name="Rectangle 21"/>
          <p:cNvSpPr/>
          <p:nvPr/>
        </p:nvSpPr>
        <p:spPr>
          <a:xfrm>
            <a:off x="6383271" y="4478706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ǒ</a:t>
            </a:r>
            <a:endParaRPr lang="en-US" sz="8000" dirty="0"/>
          </a:p>
        </p:txBody>
      </p:sp>
      <p:sp>
        <p:nvSpPr>
          <p:cNvPr id="23" name="Rectangle 22"/>
          <p:cNvSpPr/>
          <p:nvPr/>
        </p:nvSpPr>
        <p:spPr>
          <a:xfrm>
            <a:off x="7866256" y="4478706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ò</a:t>
            </a:r>
            <a:endParaRPr lang="en-US" sz="8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74FD31F-BD43-4D1E-865A-CFF9C7529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7315" y="2523788"/>
            <a:ext cx="2948045" cy="178930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7FF3D32-F37D-41F5-BDB5-BB996F3C0F4D}"/>
              </a:ext>
            </a:extLst>
          </p:cNvPr>
          <p:cNvSpPr txBox="1"/>
          <p:nvPr/>
        </p:nvSpPr>
        <p:spPr>
          <a:xfrm>
            <a:off x="1740481" y="989944"/>
            <a:ext cx="8711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There are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4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tones in Chinese Pinyin.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D2605C-1F6D-4043-8D3F-B41289ED084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9933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2279576" y="4444608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279576" y="5020672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279576" y="5596736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279576" y="6172800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/>
          <p:cNvSpPr/>
          <p:nvPr/>
        </p:nvSpPr>
        <p:spPr>
          <a:xfrm>
            <a:off x="8151137" y="4622160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è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071665" y="4612432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ē</a:t>
            </a:r>
            <a:endParaRPr lang="en-US" sz="7200" dirty="0"/>
          </a:p>
        </p:txBody>
      </p:sp>
      <p:sp>
        <p:nvSpPr>
          <p:cNvPr id="22" name="Rectangle 21"/>
          <p:cNvSpPr/>
          <p:nvPr/>
        </p:nvSpPr>
        <p:spPr>
          <a:xfrm>
            <a:off x="4849512" y="4631449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é</a:t>
            </a:r>
            <a:endParaRPr lang="en-US" sz="7200" dirty="0"/>
          </a:p>
        </p:txBody>
      </p:sp>
      <p:sp>
        <p:nvSpPr>
          <p:cNvPr id="23" name="Rectangle 22"/>
          <p:cNvSpPr/>
          <p:nvPr/>
        </p:nvSpPr>
        <p:spPr>
          <a:xfrm>
            <a:off x="6575696" y="4636593"/>
            <a:ext cx="69762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7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ě</a:t>
            </a:r>
            <a:endParaRPr lang="en-US" sz="72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556330A-C932-4D03-921C-4D2E2209AB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7884" y="2500416"/>
            <a:ext cx="2982311" cy="18571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B6FDEEE-BC61-4FDC-952B-C046BAA2DA31}"/>
              </a:ext>
            </a:extLst>
          </p:cNvPr>
          <p:cNvSpPr txBox="1"/>
          <p:nvPr/>
        </p:nvSpPr>
        <p:spPr>
          <a:xfrm>
            <a:off x="1933022" y="1156884"/>
            <a:ext cx="8711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There are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4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tones in Chinese Pinyin.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66D383F-293B-400E-9E5E-A018BD840F9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8922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2351584" y="4446276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351584" y="5022340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351584" y="5598404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351584" y="6174468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3088822" y="4397949"/>
            <a:ext cx="5261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ī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878271" y="4462630"/>
            <a:ext cx="52610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í</a:t>
            </a:r>
            <a:endParaRPr lang="en-US" sz="9600" dirty="0"/>
          </a:p>
        </p:txBody>
      </p:sp>
      <p:sp>
        <p:nvSpPr>
          <p:cNvPr id="14" name="Rectangle 13"/>
          <p:cNvSpPr/>
          <p:nvPr/>
        </p:nvSpPr>
        <p:spPr>
          <a:xfrm>
            <a:off x="6750479" y="4462630"/>
            <a:ext cx="52610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ǐ</a:t>
            </a:r>
            <a:endParaRPr lang="en-US" sz="9600" dirty="0"/>
          </a:p>
        </p:txBody>
      </p:sp>
      <p:sp>
        <p:nvSpPr>
          <p:cNvPr id="15" name="Rectangle 14"/>
          <p:cNvSpPr/>
          <p:nvPr/>
        </p:nvSpPr>
        <p:spPr>
          <a:xfrm>
            <a:off x="8666238" y="4374268"/>
            <a:ext cx="526106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9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ì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4950F08-4897-4E27-867A-BA6B9FC81175}"/>
              </a:ext>
            </a:extLst>
          </p:cNvPr>
          <p:cNvSpPr txBox="1"/>
          <p:nvPr/>
        </p:nvSpPr>
        <p:spPr>
          <a:xfrm>
            <a:off x="1717055" y="1270063"/>
            <a:ext cx="8711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There are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4 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tones in Chinese Pinyin.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D99D3DA-754A-4956-A3FA-C8CDFD0C81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7312" y="2574834"/>
            <a:ext cx="2735808" cy="170833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A5CBD0B-1850-4A65-8C18-ACAE9EBA43CB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8018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2351584" y="4365104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351584" y="4941168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351584" y="5517232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351584" y="6093296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3398609" y="4485753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ū</a:t>
            </a:r>
            <a:endParaRPr lang="en-US" sz="8000" dirty="0"/>
          </a:p>
        </p:txBody>
      </p:sp>
      <p:sp>
        <p:nvSpPr>
          <p:cNvPr id="12" name="Rectangle 11"/>
          <p:cNvSpPr/>
          <p:nvPr/>
        </p:nvSpPr>
        <p:spPr>
          <a:xfrm>
            <a:off x="6595773" y="4485753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ǔ</a:t>
            </a:r>
            <a:endParaRPr lang="en-US" sz="8000" dirty="0"/>
          </a:p>
        </p:txBody>
      </p:sp>
      <p:sp>
        <p:nvSpPr>
          <p:cNvPr id="13" name="Rectangle 12"/>
          <p:cNvSpPr/>
          <p:nvPr/>
        </p:nvSpPr>
        <p:spPr>
          <a:xfrm>
            <a:off x="8078758" y="4485753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ù</a:t>
            </a:r>
            <a:endParaRPr lang="en-US" sz="8000" dirty="0"/>
          </a:p>
        </p:txBody>
      </p:sp>
      <p:sp>
        <p:nvSpPr>
          <p:cNvPr id="14" name="Rectangle 13"/>
          <p:cNvSpPr/>
          <p:nvPr/>
        </p:nvSpPr>
        <p:spPr>
          <a:xfrm>
            <a:off x="4982414" y="4490776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ú</a:t>
            </a:r>
            <a:endParaRPr lang="en-US" sz="8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325CC07-CE90-46CF-86EB-6D9608E60156}"/>
              </a:ext>
            </a:extLst>
          </p:cNvPr>
          <p:cNvSpPr txBox="1"/>
          <p:nvPr/>
        </p:nvSpPr>
        <p:spPr>
          <a:xfrm>
            <a:off x="1847529" y="1160970"/>
            <a:ext cx="8711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There are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4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tones in Chinese Pinyin.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1DDA1DE-22AA-4402-8760-4AF6035014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327" y="2492896"/>
            <a:ext cx="2988725" cy="187220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BF41012-CF29-4B43-90B7-F3E3B1AAC4F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0925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2207568" y="4365104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207568" y="4941168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>
            <a:off x="2207568" y="5517232"/>
            <a:ext cx="7632848" cy="0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2207568" y="6093296"/>
            <a:ext cx="763284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8052358" y="4414523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ǜ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227822" y="4491554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ǖ</a:t>
            </a:r>
            <a:endParaRPr lang="en-US" sz="8000" dirty="0"/>
          </a:p>
        </p:txBody>
      </p:sp>
      <p:sp>
        <p:nvSpPr>
          <p:cNvPr id="13" name="Rectangle 12"/>
          <p:cNvSpPr/>
          <p:nvPr/>
        </p:nvSpPr>
        <p:spPr>
          <a:xfrm>
            <a:off x="4884006" y="4486531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ǘ</a:t>
            </a:r>
            <a:endParaRPr lang="en-US" sz="8000" dirty="0"/>
          </a:p>
        </p:txBody>
      </p:sp>
      <p:sp>
        <p:nvSpPr>
          <p:cNvPr id="14" name="Rectangle 13"/>
          <p:cNvSpPr/>
          <p:nvPr/>
        </p:nvSpPr>
        <p:spPr>
          <a:xfrm>
            <a:off x="6578213" y="4486531"/>
            <a:ext cx="75533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8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ǚ</a:t>
            </a:r>
            <a:endParaRPr lang="en-US" sz="80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5E52F1D-7896-4E3A-B193-7CB04FA8C713}"/>
              </a:ext>
            </a:extLst>
          </p:cNvPr>
          <p:cNvSpPr txBox="1"/>
          <p:nvPr/>
        </p:nvSpPr>
        <p:spPr>
          <a:xfrm>
            <a:off x="1717055" y="1191353"/>
            <a:ext cx="87110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There are 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4</a:t>
            </a: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 tones in Chinese Pinyin.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BAD77AB-88A8-4AA8-B282-77C9248210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2563" y="2433235"/>
            <a:ext cx="2973556" cy="1847515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23810D9-BBEA-463A-9203-DF830CAFF48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0077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749C117F-F390-437B-ADB0-57E87EFF3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A7EF42F8-2417-49A6-95CE-DE9503B0A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C6F623B-2003-4AED-B02F-541A150EC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CD11837A-4F3D-419F-ACE2-E80B1EA28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B9411D1A-7E2C-4A36-BE32-BF7A8E130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0742BC3-654B-4E41-9A6A-73A42E477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1CD07172-CD61-45EB-BEE3-F644503E5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EADA5DB-ED12-413A-AAB5-6A8D1152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BA45E5C-ACB9-49E8-B4DB-5255C237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BB4C8736-67DF-4571-BBA5-C7ACC50D9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852" y="872061"/>
            <a:ext cx="3073940" cy="3436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 altLang="zh-CN" dirty="0">
                <a:solidFill>
                  <a:srgbClr val="262626"/>
                </a:solidFill>
              </a:rPr>
              <a:t>READ  ALOUD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E2856FF-6E3F-0548-B0CE-4034341C6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851" y="4439732"/>
            <a:ext cx="3112851" cy="14526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dirty="0">
                <a:solidFill>
                  <a:srgbClr val="262626"/>
                </a:solidFill>
              </a:rPr>
              <a:t>Initials</a:t>
            </a:r>
            <a:endParaRPr lang="en-US" sz="2800" kern="1200" cap="none" dirty="0">
              <a:solidFill>
                <a:srgbClr val="000000"/>
              </a:solidFill>
              <a:effectLst/>
              <a:latin typeface="+mn-lt"/>
              <a:ea typeface="+mn-ea"/>
              <a:cs typeface="+mn-cs"/>
            </a:endParaRPr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57E618C-1D7B-4A51-90C1-6106CD8A1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078649-D15A-FE4C-8878-32F5DC4814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5910" y="1048108"/>
            <a:ext cx="6098041" cy="47107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8755FAF-C031-460D-85B4-1BBF77C8685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775373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ECECA-4844-6146-AE3B-9E4395BEF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</a:rPr>
              <a:t>Initials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8B159-3588-5944-A1F5-C1C000354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1800">
                <a:solidFill>
                  <a:srgbClr val="262626"/>
                </a:solidFill>
              </a:rPr>
              <a:t>.</a:t>
            </a:r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202808-4098-5C4D-A9EC-6C07C4745B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1360633"/>
            <a:ext cx="6098041" cy="4085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3154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25472-C11D-0D40-983F-F672476D0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</a:rPr>
              <a:t>Finals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852A1-9421-F64B-8C29-AA514FCB8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262626"/>
                </a:solidFill>
              </a:rPr>
              <a:t>.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D73B8B91-31DE-AB49-8458-E4AD8E9132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1459726"/>
            <a:ext cx="6098041" cy="388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04017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B9C59C8F-4761-47C3-84A7-AA0D9FF31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pPr>
              <a:defRPr/>
            </a:pPr>
            <a:br>
              <a:rPr lang="zh-CN" altLang="en-US" sz="2800">
                <a:solidFill>
                  <a:srgbClr val="262626"/>
                </a:solidFill>
              </a:rPr>
            </a:br>
            <a:endParaRPr lang="zh-CN" altLang="en-US" sz="2800">
              <a:solidFill>
                <a:srgbClr val="262626"/>
              </a:solidFill>
            </a:endParaRPr>
          </a:p>
        </p:txBody>
      </p:sp>
      <p:sp>
        <p:nvSpPr>
          <p:cNvPr id="16387" name="内容占位符 2">
            <a:extLst>
              <a:ext uri="{FF2B5EF4-FFF2-40B4-BE49-F238E27FC236}">
                <a16:creationId xmlns:a16="http://schemas.microsoft.com/office/drawing/2014/main" id="{71128586-BAE7-4185-AD27-FD4A374F3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GB" altLang="zh-CN" sz="1800" dirty="0">
                <a:solidFill>
                  <a:srgbClr val="262626"/>
                </a:solidFill>
              </a:rPr>
              <a:t>.</a:t>
            </a:r>
            <a:endParaRPr lang="zh-CN" altLang="en-US" sz="1800" dirty="0">
              <a:solidFill>
                <a:srgbClr val="262626"/>
              </a:solidFill>
            </a:endParaRPr>
          </a:p>
        </p:txBody>
      </p:sp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0A9098-00C9-9346-83A0-7C56F8B160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5910" y="903280"/>
            <a:ext cx="6098041" cy="50003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475AE42-BDB0-4931-B7A5-F313E5997DB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8654317B-1351-4C7A-AAB5-4AA2DFB7F8E9}"/>
              </a:ext>
            </a:extLst>
          </p:cNvPr>
          <p:cNvSpPr txBox="1">
            <a:spLocks/>
          </p:cNvSpPr>
          <p:nvPr/>
        </p:nvSpPr>
        <p:spPr>
          <a:xfrm>
            <a:off x="1081540" y="1125166"/>
            <a:ext cx="2835464" cy="1254868"/>
          </a:xfrm>
          <a:prstGeom prst="rect">
            <a:avLst/>
          </a:prstGeom>
          <a:effectLst/>
        </p:spPr>
        <p:txBody>
          <a:bodyPr vert="horz" lIns="91440" tIns="45720" rIns="91440" bIns="45720" rtlCol="0" anchor="b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sz="2800" dirty="0">
                <a:solidFill>
                  <a:srgbClr val="262626"/>
                </a:solidFill>
              </a:rPr>
              <a:t>Finals </a:t>
            </a:r>
          </a:p>
        </p:txBody>
      </p:sp>
    </p:spTree>
    <p:extLst>
      <p:ext uri="{BB962C8B-B14F-4D97-AF65-F5344CB8AC3E}">
        <p14:creationId xmlns:p14="http://schemas.microsoft.com/office/powerpoint/2010/main" val="322984101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DBF9B0-9E21-5D43-9B5E-D03BD8E13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1800">
                <a:solidFill>
                  <a:srgbClr val="262626"/>
                </a:solidFill>
              </a:rPr>
              <a:t>.</a:t>
            </a:r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3449A2-CFFA-B847-A3E7-34346279F9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1177692"/>
            <a:ext cx="6098041" cy="445156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B1FB2425-44EB-462D-9E43-C7B40CD8D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688" y="973138"/>
            <a:ext cx="2835275" cy="1254125"/>
          </a:xfrm>
        </p:spPr>
        <p:txBody>
          <a:bodyPr anchor="b">
            <a:normAutofit/>
          </a:bodyPr>
          <a:lstStyle/>
          <a:p>
            <a:r>
              <a:rPr lang="en-US" sz="2800" dirty="0">
                <a:solidFill>
                  <a:srgbClr val="262626"/>
                </a:solidFill>
              </a:rPr>
              <a:t>Finals </a:t>
            </a:r>
          </a:p>
        </p:txBody>
      </p:sp>
    </p:spTree>
    <p:extLst>
      <p:ext uri="{BB962C8B-B14F-4D97-AF65-F5344CB8AC3E}">
        <p14:creationId xmlns:p14="http://schemas.microsoft.com/office/powerpoint/2010/main" val="12593360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标题 1">
            <a:extLst>
              <a:ext uri="{FF2B5EF4-FFF2-40B4-BE49-F238E27FC236}">
                <a16:creationId xmlns:a16="http://schemas.microsoft.com/office/drawing/2014/main" id="{21FA5690-AB22-4C10-B252-A1BDC3A738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575720" y="152400"/>
            <a:ext cx="6635080" cy="1219200"/>
          </a:xfrm>
        </p:spPr>
        <p:txBody>
          <a:bodyPr/>
          <a:lstStyle/>
          <a:p>
            <a:pPr eaLnBrk="1" hangingPunct="1"/>
            <a:r>
              <a:rPr lang="en-GB" altLang="zh-CN" cap="none"/>
              <a:t>.</a:t>
            </a:r>
            <a:endParaRPr lang="zh-CN" altLang="en-US" cap="none" dirty="0"/>
          </a:p>
        </p:txBody>
      </p:sp>
      <p:sp>
        <p:nvSpPr>
          <p:cNvPr id="18435" name="内容占位符 2">
            <a:extLst>
              <a:ext uri="{FF2B5EF4-FFF2-40B4-BE49-F238E27FC236}">
                <a16:creationId xmlns:a16="http://schemas.microsoft.com/office/drawing/2014/main" id="{DAE6C2D1-A8E1-4F21-AA9A-B337C90A9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9900" y="2057402"/>
            <a:ext cx="5600700" cy="3655219"/>
          </a:xfrm>
        </p:spPr>
        <p:txBody>
          <a:bodyPr/>
          <a:lstStyle/>
          <a:p>
            <a:pPr eaLnBrk="1" hangingPunct="1"/>
            <a:r>
              <a:rPr lang="en-GB" altLang="zh-CN"/>
              <a:t>.</a:t>
            </a:r>
            <a:endParaRPr lang="zh-CN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59DE73-1779-42B0-AA44-3C505C5292A3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4A015E-52BC-814F-B287-979B73AF93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56" r="52116" b="6614"/>
          <a:stretch/>
        </p:blipFill>
        <p:spPr>
          <a:xfrm>
            <a:off x="1410439" y="497428"/>
            <a:ext cx="4648200" cy="58156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1E628B-6B74-8C49-9E52-6BFAFB69D4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2116" t="3656" b="6614"/>
          <a:stretch/>
        </p:blipFill>
        <p:spPr>
          <a:xfrm>
            <a:off x="6337785" y="497427"/>
            <a:ext cx="4648200" cy="5815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9012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C91D4-2D77-4604-8D35-8A6BE1F8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692696"/>
            <a:ext cx="8208912" cy="90036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Georgia Pro Cond Black" panose="02040A06050405020203" pitchFamily="18" charset="0"/>
              </a:rPr>
              <a:t>The Fifth tone (no tone mark)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049BC283-9C1D-44B1-AA70-5221E9FAC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9985" y="1824594"/>
            <a:ext cx="6829745" cy="40275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zh-CN" sz="2700" b="1" dirty="0"/>
              <a:t>Fifth tone is also call neutral tone. </a:t>
            </a:r>
          </a:p>
          <a:p>
            <a:pPr marL="0" indent="0">
              <a:buNone/>
            </a:pPr>
            <a:r>
              <a:rPr lang="en-GB" altLang="zh-CN" sz="2700" b="1" dirty="0"/>
              <a:t>It is not an independent tone.</a:t>
            </a:r>
          </a:p>
          <a:p>
            <a:pPr marL="0" indent="0">
              <a:buNone/>
            </a:pPr>
            <a:r>
              <a:rPr lang="en-GB" altLang="zh-CN" sz="2700" b="1" dirty="0"/>
              <a:t>It follows another tone, </a:t>
            </a:r>
            <a:r>
              <a:rPr lang="en-GB" altLang="zh-CN" sz="2700" b="1" dirty="0" err="1"/>
              <a:t>e.g</a:t>
            </a:r>
            <a:r>
              <a:rPr lang="en-GB" altLang="zh-CN" sz="2700" b="1" dirty="0"/>
              <a:t>:</a:t>
            </a:r>
          </a:p>
          <a:p>
            <a:pPr marL="0" indent="0">
              <a:buNone/>
            </a:pPr>
            <a:r>
              <a:rPr lang="en-GB" altLang="zh-CN" sz="2700" b="1" dirty="0"/>
              <a:t>   </a:t>
            </a:r>
            <a:r>
              <a:rPr lang="en-GB" altLang="zh-CN" sz="2700" b="1" dirty="0" err="1"/>
              <a:t>māma</a:t>
            </a:r>
            <a:r>
              <a:rPr lang="en-GB" altLang="zh-CN" sz="2700" b="1" dirty="0"/>
              <a:t>, </a:t>
            </a:r>
            <a:r>
              <a:rPr lang="en-GB" altLang="zh-CN" sz="2700" b="1" dirty="0" err="1"/>
              <a:t>bàba</a:t>
            </a:r>
            <a:r>
              <a:rPr lang="en-GB" altLang="zh-CN" sz="2700" b="1" dirty="0"/>
              <a:t>, </a:t>
            </a:r>
            <a:r>
              <a:rPr lang="en-GB" altLang="zh-CN" sz="2700" b="1" dirty="0" err="1"/>
              <a:t>dìdi</a:t>
            </a:r>
            <a:r>
              <a:rPr lang="en-GB" altLang="zh-CN" sz="2700" b="1" dirty="0"/>
              <a:t>, </a:t>
            </a:r>
            <a:r>
              <a:rPr lang="en-GB" altLang="zh-CN" sz="2700" b="1" dirty="0" err="1"/>
              <a:t>mèimei</a:t>
            </a:r>
            <a:endParaRPr lang="en-GB" altLang="zh-CN" sz="2700" b="1" dirty="0"/>
          </a:p>
          <a:p>
            <a:pPr marL="0" indent="0">
              <a:buNone/>
            </a:pPr>
            <a:endParaRPr lang="en-GB" altLang="zh-CN" sz="2700" b="1" dirty="0"/>
          </a:p>
          <a:p>
            <a:pPr marL="0" indent="0">
              <a:buNone/>
            </a:pPr>
            <a:r>
              <a:rPr lang="en-GB" altLang="zh-CN" sz="2700" b="1" dirty="0"/>
              <a:t>People finish the neutral tone quickly , lightly and shortly. </a:t>
            </a:r>
          </a:p>
          <a:p>
            <a:pPr marL="0" indent="0"/>
            <a:endParaRPr lang="en-GB" altLang="zh-CN" sz="27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5AAC78-02EE-4477-9D99-0EE567A28AC7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244989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1880261" y="1543050"/>
            <a:ext cx="6127667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100" b="1" dirty="0"/>
              <a:t> </a:t>
            </a:r>
            <a:r>
              <a:rPr lang="zh-CN" altLang="en-US" sz="2100" b="1" dirty="0">
                <a:latin typeface="+mn-ea"/>
              </a:rPr>
              <a:t>汉语的声调（四声）</a:t>
            </a:r>
            <a:r>
              <a:rPr lang="en-US" altLang="zh-CN" sz="1500" dirty="0">
                <a:latin typeface="+mn-ea"/>
              </a:rPr>
              <a:t>Tones(Four Tones)</a:t>
            </a:r>
            <a:endParaRPr lang="zh-CN" altLang="en-US" sz="1350" dirty="0">
              <a:latin typeface="+mn-ea"/>
            </a:endParaRPr>
          </a:p>
        </p:txBody>
      </p:sp>
      <p:graphicFrame>
        <p:nvGraphicFramePr>
          <p:cNvPr id="32" name="表格 31"/>
          <p:cNvGraphicFramePr>
            <a:graphicFrameLocks noGrp="1"/>
          </p:cNvGraphicFramePr>
          <p:nvPr/>
        </p:nvGraphicFramePr>
        <p:xfrm>
          <a:off x="2356907" y="2207712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38" name="组合 37"/>
          <p:cNvGrpSpPr/>
          <p:nvPr/>
        </p:nvGrpSpPr>
        <p:grpSpPr>
          <a:xfrm>
            <a:off x="2132190" y="2109301"/>
            <a:ext cx="227549" cy="1356636"/>
            <a:chOff x="654743" y="2601164"/>
            <a:chExt cx="303399" cy="1808847"/>
          </a:xfrm>
        </p:grpSpPr>
        <p:sp>
          <p:nvSpPr>
            <p:cNvPr id="33" name="TextBox 32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4" name="TextBox 33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graphicFrame>
        <p:nvGraphicFramePr>
          <p:cNvPr id="39" name="表格 38"/>
          <p:cNvGraphicFramePr>
            <a:graphicFrameLocks noGrp="1"/>
          </p:cNvGraphicFramePr>
          <p:nvPr/>
        </p:nvGraphicFramePr>
        <p:xfrm>
          <a:off x="2346370" y="4086296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0" name="组合 39"/>
          <p:cNvGrpSpPr/>
          <p:nvPr/>
        </p:nvGrpSpPr>
        <p:grpSpPr>
          <a:xfrm>
            <a:off x="2121653" y="3987885"/>
            <a:ext cx="227549" cy="1356636"/>
            <a:chOff x="654743" y="2601164"/>
            <a:chExt cx="303399" cy="1808847"/>
          </a:xfrm>
        </p:grpSpPr>
        <p:sp>
          <p:nvSpPr>
            <p:cNvPr id="41" name="TextBox 40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graphicFrame>
        <p:nvGraphicFramePr>
          <p:cNvPr id="46" name="表格 45"/>
          <p:cNvGraphicFramePr>
            <a:graphicFrameLocks noGrp="1"/>
          </p:cNvGraphicFramePr>
          <p:nvPr/>
        </p:nvGraphicFramePr>
        <p:xfrm>
          <a:off x="6719107" y="4095202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47" name="组合 46"/>
          <p:cNvGrpSpPr/>
          <p:nvPr/>
        </p:nvGrpSpPr>
        <p:grpSpPr>
          <a:xfrm>
            <a:off x="6494390" y="3996791"/>
            <a:ext cx="227549" cy="1356636"/>
            <a:chOff x="654743" y="2601164"/>
            <a:chExt cx="303399" cy="1808847"/>
          </a:xfrm>
        </p:grpSpPr>
        <p:sp>
          <p:nvSpPr>
            <p:cNvPr id="48" name="TextBox 47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1" name="TextBox 50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graphicFrame>
        <p:nvGraphicFramePr>
          <p:cNvPr id="53" name="表格 52"/>
          <p:cNvGraphicFramePr>
            <a:graphicFrameLocks noGrp="1"/>
          </p:cNvGraphicFramePr>
          <p:nvPr/>
        </p:nvGraphicFramePr>
        <p:xfrm>
          <a:off x="6708570" y="2201202"/>
          <a:ext cx="1441862" cy="11277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44186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8130">
                <a:tc>
                  <a:txBody>
                    <a:bodyPr/>
                    <a:lstStyle/>
                    <a:p>
                      <a:endParaRPr lang="zh-CN" altLang="en-US" sz="14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54" name="组合 53"/>
          <p:cNvGrpSpPr/>
          <p:nvPr/>
        </p:nvGrpSpPr>
        <p:grpSpPr>
          <a:xfrm>
            <a:off x="6483853" y="2102791"/>
            <a:ext cx="227549" cy="1356636"/>
            <a:chOff x="654743" y="2601164"/>
            <a:chExt cx="303399" cy="1808847"/>
          </a:xfrm>
        </p:grpSpPr>
        <p:sp>
          <p:nvSpPr>
            <p:cNvPr id="55" name="TextBox 54"/>
            <p:cNvSpPr txBox="1"/>
            <p:nvPr/>
          </p:nvSpPr>
          <p:spPr>
            <a:xfrm>
              <a:off x="662843" y="4009902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1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664444" y="3664321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2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660668" y="3316846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3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668792" y="260116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5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654743" y="2947514"/>
              <a:ext cx="289350" cy="4001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sz="1350" dirty="0">
                  <a:latin typeface="Brush Script MT" pitchFamily="66" charset="0"/>
                </a:rPr>
                <a:t>4</a:t>
              </a:r>
              <a:endParaRPr lang="zh-CN" altLang="en-US" sz="1350" dirty="0">
                <a:latin typeface="Brush Script MT" pitchFamily="66" charset="0"/>
              </a:endParaRPr>
            </a:p>
          </p:txBody>
        </p:sp>
      </p:grpSp>
      <p:cxnSp>
        <p:nvCxnSpPr>
          <p:cNvPr id="63" name="直接箭头连接符 62"/>
          <p:cNvCxnSpPr/>
          <p:nvPr/>
        </p:nvCxnSpPr>
        <p:spPr>
          <a:xfrm>
            <a:off x="2359739" y="2212175"/>
            <a:ext cx="1088065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91" name="组合 90"/>
          <p:cNvGrpSpPr/>
          <p:nvPr/>
        </p:nvGrpSpPr>
        <p:grpSpPr>
          <a:xfrm>
            <a:off x="5926021" y="4104109"/>
            <a:ext cx="1705565" cy="1429051"/>
            <a:chOff x="5869359" y="4329144"/>
            <a:chExt cx="2274087" cy="1905401"/>
          </a:xfrm>
        </p:grpSpPr>
        <p:sp>
          <p:nvSpPr>
            <p:cNvPr id="88" name="弧形 87"/>
            <p:cNvSpPr/>
            <p:nvPr/>
          </p:nvSpPr>
          <p:spPr>
            <a:xfrm>
              <a:off x="5869359" y="4329144"/>
              <a:ext cx="2122738" cy="1905401"/>
            </a:xfrm>
            <a:prstGeom prst="arc">
              <a:avLst>
                <a:gd name="adj1" fmla="val 16249442"/>
                <a:gd name="adj2" fmla="val 21204261"/>
              </a:avLst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 sz="1350"/>
            </a:p>
          </p:txBody>
        </p:sp>
        <p:cxnSp>
          <p:nvCxnSpPr>
            <p:cNvPr id="90" name="直接箭头连接符 89"/>
            <p:cNvCxnSpPr/>
            <p:nvPr/>
          </p:nvCxnSpPr>
          <p:spPr>
            <a:xfrm>
              <a:off x="7980372" y="5148253"/>
              <a:ext cx="163074" cy="640501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1" name="组合 110"/>
          <p:cNvGrpSpPr/>
          <p:nvPr/>
        </p:nvGrpSpPr>
        <p:grpSpPr>
          <a:xfrm>
            <a:off x="6707579" y="2195939"/>
            <a:ext cx="1095500" cy="540583"/>
            <a:chOff x="6911439" y="1784917"/>
            <a:chExt cx="1460666" cy="720777"/>
          </a:xfrm>
        </p:grpSpPr>
        <p:cxnSp>
          <p:nvCxnSpPr>
            <p:cNvPr id="86" name="直接箭头连接符 85"/>
            <p:cNvCxnSpPr/>
            <p:nvPr/>
          </p:nvCxnSpPr>
          <p:spPr>
            <a:xfrm flipV="1">
              <a:off x="7992097" y="1784917"/>
              <a:ext cx="380008" cy="600111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0" name="任意多边形 109"/>
            <p:cNvSpPr/>
            <p:nvPr/>
          </p:nvSpPr>
          <p:spPr>
            <a:xfrm>
              <a:off x="6911439" y="2375065"/>
              <a:ext cx="1092530" cy="130629"/>
            </a:xfrm>
            <a:custGeom>
              <a:avLst/>
              <a:gdLst>
                <a:gd name="connsiteX0" fmla="*/ 0 w 1092530"/>
                <a:gd name="connsiteY0" fmla="*/ 130629 h 130629"/>
                <a:gd name="connsiteX1" fmla="*/ 700644 w 1092530"/>
                <a:gd name="connsiteY1" fmla="*/ 118753 h 130629"/>
                <a:gd name="connsiteX2" fmla="*/ 1092530 w 1092530"/>
                <a:gd name="connsiteY2" fmla="*/ 0 h 1306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092530" h="130629">
                  <a:moveTo>
                    <a:pt x="0" y="130629"/>
                  </a:moveTo>
                  <a:lnTo>
                    <a:pt x="700644" y="118753"/>
                  </a:lnTo>
                  <a:cubicBezTo>
                    <a:pt x="882732" y="96982"/>
                    <a:pt x="987631" y="48491"/>
                    <a:pt x="1092530" y="0"/>
                  </a:cubicBezTo>
                </a:path>
              </a:pathLst>
            </a:cu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 sz="1350"/>
            </a:p>
          </p:txBody>
        </p:sp>
      </p:grpSp>
      <p:grpSp>
        <p:nvGrpSpPr>
          <p:cNvPr id="124" name="组合 123"/>
          <p:cNvGrpSpPr/>
          <p:nvPr/>
        </p:nvGrpSpPr>
        <p:grpSpPr>
          <a:xfrm>
            <a:off x="4409706" y="2195939"/>
            <a:ext cx="935181" cy="806550"/>
            <a:chOff x="3847606" y="1784917"/>
            <a:chExt cx="1246908" cy="1075399"/>
          </a:xfrm>
        </p:grpSpPr>
        <p:sp>
          <p:nvSpPr>
            <p:cNvPr id="112" name="TextBox 111"/>
            <p:cNvSpPr txBox="1"/>
            <p:nvPr/>
          </p:nvSpPr>
          <p:spPr>
            <a:xfrm>
              <a:off x="3859481" y="1784917"/>
              <a:ext cx="1235033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mā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6" name="TextBox 115"/>
            <p:cNvSpPr txBox="1"/>
            <p:nvPr/>
          </p:nvSpPr>
          <p:spPr>
            <a:xfrm>
              <a:off x="3847606" y="2183208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妈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4391892" y="4074523"/>
            <a:ext cx="952994" cy="829219"/>
            <a:chOff x="3823856" y="4289695"/>
            <a:chExt cx="1270658" cy="1105625"/>
          </a:xfrm>
        </p:grpSpPr>
        <p:sp>
          <p:nvSpPr>
            <p:cNvPr id="113" name="TextBox 112"/>
            <p:cNvSpPr txBox="1"/>
            <p:nvPr/>
          </p:nvSpPr>
          <p:spPr>
            <a:xfrm>
              <a:off x="3859481" y="4289695"/>
              <a:ext cx="12350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mǎ</a:t>
              </a:r>
              <a:r>
                <a:rPr lang="en-US" altLang="zh-CN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7" name="TextBox 116"/>
            <p:cNvSpPr txBox="1"/>
            <p:nvPr/>
          </p:nvSpPr>
          <p:spPr>
            <a:xfrm>
              <a:off x="3823856" y="4718212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马</a:t>
              </a:r>
            </a:p>
          </p:txBody>
        </p:sp>
      </p:grpSp>
      <p:grpSp>
        <p:nvGrpSpPr>
          <p:cNvPr id="125" name="组合 124"/>
          <p:cNvGrpSpPr/>
          <p:nvPr/>
        </p:nvGrpSpPr>
        <p:grpSpPr>
          <a:xfrm>
            <a:off x="8772400" y="2213176"/>
            <a:ext cx="950029" cy="778926"/>
            <a:chOff x="9664531" y="1807899"/>
            <a:chExt cx="1266705" cy="1038567"/>
          </a:xfrm>
        </p:grpSpPr>
        <p:sp>
          <p:nvSpPr>
            <p:cNvPr id="115" name="TextBox 114"/>
            <p:cNvSpPr txBox="1"/>
            <p:nvPr/>
          </p:nvSpPr>
          <p:spPr>
            <a:xfrm>
              <a:off x="9696203" y="1807899"/>
              <a:ext cx="1235033" cy="4924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má</a:t>
              </a:r>
              <a:r>
                <a:rPr lang="en-US" altLang="zh-CN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8" name="TextBox 117"/>
            <p:cNvSpPr txBox="1"/>
            <p:nvPr/>
          </p:nvSpPr>
          <p:spPr>
            <a:xfrm>
              <a:off x="9664531" y="2169358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麻</a:t>
              </a:r>
            </a:p>
          </p:txBody>
        </p:sp>
      </p:grpSp>
      <p:grpSp>
        <p:nvGrpSpPr>
          <p:cNvPr id="127" name="组合 126"/>
          <p:cNvGrpSpPr/>
          <p:nvPr/>
        </p:nvGrpSpPr>
        <p:grpSpPr>
          <a:xfrm>
            <a:off x="8772400" y="4091760"/>
            <a:ext cx="950029" cy="807303"/>
            <a:chOff x="9664531" y="4312677"/>
            <a:chExt cx="1266705" cy="1076404"/>
          </a:xfrm>
        </p:grpSpPr>
        <p:sp>
          <p:nvSpPr>
            <p:cNvPr id="114" name="TextBox 113"/>
            <p:cNvSpPr txBox="1"/>
            <p:nvPr/>
          </p:nvSpPr>
          <p:spPr>
            <a:xfrm>
              <a:off x="9696203" y="4312677"/>
              <a:ext cx="1235033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zh-CN" dirty="0" err="1">
                  <a:latin typeface="GB Pinyinok-D" pitchFamily="2" charset="-122"/>
                  <a:ea typeface="GB Pinyinok-D" pitchFamily="2" charset="-122"/>
                </a:rPr>
                <a:t>mà</a:t>
              </a:r>
              <a:r>
                <a:rPr lang="en-US" altLang="zh-CN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dirty="0">
                <a:latin typeface="GB Pinyinok-D" pitchFamily="2" charset="-122"/>
                <a:ea typeface="GB Pinyinok-D" pitchFamily="2" charset="-122"/>
              </a:endParaRPr>
            </a:p>
          </p:txBody>
        </p:sp>
        <p:sp>
          <p:nvSpPr>
            <p:cNvPr id="119" name="TextBox 118"/>
            <p:cNvSpPr txBox="1"/>
            <p:nvPr/>
          </p:nvSpPr>
          <p:spPr>
            <a:xfrm>
              <a:off x="9664531" y="4711973"/>
              <a:ext cx="1235033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700" b="1" dirty="0">
                  <a:latin typeface="华文新魏" pitchFamily="2" charset="-122"/>
                  <a:ea typeface="华文新魏" pitchFamily="2" charset="-122"/>
                </a:rPr>
                <a:t>骂</a:t>
              </a:r>
            </a:p>
          </p:txBody>
        </p:sp>
      </p:grpSp>
      <p:sp>
        <p:nvSpPr>
          <p:cNvPr id="120" name="TextBox 119"/>
          <p:cNvSpPr txBox="1"/>
          <p:nvPr/>
        </p:nvSpPr>
        <p:spPr>
          <a:xfrm>
            <a:off x="4356263" y="2923060"/>
            <a:ext cx="90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mother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sp>
        <p:nvSpPr>
          <p:cNvPr id="121" name="TextBox 120"/>
          <p:cNvSpPr txBox="1"/>
          <p:nvPr/>
        </p:nvSpPr>
        <p:spPr>
          <a:xfrm>
            <a:off x="4391888" y="4816876"/>
            <a:ext cx="90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horse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sp>
        <p:nvSpPr>
          <p:cNvPr id="122" name="TextBox 121"/>
          <p:cNvSpPr txBox="1"/>
          <p:nvPr/>
        </p:nvSpPr>
        <p:spPr>
          <a:xfrm>
            <a:off x="8531930" y="2931782"/>
            <a:ext cx="1284023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fibrous crops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sp>
        <p:nvSpPr>
          <p:cNvPr id="123" name="TextBox 122"/>
          <p:cNvSpPr txBox="1"/>
          <p:nvPr/>
        </p:nvSpPr>
        <p:spPr>
          <a:xfrm>
            <a:off x="8701149" y="4825782"/>
            <a:ext cx="90846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350" dirty="0">
                <a:solidFill>
                  <a:srgbClr val="002060"/>
                </a:solidFill>
              </a:rPr>
              <a:t>to scold</a:t>
            </a:r>
            <a:endParaRPr lang="zh-CN" altLang="en-US" sz="1350" dirty="0">
              <a:solidFill>
                <a:srgbClr val="002060"/>
              </a:solidFill>
            </a:endParaRPr>
          </a:p>
        </p:txBody>
      </p:sp>
      <p:grpSp>
        <p:nvGrpSpPr>
          <p:cNvPr id="66" name="组合 65"/>
          <p:cNvGrpSpPr/>
          <p:nvPr/>
        </p:nvGrpSpPr>
        <p:grpSpPr>
          <a:xfrm>
            <a:off x="2343398" y="4091759"/>
            <a:ext cx="1444834" cy="1129675"/>
            <a:chOff x="1092530" y="4312677"/>
            <a:chExt cx="1926445" cy="1506233"/>
          </a:xfrm>
        </p:grpSpPr>
        <p:grpSp>
          <p:nvGrpSpPr>
            <p:cNvPr id="107" name="组合 106"/>
            <p:cNvGrpSpPr/>
            <p:nvPr/>
          </p:nvGrpSpPr>
          <p:grpSpPr>
            <a:xfrm>
              <a:off x="1092530" y="4711973"/>
              <a:ext cx="1926445" cy="1106937"/>
              <a:chOff x="1092530" y="4711973"/>
              <a:chExt cx="1926445" cy="1106937"/>
            </a:xfrm>
          </p:grpSpPr>
          <p:sp>
            <p:nvSpPr>
              <p:cNvPr id="98" name="任意多边形 97"/>
              <p:cNvSpPr/>
              <p:nvPr/>
            </p:nvSpPr>
            <p:spPr>
              <a:xfrm>
                <a:off x="1092530" y="5035139"/>
                <a:ext cx="1757548" cy="783771"/>
              </a:xfrm>
              <a:custGeom>
                <a:avLst/>
                <a:gdLst>
                  <a:gd name="connsiteX0" fmla="*/ 0 w 1757548"/>
                  <a:gd name="connsiteY0" fmla="*/ 356260 h 783771"/>
                  <a:gd name="connsiteX1" fmla="*/ 403761 w 1757548"/>
                  <a:gd name="connsiteY1" fmla="*/ 712519 h 783771"/>
                  <a:gd name="connsiteX2" fmla="*/ 1365662 w 1757548"/>
                  <a:gd name="connsiteY2" fmla="*/ 665018 h 783771"/>
                  <a:gd name="connsiteX3" fmla="*/ 1757548 w 1757548"/>
                  <a:gd name="connsiteY3" fmla="*/ 0 h 78377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757548" h="783771">
                    <a:moveTo>
                      <a:pt x="0" y="356260"/>
                    </a:moveTo>
                    <a:cubicBezTo>
                      <a:pt x="88075" y="508659"/>
                      <a:pt x="176151" y="661059"/>
                      <a:pt x="403761" y="712519"/>
                    </a:cubicBezTo>
                    <a:cubicBezTo>
                      <a:pt x="631371" y="763979"/>
                      <a:pt x="1140031" y="783771"/>
                      <a:pt x="1365662" y="665018"/>
                    </a:cubicBezTo>
                    <a:cubicBezTo>
                      <a:pt x="1591293" y="546265"/>
                      <a:pt x="1690255" y="116774"/>
                      <a:pt x="1757548" y="0"/>
                    </a:cubicBezTo>
                  </a:path>
                </a:pathLst>
              </a:cu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zh-CN" altLang="en-US" sz="1350"/>
              </a:p>
            </p:txBody>
          </p:sp>
          <p:cxnSp>
            <p:nvCxnSpPr>
              <p:cNvPr id="100" name="直接箭头连接符 99"/>
              <p:cNvCxnSpPr/>
              <p:nvPr/>
            </p:nvCxnSpPr>
            <p:spPr>
              <a:xfrm flipV="1">
                <a:off x="2845925" y="4711973"/>
                <a:ext cx="173050" cy="330341"/>
              </a:xfrm>
              <a:prstGeom prst="straightConnector1">
                <a:avLst/>
              </a:prstGeom>
              <a:ln w="5715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2" name="直接连接符 61"/>
            <p:cNvCxnSpPr/>
            <p:nvPr/>
          </p:nvCxnSpPr>
          <p:spPr>
            <a:xfrm>
              <a:off x="1995055" y="4312677"/>
              <a:ext cx="0" cy="1476077"/>
            </a:xfrm>
            <a:prstGeom prst="line">
              <a:avLst/>
            </a:prstGeom>
            <a:ln w="57150">
              <a:solidFill>
                <a:srgbClr val="FF0000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5" name="TextBox 64">
            <a:extLst>
              <a:ext uri="{FF2B5EF4-FFF2-40B4-BE49-F238E27FC236}">
                <a16:creationId xmlns:a16="http://schemas.microsoft.com/office/drawing/2014/main" id="{B4A810E5-C061-4D80-A9F5-48587B5D531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7567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" grpId="0"/>
      <p:bldP spid="121" grpId="0"/>
      <p:bldP spid="122" grpId="0"/>
      <p:bldP spid="123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组合 63"/>
          <p:cNvGrpSpPr/>
          <p:nvPr/>
        </p:nvGrpSpPr>
        <p:grpSpPr>
          <a:xfrm>
            <a:off x="1798301" y="1484785"/>
            <a:ext cx="6607340" cy="4526681"/>
            <a:chOff x="1781299" y="914400"/>
            <a:chExt cx="7940651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6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35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299" y="926274"/>
              <a:ext cx="7940651" cy="1256310"/>
            </a:xfrm>
            <a:prstGeom prst="round1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zh-CN" altLang="en-US" sz="21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100" b="1" dirty="0">
                  <a:latin typeface="楷体" panose="02010609060101010101" pitchFamily="49" charset="-122"/>
                  <a:ea typeface="楷体" panose="02010609060101010101" pitchFamily="49" charset="-122"/>
                </a:rPr>
                <a:t>朗读下列音节，注意声调的不同</a:t>
              </a:r>
              <a:endParaRPr lang="en-US" altLang="zh-CN" sz="2100" b="1" dirty="0">
                <a:latin typeface="楷体" panose="02010609060101010101" pitchFamily="49" charset="-122"/>
                <a:ea typeface="楷体" panose="02010609060101010101" pitchFamily="49" charset="-122"/>
              </a:endParaRPr>
            </a:p>
            <a:p>
              <a:r>
                <a:rPr lang="en-US" altLang="zh-CN" sz="2100" dirty="0">
                  <a:latin typeface="+mn-ea"/>
                </a:rPr>
                <a:t>Read the syllables aloud and pay attention to the tones</a:t>
              </a:r>
              <a:endParaRPr lang="zh-CN" altLang="en-US" sz="2100" dirty="0">
                <a:latin typeface="+mn-ea"/>
              </a:endParaRPr>
            </a:p>
          </p:txBody>
        </p:sp>
      </p:grpSp>
      <p:graphicFrame>
        <p:nvGraphicFramePr>
          <p:cNvPr id="62" name="表格 61"/>
          <p:cNvGraphicFramePr>
            <a:graphicFrameLocks noGrp="1"/>
          </p:cNvGraphicFramePr>
          <p:nvPr/>
        </p:nvGraphicFramePr>
        <p:xfrm>
          <a:off x="1798301" y="2736656"/>
          <a:ext cx="6333352" cy="32303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33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833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333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833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ā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á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ǎ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à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ō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ó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ǒ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ò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ē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é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ě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è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ī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í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ǐ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ì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ū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ú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ǔ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ù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8385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ǖ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ǘ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ǜ</a:t>
                      </a:r>
                      <a:endParaRPr lang="zh-CN" altLang="en-US" sz="2400" b="1" kern="1200" dirty="0">
                        <a:solidFill>
                          <a:schemeClr val="tx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 marL="68580" marR="68580" marT="34290" marB="3429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D7D4165-502B-4618-856D-F6B9DE3BC363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63214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AutoShape 4"/>
          <p:cNvCxnSpPr>
            <a:cxnSpLocks noChangeShapeType="1"/>
          </p:cNvCxnSpPr>
          <p:nvPr/>
        </p:nvCxnSpPr>
        <p:spPr bwMode="auto">
          <a:xfrm flipH="1" flipV="1">
            <a:off x="1613937" y="857250"/>
            <a:ext cx="9525" cy="5154216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1755472" y="862366"/>
            <a:ext cx="1973134" cy="507831"/>
            <a:chOff x="308629" y="6819"/>
            <a:chExt cx="2630845" cy="677108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610116" cy="6771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27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27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27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2" name="TextBox 31"/>
          <p:cNvSpPr txBox="1"/>
          <p:nvPr/>
        </p:nvSpPr>
        <p:spPr>
          <a:xfrm>
            <a:off x="1880259" y="1543050"/>
            <a:ext cx="744583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100" b="1" dirty="0">
                <a:latin typeface="楷体" panose="02010609060101010101" pitchFamily="49" charset="-122"/>
                <a:ea typeface="楷体" panose="02010609060101010101" pitchFamily="49" charset="-122"/>
              </a:rPr>
              <a:t>汉语的音节</a:t>
            </a:r>
            <a:r>
              <a:rPr lang="zh-CN" altLang="en-US" sz="2100" b="1" dirty="0"/>
              <a:t>  </a:t>
            </a:r>
            <a:r>
              <a:rPr lang="en-US" altLang="zh-CN" sz="2000" b="1" dirty="0"/>
              <a:t>Chinese Syllables</a:t>
            </a:r>
            <a:endParaRPr lang="zh-CN" altLang="en-US" sz="2000" b="1" dirty="0"/>
          </a:p>
        </p:txBody>
      </p:sp>
      <p:graphicFrame>
        <p:nvGraphicFramePr>
          <p:cNvPr id="33" name="表格 32"/>
          <p:cNvGraphicFramePr>
            <a:graphicFrameLocks noGrp="1"/>
          </p:cNvGraphicFramePr>
          <p:nvPr/>
        </p:nvGraphicFramePr>
        <p:xfrm>
          <a:off x="2223247" y="2591345"/>
          <a:ext cx="7494728" cy="2474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36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368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736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7368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26126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latin typeface="微软雅黑" pitchFamily="34" charset="-122"/>
                          <a:ea typeface="微软雅黑" pitchFamily="34" charset="-122"/>
                        </a:rPr>
                        <a:t>汉语的音节</a:t>
                      </a:r>
                      <a:endParaRPr lang="en-US" altLang="zh-CN" sz="18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/>
                        <a:t>Syllable</a:t>
                      </a:r>
                      <a:endParaRPr lang="zh-CN" altLang="en-US" sz="1800" dirty="0"/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声母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Initial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28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韵母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Final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1800" dirty="0">
                          <a:solidFill>
                            <a:schemeClr val="tx1"/>
                          </a:solidFill>
                          <a:latin typeface="微软雅黑" pitchFamily="34" charset="-122"/>
                          <a:ea typeface="微软雅黑" pitchFamily="34" charset="-122"/>
                        </a:rPr>
                        <a:t>声调</a:t>
                      </a:r>
                      <a:endParaRPr lang="en-US" altLang="zh-CN" sz="1800" dirty="0">
                        <a:solidFill>
                          <a:schemeClr val="tx1"/>
                        </a:solidFill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solidFill>
                            <a:schemeClr val="tx1"/>
                          </a:solidFill>
                        </a:rPr>
                        <a:t>Tone</a:t>
                      </a:r>
                      <a:endParaRPr lang="zh-CN" altLang="en-US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3464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māo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（猫，</a:t>
                      </a:r>
                      <a:r>
                        <a:rPr lang="en-US" altLang="zh-CN" sz="1800" dirty="0">
                          <a:latin typeface="Simplified Arabic" panose="020B0604020202020204" pitchFamily="18" charset="-78"/>
                          <a:cs typeface="Simplified Arabic" panose="020B0604020202020204" pitchFamily="18" charset="-78"/>
                        </a:rPr>
                        <a:t>cat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  <a:cs typeface="Simplified Arabic" panose="020B0604020202020204" pitchFamily="18" charset="-78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m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ao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862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yú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（鱼，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fish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1800" b="1" dirty="0">
                          <a:solidFill>
                            <a:schemeClr val="tx1"/>
                          </a:solidFill>
                        </a:rPr>
                        <a:t>              </a:t>
                      </a:r>
                      <a:r>
                        <a:rPr lang="en-GB" altLang="zh-CN" sz="2000" b="1" dirty="0">
                          <a:solidFill>
                            <a:schemeClr val="tx1"/>
                          </a:solidFill>
                          <a:latin typeface="Arial Black" panose="020B0A04020102020204" pitchFamily="34" charset="0"/>
                        </a:rPr>
                        <a:t>y</a:t>
                      </a:r>
                      <a:endParaRPr lang="zh-CN" altLang="en-US" sz="2000" b="1" dirty="0">
                        <a:solidFill>
                          <a:schemeClr val="tx1"/>
                        </a:solidFill>
                        <a:latin typeface="Arial Black" panose="020B0A04020102020204" pitchFamily="34" charset="0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ü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29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18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（姐，</a:t>
                      </a:r>
                      <a:endParaRPr lang="en-US" altLang="zh-CN" sz="1800" dirty="0">
                        <a:latin typeface="楷体" panose="02010609060101010101" pitchFamily="49" charset="-122"/>
                        <a:ea typeface="楷体" panose="02010609060101010101" pitchFamily="49" charset="-122"/>
                      </a:endParaRPr>
                    </a:p>
                    <a:p>
                      <a:pPr algn="ctr"/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elder </a:t>
                      </a:r>
                      <a:r>
                        <a:rPr lang="en-US" altLang="zh-CN" sz="1800" dirty="0" err="1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sisiter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>
                          <a:latin typeface="GB Pinyinok-D" pitchFamily="2" charset="-122"/>
                          <a:ea typeface="GB Pinyinok-D" pitchFamily="2" charset="-122"/>
                        </a:rPr>
                        <a:t>j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ie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335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èr</a:t>
                      </a:r>
                      <a:r>
                        <a:rPr lang="en-US" altLang="zh-CN" sz="1800" dirty="0"/>
                        <a:t> 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（二，</a:t>
                      </a:r>
                      <a:r>
                        <a:rPr lang="en-US" altLang="zh-CN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two</a:t>
                      </a:r>
                      <a:r>
                        <a:rPr lang="zh-CN" altLang="en-US" sz="1800" dirty="0"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）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100" b="1" dirty="0" err="1">
                          <a:latin typeface="GB Pinyinok-D" pitchFamily="2" charset="-122"/>
                          <a:ea typeface="GB Pinyinok-D" pitchFamily="2" charset="-122"/>
                        </a:rPr>
                        <a:t>er</a:t>
                      </a:r>
                      <a:endParaRPr lang="zh-CN" altLang="en-US" sz="21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1800" dirty="0"/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34" name="图片 33" descr="QQ截图20150728081850.pn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14692" y="3343443"/>
            <a:ext cx="271429" cy="142857"/>
          </a:xfrm>
          <a:prstGeom prst="rect">
            <a:avLst/>
          </a:prstGeom>
        </p:spPr>
      </p:pic>
      <p:pic>
        <p:nvPicPr>
          <p:cNvPr id="35" name="图片 34" descr="QQ截图20150728081907.png"/>
          <p:cNvPicPr>
            <a:picLocks noChangeAspect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59222" y="3743532"/>
            <a:ext cx="164286" cy="128572"/>
          </a:xfrm>
          <a:prstGeom prst="rect">
            <a:avLst/>
          </a:prstGeom>
        </p:spPr>
      </p:pic>
      <p:pic>
        <p:nvPicPr>
          <p:cNvPr id="36" name="图片 35" descr="QQ截图20150728081917.png"/>
          <p:cNvPicPr>
            <a:picLocks noChangeAspect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36032" y="4163084"/>
            <a:ext cx="178571" cy="135714"/>
          </a:xfrm>
          <a:prstGeom prst="rect">
            <a:avLst/>
          </a:prstGeom>
        </p:spPr>
      </p:pic>
      <p:pic>
        <p:nvPicPr>
          <p:cNvPr id="37" name="图片 36" descr="QQ截图20150728081926.png"/>
          <p:cNvPicPr>
            <a:picLocks noChangeAspect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3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736031" y="4795331"/>
            <a:ext cx="214286" cy="150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C60E1A6-4049-40BE-917B-F54778B84B48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8722221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Box 1">
            <a:extLst>
              <a:ext uri="{FF2B5EF4-FFF2-40B4-BE49-F238E27FC236}">
                <a16:creationId xmlns:a16="http://schemas.microsoft.com/office/drawing/2014/main" id="{8D91407F-D682-4995-8737-5FC448772F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3592" y="801688"/>
            <a:ext cx="5911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800" b="1" u="sng" dirty="0"/>
              <a:t>The way that Chinese </a:t>
            </a:r>
            <a:r>
              <a:rPr lang="en-US" altLang="zh-CN" sz="2800" b="1" u="sng" dirty="0">
                <a:solidFill>
                  <a:srgbClr val="FF0000"/>
                </a:solidFill>
              </a:rPr>
              <a:t>ask</a:t>
            </a:r>
            <a:r>
              <a:rPr lang="en-US" altLang="zh-CN" sz="2800" b="1" u="sng" dirty="0"/>
              <a:t> the question</a:t>
            </a:r>
          </a:p>
        </p:txBody>
      </p:sp>
      <p:sp>
        <p:nvSpPr>
          <p:cNvPr id="1025" name="Rectangle 1">
            <a:extLst>
              <a:ext uri="{FF2B5EF4-FFF2-40B4-BE49-F238E27FC236}">
                <a16:creationId xmlns:a16="http://schemas.microsoft.com/office/drawing/2014/main" id="{54268B6C-F2B0-4DFA-809F-23E7610AFC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166842"/>
            <a:ext cx="6781800" cy="4524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indent="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zh-CN" sz="3600" b="1" dirty="0">
              <a:cs typeface="Times New Roman" panose="02020603050405020304" pitchFamily="18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3600" b="1" dirty="0">
                <a:cs typeface="Times New Roman" panose="02020603050405020304" pitchFamily="18" charset="0"/>
              </a:rPr>
              <a:t>English: What is your name?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>
                <a:cs typeface="Times New Roman" panose="02020603050405020304" pitchFamily="18" charset="0"/>
              </a:rPr>
              <a:t>Chinese: Your </a:t>
            </a:r>
            <a:r>
              <a:rPr lang="en-US" altLang="zh-CN" sz="3600" b="1" dirty="0">
                <a:solidFill>
                  <a:srgbClr val="FF0000"/>
                </a:solidFill>
                <a:cs typeface="Times New Roman" panose="02020603050405020304" pitchFamily="18" charset="0"/>
              </a:rPr>
              <a:t>name</a:t>
            </a:r>
            <a:r>
              <a:rPr lang="en-US" altLang="zh-CN" sz="3600" b="1" dirty="0">
                <a:cs typeface="Times New Roman" panose="02020603050405020304" pitchFamily="18" charset="0"/>
              </a:rPr>
              <a:t> </a:t>
            </a:r>
            <a:r>
              <a:rPr lang="en-US" altLang="zh-CN" sz="3600" b="1" dirty="0">
                <a:solidFill>
                  <a:srgbClr val="7030A0"/>
                </a:solidFill>
                <a:cs typeface="Times New Roman" panose="02020603050405020304" pitchFamily="18" charset="0"/>
              </a:rPr>
              <a:t>is</a:t>
            </a:r>
            <a:r>
              <a:rPr lang="en-US" altLang="zh-CN" sz="3600" b="1" dirty="0">
                <a:cs typeface="Times New Roman" panose="02020603050405020304" pitchFamily="18" charset="0"/>
              </a:rPr>
              <a:t> what?</a:t>
            </a:r>
            <a:endParaRPr lang="en-US" altLang="zh-CN" sz="3600" b="1" dirty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你</a:t>
            </a:r>
            <a:r>
              <a:rPr lang="zh-CN" altLang="en-US" sz="3600" b="1" u="sng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的</a:t>
            </a:r>
            <a:r>
              <a:rPr lang="zh-CN" altLang="en-US" sz="3600" b="1" u="sng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名字</a:t>
            </a:r>
            <a:r>
              <a:rPr lang="zh-CN" altLang="en-US" sz="3600" b="1" u="sng" dirty="0">
                <a:solidFill>
                  <a:srgbClr val="7030A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是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什么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?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3600" b="1" dirty="0"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>
                <a:latin typeface="Times New Roman" panose="02020603050405020304" pitchFamily="18" charset="0"/>
              </a:rPr>
              <a:t>Chinese: you </a:t>
            </a:r>
            <a:r>
              <a:rPr lang="en-US" altLang="zh-CN" sz="3600" b="1" dirty="0">
                <a:solidFill>
                  <a:srgbClr val="FF0000"/>
                </a:solidFill>
                <a:latin typeface="Times New Roman" panose="02020603050405020304" pitchFamily="18" charset="0"/>
              </a:rPr>
              <a:t>call </a:t>
            </a:r>
            <a:r>
              <a:rPr lang="en-US" altLang="zh-CN" sz="3600" b="1" dirty="0">
                <a:latin typeface="Times New Roman" panose="02020603050405020304" pitchFamily="18" charset="0"/>
              </a:rPr>
              <a:t>what 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3600" b="1" dirty="0">
                <a:latin typeface="Times New Roman" panose="02020603050405020304" pitchFamily="18" charset="0"/>
              </a:rPr>
              <a:t>               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你 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叫  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什么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</a:rPr>
              <a:t>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/>
              <a:t>                 </a:t>
            </a:r>
            <a:r>
              <a:rPr lang="en-US" altLang="zh-CN" sz="3600" b="1" dirty="0" err="1"/>
              <a:t>Nǐ</a:t>
            </a:r>
            <a:r>
              <a:rPr lang="en-US" altLang="zh-CN" sz="3600" b="1" dirty="0"/>
              <a:t>   </a:t>
            </a:r>
            <a:r>
              <a:rPr lang="en-US" altLang="zh-CN" sz="3600" b="1" dirty="0" err="1">
                <a:solidFill>
                  <a:srgbClr val="FF0000"/>
                </a:solidFill>
              </a:rPr>
              <a:t>ji</a:t>
            </a:r>
            <a:r>
              <a:rPr lang="en-US" altLang="zh-CN" sz="3600" b="1" dirty="0" err="1">
                <a:solidFill>
                  <a:srgbClr val="FF0000"/>
                </a:solidFill>
                <a:latin typeface="宋体" panose="02010600030101010101" pitchFamily="2" charset="-122"/>
              </a:rPr>
              <a:t>à</a:t>
            </a:r>
            <a:r>
              <a:rPr lang="en-US" altLang="zh-CN" sz="3600" b="1" dirty="0" err="1">
                <a:solidFill>
                  <a:srgbClr val="FF0000"/>
                </a:solidFill>
              </a:rPr>
              <a:t>o</a:t>
            </a:r>
            <a:r>
              <a:rPr lang="en-US" altLang="zh-CN" sz="3600" b="1" dirty="0">
                <a:solidFill>
                  <a:srgbClr val="FF0000"/>
                </a:solidFill>
              </a:rPr>
              <a:t> </a:t>
            </a:r>
            <a:r>
              <a:rPr lang="en-US" altLang="zh-CN" sz="3600" b="1" dirty="0"/>
              <a:t>  </a:t>
            </a:r>
            <a:r>
              <a:rPr lang="en-US" altLang="zh-CN" sz="3600" b="1" dirty="0" err="1"/>
              <a:t>shénme</a:t>
            </a:r>
            <a:r>
              <a:rPr lang="en-US" altLang="zh-CN" sz="3600" b="1" dirty="0"/>
              <a:t> </a:t>
            </a:r>
            <a:r>
              <a:rPr lang="zh-CN" altLang="en-US" sz="3600" b="1" dirty="0"/>
              <a:t>？</a:t>
            </a:r>
            <a:endParaRPr lang="en-US" altLang="zh-CN" sz="3600" b="1" dirty="0">
              <a:latin typeface="Arial" panose="020B0604020202020204" pitchFamily="34" charset="0"/>
            </a:endParaRPr>
          </a:p>
        </p:txBody>
      </p:sp>
      <p:sp>
        <p:nvSpPr>
          <p:cNvPr id="13317" name="Rectangle 4">
            <a:extLst>
              <a:ext uri="{FF2B5EF4-FFF2-40B4-BE49-F238E27FC236}">
                <a16:creationId xmlns:a16="http://schemas.microsoft.com/office/drawing/2014/main" id="{5E3C98A2-3332-4C9A-9CD3-2FB96A72909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3840" y="5806053"/>
            <a:ext cx="34163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1800" b="1" i="1" dirty="0">
                <a:latin typeface="楷体" panose="02010609060101010101" pitchFamily="49" charset="-122"/>
                <a:ea typeface="楷体" panose="02010609060101010101" pitchFamily="49" charset="-122"/>
              </a:rPr>
              <a:t>学习中文提问和英文提问的区别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6DF0FD-D1C2-4F3E-9592-EAF2B452356D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86239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102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1">
            <a:extLst>
              <a:ext uri="{FF2B5EF4-FFF2-40B4-BE49-F238E27FC236}">
                <a16:creationId xmlns:a16="http://schemas.microsoft.com/office/drawing/2014/main" id="{7505ED25-65D7-4EFE-8C7E-1E614A9382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9576" y="889001"/>
            <a:ext cx="65039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800" b="1" u="sng" dirty="0"/>
              <a:t>The way that Chinese </a:t>
            </a:r>
            <a:r>
              <a:rPr lang="en-US" altLang="zh-CN" sz="2800" b="1" u="sng" dirty="0">
                <a:solidFill>
                  <a:srgbClr val="FF0000"/>
                </a:solidFill>
              </a:rPr>
              <a:t>answer</a:t>
            </a:r>
            <a:r>
              <a:rPr lang="en-US" altLang="zh-CN" sz="2800" b="1" u="sng" dirty="0"/>
              <a:t> the question</a:t>
            </a:r>
          </a:p>
        </p:txBody>
      </p:sp>
      <p:sp>
        <p:nvSpPr>
          <p:cNvPr id="1025" name="Rectangle 1">
            <a:extLst>
              <a:ext uri="{FF2B5EF4-FFF2-40B4-BE49-F238E27FC236}">
                <a16:creationId xmlns:a16="http://schemas.microsoft.com/office/drawing/2014/main" id="{C5ED607D-F918-468B-A387-29A5B523A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0" y="2015341"/>
            <a:ext cx="6781800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indent="4572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Chinese: you call </a:t>
            </a:r>
            <a:r>
              <a:rPr lang="en-US" altLang="zh-CN" sz="36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</a:t>
            </a:r>
            <a:r>
              <a:rPr lang="en-US" altLang="zh-C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你  叫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  什么</a:t>
            </a:r>
            <a:r>
              <a:rPr lang="en-US" altLang="zh-CN" sz="3600" b="1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?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>
                <a:cs typeface="Times New Roman" panose="02020603050405020304" pitchFamily="18" charset="0"/>
              </a:rPr>
              <a:t>                 </a:t>
            </a:r>
            <a:r>
              <a:rPr lang="en-US" altLang="zh-CN" sz="3600" b="1" dirty="0" err="1">
                <a:cs typeface="Times New Roman" panose="02020603050405020304" pitchFamily="18" charset="0"/>
              </a:rPr>
              <a:t>Nǐ</a:t>
            </a:r>
            <a:r>
              <a:rPr lang="en-US" altLang="zh-CN" sz="3600" b="1" dirty="0">
                <a:cs typeface="Times New Roman" panose="02020603050405020304" pitchFamily="18" charset="0"/>
              </a:rPr>
              <a:t>   </a:t>
            </a:r>
            <a:r>
              <a:rPr lang="en-US" altLang="zh-CN" sz="3600" b="1" dirty="0" err="1">
                <a:cs typeface="Times New Roman" panose="02020603050405020304" pitchFamily="18" charset="0"/>
              </a:rPr>
              <a:t>ji</a:t>
            </a:r>
            <a:r>
              <a:rPr lang="en-US" altLang="zh-CN" sz="3600" b="1" dirty="0" err="1">
                <a:latin typeface="宋体" panose="02010600030101010101" pitchFamily="2" charset="-122"/>
                <a:cs typeface="Times New Roman" panose="02020603050405020304" pitchFamily="18" charset="0"/>
              </a:rPr>
              <a:t>à</a:t>
            </a:r>
            <a:r>
              <a:rPr lang="en-US" altLang="zh-CN" sz="3600" b="1" dirty="0" err="1">
                <a:cs typeface="Times New Roman" panose="02020603050405020304" pitchFamily="18" charset="0"/>
              </a:rPr>
              <a:t>o</a:t>
            </a:r>
            <a:r>
              <a:rPr lang="en-US" altLang="zh-CN" sz="3600" b="1" dirty="0">
                <a:cs typeface="Times New Roman" panose="02020603050405020304" pitchFamily="18" charset="0"/>
              </a:rPr>
              <a:t>   </a:t>
            </a:r>
            <a:r>
              <a:rPr lang="en-US" altLang="zh-CN" sz="3600" b="1" dirty="0" err="1">
                <a:solidFill>
                  <a:srgbClr val="FF0000"/>
                </a:solidFill>
                <a:cs typeface="Times New Roman" panose="02020603050405020304" pitchFamily="18" charset="0"/>
              </a:rPr>
              <a:t>shén</a:t>
            </a:r>
            <a:r>
              <a:rPr lang="en-US" altLang="zh-CN" sz="3600" b="1" dirty="0">
                <a:solidFill>
                  <a:srgbClr val="FF0000"/>
                </a:solidFill>
                <a:cs typeface="Times New Roman" panose="02020603050405020304" pitchFamily="18" charset="0"/>
              </a:rPr>
              <a:t>  me </a:t>
            </a:r>
            <a:r>
              <a:rPr lang="zh-CN" altLang="en-US" sz="3600" b="1" dirty="0">
                <a:cs typeface="Times New Roman" panose="02020603050405020304" pitchFamily="18" charset="0"/>
              </a:rPr>
              <a:t>？</a:t>
            </a:r>
            <a:endParaRPr lang="en-US" altLang="zh-CN" sz="3600" b="1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3600" b="1" dirty="0">
              <a:cs typeface="Times New Roman" panose="02020603050405020304" pitchFamily="18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>
                <a:solidFill>
                  <a:srgbClr val="FF0000"/>
                </a:solidFill>
                <a:cs typeface="Times New Roman" panose="02020603050405020304" pitchFamily="18" charset="0"/>
              </a:rPr>
              <a:t>                </a:t>
            </a:r>
            <a:r>
              <a:rPr lang="en-US" altLang="zh-CN" sz="3600" b="1" dirty="0">
                <a:cs typeface="Times New Roman" panose="02020603050405020304" pitchFamily="18" charset="0"/>
              </a:rPr>
              <a:t> I       call      </a:t>
            </a:r>
            <a:r>
              <a:rPr lang="en-US" altLang="zh-CN" sz="3600" b="1" dirty="0">
                <a:solidFill>
                  <a:srgbClr val="FF0000"/>
                </a:solidFill>
                <a:cs typeface="Times New Roman" panose="02020603050405020304" pitchFamily="18" charset="0"/>
              </a:rPr>
              <a:t>(name)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3600" b="1" dirty="0">
                <a:cs typeface="Times New Roman" panose="02020603050405020304" pitchFamily="18" charset="0"/>
              </a:rPr>
              <a:t>                </a:t>
            </a:r>
            <a:r>
              <a:rPr lang="zh-CN" altLang="en-US" sz="3600" b="1" dirty="0">
                <a:latin typeface="楷体" panose="02010609060101010101" pitchFamily="49" charset="-122"/>
                <a:ea typeface="楷体" panose="02010609060101010101" pitchFamily="49" charset="-122"/>
                <a:cs typeface="Times New Roman" panose="02020603050405020304" pitchFamily="18" charset="0"/>
              </a:rPr>
              <a:t>我  叫  </a:t>
            </a:r>
            <a:r>
              <a:rPr lang="zh-CN" altLang="en-US" sz="3600" b="1" dirty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李 小 龙</a:t>
            </a:r>
            <a:r>
              <a:rPr lang="zh-CN" altLang="en-US" sz="3600" b="1" dirty="0"/>
              <a:t>。</a:t>
            </a:r>
            <a:endParaRPr lang="en-US" altLang="zh-CN" sz="3600" b="1" dirty="0"/>
          </a:p>
          <a:p>
            <a:pPr>
              <a:spcBef>
                <a:spcPct val="0"/>
              </a:spcBef>
              <a:buFontTx/>
              <a:buNone/>
            </a:pPr>
            <a:r>
              <a:rPr lang="zh-CN" altLang="en-US" sz="3600" b="1" dirty="0"/>
              <a:t>               </a:t>
            </a:r>
            <a:r>
              <a:rPr lang="en-US" altLang="zh-CN" sz="3600" b="1" dirty="0" err="1"/>
              <a:t>Wǒ</a:t>
            </a:r>
            <a:r>
              <a:rPr lang="en-US" altLang="zh-CN" sz="3600" b="1" dirty="0"/>
              <a:t>     </a:t>
            </a:r>
            <a:r>
              <a:rPr lang="en-US" altLang="zh-CN" sz="3600" b="1" dirty="0" err="1"/>
              <a:t>ji</a:t>
            </a:r>
            <a:r>
              <a:rPr lang="en-US" altLang="zh-CN" sz="3600" b="1" dirty="0" err="1">
                <a:latin typeface="宋体" panose="02010600030101010101" pitchFamily="2" charset="-122"/>
              </a:rPr>
              <a:t>à</a:t>
            </a:r>
            <a:r>
              <a:rPr lang="en-US" altLang="zh-CN" sz="3600" b="1" dirty="0" err="1"/>
              <a:t>o</a:t>
            </a:r>
            <a:r>
              <a:rPr lang="en-US" altLang="zh-CN" sz="3600" b="1" dirty="0"/>
              <a:t> </a:t>
            </a:r>
            <a:r>
              <a:rPr lang="en-US" altLang="zh-CN" sz="3600" b="1" dirty="0">
                <a:solidFill>
                  <a:srgbClr val="FF0000"/>
                </a:solidFill>
              </a:rPr>
              <a:t> </a:t>
            </a:r>
            <a:r>
              <a:rPr lang="en-US" altLang="zh-CN" sz="3600" b="1" dirty="0" err="1">
                <a:solidFill>
                  <a:srgbClr val="FF0000"/>
                </a:solidFill>
              </a:rPr>
              <a:t>Lǐ</a:t>
            </a:r>
            <a:r>
              <a:rPr lang="en-US" altLang="zh-CN" sz="3600" b="1" dirty="0">
                <a:solidFill>
                  <a:srgbClr val="FF0000"/>
                </a:solidFill>
              </a:rPr>
              <a:t>  </a:t>
            </a:r>
            <a:r>
              <a:rPr lang="en-US" altLang="zh-CN" sz="3600" b="1" dirty="0" err="1">
                <a:solidFill>
                  <a:srgbClr val="FF0000"/>
                </a:solidFill>
              </a:rPr>
              <a:t>Xi</a:t>
            </a:r>
            <a:r>
              <a:rPr lang="en-US" altLang="zh-CN" sz="3600" b="1" dirty="0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ǎ</a:t>
            </a:r>
            <a:r>
              <a:rPr lang="en-US" altLang="zh-CN" sz="3600" b="1" dirty="0" err="1">
                <a:solidFill>
                  <a:srgbClr val="FF0000"/>
                </a:solidFill>
              </a:rPr>
              <a:t>olónɡ</a:t>
            </a:r>
            <a:r>
              <a:rPr lang="en-US" altLang="zh-CN" sz="3600" b="1" dirty="0"/>
              <a:t>.</a:t>
            </a:r>
          </a:p>
        </p:txBody>
      </p:sp>
      <p:sp>
        <p:nvSpPr>
          <p:cNvPr id="14341" name="Rectangle 4">
            <a:extLst>
              <a:ext uri="{FF2B5EF4-FFF2-40B4-BE49-F238E27FC236}">
                <a16:creationId xmlns:a16="http://schemas.microsoft.com/office/drawing/2014/main" id="{63C14D37-9F8D-45B8-A611-B9A709065A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48337" y="5985659"/>
            <a:ext cx="341630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1800" i="1" dirty="0">
                <a:latin typeface="楷体" panose="02010609060101010101" pitchFamily="49" charset="-122"/>
                <a:ea typeface="楷体" panose="02010609060101010101" pitchFamily="49" charset="-122"/>
              </a:rPr>
              <a:t>学习中文提问和英文提问的区别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F170C-8217-4078-BD08-B387AFC0DB1F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3720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0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10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0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0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10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31A256-807B-B647-B73E-45B330A678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26528" y="366693"/>
            <a:ext cx="2279183" cy="1303867"/>
          </a:xfrm>
        </p:spPr>
        <p:txBody>
          <a:bodyPr>
            <a:normAutofit/>
          </a:bodyPr>
          <a:lstStyle/>
          <a:p>
            <a:r>
              <a:rPr lang="en-US" dirty="0">
                <a:latin typeface="Britannic Bold" panose="020B0903060703020204" pitchFamily="34" charset="77"/>
              </a:rPr>
              <a:t>Culture</a:t>
            </a:r>
            <a:endParaRPr lang="en-US" dirty="0">
              <a:solidFill>
                <a:srgbClr val="262626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140B00-30DA-F74F-917E-81958C31916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4383" y="707568"/>
            <a:ext cx="8020775" cy="5393970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4D1F4-A12B-FA45-BCD0-D72255B9D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solidFill>
                <a:srgbClr val="262626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262626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55949A-92A4-DE4E-9D0A-5E8CE73BB3BD}"/>
              </a:ext>
            </a:extLst>
          </p:cNvPr>
          <p:cNvSpPr txBox="1"/>
          <p:nvPr/>
        </p:nvSpPr>
        <p:spPr>
          <a:xfrm>
            <a:off x="1712422" y="325858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280B12-D38E-F948-B151-82BBC707D226}"/>
              </a:ext>
            </a:extLst>
          </p:cNvPr>
          <p:cNvSpPr txBox="1"/>
          <p:nvPr/>
        </p:nvSpPr>
        <p:spPr>
          <a:xfrm>
            <a:off x="8520441" y="2453795"/>
            <a:ext cx="1812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800" dirty="0">
                <a:latin typeface="Britannic Bold" panose="020B0903060703020204" pitchFamily="34" charset="77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06099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7B2C7-7F51-8341-B06C-03771DACD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825311"/>
            <a:ext cx="9601196" cy="700074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Britannic Bold" panose="020B0903060703020204" pitchFamily="34" charset="77"/>
              </a:rPr>
              <a:t>Choose a Chinese name </a:t>
            </a:r>
            <a:endParaRPr lang="en-US" dirty="0">
              <a:latin typeface="Britannic Bold" panose="020B0903060703020204" pitchFamily="34" charset="77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60753-CAD9-D340-BDA1-260D7374A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4559" y="3225337"/>
            <a:ext cx="1995055" cy="2311861"/>
          </a:xfrm>
        </p:spPr>
        <p:txBody>
          <a:bodyPr/>
          <a:lstStyle/>
          <a:p>
            <a:pPr marL="0" indent="0">
              <a:buNone/>
            </a:pPr>
            <a:r>
              <a:rPr lang="en-US" altLang="zh-CN" dirty="0"/>
              <a:t>.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135E8B-D1C3-FA48-9FD0-60C662D1A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804" y="1762299"/>
            <a:ext cx="9308794" cy="434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924864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Horizontal Scroll 2"/>
          <p:cNvSpPr/>
          <p:nvPr/>
        </p:nvSpPr>
        <p:spPr>
          <a:xfrm>
            <a:off x="4439816" y="2132856"/>
            <a:ext cx="3240360" cy="252028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  <a:p>
            <a:r>
              <a:rPr lang="zh-CN" altLang="en-US" sz="80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en-US" altLang="zh-CN" sz="8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  <p:sp>
        <p:nvSpPr>
          <p:cNvPr id="11" name="직사각형 8"/>
          <p:cNvSpPr>
            <a:spLocks noChangeArrowheads="1"/>
          </p:cNvSpPr>
          <p:nvPr/>
        </p:nvSpPr>
        <p:spPr bwMode="auto">
          <a:xfrm>
            <a:off x="4907533" y="2491952"/>
            <a:ext cx="249299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Zài</a:t>
            </a:r>
            <a:r>
              <a:rPr 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0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jiàn</a:t>
            </a:r>
            <a:r>
              <a:rPr lang="zh-CN" altLang="en-US" sz="40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！</a:t>
            </a:r>
            <a:endParaRPr lang="en-US" sz="4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1617" y="318521"/>
            <a:ext cx="1405195" cy="1872422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395048" y="4717594"/>
            <a:ext cx="342914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latinLnBrk="0" hangingPunct="0">
              <a:spcBef>
                <a:spcPct val="0"/>
              </a:spcBef>
              <a:spcAft>
                <a:spcPct val="0"/>
              </a:spcAft>
            </a:pPr>
            <a:r>
              <a:rPr lang="en-US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Goodbye</a:t>
            </a:r>
            <a:r>
              <a:rPr lang="en-US" altLang="zh-CN" sz="6000" dirty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!</a:t>
            </a:r>
            <a:endParaRPr lang="en-US" sz="6000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17560D-6294-4D5B-A6D0-4F3C0FEA0661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805862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/>
      <p:bldP spid="1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098" name="그림 11" descr="바닥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670560"/>
            <a:ext cx="9144000" cy="551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7" name="그림 26" descr="편지봉투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9980" y="3363913"/>
            <a:ext cx="3167063" cy="26908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그림 27" descr="해바라기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165" y="4243251"/>
            <a:ext cx="2512820" cy="200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2101" name="Picture 1" descr="C:\DOCUME~1\user\LOCALS~1\Temp\$6$SW(4V`D8~2HK4XD95{MR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4704" y="788887"/>
            <a:ext cx="2253296" cy="2254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032625" y="3141663"/>
            <a:ext cx="2808288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再见！</a:t>
            </a:r>
            <a:endParaRPr lang="ko-KR" altLang="en-US" sz="8800" b="1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pic>
        <p:nvPicPr>
          <p:cNvPr id="132103" name="Picture 5" descr="未命名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476" y="670560"/>
            <a:ext cx="2496504" cy="249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583114" y="1916113"/>
            <a:ext cx="3584575" cy="1447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base" latinLnBrk="0">
              <a:spcBef>
                <a:spcPct val="0"/>
              </a:spcBef>
              <a:spcAft>
                <a:spcPct val="0"/>
              </a:spcAft>
            </a:pPr>
            <a:r>
              <a:rPr lang="zh-CN" altLang="en-US" sz="8800" b="1" dirty="0">
                <a:solidFill>
                  <a:prstClr val="white"/>
                </a:solidFill>
                <a:effectLst>
                  <a:outerShdw blurRad="38100" dist="38100" dir="2700000" algn="tl">
                    <a:srgbClr val="1F497D"/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老师，</a:t>
            </a:r>
            <a:endParaRPr lang="ko-KR" altLang="en-US" sz="8800" b="1" dirty="0">
              <a:solidFill>
                <a:prstClr val="white"/>
              </a:solidFill>
              <a:effectLst>
                <a:outerShdw blurRad="38100" dist="38100" dir="2700000" algn="tl">
                  <a:srgbClr val="1F497D"/>
                </a:outerShdw>
              </a:effectLst>
              <a:latin typeface="SimSun" panose="02010600030101010101" pitchFamily="2" charset="-122"/>
            </a:endParaRPr>
          </a:p>
        </p:txBody>
      </p:sp>
      <p:sp>
        <p:nvSpPr>
          <p:cNvPr id="132105" name="AutoShape 9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32106" name="AutoShape 10" descr="\\"/>
          <p:cNvSpPr>
            <a:spLocks noChangeAspect="1" noChangeArrowheads="1"/>
          </p:cNvSpPr>
          <p:nvPr/>
        </p:nvSpPr>
        <p:spPr bwMode="auto">
          <a:xfrm>
            <a:off x="1524000" y="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3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HY헤드라인M" pitchFamily="18" charset="-127"/>
                <a:ea typeface="HY헤드라인M" pitchFamily="18" charset="-127"/>
              </a:defRPr>
            </a:lvl9pPr>
          </a:lstStyle>
          <a:p>
            <a:pPr eaLnBrk="1" fontAlgn="base" latinLnBrk="0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ko-KR" altLang="en-US" sz="1800">
              <a:solidFill>
                <a:prstClr val="white"/>
              </a:solidFill>
              <a:latin typeface="Comic Sans MS" pitchFamily="66" charset="0"/>
              <a:ea typeface="SimSun" pitchFamily="2" charset="-122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FE5E010-9DF9-4E33-A545-CF3B4045E4F6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5139112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timgsa.baidu.com/timg?image&amp;quality=80&amp;size=b9999_10000&amp;sec=1493494815019&amp;di=b538d013257e20a96b9884ae6543433d&amp;imgtype=0&amp;src=http%3A%2F%2Fuploads.xuexila.com%2Fallimg%2F1612%2F907-16121G6101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945" y="2999740"/>
            <a:ext cx="3114680" cy="3072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6157213" y="4028260"/>
            <a:ext cx="242887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ko-KR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7"/>
              </a:rPr>
              <a:t>Q</a:t>
            </a:r>
            <a:r>
              <a:rPr lang="en-US" altLang="zh-CN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7"/>
              </a:rPr>
              <a:t>uiet </a:t>
            </a:r>
            <a:r>
              <a:rPr lang="en-US" altLang="ko-KR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굴림" pitchFamily="50" charset="-127"/>
              </a:rPr>
              <a:t>!</a:t>
            </a:r>
            <a:endParaRPr lang="zh-CN" altLang="en-US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굴림" pitchFamily="50" charset="-127"/>
            </a:endParaRPr>
          </a:p>
        </p:txBody>
      </p:sp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3201762" y="1558455"/>
            <a:ext cx="245131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r>
              <a:rPr lang="zh-CN" altLang="en-US" sz="8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</a:rPr>
              <a:t>安静</a:t>
            </a:r>
          </a:p>
        </p:txBody>
      </p: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3425458" y="908720"/>
            <a:ext cx="220765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itchFamily="66" charset="0"/>
                <a:ea typeface="SimSun" pitchFamily="2" charset="-122"/>
              </a:defRPr>
            </a:lvl9pPr>
          </a:lstStyle>
          <a:p>
            <a:r>
              <a:rPr lang="en-US" altLang="ko-KR" sz="5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ān</a:t>
            </a:r>
            <a:r>
              <a:rPr lang="en-US" altLang="ko-KR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r>
              <a:rPr lang="en-US" altLang="ko-KR" sz="5400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jìng</a:t>
            </a:r>
            <a:r>
              <a:rPr lang="en-US" altLang="ko-KR" sz="54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</a:t>
            </a:r>
            <a:endParaRPr lang="en-US" altLang="zh-CN" sz="54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9E4179-AA82-4C6E-853F-722C414A8BFC}"/>
              </a:ext>
            </a:extLst>
          </p:cNvPr>
          <p:cNvSpPr txBox="1"/>
          <p:nvPr/>
        </p:nvSpPr>
        <p:spPr>
          <a:xfrm>
            <a:off x="6744072" y="6381328"/>
            <a:ext cx="3684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2020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英国 </a:t>
            </a:r>
            <a:r>
              <a:rPr lang="en-US" altLang="zh-CN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UWTSD </a:t>
            </a:r>
            <a:r>
              <a:rPr lang="zh-CN" altLang="en-US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imSun" panose="02010600030101010101" pitchFamily="2" charset="-122"/>
                <a:ea typeface="SimSun" panose="02010600030101010101" pitchFamily="2" charset="-122"/>
              </a:rPr>
              <a:t>孔子学院 龚丹</a:t>
            </a:r>
            <a:endParaRPr lang="en-US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SimSun" panose="02010600030101010101" pitchFamily="2" charset="-122"/>
              <a:ea typeface="SimSun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33326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3415</Words>
  <Application>Microsoft Office PowerPoint</Application>
  <PresentationFormat>Widescreen</PresentationFormat>
  <Paragraphs>948</Paragraphs>
  <Slides>53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4" baseType="lpstr">
      <vt:lpstr>Organic</vt:lpstr>
      <vt:lpstr>PowerPoint Presentation</vt:lpstr>
      <vt:lpstr>THINKING</vt:lpstr>
      <vt:lpstr>Five reasons to learn Chinese </vt:lpstr>
      <vt:lpstr>Three major languages in China </vt:lpstr>
      <vt:lpstr>GENERAL INTRODUCTION</vt:lpstr>
      <vt:lpstr>GENERAL INTRODUCTION</vt:lpstr>
      <vt:lpstr>中国有34个省级行政区，包括23个省、5个自治区、4个直辖市、2个特别行政区。</vt:lpstr>
      <vt:lpstr>1. Greetings </vt:lpstr>
      <vt:lpstr>PowerPoint Presentation</vt:lpstr>
      <vt:lpstr>Greetings </vt:lpstr>
      <vt:lpstr>PowerPoint Presentation</vt:lpstr>
      <vt:lpstr>PowerPoint Presentation</vt:lpstr>
      <vt:lpstr>PowerPoint Presentation</vt:lpstr>
      <vt:lpstr>    Tell Names   </vt:lpstr>
      <vt:lpstr>    Tell Names   </vt:lpstr>
      <vt:lpstr>wŏ jiào⋯⋯MY NAME IS…</vt:lpstr>
      <vt:lpstr>Practice in pairs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.</vt:lpstr>
      <vt:lpstr>PowerPoint Presentation</vt:lpstr>
      <vt:lpstr>PINYIN 拼音</vt:lpstr>
      <vt:lpstr>  Initials-23</vt:lpstr>
      <vt:lpstr>FINALS: (SIMPLE AND COMPOUND 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READ  ALOUD</vt:lpstr>
      <vt:lpstr>Initials </vt:lpstr>
      <vt:lpstr>Finals </vt:lpstr>
      <vt:lpstr> </vt:lpstr>
      <vt:lpstr>Finals </vt:lpstr>
      <vt:lpstr>.</vt:lpstr>
      <vt:lpstr>The Fifth tone (no tone mark)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Culture</vt:lpstr>
      <vt:lpstr>Choose a Chinese name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 Gong</dc:creator>
  <cp:lastModifiedBy>Dan Gong</cp:lastModifiedBy>
  <cp:revision>23</cp:revision>
  <dcterms:created xsi:type="dcterms:W3CDTF">2020-07-30T07:59:12Z</dcterms:created>
  <dcterms:modified xsi:type="dcterms:W3CDTF">2021-07-06T09:23:30Z</dcterms:modified>
</cp:coreProperties>
</file>