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ink/ink4.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7" r:id="rId1"/>
  </p:sldMasterIdLst>
  <p:sldIdLst>
    <p:sldId id="256" r:id="rId2"/>
    <p:sldId id="257" r:id="rId3"/>
    <p:sldId id="280" r:id="rId4"/>
    <p:sldId id="277" r:id="rId5"/>
    <p:sldId id="278" r:id="rId6"/>
    <p:sldId id="281" r:id="rId7"/>
    <p:sldId id="279" r:id="rId8"/>
    <p:sldId id="261" r:id="rId9"/>
    <p:sldId id="284" r:id="rId10"/>
    <p:sldId id="258" r:id="rId11"/>
    <p:sldId id="269" r:id="rId12"/>
    <p:sldId id="273" r:id="rId13"/>
    <p:sldId id="272" r:id="rId14"/>
    <p:sldId id="285" r:id="rId15"/>
    <p:sldId id="270" r:id="rId16"/>
    <p:sldId id="288" r:id="rId17"/>
    <p:sldId id="268" r:id="rId18"/>
    <p:sldId id="263" r:id="rId19"/>
    <p:sldId id="286" r:id="rId20"/>
    <p:sldId id="276" r:id="rId21"/>
    <p:sldId id="319" r:id="rId22"/>
    <p:sldId id="260" r:id="rId23"/>
    <p:sldId id="262" r:id="rId24"/>
    <p:sldId id="265" r:id="rId25"/>
    <p:sldId id="312" r:id="rId26"/>
    <p:sldId id="313" r:id="rId27"/>
    <p:sldId id="310" r:id="rId28"/>
    <p:sldId id="309" r:id="rId29"/>
    <p:sldId id="287" r:id="rId30"/>
    <p:sldId id="283" r:id="rId31"/>
    <p:sldId id="322" r:id="rId32"/>
    <p:sldId id="266" r:id="rId33"/>
    <p:sldId id="291" r:id="rId34"/>
    <p:sldId id="290" r:id="rId35"/>
    <p:sldId id="292" r:id="rId36"/>
    <p:sldId id="293" r:id="rId37"/>
    <p:sldId id="294" r:id="rId38"/>
    <p:sldId id="301" r:id="rId39"/>
    <p:sldId id="295" r:id="rId40"/>
    <p:sldId id="296" r:id="rId41"/>
    <p:sldId id="297" r:id="rId42"/>
    <p:sldId id="298" r:id="rId43"/>
    <p:sldId id="299" r:id="rId44"/>
    <p:sldId id="300" r:id="rId45"/>
    <p:sldId id="308" r:id="rId46"/>
    <p:sldId id="302" r:id="rId47"/>
    <p:sldId id="303" r:id="rId48"/>
    <p:sldId id="305" r:id="rId49"/>
    <p:sldId id="304" r:id="rId50"/>
    <p:sldId id="311" r:id="rId51"/>
    <p:sldId id="324" r:id="rId52"/>
    <p:sldId id="325" r:id="rId53"/>
    <p:sldId id="307" r:id="rId54"/>
    <p:sldId id="306" r:id="rId55"/>
    <p:sldId id="314" r:id="rId56"/>
    <p:sldId id="321" r:id="rId57"/>
    <p:sldId id="320" r:id="rId58"/>
    <p:sldId id="318" r:id="rId59"/>
    <p:sldId id="315" r:id="rId60"/>
    <p:sldId id="316" r:id="rId61"/>
    <p:sldId id="317" r:id="rId62"/>
    <p:sldId id="331" r:id="rId63"/>
    <p:sldId id="330" r:id="rId64"/>
    <p:sldId id="326" r:id="rId65"/>
    <p:sldId id="327" r:id="rId66"/>
    <p:sldId id="328" r:id="rId67"/>
    <p:sldId id="329" r:id="rId68"/>
    <p:sldId id="333" r:id="rId69"/>
    <p:sldId id="337" r:id="rId70"/>
    <p:sldId id="336" r:id="rId71"/>
    <p:sldId id="334" r:id="rId72"/>
    <p:sldId id="332" r:id="rId73"/>
    <p:sldId id="323" r:id="rId74"/>
    <p:sldId id="259" r:id="rId75"/>
    <p:sldId id="267" r:id="rId76"/>
    <p:sldId id="274" r:id="rId77"/>
    <p:sldId id="271" r:id="rId78"/>
    <p:sldId id="275" r:id="rId7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9F9F9"/>
    <a:srgbClr val="000000"/>
    <a:srgbClr val="F6E6AD"/>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433" autoAdjust="0"/>
    <p:restoredTop sz="94660"/>
  </p:normalViewPr>
  <p:slideViewPr>
    <p:cSldViewPr snapToGrid="0">
      <p:cViewPr varScale="1">
        <p:scale>
          <a:sx n="128" d="100"/>
          <a:sy n="128" d="100"/>
        </p:scale>
        <p:origin x="29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1-18T21:21:57.162"/>
    </inkml:context>
    <inkml:brush xml:id="br0">
      <inkml:brushProperty name="width" value="0.05" units="cm"/>
      <inkml:brushProperty name="height" value="0.3" units="cm"/>
      <inkml:brushProperty name="color" value="#333333"/>
      <inkml:brushProperty name="ignorePressure" value="1"/>
      <inkml:brushProperty name="inkEffects" value="pencil"/>
    </inkml:brush>
  </inkml:definitions>
  <inkml:trace contextRef="#ctx0" brushRef="#br0">165 50,'-15'-9,"-7"-2,0 1,2 3,4 3,4 2,2 3,3 1,2 2,1-1,1 1,0 0,1-1,-1 1,1-1,-1 0,0 0,1 0,-1 0,1 0,1 1,0-1,0 0,0 0,0 0,1 1,0 0,0 0,0-1,0 0,0 1,0 0,0 0,0 1,0-1,1 0,0 1,1 0,0-1,1 1,0 0,0-1,0-1,0 1,1-1,-1 0,0-1,0 0,0-1,0 0,0-1,0 0,0 0,0 0,0 0,0-1,0 1,0 0,2-1,-1-1,1-1,0 0,0-1,0-1,-1-1,-1 0,1 0,-1-1,0 1,0 0,0-1,0 0,0 0,-1-1,0-1,-1 1,0 0,-1 0,0 1,0 1,0 1,0 1,0 0,0 1,0 0,0 1,0 0,0 1,0 0,0 1,0 0,0 0,0 0,0 1,0-1,0 0,0 0,0 0,2 0,-1 2,2-1,1 2,1 1,0 2,1 1,0 0,1 2,0 0,0 1,-1-1,1 0,0 0,-1 0,0-1,1 0,-1 0,0 0,0-1,0 0,0-1,0-1,1 0,2 0,1-1,2 0,0 1,-1-2</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1-18T23:12:02.130"/>
    </inkml:context>
    <inkml:brush xml:id="br0">
      <inkml:brushProperty name="width" value="0.35" units="cm"/>
      <inkml:brushProperty name="height" value="0.35" units="cm"/>
      <inkml:brushProperty name="color" value="#E71224"/>
      <inkml:brushProperty name="ignorePressure" value="1"/>
    </inkml:brush>
  </inkml:definitions>
  <inkml:trace contextRef="#ctx0" brushRef="#br0">1693 87,'0'1,"-1"0,1 0,-1 0,1 1,-1-1,0 0,1 0,-1 0,0 0,0 0,1 0,-1 0,0 0,0-1,0 1,0 0,-2 0,-22 15,19-13,-29 16,-1-2,-63 21,-82 13,106-31,-28 8,-142 41,170-45,-87 42,123-46,0 1,1 2,-57 45,70-46,1 1,0 1,2 1,1 1,-30 47,27-29,1 1,3 2,1 0,3 0,-16 76,-26 255,55-353,-20 326,13-142,0-77,-9 177,18-220,15 132,6-70,74 282,42-61,-105-304,4-1,2-2,58 76,-79-121,141 176,-129-166,2-1,0-1,2-2,38 25,282 163,-303-186,1-2,1-3,2-2,75 21,-108-37,0 0,1-2,35 2,64-6,-49 0,61-6,182-32,-251 29,292-71,-277 61,112-41,-125 39,-11 2,-2-2,0-2,-2-3,90-63,-83 47,-2-4,-2-1,69-81,-63 52,70-119,-48 67,-62 97,-1 0,-2-1,-1-1,14-48,29-147,-53 210,39-203,-34 156,1-94,-10-426,-2 273,-4 238,-2 0,-33-136,-103-347,123 500,-3 2,-35-65,-71-101,115 199,-4-4,-2 0,0 2,-1 0,-39-35,7 16,-66-44,85 67,-2 2,-66-26,15 7,10 6,-1 3,-1 3,-139-25,21 19,161 28,0 2,0 1,-56 7,45 3,0 3,-79 29,93-29,-254 112,281-120,0-1,0 1,1 1,-1-1,1 1,0 0,0 0,1 0,-5 7,-6 10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1-18T23:12:22.061"/>
    </inkml:context>
    <inkml:brush xml:id="br0">
      <inkml:brushProperty name="width" value="0.35" units="cm"/>
      <inkml:brushProperty name="height" value="0.35" units="cm"/>
      <inkml:brushProperty name="color" value="#E71224"/>
      <inkml:brushProperty name="ignorePressure" value="1"/>
    </inkml:brush>
  </inkml:definitions>
  <inkml:trace contextRef="#ctx0" brushRef="#br0">2076 76,'-26'-14,"14"7,0 1,-1 0,0 0,0 1,-1 1,1 0,-1 1,-17-2,3 5,0 0,1 2,-47 9,-82 27,71-15,-13 1,1 4,1 5,-158 78,138-48,-207 151,270-172,2 3,1 1,3 3,2 1,-64 94,84-103,3 2,0 1,3 0,2 2,2 0,2 1,-12 78,13-24,4 1,9 162,6-161,5 0,4 0,5-2,4 0,5-1,4-2,65 133,-46-122,21 46,101 156,-135-249,4-1,1-3,4-2,55 50,50 44,9 8,121 58,-238-187,0-1,53 21,103 32,-109-52,160 29,-97-26,-88-19,1-3,1-3,-1-2,137-11,-20-25,-38 4,-24 8,123-36,-174 31,-1-3,85-45,-94 37,-2-2,83-67,-73 51,-43 30,0 0,-2-2,-1-1,30-40,73-127,-102 147,37-94,4-56,-51 148,38-126,-7-3,-7-2,24-280,-57 356,-5-1,-17-159,4 193,-29-99,-35-64,72 224,-28-81,-3 2,-5 2,-3 1,-86-129,46 100,-181-195,226 274,-1 2,-2 1,-1 3,-1 1,-1 2,-2 2,0 2,-97-32,66 33,-1 2,0 5,-1 2,-1 4,-82 3,-295 29,92-1,302-21,-270 16,281-14,34-3,-1 0,0 2,1 0,-34 9,37-6</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1-18T23:12:25.058"/>
    </inkml:context>
    <inkml:brush xml:id="br0">
      <inkml:brushProperty name="width" value="0.35" units="cm"/>
      <inkml:brushProperty name="height" value="0.35" units="cm"/>
      <inkml:brushProperty name="color" value="#E71224"/>
      <inkml:brushProperty name="ignorePressure" value="1"/>
    </inkml:brush>
  </inkml:definitions>
  <inkml:trace contextRef="#ctx0" brushRef="#br0">1 0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6969C88-B244-455D-A017-012B25B1ACDD}" type="datetimeFigureOut">
              <a:rPr lang="en-US" smtClean="0"/>
              <a:t>11/19/21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6879817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969C88-B244-455D-A017-012B25B1ACDD}" type="datetimeFigureOut">
              <a:rPr lang="en-US" smtClean="0"/>
              <a:t>11/19/21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8306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969C88-B244-455D-A017-012B25B1ACDD}" type="datetimeFigureOut">
              <a:rPr lang="en-US" smtClean="0"/>
              <a:t>11/19/21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4624754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6969C88-B244-455D-A017-012B25B1ACDD}" type="datetimeFigureOut">
              <a:rPr lang="en-US" smtClean="0"/>
              <a:t>11/19/21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7564057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6969C88-B244-455D-A017-012B25B1ACDD}" type="datetimeFigureOut">
              <a:rPr lang="en-US" smtClean="0"/>
              <a:t>11/19/21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3536539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6969C88-B244-455D-A017-012B25B1ACDD}" type="datetimeFigureOut">
              <a:rPr lang="en-US" smtClean="0"/>
              <a:t>11/19/21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108373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6969C88-B244-455D-A017-012B25B1ACDD}" type="datetimeFigureOut">
              <a:rPr lang="en-US" smtClean="0"/>
              <a:t>11/19/21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6826915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6969C88-B244-455D-A017-012B25B1ACDD}" type="datetimeFigureOut">
              <a:rPr lang="en-US" smtClean="0"/>
              <a:t>11/19/21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45360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969C88-B244-455D-A017-012B25B1ACDD}" type="datetimeFigureOut">
              <a:rPr lang="en-US" smtClean="0"/>
              <a:t>11/19/21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0867087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969C88-B244-455D-A017-012B25B1ACDD}" type="datetimeFigureOut">
              <a:rPr lang="en-US" smtClean="0"/>
              <a:pPr/>
              <a:t>11/19/21</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7CE569E-9B7C-4CB9-AB80-C0841F922CFF}" type="slidenum">
              <a:rPr lang="en-US" smtClean="0"/>
              <a:pPr/>
              <a:t>‹#›</a:t>
            </a:fld>
            <a:endParaRPr lang="en-US"/>
          </a:p>
        </p:txBody>
      </p:sp>
    </p:spTree>
    <p:extLst>
      <p:ext uri="{BB962C8B-B14F-4D97-AF65-F5344CB8AC3E}">
        <p14:creationId xmlns:p14="http://schemas.microsoft.com/office/powerpoint/2010/main" val="8546830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969C88-B244-455D-A017-012B25B1ACDD}" type="datetimeFigureOut">
              <a:rPr lang="en-US" smtClean="0"/>
              <a:pPr/>
              <a:t>11/19/21</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7CE569E-9B7C-4CB9-AB80-C0841F922CFF}" type="slidenum">
              <a:rPr lang="en-US" smtClean="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3727846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969C88-B244-455D-A017-012B25B1ACDD}" type="datetimeFigureOut">
              <a:rPr lang="en-US" smtClean="0"/>
              <a:pPr/>
              <a:t>11/19/21</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7CE569E-9B7C-4CB9-AB80-C0841F922CFF}" type="slidenum">
              <a:rPr lang="en-US" smtClean="0"/>
              <a:pPr/>
              <a:t>‹#›</a:t>
            </a:fld>
            <a:endParaRPr lang="en-US"/>
          </a:p>
        </p:txBody>
      </p:sp>
    </p:spTree>
    <p:extLst>
      <p:ext uri="{BB962C8B-B14F-4D97-AF65-F5344CB8AC3E}">
        <p14:creationId xmlns:p14="http://schemas.microsoft.com/office/powerpoint/2010/main" val="11281410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969C88-B244-455D-A017-012B25B1ACDD}" type="datetimeFigureOut">
              <a:rPr lang="en-US" smtClean="0"/>
              <a:pPr/>
              <a:t>11/19/21</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7CE569E-9B7C-4CB9-AB80-C0841F922CFF}"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4500045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969C88-B244-455D-A017-012B25B1ACDD}" type="datetimeFigureOut">
              <a:rPr lang="en-US" smtClean="0"/>
              <a:pPr/>
              <a:t>11/19/21</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7CE569E-9B7C-4CB9-AB80-C0841F922CFF}" type="slidenum">
              <a:rPr lang="en-US" smtClean="0"/>
              <a:pPr/>
              <a:t>‹#›</a:t>
            </a:fld>
            <a:endParaRPr lang="en-US"/>
          </a:p>
        </p:txBody>
      </p:sp>
    </p:spTree>
    <p:extLst>
      <p:ext uri="{BB962C8B-B14F-4D97-AF65-F5344CB8AC3E}">
        <p14:creationId xmlns:p14="http://schemas.microsoft.com/office/powerpoint/2010/main" val="10636241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969C88-B244-455D-A017-012B25B1ACDD}" type="datetimeFigureOut">
              <a:rPr lang="en-US" smtClean="0"/>
              <a:t>11/19/21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400209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969C88-B244-455D-A017-012B25B1ACDD}" type="datetimeFigureOut">
              <a:rPr lang="en-US" smtClean="0"/>
              <a:t>11/19/21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0661908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6969C88-B244-455D-A017-012B25B1ACDD}" type="datetimeFigureOut">
              <a:rPr lang="en-US" smtClean="0"/>
              <a:pPr/>
              <a:t>11/19/21</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1995488641"/>
      </p:ext>
    </p:extLst>
  </p:cSld>
  <p:clrMap bg1="dk1" tx1="lt1" bg2="dk2" tx2="lt2" accent1="accent1" accent2="accent2" accent3="accent3" accent4="accent4" accent5="accent5" accent6="accent6" hlink="hlink" folHlink="folHlink"/>
  <p:sldLayoutIdLst>
    <p:sldLayoutId id="2147483798" r:id="rId1"/>
    <p:sldLayoutId id="2147483799" r:id="rId2"/>
    <p:sldLayoutId id="2147483800" r:id="rId3"/>
    <p:sldLayoutId id="2147483801" r:id="rId4"/>
    <p:sldLayoutId id="2147483802" r:id="rId5"/>
    <p:sldLayoutId id="2147483803" r:id="rId6"/>
    <p:sldLayoutId id="2147483804" r:id="rId7"/>
    <p:sldLayoutId id="2147483805" r:id="rId8"/>
    <p:sldLayoutId id="2147483806" r:id="rId9"/>
    <p:sldLayoutId id="2147483807" r:id="rId10"/>
    <p:sldLayoutId id="2147483808" r:id="rId11"/>
    <p:sldLayoutId id="2147483809" r:id="rId12"/>
    <p:sldLayoutId id="2147483810" r:id="rId13"/>
    <p:sldLayoutId id="2147483811" r:id="rId14"/>
    <p:sldLayoutId id="2147483812" r:id="rId15"/>
    <p:sldLayoutId id="214748381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7" Type="http://schemas.openxmlformats.org/officeDocument/2006/relationships/image" Target="../media/image11.jpeg"/><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image" Target="../media/image13.jpeg"/><Relationship Id="rId7" Type="http://schemas.openxmlformats.org/officeDocument/2006/relationships/image" Target="../media/image17.jpeg"/><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image" Target="../media/image16.jpeg"/><Relationship Id="rId5" Type="http://schemas.openxmlformats.org/officeDocument/2006/relationships/image" Target="../media/image15.jpeg"/><Relationship Id="rId4" Type="http://schemas.openxmlformats.org/officeDocument/2006/relationships/image" Target="../media/image14.jpeg"/></Relationships>
</file>

<file path=ppt/slides/_rels/slide6.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image" Target="../media/image20.png"/><Relationship Id="rId7" Type="http://schemas.openxmlformats.org/officeDocument/2006/relationships/image" Target="../media/image24.jpeg"/><Relationship Id="rId2" Type="http://schemas.openxmlformats.org/officeDocument/2006/relationships/image" Target="../media/image19.png"/><Relationship Id="rId1" Type="http://schemas.openxmlformats.org/officeDocument/2006/relationships/slideLayout" Target="../slideLayouts/slideLayout2.xml"/><Relationship Id="rId6" Type="http://schemas.openxmlformats.org/officeDocument/2006/relationships/image" Target="../media/image23.jpeg"/><Relationship Id="rId5" Type="http://schemas.openxmlformats.org/officeDocument/2006/relationships/image" Target="../media/image22.png"/><Relationship Id="rId4" Type="http://schemas.openxmlformats.org/officeDocument/2006/relationships/image" Target="../media/image21.png"/></Relationships>
</file>

<file path=ppt/slides/_rels/slide7.xml.rels><?xml version="1.0" encoding="UTF-8" standalone="yes"?>
<Relationships xmlns="http://schemas.openxmlformats.org/package/2006/relationships"><Relationship Id="rId3" Type="http://schemas.microsoft.com/office/2007/relationships/hdphoto" Target="../media/hdphoto1.wdp"/><Relationship Id="rId7" Type="http://schemas.openxmlformats.org/officeDocument/2006/relationships/image" Target="../media/image28.png"/><Relationship Id="rId2" Type="http://schemas.openxmlformats.org/officeDocument/2006/relationships/image" Target="../media/image26.png"/><Relationship Id="rId1" Type="http://schemas.openxmlformats.org/officeDocument/2006/relationships/slideLayout" Target="../slideLayouts/slideLayout2.xml"/><Relationship Id="rId6" Type="http://schemas.openxmlformats.org/officeDocument/2006/relationships/customXml" Target="../ink/ink1.xml"/><Relationship Id="rId5" Type="http://schemas.microsoft.com/office/2007/relationships/hdphoto" Target="../media/hdphoto2.wdp"/><Relationship Id="rId4" Type="http://schemas.openxmlformats.org/officeDocument/2006/relationships/image" Target="../media/image27.png"/></Relationships>
</file>

<file path=ppt/slides/_rels/slide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jpeg"/><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2.jpeg"/><Relationship Id="rId7" Type="http://schemas.openxmlformats.org/officeDocument/2006/relationships/image" Target="../media/image36.png"/><Relationship Id="rId2" Type="http://schemas.openxmlformats.org/officeDocument/2006/relationships/image" Target="../media/image31.png"/><Relationship Id="rId1" Type="http://schemas.openxmlformats.org/officeDocument/2006/relationships/slideLayout" Target="../slideLayouts/slideLayout2.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33.png"/></Relationships>
</file>

<file path=ppt/slides/_rels/slide1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jpeg"/><Relationship Id="rId1" Type="http://schemas.openxmlformats.org/officeDocument/2006/relationships/slideLayout" Target="../slideLayouts/slideLayout2.xml"/><Relationship Id="rId5" Type="http://schemas.openxmlformats.org/officeDocument/2006/relationships/image" Target="../media/image40.jpeg"/><Relationship Id="rId4" Type="http://schemas.openxmlformats.org/officeDocument/2006/relationships/image" Target="../media/image39.jpeg"/></Relationships>
</file>

<file path=ppt/slides/_rels/slide12.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png"/><Relationship Id="rId1" Type="http://schemas.openxmlformats.org/officeDocument/2006/relationships/slideLayout" Target="../slideLayouts/slideLayout2.xml"/><Relationship Id="rId5" Type="http://schemas.openxmlformats.org/officeDocument/2006/relationships/image" Target="../media/image44.jpeg"/><Relationship Id="rId4" Type="http://schemas.openxmlformats.org/officeDocument/2006/relationships/image" Target="../media/image43.png"/></Relationships>
</file>

<file path=ppt/slides/_rels/slide13.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45.jpeg"/><Relationship Id="rId1" Type="http://schemas.openxmlformats.org/officeDocument/2006/relationships/slideLayout" Target="../slideLayouts/slideLayout2.xml"/><Relationship Id="rId4" Type="http://schemas.openxmlformats.org/officeDocument/2006/relationships/image" Target="../media/image47.jpeg"/></Relationships>
</file>

<file path=ppt/slides/_rels/slide1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2.xml"/><Relationship Id="rId4" Type="http://schemas.openxmlformats.org/officeDocument/2006/relationships/image" Target="../media/image51.jpeg"/></Relationships>
</file>

<file path=ppt/slides/_rels/slide16.xml.rels><?xml version="1.0" encoding="UTF-8" standalone="yes"?>
<Relationships xmlns="http://schemas.openxmlformats.org/package/2006/relationships"><Relationship Id="rId3" Type="http://schemas.openxmlformats.org/officeDocument/2006/relationships/image" Target="../media/image53.jpeg"/><Relationship Id="rId7" Type="http://schemas.openxmlformats.org/officeDocument/2006/relationships/image" Target="../media/image57.jpeg"/><Relationship Id="rId2" Type="http://schemas.openxmlformats.org/officeDocument/2006/relationships/image" Target="../media/image52.png"/><Relationship Id="rId1" Type="http://schemas.openxmlformats.org/officeDocument/2006/relationships/slideLayout" Target="../slideLayouts/slideLayout2.xml"/><Relationship Id="rId6" Type="http://schemas.openxmlformats.org/officeDocument/2006/relationships/image" Target="../media/image56.jpeg"/><Relationship Id="rId5" Type="http://schemas.openxmlformats.org/officeDocument/2006/relationships/image" Target="../media/image55.jpeg"/><Relationship Id="rId4" Type="http://schemas.openxmlformats.org/officeDocument/2006/relationships/image" Target="../media/image54.png"/></Relationships>
</file>

<file path=ppt/slides/_rels/slide17.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png"/><Relationship Id="rId1" Type="http://schemas.openxmlformats.org/officeDocument/2006/relationships/slideLayout" Target="../slideLayouts/slideLayout2.xml"/><Relationship Id="rId4" Type="http://schemas.openxmlformats.org/officeDocument/2006/relationships/image" Target="../media/image60.png"/></Relationships>
</file>

<file path=ppt/slides/_rels/slide18.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6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image" Target="../media/image71.jpeg"/><Relationship Id="rId3" Type="http://schemas.openxmlformats.org/officeDocument/2006/relationships/image" Target="../media/image66.jpeg"/><Relationship Id="rId7" Type="http://schemas.openxmlformats.org/officeDocument/2006/relationships/image" Target="../media/image70.jpeg"/><Relationship Id="rId2" Type="http://schemas.openxmlformats.org/officeDocument/2006/relationships/image" Target="../media/image65.jpeg"/><Relationship Id="rId1" Type="http://schemas.openxmlformats.org/officeDocument/2006/relationships/slideLayout" Target="../slideLayouts/slideLayout2.xml"/><Relationship Id="rId6" Type="http://schemas.openxmlformats.org/officeDocument/2006/relationships/image" Target="../media/image69.jpeg"/><Relationship Id="rId5" Type="http://schemas.openxmlformats.org/officeDocument/2006/relationships/image" Target="../media/image68.jpeg"/><Relationship Id="rId4" Type="http://schemas.openxmlformats.org/officeDocument/2006/relationships/image" Target="../media/image67.jpeg"/><Relationship Id="rId9" Type="http://schemas.openxmlformats.org/officeDocument/2006/relationships/image" Target="../media/image72.jpeg"/></Relationships>
</file>

<file path=ppt/slides/_rels/slide23.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7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image" Target="../media/image76.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80.jpeg"/><Relationship Id="rId2" Type="http://schemas.openxmlformats.org/officeDocument/2006/relationships/image" Target="../media/image79.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image" Target="../media/image770.png"/><Relationship Id="rId3" Type="http://schemas.openxmlformats.org/officeDocument/2006/relationships/image" Target="../media/image82.jpeg"/><Relationship Id="rId7" Type="http://schemas.openxmlformats.org/officeDocument/2006/relationships/customXml" Target="../ink/ink3.xml"/><Relationship Id="rId2" Type="http://schemas.openxmlformats.org/officeDocument/2006/relationships/image" Target="../media/image81.jpeg"/><Relationship Id="rId1" Type="http://schemas.openxmlformats.org/officeDocument/2006/relationships/slideLayout" Target="../slideLayouts/slideLayout2.xml"/><Relationship Id="rId6" Type="http://schemas.openxmlformats.org/officeDocument/2006/relationships/image" Target="../media/image76.png"/><Relationship Id="rId5" Type="http://schemas.openxmlformats.org/officeDocument/2006/relationships/customXml" Target="../ink/ink2.xml"/><Relationship Id="rId10" Type="http://schemas.openxmlformats.org/officeDocument/2006/relationships/image" Target="../media/image780.png"/><Relationship Id="rId4" Type="http://schemas.openxmlformats.org/officeDocument/2006/relationships/image" Target="../media/image83.jpeg"/><Relationship Id="rId9" Type="http://schemas.openxmlformats.org/officeDocument/2006/relationships/customXml" Target="../ink/ink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84.png"/><Relationship Id="rId1" Type="http://schemas.openxmlformats.org/officeDocument/2006/relationships/slideLayout" Target="../slideLayouts/slideLayout2.xml"/><Relationship Id="rId5" Type="http://schemas.microsoft.com/office/2007/relationships/hdphoto" Target="../media/hdphoto5.wdp"/><Relationship Id="rId4" Type="http://schemas.openxmlformats.org/officeDocument/2006/relationships/image" Target="../media/image85.png"/></Relationships>
</file>

<file path=ppt/slides/_rels/slide32.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88.jpeg"/><Relationship Id="rId2" Type="http://schemas.openxmlformats.org/officeDocument/2006/relationships/image" Target="../media/image87.jpeg"/><Relationship Id="rId1" Type="http://schemas.openxmlformats.org/officeDocument/2006/relationships/slideLayout" Target="../slideLayouts/slideLayout2.xml"/><Relationship Id="rId4" Type="http://schemas.openxmlformats.org/officeDocument/2006/relationships/hyperlink" Target="https://www.walesonline.co.uk/news/wales-news/gallery/history-swanseas-kingsway-pictures-18623603"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90.jpeg"/><Relationship Id="rId2" Type="http://schemas.openxmlformats.org/officeDocument/2006/relationships/image" Target="../media/image89.jp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92.jpeg"/><Relationship Id="rId2" Type="http://schemas.openxmlformats.org/officeDocument/2006/relationships/image" Target="../media/image91.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94.jpeg"/><Relationship Id="rId2" Type="http://schemas.openxmlformats.org/officeDocument/2006/relationships/image" Target="../media/image93.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96.jpeg"/><Relationship Id="rId2" Type="http://schemas.openxmlformats.org/officeDocument/2006/relationships/image" Target="../media/image95.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98.jpeg"/><Relationship Id="rId2" Type="http://schemas.openxmlformats.org/officeDocument/2006/relationships/image" Target="../media/image97.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00.jpeg"/><Relationship Id="rId2" Type="http://schemas.openxmlformats.org/officeDocument/2006/relationships/image" Target="../media/image99.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02.jpeg"/><Relationship Id="rId2" Type="http://schemas.openxmlformats.org/officeDocument/2006/relationships/image" Target="../media/image101.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04.jpeg"/><Relationship Id="rId2" Type="http://schemas.openxmlformats.org/officeDocument/2006/relationships/image" Target="../media/image103.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106.jpeg"/><Relationship Id="rId2" Type="http://schemas.openxmlformats.org/officeDocument/2006/relationships/image" Target="../media/image105.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108.jpeg"/><Relationship Id="rId2" Type="http://schemas.openxmlformats.org/officeDocument/2006/relationships/image" Target="../media/image107.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110.jpeg"/><Relationship Id="rId2" Type="http://schemas.openxmlformats.org/officeDocument/2006/relationships/image" Target="../media/image109.jpeg"/><Relationship Id="rId1" Type="http://schemas.openxmlformats.org/officeDocument/2006/relationships/slideLayout" Target="../slideLayouts/slideLayout2.xml"/><Relationship Id="rId5" Type="http://schemas.openxmlformats.org/officeDocument/2006/relationships/image" Target="../media/image112.jpeg"/><Relationship Id="rId4" Type="http://schemas.openxmlformats.org/officeDocument/2006/relationships/image" Target="../media/image111.jpeg"/></Relationships>
</file>

<file path=ppt/slides/_rels/slide45.xml.rels><?xml version="1.0" encoding="UTF-8" standalone="yes"?>
<Relationships xmlns="http://schemas.openxmlformats.org/package/2006/relationships"><Relationship Id="rId3" Type="http://schemas.openxmlformats.org/officeDocument/2006/relationships/image" Target="../media/image114.jpeg"/><Relationship Id="rId2" Type="http://schemas.openxmlformats.org/officeDocument/2006/relationships/image" Target="../media/image113.jpeg"/><Relationship Id="rId1" Type="http://schemas.openxmlformats.org/officeDocument/2006/relationships/slideLayout" Target="../slideLayouts/slideLayout2.xml"/><Relationship Id="rId4" Type="http://schemas.openxmlformats.org/officeDocument/2006/relationships/image" Target="../media/image115.jpeg"/></Relationships>
</file>

<file path=ppt/slides/_rels/slide46.xml.rels><?xml version="1.0" encoding="UTF-8" standalone="yes"?>
<Relationships xmlns="http://schemas.openxmlformats.org/package/2006/relationships"><Relationship Id="rId3" Type="http://schemas.openxmlformats.org/officeDocument/2006/relationships/image" Target="../media/image117.jpeg"/><Relationship Id="rId2" Type="http://schemas.openxmlformats.org/officeDocument/2006/relationships/image" Target="../media/image116.png"/><Relationship Id="rId1" Type="http://schemas.openxmlformats.org/officeDocument/2006/relationships/slideLayout" Target="../slideLayouts/slideLayout2.xml"/><Relationship Id="rId4" Type="http://schemas.openxmlformats.org/officeDocument/2006/relationships/image" Target="../media/image118.jpeg"/></Relationships>
</file>

<file path=ppt/slides/_rels/slide47.xml.rels><?xml version="1.0" encoding="UTF-8" standalone="yes"?>
<Relationships xmlns="http://schemas.openxmlformats.org/package/2006/relationships"><Relationship Id="rId3" Type="http://schemas.openxmlformats.org/officeDocument/2006/relationships/image" Target="../media/image120.jpeg"/><Relationship Id="rId2" Type="http://schemas.openxmlformats.org/officeDocument/2006/relationships/image" Target="../media/image119.jpeg"/><Relationship Id="rId1" Type="http://schemas.openxmlformats.org/officeDocument/2006/relationships/slideLayout" Target="../slideLayouts/slideLayout2.xml"/><Relationship Id="rId4" Type="http://schemas.openxmlformats.org/officeDocument/2006/relationships/image" Target="../media/image121.jpeg"/></Relationships>
</file>

<file path=ppt/slides/_rels/slide48.xml.rels><?xml version="1.0" encoding="UTF-8" standalone="yes"?>
<Relationships xmlns="http://schemas.openxmlformats.org/package/2006/relationships"><Relationship Id="rId3" Type="http://schemas.openxmlformats.org/officeDocument/2006/relationships/image" Target="../media/image123.png"/><Relationship Id="rId2" Type="http://schemas.openxmlformats.org/officeDocument/2006/relationships/image" Target="../media/image122.jpeg"/><Relationship Id="rId1" Type="http://schemas.openxmlformats.org/officeDocument/2006/relationships/slideLayout" Target="../slideLayouts/slideLayout2.xml"/><Relationship Id="rId4" Type="http://schemas.microsoft.com/office/2007/relationships/hdphoto" Target="../media/hdphoto6.wdp"/></Relationships>
</file>

<file path=ppt/slides/_rels/slide49.xml.rels><?xml version="1.0" encoding="UTF-8" standalone="yes"?>
<Relationships xmlns="http://schemas.openxmlformats.org/package/2006/relationships"><Relationship Id="rId3" Type="http://schemas.openxmlformats.org/officeDocument/2006/relationships/image" Target="../media/image125.jpeg"/><Relationship Id="rId7" Type="http://schemas.openxmlformats.org/officeDocument/2006/relationships/image" Target="../media/image129.jpeg"/><Relationship Id="rId2" Type="http://schemas.openxmlformats.org/officeDocument/2006/relationships/image" Target="../media/image124.jpeg"/><Relationship Id="rId1" Type="http://schemas.openxmlformats.org/officeDocument/2006/relationships/slideLayout" Target="../slideLayouts/slideLayout2.xml"/><Relationship Id="rId6" Type="http://schemas.openxmlformats.org/officeDocument/2006/relationships/image" Target="../media/image128.jpeg"/><Relationship Id="rId5" Type="http://schemas.openxmlformats.org/officeDocument/2006/relationships/image" Target="../media/image127.jpeg"/><Relationship Id="rId4" Type="http://schemas.openxmlformats.org/officeDocument/2006/relationships/image" Target="../media/image126.jpeg"/></Relationships>
</file>

<file path=ppt/slides/_rels/slide50.xml.rels><?xml version="1.0" encoding="UTF-8" standalone="yes"?>
<Relationships xmlns="http://schemas.openxmlformats.org/package/2006/relationships"><Relationship Id="rId2" Type="http://schemas.openxmlformats.org/officeDocument/2006/relationships/image" Target="../media/image130.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131.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132.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8" Type="http://schemas.microsoft.com/office/2007/relationships/hdphoto" Target="../media/hdphoto9.wdp"/><Relationship Id="rId3" Type="http://schemas.openxmlformats.org/officeDocument/2006/relationships/image" Target="../media/image134.jpeg"/><Relationship Id="rId7" Type="http://schemas.openxmlformats.org/officeDocument/2006/relationships/image" Target="../media/image136.png"/><Relationship Id="rId2" Type="http://schemas.openxmlformats.org/officeDocument/2006/relationships/image" Target="../media/image133.jpeg"/><Relationship Id="rId1" Type="http://schemas.openxmlformats.org/officeDocument/2006/relationships/slideLayout" Target="../slideLayouts/slideLayout2.xml"/><Relationship Id="rId6" Type="http://schemas.microsoft.com/office/2007/relationships/hdphoto" Target="../media/hdphoto8.wdp"/><Relationship Id="rId5" Type="http://schemas.openxmlformats.org/officeDocument/2006/relationships/image" Target="../media/image135.png"/><Relationship Id="rId4" Type="http://schemas.microsoft.com/office/2007/relationships/hdphoto" Target="../media/hdphoto7.wdp"/></Relationships>
</file>

<file path=ppt/slides/_rels/slide54.xml.rels><?xml version="1.0" encoding="UTF-8" standalone="yes"?>
<Relationships xmlns="http://schemas.openxmlformats.org/package/2006/relationships"><Relationship Id="rId3" Type="http://schemas.openxmlformats.org/officeDocument/2006/relationships/image" Target="../media/image138.png"/><Relationship Id="rId2" Type="http://schemas.openxmlformats.org/officeDocument/2006/relationships/image" Target="../media/image137.jpeg"/><Relationship Id="rId1" Type="http://schemas.openxmlformats.org/officeDocument/2006/relationships/slideLayout" Target="../slideLayouts/slideLayout2.xml"/><Relationship Id="rId4" Type="http://schemas.microsoft.com/office/2007/relationships/hdphoto" Target="../media/hdphoto10.wdp"/></Relationships>
</file>

<file path=ppt/slides/_rels/slide55.xml.rels><?xml version="1.0" encoding="UTF-8" standalone="yes"?>
<Relationships xmlns="http://schemas.openxmlformats.org/package/2006/relationships"><Relationship Id="rId3" Type="http://schemas.openxmlformats.org/officeDocument/2006/relationships/image" Target="../media/image140.jpeg"/><Relationship Id="rId2" Type="http://schemas.openxmlformats.org/officeDocument/2006/relationships/image" Target="../media/image139.jpeg"/><Relationship Id="rId1" Type="http://schemas.openxmlformats.org/officeDocument/2006/relationships/slideLayout" Target="../slideLayouts/slideLayout2.xml"/><Relationship Id="rId5" Type="http://schemas.openxmlformats.org/officeDocument/2006/relationships/image" Target="../media/image142.png"/><Relationship Id="rId4" Type="http://schemas.openxmlformats.org/officeDocument/2006/relationships/image" Target="../media/image141.jpeg"/></Relationships>
</file>

<file path=ppt/slides/_rels/slide56.xml.rels><?xml version="1.0" encoding="UTF-8" standalone="yes"?>
<Relationships xmlns="http://schemas.openxmlformats.org/package/2006/relationships"><Relationship Id="rId3" Type="http://schemas.microsoft.com/office/2007/relationships/hdphoto" Target="../media/hdphoto11.wdp"/><Relationship Id="rId2" Type="http://schemas.openxmlformats.org/officeDocument/2006/relationships/image" Target="../media/image143.png"/><Relationship Id="rId1" Type="http://schemas.openxmlformats.org/officeDocument/2006/relationships/slideLayout" Target="../slideLayouts/slideLayout2.xml"/><Relationship Id="rId5" Type="http://schemas.microsoft.com/office/2007/relationships/hdphoto" Target="../media/hdphoto12.wdp"/><Relationship Id="rId4" Type="http://schemas.openxmlformats.org/officeDocument/2006/relationships/image" Target="../media/image144.png"/></Relationships>
</file>

<file path=ppt/slides/_rels/slide57.xml.rels><?xml version="1.0" encoding="UTF-8" standalone="yes"?>
<Relationships xmlns="http://schemas.openxmlformats.org/package/2006/relationships"><Relationship Id="rId3" Type="http://schemas.openxmlformats.org/officeDocument/2006/relationships/image" Target="../media/image146.png"/><Relationship Id="rId2" Type="http://schemas.openxmlformats.org/officeDocument/2006/relationships/image" Target="../media/image145.jpeg"/><Relationship Id="rId1" Type="http://schemas.openxmlformats.org/officeDocument/2006/relationships/slideLayout" Target="../slideLayouts/slideLayout2.xml"/><Relationship Id="rId4" Type="http://schemas.microsoft.com/office/2007/relationships/hdphoto" Target="../media/hdphoto13.wdp"/></Relationships>
</file>

<file path=ppt/slides/_rels/slide58.xml.rels><?xml version="1.0" encoding="UTF-8" standalone="yes"?>
<Relationships xmlns="http://schemas.openxmlformats.org/package/2006/relationships"><Relationship Id="rId3" Type="http://schemas.openxmlformats.org/officeDocument/2006/relationships/image" Target="../media/image148.png"/><Relationship Id="rId2" Type="http://schemas.openxmlformats.org/officeDocument/2006/relationships/image" Target="../media/image147.jpeg"/><Relationship Id="rId1" Type="http://schemas.openxmlformats.org/officeDocument/2006/relationships/slideLayout" Target="../slideLayouts/slideLayout2.xml"/><Relationship Id="rId4" Type="http://schemas.microsoft.com/office/2007/relationships/hdphoto" Target="../media/hdphoto14.wdp"/></Relationships>
</file>

<file path=ppt/slides/_rels/slide59.xml.rels><?xml version="1.0" encoding="UTF-8" standalone="yes"?>
<Relationships xmlns="http://schemas.openxmlformats.org/package/2006/relationships"><Relationship Id="rId3" Type="http://schemas.openxmlformats.org/officeDocument/2006/relationships/image" Target="../media/image150.png"/><Relationship Id="rId2" Type="http://schemas.openxmlformats.org/officeDocument/2006/relationships/image" Target="../media/image149.png"/><Relationship Id="rId1" Type="http://schemas.openxmlformats.org/officeDocument/2006/relationships/slideLayout" Target="../slideLayouts/slideLayout2.xml"/><Relationship Id="rId4" Type="http://schemas.microsoft.com/office/2007/relationships/hdphoto" Target="../media/hdphoto15.wdp"/></Relationships>
</file>

<file path=ppt/slides/_rels/slide60.xml.rels><?xml version="1.0" encoding="UTF-8" standalone="yes"?>
<Relationships xmlns="http://schemas.openxmlformats.org/package/2006/relationships"><Relationship Id="rId3" Type="http://schemas.microsoft.com/office/2007/relationships/hdphoto" Target="../media/hdphoto16.wdp"/><Relationship Id="rId2" Type="http://schemas.openxmlformats.org/officeDocument/2006/relationships/image" Target="../media/image151.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153.png"/><Relationship Id="rId2" Type="http://schemas.openxmlformats.org/officeDocument/2006/relationships/image" Target="../media/image152.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microsoft.com/office/2007/relationships/hdphoto" Target="../media/hdphoto17.wdp"/><Relationship Id="rId2" Type="http://schemas.openxmlformats.org/officeDocument/2006/relationships/image" Target="../media/image154.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8" Type="http://schemas.openxmlformats.org/officeDocument/2006/relationships/image" Target="../media/image161.jpeg"/><Relationship Id="rId3" Type="http://schemas.openxmlformats.org/officeDocument/2006/relationships/image" Target="../media/image156.jpeg"/><Relationship Id="rId7" Type="http://schemas.openxmlformats.org/officeDocument/2006/relationships/image" Target="../media/image160.jpeg"/><Relationship Id="rId2" Type="http://schemas.openxmlformats.org/officeDocument/2006/relationships/image" Target="../media/image155.jpeg"/><Relationship Id="rId1" Type="http://schemas.openxmlformats.org/officeDocument/2006/relationships/slideLayout" Target="../slideLayouts/slideLayout2.xml"/><Relationship Id="rId6" Type="http://schemas.openxmlformats.org/officeDocument/2006/relationships/image" Target="../media/image159.jpeg"/><Relationship Id="rId5" Type="http://schemas.openxmlformats.org/officeDocument/2006/relationships/image" Target="../media/image158.jpeg"/><Relationship Id="rId4" Type="http://schemas.openxmlformats.org/officeDocument/2006/relationships/image" Target="../media/image157.jpeg"/></Relationships>
</file>

<file path=ppt/slides/_rels/slide64.xml.rels><?xml version="1.0" encoding="UTF-8" standalone="yes"?>
<Relationships xmlns="http://schemas.openxmlformats.org/package/2006/relationships"><Relationship Id="rId3" Type="http://schemas.openxmlformats.org/officeDocument/2006/relationships/image" Target="../media/image163.jpeg"/><Relationship Id="rId2" Type="http://schemas.openxmlformats.org/officeDocument/2006/relationships/image" Target="../media/image162.jpeg"/><Relationship Id="rId1" Type="http://schemas.openxmlformats.org/officeDocument/2006/relationships/slideLayout" Target="../slideLayouts/slideLayout2.xml"/><Relationship Id="rId4" Type="http://schemas.openxmlformats.org/officeDocument/2006/relationships/image" Target="../media/image164.jpeg"/></Relationships>
</file>

<file path=ppt/slides/_rels/slide65.xml.rels><?xml version="1.0" encoding="UTF-8" standalone="yes"?>
<Relationships xmlns="http://schemas.openxmlformats.org/package/2006/relationships"><Relationship Id="rId3" Type="http://schemas.openxmlformats.org/officeDocument/2006/relationships/image" Target="../media/image166.jpeg"/><Relationship Id="rId2" Type="http://schemas.openxmlformats.org/officeDocument/2006/relationships/image" Target="../media/image165.jpeg"/><Relationship Id="rId1" Type="http://schemas.openxmlformats.org/officeDocument/2006/relationships/slideLayout" Target="../slideLayouts/slideLayout2.xml"/><Relationship Id="rId4" Type="http://schemas.openxmlformats.org/officeDocument/2006/relationships/image" Target="../media/image167.jpeg"/></Relationships>
</file>

<file path=ppt/slides/_rels/slide66.xml.rels><?xml version="1.0" encoding="UTF-8" standalone="yes"?>
<Relationships xmlns="http://schemas.openxmlformats.org/package/2006/relationships"><Relationship Id="rId3" Type="http://schemas.openxmlformats.org/officeDocument/2006/relationships/image" Target="../media/image169.jpeg"/><Relationship Id="rId7" Type="http://schemas.openxmlformats.org/officeDocument/2006/relationships/image" Target="../media/image173.jpeg"/><Relationship Id="rId2" Type="http://schemas.openxmlformats.org/officeDocument/2006/relationships/image" Target="../media/image168.jpeg"/><Relationship Id="rId1" Type="http://schemas.openxmlformats.org/officeDocument/2006/relationships/slideLayout" Target="../slideLayouts/slideLayout2.xml"/><Relationship Id="rId6" Type="http://schemas.openxmlformats.org/officeDocument/2006/relationships/image" Target="../media/image172.jpeg"/><Relationship Id="rId5" Type="http://schemas.openxmlformats.org/officeDocument/2006/relationships/image" Target="../media/image171.jpeg"/><Relationship Id="rId4" Type="http://schemas.openxmlformats.org/officeDocument/2006/relationships/image" Target="../media/image170.jpeg"/></Relationships>
</file>

<file path=ppt/slides/_rels/slide67.xml.rels><?xml version="1.0" encoding="UTF-8" standalone="yes"?>
<Relationships xmlns="http://schemas.openxmlformats.org/package/2006/relationships"><Relationship Id="rId3" Type="http://schemas.openxmlformats.org/officeDocument/2006/relationships/image" Target="../media/image175.jpeg"/><Relationship Id="rId7" Type="http://schemas.openxmlformats.org/officeDocument/2006/relationships/image" Target="../media/image179.jpeg"/><Relationship Id="rId2" Type="http://schemas.openxmlformats.org/officeDocument/2006/relationships/image" Target="../media/image174.jpeg"/><Relationship Id="rId1" Type="http://schemas.openxmlformats.org/officeDocument/2006/relationships/slideLayout" Target="../slideLayouts/slideLayout2.xml"/><Relationship Id="rId6" Type="http://schemas.openxmlformats.org/officeDocument/2006/relationships/image" Target="../media/image178.jpeg"/><Relationship Id="rId5" Type="http://schemas.openxmlformats.org/officeDocument/2006/relationships/image" Target="../media/image177.jpeg"/><Relationship Id="rId4" Type="http://schemas.openxmlformats.org/officeDocument/2006/relationships/image" Target="../media/image176.jpeg"/></Relationships>
</file>

<file path=ppt/slides/_rels/slide68.xml.rels><?xml version="1.0" encoding="UTF-8" standalone="yes"?>
<Relationships xmlns="http://schemas.openxmlformats.org/package/2006/relationships"><Relationship Id="rId3" Type="http://schemas.openxmlformats.org/officeDocument/2006/relationships/image" Target="../media/image181.jpeg"/><Relationship Id="rId7" Type="http://schemas.openxmlformats.org/officeDocument/2006/relationships/image" Target="../media/image185.jpeg"/><Relationship Id="rId2" Type="http://schemas.openxmlformats.org/officeDocument/2006/relationships/image" Target="../media/image180.jpeg"/><Relationship Id="rId1" Type="http://schemas.openxmlformats.org/officeDocument/2006/relationships/slideLayout" Target="../slideLayouts/slideLayout2.xml"/><Relationship Id="rId6" Type="http://schemas.openxmlformats.org/officeDocument/2006/relationships/image" Target="../media/image184.jpeg"/><Relationship Id="rId5" Type="http://schemas.openxmlformats.org/officeDocument/2006/relationships/image" Target="../media/image183.jpeg"/><Relationship Id="rId4" Type="http://schemas.openxmlformats.org/officeDocument/2006/relationships/image" Target="../media/image182.jpeg"/></Relationships>
</file>

<file path=ppt/slides/_rels/slide69.xml.rels><?xml version="1.0" encoding="UTF-8" standalone="yes"?>
<Relationships xmlns="http://schemas.openxmlformats.org/package/2006/relationships"><Relationship Id="rId8" Type="http://schemas.openxmlformats.org/officeDocument/2006/relationships/image" Target="../media/image192.jpeg"/><Relationship Id="rId3" Type="http://schemas.openxmlformats.org/officeDocument/2006/relationships/image" Target="../media/image187.jpeg"/><Relationship Id="rId7" Type="http://schemas.openxmlformats.org/officeDocument/2006/relationships/image" Target="../media/image191.jpeg"/><Relationship Id="rId2" Type="http://schemas.openxmlformats.org/officeDocument/2006/relationships/image" Target="../media/image186.jpeg"/><Relationship Id="rId1" Type="http://schemas.openxmlformats.org/officeDocument/2006/relationships/slideLayout" Target="../slideLayouts/slideLayout2.xml"/><Relationship Id="rId6" Type="http://schemas.openxmlformats.org/officeDocument/2006/relationships/image" Target="../media/image190.jpeg"/><Relationship Id="rId5" Type="http://schemas.openxmlformats.org/officeDocument/2006/relationships/image" Target="../media/image189.jpeg"/><Relationship Id="rId4" Type="http://schemas.openxmlformats.org/officeDocument/2006/relationships/image" Target="../media/image188.jpeg"/></Relationships>
</file>

<file path=ppt/slides/_rels/slide70.xml.rels><?xml version="1.0" encoding="UTF-8" standalone="yes"?>
<Relationships xmlns="http://schemas.openxmlformats.org/package/2006/relationships"><Relationship Id="rId8" Type="http://schemas.openxmlformats.org/officeDocument/2006/relationships/image" Target="../media/image199.jpeg"/><Relationship Id="rId3" Type="http://schemas.openxmlformats.org/officeDocument/2006/relationships/image" Target="../media/image194.jpeg"/><Relationship Id="rId7" Type="http://schemas.openxmlformats.org/officeDocument/2006/relationships/image" Target="../media/image198.jpeg"/><Relationship Id="rId2" Type="http://schemas.openxmlformats.org/officeDocument/2006/relationships/image" Target="../media/image193.jpeg"/><Relationship Id="rId1" Type="http://schemas.openxmlformats.org/officeDocument/2006/relationships/slideLayout" Target="../slideLayouts/slideLayout2.xml"/><Relationship Id="rId6" Type="http://schemas.openxmlformats.org/officeDocument/2006/relationships/image" Target="../media/image197.jpeg"/><Relationship Id="rId5" Type="http://schemas.openxmlformats.org/officeDocument/2006/relationships/image" Target="../media/image196.jpeg"/><Relationship Id="rId4" Type="http://schemas.openxmlformats.org/officeDocument/2006/relationships/image" Target="../media/image195.jpeg"/><Relationship Id="rId9" Type="http://schemas.openxmlformats.org/officeDocument/2006/relationships/image" Target="../media/image200.jpeg"/></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8" Type="http://schemas.openxmlformats.org/officeDocument/2006/relationships/image" Target="../media/image206.jpeg"/><Relationship Id="rId3" Type="http://schemas.openxmlformats.org/officeDocument/2006/relationships/image" Target="../media/image201.png"/><Relationship Id="rId7" Type="http://schemas.openxmlformats.org/officeDocument/2006/relationships/image" Target="../media/image205.jpeg"/><Relationship Id="rId2" Type="http://schemas.openxmlformats.org/officeDocument/2006/relationships/hyperlink" Target="https://www.olafureliasson.net/" TargetMode="External"/><Relationship Id="rId1" Type="http://schemas.openxmlformats.org/officeDocument/2006/relationships/slideLayout" Target="../slideLayouts/slideLayout2.xml"/><Relationship Id="rId6" Type="http://schemas.openxmlformats.org/officeDocument/2006/relationships/image" Target="../media/image204.jpeg"/><Relationship Id="rId5" Type="http://schemas.openxmlformats.org/officeDocument/2006/relationships/image" Target="../media/image203.png"/><Relationship Id="rId4" Type="http://schemas.openxmlformats.org/officeDocument/2006/relationships/image" Target="../media/image202.jpeg"/></Relationships>
</file>

<file path=ppt/slides/_rels/slide75.xml.rels><?xml version="1.0" encoding="UTF-8" standalone="yes"?>
<Relationships xmlns="http://schemas.openxmlformats.org/package/2006/relationships"><Relationship Id="rId8" Type="http://schemas.openxmlformats.org/officeDocument/2006/relationships/image" Target="../media/image212.jpeg"/><Relationship Id="rId3" Type="http://schemas.openxmlformats.org/officeDocument/2006/relationships/image" Target="../media/image207.png"/><Relationship Id="rId7" Type="http://schemas.openxmlformats.org/officeDocument/2006/relationships/image" Target="../media/image211.jpeg"/><Relationship Id="rId2" Type="http://schemas.openxmlformats.org/officeDocument/2006/relationships/hyperlink" Target="https://www.nickgentry.com/" TargetMode="External"/><Relationship Id="rId1" Type="http://schemas.openxmlformats.org/officeDocument/2006/relationships/slideLayout" Target="../slideLayouts/slideLayout2.xml"/><Relationship Id="rId6" Type="http://schemas.openxmlformats.org/officeDocument/2006/relationships/image" Target="../media/image210.jpeg"/><Relationship Id="rId5" Type="http://schemas.openxmlformats.org/officeDocument/2006/relationships/image" Target="../media/image209.jpeg"/><Relationship Id="rId10" Type="http://schemas.openxmlformats.org/officeDocument/2006/relationships/image" Target="../media/image214.jpeg"/><Relationship Id="rId4" Type="http://schemas.openxmlformats.org/officeDocument/2006/relationships/image" Target="../media/image208.jpeg"/><Relationship Id="rId9" Type="http://schemas.openxmlformats.org/officeDocument/2006/relationships/image" Target="../media/image213.jpeg"/></Relationships>
</file>

<file path=ppt/slides/_rels/slide76.xml.rels><?xml version="1.0" encoding="UTF-8" standalone="yes"?>
<Relationships xmlns="http://schemas.openxmlformats.org/package/2006/relationships"><Relationship Id="rId3" Type="http://schemas.openxmlformats.org/officeDocument/2006/relationships/hyperlink" Target="https://www.tate.org.uk/art/artworks/parker-cold-dark-matter-an-exploded-view-t06949/story-cold-dark-matter" TargetMode="External"/><Relationship Id="rId2" Type="http://schemas.openxmlformats.org/officeDocument/2006/relationships/hyperlink" Target="https://www.tate.org.uk/art/artworks/parker-cold-dark-matter-an-exploded-view-t06949" TargetMode="External"/><Relationship Id="rId1" Type="http://schemas.openxmlformats.org/officeDocument/2006/relationships/slideLayout" Target="../slideLayouts/slideLayout2.xml"/><Relationship Id="rId4" Type="http://schemas.openxmlformats.org/officeDocument/2006/relationships/image" Target="../media/image215.jpeg"/></Relationships>
</file>

<file path=ppt/slides/_rels/slide77.xml.rels><?xml version="1.0" encoding="UTF-8" standalone="yes"?>
<Relationships xmlns="http://schemas.openxmlformats.org/package/2006/relationships"><Relationship Id="rId3" Type="http://schemas.openxmlformats.org/officeDocument/2006/relationships/hyperlink" Target="http://studiorigiani.com/selfridges" TargetMode="External"/><Relationship Id="rId2" Type="http://schemas.openxmlformats.org/officeDocument/2006/relationships/hyperlink" Target="https://www.frameweb.com/article/brands-are-becoming-culture-coders-retail-trend-researcher-reveals" TargetMode="External"/><Relationship Id="rId1" Type="http://schemas.openxmlformats.org/officeDocument/2006/relationships/slideLayout" Target="../slideLayouts/slideLayout2.xml"/><Relationship Id="rId5" Type="http://schemas.openxmlformats.org/officeDocument/2006/relationships/hyperlink" Target="https://www.thecollector.com/what-is-installation-art/" TargetMode="External"/><Relationship Id="rId4" Type="http://schemas.openxmlformats.org/officeDocument/2006/relationships/hyperlink" Target="https://eu.freep.com/story/entertainment/nightlife/2018/08/01/deluxx-fluxx-detroit-arcade-bar/875425002/" TargetMode="External"/></Relationships>
</file>

<file path=ppt/slides/_rels/slide78.xml.rels><?xml version="1.0" encoding="UTF-8" standalone="yes"?>
<Relationships xmlns="http://schemas.openxmlformats.org/package/2006/relationships"><Relationship Id="rId3" Type="http://schemas.openxmlformats.org/officeDocument/2006/relationships/image" Target="../media/image216.png"/><Relationship Id="rId2" Type="http://schemas.openxmlformats.org/officeDocument/2006/relationships/hyperlink" Target="https://techxplore.com/news/2018-09-deezer-explores-ai-music-mood.html" TargetMode="External"/><Relationship Id="rId1" Type="http://schemas.openxmlformats.org/officeDocument/2006/relationships/slideLayout" Target="../slideLayouts/slideLayout2.xml"/><Relationship Id="rId5" Type="http://schemas.openxmlformats.org/officeDocument/2006/relationships/hyperlink" Target="https://techxplore.com/news/2020-05-ai-music-lyrics.html" TargetMode="External"/><Relationship Id="rId4" Type="http://schemas.openxmlformats.org/officeDocument/2006/relationships/image" Target="../media/image217.jpe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29" name="Picture 3" descr="Blueprint of style of a map">
            <a:extLst>
              <a:ext uri="{FF2B5EF4-FFF2-40B4-BE49-F238E27FC236}">
                <a16:creationId xmlns:a16="http://schemas.microsoft.com/office/drawing/2014/main" id="{3724E94D-B694-4AB0-BCDA-D611712FF528}"/>
              </a:ext>
            </a:extLst>
          </p:cNvPr>
          <p:cNvPicPr>
            <a:picLocks noChangeAspect="1"/>
          </p:cNvPicPr>
          <p:nvPr/>
        </p:nvPicPr>
        <p:blipFill rotWithShape="1">
          <a:blip r:embed="rId2" cstate="print">
            <a:duotone>
              <a:schemeClr val="bg2">
                <a:shade val="45000"/>
                <a:satMod val="135000"/>
              </a:schemeClr>
              <a:prstClr val="white"/>
            </a:duotone>
            <a:alphaModFix amt="50000"/>
            <a:extLst>
              <a:ext uri="{28A0092B-C50C-407E-A947-70E740481C1C}">
                <a14:useLocalDpi xmlns:a14="http://schemas.microsoft.com/office/drawing/2010/main"/>
              </a:ext>
            </a:extLst>
          </a:blip>
          <a:srcRect/>
          <a:stretch/>
        </p:blipFill>
        <p:spPr>
          <a:xfrm>
            <a:off x="20" y="-1"/>
            <a:ext cx="12191980" cy="6858001"/>
          </a:xfrm>
          <a:prstGeom prst="rect">
            <a:avLst/>
          </a:prstGeom>
        </p:spPr>
      </p:pic>
      <p:sp>
        <p:nvSpPr>
          <p:cNvPr id="2" name="Title 1">
            <a:extLst>
              <a:ext uri="{FF2B5EF4-FFF2-40B4-BE49-F238E27FC236}">
                <a16:creationId xmlns:a16="http://schemas.microsoft.com/office/drawing/2014/main" id="{E9A4AF38-8F6C-49C8-985E-08AD7B43145C}"/>
              </a:ext>
            </a:extLst>
          </p:cNvPr>
          <p:cNvSpPr>
            <a:spLocks noGrp="1"/>
          </p:cNvSpPr>
          <p:nvPr>
            <p:ph type="ctrTitle"/>
          </p:nvPr>
        </p:nvSpPr>
        <p:spPr/>
        <p:txBody>
          <a:bodyPr>
            <a:noAutofit/>
          </a:bodyPr>
          <a:lstStyle/>
          <a:p>
            <a:r>
              <a:rPr lang="en-GB" sz="6000" dirty="0">
                <a:solidFill>
                  <a:schemeClr val="bg1"/>
                </a:solidFill>
              </a:rPr>
              <a:t>Visual Diary-Site </a:t>
            </a:r>
            <a:br>
              <a:rPr lang="en-GB" sz="6000" dirty="0">
                <a:solidFill>
                  <a:schemeClr val="bg1"/>
                </a:solidFill>
              </a:rPr>
            </a:br>
            <a:r>
              <a:rPr lang="en-GB" sz="6000" dirty="0">
                <a:solidFill>
                  <a:schemeClr val="bg1"/>
                </a:solidFill>
              </a:rPr>
              <a:t>Specific Art piece</a:t>
            </a:r>
          </a:p>
        </p:txBody>
      </p:sp>
      <p:sp>
        <p:nvSpPr>
          <p:cNvPr id="3" name="Subtitle 2">
            <a:extLst>
              <a:ext uri="{FF2B5EF4-FFF2-40B4-BE49-F238E27FC236}">
                <a16:creationId xmlns:a16="http://schemas.microsoft.com/office/drawing/2014/main" id="{5A5A62AB-C89A-4B30-9216-974BDFF2A98C}"/>
              </a:ext>
            </a:extLst>
          </p:cNvPr>
          <p:cNvSpPr>
            <a:spLocks noGrp="1"/>
          </p:cNvSpPr>
          <p:nvPr>
            <p:ph type="subTitle" idx="1"/>
          </p:nvPr>
        </p:nvSpPr>
        <p:spPr/>
        <p:txBody>
          <a:bodyPr>
            <a:normAutofit/>
          </a:bodyPr>
          <a:lstStyle/>
          <a:p>
            <a:r>
              <a:rPr lang="en-GB" sz="2000" dirty="0">
                <a:solidFill>
                  <a:schemeClr val="bg1"/>
                </a:solidFill>
              </a:rPr>
              <a:t>Katie Davies</a:t>
            </a:r>
          </a:p>
        </p:txBody>
      </p:sp>
    </p:spTree>
    <p:extLst>
      <p:ext uri="{BB962C8B-B14F-4D97-AF65-F5344CB8AC3E}">
        <p14:creationId xmlns:p14="http://schemas.microsoft.com/office/powerpoint/2010/main" val="1518531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5B80693-0D85-4866-971B-D2BB94444D5F}"/>
              </a:ext>
            </a:extLst>
          </p:cNvPr>
          <p:cNvSpPr>
            <a:spLocks noGrp="1"/>
          </p:cNvSpPr>
          <p:nvPr>
            <p:ph idx="1"/>
          </p:nvPr>
        </p:nvSpPr>
        <p:spPr>
          <a:xfrm>
            <a:off x="677333" y="2160589"/>
            <a:ext cx="9142527" cy="3880773"/>
          </a:xfrm>
        </p:spPr>
        <p:txBody>
          <a:bodyPr>
            <a:normAutofit lnSpcReduction="10000"/>
          </a:bodyPr>
          <a:lstStyle/>
          <a:p>
            <a:pPr marL="0" indent="0">
              <a:buNone/>
            </a:pPr>
            <a:r>
              <a:rPr lang="en-GB" dirty="0"/>
              <a:t>After I voted for a location to put on a Site specific exhibition, I was given The Bunkhouse Swansea. Lucy Beckett had made the video in response to the location and is now in charge of communication and organising the event with the manager of The Bunkhouse. In her video she had shown images of both inside an outside of The Bunkhouse. I had never heard or seen it before, but thought it had a lot of potential especially when it came to working with lighting, due to how dark it is inside. The Bunkhouse is a bar and music venue mainly used by students and young adults, it has a different image to other clubs and bars which adds to how dark it is and why I could see what was so interesting about the space. I am looking forward to working with my group and coming up with ideas and a final outcome.</a:t>
            </a:r>
          </a:p>
          <a:p>
            <a:pPr marL="0" indent="0">
              <a:buNone/>
            </a:pPr>
            <a:r>
              <a:rPr lang="en-GB" dirty="0"/>
              <a:t>We have been put into groups of four my group is Lucy Beckett, Myself, Sophie Hooper and Connor Howell. We met up after we were allocated our groups to discuss initial and potential ideas shown in the follow page.</a:t>
            </a:r>
          </a:p>
          <a:p>
            <a:pPr marL="0" indent="0">
              <a:buNone/>
            </a:pPr>
            <a:r>
              <a:rPr lang="en-GB" dirty="0"/>
              <a:t>The Bunkhouse Swansea- 63 The Kingsway, Swansea SA1 5HN Wales</a:t>
            </a:r>
          </a:p>
        </p:txBody>
      </p:sp>
      <p:pic>
        <p:nvPicPr>
          <p:cNvPr id="4" name="Picture 3">
            <a:extLst>
              <a:ext uri="{FF2B5EF4-FFF2-40B4-BE49-F238E27FC236}">
                <a16:creationId xmlns:a16="http://schemas.microsoft.com/office/drawing/2014/main" id="{D33A998D-C845-40F3-8002-ECF7A8F6E731}"/>
              </a:ext>
            </a:extLst>
          </p:cNvPr>
          <p:cNvPicPr>
            <a:picLocks noChangeAspect="1"/>
          </p:cNvPicPr>
          <p:nvPr/>
        </p:nvPicPr>
        <p:blipFill>
          <a:blip r:embed="rId2"/>
          <a:stretch>
            <a:fillRect/>
          </a:stretch>
        </p:blipFill>
        <p:spPr>
          <a:xfrm>
            <a:off x="10377134" y="168229"/>
            <a:ext cx="1705136" cy="1705136"/>
          </a:xfrm>
          <a:prstGeom prst="rect">
            <a:avLst/>
          </a:prstGeom>
        </p:spPr>
      </p:pic>
      <p:sp>
        <p:nvSpPr>
          <p:cNvPr id="2" name="Rectangle 1">
            <a:extLst>
              <a:ext uri="{FF2B5EF4-FFF2-40B4-BE49-F238E27FC236}">
                <a16:creationId xmlns:a16="http://schemas.microsoft.com/office/drawing/2014/main" id="{BF93D9EB-2859-423D-B2B9-5F178049277F}"/>
              </a:ext>
            </a:extLst>
          </p:cNvPr>
          <p:cNvSpPr/>
          <p:nvPr/>
        </p:nvSpPr>
        <p:spPr>
          <a:xfrm>
            <a:off x="4070180" y="527901"/>
            <a:ext cx="4102873" cy="104957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pic>
        <p:nvPicPr>
          <p:cNvPr id="5" name="Picture 4">
            <a:extLst>
              <a:ext uri="{FF2B5EF4-FFF2-40B4-BE49-F238E27FC236}">
                <a16:creationId xmlns:a16="http://schemas.microsoft.com/office/drawing/2014/main" id="{272CD92A-8DE4-4B63-8208-4E1177CAB07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3720352" y="325557"/>
            <a:ext cx="4802527" cy="1295064"/>
          </a:xfrm>
          <a:prstGeom prst="rect">
            <a:avLst/>
          </a:prstGeom>
        </p:spPr>
      </p:pic>
      <p:pic>
        <p:nvPicPr>
          <p:cNvPr id="6" name="Picture 5">
            <a:extLst>
              <a:ext uri="{FF2B5EF4-FFF2-40B4-BE49-F238E27FC236}">
                <a16:creationId xmlns:a16="http://schemas.microsoft.com/office/drawing/2014/main" id="{A930D55C-C433-42E0-880E-CFB9202BA270}"/>
              </a:ext>
            </a:extLst>
          </p:cNvPr>
          <p:cNvPicPr>
            <a:picLocks noChangeAspect="1"/>
          </p:cNvPicPr>
          <p:nvPr/>
        </p:nvPicPr>
        <p:blipFill>
          <a:blip r:embed="rId4"/>
          <a:stretch>
            <a:fillRect/>
          </a:stretch>
        </p:blipFill>
        <p:spPr>
          <a:xfrm>
            <a:off x="159069" y="168229"/>
            <a:ext cx="1707028" cy="1707028"/>
          </a:xfrm>
          <a:prstGeom prst="rect">
            <a:avLst/>
          </a:prstGeom>
        </p:spPr>
      </p:pic>
    </p:spTree>
    <p:extLst>
      <p:ext uri="{BB962C8B-B14F-4D97-AF65-F5344CB8AC3E}">
        <p14:creationId xmlns:p14="http://schemas.microsoft.com/office/powerpoint/2010/main" val="12943177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835699A7-BAA8-463D-B55C-FD3E381D6E15}"/>
              </a:ext>
            </a:extLst>
          </p:cNvPr>
          <p:cNvPicPr>
            <a:picLocks noChangeAspect="1" noChangeArrowheads="1"/>
          </p:cNvPicPr>
          <p:nvPr/>
        </p:nvPicPr>
        <p:blipFill>
          <a:blip r:embed="rId2">
            <a:grayscl/>
            <a:extLst>
              <a:ext uri="{28A0092B-C50C-407E-A947-70E740481C1C}">
                <a14:useLocalDpi xmlns:a14="http://schemas.microsoft.com/office/drawing/2010/main"/>
              </a:ext>
            </a:extLst>
          </a:blip>
          <a:srcRect/>
          <a:stretch>
            <a:fillRect/>
          </a:stretch>
        </p:blipFill>
        <p:spPr bwMode="auto">
          <a:xfrm>
            <a:off x="397530" y="272165"/>
            <a:ext cx="4356724" cy="6313670"/>
          </a:xfrm>
          <a:prstGeom prst="rect">
            <a:avLst/>
          </a:prstGeom>
          <a:ln w="1905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
        <p:nvSpPr>
          <p:cNvPr id="6" name="Title 1">
            <a:extLst>
              <a:ext uri="{FF2B5EF4-FFF2-40B4-BE49-F238E27FC236}">
                <a16:creationId xmlns:a16="http://schemas.microsoft.com/office/drawing/2014/main" id="{284FD46D-DD73-4D9E-9A2D-4DD63A83B700}"/>
              </a:ext>
            </a:extLst>
          </p:cNvPr>
          <p:cNvSpPr>
            <a:spLocks noGrp="1"/>
          </p:cNvSpPr>
          <p:nvPr>
            <p:ph type="title"/>
          </p:nvPr>
        </p:nvSpPr>
        <p:spPr>
          <a:xfrm>
            <a:off x="5016712" y="207813"/>
            <a:ext cx="6857270" cy="1049235"/>
          </a:xfrm>
          <a:solidFill>
            <a:srgbClr val="F6E6AD">
              <a:alpha val="58039"/>
            </a:srgbClr>
          </a:solidFill>
          <a:ln>
            <a:solidFill>
              <a:schemeClr val="accent1">
                <a:lumMod val="50000"/>
              </a:schemeClr>
            </a:solidFill>
          </a:ln>
        </p:spPr>
        <p:txBody>
          <a:bodyPr>
            <a:normAutofit fontScale="90000"/>
          </a:bodyPr>
          <a:lstStyle/>
          <a:p>
            <a:pPr algn="ctr"/>
            <a:r>
              <a:rPr lang="en-GB" dirty="0">
                <a:solidFill>
                  <a:schemeClr val="bg1"/>
                </a:solidFill>
                <a:effectLst/>
              </a:rPr>
              <a:t>Ideas after our first discussion as a group- 9/10/2021</a:t>
            </a:r>
          </a:p>
        </p:txBody>
      </p:sp>
      <p:sp>
        <p:nvSpPr>
          <p:cNvPr id="2" name="TextBox 1">
            <a:extLst>
              <a:ext uri="{FF2B5EF4-FFF2-40B4-BE49-F238E27FC236}">
                <a16:creationId xmlns:a16="http://schemas.microsoft.com/office/drawing/2014/main" id="{BC70519C-4C16-4036-87AA-02E66C962BEC}"/>
              </a:ext>
            </a:extLst>
          </p:cNvPr>
          <p:cNvSpPr txBox="1"/>
          <p:nvPr/>
        </p:nvSpPr>
        <p:spPr>
          <a:xfrm>
            <a:off x="5111711" y="2362302"/>
            <a:ext cx="4652074" cy="2308324"/>
          </a:xfrm>
          <a:prstGeom prst="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wrap="square" rtlCol="0">
            <a:spAutoFit/>
          </a:bodyPr>
          <a:lstStyle/>
          <a:p>
            <a:r>
              <a:rPr lang="en-GB" dirty="0"/>
              <a:t>We plan on doing a site visit on Tuesday 12</a:t>
            </a:r>
            <a:r>
              <a:rPr lang="en-GB" baseline="30000" dirty="0"/>
              <a:t>th</a:t>
            </a:r>
            <a:r>
              <a:rPr lang="en-GB" dirty="0"/>
              <a:t> October 2021 because we think that it will be easier to be more certain and think of ideas after seeing the venue and what we have to work with.</a:t>
            </a:r>
          </a:p>
          <a:p>
            <a:r>
              <a:rPr lang="en-GB" dirty="0"/>
              <a:t>However, Lucy took notes of our initial ideas so that we could see how our ideas would differ after going to see the space. </a:t>
            </a:r>
          </a:p>
        </p:txBody>
      </p:sp>
      <p:sp>
        <p:nvSpPr>
          <p:cNvPr id="8" name="Arrow: Bent-Up 7">
            <a:extLst>
              <a:ext uri="{FF2B5EF4-FFF2-40B4-BE49-F238E27FC236}">
                <a16:creationId xmlns:a16="http://schemas.microsoft.com/office/drawing/2014/main" id="{1FDDE300-72E4-4B6E-9CD9-AE8A632EED99}"/>
              </a:ext>
            </a:extLst>
          </p:cNvPr>
          <p:cNvSpPr/>
          <p:nvPr/>
        </p:nvSpPr>
        <p:spPr>
          <a:xfrm rot="5400000" flipV="1">
            <a:off x="5856137" y="4138657"/>
            <a:ext cx="604301" cy="1963971"/>
          </a:xfrm>
          <a:prstGeom prst="bentUpArrow">
            <a:avLst>
              <a:gd name="adj1" fmla="val 17727"/>
              <a:gd name="adj2" fmla="val 27857"/>
              <a:gd name="adj3" fmla="val 3214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221709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3E56B-CC32-4729-8699-F61D6D40CCDB}"/>
              </a:ext>
            </a:extLst>
          </p:cNvPr>
          <p:cNvSpPr>
            <a:spLocks noGrp="1"/>
          </p:cNvSpPr>
          <p:nvPr>
            <p:ph type="title"/>
          </p:nvPr>
        </p:nvSpPr>
        <p:spPr>
          <a:xfrm>
            <a:off x="379242" y="0"/>
            <a:ext cx="10216737" cy="1049235"/>
          </a:xfrm>
        </p:spPr>
        <p:txBody>
          <a:bodyPr>
            <a:noAutofit/>
          </a:bodyPr>
          <a:lstStyle/>
          <a:p>
            <a:r>
              <a:rPr lang="en-GB" sz="2800" dirty="0">
                <a:ln w="0"/>
                <a:effectLst>
                  <a:outerShdw blurRad="38100" dist="25400" dir="5400000" algn="ctr" rotWithShape="0">
                    <a:srgbClr val="6E747A">
                      <a:alpha val="43000"/>
                    </a:srgbClr>
                  </a:outerShdw>
                </a:effectLst>
              </a:rPr>
              <a:t>Photos taken in the first time seeing the bunkhouse- 12/10/2021</a:t>
            </a:r>
          </a:p>
        </p:txBody>
      </p:sp>
      <p:pic>
        <p:nvPicPr>
          <p:cNvPr id="4" name="Picture 3">
            <a:extLst>
              <a:ext uri="{FF2B5EF4-FFF2-40B4-BE49-F238E27FC236}">
                <a16:creationId xmlns:a16="http://schemas.microsoft.com/office/drawing/2014/main" id="{01F49C5E-5124-463D-A4EE-2354B0FFA60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79242" y="1004813"/>
            <a:ext cx="3510560" cy="2632920"/>
          </a:xfrm>
          <a:prstGeom prst="rect">
            <a:avLst/>
          </a:prstGeom>
          <a:effectLst>
            <a:glow rad="101600">
              <a:schemeClr val="bg1">
                <a:alpha val="60000"/>
              </a:schemeClr>
            </a:glow>
          </a:effectLst>
        </p:spPr>
      </p:pic>
      <p:pic>
        <p:nvPicPr>
          <p:cNvPr id="6" name="Picture 5">
            <a:extLst>
              <a:ext uri="{FF2B5EF4-FFF2-40B4-BE49-F238E27FC236}">
                <a16:creationId xmlns:a16="http://schemas.microsoft.com/office/drawing/2014/main" id="{3C9E62EA-A27D-48BA-AD84-E9BDDE5459A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79242" y="3983911"/>
            <a:ext cx="3521005" cy="2640754"/>
          </a:xfrm>
          <a:prstGeom prst="rect">
            <a:avLst/>
          </a:prstGeom>
          <a:effectLst>
            <a:glow rad="101600">
              <a:schemeClr val="bg1">
                <a:alpha val="60000"/>
              </a:schemeClr>
            </a:glow>
          </a:effectLst>
        </p:spPr>
      </p:pic>
      <p:pic>
        <p:nvPicPr>
          <p:cNvPr id="8" name="Picture 7">
            <a:extLst>
              <a:ext uri="{FF2B5EF4-FFF2-40B4-BE49-F238E27FC236}">
                <a16:creationId xmlns:a16="http://schemas.microsoft.com/office/drawing/2014/main" id="{F105BF86-4548-46BB-AD4D-D485C152B260}"/>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410726" y="1004813"/>
            <a:ext cx="3510560" cy="2632920"/>
          </a:xfrm>
          <a:prstGeom prst="rect">
            <a:avLst/>
          </a:prstGeom>
          <a:effectLst>
            <a:glow rad="101600">
              <a:schemeClr val="bg1">
                <a:alpha val="60000"/>
              </a:schemeClr>
            </a:glow>
          </a:effectLst>
        </p:spPr>
      </p:pic>
      <p:pic>
        <p:nvPicPr>
          <p:cNvPr id="10" name="Picture 9">
            <a:extLst>
              <a:ext uri="{FF2B5EF4-FFF2-40B4-BE49-F238E27FC236}">
                <a16:creationId xmlns:a16="http://schemas.microsoft.com/office/drawing/2014/main" id="{B66F6EAF-F076-4D16-B2D2-AACCACDFE13F}"/>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8315908" y="1004813"/>
            <a:ext cx="3510560" cy="2632920"/>
          </a:xfrm>
          <a:prstGeom prst="rect">
            <a:avLst/>
          </a:prstGeom>
          <a:effectLst>
            <a:glow rad="101600">
              <a:schemeClr val="bg1">
                <a:alpha val="60000"/>
              </a:schemeClr>
            </a:glow>
          </a:effectLst>
        </p:spPr>
      </p:pic>
      <p:pic>
        <p:nvPicPr>
          <p:cNvPr id="15" name="Picture 14">
            <a:extLst>
              <a:ext uri="{FF2B5EF4-FFF2-40B4-BE49-F238E27FC236}">
                <a16:creationId xmlns:a16="http://schemas.microsoft.com/office/drawing/2014/main" id="{F30B27E6-3E60-4114-A8ED-9F77B76C7398}"/>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8315908" y="3976079"/>
            <a:ext cx="3510559" cy="2632919"/>
          </a:xfrm>
          <a:prstGeom prst="rect">
            <a:avLst/>
          </a:prstGeom>
          <a:effectLst>
            <a:glow rad="101600">
              <a:schemeClr val="bg1">
                <a:alpha val="60000"/>
              </a:schemeClr>
            </a:glow>
          </a:effectLst>
        </p:spPr>
      </p:pic>
      <p:pic>
        <p:nvPicPr>
          <p:cNvPr id="17" name="Picture 16">
            <a:extLst>
              <a:ext uri="{FF2B5EF4-FFF2-40B4-BE49-F238E27FC236}">
                <a16:creationId xmlns:a16="http://schemas.microsoft.com/office/drawing/2014/main" id="{0764AB80-69F5-4B7C-8CFB-24E319CB3578}"/>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4410727" y="3976077"/>
            <a:ext cx="3510560" cy="2632920"/>
          </a:xfrm>
          <a:prstGeom prst="rect">
            <a:avLst/>
          </a:prstGeom>
          <a:effectLst>
            <a:glow rad="101600">
              <a:schemeClr val="bg1">
                <a:alpha val="60000"/>
              </a:schemeClr>
            </a:glow>
          </a:effectLst>
        </p:spPr>
      </p:pic>
    </p:spTree>
    <p:extLst>
      <p:ext uri="{BB962C8B-B14F-4D97-AF65-F5344CB8AC3E}">
        <p14:creationId xmlns:p14="http://schemas.microsoft.com/office/powerpoint/2010/main" val="13737145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Picture 25">
            <a:extLst>
              <a:ext uri="{FF2B5EF4-FFF2-40B4-BE49-F238E27FC236}">
                <a16:creationId xmlns:a16="http://schemas.microsoft.com/office/drawing/2014/main" id="{1DF7E6BF-9737-4116-8585-29CCA13712D8}"/>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287379" y="95416"/>
            <a:ext cx="2734255" cy="3645673"/>
          </a:xfrm>
          <a:prstGeom prst="rect">
            <a:avLst/>
          </a:prstGeom>
          <a:effectLst>
            <a:glow rad="101600">
              <a:schemeClr val="bg1">
                <a:alpha val="60000"/>
              </a:schemeClr>
            </a:glow>
          </a:effectLst>
        </p:spPr>
      </p:pic>
      <p:pic>
        <p:nvPicPr>
          <p:cNvPr id="28" name="Picture 27">
            <a:extLst>
              <a:ext uri="{FF2B5EF4-FFF2-40B4-BE49-F238E27FC236}">
                <a16:creationId xmlns:a16="http://schemas.microsoft.com/office/drawing/2014/main" id="{B695B4B6-5E4E-4197-8497-8FDD1790B7A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9333174" y="69570"/>
            <a:ext cx="2734254" cy="3645673"/>
          </a:xfrm>
          <a:prstGeom prst="rect">
            <a:avLst/>
          </a:prstGeom>
          <a:effectLst>
            <a:glow rad="101600">
              <a:schemeClr val="bg1">
                <a:alpha val="60000"/>
              </a:schemeClr>
            </a:glow>
          </a:effectLst>
        </p:spPr>
      </p:pic>
      <p:pic>
        <p:nvPicPr>
          <p:cNvPr id="30" name="Picture 29">
            <a:extLst>
              <a:ext uri="{FF2B5EF4-FFF2-40B4-BE49-F238E27FC236}">
                <a16:creationId xmlns:a16="http://schemas.microsoft.com/office/drawing/2014/main" id="{684BB0DF-2ECA-44A0-9264-994E1A9A3026}"/>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39869" y="95417"/>
            <a:ext cx="2734254" cy="3645673"/>
          </a:xfrm>
          <a:prstGeom prst="rect">
            <a:avLst/>
          </a:prstGeom>
          <a:effectLst>
            <a:glow rad="101600">
              <a:schemeClr val="bg1">
                <a:alpha val="60000"/>
              </a:schemeClr>
            </a:glow>
          </a:effectLst>
        </p:spPr>
      </p:pic>
      <p:pic>
        <p:nvPicPr>
          <p:cNvPr id="32" name="Picture 31">
            <a:extLst>
              <a:ext uri="{FF2B5EF4-FFF2-40B4-BE49-F238E27FC236}">
                <a16:creationId xmlns:a16="http://schemas.microsoft.com/office/drawing/2014/main" id="{84894C98-7DD2-4DE1-B224-2888D5515382}"/>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241584" y="69569"/>
            <a:ext cx="2734255" cy="3645673"/>
          </a:xfrm>
          <a:prstGeom prst="rect">
            <a:avLst/>
          </a:prstGeom>
          <a:effectLst>
            <a:glow rad="101600">
              <a:schemeClr val="bg1">
                <a:alpha val="60000"/>
              </a:schemeClr>
            </a:glow>
          </a:effectLst>
        </p:spPr>
      </p:pic>
      <p:pic>
        <p:nvPicPr>
          <p:cNvPr id="34" name="Picture 33">
            <a:extLst>
              <a:ext uri="{FF2B5EF4-FFF2-40B4-BE49-F238E27FC236}">
                <a16:creationId xmlns:a16="http://schemas.microsoft.com/office/drawing/2014/main" id="{883E4267-A90C-4029-B6D2-2626D9B89D0B}"/>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430126" y="3924747"/>
            <a:ext cx="3631666" cy="2723750"/>
          </a:xfrm>
          <a:prstGeom prst="rect">
            <a:avLst/>
          </a:prstGeom>
          <a:effectLst>
            <a:glow rad="101600">
              <a:schemeClr val="bg1">
                <a:alpha val="60000"/>
              </a:schemeClr>
            </a:glow>
          </a:effectLst>
        </p:spPr>
      </p:pic>
      <p:pic>
        <p:nvPicPr>
          <p:cNvPr id="36" name="Picture 35">
            <a:extLst>
              <a:ext uri="{FF2B5EF4-FFF2-40B4-BE49-F238E27FC236}">
                <a16:creationId xmlns:a16="http://schemas.microsoft.com/office/drawing/2014/main" id="{AE135CDF-1CA7-4A22-B0BA-BFF900BD208A}"/>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4350599" y="3911048"/>
            <a:ext cx="3702657" cy="2776993"/>
          </a:xfrm>
          <a:prstGeom prst="rect">
            <a:avLst/>
          </a:prstGeom>
          <a:effectLst>
            <a:glow rad="101600">
              <a:schemeClr val="bg1">
                <a:alpha val="60000"/>
              </a:schemeClr>
            </a:glow>
          </a:effectLst>
        </p:spPr>
      </p:pic>
      <p:pic>
        <p:nvPicPr>
          <p:cNvPr id="38" name="Picture 37">
            <a:extLst>
              <a:ext uri="{FF2B5EF4-FFF2-40B4-BE49-F238E27FC236}">
                <a16:creationId xmlns:a16="http://schemas.microsoft.com/office/drawing/2014/main" id="{77ACDDAB-72B9-4C73-A78D-C276AFB639AE}"/>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8364771" y="3924747"/>
            <a:ext cx="3702657" cy="2776993"/>
          </a:xfrm>
          <a:prstGeom prst="rect">
            <a:avLst/>
          </a:prstGeom>
          <a:effectLst>
            <a:glow rad="101600">
              <a:schemeClr val="bg1">
                <a:alpha val="60000"/>
              </a:schemeClr>
            </a:glow>
          </a:effectLst>
        </p:spPr>
      </p:pic>
    </p:spTree>
    <p:extLst>
      <p:ext uri="{BB962C8B-B14F-4D97-AF65-F5344CB8AC3E}">
        <p14:creationId xmlns:p14="http://schemas.microsoft.com/office/powerpoint/2010/main" val="33049950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5B87CD9-F6AB-4B63-8D83-217465B1DA7F}"/>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52269" y="141469"/>
            <a:ext cx="3855188" cy="2891391"/>
          </a:xfrm>
          <a:prstGeom prst="rect">
            <a:avLst/>
          </a:prstGeom>
          <a:effectLst>
            <a:glow rad="101600">
              <a:schemeClr val="bg1">
                <a:alpha val="60000"/>
              </a:schemeClr>
            </a:glow>
          </a:effectLst>
        </p:spPr>
      </p:pic>
      <p:pic>
        <p:nvPicPr>
          <p:cNvPr id="5" name="Picture 4">
            <a:extLst>
              <a:ext uri="{FF2B5EF4-FFF2-40B4-BE49-F238E27FC236}">
                <a16:creationId xmlns:a16="http://schemas.microsoft.com/office/drawing/2014/main" id="{4B52585C-198D-4DFC-AA6D-CED88DC88E0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139583" y="141469"/>
            <a:ext cx="3855189" cy="2891391"/>
          </a:xfrm>
          <a:prstGeom prst="rect">
            <a:avLst/>
          </a:prstGeom>
          <a:effectLst>
            <a:glow rad="101600">
              <a:schemeClr val="bg1">
                <a:alpha val="60000"/>
              </a:schemeClr>
            </a:glow>
          </a:effectLst>
        </p:spPr>
      </p:pic>
      <p:pic>
        <p:nvPicPr>
          <p:cNvPr id="6" name="Picture 5">
            <a:extLst>
              <a:ext uri="{FF2B5EF4-FFF2-40B4-BE49-F238E27FC236}">
                <a16:creationId xmlns:a16="http://schemas.microsoft.com/office/drawing/2014/main" id="{5B586DCD-515D-47B6-BB4D-E737EF584B0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8184545" y="141468"/>
            <a:ext cx="3855190" cy="2891392"/>
          </a:xfrm>
          <a:prstGeom prst="rect">
            <a:avLst/>
          </a:prstGeom>
          <a:effectLst>
            <a:glow rad="101600">
              <a:schemeClr val="bg1">
                <a:alpha val="60000"/>
              </a:schemeClr>
            </a:glow>
          </a:effectLst>
        </p:spPr>
      </p:pic>
      <p:pic>
        <p:nvPicPr>
          <p:cNvPr id="7" name="Picture 6">
            <a:extLst>
              <a:ext uri="{FF2B5EF4-FFF2-40B4-BE49-F238E27FC236}">
                <a16:creationId xmlns:a16="http://schemas.microsoft.com/office/drawing/2014/main" id="{F4AE7E1D-5E90-4891-8B87-C33C62F7FA4E}"/>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200320" y="3533357"/>
            <a:ext cx="3187279" cy="2390459"/>
          </a:xfrm>
          <a:prstGeom prst="rect">
            <a:avLst/>
          </a:prstGeom>
          <a:effectLst>
            <a:glow rad="101600">
              <a:schemeClr val="bg1">
                <a:alpha val="60000"/>
              </a:schemeClr>
            </a:glow>
          </a:effectLst>
        </p:spPr>
      </p:pic>
      <p:pic>
        <p:nvPicPr>
          <p:cNvPr id="16" name="Picture 15">
            <a:extLst>
              <a:ext uri="{FF2B5EF4-FFF2-40B4-BE49-F238E27FC236}">
                <a16:creationId xmlns:a16="http://schemas.microsoft.com/office/drawing/2014/main" id="{F58D1D4B-2793-4DBE-A858-203520D157B6}"/>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6413927" y="3249595"/>
            <a:ext cx="2600202" cy="3466936"/>
          </a:xfrm>
          <a:prstGeom prst="rect">
            <a:avLst/>
          </a:prstGeom>
          <a:effectLst>
            <a:glow rad="101600">
              <a:schemeClr val="bg1">
                <a:alpha val="60000"/>
              </a:schemeClr>
            </a:glow>
          </a:effectLst>
        </p:spPr>
      </p:pic>
      <p:pic>
        <p:nvPicPr>
          <p:cNvPr id="18" name="Picture 17">
            <a:extLst>
              <a:ext uri="{FF2B5EF4-FFF2-40B4-BE49-F238E27FC236}">
                <a16:creationId xmlns:a16="http://schemas.microsoft.com/office/drawing/2014/main" id="{C8A0A045-9EB4-4A68-89F8-EE036E270FB4}"/>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9302963" y="3211962"/>
            <a:ext cx="2600202" cy="3466936"/>
          </a:xfrm>
          <a:prstGeom prst="rect">
            <a:avLst/>
          </a:prstGeom>
          <a:effectLst>
            <a:glow rad="101600">
              <a:schemeClr val="bg1">
                <a:alpha val="60000"/>
              </a:schemeClr>
            </a:glow>
          </a:effectLst>
        </p:spPr>
      </p:pic>
      <p:pic>
        <p:nvPicPr>
          <p:cNvPr id="20" name="Picture 19">
            <a:extLst>
              <a:ext uri="{FF2B5EF4-FFF2-40B4-BE49-F238E27FC236}">
                <a16:creationId xmlns:a16="http://schemas.microsoft.com/office/drawing/2014/main" id="{E36A0746-EF51-43F8-8699-4A6DA8AF58F5}"/>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3600662" y="3249595"/>
            <a:ext cx="2600202" cy="3466936"/>
          </a:xfrm>
          <a:prstGeom prst="rect">
            <a:avLst/>
          </a:prstGeom>
          <a:effectLst>
            <a:glow rad="101600">
              <a:schemeClr val="bg1">
                <a:alpha val="60000"/>
              </a:schemeClr>
            </a:glow>
          </a:effectLst>
        </p:spPr>
      </p:pic>
    </p:spTree>
    <p:extLst>
      <p:ext uri="{BB962C8B-B14F-4D97-AF65-F5344CB8AC3E}">
        <p14:creationId xmlns:p14="http://schemas.microsoft.com/office/powerpoint/2010/main" val="15745723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4EBE26A-7F98-4BBD-9305-4C0B127738A5}"/>
              </a:ext>
            </a:extLst>
          </p:cNvPr>
          <p:cNvPicPr>
            <a:picLocks noChangeAspect="1"/>
          </p:cNvPicPr>
          <p:nvPr/>
        </p:nvPicPr>
        <p:blipFill rotWithShape="1">
          <a:blip r:embed="rId2" cstate="screen">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a:ext>
            </a:extLst>
          </a:blip>
          <a:srcRect r="2839"/>
          <a:stretch/>
        </p:blipFill>
        <p:spPr>
          <a:xfrm rot="10800000">
            <a:off x="7347006" y="0"/>
            <a:ext cx="4844994" cy="6858000"/>
          </a:xfrm>
          <a:prstGeom prst="rect">
            <a:avLst/>
          </a:prstGeom>
        </p:spPr>
      </p:pic>
      <p:pic>
        <p:nvPicPr>
          <p:cNvPr id="7" name="Picture 6">
            <a:extLst>
              <a:ext uri="{FF2B5EF4-FFF2-40B4-BE49-F238E27FC236}">
                <a16:creationId xmlns:a16="http://schemas.microsoft.com/office/drawing/2014/main" id="{BA11238D-259F-4D68-96C8-D454E7740686}"/>
              </a:ext>
            </a:extLst>
          </p:cNvPr>
          <p:cNvPicPr>
            <a:picLocks noChangeAspect="1"/>
          </p:cNvPicPr>
          <p:nvPr/>
        </p:nvPicPr>
        <p:blipFill rotWithShape="1">
          <a:blip r:embed="rId4" cstate="screen">
            <a:extLst>
              <a:ext uri="{BEBA8EAE-BF5A-486C-A8C5-ECC9F3942E4B}">
                <a14:imgProps xmlns:a14="http://schemas.microsoft.com/office/drawing/2010/main">
                  <a14:imgLayer r:embed="rId5">
                    <a14:imgEffect>
                      <a14:sharpenSoften amount="25000"/>
                    </a14:imgEffect>
                  </a14:imgLayer>
                </a14:imgProps>
              </a:ext>
              <a:ext uri="{28A0092B-C50C-407E-A947-70E740481C1C}">
                <a14:useLocalDpi xmlns:a14="http://schemas.microsoft.com/office/drawing/2010/main"/>
              </a:ext>
            </a:extLst>
          </a:blip>
          <a:srcRect l="9248"/>
          <a:stretch/>
        </p:blipFill>
        <p:spPr>
          <a:xfrm>
            <a:off x="2804125" y="59636"/>
            <a:ext cx="4446689" cy="6738727"/>
          </a:xfrm>
          <a:prstGeom prst="rect">
            <a:avLst/>
          </a:prstGeom>
        </p:spPr>
      </p:pic>
      <p:sp>
        <p:nvSpPr>
          <p:cNvPr id="10" name="Title 1">
            <a:extLst>
              <a:ext uri="{FF2B5EF4-FFF2-40B4-BE49-F238E27FC236}">
                <a16:creationId xmlns:a16="http://schemas.microsoft.com/office/drawing/2014/main" id="{BCA821AD-0B4B-4472-B896-C64313337718}"/>
              </a:ext>
            </a:extLst>
          </p:cNvPr>
          <p:cNvSpPr>
            <a:spLocks noGrp="1"/>
          </p:cNvSpPr>
          <p:nvPr>
            <p:ph type="title"/>
          </p:nvPr>
        </p:nvSpPr>
        <p:spPr>
          <a:xfrm>
            <a:off x="0" y="100717"/>
            <a:ext cx="2804125" cy="1320800"/>
          </a:xfrm>
        </p:spPr>
        <p:txBody>
          <a:bodyPr>
            <a:normAutofit fontScale="90000"/>
          </a:bodyPr>
          <a:lstStyle/>
          <a:p>
            <a:r>
              <a:rPr lang="en-GB" dirty="0"/>
              <a:t>Ideas after going to see the location</a:t>
            </a:r>
          </a:p>
        </p:txBody>
      </p:sp>
      <p:sp>
        <p:nvSpPr>
          <p:cNvPr id="11" name="TextBox 10">
            <a:extLst>
              <a:ext uri="{FF2B5EF4-FFF2-40B4-BE49-F238E27FC236}">
                <a16:creationId xmlns:a16="http://schemas.microsoft.com/office/drawing/2014/main" id="{20C7F658-2A64-48F1-B8F8-02E2086CB476}"/>
              </a:ext>
            </a:extLst>
          </p:cNvPr>
          <p:cNvSpPr txBox="1"/>
          <p:nvPr/>
        </p:nvSpPr>
        <p:spPr>
          <a:xfrm>
            <a:off x="222637" y="2091193"/>
            <a:ext cx="2242267" cy="1754326"/>
          </a:xfrm>
          <a:prstGeom prst="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wrap="square" rtlCol="0">
            <a:spAutoFit/>
          </a:bodyPr>
          <a:lstStyle/>
          <a:p>
            <a:r>
              <a:rPr lang="en-GB" dirty="0"/>
              <a:t>These are the thoughts and ideas I wrote down after going to see the music venue in person.</a:t>
            </a:r>
          </a:p>
        </p:txBody>
      </p:sp>
      <p:sp>
        <p:nvSpPr>
          <p:cNvPr id="12" name="Arrow: Bent-Up 11">
            <a:extLst>
              <a:ext uri="{FF2B5EF4-FFF2-40B4-BE49-F238E27FC236}">
                <a16:creationId xmlns:a16="http://schemas.microsoft.com/office/drawing/2014/main" id="{5B7B6D38-3E4E-40AC-BB28-F3A07FECECCA}"/>
              </a:ext>
            </a:extLst>
          </p:cNvPr>
          <p:cNvSpPr/>
          <p:nvPr/>
        </p:nvSpPr>
        <p:spPr>
          <a:xfrm rot="5400000">
            <a:off x="1304371" y="3715325"/>
            <a:ext cx="604301" cy="1239732"/>
          </a:xfrm>
          <a:prstGeom prst="bentUpArrow">
            <a:avLst>
              <a:gd name="adj1" fmla="val 17727"/>
              <a:gd name="adj2" fmla="val 31804"/>
              <a:gd name="adj3" fmla="val 3214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mc:AlternateContent xmlns:mc="http://schemas.openxmlformats.org/markup-compatibility/2006" xmlns:p14="http://schemas.microsoft.com/office/powerpoint/2010/main" xmlns:aink="http://schemas.microsoft.com/office/drawing/2016/ink">
        <mc:Choice Requires="p14 aink">
          <p:contentPart p14:bwMode="auto" r:id="rId6">
            <p14:nvContentPartPr>
              <p14:cNvPr id="19" name="Ink 18">
                <a:extLst>
                  <a:ext uri="{FF2B5EF4-FFF2-40B4-BE49-F238E27FC236}">
                    <a16:creationId xmlns:a16="http://schemas.microsoft.com/office/drawing/2014/main" id="{CF19710D-F192-4E48-A509-F9351F0E996B}"/>
                  </a:ext>
                </a:extLst>
              </p14:cNvPr>
              <p14:cNvContentPartPr/>
              <p14:nvPr/>
            </p14:nvContentPartPr>
            <p14:xfrm>
              <a:off x="5446588" y="3436275"/>
              <a:ext cx="114480" cy="64440"/>
            </p14:xfrm>
          </p:contentPart>
        </mc:Choice>
        <mc:Fallback xmlns="">
          <p:pic>
            <p:nvPicPr>
              <p:cNvPr id="19" name="Ink 18">
                <a:extLst>
                  <a:ext uri="{FF2B5EF4-FFF2-40B4-BE49-F238E27FC236}">
                    <a16:creationId xmlns:a16="http://schemas.microsoft.com/office/drawing/2014/main" id="{CF19710D-F192-4E48-A509-F9351F0E996B}"/>
                  </a:ext>
                </a:extLst>
              </p:cNvPr>
              <p:cNvPicPr/>
              <p:nvPr/>
            </p:nvPicPr>
            <p:blipFill>
              <a:blip r:embed="rId7"/>
              <a:stretch>
                <a:fillRect/>
              </a:stretch>
            </p:blipFill>
            <p:spPr>
              <a:xfrm>
                <a:off x="5437948" y="3382275"/>
                <a:ext cx="132120" cy="172080"/>
              </a:xfrm>
              <a:prstGeom prst="rect">
                <a:avLst/>
              </a:prstGeom>
            </p:spPr>
          </p:pic>
        </mc:Fallback>
      </mc:AlternateContent>
    </p:spTree>
    <p:extLst>
      <p:ext uri="{BB962C8B-B14F-4D97-AF65-F5344CB8AC3E}">
        <p14:creationId xmlns:p14="http://schemas.microsoft.com/office/powerpoint/2010/main" val="15639121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4A483A22-70C6-478A-8A51-5CF4778F797F}"/>
              </a:ext>
            </a:extLst>
          </p:cNvPr>
          <p:cNvSpPr/>
          <p:nvPr/>
        </p:nvSpPr>
        <p:spPr>
          <a:xfrm>
            <a:off x="0" y="0"/>
            <a:ext cx="12192000" cy="6858000"/>
          </a:xfrm>
          <a:prstGeom prst="rect">
            <a:avLst/>
          </a:prstGeom>
        </p:spPr>
        <p:style>
          <a:lnRef idx="1">
            <a:schemeClr val="dk1"/>
          </a:lnRef>
          <a:fillRef idx="3">
            <a:schemeClr val="dk1"/>
          </a:fillRef>
          <a:effectRef idx="2">
            <a:schemeClr val="dk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1FCA8CD9-7172-4DC0-8B12-42E0E31FB469}"/>
              </a:ext>
            </a:extLst>
          </p:cNvPr>
          <p:cNvSpPr>
            <a:spLocks noGrp="1"/>
          </p:cNvSpPr>
          <p:nvPr>
            <p:ph type="title"/>
          </p:nvPr>
        </p:nvSpPr>
        <p:spPr>
          <a:xfrm>
            <a:off x="1935295" y="5207412"/>
            <a:ext cx="9603275" cy="1049235"/>
          </a:xfrm>
        </p:spPr>
        <p:txBody>
          <a:bodyPr>
            <a:normAutofit/>
          </a:bodyPr>
          <a:lstStyle/>
          <a:p>
            <a:r>
              <a:rPr lang="en-GB" sz="4000" b="1" dirty="0">
                <a:ln w="22225">
                  <a:solidFill>
                    <a:schemeClr val="accent2"/>
                  </a:solidFill>
                  <a:prstDash val="solid"/>
                </a:ln>
                <a:solidFill>
                  <a:schemeClr val="accent2">
                    <a:lumMod val="40000"/>
                    <a:lumOff val="60000"/>
                  </a:schemeClr>
                </a:solidFill>
              </a:rPr>
              <a:t>Location Inspiration</a:t>
            </a:r>
          </a:p>
        </p:txBody>
      </p:sp>
      <p:pic>
        <p:nvPicPr>
          <p:cNvPr id="10" name="Picture 9">
            <a:extLst>
              <a:ext uri="{FF2B5EF4-FFF2-40B4-BE49-F238E27FC236}">
                <a16:creationId xmlns:a16="http://schemas.microsoft.com/office/drawing/2014/main" id="{EB9619BA-25A1-4499-9DE5-458E011BEACB}"/>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25949" y="121227"/>
            <a:ext cx="5496674" cy="4690495"/>
          </a:xfrm>
          <a:prstGeom prst="rect">
            <a:avLst/>
          </a:prstGeom>
        </p:spPr>
      </p:pic>
      <p:pic>
        <p:nvPicPr>
          <p:cNvPr id="11" name="Picture 10">
            <a:extLst>
              <a:ext uri="{FF2B5EF4-FFF2-40B4-BE49-F238E27FC236}">
                <a16:creationId xmlns:a16="http://schemas.microsoft.com/office/drawing/2014/main" id="{1CCEC17D-7BB8-4C4B-A4E6-A84132A95A9E}"/>
              </a:ext>
            </a:extLst>
          </p:cNvPr>
          <p:cNvPicPr>
            <a:picLocks noChangeAspect="1"/>
          </p:cNvPicPr>
          <p:nvPr/>
        </p:nvPicPr>
        <p:blipFill>
          <a:blip r:embed="rId3"/>
          <a:stretch>
            <a:fillRect/>
          </a:stretch>
        </p:blipFill>
        <p:spPr>
          <a:xfrm>
            <a:off x="5622623" y="161949"/>
            <a:ext cx="6539767" cy="3174759"/>
          </a:xfrm>
          <a:prstGeom prst="rect">
            <a:avLst/>
          </a:prstGeom>
        </p:spPr>
      </p:pic>
      <p:pic>
        <p:nvPicPr>
          <p:cNvPr id="14" name="Picture 13">
            <a:extLst>
              <a:ext uri="{FF2B5EF4-FFF2-40B4-BE49-F238E27FC236}">
                <a16:creationId xmlns:a16="http://schemas.microsoft.com/office/drawing/2014/main" id="{42ABFCC3-71F9-4D95-829B-47ACDEB09652}"/>
              </a:ext>
            </a:extLst>
          </p:cNvPr>
          <p:cNvPicPr>
            <a:picLocks noChangeAspect="1"/>
          </p:cNvPicPr>
          <p:nvPr/>
        </p:nvPicPr>
        <p:blipFill>
          <a:blip r:embed="rId4"/>
          <a:stretch>
            <a:fillRect/>
          </a:stretch>
        </p:blipFill>
        <p:spPr>
          <a:xfrm>
            <a:off x="7851241" y="3307183"/>
            <a:ext cx="4325954" cy="3580342"/>
          </a:xfrm>
          <a:prstGeom prst="rect">
            <a:avLst/>
          </a:prstGeom>
        </p:spPr>
      </p:pic>
    </p:spTree>
    <p:extLst>
      <p:ext uri="{BB962C8B-B14F-4D97-AF65-F5344CB8AC3E}">
        <p14:creationId xmlns:p14="http://schemas.microsoft.com/office/powerpoint/2010/main" val="24171503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451FB33-6091-4AB6-B928-B615F73C84D7}"/>
              </a:ext>
            </a:extLst>
          </p:cNvPr>
          <p:cNvSpPr>
            <a:spLocks noGrp="1"/>
          </p:cNvSpPr>
          <p:nvPr>
            <p:ph idx="1"/>
          </p:nvPr>
        </p:nvSpPr>
        <p:spPr>
          <a:xfrm>
            <a:off x="806807" y="825406"/>
            <a:ext cx="8596668" cy="2686540"/>
          </a:xfr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a:lstStyle/>
          <a:p>
            <a:pPr marL="0" indent="0">
              <a:buNone/>
            </a:pPr>
            <a:r>
              <a:rPr lang="en-GB" dirty="0">
                <a:solidFill>
                  <a:schemeClr val="tx1"/>
                </a:solidFill>
              </a:rPr>
              <a:t>After doing some research into the bunkhouse and going to see it myself I could see that they had a very clear colour scheme of Black and yellow, almost like a hazard sign. Seeing this I felt that it would be more appropriate to consider this colour scheme in our advertising such as posters and leaflets or hand outs, and potentially in the work that we come up with. I think it would be a subtle and interesting way to link our work to The Bunkhouse and the site specific concept. It would make it appear as though our work was always meant to be there despite it being far away from what the building is used for today.</a:t>
            </a:r>
          </a:p>
        </p:txBody>
      </p:sp>
      <p:pic>
        <p:nvPicPr>
          <p:cNvPr id="4" name="Picture 3">
            <a:extLst>
              <a:ext uri="{FF2B5EF4-FFF2-40B4-BE49-F238E27FC236}">
                <a16:creationId xmlns:a16="http://schemas.microsoft.com/office/drawing/2014/main" id="{CF9D7880-1931-4EEC-A60F-EC795F06FDB0}"/>
              </a:ext>
            </a:extLst>
          </p:cNvPr>
          <p:cNvPicPr>
            <a:picLocks noChangeAspect="1"/>
          </p:cNvPicPr>
          <p:nvPr/>
        </p:nvPicPr>
        <p:blipFill>
          <a:blip r:embed="rId2"/>
          <a:stretch>
            <a:fillRect/>
          </a:stretch>
        </p:blipFill>
        <p:spPr>
          <a:xfrm>
            <a:off x="5468874" y="3429000"/>
            <a:ext cx="6539767" cy="3174759"/>
          </a:xfrm>
          <a:prstGeom prst="rect">
            <a:avLst/>
          </a:prstGeom>
          <a:ln w="228600" cap="sq" cmpd="thickThin">
            <a:solidFill>
              <a:srgbClr val="000000"/>
            </a:solidFill>
            <a:prstDash val="solid"/>
            <a:miter lim="800000"/>
          </a:ln>
          <a:effectLst>
            <a:innerShdw blurRad="76200">
              <a:srgbClr val="000000"/>
            </a:innerShdw>
          </a:effectLst>
        </p:spPr>
      </p:pic>
      <p:pic>
        <p:nvPicPr>
          <p:cNvPr id="6" name="Picture 5">
            <a:extLst>
              <a:ext uri="{FF2B5EF4-FFF2-40B4-BE49-F238E27FC236}">
                <a16:creationId xmlns:a16="http://schemas.microsoft.com/office/drawing/2014/main" id="{9EF1F7C7-C667-4C0F-8FC5-736DD1D461BA}"/>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18513" y="3757334"/>
            <a:ext cx="3521005" cy="2640754"/>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21986714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8D021630-B24D-4736-9D78-19DD791D6A38}"/>
              </a:ext>
            </a:extLst>
          </p:cNvPr>
          <p:cNvPicPr>
            <a:picLocks noChangeAspect="1"/>
          </p:cNvPicPr>
          <p:nvPr/>
        </p:nvPicPr>
        <p:blipFill>
          <a:blip r:embed="rId2"/>
          <a:stretch>
            <a:fillRect/>
          </a:stretch>
        </p:blipFill>
        <p:spPr>
          <a:xfrm>
            <a:off x="5153436" y="0"/>
            <a:ext cx="7038564" cy="4015507"/>
          </a:xfrm>
          <a:prstGeom prst="rect">
            <a:avLst/>
          </a:prstGeom>
        </p:spPr>
      </p:pic>
      <p:pic>
        <p:nvPicPr>
          <p:cNvPr id="8" name="Picture 7">
            <a:extLst>
              <a:ext uri="{FF2B5EF4-FFF2-40B4-BE49-F238E27FC236}">
                <a16:creationId xmlns:a16="http://schemas.microsoft.com/office/drawing/2014/main" id="{D19152D7-9F97-4B20-B95C-9D39466DC2D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 y="0"/>
            <a:ext cx="5441497" cy="4084523"/>
          </a:xfrm>
          <a:prstGeom prst="rect">
            <a:avLst/>
          </a:prstGeom>
        </p:spPr>
      </p:pic>
      <p:pic>
        <p:nvPicPr>
          <p:cNvPr id="5" name="Picture 4">
            <a:extLst>
              <a:ext uri="{FF2B5EF4-FFF2-40B4-BE49-F238E27FC236}">
                <a16:creationId xmlns:a16="http://schemas.microsoft.com/office/drawing/2014/main" id="{2749CA52-3A1B-454F-8CE6-CD7DBAAF1A04}"/>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2915396" y="50812"/>
            <a:ext cx="5504953" cy="3596980"/>
          </a:xfrm>
          <a:prstGeom prst="trapezoid">
            <a:avLst/>
          </a:prstGeom>
        </p:spPr>
      </p:pic>
      <p:pic>
        <p:nvPicPr>
          <p:cNvPr id="4" name="Picture 3">
            <a:extLst>
              <a:ext uri="{FF2B5EF4-FFF2-40B4-BE49-F238E27FC236}">
                <a16:creationId xmlns:a16="http://schemas.microsoft.com/office/drawing/2014/main" id="{60EE1C8C-7D11-4617-B2C9-FAE34C49544C}"/>
              </a:ext>
            </a:extLst>
          </p:cNvPr>
          <p:cNvPicPr>
            <a:picLocks noChangeAspect="1"/>
          </p:cNvPicPr>
          <p:nvPr/>
        </p:nvPicPr>
        <p:blipFill>
          <a:blip r:embed="rId5"/>
          <a:stretch>
            <a:fillRect/>
          </a:stretch>
        </p:blipFill>
        <p:spPr>
          <a:xfrm>
            <a:off x="7038565" y="3974666"/>
            <a:ext cx="5153435" cy="2886323"/>
          </a:xfrm>
          <a:prstGeom prst="rect">
            <a:avLst/>
          </a:prstGeom>
        </p:spPr>
      </p:pic>
      <p:pic>
        <p:nvPicPr>
          <p:cNvPr id="9" name="Picture 8">
            <a:extLst>
              <a:ext uri="{FF2B5EF4-FFF2-40B4-BE49-F238E27FC236}">
                <a16:creationId xmlns:a16="http://schemas.microsoft.com/office/drawing/2014/main" id="{A53BBAC2-9B09-458E-B34E-6C826BC7A7BE}"/>
              </a:ext>
            </a:extLst>
          </p:cNvPr>
          <p:cNvPicPr>
            <a:picLocks noChangeAspect="1"/>
          </p:cNvPicPr>
          <p:nvPr/>
        </p:nvPicPr>
        <p:blipFill>
          <a:blip r:embed="rId6"/>
          <a:stretch>
            <a:fillRect/>
          </a:stretch>
        </p:blipFill>
        <p:spPr>
          <a:xfrm>
            <a:off x="1909538" y="3908047"/>
            <a:ext cx="7218290" cy="2969009"/>
          </a:xfrm>
          <a:prstGeom prst="rect">
            <a:avLst/>
          </a:prstGeom>
        </p:spPr>
      </p:pic>
      <p:pic>
        <p:nvPicPr>
          <p:cNvPr id="3" name="Picture 2">
            <a:extLst>
              <a:ext uri="{FF2B5EF4-FFF2-40B4-BE49-F238E27FC236}">
                <a16:creationId xmlns:a16="http://schemas.microsoft.com/office/drawing/2014/main" id="{6AAF2691-FB6E-44EE-95A0-F9FCA0E939A7}"/>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1" y="2792866"/>
            <a:ext cx="3753016" cy="4065134"/>
          </a:xfrm>
          <a:prstGeom prst="homePlate">
            <a:avLst/>
          </a:prstGeom>
        </p:spPr>
      </p:pic>
      <p:sp>
        <p:nvSpPr>
          <p:cNvPr id="2" name="Title 1">
            <a:extLst>
              <a:ext uri="{FF2B5EF4-FFF2-40B4-BE49-F238E27FC236}">
                <a16:creationId xmlns:a16="http://schemas.microsoft.com/office/drawing/2014/main" id="{E92DC7EC-EDDC-4AFF-A17E-C174375AD017}"/>
              </a:ext>
            </a:extLst>
          </p:cNvPr>
          <p:cNvSpPr>
            <a:spLocks noGrp="1"/>
          </p:cNvSpPr>
          <p:nvPr>
            <p:ph type="title"/>
          </p:nvPr>
        </p:nvSpPr>
        <p:spPr>
          <a:xfrm>
            <a:off x="3233268" y="2728684"/>
            <a:ext cx="4869208" cy="1049235"/>
          </a:xfrm>
        </p:spPr>
        <p:txBody>
          <a:bodyPr>
            <a:noAutofit/>
            <a:scene3d>
              <a:camera prst="orthographicFront"/>
              <a:lightRig rig="threePt" dir="t"/>
            </a:scene3d>
            <a:sp3d extrusionH="57150">
              <a:bevelT w="38100" h="38100" prst="slope"/>
            </a:sp3d>
          </a:bodyPr>
          <a:lstStyle/>
          <a:p>
            <a:r>
              <a:rPr lang="en-GB" sz="6600" b="1" dirty="0">
                <a:ln w="22225">
                  <a:solidFill>
                    <a:schemeClr val="accent2"/>
                  </a:solidFill>
                  <a:prstDash val="solid"/>
                </a:ln>
                <a:solidFill>
                  <a:schemeClr val="accent2">
                    <a:lumMod val="40000"/>
                    <a:lumOff val="60000"/>
                  </a:schemeClr>
                </a:solidFill>
                <a:effectLst>
                  <a:glow rad="101600">
                    <a:schemeClr val="tx2">
                      <a:lumMod val="75000"/>
                      <a:alpha val="60000"/>
                    </a:schemeClr>
                  </a:glow>
                </a:effectLst>
              </a:rPr>
              <a:t>Mood Board</a:t>
            </a:r>
          </a:p>
        </p:txBody>
      </p:sp>
    </p:spTree>
    <p:extLst>
      <p:ext uri="{BB962C8B-B14F-4D97-AF65-F5344CB8AC3E}">
        <p14:creationId xmlns:p14="http://schemas.microsoft.com/office/powerpoint/2010/main" val="4407705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6E24224-76DE-4BB9-808F-91F88FB112B2}"/>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r="-3"/>
          <a:stretch/>
        </p:blipFill>
        <p:spPr>
          <a:xfrm>
            <a:off x="20" y="10"/>
            <a:ext cx="7215381" cy="2969294"/>
          </a:xfrm>
          <a:custGeom>
            <a:avLst/>
            <a:gdLst/>
            <a:ahLst/>
            <a:cxnLst/>
            <a:rect l="l" t="t" r="r" b="b"/>
            <a:pathLst>
              <a:path w="7215401" h="2969304">
                <a:moveTo>
                  <a:pt x="0" y="0"/>
                </a:moveTo>
                <a:lnTo>
                  <a:pt x="677334" y="0"/>
                </a:lnTo>
                <a:lnTo>
                  <a:pt x="1168036" y="0"/>
                </a:lnTo>
                <a:lnTo>
                  <a:pt x="1205499" y="0"/>
                </a:lnTo>
                <a:lnTo>
                  <a:pt x="1647632" y="0"/>
                </a:lnTo>
                <a:lnTo>
                  <a:pt x="7215401" y="0"/>
                </a:lnTo>
                <a:lnTo>
                  <a:pt x="5840224" y="2969304"/>
                </a:lnTo>
                <a:lnTo>
                  <a:pt x="0" y="2969304"/>
                </a:lnTo>
                <a:close/>
              </a:path>
            </a:pathLst>
          </a:custGeom>
        </p:spPr>
      </p:pic>
      <p:pic>
        <p:nvPicPr>
          <p:cNvPr id="4" name="Picture 3">
            <a:extLst>
              <a:ext uri="{FF2B5EF4-FFF2-40B4-BE49-F238E27FC236}">
                <a16:creationId xmlns:a16="http://schemas.microsoft.com/office/drawing/2014/main" id="{DE682469-4230-48BC-A7FE-4552FF27D2CE}"/>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5622233" y="10"/>
            <a:ext cx="6569769" cy="3750724"/>
          </a:xfrm>
          <a:custGeom>
            <a:avLst/>
            <a:gdLst/>
            <a:ahLst/>
            <a:cxnLst/>
            <a:rect l="l" t="t" r="r" b="b"/>
            <a:pathLst>
              <a:path w="6569769" h="3750734">
                <a:moveTo>
                  <a:pt x="1738471" y="0"/>
                </a:moveTo>
                <a:lnTo>
                  <a:pt x="6569769" y="0"/>
                </a:lnTo>
                <a:lnTo>
                  <a:pt x="6569769" y="3750734"/>
                </a:lnTo>
                <a:lnTo>
                  <a:pt x="0" y="3750734"/>
                </a:lnTo>
                <a:close/>
              </a:path>
            </a:pathLst>
          </a:custGeom>
        </p:spPr>
      </p:pic>
      <p:pic>
        <p:nvPicPr>
          <p:cNvPr id="5" name="Picture 4">
            <a:extLst>
              <a:ext uri="{FF2B5EF4-FFF2-40B4-BE49-F238E27FC236}">
                <a16:creationId xmlns:a16="http://schemas.microsoft.com/office/drawing/2014/main" id="{E5121346-0E0F-4A22-A78F-0AEF1B7115DD}"/>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4182011" y="3887894"/>
            <a:ext cx="8009991" cy="2970106"/>
          </a:xfrm>
          <a:custGeom>
            <a:avLst/>
            <a:gdLst/>
            <a:ahLst/>
            <a:cxnLst/>
            <a:rect l="l" t="t" r="r" b="b"/>
            <a:pathLst>
              <a:path w="8009991" h="2970106">
                <a:moveTo>
                  <a:pt x="1376648" y="0"/>
                </a:moveTo>
                <a:lnTo>
                  <a:pt x="8009991" y="0"/>
                </a:lnTo>
                <a:lnTo>
                  <a:pt x="8009991" y="2970106"/>
                </a:lnTo>
                <a:lnTo>
                  <a:pt x="0" y="2970106"/>
                </a:lnTo>
                <a:close/>
              </a:path>
            </a:pathLst>
          </a:custGeom>
        </p:spPr>
      </p:pic>
      <p:pic>
        <p:nvPicPr>
          <p:cNvPr id="7" name="Picture 6">
            <a:extLst>
              <a:ext uri="{FF2B5EF4-FFF2-40B4-BE49-F238E27FC236}">
                <a16:creationId xmlns:a16="http://schemas.microsoft.com/office/drawing/2014/main" id="{BB97672A-9273-423F-8306-9359D8098B80}"/>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1" y="3106464"/>
            <a:ext cx="6209553" cy="3751536"/>
          </a:xfrm>
          <a:custGeom>
            <a:avLst/>
            <a:gdLst/>
            <a:ahLst/>
            <a:cxnLst/>
            <a:rect l="l" t="t" r="r" b="b"/>
            <a:pathLst>
              <a:path w="6209553" h="3751536">
                <a:moveTo>
                  <a:pt x="0" y="0"/>
                </a:moveTo>
                <a:lnTo>
                  <a:pt x="5776701" y="0"/>
                </a:lnTo>
                <a:lnTo>
                  <a:pt x="4041567" y="3746529"/>
                </a:lnTo>
                <a:lnTo>
                  <a:pt x="6209553" y="3746529"/>
                </a:lnTo>
                <a:lnTo>
                  <a:pt x="6209553" y="3746530"/>
                </a:lnTo>
                <a:lnTo>
                  <a:pt x="1647632" y="3746530"/>
                </a:lnTo>
                <a:lnTo>
                  <a:pt x="1647632" y="3751536"/>
                </a:lnTo>
                <a:lnTo>
                  <a:pt x="0" y="3751536"/>
                </a:lnTo>
                <a:close/>
              </a:path>
            </a:pathLst>
          </a:custGeom>
        </p:spPr>
      </p:pic>
      <p:sp>
        <p:nvSpPr>
          <p:cNvPr id="3" name="Rectangle 2">
            <a:extLst>
              <a:ext uri="{FF2B5EF4-FFF2-40B4-BE49-F238E27FC236}">
                <a16:creationId xmlns:a16="http://schemas.microsoft.com/office/drawing/2014/main" id="{8960A5FE-22A8-41E0-90C4-5EC524B21FE5}"/>
              </a:ext>
            </a:extLst>
          </p:cNvPr>
          <p:cNvSpPr/>
          <p:nvPr/>
        </p:nvSpPr>
        <p:spPr>
          <a:xfrm>
            <a:off x="3994833" y="2735071"/>
            <a:ext cx="4192173" cy="1015663"/>
          </a:xfrm>
          <a:prstGeom prst="rect">
            <a:avLst/>
          </a:prstGeom>
          <a:noFill/>
          <a:ln>
            <a:noFill/>
          </a:ln>
        </p:spPr>
        <p:style>
          <a:lnRef idx="0">
            <a:scrgbClr r="0" g="0" b="0"/>
          </a:lnRef>
          <a:fillRef idx="0">
            <a:scrgbClr r="0" g="0" b="0"/>
          </a:fillRef>
          <a:effectRef idx="0">
            <a:scrgbClr r="0" g="0" b="0"/>
          </a:effectRef>
          <a:fontRef idx="minor">
            <a:schemeClr val="accent1"/>
          </a:fontRef>
        </p:style>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6000" dirty="0">
                <a:ln w="22225">
                  <a:solidFill>
                    <a:schemeClr val="accent2"/>
                  </a:solidFill>
                  <a:prstDash val="solid"/>
                </a:ln>
                <a:solidFill>
                  <a:schemeClr val="accent2">
                    <a:lumMod val="40000"/>
                    <a:lumOff val="60000"/>
                  </a:schemeClr>
                </a:solidFill>
                <a:effectLst>
                  <a:glow rad="101600">
                    <a:schemeClr val="bg1">
                      <a:alpha val="60000"/>
                    </a:schemeClr>
                  </a:glow>
                </a:effectLst>
                <a:latin typeface="Harlow Solid Italic" panose="04030604020F02020D02" pitchFamily="82" charset="0"/>
              </a:rPr>
              <a:t>Mood board</a:t>
            </a:r>
          </a:p>
        </p:txBody>
      </p:sp>
    </p:spTree>
    <p:extLst>
      <p:ext uri="{BB962C8B-B14F-4D97-AF65-F5344CB8AC3E}">
        <p14:creationId xmlns:p14="http://schemas.microsoft.com/office/powerpoint/2010/main" val="4014551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B659A0E-3485-4C7E-A20D-5FEF3CD9BFBD}"/>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171236" y="85142"/>
            <a:ext cx="5836238" cy="3276737"/>
          </a:xfrm>
          <a:prstGeom prst="rect">
            <a:avLst/>
          </a:prstGeom>
        </p:spPr>
      </p:pic>
      <p:pic>
        <p:nvPicPr>
          <p:cNvPr id="7" name="Picture 6">
            <a:extLst>
              <a:ext uri="{FF2B5EF4-FFF2-40B4-BE49-F238E27FC236}">
                <a16:creationId xmlns:a16="http://schemas.microsoft.com/office/drawing/2014/main" id="{9859720D-D0AE-4A5B-A2EE-7C451155B48B}"/>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211342" y="70087"/>
            <a:ext cx="5809422" cy="3261681"/>
          </a:xfrm>
          <a:prstGeom prst="rect">
            <a:avLst/>
          </a:prstGeom>
        </p:spPr>
      </p:pic>
      <p:pic>
        <p:nvPicPr>
          <p:cNvPr id="6" name="Picture 5">
            <a:extLst>
              <a:ext uri="{FF2B5EF4-FFF2-40B4-BE49-F238E27FC236}">
                <a16:creationId xmlns:a16="http://schemas.microsoft.com/office/drawing/2014/main" id="{B2800D2E-3D29-4F81-B1A5-35847FA56407}"/>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178576" y="3511177"/>
            <a:ext cx="5836238" cy="3261681"/>
          </a:xfrm>
          <a:prstGeom prst="rect">
            <a:avLst/>
          </a:prstGeom>
        </p:spPr>
      </p:pic>
      <p:pic>
        <p:nvPicPr>
          <p:cNvPr id="4" name="Picture 3">
            <a:extLst>
              <a:ext uri="{FF2B5EF4-FFF2-40B4-BE49-F238E27FC236}">
                <a16:creationId xmlns:a16="http://schemas.microsoft.com/office/drawing/2014/main" id="{4F06544C-24CA-4FF0-91F1-226676794E6B}"/>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6191866" y="3511176"/>
            <a:ext cx="5836238" cy="3261681"/>
          </a:xfrm>
          <a:prstGeom prst="rect">
            <a:avLst/>
          </a:prstGeom>
        </p:spPr>
      </p:pic>
    </p:spTree>
    <p:extLst>
      <p:ext uri="{BB962C8B-B14F-4D97-AF65-F5344CB8AC3E}">
        <p14:creationId xmlns:p14="http://schemas.microsoft.com/office/powerpoint/2010/main" val="23425975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209D3060-B508-4289-8109-F84AA96F2814}"/>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3"/>
          <a:stretch/>
        </p:blipFill>
        <p:spPr>
          <a:xfrm>
            <a:off x="192528" y="171716"/>
            <a:ext cx="3793268" cy="6514565"/>
          </a:xfrm>
          <a:prstGeom prst="rect">
            <a:avLst/>
          </a:prstGeom>
        </p:spPr>
      </p:pic>
      <p:pic>
        <p:nvPicPr>
          <p:cNvPr id="8" name="Picture 7">
            <a:extLst>
              <a:ext uri="{FF2B5EF4-FFF2-40B4-BE49-F238E27FC236}">
                <a16:creationId xmlns:a16="http://schemas.microsoft.com/office/drawing/2014/main" id="{64C8FC30-8AE0-4A37-962B-E529DB73DDE1}"/>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3"/>
          <a:stretch/>
        </p:blipFill>
        <p:spPr>
          <a:xfrm>
            <a:off x="4184538" y="171716"/>
            <a:ext cx="3822924" cy="6514565"/>
          </a:xfrm>
          <a:prstGeom prst="rect">
            <a:avLst/>
          </a:prstGeom>
        </p:spPr>
      </p:pic>
      <p:pic>
        <p:nvPicPr>
          <p:cNvPr id="5" name="Picture 4">
            <a:extLst>
              <a:ext uri="{FF2B5EF4-FFF2-40B4-BE49-F238E27FC236}">
                <a16:creationId xmlns:a16="http://schemas.microsoft.com/office/drawing/2014/main" id="{DFB8612E-1C1B-4169-B2E3-75E3C4E9A291}"/>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b="-3"/>
          <a:stretch/>
        </p:blipFill>
        <p:spPr>
          <a:xfrm>
            <a:off x="8188032" y="171716"/>
            <a:ext cx="3799007" cy="6514565"/>
          </a:xfrm>
          <a:prstGeom prst="rect">
            <a:avLst/>
          </a:prstGeom>
        </p:spPr>
      </p:pic>
    </p:spTree>
    <p:extLst>
      <p:ext uri="{BB962C8B-B14F-4D97-AF65-F5344CB8AC3E}">
        <p14:creationId xmlns:p14="http://schemas.microsoft.com/office/powerpoint/2010/main" val="12108251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7C7F984-B573-458A-8BEA-115D74841D08}"/>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6244153" y="303865"/>
            <a:ext cx="5452932" cy="3061531"/>
          </a:xfrm>
          <a:prstGeom prst="rect">
            <a:avLst/>
          </a:prstGeom>
          <a:ln w="228600" cap="sq" cmpd="thickThin">
            <a:solidFill>
              <a:srgbClr val="000000"/>
            </a:solidFill>
            <a:prstDash val="solid"/>
            <a:miter lim="800000"/>
          </a:ln>
          <a:effectLst>
            <a:innerShdw blurRad="76200">
              <a:srgbClr val="000000"/>
            </a:innerShdw>
          </a:effectLst>
        </p:spPr>
      </p:pic>
      <p:pic>
        <p:nvPicPr>
          <p:cNvPr id="5" name="Picture 4">
            <a:extLst>
              <a:ext uri="{FF2B5EF4-FFF2-40B4-BE49-F238E27FC236}">
                <a16:creationId xmlns:a16="http://schemas.microsoft.com/office/drawing/2014/main" id="{584FBF84-8F2B-47B5-B91A-D817170B0AD3}"/>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260248" y="302605"/>
            <a:ext cx="5452932" cy="3061531"/>
          </a:xfrm>
          <a:prstGeom prst="rect">
            <a:avLst/>
          </a:prstGeom>
          <a:ln w="228600" cap="sq" cmpd="thickThin">
            <a:solidFill>
              <a:srgbClr val="000000"/>
            </a:solidFill>
            <a:prstDash val="solid"/>
            <a:miter lim="800000"/>
          </a:ln>
          <a:effectLst>
            <a:innerShdw blurRad="76200">
              <a:srgbClr val="000000"/>
            </a:innerShdw>
          </a:effectLst>
        </p:spPr>
      </p:pic>
      <p:sp>
        <p:nvSpPr>
          <p:cNvPr id="6" name="TextBox 5">
            <a:extLst>
              <a:ext uri="{FF2B5EF4-FFF2-40B4-BE49-F238E27FC236}">
                <a16:creationId xmlns:a16="http://schemas.microsoft.com/office/drawing/2014/main" id="{1F80BF33-BC49-44E0-8C0F-4D038676A3F3}"/>
              </a:ext>
            </a:extLst>
          </p:cNvPr>
          <p:cNvSpPr txBox="1"/>
          <p:nvPr/>
        </p:nvSpPr>
        <p:spPr>
          <a:xfrm>
            <a:off x="361675" y="3639166"/>
            <a:ext cx="8989059" cy="3046988"/>
          </a:xfrm>
          <a:prstGeom prst="rect">
            <a:avLst/>
          </a:prstGeom>
          <a:no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US" sz="1600" dirty="0"/>
              <a:t>These images on the previous slides were potential ideas that I thought we could have on </a:t>
            </a:r>
            <a:r>
              <a:rPr lang="en-GB" sz="1600" dirty="0"/>
              <a:t>the stage of The Bunkhouse. I thought that because the stage is what people come to the bunkhouse to see performances on, I considered making it the focus point in the upstairs room. I was mainly considering the idea of experimenting with lighting on the stage to create an atmosphere of being in the music venue, but with no music and no people. I was also thinking that because of how dark the venue is it would be nice to make the most of it and experiment in alternative ways that we may not be able to in other exhibition, due to us possibly not having access to the same set up and equipment.</a:t>
            </a:r>
          </a:p>
          <a:p>
            <a:endParaRPr lang="en-GB" sz="1600" dirty="0"/>
          </a:p>
          <a:p>
            <a:r>
              <a:rPr lang="en-GB" sz="1600" dirty="0"/>
              <a:t>However, I do think that we could play on the idea of going against what the location is used for because we already doing that by holding an exhibition there. We will have to discuss ideas further in our next meeting. </a:t>
            </a:r>
            <a:endParaRPr lang="en-US" sz="1600" kern="1200" dirty="0">
              <a:solidFill>
                <a:schemeClr val="tx1"/>
              </a:solidFill>
              <a:latin typeface="+mn-lt"/>
              <a:ea typeface="+mn-ea"/>
              <a:cs typeface="+mn-cs"/>
            </a:endParaRPr>
          </a:p>
        </p:txBody>
      </p:sp>
    </p:spTree>
    <p:extLst>
      <p:ext uri="{BB962C8B-B14F-4D97-AF65-F5344CB8AC3E}">
        <p14:creationId xmlns:p14="http://schemas.microsoft.com/office/powerpoint/2010/main" val="2292057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12E4AB1-DD27-498E-9D43-C8BDDC5D7DF5}"/>
              </a:ext>
            </a:extLst>
          </p:cNvPr>
          <p:cNvPicPr>
            <a:picLocks noChangeAspect="1"/>
          </p:cNvPicPr>
          <p:nvPr/>
        </p:nvPicPr>
        <p:blipFill>
          <a:blip r:embed="rId2"/>
          <a:stretch>
            <a:fillRect/>
          </a:stretch>
        </p:blipFill>
        <p:spPr>
          <a:xfrm>
            <a:off x="717959" y="135068"/>
            <a:ext cx="4888358" cy="3454440"/>
          </a:xfrm>
          <a:prstGeom prst="rect">
            <a:avLst/>
          </a:prstGeom>
        </p:spPr>
      </p:pic>
      <p:pic>
        <p:nvPicPr>
          <p:cNvPr id="10" name="Picture 9">
            <a:extLst>
              <a:ext uri="{FF2B5EF4-FFF2-40B4-BE49-F238E27FC236}">
                <a16:creationId xmlns:a16="http://schemas.microsoft.com/office/drawing/2014/main" id="{A2870854-BDCA-4C39-847A-DCFA12D1AC71}"/>
              </a:ext>
            </a:extLst>
          </p:cNvPr>
          <p:cNvPicPr>
            <a:picLocks noChangeAspect="1"/>
          </p:cNvPicPr>
          <p:nvPr/>
        </p:nvPicPr>
        <p:blipFill>
          <a:blip r:embed="rId3"/>
          <a:stretch>
            <a:fillRect/>
          </a:stretch>
        </p:blipFill>
        <p:spPr>
          <a:xfrm>
            <a:off x="6281574" y="130926"/>
            <a:ext cx="5758371" cy="3231886"/>
          </a:xfrm>
          <a:prstGeom prst="rect">
            <a:avLst/>
          </a:prstGeom>
        </p:spPr>
      </p:pic>
      <p:pic>
        <p:nvPicPr>
          <p:cNvPr id="11" name="Picture 10">
            <a:extLst>
              <a:ext uri="{FF2B5EF4-FFF2-40B4-BE49-F238E27FC236}">
                <a16:creationId xmlns:a16="http://schemas.microsoft.com/office/drawing/2014/main" id="{421FEAE2-768B-4FE5-8380-3FFFCD3742DA}"/>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433629" y="3362812"/>
            <a:ext cx="5606316" cy="3495188"/>
          </a:xfrm>
          <a:prstGeom prst="rect">
            <a:avLst/>
          </a:prstGeom>
        </p:spPr>
      </p:pic>
      <p:sp>
        <p:nvSpPr>
          <p:cNvPr id="5" name="TextBox 4">
            <a:extLst>
              <a:ext uri="{FF2B5EF4-FFF2-40B4-BE49-F238E27FC236}">
                <a16:creationId xmlns:a16="http://schemas.microsoft.com/office/drawing/2014/main" id="{DDE2FCBC-F326-435D-8DD2-715D7ED509D7}"/>
              </a:ext>
            </a:extLst>
          </p:cNvPr>
          <p:cNvSpPr txBox="1"/>
          <p:nvPr/>
        </p:nvSpPr>
        <p:spPr>
          <a:xfrm>
            <a:off x="548021" y="3732471"/>
            <a:ext cx="5885608" cy="2031325"/>
          </a:xfrm>
          <a:prstGeom prst="rect">
            <a:avLst/>
          </a:prstGeom>
          <a:noFill/>
        </p:spPr>
        <p:txBody>
          <a:bodyPr wrap="square" rtlCol="0">
            <a:spAutoFit/>
          </a:bodyPr>
          <a:lstStyle/>
          <a:p>
            <a:r>
              <a:rPr lang="en-US" sz="1800" kern="1200" dirty="0">
                <a:solidFill>
                  <a:schemeClr val="tx1"/>
                </a:solidFill>
                <a:latin typeface="+mn-lt"/>
                <a:ea typeface="+mn-ea"/>
                <a:cs typeface="+mn-cs"/>
              </a:rPr>
              <a:t>Due to the location being music based I </a:t>
            </a:r>
            <a:r>
              <a:rPr lang="en-GB" sz="1800" kern="1200" dirty="0">
                <a:solidFill>
                  <a:schemeClr val="tx1"/>
                </a:solidFill>
                <a:latin typeface="+mn-lt"/>
                <a:ea typeface="+mn-ea"/>
                <a:cs typeface="+mn-cs"/>
              </a:rPr>
              <a:t>considered the idea of using these shapes and layouts to display photos.</a:t>
            </a:r>
            <a:r>
              <a:rPr lang="en-GB" dirty="0"/>
              <a:t> I thought that anyone in the group could do this, but personally I think it would be an interesting contrast between historical images of Swansea and the music venue. I wanted to think about alternative ways of incorporating the site specific concept. </a:t>
            </a:r>
            <a:endParaRPr lang="en-US" sz="1800" kern="1200" dirty="0">
              <a:solidFill>
                <a:schemeClr val="tx1"/>
              </a:solidFill>
              <a:latin typeface="+mn-lt"/>
              <a:ea typeface="+mn-ea"/>
              <a:cs typeface="+mn-cs"/>
            </a:endParaRPr>
          </a:p>
        </p:txBody>
      </p:sp>
    </p:spTree>
    <p:extLst>
      <p:ext uri="{BB962C8B-B14F-4D97-AF65-F5344CB8AC3E}">
        <p14:creationId xmlns:p14="http://schemas.microsoft.com/office/powerpoint/2010/main" val="25226475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2736804-8152-4848-BEF0-BD3DF5ED01FF}"/>
              </a:ext>
            </a:extLst>
          </p:cNvPr>
          <p:cNvSpPr/>
          <p:nvPr/>
        </p:nvSpPr>
        <p:spPr>
          <a:xfrm>
            <a:off x="0" y="0"/>
            <a:ext cx="12192000" cy="6858000"/>
          </a:xfrm>
          <a:prstGeom prst="rect">
            <a:avLst/>
          </a:prstGeom>
        </p:spPr>
        <p:style>
          <a:lnRef idx="0">
            <a:schemeClr val="dk1"/>
          </a:lnRef>
          <a:fillRef idx="3">
            <a:schemeClr val="dk1"/>
          </a:fillRef>
          <a:effectRef idx="3">
            <a:schemeClr val="dk1"/>
          </a:effectRef>
          <a:fontRef idx="minor">
            <a:schemeClr val="lt1"/>
          </a:fontRef>
        </p:style>
        <p:txBody>
          <a:bodyPr rtlCol="0" anchor="ctr"/>
          <a:lstStyle/>
          <a:p>
            <a:pPr algn="ctr"/>
            <a:endParaRPr lang="en-GB"/>
          </a:p>
        </p:txBody>
      </p:sp>
      <p:pic>
        <p:nvPicPr>
          <p:cNvPr id="5" name="Picture 4">
            <a:extLst>
              <a:ext uri="{FF2B5EF4-FFF2-40B4-BE49-F238E27FC236}">
                <a16:creationId xmlns:a16="http://schemas.microsoft.com/office/drawing/2014/main" id="{9A2B01DD-FE08-49EA-9E90-B9E13266A022}"/>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22731"/>
            <a:ext cx="3930466" cy="3051024"/>
          </a:xfrm>
          <a:prstGeom prst="rect">
            <a:avLst/>
          </a:prstGeom>
        </p:spPr>
      </p:pic>
      <p:pic>
        <p:nvPicPr>
          <p:cNvPr id="6" name="Picture 5">
            <a:extLst>
              <a:ext uri="{FF2B5EF4-FFF2-40B4-BE49-F238E27FC236}">
                <a16:creationId xmlns:a16="http://schemas.microsoft.com/office/drawing/2014/main" id="{CE04D1BE-7782-4A50-87BE-174686DD490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05941" y="3362804"/>
            <a:ext cx="2262495" cy="3392682"/>
          </a:xfrm>
          <a:prstGeom prst="rect">
            <a:avLst/>
          </a:prstGeom>
        </p:spPr>
      </p:pic>
      <p:pic>
        <p:nvPicPr>
          <p:cNvPr id="7" name="Picture 6">
            <a:extLst>
              <a:ext uri="{FF2B5EF4-FFF2-40B4-BE49-F238E27FC236}">
                <a16:creationId xmlns:a16="http://schemas.microsoft.com/office/drawing/2014/main" id="{26D03BEE-369E-43AA-89F8-34A9E373DF0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8089387" y="0"/>
            <a:ext cx="4102613" cy="3073755"/>
          </a:xfrm>
          <a:prstGeom prst="rect">
            <a:avLst/>
          </a:prstGeom>
        </p:spPr>
      </p:pic>
      <p:pic>
        <p:nvPicPr>
          <p:cNvPr id="8" name="Picture 7">
            <a:extLst>
              <a:ext uri="{FF2B5EF4-FFF2-40B4-BE49-F238E27FC236}">
                <a16:creationId xmlns:a16="http://schemas.microsoft.com/office/drawing/2014/main" id="{A1EBDB95-90D3-4D2E-8F02-B15C11262439}"/>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977603" y="22731"/>
            <a:ext cx="4064646" cy="3051024"/>
          </a:xfrm>
          <a:prstGeom prst="rect">
            <a:avLst/>
          </a:prstGeom>
        </p:spPr>
      </p:pic>
      <p:pic>
        <p:nvPicPr>
          <p:cNvPr id="9" name="Picture 8">
            <a:extLst>
              <a:ext uri="{FF2B5EF4-FFF2-40B4-BE49-F238E27FC236}">
                <a16:creationId xmlns:a16="http://schemas.microsoft.com/office/drawing/2014/main" id="{115E1011-C194-46C5-9E1C-C44043782FBB}"/>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3262436" y="3621041"/>
            <a:ext cx="5494980" cy="3073755"/>
          </a:xfrm>
          <a:prstGeom prst="rect">
            <a:avLst/>
          </a:prstGeom>
        </p:spPr>
      </p:pic>
      <p:pic>
        <p:nvPicPr>
          <p:cNvPr id="10" name="Picture 9">
            <a:extLst>
              <a:ext uri="{FF2B5EF4-FFF2-40B4-BE49-F238E27FC236}">
                <a16:creationId xmlns:a16="http://schemas.microsoft.com/office/drawing/2014/main" id="{03310F7D-CB61-408F-971E-6EB9674CC4B8}"/>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9056536" y="3176268"/>
            <a:ext cx="2863374" cy="3579218"/>
          </a:xfrm>
          <a:prstGeom prst="rect">
            <a:avLst/>
          </a:prstGeom>
          <a:ln>
            <a:solidFill>
              <a:schemeClr val="accent1"/>
            </a:solidFill>
          </a:ln>
        </p:spPr>
      </p:pic>
      <p:sp>
        <p:nvSpPr>
          <p:cNvPr id="12" name="Rectangle 11">
            <a:extLst>
              <a:ext uri="{FF2B5EF4-FFF2-40B4-BE49-F238E27FC236}">
                <a16:creationId xmlns:a16="http://schemas.microsoft.com/office/drawing/2014/main" id="{7A28913E-0BD2-4A36-BF3D-43AB58F2D19B}"/>
              </a:ext>
            </a:extLst>
          </p:cNvPr>
          <p:cNvSpPr/>
          <p:nvPr/>
        </p:nvSpPr>
        <p:spPr>
          <a:xfrm>
            <a:off x="2205839" y="2701084"/>
            <a:ext cx="7608173" cy="1323439"/>
          </a:xfrm>
          <a:prstGeom prst="rect">
            <a:avLst/>
          </a:prstGeom>
          <a:noFill/>
        </p:spPr>
        <p:txBody>
          <a:bodyPr wrap="none" lIns="91440" tIns="45720" rIns="91440" bIns="45720">
            <a:spAutoFit/>
            <a:scene3d>
              <a:camera prst="orthographicFront"/>
              <a:lightRig rig="threePt" dir="t"/>
            </a:scene3d>
            <a:sp3d extrusionH="57150">
              <a:bevelT w="57150" h="38100" prst="artDeco"/>
            </a:sp3d>
          </a:bodyPr>
          <a:lstStyle/>
          <a:p>
            <a:pPr algn="ctr"/>
            <a:r>
              <a:rPr lang="en-US" sz="8000" b="1" dirty="0">
                <a:ln w="22225">
                  <a:solidFill>
                    <a:schemeClr val="accent2"/>
                  </a:solidFill>
                  <a:prstDash val="solid"/>
                </a:ln>
                <a:solidFill>
                  <a:schemeClr val="accent2">
                    <a:lumMod val="40000"/>
                    <a:lumOff val="60000"/>
                  </a:schemeClr>
                </a:solidFill>
                <a:effectLst>
                  <a:glow rad="101600">
                    <a:schemeClr val="bg1">
                      <a:alpha val="60000"/>
                    </a:schemeClr>
                  </a:glow>
                </a:effectLst>
              </a:rPr>
              <a:t>Olafur Eliasson </a:t>
            </a:r>
          </a:p>
        </p:txBody>
      </p:sp>
    </p:spTree>
    <p:extLst>
      <p:ext uri="{BB962C8B-B14F-4D97-AF65-F5344CB8AC3E}">
        <p14:creationId xmlns:p14="http://schemas.microsoft.com/office/powerpoint/2010/main" val="2309010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46CDA-376D-403C-96D6-E7E6079971F0}"/>
              </a:ext>
            </a:extLst>
          </p:cNvPr>
          <p:cNvSpPr>
            <a:spLocks noGrp="1"/>
          </p:cNvSpPr>
          <p:nvPr>
            <p:ph type="title"/>
          </p:nvPr>
        </p:nvSpPr>
        <p:spPr/>
        <p:txBody>
          <a:bodyPr/>
          <a:lstStyle/>
          <a:p>
            <a:r>
              <a:rPr lang="en-GB" dirty="0"/>
              <a:t>Olafur Eliasson</a:t>
            </a:r>
          </a:p>
        </p:txBody>
      </p:sp>
      <p:sp>
        <p:nvSpPr>
          <p:cNvPr id="3" name="Content Placeholder 2">
            <a:extLst>
              <a:ext uri="{FF2B5EF4-FFF2-40B4-BE49-F238E27FC236}">
                <a16:creationId xmlns:a16="http://schemas.microsoft.com/office/drawing/2014/main" id="{B8BC622F-2F7C-4457-8BC2-34F1883E3810}"/>
              </a:ext>
            </a:extLst>
          </p:cNvPr>
          <p:cNvSpPr>
            <a:spLocks noGrp="1"/>
          </p:cNvSpPr>
          <p:nvPr>
            <p:ph idx="1"/>
          </p:nvPr>
        </p:nvSpPr>
        <p:spPr>
          <a:xfrm>
            <a:off x="503583" y="1430915"/>
            <a:ext cx="8389635" cy="4642556"/>
          </a:xfrm>
        </p:spPr>
        <p:txBody>
          <a:bodyPr>
            <a:normAutofit/>
          </a:bodyPr>
          <a:lstStyle/>
          <a:p>
            <a:pPr marL="0" indent="0">
              <a:buNone/>
            </a:pPr>
            <a:r>
              <a:rPr lang="en-GB" dirty="0"/>
              <a:t>After going to see The Bunkhouse venue I felt like one of the main possibilities is working with colour and light due to it being so dark in the venue. I think that we should attempt to create a feel or atmosphere of the night life scene without having people or the music. When doing research I came across the artist Olafur Eliasson. When looking at his work I felt he created some interesting installations using both colour and light. Personally one of my favourite pieces is the one in the right corner,</a:t>
            </a:r>
            <a:r>
              <a:rPr lang="en-GB" i="1" dirty="0"/>
              <a:t> ‘Your uncertain shadow (colour)’, 2010. </a:t>
            </a:r>
            <a:endParaRPr lang="en-GB" b="1" dirty="0">
              <a:solidFill>
                <a:srgbClr val="FF0000"/>
              </a:solidFill>
            </a:endParaRPr>
          </a:p>
          <a:p>
            <a:pPr marL="0" indent="0">
              <a:buNone/>
            </a:pPr>
            <a:endParaRPr lang="en-GB" b="1" dirty="0">
              <a:solidFill>
                <a:srgbClr val="FF0000"/>
              </a:solidFill>
            </a:endParaRPr>
          </a:p>
          <a:p>
            <a:pPr marL="0" indent="0">
              <a:buNone/>
            </a:pPr>
            <a:r>
              <a:rPr lang="en-GB" dirty="0"/>
              <a:t>I thought that as a group we could play with lighting in the venue or other lighting to cast shadows and silhouettes of the people that have been or could be in the venue on a night out. It could be displayed on the stage to show shadows or silhouettes of the people playing music or around the floors and or walls of the venue to create an illusion effect, but then have the room quiet to make it seem like it is a memory forever in the foundations of the building.</a:t>
            </a:r>
          </a:p>
        </p:txBody>
      </p:sp>
      <p:pic>
        <p:nvPicPr>
          <p:cNvPr id="4" name="Picture 3">
            <a:extLst>
              <a:ext uri="{FF2B5EF4-FFF2-40B4-BE49-F238E27FC236}">
                <a16:creationId xmlns:a16="http://schemas.microsoft.com/office/drawing/2014/main" id="{E6CA9CAE-10FA-496A-BC30-5E64B6628F27}"/>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274002" y="176456"/>
            <a:ext cx="2680468" cy="1614116"/>
          </a:xfrm>
          <a:prstGeom prst="rect">
            <a:avLst/>
          </a:prstGeom>
          <a:ln w="161925" cap="sq" cmpd="thickThin">
            <a:solidFill>
              <a:srgbClr val="000000"/>
            </a:solidFill>
            <a:prstDash val="solid"/>
            <a:miter lim="800000"/>
          </a:ln>
          <a:effectLst>
            <a:innerShdw blurRad="76200">
              <a:srgbClr val="000000"/>
            </a:innerShdw>
          </a:effectLst>
        </p:spPr>
      </p:pic>
      <p:pic>
        <p:nvPicPr>
          <p:cNvPr id="5" name="Picture 4">
            <a:extLst>
              <a:ext uri="{FF2B5EF4-FFF2-40B4-BE49-F238E27FC236}">
                <a16:creationId xmlns:a16="http://schemas.microsoft.com/office/drawing/2014/main" id="{6EA07AAE-CFFD-451A-A217-7CE52F35C1E5}"/>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9274002" y="4927601"/>
            <a:ext cx="2655735" cy="1614116"/>
          </a:xfrm>
          <a:prstGeom prst="rect">
            <a:avLst/>
          </a:prstGeom>
          <a:ln w="165100" cap="sq" cmpd="thickThin">
            <a:solidFill>
              <a:srgbClr val="000000"/>
            </a:solidFill>
            <a:prstDash val="solid"/>
            <a:miter lim="800000"/>
          </a:ln>
          <a:effectLst>
            <a:innerShdw blurRad="76200">
              <a:srgbClr val="000000"/>
            </a:innerShdw>
          </a:effectLst>
        </p:spPr>
      </p:pic>
      <p:pic>
        <p:nvPicPr>
          <p:cNvPr id="6" name="Picture 5">
            <a:extLst>
              <a:ext uri="{FF2B5EF4-FFF2-40B4-BE49-F238E27FC236}">
                <a16:creationId xmlns:a16="http://schemas.microsoft.com/office/drawing/2014/main" id="{9294919B-5859-465B-9BCF-402C40387FD0}"/>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9718389" y="2129259"/>
            <a:ext cx="1970028" cy="2459655"/>
          </a:xfrm>
          <a:prstGeom prst="rect">
            <a:avLst/>
          </a:prstGeom>
          <a:ln w="1524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7544978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D36D408-6152-4901-8909-B5562840B10A}"/>
              </a:ext>
            </a:extLst>
          </p:cNvPr>
          <p:cNvPicPr>
            <a:picLocks noChangeAspect="1"/>
          </p:cNvPicPr>
          <p:nvPr/>
        </p:nvPicPr>
        <p:blipFill>
          <a:blip r:embed="rId2"/>
          <a:stretch>
            <a:fillRect/>
          </a:stretch>
        </p:blipFill>
        <p:spPr>
          <a:xfrm>
            <a:off x="6482993" y="138177"/>
            <a:ext cx="5520357" cy="6581646"/>
          </a:xfrm>
          <a:prstGeom prst="rect">
            <a:avLst/>
          </a:prstGeom>
        </p:spPr>
      </p:pic>
      <p:sp>
        <p:nvSpPr>
          <p:cNvPr id="8" name="Rectangle 7">
            <a:extLst>
              <a:ext uri="{FF2B5EF4-FFF2-40B4-BE49-F238E27FC236}">
                <a16:creationId xmlns:a16="http://schemas.microsoft.com/office/drawing/2014/main" id="{01E21268-D1BA-4C6F-A01B-96866138426F}"/>
              </a:ext>
            </a:extLst>
          </p:cNvPr>
          <p:cNvSpPr/>
          <p:nvPr/>
        </p:nvSpPr>
        <p:spPr>
          <a:xfrm>
            <a:off x="0" y="2044002"/>
            <a:ext cx="6741165" cy="2954655"/>
          </a:xfrm>
          <a:prstGeom prst="rect">
            <a:avLst/>
          </a:prstGeom>
          <a:noFill/>
        </p:spPr>
        <p:txBody>
          <a:bodyPr wrap="square" lIns="91440" tIns="45720" rIns="91440" bIns="45720">
            <a:spAutoFit/>
          </a:bodyPr>
          <a:lstStyle/>
          <a:p>
            <a:pPr algn="ctr"/>
            <a:r>
              <a:rPr lang="en-GB" sz="5400" b="1" u="sng" dirty="0">
                <a:ln w="22225">
                  <a:solidFill>
                    <a:schemeClr val="accent2"/>
                  </a:solidFill>
                  <a:prstDash val="solid"/>
                </a:ln>
                <a:solidFill>
                  <a:schemeClr val="accent2">
                    <a:lumMod val="40000"/>
                    <a:lumOff val="60000"/>
                  </a:schemeClr>
                </a:solidFill>
              </a:rPr>
              <a:t>Cornelia Parker</a:t>
            </a:r>
          </a:p>
          <a:p>
            <a:pPr algn="ctr"/>
            <a:r>
              <a:rPr lang="en-GB" sz="4400" b="1" dirty="0">
                <a:ln w="22225">
                  <a:solidFill>
                    <a:schemeClr val="accent2"/>
                  </a:solidFill>
                  <a:prstDash val="solid"/>
                </a:ln>
                <a:solidFill>
                  <a:schemeClr val="accent2">
                    <a:lumMod val="40000"/>
                    <a:lumOff val="60000"/>
                  </a:schemeClr>
                </a:solidFill>
              </a:rPr>
              <a:t>Cold Dark Matter: </a:t>
            </a:r>
          </a:p>
          <a:p>
            <a:pPr algn="ctr"/>
            <a:r>
              <a:rPr lang="en-GB" sz="4400" b="1" dirty="0">
                <a:ln w="22225">
                  <a:solidFill>
                    <a:schemeClr val="accent2"/>
                  </a:solidFill>
                  <a:prstDash val="solid"/>
                </a:ln>
                <a:solidFill>
                  <a:schemeClr val="accent2">
                    <a:lumMod val="40000"/>
                    <a:lumOff val="60000"/>
                  </a:schemeClr>
                </a:solidFill>
              </a:rPr>
              <a:t>An Exploded View</a:t>
            </a:r>
          </a:p>
          <a:p>
            <a:pPr algn="ctr"/>
            <a:r>
              <a:rPr lang="en-GB" sz="4400" b="1" dirty="0">
                <a:ln w="22225">
                  <a:solidFill>
                    <a:schemeClr val="accent2"/>
                  </a:solidFill>
                  <a:prstDash val="solid"/>
                </a:ln>
                <a:solidFill>
                  <a:schemeClr val="accent2">
                    <a:lumMod val="40000"/>
                    <a:lumOff val="60000"/>
                  </a:schemeClr>
                </a:solidFill>
              </a:rPr>
              <a:t>1991</a:t>
            </a:r>
            <a:endParaRPr lang="en-US" sz="6000" b="1" dirty="0">
              <a:ln w="22225">
                <a:solidFill>
                  <a:schemeClr val="accent2"/>
                </a:solidFill>
                <a:prstDash val="solid"/>
              </a:ln>
              <a:solidFill>
                <a:schemeClr val="accent2">
                  <a:lumMod val="40000"/>
                  <a:lumOff val="60000"/>
                </a:schemeClr>
              </a:solidFill>
            </a:endParaRPr>
          </a:p>
        </p:txBody>
      </p:sp>
    </p:spTree>
    <p:extLst>
      <p:ext uri="{BB962C8B-B14F-4D97-AF65-F5344CB8AC3E}">
        <p14:creationId xmlns:p14="http://schemas.microsoft.com/office/powerpoint/2010/main" val="109635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D4BDB-B791-4219-9DE2-59B5DED9FA6C}"/>
              </a:ext>
            </a:extLst>
          </p:cNvPr>
          <p:cNvSpPr>
            <a:spLocks noGrp="1"/>
          </p:cNvSpPr>
          <p:nvPr>
            <p:ph type="title"/>
          </p:nvPr>
        </p:nvSpPr>
        <p:spPr>
          <a:xfrm>
            <a:off x="280945" y="212035"/>
            <a:ext cx="8577984" cy="1320800"/>
          </a:xfrm>
        </p:spPr>
        <p:txBody>
          <a:bodyPr/>
          <a:lstStyle/>
          <a:p>
            <a:r>
              <a:rPr lang="en-GB" dirty="0"/>
              <a:t>Cornelia Parker </a:t>
            </a:r>
          </a:p>
        </p:txBody>
      </p:sp>
      <p:sp>
        <p:nvSpPr>
          <p:cNvPr id="3" name="Content Placeholder 2">
            <a:extLst>
              <a:ext uri="{FF2B5EF4-FFF2-40B4-BE49-F238E27FC236}">
                <a16:creationId xmlns:a16="http://schemas.microsoft.com/office/drawing/2014/main" id="{F9D3E83B-6428-4B42-8686-480E9A8C766F}"/>
              </a:ext>
            </a:extLst>
          </p:cNvPr>
          <p:cNvSpPr>
            <a:spLocks noGrp="1"/>
          </p:cNvSpPr>
          <p:nvPr>
            <p:ph idx="1"/>
          </p:nvPr>
        </p:nvSpPr>
        <p:spPr>
          <a:xfrm>
            <a:off x="280945" y="1155590"/>
            <a:ext cx="8092954" cy="5283641"/>
          </a:xfr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a:normAutofit fontScale="92500" lnSpcReduction="20000"/>
          </a:bodyPr>
          <a:lstStyle/>
          <a:p>
            <a:pPr marL="0" indent="0">
              <a:buNone/>
            </a:pPr>
            <a:r>
              <a:rPr lang="en-GB" dirty="0"/>
              <a:t>When trying to come up with potential ideas for our exhibition, I had a specific art work by Cornelia Parker in mind, it was her </a:t>
            </a:r>
            <a:r>
              <a:rPr lang="en-GB" i="1" dirty="0"/>
              <a:t>Cold Dark Matter: An Exploded View </a:t>
            </a:r>
            <a:r>
              <a:rPr lang="en-GB" dirty="0"/>
              <a:t>from 1991. This art piece is the remains of what used to be a garden shed exploded by the British Army after she asked if they could. The remaining pieces that she salvaged are suspended from the ceiling to create that illusion of the shed being mid explosion, like freezing or pressing pause on the whole thing. She lit the art work by having a single light bulb in the middle of the chaos to cast shadows of the explosion all around the art space, so that the work was not only the shed its self, but the shadows it has left behind as well. </a:t>
            </a:r>
          </a:p>
          <a:p>
            <a:pPr marL="0" indent="0">
              <a:buNone/>
            </a:pPr>
            <a:r>
              <a:rPr lang="en-GB" dirty="0"/>
              <a:t>I thought of this piece due to our location having links to the 3 day blitz that occurred in Swansea during World War 2. Similarly to Parker’s work I thought that we could include some sort of rubble or destroyed material in our exhibition to give people in site into what would or could have been seen as a result of the 3 day destruction. Although we may not be able to show how truly terrible and horrific it would have been, it could be used to as part of our ideas for creating a similar atmosphere. I thought that we could display this idea in a dimly lit room with a single spotlight or simply a single light source that might cast shadows in a similar way to Parker’s work does or even just have it displayed without the shadows.</a:t>
            </a:r>
          </a:p>
          <a:p>
            <a:pPr marL="0" indent="0">
              <a:buNone/>
            </a:pPr>
            <a:r>
              <a:rPr lang="en-GB" dirty="0"/>
              <a:t>We will discuss this as a group and find potential ways of achieving this idea, however, I do think we may be limited for access to materials which would make it difficult to achieve. However, this doesn’t mean that we can not find a way of incorporating this concept in other ways, we will have to see.</a:t>
            </a:r>
          </a:p>
        </p:txBody>
      </p:sp>
      <p:pic>
        <p:nvPicPr>
          <p:cNvPr id="4" name="Picture 3">
            <a:extLst>
              <a:ext uri="{FF2B5EF4-FFF2-40B4-BE49-F238E27FC236}">
                <a16:creationId xmlns:a16="http://schemas.microsoft.com/office/drawing/2014/main" id="{E3CF3543-EEDB-4595-8CBE-9799B06811EE}"/>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8621890" y="1617544"/>
            <a:ext cx="3448191" cy="4106620"/>
          </a:xfrm>
          <a:prstGeom prst="rect">
            <a:avLst/>
          </a:prstGeom>
          <a:ln w="149225"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37671665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850190-E536-4CC8-AA61-3607126693E6}"/>
              </a:ext>
            </a:extLst>
          </p:cNvPr>
          <p:cNvSpPr>
            <a:spLocks noGrp="1"/>
          </p:cNvSpPr>
          <p:nvPr>
            <p:ph type="title"/>
          </p:nvPr>
        </p:nvSpPr>
        <p:spPr>
          <a:xfrm>
            <a:off x="2455253" y="0"/>
            <a:ext cx="6959092" cy="1049235"/>
          </a:xfrm>
        </p:spPr>
        <p:txBody>
          <a:bodyPr>
            <a:normAutofit/>
          </a:bodyPr>
          <a:lstStyle/>
          <a:p>
            <a:r>
              <a:rPr lang="en-GB" dirty="0"/>
              <a:t>Our second meeting-15/10/2021</a:t>
            </a:r>
          </a:p>
        </p:txBody>
      </p:sp>
      <p:sp>
        <p:nvSpPr>
          <p:cNvPr id="3" name="Content Placeholder 2">
            <a:extLst>
              <a:ext uri="{FF2B5EF4-FFF2-40B4-BE49-F238E27FC236}">
                <a16:creationId xmlns:a16="http://schemas.microsoft.com/office/drawing/2014/main" id="{A843470B-5AFC-47D8-B789-B3EB52ACAB10}"/>
              </a:ext>
            </a:extLst>
          </p:cNvPr>
          <p:cNvSpPr>
            <a:spLocks noGrp="1"/>
          </p:cNvSpPr>
          <p:nvPr>
            <p:ph idx="1"/>
          </p:nvPr>
        </p:nvSpPr>
        <p:spPr>
          <a:xfrm>
            <a:off x="292499" y="780687"/>
            <a:ext cx="5803501" cy="5850702"/>
          </a:xfr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a:normAutofit fontScale="92500"/>
          </a:bodyPr>
          <a:lstStyle/>
          <a:p>
            <a:pPr marL="0" indent="0">
              <a:buNone/>
            </a:pPr>
            <a:r>
              <a:rPr lang="en-GB" sz="1600" dirty="0">
                <a:solidFill>
                  <a:srgbClr val="F9F9F9"/>
                </a:solidFill>
              </a:rPr>
              <a:t>After our second group discussion we came up with a few ideas such as the exhibition title and our potential exhibition concept-</a:t>
            </a:r>
          </a:p>
          <a:p>
            <a:pPr marL="0" indent="0">
              <a:buNone/>
            </a:pPr>
            <a:r>
              <a:rPr lang="en-GB" sz="1600" dirty="0">
                <a:solidFill>
                  <a:srgbClr val="F9F9F9"/>
                </a:solidFill>
              </a:rPr>
              <a:t>Ideas- 15/10/21 – To Begin at the Beginning 	</a:t>
            </a:r>
          </a:p>
          <a:p>
            <a:r>
              <a:rPr lang="en-GB" sz="1600" dirty="0">
                <a:solidFill>
                  <a:srgbClr val="F9F9F9"/>
                </a:solidFill>
              </a:rPr>
              <a:t>Have a representation of rubble in the upstairs room to represent how the building came from nothing after the war</a:t>
            </a:r>
          </a:p>
          <a:p>
            <a:r>
              <a:rPr lang="en-GB" sz="1600" dirty="0">
                <a:solidFill>
                  <a:srgbClr val="F9F9F9"/>
                </a:solidFill>
              </a:rPr>
              <a:t>Create a plane covered in posters of gigs that have taken place	</a:t>
            </a:r>
          </a:p>
          <a:p>
            <a:r>
              <a:rPr lang="en-GB" sz="1600" dirty="0">
                <a:solidFill>
                  <a:srgbClr val="F9F9F9"/>
                </a:solidFill>
              </a:rPr>
              <a:t>Have newspaper articles from the years on the wall showing passing of time	</a:t>
            </a:r>
          </a:p>
          <a:p>
            <a:r>
              <a:rPr lang="en-GB" sz="1600" dirty="0">
                <a:solidFill>
                  <a:srgbClr val="F9F9F9"/>
                </a:solidFill>
              </a:rPr>
              <a:t>Olafur Eliasson- Colour projections	</a:t>
            </a:r>
          </a:p>
          <a:p>
            <a:r>
              <a:rPr lang="en-GB" sz="1600" dirty="0">
                <a:solidFill>
                  <a:srgbClr val="F9F9F9"/>
                </a:solidFill>
              </a:rPr>
              <a:t>Have sounds that mirror the upstairs and the downstairs </a:t>
            </a:r>
            <a:r>
              <a:rPr lang="en-GB" sz="1600" dirty="0" err="1">
                <a:solidFill>
                  <a:srgbClr val="F9F9F9"/>
                </a:solidFill>
              </a:rPr>
              <a:t>eg</a:t>
            </a:r>
            <a:r>
              <a:rPr lang="en-GB" sz="1600" dirty="0">
                <a:solidFill>
                  <a:srgbClr val="F9F9F9"/>
                </a:solidFill>
              </a:rPr>
              <a:t> base in the gig room	</a:t>
            </a:r>
          </a:p>
          <a:p>
            <a:r>
              <a:rPr lang="en-GB" sz="1600" dirty="0">
                <a:solidFill>
                  <a:srgbClr val="F9F9F9"/>
                </a:solidFill>
              </a:rPr>
              <a:t>Hang CDS from the ceiling and put pictures on them – play some of the CDs	</a:t>
            </a:r>
          </a:p>
          <a:p>
            <a:r>
              <a:rPr lang="en-GB" sz="1600" dirty="0">
                <a:solidFill>
                  <a:srgbClr val="F9F9F9"/>
                </a:solidFill>
              </a:rPr>
              <a:t>Projections of war planes onto the mural/cityscape	</a:t>
            </a:r>
          </a:p>
          <a:p>
            <a:r>
              <a:rPr lang="en-GB" sz="1600" dirty="0">
                <a:solidFill>
                  <a:srgbClr val="F9F9F9"/>
                </a:solidFill>
              </a:rPr>
              <a:t>Link picture or articles on the stairs with string lights	</a:t>
            </a:r>
          </a:p>
          <a:p>
            <a:r>
              <a:rPr lang="en-GB" sz="1600" dirty="0">
                <a:solidFill>
                  <a:srgbClr val="F9F9F9"/>
                </a:solidFill>
              </a:rPr>
              <a:t>Gather things from the Kingsway – make cyanotype prints or take rubbings from various things around the building	</a:t>
            </a:r>
          </a:p>
          <a:p>
            <a:r>
              <a:rPr lang="en-GB" sz="1600" dirty="0">
                <a:solidFill>
                  <a:srgbClr val="F9F9F9"/>
                </a:solidFill>
              </a:rPr>
              <a:t>Record the footsteps on the sticky floor and play back - layer</a:t>
            </a:r>
          </a:p>
        </p:txBody>
      </p:sp>
      <p:sp>
        <p:nvSpPr>
          <p:cNvPr id="8" name="Content Placeholder 2">
            <a:extLst>
              <a:ext uri="{FF2B5EF4-FFF2-40B4-BE49-F238E27FC236}">
                <a16:creationId xmlns:a16="http://schemas.microsoft.com/office/drawing/2014/main" id="{D9F48FAF-E361-E947-81B6-03AB07966A4F}"/>
              </a:ext>
            </a:extLst>
          </p:cNvPr>
          <p:cNvSpPr txBox="1">
            <a:spLocks/>
          </p:cNvSpPr>
          <p:nvPr/>
        </p:nvSpPr>
        <p:spPr>
          <a:xfrm>
            <a:off x="6227571" y="780687"/>
            <a:ext cx="5803501" cy="5850702"/>
          </a:xfrm>
          <a:prstGeom prst="rect">
            <a:avLst/>
          </a:prstGeom>
          <a:solidFill>
            <a:schemeClr val="accent2">
              <a:alpha val="50000"/>
            </a:schemeClr>
          </a:solidFill>
        </p:spPr>
        <p:style>
          <a:lnRef idx="0">
            <a:scrgbClr r="0" g="0" b="0"/>
          </a:lnRef>
          <a:fillRef idx="0">
            <a:scrgbClr r="0" g="0" b="0"/>
          </a:fillRef>
          <a:effectRef idx="0">
            <a:scrgbClr r="0" g="0" b="0"/>
          </a:effectRef>
          <a:fontRef idx="minor">
            <a:schemeClr val="lt1"/>
          </a:fontRef>
        </p:style>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lt1"/>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lt1"/>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lt1"/>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lt1"/>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lt1"/>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lt1"/>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lt1"/>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lt1"/>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lt1"/>
                </a:solidFill>
                <a:latin typeface="+mn-lt"/>
                <a:ea typeface="+mn-ea"/>
                <a:cs typeface="+mn-cs"/>
              </a:defRPr>
            </a:lvl9pPr>
          </a:lstStyle>
          <a:p>
            <a:pPr marL="0" indent="0">
              <a:buFont typeface="Wingdings 3" charset="2"/>
              <a:buNone/>
            </a:pPr>
            <a:r>
              <a:rPr lang="en-GB" sz="1600" dirty="0">
                <a:solidFill>
                  <a:srgbClr val="F9F9F9"/>
                </a:solidFill>
              </a:rPr>
              <a:t>Notes from Group discussion with Sian 15/10/21</a:t>
            </a:r>
          </a:p>
          <a:p>
            <a:r>
              <a:rPr lang="en-GB" sz="1600" dirty="0">
                <a:solidFill>
                  <a:srgbClr val="F9F9F9"/>
                </a:solidFill>
              </a:rPr>
              <a:t>Draft the project timeline on Teams</a:t>
            </a:r>
          </a:p>
          <a:p>
            <a:r>
              <a:rPr lang="en-GB" sz="1600" dirty="0">
                <a:solidFill>
                  <a:srgbClr val="F9F9F9"/>
                </a:solidFill>
              </a:rPr>
              <a:t>Identify Strengths and weaknesses of the group</a:t>
            </a:r>
          </a:p>
          <a:p>
            <a:r>
              <a:rPr lang="en-GB" sz="1600" dirty="0">
                <a:solidFill>
                  <a:srgbClr val="F9F9F9"/>
                </a:solidFill>
              </a:rPr>
              <a:t>Research history of the specific location</a:t>
            </a:r>
          </a:p>
          <a:p>
            <a:r>
              <a:rPr lang="en-GB" sz="1600" dirty="0">
                <a:solidFill>
                  <a:srgbClr val="F9F9F9"/>
                </a:solidFill>
              </a:rPr>
              <a:t>Risk assessment Template on Moodle-Complete this form- Group activity</a:t>
            </a:r>
          </a:p>
          <a:p>
            <a:r>
              <a:rPr lang="en-GB" sz="1600" dirty="0">
                <a:solidFill>
                  <a:srgbClr val="F9F9F9"/>
                </a:solidFill>
              </a:rPr>
              <a:t>Consider any extra costs</a:t>
            </a:r>
          </a:p>
          <a:p>
            <a:r>
              <a:rPr lang="en-GB" sz="1600" dirty="0">
                <a:solidFill>
                  <a:srgbClr val="F9F9F9"/>
                </a:solidFill>
              </a:rPr>
              <a:t>How are we going to provide extra information</a:t>
            </a:r>
          </a:p>
          <a:p>
            <a:r>
              <a:rPr lang="en-GB" sz="1600" dirty="0">
                <a:solidFill>
                  <a:srgbClr val="F9F9F9"/>
                </a:solidFill>
              </a:rPr>
              <a:t>Site visit Next Friday 22/10/21</a:t>
            </a:r>
          </a:p>
          <a:p>
            <a:endParaRPr lang="en-GB" sz="1600" dirty="0">
              <a:solidFill>
                <a:srgbClr val="F9F9F9"/>
              </a:solidFill>
            </a:endParaRPr>
          </a:p>
          <a:p>
            <a:pPr marL="0" indent="0">
              <a:buNone/>
            </a:pPr>
            <a:r>
              <a:rPr lang="en-GB" sz="1600" dirty="0">
                <a:solidFill>
                  <a:srgbClr val="F9F9F9"/>
                </a:solidFill>
              </a:rPr>
              <a:t>We decided on using the title </a:t>
            </a:r>
            <a:r>
              <a:rPr lang="en-GB" sz="1600" i="1" dirty="0">
                <a:solidFill>
                  <a:srgbClr val="F9F9F9"/>
                </a:solidFill>
              </a:rPr>
              <a:t>To Begin at the Beginning </a:t>
            </a:r>
            <a:r>
              <a:rPr lang="en-GB" sz="1600" dirty="0">
                <a:solidFill>
                  <a:srgbClr val="F9F9F9"/>
                </a:solidFill>
              </a:rPr>
              <a:t>because it was a quote above the stage in The Bunkhouse. As a group we agreed that it would add to the site specific relevance of the exhibition if we took the title from the space itself.</a:t>
            </a:r>
            <a:endParaRPr lang="en-GB" sz="1600" i="1" dirty="0">
              <a:solidFill>
                <a:srgbClr val="F9F9F9"/>
              </a:solidFill>
            </a:endParaRPr>
          </a:p>
        </p:txBody>
      </p:sp>
    </p:spTree>
    <p:extLst>
      <p:ext uri="{BB962C8B-B14F-4D97-AF65-F5344CB8AC3E}">
        <p14:creationId xmlns:p14="http://schemas.microsoft.com/office/powerpoint/2010/main" val="35404508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E202556-275B-4301-A1A5-798E7318D5AC}"/>
              </a:ext>
            </a:extLst>
          </p:cNvPr>
          <p:cNvPicPr>
            <a:picLocks noChangeAspect="1"/>
          </p:cNvPicPr>
          <p:nvPr/>
        </p:nvPicPr>
        <p:blipFill>
          <a:blip r:embed="rId2"/>
          <a:stretch>
            <a:fillRect/>
          </a:stretch>
        </p:blipFill>
        <p:spPr>
          <a:xfrm>
            <a:off x="294591" y="-2"/>
            <a:ext cx="4834104" cy="6858000"/>
          </a:xfrm>
          <a:prstGeom prst="rect">
            <a:avLst/>
          </a:prstGeom>
        </p:spPr>
      </p:pic>
      <p:pic>
        <p:nvPicPr>
          <p:cNvPr id="7" name="Picture 6">
            <a:extLst>
              <a:ext uri="{FF2B5EF4-FFF2-40B4-BE49-F238E27FC236}">
                <a16:creationId xmlns:a16="http://schemas.microsoft.com/office/drawing/2014/main" id="{5B4D69A9-83D5-4402-944B-159CFA148163}"/>
              </a:ext>
            </a:extLst>
          </p:cNvPr>
          <p:cNvPicPr>
            <a:picLocks noChangeAspect="1"/>
          </p:cNvPicPr>
          <p:nvPr/>
        </p:nvPicPr>
        <p:blipFill>
          <a:blip r:embed="rId3"/>
          <a:stretch>
            <a:fillRect/>
          </a:stretch>
        </p:blipFill>
        <p:spPr>
          <a:xfrm>
            <a:off x="7063307" y="-2"/>
            <a:ext cx="4840941" cy="6858000"/>
          </a:xfrm>
          <a:prstGeom prst="rect">
            <a:avLst/>
          </a:prstGeom>
        </p:spPr>
      </p:pic>
      <p:sp>
        <p:nvSpPr>
          <p:cNvPr id="2" name="Rectangle 1">
            <a:extLst>
              <a:ext uri="{FF2B5EF4-FFF2-40B4-BE49-F238E27FC236}">
                <a16:creationId xmlns:a16="http://schemas.microsoft.com/office/drawing/2014/main" id="{B8F97021-7F5D-EE42-90B4-8BE4B8128F13}"/>
              </a:ext>
            </a:extLst>
          </p:cNvPr>
          <p:cNvSpPr/>
          <p:nvPr/>
        </p:nvSpPr>
        <p:spPr>
          <a:xfrm>
            <a:off x="4608029" y="2767278"/>
            <a:ext cx="2975941" cy="1323439"/>
          </a:xfrm>
          <a:prstGeom prst="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wrap="square" lIns="91440" tIns="45720" rIns="91440" bIns="45720">
            <a:spAutoFit/>
          </a:bodyPr>
          <a:lstStyle/>
          <a:p>
            <a:pPr algn="ctr"/>
            <a:r>
              <a:rPr lang="en-US" sz="4000" b="1" cap="none" spc="0" dirty="0">
                <a:ln w="22225">
                  <a:solidFill>
                    <a:schemeClr val="accent2"/>
                  </a:solidFill>
                  <a:prstDash val="solid"/>
                </a:ln>
                <a:solidFill>
                  <a:schemeClr val="accent2">
                    <a:lumMod val="40000"/>
                    <a:lumOff val="60000"/>
                  </a:schemeClr>
                </a:solidFill>
                <a:effectLst>
                  <a:glow rad="101600">
                    <a:schemeClr val="bg1">
                      <a:alpha val="60000"/>
                    </a:schemeClr>
                  </a:glow>
                </a:effectLst>
              </a:rPr>
              <a:t>Our Project </a:t>
            </a:r>
          </a:p>
          <a:p>
            <a:pPr algn="ctr"/>
            <a:r>
              <a:rPr lang="en-US" sz="4000" b="1" cap="none" spc="0" dirty="0">
                <a:ln w="22225">
                  <a:solidFill>
                    <a:schemeClr val="accent2"/>
                  </a:solidFill>
                  <a:prstDash val="solid"/>
                </a:ln>
                <a:solidFill>
                  <a:schemeClr val="accent2">
                    <a:lumMod val="40000"/>
                    <a:lumOff val="60000"/>
                  </a:schemeClr>
                </a:solidFill>
                <a:effectLst>
                  <a:glow rad="101600">
                    <a:schemeClr val="bg1">
                      <a:alpha val="60000"/>
                    </a:schemeClr>
                  </a:glow>
                </a:effectLst>
              </a:rPr>
              <a:t>timeline</a:t>
            </a:r>
          </a:p>
        </p:txBody>
      </p:sp>
    </p:spTree>
    <p:extLst>
      <p:ext uri="{BB962C8B-B14F-4D97-AF65-F5344CB8AC3E}">
        <p14:creationId xmlns:p14="http://schemas.microsoft.com/office/powerpoint/2010/main" val="37515849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BD3209D-2DAD-43F2-AF8B-0802F58FBF96}"/>
              </a:ext>
            </a:extLst>
          </p:cNvPr>
          <p:cNvSpPr/>
          <p:nvPr/>
        </p:nvSpPr>
        <p:spPr>
          <a:xfrm>
            <a:off x="0" y="0"/>
            <a:ext cx="12192000" cy="6889994"/>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pic>
        <p:nvPicPr>
          <p:cNvPr id="10" name="Picture 9">
            <a:extLst>
              <a:ext uri="{FF2B5EF4-FFF2-40B4-BE49-F238E27FC236}">
                <a16:creationId xmlns:a16="http://schemas.microsoft.com/office/drawing/2014/main" id="{CA8F4C49-99AA-412C-8D37-7C0774291608}"/>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254071" y="51439"/>
            <a:ext cx="2629671" cy="3264298"/>
          </a:xfrm>
          <a:prstGeom prst="rect">
            <a:avLst/>
          </a:prstGeom>
        </p:spPr>
      </p:pic>
      <p:pic>
        <p:nvPicPr>
          <p:cNvPr id="4" name="Picture 3">
            <a:extLst>
              <a:ext uri="{FF2B5EF4-FFF2-40B4-BE49-F238E27FC236}">
                <a16:creationId xmlns:a16="http://schemas.microsoft.com/office/drawing/2014/main" id="{5C689A01-B19C-4D29-BD96-161A816C9B4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8937297" y="3364774"/>
            <a:ext cx="2914260" cy="3493226"/>
          </a:xfrm>
          <a:prstGeom prst="rect">
            <a:avLst/>
          </a:prstGeom>
        </p:spPr>
      </p:pic>
      <p:pic>
        <p:nvPicPr>
          <p:cNvPr id="7" name="Picture 6">
            <a:extLst>
              <a:ext uri="{FF2B5EF4-FFF2-40B4-BE49-F238E27FC236}">
                <a16:creationId xmlns:a16="http://schemas.microsoft.com/office/drawing/2014/main" id="{B3DE25BB-207C-4861-A033-22D23DF61251}"/>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452059" y="3347733"/>
            <a:ext cx="2914260" cy="3481569"/>
          </a:xfrm>
          <a:prstGeom prst="rect">
            <a:avLst/>
          </a:prstGeom>
        </p:spPr>
      </p:pic>
      <p:pic>
        <p:nvPicPr>
          <p:cNvPr id="8" name="Picture 7">
            <a:extLst>
              <a:ext uri="{FF2B5EF4-FFF2-40B4-BE49-F238E27FC236}">
                <a16:creationId xmlns:a16="http://schemas.microsoft.com/office/drawing/2014/main" id="{EFA70127-6D7F-4060-A166-1A4CB55DBF34}"/>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8937297" y="33108"/>
            <a:ext cx="2744674" cy="3282629"/>
          </a:xfrm>
          <a:prstGeom prst="rect">
            <a:avLst/>
          </a:prstGeom>
        </p:spPr>
      </p:pic>
      <p:pic>
        <p:nvPicPr>
          <p:cNvPr id="9" name="Picture 8">
            <a:extLst>
              <a:ext uri="{FF2B5EF4-FFF2-40B4-BE49-F238E27FC236}">
                <a16:creationId xmlns:a16="http://schemas.microsoft.com/office/drawing/2014/main" id="{F3D09241-1DF9-46DC-8663-5B264DC4416C}"/>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887413" y="51439"/>
            <a:ext cx="2492741" cy="3250534"/>
          </a:xfrm>
          <a:prstGeom prst="rect">
            <a:avLst/>
          </a:prstGeom>
        </p:spPr>
      </p:pic>
      <p:pic>
        <p:nvPicPr>
          <p:cNvPr id="12" name="Picture 11">
            <a:extLst>
              <a:ext uri="{FF2B5EF4-FFF2-40B4-BE49-F238E27FC236}">
                <a16:creationId xmlns:a16="http://schemas.microsoft.com/office/drawing/2014/main" id="{AD53BC2F-7CA3-4B1E-BB1B-9F57851C62B3}"/>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496908" y="3343005"/>
            <a:ext cx="2883558" cy="3491027"/>
          </a:xfrm>
          <a:prstGeom prst="rect">
            <a:avLst/>
          </a:prstGeom>
        </p:spPr>
      </p:pic>
      <p:pic>
        <p:nvPicPr>
          <p:cNvPr id="13" name="Picture 12">
            <a:extLst>
              <a:ext uri="{FF2B5EF4-FFF2-40B4-BE49-F238E27FC236}">
                <a16:creationId xmlns:a16="http://schemas.microsoft.com/office/drawing/2014/main" id="{9A2F2952-8A14-49BB-B170-3031648FDD8D}"/>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3485705" y="65205"/>
            <a:ext cx="2714811" cy="3250534"/>
          </a:xfrm>
          <a:prstGeom prst="rect">
            <a:avLst/>
          </a:prstGeom>
        </p:spPr>
      </p:pic>
      <p:pic>
        <p:nvPicPr>
          <p:cNvPr id="14" name="Picture 13">
            <a:extLst>
              <a:ext uri="{FF2B5EF4-FFF2-40B4-BE49-F238E27FC236}">
                <a16:creationId xmlns:a16="http://schemas.microsoft.com/office/drawing/2014/main" id="{6D527B9B-B0EE-4C44-A5A8-3E257747E574}"/>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6437912" y="3357656"/>
            <a:ext cx="2427792" cy="3479835"/>
          </a:xfrm>
          <a:prstGeom prst="rect">
            <a:avLst/>
          </a:prstGeom>
        </p:spPr>
      </p:pic>
      <p:sp>
        <p:nvSpPr>
          <p:cNvPr id="15" name="Rectangle 14">
            <a:extLst>
              <a:ext uri="{FF2B5EF4-FFF2-40B4-BE49-F238E27FC236}">
                <a16:creationId xmlns:a16="http://schemas.microsoft.com/office/drawing/2014/main" id="{2A1867FB-3497-4F76-933F-50BA74E76498}"/>
              </a:ext>
            </a:extLst>
          </p:cNvPr>
          <p:cNvSpPr/>
          <p:nvPr/>
        </p:nvSpPr>
        <p:spPr>
          <a:xfrm>
            <a:off x="3274875" y="2625321"/>
            <a:ext cx="5851282" cy="1323439"/>
          </a:xfrm>
          <a:prstGeom prst="rect">
            <a:avLst/>
          </a:prstGeom>
          <a:noFill/>
        </p:spPr>
        <p:txBody>
          <a:bodyPr wrap="none" lIns="91440" tIns="45720" rIns="91440" bIns="45720">
            <a:spAutoFit/>
            <a:scene3d>
              <a:camera prst="orthographicFront"/>
              <a:lightRig rig="threePt" dir="t"/>
            </a:scene3d>
            <a:sp3d extrusionH="57150">
              <a:bevelT w="57150" h="38100" prst="artDeco"/>
            </a:sp3d>
          </a:bodyPr>
          <a:lstStyle/>
          <a:p>
            <a:pPr algn="ctr"/>
            <a:r>
              <a:rPr lang="en-US" sz="8000" b="1" dirty="0">
                <a:ln w="22225">
                  <a:solidFill>
                    <a:schemeClr val="accent2"/>
                  </a:solidFill>
                  <a:prstDash val="solid"/>
                </a:ln>
                <a:solidFill>
                  <a:schemeClr val="accent2">
                    <a:lumMod val="40000"/>
                    <a:lumOff val="60000"/>
                  </a:schemeClr>
                </a:solidFill>
                <a:effectLst>
                  <a:glow rad="101600">
                    <a:schemeClr val="bg1">
                      <a:alpha val="60000"/>
                    </a:schemeClr>
                  </a:glow>
                </a:effectLst>
              </a:rPr>
              <a:t>Nick Gentry</a:t>
            </a:r>
          </a:p>
        </p:txBody>
      </p:sp>
    </p:spTree>
    <p:extLst>
      <p:ext uri="{BB962C8B-B14F-4D97-AF65-F5344CB8AC3E}">
        <p14:creationId xmlns:p14="http://schemas.microsoft.com/office/powerpoint/2010/main" val="13437505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45127-EDA0-41E8-84F8-AD517D8586C2}"/>
              </a:ext>
            </a:extLst>
          </p:cNvPr>
          <p:cNvSpPr>
            <a:spLocks noGrp="1"/>
          </p:cNvSpPr>
          <p:nvPr>
            <p:ph type="title"/>
          </p:nvPr>
        </p:nvSpPr>
        <p:spPr>
          <a:xfrm>
            <a:off x="589870" y="506233"/>
            <a:ext cx="8596668" cy="1320800"/>
          </a:xfrm>
        </p:spPr>
        <p:txBody>
          <a:bodyPr/>
          <a:lstStyle/>
          <a:p>
            <a:r>
              <a:rPr lang="en-GB" dirty="0"/>
              <a:t>Nick Gentry</a:t>
            </a:r>
          </a:p>
        </p:txBody>
      </p:sp>
      <p:sp>
        <p:nvSpPr>
          <p:cNvPr id="3" name="Content Placeholder 2">
            <a:extLst>
              <a:ext uri="{FF2B5EF4-FFF2-40B4-BE49-F238E27FC236}">
                <a16:creationId xmlns:a16="http://schemas.microsoft.com/office/drawing/2014/main" id="{055B541A-2757-4175-AF0F-F7F0FCFA015A}"/>
              </a:ext>
            </a:extLst>
          </p:cNvPr>
          <p:cNvSpPr>
            <a:spLocks noGrp="1"/>
          </p:cNvSpPr>
          <p:nvPr>
            <p:ph idx="1"/>
          </p:nvPr>
        </p:nvSpPr>
        <p:spPr>
          <a:xfrm>
            <a:off x="589870" y="1293852"/>
            <a:ext cx="6828697" cy="5121525"/>
          </a:xfr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a:normAutofit lnSpcReduction="10000"/>
          </a:bodyPr>
          <a:lstStyle/>
          <a:p>
            <a:pPr marL="0" indent="0">
              <a:buNone/>
            </a:pPr>
            <a:r>
              <a:rPr lang="en-GB" sz="1600" dirty="0"/>
              <a:t>After discussing our ideas in the last meeting an idea that one member of the group (Sophie) had was of including CDs in the exhibition some how. She had said about hanging CDs from the ceiling and having pictures of the venue or images that related to the site framed on and between some of the CDs hanging down. </a:t>
            </a:r>
          </a:p>
          <a:p>
            <a:pPr marL="0" indent="0">
              <a:buNone/>
            </a:pPr>
            <a:r>
              <a:rPr lang="en-GB" sz="1600" dirty="0"/>
              <a:t>When she mentioned this I thought of a project I had explored previously in a similar way, along with an artist that had inspired me. The artist is Nick Gentry, he collaborates a lot with communities through collecting objects like CDs, floppy discs, VHS cassette tapes, vinyl records, old photo negatives, among other things. Gentry asks people to donate these objects and then uses them to create artwork, which results in bringing the viewer and the artist closer together. He focuses on peoples portraits in this project, he pieces these objects together then paints over the top of them using oil paints to make the objects his canvas. </a:t>
            </a:r>
          </a:p>
          <a:p>
            <a:pPr marL="0" indent="0">
              <a:buNone/>
            </a:pPr>
            <a:r>
              <a:rPr lang="en-GB" sz="1600" dirty="0"/>
              <a:t>Working in this way illustrates how the objects could reflect or make up some ones personality and identity, through the things they like and a appreciate. In a similar way by using the CDs to present images relating to our site specific location it could show the way those images reflect what makes The Bunkhouse venue what it is through the location itself and the music that people enjoy coming to see.</a:t>
            </a:r>
          </a:p>
        </p:txBody>
      </p:sp>
      <p:pic>
        <p:nvPicPr>
          <p:cNvPr id="4" name="Picture 3">
            <a:extLst>
              <a:ext uri="{FF2B5EF4-FFF2-40B4-BE49-F238E27FC236}">
                <a16:creationId xmlns:a16="http://schemas.microsoft.com/office/drawing/2014/main" id="{2B011087-62D4-47F6-BED8-F3304932A779}"/>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406209" y="191696"/>
            <a:ext cx="2552543" cy="3092193"/>
          </a:xfrm>
          <a:prstGeom prst="rect">
            <a:avLst/>
          </a:prstGeom>
          <a:ln w="127000" cap="sq" cmpd="thickThin">
            <a:solidFill>
              <a:srgbClr val="000000"/>
            </a:solidFill>
            <a:prstDash val="solid"/>
            <a:miter lim="800000"/>
          </a:ln>
          <a:effectLst>
            <a:innerShdw blurRad="76200">
              <a:srgbClr val="000000"/>
            </a:innerShdw>
          </a:effectLst>
        </p:spPr>
      </p:pic>
      <p:pic>
        <p:nvPicPr>
          <p:cNvPr id="5" name="Picture 4">
            <a:extLst>
              <a:ext uri="{FF2B5EF4-FFF2-40B4-BE49-F238E27FC236}">
                <a16:creationId xmlns:a16="http://schemas.microsoft.com/office/drawing/2014/main" id="{C86BBF01-3373-4244-8C35-60538D5F9CBB}"/>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8085627" y="3670351"/>
            <a:ext cx="2026893" cy="2907930"/>
          </a:xfrm>
          <a:prstGeom prst="rect">
            <a:avLst/>
          </a:prstGeom>
          <a:ln w="1270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8689826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662C4-C7A6-42A3-AD83-0CBAD2212C60}"/>
              </a:ext>
            </a:extLst>
          </p:cNvPr>
          <p:cNvSpPr>
            <a:spLocks noGrp="1"/>
          </p:cNvSpPr>
          <p:nvPr>
            <p:ph type="title"/>
          </p:nvPr>
        </p:nvSpPr>
        <p:spPr>
          <a:xfrm>
            <a:off x="4975668" y="214361"/>
            <a:ext cx="8596668" cy="1320800"/>
          </a:xfrm>
        </p:spPr>
        <p:txBody>
          <a:bodyPr/>
          <a:lstStyle/>
          <a:p>
            <a:r>
              <a:rPr lang="en-GB" dirty="0"/>
              <a:t>Our third Meeting-</a:t>
            </a:r>
            <a:br>
              <a:rPr lang="en-GB" dirty="0"/>
            </a:br>
            <a:r>
              <a:rPr lang="en-GB" dirty="0"/>
              <a:t>22/10/2021</a:t>
            </a:r>
          </a:p>
        </p:txBody>
      </p:sp>
      <p:pic>
        <p:nvPicPr>
          <p:cNvPr id="5" name="Picture 4" descr="A white sheet of paper with writing on it&#10;&#10;Description automatically generated with low confidence">
            <a:extLst>
              <a:ext uri="{FF2B5EF4-FFF2-40B4-BE49-F238E27FC236}">
                <a16:creationId xmlns:a16="http://schemas.microsoft.com/office/drawing/2014/main" id="{38BBF0EB-E75C-5E43-B5EF-2ABD938562DE}"/>
              </a:ext>
            </a:extLst>
          </p:cNvPr>
          <p:cNvPicPr>
            <a:picLocks noChangeAspect="1"/>
          </p:cNvPicPr>
          <p:nvPr/>
        </p:nvPicPr>
        <p:blipFill>
          <a:blip r:embed="rId2" cstate="screen">
            <a:extLst>
              <a:ext uri="{BEBA8EAE-BF5A-486C-A8C5-ECC9F3942E4B}">
                <a14:imgProps xmlns:a14="http://schemas.microsoft.com/office/drawing/2010/main">
                  <a14:imgLayer r:embed="rId3">
                    <a14:imgEffect>
                      <a14:sharpenSoften amount="25000"/>
                    </a14:imgEffect>
                    <a14:imgEffect>
                      <a14:brightnessContrast bright="20000" contrast="20000"/>
                    </a14:imgEffect>
                  </a14:imgLayer>
                </a14:imgProps>
              </a:ext>
              <a:ext uri="{28A0092B-C50C-407E-A947-70E740481C1C}">
                <a14:useLocalDpi xmlns:a14="http://schemas.microsoft.com/office/drawing/2010/main"/>
              </a:ext>
            </a:extLst>
          </a:blip>
          <a:stretch>
            <a:fillRect/>
          </a:stretch>
        </p:blipFill>
        <p:spPr>
          <a:xfrm rot="16200000">
            <a:off x="-773257" y="1093493"/>
            <a:ext cx="6429275" cy="4671011"/>
          </a:xfrm>
          <a:prstGeom prst="rect">
            <a:avLst/>
          </a:prstGeom>
        </p:spPr>
      </p:pic>
      <p:sp>
        <p:nvSpPr>
          <p:cNvPr id="6" name="TextBox 5">
            <a:extLst>
              <a:ext uri="{FF2B5EF4-FFF2-40B4-BE49-F238E27FC236}">
                <a16:creationId xmlns:a16="http://schemas.microsoft.com/office/drawing/2014/main" id="{758CCC78-4975-814C-A1B5-753FB0C83C84}"/>
              </a:ext>
            </a:extLst>
          </p:cNvPr>
          <p:cNvSpPr txBox="1"/>
          <p:nvPr/>
        </p:nvSpPr>
        <p:spPr>
          <a:xfrm>
            <a:off x="4975668" y="1742893"/>
            <a:ext cx="6245610" cy="3293209"/>
          </a:xfrm>
          <a:prstGeom prst="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wrap="square" rtlCol="0">
            <a:spAutoFit/>
          </a:bodyPr>
          <a:lstStyle/>
          <a:p>
            <a:r>
              <a:rPr lang="en-GB" sz="1600" dirty="0"/>
              <a:t>During this meeting we discussed and planned the dates that we would need to visit </a:t>
            </a:r>
            <a:r>
              <a:rPr lang="en-GB" sz="1600" i="1" dirty="0"/>
              <a:t>The Bunkhouse </a:t>
            </a:r>
            <a:r>
              <a:rPr lang="en-GB" sz="1600" dirty="0"/>
              <a:t>and what we need to complete by when to help us with time management. We then sent a similar timetable to the manger of the venue (Hannah) to make sure she knew when we would need to visit as well as making sure someone would be available for us to visit. Due to Hannah being busy and receiving lots of emails all the time, ours were getting lost among the others, so to prevent this we sent it all at once so that we could be more certain of what we can and can not do.</a:t>
            </a:r>
          </a:p>
          <a:p>
            <a:r>
              <a:rPr lang="en-GB" sz="1600" dirty="0"/>
              <a:t>We also discussed what we would do for advertisement and finalised some posters to start putting places.</a:t>
            </a:r>
          </a:p>
          <a:p>
            <a:r>
              <a:rPr lang="en-GB" sz="1600" i="1" dirty="0"/>
              <a:t>These notes were take by Lucy Beckett </a:t>
            </a:r>
          </a:p>
        </p:txBody>
      </p:sp>
      <p:sp>
        <p:nvSpPr>
          <p:cNvPr id="7" name="Arrow: Bent-Up 11">
            <a:extLst>
              <a:ext uri="{FF2B5EF4-FFF2-40B4-BE49-F238E27FC236}">
                <a16:creationId xmlns:a16="http://schemas.microsoft.com/office/drawing/2014/main" id="{A21D3250-8C15-B14F-834A-2E89A9FDDF07}"/>
              </a:ext>
            </a:extLst>
          </p:cNvPr>
          <p:cNvSpPr/>
          <p:nvPr/>
        </p:nvSpPr>
        <p:spPr>
          <a:xfrm rot="5400000" flipV="1">
            <a:off x="6245858" y="4678877"/>
            <a:ext cx="604301" cy="1734216"/>
          </a:xfrm>
          <a:prstGeom prst="bentUpArrow">
            <a:avLst>
              <a:gd name="adj1" fmla="val 17727"/>
              <a:gd name="adj2" fmla="val 31804"/>
              <a:gd name="adj3" fmla="val 3214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80048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19E0C-3D21-4559-90DA-6BF25AC5E1B7}"/>
              </a:ext>
            </a:extLst>
          </p:cNvPr>
          <p:cNvSpPr>
            <a:spLocks noGrp="1"/>
          </p:cNvSpPr>
          <p:nvPr>
            <p:ph type="title"/>
          </p:nvPr>
        </p:nvSpPr>
        <p:spPr>
          <a:xfrm>
            <a:off x="156634" y="266700"/>
            <a:ext cx="8596668" cy="1320800"/>
          </a:xfrm>
        </p:spPr>
        <p:txBody>
          <a:bodyPr/>
          <a:lstStyle/>
          <a:p>
            <a:r>
              <a:rPr lang="en-GB" dirty="0"/>
              <a:t>The Exhibition Posters </a:t>
            </a:r>
          </a:p>
        </p:txBody>
      </p:sp>
      <p:pic>
        <p:nvPicPr>
          <p:cNvPr id="7" name="Picture 6">
            <a:extLst>
              <a:ext uri="{FF2B5EF4-FFF2-40B4-BE49-F238E27FC236}">
                <a16:creationId xmlns:a16="http://schemas.microsoft.com/office/drawing/2014/main" id="{2B86CB0C-9A29-44C7-A352-D8CA628C68E5}"/>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852863" y="131858"/>
            <a:ext cx="5182503" cy="5182503"/>
          </a:xfrm>
          <a:prstGeom prst="rect">
            <a:avLst/>
          </a:prstGeom>
        </p:spPr>
      </p:pic>
      <p:pic>
        <p:nvPicPr>
          <p:cNvPr id="4" name="Picture 3" descr="Graphical user interface, website&#10;&#10;Description automatically generated">
            <a:extLst>
              <a:ext uri="{FF2B5EF4-FFF2-40B4-BE49-F238E27FC236}">
                <a16:creationId xmlns:a16="http://schemas.microsoft.com/office/drawing/2014/main" id="{C22EE9DE-3E07-42D1-B2B3-CE2CC3B07CF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4867" y="2454552"/>
            <a:ext cx="6021134" cy="4256190"/>
          </a:xfrm>
          <a:prstGeom prst="rect">
            <a:avLst/>
          </a:prstGeom>
        </p:spPr>
      </p:pic>
      <p:sp>
        <p:nvSpPr>
          <p:cNvPr id="3" name="TextBox 2">
            <a:extLst>
              <a:ext uri="{FF2B5EF4-FFF2-40B4-BE49-F238E27FC236}">
                <a16:creationId xmlns:a16="http://schemas.microsoft.com/office/drawing/2014/main" id="{FA65823F-A124-4848-B84B-E02C09DAB097}"/>
              </a:ext>
            </a:extLst>
          </p:cNvPr>
          <p:cNvSpPr txBox="1"/>
          <p:nvPr/>
        </p:nvSpPr>
        <p:spPr>
          <a:xfrm>
            <a:off x="156634" y="983974"/>
            <a:ext cx="6164653" cy="1200329"/>
          </a:xfrm>
          <a:prstGeom prst="rect">
            <a:avLst/>
          </a:prstGeom>
          <a:noFill/>
        </p:spPr>
        <p:txBody>
          <a:bodyPr wrap="square" rtlCol="0">
            <a:spAutoFit/>
          </a:bodyPr>
          <a:lstStyle/>
          <a:p>
            <a:r>
              <a:rPr lang="en-US" sz="1200" dirty="0"/>
              <a:t>After having a group discussion, we decided to use these as our exhibition posters for the weeks leading up to the exhibition to get people interested and get the word out there. These are simply images taken whilst in the music venue and we have used the quote from above the stage as the exhibition title. The poster are just for now the hope is to create more refurbished ones after we have completed a test run of the exhibition.</a:t>
            </a:r>
          </a:p>
        </p:txBody>
      </p:sp>
      <p:sp>
        <p:nvSpPr>
          <p:cNvPr id="5" name="TextBox 4">
            <a:extLst>
              <a:ext uri="{FF2B5EF4-FFF2-40B4-BE49-F238E27FC236}">
                <a16:creationId xmlns:a16="http://schemas.microsoft.com/office/drawing/2014/main" id="{3F0019DC-829C-7645-975A-C4CCBCC12838}"/>
              </a:ext>
            </a:extLst>
          </p:cNvPr>
          <p:cNvSpPr txBox="1"/>
          <p:nvPr/>
        </p:nvSpPr>
        <p:spPr>
          <a:xfrm>
            <a:off x="8752231" y="5337124"/>
            <a:ext cx="2301077" cy="954107"/>
          </a:xfrm>
          <a:prstGeom prst="rect">
            <a:avLst/>
          </a:prstGeom>
          <a:noFill/>
        </p:spPr>
        <p:txBody>
          <a:bodyPr wrap="square" rtlCol="0">
            <a:spAutoFit/>
          </a:bodyPr>
          <a:lstStyle/>
          <a:p>
            <a:r>
              <a:rPr lang="en-US" sz="1400" dirty="0"/>
              <a:t>This poster is to be posted </a:t>
            </a:r>
          </a:p>
          <a:p>
            <a:r>
              <a:rPr lang="en-US" sz="1400" dirty="0"/>
              <a:t>on social media</a:t>
            </a:r>
          </a:p>
          <a:p>
            <a:endParaRPr lang="en-US" sz="1400" dirty="0"/>
          </a:p>
          <a:p>
            <a:endParaRPr lang="en-US" sz="1400" dirty="0"/>
          </a:p>
        </p:txBody>
      </p:sp>
      <p:sp>
        <p:nvSpPr>
          <p:cNvPr id="8" name="TextBox 7">
            <a:extLst>
              <a:ext uri="{FF2B5EF4-FFF2-40B4-BE49-F238E27FC236}">
                <a16:creationId xmlns:a16="http://schemas.microsoft.com/office/drawing/2014/main" id="{CE4919CE-D161-4C49-9248-1930BBF808D1}"/>
              </a:ext>
            </a:extLst>
          </p:cNvPr>
          <p:cNvSpPr txBox="1"/>
          <p:nvPr/>
        </p:nvSpPr>
        <p:spPr>
          <a:xfrm>
            <a:off x="6096000" y="5874026"/>
            <a:ext cx="3140766" cy="646331"/>
          </a:xfrm>
          <a:prstGeom prst="rect">
            <a:avLst/>
          </a:prstGeom>
          <a:noFill/>
        </p:spPr>
        <p:txBody>
          <a:bodyPr wrap="square" rtlCol="0">
            <a:spAutoFit/>
          </a:bodyPr>
          <a:lstStyle/>
          <a:p>
            <a:pPr algn="r"/>
            <a:r>
              <a:rPr lang="en-US" sz="1200" dirty="0"/>
              <a:t>This poster is to be printed as a physical copy and put up around the University and anywhere we can.</a:t>
            </a:r>
          </a:p>
        </p:txBody>
      </p:sp>
      <p:sp>
        <p:nvSpPr>
          <p:cNvPr id="9" name="Arrow: Bent-Up 7">
            <a:extLst>
              <a:ext uri="{FF2B5EF4-FFF2-40B4-BE49-F238E27FC236}">
                <a16:creationId xmlns:a16="http://schemas.microsoft.com/office/drawing/2014/main" id="{2F1AD63D-B7C4-AE4C-A4D0-97B32F776E59}"/>
              </a:ext>
            </a:extLst>
          </p:cNvPr>
          <p:cNvSpPr/>
          <p:nvPr/>
        </p:nvSpPr>
        <p:spPr>
          <a:xfrm rot="5400000" flipV="1">
            <a:off x="6717312" y="5998552"/>
            <a:ext cx="271101" cy="1043609"/>
          </a:xfrm>
          <a:prstGeom prst="bentUpArrow">
            <a:avLst>
              <a:gd name="adj1" fmla="val 17727"/>
              <a:gd name="adj2" fmla="val 27857"/>
              <a:gd name="adj3" fmla="val 3214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Bent-Up 7">
            <a:extLst>
              <a:ext uri="{FF2B5EF4-FFF2-40B4-BE49-F238E27FC236}">
                <a16:creationId xmlns:a16="http://schemas.microsoft.com/office/drawing/2014/main" id="{256F90DA-7DF8-8649-B42B-650FC551BE7A}"/>
              </a:ext>
            </a:extLst>
          </p:cNvPr>
          <p:cNvSpPr/>
          <p:nvPr/>
        </p:nvSpPr>
        <p:spPr>
          <a:xfrm flipH="1">
            <a:off x="8040756" y="5337123"/>
            <a:ext cx="711474" cy="411291"/>
          </a:xfrm>
          <a:prstGeom prst="bentUpArrow">
            <a:avLst>
              <a:gd name="adj1" fmla="val 17727"/>
              <a:gd name="adj2" fmla="val 27857"/>
              <a:gd name="adj3" fmla="val 3214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0010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AC8A2CB-B945-4267-A45C-D327258422C6}"/>
              </a:ext>
            </a:extLst>
          </p:cNvPr>
          <p:cNvPicPr>
            <a:picLocks noChangeAspect="1"/>
          </p:cNvPicPr>
          <p:nvPr/>
        </p:nvPicPr>
        <p:blipFill>
          <a:blip r:embed="rId2"/>
          <a:stretch>
            <a:fillRect/>
          </a:stretch>
        </p:blipFill>
        <p:spPr>
          <a:xfrm>
            <a:off x="229262" y="228014"/>
            <a:ext cx="4451341" cy="6292055"/>
          </a:xfrm>
          <a:prstGeom prst="rect">
            <a:avLst/>
          </a:prstGeom>
        </p:spPr>
      </p:pic>
      <p:sp>
        <p:nvSpPr>
          <p:cNvPr id="5" name="Title 1">
            <a:extLst>
              <a:ext uri="{FF2B5EF4-FFF2-40B4-BE49-F238E27FC236}">
                <a16:creationId xmlns:a16="http://schemas.microsoft.com/office/drawing/2014/main" id="{7BB75689-94BE-43D7-94EE-D508EEFF5D5A}"/>
              </a:ext>
            </a:extLst>
          </p:cNvPr>
          <p:cNvSpPr>
            <a:spLocks noGrp="1"/>
          </p:cNvSpPr>
          <p:nvPr>
            <p:ph type="title"/>
          </p:nvPr>
        </p:nvSpPr>
        <p:spPr>
          <a:xfrm>
            <a:off x="4759457" y="81765"/>
            <a:ext cx="8596668" cy="1320800"/>
          </a:xfrm>
        </p:spPr>
        <p:txBody>
          <a:bodyPr/>
          <a:lstStyle/>
          <a:p>
            <a:r>
              <a:rPr lang="en-GB" dirty="0"/>
              <a:t>The Exhibition Posters </a:t>
            </a:r>
          </a:p>
        </p:txBody>
      </p:sp>
      <p:sp>
        <p:nvSpPr>
          <p:cNvPr id="2" name="TextBox 1">
            <a:extLst>
              <a:ext uri="{FF2B5EF4-FFF2-40B4-BE49-F238E27FC236}">
                <a16:creationId xmlns:a16="http://schemas.microsoft.com/office/drawing/2014/main" id="{19DE4DF0-9F2C-BC42-81BB-62332F903C32}"/>
              </a:ext>
            </a:extLst>
          </p:cNvPr>
          <p:cNvSpPr txBox="1"/>
          <p:nvPr/>
        </p:nvSpPr>
        <p:spPr>
          <a:xfrm>
            <a:off x="5059017" y="1769166"/>
            <a:ext cx="3488635" cy="2585323"/>
          </a:xfrm>
          <a:prstGeom prst="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wrap="square" rtlCol="0">
            <a:spAutoFit/>
          </a:bodyPr>
          <a:lstStyle/>
          <a:p>
            <a:r>
              <a:rPr lang="en-US" dirty="0"/>
              <a:t>We did think about creating posters like this to put around as teasers for people to become more interested in what could be on display in the Exhibition. However, we decided to stick with the other two posters for now until closes to the time of the exhibition.</a:t>
            </a:r>
          </a:p>
        </p:txBody>
      </p:sp>
      <p:sp>
        <p:nvSpPr>
          <p:cNvPr id="6" name="Arrow: Bent-Up 7">
            <a:extLst>
              <a:ext uri="{FF2B5EF4-FFF2-40B4-BE49-F238E27FC236}">
                <a16:creationId xmlns:a16="http://schemas.microsoft.com/office/drawing/2014/main" id="{FFC2FF04-5DF7-D14A-A42D-0DF60FD76037}"/>
              </a:ext>
            </a:extLst>
          </p:cNvPr>
          <p:cNvSpPr/>
          <p:nvPr/>
        </p:nvSpPr>
        <p:spPr>
          <a:xfrm rot="5400000" flipV="1">
            <a:off x="5602416" y="4161242"/>
            <a:ext cx="632504" cy="1481098"/>
          </a:xfrm>
          <a:prstGeom prst="bentUpArrow">
            <a:avLst>
              <a:gd name="adj1" fmla="val 17727"/>
              <a:gd name="adj2" fmla="val 27857"/>
              <a:gd name="adj3" fmla="val 3214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5849270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D5CB8EF-0D03-4F0D-9618-17228EEB716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7921625" y="1210733"/>
            <a:ext cx="4044950" cy="5393267"/>
          </a:xfrm>
          <a:prstGeom prst="rect">
            <a:avLst/>
          </a:prstGeom>
          <a:ln w="165100" cap="sq" cmpd="thickThin">
            <a:solidFill>
              <a:srgbClr val="000000"/>
            </a:solidFill>
            <a:prstDash val="solid"/>
            <a:miter lim="800000"/>
          </a:ln>
          <a:effectLst>
            <a:innerShdw blurRad="76200">
              <a:srgbClr val="000000"/>
            </a:innerShdw>
          </a:effectLst>
        </p:spPr>
      </p:pic>
      <p:pic>
        <p:nvPicPr>
          <p:cNvPr id="7" name="Picture 6">
            <a:extLst>
              <a:ext uri="{FF2B5EF4-FFF2-40B4-BE49-F238E27FC236}">
                <a16:creationId xmlns:a16="http://schemas.microsoft.com/office/drawing/2014/main" id="{165CEAB0-2420-4ACC-BE0C-2C6C36DEBBB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27024" y="1210735"/>
            <a:ext cx="4044949" cy="5393265"/>
          </a:xfrm>
          <a:prstGeom prst="rect">
            <a:avLst/>
          </a:prstGeom>
          <a:ln w="158750" cap="sq" cmpd="thickThin">
            <a:solidFill>
              <a:srgbClr val="000000"/>
            </a:solidFill>
            <a:prstDash val="solid"/>
            <a:miter lim="800000"/>
          </a:ln>
          <a:effectLst>
            <a:innerShdw blurRad="76200">
              <a:srgbClr val="000000"/>
            </a:innerShdw>
          </a:effectLst>
        </p:spPr>
      </p:pic>
      <p:sp>
        <p:nvSpPr>
          <p:cNvPr id="11" name="Title 1">
            <a:extLst>
              <a:ext uri="{FF2B5EF4-FFF2-40B4-BE49-F238E27FC236}">
                <a16:creationId xmlns:a16="http://schemas.microsoft.com/office/drawing/2014/main" id="{8D522FB6-8FD1-4E93-8A4B-540ED1A57D8A}"/>
              </a:ext>
            </a:extLst>
          </p:cNvPr>
          <p:cNvSpPr>
            <a:spLocks noGrp="1"/>
          </p:cNvSpPr>
          <p:nvPr>
            <p:ph type="title"/>
          </p:nvPr>
        </p:nvSpPr>
        <p:spPr>
          <a:xfrm>
            <a:off x="3659717" y="254000"/>
            <a:ext cx="4872566" cy="1320800"/>
          </a:xfrm>
        </p:spPr>
        <p:txBody>
          <a:bodyPr/>
          <a:lstStyle/>
          <a:p>
            <a:r>
              <a:rPr lang="en-GB" dirty="0"/>
              <a:t>The Exhibition Posters </a:t>
            </a:r>
          </a:p>
        </p:txBody>
      </p:sp>
      <p:sp>
        <p:nvSpPr>
          <p:cNvPr id="12" name="TextBox 11">
            <a:extLst>
              <a:ext uri="{FF2B5EF4-FFF2-40B4-BE49-F238E27FC236}">
                <a16:creationId xmlns:a16="http://schemas.microsoft.com/office/drawing/2014/main" id="{194B6C4C-BCE0-45A9-AF90-2CBCB78CC356}"/>
              </a:ext>
            </a:extLst>
          </p:cNvPr>
          <p:cNvSpPr txBox="1"/>
          <p:nvPr/>
        </p:nvSpPr>
        <p:spPr>
          <a:xfrm>
            <a:off x="4706067" y="2828835"/>
            <a:ext cx="2779866" cy="1200329"/>
          </a:xfrm>
          <a:prstGeom prst="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wrap="square" rtlCol="0">
            <a:spAutoFit/>
          </a:bodyPr>
          <a:lstStyle/>
          <a:p>
            <a:r>
              <a:rPr lang="en-GB" dirty="0"/>
              <a:t>These pictures are of the poster that we hung up in The Bunkhouse to advertise the Exhibition.</a:t>
            </a:r>
          </a:p>
        </p:txBody>
      </p:sp>
      <p:sp>
        <p:nvSpPr>
          <p:cNvPr id="13" name="Arrow: Bent-Up 12">
            <a:extLst>
              <a:ext uri="{FF2B5EF4-FFF2-40B4-BE49-F238E27FC236}">
                <a16:creationId xmlns:a16="http://schemas.microsoft.com/office/drawing/2014/main" id="{710A6B12-C8D6-413B-8800-1A580A67E8A1}"/>
              </a:ext>
            </a:extLst>
          </p:cNvPr>
          <p:cNvSpPr/>
          <p:nvPr/>
        </p:nvSpPr>
        <p:spPr>
          <a:xfrm rot="5400000">
            <a:off x="6488624" y="3906157"/>
            <a:ext cx="604301" cy="1239732"/>
          </a:xfrm>
          <a:prstGeom prst="bentUpArrow">
            <a:avLst>
              <a:gd name="adj1" fmla="val 17727"/>
              <a:gd name="adj2" fmla="val 31804"/>
              <a:gd name="adj3" fmla="val 3214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Bent-Up 13">
            <a:extLst>
              <a:ext uri="{FF2B5EF4-FFF2-40B4-BE49-F238E27FC236}">
                <a16:creationId xmlns:a16="http://schemas.microsoft.com/office/drawing/2014/main" id="{A2D79781-F78D-4C91-B920-58358A38AC48}"/>
              </a:ext>
            </a:extLst>
          </p:cNvPr>
          <p:cNvSpPr/>
          <p:nvPr/>
        </p:nvSpPr>
        <p:spPr>
          <a:xfrm rot="5400000" flipV="1">
            <a:off x="5024521" y="3937279"/>
            <a:ext cx="604301" cy="1177489"/>
          </a:xfrm>
          <a:prstGeom prst="bentUpArrow">
            <a:avLst>
              <a:gd name="adj1" fmla="val 17727"/>
              <a:gd name="adj2" fmla="val 31804"/>
              <a:gd name="adj3" fmla="val 3214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2285300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9850560-7285-4D90-9388-AF6E6F6BB7A7}"/>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637218" y="0"/>
            <a:ext cx="3203564" cy="6858000"/>
          </a:xfrm>
          <a:prstGeom prst="rect">
            <a:avLst/>
          </a:prstGeom>
        </p:spPr>
      </p:pic>
      <p:pic>
        <p:nvPicPr>
          <p:cNvPr id="17" name="Picture 16">
            <a:extLst>
              <a:ext uri="{FF2B5EF4-FFF2-40B4-BE49-F238E27FC236}">
                <a16:creationId xmlns:a16="http://schemas.microsoft.com/office/drawing/2014/main" id="{B29F4B79-DCEF-4536-9DEA-A7B9B9053A3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286000" y="0"/>
            <a:ext cx="3203564" cy="6858000"/>
          </a:xfrm>
          <a:prstGeom prst="rect">
            <a:avLst/>
          </a:prstGeom>
        </p:spPr>
      </p:pic>
      <p:pic>
        <p:nvPicPr>
          <p:cNvPr id="19" name="Picture 18">
            <a:extLst>
              <a:ext uri="{FF2B5EF4-FFF2-40B4-BE49-F238E27FC236}">
                <a16:creationId xmlns:a16="http://schemas.microsoft.com/office/drawing/2014/main" id="{475AB501-56B7-42CE-8654-198AC7BD2393}"/>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8988436" y="0"/>
            <a:ext cx="3203564" cy="6858000"/>
          </a:xfrm>
          <a:prstGeom prst="rect">
            <a:avLst/>
          </a:prstGeom>
        </p:spPr>
      </p:pic>
      <mc:AlternateContent xmlns:mc="http://schemas.openxmlformats.org/markup-compatibility/2006" xmlns:p14="http://schemas.microsoft.com/office/powerpoint/2010/main">
        <mc:Choice Requires="p14">
          <p:contentPart p14:bwMode="auto" r:id="rId5">
            <p14:nvContentPartPr>
              <p14:cNvPr id="23" name="Ink 22">
                <a:extLst>
                  <a:ext uri="{FF2B5EF4-FFF2-40B4-BE49-F238E27FC236}">
                    <a16:creationId xmlns:a16="http://schemas.microsoft.com/office/drawing/2014/main" id="{94CAF6CE-B1C4-49E7-9916-8A355158DDC7}"/>
                  </a:ext>
                </a:extLst>
              </p14:cNvPr>
              <p14:cNvContentPartPr/>
              <p14:nvPr/>
            </p14:nvContentPartPr>
            <p14:xfrm>
              <a:off x="5453307" y="4030127"/>
              <a:ext cx="1491840" cy="1763280"/>
            </p14:xfrm>
          </p:contentPart>
        </mc:Choice>
        <mc:Fallback xmlns="">
          <p:pic>
            <p:nvPicPr>
              <p:cNvPr id="23" name="Ink 22">
                <a:extLst>
                  <a:ext uri="{FF2B5EF4-FFF2-40B4-BE49-F238E27FC236}">
                    <a16:creationId xmlns:a16="http://schemas.microsoft.com/office/drawing/2014/main" id="{94CAF6CE-B1C4-49E7-9916-8A355158DDC7}"/>
                  </a:ext>
                </a:extLst>
              </p:cNvPr>
              <p:cNvPicPr/>
              <p:nvPr/>
            </p:nvPicPr>
            <p:blipFill>
              <a:blip r:embed="rId6"/>
              <a:stretch>
                <a:fillRect/>
              </a:stretch>
            </p:blipFill>
            <p:spPr>
              <a:xfrm>
                <a:off x="5390307" y="3967127"/>
                <a:ext cx="1617480" cy="188892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25" name="Ink 24">
                <a:extLst>
                  <a:ext uri="{FF2B5EF4-FFF2-40B4-BE49-F238E27FC236}">
                    <a16:creationId xmlns:a16="http://schemas.microsoft.com/office/drawing/2014/main" id="{1E22E6CF-3FD5-4286-BF70-5F1F2E547EB6}"/>
                  </a:ext>
                </a:extLst>
              </p14:cNvPr>
              <p14:cNvContentPartPr/>
              <p14:nvPr/>
            </p14:nvContentPartPr>
            <p14:xfrm>
              <a:off x="8564893" y="1588727"/>
              <a:ext cx="1738800" cy="1643400"/>
            </p14:xfrm>
          </p:contentPart>
        </mc:Choice>
        <mc:Fallback xmlns="">
          <p:pic>
            <p:nvPicPr>
              <p:cNvPr id="25" name="Ink 24">
                <a:extLst>
                  <a:ext uri="{FF2B5EF4-FFF2-40B4-BE49-F238E27FC236}">
                    <a16:creationId xmlns:a16="http://schemas.microsoft.com/office/drawing/2014/main" id="{1E22E6CF-3FD5-4286-BF70-5F1F2E547EB6}"/>
                  </a:ext>
                </a:extLst>
              </p:cNvPr>
              <p:cNvPicPr/>
              <p:nvPr/>
            </p:nvPicPr>
            <p:blipFill>
              <a:blip r:embed="rId8"/>
              <a:stretch>
                <a:fillRect/>
              </a:stretch>
            </p:blipFill>
            <p:spPr>
              <a:xfrm>
                <a:off x="8501893" y="1526087"/>
                <a:ext cx="1864440" cy="176904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26" name="Ink 25">
                <a:extLst>
                  <a:ext uri="{FF2B5EF4-FFF2-40B4-BE49-F238E27FC236}">
                    <a16:creationId xmlns:a16="http://schemas.microsoft.com/office/drawing/2014/main" id="{0EB91D82-0C59-48E0-9FDB-07541CBBE687}"/>
                  </a:ext>
                </a:extLst>
              </p14:cNvPr>
              <p14:cNvContentPartPr/>
              <p14:nvPr/>
            </p14:nvContentPartPr>
            <p14:xfrm>
              <a:off x="9414493" y="4728647"/>
              <a:ext cx="360" cy="360"/>
            </p14:xfrm>
          </p:contentPart>
        </mc:Choice>
        <mc:Fallback xmlns="">
          <p:pic>
            <p:nvPicPr>
              <p:cNvPr id="26" name="Ink 25">
                <a:extLst>
                  <a:ext uri="{FF2B5EF4-FFF2-40B4-BE49-F238E27FC236}">
                    <a16:creationId xmlns:a16="http://schemas.microsoft.com/office/drawing/2014/main" id="{0EB91D82-0C59-48E0-9FDB-07541CBBE687}"/>
                  </a:ext>
                </a:extLst>
              </p:cNvPr>
              <p:cNvPicPr/>
              <p:nvPr/>
            </p:nvPicPr>
            <p:blipFill>
              <a:blip r:embed="rId10"/>
              <a:stretch>
                <a:fillRect/>
              </a:stretch>
            </p:blipFill>
            <p:spPr>
              <a:xfrm>
                <a:off x="9351853" y="4665647"/>
                <a:ext cx="126000" cy="126000"/>
              </a:xfrm>
              <a:prstGeom prst="rect">
                <a:avLst/>
              </a:prstGeom>
            </p:spPr>
          </p:pic>
        </mc:Fallback>
      </mc:AlternateContent>
      <p:sp>
        <p:nvSpPr>
          <p:cNvPr id="27" name="TextBox 26">
            <a:extLst>
              <a:ext uri="{FF2B5EF4-FFF2-40B4-BE49-F238E27FC236}">
                <a16:creationId xmlns:a16="http://schemas.microsoft.com/office/drawing/2014/main" id="{713FA058-6A79-4EE2-8839-0A4D426D41D8}"/>
              </a:ext>
            </a:extLst>
          </p:cNvPr>
          <p:cNvSpPr txBox="1"/>
          <p:nvPr/>
        </p:nvSpPr>
        <p:spPr>
          <a:xfrm>
            <a:off x="65876" y="921584"/>
            <a:ext cx="2138346" cy="3108543"/>
          </a:xfrm>
          <a:prstGeom prst="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wrap="square" rtlCol="0">
            <a:spAutoFit/>
          </a:bodyPr>
          <a:lstStyle/>
          <a:p>
            <a:r>
              <a:rPr lang="en-GB" sz="1400" dirty="0"/>
              <a:t>After completing both a poster for social media and a poster to be stuck up anywhere and everywhere for advertising, we sent the bunkhouse owner/manager the one that those of us with Instagram would post as well. These are screenshots of our poster posted on their official Instagram.</a:t>
            </a:r>
          </a:p>
        </p:txBody>
      </p:sp>
      <p:sp>
        <p:nvSpPr>
          <p:cNvPr id="28" name="Arrow: Bent-Up 27">
            <a:extLst>
              <a:ext uri="{FF2B5EF4-FFF2-40B4-BE49-F238E27FC236}">
                <a16:creationId xmlns:a16="http://schemas.microsoft.com/office/drawing/2014/main" id="{1DED67EE-0141-4DFF-9AC7-6EF24682DD03}"/>
              </a:ext>
            </a:extLst>
          </p:cNvPr>
          <p:cNvSpPr/>
          <p:nvPr/>
        </p:nvSpPr>
        <p:spPr>
          <a:xfrm rot="5400000">
            <a:off x="753804" y="3852200"/>
            <a:ext cx="604301" cy="1239732"/>
          </a:xfrm>
          <a:prstGeom prst="bentUpArrow">
            <a:avLst>
              <a:gd name="adj1" fmla="val 17727"/>
              <a:gd name="adj2" fmla="val 31804"/>
              <a:gd name="adj3" fmla="val 3214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9718322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5A42D-CCB5-4DF1-A42E-B030A04270B8}"/>
              </a:ext>
            </a:extLst>
          </p:cNvPr>
          <p:cNvSpPr>
            <a:spLocks noGrp="1"/>
          </p:cNvSpPr>
          <p:nvPr>
            <p:ph type="title"/>
          </p:nvPr>
        </p:nvSpPr>
        <p:spPr/>
        <p:txBody>
          <a:bodyPr/>
          <a:lstStyle/>
          <a:p>
            <a:r>
              <a:rPr lang="en-GB" dirty="0"/>
              <a:t>Our Meetings week Beginning 25</a:t>
            </a:r>
            <a:r>
              <a:rPr lang="en-GB" baseline="30000" dirty="0"/>
              <a:t>th</a:t>
            </a:r>
            <a:r>
              <a:rPr lang="en-GB" dirty="0"/>
              <a:t> October 2021</a:t>
            </a:r>
          </a:p>
        </p:txBody>
      </p:sp>
      <p:sp>
        <p:nvSpPr>
          <p:cNvPr id="4" name="Content Placeholder 2">
            <a:extLst>
              <a:ext uri="{FF2B5EF4-FFF2-40B4-BE49-F238E27FC236}">
                <a16:creationId xmlns:a16="http://schemas.microsoft.com/office/drawing/2014/main" id="{A08902A1-2A7C-4ABC-81C7-45C330E3BD19}"/>
              </a:ext>
            </a:extLst>
          </p:cNvPr>
          <p:cNvSpPr>
            <a:spLocks noGrp="1"/>
          </p:cNvSpPr>
          <p:nvPr>
            <p:ph idx="1"/>
          </p:nvPr>
        </p:nvSpPr>
        <p:spPr>
          <a:xfrm>
            <a:off x="677334" y="1930400"/>
            <a:ext cx="7975363" cy="4519827"/>
          </a:xfr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a:normAutofit/>
          </a:bodyPr>
          <a:lstStyle/>
          <a:p>
            <a:pPr marL="0" indent="0">
              <a:buNone/>
            </a:pPr>
            <a:r>
              <a:rPr lang="en-GB" dirty="0"/>
              <a:t>We allocated each person in the group their responsibility for the exhibition. Those areas of the space will need to cleaned and tidied by the person responsible for the art work going there:</a:t>
            </a:r>
          </a:p>
          <a:p>
            <a:r>
              <a:rPr lang="en-GB" dirty="0"/>
              <a:t>Lucy Beckett-Cyanotype prints  and potential photogram prints around the main space as you enter the stage area.</a:t>
            </a:r>
          </a:p>
          <a:p>
            <a:r>
              <a:rPr lang="en-GB" dirty="0"/>
              <a:t>Sophie Hooper- Hanging CDs and Micro photographs-Hung in the main space as you enter the space</a:t>
            </a:r>
          </a:p>
          <a:p>
            <a:r>
              <a:rPr lang="en-GB" dirty="0"/>
              <a:t>Katie Davies- The historical articles or photographs going down the stairs-clean the stairs to make it safe</a:t>
            </a:r>
          </a:p>
          <a:p>
            <a:r>
              <a:rPr lang="en-GB" dirty="0"/>
              <a:t>Connor Howell- Projections in the basement and videos of historical plan footage</a:t>
            </a:r>
          </a:p>
          <a:p>
            <a:r>
              <a:rPr lang="en-GB" dirty="0"/>
              <a:t>Everyone - Record Audio of floor and sounds found in the upstairs space</a:t>
            </a:r>
          </a:p>
          <a:p>
            <a:pPr marL="0" indent="0">
              <a:buNone/>
            </a:pPr>
            <a:r>
              <a:rPr lang="en-GB" dirty="0"/>
              <a:t>      - String or rope going around the upstairs space</a:t>
            </a:r>
          </a:p>
          <a:p>
            <a:pPr marL="0" indent="0">
              <a:buNone/>
            </a:pPr>
            <a:endParaRPr lang="en-GB" dirty="0"/>
          </a:p>
        </p:txBody>
      </p:sp>
    </p:spTree>
    <p:extLst>
      <p:ext uri="{BB962C8B-B14F-4D97-AF65-F5344CB8AC3E}">
        <p14:creationId xmlns:p14="http://schemas.microsoft.com/office/powerpoint/2010/main" val="8534396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C1DABD0-B8AC-4364-8C0C-5390BF37CB35}"/>
              </a:ext>
            </a:extLst>
          </p:cNvPr>
          <p:cNvSpPr>
            <a:spLocks noGrp="1"/>
          </p:cNvSpPr>
          <p:nvPr>
            <p:ph idx="1"/>
          </p:nvPr>
        </p:nvSpPr>
        <p:spPr>
          <a:xfrm>
            <a:off x="576192" y="1802242"/>
            <a:ext cx="11409861" cy="4820979"/>
          </a:xfr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a:normAutofit/>
          </a:bodyPr>
          <a:lstStyle/>
          <a:p>
            <a:pPr marL="0" indent="0">
              <a:buNone/>
            </a:pPr>
            <a:r>
              <a:rPr lang="en-GB" sz="1400" dirty="0">
                <a:solidFill>
                  <a:schemeClr val="tx1"/>
                </a:solidFill>
              </a:rPr>
              <a:t>During this meeting we allocated areas of the exhibition space to each person in the group whilst each of us took responsibility for what work would go there and how it would be displayed/presented.  </a:t>
            </a:r>
          </a:p>
          <a:p>
            <a:pPr>
              <a:buFont typeface="Wingdings" panose="05000000000000000000" pitchFamily="2" charset="2"/>
              <a:buChar char="Ø"/>
            </a:pPr>
            <a:r>
              <a:rPr lang="en-GB" sz="1400" dirty="0">
                <a:solidFill>
                  <a:schemeClr val="tx1"/>
                </a:solidFill>
              </a:rPr>
              <a:t>In the upstairs space Lucy will be creating Cyanotype prints that will hopefully be displayed in the frames that are already on the wall of The Bunkhouse, they are currently displaying upcoming events and shows that will be on in the venue. The hope is to have the prints alternating with the venue posters to make them look like there are supposed to be there.</a:t>
            </a:r>
          </a:p>
          <a:p>
            <a:pPr>
              <a:buFont typeface="Wingdings" panose="05000000000000000000" pitchFamily="2" charset="2"/>
              <a:buChar char="Ø"/>
            </a:pPr>
            <a:r>
              <a:rPr lang="en-GB" sz="1400" dirty="0">
                <a:solidFill>
                  <a:schemeClr val="tx1"/>
                </a:solidFill>
              </a:rPr>
              <a:t>Also in the upstairs space Sophie has taking on the responsibility of the hanging CD curtain that will hopefully hang from the ceiling in the middle of the room. </a:t>
            </a:r>
          </a:p>
          <a:p>
            <a:pPr>
              <a:buFont typeface="Wingdings" panose="05000000000000000000" pitchFamily="2" charset="2"/>
              <a:buChar char="Ø"/>
            </a:pPr>
            <a:r>
              <a:rPr lang="en-GB" sz="1400" dirty="0">
                <a:solidFill>
                  <a:schemeClr val="tx1"/>
                </a:solidFill>
              </a:rPr>
              <a:t>Collaboratively we will potentially use the lighting in the venue to create an Olafur Eliasson inspired </a:t>
            </a:r>
            <a:r>
              <a:rPr lang="en-GB" sz="1400" i="1" dirty="0">
                <a:solidFill>
                  <a:schemeClr val="tx1"/>
                </a:solidFill>
              </a:rPr>
              <a:t>‘Your uncertain shadow’ </a:t>
            </a:r>
            <a:r>
              <a:rPr lang="en-GB" sz="1400" dirty="0">
                <a:solidFill>
                  <a:schemeClr val="tx1"/>
                </a:solidFill>
              </a:rPr>
              <a:t>light installation on the stage area. We will also be using string to go around the space to create a sense of direction to show people where to go which would be the opposite to how it would be like in the night when it would be full of people.</a:t>
            </a:r>
          </a:p>
          <a:p>
            <a:pPr>
              <a:buFont typeface="Wingdings" panose="05000000000000000000" pitchFamily="2" charset="2"/>
              <a:buChar char="Ø"/>
            </a:pPr>
            <a:r>
              <a:rPr lang="en-GB" sz="1400" dirty="0">
                <a:solidFill>
                  <a:schemeClr val="tx1"/>
                </a:solidFill>
              </a:rPr>
              <a:t>Going down the stairs to the basement I will be putting together a selection of historical images that I feel work best. I will aim to have them going back in time through the decades to really show the transformation of Swansea in particular the Kingsway and the around the Bunkhouse venue. I will be trying to find the best ways to display them on the walls and need to know what quality of paper I want them to be.</a:t>
            </a:r>
          </a:p>
          <a:p>
            <a:pPr>
              <a:buFont typeface="Wingdings" panose="05000000000000000000" pitchFamily="2" charset="2"/>
              <a:buChar char="Ø"/>
            </a:pPr>
            <a:r>
              <a:rPr lang="en-GB" sz="1400" dirty="0">
                <a:solidFill>
                  <a:schemeClr val="tx1"/>
                </a:solidFill>
              </a:rPr>
              <a:t>Down in the basement Connor Howell will be finding archival footages of the bombings and planes during world war 2 due to the bombings during the blitz being the main cause for the change that has happened to Swansea. This is were it all began because nearly everything was destroyed it meant that people had to rebuild and repurpose leading to Swansea developing into what it is known for today.</a:t>
            </a:r>
          </a:p>
        </p:txBody>
      </p:sp>
      <p:sp>
        <p:nvSpPr>
          <p:cNvPr id="4" name="Title 1">
            <a:extLst>
              <a:ext uri="{FF2B5EF4-FFF2-40B4-BE49-F238E27FC236}">
                <a16:creationId xmlns:a16="http://schemas.microsoft.com/office/drawing/2014/main" id="{C20F00E8-F7CA-B84D-8173-00DD2CBEF941}"/>
              </a:ext>
            </a:extLst>
          </p:cNvPr>
          <p:cNvSpPr>
            <a:spLocks noGrp="1"/>
          </p:cNvSpPr>
          <p:nvPr>
            <p:ph type="title"/>
          </p:nvPr>
        </p:nvSpPr>
        <p:spPr>
          <a:xfrm>
            <a:off x="677334" y="609600"/>
            <a:ext cx="8596668" cy="1320800"/>
          </a:xfrm>
        </p:spPr>
        <p:txBody>
          <a:bodyPr/>
          <a:lstStyle/>
          <a:p>
            <a:r>
              <a:rPr lang="en-GB" dirty="0"/>
              <a:t>Our Meetings week Beginning 25</a:t>
            </a:r>
            <a:r>
              <a:rPr lang="en-GB" baseline="30000" dirty="0"/>
              <a:t>th</a:t>
            </a:r>
            <a:r>
              <a:rPr lang="en-GB" dirty="0"/>
              <a:t> October 2021</a:t>
            </a:r>
          </a:p>
        </p:txBody>
      </p:sp>
    </p:spTree>
    <p:extLst>
      <p:ext uri="{BB962C8B-B14F-4D97-AF65-F5344CB8AC3E}">
        <p14:creationId xmlns:p14="http://schemas.microsoft.com/office/powerpoint/2010/main" val="72329346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A picture containing chart&#10;&#10;Description automatically generated">
            <a:extLst>
              <a:ext uri="{FF2B5EF4-FFF2-40B4-BE49-F238E27FC236}">
                <a16:creationId xmlns:a16="http://schemas.microsoft.com/office/drawing/2014/main" id="{B13A7ABF-2411-3D40-9ADB-3B08F88E387C}"/>
              </a:ext>
            </a:extLst>
          </p:cNvPr>
          <p:cNvPicPr>
            <a:picLocks noChangeAspect="1"/>
          </p:cNvPicPr>
          <p:nvPr/>
        </p:nvPicPr>
        <p:blipFill>
          <a:blip r:embed="rId2" cstate="screen">
            <a:extLst>
              <a:ext uri="{BEBA8EAE-BF5A-486C-A8C5-ECC9F3942E4B}">
                <a14:imgProps xmlns:a14="http://schemas.microsoft.com/office/drawing/2010/main">
                  <a14:imgLayer r:embed="rId3">
                    <a14:imgEffect>
                      <a14:sharpenSoften amount="25000"/>
                    </a14:imgEffect>
                    <a14:imgEffect>
                      <a14:brightnessContrast bright="40000"/>
                    </a14:imgEffect>
                  </a14:imgLayer>
                </a14:imgProps>
              </a:ext>
              <a:ext uri="{28A0092B-C50C-407E-A947-70E740481C1C}">
                <a14:useLocalDpi xmlns:a14="http://schemas.microsoft.com/office/drawing/2010/main"/>
              </a:ext>
            </a:extLst>
          </a:blip>
          <a:stretch>
            <a:fillRect/>
          </a:stretch>
        </p:blipFill>
        <p:spPr>
          <a:xfrm rot="16200000">
            <a:off x="-805225" y="1025586"/>
            <a:ext cx="6687016" cy="4858265"/>
          </a:xfrm>
          <a:prstGeom prst="rect">
            <a:avLst/>
          </a:prstGeom>
        </p:spPr>
      </p:pic>
      <p:pic>
        <p:nvPicPr>
          <p:cNvPr id="13" name="Picture 12" descr="A picture containing background pattern&#10;&#10;Description automatically generated">
            <a:extLst>
              <a:ext uri="{FF2B5EF4-FFF2-40B4-BE49-F238E27FC236}">
                <a16:creationId xmlns:a16="http://schemas.microsoft.com/office/drawing/2014/main" id="{A1291B30-284A-8C42-BA32-59DB9113C293}"/>
              </a:ext>
            </a:extLst>
          </p:cNvPr>
          <p:cNvPicPr>
            <a:picLocks noChangeAspect="1"/>
          </p:cNvPicPr>
          <p:nvPr/>
        </p:nvPicPr>
        <p:blipFill>
          <a:blip r:embed="rId4" cstate="screen">
            <a:extLst>
              <a:ext uri="{BEBA8EAE-BF5A-486C-A8C5-ECC9F3942E4B}">
                <a14:imgProps xmlns:a14="http://schemas.microsoft.com/office/drawing/2010/main">
                  <a14:imgLayer r:embed="rId5">
                    <a14:imgEffect>
                      <a14:sharpenSoften amount="25000"/>
                    </a14:imgEffect>
                    <a14:imgEffect>
                      <a14:brightnessContrast bright="40000"/>
                    </a14:imgEffect>
                  </a14:imgLayer>
                </a14:imgProps>
              </a:ext>
              <a:ext uri="{28A0092B-C50C-407E-A947-70E740481C1C}">
                <a14:useLocalDpi xmlns:a14="http://schemas.microsoft.com/office/drawing/2010/main"/>
              </a:ext>
            </a:extLst>
          </a:blip>
          <a:stretch>
            <a:fillRect/>
          </a:stretch>
        </p:blipFill>
        <p:spPr>
          <a:xfrm rot="16200000">
            <a:off x="4053042" y="1025586"/>
            <a:ext cx="6687017" cy="4858266"/>
          </a:xfrm>
          <a:prstGeom prst="rect">
            <a:avLst/>
          </a:prstGeom>
        </p:spPr>
      </p:pic>
      <p:sp>
        <p:nvSpPr>
          <p:cNvPr id="2" name="TextBox 1">
            <a:extLst>
              <a:ext uri="{FF2B5EF4-FFF2-40B4-BE49-F238E27FC236}">
                <a16:creationId xmlns:a16="http://schemas.microsoft.com/office/drawing/2014/main" id="{8E55744C-5B12-2C47-8064-EC55D0E23073}"/>
              </a:ext>
            </a:extLst>
          </p:cNvPr>
          <p:cNvSpPr txBox="1"/>
          <p:nvPr/>
        </p:nvSpPr>
        <p:spPr>
          <a:xfrm>
            <a:off x="10157791" y="2136338"/>
            <a:ext cx="1679714" cy="2585323"/>
          </a:xfrm>
          <a:prstGeom prst="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US" dirty="0"/>
              <a:t>Questions our group had and notes that Lucy had taken for us during a feedback session with Ryan and Sian</a:t>
            </a:r>
          </a:p>
        </p:txBody>
      </p:sp>
      <p:sp>
        <p:nvSpPr>
          <p:cNvPr id="3" name="Rectangle 2">
            <a:extLst>
              <a:ext uri="{FF2B5EF4-FFF2-40B4-BE49-F238E27FC236}">
                <a16:creationId xmlns:a16="http://schemas.microsoft.com/office/drawing/2014/main" id="{75A9FA49-C2E5-0A49-B97D-C153DBAED3E2}"/>
              </a:ext>
            </a:extLst>
          </p:cNvPr>
          <p:cNvSpPr/>
          <p:nvPr/>
        </p:nvSpPr>
        <p:spPr>
          <a:xfrm>
            <a:off x="9825684" y="111210"/>
            <a:ext cx="2358628" cy="1569660"/>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wrap="square" lIns="91440" tIns="45720" rIns="91440" bIns="45720">
            <a:spAutoFit/>
          </a:bodyPr>
          <a:lstStyle/>
          <a:p>
            <a:pPr algn="ctr"/>
            <a:r>
              <a:rPr lang="en-US" sz="3200" b="1" cap="none" spc="0" dirty="0">
                <a:ln w="22225">
                  <a:solidFill>
                    <a:schemeClr val="accent2"/>
                  </a:solidFill>
                  <a:prstDash val="solid"/>
                </a:ln>
                <a:solidFill>
                  <a:schemeClr val="accent2">
                    <a:lumMod val="40000"/>
                    <a:lumOff val="60000"/>
                  </a:schemeClr>
                </a:solidFill>
                <a:effectLst/>
              </a:rPr>
              <a:t>Group meeting </a:t>
            </a:r>
          </a:p>
          <a:p>
            <a:pPr algn="ctr"/>
            <a:r>
              <a:rPr lang="en-US" sz="3200" b="1" dirty="0">
                <a:ln w="22225">
                  <a:solidFill>
                    <a:schemeClr val="accent2"/>
                  </a:solidFill>
                  <a:prstDash val="solid"/>
                </a:ln>
                <a:solidFill>
                  <a:schemeClr val="accent2">
                    <a:lumMod val="40000"/>
                    <a:lumOff val="60000"/>
                  </a:schemeClr>
                </a:solidFill>
              </a:rPr>
              <a:t>2/11/2021</a:t>
            </a:r>
            <a:endParaRPr lang="en-US" sz="3200" b="1" cap="none" spc="0" dirty="0">
              <a:ln w="22225">
                <a:solidFill>
                  <a:schemeClr val="accent2"/>
                </a:solidFill>
                <a:prstDash val="solid"/>
              </a:ln>
              <a:solidFill>
                <a:schemeClr val="accent2">
                  <a:lumMod val="40000"/>
                  <a:lumOff val="60000"/>
                </a:schemeClr>
              </a:solidFill>
              <a:effectLst/>
            </a:endParaRPr>
          </a:p>
        </p:txBody>
      </p:sp>
    </p:spTree>
    <p:extLst>
      <p:ext uri="{BB962C8B-B14F-4D97-AF65-F5344CB8AC3E}">
        <p14:creationId xmlns:p14="http://schemas.microsoft.com/office/powerpoint/2010/main" val="218774033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28D9C11-7EE4-48F3-9EBF-FE30780A2C57}"/>
              </a:ext>
            </a:extLst>
          </p:cNvPr>
          <p:cNvPicPr>
            <a:picLocks noChangeAspect="1"/>
          </p:cNvPicPr>
          <p:nvPr/>
        </p:nvPicPr>
        <p:blipFill>
          <a:blip r:embed="rId2"/>
          <a:stretch>
            <a:fillRect/>
          </a:stretch>
        </p:blipFill>
        <p:spPr>
          <a:xfrm>
            <a:off x="546147" y="3724758"/>
            <a:ext cx="8338361" cy="2347031"/>
          </a:xfrm>
          <a:prstGeom prst="rect">
            <a:avLst/>
          </a:prstGeom>
        </p:spPr>
      </p:pic>
      <p:sp>
        <p:nvSpPr>
          <p:cNvPr id="2" name="TextBox 1">
            <a:extLst>
              <a:ext uri="{FF2B5EF4-FFF2-40B4-BE49-F238E27FC236}">
                <a16:creationId xmlns:a16="http://schemas.microsoft.com/office/drawing/2014/main" id="{3B31FE8E-12E5-1E40-A447-37CE8C17DF5F}"/>
              </a:ext>
            </a:extLst>
          </p:cNvPr>
          <p:cNvSpPr txBox="1"/>
          <p:nvPr/>
        </p:nvSpPr>
        <p:spPr>
          <a:xfrm>
            <a:off x="546147" y="1852828"/>
            <a:ext cx="9106930" cy="1477328"/>
          </a:xfrm>
          <a:prstGeom prst="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wrap="square" rtlCol="0">
            <a:spAutoFit/>
          </a:bodyPr>
          <a:lstStyle/>
          <a:p>
            <a:r>
              <a:rPr lang="en-US" dirty="0"/>
              <a:t>After trying to find old news articles for display on the stairs I realized that there wasn’t a lot of articles and headlines that would work with our concept and ideas. This has led me to the decision that I will only use photographs on the stairway because even if I did find enough relevant articles the photographs might flow a lot better then having a mixture of both.</a:t>
            </a:r>
          </a:p>
        </p:txBody>
      </p:sp>
      <p:sp>
        <p:nvSpPr>
          <p:cNvPr id="3" name="Rectangle 2">
            <a:extLst>
              <a:ext uri="{FF2B5EF4-FFF2-40B4-BE49-F238E27FC236}">
                <a16:creationId xmlns:a16="http://schemas.microsoft.com/office/drawing/2014/main" id="{8F1309BD-78D9-0A44-AF64-3AD456C7DA21}"/>
              </a:ext>
            </a:extLst>
          </p:cNvPr>
          <p:cNvSpPr/>
          <p:nvPr/>
        </p:nvSpPr>
        <p:spPr>
          <a:xfrm>
            <a:off x="419606" y="362865"/>
            <a:ext cx="11352788" cy="923330"/>
          </a:xfrm>
          <a:prstGeom prst="rect">
            <a:avLst/>
          </a:prstGeom>
          <a:noFill/>
        </p:spPr>
        <p:txBody>
          <a:bodyPr wrap="non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Deciding what should be displayed</a:t>
            </a:r>
          </a:p>
        </p:txBody>
      </p:sp>
    </p:spTree>
    <p:extLst>
      <p:ext uri="{BB962C8B-B14F-4D97-AF65-F5344CB8AC3E}">
        <p14:creationId xmlns:p14="http://schemas.microsoft.com/office/powerpoint/2010/main" val="348043183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A2363EF-1695-4BDC-8E3F-B336296AFA7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11318" y="95415"/>
            <a:ext cx="7338675" cy="3429000"/>
          </a:xfrm>
          <a:prstGeom prst="rect">
            <a:avLst/>
          </a:prstGeom>
        </p:spPr>
      </p:pic>
      <p:pic>
        <p:nvPicPr>
          <p:cNvPr id="7" name="Picture 6">
            <a:extLst>
              <a:ext uri="{FF2B5EF4-FFF2-40B4-BE49-F238E27FC236}">
                <a16:creationId xmlns:a16="http://schemas.microsoft.com/office/drawing/2014/main" id="{34AE5D5C-8178-46E4-8307-59D3850F45EE}"/>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643562" y="3330988"/>
            <a:ext cx="7548438" cy="3527012"/>
          </a:xfrm>
          <a:prstGeom prst="rect">
            <a:avLst/>
          </a:prstGeom>
        </p:spPr>
      </p:pic>
      <p:sp>
        <p:nvSpPr>
          <p:cNvPr id="2" name="TextBox 1">
            <a:extLst>
              <a:ext uri="{FF2B5EF4-FFF2-40B4-BE49-F238E27FC236}">
                <a16:creationId xmlns:a16="http://schemas.microsoft.com/office/drawing/2014/main" id="{B90C7842-938C-6740-8201-187C29CBAD21}"/>
              </a:ext>
            </a:extLst>
          </p:cNvPr>
          <p:cNvSpPr txBox="1"/>
          <p:nvPr/>
        </p:nvSpPr>
        <p:spPr>
          <a:xfrm>
            <a:off x="447745" y="3644698"/>
            <a:ext cx="4151763" cy="3108543"/>
          </a:xfrm>
          <a:prstGeom prst="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wrap="square" rtlCol="0">
            <a:spAutoFit/>
          </a:bodyPr>
          <a:lstStyle/>
          <a:p>
            <a:r>
              <a:rPr lang="en-US" sz="1400" dirty="0"/>
              <a:t>After finding and choosing what photos I wanted to display I felt that they needed some editing to make their </a:t>
            </a:r>
            <a:r>
              <a:rPr lang="en-US" sz="1400" dirty="0" err="1"/>
              <a:t>colour</a:t>
            </a:r>
            <a:r>
              <a:rPr lang="en-US" sz="1400" dirty="0"/>
              <a:t> stand out and look better quality then what they are now. I don’t want to take away the aged appearance of the photos, but I do want to enhance them so that I do them justice. I also needed to editing the quality and photo size to make sure I can print them bigger.</a:t>
            </a:r>
          </a:p>
          <a:p>
            <a:endParaRPr lang="en-US" sz="1400" dirty="0"/>
          </a:p>
          <a:p>
            <a:r>
              <a:rPr lang="en-US" sz="1400" dirty="0"/>
              <a:t>All historical images accessed from:</a:t>
            </a:r>
          </a:p>
          <a:p>
            <a:r>
              <a:rPr lang="en-US" sz="1400" dirty="0">
                <a:hlinkClick r:id="rId4"/>
              </a:rPr>
              <a:t>https://www.walesonline.co.uk/news/wales-news/gallery/history-swanseas-kingsway-pictures-18623603</a:t>
            </a:r>
            <a:r>
              <a:rPr lang="en-US" sz="1400" dirty="0"/>
              <a:t> </a:t>
            </a:r>
          </a:p>
          <a:p>
            <a:r>
              <a:rPr lang="en-US" sz="1400" dirty="0"/>
              <a:t>Accessed on 22th October 2021</a:t>
            </a:r>
          </a:p>
        </p:txBody>
      </p:sp>
      <p:sp>
        <p:nvSpPr>
          <p:cNvPr id="3" name="Rectangle 2">
            <a:extLst>
              <a:ext uri="{FF2B5EF4-FFF2-40B4-BE49-F238E27FC236}">
                <a16:creationId xmlns:a16="http://schemas.microsoft.com/office/drawing/2014/main" id="{61F10861-CF4E-AA4E-8B38-9CC40C359523}"/>
              </a:ext>
            </a:extLst>
          </p:cNvPr>
          <p:cNvSpPr/>
          <p:nvPr/>
        </p:nvSpPr>
        <p:spPr>
          <a:xfrm>
            <a:off x="7608398" y="533054"/>
            <a:ext cx="4162486" cy="1754326"/>
          </a:xfrm>
          <a:prstGeom prst="rect">
            <a:avLst/>
          </a:prstGeom>
          <a:noFill/>
        </p:spPr>
        <p:txBody>
          <a:bodyPr wrap="none" lIns="91440" tIns="45720" rIns="91440" bIns="45720">
            <a:spAutoFit/>
          </a:bodyPr>
          <a:lstStyle/>
          <a:p>
            <a:pPr algn="ctr"/>
            <a:r>
              <a:rPr lang="en-US" sz="5400" b="1" dirty="0">
                <a:ln w="22225">
                  <a:solidFill>
                    <a:schemeClr val="accent2"/>
                  </a:solidFill>
                  <a:prstDash val="solid"/>
                </a:ln>
                <a:solidFill>
                  <a:schemeClr val="accent2">
                    <a:lumMod val="40000"/>
                    <a:lumOff val="60000"/>
                  </a:schemeClr>
                </a:solidFill>
              </a:rPr>
              <a:t>Editing</a:t>
            </a:r>
          </a:p>
          <a:p>
            <a:pPr algn="ctr"/>
            <a:r>
              <a:rPr lang="en-US" sz="5400" b="1" cap="none" spc="0" dirty="0">
                <a:ln w="22225">
                  <a:solidFill>
                    <a:schemeClr val="accent2"/>
                  </a:solidFill>
                  <a:prstDash val="solid"/>
                </a:ln>
                <a:solidFill>
                  <a:schemeClr val="accent2">
                    <a:lumMod val="40000"/>
                    <a:lumOff val="60000"/>
                  </a:schemeClr>
                </a:solidFill>
                <a:effectLst/>
              </a:rPr>
              <a:t>Photographs</a:t>
            </a:r>
          </a:p>
        </p:txBody>
      </p:sp>
      <p:sp>
        <p:nvSpPr>
          <p:cNvPr id="4" name="TextBox 3">
            <a:extLst>
              <a:ext uri="{FF2B5EF4-FFF2-40B4-BE49-F238E27FC236}">
                <a16:creationId xmlns:a16="http://schemas.microsoft.com/office/drawing/2014/main" id="{FB855720-B642-654C-8DE6-638136894F76}"/>
              </a:ext>
            </a:extLst>
          </p:cNvPr>
          <p:cNvSpPr txBox="1"/>
          <p:nvPr/>
        </p:nvSpPr>
        <p:spPr>
          <a:xfrm>
            <a:off x="111319" y="3146321"/>
            <a:ext cx="1136714" cy="369332"/>
          </a:xfrm>
          <a:prstGeom prst="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wrap="square" rtlCol="0">
            <a:spAutoFit/>
          </a:bodyPr>
          <a:lstStyle/>
          <a:p>
            <a:r>
              <a:rPr lang="en-US" dirty="0"/>
              <a:t>Before</a:t>
            </a:r>
          </a:p>
        </p:txBody>
      </p:sp>
      <p:sp>
        <p:nvSpPr>
          <p:cNvPr id="8" name="TextBox 7">
            <a:extLst>
              <a:ext uri="{FF2B5EF4-FFF2-40B4-BE49-F238E27FC236}">
                <a16:creationId xmlns:a16="http://schemas.microsoft.com/office/drawing/2014/main" id="{64ECE92A-51A5-D046-BA37-335B6056ECA5}"/>
              </a:ext>
            </a:extLst>
          </p:cNvPr>
          <p:cNvSpPr txBox="1"/>
          <p:nvPr/>
        </p:nvSpPr>
        <p:spPr>
          <a:xfrm>
            <a:off x="4655919" y="6488668"/>
            <a:ext cx="1136714" cy="369332"/>
          </a:xfrm>
          <a:prstGeom prst="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wrap="square" rtlCol="0">
            <a:spAutoFit/>
          </a:bodyPr>
          <a:lstStyle/>
          <a:p>
            <a:r>
              <a:rPr lang="en-US" dirty="0"/>
              <a:t>After</a:t>
            </a:r>
          </a:p>
        </p:txBody>
      </p:sp>
      <p:sp>
        <p:nvSpPr>
          <p:cNvPr id="9" name="TextBox 8">
            <a:extLst>
              <a:ext uri="{FF2B5EF4-FFF2-40B4-BE49-F238E27FC236}">
                <a16:creationId xmlns:a16="http://schemas.microsoft.com/office/drawing/2014/main" id="{6B0B59E0-0C3F-2B45-81FC-AC40D6D2E427}"/>
              </a:ext>
            </a:extLst>
          </p:cNvPr>
          <p:cNvSpPr txBox="1"/>
          <p:nvPr/>
        </p:nvSpPr>
        <p:spPr>
          <a:xfrm>
            <a:off x="7449993" y="2391851"/>
            <a:ext cx="2755557" cy="646331"/>
          </a:xfrm>
          <a:prstGeom prst="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wrap="square">
            <a:spAutoFit/>
          </a:bodyPr>
          <a:lstStyle/>
          <a:p>
            <a:r>
              <a:rPr lang="en-US" sz="1200" b="0" i="0" u="none" strike="noStrike" dirty="0">
                <a:solidFill>
                  <a:srgbClr val="FFFFFF"/>
                </a:solidFill>
                <a:effectLst/>
                <a:latin typeface="Open Sans" panose="020F0502020204030204" pitchFamily="34" charset="0"/>
              </a:rPr>
              <a:t>Construction work on Kingsway after the Second World War, early 1950s</a:t>
            </a:r>
            <a:endParaRPr lang="en-US" sz="1200" dirty="0"/>
          </a:p>
        </p:txBody>
      </p:sp>
    </p:spTree>
    <p:extLst>
      <p:ext uri="{BB962C8B-B14F-4D97-AF65-F5344CB8AC3E}">
        <p14:creationId xmlns:p14="http://schemas.microsoft.com/office/powerpoint/2010/main" val="336511292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CE5708F2-8847-44D9-8EC3-6D1B017AC8E2}"/>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73717" y="637761"/>
            <a:ext cx="5922283" cy="5860195"/>
          </a:xfrm>
          <a:prstGeom prst="rect">
            <a:avLst/>
          </a:prstGeom>
        </p:spPr>
      </p:pic>
      <p:pic>
        <p:nvPicPr>
          <p:cNvPr id="9" name="Picture 8">
            <a:extLst>
              <a:ext uri="{FF2B5EF4-FFF2-40B4-BE49-F238E27FC236}">
                <a16:creationId xmlns:a16="http://schemas.microsoft.com/office/drawing/2014/main" id="{0C174065-17A5-491F-BB6F-E5193608B69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190205" y="637762"/>
            <a:ext cx="5922282" cy="5860194"/>
          </a:xfrm>
          <a:prstGeom prst="rect">
            <a:avLst/>
          </a:prstGeom>
        </p:spPr>
      </p:pic>
      <p:sp>
        <p:nvSpPr>
          <p:cNvPr id="4" name="TextBox 3">
            <a:extLst>
              <a:ext uri="{FF2B5EF4-FFF2-40B4-BE49-F238E27FC236}">
                <a16:creationId xmlns:a16="http://schemas.microsoft.com/office/drawing/2014/main" id="{03D77214-D319-9F45-B638-51CA292B7AA0}"/>
              </a:ext>
            </a:extLst>
          </p:cNvPr>
          <p:cNvSpPr txBox="1"/>
          <p:nvPr/>
        </p:nvSpPr>
        <p:spPr>
          <a:xfrm>
            <a:off x="2566501" y="6497956"/>
            <a:ext cx="1136714" cy="369332"/>
          </a:xfrm>
          <a:prstGeom prst="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wrap="square" rtlCol="0">
            <a:spAutoFit/>
          </a:bodyPr>
          <a:lstStyle/>
          <a:p>
            <a:r>
              <a:rPr lang="en-US" dirty="0"/>
              <a:t>Before</a:t>
            </a:r>
          </a:p>
        </p:txBody>
      </p:sp>
      <p:sp>
        <p:nvSpPr>
          <p:cNvPr id="5" name="TextBox 4">
            <a:extLst>
              <a:ext uri="{FF2B5EF4-FFF2-40B4-BE49-F238E27FC236}">
                <a16:creationId xmlns:a16="http://schemas.microsoft.com/office/drawing/2014/main" id="{B82C760F-93D5-874D-A040-193D5886E338}"/>
              </a:ext>
            </a:extLst>
          </p:cNvPr>
          <p:cNvSpPr txBox="1"/>
          <p:nvPr/>
        </p:nvSpPr>
        <p:spPr>
          <a:xfrm>
            <a:off x="7535044" y="6497956"/>
            <a:ext cx="1136714" cy="369332"/>
          </a:xfrm>
          <a:prstGeom prst="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wrap="square" rtlCol="0">
            <a:spAutoFit/>
          </a:bodyPr>
          <a:lstStyle/>
          <a:p>
            <a:r>
              <a:rPr lang="en-US" dirty="0"/>
              <a:t>After</a:t>
            </a:r>
          </a:p>
        </p:txBody>
      </p:sp>
      <p:sp>
        <p:nvSpPr>
          <p:cNvPr id="8" name="TextBox 7">
            <a:extLst>
              <a:ext uri="{FF2B5EF4-FFF2-40B4-BE49-F238E27FC236}">
                <a16:creationId xmlns:a16="http://schemas.microsoft.com/office/drawing/2014/main" id="{FE8287F9-54DB-BD40-8C54-2895EEE87CDE}"/>
              </a:ext>
            </a:extLst>
          </p:cNvPr>
          <p:cNvSpPr txBox="1"/>
          <p:nvPr/>
        </p:nvSpPr>
        <p:spPr>
          <a:xfrm>
            <a:off x="3484605" y="175378"/>
            <a:ext cx="6104238" cy="369332"/>
          </a:xfrm>
          <a:prstGeom prst="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wrap="square">
            <a:spAutoFit/>
          </a:bodyPr>
          <a:lstStyle/>
          <a:p>
            <a:r>
              <a:rPr lang="en-US" b="0" i="0" u="none" strike="noStrike" dirty="0">
                <a:solidFill>
                  <a:srgbClr val="FFFFFF"/>
                </a:solidFill>
                <a:effectLst/>
                <a:latin typeface="Open Sans" panose="020B0606030504020204" pitchFamily="34" charset="0"/>
              </a:rPr>
              <a:t>John Hall tools shop is pictured here back 1956</a:t>
            </a:r>
            <a:endParaRPr lang="en-US" dirty="0"/>
          </a:p>
        </p:txBody>
      </p:sp>
    </p:spTree>
    <p:extLst>
      <p:ext uri="{BB962C8B-B14F-4D97-AF65-F5344CB8AC3E}">
        <p14:creationId xmlns:p14="http://schemas.microsoft.com/office/powerpoint/2010/main" val="319211947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A282762-320F-4B05-B308-92774F0D258B}"/>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1"/>
            <a:ext cx="6504167" cy="3847933"/>
          </a:xfrm>
          <a:prstGeom prst="rect">
            <a:avLst/>
          </a:prstGeom>
        </p:spPr>
      </p:pic>
      <p:pic>
        <p:nvPicPr>
          <p:cNvPr id="7" name="Picture 6">
            <a:extLst>
              <a:ext uri="{FF2B5EF4-FFF2-40B4-BE49-F238E27FC236}">
                <a16:creationId xmlns:a16="http://schemas.microsoft.com/office/drawing/2014/main" id="{AD03FFF6-3471-441F-9E59-A13AC32CECEB}"/>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581815" y="2947345"/>
            <a:ext cx="6610185" cy="3910654"/>
          </a:xfrm>
          <a:prstGeom prst="rect">
            <a:avLst/>
          </a:prstGeom>
        </p:spPr>
      </p:pic>
      <p:sp>
        <p:nvSpPr>
          <p:cNvPr id="4" name="TextBox 3">
            <a:extLst>
              <a:ext uri="{FF2B5EF4-FFF2-40B4-BE49-F238E27FC236}">
                <a16:creationId xmlns:a16="http://schemas.microsoft.com/office/drawing/2014/main" id="{BB430F30-C0F2-D941-985A-A239F786E77D}"/>
              </a:ext>
            </a:extLst>
          </p:cNvPr>
          <p:cNvSpPr txBox="1"/>
          <p:nvPr/>
        </p:nvSpPr>
        <p:spPr>
          <a:xfrm>
            <a:off x="6504167" y="0"/>
            <a:ext cx="1136714" cy="369332"/>
          </a:xfrm>
          <a:prstGeom prst="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wrap="square" rtlCol="0">
            <a:spAutoFit/>
          </a:bodyPr>
          <a:lstStyle/>
          <a:p>
            <a:r>
              <a:rPr lang="en-US" dirty="0"/>
              <a:t>Before</a:t>
            </a:r>
          </a:p>
        </p:txBody>
      </p:sp>
      <p:sp>
        <p:nvSpPr>
          <p:cNvPr id="6" name="TextBox 5">
            <a:extLst>
              <a:ext uri="{FF2B5EF4-FFF2-40B4-BE49-F238E27FC236}">
                <a16:creationId xmlns:a16="http://schemas.microsoft.com/office/drawing/2014/main" id="{F5754678-7175-0A41-8EA8-F1C82F2B6CAB}"/>
              </a:ext>
            </a:extLst>
          </p:cNvPr>
          <p:cNvSpPr txBox="1"/>
          <p:nvPr/>
        </p:nvSpPr>
        <p:spPr>
          <a:xfrm>
            <a:off x="4438582" y="6488667"/>
            <a:ext cx="1136714" cy="369332"/>
          </a:xfrm>
          <a:prstGeom prst="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wrap="square" rtlCol="0">
            <a:spAutoFit/>
          </a:bodyPr>
          <a:lstStyle/>
          <a:p>
            <a:r>
              <a:rPr lang="en-US" dirty="0"/>
              <a:t>After</a:t>
            </a:r>
          </a:p>
        </p:txBody>
      </p:sp>
      <p:sp>
        <p:nvSpPr>
          <p:cNvPr id="8" name="TextBox 7">
            <a:extLst>
              <a:ext uri="{FF2B5EF4-FFF2-40B4-BE49-F238E27FC236}">
                <a16:creationId xmlns:a16="http://schemas.microsoft.com/office/drawing/2014/main" id="{04E6FCFF-FBBD-964B-8B7F-FEB96F5EFFA0}"/>
              </a:ext>
            </a:extLst>
          </p:cNvPr>
          <p:cNvSpPr txBox="1"/>
          <p:nvPr/>
        </p:nvSpPr>
        <p:spPr>
          <a:xfrm>
            <a:off x="704336" y="4579506"/>
            <a:ext cx="4571999" cy="923330"/>
          </a:xfrm>
          <a:prstGeom prst="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wrap="square">
            <a:spAutoFit/>
          </a:bodyPr>
          <a:lstStyle/>
          <a:p>
            <a:r>
              <a:rPr lang="en-US" b="0" i="0" u="none" strike="noStrike" dirty="0">
                <a:solidFill>
                  <a:srgbClr val="FFFFFF"/>
                </a:solidFill>
                <a:effectLst/>
                <a:latin typeface="Open Sans" panose="020B0606030504020204" pitchFamily="34" charset="0"/>
              </a:rPr>
              <a:t>A policeman directs traffic at the junction of Kingsway and Union Street in the 1960s</a:t>
            </a:r>
            <a:endParaRPr lang="en-US" dirty="0"/>
          </a:p>
        </p:txBody>
      </p:sp>
    </p:spTree>
    <p:extLst>
      <p:ext uri="{BB962C8B-B14F-4D97-AF65-F5344CB8AC3E}">
        <p14:creationId xmlns:p14="http://schemas.microsoft.com/office/powerpoint/2010/main" val="421345501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619E3B3-7362-4AFE-AA02-97774693BF95}"/>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0"/>
            <a:ext cx="5844209" cy="3790087"/>
          </a:xfrm>
          <a:prstGeom prst="rect">
            <a:avLst/>
          </a:prstGeom>
        </p:spPr>
      </p:pic>
      <p:pic>
        <p:nvPicPr>
          <p:cNvPr id="7" name="Picture 6">
            <a:extLst>
              <a:ext uri="{FF2B5EF4-FFF2-40B4-BE49-F238E27FC236}">
                <a16:creationId xmlns:a16="http://schemas.microsoft.com/office/drawing/2014/main" id="{2BA37456-D9C8-45C1-B17A-60D98DA81C2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283100" y="2377440"/>
            <a:ext cx="6908899" cy="4480560"/>
          </a:xfrm>
          <a:prstGeom prst="rect">
            <a:avLst/>
          </a:prstGeom>
        </p:spPr>
      </p:pic>
      <p:sp>
        <p:nvSpPr>
          <p:cNvPr id="4" name="TextBox 3">
            <a:extLst>
              <a:ext uri="{FF2B5EF4-FFF2-40B4-BE49-F238E27FC236}">
                <a16:creationId xmlns:a16="http://schemas.microsoft.com/office/drawing/2014/main" id="{65CCC905-7EBA-A148-81D0-9513204294A9}"/>
              </a:ext>
            </a:extLst>
          </p:cNvPr>
          <p:cNvSpPr txBox="1"/>
          <p:nvPr/>
        </p:nvSpPr>
        <p:spPr>
          <a:xfrm>
            <a:off x="5844209" y="78408"/>
            <a:ext cx="1136714" cy="369332"/>
          </a:xfrm>
          <a:prstGeom prst="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wrap="square" rtlCol="0">
            <a:spAutoFit/>
          </a:bodyPr>
          <a:lstStyle/>
          <a:p>
            <a:r>
              <a:rPr lang="en-US" dirty="0"/>
              <a:t>Before</a:t>
            </a:r>
          </a:p>
        </p:txBody>
      </p:sp>
      <p:sp>
        <p:nvSpPr>
          <p:cNvPr id="6" name="TextBox 5">
            <a:extLst>
              <a:ext uri="{FF2B5EF4-FFF2-40B4-BE49-F238E27FC236}">
                <a16:creationId xmlns:a16="http://schemas.microsoft.com/office/drawing/2014/main" id="{5ABBEF60-AC0F-2C42-9259-901D4BF0BD49}"/>
              </a:ext>
            </a:extLst>
          </p:cNvPr>
          <p:cNvSpPr txBox="1"/>
          <p:nvPr/>
        </p:nvSpPr>
        <p:spPr>
          <a:xfrm>
            <a:off x="4146386" y="6485231"/>
            <a:ext cx="1136714" cy="369332"/>
          </a:xfrm>
          <a:prstGeom prst="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wrap="square" rtlCol="0">
            <a:spAutoFit/>
          </a:bodyPr>
          <a:lstStyle/>
          <a:p>
            <a:r>
              <a:rPr lang="en-US" dirty="0"/>
              <a:t>After</a:t>
            </a:r>
          </a:p>
        </p:txBody>
      </p:sp>
      <p:sp>
        <p:nvSpPr>
          <p:cNvPr id="8" name="TextBox 7">
            <a:extLst>
              <a:ext uri="{FF2B5EF4-FFF2-40B4-BE49-F238E27FC236}">
                <a16:creationId xmlns:a16="http://schemas.microsoft.com/office/drawing/2014/main" id="{08C97CB2-6607-464A-AAC4-4A6A86B99B71}"/>
              </a:ext>
            </a:extLst>
          </p:cNvPr>
          <p:cNvSpPr txBox="1"/>
          <p:nvPr/>
        </p:nvSpPr>
        <p:spPr>
          <a:xfrm>
            <a:off x="1094267" y="4491327"/>
            <a:ext cx="3972003" cy="923330"/>
          </a:xfrm>
          <a:prstGeom prst="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wrap="square">
            <a:spAutoFit/>
          </a:bodyPr>
          <a:lstStyle/>
          <a:p>
            <a:r>
              <a:rPr lang="en-US" b="0" i="0" u="none" strike="noStrike" dirty="0">
                <a:solidFill>
                  <a:srgbClr val="FFFFFF"/>
                </a:solidFill>
                <a:effectLst/>
                <a:latin typeface="Open Sans" panose="020B0606030504020204" pitchFamily="34" charset="0"/>
              </a:rPr>
              <a:t>Work in progress during one of the Kingsway's many transformations back in 1972</a:t>
            </a:r>
            <a:endParaRPr lang="en-US" dirty="0"/>
          </a:p>
        </p:txBody>
      </p:sp>
    </p:spTree>
    <p:extLst>
      <p:ext uri="{BB962C8B-B14F-4D97-AF65-F5344CB8AC3E}">
        <p14:creationId xmlns:p14="http://schemas.microsoft.com/office/powerpoint/2010/main" val="402205694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D427159-FBA2-4D40-B56E-87CBD93E8AC8}"/>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0"/>
            <a:ext cx="6048066" cy="4818816"/>
          </a:xfrm>
          <a:prstGeom prst="rect">
            <a:avLst/>
          </a:prstGeom>
        </p:spPr>
      </p:pic>
      <p:pic>
        <p:nvPicPr>
          <p:cNvPr id="7" name="Picture 6">
            <a:extLst>
              <a:ext uri="{FF2B5EF4-FFF2-40B4-BE49-F238E27FC236}">
                <a16:creationId xmlns:a16="http://schemas.microsoft.com/office/drawing/2014/main" id="{F3E7A2F8-12C9-4266-B1F5-F2F1E944A91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987332" y="1910761"/>
            <a:ext cx="6204668" cy="4943589"/>
          </a:xfrm>
          <a:prstGeom prst="rect">
            <a:avLst/>
          </a:prstGeom>
        </p:spPr>
      </p:pic>
      <p:sp>
        <p:nvSpPr>
          <p:cNvPr id="4" name="TextBox 3">
            <a:extLst>
              <a:ext uri="{FF2B5EF4-FFF2-40B4-BE49-F238E27FC236}">
                <a16:creationId xmlns:a16="http://schemas.microsoft.com/office/drawing/2014/main" id="{A55C5CE3-7405-7243-BD7C-812CE5CDB916}"/>
              </a:ext>
            </a:extLst>
          </p:cNvPr>
          <p:cNvSpPr txBox="1"/>
          <p:nvPr/>
        </p:nvSpPr>
        <p:spPr>
          <a:xfrm>
            <a:off x="6089148" y="98854"/>
            <a:ext cx="1136714" cy="369332"/>
          </a:xfrm>
          <a:prstGeom prst="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wrap="square" rtlCol="0">
            <a:spAutoFit/>
          </a:bodyPr>
          <a:lstStyle/>
          <a:p>
            <a:r>
              <a:rPr lang="en-US" dirty="0"/>
              <a:t>Before</a:t>
            </a:r>
          </a:p>
        </p:txBody>
      </p:sp>
      <p:sp>
        <p:nvSpPr>
          <p:cNvPr id="6" name="TextBox 5">
            <a:extLst>
              <a:ext uri="{FF2B5EF4-FFF2-40B4-BE49-F238E27FC236}">
                <a16:creationId xmlns:a16="http://schemas.microsoft.com/office/drawing/2014/main" id="{CB341642-916F-5243-8721-453BF7E5F2E8}"/>
              </a:ext>
            </a:extLst>
          </p:cNvPr>
          <p:cNvSpPr txBox="1"/>
          <p:nvPr/>
        </p:nvSpPr>
        <p:spPr>
          <a:xfrm>
            <a:off x="4850618" y="6488668"/>
            <a:ext cx="1136714" cy="369332"/>
          </a:xfrm>
          <a:prstGeom prst="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wrap="square" rtlCol="0">
            <a:spAutoFit/>
          </a:bodyPr>
          <a:lstStyle/>
          <a:p>
            <a:r>
              <a:rPr lang="en-US" dirty="0"/>
              <a:t>After</a:t>
            </a:r>
          </a:p>
        </p:txBody>
      </p:sp>
      <p:sp>
        <p:nvSpPr>
          <p:cNvPr id="8" name="TextBox 7">
            <a:extLst>
              <a:ext uri="{FF2B5EF4-FFF2-40B4-BE49-F238E27FC236}">
                <a16:creationId xmlns:a16="http://schemas.microsoft.com/office/drawing/2014/main" id="{C354CD1E-C655-C14C-BED6-4B44A7EB6E79}"/>
              </a:ext>
            </a:extLst>
          </p:cNvPr>
          <p:cNvSpPr txBox="1"/>
          <p:nvPr/>
        </p:nvSpPr>
        <p:spPr>
          <a:xfrm>
            <a:off x="553267" y="5216938"/>
            <a:ext cx="5434065" cy="646331"/>
          </a:xfrm>
          <a:prstGeom prst="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wrap="square">
            <a:spAutoFit/>
          </a:bodyPr>
          <a:lstStyle/>
          <a:p>
            <a:r>
              <a:rPr lang="en-US" b="0" i="0" u="none" strike="noStrike" dirty="0" err="1">
                <a:solidFill>
                  <a:srgbClr val="FFFFFF"/>
                </a:solidFill>
                <a:effectLst/>
                <a:latin typeface="Open Sans" panose="020B0606030504020204" pitchFamily="34" charset="0"/>
              </a:rPr>
              <a:t>Ritzy's</a:t>
            </a:r>
            <a:r>
              <a:rPr lang="en-US" b="0" i="0" u="none" strike="noStrike" dirty="0">
                <a:solidFill>
                  <a:srgbClr val="FFFFFF"/>
                </a:solidFill>
                <a:effectLst/>
                <a:latin typeface="Open Sans" panose="020B0606030504020204" pitchFamily="34" charset="0"/>
              </a:rPr>
              <a:t> and the old Odeon pictured along the Kingsway in the 1980s</a:t>
            </a:r>
            <a:endParaRPr lang="en-US" dirty="0"/>
          </a:p>
        </p:txBody>
      </p:sp>
    </p:spTree>
    <p:extLst>
      <p:ext uri="{BB962C8B-B14F-4D97-AF65-F5344CB8AC3E}">
        <p14:creationId xmlns:p14="http://schemas.microsoft.com/office/powerpoint/2010/main" val="305332363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C53FEC8-8E8B-4367-A4A0-3DA3751F6198}"/>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1"/>
            <a:ext cx="6038054" cy="3959750"/>
          </a:xfrm>
          <a:prstGeom prst="rect">
            <a:avLst/>
          </a:prstGeom>
        </p:spPr>
      </p:pic>
      <p:pic>
        <p:nvPicPr>
          <p:cNvPr id="7" name="Picture 6">
            <a:extLst>
              <a:ext uri="{FF2B5EF4-FFF2-40B4-BE49-F238E27FC236}">
                <a16:creationId xmlns:a16="http://schemas.microsoft.com/office/drawing/2014/main" id="{FC9BC651-AC0A-420A-9279-8D2F8CCB2BE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808395" y="2671638"/>
            <a:ext cx="6383605" cy="4186362"/>
          </a:xfrm>
          <a:prstGeom prst="rect">
            <a:avLst/>
          </a:prstGeom>
        </p:spPr>
      </p:pic>
      <p:sp>
        <p:nvSpPr>
          <p:cNvPr id="4" name="TextBox 3">
            <a:extLst>
              <a:ext uri="{FF2B5EF4-FFF2-40B4-BE49-F238E27FC236}">
                <a16:creationId xmlns:a16="http://schemas.microsoft.com/office/drawing/2014/main" id="{AA7431AD-8101-994D-9894-71446178767E}"/>
              </a:ext>
            </a:extLst>
          </p:cNvPr>
          <p:cNvSpPr txBox="1"/>
          <p:nvPr/>
        </p:nvSpPr>
        <p:spPr>
          <a:xfrm>
            <a:off x="6153948" y="153775"/>
            <a:ext cx="1136714" cy="369332"/>
          </a:xfrm>
          <a:prstGeom prst="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wrap="square" rtlCol="0">
            <a:spAutoFit/>
          </a:bodyPr>
          <a:lstStyle/>
          <a:p>
            <a:r>
              <a:rPr lang="en-US" dirty="0"/>
              <a:t>Before</a:t>
            </a:r>
          </a:p>
        </p:txBody>
      </p:sp>
      <p:sp>
        <p:nvSpPr>
          <p:cNvPr id="6" name="TextBox 5">
            <a:extLst>
              <a:ext uri="{FF2B5EF4-FFF2-40B4-BE49-F238E27FC236}">
                <a16:creationId xmlns:a16="http://schemas.microsoft.com/office/drawing/2014/main" id="{4383B939-B67F-724D-A6DE-A0BD76B2FDD2}"/>
              </a:ext>
            </a:extLst>
          </p:cNvPr>
          <p:cNvSpPr txBox="1"/>
          <p:nvPr/>
        </p:nvSpPr>
        <p:spPr>
          <a:xfrm>
            <a:off x="4671681" y="6446722"/>
            <a:ext cx="1136714" cy="369332"/>
          </a:xfrm>
          <a:prstGeom prst="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wrap="square" rtlCol="0">
            <a:spAutoFit/>
          </a:bodyPr>
          <a:lstStyle/>
          <a:p>
            <a:r>
              <a:rPr lang="en-US" dirty="0"/>
              <a:t>After</a:t>
            </a:r>
          </a:p>
        </p:txBody>
      </p:sp>
      <p:sp>
        <p:nvSpPr>
          <p:cNvPr id="8" name="TextBox 7">
            <a:extLst>
              <a:ext uri="{FF2B5EF4-FFF2-40B4-BE49-F238E27FC236}">
                <a16:creationId xmlns:a16="http://schemas.microsoft.com/office/drawing/2014/main" id="{A7A900D2-D2FB-F14C-8C4D-6B11E9129BA3}"/>
              </a:ext>
            </a:extLst>
          </p:cNvPr>
          <p:cNvSpPr txBox="1"/>
          <p:nvPr/>
        </p:nvSpPr>
        <p:spPr>
          <a:xfrm>
            <a:off x="337611" y="4337264"/>
            <a:ext cx="5362832" cy="1200329"/>
          </a:xfrm>
          <a:prstGeom prst="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wrap="square">
            <a:spAutoFit/>
          </a:bodyPr>
          <a:lstStyle/>
          <a:p>
            <a:r>
              <a:rPr lang="en-US" b="0" i="0" u="none" strike="noStrike" dirty="0">
                <a:solidFill>
                  <a:srgbClr val="FFFFFF"/>
                </a:solidFill>
                <a:effectLst/>
                <a:latin typeface="Open Sans" panose="020B0606030504020204" pitchFamily="34" charset="0"/>
              </a:rPr>
              <a:t>Thousands of helmetless motorcyclists rode defiantly through the Kingsway to demonstrate their opposition to the law on bikers' headgear on September 21, 1980</a:t>
            </a:r>
            <a:endParaRPr lang="en-US" dirty="0"/>
          </a:p>
        </p:txBody>
      </p:sp>
    </p:spTree>
    <p:extLst>
      <p:ext uri="{BB962C8B-B14F-4D97-AF65-F5344CB8AC3E}">
        <p14:creationId xmlns:p14="http://schemas.microsoft.com/office/powerpoint/2010/main" val="75780931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C31468B-083B-4AB7-841A-52FB14978830}"/>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24894" y="0"/>
            <a:ext cx="5507927" cy="3619832"/>
          </a:xfrm>
          <a:prstGeom prst="rect">
            <a:avLst/>
          </a:prstGeom>
        </p:spPr>
      </p:pic>
      <p:pic>
        <p:nvPicPr>
          <p:cNvPr id="7" name="Picture 6">
            <a:extLst>
              <a:ext uri="{FF2B5EF4-FFF2-40B4-BE49-F238E27FC236}">
                <a16:creationId xmlns:a16="http://schemas.microsoft.com/office/drawing/2014/main" id="{18B24952-17C1-4C69-9A5D-40E5830A274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383033" y="2435310"/>
            <a:ext cx="6808966" cy="4474880"/>
          </a:xfrm>
          <a:prstGeom prst="rect">
            <a:avLst/>
          </a:prstGeom>
        </p:spPr>
      </p:pic>
      <p:sp>
        <p:nvSpPr>
          <p:cNvPr id="4" name="TextBox 3">
            <a:extLst>
              <a:ext uri="{FF2B5EF4-FFF2-40B4-BE49-F238E27FC236}">
                <a16:creationId xmlns:a16="http://schemas.microsoft.com/office/drawing/2014/main" id="{6DB0F264-FF4C-E746-8BC9-D7FDE32797E0}"/>
              </a:ext>
            </a:extLst>
          </p:cNvPr>
          <p:cNvSpPr txBox="1"/>
          <p:nvPr/>
        </p:nvSpPr>
        <p:spPr>
          <a:xfrm>
            <a:off x="5610971" y="155986"/>
            <a:ext cx="1136714" cy="369332"/>
          </a:xfrm>
          <a:prstGeom prst="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wrap="square" rtlCol="0">
            <a:spAutoFit/>
          </a:bodyPr>
          <a:lstStyle/>
          <a:p>
            <a:r>
              <a:rPr lang="en-US" dirty="0"/>
              <a:t>Before</a:t>
            </a:r>
          </a:p>
        </p:txBody>
      </p:sp>
      <p:sp>
        <p:nvSpPr>
          <p:cNvPr id="6" name="TextBox 5">
            <a:extLst>
              <a:ext uri="{FF2B5EF4-FFF2-40B4-BE49-F238E27FC236}">
                <a16:creationId xmlns:a16="http://schemas.microsoft.com/office/drawing/2014/main" id="{4E2B48F4-C116-6D43-A31D-3EB3CE83F086}"/>
              </a:ext>
            </a:extLst>
          </p:cNvPr>
          <p:cNvSpPr txBox="1"/>
          <p:nvPr/>
        </p:nvSpPr>
        <p:spPr>
          <a:xfrm>
            <a:off x="4001906" y="6402171"/>
            <a:ext cx="1136714" cy="369332"/>
          </a:xfrm>
          <a:prstGeom prst="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wrap="square" rtlCol="0">
            <a:spAutoFit/>
          </a:bodyPr>
          <a:lstStyle/>
          <a:p>
            <a:r>
              <a:rPr lang="en-US" dirty="0"/>
              <a:t>After</a:t>
            </a:r>
          </a:p>
        </p:txBody>
      </p:sp>
      <p:sp>
        <p:nvSpPr>
          <p:cNvPr id="8" name="TextBox 7">
            <a:extLst>
              <a:ext uri="{FF2B5EF4-FFF2-40B4-BE49-F238E27FC236}">
                <a16:creationId xmlns:a16="http://schemas.microsoft.com/office/drawing/2014/main" id="{09CD8C72-28A2-BA40-A93A-076B3C946341}"/>
              </a:ext>
            </a:extLst>
          </p:cNvPr>
          <p:cNvSpPr txBox="1"/>
          <p:nvPr/>
        </p:nvSpPr>
        <p:spPr>
          <a:xfrm>
            <a:off x="832397" y="4136247"/>
            <a:ext cx="3169509" cy="369332"/>
          </a:xfrm>
          <a:prstGeom prst="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wrap="square">
            <a:spAutoFit/>
          </a:bodyPr>
          <a:lstStyle/>
          <a:p>
            <a:r>
              <a:rPr lang="en-US" b="0" i="0" u="none" strike="noStrike" dirty="0">
                <a:solidFill>
                  <a:srgbClr val="FFFFFF"/>
                </a:solidFill>
                <a:effectLst/>
                <a:latin typeface="Open Sans" panose="020B0606030504020204" pitchFamily="34" charset="0"/>
              </a:rPr>
              <a:t>The Kingsway in June 1993</a:t>
            </a:r>
            <a:endParaRPr lang="en-US" dirty="0"/>
          </a:p>
        </p:txBody>
      </p:sp>
    </p:spTree>
    <p:extLst>
      <p:ext uri="{BB962C8B-B14F-4D97-AF65-F5344CB8AC3E}">
        <p14:creationId xmlns:p14="http://schemas.microsoft.com/office/powerpoint/2010/main" val="421493150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4167A18-D1EF-4A6E-B3CF-2198E1D7CFA3}"/>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 y="1"/>
            <a:ext cx="6096000" cy="3426382"/>
          </a:xfrm>
          <a:prstGeom prst="rect">
            <a:avLst/>
          </a:prstGeom>
        </p:spPr>
      </p:pic>
      <p:pic>
        <p:nvPicPr>
          <p:cNvPr id="7" name="Picture 6">
            <a:extLst>
              <a:ext uri="{FF2B5EF4-FFF2-40B4-BE49-F238E27FC236}">
                <a16:creationId xmlns:a16="http://schemas.microsoft.com/office/drawing/2014/main" id="{31A78E9C-ED07-4E5E-B68A-62DB78BD95E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518205" y="3106856"/>
            <a:ext cx="6673795" cy="3751144"/>
          </a:xfrm>
          <a:prstGeom prst="rect">
            <a:avLst/>
          </a:prstGeom>
        </p:spPr>
      </p:pic>
      <p:sp>
        <p:nvSpPr>
          <p:cNvPr id="4" name="TextBox 3">
            <a:extLst>
              <a:ext uri="{FF2B5EF4-FFF2-40B4-BE49-F238E27FC236}">
                <a16:creationId xmlns:a16="http://schemas.microsoft.com/office/drawing/2014/main" id="{BC852780-5F17-3C41-974D-0E7C4C986FAB}"/>
              </a:ext>
            </a:extLst>
          </p:cNvPr>
          <p:cNvSpPr txBox="1"/>
          <p:nvPr/>
        </p:nvSpPr>
        <p:spPr>
          <a:xfrm>
            <a:off x="414686" y="3517024"/>
            <a:ext cx="1136714" cy="369332"/>
          </a:xfrm>
          <a:prstGeom prst="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wrap="square" rtlCol="0">
            <a:spAutoFit/>
          </a:bodyPr>
          <a:lstStyle/>
          <a:p>
            <a:r>
              <a:rPr lang="en-US" dirty="0"/>
              <a:t>Before</a:t>
            </a:r>
          </a:p>
        </p:txBody>
      </p:sp>
      <p:sp>
        <p:nvSpPr>
          <p:cNvPr id="6" name="TextBox 5">
            <a:extLst>
              <a:ext uri="{FF2B5EF4-FFF2-40B4-BE49-F238E27FC236}">
                <a16:creationId xmlns:a16="http://schemas.microsoft.com/office/drawing/2014/main" id="{575996FC-0C95-6444-8989-D35F0C2FBE1B}"/>
              </a:ext>
            </a:extLst>
          </p:cNvPr>
          <p:cNvSpPr txBox="1"/>
          <p:nvPr/>
        </p:nvSpPr>
        <p:spPr>
          <a:xfrm>
            <a:off x="4180811" y="6328030"/>
            <a:ext cx="1136714" cy="369332"/>
          </a:xfrm>
          <a:prstGeom prst="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wrap="square" rtlCol="0">
            <a:spAutoFit/>
          </a:bodyPr>
          <a:lstStyle/>
          <a:p>
            <a:r>
              <a:rPr lang="en-US" dirty="0"/>
              <a:t>After</a:t>
            </a:r>
          </a:p>
        </p:txBody>
      </p:sp>
      <p:sp>
        <p:nvSpPr>
          <p:cNvPr id="8" name="TextBox 7">
            <a:extLst>
              <a:ext uri="{FF2B5EF4-FFF2-40B4-BE49-F238E27FC236}">
                <a16:creationId xmlns:a16="http://schemas.microsoft.com/office/drawing/2014/main" id="{09E1978E-B351-2A4B-BF65-6C8B977E9E12}"/>
              </a:ext>
            </a:extLst>
          </p:cNvPr>
          <p:cNvSpPr txBox="1"/>
          <p:nvPr/>
        </p:nvSpPr>
        <p:spPr>
          <a:xfrm>
            <a:off x="983043" y="4554041"/>
            <a:ext cx="3724881" cy="646331"/>
          </a:xfrm>
          <a:prstGeom prst="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wrap="square">
            <a:spAutoFit/>
          </a:bodyPr>
          <a:lstStyle/>
          <a:p>
            <a:r>
              <a:rPr lang="en-US" b="0" i="0" u="none" strike="noStrike" dirty="0">
                <a:solidFill>
                  <a:srgbClr val="FFFFFF"/>
                </a:solidFill>
                <a:effectLst/>
                <a:latin typeface="Open Sans" panose="020B0606030504020204" pitchFamily="34" charset="0"/>
              </a:rPr>
              <a:t>The roundabout on The Kingsway back in 2002</a:t>
            </a:r>
            <a:endParaRPr lang="en-US" dirty="0"/>
          </a:p>
        </p:txBody>
      </p:sp>
    </p:spTree>
    <p:extLst>
      <p:ext uri="{BB962C8B-B14F-4D97-AF65-F5344CB8AC3E}">
        <p14:creationId xmlns:p14="http://schemas.microsoft.com/office/powerpoint/2010/main" val="138969854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F870984-BFD4-434C-84FA-057C280A12B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 y="1"/>
            <a:ext cx="6095999" cy="4036584"/>
          </a:xfrm>
          <a:prstGeom prst="rect">
            <a:avLst/>
          </a:prstGeom>
        </p:spPr>
      </p:pic>
      <p:pic>
        <p:nvPicPr>
          <p:cNvPr id="7" name="Picture 6">
            <a:extLst>
              <a:ext uri="{FF2B5EF4-FFF2-40B4-BE49-F238E27FC236}">
                <a16:creationId xmlns:a16="http://schemas.microsoft.com/office/drawing/2014/main" id="{50C837AA-384A-4EF1-BD68-4121BEC774A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096000" y="2821414"/>
            <a:ext cx="6096000" cy="4036586"/>
          </a:xfrm>
          <a:prstGeom prst="rect">
            <a:avLst/>
          </a:prstGeom>
        </p:spPr>
      </p:pic>
      <p:sp>
        <p:nvSpPr>
          <p:cNvPr id="4" name="TextBox 3">
            <a:extLst>
              <a:ext uri="{FF2B5EF4-FFF2-40B4-BE49-F238E27FC236}">
                <a16:creationId xmlns:a16="http://schemas.microsoft.com/office/drawing/2014/main" id="{0F39BE25-6CF8-8148-8018-A6336D7EDDE6}"/>
              </a:ext>
            </a:extLst>
          </p:cNvPr>
          <p:cNvSpPr txBox="1"/>
          <p:nvPr/>
        </p:nvSpPr>
        <p:spPr>
          <a:xfrm>
            <a:off x="207344" y="4209003"/>
            <a:ext cx="1136714" cy="369332"/>
          </a:xfrm>
          <a:prstGeom prst="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wrap="square" rtlCol="0">
            <a:spAutoFit/>
          </a:bodyPr>
          <a:lstStyle/>
          <a:p>
            <a:r>
              <a:rPr lang="en-US" dirty="0"/>
              <a:t>Before</a:t>
            </a:r>
          </a:p>
        </p:txBody>
      </p:sp>
      <p:sp>
        <p:nvSpPr>
          <p:cNvPr id="6" name="TextBox 5">
            <a:extLst>
              <a:ext uri="{FF2B5EF4-FFF2-40B4-BE49-F238E27FC236}">
                <a16:creationId xmlns:a16="http://schemas.microsoft.com/office/drawing/2014/main" id="{E2853F63-C015-9840-B14A-4A43C3AFF834}"/>
              </a:ext>
            </a:extLst>
          </p:cNvPr>
          <p:cNvSpPr txBox="1"/>
          <p:nvPr/>
        </p:nvSpPr>
        <p:spPr>
          <a:xfrm>
            <a:off x="4959286" y="6465324"/>
            <a:ext cx="1136714" cy="369332"/>
          </a:xfrm>
          <a:prstGeom prst="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wrap="square" rtlCol="0">
            <a:spAutoFit/>
          </a:bodyPr>
          <a:lstStyle/>
          <a:p>
            <a:r>
              <a:rPr lang="en-US" dirty="0"/>
              <a:t>After</a:t>
            </a:r>
          </a:p>
        </p:txBody>
      </p:sp>
      <p:sp>
        <p:nvSpPr>
          <p:cNvPr id="8" name="TextBox 7">
            <a:extLst>
              <a:ext uri="{FF2B5EF4-FFF2-40B4-BE49-F238E27FC236}">
                <a16:creationId xmlns:a16="http://schemas.microsoft.com/office/drawing/2014/main" id="{061F4D4A-6D1E-1444-A3A6-00D293EE9263}"/>
              </a:ext>
            </a:extLst>
          </p:cNvPr>
          <p:cNvSpPr txBox="1"/>
          <p:nvPr/>
        </p:nvSpPr>
        <p:spPr>
          <a:xfrm>
            <a:off x="696151" y="5033489"/>
            <a:ext cx="4831492" cy="646331"/>
          </a:xfrm>
          <a:prstGeom prst="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wrap="square">
            <a:spAutoFit/>
          </a:bodyPr>
          <a:lstStyle/>
          <a:p>
            <a:r>
              <a:rPr lang="en-US" b="0" i="0" u="none" strike="noStrike" dirty="0">
                <a:solidFill>
                  <a:srgbClr val="FFFFFF"/>
                </a:solidFill>
                <a:effectLst/>
                <a:latin typeface="Open Sans" panose="020B0606030504020204" pitchFamily="34" charset="0"/>
              </a:rPr>
              <a:t>Work underway at Swansea's Kingsway to remove the Kingsway Underpass in 2006</a:t>
            </a:r>
            <a:endParaRPr lang="en-US" dirty="0"/>
          </a:p>
        </p:txBody>
      </p:sp>
    </p:spTree>
    <p:extLst>
      <p:ext uri="{BB962C8B-B14F-4D97-AF65-F5344CB8AC3E}">
        <p14:creationId xmlns:p14="http://schemas.microsoft.com/office/powerpoint/2010/main" val="408236543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593EA43-79FD-4738-8E30-EAC1EC7BFA9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 y="0"/>
            <a:ext cx="6096000" cy="4056287"/>
          </a:xfrm>
          <a:prstGeom prst="rect">
            <a:avLst/>
          </a:prstGeom>
        </p:spPr>
      </p:pic>
      <p:pic>
        <p:nvPicPr>
          <p:cNvPr id="7" name="Picture 6">
            <a:extLst>
              <a:ext uri="{FF2B5EF4-FFF2-40B4-BE49-F238E27FC236}">
                <a16:creationId xmlns:a16="http://schemas.microsoft.com/office/drawing/2014/main" id="{B74B6687-4E54-4399-BB7A-0B764472B39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095997" y="2801712"/>
            <a:ext cx="6096001" cy="4056287"/>
          </a:xfrm>
          <a:prstGeom prst="rect">
            <a:avLst/>
          </a:prstGeom>
        </p:spPr>
      </p:pic>
      <p:sp>
        <p:nvSpPr>
          <p:cNvPr id="4" name="TextBox 3">
            <a:extLst>
              <a:ext uri="{FF2B5EF4-FFF2-40B4-BE49-F238E27FC236}">
                <a16:creationId xmlns:a16="http://schemas.microsoft.com/office/drawing/2014/main" id="{8D82B4B9-34E1-CB48-8690-1B77AF2FAA17}"/>
              </a:ext>
            </a:extLst>
          </p:cNvPr>
          <p:cNvSpPr txBox="1"/>
          <p:nvPr/>
        </p:nvSpPr>
        <p:spPr>
          <a:xfrm>
            <a:off x="469665" y="4159575"/>
            <a:ext cx="1136714" cy="369332"/>
          </a:xfrm>
          <a:prstGeom prst="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wrap="square" rtlCol="0">
            <a:spAutoFit/>
          </a:bodyPr>
          <a:lstStyle/>
          <a:p>
            <a:r>
              <a:rPr lang="en-US" dirty="0"/>
              <a:t>Before</a:t>
            </a:r>
          </a:p>
        </p:txBody>
      </p:sp>
      <p:sp>
        <p:nvSpPr>
          <p:cNvPr id="6" name="TextBox 5">
            <a:extLst>
              <a:ext uri="{FF2B5EF4-FFF2-40B4-BE49-F238E27FC236}">
                <a16:creationId xmlns:a16="http://schemas.microsoft.com/office/drawing/2014/main" id="{7CF3824B-A1B9-A846-AFDE-86740C9A5FC6}"/>
              </a:ext>
            </a:extLst>
          </p:cNvPr>
          <p:cNvSpPr txBox="1"/>
          <p:nvPr/>
        </p:nvSpPr>
        <p:spPr>
          <a:xfrm>
            <a:off x="4655919" y="6488668"/>
            <a:ext cx="1136714" cy="369332"/>
          </a:xfrm>
          <a:prstGeom prst="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wrap="square" rtlCol="0">
            <a:spAutoFit/>
          </a:bodyPr>
          <a:lstStyle/>
          <a:p>
            <a:r>
              <a:rPr lang="en-US" dirty="0"/>
              <a:t>After</a:t>
            </a:r>
          </a:p>
        </p:txBody>
      </p:sp>
      <p:sp>
        <p:nvSpPr>
          <p:cNvPr id="8" name="TextBox 7">
            <a:extLst>
              <a:ext uri="{FF2B5EF4-FFF2-40B4-BE49-F238E27FC236}">
                <a16:creationId xmlns:a16="http://schemas.microsoft.com/office/drawing/2014/main" id="{FF97B32D-61AE-6D44-A9E0-DE7F3A02117B}"/>
              </a:ext>
            </a:extLst>
          </p:cNvPr>
          <p:cNvSpPr txBox="1"/>
          <p:nvPr/>
        </p:nvSpPr>
        <p:spPr>
          <a:xfrm>
            <a:off x="1606379" y="5186664"/>
            <a:ext cx="2511000" cy="923330"/>
          </a:xfrm>
          <a:prstGeom prst="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wrap="square">
            <a:spAutoFit/>
          </a:bodyPr>
          <a:lstStyle/>
          <a:p>
            <a:r>
              <a:rPr lang="en" b="0" i="0" u="none" strike="noStrike" dirty="0">
                <a:solidFill>
                  <a:srgbClr val="FFFFFF"/>
                </a:solidFill>
                <a:effectLst/>
                <a:latin typeface="Open Sans" panose="020B0606030504020204" pitchFamily="34" charset="0"/>
              </a:rPr>
              <a:t>2011, After the Kingsway underpass was removed</a:t>
            </a:r>
            <a:endParaRPr lang="en-US" dirty="0"/>
          </a:p>
        </p:txBody>
      </p:sp>
    </p:spTree>
    <p:extLst>
      <p:ext uri="{BB962C8B-B14F-4D97-AF65-F5344CB8AC3E}">
        <p14:creationId xmlns:p14="http://schemas.microsoft.com/office/powerpoint/2010/main" val="258546212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A78FA98-5572-4E4F-BE5E-499E9A11A59F}"/>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 y="1"/>
            <a:ext cx="5795574" cy="3856382"/>
          </a:xfrm>
          <a:prstGeom prst="rect">
            <a:avLst/>
          </a:prstGeom>
        </p:spPr>
      </p:pic>
      <p:pic>
        <p:nvPicPr>
          <p:cNvPr id="7" name="Picture 6">
            <a:extLst>
              <a:ext uri="{FF2B5EF4-FFF2-40B4-BE49-F238E27FC236}">
                <a16:creationId xmlns:a16="http://schemas.microsoft.com/office/drawing/2014/main" id="{7D803D7A-A68D-4C5C-A186-1740DE2FDAAB}"/>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795575" y="2601812"/>
            <a:ext cx="6396423" cy="4256188"/>
          </a:xfrm>
          <a:prstGeom prst="rect">
            <a:avLst/>
          </a:prstGeom>
        </p:spPr>
      </p:pic>
      <p:sp>
        <p:nvSpPr>
          <p:cNvPr id="4" name="TextBox 3">
            <a:extLst>
              <a:ext uri="{FF2B5EF4-FFF2-40B4-BE49-F238E27FC236}">
                <a16:creationId xmlns:a16="http://schemas.microsoft.com/office/drawing/2014/main" id="{2010EA46-59BB-E844-A108-6A72E564EFC7}"/>
              </a:ext>
            </a:extLst>
          </p:cNvPr>
          <p:cNvSpPr txBox="1"/>
          <p:nvPr/>
        </p:nvSpPr>
        <p:spPr>
          <a:xfrm>
            <a:off x="321384" y="3998937"/>
            <a:ext cx="1136714" cy="369332"/>
          </a:xfrm>
          <a:prstGeom prst="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wrap="square" rtlCol="0">
            <a:spAutoFit/>
          </a:bodyPr>
          <a:lstStyle/>
          <a:p>
            <a:r>
              <a:rPr lang="en-US" dirty="0"/>
              <a:t>Before</a:t>
            </a:r>
          </a:p>
        </p:txBody>
      </p:sp>
      <p:sp>
        <p:nvSpPr>
          <p:cNvPr id="6" name="TextBox 5">
            <a:extLst>
              <a:ext uri="{FF2B5EF4-FFF2-40B4-BE49-F238E27FC236}">
                <a16:creationId xmlns:a16="http://schemas.microsoft.com/office/drawing/2014/main" id="{9233013C-AA66-EE48-9FC9-6D6E02F14A03}"/>
              </a:ext>
            </a:extLst>
          </p:cNvPr>
          <p:cNvSpPr txBox="1"/>
          <p:nvPr/>
        </p:nvSpPr>
        <p:spPr>
          <a:xfrm>
            <a:off x="4655919" y="6488668"/>
            <a:ext cx="1136714" cy="369332"/>
          </a:xfrm>
          <a:prstGeom prst="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wrap="square" rtlCol="0">
            <a:spAutoFit/>
          </a:bodyPr>
          <a:lstStyle/>
          <a:p>
            <a:r>
              <a:rPr lang="en-US" dirty="0"/>
              <a:t>After</a:t>
            </a:r>
          </a:p>
        </p:txBody>
      </p:sp>
      <p:sp>
        <p:nvSpPr>
          <p:cNvPr id="8" name="TextBox 7">
            <a:extLst>
              <a:ext uri="{FF2B5EF4-FFF2-40B4-BE49-F238E27FC236}">
                <a16:creationId xmlns:a16="http://schemas.microsoft.com/office/drawing/2014/main" id="{42581E85-1AA8-F241-B3FB-9E3201FCF637}"/>
              </a:ext>
            </a:extLst>
          </p:cNvPr>
          <p:cNvSpPr txBox="1"/>
          <p:nvPr/>
        </p:nvSpPr>
        <p:spPr>
          <a:xfrm>
            <a:off x="934795" y="4729906"/>
            <a:ext cx="3721124" cy="369332"/>
          </a:xfrm>
          <a:prstGeom prst="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wrap="square">
            <a:spAutoFit/>
          </a:bodyPr>
          <a:lstStyle/>
          <a:p>
            <a:r>
              <a:rPr lang="en-US" b="0" i="0" u="none" strike="noStrike" dirty="0">
                <a:solidFill>
                  <a:srgbClr val="FFFFFF"/>
                </a:solidFill>
                <a:effectLst/>
                <a:latin typeface="Open Sans" panose="020B0606030504020204" pitchFamily="34" charset="0"/>
              </a:rPr>
              <a:t>How the Kingsway looks in 2020</a:t>
            </a:r>
            <a:endParaRPr lang="en-US" dirty="0"/>
          </a:p>
        </p:txBody>
      </p:sp>
    </p:spTree>
    <p:extLst>
      <p:ext uri="{BB962C8B-B14F-4D97-AF65-F5344CB8AC3E}">
        <p14:creationId xmlns:p14="http://schemas.microsoft.com/office/powerpoint/2010/main" val="12516109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C4FEF31-C56A-4D66-A3E0-5FB3A5F00EF5}"/>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7663216" y="106057"/>
            <a:ext cx="4340353" cy="3255265"/>
          </a:xfrm>
          <a:prstGeom prst="rect">
            <a:avLst/>
          </a:prstGeom>
        </p:spPr>
      </p:pic>
      <p:pic>
        <p:nvPicPr>
          <p:cNvPr id="15" name="Picture 14">
            <a:extLst>
              <a:ext uri="{FF2B5EF4-FFF2-40B4-BE49-F238E27FC236}">
                <a16:creationId xmlns:a16="http://schemas.microsoft.com/office/drawing/2014/main" id="{83A2941A-B30D-444D-BBA4-27E247D43C0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628062" y="3429000"/>
            <a:ext cx="4375508" cy="3281631"/>
          </a:xfrm>
          <a:prstGeom prst="rect">
            <a:avLst/>
          </a:prstGeom>
        </p:spPr>
      </p:pic>
      <p:pic>
        <p:nvPicPr>
          <p:cNvPr id="19" name="Picture 18">
            <a:extLst>
              <a:ext uri="{FF2B5EF4-FFF2-40B4-BE49-F238E27FC236}">
                <a16:creationId xmlns:a16="http://schemas.microsoft.com/office/drawing/2014/main" id="{D282618C-6B75-44C2-8736-1977749D9D68}"/>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920577" y="106057"/>
            <a:ext cx="4595412" cy="3446559"/>
          </a:xfrm>
          <a:prstGeom prst="rect">
            <a:avLst/>
          </a:prstGeom>
        </p:spPr>
      </p:pic>
      <p:pic>
        <p:nvPicPr>
          <p:cNvPr id="21" name="Picture 20">
            <a:extLst>
              <a:ext uri="{FF2B5EF4-FFF2-40B4-BE49-F238E27FC236}">
                <a16:creationId xmlns:a16="http://schemas.microsoft.com/office/drawing/2014/main" id="{DA0F9AE3-E900-4D79-BD78-908A20657350}"/>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88430" y="198342"/>
            <a:ext cx="2584919" cy="3446558"/>
          </a:xfrm>
          <a:prstGeom prst="rect">
            <a:avLst/>
          </a:prstGeom>
        </p:spPr>
      </p:pic>
      <p:sp>
        <p:nvSpPr>
          <p:cNvPr id="6" name="Content Placeholder 2">
            <a:extLst>
              <a:ext uri="{FF2B5EF4-FFF2-40B4-BE49-F238E27FC236}">
                <a16:creationId xmlns:a16="http://schemas.microsoft.com/office/drawing/2014/main" id="{60D3CF18-60CE-984D-818A-BF47A0F1DE31}"/>
              </a:ext>
            </a:extLst>
          </p:cNvPr>
          <p:cNvSpPr>
            <a:spLocks noGrp="1"/>
          </p:cNvSpPr>
          <p:nvPr>
            <p:ph idx="1"/>
          </p:nvPr>
        </p:nvSpPr>
        <p:spPr>
          <a:xfrm>
            <a:off x="566123" y="4503371"/>
            <a:ext cx="6949866" cy="2156287"/>
          </a:xfr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a:normAutofit fontScale="92500" lnSpcReduction="10000"/>
          </a:bodyPr>
          <a:lstStyle/>
          <a:p>
            <a:pPr marL="0" indent="0">
              <a:buNone/>
            </a:pPr>
            <a:r>
              <a:rPr lang="en-GB" dirty="0"/>
              <a:t>After experimenting how to go about putting the historical photographs on display I felt like they needed more then just being put on mount board or mounting foam board. I think they would look better in frames, due to a lot of historical images being presented in pictured frames in historical buildings, this should help do the images justice. I have also considered having small descriptions underneath each of the images, due to there being a chance of confusion or uncertainty as to what they are about and what is going on.</a:t>
            </a:r>
          </a:p>
        </p:txBody>
      </p:sp>
      <p:sp>
        <p:nvSpPr>
          <p:cNvPr id="7" name="Title 1">
            <a:extLst>
              <a:ext uri="{FF2B5EF4-FFF2-40B4-BE49-F238E27FC236}">
                <a16:creationId xmlns:a16="http://schemas.microsoft.com/office/drawing/2014/main" id="{BF52099F-D66C-C749-8294-CFEC8403A070}"/>
              </a:ext>
            </a:extLst>
          </p:cNvPr>
          <p:cNvSpPr>
            <a:spLocks noGrp="1"/>
          </p:cNvSpPr>
          <p:nvPr>
            <p:ph type="title"/>
          </p:nvPr>
        </p:nvSpPr>
        <p:spPr>
          <a:xfrm>
            <a:off x="566123" y="3651677"/>
            <a:ext cx="8596668" cy="1320800"/>
          </a:xfrm>
        </p:spPr>
        <p:txBody>
          <a:bodyPr/>
          <a:lstStyle/>
          <a:p>
            <a:r>
              <a:rPr lang="en-GB" dirty="0"/>
              <a:t>Historical images on display</a:t>
            </a:r>
          </a:p>
        </p:txBody>
      </p:sp>
    </p:spTree>
    <p:extLst>
      <p:ext uri="{BB962C8B-B14F-4D97-AF65-F5344CB8AC3E}">
        <p14:creationId xmlns:p14="http://schemas.microsoft.com/office/powerpoint/2010/main" val="341640082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B8CD48E-605C-4283-867F-5C846B97CF80}"/>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65100" y="1320800"/>
            <a:ext cx="3841462" cy="5121950"/>
          </a:xfrm>
          <a:prstGeom prst="rect">
            <a:avLst/>
          </a:prstGeom>
        </p:spPr>
      </p:pic>
      <p:pic>
        <p:nvPicPr>
          <p:cNvPr id="7" name="Picture 6">
            <a:extLst>
              <a:ext uri="{FF2B5EF4-FFF2-40B4-BE49-F238E27FC236}">
                <a16:creationId xmlns:a16="http://schemas.microsoft.com/office/drawing/2014/main" id="{4D55089E-0DD4-4F97-92B8-641B6ED87CE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8092930" y="1320802"/>
            <a:ext cx="3841462" cy="5121948"/>
          </a:xfrm>
          <a:prstGeom prst="rect">
            <a:avLst/>
          </a:prstGeom>
        </p:spPr>
      </p:pic>
      <p:pic>
        <p:nvPicPr>
          <p:cNvPr id="8" name="Picture 7">
            <a:extLst>
              <a:ext uri="{FF2B5EF4-FFF2-40B4-BE49-F238E27FC236}">
                <a16:creationId xmlns:a16="http://schemas.microsoft.com/office/drawing/2014/main" id="{1E336097-B8EE-40B5-B14C-8CD922E9EF2F}"/>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099071" y="1320800"/>
            <a:ext cx="3841461" cy="5121948"/>
          </a:xfrm>
          <a:prstGeom prst="rect">
            <a:avLst/>
          </a:prstGeom>
        </p:spPr>
      </p:pic>
    </p:spTree>
    <p:extLst>
      <p:ext uri="{BB962C8B-B14F-4D97-AF65-F5344CB8AC3E}">
        <p14:creationId xmlns:p14="http://schemas.microsoft.com/office/powerpoint/2010/main" val="425973627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5694BFE-160E-4624-A9F3-03CF95BEC7DD}"/>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7715251" y="123825"/>
            <a:ext cx="4394200" cy="3295650"/>
          </a:xfrm>
          <a:prstGeom prst="rect">
            <a:avLst/>
          </a:prstGeom>
        </p:spPr>
      </p:pic>
      <p:pic>
        <p:nvPicPr>
          <p:cNvPr id="5" name="Picture 4">
            <a:extLst>
              <a:ext uri="{FF2B5EF4-FFF2-40B4-BE49-F238E27FC236}">
                <a16:creationId xmlns:a16="http://schemas.microsoft.com/office/drawing/2014/main" id="{883F784B-58B6-44A8-83E6-76E3F1D09A3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673601" y="3438526"/>
            <a:ext cx="4559300" cy="3419475"/>
          </a:xfrm>
          <a:prstGeom prst="rect">
            <a:avLst/>
          </a:prstGeom>
        </p:spPr>
      </p:pic>
      <p:pic>
        <p:nvPicPr>
          <p:cNvPr id="6" name="Picture 5">
            <a:extLst>
              <a:ext uri="{FF2B5EF4-FFF2-40B4-BE49-F238E27FC236}">
                <a16:creationId xmlns:a16="http://schemas.microsoft.com/office/drawing/2014/main" id="{524FB533-8802-4401-8353-A54D093586CC}"/>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0" y="3438526"/>
            <a:ext cx="4559300" cy="3419474"/>
          </a:xfrm>
          <a:prstGeom prst="rect">
            <a:avLst/>
          </a:prstGeom>
        </p:spPr>
      </p:pic>
      <p:sp>
        <p:nvSpPr>
          <p:cNvPr id="2" name="TextBox 1">
            <a:extLst>
              <a:ext uri="{FF2B5EF4-FFF2-40B4-BE49-F238E27FC236}">
                <a16:creationId xmlns:a16="http://schemas.microsoft.com/office/drawing/2014/main" id="{E5F272D1-2CB2-674A-A1BA-F6AE5FDA4EDA}"/>
              </a:ext>
            </a:extLst>
          </p:cNvPr>
          <p:cNvSpPr txBox="1"/>
          <p:nvPr/>
        </p:nvSpPr>
        <p:spPr>
          <a:xfrm>
            <a:off x="82549" y="1056989"/>
            <a:ext cx="7438768" cy="2246769"/>
          </a:xfrm>
          <a:prstGeom prst="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wrap="square" rtlCol="0">
            <a:spAutoFit/>
          </a:bodyPr>
          <a:lstStyle/>
          <a:p>
            <a:r>
              <a:rPr lang="en-US" sz="1400" dirty="0"/>
              <a:t>After taking my photos to </a:t>
            </a:r>
            <a:r>
              <a:rPr lang="en-US" sz="1400" i="1" dirty="0"/>
              <a:t>The Bunkhouse </a:t>
            </a:r>
            <a:r>
              <a:rPr lang="en-US" sz="1400" dirty="0"/>
              <a:t>for our last test and experiment session</a:t>
            </a:r>
            <a:r>
              <a:rPr lang="en-US" sz="1400" i="1" dirty="0"/>
              <a:t>, </a:t>
            </a:r>
            <a:r>
              <a:rPr lang="en-US" sz="1400" dirty="0"/>
              <a:t>I knew how I wanted them to be displayed.</a:t>
            </a:r>
            <a:r>
              <a:rPr lang="en-US" sz="1400" i="1" dirty="0"/>
              <a:t> </a:t>
            </a:r>
            <a:r>
              <a:rPr lang="en-US" sz="1400" dirty="0"/>
              <a:t>I tried both mounted images and framed photographs on the wall to see not only how they would look, but how many I would need. Despite the framed photo falling off whilst I tried to document it, I thought it stood out more then the plan mounted images due to the contrast between the frame and the wall.</a:t>
            </a:r>
          </a:p>
          <a:p>
            <a:r>
              <a:rPr lang="en-US" sz="1400" dirty="0"/>
              <a:t>My original goal was to have the framed images displayed on the left wall because it was flatter than the one on the right, however I realized that the had rail was on the left wall so it would be awkward for people going down the stairs to stand and look at the photos properly. On the photos will be displayed on the right wall. I will need 11 photos to reach the bottom of the stairs when spacing the photographs properly.</a:t>
            </a:r>
          </a:p>
        </p:txBody>
      </p:sp>
      <p:sp>
        <p:nvSpPr>
          <p:cNvPr id="3" name="Rectangle 2">
            <a:extLst>
              <a:ext uri="{FF2B5EF4-FFF2-40B4-BE49-F238E27FC236}">
                <a16:creationId xmlns:a16="http://schemas.microsoft.com/office/drawing/2014/main" id="{1695D772-6534-AD4F-B98E-E15BEDF3D84C}"/>
              </a:ext>
            </a:extLst>
          </p:cNvPr>
          <p:cNvSpPr/>
          <p:nvPr/>
        </p:nvSpPr>
        <p:spPr>
          <a:xfrm>
            <a:off x="313293" y="214336"/>
            <a:ext cx="6639958" cy="707886"/>
          </a:xfrm>
          <a:prstGeom prst="rect">
            <a:avLst/>
          </a:prstGeom>
          <a:noFill/>
        </p:spPr>
        <p:txBody>
          <a:bodyPr wrap="none" lIns="91440" tIns="45720" rIns="91440" bIns="45720">
            <a:spAutoFit/>
          </a:bodyPr>
          <a:lstStyle/>
          <a:p>
            <a:pPr algn="ctr"/>
            <a:r>
              <a:rPr lang="en-US" sz="4000" b="1" dirty="0">
                <a:ln w="22225">
                  <a:solidFill>
                    <a:schemeClr val="accent2"/>
                  </a:solidFill>
                  <a:prstDash val="solid"/>
                </a:ln>
                <a:solidFill>
                  <a:schemeClr val="accent2">
                    <a:lumMod val="40000"/>
                    <a:lumOff val="60000"/>
                  </a:schemeClr>
                </a:solidFill>
              </a:rPr>
              <a:t>How to display the photos?</a:t>
            </a:r>
            <a:endParaRPr lang="en-US" sz="4000" b="1" cap="none" spc="0" dirty="0">
              <a:ln w="22225">
                <a:solidFill>
                  <a:schemeClr val="accent2"/>
                </a:solidFill>
                <a:prstDash val="solid"/>
              </a:ln>
              <a:solidFill>
                <a:schemeClr val="accent2">
                  <a:lumMod val="40000"/>
                  <a:lumOff val="60000"/>
                </a:schemeClr>
              </a:solidFill>
              <a:effectLst/>
            </a:endParaRPr>
          </a:p>
        </p:txBody>
      </p:sp>
    </p:spTree>
    <p:extLst>
      <p:ext uri="{BB962C8B-B14F-4D97-AF65-F5344CB8AC3E}">
        <p14:creationId xmlns:p14="http://schemas.microsoft.com/office/powerpoint/2010/main" val="267934712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83A14F1-3563-4693-B711-6055E187A3F7}"/>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19050"/>
            <a:ext cx="4572000" cy="3429000"/>
          </a:xfrm>
          <a:prstGeom prst="rect">
            <a:avLst/>
          </a:prstGeom>
        </p:spPr>
      </p:pic>
      <p:pic>
        <p:nvPicPr>
          <p:cNvPr id="7" name="Picture 6">
            <a:extLst>
              <a:ext uri="{FF2B5EF4-FFF2-40B4-BE49-F238E27FC236}">
                <a16:creationId xmlns:a16="http://schemas.microsoft.com/office/drawing/2014/main" id="{A2D27C3D-E83B-4A57-91F6-0F242319F1B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231468" y="2387600"/>
            <a:ext cx="5960532" cy="4470400"/>
          </a:xfrm>
          <a:prstGeom prst="rect">
            <a:avLst/>
          </a:prstGeom>
        </p:spPr>
      </p:pic>
      <p:pic>
        <p:nvPicPr>
          <p:cNvPr id="11" name="Picture 10">
            <a:extLst>
              <a:ext uri="{FF2B5EF4-FFF2-40B4-BE49-F238E27FC236}">
                <a16:creationId xmlns:a16="http://schemas.microsoft.com/office/drawing/2014/main" id="{73A50279-176B-4B6F-9659-95F11EC32DFC}"/>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524000" y="3409950"/>
            <a:ext cx="4572000" cy="3429001"/>
          </a:xfrm>
          <a:prstGeom prst="rect">
            <a:avLst/>
          </a:prstGeom>
        </p:spPr>
      </p:pic>
      <p:sp>
        <p:nvSpPr>
          <p:cNvPr id="2" name="TextBox 1">
            <a:extLst>
              <a:ext uri="{FF2B5EF4-FFF2-40B4-BE49-F238E27FC236}">
                <a16:creationId xmlns:a16="http://schemas.microsoft.com/office/drawing/2014/main" id="{8CCCBB7C-29F9-FF4F-A4E5-1C1354F09427}"/>
              </a:ext>
            </a:extLst>
          </p:cNvPr>
          <p:cNvSpPr txBox="1"/>
          <p:nvPr/>
        </p:nvSpPr>
        <p:spPr>
          <a:xfrm>
            <a:off x="4756895" y="395418"/>
            <a:ext cx="6829168" cy="1815882"/>
          </a:xfrm>
          <a:prstGeom prst="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US" sz="1600" dirty="0"/>
              <a:t>After seeing the photos in their frames, I have decided to print them using the </a:t>
            </a:r>
            <a:r>
              <a:rPr lang="en-US" sz="1600" i="1" dirty="0"/>
              <a:t>Default paper crystal jet printer </a:t>
            </a:r>
            <a:r>
              <a:rPr lang="en-US" sz="1600" dirty="0"/>
              <a:t>because the paper quality of the images as they are doesn’t look great and makes the photographs appear grainy when they aren’t. I will be printing them A3 to fill the long space on the wall going down the stairs, however, I do want a wider margin around the photographs to show a distinct separation between the photos and the black frame. </a:t>
            </a:r>
            <a:endParaRPr lang="en-US" sz="1600" i="1" dirty="0"/>
          </a:p>
        </p:txBody>
      </p:sp>
    </p:spTree>
    <p:extLst>
      <p:ext uri="{BB962C8B-B14F-4D97-AF65-F5344CB8AC3E}">
        <p14:creationId xmlns:p14="http://schemas.microsoft.com/office/powerpoint/2010/main" val="369769876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885E935-B4D6-4D9A-B634-F7F61FE91209}"/>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7378700" y="3124200"/>
            <a:ext cx="4635502" cy="3476627"/>
          </a:xfrm>
          <a:prstGeom prst="rect">
            <a:avLst/>
          </a:prstGeom>
          <a:ln w="168275" cap="sq" cmpd="thickThin">
            <a:solidFill>
              <a:srgbClr val="000000"/>
            </a:solidFill>
            <a:prstDash val="solid"/>
            <a:miter lim="800000"/>
          </a:ln>
          <a:effectLst>
            <a:innerShdw blurRad="76200">
              <a:srgbClr val="000000"/>
            </a:innerShdw>
          </a:effectLst>
        </p:spPr>
      </p:pic>
      <p:pic>
        <p:nvPicPr>
          <p:cNvPr id="7" name="Picture 6">
            <a:extLst>
              <a:ext uri="{FF2B5EF4-FFF2-40B4-BE49-F238E27FC236}">
                <a16:creationId xmlns:a16="http://schemas.microsoft.com/office/drawing/2014/main" id="{D22B2370-2A9C-4EEB-9D22-346E6E572E35}"/>
              </a:ext>
            </a:extLst>
          </p:cNvPr>
          <p:cNvPicPr>
            <a:picLocks noChangeAspect="1"/>
          </p:cNvPicPr>
          <p:nvPr/>
        </p:nvPicPr>
        <p:blipFill>
          <a:blip r:embed="rId3" cstate="screen">
            <a:extLst>
              <a:ext uri="{BEBA8EAE-BF5A-486C-A8C5-ECC9F3942E4B}">
                <a14:imgProps xmlns:a14="http://schemas.microsoft.com/office/drawing/2010/main">
                  <a14:imgLayer r:embed="rId4">
                    <a14:imgEffect>
                      <a14:sharpenSoften amount="25000"/>
                    </a14:imgEffect>
                    <a14:imgEffect>
                      <a14:colorTemperature colorTemp="7200"/>
                    </a14:imgEffect>
                  </a14:imgLayer>
                </a14:imgProps>
              </a:ext>
              <a:ext uri="{28A0092B-C50C-407E-A947-70E740481C1C}">
                <a14:useLocalDpi xmlns:a14="http://schemas.microsoft.com/office/drawing/2010/main"/>
              </a:ext>
            </a:extLst>
          </a:blip>
          <a:stretch>
            <a:fillRect/>
          </a:stretch>
        </p:blipFill>
        <p:spPr>
          <a:xfrm>
            <a:off x="177798" y="360358"/>
            <a:ext cx="6819901" cy="5114925"/>
          </a:xfrm>
          <a:prstGeom prst="rect">
            <a:avLst/>
          </a:prstGeom>
          <a:ln w="171450" cap="sq" cmpd="thickThin">
            <a:solidFill>
              <a:srgbClr val="000000"/>
            </a:solidFill>
            <a:prstDash val="solid"/>
            <a:miter lim="800000"/>
          </a:ln>
          <a:effectLst>
            <a:innerShdw blurRad="76200">
              <a:srgbClr val="000000"/>
            </a:innerShdw>
          </a:effectLst>
        </p:spPr>
      </p:pic>
      <p:sp>
        <p:nvSpPr>
          <p:cNvPr id="2" name="TextBox 1">
            <a:extLst>
              <a:ext uri="{FF2B5EF4-FFF2-40B4-BE49-F238E27FC236}">
                <a16:creationId xmlns:a16="http://schemas.microsoft.com/office/drawing/2014/main" id="{D1FF499B-8798-8A4E-9543-1C2C4C28616F}"/>
              </a:ext>
            </a:extLst>
          </p:cNvPr>
          <p:cNvSpPr txBox="1"/>
          <p:nvPr/>
        </p:nvSpPr>
        <p:spPr>
          <a:xfrm>
            <a:off x="7378700" y="360358"/>
            <a:ext cx="4635502" cy="2308324"/>
          </a:xfrm>
          <a:prstGeom prst="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US" dirty="0"/>
              <a:t>This was us experimenting with the projector and the video to see how it should all be displayed. Connor is going to need to edit the size he saves the video as due to it having trouble playing as we as needing to change the quality he saved it as due to it not being very clear on the wall.</a:t>
            </a:r>
          </a:p>
        </p:txBody>
      </p:sp>
    </p:spTree>
    <p:extLst>
      <p:ext uri="{BB962C8B-B14F-4D97-AF65-F5344CB8AC3E}">
        <p14:creationId xmlns:p14="http://schemas.microsoft.com/office/powerpoint/2010/main" val="162091776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AFA577C-EE37-48AA-A769-1E186A64DCEB}"/>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730748" y="3473449"/>
            <a:ext cx="4425952" cy="3319464"/>
          </a:xfrm>
          <a:prstGeom prst="rect">
            <a:avLst/>
          </a:prstGeom>
        </p:spPr>
      </p:pic>
      <p:pic>
        <p:nvPicPr>
          <p:cNvPr id="7" name="Picture 6">
            <a:extLst>
              <a:ext uri="{FF2B5EF4-FFF2-40B4-BE49-F238E27FC236}">
                <a16:creationId xmlns:a16="http://schemas.microsoft.com/office/drawing/2014/main" id="{A94193AC-B757-48BC-8B79-38946CCDA80B}"/>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3473449"/>
            <a:ext cx="4425952" cy="3319464"/>
          </a:xfrm>
          <a:prstGeom prst="rect">
            <a:avLst/>
          </a:prstGeom>
        </p:spPr>
      </p:pic>
      <p:pic>
        <p:nvPicPr>
          <p:cNvPr id="9" name="Picture 8">
            <a:extLst>
              <a:ext uri="{FF2B5EF4-FFF2-40B4-BE49-F238E27FC236}">
                <a16:creationId xmlns:a16="http://schemas.microsoft.com/office/drawing/2014/main" id="{2A98D795-D230-42AC-825E-7EB665932167}"/>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0" y="31751"/>
            <a:ext cx="4425952" cy="3319464"/>
          </a:xfrm>
          <a:prstGeom prst="rect">
            <a:avLst/>
          </a:prstGeom>
        </p:spPr>
      </p:pic>
      <p:pic>
        <p:nvPicPr>
          <p:cNvPr id="11" name="Picture 10">
            <a:extLst>
              <a:ext uri="{FF2B5EF4-FFF2-40B4-BE49-F238E27FC236}">
                <a16:creationId xmlns:a16="http://schemas.microsoft.com/office/drawing/2014/main" id="{1DAB4960-B03B-4B4C-AC5D-DCDA060C9131}"/>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4730748" y="31751"/>
            <a:ext cx="4425952" cy="3319464"/>
          </a:xfrm>
          <a:prstGeom prst="rect">
            <a:avLst/>
          </a:prstGeom>
        </p:spPr>
      </p:pic>
      <p:pic>
        <p:nvPicPr>
          <p:cNvPr id="13" name="Picture 12">
            <a:extLst>
              <a:ext uri="{FF2B5EF4-FFF2-40B4-BE49-F238E27FC236}">
                <a16:creationId xmlns:a16="http://schemas.microsoft.com/office/drawing/2014/main" id="{367C7AB1-457A-4C2F-B149-073E88C2D514}"/>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7219949" y="2488405"/>
            <a:ext cx="5410200" cy="4057650"/>
          </a:xfrm>
          <a:prstGeom prst="rect">
            <a:avLst/>
          </a:prstGeom>
        </p:spPr>
      </p:pic>
      <p:pic>
        <p:nvPicPr>
          <p:cNvPr id="15" name="Picture 14">
            <a:extLst>
              <a:ext uri="{FF2B5EF4-FFF2-40B4-BE49-F238E27FC236}">
                <a16:creationId xmlns:a16="http://schemas.microsoft.com/office/drawing/2014/main" id="{BC8E20A6-3FFB-40DF-ACE6-6ED05908E79A}"/>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1603375" y="4783136"/>
            <a:ext cx="3505200" cy="2628900"/>
          </a:xfrm>
          <a:prstGeom prst="rect">
            <a:avLst/>
          </a:prstGeom>
        </p:spPr>
      </p:pic>
    </p:spTree>
    <p:extLst>
      <p:ext uri="{BB962C8B-B14F-4D97-AF65-F5344CB8AC3E}">
        <p14:creationId xmlns:p14="http://schemas.microsoft.com/office/powerpoint/2010/main" val="269081518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graphical user interface&#10;&#10;Description automatically generated">
            <a:extLst>
              <a:ext uri="{FF2B5EF4-FFF2-40B4-BE49-F238E27FC236}">
                <a16:creationId xmlns:a16="http://schemas.microsoft.com/office/drawing/2014/main" id="{AC3A52CD-7005-4041-8F52-D3B80770F552}"/>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056283" y="0"/>
            <a:ext cx="9135717" cy="6858000"/>
          </a:xfrm>
          <a:prstGeom prst="rect">
            <a:avLst/>
          </a:prstGeom>
        </p:spPr>
      </p:pic>
      <p:sp>
        <p:nvSpPr>
          <p:cNvPr id="4" name="TextBox 3">
            <a:extLst>
              <a:ext uri="{FF2B5EF4-FFF2-40B4-BE49-F238E27FC236}">
                <a16:creationId xmlns:a16="http://schemas.microsoft.com/office/drawing/2014/main" id="{17304B04-FFB0-4545-B6E3-B198DF3F0210}"/>
              </a:ext>
            </a:extLst>
          </p:cNvPr>
          <p:cNvSpPr txBox="1"/>
          <p:nvPr/>
        </p:nvSpPr>
        <p:spPr>
          <a:xfrm>
            <a:off x="313084" y="1470454"/>
            <a:ext cx="2656702" cy="5016758"/>
          </a:xfrm>
          <a:prstGeom prst="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wrap="square" rtlCol="0">
            <a:spAutoFit/>
          </a:bodyPr>
          <a:lstStyle/>
          <a:p>
            <a:r>
              <a:rPr lang="en-US" sz="1600" dirty="0"/>
              <a:t>These were some posters that I created to update our previous posters, because we said we wanted to after completing our practice exhibition set up. However, that had to be cancelled due to change in the venue’s plans, so I tried new ones with the images we had. Although I quite liked these posters as a group, we decided to stick with the original posters so that people won’t get confused when I came to finding information about the exhibition.</a:t>
            </a:r>
          </a:p>
        </p:txBody>
      </p:sp>
      <p:sp>
        <p:nvSpPr>
          <p:cNvPr id="6" name="Rectangle 5">
            <a:extLst>
              <a:ext uri="{FF2B5EF4-FFF2-40B4-BE49-F238E27FC236}">
                <a16:creationId xmlns:a16="http://schemas.microsoft.com/office/drawing/2014/main" id="{9BEC00E4-0027-ED49-9821-D7506A0D100E}"/>
              </a:ext>
            </a:extLst>
          </p:cNvPr>
          <p:cNvSpPr/>
          <p:nvPr/>
        </p:nvSpPr>
        <p:spPr>
          <a:xfrm>
            <a:off x="280742" y="0"/>
            <a:ext cx="2721386" cy="1446550"/>
          </a:xfrm>
          <a:prstGeom prst="rect">
            <a:avLst/>
          </a:prstGeom>
          <a:noFill/>
        </p:spPr>
        <p:txBody>
          <a:bodyPr wrap="none" lIns="91440" tIns="45720" rIns="91440" bIns="45720">
            <a:spAutoFit/>
          </a:bodyPr>
          <a:lstStyle/>
          <a:p>
            <a:pPr algn="ctr"/>
            <a:r>
              <a:rPr lang="en-US" sz="4400" b="1" cap="none" spc="0" dirty="0">
                <a:ln w="22225">
                  <a:solidFill>
                    <a:schemeClr val="accent2"/>
                  </a:solidFill>
                  <a:prstDash val="solid"/>
                </a:ln>
                <a:solidFill>
                  <a:schemeClr val="accent2">
                    <a:lumMod val="40000"/>
                    <a:lumOff val="60000"/>
                  </a:schemeClr>
                </a:solidFill>
                <a:effectLst/>
              </a:rPr>
              <a:t>Potential </a:t>
            </a:r>
          </a:p>
          <a:p>
            <a:pPr algn="ctr"/>
            <a:r>
              <a:rPr lang="en-US" sz="4400" b="1" cap="none" spc="0" dirty="0">
                <a:ln w="22225">
                  <a:solidFill>
                    <a:schemeClr val="accent2"/>
                  </a:solidFill>
                  <a:prstDash val="solid"/>
                </a:ln>
                <a:solidFill>
                  <a:schemeClr val="accent2">
                    <a:lumMod val="40000"/>
                    <a:lumOff val="60000"/>
                  </a:schemeClr>
                </a:solidFill>
                <a:effectLst/>
              </a:rPr>
              <a:t>Posters</a:t>
            </a:r>
          </a:p>
        </p:txBody>
      </p:sp>
    </p:spTree>
    <p:extLst>
      <p:ext uri="{BB962C8B-B14F-4D97-AF65-F5344CB8AC3E}">
        <p14:creationId xmlns:p14="http://schemas.microsoft.com/office/powerpoint/2010/main" val="92753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text&#10;&#10;Description automatically generated">
            <a:extLst>
              <a:ext uri="{FF2B5EF4-FFF2-40B4-BE49-F238E27FC236}">
                <a16:creationId xmlns:a16="http://schemas.microsoft.com/office/drawing/2014/main" id="{DBC603BD-A724-2D4C-A4C7-62CCCC06DBCF}"/>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1525584" y="0"/>
            <a:ext cx="9140831" cy="6868319"/>
          </a:xfrm>
        </p:spPr>
      </p:pic>
    </p:spTree>
    <p:extLst>
      <p:ext uri="{BB962C8B-B14F-4D97-AF65-F5344CB8AC3E}">
        <p14:creationId xmlns:p14="http://schemas.microsoft.com/office/powerpoint/2010/main" val="300061101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ext&#10;&#10;Description automatically generated">
            <a:extLst>
              <a:ext uri="{FF2B5EF4-FFF2-40B4-BE49-F238E27FC236}">
                <a16:creationId xmlns:a16="http://schemas.microsoft.com/office/drawing/2014/main" id="{33DA1A52-067D-CA4C-BACB-4CDF4ABC47D8}"/>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532451" y="0"/>
            <a:ext cx="9127098" cy="6858000"/>
          </a:xfrm>
          <a:prstGeom prst="rect">
            <a:avLst/>
          </a:prstGeom>
        </p:spPr>
      </p:pic>
    </p:spTree>
    <p:extLst>
      <p:ext uri="{BB962C8B-B14F-4D97-AF65-F5344CB8AC3E}">
        <p14:creationId xmlns:p14="http://schemas.microsoft.com/office/powerpoint/2010/main" val="389966683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DDCF274D-7EDA-467B-BE75-DF8384A34B59}"/>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8953501" y="2452986"/>
            <a:ext cx="3238500" cy="4405014"/>
          </a:xfrm>
          <a:prstGeom prst="rect">
            <a:avLst/>
          </a:prstGeom>
        </p:spPr>
      </p:pic>
      <p:pic>
        <p:nvPicPr>
          <p:cNvPr id="9" name="Picture 8">
            <a:extLst>
              <a:ext uri="{FF2B5EF4-FFF2-40B4-BE49-F238E27FC236}">
                <a16:creationId xmlns:a16="http://schemas.microsoft.com/office/drawing/2014/main" id="{D72E18A1-5131-406C-967C-28B7A11A1D88}"/>
              </a:ext>
            </a:extLst>
          </p:cNvPr>
          <p:cNvPicPr>
            <a:picLocks noChangeAspect="1"/>
          </p:cNvPicPr>
          <p:nvPr/>
        </p:nvPicPr>
        <p:blipFill>
          <a:blip r:embed="rId3" cstate="screen">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a:ext>
            </a:extLst>
          </a:blip>
          <a:stretch>
            <a:fillRect/>
          </a:stretch>
        </p:blipFill>
        <p:spPr>
          <a:xfrm>
            <a:off x="4381500" y="3514724"/>
            <a:ext cx="4279900" cy="3209926"/>
          </a:xfrm>
          <a:prstGeom prst="rect">
            <a:avLst/>
          </a:prstGeom>
        </p:spPr>
      </p:pic>
      <p:pic>
        <p:nvPicPr>
          <p:cNvPr id="11" name="Picture 10">
            <a:extLst>
              <a:ext uri="{FF2B5EF4-FFF2-40B4-BE49-F238E27FC236}">
                <a16:creationId xmlns:a16="http://schemas.microsoft.com/office/drawing/2014/main" id="{E6826E9C-DDC9-4D9D-996D-F75336778A59}"/>
              </a:ext>
            </a:extLst>
          </p:cNvPr>
          <p:cNvPicPr>
            <a:picLocks noChangeAspect="1"/>
          </p:cNvPicPr>
          <p:nvPr/>
        </p:nvPicPr>
        <p:blipFill>
          <a:blip r:embed="rId5" cstate="screen">
            <a:extLst>
              <a:ext uri="{BEBA8EAE-BF5A-486C-A8C5-ECC9F3942E4B}">
                <a14:imgProps xmlns:a14="http://schemas.microsoft.com/office/drawing/2010/main">
                  <a14:imgLayer r:embed="rId6">
                    <a14:imgEffect>
                      <a14:sharpenSoften amount="25000"/>
                    </a14:imgEffect>
                    <a14:imgEffect>
                      <a14:brightnessContrast bright="20000"/>
                    </a14:imgEffect>
                  </a14:imgLayer>
                </a14:imgProps>
              </a:ext>
              <a:ext uri="{28A0092B-C50C-407E-A947-70E740481C1C}">
                <a14:useLocalDpi xmlns:a14="http://schemas.microsoft.com/office/drawing/2010/main"/>
              </a:ext>
            </a:extLst>
          </a:blip>
          <a:stretch>
            <a:fillRect/>
          </a:stretch>
        </p:blipFill>
        <p:spPr>
          <a:xfrm>
            <a:off x="4229102" y="0"/>
            <a:ext cx="4572000" cy="3429000"/>
          </a:xfrm>
          <a:prstGeom prst="rect">
            <a:avLst/>
          </a:prstGeom>
        </p:spPr>
      </p:pic>
      <p:pic>
        <p:nvPicPr>
          <p:cNvPr id="13" name="Picture 12">
            <a:extLst>
              <a:ext uri="{FF2B5EF4-FFF2-40B4-BE49-F238E27FC236}">
                <a16:creationId xmlns:a16="http://schemas.microsoft.com/office/drawing/2014/main" id="{BD7974D7-6FBC-4370-B0DA-FDBA48476CFB}"/>
              </a:ext>
            </a:extLst>
          </p:cNvPr>
          <p:cNvPicPr>
            <a:picLocks noChangeAspect="1"/>
          </p:cNvPicPr>
          <p:nvPr/>
        </p:nvPicPr>
        <p:blipFill>
          <a:blip r:embed="rId7" cstate="screen">
            <a:extLst>
              <a:ext uri="{BEBA8EAE-BF5A-486C-A8C5-ECC9F3942E4B}">
                <a14:imgProps xmlns:a14="http://schemas.microsoft.com/office/drawing/2010/main">
                  <a14:imgLayer r:embed="rId8">
                    <a14:imgEffect>
                      <a14:sharpenSoften amount="25000"/>
                    </a14:imgEffect>
                    <a14:imgEffect>
                      <a14:brightnessContrast bright="20000" contrast="-20000"/>
                    </a14:imgEffect>
                  </a14:imgLayer>
                </a14:imgProps>
              </a:ext>
              <a:ext uri="{28A0092B-C50C-407E-A947-70E740481C1C}">
                <a14:useLocalDpi xmlns:a14="http://schemas.microsoft.com/office/drawing/2010/main"/>
              </a:ext>
            </a:extLst>
          </a:blip>
          <a:stretch>
            <a:fillRect/>
          </a:stretch>
        </p:blipFill>
        <p:spPr>
          <a:xfrm>
            <a:off x="426740" y="51082"/>
            <a:ext cx="3342072" cy="4456096"/>
          </a:xfrm>
          <a:prstGeom prst="rect">
            <a:avLst/>
          </a:prstGeom>
        </p:spPr>
      </p:pic>
      <p:sp>
        <p:nvSpPr>
          <p:cNvPr id="2" name="TextBox 1">
            <a:extLst>
              <a:ext uri="{FF2B5EF4-FFF2-40B4-BE49-F238E27FC236}">
                <a16:creationId xmlns:a16="http://schemas.microsoft.com/office/drawing/2014/main" id="{6ED8A014-510A-8246-BFD5-4B042F44B8EE}"/>
              </a:ext>
            </a:extLst>
          </p:cNvPr>
          <p:cNvSpPr txBox="1"/>
          <p:nvPr/>
        </p:nvSpPr>
        <p:spPr>
          <a:xfrm>
            <a:off x="437635" y="4655493"/>
            <a:ext cx="3867665" cy="2031325"/>
          </a:xfrm>
          <a:prstGeom prst="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wrap="square" rtlCol="0">
            <a:spAutoFit/>
          </a:bodyPr>
          <a:lstStyle/>
          <a:p>
            <a:r>
              <a:rPr lang="en-US" dirty="0"/>
              <a:t>Due to there not being enough black frames in the shop I purchased the first 4 from, I bought their white frames instead. I sanded them down then painted them black to overcome the problem and they work fine.</a:t>
            </a:r>
          </a:p>
        </p:txBody>
      </p:sp>
      <p:sp>
        <p:nvSpPr>
          <p:cNvPr id="3" name="Rectangle 2">
            <a:extLst>
              <a:ext uri="{FF2B5EF4-FFF2-40B4-BE49-F238E27FC236}">
                <a16:creationId xmlns:a16="http://schemas.microsoft.com/office/drawing/2014/main" id="{A039D273-D1B1-E348-BA6D-E03E28DB20C3}"/>
              </a:ext>
            </a:extLst>
          </p:cNvPr>
          <p:cNvSpPr/>
          <p:nvPr/>
        </p:nvSpPr>
        <p:spPr>
          <a:xfrm>
            <a:off x="9232480" y="292011"/>
            <a:ext cx="2680541" cy="1569660"/>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wrap="none" lIns="91440" tIns="45720" rIns="91440" bIns="45720">
            <a:spAutoFit/>
          </a:bodyPr>
          <a:lstStyle/>
          <a:p>
            <a:pPr algn="ctr"/>
            <a:r>
              <a:rPr lang="en-US" sz="4800" b="1" cap="none" spc="0" dirty="0">
                <a:ln w="22225">
                  <a:solidFill>
                    <a:schemeClr val="accent2"/>
                  </a:solidFill>
                  <a:prstDash val="solid"/>
                </a:ln>
                <a:solidFill>
                  <a:schemeClr val="accent2">
                    <a:lumMod val="40000"/>
                    <a:lumOff val="60000"/>
                  </a:schemeClr>
                </a:solidFill>
                <a:effectLst/>
              </a:rPr>
              <a:t>Painting </a:t>
            </a:r>
          </a:p>
          <a:p>
            <a:pPr algn="ctr"/>
            <a:r>
              <a:rPr lang="en-US" sz="4800" b="1" cap="none" spc="0" dirty="0">
                <a:ln w="22225">
                  <a:solidFill>
                    <a:schemeClr val="accent2"/>
                  </a:solidFill>
                  <a:prstDash val="solid"/>
                </a:ln>
                <a:solidFill>
                  <a:schemeClr val="accent2">
                    <a:lumMod val="40000"/>
                    <a:lumOff val="60000"/>
                  </a:schemeClr>
                </a:solidFill>
                <a:effectLst/>
              </a:rPr>
              <a:t>frames</a:t>
            </a:r>
          </a:p>
        </p:txBody>
      </p:sp>
    </p:spTree>
    <p:extLst>
      <p:ext uri="{BB962C8B-B14F-4D97-AF65-F5344CB8AC3E}">
        <p14:creationId xmlns:p14="http://schemas.microsoft.com/office/powerpoint/2010/main" val="330176147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A716D768-4291-41D9-8143-B751ED2E0D65}"/>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642100" y="2657476"/>
            <a:ext cx="5461000" cy="4095750"/>
          </a:xfrm>
          <a:prstGeom prst="rect">
            <a:avLst/>
          </a:prstGeom>
          <a:ln w="120650" cap="sq" cmpd="thickThin">
            <a:solidFill>
              <a:srgbClr val="000000"/>
            </a:solidFill>
            <a:prstDash val="solid"/>
            <a:miter lim="800000"/>
          </a:ln>
          <a:effectLst>
            <a:innerShdw blurRad="76200">
              <a:srgbClr val="000000"/>
            </a:innerShdw>
          </a:effectLst>
        </p:spPr>
      </p:pic>
      <p:pic>
        <p:nvPicPr>
          <p:cNvPr id="11" name="Picture 10">
            <a:extLst>
              <a:ext uri="{FF2B5EF4-FFF2-40B4-BE49-F238E27FC236}">
                <a16:creationId xmlns:a16="http://schemas.microsoft.com/office/drawing/2014/main" id="{076683FC-6092-44FD-8CED-70BD98F8EC11}"/>
              </a:ext>
            </a:extLst>
          </p:cNvPr>
          <p:cNvPicPr>
            <a:picLocks noChangeAspect="1"/>
          </p:cNvPicPr>
          <p:nvPr/>
        </p:nvPicPr>
        <p:blipFill>
          <a:blip r:embed="rId3" cstate="screen">
            <a:extLst>
              <a:ext uri="{BEBA8EAE-BF5A-486C-A8C5-ECC9F3942E4B}">
                <a14:imgProps xmlns:a14="http://schemas.microsoft.com/office/drawing/2010/main">
                  <a14:imgLayer r:embed="rId4">
                    <a14:imgEffect>
                      <a14:sharpenSoften amount="25000"/>
                    </a14:imgEffect>
                    <a14:imgEffect>
                      <a14:brightnessContrast bright="20000"/>
                    </a14:imgEffect>
                  </a14:imgLayer>
                </a14:imgProps>
              </a:ext>
              <a:ext uri="{28A0092B-C50C-407E-A947-70E740481C1C}">
                <a14:useLocalDpi xmlns:a14="http://schemas.microsoft.com/office/drawing/2010/main"/>
              </a:ext>
            </a:extLst>
          </a:blip>
          <a:stretch>
            <a:fillRect/>
          </a:stretch>
        </p:blipFill>
        <p:spPr>
          <a:xfrm>
            <a:off x="190500" y="228600"/>
            <a:ext cx="6121402" cy="4591052"/>
          </a:xfrm>
          <a:prstGeom prst="rect">
            <a:avLst/>
          </a:prstGeom>
          <a:ln w="177800" cap="sq" cmpd="thickThin">
            <a:solidFill>
              <a:srgbClr val="000000"/>
            </a:solidFill>
            <a:prstDash val="solid"/>
            <a:miter lim="800000"/>
          </a:ln>
          <a:effectLst>
            <a:innerShdw blurRad="76200">
              <a:srgbClr val="000000"/>
            </a:innerShdw>
          </a:effectLst>
        </p:spPr>
      </p:pic>
      <p:sp>
        <p:nvSpPr>
          <p:cNvPr id="3" name="TextBox 2">
            <a:extLst>
              <a:ext uri="{FF2B5EF4-FFF2-40B4-BE49-F238E27FC236}">
                <a16:creationId xmlns:a16="http://schemas.microsoft.com/office/drawing/2014/main" id="{3C07A4BA-3E6A-3747-81E8-C5D8DDB3BDE9}"/>
              </a:ext>
            </a:extLst>
          </p:cNvPr>
          <p:cNvSpPr txBox="1"/>
          <p:nvPr/>
        </p:nvSpPr>
        <p:spPr>
          <a:xfrm>
            <a:off x="467155" y="5042118"/>
            <a:ext cx="6020141" cy="1815882"/>
          </a:xfrm>
          <a:prstGeom prst="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wrap="square" rtlCol="0">
            <a:spAutoFit/>
          </a:bodyPr>
          <a:lstStyle/>
          <a:p>
            <a:r>
              <a:rPr lang="en-US" sz="1400" dirty="0"/>
              <a:t>Before I sanded the white frames, I did experiment with them to see whether to leave them white or not. After trying this it just made more certain that the black frames work better. Due the historical images being mostly black and white, the black was always going to make the </a:t>
            </a:r>
            <a:r>
              <a:rPr lang="en-GB" sz="1400" dirty="0"/>
              <a:t>colour</a:t>
            </a:r>
            <a:r>
              <a:rPr lang="en-US" sz="1400" dirty="0"/>
              <a:t> in the images stand out more and look bolder. The white frames would also get lost on the </a:t>
            </a:r>
            <a:r>
              <a:rPr lang="en-US" sz="1400" dirty="0" err="1"/>
              <a:t>light-coloured</a:t>
            </a:r>
            <a:r>
              <a:rPr lang="en-US" sz="1400" dirty="0"/>
              <a:t> wall going down the stairs which is why I thought of framing the mounted images in the first place (in darker frames). </a:t>
            </a:r>
          </a:p>
        </p:txBody>
      </p:sp>
      <p:sp>
        <p:nvSpPr>
          <p:cNvPr id="4" name="Rectangle 3">
            <a:extLst>
              <a:ext uri="{FF2B5EF4-FFF2-40B4-BE49-F238E27FC236}">
                <a16:creationId xmlns:a16="http://schemas.microsoft.com/office/drawing/2014/main" id="{B17AEEB3-B46F-E645-A578-854E2850608E}"/>
              </a:ext>
            </a:extLst>
          </p:cNvPr>
          <p:cNvSpPr/>
          <p:nvPr/>
        </p:nvSpPr>
        <p:spPr>
          <a:xfrm>
            <a:off x="6642100" y="228600"/>
            <a:ext cx="5113900" cy="1754326"/>
          </a:xfrm>
          <a:prstGeom prst="rect">
            <a:avLst/>
          </a:prstGeom>
          <a:noFill/>
        </p:spPr>
        <p:txBody>
          <a:bodyPr wrap="non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Experimenting </a:t>
            </a:r>
          </a:p>
          <a:p>
            <a:pPr algn="ctr"/>
            <a:r>
              <a:rPr lang="en-US" sz="5400" b="1" cap="none" spc="0" dirty="0">
                <a:ln w="22225">
                  <a:solidFill>
                    <a:schemeClr val="accent2"/>
                  </a:solidFill>
                  <a:prstDash val="solid"/>
                </a:ln>
                <a:solidFill>
                  <a:schemeClr val="accent2">
                    <a:lumMod val="40000"/>
                    <a:lumOff val="60000"/>
                  </a:schemeClr>
                </a:solidFill>
                <a:effectLst/>
              </a:rPr>
              <a:t>with frames</a:t>
            </a:r>
          </a:p>
        </p:txBody>
      </p:sp>
    </p:spTree>
    <p:extLst>
      <p:ext uri="{BB962C8B-B14F-4D97-AF65-F5344CB8AC3E}">
        <p14:creationId xmlns:p14="http://schemas.microsoft.com/office/powerpoint/2010/main" val="273252902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15A7D67-7F34-45FA-B0C0-CC92E8AD9672}"/>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1440" y="3793395"/>
            <a:ext cx="3934571" cy="2950929"/>
          </a:xfrm>
          <a:prstGeom prst="rect">
            <a:avLst/>
          </a:prstGeom>
        </p:spPr>
      </p:pic>
      <p:pic>
        <p:nvPicPr>
          <p:cNvPr id="21" name="Picture 20">
            <a:extLst>
              <a:ext uri="{FF2B5EF4-FFF2-40B4-BE49-F238E27FC236}">
                <a16:creationId xmlns:a16="http://schemas.microsoft.com/office/drawing/2014/main" id="{B5D67F04-B20A-4B24-AF5F-89BB2229B04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8165989" y="3793397"/>
            <a:ext cx="3934571" cy="2950928"/>
          </a:xfrm>
          <a:prstGeom prst="rect">
            <a:avLst/>
          </a:prstGeom>
        </p:spPr>
      </p:pic>
      <p:pic>
        <p:nvPicPr>
          <p:cNvPr id="23" name="Picture 22">
            <a:extLst>
              <a:ext uri="{FF2B5EF4-FFF2-40B4-BE49-F238E27FC236}">
                <a16:creationId xmlns:a16="http://schemas.microsoft.com/office/drawing/2014/main" id="{739E66DC-2364-4466-A799-8AF1D1919E8A}"/>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128714" y="3801532"/>
            <a:ext cx="3934571" cy="2950929"/>
          </a:xfrm>
          <a:prstGeom prst="rect">
            <a:avLst/>
          </a:prstGeom>
        </p:spPr>
      </p:pic>
      <p:pic>
        <p:nvPicPr>
          <p:cNvPr id="26" name="Picture 25">
            <a:extLst>
              <a:ext uri="{FF2B5EF4-FFF2-40B4-BE49-F238E27FC236}">
                <a16:creationId xmlns:a16="http://schemas.microsoft.com/office/drawing/2014/main" id="{164AE068-BED8-4380-81AF-EF4CA3D700B6}"/>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210710" y="612375"/>
            <a:ext cx="4941736" cy="2578086"/>
          </a:xfrm>
          <a:prstGeom prst="rect">
            <a:avLst/>
          </a:prstGeom>
        </p:spPr>
      </p:pic>
      <p:sp>
        <p:nvSpPr>
          <p:cNvPr id="2" name="Rectangle 1">
            <a:extLst>
              <a:ext uri="{FF2B5EF4-FFF2-40B4-BE49-F238E27FC236}">
                <a16:creationId xmlns:a16="http://schemas.microsoft.com/office/drawing/2014/main" id="{8E644BB4-C58F-7840-98D3-4BA9EF0B7660}"/>
              </a:ext>
            </a:extLst>
          </p:cNvPr>
          <p:cNvSpPr/>
          <p:nvPr/>
        </p:nvSpPr>
        <p:spPr>
          <a:xfrm>
            <a:off x="5063056" y="113675"/>
            <a:ext cx="7037504" cy="1323439"/>
          </a:xfrm>
          <a:prstGeom prst="rect">
            <a:avLst/>
          </a:prstGeom>
          <a:noFill/>
        </p:spPr>
        <p:txBody>
          <a:bodyPr wrap="none" lIns="91440" tIns="45720" rIns="91440" bIns="45720">
            <a:spAutoFit/>
          </a:bodyPr>
          <a:lstStyle/>
          <a:p>
            <a:pPr algn="ctr"/>
            <a:r>
              <a:rPr lang="en-US" sz="4000" b="1" cap="none" spc="0" dirty="0">
                <a:ln w="22225">
                  <a:solidFill>
                    <a:schemeClr val="accent2"/>
                  </a:solidFill>
                  <a:prstDash val="solid"/>
                </a:ln>
                <a:solidFill>
                  <a:schemeClr val="accent2">
                    <a:lumMod val="40000"/>
                    <a:lumOff val="60000"/>
                  </a:schemeClr>
                </a:solidFill>
                <a:effectLst/>
              </a:rPr>
              <a:t>How to display the historical</a:t>
            </a:r>
          </a:p>
          <a:p>
            <a:pPr algn="ctr"/>
            <a:r>
              <a:rPr lang="en-US" sz="4000" b="1" cap="none" spc="0" dirty="0">
                <a:ln w="22225">
                  <a:solidFill>
                    <a:schemeClr val="accent2"/>
                  </a:solidFill>
                  <a:prstDash val="solid"/>
                </a:ln>
                <a:solidFill>
                  <a:schemeClr val="accent2">
                    <a:lumMod val="40000"/>
                    <a:lumOff val="60000"/>
                  </a:schemeClr>
                </a:solidFill>
                <a:effectLst/>
              </a:rPr>
              <a:t> photograph information</a:t>
            </a:r>
          </a:p>
        </p:txBody>
      </p:sp>
      <p:sp>
        <p:nvSpPr>
          <p:cNvPr id="3" name="TextBox 2">
            <a:extLst>
              <a:ext uri="{FF2B5EF4-FFF2-40B4-BE49-F238E27FC236}">
                <a16:creationId xmlns:a16="http://schemas.microsoft.com/office/drawing/2014/main" id="{A620D0B5-B93F-4942-9803-85AEA06ECEEA}"/>
              </a:ext>
            </a:extLst>
          </p:cNvPr>
          <p:cNvSpPr txBox="1"/>
          <p:nvPr/>
        </p:nvSpPr>
        <p:spPr>
          <a:xfrm>
            <a:off x="5309649" y="1595526"/>
            <a:ext cx="6544317" cy="2031325"/>
          </a:xfrm>
          <a:prstGeom prst="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US" sz="1400" dirty="0"/>
              <a:t>After doing some further research I have decided to experiment with engraving my own brass plates to try on the framed photographs. I have engraved these by and despite receiving a small thickness of brass then expected, I really like how they look, and they look better then I thought they would. I have underestimated the size of the brass plate when experimenting with the text on the left, causing terrible wording of the sentence on my part. This has helped me know that I need to have a longer size plate to fit a sentence onto and work aesthetically with the A3 Frames. I will also go over the letters on the plate with a black pen to make the writing clearer and easier to read.</a:t>
            </a:r>
          </a:p>
        </p:txBody>
      </p:sp>
    </p:spTree>
    <p:extLst>
      <p:ext uri="{BB962C8B-B14F-4D97-AF65-F5344CB8AC3E}">
        <p14:creationId xmlns:p14="http://schemas.microsoft.com/office/powerpoint/2010/main" val="13701132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26308DB4-F9C8-4AC6-9273-06E849BD9E6C}"/>
              </a:ext>
            </a:extLst>
          </p:cNvPr>
          <p:cNvPicPr>
            <a:picLocks noChangeAspect="1"/>
          </p:cNvPicPr>
          <p:nvPr/>
        </p:nvPicPr>
        <p:blipFill>
          <a:blip r:embed="rId2" cstate="screen">
            <a:extLst>
              <a:ext uri="{BEBA8EAE-BF5A-486C-A8C5-ECC9F3942E4B}">
                <a14:imgProps xmlns:a14="http://schemas.microsoft.com/office/drawing/2010/main">
                  <a14:imgLayer r:embed="rId3">
                    <a14:imgEffect>
                      <a14:sharpenSoften amount="25000"/>
                    </a14:imgEffect>
                    <a14:imgEffect>
                      <a14:brightnessContrast contrast="20000"/>
                    </a14:imgEffect>
                  </a14:imgLayer>
                </a14:imgProps>
              </a:ext>
              <a:ext uri="{28A0092B-C50C-407E-A947-70E740481C1C}">
                <a14:useLocalDpi xmlns:a14="http://schemas.microsoft.com/office/drawing/2010/main"/>
              </a:ext>
            </a:extLst>
          </a:blip>
          <a:stretch>
            <a:fillRect/>
          </a:stretch>
        </p:blipFill>
        <p:spPr>
          <a:xfrm>
            <a:off x="6390197" y="2486733"/>
            <a:ext cx="5731519" cy="4298640"/>
          </a:xfrm>
          <a:prstGeom prst="rect">
            <a:avLst/>
          </a:prstGeom>
        </p:spPr>
      </p:pic>
      <p:pic>
        <p:nvPicPr>
          <p:cNvPr id="11" name="Picture 10">
            <a:extLst>
              <a:ext uri="{FF2B5EF4-FFF2-40B4-BE49-F238E27FC236}">
                <a16:creationId xmlns:a16="http://schemas.microsoft.com/office/drawing/2014/main" id="{3CD70988-FE06-4B92-9015-E706C2F420BE}"/>
              </a:ext>
            </a:extLst>
          </p:cNvPr>
          <p:cNvPicPr>
            <a:picLocks noChangeAspect="1"/>
          </p:cNvPicPr>
          <p:nvPr/>
        </p:nvPicPr>
        <p:blipFill>
          <a:blip r:embed="rId4" cstate="screen">
            <a:extLst>
              <a:ext uri="{BEBA8EAE-BF5A-486C-A8C5-ECC9F3942E4B}">
                <a14:imgProps xmlns:a14="http://schemas.microsoft.com/office/drawing/2010/main">
                  <a14:imgLayer r:embed="rId5">
                    <a14:imgEffect>
                      <a14:sharpenSoften amount="25000"/>
                    </a14:imgEffect>
                    <a14:imgEffect>
                      <a14:brightnessContrast contrast="20000"/>
                    </a14:imgEffect>
                  </a14:imgLayer>
                </a14:imgProps>
              </a:ext>
              <a:ext uri="{28A0092B-C50C-407E-A947-70E740481C1C}">
                <a14:useLocalDpi xmlns:a14="http://schemas.microsoft.com/office/drawing/2010/main"/>
              </a:ext>
            </a:extLst>
          </a:blip>
          <a:stretch>
            <a:fillRect/>
          </a:stretch>
        </p:blipFill>
        <p:spPr>
          <a:xfrm>
            <a:off x="70284" y="135135"/>
            <a:ext cx="6270930" cy="4703197"/>
          </a:xfrm>
          <a:prstGeom prst="rect">
            <a:avLst/>
          </a:prstGeom>
        </p:spPr>
      </p:pic>
      <p:sp>
        <p:nvSpPr>
          <p:cNvPr id="2" name="Rectangle 1">
            <a:extLst>
              <a:ext uri="{FF2B5EF4-FFF2-40B4-BE49-F238E27FC236}">
                <a16:creationId xmlns:a16="http://schemas.microsoft.com/office/drawing/2014/main" id="{4AEEBD57-491D-2D46-A7EF-05E8E68DD574}"/>
              </a:ext>
            </a:extLst>
          </p:cNvPr>
          <p:cNvSpPr/>
          <p:nvPr/>
        </p:nvSpPr>
        <p:spPr>
          <a:xfrm>
            <a:off x="6341214" y="233989"/>
            <a:ext cx="5540298" cy="1446550"/>
          </a:xfrm>
          <a:prstGeom prst="rect">
            <a:avLst/>
          </a:prstGeom>
          <a:noFill/>
        </p:spPr>
        <p:txBody>
          <a:bodyPr wrap="none" lIns="91440" tIns="45720" rIns="91440" bIns="45720">
            <a:spAutoFit/>
          </a:bodyPr>
          <a:lstStyle/>
          <a:p>
            <a:pPr algn="ctr"/>
            <a:r>
              <a:rPr lang="en-US" sz="4400" b="1" cap="none" spc="0" dirty="0">
                <a:ln w="22225">
                  <a:solidFill>
                    <a:schemeClr val="accent2"/>
                  </a:solidFill>
                  <a:prstDash val="solid"/>
                </a:ln>
                <a:solidFill>
                  <a:schemeClr val="accent2">
                    <a:lumMod val="40000"/>
                    <a:lumOff val="60000"/>
                  </a:schemeClr>
                </a:solidFill>
                <a:effectLst/>
              </a:rPr>
              <a:t>Experimentin</a:t>
            </a:r>
            <a:r>
              <a:rPr lang="en-US" sz="4400" b="1" dirty="0">
                <a:ln w="22225">
                  <a:solidFill>
                    <a:schemeClr val="accent2"/>
                  </a:solidFill>
                  <a:prstDash val="solid"/>
                </a:ln>
                <a:solidFill>
                  <a:schemeClr val="accent2">
                    <a:lumMod val="40000"/>
                    <a:lumOff val="60000"/>
                  </a:schemeClr>
                </a:solidFill>
              </a:rPr>
              <a:t>g with </a:t>
            </a:r>
          </a:p>
          <a:p>
            <a:pPr algn="ctr"/>
            <a:r>
              <a:rPr lang="en-US" sz="4400" b="1" dirty="0">
                <a:ln w="22225">
                  <a:solidFill>
                    <a:schemeClr val="accent2"/>
                  </a:solidFill>
                  <a:prstDash val="solid"/>
                </a:ln>
                <a:solidFill>
                  <a:schemeClr val="accent2">
                    <a:lumMod val="40000"/>
                    <a:lumOff val="60000"/>
                  </a:schemeClr>
                </a:solidFill>
              </a:rPr>
              <a:t>text plates</a:t>
            </a:r>
            <a:endParaRPr lang="en-US" sz="4400" b="1" cap="none" spc="0" dirty="0">
              <a:ln w="22225">
                <a:solidFill>
                  <a:schemeClr val="accent2"/>
                </a:solidFill>
                <a:prstDash val="solid"/>
              </a:ln>
              <a:solidFill>
                <a:schemeClr val="accent2">
                  <a:lumMod val="40000"/>
                  <a:lumOff val="60000"/>
                </a:schemeClr>
              </a:solidFill>
              <a:effectLst/>
            </a:endParaRPr>
          </a:p>
        </p:txBody>
      </p:sp>
    </p:spTree>
    <p:extLst>
      <p:ext uri="{BB962C8B-B14F-4D97-AF65-F5344CB8AC3E}">
        <p14:creationId xmlns:p14="http://schemas.microsoft.com/office/powerpoint/2010/main" val="65049829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E4055D31-DD97-4078-B66B-421A9D76B3C2}"/>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385034" y="2472617"/>
            <a:ext cx="5722151" cy="4291613"/>
          </a:xfrm>
          <a:prstGeom prst="rect">
            <a:avLst/>
          </a:prstGeom>
        </p:spPr>
      </p:pic>
      <p:pic>
        <p:nvPicPr>
          <p:cNvPr id="11" name="Picture 10">
            <a:extLst>
              <a:ext uri="{FF2B5EF4-FFF2-40B4-BE49-F238E27FC236}">
                <a16:creationId xmlns:a16="http://schemas.microsoft.com/office/drawing/2014/main" id="{B16542F1-0E64-4CCB-B673-FE3E4A0EC873}"/>
              </a:ext>
            </a:extLst>
          </p:cNvPr>
          <p:cNvPicPr>
            <a:picLocks noChangeAspect="1"/>
          </p:cNvPicPr>
          <p:nvPr/>
        </p:nvPicPr>
        <p:blipFill>
          <a:blip r:embed="rId3" cstate="screen">
            <a:extLst>
              <a:ext uri="{BEBA8EAE-BF5A-486C-A8C5-ECC9F3942E4B}">
                <a14:imgProps xmlns:a14="http://schemas.microsoft.com/office/drawing/2010/main">
                  <a14:imgLayer r:embed="rId4">
                    <a14:imgEffect>
                      <a14:sharpenSoften amount="25000"/>
                    </a14:imgEffect>
                    <a14:imgEffect>
                      <a14:brightnessContrast contrast="20000"/>
                    </a14:imgEffect>
                  </a14:imgLayer>
                </a14:imgProps>
              </a:ext>
              <a:ext uri="{28A0092B-C50C-407E-A947-70E740481C1C}">
                <a14:useLocalDpi xmlns:a14="http://schemas.microsoft.com/office/drawing/2010/main"/>
              </a:ext>
            </a:extLst>
          </a:blip>
          <a:stretch>
            <a:fillRect/>
          </a:stretch>
        </p:blipFill>
        <p:spPr>
          <a:xfrm>
            <a:off x="84814" y="97403"/>
            <a:ext cx="6197357" cy="4648018"/>
          </a:xfrm>
          <a:prstGeom prst="rect">
            <a:avLst/>
          </a:prstGeom>
        </p:spPr>
      </p:pic>
      <p:sp>
        <p:nvSpPr>
          <p:cNvPr id="2" name="TextBox 1">
            <a:extLst>
              <a:ext uri="{FF2B5EF4-FFF2-40B4-BE49-F238E27FC236}">
                <a16:creationId xmlns:a16="http://schemas.microsoft.com/office/drawing/2014/main" id="{ED0CB09C-7F28-8846-BBB3-94F67D94EA41}"/>
              </a:ext>
            </a:extLst>
          </p:cNvPr>
          <p:cNvSpPr txBox="1"/>
          <p:nvPr/>
        </p:nvSpPr>
        <p:spPr>
          <a:xfrm>
            <a:off x="560020" y="4962599"/>
            <a:ext cx="5722151" cy="1600438"/>
          </a:xfrm>
          <a:prstGeom prst="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wrap="square" rtlCol="0">
            <a:spAutoFit/>
          </a:bodyPr>
          <a:lstStyle/>
          <a:p>
            <a:r>
              <a:rPr lang="en-US" sz="1400" dirty="0"/>
              <a:t>After experimenting with both the white and brass plates I have decided to display the frames with the brass plates because I feel as though they work better with our concept and look more professional. Testing the plates on the frames in this way has also made me more certain that the plates need to be longer and be skinner, due to them looking too small and bulky as they are in the photos.</a:t>
            </a:r>
          </a:p>
        </p:txBody>
      </p:sp>
      <p:sp>
        <p:nvSpPr>
          <p:cNvPr id="5" name="Rectangle 4">
            <a:extLst>
              <a:ext uri="{FF2B5EF4-FFF2-40B4-BE49-F238E27FC236}">
                <a16:creationId xmlns:a16="http://schemas.microsoft.com/office/drawing/2014/main" id="{8102BA46-A3FF-6146-A5EB-ED5DA926A8ED}"/>
              </a:ext>
            </a:extLst>
          </p:cNvPr>
          <p:cNvSpPr/>
          <p:nvPr/>
        </p:nvSpPr>
        <p:spPr>
          <a:xfrm>
            <a:off x="6385034" y="424157"/>
            <a:ext cx="5540298" cy="1446550"/>
          </a:xfrm>
          <a:prstGeom prst="rect">
            <a:avLst/>
          </a:prstGeom>
          <a:noFill/>
        </p:spPr>
        <p:txBody>
          <a:bodyPr wrap="none" lIns="91440" tIns="45720" rIns="91440" bIns="45720">
            <a:spAutoFit/>
          </a:bodyPr>
          <a:lstStyle/>
          <a:p>
            <a:pPr algn="ctr"/>
            <a:r>
              <a:rPr lang="en-US" sz="4400" b="1" cap="none" spc="0" dirty="0">
                <a:ln w="22225">
                  <a:solidFill>
                    <a:schemeClr val="accent2"/>
                  </a:solidFill>
                  <a:prstDash val="solid"/>
                </a:ln>
                <a:solidFill>
                  <a:schemeClr val="accent2">
                    <a:lumMod val="40000"/>
                    <a:lumOff val="60000"/>
                  </a:schemeClr>
                </a:solidFill>
                <a:effectLst/>
              </a:rPr>
              <a:t>Experimentin</a:t>
            </a:r>
            <a:r>
              <a:rPr lang="en-US" sz="4400" b="1" dirty="0">
                <a:ln w="22225">
                  <a:solidFill>
                    <a:schemeClr val="accent2"/>
                  </a:solidFill>
                  <a:prstDash val="solid"/>
                </a:ln>
                <a:solidFill>
                  <a:schemeClr val="accent2">
                    <a:lumMod val="40000"/>
                    <a:lumOff val="60000"/>
                  </a:schemeClr>
                </a:solidFill>
              </a:rPr>
              <a:t>g with </a:t>
            </a:r>
          </a:p>
          <a:p>
            <a:pPr algn="ctr"/>
            <a:r>
              <a:rPr lang="en-US" sz="4400" b="1" dirty="0">
                <a:ln w="22225">
                  <a:solidFill>
                    <a:schemeClr val="accent2"/>
                  </a:solidFill>
                  <a:prstDash val="solid"/>
                </a:ln>
                <a:solidFill>
                  <a:schemeClr val="accent2">
                    <a:lumMod val="40000"/>
                    <a:lumOff val="60000"/>
                  </a:schemeClr>
                </a:solidFill>
              </a:rPr>
              <a:t>text plates</a:t>
            </a:r>
            <a:endParaRPr lang="en-US" sz="4400" b="1" cap="none" spc="0" dirty="0">
              <a:ln w="22225">
                <a:solidFill>
                  <a:schemeClr val="accent2"/>
                </a:solidFill>
                <a:prstDash val="solid"/>
              </a:ln>
              <a:solidFill>
                <a:schemeClr val="accent2">
                  <a:lumMod val="40000"/>
                  <a:lumOff val="60000"/>
                </a:schemeClr>
              </a:solidFill>
              <a:effectLst/>
            </a:endParaRPr>
          </a:p>
        </p:txBody>
      </p:sp>
    </p:spTree>
    <p:extLst>
      <p:ext uri="{BB962C8B-B14F-4D97-AF65-F5344CB8AC3E}">
        <p14:creationId xmlns:p14="http://schemas.microsoft.com/office/powerpoint/2010/main" val="349574785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10;&#10;Description automatically generated">
            <a:extLst>
              <a:ext uri="{FF2B5EF4-FFF2-40B4-BE49-F238E27FC236}">
                <a16:creationId xmlns:a16="http://schemas.microsoft.com/office/drawing/2014/main" id="{027BA3EB-A3BE-4217-A6DC-438866CA0106}"/>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rot="16200000">
            <a:off x="6103955" y="795131"/>
            <a:ext cx="5143500" cy="6858000"/>
          </a:xfrm>
          <a:prstGeom prst="rect">
            <a:avLst/>
          </a:prstGeom>
        </p:spPr>
      </p:pic>
      <p:pic>
        <p:nvPicPr>
          <p:cNvPr id="7" name="Picture 6" descr="A picture containing text, stone&#10;&#10;Description automatically generated">
            <a:extLst>
              <a:ext uri="{FF2B5EF4-FFF2-40B4-BE49-F238E27FC236}">
                <a16:creationId xmlns:a16="http://schemas.microsoft.com/office/drawing/2014/main" id="{03147A84-751B-4876-A691-F810B9F598DA}"/>
              </a:ext>
            </a:extLst>
          </p:cNvPr>
          <p:cNvPicPr>
            <a:picLocks noChangeAspect="1"/>
          </p:cNvPicPr>
          <p:nvPr/>
        </p:nvPicPr>
        <p:blipFill>
          <a:blip r:embed="rId3" cstate="screen">
            <a:extLst>
              <a:ext uri="{BEBA8EAE-BF5A-486C-A8C5-ECC9F3942E4B}">
                <a14:imgProps xmlns:a14="http://schemas.microsoft.com/office/drawing/2010/main">
                  <a14:imgLayer r:embed="rId4">
                    <a14:imgEffect>
                      <a14:sharpenSoften amount="25000"/>
                    </a14:imgEffect>
                    <a14:imgEffect>
                      <a14:brightnessContrast contrast="20000"/>
                    </a14:imgEffect>
                  </a14:imgLayer>
                </a14:imgProps>
              </a:ext>
              <a:ext uri="{28A0092B-C50C-407E-A947-70E740481C1C}">
                <a14:useLocalDpi xmlns:a14="http://schemas.microsoft.com/office/drawing/2010/main"/>
              </a:ext>
            </a:extLst>
          </a:blip>
          <a:stretch>
            <a:fillRect/>
          </a:stretch>
        </p:blipFill>
        <p:spPr>
          <a:xfrm rot="16200000">
            <a:off x="855611" y="-768316"/>
            <a:ext cx="4609896" cy="6146528"/>
          </a:xfrm>
          <a:prstGeom prst="rect">
            <a:avLst/>
          </a:prstGeom>
        </p:spPr>
      </p:pic>
      <p:sp>
        <p:nvSpPr>
          <p:cNvPr id="2" name="Rectangle 1">
            <a:extLst>
              <a:ext uri="{FF2B5EF4-FFF2-40B4-BE49-F238E27FC236}">
                <a16:creationId xmlns:a16="http://schemas.microsoft.com/office/drawing/2014/main" id="{D53B4CBA-76EE-F741-AB6D-FEC9D892BEF0}"/>
              </a:ext>
            </a:extLst>
          </p:cNvPr>
          <p:cNvSpPr/>
          <p:nvPr/>
        </p:nvSpPr>
        <p:spPr>
          <a:xfrm>
            <a:off x="6155315" y="164470"/>
            <a:ext cx="6027898" cy="1323439"/>
          </a:xfrm>
          <a:prstGeom prst="rect">
            <a:avLst/>
          </a:prstGeom>
          <a:noFill/>
        </p:spPr>
        <p:txBody>
          <a:bodyPr wrap="square" lIns="91440" tIns="45720" rIns="91440" bIns="45720">
            <a:spAutoFit/>
          </a:bodyPr>
          <a:lstStyle/>
          <a:p>
            <a:pPr algn="ctr"/>
            <a:r>
              <a:rPr lang="en-US" sz="4000" b="1" cap="none" spc="0" dirty="0">
                <a:ln w="22225">
                  <a:solidFill>
                    <a:schemeClr val="accent2"/>
                  </a:solidFill>
                  <a:prstDash val="solid"/>
                </a:ln>
                <a:solidFill>
                  <a:schemeClr val="accent2">
                    <a:lumMod val="40000"/>
                    <a:lumOff val="60000"/>
                  </a:schemeClr>
                </a:solidFill>
                <a:effectLst/>
              </a:rPr>
              <a:t>All the Finished </a:t>
            </a:r>
          </a:p>
          <a:p>
            <a:pPr algn="ctr"/>
            <a:r>
              <a:rPr lang="en-US" sz="4000" b="1" cap="none" spc="0" dirty="0">
                <a:ln w="22225">
                  <a:solidFill>
                    <a:schemeClr val="accent2"/>
                  </a:solidFill>
                  <a:prstDash val="solid"/>
                </a:ln>
                <a:solidFill>
                  <a:schemeClr val="accent2">
                    <a:lumMod val="40000"/>
                    <a:lumOff val="60000"/>
                  </a:schemeClr>
                </a:solidFill>
                <a:effectLst/>
              </a:rPr>
              <a:t>brass plates</a:t>
            </a:r>
          </a:p>
        </p:txBody>
      </p:sp>
    </p:spTree>
    <p:extLst>
      <p:ext uri="{BB962C8B-B14F-4D97-AF65-F5344CB8AC3E}">
        <p14:creationId xmlns:p14="http://schemas.microsoft.com/office/powerpoint/2010/main" val="220506186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diagram&#10;&#10;Description automatically generated">
            <a:extLst>
              <a:ext uri="{FF2B5EF4-FFF2-40B4-BE49-F238E27FC236}">
                <a16:creationId xmlns:a16="http://schemas.microsoft.com/office/drawing/2014/main" id="{0C1281F8-93F3-8647-B0DF-49AEC7E46BB3}"/>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498756" y="3066511"/>
            <a:ext cx="6128208" cy="3681989"/>
          </a:xfrm>
          <a:prstGeom prst="rect">
            <a:avLst/>
          </a:prstGeom>
        </p:spPr>
      </p:pic>
      <p:pic>
        <p:nvPicPr>
          <p:cNvPr id="8" name="Picture 7" descr="Text, letter&#10;&#10;Description automatically generated">
            <a:extLst>
              <a:ext uri="{FF2B5EF4-FFF2-40B4-BE49-F238E27FC236}">
                <a16:creationId xmlns:a16="http://schemas.microsoft.com/office/drawing/2014/main" id="{2A574FE1-08A7-804E-B210-787A62105B6B}"/>
              </a:ext>
            </a:extLst>
          </p:cNvPr>
          <p:cNvPicPr>
            <a:picLocks noChangeAspect="1"/>
          </p:cNvPicPr>
          <p:nvPr/>
        </p:nvPicPr>
        <p:blipFill>
          <a:blip r:embed="rId3" cstate="screen">
            <a:extLst>
              <a:ext uri="{BEBA8EAE-BF5A-486C-A8C5-ECC9F3942E4B}">
                <a14:imgProps xmlns:a14="http://schemas.microsoft.com/office/drawing/2010/main">
                  <a14:imgLayer r:embed="rId4">
                    <a14:imgEffect>
                      <a14:sharpenSoften amount="25000"/>
                    </a14:imgEffect>
                    <a14:imgEffect>
                      <a14:brightnessContrast bright="20000" contrast="20000"/>
                    </a14:imgEffect>
                  </a14:imgLayer>
                </a14:imgProps>
              </a:ext>
              <a:ext uri="{28A0092B-C50C-407E-A947-70E740481C1C}">
                <a14:useLocalDpi xmlns:a14="http://schemas.microsoft.com/office/drawing/2010/main"/>
              </a:ext>
            </a:extLst>
          </a:blip>
          <a:stretch>
            <a:fillRect/>
          </a:stretch>
        </p:blipFill>
        <p:spPr>
          <a:xfrm>
            <a:off x="293187" y="109499"/>
            <a:ext cx="4847225" cy="6639001"/>
          </a:xfrm>
          <a:prstGeom prst="rect">
            <a:avLst/>
          </a:prstGeom>
        </p:spPr>
      </p:pic>
      <p:sp>
        <p:nvSpPr>
          <p:cNvPr id="10" name="Rectangle 9">
            <a:extLst>
              <a:ext uri="{FF2B5EF4-FFF2-40B4-BE49-F238E27FC236}">
                <a16:creationId xmlns:a16="http://schemas.microsoft.com/office/drawing/2014/main" id="{F2C5BA4E-35F4-BA4A-92DB-B3BAA8588E3D}"/>
              </a:ext>
            </a:extLst>
          </p:cNvPr>
          <p:cNvSpPr/>
          <p:nvPr/>
        </p:nvSpPr>
        <p:spPr>
          <a:xfrm>
            <a:off x="5140412" y="165106"/>
            <a:ext cx="7067961" cy="1200329"/>
          </a:xfrm>
          <a:prstGeom prst="rect">
            <a:avLst/>
          </a:prstGeom>
          <a:noFill/>
        </p:spPr>
        <p:txBody>
          <a:bodyPr wrap="none" lIns="91440" tIns="45720" rIns="91440" bIns="45720">
            <a:spAutoFit/>
          </a:bodyPr>
          <a:lstStyle/>
          <a:p>
            <a:pPr algn="ctr"/>
            <a:r>
              <a:rPr lang="en-US" sz="3600" b="1" cap="none" spc="0" dirty="0">
                <a:ln w="22225">
                  <a:solidFill>
                    <a:schemeClr val="accent2"/>
                  </a:solidFill>
                  <a:prstDash val="solid"/>
                </a:ln>
                <a:solidFill>
                  <a:schemeClr val="accent2">
                    <a:lumMod val="40000"/>
                    <a:lumOff val="60000"/>
                  </a:schemeClr>
                </a:solidFill>
                <a:effectLst/>
              </a:rPr>
              <a:t>Practice run and Final Planning </a:t>
            </a:r>
          </a:p>
          <a:p>
            <a:pPr algn="ctr"/>
            <a:r>
              <a:rPr lang="en-US" sz="3600" b="1" cap="none" spc="0" dirty="0">
                <a:ln w="22225">
                  <a:solidFill>
                    <a:schemeClr val="accent2"/>
                  </a:solidFill>
                  <a:prstDash val="solid"/>
                </a:ln>
                <a:solidFill>
                  <a:schemeClr val="accent2">
                    <a:lumMod val="40000"/>
                    <a:lumOff val="60000"/>
                  </a:schemeClr>
                </a:solidFill>
                <a:effectLst/>
              </a:rPr>
              <a:t>for the Exhibition-8/11/2021</a:t>
            </a:r>
          </a:p>
        </p:txBody>
      </p:sp>
      <p:sp>
        <p:nvSpPr>
          <p:cNvPr id="11" name="TextBox 10">
            <a:extLst>
              <a:ext uri="{FF2B5EF4-FFF2-40B4-BE49-F238E27FC236}">
                <a16:creationId xmlns:a16="http://schemas.microsoft.com/office/drawing/2014/main" id="{56FAF5FD-C075-234E-A83F-97743717894D}"/>
              </a:ext>
            </a:extLst>
          </p:cNvPr>
          <p:cNvSpPr txBox="1"/>
          <p:nvPr/>
        </p:nvSpPr>
        <p:spPr>
          <a:xfrm>
            <a:off x="5301516" y="1365435"/>
            <a:ext cx="6734432" cy="1569660"/>
          </a:xfrm>
          <a:prstGeom prst="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US" sz="1200" dirty="0"/>
              <a:t>This is a list that we produced as a group to make sure that we completed everything before the exhibition as well as any testing of equipment that needed to take place. The diagram below is a floor plan of everything that will be going in and around the venue.</a:t>
            </a:r>
          </a:p>
          <a:p>
            <a:r>
              <a:rPr lang="en-US" sz="1200" dirty="0"/>
              <a:t>We were supposed to complete a full test run  o Friday 12</a:t>
            </a:r>
            <a:r>
              <a:rPr lang="en-US" sz="1200" baseline="30000" dirty="0"/>
              <a:t>th</a:t>
            </a:r>
            <a:r>
              <a:rPr lang="en-US" sz="1200" dirty="0"/>
              <a:t> November 2021, However, due to change in Hannah's schedule we won't be able to see what everyone's work will look like in the space before the Exhibition day. However, everyone felt more certain of how the projector and the equipment needed to be set up and what was needed to make it all work.</a:t>
            </a:r>
          </a:p>
          <a:p>
            <a:r>
              <a:rPr lang="en-US" sz="1200" i="1" dirty="0"/>
              <a:t>Notes to the left taken by Lucy Beckett</a:t>
            </a:r>
          </a:p>
        </p:txBody>
      </p:sp>
    </p:spTree>
    <p:extLst>
      <p:ext uri="{BB962C8B-B14F-4D97-AF65-F5344CB8AC3E}">
        <p14:creationId xmlns:p14="http://schemas.microsoft.com/office/powerpoint/2010/main" val="345905606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ext, letter&#10;&#10;Description automatically generated">
            <a:extLst>
              <a:ext uri="{FF2B5EF4-FFF2-40B4-BE49-F238E27FC236}">
                <a16:creationId xmlns:a16="http://schemas.microsoft.com/office/drawing/2014/main" id="{706ABBD5-6A58-9E41-B487-A1EF8F6A51EB}"/>
              </a:ext>
            </a:extLst>
          </p:cNvPr>
          <p:cNvPicPr>
            <a:picLocks noChangeAspect="1"/>
          </p:cNvPicPr>
          <p:nvPr/>
        </p:nvPicPr>
        <p:blipFill>
          <a:blip r:embed="rId2" cstate="screen">
            <a:extLst>
              <a:ext uri="{BEBA8EAE-BF5A-486C-A8C5-ECC9F3942E4B}">
                <a14:imgProps xmlns:a14="http://schemas.microsoft.com/office/drawing/2010/main">
                  <a14:imgLayer r:embed="rId3">
                    <a14:imgEffect>
                      <a14:sharpenSoften amount="25000"/>
                    </a14:imgEffect>
                    <a14:imgEffect>
                      <a14:brightnessContrast bright="40000"/>
                    </a14:imgEffect>
                  </a14:imgLayer>
                </a14:imgProps>
              </a:ext>
              <a:ext uri="{28A0092B-C50C-407E-A947-70E740481C1C}">
                <a14:useLocalDpi xmlns:a14="http://schemas.microsoft.com/office/drawing/2010/main"/>
              </a:ext>
            </a:extLst>
          </a:blip>
          <a:stretch>
            <a:fillRect/>
          </a:stretch>
        </p:blipFill>
        <p:spPr>
          <a:xfrm>
            <a:off x="185050" y="0"/>
            <a:ext cx="5075109" cy="6858000"/>
          </a:xfrm>
          <a:prstGeom prst="rect">
            <a:avLst/>
          </a:prstGeom>
        </p:spPr>
      </p:pic>
      <p:sp>
        <p:nvSpPr>
          <p:cNvPr id="6" name="TextBox 5">
            <a:extLst>
              <a:ext uri="{FF2B5EF4-FFF2-40B4-BE49-F238E27FC236}">
                <a16:creationId xmlns:a16="http://schemas.microsoft.com/office/drawing/2014/main" id="{90E253E3-77A2-024A-87BB-96DD1BB66D53}"/>
              </a:ext>
            </a:extLst>
          </p:cNvPr>
          <p:cNvSpPr txBox="1"/>
          <p:nvPr/>
        </p:nvSpPr>
        <p:spPr>
          <a:xfrm>
            <a:off x="5436974" y="1401621"/>
            <a:ext cx="6067168" cy="5016758"/>
          </a:xfrm>
          <a:prstGeom prst="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US" sz="1600" dirty="0"/>
              <a:t>We had a quick meeting on Tuesday the 9</a:t>
            </a:r>
            <a:r>
              <a:rPr lang="en-US" sz="1600" baseline="30000" dirty="0"/>
              <a:t>th</a:t>
            </a:r>
            <a:r>
              <a:rPr lang="en-US" sz="1600" dirty="0"/>
              <a:t> November 2021 to figure out who will be able to stay at the venue to look after the equipment and the work during the exhibition open times.</a:t>
            </a:r>
          </a:p>
          <a:p>
            <a:endParaRPr lang="en-US" sz="1600" dirty="0"/>
          </a:p>
          <a:p>
            <a:pPr marL="285750" indent="-285750">
              <a:buFont typeface="Arial" panose="020B0604020202020204" pitchFamily="34" charset="0"/>
              <a:buChar char="•"/>
            </a:pPr>
            <a:r>
              <a:rPr lang="en-US" sz="1600" dirty="0"/>
              <a:t>Me and Connor could only stay from 4pm-5pm on the opening day Monday 15</a:t>
            </a:r>
            <a:r>
              <a:rPr lang="en-US" sz="1600" baseline="30000" dirty="0"/>
              <a:t>th</a:t>
            </a:r>
            <a:r>
              <a:rPr lang="en-US" sz="1600" dirty="0"/>
              <a:t> November 2021, however, Lucy and Sophie will both able to stay the full open time from 4pm-10pm.</a:t>
            </a:r>
          </a:p>
          <a:p>
            <a:endParaRPr lang="en-US" sz="1600" dirty="0"/>
          </a:p>
          <a:p>
            <a:pPr marL="285750" indent="-285750">
              <a:buFont typeface="Arial" panose="020B0604020202020204" pitchFamily="34" charset="0"/>
              <a:buChar char="•"/>
            </a:pPr>
            <a:r>
              <a:rPr lang="en-US" sz="1600" dirty="0"/>
              <a:t>On the Tuesday 16</a:t>
            </a:r>
            <a:r>
              <a:rPr lang="en-US" sz="1600" baseline="30000" dirty="0"/>
              <a:t>th</a:t>
            </a:r>
            <a:r>
              <a:rPr lang="en-US" sz="1600" dirty="0"/>
              <a:t> November 2021 we will all be there from 10 am- 4pm and then stay to take all the work down off display.</a:t>
            </a:r>
          </a:p>
          <a:p>
            <a:endParaRPr lang="en-US" sz="1600" dirty="0"/>
          </a:p>
          <a:p>
            <a:r>
              <a:rPr lang="en-US" sz="1600" dirty="0"/>
              <a:t>We also discussed what we would handout on the night of the exhibition to inform people what the exhibition is about as well as a map and contact information for members of the group. We also made the handout along with the information we would include.</a:t>
            </a:r>
          </a:p>
          <a:p>
            <a:endParaRPr lang="en-US" sz="1600" dirty="0"/>
          </a:p>
          <a:p>
            <a:r>
              <a:rPr lang="en-US" sz="1600" i="1" dirty="0"/>
              <a:t>Notes opposite were written by Lucy Beckett</a:t>
            </a:r>
          </a:p>
        </p:txBody>
      </p:sp>
      <p:sp>
        <p:nvSpPr>
          <p:cNvPr id="7" name="Rectangle 6">
            <a:extLst>
              <a:ext uri="{FF2B5EF4-FFF2-40B4-BE49-F238E27FC236}">
                <a16:creationId xmlns:a16="http://schemas.microsoft.com/office/drawing/2014/main" id="{14A491A7-C76F-584D-BAEB-9C2245499E32}"/>
              </a:ext>
            </a:extLst>
          </p:cNvPr>
          <p:cNvSpPr/>
          <p:nvPr/>
        </p:nvSpPr>
        <p:spPr>
          <a:xfrm>
            <a:off x="5217014" y="439621"/>
            <a:ext cx="6974986" cy="646331"/>
          </a:xfrm>
          <a:prstGeom prst="rect">
            <a:avLst/>
          </a:prstGeom>
          <a:noFill/>
        </p:spPr>
        <p:txBody>
          <a:bodyPr wrap="none" lIns="91440" tIns="45720" rIns="91440" bIns="45720">
            <a:spAutoFit/>
          </a:bodyPr>
          <a:lstStyle/>
          <a:p>
            <a:pPr algn="ctr"/>
            <a:r>
              <a:rPr lang="en-US" sz="3600" b="1" cap="none" spc="0" dirty="0">
                <a:ln w="22225">
                  <a:solidFill>
                    <a:schemeClr val="accent2"/>
                  </a:solidFill>
                  <a:prstDash val="solid"/>
                </a:ln>
                <a:solidFill>
                  <a:schemeClr val="accent2">
                    <a:lumMod val="40000"/>
                    <a:lumOff val="60000"/>
                  </a:schemeClr>
                </a:solidFill>
                <a:effectLst/>
              </a:rPr>
              <a:t>Our Group Meeting- 9/11/2021 </a:t>
            </a:r>
          </a:p>
        </p:txBody>
      </p:sp>
    </p:spTree>
    <p:extLst>
      <p:ext uri="{BB962C8B-B14F-4D97-AF65-F5344CB8AC3E}">
        <p14:creationId xmlns:p14="http://schemas.microsoft.com/office/powerpoint/2010/main" val="80644356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ext, letter&#10;&#10;Description automatically generated">
            <a:extLst>
              <a:ext uri="{FF2B5EF4-FFF2-40B4-BE49-F238E27FC236}">
                <a16:creationId xmlns:a16="http://schemas.microsoft.com/office/drawing/2014/main" id="{328868E2-A3E3-7D40-BA2B-9B141A0EB635}"/>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38743" y="0"/>
            <a:ext cx="4895876" cy="6858000"/>
          </a:xfrm>
          <a:prstGeom prst="rect">
            <a:avLst/>
          </a:prstGeom>
        </p:spPr>
      </p:pic>
      <p:pic>
        <p:nvPicPr>
          <p:cNvPr id="7" name="Picture 6" descr="A picture containing chart&#10;&#10;Description automatically generated">
            <a:extLst>
              <a:ext uri="{FF2B5EF4-FFF2-40B4-BE49-F238E27FC236}">
                <a16:creationId xmlns:a16="http://schemas.microsoft.com/office/drawing/2014/main" id="{6B3A80A5-5C01-9143-B1F3-8B42E52E873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034619" y="0"/>
            <a:ext cx="4782677" cy="6858000"/>
          </a:xfrm>
          <a:prstGeom prst="rect">
            <a:avLst/>
          </a:prstGeom>
        </p:spPr>
      </p:pic>
      <p:sp>
        <p:nvSpPr>
          <p:cNvPr id="9" name="Rectangle 8">
            <a:extLst>
              <a:ext uri="{FF2B5EF4-FFF2-40B4-BE49-F238E27FC236}">
                <a16:creationId xmlns:a16="http://schemas.microsoft.com/office/drawing/2014/main" id="{1462BAF0-C99F-A547-941F-B25AB1719AF0}"/>
              </a:ext>
            </a:extLst>
          </p:cNvPr>
          <p:cNvSpPr/>
          <p:nvPr/>
        </p:nvSpPr>
        <p:spPr>
          <a:xfrm>
            <a:off x="9930494" y="335346"/>
            <a:ext cx="2289039" cy="1569660"/>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wrap="square" lIns="91440" tIns="45720" rIns="91440" bIns="45720">
            <a:spAutoFit/>
          </a:bodyPr>
          <a:lstStyle/>
          <a:p>
            <a:pPr algn="ctr"/>
            <a:r>
              <a:rPr lang="en-US" sz="2400" b="1" cap="none" spc="0" dirty="0">
                <a:ln w="22225">
                  <a:solidFill>
                    <a:schemeClr val="accent2"/>
                  </a:solidFill>
                  <a:prstDash val="solid"/>
                </a:ln>
                <a:solidFill>
                  <a:schemeClr val="accent2">
                    <a:lumMod val="40000"/>
                    <a:lumOff val="60000"/>
                  </a:schemeClr>
                </a:solidFill>
                <a:effectLst/>
              </a:rPr>
              <a:t>Front and back of </a:t>
            </a:r>
          </a:p>
          <a:p>
            <a:pPr algn="ctr"/>
            <a:r>
              <a:rPr lang="en-US" sz="2400" b="1" cap="none" spc="0" dirty="0">
                <a:ln w="22225">
                  <a:solidFill>
                    <a:schemeClr val="accent2"/>
                  </a:solidFill>
                  <a:prstDash val="solid"/>
                </a:ln>
                <a:solidFill>
                  <a:schemeClr val="accent2">
                    <a:lumMod val="40000"/>
                    <a:lumOff val="60000"/>
                  </a:schemeClr>
                </a:solidFill>
                <a:effectLst/>
              </a:rPr>
              <a:t>the finalized handout</a:t>
            </a:r>
          </a:p>
        </p:txBody>
      </p:sp>
    </p:spTree>
    <p:extLst>
      <p:ext uri="{BB962C8B-B14F-4D97-AF65-F5344CB8AC3E}">
        <p14:creationId xmlns:p14="http://schemas.microsoft.com/office/powerpoint/2010/main" val="42360725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581A5-A4AC-B146-BC08-168B7D3158A8}"/>
              </a:ext>
            </a:extLst>
          </p:cNvPr>
          <p:cNvSpPr>
            <a:spLocks noGrp="1"/>
          </p:cNvSpPr>
          <p:nvPr>
            <p:ph type="title"/>
          </p:nvPr>
        </p:nvSpPr>
        <p:spPr/>
        <p:txBody>
          <a:bodyPr/>
          <a:lstStyle/>
          <a:p>
            <a:r>
              <a:rPr lang="en-US" dirty="0"/>
              <a:t>My description of photographs on the stairs </a:t>
            </a:r>
          </a:p>
        </p:txBody>
      </p:sp>
      <p:sp>
        <p:nvSpPr>
          <p:cNvPr id="3" name="Content Placeholder 2">
            <a:extLst>
              <a:ext uri="{FF2B5EF4-FFF2-40B4-BE49-F238E27FC236}">
                <a16:creationId xmlns:a16="http://schemas.microsoft.com/office/drawing/2014/main" id="{B3F7E76B-5FB8-0E4D-B04C-52F3713230F5}"/>
              </a:ext>
            </a:extLst>
          </p:cNvPr>
          <p:cNvSpPr>
            <a:spLocks noGrp="1"/>
          </p:cNvSpPr>
          <p:nvPr>
            <p:ph idx="1"/>
          </p:nvPr>
        </p:nvSpPr>
        <p:spPr>
          <a:xfrm>
            <a:off x="677334" y="2081076"/>
            <a:ext cx="8596668" cy="2302081"/>
          </a:xfr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a:normAutofit lnSpcReduction="10000"/>
          </a:bodyPr>
          <a:lstStyle/>
          <a:p>
            <a:pPr marL="0" indent="0">
              <a:buNone/>
            </a:pPr>
            <a:r>
              <a:rPr lang="en-US" dirty="0"/>
              <a:t>My explanation of what the stairs photographs are for and why they were chosen, this text will go with the photographs that go on the stairs:</a:t>
            </a:r>
          </a:p>
          <a:p>
            <a:pPr marL="0" indent="0">
              <a:buNone/>
            </a:pPr>
            <a:endParaRPr lang="en-US" dirty="0"/>
          </a:p>
          <a:p>
            <a:pPr marL="0" indent="0">
              <a:buNone/>
            </a:pPr>
            <a:r>
              <a:rPr lang="en-US" i="1" dirty="0"/>
              <a:t>These historical photographs have been chosen to illustrate the way people’s use of Swansea has changed, leading to massive transformations throughout the decades to become what it is known for today.</a:t>
            </a:r>
          </a:p>
          <a:p>
            <a:pPr marL="0" indent="0">
              <a:buNone/>
            </a:pPr>
            <a:r>
              <a:rPr lang="en-US" i="1" dirty="0"/>
              <a:t>Katie Nia Davies</a:t>
            </a:r>
          </a:p>
        </p:txBody>
      </p:sp>
      <p:pic>
        <p:nvPicPr>
          <p:cNvPr id="4" name="Picture 3">
            <a:extLst>
              <a:ext uri="{FF2B5EF4-FFF2-40B4-BE49-F238E27FC236}">
                <a16:creationId xmlns:a16="http://schemas.microsoft.com/office/drawing/2014/main" id="{A5D0D124-7711-2347-A110-D94DDBCEA250}"/>
              </a:ext>
            </a:extLst>
          </p:cNvPr>
          <p:cNvPicPr>
            <a:picLocks noChangeAspect="1"/>
          </p:cNvPicPr>
          <p:nvPr/>
        </p:nvPicPr>
        <p:blipFill>
          <a:blip r:embed="rId2" cstate="screen">
            <a:extLst>
              <a:ext uri="{BEBA8EAE-BF5A-486C-A8C5-ECC9F3942E4B}">
                <a14:imgProps xmlns:a14="http://schemas.microsoft.com/office/drawing/2010/main">
                  <a14:imgLayer r:embed="rId3">
                    <a14:imgEffect>
                      <a14:sharpenSoften amount="25000"/>
                    </a14:imgEffect>
                    <a14:imgEffect>
                      <a14:brightnessContrast bright="20000"/>
                    </a14:imgEffect>
                  </a14:imgLayer>
                </a14:imgProps>
              </a:ext>
              <a:ext uri="{28A0092B-C50C-407E-A947-70E740481C1C}">
                <a14:useLocalDpi xmlns:a14="http://schemas.microsoft.com/office/drawing/2010/main"/>
              </a:ext>
            </a:extLst>
          </a:blip>
          <a:stretch>
            <a:fillRect/>
          </a:stretch>
        </p:blipFill>
        <p:spPr>
          <a:xfrm>
            <a:off x="7537547" y="4738757"/>
            <a:ext cx="4535183" cy="1837633"/>
          </a:xfrm>
          <a:prstGeom prst="rect">
            <a:avLst/>
          </a:prstGeom>
        </p:spPr>
      </p:pic>
      <p:sp>
        <p:nvSpPr>
          <p:cNvPr id="5" name="TextBox 4">
            <a:extLst>
              <a:ext uri="{FF2B5EF4-FFF2-40B4-BE49-F238E27FC236}">
                <a16:creationId xmlns:a16="http://schemas.microsoft.com/office/drawing/2014/main" id="{485E1C3B-BE6B-B143-B1CB-D5A38BB5B03B}"/>
              </a:ext>
            </a:extLst>
          </p:cNvPr>
          <p:cNvSpPr txBox="1"/>
          <p:nvPr/>
        </p:nvSpPr>
        <p:spPr>
          <a:xfrm>
            <a:off x="4532244" y="4918909"/>
            <a:ext cx="2862469" cy="1477328"/>
          </a:xfrm>
          <a:prstGeom prst="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wrap="square" rtlCol="0">
            <a:spAutoFit/>
          </a:bodyPr>
          <a:lstStyle/>
          <a:p>
            <a:r>
              <a:rPr lang="en-US" dirty="0"/>
              <a:t>Glued to mount board and stuck to the wall with self adhesive Velcro circles at the top of the stairs.</a:t>
            </a:r>
          </a:p>
        </p:txBody>
      </p:sp>
    </p:spTree>
    <p:extLst>
      <p:ext uri="{BB962C8B-B14F-4D97-AF65-F5344CB8AC3E}">
        <p14:creationId xmlns:p14="http://schemas.microsoft.com/office/powerpoint/2010/main" val="231577175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64985CA-DD76-EE4B-B774-790A4FD358A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36432" y="3445834"/>
            <a:ext cx="2496298" cy="3328397"/>
          </a:xfrm>
          <a:prstGeom prst="rect">
            <a:avLst/>
          </a:prstGeom>
        </p:spPr>
      </p:pic>
      <p:pic>
        <p:nvPicPr>
          <p:cNvPr id="7" name="Picture 6" descr="A picture containing wall, indoor, dirty, trash&#10;&#10;Description automatically generated">
            <a:extLst>
              <a:ext uri="{FF2B5EF4-FFF2-40B4-BE49-F238E27FC236}">
                <a16:creationId xmlns:a16="http://schemas.microsoft.com/office/drawing/2014/main" id="{FFD37D4F-1D6C-7848-AFC0-7A78BF75F00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879101" y="160589"/>
            <a:ext cx="2454008" cy="3272010"/>
          </a:xfrm>
          <a:prstGeom prst="rect">
            <a:avLst/>
          </a:prstGeom>
        </p:spPr>
      </p:pic>
      <p:pic>
        <p:nvPicPr>
          <p:cNvPr id="9" name="Picture 8" descr="A picture containing wall, indoor, dirty&#10;&#10;Description automatically generated">
            <a:extLst>
              <a:ext uri="{FF2B5EF4-FFF2-40B4-BE49-F238E27FC236}">
                <a16:creationId xmlns:a16="http://schemas.microsoft.com/office/drawing/2014/main" id="{DDB41CA1-1A1E-964A-A80A-DD8592AA9AA2}"/>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35893" y="122214"/>
            <a:ext cx="2454007" cy="3272009"/>
          </a:xfrm>
          <a:prstGeom prst="rect">
            <a:avLst/>
          </a:prstGeom>
        </p:spPr>
      </p:pic>
      <p:pic>
        <p:nvPicPr>
          <p:cNvPr id="13" name="Picture 12" descr="A picture containing wall, indoor, step, dirty&#10;&#10;Description automatically generated">
            <a:extLst>
              <a:ext uri="{FF2B5EF4-FFF2-40B4-BE49-F238E27FC236}">
                <a16:creationId xmlns:a16="http://schemas.microsoft.com/office/drawing/2014/main" id="{CDBCA188-23E6-AA45-9146-0A33A182F183}"/>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454036" y="160589"/>
            <a:ext cx="2454008" cy="3272011"/>
          </a:xfrm>
          <a:prstGeom prst="rect">
            <a:avLst/>
          </a:prstGeom>
        </p:spPr>
      </p:pic>
      <p:pic>
        <p:nvPicPr>
          <p:cNvPr id="15" name="Picture 14" descr="A picture containing wall, floor, indoor, trash&#10;&#10;Description automatically generated">
            <a:extLst>
              <a:ext uri="{FF2B5EF4-FFF2-40B4-BE49-F238E27FC236}">
                <a16:creationId xmlns:a16="http://schemas.microsoft.com/office/drawing/2014/main" id="{BBD2C002-2E6C-9D43-96EE-F0451AB5429A}"/>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2879101" y="3488986"/>
            <a:ext cx="2454007" cy="3272009"/>
          </a:xfrm>
          <a:prstGeom prst="rect">
            <a:avLst/>
          </a:prstGeom>
        </p:spPr>
      </p:pic>
      <p:pic>
        <p:nvPicPr>
          <p:cNvPr id="17" name="Picture 16" descr="A set of stairs&#10;&#10;Description automatically generated with low confidence">
            <a:extLst>
              <a:ext uri="{FF2B5EF4-FFF2-40B4-BE49-F238E27FC236}">
                <a16:creationId xmlns:a16="http://schemas.microsoft.com/office/drawing/2014/main" id="{D51D9458-38F3-D449-9879-953C0A2CC175}"/>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5454036" y="3502222"/>
            <a:ext cx="2454007" cy="3272009"/>
          </a:xfrm>
          <a:prstGeom prst="rect">
            <a:avLst/>
          </a:prstGeom>
        </p:spPr>
      </p:pic>
      <p:pic>
        <p:nvPicPr>
          <p:cNvPr id="19" name="Picture 18" descr="A picture containing wall, green, step, dirty&#10;&#10;Description automatically generated">
            <a:extLst>
              <a:ext uri="{FF2B5EF4-FFF2-40B4-BE49-F238E27FC236}">
                <a16:creationId xmlns:a16="http://schemas.microsoft.com/office/drawing/2014/main" id="{F013D781-7324-9449-9344-FE0186CA0693}"/>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8085895" y="3502222"/>
            <a:ext cx="2454008" cy="3272011"/>
          </a:xfrm>
          <a:prstGeom prst="rect">
            <a:avLst/>
          </a:prstGeom>
        </p:spPr>
      </p:pic>
      <p:sp>
        <p:nvSpPr>
          <p:cNvPr id="20" name="Rectangle 19">
            <a:extLst>
              <a:ext uri="{FF2B5EF4-FFF2-40B4-BE49-F238E27FC236}">
                <a16:creationId xmlns:a16="http://schemas.microsoft.com/office/drawing/2014/main" id="{715C2363-B854-6641-B6D6-7D06B4E20AF8}"/>
              </a:ext>
            </a:extLst>
          </p:cNvPr>
          <p:cNvSpPr/>
          <p:nvPr/>
        </p:nvSpPr>
        <p:spPr>
          <a:xfrm>
            <a:off x="8028971" y="160589"/>
            <a:ext cx="4015843" cy="646331"/>
          </a:xfrm>
          <a:prstGeom prst="rect">
            <a:avLst/>
          </a:prstGeom>
          <a:noFill/>
        </p:spPr>
        <p:txBody>
          <a:bodyPr wrap="none" lIns="91440" tIns="45720" rIns="91440" bIns="45720">
            <a:spAutoFit/>
          </a:bodyPr>
          <a:lstStyle/>
          <a:p>
            <a:pPr algn="ctr"/>
            <a:r>
              <a:rPr lang="en-US" sz="3600" b="1" cap="none" spc="0" dirty="0">
                <a:ln w="22225">
                  <a:solidFill>
                    <a:schemeClr val="accent2"/>
                  </a:solidFill>
                  <a:prstDash val="solid"/>
                </a:ln>
                <a:solidFill>
                  <a:schemeClr val="accent2">
                    <a:lumMod val="40000"/>
                    <a:lumOff val="60000"/>
                  </a:schemeClr>
                </a:solidFill>
                <a:effectLst/>
              </a:rPr>
              <a:t>Health and </a:t>
            </a:r>
            <a:r>
              <a:rPr lang="en-US" sz="3600" b="1" dirty="0">
                <a:ln w="22225">
                  <a:solidFill>
                    <a:schemeClr val="accent2"/>
                  </a:solidFill>
                  <a:prstDash val="solid"/>
                </a:ln>
                <a:solidFill>
                  <a:schemeClr val="accent2">
                    <a:lumMod val="40000"/>
                    <a:lumOff val="60000"/>
                  </a:schemeClr>
                </a:solidFill>
              </a:rPr>
              <a:t>S</a:t>
            </a:r>
            <a:r>
              <a:rPr lang="en-US" sz="3600" b="1" cap="none" spc="0" dirty="0">
                <a:ln w="22225">
                  <a:solidFill>
                    <a:schemeClr val="accent2"/>
                  </a:solidFill>
                  <a:prstDash val="solid"/>
                </a:ln>
                <a:solidFill>
                  <a:schemeClr val="accent2">
                    <a:lumMod val="40000"/>
                    <a:lumOff val="60000"/>
                  </a:schemeClr>
                </a:solidFill>
                <a:effectLst/>
              </a:rPr>
              <a:t>afety</a:t>
            </a:r>
          </a:p>
        </p:txBody>
      </p:sp>
      <p:sp>
        <p:nvSpPr>
          <p:cNvPr id="21" name="TextBox 20">
            <a:extLst>
              <a:ext uri="{FF2B5EF4-FFF2-40B4-BE49-F238E27FC236}">
                <a16:creationId xmlns:a16="http://schemas.microsoft.com/office/drawing/2014/main" id="{0D594491-D1CF-B747-9CF5-FD15DF633DC0}"/>
              </a:ext>
            </a:extLst>
          </p:cNvPr>
          <p:cNvSpPr txBox="1"/>
          <p:nvPr/>
        </p:nvSpPr>
        <p:spPr>
          <a:xfrm>
            <a:off x="8287063" y="1796594"/>
            <a:ext cx="3051497" cy="923330"/>
          </a:xfrm>
          <a:prstGeom prst="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algn="ctr"/>
            <a:r>
              <a:rPr lang="en-US" dirty="0"/>
              <a:t>Clearing the stairs of any obstacles and making it safe to walk on </a:t>
            </a:r>
          </a:p>
        </p:txBody>
      </p:sp>
    </p:spTree>
    <p:extLst>
      <p:ext uri="{BB962C8B-B14F-4D97-AF65-F5344CB8AC3E}">
        <p14:creationId xmlns:p14="http://schemas.microsoft.com/office/powerpoint/2010/main" val="158750820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step, cement&#10;&#10;Description automatically generated">
            <a:extLst>
              <a:ext uri="{FF2B5EF4-FFF2-40B4-BE49-F238E27FC236}">
                <a16:creationId xmlns:a16="http://schemas.microsoft.com/office/drawing/2014/main" id="{7C077927-0AB1-724F-88EC-AF542BE391B6}"/>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107442" y="375431"/>
            <a:ext cx="3742515" cy="4990022"/>
          </a:xfrm>
        </p:spPr>
      </p:pic>
      <p:pic>
        <p:nvPicPr>
          <p:cNvPr id="7" name="Picture 6" descr="A set of stairs&#10;&#10;Description automatically generated with medium confidence">
            <a:extLst>
              <a:ext uri="{FF2B5EF4-FFF2-40B4-BE49-F238E27FC236}">
                <a16:creationId xmlns:a16="http://schemas.microsoft.com/office/drawing/2014/main" id="{1B9A7691-EA09-374D-B1E4-EE2E9EEC303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058024" y="375430"/>
            <a:ext cx="3742514" cy="4990019"/>
          </a:xfrm>
          <a:prstGeom prst="rect">
            <a:avLst/>
          </a:prstGeom>
        </p:spPr>
      </p:pic>
      <p:pic>
        <p:nvPicPr>
          <p:cNvPr id="11" name="Picture 10" descr="A picture containing wall, indoor, step, stair&#10;&#10;Description automatically generated">
            <a:extLst>
              <a:ext uri="{FF2B5EF4-FFF2-40B4-BE49-F238E27FC236}">
                <a16:creationId xmlns:a16="http://schemas.microsoft.com/office/drawing/2014/main" id="{CA8B6781-BA4E-D642-A633-9879AE2AE510}"/>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966295" y="375430"/>
            <a:ext cx="3742514" cy="4990019"/>
          </a:xfrm>
          <a:prstGeom prst="rect">
            <a:avLst/>
          </a:prstGeom>
        </p:spPr>
      </p:pic>
      <p:sp>
        <p:nvSpPr>
          <p:cNvPr id="12" name="TextBox 11">
            <a:extLst>
              <a:ext uri="{FF2B5EF4-FFF2-40B4-BE49-F238E27FC236}">
                <a16:creationId xmlns:a16="http://schemas.microsoft.com/office/drawing/2014/main" id="{0083AA00-AE33-B847-9089-BD35986F7034}"/>
              </a:ext>
            </a:extLst>
          </p:cNvPr>
          <p:cNvSpPr txBox="1"/>
          <p:nvPr/>
        </p:nvSpPr>
        <p:spPr>
          <a:xfrm>
            <a:off x="2779776" y="5696185"/>
            <a:ext cx="6089904" cy="923330"/>
          </a:xfrm>
          <a:prstGeom prst="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wrap="square" rtlCol="0">
            <a:spAutoFit/>
          </a:bodyPr>
          <a:lstStyle/>
          <a:p>
            <a:r>
              <a:rPr lang="en-US" dirty="0"/>
              <a:t>The stairs after I taped the edges to making it safe and for people to see where the edges of the steps is in the dark.</a:t>
            </a:r>
          </a:p>
        </p:txBody>
      </p:sp>
    </p:spTree>
    <p:extLst>
      <p:ext uri="{BB962C8B-B14F-4D97-AF65-F5344CB8AC3E}">
        <p14:creationId xmlns:p14="http://schemas.microsoft.com/office/powerpoint/2010/main" val="172051480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air of scissors on a table&#10;&#10;Description automatically generated with medium confidence">
            <a:extLst>
              <a:ext uri="{FF2B5EF4-FFF2-40B4-BE49-F238E27FC236}">
                <a16:creationId xmlns:a16="http://schemas.microsoft.com/office/drawing/2014/main" id="{2BC6E9CB-5E72-B14B-B9B8-44C9CBB73F27}"/>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rot="16200000">
            <a:off x="757809" y="-411099"/>
            <a:ext cx="3467863" cy="4623817"/>
          </a:xfrm>
          <a:prstGeom prst="rect">
            <a:avLst/>
          </a:prstGeom>
        </p:spPr>
      </p:pic>
      <p:pic>
        <p:nvPicPr>
          <p:cNvPr id="7" name="Picture 6" descr="A group of pictures on a table&#10;&#10;Description automatically generated with low confidence">
            <a:extLst>
              <a:ext uri="{FF2B5EF4-FFF2-40B4-BE49-F238E27FC236}">
                <a16:creationId xmlns:a16="http://schemas.microsoft.com/office/drawing/2014/main" id="{FB1800B5-640C-754B-8C21-924F8ADFAE65}"/>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10800000">
            <a:off x="4580901" y="3350293"/>
            <a:ext cx="4623817" cy="3467863"/>
          </a:xfrm>
          <a:prstGeom prst="rect">
            <a:avLst/>
          </a:prstGeom>
        </p:spPr>
      </p:pic>
      <p:sp>
        <p:nvSpPr>
          <p:cNvPr id="8" name="Rectangle 7">
            <a:extLst>
              <a:ext uri="{FF2B5EF4-FFF2-40B4-BE49-F238E27FC236}">
                <a16:creationId xmlns:a16="http://schemas.microsoft.com/office/drawing/2014/main" id="{A65D2965-EF01-3A4B-8AA2-081DDA0FC375}"/>
              </a:ext>
            </a:extLst>
          </p:cNvPr>
          <p:cNvSpPr/>
          <p:nvPr/>
        </p:nvSpPr>
        <p:spPr>
          <a:xfrm>
            <a:off x="5169407" y="166877"/>
            <a:ext cx="6842762" cy="707886"/>
          </a:xfrm>
          <a:prstGeom prst="rect">
            <a:avLst/>
          </a:prstGeom>
          <a:noFill/>
        </p:spPr>
        <p:txBody>
          <a:bodyPr wrap="square" lIns="91440" tIns="45720" rIns="91440" bIns="45720">
            <a:spAutoFit/>
          </a:bodyPr>
          <a:lstStyle/>
          <a:p>
            <a:pPr algn="ctr"/>
            <a:r>
              <a:rPr lang="en-US" sz="4000" b="1" cap="none" spc="0" dirty="0">
                <a:ln w="22225">
                  <a:solidFill>
                    <a:schemeClr val="accent2"/>
                  </a:solidFill>
                  <a:prstDash val="solid"/>
                </a:ln>
                <a:solidFill>
                  <a:schemeClr val="accent2">
                    <a:lumMod val="40000"/>
                    <a:lumOff val="60000"/>
                  </a:schemeClr>
                </a:solidFill>
                <a:effectLst/>
              </a:rPr>
              <a:t>Hanging up the Pictures</a:t>
            </a:r>
          </a:p>
        </p:txBody>
      </p:sp>
      <p:sp>
        <p:nvSpPr>
          <p:cNvPr id="9" name="TextBox 8">
            <a:extLst>
              <a:ext uri="{FF2B5EF4-FFF2-40B4-BE49-F238E27FC236}">
                <a16:creationId xmlns:a16="http://schemas.microsoft.com/office/drawing/2014/main" id="{D26E3FA1-0F30-CE49-9573-E473D79278B7}"/>
              </a:ext>
            </a:extLst>
          </p:cNvPr>
          <p:cNvSpPr txBox="1"/>
          <p:nvPr/>
        </p:nvSpPr>
        <p:spPr>
          <a:xfrm>
            <a:off x="5536692" y="1028246"/>
            <a:ext cx="6108192" cy="2062103"/>
          </a:xfrm>
          <a:prstGeom prst="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US" sz="1600" dirty="0"/>
              <a:t>After trying to hang an image up in my house using only one adhesive Velcro circle in each corner, I found that it wasn’t strong enough and there isn’t enough frame to stick to. To overcome this, I cut the circles in half and spread them further around the frame to make it hold better, which it did. I would have nailed into the wall, but due the thickness of nails and the type of wall I was nailing into this was not possible, so I went with the adhesive stickers.</a:t>
            </a:r>
          </a:p>
        </p:txBody>
      </p:sp>
      <p:pic>
        <p:nvPicPr>
          <p:cNvPr id="10" name="Picture 9" descr="A wall with pictures on it&#10;&#10;Description automatically generated with low confidence">
            <a:extLst>
              <a:ext uri="{FF2B5EF4-FFF2-40B4-BE49-F238E27FC236}">
                <a16:creationId xmlns:a16="http://schemas.microsoft.com/office/drawing/2014/main" id="{8BC29C33-0EBE-BD43-B350-D41AECF2121E}"/>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9344926" y="3429000"/>
            <a:ext cx="2482838" cy="3310451"/>
          </a:xfrm>
          <a:prstGeom prst="rect">
            <a:avLst/>
          </a:prstGeom>
        </p:spPr>
      </p:pic>
    </p:spTree>
    <p:extLst>
      <p:ext uri="{BB962C8B-B14F-4D97-AF65-F5344CB8AC3E}">
        <p14:creationId xmlns:p14="http://schemas.microsoft.com/office/powerpoint/2010/main" val="421554936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wall with pictures on it&#10;&#10;Description automatically generated with medium confidence">
            <a:extLst>
              <a:ext uri="{FF2B5EF4-FFF2-40B4-BE49-F238E27FC236}">
                <a16:creationId xmlns:a16="http://schemas.microsoft.com/office/drawing/2014/main" id="{F681194B-5D8A-4741-A4D1-ACE65BF1F5EB}"/>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 y="588685"/>
            <a:ext cx="4024902" cy="3018677"/>
          </a:xfrm>
          <a:prstGeom prst="rect">
            <a:avLst/>
          </a:prstGeom>
        </p:spPr>
      </p:pic>
      <p:pic>
        <p:nvPicPr>
          <p:cNvPr id="11" name="Picture 10" descr="A wall with pictures on it&#10;&#10;Description automatically generated with low confidence">
            <a:extLst>
              <a:ext uri="{FF2B5EF4-FFF2-40B4-BE49-F238E27FC236}">
                <a16:creationId xmlns:a16="http://schemas.microsoft.com/office/drawing/2014/main" id="{3C5A3331-D0EF-C34B-A912-324A2F445EC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047106" y="588684"/>
            <a:ext cx="4024902" cy="3018677"/>
          </a:xfrm>
          <a:prstGeom prst="rect">
            <a:avLst/>
          </a:prstGeom>
        </p:spPr>
      </p:pic>
      <p:pic>
        <p:nvPicPr>
          <p:cNvPr id="3" name="Picture 2" descr="A picture containing text, indoor, wall, electronics&#10;&#10;Description automatically generated">
            <a:extLst>
              <a:ext uri="{FF2B5EF4-FFF2-40B4-BE49-F238E27FC236}">
                <a16:creationId xmlns:a16="http://schemas.microsoft.com/office/drawing/2014/main" id="{18BD5467-C9F6-BB42-96BE-203312E61445}"/>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8167098" y="588684"/>
            <a:ext cx="4024902" cy="3018677"/>
          </a:xfrm>
          <a:prstGeom prst="rect">
            <a:avLst/>
          </a:prstGeom>
        </p:spPr>
      </p:pic>
      <p:pic>
        <p:nvPicPr>
          <p:cNvPr id="5" name="Picture 4" descr="A picture containing text, wall, indoor, gallery&#10;&#10;Description automatically generated">
            <a:extLst>
              <a:ext uri="{FF2B5EF4-FFF2-40B4-BE49-F238E27FC236}">
                <a16:creationId xmlns:a16="http://schemas.microsoft.com/office/drawing/2014/main" id="{7E5F5D99-5A79-6D4C-B3B7-96C94E9F33CE}"/>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4083549" y="3759810"/>
            <a:ext cx="4024902" cy="3018677"/>
          </a:xfrm>
          <a:prstGeom prst="rect">
            <a:avLst/>
          </a:prstGeom>
        </p:spPr>
      </p:pic>
      <p:pic>
        <p:nvPicPr>
          <p:cNvPr id="7" name="Picture 6" descr="A picture containing text, wall, indoor, gallery&#10;&#10;Description automatically generated">
            <a:extLst>
              <a:ext uri="{FF2B5EF4-FFF2-40B4-BE49-F238E27FC236}">
                <a16:creationId xmlns:a16="http://schemas.microsoft.com/office/drawing/2014/main" id="{95294EE2-EAB6-AC49-BEA2-CD69F1B70B94}"/>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8167098" y="3759810"/>
            <a:ext cx="4024902" cy="3018677"/>
          </a:xfrm>
          <a:prstGeom prst="rect">
            <a:avLst/>
          </a:prstGeom>
        </p:spPr>
      </p:pic>
      <p:pic>
        <p:nvPicPr>
          <p:cNvPr id="13" name="Picture 12" descr="A picture containing text, wall, indoor, gallery&#10;&#10;Description automatically generated">
            <a:extLst>
              <a:ext uri="{FF2B5EF4-FFF2-40B4-BE49-F238E27FC236}">
                <a16:creationId xmlns:a16="http://schemas.microsoft.com/office/drawing/2014/main" id="{F5E8C525-1054-E54A-ABC4-86F07B16580F}"/>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22204" y="3759810"/>
            <a:ext cx="4024902" cy="3018677"/>
          </a:xfrm>
          <a:prstGeom prst="rect">
            <a:avLst/>
          </a:prstGeom>
        </p:spPr>
      </p:pic>
    </p:spTree>
    <p:extLst>
      <p:ext uri="{BB962C8B-B14F-4D97-AF65-F5344CB8AC3E}">
        <p14:creationId xmlns:p14="http://schemas.microsoft.com/office/powerpoint/2010/main" val="1284641407"/>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text, wall, indoor, gallery&#10;&#10;Description automatically generated">
            <a:extLst>
              <a:ext uri="{FF2B5EF4-FFF2-40B4-BE49-F238E27FC236}">
                <a16:creationId xmlns:a16="http://schemas.microsoft.com/office/drawing/2014/main" id="{C1519B9E-98C0-3240-8186-569D0E519869}"/>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76200" y="1"/>
            <a:ext cx="3987802" cy="2990852"/>
          </a:xfrm>
          <a:prstGeom prst="rect">
            <a:avLst/>
          </a:prstGeom>
        </p:spPr>
      </p:pic>
      <p:pic>
        <p:nvPicPr>
          <p:cNvPr id="11" name="Picture 10" descr="A picture containing text, gallery, electronics, picture frame&#10;&#10;Description automatically generated">
            <a:extLst>
              <a:ext uri="{FF2B5EF4-FFF2-40B4-BE49-F238E27FC236}">
                <a16:creationId xmlns:a16="http://schemas.microsoft.com/office/drawing/2014/main" id="{34CE1575-2671-9341-B757-1918373E122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0801" y="3867148"/>
            <a:ext cx="3962403" cy="2971802"/>
          </a:xfrm>
          <a:prstGeom prst="rect">
            <a:avLst/>
          </a:prstGeom>
        </p:spPr>
      </p:pic>
      <p:pic>
        <p:nvPicPr>
          <p:cNvPr id="13" name="Picture 12" descr="A picture containing wall, gallery, scene, indoor&#10;&#10;Description automatically generated">
            <a:extLst>
              <a:ext uri="{FF2B5EF4-FFF2-40B4-BE49-F238E27FC236}">
                <a16:creationId xmlns:a16="http://schemas.microsoft.com/office/drawing/2014/main" id="{A3A2C862-A0CA-E647-AE70-136C2B4DF171}"/>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178300" y="0"/>
            <a:ext cx="3987802" cy="2990852"/>
          </a:xfrm>
          <a:prstGeom prst="rect">
            <a:avLst/>
          </a:prstGeom>
        </p:spPr>
      </p:pic>
      <p:pic>
        <p:nvPicPr>
          <p:cNvPr id="17" name="Picture 16" descr="A picture containing text, wall, gallery, indoor&#10;&#10;Description automatically generated">
            <a:extLst>
              <a:ext uri="{FF2B5EF4-FFF2-40B4-BE49-F238E27FC236}">
                <a16:creationId xmlns:a16="http://schemas.microsoft.com/office/drawing/2014/main" id="{2B10A49D-B05B-FD4A-B772-6F7A78927CFD}"/>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8280399" y="0"/>
            <a:ext cx="3987803" cy="2990852"/>
          </a:xfrm>
          <a:prstGeom prst="rect">
            <a:avLst/>
          </a:prstGeom>
        </p:spPr>
      </p:pic>
      <p:pic>
        <p:nvPicPr>
          <p:cNvPr id="19" name="Picture 18" descr="A framed picture of a city&#10;&#10;Description automatically generated with low confidence">
            <a:extLst>
              <a:ext uri="{FF2B5EF4-FFF2-40B4-BE49-F238E27FC236}">
                <a16:creationId xmlns:a16="http://schemas.microsoft.com/office/drawing/2014/main" id="{6A122B86-EA96-A04F-B3D5-43D5983FEA64}"/>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4102098" y="3867148"/>
            <a:ext cx="3987803" cy="2990852"/>
          </a:xfrm>
          <a:prstGeom prst="rect">
            <a:avLst/>
          </a:prstGeom>
        </p:spPr>
      </p:pic>
      <p:pic>
        <p:nvPicPr>
          <p:cNvPr id="21" name="Picture 20" descr="A picture containing wall, indoor, gallery, scene&#10;&#10;Description automatically generated">
            <a:extLst>
              <a:ext uri="{FF2B5EF4-FFF2-40B4-BE49-F238E27FC236}">
                <a16:creationId xmlns:a16="http://schemas.microsoft.com/office/drawing/2014/main" id="{B12E1E83-BBF0-5748-A176-7A73D7D3D173}"/>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8153396" y="3867149"/>
            <a:ext cx="3987803" cy="2990852"/>
          </a:xfrm>
          <a:prstGeom prst="rect">
            <a:avLst/>
          </a:prstGeom>
        </p:spPr>
      </p:pic>
    </p:spTree>
    <p:extLst>
      <p:ext uri="{BB962C8B-B14F-4D97-AF65-F5344CB8AC3E}">
        <p14:creationId xmlns:p14="http://schemas.microsoft.com/office/powerpoint/2010/main" val="2526712690"/>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text, wall, indoor, gallery&#10;&#10;Description automatically generated">
            <a:extLst>
              <a:ext uri="{FF2B5EF4-FFF2-40B4-BE49-F238E27FC236}">
                <a16:creationId xmlns:a16="http://schemas.microsoft.com/office/drawing/2014/main" id="{27707926-13C9-A84C-B560-29E58BFB859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10067" y="127000"/>
            <a:ext cx="3750733" cy="2813050"/>
          </a:xfrm>
          <a:prstGeom prst="rect">
            <a:avLst/>
          </a:prstGeom>
        </p:spPr>
      </p:pic>
      <p:pic>
        <p:nvPicPr>
          <p:cNvPr id="10" name="Picture 9" descr="A picture containing text, wall, indoor, scene&#10;&#10;Description automatically generated">
            <a:extLst>
              <a:ext uri="{FF2B5EF4-FFF2-40B4-BE49-F238E27FC236}">
                <a16:creationId xmlns:a16="http://schemas.microsoft.com/office/drawing/2014/main" id="{22D20216-FC7D-754A-9EF3-1E55EC3D706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987800" y="127000"/>
            <a:ext cx="3750733" cy="2813050"/>
          </a:xfrm>
          <a:prstGeom prst="rect">
            <a:avLst/>
          </a:prstGeom>
        </p:spPr>
      </p:pic>
      <p:pic>
        <p:nvPicPr>
          <p:cNvPr id="12" name="Picture 11" descr="A picture containing text, wall, gallery, scene&#10;&#10;Description automatically generated">
            <a:extLst>
              <a:ext uri="{FF2B5EF4-FFF2-40B4-BE49-F238E27FC236}">
                <a16:creationId xmlns:a16="http://schemas.microsoft.com/office/drawing/2014/main" id="{35A1D754-043F-F041-A289-7158C78BC10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937500" y="127001"/>
            <a:ext cx="3750733" cy="2813050"/>
          </a:xfrm>
          <a:prstGeom prst="rect">
            <a:avLst/>
          </a:prstGeom>
        </p:spPr>
      </p:pic>
      <p:pic>
        <p:nvPicPr>
          <p:cNvPr id="14" name="Picture 13" descr="A framed picture of a building&#10;&#10;Description automatically generated with low confidence">
            <a:extLst>
              <a:ext uri="{FF2B5EF4-FFF2-40B4-BE49-F238E27FC236}">
                <a16:creationId xmlns:a16="http://schemas.microsoft.com/office/drawing/2014/main" id="{E6312635-7884-E741-A50C-1EED6E72D9A4}"/>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4428072" y="3616322"/>
            <a:ext cx="3733798" cy="2800349"/>
          </a:xfrm>
          <a:prstGeom prst="rect">
            <a:avLst/>
          </a:prstGeom>
        </p:spPr>
      </p:pic>
      <p:pic>
        <p:nvPicPr>
          <p:cNvPr id="15" name="Picture 14" descr="A framed picture of a city&#10;&#10;Description automatically generated with medium confidence">
            <a:extLst>
              <a:ext uri="{FF2B5EF4-FFF2-40B4-BE49-F238E27FC236}">
                <a16:creationId xmlns:a16="http://schemas.microsoft.com/office/drawing/2014/main" id="{08C75CC3-E300-854C-892B-0B26F52EEE1B}"/>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8390468" y="3616324"/>
            <a:ext cx="3750733" cy="2813050"/>
          </a:xfrm>
          <a:prstGeom prst="rect">
            <a:avLst/>
          </a:prstGeom>
        </p:spPr>
      </p:pic>
      <p:pic>
        <p:nvPicPr>
          <p:cNvPr id="18" name="Picture 17" descr="A picture containing text, wall, gallery, scene&#10;&#10;Description automatically generated">
            <a:extLst>
              <a:ext uri="{FF2B5EF4-FFF2-40B4-BE49-F238E27FC236}">
                <a16:creationId xmlns:a16="http://schemas.microsoft.com/office/drawing/2014/main" id="{6F28D3B6-4344-194B-9799-D9837C4961E1}"/>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110067" y="3546473"/>
            <a:ext cx="3920065" cy="2940049"/>
          </a:xfrm>
          <a:prstGeom prst="rect">
            <a:avLst/>
          </a:prstGeom>
        </p:spPr>
      </p:pic>
    </p:spTree>
    <p:extLst>
      <p:ext uri="{BB962C8B-B14F-4D97-AF65-F5344CB8AC3E}">
        <p14:creationId xmlns:p14="http://schemas.microsoft.com/office/powerpoint/2010/main" val="1235558105"/>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4" descr="A picture containing text, indoor&#10;&#10;Description automatically generated">
            <a:extLst>
              <a:ext uri="{FF2B5EF4-FFF2-40B4-BE49-F238E27FC236}">
                <a16:creationId xmlns:a16="http://schemas.microsoft.com/office/drawing/2014/main" id="{234299F3-62BD-5A46-B31B-04AF4B069F6B}"/>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140495" y="141288"/>
            <a:ext cx="4139406" cy="3104555"/>
          </a:xfrm>
        </p:spPr>
      </p:pic>
      <p:pic>
        <p:nvPicPr>
          <p:cNvPr id="6" name="Picture 5" descr="A collage of photos&#10;&#10;Description automatically generated with low confidence">
            <a:extLst>
              <a:ext uri="{FF2B5EF4-FFF2-40B4-BE49-F238E27FC236}">
                <a16:creationId xmlns:a16="http://schemas.microsoft.com/office/drawing/2014/main" id="{66F181FF-BA78-814F-ADE5-B3533003A8F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40495" y="3429000"/>
            <a:ext cx="2444750" cy="3259667"/>
          </a:xfrm>
          <a:prstGeom prst="rect">
            <a:avLst/>
          </a:prstGeom>
        </p:spPr>
      </p:pic>
      <p:pic>
        <p:nvPicPr>
          <p:cNvPr id="8" name="Picture 7" descr="A collage of photos&#10;&#10;Description automatically generated with low confidence">
            <a:extLst>
              <a:ext uri="{FF2B5EF4-FFF2-40B4-BE49-F238E27FC236}">
                <a16:creationId xmlns:a16="http://schemas.microsoft.com/office/drawing/2014/main" id="{543B6576-2DE9-BF43-BE59-D7ED0E1FADFE}"/>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381500" y="141288"/>
            <a:ext cx="4139407" cy="3104555"/>
          </a:xfrm>
          <a:prstGeom prst="rect">
            <a:avLst/>
          </a:prstGeom>
        </p:spPr>
      </p:pic>
      <p:pic>
        <p:nvPicPr>
          <p:cNvPr id="10" name="Picture 9" descr="A picture containing text, indoor, cluttered&#10;&#10;Description automatically generated">
            <a:extLst>
              <a:ext uri="{FF2B5EF4-FFF2-40B4-BE49-F238E27FC236}">
                <a16:creationId xmlns:a16="http://schemas.microsoft.com/office/drawing/2014/main" id="{EA375FCD-3D9E-074F-9335-5894F6BD36FB}"/>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2806700" y="3549120"/>
            <a:ext cx="4025900" cy="3019425"/>
          </a:xfrm>
          <a:prstGeom prst="rect">
            <a:avLst/>
          </a:prstGeom>
        </p:spPr>
      </p:pic>
      <p:pic>
        <p:nvPicPr>
          <p:cNvPr id="12" name="Picture 11" descr="A sign on a wall&#10;&#10;Description automatically generated with medium confidence">
            <a:extLst>
              <a:ext uri="{FF2B5EF4-FFF2-40B4-BE49-F238E27FC236}">
                <a16:creationId xmlns:a16="http://schemas.microsoft.com/office/drawing/2014/main" id="{5212B073-0C61-334C-B7A1-70068A37268F}"/>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8622506" y="417215"/>
            <a:ext cx="3403600" cy="2552700"/>
          </a:xfrm>
          <a:prstGeom prst="rect">
            <a:avLst/>
          </a:prstGeom>
        </p:spPr>
      </p:pic>
      <p:pic>
        <p:nvPicPr>
          <p:cNvPr id="14" name="Picture 13" descr="A picture containing indoor&#10;&#10;Description automatically generated">
            <a:extLst>
              <a:ext uri="{FF2B5EF4-FFF2-40B4-BE49-F238E27FC236}">
                <a16:creationId xmlns:a16="http://schemas.microsoft.com/office/drawing/2014/main" id="{C05D467A-6FC2-7E4D-8237-A4E2AA2F4B15}"/>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7054055" y="3457046"/>
            <a:ext cx="2444750" cy="3259666"/>
          </a:xfrm>
          <a:prstGeom prst="rect">
            <a:avLst/>
          </a:prstGeom>
        </p:spPr>
      </p:pic>
      <p:pic>
        <p:nvPicPr>
          <p:cNvPr id="16" name="Picture 15" descr="A picture containing text, television, painted&#10;&#10;Description automatically generated">
            <a:extLst>
              <a:ext uri="{FF2B5EF4-FFF2-40B4-BE49-F238E27FC236}">
                <a16:creationId xmlns:a16="http://schemas.microsoft.com/office/drawing/2014/main" id="{23B148C0-A7BB-3B42-828F-EF39872FDBD7}"/>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9758363" y="3665010"/>
            <a:ext cx="2267743" cy="3023657"/>
          </a:xfrm>
          <a:prstGeom prst="rect">
            <a:avLst/>
          </a:prstGeom>
        </p:spPr>
      </p:pic>
    </p:spTree>
    <p:extLst>
      <p:ext uri="{BB962C8B-B14F-4D97-AF65-F5344CB8AC3E}">
        <p14:creationId xmlns:p14="http://schemas.microsoft.com/office/powerpoint/2010/main" val="2139365632"/>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text&#10;&#10;Description automatically generated">
            <a:extLst>
              <a:ext uri="{FF2B5EF4-FFF2-40B4-BE49-F238E27FC236}">
                <a16:creationId xmlns:a16="http://schemas.microsoft.com/office/drawing/2014/main" id="{D053CE43-6DE2-9A42-9F38-3FC05B8E1F03}"/>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14312" y="141288"/>
            <a:ext cx="2711450" cy="3615267"/>
          </a:xfrm>
          <a:prstGeom prst="rect">
            <a:avLst/>
          </a:prstGeom>
        </p:spPr>
      </p:pic>
      <p:pic>
        <p:nvPicPr>
          <p:cNvPr id="9" name="Picture 8" descr="Graphical user interface&#10;&#10;Description automatically generated">
            <a:extLst>
              <a:ext uri="{FF2B5EF4-FFF2-40B4-BE49-F238E27FC236}">
                <a16:creationId xmlns:a16="http://schemas.microsoft.com/office/drawing/2014/main" id="{E7D0855A-2EBE-764A-8B39-0DA63683DF8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144040" y="141288"/>
            <a:ext cx="2711451" cy="3615267"/>
          </a:xfrm>
          <a:prstGeom prst="rect">
            <a:avLst/>
          </a:prstGeom>
        </p:spPr>
      </p:pic>
      <p:pic>
        <p:nvPicPr>
          <p:cNvPr id="11" name="Picture 10" descr="A drum set in a room&#10;&#10;Description automatically generated with low confidence">
            <a:extLst>
              <a:ext uri="{FF2B5EF4-FFF2-40B4-BE49-F238E27FC236}">
                <a16:creationId xmlns:a16="http://schemas.microsoft.com/office/drawing/2014/main" id="{6907A33E-B074-824D-86DF-F6B228576EF4}"/>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073769" y="141288"/>
            <a:ext cx="2711451" cy="3615268"/>
          </a:xfrm>
          <a:prstGeom prst="rect">
            <a:avLst/>
          </a:prstGeom>
        </p:spPr>
      </p:pic>
      <p:pic>
        <p:nvPicPr>
          <p:cNvPr id="15" name="Picture 14" descr="A picture containing text&#10;&#10;Description automatically generated">
            <a:extLst>
              <a:ext uri="{FF2B5EF4-FFF2-40B4-BE49-F238E27FC236}">
                <a16:creationId xmlns:a16="http://schemas.microsoft.com/office/drawing/2014/main" id="{16F3C63C-1FE6-8643-881B-E123D92E3A80}"/>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8851900" y="696383"/>
            <a:ext cx="3340100" cy="2505075"/>
          </a:xfrm>
          <a:prstGeom prst="rect">
            <a:avLst/>
          </a:prstGeom>
        </p:spPr>
      </p:pic>
      <p:pic>
        <p:nvPicPr>
          <p:cNvPr id="17" name="Picture 16" descr="A close up of a motorcycle&#10;&#10;Description automatically generated with low confidence">
            <a:extLst>
              <a:ext uri="{FF2B5EF4-FFF2-40B4-BE49-F238E27FC236}">
                <a16:creationId xmlns:a16="http://schemas.microsoft.com/office/drawing/2014/main" id="{9BCE67DF-68CD-5345-B1F2-9A0B98858A48}"/>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214312" y="4113212"/>
            <a:ext cx="1952625" cy="2603500"/>
          </a:xfrm>
          <a:prstGeom prst="rect">
            <a:avLst/>
          </a:prstGeom>
        </p:spPr>
      </p:pic>
      <p:pic>
        <p:nvPicPr>
          <p:cNvPr id="19" name="Picture 18" descr="A picture containing text&#10;&#10;Description automatically generated">
            <a:extLst>
              <a:ext uri="{FF2B5EF4-FFF2-40B4-BE49-F238E27FC236}">
                <a16:creationId xmlns:a16="http://schemas.microsoft.com/office/drawing/2014/main" id="{FA4B0BF3-CBE6-0949-98B7-7E36E8B56F45}"/>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3022599" y="3911600"/>
            <a:ext cx="2209800" cy="2946400"/>
          </a:xfrm>
          <a:prstGeom prst="rect">
            <a:avLst/>
          </a:prstGeom>
        </p:spPr>
      </p:pic>
      <p:pic>
        <p:nvPicPr>
          <p:cNvPr id="21" name="Picture 20" descr="A picture containing text, purple, close&#10;&#10;Description automatically generated">
            <a:extLst>
              <a:ext uri="{FF2B5EF4-FFF2-40B4-BE49-F238E27FC236}">
                <a16:creationId xmlns:a16="http://schemas.microsoft.com/office/drawing/2014/main" id="{AE24F4FF-0347-4243-BF26-0FF43DD14682}"/>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6457948" y="3911598"/>
            <a:ext cx="2209801" cy="2946401"/>
          </a:xfrm>
          <a:prstGeom prst="rect">
            <a:avLst/>
          </a:prstGeom>
        </p:spPr>
      </p:pic>
      <p:pic>
        <p:nvPicPr>
          <p:cNvPr id="23" name="Picture 22" descr="A picture containing indoor, counter&#10;&#10;Description automatically generated">
            <a:extLst>
              <a:ext uri="{FF2B5EF4-FFF2-40B4-BE49-F238E27FC236}">
                <a16:creationId xmlns:a16="http://schemas.microsoft.com/office/drawing/2014/main" id="{5F52E577-C790-3E40-B206-37AD5462CC53}"/>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9810753" y="3626379"/>
            <a:ext cx="2317750" cy="3090333"/>
          </a:xfrm>
          <a:prstGeom prst="rect">
            <a:avLst/>
          </a:prstGeom>
        </p:spPr>
      </p:pic>
    </p:spTree>
    <p:extLst>
      <p:ext uri="{BB962C8B-B14F-4D97-AF65-F5344CB8AC3E}">
        <p14:creationId xmlns:p14="http://schemas.microsoft.com/office/powerpoint/2010/main" val="179719958"/>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77B3F-3285-B744-909A-ADA44C44E15D}"/>
              </a:ext>
            </a:extLst>
          </p:cNvPr>
          <p:cNvSpPr>
            <a:spLocks noGrp="1"/>
          </p:cNvSpPr>
          <p:nvPr>
            <p:ph type="title"/>
          </p:nvPr>
        </p:nvSpPr>
        <p:spPr/>
        <p:txBody>
          <a:bodyPr/>
          <a:lstStyle/>
          <a:p>
            <a:r>
              <a:rPr lang="en-US" dirty="0"/>
              <a:t>Evaluation</a:t>
            </a:r>
          </a:p>
        </p:txBody>
      </p:sp>
      <p:sp>
        <p:nvSpPr>
          <p:cNvPr id="3" name="Content Placeholder 2">
            <a:extLst>
              <a:ext uri="{FF2B5EF4-FFF2-40B4-BE49-F238E27FC236}">
                <a16:creationId xmlns:a16="http://schemas.microsoft.com/office/drawing/2014/main" id="{62500B40-418E-144C-AC97-8CA3AD207B46}"/>
              </a:ext>
            </a:extLst>
          </p:cNvPr>
          <p:cNvSpPr>
            <a:spLocks noGrp="1"/>
          </p:cNvSpPr>
          <p:nvPr>
            <p:ph idx="1"/>
          </p:nvPr>
        </p:nvSpPr>
        <p:spPr>
          <a:xfrm>
            <a:off x="329464" y="1703389"/>
            <a:ext cx="9152466" cy="4190515"/>
          </a:xfrm>
        </p:spPr>
        <p:txBody>
          <a:bodyPr>
            <a:normAutofit fontScale="62500" lnSpcReduction="20000"/>
          </a:bodyPr>
          <a:lstStyle/>
          <a:p>
            <a:pPr marL="0" indent="0">
              <a:buNone/>
            </a:pPr>
            <a:r>
              <a:rPr lang="en-US" sz="1900" dirty="0"/>
              <a:t>When we started this project, all the group members could already see the potential that </a:t>
            </a:r>
            <a:r>
              <a:rPr lang="en-US" sz="1900" i="1" dirty="0"/>
              <a:t>The Bunkhouse </a:t>
            </a:r>
            <a:r>
              <a:rPr lang="en-US" sz="1900" dirty="0"/>
              <a:t>had to offer. We were all on similar wave lengths and thinking along the same lines of where we wanted to go. Due to the lack of historical information surrounding the exhibition venue we decided to focus on the street around the venue and how it has transformed throughout the years. We wanted people to experience and glimpse into what it would be like during the different time periods especially World war 2 and the nightclub life, by using the concept of creating a particular atmosphere as our main goal. We thought of all different ways to go about doing this, but we decided to go with simple ideas that had the bigger impacts. Lucy used elements from outside and combined them with photos of the building to bring the outside inside and illustrate the ways in which they are linked. Sophie used micro photography to make people look and see objects from within the space in ways they haven’t before and attached them to reflective CDs. I displayed the photographs of Swansea's transformation timeline from the top of the stairs down into the basement where Connor had displayed the projection of planes and music to take people back in time to World War 2. The way that the basement looked like a bunker only added to our attempt to create an eerie and uncomfortable atmosphere. To finish it all off we all helped to cast string up and around the entire space to cause obstacles and difficult pathways to get people to experience the way you would have to dodge and move around people dancing, but this had no music and no people. </a:t>
            </a:r>
          </a:p>
          <a:p>
            <a:pPr marL="0" indent="0">
              <a:buNone/>
            </a:pPr>
            <a:r>
              <a:rPr lang="en-US" sz="1900" dirty="0"/>
              <a:t>We did have a couple of problems along the way such as placement of of Sophie’s CDs which were supposed to hang from the ceiling in the middle of the space so that they wouldn’t be lost on the stage, but the ceiling was too high and there wasn’t anything for them to get attached to. She did however end up finding a good place on the lighting rig above the stage which everyone thought worked well and meant that people could get involved and go up on stage in a way they wouldn’t get a chance to do normally. We had also hoped to have the lighting in the Bunkhouse to be working and moved to our advantage, but they didn’t really stick by their offer to help, which meant this was not possible due to the need for someone’s professional help.</a:t>
            </a:r>
          </a:p>
          <a:p>
            <a:pPr marL="0" indent="0">
              <a:buNone/>
            </a:pPr>
            <a:r>
              <a:rPr lang="en-US" sz="1900" dirty="0"/>
              <a:t>Through out this project I thought that because I wasn’t really making the photographs my self that I was then not contributing as much as other people. However, after looking through the work that I did to help and seeing the photographs on the wall in the exhibition with everyone else's contributions it ended up working well together. I am happy with how the photographs turned out and I am also happy with how they looked on the stairs. I have enjoyed working with my group and would like to create photos and art pieces with people in the future. Based on the time frame that we had I am proud of what we had achieved, and because of how well we worked as group especially when producing ideas, I think that if we had longer, we could have done so much more to push ourselves out of our comfort zones.</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1795732359"/>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C1137-E008-7B4D-870C-EAA64C880A9E}"/>
              </a:ext>
            </a:extLst>
          </p:cNvPr>
          <p:cNvSpPr>
            <a:spLocks noGrp="1"/>
          </p:cNvSpPr>
          <p:nvPr>
            <p:ph type="title"/>
          </p:nvPr>
        </p:nvSpPr>
        <p:spPr/>
        <p:txBody>
          <a:bodyPr/>
          <a:lstStyle/>
          <a:p>
            <a:r>
              <a:rPr lang="en-US" dirty="0"/>
              <a:t>Self-Reflection</a:t>
            </a:r>
          </a:p>
        </p:txBody>
      </p:sp>
      <p:sp>
        <p:nvSpPr>
          <p:cNvPr id="3" name="Content Placeholder 2">
            <a:extLst>
              <a:ext uri="{FF2B5EF4-FFF2-40B4-BE49-F238E27FC236}">
                <a16:creationId xmlns:a16="http://schemas.microsoft.com/office/drawing/2014/main" id="{93096EE0-2065-A548-83DB-246FEA945537}"/>
              </a:ext>
            </a:extLst>
          </p:cNvPr>
          <p:cNvSpPr>
            <a:spLocks noGrp="1"/>
          </p:cNvSpPr>
          <p:nvPr>
            <p:ph idx="1"/>
          </p:nvPr>
        </p:nvSpPr>
        <p:spPr/>
        <p:txBody>
          <a:bodyPr>
            <a:normAutofit fontScale="92500"/>
          </a:bodyPr>
          <a:lstStyle/>
          <a:p>
            <a:pPr marL="0" indent="0">
              <a:buNone/>
            </a:pPr>
            <a:r>
              <a:rPr lang="en-US" dirty="0"/>
              <a:t>Looking back at the project, I can say that I have managed to overcome any obstacles that I had to face and help others overcome any issues or problems that they had to face as well. I liked working as a group to bring an exhibition together, I have noticed that towards the end I was more confident when talking and working with others despite how nervous I was at the start of the project. I think the nerves were mainly from still not feeling like I knew anyone on the course yet, but it has been a nice experience getting to know people better and seeing how they work , with not only the people my group, but in other groups as well. </a:t>
            </a:r>
          </a:p>
          <a:p>
            <a:pPr marL="0" indent="0">
              <a:buNone/>
            </a:pPr>
            <a:r>
              <a:rPr lang="en-US" dirty="0"/>
              <a:t>I think that I still need to improve on my research by expanding out more into books and archives for more potential when it comes to working with historical photos. I think that the thing that held me back was being very time aware due to the small-time frame from when the exhibition would take place and when we decided on our ideas. Next time I need to dig further and find more variety when it comes to working with historical photographs.</a:t>
            </a:r>
          </a:p>
          <a:p>
            <a:pPr marL="0" indent="0">
              <a:buNone/>
            </a:pPr>
            <a:endParaRPr lang="en-US" dirty="0"/>
          </a:p>
        </p:txBody>
      </p:sp>
    </p:spTree>
    <p:extLst>
      <p:ext uri="{BB962C8B-B14F-4D97-AF65-F5344CB8AC3E}">
        <p14:creationId xmlns:p14="http://schemas.microsoft.com/office/powerpoint/2010/main" val="1910365799"/>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4C4D658-5A8C-FF4C-AA97-4670AA43283C}"/>
              </a:ext>
            </a:extLst>
          </p:cNvPr>
          <p:cNvSpPr/>
          <p:nvPr/>
        </p:nvSpPr>
        <p:spPr>
          <a:xfrm>
            <a:off x="3900142" y="2136338"/>
            <a:ext cx="4391715" cy="2585323"/>
          </a:xfrm>
          <a:prstGeom prst="rect">
            <a:avLst/>
          </a:prstGeom>
          <a:noFill/>
        </p:spPr>
        <p:txBody>
          <a:bodyPr wrap="none" lIns="91440" tIns="45720" rIns="91440" bIns="45720">
            <a:spAutoFit/>
          </a:bodyPr>
          <a:lstStyle/>
          <a:p>
            <a:pPr algn="ctr"/>
            <a:r>
              <a:rPr lang="en-US" sz="5400" b="1" dirty="0">
                <a:ln w="22225">
                  <a:solidFill>
                    <a:schemeClr val="accent2"/>
                  </a:solidFill>
                  <a:prstDash val="solid"/>
                </a:ln>
                <a:solidFill>
                  <a:schemeClr val="accent2">
                    <a:lumMod val="40000"/>
                    <a:lumOff val="60000"/>
                  </a:schemeClr>
                </a:solidFill>
              </a:rPr>
              <a:t>R</a:t>
            </a:r>
            <a:r>
              <a:rPr lang="en-US" sz="5400" b="1" cap="none" spc="0" dirty="0">
                <a:ln w="22225">
                  <a:solidFill>
                    <a:schemeClr val="accent2"/>
                  </a:solidFill>
                  <a:prstDash val="solid"/>
                </a:ln>
                <a:solidFill>
                  <a:schemeClr val="accent2">
                    <a:lumMod val="40000"/>
                    <a:lumOff val="60000"/>
                  </a:schemeClr>
                </a:solidFill>
                <a:effectLst/>
              </a:rPr>
              <a:t>eferences</a:t>
            </a:r>
            <a:r>
              <a:rPr lang="en-US" sz="5400" b="1" dirty="0">
                <a:ln w="22225">
                  <a:solidFill>
                    <a:schemeClr val="accent2"/>
                  </a:solidFill>
                  <a:prstDash val="solid"/>
                </a:ln>
                <a:solidFill>
                  <a:schemeClr val="accent2">
                    <a:lumMod val="40000"/>
                    <a:lumOff val="60000"/>
                  </a:schemeClr>
                </a:solidFill>
              </a:rPr>
              <a:t> </a:t>
            </a:r>
          </a:p>
          <a:p>
            <a:pPr algn="ctr"/>
            <a:r>
              <a:rPr lang="en-US" sz="5400" b="1" dirty="0">
                <a:ln w="22225">
                  <a:solidFill>
                    <a:schemeClr val="accent2"/>
                  </a:solidFill>
                  <a:prstDash val="solid"/>
                </a:ln>
                <a:solidFill>
                  <a:schemeClr val="accent2">
                    <a:lumMod val="40000"/>
                    <a:lumOff val="60000"/>
                  </a:schemeClr>
                </a:solidFill>
              </a:rPr>
              <a:t>and</a:t>
            </a:r>
          </a:p>
          <a:p>
            <a:pPr algn="ctr"/>
            <a:r>
              <a:rPr lang="en-US" sz="5400" b="1" dirty="0">
                <a:ln w="22225">
                  <a:solidFill>
                    <a:schemeClr val="accent2"/>
                  </a:solidFill>
                  <a:prstDash val="solid"/>
                </a:ln>
                <a:solidFill>
                  <a:schemeClr val="accent2">
                    <a:lumMod val="40000"/>
                    <a:lumOff val="60000"/>
                  </a:schemeClr>
                </a:solidFill>
              </a:rPr>
              <a:t>Bibliography </a:t>
            </a:r>
          </a:p>
        </p:txBody>
      </p:sp>
    </p:spTree>
    <p:extLst>
      <p:ext uri="{BB962C8B-B14F-4D97-AF65-F5344CB8AC3E}">
        <p14:creationId xmlns:p14="http://schemas.microsoft.com/office/powerpoint/2010/main" val="294005993"/>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BAA1AF-B435-475A-A518-63413F4A6B34}"/>
              </a:ext>
            </a:extLst>
          </p:cNvPr>
          <p:cNvSpPr>
            <a:spLocks noGrp="1"/>
          </p:cNvSpPr>
          <p:nvPr>
            <p:ph type="title"/>
          </p:nvPr>
        </p:nvSpPr>
        <p:spPr>
          <a:xfrm>
            <a:off x="272972" y="226090"/>
            <a:ext cx="9603275" cy="1049235"/>
          </a:xfrm>
        </p:spPr>
        <p:txBody>
          <a:bodyPr>
            <a:normAutofit fontScale="90000"/>
          </a:bodyPr>
          <a:lstStyle/>
          <a:p>
            <a:r>
              <a:rPr lang="en-GB" sz="3100" dirty="0"/>
              <a:t>Olafur Eliasson</a:t>
            </a:r>
            <a:br>
              <a:rPr lang="en-GB" dirty="0"/>
            </a:br>
            <a:r>
              <a:rPr lang="en-GB" sz="1800" dirty="0"/>
              <a:t>All images accessed from</a:t>
            </a:r>
            <a:br>
              <a:rPr lang="en-GB" dirty="0"/>
            </a:br>
            <a:r>
              <a:rPr lang="en-GB" sz="1800" dirty="0">
                <a:hlinkClick r:id="rId2"/>
              </a:rPr>
              <a:t>https://www.olafureliasson.net/</a:t>
            </a:r>
            <a:r>
              <a:rPr lang="en-GB" sz="1800" dirty="0"/>
              <a:t> </a:t>
            </a:r>
            <a:br>
              <a:rPr lang="en-GB" sz="1800" dirty="0"/>
            </a:br>
            <a:br>
              <a:rPr lang="en-GB" sz="1800" dirty="0"/>
            </a:br>
            <a:r>
              <a:rPr lang="en-GB" sz="1800" dirty="0"/>
              <a:t>Accessed on </a:t>
            </a:r>
            <a:br>
              <a:rPr lang="en-GB" sz="1800" dirty="0"/>
            </a:br>
            <a:r>
              <a:rPr lang="en-GB" sz="1800" dirty="0"/>
              <a:t>17</a:t>
            </a:r>
            <a:r>
              <a:rPr lang="en-GB" sz="1800" baseline="30000" dirty="0"/>
              <a:t>th</a:t>
            </a:r>
            <a:r>
              <a:rPr lang="en-GB" sz="1800" dirty="0"/>
              <a:t> October 2021</a:t>
            </a:r>
            <a:endParaRPr lang="en-GB" dirty="0"/>
          </a:p>
        </p:txBody>
      </p:sp>
      <p:sp>
        <p:nvSpPr>
          <p:cNvPr id="3" name="Content Placeholder 2">
            <a:extLst>
              <a:ext uri="{FF2B5EF4-FFF2-40B4-BE49-F238E27FC236}">
                <a16:creationId xmlns:a16="http://schemas.microsoft.com/office/drawing/2014/main" id="{92109524-CAC2-424C-B041-02334AA28752}"/>
              </a:ext>
            </a:extLst>
          </p:cNvPr>
          <p:cNvSpPr>
            <a:spLocks noGrp="1"/>
          </p:cNvSpPr>
          <p:nvPr>
            <p:ph idx="1"/>
          </p:nvPr>
        </p:nvSpPr>
        <p:spPr>
          <a:xfrm>
            <a:off x="517641" y="5325331"/>
            <a:ext cx="2563613" cy="3450613"/>
          </a:xfrm>
        </p:spPr>
        <p:txBody>
          <a:bodyPr>
            <a:normAutofit/>
          </a:bodyPr>
          <a:lstStyle/>
          <a:p>
            <a:pPr marL="0" indent="0">
              <a:buNone/>
            </a:pPr>
            <a:r>
              <a:rPr lang="en-GB" sz="1600" dirty="0"/>
              <a:t>Negative flare space, 2021</a:t>
            </a:r>
          </a:p>
          <a:p>
            <a:pPr marL="0" indent="0">
              <a:buNone/>
            </a:pPr>
            <a:r>
              <a:rPr lang="en-GB" sz="1600" dirty="0"/>
              <a:t>Studio Olafur Eliasson</a:t>
            </a:r>
          </a:p>
          <a:p>
            <a:pPr marL="0" indent="0">
              <a:buNone/>
            </a:pPr>
            <a:r>
              <a:rPr lang="en-GB" sz="1600" dirty="0"/>
              <a:t>Photo: Jens </a:t>
            </a:r>
            <a:r>
              <a:rPr lang="en-GB" sz="1600" dirty="0" err="1"/>
              <a:t>Ziehe</a:t>
            </a:r>
            <a:endParaRPr lang="en-GB" sz="1600" dirty="0"/>
          </a:p>
        </p:txBody>
      </p:sp>
      <p:pic>
        <p:nvPicPr>
          <p:cNvPr id="4" name="Picture 3">
            <a:extLst>
              <a:ext uri="{FF2B5EF4-FFF2-40B4-BE49-F238E27FC236}">
                <a16:creationId xmlns:a16="http://schemas.microsoft.com/office/drawing/2014/main" id="{B312A428-9720-4247-99EE-5C5ED1B4D54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72972" y="2657673"/>
            <a:ext cx="3458471" cy="2684638"/>
          </a:xfrm>
          <a:prstGeom prst="rect">
            <a:avLst/>
          </a:prstGeom>
        </p:spPr>
      </p:pic>
      <p:pic>
        <p:nvPicPr>
          <p:cNvPr id="5" name="Picture 4">
            <a:extLst>
              <a:ext uri="{FF2B5EF4-FFF2-40B4-BE49-F238E27FC236}">
                <a16:creationId xmlns:a16="http://schemas.microsoft.com/office/drawing/2014/main" id="{2F70E2FD-078B-4F0F-BAD8-DF432863996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788448" y="4008046"/>
            <a:ext cx="1800766" cy="2700305"/>
          </a:xfrm>
          <a:prstGeom prst="rect">
            <a:avLst/>
          </a:prstGeom>
        </p:spPr>
      </p:pic>
      <p:sp>
        <p:nvSpPr>
          <p:cNvPr id="7" name="TextBox 6">
            <a:extLst>
              <a:ext uri="{FF2B5EF4-FFF2-40B4-BE49-F238E27FC236}">
                <a16:creationId xmlns:a16="http://schemas.microsoft.com/office/drawing/2014/main" id="{CA1AA9D5-3E84-4FA5-8AE6-C85F0DCE3DFC}"/>
              </a:ext>
            </a:extLst>
          </p:cNvPr>
          <p:cNvSpPr txBox="1"/>
          <p:nvPr/>
        </p:nvSpPr>
        <p:spPr>
          <a:xfrm>
            <a:off x="3511953" y="2930828"/>
            <a:ext cx="2682114" cy="1077218"/>
          </a:xfrm>
          <a:prstGeom prst="rect">
            <a:avLst/>
          </a:prstGeom>
          <a:noFill/>
        </p:spPr>
        <p:txBody>
          <a:bodyPr wrap="square">
            <a:spAutoFit/>
          </a:bodyPr>
          <a:lstStyle/>
          <a:p>
            <a:pPr algn="ctr"/>
            <a:r>
              <a:rPr lang="en-GB" sz="1600" dirty="0"/>
              <a:t>‘Life’ at </a:t>
            </a:r>
            <a:r>
              <a:rPr lang="en-GB" sz="1600" dirty="0" err="1"/>
              <a:t>Fondation</a:t>
            </a:r>
            <a:r>
              <a:rPr lang="en-GB" sz="1600" dirty="0"/>
              <a:t> </a:t>
            </a:r>
            <a:r>
              <a:rPr lang="en-GB" sz="1600" dirty="0" err="1"/>
              <a:t>Beyeler</a:t>
            </a:r>
            <a:r>
              <a:rPr lang="en-GB" sz="1600" dirty="0"/>
              <a:t>, Basel. </a:t>
            </a:r>
          </a:p>
          <a:p>
            <a:pPr algn="ctr"/>
            <a:r>
              <a:rPr lang="en-GB" sz="1600" dirty="0"/>
              <a:t>Photo: Mark </a:t>
            </a:r>
            <a:r>
              <a:rPr lang="en-GB" sz="1600" dirty="0" err="1"/>
              <a:t>Niedermann</a:t>
            </a:r>
            <a:endParaRPr lang="en-GB" sz="1600" dirty="0"/>
          </a:p>
          <a:p>
            <a:pPr algn="ctr"/>
            <a:r>
              <a:rPr lang="en-GB" sz="1600" dirty="0"/>
              <a:t>20/04/2021</a:t>
            </a:r>
          </a:p>
        </p:txBody>
      </p:sp>
      <p:pic>
        <p:nvPicPr>
          <p:cNvPr id="8" name="Picture 7">
            <a:extLst>
              <a:ext uri="{FF2B5EF4-FFF2-40B4-BE49-F238E27FC236}">
                <a16:creationId xmlns:a16="http://schemas.microsoft.com/office/drawing/2014/main" id="{88E4B29D-E3BB-4412-95EF-C8FF733D4CB8}"/>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8717162" y="4263663"/>
            <a:ext cx="3347628" cy="2508106"/>
          </a:xfrm>
          <a:prstGeom prst="rect">
            <a:avLst/>
          </a:prstGeom>
        </p:spPr>
      </p:pic>
      <p:sp>
        <p:nvSpPr>
          <p:cNvPr id="10" name="TextBox 9">
            <a:extLst>
              <a:ext uri="{FF2B5EF4-FFF2-40B4-BE49-F238E27FC236}">
                <a16:creationId xmlns:a16="http://schemas.microsoft.com/office/drawing/2014/main" id="{EB3D5269-1576-4DE6-A1C1-5D19E83A4658}"/>
              </a:ext>
            </a:extLst>
          </p:cNvPr>
          <p:cNvSpPr txBox="1"/>
          <p:nvPr/>
        </p:nvSpPr>
        <p:spPr>
          <a:xfrm>
            <a:off x="5927034" y="4243561"/>
            <a:ext cx="2610678" cy="2339102"/>
          </a:xfrm>
          <a:prstGeom prst="rect">
            <a:avLst/>
          </a:prstGeom>
          <a:noFill/>
          <a:ln>
            <a:solidFill>
              <a:schemeClr val="bg1">
                <a:lumMod val="95000"/>
              </a:schemeClr>
            </a:solidFill>
          </a:ln>
        </p:spPr>
        <p:txBody>
          <a:bodyPr wrap="square">
            <a:spAutoFit/>
          </a:bodyPr>
          <a:lstStyle/>
          <a:p>
            <a:pPr algn="r"/>
            <a:r>
              <a:rPr lang="en-GB" sz="1600" dirty="0"/>
              <a:t>We are happy to announce ‘Your ocular relief’, Olafur Eliasson’s eleventh solo exhibition with Tanya </a:t>
            </a:r>
            <a:r>
              <a:rPr lang="en-GB" sz="1600" dirty="0" err="1"/>
              <a:t>Bonakdar</a:t>
            </a:r>
            <a:r>
              <a:rPr lang="en-GB" sz="1600" dirty="0"/>
              <a:t> Gallery in New York, on view from 9 March through 24 April 2021.</a:t>
            </a:r>
          </a:p>
          <a:p>
            <a:pPr algn="r"/>
            <a:r>
              <a:rPr lang="en-GB" sz="1600" dirty="0"/>
              <a:t>24/02/2021</a:t>
            </a:r>
          </a:p>
          <a:p>
            <a:pPr algn="r"/>
            <a:endParaRPr lang="en-GB" dirty="0"/>
          </a:p>
        </p:txBody>
      </p:sp>
      <p:sp>
        <p:nvSpPr>
          <p:cNvPr id="12" name="TextBox 11">
            <a:extLst>
              <a:ext uri="{FF2B5EF4-FFF2-40B4-BE49-F238E27FC236}">
                <a16:creationId xmlns:a16="http://schemas.microsoft.com/office/drawing/2014/main" id="{71BC28F6-7A04-4BF3-80DE-0884266CFECC}"/>
              </a:ext>
            </a:extLst>
          </p:cNvPr>
          <p:cNvSpPr txBox="1"/>
          <p:nvPr/>
        </p:nvSpPr>
        <p:spPr>
          <a:xfrm>
            <a:off x="7237461" y="134276"/>
            <a:ext cx="2100471" cy="1600438"/>
          </a:xfrm>
          <a:prstGeom prst="rect">
            <a:avLst/>
          </a:prstGeom>
          <a:noFill/>
        </p:spPr>
        <p:txBody>
          <a:bodyPr wrap="square">
            <a:spAutoFit/>
          </a:bodyPr>
          <a:lstStyle/>
          <a:p>
            <a:pPr algn="r"/>
            <a:r>
              <a:rPr lang="en-GB" sz="1400" dirty="0"/>
              <a:t>‘Stardust particle’, 2014 (photo: Jens </a:t>
            </a:r>
            <a:r>
              <a:rPr lang="en-GB" sz="1400" dirty="0" err="1"/>
              <a:t>Ziehe</a:t>
            </a:r>
            <a:r>
              <a:rPr lang="en-GB" sz="1400" dirty="0"/>
              <a:t>) – now on view as part of Eliasson’s solo exhibition ‘In real life’, Guggenheim Museum Bilbao.</a:t>
            </a:r>
          </a:p>
          <a:p>
            <a:pPr algn="r"/>
            <a:r>
              <a:rPr lang="en-GB" sz="1400" dirty="0"/>
              <a:t>04/02/2021</a:t>
            </a:r>
          </a:p>
        </p:txBody>
      </p:sp>
      <p:pic>
        <p:nvPicPr>
          <p:cNvPr id="13" name="Picture 12">
            <a:extLst>
              <a:ext uri="{FF2B5EF4-FFF2-40B4-BE49-F238E27FC236}">
                <a16:creationId xmlns:a16="http://schemas.microsoft.com/office/drawing/2014/main" id="{3E14D894-148C-4D33-B0D8-9CFCBA3CAB40}"/>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9337932" y="37886"/>
            <a:ext cx="2804977" cy="2105485"/>
          </a:xfrm>
          <a:prstGeom prst="rect">
            <a:avLst/>
          </a:prstGeom>
        </p:spPr>
      </p:pic>
      <p:pic>
        <p:nvPicPr>
          <p:cNvPr id="14" name="Picture 13">
            <a:extLst>
              <a:ext uri="{FF2B5EF4-FFF2-40B4-BE49-F238E27FC236}">
                <a16:creationId xmlns:a16="http://schemas.microsoft.com/office/drawing/2014/main" id="{0EA6A15E-D560-48CE-BBFC-E17B81F887E9}"/>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6443723" y="2354978"/>
            <a:ext cx="3143018" cy="1758126"/>
          </a:xfrm>
          <a:prstGeom prst="rect">
            <a:avLst/>
          </a:prstGeom>
        </p:spPr>
      </p:pic>
      <p:sp>
        <p:nvSpPr>
          <p:cNvPr id="16" name="TextBox 15">
            <a:extLst>
              <a:ext uri="{FF2B5EF4-FFF2-40B4-BE49-F238E27FC236}">
                <a16:creationId xmlns:a16="http://schemas.microsoft.com/office/drawing/2014/main" id="{E8F45157-2E19-44D8-8D8C-B45EF917938D}"/>
              </a:ext>
            </a:extLst>
          </p:cNvPr>
          <p:cNvSpPr txBox="1"/>
          <p:nvPr/>
        </p:nvSpPr>
        <p:spPr>
          <a:xfrm>
            <a:off x="9594173" y="2192164"/>
            <a:ext cx="2548736" cy="1815882"/>
          </a:xfrm>
          <a:prstGeom prst="rect">
            <a:avLst/>
          </a:prstGeom>
          <a:noFill/>
        </p:spPr>
        <p:txBody>
          <a:bodyPr wrap="square">
            <a:spAutoFit/>
          </a:bodyPr>
          <a:lstStyle/>
          <a:p>
            <a:r>
              <a:rPr lang="en-GB" sz="1400" dirty="0"/>
              <a:t>‘Your uncertain shadow (colour)’, 2010. Courtesy of Thyssen-</a:t>
            </a:r>
            <a:r>
              <a:rPr lang="en-GB" sz="1400" dirty="0" err="1"/>
              <a:t>Bornemisza</a:t>
            </a:r>
            <a:r>
              <a:rPr lang="en-GB" sz="1400" dirty="0"/>
              <a:t> Art Contemporary. Now on view as part of Eliasson’s solo exhibition ‘In real life’, at the Guggenheim Museum Bilbao.</a:t>
            </a:r>
          </a:p>
          <a:p>
            <a:r>
              <a:rPr lang="en-GB" sz="1400" dirty="0"/>
              <a:t>28/01/2021</a:t>
            </a:r>
          </a:p>
        </p:txBody>
      </p:sp>
      <p:pic>
        <p:nvPicPr>
          <p:cNvPr id="17" name="Picture 16">
            <a:extLst>
              <a:ext uri="{FF2B5EF4-FFF2-40B4-BE49-F238E27FC236}">
                <a16:creationId xmlns:a16="http://schemas.microsoft.com/office/drawing/2014/main" id="{350DB8EE-91BC-4060-AC98-9B4B9E2AC6BB}"/>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4220493" y="51899"/>
            <a:ext cx="2084619" cy="2605774"/>
          </a:xfrm>
          <a:prstGeom prst="rect">
            <a:avLst/>
          </a:prstGeom>
        </p:spPr>
      </p:pic>
    </p:spTree>
    <p:extLst>
      <p:ext uri="{BB962C8B-B14F-4D97-AF65-F5344CB8AC3E}">
        <p14:creationId xmlns:p14="http://schemas.microsoft.com/office/powerpoint/2010/main" val="2529758291"/>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49BBA6F-C69B-40AC-99ED-6435B30BD864}"/>
              </a:ext>
            </a:extLst>
          </p:cNvPr>
          <p:cNvSpPr txBox="1"/>
          <p:nvPr/>
        </p:nvSpPr>
        <p:spPr>
          <a:xfrm>
            <a:off x="6096000" y="541303"/>
            <a:ext cx="7436459" cy="1200329"/>
          </a:xfrm>
          <a:prstGeom prst="rect">
            <a:avLst/>
          </a:prstGeom>
          <a:noFill/>
        </p:spPr>
        <p:txBody>
          <a:bodyPr wrap="square">
            <a:spAutoFit/>
          </a:bodyPr>
          <a:lstStyle/>
          <a:p>
            <a:r>
              <a:rPr lang="en-GB" dirty="0"/>
              <a:t>Research images were all from the same place-</a:t>
            </a:r>
          </a:p>
          <a:p>
            <a:r>
              <a:rPr lang="en-GB" dirty="0"/>
              <a:t>Accessed from </a:t>
            </a:r>
          </a:p>
          <a:p>
            <a:r>
              <a:rPr lang="en-GB" dirty="0">
                <a:hlinkClick r:id="rId2"/>
              </a:rPr>
              <a:t>https://www.nickgentry.com/</a:t>
            </a:r>
            <a:endParaRPr lang="en-GB" dirty="0"/>
          </a:p>
          <a:p>
            <a:r>
              <a:rPr lang="en-GB" dirty="0"/>
              <a:t>Accessed on 18</a:t>
            </a:r>
            <a:r>
              <a:rPr lang="en-GB" baseline="30000" dirty="0"/>
              <a:t>th</a:t>
            </a:r>
            <a:r>
              <a:rPr lang="en-GB" dirty="0"/>
              <a:t> October 2021</a:t>
            </a:r>
          </a:p>
        </p:txBody>
      </p:sp>
      <p:sp>
        <p:nvSpPr>
          <p:cNvPr id="7" name="TextBox 6">
            <a:extLst>
              <a:ext uri="{FF2B5EF4-FFF2-40B4-BE49-F238E27FC236}">
                <a16:creationId xmlns:a16="http://schemas.microsoft.com/office/drawing/2014/main" id="{FD56912A-340D-459F-9A9C-3D4F7D4C7564}"/>
              </a:ext>
            </a:extLst>
          </p:cNvPr>
          <p:cNvSpPr txBox="1"/>
          <p:nvPr/>
        </p:nvSpPr>
        <p:spPr>
          <a:xfrm>
            <a:off x="1476955" y="1175007"/>
            <a:ext cx="6102626" cy="584775"/>
          </a:xfrm>
          <a:prstGeom prst="rect">
            <a:avLst/>
          </a:prstGeom>
          <a:noFill/>
        </p:spPr>
        <p:txBody>
          <a:bodyPr wrap="square">
            <a:spAutoFit/>
          </a:bodyPr>
          <a:lstStyle/>
          <a:p>
            <a:r>
              <a:rPr lang="en-GB" sz="3200" dirty="0"/>
              <a:t>Nick Gentry</a:t>
            </a:r>
          </a:p>
        </p:txBody>
      </p:sp>
      <p:pic>
        <p:nvPicPr>
          <p:cNvPr id="8" name="Picture 7">
            <a:extLst>
              <a:ext uri="{FF2B5EF4-FFF2-40B4-BE49-F238E27FC236}">
                <a16:creationId xmlns:a16="http://schemas.microsoft.com/office/drawing/2014/main" id="{1B61E05E-06D3-4EDB-B0A3-17C9BC08ED6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165835" y="1889281"/>
            <a:ext cx="1461205" cy="1813842"/>
          </a:xfrm>
          <a:prstGeom prst="rect">
            <a:avLst/>
          </a:prstGeom>
        </p:spPr>
      </p:pic>
      <p:pic>
        <p:nvPicPr>
          <p:cNvPr id="9" name="Picture 8">
            <a:extLst>
              <a:ext uri="{FF2B5EF4-FFF2-40B4-BE49-F238E27FC236}">
                <a16:creationId xmlns:a16="http://schemas.microsoft.com/office/drawing/2014/main" id="{D06E1CDC-3182-461C-AA07-5A8FB2B888F3}"/>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969894" y="4698626"/>
            <a:ext cx="1517460" cy="1818929"/>
          </a:xfrm>
          <a:prstGeom prst="rect">
            <a:avLst/>
          </a:prstGeom>
        </p:spPr>
      </p:pic>
      <p:pic>
        <p:nvPicPr>
          <p:cNvPr id="10" name="Picture 9">
            <a:extLst>
              <a:ext uri="{FF2B5EF4-FFF2-40B4-BE49-F238E27FC236}">
                <a16:creationId xmlns:a16="http://schemas.microsoft.com/office/drawing/2014/main" id="{73C93BCF-0A52-48B2-B215-329923D36AAE}"/>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9069608" y="1889132"/>
            <a:ext cx="1574431" cy="1880920"/>
          </a:xfrm>
          <a:prstGeom prst="rect">
            <a:avLst/>
          </a:prstGeom>
        </p:spPr>
      </p:pic>
      <p:pic>
        <p:nvPicPr>
          <p:cNvPr id="11" name="Picture 10">
            <a:extLst>
              <a:ext uri="{FF2B5EF4-FFF2-40B4-BE49-F238E27FC236}">
                <a16:creationId xmlns:a16="http://schemas.microsoft.com/office/drawing/2014/main" id="{50C3BA8C-5F9E-4E92-804B-F53E669667B3}"/>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2983602" y="4666583"/>
            <a:ext cx="1574430" cy="1883017"/>
          </a:xfrm>
          <a:prstGeom prst="rect">
            <a:avLst/>
          </a:prstGeom>
        </p:spPr>
      </p:pic>
      <p:pic>
        <p:nvPicPr>
          <p:cNvPr id="12" name="Picture 11">
            <a:extLst>
              <a:ext uri="{FF2B5EF4-FFF2-40B4-BE49-F238E27FC236}">
                <a16:creationId xmlns:a16="http://schemas.microsoft.com/office/drawing/2014/main" id="{D8CF2131-5DEB-4C4E-BF58-5F799FDC8FB5}"/>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23892" y="1922671"/>
            <a:ext cx="1390983" cy="1813842"/>
          </a:xfrm>
          <a:prstGeom prst="rect">
            <a:avLst/>
          </a:prstGeom>
        </p:spPr>
      </p:pic>
      <p:pic>
        <p:nvPicPr>
          <p:cNvPr id="13" name="Picture 12">
            <a:extLst>
              <a:ext uri="{FF2B5EF4-FFF2-40B4-BE49-F238E27FC236}">
                <a16:creationId xmlns:a16="http://schemas.microsoft.com/office/drawing/2014/main" id="{E7D4C3D4-7B2E-4B2F-BC0D-0C5523A9C1E5}"/>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23892" y="4672458"/>
            <a:ext cx="1550504" cy="1877142"/>
          </a:xfrm>
          <a:prstGeom prst="rect">
            <a:avLst/>
          </a:prstGeom>
        </p:spPr>
      </p:pic>
      <p:pic>
        <p:nvPicPr>
          <p:cNvPr id="14" name="Picture 13">
            <a:extLst>
              <a:ext uri="{FF2B5EF4-FFF2-40B4-BE49-F238E27FC236}">
                <a16:creationId xmlns:a16="http://schemas.microsoft.com/office/drawing/2014/main" id="{3E8CE90C-4ADA-4167-A781-539A1F594630}"/>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3013367" y="1922671"/>
            <a:ext cx="1514901" cy="1813842"/>
          </a:xfrm>
          <a:prstGeom prst="rect">
            <a:avLst/>
          </a:prstGeom>
        </p:spPr>
      </p:pic>
      <p:pic>
        <p:nvPicPr>
          <p:cNvPr id="15" name="Picture 14">
            <a:extLst>
              <a:ext uri="{FF2B5EF4-FFF2-40B4-BE49-F238E27FC236}">
                <a16:creationId xmlns:a16="http://schemas.microsoft.com/office/drawing/2014/main" id="{69A1110C-BCAE-4A4F-8D39-8730CBB6827D}"/>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9130509" y="4714168"/>
            <a:ext cx="1345498" cy="1928546"/>
          </a:xfrm>
          <a:prstGeom prst="rect">
            <a:avLst/>
          </a:prstGeom>
        </p:spPr>
      </p:pic>
      <p:sp>
        <p:nvSpPr>
          <p:cNvPr id="27" name="TextBox 26">
            <a:extLst>
              <a:ext uri="{FF2B5EF4-FFF2-40B4-BE49-F238E27FC236}">
                <a16:creationId xmlns:a16="http://schemas.microsoft.com/office/drawing/2014/main" id="{E934971C-7DA8-47FF-A152-A93B594C6E3B}"/>
              </a:ext>
            </a:extLst>
          </p:cNvPr>
          <p:cNvSpPr txBox="1"/>
          <p:nvPr/>
        </p:nvSpPr>
        <p:spPr>
          <a:xfrm>
            <a:off x="1574396" y="5032110"/>
            <a:ext cx="6766560" cy="646331"/>
          </a:xfrm>
          <a:prstGeom prst="rect">
            <a:avLst/>
          </a:prstGeom>
          <a:noFill/>
        </p:spPr>
        <p:txBody>
          <a:bodyPr wrap="square">
            <a:spAutoFit/>
          </a:bodyPr>
          <a:lstStyle/>
          <a:p>
            <a:r>
              <a:rPr lang="en-GB" dirty="0"/>
              <a:t>U</a:t>
            </a:r>
          </a:p>
          <a:p>
            <a:r>
              <a:rPr lang="en-GB" dirty="0"/>
              <a:t>2021</a:t>
            </a:r>
          </a:p>
        </p:txBody>
      </p:sp>
      <p:sp>
        <p:nvSpPr>
          <p:cNvPr id="29" name="TextBox 28">
            <a:extLst>
              <a:ext uri="{FF2B5EF4-FFF2-40B4-BE49-F238E27FC236}">
                <a16:creationId xmlns:a16="http://schemas.microsoft.com/office/drawing/2014/main" id="{1EF152FF-0E6D-40E2-A912-EA37BD752AD2}"/>
              </a:ext>
            </a:extLst>
          </p:cNvPr>
          <p:cNvSpPr txBox="1"/>
          <p:nvPr/>
        </p:nvSpPr>
        <p:spPr>
          <a:xfrm>
            <a:off x="7476342" y="4943018"/>
            <a:ext cx="1390983" cy="646331"/>
          </a:xfrm>
          <a:prstGeom prst="rect">
            <a:avLst/>
          </a:prstGeom>
          <a:noFill/>
        </p:spPr>
        <p:txBody>
          <a:bodyPr wrap="square">
            <a:spAutoFit/>
          </a:bodyPr>
          <a:lstStyle/>
          <a:p>
            <a:r>
              <a:rPr lang="en-GB" dirty="0"/>
              <a:t>Rumours</a:t>
            </a:r>
          </a:p>
          <a:p>
            <a:r>
              <a:rPr lang="en-GB" dirty="0"/>
              <a:t>2021</a:t>
            </a:r>
          </a:p>
        </p:txBody>
      </p:sp>
      <p:sp>
        <p:nvSpPr>
          <p:cNvPr id="31" name="TextBox 30">
            <a:extLst>
              <a:ext uri="{FF2B5EF4-FFF2-40B4-BE49-F238E27FC236}">
                <a16:creationId xmlns:a16="http://schemas.microsoft.com/office/drawing/2014/main" id="{4D1C2797-D172-4C24-987D-79AF7F0C69FA}"/>
              </a:ext>
            </a:extLst>
          </p:cNvPr>
          <p:cNvSpPr txBox="1"/>
          <p:nvPr/>
        </p:nvSpPr>
        <p:spPr>
          <a:xfrm>
            <a:off x="4528268" y="2119434"/>
            <a:ext cx="1514901" cy="646331"/>
          </a:xfrm>
          <a:prstGeom prst="rect">
            <a:avLst/>
          </a:prstGeom>
          <a:noFill/>
        </p:spPr>
        <p:txBody>
          <a:bodyPr wrap="square">
            <a:spAutoFit/>
          </a:bodyPr>
          <a:lstStyle/>
          <a:p>
            <a:r>
              <a:rPr lang="en-GB" dirty="0"/>
              <a:t>Think Tank</a:t>
            </a:r>
          </a:p>
          <a:p>
            <a:r>
              <a:rPr lang="en-GB" dirty="0"/>
              <a:t>2021</a:t>
            </a:r>
          </a:p>
        </p:txBody>
      </p:sp>
      <p:sp>
        <p:nvSpPr>
          <p:cNvPr id="33" name="TextBox 32">
            <a:extLst>
              <a:ext uri="{FF2B5EF4-FFF2-40B4-BE49-F238E27FC236}">
                <a16:creationId xmlns:a16="http://schemas.microsoft.com/office/drawing/2014/main" id="{881B045F-59A3-4472-8595-D84FCF415777}"/>
              </a:ext>
            </a:extLst>
          </p:cNvPr>
          <p:cNvSpPr txBox="1"/>
          <p:nvPr/>
        </p:nvSpPr>
        <p:spPr>
          <a:xfrm>
            <a:off x="10650570" y="2050216"/>
            <a:ext cx="1436037" cy="646331"/>
          </a:xfrm>
          <a:prstGeom prst="rect">
            <a:avLst/>
          </a:prstGeom>
          <a:noFill/>
        </p:spPr>
        <p:txBody>
          <a:bodyPr wrap="square">
            <a:spAutoFit/>
          </a:bodyPr>
          <a:lstStyle/>
          <a:p>
            <a:r>
              <a:rPr lang="en-GB" dirty="0"/>
              <a:t>Temptations</a:t>
            </a:r>
          </a:p>
          <a:p>
            <a:r>
              <a:rPr lang="en-GB" dirty="0"/>
              <a:t>2019</a:t>
            </a:r>
          </a:p>
        </p:txBody>
      </p:sp>
      <p:sp>
        <p:nvSpPr>
          <p:cNvPr id="35" name="TextBox 34">
            <a:extLst>
              <a:ext uri="{FF2B5EF4-FFF2-40B4-BE49-F238E27FC236}">
                <a16:creationId xmlns:a16="http://schemas.microsoft.com/office/drawing/2014/main" id="{ACA9F85B-7054-4F31-8ED3-93A4F35B2131}"/>
              </a:ext>
            </a:extLst>
          </p:cNvPr>
          <p:cNvSpPr txBox="1"/>
          <p:nvPr/>
        </p:nvSpPr>
        <p:spPr>
          <a:xfrm>
            <a:off x="4589923" y="4943017"/>
            <a:ext cx="1144988" cy="646331"/>
          </a:xfrm>
          <a:prstGeom prst="rect">
            <a:avLst/>
          </a:prstGeom>
          <a:noFill/>
        </p:spPr>
        <p:txBody>
          <a:bodyPr wrap="square">
            <a:spAutoFit/>
          </a:bodyPr>
          <a:lstStyle/>
          <a:p>
            <a:r>
              <a:rPr lang="en-GB" dirty="0"/>
              <a:t>Clues</a:t>
            </a:r>
          </a:p>
          <a:p>
            <a:r>
              <a:rPr lang="en-GB" dirty="0"/>
              <a:t>2019</a:t>
            </a:r>
          </a:p>
        </p:txBody>
      </p:sp>
      <p:sp>
        <p:nvSpPr>
          <p:cNvPr id="37" name="TextBox 36">
            <a:extLst>
              <a:ext uri="{FF2B5EF4-FFF2-40B4-BE49-F238E27FC236}">
                <a16:creationId xmlns:a16="http://schemas.microsoft.com/office/drawing/2014/main" id="{93BE45A0-B6AD-4118-BF52-D88D6986A5B4}"/>
              </a:ext>
            </a:extLst>
          </p:cNvPr>
          <p:cNvSpPr txBox="1"/>
          <p:nvPr/>
        </p:nvSpPr>
        <p:spPr>
          <a:xfrm>
            <a:off x="1476955" y="1954360"/>
            <a:ext cx="6766560" cy="646331"/>
          </a:xfrm>
          <a:prstGeom prst="rect">
            <a:avLst/>
          </a:prstGeom>
          <a:noFill/>
        </p:spPr>
        <p:txBody>
          <a:bodyPr wrap="square">
            <a:spAutoFit/>
          </a:bodyPr>
          <a:lstStyle/>
          <a:p>
            <a:r>
              <a:rPr lang="en-GB" dirty="0"/>
              <a:t>Invader</a:t>
            </a:r>
          </a:p>
          <a:p>
            <a:r>
              <a:rPr lang="en-GB" dirty="0"/>
              <a:t>2013</a:t>
            </a:r>
          </a:p>
        </p:txBody>
      </p:sp>
      <p:sp>
        <p:nvSpPr>
          <p:cNvPr id="39" name="TextBox 38">
            <a:extLst>
              <a:ext uri="{FF2B5EF4-FFF2-40B4-BE49-F238E27FC236}">
                <a16:creationId xmlns:a16="http://schemas.microsoft.com/office/drawing/2014/main" id="{405AE3C6-401F-40C1-AEE2-CF454472B57A}"/>
              </a:ext>
            </a:extLst>
          </p:cNvPr>
          <p:cNvSpPr txBox="1"/>
          <p:nvPr/>
        </p:nvSpPr>
        <p:spPr>
          <a:xfrm>
            <a:off x="7678625" y="2019439"/>
            <a:ext cx="1390983" cy="646331"/>
          </a:xfrm>
          <a:prstGeom prst="rect">
            <a:avLst/>
          </a:prstGeom>
          <a:noFill/>
        </p:spPr>
        <p:txBody>
          <a:bodyPr wrap="square">
            <a:spAutoFit/>
          </a:bodyPr>
          <a:lstStyle/>
          <a:p>
            <a:r>
              <a:rPr lang="en-GB" dirty="0"/>
              <a:t>Capture</a:t>
            </a:r>
          </a:p>
          <a:p>
            <a:r>
              <a:rPr lang="en-GB" dirty="0"/>
              <a:t>2014</a:t>
            </a:r>
          </a:p>
        </p:txBody>
      </p:sp>
      <p:sp>
        <p:nvSpPr>
          <p:cNvPr id="41" name="TextBox 40">
            <a:extLst>
              <a:ext uri="{FF2B5EF4-FFF2-40B4-BE49-F238E27FC236}">
                <a16:creationId xmlns:a16="http://schemas.microsoft.com/office/drawing/2014/main" id="{FEC2C5B2-8D16-462F-9A04-913950CACB6A}"/>
              </a:ext>
            </a:extLst>
          </p:cNvPr>
          <p:cNvSpPr txBox="1"/>
          <p:nvPr/>
        </p:nvSpPr>
        <p:spPr>
          <a:xfrm>
            <a:off x="10510480" y="4699836"/>
            <a:ext cx="1840727" cy="646331"/>
          </a:xfrm>
          <a:prstGeom prst="rect">
            <a:avLst/>
          </a:prstGeom>
          <a:noFill/>
        </p:spPr>
        <p:txBody>
          <a:bodyPr wrap="square">
            <a:spAutoFit/>
          </a:bodyPr>
          <a:lstStyle/>
          <a:p>
            <a:r>
              <a:rPr lang="en-GB" dirty="0"/>
              <a:t>Lost Moments</a:t>
            </a:r>
          </a:p>
          <a:p>
            <a:r>
              <a:rPr lang="en-GB" dirty="0"/>
              <a:t>2012</a:t>
            </a:r>
          </a:p>
        </p:txBody>
      </p:sp>
    </p:spTree>
    <p:extLst>
      <p:ext uri="{BB962C8B-B14F-4D97-AF65-F5344CB8AC3E}">
        <p14:creationId xmlns:p14="http://schemas.microsoft.com/office/powerpoint/2010/main" val="158577936"/>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7B83F-654C-4DFA-8217-696EFF4B1EF4}"/>
              </a:ext>
            </a:extLst>
          </p:cNvPr>
          <p:cNvSpPr>
            <a:spLocks noGrp="1"/>
          </p:cNvSpPr>
          <p:nvPr>
            <p:ph type="title"/>
          </p:nvPr>
        </p:nvSpPr>
        <p:spPr/>
        <p:txBody>
          <a:bodyPr/>
          <a:lstStyle/>
          <a:p>
            <a:r>
              <a:rPr lang="en-GB" b="1" u="sng" dirty="0">
                <a:ln w="22225">
                  <a:solidFill>
                    <a:schemeClr val="accent2"/>
                  </a:solidFill>
                  <a:prstDash val="solid"/>
                </a:ln>
                <a:solidFill>
                  <a:schemeClr val="accent2">
                    <a:lumMod val="40000"/>
                    <a:lumOff val="60000"/>
                  </a:schemeClr>
                </a:solidFill>
              </a:rPr>
              <a:t>Cornelia Parker</a:t>
            </a:r>
            <a:br>
              <a:rPr lang="en-GB" b="1" u="sng" dirty="0">
                <a:ln w="22225">
                  <a:solidFill>
                    <a:schemeClr val="accent2"/>
                  </a:solidFill>
                  <a:prstDash val="solid"/>
                </a:ln>
                <a:solidFill>
                  <a:schemeClr val="accent2">
                    <a:lumMod val="40000"/>
                    <a:lumOff val="60000"/>
                  </a:schemeClr>
                </a:solidFill>
              </a:rPr>
            </a:br>
            <a:endParaRPr lang="en-GB" dirty="0"/>
          </a:p>
        </p:txBody>
      </p:sp>
      <p:sp>
        <p:nvSpPr>
          <p:cNvPr id="3" name="Content Placeholder 2">
            <a:extLst>
              <a:ext uri="{FF2B5EF4-FFF2-40B4-BE49-F238E27FC236}">
                <a16:creationId xmlns:a16="http://schemas.microsoft.com/office/drawing/2014/main" id="{52223F42-685B-4B8B-8045-543A65A65722}"/>
              </a:ext>
            </a:extLst>
          </p:cNvPr>
          <p:cNvSpPr>
            <a:spLocks noGrp="1"/>
          </p:cNvSpPr>
          <p:nvPr>
            <p:ph idx="1"/>
          </p:nvPr>
        </p:nvSpPr>
        <p:spPr>
          <a:xfrm>
            <a:off x="766786" y="2220224"/>
            <a:ext cx="8596668" cy="3880773"/>
          </a:xfrm>
        </p:spPr>
        <p:txBody>
          <a:bodyPr>
            <a:normAutofit fontScale="92500" lnSpcReduction="10000"/>
          </a:bodyPr>
          <a:lstStyle/>
          <a:p>
            <a:pPr marL="0" indent="0">
              <a:buNone/>
            </a:pPr>
            <a:r>
              <a:rPr lang="en-GB" sz="1600" dirty="0"/>
              <a:t>Accessed from:</a:t>
            </a:r>
          </a:p>
          <a:p>
            <a:pPr marL="0" indent="0">
              <a:buNone/>
            </a:pPr>
            <a:r>
              <a:rPr lang="en-GB" sz="1600" dirty="0">
                <a:solidFill>
                  <a:srgbClr val="FA2B5C"/>
                </a:solidFill>
                <a:hlinkClick r:id="rId2">
                  <a:extLst>
                    <a:ext uri="{A12FA001-AC4F-418D-AE19-62706E023703}">
                      <ahyp:hlinkClr xmlns:ahyp="http://schemas.microsoft.com/office/drawing/2018/hyperlinkcolor" val="tx"/>
                    </a:ext>
                  </a:extLst>
                </a:hlinkClick>
              </a:rPr>
              <a:t>https://www.thecollector.com/what-is-installation-art/</a:t>
            </a:r>
          </a:p>
          <a:p>
            <a:pPr marL="0" indent="0">
              <a:buNone/>
            </a:pPr>
            <a:r>
              <a:rPr lang="en-GB" sz="1600" dirty="0"/>
              <a:t>Accessed on 19th October 2021</a:t>
            </a:r>
          </a:p>
          <a:p>
            <a:pPr marL="0" indent="0">
              <a:buNone/>
            </a:pPr>
            <a:endParaRPr lang="en-GB" sz="1600" dirty="0"/>
          </a:p>
          <a:p>
            <a:pPr marL="0" indent="0">
              <a:buNone/>
            </a:pPr>
            <a:r>
              <a:rPr lang="en-GB" sz="1600" dirty="0"/>
              <a:t>Accessed from:</a:t>
            </a:r>
          </a:p>
          <a:p>
            <a:pPr marL="0" indent="0">
              <a:buNone/>
            </a:pPr>
            <a:r>
              <a:rPr lang="en-GB" sz="1600" dirty="0">
                <a:solidFill>
                  <a:srgbClr val="FA2B5C"/>
                </a:solidFill>
                <a:hlinkClick r:id="rId2">
                  <a:extLst>
                    <a:ext uri="{A12FA001-AC4F-418D-AE19-62706E023703}">
                      <ahyp:hlinkClr xmlns:ahyp="http://schemas.microsoft.com/office/drawing/2018/hyperlinkcolor" val="tx"/>
                    </a:ext>
                  </a:extLst>
                </a:hlinkClick>
              </a:rPr>
              <a:t>https://www.tate.org.uk/art/artworks/parker-cold-dark-matter-an-exploded-view-t06949</a:t>
            </a:r>
            <a:endParaRPr lang="en-GB" sz="1600" dirty="0">
              <a:solidFill>
                <a:srgbClr val="FA2B5C"/>
              </a:solidFill>
            </a:endParaRPr>
          </a:p>
          <a:p>
            <a:pPr marL="0" indent="0">
              <a:buNone/>
            </a:pPr>
            <a:r>
              <a:rPr lang="en-GB" sz="1600" dirty="0"/>
              <a:t>Accessed on 19th October 2021</a:t>
            </a:r>
          </a:p>
          <a:p>
            <a:pPr marL="0" indent="0">
              <a:buNone/>
            </a:pPr>
            <a:endParaRPr lang="en-GB" sz="1600" dirty="0"/>
          </a:p>
          <a:p>
            <a:pPr marL="0" indent="0">
              <a:buNone/>
            </a:pPr>
            <a:r>
              <a:rPr lang="en-GB" sz="1600" dirty="0"/>
              <a:t>Accessed from:</a:t>
            </a:r>
          </a:p>
          <a:p>
            <a:pPr marL="0" indent="0">
              <a:buNone/>
            </a:pPr>
            <a:r>
              <a:rPr lang="en-GB" sz="1600" dirty="0">
                <a:hlinkClick r:id="rId3"/>
              </a:rPr>
              <a:t>https://www.tate.org.uk/art/artworks/parker-cold-dark-matter-an-exploded-view-t06949/story-cold-dark-matter</a:t>
            </a:r>
            <a:r>
              <a:rPr lang="en-GB" sz="1600" dirty="0"/>
              <a:t> </a:t>
            </a:r>
          </a:p>
          <a:p>
            <a:pPr marL="0" indent="0">
              <a:buNone/>
            </a:pPr>
            <a:r>
              <a:rPr lang="en-GB" sz="1600" dirty="0"/>
              <a:t>Accessed on 19th October 2021</a:t>
            </a:r>
          </a:p>
          <a:p>
            <a:pPr marL="0" indent="0">
              <a:buNone/>
            </a:pPr>
            <a:endParaRPr lang="en-GB" sz="1600" dirty="0"/>
          </a:p>
        </p:txBody>
      </p:sp>
      <p:pic>
        <p:nvPicPr>
          <p:cNvPr id="4" name="Picture 3">
            <a:extLst>
              <a:ext uri="{FF2B5EF4-FFF2-40B4-BE49-F238E27FC236}">
                <a16:creationId xmlns:a16="http://schemas.microsoft.com/office/drawing/2014/main" id="{167DB394-C157-8747-A89A-F4A59797A28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9434461" y="1760837"/>
            <a:ext cx="2485526" cy="2963369"/>
          </a:xfrm>
          <a:prstGeom prst="rect">
            <a:avLst/>
          </a:prstGeom>
        </p:spPr>
      </p:pic>
      <p:sp>
        <p:nvSpPr>
          <p:cNvPr id="6" name="TextBox 5">
            <a:extLst>
              <a:ext uri="{FF2B5EF4-FFF2-40B4-BE49-F238E27FC236}">
                <a16:creationId xmlns:a16="http://schemas.microsoft.com/office/drawing/2014/main" id="{7C1D4279-3823-C740-A607-F4B2D9EEB8AC}"/>
              </a:ext>
            </a:extLst>
          </p:cNvPr>
          <p:cNvSpPr txBox="1"/>
          <p:nvPr/>
        </p:nvSpPr>
        <p:spPr>
          <a:xfrm>
            <a:off x="8062620" y="885279"/>
            <a:ext cx="3988009" cy="769441"/>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pPr marL="0" indent="0" algn="r">
              <a:buNone/>
            </a:pPr>
            <a:r>
              <a:rPr lang="en-GB" sz="1100" dirty="0"/>
              <a:t>Accessed from:</a:t>
            </a:r>
          </a:p>
          <a:p>
            <a:pPr marL="0" indent="0" algn="r">
              <a:buNone/>
            </a:pPr>
            <a:r>
              <a:rPr lang="en-GB" sz="1100" dirty="0">
                <a:solidFill>
                  <a:schemeClr val="tx1"/>
                </a:solidFill>
                <a:hlinkClick r:id="rId3">
                  <a:extLst>
                    <a:ext uri="{A12FA001-AC4F-418D-AE19-62706E023703}">
                      <ahyp:hlinkClr xmlns:ahyp="http://schemas.microsoft.com/office/drawing/2018/hyperlinkcolor" val="tx"/>
                    </a:ext>
                  </a:extLst>
                </a:hlinkClick>
              </a:rPr>
              <a:t>https://www.tate.org.uk/art/artworks/parker-cold-dark-matter-an-exploded-view-t06949/story-cold-dark-matter</a:t>
            </a:r>
            <a:r>
              <a:rPr lang="en-GB" sz="1100" dirty="0">
                <a:solidFill>
                  <a:schemeClr val="tx1"/>
                </a:solidFill>
              </a:rPr>
              <a:t> </a:t>
            </a:r>
          </a:p>
          <a:p>
            <a:pPr marL="0" indent="0" algn="r">
              <a:buNone/>
            </a:pPr>
            <a:r>
              <a:rPr lang="en-GB" sz="1100" dirty="0"/>
              <a:t>Accessed on 19th October 2021</a:t>
            </a:r>
          </a:p>
        </p:txBody>
      </p:sp>
    </p:spTree>
    <p:extLst>
      <p:ext uri="{BB962C8B-B14F-4D97-AF65-F5344CB8AC3E}">
        <p14:creationId xmlns:p14="http://schemas.microsoft.com/office/powerpoint/2010/main" val="1111352231"/>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F45B9-208A-4246-9FC7-A1361CEB4AF9}"/>
              </a:ext>
            </a:extLst>
          </p:cNvPr>
          <p:cNvSpPr>
            <a:spLocks noGrp="1"/>
          </p:cNvSpPr>
          <p:nvPr>
            <p:ph type="title"/>
          </p:nvPr>
        </p:nvSpPr>
        <p:spPr/>
        <p:txBody>
          <a:bodyPr/>
          <a:lstStyle/>
          <a:p>
            <a:r>
              <a:rPr lang="en-GB" dirty="0"/>
              <a:t>Mood board and idea research </a:t>
            </a:r>
          </a:p>
        </p:txBody>
      </p:sp>
      <p:sp>
        <p:nvSpPr>
          <p:cNvPr id="3" name="Content Placeholder 2">
            <a:extLst>
              <a:ext uri="{FF2B5EF4-FFF2-40B4-BE49-F238E27FC236}">
                <a16:creationId xmlns:a16="http://schemas.microsoft.com/office/drawing/2014/main" id="{822609F7-D313-44AA-B0B9-0FC744AF2D6E}"/>
              </a:ext>
            </a:extLst>
          </p:cNvPr>
          <p:cNvSpPr>
            <a:spLocks noGrp="1"/>
          </p:cNvSpPr>
          <p:nvPr>
            <p:ph idx="1"/>
          </p:nvPr>
        </p:nvSpPr>
        <p:spPr/>
        <p:txBody>
          <a:bodyPr>
            <a:normAutofit/>
          </a:bodyPr>
          <a:lstStyle/>
          <a:p>
            <a:r>
              <a:rPr lang="en-GB" dirty="0">
                <a:hlinkClick r:id="rId2"/>
              </a:rPr>
              <a:t>https://www.frameweb.com/article/brands-are-becoming-culture-coders-retail-trend-researcher-reveals</a:t>
            </a:r>
            <a:endParaRPr lang="en-GB" dirty="0"/>
          </a:p>
          <a:p>
            <a:r>
              <a:rPr lang="en-GB" dirty="0"/>
              <a:t>Accessed on 19</a:t>
            </a:r>
            <a:r>
              <a:rPr lang="en-GB" baseline="30000" dirty="0"/>
              <a:t>th</a:t>
            </a:r>
            <a:r>
              <a:rPr lang="en-GB" dirty="0"/>
              <a:t> October 2021</a:t>
            </a:r>
          </a:p>
          <a:p>
            <a:r>
              <a:rPr lang="en-GB" dirty="0">
                <a:hlinkClick r:id="rId3"/>
              </a:rPr>
              <a:t>http://studiorigiani.com/selfridges</a:t>
            </a:r>
            <a:endParaRPr lang="en-GB" dirty="0"/>
          </a:p>
          <a:p>
            <a:r>
              <a:rPr lang="en-GB" dirty="0"/>
              <a:t>Accessed on 19</a:t>
            </a:r>
            <a:r>
              <a:rPr lang="en-GB" baseline="30000" dirty="0"/>
              <a:t>th</a:t>
            </a:r>
            <a:r>
              <a:rPr lang="en-GB" dirty="0"/>
              <a:t> October 2021</a:t>
            </a:r>
          </a:p>
          <a:p>
            <a:r>
              <a:rPr lang="en-GB" dirty="0">
                <a:hlinkClick r:id="rId4"/>
              </a:rPr>
              <a:t>https://eu.freep.com/story/entertainment/nightlife/2018/08/01/deluxx-fluxx-detroit-arcade-bar/875425002/</a:t>
            </a:r>
            <a:endParaRPr lang="en-GB" dirty="0"/>
          </a:p>
          <a:p>
            <a:r>
              <a:rPr lang="en-GB" dirty="0"/>
              <a:t>Accessed on 19</a:t>
            </a:r>
            <a:r>
              <a:rPr lang="en-GB" baseline="30000" dirty="0"/>
              <a:t>th</a:t>
            </a:r>
            <a:r>
              <a:rPr lang="en-GB" dirty="0"/>
              <a:t> October 2021</a:t>
            </a:r>
          </a:p>
          <a:p>
            <a:r>
              <a:rPr lang="en-GB" dirty="0">
                <a:hlinkClick r:id="rId5"/>
              </a:rPr>
              <a:t>https://www.thecollector.com/what-is-installation-art/</a:t>
            </a:r>
            <a:endParaRPr lang="en-GB" dirty="0"/>
          </a:p>
          <a:p>
            <a:r>
              <a:rPr lang="en-GB" dirty="0"/>
              <a:t>Accessed on 19</a:t>
            </a:r>
            <a:r>
              <a:rPr lang="en-GB" baseline="30000" dirty="0"/>
              <a:t>th</a:t>
            </a:r>
            <a:r>
              <a:rPr lang="en-GB" dirty="0"/>
              <a:t> October 2021</a:t>
            </a:r>
          </a:p>
        </p:txBody>
      </p:sp>
    </p:spTree>
    <p:extLst>
      <p:ext uri="{BB962C8B-B14F-4D97-AF65-F5344CB8AC3E}">
        <p14:creationId xmlns:p14="http://schemas.microsoft.com/office/powerpoint/2010/main" val="3240955825"/>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10D305A-CDFD-48C1-860F-956E5D4DFE07}"/>
              </a:ext>
            </a:extLst>
          </p:cNvPr>
          <p:cNvSpPr txBox="1"/>
          <p:nvPr/>
        </p:nvSpPr>
        <p:spPr>
          <a:xfrm>
            <a:off x="41097" y="1839545"/>
            <a:ext cx="6102848" cy="1477328"/>
          </a:xfrm>
          <a:prstGeom prst="rect">
            <a:avLst/>
          </a:prstGeom>
          <a:noFill/>
        </p:spPr>
        <p:txBody>
          <a:bodyPr wrap="square">
            <a:spAutoFit/>
          </a:bodyPr>
          <a:lstStyle/>
          <a:p>
            <a:r>
              <a:rPr lang="en-GB" dirty="0"/>
              <a:t>Accessed from</a:t>
            </a:r>
          </a:p>
          <a:p>
            <a:r>
              <a:rPr lang="en-GB" dirty="0">
                <a:hlinkClick r:id="rId2"/>
              </a:rPr>
              <a:t>https://techxplore.com/news/2018-09-deezer-explores-ai-music-mood.html</a:t>
            </a:r>
            <a:endParaRPr lang="en-GB" dirty="0"/>
          </a:p>
          <a:p>
            <a:r>
              <a:rPr lang="en-GB" dirty="0"/>
              <a:t>Accessed on</a:t>
            </a:r>
          </a:p>
          <a:p>
            <a:r>
              <a:rPr lang="en-GB" dirty="0"/>
              <a:t>13th October 2021</a:t>
            </a:r>
          </a:p>
        </p:txBody>
      </p:sp>
      <p:pic>
        <p:nvPicPr>
          <p:cNvPr id="6" name="Picture 5">
            <a:extLst>
              <a:ext uri="{FF2B5EF4-FFF2-40B4-BE49-F238E27FC236}">
                <a16:creationId xmlns:a16="http://schemas.microsoft.com/office/drawing/2014/main" id="{3F8EEE95-910A-4EEF-AE14-EA4F3F44DEDB}"/>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831786" y="207825"/>
            <a:ext cx="2743621" cy="1538750"/>
          </a:xfrm>
          <a:prstGeom prst="rect">
            <a:avLst/>
          </a:prstGeom>
        </p:spPr>
      </p:pic>
      <p:pic>
        <p:nvPicPr>
          <p:cNvPr id="7" name="Picture 6">
            <a:extLst>
              <a:ext uri="{FF2B5EF4-FFF2-40B4-BE49-F238E27FC236}">
                <a16:creationId xmlns:a16="http://schemas.microsoft.com/office/drawing/2014/main" id="{E16D5627-3A91-47A0-B7E9-196E8A63614E}"/>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770259" y="1261910"/>
            <a:ext cx="3684997" cy="2297366"/>
          </a:xfrm>
          <a:prstGeom prst="rect">
            <a:avLst/>
          </a:prstGeom>
        </p:spPr>
      </p:pic>
      <p:sp>
        <p:nvSpPr>
          <p:cNvPr id="9" name="TextBox 8">
            <a:extLst>
              <a:ext uri="{FF2B5EF4-FFF2-40B4-BE49-F238E27FC236}">
                <a16:creationId xmlns:a16="http://schemas.microsoft.com/office/drawing/2014/main" id="{1674DE41-08D9-4366-ADD7-01AF0748376C}"/>
              </a:ext>
            </a:extLst>
          </p:cNvPr>
          <p:cNvSpPr txBox="1"/>
          <p:nvPr/>
        </p:nvSpPr>
        <p:spPr>
          <a:xfrm>
            <a:off x="6143945" y="3652246"/>
            <a:ext cx="5843427" cy="1477328"/>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pPr algn="r"/>
            <a:r>
              <a:rPr lang="en-GB" dirty="0"/>
              <a:t>Accessed from </a:t>
            </a:r>
          </a:p>
          <a:p>
            <a:pPr algn="r"/>
            <a:r>
              <a:rPr lang="en-GB" dirty="0">
                <a:solidFill>
                  <a:schemeClr val="tx1"/>
                </a:solidFill>
                <a:hlinkClick r:id="rId5">
                  <a:extLst>
                    <a:ext uri="{A12FA001-AC4F-418D-AE19-62706E023703}">
                      <ahyp:hlinkClr xmlns:ahyp="http://schemas.microsoft.com/office/drawing/2018/hyperlinkcolor" val="tx"/>
                    </a:ext>
                  </a:extLst>
                </a:hlinkClick>
              </a:rPr>
              <a:t>https://techxplore.com/news/2020-05-ai-music-lyrics.html</a:t>
            </a:r>
            <a:endParaRPr lang="en-GB" dirty="0">
              <a:solidFill>
                <a:schemeClr val="tx1"/>
              </a:solidFill>
            </a:endParaRPr>
          </a:p>
          <a:p>
            <a:pPr algn="r"/>
            <a:r>
              <a:rPr lang="en-GB" dirty="0">
                <a:solidFill>
                  <a:schemeClr val="tx1"/>
                </a:solidFill>
              </a:rPr>
              <a:t>Accessed </a:t>
            </a:r>
            <a:r>
              <a:rPr lang="en-GB" dirty="0"/>
              <a:t>on </a:t>
            </a:r>
          </a:p>
          <a:p>
            <a:pPr algn="r"/>
            <a:r>
              <a:rPr lang="en-GB" dirty="0"/>
              <a:t>13</a:t>
            </a:r>
            <a:r>
              <a:rPr lang="en-GB" baseline="30000" dirty="0"/>
              <a:t>th</a:t>
            </a:r>
            <a:r>
              <a:rPr lang="en-GB" dirty="0"/>
              <a:t> October 2021</a:t>
            </a:r>
          </a:p>
        </p:txBody>
      </p:sp>
    </p:spTree>
    <p:extLst>
      <p:ext uri="{BB962C8B-B14F-4D97-AF65-F5344CB8AC3E}">
        <p14:creationId xmlns:p14="http://schemas.microsoft.com/office/powerpoint/2010/main" val="3218330723"/>
      </p:ext>
    </p:extLst>
  </p:cSld>
  <p:clrMapOvr>
    <a:masterClrMapping/>
  </p:clrMapOvr>
</p:sld>
</file>

<file path=ppt/theme/theme1.xml><?xml version="1.0" encoding="utf-8"?>
<a:theme xmlns:a="http://schemas.openxmlformats.org/drawingml/2006/main" name="Facet">
  <a:themeElements>
    <a:clrScheme name="Custom 1">
      <a:dk1>
        <a:sysClr val="windowText" lastClr="000000"/>
      </a:dk1>
      <a:lt1>
        <a:sysClr val="window" lastClr="FFFFFF"/>
      </a:lt1>
      <a:dk2>
        <a:srgbClr val="2C3C43"/>
      </a:dk2>
      <a:lt2>
        <a:srgbClr val="EBEBEB"/>
      </a:lt2>
      <a:accent1>
        <a:srgbClr val="F0D577"/>
      </a:accent1>
      <a:accent2>
        <a:srgbClr val="AF8C13"/>
      </a:accent2>
      <a:accent3>
        <a:srgbClr val="E6B91E"/>
      </a:accent3>
      <a:accent4>
        <a:srgbClr val="E76618"/>
      </a:accent4>
      <a:accent5>
        <a:srgbClr val="C42F1A"/>
      </a:accent5>
      <a:accent6>
        <a:srgbClr val="918655"/>
      </a:accent6>
      <a:hlink>
        <a:srgbClr val="755D0C"/>
      </a:hlink>
      <a:folHlink>
        <a:srgbClr val="F5E3A5"/>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docProps/app.xml><?xml version="1.0" encoding="utf-8"?>
<Properties xmlns="http://schemas.openxmlformats.org/officeDocument/2006/extended-properties" xmlns:vt="http://schemas.openxmlformats.org/officeDocument/2006/docPropsVTypes">
  <Template>Facet</Template>
  <TotalTime>12469</TotalTime>
  <Words>5748</Words>
  <Application>Microsoft Macintosh PowerPoint</Application>
  <PresentationFormat>Widescreen</PresentationFormat>
  <Paragraphs>266</Paragraphs>
  <Slides>78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78</vt:i4>
      </vt:variant>
    </vt:vector>
  </HeadingPairs>
  <TitlesOfParts>
    <vt:vector size="85" baseType="lpstr">
      <vt:lpstr>Harlow Solid Italic</vt:lpstr>
      <vt:lpstr>Arial</vt:lpstr>
      <vt:lpstr>Open Sans</vt:lpstr>
      <vt:lpstr>Trebuchet MS</vt:lpstr>
      <vt:lpstr>Wingdings</vt:lpstr>
      <vt:lpstr>Wingdings 3</vt:lpstr>
      <vt:lpstr>Facet</vt:lpstr>
      <vt:lpstr>Visual Diary-Site  Specific Art piece</vt:lpstr>
      <vt:lpstr>PowerPoint Presentation</vt:lpstr>
      <vt:lpstr>Ideas after our first discussion as a group- 9/10/2021</vt:lpstr>
      <vt:lpstr>Photos taken in the first time seeing the bunkhouse- 12/10/2021</vt:lpstr>
      <vt:lpstr>PowerPoint Presentation</vt:lpstr>
      <vt:lpstr>PowerPoint Presentation</vt:lpstr>
      <vt:lpstr>Ideas after going to see the location</vt:lpstr>
      <vt:lpstr>Location Inspiration</vt:lpstr>
      <vt:lpstr>PowerPoint Presentation</vt:lpstr>
      <vt:lpstr>Mood Board</vt:lpstr>
      <vt:lpstr>PowerPoint Presentation</vt:lpstr>
      <vt:lpstr>PowerPoint Presentation</vt:lpstr>
      <vt:lpstr>PowerPoint Presentation</vt:lpstr>
      <vt:lpstr>PowerPoint Presentation</vt:lpstr>
      <vt:lpstr>PowerPoint Presentation</vt:lpstr>
      <vt:lpstr>PowerPoint Presentation</vt:lpstr>
      <vt:lpstr>Olafur Eliasson</vt:lpstr>
      <vt:lpstr>PowerPoint Presentation</vt:lpstr>
      <vt:lpstr>Cornelia Parker </vt:lpstr>
      <vt:lpstr>Our second meeting-15/10/2021</vt:lpstr>
      <vt:lpstr>PowerPoint Presentation</vt:lpstr>
      <vt:lpstr>PowerPoint Presentation</vt:lpstr>
      <vt:lpstr>Nick Gentry</vt:lpstr>
      <vt:lpstr>Our third Meeting- 22/10/2021</vt:lpstr>
      <vt:lpstr>The Exhibition Posters </vt:lpstr>
      <vt:lpstr>The Exhibition Posters </vt:lpstr>
      <vt:lpstr>The Exhibition Posters </vt:lpstr>
      <vt:lpstr>PowerPoint Presentation</vt:lpstr>
      <vt:lpstr>Our Meetings week Beginning 25th October 2021</vt:lpstr>
      <vt:lpstr>Our Meetings week Beginning 25th October 2021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Historical images on display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My description of photographs on the stairs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Evaluation</vt:lpstr>
      <vt:lpstr>Self-Reflection</vt:lpstr>
      <vt:lpstr>PowerPoint Presentation</vt:lpstr>
      <vt:lpstr>Olafur Eliasson All images accessed from https://www.olafureliasson.net/   Accessed on  17th October 2021</vt:lpstr>
      <vt:lpstr>PowerPoint Presentation</vt:lpstr>
      <vt:lpstr>Cornelia Parker </vt:lpstr>
      <vt:lpstr>Mood board and idea research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Visual Diary-Site  Specific Art piece</dc:title>
  <dc:creator>Katie Nia Davies (2003597)</dc:creator>
  <cp:lastModifiedBy>Katie Nia Davies (2003597)</cp:lastModifiedBy>
  <cp:revision>43</cp:revision>
  <dcterms:created xsi:type="dcterms:W3CDTF">2021-10-14T20:37:10Z</dcterms:created>
  <dcterms:modified xsi:type="dcterms:W3CDTF">2021-11-19T16:50:20Z</dcterms:modified>
</cp:coreProperties>
</file>