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8" r:id="rId4"/>
  </p:sldMasterIdLst>
  <p:notesMasterIdLst>
    <p:notesMasterId r:id="rId17"/>
  </p:notesMasterIdLst>
  <p:handoutMasterIdLst>
    <p:handoutMasterId r:id="rId18"/>
  </p:handoutMasterIdLst>
  <p:sldIdLst>
    <p:sldId id="281" r:id="rId5"/>
    <p:sldId id="264" r:id="rId6"/>
    <p:sldId id="282" r:id="rId7"/>
    <p:sldId id="276" r:id="rId8"/>
    <p:sldId id="266" r:id="rId9"/>
    <p:sldId id="270" r:id="rId10"/>
    <p:sldId id="277" r:id="rId11"/>
    <p:sldId id="262" r:id="rId12"/>
    <p:sldId id="283" r:id="rId13"/>
    <p:sldId id="278" r:id="rId14"/>
    <p:sldId id="279" r:id="rId15"/>
    <p:sldId id="261" r:id="rId16"/>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orgia Owens (Swansea Bay UHB - Emergency Department)" initials="GO(BU-ED" lastIdx="18" clrIdx="0">
    <p:extLst>
      <p:ext uri="{19B8F6BF-5375-455C-9EA6-DF929625EA0E}">
        <p15:presenceInfo xmlns:p15="http://schemas.microsoft.com/office/powerpoint/2012/main" userId="S-1-5-21-978635462-3828570294-627434887-123112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4400"/>
    <a:srgbClr val="99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A71DF1-9D9B-487E-862B-E96A2A77B50A}" v="42" dt="2024-01-25T11:45:08.1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53" autoAdjust="0"/>
    <p:restoredTop sz="95033" autoAdjust="0"/>
  </p:normalViewPr>
  <p:slideViewPr>
    <p:cSldViewPr snapToGrid="0">
      <p:cViewPr varScale="1">
        <p:scale>
          <a:sx n="78" d="100"/>
          <a:sy n="78" d="100"/>
        </p:scale>
        <p:origin x="389"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shreves" userId="e88664add42abf02" providerId="LiveId" clId="{62444F8E-E951-4285-A2EC-AB7596DA07C7}"/>
    <pc:docChg chg="addSld">
      <pc:chgData name="sian shreves" userId="e88664add42abf02" providerId="LiveId" clId="{62444F8E-E951-4285-A2EC-AB7596DA07C7}" dt="2024-01-22T20:47:27.755" v="0" actId="680"/>
      <pc:docMkLst>
        <pc:docMk/>
      </pc:docMkLst>
      <pc:sldChg chg="new">
        <pc:chgData name="sian shreves" userId="e88664add42abf02" providerId="LiveId" clId="{62444F8E-E951-4285-A2EC-AB7596DA07C7}" dt="2024-01-22T20:47:27.755" v="0" actId="680"/>
        <pc:sldMkLst>
          <pc:docMk/>
          <pc:sldMk cId="3297044854" sldId="283"/>
        </pc:sldMkLst>
      </pc:sldChg>
    </pc:docChg>
  </pc:docChgLst>
  <pc:docChgLst>
    <pc:chgData name="sian shreves" userId="e88664add42abf02" providerId="LiveId" clId="{CBA71DF1-9D9B-487E-862B-E96A2A77B50A}"/>
    <pc:docChg chg="custSel modSld">
      <pc:chgData name="sian shreves" userId="e88664add42abf02" providerId="LiveId" clId="{CBA71DF1-9D9B-487E-862B-E96A2A77B50A}" dt="2024-01-25T11:45:08.116" v="287" actId="20577"/>
      <pc:docMkLst>
        <pc:docMk/>
      </pc:docMkLst>
      <pc:sldChg chg="addSp delSp modSp mod">
        <pc:chgData name="sian shreves" userId="e88664add42abf02" providerId="LiveId" clId="{CBA71DF1-9D9B-487E-862B-E96A2A77B50A}" dt="2024-01-25T10:49:48.258" v="255" actId="478"/>
        <pc:sldMkLst>
          <pc:docMk/>
          <pc:sldMk cId="1274129745" sldId="261"/>
        </pc:sldMkLst>
        <pc:spChg chg="add mod">
          <ac:chgData name="sian shreves" userId="e88664add42abf02" providerId="LiveId" clId="{CBA71DF1-9D9B-487E-862B-E96A2A77B50A}" dt="2024-01-24T17:48:04.031" v="25" actId="1076"/>
          <ac:spMkLst>
            <pc:docMk/>
            <pc:sldMk cId="1274129745" sldId="261"/>
            <ac:spMk id="2" creationId="{27696D26-DA3F-9ECF-9766-1F1766544DCD}"/>
          </ac:spMkLst>
        </pc:spChg>
        <pc:spChg chg="del mod">
          <ac:chgData name="sian shreves" userId="e88664add42abf02" providerId="LiveId" clId="{CBA71DF1-9D9B-487E-862B-E96A2A77B50A}" dt="2024-01-25T10:49:48.258" v="255" actId="478"/>
          <ac:spMkLst>
            <pc:docMk/>
            <pc:sldMk cId="1274129745" sldId="261"/>
            <ac:spMk id="3" creationId="{AB7964C8-FB75-A46E-E86A-D8FE9C76B23B}"/>
          </ac:spMkLst>
        </pc:spChg>
        <pc:spChg chg="mod">
          <ac:chgData name="sian shreves" userId="e88664add42abf02" providerId="LiveId" clId="{CBA71DF1-9D9B-487E-862B-E96A2A77B50A}" dt="2024-01-25T10:49:36.827" v="253" actId="1076"/>
          <ac:spMkLst>
            <pc:docMk/>
            <pc:sldMk cId="1274129745" sldId="261"/>
            <ac:spMk id="6" creationId="{654FA253-E69B-4CD6-63FA-5F7A4C6BE90F}"/>
          </ac:spMkLst>
        </pc:spChg>
        <pc:spChg chg="add">
          <ac:chgData name="sian shreves" userId="e88664add42abf02" providerId="LiveId" clId="{CBA71DF1-9D9B-487E-862B-E96A2A77B50A}" dt="2024-01-24T17:34:08.598" v="5" actId="26606"/>
          <ac:spMkLst>
            <pc:docMk/>
            <pc:sldMk cId="1274129745" sldId="261"/>
            <ac:spMk id="11" creationId="{13FE9996-7EAC-4679-B37D-C1045F42F954}"/>
          </ac:spMkLst>
        </pc:spChg>
        <pc:spChg chg="add">
          <ac:chgData name="sian shreves" userId="e88664add42abf02" providerId="LiveId" clId="{CBA71DF1-9D9B-487E-862B-E96A2A77B50A}" dt="2024-01-24T17:34:08.598" v="5" actId="26606"/>
          <ac:spMkLst>
            <pc:docMk/>
            <pc:sldMk cId="1274129745" sldId="261"/>
            <ac:spMk id="13" creationId="{761DF1FE-5CC8-43D2-A76C-93C76EEDE1E9}"/>
          </ac:spMkLst>
        </pc:spChg>
        <pc:spChg chg="add">
          <ac:chgData name="sian shreves" userId="e88664add42abf02" providerId="LiveId" clId="{CBA71DF1-9D9B-487E-862B-E96A2A77B50A}" dt="2024-01-24T17:34:08.598" v="5" actId="26606"/>
          <ac:spMkLst>
            <pc:docMk/>
            <pc:sldMk cId="1274129745" sldId="261"/>
            <ac:spMk id="17" creationId="{3741B58E-3B65-4A01-A276-975AB2CF8A08}"/>
          </ac:spMkLst>
        </pc:spChg>
        <pc:spChg chg="add">
          <ac:chgData name="sian shreves" userId="e88664add42abf02" providerId="LiveId" clId="{CBA71DF1-9D9B-487E-862B-E96A2A77B50A}" dt="2024-01-24T17:34:08.598" v="5" actId="26606"/>
          <ac:spMkLst>
            <pc:docMk/>
            <pc:sldMk cId="1274129745" sldId="261"/>
            <ac:spMk id="19" creationId="{7AAC67C3-831B-4AB1-A259-DFB839CAFAFC}"/>
          </ac:spMkLst>
        </pc:spChg>
        <pc:spChg chg="add">
          <ac:chgData name="sian shreves" userId="e88664add42abf02" providerId="LiveId" clId="{CBA71DF1-9D9B-487E-862B-E96A2A77B50A}" dt="2024-01-24T17:34:08.598" v="5" actId="26606"/>
          <ac:spMkLst>
            <pc:docMk/>
            <pc:sldMk cId="1274129745" sldId="261"/>
            <ac:spMk id="21" creationId="{054B3F04-9EAC-45C0-B3CE-0387EEA10A0C}"/>
          </ac:spMkLst>
        </pc:spChg>
        <pc:cxnChg chg="add">
          <ac:chgData name="sian shreves" userId="e88664add42abf02" providerId="LiveId" clId="{CBA71DF1-9D9B-487E-862B-E96A2A77B50A}" dt="2024-01-24T17:34:08.598" v="5" actId="26606"/>
          <ac:cxnSpMkLst>
            <pc:docMk/>
            <pc:sldMk cId="1274129745" sldId="261"/>
            <ac:cxnSpMk id="15" creationId="{E161BEBD-A23C-409E-ABC7-73F9EDC02F20}"/>
          </ac:cxnSpMkLst>
        </pc:cxnChg>
      </pc:sldChg>
      <pc:sldChg chg="addSp modSp mod">
        <pc:chgData name="sian shreves" userId="e88664add42abf02" providerId="LiveId" clId="{CBA71DF1-9D9B-487E-862B-E96A2A77B50A}" dt="2024-01-25T10:57:53.916" v="264" actId="255"/>
        <pc:sldMkLst>
          <pc:docMk/>
          <pc:sldMk cId="1465647930" sldId="262"/>
        </pc:sldMkLst>
        <pc:spChg chg="mod">
          <ac:chgData name="sian shreves" userId="e88664add42abf02" providerId="LiveId" clId="{CBA71DF1-9D9B-487E-862B-E96A2A77B50A}" dt="2024-01-24T18:34:17.752" v="51" actId="2711"/>
          <ac:spMkLst>
            <pc:docMk/>
            <pc:sldMk cId="1465647930" sldId="262"/>
            <ac:spMk id="3" creationId="{00000000-0000-0000-0000-000000000000}"/>
          </ac:spMkLst>
        </pc:spChg>
        <pc:spChg chg="mod">
          <ac:chgData name="sian shreves" userId="e88664add42abf02" providerId="LiveId" clId="{CBA71DF1-9D9B-487E-862B-E96A2A77B50A}" dt="2024-01-24T17:48:52.428" v="26" actId="1076"/>
          <ac:spMkLst>
            <pc:docMk/>
            <pc:sldMk cId="1465647930" sldId="262"/>
            <ac:spMk id="6" creationId="{00000000-0000-0000-0000-000000000000}"/>
          </ac:spMkLst>
        </pc:spChg>
        <pc:spChg chg="add mod">
          <ac:chgData name="sian shreves" userId="e88664add42abf02" providerId="LiveId" clId="{CBA71DF1-9D9B-487E-862B-E96A2A77B50A}" dt="2024-01-25T10:57:53.916" v="264" actId="255"/>
          <ac:spMkLst>
            <pc:docMk/>
            <pc:sldMk cId="1465647930" sldId="262"/>
            <ac:spMk id="7" creationId="{70528A2A-3AB4-E94C-28E1-2EB4D2508957}"/>
          </ac:spMkLst>
        </pc:spChg>
      </pc:sldChg>
      <pc:sldChg chg="modSp mod">
        <pc:chgData name="sian shreves" userId="e88664add42abf02" providerId="LiveId" clId="{CBA71DF1-9D9B-487E-862B-E96A2A77B50A}" dt="2024-01-24T18:31:55.273" v="44" actId="255"/>
        <pc:sldMkLst>
          <pc:docMk/>
          <pc:sldMk cId="2636211172" sldId="264"/>
        </pc:sldMkLst>
        <pc:spChg chg="mod">
          <ac:chgData name="sian shreves" userId="e88664add42abf02" providerId="LiveId" clId="{CBA71DF1-9D9B-487E-862B-E96A2A77B50A}" dt="2024-01-24T18:31:55.273" v="44" actId="255"/>
          <ac:spMkLst>
            <pc:docMk/>
            <pc:sldMk cId="2636211172" sldId="264"/>
            <ac:spMk id="5" creationId="{FA57B588-8E86-7594-2593-E3AD88A0FABE}"/>
          </ac:spMkLst>
        </pc:spChg>
      </pc:sldChg>
      <pc:sldChg chg="modSp mod">
        <pc:chgData name="sian shreves" userId="e88664add42abf02" providerId="LiveId" clId="{CBA71DF1-9D9B-487E-862B-E96A2A77B50A}" dt="2024-01-24T18:33:34.468" v="48" actId="255"/>
        <pc:sldMkLst>
          <pc:docMk/>
          <pc:sldMk cId="2641958489" sldId="266"/>
        </pc:sldMkLst>
        <pc:spChg chg="mod">
          <ac:chgData name="sian shreves" userId="e88664add42abf02" providerId="LiveId" clId="{CBA71DF1-9D9B-487E-862B-E96A2A77B50A}" dt="2024-01-24T18:33:34.468" v="48" actId="255"/>
          <ac:spMkLst>
            <pc:docMk/>
            <pc:sldMk cId="2641958489" sldId="266"/>
            <ac:spMk id="5" creationId="{ACE487D6-1B62-A01F-62B8-D78A2C9F7EC7}"/>
          </ac:spMkLst>
        </pc:spChg>
      </pc:sldChg>
      <pc:sldChg chg="modSp">
        <pc:chgData name="sian shreves" userId="e88664add42abf02" providerId="LiveId" clId="{CBA71DF1-9D9B-487E-862B-E96A2A77B50A}" dt="2024-01-25T11:45:08.116" v="287" actId="20577"/>
        <pc:sldMkLst>
          <pc:docMk/>
          <pc:sldMk cId="3629729045" sldId="276"/>
        </pc:sldMkLst>
        <pc:graphicFrameChg chg="mod">
          <ac:chgData name="sian shreves" userId="e88664add42abf02" providerId="LiveId" clId="{CBA71DF1-9D9B-487E-862B-E96A2A77B50A}" dt="2024-01-25T11:45:08.116" v="287" actId="20577"/>
          <ac:graphicFrameMkLst>
            <pc:docMk/>
            <pc:sldMk cId="3629729045" sldId="276"/>
            <ac:graphicFrameMk id="19" creationId="{31447664-35F8-5421-B2E7-6A8BE9CB0D3E}"/>
          </ac:graphicFrameMkLst>
        </pc:graphicFrameChg>
      </pc:sldChg>
      <pc:sldChg chg="addSp modSp mod">
        <pc:chgData name="sian shreves" userId="e88664add42abf02" providerId="LiveId" clId="{CBA71DF1-9D9B-487E-862B-E96A2A77B50A}" dt="2024-01-24T18:33:52.825" v="49" actId="255"/>
        <pc:sldMkLst>
          <pc:docMk/>
          <pc:sldMk cId="548062235" sldId="277"/>
        </pc:sldMkLst>
        <pc:spChg chg="mod">
          <ac:chgData name="sian shreves" userId="e88664add42abf02" providerId="LiveId" clId="{CBA71DF1-9D9B-487E-862B-E96A2A77B50A}" dt="2024-01-24T18:33:52.825" v="49" actId="255"/>
          <ac:spMkLst>
            <pc:docMk/>
            <pc:sldMk cId="548062235" sldId="277"/>
            <ac:spMk id="2" creationId="{00000000-0000-0000-0000-000000000000}"/>
          </ac:spMkLst>
        </pc:spChg>
        <pc:spChg chg="ord">
          <ac:chgData name="sian shreves" userId="e88664add42abf02" providerId="LiveId" clId="{CBA71DF1-9D9B-487E-862B-E96A2A77B50A}" dt="2024-01-24T17:34:51.850" v="8" actId="26606"/>
          <ac:spMkLst>
            <pc:docMk/>
            <pc:sldMk cId="548062235" sldId="277"/>
            <ac:spMk id="5" creationId="{22896E77-490B-2A2D-E6DF-A21B4E281B5E}"/>
          </ac:spMkLst>
        </pc:spChg>
        <pc:spChg chg="mod">
          <ac:chgData name="sian shreves" userId="e88664add42abf02" providerId="LiveId" clId="{CBA71DF1-9D9B-487E-862B-E96A2A77B50A}" dt="2024-01-24T17:34:51.850" v="8" actId="26606"/>
          <ac:spMkLst>
            <pc:docMk/>
            <pc:sldMk cId="548062235" sldId="277"/>
            <ac:spMk id="6" creationId="{B348F5A8-F094-A0F5-E034-C6D0D62A5743}"/>
          </ac:spMkLst>
        </pc:spChg>
        <pc:spChg chg="add">
          <ac:chgData name="sian shreves" userId="e88664add42abf02" providerId="LiveId" clId="{CBA71DF1-9D9B-487E-862B-E96A2A77B50A}" dt="2024-01-24T17:34:51.850" v="8" actId="26606"/>
          <ac:spMkLst>
            <pc:docMk/>
            <pc:sldMk cId="548062235" sldId="277"/>
            <ac:spMk id="12" creationId="{7D379150-F6B4-45C8-BE10-6B278AD400EB}"/>
          </ac:spMkLst>
        </pc:spChg>
        <pc:spChg chg="add">
          <ac:chgData name="sian shreves" userId="e88664add42abf02" providerId="LiveId" clId="{CBA71DF1-9D9B-487E-862B-E96A2A77B50A}" dt="2024-01-24T17:34:51.850" v="8" actId="26606"/>
          <ac:spMkLst>
            <pc:docMk/>
            <pc:sldMk cId="548062235" sldId="277"/>
            <ac:spMk id="14" creationId="{5FFCF544-A370-4A5D-A95F-CA6E0E7191E6}"/>
          </ac:spMkLst>
        </pc:spChg>
        <pc:spChg chg="add">
          <ac:chgData name="sian shreves" userId="e88664add42abf02" providerId="LiveId" clId="{CBA71DF1-9D9B-487E-862B-E96A2A77B50A}" dt="2024-01-24T17:34:51.850" v="8" actId="26606"/>
          <ac:spMkLst>
            <pc:docMk/>
            <pc:sldMk cId="548062235" sldId="277"/>
            <ac:spMk id="18" creationId="{44CC594A-A820-450F-B363-C19201FCFEC6}"/>
          </ac:spMkLst>
        </pc:spChg>
        <pc:spChg chg="add">
          <ac:chgData name="sian shreves" userId="e88664add42abf02" providerId="LiveId" clId="{CBA71DF1-9D9B-487E-862B-E96A2A77B50A}" dt="2024-01-24T17:34:51.850" v="8" actId="26606"/>
          <ac:spMkLst>
            <pc:docMk/>
            <pc:sldMk cId="548062235" sldId="277"/>
            <ac:spMk id="20" creationId="{59FAB3DA-E9ED-4574-ABCC-378BC0FF1BBC}"/>
          </ac:spMkLst>
        </pc:spChg>
        <pc:spChg chg="add">
          <ac:chgData name="sian shreves" userId="e88664add42abf02" providerId="LiveId" clId="{CBA71DF1-9D9B-487E-862B-E96A2A77B50A}" dt="2024-01-24T17:34:51.850" v="8" actId="26606"/>
          <ac:spMkLst>
            <pc:docMk/>
            <pc:sldMk cId="548062235" sldId="277"/>
            <ac:spMk id="22" creationId="{53B8D6B0-55D6-48DC-86D8-FD95D5F118AB}"/>
          </ac:spMkLst>
        </pc:spChg>
        <pc:picChg chg="mod ord">
          <ac:chgData name="sian shreves" userId="e88664add42abf02" providerId="LiveId" clId="{CBA71DF1-9D9B-487E-862B-E96A2A77B50A}" dt="2024-01-24T17:34:51.850" v="8" actId="26606"/>
          <ac:picMkLst>
            <pc:docMk/>
            <pc:sldMk cId="548062235" sldId="277"/>
            <ac:picMk id="7" creationId="{4F7D38E7-8032-481D-CF0D-23E4EDC87A3E}"/>
          </ac:picMkLst>
        </pc:picChg>
        <pc:cxnChg chg="add">
          <ac:chgData name="sian shreves" userId="e88664add42abf02" providerId="LiveId" clId="{CBA71DF1-9D9B-487E-862B-E96A2A77B50A}" dt="2024-01-24T17:34:51.850" v="8" actId="26606"/>
          <ac:cxnSpMkLst>
            <pc:docMk/>
            <pc:sldMk cId="548062235" sldId="277"/>
            <ac:cxnSpMk id="16" creationId="{6EEB3B97-A638-498B-8083-54191CE71E01}"/>
          </ac:cxnSpMkLst>
        </pc:cxnChg>
      </pc:sldChg>
      <pc:sldChg chg="addSp delSp modSp mod setBg">
        <pc:chgData name="sian shreves" userId="e88664add42abf02" providerId="LiveId" clId="{CBA71DF1-9D9B-487E-862B-E96A2A77B50A}" dt="2024-01-24T18:59:37.810" v="92" actId="20577"/>
        <pc:sldMkLst>
          <pc:docMk/>
          <pc:sldMk cId="1359610836" sldId="278"/>
        </pc:sldMkLst>
        <pc:spChg chg="mod">
          <ac:chgData name="sian shreves" userId="e88664add42abf02" providerId="LiveId" clId="{CBA71DF1-9D9B-487E-862B-E96A2A77B50A}" dt="2024-01-24T18:35:10.138" v="53" actId="255"/>
          <ac:spMkLst>
            <pc:docMk/>
            <pc:sldMk cId="1359610836" sldId="278"/>
            <ac:spMk id="2" creationId="{055C0724-7FFB-1BC3-62DA-C37C68E04A4C}"/>
          </ac:spMkLst>
        </pc:spChg>
        <pc:spChg chg="del">
          <ac:chgData name="sian shreves" userId="e88664add42abf02" providerId="LiveId" clId="{CBA71DF1-9D9B-487E-862B-E96A2A77B50A}" dt="2024-01-24T17:33:33.206" v="1" actId="26606"/>
          <ac:spMkLst>
            <pc:docMk/>
            <pc:sldMk cId="1359610836" sldId="278"/>
            <ac:spMk id="3" creationId="{00000000-0000-0000-0000-000000000000}"/>
          </ac:spMkLst>
        </pc:spChg>
        <pc:spChg chg="add">
          <ac:chgData name="sian shreves" userId="e88664add42abf02" providerId="LiveId" clId="{CBA71DF1-9D9B-487E-862B-E96A2A77B50A}" dt="2024-01-24T17:33:33.206" v="1" actId="26606"/>
          <ac:spMkLst>
            <pc:docMk/>
            <pc:sldMk cId="1359610836" sldId="278"/>
            <ac:spMk id="9" creationId="{36D16D1E-4205-49F5-BD2A-DA769947C104}"/>
          </ac:spMkLst>
        </pc:spChg>
        <pc:spChg chg="add">
          <ac:chgData name="sian shreves" userId="e88664add42abf02" providerId="LiveId" clId="{CBA71DF1-9D9B-487E-862B-E96A2A77B50A}" dt="2024-01-24T17:33:33.206" v="1" actId="26606"/>
          <ac:spMkLst>
            <pc:docMk/>
            <pc:sldMk cId="1359610836" sldId="278"/>
            <ac:spMk id="11" creationId="{012FD100-C039-4E03-B5E4-2EDFA7290AA6}"/>
          </ac:spMkLst>
        </pc:spChg>
        <pc:spChg chg="add">
          <ac:chgData name="sian shreves" userId="e88664add42abf02" providerId="LiveId" clId="{CBA71DF1-9D9B-487E-862B-E96A2A77B50A}" dt="2024-01-24T17:33:33.206" v="1" actId="26606"/>
          <ac:spMkLst>
            <pc:docMk/>
            <pc:sldMk cId="1359610836" sldId="278"/>
            <ac:spMk id="15" creationId="{FB5993E2-C02B-4335-ABA5-D8EC465551E3}"/>
          </ac:spMkLst>
        </pc:spChg>
        <pc:spChg chg="add">
          <ac:chgData name="sian shreves" userId="e88664add42abf02" providerId="LiveId" clId="{CBA71DF1-9D9B-487E-862B-E96A2A77B50A}" dt="2024-01-24T17:33:33.206" v="1" actId="26606"/>
          <ac:spMkLst>
            <pc:docMk/>
            <pc:sldMk cId="1359610836" sldId="278"/>
            <ac:spMk id="17" creationId="{C0B801A2-5622-4BE8-9AD2-C337A2CD0022}"/>
          </ac:spMkLst>
        </pc:spChg>
        <pc:spChg chg="add">
          <ac:chgData name="sian shreves" userId="e88664add42abf02" providerId="LiveId" clId="{CBA71DF1-9D9B-487E-862B-E96A2A77B50A}" dt="2024-01-24T17:33:33.206" v="1" actId="26606"/>
          <ac:spMkLst>
            <pc:docMk/>
            <pc:sldMk cId="1359610836" sldId="278"/>
            <ac:spMk id="19" creationId="{B7AF614F-5BC3-4086-99F5-B87C5847A071}"/>
          </ac:spMkLst>
        </pc:spChg>
        <pc:graphicFrameChg chg="add mod">
          <ac:chgData name="sian shreves" userId="e88664add42abf02" providerId="LiveId" clId="{CBA71DF1-9D9B-487E-862B-E96A2A77B50A}" dt="2024-01-24T18:59:37.810" v="92" actId="20577"/>
          <ac:graphicFrameMkLst>
            <pc:docMk/>
            <pc:sldMk cId="1359610836" sldId="278"/>
            <ac:graphicFrameMk id="5" creationId="{51688564-DD74-4947-8494-0367EBF75564}"/>
          </ac:graphicFrameMkLst>
        </pc:graphicFrameChg>
        <pc:cxnChg chg="add">
          <ac:chgData name="sian shreves" userId="e88664add42abf02" providerId="LiveId" clId="{CBA71DF1-9D9B-487E-862B-E96A2A77B50A}" dt="2024-01-24T17:33:33.206" v="1" actId="26606"/>
          <ac:cxnSpMkLst>
            <pc:docMk/>
            <pc:sldMk cId="1359610836" sldId="278"/>
            <ac:cxnSpMk id="13" creationId="{4418FCD2-8448-4A81-8EB4-72250F7827B4}"/>
          </ac:cxnSpMkLst>
        </pc:cxnChg>
      </pc:sldChg>
      <pc:sldChg chg="addSp modSp mod setBg">
        <pc:chgData name="sian shreves" userId="e88664add42abf02" providerId="LiveId" clId="{CBA71DF1-9D9B-487E-862B-E96A2A77B50A}" dt="2024-01-24T19:02:46.552" v="93" actId="20577"/>
        <pc:sldMkLst>
          <pc:docMk/>
          <pc:sldMk cId="3555600754" sldId="279"/>
        </pc:sldMkLst>
        <pc:spChg chg="mod">
          <ac:chgData name="sian shreves" userId="e88664add42abf02" providerId="LiveId" clId="{CBA71DF1-9D9B-487E-862B-E96A2A77B50A}" dt="2024-01-24T17:33:57.748" v="4" actId="26606"/>
          <ac:spMkLst>
            <pc:docMk/>
            <pc:sldMk cId="3555600754" sldId="279"/>
            <ac:spMk id="2" creationId="{00000000-0000-0000-0000-000000000000}"/>
          </ac:spMkLst>
        </pc:spChg>
        <pc:spChg chg="mod">
          <ac:chgData name="sian shreves" userId="e88664add42abf02" providerId="LiveId" clId="{CBA71DF1-9D9B-487E-862B-E96A2A77B50A}" dt="2024-01-24T19:02:46.552" v="93" actId="20577"/>
          <ac:spMkLst>
            <pc:docMk/>
            <pc:sldMk cId="3555600754" sldId="279"/>
            <ac:spMk id="3" creationId="{00000000-0000-0000-0000-000000000000}"/>
          </ac:spMkLst>
        </pc:spChg>
        <pc:spChg chg="add">
          <ac:chgData name="sian shreves" userId="e88664add42abf02" providerId="LiveId" clId="{CBA71DF1-9D9B-487E-862B-E96A2A77B50A}" dt="2024-01-24T17:33:57.748" v="4" actId="26606"/>
          <ac:spMkLst>
            <pc:docMk/>
            <pc:sldMk cId="3555600754" sldId="279"/>
            <ac:spMk id="8" creationId="{13FE9996-7EAC-4679-B37D-C1045F42F954}"/>
          </ac:spMkLst>
        </pc:spChg>
        <pc:spChg chg="add">
          <ac:chgData name="sian shreves" userId="e88664add42abf02" providerId="LiveId" clId="{CBA71DF1-9D9B-487E-862B-E96A2A77B50A}" dt="2024-01-24T17:33:57.748" v="4" actId="26606"/>
          <ac:spMkLst>
            <pc:docMk/>
            <pc:sldMk cId="3555600754" sldId="279"/>
            <ac:spMk id="10" creationId="{761DF1FE-5CC8-43D2-A76C-93C76EEDE1E9}"/>
          </ac:spMkLst>
        </pc:spChg>
        <pc:spChg chg="add">
          <ac:chgData name="sian shreves" userId="e88664add42abf02" providerId="LiveId" clId="{CBA71DF1-9D9B-487E-862B-E96A2A77B50A}" dt="2024-01-24T17:33:57.748" v="4" actId="26606"/>
          <ac:spMkLst>
            <pc:docMk/>
            <pc:sldMk cId="3555600754" sldId="279"/>
            <ac:spMk id="14" creationId="{3741B58E-3B65-4A01-A276-975AB2CF8A08}"/>
          </ac:spMkLst>
        </pc:spChg>
        <pc:spChg chg="add">
          <ac:chgData name="sian shreves" userId="e88664add42abf02" providerId="LiveId" clId="{CBA71DF1-9D9B-487E-862B-E96A2A77B50A}" dt="2024-01-24T17:33:57.748" v="4" actId="26606"/>
          <ac:spMkLst>
            <pc:docMk/>
            <pc:sldMk cId="3555600754" sldId="279"/>
            <ac:spMk id="16" creationId="{7AAC67C3-831B-4AB1-A259-DFB839CAFAFC}"/>
          </ac:spMkLst>
        </pc:spChg>
        <pc:spChg chg="add">
          <ac:chgData name="sian shreves" userId="e88664add42abf02" providerId="LiveId" clId="{CBA71DF1-9D9B-487E-862B-E96A2A77B50A}" dt="2024-01-24T17:33:57.748" v="4" actId="26606"/>
          <ac:spMkLst>
            <pc:docMk/>
            <pc:sldMk cId="3555600754" sldId="279"/>
            <ac:spMk id="18" creationId="{054B3F04-9EAC-45C0-B3CE-0387EEA10A0C}"/>
          </ac:spMkLst>
        </pc:spChg>
        <pc:cxnChg chg="add">
          <ac:chgData name="sian shreves" userId="e88664add42abf02" providerId="LiveId" clId="{CBA71DF1-9D9B-487E-862B-E96A2A77B50A}" dt="2024-01-24T17:33:57.748" v="4" actId="26606"/>
          <ac:cxnSpMkLst>
            <pc:docMk/>
            <pc:sldMk cId="3555600754" sldId="279"/>
            <ac:cxnSpMk id="12" creationId="{E161BEBD-A23C-409E-ABC7-73F9EDC02F20}"/>
          </ac:cxnSpMkLst>
        </pc:cxnChg>
      </pc:sldChg>
      <pc:sldChg chg="modSp mod">
        <pc:chgData name="sian shreves" userId="e88664add42abf02" providerId="LiveId" clId="{CBA71DF1-9D9B-487E-862B-E96A2A77B50A}" dt="2024-01-25T11:25:18.095" v="265" actId="20577"/>
        <pc:sldMkLst>
          <pc:docMk/>
          <pc:sldMk cId="153062638" sldId="281"/>
        </pc:sldMkLst>
        <pc:spChg chg="mod">
          <ac:chgData name="sian shreves" userId="e88664add42abf02" providerId="LiveId" clId="{CBA71DF1-9D9B-487E-862B-E96A2A77B50A}" dt="2024-01-25T11:25:18.095" v="265" actId="20577"/>
          <ac:spMkLst>
            <pc:docMk/>
            <pc:sldMk cId="153062638" sldId="281"/>
            <ac:spMk id="3" creationId="{1E16EA0A-E901-8259-31CD-A3962592AE8D}"/>
          </ac:spMkLst>
        </pc:spChg>
        <pc:spChg chg="mod">
          <ac:chgData name="sian shreves" userId="e88664add42abf02" providerId="LiveId" clId="{CBA71DF1-9D9B-487E-862B-E96A2A77B50A}" dt="2024-01-25T10:55:39.753" v="256" actId="20577"/>
          <ac:spMkLst>
            <pc:docMk/>
            <pc:sldMk cId="153062638" sldId="281"/>
            <ac:spMk id="4" creationId="{00000000-0000-0000-0000-000000000000}"/>
          </ac:spMkLst>
        </pc:spChg>
      </pc:sldChg>
      <pc:sldChg chg="modSp mod">
        <pc:chgData name="sian shreves" userId="e88664add42abf02" providerId="LiveId" clId="{CBA71DF1-9D9B-487E-862B-E96A2A77B50A}" dt="2024-01-24T19:16:03.614" v="173" actId="20577"/>
        <pc:sldMkLst>
          <pc:docMk/>
          <pc:sldMk cId="1368267679" sldId="282"/>
        </pc:sldMkLst>
        <pc:spChg chg="mod">
          <ac:chgData name="sian shreves" userId="e88664add42abf02" providerId="LiveId" clId="{CBA71DF1-9D9B-487E-862B-E96A2A77B50A}" dt="2024-01-24T19:13:54.574" v="171" actId="20577"/>
          <ac:spMkLst>
            <pc:docMk/>
            <pc:sldMk cId="1368267679" sldId="282"/>
            <ac:spMk id="3" creationId="{105477BD-5337-2D51-E48C-E84D5D158C4D}"/>
          </ac:spMkLst>
        </pc:spChg>
        <pc:spChg chg="mod">
          <ac:chgData name="sian shreves" userId="e88664add42abf02" providerId="LiveId" clId="{CBA71DF1-9D9B-487E-862B-E96A2A77B50A}" dt="2024-01-24T18:58:31.591" v="84" actId="20577"/>
          <ac:spMkLst>
            <pc:docMk/>
            <pc:sldMk cId="1368267679" sldId="282"/>
            <ac:spMk id="5" creationId="{03022B8C-F186-2190-431A-BFF007086C48}"/>
          </ac:spMkLst>
        </pc:spChg>
        <pc:spChg chg="mod">
          <ac:chgData name="sian shreves" userId="e88664add42abf02" providerId="LiveId" clId="{CBA71DF1-9D9B-487E-862B-E96A2A77B50A}" dt="2024-01-24T19:16:03.614" v="173" actId="20577"/>
          <ac:spMkLst>
            <pc:docMk/>
            <pc:sldMk cId="1368267679" sldId="282"/>
            <ac:spMk id="6" creationId="{68008A20-8892-5BF5-3028-B17A133EC567}"/>
          </ac:spMkLst>
        </pc:spChg>
      </pc:sldChg>
      <pc:sldChg chg="addSp modSp mod">
        <pc:chgData name="sian shreves" userId="e88664add42abf02" providerId="LiveId" clId="{CBA71DF1-9D9B-487E-862B-E96A2A77B50A}" dt="2024-01-24T18:34:33.457" v="52" actId="255"/>
        <pc:sldMkLst>
          <pc:docMk/>
          <pc:sldMk cId="846021031" sldId="283"/>
        </pc:sldMkLst>
        <pc:spChg chg="mod">
          <ac:chgData name="sian shreves" userId="e88664add42abf02" providerId="LiveId" clId="{CBA71DF1-9D9B-487E-862B-E96A2A77B50A}" dt="2024-01-24T18:34:33.457" v="52" actId="255"/>
          <ac:spMkLst>
            <pc:docMk/>
            <pc:sldMk cId="846021031" sldId="283"/>
            <ac:spMk id="2" creationId="{00000000-0000-0000-0000-000000000000}"/>
          </ac:spMkLst>
        </pc:spChg>
        <pc:spChg chg="ord">
          <ac:chgData name="sian shreves" userId="e88664add42abf02" providerId="LiveId" clId="{CBA71DF1-9D9B-487E-862B-E96A2A77B50A}" dt="2024-01-24T17:34:17.715" v="6" actId="26606"/>
          <ac:spMkLst>
            <pc:docMk/>
            <pc:sldMk cId="846021031" sldId="283"/>
            <ac:spMk id="4" creationId="{F3778F2C-DE98-8235-537E-6E51FAB47163}"/>
          </ac:spMkLst>
        </pc:spChg>
        <pc:spChg chg="mod">
          <ac:chgData name="sian shreves" userId="e88664add42abf02" providerId="LiveId" clId="{CBA71DF1-9D9B-487E-862B-E96A2A77B50A}" dt="2024-01-24T17:34:17.715" v="6" actId="26606"/>
          <ac:spMkLst>
            <pc:docMk/>
            <pc:sldMk cId="846021031" sldId="283"/>
            <ac:spMk id="13" creationId="{B348F5A8-F094-A0F5-E034-C6D0D62A5743}"/>
          </ac:spMkLst>
        </pc:spChg>
        <pc:spChg chg="add">
          <ac:chgData name="sian shreves" userId="e88664add42abf02" providerId="LiveId" clId="{CBA71DF1-9D9B-487E-862B-E96A2A77B50A}" dt="2024-01-24T17:34:17.715" v="6" actId="26606"/>
          <ac:spMkLst>
            <pc:docMk/>
            <pc:sldMk cId="846021031" sldId="283"/>
            <ac:spMk id="18" creationId="{7D379150-F6B4-45C8-BE10-6B278AD400EB}"/>
          </ac:spMkLst>
        </pc:spChg>
        <pc:spChg chg="add">
          <ac:chgData name="sian shreves" userId="e88664add42abf02" providerId="LiveId" clId="{CBA71DF1-9D9B-487E-862B-E96A2A77B50A}" dt="2024-01-24T17:34:17.715" v="6" actId="26606"/>
          <ac:spMkLst>
            <pc:docMk/>
            <pc:sldMk cId="846021031" sldId="283"/>
            <ac:spMk id="20" creationId="{5FFCF544-A370-4A5D-A95F-CA6E0E7191E6}"/>
          </ac:spMkLst>
        </pc:spChg>
        <pc:spChg chg="add">
          <ac:chgData name="sian shreves" userId="e88664add42abf02" providerId="LiveId" clId="{CBA71DF1-9D9B-487E-862B-E96A2A77B50A}" dt="2024-01-24T17:34:17.715" v="6" actId="26606"/>
          <ac:spMkLst>
            <pc:docMk/>
            <pc:sldMk cId="846021031" sldId="283"/>
            <ac:spMk id="24" creationId="{44CC594A-A820-450F-B363-C19201FCFEC6}"/>
          </ac:spMkLst>
        </pc:spChg>
        <pc:spChg chg="add">
          <ac:chgData name="sian shreves" userId="e88664add42abf02" providerId="LiveId" clId="{CBA71DF1-9D9B-487E-862B-E96A2A77B50A}" dt="2024-01-24T17:34:17.715" v="6" actId="26606"/>
          <ac:spMkLst>
            <pc:docMk/>
            <pc:sldMk cId="846021031" sldId="283"/>
            <ac:spMk id="26" creationId="{59FAB3DA-E9ED-4574-ABCC-378BC0FF1BBC}"/>
          </ac:spMkLst>
        </pc:spChg>
        <pc:spChg chg="add">
          <ac:chgData name="sian shreves" userId="e88664add42abf02" providerId="LiveId" clId="{CBA71DF1-9D9B-487E-862B-E96A2A77B50A}" dt="2024-01-24T17:34:17.715" v="6" actId="26606"/>
          <ac:spMkLst>
            <pc:docMk/>
            <pc:sldMk cId="846021031" sldId="283"/>
            <ac:spMk id="28" creationId="{53B8D6B0-55D6-48DC-86D8-FD95D5F118AB}"/>
          </ac:spMkLst>
        </pc:spChg>
        <pc:picChg chg="mod ord">
          <ac:chgData name="sian shreves" userId="e88664add42abf02" providerId="LiveId" clId="{CBA71DF1-9D9B-487E-862B-E96A2A77B50A}" dt="2024-01-24T17:34:17.715" v="6" actId="26606"/>
          <ac:picMkLst>
            <pc:docMk/>
            <pc:sldMk cId="846021031" sldId="283"/>
            <ac:picMk id="11" creationId="{AFF15993-4BBB-170F-CD93-00A935C11CBD}"/>
          </ac:picMkLst>
        </pc:picChg>
        <pc:cxnChg chg="add">
          <ac:chgData name="sian shreves" userId="e88664add42abf02" providerId="LiveId" clId="{CBA71DF1-9D9B-487E-862B-E96A2A77B50A}" dt="2024-01-24T17:34:17.715" v="6" actId="26606"/>
          <ac:cxnSpMkLst>
            <pc:docMk/>
            <pc:sldMk cId="846021031" sldId="283"/>
            <ac:cxnSpMk id="22" creationId="{6EEB3B97-A638-498B-8083-54191CE71E01}"/>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9906FA-A0AB-4607-BE11-6C2D9DC9570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B58FC9-4881-47D2-90B2-12C7D24108A1}">
      <dgm:prSet custT="1"/>
      <dgm:spPr/>
      <dgm:t>
        <a:bodyPr/>
        <a:lstStyle/>
        <a:p>
          <a:r>
            <a:rPr lang="en-US" sz="1800" dirty="0">
              <a:latin typeface="Calibri body "/>
            </a:rPr>
            <a:t>The occupational therapy service based in the Accident and Emergency (A&amp;E) department aims to facilitate same-day discharge by providing person-centered intervention following an initial and functional assessment</a:t>
          </a:r>
          <a:r>
            <a:rPr lang="en-US" sz="2000" dirty="0"/>
            <a:t>.</a:t>
          </a:r>
        </a:p>
      </dgm:t>
    </dgm:pt>
    <dgm:pt modelId="{AAFEFCFA-3830-4913-9FED-97EE3E2DCF15}" type="parTrans" cxnId="{526D161D-35B1-450F-94E0-4070E2E16E49}">
      <dgm:prSet/>
      <dgm:spPr/>
      <dgm:t>
        <a:bodyPr/>
        <a:lstStyle/>
        <a:p>
          <a:endParaRPr lang="en-US"/>
        </a:p>
      </dgm:t>
    </dgm:pt>
    <dgm:pt modelId="{29E0EE98-C07D-45FD-9262-895EF0A1451B}" type="sibTrans" cxnId="{526D161D-35B1-450F-94E0-4070E2E16E49}">
      <dgm:prSet/>
      <dgm:spPr/>
      <dgm:t>
        <a:bodyPr/>
        <a:lstStyle/>
        <a:p>
          <a:endParaRPr lang="en-US"/>
        </a:p>
      </dgm:t>
    </dgm:pt>
    <dgm:pt modelId="{BA74CDF6-E30F-4F35-A207-1D5D0BF9A131}">
      <dgm:prSet custT="1"/>
      <dgm:spPr/>
      <dgm:t>
        <a:bodyPr/>
        <a:lstStyle/>
        <a:p>
          <a:r>
            <a:rPr lang="en-US" sz="1800" dirty="0">
              <a:latin typeface="Calibri body "/>
            </a:rPr>
            <a:t>The interventions can include equipment provision and onward referrals to support each patient based on the outcomes and goals identified from assessment. </a:t>
          </a:r>
        </a:p>
      </dgm:t>
    </dgm:pt>
    <dgm:pt modelId="{15919402-48C7-4058-9A28-8074AEC01671}" type="parTrans" cxnId="{0A961B5C-7E8E-4C00-A9C0-23C841927DEB}">
      <dgm:prSet/>
      <dgm:spPr/>
      <dgm:t>
        <a:bodyPr/>
        <a:lstStyle/>
        <a:p>
          <a:endParaRPr lang="en-US"/>
        </a:p>
      </dgm:t>
    </dgm:pt>
    <dgm:pt modelId="{6AF0DF20-E935-4699-9B50-B07E9281CD53}" type="sibTrans" cxnId="{0A961B5C-7E8E-4C00-A9C0-23C841927DEB}">
      <dgm:prSet/>
      <dgm:spPr/>
      <dgm:t>
        <a:bodyPr/>
        <a:lstStyle/>
        <a:p>
          <a:endParaRPr lang="en-US"/>
        </a:p>
      </dgm:t>
    </dgm:pt>
    <dgm:pt modelId="{37A6893B-CA06-437A-9EF6-21649B9A8850}">
      <dgm:prSet custT="1"/>
      <dgm:spPr/>
      <dgm:t>
        <a:bodyPr/>
        <a:lstStyle/>
        <a:p>
          <a:r>
            <a:rPr lang="en-US" sz="1800" dirty="0">
              <a:latin typeface="Calibri body "/>
            </a:rPr>
            <a:t>When a patient is discharged on the same day from the occupational therapist service, they are not routinely followed up by the A&amp;E team.  As a service, we do not  routinely audit the long-term outcomes of our interventions. </a:t>
          </a:r>
        </a:p>
      </dgm:t>
    </dgm:pt>
    <dgm:pt modelId="{35AB80C3-2FDD-4727-93FD-B794F2F0BA27}" type="parTrans" cxnId="{A80D2DA2-3AC2-4880-845E-14AA59483C8F}">
      <dgm:prSet/>
      <dgm:spPr/>
      <dgm:t>
        <a:bodyPr/>
        <a:lstStyle/>
        <a:p>
          <a:endParaRPr lang="en-US"/>
        </a:p>
      </dgm:t>
    </dgm:pt>
    <dgm:pt modelId="{195198C1-8D4A-4C5D-96B4-9488150A4ED6}" type="sibTrans" cxnId="{A80D2DA2-3AC2-4880-845E-14AA59483C8F}">
      <dgm:prSet/>
      <dgm:spPr/>
      <dgm:t>
        <a:bodyPr/>
        <a:lstStyle/>
        <a:p>
          <a:endParaRPr lang="en-US"/>
        </a:p>
      </dgm:t>
    </dgm:pt>
    <dgm:pt modelId="{A327F0AD-EB62-44E9-9F19-02E70AB41590}">
      <dgm:prSet custT="1"/>
      <dgm:spPr/>
      <dgm:t>
        <a:bodyPr/>
        <a:lstStyle/>
        <a:p>
          <a:r>
            <a:rPr lang="en-US" sz="1800" dirty="0">
              <a:latin typeface="Calibri body "/>
            </a:rPr>
            <a:t>Using the PDSA cycle  as part of a service quality improvement, follow up calls post-discharge were proposed. This would allow the service to collect data on patient outcomes and show potential areas for improvement. </a:t>
          </a:r>
        </a:p>
      </dgm:t>
    </dgm:pt>
    <dgm:pt modelId="{15CEF7D8-FB36-4DC5-8B17-469531E82261}" type="parTrans" cxnId="{2AB823BC-5BBD-45BD-89B0-1CB9678EF40D}">
      <dgm:prSet/>
      <dgm:spPr/>
      <dgm:t>
        <a:bodyPr/>
        <a:lstStyle/>
        <a:p>
          <a:endParaRPr lang="en-US"/>
        </a:p>
      </dgm:t>
    </dgm:pt>
    <dgm:pt modelId="{1D175A7A-3241-4C29-A4BF-5B5251A0A196}" type="sibTrans" cxnId="{2AB823BC-5BBD-45BD-89B0-1CB9678EF40D}">
      <dgm:prSet/>
      <dgm:spPr/>
      <dgm:t>
        <a:bodyPr/>
        <a:lstStyle/>
        <a:p>
          <a:endParaRPr lang="en-US"/>
        </a:p>
      </dgm:t>
    </dgm:pt>
    <dgm:pt modelId="{6519D614-073E-410E-B6DF-A8F741D94CC4}" type="pres">
      <dgm:prSet presAssocID="{F19906FA-A0AB-4607-BE11-6C2D9DC9570B}" presName="vert0" presStyleCnt="0">
        <dgm:presLayoutVars>
          <dgm:dir/>
          <dgm:animOne val="branch"/>
          <dgm:animLvl val="lvl"/>
        </dgm:presLayoutVars>
      </dgm:prSet>
      <dgm:spPr/>
    </dgm:pt>
    <dgm:pt modelId="{B82ECAB6-753C-4C66-BC53-AE88F879EBFD}" type="pres">
      <dgm:prSet presAssocID="{87B58FC9-4881-47D2-90B2-12C7D24108A1}" presName="thickLine" presStyleLbl="alignNode1" presStyleIdx="0" presStyleCnt="4"/>
      <dgm:spPr/>
    </dgm:pt>
    <dgm:pt modelId="{F9672C1D-23B6-45BD-BF20-B098398CD4B9}" type="pres">
      <dgm:prSet presAssocID="{87B58FC9-4881-47D2-90B2-12C7D24108A1}" presName="horz1" presStyleCnt="0"/>
      <dgm:spPr/>
    </dgm:pt>
    <dgm:pt modelId="{B2D03B74-6B42-4AD0-9E67-DCB13FC1909C}" type="pres">
      <dgm:prSet presAssocID="{87B58FC9-4881-47D2-90B2-12C7D24108A1}" presName="tx1" presStyleLbl="revTx" presStyleIdx="0" presStyleCnt="4"/>
      <dgm:spPr/>
    </dgm:pt>
    <dgm:pt modelId="{D684190D-1136-4B61-86E8-69135B00FAE5}" type="pres">
      <dgm:prSet presAssocID="{87B58FC9-4881-47D2-90B2-12C7D24108A1}" presName="vert1" presStyleCnt="0"/>
      <dgm:spPr/>
    </dgm:pt>
    <dgm:pt modelId="{4CB77C00-C771-4943-BC35-62004776C503}" type="pres">
      <dgm:prSet presAssocID="{BA74CDF6-E30F-4F35-A207-1D5D0BF9A131}" presName="thickLine" presStyleLbl="alignNode1" presStyleIdx="1" presStyleCnt="4"/>
      <dgm:spPr/>
    </dgm:pt>
    <dgm:pt modelId="{1B8F55AE-BA88-429A-A2C1-F95617B801A7}" type="pres">
      <dgm:prSet presAssocID="{BA74CDF6-E30F-4F35-A207-1D5D0BF9A131}" presName="horz1" presStyleCnt="0"/>
      <dgm:spPr/>
    </dgm:pt>
    <dgm:pt modelId="{5F3D5160-9F1C-4BB9-AC3A-E55CFB2B9586}" type="pres">
      <dgm:prSet presAssocID="{BA74CDF6-E30F-4F35-A207-1D5D0BF9A131}" presName="tx1" presStyleLbl="revTx" presStyleIdx="1" presStyleCnt="4"/>
      <dgm:spPr/>
    </dgm:pt>
    <dgm:pt modelId="{ABC3ACFD-EA63-4B69-9A3D-C129B7C419AD}" type="pres">
      <dgm:prSet presAssocID="{BA74CDF6-E30F-4F35-A207-1D5D0BF9A131}" presName="vert1" presStyleCnt="0"/>
      <dgm:spPr/>
    </dgm:pt>
    <dgm:pt modelId="{741145A7-FCAB-4FE5-B12C-D346F5B75E69}" type="pres">
      <dgm:prSet presAssocID="{37A6893B-CA06-437A-9EF6-21649B9A8850}" presName="thickLine" presStyleLbl="alignNode1" presStyleIdx="2" presStyleCnt="4"/>
      <dgm:spPr/>
    </dgm:pt>
    <dgm:pt modelId="{D6785FC2-6BC4-4186-A883-5D56B6D2EE2D}" type="pres">
      <dgm:prSet presAssocID="{37A6893B-CA06-437A-9EF6-21649B9A8850}" presName="horz1" presStyleCnt="0"/>
      <dgm:spPr/>
    </dgm:pt>
    <dgm:pt modelId="{1AD6E81C-A321-426A-8B40-1E376E648190}" type="pres">
      <dgm:prSet presAssocID="{37A6893B-CA06-437A-9EF6-21649B9A8850}" presName="tx1" presStyleLbl="revTx" presStyleIdx="2" presStyleCnt="4" custScaleY="115365" custLinFactNeighborX="2451" custLinFactNeighborY="3118"/>
      <dgm:spPr/>
    </dgm:pt>
    <dgm:pt modelId="{48970209-D219-4A8F-BFEE-F45802E41E2C}" type="pres">
      <dgm:prSet presAssocID="{37A6893B-CA06-437A-9EF6-21649B9A8850}" presName="vert1" presStyleCnt="0"/>
      <dgm:spPr/>
    </dgm:pt>
    <dgm:pt modelId="{9A8D5EB5-4E08-4197-8479-675C280E114C}" type="pres">
      <dgm:prSet presAssocID="{A327F0AD-EB62-44E9-9F19-02E70AB41590}" presName="thickLine" presStyleLbl="alignNode1" presStyleIdx="3" presStyleCnt="4"/>
      <dgm:spPr/>
    </dgm:pt>
    <dgm:pt modelId="{06C5FF43-F54E-4E97-B7BF-C6052CFA696E}" type="pres">
      <dgm:prSet presAssocID="{A327F0AD-EB62-44E9-9F19-02E70AB41590}" presName="horz1" presStyleCnt="0"/>
      <dgm:spPr/>
    </dgm:pt>
    <dgm:pt modelId="{24D8E6CC-6AEF-4272-B856-DD1AC2163B71}" type="pres">
      <dgm:prSet presAssocID="{A327F0AD-EB62-44E9-9F19-02E70AB41590}" presName="tx1" presStyleLbl="revTx" presStyleIdx="3" presStyleCnt="4"/>
      <dgm:spPr/>
    </dgm:pt>
    <dgm:pt modelId="{50D29032-493C-4D59-B115-DC34A642A9AE}" type="pres">
      <dgm:prSet presAssocID="{A327F0AD-EB62-44E9-9F19-02E70AB41590}" presName="vert1" presStyleCnt="0"/>
      <dgm:spPr/>
    </dgm:pt>
  </dgm:ptLst>
  <dgm:cxnLst>
    <dgm:cxn modelId="{526D161D-35B1-450F-94E0-4070E2E16E49}" srcId="{F19906FA-A0AB-4607-BE11-6C2D9DC9570B}" destId="{87B58FC9-4881-47D2-90B2-12C7D24108A1}" srcOrd="0" destOrd="0" parTransId="{AAFEFCFA-3830-4913-9FED-97EE3E2DCF15}" sibTransId="{29E0EE98-C07D-45FD-9262-895EF0A1451B}"/>
    <dgm:cxn modelId="{389ED82A-61AA-4BAA-90AA-34D3113509EB}" type="presOf" srcId="{37A6893B-CA06-437A-9EF6-21649B9A8850}" destId="{1AD6E81C-A321-426A-8B40-1E376E648190}" srcOrd="0" destOrd="0" presId="urn:microsoft.com/office/officeart/2008/layout/LinedList"/>
    <dgm:cxn modelId="{0A961B5C-7E8E-4C00-A9C0-23C841927DEB}" srcId="{F19906FA-A0AB-4607-BE11-6C2D9DC9570B}" destId="{BA74CDF6-E30F-4F35-A207-1D5D0BF9A131}" srcOrd="1" destOrd="0" parTransId="{15919402-48C7-4058-9A28-8074AEC01671}" sibTransId="{6AF0DF20-E935-4699-9B50-B07E9281CD53}"/>
    <dgm:cxn modelId="{65195E55-05F9-4112-8667-05AD22DCF30A}" type="presOf" srcId="{A327F0AD-EB62-44E9-9F19-02E70AB41590}" destId="{24D8E6CC-6AEF-4272-B856-DD1AC2163B71}" srcOrd="0" destOrd="0" presId="urn:microsoft.com/office/officeart/2008/layout/LinedList"/>
    <dgm:cxn modelId="{E8DC5486-B6B4-4B37-88A5-3714987A793D}" type="presOf" srcId="{87B58FC9-4881-47D2-90B2-12C7D24108A1}" destId="{B2D03B74-6B42-4AD0-9E67-DCB13FC1909C}" srcOrd="0" destOrd="0" presId="urn:microsoft.com/office/officeart/2008/layout/LinedList"/>
    <dgm:cxn modelId="{A80D2DA2-3AC2-4880-845E-14AA59483C8F}" srcId="{F19906FA-A0AB-4607-BE11-6C2D9DC9570B}" destId="{37A6893B-CA06-437A-9EF6-21649B9A8850}" srcOrd="2" destOrd="0" parTransId="{35AB80C3-2FDD-4727-93FD-B794F2F0BA27}" sibTransId="{195198C1-8D4A-4C5D-96B4-9488150A4ED6}"/>
    <dgm:cxn modelId="{2AB823BC-5BBD-45BD-89B0-1CB9678EF40D}" srcId="{F19906FA-A0AB-4607-BE11-6C2D9DC9570B}" destId="{A327F0AD-EB62-44E9-9F19-02E70AB41590}" srcOrd="3" destOrd="0" parTransId="{15CEF7D8-FB36-4DC5-8B17-469531E82261}" sibTransId="{1D175A7A-3241-4C29-A4BF-5B5251A0A196}"/>
    <dgm:cxn modelId="{BD08C6C0-435D-4F04-8D50-84FC0061971F}" type="presOf" srcId="{F19906FA-A0AB-4607-BE11-6C2D9DC9570B}" destId="{6519D614-073E-410E-B6DF-A8F741D94CC4}" srcOrd="0" destOrd="0" presId="urn:microsoft.com/office/officeart/2008/layout/LinedList"/>
    <dgm:cxn modelId="{0C1863D4-5C11-4878-8DCE-2541E622D427}" type="presOf" srcId="{BA74CDF6-E30F-4F35-A207-1D5D0BF9A131}" destId="{5F3D5160-9F1C-4BB9-AC3A-E55CFB2B9586}" srcOrd="0" destOrd="0" presId="urn:microsoft.com/office/officeart/2008/layout/LinedList"/>
    <dgm:cxn modelId="{538688CD-5A54-4DC6-A6F0-2FC03C2DD802}" type="presParOf" srcId="{6519D614-073E-410E-B6DF-A8F741D94CC4}" destId="{B82ECAB6-753C-4C66-BC53-AE88F879EBFD}" srcOrd="0" destOrd="0" presId="urn:microsoft.com/office/officeart/2008/layout/LinedList"/>
    <dgm:cxn modelId="{31FCBCC3-6DA9-47AF-AF16-6B9DCBF74EC8}" type="presParOf" srcId="{6519D614-073E-410E-B6DF-A8F741D94CC4}" destId="{F9672C1D-23B6-45BD-BF20-B098398CD4B9}" srcOrd="1" destOrd="0" presId="urn:microsoft.com/office/officeart/2008/layout/LinedList"/>
    <dgm:cxn modelId="{2B54FC81-D73A-4E9A-B32A-2F65A1841D64}" type="presParOf" srcId="{F9672C1D-23B6-45BD-BF20-B098398CD4B9}" destId="{B2D03B74-6B42-4AD0-9E67-DCB13FC1909C}" srcOrd="0" destOrd="0" presId="urn:microsoft.com/office/officeart/2008/layout/LinedList"/>
    <dgm:cxn modelId="{436AFA76-CA68-4A27-9EAD-688CE1E2A34C}" type="presParOf" srcId="{F9672C1D-23B6-45BD-BF20-B098398CD4B9}" destId="{D684190D-1136-4B61-86E8-69135B00FAE5}" srcOrd="1" destOrd="0" presId="urn:microsoft.com/office/officeart/2008/layout/LinedList"/>
    <dgm:cxn modelId="{C8CEFA69-FBEA-46D7-9A8D-1EA0C1A57450}" type="presParOf" srcId="{6519D614-073E-410E-B6DF-A8F741D94CC4}" destId="{4CB77C00-C771-4943-BC35-62004776C503}" srcOrd="2" destOrd="0" presId="urn:microsoft.com/office/officeart/2008/layout/LinedList"/>
    <dgm:cxn modelId="{536E0DBB-043B-418B-BB6A-83E8F5ABA92E}" type="presParOf" srcId="{6519D614-073E-410E-B6DF-A8F741D94CC4}" destId="{1B8F55AE-BA88-429A-A2C1-F95617B801A7}" srcOrd="3" destOrd="0" presId="urn:microsoft.com/office/officeart/2008/layout/LinedList"/>
    <dgm:cxn modelId="{19305C9C-AE99-4D24-9E05-48F72C0A2D1D}" type="presParOf" srcId="{1B8F55AE-BA88-429A-A2C1-F95617B801A7}" destId="{5F3D5160-9F1C-4BB9-AC3A-E55CFB2B9586}" srcOrd="0" destOrd="0" presId="urn:microsoft.com/office/officeart/2008/layout/LinedList"/>
    <dgm:cxn modelId="{6799600C-A8FD-47A2-B0B6-95AE7A51F8B7}" type="presParOf" srcId="{1B8F55AE-BA88-429A-A2C1-F95617B801A7}" destId="{ABC3ACFD-EA63-4B69-9A3D-C129B7C419AD}" srcOrd="1" destOrd="0" presId="urn:microsoft.com/office/officeart/2008/layout/LinedList"/>
    <dgm:cxn modelId="{40D1A0DA-9D16-47F1-AFCA-F6BD27CE3D7C}" type="presParOf" srcId="{6519D614-073E-410E-B6DF-A8F741D94CC4}" destId="{741145A7-FCAB-4FE5-B12C-D346F5B75E69}" srcOrd="4" destOrd="0" presId="urn:microsoft.com/office/officeart/2008/layout/LinedList"/>
    <dgm:cxn modelId="{90E3AE9B-D72A-442A-83FF-1BC23A876109}" type="presParOf" srcId="{6519D614-073E-410E-B6DF-A8F741D94CC4}" destId="{D6785FC2-6BC4-4186-A883-5D56B6D2EE2D}" srcOrd="5" destOrd="0" presId="urn:microsoft.com/office/officeart/2008/layout/LinedList"/>
    <dgm:cxn modelId="{651C8C88-3DAC-432B-8362-740B1C9152E4}" type="presParOf" srcId="{D6785FC2-6BC4-4186-A883-5D56B6D2EE2D}" destId="{1AD6E81C-A321-426A-8B40-1E376E648190}" srcOrd="0" destOrd="0" presId="urn:microsoft.com/office/officeart/2008/layout/LinedList"/>
    <dgm:cxn modelId="{1A992444-CF49-45E3-8CB2-BC54DE39504E}" type="presParOf" srcId="{D6785FC2-6BC4-4186-A883-5D56B6D2EE2D}" destId="{48970209-D219-4A8F-BFEE-F45802E41E2C}" srcOrd="1" destOrd="0" presId="urn:microsoft.com/office/officeart/2008/layout/LinedList"/>
    <dgm:cxn modelId="{DF1199B7-07A1-4FA6-85D5-32A1E2D744A2}" type="presParOf" srcId="{6519D614-073E-410E-B6DF-A8F741D94CC4}" destId="{9A8D5EB5-4E08-4197-8479-675C280E114C}" srcOrd="6" destOrd="0" presId="urn:microsoft.com/office/officeart/2008/layout/LinedList"/>
    <dgm:cxn modelId="{94CBB131-A567-4024-8FDC-D306322A0A86}" type="presParOf" srcId="{6519D614-073E-410E-B6DF-A8F741D94CC4}" destId="{06C5FF43-F54E-4E97-B7BF-C6052CFA696E}" srcOrd="7" destOrd="0" presId="urn:microsoft.com/office/officeart/2008/layout/LinedList"/>
    <dgm:cxn modelId="{E686BA3E-1E68-4E84-9383-0C85C70655AC}" type="presParOf" srcId="{06C5FF43-F54E-4E97-B7BF-C6052CFA696E}" destId="{24D8E6CC-6AEF-4272-B856-DD1AC2163B71}" srcOrd="0" destOrd="0" presId="urn:microsoft.com/office/officeart/2008/layout/LinedList"/>
    <dgm:cxn modelId="{9951067E-F65D-4151-82C9-A003FA88D392}" type="presParOf" srcId="{06C5FF43-F54E-4E97-B7BF-C6052CFA696E}" destId="{50D29032-493C-4D59-B115-DC34A642A9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41C94A-476E-4AF1-AFB5-F430876F897E}" type="doc">
      <dgm:prSet loTypeId="urn:microsoft.com/office/officeart/2009/3/layout/SubStepProcess" loCatId="process" qsTypeId="urn:microsoft.com/office/officeart/2005/8/quickstyle/simple1" qsCatId="simple" csTypeId="urn:microsoft.com/office/officeart/2005/8/colors/colorful2" csCatId="colorful" phldr="1"/>
      <dgm:spPr/>
      <dgm:t>
        <a:bodyPr/>
        <a:lstStyle/>
        <a:p>
          <a:endParaRPr lang="en-US"/>
        </a:p>
      </dgm:t>
    </dgm:pt>
    <dgm:pt modelId="{FB8213D4-7499-45B8-82E9-805912EB6295}">
      <dgm:prSet custT="1"/>
      <dgm:spPr/>
      <dgm:t>
        <a:bodyPr/>
        <a:lstStyle/>
        <a:p>
          <a:r>
            <a:rPr lang="en-US" sz="3200" b="1" dirty="0">
              <a:solidFill>
                <a:schemeClr val="bg1"/>
              </a:solidFill>
            </a:rPr>
            <a:t>Supporting Literature</a:t>
          </a:r>
        </a:p>
      </dgm:t>
    </dgm:pt>
    <dgm:pt modelId="{F656D965-27AE-4D9C-97EF-7688072125BF}" type="parTrans" cxnId="{3AA69E39-0073-4E2B-A4C9-5DA52037AB0B}">
      <dgm:prSet/>
      <dgm:spPr/>
      <dgm:t>
        <a:bodyPr/>
        <a:lstStyle/>
        <a:p>
          <a:endParaRPr lang="en-US"/>
        </a:p>
      </dgm:t>
    </dgm:pt>
    <dgm:pt modelId="{A8C286B1-9A82-4B12-B415-4FA505EEED8F}" type="sibTrans" cxnId="{3AA69E39-0073-4E2B-A4C9-5DA52037AB0B}">
      <dgm:prSet/>
      <dgm:spPr/>
      <dgm:t>
        <a:bodyPr/>
        <a:lstStyle/>
        <a:p>
          <a:endParaRPr lang="en-US"/>
        </a:p>
      </dgm:t>
    </dgm:pt>
    <dgm:pt modelId="{B7F71686-A3D7-45FB-895E-97B328A8E1D6}">
      <dgm:prSet custT="1"/>
      <dgm:spPr/>
      <dgm:t>
        <a:bodyPr/>
        <a:lstStyle/>
        <a:p>
          <a:r>
            <a:rPr lang="en-US" sz="2400" dirty="0"/>
            <a:t> </a:t>
          </a:r>
          <a:r>
            <a:rPr lang="en-US" sz="1600" dirty="0">
              <a:solidFill>
                <a:schemeClr val="bg1"/>
              </a:solidFill>
            </a:rPr>
            <a:t>The Royal College of Occupational Therapists (2016) published a case study  in which positive post-discharge outcome was achieved following a same day intervention including equipment provision and providing a follow up service.</a:t>
          </a:r>
        </a:p>
      </dgm:t>
    </dgm:pt>
    <dgm:pt modelId="{23F15707-7E01-4DAE-BB43-C3580C58DB84}" type="parTrans" cxnId="{26672901-356B-4BF8-B77D-C9AD28CED47C}">
      <dgm:prSet/>
      <dgm:spPr/>
      <dgm:t>
        <a:bodyPr/>
        <a:lstStyle/>
        <a:p>
          <a:endParaRPr lang="en-US"/>
        </a:p>
      </dgm:t>
    </dgm:pt>
    <dgm:pt modelId="{2A89DBDA-6EC2-431E-9C1C-A2FA70455D79}" type="sibTrans" cxnId="{26672901-356B-4BF8-B77D-C9AD28CED47C}">
      <dgm:prSet/>
      <dgm:spPr/>
      <dgm:t>
        <a:bodyPr/>
        <a:lstStyle/>
        <a:p>
          <a:endParaRPr lang="en-US"/>
        </a:p>
      </dgm:t>
    </dgm:pt>
    <dgm:pt modelId="{27B6DD09-F123-495D-9313-4F7D719049EC}">
      <dgm:prSet/>
      <dgm:spPr/>
      <dgm:t>
        <a:bodyPr/>
        <a:lstStyle/>
        <a:p>
          <a:r>
            <a:rPr lang="en-US" dirty="0">
              <a:solidFill>
                <a:schemeClr val="bg1"/>
              </a:solidFill>
            </a:rPr>
            <a:t>Follow up calls were attributed to “a trend towards decreased readmission rates”, as found by Braun et al. (2009) Thus, possibly </a:t>
          </a:r>
          <a:r>
            <a:rPr lang="en-US">
              <a:solidFill>
                <a:schemeClr val="bg1"/>
              </a:solidFill>
            </a:rPr>
            <a:t>leading to “a</a:t>
          </a:r>
          <a:r>
            <a:rPr lang="en-US" dirty="0">
              <a:solidFill>
                <a:schemeClr val="bg1"/>
              </a:solidFill>
            </a:rPr>
            <a:t> reduction on the burden of the medical system”.</a:t>
          </a:r>
        </a:p>
      </dgm:t>
    </dgm:pt>
    <dgm:pt modelId="{5C216427-7DD6-47DB-A3A8-7BD620F84E2B}" type="parTrans" cxnId="{7036827A-CC5C-46E7-A9B1-4B66431E5A07}">
      <dgm:prSet/>
      <dgm:spPr/>
      <dgm:t>
        <a:bodyPr/>
        <a:lstStyle/>
        <a:p>
          <a:endParaRPr lang="en-US"/>
        </a:p>
      </dgm:t>
    </dgm:pt>
    <dgm:pt modelId="{1729C897-7CC0-4483-B710-271C7C1C4E3F}" type="sibTrans" cxnId="{7036827A-CC5C-46E7-A9B1-4B66431E5A07}">
      <dgm:prSet/>
      <dgm:spPr/>
      <dgm:t>
        <a:bodyPr/>
        <a:lstStyle/>
        <a:p>
          <a:endParaRPr lang="en-US"/>
        </a:p>
      </dgm:t>
    </dgm:pt>
    <dgm:pt modelId="{85FBAF04-9D56-44AD-961C-81E287A824D4}">
      <dgm:prSet/>
      <dgm:spPr/>
      <dgm:t>
        <a:bodyPr/>
        <a:lstStyle/>
        <a:p>
          <a:r>
            <a:rPr lang="en-GB" dirty="0">
              <a:solidFill>
                <a:schemeClr val="bg1"/>
              </a:solidFill>
            </a:rPr>
            <a:t>Muldoon S. R., (2021) suggests post-discharge follow-up services not only improve patient satisfaction, but also reduce the total cost of care over time by preventing re-admission.</a:t>
          </a:r>
          <a:endParaRPr lang="en-US" dirty="0">
            <a:solidFill>
              <a:schemeClr val="bg1"/>
            </a:solidFill>
          </a:endParaRPr>
        </a:p>
      </dgm:t>
    </dgm:pt>
    <dgm:pt modelId="{6C605BAB-64DE-43E4-9E96-0DE6655145A8}" type="parTrans" cxnId="{8A275939-D8FD-439C-AB6B-2CA1438EF9F8}">
      <dgm:prSet/>
      <dgm:spPr/>
      <dgm:t>
        <a:bodyPr/>
        <a:lstStyle/>
        <a:p>
          <a:endParaRPr lang="en-US"/>
        </a:p>
      </dgm:t>
    </dgm:pt>
    <dgm:pt modelId="{96AEEC17-1AA5-4A80-B742-320E62B22620}" type="sibTrans" cxnId="{8A275939-D8FD-439C-AB6B-2CA1438EF9F8}">
      <dgm:prSet/>
      <dgm:spPr/>
      <dgm:t>
        <a:bodyPr/>
        <a:lstStyle/>
        <a:p>
          <a:endParaRPr lang="en-US"/>
        </a:p>
      </dgm:t>
    </dgm:pt>
    <dgm:pt modelId="{C249282E-CD59-42D0-9658-AF50D9426639}" type="pres">
      <dgm:prSet presAssocID="{5041C94A-476E-4AF1-AFB5-F430876F897E}" presName="Name0" presStyleCnt="0">
        <dgm:presLayoutVars>
          <dgm:chMax val="7"/>
          <dgm:dir/>
          <dgm:animOne val="branch"/>
        </dgm:presLayoutVars>
      </dgm:prSet>
      <dgm:spPr/>
    </dgm:pt>
    <dgm:pt modelId="{1E79870D-C652-44BC-89FB-87C85FCA72A7}" type="pres">
      <dgm:prSet presAssocID="{FB8213D4-7499-45B8-82E9-805912EB6295}" presName="parTx1" presStyleLbl="node1" presStyleIdx="0" presStyleCnt="4"/>
      <dgm:spPr/>
    </dgm:pt>
    <dgm:pt modelId="{8E4EB047-984B-4234-9977-6F6B5A1F73F2}" type="pres">
      <dgm:prSet presAssocID="{B7F71686-A3D7-45FB-895E-97B328A8E1D6}" presName="parTx2" presStyleLbl="node1" presStyleIdx="1" presStyleCnt="4"/>
      <dgm:spPr/>
    </dgm:pt>
    <dgm:pt modelId="{E4ADA650-63FC-4328-BB82-AD916911544D}" type="pres">
      <dgm:prSet presAssocID="{27B6DD09-F123-495D-9313-4F7D719049EC}" presName="parTx3" presStyleLbl="node1" presStyleIdx="2" presStyleCnt="4"/>
      <dgm:spPr/>
    </dgm:pt>
    <dgm:pt modelId="{7FE69BF3-DA72-4519-9E77-25833752B650}" type="pres">
      <dgm:prSet presAssocID="{85FBAF04-9D56-44AD-961C-81E287A824D4}" presName="parTx4" presStyleLbl="node1" presStyleIdx="3" presStyleCnt="4"/>
      <dgm:spPr/>
    </dgm:pt>
  </dgm:ptLst>
  <dgm:cxnLst>
    <dgm:cxn modelId="{26672901-356B-4BF8-B77D-C9AD28CED47C}" srcId="{5041C94A-476E-4AF1-AFB5-F430876F897E}" destId="{B7F71686-A3D7-45FB-895E-97B328A8E1D6}" srcOrd="1" destOrd="0" parTransId="{23F15707-7E01-4DAE-BB43-C3580C58DB84}" sibTransId="{2A89DBDA-6EC2-431E-9C1C-A2FA70455D79}"/>
    <dgm:cxn modelId="{8A275939-D8FD-439C-AB6B-2CA1438EF9F8}" srcId="{5041C94A-476E-4AF1-AFB5-F430876F897E}" destId="{85FBAF04-9D56-44AD-961C-81E287A824D4}" srcOrd="3" destOrd="0" parTransId="{6C605BAB-64DE-43E4-9E96-0DE6655145A8}" sibTransId="{96AEEC17-1AA5-4A80-B742-320E62B22620}"/>
    <dgm:cxn modelId="{3AA69E39-0073-4E2B-A4C9-5DA52037AB0B}" srcId="{5041C94A-476E-4AF1-AFB5-F430876F897E}" destId="{FB8213D4-7499-45B8-82E9-805912EB6295}" srcOrd="0" destOrd="0" parTransId="{F656D965-27AE-4D9C-97EF-7688072125BF}" sibTransId="{A8C286B1-9A82-4B12-B415-4FA505EEED8F}"/>
    <dgm:cxn modelId="{315C765E-83AC-4941-82B2-D61C9D046093}" type="presOf" srcId="{27B6DD09-F123-495D-9313-4F7D719049EC}" destId="{E4ADA650-63FC-4328-BB82-AD916911544D}" srcOrd="0" destOrd="0" presId="urn:microsoft.com/office/officeart/2009/3/layout/SubStepProcess"/>
    <dgm:cxn modelId="{F3A3455F-AC6C-4554-BD1D-6260A15F3117}" type="presOf" srcId="{5041C94A-476E-4AF1-AFB5-F430876F897E}" destId="{C249282E-CD59-42D0-9658-AF50D9426639}" srcOrd="0" destOrd="0" presId="urn:microsoft.com/office/officeart/2009/3/layout/SubStepProcess"/>
    <dgm:cxn modelId="{D146CA64-7949-4CB5-B387-B9CD7C8E922E}" type="presOf" srcId="{B7F71686-A3D7-45FB-895E-97B328A8E1D6}" destId="{8E4EB047-984B-4234-9977-6F6B5A1F73F2}" srcOrd="0" destOrd="0" presId="urn:microsoft.com/office/officeart/2009/3/layout/SubStepProcess"/>
    <dgm:cxn modelId="{A740336E-F403-4906-9375-A079AC35D25F}" type="presOf" srcId="{FB8213D4-7499-45B8-82E9-805912EB6295}" destId="{1E79870D-C652-44BC-89FB-87C85FCA72A7}" srcOrd="0" destOrd="0" presId="urn:microsoft.com/office/officeart/2009/3/layout/SubStepProcess"/>
    <dgm:cxn modelId="{7036827A-CC5C-46E7-A9B1-4B66431E5A07}" srcId="{5041C94A-476E-4AF1-AFB5-F430876F897E}" destId="{27B6DD09-F123-495D-9313-4F7D719049EC}" srcOrd="2" destOrd="0" parTransId="{5C216427-7DD6-47DB-A3A8-7BD620F84E2B}" sibTransId="{1729C897-7CC0-4483-B710-271C7C1C4E3F}"/>
    <dgm:cxn modelId="{CAD0369F-D70F-44BC-9707-EB637AC816AB}" type="presOf" srcId="{85FBAF04-9D56-44AD-961C-81E287A824D4}" destId="{7FE69BF3-DA72-4519-9E77-25833752B650}" srcOrd="0" destOrd="0" presId="urn:microsoft.com/office/officeart/2009/3/layout/SubStepProcess"/>
    <dgm:cxn modelId="{42C8F723-7D34-446C-ADB3-6F9261F79822}" type="presParOf" srcId="{C249282E-CD59-42D0-9658-AF50D9426639}" destId="{1E79870D-C652-44BC-89FB-87C85FCA72A7}" srcOrd="0" destOrd="0" presId="urn:microsoft.com/office/officeart/2009/3/layout/SubStepProcess"/>
    <dgm:cxn modelId="{4B8DE927-288B-4685-B857-C631C72070A7}" type="presParOf" srcId="{C249282E-CD59-42D0-9658-AF50D9426639}" destId="{8E4EB047-984B-4234-9977-6F6B5A1F73F2}" srcOrd="1" destOrd="0" presId="urn:microsoft.com/office/officeart/2009/3/layout/SubStepProcess"/>
    <dgm:cxn modelId="{A597FC6A-4C2F-499F-B0D2-91FE55AE0FE9}" type="presParOf" srcId="{C249282E-CD59-42D0-9658-AF50D9426639}" destId="{E4ADA650-63FC-4328-BB82-AD916911544D}" srcOrd="2" destOrd="0" presId="urn:microsoft.com/office/officeart/2009/3/layout/SubStepProcess"/>
    <dgm:cxn modelId="{D8E275BA-02CD-4090-AC57-34569D1189AD}" type="presParOf" srcId="{C249282E-CD59-42D0-9658-AF50D9426639}" destId="{7FE69BF3-DA72-4519-9E77-25833752B650}" srcOrd="3"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1FC0BF-BC8E-45D4-A0D4-26E56C5C49C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A5F212E-84E5-4B97-98B3-B4B2CED7B461}">
      <dgm:prSet custT="1"/>
      <dgm:spPr/>
      <dgm:t>
        <a:bodyPr/>
        <a:lstStyle/>
        <a:p>
          <a:r>
            <a:rPr lang="en-GB" sz="2800" dirty="0"/>
            <a:t>Twenty-six patients were identified to be audited. However, data was gained from twenty-one patient outcomes.</a:t>
          </a:r>
          <a:endParaRPr lang="en-US" sz="2800" dirty="0"/>
        </a:p>
      </dgm:t>
    </dgm:pt>
    <dgm:pt modelId="{AAF8EA8A-C87C-478C-A503-F6B07ED05F9C}" type="parTrans" cxnId="{43F11EF5-534F-4E69-B568-403D8FE75BA7}">
      <dgm:prSet/>
      <dgm:spPr/>
      <dgm:t>
        <a:bodyPr/>
        <a:lstStyle/>
        <a:p>
          <a:endParaRPr lang="en-US"/>
        </a:p>
      </dgm:t>
    </dgm:pt>
    <dgm:pt modelId="{C80E3943-638E-4A2E-B327-2245B0AD302E}" type="sibTrans" cxnId="{43F11EF5-534F-4E69-B568-403D8FE75BA7}">
      <dgm:prSet/>
      <dgm:spPr/>
      <dgm:t>
        <a:bodyPr/>
        <a:lstStyle/>
        <a:p>
          <a:endParaRPr lang="en-US"/>
        </a:p>
      </dgm:t>
    </dgm:pt>
    <dgm:pt modelId="{6F2DF79B-FA22-4F00-BF03-A38199A5D82E}">
      <dgm:prSet custT="1"/>
      <dgm:spPr/>
      <dgm:t>
        <a:bodyPr/>
        <a:lstStyle/>
        <a:p>
          <a:r>
            <a:rPr lang="en-GB" sz="2800" dirty="0"/>
            <a:t>The data for one patient was collected from their daughter following the patient passing away a few weeks after being assessed.</a:t>
          </a:r>
          <a:endParaRPr lang="en-US" sz="2800" dirty="0"/>
        </a:p>
      </dgm:t>
    </dgm:pt>
    <dgm:pt modelId="{481BDBA6-D1F6-4903-A0B6-F892102F0456}" type="parTrans" cxnId="{5519580D-26BB-4E28-8166-A1848FA1687C}">
      <dgm:prSet/>
      <dgm:spPr/>
      <dgm:t>
        <a:bodyPr/>
        <a:lstStyle/>
        <a:p>
          <a:endParaRPr lang="en-US"/>
        </a:p>
      </dgm:t>
    </dgm:pt>
    <dgm:pt modelId="{B2CC3B6D-B6E9-46DA-9EC7-8D15329BBC57}" type="sibTrans" cxnId="{5519580D-26BB-4E28-8166-A1848FA1687C}">
      <dgm:prSet/>
      <dgm:spPr/>
      <dgm:t>
        <a:bodyPr/>
        <a:lstStyle/>
        <a:p>
          <a:endParaRPr lang="en-US"/>
        </a:p>
      </dgm:t>
    </dgm:pt>
    <dgm:pt modelId="{4DC67D71-D1C9-48F0-B804-274D9204AE67}">
      <dgm:prSet custT="1"/>
      <dgm:spPr/>
      <dgm:t>
        <a:bodyPr/>
        <a:lstStyle/>
        <a:p>
          <a:r>
            <a:rPr lang="en-GB" sz="2800" dirty="0"/>
            <a:t>Three patients were uncontactable.</a:t>
          </a:r>
          <a:endParaRPr lang="en-US" sz="2800" dirty="0"/>
        </a:p>
      </dgm:t>
    </dgm:pt>
    <dgm:pt modelId="{975C4666-5D3A-4363-BB87-E65A04050F9B}" type="parTrans" cxnId="{9468AF5C-1472-4554-A514-250D25EDCB61}">
      <dgm:prSet/>
      <dgm:spPr/>
      <dgm:t>
        <a:bodyPr/>
        <a:lstStyle/>
        <a:p>
          <a:endParaRPr lang="en-US"/>
        </a:p>
      </dgm:t>
    </dgm:pt>
    <dgm:pt modelId="{74D5E699-AFB5-48E5-B7AC-4EB4235CE3B3}" type="sibTrans" cxnId="{9468AF5C-1472-4554-A514-250D25EDCB61}">
      <dgm:prSet/>
      <dgm:spPr/>
      <dgm:t>
        <a:bodyPr/>
        <a:lstStyle/>
        <a:p>
          <a:endParaRPr lang="en-US"/>
        </a:p>
      </dgm:t>
    </dgm:pt>
    <dgm:pt modelId="{2BC6C0BC-4B2C-4DC9-9452-58E0C859CA5E}" type="pres">
      <dgm:prSet presAssocID="{D41FC0BF-BC8E-45D4-A0D4-26E56C5C49C5}" presName="vert0" presStyleCnt="0">
        <dgm:presLayoutVars>
          <dgm:dir/>
          <dgm:animOne val="branch"/>
          <dgm:animLvl val="lvl"/>
        </dgm:presLayoutVars>
      </dgm:prSet>
      <dgm:spPr/>
    </dgm:pt>
    <dgm:pt modelId="{A24B4836-9831-424B-8385-B9FF645D4766}" type="pres">
      <dgm:prSet presAssocID="{CA5F212E-84E5-4B97-98B3-B4B2CED7B461}" presName="thickLine" presStyleLbl="alignNode1" presStyleIdx="0" presStyleCnt="3"/>
      <dgm:spPr/>
    </dgm:pt>
    <dgm:pt modelId="{14B43522-A92C-4003-904F-AA16C8108130}" type="pres">
      <dgm:prSet presAssocID="{CA5F212E-84E5-4B97-98B3-B4B2CED7B461}" presName="horz1" presStyleCnt="0"/>
      <dgm:spPr/>
    </dgm:pt>
    <dgm:pt modelId="{220E5C0C-F6F3-44E1-9436-ACBA17034D95}" type="pres">
      <dgm:prSet presAssocID="{CA5F212E-84E5-4B97-98B3-B4B2CED7B461}" presName="tx1" presStyleLbl="revTx" presStyleIdx="0" presStyleCnt="3"/>
      <dgm:spPr/>
    </dgm:pt>
    <dgm:pt modelId="{2171A61C-FBC1-4CB2-973D-A8761F6F177F}" type="pres">
      <dgm:prSet presAssocID="{CA5F212E-84E5-4B97-98B3-B4B2CED7B461}" presName="vert1" presStyleCnt="0"/>
      <dgm:spPr/>
    </dgm:pt>
    <dgm:pt modelId="{55B7C54F-9223-4235-A550-B8272CB173E5}" type="pres">
      <dgm:prSet presAssocID="{6F2DF79B-FA22-4F00-BF03-A38199A5D82E}" presName="thickLine" presStyleLbl="alignNode1" presStyleIdx="1" presStyleCnt="3"/>
      <dgm:spPr/>
    </dgm:pt>
    <dgm:pt modelId="{536DB4FB-5902-4332-81B0-31FF0B7AF38D}" type="pres">
      <dgm:prSet presAssocID="{6F2DF79B-FA22-4F00-BF03-A38199A5D82E}" presName="horz1" presStyleCnt="0"/>
      <dgm:spPr/>
    </dgm:pt>
    <dgm:pt modelId="{438FABF2-6E3B-45BC-BB1D-EED5B0EA3731}" type="pres">
      <dgm:prSet presAssocID="{6F2DF79B-FA22-4F00-BF03-A38199A5D82E}" presName="tx1" presStyleLbl="revTx" presStyleIdx="1" presStyleCnt="3"/>
      <dgm:spPr/>
    </dgm:pt>
    <dgm:pt modelId="{B5CBE829-CAFC-48B3-BFA4-DA612C24AA1B}" type="pres">
      <dgm:prSet presAssocID="{6F2DF79B-FA22-4F00-BF03-A38199A5D82E}" presName="vert1" presStyleCnt="0"/>
      <dgm:spPr/>
    </dgm:pt>
    <dgm:pt modelId="{609FCF02-6EFD-41EF-81F1-B9AFA363FF6B}" type="pres">
      <dgm:prSet presAssocID="{4DC67D71-D1C9-48F0-B804-274D9204AE67}" presName="thickLine" presStyleLbl="alignNode1" presStyleIdx="2" presStyleCnt="3"/>
      <dgm:spPr/>
    </dgm:pt>
    <dgm:pt modelId="{0958A4ED-C540-4DEC-8CDA-1F7425D13DFD}" type="pres">
      <dgm:prSet presAssocID="{4DC67D71-D1C9-48F0-B804-274D9204AE67}" presName="horz1" presStyleCnt="0"/>
      <dgm:spPr/>
    </dgm:pt>
    <dgm:pt modelId="{1976F511-11B6-47AE-9DAD-1763EC63BD30}" type="pres">
      <dgm:prSet presAssocID="{4DC67D71-D1C9-48F0-B804-274D9204AE67}" presName="tx1" presStyleLbl="revTx" presStyleIdx="2" presStyleCnt="3"/>
      <dgm:spPr/>
    </dgm:pt>
    <dgm:pt modelId="{5BE21F6F-12F8-41AF-B547-27E41B06431D}" type="pres">
      <dgm:prSet presAssocID="{4DC67D71-D1C9-48F0-B804-274D9204AE67}" presName="vert1" presStyleCnt="0"/>
      <dgm:spPr/>
    </dgm:pt>
  </dgm:ptLst>
  <dgm:cxnLst>
    <dgm:cxn modelId="{5519580D-26BB-4E28-8166-A1848FA1687C}" srcId="{D41FC0BF-BC8E-45D4-A0D4-26E56C5C49C5}" destId="{6F2DF79B-FA22-4F00-BF03-A38199A5D82E}" srcOrd="1" destOrd="0" parTransId="{481BDBA6-D1F6-4903-A0B6-F892102F0456}" sibTransId="{B2CC3B6D-B6E9-46DA-9EC7-8D15329BBC57}"/>
    <dgm:cxn modelId="{C809D81F-2619-44A2-9C68-1881F82ACFA6}" type="presOf" srcId="{6F2DF79B-FA22-4F00-BF03-A38199A5D82E}" destId="{438FABF2-6E3B-45BC-BB1D-EED5B0EA3731}" srcOrd="0" destOrd="0" presId="urn:microsoft.com/office/officeart/2008/layout/LinedList"/>
    <dgm:cxn modelId="{9468AF5C-1472-4554-A514-250D25EDCB61}" srcId="{D41FC0BF-BC8E-45D4-A0D4-26E56C5C49C5}" destId="{4DC67D71-D1C9-48F0-B804-274D9204AE67}" srcOrd="2" destOrd="0" parTransId="{975C4666-5D3A-4363-BB87-E65A04050F9B}" sibTransId="{74D5E699-AFB5-48E5-B7AC-4EB4235CE3B3}"/>
    <dgm:cxn modelId="{26EE9752-BBBC-48B5-9E68-3084AA858EE0}" type="presOf" srcId="{CA5F212E-84E5-4B97-98B3-B4B2CED7B461}" destId="{220E5C0C-F6F3-44E1-9436-ACBA17034D95}" srcOrd="0" destOrd="0" presId="urn:microsoft.com/office/officeart/2008/layout/LinedList"/>
    <dgm:cxn modelId="{669500AE-0E52-4ABB-8A0A-7B0E05613AE5}" type="presOf" srcId="{D41FC0BF-BC8E-45D4-A0D4-26E56C5C49C5}" destId="{2BC6C0BC-4B2C-4DC9-9452-58E0C859CA5E}" srcOrd="0" destOrd="0" presId="urn:microsoft.com/office/officeart/2008/layout/LinedList"/>
    <dgm:cxn modelId="{D2820CBB-F47B-4F69-B159-AAC48ABD2B18}" type="presOf" srcId="{4DC67D71-D1C9-48F0-B804-274D9204AE67}" destId="{1976F511-11B6-47AE-9DAD-1763EC63BD30}" srcOrd="0" destOrd="0" presId="urn:microsoft.com/office/officeart/2008/layout/LinedList"/>
    <dgm:cxn modelId="{43F11EF5-534F-4E69-B568-403D8FE75BA7}" srcId="{D41FC0BF-BC8E-45D4-A0D4-26E56C5C49C5}" destId="{CA5F212E-84E5-4B97-98B3-B4B2CED7B461}" srcOrd="0" destOrd="0" parTransId="{AAF8EA8A-C87C-478C-A503-F6B07ED05F9C}" sibTransId="{C80E3943-638E-4A2E-B327-2245B0AD302E}"/>
    <dgm:cxn modelId="{2587F030-C456-417B-AA30-37EACFB538AD}" type="presParOf" srcId="{2BC6C0BC-4B2C-4DC9-9452-58E0C859CA5E}" destId="{A24B4836-9831-424B-8385-B9FF645D4766}" srcOrd="0" destOrd="0" presId="urn:microsoft.com/office/officeart/2008/layout/LinedList"/>
    <dgm:cxn modelId="{382B542C-66BC-4616-8F86-00611C4E754E}" type="presParOf" srcId="{2BC6C0BC-4B2C-4DC9-9452-58E0C859CA5E}" destId="{14B43522-A92C-4003-904F-AA16C8108130}" srcOrd="1" destOrd="0" presId="urn:microsoft.com/office/officeart/2008/layout/LinedList"/>
    <dgm:cxn modelId="{E39A7832-FACA-4BF0-8B93-BBE37EA424F4}" type="presParOf" srcId="{14B43522-A92C-4003-904F-AA16C8108130}" destId="{220E5C0C-F6F3-44E1-9436-ACBA17034D95}" srcOrd="0" destOrd="0" presId="urn:microsoft.com/office/officeart/2008/layout/LinedList"/>
    <dgm:cxn modelId="{BF47613F-7158-4B3C-9765-A29989189F9A}" type="presParOf" srcId="{14B43522-A92C-4003-904F-AA16C8108130}" destId="{2171A61C-FBC1-4CB2-973D-A8761F6F177F}" srcOrd="1" destOrd="0" presId="urn:microsoft.com/office/officeart/2008/layout/LinedList"/>
    <dgm:cxn modelId="{E57A596A-AFBD-4305-AD15-0D5B179A4F44}" type="presParOf" srcId="{2BC6C0BC-4B2C-4DC9-9452-58E0C859CA5E}" destId="{55B7C54F-9223-4235-A550-B8272CB173E5}" srcOrd="2" destOrd="0" presId="urn:microsoft.com/office/officeart/2008/layout/LinedList"/>
    <dgm:cxn modelId="{62B87CBD-6FC1-44E5-A920-B8A9F62F3015}" type="presParOf" srcId="{2BC6C0BC-4B2C-4DC9-9452-58E0C859CA5E}" destId="{536DB4FB-5902-4332-81B0-31FF0B7AF38D}" srcOrd="3" destOrd="0" presId="urn:microsoft.com/office/officeart/2008/layout/LinedList"/>
    <dgm:cxn modelId="{4537B124-4125-4EB3-99C0-468C17E95D33}" type="presParOf" srcId="{536DB4FB-5902-4332-81B0-31FF0B7AF38D}" destId="{438FABF2-6E3B-45BC-BB1D-EED5B0EA3731}" srcOrd="0" destOrd="0" presId="urn:microsoft.com/office/officeart/2008/layout/LinedList"/>
    <dgm:cxn modelId="{40E28D29-1050-4F0D-90E6-8881252F9D30}" type="presParOf" srcId="{536DB4FB-5902-4332-81B0-31FF0B7AF38D}" destId="{B5CBE829-CAFC-48B3-BFA4-DA612C24AA1B}" srcOrd="1" destOrd="0" presId="urn:microsoft.com/office/officeart/2008/layout/LinedList"/>
    <dgm:cxn modelId="{776EEB15-F736-4105-B981-E5E230E56B6A}" type="presParOf" srcId="{2BC6C0BC-4B2C-4DC9-9452-58E0C859CA5E}" destId="{609FCF02-6EFD-41EF-81F1-B9AFA363FF6B}" srcOrd="4" destOrd="0" presId="urn:microsoft.com/office/officeart/2008/layout/LinedList"/>
    <dgm:cxn modelId="{FCA7A735-E6B4-4CF3-8F7D-3BE2832A0DFA}" type="presParOf" srcId="{2BC6C0BC-4B2C-4DC9-9452-58E0C859CA5E}" destId="{0958A4ED-C540-4DEC-8CDA-1F7425D13DFD}" srcOrd="5" destOrd="0" presId="urn:microsoft.com/office/officeart/2008/layout/LinedList"/>
    <dgm:cxn modelId="{3262EE05-49FB-40F2-84C0-06C880EC4C7F}" type="presParOf" srcId="{0958A4ED-C540-4DEC-8CDA-1F7425D13DFD}" destId="{1976F511-11B6-47AE-9DAD-1763EC63BD30}" srcOrd="0" destOrd="0" presId="urn:microsoft.com/office/officeart/2008/layout/LinedList"/>
    <dgm:cxn modelId="{4F98FC2F-9857-479F-A717-4D12A1CD146F}" type="presParOf" srcId="{0958A4ED-C540-4DEC-8CDA-1F7425D13DFD}" destId="{5BE21F6F-12F8-41AF-B547-27E41B0643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ECAB6-753C-4C66-BC53-AE88F879EBFD}">
      <dsp:nvSpPr>
        <dsp:cNvPr id="0" name=""/>
        <dsp:cNvSpPr/>
      </dsp:nvSpPr>
      <dsp:spPr>
        <a:xfrm>
          <a:off x="0" y="371"/>
          <a:ext cx="497757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D03B74-6B42-4AD0-9E67-DCB13FC1909C}">
      <dsp:nvSpPr>
        <dsp:cNvPr id="0" name=""/>
        <dsp:cNvSpPr/>
      </dsp:nvSpPr>
      <dsp:spPr>
        <a:xfrm>
          <a:off x="0" y="371"/>
          <a:ext cx="4977571" cy="14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body "/>
            </a:rPr>
            <a:t>The occupational therapy service based in the Accident and Emergency (A&amp;E) department aims to facilitate same-day discharge by providing person-centered intervention following an initial and functional assessment</a:t>
          </a:r>
          <a:r>
            <a:rPr lang="en-US" sz="2000" kern="1200" dirty="0"/>
            <a:t>.</a:t>
          </a:r>
        </a:p>
      </dsp:txBody>
      <dsp:txXfrm>
        <a:off x="0" y="371"/>
        <a:ext cx="4977571" cy="1462681"/>
      </dsp:txXfrm>
    </dsp:sp>
    <dsp:sp modelId="{4CB77C00-C771-4943-BC35-62004776C503}">
      <dsp:nvSpPr>
        <dsp:cNvPr id="0" name=""/>
        <dsp:cNvSpPr/>
      </dsp:nvSpPr>
      <dsp:spPr>
        <a:xfrm>
          <a:off x="0" y="1463053"/>
          <a:ext cx="497757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3D5160-9F1C-4BB9-AC3A-E55CFB2B9586}">
      <dsp:nvSpPr>
        <dsp:cNvPr id="0" name=""/>
        <dsp:cNvSpPr/>
      </dsp:nvSpPr>
      <dsp:spPr>
        <a:xfrm>
          <a:off x="0" y="1463053"/>
          <a:ext cx="4977571" cy="14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body "/>
            </a:rPr>
            <a:t>The interventions can include equipment provision and onward referrals to support each patient based on the outcomes and goals identified from assessment. </a:t>
          </a:r>
        </a:p>
      </dsp:txBody>
      <dsp:txXfrm>
        <a:off x="0" y="1463053"/>
        <a:ext cx="4977571" cy="1462681"/>
      </dsp:txXfrm>
    </dsp:sp>
    <dsp:sp modelId="{741145A7-FCAB-4FE5-B12C-D346F5B75E69}">
      <dsp:nvSpPr>
        <dsp:cNvPr id="0" name=""/>
        <dsp:cNvSpPr/>
      </dsp:nvSpPr>
      <dsp:spPr>
        <a:xfrm>
          <a:off x="0" y="2925734"/>
          <a:ext cx="497757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D6E81C-A321-426A-8B40-1E376E648190}">
      <dsp:nvSpPr>
        <dsp:cNvPr id="0" name=""/>
        <dsp:cNvSpPr/>
      </dsp:nvSpPr>
      <dsp:spPr>
        <a:xfrm>
          <a:off x="4860" y="2971341"/>
          <a:ext cx="4972710" cy="1687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body "/>
            </a:rPr>
            <a:t>When a patient is discharged on the same day from the occupational therapist service, they are not routinely followed up by the A&amp;E team.  As a service, we do not  routinely audit the long-term outcomes of our interventions. </a:t>
          </a:r>
        </a:p>
      </dsp:txBody>
      <dsp:txXfrm>
        <a:off x="4860" y="2971341"/>
        <a:ext cx="4972710" cy="1687422"/>
      </dsp:txXfrm>
    </dsp:sp>
    <dsp:sp modelId="{9A8D5EB5-4E08-4197-8479-675C280E114C}">
      <dsp:nvSpPr>
        <dsp:cNvPr id="0" name=""/>
        <dsp:cNvSpPr/>
      </dsp:nvSpPr>
      <dsp:spPr>
        <a:xfrm>
          <a:off x="0" y="4613157"/>
          <a:ext cx="497757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D8E6CC-6AEF-4272-B856-DD1AC2163B71}">
      <dsp:nvSpPr>
        <dsp:cNvPr id="0" name=""/>
        <dsp:cNvSpPr/>
      </dsp:nvSpPr>
      <dsp:spPr>
        <a:xfrm>
          <a:off x="0" y="4613157"/>
          <a:ext cx="4977571" cy="1462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body "/>
            </a:rPr>
            <a:t>Using the PDSA cycle  as part of a service quality improvement, follow up calls post-discharge were proposed. This would allow the service to collect data on patient outcomes and show potential areas for improvement. </a:t>
          </a:r>
        </a:p>
      </dsp:txBody>
      <dsp:txXfrm>
        <a:off x="0" y="4613157"/>
        <a:ext cx="4977571" cy="1462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79870D-C652-44BC-89FB-87C85FCA72A7}">
      <dsp:nvSpPr>
        <dsp:cNvPr id="0" name=""/>
        <dsp:cNvSpPr/>
      </dsp:nvSpPr>
      <dsp:spPr>
        <a:xfrm>
          <a:off x="0" y="1797440"/>
          <a:ext cx="2927838" cy="2927838"/>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r>
            <a:rPr lang="en-US" sz="3200" b="1" kern="1200" dirty="0">
              <a:solidFill>
                <a:schemeClr val="bg1"/>
              </a:solidFill>
            </a:rPr>
            <a:t>Supporting Literature</a:t>
          </a:r>
        </a:p>
      </dsp:txBody>
      <dsp:txXfrm>
        <a:off x="428772" y="2226212"/>
        <a:ext cx="2070294" cy="2070294"/>
      </dsp:txXfrm>
    </dsp:sp>
    <dsp:sp modelId="{8E4EB047-984B-4234-9977-6F6B5A1F73F2}">
      <dsp:nvSpPr>
        <dsp:cNvPr id="0" name=""/>
        <dsp:cNvSpPr/>
      </dsp:nvSpPr>
      <dsp:spPr>
        <a:xfrm>
          <a:off x="2927838" y="1797440"/>
          <a:ext cx="2927838" cy="2927838"/>
        </a:xfrm>
        <a:prstGeom prst="ellipse">
          <a:avLst/>
        </a:prstGeom>
        <a:solidFill>
          <a:schemeClr val="accent2">
            <a:hueOff val="-262854"/>
            <a:satOff val="-16517"/>
            <a:lumOff val="-1000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 </a:t>
          </a:r>
          <a:r>
            <a:rPr lang="en-US" sz="1600" kern="1200" dirty="0">
              <a:solidFill>
                <a:schemeClr val="bg1"/>
              </a:solidFill>
            </a:rPr>
            <a:t>The Royal College of Occupational Therapists (2016) published a case study  in which positive post-discharge outcome was achieved following a same day intervention including equipment provision and providing a follow up service.</a:t>
          </a:r>
        </a:p>
      </dsp:txBody>
      <dsp:txXfrm>
        <a:off x="3356610" y="2226212"/>
        <a:ext cx="2070294" cy="2070294"/>
      </dsp:txXfrm>
    </dsp:sp>
    <dsp:sp modelId="{E4ADA650-63FC-4328-BB82-AD916911544D}">
      <dsp:nvSpPr>
        <dsp:cNvPr id="0" name=""/>
        <dsp:cNvSpPr/>
      </dsp:nvSpPr>
      <dsp:spPr>
        <a:xfrm>
          <a:off x="5855676" y="1797440"/>
          <a:ext cx="2927838" cy="2927838"/>
        </a:xfrm>
        <a:prstGeom prst="ellipse">
          <a:avLst/>
        </a:prstGeom>
        <a:solidFill>
          <a:schemeClr val="accent2">
            <a:hueOff val="-525709"/>
            <a:satOff val="-33035"/>
            <a:lumOff val="-2000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Follow up calls were attributed to “a trend towards decreased readmission rates”, as found by Braun et al. (2009) Thus, possibly </a:t>
          </a:r>
          <a:r>
            <a:rPr lang="en-US" sz="1600" kern="1200">
              <a:solidFill>
                <a:schemeClr val="bg1"/>
              </a:solidFill>
            </a:rPr>
            <a:t>leading to “a</a:t>
          </a:r>
          <a:r>
            <a:rPr lang="en-US" sz="1600" kern="1200" dirty="0">
              <a:solidFill>
                <a:schemeClr val="bg1"/>
              </a:solidFill>
            </a:rPr>
            <a:t> reduction on the burden of the medical system”.</a:t>
          </a:r>
        </a:p>
      </dsp:txBody>
      <dsp:txXfrm>
        <a:off x="6284448" y="2226212"/>
        <a:ext cx="2070294" cy="2070294"/>
      </dsp:txXfrm>
    </dsp:sp>
    <dsp:sp modelId="{7FE69BF3-DA72-4519-9E77-25833752B650}">
      <dsp:nvSpPr>
        <dsp:cNvPr id="0" name=""/>
        <dsp:cNvSpPr/>
      </dsp:nvSpPr>
      <dsp:spPr>
        <a:xfrm>
          <a:off x="8783514" y="1797440"/>
          <a:ext cx="2927838" cy="2927838"/>
        </a:xfrm>
        <a:prstGeom prst="ellipse">
          <a:avLst/>
        </a:prstGeom>
        <a:solidFill>
          <a:schemeClr val="accent2">
            <a:hueOff val="-788563"/>
            <a:satOff val="-49552"/>
            <a:lumOff val="-3000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Muldoon S. R., (2021) suggests post-discharge follow-up services not only improve patient satisfaction, but also reduce the total cost of care over time by preventing re-admission.</a:t>
          </a:r>
          <a:endParaRPr lang="en-US" sz="1600" kern="1200" dirty="0">
            <a:solidFill>
              <a:schemeClr val="bg1"/>
            </a:solidFill>
          </a:endParaRPr>
        </a:p>
      </dsp:txBody>
      <dsp:txXfrm>
        <a:off x="9212286" y="2226212"/>
        <a:ext cx="2070294" cy="20702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B4836-9831-424B-8385-B9FF645D4766}">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0E5C0C-F6F3-44E1-9436-ACBA17034D95}">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Twenty-six patients were identified to be audited. However, data was gained from twenty-one patient outcomes.</a:t>
          </a:r>
          <a:endParaRPr lang="en-US" sz="2800" kern="1200" dirty="0"/>
        </a:p>
      </dsp:txBody>
      <dsp:txXfrm>
        <a:off x="0" y="2758"/>
        <a:ext cx="6797675" cy="1881464"/>
      </dsp:txXfrm>
    </dsp:sp>
    <dsp:sp modelId="{55B7C54F-9223-4235-A550-B8272CB173E5}">
      <dsp:nvSpPr>
        <dsp:cNvPr id="0" name=""/>
        <dsp:cNvSpPr/>
      </dsp:nvSpPr>
      <dsp:spPr>
        <a:xfrm>
          <a:off x="0" y="1884223"/>
          <a:ext cx="6797675" cy="0"/>
        </a:xfrm>
        <a:prstGeom prst="line">
          <a:avLst/>
        </a:prstGeom>
        <a:solidFill>
          <a:schemeClr val="accent2">
            <a:hueOff val="-394282"/>
            <a:satOff val="-24776"/>
            <a:lumOff val="-15000"/>
            <a:alphaOff val="0"/>
          </a:schemeClr>
        </a:solidFill>
        <a:ln w="15875" cap="flat" cmpd="sng" algn="ctr">
          <a:solidFill>
            <a:schemeClr val="accent2">
              <a:hueOff val="-394282"/>
              <a:satOff val="-24776"/>
              <a:lumOff val="-15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FABF2-6E3B-45BC-BB1D-EED5B0EA3731}">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The data for one patient was collected from their daughter following the patient passing away a few weeks after being assessed.</a:t>
          </a:r>
          <a:endParaRPr lang="en-US" sz="2800" kern="1200" dirty="0"/>
        </a:p>
      </dsp:txBody>
      <dsp:txXfrm>
        <a:off x="0" y="1884223"/>
        <a:ext cx="6797675" cy="1881464"/>
      </dsp:txXfrm>
    </dsp:sp>
    <dsp:sp modelId="{609FCF02-6EFD-41EF-81F1-B9AFA363FF6B}">
      <dsp:nvSpPr>
        <dsp:cNvPr id="0" name=""/>
        <dsp:cNvSpPr/>
      </dsp:nvSpPr>
      <dsp:spPr>
        <a:xfrm>
          <a:off x="0" y="3765688"/>
          <a:ext cx="6797675" cy="0"/>
        </a:xfrm>
        <a:prstGeom prst="line">
          <a:avLst/>
        </a:prstGeom>
        <a:solidFill>
          <a:schemeClr val="accent2">
            <a:hueOff val="-788563"/>
            <a:satOff val="-49552"/>
            <a:lumOff val="-30000"/>
            <a:alphaOff val="0"/>
          </a:schemeClr>
        </a:solidFill>
        <a:ln w="15875" cap="flat" cmpd="sng" algn="ctr">
          <a:solidFill>
            <a:schemeClr val="accent2">
              <a:hueOff val="-788563"/>
              <a:satOff val="-49552"/>
              <a:lumOff val="-3000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6F511-11B6-47AE-9DAD-1763EC63BD30}">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Three patients were uncontactable.</a:t>
          </a:r>
          <a:endParaRPr lang="en-US" sz="2800" kern="1200" dirty="0"/>
        </a:p>
      </dsp:txBody>
      <dsp:txXfrm>
        <a:off x="0" y="3765688"/>
        <a:ext cx="6797675" cy="188146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15EA440-3460-0A52-E092-EE278F1C37A9}"/>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A2F07794-A151-3FF9-6559-E48ED833C135}"/>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F022648A-10C4-4E88-BD7A-9D924E443192}" type="datetimeFigureOut">
              <a:rPr lang="en-GB" smtClean="0"/>
              <a:t>25/01/2024</a:t>
            </a:fld>
            <a:endParaRPr lang="en-GB"/>
          </a:p>
        </p:txBody>
      </p:sp>
      <p:sp>
        <p:nvSpPr>
          <p:cNvPr id="4" name="Footer Placeholder 3">
            <a:extLst>
              <a:ext uri="{FF2B5EF4-FFF2-40B4-BE49-F238E27FC236}">
                <a16:creationId xmlns:a16="http://schemas.microsoft.com/office/drawing/2014/main" id="{C41F8865-23EF-E11D-CF2B-75E7CF7F81B8}"/>
              </a:ext>
            </a:extLst>
          </p:cNvPr>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r>
              <a:rPr lang="en-GB"/>
              <a:t>2316489</a:t>
            </a:r>
          </a:p>
        </p:txBody>
      </p:sp>
      <p:sp>
        <p:nvSpPr>
          <p:cNvPr id="5" name="Slide Number Placeholder 4">
            <a:extLst>
              <a:ext uri="{FF2B5EF4-FFF2-40B4-BE49-F238E27FC236}">
                <a16:creationId xmlns:a16="http://schemas.microsoft.com/office/drawing/2014/main" id="{1CB49817-FC64-ACDA-7125-17725263DD5B}"/>
              </a:ext>
            </a:extLst>
          </p:cNvPr>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E6503C1-469F-41AB-B15B-51BBF2DBEC6A}" type="slidenum">
              <a:rPr lang="en-GB" smtClean="0"/>
              <a:t>‹#›</a:t>
            </a:fld>
            <a:endParaRPr lang="en-GB"/>
          </a:p>
        </p:txBody>
      </p:sp>
    </p:spTree>
    <p:extLst>
      <p:ext uri="{BB962C8B-B14F-4D97-AF65-F5344CB8AC3E}">
        <p14:creationId xmlns:p14="http://schemas.microsoft.com/office/powerpoint/2010/main" val="1709109918"/>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4BF21D78-5792-46CD-961B-504C3CFC4317}" type="datetimeFigureOut">
              <a:rPr lang="en-GB" smtClean="0"/>
              <a:t>25/01/2024</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r>
              <a:rPr lang="en-GB"/>
              <a:t>2316489</a:t>
            </a:r>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E7619FB-FDCD-4F5A-890A-F9CFC940A6FA}" type="slidenum">
              <a:rPr lang="en-GB" smtClean="0"/>
              <a:t>‹#›</a:t>
            </a:fld>
            <a:endParaRPr lang="en-GB"/>
          </a:p>
        </p:txBody>
      </p:sp>
    </p:spTree>
    <p:extLst>
      <p:ext uri="{BB962C8B-B14F-4D97-AF65-F5344CB8AC3E}">
        <p14:creationId xmlns:p14="http://schemas.microsoft.com/office/powerpoint/2010/main" val="222037663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619FB-FDCD-4F5A-890A-F9CFC940A6FA}" type="slidenum">
              <a:rPr lang="en-GB" smtClean="0"/>
              <a:t>3</a:t>
            </a:fld>
            <a:endParaRPr lang="en-GB"/>
          </a:p>
        </p:txBody>
      </p:sp>
      <p:sp>
        <p:nvSpPr>
          <p:cNvPr id="5" name="Footer Placeholder 4">
            <a:extLst>
              <a:ext uri="{FF2B5EF4-FFF2-40B4-BE49-F238E27FC236}">
                <a16:creationId xmlns:a16="http://schemas.microsoft.com/office/drawing/2014/main" id="{E5E8C764-9DCB-CE6B-D9F3-CB52B761D77D}"/>
              </a:ext>
            </a:extLst>
          </p:cNvPr>
          <p:cNvSpPr>
            <a:spLocks noGrp="1"/>
          </p:cNvSpPr>
          <p:nvPr>
            <p:ph type="ftr" sz="quarter" idx="4"/>
          </p:nvPr>
        </p:nvSpPr>
        <p:spPr/>
        <p:txBody>
          <a:bodyPr/>
          <a:lstStyle/>
          <a:p>
            <a:r>
              <a:rPr lang="en-GB"/>
              <a:t>2316489</a:t>
            </a:r>
          </a:p>
        </p:txBody>
      </p:sp>
    </p:spTree>
    <p:extLst>
      <p:ext uri="{BB962C8B-B14F-4D97-AF65-F5344CB8AC3E}">
        <p14:creationId xmlns:p14="http://schemas.microsoft.com/office/powerpoint/2010/main" val="2232224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E7619FB-FDCD-4F5A-890A-F9CFC940A6FA}" type="slidenum">
              <a:rPr lang="en-GB" smtClean="0"/>
              <a:t>5</a:t>
            </a:fld>
            <a:endParaRPr lang="en-GB"/>
          </a:p>
        </p:txBody>
      </p:sp>
      <p:sp>
        <p:nvSpPr>
          <p:cNvPr id="5" name="Footer Placeholder 4">
            <a:extLst>
              <a:ext uri="{FF2B5EF4-FFF2-40B4-BE49-F238E27FC236}">
                <a16:creationId xmlns:a16="http://schemas.microsoft.com/office/drawing/2014/main" id="{BEC0BCA6-1366-F500-CA5A-3ABB20C699C2}"/>
              </a:ext>
            </a:extLst>
          </p:cNvPr>
          <p:cNvSpPr>
            <a:spLocks noGrp="1"/>
          </p:cNvSpPr>
          <p:nvPr>
            <p:ph type="ftr" sz="quarter" idx="4"/>
          </p:nvPr>
        </p:nvSpPr>
        <p:spPr/>
        <p:txBody>
          <a:bodyPr/>
          <a:lstStyle/>
          <a:p>
            <a:r>
              <a:rPr lang="en-GB"/>
              <a:t>2316489</a:t>
            </a:r>
          </a:p>
        </p:txBody>
      </p:sp>
    </p:spTree>
    <p:extLst>
      <p:ext uri="{BB962C8B-B14F-4D97-AF65-F5344CB8AC3E}">
        <p14:creationId xmlns:p14="http://schemas.microsoft.com/office/powerpoint/2010/main" val="1115478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libri body"/>
              </a:rPr>
              <a:t>41% of the patients received one referral, 10% received two, and 4% received three referrals. Furthermore, 38% of patients received both equipment and referrals, while 7% received only equipment.</a:t>
            </a:r>
          </a:p>
          <a:p>
            <a:r>
              <a:rPr lang="en-GB" dirty="0"/>
              <a:t>i.e.</a:t>
            </a:r>
            <a:r>
              <a:rPr lang="en-GB" baseline="0" dirty="0"/>
              <a:t> a total of 51% of patients were discharged home with 1 or more referrals.</a:t>
            </a:r>
            <a:endParaRPr lang="en-GB" dirty="0"/>
          </a:p>
        </p:txBody>
      </p:sp>
      <p:sp>
        <p:nvSpPr>
          <p:cNvPr id="4" name="Slide Number Placeholder 3"/>
          <p:cNvSpPr>
            <a:spLocks noGrp="1"/>
          </p:cNvSpPr>
          <p:nvPr>
            <p:ph type="sldNum" sz="quarter" idx="5"/>
          </p:nvPr>
        </p:nvSpPr>
        <p:spPr/>
        <p:txBody>
          <a:bodyPr/>
          <a:lstStyle/>
          <a:p>
            <a:fld id="{1E7619FB-FDCD-4F5A-890A-F9CFC940A6FA}" type="slidenum">
              <a:rPr lang="en-GB" smtClean="0"/>
              <a:t>7</a:t>
            </a:fld>
            <a:endParaRPr lang="en-GB"/>
          </a:p>
        </p:txBody>
      </p:sp>
      <p:sp>
        <p:nvSpPr>
          <p:cNvPr id="5" name="Footer Placeholder 4">
            <a:extLst>
              <a:ext uri="{FF2B5EF4-FFF2-40B4-BE49-F238E27FC236}">
                <a16:creationId xmlns:a16="http://schemas.microsoft.com/office/drawing/2014/main" id="{46E3287A-E55B-0433-FEA6-93D9408EDDAE}"/>
              </a:ext>
            </a:extLst>
          </p:cNvPr>
          <p:cNvSpPr>
            <a:spLocks noGrp="1"/>
          </p:cNvSpPr>
          <p:nvPr>
            <p:ph type="ftr" sz="quarter" idx="4"/>
          </p:nvPr>
        </p:nvSpPr>
        <p:spPr/>
        <p:txBody>
          <a:bodyPr/>
          <a:lstStyle/>
          <a:p>
            <a:r>
              <a:rPr lang="en-GB"/>
              <a:t>2316489</a:t>
            </a:r>
          </a:p>
        </p:txBody>
      </p:sp>
    </p:spTree>
    <p:extLst>
      <p:ext uri="{BB962C8B-B14F-4D97-AF65-F5344CB8AC3E}">
        <p14:creationId xmlns:p14="http://schemas.microsoft.com/office/powerpoint/2010/main" val="584862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a:t>2316489</a:t>
            </a:r>
          </a:p>
        </p:txBody>
      </p:sp>
      <p:sp>
        <p:nvSpPr>
          <p:cNvPr id="5" name="Slide Number Placeholder 4"/>
          <p:cNvSpPr>
            <a:spLocks noGrp="1"/>
          </p:cNvSpPr>
          <p:nvPr>
            <p:ph type="sldNum" sz="quarter" idx="5"/>
          </p:nvPr>
        </p:nvSpPr>
        <p:spPr/>
        <p:txBody>
          <a:bodyPr/>
          <a:lstStyle/>
          <a:p>
            <a:fld id="{1E7619FB-FDCD-4F5A-890A-F9CFC940A6FA}" type="slidenum">
              <a:rPr lang="en-GB" smtClean="0"/>
              <a:t>9</a:t>
            </a:fld>
            <a:endParaRPr lang="en-GB"/>
          </a:p>
        </p:txBody>
      </p:sp>
    </p:spTree>
    <p:extLst>
      <p:ext uri="{BB962C8B-B14F-4D97-AF65-F5344CB8AC3E}">
        <p14:creationId xmlns:p14="http://schemas.microsoft.com/office/powerpoint/2010/main" val="2068477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C7911D-FE57-4ED0-8E45-46E286835ED3}" type="datetime1">
              <a:rPr lang="en-GB" smtClean="0"/>
              <a:t>25/01/2024</a:t>
            </a:fld>
            <a:endParaRPr lang="en-GB"/>
          </a:p>
        </p:txBody>
      </p:sp>
      <p:sp>
        <p:nvSpPr>
          <p:cNvPr id="5" name="Footer Placeholder 4"/>
          <p:cNvSpPr>
            <a:spLocks noGrp="1"/>
          </p:cNvSpPr>
          <p:nvPr>
            <p:ph type="ftr" sz="quarter" idx="11"/>
          </p:nvPr>
        </p:nvSpPr>
        <p:spPr/>
        <p:txBody>
          <a:bodyPr/>
          <a:lstStyle/>
          <a:p>
            <a:r>
              <a:rPr lang="en-GB"/>
              <a:t>2316489</a:t>
            </a:r>
          </a:p>
        </p:txBody>
      </p:sp>
      <p:sp>
        <p:nvSpPr>
          <p:cNvPr id="6" name="Slide Number Placeholder 5"/>
          <p:cNvSpPr>
            <a:spLocks noGrp="1"/>
          </p:cNvSpPr>
          <p:nvPr>
            <p:ph type="sldNum" sz="quarter" idx="12"/>
          </p:nvPr>
        </p:nvSpPr>
        <p:spPr/>
        <p:txBody>
          <a:bodyPr/>
          <a:lstStyle/>
          <a:p>
            <a:fld id="{993893F5-A1E2-4CCF-871F-4BD4A6A26AF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1382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BF620C-A1EF-4C83-95E4-D11C9CECF946}" type="datetime1">
              <a:rPr lang="en-GB" smtClean="0"/>
              <a:t>25/01/2024</a:t>
            </a:fld>
            <a:endParaRPr lang="en-GB"/>
          </a:p>
        </p:txBody>
      </p:sp>
      <p:sp>
        <p:nvSpPr>
          <p:cNvPr id="5" name="Footer Placeholder 4"/>
          <p:cNvSpPr>
            <a:spLocks noGrp="1"/>
          </p:cNvSpPr>
          <p:nvPr>
            <p:ph type="ftr" sz="quarter" idx="11"/>
          </p:nvPr>
        </p:nvSpPr>
        <p:spPr/>
        <p:txBody>
          <a:bodyPr/>
          <a:lstStyle/>
          <a:p>
            <a:r>
              <a:rPr lang="en-GB"/>
              <a:t>2316489</a:t>
            </a:r>
          </a:p>
        </p:txBody>
      </p:sp>
      <p:sp>
        <p:nvSpPr>
          <p:cNvPr id="6" name="Slide Number Placeholder 5"/>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3889860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FAA75E-9F80-4317-B865-F52662BFEC89}" type="datetime1">
              <a:rPr lang="en-GB" smtClean="0"/>
              <a:t>25/01/2024</a:t>
            </a:fld>
            <a:endParaRPr lang="en-GB"/>
          </a:p>
        </p:txBody>
      </p:sp>
      <p:sp>
        <p:nvSpPr>
          <p:cNvPr id="5" name="Footer Placeholder 4"/>
          <p:cNvSpPr>
            <a:spLocks noGrp="1"/>
          </p:cNvSpPr>
          <p:nvPr>
            <p:ph type="ftr" sz="quarter" idx="11"/>
          </p:nvPr>
        </p:nvSpPr>
        <p:spPr/>
        <p:txBody>
          <a:bodyPr/>
          <a:lstStyle/>
          <a:p>
            <a:r>
              <a:rPr lang="en-GB"/>
              <a:t>2316489</a:t>
            </a:r>
          </a:p>
        </p:txBody>
      </p:sp>
      <p:sp>
        <p:nvSpPr>
          <p:cNvPr id="6" name="Slide Number Placeholder 5"/>
          <p:cNvSpPr>
            <a:spLocks noGrp="1"/>
          </p:cNvSpPr>
          <p:nvPr>
            <p:ph type="sldNum" sz="quarter" idx="12"/>
          </p:nvPr>
        </p:nvSpPr>
        <p:spPr/>
        <p:txBody>
          <a:bodyPr/>
          <a:lstStyle/>
          <a:p>
            <a:fld id="{993893F5-A1E2-4CCF-871F-4BD4A6A26AF9}"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620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BF46AA-E042-4D34-8C48-61296BE5D586}" type="datetime1">
              <a:rPr lang="en-GB" smtClean="0"/>
              <a:t>25/01/2024</a:t>
            </a:fld>
            <a:endParaRPr lang="en-GB"/>
          </a:p>
        </p:txBody>
      </p:sp>
      <p:sp>
        <p:nvSpPr>
          <p:cNvPr id="6" name="Footer Placeholder 5"/>
          <p:cNvSpPr>
            <a:spLocks noGrp="1"/>
          </p:cNvSpPr>
          <p:nvPr>
            <p:ph type="ftr" sz="quarter" idx="11"/>
          </p:nvPr>
        </p:nvSpPr>
        <p:spPr/>
        <p:txBody>
          <a:bodyPr/>
          <a:lstStyle/>
          <a:p>
            <a:r>
              <a:rPr lang="en-GB"/>
              <a:t>2316489</a:t>
            </a:r>
          </a:p>
        </p:txBody>
      </p:sp>
      <p:sp>
        <p:nvSpPr>
          <p:cNvPr id="7" name="Slide Number Placeholder 6"/>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224582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78EB9F-30EC-42FB-9514-20DC139F3712}" type="datetime1">
              <a:rPr lang="en-GB" smtClean="0"/>
              <a:t>25/01/2024</a:t>
            </a:fld>
            <a:endParaRPr lang="en-GB"/>
          </a:p>
        </p:txBody>
      </p:sp>
      <p:sp>
        <p:nvSpPr>
          <p:cNvPr id="8" name="Footer Placeholder 7"/>
          <p:cNvSpPr>
            <a:spLocks noGrp="1"/>
          </p:cNvSpPr>
          <p:nvPr>
            <p:ph type="ftr" sz="quarter" idx="11"/>
          </p:nvPr>
        </p:nvSpPr>
        <p:spPr/>
        <p:txBody>
          <a:bodyPr/>
          <a:lstStyle/>
          <a:p>
            <a:r>
              <a:rPr lang="en-GB"/>
              <a:t>2316489</a:t>
            </a:r>
          </a:p>
        </p:txBody>
      </p:sp>
      <p:sp>
        <p:nvSpPr>
          <p:cNvPr id="9" name="Slide Number Placeholder 8"/>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2691925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74E5CC-BD65-4C61-82BC-3598A5767D36}" type="datetime1">
              <a:rPr lang="en-GB" smtClean="0"/>
              <a:t>25/01/2024</a:t>
            </a:fld>
            <a:endParaRPr lang="en-GB"/>
          </a:p>
        </p:txBody>
      </p:sp>
      <p:sp>
        <p:nvSpPr>
          <p:cNvPr id="4" name="Footer Placeholder 3"/>
          <p:cNvSpPr>
            <a:spLocks noGrp="1"/>
          </p:cNvSpPr>
          <p:nvPr>
            <p:ph type="ftr" sz="quarter" idx="11"/>
          </p:nvPr>
        </p:nvSpPr>
        <p:spPr/>
        <p:txBody>
          <a:bodyPr/>
          <a:lstStyle/>
          <a:p>
            <a:r>
              <a:rPr lang="en-GB"/>
              <a:t>2316489</a:t>
            </a:r>
          </a:p>
        </p:txBody>
      </p:sp>
      <p:sp>
        <p:nvSpPr>
          <p:cNvPr id="5" name="Slide Number Placeholder 4"/>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2377555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976575D-1E02-4C7B-998C-7EC443C98F03}" type="datetime1">
              <a:rPr lang="en-GB" smtClean="0"/>
              <a:t>25/01/2024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GB"/>
              <a:t>2316489</a:t>
            </a:r>
          </a:p>
        </p:txBody>
      </p:sp>
      <p:sp>
        <p:nvSpPr>
          <p:cNvPr id="9" name="Slide Number Placeholder 8"/>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2695508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24B2C9D-B32D-4BA0-90D3-5AF85E3F4133}" type="datetime1">
              <a:rPr lang="en-GB" smtClean="0"/>
              <a:t>25/01/2024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r>
              <a:rPr lang="en-GB"/>
              <a:t>2316489</a:t>
            </a: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93893F5-A1E2-4CCF-871F-4BD4A6A26AF9}" type="slidenum">
              <a:rPr lang="en-GB" smtClean="0"/>
              <a:t>‹#›</a:t>
            </a:fld>
            <a:endParaRPr lang="en-GB"/>
          </a:p>
        </p:txBody>
      </p:sp>
    </p:spTree>
    <p:extLst>
      <p:ext uri="{BB962C8B-B14F-4D97-AF65-F5344CB8AC3E}">
        <p14:creationId xmlns:p14="http://schemas.microsoft.com/office/powerpoint/2010/main" val="39485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0993010-9496-4085-9B6A-FF4A1FB47CAA}" type="datetime1">
              <a:rPr lang="en-GB" smtClean="0"/>
              <a:t>25/01/2024</a:t>
            </a:fld>
            <a:endParaRPr lang="en-GB"/>
          </a:p>
        </p:txBody>
      </p:sp>
      <p:sp>
        <p:nvSpPr>
          <p:cNvPr id="6" name="Footer Placeholder 5"/>
          <p:cNvSpPr>
            <a:spLocks noGrp="1"/>
          </p:cNvSpPr>
          <p:nvPr>
            <p:ph type="ftr" sz="quarter" idx="11"/>
          </p:nvPr>
        </p:nvSpPr>
        <p:spPr/>
        <p:txBody>
          <a:bodyPr/>
          <a:lstStyle/>
          <a:p>
            <a:r>
              <a:rPr lang="en-US"/>
              <a:t>2316489</a:t>
            </a:r>
            <a:endParaRPr lang="en-US" dirty="0"/>
          </a:p>
        </p:txBody>
      </p:sp>
      <p:sp>
        <p:nvSpPr>
          <p:cNvPr id="7" name="Slide Number Placeholder 6"/>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79052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E7F92E-EF1E-4259-BC0B-F601A1E2D3B2}" type="datetime1">
              <a:rPr lang="en-GB" smtClean="0"/>
              <a:t>25/01/2024</a:t>
            </a:fld>
            <a:endParaRPr lang="en-GB"/>
          </a:p>
        </p:txBody>
      </p:sp>
      <p:sp>
        <p:nvSpPr>
          <p:cNvPr id="5" name="Footer Placeholder 4"/>
          <p:cNvSpPr>
            <a:spLocks noGrp="1"/>
          </p:cNvSpPr>
          <p:nvPr>
            <p:ph type="ftr" sz="quarter" idx="11"/>
          </p:nvPr>
        </p:nvSpPr>
        <p:spPr/>
        <p:txBody>
          <a:bodyPr/>
          <a:lstStyle/>
          <a:p>
            <a:r>
              <a:rPr lang="en-GB"/>
              <a:t>2316489</a:t>
            </a:r>
          </a:p>
        </p:txBody>
      </p:sp>
      <p:sp>
        <p:nvSpPr>
          <p:cNvPr id="6" name="Slide Number Placeholder 5"/>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358007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5C563A-03D9-4273-B16F-C1139749B20A}" type="datetime1">
              <a:rPr lang="en-GB" smtClean="0"/>
              <a:t>25/01/2024</a:t>
            </a:fld>
            <a:endParaRPr lang="en-GB"/>
          </a:p>
        </p:txBody>
      </p:sp>
      <p:sp>
        <p:nvSpPr>
          <p:cNvPr id="5" name="Footer Placeholder 4"/>
          <p:cNvSpPr>
            <a:spLocks noGrp="1"/>
          </p:cNvSpPr>
          <p:nvPr>
            <p:ph type="ftr" sz="quarter" idx="11"/>
          </p:nvPr>
        </p:nvSpPr>
        <p:spPr/>
        <p:txBody>
          <a:bodyPr/>
          <a:lstStyle/>
          <a:p>
            <a:r>
              <a:rPr lang="en-GB"/>
              <a:t>2316489</a:t>
            </a:r>
          </a:p>
        </p:txBody>
      </p:sp>
      <p:sp>
        <p:nvSpPr>
          <p:cNvPr id="6" name="Slide Number Placeholder 5"/>
          <p:cNvSpPr>
            <a:spLocks noGrp="1"/>
          </p:cNvSpPr>
          <p:nvPr>
            <p:ph type="sldNum" sz="quarter" idx="12"/>
          </p:nvPr>
        </p:nvSpPr>
        <p:spPr/>
        <p:txBody>
          <a:bodyPr/>
          <a:lstStyle/>
          <a:p>
            <a:fld id="{993893F5-A1E2-4CCF-871F-4BD4A6A26AF9}" type="slidenum">
              <a:rPr lang="en-GB" smtClean="0"/>
              <a:t>‹#›</a:t>
            </a:fld>
            <a:endParaRPr lang="en-GB"/>
          </a:p>
        </p:txBody>
      </p:sp>
    </p:spTree>
    <p:extLst>
      <p:ext uri="{BB962C8B-B14F-4D97-AF65-F5344CB8AC3E}">
        <p14:creationId xmlns:p14="http://schemas.microsoft.com/office/powerpoint/2010/main" val="2222304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62CC6E0-8FDA-4419-ADDF-061286F8FA98}" type="datetime1">
              <a:rPr lang="en-GB" smtClean="0"/>
              <a:t>25/01/2024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GB"/>
              <a:t>2316489</a:t>
            </a: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93893F5-A1E2-4CCF-871F-4BD4A6A26AF9}"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7678754"/>
      </p:ext>
    </p:extLst>
  </p:cSld>
  <p:clrMap bg1="lt1" tx1="dk1" bg2="lt2" tx2="dk2" accent1="accent1" accent2="accent2" accent3="accent3" accent4="accent4" accent5="accent5" accent6="accent6" hlink="hlink" folHlink="folHlink"/>
  <p:sldLayoutIdLst>
    <p:sldLayoutId id="2147484239" r:id="rId1"/>
    <p:sldLayoutId id="2147484240" r:id="rId2"/>
    <p:sldLayoutId id="2147484241" r:id="rId3"/>
    <p:sldLayoutId id="2147484242" r:id="rId4"/>
    <p:sldLayoutId id="2147484243" r:id="rId5"/>
    <p:sldLayoutId id="2147484244" r:id="rId6"/>
    <p:sldLayoutId id="2147484245" r:id="rId7"/>
    <p:sldLayoutId id="2147484246" r:id="rId8"/>
    <p:sldLayoutId id="2147484247" r:id="rId9"/>
    <p:sldLayoutId id="2147484248" r:id="rId10"/>
    <p:sldLayoutId id="2147484249" r:id="rId11"/>
  </p:sldLayoutIdLst>
  <p:hf sldNum="0" hd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jpeg"/><Relationship Id="rId7" Type="http://schemas.openxmlformats.org/officeDocument/2006/relationships/hyperlink" Target="https://www.bundabergnow.com/2020/09/23/carinity-kepnock-grove-dementia-training/"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hyperlink" Target="https://www.elitehealthcareltd.co.uk/product/height-adjustable-kitchen-trolley-with-brakes/" TargetMode="External"/><Relationship Id="rId9" Type="http://schemas.openxmlformats.org/officeDocument/2006/relationships/image" Target="../media/image7.sv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F5CD6-17DC-7068-A2D7-3147B04342A8}"/>
              </a:ext>
            </a:extLst>
          </p:cNvPr>
          <p:cNvSpPr>
            <a:spLocks noGrp="1"/>
          </p:cNvSpPr>
          <p:nvPr>
            <p:ph type="ctrTitle"/>
          </p:nvPr>
        </p:nvSpPr>
        <p:spPr>
          <a:xfrm>
            <a:off x="644279" y="371475"/>
            <a:ext cx="4274909" cy="1866900"/>
          </a:xfrm>
        </p:spPr>
        <p:txBody>
          <a:bodyPr anchor="b">
            <a:normAutofit/>
          </a:bodyPr>
          <a:lstStyle/>
          <a:p>
            <a:pPr algn="l"/>
            <a:r>
              <a:rPr lang="en-GB" sz="3600" dirty="0">
                <a:solidFill>
                  <a:schemeClr val="accent2">
                    <a:lumMod val="75000"/>
                  </a:schemeClr>
                </a:solidFill>
              </a:rPr>
              <a:t>Plan, Do, Study, Act (PDSA)</a:t>
            </a:r>
          </a:p>
        </p:txBody>
      </p:sp>
      <p:sp>
        <p:nvSpPr>
          <p:cNvPr id="3" name="Subtitle 2">
            <a:extLst>
              <a:ext uri="{FF2B5EF4-FFF2-40B4-BE49-F238E27FC236}">
                <a16:creationId xmlns:a16="http://schemas.microsoft.com/office/drawing/2014/main" id="{1E16EA0A-E901-8259-31CD-A3962592AE8D}"/>
              </a:ext>
            </a:extLst>
          </p:cNvPr>
          <p:cNvSpPr>
            <a:spLocks noGrp="1"/>
          </p:cNvSpPr>
          <p:nvPr>
            <p:ph type="subTitle" idx="1"/>
          </p:nvPr>
        </p:nvSpPr>
        <p:spPr>
          <a:xfrm>
            <a:off x="686667" y="2305050"/>
            <a:ext cx="4190132" cy="1889022"/>
          </a:xfrm>
        </p:spPr>
        <p:txBody>
          <a:bodyPr>
            <a:noAutofit/>
          </a:bodyPr>
          <a:lstStyle/>
          <a:p>
            <a:r>
              <a:rPr lang="en-GB" sz="1800" b="1" dirty="0">
                <a:solidFill>
                  <a:schemeClr val="accent1">
                    <a:lumMod val="75000"/>
                  </a:schemeClr>
                </a:solidFill>
                <a:latin typeface="Calibri body"/>
              </a:rPr>
              <a:t>Audit of patient interventions completed for those discharged from the Accident and Emergency department with equipment and/or referral/s.</a:t>
            </a:r>
          </a:p>
        </p:txBody>
      </p:sp>
      <p:pic>
        <p:nvPicPr>
          <p:cNvPr id="5" name="Picture 4">
            <a:extLst>
              <a:ext uri="{FF2B5EF4-FFF2-40B4-BE49-F238E27FC236}">
                <a16:creationId xmlns:a16="http://schemas.microsoft.com/office/drawing/2014/main" id="{7E9FCA46-2E08-16E4-4A2A-3CEB9A270BDC}"/>
              </a:ext>
            </a:extLst>
          </p:cNvPr>
          <p:cNvPicPr>
            <a:picLocks noChangeAspect="1"/>
          </p:cNvPicPr>
          <p:nvPr/>
        </p:nvPicPr>
        <p:blipFill rotWithShape="1">
          <a:blip r:embed="rId2"/>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p:cNvSpPr txBox="1"/>
          <p:nvPr/>
        </p:nvSpPr>
        <p:spPr>
          <a:xfrm>
            <a:off x="1039091" y="5278582"/>
            <a:ext cx="3131127" cy="369332"/>
          </a:xfrm>
          <a:prstGeom prst="rect">
            <a:avLst/>
          </a:prstGeom>
          <a:noFill/>
        </p:spPr>
        <p:txBody>
          <a:bodyPr wrap="square" rtlCol="0">
            <a:spAutoFit/>
          </a:bodyPr>
          <a:lstStyle/>
          <a:p>
            <a:r>
              <a:rPr lang="en-GB"/>
              <a:t>December 2023 </a:t>
            </a:r>
            <a:endParaRPr lang="en-GB" dirty="0"/>
          </a:p>
        </p:txBody>
      </p:sp>
      <p:sp>
        <p:nvSpPr>
          <p:cNvPr id="7" name="Footer Placeholder 6">
            <a:extLst>
              <a:ext uri="{FF2B5EF4-FFF2-40B4-BE49-F238E27FC236}">
                <a16:creationId xmlns:a16="http://schemas.microsoft.com/office/drawing/2014/main" id="{69F82EFA-D19F-50DB-FC57-5CC72392CDE9}"/>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15306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0E6E25B9-C697-E131-625E-E55C296CDB67}"/>
              </a:ext>
            </a:extLst>
          </p:cNvPr>
          <p:cNvSpPr txBox="1"/>
          <p:nvPr/>
        </p:nvSpPr>
        <p:spPr>
          <a:xfrm>
            <a:off x="0" y="790709"/>
            <a:ext cx="5633725" cy="743451"/>
          </a:xfrm>
          <a:prstGeom prst="rect">
            <a:avLst/>
          </a:prstGeom>
        </p:spPr>
        <p:txBody>
          <a:bodyPr vert="horz" lIns="91440" tIns="45720" rIns="91440" bIns="45720" rtlCol="0" anchor="t">
            <a:normAutofit/>
          </a:bodyPr>
          <a:lstStyle/>
          <a:p>
            <a:pPr lvl="0">
              <a:lnSpc>
                <a:spcPct val="90000"/>
              </a:lnSpc>
              <a:spcAft>
                <a:spcPts val="600"/>
              </a:spcAft>
            </a:pPr>
            <a:endParaRPr lang="en-US" sz="2000" dirty="0">
              <a:solidFill>
                <a:schemeClr val="tx1">
                  <a:alpha val="80000"/>
                </a:schemeClr>
              </a:solidFill>
            </a:endParaRPr>
          </a:p>
        </p:txBody>
      </p:sp>
      <p:sp>
        <p:nvSpPr>
          <p:cNvPr id="6" name="TextBox 5">
            <a:extLst>
              <a:ext uri="{FF2B5EF4-FFF2-40B4-BE49-F238E27FC236}">
                <a16:creationId xmlns:a16="http://schemas.microsoft.com/office/drawing/2014/main" id="{4A6BA213-4D88-6949-209B-70AD43E3AAF4}"/>
              </a:ext>
            </a:extLst>
          </p:cNvPr>
          <p:cNvSpPr txBox="1"/>
          <p:nvPr/>
        </p:nvSpPr>
        <p:spPr>
          <a:xfrm>
            <a:off x="6392583" y="2645922"/>
            <a:ext cx="4434721" cy="3710427"/>
          </a:xfrm>
          <a:prstGeom prst="rect">
            <a:avLst/>
          </a:prstGeom>
        </p:spPr>
        <p:txBody>
          <a:bodyPr vert="horz" lIns="91440" tIns="45720" rIns="91440" bIns="45720" rtlCol="0" anchor="t">
            <a:normAutofit/>
          </a:bodyPr>
          <a:lstStyle/>
          <a:p>
            <a:pPr>
              <a:lnSpc>
                <a:spcPct val="90000"/>
              </a:lnSpc>
              <a:spcAft>
                <a:spcPts val="600"/>
              </a:spcAft>
            </a:pPr>
            <a:endParaRPr lang="en-US" sz="2000" dirty="0">
              <a:solidFill>
                <a:schemeClr val="tx1">
                  <a:alpha val="80000"/>
                </a:schemeClr>
              </a:solidFill>
            </a:endParaRPr>
          </a:p>
        </p:txBody>
      </p:sp>
      <p:sp>
        <p:nvSpPr>
          <p:cNvPr id="4" name="TextBox 3">
            <a:extLst>
              <a:ext uri="{FF2B5EF4-FFF2-40B4-BE49-F238E27FC236}">
                <a16:creationId xmlns:a16="http://schemas.microsoft.com/office/drawing/2014/main" id="{07AC763B-955E-D556-5C7C-D6FDDBEBFBF7}"/>
              </a:ext>
            </a:extLst>
          </p:cNvPr>
          <p:cNvSpPr txBox="1"/>
          <p:nvPr/>
        </p:nvSpPr>
        <p:spPr>
          <a:xfrm>
            <a:off x="6392583" y="2645922"/>
            <a:ext cx="4434721" cy="3710427"/>
          </a:xfrm>
          <a:prstGeom prst="rect">
            <a:avLst/>
          </a:prstGeom>
        </p:spPr>
        <p:txBody>
          <a:bodyPr vert="horz" lIns="91440" tIns="45720" rIns="91440" bIns="45720" rtlCol="0" anchor="t">
            <a:normAutofit/>
          </a:bodyPr>
          <a:lstStyle/>
          <a:p>
            <a:pPr>
              <a:lnSpc>
                <a:spcPct val="90000"/>
              </a:lnSpc>
              <a:spcAft>
                <a:spcPts val="600"/>
              </a:spcAft>
            </a:pPr>
            <a:endParaRPr lang="en-US" sz="2000" dirty="0">
              <a:solidFill>
                <a:schemeClr val="tx1">
                  <a:alpha val="80000"/>
                </a:schemeClr>
              </a:solidFill>
            </a:endParaRPr>
          </a:p>
        </p:txBody>
      </p:sp>
      <p:sp>
        <p:nvSpPr>
          <p:cNvPr id="3" name="TextBox 2">
            <a:extLst>
              <a:ext uri="{FF2B5EF4-FFF2-40B4-BE49-F238E27FC236}">
                <a16:creationId xmlns:a16="http://schemas.microsoft.com/office/drawing/2014/main" id="{CD926403-8692-083F-5ED0-AE0DD3D4CB0F}"/>
              </a:ext>
            </a:extLst>
          </p:cNvPr>
          <p:cNvSpPr txBox="1"/>
          <p:nvPr/>
        </p:nvSpPr>
        <p:spPr>
          <a:xfrm>
            <a:off x="401166" y="1237007"/>
            <a:ext cx="4977578" cy="3456913"/>
          </a:xfrm>
          <a:prstGeom prst="rect">
            <a:avLst/>
          </a:prstGeom>
        </p:spPr>
        <p:txBody>
          <a:bodyPr vert="horz" lIns="91440" tIns="45720" rIns="91440" bIns="45720" rtlCol="0" anchor="ctr">
            <a:normAutofit/>
          </a:bodyPr>
          <a:lstStyle/>
          <a:p>
            <a:pPr>
              <a:lnSpc>
                <a:spcPct val="90000"/>
              </a:lnSpc>
              <a:spcAft>
                <a:spcPts val="600"/>
              </a:spcAft>
            </a:pPr>
            <a:endParaRPr lang="en-US" sz="2000" b="0" i="0" dirty="0">
              <a:effectLst/>
            </a:endParaRPr>
          </a:p>
        </p:txBody>
      </p:sp>
      <p:sp>
        <p:nvSpPr>
          <p:cNvPr id="5" name="TextBox 4">
            <a:extLst>
              <a:ext uri="{FF2B5EF4-FFF2-40B4-BE49-F238E27FC236}">
                <a16:creationId xmlns:a16="http://schemas.microsoft.com/office/drawing/2014/main" id="{FA57B588-8E86-7594-2593-E3AD88A0FABE}"/>
              </a:ext>
            </a:extLst>
          </p:cNvPr>
          <p:cNvSpPr txBox="1"/>
          <p:nvPr/>
        </p:nvSpPr>
        <p:spPr>
          <a:xfrm>
            <a:off x="365455" y="1149092"/>
            <a:ext cx="5466226" cy="2862322"/>
          </a:xfrm>
          <a:prstGeom prst="rect">
            <a:avLst/>
          </a:prstGeom>
          <a:noFill/>
        </p:spPr>
        <p:txBody>
          <a:bodyPr wrap="square">
            <a:spAutoFit/>
          </a:bodyPr>
          <a:lstStyle/>
          <a:p>
            <a:r>
              <a:rPr lang="en-US" sz="2000" dirty="0">
                <a:latin typeface="Calibri body "/>
              </a:rPr>
              <a:t>The Plan-Do-Study-Act (PDSA) cycle has four stages to improve a process or implement change. </a:t>
            </a:r>
          </a:p>
          <a:p>
            <a:endParaRPr lang="en-US" sz="2000" dirty="0">
              <a:latin typeface="Calibri body "/>
            </a:endParaRPr>
          </a:p>
          <a:p>
            <a:r>
              <a:rPr lang="en-US" sz="2000" dirty="0">
                <a:latin typeface="Calibri body "/>
              </a:rPr>
              <a:t>A comprehensive assessment of a change entails preparing for it, attempting it, observing the outcomes, and implementing the lessons learned (NHS, 2022). This PDSA cycle can be used to identify service delivery learning and gain feedback from patients.</a:t>
            </a:r>
            <a:endParaRPr lang="en-GB" sz="2000" dirty="0">
              <a:latin typeface="Calibri body "/>
            </a:endParaRPr>
          </a:p>
        </p:txBody>
      </p:sp>
      <p:graphicFrame>
        <p:nvGraphicFramePr>
          <p:cNvPr id="78" name="TextBox 7">
            <a:extLst>
              <a:ext uri="{FF2B5EF4-FFF2-40B4-BE49-F238E27FC236}">
                <a16:creationId xmlns:a16="http://schemas.microsoft.com/office/drawing/2014/main" id="{B2AA5648-AB27-B06B-0807-1A5484CB86BB}"/>
              </a:ext>
            </a:extLst>
          </p:cNvPr>
          <p:cNvGraphicFramePr/>
          <p:nvPr>
            <p:extLst>
              <p:ext uri="{D42A27DB-BD31-4B8C-83A1-F6EECF244321}">
                <p14:modId xmlns:p14="http://schemas.microsoft.com/office/powerpoint/2010/main" val="1936641302"/>
              </p:ext>
            </p:extLst>
          </p:nvPr>
        </p:nvGraphicFramePr>
        <p:xfrm>
          <a:off x="5999180" y="188478"/>
          <a:ext cx="4977571" cy="60762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634B61EC-7DA0-57B6-0824-35660AD6BD4A}"/>
              </a:ext>
            </a:extLst>
          </p:cNvPr>
          <p:cNvSpPr txBox="1"/>
          <p:nvPr/>
        </p:nvSpPr>
        <p:spPr>
          <a:xfrm>
            <a:off x="365455" y="498321"/>
            <a:ext cx="2130733" cy="584775"/>
          </a:xfrm>
          <a:prstGeom prst="rect">
            <a:avLst/>
          </a:prstGeom>
          <a:noFill/>
        </p:spPr>
        <p:txBody>
          <a:bodyPr wrap="square" rtlCol="0">
            <a:spAutoFit/>
          </a:bodyPr>
          <a:lstStyle/>
          <a:p>
            <a:r>
              <a:rPr lang="en-GB" sz="3200" dirty="0"/>
              <a:t>Plan</a:t>
            </a:r>
          </a:p>
        </p:txBody>
      </p:sp>
      <p:sp>
        <p:nvSpPr>
          <p:cNvPr id="7" name="Footer Placeholder 6">
            <a:extLst>
              <a:ext uri="{FF2B5EF4-FFF2-40B4-BE49-F238E27FC236}">
                <a16:creationId xmlns:a16="http://schemas.microsoft.com/office/drawing/2014/main" id="{2EE2C89E-4879-DDF3-6DE3-70D5B527D69D}"/>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2636211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5477BD-5337-2D51-E48C-E84D5D158C4D}"/>
              </a:ext>
            </a:extLst>
          </p:cNvPr>
          <p:cNvSpPr txBox="1"/>
          <p:nvPr/>
        </p:nvSpPr>
        <p:spPr>
          <a:xfrm>
            <a:off x="396240" y="1020729"/>
            <a:ext cx="6096000" cy="1754326"/>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800"/>
              </a:spcAft>
              <a:buClrTx/>
              <a:buSzTx/>
              <a:buFontTx/>
              <a:buNone/>
              <a:tabLst/>
              <a:defRPr/>
            </a:pPr>
            <a:r>
              <a:rPr kumimoji="0" lang="en-US" sz="2000" i="0" u="none" strike="noStrike" kern="1200" cap="none" spc="0" normalizeH="0" baseline="0" noProof="0" dirty="0">
                <a:ln>
                  <a:noFill/>
                </a:ln>
                <a:solidFill>
                  <a:prstClr val="black"/>
                </a:solidFill>
                <a:effectLst/>
                <a:uLnTx/>
                <a:uFillTx/>
                <a:latin typeface="Calibri body"/>
              </a:rPr>
              <a:t>Public Health Wales, (n.d.) suggests the SMART framework can be used to establish a clear goal in conjunction with using the  PDSA cycle to test and implement changes leading to service improvement. A SMART goal is specific, measurable, achievable, realistic and timely.</a:t>
            </a:r>
          </a:p>
        </p:txBody>
      </p:sp>
      <p:sp>
        <p:nvSpPr>
          <p:cNvPr id="5" name="TextBox 4">
            <a:extLst>
              <a:ext uri="{FF2B5EF4-FFF2-40B4-BE49-F238E27FC236}">
                <a16:creationId xmlns:a16="http://schemas.microsoft.com/office/drawing/2014/main" id="{03022B8C-F186-2190-431A-BFF007086C48}"/>
              </a:ext>
            </a:extLst>
          </p:cNvPr>
          <p:cNvSpPr txBox="1"/>
          <p:nvPr/>
        </p:nvSpPr>
        <p:spPr>
          <a:xfrm>
            <a:off x="396240" y="3429000"/>
            <a:ext cx="6096000" cy="200054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00" cap="none" spc="0" normalizeH="0" baseline="0" noProof="0" dirty="0">
                <a:ln>
                  <a:noFill/>
                </a:ln>
                <a:solidFill>
                  <a:schemeClr val="accent1">
                    <a:lumMod val="75000"/>
                  </a:schemeClr>
                </a:solidFill>
                <a:effectLst/>
                <a:uLnTx/>
                <a:uFillTx/>
                <a:latin typeface="Calibri body"/>
                <a:cs typeface="Times New Roman" panose="02020603050405020304" pitchFamily="18" charset="0"/>
              </a:rPr>
              <a:t>SMART goal for this PDSA project: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00" cap="none" spc="0" normalizeH="0" baseline="0" noProof="0" dirty="0">
                <a:ln>
                  <a:noFill/>
                </a:ln>
                <a:solidFill>
                  <a:schemeClr val="accent1">
                    <a:lumMod val="75000"/>
                  </a:schemeClr>
                </a:solidFill>
                <a:effectLst/>
                <a:uLnTx/>
                <a:uFillTx/>
                <a:latin typeface="Calibri body"/>
                <a:cs typeface="Times New Roman" panose="02020603050405020304" pitchFamily="18" charset="0"/>
              </a:rPr>
              <a:t>To conduct follow-up calls to </a:t>
            </a:r>
            <a:r>
              <a:rPr lang="en-GB" sz="2000" b="1" kern="100" dirty="0">
                <a:solidFill>
                  <a:schemeClr val="accent1">
                    <a:lumMod val="75000"/>
                  </a:schemeClr>
                </a:solidFill>
                <a:latin typeface="Calibri body"/>
                <a:cs typeface="Times New Roman" panose="02020603050405020304" pitchFamily="18" charset="0"/>
              </a:rPr>
              <a:t>twenty-six </a:t>
            </a:r>
            <a:r>
              <a:rPr kumimoji="0" lang="en-GB" sz="2000" b="1" i="0" u="none" strike="noStrike" kern="100" cap="none" spc="0" normalizeH="0" baseline="0" noProof="0" dirty="0">
                <a:ln>
                  <a:noFill/>
                </a:ln>
                <a:solidFill>
                  <a:schemeClr val="accent1">
                    <a:lumMod val="75000"/>
                  </a:schemeClr>
                </a:solidFill>
                <a:effectLst/>
                <a:uLnTx/>
                <a:uFillTx/>
                <a:latin typeface="Calibri body"/>
                <a:cs typeface="Times New Roman" panose="02020603050405020304" pitchFamily="18" charset="0"/>
              </a:rPr>
              <a:t>patients who received an Occupational Therapy assessment in September 2023 resulting in an outcome consisting of equipment provision or onward referrals post-discharge by 5 January 2024. </a:t>
            </a:r>
          </a:p>
        </p:txBody>
      </p:sp>
      <p:sp>
        <p:nvSpPr>
          <p:cNvPr id="6" name="TextBox 5">
            <a:extLst>
              <a:ext uri="{FF2B5EF4-FFF2-40B4-BE49-F238E27FC236}">
                <a16:creationId xmlns:a16="http://schemas.microsoft.com/office/drawing/2014/main" id="{68008A20-8892-5BF5-3028-B17A133EC567}"/>
              </a:ext>
            </a:extLst>
          </p:cNvPr>
          <p:cNvSpPr txBox="1"/>
          <p:nvPr/>
        </p:nvSpPr>
        <p:spPr>
          <a:xfrm>
            <a:off x="7467600" y="823913"/>
            <a:ext cx="3994150" cy="4416266"/>
          </a:xfrm>
          <a:prstGeom prst="roundRect">
            <a:avLst/>
          </a:prstGeom>
          <a:ln/>
          <a:effectLst>
            <a:outerShdw blurRad="50800" dist="38100" algn="l" rotWithShape="0">
              <a:prstClr val="black">
                <a:alpha val="40000"/>
              </a:prstClr>
            </a:outerShdw>
          </a:effectLst>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285750" indent="-285750">
              <a:buFont typeface="Arial" panose="020B0604020202020204" pitchFamily="34" charset="0"/>
              <a:buChar char="•"/>
            </a:pPr>
            <a:r>
              <a:rPr lang="en-GB" sz="2000" dirty="0">
                <a:ln w="0"/>
                <a:solidFill>
                  <a:schemeClr val="bg1"/>
                </a:solidFill>
                <a:effectLst>
                  <a:outerShdw blurRad="38100" dist="25400" dir="5400000" algn="ctr" rotWithShape="0">
                    <a:srgbClr val="6E747A">
                      <a:alpha val="43000"/>
                    </a:srgbClr>
                  </a:outerShdw>
                </a:effectLst>
              </a:rPr>
              <a:t>The aim was to measure the effectiveness of interventions carried out for patients discharged from A&amp;E by collecting patient feedback.</a:t>
            </a:r>
          </a:p>
          <a:p>
            <a:pPr marL="285750" indent="-285750">
              <a:buFont typeface="Arial" panose="020B0604020202020204" pitchFamily="34" charset="0"/>
              <a:buChar char="•"/>
            </a:pPr>
            <a:endParaRPr lang="en-GB" sz="2000" dirty="0">
              <a:ln w="0"/>
              <a:solidFill>
                <a:schemeClr val="bg1"/>
              </a:solidFill>
              <a:effectLst>
                <a:outerShdw blurRad="38100" dist="25400" dir="5400000" algn="ctr" rotWithShape="0">
                  <a:srgbClr val="6E747A">
                    <a:alpha val="43000"/>
                  </a:srgbClr>
                </a:outerShdw>
              </a:effectLst>
            </a:endParaRPr>
          </a:p>
          <a:p>
            <a:pPr marL="285750" indent="-285750">
              <a:buFont typeface="Arial" panose="020B0604020202020204" pitchFamily="34" charset="0"/>
              <a:buChar char="•"/>
            </a:pPr>
            <a:r>
              <a:rPr lang="en-GB" sz="2000" dirty="0">
                <a:ln w="0"/>
                <a:solidFill>
                  <a:schemeClr val="bg1"/>
                </a:solidFill>
                <a:effectLst>
                  <a:outerShdw blurRad="38100" dist="25400" dir="5400000" algn="ctr" rotWithShape="0">
                    <a:srgbClr val="6E747A">
                      <a:alpha val="43000"/>
                    </a:srgbClr>
                  </a:outerShdw>
                </a:effectLst>
              </a:rPr>
              <a:t>Do they still require support and/or equipment provided?</a:t>
            </a:r>
          </a:p>
          <a:p>
            <a:pPr marL="285750" indent="-285750">
              <a:buFont typeface="Arial" panose="020B0604020202020204" pitchFamily="34" charset="0"/>
              <a:buChar char="•"/>
            </a:pPr>
            <a:endParaRPr lang="en-GB" sz="2000" dirty="0">
              <a:ln w="0"/>
              <a:solidFill>
                <a:schemeClr val="bg1"/>
              </a:solidFill>
              <a:effectLst>
                <a:outerShdw blurRad="38100" dist="25400" dir="5400000" algn="ctr" rotWithShape="0">
                  <a:srgbClr val="6E747A">
                    <a:alpha val="43000"/>
                  </a:srgbClr>
                </a:outerShdw>
              </a:effectLst>
            </a:endParaRPr>
          </a:p>
          <a:p>
            <a:pPr marL="285750" indent="-285750">
              <a:buFont typeface="Arial" panose="020B0604020202020204" pitchFamily="34" charset="0"/>
              <a:buChar char="•"/>
            </a:pPr>
            <a:r>
              <a:rPr lang="en-GB" sz="2000" dirty="0">
                <a:ln w="0"/>
                <a:solidFill>
                  <a:schemeClr val="bg1"/>
                </a:solidFill>
                <a:effectLst>
                  <a:outerShdw blurRad="38100" dist="25400" dir="5400000" algn="ctr" rotWithShape="0">
                    <a:srgbClr val="6E747A">
                      <a:alpha val="43000"/>
                    </a:srgbClr>
                  </a:outerShdw>
                </a:effectLst>
              </a:rPr>
              <a:t>Did the referral achieve the goal identified on the assessment?</a:t>
            </a:r>
          </a:p>
          <a:p>
            <a:endParaRPr lang="en-GB" dirty="0"/>
          </a:p>
        </p:txBody>
      </p:sp>
      <p:sp>
        <p:nvSpPr>
          <p:cNvPr id="7" name="TextBox 6">
            <a:extLst>
              <a:ext uri="{FF2B5EF4-FFF2-40B4-BE49-F238E27FC236}">
                <a16:creationId xmlns:a16="http://schemas.microsoft.com/office/drawing/2014/main" id="{634B61EC-7DA0-57B6-0824-35660AD6BD4A}"/>
              </a:ext>
            </a:extLst>
          </p:cNvPr>
          <p:cNvSpPr txBox="1"/>
          <p:nvPr/>
        </p:nvSpPr>
        <p:spPr>
          <a:xfrm>
            <a:off x="396240" y="435954"/>
            <a:ext cx="2130733" cy="584775"/>
          </a:xfrm>
          <a:prstGeom prst="rect">
            <a:avLst/>
          </a:prstGeom>
          <a:noFill/>
        </p:spPr>
        <p:txBody>
          <a:bodyPr wrap="square" rtlCol="0">
            <a:spAutoFit/>
          </a:bodyPr>
          <a:lstStyle/>
          <a:p>
            <a:r>
              <a:rPr lang="en-GB" sz="3200" dirty="0"/>
              <a:t>Plan</a:t>
            </a:r>
          </a:p>
        </p:txBody>
      </p:sp>
      <p:sp>
        <p:nvSpPr>
          <p:cNvPr id="2" name="Footer Placeholder 1">
            <a:extLst>
              <a:ext uri="{FF2B5EF4-FFF2-40B4-BE49-F238E27FC236}">
                <a16:creationId xmlns:a16="http://schemas.microsoft.com/office/drawing/2014/main" id="{6F24723F-C0C1-4B00-D87C-D1A10D5B1256}"/>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1368267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9" name="TextBox 2">
            <a:extLst>
              <a:ext uri="{FF2B5EF4-FFF2-40B4-BE49-F238E27FC236}">
                <a16:creationId xmlns:a16="http://schemas.microsoft.com/office/drawing/2014/main" id="{31447664-35F8-5421-B2E7-6A8BE9CB0D3E}"/>
              </a:ext>
            </a:extLst>
          </p:cNvPr>
          <p:cNvGraphicFramePr/>
          <p:nvPr>
            <p:extLst>
              <p:ext uri="{D42A27DB-BD31-4B8C-83A1-F6EECF244321}">
                <p14:modId xmlns:p14="http://schemas.microsoft.com/office/powerpoint/2010/main" val="4208557232"/>
              </p:ext>
            </p:extLst>
          </p:nvPr>
        </p:nvGraphicFramePr>
        <p:xfrm>
          <a:off x="0" y="335280"/>
          <a:ext cx="11711353" cy="6522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Footer Placeholder 1">
            <a:extLst>
              <a:ext uri="{FF2B5EF4-FFF2-40B4-BE49-F238E27FC236}">
                <a16:creationId xmlns:a16="http://schemas.microsoft.com/office/drawing/2014/main" id="{A30FAC77-02EF-5F01-11D4-8DEA179ECAE0}"/>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3629729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E487D6-1B62-A01F-62B8-D78A2C9F7EC7}"/>
              </a:ext>
            </a:extLst>
          </p:cNvPr>
          <p:cNvSpPr txBox="1"/>
          <p:nvPr/>
        </p:nvSpPr>
        <p:spPr>
          <a:xfrm>
            <a:off x="630936" y="1255561"/>
            <a:ext cx="10894314" cy="2583014"/>
          </a:xfrm>
          <a:prstGeom prst="rect">
            <a:avLst/>
          </a:prstGeom>
        </p:spPr>
        <p:txBody>
          <a:bodyPr vert="horz" lIns="91440" tIns="45720" rIns="91440" bIns="45720" rtlCol="0">
            <a:normAutofit/>
          </a:bodyPr>
          <a:lstStyle/>
          <a:p>
            <a:pPr marL="400050" indent="-342900">
              <a:lnSpc>
                <a:spcPct val="90000"/>
              </a:lnSpc>
              <a:spcAft>
                <a:spcPts val="600"/>
              </a:spcAft>
              <a:buFont typeface="Wingdings" panose="05000000000000000000" pitchFamily="2" charset="2"/>
              <a:buChar char="§"/>
            </a:pPr>
            <a:r>
              <a:rPr lang="en-US" sz="2000" dirty="0">
                <a:latin typeface="Calibri body "/>
              </a:rPr>
              <a:t>Collect data of twenty-six patients discharged same day in September 2023 following occupational therapy assessment with provision of equipment and/or referrals.</a:t>
            </a:r>
          </a:p>
          <a:p>
            <a:pPr marL="400050" indent="-342900">
              <a:lnSpc>
                <a:spcPct val="90000"/>
              </a:lnSpc>
              <a:spcAft>
                <a:spcPts val="600"/>
              </a:spcAft>
              <a:buFont typeface="Wingdings" panose="05000000000000000000" pitchFamily="2" charset="2"/>
              <a:buChar char="§"/>
            </a:pPr>
            <a:r>
              <a:rPr lang="en-US" sz="2000" dirty="0">
                <a:latin typeface="Calibri body "/>
              </a:rPr>
              <a:t>Create a table to collate and display this information. </a:t>
            </a:r>
          </a:p>
          <a:p>
            <a:pPr marL="400050" indent="-342900">
              <a:lnSpc>
                <a:spcPct val="90000"/>
              </a:lnSpc>
              <a:spcAft>
                <a:spcPts val="600"/>
              </a:spcAft>
              <a:buFont typeface="Wingdings" panose="05000000000000000000" pitchFamily="2" charset="2"/>
              <a:buChar char="§"/>
            </a:pPr>
            <a:r>
              <a:rPr lang="en-US" sz="2000" dirty="0">
                <a:latin typeface="Calibri body "/>
              </a:rPr>
              <a:t>Carry out all telephone calls by 5 January 2024.</a:t>
            </a:r>
          </a:p>
          <a:p>
            <a:pPr marL="400050" indent="-342900">
              <a:lnSpc>
                <a:spcPct val="90000"/>
              </a:lnSpc>
              <a:spcAft>
                <a:spcPts val="600"/>
              </a:spcAft>
              <a:buFont typeface="Wingdings" panose="05000000000000000000" pitchFamily="2" charset="2"/>
              <a:buChar char="§"/>
            </a:pPr>
            <a:r>
              <a:rPr lang="en-US" sz="2000" dirty="0">
                <a:latin typeface="Calibri body "/>
              </a:rPr>
              <a:t>Gain feedback from patients/next of kin (if required).</a:t>
            </a:r>
          </a:p>
          <a:p>
            <a:pPr marL="400050" indent="-342900">
              <a:lnSpc>
                <a:spcPct val="90000"/>
              </a:lnSpc>
              <a:spcAft>
                <a:spcPts val="600"/>
              </a:spcAft>
              <a:buFont typeface="Wingdings" panose="05000000000000000000" pitchFamily="2" charset="2"/>
              <a:buChar char="§"/>
            </a:pPr>
            <a:r>
              <a:rPr lang="en-US" sz="2000" dirty="0">
                <a:latin typeface="Calibri body "/>
              </a:rPr>
              <a:t>Enquire whether the referral and/or equipment was helpful, still required and if there were any ongoing actions.</a:t>
            </a:r>
          </a:p>
          <a:p>
            <a:pPr marL="285750" indent="-228600">
              <a:lnSpc>
                <a:spcPct val="90000"/>
              </a:lnSpc>
              <a:spcAft>
                <a:spcPts val="600"/>
              </a:spcAft>
              <a:buFont typeface="Arial" panose="020B0604020202020204" pitchFamily="34" charset="0"/>
              <a:buChar char="•"/>
            </a:pPr>
            <a:endParaRPr lang="en-US" sz="1500" dirty="0"/>
          </a:p>
        </p:txBody>
      </p:sp>
      <p:pic>
        <p:nvPicPr>
          <p:cNvPr id="10" name="Picture 9" descr="A tray with a bowl and a walker on it&#10;&#10;Description automatically generated">
            <a:extLst>
              <a:ext uri="{FF2B5EF4-FFF2-40B4-BE49-F238E27FC236}">
                <a16:creationId xmlns:a16="http://schemas.microsoft.com/office/drawing/2014/main" id="{9A360596-E262-B09E-BC39-937390E4ACB4}"/>
              </a:ext>
            </a:extLst>
          </p:cNvPr>
          <p:cNvPicPr>
            <a:picLocks noChangeAspect="1"/>
          </p:cNvPicPr>
          <p:nvPr/>
        </p:nvPicPr>
        <p:blipFill rotWithShape="1">
          <a:blip r:embed="rId3" cstate="hq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494" t="22360" r="11634" b="1935"/>
          <a:stretch/>
        </p:blipFill>
        <p:spPr>
          <a:xfrm>
            <a:off x="6196393" y="4313280"/>
            <a:ext cx="1676401" cy="1880287"/>
          </a:xfrm>
          <a:prstGeom prst="rect">
            <a:avLst/>
          </a:prstGeom>
        </p:spPr>
      </p:pic>
      <p:pic>
        <p:nvPicPr>
          <p:cNvPr id="8" name="Picture 7" descr="Person doing presentation">
            <a:extLst>
              <a:ext uri="{FF2B5EF4-FFF2-40B4-BE49-F238E27FC236}">
                <a16:creationId xmlns:a16="http://schemas.microsoft.com/office/drawing/2014/main" id="{A21819F8-DDC8-4E09-3EE8-84F9D778C6E2}"/>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8924163" y="3541763"/>
            <a:ext cx="2724912" cy="1818878"/>
          </a:xfrm>
          <a:prstGeom prst="rect">
            <a:avLst/>
          </a:prstGeom>
        </p:spPr>
      </p:pic>
      <p:pic>
        <p:nvPicPr>
          <p:cNvPr id="12" name="Picture 11" descr="A person holding a hand of an old person&#10;&#10;Description automatically generated">
            <a:extLst>
              <a:ext uri="{FF2B5EF4-FFF2-40B4-BE49-F238E27FC236}">
                <a16:creationId xmlns:a16="http://schemas.microsoft.com/office/drawing/2014/main" id="{5C661DE9-6493-4FBB-5232-7DB39AA56BC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55469" y="4583977"/>
            <a:ext cx="2203304" cy="1553329"/>
          </a:xfrm>
          <a:prstGeom prst="rect">
            <a:avLst/>
          </a:prstGeom>
        </p:spPr>
      </p:pic>
      <p:pic>
        <p:nvPicPr>
          <p:cNvPr id="7" name="Graphic 6" descr="Speaker phone with solid fill">
            <a:extLst>
              <a:ext uri="{FF2B5EF4-FFF2-40B4-BE49-F238E27FC236}">
                <a16:creationId xmlns:a16="http://schemas.microsoft.com/office/drawing/2014/main" id="{09654B4A-7794-9BFB-3E02-4AB1BAFD630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251250" y="3329500"/>
            <a:ext cx="2031141" cy="2031141"/>
          </a:xfrm>
          <a:prstGeom prst="rect">
            <a:avLst/>
          </a:prstGeom>
        </p:spPr>
      </p:pic>
      <p:sp>
        <p:nvSpPr>
          <p:cNvPr id="2" name="TextBox 1">
            <a:extLst>
              <a:ext uri="{FF2B5EF4-FFF2-40B4-BE49-F238E27FC236}">
                <a16:creationId xmlns:a16="http://schemas.microsoft.com/office/drawing/2014/main" id="{055C0724-7FFB-1BC3-62DA-C37C68E04A4C}"/>
              </a:ext>
            </a:extLst>
          </p:cNvPr>
          <p:cNvSpPr txBox="1"/>
          <p:nvPr/>
        </p:nvSpPr>
        <p:spPr>
          <a:xfrm>
            <a:off x="630936" y="488468"/>
            <a:ext cx="2783840" cy="584775"/>
          </a:xfrm>
          <a:prstGeom prst="rect">
            <a:avLst/>
          </a:prstGeom>
          <a:noFill/>
        </p:spPr>
        <p:txBody>
          <a:bodyPr wrap="square" rtlCol="0">
            <a:spAutoFit/>
          </a:bodyPr>
          <a:lstStyle/>
          <a:p>
            <a:r>
              <a:rPr lang="en-GB" sz="3200" dirty="0"/>
              <a:t>Do</a:t>
            </a:r>
          </a:p>
        </p:txBody>
      </p:sp>
      <p:sp>
        <p:nvSpPr>
          <p:cNvPr id="3" name="Footer Placeholder 2">
            <a:extLst>
              <a:ext uri="{FF2B5EF4-FFF2-40B4-BE49-F238E27FC236}">
                <a16:creationId xmlns:a16="http://schemas.microsoft.com/office/drawing/2014/main" id="{3C489F95-E9F1-CE12-3DA2-4C37A03082D8}"/>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2641958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5D7CDB5E-A9D0-B65F-0D12-93A47181BEE4}"/>
              </a:ext>
            </a:extLst>
          </p:cNvPr>
          <p:cNvPicPr>
            <a:picLocks noChangeAspect="1"/>
          </p:cNvPicPr>
          <p:nvPr/>
        </p:nvPicPr>
        <p:blipFill>
          <a:blip r:embed="rId2"/>
          <a:stretch>
            <a:fillRect/>
          </a:stretch>
        </p:blipFill>
        <p:spPr>
          <a:xfrm>
            <a:off x="265176" y="1068132"/>
            <a:ext cx="11658600" cy="4721735"/>
          </a:xfrm>
          <a:prstGeom prst="rect">
            <a:avLst/>
          </a:prstGeom>
        </p:spPr>
      </p:pic>
      <p:sp>
        <p:nvSpPr>
          <p:cNvPr id="3" name="TextBox 2"/>
          <p:cNvSpPr txBox="1"/>
          <p:nvPr/>
        </p:nvSpPr>
        <p:spPr>
          <a:xfrm flipH="1">
            <a:off x="364372" y="345786"/>
            <a:ext cx="6119554" cy="1077218"/>
          </a:xfrm>
          <a:prstGeom prst="rect">
            <a:avLst/>
          </a:prstGeom>
          <a:noFill/>
        </p:spPr>
        <p:txBody>
          <a:bodyPr wrap="square" rtlCol="0">
            <a:spAutoFit/>
          </a:bodyPr>
          <a:lstStyle/>
          <a:p>
            <a:r>
              <a:rPr lang="en-GB" sz="3200" dirty="0"/>
              <a:t>Study</a:t>
            </a:r>
          </a:p>
          <a:p>
            <a:endParaRPr lang="en-GB" sz="3200" b="1" dirty="0"/>
          </a:p>
        </p:txBody>
      </p:sp>
      <p:sp>
        <p:nvSpPr>
          <p:cNvPr id="4" name="Footer Placeholder 3">
            <a:extLst>
              <a:ext uri="{FF2B5EF4-FFF2-40B4-BE49-F238E27FC236}">
                <a16:creationId xmlns:a16="http://schemas.microsoft.com/office/drawing/2014/main" id="{DB4C6CED-E2A8-C5C9-CFF1-4048101EEDC5}"/>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1755970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itle 5">
            <a:extLst>
              <a:ext uri="{FF2B5EF4-FFF2-40B4-BE49-F238E27FC236}">
                <a16:creationId xmlns:a16="http://schemas.microsoft.com/office/drawing/2014/main" id="{B348F5A8-F094-A0F5-E034-C6D0D62A5743}"/>
              </a:ext>
            </a:extLst>
          </p:cNvPr>
          <p:cNvSpPr>
            <a:spLocks noGrp="1"/>
          </p:cNvSpPr>
          <p:nvPr>
            <p:ph type="title"/>
          </p:nvPr>
        </p:nvSpPr>
        <p:spPr>
          <a:xfrm>
            <a:off x="492370" y="516835"/>
            <a:ext cx="3084844" cy="2103875"/>
          </a:xfrm>
        </p:spPr>
        <p:txBody>
          <a:bodyPr vert="horz" lIns="91440" tIns="45720" rIns="91440" bIns="45720" rtlCol="0" anchor="b">
            <a:normAutofit/>
          </a:bodyPr>
          <a:lstStyle/>
          <a:p>
            <a:r>
              <a:rPr lang="en-US" sz="3600" dirty="0">
                <a:solidFill>
                  <a:srgbClr val="FFFFFF"/>
                </a:solidFill>
              </a:rPr>
              <a:t>Study</a:t>
            </a:r>
          </a:p>
        </p:txBody>
      </p:sp>
      <p:sp>
        <p:nvSpPr>
          <p:cNvPr id="2" name="TextBox 1"/>
          <p:cNvSpPr txBox="1"/>
          <p:nvPr/>
        </p:nvSpPr>
        <p:spPr>
          <a:xfrm>
            <a:off x="492371" y="2653800"/>
            <a:ext cx="3084844" cy="3335519"/>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2000" dirty="0">
                <a:solidFill>
                  <a:srgbClr val="FFFFFF"/>
                </a:solidFill>
              </a:rPr>
              <a:t>This data shows that most patients received one referral  followed closely by patients receiving the provision of equipment and referral/s.</a:t>
            </a:r>
          </a:p>
        </p:txBody>
      </p:sp>
      <p:sp>
        <p:nvSpPr>
          <p:cNvPr id="22" name="Rectangle 21">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A pie chart with numbers and text&#10;&#10;Description automatically generated">
            <a:extLst>
              <a:ext uri="{FF2B5EF4-FFF2-40B4-BE49-F238E27FC236}">
                <a16:creationId xmlns:a16="http://schemas.microsoft.com/office/drawing/2014/main" id="{4F7D38E7-8032-481D-CF0D-23E4EDC87A3E}"/>
              </a:ext>
            </a:extLst>
          </p:cNvPr>
          <p:cNvPicPr>
            <a:picLocks noChangeAspect="1"/>
          </p:cNvPicPr>
          <p:nvPr/>
        </p:nvPicPr>
        <p:blipFill>
          <a:blip r:embed="rId3"/>
          <a:stretch>
            <a:fillRect/>
          </a:stretch>
        </p:blipFill>
        <p:spPr>
          <a:xfrm>
            <a:off x="4742017" y="1440560"/>
            <a:ext cx="6798082" cy="3976879"/>
          </a:xfrm>
          <a:prstGeom prst="rect">
            <a:avLst/>
          </a:prstGeom>
        </p:spPr>
      </p:pic>
      <p:sp>
        <p:nvSpPr>
          <p:cNvPr id="5" name="TextBox 4">
            <a:extLst>
              <a:ext uri="{FF2B5EF4-FFF2-40B4-BE49-F238E27FC236}">
                <a16:creationId xmlns:a16="http://schemas.microsoft.com/office/drawing/2014/main" id="{22896E77-490B-2A2D-E6DF-A21B4E281B5E}"/>
              </a:ext>
            </a:extLst>
          </p:cNvPr>
          <p:cNvSpPr txBox="1"/>
          <p:nvPr/>
        </p:nvSpPr>
        <p:spPr>
          <a:xfrm>
            <a:off x="292157" y="1509623"/>
            <a:ext cx="3084844" cy="3348127"/>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endParaRPr lang="en-US" sz="2000" strike="sngStrike" dirty="0">
              <a:latin typeface="Calibri body"/>
            </a:endParaRPr>
          </a:p>
        </p:txBody>
      </p:sp>
      <p:sp>
        <p:nvSpPr>
          <p:cNvPr id="3" name="Footer Placeholder 2">
            <a:extLst>
              <a:ext uri="{FF2B5EF4-FFF2-40B4-BE49-F238E27FC236}">
                <a16:creationId xmlns:a16="http://schemas.microsoft.com/office/drawing/2014/main" id="{E0AAEF50-6920-2D29-0A25-B97BF9F77834}"/>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548062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778F2C-DE98-8235-537E-6E51FAB47163}"/>
              </a:ext>
            </a:extLst>
          </p:cNvPr>
          <p:cNvSpPr txBox="1"/>
          <p:nvPr/>
        </p:nvSpPr>
        <p:spPr>
          <a:xfrm>
            <a:off x="456838" y="1737845"/>
            <a:ext cx="3363855" cy="1905880"/>
          </a:xfrm>
          <a:prstGeom prst="rect">
            <a:avLst/>
          </a:prstGeom>
        </p:spPr>
        <p:txBody>
          <a:bodyPr vert="horz" lIns="0" tIns="45720" rIns="0" bIns="45720" rtlCol="0">
            <a:noAutofit/>
          </a:bodyPr>
          <a:lstStyle/>
          <a:p>
            <a:pPr defTabSz="914400">
              <a:lnSpc>
                <a:spcPct val="90000"/>
              </a:lnSpc>
              <a:spcAft>
                <a:spcPts val="600"/>
              </a:spcAft>
              <a:buClr>
                <a:schemeClr val="accent1"/>
              </a:buClr>
              <a:buFont typeface="Calibri" panose="020F0502020204030204" pitchFamily="34" charset="0"/>
            </a:pPr>
            <a:endParaRPr lang="en-US" sz="2000" strike="sngStrike" dirty="0">
              <a:latin typeface="Calibri body"/>
            </a:endParaRPr>
          </a:p>
        </p:txBody>
      </p:sp>
      <p:pic>
        <p:nvPicPr>
          <p:cNvPr id="2" name="Picture 1" descr="A graph of different colored lines&#10;&#10;Description automatically generated">
            <a:extLst>
              <a:ext uri="{FF2B5EF4-FFF2-40B4-BE49-F238E27FC236}">
                <a16:creationId xmlns:a16="http://schemas.microsoft.com/office/drawing/2014/main" id="{CCE5A442-9C97-6338-7F25-45842625E582}"/>
              </a:ext>
            </a:extLst>
          </p:cNvPr>
          <p:cNvPicPr>
            <a:picLocks noChangeAspect="1"/>
          </p:cNvPicPr>
          <p:nvPr/>
        </p:nvPicPr>
        <p:blipFill rotWithShape="1">
          <a:blip r:embed="rId2"/>
          <a:srcRect t="6335" r="-2" b="-2"/>
          <a:stretch/>
        </p:blipFill>
        <p:spPr>
          <a:xfrm>
            <a:off x="4395653" y="1783615"/>
            <a:ext cx="6798082" cy="3720218"/>
          </a:xfrm>
          <a:prstGeom prst="rect">
            <a:avLst/>
          </a:prstGeom>
        </p:spPr>
      </p:pic>
      <p:sp>
        <p:nvSpPr>
          <p:cNvPr id="11" name="Title 5">
            <a:extLst>
              <a:ext uri="{FF2B5EF4-FFF2-40B4-BE49-F238E27FC236}">
                <a16:creationId xmlns:a16="http://schemas.microsoft.com/office/drawing/2014/main" id="{B348F5A8-F094-A0F5-E034-C6D0D62A5743}"/>
              </a:ext>
            </a:extLst>
          </p:cNvPr>
          <p:cNvSpPr txBox="1">
            <a:spLocks/>
          </p:cNvSpPr>
          <p:nvPr/>
        </p:nvSpPr>
        <p:spPr>
          <a:xfrm>
            <a:off x="317289" y="762000"/>
            <a:ext cx="3084844" cy="747623"/>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sz="3600" dirty="0">
                <a:solidFill>
                  <a:schemeClr val="bg1"/>
                </a:solidFill>
              </a:rPr>
              <a:t>Study</a:t>
            </a:r>
            <a:endParaRPr lang="en-US" sz="3600" dirty="0">
              <a:solidFill>
                <a:schemeClr val="bg1"/>
              </a:solidFill>
            </a:endParaRPr>
          </a:p>
        </p:txBody>
      </p:sp>
      <p:sp>
        <p:nvSpPr>
          <p:cNvPr id="6" name="TextBox 5"/>
          <p:cNvSpPr txBox="1"/>
          <p:nvPr/>
        </p:nvSpPr>
        <p:spPr>
          <a:xfrm>
            <a:off x="1001274" y="877238"/>
            <a:ext cx="2274982" cy="369332"/>
          </a:xfrm>
          <a:prstGeom prst="rect">
            <a:avLst/>
          </a:prstGeom>
          <a:noFill/>
        </p:spPr>
        <p:txBody>
          <a:bodyPr wrap="none" rtlCol="0">
            <a:spAutoFit/>
          </a:bodyPr>
          <a:lstStyle/>
          <a:p>
            <a:r>
              <a:rPr lang="en-GB" dirty="0"/>
              <a:t>Usefulness of referrals</a:t>
            </a:r>
          </a:p>
        </p:txBody>
      </p:sp>
      <p:sp>
        <p:nvSpPr>
          <p:cNvPr id="3" name="Rectangle 2"/>
          <p:cNvSpPr/>
          <p:nvPr/>
        </p:nvSpPr>
        <p:spPr>
          <a:xfrm>
            <a:off x="911911" y="2351063"/>
            <a:ext cx="3178629" cy="2554545"/>
          </a:xfrm>
          <a:prstGeom prst="rect">
            <a:avLst/>
          </a:prstGeom>
        </p:spPr>
        <p:txBody>
          <a:bodyPr wrap="square">
            <a:spAutoFit/>
          </a:bodyPr>
          <a:lstStyle/>
          <a:p>
            <a:r>
              <a:rPr lang="en-GB" sz="2000" dirty="0">
                <a:latin typeface="Calibri body"/>
              </a:rPr>
              <a:t>Most patients contacted reported that the referrals completed were useful to them post- discharge. However, only one patient provided negative feedback that the referral was not useful to them.</a:t>
            </a:r>
          </a:p>
        </p:txBody>
      </p:sp>
      <p:sp>
        <p:nvSpPr>
          <p:cNvPr id="5" name="Footer Placeholder 4">
            <a:extLst>
              <a:ext uri="{FF2B5EF4-FFF2-40B4-BE49-F238E27FC236}">
                <a16:creationId xmlns:a16="http://schemas.microsoft.com/office/drawing/2014/main" id="{49812556-963D-C609-F3BC-DAEB970EDAD5}"/>
              </a:ext>
            </a:extLst>
          </p:cNvPr>
          <p:cNvSpPr>
            <a:spLocks noGrp="1"/>
          </p:cNvSpPr>
          <p:nvPr>
            <p:ph type="ftr" sz="quarter" idx="11"/>
          </p:nvPr>
        </p:nvSpPr>
        <p:spPr/>
        <p:txBody>
          <a:bodyPr/>
          <a:lstStyle/>
          <a:p>
            <a:r>
              <a:rPr lang="en-GB"/>
              <a:t>2316489</a:t>
            </a:r>
          </a:p>
        </p:txBody>
      </p:sp>
      <p:sp>
        <p:nvSpPr>
          <p:cNvPr id="7" name="TextBox 6">
            <a:extLst>
              <a:ext uri="{FF2B5EF4-FFF2-40B4-BE49-F238E27FC236}">
                <a16:creationId xmlns:a16="http://schemas.microsoft.com/office/drawing/2014/main" id="{70528A2A-3AB4-E94C-28E1-2EB4D2508957}"/>
              </a:ext>
            </a:extLst>
          </p:cNvPr>
          <p:cNvSpPr txBox="1"/>
          <p:nvPr/>
        </p:nvSpPr>
        <p:spPr>
          <a:xfrm>
            <a:off x="141483" y="150254"/>
            <a:ext cx="2359742" cy="400110"/>
          </a:xfrm>
          <a:prstGeom prst="rect">
            <a:avLst/>
          </a:prstGeom>
          <a:noFill/>
        </p:spPr>
        <p:txBody>
          <a:bodyPr wrap="square" rtlCol="0">
            <a:spAutoFit/>
          </a:bodyPr>
          <a:lstStyle/>
          <a:p>
            <a:r>
              <a:rPr lang="en-GB" sz="2000" dirty="0"/>
              <a:t>Study</a:t>
            </a:r>
          </a:p>
        </p:txBody>
      </p:sp>
    </p:spTree>
    <p:extLst>
      <p:ext uri="{BB962C8B-B14F-4D97-AF65-F5344CB8AC3E}">
        <p14:creationId xmlns:p14="http://schemas.microsoft.com/office/powerpoint/2010/main" val="1465647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2" name="Straight Connector 2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Title 5">
            <a:extLst>
              <a:ext uri="{FF2B5EF4-FFF2-40B4-BE49-F238E27FC236}">
                <a16:creationId xmlns:a16="http://schemas.microsoft.com/office/drawing/2014/main" id="{B348F5A8-F094-A0F5-E034-C6D0D62A5743}"/>
              </a:ext>
            </a:extLst>
          </p:cNvPr>
          <p:cNvSpPr txBox="1">
            <a:spLocks/>
          </p:cNvSpPr>
          <p:nvPr/>
        </p:nvSpPr>
        <p:spPr>
          <a:xfrm>
            <a:off x="492370" y="516835"/>
            <a:ext cx="3084844" cy="2103875"/>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spcAft>
                <a:spcPts val="600"/>
              </a:spcAft>
            </a:pPr>
            <a:r>
              <a:rPr lang="en-US" sz="3600">
                <a:solidFill>
                  <a:srgbClr val="FFFFFF"/>
                </a:solidFill>
              </a:rPr>
              <a:t>Study</a:t>
            </a:r>
          </a:p>
        </p:txBody>
      </p:sp>
      <p:sp>
        <p:nvSpPr>
          <p:cNvPr id="2" name="TextBox 1"/>
          <p:cNvSpPr txBox="1"/>
          <p:nvPr/>
        </p:nvSpPr>
        <p:spPr>
          <a:xfrm>
            <a:off x="492371" y="2653800"/>
            <a:ext cx="3084844" cy="3335519"/>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2000" dirty="0">
                <a:solidFill>
                  <a:srgbClr val="FFFFFF"/>
                </a:solidFill>
              </a:rPr>
              <a:t>This data shows that the equipment issued to patients is still in use. It also identifies a number of  patients that no longer require the equipment provided. Only one patient returned equipment to the provider which is Community Equipment Stores.</a:t>
            </a:r>
          </a:p>
        </p:txBody>
      </p:sp>
      <p:sp>
        <p:nvSpPr>
          <p:cNvPr id="28" name="Rectangle 27">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AFF15993-4BBB-170F-CD93-00A935C11CBD}"/>
              </a:ext>
            </a:extLst>
          </p:cNvPr>
          <p:cNvPicPr>
            <a:picLocks noChangeAspect="1"/>
          </p:cNvPicPr>
          <p:nvPr/>
        </p:nvPicPr>
        <p:blipFill>
          <a:blip r:embed="rId3"/>
          <a:stretch>
            <a:fillRect/>
          </a:stretch>
        </p:blipFill>
        <p:spPr>
          <a:xfrm>
            <a:off x="4742017" y="1440560"/>
            <a:ext cx="6798082" cy="3976879"/>
          </a:xfrm>
          <a:prstGeom prst="rect">
            <a:avLst/>
          </a:prstGeom>
        </p:spPr>
      </p:pic>
      <p:sp>
        <p:nvSpPr>
          <p:cNvPr id="4" name="TextBox 3">
            <a:extLst>
              <a:ext uri="{FF2B5EF4-FFF2-40B4-BE49-F238E27FC236}">
                <a16:creationId xmlns:a16="http://schemas.microsoft.com/office/drawing/2014/main" id="{F3778F2C-DE98-8235-537E-6E51FAB47163}"/>
              </a:ext>
            </a:extLst>
          </p:cNvPr>
          <p:cNvSpPr txBox="1"/>
          <p:nvPr/>
        </p:nvSpPr>
        <p:spPr>
          <a:xfrm>
            <a:off x="146248" y="1737845"/>
            <a:ext cx="3363855" cy="1905880"/>
          </a:xfrm>
          <a:prstGeom prst="rect">
            <a:avLst/>
          </a:prstGeom>
        </p:spPr>
        <p:txBody>
          <a:bodyPr vert="horz" lIns="0" tIns="45720" rIns="0" bIns="45720" rtlCol="0">
            <a:noAutofit/>
          </a:bodyPr>
          <a:lstStyle/>
          <a:p>
            <a:pPr defTabSz="914400">
              <a:lnSpc>
                <a:spcPct val="90000"/>
              </a:lnSpc>
              <a:spcAft>
                <a:spcPts val="600"/>
              </a:spcAft>
              <a:buClr>
                <a:schemeClr val="accent1"/>
              </a:buClr>
              <a:buFont typeface="Calibri" panose="020F0502020204030204" pitchFamily="34" charset="0"/>
            </a:pPr>
            <a:endParaRPr lang="en-US" sz="2000" strike="sngStrike" dirty="0">
              <a:latin typeface="Calibri body"/>
            </a:endParaRPr>
          </a:p>
        </p:txBody>
      </p:sp>
      <p:sp>
        <p:nvSpPr>
          <p:cNvPr id="3" name="Footer Placeholder 2">
            <a:extLst>
              <a:ext uri="{FF2B5EF4-FFF2-40B4-BE49-F238E27FC236}">
                <a16:creationId xmlns:a16="http://schemas.microsoft.com/office/drawing/2014/main" id="{D721B08B-D427-1A03-F15E-26DA88838919}"/>
              </a:ext>
            </a:extLst>
          </p:cNvPr>
          <p:cNvSpPr>
            <a:spLocks noGrp="1"/>
          </p:cNvSpPr>
          <p:nvPr>
            <p:ph type="ftr" sz="quarter" idx="11"/>
          </p:nvPr>
        </p:nvSpPr>
        <p:spPr/>
        <p:txBody>
          <a:bodyPr/>
          <a:lstStyle/>
          <a:p>
            <a:r>
              <a:rPr lang="en-GB"/>
              <a:t>2316489</a:t>
            </a:r>
          </a:p>
        </p:txBody>
      </p:sp>
    </p:spTree>
    <p:extLst>
      <p:ext uri="{BB962C8B-B14F-4D97-AF65-F5344CB8AC3E}">
        <p14:creationId xmlns:p14="http://schemas.microsoft.com/office/powerpoint/2010/main" val="846021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16D1E-4205-49F5-BD2A-DA769947C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012FD100-C039-4E03-B5E4-2EDFA7290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4193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4418FCD2-8448-4A81-8EB4-72250F782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055C0724-7FFB-1BC3-62DA-C37C68E04A4C}"/>
              </a:ext>
            </a:extLst>
          </p:cNvPr>
          <p:cNvSpPr txBox="1"/>
          <p:nvPr/>
        </p:nvSpPr>
        <p:spPr>
          <a:xfrm>
            <a:off x="492370" y="516835"/>
            <a:ext cx="3084844" cy="5772840"/>
          </a:xfrm>
          <a:prstGeom prst="rect">
            <a:avLst/>
          </a:prstGeom>
        </p:spPr>
        <p:txBody>
          <a:bodyPr vert="horz" lIns="91440" tIns="45720" rIns="91440" bIns="45720" rtlCol="0" anchor="ctr">
            <a:normAutofit/>
          </a:bodyPr>
          <a:lstStyle/>
          <a:p>
            <a:pPr defTabSz="914400">
              <a:lnSpc>
                <a:spcPct val="85000"/>
              </a:lnSpc>
              <a:spcBef>
                <a:spcPct val="0"/>
              </a:spcBef>
              <a:spcAft>
                <a:spcPts val="600"/>
              </a:spcAft>
            </a:pPr>
            <a:r>
              <a:rPr lang="en-US" sz="3200" spc="-50" dirty="0">
                <a:solidFill>
                  <a:srgbClr val="FFFFFF"/>
                </a:solidFill>
                <a:latin typeface="+mj-lt"/>
                <a:ea typeface="+mj-ea"/>
                <a:cs typeface="+mj-cs"/>
              </a:rPr>
              <a:t>Unforeseen variables.</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TextBox 2">
            <a:extLst>
              <a:ext uri="{FF2B5EF4-FFF2-40B4-BE49-F238E27FC236}">
                <a16:creationId xmlns:a16="http://schemas.microsoft.com/office/drawing/2014/main" id="{51688564-DD74-4947-8494-0367EBF75564}"/>
              </a:ext>
            </a:extLst>
          </p:cNvPr>
          <p:cNvGraphicFramePr/>
          <p:nvPr>
            <p:extLst>
              <p:ext uri="{D42A27DB-BD31-4B8C-83A1-F6EECF244321}">
                <p14:modId xmlns:p14="http://schemas.microsoft.com/office/powerpoint/2010/main" val="248358690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7C1CEDD6-71D6-DF39-31A8-9AF742B5B294}"/>
              </a:ext>
            </a:extLst>
          </p:cNvPr>
          <p:cNvSpPr>
            <a:spLocks noGrp="1"/>
          </p:cNvSpPr>
          <p:nvPr>
            <p:ph type="ftr" sz="quarter" idx="11"/>
          </p:nvPr>
        </p:nvSpPr>
        <p:spPr/>
        <p:txBody>
          <a:bodyPr/>
          <a:lstStyle/>
          <a:p>
            <a:r>
              <a:rPr lang="en-GB" dirty="0"/>
              <a:t>2316489</a:t>
            </a:r>
          </a:p>
        </p:txBody>
      </p:sp>
    </p:spTree>
    <p:extLst>
      <p:ext uri="{BB962C8B-B14F-4D97-AF65-F5344CB8AC3E}">
        <p14:creationId xmlns:p14="http://schemas.microsoft.com/office/powerpoint/2010/main" val="1359610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92370" y="605896"/>
            <a:ext cx="3084844" cy="5646208"/>
          </a:xfrm>
        </p:spPr>
        <p:txBody>
          <a:bodyPr vert="horz" lIns="91440" tIns="45720" rIns="91440" bIns="45720" rtlCol="0" anchor="ctr">
            <a:normAutofit/>
          </a:bodyPr>
          <a:lstStyle/>
          <a:p>
            <a:r>
              <a:rPr lang="en-US" sz="3600">
                <a:solidFill>
                  <a:srgbClr val="FFFFFF"/>
                </a:solidFill>
              </a:rPr>
              <a:t>Act</a:t>
            </a:r>
          </a:p>
        </p:txBody>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Box 2"/>
          <p:cNvSpPr txBox="1"/>
          <p:nvPr/>
        </p:nvSpPr>
        <p:spPr>
          <a:xfrm>
            <a:off x="4742016" y="605896"/>
            <a:ext cx="6413663" cy="5646208"/>
          </a:xfrm>
          <a:prstGeom prst="rect">
            <a:avLst/>
          </a:prstGeom>
        </p:spPr>
        <p:txBody>
          <a:bodyPr vert="horz" lIns="0" tIns="45720" rIns="0" bIns="45720" rtlCol="0" anchor="ctr">
            <a:normAutofit fontScale="92500" lnSpcReduction="20000"/>
          </a:bodyPr>
          <a:lstStyle/>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lvl="0" defTabSz="914400">
              <a:lnSpc>
                <a:spcPct val="90000"/>
              </a:lnSpc>
              <a:spcAft>
                <a:spcPts val="600"/>
              </a:spcAft>
              <a:buClr>
                <a:schemeClr val="accent1"/>
              </a:buClr>
              <a:buFont typeface="Calibri" panose="020F0502020204030204" pitchFamily="34" charset="0"/>
            </a:pPr>
            <a:r>
              <a:rPr lang="en-US" sz="2200" dirty="0">
                <a:solidFill>
                  <a:schemeClr val="tx1">
                    <a:lumMod val="75000"/>
                    <a:lumOff val="25000"/>
                  </a:schemeClr>
                </a:solidFill>
              </a:rPr>
              <a:t>This PDSA provided positive results from the interventions completed for patients discharged from the service on the same day as the assessment. However, it also identified negative results regarding services referred onto not about the delivery of A&amp;E occupational therapy service, this will be fed back to the relevant service.</a:t>
            </a:r>
          </a:p>
          <a:p>
            <a:pPr lvl="0" defTabSz="914400">
              <a:lnSpc>
                <a:spcPct val="90000"/>
              </a:lnSpc>
              <a:spcAft>
                <a:spcPts val="600"/>
              </a:spcAft>
              <a:buClr>
                <a:schemeClr val="accent1"/>
              </a:buClr>
              <a:buFont typeface="Calibri" panose="020F0502020204030204" pitchFamily="34" charset="0"/>
            </a:pPr>
            <a:endParaRPr lang="en-US" sz="3000" b="1" u="sng" dirty="0">
              <a:solidFill>
                <a:schemeClr val="tx1">
                  <a:lumMod val="75000"/>
                  <a:lumOff val="25000"/>
                </a:schemeClr>
              </a:solidFill>
            </a:endParaRPr>
          </a:p>
          <a:p>
            <a:pPr lvl="0" defTabSz="914400">
              <a:lnSpc>
                <a:spcPct val="90000"/>
              </a:lnSpc>
              <a:spcAft>
                <a:spcPts val="600"/>
              </a:spcAft>
              <a:buClr>
                <a:schemeClr val="accent1"/>
              </a:buClr>
              <a:buFont typeface="Calibri" panose="020F0502020204030204" pitchFamily="34" charset="0"/>
            </a:pPr>
            <a:r>
              <a:rPr lang="en-US" sz="3000" b="1" dirty="0">
                <a:solidFill>
                  <a:schemeClr val="tx1">
                    <a:lumMod val="75000"/>
                    <a:lumOff val="25000"/>
                  </a:schemeClr>
                </a:solidFill>
              </a:rPr>
              <a:t>Future service delivery</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A&amp;E occupational therapy continue with follow up calls </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Three-month time frame post-discharge</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Focus will be on equipment provision if still required/not required</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Have they sent it back to equipment store if no longer required</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Advantages could be:</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Patient evaluation</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Save Health Board financially</a:t>
            </a:r>
          </a:p>
          <a:p>
            <a:pPr marL="285750" indent="-285750" defTabSz="914400">
              <a:lnSpc>
                <a:spcPct val="90000"/>
              </a:lnSpc>
              <a:spcAft>
                <a:spcPts val="600"/>
              </a:spcAft>
              <a:buClr>
                <a:schemeClr val="accent1"/>
              </a:buClr>
              <a:buFont typeface="Calibri" panose="020F0502020204030204" pitchFamily="34" charset="0"/>
              <a:buChar char="•"/>
            </a:pPr>
            <a:r>
              <a:rPr lang="en-US" sz="2200" dirty="0">
                <a:solidFill>
                  <a:schemeClr val="tx1">
                    <a:lumMod val="75000"/>
                    <a:lumOff val="25000"/>
                  </a:schemeClr>
                </a:solidFill>
              </a:rPr>
              <a:t>Sustainability – re-using of equipment – less potential for waste.</a:t>
            </a:r>
          </a:p>
        </p:txBody>
      </p:sp>
      <p:sp>
        <p:nvSpPr>
          <p:cNvPr id="4" name="Footer Placeholder 3">
            <a:extLst>
              <a:ext uri="{FF2B5EF4-FFF2-40B4-BE49-F238E27FC236}">
                <a16:creationId xmlns:a16="http://schemas.microsoft.com/office/drawing/2014/main" id="{2E342864-784C-1D85-FBE2-343A8B0DB64F}"/>
              </a:ext>
            </a:extLst>
          </p:cNvPr>
          <p:cNvSpPr>
            <a:spLocks noGrp="1"/>
          </p:cNvSpPr>
          <p:nvPr>
            <p:ph type="ftr" sz="quarter" idx="11"/>
          </p:nvPr>
        </p:nvSpPr>
        <p:spPr/>
        <p:txBody>
          <a:bodyPr/>
          <a:lstStyle/>
          <a:p>
            <a:r>
              <a:rPr lang="en-GB" dirty="0"/>
              <a:t>2316489</a:t>
            </a:r>
          </a:p>
        </p:txBody>
      </p:sp>
    </p:spTree>
    <p:extLst>
      <p:ext uri="{BB962C8B-B14F-4D97-AF65-F5344CB8AC3E}">
        <p14:creationId xmlns:p14="http://schemas.microsoft.com/office/powerpoint/2010/main" val="3555600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654FA253-E69B-4CD6-63FA-5F7A4C6BE90F}"/>
              </a:ext>
            </a:extLst>
          </p:cNvPr>
          <p:cNvSpPr txBox="1"/>
          <p:nvPr/>
        </p:nvSpPr>
        <p:spPr>
          <a:xfrm>
            <a:off x="4181577" y="187419"/>
            <a:ext cx="6413663" cy="6483161"/>
          </a:xfrm>
          <a:prstGeom prst="rect">
            <a:avLst/>
          </a:prstGeom>
        </p:spPr>
        <p:txBody>
          <a:bodyPr vert="horz" lIns="0" tIns="45720" rIns="0" bIns="45720" rtlCol="0" anchor="ctr">
            <a:noAutofit/>
          </a:bodyPr>
          <a:lstStyle/>
          <a:p>
            <a:pPr defTabSz="914400">
              <a:lnSpc>
                <a:spcPct val="90000"/>
              </a:lnSpc>
              <a:spcAft>
                <a:spcPts val="600"/>
              </a:spcAft>
              <a:buClr>
                <a:schemeClr val="accent1"/>
              </a:buClr>
              <a:buFont typeface="Calibri" panose="020F0502020204030204" pitchFamily="34" charset="0"/>
            </a:pPr>
            <a:r>
              <a:rPr lang="en-US" sz="1600" dirty="0">
                <a:solidFill>
                  <a:schemeClr val="tx1">
                    <a:lumMod val="75000"/>
                    <a:lumOff val="25000"/>
                  </a:schemeClr>
                </a:solidFill>
                <a:latin typeface="Calibri body"/>
              </a:rPr>
              <a:t>Braun, E., </a:t>
            </a:r>
            <a:r>
              <a:rPr lang="en-US" sz="1600" dirty="0" err="1">
                <a:solidFill>
                  <a:schemeClr val="tx1">
                    <a:lumMod val="75000"/>
                    <a:lumOff val="25000"/>
                  </a:schemeClr>
                </a:solidFill>
                <a:latin typeface="Calibri body"/>
              </a:rPr>
              <a:t>Baidusi</a:t>
            </a:r>
            <a:r>
              <a:rPr lang="en-US" sz="1600" dirty="0">
                <a:solidFill>
                  <a:schemeClr val="tx1">
                    <a:lumMod val="75000"/>
                    <a:lumOff val="25000"/>
                  </a:schemeClr>
                </a:solidFill>
                <a:latin typeface="Calibri body"/>
              </a:rPr>
              <a:t>, A., </a:t>
            </a:r>
            <a:r>
              <a:rPr lang="en-US" sz="1600" dirty="0" err="1">
                <a:solidFill>
                  <a:schemeClr val="tx1">
                    <a:lumMod val="75000"/>
                    <a:lumOff val="25000"/>
                  </a:schemeClr>
                </a:solidFill>
                <a:latin typeface="Calibri body"/>
              </a:rPr>
              <a:t>Alroy</a:t>
            </a:r>
            <a:r>
              <a:rPr lang="en-US" sz="1600" dirty="0">
                <a:solidFill>
                  <a:schemeClr val="tx1">
                    <a:lumMod val="75000"/>
                    <a:lumOff val="25000"/>
                  </a:schemeClr>
                </a:solidFill>
                <a:latin typeface="Calibri body"/>
              </a:rPr>
              <a:t>, G. and Azzam, Z.S. (2009). </a:t>
            </a:r>
            <a:r>
              <a:rPr lang="en-US" sz="1600" i="1" dirty="0">
                <a:solidFill>
                  <a:schemeClr val="tx1">
                    <a:lumMod val="75000"/>
                    <a:lumOff val="25000"/>
                  </a:schemeClr>
                </a:solidFill>
                <a:latin typeface="Calibri body"/>
              </a:rPr>
              <a:t>Telephone follow-up improves patients' satisfaction following hospital discharge. </a:t>
            </a:r>
            <a:r>
              <a:rPr lang="en-US" sz="1600" dirty="0">
                <a:solidFill>
                  <a:schemeClr val="tx1">
                    <a:lumMod val="75000"/>
                    <a:lumOff val="25000"/>
                  </a:schemeClr>
                </a:solidFill>
                <a:latin typeface="Calibri body"/>
              </a:rPr>
              <a:t>European Journal of Internal Medicine, 20(2), pp.221–225. Available at: </a:t>
            </a:r>
            <a:r>
              <a:rPr lang="en-US" sz="1600" dirty="0" err="1">
                <a:solidFill>
                  <a:schemeClr val="tx1">
                    <a:lumMod val="75000"/>
                    <a:lumOff val="25000"/>
                  </a:schemeClr>
                </a:solidFill>
                <a:latin typeface="Calibri body"/>
              </a:rPr>
              <a:t>doi:https</a:t>
            </a:r>
            <a:r>
              <a:rPr lang="en-US" sz="1600" dirty="0">
                <a:solidFill>
                  <a:schemeClr val="tx1">
                    <a:lumMod val="75000"/>
                    <a:lumOff val="25000"/>
                  </a:schemeClr>
                </a:solidFill>
                <a:latin typeface="Calibri body"/>
              </a:rPr>
              <a:t>://doi.org/10.1016/j.ejim.2008.07.021. ( Accessed 18 January 2024)</a:t>
            </a:r>
          </a:p>
          <a:p>
            <a:pPr marL="0" marR="0" lvl="0" indent="0" defTabSz="914400" fontAlgn="auto">
              <a:lnSpc>
                <a:spcPct val="90000"/>
              </a:lnSpc>
              <a:spcBef>
                <a:spcPts val="0"/>
              </a:spcBef>
              <a:spcAft>
                <a:spcPts val="600"/>
              </a:spcAft>
              <a:buClr>
                <a:schemeClr val="accent1"/>
              </a:buClr>
              <a:buSzTx/>
              <a:buFont typeface="Calibri" panose="020F0502020204030204" pitchFamily="34" charset="0"/>
              <a:buNone/>
              <a:tabLst/>
              <a:defRPr/>
            </a:pPr>
            <a:endParaRPr kumimoji="0" lang="en-US" sz="1600" b="0" i="0" u="none" strike="noStrike" cap="none" spc="0" normalizeH="0" baseline="0" noProof="0" dirty="0">
              <a:ln>
                <a:noFill/>
              </a:ln>
              <a:solidFill>
                <a:schemeClr val="tx1">
                  <a:lumMod val="75000"/>
                  <a:lumOff val="25000"/>
                </a:schemeClr>
              </a:solidFill>
              <a:effectLst/>
              <a:uLnTx/>
              <a:uFillTx/>
              <a:latin typeface="Calibri body"/>
            </a:endParaRPr>
          </a:p>
          <a:p>
            <a:pPr marL="0" marR="0" lvl="0" indent="0" defTabSz="914400" fontAlgn="auto">
              <a:lnSpc>
                <a:spcPct val="90000"/>
              </a:lnSpc>
              <a:spcBef>
                <a:spcPts val="0"/>
              </a:spcBef>
              <a:spcAft>
                <a:spcPts val="600"/>
              </a:spcAft>
              <a:buClr>
                <a:schemeClr val="accent1"/>
              </a:buClr>
              <a:buSzTx/>
              <a:buFont typeface="Calibri" panose="020F0502020204030204" pitchFamily="34" charset="0"/>
              <a:buNone/>
              <a:tabLst/>
              <a:defRPr/>
            </a:pPr>
            <a:r>
              <a:rPr kumimoji="0" lang="en-US" sz="1600" b="0" i="0" u="none" strike="noStrike" cap="none" spc="0" normalizeH="0" baseline="0" noProof="0" dirty="0">
                <a:ln>
                  <a:noFill/>
                </a:ln>
                <a:solidFill>
                  <a:schemeClr val="tx1">
                    <a:lumMod val="75000"/>
                    <a:lumOff val="25000"/>
                  </a:schemeClr>
                </a:solidFill>
                <a:effectLst/>
                <a:uLnTx/>
                <a:uFillTx/>
                <a:latin typeface="Calibri body"/>
              </a:rPr>
              <a:t>Muldoon Sean R (2021). </a:t>
            </a:r>
            <a:r>
              <a:rPr kumimoji="0" lang="en-US" sz="1600" b="0" i="1" u="none" strike="noStrike" cap="none" spc="0" normalizeH="0" baseline="0" noProof="0" dirty="0">
                <a:ln>
                  <a:noFill/>
                </a:ln>
                <a:solidFill>
                  <a:schemeClr val="tx1">
                    <a:lumMod val="75000"/>
                    <a:lumOff val="25000"/>
                  </a:schemeClr>
                </a:solidFill>
                <a:effectLst/>
                <a:uLnTx/>
                <a:uFillTx/>
                <a:latin typeface="Calibri body"/>
              </a:rPr>
              <a:t>The Importance of Post-Discharge Follow-Up in Patient Outcomes</a:t>
            </a:r>
            <a:r>
              <a:rPr kumimoji="0" lang="en-US" sz="1600" b="0" i="0" u="none" strike="noStrike" cap="none" spc="0" normalizeH="0" baseline="0" noProof="0" dirty="0">
                <a:ln>
                  <a:noFill/>
                </a:ln>
                <a:solidFill>
                  <a:schemeClr val="tx1">
                    <a:lumMod val="75000"/>
                    <a:lumOff val="25000"/>
                  </a:schemeClr>
                </a:solidFill>
                <a:effectLst/>
                <a:uLnTx/>
                <a:uFillTx/>
                <a:latin typeface="Calibri body"/>
              </a:rPr>
              <a:t>. Available at: https://www.kindredhospitals.com/resources/blog-kindred-continuum/2021/09/07/the-importance-of-post-discharge-follow-up-in-patient-outcomes. (Accessed 18 January 2024) </a:t>
            </a:r>
          </a:p>
          <a:p>
            <a:pPr defTabSz="914400">
              <a:lnSpc>
                <a:spcPct val="90000"/>
              </a:lnSpc>
              <a:spcAft>
                <a:spcPts val="600"/>
              </a:spcAft>
              <a:buClr>
                <a:schemeClr val="accent1"/>
              </a:buClr>
              <a:buFont typeface="Calibri" panose="020F0502020204030204" pitchFamily="34" charset="0"/>
            </a:pPr>
            <a:endParaRPr lang="en-US" sz="1600" dirty="0">
              <a:solidFill>
                <a:schemeClr val="tx1">
                  <a:lumMod val="75000"/>
                  <a:lumOff val="25000"/>
                </a:schemeClr>
              </a:solidFill>
              <a:latin typeface="Calibri body"/>
            </a:endParaRPr>
          </a:p>
          <a:p>
            <a:pPr marL="0" marR="0" lvl="0" indent="0" defTabSz="914400" fontAlgn="auto">
              <a:lnSpc>
                <a:spcPct val="90000"/>
              </a:lnSpc>
              <a:spcBef>
                <a:spcPts val="0"/>
              </a:spcBef>
              <a:spcAft>
                <a:spcPts val="600"/>
              </a:spcAft>
              <a:buClr>
                <a:schemeClr val="accent1"/>
              </a:buClr>
              <a:buSzTx/>
              <a:buFont typeface="Calibri" panose="020F0502020204030204" pitchFamily="34" charset="0"/>
              <a:buNone/>
              <a:tabLst/>
              <a:defRPr/>
            </a:pPr>
            <a:r>
              <a:rPr lang="en-US" sz="1600" dirty="0">
                <a:solidFill>
                  <a:schemeClr val="tx1">
                    <a:lumMod val="75000"/>
                    <a:lumOff val="25000"/>
                  </a:schemeClr>
                </a:solidFill>
                <a:latin typeface="Calibri body"/>
              </a:rPr>
              <a:t>NHS England (2022). </a:t>
            </a:r>
            <a:r>
              <a:rPr lang="en-US" sz="1600" i="1" dirty="0">
                <a:solidFill>
                  <a:schemeClr val="tx1">
                    <a:lumMod val="75000"/>
                    <a:lumOff val="25000"/>
                  </a:schemeClr>
                </a:solidFill>
                <a:latin typeface="Calibri body"/>
              </a:rPr>
              <a:t>Plan, Do, Study, Act (PDSA) Cycles and the Model for Improvement Online Library of Quality, Service Improvement and Redesign Tools NHS England and NHS Improvement. </a:t>
            </a:r>
            <a:r>
              <a:rPr lang="en-US" sz="1600" dirty="0">
                <a:solidFill>
                  <a:schemeClr val="tx1">
                    <a:lumMod val="75000"/>
                    <a:lumOff val="25000"/>
                  </a:schemeClr>
                </a:solidFill>
                <a:latin typeface="Calibri body"/>
              </a:rPr>
              <a:t>NHS England, London: NHS England , pp.1–8. Available at: https://www.england.nhs.uk/wp-content/uploads/2022/01/qsir-pdsa-cycles-model-for-improvement.pdf. (Accessed 10 January 2024)</a:t>
            </a:r>
            <a:r>
              <a:rPr lang="en-US" sz="1600" b="0" i="0" dirty="0">
                <a:solidFill>
                  <a:schemeClr val="tx1">
                    <a:lumMod val="75000"/>
                    <a:lumOff val="25000"/>
                  </a:schemeClr>
                </a:solidFill>
                <a:effectLst/>
                <a:latin typeface="Calibri body"/>
              </a:rPr>
              <a:t> </a:t>
            </a:r>
          </a:p>
          <a:p>
            <a:pPr marL="0" marR="0" lvl="0" indent="0" defTabSz="914400" fontAlgn="auto">
              <a:lnSpc>
                <a:spcPct val="90000"/>
              </a:lnSpc>
              <a:spcBef>
                <a:spcPts val="0"/>
              </a:spcBef>
              <a:spcAft>
                <a:spcPts val="600"/>
              </a:spcAft>
              <a:buClr>
                <a:schemeClr val="accent1"/>
              </a:buClr>
              <a:buSzTx/>
              <a:buFont typeface="Calibri" panose="020F0502020204030204" pitchFamily="34" charset="0"/>
              <a:buNone/>
              <a:tabLst/>
              <a:defRPr/>
            </a:pPr>
            <a:endParaRPr lang="en-US" sz="1600" b="0" i="0" dirty="0">
              <a:solidFill>
                <a:schemeClr val="tx1">
                  <a:lumMod val="75000"/>
                  <a:lumOff val="25000"/>
                </a:schemeClr>
              </a:solidFill>
              <a:effectLst/>
              <a:latin typeface="Calibri body"/>
            </a:endParaRPr>
          </a:p>
          <a:p>
            <a:pPr marL="0" marR="0" lvl="0" indent="0" algn="l" defTabSz="914400" rtl="0" eaLnBrk="1" fontAlgn="auto" latinLnBrk="0" hangingPunct="1">
              <a:lnSpc>
                <a:spcPct val="90000"/>
              </a:lnSpc>
              <a:spcBef>
                <a:spcPts val="0"/>
              </a:spcBef>
              <a:spcAft>
                <a:spcPts val="600"/>
              </a:spcAft>
              <a:buClr>
                <a:srgbClr val="E48312"/>
              </a:buClr>
              <a:buSzTx/>
              <a:buFont typeface="Calibri" panose="020F0502020204030204" pitchFamily="34" charset="0"/>
              <a:buNone/>
              <a:tabLst/>
              <a:defRPr/>
            </a:pPr>
            <a:r>
              <a:rPr kumimoji="0" lang="en-US" sz="1600" b="0" i="0" u="none" strike="noStrike" kern="1200" cap="none" spc="0" normalizeH="0" baseline="0" noProof="0" dirty="0">
                <a:ln>
                  <a:noFill/>
                </a:ln>
                <a:solidFill>
                  <a:srgbClr val="2C3E50"/>
                </a:solidFill>
                <a:effectLst/>
                <a:uLnTx/>
                <a:uFillTx/>
                <a:latin typeface="Calibri body"/>
              </a:rPr>
              <a:t>Public Health Wales</a:t>
            </a:r>
            <a:r>
              <a:rPr kumimoji="0" lang="en-US" sz="1600" b="0" i="1" u="none" strike="noStrike" kern="1200" cap="none" spc="0" normalizeH="0" baseline="0" noProof="0" dirty="0">
                <a:ln>
                  <a:noFill/>
                </a:ln>
                <a:solidFill>
                  <a:srgbClr val="2C3E50"/>
                </a:solidFill>
                <a:effectLst/>
                <a:uLnTx/>
                <a:uFillTx/>
                <a:latin typeface="Calibri body"/>
              </a:rPr>
              <a:t>. Improvement Cymru Academy Toolkit Guide Developing your SMART aim. </a:t>
            </a:r>
            <a:r>
              <a:rPr kumimoji="0" lang="en-US" sz="1600" b="0" i="0" u="none" strike="noStrike" kern="1200" cap="none" spc="0" normalizeH="0" baseline="0" noProof="0" dirty="0">
                <a:ln>
                  <a:noFill/>
                </a:ln>
                <a:solidFill>
                  <a:srgbClr val="2C3E50"/>
                </a:solidFill>
                <a:effectLst/>
                <a:uLnTx/>
                <a:uFillTx/>
                <a:latin typeface="Calibri body"/>
              </a:rPr>
              <a:t>(n.d.). Available at: https://phw.nhs.wales/services-and-teams/improvement-cymru/improvement-cymru-academy/resource-library/academy-toolkit-guides/smart-aim-toolkit-guide/. (Accessed 9 January 2024)</a:t>
            </a:r>
            <a:endParaRPr lang="en-US" sz="1600" b="0" i="0" dirty="0">
              <a:solidFill>
                <a:schemeClr val="tx1">
                  <a:lumMod val="75000"/>
                  <a:lumOff val="25000"/>
                </a:schemeClr>
              </a:solidFill>
              <a:effectLst/>
              <a:latin typeface="Calibri body"/>
            </a:endParaRPr>
          </a:p>
          <a:p>
            <a:pPr marL="0" marR="0" lvl="0" indent="0" defTabSz="914400" fontAlgn="auto">
              <a:lnSpc>
                <a:spcPct val="90000"/>
              </a:lnSpc>
              <a:spcBef>
                <a:spcPts val="0"/>
              </a:spcBef>
              <a:spcAft>
                <a:spcPts val="600"/>
              </a:spcAft>
              <a:buClr>
                <a:schemeClr val="accent1"/>
              </a:buClr>
              <a:buSzTx/>
              <a:buFont typeface="Calibri" panose="020F0502020204030204" pitchFamily="34" charset="0"/>
              <a:buNone/>
              <a:tabLst/>
              <a:defRPr/>
            </a:pPr>
            <a:endParaRPr kumimoji="0" lang="en-US" sz="1600" u="none" strike="noStrike" cap="none" spc="0" normalizeH="0" baseline="0" noProof="0" dirty="0">
              <a:ln>
                <a:noFill/>
              </a:ln>
              <a:solidFill>
                <a:schemeClr val="tx1">
                  <a:lumMod val="75000"/>
                  <a:lumOff val="25000"/>
                </a:schemeClr>
              </a:solidFill>
              <a:uLnTx/>
              <a:uFillTx/>
              <a:latin typeface="Calibri body"/>
            </a:endParaRPr>
          </a:p>
          <a:p>
            <a:pPr marL="0" marR="0" lvl="0" indent="0" defTabSz="914400" fontAlgn="auto">
              <a:lnSpc>
                <a:spcPct val="90000"/>
              </a:lnSpc>
              <a:spcBef>
                <a:spcPts val="0"/>
              </a:spcBef>
              <a:spcAft>
                <a:spcPts val="600"/>
              </a:spcAft>
              <a:buClr>
                <a:schemeClr val="accent1"/>
              </a:buClr>
              <a:buSzTx/>
              <a:buFont typeface="Calibri" panose="020F0502020204030204" pitchFamily="34" charset="0"/>
              <a:buNone/>
              <a:tabLst/>
              <a:defRPr/>
            </a:pPr>
            <a:r>
              <a:rPr kumimoji="0" lang="en-US" sz="1600" b="0" i="0" u="none" strike="noStrike" cap="none" spc="0" normalizeH="0" baseline="0" noProof="0" dirty="0">
                <a:ln>
                  <a:noFill/>
                </a:ln>
                <a:solidFill>
                  <a:schemeClr val="tx1">
                    <a:lumMod val="75000"/>
                    <a:lumOff val="25000"/>
                  </a:schemeClr>
                </a:solidFill>
                <a:effectLst/>
                <a:uLnTx/>
                <a:uFillTx/>
                <a:latin typeface="Calibri body"/>
              </a:rPr>
              <a:t>The College of Occupational Therapists (2016). </a:t>
            </a:r>
            <a:r>
              <a:rPr kumimoji="0" lang="en-US" sz="1600" b="0" i="1" u="none" strike="noStrike" cap="none" spc="0" normalizeH="0" baseline="0" noProof="0" dirty="0">
                <a:ln>
                  <a:noFill/>
                </a:ln>
                <a:solidFill>
                  <a:schemeClr val="tx1">
                    <a:lumMod val="75000"/>
                    <a:lumOff val="25000"/>
                  </a:schemeClr>
                </a:solidFill>
                <a:effectLst/>
                <a:uLnTx/>
                <a:uFillTx/>
                <a:latin typeface="Calibri body"/>
              </a:rPr>
              <a:t>Reducing the pressure on hospitals. London</a:t>
            </a:r>
            <a:r>
              <a:rPr kumimoji="0" lang="en-US" sz="1600" b="0" i="0" u="none" strike="noStrike" cap="none" spc="0" normalizeH="0" baseline="0" noProof="0" dirty="0">
                <a:ln>
                  <a:noFill/>
                </a:ln>
                <a:solidFill>
                  <a:schemeClr val="tx1">
                    <a:lumMod val="75000"/>
                    <a:lumOff val="25000"/>
                  </a:schemeClr>
                </a:solidFill>
                <a:effectLst/>
                <a:uLnTx/>
                <a:uFillTx/>
                <a:latin typeface="Calibri body"/>
              </a:rPr>
              <a:t>: College of occupational therapists Ltd., pp.10–12. (Accessed 10 January 2024)</a:t>
            </a:r>
          </a:p>
        </p:txBody>
      </p:sp>
      <p:sp>
        <p:nvSpPr>
          <p:cNvPr id="2" name="TextBox 1">
            <a:extLst>
              <a:ext uri="{FF2B5EF4-FFF2-40B4-BE49-F238E27FC236}">
                <a16:creationId xmlns:a16="http://schemas.microsoft.com/office/drawing/2014/main" id="{27696D26-DA3F-9ECF-9766-1F1766544DCD}"/>
              </a:ext>
            </a:extLst>
          </p:cNvPr>
          <p:cNvSpPr txBox="1"/>
          <p:nvPr/>
        </p:nvSpPr>
        <p:spPr>
          <a:xfrm>
            <a:off x="504597" y="2520827"/>
            <a:ext cx="2743200" cy="646331"/>
          </a:xfrm>
          <a:prstGeom prst="rect">
            <a:avLst/>
          </a:prstGeom>
          <a:noFill/>
        </p:spPr>
        <p:txBody>
          <a:bodyPr wrap="square" rtlCol="0">
            <a:spAutoFit/>
          </a:bodyPr>
          <a:lstStyle/>
          <a:p>
            <a:r>
              <a:rPr lang="en-GB" sz="3600" dirty="0">
                <a:solidFill>
                  <a:schemeClr val="bg1"/>
                </a:solidFill>
                <a:latin typeface="+mj-lt"/>
              </a:rPr>
              <a:t>References</a:t>
            </a:r>
          </a:p>
        </p:txBody>
      </p:sp>
    </p:spTree>
    <p:extLst>
      <p:ext uri="{BB962C8B-B14F-4D97-AF65-F5344CB8AC3E}">
        <p14:creationId xmlns:p14="http://schemas.microsoft.com/office/powerpoint/2010/main" val="1274129745"/>
      </p:ext>
    </p:extLst>
  </p:cSld>
  <p:clrMapOvr>
    <a:masterClrMapping/>
  </p:clrMapOvr>
</p:sld>
</file>

<file path=ppt/theme/theme1.xml><?xml version="1.0" encoding="utf-8"?>
<a:theme xmlns:a="http://schemas.openxmlformats.org/drawingml/2006/main" name="Retrospect">
  <a:themeElements>
    <a:clrScheme name="Custom 1">
      <a:dk1>
        <a:srgbClr val="000000"/>
      </a:dk1>
      <a:lt1>
        <a:sysClr val="window" lastClr="FFFFFF"/>
      </a:lt1>
      <a:dk2>
        <a:srgbClr val="637052"/>
      </a:dk2>
      <a:lt2>
        <a:srgbClr val="CCDDEA"/>
      </a:lt2>
      <a:accent1>
        <a:srgbClr val="E48312"/>
      </a:accent1>
      <a:accent2>
        <a:srgbClr val="F3B46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9a6731c-53d6-464c-b253-c810b90fd6a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E862E6E60497C4680C5AB25B02F4E10" ma:contentTypeVersion="13" ma:contentTypeDescription="Create a new document." ma:contentTypeScope="" ma:versionID="ac0578457fb8e2a37d74def14cce1258">
  <xsd:schema xmlns:xsd="http://www.w3.org/2001/XMLSchema" xmlns:xs="http://www.w3.org/2001/XMLSchema" xmlns:p="http://schemas.microsoft.com/office/2006/metadata/properties" xmlns:ns3="c9a6731c-53d6-464c-b253-c810b90fd6a8" xmlns:ns4="7eb3d039-33b6-4495-9bc2-698ff4d5488a" targetNamespace="http://schemas.microsoft.com/office/2006/metadata/properties" ma:root="true" ma:fieldsID="a84d9863f8e24d619f838f0bcd2205aa" ns3:_="" ns4:_="">
    <xsd:import namespace="c9a6731c-53d6-464c-b253-c810b90fd6a8"/>
    <xsd:import namespace="7eb3d039-33b6-4495-9bc2-698ff4d5488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a6731c-53d6-464c-b253-c810b90fd6a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eb3d039-33b6-4495-9bc2-698ff4d5488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0232536-70E8-4A4B-BFD9-B19CD94B5307}">
  <ds:schemaRefs>
    <ds:schemaRef ds:uri="c9a6731c-53d6-464c-b253-c810b90fd6a8"/>
    <ds:schemaRef ds:uri="http://schemas.microsoft.com/office/2006/metadata/properties"/>
    <ds:schemaRef ds:uri="http://purl.org/dc/elements/1.1/"/>
    <ds:schemaRef ds:uri="http://schemas.microsoft.com/office/infopath/2007/PartnerControls"/>
    <ds:schemaRef ds:uri="http://schemas.microsoft.com/office/2006/documentManagement/types"/>
    <ds:schemaRef ds:uri="http://purl.org/dc/dcmitype/"/>
    <ds:schemaRef ds:uri="http://purl.org/dc/terms/"/>
    <ds:schemaRef ds:uri="http://schemas.openxmlformats.org/package/2006/metadata/core-properties"/>
    <ds:schemaRef ds:uri="7eb3d039-33b6-4495-9bc2-698ff4d5488a"/>
    <ds:schemaRef ds:uri="http://www.w3.org/XML/1998/namespace"/>
  </ds:schemaRefs>
</ds:datastoreItem>
</file>

<file path=customXml/itemProps2.xml><?xml version="1.0" encoding="utf-8"?>
<ds:datastoreItem xmlns:ds="http://schemas.openxmlformats.org/officeDocument/2006/customXml" ds:itemID="{3BEEFA41-5BEB-4799-AD21-8EAB6A93FCA8}">
  <ds:schemaRefs>
    <ds:schemaRef ds:uri="http://schemas.microsoft.com/sharepoint/v3/contenttype/forms"/>
  </ds:schemaRefs>
</ds:datastoreItem>
</file>

<file path=customXml/itemProps3.xml><?xml version="1.0" encoding="utf-8"?>
<ds:datastoreItem xmlns:ds="http://schemas.openxmlformats.org/officeDocument/2006/customXml" ds:itemID="{1B0088C2-DDB7-4A4C-B244-6F8FDEB604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a6731c-53d6-464c-b253-c810b90fd6a8"/>
    <ds:schemaRef ds:uri="7eb3d039-33b6-4495-9bc2-698ff4d548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1592</TotalTime>
  <Words>1180</Words>
  <Application>Microsoft Office PowerPoint</Application>
  <PresentationFormat>Widescreen</PresentationFormat>
  <Paragraphs>88</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body</vt:lpstr>
      <vt:lpstr>Calibri body </vt:lpstr>
      <vt:lpstr>Calibri Light</vt:lpstr>
      <vt:lpstr>Wingdings</vt:lpstr>
      <vt:lpstr>Retrospect</vt:lpstr>
      <vt:lpstr>Plan, Do, Study, Act (PDSA)</vt:lpstr>
      <vt:lpstr>PowerPoint Presentation</vt:lpstr>
      <vt:lpstr>PowerPoint Presentation</vt:lpstr>
      <vt:lpstr>PowerPoint Presentation</vt:lpstr>
      <vt:lpstr>PowerPoint Presentation</vt:lpstr>
      <vt:lpstr>PowerPoint Presentation</vt:lpstr>
      <vt:lpstr>Study</vt:lpstr>
      <vt:lpstr>PowerPoint Presentation</vt:lpstr>
      <vt:lpstr>PowerPoint Presentation</vt:lpstr>
      <vt:lpstr>PowerPoint Presentation</vt:lpstr>
      <vt:lpstr>Act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sian shreves</dc:creator>
  <cp:lastModifiedBy>sian shreves</cp:lastModifiedBy>
  <cp:revision>41</cp:revision>
  <cp:lastPrinted>2024-01-24T15:12:50Z</cp:lastPrinted>
  <dcterms:created xsi:type="dcterms:W3CDTF">2024-01-11T13:55:40Z</dcterms:created>
  <dcterms:modified xsi:type="dcterms:W3CDTF">2024-01-25T11:45:13Z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0x010100FE862E6E60497C4680C5AB25B02F4E10</vt:lpwstr>
  </property>
</Properties>
</file>