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98" r:id="rId3"/>
    <p:sldId id="299" r:id="rId4"/>
    <p:sldId id="300" r:id="rId5"/>
    <p:sldId id="301" r:id="rId6"/>
    <p:sldId id="302" r:id="rId7"/>
    <p:sldId id="303" r:id="rId8"/>
    <p:sldId id="304" r:id="rId9"/>
    <p:sldId id="305" r:id="rId10"/>
    <p:sldId id="306" r:id="rId11"/>
    <p:sldId id="307" r:id="rId12"/>
    <p:sldId id="308" r:id="rId13"/>
    <p:sldId id="309" r:id="rId14"/>
    <p:sldId id="310" r:id="rId15"/>
    <p:sldId id="311" r:id="rId16"/>
    <p:sldId id="312" r:id="rId17"/>
    <p:sldId id="313" r:id="rId18"/>
    <p:sldId id="314" r:id="rId19"/>
    <p:sldId id="315" r:id="rId20"/>
    <p:sldId id="27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F3C0FC99-BB45-43CA-AC82-7E5CB03EA8E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F3C0FC99-BB45-43CA-AC82-7E5CB03EA8E8}"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88B9910-F0C8-4BB8-9B77-D7BDBC176480}" type="datetimeFigureOut">
              <a:rPr lang="en-GB" smtClean="0"/>
              <a:pPr/>
              <a:t>13/11/2012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C0FC99-BB45-43CA-AC82-7E5CB03EA8E8}"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4E65B1CE-A08E-483B-9FC8-8E0B74D12BF1}"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C88B9910-F0C8-4BB8-9B77-D7BDBC176480}" type="datetimeFigureOut">
              <a:rPr lang="en-GB" smtClean="0"/>
              <a:pPr/>
              <a:t>13/11/2012</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F3C0FC99-BB45-43CA-AC82-7E5CB03EA8E8}"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CLAH4005</a:t>
            </a:r>
            <a:endParaRPr lang="en-GB" dirty="0"/>
          </a:p>
        </p:txBody>
      </p:sp>
      <p:sp>
        <p:nvSpPr>
          <p:cNvPr id="3" name="Subtitle 2"/>
          <p:cNvSpPr>
            <a:spLocks noGrp="1"/>
          </p:cNvSpPr>
          <p:nvPr>
            <p:ph type="subTitle" idx="1"/>
          </p:nvPr>
        </p:nvSpPr>
        <p:spPr/>
        <p:txBody>
          <a:bodyPr/>
          <a:lstStyle/>
          <a:p>
            <a:r>
              <a:rPr lang="en-GB" dirty="0" smtClean="0"/>
              <a:t>The Spartan Hegemony II</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pPr marL="838200" indent="-838200" eaLnBrk="1" hangingPunct="1">
              <a:defRPr/>
            </a:pPr>
            <a:r>
              <a:rPr lang="en-GB" sz="4000" smtClean="0"/>
              <a:t>The King’s Seal and the Autonomy Clause</a:t>
            </a:r>
          </a:p>
        </p:txBody>
      </p:sp>
      <p:sp>
        <p:nvSpPr>
          <p:cNvPr id="21507" name="Rectangle 3"/>
          <p:cNvSpPr>
            <a:spLocks noGrp="1" noChangeArrowheads="1"/>
          </p:cNvSpPr>
          <p:nvPr>
            <p:ph type="body" idx="1"/>
          </p:nvPr>
        </p:nvSpPr>
        <p:spPr/>
        <p:txBody>
          <a:bodyPr/>
          <a:lstStyle/>
          <a:p>
            <a:pPr eaLnBrk="1" hangingPunct="1">
              <a:lnSpc>
                <a:spcPct val="80000"/>
              </a:lnSpc>
              <a:defRPr/>
            </a:pPr>
            <a:r>
              <a:rPr lang="en-US" sz="2800" smtClean="0"/>
              <a:t> “King Artaxerxes thinks it just that the cities in Asia should belong to him, as well as Clazomenae and Cyprus among the islands, and </a:t>
            </a:r>
            <a:r>
              <a:rPr lang="en-US" sz="2800" b="1" smtClean="0"/>
              <a:t>that the other Greek cities, both small and great, should be left independent</a:t>
            </a:r>
            <a:r>
              <a:rPr lang="en-US" sz="2800" smtClean="0"/>
              <a:t>, except Lemnos, Imbros, and Scyros; and these should belong, as of old, to the Athenians. But whichever of the two parties does not accept this peace, upon them I will make war, in company with those who desire this arrangement, both by land and by sea, with ships and with money.” Xenophon </a:t>
            </a:r>
            <a:r>
              <a:rPr lang="en-US" sz="2800" i="1" smtClean="0"/>
              <a:t>Hellenika</a:t>
            </a:r>
            <a:r>
              <a:rPr lang="en-US" sz="2800" smtClean="0"/>
              <a:t> 5.1.31</a:t>
            </a:r>
            <a:endParaRPr lang="en-GB" sz="280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marL="838200" indent="-838200" eaLnBrk="1" hangingPunct="1">
              <a:defRPr/>
            </a:pPr>
            <a:r>
              <a:rPr lang="en-GB" sz="4000" smtClean="0"/>
              <a:t>What does the Autonomy clause mean?</a:t>
            </a:r>
          </a:p>
        </p:txBody>
      </p:sp>
      <p:sp>
        <p:nvSpPr>
          <p:cNvPr id="22531" name="Rectangle 3"/>
          <p:cNvSpPr>
            <a:spLocks noGrp="1" noChangeArrowheads="1"/>
          </p:cNvSpPr>
          <p:nvPr>
            <p:ph type="body" idx="1"/>
          </p:nvPr>
        </p:nvSpPr>
        <p:spPr/>
        <p:txBody>
          <a:bodyPr/>
          <a:lstStyle/>
          <a:p>
            <a:pPr eaLnBrk="1" hangingPunct="1">
              <a:defRPr/>
            </a:pPr>
            <a:r>
              <a:rPr lang="en-GB" smtClean="0"/>
              <a:t>The autonomy clause of the King’s Peace meant that Sparta could break up any alliance against her in Greece.</a:t>
            </a:r>
          </a:p>
          <a:p>
            <a:pPr eaLnBrk="1" hangingPunct="1">
              <a:defRPr/>
            </a:pPr>
            <a:r>
              <a:rPr lang="en-GB" smtClean="0"/>
              <a:t>Also it meant that she could interfere in the internal affairs of her enemies with a ready pretext in the autonomy clause.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7813"/>
            <a:ext cx="8229600" cy="630237"/>
          </a:xfrm>
        </p:spPr>
        <p:txBody>
          <a:bodyPr>
            <a:normAutofit fontScale="90000"/>
          </a:bodyPr>
          <a:lstStyle/>
          <a:p>
            <a:pPr marL="838200" indent="-838200" eaLnBrk="1" hangingPunct="1">
              <a:defRPr/>
            </a:pPr>
            <a:r>
              <a:rPr lang="en-GB" sz="4000" smtClean="0"/>
              <a:t>The Example of Mantineia</a:t>
            </a:r>
          </a:p>
        </p:txBody>
      </p:sp>
      <p:sp>
        <p:nvSpPr>
          <p:cNvPr id="23555" name="Rectangle 3"/>
          <p:cNvSpPr>
            <a:spLocks noGrp="1" noChangeArrowheads="1"/>
          </p:cNvSpPr>
          <p:nvPr>
            <p:ph type="body" idx="1"/>
          </p:nvPr>
        </p:nvSpPr>
        <p:spPr>
          <a:xfrm>
            <a:off x="0" y="908050"/>
            <a:ext cx="9144000" cy="5949950"/>
          </a:xfrm>
        </p:spPr>
        <p:txBody>
          <a:bodyPr/>
          <a:lstStyle/>
          <a:p>
            <a:pPr eaLnBrk="1" hangingPunct="1">
              <a:lnSpc>
                <a:spcPct val="80000"/>
              </a:lnSpc>
              <a:defRPr/>
            </a:pPr>
            <a:r>
              <a:rPr lang="en-US" sz="2300" dirty="0" smtClean="0"/>
              <a:t>Since in all this matters had proceeded as they desired, the </a:t>
            </a:r>
            <a:r>
              <a:rPr lang="en-US" sz="2300" dirty="0" err="1" smtClean="0"/>
              <a:t>Lacedaemonians</a:t>
            </a:r>
            <a:r>
              <a:rPr lang="en-US" sz="2300" dirty="0" smtClean="0"/>
              <a:t> resolved, </a:t>
            </a:r>
            <a:r>
              <a:rPr lang="en-US" sz="2300" b="1" dirty="0" smtClean="0"/>
              <a:t>in the case of all among their allies who had been hostile during the war and more </a:t>
            </a:r>
            <a:r>
              <a:rPr lang="en-US" sz="2300" b="1" dirty="0" err="1" smtClean="0"/>
              <a:t>favourably</a:t>
            </a:r>
            <a:r>
              <a:rPr lang="en-US" sz="2300" b="1" dirty="0" smtClean="0"/>
              <a:t> inclined toward the enemy than toward Lacedaemon, to chastise them and put them in such a situation that they could not be dislo</a:t>
            </a:r>
            <a:r>
              <a:rPr lang="en-US" sz="2300" dirty="0" smtClean="0"/>
              <a:t>yal. Firstly, therefore, </a:t>
            </a:r>
            <a:r>
              <a:rPr lang="en-US" sz="2300" b="1" dirty="0" smtClean="0"/>
              <a:t>they sent to the </a:t>
            </a:r>
            <a:r>
              <a:rPr lang="en-US" sz="2300" b="1" dirty="0" err="1" smtClean="0"/>
              <a:t>Mantineans</a:t>
            </a:r>
            <a:r>
              <a:rPr lang="en-US" sz="2300" b="1" dirty="0" smtClean="0"/>
              <a:t> and ordered them to tear down their wall</a:t>
            </a:r>
            <a:r>
              <a:rPr lang="en-US" sz="2300" dirty="0" smtClean="0"/>
              <a:t>, saying that they could not trust them in any other way not to take sides with their enemies. [2] For they said they had noted not only that the </a:t>
            </a:r>
            <a:r>
              <a:rPr lang="en-US" sz="2300" dirty="0" err="1" smtClean="0"/>
              <a:t>Mantineans</a:t>
            </a:r>
            <a:r>
              <a:rPr lang="en-US" sz="2300" dirty="0" smtClean="0"/>
              <a:t> had been sending corn to the </a:t>
            </a:r>
            <a:r>
              <a:rPr lang="en-US" sz="2300" dirty="0" err="1" smtClean="0"/>
              <a:t>Argives</a:t>
            </a:r>
            <a:r>
              <a:rPr lang="en-US" sz="2300" dirty="0" smtClean="0"/>
              <a:t> when they themselves were making war upon that people, but also that sometimes, on the pretext of a holy truce, they had not served in the </a:t>
            </a:r>
            <a:r>
              <a:rPr lang="en-US" sz="2300" dirty="0" err="1" smtClean="0"/>
              <a:t>Lacedaemonian</a:t>
            </a:r>
            <a:r>
              <a:rPr lang="en-US" sz="2300" dirty="0" smtClean="0"/>
              <a:t> armies at all, and when they had fallen into line, had served badly. Furthermore, the </a:t>
            </a:r>
            <a:r>
              <a:rPr lang="en-US" sz="2300" dirty="0" err="1" smtClean="0"/>
              <a:t>Lacedaemonians</a:t>
            </a:r>
            <a:r>
              <a:rPr lang="en-US" sz="2300" dirty="0" smtClean="0"/>
              <a:t> said they were aware that they were envious if any good fortune came to them, and delighted if any disaster </a:t>
            </a:r>
            <a:r>
              <a:rPr lang="en-US" sz="2300" dirty="0" err="1" smtClean="0"/>
              <a:t>befel</a:t>
            </a:r>
            <a:r>
              <a:rPr lang="en-US" sz="2300" dirty="0" smtClean="0"/>
              <a:t> them. It was also common talk that the thirty years' truce, concluded after the battle of Mantinea, had expired this year, so far as the </a:t>
            </a:r>
            <a:r>
              <a:rPr lang="en-US" sz="2300" dirty="0" err="1" smtClean="0"/>
              <a:t>Mantineans</a:t>
            </a:r>
            <a:r>
              <a:rPr lang="en-US" sz="2300" dirty="0" smtClean="0"/>
              <a:t> were concerned. [3] </a:t>
            </a:r>
            <a:r>
              <a:rPr lang="en-US" sz="2300" b="1" dirty="0" smtClean="0"/>
              <a:t>When, accordingly, they now refused to tear down their walls, the </a:t>
            </a:r>
            <a:r>
              <a:rPr lang="en-US" sz="2300" b="1" dirty="0" err="1" smtClean="0"/>
              <a:t>Lacedaemonians</a:t>
            </a:r>
            <a:r>
              <a:rPr lang="en-US" sz="2300" b="1" dirty="0" smtClean="0"/>
              <a:t> called out the ban against them.</a:t>
            </a:r>
            <a:r>
              <a:rPr lang="en-US" sz="2300" dirty="0" smtClean="0"/>
              <a:t> Xenophon </a:t>
            </a:r>
            <a:r>
              <a:rPr lang="en-US" sz="2300" i="1" dirty="0" smtClean="0"/>
              <a:t>Hellenika</a:t>
            </a:r>
            <a:r>
              <a:rPr lang="en-US" sz="2300" dirty="0" smtClean="0"/>
              <a:t> 5.2.1-3</a:t>
            </a:r>
            <a:endParaRPr lang="en-GB" sz="2300"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type="title"/>
          </p:nvPr>
        </p:nvSpPr>
        <p:spPr>
          <a:xfrm>
            <a:off x="179512" y="0"/>
            <a:ext cx="8229600" cy="1143000"/>
          </a:xfrm>
        </p:spPr>
        <p:txBody>
          <a:bodyPr/>
          <a:lstStyle/>
          <a:p>
            <a:r>
              <a:rPr lang="en-GB" dirty="0"/>
              <a:t>Italy and Sicily</a:t>
            </a:r>
          </a:p>
        </p:txBody>
      </p:sp>
      <p:pic>
        <p:nvPicPr>
          <p:cNvPr id="7174" name="Picture 6" descr="area_a4_web"/>
          <p:cNvPicPr>
            <a:picLocks noChangeAspect="1" noChangeArrowheads="1"/>
          </p:cNvPicPr>
          <p:nvPr>
            <p:ph idx="1"/>
          </p:nvPr>
        </p:nvPicPr>
        <p:blipFill>
          <a:blip r:embed="rId2" cstate="print"/>
          <a:srcRect/>
          <a:stretch>
            <a:fillRect/>
          </a:stretch>
        </p:blipFill>
        <p:spPr>
          <a:xfrm>
            <a:off x="1763713" y="1412875"/>
            <a:ext cx="5421312" cy="5445125"/>
          </a:xfrm>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A tripartite division </a:t>
            </a:r>
          </a:p>
        </p:txBody>
      </p:sp>
      <p:sp>
        <p:nvSpPr>
          <p:cNvPr id="9219" name="Rectangle 3"/>
          <p:cNvSpPr>
            <a:spLocks noGrp="1" noChangeArrowheads="1"/>
          </p:cNvSpPr>
          <p:nvPr>
            <p:ph type="body" idx="1"/>
          </p:nvPr>
        </p:nvSpPr>
        <p:spPr/>
        <p:txBody>
          <a:bodyPr/>
          <a:lstStyle/>
          <a:p>
            <a:pPr>
              <a:lnSpc>
                <a:spcPct val="90000"/>
              </a:lnSpc>
            </a:pPr>
            <a:r>
              <a:rPr lang="en-GB"/>
              <a:t>The Greeks had started to colonise Italy and Sicily from the 8th century BCE </a:t>
            </a:r>
          </a:p>
          <a:p>
            <a:pPr>
              <a:lnSpc>
                <a:spcPct val="90000"/>
              </a:lnSpc>
            </a:pPr>
            <a:r>
              <a:rPr lang="en-GB"/>
              <a:t>In addition to the Greek colonies there were also Phoenician colonies in the west of Sicily. </a:t>
            </a:r>
          </a:p>
          <a:p>
            <a:pPr>
              <a:lnSpc>
                <a:spcPct val="90000"/>
              </a:lnSpc>
            </a:pPr>
            <a:r>
              <a:rPr lang="en-GB"/>
              <a:t>In addition to the two colonising powers, there were also native inhabitants in both Italy and Sicily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0"/>
            <a:ext cx="8229600" cy="1143000"/>
          </a:xfrm>
        </p:spPr>
        <p:txBody>
          <a:bodyPr/>
          <a:lstStyle/>
          <a:p>
            <a:r>
              <a:rPr lang="en-GB" dirty="0"/>
              <a:t>Phoenician colonies in Sicily </a:t>
            </a:r>
          </a:p>
        </p:txBody>
      </p:sp>
      <p:pic>
        <p:nvPicPr>
          <p:cNvPr id="10245" name="Picture 5" descr="sicily_map"/>
          <p:cNvPicPr>
            <a:picLocks noChangeAspect="1" noChangeArrowheads="1"/>
          </p:cNvPicPr>
          <p:nvPr>
            <p:ph idx="1"/>
          </p:nvPr>
        </p:nvPicPr>
        <p:blipFill>
          <a:blip r:embed="rId2" cstate="print"/>
          <a:srcRect/>
          <a:stretch>
            <a:fillRect/>
          </a:stretch>
        </p:blipFill>
        <p:spPr>
          <a:xfrm>
            <a:off x="1258888" y="1462088"/>
            <a:ext cx="6481762" cy="5270500"/>
          </a:xfrm>
          <a:noFill/>
          <a:ln/>
        </p:spPr>
      </p:pic>
      <p:sp>
        <p:nvSpPr>
          <p:cNvPr id="10246" name="Oval 6"/>
          <p:cNvSpPr>
            <a:spLocks noChangeArrowheads="1"/>
          </p:cNvSpPr>
          <p:nvPr/>
        </p:nvSpPr>
        <p:spPr bwMode="auto">
          <a:xfrm>
            <a:off x="1403350" y="2636838"/>
            <a:ext cx="2881313" cy="2087562"/>
          </a:xfrm>
          <a:prstGeom prst="ellipse">
            <a:avLst/>
          </a:prstGeom>
          <a:noFill/>
          <a:ln w="25400">
            <a:solidFill>
              <a:srgbClr val="FF00FF"/>
            </a:solidFill>
            <a:round/>
            <a:headEnd/>
            <a:tailEnd/>
          </a:ln>
          <a:effectLst/>
        </p:spPr>
        <p:txBody>
          <a:bodyPr wrap="none" anchor="ct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0" y="-685800"/>
            <a:ext cx="8229600" cy="1371600"/>
          </a:xfrm>
        </p:spPr>
        <p:txBody>
          <a:bodyPr/>
          <a:lstStyle/>
          <a:p>
            <a:r>
              <a:rPr lang="en-GB" sz="4000" dirty="0"/>
              <a:t>Native inhabitants in Italy and Sicily </a:t>
            </a:r>
          </a:p>
        </p:txBody>
      </p:sp>
      <p:pic>
        <p:nvPicPr>
          <p:cNvPr id="12293" name="Picture 5" descr="1039-004-EB050BD6"/>
          <p:cNvPicPr>
            <a:picLocks noChangeAspect="1" noChangeArrowheads="1"/>
          </p:cNvPicPr>
          <p:nvPr>
            <p:ph idx="1"/>
          </p:nvPr>
        </p:nvPicPr>
        <p:blipFill>
          <a:blip r:embed="rId2" cstate="print"/>
          <a:srcRect/>
          <a:stretch>
            <a:fillRect/>
          </a:stretch>
        </p:blipFill>
        <p:spPr>
          <a:xfrm>
            <a:off x="2278063" y="765175"/>
            <a:ext cx="4957762" cy="6092825"/>
          </a:xfrm>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Constant Friction</a:t>
            </a:r>
          </a:p>
        </p:txBody>
      </p:sp>
      <p:sp>
        <p:nvSpPr>
          <p:cNvPr id="14339" name="Rectangle 3"/>
          <p:cNvSpPr>
            <a:spLocks noGrp="1" noChangeArrowheads="1"/>
          </p:cNvSpPr>
          <p:nvPr>
            <p:ph type="body" idx="1"/>
          </p:nvPr>
        </p:nvSpPr>
        <p:spPr/>
        <p:txBody>
          <a:bodyPr/>
          <a:lstStyle/>
          <a:p>
            <a:r>
              <a:rPr lang="en-GB"/>
              <a:t>The Greeks, Carthaginians and natives were always in conflict over territory and power in Italy and Sicily.</a:t>
            </a:r>
          </a:p>
          <a:p>
            <a:r>
              <a:rPr lang="en-GB"/>
              <a:t>The first known conflict beyond original conquest of colonial sites was the Carthaginian-Phokaian conflict in the 6th century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Syracuse </a:t>
            </a:r>
          </a:p>
        </p:txBody>
      </p:sp>
      <p:sp>
        <p:nvSpPr>
          <p:cNvPr id="16387" name="Rectangle 3"/>
          <p:cNvSpPr>
            <a:spLocks noGrp="1" noChangeArrowheads="1"/>
          </p:cNvSpPr>
          <p:nvPr>
            <p:ph type="body" idx="1"/>
          </p:nvPr>
        </p:nvSpPr>
        <p:spPr/>
        <p:txBody>
          <a:bodyPr/>
          <a:lstStyle/>
          <a:p>
            <a:pPr>
              <a:lnSpc>
                <a:spcPct val="90000"/>
              </a:lnSpc>
            </a:pPr>
            <a:r>
              <a:rPr lang="en-GB"/>
              <a:t>The most important Greek city in Sicily and Italy was Syracuse. </a:t>
            </a:r>
          </a:p>
          <a:p>
            <a:pPr>
              <a:lnSpc>
                <a:spcPct val="90000"/>
              </a:lnSpc>
            </a:pPr>
            <a:r>
              <a:rPr lang="en-GB"/>
              <a:t>Syracuse was founded in c734 BCE by Corinth.</a:t>
            </a:r>
          </a:p>
          <a:p>
            <a:pPr>
              <a:lnSpc>
                <a:spcPct val="90000"/>
              </a:lnSpc>
            </a:pPr>
            <a:r>
              <a:rPr lang="en-GB"/>
              <a:t>Throughout the classical period, it was one of the most powerful poleis in the Greek world in terms of population and military power.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The Carthaginian Threat </a:t>
            </a:r>
          </a:p>
        </p:txBody>
      </p:sp>
      <p:sp>
        <p:nvSpPr>
          <p:cNvPr id="25603" name="Rectangle 3"/>
          <p:cNvSpPr>
            <a:spLocks noGrp="1" noChangeArrowheads="1"/>
          </p:cNvSpPr>
          <p:nvPr>
            <p:ph type="body" idx="1"/>
          </p:nvPr>
        </p:nvSpPr>
        <p:spPr/>
        <p:txBody>
          <a:bodyPr/>
          <a:lstStyle/>
          <a:p>
            <a:r>
              <a:rPr lang="en-GB"/>
              <a:t>In 407/6 BCE, the Carthaginians invaded Sicily once more under the direction of the general Hannibal.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704088"/>
            <a:ext cx="8229600" cy="348648"/>
          </a:xfrm>
        </p:spPr>
        <p:txBody>
          <a:bodyPr>
            <a:normAutofit fontScale="90000"/>
          </a:bodyPr>
          <a:lstStyle/>
          <a:p>
            <a:r>
              <a:rPr lang="en-GB" dirty="0"/>
              <a:t>The Carthaginian Threat</a:t>
            </a:r>
          </a:p>
        </p:txBody>
      </p:sp>
      <p:sp>
        <p:nvSpPr>
          <p:cNvPr id="26627" name="Rectangle 3"/>
          <p:cNvSpPr>
            <a:spLocks noGrp="1" noChangeArrowheads="1"/>
          </p:cNvSpPr>
          <p:nvPr>
            <p:ph sz="half" idx="1"/>
          </p:nvPr>
        </p:nvSpPr>
        <p:spPr>
          <a:xfrm>
            <a:off x="457200" y="1124744"/>
            <a:ext cx="4038600" cy="5544616"/>
          </a:xfrm>
        </p:spPr>
        <p:txBody>
          <a:bodyPr>
            <a:normAutofit fontScale="85000" lnSpcReduction="10000"/>
          </a:bodyPr>
          <a:lstStyle/>
          <a:p>
            <a:pPr>
              <a:lnSpc>
                <a:spcPct val="80000"/>
              </a:lnSpc>
            </a:pPr>
            <a:r>
              <a:rPr lang="en-GB" sz="1800" dirty="0" smtClean="0"/>
              <a:t>At </a:t>
            </a:r>
            <a:r>
              <a:rPr lang="en-GB" sz="1800" dirty="0"/>
              <a:t>this time Hannibal, the general of the Carthaginians, gathered together both the mercenaries he had collected from Iberia and the soldiers he had enrolled from Libya, manned sixty ships of war, and made ready some fifteen hundred transports. [2] On these he loaded the troops, the siege-engines, missiles, and all the other accessories. After crossing with the fleet the Libyan Sea </a:t>
            </a:r>
            <a:r>
              <a:rPr lang="en-GB" sz="1800" b="1" dirty="0"/>
              <a:t>he came to land in Sicily </a:t>
            </a:r>
            <a:r>
              <a:rPr lang="en-GB" sz="1800" dirty="0"/>
              <a:t>on the promontory which lies opposite Libya and is called </a:t>
            </a:r>
            <a:r>
              <a:rPr lang="en-GB" sz="1800" dirty="0" err="1"/>
              <a:t>Lilybaeum</a:t>
            </a:r>
            <a:r>
              <a:rPr lang="en-GB" sz="1800" dirty="0"/>
              <a:t>; </a:t>
            </a:r>
            <a:r>
              <a:rPr lang="en-GB" sz="1800" dirty="0" smtClean="0"/>
              <a:t>…and </a:t>
            </a:r>
            <a:r>
              <a:rPr lang="en-GB" sz="1800" dirty="0"/>
              <a:t>Hannibal disembarked his troops and pitched a camp, beginning at the well which in those times had the name </a:t>
            </a:r>
            <a:r>
              <a:rPr lang="en-GB" sz="1800" dirty="0" err="1"/>
              <a:t>Lilybaeum</a:t>
            </a:r>
            <a:r>
              <a:rPr lang="en-GB" sz="1800" dirty="0"/>
              <a:t>, and many years after these events, when a city was founded near it, the presence of the well occasioned the giving of the name to the city. [5] Hannibal had all told, as </a:t>
            </a:r>
            <a:r>
              <a:rPr lang="en-GB" sz="1800" dirty="0" err="1"/>
              <a:t>Ephorus</a:t>
            </a:r>
            <a:r>
              <a:rPr lang="en-GB" sz="1800" dirty="0"/>
              <a:t> has recorded, two hundred thousand infantry and four thousand cavalry, but as </a:t>
            </a:r>
            <a:r>
              <a:rPr lang="en-GB" sz="1800" dirty="0" err="1"/>
              <a:t>Timaeus</a:t>
            </a:r>
            <a:r>
              <a:rPr lang="en-GB" sz="1800" dirty="0"/>
              <a:t> says, not many more than one hundred thousand men. </a:t>
            </a:r>
            <a:r>
              <a:rPr lang="en-GB" sz="1800" b="1" dirty="0"/>
              <a:t>His ships he hauled up on land in the bay about </a:t>
            </a:r>
            <a:r>
              <a:rPr lang="en-GB" sz="1800" b="1" dirty="0" err="1"/>
              <a:t>Motye</a:t>
            </a:r>
            <a:r>
              <a:rPr lang="en-GB" sz="1800" b="1" dirty="0"/>
              <a:t>, every one of them, wishing to give the </a:t>
            </a:r>
            <a:r>
              <a:rPr lang="en-GB" sz="1800" b="1" dirty="0" err="1"/>
              <a:t>Syracusans</a:t>
            </a:r>
            <a:r>
              <a:rPr lang="en-GB" sz="1800" b="1" dirty="0"/>
              <a:t> the impression that he had not come to make war upon them or to sail along the coast with his naval force against Syracuse</a:t>
            </a:r>
            <a:r>
              <a:rPr lang="en-GB" sz="1800" dirty="0"/>
              <a:t>. [6] And after adding to his army the soldiers supplied by the </a:t>
            </a:r>
            <a:r>
              <a:rPr lang="en-GB" sz="1800" dirty="0" err="1"/>
              <a:t>Aegestaeans</a:t>
            </a:r>
            <a:r>
              <a:rPr lang="en-GB" sz="1800" dirty="0"/>
              <a:t> and by the other allies he broke camp and made his way from </a:t>
            </a:r>
            <a:r>
              <a:rPr lang="en-GB" sz="1800" dirty="0" err="1"/>
              <a:t>Lilybaeum</a:t>
            </a:r>
            <a:r>
              <a:rPr lang="en-GB" sz="1800" dirty="0"/>
              <a:t> towards </a:t>
            </a:r>
            <a:r>
              <a:rPr lang="en-GB" sz="1800" dirty="0" err="1"/>
              <a:t>Selinus</a:t>
            </a:r>
            <a:r>
              <a:rPr lang="en-GB" sz="1800" dirty="0"/>
              <a:t>. </a:t>
            </a:r>
            <a:r>
              <a:rPr lang="en-GB" sz="1800" dirty="0" err="1"/>
              <a:t>Diod</a:t>
            </a:r>
            <a:r>
              <a:rPr lang="en-GB" sz="1800" dirty="0"/>
              <a:t> 13.54</a:t>
            </a:r>
          </a:p>
        </p:txBody>
      </p:sp>
      <p:pic>
        <p:nvPicPr>
          <p:cNvPr id="5" name="Picture 5" descr="sicily_map"/>
          <p:cNvPicPr>
            <a:picLocks noChangeAspect="1" noChangeArrowheads="1"/>
          </p:cNvPicPr>
          <p:nvPr>
            <p:ph idx="1"/>
          </p:nvPr>
        </p:nvPicPr>
        <p:blipFill>
          <a:blip r:embed="rId2" cstate="print"/>
          <a:srcRect/>
          <a:stretch>
            <a:fillRect/>
          </a:stretch>
        </p:blipFill>
        <p:spPr>
          <a:xfrm>
            <a:off x="4461910" y="1844824"/>
            <a:ext cx="3896500" cy="3168352"/>
          </a:xfrm>
          <a:noFill/>
          <a:ln/>
        </p:spPr>
      </p:pic>
      <p:cxnSp>
        <p:nvCxnSpPr>
          <p:cNvPr id="7" name="Straight Arrow Connector 6"/>
          <p:cNvCxnSpPr/>
          <p:nvPr/>
        </p:nvCxnSpPr>
        <p:spPr>
          <a:xfrm>
            <a:off x="4788024" y="3356992"/>
            <a:ext cx="432048" cy="288032"/>
          </a:xfrm>
          <a:prstGeom prst="straightConnector1">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68313" y="0"/>
            <a:ext cx="8229600" cy="1052736"/>
          </a:xfrm>
        </p:spPr>
        <p:txBody>
          <a:bodyPr/>
          <a:lstStyle/>
          <a:p>
            <a:r>
              <a:rPr lang="en-GB" dirty="0"/>
              <a:t>Syracuse’s Fear of Tyranny</a:t>
            </a:r>
          </a:p>
        </p:txBody>
      </p:sp>
      <p:sp>
        <p:nvSpPr>
          <p:cNvPr id="32771" name="Rectangle 3"/>
          <p:cNvSpPr>
            <a:spLocks noGrp="1" noChangeArrowheads="1"/>
          </p:cNvSpPr>
          <p:nvPr>
            <p:ph type="body" idx="1"/>
          </p:nvPr>
        </p:nvSpPr>
        <p:spPr>
          <a:xfrm>
            <a:off x="457200" y="1196975"/>
            <a:ext cx="7067128" cy="5661025"/>
          </a:xfrm>
        </p:spPr>
        <p:txBody>
          <a:bodyPr>
            <a:normAutofit/>
          </a:bodyPr>
          <a:lstStyle/>
          <a:p>
            <a:pPr>
              <a:lnSpc>
                <a:spcPct val="80000"/>
              </a:lnSpc>
            </a:pPr>
            <a:r>
              <a:rPr lang="en-GB" sz="2000" b="1" dirty="0" err="1"/>
              <a:t>Diocles</a:t>
            </a:r>
            <a:r>
              <a:rPr lang="en-GB" sz="2000" b="1" dirty="0"/>
              <a:t> was exiled; but even so they did not receive </a:t>
            </a:r>
            <a:r>
              <a:rPr lang="en-GB" sz="2000" b="1" dirty="0" err="1"/>
              <a:t>Hermocrates</a:t>
            </a:r>
            <a:r>
              <a:rPr lang="en-GB" sz="2000" b="1" dirty="0"/>
              <a:t> back, since they were wary of the daring of the man and feared lest, once he had gained a position of leadership, he should proclaim himself tyrant</a:t>
            </a:r>
            <a:r>
              <a:rPr lang="en-GB" sz="2000" dirty="0"/>
              <a:t>. </a:t>
            </a:r>
            <a:r>
              <a:rPr lang="en-GB" sz="2000" dirty="0" smtClean="0"/>
              <a:t>…[</a:t>
            </a:r>
            <a:r>
              <a:rPr lang="en-GB" sz="2000" dirty="0"/>
              <a:t>8] But when the </a:t>
            </a:r>
            <a:r>
              <a:rPr lang="en-GB" sz="2000" dirty="0" err="1"/>
              <a:t>Syracusans</a:t>
            </a:r>
            <a:r>
              <a:rPr lang="en-GB" sz="2000" dirty="0"/>
              <a:t> heard what had happened, they gathered in the market-place under arms, and here, since they appeared accompanied by a great multitude, </a:t>
            </a:r>
            <a:r>
              <a:rPr lang="en-GB" sz="2000" b="1" dirty="0"/>
              <a:t>they slew both </a:t>
            </a:r>
            <a:r>
              <a:rPr lang="en-GB" sz="2000" b="1" dirty="0" err="1"/>
              <a:t>Hermocrates</a:t>
            </a:r>
            <a:r>
              <a:rPr lang="en-GB" sz="2000" b="1" dirty="0"/>
              <a:t> and most of his supporters. </a:t>
            </a:r>
            <a:r>
              <a:rPr lang="en-GB" sz="2000" dirty="0"/>
              <a:t>Those who had not been killed in the fighting were brought to trial and sentenced to exile; [9] consequently some of them who had been severely wounded were reported by their relatives as having died, in order that they might not be given over to the wrath of the multitude. </a:t>
            </a:r>
            <a:r>
              <a:rPr lang="en-GB" sz="2000" b="1" dirty="0"/>
              <a:t>Among their number was also Dionysius, who later became tyrant of the </a:t>
            </a:r>
            <a:r>
              <a:rPr lang="en-GB" sz="2000" b="1" dirty="0" err="1"/>
              <a:t>Syracusans</a:t>
            </a:r>
            <a:r>
              <a:rPr lang="en-GB" sz="2000" b="1" dirty="0"/>
              <a:t>. </a:t>
            </a:r>
            <a:r>
              <a:rPr lang="en-GB" sz="2000" dirty="0"/>
              <a:t>Diodoros 13.75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68313" y="-242888"/>
            <a:ext cx="8229600" cy="1371601"/>
          </a:xfrm>
        </p:spPr>
        <p:txBody>
          <a:bodyPr/>
          <a:lstStyle/>
          <a:p>
            <a:r>
              <a:rPr lang="en-GB"/>
              <a:t>Akragas Besieged</a:t>
            </a:r>
          </a:p>
        </p:txBody>
      </p:sp>
      <p:sp>
        <p:nvSpPr>
          <p:cNvPr id="34819" name="Rectangle 3"/>
          <p:cNvSpPr>
            <a:spLocks noGrp="1" noChangeArrowheads="1"/>
          </p:cNvSpPr>
          <p:nvPr>
            <p:ph type="body" sz="half" idx="1"/>
          </p:nvPr>
        </p:nvSpPr>
        <p:spPr>
          <a:xfrm>
            <a:off x="0" y="981075"/>
            <a:ext cx="4038600" cy="5114925"/>
          </a:xfrm>
        </p:spPr>
        <p:txBody>
          <a:bodyPr/>
          <a:lstStyle/>
          <a:p>
            <a:r>
              <a:rPr lang="en-GB" sz="2800"/>
              <a:t>After suffering a small naval defeat at the hands of the Syracusans, the Carthaginians invaded Sicily. </a:t>
            </a:r>
          </a:p>
          <a:p>
            <a:r>
              <a:rPr lang="en-GB" sz="2800"/>
              <a:t>They immediately moved against Acragas and besieged the city.</a:t>
            </a:r>
          </a:p>
        </p:txBody>
      </p:sp>
      <p:pic>
        <p:nvPicPr>
          <p:cNvPr id="34821" name="Picture 5" descr="sicily_map"/>
          <p:cNvPicPr>
            <a:picLocks noChangeAspect="1" noChangeArrowheads="1"/>
          </p:cNvPicPr>
          <p:nvPr>
            <p:ph sz="half" idx="2"/>
          </p:nvPr>
        </p:nvPicPr>
        <p:blipFill>
          <a:blip r:embed="rId2" cstate="print"/>
          <a:srcRect/>
          <a:stretch>
            <a:fillRect/>
          </a:stretch>
        </p:blipFill>
        <p:spPr>
          <a:xfrm>
            <a:off x="3924300" y="2025650"/>
            <a:ext cx="5219700" cy="4243388"/>
          </a:xfrm>
          <a:noFill/>
          <a:ln/>
        </p:spPr>
      </p:pic>
      <p:sp>
        <p:nvSpPr>
          <p:cNvPr id="34822" name="Oval 6"/>
          <p:cNvSpPr>
            <a:spLocks noChangeArrowheads="1"/>
          </p:cNvSpPr>
          <p:nvPr/>
        </p:nvSpPr>
        <p:spPr bwMode="auto">
          <a:xfrm>
            <a:off x="5867400" y="4868863"/>
            <a:ext cx="576263" cy="215900"/>
          </a:xfrm>
          <a:prstGeom prst="ellipse">
            <a:avLst/>
          </a:prstGeom>
          <a:noFill/>
          <a:ln w="25400">
            <a:solidFill>
              <a:srgbClr val="FF0000"/>
            </a:solidFill>
            <a:round/>
            <a:headEnd/>
            <a:tailEnd/>
          </a:ln>
          <a:effectLst/>
        </p:spPr>
        <p:txBody>
          <a:bodyPr wrap="none" anchor="ct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0" y="260648"/>
            <a:ext cx="8229600" cy="1143000"/>
          </a:xfrm>
        </p:spPr>
        <p:txBody>
          <a:bodyPr/>
          <a:lstStyle/>
          <a:p>
            <a:r>
              <a:rPr lang="en-GB" dirty="0"/>
              <a:t>An interesting Spartan </a:t>
            </a:r>
          </a:p>
        </p:txBody>
      </p:sp>
      <p:sp>
        <p:nvSpPr>
          <p:cNvPr id="36867" name="Rectangle 3"/>
          <p:cNvSpPr>
            <a:spLocks noGrp="1" noChangeArrowheads="1"/>
          </p:cNvSpPr>
          <p:nvPr>
            <p:ph type="body" idx="1"/>
          </p:nvPr>
        </p:nvSpPr>
        <p:spPr>
          <a:xfrm>
            <a:off x="457200" y="1557338"/>
            <a:ext cx="8229600" cy="4967287"/>
          </a:xfrm>
        </p:spPr>
        <p:txBody>
          <a:bodyPr/>
          <a:lstStyle/>
          <a:p>
            <a:pPr>
              <a:lnSpc>
                <a:spcPct val="80000"/>
              </a:lnSpc>
            </a:pPr>
            <a:r>
              <a:rPr lang="en-GB" sz="2400" dirty="0"/>
              <a:t>The </a:t>
            </a:r>
            <a:r>
              <a:rPr lang="en-GB" sz="2400" dirty="0" err="1"/>
              <a:t>Acragantini</a:t>
            </a:r>
            <a:r>
              <a:rPr lang="en-GB" sz="2400" dirty="0"/>
              <a:t> thereupon armed all those of military age, and forming them in battle order they stationed one group upon the walls and the other as a reserve to replace the soldiers as they became worn out. </a:t>
            </a:r>
            <a:r>
              <a:rPr lang="en-GB" sz="2400" b="1" dirty="0"/>
              <a:t>Fighting with them was also </a:t>
            </a:r>
            <a:r>
              <a:rPr lang="en-GB" sz="2400" b="1" dirty="0" err="1"/>
              <a:t>Dexippus</a:t>
            </a:r>
            <a:r>
              <a:rPr lang="en-GB" sz="2400" b="1" dirty="0"/>
              <a:t> the </a:t>
            </a:r>
            <a:r>
              <a:rPr lang="en-GB" sz="2400" b="1" dirty="0" err="1"/>
              <a:t>Lacedaemonian</a:t>
            </a:r>
            <a:r>
              <a:rPr lang="en-GB" sz="2400" b="1" dirty="0"/>
              <a:t>, who had lately arrived there from Gela with fifteen hundred mercenaries; for at that time, as </a:t>
            </a:r>
            <a:r>
              <a:rPr lang="en-GB" sz="2400" b="1" dirty="0" err="1"/>
              <a:t>Timaeus</a:t>
            </a:r>
            <a:r>
              <a:rPr lang="en-GB" sz="2400" b="1" dirty="0"/>
              <a:t> says, </a:t>
            </a:r>
            <a:r>
              <a:rPr lang="en-GB" sz="2400" b="1" dirty="0" err="1"/>
              <a:t>Dexippus</a:t>
            </a:r>
            <a:r>
              <a:rPr lang="en-GB" sz="2400" b="1" dirty="0"/>
              <a:t> was tarrying in Gela, enjoying high regard by reason of the city of his birth. </a:t>
            </a:r>
            <a:r>
              <a:rPr lang="en-GB" sz="2400" dirty="0"/>
              <a:t>[4] Consequently the </a:t>
            </a:r>
            <a:r>
              <a:rPr lang="en-GB" sz="2400" dirty="0" err="1"/>
              <a:t>Acragantini</a:t>
            </a:r>
            <a:r>
              <a:rPr lang="en-GB" sz="2400" dirty="0"/>
              <a:t> invited him to recruit as many mercenaries as he could and come to </a:t>
            </a:r>
            <a:r>
              <a:rPr lang="en-GB" sz="2400" dirty="0" err="1"/>
              <a:t>Acragas</a:t>
            </a:r>
            <a:r>
              <a:rPr lang="en-GB" sz="2400" dirty="0"/>
              <a:t>; and together with them the </a:t>
            </a:r>
            <a:r>
              <a:rPr lang="en-GB" sz="2400" dirty="0" err="1"/>
              <a:t>Campanians</a:t>
            </a:r>
            <a:r>
              <a:rPr lang="en-GB" sz="2400" dirty="0"/>
              <a:t> who had formerly fought with Hannibal, some eight hundred, were also hired. These mercenaries held the height above the city which is called the Hill of Athena and is strategically situated overhanging the city.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68313" y="-387350"/>
            <a:ext cx="8229600" cy="1371600"/>
          </a:xfrm>
        </p:spPr>
        <p:txBody>
          <a:bodyPr/>
          <a:lstStyle/>
          <a:p>
            <a:r>
              <a:rPr lang="en-GB"/>
              <a:t>Dionysios Rising</a:t>
            </a:r>
          </a:p>
        </p:txBody>
      </p:sp>
      <p:sp>
        <p:nvSpPr>
          <p:cNvPr id="38915" name="Rectangle 3"/>
          <p:cNvSpPr>
            <a:spLocks noGrp="1" noChangeArrowheads="1"/>
          </p:cNvSpPr>
          <p:nvPr>
            <p:ph type="body" idx="1"/>
          </p:nvPr>
        </p:nvSpPr>
        <p:spPr>
          <a:xfrm>
            <a:off x="0" y="1124744"/>
            <a:ext cx="6444208" cy="5733256"/>
          </a:xfrm>
        </p:spPr>
        <p:txBody>
          <a:bodyPr>
            <a:normAutofit lnSpcReduction="10000"/>
          </a:bodyPr>
          <a:lstStyle/>
          <a:p>
            <a:pPr>
              <a:lnSpc>
                <a:spcPct val="80000"/>
              </a:lnSpc>
            </a:pPr>
            <a:r>
              <a:rPr lang="en-GB" sz="1600" dirty="0"/>
              <a:t>Since </a:t>
            </a:r>
            <a:r>
              <a:rPr lang="en-GB" sz="1600" dirty="0" err="1"/>
              <a:t>Himilcar</a:t>
            </a:r>
            <a:r>
              <a:rPr lang="en-GB" sz="1600" dirty="0"/>
              <a:t>, after besieging the city for eight months, had taken it shortly before the winter solstice, he did not destroy it at once, in order that his forces might winter in the dwellings. </a:t>
            </a:r>
            <a:r>
              <a:rPr lang="en-GB" sz="1600" dirty="0" smtClean="0"/>
              <a:t>… </a:t>
            </a:r>
            <a:r>
              <a:rPr lang="en-GB" sz="1600" dirty="0"/>
              <a:t>[3] Nevertheless, even though an assembly of the people was held in Syracuse and great fears hung over them, not a man would venture to offer any counsel respecting the war. While everyone was at a loss what to do, </a:t>
            </a:r>
            <a:r>
              <a:rPr lang="en-GB" sz="1600" b="1" dirty="0"/>
              <a:t>Dionysius, the son of </a:t>
            </a:r>
            <a:r>
              <a:rPr lang="en-GB" sz="1600" b="1" dirty="0" err="1"/>
              <a:t>Hermocrates</a:t>
            </a:r>
            <a:r>
              <a:rPr lang="en-GB" sz="1600" b="1" dirty="0"/>
              <a:t>, taking the floor, accused the generals of betraying their cause to the Carthaginians and stirred up the assemblage to exact punishment of them, urging them not to await the futile procedure prescribed by the laws but to pass judgement upon them at once</a:t>
            </a:r>
            <a:r>
              <a:rPr lang="en-GB" sz="1600" dirty="0"/>
              <a:t>. [4] And when the archons, in accordance with the laws, laid a fine upon Dionysius on the charge of raising an uproar, </a:t>
            </a:r>
            <a:r>
              <a:rPr lang="en-GB" sz="1600" dirty="0" err="1"/>
              <a:t>Philistus</a:t>
            </a:r>
            <a:r>
              <a:rPr lang="en-GB" sz="1600" dirty="0"/>
              <a:t>, who later composed his </a:t>
            </a:r>
            <a:r>
              <a:rPr lang="en-GB" sz="1600" i="1" dirty="0"/>
              <a:t>History,</a:t>
            </a:r>
            <a:r>
              <a:rPr lang="en-GB" sz="1600" dirty="0"/>
              <a:t> a man of great wealth, paid the fine and urged Dionysius to speak out whatever he had had in his mind to say. And when </a:t>
            </a:r>
            <a:r>
              <a:rPr lang="en-GB" sz="1600" dirty="0" err="1"/>
              <a:t>Philistus</a:t>
            </a:r>
            <a:r>
              <a:rPr lang="en-GB" sz="1600" dirty="0"/>
              <a:t> went on to say that if they wanted to fine Dionysius throughout the whole day he would provide the money for him, from then on Dionysius, full of confidence, kept stirring up the multitude, and throwing the assembly into confusion he accused the generals of taking bribes to put the security of the </a:t>
            </a:r>
            <a:r>
              <a:rPr lang="en-GB" sz="1600" dirty="0" err="1"/>
              <a:t>Acragantini</a:t>
            </a:r>
            <a:r>
              <a:rPr lang="en-GB" sz="1600" dirty="0"/>
              <a:t> in jeopardy. And he also denounced the rest of the most renowned citizens, presenting them as friends of oligarchy. [5] </a:t>
            </a:r>
            <a:r>
              <a:rPr lang="en-GB" sz="1600" b="1" dirty="0"/>
              <a:t>Consequently he advised them to choose as generals not the most influential citizens, but rather those who were the best disposed and most favourable to the people</a:t>
            </a:r>
            <a:r>
              <a:rPr lang="en-GB" sz="1600" dirty="0"/>
              <a:t>; for the former, he maintained, ruling the citizens as they do in a despotic manner, hold the many in contempt and consider the misfortunes of their country their own source of income, whereas the more humble will do none of such things, since they fear their own weakness. </a:t>
            </a:r>
            <a:r>
              <a:rPr lang="en-GB" sz="1600" dirty="0" err="1"/>
              <a:t>Diod</a:t>
            </a:r>
            <a:r>
              <a:rPr lang="en-GB" sz="1600" dirty="0"/>
              <a:t> 13.91</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95288" y="-315913"/>
            <a:ext cx="8229600" cy="1371601"/>
          </a:xfrm>
        </p:spPr>
        <p:txBody>
          <a:bodyPr/>
          <a:lstStyle/>
          <a:p>
            <a:r>
              <a:rPr lang="en-GB"/>
              <a:t>Dionysius the Tyrant</a:t>
            </a:r>
          </a:p>
        </p:txBody>
      </p:sp>
      <p:sp>
        <p:nvSpPr>
          <p:cNvPr id="40963" name="Rectangle 3"/>
          <p:cNvSpPr>
            <a:spLocks noGrp="1" noChangeArrowheads="1"/>
          </p:cNvSpPr>
          <p:nvPr>
            <p:ph type="body" idx="1"/>
          </p:nvPr>
        </p:nvSpPr>
        <p:spPr>
          <a:xfrm>
            <a:off x="0" y="1196752"/>
            <a:ext cx="7668344" cy="5472336"/>
          </a:xfrm>
        </p:spPr>
        <p:txBody>
          <a:bodyPr>
            <a:normAutofit/>
          </a:bodyPr>
          <a:lstStyle/>
          <a:p>
            <a:pPr>
              <a:lnSpc>
                <a:spcPct val="80000"/>
              </a:lnSpc>
            </a:pPr>
            <a:r>
              <a:rPr lang="en-GB" sz="1800" dirty="0"/>
              <a:t>XCVI. For instance Dionysius at once </a:t>
            </a:r>
            <a:r>
              <a:rPr lang="en-GB" sz="1800" b="1" dirty="0"/>
              <a:t>selected such citizens as were without property but bold in spirit, more than a thousand in number, provided them with costly arms, and buoyed them up with extravagant promises</a:t>
            </a:r>
            <a:r>
              <a:rPr lang="en-GB" sz="1800" dirty="0"/>
              <a:t>; the mercenaries also he won to himself by calling them to him and conversing with them in friendly fashion. He made changes also in the military posts, conferring their commands upon his most faithful followers</a:t>
            </a:r>
            <a:r>
              <a:rPr lang="en-GB" sz="1800" dirty="0" smtClean="0"/>
              <a:t>; </a:t>
            </a:r>
            <a:r>
              <a:rPr lang="en-GB" sz="1800" b="1" dirty="0" smtClean="0"/>
              <a:t>and </a:t>
            </a:r>
            <a:r>
              <a:rPr lang="en-GB" sz="1800" b="1" dirty="0" err="1" smtClean="0"/>
              <a:t>Dexippus</a:t>
            </a:r>
            <a:r>
              <a:rPr lang="en-GB" sz="1800" b="1" dirty="0" smtClean="0"/>
              <a:t> the </a:t>
            </a:r>
            <a:r>
              <a:rPr lang="en-GB" sz="1800" b="1" dirty="0" err="1" smtClean="0"/>
              <a:t>Lacedaemonian</a:t>
            </a:r>
            <a:r>
              <a:rPr lang="en-GB" sz="1800" b="1" dirty="0" smtClean="0"/>
              <a:t> he dismissed to Greece, for he was suspicious of this man lest he should seize a favourable opportunity and restore to the </a:t>
            </a:r>
            <a:r>
              <a:rPr lang="en-GB" sz="1800" b="1" dirty="0" err="1" smtClean="0"/>
              <a:t>Syracusans</a:t>
            </a:r>
            <a:r>
              <a:rPr lang="en-GB" sz="1800" b="1" dirty="0" smtClean="0"/>
              <a:t> their liberty</a:t>
            </a:r>
            <a:r>
              <a:rPr lang="en-GB" sz="1800" dirty="0" smtClean="0"/>
              <a:t>. …[</a:t>
            </a:r>
            <a:r>
              <a:rPr lang="en-GB" sz="1800" dirty="0"/>
              <a:t>3] Now Dionysius straightway married the daughter of </a:t>
            </a:r>
            <a:r>
              <a:rPr lang="en-GB" sz="1800" dirty="0" err="1"/>
              <a:t>Hermocrates</a:t>
            </a:r>
            <a:r>
              <a:rPr lang="en-GB" sz="1800" dirty="0"/>
              <a:t>, the conqueror of the Athenians, and gave his sister in marriage to </a:t>
            </a:r>
            <a:r>
              <a:rPr lang="en-GB" sz="1800" dirty="0" err="1"/>
              <a:t>Polyxenus</a:t>
            </a:r>
            <a:r>
              <a:rPr lang="en-GB" sz="1800" dirty="0"/>
              <a:t>, the brother of </a:t>
            </a:r>
            <a:r>
              <a:rPr lang="en-GB" sz="1800" dirty="0" err="1"/>
              <a:t>Hermocrates</a:t>
            </a:r>
            <a:r>
              <a:rPr lang="en-GB" sz="1800" dirty="0"/>
              <a:t>' wife</a:t>
            </a:r>
            <a:r>
              <a:rPr lang="en-GB" sz="1800" b="1" dirty="0"/>
              <a:t>. This he did out of a desire to draw a distinguished house into relationship with him in order to make firm the tyranny. </a:t>
            </a:r>
            <a:r>
              <a:rPr lang="en-GB" sz="1800" dirty="0"/>
              <a:t>After this he summoned an assembly and had his most influential opponents, </a:t>
            </a:r>
            <a:r>
              <a:rPr lang="en-GB" sz="1800" dirty="0" err="1"/>
              <a:t>Daphnaeus</a:t>
            </a:r>
            <a:r>
              <a:rPr lang="en-GB" sz="1800" dirty="0"/>
              <a:t> and </a:t>
            </a:r>
            <a:r>
              <a:rPr lang="en-GB" sz="1800" dirty="0" err="1"/>
              <a:t>Demarchus</a:t>
            </a:r>
            <a:r>
              <a:rPr lang="en-GB" sz="1800" dirty="0"/>
              <a:t>, put to death. [4] </a:t>
            </a:r>
            <a:r>
              <a:rPr lang="en-GB" sz="1800" b="1" dirty="0"/>
              <a:t>Now Dionysius, from a scribe and ordinary private citizen, had become tyrant of the largest city of the Greek world </a:t>
            </a:r>
            <a:r>
              <a:rPr lang="en-GB" sz="1800" dirty="0"/>
              <a:t>; </a:t>
            </a:r>
            <a:r>
              <a:rPr lang="en-GB" sz="1800" b="1" dirty="0"/>
              <a:t>and he maintained his dominance until his death, having ruled as tyrant for thirty-eight years. </a:t>
            </a:r>
            <a:r>
              <a:rPr lang="en-GB" sz="1800" dirty="0"/>
              <a:t>But we shall give a detailed account of his deeds and of the expansion of his rule in connection with the appropriate periods of time; for it seems that this man, single-handed, </a:t>
            </a:r>
            <a:r>
              <a:rPr lang="en-GB" sz="1800" b="1" dirty="0"/>
              <a:t>established the strongest and longest tyranny of any recorded by history</a:t>
            </a:r>
            <a:r>
              <a:rPr lang="en-GB" sz="1800" dirty="0"/>
              <a:t>. </a:t>
            </a:r>
            <a:r>
              <a:rPr lang="en-GB" sz="1800" dirty="0" err="1"/>
              <a:t>Diod</a:t>
            </a:r>
            <a:r>
              <a:rPr lang="en-GB" sz="1800" dirty="0"/>
              <a:t> 13.96</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a:t>Dionysios and Greece </a:t>
            </a:r>
          </a:p>
        </p:txBody>
      </p:sp>
      <p:sp>
        <p:nvSpPr>
          <p:cNvPr id="45059" name="Rectangle 3"/>
          <p:cNvSpPr>
            <a:spLocks noGrp="1" noChangeArrowheads="1"/>
          </p:cNvSpPr>
          <p:nvPr>
            <p:ph type="body" idx="1"/>
          </p:nvPr>
        </p:nvSpPr>
        <p:spPr/>
        <p:txBody>
          <a:bodyPr/>
          <a:lstStyle/>
          <a:p>
            <a:r>
              <a:rPr lang="en-GB"/>
              <a:t>Dionysios was also involved in Greek affairs during his lifetime with a long and powerful commitment to helping Sparta against Athens and later Thebes. </a:t>
            </a:r>
          </a:p>
          <a:p>
            <a:r>
              <a:rPr lang="en-GB"/>
              <a:t>He was a co-signatory of the King’s Peace and he sent troops to help Sparta against Thebes during the Theban expeditions in the Peloponnese in the 360s.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The importance of Dionysios</a:t>
            </a:r>
          </a:p>
        </p:txBody>
      </p:sp>
      <p:sp>
        <p:nvSpPr>
          <p:cNvPr id="46083" name="Rectangle 3"/>
          <p:cNvSpPr>
            <a:spLocks noGrp="1" noChangeArrowheads="1"/>
          </p:cNvSpPr>
          <p:nvPr>
            <p:ph type="body" idx="1"/>
          </p:nvPr>
        </p:nvSpPr>
        <p:spPr/>
        <p:txBody>
          <a:bodyPr/>
          <a:lstStyle/>
          <a:p>
            <a:pPr>
              <a:lnSpc>
                <a:spcPct val="80000"/>
              </a:lnSpc>
            </a:pPr>
            <a:r>
              <a:rPr lang="en-GB" sz="2800"/>
              <a:t>As the Greeks fought against themselves in mainland Greece, the Aegean and Asia Minor, in the west Carthage was the main threat.</a:t>
            </a:r>
          </a:p>
          <a:p>
            <a:pPr>
              <a:lnSpc>
                <a:spcPct val="80000"/>
              </a:lnSpc>
            </a:pPr>
            <a:r>
              <a:rPr lang="en-GB" sz="2800"/>
              <a:t>Dionysios was the most successful tyrant in Greek archaic and classical history, succeeding in creating the greatest Greek empire in the west of the classical period.</a:t>
            </a:r>
          </a:p>
          <a:p>
            <a:pPr>
              <a:lnSpc>
                <a:spcPct val="80000"/>
              </a:lnSpc>
            </a:pPr>
            <a:r>
              <a:rPr lang="en-GB" sz="2800"/>
              <a:t>His influence on events in the Greek mainland is often shadowy but he was certainly a factor, particularly due to his continuous and unwavering support for Sparta.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Follow-up on Moodle</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347</TotalTime>
  <Words>973</Words>
  <Application>Microsoft Office PowerPoint</Application>
  <PresentationFormat>On-screen Show (4:3)</PresentationFormat>
  <Paragraphs>46</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Flow</vt:lpstr>
      <vt:lpstr>CLAH4005</vt:lpstr>
      <vt:lpstr>The King’s Seal and the Autonomy Clause</vt:lpstr>
      <vt:lpstr>What does the Autonomy clause mean?</vt:lpstr>
      <vt:lpstr>The Example of Mantineia</vt:lpstr>
      <vt:lpstr>Italy and Sicily</vt:lpstr>
      <vt:lpstr>A tripartite division </vt:lpstr>
      <vt:lpstr>Phoenician colonies in Sicily </vt:lpstr>
      <vt:lpstr>Native inhabitants in Italy and Sicily </vt:lpstr>
      <vt:lpstr>Constant Friction</vt:lpstr>
      <vt:lpstr>Syracuse </vt:lpstr>
      <vt:lpstr>The Carthaginian Threat </vt:lpstr>
      <vt:lpstr>The Carthaginian Threat</vt:lpstr>
      <vt:lpstr>Syracuse’s Fear of Tyranny</vt:lpstr>
      <vt:lpstr>Akragas Besieged</vt:lpstr>
      <vt:lpstr>An interesting Spartan </vt:lpstr>
      <vt:lpstr>Dionysios Rising</vt:lpstr>
      <vt:lpstr>Dionysius the Tyrant</vt:lpstr>
      <vt:lpstr>Dionysios and Greece </vt:lpstr>
      <vt:lpstr>The importance of Dionysios</vt:lpstr>
      <vt:lpstr>Follow-up on Moodle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Errietta Bissa</cp:lastModifiedBy>
  <cp:revision>129</cp:revision>
  <dcterms:created xsi:type="dcterms:W3CDTF">2012-10-23T10:27:02Z</dcterms:created>
  <dcterms:modified xsi:type="dcterms:W3CDTF">2012-11-13T12:35:21Z</dcterms:modified>
</cp:coreProperties>
</file>