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580" autoAdjust="0"/>
  </p:normalViewPr>
  <p:slideViewPr>
    <p:cSldViewPr snapToGrid="0">
      <p:cViewPr varScale="1">
        <p:scale>
          <a:sx n="104" d="100"/>
          <a:sy n="104" d="100"/>
        </p:scale>
        <p:origin x="870" y="11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1B501-7C13-492D-9B85-8DE19BEE350E}" type="datetimeFigureOut">
              <a:rPr lang="en-IN" smtClean="0"/>
              <a:pPr/>
              <a:t>16-07-2026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24E85-D063-4471-A7AB-E143FCB61EDE}" type="slidenum">
              <a:rPr lang="en-IN" smtClean="0"/>
              <a:pPr/>
              <a:t>‹#›</a:t>
            </a:fld>
            <a:endParaRPr lang="en-IN"/>
          </a:p>
        </p:txBody>
      </p:sp>
    </p:spTree>
    <p:extLst>
      <p:ext uri="{BB962C8B-B14F-4D97-AF65-F5344CB8AC3E}">
        <p14:creationId xmlns:p14="http://schemas.microsoft.com/office/powerpoint/2010/main" val="861052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case, the job role is that of an Innovation Support Officer. An innovation support officer is a professional who develops, researches and facilitates the generation of new ideas for organisations, work teams and researchers. Discussed below are the innovation and creativity models required in addressing the job description for an Innovation Support Officer.</a:t>
            </a:r>
          </a:p>
          <a:p>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3</a:t>
            </a:fld>
            <a:endParaRPr lang="en-IN"/>
          </a:p>
        </p:txBody>
      </p:sp>
    </p:spTree>
    <p:extLst>
      <p:ext uri="{BB962C8B-B14F-4D97-AF65-F5344CB8AC3E}">
        <p14:creationId xmlns:p14="http://schemas.microsoft.com/office/powerpoint/2010/main" val="651317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job description for Innovation Support Officer</a:t>
            </a:r>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4</a:t>
            </a:fld>
            <a:endParaRPr lang="en-IN"/>
          </a:p>
        </p:txBody>
      </p:sp>
    </p:spTree>
    <p:extLst>
      <p:ext uri="{BB962C8B-B14F-4D97-AF65-F5344CB8AC3E}">
        <p14:creationId xmlns:p14="http://schemas.microsoft.com/office/powerpoint/2010/main" val="1768778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a psychological ability that is nurtured with time through mental mechanics, using personal traits and going through the different development phases. In human resource (HR), creativity processes are used to enhance workforce capabilities and implement working autonomy. The creative process </a:t>
            </a:r>
            <a:r>
              <a:rPr lang="en-IN" sz="1200" b="1" kern="1200" dirty="0">
                <a:solidFill>
                  <a:schemeClr val="tx1"/>
                </a:solidFill>
                <a:effectLst/>
                <a:latin typeface="+mn-lt"/>
                <a:ea typeface="+mn-ea"/>
                <a:cs typeface="+mn-cs"/>
              </a:rPr>
              <a:t>model</a:t>
            </a:r>
            <a:r>
              <a:rPr lang="en-IN" sz="1200" kern="1200" dirty="0">
                <a:solidFill>
                  <a:schemeClr val="tx1"/>
                </a:solidFill>
                <a:effectLst/>
                <a:latin typeface="+mn-lt"/>
                <a:ea typeface="+mn-ea"/>
                <a:cs typeface="+mn-cs"/>
              </a:rPr>
              <a:t>, as outlined by psychologist Graham Wallas, includes four foundational stages that help an individual to achieve a creative outcome. This includes preparation, incubation, illumination and verification. </a:t>
            </a:r>
          </a:p>
          <a:p>
            <a:r>
              <a:rPr lang="en-IN" sz="1200" kern="1200" dirty="0">
                <a:solidFill>
                  <a:schemeClr val="tx1"/>
                </a:solidFill>
                <a:effectLst/>
                <a:latin typeface="+mn-lt"/>
                <a:ea typeface="+mn-ea"/>
                <a:cs typeface="+mn-cs"/>
              </a:rPr>
              <a:t>Here, the preparation stage refers to the process of identifying a subject or problem and gathering information around it. The incubation stage allows an individual to step away from the problem and use their conscious mind to think about it. In the incubation and verification stages, the individual conceives and ideates a solution and verifies it through testing, refining, and application. Kim (2026) states that this creativity model bridges the gap between the hard work of conscious analysis and the nature of the unconscious thought process. </a:t>
            </a:r>
            <a:r>
              <a:rPr lang="en-IN" sz="1200" kern="1200" dirty="0" err="1">
                <a:solidFill>
                  <a:schemeClr val="tx1"/>
                </a:solidFill>
                <a:effectLst/>
                <a:latin typeface="+mn-lt"/>
                <a:ea typeface="+mn-ea"/>
                <a:cs typeface="+mn-cs"/>
              </a:rPr>
              <a:t>However,Gil</a:t>
            </a:r>
            <a:r>
              <a:rPr lang="en-IN" sz="1200" kern="1200" dirty="0">
                <a:solidFill>
                  <a:schemeClr val="tx1"/>
                </a:solidFill>
                <a:effectLst/>
                <a:latin typeface="+mn-lt"/>
                <a:ea typeface="+mn-ea"/>
                <a:cs typeface="+mn-cs"/>
              </a:rPr>
              <a:t> Jr (2025)argues that this creative process may be oversimplified. </a:t>
            </a:r>
          </a:p>
          <a:p>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5</a:t>
            </a:fld>
            <a:endParaRPr lang="en-IN"/>
          </a:p>
        </p:txBody>
      </p:sp>
    </p:spTree>
    <p:extLst>
      <p:ext uri="{BB962C8B-B14F-4D97-AF65-F5344CB8AC3E}">
        <p14:creationId xmlns:p14="http://schemas.microsoft.com/office/powerpoint/2010/main" val="4187558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idea of innovation goes beyond the process of simple creativity and emphasises the ideation of uniqueness in the solution. In HR, the innovation process is implied through recognition of ideas from employees. </a:t>
            </a:r>
          </a:p>
          <a:p>
            <a:br>
              <a:rPr lang="en-IN" dirty="0">
                <a:effectLst/>
              </a:rPr>
            </a:br>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6</a:t>
            </a:fld>
            <a:endParaRPr lang="en-IN"/>
          </a:p>
        </p:txBody>
      </p:sp>
    </p:spTree>
    <p:extLst>
      <p:ext uri="{BB962C8B-B14F-4D97-AF65-F5344CB8AC3E}">
        <p14:creationId xmlns:p14="http://schemas.microsoft.com/office/powerpoint/2010/main" val="3374122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The stages and gates are defined as action phases and decision phases. The action phases of decision checkpoints are divided into 8 synchronised steps in innovating a product or service. Tavares-</a:t>
            </a:r>
            <a:r>
              <a:rPr lang="en-IN" sz="1200" kern="1200" dirty="0" err="1">
                <a:solidFill>
                  <a:schemeClr val="tx1"/>
                </a:solidFill>
                <a:effectLst/>
                <a:latin typeface="+mn-lt"/>
                <a:ea typeface="+mn-ea"/>
                <a:cs typeface="+mn-cs"/>
              </a:rPr>
              <a:t>Quinhoes</a:t>
            </a:r>
            <a:r>
              <a:rPr lang="en-IN" sz="1200" kern="1200" dirty="0">
                <a:solidFill>
                  <a:schemeClr val="tx1"/>
                </a:solidFill>
                <a:effectLst/>
                <a:latin typeface="+mn-lt"/>
                <a:ea typeface="+mn-ea"/>
                <a:cs typeface="+mn-cs"/>
              </a:rPr>
              <a:t> and Velez-</a:t>
            </a:r>
            <a:r>
              <a:rPr lang="en-IN" sz="1200" kern="1200" dirty="0" err="1">
                <a:solidFill>
                  <a:schemeClr val="tx1"/>
                </a:solidFill>
                <a:effectLst/>
                <a:latin typeface="+mn-lt"/>
                <a:ea typeface="+mn-ea"/>
                <a:cs typeface="+mn-cs"/>
              </a:rPr>
              <a:t>Lapão</a:t>
            </a:r>
            <a:r>
              <a:rPr lang="en-IN" sz="1200" kern="1200" dirty="0">
                <a:solidFill>
                  <a:schemeClr val="tx1"/>
                </a:solidFill>
                <a:effectLst/>
                <a:latin typeface="+mn-lt"/>
                <a:ea typeface="+mn-ea"/>
                <a:cs typeface="+mn-cs"/>
              </a:rPr>
              <a:t> (2023)state that the stage-gate innovation model helps in mitigating risk factors because of the go and on-go decisions at each gate after a stage. However, Farida and Setiawan (2022) argue that the stage gate model holds many stages to consider, which involve stakeholder decisions, hence slowing down the innovation process.</a:t>
            </a:r>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7</a:t>
            </a:fld>
            <a:endParaRPr lang="en-IN"/>
          </a:p>
        </p:txBody>
      </p:sp>
    </p:spTree>
    <p:extLst>
      <p:ext uri="{BB962C8B-B14F-4D97-AF65-F5344CB8AC3E}">
        <p14:creationId xmlns:p14="http://schemas.microsoft.com/office/powerpoint/2010/main" val="3929822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HR functions include putting the right people in the right job, while also managing the same people who were recruited to do the job. Jo</a:t>
            </a:r>
            <a:r>
              <a:rPr lang="en-IN" sz="1200" b="1"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a:t>
            </a:r>
            <a:r>
              <a:rPr lang="en-IN" sz="1200" b="1"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2023</a:t>
            </a:r>
            <a:r>
              <a:rPr lang="en-IN" sz="1200" b="1" kern="1200" dirty="0">
                <a:solidFill>
                  <a:schemeClr val="tx1"/>
                </a:solidFill>
                <a:effectLst/>
                <a:latin typeface="+mn-lt"/>
                <a:ea typeface="+mn-ea"/>
                <a:cs typeface="+mn-cs"/>
              </a:rPr>
              <a:t>) state that these </a:t>
            </a:r>
            <a:r>
              <a:rPr lang="en-IN" sz="1200" kern="1200" dirty="0">
                <a:solidFill>
                  <a:schemeClr val="tx1"/>
                </a:solidFill>
                <a:effectLst/>
                <a:latin typeface="+mn-lt"/>
                <a:ea typeface="+mn-ea"/>
                <a:cs typeface="+mn-cs"/>
              </a:rPr>
              <a:t>functions also ensure vital adherence to labour laws, resolving workplace disputes and disruptions and fostering the company culture within individuals.</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However, Trivedi and Srivastava (2024) note that over-standardisation of HR functions can create stifled agility in the workplace.</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 Primarily, HR functions can be divided into four distinctive parts: talent acquisition and onboarding, employee development and support, workplace compliance and relations, compensation and benefits and organisational strategy. </a:t>
            </a:r>
          </a:p>
          <a:p>
            <a:r>
              <a:rPr lang="en-IN" sz="1200" b="1" kern="1200" dirty="0">
                <a:solidFill>
                  <a:schemeClr val="tx1"/>
                </a:solidFill>
                <a:effectLst/>
                <a:latin typeface="+mn-lt"/>
                <a:ea typeface="+mn-ea"/>
                <a:cs typeface="+mn-cs"/>
              </a:rPr>
              <a:t>Talent Acquisition and Onboarding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Talent acquisition refers to the HR function where an HR official addresses workplace staffing needs and recruits suitable candidates who fulfil such requirements (Pandey and Sarangi, 2023). The main parts of this function are implementing the recruitment and onboarding process. In recruitment, HR officials bring in candidates for a job vacancy, screen their resumes and previous experiences and select the top talent that can fit the job role. In the onboarding process, the officials integrate the new hires into the organisation, making them familiar with the organisation's structure and job processes. Talent acquisition and onboarding support an organisation by filling talent requirements, ensuring consistency even when an employee leaves. </a:t>
            </a:r>
          </a:p>
          <a:p>
            <a:r>
              <a:rPr lang="en-IN" sz="1200" b="1" kern="1200" dirty="0">
                <a:solidFill>
                  <a:schemeClr val="tx1"/>
                </a:solidFill>
                <a:effectLst/>
                <a:latin typeface="+mn-lt"/>
                <a:ea typeface="+mn-ea"/>
                <a:cs typeface="+mn-cs"/>
              </a:rPr>
              <a:t>Employee Development and Support</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Employee development and support functions imply the overseeing process that enables HR officials to guarantee career development and self-development for every employee (Martini et al., 2023).  This function is divided into two main operations: learning and development programmes and performance management. Learning and development programmes include a job-specific skill-set upgradation process that helps employees seek development in their overall capabilities and reduce knowledge gaps, both from a career perspective and a self-perspective. Performance management involves the analysis of employee performance by setting goals, evaluating results, and providing effective feedback for individual growth. These processes enable organisational support by bridging talent knowledge gaps in the workforce and making them more efficient towards achieving organisational goals. </a:t>
            </a:r>
          </a:p>
          <a:p>
            <a:r>
              <a:rPr lang="en-IN" sz="1200" b="1" kern="1200" dirty="0">
                <a:solidFill>
                  <a:schemeClr val="tx1"/>
                </a:solidFill>
                <a:effectLst/>
                <a:latin typeface="+mn-lt"/>
                <a:ea typeface="+mn-ea"/>
                <a:cs typeface="+mn-cs"/>
              </a:rPr>
              <a:t>Workplace Compliance and Relations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Workplace compliance and relations refer to the function of HR managers to enable compliance and positive relationship maintenance among the workforce (</a:t>
            </a:r>
            <a:r>
              <a:rPr lang="en-IN" sz="1200" kern="1200" dirty="0" err="1">
                <a:solidFill>
                  <a:schemeClr val="tx1"/>
                </a:solidFill>
                <a:effectLst/>
                <a:latin typeface="+mn-lt"/>
                <a:ea typeface="+mn-ea"/>
                <a:cs typeface="+mn-cs"/>
              </a:rPr>
              <a:t>Yadav</a:t>
            </a:r>
            <a:r>
              <a:rPr lang="en-IN" sz="1200" i="1" kern="1200" dirty="0" err="1">
                <a:solidFill>
                  <a:schemeClr val="tx1"/>
                </a:solidFill>
                <a:effectLst/>
                <a:latin typeface="+mn-lt"/>
                <a:ea typeface="+mn-ea"/>
                <a:cs typeface="+mn-cs"/>
              </a:rPr>
              <a:t>et</a:t>
            </a:r>
            <a:r>
              <a:rPr lang="en-IN" sz="1200" i="1" kern="1200" dirty="0">
                <a:solidFill>
                  <a:schemeClr val="tx1"/>
                </a:solidFill>
                <a:effectLst/>
                <a:latin typeface="+mn-lt"/>
                <a:ea typeface="+mn-ea"/>
                <a:cs typeface="+mn-cs"/>
              </a:rPr>
              <a:t> al., </a:t>
            </a:r>
            <a:r>
              <a:rPr lang="en-IN" sz="1200" kern="1200" dirty="0">
                <a:solidFill>
                  <a:schemeClr val="tx1"/>
                </a:solidFill>
                <a:effectLst/>
                <a:latin typeface="+mn-lt"/>
                <a:ea typeface="+mn-ea"/>
                <a:cs typeface="+mn-cs"/>
              </a:rPr>
              <a:t>2022). This function can be separated into two distinct parts: employee relations and legal compliance. To maintain employee relationships between individuals and the higher authority, HR officials act as a bridge to enforce clear communication, handle grievances, and foster positive workplace relationships. Legal compliance refers to adherence to guidelines and regulations like employment laws, workplace safety regulations and understanding labour standards. Workplace compliance and relations support an organisation by ensuring the organisation avoids any legal penalties and retains employees effectively. </a:t>
            </a:r>
          </a:p>
          <a:p>
            <a:r>
              <a:rPr lang="en-IN" sz="1200" b="1" kern="1200" dirty="0">
                <a:solidFill>
                  <a:schemeClr val="tx1"/>
                </a:solidFill>
                <a:effectLst/>
                <a:latin typeface="+mn-lt"/>
                <a:ea typeface="+mn-ea"/>
                <a:cs typeface="+mn-cs"/>
              </a:rPr>
              <a:t>Compensation and Benefits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Compensation and benefits refer to the function where HR officials create justified incentives and a reward system for employees (</a:t>
            </a:r>
            <a:r>
              <a:rPr lang="en-IN" sz="1200" kern="1200" dirty="0" err="1">
                <a:solidFill>
                  <a:schemeClr val="tx1"/>
                </a:solidFill>
                <a:effectLst/>
                <a:latin typeface="+mn-lt"/>
                <a:ea typeface="+mn-ea"/>
                <a:cs typeface="+mn-cs"/>
              </a:rPr>
              <a:t>Sorn</a:t>
            </a:r>
            <a:r>
              <a:rPr lang="en-IN" sz="1200" i="1" kern="1200" dirty="0" err="1">
                <a:solidFill>
                  <a:schemeClr val="tx1"/>
                </a:solidFill>
                <a:effectLst/>
                <a:latin typeface="+mn-lt"/>
                <a:ea typeface="+mn-ea"/>
                <a:cs typeface="+mn-cs"/>
              </a:rPr>
              <a:t>et</a:t>
            </a:r>
            <a:r>
              <a:rPr lang="en-IN" sz="1200" i="1" kern="1200" dirty="0">
                <a:solidFill>
                  <a:schemeClr val="tx1"/>
                </a:solidFill>
                <a:effectLst/>
                <a:latin typeface="+mn-lt"/>
                <a:ea typeface="+mn-ea"/>
                <a:cs typeface="+mn-cs"/>
              </a:rPr>
              <a:t> al., </a:t>
            </a:r>
            <a:r>
              <a:rPr lang="en-IN" sz="1200" kern="1200" dirty="0">
                <a:solidFill>
                  <a:schemeClr val="tx1"/>
                </a:solidFill>
                <a:effectLst/>
                <a:latin typeface="+mn-lt"/>
                <a:ea typeface="+mn-ea"/>
                <a:cs typeface="+mn-cs"/>
              </a:rPr>
              <a:t>2023). This function includes handling employee salary payouts, addressing bonuses, tax deductions, and also reviewing administrative benefits like health insurance, retirement plan and more. The role of HR officials is to review the incentive and salary structure and ensure employees are getting timely access to such benefits and compensation. In case of any financial and compensative grievances, an employee can directly communicate with HR officers to have the issue handled. Compensation and benefits support an organisation by keeping the workforce financially motivated and supported, which can help in increasing overall efficiency. </a:t>
            </a:r>
          </a:p>
          <a:p>
            <a:br>
              <a:rPr lang="en-IN" dirty="0">
                <a:effectLst/>
              </a:rPr>
            </a:br>
            <a:endParaRPr lang="en-IN" dirty="0">
              <a:effectLst/>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8</a:t>
            </a:fld>
            <a:endParaRPr lang="en-IN"/>
          </a:p>
        </p:txBody>
      </p:sp>
    </p:spTree>
    <p:extLst>
      <p:ext uri="{BB962C8B-B14F-4D97-AF65-F5344CB8AC3E}">
        <p14:creationId xmlns:p14="http://schemas.microsoft.com/office/powerpoint/2010/main" val="2367831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case, the person specification is to be suitable for the job position of an Innovation Support Officer. The key specifications for this role may require educational backgrounds aligning with a bachelor's degree in technology, business or management. It will also include prior experience in research, organisational change assistance, or project management. Skill sets required can be strong digital literacy (for example, a deep understanding of Microsoft Project), design thinking, and risk management. The candidate must also have personal traits such as high organisational skills, self-management, and the ability to handle dynamic situations. </a:t>
            </a:r>
          </a:p>
          <a:p>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9</a:t>
            </a:fld>
            <a:endParaRPr lang="en-IN"/>
          </a:p>
        </p:txBody>
      </p:sp>
    </p:spTree>
    <p:extLst>
      <p:ext uri="{BB962C8B-B14F-4D97-AF65-F5344CB8AC3E}">
        <p14:creationId xmlns:p14="http://schemas.microsoft.com/office/powerpoint/2010/main" val="729624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the person specification</a:t>
            </a:r>
            <a:r>
              <a:rPr lang="en-GB" baseline="0" dirty="0"/>
              <a:t> </a:t>
            </a:r>
            <a:endParaRPr lang="en-GB" dirty="0"/>
          </a:p>
        </p:txBody>
      </p:sp>
      <p:sp>
        <p:nvSpPr>
          <p:cNvPr id="4" name="Slide Number Placeholder 3"/>
          <p:cNvSpPr>
            <a:spLocks noGrp="1"/>
          </p:cNvSpPr>
          <p:nvPr>
            <p:ph type="sldNum" sz="quarter" idx="10"/>
          </p:nvPr>
        </p:nvSpPr>
        <p:spPr/>
        <p:txBody>
          <a:bodyPr/>
          <a:lstStyle/>
          <a:p>
            <a:fld id="{14224E85-D063-4471-A7AB-E143FCB61EDE}"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preparation stage, a company can provide employees access to training programmes, cross-functional projects, and an organisational learning system. Companies can then encourage incubation by promoting flexible work arrangements, job rotations, and enforcing well-being initiatives. The illumination stage can be enforced through brainstorming sessions, access to innovation labs, and recognition of creative ideas. Finally, the verification stage may be applied through the establishment of projects, feedback from authorities and customers, and re-entering training programmes. </a:t>
            </a:r>
          </a:p>
          <a:p>
            <a:r>
              <a:rPr lang="en-IN" sz="1200" kern="1200" dirty="0">
                <a:solidFill>
                  <a:schemeClr val="tx1"/>
                </a:solidFill>
                <a:effectLst/>
                <a:latin typeface="+mn-lt"/>
                <a:ea typeface="+mn-ea"/>
                <a:cs typeface="+mn-cs"/>
              </a:rPr>
              <a:t>The HR initiatives here remain to implement flexible working, employee recognition and psychological safety. Abid (2024)states that it contributes to greater creativity and employee engagement. However, Abid (2024) also argues that doing so requires substantial investment in employee development and leadership support. Without HR management commitment, the benefits of the creative process may not be realised. </a:t>
            </a:r>
          </a:p>
          <a:p>
            <a:r>
              <a:rPr lang="en-IN" sz="1200" kern="1200" dirty="0">
                <a:solidFill>
                  <a:schemeClr val="tx1"/>
                </a:solidFill>
                <a:effectLst/>
                <a:latin typeface="+mn-lt"/>
                <a:ea typeface="+mn-ea"/>
                <a:cs typeface="+mn-cs"/>
              </a:rPr>
              <a:t>There are a total of eight stages and gates, implying four stages followed by four gates. The first stage can be used for idea generation and discovery by taking employee suggestions, considering research, technological developments, and competitive analysis. Hence, the first gate (decision making) is to evaluate the ideas and findings of employee research. In stage 2, employees can be asked to find the scope of the evaluated ideas, measuring the growth opportunities. Then the gate follows with management officers screening the feasibility of the opportunity. The third stage follows putting together a business case report with financial forecasting, product specifications and risk factors. For this stage, the gate will follow approval of such reports. Finally, in stage 4, employees will be able to develop the idea into a product and send it for testing and trial. This gate will follow the approval of the testing and implementation for the launch of the product. </a:t>
            </a:r>
          </a:p>
          <a:p>
            <a:r>
              <a:rPr lang="en-IN" sz="1200" kern="1200" dirty="0">
                <a:solidFill>
                  <a:schemeClr val="tx1"/>
                </a:solidFill>
                <a:effectLst/>
                <a:latin typeface="+mn-lt"/>
                <a:ea typeface="+mn-ea"/>
                <a:cs typeface="+mn-cs"/>
              </a:rPr>
              <a:t>Here, HR functions become actively involved throughout the innovation cycle. </a:t>
            </a:r>
            <a:r>
              <a:rPr lang="en-IN" sz="1200" kern="1200" dirty="0" err="1">
                <a:solidFill>
                  <a:schemeClr val="tx1"/>
                </a:solidFill>
                <a:effectLst/>
                <a:latin typeface="+mn-lt"/>
                <a:ea typeface="+mn-ea"/>
                <a:cs typeface="+mn-cs"/>
              </a:rPr>
              <a:t>Jotabá</a:t>
            </a:r>
            <a:r>
              <a:rPr lang="en-IN" sz="1200" i="1" kern="1200" dirty="0" err="1">
                <a:solidFill>
                  <a:schemeClr val="tx1"/>
                </a:solidFill>
                <a:effectLst/>
                <a:latin typeface="+mn-lt"/>
                <a:ea typeface="+mn-ea"/>
                <a:cs typeface="+mn-cs"/>
              </a:rPr>
              <a:t>et</a:t>
            </a:r>
            <a:r>
              <a:rPr lang="en-IN" sz="1200" i="1" kern="1200" dirty="0">
                <a:solidFill>
                  <a:schemeClr val="tx1"/>
                </a:solidFill>
                <a:effectLst/>
                <a:latin typeface="+mn-lt"/>
                <a:ea typeface="+mn-ea"/>
                <a:cs typeface="+mn-cs"/>
              </a:rPr>
              <a:t> al. </a:t>
            </a:r>
            <a:r>
              <a:rPr lang="en-IN" sz="1200" kern="1200" dirty="0">
                <a:solidFill>
                  <a:schemeClr val="tx1"/>
                </a:solidFill>
                <a:effectLst/>
                <a:latin typeface="+mn-lt"/>
                <a:ea typeface="+mn-ea"/>
                <a:cs typeface="+mn-cs"/>
              </a:rPr>
              <a:t>(2022) state that HR functions are essential in the innovation process for developing employee capabilities, promoting extensive collaboration, supporting organisational learning and maintaining employee engagement. However, </a:t>
            </a:r>
            <a:r>
              <a:rPr lang="en-IN" sz="1200" kern="1200" dirty="0" err="1">
                <a:solidFill>
                  <a:schemeClr val="tx1"/>
                </a:solidFill>
                <a:effectLst/>
                <a:latin typeface="+mn-lt"/>
                <a:ea typeface="+mn-ea"/>
                <a:cs typeface="+mn-cs"/>
              </a:rPr>
              <a:t>Jotabá</a:t>
            </a:r>
            <a:r>
              <a:rPr lang="en-IN" sz="1200" i="1" kern="1200" dirty="0" err="1">
                <a:solidFill>
                  <a:schemeClr val="tx1"/>
                </a:solidFill>
                <a:effectLst/>
                <a:latin typeface="+mn-lt"/>
                <a:ea typeface="+mn-ea"/>
                <a:cs typeface="+mn-cs"/>
              </a:rPr>
              <a:t>et</a:t>
            </a:r>
            <a:r>
              <a:rPr lang="en-IN" sz="1200" i="1" kern="1200" dirty="0">
                <a:solidFill>
                  <a:schemeClr val="tx1"/>
                </a:solidFill>
                <a:effectLst/>
                <a:latin typeface="+mn-lt"/>
                <a:ea typeface="+mn-ea"/>
                <a:cs typeface="+mn-cs"/>
              </a:rPr>
              <a:t> al. </a:t>
            </a:r>
            <a:r>
              <a:rPr lang="en-IN" sz="1200" kern="1200" dirty="0">
                <a:solidFill>
                  <a:schemeClr val="tx1"/>
                </a:solidFill>
                <a:effectLst/>
                <a:latin typeface="+mn-lt"/>
                <a:ea typeface="+mn-ea"/>
                <a:cs typeface="+mn-cs"/>
              </a:rPr>
              <a:t>(2022)also state that the structured nature of the Stage-Gate model might make it difficult for officials to implement sufficient creative autonomy for employees.</a:t>
            </a:r>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11</a:t>
            </a:fld>
            <a:endParaRPr lang="en-IN"/>
          </a:p>
        </p:txBody>
      </p:sp>
    </p:spTree>
    <p:extLst>
      <p:ext uri="{BB962C8B-B14F-4D97-AF65-F5344CB8AC3E}">
        <p14:creationId xmlns:p14="http://schemas.microsoft.com/office/powerpoint/2010/main" val="3401370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UK and US, the cultural environment focuses on individualism and meritocracy. HR practices like 360 feedback, performance-based pay, and open communication channels are standard (Think Global HR, 2026). </a:t>
            </a:r>
          </a:p>
          <a:p>
            <a:br>
              <a:rPr lang="en-IN" dirty="0">
                <a:effectLst/>
              </a:rPr>
            </a:br>
            <a:endParaRPr lang="en-IN" dirty="0">
              <a:effectLst/>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12</a:t>
            </a:fld>
            <a:endParaRPr lang="en-IN"/>
          </a:p>
        </p:txBody>
      </p:sp>
    </p:spTree>
    <p:extLst>
      <p:ext uri="{BB962C8B-B14F-4D97-AF65-F5344CB8AC3E}">
        <p14:creationId xmlns:p14="http://schemas.microsoft.com/office/powerpoint/2010/main" val="186208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interview process</a:t>
            </a:r>
            <a:endParaRPr lang="en-IN" dirty="0"/>
          </a:p>
        </p:txBody>
      </p:sp>
      <p:sp>
        <p:nvSpPr>
          <p:cNvPr id="4" name="Slide Number Placeholder 3"/>
          <p:cNvSpPr>
            <a:spLocks noGrp="1"/>
          </p:cNvSpPr>
          <p:nvPr>
            <p:ph type="sldNum" sz="quarter" idx="5"/>
          </p:nvPr>
        </p:nvSpPr>
        <p:spPr/>
        <p:txBody>
          <a:bodyPr/>
          <a:lstStyle/>
          <a:p>
            <a:fld id="{14224E85-D063-4471-A7AB-E143FCB61EDE}" type="slidenum">
              <a:rPr lang="en-IN" smtClean="0"/>
              <a:pPr/>
              <a:t>13</a:t>
            </a:fld>
            <a:endParaRPr lang="en-IN"/>
          </a:p>
        </p:txBody>
      </p:sp>
    </p:spTree>
    <p:extLst>
      <p:ext uri="{BB962C8B-B14F-4D97-AF65-F5344CB8AC3E}">
        <p14:creationId xmlns:p14="http://schemas.microsoft.com/office/powerpoint/2010/main" val="2958952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8F2272-C951-40A1-BC2C-463CA9C21B66}" type="slidenum">
              <a:rPr lang="en-IN" smtClean="0"/>
              <a:pPr/>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018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2979875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8F2272-C951-40A1-BC2C-463CA9C21B66}" type="slidenum">
              <a:rPr lang="en-IN" smtClean="0"/>
              <a:pPr/>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256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54472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4266781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3213488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925969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C2FAD40-3FBE-44B5-A7BB-8A6B96310B42}" type="datetimeFigureOut">
              <a:rPr lang="en-IN" smtClean="0"/>
              <a:pPr/>
              <a:t>16-07-2026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8F2272-C951-40A1-BC2C-463CA9C21B66}" type="slidenum">
              <a:rPr lang="en-IN" smtClean="0"/>
              <a:pPr/>
              <a:t>‹#›</a:t>
            </a:fld>
            <a:endParaRPr lang="en-IN"/>
          </a:p>
        </p:txBody>
      </p:sp>
    </p:spTree>
    <p:extLst>
      <p:ext uri="{BB962C8B-B14F-4D97-AF65-F5344CB8AC3E}">
        <p14:creationId xmlns:p14="http://schemas.microsoft.com/office/powerpoint/2010/main" val="3541578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3426122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2889556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2FAD40-3FBE-44B5-A7BB-8A6B96310B42}" type="datetimeFigureOut">
              <a:rPr lang="en-IN" smtClean="0"/>
              <a:pPr/>
              <a:t>16-07-2026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8F2272-C951-40A1-BC2C-463CA9C21B66}" type="slidenum">
              <a:rPr lang="en-IN" smtClean="0"/>
              <a:pPr/>
              <a:t>‹#›</a:t>
            </a:fld>
            <a:endParaRPr lang="en-IN"/>
          </a:p>
        </p:txBody>
      </p:sp>
    </p:spTree>
    <p:extLst>
      <p:ext uri="{BB962C8B-B14F-4D97-AF65-F5344CB8AC3E}">
        <p14:creationId xmlns:p14="http://schemas.microsoft.com/office/powerpoint/2010/main" val="3479603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C2FAD40-3FBE-44B5-A7BB-8A6B96310B42}" type="datetimeFigureOut">
              <a:rPr lang="en-IN" smtClean="0"/>
              <a:pPr/>
              <a:t>16-07-2026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48F2272-C951-40A1-BC2C-463CA9C21B66}" type="slidenum">
              <a:rPr lang="en-IN" smtClean="0"/>
              <a:pPr/>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05430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27EF-1F6E-2DF4-675C-D5CF0F3CAF22}"/>
              </a:ext>
            </a:extLst>
          </p:cNvPr>
          <p:cNvSpPr>
            <a:spLocks noGrp="1"/>
          </p:cNvSpPr>
          <p:nvPr>
            <p:ph type="ctrTitle"/>
          </p:nvPr>
        </p:nvSpPr>
        <p:spPr>
          <a:xfrm>
            <a:off x="944701" y="5364514"/>
            <a:ext cx="10467422" cy="1374648"/>
          </a:xfrm>
        </p:spPr>
        <p:txBody>
          <a:bodyPr>
            <a:normAutofit fontScale="90000"/>
          </a:bodyPr>
          <a:lstStyle/>
          <a:p>
            <a:pPr algn="ctr">
              <a:lnSpc>
                <a:spcPct val="150000"/>
              </a:lnSpc>
            </a:pPr>
            <a:r>
              <a:rPr lang="en-IN" sz="4400" b="1" dirty="0">
                <a:solidFill>
                  <a:schemeClr val="tx1"/>
                </a:solidFill>
                <a:latin typeface="Times New Roman" pitchFamily="18" charset="0"/>
                <a:cs typeface="Times New Roman" pitchFamily="18" charset="0"/>
              </a:rPr>
              <a:t>Module: </a:t>
            </a:r>
            <a:r>
              <a:rPr lang="en-US" sz="4400" b="1" kern="100" dirty="0">
                <a:solidFill>
                  <a:schemeClr val="tx1"/>
                </a:solidFill>
                <a:latin typeface="Times New Roman" pitchFamily="18" charset="0"/>
                <a:ea typeface="Arial MT"/>
                <a:cs typeface="Times New Roman" pitchFamily="18" charset="0"/>
              </a:rPr>
              <a:t>Principles of Human Resource Management</a:t>
            </a:r>
            <a:br>
              <a:rPr lang="en-US" sz="4400" b="1" kern="100" dirty="0">
                <a:solidFill>
                  <a:schemeClr val="tx1"/>
                </a:solidFill>
                <a:latin typeface="Times New Roman" pitchFamily="18" charset="0"/>
                <a:ea typeface="Arial MT"/>
                <a:cs typeface="Times New Roman" pitchFamily="18" charset="0"/>
              </a:rPr>
            </a:br>
            <a:r>
              <a:rPr lang="en-US" sz="4400" b="1" kern="100" dirty="0">
                <a:solidFill>
                  <a:schemeClr val="tx1"/>
                </a:solidFill>
                <a:latin typeface="Times New Roman" pitchFamily="18" charset="0"/>
                <a:ea typeface="Arial MT"/>
                <a:cs typeface="Times New Roman" pitchFamily="18" charset="0"/>
              </a:rPr>
              <a:t>Assignment title: </a:t>
            </a:r>
            <a:r>
              <a:rPr lang="en-IN" sz="4400" b="1" dirty="0">
                <a:solidFill>
                  <a:schemeClr val="tx1"/>
                </a:solidFill>
                <a:latin typeface="Times New Roman" pitchFamily="18" charset="0"/>
                <a:cs typeface="Times New Roman" pitchFamily="18" charset="0"/>
              </a:rPr>
              <a:t>Practical Academic Interview for HR Processes</a:t>
            </a:r>
            <a:br>
              <a:rPr lang="en-IN" sz="4400" b="1" dirty="0">
                <a:solidFill>
                  <a:schemeClr val="tx1"/>
                </a:solidFill>
                <a:latin typeface="Times New Roman" pitchFamily="18" charset="0"/>
                <a:cs typeface="Times New Roman" pitchFamily="18" charset="0"/>
              </a:rPr>
            </a:br>
            <a:r>
              <a:rPr lang="en-IN" sz="4400" b="1" dirty="0">
                <a:solidFill>
                  <a:schemeClr val="tx1"/>
                </a:solidFill>
                <a:latin typeface="Times New Roman" pitchFamily="18" charset="0"/>
                <a:cs typeface="Times New Roman" pitchFamily="18" charset="0"/>
              </a:rPr>
              <a:t>Student </a:t>
            </a:r>
            <a:r>
              <a:rPr lang="en-IN" sz="4400" b="1" dirty="0" err="1">
                <a:solidFill>
                  <a:schemeClr val="tx1"/>
                </a:solidFill>
                <a:latin typeface="Times New Roman" pitchFamily="18" charset="0"/>
                <a:cs typeface="Times New Roman" pitchFamily="18" charset="0"/>
              </a:rPr>
              <a:t>Name:Iulian</a:t>
            </a:r>
            <a:r>
              <a:rPr lang="en-IN" sz="4400" b="1" dirty="0">
                <a:solidFill>
                  <a:schemeClr val="tx1"/>
                </a:solidFill>
                <a:latin typeface="Times New Roman" pitchFamily="18" charset="0"/>
                <a:cs typeface="Times New Roman" pitchFamily="18" charset="0"/>
              </a:rPr>
              <a:t> Marius Zegheru</a:t>
            </a:r>
            <a:br>
              <a:rPr lang="en-IN" sz="7200" kern="100" dirty="0">
                <a:solidFill>
                  <a:schemeClr val="tx1"/>
                </a:solidFill>
                <a:latin typeface="Times New Roman" pitchFamily="18" charset="0"/>
                <a:ea typeface="Arial MT"/>
                <a:cs typeface="Times New Roman" pitchFamily="18" charset="0"/>
              </a:rPr>
            </a:br>
            <a:endParaRPr lang="en-IN" dirty="0">
              <a:solidFill>
                <a:schemeClr val="tx1"/>
              </a:solidFill>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ADEE4DF2-7E9A-8D28-879A-760CA9BD39C9}"/>
              </a:ext>
            </a:extLst>
          </p:cNvPr>
          <p:cNvSpPr>
            <a:spLocks noGrp="1"/>
          </p:cNvSpPr>
          <p:nvPr>
            <p:ph type="subTitle" idx="1"/>
          </p:nvPr>
        </p:nvSpPr>
        <p:spPr>
          <a:xfrm>
            <a:off x="1149212" y="4672864"/>
            <a:ext cx="10058400" cy="1143000"/>
          </a:xfrm>
        </p:spPr>
        <p:txBody>
          <a:bodyPr/>
          <a:lstStyle/>
          <a:p>
            <a:endParaRPr lang="en-IN" dirty="0">
              <a:solidFill>
                <a:schemeClr val="tx1"/>
              </a:solidFill>
              <a:latin typeface="Times New Roman" pitchFamily="18" charset="0"/>
              <a:cs typeface="Times New Roman" pitchFamily="18" charset="0"/>
            </a:endParaRPr>
          </a:p>
          <a:p>
            <a:endParaRPr lang="en-IN"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228375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itchFamily="18" charset="0"/>
                <a:cs typeface="Times New Roman" pitchFamily="18" charset="0"/>
              </a:rPr>
              <a:t>Table of contents </a:t>
            </a:r>
          </a:p>
        </p:txBody>
      </p:sp>
      <p:sp>
        <p:nvSpPr>
          <p:cNvPr id="3" name="Content Placeholder 2"/>
          <p:cNvSpPr>
            <a:spLocks noGrp="1"/>
          </p:cNvSpPr>
          <p:nvPr>
            <p:ph idx="1"/>
          </p:nvPr>
        </p:nvSpPr>
        <p:spPr/>
        <p:txBody>
          <a:bodyPr>
            <a:normAutofit/>
          </a:bodyPr>
          <a:lstStyle/>
          <a:p>
            <a:r>
              <a:rPr lang="en-GB" sz="2800" dirty="0">
                <a:latin typeface="Times New Roman" pitchFamily="18" charset="0"/>
                <a:cs typeface="Times New Roman" pitchFamily="18" charset="0"/>
              </a:rPr>
              <a:t>Slide 3-8: Job Description</a:t>
            </a:r>
          </a:p>
          <a:p>
            <a:r>
              <a:rPr lang="en-GB" sz="2800" dirty="0">
                <a:latin typeface="Times New Roman" pitchFamily="18" charset="0"/>
                <a:cs typeface="Times New Roman" pitchFamily="18" charset="0"/>
              </a:rPr>
              <a:t>Slide 9-12: Person Specification</a:t>
            </a:r>
          </a:p>
          <a:p>
            <a:r>
              <a:rPr lang="en-GB" sz="2800" dirty="0">
                <a:latin typeface="Times New Roman" pitchFamily="18" charset="0"/>
                <a:cs typeface="Times New Roman" pitchFamily="18" charset="0"/>
              </a:rPr>
              <a:t>Slide  13: Interview </a:t>
            </a:r>
          </a:p>
          <a:p>
            <a:r>
              <a:rPr lang="en-GB" sz="2800" dirty="0">
                <a:latin typeface="Times New Roman" pitchFamily="18" charset="0"/>
                <a:cs typeface="Times New Roman" pitchFamily="18" charset="0"/>
              </a:rPr>
              <a:t>Slide 15: Reference List </a:t>
            </a:r>
          </a:p>
          <a:p>
            <a:endParaRPr lang="en-GB" sz="2800" dirty="0">
              <a:latin typeface="Times New Roman" pitchFamily="18" charset="0"/>
              <a:cs typeface="Times New Roman" pitchFamily="18" charset="0"/>
            </a:endParaRPr>
          </a:p>
          <a:p>
            <a:endParaRPr lang="en-GB" sz="2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D97DF9-507A-5E2F-C413-877BB4FD0CBB}"/>
              </a:ext>
            </a:extLst>
          </p:cNvPr>
          <p:cNvSpPr txBox="1"/>
          <p:nvPr/>
        </p:nvSpPr>
        <p:spPr>
          <a:xfrm>
            <a:off x="2253466" y="629265"/>
            <a:ext cx="744302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What Is A Job Description?</a:t>
            </a:r>
            <a:endParaRPr lang="en-IN" sz="40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19DBFA8-8452-AA04-D68B-5E0BEF3AADBB}"/>
              </a:ext>
            </a:extLst>
          </p:cNvPr>
          <p:cNvSpPr txBox="1"/>
          <p:nvPr/>
        </p:nvSpPr>
        <p:spPr>
          <a:xfrm>
            <a:off x="963561" y="1641987"/>
            <a:ext cx="4994787" cy="4462760"/>
          </a:xfrm>
          <a:prstGeom prst="rect">
            <a:avLst/>
          </a:prstGeom>
          <a:noFill/>
        </p:spPr>
        <p:txBody>
          <a:bodyPr wrap="square" rtlCol="0">
            <a:spAutoFit/>
          </a:bodyPr>
          <a:lstStyle/>
          <a:p>
            <a:pPr marL="285750" indent="-28575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A job description is a formally written document that highlights the duties, responsibilities, qualifications, and expectations for a specific job role within an organisation. </a:t>
            </a:r>
          </a:p>
          <a:p>
            <a:pPr marL="285750" indent="-285750">
              <a:buFont typeface="Arial" panose="020B0604020202020204" pitchFamily="34" charset="0"/>
              <a:buChar char="•"/>
            </a:pPr>
            <a:endParaRPr lang="en-IN" sz="2800" dirty="0">
              <a:latin typeface="Times New Roman" panose="02020603050405020304" pitchFamily="18" charset="0"/>
              <a:cs typeface="Times New Roman" panose="02020603050405020304" pitchFamily="18" charset="0"/>
            </a:endParaRPr>
          </a:p>
        </p:txBody>
      </p:sp>
      <p:pic>
        <p:nvPicPr>
          <p:cNvPr id="4" name="Picture 3" descr="7 steps to describe your job descriptions">
            <a:extLst>
              <a:ext uri="{FF2B5EF4-FFF2-40B4-BE49-F238E27FC236}">
                <a16:creationId xmlns:a16="http://schemas.microsoft.com/office/drawing/2014/main" id="{910E8256-B5B8-D962-1E45-81B08E302494}"/>
              </a:ext>
            </a:extLst>
          </p:cNvPr>
          <p:cNvPicPr>
            <a:picLocks noChangeAspect="1"/>
          </p:cNvPicPr>
          <p:nvPr/>
        </p:nvPicPr>
        <p:blipFill>
          <a:blip r:embed="rId3" cstate="print"/>
          <a:stretch>
            <a:fillRect/>
          </a:stretch>
        </p:blipFill>
        <p:spPr>
          <a:xfrm>
            <a:off x="6825772" y="1671484"/>
            <a:ext cx="4904112" cy="2758563"/>
          </a:xfrm>
          <a:prstGeom prst="rect">
            <a:avLst/>
          </a:prstGeom>
          <a:ln>
            <a:noFill/>
          </a:ln>
          <a:effectLst>
            <a:softEdge rad="112500"/>
          </a:effectLst>
        </p:spPr>
      </p:pic>
    </p:spTree>
    <p:extLst>
      <p:ext uri="{BB962C8B-B14F-4D97-AF65-F5344CB8AC3E}">
        <p14:creationId xmlns:p14="http://schemas.microsoft.com/office/powerpoint/2010/main" val="1764958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0D020-F957-9BB8-6881-081FBCE4DE22}"/>
              </a:ext>
            </a:extLst>
          </p:cNvPr>
          <p:cNvSpPr>
            <a:spLocks noGrp="1"/>
          </p:cNvSpPr>
          <p:nvPr>
            <p:ph type="title"/>
          </p:nvPr>
        </p:nvSpPr>
        <p:spPr>
          <a:xfrm>
            <a:off x="265471" y="168616"/>
            <a:ext cx="10058400" cy="1178403"/>
          </a:xfrm>
        </p:spPr>
        <p:txBody>
          <a:bodyPr>
            <a:normAutofit/>
          </a:bodyPr>
          <a:lstStyle/>
          <a:p>
            <a:pPr algn="ctr"/>
            <a:r>
              <a:rPr lang="en-US" sz="4000" b="1" dirty="0">
                <a:solidFill>
                  <a:schemeClr val="tx1"/>
                </a:solidFill>
                <a:latin typeface="Times New Roman" pitchFamily="18" charset="0"/>
                <a:cs typeface="Times New Roman" pitchFamily="18" charset="0"/>
              </a:rPr>
              <a:t>Job Description</a:t>
            </a:r>
            <a:endParaRPr lang="en-IN" sz="4000" b="1" dirty="0">
              <a:solidFill>
                <a:schemeClr val="tx1"/>
              </a:solidFill>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1EA0D517-8999-187B-2800-3461DEB2BB55}"/>
              </a:ext>
            </a:extLst>
          </p:cNvPr>
          <p:cNvSpPr txBox="1"/>
          <p:nvPr/>
        </p:nvSpPr>
        <p:spPr>
          <a:xfrm>
            <a:off x="265471" y="1671484"/>
            <a:ext cx="11756200" cy="5355312"/>
          </a:xfrm>
          <a:prstGeom prst="rect">
            <a:avLst/>
          </a:prstGeom>
          <a:noFill/>
        </p:spPr>
        <p:txBody>
          <a:bodyPr wrap="square" rtlCol="0">
            <a:spAutoFit/>
          </a:bodyPr>
          <a:lstStyle/>
          <a:p>
            <a:pPr algn="just"/>
            <a:r>
              <a:rPr lang="en-IN" b="1" dirty="0">
                <a:latin typeface="Times New Roman" pitchFamily="18" charset="0"/>
                <a:cs typeface="Times New Roman" pitchFamily="18" charset="0"/>
              </a:rPr>
              <a:t>Title:                          </a:t>
            </a:r>
            <a:r>
              <a:rPr lang="en-IN" dirty="0">
                <a:latin typeface="Times New Roman" pitchFamily="18" charset="0"/>
                <a:cs typeface="Times New Roman" pitchFamily="18" charset="0"/>
              </a:rPr>
              <a:t>  Innovation Support Officer</a:t>
            </a:r>
          </a:p>
          <a:p>
            <a:pPr algn="just"/>
            <a:r>
              <a:rPr lang="en-IN" b="1" dirty="0">
                <a:latin typeface="Times New Roman" pitchFamily="18" charset="0"/>
                <a:cs typeface="Times New Roman" pitchFamily="18" charset="0"/>
              </a:rPr>
              <a:t>Responsible to: </a:t>
            </a:r>
            <a:r>
              <a:rPr lang="en-IN" dirty="0">
                <a:latin typeface="Times New Roman" pitchFamily="18" charset="0"/>
                <a:cs typeface="Times New Roman" pitchFamily="18" charset="0"/>
              </a:rPr>
              <a:t>          Chief Executive</a:t>
            </a:r>
          </a:p>
          <a:p>
            <a:pPr algn="just"/>
            <a:r>
              <a:rPr lang="en-IN" b="1" dirty="0">
                <a:latin typeface="Times New Roman" pitchFamily="18" charset="0"/>
                <a:cs typeface="Times New Roman" pitchFamily="18" charset="0"/>
              </a:rPr>
              <a:t>Main Purpose: </a:t>
            </a:r>
            <a:r>
              <a:rPr lang="en-IN" dirty="0">
                <a:latin typeface="Times New Roman" pitchFamily="18" charset="0"/>
                <a:cs typeface="Times New Roman" pitchFamily="18" charset="0"/>
              </a:rPr>
              <a:t>To encourage innovation and creativity with continuous implementation of development program alongside the chief executive and foster a culture for welcoming new opportunities.</a:t>
            </a:r>
          </a:p>
          <a:p>
            <a:pPr algn="just"/>
            <a:r>
              <a:rPr lang="en-IN" b="1" dirty="0">
                <a:latin typeface="Times New Roman" pitchFamily="18" charset="0"/>
                <a:cs typeface="Times New Roman" pitchFamily="18" charset="0"/>
              </a:rPr>
              <a:t>Job description key tasks:</a:t>
            </a:r>
            <a:endParaRPr lang="en-IN" dirty="0">
              <a:latin typeface="Times New Roman" pitchFamily="18" charset="0"/>
              <a:cs typeface="Times New Roman" pitchFamily="18" charset="0"/>
            </a:endParaRPr>
          </a:p>
          <a:p>
            <a:pPr marL="285750" lvl="0" indent="-285750" algn="just">
              <a:buFont typeface="Arial" panose="020B0604020202020204" pitchFamily="34" charset="0"/>
              <a:buChar char="•"/>
            </a:pPr>
            <a:r>
              <a:rPr lang="en-IN" dirty="0">
                <a:latin typeface="Times New Roman" pitchFamily="18" charset="0"/>
                <a:cs typeface="Times New Roman" pitchFamily="18" charset="0"/>
              </a:rPr>
              <a:t>Support the design, planning and delivery of innovative projects that improve student capabilities and engagement.</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Research new and upcoming market trends and come up with innovative ideas that bridge the market gaps. </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Generate creative solutions to enhance student satisfaction and operational parameters. </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Engage students and staff to actively participate in brainstorming product and service ideas. </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Facilitate innovation workshops, promote career development opportunities, and encourage diverse participation of students. </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Collect and analyse qualitative and quantitative data and assimilate them into readable pieces, prepare reports based on the collected data, and measure key performance indicators to understand the effectiveness of reports. </a:t>
            </a:r>
          </a:p>
          <a:p>
            <a:pPr marL="285750" lvl="0" indent="-285750" algn="just">
              <a:buFont typeface="Arial" panose="020B0604020202020204" pitchFamily="34" charset="0"/>
              <a:buChar char="•"/>
            </a:pPr>
            <a:r>
              <a:rPr lang="en-IN" dirty="0">
                <a:latin typeface="Times New Roman" pitchFamily="18" charset="0"/>
                <a:cs typeface="Times New Roman" pitchFamily="18" charset="0"/>
              </a:rPr>
              <a:t>Produce promotional materials, communicate project updates and collect student presentations through digital platforms and meetings. </a:t>
            </a:r>
          </a:p>
          <a:p>
            <a:pPr marL="285750" indent="-285750" algn="just">
              <a:buFont typeface="Arial" panose="020B0604020202020204" pitchFamily="34" charset="0"/>
              <a:buChar char="•"/>
            </a:pPr>
            <a:r>
              <a:rPr lang="en-IN" dirty="0">
                <a:latin typeface="Times New Roman" pitchFamily="18" charset="0"/>
                <a:cs typeface="Times New Roman" pitchFamily="18" charset="0"/>
              </a:rPr>
              <a:t>Build effective collaboration among educational institutions, community partners, stakeholders and review funding applications for creative and innovative programmes. </a:t>
            </a:r>
          </a:p>
          <a:p>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3300213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9B149F-68DF-C66F-A546-567D661A8B8B}"/>
              </a:ext>
            </a:extLst>
          </p:cNvPr>
          <p:cNvSpPr txBox="1"/>
          <p:nvPr/>
        </p:nvSpPr>
        <p:spPr>
          <a:xfrm>
            <a:off x="3400805" y="622035"/>
            <a:ext cx="5653548" cy="707886"/>
          </a:xfrm>
          <a:prstGeom prst="rect">
            <a:avLst/>
          </a:prstGeom>
          <a:noFill/>
        </p:spPr>
        <p:txBody>
          <a:bodyPr wrap="square" rtlCol="0">
            <a:spAutoFit/>
          </a:bodyPr>
          <a:lstStyle/>
          <a:p>
            <a:r>
              <a:rPr lang="en-IN" sz="4000" b="1" dirty="0">
                <a:latin typeface="Times New Roman" panose="02020603050405020304" pitchFamily="18" charset="0"/>
                <a:cs typeface="Times New Roman" panose="02020603050405020304" pitchFamily="18" charset="0"/>
              </a:rPr>
              <a:t>Creativity concepts</a:t>
            </a:r>
            <a:endParaRPr lang="en-IN" sz="4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5FBD361-2C7D-EA42-C1A3-C5FB89AA8325}"/>
              </a:ext>
            </a:extLst>
          </p:cNvPr>
          <p:cNvSpPr txBox="1"/>
          <p:nvPr/>
        </p:nvSpPr>
        <p:spPr>
          <a:xfrm>
            <a:off x="442453" y="1474839"/>
            <a:ext cx="4955458" cy="3416320"/>
          </a:xfrm>
          <a:prstGeom prst="rect">
            <a:avLst/>
          </a:prstGeom>
          <a:noFill/>
        </p:spPr>
        <p:txBody>
          <a:bodyPr wrap="square" rtlCol="0">
            <a:spAutoFit/>
          </a:bodyPr>
          <a:lstStyle/>
          <a:p>
            <a:pPr marL="342900" indent="-34290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Creativity can be considered as the cognitive ability to form and ideate valuable solutions and expressions (Green </a:t>
            </a:r>
            <a:r>
              <a:rPr lang="en-IN" sz="3200" i="1" dirty="0">
                <a:latin typeface="Times New Roman" panose="02020603050405020304" pitchFamily="18" charset="0"/>
                <a:cs typeface="Times New Roman" panose="02020603050405020304" pitchFamily="18" charset="0"/>
              </a:rPr>
              <a:t>et al., </a:t>
            </a:r>
            <a:r>
              <a:rPr lang="en-IN" sz="3200" dirty="0">
                <a:latin typeface="Times New Roman" panose="02020603050405020304" pitchFamily="18" charset="0"/>
                <a:cs typeface="Times New Roman" panose="02020603050405020304" pitchFamily="18" charset="0"/>
              </a:rPr>
              <a:t>2024). </a:t>
            </a:r>
          </a:p>
          <a:p>
            <a:endParaRPr lang="en-IN" sz="2400" dirty="0"/>
          </a:p>
        </p:txBody>
      </p:sp>
      <p:pic>
        <p:nvPicPr>
          <p:cNvPr id="4" name="Picture 3" descr="What are the Stages of Creativity? | IxDF">
            <a:extLst>
              <a:ext uri="{FF2B5EF4-FFF2-40B4-BE49-F238E27FC236}">
                <a16:creationId xmlns:a16="http://schemas.microsoft.com/office/drawing/2014/main" id="{36CA55EB-E93B-03AD-F5A3-D1122FDF0B93}"/>
              </a:ext>
            </a:extLst>
          </p:cNvPr>
          <p:cNvPicPr>
            <a:picLocks noChangeAspect="1"/>
          </p:cNvPicPr>
          <p:nvPr/>
        </p:nvPicPr>
        <p:blipFill>
          <a:blip r:embed="rId3"/>
          <a:stretch>
            <a:fillRect/>
          </a:stretch>
        </p:blipFill>
        <p:spPr>
          <a:xfrm>
            <a:off x="6064951" y="1268853"/>
            <a:ext cx="5684597" cy="2160147"/>
          </a:xfrm>
          <a:prstGeom prst="rect">
            <a:avLst/>
          </a:prstGeom>
          <a:ln>
            <a:noFill/>
          </a:ln>
          <a:effectLst>
            <a:softEdge rad="112500"/>
          </a:effectLst>
        </p:spPr>
      </p:pic>
    </p:spTree>
    <p:extLst>
      <p:ext uri="{BB962C8B-B14F-4D97-AF65-F5344CB8AC3E}">
        <p14:creationId xmlns:p14="http://schemas.microsoft.com/office/powerpoint/2010/main" val="672824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A410C7-9E6A-209A-876A-860BCC8BF44B}"/>
              </a:ext>
            </a:extLst>
          </p:cNvPr>
          <p:cNvSpPr txBox="1"/>
          <p:nvPr/>
        </p:nvSpPr>
        <p:spPr>
          <a:xfrm>
            <a:off x="3365090" y="303788"/>
            <a:ext cx="7502013" cy="984885"/>
          </a:xfrm>
          <a:prstGeom prst="rect">
            <a:avLst/>
          </a:prstGeom>
          <a:noFill/>
        </p:spPr>
        <p:txBody>
          <a:bodyPr wrap="square" rtlCol="0">
            <a:spAutoFit/>
          </a:bodyPr>
          <a:lstStyle/>
          <a:p>
            <a:r>
              <a:rPr lang="en-IN" sz="4000" b="1" dirty="0">
                <a:latin typeface="Times New Roman" panose="02020603050405020304" pitchFamily="18" charset="0"/>
                <a:cs typeface="Times New Roman" panose="02020603050405020304" pitchFamily="18" charset="0"/>
              </a:rPr>
              <a:t>Innovation Concepts</a:t>
            </a:r>
            <a:endParaRPr lang="en-IN" sz="4000" dirty="0">
              <a:latin typeface="Times New Roman" panose="02020603050405020304" pitchFamily="18" charset="0"/>
              <a:cs typeface="Times New Roman" panose="02020603050405020304" pitchFamily="18" charset="0"/>
            </a:endParaRPr>
          </a:p>
          <a:p>
            <a:endParaRPr lang="en-IN" dirty="0"/>
          </a:p>
        </p:txBody>
      </p:sp>
      <p:sp>
        <p:nvSpPr>
          <p:cNvPr id="3" name="TextBox 2">
            <a:extLst>
              <a:ext uri="{FF2B5EF4-FFF2-40B4-BE49-F238E27FC236}">
                <a16:creationId xmlns:a16="http://schemas.microsoft.com/office/drawing/2014/main" id="{125E103D-427A-AFBB-5AE7-35074059F1F7}"/>
              </a:ext>
            </a:extLst>
          </p:cNvPr>
          <p:cNvSpPr txBox="1"/>
          <p:nvPr/>
        </p:nvSpPr>
        <p:spPr>
          <a:xfrm>
            <a:off x="471948" y="1474839"/>
            <a:ext cx="5968181" cy="3416320"/>
          </a:xfrm>
          <a:prstGeom prst="rect">
            <a:avLst/>
          </a:prstGeom>
          <a:noFill/>
        </p:spPr>
        <p:txBody>
          <a:bodyPr wrap="square" rtlCol="0">
            <a:spAutoFit/>
          </a:bodyPr>
          <a:lstStyle/>
          <a:p>
            <a:pPr marL="342900" indent="-34290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Innovation can be considered the successful transformation of a substantial and pragmatic idea into a viable and value-generating solution (Rawlings and Readers, 2024). </a:t>
            </a:r>
          </a:p>
          <a:p>
            <a:endParaRPr lang="en-IN" sz="2400" dirty="0"/>
          </a:p>
        </p:txBody>
      </p:sp>
      <p:pic>
        <p:nvPicPr>
          <p:cNvPr id="4" name="Picture 3" descr="The Adoption of Innovation">
            <a:extLst>
              <a:ext uri="{FF2B5EF4-FFF2-40B4-BE49-F238E27FC236}">
                <a16:creationId xmlns:a16="http://schemas.microsoft.com/office/drawing/2014/main" id="{7FC64D6A-1301-07B0-4BB9-C0B95B34B3E0}"/>
              </a:ext>
            </a:extLst>
          </p:cNvPr>
          <p:cNvPicPr>
            <a:picLocks noChangeAspect="1"/>
          </p:cNvPicPr>
          <p:nvPr/>
        </p:nvPicPr>
        <p:blipFill>
          <a:blip r:embed="rId3"/>
          <a:stretch>
            <a:fillRect/>
          </a:stretch>
        </p:blipFill>
        <p:spPr>
          <a:xfrm>
            <a:off x="7128388" y="2002861"/>
            <a:ext cx="4304070" cy="2421039"/>
          </a:xfrm>
          <a:prstGeom prst="rect">
            <a:avLst/>
          </a:prstGeom>
          <a:ln>
            <a:noFill/>
          </a:ln>
          <a:effectLst>
            <a:softEdge rad="112500"/>
          </a:effectLst>
        </p:spPr>
      </p:pic>
    </p:spTree>
    <p:extLst>
      <p:ext uri="{BB962C8B-B14F-4D97-AF65-F5344CB8AC3E}">
        <p14:creationId xmlns:p14="http://schemas.microsoft.com/office/powerpoint/2010/main" val="1698087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95306A-ADE9-9C57-6323-AC6A487C21BB}"/>
              </a:ext>
            </a:extLst>
          </p:cNvPr>
          <p:cNvSpPr txBox="1"/>
          <p:nvPr/>
        </p:nvSpPr>
        <p:spPr>
          <a:xfrm>
            <a:off x="3424083" y="540774"/>
            <a:ext cx="6676103" cy="984885"/>
          </a:xfrm>
          <a:prstGeom prst="rect">
            <a:avLst/>
          </a:prstGeom>
          <a:noFill/>
        </p:spPr>
        <p:txBody>
          <a:bodyPr wrap="square" rtlCol="0">
            <a:spAutoFit/>
          </a:bodyPr>
          <a:lstStyle/>
          <a:p>
            <a:r>
              <a:rPr lang="en-IN" sz="4000" b="1" dirty="0">
                <a:latin typeface="Times New Roman" panose="02020603050405020304" pitchFamily="18" charset="0"/>
                <a:cs typeface="Times New Roman" panose="02020603050405020304" pitchFamily="18" charset="0"/>
              </a:rPr>
              <a:t>Innovation Strategy Model</a:t>
            </a:r>
          </a:p>
          <a:p>
            <a:endParaRPr lang="en-IN" dirty="0"/>
          </a:p>
        </p:txBody>
      </p:sp>
      <p:sp>
        <p:nvSpPr>
          <p:cNvPr id="3" name="TextBox 2">
            <a:extLst>
              <a:ext uri="{FF2B5EF4-FFF2-40B4-BE49-F238E27FC236}">
                <a16:creationId xmlns:a16="http://schemas.microsoft.com/office/drawing/2014/main" id="{C02B2639-725A-A9A9-7CD6-FAEEF9AB7FB1}"/>
              </a:ext>
            </a:extLst>
          </p:cNvPr>
          <p:cNvSpPr txBox="1"/>
          <p:nvPr/>
        </p:nvSpPr>
        <p:spPr>
          <a:xfrm>
            <a:off x="452284" y="1691148"/>
            <a:ext cx="6951406" cy="2554545"/>
          </a:xfrm>
          <a:prstGeom prst="rect">
            <a:avLst/>
          </a:prstGeom>
          <a:noFill/>
        </p:spPr>
        <p:txBody>
          <a:bodyPr wrap="square" rtlCol="0">
            <a:spAutoFit/>
          </a:bodyPr>
          <a:lstStyle/>
          <a:p>
            <a:pPr algn="just"/>
            <a:r>
              <a:rPr lang="en-IN" sz="3200" dirty="0">
                <a:latin typeface="Times New Roman" panose="02020603050405020304" pitchFamily="18" charset="0"/>
                <a:cs typeface="Times New Roman" panose="02020603050405020304" pitchFamily="18" charset="0"/>
              </a:rPr>
              <a:t>The </a:t>
            </a:r>
            <a:r>
              <a:rPr lang="en-IN" sz="3200" b="1" dirty="0">
                <a:latin typeface="Times New Roman" panose="02020603050405020304" pitchFamily="18" charset="0"/>
                <a:cs typeface="Times New Roman" panose="02020603050405020304" pitchFamily="18" charset="0"/>
              </a:rPr>
              <a:t>stage gate innovation model</a:t>
            </a:r>
            <a:r>
              <a:rPr lang="en-IN" sz="3200" dirty="0">
                <a:latin typeface="Times New Roman" panose="02020603050405020304" pitchFamily="18" charset="0"/>
                <a:cs typeface="Times New Roman" panose="02020603050405020304" pitchFamily="18" charset="0"/>
              </a:rPr>
              <a:t>, as outlined by Dr Robert Cooper, is a structured innovation management framework that divides innovation processes into distinct stages and gates.</a:t>
            </a:r>
          </a:p>
        </p:txBody>
      </p:sp>
      <p:pic>
        <p:nvPicPr>
          <p:cNvPr id="4" name="Picture 3" descr="Stage Gate Process by Robert Cooper explained - Toolshero">
            <a:extLst>
              <a:ext uri="{FF2B5EF4-FFF2-40B4-BE49-F238E27FC236}">
                <a16:creationId xmlns:a16="http://schemas.microsoft.com/office/drawing/2014/main" id="{1FF5CFAC-E898-2ED7-7DCA-24FB9F31B033}"/>
              </a:ext>
            </a:extLst>
          </p:cNvPr>
          <p:cNvPicPr>
            <a:picLocks noChangeAspect="1"/>
          </p:cNvPicPr>
          <p:nvPr/>
        </p:nvPicPr>
        <p:blipFill>
          <a:blip r:embed="rId3"/>
          <a:stretch>
            <a:fillRect/>
          </a:stretch>
        </p:blipFill>
        <p:spPr>
          <a:xfrm>
            <a:off x="7128386" y="1691148"/>
            <a:ext cx="5166852" cy="2583426"/>
          </a:xfrm>
          <a:prstGeom prst="rect">
            <a:avLst/>
          </a:prstGeom>
          <a:ln>
            <a:noFill/>
          </a:ln>
          <a:effectLst>
            <a:softEdge rad="112500"/>
          </a:effectLst>
        </p:spPr>
      </p:pic>
    </p:spTree>
    <p:extLst>
      <p:ext uri="{BB962C8B-B14F-4D97-AF65-F5344CB8AC3E}">
        <p14:creationId xmlns:p14="http://schemas.microsoft.com/office/powerpoint/2010/main" val="3560760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55B40E-F8C0-F33F-AE2A-74D357588FC8}"/>
              </a:ext>
            </a:extLst>
          </p:cNvPr>
          <p:cNvSpPr txBox="1"/>
          <p:nvPr/>
        </p:nvSpPr>
        <p:spPr>
          <a:xfrm>
            <a:off x="255638" y="442452"/>
            <a:ext cx="10255045" cy="1600438"/>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Understanding of HR Functions and their Organisational Support</a:t>
            </a:r>
            <a:endParaRPr lang="en-IN" sz="4000" dirty="0">
              <a:latin typeface="Times New Roman" panose="02020603050405020304" pitchFamily="18" charset="0"/>
              <a:cs typeface="Times New Roman" panose="02020603050405020304" pitchFamily="18" charset="0"/>
            </a:endParaRPr>
          </a:p>
          <a:p>
            <a:pPr algn="just"/>
            <a:endParaRPr lang="en-IN" dirty="0"/>
          </a:p>
        </p:txBody>
      </p:sp>
      <p:sp>
        <p:nvSpPr>
          <p:cNvPr id="3" name="TextBox 2">
            <a:extLst>
              <a:ext uri="{FF2B5EF4-FFF2-40B4-BE49-F238E27FC236}">
                <a16:creationId xmlns:a16="http://schemas.microsoft.com/office/drawing/2014/main" id="{2924FCB2-51B8-19A8-0F51-DDD6F534D7A6}"/>
              </a:ext>
            </a:extLst>
          </p:cNvPr>
          <p:cNvSpPr txBox="1"/>
          <p:nvPr/>
        </p:nvSpPr>
        <p:spPr>
          <a:xfrm>
            <a:off x="235974" y="2458065"/>
            <a:ext cx="6258955" cy="3046988"/>
          </a:xfrm>
          <a:prstGeom prst="rect">
            <a:avLst/>
          </a:prstGeom>
          <a:noFill/>
        </p:spPr>
        <p:txBody>
          <a:bodyPr wrap="square" rtlCol="0">
            <a:spAutoFit/>
          </a:bodyPr>
          <a:lstStyle/>
          <a:p>
            <a:pPr marL="285750" indent="-28575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Human Resource functions are considered to be important elements that guide an employee's life cycle, starting from hiring to either termination or resignation (Jo</a:t>
            </a:r>
            <a:r>
              <a:rPr lang="en-IN" sz="3200" b="1"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et al</a:t>
            </a:r>
            <a:r>
              <a:rPr lang="en-IN" sz="3200" dirty="0">
                <a:latin typeface="Times New Roman" panose="02020603050405020304" pitchFamily="18" charset="0"/>
                <a:cs typeface="Times New Roman" panose="02020603050405020304" pitchFamily="18" charset="0"/>
              </a:rPr>
              <a:t>., 2023).</a:t>
            </a:r>
          </a:p>
        </p:txBody>
      </p:sp>
      <p:pic>
        <p:nvPicPr>
          <p:cNvPr id="4" name="Picture 3" descr="Functions of Human Resource Management (HRM) | QkrHR">
            <a:extLst>
              <a:ext uri="{FF2B5EF4-FFF2-40B4-BE49-F238E27FC236}">
                <a16:creationId xmlns:a16="http://schemas.microsoft.com/office/drawing/2014/main" id="{D06933BA-AD5B-9FE8-5DA2-3A1E75D6B6A8}"/>
              </a:ext>
            </a:extLst>
          </p:cNvPr>
          <p:cNvPicPr>
            <a:picLocks noChangeAspect="1"/>
          </p:cNvPicPr>
          <p:nvPr/>
        </p:nvPicPr>
        <p:blipFill>
          <a:blip r:embed="rId3"/>
          <a:stretch>
            <a:fillRect/>
          </a:stretch>
        </p:blipFill>
        <p:spPr>
          <a:xfrm>
            <a:off x="6858794" y="2224548"/>
            <a:ext cx="4850640" cy="2730910"/>
          </a:xfrm>
          <a:prstGeom prst="rect">
            <a:avLst/>
          </a:prstGeom>
          <a:ln>
            <a:noFill/>
          </a:ln>
          <a:effectLst>
            <a:softEdge rad="112500"/>
          </a:effectLst>
        </p:spPr>
      </p:pic>
    </p:spTree>
    <p:extLst>
      <p:ext uri="{BB962C8B-B14F-4D97-AF65-F5344CB8AC3E}">
        <p14:creationId xmlns:p14="http://schemas.microsoft.com/office/powerpoint/2010/main" val="3352068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71A55A-5C0E-331C-7547-207F72A2173F}"/>
              </a:ext>
            </a:extLst>
          </p:cNvPr>
          <p:cNvSpPr txBox="1"/>
          <p:nvPr/>
        </p:nvSpPr>
        <p:spPr>
          <a:xfrm>
            <a:off x="2103669" y="482215"/>
            <a:ext cx="8190271" cy="984885"/>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What is a Person Specification?</a:t>
            </a:r>
          </a:p>
          <a:p>
            <a:endParaRPr lang="en-IN" dirty="0"/>
          </a:p>
        </p:txBody>
      </p:sp>
      <p:sp>
        <p:nvSpPr>
          <p:cNvPr id="3" name="TextBox 2">
            <a:extLst>
              <a:ext uri="{FF2B5EF4-FFF2-40B4-BE49-F238E27FC236}">
                <a16:creationId xmlns:a16="http://schemas.microsoft.com/office/drawing/2014/main" id="{5501EA00-198C-DE30-892D-2BF30E1D4C50}"/>
              </a:ext>
            </a:extLst>
          </p:cNvPr>
          <p:cNvSpPr txBox="1"/>
          <p:nvPr/>
        </p:nvSpPr>
        <p:spPr>
          <a:xfrm>
            <a:off x="422786" y="1681316"/>
            <a:ext cx="8492613" cy="4893647"/>
          </a:xfrm>
          <a:prstGeom prst="rect">
            <a:avLst/>
          </a:prstGeom>
          <a:noFill/>
        </p:spPr>
        <p:txBody>
          <a:bodyPr wrap="square" rtlCol="0">
            <a:spAutoFit/>
          </a:bodyPr>
          <a:lstStyle/>
          <a:p>
            <a:pPr marL="342900" indent="-34290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A person specification is referred to as a professional recruitment document that highlights the ideal skill sets, knowledge and attributes required for a job position. </a:t>
            </a:r>
          </a:p>
          <a:p>
            <a:pPr marL="342900" indent="-34290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The job description document is often attached alongside the job description, acting as an objective benchmark that aligns job requirements with a person’s skills and capabilities. </a:t>
            </a:r>
          </a:p>
          <a:p>
            <a:endParaRPr lang="en-IN" sz="2400" dirty="0"/>
          </a:p>
        </p:txBody>
      </p:sp>
      <p:pic>
        <p:nvPicPr>
          <p:cNvPr id="4" name="Picture 3" descr="4 Key Differences: Job Description Vs Job Specification">
            <a:extLst>
              <a:ext uri="{FF2B5EF4-FFF2-40B4-BE49-F238E27FC236}">
                <a16:creationId xmlns:a16="http://schemas.microsoft.com/office/drawing/2014/main" id="{E22F8E57-3F13-E22B-8E40-F442D40D1231}"/>
              </a:ext>
            </a:extLst>
          </p:cNvPr>
          <p:cNvPicPr>
            <a:picLocks noChangeAspect="1"/>
          </p:cNvPicPr>
          <p:nvPr/>
        </p:nvPicPr>
        <p:blipFill>
          <a:blip r:embed="rId3" cstate="print"/>
          <a:stretch>
            <a:fillRect/>
          </a:stretch>
        </p:blipFill>
        <p:spPr>
          <a:xfrm>
            <a:off x="9085729" y="2193281"/>
            <a:ext cx="3106271" cy="27192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89536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D242F3-B57F-DA2C-A11C-476D8EF77C59}"/>
              </a:ext>
            </a:extLst>
          </p:cNvPr>
          <p:cNvSpPr txBox="1"/>
          <p:nvPr/>
        </p:nvSpPr>
        <p:spPr>
          <a:xfrm>
            <a:off x="452285" y="1522699"/>
            <a:ext cx="11502150" cy="3416320"/>
          </a:xfrm>
          <a:prstGeom prst="rect">
            <a:avLst/>
          </a:prstGeom>
          <a:noFill/>
        </p:spPr>
        <p:txBody>
          <a:bodyPr wrap="square" rtlCol="0">
            <a:spAutoFit/>
          </a:bodyPr>
          <a:lstStyle/>
          <a:p>
            <a:pPr algn="just"/>
            <a:r>
              <a:rPr lang="en-IN" b="1" dirty="0">
                <a:latin typeface="Times New Roman" panose="02020603050405020304" pitchFamily="18" charset="0"/>
                <a:cs typeface="Times New Roman" panose="02020603050405020304" pitchFamily="18" charset="0"/>
              </a:rPr>
              <a:t>Skills and experience</a:t>
            </a:r>
            <a:endParaRPr lang="en-IN" dirty="0">
              <a:latin typeface="Times New Roman" panose="02020603050405020304" pitchFamily="18" charset="0"/>
              <a:cs typeface="Times New Roman" panose="02020603050405020304" pitchFamily="18" charset="0"/>
            </a:endParaRPr>
          </a:p>
          <a:p>
            <a:pPr lvl="0" algn="just"/>
            <a:r>
              <a:rPr lang="en-IN" dirty="0">
                <a:latin typeface="Times New Roman" panose="02020603050405020304" pitchFamily="18" charset="0"/>
                <a:cs typeface="Times New Roman" panose="02020603050405020304" pitchFamily="18" charset="0"/>
              </a:rPr>
              <a:t>Experience of operating as an innovation support manager.</a:t>
            </a:r>
          </a:p>
          <a:p>
            <a:pPr lvl="0" algn="just"/>
            <a:r>
              <a:rPr lang="en-IN" dirty="0">
                <a:latin typeface="Times New Roman" panose="02020603050405020304" pitchFamily="18" charset="0"/>
                <a:cs typeface="Times New Roman" panose="02020603050405020304" pitchFamily="18" charset="0"/>
              </a:rPr>
              <a:t>Degree in or equivalent qualification in business analysis, management or technology.</a:t>
            </a:r>
          </a:p>
          <a:p>
            <a:pPr lvl="0" algn="just"/>
            <a:r>
              <a:rPr lang="en-IN" dirty="0">
                <a:latin typeface="Times New Roman" panose="02020603050405020304" pitchFamily="18" charset="0"/>
                <a:cs typeface="Times New Roman" panose="02020603050405020304" pitchFamily="18" charset="0"/>
              </a:rPr>
              <a:t>Understanding of innovation processes, creativity theories and student engagement practices.</a:t>
            </a:r>
          </a:p>
          <a:p>
            <a:pPr lvl="0" algn="just"/>
            <a:r>
              <a:rPr lang="en-IN" dirty="0">
                <a:latin typeface="Times New Roman" panose="02020603050405020304" pitchFamily="18" charset="0"/>
                <a:cs typeface="Times New Roman" panose="02020603050405020304" pitchFamily="18" charset="0"/>
              </a:rPr>
              <a:t>Strong digital literacy (for example, a deep understanding of Microsoft Project), design thinking, and risk management.</a:t>
            </a:r>
          </a:p>
          <a:p>
            <a:pPr lvl="0" algn="just"/>
            <a:r>
              <a:rPr lang="en-IN" dirty="0">
                <a:latin typeface="Times New Roman" panose="02020603050405020304" pitchFamily="18" charset="0"/>
                <a:cs typeface="Times New Roman" panose="02020603050405020304" pitchFamily="18" charset="0"/>
              </a:rPr>
              <a:t>Excellent verbal and written communication, strong organisation and time management.</a:t>
            </a:r>
          </a:p>
          <a:p>
            <a:pPr algn="just"/>
            <a:r>
              <a:rPr lang="en-IN" b="1" dirty="0">
                <a:latin typeface="Times New Roman" panose="02020603050405020304" pitchFamily="18" charset="0"/>
                <a:cs typeface="Times New Roman" panose="02020603050405020304" pitchFamily="18" charset="0"/>
              </a:rPr>
              <a:t>Behaviours and values</a:t>
            </a:r>
            <a:endParaRPr lang="en-IN" dirty="0">
              <a:latin typeface="Times New Roman" panose="02020603050405020304" pitchFamily="18" charset="0"/>
              <a:cs typeface="Times New Roman" panose="02020603050405020304" pitchFamily="18" charset="0"/>
            </a:endParaRPr>
          </a:p>
          <a:p>
            <a:pPr lvl="0" algn="just"/>
            <a:r>
              <a:rPr lang="en-IN" dirty="0">
                <a:latin typeface="Times New Roman" panose="02020603050405020304" pitchFamily="18" charset="0"/>
                <a:cs typeface="Times New Roman" panose="02020603050405020304" pitchFamily="18" charset="0"/>
              </a:rPr>
              <a:t>Proactive approach to problem-solving and innovation, enthusiasm and a deep inclination towards adapting to various business dynamics and work cultures. </a:t>
            </a:r>
          </a:p>
          <a:p>
            <a:pPr lvl="0" algn="just"/>
            <a:r>
              <a:rPr lang="en-IN" dirty="0">
                <a:latin typeface="Times New Roman" panose="02020603050405020304" pitchFamily="18" charset="0"/>
                <a:cs typeface="Times New Roman" panose="02020603050405020304" pitchFamily="18" charset="0"/>
              </a:rPr>
              <a:t>Self-managed and self-motivated towards day-to-day innovation tasks.</a:t>
            </a:r>
          </a:p>
          <a:p>
            <a:pPr lvl="0" algn="just"/>
            <a:r>
              <a:rPr lang="en-IN" dirty="0">
                <a:latin typeface="Times New Roman" panose="02020603050405020304" pitchFamily="18" charset="0"/>
                <a:cs typeface="Times New Roman" panose="02020603050405020304" pitchFamily="18" charset="0"/>
              </a:rPr>
              <a:t>Flexible thinker who can generate value out of scraps. </a:t>
            </a:r>
          </a:p>
          <a:p>
            <a:endParaRPr lang="en-IN" dirty="0"/>
          </a:p>
        </p:txBody>
      </p:sp>
      <p:sp>
        <p:nvSpPr>
          <p:cNvPr id="4" name="TextBox 3">
            <a:extLst>
              <a:ext uri="{FF2B5EF4-FFF2-40B4-BE49-F238E27FC236}">
                <a16:creationId xmlns:a16="http://schemas.microsoft.com/office/drawing/2014/main" id="{630BA834-4D9C-7207-57F0-6B45D1EA1B67}"/>
              </a:ext>
            </a:extLst>
          </p:cNvPr>
          <p:cNvSpPr txBox="1"/>
          <p:nvPr/>
        </p:nvSpPr>
        <p:spPr>
          <a:xfrm>
            <a:off x="3472233" y="645314"/>
            <a:ext cx="6184491" cy="984885"/>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Person Specification</a:t>
            </a:r>
            <a:endParaRPr lang="en-IN" sz="40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90885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765D6A-D0F5-547C-ED33-FD306F1F0064}"/>
              </a:ext>
            </a:extLst>
          </p:cNvPr>
          <p:cNvSpPr txBox="1"/>
          <p:nvPr/>
        </p:nvSpPr>
        <p:spPr>
          <a:xfrm>
            <a:off x="737418" y="491613"/>
            <a:ext cx="9094839" cy="1600438"/>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Implementation and Analysis of Creativity and Innovation Models</a:t>
            </a:r>
            <a:endParaRPr lang="en-IN" sz="4000" dirty="0">
              <a:latin typeface="Times New Roman" panose="02020603050405020304" pitchFamily="18" charset="0"/>
              <a:cs typeface="Times New Roman" panose="02020603050405020304" pitchFamily="18" charset="0"/>
            </a:endParaRPr>
          </a:p>
          <a:p>
            <a:endParaRPr lang="en-IN" dirty="0"/>
          </a:p>
        </p:txBody>
      </p:sp>
      <p:sp>
        <p:nvSpPr>
          <p:cNvPr id="3" name="TextBox 2">
            <a:extLst>
              <a:ext uri="{FF2B5EF4-FFF2-40B4-BE49-F238E27FC236}">
                <a16:creationId xmlns:a16="http://schemas.microsoft.com/office/drawing/2014/main" id="{289DFDA9-2475-16E9-3D30-986BEC5450CF}"/>
              </a:ext>
            </a:extLst>
          </p:cNvPr>
          <p:cNvSpPr txBox="1"/>
          <p:nvPr/>
        </p:nvSpPr>
        <p:spPr>
          <a:xfrm>
            <a:off x="413100" y="1832270"/>
            <a:ext cx="8596430" cy="4524315"/>
          </a:xfrm>
          <a:prstGeom prst="rect">
            <a:avLst/>
          </a:prstGeom>
          <a:noFill/>
        </p:spPr>
        <p:txBody>
          <a:bodyPr wrap="square" rtlCol="0">
            <a:spAutoFit/>
          </a:bodyPr>
          <a:lstStyle/>
          <a:p>
            <a:pPr marL="285750" indent="-28575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Graham Wallas' creativity theory can be applied to organisations to encourage innovation, improve employee problem-solving capabilities and develop a culture for continuous learning.</a:t>
            </a:r>
          </a:p>
          <a:p>
            <a:pPr marL="285750" indent="-28575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Dr Robert Cooper’s Stage Gate Innovation model can be implemented by organisations to reduce project risks, improve resource allocation, and increase the likelihood of a successful project innovation.</a:t>
            </a:r>
          </a:p>
        </p:txBody>
      </p:sp>
      <p:pic>
        <p:nvPicPr>
          <p:cNvPr id="4" name="Picture 3" descr="Importance of Creativity and Innovation in Business Environment">
            <a:extLst>
              <a:ext uri="{FF2B5EF4-FFF2-40B4-BE49-F238E27FC236}">
                <a16:creationId xmlns:a16="http://schemas.microsoft.com/office/drawing/2014/main" id="{38E81F14-E307-3F24-F799-706C296FF769}"/>
              </a:ext>
            </a:extLst>
          </p:cNvPr>
          <p:cNvPicPr>
            <a:picLocks noChangeAspect="1"/>
          </p:cNvPicPr>
          <p:nvPr/>
        </p:nvPicPr>
        <p:blipFill>
          <a:blip r:embed="rId3"/>
          <a:stretch>
            <a:fillRect/>
          </a:stretch>
        </p:blipFill>
        <p:spPr>
          <a:xfrm>
            <a:off x="9197788" y="1921192"/>
            <a:ext cx="2770094" cy="4197219"/>
          </a:xfrm>
          <a:prstGeom prst="rect">
            <a:avLst/>
          </a:prstGeom>
          <a:ln>
            <a:noFill/>
          </a:ln>
          <a:effectLst>
            <a:softEdge rad="112500"/>
          </a:effectLst>
        </p:spPr>
      </p:pic>
    </p:spTree>
    <p:extLst>
      <p:ext uri="{BB962C8B-B14F-4D97-AF65-F5344CB8AC3E}">
        <p14:creationId xmlns:p14="http://schemas.microsoft.com/office/powerpoint/2010/main" val="1914484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511971-EFCD-B2A3-8D6C-25E4732F5DF6}"/>
              </a:ext>
            </a:extLst>
          </p:cNvPr>
          <p:cNvSpPr txBox="1"/>
          <p:nvPr/>
        </p:nvSpPr>
        <p:spPr>
          <a:xfrm>
            <a:off x="570271" y="393290"/>
            <a:ext cx="11051458" cy="2215991"/>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Impact of Real-World Environmental Issues and institutional factors on HR Functions in Different Countries</a:t>
            </a:r>
            <a:endParaRPr lang="en-IN" sz="4000" dirty="0">
              <a:latin typeface="Times New Roman" panose="02020603050405020304" pitchFamily="18" charset="0"/>
              <a:cs typeface="Times New Roman" panose="02020603050405020304" pitchFamily="18" charset="0"/>
            </a:endParaRPr>
          </a:p>
          <a:p>
            <a:endParaRPr lang="en-IN" dirty="0"/>
          </a:p>
        </p:txBody>
      </p:sp>
      <p:sp>
        <p:nvSpPr>
          <p:cNvPr id="3" name="TextBox 2">
            <a:extLst>
              <a:ext uri="{FF2B5EF4-FFF2-40B4-BE49-F238E27FC236}">
                <a16:creationId xmlns:a16="http://schemas.microsoft.com/office/drawing/2014/main" id="{E400584D-527B-76A1-7050-A65C9828A694}"/>
              </a:ext>
            </a:extLst>
          </p:cNvPr>
          <p:cNvSpPr txBox="1"/>
          <p:nvPr/>
        </p:nvSpPr>
        <p:spPr>
          <a:xfrm>
            <a:off x="738864" y="2216885"/>
            <a:ext cx="6899065" cy="4031873"/>
          </a:xfrm>
          <a:prstGeom prst="rect">
            <a:avLst/>
          </a:prstGeom>
          <a:noFill/>
        </p:spPr>
        <p:txBody>
          <a:bodyPr wrap="square" rtlCol="0">
            <a:spAutoFit/>
          </a:bodyPr>
          <a:lstStyle/>
          <a:p>
            <a:pPr marL="285750" indent="-285750" algn="just">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In the European Union (for instance, France and Germany), HR is highly focused on compliance with strict labour laws, mandatory work councils and strict employee protection (for example, mandatory generous paid time off, rigid termination laws and more) (</a:t>
            </a:r>
            <a:r>
              <a:rPr lang="en-IN" sz="3200" dirty="0" err="1">
                <a:latin typeface="Times New Roman" panose="02020603050405020304" pitchFamily="18" charset="0"/>
                <a:cs typeface="Times New Roman" panose="02020603050405020304" pitchFamily="18" charset="0"/>
              </a:rPr>
              <a:t>Andersen</a:t>
            </a:r>
            <a:r>
              <a:rPr lang="en-IN" sz="3200" i="1" dirty="0" err="1">
                <a:latin typeface="Times New Roman" panose="02020603050405020304" pitchFamily="18" charset="0"/>
                <a:cs typeface="Times New Roman" panose="02020603050405020304" pitchFamily="18" charset="0"/>
              </a:rPr>
              <a:t>et</a:t>
            </a:r>
            <a:r>
              <a:rPr lang="en-IN" sz="3200" i="1" dirty="0">
                <a:latin typeface="Times New Roman" panose="02020603050405020304" pitchFamily="18" charset="0"/>
                <a:cs typeface="Times New Roman" panose="02020603050405020304" pitchFamily="18" charset="0"/>
              </a:rPr>
              <a:t> al., </a:t>
            </a:r>
            <a:r>
              <a:rPr lang="en-IN" sz="3200" dirty="0">
                <a:latin typeface="Times New Roman" panose="02020603050405020304" pitchFamily="18" charset="0"/>
                <a:cs typeface="Times New Roman" panose="02020603050405020304" pitchFamily="18" charset="0"/>
              </a:rPr>
              <a:t>2023). </a:t>
            </a:r>
          </a:p>
        </p:txBody>
      </p:sp>
      <p:pic>
        <p:nvPicPr>
          <p:cNvPr id="4" name="Picture 3" descr="10 Key Practices for Global HR Management | Multiplier">
            <a:extLst>
              <a:ext uri="{FF2B5EF4-FFF2-40B4-BE49-F238E27FC236}">
                <a16:creationId xmlns:a16="http://schemas.microsoft.com/office/drawing/2014/main" id="{5C63104F-CC57-ECA7-A0A1-B5F3B8476A17}"/>
              </a:ext>
            </a:extLst>
          </p:cNvPr>
          <p:cNvPicPr>
            <a:picLocks noChangeAspect="1"/>
          </p:cNvPicPr>
          <p:nvPr/>
        </p:nvPicPr>
        <p:blipFill>
          <a:blip r:embed="rId3" cstate="print"/>
          <a:stretch>
            <a:fillRect/>
          </a:stretch>
        </p:blipFill>
        <p:spPr>
          <a:xfrm>
            <a:off x="8014446" y="2688508"/>
            <a:ext cx="3697942" cy="2677656"/>
          </a:xfrm>
          <a:prstGeom prst="rect">
            <a:avLst/>
          </a:prstGeom>
          <a:ln>
            <a:noFill/>
          </a:ln>
          <a:effectLst>
            <a:softEdge rad="112500"/>
          </a:effectLst>
        </p:spPr>
      </p:pic>
    </p:spTree>
    <p:extLst>
      <p:ext uri="{BB962C8B-B14F-4D97-AF65-F5344CB8AC3E}">
        <p14:creationId xmlns:p14="http://schemas.microsoft.com/office/powerpoint/2010/main" val="2572485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C267BD-0977-0FFB-07DD-625B4E8DB1A8}"/>
              </a:ext>
            </a:extLst>
          </p:cNvPr>
          <p:cNvSpPr txBox="1"/>
          <p:nvPr/>
        </p:nvSpPr>
        <p:spPr>
          <a:xfrm>
            <a:off x="3081255" y="0"/>
            <a:ext cx="6754762" cy="984885"/>
          </a:xfrm>
          <a:prstGeom prst="rect">
            <a:avLst/>
          </a:prstGeom>
          <a:no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Interview Process: </a:t>
            </a:r>
          </a:p>
          <a:p>
            <a:endParaRPr lang="en-IN" dirty="0"/>
          </a:p>
        </p:txBody>
      </p:sp>
      <p:sp>
        <p:nvSpPr>
          <p:cNvPr id="3" name="TextBox 2">
            <a:extLst>
              <a:ext uri="{FF2B5EF4-FFF2-40B4-BE49-F238E27FC236}">
                <a16:creationId xmlns:a16="http://schemas.microsoft.com/office/drawing/2014/main" id="{04710259-86CE-2784-A53A-89D49EEA22F4}"/>
              </a:ext>
            </a:extLst>
          </p:cNvPr>
          <p:cNvSpPr txBox="1"/>
          <p:nvPr/>
        </p:nvSpPr>
        <p:spPr>
          <a:xfrm>
            <a:off x="245806" y="495083"/>
            <a:ext cx="11946194" cy="6186309"/>
          </a:xfrm>
          <a:prstGeom prst="rect">
            <a:avLst/>
          </a:prstGeom>
          <a:noFill/>
        </p:spPr>
        <p:txBody>
          <a:bodyPr wrap="square" rtlCol="0">
            <a:spAutoFit/>
          </a:bodyPr>
          <a:lstStyle/>
          <a:p>
            <a:pPr algn="just"/>
            <a:r>
              <a:rPr lang="en-IN" b="1" dirty="0">
                <a:latin typeface="Times New Roman" panose="02020603050405020304" pitchFamily="18" charset="0"/>
                <a:cs typeface="Times New Roman" panose="02020603050405020304" pitchFamily="18" charset="0"/>
              </a:rPr>
              <a:t>Question 1. What made you pursue a career in innovation support management in our organisation?</a:t>
            </a:r>
            <a:endParaRPr lang="en-IN" dirty="0">
              <a:latin typeface="Times New Roman" panose="02020603050405020304" pitchFamily="18" charset="0"/>
              <a:cs typeface="Times New Roman" panose="02020603050405020304" pitchFamily="18" charset="0"/>
            </a:endParaRPr>
          </a:p>
          <a:p>
            <a:pPr algn="just"/>
            <a:r>
              <a:rPr lang="en-IN" b="1" dirty="0">
                <a:latin typeface="Times New Roman" panose="02020603050405020304" pitchFamily="18" charset="0"/>
                <a:cs typeface="Times New Roman" panose="02020603050405020304" pitchFamily="18" charset="0"/>
              </a:rPr>
              <a:t>Answer</a:t>
            </a:r>
            <a:r>
              <a:rPr lang="en-IN" dirty="0">
                <a:latin typeface="Times New Roman" panose="02020603050405020304" pitchFamily="18" charset="0"/>
                <a:cs typeface="Times New Roman" panose="02020603050405020304" pitchFamily="18" charset="0"/>
              </a:rPr>
              <a:t>: I pursued innovation support management because I realised early in my career that my interests lie in execution, finding resources and bridging team gaps instead of just creating innovative ideas. I like the idea of being a catalyst who can turn invalidated ideas into something resourceful. As for why I want to pursue this career in (company name) specifically, it is because I have been following your recent ventures on learning and development in innovation and creative fields, and it deeply resonated with my ideas, which is why I would love to be a part of this faculty. </a:t>
            </a:r>
          </a:p>
          <a:p>
            <a:pPr algn="just"/>
            <a:r>
              <a:rPr lang="en-IN" b="1" dirty="0">
                <a:latin typeface="Times New Roman" panose="02020603050405020304" pitchFamily="18" charset="0"/>
                <a:cs typeface="Times New Roman" panose="02020603050405020304" pitchFamily="18" charset="0"/>
              </a:rPr>
              <a:t>Question 2: How did your previous career experiences shape your approach to innovation and creativity?</a:t>
            </a:r>
            <a:endParaRPr lang="en-IN" dirty="0">
              <a:latin typeface="Times New Roman" panose="02020603050405020304" pitchFamily="18" charset="0"/>
              <a:cs typeface="Times New Roman" panose="02020603050405020304" pitchFamily="18" charset="0"/>
            </a:endParaRPr>
          </a:p>
          <a:p>
            <a:pPr algn="just"/>
            <a:r>
              <a:rPr lang="en-IN" b="1" dirty="0">
                <a:latin typeface="Times New Roman" panose="02020603050405020304" pitchFamily="18" charset="0"/>
                <a:cs typeface="Times New Roman" panose="02020603050405020304" pitchFamily="18" charset="0"/>
              </a:rPr>
              <a:t>Answer</a:t>
            </a:r>
            <a:r>
              <a:rPr lang="en-IN" dirty="0">
                <a:latin typeface="Times New Roman" panose="02020603050405020304" pitchFamily="18" charset="0"/>
                <a:cs typeface="Times New Roman" panose="02020603050405020304" pitchFamily="18" charset="0"/>
              </a:rPr>
              <a:t>: I have worked for (number of years) in job roles within project management and business analysis, where my main tasks were to conduct research, list data, and analyse their value in terms of commerciality and industry attractiveness. During this time, I realised that companies often fall behind due to their unwelcoming stance to changes and new ideas. This is where my job role was important, as I acted as an idea generator who communicated scattered ideas meticulously to make them seem viable. </a:t>
            </a:r>
          </a:p>
          <a:p>
            <a:pPr algn="just"/>
            <a:r>
              <a:rPr lang="en-IN" b="1" dirty="0">
                <a:latin typeface="Times New Roman" panose="02020603050405020304" pitchFamily="18" charset="0"/>
                <a:cs typeface="Times New Roman" panose="02020603050405020304" pitchFamily="18" charset="0"/>
              </a:rPr>
              <a:t>Question 3: How do you prioritise multiple and competing innovative ideas?</a:t>
            </a:r>
            <a:endParaRPr lang="en-IN" dirty="0">
              <a:latin typeface="Times New Roman" panose="02020603050405020304" pitchFamily="18" charset="0"/>
              <a:cs typeface="Times New Roman" panose="02020603050405020304" pitchFamily="18" charset="0"/>
            </a:endParaRPr>
          </a:p>
          <a:p>
            <a:pPr algn="just"/>
            <a:r>
              <a:rPr lang="en-IN" b="1" dirty="0">
                <a:latin typeface="Times New Roman" panose="02020603050405020304" pitchFamily="18" charset="0"/>
                <a:cs typeface="Times New Roman" panose="02020603050405020304" pitchFamily="18" charset="0"/>
              </a:rPr>
              <a:t>Answer: </a:t>
            </a:r>
            <a:r>
              <a:rPr lang="en-IN" dirty="0">
                <a:latin typeface="Times New Roman" panose="02020603050405020304" pitchFamily="18" charset="0"/>
                <a:cs typeface="Times New Roman" panose="02020603050405020304" pitchFamily="18" charset="0"/>
              </a:rPr>
              <a:t>I try to measure the feasibility and number of credible resources the idea has. For instance, if I came up with a new innovative product idea that does not satisfy a market gap in a relevant industry, I would have to drop the idea and focus on the one that actually fixes an existing problem. </a:t>
            </a:r>
          </a:p>
          <a:p>
            <a:pPr algn="just"/>
            <a:r>
              <a:rPr lang="en-IN" b="1" dirty="0">
                <a:latin typeface="Times New Roman" panose="02020603050405020304" pitchFamily="18" charset="0"/>
                <a:cs typeface="Times New Roman" panose="02020603050405020304" pitchFamily="18" charset="0"/>
              </a:rPr>
              <a:t>Question 4: If you were hired today, what would be your goals for the first three months?</a:t>
            </a:r>
            <a:endParaRPr lang="en-IN" dirty="0">
              <a:latin typeface="Times New Roman" panose="02020603050405020304" pitchFamily="18" charset="0"/>
              <a:cs typeface="Times New Roman" panose="02020603050405020304" pitchFamily="18" charset="0"/>
            </a:endParaRPr>
          </a:p>
          <a:p>
            <a:pPr algn="just"/>
            <a:r>
              <a:rPr lang="en-IN" b="1" dirty="0">
                <a:latin typeface="Times New Roman" panose="02020603050405020304" pitchFamily="18" charset="0"/>
                <a:cs typeface="Times New Roman" panose="02020603050405020304" pitchFamily="18" charset="0"/>
              </a:rPr>
              <a:t>Answer:</a:t>
            </a:r>
            <a:r>
              <a:rPr lang="en-IN" dirty="0">
                <a:latin typeface="Times New Roman" panose="02020603050405020304" pitchFamily="18" charset="0"/>
                <a:cs typeface="Times New Roman" panose="02020603050405020304" pitchFamily="18" charset="0"/>
              </a:rPr>
              <a:t> My first goal in the first month will be to analyse the current business operations of the company. I will get oriented with frontline staff and managers to understand the ecosystem. In the second month, I will work towards improving the current ecosystem and introduce new ways that support the existing workings. In the third month, I will focus towards ideating innovative products as per my individual market research and ensure it aligns with the business goals. </a:t>
            </a:r>
          </a:p>
          <a:p>
            <a:endParaRPr lang="en-IN" dirty="0"/>
          </a:p>
        </p:txBody>
      </p:sp>
    </p:spTree>
    <p:extLst>
      <p:ext uri="{BB962C8B-B14F-4D97-AF65-F5344CB8AC3E}">
        <p14:creationId xmlns:p14="http://schemas.microsoft.com/office/powerpoint/2010/main" val="5833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AC39C2-BBF1-81E3-0143-555E3D64CCA8}"/>
              </a:ext>
            </a:extLst>
          </p:cNvPr>
          <p:cNvSpPr txBox="1"/>
          <p:nvPr/>
        </p:nvSpPr>
        <p:spPr>
          <a:xfrm>
            <a:off x="4152539" y="371602"/>
            <a:ext cx="5584723"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Reference List:</a:t>
            </a:r>
            <a:endParaRPr lang="en-IN" sz="40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E60B8A6-8294-7706-2315-5CEB1A5205A4}"/>
              </a:ext>
            </a:extLst>
          </p:cNvPr>
          <p:cNvSpPr txBox="1"/>
          <p:nvPr/>
        </p:nvSpPr>
        <p:spPr>
          <a:xfrm>
            <a:off x="285136" y="1410355"/>
            <a:ext cx="10894142" cy="5101397"/>
          </a:xfrm>
          <a:prstGeom prst="rect">
            <a:avLst/>
          </a:prstGeom>
          <a:noFill/>
        </p:spPr>
        <p:txBody>
          <a:bodyPr wrap="square" rtlCol="0">
            <a:spAutoFit/>
          </a:bodyPr>
          <a:lstStyle/>
          <a:p>
            <a:pPr algn="just"/>
            <a:r>
              <a:rPr lang="en-GB" sz="1050" dirty="0" err="1">
                <a:latin typeface="Times New Roman" pitchFamily="18" charset="0"/>
                <a:cs typeface="Times New Roman" pitchFamily="18" charset="0"/>
              </a:rPr>
              <a:t>Abid</a:t>
            </a:r>
            <a:r>
              <a:rPr lang="en-GB" sz="1050" dirty="0">
                <a:latin typeface="Times New Roman" pitchFamily="18" charset="0"/>
                <a:cs typeface="Times New Roman" pitchFamily="18" charset="0"/>
              </a:rPr>
              <a:t>, S.R. (2024)‘The Impact of Human Resources Sustainability on the Creativity </a:t>
            </a:r>
            <a:r>
              <a:rPr lang="en-GB" sz="1050" dirty="0" err="1">
                <a:latin typeface="Times New Roman" pitchFamily="18" charset="0"/>
                <a:cs typeface="Times New Roman" pitchFamily="18" charset="0"/>
              </a:rPr>
              <a:t>Behavior</a:t>
            </a:r>
            <a:r>
              <a:rPr lang="en-GB" sz="1050" dirty="0">
                <a:latin typeface="Times New Roman" pitchFamily="18" charset="0"/>
                <a:cs typeface="Times New Roman" pitchFamily="18" charset="0"/>
              </a:rPr>
              <a:t> of Employees in Organizations.’ </a:t>
            </a:r>
            <a:r>
              <a:rPr lang="en-GB" sz="1050" i="1" dirty="0">
                <a:latin typeface="Times New Roman" pitchFamily="18" charset="0"/>
                <a:cs typeface="Times New Roman" pitchFamily="18" charset="0"/>
              </a:rPr>
              <a:t>International Journal of Business Society</a:t>
            </a:r>
            <a:r>
              <a:rPr lang="en-GB" sz="1050" dirty="0">
                <a:latin typeface="Times New Roman" pitchFamily="18" charset="0"/>
                <a:cs typeface="Times New Roman" pitchFamily="18" charset="0"/>
              </a:rPr>
              <a:t>, pp.99-107.Available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dx.doi.org</a:t>
            </a:r>
            <a:r>
              <a:rPr lang="en-GB" sz="1050" dirty="0">
                <a:latin typeface="Times New Roman" pitchFamily="18" charset="0"/>
                <a:cs typeface="Times New Roman" pitchFamily="18" charset="0"/>
              </a:rPr>
              <a:t>/10.30566/</a:t>
            </a:r>
            <a:r>
              <a:rPr lang="en-GB" sz="1050" dirty="0" err="1">
                <a:latin typeface="Times New Roman" pitchFamily="18" charset="0"/>
                <a:cs typeface="Times New Roman" pitchFamily="18" charset="0"/>
              </a:rPr>
              <a:t>ijo-bs</a:t>
            </a:r>
            <a:r>
              <a:rPr lang="en-GB" sz="1050" dirty="0">
                <a:latin typeface="Times New Roman" pitchFamily="18" charset="0"/>
                <a:cs typeface="Times New Roman" pitchFamily="18" charset="0"/>
              </a:rPr>
              <a:t>/2024.09.134</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Andersen, L.B., </a:t>
            </a:r>
            <a:r>
              <a:rPr lang="en-GB" sz="1050" dirty="0" err="1">
                <a:latin typeface="Times New Roman" pitchFamily="18" charset="0"/>
                <a:cs typeface="Times New Roman" pitchFamily="18" charset="0"/>
              </a:rPr>
              <a:t>Leisink</a:t>
            </a:r>
            <a:r>
              <a:rPr lang="en-GB" sz="1050" dirty="0">
                <a:latin typeface="Times New Roman" pitchFamily="18" charset="0"/>
                <a:cs typeface="Times New Roman" pitchFamily="18" charset="0"/>
              </a:rPr>
              <a:t>, P. and </a:t>
            </a:r>
            <a:r>
              <a:rPr lang="en-GB" sz="1050" dirty="0" err="1">
                <a:latin typeface="Times New Roman" pitchFamily="18" charset="0"/>
                <a:cs typeface="Times New Roman" pitchFamily="18" charset="0"/>
              </a:rPr>
              <a:t>Vandenabeele</a:t>
            </a:r>
            <a:r>
              <a:rPr lang="en-GB" sz="1050" dirty="0">
                <a:latin typeface="Times New Roman" pitchFamily="18" charset="0"/>
                <a:cs typeface="Times New Roman" pitchFamily="18" charset="0"/>
              </a:rPr>
              <a:t>, W. (2023)Human resources practices and research in Europe. In </a:t>
            </a:r>
            <a:r>
              <a:rPr lang="en-GB" sz="1050" i="1" dirty="0">
                <a:latin typeface="Times New Roman" pitchFamily="18" charset="0"/>
                <a:cs typeface="Times New Roman" pitchFamily="18" charset="0"/>
              </a:rPr>
              <a:t>Public Personnel Management</a:t>
            </a:r>
            <a:r>
              <a:rPr lang="en-GB" sz="1050" dirty="0">
                <a:latin typeface="Times New Roman" pitchFamily="18" charset="0"/>
                <a:cs typeface="Times New Roman" pitchFamily="18" charset="0"/>
              </a:rPr>
              <a:t> (pp. 17-33). </a:t>
            </a:r>
            <a:r>
              <a:rPr lang="en-GB" sz="1050" dirty="0" err="1">
                <a:latin typeface="Times New Roman" pitchFamily="18" charset="0"/>
                <a:cs typeface="Times New Roman" pitchFamily="18" charset="0"/>
              </a:rPr>
              <a:t>Routledge</a:t>
            </a:r>
            <a:r>
              <a:rPr lang="en-GB" sz="1050" dirty="0">
                <a:latin typeface="Times New Roman" pitchFamily="18" charset="0"/>
                <a:cs typeface="Times New Roman" pitchFamily="18" charset="0"/>
              </a:rPr>
              <a:t>.</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Farida</a:t>
            </a:r>
            <a:r>
              <a:rPr lang="en-GB" sz="1050" dirty="0">
                <a:latin typeface="Times New Roman" pitchFamily="18" charset="0"/>
                <a:cs typeface="Times New Roman" pitchFamily="18" charset="0"/>
              </a:rPr>
              <a:t>, I. and </a:t>
            </a:r>
            <a:r>
              <a:rPr lang="en-GB" sz="1050" dirty="0" err="1">
                <a:latin typeface="Times New Roman" pitchFamily="18" charset="0"/>
                <a:cs typeface="Times New Roman" pitchFamily="18" charset="0"/>
              </a:rPr>
              <a:t>Setiawan</a:t>
            </a:r>
            <a:r>
              <a:rPr lang="en-GB" sz="1050" dirty="0">
                <a:latin typeface="Times New Roman" pitchFamily="18" charset="0"/>
                <a:cs typeface="Times New Roman" pitchFamily="18" charset="0"/>
              </a:rPr>
              <a:t>, D. (2022)‘Business strategies and competitive advantage: the role of performance and innovation.’ </a:t>
            </a:r>
            <a:r>
              <a:rPr lang="en-GB" sz="1050" i="1" dirty="0">
                <a:latin typeface="Times New Roman" pitchFamily="18" charset="0"/>
                <a:cs typeface="Times New Roman" pitchFamily="18" charset="0"/>
              </a:rPr>
              <a:t>Journal of open innovation: Technology, market, and complexity</a:t>
            </a:r>
            <a:r>
              <a:rPr lang="en-GB" sz="1050" dirty="0">
                <a:latin typeface="Times New Roman" pitchFamily="18" charset="0"/>
                <a:cs typeface="Times New Roman" pitchFamily="18" charset="0"/>
              </a:rPr>
              <a:t>, 8(3), p.163. 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doi.org</a:t>
            </a:r>
            <a:r>
              <a:rPr lang="en-GB" sz="1050" dirty="0">
                <a:latin typeface="Times New Roman" pitchFamily="18" charset="0"/>
                <a:cs typeface="Times New Roman" pitchFamily="18" charset="0"/>
              </a:rPr>
              <a:t>/10.3390/joitmc8030163</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Gil </a:t>
            </a:r>
            <a:r>
              <a:rPr lang="en-GB" sz="1050" dirty="0" err="1">
                <a:latin typeface="Times New Roman" pitchFamily="18" charset="0"/>
                <a:cs typeface="Times New Roman" pitchFamily="18" charset="0"/>
              </a:rPr>
              <a:t>Jr</a:t>
            </a:r>
            <a:r>
              <a:rPr lang="en-GB" sz="1050" dirty="0">
                <a:latin typeface="Times New Roman" pitchFamily="18" charset="0"/>
                <a:cs typeface="Times New Roman" pitchFamily="18" charset="0"/>
              </a:rPr>
              <a:t>, T.O. (2025)‘Theories and Models of Creativity to Support Special Needs Education: A Systematic Review.’ </a:t>
            </a:r>
            <a:r>
              <a:rPr lang="en-GB" sz="1050" i="1" dirty="0">
                <a:latin typeface="Times New Roman" pitchFamily="18" charset="0"/>
                <a:cs typeface="Times New Roman" pitchFamily="18" charset="0"/>
              </a:rPr>
              <a:t>ASEAN Journal of Community and Special Needs Education</a:t>
            </a:r>
            <a:r>
              <a:rPr lang="en-GB" sz="1050" dirty="0">
                <a:latin typeface="Times New Roman" pitchFamily="18" charset="0"/>
                <a:cs typeface="Times New Roman" pitchFamily="18" charset="0"/>
              </a:rPr>
              <a:t>, 4(2), pp.105-118.Available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www.ejournal.bumipublikasinusantara.id</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index.php</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ajcsne</a:t>
            </a:r>
            <a:r>
              <a:rPr lang="en-GB" sz="1050" dirty="0">
                <a:latin typeface="Times New Roman" pitchFamily="18" charset="0"/>
                <a:cs typeface="Times New Roman" pitchFamily="18" charset="0"/>
              </a:rPr>
              <a:t>/article/view/743</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Green, A.E., </a:t>
            </a:r>
            <a:r>
              <a:rPr lang="en-GB" sz="1050" dirty="0" err="1">
                <a:latin typeface="Times New Roman" pitchFamily="18" charset="0"/>
                <a:cs typeface="Times New Roman" pitchFamily="18" charset="0"/>
              </a:rPr>
              <a:t>Beaty</a:t>
            </a:r>
            <a:r>
              <a:rPr lang="en-GB" sz="1050" dirty="0">
                <a:latin typeface="Times New Roman" pitchFamily="18" charset="0"/>
                <a:cs typeface="Times New Roman" pitchFamily="18" charset="0"/>
              </a:rPr>
              <a:t>, R.E., </a:t>
            </a:r>
            <a:r>
              <a:rPr lang="en-GB" sz="1050" dirty="0" err="1">
                <a:latin typeface="Times New Roman" pitchFamily="18" charset="0"/>
                <a:cs typeface="Times New Roman" pitchFamily="18" charset="0"/>
              </a:rPr>
              <a:t>Kenett</a:t>
            </a:r>
            <a:r>
              <a:rPr lang="en-GB" sz="1050" dirty="0">
                <a:latin typeface="Times New Roman" pitchFamily="18" charset="0"/>
                <a:cs typeface="Times New Roman" pitchFamily="18" charset="0"/>
              </a:rPr>
              <a:t>, Y.N. and Kaufman, J.C. (2024)‘The process definition of creativity.’ </a:t>
            </a:r>
            <a:r>
              <a:rPr lang="en-GB" sz="1050" i="1" dirty="0">
                <a:latin typeface="Times New Roman" pitchFamily="18" charset="0"/>
                <a:cs typeface="Times New Roman" pitchFamily="18" charset="0"/>
              </a:rPr>
              <a:t>Creativity Research Journal</a:t>
            </a:r>
            <a:r>
              <a:rPr lang="en-GB" sz="1050" dirty="0">
                <a:latin typeface="Times New Roman" pitchFamily="18" charset="0"/>
                <a:cs typeface="Times New Roman" pitchFamily="18" charset="0"/>
              </a:rPr>
              <a:t>, 36(3), pp.544-572. Available at: https://doi.org/10.1080/10400419.2023.2254573 </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Jo, J., Chadwick, C. and Han, J.H. (2024) ‘How the human resource (HR) function adds strategic value: A relational perspective of the HR function.’ </a:t>
            </a:r>
            <a:r>
              <a:rPr lang="en-GB" sz="1050" i="1" dirty="0">
                <a:latin typeface="Times New Roman" pitchFamily="18" charset="0"/>
                <a:cs typeface="Times New Roman" pitchFamily="18" charset="0"/>
              </a:rPr>
              <a:t>Human Resource Management</a:t>
            </a:r>
            <a:r>
              <a:rPr lang="en-GB" sz="1050" dirty="0">
                <a:latin typeface="Times New Roman" pitchFamily="18" charset="0"/>
                <a:cs typeface="Times New Roman" pitchFamily="18" charset="0"/>
              </a:rPr>
              <a:t>, 63(1), pp.5-23.Available at: https://doi.org/10.1002/hrm.22184Digit</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Jotabá</a:t>
            </a:r>
            <a:r>
              <a:rPr lang="en-GB" sz="1050" dirty="0">
                <a:latin typeface="Times New Roman" pitchFamily="18" charset="0"/>
                <a:cs typeface="Times New Roman" pitchFamily="18" charset="0"/>
              </a:rPr>
              <a:t>, M.N., </a:t>
            </a:r>
            <a:r>
              <a:rPr lang="en-GB" sz="1050" dirty="0" err="1">
                <a:latin typeface="Times New Roman" pitchFamily="18" charset="0"/>
                <a:cs typeface="Times New Roman" pitchFamily="18" charset="0"/>
              </a:rPr>
              <a:t>Fernandes</a:t>
            </a:r>
            <a:r>
              <a:rPr lang="en-GB" sz="1050" dirty="0">
                <a:latin typeface="Times New Roman" pitchFamily="18" charset="0"/>
                <a:cs typeface="Times New Roman" pitchFamily="18" charset="0"/>
              </a:rPr>
              <a:t>, C.I., </a:t>
            </a:r>
            <a:r>
              <a:rPr lang="en-GB" sz="1050" dirty="0" err="1">
                <a:latin typeface="Times New Roman" pitchFamily="18" charset="0"/>
                <a:cs typeface="Times New Roman" pitchFamily="18" charset="0"/>
              </a:rPr>
              <a:t>Gunkel</a:t>
            </a:r>
            <a:r>
              <a:rPr lang="en-GB" sz="1050" dirty="0">
                <a:latin typeface="Times New Roman" pitchFamily="18" charset="0"/>
                <a:cs typeface="Times New Roman" pitchFamily="18" charset="0"/>
              </a:rPr>
              <a:t>, M. and Kraus, S. (2022)‘Innovation and human resource management: a systematic literature review.’ </a:t>
            </a:r>
            <a:r>
              <a:rPr lang="en-GB" sz="1050" i="1" dirty="0">
                <a:latin typeface="Times New Roman" pitchFamily="18" charset="0"/>
                <a:cs typeface="Times New Roman" pitchFamily="18" charset="0"/>
              </a:rPr>
              <a:t>European Journal of Innovation Management</a:t>
            </a:r>
            <a:r>
              <a:rPr lang="en-GB" sz="1050" dirty="0">
                <a:latin typeface="Times New Roman" pitchFamily="18" charset="0"/>
                <a:cs typeface="Times New Roman" pitchFamily="18" charset="0"/>
              </a:rPr>
              <a:t>, 25(6), pp.1-18.Available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www.emerald.com</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ejim</a:t>
            </a:r>
            <a:r>
              <a:rPr lang="en-GB" sz="1050" dirty="0">
                <a:latin typeface="Times New Roman" pitchFamily="18" charset="0"/>
                <a:cs typeface="Times New Roman" pitchFamily="18" charset="0"/>
              </a:rPr>
              <a:t>/article-</a:t>
            </a:r>
            <a:r>
              <a:rPr lang="en-GB" sz="1050" dirty="0" err="1">
                <a:latin typeface="Times New Roman" pitchFamily="18" charset="0"/>
                <a:cs typeface="Times New Roman" pitchFamily="18" charset="0"/>
              </a:rPr>
              <a:t>pdf</a:t>
            </a:r>
            <a:r>
              <a:rPr lang="en-GB" sz="1050" dirty="0">
                <a:latin typeface="Times New Roman" pitchFamily="18" charset="0"/>
                <a:cs typeface="Times New Roman" pitchFamily="18" charset="0"/>
              </a:rPr>
              <a:t>/25/6/1/1860916/ejim-07-2021-0330.pdf</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Kim, K.H. (2026)‘Remembering the Stages, Forgetting the Person: Who Really Was Graham </a:t>
            </a:r>
            <a:r>
              <a:rPr lang="en-GB" sz="1050" dirty="0" err="1">
                <a:latin typeface="Times New Roman" pitchFamily="18" charset="0"/>
                <a:cs typeface="Times New Roman" pitchFamily="18" charset="0"/>
              </a:rPr>
              <a:t>Wallas</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The Journal of Creative </a:t>
            </a:r>
            <a:r>
              <a:rPr lang="en-GB" sz="1050" i="1" dirty="0" err="1">
                <a:latin typeface="Times New Roman" pitchFamily="18" charset="0"/>
                <a:cs typeface="Times New Roman" pitchFamily="18" charset="0"/>
              </a:rPr>
              <a:t>Behavior</a:t>
            </a:r>
            <a:r>
              <a:rPr lang="en-GB" sz="1050" dirty="0">
                <a:latin typeface="Times New Roman" pitchFamily="18" charset="0"/>
                <a:cs typeface="Times New Roman" pitchFamily="18" charset="0"/>
              </a:rPr>
              <a:t>, 60(2), p.e70123.Available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onlinelibrary.wiley.com</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doi</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pdf</a:t>
            </a:r>
            <a:r>
              <a:rPr lang="en-GB" sz="1050" dirty="0">
                <a:latin typeface="Times New Roman" pitchFamily="18" charset="0"/>
                <a:cs typeface="Times New Roman" pitchFamily="18" charset="0"/>
              </a:rPr>
              <a:t>/10.1002/jocb.70123</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Martini, M., </a:t>
            </a:r>
            <a:r>
              <a:rPr lang="en-GB" sz="1050" dirty="0" err="1">
                <a:latin typeface="Times New Roman" pitchFamily="18" charset="0"/>
                <a:cs typeface="Times New Roman" pitchFamily="18" charset="0"/>
              </a:rPr>
              <a:t>Gerosa</a:t>
            </a:r>
            <a:r>
              <a:rPr lang="en-GB" sz="1050" dirty="0">
                <a:latin typeface="Times New Roman" pitchFamily="18" charset="0"/>
                <a:cs typeface="Times New Roman" pitchFamily="18" charset="0"/>
              </a:rPr>
              <a:t>, T. and </a:t>
            </a:r>
            <a:r>
              <a:rPr lang="en-GB" sz="1050" dirty="0" err="1">
                <a:latin typeface="Times New Roman" pitchFamily="18" charset="0"/>
                <a:cs typeface="Times New Roman" pitchFamily="18" charset="0"/>
              </a:rPr>
              <a:t>Cavenago</a:t>
            </a:r>
            <a:r>
              <a:rPr lang="en-GB" sz="1050" dirty="0">
                <a:latin typeface="Times New Roman" pitchFamily="18" charset="0"/>
                <a:cs typeface="Times New Roman" pitchFamily="18" charset="0"/>
              </a:rPr>
              <a:t>, D. (2023)‘How does employee development affect turnover intention? Exploring alternative relationships.’ </a:t>
            </a:r>
            <a:r>
              <a:rPr lang="en-GB" sz="1050" i="1" dirty="0">
                <a:latin typeface="Times New Roman" pitchFamily="18" charset="0"/>
                <a:cs typeface="Times New Roman" pitchFamily="18" charset="0"/>
              </a:rPr>
              <a:t>International Journal of Training and Development</a:t>
            </a:r>
            <a:r>
              <a:rPr lang="en-GB" sz="1050" dirty="0">
                <a:latin typeface="Times New Roman" pitchFamily="18" charset="0"/>
                <a:cs typeface="Times New Roman" pitchFamily="18" charset="0"/>
              </a:rPr>
              <a:t>, 27(1), pp.39-56.Available at: 10.1111/ijtd.12282 </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Pandey</a:t>
            </a:r>
            <a:r>
              <a:rPr lang="en-GB" sz="1050" dirty="0">
                <a:latin typeface="Times New Roman" pitchFamily="18" charset="0"/>
                <a:cs typeface="Times New Roman" pitchFamily="18" charset="0"/>
              </a:rPr>
              <a:t>, R.K. and </a:t>
            </a:r>
            <a:r>
              <a:rPr lang="en-GB" sz="1050" dirty="0" err="1">
                <a:latin typeface="Times New Roman" pitchFamily="18" charset="0"/>
                <a:cs typeface="Times New Roman" pitchFamily="18" charset="0"/>
              </a:rPr>
              <a:t>Sarangi</a:t>
            </a:r>
            <a:r>
              <a:rPr lang="en-GB" sz="1050" dirty="0">
                <a:latin typeface="Times New Roman" pitchFamily="18" charset="0"/>
                <a:cs typeface="Times New Roman" pitchFamily="18" charset="0"/>
              </a:rPr>
              <a:t>, S. (2023)‘A case study on talent acquisition at Organisations.’ </a:t>
            </a:r>
            <a:r>
              <a:rPr lang="en-GB" sz="1050" i="1" dirty="0">
                <a:latin typeface="Times New Roman" pitchFamily="18" charset="0"/>
                <a:cs typeface="Times New Roman" pitchFamily="18" charset="0"/>
              </a:rPr>
              <a:t>Int. J. Eng. </a:t>
            </a:r>
            <a:r>
              <a:rPr lang="en-GB" sz="1050" i="1" dirty="0" err="1">
                <a:latin typeface="Times New Roman" pitchFamily="18" charset="0"/>
                <a:cs typeface="Times New Roman" pitchFamily="18" charset="0"/>
              </a:rPr>
              <a:t>Manag</a:t>
            </a:r>
            <a:r>
              <a:rPr lang="en-GB" sz="1050" i="1" dirty="0">
                <a:latin typeface="Times New Roman" pitchFamily="18" charset="0"/>
                <a:cs typeface="Times New Roman" pitchFamily="18" charset="0"/>
              </a:rPr>
              <a:t>. Res</a:t>
            </a:r>
            <a:r>
              <a:rPr lang="en-GB" sz="1050" dirty="0">
                <a:latin typeface="Times New Roman" pitchFamily="18" charset="0"/>
                <a:cs typeface="Times New Roman" pitchFamily="18" charset="0"/>
              </a:rPr>
              <a:t>, 13(1), pp.6-11.Available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doi.org</a:t>
            </a:r>
            <a:r>
              <a:rPr lang="en-GB" sz="1050" dirty="0">
                <a:latin typeface="Times New Roman" pitchFamily="18" charset="0"/>
                <a:cs typeface="Times New Roman" pitchFamily="18" charset="0"/>
              </a:rPr>
              <a:t>/10.31033/ijemr.13.1.2 </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Rawlings, B.S. and Reader, S.M. (2024) ‘What is innovation?: A review of definitions, approaches, and key questions in human and non-human innovation’. </a:t>
            </a:r>
            <a:r>
              <a:rPr lang="en-GB" sz="1050" i="1" dirty="0">
                <a:latin typeface="Times New Roman" pitchFamily="18" charset="0"/>
                <a:cs typeface="Times New Roman" pitchFamily="18" charset="0"/>
              </a:rPr>
              <a:t>The Oxford Handbook of Cultural Evolution</a:t>
            </a:r>
            <a:r>
              <a:rPr lang="en-GB" sz="1050" dirty="0">
                <a:latin typeface="Times New Roman" pitchFamily="18" charset="0"/>
                <a:cs typeface="Times New Roman" pitchFamily="18" charset="0"/>
              </a:rPr>
              <a:t>.</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Sorn</a:t>
            </a:r>
            <a:r>
              <a:rPr lang="en-GB" sz="1050" dirty="0">
                <a:latin typeface="Times New Roman" pitchFamily="18" charset="0"/>
                <a:cs typeface="Times New Roman" pitchFamily="18" charset="0"/>
              </a:rPr>
              <a:t>, M.K., </a:t>
            </a:r>
            <a:r>
              <a:rPr lang="en-GB" sz="1050" dirty="0" err="1">
                <a:latin typeface="Times New Roman" pitchFamily="18" charset="0"/>
                <a:cs typeface="Times New Roman" pitchFamily="18" charset="0"/>
              </a:rPr>
              <a:t>Fienena</a:t>
            </a:r>
            <a:r>
              <a:rPr lang="en-GB" sz="1050" dirty="0">
                <a:latin typeface="Times New Roman" pitchFamily="18" charset="0"/>
                <a:cs typeface="Times New Roman" pitchFamily="18" charset="0"/>
              </a:rPr>
              <a:t>, A.R., Ali, Y., </a:t>
            </a:r>
            <a:r>
              <a:rPr lang="en-GB" sz="1050" dirty="0" err="1">
                <a:latin typeface="Times New Roman" pitchFamily="18" charset="0"/>
                <a:cs typeface="Times New Roman" pitchFamily="18" charset="0"/>
              </a:rPr>
              <a:t>Rafay</a:t>
            </a:r>
            <a:r>
              <a:rPr lang="en-GB" sz="1050" dirty="0">
                <a:latin typeface="Times New Roman" pitchFamily="18" charset="0"/>
                <a:cs typeface="Times New Roman" pitchFamily="18" charset="0"/>
              </a:rPr>
              <a:t>, M. and Fu, G. (2023)‘The effectiveness of compensation in maintaining employee retention.’ </a:t>
            </a:r>
            <a:r>
              <a:rPr lang="en-GB" sz="1050" i="1" dirty="0">
                <a:latin typeface="Times New Roman" pitchFamily="18" charset="0"/>
                <a:cs typeface="Times New Roman" pitchFamily="18" charset="0"/>
              </a:rPr>
              <a:t>Open Access Library Journal</a:t>
            </a:r>
            <a:r>
              <a:rPr lang="en-GB" sz="1050" dirty="0">
                <a:latin typeface="Times New Roman" pitchFamily="18" charset="0"/>
                <a:cs typeface="Times New Roman" pitchFamily="18" charset="0"/>
              </a:rPr>
              <a:t>, 10(7), pp.1-14.Available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doi.org</a:t>
            </a:r>
            <a:r>
              <a:rPr lang="en-GB" sz="1050" dirty="0">
                <a:latin typeface="Times New Roman" pitchFamily="18" charset="0"/>
                <a:cs typeface="Times New Roman" pitchFamily="18" charset="0"/>
              </a:rPr>
              <a:t>/10.4236/oalib.1110394</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Tavares-</a:t>
            </a:r>
            <a:r>
              <a:rPr lang="en-GB" sz="1050" dirty="0" err="1">
                <a:latin typeface="Times New Roman" pitchFamily="18" charset="0"/>
                <a:cs typeface="Times New Roman" pitchFamily="18" charset="0"/>
              </a:rPr>
              <a:t>Quinhoes</a:t>
            </a:r>
            <a:r>
              <a:rPr lang="en-GB" sz="1050" dirty="0">
                <a:latin typeface="Times New Roman" pitchFamily="18" charset="0"/>
                <a:cs typeface="Times New Roman" pitchFamily="18" charset="0"/>
              </a:rPr>
              <a:t>, T.A. and Velez-</a:t>
            </a:r>
            <a:r>
              <a:rPr lang="en-GB" sz="1050" dirty="0" err="1">
                <a:latin typeface="Times New Roman" pitchFamily="18" charset="0"/>
                <a:cs typeface="Times New Roman" pitchFamily="18" charset="0"/>
              </a:rPr>
              <a:t>Lapão</a:t>
            </a:r>
            <a:r>
              <a:rPr lang="en-GB" sz="1050" dirty="0">
                <a:latin typeface="Times New Roman" pitchFamily="18" charset="0"/>
                <a:cs typeface="Times New Roman" pitchFamily="18" charset="0"/>
              </a:rPr>
              <a:t>, L. (2023)‘Strengthening the innovation management: Insights from the Stage-Gates Model.’ </a:t>
            </a:r>
            <a:r>
              <a:rPr lang="en-GB" sz="1050" i="1" dirty="0">
                <a:latin typeface="Times New Roman" pitchFamily="18" charset="0"/>
                <a:cs typeface="Times New Roman" pitchFamily="18" charset="0"/>
              </a:rPr>
              <a:t>Journal of technology management &amp; innovation</a:t>
            </a:r>
            <a:r>
              <a:rPr lang="en-GB" sz="1050" dirty="0">
                <a:latin typeface="Times New Roman" pitchFamily="18" charset="0"/>
                <a:cs typeface="Times New Roman" pitchFamily="18" charset="0"/>
              </a:rPr>
              <a:t>, 18(2), pp.91-105.Available </a:t>
            </a:r>
            <a:r>
              <a:rPr lang="en-GB" sz="1050" dirty="0" err="1">
                <a:latin typeface="Times New Roman" pitchFamily="18" charset="0"/>
                <a:cs typeface="Times New Roman" pitchFamily="18" charset="0"/>
              </a:rPr>
              <a:t>at:http</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dx.doi.org</a:t>
            </a:r>
            <a:r>
              <a:rPr lang="en-GB" sz="1050" dirty="0">
                <a:latin typeface="Times New Roman" pitchFamily="18" charset="0"/>
                <a:cs typeface="Times New Roman" pitchFamily="18" charset="0"/>
              </a:rPr>
              <a:t>/10.4067/S0718-27242023000200091 </a:t>
            </a:r>
            <a:endParaRPr lang="en-US" sz="1050" dirty="0">
              <a:latin typeface="Times New Roman" pitchFamily="18" charset="0"/>
              <a:cs typeface="Times New Roman" pitchFamily="18" charset="0"/>
            </a:endParaRPr>
          </a:p>
          <a:p>
            <a:pPr algn="just"/>
            <a:r>
              <a:rPr lang="en-GB" sz="1050" dirty="0">
                <a:latin typeface="Times New Roman" pitchFamily="18" charset="0"/>
                <a:cs typeface="Times New Roman" pitchFamily="18" charset="0"/>
              </a:rPr>
              <a:t>Think Global HR (2026)</a:t>
            </a:r>
            <a:r>
              <a:rPr lang="en-GB" sz="1050" i="1" dirty="0">
                <a:latin typeface="Times New Roman" pitchFamily="18" charset="0"/>
                <a:cs typeface="Times New Roman" pitchFamily="18" charset="0"/>
              </a:rPr>
              <a:t>Labour Laws in the UK </a:t>
            </a:r>
            <a:r>
              <a:rPr lang="en-GB" sz="1050" i="1" dirty="0" err="1">
                <a:latin typeface="Times New Roman" pitchFamily="18" charset="0"/>
                <a:cs typeface="Times New Roman" pitchFamily="18" charset="0"/>
              </a:rPr>
              <a:t>vs</a:t>
            </a:r>
            <a:r>
              <a:rPr lang="en-GB" sz="1050" i="1" dirty="0">
                <a:latin typeface="Times New Roman" pitchFamily="18" charset="0"/>
                <a:cs typeface="Times New Roman" pitchFamily="18" charset="0"/>
              </a:rPr>
              <a:t> USA: What You Need to Know. </a:t>
            </a:r>
            <a:r>
              <a:rPr lang="en-GB" sz="1050" dirty="0">
                <a:latin typeface="Times New Roman" pitchFamily="18" charset="0"/>
                <a:cs typeface="Times New Roman" pitchFamily="18" charset="0"/>
              </a:rPr>
              <a:t>Available at: https://www.thinkglobal-hr.com/article/labour-laws-in-the-uk-vs-usa-what-you-need-to-know (Accessed: 11 July 2026)</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Trivedi</a:t>
            </a:r>
            <a:r>
              <a:rPr lang="en-GB" sz="1050" dirty="0">
                <a:latin typeface="Times New Roman" pitchFamily="18" charset="0"/>
                <a:cs typeface="Times New Roman" pitchFamily="18" charset="0"/>
              </a:rPr>
              <a:t>, K. and </a:t>
            </a:r>
            <a:r>
              <a:rPr lang="en-GB" sz="1050" dirty="0" err="1">
                <a:latin typeface="Times New Roman" pitchFamily="18" charset="0"/>
                <a:cs typeface="Times New Roman" pitchFamily="18" charset="0"/>
              </a:rPr>
              <a:t>Srivastava</a:t>
            </a:r>
            <a:r>
              <a:rPr lang="en-GB" sz="1050" dirty="0">
                <a:latin typeface="Times New Roman" pitchFamily="18" charset="0"/>
                <a:cs typeface="Times New Roman" pitchFamily="18" charset="0"/>
              </a:rPr>
              <a:t>, K.B. (2024)‘The impact of intellectual capital-enhancing HR practices and culture on innovativeness—mediating role of knowledge management processes.’ </a:t>
            </a:r>
            <a:r>
              <a:rPr lang="en-GB" sz="1050" i="1" dirty="0">
                <a:latin typeface="Times New Roman" pitchFamily="18" charset="0"/>
                <a:cs typeface="Times New Roman" pitchFamily="18" charset="0"/>
              </a:rPr>
              <a:t>Journal of Organizational Effectiveness: People and Performance</a:t>
            </a:r>
            <a:r>
              <a:rPr lang="en-GB" sz="1050" dirty="0">
                <a:latin typeface="Times New Roman" pitchFamily="18" charset="0"/>
                <a:cs typeface="Times New Roman" pitchFamily="18" charset="0"/>
              </a:rPr>
              <a:t>, 11(3), pp.573-593.Available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doi.org</a:t>
            </a:r>
            <a:r>
              <a:rPr lang="en-GB" sz="1050" dirty="0">
                <a:latin typeface="Times New Roman" pitchFamily="18" charset="0"/>
                <a:cs typeface="Times New Roman" pitchFamily="18" charset="0"/>
              </a:rPr>
              <a:t>/10.1108/JOEPP-05-2023-0174</a:t>
            </a:r>
            <a:endParaRPr lang="en-US" sz="1050" dirty="0">
              <a:latin typeface="Times New Roman" pitchFamily="18" charset="0"/>
              <a:cs typeface="Times New Roman" pitchFamily="18" charset="0"/>
            </a:endParaRPr>
          </a:p>
          <a:p>
            <a:pPr algn="just"/>
            <a:r>
              <a:rPr lang="en-GB" sz="1050" dirty="0" err="1">
                <a:latin typeface="Times New Roman" pitchFamily="18" charset="0"/>
                <a:cs typeface="Times New Roman" pitchFamily="18" charset="0"/>
              </a:rPr>
              <a:t>Yadav</a:t>
            </a:r>
            <a:r>
              <a:rPr lang="en-GB" sz="1050" dirty="0">
                <a:latin typeface="Times New Roman" pitchFamily="18" charset="0"/>
                <a:cs typeface="Times New Roman" pitchFamily="18" charset="0"/>
              </a:rPr>
              <a:t>, S., </a:t>
            </a:r>
            <a:r>
              <a:rPr lang="en-GB" sz="1050" dirty="0" err="1">
                <a:latin typeface="Times New Roman" pitchFamily="18" charset="0"/>
                <a:cs typeface="Times New Roman" pitchFamily="18" charset="0"/>
              </a:rPr>
              <a:t>Tiwari</a:t>
            </a:r>
            <a:r>
              <a:rPr lang="en-GB" sz="1050" dirty="0">
                <a:latin typeface="Times New Roman" pitchFamily="18" charset="0"/>
                <a:cs typeface="Times New Roman" pitchFamily="18" charset="0"/>
              </a:rPr>
              <a:t>, T., </a:t>
            </a:r>
            <a:r>
              <a:rPr lang="en-GB" sz="1050" dirty="0" err="1">
                <a:latin typeface="Times New Roman" pitchFamily="18" charset="0"/>
                <a:cs typeface="Times New Roman" pitchFamily="18" charset="0"/>
              </a:rPr>
              <a:t>Yadav</a:t>
            </a:r>
            <a:r>
              <a:rPr lang="en-GB" sz="1050" dirty="0">
                <a:latin typeface="Times New Roman" pitchFamily="18" charset="0"/>
                <a:cs typeface="Times New Roman" pitchFamily="18" charset="0"/>
              </a:rPr>
              <a:t>, A.K., </a:t>
            </a:r>
            <a:r>
              <a:rPr lang="en-GB" sz="1050" dirty="0" err="1">
                <a:latin typeface="Times New Roman" pitchFamily="18" charset="0"/>
                <a:cs typeface="Times New Roman" pitchFamily="18" charset="0"/>
              </a:rPr>
              <a:t>Dubey</a:t>
            </a:r>
            <a:r>
              <a:rPr lang="en-GB" sz="1050" dirty="0">
                <a:latin typeface="Times New Roman" pitchFamily="18" charset="0"/>
                <a:cs typeface="Times New Roman" pitchFamily="18" charset="0"/>
              </a:rPr>
              <a:t>, N., </a:t>
            </a:r>
            <a:r>
              <a:rPr lang="en-GB" sz="1050" dirty="0" err="1">
                <a:latin typeface="Times New Roman" pitchFamily="18" charset="0"/>
                <a:cs typeface="Times New Roman" pitchFamily="18" charset="0"/>
              </a:rPr>
              <a:t>Mishra</a:t>
            </a:r>
            <a:r>
              <a:rPr lang="en-GB" sz="1050" dirty="0">
                <a:latin typeface="Times New Roman" pitchFamily="18" charset="0"/>
                <a:cs typeface="Times New Roman" pitchFamily="18" charset="0"/>
              </a:rPr>
              <a:t>, L.K., Singh, A.L. and </a:t>
            </a:r>
            <a:r>
              <a:rPr lang="en-GB" sz="1050" dirty="0" err="1">
                <a:latin typeface="Times New Roman" pitchFamily="18" charset="0"/>
                <a:cs typeface="Times New Roman" pitchFamily="18" charset="0"/>
              </a:rPr>
              <a:t>Kapoor</a:t>
            </a:r>
            <a:r>
              <a:rPr lang="en-GB" sz="1050" dirty="0">
                <a:latin typeface="Times New Roman" pitchFamily="18" charset="0"/>
                <a:cs typeface="Times New Roman" pitchFamily="18" charset="0"/>
              </a:rPr>
              <a:t>, P. (2022)‘Role of workplace spirituality, empathic concern and organizational politics in employee wellbeing: A study on police personnel.’ </a:t>
            </a:r>
            <a:r>
              <a:rPr lang="en-GB" sz="1050" i="1" dirty="0">
                <a:latin typeface="Times New Roman" pitchFamily="18" charset="0"/>
                <a:cs typeface="Times New Roman" pitchFamily="18" charset="0"/>
              </a:rPr>
              <a:t>Frontiers in Psychology</a:t>
            </a:r>
            <a:r>
              <a:rPr lang="en-GB" sz="1050" dirty="0">
                <a:latin typeface="Times New Roman" pitchFamily="18" charset="0"/>
                <a:cs typeface="Times New Roman" pitchFamily="18" charset="0"/>
              </a:rPr>
              <a:t>, </a:t>
            </a:r>
            <a:r>
              <a:rPr lang="en-GB" sz="1050" i="1" dirty="0">
                <a:latin typeface="Times New Roman" pitchFamily="18" charset="0"/>
                <a:cs typeface="Times New Roman" pitchFamily="18" charset="0"/>
              </a:rPr>
              <a:t>13</a:t>
            </a:r>
            <a:r>
              <a:rPr lang="en-GB" sz="1050" dirty="0">
                <a:latin typeface="Times New Roman" pitchFamily="18" charset="0"/>
                <a:cs typeface="Times New Roman" pitchFamily="18" charset="0"/>
              </a:rPr>
              <a:t>, p.881675.Available </a:t>
            </a:r>
            <a:r>
              <a:rPr lang="en-GB" sz="1050" dirty="0" err="1">
                <a:latin typeface="Times New Roman" pitchFamily="18" charset="0"/>
                <a:cs typeface="Times New Roman" pitchFamily="18" charset="0"/>
              </a:rPr>
              <a:t>at:https</a:t>
            </a:r>
            <a:r>
              <a:rPr lang="en-GB" sz="1050" dirty="0">
                <a:latin typeface="Times New Roman" pitchFamily="18" charset="0"/>
                <a:cs typeface="Times New Roman" pitchFamily="18" charset="0"/>
              </a:rPr>
              <a:t>://</a:t>
            </a:r>
            <a:r>
              <a:rPr lang="en-GB" sz="1050" dirty="0" err="1">
                <a:latin typeface="Times New Roman" pitchFamily="18" charset="0"/>
                <a:cs typeface="Times New Roman" pitchFamily="18" charset="0"/>
              </a:rPr>
              <a:t>www.frontiersin.org</a:t>
            </a:r>
            <a:r>
              <a:rPr lang="en-GB" sz="1050" dirty="0">
                <a:latin typeface="Times New Roman" pitchFamily="18" charset="0"/>
                <a:cs typeface="Times New Roman" pitchFamily="18" charset="0"/>
              </a:rPr>
              <a:t>/journals/psychology/articles/10.3389/fpsyg.2022.881675/full</a:t>
            </a:r>
            <a:endParaRPr lang="en-US" sz="1050" dirty="0">
              <a:latin typeface="Times New Roman" pitchFamily="18" charset="0"/>
              <a:cs typeface="Times New Roman" pitchFamily="18" charset="0"/>
            </a:endParaRPr>
          </a:p>
          <a:p>
            <a:pPr algn="just"/>
            <a:endParaRPr lang="en-IN" sz="1050" dirty="0">
              <a:latin typeface="Times New Roman" pitchFamily="18" charset="0"/>
              <a:cs typeface="Times New Roman" pitchFamily="18" charset="0"/>
            </a:endParaRPr>
          </a:p>
        </p:txBody>
      </p:sp>
    </p:spTree>
    <p:extLst>
      <p:ext uri="{BB962C8B-B14F-4D97-AF65-F5344CB8AC3E}">
        <p14:creationId xmlns:p14="http://schemas.microsoft.com/office/powerpoint/2010/main" val="129504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081A34-E270-B7E7-FBDF-4274C4EC9D98}"/>
              </a:ext>
            </a:extLst>
          </p:cNvPr>
          <p:cNvSpPr txBox="1"/>
          <p:nvPr/>
        </p:nvSpPr>
        <p:spPr>
          <a:xfrm>
            <a:off x="3549446" y="2546554"/>
            <a:ext cx="4689987"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Thank You</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356008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68</TotalTime>
  <Words>3618</Words>
  <Application>Microsoft Office PowerPoint</Application>
  <PresentationFormat>Widescreen</PresentationFormat>
  <Paragraphs>115</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Retrospect</vt:lpstr>
      <vt:lpstr>Module: Principles of Human Resource Management Assignment title: Practical Academic Interview for HR Processes Student Name:Iulian Marius Zegheru </vt:lpstr>
      <vt:lpstr>Table of contents </vt:lpstr>
      <vt:lpstr>PowerPoint Presentation</vt:lpstr>
      <vt:lpstr>Job Description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Principles of Human Resource Management Assignment title: Practical Academic Interview for HR Processes Student Name:</dc:title>
  <dc:creator>Roxana Zegheru</dc:creator>
  <cp:lastModifiedBy>Roxana Zegheru</cp:lastModifiedBy>
  <cp:revision>24</cp:revision>
  <dcterms:created xsi:type="dcterms:W3CDTF">2026-07-11T12:24:43Z</dcterms:created>
  <dcterms:modified xsi:type="dcterms:W3CDTF">2026-07-16T07:23:09Z</dcterms:modified>
</cp:coreProperties>
</file>