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6" r:id="rId2"/>
    <p:sldId id="257" r:id="rId3"/>
    <p:sldId id="259" r:id="rId4"/>
    <p:sldId id="258"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28EAF2-5CF0-43C7-93FB-BCC32B846ADE}" v="55" dt="2023-04-28T09:35:10.8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137" autoAdjust="0"/>
    <p:restoredTop sz="94660"/>
  </p:normalViewPr>
  <p:slideViewPr>
    <p:cSldViewPr snapToGrid="0">
      <p:cViewPr varScale="1">
        <p:scale>
          <a:sx n="63" d="100"/>
          <a:sy n="63" d="100"/>
        </p:scale>
        <p:origin x="72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n Maties" userId="1357205154c3df58" providerId="LiveId" clId="{2428EAF2-5CF0-43C7-93FB-BCC32B846ADE}"/>
    <pc:docChg chg="undo custSel addSld modSld sldOrd">
      <pc:chgData name="Ain Maties" userId="1357205154c3df58" providerId="LiveId" clId="{2428EAF2-5CF0-43C7-93FB-BCC32B846ADE}" dt="2023-04-28T10:10:15.906" v="4641" actId="404"/>
      <pc:docMkLst>
        <pc:docMk/>
      </pc:docMkLst>
      <pc:sldChg chg="addSp delSp modSp mod">
        <pc:chgData name="Ain Maties" userId="1357205154c3df58" providerId="LiveId" clId="{2428EAF2-5CF0-43C7-93FB-BCC32B846ADE}" dt="2023-04-28T10:05:22.534" v="4639" actId="113"/>
        <pc:sldMkLst>
          <pc:docMk/>
          <pc:sldMk cId="3847511224" sldId="256"/>
        </pc:sldMkLst>
        <pc:spChg chg="mod">
          <ac:chgData name="Ain Maties" userId="1357205154c3df58" providerId="LiveId" clId="{2428EAF2-5CF0-43C7-93FB-BCC32B846ADE}" dt="2023-04-28T09:57:43.249" v="4597" actId="2711"/>
          <ac:spMkLst>
            <pc:docMk/>
            <pc:sldMk cId="3847511224" sldId="256"/>
            <ac:spMk id="3" creationId="{61A4E769-A432-60B9-1C41-189E15AA3739}"/>
          </ac:spMkLst>
        </pc:spChg>
        <pc:spChg chg="mod">
          <ac:chgData name="Ain Maties" userId="1357205154c3df58" providerId="LiveId" clId="{2428EAF2-5CF0-43C7-93FB-BCC32B846ADE}" dt="2023-04-28T10:05:22.534" v="4639" actId="113"/>
          <ac:spMkLst>
            <pc:docMk/>
            <pc:sldMk cId="3847511224" sldId="256"/>
            <ac:spMk id="6" creationId="{E99FA7A3-1E11-5D2B-54C4-410378E66498}"/>
          </ac:spMkLst>
        </pc:spChg>
        <pc:spChg chg="add mod">
          <ac:chgData name="Ain Maties" userId="1357205154c3df58" providerId="LiveId" clId="{2428EAF2-5CF0-43C7-93FB-BCC32B846ADE}" dt="2023-04-28T10:01:51.958" v="4619" actId="2711"/>
          <ac:spMkLst>
            <pc:docMk/>
            <pc:sldMk cId="3847511224" sldId="256"/>
            <ac:spMk id="11" creationId="{2C132B0B-02AB-1721-54A1-E6D40ED0A1E3}"/>
          </ac:spMkLst>
        </pc:spChg>
        <pc:spChg chg="add del mod">
          <ac:chgData name="Ain Maties" userId="1357205154c3df58" providerId="LiveId" clId="{2428EAF2-5CF0-43C7-93FB-BCC32B846ADE}" dt="2023-04-28T07:10:17.867" v="2636" actId="21"/>
          <ac:spMkLst>
            <pc:docMk/>
            <pc:sldMk cId="3847511224" sldId="256"/>
            <ac:spMk id="12" creationId="{547954CD-1E3B-2E94-7FD7-9A18188C97AA}"/>
          </ac:spMkLst>
        </pc:spChg>
        <pc:spChg chg="add mod">
          <ac:chgData name="Ain Maties" userId="1357205154c3df58" providerId="LiveId" clId="{2428EAF2-5CF0-43C7-93FB-BCC32B846ADE}" dt="2023-04-28T10:01:44.595" v="4618" actId="2711"/>
          <ac:spMkLst>
            <pc:docMk/>
            <pc:sldMk cId="3847511224" sldId="256"/>
            <ac:spMk id="14" creationId="{FAC5BE09-F6BF-296A-0243-3D972DA438F3}"/>
          </ac:spMkLst>
        </pc:spChg>
        <pc:spChg chg="add mod">
          <ac:chgData name="Ain Maties" userId="1357205154c3df58" providerId="LiveId" clId="{2428EAF2-5CF0-43C7-93FB-BCC32B846ADE}" dt="2023-04-28T10:01:17.359" v="4616" actId="2711"/>
          <ac:spMkLst>
            <pc:docMk/>
            <pc:sldMk cId="3847511224" sldId="256"/>
            <ac:spMk id="15" creationId="{CD1A4568-3AEC-768E-46B1-C37195F1104F}"/>
          </ac:spMkLst>
        </pc:spChg>
        <pc:spChg chg="add del mod">
          <ac:chgData name="Ain Maties" userId="1357205154c3df58" providerId="LiveId" clId="{2428EAF2-5CF0-43C7-93FB-BCC32B846ADE}" dt="2023-04-28T09:28:53.107" v="3978" actId="21"/>
          <ac:spMkLst>
            <pc:docMk/>
            <pc:sldMk cId="3847511224" sldId="256"/>
            <ac:spMk id="17" creationId="{F20DF808-A542-F3D9-3668-A6756A404C5D}"/>
          </ac:spMkLst>
        </pc:spChg>
        <pc:spChg chg="add mod">
          <ac:chgData name="Ain Maties" userId="1357205154c3df58" providerId="LiveId" clId="{2428EAF2-5CF0-43C7-93FB-BCC32B846ADE}" dt="2023-04-28T10:01:39.523" v="4617" actId="2711"/>
          <ac:spMkLst>
            <pc:docMk/>
            <pc:sldMk cId="3847511224" sldId="256"/>
            <ac:spMk id="18" creationId="{1A5AEEBE-0B24-3BEA-EDAD-EDC44EFE189C}"/>
          </ac:spMkLst>
        </pc:spChg>
        <pc:picChg chg="del">
          <ac:chgData name="Ain Maties" userId="1357205154c3df58" providerId="LiveId" clId="{2428EAF2-5CF0-43C7-93FB-BCC32B846ADE}" dt="2023-04-28T09:26:40.218" v="3926" actId="21"/>
          <ac:picMkLst>
            <pc:docMk/>
            <pc:sldMk cId="3847511224" sldId="256"/>
            <ac:picMk id="7" creationId="{0959C093-1F6D-26A0-404A-61109C8504BE}"/>
          </ac:picMkLst>
        </pc:picChg>
        <pc:picChg chg="del mod">
          <ac:chgData name="Ain Maties" userId="1357205154c3df58" providerId="LiveId" clId="{2428EAF2-5CF0-43C7-93FB-BCC32B846ADE}" dt="2023-04-28T09:09:34.601" v="3736" actId="21"/>
          <ac:picMkLst>
            <pc:docMk/>
            <pc:sldMk cId="3847511224" sldId="256"/>
            <ac:picMk id="8" creationId="{E6D0CBBC-C85A-9630-F8C2-1F17C0C4FCD7}"/>
          </ac:picMkLst>
        </pc:picChg>
        <pc:picChg chg="add mod ord modCrop">
          <ac:chgData name="Ain Maties" userId="1357205154c3df58" providerId="LiveId" clId="{2428EAF2-5CF0-43C7-93FB-BCC32B846ADE}" dt="2023-04-28T09:26:44.857" v="3928" actId="166"/>
          <ac:picMkLst>
            <pc:docMk/>
            <pc:sldMk cId="3847511224" sldId="256"/>
            <ac:picMk id="13" creationId="{1BE53B5E-F585-DC11-8447-22400B965140}"/>
          </ac:picMkLst>
        </pc:picChg>
        <pc:picChg chg="add mod">
          <ac:chgData name="Ain Maties" userId="1357205154c3df58" providerId="LiveId" clId="{2428EAF2-5CF0-43C7-93FB-BCC32B846ADE}" dt="2023-04-28T09:26:47.951" v="3929" actId="1076"/>
          <ac:picMkLst>
            <pc:docMk/>
            <pc:sldMk cId="3847511224" sldId="256"/>
            <ac:picMk id="16" creationId="{66FE6955-661F-EF9F-A3AF-D78841F87C51}"/>
          </ac:picMkLst>
        </pc:picChg>
      </pc:sldChg>
      <pc:sldChg chg="addSp delSp modSp mod ord">
        <pc:chgData name="Ain Maties" userId="1357205154c3df58" providerId="LiveId" clId="{2428EAF2-5CF0-43C7-93FB-BCC32B846ADE}" dt="2023-04-28T10:04:27.971" v="4638"/>
        <pc:sldMkLst>
          <pc:docMk/>
          <pc:sldMk cId="3736074823" sldId="257"/>
        </pc:sldMkLst>
        <pc:spChg chg="del mod">
          <ac:chgData name="Ain Maties" userId="1357205154c3df58" providerId="LiveId" clId="{2428EAF2-5CF0-43C7-93FB-BCC32B846ADE}" dt="2023-04-27T21:55:29.150" v="4" actId="21"/>
          <ac:spMkLst>
            <pc:docMk/>
            <pc:sldMk cId="3736074823" sldId="257"/>
            <ac:spMk id="2" creationId="{CDD8C140-FE6B-CCAA-0A6D-EFA620278435}"/>
          </ac:spMkLst>
        </pc:spChg>
        <pc:spChg chg="mod">
          <ac:chgData name="Ain Maties" userId="1357205154c3df58" providerId="LiveId" clId="{2428EAF2-5CF0-43C7-93FB-BCC32B846ADE}" dt="2023-04-28T09:57:26.700" v="4595" actId="2711"/>
          <ac:spMkLst>
            <pc:docMk/>
            <pc:sldMk cId="3736074823" sldId="257"/>
            <ac:spMk id="3" creationId="{34E6C424-DBF5-3CB4-86EE-CD41C77085B5}"/>
          </ac:spMkLst>
        </pc:spChg>
        <pc:spChg chg="add mod">
          <ac:chgData name="Ain Maties" userId="1357205154c3df58" providerId="LiveId" clId="{2428EAF2-5CF0-43C7-93FB-BCC32B846ADE}" dt="2023-04-28T09:57:34.232" v="4596" actId="2711"/>
          <ac:spMkLst>
            <pc:docMk/>
            <pc:sldMk cId="3736074823" sldId="257"/>
            <ac:spMk id="4" creationId="{560A1CE1-5F63-7296-F7FF-3F4742C39E7C}"/>
          </ac:spMkLst>
        </pc:spChg>
        <pc:spChg chg="add mod">
          <ac:chgData name="Ain Maties" userId="1357205154c3df58" providerId="LiveId" clId="{2428EAF2-5CF0-43C7-93FB-BCC32B846ADE}" dt="2023-04-28T10:02:08.409" v="4621" actId="2711"/>
          <ac:spMkLst>
            <pc:docMk/>
            <pc:sldMk cId="3736074823" sldId="257"/>
            <ac:spMk id="7" creationId="{899F70D9-D78B-2030-D266-073C72AEE8DC}"/>
          </ac:spMkLst>
        </pc:spChg>
        <pc:spChg chg="add mod">
          <ac:chgData name="Ain Maties" userId="1357205154c3df58" providerId="LiveId" clId="{2428EAF2-5CF0-43C7-93FB-BCC32B846ADE}" dt="2023-04-28T10:02:02.420" v="4620" actId="2711"/>
          <ac:spMkLst>
            <pc:docMk/>
            <pc:sldMk cId="3736074823" sldId="257"/>
            <ac:spMk id="8" creationId="{E5093827-CB8B-25EA-BC68-065C5977DD2F}"/>
          </ac:spMkLst>
        </pc:spChg>
        <pc:picChg chg="add mod">
          <ac:chgData name="Ain Maties" userId="1357205154c3df58" providerId="LiveId" clId="{2428EAF2-5CF0-43C7-93FB-BCC32B846ADE}" dt="2023-04-27T22:08:22.419" v="727" actId="14100"/>
          <ac:picMkLst>
            <pc:docMk/>
            <pc:sldMk cId="3736074823" sldId="257"/>
            <ac:picMk id="6" creationId="{39EC4BBF-DD60-3FA3-630D-B37F97659FE9}"/>
          </ac:picMkLst>
        </pc:picChg>
      </pc:sldChg>
      <pc:sldChg chg="addSp delSp modSp new mod">
        <pc:chgData name="Ain Maties" userId="1357205154c3df58" providerId="LiveId" clId="{2428EAF2-5CF0-43C7-93FB-BCC32B846ADE}" dt="2023-04-28T10:03:42.297" v="4634" actId="2711"/>
        <pc:sldMkLst>
          <pc:docMk/>
          <pc:sldMk cId="711071439" sldId="258"/>
        </pc:sldMkLst>
        <pc:spChg chg="del">
          <ac:chgData name="Ain Maties" userId="1357205154c3df58" providerId="LiveId" clId="{2428EAF2-5CF0-43C7-93FB-BCC32B846ADE}" dt="2023-04-28T01:13:03.172" v="733" actId="21"/>
          <ac:spMkLst>
            <pc:docMk/>
            <pc:sldMk cId="711071439" sldId="258"/>
            <ac:spMk id="2" creationId="{02272BB8-E347-D02E-FAB0-4196472C199D}"/>
          </ac:spMkLst>
        </pc:spChg>
        <pc:spChg chg="mod">
          <ac:chgData name="Ain Maties" userId="1357205154c3df58" providerId="LiveId" clId="{2428EAF2-5CF0-43C7-93FB-BCC32B846ADE}" dt="2023-04-28T07:08:55.414" v="2634" actId="1076"/>
          <ac:spMkLst>
            <pc:docMk/>
            <pc:sldMk cId="711071439" sldId="258"/>
            <ac:spMk id="3" creationId="{71452401-5531-E81A-2562-12DB8E29C0C7}"/>
          </ac:spMkLst>
        </pc:spChg>
        <pc:spChg chg="add mod">
          <ac:chgData name="Ain Maties" userId="1357205154c3df58" providerId="LiveId" clId="{2428EAF2-5CF0-43C7-93FB-BCC32B846ADE}" dt="2023-04-28T10:03:42.297" v="4634" actId="2711"/>
          <ac:spMkLst>
            <pc:docMk/>
            <pc:sldMk cId="711071439" sldId="258"/>
            <ac:spMk id="7" creationId="{7C245EFB-035D-B84B-65C3-546D97DF2673}"/>
          </ac:spMkLst>
        </pc:spChg>
        <pc:spChg chg="add del mod">
          <ac:chgData name="Ain Maties" userId="1357205154c3df58" providerId="LiveId" clId="{2428EAF2-5CF0-43C7-93FB-BCC32B846ADE}" dt="2023-04-28T07:11:06.033" v="2642"/>
          <ac:spMkLst>
            <pc:docMk/>
            <pc:sldMk cId="711071439" sldId="258"/>
            <ac:spMk id="8" creationId="{E64AA651-BF7C-7B58-2C45-200AC7971B8B}"/>
          </ac:spMkLst>
        </pc:spChg>
        <pc:spChg chg="add del mod">
          <ac:chgData name="Ain Maties" userId="1357205154c3df58" providerId="LiveId" clId="{2428EAF2-5CF0-43C7-93FB-BCC32B846ADE}" dt="2023-04-28T07:11:19.284" v="2644" actId="21"/>
          <ac:spMkLst>
            <pc:docMk/>
            <pc:sldMk cId="711071439" sldId="258"/>
            <ac:spMk id="10" creationId="{34F37D8C-DC85-1226-E84A-04CFE8C9A4EF}"/>
          </ac:spMkLst>
        </pc:spChg>
        <pc:spChg chg="add del mod">
          <ac:chgData name="Ain Maties" userId="1357205154c3df58" providerId="LiveId" clId="{2428EAF2-5CF0-43C7-93FB-BCC32B846ADE}" dt="2023-04-28T07:11:36.764" v="2650"/>
          <ac:spMkLst>
            <pc:docMk/>
            <pc:sldMk cId="711071439" sldId="258"/>
            <ac:spMk id="11" creationId="{5FF1F426-79B4-FE14-419C-DC8D1CBAB623}"/>
          </ac:spMkLst>
        </pc:spChg>
        <pc:spChg chg="add mod">
          <ac:chgData name="Ain Maties" userId="1357205154c3df58" providerId="LiveId" clId="{2428EAF2-5CF0-43C7-93FB-BCC32B846ADE}" dt="2023-04-28T10:02:40.106" v="4624" actId="2711"/>
          <ac:spMkLst>
            <pc:docMk/>
            <pc:sldMk cId="711071439" sldId="258"/>
            <ac:spMk id="13" creationId="{19B3E203-D739-C6E6-6565-B03555329816}"/>
          </ac:spMkLst>
        </pc:spChg>
        <pc:spChg chg="add mod">
          <ac:chgData name="Ain Maties" userId="1357205154c3df58" providerId="LiveId" clId="{2428EAF2-5CF0-43C7-93FB-BCC32B846ADE}" dt="2023-04-28T10:02:58.115" v="4627" actId="2711"/>
          <ac:spMkLst>
            <pc:docMk/>
            <pc:sldMk cId="711071439" sldId="258"/>
            <ac:spMk id="14" creationId="{694D1B5A-9D37-20B4-2CC0-E8930DEEF6D4}"/>
          </ac:spMkLst>
        </pc:spChg>
        <pc:spChg chg="add mod">
          <ac:chgData name="Ain Maties" userId="1357205154c3df58" providerId="LiveId" clId="{2428EAF2-5CF0-43C7-93FB-BCC32B846ADE}" dt="2023-04-28T10:02:53.745" v="4626" actId="2711"/>
          <ac:spMkLst>
            <pc:docMk/>
            <pc:sldMk cId="711071439" sldId="258"/>
            <ac:spMk id="15" creationId="{8CE55590-98ED-7102-30F0-7D2B7CDBA1D3}"/>
          </ac:spMkLst>
        </pc:spChg>
        <pc:spChg chg="add del mod">
          <ac:chgData name="Ain Maties" userId="1357205154c3df58" providerId="LiveId" clId="{2428EAF2-5CF0-43C7-93FB-BCC32B846ADE}" dt="2023-04-28T08:19:40.134" v="3104" actId="21"/>
          <ac:spMkLst>
            <pc:docMk/>
            <pc:sldMk cId="711071439" sldId="258"/>
            <ac:spMk id="16" creationId="{ABCAE840-D2AD-870B-E46C-44D010BED645}"/>
          </ac:spMkLst>
        </pc:spChg>
        <pc:spChg chg="add mod">
          <ac:chgData name="Ain Maties" userId="1357205154c3df58" providerId="LiveId" clId="{2428EAF2-5CF0-43C7-93FB-BCC32B846ADE}" dt="2023-04-28T10:02:32.454" v="4623" actId="2711"/>
          <ac:spMkLst>
            <pc:docMk/>
            <pc:sldMk cId="711071439" sldId="258"/>
            <ac:spMk id="17" creationId="{B4378C1A-16ED-9DA6-C29D-2DE661CAFABD}"/>
          </ac:spMkLst>
        </pc:spChg>
        <pc:spChg chg="add mod">
          <ac:chgData name="Ain Maties" userId="1357205154c3df58" providerId="LiveId" clId="{2428EAF2-5CF0-43C7-93FB-BCC32B846ADE}" dt="2023-04-28T10:02:47.033" v="4625" actId="2711"/>
          <ac:spMkLst>
            <pc:docMk/>
            <pc:sldMk cId="711071439" sldId="258"/>
            <ac:spMk id="18" creationId="{FE4FE12E-6105-2380-33C4-0C34B42A28AC}"/>
          </ac:spMkLst>
        </pc:spChg>
        <pc:picChg chg="add del">
          <ac:chgData name="Ain Maties" userId="1357205154c3df58" providerId="LiveId" clId="{2428EAF2-5CF0-43C7-93FB-BCC32B846ADE}" dt="2023-04-28T01:13:12.543" v="736" actId="21"/>
          <ac:picMkLst>
            <pc:docMk/>
            <pc:sldMk cId="711071439" sldId="258"/>
            <ac:picMk id="4" creationId="{A33069DC-28E7-50A0-3675-8B6E1EDD5BE8}"/>
          </ac:picMkLst>
        </pc:picChg>
        <pc:picChg chg="add mod">
          <ac:chgData name="Ain Maties" userId="1357205154c3df58" providerId="LiveId" clId="{2428EAF2-5CF0-43C7-93FB-BCC32B846ADE}" dt="2023-04-28T06:35:38.346" v="2043" actId="1036"/>
          <ac:picMkLst>
            <pc:docMk/>
            <pc:sldMk cId="711071439" sldId="258"/>
            <ac:picMk id="5" creationId="{AED03FA5-13AB-BAAB-ECBB-64E3B6179FCB}"/>
          </ac:picMkLst>
        </pc:picChg>
        <pc:picChg chg="add mod">
          <ac:chgData name="Ain Maties" userId="1357205154c3df58" providerId="LiveId" clId="{2428EAF2-5CF0-43C7-93FB-BCC32B846ADE}" dt="2023-04-28T06:42:48.215" v="2278" actId="1076"/>
          <ac:picMkLst>
            <pc:docMk/>
            <pc:sldMk cId="711071439" sldId="258"/>
            <ac:picMk id="6" creationId="{49AF945B-35B8-AA04-C607-43345A55D087}"/>
          </ac:picMkLst>
        </pc:picChg>
        <pc:picChg chg="add del mod">
          <ac:chgData name="Ain Maties" userId="1357205154c3df58" providerId="LiveId" clId="{2428EAF2-5CF0-43C7-93FB-BCC32B846ADE}" dt="2023-04-28T07:11:06.023" v="2640" actId="21"/>
          <ac:picMkLst>
            <pc:docMk/>
            <pc:sldMk cId="711071439" sldId="258"/>
            <ac:picMk id="9" creationId="{16A08B9B-119C-A352-161D-B03C86D2AE40}"/>
          </ac:picMkLst>
        </pc:picChg>
        <pc:picChg chg="add del mod">
          <ac:chgData name="Ain Maties" userId="1357205154c3df58" providerId="LiveId" clId="{2428EAF2-5CF0-43C7-93FB-BCC32B846ADE}" dt="2023-04-28T07:11:36.747" v="2648" actId="21"/>
          <ac:picMkLst>
            <pc:docMk/>
            <pc:sldMk cId="711071439" sldId="258"/>
            <ac:picMk id="12" creationId="{0DDA8146-9F57-95D2-4741-67601E729BDE}"/>
          </ac:picMkLst>
        </pc:picChg>
      </pc:sldChg>
      <pc:sldChg chg="addSp delSp modSp new mod">
        <pc:chgData name="Ain Maties" userId="1357205154c3df58" providerId="LiveId" clId="{2428EAF2-5CF0-43C7-93FB-BCC32B846ADE}" dt="2023-04-28T10:02:18.722" v="4622" actId="2711"/>
        <pc:sldMkLst>
          <pc:docMk/>
          <pc:sldMk cId="3030477926" sldId="259"/>
        </pc:sldMkLst>
        <pc:spChg chg="del mod">
          <ac:chgData name="Ain Maties" userId="1357205154c3df58" providerId="LiveId" clId="{2428EAF2-5CF0-43C7-93FB-BCC32B846ADE}" dt="2023-04-28T02:28:56.963" v="881" actId="21"/>
          <ac:spMkLst>
            <pc:docMk/>
            <pc:sldMk cId="3030477926" sldId="259"/>
            <ac:spMk id="2" creationId="{E7AB13A2-3059-18C4-561E-7098C2966BD6}"/>
          </ac:spMkLst>
        </pc:spChg>
        <pc:spChg chg="del mod">
          <ac:chgData name="Ain Maties" userId="1357205154c3df58" providerId="LiveId" clId="{2428EAF2-5CF0-43C7-93FB-BCC32B846ADE}" dt="2023-04-28T02:44:40.956" v="982"/>
          <ac:spMkLst>
            <pc:docMk/>
            <pc:sldMk cId="3030477926" sldId="259"/>
            <ac:spMk id="3" creationId="{4443081F-7849-1A84-51EA-4FD0EC235517}"/>
          </ac:spMkLst>
        </pc:spChg>
        <pc:spChg chg="add mod">
          <ac:chgData name="Ain Maties" userId="1357205154c3df58" providerId="LiveId" clId="{2428EAF2-5CF0-43C7-93FB-BCC32B846ADE}" dt="2023-04-28T09:57:17.221" v="4594" actId="2711"/>
          <ac:spMkLst>
            <pc:docMk/>
            <pc:sldMk cId="3030477926" sldId="259"/>
            <ac:spMk id="4" creationId="{DBA833DF-7083-49E1-0D89-050F8B883901}"/>
          </ac:spMkLst>
        </pc:spChg>
        <pc:spChg chg="add mod">
          <ac:chgData name="Ain Maties" userId="1357205154c3df58" providerId="LiveId" clId="{2428EAF2-5CF0-43C7-93FB-BCC32B846ADE}" dt="2023-04-28T09:57:10.164" v="4593" actId="14100"/>
          <ac:spMkLst>
            <pc:docMk/>
            <pc:sldMk cId="3030477926" sldId="259"/>
            <ac:spMk id="7" creationId="{E2CFEF9E-F4D6-BCC2-C9E5-99BB2AB5698C}"/>
          </ac:spMkLst>
        </pc:spChg>
        <pc:spChg chg="add mod">
          <ac:chgData name="Ain Maties" userId="1357205154c3df58" providerId="LiveId" clId="{2428EAF2-5CF0-43C7-93FB-BCC32B846ADE}" dt="2023-04-28T10:02:18.722" v="4622" actId="2711"/>
          <ac:spMkLst>
            <pc:docMk/>
            <pc:sldMk cId="3030477926" sldId="259"/>
            <ac:spMk id="11" creationId="{6977FFE4-7311-4489-91CC-767E1457BA65}"/>
          </ac:spMkLst>
        </pc:spChg>
        <pc:picChg chg="add del mod">
          <ac:chgData name="Ain Maties" userId="1357205154c3df58" providerId="LiveId" clId="{2428EAF2-5CF0-43C7-93FB-BCC32B846ADE}" dt="2023-04-28T02:45:11.235" v="987" actId="21"/>
          <ac:picMkLst>
            <pc:docMk/>
            <pc:sldMk cId="3030477926" sldId="259"/>
            <ac:picMk id="5" creationId="{0EC83F04-11A1-20D2-37A8-B737968518F2}"/>
          </ac:picMkLst>
        </pc:picChg>
        <pc:picChg chg="add del mod">
          <ac:chgData name="Ain Maties" userId="1357205154c3df58" providerId="LiveId" clId="{2428EAF2-5CF0-43C7-93FB-BCC32B846ADE}" dt="2023-04-28T08:51:17.440" v="3561" actId="21"/>
          <ac:picMkLst>
            <pc:docMk/>
            <pc:sldMk cId="3030477926" sldId="259"/>
            <ac:picMk id="8" creationId="{1BA28C9B-8E29-E990-C9CB-9A8EFB3055E8}"/>
          </ac:picMkLst>
        </pc:picChg>
        <pc:picChg chg="add del mod ord">
          <ac:chgData name="Ain Maties" userId="1357205154c3df58" providerId="LiveId" clId="{2428EAF2-5CF0-43C7-93FB-BCC32B846ADE}" dt="2023-04-28T09:01:53.373" v="3735" actId="21"/>
          <ac:picMkLst>
            <pc:docMk/>
            <pc:sldMk cId="3030477926" sldId="259"/>
            <ac:picMk id="9" creationId="{13D454C4-15F9-C505-2C9C-7B34CA560AD0}"/>
          </ac:picMkLst>
        </pc:picChg>
        <pc:picChg chg="add mod">
          <ac:chgData name="Ain Maties" userId="1357205154c3df58" providerId="LiveId" clId="{2428EAF2-5CF0-43C7-93FB-BCC32B846ADE}" dt="2023-04-28T08:52:11.725" v="3570" actId="14100"/>
          <ac:picMkLst>
            <pc:docMk/>
            <pc:sldMk cId="3030477926" sldId="259"/>
            <ac:picMk id="10" creationId="{3EC712CA-756A-3E5D-C0DA-7F6A4A9B0A10}"/>
          </ac:picMkLst>
        </pc:picChg>
      </pc:sldChg>
      <pc:sldChg chg="addSp delSp modSp new mod">
        <pc:chgData name="Ain Maties" userId="1357205154c3df58" providerId="LiveId" clId="{2428EAF2-5CF0-43C7-93FB-BCC32B846ADE}" dt="2023-04-28T10:03:34.795" v="4633" actId="2711"/>
        <pc:sldMkLst>
          <pc:docMk/>
          <pc:sldMk cId="1626567227" sldId="260"/>
        </pc:sldMkLst>
        <pc:spChg chg="del">
          <ac:chgData name="Ain Maties" userId="1357205154c3df58" providerId="LiveId" clId="{2428EAF2-5CF0-43C7-93FB-BCC32B846ADE}" dt="2023-04-28T02:51:41.093" v="1281" actId="21"/>
          <ac:spMkLst>
            <pc:docMk/>
            <pc:sldMk cId="1626567227" sldId="260"/>
            <ac:spMk id="2" creationId="{76E6DF41-557B-3095-FC61-7B47D0713919}"/>
          </ac:spMkLst>
        </pc:spChg>
        <pc:spChg chg="mod">
          <ac:chgData name="Ain Maties" userId="1357205154c3df58" providerId="LiveId" clId="{2428EAF2-5CF0-43C7-93FB-BCC32B846ADE}" dt="2023-04-28T10:03:16.818" v="4629" actId="2711"/>
          <ac:spMkLst>
            <pc:docMk/>
            <pc:sldMk cId="1626567227" sldId="260"/>
            <ac:spMk id="3" creationId="{EE4BED4C-307B-D16F-C2AB-1728E84079A5}"/>
          </ac:spMkLst>
        </pc:spChg>
        <pc:spChg chg="add mod">
          <ac:chgData name="Ain Maties" userId="1357205154c3df58" providerId="LiveId" clId="{2428EAF2-5CF0-43C7-93FB-BCC32B846ADE}" dt="2023-04-28T10:03:27.800" v="4632" actId="1076"/>
          <ac:spMkLst>
            <pc:docMk/>
            <pc:sldMk cId="1626567227" sldId="260"/>
            <ac:spMk id="4" creationId="{ED1EBAC4-F837-1DE0-FDCA-00AE0F86A076}"/>
          </ac:spMkLst>
        </pc:spChg>
        <pc:spChg chg="add mod">
          <ac:chgData name="Ain Maties" userId="1357205154c3df58" providerId="LiveId" clId="{2428EAF2-5CF0-43C7-93FB-BCC32B846ADE}" dt="2023-04-28T10:03:10.342" v="4628" actId="2711"/>
          <ac:spMkLst>
            <pc:docMk/>
            <pc:sldMk cId="1626567227" sldId="260"/>
            <ac:spMk id="6" creationId="{7351303B-0751-0C45-40F6-5CAC584F1CBF}"/>
          </ac:spMkLst>
        </pc:spChg>
        <pc:spChg chg="add mod">
          <ac:chgData name="Ain Maties" userId="1357205154c3df58" providerId="LiveId" clId="{2428EAF2-5CF0-43C7-93FB-BCC32B846ADE}" dt="2023-04-28T10:03:34.795" v="4633" actId="2711"/>
          <ac:spMkLst>
            <pc:docMk/>
            <pc:sldMk cId="1626567227" sldId="260"/>
            <ac:spMk id="8" creationId="{365FC23A-9A1C-4E56-77F2-36843A6A74BF}"/>
          </ac:spMkLst>
        </pc:spChg>
        <pc:picChg chg="add del mod">
          <ac:chgData name="Ain Maties" userId="1357205154c3df58" providerId="LiveId" clId="{2428EAF2-5CF0-43C7-93FB-BCC32B846ADE}" dt="2023-04-28T08:41:03.791" v="3407" actId="21"/>
          <ac:picMkLst>
            <pc:docMk/>
            <pc:sldMk cId="1626567227" sldId="260"/>
            <ac:picMk id="5" creationId="{C0E1B565-FDC4-29C5-623E-7813FFCC331C}"/>
          </ac:picMkLst>
        </pc:picChg>
        <pc:picChg chg="add mod">
          <ac:chgData name="Ain Maties" userId="1357205154c3df58" providerId="LiveId" clId="{2428EAF2-5CF0-43C7-93FB-BCC32B846ADE}" dt="2023-04-28T08:41:28.458" v="3413" actId="1076"/>
          <ac:picMkLst>
            <pc:docMk/>
            <pc:sldMk cId="1626567227" sldId="260"/>
            <ac:picMk id="7" creationId="{C8364DCD-F674-FC84-432A-9F1F745A6EDD}"/>
          </ac:picMkLst>
        </pc:picChg>
      </pc:sldChg>
      <pc:sldChg chg="addSp delSp modSp new mod">
        <pc:chgData name="Ain Maties" userId="1357205154c3df58" providerId="LiveId" clId="{2428EAF2-5CF0-43C7-93FB-BCC32B846ADE}" dt="2023-04-28T10:10:15.906" v="4641" actId="404"/>
        <pc:sldMkLst>
          <pc:docMk/>
          <pc:sldMk cId="1170200877" sldId="261"/>
        </pc:sldMkLst>
        <pc:spChg chg="del">
          <ac:chgData name="Ain Maties" userId="1357205154c3df58" providerId="LiveId" clId="{2428EAF2-5CF0-43C7-93FB-BCC32B846ADE}" dt="2023-04-28T06:48:18.194" v="2298" actId="21"/>
          <ac:spMkLst>
            <pc:docMk/>
            <pc:sldMk cId="1170200877" sldId="261"/>
            <ac:spMk id="2" creationId="{399BAD25-6732-1421-2C69-F4103EED61E5}"/>
          </ac:spMkLst>
        </pc:spChg>
        <pc:spChg chg="mod">
          <ac:chgData name="Ain Maties" userId="1357205154c3df58" providerId="LiveId" clId="{2428EAF2-5CF0-43C7-93FB-BCC32B846ADE}" dt="2023-04-28T10:10:15.906" v="4641" actId="404"/>
          <ac:spMkLst>
            <pc:docMk/>
            <pc:sldMk cId="1170200877" sldId="261"/>
            <ac:spMk id="3" creationId="{7B711693-081A-888F-E6F3-E1A8D5E2D249}"/>
          </ac:spMkLst>
        </pc:spChg>
        <pc:spChg chg="add mod">
          <ac:chgData name="Ain Maties" userId="1357205154c3df58" providerId="LiveId" clId="{2428EAF2-5CF0-43C7-93FB-BCC32B846ADE}" dt="2023-04-28T10:03:56.253" v="4636" actId="2711"/>
          <ac:spMkLst>
            <pc:docMk/>
            <pc:sldMk cId="1170200877" sldId="261"/>
            <ac:spMk id="4" creationId="{6814E43D-11A9-9E30-BCBC-CC279FD68CFB}"/>
          </ac:spMkLst>
        </pc:spChg>
        <pc:picChg chg="add del mod">
          <ac:chgData name="Ain Maties" userId="1357205154c3df58" providerId="LiveId" clId="{2428EAF2-5CF0-43C7-93FB-BCC32B846ADE}" dt="2023-04-28T08:19:52.660" v="3108" actId="21"/>
          <ac:picMkLst>
            <pc:docMk/>
            <pc:sldMk cId="1170200877" sldId="261"/>
            <ac:picMk id="5" creationId="{70A8F9E3-EE29-C4F1-7C91-7C7D2D3B0BDD}"/>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729B026-DF3E-45BB-97E0-B03E8C71E072}" type="datetimeFigureOut">
              <a:rPr lang="en-GB" smtClean="0"/>
              <a:t>28/04/2023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96C20-CF83-4E6C-9D3B-90790D3DEB05}"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885366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29B026-DF3E-45BB-97E0-B03E8C71E072}" type="datetimeFigureOut">
              <a:rPr lang="en-GB" smtClean="0"/>
              <a:t>28/04/2023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96C20-CF83-4E6C-9D3B-90790D3DEB05}" type="slidenum">
              <a:rPr lang="en-GB" smtClean="0"/>
              <a:t>‹#›</a:t>
            </a:fld>
            <a:endParaRPr lang="en-GB"/>
          </a:p>
        </p:txBody>
      </p:sp>
    </p:spTree>
    <p:extLst>
      <p:ext uri="{BB962C8B-B14F-4D97-AF65-F5344CB8AC3E}">
        <p14:creationId xmlns:p14="http://schemas.microsoft.com/office/powerpoint/2010/main" val="3113846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29B026-DF3E-45BB-97E0-B03E8C71E072}" type="datetimeFigureOut">
              <a:rPr lang="en-GB" smtClean="0"/>
              <a:t>28/04/2023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96C20-CF83-4E6C-9D3B-90790D3DEB05}" type="slidenum">
              <a:rPr lang="en-GB" smtClean="0"/>
              <a:t>‹#›</a:t>
            </a:fld>
            <a:endParaRPr lang="en-GB"/>
          </a:p>
        </p:txBody>
      </p:sp>
    </p:spTree>
    <p:extLst>
      <p:ext uri="{BB962C8B-B14F-4D97-AF65-F5344CB8AC3E}">
        <p14:creationId xmlns:p14="http://schemas.microsoft.com/office/powerpoint/2010/main" val="2441568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729B026-DF3E-45BB-97E0-B03E8C71E072}" type="datetimeFigureOut">
              <a:rPr lang="en-GB" smtClean="0"/>
              <a:t>28/04/2023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696C20-CF83-4E6C-9D3B-90790D3DEB05}" type="slidenum">
              <a:rPr lang="en-GB" smtClean="0"/>
              <a:t>‹#›</a:t>
            </a:fld>
            <a:endParaRPr lang="en-GB"/>
          </a:p>
        </p:txBody>
      </p:sp>
    </p:spTree>
    <p:extLst>
      <p:ext uri="{BB962C8B-B14F-4D97-AF65-F5344CB8AC3E}">
        <p14:creationId xmlns:p14="http://schemas.microsoft.com/office/powerpoint/2010/main" val="1346272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729B026-DF3E-45BB-97E0-B03E8C71E072}" type="datetimeFigureOut">
              <a:rPr lang="en-GB" smtClean="0"/>
              <a:t>28/04/2023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9696C20-CF83-4E6C-9D3B-90790D3DEB05}" type="slidenum">
              <a:rPr lang="en-GB" smtClean="0"/>
              <a:t>‹#›</a:t>
            </a:fld>
            <a:endParaRPr lang="en-GB"/>
          </a:p>
        </p:txBody>
      </p:sp>
    </p:spTree>
    <p:extLst>
      <p:ext uri="{BB962C8B-B14F-4D97-AF65-F5344CB8AC3E}">
        <p14:creationId xmlns:p14="http://schemas.microsoft.com/office/powerpoint/2010/main" val="2554136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29B026-DF3E-45BB-97E0-B03E8C71E072}" type="datetimeFigureOut">
              <a:rPr lang="en-GB" smtClean="0"/>
              <a:t>28/04/2023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9696C20-CF83-4E6C-9D3B-90790D3DEB05}" type="slidenum">
              <a:rPr lang="en-GB" smtClean="0"/>
              <a:t>‹#›</a:t>
            </a:fld>
            <a:endParaRPr lang="en-GB"/>
          </a:p>
        </p:txBody>
      </p:sp>
    </p:spTree>
    <p:extLst>
      <p:ext uri="{BB962C8B-B14F-4D97-AF65-F5344CB8AC3E}">
        <p14:creationId xmlns:p14="http://schemas.microsoft.com/office/powerpoint/2010/main" val="38705341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29B026-DF3E-45BB-97E0-B03E8C71E072}" type="datetimeFigureOut">
              <a:rPr lang="en-GB" smtClean="0"/>
              <a:t>28/04/2023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9696C20-CF83-4E6C-9D3B-90790D3DEB05}" type="slidenum">
              <a:rPr lang="en-GB" smtClean="0"/>
              <a:t>‹#›</a:t>
            </a:fld>
            <a:endParaRPr lang="en-GB"/>
          </a:p>
        </p:txBody>
      </p:sp>
    </p:spTree>
    <p:extLst>
      <p:ext uri="{BB962C8B-B14F-4D97-AF65-F5344CB8AC3E}">
        <p14:creationId xmlns:p14="http://schemas.microsoft.com/office/powerpoint/2010/main" val="31103852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729B026-DF3E-45BB-97E0-B03E8C71E072}" type="datetimeFigureOut">
              <a:rPr lang="en-GB" smtClean="0"/>
              <a:t>28/04/2023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696C20-CF83-4E6C-9D3B-90790D3DEB05}" type="slidenum">
              <a:rPr lang="en-GB" smtClean="0"/>
              <a:t>‹#›</a:t>
            </a:fld>
            <a:endParaRPr lang="en-GB"/>
          </a:p>
        </p:txBody>
      </p:sp>
    </p:spTree>
    <p:extLst>
      <p:ext uri="{BB962C8B-B14F-4D97-AF65-F5344CB8AC3E}">
        <p14:creationId xmlns:p14="http://schemas.microsoft.com/office/powerpoint/2010/main" val="3949302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729B026-DF3E-45BB-97E0-B03E8C71E072}" type="datetimeFigureOut">
              <a:rPr lang="en-GB" smtClean="0"/>
              <a:t>28/04/2023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696C20-CF83-4E6C-9D3B-90790D3DEB05}" type="slidenum">
              <a:rPr lang="en-GB" smtClean="0"/>
              <a:t>‹#›</a:t>
            </a:fld>
            <a:endParaRPr lang="en-GB"/>
          </a:p>
        </p:txBody>
      </p:sp>
    </p:spTree>
    <p:extLst>
      <p:ext uri="{BB962C8B-B14F-4D97-AF65-F5344CB8AC3E}">
        <p14:creationId xmlns:p14="http://schemas.microsoft.com/office/powerpoint/2010/main" val="35959308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1729B026-DF3E-45BB-97E0-B03E8C71E072}" type="datetimeFigureOut">
              <a:rPr lang="en-GB" smtClean="0"/>
              <a:t>28/04/2023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9696C20-CF83-4E6C-9D3B-90790D3DEB05}" type="slidenum">
              <a:rPr lang="en-GB" smtClean="0"/>
              <a:t>‹#›</a:t>
            </a:fld>
            <a:endParaRPr lang="en-GB"/>
          </a:p>
        </p:txBody>
      </p:sp>
    </p:spTree>
    <p:extLst>
      <p:ext uri="{BB962C8B-B14F-4D97-AF65-F5344CB8AC3E}">
        <p14:creationId xmlns:p14="http://schemas.microsoft.com/office/powerpoint/2010/main" val="2240866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29B026-DF3E-45BB-97E0-B03E8C71E072}" type="datetimeFigureOut">
              <a:rPr lang="en-GB" smtClean="0"/>
              <a:t>28/04/2023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96C20-CF83-4E6C-9D3B-90790D3DEB05}" type="slidenum">
              <a:rPr lang="en-GB" smtClean="0"/>
              <a:t>‹#›</a:t>
            </a:fld>
            <a:endParaRPr lang="en-GB"/>
          </a:p>
        </p:txBody>
      </p:sp>
    </p:spTree>
    <p:extLst>
      <p:ext uri="{BB962C8B-B14F-4D97-AF65-F5344CB8AC3E}">
        <p14:creationId xmlns:p14="http://schemas.microsoft.com/office/powerpoint/2010/main" val="27182111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29B026-DF3E-45BB-97E0-B03E8C71E072}" type="datetimeFigureOut">
              <a:rPr lang="en-GB" smtClean="0"/>
              <a:t>28/04/2023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96C20-CF83-4E6C-9D3B-90790D3DEB05}"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6686600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29B026-DF3E-45BB-97E0-B03E8C71E072}" type="datetimeFigureOut">
              <a:rPr lang="en-GB" smtClean="0"/>
              <a:t>28/04/2023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96C20-CF83-4E6C-9D3B-90790D3DEB05}" type="slidenum">
              <a:rPr lang="en-GB" smtClean="0"/>
              <a:t>‹#›</a:t>
            </a:fld>
            <a:endParaRPr lang="en-GB"/>
          </a:p>
        </p:txBody>
      </p:sp>
    </p:spTree>
    <p:extLst>
      <p:ext uri="{BB962C8B-B14F-4D97-AF65-F5344CB8AC3E}">
        <p14:creationId xmlns:p14="http://schemas.microsoft.com/office/powerpoint/2010/main" val="13169182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29B026-DF3E-45BB-97E0-B03E8C71E072}" type="datetimeFigureOut">
              <a:rPr lang="en-GB" smtClean="0"/>
              <a:t>28/04/2023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96C20-CF83-4E6C-9D3B-90790D3DEB05}"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6152732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29B026-DF3E-45BB-97E0-B03E8C71E072}" type="datetimeFigureOut">
              <a:rPr lang="en-GB" smtClean="0"/>
              <a:t>28/04/2023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96C20-CF83-4E6C-9D3B-90790D3DEB05}" type="slidenum">
              <a:rPr lang="en-GB" smtClean="0"/>
              <a:t>‹#›</a:t>
            </a:fld>
            <a:endParaRPr lang="en-GB"/>
          </a:p>
        </p:txBody>
      </p:sp>
    </p:spTree>
    <p:extLst>
      <p:ext uri="{BB962C8B-B14F-4D97-AF65-F5344CB8AC3E}">
        <p14:creationId xmlns:p14="http://schemas.microsoft.com/office/powerpoint/2010/main" val="33839091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29B026-DF3E-45BB-97E0-B03E8C71E072}" type="datetimeFigureOut">
              <a:rPr lang="en-GB" smtClean="0"/>
              <a:t>28/04/2023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96C20-CF83-4E6C-9D3B-90790D3DEB05}" type="slidenum">
              <a:rPr lang="en-GB" smtClean="0"/>
              <a:t>‹#›</a:t>
            </a:fld>
            <a:endParaRPr lang="en-GB"/>
          </a:p>
        </p:txBody>
      </p:sp>
    </p:spTree>
    <p:extLst>
      <p:ext uri="{BB962C8B-B14F-4D97-AF65-F5344CB8AC3E}">
        <p14:creationId xmlns:p14="http://schemas.microsoft.com/office/powerpoint/2010/main" val="4168325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29B026-DF3E-45BB-97E0-B03E8C71E072}" type="datetimeFigureOut">
              <a:rPr lang="en-GB" smtClean="0"/>
              <a:t>28/04/2023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96C20-CF83-4E6C-9D3B-90790D3DEB05}" type="slidenum">
              <a:rPr lang="en-GB" smtClean="0"/>
              <a:t>‹#›</a:t>
            </a:fld>
            <a:endParaRPr lang="en-GB"/>
          </a:p>
        </p:txBody>
      </p:sp>
    </p:spTree>
    <p:extLst>
      <p:ext uri="{BB962C8B-B14F-4D97-AF65-F5344CB8AC3E}">
        <p14:creationId xmlns:p14="http://schemas.microsoft.com/office/powerpoint/2010/main" val="24954827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1729B026-DF3E-45BB-97E0-B03E8C71E072}" type="datetimeFigureOut">
              <a:rPr lang="en-GB" smtClean="0"/>
              <a:t>28/04/2023</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99696C20-CF83-4E6C-9D3B-90790D3DEB05}" type="slidenum">
              <a:rPr lang="en-GB" smtClean="0"/>
              <a:t>‹#›</a:t>
            </a:fld>
            <a:endParaRPr lang="en-GB"/>
          </a:p>
        </p:txBody>
      </p:sp>
    </p:spTree>
    <p:extLst>
      <p:ext uri="{BB962C8B-B14F-4D97-AF65-F5344CB8AC3E}">
        <p14:creationId xmlns:p14="http://schemas.microsoft.com/office/powerpoint/2010/main" val="3092565517"/>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catalog.archives.gov/id/12008442"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commons.wikimedia.org/wiki/File:NRCSCT07047_-_Connecticut_(716026)(NRCS_Photo_Gallery).tif"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PfPPyeuiA1c&amp;ab_channel=HaroldChanner" TargetMode="External"/><Relationship Id="rId7" Type="http://schemas.openxmlformats.org/officeDocument/2006/relationships/hyperlink" Target="https://commons.wikimedia.org/wiki/File:NRCSCT07047_-_Connecticut_(716026)(NRCS_Photo_Gallery).tif" TargetMode="External"/><Relationship Id="rId2" Type="http://schemas.openxmlformats.org/officeDocument/2006/relationships/hyperlink" Target="https://www.cbpp.org/income-gains-widely-shared-in-early-postwar-decades-but-not-since-then-3" TargetMode="External"/><Relationship Id="rId1" Type="http://schemas.openxmlformats.org/officeDocument/2006/relationships/slideLayout" Target="../slideLayouts/slideLayout2.xml"/><Relationship Id="rId6" Type="http://schemas.openxmlformats.org/officeDocument/2006/relationships/hyperlink" Target="https://catalog.archives.gov/id/12008442" TargetMode="External"/><Relationship Id="rId5" Type="http://schemas.openxmlformats.org/officeDocument/2006/relationships/hyperlink" Target="https://www.youtube.com/watch?v=A8cF2S4QO_w&amp;list=PL9V-jLFljfzd1kkRzXWwn-BxzFH6-sqe6&amp;index=2&amp;t=757s&amp;ab_channel=ReaganFoundation" TargetMode="External"/><Relationship Id="rId4" Type="http://schemas.openxmlformats.org/officeDocument/2006/relationships/hyperlink" Target="https://www.cbo.gov/publication/5759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1A4E769-A432-60B9-1C41-189E15AA3739}"/>
              </a:ext>
            </a:extLst>
          </p:cNvPr>
          <p:cNvSpPr>
            <a:spLocks noGrp="1"/>
          </p:cNvSpPr>
          <p:nvPr>
            <p:ph type="subTitle" idx="1"/>
          </p:nvPr>
        </p:nvSpPr>
        <p:spPr/>
        <p:txBody>
          <a:bodyPr/>
          <a:lstStyle/>
          <a:p>
            <a:r>
              <a:rPr lang="en-GB" dirty="0">
                <a:latin typeface="Avenir Next LT Pro" panose="020B0504020202020204" pitchFamily="34" charset="0"/>
              </a:rPr>
              <a:t>Primary source: Reagans National Address speech, 5</a:t>
            </a:r>
            <a:r>
              <a:rPr lang="en-GB" baseline="30000" dirty="0">
                <a:latin typeface="Avenir Next LT Pro" panose="020B0504020202020204" pitchFamily="34" charset="0"/>
              </a:rPr>
              <a:t>th</a:t>
            </a:r>
            <a:r>
              <a:rPr lang="en-GB" dirty="0">
                <a:latin typeface="Avenir Next LT Pro" panose="020B0504020202020204" pitchFamily="34" charset="0"/>
              </a:rPr>
              <a:t> of February 1981 – informs the public of his economic strategy.</a:t>
            </a:r>
          </a:p>
        </p:txBody>
      </p:sp>
      <p:sp>
        <p:nvSpPr>
          <p:cNvPr id="6" name="TextBox 5">
            <a:extLst>
              <a:ext uri="{FF2B5EF4-FFF2-40B4-BE49-F238E27FC236}">
                <a16:creationId xmlns:a16="http://schemas.microsoft.com/office/drawing/2014/main" id="{E99FA7A3-1E11-5D2B-54C4-410378E66498}"/>
              </a:ext>
            </a:extLst>
          </p:cNvPr>
          <p:cNvSpPr txBox="1"/>
          <p:nvPr/>
        </p:nvSpPr>
        <p:spPr>
          <a:xfrm>
            <a:off x="667384" y="538481"/>
            <a:ext cx="7305040" cy="1754326"/>
          </a:xfrm>
          <a:prstGeom prst="rect">
            <a:avLst/>
          </a:prstGeom>
          <a:noFill/>
        </p:spPr>
        <p:txBody>
          <a:bodyPr wrap="square" rtlCol="0">
            <a:spAutoFit/>
          </a:bodyPr>
          <a:lstStyle/>
          <a:p>
            <a:r>
              <a:rPr lang="en-GB" sz="3600" b="1" u="sng" dirty="0">
                <a:latin typeface="Avenir Next LT Pro" panose="020B0504020202020204" pitchFamily="34" charset="0"/>
                <a:cs typeface="Aharoni" panose="02010803020104030203" pitchFamily="2" charset="-79"/>
              </a:rPr>
              <a:t>Were Reagans Economic Policies Just a Way to Make the Rich Richer? </a:t>
            </a:r>
          </a:p>
        </p:txBody>
      </p:sp>
      <p:pic>
        <p:nvPicPr>
          <p:cNvPr id="10" name="Picture 9">
            <a:extLst>
              <a:ext uri="{FF2B5EF4-FFF2-40B4-BE49-F238E27FC236}">
                <a16:creationId xmlns:a16="http://schemas.microsoft.com/office/drawing/2014/main" id="{2D38FB8A-14CA-2C9B-FB25-5515634870A8}"/>
              </a:ext>
            </a:extLst>
          </p:cNvPr>
          <p:cNvPicPr>
            <a:picLocks noChangeAspect="1"/>
          </p:cNvPicPr>
          <p:nvPr/>
        </p:nvPicPr>
        <p:blipFill>
          <a:blip r:embed="rId2"/>
          <a:stretch>
            <a:fillRect/>
          </a:stretch>
        </p:blipFill>
        <p:spPr>
          <a:xfrm>
            <a:off x="7254240" y="4311194"/>
            <a:ext cx="4021911" cy="2262325"/>
          </a:xfrm>
          <a:prstGeom prst="rect">
            <a:avLst/>
          </a:prstGeom>
        </p:spPr>
      </p:pic>
      <p:sp>
        <p:nvSpPr>
          <p:cNvPr id="11" name="TextBox 10">
            <a:extLst>
              <a:ext uri="{FF2B5EF4-FFF2-40B4-BE49-F238E27FC236}">
                <a16:creationId xmlns:a16="http://schemas.microsoft.com/office/drawing/2014/main" id="{2C132B0B-02AB-1721-54A1-E6D40ED0A1E3}"/>
              </a:ext>
            </a:extLst>
          </p:cNvPr>
          <p:cNvSpPr txBox="1"/>
          <p:nvPr/>
        </p:nvSpPr>
        <p:spPr>
          <a:xfrm>
            <a:off x="7254240" y="6584246"/>
            <a:ext cx="3929385" cy="123111"/>
          </a:xfrm>
          <a:prstGeom prst="rect">
            <a:avLst/>
          </a:prstGeom>
          <a:noFill/>
        </p:spPr>
        <p:txBody>
          <a:bodyPr wrap="square" rtlCol="0">
            <a:spAutoFit/>
          </a:bodyPr>
          <a:lstStyle/>
          <a:p>
            <a:r>
              <a:rPr lang="en-GB" sz="200" dirty="0">
                <a:latin typeface="Avenir Next LT Pro" panose="020B0504020202020204" pitchFamily="34" charset="0"/>
              </a:rPr>
              <a:t>Reagan Foundation, Economy: President Reagans Address to the Nation on the Economy 2/5/81 [video]. 2023 &lt; https://www.youtube.com/watch?v=A8cF2S4QO_w&amp;list=PL9V-jLFljfzd1kkRzXWwn-BxzFH6-sqe6&amp;index=2&amp;t=757s&amp;ab_channel=ReaganFoundation &gt; [accessed 20/04/23]. </a:t>
            </a:r>
          </a:p>
        </p:txBody>
      </p:sp>
      <p:sp>
        <p:nvSpPr>
          <p:cNvPr id="14" name="TextBox 13">
            <a:extLst>
              <a:ext uri="{FF2B5EF4-FFF2-40B4-BE49-F238E27FC236}">
                <a16:creationId xmlns:a16="http://schemas.microsoft.com/office/drawing/2014/main" id="{FAC5BE09-F6BF-296A-0243-3D972DA438F3}"/>
              </a:ext>
            </a:extLst>
          </p:cNvPr>
          <p:cNvSpPr txBox="1"/>
          <p:nvPr/>
        </p:nvSpPr>
        <p:spPr>
          <a:xfrm>
            <a:off x="9010269" y="4160602"/>
            <a:ext cx="2001520" cy="153888"/>
          </a:xfrm>
          <a:prstGeom prst="rect">
            <a:avLst/>
          </a:prstGeom>
          <a:noFill/>
        </p:spPr>
        <p:txBody>
          <a:bodyPr wrap="square" rtlCol="0">
            <a:spAutoFit/>
          </a:bodyPr>
          <a:lstStyle/>
          <a:p>
            <a:r>
              <a:rPr lang="en-GB" sz="200" dirty="0">
                <a:latin typeface="Avenir Next LT Pro" panose="020B0504020202020204" pitchFamily="34" charset="0"/>
              </a:rPr>
              <a:t>Harold Channer, </a:t>
            </a:r>
            <a:r>
              <a:rPr lang="en-GB" sz="200" i="1" dirty="0">
                <a:latin typeface="Avenir Next LT Pro" panose="020B0504020202020204" pitchFamily="34" charset="0"/>
              </a:rPr>
              <a:t>Robert Lekachman </a:t>
            </a:r>
            <a:r>
              <a:rPr lang="en-GB" sz="200" i="1" dirty="0" err="1">
                <a:latin typeface="Avenir Next LT Pro" panose="020B0504020202020204" pitchFamily="34" charset="0"/>
              </a:rPr>
              <a:t>Ph.D</a:t>
            </a:r>
            <a:r>
              <a:rPr lang="en-GB" sz="200" i="1" dirty="0">
                <a:latin typeface="Avenir Next LT Pro" panose="020B0504020202020204" pitchFamily="34" charset="0"/>
              </a:rPr>
              <a:t> (1920 - 1989 R.I.P.) 09-23-87 Original air date</a:t>
            </a:r>
            <a:r>
              <a:rPr lang="en-GB" sz="200" dirty="0">
                <a:latin typeface="Avenir Next LT Pro" panose="020B0504020202020204" pitchFamily="34" charset="0"/>
              </a:rPr>
              <a:t> [video]. 2011 &lt; https</a:t>
            </a:r>
            <a:r>
              <a:rPr lang="en-GB" sz="200" dirty="0"/>
              <a:t>://www.youtube.com/watch?v=PfPPyeuiA1c&amp;ab_channel=HaroldChanner &gt; [accessed 20/04/23]. </a:t>
            </a:r>
            <a:endParaRPr lang="en-GB" sz="200" i="1" dirty="0"/>
          </a:p>
        </p:txBody>
      </p:sp>
      <p:sp>
        <p:nvSpPr>
          <p:cNvPr id="15" name="TextBox 14">
            <a:extLst>
              <a:ext uri="{FF2B5EF4-FFF2-40B4-BE49-F238E27FC236}">
                <a16:creationId xmlns:a16="http://schemas.microsoft.com/office/drawing/2014/main" id="{CD1A4568-3AEC-768E-46B1-C37195F1104F}"/>
              </a:ext>
            </a:extLst>
          </p:cNvPr>
          <p:cNvSpPr txBox="1"/>
          <p:nvPr/>
        </p:nvSpPr>
        <p:spPr>
          <a:xfrm>
            <a:off x="684212" y="4919136"/>
            <a:ext cx="4358640" cy="415498"/>
          </a:xfrm>
          <a:prstGeom prst="rect">
            <a:avLst/>
          </a:prstGeom>
          <a:noFill/>
        </p:spPr>
        <p:txBody>
          <a:bodyPr wrap="square" rtlCol="0">
            <a:spAutoFit/>
          </a:bodyPr>
          <a:lstStyle/>
          <a:p>
            <a:r>
              <a:rPr lang="en-GB" sz="700" dirty="0">
                <a:latin typeface="Avenir Next LT Pro" panose="020B0504020202020204" pitchFamily="34" charset="0"/>
              </a:rPr>
              <a:t>Reagan Foundation, </a:t>
            </a:r>
            <a:r>
              <a:rPr lang="en-GB" sz="700" i="1" dirty="0">
                <a:latin typeface="Avenir Next LT Pro" panose="020B0504020202020204" pitchFamily="34" charset="0"/>
              </a:rPr>
              <a:t>Economy: President Reagans Address to the Nation on the Economy 2/5/81 </a:t>
            </a:r>
            <a:r>
              <a:rPr lang="en-GB" sz="700" dirty="0">
                <a:latin typeface="Avenir Next LT Pro" panose="020B0504020202020204" pitchFamily="34" charset="0"/>
              </a:rPr>
              <a:t>[video]. 2023 &lt; https://www.youtube.com/watch?v=A8cF2S4QO_w&amp;list=PL9V-jLFljfzd1kkRzXWwn-BxzFH6-sqe6&amp;index=2&amp;t=757s&amp;ab_channel=ReaganFoundation &gt; [accessed 20/04/23]. </a:t>
            </a:r>
          </a:p>
        </p:txBody>
      </p:sp>
      <p:pic>
        <p:nvPicPr>
          <p:cNvPr id="16" name="Picture 15">
            <a:extLst>
              <a:ext uri="{FF2B5EF4-FFF2-40B4-BE49-F238E27FC236}">
                <a16:creationId xmlns:a16="http://schemas.microsoft.com/office/drawing/2014/main" id="{66FE6955-661F-EF9F-A3AF-D78841F87C51}"/>
              </a:ext>
            </a:extLst>
          </p:cNvPr>
          <p:cNvPicPr>
            <a:picLocks noChangeAspect="1"/>
          </p:cNvPicPr>
          <p:nvPr/>
        </p:nvPicPr>
        <p:blipFill>
          <a:blip r:embed="rId3"/>
          <a:stretch>
            <a:fillRect/>
          </a:stretch>
        </p:blipFill>
        <p:spPr>
          <a:xfrm>
            <a:off x="8109186" y="626675"/>
            <a:ext cx="2001520" cy="2660085"/>
          </a:xfrm>
          <a:prstGeom prst="rect">
            <a:avLst/>
          </a:prstGeom>
        </p:spPr>
      </p:pic>
      <p:pic>
        <p:nvPicPr>
          <p:cNvPr id="13" name="Picture 12">
            <a:extLst>
              <a:ext uri="{FF2B5EF4-FFF2-40B4-BE49-F238E27FC236}">
                <a16:creationId xmlns:a16="http://schemas.microsoft.com/office/drawing/2014/main" id="{1BE53B5E-F585-DC11-8447-22400B965140}"/>
              </a:ext>
            </a:extLst>
          </p:cNvPr>
          <p:cNvPicPr>
            <a:picLocks noChangeAspect="1"/>
          </p:cNvPicPr>
          <p:nvPr/>
        </p:nvPicPr>
        <p:blipFill rotWithShape="1">
          <a:blip r:embed="rId4"/>
          <a:srcRect l="16939" r="19118"/>
          <a:stretch/>
        </p:blipFill>
        <p:spPr>
          <a:xfrm>
            <a:off x="8841041" y="2485874"/>
            <a:ext cx="1910434" cy="1681321"/>
          </a:xfrm>
          <a:prstGeom prst="rect">
            <a:avLst/>
          </a:prstGeom>
        </p:spPr>
      </p:pic>
      <p:sp>
        <p:nvSpPr>
          <p:cNvPr id="18" name="TextBox 17">
            <a:extLst>
              <a:ext uri="{FF2B5EF4-FFF2-40B4-BE49-F238E27FC236}">
                <a16:creationId xmlns:a16="http://schemas.microsoft.com/office/drawing/2014/main" id="{1A5AEEBE-0B24-3BEA-EDAD-EDC44EFE189C}"/>
              </a:ext>
            </a:extLst>
          </p:cNvPr>
          <p:cNvSpPr txBox="1"/>
          <p:nvPr/>
        </p:nvSpPr>
        <p:spPr>
          <a:xfrm>
            <a:off x="8042308" y="3326535"/>
            <a:ext cx="715611" cy="123111"/>
          </a:xfrm>
          <a:prstGeom prst="rect">
            <a:avLst/>
          </a:prstGeom>
          <a:noFill/>
        </p:spPr>
        <p:txBody>
          <a:bodyPr wrap="square" rtlCol="0">
            <a:spAutoFit/>
          </a:bodyPr>
          <a:lstStyle/>
          <a:p>
            <a:r>
              <a:rPr lang="en-GB" sz="200" dirty="0">
                <a:latin typeface="Avenir Next LT Pro" panose="020B0504020202020204" pitchFamily="34" charset="0"/>
              </a:rPr>
              <a:t>Own picture (28/04/23)</a:t>
            </a:r>
          </a:p>
        </p:txBody>
      </p:sp>
    </p:spTree>
    <p:extLst>
      <p:ext uri="{BB962C8B-B14F-4D97-AF65-F5344CB8AC3E}">
        <p14:creationId xmlns:p14="http://schemas.microsoft.com/office/powerpoint/2010/main" val="38475112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E6C424-DBF5-3CB4-86EE-CD41C77085B5}"/>
              </a:ext>
            </a:extLst>
          </p:cNvPr>
          <p:cNvSpPr>
            <a:spLocks noGrp="1"/>
          </p:cNvSpPr>
          <p:nvPr>
            <p:ph idx="1"/>
          </p:nvPr>
        </p:nvSpPr>
        <p:spPr>
          <a:xfrm>
            <a:off x="548640" y="589280"/>
            <a:ext cx="10342880" cy="5902960"/>
          </a:xfrm>
        </p:spPr>
        <p:txBody>
          <a:bodyPr/>
          <a:lstStyle/>
          <a:p>
            <a:pPr>
              <a:buFont typeface="Wingdings" panose="05000000000000000000" pitchFamily="2" charset="2"/>
              <a:buChar char="§"/>
            </a:pPr>
            <a:r>
              <a:rPr lang="en-GB" b="1" dirty="0">
                <a:latin typeface="Avenir Next LT Pro" panose="020B0504020202020204" pitchFamily="34" charset="0"/>
              </a:rPr>
              <a:t>Reducing Federal Spending </a:t>
            </a:r>
            <a:r>
              <a:rPr lang="en-GB" dirty="0">
                <a:latin typeface="Avenir Next LT Pro" panose="020B0504020202020204" pitchFamily="34" charset="0"/>
              </a:rPr>
              <a:t>– The Federal Government was spending ‘too much’ money, and were now in a deficit. </a:t>
            </a:r>
          </a:p>
          <a:p>
            <a:pPr>
              <a:buFont typeface="Wingdings" panose="05000000000000000000" pitchFamily="2" charset="2"/>
              <a:buChar char="§"/>
            </a:pPr>
            <a:r>
              <a:rPr lang="en-GB" b="1" dirty="0">
                <a:latin typeface="Avenir Next LT Pro" panose="020B0504020202020204" pitchFamily="34" charset="0"/>
              </a:rPr>
              <a:t>Lowering Taxes </a:t>
            </a:r>
            <a:r>
              <a:rPr lang="en-GB" dirty="0">
                <a:latin typeface="Avenir Next LT Pro" panose="020B0504020202020204" pitchFamily="34" charset="0"/>
              </a:rPr>
              <a:t>– Americans were paying almost double the amount of tax that they had paid in 1960.</a:t>
            </a:r>
          </a:p>
          <a:p>
            <a:pPr>
              <a:buFont typeface="Wingdings" panose="05000000000000000000" pitchFamily="2" charset="2"/>
              <a:buChar char="§"/>
            </a:pPr>
            <a:r>
              <a:rPr lang="en-GB" b="1" dirty="0">
                <a:latin typeface="Avenir Next LT Pro" panose="020B0504020202020204" pitchFamily="34" charset="0"/>
              </a:rPr>
              <a:t>Deregulation</a:t>
            </a:r>
            <a:r>
              <a:rPr lang="en-GB" dirty="0">
                <a:latin typeface="Avenir Next LT Pro" panose="020B0504020202020204" pitchFamily="34" charset="0"/>
              </a:rPr>
              <a:t> – Reagan believed that government regulation was getting in the way of productivity, causing America to now have the lowest productivity of the developed world. </a:t>
            </a:r>
          </a:p>
          <a:p>
            <a:pPr>
              <a:buFont typeface="Wingdings" panose="05000000000000000000" pitchFamily="2" charset="2"/>
              <a:buChar char="§"/>
            </a:pPr>
            <a:r>
              <a:rPr lang="en-GB" b="1" dirty="0">
                <a:latin typeface="Avenir Next LT Pro" panose="020B0504020202020204" pitchFamily="34" charset="0"/>
              </a:rPr>
              <a:t>Fix inflation </a:t>
            </a:r>
            <a:r>
              <a:rPr lang="en-GB" dirty="0">
                <a:latin typeface="Avenir Next LT Pro" panose="020B0504020202020204" pitchFamily="34" charset="0"/>
              </a:rPr>
              <a:t>– Reagan wanted to reduce the amount of money being printed in order to increase the value of the dollar. </a:t>
            </a:r>
          </a:p>
        </p:txBody>
      </p:sp>
      <p:sp>
        <p:nvSpPr>
          <p:cNvPr id="4" name="TextBox 3">
            <a:extLst>
              <a:ext uri="{FF2B5EF4-FFF2-40B4-BE49-F238E27FC236}">
                <a16:creationId xmlns:a16="http://schemas.microsoft.com/office/drawing/2014/main" id="{560A1CE1-5F63-7296-F7FF-3F4742C39E7C}"/>
              </a:ext>
            </a:extLst>
          </p:cNvPr>
          <p:cNvSpPr txBox="1"/>
          <p:nvPr/>
        </p:nvSpPr>
        <p:spPr>
          <a:xfrm>
            <a:off x="1005840" y="685800"/>
            <a:ext cx="9773920" cy="523220"/>
          </a:xfrm>
          <a:prstGeom prst="rect">
            <a:avLst/>
          </a:prstGeom>
          <a:noFill/>
        </p:spPr>
        <p:txBody>
          <a:bodyPr wrap="square" rtlCol="0">
            <a:spAutoFit/>
          </a:bodyPr>
          <a:lstStyle/>
          <a:p>
            <a:r>
              <a:rPr lang="en-GB" sz="2800" b="1" u="sng" dirty="0">
                <a:latin typeface="Avenir Next LT Pro" panose="020B0504020202020204" pitchFamily="34" charset="0"/>
              </a:rPr>
              <a:t>Reagans Program for Economic Recovery</a:t>
            </a:r>
          </a:p>
        </p:txBody>
      </p:sp>
      <p:pic>
        <p:nvPicPr>
          <p:cNvPr id="6" name="Picture 5">
            <a:extLst>
              <a:ext uri="{FF2B5EF4-FFF2-40B4-BE49-F238E27FC236}">
                <a16:creationId xmlns:a16="http://schemas.microsoft.com/office/drawing/2014/main" id="{39EC4BBF-DD60-3FA3-630D-B37F97659FE9}"/>
              </a:ext>
            </a:extLst>
          </p:cNvPr>
          <p:cNvPicPr>
            <a:picLocks noChangeAspect="1"/>
          </p:cNvPicPr>
          <p:nvPr/>
        </p:nvPicPr>
        <p:blipFill>
          <a:blip r:embed="rId2"/>
          <a:stretch>
            <a:fillRect/>
          </a:stretch>
        </p:blipFill>
        <p:spPr>
          <a:xfrm>
            <a:off x="8646160" y="217170"/>
            <a:ext cx="2854960" cy="1605915"/>
          </a:xfrm>
          <a:prstGeom prst="rect">
            <a:avLst/>
          </a:prstGeom>
        </p:spPr>
      </p:pic>
      <p:sp>
        <p:nvSpPr>
          <p:cNvPr id="7" name="TextBox 6">
            <a:extLst>
              <a:ext uri="{FF2B5EF4-FFF2-40B4-BE49-F238E27FC236}">
                <a16:creationId xmlns:a16="http://schemas.microsoft.com/office/drawing/2014/main" id="{899F70D9-D78B-2030-D266-073C72AEE8DC}"/>
              </a:ext>
            </a:extLst>
          </p:cNvPr>
          <p:cNvSpPr txBox="1"/>
          <p:nvPr/>
        </p:nvSpPr>
        <p:spPr>
          <a:xfrm>
            <a:off x="8788400" y="1847850"/>
            <a:ext cx="2854960" cy="153888"/>
          </a:xfrm>
          <a:prstGeom prst="rect">
            <a:avLst/>
          </a:prstGeom>
          <a:noFill/>
        </p:spPr>
        <p:txBody>
          <a:bodyPr wrap="square" rtlCol="0">
            <a:spAutoFit/>
          </a:bodyPr>
          <a:lstStyle/>
          <a:p>
            <a:r>
              <a:rPr lang="en-GB" sz="200" dirty="0">
                <a:latin typeface="Avenir Next LT Pro" panose="020B0504020202020204" pitchFamily="34" charset="0"/>
              </a:rPr>
              <a:t>Reagan Foundation, </a:t>
            </a:r>
            <a:r>
              <a:rPr lang="en-GB" sz="200" i="1" dirty="0">
                <a:latin typeface="Avenir Next LT Pro" panose="020B0504020202020204" pitchFamily="34" charset="0"/>
              </a:rPr>
              <a:t>Economy: President Reagans Address to the Nation on the Economy 2/5/81</a:t>
            </a:r>
            <a:r>
              <a:rPr lang="en-GB" sz="200" dirty="0">
                <a:latin typeface="Avenir Next LT Pro" panose="020B0504020202020204" pitchFamily="34" charset="0"/>
              </a:rPr>
              <a:t> [video]. 2023 &lt; https://www.youtube.com/watch?v=A8cF2S4QO_w&amp;list=PL9V-jLFljfzd1kkRzXWwn-BxzFH6-sqe6&amp;index=2&amp;t=757s&amp;ab_channel=ReaganFoundation &gt; [accessed 20/04/23]. </a:t>
            </a:r>
          </a:p>
        </p:txBody>
      </p:sp>
      <p:sp>
        <p:nvSpPr>
          <p:cNvPr id="8" name="TextBox 7">
            <a:extLst>
              <a:ext uri="{FF2B5EF4-FFF2-40B4-BE49-F238E27FC236}">
                <a16:creationId xmlns:a16="http://schemas.microsoft.com/office/drawing/2014/main" id="{E5093827-CB8B-25EA-BC68-065C5977DD2F}"/>
              </a:ext>
            </a:extLst>
          </p:cNvPr>
          <p:cNvSpPr txBox="1"/>
          <p:nvPr/>
        </p:nvSpPr>
        <p:spPr>
          <a:xfrm>
            <a:off x="822960" y="5364480"/>
            <a:ext cx="1625600" cy="123111"/>
          </a:xfrm>
          <a:prstGeom prst="rect">
            <a:avLst/>
          </a:prstGeom>
          <a:noFill/>
        </p:spPr>
        <p:txBody>
          <a:bodyPr wrap="square" rtlCol="0">
            <a:spAutoFit/>
          </a:bodyPr>
          <a:lstStyle/>
          <a:p>
            <a:r>
              <a:rPr lang="en-GB" sz="200" dirty="0">
                <a:latin typeface="Avenir Next LT Pro" panose="020B0504020202020204" pitchFamily="34" charset="0"/>
              </a:rPr>
              <a:t>Edward </a:t>
            </a:r>
            <a:r>
              <a:rPr lang="en-GB" sz="200" dirty="0" err="1">
                <a:latin typeface="Avenir Next LT Pro" panose="020B0504020202020204" pitchFamily="34" charset="0"/>
              </a:rPr>
              <a:t>Teversham</a:t>
            </a:r>
            <a:r>
              <a:rPr lang="en-GB" sz="200" dirty="0">
                <a:latin typeface="Avenir Next LT Pro" panose="020B0504020202020204" pitchFamily="34" charset="0"/>
              </a:rPr>
              <a:t>, and others, </a:t>
            </a:r>
            <a:r>
              <a:rPr lang="en-GB" sz="200" i="1" dirty="0">
                <a:latin typeface="Avenir Next LT Pro" panose="020B0504020202020204" pitchFamily="34" charset="0"/>
              </a:rPr>
              <a:t>Searching for rights and freedoms in the 20th century </a:t>
            </a:r>
            <a:r>
              <a:rPr lang="en-GB" sz="200" dirty="0">
                <a:latin typeface="Avenir Next LT Pro" panose="020B0504020202020204" pitchFamily="34" charset="0"/>
              </a:rPr>
              <a:t>(London: Pearson, 2015), p.119. </a:t>
            </a:r>
          </a:p>
        </p:txBody>
      </p:sp>
    </p:spTree>
    <p:extLst>
      <p:ext uri="{BB962C8B-B14F-4D97-AF65-F5344CB8AC3E}">
        <p14:creationId xmlns:p14="http://schemas.microsoft.com/office/powerpoint/2010/main" val="37360748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BA833DF-7083-49E1-0D89-050F8B883901}"/>
              </a:ext>
            </a:extLst>
          </p:cNvPr>
          <p:cNvSpPr txBox="1"/>
          <p:nvPr/>
        </p:nvSpPr>
        <p:spPr>
          <a:xfrm>
            <a:off x="690880" y="863600"/>
            <a:ext cx="9794240" cy="523220"/>
          </a:xfrm>
          <a:prstGeom prst="rect">
            <a:avLst/>
          </a:prstGeom>
          <a:noFill/>
        </p:spPr>
        <p:txBody>
          <a:bodyPr wrap="square" rtlCol="0">
            <a:spAutoFit/>
          </a:bodyPr>
          <a:lstStyle/>
          <a:p>
            <a:r>
              <a:rPr lang="en-GB" sz="2800" b="1" u="sng" dirty="0">
                <a:latin typeface="Avenir Next LT Pro" panose="020B0504020202020204" pitchFamily="34" charset="0"/>
              </a:rPr>
              <a:t>Reagans ‘intentions’ &amp; Supply-Side Economics</a:t>
            </a:r>
          </a:p>
        </p:txBody>
      </p:sp>
      <p:sp>
        <p:nvSpPr>
          <p:cNvPr id="7" name="Content Placeholder 6">
            <a:extLst>
              <a:ext uri="{FF2B5EF4-FFF2-40B4-BE49-F238E27FC236}">
                <a16:creationId xmlns:a16="http://schemas.microsoft.com/office/drawing/2014/main" id="{E2CFEF9E-F4D6-BCC2-C9E5-99BB2AB5698C}"/>
              </a:ext>
            </a:extLst>
          </p:cNvPr>
          <p:cNvSpPr>
            <a:spLocks noGrp="1"/>
          </p:cNvSpPr>
          <p:nvPr>
            <p:ph idx="1"/>
          </p:nvPr>
        </p:nvSpPr>
        <p:spPr>
          <a:xfrm>
            <a:off x="867092" y="1925320"/>
            <a:ext cx="6580188" cy="3615267"/>
          </a:xfrm>
        </p:spPr>
        <p:txBody>
          <a:bodyPr/>
          <a:lstStyle/>
          <a:p>
            <a:pPr marL="0" indent="0">
              <a:buNone/>
            </a:pPr>
            <a:r>
              <a:rPr lang="en-GB" dirty="0">
                <a:latin typeface="Avenir Next LT Pro" panose="020B0504020202020204" pitchFamily="34" charset="0"/>
              </a:rPr>
              <a:t>Less money taken away from rich business owners benefits all of society because… (apparently) </a:t>
            </a:r>
          </a:p>
        </p:txBody>
      </p:sp>
      <p:pic>
        <p:nvPicPr>
          <p:cNvPr id="10" name="Picture 9">
            <a:extLst>
              <a:ext uri="{FF2B5EF4-FFF2-40B4-BE49-F238E27FC236}">
                <a16:creationId xmlns:a16="http://schemas.microsoft.com/office/drawing/2014/main" id="{3EC712CA-756A-3E5D-C0DA-7F6A4A9B0A10}"/>
              </a:ext>
            </a:extLst>
          </p:cNvPr>
          <p:cNvPicPr>
            <a:picLocks noChangeAspect="1"/>
          </p:cNvPicPr>
          <p:nvPr/>
        </p:nvPicPr>
        <p:blipFill>
          <a:blip r:embed="rId2"/>
          <a:stretch>
            <a:fillRect/>
          </a:stretch>
        </p:blipFill>
        <p:spPr>
          <a:xfrm>
            <a:off x="7619022" y="1503266"/>
            <a:ext cx="3705886" cy="2448973"/>
          </a:xfrm>
          <a:prstGeom prst="rect">
            <a:avLst/>
          </a:prstGeom>
        </p:spPr>
      </p:pic>
      <p:sp>
        <p:nvSpPr>
          <p:cNvPr id="11" name="TextBox 10">
            <a:extLst>
              <a:ext uri="{FF2B5EF4-FFF2-40B4-BE49-F238E27FC236}">
                <a16:creationId xmlns:a16="http://schemas.microsoft.com/office/drawing/2014/main" id="{6977FFE4-7311-4489-91CC-767E1457BA65}"/>
              </a:ext>
            </a:extLst>
          </p:cNvPr>
          <p:cNvSpPr txBox="1"/>
          <p:nvPr/>
        </p:nvSpPr>
        <p:spPr>
          <a:xfrm>
            <a:off x="8244683" y="3987959"/>
            <a:ext cx="3080225" cy="153888"/>
          </a:xfrm>
          <a:prstGeom prst="rect">
            <a:avLst/>
          </a:prstGeom>
          <a:noFill/>
        </p:spPr>
        <p:txBody>
          <a:bodyPr wrap="square" rtlCol="0">
            <a:spAutoFit/>
          </a:bodyPr>
          <a:lstStyle/>
          <a:p>
            <a:r>
              <a:rPr lang="en-GB" sz="200" dirty="0">
                <a:latin typeface="Avenir Next LT Pro" panose="020B0504020202020204" pitchFamily="34" charset="0"/>
              </a:rPr>
              <a:t>White House Photographer, </a:t>
            </a:r>
            <a:r>
              <a:rPr lang="en-GB" sz="200" i="1" dirty="0">
                <a:latin typeface="Avenir Next LT Pro" panose="020B0504020202020204" pitchFamily="34" charset="0"/>
              </a:rPr>
              <a:t>President Ronald Reagan Addresses the Nation from the Oval Office on Tax Reduction Legislation, 7/27/1981</a:t>
            </a:r>
            <a:r>
              <a:rPr lang="en-GB" sz="200" dirty="0">
                <a:latin typeface="Avenir Next LT Pro" panose="020B0504020202020204" pitchFamily="34" charset="0"/>
              </a:rPr>
              <a:t>, 1981, online photograph, </a:t>
            </a:r>
            <a:r>
              <a:rPr lang="en-GB" sz="200" i="1" dirty="0">
                <a:latin typeface="Avenir Next LT Pro" panose="020B0504020202020204" pitchFamily="34" charset="0"/>
              </a:rPr>
              <a:t>National Archives </a:t>
            </a:r>
            <a:r>
              <a:rPr lang="en-GB" sz="200" i="1" dirty="0" err="1">
                <a:latin typeface="Avenir Next LT Pro" panose="020B0504020202020204" pitchFamily="34" charset="0"/>
              </a:rPr>
              <a:t>Catalog</a:t>
            </a:r>
            <a:r>
              <a:rPr lang="en-GB" sz="200" dirty="0">
                <a:latin typeface="Avenir Next LT Pro" panose="020B0504020202020204" pitchFamily="34" charset="0"/>
              </a:rPr>
              <a:t> &lt; </a:t>
            </a:r>
            <a:r>
              <a:rPr lang="en-GB" sz="200" dirty="0">
                <a:latin typeface="Avenir Next LT Pro" panose="020B0504020202020204" pitchFamily="34" charset="0"/>
                <a:hlinkClick r:id="rId3">
                  <a:extLst>
                    <a:ext uri="{A12FA001-AC4F-418D-AE19-62706E023703}">
                      <ahyp:hlinkClr xmlns:ahyp="http://schemas.microsoft.com/office/drawing/2018/hyperlinkcolor" val="tx"/>
                    </a:ext>
                  </a:extLst>
                </a:hlinkClick>
              </a:rPr>
              <a:t>https://catalog.archives.gov/id/12008442</a:t>
            </a:r>
            <a:r>
              <a:rPr lang="en-GB" sz="200" dirty="0">
                <a:latin typeface="Avenir Next LT Pro" panose="020B0504020202020204" pitchFamily="34" charset="0"/>
              </a:rPr>
              <a:t> &gt; [accessed 20/04/23]. </a:t>
            </a:r>
            <a:endParaRPr lang="en-GB" sz="200" i="1" dirty="0">
              <a:latin typeface="Avenir Next LT Pro" panose="020B0504020202020204" pitchFamily="34" charset="0"/>
            </a:endParaRPr>
          </a:p>
        </p:txBody>
      </p:sp>
    </p:spTree>
    <p:extLst>
      <p:ext uri="{BB962C8B-B14F-4D97-AF65-F5344CB8AC3E}">
        <p14:creationId xmlns:p14="http://schemas.microsoft.com/office/powerpoint/2010/main" val="30304779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452401-5531-E81A-2562-12DB8E29C0C7}"/>
              </a:ext>
            </a:extLst>
          </p:cNvPr>
          <p:cNvSpPr>
            <a:spLocks noGrp="1"/>
          </p:cNvSpPr>
          <p:nvPr>
            <p:ph idx="1"/>
          </p:nvPr>
        </p:nvSpPr>
        <p:spPr>
          <a:xfrm>
            <a:off x="741680" y="1444754"/>
            <a:ext cx="10414000" cy="4974331"/>
          </a:xfrm>
        </p:spPr>
        <p:txBody>
          <a:bodyPr>
            <a:normAutofit lnSpcReduction="10000"/>
          </a:bodyPr>
          <a:lstStyle/>
          <a:p>
            <a:pPr marL="0" indent="0">
              <a:buNone/>
            </a:pPr>
            <a:endParaRPr lang="en-GB" dirty="0">
              <a:latin typeface="Avenir Next LT Pro" panose="020B0504020202020204" pitchFamily="34" charset="0"/>
              <a:cs typeface="Aldhabi" panose="020B0604020202020204" pitchFamily="2" charset="-78"/>
            </a:endParaRPr>
          </a:p>
          <a:p>
            <a:pPr marL="0" indent="0">
              <a:buNone/>
            </a:pPr>
            <a:r>
              <a:rPr lang="en-GB" dirty="0">
                <a:latin typeface="Avenir Next LT Pro" panose="020B0504020202020204" pitchFamily="34" charset="0"/>
                <a:cs typeface="Aldhabi" panose="020B0604020202020204" pitchFamily="2" charset="-78"/>
              </a:rPr>
              <a:t>Economic Recovery Tax Act 1981:</a:t>
            </a:r>
          </a:p>
          <a:p>
            <a:pPr marL="0" indent="0">
              <a:buNone/>
            </a:pPr>
            <a:r>
              <a:rPr lang="en-GB" dirty="0">
                <a:latin typeface="Avenir Next LT Pro" panose="020B0504020202020204" pitchFamily="34" charset="0"/>
                <a:cs typeface="Aldhabi" panose="020B0604020202020204" pitchFamily="2" charset="-78"/>
              </a:rPr>
              <a:t>- Richest Americans 70% </a:t>
            </a:r>
            <a:r>
              <a:rPr lang="en-GB" dirty="0">
                <a:latin typeface="Avenir Next LT Pro" panose="020B0504020202020204" pitchFamily="34" charset="0"/>
                <a:cs typeface="Aldhabi" panose="020B0604020202020204" pitchFamily="2" charset="-78"/>
                <a:sym typeface="Wingdings" panose="05000000000000000000" pitchFamily="2" charset="2"/>
              </a:rPr>
              <a:t> 50% </a:t>
            </a:r>
          </a:p>
          <a:p>
            <a:pPr marL="0" indent="0">
              <a:buNone/>
            </a:pPr>
            <a:r>
              <a:rPr lang="en-GB" dirty="0">
                <a:latin typeface="Avenir Next LT Pro" panose="020B0504020202020204" pitchFamily="34" charset="0"/>
                <a:cs typeface="Aldhabi" panose="020B0604020202020204" pitchFamily="2" charset="-78"/>
                <a:sym typeface="Wingdings" panose="05000000000000000000" pitchFamily="2" charset="2"/>
              </a:rPr>
              <a:t>- Poorest Americans 14%  11% </a:t>
            </a:r>
            <a:endParaRPr lang="en-GB" dirty="0">
              <a:latin typeface="Avenir Next LT Pro" panose="020B0504020202020204" pitchFamily="34" charset="0"/>
              <a:cs typeface="Aldhabi" panose="020B0604020202020204" pitchFamily="2" charset="-78"/>
            </a:endParaRPr>
          </a:p>
          <a:p>
            <a:pPr marL="0" indent="0">
              <a:buNone/>
            </a:pPr>
            <a:endParaRPr lang="en-GB" dirty="0">
              <a:latin typeface="Avenir Next LT Pro" panose="020B0504020202020204" pitchFamily="34" charset="0"/>
              <a:cs typeface="Aldhabi" panose="020B0604020202020204" pitchFamily="2" charset="-78"/>
            </a:endParaRPr>
          </a:p>
          <a:p>
            <a:pPr marL="0" indent="0">
              <a:buNone/>
            </a:pPr>
            <a:r>
              <a:rPr lang="en-GB" dirty="0">
                <a:latin typeface="Avenir Next LT Pro" panose="020B0504020202020204" pitchFamily="34" charset="0"/>
                <a:cs typeface="Aldhabi" panose="020B0604020202020204" pitchFamily="2" charset="-78"/>
              </a:rPr>
              <a:t>Omnibus Budget Reconciliation Act 1981 reduced government spending</a:t>
            </a:r>
          </a:p>
          <a:p>
            <a:pPr marL="0" indent="0">
              <a:buNone/>
            </a:pPr>
            <a:endParaRPr lang="en-GB" dirty="0">
              <a:latin typeface="Avenir Next LT Pro" panose="020B0504020202020204" pitchFamily="34" charset="0"/>
              <a:cs typeface="Aldhabi" panose="020B0604020202020204" pitchFamily="2" charset="-78"/>
            </a:endParaRPr>
          </a:p>
          <a:p>
            <a:pPr marL="0" indent="0">
              <a:buNone/>
            </a:pPr>
            <a:r>
              <a:rPr lang="en-GB" dirty="0">
                <a:latin typeface="Avenir Next LT Pro" panose="020B0504020202020204" pitchFamily="34" charset="0"/>
                <a:cs typeface="Aldhabi" panose="020B0604020202020204" pitchFamily="2" charset="-78"/>
              </a:rPr>
              <a:t>Lekachman – “Most of the benefits of the 1981’s tax legislation will flow to large corporations and their affluent stockholders, other prosperous individuals, commodity traders, military contractors, and truly greedy dabblers in oil, gas, and coal properties.” </a:t>
            </a:r>
          </a:p>
          <a:p>
            <a:pPr marL="0" indent="0">
              <a:buNone/>
            </a:pPr>
            <a:endParaRPr lang="en-GB" dirty="0">
              <a:latin typeface="Avenir Next LT Pro" panose="020B0504020202020204" pitchFamily="34" charset="0"/>
              <a:cs typeface="Aldhabi" panose="020B0604020202020204" pitchFamily="2" charset="-78"/>
            </a:endParaRPr>
          </a:p>
          <a:p>
            <a:pPr marL="0" indent="0">
              <a:buNone/>
            </a:pPr>
            <a:r>
              <a:rPr lang="en-GB" dirty="0">
                <a:latin typeface="Avenir Next LT Pro" panose="020B0504020202020204" pitchFamily="34" charset="0"/>
                <a:cs typeface="Aldhabi" panose="020B0604020202020204" pitchFamily="2" charset="-78"/>
              </a:rPr>
              <a:t>Cutting taxes for the rich, and taking away help for the poor = helping everyone in society? </a:t>
            </a:r>
          </a:p>
        </p:txBody>
      </p:sp>
      <p:pic>
        <p:nvPicPr>
          <p:cNvPr id="5" name="Picture 4">
            <a:extLst>
              <a:ext uri="{FF2B5EF4-FFF2-40B4-BE49-F238E27FC236}">
                <a16:creationId xmlns:a16="http://schemas.microsoft.com/office/drawing/2014/main" id="{AED03FA5-13AB-BAAB-ECBB-64E3B6179FCB}"/>
              </a:ext>
            </a:extLst>
          </p:cNvPr>
          <p:cNvPicPr>
            <a:picLocks noChangeAspect="1"/>
          </p:cNvPicPr>
          <p:nvPr/>
        </p:nvPicPr>
        <p:blipFill>
          <a:blip r:embed="rId2"/>
          <a:stretch>
            <a:fillRect/>
          </a:stretch>
        </p:blipFill>
        <p:spPr>
          <a:xfrm>
            <a:off x="9019365" y="661839"/>
            <a:ext cx="2720438" cy="2264242"/>
          </a:xfrm>
          <a:prstGeom prst="rect">
            <a:avLst/>
          </a:prstGeom>
        </p:spPr>
      </p:pic>
      <p:pic>
        <p:nvPicPr>
          <p:cNvPr id="6" name="Picture 5">
            <a:extLst>
              <a:ext uri="{FF2B5EF4-FFF2-40B4-BE49-F238E27FC236}">
                <a16:creationId xmlns:a16="http://schemas.microsoft.com/office/drawing/2014/main" id="{49AF945B-35B8-AA04-C607-43345A55D087}"/>
              </a:ext>
            </a:extLst>
          </p:cNvPr>
          <p:cNvPicPr>
            <a:picLocks noChangeAspect="1"/>
          </p:cNvPicPr>
          <p:nvPr/>
        </p:nvPicPr>
        <p:blipFill>
          <a:blip r:embed="rId3"/>
          <a:stretch>
            <a:fillRect/>
          </a:stretch>
        </p:blipFill>
        <p:spPr>
          <a:xfrm>
            <a:off x="6842410" y="1633512"/>
            <a:ext cx="2720437" cy="1795488"/>
          </a:xfrm>
          <a:prstGeom prst="rect">
            <a:avLst/>
          </a:prstGeom>
        </p:spPr>
      </p:pic>
      <p:sp>
        <p:nvSpPr>
          <p:cNvPr id="7" name="TextBox 6">
            <a:extLst>
              <a:ext uri="{FF2B5EF4-FFF2-40B4-BE49-F238E27FC236}">
                <a16:creationId xmlns:a16="http://schemas.microsoft.com/office/drawing/2014/main" id="{7C245EFB-035D-B84B-65C3-546D97DF2673}"/>
              </a:ext>
            </a:extLst>
          </p:cNvPr>
          <p:cNvSpPr txBox="1"/>
          <p:nvPr/>
        </p:nvSpPr>
        <p:spPr>
          <a:xfrm>
            <a:off x="741680" y="377162"/>
            <a:ext cx="9875520" cy="954107"/>
          </a:xfrm>
          <a:prstGeom prst="rect">
            <a:avLst/>
          </a:prstGeom>
          <a:noFill/>
        </p:spPr>
        <p:txBody>
          <a:bodyPr wrap="square" rtlCol="0">
            <a:spAutoFit/>
          </a:bodyPr>
          <a:lstStyle/>
          <a:p>
            <a:r>
              <a:rPr lang="en-GB" sz="2800" b="1" u="sng" dirty="0">
                <a:latin typeface="Avenir Next LT Pro" panose="020B0504020202020204" pitchFamily="34" charset="0"/>
              </a:rPr>
              <a:t>The actual impact of the reduction of taxes and government spending</a:t>
            </a:r>
          </a:p>
        </p:txBody>
      </p:sp>
      <p:sp>
        <p:nvSpPr>
          <p:cNvPr id="13" name="TextBox 12">
            <a:extLst>
              <a:ext uri="{FF2B5EF4-FFF2-40B4-BE49-F238E27FC236}">
                <a16:creationId xmlns:a16="http://schemas.microsoft.com/office/drawing/2014/main" id="{19B3E203-D739-C6E6-6565-B03555329816}"/>
              </a:ext>
            </a:extLst>
          </p:cNvPr>
          <p:cNvSpPr txBox="1"/>
          <p:nvPr/>
        </p:nvSpPr>
        <p:spPr>
          <a:xfrm>
            <a:off x="9182061" y="5261659"/>
            <a:ext cx="1607859" cy="123111"/>
          </a:xfrm>
          <a:prstGeom prst="rect">
            <a:avLst/>
          </a:prstGeom>
          <a:noFill/>
        </p:spPr>
        <p:txBody>
          <a:bodyPr wrap="square" rtlCol="0">
            <a:spAutoFit/>
          </a:bodyPr>
          <a:lstStyle/>
          <a:p>
            <a:r>
              <a:rPr lang="en-GB" sz="200" dirty="0">
                <a:latin typeface="Avenir Next LT Pro" panose="020B0504020202020204" pitchFamily="34" charset="0"/>
              </a:rPr>
              <a:t>Robert, Lekachman </a:t>
            </a:r>
            <a:r>
              <a:rPr lang="en-GB" sz="200" i="1" dirty="0">
                <a:latin typeface="Avenir Next LT Pro" panose="020B0504020202020204" pitchFamily="34" charset="0"/>
              </a:rPr>
              <a:t>GREED IS NOT ENOUGH: REAGANOMICS </a:t>
            </a:r>
            <a:r>
              <a:rPr lang="en-GB" sz="200" dirty="0">
                <a:latin typeface="Avenir Next LT Pro" panose="020B0504020202020204" pitchFamily="34" charset="0"/>
              </a:rPr>
              <a:t>(New York: Pantheon Books, 1982). p.3.</a:t>
            </a:r>
          </a:p>
        </p:txBody>
      </p:sp>
      <p:sp>
        <p:nvSpPr>
          <p:cNvPr id="14" name="TextBox 13">
            <a:extLst>
              <a:ext uri="{FF2B5EF4-FFF2-40B4-BE49-F238E27FC236}">
                <a16:creationId xmlns:a16="http://schemas.microsoft.com/office/drawing/2014/main" id="{694D1B5A-9D37-20B4-2CC0-E8930DEEF6D4}"/>
              </a:ext>
            </a:extLst>
          </p:cNvPr>
          <p:cNvSpPr txBox="1"/>
          <p:nvPr/>
        </p:nvSpPr>
        <p:spPr>
          <a:xfrm>
            <a:off x="9717963" y="2961572"/>
            <a:ext cx="2021840" cy="184666"/>
          </a:xfrm>
          <a:prstGeom prst="rect">
            <a:avLst/>
          </a:prstGeom>
          <a:noFill/>
        </p:spPr>
        <p:txBody>
          <a:bodyPr wrap="square" rtlCol="0">
            <a:spAutoFit/>
          </a:bodyPr>
          <a:lstStyle/>
          <a:p>
            <a:r>
              <a:rPr lang="en-GB" sz="200" dirty="0">
                <a:latin typeface="Avenir Next LT Pro" panose="020B0504020202020204" pitchFamily="34" charset="0"/>
              </a:rPr>
              <a:t>Center on Budget and Policy Priorities, </a:t>
            </a:r>
            <a:r>
              <a:rPr lang="en-GB" sz="200" i="1" dirty="0">
                <a:latin typeface="Avenir Next LT Pro" panose="020B0504020202020204" pitchFamily="34" charset="0"/>
              </a:rPr>
              <a:t>Income Gains Widely Shared in Early </a:t>
            </a:r>
            <a:r>
              <a:rPr lang="en-GB" sz="200" i="1" dirty="0" err="1">
                <a:latin typeface="Avenir Next LT Pro" panose="020B0504020202020204" pitchFamily="34" charset="0"/>
              </a:rPr>
              <a:t>Postwar</a:t>
            </a:r>
            <a:r>
              <a:rPr lang="en-GB" sz="200" i="1" dirty="0">
                <a:latin typeface="Avenir Next LT Pro" panose="020B0504020202020204" pitchFamily="34" charset="0"/>
              </a:rPr>
              <a:t> Decades – But Not Since Then </a:t>
            </a:r>
            <a:r>
              <a:rPr lang="en-GB" sz="200" dirty="0">
                <a:latin typeface="Avenir Next LT Pro" panose="020B0504020202020204" pitchFamily="34" charset="0"/>
              </a:rPr>
              <a:t>(2018) &lt; https://www.cbpp.org/income-gains-widely-shared-in-early-postwar-decades-but-not-since-then-3 </a:t>
            </a:r>
            <a:r>
              <a:rPr lang="en-GB" sz="400" dirty="0">
                <a:latin typeface="Avenir Next LT Pro" panose="020B0504020202020204" pitchFamily="34" charset="0"/>
              </a:rPr>
              <a:t>&gt; [accessed 20/04/23]. </a:t>
            </a:r>
          </a:p>
        </p:txBody>
      </p:sp>
      <p:sp>
        <p:nvSpPr>
          <p:cNvPr id="15" name="TextBox 14">
            <a:extLst>
              <a:ext uri="{FF2B5EF4-FFF2-40B4-BE49-F238E27FC236}">
                <a16:creationId xmlns:a16="http://schemas.microsoft.com/office/drawing/2014/main" id="{8CE55590-98ED-7102-30F0-7D2B7CDBA1D3}"/>
              </a:ext>
            </a:extLst>
          </p:cNvPr>
          <p:cNvSpPr txBox="1"/>
          <p:nvPr/>
        </p:nvSpPr>
        <p:spPr>
          <a:xfrm>
            <a:off x="7713727" y="3472393"/>
            <a:ext cx="1849120" cy="153888"/>
          </a:xfrm>
          <a:prstGeom prst="rect">
            <a:avLst/>
          </a:prstGeom>
          <a:noFill/>
        </p:spPr>
        <p:txBody>
          <a:bodyPr wrap="square" rtlCol="0">
            <a:spAutoFit/>
          </a:bodyPr>
          <a:lstStyle/>
          <a:p>
            <a:r>
              <a:rPr lang="en-GB" sz="200" dirty="0">
                <a:latin typeface="Avenir Next LT Pro" panose="020B0504020202020204" pitchFamily="34" charset="0"/>
              </a:rPr>
              <a:t>Congressional Budget office, </a:t>
            </a:r>
            <a:r>
              <a:rPr lang="en-GB" sz="200" i="1" dirty="0">
                <a:latin typeface="Avenir Next LT Pro" panose="020B0504020202020204" pitchFamily="34" charset="0"/>
              </a:rPr>
              <a:t>Trends in the Distribution of Family Wealth, 1989 to 2019 </a:t>
            </a:r>
            <a:r>
              <a:rPr lang="en-GB" sz="200" dirty="0">
                <a:latin typeface="Avenir Next LT Pro" panose="020B0504020202020204" pitchFamily="34" charset="0"/>
              </a:rPr>
              <a:t>(2022) &lt; https://www.cbo.gov/publication/57598 &gt; [accessed 20/04/23].</a:t>
            </a:r>
          </a:p>
        </p:txBody>
      </p:sp>
      <p:sp>
        <p:nvSpPr>
          <p:cNvPr id="17" name="TextBox 16">
            <a:extLst>
              <a:ext uri="{FF2B5EF4-FFF2-40B4-BE49-F238E27FC236}">
                <a16:creationId xmlns:a16="http://schemas.microsoft.com/office/drawing/2014/main" id="{B4378C1A-16ED-9DA6-C29D-2DE661CAFABD}"/>
              </a:ext>
            </a:extLst>
          </p:cNvPr>
          <p:cNvSpPr txBox="1"/>
          <p:nvPr/>
        </p:nvSpPr>
        <p:spPr>
          <a:xfrm>
            <a:off x="3251200" y="3105835"/>
            <a:ext cx="1574800" cy="123111"/>
          </a:xfrm>
          <a:prstGeom prst="rect">
            <a:avLst/>
          </a:prstGeom>
          <a:noFill/>
        </p:spPr>
        <p:txBody>
          <a:bodyPr wrap="square" rtlCol="0">
            <a:spAutoFit/>
          </a:bodyPr>
          <a:lstStyle/>
          <a:p>
            <a:r>
              <a:rPr lang="en-GB" sz="200" dirty="0">
                <a:latin typeface="Avenir Next LT Pro" panose="020B0504020202020204" pitchFamily="34" charset="0"/>
              </a:rPr>
              <a:t>Edward </a:t>
            </a:r>
            <a:r>
              <a:rPr lang="en-GB" sz="200" dirty="0" err="1">
                <a:latin typeface="Avenir Next LT Pro" panose="020B0504020202020204" pitchFamily="34" charset="0"/>
              </a:rPr>
              <a:t>Teversham</a:t>
            </a:r>
            <a:r>
              <a:rPr lang="en-GB" sz="200" dirty="0">
                <a:latin typeface="Avenir Next LT Pro" panose="020B0504020202020204" pitchFamily="34" charset="0"/>
              </a:rPr>
              <a:t>, and others</a:t>
            </a:r>
            <a:r>
              <a:rPr lang="en-GB" sz="200" i="1" dirty="0">
                <a:latin typeface="Avenir Next LT Pro" panose="020B0504020202020204" pitchFamily="34" charset="0"/>
              </a:rPr>
              <a:t>, Searching for rights and freedoms in the 20th century </a:t>
            </a:r>
            <a:r>
              <a:rPr lang="en-GB" sz="200" dirty="0">
                <a:latin typeface="Avenir Next LT Pro" panose="020B0504020202020204" pitchFamily="34" charset="0"/>
              </a:rPr>
              <a:t>(London: Pearson, 2015), p.120. </a:t>
            </a:r>
          </a:p>
        </p:txBody>
      </p:sp>
      <p:sp>
        <p:nvSpPr>
          <p:cNvPr id="18" name="TextBox 17">
            <a:extLst>
              <a:ext uri="{FF2B5EF4-FFF2-40B4-BE49-F238E27FC236}">
                <a16:creationId xmlns:a16="http://schemas.microsoft.com/office/drawing/2014/main" id="{FE4FE12E-6105-2380-33C4-0C34B42A28AC}"/>
              </a:ext>
            </a:extLst>
          </p:cNvPr>
          <p:cNvSpPr txBox="1"/>
          <p:nvPr/>
        </p:nvSpPr>
        <p:spPr>
          <a:xfrm>
            <a:off x="7988047" y="3896359"/>
            <a:ext cx="1574800" cy="123111"/>
          </a:xfrm>
          <a:prstGeom prst="rect">
            <a:avLst/>
          </a:prstGeom>
          <a:noFill/>
        </p:spPr>
        <p:txBody>
          <a:bodyPr wrap="square" rtlCol="0">
            <a:spAutoFit/>
          </a:bodyPr>
          <a:lstStyle/>
          <a:p>
            <a:r>
              <a:rPr lang="en-GB" sz="200" dirty="0">
                <a:latin typeface="Avenir Next LT Pro" panose="020B0504020202020204" pitchFamily="34" charset="0"/>
              </a:rPr>
              <a:t>Edward </a:t>
            </a:r>
            <a:r>
              <a:rPr lang="en-GB" sz="200" dirty="0" err="1">
                <a:latin typeface="Avenir Next LT Pro" panose="020B0504020202020204" pitchFamily="34" charset="0"/>
              </a:rPr>
              <a:t>Teversham</a:t>
            </a:r>
            <a:r>
              <a:rPr lang="en-GB" sz="200" dirty="0">
                <a:latin typeface="Avenir Next LT Pro" panose="020B0504020202020204" pitchFamily="34" charset="0"/>
              </a:rPr>
              <a:t>, and others, </a:t>
            </a:r>
            <a:r>
              <a:rPr lang="en-GB" sz="200" i="1" dirty="0">
                <a:latin typeface="Avenir Next LT Pro" panose="020B0504020202020204" pitchFamily="34" charset="0"/>
              </a:rPr>
              <a:t>Searching for rights and freedoms in the 20th century </a:t>
            </a:r>
            <a:r>
              <a:rPr lang="en-GB" sz="200" dirty="0">
                <a:latin typeface="Avenir Next LT Pro" panose="020B0504020202020204" pitchFamily="34" charset="0"/>
              </a:rPr>
              <a:t>(London: Pearson, 2015), p.120. </a:t>
            </a:r>
          </a:p>
        </p:txBody>
      </p:sp>
    </p:spTree>
    <p:extLst>
      <p:ext uri="{BB962C8B-B14F-4D97-AF65-F5344CB8AC3E}">
        <p14:creationId xmlns:p14="http://schemas.microsoft.com/office/powerpoint/2010/main" val="7110714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4BED4C-307B-D16F-C2AB-1728E84079A5}"/>
              </a:ext>
            </a:extLst>
          </p:cNvPr>
          <p:cNvSpPr>
            <a:spLocks noGrp="1"/>
          </p:cNvSpPr>
          <p:nvPr>
            <p:ph idx="1"/>
          </p:nvPr>
        </p:nvSpPr>
        <p:spPr>
          <a:xfrm>
            <a:off x="1080452" y="1732280"/>
            <a:ext cx="8534400" cy="3615267"/>
          </a:xfrm>
        </p:spPr>
        <p:txBody>
          <a:bodyPr/>
          <a:lstStyle/>
          <a:p>
            <a:pPr>
              <a:buFont typeface="Wingdings" panose="05000000000000000000" pitchFamily="2" charset="2"/>
              <a:buChar char="§"/>
            </a:pPr>
            <a:r>
              <a:rPr lang="en-GB" dirty="0">
                <a:latin typeface="Avenir Next LT Pro" panose="020B0504020202020204" pitchFamily="34" charset="0"/>
              </a:rPr>
              <a:t>1980 – 574,000 millionaires                                     </a:t>
            </a:r>
          </a:p>
          <a:p>
            <a:pPr>
              <a:buFont typeface="Wingdings" panose="05000000000000000000" pitchFamily="2" charset="2"/>
              <a:buChar char="§"/>
            </a:pPr>
            <a:r>
              <a:rPr lang="en-GB" dirty="0">
                <a:latin typeface="Avenir Next LT Pro" panose="020B0504020202020204" pitchFamily="34" charset="0"/>
              </a:rPr>
              <a:t>1988 – 1.3 million millionaires</a:t>
            </a:r>
          </a:p>
          <a:p>
            <a:pPr>
              <a:buFont typeface="Wingdings" panose="05000000000000000000" pitchFamily="2" charset="2"/>
              <a:buChar char="§"/>
            </a:pPr>
            <a:endParaRPr lang="en-GB" dirty="0">
              <a:latin typeface="Avenir Next LT Pro" panose="020B0504020202020204" pitchFamily="34" charset="0"/>
            </a:endParaRPr>
          </a:p>
          <a:p>
            <a:pPr>
              <a:buFont typeface="Wingdings" panose="05000000000000000000" pitchFamily="2" charset="2"/>
              <a:buChar char="§"/>
            </a:pPr>
            <a:r>
              <a:rPr lang="en-GB" dirty="0">
                <a:latin typeface="Avenir Next LT Pro" panose="020B0504020202020204" pitchFamily="34" charset="0"/>
              </a:rPr>
              <a:t>1986 – 26 billionaires</a:t>
            </a:r>
          </a:p>
          <a:p>
            <a:pPr>
              <a:buFont typeface="Wingdings" panose="05000000000000000000" pitchFamily="2" charset="2"/>
              <a:buChar char="§"/>
            </a:pPr>
            <a:r>
              <a:rPr lang="en-GB" dirty="0">
                <a:latin typeface="Avenir Next LT Pro" panose="020B0504020202020204" pitchFamily="34" charset="0"/>
              </a:rPr>
              <a:t>1988 – 52 billionaires</a:t>
            </a:r>
          </a:p>
          <a:p>
            <a:pPr marL="0" indent="0">
              <a:buNone/>
            </a:pPr>
            <a:endParaRPr lang="en-GB" dirty="0"/>
          </a:p>
        </p:txBody>
      </p:sp>
      <p:sp>
        <p:nvSpPr>
          <p:cNvPr id="4" name="TextBox 3">
            <a:extLst>
              <a:ext uri="{FF2B5EF4-FFF2-40B4-BE49-F238E27FC236}">
                <a16:creationId xmlns:a16="http://schemas.microsoft.com/office/drawing/2014/main" id="{ED1EBAC4-F837-1DE0-FDCA-00AE0F86A076}"/>
              </a:ext>
            </a:extLst>
          </p:cNvPr>
          <p:cNvSpPr txBox="1"/>
          <p:nvPr/>
        </p:nvSpPr>
        <p:spPr>
          <a:xfrm>
            <a:off x="1191260" y="851757"/>
            <a:ext cx="5643880" cy="523220"/>
          </a:xfrm>
          <a:prstGeom prst="rect">
            <a:avLst/>
          </a:prstGeom>
          <a:noFill/>
        </p:spPr>
        <p:txBody>
          <a:bodyPr wrap="square" rtlCol="0">
            <a:spAutoFit/>
          </a:bodyPr>
          <a:lstStyle/>
          <a:p>
            <a:r>
              <a:rPr lang="en-GB" sz="2800" b="1" u="sng" dirty="0">
                <a:latin typeface="Avenir Next LT Pro" panose="020B0504020202020204" pitchFamily="34" charset="0"/>
              </a:rPr>
              <a:t>Rich v Poor</a:t>
            </a:r>
          </a:p>
        </p:txBody>
      </p:sp>
      <p:sp>
        <p:nvSpPr>
          <p:cNvPr id="6" name="TextBox 5">
            <a:extLst>
              <a:ext uri="{FF2B5EF4-FFF2-40B4-BE49-F238E27FC236}">
                <a16:creationId xmlns:a16="http://schemas.microsoft.com/office/drawing/2014/main" id="{7351303B-0751-0C45-40F6-5CAC584F1CBF}"/>
              </a:ext>
            </a:extLst>
          </p:cNvPr>
          <p:cNvSpPr txBox="1"/>
          <p:nvPr/>
        </p:nvSpPr>
        <p:spPr>
          <a:xfrm>
            <a:off x="3413760" y="4541520"/>
            <a:ext cx="1666240" cy="123111"/>
          </a:xfrm>
          <a:prstGeom prst="rect">
            <a:avLst/>
          </a:prstGeom>
          <a:noFill/>
        </p:spPr>
        <p:txBody>
          <a:bodyPr wrap="square" rtlCol="0">
            <a:spAutoFit/>
          </a:bodyPr>
          <a:lstStyle/>
          <a:p>
            <a:r>
              <a:rPr lang="en-GB" sz="200" dirty="0">
                <a:latin typeface="Avenir Next LT Pro" panose="020B0504020202020204" pitchFamily="34" charset="0"/>
              </a:rPr>
              <a:t>Edward </a:t>
            </a:r>
            <a:r>
              <a:rPr lang="en-GB" sz="200" dirty="0" err="1">
                <a:latin typeface="Avenir Next LT Pro" panose="020B0504020202020204" pitchFamily="34" charset="0"/>
              </a:rPr>
              <a:t>Teversham</a:t>
            </a:r>
            <a:r>
              <a:rPr lang="en-GB" sz="200" dirty="0">
                <a:latin typeface="Avenir Next LT Pro" panose="020B0504020202020204" pitchFamily="34" charset="0"/>
              </a:rPr>
              <a:t>, and others, </a:t>
            </a:r>
            <a:r>
              <a:rPr lang="en-GB" sz="200" i="1" dirty="0">
                <a:latin typeface="Avenir Next LT Pro" panose="020B0504020202020204" pitchFamily="34" charset="0"/>
              </a:rPr>
              <a:t>Searching for rights and freedoms in the 20th century</a:t>
            </a:r>
            <a:r>
              <a:rPr lang="en-GB" sz="200" dirty="0">
                <a:latin typeface="Avenir Next LT Pro" panose="020B0504020202020204" pitchFamily="34" charset="0"/>
              </a:rPr>
              <a:t> (London: Pearson, 2015), p.122. </a:t>
            </a:r>
          </a:p>
        </p:txBody>
      </p:sp>
      <p:pic>
        <p:nvPicPr>
          <p:cNvPr id="7" name="Picture 6">
            <a:extLst>
              <a:ext uri="{FF2B5EF4-FFF2-40B4-BE49-F238E27FC236}">
                <a16:creationId xmlns:a16="http://schemas.microsoft.com/office/drawing/2014/main" id="{C8364DCD-F674-FC84-432A-9F1F745A6EDD}"/>
              </a:ext>
            </a:extLst>
          </p:cNvPr>
          <p:cNvPicPr>
            <a:picLocks noChangeAspect="1"/>
          </p:cNvPicPr>
          <p:nvPr/>
        </p:nvPicPr>
        <p:blipFill>
          <a:blip r:embed="rId2"/>
          <a:stretch>
            <a:fillRect/>
          </a:stretch>
        </p:blipFill>
        <p:spPr>
          <a:xfrm>
            <a:off x="6177280" y="494453"/>
            <a:ext cx="4683760" cy="3122506"/>
          </a:xfrm>
          <a:prstGeom prst="rect">
            <a:avLst/>
          </a:prstGeom>
        </p:spPr>
      </p:pic>
      <p:sp>
        <p:nvSpPr>
          <p:cNvPr id="8" name="TextBox 7">
            <a:extLst>
              <a:ext uri="{FF2B5EF4-FFF2-40B4-BE49-F238E27FC236}">
                <a16:creationId xmlns:a16="http://schemas.microsoft.com/office/drawing/2014/main" id="{365FC23A-9A1C-4E56-77F2-36843A6A74BF}"/>
              </a:ext>
            </a:extLst>
          </p:cNvPr>
          <p:cNvSpPr txBox="1"/>
          <p:nvPr/>
        </p:nvSpPr>
        <p:spPr>
          <a:xfrm>
            <a:off x="7955280" y="3718559"/>
            <a:ext cx="2997200" cy="123111"/>
          </a:xfrm>
          <a:prstGeom prst="rect">
            <a:avLst/>
          </a:prstGeom>
          <a:noFill/>
        </p:spPr>
        <p:txBody>
          <a:bodyPr wrap="square" rtlCol="0">
            <a:spAutoFit/>
          </a:bodyPr>
          <a:lstStyle/>
          <a:p>
            <a:r>
              <a:rPr lang="en-GB" sz="200" dirty="0">
                <a:latin typeface="Avenir Next LT Pro" panose="020B0504020202020204" pitchFamily="34" charset="0"/>
              </a:rPr>
              <a:t>Scott Bauer, </a:t>
            </a:r>
            <a:r>
              <a:rPr lang="en-GB" sz="200" i="1" dirty="0">
                <a:latin typeface="Avenir Next LT Pro" panose="020B0504020202020204" pitchFamily="34" charset="0"/>
              </a:rPr>
              <a:t>Connecticut dairy farmer standing near the herd</a:t>
            </a:r>
            <a:r>
              <a:rPr lang="en-GB" sz="200" dirty="0">
                <a:latin typeface="Avenir Next LT Pro" panose="020B0504020202020204" pitchFamily="34" charset="0"/>
              </a:rPr>
              <a:t>,</a:t>
            </a:r>
            <a:r>
              <a:rPr lang="en-GB" sz="200" i="1" dirty="0">
                <a:latin typeface="Avenir Next LT Pro" panose="020B0504020202020204" pitchFamily="34" charset="0"/>
              </a:rPr>
              <a:t> </a:t>
            </a:r>
            <a:r>
              <a:rPr lang="en-GB" sz="200" dirty="0">
                <a:latin typeface="Avenir Next LT Pro" panose="020B0504020202020204" pitchFamily="34" charset="0"/>
              </a:rPr>
              <a:t>2012, online photograph, </a:t>
            </a:r>
            <a:r>
              <a:rPr lang="en-GB" sz="200" i="1" dirty="0">
                <a:latin typeface="Avenir Next LT Pro" panose="020B0504020202020204" pitchFamily="34" charset="0"/>
              </a:rPr>
              <a:t>Wikipedia commons </a:t>
            </a:r>
            <a:r>
              <a:rPr lang="en-GB" sz="200" dirty="0">
                <a:latin typeface="Avenir Next LT Pro" panose="020B0504020202020204" pitchFamily="34" charset="0"/>
              </a:rPr>
              <a:t>&lt; </a:t>
            </a:r>
            <a:r>
              <a:rPr lang="en-GB" sz="200" dirty="0">
                <a:latin typeface="Avenir Next LT Pro" panose="020B0504020202020204" pitchFamily="34" charset="0"/>
                <a:hlinkClick r:id="rId3">
                  <a:extLst>
                    <a:ext uri="{A12FA001-AC4F-418D-AE19-62706E023703}">
                      <ahyp:hlinkClr xmlns:ahyp="http://schemas.microsoft.com/office/drawing/2018/hyperlinkcolor" val="tx"/>
                    </a:ext>
                  </a:extLst>
                </a:hlinkClick>
              </a:rPr>
              <a:t>https://commons.wikimedia.org/wiki/File:NRCSCT07047_-_Connecticut_(716026)(NRCS_Photo_Gallery).tif</a:t>
            </a:r>
            <a:r>
              <a:rPr lang="en-GB" sz="200" dirty="0">
                <a:latin typeface="Avenir Next LT Pro" panose="020B0504020202020204" pitchFamily="34" charset="0"/>
              </a:rPr>
              <a:t> &gt; [accessed 20/04/23].</a:t>
            </a:r>
          </a:p>
        </p:txBody>
      </p:sp>
    </p:spTree>
    <p:extLst>
      <p:ext uri="{BB962C8B-B14F-4D97-AF65-F5344CB8AC3E}">
        <p14:creationId xmlns:p14="http://schemas.microsoft.com/office/powerpoint/2010/main" val="16265672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711693-081A-888F-E6F3-E1A8D5E2D249}"/>
              </a:ext>
            </a:extLst>
          </p:cNvPr>
          <p:cNvSpPr>
            <a:spLocks noGrp="1"/>
          </p:cNvSpPr>
          <p:nvPr>
            <p:ph idx="1"/>
          </p:nvPr>
        </p:nvSpPr>
        <p:spPr>
          <a:xfrm>
            <a:off x="1078706" y="1297930"/>
            <a:ext cx="9640094" cy="4849707"/>
          </a:xfrm>
        </p:spPr>
        <p:txBody>
          <a:bodyPr>
            <a:normAutofit/>
          </a:bodyPr>
          <a:lstStyle/>
          <a:p>
            <a:endParaRPr lang="en-GB" sz="1200" dirty="0"/>
          </a:p>
          <a:p>
            <a:endParaRPr lang="en-GB" sz="1200" dirty="0"/>
          </a:p>
          <a:p>
            <a:r>
              <a:rPr lang="en-GB" sz="1050" dirty="0">
                <a:latin typeface="Avenir Next LT Pro" panose="020B0504020202020204" pitchFamily="34" charset="0"/>
              </a:rPr>
              <a:t>Center on Budget and Policy Priorities, </a:t>
            </a:r>
            <a:r>
              <a:rPr lang="en-GB" sz="1050" i="1" dirty="0">
                <a:latin typeface="Avenir Next LT Pro" panose="020B0504020202020204" pitchFamily="34" charset="0"/>
              </a:rPr>
              <a:t>Income Gains Widely Shared in Early </a:t>
            </a:r>
            <a:r>
              <a:rPr lang="en-GB" sz="1050" i="1" dirty="0" err="1">
                <a:latin typeface="Avenir Next LT Pro" panose="020B0504020202020204" pitchFamily="34" charset="0"/>
              </a:rPr>
              <a:t>Postwar</a:t>
            </a:r>
            <a:r>
              <a:rPr lang="en-GB" sz="1050" i="1" dirty="0">
                <a:latin typeface="Avenir Next LT Pro" panose="020B0504020202020204" pitchFamily="34" charset="0"/>
              </a:rPr>
              <a:t> Decades – But Not Since Then </a:t>
            </a:r>
            <a:r>
              <a:rPr lang="en-GB" sz="1050" dirty="0">
                <a:latin typeface="Avenir Next LT Pro" panose="020B0504020202020204" pitchFamily="34" charset="0"/>
              </a:rPr>
              <a:t>(2018) &lt; </a:t>
            </a:r>
            <a:r>
              <a:rPr lang="en-GB" sz="1050" dirty="0">
                <a:latin typeface="Avenir Next LT Pro" panose="020B0504020202020204" pitchFamily="34" charset="0"/>
                <a:hlinkClick r:id="rId2"/>
              </a:rPr>
              <a:t>https://www.cbpp.org/income-gains-widely-shared-in-early-postwar-decades-but-not-since-then-3</a:t>
            </a:r>
            <a:r>
              <a:rPr lang="en-GB" sz="1050" dirty="0">
                <a:latin typeface="Avenir Next LT Pro" panose="020B0504020202020204" pitchFamily="34" charset="0"/>
              </a:rPr>
              <a:t> &gt; [accessed 20/04/23]. </a:t>
            </a:r>
          </a:p>
          <a:p>
            <a:r>
              <a:rPr lang="en-GB" sz="1050" dirty="0">
                <a:latin typeface="Avenir Next LT Pro" panose="020B0504020202020204" pitchFamily="34" charset="0"/>
              </a:rPr>
              <a:t>Channer, Harold, </a:t>
            </a:r>
            <a:r>
              <a:rPr lang="en-GB" sz="1050" i="1" dirty="0">
                <a:latin typeface="Avenir Next LT Pro" panose="020B0504020202020204" pitchFamily="34" charset="0"/>
              </a:rPr>
              <a:t>Robert Lekachman </a:t>
            </a:r>
            <a:r>
              <a:rPr lang="en-GB" sz="1050" i="1" dirty="0" err="1">
                <a:latin typeface="Avenir Next LT Pro" panose="020B0504020202020204" pitchFamily="34" charset="0"/>
              </a:rPr>
              <a:t>Ph.D</a:t>
            </a:r>
            <a:r>
              <a:rPr lang="en-GB" sz="1050" i="1" dirty="0">
                <a:latin typeface="Avenir Next LT Pro" panose="020B0504020202020204" pitchFamily="34" charset="0"/>
              </a:rPr>
              <a:t> (1920 - 1989 R.I.P.) 09-23-87 Original air date</a:t>
            </a:r>
            <a:r>
              <a:rPr lang="en-GB" sz="1050" dirty="0">
                <a:latin typeface="Avenir Next LT Pro" panose="020B0504020202020204" pitchFamily="34" charset="0"/>
              </a:rPr>
              <a:t> [video]. 2011 &lt; </a:t>
            </a:r>
            <a:r>
              <a:rPr lang="en-GB" sz="1050" dirty="0">
                <a:latin typeface="Avenir Next LT Pro" panose="020B0504020202020204" pitchFamily="34" charset="0"/>
                <a:hlinkClick r:id="rId3"/>
              </a:rPr>
              <a:t>https://www.youtube.com/watch?v=PfPPyeuiA1c&amp;ab_channel=HaroldChanner</a:t>
            </a:r>
            <a:r>
              <a:rPr lang="en-GB" sz="1050" dirty="0">
                <a:latin typeface="Avenir Next LT Pro" panose="020B0504020202020204" pitchFamily="34" charset="0"/>
              </a:rPr>
              <a:t> &gt; [accessed 20/04/23]. </a:t>
            </a:r>
          </a:p>
          <a:p>
            <a:r>
              <a:rPr lang="en-GB" sz="1050" dirty="0">
                <a:latin typeface="Avenir Next LT Pro" panose="020B0504020202020204" pitchFamily="34" charset="0"/>
              </a:rPr>
              <a:t>Congressional Budget office, </a:t>
            </a:r>
            <a:r>
              <a:rPr lang="en-GB" sz="1050" i="1" dirty="0">
                <a:latin typeface="Avenir Next LT Pro" panose="020B0504020202020204" pitchFamily="34" charset="0"/>
              </a:rPr>
              <a:t>Trends in the Distribution of Family Wealth</a:t>
            </a:r>
            <a:r>
              <a:rPr lang="en-GB" sz="1050" dirty="0">
                <a:latin typeface="Avenir Next LT Pro" panose="020B0504020202020204" pitchFamily="34" charset="0"/>
              </a:rPr>
              <a:t>, 1989 to 2019 (2022) &lt; </a:t>
            </a:r>
            <a:r>
              <a:rPr lang="en-GB" sz="1050" dirty="0">
                <a:latin typeface="Avenir Next LT Pro" panose="020B0504020202020204" pitchFamily="34" charset="0"/>
                <a:hlinkClick r:id="rId4"/>
              </a:rPr>
              <a:t>https://www.cbo.gov/publication/57598</a:t>
            </a:r>
            <a:r>
              <a:rPr lang="en-GB" sz="1050" dirty="0">
                <a:latin typeface="Avenir Next LT Pro" panose="020B0504020202020204" pitchFamily="34" charset="0"/>
              </a:rPr>
              <a:t> &gt; [accessed 20/04/23].</a:t>
            </a:r>
          </a:p>
          <a:p>
            <a:r>
              <a:rPr lang="en-GB" sz="1050" dirty="0">
                <a:latin typeface="Avenir Next LT Pro" panose="020B0504020202020204" pitchFamily="34" charset="0"/>
              </a:rPr>
              <a:t>Foundation, Reagan, </a:t>
            </a:r>
            <a:r>
              <a:rPr lang="en-GB" sz="1050" i="1" dirty="0">
                <a:latin typeface="Avenir Next LT Pro" panose="020B0504020202020204" pitchFamily="34" charset="0"/>
              </a:rPr>
              <a:t>Economy: President Reagans Address to the Nation on the Economy 2/5/81</a:t>
            </a:r>
            <a:r>
              <a:rPr lang="en-GB" sz="1050" dirty="0">
                <a:latin typeface="Avenir Next LT Pro" panose="020B0504020202020204" pitchFamily="34" charset="0"/>
              </a:rPr>
              <a:t> [video]. 2023 &lt; </a:t>
            </a:r>
            <a:r>
              <a:rPr lang="en-GB" sz="1050" dirty="0">
                <a:latin typeface="Avenir Next LT Pro" panose="020B0504020202020204" pitchFamily="34" charset="0"/>
                <a:hlinkClick r:id="rId5"/>
              </a:rPr>
              <a:t>https://www.youtube.com/watch?v=A8cF2S4QO_w&amp;list=PL9V-jLFljfzd1kkRzXWwn-BxzFH6-sqe6&amp;index=2&amp;t=757s&amp;ab_channel=ReaganFoundation</a:t>
            </a:r>
            <a:r>
              <a:rPr lang="en-GB" sz="1050" dirty="0">
                <a:latin typeface="Avenir Next LT Pro" panose="020B0504020202020204" pitchFamily="34" charset="0"/>
              </a:rPr>
              <a:t> &gt; [accessed 20/04/23]. </a:t>
            </a:r>
          </a:p>
          <a:p>
            <a:r>
              <a:rPr lang="en-GB" sz="1050" dirty="0">
                <a:latin typeface="Avenir Next LT Pro" panose="020B0504020202020204" pitchFamily="34" charset="0"/>
              </a:rPr>
              <a:t>Lekachman, Robert, </a:t>
            </a:r>
            <a:r>
              <a:rPr lang="en-GB" sz="1050" i="1" dirty="0">
                <a:latin typeface="Avenir Next LT Pro" panose="020B0504020202020204" pitchFamily="34" charset="0"/>
              </a:rPr>
              <a:t>GREED IS NOT ENOUGH: REAGANOMICS</a:t>
            </a:r>
            <a:r>
              <a:rPr lang="en-GB" sz="1050" dirty="0">
                <a:latin typeface="Avenir Next LT Pro" panose="020B0504020202020204" pitchFamily="34" charset="0"/>
              </a:rPr>
              <a:t> (New York: Pantheon Books, 1982). </a:t>
            </a:r>
          </a:p>
          <a:p>
            <a:r>
              <a:rPr lang="en-GB" sz="1050" dirty="0">
                <a:latin typeface="Avenir Next LT Pro" panose="020B0504020202020204" pitchFamily="34" charset="0"/>
              </a:rPr>
              <a:t>White House Photographer, </a:t>
            </a:r>
            <a:r>
              <a:rPr lang="en-GB" sz="1050" i="1" dirty="0">
                <a:latin typeface="Avenir Next LT Pro" panose="020B0504020202020204" pitchFamily="34" charset="0"/>
              </a:rPr>
              <a:t>President Ronald Reagan Addresses the Nation from the Oval Office on Tax Reduction Legislation</a:t>
            </a:r>
            <a:r>
              <a:rPr lang="en-GB" sz="1050" dirty="0">
                <a:latin typeface="Avenir Next LT Pro" panose="020B0504020202020204" pitchFamily="34" charset="0"/>
              </a:rPr>
              <a:t>, 7/27/1981, 1981, online photograph, </a:t>
            </a:r>
            <a:r>
              <a:rPr lang="en-GB" sz="1050" i="1" dirty="0">
                <a:latin typeface="Avenir Next LT Pro" panose="020B0504020202020204" pitchFamily="34" charset="0"/>
              </a:rPr>
              <a:t>National Archives </a:t>
            </a:r>
            <a:r>
              <a:rPr lang="en-GB" sz="1050" i="1" dirty="0" err="1">
                <a:latin typeface="Avenir Next LT Pro" panose="020B0504020202020204" pitchFamily="34" charset="0"/>
              </a:rPr>
              <a:t>Catalog</a:t>
            </a:r>
            <a:r>
              <a:rPr lang="en-GB" sz="1050" i="1" dirty="0">
                <a:latin typeface="Avenir Next LT Pro" panose="020B0504020202020204" pitchFamily="34" charset="0"/>
              </a:rPr>
              <a:t> </a:t>
            </a:r>
            <a:r>
              <a:rPr lang="en-GB" sz="1050" dirty="0">
                <a:latin typeface="Avenir Next LT Pro" panose="020B0504020202020204" pitchFamily="34" charset="0"/>
              </a:rPr>
              <a:t>&lt; </a:t>
            </a:r>
            <a:r>
              <a:rPr lang="en-GB" sz="1050" dirty="0">
                <a:latin typeface="Avenir Next LT Pro" panose="020B0504020202020204" pitchFamily="34" charset="0"/>
                <a:hlinkClick r:id="rId6"/>
              </a:rPr>
              <a:t>https://catalog.archives.gov/id/12008442</a:t>
            </a:r>
            <a:r>
              <a:rPr lang="en-GB" sz="1050" dirty="0">
                <a:latin typeface="Avenir Next LT Pro" panose="020B0504020202020204" pitchFamily="34" charset="0"/>
              </a:rPr>
              <a:t> &gt; [accessed 20/04/23]. </a:t>
            </a:r>
          </a:p>
          <a:p>
            <a:r>
              <a:rPr lang="en-GB" sz="1050" dirty="0">
                <a:latin typeface="Avenir Next LT Pro" panose="020B0504020202020204" pitchFamily="34" charset="0"/>
              </a:rPr>
              <a:t>Scott Bauer, </a:t>
            </a:r>
            <a:r>
              <a:rPr lang="en-GB" sz="1050" i="1" dirty="0">
                <a:latin typeface="Avenir Next LT Pro" panose="020B0504020202020204" pitchFamily="34" charset="0"/>
              </a:rPr>
              <a:t>Connecticut dairy farmer standing near the herd, </a:t>
            </a:r>
            <a:r>
              <a:rPr lang="en-GB" sz="1050" dirty="0">
                <a:latin typeface="Avenir Next LT Pro" panose="020B0504020202020204" pitchFamily="34" charset="0"/>
              </a:rPr>
              <a:t>2012, online photograph, </a:t>
            </a:r>
            <a:r>
              <a:rPr lang="en-GB" sz="1050" i="1" dirty="0">
                <a:latin typeface="Avenir Next LT Pro" panose="020B0504020202020204" pitchFamily="34" charset="0"/>
              </a:rPr>
              <a:t>Wikipedia commons </a:t>
            </a:r>
            <a:r>
              <a:rPr lang="en-GB" sz="1050" dirty="0">
                <a:latin typeface="Avenir Next LT Pro" panose="020B0504020202020204" pitchFamily="34" charset="0"/>
              </a:rPr>
              <a:t>&lt; </a:t>
            </a:r>
            <a:r>
              <a:rPr lang="en-GB" sz="1050" dirty="0">
                <a:latin typeface="Avenir Next LT Pro" panose="020B0504020202020204" pitchFamily="34" charset="0"/>
                <a:hlinkClick r:id="rId7"/>
              </a:rPr>
              <a:t>https://commons.wikimedia.org/wiki/File:NRCSCT07047_-_Connecticut_(716026)(NRCS_Photo_Gallery).tif</a:t>
            </a:r>
            <a:r>
              <a:rPr lang="en-GB" sz="1050" dirty="0">
                <a:latin typeface="Avenir Next LT Pro" panose="020B0504020202020204" pitchFamily="34" charset="0"/>
              </a:rPr>
              <a:t> &gt; [accessed 20/04/23].</a:t>
            </a:r>
          </a:p>
          <a:p>
            <a:r>
              <a:rPr lang="en-GB" sz="1050" dirty="0" err="1">
                <a:latin typeface="Avenir Next LT Pro" panose="020B0504020202020204" pitchFamily="34" charset="0"/>
              </a:rPr>
              <a:t>Teversham</a:t>
            </a:r>
            <a:r>
              <a:rPr lang="en-GB" sz="1050" dirty="0">
                <a:latin typeface="Avenir Next LT Pro" panose="020B0504020202020204" pitchFamily="34" charset="0"/>
              </a:rPr>
              <a:t>, Edward, and others, </a:t>
            </a:r>
            <a:r>
              <a:rPr lang="en-GB" sz="1050" i="1" dirty="0">
                <a:latin typeface="Avenir Next LT Pro" panose="020B0504020202020204" pitchFamily="34" charset="0"/>
              </a:rPr>
              <a:t>Searching for rights and freedoms in the 20</a:t>
            </a:r>
            <a:r>
              <a:rPr lang="en-GB" sz="1050" i="1" baseline="30000" dirty="0">
                <a:latin typeface="Avenir Next LT Pro" panose="020B0504020202020204" pitchFamily="34" charset="0"/>
              </a:rPr>
              <a:t>th</a:t>
            </a:r>
            <a:r>
              <a:rPr lang="en-GB" sz="1050" i="1" dirty="0">
                <a:latin typeface="Avenir Next LT Pro" panose="020B0504020202020204" pitchFamily="34" charset="0"/>
              </a:rPr>
              <a:t> century </a:t>
            </a:r>
            <a:r>
              <a:rPr lang="en-GB" sz="1050" dirty="0">
                <a:latin typeface="Avenir Next LT Pro" panose="020B0504020202020204" pitchFamily="34" charset="0"/>
              </a:rPr>
              <a:t>(London: Pearson, 2015). </a:t>
            </a:r>
            <a:endParaRPr lang="en-GB" sz="1050" i="1" dirty="0">
              <a:latin typeface="Avenir Next LT Pro" panose="020B0504020202020204" pitchFamily="34" charset="0"/>
            </a:endParaRPr>
          </a:p>
          <a:p>
            <a:pPr marL="0" indent="0">
              <a:buNone/>
            </a:pPr>
            <a:endParaRPr lang="en-GB" sz="1200" dirty="0"/>
          </a:p>
          <a:p>
            <a:endParaRPr lang="en-GB" sz="1600" i="1" dirty="0"/>
          </a:p>
        </p:txBody>
      </p:sp>
      <p:sp>
        <p:nvSpPr>
          <p:cNvPr id="4" name="TextBox 3">
            <a:extLst>
              <a:ext uri="{FF2B5EF4-FFF2-40B4-BE49-F238E27FC236}">
                <a16:creationId xmlns:a16="http://schemas.microsoft.com/office/drawing/2014/main" id="{6814E43D-11A9-9E30-BCBC-CC279FD68CFB}"/>
              </a:ext>
            </a:extLst>
          </p:cNvPr>
          <p:cNvSpPr txBox="1"/>
          <p:nvPr/>
        </p:nvSpPr>
        <p:spPr>
          <a:xfrm>
            <a:off x="1219200" y="883920"/>
            <a:ext cx="8534400" cy="523220"/>
          </a:xfrm>
          <a:prstGeom prst="rect">
            <a:avLst/>
          </a:prstGeom>
          <a:noFill/>
        </p:spPr>
        <p:txBody>
          <a:bodyPr wrap="square" rtlCol="0">
            <a:spAutoFit/>
          </a:bodyPr>
          <a:lstStyle/>
          <a:p>
            <a:r>
              <a:rPr lang="en-GB" sz="2800" b="1" u="sng" dirty="0">
                <a:latin typeface="Avenir Next LT Pro" panose="020B0504020202020204" pitchFamily="34" charset="0"/>
              </a:rPr>
              <a:t>References</a:t>
            </a:r>
          </a:p>
        </p:txBody>
      </p:sp>
    </p:spTree>
    <p:extLst>
      <p:ext uri="{BB962C8B-B14F-4D97-AF65-F5344CB8AC3E}">
        <p14:creationId xmlns:p14="http://schemas.microsoft.com/office/powerpoint/2010/main" val="1170200877"/>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AD2E03"/>
      </a:dk2>
      <a:lt2>
        <a:srgbClr val="D75626"/>
      </a:lt2>
      <a:accent1>
        <a:srgbClr val="760603"/>
      </a:accent1>
      <a:accent2>
        <a:srgbClr val="FA9C1F"/>
      </a:accent2>
      <a:accent3>
        <a:srgbClr val="D9BB55"/>
      </a:accent3>
      <a:accent4>
        <a:srgbClr val="829551"/>
      </a:accent4>
      <a:accent5>
        <a:srgbClr val="58A28B"/>
      </a:accent5>
      <a:accent6>
        <a:srgbClr val="426480"/>
      </a:accent6>
      <a:hlink>
        <a:srgbClr val="460402"/>
      </a:hlink>
      <a:folHlink>
        <a:srgbClr val="991111"/>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142000"/>
                <a:satMod val="200000"/>
                <a:lumMod val="118000"/>
              </a:schemeClr>
            </a:gs>
            <a:gs pos="100000">
              <a:schemeClr val="phClr">
                <a:shade val="94000"/>
                <a:hueMod val="22000"/>
                <a:satMod val="220000"/>
                <a:lumMod val="62000"/>
              </a:schemeClr>
            </a:gs>
          </a:gsLst>
          <a:lin ang="6120000" scaled="1"/>
        </a:gradFill>
        <a:gradFill rotWithShape="1">
          <a:gsLst>
            <a:gs pos="0">
              <a:schemeClr val="phClr">
                <a:tint val="97000"/>
                <a:hueMod val="142000"/>
                <a:satMod val="200000"/>
                <a:lumMod val="118000"/>
              </a:schemeClr>
            </a:gs>
            <a:gs pos="100000">
              <a:schemeClr val="phClr">
                <a:shade val="92000"/>
                <a:hueMod val="22000"/>
                <a:satMod val="220000"/>
                <a:lumMod val="62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2903AAAE-3EA5-424A-B142-CC51DC1F897D}"/>
    </a:ext>
  </a:extLst>
</a:theme>
</file>

<file path=docProps/app.xml><?xml version="1.0" encoding="utf-8"?>
<Properties xmlns="http://schemas.openxmlformats.org/officeDocument/2006/extended-properties" xmlns:vt="http://schemas.openxmlformats.org/officeDocument/2006/docPropsVTypes">
  <Template>Slice</Template>
  <TotalTime>808</TotalTime>
  <Words>1126</Words>
  <Application>Microsoft Office PowerPoint</Application>
  <PresentationFormat>Widescreen</PresentationFormat>
  <Paragraphs>51</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Avenir Next LT Pro</vt:lpstr>
      <vt:lpstr>Century Gothic</vt:lpstr>
      <vt:lpstr>Wingdings</vt:lpstr>
      <vt:lpstr>Wingdings 3</vt:lpstr>
      <vt:lpstr>Slice</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Ain Maties</dc:creator>
  <cp:lastModifiedBy>Ain Maties</cp:lastModifiedBy>
  <cp:revision>1</cp:revision>
  <dcterms:created xsi:type="dcterms:W3CDTF">2023-04-27T20:37:09Z</dcterms:created>
  <dcterms:modified xsi:type="dcterms:W3CDTF">2023-04-28T10:10:24Z</dcterms:modified>
</cp:coreProperties>
</file>