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1" r:id="rId1"/>
  </p:sldMasterIdLst>
  <p:notesMasterIdLst>
    <p:notesMasterId r:id="rId35"/>
  </p:notesMasterIdLst>
  <p:handoutMasterIdLst>
    <p:handoutMasterId r:id="rId36"/>
  </p:handoutMasterIdLst>
  <p:sldIdLst>
    <p:sldId id="256" r:id="rId2"/>
    <p:sldId id="287" r:id="rId3"/>
    <p:sldId id="281" r:id="rId4"/>
    <p:sldId id="280" r:id="rId5"/>
    <p:sldId id="270" r:id="rId6"/>
    <p:sldId id="282" r:id="rId7"/>
    <p:sldId id="290" r:id="rId8"/>
    <p:sldId id="291" r:id="rId9"/>
    <p:sldId id="288" r:id="rId10"/>
    <p:sldId id="292" r:id="rId11"/>
    <p:sldId id="289" r:id="rId12"/>
    <p:sldId id="261" r:id="rId13"/>
    <p:sldId id="293" r:id="rId14"/>
    <p:sldId id="269" r:id="rId15"/>
    <p:sldId id="276" r:id="rId16"/>
    <p:sldId id="267" r:id="rId17"/>
    <p:sldId id="266" r:id="rId18"/>
    <p:sldId id="271" r:id="rId19"/>
    <p:sldId id="296" r:id="rId20"/>
    <p:sldId id="295" r:id="rId21"/>
    <p:sldId id="277" r:id="rId22"/>
    <p:sldId id="279" r:id="rId23"/>
    <p:sldId id="278" r:id="rId24"/>
    <p:sldId id="265" r:id="rId25"/>
    <p:sldId id="263" r:id="rId26"/>
    <p:sldId id="275" r:id="rId27"/>
    <p:sldId id="257" r:id="rId28"/>
    <p:sldId id="274" r:id="rId29"/>
    <p:sldId id="264" r:id="rId30"/>
    <p:sldId id="285" r:id="rId31"/>
    <p:sldId id="259" r:id="rId32"/>
    <p:sldId id="258" r:id="rId33"/>
    <p:sldId id="284" r:id="rId34"/>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D74"/>
    <a:srgbClr val="996633"/>
    <a:srgbClr val="9A5C00"/>
    <a:srgbClr val="006699"/>
    <a:srgbClr val="EEB500"/>
    <a:srgbClr val="CC7900"/>
    <a:srgbClr val="FF9900"/>
    <a:srgbClr val="FFD75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465" autoAdjust="0"/>
    <p:restoredTop sz="94660"/>
  </p:normalViewPr>
  <p:slideViewPr>
    <p:cSldViewPr>
      <p:cViewPr varScale="1">
        <p:scale>
          <a:sx n="82" d="100"/>
          <a:sy n="82" d="100"/>
        </p:scale>
        <p:origin x="1212" y="9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FF54AC36-796F-4E3D-9573-45C75C18931A}"/>
              </a:ext>
            </a:extLst>
          </p:cNvPr>
          <p:cNvSpPr>
            <a:spLocks noGrp="1" noChangeArrowheads="1"/>
          </p:cNvSpPr>
          <p:nvPr>
            <p:ph type="hdr" sz="quarter"/>
          </p:nvPr>
        </p:nvSpPr>
        <p:spPr bwMode="auto">
          <a:xfrm>
            <a:off x="0"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15363" name="Rectangle 3">
            <a:extLst>
              <a:ext uri="{FF2B5EF4-FFF2-40B4-BE49-F238E27FC236}">
                <a16:creationId xmlns:a16="http://schemas.microsoft.com/office/drawing/2014/main" id="{4CD992C8-C1C5-47FF-A950-0582F1761D5B}"/>
              </a:ext>
            </a:extLst>
          </p:cNvPr>
          <p:cNvSpPr>
            <a:spLocks noGrp="1" noChangeArrowheads="1"/>
          </p:cNvSpPr>
          <p:nvPr>
            <p:ph type="dt" sz="quarter" idx="1"/>
          </p:nvPr>
        </p:nvSpPr>
        <p:spPr bwMode="auto">
          <a:xfrm>
            <a:off x="3884613"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15364" name="Rectangle 4">
            <a:extLst>
              <a:ext uri="{FF2B5EF4-FFF2-40B4-BE49-F238E27FC236}">
                <a16:creationId xmlns:a16="http://schemas.microsoft.com/office/drawing/2014/main" id="{73180AB5-CEE5-4668-A7EE-6021C7E18C86}"/>
              </a:ext>
            </a:extLst>
          </p:cNvPr>
          <p:cNvSpPr>
            <a:spLocks noGrp="1" noChangeArrowheads="1"/>
          </p:cNvSpPr>
          <p:nvPr>
            <p:ph type="ftr" sz="quarter" idx="2"/>
          </p:nvPr>
        </p:nvSpPr>
        <p:spPr bwMode="auto">
          <a:xfrm>
            <a:off x="0"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15365" name="Rectangle 5">
            <a:extLst>
              <a:ext uri="{FF2B5EF4-FFF2-40B4-BE49-F238E27FC236}">
                <a16:creationId xmlns:a16="http://schemas.microsoft.com/office/drawing/2014/main" id="{61092C78-1F23-4137-97DA-28A34F6226A9}"/>
              </a:ext>
            </a:extLst>
          </p:cNvPr>
          <p:cNvSpPr>
            <a:spLocks noGrp="1" noChangeArrowheads="1"/>
          </p:cNvSpPr>
          <p:nvPr>
            <p:ph type="sldNum" sz="quarter" idx="3"/>
          </p:nvPr>
        </p:nvSpPr>
        <p:spPr bwMode="auto">
          <a:xfrm>
            <a:off x="3884613"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a:defRPr sz="1200"/>
            </a:lvl1pPr>
          </a:lstStyle>
          <a:p>
            <a:fld id="{06BE63BC-639C-40D6-A023-420B17E6A133}" type="slidenum">
              <a:rPr lang="en-GB" altLang="en-US"/>
              <a:pPr/>
              <a:t>‹#›</a:t>
            </a:fld>
            <a:endParaRPr lang="en-GB" altLang="en-US"/>
          </a:p>
        </p:txBody>
      </p:sp>
    </p:spTree>
    <p:extLst>
      <p:ext uri="{BB962C8B-B14F-4D97-AF65-F5344CB8AC3E}">
        <p14:creationId xmlns:p14="http://schemas.microsoft.com/office/powerpoint/2010/main" val="36939788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BF4D2D-75CF-4003-A1E1-C0F7FFE92FA6}" type="datetimeFigureOut">
              <a:rPr lang="en-GB" smtClean="0"/>
              <a:t>07/01/2019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430683-B2E8-4E38-A073-3B7A7D4C4BC7}" type="slidenum">
              <a:rPr lang="en-GB" smtClean="0"/>
              <a:t>‹#›</a:t>
            </a:fld>
            <a:endParaRPr lang="en-GB"/>
          </a:p>
        </p:txBody>
      </p:sp>
    </p:spTree>
    <p:extLst>
      <p:ext uri="{BB962C8B-B14F-4D97-AF65-F5344CB8AC3E}">
        <p14:creationId xmlns:p14="http://schemas.microsoft.com/office/powerpoint/2010/main" val="2181346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430683-B2E8-4E38-A073-3B7A7D4C4BC7}" type="slidenum">
              <a:rPr lang="en-GB" smtClean="0"/>
              <a:t>11</a:t>
            </a:fld>
            <a:endParaRPr lang="en-GB"/>
          </a:p>
        </p:txBody>
      </p:sp>
    </p:spTree>
    <p:extLst>
      <p:ext uri="{BB962C8B-B14F-4D97-AF65-F5344CB8AC3E}">
        <p14:creationId xmlns:p14="http://schemas.microsoft.com/office/powerpoint/2010/main" val="40622411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430683-B2E8-4E38-A073-3B7A7D4C4BC7}" type="slidenum">
              <a:rPr lang="en-GB" smtClean="0"/>
              <a:t>14</a:t>
            </a:fld>
            <a:endParaRPr lang="en-GB"/>
          </a:p>
        </p:txBody>
      </p:sp>
    </p:spTree>
    <p:extLst>
      <p:ext uri="{BB962C8B-B14F-4D97-AF65-F5344CB8AC3E}">
        <p14:creationId xmlns:p14="http://schemas.microsoft.com/office/powerpoint/2010/main" val="9445297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430683-B2E8-4E38-A073-3B7A7D4C4BC7}" type="slidenum">
              <a:rPr lang="en-GB" smtClean="0"/>
              <a:t>20</a:t>
            </a:fld>
            <a:endParaRPr lang="en-GB"/>
          </a:p>
        </p:txBody>
      </p:sp>
    </p:spTree>
    <p:extLst>
      <p:ext uri="{BB962C8B-B14F-4D97-AF65-F5344CB8AC3E}">
        <p14:creationId xmlns:p14="http://schemas.microsoft.com/office/powerpoint/2010/main" val="6433930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tIns="0" rIns="18288">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4" name="Date Placeholder 29">
            <a:extLst>
              <a:ext uri="{FF2B5EF4-FFF2-40B4-BE49-F238E27FC236}">
                <a16:creationId xmlns:a16="http://schemas.microsoft.com/office/drawing/2014/main" id="{57CC1695-5A2F-4E69-B0EF-DBA8B31F5DA0}"/>
              </a:ext>
            </a:extLst>
          </p:cNvPr>
          <p:cNvSpPr>
            <a:spLocks noGrp="1"/>
          </p:cNvSpPr>
          <p:nvPr>
            <p:ph type="dt" sz="half" idx="10"/>
          </p:nvPr>
        </p:nvSpPr>
        <p:spPr/>
        <p:txBody>
          <a:bodyPr/>
          <a:lstStyle>
            <a:lvl1pPr>
              <a:defRPr/>
            </a:lvl1pPr>
          </a:lstStyle>
          <a:p>
            <a:pPr>
              <a:defRPr/>
            </a:pPr>
            <a:endParaRPr lang="en-GB"/>
          </a:p>
        </p:txBody>
      </p:sp>
      <p:sp>
        <p:nvSpPr>
          <p:cNvPr id="5" name="Footer Placeholder 18">
            <a:extLst>
              <a:ext uri="{FF2B5EF4-FFF2-40B4-BE49-F238E27FC236}">
                <a16:creationId xmlns:a16="http://schemas.microsoft.com/office/drawing/2014/main" id="{B26D1A3D-D6A0-4A40-BCE5-8AB328FDE03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6">
            <a:extLst>
              <a:ext uri="{FF2B5EF4-FFF2-40B4-BE49-F238E27FC236}">
                <a16:creationId xmlns:a16="http://schemas.microsoft.com/office/drawing/2014/main" id="{8DA24D3F-8459-49C3-97FE-B52AF436812B}"/>
              </a:ext>
            </a:extLst>
          </p:cNvPr>
          <p:cNvSpPr>
            <a:spLocks noGrp="1"/>
          </p:cNvSpPr>
          <p:nvPr>
            <p:ph type="sldNum" sz="quarter" idx="12"/>
          </p:nvPr>
        </p:nvSpPr>
        <p:spPr/>
        <p:txBody>
          <a:bodyPr/>
          <a:lstStyle>
            <a:lvl1pPr>
              <a:defRPr>
                <a:solidFill>
                  <a:srgbClr val="D9D2C6"/>
                </a:solidFill>
              </a:defRPr>
            </a:lvl1pPr>
          </a:lstStyle>
          <a:p>
            <a:fld id="{995D0998-2626-40D3-A5C7-57FB41970573}" type="slidenum">
              <a:rPr lang="en-GB" altLang="en-US"/>
              <a:pPr/>
              <a:t>‹#›</a:t>
            </a:fld>
            <a:endParaRPr lang="en-GB" altLang="en-US"/>
          </a:p>
        </p:txBody>
      </p:sp>
    </p:spTree>
    <p:extLst>
      <p:ext uri="{BB962C8B-B14F-4D97-AF65-F5344CB8AC3E}">
        <p14:creationId xmlns:p14="http://schemas.microsoft.com/office/powerpoint/2010/main" val="189128803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CCB7CFBD-55E9-4D6A-9D75-7A18DD22E5C5}"/>
              </a:ext>
            </a:extLst>
          </p:cNvPr>
          <p:cNvSpPr>
            <a:spLocks noGrp="1"/>
          </p:cNvSpPr>
          <p:nvPr>
            <p:ph type="dt" sz="half" idx="10"/>
          </p:nvPr>
        </p:nvSpPr>
        <p:spPr/>
        <p:txBody>
          <a:bodyPr/>
          <a:lstStyle>
            <a:lvl1pPr>
              <a:defRPr/>
            </a:lvl1pPr>
          </a:lstStyle>
          <a:p>
            <a:pPr>
              <a:defRPr/>
            </a:pPr>
            <a:endParaRPr lang="en-GB"/>
          </a:p>
        </p:txBody>
      </p:sp>
      <p:sp>
        <p:nvSpPr>
          <p:cNvPr id="5" name="Footer Placeholder 21">
            <a:extLst>
              <a:ext uri="{FF2B5EF4-FFF2-40B4-BE49-F238E27FC236}">
                <a16:creationId xmlns:a16="http://schemas.microsoft.com/office/drawing/2014/main" id="{9B15D78C-8C62-4ED6-BF09-878E814A95F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53A2F38C-B877-4D64-976F-C3346FCBD659}"/>
              </a:ext>
            </a:extLst>
          </p:cNvPr>
          <p:cNvSpPr>
            <a:spLocks noGrp="1"/>
          </p:cNvSpPr>
          <p:nvPr>
            <p:ph type="sldNum" sz="quarter" idx="12"/>
          </p:nvPr>
        </p:nvSpPr>
        <p:spPr/>
        <p:txBody>
          <a:bodyPr/>
          <a:lstStyle>
            <a:lvl1pPr>
              <a:defRPr/>
            </a:lvl1pPr>
          </a:lstStyle>
          <a:p>
            <a:fld id="{CED79632-68CA-4274-A156-FD5DF364C77D}" type="slidenum">
              <a:rPr lang="en-GB" altLang="en-US"/>
              <a:pPr/>
              <a:t>‹#›</a:t>
            </a:fld>
            <a:endParaRPr lang="en-GB" altLang="en-US"/>
          </a:p>
        </p:txBody>
      </p:sp>
    </p:spTree>
    <p:extLst>
      <p:ext uri="{BB962C8B-B14F-4D97-AF65-F5344CB8AC3E}">
        <p14:creationId xmlns:p14="http://schemas.microsoft.com/office/powerpoint/2010/main" val="485388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tIns="0">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7400FDA6-69A1-4489-BBD6-E2544475722A}"/>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DEED794D-F9ED-422B-9349-C834A4B11FE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B369D59-B1F2-4CF4-BF58-E325BA8354B6}"/>
              </a:ext>
            </a:extLst>
          </p:cNvPr>
          <p:cNvSpPr>
            <a:spLocks noGrp="1"/>
          </p:cNvSpPr>
          <p:nvPr>
            <p:ph type="sldNum" sz="quarter" idx="12"/>
          </p:nvPr>
        </p:nvSpPr>
        <p:spPr/>
        <p:txBody>
          <a:bodyPr/>
          <a:lstStyle>
            <a:lvl1pPr>
              <a:defRPr>
                <a:solidFill>
                  <a:srgbClr val="D9D2C6"/>
                </a:solidFill>
              </a:defRPr>
            </a:lvl1pPr>
          </a:lstStyle>
          <a:p>
            <a:fld id="{961E24D6-2ADF-46C4-8E1C-723849CC4956}" type="slidenum">
              <a:rPr lang="en-GB" altLang="en-US"/>
              <a:pPr/>
              <a:t>‹#›</a:t>
            </a:fld>
            <a:endParaRPr lang="en-GB" altLang="en-US"/>
          </a:p>
        </p:txBody>
      </p:sp>
    </p:spTree>
    <p:extLst>
      <p:ext uri="{BB962C8B-B14F-4D97-AF65-F5344CB8AC3E}">
        <p14:creationId xmlns:p14="http://schemas.microsoft.com/office/powerpoint/2010/main" val="425164290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a:extLst>
              <a:ext uri="{FF2B5EF4-FFF2-40B4-BE49-F238E27FC236}">
                <a16:creationId xmlns:a16="http://schemas.microsoft.com/office/drawing/2014/main" id="{EFD793A7-E0B5-4A6A-A403-C6D40349D158}"/>
              </a:ext>
            </a:extLst>
          </p:cNvPr>
          <p:cNvSpPr>
            <a:spLocks noGrp="1"/>
          </p:cNvSpPr>
          <p:nvPr>
            <p:ph type="dt" sz="half" idx="10"/>
          </p:nvPr>
        </p:nvSpPr>
        <p:spPr/>
        <p:txBody>
          <a:bodyPr/>
          <a:lstStyle>
            <a:lvl1pPr>
              <a:defRPr/>
            </a:lvl1pPr>
          </a:lstStyle>
          <a:p>
            <a:pPr>
              <a:defRPr/>
            </a:pPr>
            <a:endParaRPr lang="en-GB"/>
          </a:p>
        </p:txBody>
      </p:sp>
      <p:sp>
        <p:nvSpPr>
          <p:cNvPr id="6" name="Footer Placeholder 21">
            <a:extLst>
              <a:ext uri="{FF2B5EF4-FFF2-40B4-BE49-F238E27FC236}">
                <a16:creationId xmlns:a16="http://schemas.microsoft.com/office/drawing/2014/main" id="{A2DB9DA6-A8B3-4B7B-86DC-8FFB7D7B38B4}"/>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17">
            <a:extLst>
              <a:ext uri="{FF2B5EF4-FFF2-40B4-BE49-F238E27FC236}">
                <a16:creationId xmlns:a16="http://schemas.microsoft.com/office/drawing/2014/main" id="{1D7DF88D-C809-4F06-A6BD-73C3AD4ED2BC}"/>
              </a:ext>
            </a:extLst>
          </p:cNvPr>
          <p:cNvSpPr>
            <a:spLocks noGrp="1"/>
          </p:cNvSpPr>
          <p:nvPr>
            <p:ph type="sldNum" sz="quarter" idx="12"/>
          </p:nvPr>
        </p:nvSpPr>
        <p:spPr/>
        <p:txBody>
          <a:bodyPr/>
          <a:lstStyle>
            <a:lvl1pPr>
              <a:defRPr/>
            </a:lvl1pPr>
          </a:lstStyle>
          <a:p>
            <a:fld id="{81508290-B634-450B-9F1D-33D83D702EF1}" type="slidenum">
              <a:rPr lang="en-GB" altLang="en-US"/>
              <a:pPr/>
              <a:t>‹#›</a:t>
            </a:fld>
            <a:endParaRPr lang="en-GB" altLang="en-US"/>
          </a:p>
        </p:txBody>
      </p:sp>
    </p:spTree>
    <p:extLst>
      <p:ext uri="{BB962C8B-B14F-4D97-AF65-F5344CB8AC3E}">
        <p14:creationId xmlns:p14="http://schemas.microsoft.com/office/powerpoint/2010/main" val="592391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9">
            <a:extLst>
              <a:ext uri="{FF2B5EF4-FFF2-40B4-BE49-F238E27FC236}">
                <a16:creationId xmlns:a16="http://schemas.microsoft.com/office/drawing/2014/main" id="{DD8FA042-CCCE-4938-B0A4-3F0037125546}"/>
              </a:ext>
            </a:extLst>
          </p:cNvPr>
          <p:cNvSpPr>
            <a:spLocks noGrp="1"/>
          </p:cNvSpPr>
          <p:nvPr>
            <p:ph type="dt" sz="half" idx="10"/>
          </p:nvPr>
        </p:nvSpPr>
        <p:spPr/>
        <p:txBody>
          <a:bodyPr/>
          <a:lstStyle>
            <a:lvl1pPr>
              <a:defRPr/>
            </a:lvl1pPr>
          </a:lstStyle>
          <a:p>
            <a:pPr>
              <a:defRPr/>
            </a:pPr>
            <a:endParaRPr lang="en-GB"/>
          </a:p>
        </p:txBody>
      </p:sp>
      <p:sp>
        <p:nvSpPr>
          <p:cNvPr id="8" name="Footer Placeholder 21">
            <a:extLst>
              <a:ext uri="{FF2B5EF4-FFF2-40B4-BE49-F238E27FC236}">
                <a16:creationId xmlns:a16="http://schemas.microsoft.com/office/drawing/2014/main" id="{919502A1-3FD8-4F8A-B4D1-5E9404F0DF86}"/>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17">
            <a:extLst>
              <a:ext uri="{FF2B5EF4-FFF2-40B4-BE49-F238E27FC236}">
                <a16:creationId xmlns:a16="http://schemas.microsoft.com/office/drawing/2014/main" id="{FE2ED442-225C-419D-B573-F3417325A4CE}"/>
              </a:ext>
            </a:extLst>
          </p:cNvPr>
          <p:cNvSpPr>
            <a:spLocks noGrp="1"/>
          </p:cNvSpPr>
          <p:nvPr>
            <p:ph type="sldNum" sz="quarter" idx="12"/>
          </p:nvPr>
        </p:nvSpPr>
        <p:spPr/>
        <p:txBody>
          <a:bodyPr/>
          <a:lstStyle>
            <a:lvl1pPr>
              <a:defRPr/>
            </a:lvl1pPr>
          </a:lstStyle>
          <a:p>
            <a:fld id="{7959A5DA-33E9-415E-AB19-A2E5337831D0}" type="slidenum">
              <a:rPr lang="en-GB" altLang="en-US"/>
              <a:pPr/>
              <a:t>‹#›</a:t>
            </a:fld>
            <a:endParaRPr lang="en-GB" altLang="en-US"/>
          </a:p>
        </p:txBody>
      </p:sp>
    </p:spTree>
    <p:extLst>
      <p:ext uri="{BB962C8B-B14F-4D97-AF65-F5344CB8AC3E}">
        <p14:creationId xmlns:p14="http://schemas.microsoft.com/office/powerpoint/2010/main" val="28734341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en-US"/>
              <a:t>Click to edit Master title style</a:t>
            </a:r>
          </a:p>
        </p:txBody>
      </p:sp>
      <p:sp>
        <p:nvSpPr>
          <p:cNvPr id="3" name="Date Placeholder 9">
            <a:extLst>
              <a:ext uri="{FF2B5EF4-FFF2-40B4-BE49-F238E27FC236}">
                <a16:creationId xmlns:a16="http://schemas.microsoft.com/office/drawing/2014/main" id="{CDDD83DB-9ACC-4A9C-8633-CB72E211E254}"/>
              </a:ext>
            </a:extLst>
          </p:cNvPr>
          <p:cNvSpPr>
            <a:spLocks noGrp="1"/>
          </p:cNvSpPr>
          <p:nvPr>
            <p:ph type="dt" sz="half" idx="10"/>
          </p:nvPr>
        </p:nvSpPr>
        <p:spPr/>
        <p:txBody>
          <a:bodyPr/>
          <a:lstStyle>
            <a:lvl1pPr>
              <a:defRPr/>
            </a:lvl1pPr>
          </a:lstStyle>
          <a:p>
            <a:pPr>
              <a:defRPr/>
            </a:pPr>
            <a:endParaRPr lang="en-GB"/>
          </a:p>
        </p:txBody>
      </p:sp>
      <p:sp>
        <p:nvSpPr>
          <p:cNvPr id="4" name="Footer Placeholder 21">
            <a:extLst>
              <a:ext uri="{FF2B5EF4-FFF2-40B4-BE49-F238E27FC236}">
                <a16:creationId xmlns:a16="http://schemas.microsoft.com/office/drawing/2014/main" id="{8C1E2D87-FBAF-44B6-BFB5-1C571A9A028B}"/>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17">
            <a:extLst>
              <a:ext uri="{FF2B5EF4-FFF2-40B4-BE49-F238E27FC236}">
                <a16:creationId xmlns:a16="http://schemas.microsoft.com/office/drawing/2014/main" id="{F1A522CA-382E-43B7-B1E1-6B2CEF7F2EAB}"/>
              </a:ext>
            </a:extLst>
          </p:cNvPr>
          <p:cNvSpPr>
            <a:spLocks noGrp="1"/>
          </p:cNvSpPr>
          <p:nvPr>
            <p:ph type="sldNum" sz="quarter" idx="12"/>
          </p:nvPr>
        </p:nvSpPr>
        <p:spPr/>
        <p:txBody>
          <a:bodyPr/>
          <a:lstStyle>
            <a:lvl1pPr>
              <a:defRPr/>
            </a:lvl1pPr>
          </a:lstStyle>
          <a:p>
            <a:fld id="{6B57CAE8-3E54-4D33-B72A-2616D33F32FE}" type="slidenum">
              <a:rPr lang="en-GB" altLang="en-US"/>
              <a:pPr/>
              <a:t>‹#›</a:t>
            </a:fld>
            <a:endParaRPr lang="en-GB" altLang="en-US"/>
          </a:p>
        </p:txBody>
      </p:sp>
    </p:spTree>
    <p:extLst>
      <p:ext uri="{BB962C8B-B14F-4D97-AF65-F5344CB8AC3E}">
        <p14:creationId xmlns:p14="http://schemas.microsoft.com/office/powerpoint/2010/main" val="2630804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355A2660-AAD5-49F0-9E15-EC19C1CF0904}"/>
              </a:ext>
            </a:extLst>
          </p:cNvPr>
          <p:cNvSpPr>
            <a:spLocks noGrp="1"/>
          </p:cNvSpPr>
          <p:nvPr>
            <p:ph type="dt" sz="half" idx="10"/>
          </p:nvPr>
        </p:nvSpPr>
        <p:spPr/>
        <p:txBody>
          <a:bodyPr/>
          <a:lstStyle>
            <a:lvl1pPr>
              <a:defRPr/>
            </a:lvl1pPr>
          </a:lstStyle>
          <a:p>
            <a:pPr>
              <a:defRPr/>
            </a:pPr>
            <a:endParaRPr lang="en-GB"/>
          </a:p>
        </p:txBody>
      </p:sp>
      <p:sp>
        <p:nvSpPr>
          <p:cNvPr id="3" name="Footer Placeholder 21">
            <a:extLst>
              <a:ext uri="{FF2B5EF4-FFF2-40B4-BE49-F238E27FC236}">
                <a16:creationId xmlns:a16="http://schemas.microsoft.com/office/drawing/2014/main" id="{E19F307E-9384-490F-A61C-E45507D0F464}"/>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17">
            <a:extLst>
              <a:ext uri="{FF2B5EF4-FFF2-40B4-BE49-F238E27FC236}">
                <a16:creationId xmlns:a16="http://schemas.microsoft.com/office/drawing/2014/main" id="{B90AC974-04AD-4216-83F4-4A4AE06AB93E}"/>
              </a:ext>
            </a:extLst>
          </p:cNvPr>
          <p:cNvSpPr>
            <a:spLocks noGrp="1"/>
          </p:cNvSpPr>
          <p:nvPr>
            <p:ph type="sldNum" sz="quarter" idx="12"/>
          </p:nvPr>
        </p:nvSpPr>
        <p:spPr/>
        <p:txBody>
          <a:bodyPr/>
          <a:lstStyle>
            <a:lvl1pPr>
              <a:defRPr/>
            </a:lvl1pPr>
          </a:lstStyle>
          <a:p>
            <a:fld id="{56815DDC-CB30-4776-B47F-04DA4BBF0597}" type="slidenum">
              <a:rPr lang="en-GB" altLang="en-US"/>
              <a:pPr/>
              <a:t>‹#›</a:t>
            </a:fld>
            <a:endParaRPr lang="en-GB" altLang="en-US"/>
          </a:p>
        </p:txBody>
      </p:sp>
    </p:spTree>
    <p:extLst>
      <p:ext uri="{BB962C8B-B14F-4D97-AF65-F5344CB8AC3E}">
        <p14:creationId xmlns:p14="http://schemas.microsoft.com/office/powerpoint/2010/main" val="4077050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a:extLst>
              <a:ext uri="{FF2B5EF4-FFF2-40B4-BE49-F238E27FC236}">
                <a16:creationId xmlns:a16="http://schemas.microsoft.com/office/drawing/2014/main" id="{40943833-3785-4038-AA8A-A2F3EBC3B144}"/>
              </a:ext>
            </a:extLst>
          </p:cNvPr>
          <p:cNvSpPr>
            <a:spLocks noGrp="1"/>
          </p:cNvSpPr>
          <p:nvPr>
            <p:ph type="dt" sz="half" idx="10"/>
          </p:nvPr>
        </p:nvSpPr>
        <p:spPr/>
        <p:txBody>
          <a:bodyPr/>
          <a:lstStyle>
            <a:lvl1pPr>
              <a:defRPr/>
            </a:lvl1pPr>
          </a:lstStyle>
          <a:p>
            <a:pPr>
              <a:defRPr/>
            </a:pPr>
            <a:endParaRPr lang="en-GB"/>
          </a:p>
        </p:txBody>
      </p:sp>
      <p:sp>
        <p:nvSpPr>
          <p:cNvPr id="6" name="Footer Placeholder 21">
            <a:extLst>
              <a:ext uri="{FF2B5EF4-FFF2-40B4-BE49-F238E27FC236}">
                <a16:creationId xmlns:a16="http://schemas.microsoft.com/office/drawing/2014/main" id="{00B9995C-D3C6-488C-B149-FF1BE567C176}"/>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17">
            <a:extLst>
              <a:ext uri="{FF2B5EF4-FFF2-40B4-BE49-F238E27FC236}">
                <a16:creationId xmlns:a16="http://schemas.microsoft.com/office/drawing/2014/main" id="{6C712885-F5BF-48B3-A5D3-FDF59398BA99}"/>
              </a:ext>
            </a:extLst>
          </p:cNvPr>
          <p:cNvSpPr>
            <a:spLocks noGrp="1"/>
          </p:cNvSpPr>
          <p:nvPr>
            <p:ph type="sldNum" sz="quarter" idx="12"/>
          </p:nvPr>
        </p:nvSpPr>
        <p:spPr/>
        <p:txBody>
          <a:bodyPr/>
          <a:lstStyle>
            <a:lvl1pPr>
              <a:defRPr/>
            </a:lvl1pPr>
          </a:lstStyle>
          <a:p>
            <a:fld id="{6506E229-04FD-4C0A-B125-724C039D199B}" type="slidenum">
              <a:rPr lang="en-GB" altLang="en-US"/>
              <a:pPr/>
              <a:t>‹#›</a:t>
            </a:fld>
            <a:endParaRPr lang="en-GB" altLang="en-US"/>
          </a:p>
        </p:txBody>
      </p:sp>
    </p:spTree>
    <p:extLst>
      <p:ext uri="{BB962C8B-B14F-4D97-AF65-F5344CB8AC3E}">
        <p14:creationId xmlns:p14="http://schemas.microsoft.com/office/powerpoint/2010/main" val="14824627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nip and Round Single Corner Rectangle 13">
            <a:extLst>
              <a:ext uri="{FF2B5EF4-FFF2-40B4-BE49-F238E27FC236}">
                <a16:creationId xmlns:a16="http://schemas.microsoft.com/office/drawing/2014/main" id="{C6FC8527-A697-4647-9E39-01876BDDF328}"/>
              </a:ext>
            </a:extLst>
          </p:cNvPr>
          <p:cNvSpPr/>
          <p:nvPr/>
        </p:nvSpPr>
        <p:spPr>
          <a:xfrm rot="420000" flipV="1">
            <a:off x="3165475" y="1108075"/>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p:nvSpPr>
          <p:cNvPr id="6" name="Right Triangle 5">
            <a:extLst>
              <a:ext uri="{FF2B5EF4-FFF2-40B4-BE49-F238E27FC236}">
                <a16:creationId xmlns:a16="http://schemas.microsoft.com/office/drawing/2014/main" id="{52989E0D-6B4D-445D-A505-FCC2A5A5D825}"/>
              </a:ext>
            </a:extLst>
          </p:cNvPr>
          <p:cNvSpPr/>
          <p:nvPr/>
        </p:nvSpPr>
        <p:spPr>
          <a:xfrm rot="420000" flipV="1">
            <a:off x="8004175" y="5359400"/>
            <a:ext cx="155575" cy="155575"/>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p:nvSpPr>
          <p:cNvPr id="7" name="Freeform 15">
            <a:extLst>
              <a:ext uri="{FF2B5EF4-FFF2-40B4-BE49-F238E27FC236}">
                <a16:creationId xmlns:a16="http://schemas.microsoft.com/office/drawing/2014/main" id="{343F0921-F6ED-46AF-985D-41A37535385C}"/>
              </a:ext>
            </a:extLst>
          </p:cNvPr>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endParaRPr>
          </a:p>
        </p:txBody>
      </p:sp>
      <p:sp>
        <p:nvSpPr>
          <p:cNvPr id="8" name="Freeform 16">
            <a:extLst>
              <a:ext uri="{FF2B5EF4-FFF2-40B4-BE49-F238E27FC236}">
                <a16:creationId xmlns:a16="http://schemas.microsoft.com/office/drawing/2014/main" id="{FF954889-6676-4FFB-9449-5C9CEAE585C3}"/>
              </a:ext>
            </a:extLst>
          </p:cNvPr>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endParaRPr>
          </a:p>
        </p:txBody>
      </p:sp>
      <p:sp>
        <p:nvSpPr>
          <p:cNvPr id="2" name="Title 1"/>
          <p:cNvSpPr>
            <a:spLocks noGrp="1"/>
          </p:cNvSpPr>
          <p:nvPr>
            <p:ph type="title"/>
          </p:nvPr>
        </p:nvSpPr>
        <p:spPr>
          <a:xfrm>
            <a:off x="609600" y="1176996"/>
            <a:ext cx="2212848" cy="1582621"/>
          </a:xfrm>
        </p:spPr>
        <p:txBody>
          <a:bodyPr lIns="45720" rIns="45720" bIns="45720"/>
          <a:lstStyle>
            <a:lvl1pPr algn="l">
              <a:buNone/>
              <a:defRPr sz="2000" b="1">
                <a:solidFill>
                  <a:schemeClr val="tx2"/>
                </a:solidFill>
              </a:defRPr>
            </a:lvl1pPr>
          </a:lstStyle>
          <a:p>
            <a:r>
              <a:rPr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a:lstStyle>
            <a:lvl1pPr marL="0" indent="0" algn="l">
              <a:spcBef>
                <a:spcPts val="250"/>
              </a:spcBef>
              <a:buFontTx/>
              <a:buNone/>
              <a:defRPr sz="13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normAutofit/>
          </a:bodyPr>
          <a:lstStyle>
            <a:lvl1pPr marL="0" indent="0">
              <a:buNone/>
              <a:defRPr sz="3200"/>
            </a:lvl1pPr>
          </a:lstStyle>
          <a:p>
            <a:pPr lvl="0"/>
            <a:r>
              <a:rPr lang="en-US" noProof="0"/>
              <a:t>Click icon to add picture</a:t>
            </a:r>
            <a:endParaRPr lang="en-US" noProof="0" dirty="0"/>
          </a:p>
        </p:txBody>
      </p:sp>
      <p:sp>
        <p:nvSpPr>
          <p:cNvPr id="9" name="Date Placeholder 4">
            <a:extLst>
              <a:ext uri="{FF2B5EF4-FFF2-40B4-BE49-F238E27FC236}">
                <a16:creationId xmlns:a16="http://schemas.microsoft.com/office/drawing/2014/main" id="{DD1B7E03-43B7-4D31-BF68-92E5C12045F2}"/>
              </a:ext>
            </a:extLst>
          </p:cNvPr>
          <p:cNvSpPr>
            <a:spLocks noGrp="1"/>
          </p:cNvSpPr>
          <p:nvPr>
            <p:ph type="dt" sz="half" idx="10"/>
          </p:nvPr>
        </p:nvSpPr>
        <p:spPr/>
        <p:txBody>
          <a:bodyPr/>
          <a:lstStyle>
            <a:lvl1pPr>
              <a:defRPr/>
            </a:lvl1pPr>
          </a:lstStyle>
          <a:p>
            <a:pPr>
              <a:defRPr/>
            </a:pPr>
            <a:endParaRPr lang="en-GB"/>
          </a:p>
        </p:txBody>
      </p:sp>
      <p:sp>
        <p:nvSpPr>
          <p:cNvPr id="10" name="Footer Placeholder 5">
            <a:extLst>
              <a:ext uri="{FF2B5EF4-FFF2-40B4-BE49-F238E27FC236}">
                <a16:creationId xmlns:a16="http://schemas.microsoft.com/office/drawing/2014/main" id="{151D9A83-ACA6-42C8-A91D-524A6B147B57}"/>
              </a:ext>
            </a:extLst>
          </p:cNvPr>
          <p:cNvSpPr>
            <a:spLocks noGrp="1"/>
          </p:cNvSpPr>
          <p:nvPr>
            <p:ph type="ftr" sz="quarter" idx="11"/>
          </p:nvPr>
        </p:nvSpPr>
        <p:spPr/>
        <p:txBody>
          <a:bodyPr/>
          <a:lstStyle>
            <a:lvl1pPr>
              <a:defRPr/>
            </a:lvl1pPr>
          </a:lstStyle>
          <a:p>
            <a:pPr>
              <a:defRPr/>
            </a:pPr>
            <a:endParaRPr lang="en-GB"/>
          </a:p>
        </p:txBody>
      </p:sp>
      <p:sp>
        <p:nvSpPr>
          <p:cNvPr id="11" name="Slide Number Placeholder 6">
            <a:extLst>
              <a:ext uri="{FF2B5EF4-FFF2-40B4-BE49-F238E27FC236}">
                <a16:creationId xmlns:a16="http://schemas.microsoft.com/office/drawing/2014/main" id="{6D59AA2E-ADA3-4F41-BA95-AC7E8042BAFC}"/>
              </a:ext>
            </a:extLst>
          </p:cNvPr>
          <p:cNvSpPr>
            <a:spLocks noGrp="1"/>
          </p:cNvSpPr>
          <p:nvPr>
            <p:ph type="sldNum" sz="quarter" idx="12"/>
          </p:nvPr>
        </p:nvSpPr>
        <p:spPr>
          <a:xfrm>
            <a:off x="8077200" y="6356350"/>
            <a:ext cx="609600" cy="365125"/>
          </a:xfrm>
        </p:spPr>
        <p:txBody>
          <a:bodyPr/>
          <a:lstStyle>
            <a:lvl1pPr>
              <a:defRPr/>
            </a:lvl1pPr>
          </a:lstStyle>
          <a:p>
            <a:fld id="{F4E894C8-82A7-4489-BE41-457678D5BBFD}" type="slidenum">
              <a:rPr lang="en-GB" altLang="en-US"/>
              <a:pPr/>
              <a:t>‹#›</a:t>
            </a:fld>
            <a:endParaRPr lang="en-GB" altLang="en-US"/>
          </a:p>
        </p:txBody>
      </p:sp>
    </p:spTree>
    <p:extLst>
      <p:ext uri="{BB962C8B-B14F-4D97-AF65-F5344CB8AC3E}">
        <p14:creationId xmlns:p14="http://schemas.microsoft.com/office/powerpoint/2010/main" val="1588487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68BA947-B8E3-421B-8C52-B2F4B8053777}"/>
              </a:ext>
            </a:extLst>
          </p:cNvPr>
          <p:cNvSpPr>
            <a:spLocks noGrp="1"/>
          </p:cNvSpPr>
          <p:nvPr>
            <p:ph type="dt" sz="half" idx="10"/>
          </p:nvPr>
        </p:nvSpPr>
        <p:spPr/>
        <p:txBody>
          <a:bodyPr/>
          <a:lstStyle>
            <a:lvl1pPr>
              <a:defRPr/>
            </a:lvl1pPr>
          </a:lstStyle>
          <a:p>
            <a:pPr>
              <a:defRPr/>
            </a:pPr>
            <a:endParaRPr lang="en-GB"/>
          </a:p>
        </p:txBody>
      </p:sp>
      <p:sp>
        <p:nvSpPr>
          <p:cNvPr id="5" name="Footer Placeholder 21">
            <a:extLst>
              <a:ext uri="{FF2B5EF4-FFF2-40B4-BE49-F238E27FC236}">
                <a16:creationId xmlns:a16="http://schemas.microsoft.com/office/drawing/2014/main" id="{A69B7A90-B2BE-40C0-A813-5089DE0D08D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54131B93-6F0B-4E6A-BF9B-927883746F46}"/>
              </a:ext>
            </a:extLst>
          </p:cNvPr>
          <p:cNvSpPr>
            <a:spLocks noGrp="1"/>
          </p:cNvSpPr>
          <p:nvPr>
            <p:ph type="sldNum" sz="quarter" idx="12"/>
          </p:nvPr>
        </p:nvSpPr>
        <p:spPr/>
        <p:txBody>
          <a:bodyPr/>
          <a:lstStyle>
            <a:lvl1pPr>
              <a:defRPr/>
            </a:lvl1pPr>
          </a:lstStyle>
          <a:p>
            <a:fld id="{6648C4B2-14E4-4B86-B90E-795D3FDAFCE9}" type="slidenum">
              <a:rPr lang="en-GB" altLang="en-US"/>
              <a:pPr/>
              <a:t>‹#›</a:t>
            </a:fld>
            <a:endParaRPr lang="en-GB" altLang="en-US"/>
          </a:p>
        </p:txBody>
      </p:sp>
    </p:spTree>
    <p:extLst>
      <p:ext uri="{BB962C8B-B14F-4D97-AF65-F5344CB8AC3E}">
        <p14:creationId xmlns:p14="http://schemas.microsoft.com/office/powerpoint/2010/main" val="3970341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D59710DA-6308-41B1-AAFB-DB563DA60AAF}"/>
              </a:ext>
            </a:extLst>
          </p:cNvPr>
          <p:cNvSpPr>
            <a:spLocks noGrp="1"/>
          </p:cNvSpPr>
          <p:nvPr>
            <p:ph type="dt" sz="half" idx="10"/>
          </p:nvPr>
        </p:nvSpPr>
        <p:spPr/>
        <p:txBody>
          <a:bodyPr/>
          <a:lstStyle>
            <a:lvl1pPr>
              <a:defRPr/>
            </a:lvl1pPr>
          </a:lstStyle>
          <a:p>
            <a:pPr>
              <a:defRPr/>
            </a:pPr>
            <a:endParaRPr lang="en-GB"/>
          </a:p>
        </p:txBody>
      </p:sp>
      <p:sp>
        <p:nvSpPr>
          <p:cNvPr id="5" name="Footer Placeholder 21">
            <a:extLst>
              <a:ext uri="{FF2B5EF4-FFF2-40B4-BE49-F238E27FC236}">
                <a16:creationId xmlns:a16="http://schemas.microsoft.com/office/drawing/2014/main" id="{D33F9816-0342-442F-811D-2664D46F8F3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300A9F5A-5688-4858-A212-A646EC50444E}"/>
              </a:ext>
            </a:extLst>
          </p:cNvPr>
          <p:cNvSpPr>
            <a:spLocks noGrp="1"/>
          </p:cNvSpPr>
          <p:nvPr>
            <p:ph type="sldNum" sz="quarter" idx="12"/>
          </p:nvPr>
        </p:nvSpPr>
        <p:spPr/>
        <p:txBody>
          <a:bodyPr/>
          <a:lstStyle>
            <a:lvl1pPr>
              <a:defRPr/>
            </a:lvl1pPr>
          </a:lstStyle>
          <a:p>
            <a:fld id="{3F17DF61-2860-4D8F-8A3A-56F1A9C302D5}" type="slidenum">
              <a:rPr lang="en-GB" altLang="en-US"/>
              <a:pPr/>
              <a:t>‹#›</a:t>
            </a:fld>
            <a:endParaRPr lang="en-GB" altLang="en-US"/>
          </a:p>
        </p:txBody>
      </p:sp>
    </p:spTree>
    <p:extLst>
      <p:ext uri="{BB962C8B-B14F-4D97-AF65-F5344CB8AC3E}">
        <p14:creationId xmlns:p14="http://schemas.microsoft.com/office/powerpoint/2010/main" val="26766152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9">
            <a:extLst>
              <a:ext uri="{FF2B5EF4-FFF2-40B4-BE49-F238E27FC236}">
                <a16:creationId xmlns:a16="http://schemas.microsoft.com/office/drawing/2014/main" id="{F01B4521-5C3B-426B-84A6-4D39011F7E5C}"/>
              </a:ext>
            </a:extLst>
          </p:cNvPr>
          <p:cNvSpPr>
            <a:spLocks noGrp="1"/>
          </p:cNvSpPr>
          <p:nvPr>
            <p:ph type="dt" sz="half" idx="10"/>
          </p:nvPr>
        </p:nvSpPr>
        <p:spPr/>
        <p:txBody>
          <a:bodyPr/>
          <a:lstStyle>
            <a:lvl1pPr>
              <a:defRPr/>
            </a:lvl1pPr>
          </a:lstStyle>
          <a:p>
            <a:pPr>
              <a:defRPr/>
            </a:pPr>
            <a:endParaRPr lang="en-GB"/>
          </a:p>
        </p:txBody>
      </p:sp>
      <p:sp>
        <p:nvSpPr>
          <p:cNvPr id="4" name="Footer Placeholder 21">
            <a:extLst>
              <a:ext uri="{FF2B5EF4-FFF2-40B4-BE49-F238E27FC236}">
                <a16:creationId xmlns:a16="http://schemas.microsoft.com/office/drawing/2014/main" id="{3E3BEAF0-61F0-4056-B94C-BD281ADDCBE7}"/>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17">
            <a:extLst>
              <a:ext uri="{FF2B5EF4-FFF2-40B4-BE49-F238E27FC236}">
                <a16:creationId xmlns:a16="http://schemas.microsoft.com/office/drawing/2014/main" id="{4D2EFB49-74D2-4794-BC1A-EBEE00F94014}"/>
              </a:ext>
            </a:extLst>
          </p:cNvPr>
          <p:cNvSpPr>
            <a:spLocks noGrp="1"/>
          </p:cNvSpPr>
          <p:nvPr>
            <p:ph type="sldNum" sz="quarter" idx="12"/>
          </p:nvPr>
        </p:nvSpPr>
        <p:spPr/>
        <p:txBody>
          <a:bodyPr/>
          <a:lstStyle>
            <a:lvl1pPr>
              <a:defRPr/>
            </a:lvl1pPr>
          </a:lstStyle>
          <a:p>
            <a:fld id="{706E79CB-1F6F-4A0C-80DB-B86529B1506A}" type="slidenum">
              <a:rPr lang="en-GB" altLang="en-US"/>
              <a:pPr/>
              <a:t>‹#›</a:t>
            </a:fld>
            <a:endParaRPr lang="en-GB" altLang="en-US"/>
          </a:p>
        </p:txBody>
      </p:sp>
    </p:spTree>
    <p:extLst>
      <p:ext uri="{BB962C8B-B14F-4D97-AF65-F5344CB8AC3E}">
        <p14:creationId xmlns:p14="http://schemas.microsoft.com/office/powerpoint/2010/main" val="769351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EB500"/>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F712DA57-4099-4CD5-B337-221A4CC7E4CB}"/>
              </a:ext>
            </a:extLst>
          </p:cNvPr>
          <p:cNvSpPr>
            <a:spLocks/>
          </p:cNvSpPr>
          <p:nvPr/>
        </p:nvSpPr>
        <p:spPr bwMode="auto">
          <a:xfrm>
            <a:off x="-9525" y="-7938"/>
            <a:ext cx="916305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endParaRPr>
          </a:p>
        </p:txBody>
      </p:sp>
      <p:sp>
        <p:nvSpPr>
          <p:cNvPr id="8" name="Freeform 7">
            <a:extLst>
              <a:ext uri="{FF2B5EF4-FFF2-40B4-BE49-F238E27FC236}">
                <a16:creationId xmlns:a16="http://schemas.microsoft.com/office/drawing/2014/main" id="{16B7FEF0-6815-4EE3-A0FC-D07095D0C1A2}"/>
              </a:ext>
            </a:extLst>
          </p:cNvPr>
          <p:cNvSpPr>
            <a:spLocks/>
          </p:cNvSpPr>
          <p:nvPr/>
        </p:nvSpPr>
        <p:spPr bwMode="auto">
          <a:xfrm>
            <a:off x="4381500" y="-7938"/>
            <a:ext cx="47625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endParaRPr>
          </a:p>
        </p:txBody>
      </p:sp>
      <p:sp>
        <p:nvSpPr>
          <p:cNvPr id="1028" name="Title Placeholder 8">
            <a:extLst>
              <a:ext uri="{FF2B5EF4-FFF2-40B4-BE49-F238E27FC236}">
                <a16:creationId xmlns:a16="http://schemas.microsoft.com/office/drawing/2014/main" id="{DB2D83F5-FA8F-4BE6-AE69-28DED8442CCD}"/>
              </a:ext>
            </a:extLst>
          </p:cNvPr>
          <p:cNvSpPr>
            <a:spLocks noGrp="1"/>
          </p:cNvSpPr>
          <p:nvPr>
            <p:ph type="title"/>
          </p:nvPr>
        </p:nvSpPr>
        <p:spPr bwMode="auto">
          <a:xfrm>
            <a:off x="457200" y="70485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0" numCol="1" anchor="b" anchorCtr="0" compatLnSpc="1">
            <a:prstTxWarp prst="textNoShape">
              <a:avLst/>
            </a:prstTxWarp>
          </a:bodyPr>
          <a:lstStyle/>
          <a:p>
            <a:pPr lvl="0"/>
            <a:r>
              <a:rPr lang="en-US" altLang="en-US"/>
              <a:t>Click to edit Master title style</a:t>
            </a:r>
          </a:p>
        </p:txBody>
      </p:sp>
      <p:sp>
        <p:nvSpPr>
          <p:cNvPr id="1029" name="Text Placeholder 29">
            <a:extLst>
              <a:ext uri="{FF2B5EF4-FFF2-40B4-BE49-F238E27FC236}">
                <a16:creationId xmlns:a16="http://schemas.microsoft.com/office/drawing/2014/main" id="{EA206C46-8B64-4A21-8B9B-28006F33DCB1}"/>
              </a:ext>
            </a:extLst>
          </p:cNvPr>
          <p:cNvSpPr>
            <a:spLocks noGrp="1"/>
          </p:cNvSpPr>
          <p:nvPr>
            <p:ph type="body" idx="1"/>
          </p:nvPr>
        </p:nvSpPr>
        <p:spPr bwMode="auto">
          <a:xfrm>
            <a:off x="457200" y="1935163"/>
            <a:ext cx="8229600" cy="438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E4A52197-8252-47DA-BAF7-335A755C2F4C}"/>
              </a:ext>
            </a:extLst>
          </p:cNvPr>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latin typeface="Arial" charset="0"/>
              </a:defRPr>
            </a:lvl1pPr>
          </a:lstStyle>
          <a:p>
            <a:pPr>
              <a:defRPr/>
            </a:pPr>
            <a:endParaRPr lang="en-GB"/>
          </a:p>
        </p:txBody>
      </p:sp>
      <p:sp>
        <p:nvSpPr>
          <p:cNvPr id="22" name="Footer Placeholder 21">
            <a:extLst>
              <a:ext uri="{FF2B5EF4-FFF2-40B4-BE49-F238E27FC236}">
                <a16:creationId xmlns:a16="http://schemas.microsoft.com/office/drawing/2014/main" id="{3BD0D250-2B97-45CF-B249-D0DA640800B1}"/>
              </a:ext>
            </a:extLst>
          </p:cNvPr>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latin typeface="Arial" charset="0"/>
              </a:defRPr>
            </a:lvl1pPr>
          </a:lstStyle>
          <a:p>
            <a:pPr>
              <a:defRPr/>
            </a:pPr>
            <a:endParaRPr lang="en-GB"/>
          </a:p>
        </p:txBody>
      </p:sp>
      <p:sp>
        <p:nvSpPr>
          <p:cNvPr id="18" name="Slide Number Placeholder 17">
            <a:extLst>
              <a:ext uri="{FF2B5EF4-FFF2-40B4-BE49-F238E27FC236}">
                <a16:creationId xmlns:a16="http://schemas.microsoft.com/office/drawing/2014/main" id="{5E0338F9-BB69-44F4-99E0-2B7A719446B9}"/>
              </a:ext>
            </a:extLst>
          </p:cNvPr>
          <p:cNvSpPr>
            <a:spLocks noGrp="1"/>
          </p:cNvSpPr>
          <p:nvPr>
            <p:ph type="sldNum" sz="quarter" idx="4"/>
          </p:nvPr>
        </p:nvSpPr>
        <p:spPr>
          <a:xfrm>
            <a:off x="7924800" y="6356350"/>
            <a:ext cx="762000" cy="365125"/>
          </a:xfrm>
          <a:prstGeom prst="rect">
            <a:avLst/>
          </a:prstGeom>
        </p:spPr>
        <p:txBody>
          <a:bodyPr vert="horz" wrap="square" lIns="0" tIns="0" rIns="0" bIns="0" numCol="1" anchor="b" anchorCtr="0" compatLnSpc="1">
            <a:prstTxWarp prst="textNoShape">
              <a:avLst/>
            </a:prstTxWarp>
          </a:bodyPr>
          <a:lstStyle>
            <a:lvl1pPr algn="r">
              <a:defRPr sz="1200">
                <a:solidFill>
                  <a:srgbClr val="424246"/>
                </a:solidFill>
              </a:defRPr>
            </a:lvl1pPr>
          </a:lstStyle>
          <a:p>
            <a:fld id="{54C56B42-D80E-4A39-BF2C-97307D02FD08}" type="slidenum">
              <a:rPr lang="en-GB" altLang="en-US"/>
              <a:pPr/>
              <a:t>‹#›</a:t>
            </a:fld>
            <a:endParaRPr lang="en-GB" altLang="en-US"/>
          </a:p>
        </p:txBody>
      </p:sp>
      <p:grpSp>
        <p:nvGrpSpPr>
          <p:cNvPr id="1033" name="Group 1">
            <a:extLst>
              <a:ext uri="{FF2B5EF4-FFF2-40B4-BE49-F238E27FC236}">
                <a16:creationId xmlns:a16="http://schemas.microsoft.com/office/drawing/2014/main" id="{F55A211E-BD2B-462D-8775-FB8DE2B7FF63}"/>
              </a:ext>
            </a:extLst>
          </p:cNvPr>
          <p:cNvGrpSpPr>
            <a:grpSpLocks/>
          </p:cNvGrpSpPr>
          <p:nvPr/>
        </p:nvGrpSpPr>
        <p:grpSpPr bwMode="auto">
          <a:xfrm>
            <a:off x="-19050" y="203200"/>
            <a:ext cx="9180513" cy="647700"/>
            <a:chOff x="-19045" y="216550"/>
            <a:chExt cx="9180548" cy="649224"/>
          </a:xfrm>
        </p:grpSpPr>
        <p:sp>
          <p:nvSpPr>
            <p:cNvPr id="12" name="Freeform 11">
              <a:extLst>
                <a:ext uri="{FF2B5EF4-FFF2-40B4-BE49-F238E27FC236}">
                  <a16:creationId xmlns:a16="http://schemas.microsoft.com/office/drawing/2014/main" id="{ED1E8B20-7C34-4767-84F6-A090E6C3117C}"/>
                </a:ext>
              </a:extLst>
            </p:cNvPr>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a:defRPr/>
              </a:pPr>
              <a:endParaRPr lang="en-US">
                <a:latin typeface="Arial" charset="0"/>
              </a:endParaRPr>
            </a:p>
          </p:txBody>
        </p:sp>
        <p:sp>
          <p:nvSpPr>
            <p:cNvPr id="13" name="Freeform 12">
              <a:extLst>
                <a:ext uri="{FF2B5EF4-FFF2-40B4-BE49-F238E27FC236}">
                  <a16:creationId xmlns:a16="http://schemas.microsoft.com/office/drawing/2014/main" id="{F12C22D0-21D5-4147-9022-552B4DCBEDA8}"/>
                </a:ext>
              </a:extLst>
            </p:cNvPr>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a:defRPr/>
              </a:pPr>
              <a:endParaRPr lang="en-US">
                <a:latin typeface="Arial" charset="0"/>
              </a:endParaRPr>
            </a:p>
          </p:txBody>
        </p:sp>
      </p:grpSp>
    </p:spTree>
  </p:cSld>
  <p:clrMap bg1="lt1" tx1="dk1" bg2="lt2" tx2="dk2" accent1="accent1" accent2="accent2" accent3="accent3" accent4="accent4" accent5="accent5" accent6="accent6" hlink="hlink" folHlink="folHlink"/>
  <p:sldLayoutIdLst>
    <p:sldLayoutId id="2147484107" r:id="rId1"/>
    <p:sldLayoutId id="2147484098" r:id="rId2"/>
    <p:sldLayoutId id="2147484108" r:id="rId3"/>
    <p:sldLayoutId id="2147484099" r:id="rId4"/>
    <p:sldLayoutId id="2147484100" r:id="rId5"/>
    <p:sldLayoutId id="2147484101" r:id="rId6"/>
    <p:sldLayoutId id="2147484102" r:id="rId7"/>
    <p:sldLayoutId id="2147484103" r:id="rId8"/>
    <p:sldLayoutId id="2147484109" r:id="rId9"/>
    <p:sldLayoutId id="2147484104" r:id="rId10"/>
    <p:sldLayoutId id="2147484105" r:id="rId11"/>
    <p:sldLayoutId id="2147484106" r:id="rId12"/>
  </p:sldLayoutIdLst>
  <p:txStyles>
    <p:titleStyle>
      <a:lvl1pPr algn="l" rtl="0" eaLnBrk="0" fontAlgn="base" hangingPunct="0">
        <a:spcBef>
          <a:spcPct val="0"/>
        </a:spcBef>
        <a:spcAft>
          <a:spcPct val="0"/>
        </a:spcAft>
        <a:defRPr sz="5000" kern="1200">
          <a:solidFill>
            <a:schemeClr val="tx2"/>
          </a:solidFill>
          <a:latin typeface="+mj-lt"/>
          <a:ea typeface="+mj-ea"/>
          <a:cs typeface="+mj-cs"/>
        </a:defRPr>
      </a:lvl1pPr>
      <a:lvl2pPr algn="l" rtl="0" eaLnBrk="0" fontAlgn="base" hangingPunct="0">
        <a:spcBef>
          <a:spcPct val="0"/>
        </a:spcBef>
        <a:spcAft>
          <a:spcPct val="0"/>
        </a:spcAft>
        <a:defRPr sz="5000">
          <a:solidFill>
            <a:schemeClr val="tx2"/>
          </a:solidFill>
          <a:latin typeface="Calibri" pitchFamily="34" charset="0"/>
        </a:defRPr>
      </a:lvl2pPr>
      <a:lvl3pPr algn="l" rtl="0" eaLnBrk="0" fontAlgn="base" hangingPunct="0">
        <a:spcBef>
          <a:spcPct val="0"/>
        </a:spcBef>
        <a:spcAft>
          <a:spcPct val="0"/>
        </a:spcAft>
        <a:defRPr sz="5000">
          <a:solidFill>
            <a:schemeClr val="tx2"/>
          </a:solidFill>
          <a:latin typeface="Calibri" pitchFamily="34" charset="0"/>
        </a:defRPr>
      </a:lvl3pPr>
      <a:lvl4pPr algn="l" rtl="0" eaLnBrk="0" fontAlgn="base" hangingPunct="0">
        <a:spcBef>
          <a:spcPct val="0"/>
        </a:spcBef>
        <a:spcAft>
          <a:spcPct val="0"/>
        </a:spcAft>
        <a:defRPr sz="5000">
          <a:solidFill>
            <a:schemeClr val="tx2"/>
          </a:solidFill>
          <a:latin typeface="Calibri" pitchFamily="34" charset="0"/>
        </a:defRPr>
      </a:lvl4pPr>
      <a:lvl5pPr algn="l" rtl="0" eaLnBrk="0" fontAlgn="base" hangingPunct="0">
        <a:spcBef>
          <a:spcPct val="0"/>
        </a:spcBef>
        <a:spcAft>
          <a:spcPct val="0"/>
        </a:spcAft>
        <a:defRPr sz="5000">
          <a:solidFill>
            <a:schemeClr val="tx2"/>
          </a:solidFill>
          <a:latin typeface="Calibri" pitchFamily="34"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p:titleStyle>
    <p:bodyStyle>
      <a:lvl1pPr marL="273050" indent="-273050" algn="l" rtl="0" eaLnBrk="0" fontAlgn="base" hangingPunct="0">
        <a:spcBef>
          <a:spcPct val="20000"/>
        </a:spcBef>
        <a:spcAft>
          <a:spcPct val="0"/>
        </a:spcAft>
        <a:buClr>
          <a:srgbClr val="BEAE98"/>
        </a:buClr>
        <a:buSzPct val="95000"/>
        <a:buFont typeface="Wingdings 2" panose="05020102010507070707" pitchFamily="18" charset="2"/>
        <a:buChar char=""/>
        <a:defRPr sz="2600" kern="1200">
          <a:solidFill>
            <a:schemeClr val="tx1"/>
          </a:solidFill>
          <a:latin typeface="+mn-lt"/>
          <a:ea typeface="+mn-ea"/>
          <a:cs typeface="+mn-cs"/>
        </a:defRPr>
      </a:lvl1pPr>
      <a:lvl2pPr marL="639763" indent="-246063" algn="l" rtl="0" eaLnBrk="0" fontAlgn="base" hangingPunct="0">
        <a:spcBef>
          <a:spcPct val="20000"/>
        </a:spcBef>
        <a:spcAft>
          <a:spcPct val="0"/>
        </a:spcAft>
        <a:buClr>
          <a:schemeClr val="accent1"/>
        </a:buClr>
        <a:buSzPct val="85000"/>
        <a:buFont typeface="Wingdings 2" panose="05020102010507070707" pitchFamily="18" charset="2"/>
        <a:buChar char=""/>
        <a:defRPr sz="2400" kern="1200">
          <a:solidFill>
            <a:schemeClr val="tx1"/>
          </a:solidFill>
          <a:latin typeface="+mn-lt"/>
          <a:ea typeface="+mn-ea"/>
          <a:cs typeface="+mn-cs"/>
        </a:defRPr>
      </a:lvl2pPr>
      <a:lvl3pPr marL="914400" indent="-246063" algn="l" rtl="0" eaLnBrk="0" fontAlgn="base" hangingPunct="0">
        <a:spcBef>
          <a:spcPct val="20000"/>
        </a:spcBef>
        <a:spcAft>
          <a:spcPct val="0"/>
        </a:spcAft>
        <a:buClr>
          <a:schemeClr val="accent2"/>
        </a:buClr>
        <a:buSzPct val="70000"/>
        <a:buFont typeface="Wingdings 2" panose="05020102010507070707" pitchFamily="18" charset="2"/>
        <a:buChar char=""/>
        <a:defRPr sz="2100" kern="1200">
          <a:solidFill>
            <a:schemeClr val="tx1"/>
          </a:solidFill>
          <a:latin typeface="+mn-lt"/>
          <a:ea typeface="+mn-ea"/>
          <a:cs typeface="+mn-cs"/>
        </a:defRPr>
      </a:lvl3pPr>
      <a:lvl4pPr marL="1187450" indent="-209550" algn="l" rtl="0" eaLnBrk="0" fontAlgn="base" hangingPunct="0">
        <a:spcBef>
          <a:spcPct val="20000"/>
        </a:spcBef>
        <a:spcAft>
          <a:spcPct val="0"/>
        </a:spcAft>
        <a:buClr>
          <a:srgbClr val="BEAE98"/>
        </a:buClr>
        <a:buSzPct val="65000"/>
        <a:buFont typeface="Wingdings 2" panose="05020102010507070707" pitchFamily="18" charset="2"/>
        <a:buChar char=""/>
        <a:defRPr sz="2000" kern="1200">
          <a:solidFill>
            <a:schemeClr val="tx1"/>
          </a:solidFill>
          <a:latin typeface="+mn-lt"/>
          <a:ea typeface="+mn-ea"/>
          <a:cs typeface="+mn-cs"/>
        </a:defRPr>
      </a:lvl4pPr>
      <a:lvl5pPr marL="1462088" indent="-209550" algn="l" rtl="0" eaLnBrk="0" fontAlgn="base" hangingPunct="0">
        <a:spcBef>
          <a:spcPct val="20000"/>
        </a:spcBef>
        <a:spcAft>
          <a:spcPct val="0"/>
        </a:spcAft>
        <a:buClr>
          <a:srgbClr val="92A9B9"/>
        </a:buClr>
        <a:buSzPct val="65000"/>
        <a:buFont typeface="Wingdings 2" panose="05020102010507070707" pitchFamily="18" charset="2"/>
        <a:buChar char=""/>
        <a:defRPr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7.png"/><Relationship Id="rId1" Type="http://schemas.openxmlformats.org/officeDocument/2006/relationships/slideLayout" Target="../slideLayouts/slideLayout2.xml"/><Relationship Id="rId5" Type="http://schemas.microsoft.com/office/2007/relationships/hdphoto" Target="../media/hdphoto6.wdp"/><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4.png"/><Relationship Id="rId5" Type="http://schemas.microsoft.com/office/2007/relationships/hdphoto" Target="../media/hdphoto10.wdp"/><Relationship Id="rId4" Type="http://schemas.openxmlformats.org/officeDocument/2006/relationships/image" Target="../media/image13.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D614D138-F7BA-4CA9-AA40-9B0BACDFE8A2}"/>
              </a:ext>
            </a:extLst>
          </p:cNvPr>
          <p:cNvSpPr>
            <a:spLocks noGrp="1" noChangeArrowheads="1"/>
          </p:cNvSpPr>
          <p:nvPr>
            <p:ph type="ctrTitle"/>
          </p:nvPr>
        </p:nvSpPr>
        <p:spPr>
          <a:xfrm>
            <a:off x="233710" y="403225"/>
            <a:ext cx="8676580" cy="1348162"/>
          </a:xfrm>
          <a:ln>
            <a:noFill/>
            <a:miter lim="800000"/>
            <a:headEnd/>
            <a:tailEnd/>
          </a:ln>
          <a:extLst/>
        </p:spPr>
        <p:txBody>
          <a:bodyPr>
            <a:normAutofit/>
          </a:bodyPr>
          <a:lstStyle/>
          <a:p>
            <a:pPr eaLnBrk="1" fontAlgn="auto" hangingPunct="1">
              <a:spcAft>
                <a:spcPts val="0"/>
              </a:spcAft>
              <a:defRPr/>
            </a:pPr>
            <a:r>
              <a:rPr lang="en-GB" altLang="en-US" sz="3200" dirty="0">
                <a:solidFill>
                  <a:schemeClr val="accent2">
                    <a:lumMod val="50000"/>
                  </a:schemeClr>
                </a:solidFill>
                <a:effectLst/>
                <a:latin typeface="Perpetua Titling MT" panose="02020502060505020804" pitchFamily="18" charset="0"/>
              </a:rPr>
              <a:t>HPEN6006/5006:THE RATIONAL WORLD</a:t>
            </a:r>
            <a:r>
              <a:rPr lang="en-GB" altLang="en-US" sz="2800" dirty="0">
                <a:solidFill>
                  <a:schemeClr val="accent2">
                    <a:lumMod val="50000"/>
                  </a:schemeClr>
                </a:solidFill>
              </a:rPr>
              <a:t/>
            </a:r>
            <a:br>
              <a:rPr lang="en-GB" altLang="en-US" sz="2800" dirty="0">
                <a:solidFill>
                  <a:schemeClr val="accent2">
                    <a:lumMod val="50000"/>
                  </a:schemeClr>
                </a:solidFill>
              </a:rPr>
            </a:br>
            <a:endParaRPr lang="en-GB" altLang="en-US" sz="2800" dirty="0">
              <a:solidFill>
                <a:schemeClr val="accent2">
                  <a:lumMod val="50000"/>
                </a:schemeClr>
              </a:solidFill>
            </a:endParaRPr>
          </a:p>
        </p:txBody>
      </p:sp>
      <p:sp>
        <p:nvSpPr>
          <p:cNvPr id="5123" name="Rectangle 3">
            <a:extLst>
              <a:ext uri="{FF2B5EF4-FFF2-40B4-BE49-F238E27FC236}">
                <a16:creationId xmlns:a16="http://schemas.microsoft.com/office/drawing/2014/main" id="{9FA4B676-BB6A-433B-9FE4-DFE68CD103CA}"/>
              </a:ext>
            </a:extLst>
          </p:cNvPr>
          <p:cNvSpPr>
            <a:spLocks noGrp="1" noChangeArrowheads="1"/>
          </p:cNvSpPr>
          <p:nvPr>
            <p:ph type="subTitle" idx="1"/>
          </p:nvPr>
        </p:nvSpPr>
        <p:spPr>
          <a:xfrm>
            <a:off x="1259632" y="5949280"/>
            <a:ext cx="4788768" cy="720725"/>
          </a:xfrm>
        </p:spPr>
        <p:txBody>
          <a:bodyPr/>
          <a:lstStyle/>
          <a:p>
            <a:pPr marR="0" eaLnBrk="1" hangingPunct="1"/>
            <a:r>
              <a:rPr lang="en-GB" altLang="en-US" sz="2800" dirty="0">
                <a:solidFill>
                  <a:schemeClr val="accent2">
                    <a:lumMod val="50000"/>
                  </a:schemeClr>
                </a:solidFill>
                <a:latin typeface="Palatino Linotype" panose="02040502050505030304" pitchFamily="18" charset="0"/>
              </a:rPr>
              <a:t>The cult of </a:t>
            </a:r>
            <a:r>
              <a:rPr lang="en-GB" altLang="en-US" sz="2800" i="1" dirty="0">
                <a:solidFill>
                  <a:schemeClr val="accent2">
                    <a:lumMod val="50000"/>
                  </a:schemeClr>
                </a:solidFill>
                <a:latin typeface="Palatino Linotype" panose="02040502050505030304" pitchFamily="18" charset="0"/>
              </a:rPr>
              <a:t>Pamela</a:t>
            </a:r>
            <a:endParaRPr lang="en-GB" altLang="en-US" sz="3600" i="1" dirty="0">
              <a:solidFill>
                <a:schemeClr val="accent2">
                  <a:lumMod val="50000"/>
                </a:schemeClr>
              </a:solidFill>
              <a:latin typeface="Palatino Linotype" panose="02040502050505030304" pitchFamily="18" charset="0"/>
            </a:endParaRPr>
          </a:p>
        </p:txBody>
      </p:sp>
      <p:pic>
        <p:nvPicPr>
          <p:cNvPr id="2052" name="Picture 4" descr="image 1Richardson_pamela_1741">
            <a:extLst>
              <a:ext uri="{FF2B5EF4-FFF2-40B4-BE49-F238E27FC236}">
                <a16:creationId xmlns:a16="http://schemas.microsoft.com/office/drawing/2014/main" id="{88D19853-B42B-4F5F-9EFA-D4E3C5444505}"/>
              </a:ext>
            </a:extLst>
          </p:cNvPr>
          <p:cNvPicPr>
            <a:picLocks noChangeAspect="1" noChangeArrowheads="1"/>
          </p:cNvPicPr>
          <p:nvPr/>
        </p:nvPicPr>
        <p:blipFill>
          <a:blip r:embed="rId2" cstate="print">
            <a:extLst>
              <a:ext uri="{BEBA8EAE-BF5A-486C-A8C5-ECC9F3942E4B}">
                <a14:imgProps xmlns:a14="http://schemas.microsoft.com/office/drawing/2010/main">
                  <a14:imgLayer r:embed="rId3">
                    <a14:imgEffect>
                      <a14:sharpenSoften amount="25000"/>
                    </a14:imgEffect>
                    <a14:imgEffect>
                      <a14:colorTemperature colorTemp="5900"/>
                    </a14:imgEffect>
                    <a14:imgEffect>
                      <a14:saturation sat="200000"/>
                    </a14:imgEffect>
                  </a14:imgLayer>
                </a14:imgProps>
              </a:ext>
            </a:extLst>
          </a:blip>
          <a:srcRect/>
          <a:stretch>
            <a:fillRect/>
          </a:stretch>
        </p:blipFill>
        <p:spPr bwMode="auto">
          <a:xfrm>
            <a:off x="2051720" y="1628800"/>
            <a:ext cx="5040560" cy="392934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A7A420-8EDF-4460-884E-01BE836F462A}"/>
              </a:ext>
            </a:extLst>
          </p:cNvPr>
          <p:cNvSpPr>
            <a:spLocks noGrp="1"/>
          </p:cNvSpPr>
          <p:nvPr>
            <p:ph idx="1"/>
          </p:nvPr>
        </p:nvSpPr>
        <p:spPr>
          <a:xfrm>
            <a:off x="395536" y="764704"/>
            <a:ext cx="8496944" cy="5926968"/>
          </a:xfrm>
        </p:spPr>
        <p:txBody>
          <a:bodyPr>
            <a:normAutofit fontScale="70000" lnSpcReduction="20000"/>
          </a:bodyPr>
          <a:lstStyle/>
          <a:p>
            <a:pPr marL="0" indent="0">
              <a:lnSpc>
                <a:spcPct val="120000"/>
              </a:lnSpc>
              <a:spcBef>
                <a:spcPts val="600"/>
              </a:spcBef>
              <a:buNone/>
            </a:pPr>
            <a:r>
              <a:rPr lang="en-GB" sz="3400" b="1" dirty="0">
                <a:solidFill>
                  <a:schemeClr val="accent2">
                    <a:lumMod val="50000"/>
                  </a:schemeClr>
                </a:solidFill>
              </a:rPr>
              <a:t>AIM(S)</a:t>
            </a:r>
          </a:p>
          <a:p>
            <a:pPr marL="0" indent="0">
              <a:lnSpc>
                <a:spcPct val="120000"/>
              </a:lnSpc>
              <a:spcBef>
                <a:spcPts val="600"/>
              </a:spcBef>
              <a:buNone/>
            </a:pPr>
            <a:r>
              <a:rPr lang="en-GB" sz="2900" dirty="0"/>
              <a:t>To explore critically the emergence of the novel as a literary mode understood through its complex relation to the social, political and ideological contexts of its Enlightenment inception and its development into the nineteenth century</a:t>
            </a:r>
          </a:p>
          <a:p>
            <a:pPr marL="0" indent="0">
              <a:lnSpc>
                <a:spcPct val="120000"/>
              </a:lnSpc>
              <a:spcBef>
                <a:spcPts val="600"/>
              </a:spcBef>
              <a:buNone/>
            </a:pPr>
            <a:endParaRPr lang="en-GB" sz="2900" dirty="0"/>
          </a:p>
          <a:p>
            <a:pPr marL="0" indent="0">
              <a:lnSpc>
                <a:spcPct val="120000"/>
              </a:lnSpc>
              <a:spcBef>
                <a:spcPts val="600"/>
              </a:spcBef>
              <a:buNone/>
            </a:pPr>
            <a:r>
              <a:rPr lang="en-GB" sz="3400" b="1" dirty="0">
                <a:solidFill>
                  <a:schemeClr val="accent2">
                    <a:lumMod val="50000"/>
                  </a:schemeClr>
                </a:solidFill>
              </a:rPr>
              <a:t>LEARNING OUTCOMES</a:t>
            </a:r>
          </a:p>
          <a:p>
            <a:pPr marL="0" indent="0">
              <a:lnSpc>
                <a:spcPct val="120000"/>
              </a:lnSpc>
              <a:spcBef>
                <a:spcPts val="600"/>
              </a:spcBef>
              <a:buNone/>
            </a:pPr>
            <a:r>
              <a:rPr lang="en-GB" sz="2600" i="1" dirty="0"/>
              <a:t>Upon the successful completion of this module, the student should be able to:</a:t>
            </a:r>
          </a:p>
          <a:p>
            <a:pPr>
              <a:lnSpc>
                <a:spcPct val="120000"/>
              </a:lnSpc>
              <a:spcBef>
                <a:spcPts val="600"/>
              </a:spcBef>
            </a:pPr>
            <a:r>
              <a:rPr lang="en-GB" sz="2900" dirty="0"/>
              <a:t>to critically evaluate the emergence and development of the novel in the light of a broad backdrop of Enlightenment and post-enlightenment thought, particularly in relation to concepts of rationality and the individual;</a:t>
            </a:r>
          </a:p>
          <a:p>
            <a:pPr>
              <a:lnSpc>
                <a:spcPct val="120000"/>
              </a:lnSpc>
              <a:spcBef>
                <a:spcPts val="600"/>
              </a:spcBef>
            </a:pPr>
            <a:endParaRPr lang="en-GB" sz="1100" dirty="0"/>
          </a:p>
          <a:p>
            <a:pPr>
              <a:lnSpc>
                <a:spcPct val="120000"/>
              </a:lnSpc>
              <a:spcBef>
                <a:spcPts val="600"/>
              </a:spcBef>
            </a:pPr>
            <a:r>
              <a:rPr lang="en-GB" sz="2900" dirty="0"/>
              <a:t>exhibit a secure knowledge and theorised understanding of a range of novels from the eighteenth and nineteenth centuries in relation to the social and political contexts to which they contributed, and which shaped their development</a:t>
            </a:r>
            <a:endParaRPr lang="en-GB" dirty="0"/>
          </a:p>
        </p:txBody>
      </p:sp>
    </p:spTree>
    <p:extLst>
      <p:ext uri="{BB962C8B-B14F-4D97-AF65-F5344CB8AC3E}">
        <p14:creationId xmlns:p14="http://schemas.microsoft.com/office/powerpoint/2010/main" val="336200030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170" name="Picture 2" descr="C:\Users\jeni\Desktop\pamela\1700_London's_Book_Market_according_to_Term_Catalogues olaf simons 2010.png">
            <a:extLst>
              <a:ext uri="{FF2B5EF4-FFF2-40B4-BE49-F238E27FC236}">
                <a16:creationId xmlns:a16="http://schemas.microsoft.com/office/drawing/2014/main" id="{EE270224-3947-46BA-BEE7-CC5AE6CC8B19}"/>
              </a:ext>
            </a:extLst>
          </p:cNvPr>
          <p:cNvPicPr>
            <a:picLocks noGrp="1" noChangeAspect="1" noChangeArrowheads="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a:xfrm>
            <a:off x="179388" y="188913"/>
            <a:ext cx="6264275" cy="6450012"/>
          </a:xfrm>
          <a:noFill/>
          <a:ln>
            <a:solidFill>
              <a:srgbClr val="9A5C00"/>
            </a:solidFill>
          </a:ln>
        </p:spPr>
      </p:pic>
      <p:sp>
        <p:nvSpPr>
          <p:cNvPr id="7" name="Rectangle 6">
            <a:extLst>
              <a:ext uri="{FF2B5EF4-FFF2-40B4-BE49-F238E27FC236}">
                <a16:creationId xmlns:a16="http://schemas.microsoft.com/office/drawing/2014/main" id="{36156F28-F917-44BF-91E1-7DB1CCAE435D}"/>
              </a:ext>
            </a:extLst>
          </p:cNvPr>
          <p:cNvSpPr/>
          <p:nvPr/>
        </p:nvSpPr>
        <p:spPr>
          <a:xfrm>
            <a:off x="6732240" y="2924944"/>
            <a:ext cx="2011256" cy="1569660"/>
          </a:xfrm>
          <a:prstGeom prst="rect">
            <a:avLst/>
          </a:prstGeom>
        </p:spPr>
        <p:txBody>
          <a:bodyPr wrap="none">
            <a:spAutoFit/>
          </a:bodyPr>
          <a:lstStyle/>
          <a:p>
            <a:pPr>
              <a:defRPr/>
            </a:pPr>
            <a:r>
              <a:rPr lang="en-GB" sz="3200" dirty="0">
                <a:solidFill>
                  <a:schemeClr val="accent2">
                    <a:lumMod val="50000"/>
                  </a:schemeClr>
                </a:solidFill>
                <a:latin typeface="+mn-lt"/>
              </a:rPr>
              <a:t>PRINT </a:t>
            </a:r>
          </a:p>
          <a:p>
            <a:pPr>
              <a:defRPr/>
            </a:pPr>
            <a:r>
              <a:rPr lang="en-GB" sz="3200" dirty="0">
                <a:solidFill>
                  <a:schemeClr val="accent2">
                    <a:lumMod val="50000"/>
                  </a:schemeClr>
                </a:solidFill>
                <a:latin typeface="+mn-lt"/>
              </a:rPr>
              <a:t>CULTURE</a:t>
            </a:r>
          </a:p>
          <a:p>
            <a:pPr>
              <a:defRPr/>
            </a:pPr>
            <a:r>
              <a:rPr lang="en-GB" sz="3200" dirty="0">
                <a:solidFill>
                  <a:schemeClr val="accent2">
                    <a:lumMod val="50000"/>
                  </a:schemeClr>
                </a:solidFill>
                <a:latin typeface="+mn-lt"/>
              </a:rPr>
              <a:t>1700</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6" name="Title 2">
            <a:extLst>
              <a:ext uri="{FF2B5EF4-FFF2-40B4-BE49-F238E27FC236}">
                <a16:creationId xmlns:a16="http://schemas.microsoft.com/office/drawing/2014/main" id="{B531E43A-0D7E-404C-B18F-EC6FEB2C937D}"/>
              </a:ext>
            </a:extLst>
          </p:cNvPr>
          <p:cNvSpPr>
            <a:spLocks noGrp="1"/>
          </p:cNvSpPr>
          <p:nvPr>
            <p:ph type="title"/>
          </p:nvPr>
        </p:nvSpPr>
        <p:spPr>
          <a:xfrm>
            <a:off x="0" y="0"/>
            <a:ext cx="9144000" cy="1052736"/>
          </a:xfrm>
          <a:solidFill>
            <a:srgbClr val="9A5C00"/>
          </a:solidFill>
        </p:spPr>
        <p:txBody>
          <a:bodyPr/>
          <a:lstStyle/>
          <a:p>
            <a:pPr algn="ctr" eaLnBrk="1" hangingPunct="1"/>
            <a:r>
              <a:rPr lang="en-GB" altLang="en-US" sz="4000" dirty="0">
                <a:solidFill>
                  <a:schemeClr val="tx1"/>
                </a:solidFill>
                <a:latin typeface="Perpetua Titling MT" panose="02020502060505020804" pitchFamily="18" charset="0"/>
              </a:rPr>
              <a:t>The NOVEL</a:t>
            </a:r>
            <a:r>
              <a:rPr lang="en-GB" altLang="en-US" sz="4000" dirty="0">
                <a:solidFill>
                  <a:schemeClr val="tx1"/>
                </a:solidFill>
              </a:rPr>
              <a:t> </a:t>
            </a:r>
            <a:r>
              <a:rPr lang="en-GB" altLang="en-US" sz="4400" i="1" dirty="0">
                <a:solidFill>
                  <a:schemeClr val="tx1"/>
                </a:solidFill>
                <a:latin typeface="Garamond" panose="02020404030301010803" pitchFamily="18" charset="0"/>
              </a:rPr>
              <a:t>&amp;</a:t>
            </a:r>
            <a:r>
              <a:rPr lang="en-GB" altLang="en-US" sz="4400" dirty="0">
                <a:solidFill>
                  <a:schemeClr val="tx1"/>
                </a:solidFill>
              </a:rPr>
              <a:t> </a:t>
            </a:r>
            <a:r>
              <a:rPr lang="en-GB" altLang="en-US" sz="4000" dirty="0">
                <a:solidFill>
                  <a:schemeClr val="tx1"/>
                </a:solidFill>
                <a:latin typeface="Perpetua Titling MT" panose="02020502060505020804" pitchFamily="18" charset="0"/>
              </a:rPr>
              <a:t>PRINT </a:t>
            </a:r>
            <a:r>
              <a:rPr lang="en-GB" altLang="en-US" sz="4000" dirty="0" smtClean="0">
                <a:solidFill>
                  <a:schemeClr val="tx1"/>
                </a:solidFill>
                <a:latin typeface="Perpetua Titling MT" panose="02020502060505020804" pitchFamily="18" charset="0"/>
              </a:rPr>
              <a:t>CULTURE</a:t>
            </a:r>
            <a:br>
              <a:rPr lang="en-GB" altLang="en-US" sz="4000" dirty="0" smtClean="0">
                <a:solidFill>
                  <a:schemeClr val="tx1"/>
                </a:solidFill>
                <a:latin typeface="Perpetua Titling MT" panose="02020502060505020804" pitchFamily="18" charset="0"/>
              </a:rPr>
            </a:br>
            <a:r>
              <a:rPr lang="en-GB" altLang="en-US" sz="800" dirty="0" smtClean="0">
                <a:solidFill>
                  <a:schemeClr val="tx1"/>
                </a:solidFill>
                <a:latin typeface="Perpetua Titling MT" panose="02020502060505020804" pitchFamily="18" charset="0"/>
              </a:rPr>
              <a:t> </a:t>
            </a:r>
            <a:endParaRPr lang="en-GB" altLang="en-US" sz="800" dirty="0">
              <a:solidFill>
                <a:schemeClr val="tx1"/>
              </a:solidFill>
              <a:latin typeface="Perpetua Titling MT" panose="02020502060505020804" pitchFamily="18" charset="0"/>
            </a:endParaRPr>
          </a:p>
        </p:txBody>
      </p:sp>
      <p:sp>
        <p:nvSpPr>
          <p:cNvPr id="2" name="Content Placeholder 1">
            <a:extLst>
              <a:ext uri="{FF2B5EF4-FFF2-40B4-BE49-F238E27FC236}">
                <a16:creationId xmlns:a16="http://schemas.microsoft.com/office/drawing/2014/main" id="{02CDC8D1-4E1B-42C3-8C65-745AAA587CAF}"/>
              </a:ext>
            </a:extLst>
          </p:cNvPr>
          <p:cNvSpPr>
            <a:spLocks noGrp="1"/>
          </p:cNvSpPr>
          <p:nvPr>
            <p:ph idx="1"/>
          </p:nvPr>
        </p:nvSpPr>
        <p:spPr>
          <a:xfrm>
            <a:off x="250825" y="1196975"/>
            <a:ext cx="8713788" cy="5472113"/>
          </a:xfrm>
        </p:spPr>
        <p:txBody>
          <a:bodyPr>
            <a:noAutofit/>
          </a:bodyPr>
          <a:lstStyle/>
          <a:p>
            <a:pPr marL="274320" indent="-274320" eaLnBrk="1" fontAlgn="auto" hangingPunct="1">
              <a:spcAft>
                <a:spcPts val="0"/>
              </a:spcAft>
              <a:buClr>
                <a:schemeClr val="accent3"/>
              </a:buClr>
              <a:buFont typeface="Wingdings 2"/>
              <a:buChar char=""/>
              <a:defRPr/>
            </a:pPr>
            <a:r>
              <a:rPr lang="en-GB" sz="2400" dirty="0">
                <a:solidFill>
                  <a:srgbClr val="004D74"/>
                </a:solidFill>
                <a:latin typeface="Century Gothic" panose="020B0502020202020204" pitchFamily="34" charset="0"/>
              </a:rPr>
              <a:t>1800-novel</a:t>
            </a:r>
            <a:r>
              <a:rPr lang="en-GB" sz="2400" dirty="0">
                <a:solidFill>
                  <a:srgbClr val="0070C0"/>
                </a:solidFill>
                <a:latin typeface="Century Gothic" panose="020B0502020202020204" pitchFamily="34" charset="0"/>
              </a:rPr>
              <a:t> </a:t>
            </a:r>
            <a:r>
              <a:rPr lang="en-GB" sz="2400" dirty="0">
                <a:latin typeface="Century Gothic" panose="020B0502020202020204" pitchFamily="34" charset="0"/>
              </a:rPr>
              <a:t>reading 1% of reading </a:t>
            </a:r>
          </a:p>
          <a:p>
            <a:pPr marL="274320" indent="-274320" eaLnBrk="1" fontAlgn="auto" hangingPunct="1">
              <a:spcAft>
                <a:spcPts val="0"/>
              </a:spcAft>
              <a:buClr>
                <a:schemeClr val="accent3"/>
              </a:buClr>
              <a:buFont typeface="Wingdings 2"/>
              <a:buChar char=""/>
              <a:defRPr/>
            </a:pPr>
            <a:r>
              <a:rPr lang="en-GB" sz="2400" dirty="0">
                <a:solidFill>
                  <a:srgbClr val="004D74"/>
                </a:solidFill>
                <a:latin typeface="Century Gothic" panose="020B0502020202020204" pitchFamily="34" charset="0"/>
              </a:rPr>
              <a:t>1890</a:t>
            </a:r>
            <a:r>
              <a:rPr lang="en-GB" sz="2400" dirty="0">
                <a:solidFill>
                  <a:srgbClr val="0070C0"/>
                </a:solidFill>
                <a:latin typeface="Century Gothic" panose="020B0502020202020204" pitchFamily="34" charset="0"/>
              </a:rPr>
              <a:t> </a:t>
            </a:r>
            <a:r>
              <a:rPr lang="en-GB" sz="2400" dirty="0">
                <a:latin typeface="Century Gothic" panose="020B0502020202020204" pitchFamily="34" charset="0"/>
              </a:rPr>
              <a:t>- still only 4% </a:t>
            </a:r>
          </a:p>
          <a:p>
            <a:pPr marL="274320" indent="-274320" eaLnBrk="1" fontAlgn="auto" hangingPunct="1">
              <a:spcAft>
                <a:spcPts val="0"/>
              </a:spcAft>
              <a:buClr>
                <a:schemeClr val="accent3"/>
              </a:buClr>
              <a:buFont typeface="Wingdings 2"/>
              <a:buChar char=""/>
              <a:defRPr/>
            </a:pPr>
            <a:r>
              <a:rPr lang="en-GB" sz="2400" dirty="0">
                <a:solidFill>
                  <a:srgbClr val="004D74"/>
                </a:solidFill>
                <a:latin typeface="Century Gothic" panose="020B0502020202020204" pitchFamily="34" charset="0"/>
              </a:rPr>
              <a:t>Construction of new reading public, </a:t>
            </a:r>
            <a:r>
              <a:rPr lang="en-GB" sz="2400" dirty="0">
                <a:latin typeface="Century Gothic" panose="020B0502020202020204" pitchFamily="34" charset="0"/>
              </a:rPr>
              <a:t>mass reading cults and merchandise </a:t>
            </a:r>
            <a:r>
              <a:rPr lang="en-GB" sz="2400" i="1" dirty="0" err="1">
                <a:latin typeface="Century Gothic" panose="020B0502020202020204" pitchFamily="34" charset="0"/>
              </a:rPr>
              <a:t>Shamela</a:t>
            </a:r>
            <a:r>
              <a:rPr lang="en-GB" sz="2400" dirty="0">
                <a:latin typeface="Century Gothic" panose="020B0502020202020204" pitchFamily="34" charset="0"/>
              </a:rPr>
              <a:t> just one of those vying for different market segment</a:t>
            </a:r>
          </a:p>
          <a:p>
            <a:pPr marL="274320" indent="-274320" eaLnBrk="1" fontAlgn="auto" hangingPunct="1">
              <a:spcAft>
                <a:spcPts val="0"/>
              </a:spcAft>
              <a:buClr>
                <a:schemeClr val="accent3"/>
              </a:buClr>
              <a:buFont typeface="Wingdings 2"/>
              <a:buChar char=""/>
              <a:defRPr/>
            </a:pPr>
            <a:r>
              <a:rPr lang="en-GB" sz="2400" dirty="0">
                <a:solidFill>
                  <a:srgbClr val="004D74"/>
                </a:solidFill>
                <a:latin typeface="Century Gothic" panose="020B0502020202020204" pitchFamily="34" charset="0"/>
              </a:rPr>
              <a:t>Reading as Market place </a:t>
            </a:r>
            <a:r>
              <a:rPr lang="en-GB" sz="2400" dirty="0">
                <a:solidFill>
                  <a:srgbClr val="0070C0"/>
                </a:solidFill>
                <a:latin typeface="Century Gothic" panose="020B0502020202020204" pitchFamily="34" charset="0"/>
              </a:rPr>
              <a:t>- </a:t>
            </a:r>
            <a:r>
              <a:rPr lang="en-GB" sz="2400" dirty="0">
                <a:latin typeface="Century Gothic" panose="020B0502020202020204" pitchFamily="34" charset="0"/>
              </a:rPr>
              <a:t>crazes for key books- starts with </a:t>
            </a:r>
            <a:r>
              <a:rPr lang="en-GB" sz="2400" i="1" dirty="0">
                <a:latin typeface="Century Gothic" panose="020B0502020202020204" pitchFamily="34" charset="0"/>
              </a:rPr>
              <a:t>Robinson Crusoe </a:t>
            </a:r>
            <a:r>
              <a:rPr lang="en-GB" sz="2400" dirty="0">
                <a:latin typeface="Century Gothic" panose="020B0502020202020204" pitchFamily="34" charset="0"/>
              </a:rPr>
              <a:t>but enormous with </a:t>
            </a:r>
            <a:r>
              <a:rPr lang="en-GB" sz="2400" i="1" dirty="0">
                <a:latin typeface="Century Gothic" panose="020B0502020202020204" pitchFamily="34" charset="0"/>
              </a:rPr>
              <a:t>Pamela</a:t>
            </a:r>
            <a:r>
              <a:rPr lang="en-GB" sz="2400" dirty="0">
                <a:latin typeface="Century Gothic" panose="020B0502020202020204" pitchFamily="34" charset="0"/>
              </a:rPr>
              <a:t> (wax </a:t>
            </a:r>
            <a:r>
              <a:rPr lang="en-GB" sz="2400" dirty="0" smtClean="0">
                <a:latin typeface="Century Gothic" panose="020B0502020202020204" pitchFamily="34" charset="0"/>
              </a:rPr>
              <a:t>dolls, </a:t>
            </a:r>
            <a:r>
              <a:rPr lang="en-GB" sz="2400" dirty="0">
                <a:latin typeface="Century Gothic" panose="020B0502020202020204" pitchFamily="34" charset="0"/>
              </a:rPr>
              <a:t>handkerchiefs, plates and tea sets, engravings, songs and fan fiction continuations </a:t>
            </a:r>
          </a:p>
          <a:p>
            <a:pPr marL="274320" indent="-274320" eaLnBrk="1" fontAlgn="auto" hangingPunct="1">
              <a:spcAft>
                <a:spcPts val="0"/>
              </a:spcAft>
              <a:buClr>
                <a:schemeClr val="accent3"/>
              </a:buClr>
              <a:buFont typeface="Wingdings 2"/>
              <a:buChar char=""/>
              <a:defRPr/>
            </a:pPr>
            <a:r>
              <a:rPr lang="en-GB" sz="2400" dirty="0">
                <a:solidFill>
                  <a:srgbClr val="004D74"/>
                </a:solidFill>
                <a:latin typeface="Century Gothic" panose="020B0502020202020204" pitchFamily="34" charset="0"/>
              </a:rPr>
              <a:t>Episodic reading </a:t>
            </a:r>
            <a:r>
              <a:rPr lang="en-GB" sz="2400" dirty="0">
                <a:latin typeface="Century Gothic" panose="020B0502020202020204" pitchFamily="34" charset="0"/>
              </a:rPr>
              <a:t>- letters close to personal experience and emphasis on identification.  </a:t>
            </a:r>
          </a:p>
          <a:p>
            <a:pPr marL="274320" indent="-274320" eaLnBrk="1" fontAlgn="auto" hangingPunct="1">
              <a:spcAft>
                <a:spcPts val="0"/>
              </a:spcAft>
              <a:buClr>
                <a:schemeClr val="accent3"/>
              </a:buClr>
              <a:buFont typeface="Wingdings 2"/>
              <a:buChar char=""/>
              <a:defRPr/>
            </a:pPr>
            <a:r>
              <a:rPr lang="en-GB" sz="2400" dirty="0">
                <a:latin typeface="Century Gothic" panose="020B0502020202020204" pitchFamily="34" charset="0"/>
              </a:rPr>
              <a:t>Grew out of </a:t>
            </a:r>
            <a:r>
              <a:rPr lang="en-GB" sz="2400" dirty="0">
                <a:solidFill>
                  <a:srgbClr val="004D74"/>
                </a:solidFill>
                <a:latin typeface="Century Gothic" panose="020B0502020202020204" pitchFamily="34" charset="0"/>
              </a:rPr>
              <a:t>conduct literature </a:t>
            </a:r>
            <a:r>
              <a:rPr lang="en-GB" sz="2400" dirty="0">
                <a:latin typeface="Century Gothic" panose="020B0502020202020204" pitchFamily="34" charset="0"/>
              </a:rPr>
              <a:t>so emphasis on how to behave - engaged people in similar quests  </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D0A4FE81-7DDC-4EB9-B339-B3B59DA2977E}"/>
              </a:ext>
            </a:extLst>
          </p:cNvPr>
          <p:cNvSpPr>
            <a:spLocks noGrp="1" noChangeArrowheads="1"/>
          </p:cNvSpPr>
          <p:nvPr>
            <p:ph type="title"/>
          </p:nvPr>
        </p:nvSpPr>
        <p:spPr>
          <a:xfrm>
            <a:off x="0" y="1"/>
            <a:ext cx="9144000" cy="908720"/>
          </a:xfrm>
          <a:solidFill>
            <a:srgbClr val="9A5C00"/>
          </a:solidFill>
        </p:spPr>
        <p:txBody>
          <a:bodyPr/>
          <a:lstStyle/>
          <a:p>
            <a:pPr algn="ctr" eaLnBrk="1" hangingPunct="1"/>
            <a:r>
              <a:rPr lang="en-GB" altLang="en-US" sz="3600" dirty="0">
                <a:solidFill>
                  <a:schemeClr val="tx1"/>
                </a:solidFill>
                <a:latin typeface="Perpetua Titling MT" panose="02020502060505020804" pitchFamily="18" charset="0"/>
              </a:rPr>
              <a:t>Fiction </a:t>
            </a:r>
            <a:r>
              <a:rPr lang="en-GB" altLang="en-US" sz="3600" i="1" dirty="0">
                <a:solidFill>
                  <a:schemeClr val="tx1"/>
                </a:solidFill>
                <a:latin typeface="Garamond" panose="02020404030301010803" pitchFamily="18" charset="0"/>
              </a:rPr>
              <a:t>&amp;</a:t>
            </a:r>
            <a:r>
              <a:rPr lang="en-GB" altLang="en-US" sz="3600" dirty="0">
                <a:solidFill>
                  <a:schemeClr val="tx1"/>
                </a:solidFill>
                <a:latin typeface="Perpetua Titling MT" panose="02020502060505020804" pitchFamily="18" charset="0"/>
              </a:rPr>
              <a:t> the market</a:t>
            </a:r>
            <a:br>
              <a:rPr lang="en-GB" altLang="en-US" sz="3600" dirty="0">
                <a:solidFill>
                  <a:schemeClr val="tx1"/>
                </a:solidFill>
                <a:latin typeface="Perpetua Titling MT" panose="02020502060505020804" pitchFamily="18" charset="0"/>
              </a:rPr>
            </a:br>
            <a:endParaRPr lang="en-GB" altLang="en-US" sz="1400" dirty="0">
              <a:solidFill>
                <a:schemeClr val="tx1"/>
              </a:solidFill>
              <a:latin typeface="Perpetua Titling MT" panose="02020502060505020804" pitchFamily="18" charset="0"/>
            </a:endParaRPr>
          </a:p>
        </p:txBody>
      </p:sp>
      <p:sp>
        <p:nvSpPr>
          <p:cNvPr id="8195" name="Rectangle 3">
            <a:extLst>
              <a:ext uri="{FF2B5EF4-FFF2-40B4-BE49-F238E27FC236}">
                <a16:creationId xmlns:a16="http://schemas.microsoft.com/office/drawing/2014/main" id="{2EA6C044-A449-4067-8B04-E91C3C7CFBC8}"/>
              </a:ext>
            </a:extLst>
          </p:cNvPr>
          <p:cNvSpPr>
            <a:spLocks noGrp="1" noChangeArrowheads="1"/>
          </p:cNvSpPr>
          <p:nvPr>
            <p:ph idx="1"/>
          </p:nvPr>
        </p:nvSpPr>
        <p:spPr>
          <a:xfrm>
            <a:off x="33338" y="1052513"/>
            <a:ext cx="8820150" cy="5805487"/>
          </a:xfrm>
        </p:spPr>
        <p:txBody>
          <a:bodyPr/>
          <a:lstStyle/>
          <a:p>
            <a:pPr eaLnBrk="1" hangingPunct="1">
              <a:lnSpc>
                <a:spcPct val="80000"/>
              </a:lnSpc>
              <a:buFontTx/>
              <a:buNone/>
            </a:pPr>
            <a:r>
              <a:rPr lang="en-GB" altLang="en-US" sz="2200" dirty="0">
                <a:latin typeface="Century Gothic" panose="020B0502020202020204" pitchFamily="34" charset="0"/>
              </a:rPr>
              <a:t>	A single edition (the third) sold 3,000 copies in two months adds statistical weight to the novel’s reputation as, in Terry Eagleton’s words, </a:t>
            </a:r>
            <a:r>
              <a:rPr lang="en-GB" altLang="en-US" sz="2200" dirty="0">
                <a:solidFill>
                  <a:srgbClr val="004D74"/>
                </a:solidFill>
                <a:latin typeface="Century Gothic" panose="020B0502020202020204" pitchFamily="34" charset="0"/>
              </a:rPr>
              <a:t>‘one of the century’s best sellers’. [...]  in </a:t>
            </a:r>
            <a:r>
              <a:rPr lang="en-GB" altLang="en-US" sz="2200" i="1" dirty="0">
                <a:solidFill>
                  <a:srgbClr val="004D74"/>
                </a:solidFill>
                <a:latin typeface="Century Gothic" panose="020B0502020202020204" pitchFamily="34" charset="0"/>
              </a:rPr>
              <a:t>Pamela</a:t>
            </a:r>
            <a:r>
              <a:rPr lang="en-GB" altLang="en-US" sz="2200" dirty="0">
                <a:solidFill>
                  <a:srgbClr val="004D74"/>
                </a:solidFill>
                <a:latin typeface="Century Gothic" panose="020B0502020202020204" pitchFamily="34" charset="0"/>
              </a:rPr>
              <a:t> [Richardson] unleashed ... a marker-led multiplication of lowbrow print, unregulated by traditional considerations of learning, decorum and taste</a:t>
            </a:r>
            <a:r>
              <a:rPr lang="en-GB" altLang="en-US" sz="2200" dirty="0">
                <a:solidFill>
                  <a:schemeClr val="bg1"/>
                </a:solidFill>
                <a:latin typeface="Century Gothic" panose="020B0502020202020204" pitchFamily="34" charset="0"/>
              </a:rPr>
              <a:t>.</a:t>
            </a:r>
          </a:p>
          <a:p>
            <a:pPr eaLnBrk="1" hangingPunct="1">
              <a:lnSpc>
                <a:spcPct val="80000"/>
              </a:lnSpc>
              <a:buFontTx/>
              <a:buNone/>
            </a:pPr>
            <a:endParaRPr lang="en-GB" altLang="en-US" sz="800" dirty="0">
              <a:latin typeface="Century Gothic" panose="020B0502020202020204" pitchFamily="34" charset="0"/>
            </a:endParaRPr>
          </a:p>
          <a:p>
            <a:pPr eaLnBrk="1" hangingPunct="1">
              <a:lnSpc>
                <a:spcPct val="80000"/>
              </a:lnSpc>
              <a:buFontTx/>
              <a:buNone/>
            </a:pPr>
            <a:r>
              <a:rPr lang="en-GB" altLang="en-US" sz="2200" dirty="0">
                <a:latin typeface="Century Gothic" panose="020B0502020202020204" pitchFamily="34" charset="0"/>
              </a:rPr>
              <a:t>	William Beatty Warner writes </a:t>
            </a:r>
            <a:r>
              <a:rPr lang="en-GB" altLang="en-US" sz="2200" dirty="0">
                <a:solidFill>
                  <a:srgbClr val="004D74"/>
                </a:solidFill>
                <a:latin typeface="Century Gothic" panose="020B0502020202020204" pitchFamily="34" charset="0"/>
              </a:rPr>
              <a:t>‘the cultural location and meaning of novel reading took a decisive turn with the publication of </a:t>
            </a:r>
            <a:r>
              <a:rPr lang="en-GB" altLang="en-US" sz="2200" i="1" dirty="0">
                <a:solidFill>
                  <a:srgbClr val="004D74"/>
                </a:solidFill>
                <a:latin typeface="Century Gothic" panose="020B0502020202020204" pitchFamily="34" charset="0"/>
              </a:rPr>
              <a:t>Pamela’, </a:t>
            </a:r>
            <a:r>
              <a:rPr lang="en-GB" altLang="en-US" sz="2200" dirty="0">
                <a:latin typeface="Century Gothic" panose="020B0502020202020204" pitchFamily="34" charset="0"/>
              </a:rPr>
              <a:t>generating an unprecedented ‘media event’ in which the novel became ‘an ambient, pervasive phenomenon’ in the press and public sphere</a:t>
            </a:r>
            <a:r>
              <a:rPr lang="en-GB" altLang="en-US" sz="2000" dirty="0">
                <a:latin typeface="Century Gothic" panose="020B0502020202020204" pitchFamily="34" charset="0"/>
              </a:rPr>
              <a:t> </a:t>
            </a:r>
          </a:p>
          <a:p>
            <a:pPr eaLnBrk="1" hangingPunct="1">
              <a:lnSpc>
                <a:spcPct val="80000"/>
              </a:lnSpc>
              <a:buFontTx/>
              <a:buNone/>
            </a:pPr>
            <a:r>
              <a:rPr lang="en-GB" altLang="en-US" sz="800" dirty="0">
                <a:latin typeface="Century Gothic" panose="020B0502020202020204" pitchFamily="34" charset="0"/>
              </a:rPr>
              <a:t>                                                                                                    ___________________________</a:t>
            </a:r>
          </a:p>
          <a:p>
            <a:pPr eaLnBrk="1" hangingPunct="1">
              <a:lnSpc>
                <a:spcPct val="80000"/>
              </a:lnSpc>
              <a:buFontTx/>
              <a:buNone/>
            </a:pPr>
            <a:endParaRPr lang="en-GB" altLang="en-US" sz="800" dirty="0">
              <a:latin typeface="Century Gothic" panose="020B0502020202020204" pitchFamily="34" charset="0"/>
            </a:endParaRPr>
          </a:p>
          <a:p>
            <a:pPr eaLnBrk="1" hangingPunct="1">
              <a:lnSpc>
                <a:spcPct val="80000"/>
              </a:lnSpc>
              <a:buFontTx/>
              <a:buNone/>
            </a:pPr>
            <a:r>
              <a:rPr lang="en-GB" altLang="en-US" sz="2200" dirty="0">
                <a:latin typeface="Century Gothic" panose="020B0502020202020204" pitchFamily="34" charset="0"/>
              </a:rPr>
              <a:t>	By locating virtue in a voice from below, asserting  the spiritual equality of servant and princess, and inserting the servant in the social elite as an agent of reformation, </a:t>
            </a:r>
            <a:r>
              <a:rPr lang="en-GB" altLang="en-US" sz="2200" dirty="0">
                <a:solidFill>
                  <a:srgbClr val="004D74"/>
                </a:solidFill>
                <a:latin typeface="Century Gothic" panose="020B0502020202020204" pitchFamily="34" charset="0"/>
              </a:rPr>
              <a:t>Richardson’s novel disrupted many of the assumptions on which hierarchy rested</a:t>
            </a:r>
          </a:p>
          <a:p>
            <a:pPr lvl="1" eaLnBrk="1" hangingPunct="1">
              <a:lnSpc>
                <a:spcPct val="80000"/>
              </a:lnSpc>
              <a:buFontTx/>
              <a:buNone/>
            </a:pPr>
            <a:r>
              <a:rPr lang="en-GB" altLang="en-US" sz="2000" dirty="0">
                <a:latin typeface="Century Gothic" panose="020B0502020202020204" pitchFamily="34" charset="0"/>
              </a:rPr>
              <a:t>		Tom </a:t>
            </a:r>
            <a:r>
              <a:rPr lang="en-GB" altLang="en-US" sz="2000" dirty="0" err="1">
                <a:latin typeface="Century Gothic" panose="020B0502020202020204" pitchFamily="34" charset="0"/>
              </a:rPr>
              <a:t>Keymer</a:t>
            </a:r>
            <a:r>
              <a:rPr lang="en-GB" altLang="en-US" sz="2000" dirty="0">
                <a:latin typeface="Century Gothic" panose="020B0502020202020204" pitchFamily="34" charset="0"/>
              </a:rPr>
              <a:t>, Peter Sabo ‘</a:t>
            </a:r>
            <a:r>
              <a:rPr lang="en-GB" altLang="en-US" sz="2000" i="1" dirty="0">
                <a:latin typeface="Century Gothic" panose="020B0502020202020204" pitchFamily="34" charset="0"/>
              </a:rPr>
              <a:t>Pamela' in the marketplace: literary 	controversy and print culture in eighteenth-century Britain and 	Ireland</a:t>
            </a:r>
            <a:r>
              <a:rPr lang="en-GB" altLang="en-US" sz="2000" dirty="0">
                <a:latin typeface="Century Gothic" panose="020B0502020202020204" pitchFamily="34" charset="0"/>
              </a:rPr>
              <a:t>  (Cambridge: Cambridge University Press, 2005), </a:t>
            </a:r>
            <a:r>
              <a:rPr lang="en-GB" altLang="en-US" sz="1800" dirty="0">
                <a:latin typeface="Century Gothic" panose="020B0502020202020204" pitchFamily="34" charset="0"/>
              </a:rPr>
              <a:t>pp.5,6.</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42" name="Content Placeholder 3" descr="C:\Users\jeni\Desktop\pamela\Romances-novels-1600-1799 olaf simons 2010.png">
            <a:extLst>
              <a:ext uri="{FF2B5EF4-FFF2-40B4-BE49-F238E27FC236}">
                <a16:creationId xmlns:a16="http://schemas.microsoft.com/office/drawing/2014/main" id="{9CED3D61-9A6A-43D6-8EC0-AED49DDFB6C1}"/>
              </a:ext>
            </a:extLst>
          </p:cNvPr>
          <p:cNvPicPr>
            <a:picLocks noGrp="1" noChangeAspect="1" noChangeArrowheads="1"/>
          </p:cNvPicPr>
          <p:nvPr>
            <p:ph idx="1"/>
          </p:nvPr>
        </p:nvPicPr>
        <p:blipFill>
          <a:blip r:embed="rId2">
            <a:extLst>
              <a:ext uri="{BEBA8EAE-BF5A-486C-A8C5-ECC9F3942E4B}">
                <a14:imgProps xmlns:a14="http://schemas.microsoft.com/office/drawing/2010/main">
                  <a14:imgLayer r:embed="rId3">
                    <a14:imgEffect>
                      <a14:sharpenSoften amount="25000"/>
                    </a14:imgEffect>
                    <a14:imgEffect>
                      <a14:saturation sat="300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a:xfrm>
            <a:off x="826790" y="980728"/>
            <a:ext cx="7488832" cy="5722924"/>
          </a:xfrm>
          <a:noFill/>
        </p:spPr>
      </p:pic>
      <p:sp>
        <p:nvSpPr>
          <p:cNvPr id="10243" name="Rectangle 4">
            <a:extLst>
              <a:ext uri="{FF2B5EF4-FFF2-40B4-BE49-F238E27FC236}">
                <a16:creationId xmlns:a16="http://schemas.microsoft.com/office/drawing/2014/main" id="{9182776E-59C8-46CF-9359-CE9723FDE5F9}"/>
              </a:ext>
            </a:extLst>
          </p:cNvPr>
          <p:cNvSpPr>
            <a:spLocks noChangeArrowheads="1"/>
          </p:cNvSpPr>
          <p:nvPr/>
        </p:nvSpPr>
        <p:spPr bwMode="auto">
          <a:xfrm>
            <a:off x="14288" y="115888"/>
            <a:ext cx="9113837" cy="601662"/>
          </a:xfrm>
          <a:prstGeom prst="rect">
            <a:avLst/>
          </a:prstGeom>
          <a:solidFill>
            <a:srgbClr val="996633"/>
          </a:solidFill>
          <a:ln>
            <a:noFill/>
          </a:ln>
        </p:spPr>
        <p:txBody>
          <a:bodyPr wrap="none">
            <a:spAutoFit/>
          </a:bodyPr>
          <a:lstStyle>
            <a:lvl1pPr eaLnBrk="0" hangingPunct="0">
              <a:spcBef>
                <a:spcPct val="20000"/>
              </a:spcBef>
              <a:buClr>
                <a:srgbClr val="BEAE98"/>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eaLnBrk="0" hangingPunct="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eaLnBrk="0" hangingPunct="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eaLnBrk="0" hangingPunct="0">
              <a:spcBef>
                <a:spcPct val="20000"/>
              </a:spcBef>
              <a:buClr>
                <a:srgbClr val="BEAE98"/>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eaLnBrk="0" hangingPunct="0">
              <a:spcBef>
                <a:spcPct val="20000"/>
              </a:spcBef>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3300" dirty="0">
                <a:latin typeface="Perpetua Titling MT" panose="02020502060505020804" pitchFamily="18" charset="0"/>
              </a:rPr>
              <a:t> growth of market for novels 18</a:t>
            </a:r>
            <a:r>
              <a:rPr lang="en-GB" altLang="en-US" sz="3300" baseline="30000" dirty="0">
                <a:latin typeface="Perpetua Titling MT" panose="02020502060505020804" pitchFamily="18" charset="0"/>
              </a:rPr>
              <a:t>th</a:t>
            </a:r>
            <a:r>
              <a:rPr lang="en-GB" altLang="en-US" sz="3300" dirty="0">
                <a:latin typeface="Perpetua Titling MT" panose="02020502060505020804" pitchFamily="18" charset="0"/>
              </a:rPr>
              <a:t> c </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908721"/>
            <a:ext cx="8712968" cy="5832647"/>
          </a:xfrm>
        </p:spPr>
        <p:txBody>
          <a:bodyPr/>
          <a:lstStyle/>
          <a:p>
            <a:pPr marL="0" indent="0">
              <a:buNone/>
            </a:pPr>
            <a:r>
              <a:rPr lang="en-GB" sz="2000" dirty="0">
                <a:latin typeface="Century Gothic" panose="020B0502020202020204" pitchFamily="34" charset="0"/>
              </a:rPr>
              <a:t>Probably every eighteenth-century scholar who has taught Richardson’s </a:t>
            </a:r>
            <a:r>
              <a:rPr lang="en-GB" sz="2000" i="1" dirty="0">
                <a:latin typeface="Century Gothic" panose="020B0502020202020204" pitchFamily="34" charset="0"/>
              </a:rPr>
              <a:t>Pamela</a:t>
            </a:r>
            <a:r>
              <a:rPr lang="en-GB" sz="2000" dirty="0">
                <a:latin typeface="Century Gothic" panose="020B0502020202020204" pitchFamily="34" charset="0"/>
              </a:rPr>
              <a:t> has sought to tantalize students with references to the novel’s reception history—the panegyrics, parodies, plays, and paintings spawned by the novel that combined to make it a kind of eighteenth-century </a:t>
            </a:r>
            <a:r>
              <a:rPr lang="en-GB" sz="2000" i="1" dirty="0">
                <a:latin typeface="Century Gothic" panose="020B0502020202020204" pitchFamily="34" charset="0"/>
              </a:rPr>
              <a:t>Cats</a:t>
            </a:r>
            <a:r>
              <a:rPr lang="en-GB" sz="2000" dirty="0">
                <a:latin typeface="Century Gothic" panose="020B0502020202020204" pitchFamily="34" charset="0"/>
              </a:rPr>
              <a:t>. </a:t>
            </a:r>
            <a:r>
              <a:rPr lang="en-GB" sz="2000" i="1" dirty="0">
                <a:latin typeface="Century Gothic" panose="020B0502020202020204" pitchFamily="34" charset="0"/>
              </a:rPr>
              <a:t>Pamela</a:t>
            </a:r>
            <a:r>
              <a:rPr lang="en-GB" sz="2000" dirty="0">
                <a:latin typeface="Century Gothic" panose="020B0502020202020204" pitchFamily="34" charset="0"/>
              </a:rPr>
              <a:t>’s blockbuster status has made the text a crucial test case in recent scholarship on the rise of the novel, the history of the book, reader reception, the eighteenth-century print market, and the growth of consumer culture. </a:t>
            </a:r>
            <a:r>
              <a:rPr lang="en-GB" sz="2000" dirty="0" smtClean="0">
                <a:latin typeface="Century Gothic" panose="020B0502020202020204" pitchFamily="34" charset="0"/>
              </a:rPr>
              <a:t>Given this exemplary status, the </a:t>
            </a:r>
            <a:r>
              <a:rPr lang="en-GB" sz="2000" dirty="0">
                <a:latin typeface="Century Gothic" panose="020B0502020202020204" pitchFamily="34" charset="0"/>
              </a:rPr>
              <a:t>authoritative account of the </a:t>
            </a:r>
            <a:r>
              <a:rPr lang="en-GB" sz="2000" i="1" dirty="0">
                <a:latin typeface="Century Gothic" panose="020B0502020202020204" pitchFamily="34" charset="0"/>
              </a:rPr>
              <a:t>Pamela</a:t>
            </a:r>
            <a:r>
              <a:rPr lang="en-GB" sz="2000" dirty="0">
                <a:latin typeface="Century Gothic" panose="020B0502020202020204" pitchFamily="34" charset="0"/>
              </a:rPr>
              <a:t> vogue offered </a:t>
            </a:r>
            <a:r>
              <a:rPr lang="en-GB" sz="2000" dirty="0" smtClean="0">
                <a:latin typeface="Century Gothic" panose="020B0502020202020204" pitchFamily="34" charset="0"/>
              </a:rPr>
              <a:t>in </a:t>
            </a:r>
            <a:r>
              <a:rPr lang="en-GB" sz="2000" dirty="0" smtClean="0">
                <a:solidFill>
                  <a:srgbClr val="004D74"/>
                </a:solidFill>
                <a:latin typeface="Century Gothic" panose="020B0502020202020204" pitchFamily="34" charset="0"/>
              </a:rPr>
              <a:t>Thomas </a:t>
            </a:r>
            <a:r>
              <a:rPr lang="en-GB" sz="2000" dirty="0" err="1" smtClean="0">
                <a:solidFill>
                  <a:srgbClr val="004D74"/>
                </a:solidFill>
                <a:latin typeface="Century Gothic" panose="020B0502020202020204" pitchFamily="34" charset="0"/>
              </a:rPr>
              <a:t>Keymer</a:t>
            </a:r>
            <a:r>
              <a:rPr lang="en-GB" sz="2000" dirty="0" smtClean="0">
                <a:solidFill>
                  <a:srgbClr val="004D74"/>
                </a:solidFill>
                <a:latin typeface="Century Gothic" panose="020B0502020202020204" pitchFamily="34" charset="0"/>
              </a:rPr>
              <a:t> and Peter </a:t>
            </a:r>
            <a:r>
              <a:rPr lang="en-GB" sz="2000" dirty="0" err="1" smtClean="0">
                <a:solidFill>
                  <a:srgbClr val="004D74"/>
                </a:solidFill>
                <a:latin typeface="Century Gothic" panose="020B0502020202020204" pitchFamily="34" charset="0"/>
              </a:rPr>
              <a:t>Sabor’s</a:t>
            </a:r>
            <a:r>
              <a:rPr lang="en-GB" sz="2000" dirty="0" smtClean="0">
                <a:solidFill>
                  <a:srgbClr val="004D74"/>
                </a:solidFill>
                <a:latin typeface="Century Gothic" panose="020B0502020202020204" pitchFamily="34" charset="0"/>
              </a:rPr>
              <a:t> </a:t>
            </a:r>
            <a:r>
              <a:rPr lang="en-GB" sz="2000" i="1" dirty="0" smtClean="0">
                <a:solidFill>
                  <a:srgbClr val="004D74"/>
                </a:solidFill>
                <a:latin typeface="Century Gothic" panose="020B0502020202020204" pitchFamily="34" charset="0"/>
              </a:rPr>
              <a:t>“Pamela” in the Marketplace: Literary Controversy and Print Culture in Eighteenth-Century Britain and Ireland</a:t>
            </a:r>
            <a:r>
              <a:rPr lang="en-GB" sz="2000" dirty="0" smtClean="0">
                <a:solidFill>
                  <a:srgbClr val="004D74"/>
                </a:solidFill>
                <a:latin typeface="Century Gothic" panose="020B0502020202020204" pitchFamily="34" charset="0"/>
              </a:rPr>
              <a:t> (Cambridge, 2005)</a:t>
            </a:r>
            <a:r>
              <a:rPr lang="en-GB" sz="2000" dirty="0" smtClean="0">
                <a:solidFill>
                  <a:srgbClr val="006699"/>
                </a:solidFill>
                <a:latin typeface="Century Gothic" panose="020B0502020202020204" pitchFamily="34" charset="0"/>
              </a:rPr>
              <a:t> </a:t>
            </a:r>
            <a:r>
              <a:rPr lang="en-GB" sz="2000" dirty="0">
                <a:latin typeface="Century Gothic" panose="020B0502020202020204" pitchFamily="34" charset="0"/>
              </a:rPr>
              <a:t>constitutes an invaluable </a:t>
            </a:r>
            <a:r>
              <a:rPr lang="en-GB" sz="2000" dirty="0" smtClean="0">
                <a:latin typeface="Century Gothic" panose="020B0502020202020204" pitchFamily="34" charset="0"/>
              </a:rPr>
              <a:t>contribution </a:t>
            </a:r>
            <a:r>
              <a:rPr lang="en-GB" sz="2000" dirty="0">
                <a:latin typeface="Century Gothic" panose="020B0502020202020204" pitchFamily="34" charset="0"/>
              </a:rPr>
              <a:t>to eighteenth-century </a:t>
            </a:r>
            <a:r>
              <a:rPr lang="en-GB" sz="2000" dirty="0" smtClean="0">
                <a:latin typeface="Century Gothic" panose="020B0502020202020204" pitchFamily="34" charset="0"/>
              </a:rPr>
              <a:t>scholarship </a:t>
            </a:r>
            <a:r>
              <a:rPr lang="en-GB" sz="2000" dirty="0">
                <a:latin typeface="Century Gothic" panose="020B0502020202020204" pitchFamily="34" charset="0"/>
              </a:rPr>
              <a:t>not only in its meticulously researched history of the novel’s reception, but also in its portrait of the economic, social, and </a:t>
            </a:r>
            <a:r>
              <a:rPr lang="en-GB" sz="2000" dirty="0" smtClean="0">
                <a:latin typeface="Century Gothic" panose="020B0502020202020204" pitchFamily="34" charset="0"/>
              </a:rPr>
              <a:t>interpersonal </a:t>
            </a:r>
            <a:r>
              <a:rPr lang="en-GB" sz="2000" dirty="0">
                <a:latin typeface="Century Gothic" panose="020B0502020202020204" pitchFamily="34" charset="0"/>
              </a:rPr>
              <a:t>dynamics shaping the </a:t>
            </a:r>
            <a:r>
              <a:rPr lang="en-GB" sz="2000" dirty="0" smtClean="0">
                <a:latin typeface="Century Gothic" panose="020B0502020202020204" pitchFamily="34" charset="0"/>
              </a:rPr>
              <a:t>contemporary </a:t>
            </a:r>
            <a:r>
              <a:rPr lang="en-GB" sz="2000" dirty="0">
                <a:latin typeface="Century Gothic" panose="020B0502020202020204" pitchFamily="34" charset="0"/>
              </a:rPr>
              <a:t>literary marketplace. Bringing to vivid life the entrepreneurial energies that drove the </a:t>
            </a:r>
            <a:r>
              <a:rPr lang="en-GB" sz="2000" dirty="0" smtClean="0">
                <a:latin typeface="Century Gothic" panose="020B0502020202020204" pitchFamily="34" charset="0"/>
              </a:rPr>
              <a:t>vogue</a:t>
            </a:r>
            <a:r>
              <a:rPr lang="en-GB" sz="2000" dirty="0">
                <a:latin typeface="Century Gothic" panose="020B0502020202020204" pitchFamily="34" charset="0"/>
              </a:rPr>
              <a:t> , </a:t>
            </a:r>
            <a:r>
              <a:rPr lang="en-GB" sz="2000" dirty="0" err="1">
                <a:latin typeface="Century Gothic" panose="020B0502020202020204" pitchFamily="34" charset="0"/>
              </a:rPr>
              <a:t>Keymer</a:t>
            </a:r>
            <a:r>
              <a:rPr lang="en-GB" sz="2000" dirty="0">
                <a:latin typeface="Century Gothic" panose="020B0502020202020204" pitchFamily="34" charset="0"/>
              </a:rPr>
              <a:t> and </a:t>
            </a:r>
            <a:r>
              <a:rPr lang="en-GB" sz="2000" dirty="0" err="1">
                <a:latin typeface="Century Gothic" panose="020B0502020202020204" pitchFamily="34" charset="0"/>
              </a:rPr>
              <a:t>Sabor</a:t>
            </a:r>
            <a:r>
              <a:rPr lang="en-GB" sz="2000" dirty="0">
                <a:latin typeface="Century Gothic" panose="020B0502020202020204" pitchFamily="34" charset="0"/>
              </a:rPr>
              <a:t> locate </a:t>
            </a:r>
            <a:r>
              <a:rPr lang="en-GB" sz="2000" dirty="0">
                <a:solidFill>
                  <a:srgbClr val="004D74"/>
                </a:solidFill>
                <a:latin typeface="Century Gothic" panose="020B0502020202020204" pitchFamily="34" charset="0"/>
              </a:rPr>
              <a:t>the novel’s stunning success in the </a:t>
            </a:r>
            <a:endParaRPr lang="en-GB" sz="2000" dirty="0">
              <a:latin typeface="Century Gothic" panose="020B0502020202020204" pitchFamily="34" charset="0"/>
            </a:endParaRPr>
          </a:p>
        </p:txBody>
      </p:sp>
      <p:sp>
        <p:nvSpPr>
          <p:cNvPr id="4" name="Rectangle 2">
            <a:extLst>
              <a:ext uri="{FF2B5EF4-FFF2-40B4-BE49-F238E27FC236}">
                <a16:creationId xmlns:a16="http://schemas.microsoft.com/office/drawing/2014/main" id="{D0A4FE81-7DDC-4EB9-B339-B3B59DA2977E}"/>
              </a:ext>
            </a:extLst>
          </p:cNvPr>
          <p:cNvSpPr txBox="1">
            <a:spLocks noChangeArrowheads="1"/>
          </p:cNvSpPr>
          <p:nvPr/>
        </p:nvSpPr>
        <p:spPr bwMode="auto">
          <a:xfrm>
            <a:off x="0" y="1"/>
            <a:ext cx="9144000" cy="908720"/>
          </a:xfrm>
          <a:prstGeom prst="rect">
            <a:avLst/>
          </a:prstGeom>
          <a:solidFill>
            <a:srgbClr val="9A5C00"/>
          </a:solidFill>
          <a:ln>
            <a:noFill/>
          </a:ln>
          <a:extLst/>
        </p:spPr>
        <p:txBody>
          <a:bodyPr vert="horz" wrap="square" lIns="0" tIns="45720" rIns="0" bIns="0" numCol="1" anchor="b" anchorCtr="0" compatLnSpc="1">
            <a:prstTxWarp prst="textNoShape">
              <a:avLst/>
            </a:prstTxWarp>
          </a:bodyPr>
          <a:lstStyle>
            <a:lvl1pPr algn="l" rtl="0" eaLnBrk="0" fontAlgn="base" hangingPunct="0">
              <a:spcBef>
                <a:spcPct val="0"/>
              </a:spcBef>
              <a:spcAft>
                <a:spcPct val="0"/>
              </a:spcAft>
              <a:defRPr sz="5000" kern="1200">
                <a:solidFill>
                  <a:schemeClr val="tx2"/>
                </a:solidFill>
                <a:latin typeface="+mj-lt"/>
                <a:ea typeface="+mj-ea"/>
                <a:cs typeface="+mj-cs"/>
              </a:defRPr>
            </a:lvl1pPr>
            <a:lvl2pPr algn="l" rtl="0" eaLnBrk="0" fontAlgn="base" hangingPunct="0">
              <a:spcBef>
                <a:spcPct val="0"/>
              </a:spcBef>
              <a:spcAft>
                <a:spcPct val="0"/>
              </a:spcAft>
              <a:defRPr sz="5000">
                <a:solidFill>
                  <a:schemeClr val="tx2"/>
                </a:solidFill>
                <a:latin typeface="Calibri" pitchFamily="34" charset="0"/>
              </a:defRPr>
            </a:lvl2pPr>
            <a:lvl3pPr algn="l" rtl="0" eaLnBrk="0" fontAlgn="base" hangingPunct="0">
              <a:spcBef>
                <a:spcPct val="0"/>
              </a:spcBef>
              <a:spcAft>
                <a:spcPct val="0"/>
              </a:spcAft>
              <a:defRPr sz="5000">
                <a:solidFill>
                  <a:schemeClr val="tx2"/>
                </a:solidFill>
                <a:latin typeface="Calibri" pitchFamily="34" charset="0"/>
              </a:defRPr>
            </a:lvl3pPr>
            <a:lvl4pPr algn="l" rtl="0" eaLnBrk="0" fontAlgn="base" hangingPunct="0">
              <a:spcBef>
                <a:spcPct val="0"/>
              </a:spcBef>
              <a:spcAft>
                <a:spcPct val="0"/>
              </a:spcAft>
              <a:defRPr sz="5000">
                <a:solidFill>
                  <a:schemeClr val="tx2"/>
                </a:solidFill>
                <a:latin typeface="Calibri" pitchFamily="34" charset="0"/>
              </a:defRPr>
            </a:lvl4pPr>
            <a:lvl5pPr algn="l" rtl="0" eaLnBrk="0" fontAlgn="base" hangingPunct="0">
              <a:spcBef>
                <a:spcPct val="0"/>
              </a:spcBef>
              <a:spcAft>
                <a:spcPct val="0"/>
              </a:spcAft>
              <a:defRPr sz="5000">
                <a:solidFill>
                  <a:schemeClr val="tx2"/>
                </a:solidFill>
                <a:latin typeface="Calibri" pitchFamily="34"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a:lstStyle>
          <a:p>
            <a:pPr algn="ctr" eaLnBrk="1" hangingPunct="1"/>
            <a:r>
              <a:rPr lang="en-GB" altLang="en-US" sz="3600" smtClean="0">
                <a:solidFill>
                  <a:schemeClr val="tx1"/>
                </a:solidFill>
                <a:latin typeface="Perpetua Titling MT" panose="02020502060505020804" pitchFamily="18" charset="0"/>
              </a:rPr>
              <a:t>Fiction </a:t>
            </a:r>
            <a:r>
              <a:rPr lang="en-GB" altLang="en-US" sz="3600" i="1" smtClean="0">
                <a:solidFill>
                  <a:schemeClr val="tx1"/>
                </a:solidFill>
                <a:latin typeface="Garamond" panose="02020404030301010803" pitchFamily="18" charset="0"/>
              </a:rPr>
              <a:t>&amp;</a:t>
            </a:r>
            <a:r>
              <a:rPr lang="en-GB" altLang="en-US" sz="3600" smtClean="0">
                <a:solidFill>
                  <a:schemeClr val="tx1"/>
                </a:solidFill>
                <a:latin typeface="Perpetua Titling MT" panose="02020502060505020804" pitchFamily="18" charset="0"/>
              </a:rPr>
              <a:t> the market</a:t>
            </a:r>
            <a:br>
              <a:rPr lang="en-GB" altLang="en-US" sz="3600" smtClean="0">
                <a:solidFill>
                  <a:schemeClr val="tx1"/>
                </a:solidFill>
                <a:latin typeface="Perpetua Titling MT" panose="02020502060505020804" pitchFamily="18" charset="0"/>
              </a:rPr>
            </a:br>
            <a:endParaRPr lang="en-GB" altLang="en-US" sz="1400" dirty="0">
              <a:solidFill>
                <a:schemeClr val="tx1"/>
              </a:solidFill>
              <a:latin typeface="Perpetua Titling MT" panose="02020502060505020804" pitchFamily="18" charset="0"/>
            </a:endParaRPr>
          </a:p>
        </p:txBody>
      </p:sp>
    </p:spTree>
    <p:extLst>
      <p:ext uri="{BB962C8B-B14F-4D97-AF65-F5344CB8AC3E}">
        <p14:creationId xmlns:p14="http://schemas.microsoft.com/office/powerpoint/2010/main" val="52050276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260648"/>
            <a:ext cx="8568952" cy="6093296"/>
          </a:xfrm>
        </p:spPr>
        <p:txBody>
          <a:bodyPr/>
          <a:lstStyle/>
          <a:p>
            <a:pPr marL="0" indent="0">
              <a:buNone/>
            </a:pPr>
            <a:r>
              <a:rPr lang="en-GB" sz="2000" dirty="0" smtClean="0">
                <a:solidFill>
                  <a:srgbClr val="004D74"/>
                </a:solidFill>
                <a:latin typeface="Century Gothic" panose="020B0502020202020204" pitchFamily="34" charset="0"/>
              </a:rPr>
              <a:t>strategic </a:t>
            </a:r>
            <a:r>
              <a:rPr lang="en-GB" sz="2000" dirty="0">
                <a:solidFill>
                  <a:srgbClr val="004D74"/>
                </a:solidFill>
                <a:latin typeface="Century Gothic" panose="020B0502020202020204" pitchFamily="34" charset="0"/>
              </a:rPr>
              <a:t>exploitation of the reading public’s appetites by the writers, printers, and artists who engineered and capitalized on Pamela’s popularity throughout the century</a:t>
            </a:r>
            <a:r>
              <a:rPr lang="en-GB" sz="2200" dirty="0" smtClean="0">
                <a:latin typeface="Century Gothic" panose="020B0502020202020204" pitchFamily="34" charset="0"/>
              </a:rPr>
              <a:t>. </a:t>
            </a:r>
          </a:p>
          <a:p>
            <a:pPr marL="366713" lvl="1" indent="0">
              <a:buNone/>
            </a:pPr>
            <a:r>
              <a:rPr lang="en-GB" sz="1800" dirty="0" smtClean="0">
                <a:latin typeface="Century Gothic" panose="020B0502020202020204" pitchFamily="34" charset="0"/>
              </a:rPr>
              <a:t>Lynn </a:t>
            </a:r>
            <a:r>
              <a:rPr lang="en-GB" sz="1800" dirty="0" err="1" smtClean="0">
                <a:latin typeface="Century Gothic" panose="020B0502020202020204" pitchFamily="34" charset="0"/>
              </a:rPr>
              <a:t>Festa</a:t>
            </a:r>
            <a:r>
              <a:rPr lang="en-GB" sz="1800" dirty="0" smtClean="0">
                <a:latin typeface="Century Gothic" panose="020B0502020202020204" pitchFamily="34" charset="0"/>
              </a:rPr>
              <a:t>, ‘Servants of the Market: </a:t>
            </a:r>
            <a:r>
              <a:rPr lang="en-GB" sz="1800" i="1" dirty="0" smtClean="0">
                <a:latin typeface="Century Gothic" panose="020B0502020202020204" pitchFamily="34" charset="0"/>
              </a:rPr>
              <a:t>Pamela</a:t>
            </a:r>
            <a:r>
              <a:rPr lang="en-GB" sz="1800" dirty="0" smtClean="0">
                <a:latin typeface="Century Gothic" panose="020B0502020202020204" pitchFamily="34" charset="0"/>
              </a:rPr>
              <a:t>’s Literary Entourage’, </a:t>
            </a:r>
            <a:r>
              <a:rPr lang="en-GB" sz="1800" i="1" dirty="0" smtClean="0">
                <a:latin typeface="Century Gothic" panose="020B0502020202020204" pitchFamily="34" charset="0"/>
              </a:rPr>
              <a:t>The Eighteenth Century</a:t>
            </a:r>
            <a:r>
              <a:rPr lang="en-GB" sz="1800" dirty="0" smtClean="0">
                <a:latin typeface="Century Gothic" panose="020B0502020202020204" pitchFamily="34" charset="0"/>
              </a:rPr>
              <a:t>, Vol. 51, No. 4, Winter 2010</a:t>
            </a:r>
          </a:p>
          <a:p>
            <a:pPr marL="366713" lvl="1" indent="0">
              <a:buNone/>
            </a:pPr>
            <a:endParaRPr lang="en-GB" sz="1600" dirty="0" smtClean="0">
              <a:latin typeface="Century Gothic" panose="020B0502020202020204" pitchFamily="34" charset="0"/>
            </a:endParaRPr>
          </a:p>
          <a:p>
            <a:pPr marL="366713" lvl="1" indent="0" algn="ctr">
              <a:buNone/>
            </a:pPr>
            <a:r>
              <a:rPr lang="en-GB" sz="1800" dirty="0" smtClean="0">
                <a:latin typeface="Century Gothic" panose="020B0502020202020204" pitchFamily="34" charset="0"/>
              </a:rPr>
              <a:t>-------------------------</a:t>
            </a:r>
            <a:endParaRPr lang="en-GB" sz="1800" dirty="0">
              <a:latin typeface="Century Gothic" panose="020B0502020202020204" pitchFamily="34" charset="0"/>
            </a:endParaRPr>
          </a:p>
          <a:p>
            <a:pPr marL="0" indent="0">
              <a:buNone/>
            </a:pPr>
            <a:r>
              <a:rPr lang="en-GB" sz="2000" dirty="0" smtClean="0">
                <a:latin typeface="Century Gothic" panose="020B0502020202020204" pitchFamily="34" charset="0"/>
              </a:rPr>
              <a:t>[Adam] Smith…had </a:t>
            </a:r>
            <a:r>
              <a:rPr lang="en-GB" sz="2000" dirty="0">
                <a:latin typeface="Century Gothic" panose="020B0502020202020204" pitchFamily="34" charset="0"/>
              </a:rPr>
              <a:t>strenuously cautioned against dismissing performative </a:t>
            </a:r>
            <a:r>
              <a:rPr lang="en-GB" sz="2000" dirty="0" err="1">
                <a:latin typeface="Century Gothic" panose="020B0502020202020204" pitchFamily="34" charset="0"/>
              </a:rPr>
              <a:t>behavior</a:t>
            </a:r>
            <a:r>
              <a:rPr lang="en-GB" sz="2000" dirty="0">
                <a:latin typeface="Century Gothic" panose="020B0502020202020204" pitchFamily="34" charset="0"/>
              </a:rPr>
              <a:t> as "only an assumed appearance," going so far as to make nearly the opposite claim: </a:t>
            </a:r>
            <a:r>
              <a:rPr lang="en-GB" sz="2000" dirty="0">
                <a:solidFill>
                  <a:srgbClr val="004D74"/>
                </a:solidFill>
                <a:latin typeface="Century Gothic" panose="020B0502020202020204" pitchFamily="34" charset="0"/>
              </a:rPr>
              <a:t>authentic selfhood could only emerge from social intercourse: "</a:t>
            </a:r>
            <a:r>
              <a:rPr lang="en-GB" sz="2000" u="sng" dirty="0">
                <a:solidFill>
                  <a:srgbClr val="004D74"/>
                </a:solidFill>
                <a:latin typeface="Century Gothic" panose="020B0502020202020204" pitchFamily="34" charset="0"/>
              </a:rPr>
              <a:t>Were it possible that a human creature could grow up to manhood in a solitary place . . . he could no more think of his own character, ... of the beauty or deformity of his own mind, than ... of his own face.</a:t>
            </a:r>
            <a:r>
              <a:rPr lang="en-GB" sz="2000" dirty="0">
                <a:solidFill>
                  <a:srgbClr val="004D74"/>
                </a:solidFill>
                <a:latin typeface="Century Gothic" panose="020B0502020202020204" pitchFamily="34" charset="0"/>
              </a:rPr>
              <a:t> . . . Bring him into society, and he is immediately provided with the mirror ... he wanted before."</a:t>
            </a:r>
            <a:r>
              <a:rPr lang="en-GB" sz="2000" dirty="0">
                <a:latin typeface="Century Gothic" panose="020B0502020202020204" pitchFamily="34" charset="0"/>
              </a:rPr>
              <a:t>32 In much the same spirit, the sentimental novel ac </a:t>
            </a:r>
            <a:r>
              <a:rPr lang="en-GB" sz="2000" dirty="0" err="1">
                <a:latin typeface="Century Gothic" panose="020B0502020202020204" pitchFamily="34" charset="0"/>
              </a:rPr>
              <a:t>knowledged</a:t>
            </a:r>
            <a:r>
              <a:rPr lang="en-GB" sz="2000" dirty="0">
                <a:latin typeface="Century Gothic" panose="020B0502020202020204" pitchFamily="34" charset="0"/>
              </a:rPr>
              <a:t> that the public display of personality was a necessary step towards the development of personality: keeping everything entirely to ones self was a recipe for emptiness and ethical ignorance.</a:t>
            </a:r>
            <a:endParaRPr lang="en-GB" sz="2000" dirty="0">
              <a:latin typeface="Century Gothic" panose="020B0502020202020204" pitchFamily="34" charset="0"/>
            </a:endParaRPr>
          </a:p>
          <a:p>
            <a:pPr marL="0" indent="0">
              <a:buNone/>
            </a:pPr>
            <a:endParaRPr lang="en-GB" dirty="0"/>
          </a:p>
        </p:txBody>
      </p:sp>
    </p:spTree>
    <p:extLst>
      <p:ext uri="{BB962C8B-B14F-4D97-AF65-F5344CB8AC3E}">
        <p14:creationId xmlns:p14="http://schemas.microsoft.com/office/powerpoint/2010/main" val="182025299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8D293A8-6099-4C35-93D1-454251FCCA18}"/>
              </a:ext>
            </a:extLst>
          </p:cNvPr>
          <p:cNvPicPr>
            <a:picLocks noGrp="1" noChangeAspect="1"/>
          </p:cNvPicPr>
          <p:nvPr>
            <p:ph idx="1"/>
          </p:nvPr>
        </p:nvPicPr>
        <p:blipFill rotWithShape="1">
          <a:blip r:embed="rId2">
            <a:extLst>
              <a:ext uri="{BEBA8EAE-BF5A-486C-A8C5-ECC9F3942E4B}">
                <a14:imgProps xmlns:a14="http://schemas.microsoft.com/office/drawing/2010/main">
                  <a14:imgLayer r:embed="rId3">
                    <a14:imgEffect>
                      <a14:sharpenSoften amount="25000"/>
                    </a14:imgEffect>
                    <a14:imgEffect>
                      <a14:brightnessContrast contrast="40000"/>
                    </a14:imgEffect>
                  </a14:imgLayer>
                </a14:imgProps>
              </a:ext>
            </a:extLst>
          </a:blip>
          <a:srcRect l="16797" t="17871" r="60311" b="18635"/>
          <a:stretch/>
        </p:blipFill>
        <p:spPr>
          <a:xfrm>
            <a:off x="611560" y="1261229"/>
            <a:ext cx="3421892" cy="5336123"/>
          </a:xfrm>
          <a:prstGeom prst="rect">
            <a:avLst/>
          </a:prstGeom>
          <a:ln w="12700">
            <a:solidFill>
              <a:schemeClr val="tx1"/>
            </a:solidFill>
          </a:ln>
        </p:spPr>
      </p:pic>
      <p:pic>
        <p:nvPicPr>
          <p:cNvPr id="5" name="Picture 4">
            <a:extLst>
              <a:ext uri="{FF2B5EF4-FFF2-40B4-BE49-F238E27FC236}">
                <a16:creationId xmlns:a16="http://schemas.microsoft.com/office/drawing/2014/main" id="{4470220C-0413-435A-9A64-2E37BD4D6FEA}"/>
              </a:ext>
            </a:extLst>
          </p:cNvPr>
          <p:cNvPicPr>
            <a:picLocks noChangeAspect="1"/>
          </p:cNvPicPr>
          <p:nvPr/>
        </p:nvPicPr>
        <p:blipFill rotWithShape="1">
          <a:blip r:embed="rId4">
            <a:extLst>
              <a:ext uri="{BEBA8EAE-BF5A-486C-A8C5-ECC9F3942E4B}">
                <a14:imgProps xmlns:a14="http://schemas.microsoft.com/office/drawing/2010/main">
                  <a14:imgLayer r:embed="rId3">
                    <a14:imgEffect>
                      <a14:sharpenSoften amount="50000"/>
                    </a14:imgEffect>
                    <a14:imgEffect>
                      <a14:brightnessContrast contrast="40000"/>
                    </a14:imgEffect>
                  </a14:imgLayer>
                </a14:imgProps>
              </a:ext>
            </a:extLst>
          </a:blip>
          <a:srcRect l="41338" t="19244" r="36612" b="17785"/>
          <a:stretch/>
        </p:blipFill>
        <p:spPr>
          <a:xfrm>
            <a:off x="5178562" y="1268760"/>
            <a:ext cx="3318665" cy="5328591"/>
          </a:xfrm>
          <a:prstGeom prst="rect">
            <a:avLst/>
          </a:prstGeom>
          <a:ln w="12700">
            <a:solidFill>
              <a:schemeClr val="tx1"/>
            </a:solidFill>
          </a:ln>
        </p:spPr>
      </p:pic>
      <p:sp>
        <p:nvSpPr>
          <p:cNvPr id="6" name="Title 2">
            <a:extLst>
              <a:ext uri="{FF2B5EF4-FFF2-40B4-BE49-F238E27FC236}">
                <a16:creationId xmlns:a16="http://schemas.microsoft.com/office/drawing/2014/main" id="{FDA42094-2A85-4BA8-BDC8-4D4B10280758}"/>
              </a:ext>
            </a:extLst>
          </p:cNvPr>
          <p:cNvSpPr txBox="1">
            <a:spLocks/>
          </p:cNvSpPr>
          <p:nvPr/>
        </p:nvSpPr>
        <p:spPr bwMode="auto">
          <a:xfrm>
            <a:off x="0" y="-50804"/>
            <a:ext cx="9144000" cy="959524"/>
          </a:xfrm>
          <a:prstGeom prst="rect">
            <a:avLst/>
          </a:prstGeom>
          <a:solidFill>
            <a:srgbClr val="9A5C00"/>
          </a:solidFill>
          <a:ln>
            <a:noFill/>
          </a:ln>
          <a:extLst/>
        </p:spPr>
        <p:txBody>
          <a:bodyPr vert="horz" wrap="square" lIns="0" tIns="45720" rIns="0" bIns="0" numCol="1" anchor="b" anchorCtr="0" compatLnSpc="1">
            <a:prstTxWarp prst="textNoShape">
              <a:avLst/>
            </a:prstTxWarp>
          </a:bodyPr>
          <a:lstStyle>
            <a:lvl1pPr algn="l" rtl="0" eaLnBrk="0" fontAlgn="base" hangingPunct="0">
              <a:spcBef>
                <a:spcPct val="0"/>
              </a:spcBef>
              <a:spcAft>
                <a:spcPct val="0"/>
              </a:spcAft>
              <a:defRPr sz="5000" kern="1200">
                <a:solidFill>
                  <a:schemeClr val="tx2"/>
                </a:solidFill>
                <a:latin typeface="+mj-lt"/>
                <a:ea typeface="+mj-ea"/>
                <a:cs typeface="+mj-cs"/>
              </a:defRPr>
            </a:lvl1pPr>
            <a:lvl2pPr algn="l" rtl="0" eaLnBrk="0" fontAlgn="base" hangingPunct="0">
              <a:spcBef>
                <a:spcPct val="0"/>
              </a:spcBef>
              <a:spcAft>
                <a:spcPct val="0"/>
              </a:spcAft>
              <a:defRPr sz="5000">
                <a:solidFill>
                  <a:schemeClr val="tx2"/>
                </a:solidFill>
                <a:latin typeface="Calibri" pitchFamily="34" charset="0"/>
              </a:defRPr>
            </a:lvl2pPr>
            <a:lvl3pPr algn="l" rtl="0" eaLnBrk="0" fontAlgn="base" hangingPunct="0">
              <a:spcBef>
                <a:spcPct val="0"/>
              </a:spcBef>
              <a:spcAft>
                <a:spcPct val="0"/>
              </a:spcAft>
              <a:defRPr sz="5000">
                <a:solidFill>
                  <a:schemeClr val="tx2"/>
                </a:solidFill>
                <a:latin typeface="Calibri" pitchFamily="34" charset="0"/>
              </a:defRPr>
            </a:lvl3pPr>
            <a:lvl4pPr algn="l" rtl="0" eaLnBrk="0" fontAlgn="base" hangingPunct="0">
              <a:spcBef>
                <a:spcPct val="0"/>
              </a:spcBef>
              <a:spcAft>
                <a:spcPct val="0"/>
              </a:spcAft>
              <a:defRPr sz="5000">
                <a:solidFill>
                  <a:schemeClr val="tx2"/>
                </a:solidFill>
                <a:latin typeface="Calibri" pitchFamily="34" charset="0"/>
              </a:defRPr>
            </a:lvl4pPr>
            <a:lvl5pPr algn="l" rtl="0" eaLnBrk="0" fontAlgn="base" hangingPunct="0">
              <a:spcBef>
                <a:spcPct val="0"/>
              </a:spcBef>
              <a:spcAft>
                <a:spcPct val="0"/>
              </a:spcAft>
              <a:defRPr sz="5000">
                <a:solidFill>
                  <a:schemeClr val="tx2"/>
                </a:solidFill>
                <a:latin typeface="Calibri" pitchFamily="34"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a:lstStyle>
          <a:p>
            <a:pPr algn="ctr" eaLnBrk="1" hangingPunct="1"/>
            <a:r>
              <a:rPr lang="en-GB" altLang="en-US" sz="3700" dirty="0">
                <a:solidFill>
                  <a:schemeClr val="tx1"/>
                </a:solidFill>
                <a:latin typeface="Perpetua Titling MT" panose="02020502060505020804" pitchFamily="18" charset="0"/>
              </a:rPr>
              <a:t>Conduct books </a:t>
            </a:r>
            <a:r>
              <a:rPr lang="en-GB" altLang="en-US" sz="3700" i="1" dirty="0">
                <a:solidFill>
                  <a:schemeClr val="tx1"/>
                </a:solidFill>
                <a:latin typeface="Garamond" panose="02020404030301010803" pitchFamily="18" charset="0"/>
              </a:rPr>
              <a:t>&amp; </a:t>
            </a:r>
            <a:r>
              <a:rPr lang="en-GB" altLang="en-US" sz="3700" dirty="0">
                <a:solidFill>
                  <a:schemeClr val="tx1"/>
                </a:solidFill>
                <a:latin typeface="Perpetua Titling MT" panose="02020502060505020804" pitchFamily="18" charset="0"/>
              </a:rPr>
              <a:t>The NOVEL</a:t>
            </a:r>
          </a:p>
          <a:p>
            <a:pPr algn="ctr" eaLnBrk="1" hangingPunct="1"/>
            <a:endParaRPr lang="en-GB" altLang="en-US" sz="800" dirty="0">
              <a:solidFill>
                <a:schemeClr val="tx1"/>
              </a:solidFill>
              <a:latin typeface="Perpetua Titling MT" panose="02020502060505020804" pitchFamily="18" charset="0"/>
            </a:endParaRPr>
          </a:p>
        </p:txBody>
      </p:sp>
    </p:spTree>
    <p:extLst>
      <p:ext uri="{BB962C8B-B14F-4D97-AF65-F5344CB8AC3E}">
        <p14:creationId xmlns:p14="http://schemas.microsoft.com/office/powerpoint/2010/main" val="22505988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16632"/>
            <a:ext cx="8229600" cy="6741368"/>
          </a:xfrm>
        </p:spPr>
        <p:txBody>
          <a:bodyPr/>
          <a:lstStyle/>
          <a:p>
            <a:pPr marL="0" indent="0">
              <a:buNone/>
            </a:pPr>
            <a:r>
              <a:rPr lang="en-GB" sz="2000" dirty="0" smtClean="0">
                <a:latin typeface="Century Gothic" panose="020B0502020202020204" pitchFamily="34" charset="0"/>
              </a:rPr>
              <a:t>Well</a:t>
            </a:r>
            <a:r>
              <a:rPr lang="en-GB" sz="2000" dirty="0">
                <a:latin typeface="Century Gothic" panose="020B0502020202020204" pitchFamily="34" charset="0"/>
              </a:rPr>
              <a:t>, said he, you are an ungrateful baggage; but I am thinking it would be pity, with these fair soft hands, and that lovely skin, (as he called it, and took hold of my hand,) that you should return again to hard work, as you must if you go to your father’s; and so </a:t>
            </a:r>
            <a:r>
              <a:rPr lang="en-GB" sz="2000" dirty="0">
                <a:solidFill>
                  <a:srgbClr val="004D74"/>
                </a:solidFill>
                <a:latin typeface="Century Gothic" panose="020B0502020202020204" pitchFamily="34" charset="0"/>
              </a:rPr>
              <a:t>I would advise her to take a house in London, and let lodgings to us members of parliament, when we come to town; and </a:t>
            </a:r>
            <a:r>
              <a:rPr lang="en-GB" sz="2000" u="sng" dirty="0">
                <a:solidFill>
                  <a:srgbClr val="004D74"/>
                </a:solidFill>
                <a:latin typeface="Century Gothic" panose="020B0502020202020204" pitchFamily="34" charset="0"/>
              </a:rPr>
              <a:t>such a pretty daughter as you may pass for</a:t>
            </a:r>
            <a:r>
              <a:rPr lang="en-GB" sz="2000" dirty="0">
                <a:solidFill>
                  <a:srgbClr val="004D74"/>
                </a:solidFill>
                <a:latin typeface="Century Gothic" panose="020B0502020202020204" pitchFamily="34" charset="0"/>
              </a:rPr>
              <a:t>, will always fill her house, and she’ll get a great deal of money</a:t>
            </a:r>
            <a:r>
              <a:rPr lang="en-GB" sz="2000" dirty="0" smtClean="0">
                <a:latin typeface="Century Gothic" panose="020B0502020202020204" pitchFamily="34" charset="0"/>
              </a:rPr>
              <a:t>.</a:t>
            </a:r>
          </a:p>
          <a:p>
            <a:pPr marL="0" indent="0">
              <a:buNone/>
            </a:pPr>
            <a:r>
              <a:rPr lang="en-GB" sz="2000" dirty="0">
                <a:latin typeface="Century Gothic" panose="020B0502020202020204" pitchFamily="34" charset="0"/>
              </a:rPr>
              <a:t>You do well, sir, said I, to even your wit to such a poor maiden as me: but, permit me to say, that if you was not rich and great, and I poor and little, you would not insult me thus. — </a:t>
            </a:r>
            <a:r>
              <a:rPr lang="en-GB" sz="2000" dirty="0">
                <a:solidFill>
                  <a:srgbClr val="004D74"/>
                </a:solidFill>
                <a:latin typeface="Century Gothic" panose="020B0502020202020204" pitchFamily="34" charset="0"/>
              </a:rPr>
              <a:t>Let me ask you, sir, if you think </a:t>
            </a:r>
            <a:r>
              <a:rPr lang="en-GB" sz="2000" u="sng" dirty="0">
                <a:solidFill>
                  <a:srgbClr val="004D74"/>
                </a:solidFill>
                <a:latin typeface="Century Gothic" panose="020B0502020202020204" pitchFamily="34" charset="0"/>
              </a:rPr>
              <a:t>this becomes your fine clothes, and a master’s station</a:t>
            </a:r>
            <a:r>
              <a:rPr lang="en-GB" sz="2000" dirty="0">
                <a:solidFill>
                  <a:srgbClr val="004D74"/>
                </a:solidFill>
                <a:latin typeface="Century Gothic" panose="020B0502020202020204" pitchFamily="34" charset="0"/>
              </a:rPr>
              <a:t>:</a:t>
            </a:r>
            <a:r>
              <a:rPr lang="en-GB" sz="2000" dirty="0">
                <a:latin typeface="Century Gothic" panose="020B0502020202020204" pitchFamily="34" charset="0"/>
              </a:rPr>
              <a:t> Why so serious, my pretty Pamela? said he: Why so grave? And would kiss me; but my heart was full, and I said, Let me alone; I will tell you, </a:t>
            </a:r>
            <a:r>
              <a:rPr lang="en-GB" sz="2000" dirty="0">
                <a:solidFill>
                  <a:srgbClr val="004D74"/>
                </a:solidFill>
                <a:latin typeface="Century Gothic" panose="020B0502020202020204" pitchFamily="34" charset="0"/>
              </a:rPr>
              <a:t>if you was a king, and insulted me as you have done, that </a:t>
            </a:r>
            <a:r>
              <a:rPr lang="en-GB" sz="2000" u="sng" dirty="0">
                <a:solidFill>
                  <a:srgbClr val="004D74"/>
                </a:solidFill>
                <a:latin typeface="Century Gothic" panose="020B0502020202020204" pitchFamily="34" charset="0"/>
              </a:rPr>
              <a:t>you have forgotten to act like a gentleman; and I won’t stay to be used thus</a:t>
            </a:r>
            <a:r>
              <a:rPr lang="en-GB" sz="2000" dirty="0">
                <a:latin typeface="Century Gothic" panose="020B0502020202020204" pitchFamily="34" charset="0"/>
              </a:rPr>
              <a:t>: I will go to the next farmer’s, and there wait for Mrs. Jervis, if she must go: and I’d have you know, sir, that I can stoop to the </a:t>
            </a:r>
            <a:r>
              <a:rPr lang="en-GB" sz="2000" dirty="0" err="1">
                <a:latin typeface="Century Gothic" panose="020B0502020202020204" pitchFamily="34" charset="0"/>
              </a:rPr>
              <a:t>ordinariest</a:t>
            </a:r>
            <a:r>
              <a:rPr lang="en-GB" sz="2000" dirty="0">
                <a:latin typeface="Century Gothic" panose="020B0502020202020204" pitchFamily="34" charset="0"/>
              </a:rPr>
              <a:t> work of your scullions, for all these nasty soft hands, sooner than bear such ungentlemanly imputations.</a:t>
            </a:r>
          </a:p>
        </p:txBody>
      </p:sp>
    </p:spTree>
    <p:extLst>
      <p:ext uri="{BB962C8B-B14F-4D97-AF65-F5344CB8AC3E}">
        <p14:creationId xmlns:p14="http://schemas.microsoft.com/office/powerpoint/2010/main" val="368214210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D2028A-1756-47D4-9661-E1CE9BC903A9}"/>
              </a:ext>
            </a:extLst>
          </p:cNvPr>
          <p:cNvSpPr>
            <a:spLocks noGrp="1"/>
          </p:cNvSpPr>
          <p:nvPr>
            <p:ph idx="1"/>
          </p:nvPr>
        </p:nvSpPr>
        <p:spPr>
          <a:xfrm>
            <a:off x="298357" y="3483908"/>
            <a:ext cx="8666132" cy="3119139"/>
          </a:xfrm>
        </p:spPr>
        <p:txBody>
          <a:bodyPr/>
          <a:lstStyle/>
          <a:p>
            <a:pPr marL="0" indent="0">
              <a:buNone/>
            </a:pPr>
            <a:r>
              <a:rPr lang="en-GB" sz="2300" dirty="0"/>
              <a:t>[</a:t>
            </a:r>
            <a:r>
              <a:rPr lang="en-GB" sz="2100" dirty="0">
                <a:latin typeface="Century Gothic" panose="020B0502020202020204" pitchFamily="34" charset="0"/>
              </a:rPr>
              <a:t>Wilkes] articulates a bourgeois programme of self-discipline and self-improvement which is anti-pleasure, where pleasure is identified with aristocratic sexual licence and consumerist excess. But </a:t>
            </a:r>
            <a:r>
              <a:rPr lang="en-GB" sz="2100" dirty="0">
                <a:solidFill>
                  <a:srgbClr val="004D74"/>
                </a:solidFill>
                <a:latin typeface="Century Gothic" panose="020B0502020202020204" pitchFamily="34" charset="0"/>
              </a:rPr>
              <a:t>Wilkes’s moral discourse of chaste conduct evokes precisely the desires and fantasies it claims to police</a:t>
            </a:r>
            <a:r>
              <a:rPr lang="en-GB" sz="2100" dirty="0">
                <a:latin typeface="Century Gothic" panose="020B0502020202020204" pitchFamily="34" charset="0"/>
              </a:rPr>
              <a:t>. </a:t>
            </a:r>
            <a:r>
              <a:rPr lang="en-GB" sz="2100" dirty="0">
                <a:latin typeface="Century Gothic" panose="020B0502020202020204" pitchFamily="34" charset="0"/>
              </a:rPr>
              <a:t>Chastity is defined through the psychosexual language of Gothic melodrama and monstrosity, </a:t>
            </a:r>
            <a:r>
              <a:rPr lang="en-GB" sz="2100" dirty="0">
                <a:solidFill>
                  <a:srgbClr val="004D74"/>
                </a:solidFill>
                <a:latin typeface="Century Gothic" panose="020B0502020202020204" pitchFamily="34" charset="0"/>
              </a:rPr>
              <a:t>turning its readers into (guilty) fantasists.</a:t>
            </a:r>
            <a:r>
              <a:rPr lang="en-GB" sz="2300" dirty="0">
                <a:solidFill>
                  <a:srgbClr val="004D74"/>
                </a:solidFill>
              </a:rPr>
              <a:t> </a:t>
            </a:r>
            <a:r>
              <a:rPr lang="en-GB" sz="2300" dirty="0" smtClean="0">
                <a:solidFill>
                  <a:srgbClr val="004D74"/>
                </a:solidFill>
              </a:rPr>
              <a:t> </a:t>
            </a:r>
          </a:p>
          <a:p>
            <a:pPr marL="366713" lvl="1" indent="0">
              <a:buNone/>
            </a:pPr>
            <a:r>
              <a:rPr lang="en-GB" sz="1700" dirty="0" smtClean="0"/>
              <a:t>Vivien </a:t>
            </a:r>
            <a:r>
              <a:rPr lang="en-GB" sz="1700" dirty="0"/>
              <a:t>Jones, </a:t>
            </a:r>
            <a:r>
              <a:rPr lang="en-GB" sz="1700" dirty="0" smtClean="0"/>
              <a:t>‘The </a:t>
            </a:r>
            <a:r>
              <a:rPr lang="en-GB" sz="1700" dirty="0"/>
              <a:t>Seductions of Conduct: Pleasure and Conduct Literature’ in R. Porter </a:t>
            </a:r>
            <a:r>
              <a:rPr lang="en-GB" sz="1700" i="1" dirty="0"/>
              <a:t>et al</a:t>
            </a:r>
            <a:r>
              <a:rPr lang="en-GB" sz="1700" dirty="0"/>
              <a:t>. (eds.), </a:t>
            </a:r>
            <a:r>
              <a:rPr lang="en-GB" sz="1700" i="1" dirty="0"/>
              <a:t>Pleasure in the Eighteenth Century </a:t>
            </a:r>
            <a:r>
              <a:rPr lang="en-GB" sz="1700" dirty="0"/>
              <a:t>London: Macmillan 1996: pp 108-132</a:t>
            </a:r>
          </a:p>
          <a:p>
            <a:pPr marL="0" indent="0">
              <a:buNone/>
            </a:pPr>
            <a:endParaRPr lang="en-GB" sz="2200" dirty="0"/>
          </a:p>
          <a:p>
            <a:pPr marL="0" indent="0">
              <a:buNone/>
            </a:pPr>
            <a:endParaRPr lang="en-GB" sz="2200" dirty="0"/>
          </a:p>
          <a:p>
            <a:pPr marL="0" indent="0">
              <a:buNone/>
            </a:pPr>
            <a:endParaRPr lang="en-GB" sz="2200" dirty="0"/>
          </a:p>
        </p:txBody>
      </p:sp>
      <p:sp>
        <p:nvSpPr>
          <p:cNvPr id="4" name="Title 2">
            <a:extLst>
              <a:ext uri="{FF2B5EF4-FFF2-40B4-BE49-F238E27FC236}">
                <a16:creationId xmlns:a16="http://schemas.microsoft.com/office/drawing/2014/main" id="{7FB504BA-A46C-49FD-9149-C471C12EA4F6}"/>
              </a:ext>
            </a:extLst>
          </p:cNvPr>
          <p:cNvSpPr txBox="1">
            <a:spLocks/>
          </p:cNvSpPr>
          <p:nvPr/>
        </p:nvSpPr>
        <p:spPr bwMode="auto">
          <a:xfrm>
            <a:off x="0" y="-50804"/>
            <a:ext cx="9144000" cy="870352"/>
          </a:xfrm>
          <a:prstGeom prst="rect">
            <a:avLst/>
          </a:prstGeom>
          <a:solidFill>
            <a:srgbClr val="9A5C00"/>
          </a:solidFill>
          <a:ln>
            <a:noFill/>
          </a:ln>
          <a:extLst/>
        </p:spPr>
        <p:txBody>
          <a:bodyPr vert="horz" wrap="square" lIns="0" tIns="45720" rIns="0" bIns="0" numCol="1" anchor="b" anchorCtr="0" compatLnSpc="1">
            <a:prstTxWarp prst="textNoShape">
              <a:avLst/>
            </a:prstTxWarp>
          </a:bodyPr>
          <a:lstStyle>
            <a:lvl1pPr algn="l" rtl="0" eaLnBrk="0" fontAlgn="base" hangingPunct="0">
              <a:spcBef>
                <a:spcPct val="0"/>
              </a:spcBef>
              <a:spcAft>
                <a:spcPct val="0"/>
              </a:spcAft>
              <a:defRPr sz="5000" kern="1200">
                <a:solidFill>
                  <a:schemeClr val="tx2"/>
                </a:solidFill>
                <a:latin typeface="+mj-lt"/>
                <a:ea typeface="+mj-ea"/>
                <a:cs typeface="+mj-cs"/>
              </a:defRPr>
            </a:lvl1pPr>
            <a:lvl2pPr algn="l" rtl="0" eaLnBrk="0" fontAlgn="base" hangingPunct="0">
              <a:spcBef>
                <a:spcPct val="0"/>
              </a:spcBef>
              <a:spcAft>
                <a:spcPct val="0"/>
              </a:spcAft>
              <a:defRPr sz="5000">
                <a:solidFill>
                  <a:schemeClr val="tx2"/>
                </a:solidFill>
                <a:latin typeface="Calibri" pitchFamily="34" charset="0"/>
              </a:defRPr>
            </a:lvl2pPr>
            <a:lvl3pPr algn="l" rtl="0" eaLnBrk="0" fontAlgn="base" hangingPunct="0">
              <a:spcBef>
                <a:spcPct val="0"/>
              </a:spcBef>
              <a:spcAft>
                <a:spcPct val="0"/>
              </a:spcAft>
              <a:defRPr sz="5000">
                <a:solidFill>
                  <a:schemeClr val="tx2"/>
                </a:solidFill>
                <a:latin typeface="Calibri" pitchFamily="34" charset="0"/>
              </a:defRPr>
            </a:lvl3pPr>
            <a:lvl4pPr algn="l" rtl="0" eaLnBrk="0" fontAlgn="base" hangingPunct="0">
              <a:spcBef>
                <a:spcPct val="0"/>
              </a:spcBef>
              <a:spcAft>
                <a:spcPct val="0"/>
              </a:spcAft>
              <a:defRPr sz="5000">
                <a:solidFill>
                  <a:schemeClr val="tx2"/>
                </a:solidFill>
                <a:latin typeface="Calibri" pitchFamily="34" charset="0"/>
              </a:defRPr>
            </a:lvl4pPr>
            <a:lvl5pPr algn="l" rtl="0" eaLnBrk="0" fontAlgn="base" hangingPunct="0">
              <a:spcBef>
                <a:spcPct val="0"/>
              </a:spcBef>
              <a:spcAft>
                <a:spcPct val="0"/>
              </a:spcAft>
              <a:defRPr sz="5000">
                <a:solidFill>
                  <a:schemeClr val="tx2"/>
                </a:solidFill>
                <a:latin typeface="Calibri" pitchFamily="34"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a:lstStyle>
          <a:p>
            <a:pPr algn="ctr" eaLnBrk="1" hangingPunct="1"/>
            <a:r>
              <a:rPr lang="en-GB" altLang="en-US" sz="3700" dirty="0">
                <a:solidFill>
                  <a:schemeClr val="tx1"/>
                </a:solidFill>
                <a:latin typeface="Perpetua Titling MT" panose="02020502060505020804" pitchFamily="18" charset="0"/>
              </a:rPr>
              <a:t>Conduct books </a:t>
            </a:r>
            <a:r>
              <a:rPr lang="en-GB" altLang="en-US" sz="3700" i="1" dirty="0">
                <a:solidFill>
                  <a:schemeClr val="tx1"/>
                </a:solidFill>
                <a:latin typeface="Garamond" panose="02020404030301010803" pitchFamily="18" charset="0"/>
              </a:rPr>
              <a:t>&amp; </a:t>
            </a:r>
            <a:r>
              <a:rPr lang="en-GB" altLang="en-US" sz="3700" dirty="0">
                <a:solidFill>
                  <a:schemeClr val="tx1"/>
                </a:solidFill>
                <a:latin typeface="Perpetua Titling MT" panose="02020502060505020804" pitchFamily="18" charset="0"/>
              </a:rPr>
              <a:t>The NOVEL</a:t>
            </a:r>
          </a:p>
          <a:p>
            <a:pPr algn="ctr" eaLnBrk="1" hangingPunct="1"/>
            <a:endParaRPr lang="en-GB" altLang="en-US" sz="800" dirty="0">
              <a:solidFill>
                <a:schemeClr val="tx1"/>
              </a:solidFill>
              <a:latin typeface="Perpetua Titling MT" panose="02020502060505020804" pitchFamily="18" charset="0"/>
            </a:endParaRPr>
          </a:p>
        </p:txBody>
      </p:sp>
      <p:sp>
        <p:nvSpPr>
          <p:cNvPr id="10" name="Rectangle 9">
            <a:extLst>
              <a:ext uri="{FF2B5EF4-FFF2-40B4-BE49-F238E27FC236}">
                <a16:creationId xmlns:a16="http://schemas.microsoft.com/office/drawing/2014/main" id="{52EDAD6A-D94D-44AE-B50B-C13C06B1293B}"/>
              </a:ext>
            </a:extLst>
          </p:cNvPr>
          <p:cNvSpPr/>
          <p:nvPr/>
        </p:nvSpPr>
        <p:spPr>
          <a:xfrm>
            <a:off x="323528" y="819548"/>
            <a:ext cx="8496944" cy="2554545"/>
          </a:xfrm>
          <a:prstGeom prst="rect">
            <a:avLst/>
          </a:prstGeom>
        </p:spPr>
        <p:txBody>
          <a:bodyPr wrap="square">
            <a:spAutoFit/>
          </a:bodyPr>
          <a:lstStyle/>
          <a:p>
            <a:pPr marL="0" indent="0">
              <a:buNone/>
            </a:pPr>
            <a:r>
              <a:rPr lang="en-GB" sz="2000" i="1" dirty="0">
                <a:latin typeface="Palatino Linotype" panose="02040502050505030304" pitchFamily="18" charset="0"/>
              </a:rPr>
              <a:t>Chastity is a suppression of all irregular desires, voluntary pollutions, sinful concupiscence, and of an immoderate use of all sensual, or carnal pleasures…. If wanton dreams be remembered with pleasure, that, which before was involuntary, and therefore innocent, becomes a voluntary and sinful transgression of this virtue. Chastity is so essential and natural to your sex, that every declination from it is a proportionable receding from womanhood. </a:t>
            </a:r>
            <a:r>
              <a:rPr lang="en-GB" sz="2000" i="1" dirty="0">
                <a:solidFill>
                  <a:srgbClr val="004D74"/>
                </a:solidFill>
                <a:latin typeface="Palatino Linotype" panose="02040502050505030304" pitchFamily="18" charset="0"/>
              </a:rPr>
              <a:t>An immodest woman is a kind of monster, distorted from its proper form</a:t>
            </a:r>
            <a:r>
              <a:rPr lang="en-GB" sz="2000" i="1" dirty="0">
                <a:latin typeface="Palatino Linotype" panose="02040502050505030304" pitchFamily="18" charset="0"/>
              </a:rPr>
              <a:t>. </a:t>
            </a:r>
            <a:r>
              <a:rPr lang="en-GB" sz="2000" dirty="0">
                <a:latin typeface="Palatino Linotype" panose="02040502050505030304" pitchFamily="18" charset="0"/>
              </a:rPr>
              <a:t>(Rev. Mr </a:t>
            </a:r>
            <a:r>
              <a:rPr lang="en-GB" sz="2000" dirty="0" err="1">
                <a:latin typeface="Palatino Linotype" panose="02040502050505030304" pitchFamily="18" charset="0"/>
              </a:rPr>
              <a:t>Wetenhall</a:t>
            </a:r>
            <a:r>
              <a:rPr lang="en-GB" sz="2000" dirty="0">
                <a:latin typeface="Palatino Linotype" panose="02040502050505030304" pitchFamily="18" charset="0"/>
              </a:rPr>
              <a:t> Wilkes, ‘A Letter of Genteel and Moral Advice to a Young Lady’)</a:t>
            </a:r>
          </a:p>
        </p:txBody>
      </p:sp>
    </p:spTree>
    <p:extLst>
      <p:ext uri="{BB962C8B-B14F-4D97-AF65-F5344CB8AC3E}">
        <p14:creationId xmlns:p14="http://schemas.microsoft.com/office/powerpoint/2010/main" val="409812638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9218" name="Picture 4" descr="advert Richardson_pamela_1741">
            <a:extLst>
              <a:ext uri="{FF2B5EF4-FFF2-40B4-BE49-F238E27FC236}">
                <a16:creationId xmlns:a16="http://schemas.microsoft.com/office/drawing/2014/main" id="{10359AAE-A1BB-4670-8B74-92AA8AB32CEA}"/>
              </a:ext>
            </a:extLst>
          </p:cNvPr>
          <p:cNvPicPr>
            <a:picLocks noGrp="1" noChangeAspect="1" noChangeArrowheads="1"/>
          </p:cNvPicPr>
          <p:nvPr>
            <p:ph idx="1"/>
          </p:nvPr>
        </p:nvPicPr>
        <p:blipFill>
          <a:blip r:embed="rId2">
            <a:extLst>
              <a:ext uri="{BEBA8EAE-BF5A-486C-A8C5-ECC9F3942E4B}">
                <a14:imgProps xmlns:a14="http://schemas.microsoft.com/office/drawing/2010/main">
                  <a14:imgLayer r:embed="rId3">
                    <a14:imgEffect>
                      <a14:sharpenSoften amount="50000"/>
                    </a14:imgEffect>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a:xfrm>
            <a:off x="467545" y="394542"/>
            <a:ext cx="3384376" cy="6198487"/>
          </a:xfrm>
          <a:noFill/>
          <a:ln>
            <a:solidFill>
              <a:srgbClr val="9A5C00"/>
            </a:solidFill>
          </a:ln>
        </p:spPr>
      </p:pic>
      <p:sp>
        <p:nvSpPr>
          <p:cNvPr id="9219" name="Rectangle 7">
            <a:extLst>
              <a:ext uri="{FF2B5EF4-FFF2-40B4-BE49-F238E27FC236}">
                <a16:creationId xmlns:a16="http://schemas.microsoft.com/office/drawing/2014/main" id="{58FC4485-757D-4CB8-B974-E713A0041B1E}"/>
              </a:ext>
            </a:extLst>
          </p:cNvPr>
          <p:cNvSpPr>
            <a:spLocks noChangeArrowheads="1"/>
          </p:cNvSpPr>
          <p:nvPr/>
        </p:nvSpPr>
        <p:spPr bwMode="auto">
          <a:xfrm>
            <a:off x="4067943" y="754631"/>
            <a:ext cx="4371975" cy="2021260"/>
          </a:xfrm>
          <a:prstGeom prst="rect">
            <a:avLst/>
          </a:prstGeom>
          <a:noFill/>
          <a:ln>
            <a:noFill/>
          </a:ln>
        </p:spPr>
        <p:txBody>
          <a:bodyPr/>
          <a:lstStyle>
            <a:lvl1pPr eaLnBrk="0" hangingPunct="0">
              <a:spcBef>
                <a:spcPct val="20000"/>
              </a:spcBef>
              <a:buClr>
                <a:srgbClr val="BEAE98"/>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eaLnBrk="0" hangingPunct="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eaLnBrk="0" hangingPunct="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eaLnBrk="0" hangingPunct="0">
              <a:spcBef>
                <a:spcPct val="20000"/>
              </a:spcBef>
              <a:buClr>
                <a:srgbClr val="BEAE98"/>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eaLnBrk="0" hangingPunct="0">
              <a:spcBef>
                <a:spcPct val="20000"/>
              </a:spcBef>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r" eaLnBrk="1" hangingPunct="1">
              <a:lnSpc>
                <a:spcPct val="80000"/>
              </a:lnSpc>
              <a:buClrTx/>
              <a:buSzTx/>
              <a:buFontTx/>
              <a:buNone/>
            </a:pPr>
            <a:endParaRPr lang="en-GB" altLang="en-US" sz="800" dirty="0">
              <a:latin typeface="Century Gothic" panose="020B0502020202020204" pitchFamily="34" charset="0"/>
            </a:endParaRPr>
          </a:p>
          <a:p>
            <a:pPr eaLnBrk="1" hangingPunct="1">
              <a:lnSpc>
                <a:spcPct val="80000"/>
              </a:lnSpc>
              <a:buClrTx/>
              <a:buSzTx/>
              <a:buFontTx/>
              <a:buNone/>
            </a:pPr>
            <a:r>
              <a:rPr lang="en-GB" altLang="en-US" sz="2200" dirty="0">
                <a:latin typeface="Century Gothic" panose="020B0502020202020204" pitchFamily="34" charset="0"/>
              </a:rPr>
              <a:t>The novel is a picture of real life … such things as pass everyday before our eyes. </a:t>
            </a:r>
          </a:p>
          <a:p>
            <a:pPr eaLnBrk="1" hangingPunct="1">
              <a:lnSpc>
                <a:spcPct val="80000"/>
              </a:lnSpc>
              <a:buClrTx/>
              <a:buSzTx/>
              <a:buFontTx/>
              <a:buNone/>
            </a:pPr>
            <a:r>
              <a:rPr lang="en-GB" altLang="en-US" sz="2000" dirty="0">
                <a:latin typeface="Century Gothic" panose="020B0502020202020204" pitchFamily="34" charset="0"/>
              </a:rPr>
              <a:t>Clara Reeve</a:t>
            </a:r>
            <a:r>
              <a:rPr lang="en-GB" altLang="en-US" sz="2000" i="1" dirty="0">
                <a:latin typeface="Century Gothic" panose="020B0502020202020204" pitchFamily="34" charset="0"/>
              </a:rPr>
              <a:t> The Progress of Romance (1785</a:t>
            </a:r>
            <a:r>
              <a:rPr lang="en-GB" altLang="en-US" sz="1800" i="1" dirty="0">
                <a:latin typeface="Century Gothic" panose="020B0502020202020204" pitchFamily="34" charset="0"/>
              </a:rPr>
              <a:t>)</a:t>
            </a:r>
            <a:endParaRPr lang="en-GB" altLang="en-US" sz="1800" b="1" i="1" dirty="0">
              <a:latin typeface="Century Gothic" panose="020B0502020202020204" pitchFamily="34" charset="0"/>
            </a:endParaRPr>
          </a:p>
        </p:txBody>
      </p:sp>
      <p:pic>
        <p:nvPicPr>
          <p:cNvPr id="9220" name="Picture 4">
            <a:extLst>
              <a:ext uri="{FF2B5EF4-FFF2-40B4-BE49-F238E27FC236}">
                <a16:creationId xmlns:a16="http://schemas.microsoft.com/office/drawing/2014/main" id="{6BDC3DFB-5C48-4486-B74C-2E810305D28E}"/>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4282931" y="2949663"/>
            <a:ext cx="3942000" cy="32821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1" name="Rectangle 1">
            <a:extLst>
              <a:ext uri="{FF2B5EF4-FFF2-40B4-BE49-F238E27FC236}">
                <a16:creationId xmlns:a16="http://schemas.microsoft.com/office/drawing/2014/main" id="{230BD6B6-E953-4F7A-8AED-0C8D86B581EB}"/>
              </a:ext>
            </a:extLst>
          </p:cNvPr>
          <p:cNvSpPr>
            <a:spLocks noChangeArrowheads="1"/>
          </p:cNvSpPr>
          <p:nvPr/>
        </p:nvSpPr>
        <p:spPr bwMode="auto">
          <a:xfrm>
            <a:off x="4356100" y="6371481"/>
            <a:ext cx="47752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rgbClr val="BEAE98"/>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eaLnBrk="0" hangingPunct="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eaLnBrk="0" hangingPunct="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eaLnBrk="0" hangingPunct="0">
              <a:spcBef>
                <a:spcPct val="20000"/>
              </a:spcBef>
              <a:buClr>
                <a:srgbClr val="BEAE98"/>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eaLnBrk="0" hangingPunct="0">
              <a:spcBef>
                <a:spcPct val="20000"/>
              </a:spcBef>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1800" dirty="0">
                <a:latin typeface="Century Gothic" panose="020B0502020202020204" pitchFamily="34" charset="0"/>
              </a:rPr>
              <a:t>Joseph Highmore, </a:t>
            </a:r>
            <a:r>
              <a:rPr lang="en-GB" altLang="en-US" sz="1800" i="1" dirty="0">
                <a:latin typeface="Century Gothic" panose="020B0502020202020204" pitchFamily="34" charset="0"/>
              </a:rPr>
              <a:t>Pamela Fainting</a:t>
            </a:r>
            <a:r>
              <a:rPr lang="en-GB" altLang="en-US" sz="1800" dirty="0">
                <a:latin typeface="Century Gothic" panose="020B0502020202020204" pitchFamily="34" charset="0"/>
              </a:rPr>
              <a:t>, 1743,</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772816"/>
            <a:ext cx="8352928" cy="5727484"/>
          </a:xfrm>
        </p:spPr>
        <p:txBody>
          <a:bodyPr/>
          <a:lstStyle/>
          <a:p>
            <a:pPr marL="0" indent="0">
              <a:buNone/>
            </a:pPr>
            <a:r>
              <a:rPr lang="en-GB" sz="2000" dirty="0">
                <a:latin typeface="Century Gothic" panose="020B0502020202020204" pitchFamily="34" charset="0"/>
              </a:rPr>
              <a:t>When he had supped, he stood up, and said, O how happy for you it is, that you can, at will, thus make your speaking eyes overflow in this manner, without losing any of their brilliancy! </a:t>
            </a:r>
            <a:r>
              <a:rPr lang="en-GB" sz="2000" dirty="0">
                <a:solidFill>
                  <a:srgbClr val="004D74"/>
                </a:solidFill>
                <a:latin typeface="Century Gothic" panose="020B0502020202020204" pitchFamily="34" charset="0"/>
              </a:rPr>
              <a:t>You have been told, I suppose, that you are most beautiful in your tears!</a:t>
            </a:r>
            <a:r>
              <a:rPr lang="en-GB" sz="2000" dirty="0">
                <a:latin typeface="Century Gothic" panose="020B0502020202020204" pitchFamily="34" charset="0"/>
              </a:rPr>
              <a:t> — Did you ever, said he to her, (who all this while was standing in one corner of the parlour,) see a more charming creature than this? Is it to be wondered at, that I demean myself thus to take notice of her? — See, said he, and took the glass with one hand, and turned me round with the other, what a shape! what a neck! what a hand! and what a bloom on that lovely face! — But </a:t>
            </a:r>
            <a:r>
              <a:rPr lang="en-GB" sz="2000" u="sng" dirty="0">
                <a:solidFill>
                  <a:srgbClr val="004D74"/>
                </a:solidFill>
                <a:latin typeface="Century Gothic" panose="020B0502020202020204" pitchFamily="34" charset="0"/>
              </a:rPr>
              <a:t>who can describe the tricks and artifices, that lie lurking in her little, plotting, guileful heart</a:t>
            </a:r>
            <a:r>
              <a:rPr lang="en-GB" sz="2000" dirty="0">
                <a:latin typeface="Century Gothic" panose="020B0502020202020204" pitchFamily="34" charset="0"/>
              </a:rPr>
              <a:t>! </a:t>
            </a:r>
            <a:r>
              <a:rPr lang="en-GB" sz="2000" dirty="0" err="1">
                <a:latin typeface="Century Gothic" panose="020B0502020202020204" pitchFamily="34" charset="0"/>
              </a:rPr>
              <a:t>’Tis</a:t>
            </a:r>
            <a:r>
              <a:rPr lang="en-GB" sz="2000" dirty="0">
                <a:latin typeface="Century Gothic" panose="020B0502020202020204" pitchFamily="34" charset="0"/>
              </a:rPr>
              <a:t> no wonder the poor parson was infatuated with her. </a:t>
            </a:r>
            <a:r>
              <a:rPr lang="en-GB" sz="2000" dirty="0">
                <a:latin typeface="Century Gothic" panose="020B0502020202020204" pitchFamily="34" charset="0"/>
              </a:rPr>
              <a:t>— I blame him less than I do her; for who could expect such artifice in so young a sorceress</a:t>
            </a:r>
            <a:r>
              <a:rPr lang="en-GB" sz="2000" dirty="0" smtClean="0">
                <a:latin typeface="Century Gothic" panose="020B0502020202020204" pitchFamily="34" charset="0"/>
              </a:rPr>
              <a:t>?</a:t>
            </a:r>
          </a:p>
          <a:p>
            <a:pPr marL="0" indent="0">
              <a:buNone/>
            </a:pPr>
            <a:endParaRPr lang="en-GB" sz="1100" dirty="0">
              <a:latin typeface="Century Gothic" panose="020B0502020202020204" pitchFamily="34" charset="0"/>
            </a:endParaRPr>
          </a:p>
          <a:p>
            <a:pPr marL="0" indent="0" algn="r">
              <a:buNone/>
            </a:pPr>
            <a:r>
              <a:rPr lang="en-GB" sz="2000" dirty="0">
                <a:solidFill>
                  <a:schemeClr val="accent2">
                    <a:lumMod val="50000"/>
                  </a:schemeClr>
                </a:solidFill>
                <a:latin typeface="Palatino Linotype" panose="02040502050505030304" pitchFamily="18" charset="0"/>
                <a:ea typeface="+mj-ea"/>
                <a:cs typeface="+mj-cs"/>
              </a:rPr>
              <a:t>The </a:t>
            </a:r>
            <a:r>
              <a:rPr lang="en-GB" sz="2000" dirty="0" smtClean="0">
                <a:solidFill>
                  <a:schemeClr val="accent2">
                    <a:lumMod val="50000"/>
                  </a:schemeClr>
                </a:solidFill>
                <a:latin typeface="Palatino Linotype" panose="02040502050505030304" pitchFamily="18" charset="0"/>
                <a:ea typeface="+mj-ea"/>
                <a:cs typeface="+mj-cs"/>
              </a:rPr>
              <a:t>attraction of the mysterious </a:t>
            </a:r>
            <a:r>
              <a:rPr lang="en-GB" sz="2000" dirty="0">
                <a:solidFill>
                  <a:schemeClr val="accent2">
                    <a:lumMod val="50000"/>
                  </a:schemeClr>
                </a:solidFill>
                <a:latin typeface="Palatino Linotype" panose="02040502050505030304" pitchFamily="18" charset="0"/>
                <a:ea typeface="+mj-ea"/>
                <a:cs typeface="+mj-cs"/>
              </a:rPr>
              <a:t>interior</a:t>
            </a:r>
            <a:endParaRPr lang="en-GB" sz="2000" dirty="0">
              <a:solidFill>
                <a:schemeClr val="accent2">
                  <a:lumMod val="50000"/>
                </a:schemeClr>
              </a:solidFill>
              <a:latin typeface="Palatino Linotype" panose="02040502050505030304" pitchFamily="18" charset="0"/>
              <a:ea typeface="+mj-ea"/>
              <a:cs typeface="+mj-cs"/>
            </a:endParaRPr>
          </a:p>
        </p:txBody>
      </p:sp>
      <p:sp>
        <p:nvSpPr>
          <p:cNvPr id="4" name="Title 2">
            <a:extLst>
              <a:ext uri="{FF2B5EF4-FFF2-40B4-BE49-F238E27FC236}">
                <a16:creationId xmlns:a16="http://schemas.microsoft.com/office/drawing/2014/main" id="{7FB504BA-A46C-49FD-9149-C471C12EA4F6}"/>
              </a:ext>
            </a:extLst>
          </p:cNvPr>
          <p:cNvSpPr txBox="1">
            <a:spLocks/>
          </p:cNvSpPr>
          <p:nvPr/>
        </p:nvSpPr>
        <p:spPr bwMode="auto">
          <a:xfrm>
            <a:off x="0" y="-66236"/>
            <a:ext cx="9144000" cy="1623028"/>
          </a:xfrm>
          <a:prstGeom prst="rect">
            <a:avLst/>
          </a:prstGeom>
          <a:solidFill>
            <a:srgbClr val="9A5C00"/>
          </a:solidFill>
          <a:ln>
            <a:noFill/>
          </a:ln>
          <a:extLst/>
        </p:spPr>
        <p:txBody>
          <a:bodyPr vert="horz" wrap="square" lIns="0" tIns="45720" rIns="0" bIns="0" numCol="1" anchor="b" anchorCtr="0" compatLnSpc="1">
            <a:prstTxWarp prst="textNoShape">
              <a:avLst/>
            </a:prstTxWarp>
          </a:bodyPr>
          <a:lstStyle>
            <a:lvl1pPr algn="l" rtl="0" eaLnBrk="0" fontAlgn="base" hangingPunct="0">
              <a:spcBef>
                <a:spcPct val="0"/>
              </a:spcBef>
              <a:spcAft>
                <a:spcPct val="0"/>
              </a:spcAft>
              <a:defRPr sz="5000" kern="1200">
                <a:solidFill>
                  <a:schemeClr val="tx2"/>
                </a:solidFill>
                <a:latin typeface="+mj-lt"/>
                <a:ea typeface="+mj-ea"/>
                <a:cs typeface="+mj-cs"/>
              </a:defRPr>
            </a:lvl1pPr>
            <a:lvl2pPr algn="l" rtl="0" eaLnBrk="0" fontAlgn="base" hangingPunct="0">
              <a:spcBef>
                <a:spcPct val="0"/>
              </a:spcBef>
              <a:spcAft>
                <a:spcPct val="0"/>
              </a:spcAft>
              <a:defRPr sz="5000">
                <a:solidFill>
                  <a:schemeClr val="tx2"/>
                </a:solidFill>
                <a:latin typeface="Calibri" pitchFamily="34" charset="0"/>
              </a:defRPr>
            </a:lvl2pPr>
            <a:lvl3pPr algn="l" rtl="0" eaLnBrk="0" fontAlgn="base" hangingPunct="0">
              <a:spcBef>
                <a:spcPct val="0"/>
              </a:spcBef>
              <a:spcAft>
                <a:spcPct val="0"/>
              </a:spcAft>
              <a:defRPr sz="5000">
                <a:solidFill>
                  <a:schemeClr val="tx2"/>
                </a:solidFill>
                <a:latin typeface="Calibri" pitchFamily="34" charset="0"/>
              </a:defRPr>
            </a:lvl3pPr>
            <a:lvl4pPr algn="l" rtl="0" eaLnBrk="0" fontAlgn="base" hangingPunct="0">
              <a:spcBef>
                <a:spcPct val="0"/>
              </a:spcBef>
              <a:spcAft>
                <a:spcPct val="0"/>
              </a:spcAft>
              <a:defRPr sz="5000">
                <a:solidFill>
                  <a:schemeClr val="tx2"/>
                </a:solidFill>
                <a:latin typeface="Calibri" pitchFamily="34" charset="0"/>
              </a:defRPr>
            </a:lvl4pPr>
            <a:lvl5pPr algn="l" rtl="0" eaLnBrk="0" fontAlgn="base" hangingPunct="0">
              <a:spcBef>
                <a:spcPct val="0"/>
              </a:spcBef>
              <a:spcAft>
                <a:spcPct val="0"/>
              </a:spcAft>
              <a:defRPr sz="5000">
                <a:solidFill>
                  <a:schemeClr val="tx2"/>
                </a:solidFill>
                <a:latin typeface="Calibri" pitchFamily="34"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a:lstStyle>
          <a:p>
            <a:pPr marL="363538" eaLnBrk="1" hangingPunct="1"/>
            <a:r>
              <a:rPr lang="en-GB" sz="2800" dirty="0">
                <a:solidFill>
                  <a:schemeClr val="tx1"/>
                </a:solidFill>
                <a:latin typeface="Palatino Linotype" panose="02040502050505030304" pitchFamily="18" charset="0"/>
              </a:rPr>
              <a:t>Chastity is defined through the psychosexual language of Gothic melodrama and monstrosity, turning its readers into (guilty) fantasists.</a:t>
            </a:r>
          </a:p>
          <a:p>
            <a:pPr eaLnBrk="1" hangingPunct="1"/>
            <a:endParaRPr lang="en-GB" altLang="en-US" sz="800" dirty="0">
              <a:solidFill>
                <a:schemeClr val="tx1"/>
              </a:solidFill>
              <a:latin typeface="Perpetua Titling MT" panose="02020502060505020804" pitchFamily="18" charset="0"/>
            </a:endParaRPr>
          </a:p>
        </p:txBody>
      </p:sp>
    </p:spTree>
    <p:extLst>
      <p:ext uri="{BB962C8B-B14F-4D97-AF65-F5344CB8AC3E}">
        <p14:creationId xmlns:p14="http://schemas.microsoft.com/office/powerpoint/2010/main" val="169116340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E4793D32-5E41-4959-9BBD-623653F0C520}"/>
              </a:ext>
            </a:extLst>
          </p:cNvPr>
          <p:cNvSpPr>
            <a:spLocks noGrp="1" noChangeArrowheads="1"/>
          </p:cNvSpPr>
          <p:nvPr>
            <p:ph type="title"/>
          </p:nvPr>
        </p:nvSpPr>
        <p:spPr>
          <a:xfrm>
            <a:off x="0" y="1"/>
            <a:ext cx="9144000" cy="764704"/>
          </a:xfrm>
          <a:solidFill>
            <a:srgbClr val="996633"/>
          </a:solidFill>
        </p:spPr>
        <p:txBody>
          <a:bodyPr/>
          <a:lstStyle/>
          <a:p>
            <a:pPr algn="ctr" eaLnBrk="1" hangingPunct="1"/>
            <a:r>
              <a:rPr lang="en-GB" altLang="en-US" sz="3600" dirty="0">
                <a:solidFill>
                  <a:schemeClr val="tx1"/>
                </a:solidFill>
                <a:latin typeface="Perpetua Titling MT" panose="02020502060505020804" pitchFamily="18" charset="0"/>
              </a:rPr>
              <a:t>The NOVEL </a:t>
            </a:r>
            <a:r>
              <a:rPr lang="en-GB" altLang="en-US" sz="3600" i="1" dirty="0">
                <a:solidFill>
                  <a:schemeClr val="tx1"/>
                </a:solidFill>
                <a:latin typeface="Garamond" panose="02020404030301010803" pitchFamily="18" charset="0"/>
              </a:rPr>
              <a:t>&amp;</a:t>
            </a:r>
            <a:r>
              <a:rPr lang="en-GB" altLang="en-US" sz="3600" dirty="0">
                <a:solidFill>
                  <a:schemeClr val="tx1"/>
                </a:solidFill>
                <a:latin typeface="Perpetua Titling MT" panose="02020502060505020804" pitchFamily="18" charset="0"/>
              </a:rPr>
              <a:t> ENLIGHTENMENT (1)</a:t>
            </a:r>
          </a:p>
        </p:txBody>
      </p:sp>
      <p:sp>
        <p:nvSpPr>
          <p:cNvPr id="3075" name="Rectangle 3">
            <a:extLst>
              <a:ext uri="{FF2B5EF4-FFF2-40B4-BE49-F238E27FC236}">
                <a16:creationId xmlns:a16="http://schemas.microsoft.com/office/drawing/2014/main" id="{D827656F-76FD-420D-9611-2888501F1EAF}"/>
              </a:ext>
            </a:extLst>
          </p:cNvPr>
          <p:cNvSpPr>
            <a:spLocks noGrp="1" noChangeArrowheads="1"/>
          </p:cNvSpPr>
          <p:nvPr>
            <p:ph idx="1"/>
          </p:nvPr>
        </p:nvSpPr>
        <p:spPr>
          <a:xfrm>
            <a:off x="242786" y="980728"/>
            <a:ext cx="8928100" cy="5729715"/>
          </a:xfrm>
        </p:spPr>
        <p:txBody>
          <a:bodyPr>
            <a:normAutofit fontScale="77500" lnSpcReduction="20000"/>
          </a:bodyPr>
          <a:lstStyle/>
          <a:p>
            <a:pPr marL="274320" indent="-274320" eaLnBrk="1" fontAlgn="auto" hangingPunct="1">
              <a:lnSpc>
                <a:spcPct val="110000"/>
              </a:lnSpc>
              <a:spcBef>
                <a:spcPts val="600"/>
              </a:spcBef>
              <a:spcAft>
                <a:spcPts val="0"/>
              </a:spcAft>
              <a:buClr>
                <a:schemeClr val="accent3"/>
              </a:buClr>
              <a:buFontTx/>
              <a:buNone/>
              <a:defRPr/>
            </a:pPr>
            <a:r>
              <a:rPr lang="en-AU" altLang="en-US" sz="2300" dirty="0">
                <a:latin typeface="Georgia" pitchFamily="18" charset="0"/>
              </a:rPr>
              <a:t>	</a:t>
            </a:r>
            <a:r>
              <a:rPr lang="en-AU" altLang="en-US" sz="2800" dirty="0">
                <a:latin typeface="Century Gothic" panose="020B0502020202020204" pitchFamily="34" charset="0"/>
              </a:rPr>
              <a:t>The "new" novel of the earlier eighteenth century may be described an institution of the Enlightenment [it partook ] in what Webster‘s dictionary calls "a philosophic movement … marked by </a:t>
            </a:r>
            <a:r>
              <a:rPr lang="en-AU" altLang="en-US" sz="2800" dirty="0">
                <a:solidFill>
                  <a:srgbClr val="006699"/>
                </a:solidFill>
                <a:latin typeface="Century Gothic" panose="020B0502020202020204" pitchFamily="34" charset="0"/>
              </a:rPr>
              <a:t>questioning of traditional doctrines and values, a tendency toward individualism, and an emphasis on the idea of universal human progress, the empirical method in science, and the free use of reason</a:t>
            </a:r>
            <a:r>
              <a:rPr lang="en-AU" altLang="en-US" dirty="0">
                <a:solidFill>
                  <a:srgbClr val="006699"/>
                </a:solidFill>
                <a:latin typeface="Century Gothic" panose="020B0502020202020204" pitchFamily="34" charset="0"/>
              </a:rPr>
              <a:t>"  </a:t>
            </a:r>
            <a:r>
              <a:rPr lang="en-AU" altLang="en-US" sz="2800" dirty="0">
                <a:latin typeface="Century Gothic" panose="020B0502020202020204" pitchFamily="34" charset="0"/>
              </a:rPr>
              <a:t>[and] operated within the Enlightenment model of critical communication.</a:t>
            </a:r>
          </a:p>
          <a:p>
            <a:pPr marL="274320" indent="-274320" eaLnBrk="1" fontAlgn="auto" hangingPunct="1">
              <a:lnSpc>
                <a:spcPct val="110000"/>
              </a:lnSpc>
              <a:spcBef>
                <a:spcPts val="600"/>
              </a:spcBef>
              <a:spcAft>
                <a:spcPts val="0"/>
              </a:spcAft>
              <a:buClr>
                <a:schemeClr val="accent3"/>
              </a:buClr>
              <a:buFontTx/>
              <a:buNone/>
              <a:defRPr/>
            </a:pPr>
            <a:r>
              <a:rPr lang="en-AU" altLang="en-US" sz="800" dirty="0">
                <a:latin typeface="Century Gothic" panose="020B0502020202020204" pitchFamily="34" charset="0"/>
              </a:rPr>
              <a:t>     </a:t>
            </a:r>
            <a:endParaRPr lang="en-AU" altLang="en-US" sz="1000" dirty="0">
              <a:latin typeface="Century Gothic" panose="020B0502020202020204" pitchFamily="34" charset="0"/>
            </a:endParaRPr>
          </a:p>
          <a:p>
            <a:pPr marL="274320" indent="-274320" eaLnBrk="1" fontAlgn="auto" hangingPunct="1">
              <a:lnSpc>
                <a:spcPct val="110000"/>
              </a:lnSpc>
              <a:spcBef>
                <a:spcPts val="600"/>
              </a:spcBef>
              <a:spcAft>
                <a:spcPts val="0"/>
              </a:spcAft>
              <a:buClr>
                <a:schemeClr val="accent3"/>
              </a:buClr>
              <a:buFontTx/>
              <a:buNone/>
              <a:defRPr/>
            </a:pPr>
            <a:r>
              <a:rPr lang="en-AU" altLang="en-US" dirty="0">
                <a:latin typeface="Century Gothic" panose="020B0502020202020204" pitchFamily="34" charset="0"/>
              </a:rPr>
              <a:t>	</a:t>
            </a:r>
            <a:r>
              <a:rPr lang="en-AU" altLang="en-US" sz="2800" dirty="0">
                <a:latin typeface="Century Gothic" panose="020B0502020202020204" pitchFamily="34" charset="0"/>
              </a:rPr>
              <a:t>The novels of Daniel Defoe, Samuel Richardson, and Henry Fielding, for example, not only pretend to offer densely particular, </a:t>
            </a:r>
            <a:r>
              <a:rPr lang="en-AU" altLang="en-US" sz="2800" dirty="0">
                <a:solidFill>
                  <a:srgbClr val="004D74"/>
                </a:solidFill>
                <a:latin typeface="Century Gothic" panose="020B0502020202020204" pitchFamily="34" charset="0"/>
              </a:rPr>
              <a:t>virtually evidentiary accounts of the physical and mental circumstances that actuate their characters </a:t>
            </a:r>
            <a:r>
              <a:rPr lang="en-AU" altLang="en-US" sz="2800" dirty="0">
                <a:latin typeface="Century Gothic" panose="020B0502020202020204" pitchFamily="34" charset="0"/>
              </a:rPr>
              <a:t>and motivate the causal sequences of their plots, but … also attempt to frame the </a:t>
            </a:r>
            <a:r>
              <a:rPr lang="en-AU" altLang="en-US" sz="2800" dirty="0">
                <a:solidFill>
                  <a:srgbClr val="004D74"/>
                </a:solidFill>
                <a:latin typeface="Century Gothic" panose="020B0502020202020204" pitchFamily="34" charset="0"/>
              </a:rPr>
              <a:t>subjectivity</a:t>
            </a:r>
            <a:r>
              <a:rPr lang="en-AU" altLang="en-US" sz="2800" dirty="0">
                <a:latin typeface="Century Gothic" panose="020B0502020202020204" pitchFamily="34" charset="0"/>
              </a:rPr>
              <a:t> of their characters within </a:t>
            </a:r>
            <a:r>
              <a:rPr lang="en-AU" altLang="en-US" sz="2800" u="sng" dirty="0">
                <a:latin typeface="Century Gothic" panose="020B0502020202020204" pitchFamily="34" charset="0"/>
              </a:rPr>
              <a:t>editorial objectivity</a:t>
            </a:r>
            <a:r>
              <a:rPr lang="en-AU" altLang="en-US" sz="2800" dirty="0">
                <a:latin typeface="Century Gothic" panose="020B0502020202020204" pitchFamily="34" charset="0"/>
              </a:rPr>
              <a:t>, as in Defoe and Richardson or </a:t>
            </a:r>
            <a:r>
              <a:rPr lang="en-AU" altLang="en-US" sz="2800" u="sng" dirty="0">
                <a:latin typeface="Century Gothic" panose="020B0502020202020204" pitchFamily="34" charset="0"/>
              </a:rPr>
              <a:t>narratorial objectivity</a:t>
            </a:r>
            <a:r>
              <a:rPr lang="en-AU" altLang="en-US" sz="2800" dirty="0">
                <a:latin typeface="Century Gothic" panose="020B0502020202020204" pitchFamily="34" charset="0"/>
              </a:rPr>
              <a:t>, as in Fielding</a:t>
            </a:r>
            <a:r>
              <a:rPr lang="en-GB" altLang="en-US" sz="2800" dirty="0">
                <a:latin typeface="Century Gothic" panose="020B0502020202020204" pitchFamily="34" charset="0"/>
              </a:rPr>
              <a:t> </a:t>
            </a:r>
          </a:p>
          <a:p>
            <a:pPr marL="640080" lvl="1" indent="-246888" algn="r" eaLnBrk="1" fontAlgn="auto" hangingPunct="1">
              <a:lnSpc>
                <a:spcPct val="110000"/>
              </a:lnSpc>
              <a:spcBef>
                <a:spcPts val="600"/>
              </a:spcBef>
              <a:spcAft>
                <a:spcPts val="0"/>
              </a:spcAft>
              <a:buFontTx/>
              <a:buNone/>
              <a:defRPr/>
            </a:pPr>
            <a:r>
              <a:rPr lang="en-AU" altLang="en-US" sz="1000" dirty="0">
                <a:latin typeface="Century Gothic" panose="020B0502020202020204" pitchFamily="34" charset="0"/>
              </a:rPr>
              <a:t>	</a:t>
            </a:r>
            <a:r>
              <a:rPr lang="en-AU" altLang="en-US" sz="2000" dirty="0">
                <a:latin typeface="Century Gothic" panose="020B0502020202020204" pitchFamily="34" charset="0"/>
              </a:rPr>
              <a:t>	</a:t>
            </a:r>
            <a:r>
              <a:rPr lang="en-AU" altLang="en-US" sz="2300" dirty="0">
                <a:latin typeface="Century Gothic" panose="020B0502020202020204" pitchFamily="34" charset="0"/>
              </a:rPr>
              <a:t>John Bender, ‘Enlightenment Fiction and the Scientific Hypothesis’,  </a:t>
            </a:r>
            <a:r>
              <a:rPr lang="en-AU" altLang="en-US" sz="2300" i="1" dirty="0">
                <a:latin typeface="Century Gothic" panose="020B0502020202020204" pitchFamily="34" charset="0"/>
              </a:rPr>
              <a:t>Representations</a:t>
            </a:r>
            <a:r>
              <a:rPr lang="en-AU" altLang="en-US" sz="2300" dirty="0">
                <a:latin typeface="Century Gothic" panose="020B0502020202020204" pitchFamily="34" charset="0"/>
              </a:rPr>
              <a:t> Vol. 60 (Winter 1997), pp1-23</a:t>
            </a:r>
            <a:r>
              <a:rPr lang="en-AU" altLang="en-US" sz="2300" dirty="0">
                <a:latin typeface="Georgia" pitchFamily="18" charset="0"/>
              </a:rPr>
              <a:t>.</a:t>
            </a:r>
            <a:endParaRPr lang="en-GB" altLang="en-US" sz="2000" dirty="0">
              <a:latin typeface="Georgia" pitchFamily="18"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Title 3">
            <a:extLst>
              <a:ext uri="{FF2B5EF4-FFF2-40B4-BE49-F238E27FC236}">
                <a16:creationId xmlns:a16="http://schemas.microsoft.com/office/drawing/2014/main" id="{971F9268-ECE4-4793-AF02-A6512AF7147A}"/>
              </a:ext>
            </a:extLst>
          </p:cNvPr>
          <p:cNvSpPr>
            <a:spLocks noGrp="1"/>
          </p:cNvSpPr>
          <p:nvPr>
            <p:ph type="title"/>
          </p:nvPr>
        </p:nvSpPr>
        <p:spPr>
          <a:xfrm>
            <a:off x="0" y="-19543"/>
            <a:ext cx="9144000" cy="982439"/>
          </a:xfrm>
          <a:solidFill>
            <a:srgbClr val="996633"/>
          </a:solidFill>
        </p:spPr>
        <p:txBody>
          <a:bodyPr/>
          <a:lstStyle/>
          <a:p>
            <a:pPr algn="ctr" eaLnBrk="1" hangingPunct="1"/>
            <a:r>
              <a:rPr lang="en-GB" altLang="en-US" sz="3600" dirty="0">
                <a:solidFill>
                  <a:schemeClr val="tx1"/>
                </a:solidFill>
                <a:latin typeface="Perpetua Titling MT" panose="02020502060505020804" pitchFamily="18" charset="0"/>
              </a:rPr>
              <a:t>The new Plot</a:t>
            </a:r>
            <a:br>
              <a:rPr lang="en-GB" altLang="en-US" sz="3600" dirty="0">
                <a:solidFill>
                  <a:schemeClr val="tx1"/>
                </a:solidFill>
                <a:latin typeface="Perpetua Titling MT" panose="02020502060505020804" pitchFamily="18" charset="0"/>
              </a:rPr>
            </a:br>
            <a:endParaRPr lang="en-GB" altLang="en-US" sz="1400" dirty="0">
              <a:solidFill>
                <a:schemeClr val="tx1"/>
              </a:solidFill>
            </a:endParaRPr>
          </a:p>
        </p:txBody>
      </p:sp>
      <p:sp>
        <p:nvSpPr>
          <p:cNvPr id="5" name="Rectangle 5">
            <a:extLst>
              <a:ext uri="{FF2B5EF4-FFF2-40B4-BE49-F238E27FC236}">
                <a16:creationId xmlns:a16="http://schemas.microsoft.com/office/drawing/2014/main" id="{BCFF0E31-25E2-455A-97DA-D126B6D02DE5}"/>
              </a:ext>
            </a:extLst>
          </p:cNvPr>
          <p:cNvSpPr>
            <a:spLocks noChangeArrowheads="1"/>
          </p:cNvSpPr>
          <p:nvPr/>
        </p:nvSpPr>
        <p:spPr bwMode="auto">
          <a:xfrm>
            <a:off x="359568" y="1473751"/>
            <a:ext cx="8424863" cy="4439677"/>
          </a:xfrm>
          <a:prstGeom prst="rect">
            <a:avLst/>
          </a:prstGeom>
          <a:noFill/>
          <a:ln>
            <a:noFill/>
          </a:ln>
          <a:effectLs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r>
              <a:rPr lang="en-GB" altLang="en-US" sz="2200" dirty="0">
                <a:solidFill>
                  <a:srgbClr val="006699"/>
                </a:solidFill>
                <a:latin typeface="Century Gothic" panose="020B0502020202020204" pitchFamily="34" charset="0"/>
              </a:rPr>
              <a:t>Defoe and Richardson are the first great writers in our literature who did not take plots  from mythology, history, legend or previous literature. </a:t>
            </a:r>
            <a:r>
              <a:rPr lang="en-GB" altLang="en-US" sz="2200" dirty="0">
                <a:latin typeface="Century Gothic" panose="020B0502020202020204" pitchFamily="34" charset="0"/>
              </a:rPr>
              <a:t>In this they differ from Chaucer, Spenser, Shakespeare and Milton, for instance, who, like the writers of Greece and Rome, habitually used traditional plots; and who did so, in the last analysis, because they accepted the general premise of their times ... </a:t>
            </a:r>
          </a:p>
          <a:p>
            <a:pPr eaLnBrk="1" hangingPunct="1">
              <a:defRPr/>
            </a:pPr>
            <a:endParaRPr lang="en-GB" altLang="en-US" sz="1050" dirty="0">
              <a:latin typeface="Century Gothic" panose="020B0502020202020204" pitchFamily="34" charset="0"/>
            </a:endParaRPr>
          </a:p>
          <a:p>
            <a:pPr eaLnBrk="1" hangingPunct="1">
              <a:defRPr/>
            </a:pPr>
            <a:r>
              <a:rPr lang="en-GB" altLang="en-US" sz="2200" dirty="0">
                <a:latin typeface="Century Gothic" panose="020B0502020202020204" pitchFamily="34" charset="0"/>
              </a:rPr>
              <a:t>After Defoe, Richardson and Fielding in their very different ways continued what was to become the novel's usual practice, the use of non-traditional plots, either wholly invented or based in part on a contemporary incident. . . . </a:t>
            </a:r>
          </a:p>
          <a:p>
            <a:pPr eaLnBrk="1" hangingPunct="1">
              <a:defRPr/>
            </a:pPr>
            <a:endParaRPr lang="en-GB" altLang="en-US" sz="1000" dirty="0">
              <a:latin typeface="Century Gothic" panose="020B0502020202020204" pitchFamily="34" charset="0"/>
            </a:endParaRPr>
          </a:p>
          <a:p>
            <a:pPr marL="269875" eaLnBrk="1" hangingPunct="1">
              <a:defRPr/>
            </a:pPr>
            <a:r>
              <a:rPr lang="en-GB" altLang="en-US" sz="2000" dirty="0" smtClean="0">
                <a:latin typeface="Century Gothic" panose="020B0502020202020204" pitchFamily="34" charset="0"/>
              </a:rPr>
              <a:t>Ian </a:t>
            </a:r>
            <a:r>
              <a:rPr lang="en-GB" altLang="en-US" sz="2000" dirty="0" smtClean="0">
                <a:latin typeface="Century Gothic" panose="020B0502020202020204" pitchFamily="34" charset="0"/>
              </a:rPr>
              <a:t>Watt (</a:t>
            </a:r>
            <a:r>
              <a:rPr lang="en-GB" altLang="en-US" sz="2000" dirty="0">
                <a:latin typeface="Century Gothic" panose="020B0502020202020204" pitchFamily="34" charset="0"/>
              </a:rPr>
              <a:t>1957)  </a:t>
            </a:r>
            <a:r>
              <a:rPr lang="en-GB" altLang="en-US" sz="2000" i="1" dirty="0">
                <a:latin typeface="Century Gothic" panose="020B0502020202020204" pitchFamily="34" charset="0"/>
              </a:rPr>
              <a:t>The Rise of the Novel</a:t>
            </a:r>
            <a:r>
              <a:rPr lang="en-GB" altLang="en-US" sz="2000" dirty="0">
                <a:latin typeface="Century Gothic" panose="020B0502020202020204" pitchFamily="34" charset="0"/>
              </a:rPr>
              <a:t> </a:t>
            </a:r>
            <a:r>
              <a:rPr lang="en-GB" altLang="en-US" sz="2000" dirty="0" smtClean="0">
                <a:latin typeface="Century Gothic" panose="020B0502020202020204" pitchFamily="34" charset="0"/>
              </a:rPr>
              <a:t>(</a:t>
            </a:r>
            <a:r>
              <a:rPr lang="en-GB" altLang="en-US" sz="2000" dirty="0" err="1">
                <a:latin typeface="Century Gothic" panose="020B0502020202020204" pitchFamily="34" charset="0"/>
              </a:rPr>
              <a:t>Chatto</a:t>
            </a:r>
            <a:r>
              <a:rPr lang="en-GB" altLang="en-US" sz="2000" dirty="0">
                <a:latin typeface="Century Gothic" panose="020B0502020202020204" pitchFamily="34" charset="0"/>
              </a:rPr>
              <a:t> 1963) </a:t>
            </a:r>
            <a:r>
              <a:rPr lang="en-GB" altLang="en-US" sz="2000" dirty="0" smtClean="0">
                <a:latin typeface="Century Gothic" panose="020B0502020202020204" pitchFamily="34" charset="0"/>
              </a:rPr>
              <a:t>pp.14-15</a:t>
            </a:r>
            <a:endParaRPr lang="en-GB" altLang="en-US" sz="2000" dirty="0">
              <a:latin typeface="Century Gothic" panose="020B0502020202020204" pitchFamily="34" charset="0"/>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4338" name="Picture 5" descr="Joseph Highmore from Four Scenes from Samuel Richardson's 'Pamela', I: Mr B. Finds Pamela Writing 1743-4">
            <a:extLst>
              <a:ext uri="{FF2B5EF4-FFF2-40B4-BE49-F238E27FC236}">
                <a16:creationId xmlns:a16="http://schemas.microsoft.com/office/drawing/2014/main" id="{C9E0B8F3-90AC-4697-B790-DCBD1E964625}"/>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1215769" y="855451"/>
            <a:ext cx="6624638" cy="543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39" name="Rectangle 6">
            <a:extLst>
              <a:ext uri="{FF2B5EF4-FFF2-40B4-BE49-F238E27FC236}">
                <a16:creationId xmlns:a16="http://schemas.microsoft.com/office/drawing/2014/main" id="{08FA9A6E-7A3E-4768-8EEA-586B523C41AC}"/>
              </a:ext>
            </a:extLst>
          </p:cNvPr>
          <p:cNvSpPr>
            <a:spLocks noChangeArrowheads="1"/>
          </p:cNvSpPr>
          <p:nvPr/>
        </p:nvSpPr>
        <p:spPr bwMode="auto">
          <a:xfrm>
            <a:off x="1180844" y="6381328"/>
            <a:ext cx="665956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lr>
                <a:srgbClr val="BEAE98"/>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eaLnBrk="0" hangingPunct="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eaLnBrk="0" hangingPunct="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eaLnBrk="0" hangingPunct="0">
              <a:spcBef>
                <a:spcPct val="20000"/>
              </a:spcBef>
              <a:buClr>
                <a:srgbClr val="BEAE98"/>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eaLnBrk="0" hangingPunct="0">
              <a:spcBef>
                <a:spcPct val="20000"/>
              </a:spcBef>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2000" dirty="0">
                <a:latin typeface="Century Gothic" panose="020B0502020202020204" pitchFamily="34" charset="0"/>
              </a:rPr>
              <a:t>Joseph Highmore </a:t>
            </a:r>
            <a:r>
              <a:rPr lang="en-GB" altLang="en-US" sz="2000" i="1" dirty="0">
                <a:latin typeface="Century Gothic" panose="020B0502020202020204" pitchFamily="34" charset="0"/>
              </a:rPr>
              <a:t>Mr B. Finds Pamela Writing</a:t>
            </a:r>
            <a:r>
              <a:rPr lang="en-GB" altLang="en-US" sz="2000" dirty="0">
                <a:latin typeface="Century Gothic" panose="020B0502020202020204" pitchFamily="34" charset="0"/>
              </a:rPr>
              <a:t>  1743-4 </a:t>
            </a:r>
          </a:p>
        </p:txBody>
      </p:sp>
      <p:sp>
        <p:nvSpPr>
          <p:cNvPr id="14340" name="Rectangle 7">
            <a:extLst>
              <a:ext uri="{FF2B5EF4-FFF2-40B4-BE49-F238E27FC236}">
                <a16:creationId xmlns:a16="http://schemas.microsoft.com/office/drawing/2014/main" id="{68A1D536-70F2-4B13-9C3B-AD59AE54038A}"/>
              </a:ext>
            </a:extLst>
          </p:cNvPr>
          <p:cNvSpPr>
            <a:spLocks noChangeArrowheads="1"/>
          </p:cNvSpPr>
          <p:nvPr/>
        </p:nvSpPr>
        <p:spPr bwMode="auto">
          <a:xfrm>
            <a:off x="0" y="11122"/>
            <a:ext cx="9144000" cy="754053"/>
          </a:xfrm>
          <a:prstGeom prst="rect">
            <a:avLst/>
          </a:prstGeom>
          <a:solidFill>
            <a:srgbClr val="996633"/>
          </a:solidFill>
          <a:ln>
            <a:noFill/>
          </a:ln>
        </p:spPr>
        <p:txBody>
          <a:bodyPr wrap="square">
            <a:spAutoFit/>
          </a:bodyPr>
          <a:lstStyle>
            <a:lvl1pPr eaLnBrk="0" hangingPunct="0">
              <a:spcBef>
                <a:spcPct val="20000"/>
              </a:spcBef>
              <a:buClr>
                <a:srgbClr val="BEAE98"/>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eaLnBrk="0" hangingPunct="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eaLnBrk="0" hangingPunct="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eaLnBrk="0" hangingPunct="0">
              <a:spcBef>
                <a:spcPct val="20000"/>
              </a:spcBef>
              <a:buClr>
                <a:srgbClr val="BEAE98"/>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eaLnBrk="0" hangingPunct="0">
              <a:spcBef>
                <a:spcPct val="20000"/>
              </a:spcBef>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endParaRPr lang="en-AU" altLang="en-US" sz="800" dirty="0">
              <a:latin typeface="Perpetua Titling MT" panose="02020502060505020804" pitchFamily="18" charset="0"/>
            </a:endParaRPr>
          </a:p>
          <a:p>
            <a:pPr algn="ctr" eaLnBrk="1" hangingPunct="1">
              <a:spcBef>
                <a:spcPct val="0"/>
              </a:spcBef>
              <a:buClrTx/>
              <a:buSzTx/>
              <a:buFontTx/>
              <a:buNone/>
            </a:pPr>
            <a:r>
              <a:rPr lang="en-AU" altLang="en-US" sz="2700" dirty="0">
                <a:latin typeface="Perpetua Titling MT" panose="02020502060505020804" pitchFamily="18" charset="0"/>
              </a:rPr>
              <a:t>The epistolary novel: invading private spaces</a:t>
            </a:r>
          </a:p>
          <a:p>
            <a:pPr algn="ctr" eaLnBrk="1" hangingPunct="1">
              <a:spcBef>
                <a:spcPct val="0"/>
              </a:spcBef>
              <a:buClrTx/>
              <a:buSzTx/>
              <a:buFontTx/>
              <a:buNone/>
            </a:pPr>
            <a:endParaRPr lang="en-GB" altLang="en-US" sz="800" dirty="0">
              <a:latin typeface="Perpetua Titling MT" panose="02020502060505020804" pitchFamily="18"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13769BDD-09BC-4E06-B372-CCB8B48330A6}"/>
              </a:ext>
            </a:extLst>
          </p:cNvPr>
          <p:cNvSpPr>
            <a:spLocks noGrp="1" noChangeArrowheads="1"/>
          </p:cNvSpPr>
          <p:nvPr>
            <p:ph type="title"/>
          </p:nvPr>
        </p:nvSpPr>
        <p:spPr>
          <a:xfrm>
            <a:off x="0" y="-171450"/>
            <a:ext cx="9144000" cy="936154"/>
          </a:xfrm>
          <a:solidFill>
            <a:srgbClr val="996633"/>
          </a:solidFill>
        </p:spPr>
        <p:txBody>
          <a:bodyPr/>
          <a:lstStyle/>
          <a:p>
            <a:pPr algn="ctr" eaLnBrk="1" hangingPunct="1"/>
            <a:r>
              <a:rPr lang="en-GB" altLang="en-US" sz="3600" dirty="0">
                <a:solidFill>
                  <a:schemeClr val="tx1"/>
                </a:solidFill>
                <a:latin typeface="Perpetua Titling MT" panose="02020502060505020804" pitchFamily="18" charset="0"/>
              </a:rPr>
              <a:t>The NOVEL </a:t>
            </a:r>
            <a:r>
              <a:rPr lang="en-GB" altLang="en-US" sz="3600" i="1" dirty="0">
                <a:solidFill>
                  <a:schemeClr val="tx1"/>
                </a:solidFill>
                <a:latin typeface="Garamond" panose="02020404030301010803" pitchFamily="18" charset="0"/>
              </a:rPr>
              <a:t>&amp;</a:t>
            </a:r>
            <a:r>
              <a:rPr lang="en-GB" altLang="en-US" sz="3600" dirty="0">
                <a:solidFill>
                  <a:schemeClr val="tx1"/>
                </a:solidFill>
                <a:latin typeface="Perpetua Titling MT" panose="02020502060505020804" pitchFamily="18" charset="0"/>
              </a:rPr>
              <a:t> ENLIGHTENMENT </a:t>
            </a:r>
            <a:r>
              <a:rPr lang="en-GB" altLang="en-US" sz="3600" dirty="0" smtClean="0">
                <a:solidFill>
                  <a:schemeClr val="tx1"/>
                </a:solidFill>
                <a:latin typeface="Perpetua Titling MT" panose="02020502060505020804" pitchFamily="18" charset="0"/>
              </a:rPr>
              <a:t>(2)</a:t>
            </a:r>
            <a:r>
              <a:rPr lang="en-GB" altLang="en-US" sz="3600" dirty="0">
                <a:solidFill>
                  <a:schemeClr val="tx1"/>
                </a:solidFill>
                <a:latin typeface="Perpetua Titling MT" panose="02020502060505020804" pitchFamily="18" charset="0"/>
              </a:rPr>
              <a:t/>
            </a:r>
            <a:br>
              <a:rPr lang="en-GB" altLang="en-US" sz="3600" dirty="0">
                <a:solidFill>
                  <a:schemeClr val="tx1"/>
                </a:solidFill>
                <a:latin typeface="Perpetua Titling MT" panose="02020502060505020804" pitchFamily="18" charset="0"/>
              </a:rPr>
            </a:br>
            <a:endParaRPr lang="en-GB" altLang="en-US" sz="1200" dirty="0">
              <a:solidFill>
                <a:schemeClr val="tx1"/>
              </a:solidFill>
              <a:latin typeface="Perpetua Titling MT" panose="02020502060505020804" pitchFamily="18" charset="0"/>
            </a:endParaRPr>
          </a:p>
        </p:txBody>
      </p:sp>
      <p:sp>
        <p:nvSpPr>
          <p:cNvPr id="4099" name="Rectangle 3">
            <a:extLst>
              <a:ext uri="{FF2B5EF4-FFF2-40B4-BE49-F238E27FC236}">
                <a16:creationId xmlns:a16="http://schemas.microsoft.com/office/drawing/2014/main" id="{24B20CBE-A1B8-4509-AA09-BB789A2E9C6D}"/>
              </a:ext>
            </a:extLst>
          </p:cNvPr>
          <p:cNvSpPr>
            <a:spLocks noGrp="1" noChangeArrowheads="1"/>
          </p:cNvSpPr>
          <p:nvPr>
            <p:ph idx="1"/>
          </p:nvPr>
        </p:nvSpPr>
        <p:spPr>
          <a:xfrm>
            <a:off x="179512" y="981075"/>
            <a:ext cx="8856984" cy="4896197"/>
          </a:xfrm>
        </p:spPr>
        <p:txBody>
          <a:bodyPr>
            <a:normAutofit/>
          </a:bodyPr>
          <a:lstStyle/>
          <a:p>
            <a:pPr marL="274320" indent="-274320" eaLnBrk="1" fontAlgn="auto" hangingPunct="1">
              <a:spcAft>
                <a:spcPts val="0"/>
              </a:spcAft>
              <a:buClr>
                <a:schemeClr val="accent3"/>
              </a:buClr>
              <a:buFontTx/>
              <a:buNone/>
              <a:defRPr/>
            </a:pPr>
            <a:r>
              <a:rPr lang="en-AU" altLang="en-US" sz="2200" dirty="0">
                <a:latin typeface="Georgia" pitchFamily="18" charset="0"/>
              </a:rPr>
              <a:t>	</a:t>
            </a:r>
            <a:r>
              <a:rPr lang="en-AU" altLang="en-US" sz="2200" dirty="0">
                <a:latin typeface="Century Gothic" panose="020B0502020202020204" pitchFamily="34" charset="0"/>
              </a:rPr>
              <a:t>the </a:t>
            </a:r>
            <a:r>
              <a:rPr lang="en-AU" altLang="en-US" sz="2200" dirty="0">
                <a:solidFill>
                  <a:srgbClr val="006699"/>
                </a:solidFill>
                <a:latin typeface="Century Gothic" panose="020B0502020202020204" pitchFamily="34" charset="0"/>
              </a:rPr>
              <a:t>epistolary novel's focus on private experience </a:t>
            </a:r>
            <a:r>
              <a:rPr lang="en-AU" altLang="en-US" sz="2200" dirty="0">
                <a:latin typeface="Century Gothic" panose="020B0502020202020204" pitchFamily="34" charset="0"/>
              </a:rPr>
              <a:t>makes possible a deeper identification between its readers and its characters: there had never before been such opportunities for unreserved participation in the inner lives of fictional characters as were offered by Richardson's presentation of the flow of consciousness  of Pamela and Clarissa in their letters.</a:t>
            </a:r>
            <a:r>
              <a:rPr lang="en-GB" altLang="en-US" sz="2200" dirty="0">
                <a:latin typeface="Century Gothic" panose="020B0502020202020204" pitchFamily="34" charset="0"/>
              </a:rPr>
              <a:t> </a:t>
            </a:r>
          </a:p>
          <a:p>
            <a:pPr marL="274320" indent="-274320" eaLnBrk="1" fontAlgn="auto" hangingPunct="1">
              <a:spcAft>
                <a:spcPts val="0"/>
              </a:spcAft>
              <a:buClr>
                <a:schemeClr val="accent3"/>
              </a:buClr>
              <a:buFontTx/>
              <a:buNone/>
              <a:defRPr/>
            </a:pPr>
            <a:endParaRPr lang="en-GB" altLang="en-US" sz="1000" dirty="0">
              <a:latin typeface="Century Gothic" panose="020B0502020202020204" pitchFamily="34" charset="0"/>
            </a:endParaRPr>
          </a:p>
          <a:p>
            <a:pPr marL="274320" indent="-274320" eaLnBrk="1" fontAlgn="auto" hangingPunct="1">
              <a:spcAft>
                <a:spcPts val="0"/>
              </a:spcAft>
              <a:buClr>
                <a:schemeClr val="accent3"/>
              </a:buClr>
              <a:buFontTx/>
              <a:buNone/>
              <a:defRPr/>
            </a:pPr>
            <a:r>
              <a:rPr lang="en-AU" altLang="en-US" sz="2200" dirty="0">
                <a:latin typeface="Century Gothic" panose="020B0502020202020204" pitchFamily="34" charset="0"/>
              </a:rPr>
              <a:t>	[Watt argues that] ‘Defoe's total subordination of the plot to the pattern of the autobiographical memoir is as defiant an assertion of </a:t>
            </a:r>
            <a:r>
              <a:rPr lang="en-AU" altLang="en-US" sz="2200" dirty="0">
                <a:solidFill>
                  <a:srgbClr val="004D74"/>
                </a:solidFill>
                <a:latin typeface="Century Gothic" panose="020B0502020202020204" pitchFamily="34" charset="0"/>
              </a:rPr>
              <a:t>the primacy of individual experience in the novel as Descartes's </a:t>
            </a:r>
            <a:r>
              <a:rPr lang="en-AU" altLang="en-US" sz="2200" i="1" dirty="0">
                <a:solidFill>
                  <a:srgbClr val="004D74"/>
                </a:solidFill>
                <a:latin typeface="Century Gothic" panose="020B0502020202020204" pitchFamily="34" charset="0"/>
              </a:rPr>
              <a:t>cogito ergo sum</a:t>
            </a:r>
            <a:r>
              <a:rPr lang="en-AU" altLang="en-US" sz="2200" dirty="0">
                <a:solidFill>
                  <a:srgbClr val="004D74"/>
                </a:solidFill>
                <a:latin typeface="Century Gothic" panose="020B0502020202020204" pitchFamily="34" charset="0"/>
              </a:rPr>
              <a:t> was in philosophy.’ </a:t>
            </a:r>
          </a:p>
          <a:p>
            <a:pPr marL="274320" indent="-274320" eaLnBrk="1" fontAlgn="auto" hangingPunct="1">
              <a:spcAft>
                <a:spcPts val="0"/>
              </a:spcAft>
              <a:buClr>
                <a:schemeClr val="accent3"/>
              </a:buClr>
              <a:buFontTx/>
              <a:buNone/>
              <a:defRPr/>
            </a:pPr>
            <a:endParaRPr lang="en-GB" altLang="en-US" sz="1000" dirty="0">
              <a:latin typeface="Century Gothic" panose="020B0502020202020204" pitchFamily="34" charset="0"/>
            </a:endParaRPr>
          </a:p>
          <a:p>
            <a:pPr marL="539750" lvl="1" indent="0" eaLnBrk="1" fontAlgn="auto" hangingPunct="1">
              <a:spcAft>
                <a:spcPts val="0"/>
              </a:spcAft>
              <a:buClr>
                <a:schemeClr val="accent3"/>
              </a:buClr>
              <a:buFont typeface="Wingdings 2"/>
              <a:buNone/>
              <a:defRPr/>
            </a:pPr>
            <a:r>
              <a:rPr lang="en-AU" altLang="en-US" sz="1800" dirty="0" smtClean="0">
                <a:latin typeface="Century Gothic" panose="020B0502020202020204" pitchFamily="34" charset="0"/>
              </a:rPr>
              <a:t>Patricia </a:t>
            </a:r>
            <a:r>
              <a:rPr lang="en-AU" altLang="en-US" sz="1800" dirty="0" err="1" smtClean="0">
                <a:latin typeface="Century Gothic" panose="020B0502020202020204" pitchFamily="34" charset="0"/>
              </a:rPr>
              <a:t>Mckee</a:t>
            </a:r>
            <a:r>
              <a:rPr lang="en-AU" altLang="en-US" sz="1800" dirty="0" smtClean="0">
                <a:latin typeface="Century Gothic" panose="020B0502020202020204" pitchFamily="34" charset="0"/>
              </a:rPr>
              <a:t>, ‘Corresponding Freedoms: Language and the Self in </a:t>
            </a:r>
            <a:r>
              <a:rPr lang="en-AU" altLang="en-US" sz="1800" i="1" dirty="0" smtClean="0">
                <a:latin typeface="Century Gothic" panose="020B0502020202020204" pitchFamily="34" charset="0"/>
              </a:rPr>
              <a:t>Pamela’</a:t>
            </a:r>
            <a:r>
              <a:rPr lang="en-AU" altLang="en-US" sz="1800" dirty="0" smtClean="0">
                <a:latin typeface="Century Gothic" panose="020B0502020202020204" pitchFamily="34" charset="0"/>
              </a:rPr>
              <a:t> </a:t>
            </a:r>
            <a:r>
              <a:rPr lang="en-GB" altLang="en-US" sz="1800" i="1" dirty="0" smtClean="0">
                <a:latin typeface="Century Gothic" panose="020B0502020202020204" pitchFamily="34" charset="0"/>
              </a:rPr>
              <a:t>ELH</a:t>
            </a:r>
            <a:r>
              <a:rPr lang="en-GB" altLang="en-US" sz="1800" dirty="0">
                <a:latin typeface="Century Gothic" panose="020B0502020202020204" pitchFamily="34" charset="0"/>
              </a:rPr>
              <a:t>, (Vol. 52, No. 3 (Autumn, 1985), 621-648; </a:t>
            </a:r>
            <a:r>
              <a:rPr lang="en-GB" altLang="en-US" sz="1800" dirty="0" smtClean="0">
                <a:latin typeface="Century Gothic" panose="020B0502020202020204" pitchFamily="34" charset="0"/>
              </a:rPr>
              <a:t>621</a:t>
            </a:r>
            <a:endParaRPr lang="en-GB" altLang="en-US" sz="1800" dirty="0">
              <a:latin typeface="Century Gothic" panose="020B0502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6DD5CCC1-0FF2-4B87-9A66-4FFCB0B016C1}"/>
              </a:ext>
            </a:extLst>
          </p:cNvPr>
          <p:cNvSpPr>
            <a:spLocks noGrp="1" noChangeArrowheads="1"/>
          </p:cNvSpPr>
          <p:nvPr>
            <p:ph type="title"/>
          </p:nvPr>
        </p:nvSpPr>
        <p:spPr>
          <a:xfrm>
            <a:off x="0" y="0"/>
            <a:ext cx="9144000" cy="836712"/>
          </a:xfrm>
          <a:solidFill>
            <a:srgbClr val="996633"/>
          </a:solidFill>
        </p:spPr>
        <p:txBody>
          <a:bodyPr/>
          <a:lstStyle/>
          <a:p>
            <a:pPr algn="ctr" eaLnBrk="1" hangingPunct="1"/>
            <a:r>
              <a:rPr lang="en-GB" altLang="en-US" sz="3600" dirty="0">
                <a:solidFill>
                  <a:schemeClr val="tx1"/>
                </a:solidFill>
                <a:latin typeface="Perpetua Titling MT" panose="02020502060505020804" pitchFamily="18" charset="0"/>
              </a:rPr>
              <a:t>The NOVEL </a:t>
            </a:r>
            <a:r>
              <a:rPr lang="en-GB" altLang="en-US" sz="3600" i="1" dirty="0">
                <a:solidFill>
                  <a:schemeClr val="tx1"/>
                </a:solidFill>
                <a:latin typeface="Garamond" panose="02020404030301010803" pitchFamily="18" charset="0"/>
              </a:rPr>
              <a:t>&amp;</a:t>
            </a:r>
            <a:r>
              <a:rPr lang="en-GB" altLang="en-US" sz="3600" dirty="0">
                <a:solidFill>
                  <a:schemeClr val="tx1"/>
                </a:solidFill>
                <a:latin typeface="Perpetua Titling MT" panose="02020502060505020804" pitchFamily="18" charset="0"/>
              </a:rPr>
              <a:t> </a:t>
            </a:r>
            <a:r>
              <a:rPr lang="en-GB" altLang="en-US" sz="3600" dirty="0" smtClean="0">
                <a:solidFill>
                  <a:schemeClr val="tx1"/>
                </a:solidFill>
                <a:latin typeface="Perpetua Titling MT" panose="02020502060505020804" pitchFamily="18" charset="0"/>
              </a:rPr>
              <a:t>sentiment</a:t>
            </a:r>
            <a:br>
              <a:rPr lang="en-GB" altLang="en-US" sz="3600" dirty="0" smtClean="0">
                <a:solidFill>
                  <a:schemeClr val="tx1"/>
                </a:solidFill>
                <a:latin typeface="Perpetua Titling MT" panose="02020502060505020804" pitchFamily="18" charset="0"/>
              </a:rPr>
            </a:br>
            <a:endParaRPr lang="en-GB" altLang="en-US" sz="1200" dirty="0">
              <a:solidFill>
                <a:schemeClr val="tx1"/>
              </a:solidFill>
              <a:latin typeface="Perpetua Titling MT" panose="02020502060505020804" pitchFamily="18" charset="0"/>
            </a:endParaRPr>
          </a:p>
        </p:txBody>
      </p:sp>
      <p:sp>
        <p:nvSpPr>
          <p:cNvPr id="5123" name="Rectangle 3">
            <a:extLst>
              <a:ext uri="{FF2B5EF4-FFF2-40B4-BE49-F238E27FC236}">
                <a16:creationId xmlns:a16="http://schemas.microsoft.com/office/drawing/2014/main" id="{8CEBA631-225A-4E62-8217-2B3C75E445A2}"/>
              </a:ext>
            </a:extLst>
          </p:cNvPr>
          <p:cNvSpPr>
            <a:spLocks noGrp="1" noChangeArrowheads="1"/>
          </p:cNvSpPr>
          <p:nvPr>
            <p:ph idx="1"/>
          </p:nvPr>
        </p:nvSpPr>
        <p:spPr>
          <a:xfrm>
            <a:off x="395536" y="980728"/>
            <a:ext cx="8569077" cy="5473278"/>
          </a:xfrm>
        </p:spPr>
        <p:txBody>
          <a:bodyPr>
            <a:normAutofit fontScale="85000" lnSpcReduction="20000"/>
          </a:bodyPr>
          <a:lstStyle/>
          <a:p>
            <a:pPr marL="0" indent="0" eaLnBrk="1" fontAlgn="auto" hangingPunct="1">
              <a:lnSpc>
                <a:spcPct val="120000"/>
              </a:lnSpc>
              <a:spcBef>
                <a:spcPts val="0"/>
              </a:spcBef>
              <a:spcAft>
                <a:spcPts val="0"/>
              </a:spcAft>
              <a:buClr>
                <a:schemeClr val="accent3"/>
              </a:buClr>
              <a:buFontTx/>
              <a:buNone/>
              <a:defRPr/>
            </a:pPr>
            <a:r>
              <a:rPr lang="en-GB" altLang="en-US" dirty="0" smtClean="0">
                <a:solidFill>
                  <a:srgbClr val="006699"/>
                </a:solidFill>
                <a:latin typeface="Century Gothic" panose="020B0502020202020204" pitchFamily="34" charset="0"/>
              </a:rPr>
              <a:t>To </a:t>
            </a:r>
            <a:r>
              <a:rPr lang="en-GB" altLang="en-US" dirty="0">
                <a:solidFill>
                  <a:srgbClr val="006699"/>
                </a:solidFill>
                <a:latin typeface="Century Gothic" panose="020B0502020202020204" pitchFamily="34" charset="0"/>
              </a:rPr>
              <a:t>the writer of fiction alone, every ear is open …and every bosom is throbbing with concern</a:t>
            </a:r>
            <a:r>
              <a:rPr lang="en-GB" altLang="en-US" sz="2800" dirty="0">
                <a:latin typeface="Century Gothic" panose="020B0502020202020204" pitchFamily="34" charset="0"/>
              </a:rPr>
              <a:t>. </a:t>
            </a:r>
          </a:p>
          <a:p>
            <a:pPr marL="274320" indent="-274320" eaLnBrk="1" fontAlgn="auto" hangingPunct="1">
              <a:lnSpc>
                <a:spcPct val="120000"/>
              </a:lnSpc>
              <a:spcBef>
                <a:spcPts val="600"/>
              </a:spcBef>
              <a:spcAft>
                <a:spcPts val="0"/>
              </a:spcAft>
              <a:buClr>
                <a:schemeClr val="accent3"/>
              </a:buClr>
              <a:buFontTx/>
              <a:buNone/>
              <a:defRPr/>
            </a:pPr>
            <a:endParaRPr lang="en-GB" altLang="en-US" sz="1000" dirty="0">
              <a:latin typeface="Century Gothic" panose="020B0502020202020204" pitchFamily="34" charset="0"/>
            </a:endParaRPr>
          </a:p>
          <a:p>
            <a:pPr marL="0" indent="0" eaLnBrk="1" fontAlgn="auto" hangingPunct="1">
              <a:lnSpc>
                <a:spcPct val="120000"/>
              </a:lnSpc>
              <a:spcBef>
                <a:spcPts val="600"/>
              </a:spcBef>
              <a:spcAft>
                <a:spcPts val="0"/>
              </a:spcAft>
              <a:buClr>
                <a:schemeClr val="accent3"/>
              </a:buClr>
              <a:buFontTx/>
              <a:buNone/>
              <a:defRPr/>
            </a:pPr>
            <a:r>
              <a:rPr lang="en-GB" altLang="en-US" dirty="0" smtClean="0">
                <a:latin typeface="Century Gothic" panose="020B0502020202020204" pitchFamily="34" charset="0"/>
              </a:rPr>
              <a:t>It </a:t>
            </a:r>
            <a:r>
              <a:rPr lang="en-GB" altLang="en-US" dirty="0">
                <a:latin typeface="Century Gothic" panose="020B0502020202020204" pitchFamily="34" charset="0"/>
              </a:rPr>
              <a:t>is. . . easy to account for this enchantment. To follow the chain of perplexed ratiocination, to view with critical skill the airy architecture of systems, to unravel the web of sophistry, or weigh the merits of opposite hypotheses, requires perspicacity, and presupposes learning. Works of this kind, therefore, are not so well adapted to the generality of readers as familiar and colloquial composition; </a:t>
            </a:r>
            <a:r>
              <a:rPr lang="en-GB" altLang="en-US" dirty="0">
                <a:solidFill>
                  <a:srgbClr val="006699"/>
                </a:solidFill>
                <a:latin typeface="Century Gothic" panose="020B0502020202020204" pitchFamily="34" charset="0"/>
              </a:rPr>
              <a:t>for few can reason, but all can feel, and many who cannot enter into an argument, may yet listen to a tale. </a:t>
            </a:r>
          </a:p>
          <a:p>
            <a:pPr marL="915670" lvl="2" indent="-274320" eaLnBrk="1" fontAlgn="auto" hangingPunct="1">
              <a:lnSpc>
                <a:spcPct val="120000"/>
              </a:lnSpc>
              <a:spcBef>
                <a:spcPts val="0"/>
              </a:spcBef>
              <a:spcAft>
                <a:spcPts val="0"/>
              </a:spcAft>
              <a:buClr>
                <a:schemeClr val="accent3"/>
              </a:buClr>
              <a:buFontTx/>
              <a:buNone/>
              <a:defRPr/>
            </a:pPr>
            <a:r>
              <a:rPr lang="en-GB" altLang="en-US" sz="1900" dirty="0">
                <a:latin typeface="Century Gothic" panose="020B0502020202020204" pitchFamily="34" charset="0"/>
              </a:rPr>
              <a:t>	</a:t>
            </a:r>
            <a:endParaRPr lang="en-GB" altLang="en-US" sz="1900" dirty="0" smtClean="0">
              <a:latin typeface="Century Gothic" panose="020B0502020202020204" pitchFamily="34" charset="0"/>
            </a:endParaRPr>
          </a:p>
          <a:p>
            <a:pPr marL="915670" lvl="2" indent="-274320" eaLnBrk="1" fontAlgn="auto" hangingPunct="1">
              <a:lnSpc>
                <a:spcPct val="120000"/>
              </a:lnSpc>
              <a:spcBef>
                <a:spcPts val="0"/>
              </a:spcBef>
              <a:spcAft>
                <a:spcPts val="0"/>
              </a:spcAft>
              <a:buClr>
                <a:schemeClr val="accent3"/>
              </a:buClr>
              <a:buFontTx/>
              <a:buNone/>
              <a:defRPr/>
            </a:pPr>
            <a:r>
              <a:rPr lang="en-GB" altLang="en-US" sz="1900" dirty="0">
                <a:latin typeface="Century Gothic" panose="020B0502020202020204" pitchFamily="34" charset="0"/>
              </a:rPr>
              <a:t>	</a:t>
            </a:r>
            <a:r>
              <a:rPr lang="en-GB" altLang="en-US" sz="2400" dirty="0" smtClean="0">
                <a:latin typeface="Century Gothic" panose="020B0502020202020204" pitchFamily="34" charset="0"/>
              </a:rPr>
              <a:t>Anna </a:t>
            </a:r>
            <a:r>
              <a:rPr lang="en-GB" altLang="en-US" sz="2400" dirty="0">
                <a:latin typeface="Century Gothic" panose="020B0502020202020204" pitchFamily="34" charset="0"/>
              </a:rPr>
              <a:t>Laetitia </a:t>
            </a:r>
            <a:r>
              <a:rPr lang="en-GB" altLang="en-US" sz="2400" dirty="0" err="1">
                <a:latin typeface="Century Gothic" panose="020B0502020202020204" pitchFamily="34" charset="0"/>
              </a:rPr>
              <a:t>Barbauld</a:t>
            </a:r>
            <a:r>
              <a:rPr lang="en-GB" altLang="en-US" sz="2400" dirty="0">
                <a:latin typeface="Century Gothic" panose="020B0502020202020204" pitchFamily="34" charset="0"/>
              </a:rPr>
              <a:t> </a:t>
            </a:r>
            <a:r>
              <a:rPr lang="en-GB" altLang="en-US" sz="2400" i="1" dirty="0"/>
              <a:t>&amp;</a:t>
            </a:r>
            <a:r>
              <a:rPr lang="en-GB" altLang="en-US" sz="2400" dirty="0">
                <a:latin typeface="Century Gothic" panose="020B0502020202020204" pitchFamily="34" charset="0"/>
              </a:rPr>
              <a:t> brother John Aikin (</a:t>
            </a:r>
            <a:r>
              <a:rPr lang="en-GB" altLang="en-US" sz="2400" dirty="0" smtClean="0">
                <a:latin typeface="Century Gothic" panose="020B0502020202020204" pitchFamily="34" charset="0"/>
              </a:rPr>
              <a:t>1773) cited </a:t>
            </a:r>
            <a:r>
              <a:rPr lang="en-GB" altLang="en-US" sz="2400" dirty="0">
                <a:latin typeface="Century Gothic" panose="020B0502020202020204" pitchFamily="34" charset="0"/>
              </a:rPr>
              <a:t>John </a:t>
            </a:r>
            <a:r>
              <a:rPr lang="en-GB" altLang="en-US" sz="2400" dirty="0" smtClean="0">
                <a:latin typeface="Century Gothic" panose="020B0502020202020204" pitchFamily="34" charset="0"/>
              </a:rPr>
              <a:t>Bender</a:t>
            </a:r>
            <a:r>
              <a:rPr lang="en-GB" altLang="en-US" sz="2400" dirty="0">
                <a:latin typeface="Century Gothic" panose="020B0502020202020204" pitchFamily="34" charset="0"/>
              </a:rPr>
              <a:t>, </a:t>
            </a:r>
            <a:r>
              <a:rPr lang="en-AU" altLang="en-US" sz="2400" dirty="0">
                <a:latin typeface="Century Gothic" panose="020B0502020202020204" pitchFamily="34" charset="0"/>
              </a:rPr>
              <a:t>‘Enlightenment Fiction and the Scientific </a:t>
            </a:r>
            <a:r>
              <a:rPr lang="en-AU" altLang="en-US" sz="2400" dirty="0" smtClean="0">
                <a:latin typeface="Century Gothic" panose="020B0502020202020204" pitchFamily="34" charset="0"/>
              </a:rPr>
              <a:t>Hypothesis</a:t>
            </a:r>
            <a:r>
              <a:rPr lang="en-AU" altLang="en-US" sz="2400" dirty="0">
                <a:latin typeface="Century Gothic" panose="020B0502020202020204" pitchFamily="34" charset="0"/>
              </a:rPr>
              <a:t>’, </a:t>
            </a:r>
            <a:r>
              <a:rPr lang="en-AU" altLang="en-US" sz="2400" i="1" dirty="0">
                <a:latin typeface="Century Gothic" panose="020B0502020202020204" pitchFamily="34" charset="0"/>
              </a:rPr>
              <a:t>Representations</a:t>
            </a:r>
            <a:r>
              <a:rPr lang="en-AU" altLang="en-US" sz="2400" dirty="0">
                <a:latin typeface="Century Gothic" panose="020B0502020202020204" pitchFamily="34" charset="0"/>
              </a:rPr>
              <a:t> Vol. 60 (Winter 1997), pp1-23</a:t>
            </a:r>
            <a:r>
              <a:rPr lang="en-AU" altLang="en-US" sz="2400" dirty="0">
                <a:latin typeface="Georgia" pitchFamily="18" charset="0"/>
              </a:rPr>
              <a:t>.</a:t>
            </a:r>
            <a:endParaRPr lang="en-GB" altLang="en-US" sz="2400" dirty="0">
              <a:latin typeface="Century Gothic" panose="020B05020202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548680"/>
            <a:ext cx="8784976" cy="6120679"/>
          </a:xfrm>
        </p:spPr>
        <p:txBody>
          <a:bodyPr/>
          <a:lstStyle/>
          <a:p>
            <a:pPr marL="0" indent="0">
              <a:buNone/>
            </a:pPr>
            <a:r>
              <a:rPr lang="en-GB" sz="2100" dirty="0">
                <a:latin typeface="Century Gothic" panose="020B0502020202020204" pitchFamily="34" charset="0"/>
              </a:rPr>
              <a:t>the mid-century Anglo-American sociologists provide a practical set of tools, a vocabulary, to </a:t>
            </a:r>
            <a:r>
              <a:rPr lang="en-GB" sz="2100" dirty="0" err="1">
                <a:latin typeface="Century Gothic" panose="020B0502020202020204" pitchFamily="34" charset="0"/>
              </a:rPr>
              <a:t>analyze</a:t>
            </a:r>
            <a:r>
              <a:rPr lang="en-GB" sz="2100" dirty="0">
                <a:latin typeface="Century Gothic" panose="020B0502020202020204" pitchFamily="34" charset="0"/>
              </a:rPr>
              <a:t> eighteenth-century texts without the usual late twentieth-century </a:t>
            </a:r>
            <a:r>
              <a:rPr lang="en-GB" sz="2100" dirty="0">
                <a:latin typeface="Century Gothic" panose="020B0502020202020204" pitchFamily="34" charset="0"/>
              </a:rPr>
              <a:t>accretions</a:t>
            </a:r>
            <a:r>
              <a:rPr lang="en-GB" sz="2100" dirty="0">
                <a:latin typeface="Century Gothic" panose="020B0502020202020204" pitchFamily="34" charset="0"/>
              </a:rPr>
              <a:t>. </a:t>
            </a:r>
            <a:r>
              <a:rPr lang="en-GB" sz="2100" dirty="0" smtClean="0">
                <a:latin typeface="Century Gothic" panose="020B0502020202020204" pitchFamily="34" charset="0"/>
              </a:rPr>
              <a:t>…the </a:t>
            </a:r>
            <a:r>
              <a:rPr lang="en-GB" sz="2100" dirty="0">
                <a:latin typeface="Century Gothic" panose="020B0502020202020204" pitchFamily="34" charset="0"/>
              </a:rPr>
              <a:t>sociologists were refining, updating, and providing a more sophisticated lexicon to describe Enlightenment thinking about selfhood, its nuanced </a:t>
            </a:r>
            <a:r>
              <a:rPr lang="en-GB" sz="2100" dirty="0" smtClean="0">
                <a:latin typeface="Century Gothic" panose="020B0502020202020204" pitchFamily="34" charset="0"/>
              </a:rPr>
              <a:t>understanding </a:t>
            </a:r>
            <a:r>
              <a:rPr lang="en-GB" sz="2100" dirty="0">
                <a:latin typeface="Century Gothic" panose="020B0502020202020204" pitchFamily="34" charset="0"/>
              </a:rPr>
              <a:t>of human relations and the power of sympathy to shape complex </a:t>
            </a:r>
            <a:r>
              <a:rPr lang="en-GB" sz="2100" dirty="0" err="1">
                <a:latin typeface="Century Gothic" panose="020B0502020202020204" pitchFamily="34" charset="0"/>
              </a:rPr>
              <a:t>behaviors</a:t>
            </a:r>
            <a:r>
              <a:rPr lang="en-GB" sz="2100" dirty="0">
                <a:latin typeface="Century Gothic" panose="020B0502020202020204" pitchFamily="34" charset="0"/>
              </a:rPr>
              <a:t>. </a:t>
            </a:r>
            <a:r>
              <a:rPr lang="en-GB" sz="2100" dirty="0">
                <a:latin typeface="Century Gothic" panose="020B0502020202020204" pitchFamily="34" charset="0"/>
              </a:rPr>
              <a:t>Specifically, </a:t>
            </a:r>
            <a:r>
              <a:rPr lang="en-GB" sz="2100" dirty="0">
                <a:solidFill>
                  <a:srgbClr val="006699"/>
                </a:solidFill>
                <a:latin typeface="Century Gothic" panose="020B0502020202020204" pitchFamily="34" charset="0"/>
              </a:rPr>
              <a:t>period thinking about sentimentality, both in the work of philosophers like Hume and Smith</a:t>
            </a:r>
            <a:r>
              <a:rPr lang="en-GB" sz="2100" dirty="0">
                <a:latin typeface="Century Gothic" panose="020B0502020202020204" pitchFamily="34" charset="0"/>
              </a:rPr>
              <a:t>, and </a:t>
            </a:r>
            <a:r>
              <a:rPr lang="en-GB" sz="2100" dirty="0">
                <a:solidFill>
                  <a:srgbClr val="006699"/>
                </a:solidFill>
                <a:latin typeface="Century Gothic" panose="020B0502020202020204" pitchFamily="34" charset="0"/>
              </a:rPr>
              <a:t>in the long, psychologically probing novels of the period</a:t>
            </a:r>
            <a:r>
              <a:rPr lang="en-GB" sz="2100" dirty="0">
                <a:latin typeface="Century Gothic" panose="020B0502020202020204" pitchFamily="34" charset="0"/>
              </a:rPr>
              <a:t>, was an overt and acknowledged influence on the work of Riesman, Goffman and George Herbert </a:t>
            </a:r>
            <a:r>
              <a:rPr lang="en-GB" sz="2100" dirty="0" smtClean="0">
                <a:latin typeface="Century Gothic" panose="020B0502020202020204" pitchFamily="34" charset="0"/>
              </a:rPr>
              <a:t>Mead….  [Bentham’s] </a:t>
            </a:r>
            <a:r>
              <a:rPr lang="en-GB" sz="2100" dirty="0" err="1" smtClean="0">
                <a:latin typeface="Century Gothic" panose="020B0502020202020204" pitchFamily="34" charset="0"/>
              </a:rPr>
              <a:t>panopticon</a:t>
            </a:r>
            <a:r>
              <a:rPr lang="en-GB" sz="2100" dirty="0" smtClean="0">
                <a:latin typeface="Century Gothic" panose="020B0502020202020204" pitchFamily="34" charset="0"/>
              </a:rPr>
              <a:t> </a:t>
            </a:r>
            <a:r>
              <a:rPr lang="en-GB" sz="2100" dirty="0">
                <a:latin typeface="Century Gothic" panose="020B0502020202020204" pitchFamily="34" charset="0"/>
              </a:rPr>
              <a:t>writings are a product of their own century, the result of a </a:t>
            </a:r>
            <a:r>
              <a:rPr lang="en-GB" sz="2100" dirty="0">
                <a:solidFill>
                  <a:srgbClr val="006699"/>
                </a:solidFill>
                <a:latin typeface="Century Gothic" panose="020B0502020202020204" pitchFamily="34" charset="0"/>
              </a:rPr>
              <a:t>distinctly eighteenth-century way of thinking about personality?</a:t>
            </a:r>
            <a:r>
              <a:rPr lang="en-GB" sz="2100" dirty="0">
                <a:latin typeface="Century Gothic" panose="020B0502020202020204" pitchFamily="34" charset="0"/>
              </a:rPr>
              <a:t> His concept of the relation between social observation and individual psychology was surely derived, at least in part, from the intellectual culture around him - and not only from philosophy. As it happens, </a:t>
            </a:r>
            <a:r>
              <a:rPr lang="en-GB" sz="2100" dirty="0">
                <a:solidFill>
                  <a:srgbClr val="006699"/>
                </a:solidFill>
                <a:latin typeface="Century Gothic" panose="020B0502020202020204" pitchFamily="34" charset="0"/>
              </a:rPr>
              <a:t>he was a surprisingly avid reader of sentimental literature, with </a:t>
            </a:r>
            <a:r>
              <a:rPr lang="en-GB" sz="2100" u="sng" dirty="0">
                <a:solidFill>
                  <a:srgbClr val="006699"/>
                </a:solidFill>
                <a:latin typeface="Century Gothic" panose="020B0502020202020204" pitchFamily="34" charset="0"/>
              </a:rPr>
              <a:t>one author in particular </a:t>
            </a:r>
            <a:r>
              <a:rPr lang="en-GB" sz="2100" dirty="0">
                <a:solidFill>
                  <a:srgbClr val="006699"/>
                </a:solidFill>
                <a:latin typeface="Century Gothic" panose="020B0502020202020204" pitchFamily="34" charset="0"/>
              </a:rPr>
              <a:t>standing out:</a:t>
            </a:r>
          </a:p>
          <a:p>
            <a:pPr marL="0" indent="0">
              <a:buNone/>
            </a:pPr>
            <a:r>
              <a:rPr lang="en-GB" sz="2100" dirty="0">
                <a:latin typeface="Century Gothic" panose="020B0502020202020204" pitchFamily="34" charset="0"/>
              </a:rPr>
              <a:t> </a:t>
            </a:r>
            <a:endParaRPr lang="en-GB" sz="2100" dirty="0">
              <a:latin typeface="Century Gothic" panose="020B0502020202020204" pitchFamily="34" charset="0"/>
            </a:endParaRPr>
          </a:p>
        </p:txBody>
      </p:sp>
      <p:sp>
        <p:nvSpPr>
          <p:cNvPr id="5" name="Rectangle 2">
            <a:extLst>
              <a:ext uri="{FF2B5EF4-FFF2-40B4-BE49-F238E27FC236}">
                <a16:creationId xmlns:a16="http://schemas.microsoft.com/office/drawing/2014/main" id="{13769BDD-09BC-4E06-B372-CCB8B48330A6}"/>
              </a:ext>
            </a:extLst>
          </p:cNvPr>
          <p:cNvSpPr>
            <a:spLocks noGrp="1" noChangeArrowheads="1"/>
          </p:cNvSpPr>
          <p:nvPr>
            <p:ph type="title"/>
          </p:nvPr>
        </p:nvSpPr>
        <p:spPr>
          <a:xfrm>
            <a:off x="0" y="-99392"/>
            <a:ext cx="9144000" cy="648073"/>
          </a:xfrm>
          <a:solidFill>
            <a:srgbClr val="996633"/>
          </a:solidFill>
        </p:spPr>
        <p:txBody>
          <a:bodyPr/>
          <a:lstStyle/>
          <a:p>
            <a:pPr algn="ctr" eaLnBrk="1" hangingPunct="1"/>
            <a:r>
              <a:rPr lang="en-GB" altLang="en-US" sz="3200" dirty="0" smtClean="0">
                <a:solidFill>
                  <a:schemeClr val="tx1"/>
                </a:solidFill>
                <a:latin typeface="Perpetua Titling MT" panose="02020502060505020804" pitchFamily="18" charset="0"/>
              </a:rPr>
              <a:t>The </a:t>
            </a:r>
            <a:r>
              <a:rPr lang="en-GB" altLang="en-US" sz="3200" dirty="0">
                <a:solidFill>
                  <a:schemeClr val="tx1"/>
                </a:solidFill>
                <a:latin typeface="Perpetua Titling MT" panose="02020502060505020804" pitchFamily="18" charset="0"/>
              </a:rPr>
              <a:t>novel </a:t>
            </a:r>
            <a:r>
              <a:rPr lang="en-GB" altLang="en-US" sz="3200" dirty="0" smtClean="0">
                <a:solidFill>
                  <a:schemeClr val="tx1"/>
                </a:solidFill>
                <a:latin typeface="Perpetua Titling MT" panose="02020502060505020804" pitchFamily="18" charset="0"/>
              </a:rPr>
              <a:t>&amp; 18</a:t>
            </a:r>
            <a:r>
              <a:rPr lang="en-GB" altLang="en-US" sz="3200" baseline="30000" dirty="0" smtClean="0">
                <a:solidFill>
                  <a:schemeClr val="tx1"/>
                </a:solidFill>
                <a:latin typeface="Perpetua Titling MT" panose="02020502060505020804" pitchFamily="18" charset="0"/>
              </a:rPr>
              <a:t>th</a:t>
            </a:r>
            <a:r>
              <a:rPr lang="en-GB" altLang="en-US" sz="3200" dirty="0" smtClean="0">
                <a:solidFill>
                  <a:schemeClr val="tx1"/>
                </a:solidFill>
                <a:latin typeface="Perpetua Titling MT" panose="02020502060505020804" pitchFamily="18" charset="0"/>
              </a:rPr>
              <a:t> C ideas of the self</a:t>
            </a:r>
            <a:endParaRPr lang="en-GB" altLang="en-US" sz="1100" dirty="0">
              <a:solidFill>
                <a:schemeClr val="tx1"/>
              </a:solidFill>
              <a:latin typeface="Perpetua Titling MT" panose="02020502060505020804" pitchFamily="18" charset="0"/>
            </a:endParaRPr>
          </a:p>
        </p:txBody>
      </p:sp>
    </p:spTree>
    <p:extLst>
      <p:ext uri="{BB962C8B-B14F-4D97-AF65-F5344CB8AC3E}">
        <p14:creationId xmlns:p14="http://schemas.microsoft.com/office/powerpoint/2010/main" val="23467973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645024"/>
            <a:ext cx="8332755" cy="3096344"/>
          </a:xfrm>
        </p:spPr>
        <p:txBody>
          <a:bodyPr/>
          <a:lstStyle/>
          <a:p>
            <a:pPr marL="0" indent="0">
              <a:buNone/>
            </a:pPr>
            <a:r>
              <a:rPr lang="en-GB" sz="2000" dirty="0">
                <a:solidFill>
                  <a:srgbClr val="006699"/>
                </a:solidFill>
                <a:latin typeface="Century Gothic" panose="020B0502020202020204" pitchFamily="34" charset="0"/>
              </a:rPr>
              <a:t>Your good letter to me</a:t>
            </a:r>
            <a:r>
              <a:rPr lang="en-GB" sz="2000" dirty="0">
                <a:latin typeface="Century Gothic" panose="020B0502020202020204" pitchFamily="34" charset="0"/>
              </a:rPr>
              <a:t>, my dear father, sent to me by Mr. Williams’s conveyance; in which you would have me encourage Mr. Williams, but leave it to me; and in which, fortunately enough, you take notice of my being uninclined to marry. — My earnest desire to be with you. The substance of my answer to Mr. Williams, expressing more patience, etc. A </a:t>
            </a:r>
            <a:r>
              <a:rPr lang="en-GB" sz="2000" dirty="0">
                <a:solidFill>
                  <a:srgbClr val="006699"/>
                </a:solidFill>
                <a:latin typeface="Century Gothic" panose="020B0502020202020204" pitchFamily="34" charset="0"/>
              </a:rPr>
              <a:t>dreadful letter of my master to Mrs. </a:t>
            </a:r>
            <a:r>
              <a:rPr lang="en-GB" sz="2000" dirty="0" err="1">
                <a:solidFill>
                  <a:srgbClr val="006699"/>
                </a:solidFill>
                <a:latin typeface="Century Gothic" panose="020B0502020202020204" pitchFamily="34" charset="0"/>
              </a:rPr>
              <a:t>Jewkes</a:t>
            </a:r>
            <a:r>
              <a:rPr lang="en-GB" sz="2000" dirty="0">
                <a:solidFill>
                  <a:srgbClr val="006699"/>
                </a:solidFill>
                <a:latin typeface="Century Gothic" panose="020B0502020202020204" pitchFamily="34" charset="0"/>
              </a:rPr>
              <a:t>;</a:t>
            </a:r>
            <a:r>
              <a:rPr lang="en-GB" sz="2000" dirty="0">
                <a:latin typeface="Century Gothic" panose="020B0502020202020204" pitchFamily="34" charset="0"/>
              </a:rPr>
              <a:t> which, </a:t>
            </a:r>
            <a:r>
              <a:rPr lang="en-GB" sz="2000" dirty="0">
                <a:solidFill>
                  <a:srgbClr val="004D74"/>
                </a:solidFill>
                <a:latin typeface="Century Gothic" panose="020B0502020202020204" pitchFamily="34" charset="0"/>
              </a:rPr>
              <a:t>by mistake, was directed to me</a:t>
            </a:r>
            <a:r>
              <a:rPr lang="en-GB" sz="2000" dirty="0">
                <a:latin typeface="Century Gothic" panose="020B0502020202020204" pitchFamily="34" charset="0"/>
              </a:rPr>
              <a:t>; </a:t>
            </a:r>
            <a:r>
              <a:rPr lang="en-GB" sz="2000" dirty="0">
                <a:solidFill>
                  <a:srgbClr val="006699"/>
                </a:solidFill>
                <a:latin typeface="Century Gothic" panose="020B0502020202020204" pitchFamily="34" charset="0"/>
              </a:rPr>
              <a:t>and one to me, directed by like mistake to her</a:t>
            </a:r>
            <a:r>
              <a:rPr lang="en-GB" sz="2000" dirty="0">
                <a:latin typeface="Century Gothic" panose="020B0502020202020204" pitchFamily="34" charset="0"/>
              </a:rPr>
              <a:t>; and very free reflections of mine upon both. The concern I expressed for Mr. Williams’s being taken in, deceived, and ruined. </a:t>
            </a:r>
            <a:endParaRPr lang="en-GB" sz="2000" dirty="0">
              <a:latin typeface="Century Gothic" panose="020B0502020202020204" pitchFamily="34" charset="0"/>
            </a:endParaRPr>
          </a:p>
        </p:txBody>
      </p:sp>
      <p:sp>
        <p:nvSpPr>
          <p:cNvPr id="4" name="Rectangle 2">
            <a:extLst>
              <a:ext uri="{FF2B5EF4-FFF2-40B4-BE49-F238E27FC236}">
                <a16:creationId xmlns:a16="http://schemas.microsoft.com/office/drawing/2014/main" id="{13769BDD-09BC-4E06-B372-CCB8B48330A6}"/>
              </a:ext>
            </a:extLst>
          </p:cNvPr>
          <p:cNvSpPr txBox="1">
            <a:spLocks noChangeArrowheads="1"/>
          </p:cNvSpPr>
          <p:nvPr/>
        </p:nvSpPr>
        <p:spPr bwMode="auto">
          <a:xfrm>
            <a:off x="-40250" y="2955645"/>
            <a:ext cx="9144000" cy="720080"/>
          </a:xfrm>
          <a:prstGeom prst="rect">
            <a:avLst/>
          </a:prstGeom>
          <a:solidFill>
            <a:srgbClr val="99663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0" numCol="1" anchor="b" anchorCtr="0" compatLnSpc="1">
            <a:prstTxWarp prst="textNoShape">
              <a:avLst/>
            </a:prstTxWarp>
          </a:bodyPr>
          <a:lstStyle>
            <a:lvl1pPr algn="l" rtl="0" eaLnBrk="0" fontAlgn="base" hangingPunct="0">
              <a:spcBef>
                <a:spcPct val="0"/>
              </a:spcBef>
              <a:spcAft>
                <a:spcPct val="0"/>
              </a:spcAft>
              <a:defRPr sz="5000" kern="1200">
                <a:solidFill>
                  <a:schemeClr val="tx2"/>
                </a:solidFill>
                <a:latin typeface="+mj-lt"/>
                <a:ea typeface="+mj-ea"/>
                <a:cs typeface="+mj-cs"/>
              </a:defRPr>
            </a:lvl1pPr>
            <a:lvl2pPr algn="l" rtl="0" eaLnBrk="0" fontAlgn="base" hangingPunct="0">
              <a:spcBef>
                <a:spcPct val="0"/>
              </a:spcBef>
              <a:spcAft>
                <a:spcPct val="0"/>
              </a:spcAft>
              <a:defRPr sz="5000">
                <a:solidFill>
                  <a:schemeClr val="tx2"/>
                </a:solidFill>
                <a:latin typeface="Calibri" pitchFamily="34" charset="0"/>
              </a:defRPr>
            </a:lvl2pPr>
            <a:lvl3pPr algn="l" rtl="0" eaLnBrk="0" fontAlgn="base" hangingPunct="0">
              <a:spcBef>
                <a:spcPct val="0"/>
              </a:spcBef>
              <a:spcAft>
                <a:spcPct val="0"/>
              </a:spcAft>
              <a:defRPr sz="5000">
                <a:solidFill>
                  <a:schemeClr val="tx2"/>
                </a:solidFill>
                <a:latin typeface="Calibri" pitchFamily="34" charset="0"/>
              </a:defRPr>
            </a:lvl3pPr>
            <a:lvl4pPr algn="l" rtl="0" eaLnBrk="0" fontAlgn="base" hangingPunct="0">
              <a:spcBef>
                <a:spcPct val="0"/>
              </a:spcBef>
              <a:spcAft>
                <a:spcPct val="0"/>
              </a:spcAft>
              <a:defRPr sz="5000">
                <a:solidFill>
                  <a:schemeClr val="tx2"/>
                </a:solidFill>
                <a:latin typeface="Calibri" pitchFamily="34" charset="0"/>
              </a:defRPr>
            </a:lvl4pPr>
            <a:lvl5pPr algn="l" rtl="0" eaLnBrk="0" fontAlgn="base" hangingPunct="0">
              <a:spcBef>
                <a:spcPct val="0"/>
              </a:spcBef>
              <a:spcAft>
                <a:spcPct val="0"/>
              </a:spcAft>
              <a:defRPr sz="5000">
                <a:solidFill>
                  <a:schemeClr val="tx2"/>
                </a:solidFill>
                <a:latin typeface="Calibri" pitchFamily="34"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a:lstStyle>
          <a:p>
            <a:pPr algn="ctr" eaLnBrk="1" hangingPunct="1"/>
            <a:r>
              <a:rPr lang="en-GB" altLang="en-US" sz="2800" dirty="0">
                <a:solidFill>
                  <a:schemeClr val="tx1"/>
                </a:solidFill>
                <a:latin typeface="Perpetua Titling MT" panose="02020502060505020804" pitchFamily="18" charset="0"/>
              </a:rPr>
              <a:t>Direction </a:t>
            </a:r>
            <a:r>
              <a:rPr lang="en-GB" altLang="en-US" sz="2800" dirty="0" smtClean="0">
                <a:solidFill>
                  <a:schemeClr val="tx1"/>
                </a:solidFill>
                <a:latin typeface="Perpetua Titling MT" panose="02020502060505020804" pitchFamily="18" charset="0"/>
              </a:rPr>
              <a:t>&amp; misdirection/ </a:t>
            </a:r>
            <a:r>
              <a:rPr lang="en-GB" altLang="en-US" sz="2800" dirty="0">
                <a:solidFill>
                  <a:schemeClr val="tx1"/>
                </a:solidFill>
                <a:latin typeface="Perpetua Titling MT" panose="02020502060505020804" pitchFamily="18" charset="0"/>
              </a:rPr>
              <a:t>self revelation </a:t>
            </a:r>
          </a:p>
          <a:p>
            <a:pPr algn="ctr" eaLnBrk="1" hangingPunct="1"/>
            <a:endParaRPr lang="en-GB" altLang="en-US" sz="1200" dirty="0">
              <a:solidFill>
                <a:schemeClr val="tx1"/>
              </a:solidFill>
              <a:latin typeface="Perpetua Titling MT" panose="02020502060505020804" pitchFamily="18" charset="0"/>
            </a:endParaRPr>
          </a:p>
        </p:txBody>
      </p:sp>
      <p:sp>
        <p:nvSpPr>
          <p:cNvPr id="5" name="Rectangle 4"/>
          <p:cNvSpPr/>
          <p:nvPr/>
        </p:nvSpPr>
        <p:spPr>
          <a:xfrm>
            <a:off x="118481" y="71333"/>
            <a:ext cx="8846007" cy="2277547"/>
          </a:xfrm>
          <a:prstGeom prst="rect">
            <a:avLst/>
          </a:prstGeom>
        </p:spPr>
        <p:txBody>
          <a:bodyPr wrap="square">
            <a:spAutoFit/>
          </a:bodyPr>
          <a:lstStyle/>
          <a:p>
            <a:pPr lvl="1"/>
            <a:r>
              <a:rPr lang="en-GB" dirty="0">
                <a:latin typeface="Century Gothic" panose="020B0502020202020204" pitchFamily="34" charset="0"/>
              </a:rPr>
              <a:t>When I got hold of a novel, I identified myself with all the personages, and thought more of their affairs than of any affairs of my own. I have wept for hours over Richardson's "Clarissa</a:t>
            </a:r>
            <a:r>
              <a:rPr lang="en-GB" dirty="0" smtClean="0">
                <a:latin typeface="Century Gothic" panose="020B0502020202020204" pitchFamily="34" charset="0"/>
              </a:rPr>
              <a:t>.“</a:t>
            </a:r>
          </a:p>
          <a:p>
            <a:pPr lvl="1"/>
            <a:endParaRPr lang="en-GB" sz="800" dirty="0">
              <a:latin typeface="Century Gothic" panose="020B0502020202020204" pitchFamily="34" charset="0"/>
            </a:endParaRPr>
          </a:p>
          <a:p>
            <a:pPr marL="0" indent="0">
              <a:buNone/>
            </a:pPr>
            <a:r>
              <a:rPr lang="en-GB" dirty="0">
                <a:latin typeface="Century Gothic" panose="020B0502020202020204" pitchFamily="34" charset="0"/>
              </a:rPr>
              <a:t> </a:t>
            </a:r>
            <a:r>
              <a:rPr lang="en-GB" sz="2000" dirty="0">
                <a:latin typeface="Century Gothic" panose="020B0502020202020204" pitchFamily="34" charset="0"/>
              </a:rPr>
              <a:t>Bentham the apostle of passionless objectivity is hardly visible in this remark, or in his numerous other references to Richardson. He </a:t>
            </a:r>
            <a:r>
              <a:rPr lang="en-GB" sz="2000" dirty="0" smtClean="0">
                <a:latin typeface="Century Gothic" panose="020B0502020202020204" pitchFamily="34" charset="0"/>
              </a:rPr>
              <a:t>admits </a:t>
            </a:r>
            <a:r>
              <a:rPr lang="en-GB" sz="2000" dirty="0">
                <a:latin typeface="Century Gothic" panose="020B0502020202020204" pitchFamily="34" charset="0"/>
              </a:rPr>
              <a:t>to John Bowring that, as a young man, his "interest [in </a:t>
            </a:r>
            <a:r>
              <a:rPr lang="en-GB" sz="2000" i="1" dirty="0">
                <a:latin typeface="Century Gothic" panose="020B0502020202020204" pitchFamily="34" charset="0"/>
              </a:rPr>
              <a:t>Pamela</a:t>
            </a:r>
            <a:r>
              <a:rPr lang="en-GB" sz="2000" dirty="0">
                <a:latin typeface="Century Gothic" panose="020B0502020202020204" pitchFamily="34" charset="0"/>
              </a:rPr>
              <a:t>] became extreme</a:t>
            </a:r>
            <a:r>
              <a:rPr lang="en-GB" sz="2000" dirty="0" smtClean="0">
                <a:latin typeface="Century Gothic" panose="020B0502020202020204" pitchFamily="34" charset="0"/>
              </a:rPr>
              <a:t>.</a:t>
            </a:r>
            <a:endParaRPr lang="en-GB" sz="2000" dirty="0">
              <a:latin typeface="Century Gothic" panose="020B0502020202020204" pitchFamily="34" charset="0"/>
            </a:endParaRPr>
          </a:p>
        </p:txBody>
      </p:sp>
      <p:sp>
        <p:nvSpPr>
          <p:cNvPr id="7" name="Rectangle 6"/>
          <p:cNvSpPr/>
          <p:nvPr/>
        </p:nvSpPr>
        <p:spPr>
          <a:xfrm>
            <a:off x="2483767" y="2018761"/>
            <a:ext cx="6606481" cy="372281"/>
          </a:xfrm>
          <a:prstGeom prst="rect">
            <a:avLst/>
          </a:prstGeom>
        </p:spPr>
        <p:txBody>
          <a:bodyPr wrap="square">
            <a:spAutoFit/>
          </a:bodyPr>
          <a:lstStyle/>
          <a:p>
            <a:pPr>
              <a:lnSpc>
                <a:spcPct val="107000"/>
              </a:lnSpc>
              <a:spcAft>
                <a:spcPts val="800"/>
              </a:spcAft>
            </a:pPr>
            <a:r>
              <a:rPr lang="en-GB" sz="1700" dirty="0" smtClean="0">
                <a:solidFill>
                  <a:schemeClr val="accent3">
                    <a:lumMod val="75000"/>
                  </a:schemeClr>
                </a:solidFill>
                <a:latin typeface="Palatino Linotype" panose="02040502050505030304" pitchFamily="18" charset="0"/>
                <a:ea typeface="Calibri" panose="020F0502020204030204" pitchFamily="34" charset="0"/>
                <a:cs typeface="Times New Roman" panose="02020603050405020304" pitchFamily="18" charset="0"/>
              </a:rPr>
              <a:t>D. </a:t>
            </a:r>
            <a:r>
              <a:rPr lang="en-GB" sz="1700" dirty="0">
                <a:solidFill>
                  <a:schemeClr val="accent3">
                    <a:lumMod val="75000"/>
                  </a:schemeClr>
                </a:solidFill>
                <a:latin typeface="Palatino Linotype" panose="02040502050505030304" pitchFamily="18" charset="0"/>
                <a:ea typeface="Calibri" panose="020F0502020204030204" pitchFamily="34" charset="0"/>
                <a:cs typeface="Times New Roman" panose="02020603050405020304" pitchFamily="18" charset="0"/>
              </a:rPr>
              <a:t>Rosen &amp;  </a:t>
            </a:r>
            <a:r>
              <a:rPr lang="en-GB" sz="1700" dirty="0" smtClean="0">
                <a:solidFill>
                  <a:schemeClr val="accent3">
                    <a:lumMod val="75000"/>
                  </a:schemeClr>
                </a:solidFill>
                <a:latin typeface="Palatino Linotype" panose="02040502050505030304" pitchFamily="18" charset="0"/>
                <a:ea typeface="Calibri" panose="020F0502020204030204" pitchFamily="34" charset="0"/>
                <a:cs typeface="Times New Roman" panose="02020603050405020304" pitchFamily="18" charset="0"/>
              </a:rPr>
              <a:t>A. </a:t>
            </a:r>
            <a:r>
              <a:rPr lang="en-GB" sz="1700" dirty="0" err="1">
                <a:solidFill>
                  <a:schemeClr val="accent3">
                    <a:lumMod val="75000"/>
                  </a:schemeClr>
                </a:solidFill>
                <a:latin typeface="Palatino Linotype" panose="02040502050505030304" pitchFamily="18" charset="0"/>
                <a:ea typeface="Calibri" panose="020F0502020204030204" pitchFamily="34" charset="0"/>
                <a:cs typeface="Times New Roman" panose="02020603050405020304" pitchFamily="18" charset="0"/>
              </a:rPr>
              <a:t>Santesso</a:t>
            </a:r>
            <a:r>
              <a:rPr lang="en-GB" sz="1700" dirty="0">
                <a:solidFill>
                  <a:schemeClr val="accent3">
                    <a:lumMod val="75000"/>
                  </a:schemeClr>
                </a:solidFill>
                <a:latin typeface="Palatino Linotype" panose="02040502050505030304" pitchFamily="18" charset="0"/>
                <a:ea typeface="Calibri" panose="020F0502020204030204" pitchFamily="34" charset="0"/>
                <a:cs typeface="Times New Roman" panose="02020603050405020304" pitchFamily="18" charset="0"/>
              </a:rPr>
              <a:t> ‘The </a:t>
            </a:r>
            <a:r>
              <a:rPr lang="en-GB" sz="1700" dirty="0" err="1">
                <a:solidFill>
                  <a:schemeClr val="accent3">
                    <a:lumMod val="75000"/>
                  </a:schemeClr>
                </a:solidFill>
                <a:latin typeface="Palatino Linotype" panose="02040502050505030304" pitchFamily="18" charset="0"/>
                <a:ea typeface="Calibri" panose="020F0502020204030204" pitchFamily="34" charset="0"/>
                <a:cs typeface="Times New Roman" panose="02020603050405020304" pitchFamily="18" charset="0"/>
              </a:rPr>
              <a:t>Panopticon</a:t>
            </a:r>
            <a:r>
              <a:rPr lang="en-GB" sz="1700" dirty="0">
                <a:solidFill>
                  <a:schemeClr val="accent3">
                    <a:lumMod val="75000"/>
                  </a:schemeClr>
                </a:solidFill>
                <a:latin typeface="Palatino Linotype" panose="02040502050505030304" pitchFamily="18" charset="0"/>
                <a:ea typeface="Calibri" panose="020F0502020204030204" pitchFamily="34" charset="0"/>
                <a:cs typeface="Times New Roman" panose="02020603050405020304" pitchFamily="18" charset="0"/>
              </a:rPr>
              <a:t> </a:t>
            </a:r>
            <a:r>
              <a:rPr lang="en-GB" sz="1700" dirty="0" err="1" smtClean="0">
                <a:solidFill>
                  <a:schemeClr val="accent3">
                    <a:lumMod val="75000"/>
                  </a:schemeClr>
                </a:solidFill>
                <a:latin typeface="Palatino Linotype" panose="02040502050505030304" pitchFamily="18" charset="0"/>
                <a:ea typeface="Calibri" panose="020F0502020204030204" pitchFamily="34" charset="0"/>
                <a:cs typeface="Times New Roman" panose="02020603050405020304" pitchFamily="18" charset="0"/>
              </a:rPr>
              <a:t>Reviewed:Sentimentalism</a:t>
            </a:r>
            <a:r>
              <a:rPr lang="en-GB" sz="1700" dirty="0" smtClean="0">
                <a:solidFill>
                  <a:schemeClr val="accent3">
                    <a:lumMod val="75000"/>
                  </a:schemeClr>
                </a:solidFill>
                <a:latin typeface="Palatino Linotype" panose="02040502050505030304" pitchFamily="18" charset="0"/>
                <a:ea typeface="Calibri" panose="020F0502020204030204" pitchFamily="34" charset="0"/>
                <a:cs typeface="Times New Roman" panose="02020603050405020304" pitchFamily="18" charset="0"/>
              </a:rPr>
              <a:t> </a:t>
            </a:r>
            <a:endParaRPr lang="en-GB" sz="1700" dirty="0">
              <a:solidFill>
                <a:schemeClr val="accent3">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Rectangle 7"/>
          <p:cNvSpPr/>
          <p:nvPr/>
        </p:nvSpPr>
        <p:spPr>
          <a:xfrm>
            <a:off x="169305" y="2348100"/>
            <a:ext cx="8974695" cy="372281"/>
          </a:xfrm>
          <a:prstGeom prst="rect">
            <a:avLst/>
          </a:prstGeom>
        </p:spPr>
        <p:txBody>
          <a:bodyPr wrap="square">
            <a:spAutoFit/>
          </a:bodyPr>
          <a:lstStyle/>
          <a:p>
            <a:pPr>
              <a:lnSpc>
                <a:spcPct val="107000"/>
              </a:lnSpc>
              <a:spcAft>
                <a:spcPts val="800"/>
              </a:spcAft>
            </a:pPr>
            <a:r>
              <a:rPr lang="en-GB" sz="1700" dirty="0" smtClean="0">
                <a:solidFill>
                  <a:schemeClr val="accent3">
                    <a:lumMod val="75000"/>
                  </a:schemeClr>
                </a:solidFill>
                <a:latin typeface="Palatino Linotype" panose="02040502050505030304" pitchFamily="18" charset="0"/>
                <a:ea typeface="Calibri" panose="020F0502020204030204" pitchFamily="34" charset="0"/>
                <a:cs typeface="Times New Roman" panose="02020603050405020304" pitchFamily="18" charset="0"/>
              </a:rPr>
              <a:t>and </a:t>
            </a:r>
            <a:r>
              <a:rPr lang="en-GB" sz="1700" dirty="0">
                <a:solidFill>
                  <a:schemeClr val="accent3">
                    <a:lumMod val="75000"/>
                  </a:schemeClr>
                </a:solidFill>
                <a:latin typeface="Palatino Linotype" panose="02040502050505030304" pitchFamily="18" charset="0"/>
                <a:ea typeface="Calibri" panose="020F0502020204030204" pitchFamily="34" charset="0"/>
                <a:cs typeface="Times New Roman" panose="02020603050405020304" pitchFamily="18" charset="0"/>
              </a:rPr>
              <a:t>Eighteenth-Century Interiority’, ELH, Vol. </a:t>
            </a:r>
            <a:r>
              <a:rPr lang="en-GB" sz="1700" dirty="0">
                <a:solidFill>
                  <a:schemeClr val="accent3">
                    <a:lumMod val="75000"/>
                  </a:schemeClr>
                </a:solidFill>
                <a:latin typeface="Palatino Linotype" panose="02040502050505030304" pitchFamily="18" charset="0"/>
                <a:ea typeface="Calibri" panose="020F0502020204030204" pitchFamily="34" charset="0"/>
                <a:cs typeface="Times New Roman" panose="02020603050405020304" pitchFamily="18" charset="0"/>
              </a:rPr>
              <a:t>77, No. 4 (Winter 2010), 1041-1059 </a:t>
            </a:r>
          </a:p>
        </p:txBody>
      </p:sp>
    </p:spTree>
    <p:extLst>
      <p:ext uri="{BB962C8B-B14F-4D97-AF65-F5344CB8AC3E}">
        <p14:creationId xmlns:p14="http://schemas.microsoft.com/office/powerpoint/2010/main" val="27808551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7410" name="Content Placeholder 3">
            <a:extLst>
              <a:ext uri="{FF2B5EF4-FFF2-40B4-BE49-F238E27FC236}">
                <a16:creationId xmlns:a16="http://schemas.microsoft.com/office/drawing/2014/main" id="{90B164BE-2DD3-42AA-A81D-E350E7EE51AF}"/>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51372" y="132400"/>
            <a:ext cx="5202609" cy="3355358"/>
          </a:xfrm>
        </p:spPr>
      </p:pic>
      <p:sp>
        <p:nvSpPr>
          <p:cNvPr id="17411" name="Rectangle 4">
            <a:extLst>
              <a:ext uri="{FF2B5EF4-FFF2-40B4-BE49-F238E27FC236}">
                <a16:creationId xmlns:a16="http://schemas.microsoft.com/office/drawing/2014/main" id="{09E84E05-5877-45E3-AE7B-DD60EF1501EC}"/>
              </a:ext>
            </a:extLst>
          </p:cNvPr>
          <p:cNvSpPr>
            <a:spLocks noChangeArrowheads="1"/>
          </p:cNvSpPr>
          <p:nvPr/>
        </p:nvSpPr>
        <p:spPr bwMode="auto">
          <a:xfrm>
            <a:off x="221101" y="3487758"/>
            <a:ext cx="8785225"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rgbClr val="BEAE98"/>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eaLnBrk="0" hangingPunct="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eaLnBrk="0" hangingPunct="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eaLnBrk="0" hangingPunct="0">
              <a:spcBef>
                <a:spcPct val="20000"/>
              </a:spcBef>
              <a:buClr>
                <a:srgbClr val="BEAE98"/>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eaLnBrk="0" hangingPunct="0">
              <a:spcBef>
                <a:spcPct val="20000"/>
              </a:spcBef>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1800" dirty="0">
                <a:latin typeface="Century Gothic" panose="020B0502020202020204" pitchFamily="34" charset="0"/>
              </a:rPr>
              <a:t>this architectural apparatus should be </a:t>
            </a:r>
            <a:r>
              <a:rPr lang="en-GB" altLang="en-US" sz="1800" dirty="0">
                <a:solidFill>
                  <a:srgbClr val="006699"/>
                </a:solidFill>
                <a:latin typeface="Century Gothic" panose="020B0502020202020204" pitchFamily="34" charset="0"/>
              </a:rPr>
              <a:t>a machine for creating and sustaining a power relation independent of the person who exercises it</a:t>
            </a:r>
            <a:r>
              <a:rPr lang="en-GB" altLang="en-US" sz="1800" dirty="0">
                <a:latin typeface="Century Gothic" panose="020B0502020202020204" pitchFamily="34" charset="0"/>
              </a:rPr>
              <a:t>; in short, that the inmates should be caught up in a power situation of which they are themselves the bearers. To achieve this, it is at once too much and too little that the prisoner should be </a:t>
            </a:r>
            <a:r>
              <a:rPr lang="en-GB" altLang="en-US" sz="1800" dirty="0">
                <a:solidFill>
                  <a:srgbClr val="006699"/>
                </a:solidFill>
                <a:latin typeface="Century Gothic" panose="020B0502020202020204" pitchFamily="34" charset="0"/>
              </a:rPr>
              <a:t>constantly observed by an inspector</a:t>
            </a:r>
            <a:r>
              <a:rPr lang="en-GB" altLang="en-US" sz="1800" dirty="0">
                <a:latin typeface="Century Gothic" panose="020B0502020202020204" pitchFamily="34" charset="0"/>
              </a:rPr>
              <a:t>: too little, for what matters is that he knows himself to be observed; too much, because he</a:t>
            </a:r>
          </a:p>
          <a:p>
            <a:pPr eaLnBrk="1" hangingPunct="1">
              <a:spcBef>
                <a:spcPct val="0"/>
              </a:spcBef>
              <a:buClrTx/>
              <a:buSzTx/>
              <a:buFontTx/>
              <a:buNone/>
            </a:pPr>
            <a:r>
              <a:rPr lang="en-GB" altLang="en-US" sz="1800" dirty="0">
                <a:latin typeface="Century Gothic" panose="020B0502020202020204" pitchFamily="34" charset="0"/>
              </a:rPr>
              <a:t>has no need in fact of being so…Bentham laid down the principle that power should be visible and unverifiable. Visible: the inmate will constantly have before his eyes the tall outline of the central tower from which he is spied   upon. Unverifiable: </a:t>
            </a:r>
            <a:r>
              <a:rPr lang="en-GB" altLang="en-US" sz="1800" dirty="0">
                <a:solidFill>
                  <a:srgbClr val="006699"/>
                </a:solidFill>
                <a:latin typeface="Century Gothic" panose="020B0502020202020204" pitchFamily="34" charset="0"/>
              </a:rPr>
              <a:t>the inmate must never know whether he is being looked at </a:t>
            </a:r>
            <a:r>
              <a:rPr lang="en-GB" altLang="en-US" sz="1800" dirty="0" err="1">
                <a:solidFill>
                  <a:srgbClr val="006699"/>
                </a:solidFill>
                <a:latin typeface="Century Gothic" panose="020B0502020202020204" pitchFamily="34" charset="0"/>
              </a:rPr>
              <a:t>at</a:t>
            </a:r>
            <a:r>
              <a:rPr lang="en-GB" altLang="en-US" sz="1800" dirty="0">
                <a:solidFill>
                  <a:srgbClr val="006699"/>
                </a:solidFill>
                <a:latin typeface="Century Gothic" panose="020B0502020202020204" pitchFamily="34" charset="0"/>
              </a:rPr>
              <a:t> any one moment; but he must be sure that he may always be so. </a:t>
            </a:r>
          </a:p>
        </p:txBody>
      </p:sp>
      <p:sp>
        <p:nvSpPr>
          <p:cNvPr id="17412" name="Rectangle 5">
            <a:extLst>
              <a:ext uri="{FF2B5EF4-FFF2-40B4-BE49-F238E27FC236}">
                <a16:creationId xmlns:a16="http://schemas.microsoft.com/office/drawing/2014/main" id="{231B18CD-5F75-4537-B22A-03BFDE340199}"/>
              </a:ext>
            </a:extLst>
          </p:cNvPr>
          <p:cNvSpPr>
            <a:spLocks noChangeArrowheads="1"/>
          </p:cNvSpPr>
          <p:nvPr/>
        </p:nvSpPr>
        <p:spPr bwMode="auto">
          <a:xfrm>
            <a:off x="5453981" y="71438"/>
            <a:ext cx="3655095"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rgbClr val="BEAE98"/>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eaLnBrk="0" hangingPunct="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eaLnBrk="0" hangingPunct="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eaLnBrk="0" hangingPunct="0">
              <a:spcBef>
                <a:spcPct val="20000"/>
              </a:spcBef>
              <a:buClr>
                <a:srgbClr val="BEAE98"/>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eaLnBrk="0" hangingPunct="0">
              <a:spcBef>
                <a:spcPct val="20000"/>
              </a:spcBef>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1800" dirty="0">
                <a:latin typeface="Century Gothic" panose="020B0502020202020204" pitchFamily="34" charset="0"/>
              </a:rPr>
              <a:t>the major effect of </a:t>
            </a:r>
            <a:r>
              <a:rPr lang="en-GB" altLang="en-US" sz="1800" dirty="0">
                <a:solidFill>
                  <a:srgbClr val="006699"/>
                </a:solidFill>
                <a:latin typeface="Century Gothic" panose="020B0502020202020204" pitchFamily="34" charset="0"/>
              </a:rPr>
              <a:t>THE PANOPTICON:</a:t>
            </a:r>
            <a:r>
              <a:rPr lang="en-GB" altLang="en-US" sz="1800" dirty="0">
                <a:latin typeface="Century Gothic" panose="020B0502020202020204" pitchFamily="34" charset="0"/>
              </a:rPr>
              <a:t> to induce in the inmate a state of conscious and permanent visibility that assures the automatic functioning of power. </a:t>
            </a:r>
            <a:r>
              <a:rPr lang="en-GB" altLang="en-US" sz="1800" dirty="0" smtClean="0">
                <a:latin typeface="Century Gothic" panose="020B0502020202020204" pitchFamily="34" charset="0"/>
              </a:rPr>
              <a:t>… surveillance </a:t>
            </a:r>
            <a:r>
              <a:rPr lang="en-GB" altLang="en-US" sz="1800" dirty="0">
                <a:latin typeface="Century Gothic" panose="020B0502020202020204" pitchFamily="34" charset="0"/>
              </a:rPr>
              <a:t>is permanent in its effects, even if it is </a:t>
            </a:r>
            <a:r>
              <a:rPr lang="en-GB" altLang="en-US" sz="1800" dirty="0" err="1" smtClean="0">
                <a:latin typeface="Century Gothic" panose="020B0502020202020204" pitchFamily="34" charset="0"/>
              </a:rPr>
              <a:t>discontinu-ous</a:t>
            </a:r>
            <a:r>
              <a:rPr lang="en-GB" altLang="en-US" sz="1800" dirty="0" smtClean="0">
                <a:latin typeface="Century Gothic" panose="020B0502020202020204" pitchFamily="34" charset="0"/>
              </a:rPr>
              <a:t> </a:t>
            </a:r>
            <a:r>
              <a:rPr lang="en-GB" altLang="en-US" sz="1800" dirty="0">
                <a:latin typeface="Century Gothic" panose="020B0502020202020204" pitchFamily="34" charset="0"/>
              </a:rPr>
              <a:t>in its action; that the perfection of power should tend to render its actual exercise unnecessary; that </a:t>
            </a:r>
          </a:p>
        </p:txBody>
      </p:sp>
      <p:sp>
        <p:nvSpPr>
          <p:cNvPr id="8" name="Rectangle 7">
            <a:extLst>
              <a:ext uri="{FF2B5EF4-FFF2-40B4-BE49-F238E27FC236}">
                <a16:creationId xmlns:a16="http://schemas.microsoft.com/office/drawing/2014/main" id="{78214D35-F9C0-4F37-A7B5-F240AF7D418B}"/>
              </a:ext>
            </a:extLst>
          </p:cNvPr>
          <p:cNvSpPr/>
          <p:nvPr/>
        </p:nvSpPr>
        <p:spPr>
          <a:xfrm rot="5400000">
            <a:off x="1420974" y="2403562"/>
            <a:ext cx="461665" cy="1360413"/>
          </a:xfrm>
          <a:prstGeom prst="rect">
            <a:avLst/>
          </a:prstGeom>
          <a:solidFill>
            <a:schemeClr val="accent4">
              <a:lumMod val="60000"/>
              <a:lumOff val="40000"/>
            </a:schemeClr>
          </a:solidFill>
        </p:spPr>
        <p:txBody>
          <a:bodyPr vert="vert270" wrap="square">
            <a:spAutoFit/>
          </a:bodyPr>
          <a:lstStyle/>
          <a:p>
            <a:pPr>
              <a:defRPr/>
            </a:pPr>
            <a:r>
              <a:rPr lang="en-GB" dirty="0" err="1">
                <a:latin typeface="Perpetua Titling MT" panose="02020502060505020804" pitchFamily="18" charset="0"/>
              </a:rPr>
              <a:t>foucault</a:t>
            </a:r>
            <a:endParaRPr lang="en-GB" dirty="0">
              <a:latin typeface="Perpetua Titling MT" panose="02020502060505020804" pitchFamily="18"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0" name="Title 2">
            <a:extLst>
              <a:ext uri="{FF2B5EF4-FFF2-40B4-BE49-F238E27FC236}">
                <a16:creationId xmlns:a16="http://schemas.microsoft.com/office/drawing/2014/main" id="{3C0D4DE5-F203-4AB6-98A7-FB7AD7CFEE1C}"/>
              </a:ext>
            </a:extLst>
          </p:cNvPr>
          <p:cNvSpPr>
            <a:spLocks noGrp="1"/>
          </p:cNvSpPr>
          <p:nvPr>
            <p:ph type="title"/>
          </p:nvPr>
        </p:nvSpPr>
        <p:spPr>
          <a:xfrm>
            <a:off x="0" y="1"/>
            <a:ext cx="9144000" cy="908720"/>
          </a:xfrm>
          <a:solidFill>
            <a:srgbClr val="996633"/>
          </a:solidFill>
        </p:spPr>
        <p:txBody>
          <a:bodyPr/>
          <a:lstStyle/>
          <a:p>
            <a:pPr algn="ctr" eaLnBrk="1" hangingPunct="1"/>
            <a:r>
              <a:rPr lang="en-GB" altLang="en-US" sz="3600" dirty="0">
                <a:solidFill>
                  <a:schemeClr val="tx1"/>
                </a:solidFill>
                <a:latin typeface="Perpetua Titling MT" panose="02020502060505020804" pitchFamily="18" charset="0"/>
              </a:rPr>
              <a:t>WATCHING</a:t>
            </a:r>
            <a:r>
              <a:rPr lang="en-GB" altLang="en-US" sz="3600" dirty="0">
                <a:solidFill>
                  <a:schemeClr val="tx1"/>
                </a:solidFill>
                <a:latin typeface="Garamond" panose="02020404030301010803" pitchFamily="18" charset="0"/>
              </a:rPr>
              <a:t> </a:t>
            </a:r>
            <a:r>
              <a:rPr lang="en-GB" altLang="en-US" sz="3600" i="1" dirty="0">
                <a:solidFill>
                  <a:schemeClr val="tx1"/>
                </a:solidFill>
                <a:latin typeface="Garamond" panose="02020404030301010803" pitchFamily="18" charset="0"/>
              </a:rPr>
              <a:t>&amp;</a:t>
            </a:r>
            <a:r>
              <a:rPr lang="en-GB" altLang="en-US" sz="3600" dirty="0">
                <a:solidFill>
                  <a:schemeClr val="tx1"/>
                </a:solidFill>
                <a:latin typeface="Garamond" panose="02020404030301010803" pitchFamily="18" charset="0"/>
              </a:rPr>
              <a:t> </a:t>
            </a:r>
            <a:r>
              <a:rPr lang="en-GB" altLang="en-US" sz="3600" dirty="0">
                <a:solidFill>
                  <a:schemeClr val="tx1"/>
                </a:solidFill>
                <a:latin typeface="Perpetua Titling MT" panose="02020502060505020804" pitchFamily="18" charset="0"/>
              </a:rPr>
              <a:t>JUDGING </a:t>
            </a:r>
            <a:br>
              <a:rPr lang="en-GB" altLang="en-US" sz="3600" dirty="0">
                <a:solidFill>
                  <a:schemeClr val="tx1"/>
                </a:solidFill>
                <a:latin typeface="Perpetua Titling MT" panose="02020502060505020804" pitchFamily="18" charset="0"/>
              </a:rPr>
            </a:br>
            <a:endParaRPr lang="en-GB" altLang="en-US" sz="1200" dirty="0">
              <a:solidFill>
                <a:schemeClr val="tx1"/>
              </a:solidFill>
              <a:latin typeface="Perpetua Titling MT" panose="02020502060505020804" pitchFamily="18" charset="0"/>
            </a:endParaRPr>
          </a:p>
        </p:txBody>
      </p:sp>
      <p:sp>
        <p:nvSpPr>
          <p:cNvPr id="12291" name="Content Placeholder 1">
            <a:extLst>
              <a:ext uri="{FF2B5EF4-FFF2-40B4-BE49-F238E27FC236}">
                <a16:creationId xmlns:a16="http://schemas.microsoft.com/office/drawing/2014/main" id="{BF8800CF-3D65-4257-BBB0-CF4FE0A621E2}"/>
              </a:ext>
            </a:extLst>
          </p:cNvPr>
          <p:cNvSpPr>
            <a:spLocks noGrp="1"/>
          </p:cNvSpPr>
          <p:nvPr>
            <p:ph idx="1"/>
          </p:nvPr>
        </p:nvSpPr>
        <p:spPr>
          <a:xfrm>
            <a:off x="268527" y="1196752"/>
            <a:ext cx="8857108" cy="5545137"/>
          </a:xfrm>
        </p:spPr>
        <p:txBody>
          <a:bodyPr/>
          <a:lstStyle/>
          <a:p>
            <a:pPr marL="0" indent="0" eaLnBrk="1" hangingPunct="1">
              <a:buNone/>
            </a:pPr>
            <a:r>
              <a:rPr lang="en-GB" altLang="en-US" sz="2200" dirty="0">
                <a:latin typeface="Century Gothic" panose="020B0502020202020204" pitchFamily="34" charset="0"/>
              </a:rPr>
              <a:t>Images of a prison. Pamela warned always to watch others for clues of desire and indeed beset everywhere by male desire. </a:t>
            </a:r>
          </a:p>
          <a:p>
            <a:pPr marL="0" indent="0" eaLnBrk="1" hangingPunct="1">
              <a:buNone/>
            </a:pPr>
            <a:endParaRPr lang="en-GB" altLang="en-US" sz="2200" dirty="0">
              <a:latin typeface="Century Gothic" panose="020B0502020202020204" pitchFamily="34" charset="0"/>
            </a:endParaRPr>
          </a:p>
          <a:p>
            <a:pPr marL="0" indent="0" eaLnBrk="1" hangingPunct="1">
              <a:buNone/>
            </a:pPr>
            <a:r>
              <a:rPr lang="en-GB" altLang="en-US" sz="2200" dirty="0">
                <a:latin typeface="Century Gothic" panose="020B0502020202020204" pitchFamily="34" charset="0"/>
              </a:rPr>
              <a:t>Feeds fantasies of self betterment - constructing a model of self restraint, self control, calculation and forward thinking, delayed gratification as opposed to immediate gratification on the part of Mr B. Pamela constantly watched, judged, assessed; her letters intercepted and read. The spaces she is kept in get smaller and smaller, until she climbs out of the window of the house in which she is imprisoned and tries to get out of the walled garden.  Crisis point. </a:t>
            </a:r>
            <a:r>
              <a:rPr lang="en-GB" altLang="en-US" sz="2200" dirty="0" smtClean="0">
                <a:latin typeface="Century Gothic" panose="020B0502020202020204" pitchFamily="34" charset="0"/>
              </a:rPr>
              <a:t>Curiously</a:t>
            </a:r>
            <a:r>
              <a:rPr lang="en-GB" altLang="en-US" sz="2200" dirty="0">
                <a:latin typeface="Century Gothic" panose="020B0502020202020204" pitchFamily="34" charset="0"/>
              </a:rPr>
              <a:t>, after accepting the situation, the closet no longer functions as a place of fear but becomes her own private space</a:t>
            </a:r>
          </a:p>
          <a:p>
            <a:pPr eaLnBrk="1" hangingPunct="1">
              <a:buFont typeface="Arial" panose="020B0604020202020204" pitchFamily="34" charset="0"/>
              <a:buChar char="•"/>
            </a:pPr>
            <a:endParaRPr lang="en-GB" altLang="en-US" sz="1200" dirty="0">
              <a:latin typeface="Century Gothic" panose="020B0502020202020204"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6" name="Title 2">
            <a:extLst>
              <a:ext uri="{FF2B5EF4-FFF2-40B4-BE49-F238E27FC236}">
                <a16:creationId xmlns:a16="http://schemas.microsoft.com/office/drawing/2014/main" id="{414315F5-066A-49AC-847A-FA4EC357DDE3}"/>
              </a:ext>
            </a:extLst>
          </p:cNvPr>
          <p:cNvSpPr>
            <a:spLocks noGrp="1"/>
          </p:cNvSpPr>
          <p:nvPr>
            <p:ph type="title"/>
          </p:nvPr>
        </p:nvSpPr>
        <p:spPr>
          <a:xfrm>
            <a:off x="0" y="0"/>
            <a:ext cx="9144000" cy="1052736"/>
          </a:xfrm>
          <a:solidFill>
            <a:srgbClr val="996633"/>
          </a:solidFill>
        </p:spPr>
        <p:txBody>
          <a:bodyPr/>
          <a:lstStyle/>
          <a:p>
            <a:pPr algn="ctr" eaLnBrk="1" hangingPunct="1"/>
            <a:r>
              <a:rPr lang="en-GB" altLang="en-US" sz="2800" dirty="0">
                <a:solidFill>
                  <a:schemeClr val="tx1"/>
                </a:solidFill>
                <a:latin typeface="Perpetua Titling MT" panose="02020502060505020804" pitchFamily="18" charset="0"/>
              </a:rPr>
              <a:t>Panopticon: guilt rather than shame;</a:t>
            </a:r>
            <a:br>
              <a:rPr lang="en-GB" altLang="en-US" sz="2800" dirty="0">
                <a:solidFill>
                  <a:schemeClr val="tx1"/>
                </a:solidFill>
                <a:latin typeface="Perpetua Titling MT" panose="02020502060505020804" pitchFamily="18" charset="0"/>
              </a:rPr>
            </a:br>
            <a:r>
              <a:rPr lang="en-GB" altLang="en-US" sz="2800" dirty="0">
                <a:solidFill>
                  <a:schemeClr val="tx1"/>
                </a:solidFill>
                <a:latin typeface="Perpetua Titling MT" panose="02020502060505020804" pitchFamily="18" charset="0"/>
              </a:rPr>
              <a:t>AUTHORITY internalised via self policing</a:t>
            </a:r>
            <a:br>
              <a:rPr lang="en-GB" altLang="en-US" sz="2800" dirty="0">
                <a:solidFill>
                  <a:schemeClr val="tx1"/>
                </a:solidFill>
                <a:latin typeface="Perpetua Titling MT" panose="02020502060505020804" pitchFamily="18" charset="0"/>
              </a:rPr>
            </a:br>
            <a:endParaRPr lang="en-GB" altLang="en-US" sz="800" dirty="0">
              <a:solidFill>
                <a:schemeClr val="tx1"/>
              </a:solidFill>
              <a:latin typeface="Perpetua Titling MT" panose="02020502060505020804" pitchFamily="18" charset="0"/>
            </a:endParaRPr>
          </a:p>
        </p:txBody>
      </p:sp>
      <p:sp>
        <p:nvSpPr>
          <p:cNvPr id="2" name="Content Placeholder 1">
            <a:extLst>
              <a:ext uri="{FF2B5EF4-FFF2-40B4-BE49-F238E27FC236}">
                <a16:creationId xmlns:a16="http://schemas.microsoft.com/office/drawing/2014/main" id="{0B8F29A2-5E96-4131-BDFC-D8A33D878620}"/>
              </a:ext>
            </a:extLst>
          </p:cNvPr>
          <p:cNvSpPr>
            <a:spLocks noGrp="1"/>
          </p:cNvSpPr>
          <p:nvPr>
            <p:ph idx="1"/>
          </p:nvPr>
        </p:nvSpPr>
        <p:spPr>
          <a:xfrm>
            <a:off x="179388" y="1241425"/>
            <a:ext cx="8856662" cy="5616575"/>
          </a:xfrm>
        </p:spPr>
        <p:txBody>
          <a:bodyPr>
            <a:normAutofit/>
          </a:bodyPr>
          <a:lstStyle/>
          <a:p>
            <a:pPr marL="0" indent="0" eaLnBrk="1" fontAlgn="auto" hangingPunct="1">
              <a:spcAft>
                <a:spcPts val="0"/>
              </a:spcAft>
              <a:buClr>
                <a:schemeClr val="accent3"/>
              </a:buClr>
              <a:buNone/>
              <a:defRPr/>
            </a:pPr>
            <a:r>
              <a:rPr lang="en-GB" sz="2200" dirty="0">
                <a:latin typeface="Century Gothic" panose="020B0502020202020204" pitchFamily="34" charset="0"/>
              </a:rPr>
              <a:t>O dreadful! my wicked master had hid himself, base gentleman as he is! in her </a:t>
            </a:r>
            <a:r>
              <a:rPr lang="en-GB" sz="2200" dirty="0">
                <a:solidFill>
                  <a:srgbClr val="004D74"/>
                </a:solidFill>
                <a:latin typeface="Century Gothic" panose="020B0502020202020204" pitchFamily="34" charset="0"/>
              </a:rPr>
              <a:t>closet</a:t>
            </a:r>
            <a:r>
              <a:rPr lang="en-GB" sz="2200" dirty="0">
                <a:latin typeface="Century Gothic" panose="020B0502020202020204" pitchFamily="34" charset="0"/>
              </a:rPr>
              <a:t>, where she has a few books, and chest of drawers, and such like. I little suspected it; though I used, till this sad night, always to look into that </a:t>
            </a:r>
            <a:r>
              <a:rPr lang="en-GB" sz="2200" dirty="0">
                <a:solidFill>
                  <a:srgbClr val="006699"/>
                </a:solidFill>
                <a:latin typeface="Century Gothic" panose="020B0502020202020204" pitchFamily="34" charset="0"/>
              </a:rPr>
              <a:t>closet</a:t>
            </a:r>
            <a:r>
              <a:rPr lang="en-GB" sz="2200" dirty="0">
                <a:latin typeface="Century Gothic" panose="020B0502020202020204" pitchFamily="34" charset="0"/>
              </a:rPr>
              <a:t> and another in the room, and under the bed, ever since the summer-house trick; but never found any thing; …</a:t>
            </a:r>
          </a:p>
          <a:p>
            <a:pPr marL="0" indent="0" eaLnBrk="1" fontAlgn="auto" hangingPunct="1">
              <a:spcAft>
                <a:spcPts val="0"/>
              </a:spcAft>
              <a:buClr>
                <a:schemeClr val="accent3"/>
              </a:buClr>
              <a:buNone/>
              <a:defRPr/>
            </a:pPr>
            <a:r>
              <a:rPr lang="en-GB" sz="2200" dirty="0">
                <a:latin typeface="Century Gothic" panose="020B0502020202020204" pitchFamily="34" charset="0"/>
              </a:rPr>
              <a:t>she had prepared my master for this scene, unknown to me; and </a:t>
            </a:r>
            <a:r>
              <a:rPr lang="en-GB" sz="2200" dirty="0">
                <a:solidFill>
                  <a:srgbClr val="006699"/>
                </a:solidFill>
                <a:latin typeface="Century Gothic" panose="020B0502020202020204" pitchFamily="34" charset="0"/>
              </a:rPr>
              <a:t>in this green-room was a </a:t>
            </a:r>
            <a:r>
              <a:rPr lang="en-GB" sz="2200" dirty="0">
                <a:solidFill>
                  <a:srgbClr val="004D74"/>
                </a:solidFill>
                <a:latin typeface="Century Gothic" panose="020B0502020202020204" pitchFamily="34" charset="0"/>
              </a:rPr>
              <a:t>closet</a:t>
            </a:r>
            <a:r>
              <a:rPr lang="en-GB" sz="2200" dirty="0">
                <a:latin typeface="Century Gothic" panose="020B0502020202020204" pitchFamily="34" charset="0"/>
              </a:rPr>
              <a:t>, with a sash-door, and a curtain before it; ….</a:t>
            </a:r>
          </a:p>
          <a:p>
            <a:pPr marL="0" indent="0" eaLnBrk="1" fontAlgn="auto" hangingPunct="1">
              <a:spcAft>
                <a:spcPts val="0"/>
              </a:spcAft>
              <a:buClr>
                <a:schemeClr val="accent3"/>
              </a:buClr>
              <a:buNone/>
              <a:defRPr/>
            </a:pPr>
            <a:r>
              <a:rPr lang="en-GB" sz="2200" dirty="0">
                <a:latin typeface="Century Gothic" panose="020B0502020202020204" pitchFamily="34" charset="0"/>
              </a:rPr>
              <a:t>he had got, unknown to me, into this </a:t>
            </a:r>
            <a:r>
              <a:rPr lang="en-GB" sz="2200" dirty="0">
                <a:solidFill>
                  <a:srgbClr val="004D74"/>
                </a:solidFill>
                <a:latin typeface="Century Gothic" panose="020B0502020202020204" pitchFamily="34" charset="0"/>
              </a:rPr>
              <a:t>closet</a:t>
            </a:r>
            <a:r>
              <a:rPr lang="en-GB" sz="2200" dirty="0">
                <a:latin typeface="Century Gothic" panose="020B0502020202020204" pitchFamily="34" charset="0"/>
              </a:rPr>
              <a:t>; I suppose while I went to call </a:t>
            </a:r>
            <a:r>
              <a:rPr lang="en-GB" sz="2200" dirty="0" err="1">
                <a:latin typeface="Century Gothic" panose="020B0502020202020204" pitchFamily="34" charset="0"/>
              </a:rPr>
              <a:t>Mrs.</a:t>
            </a:r>
            <a:r>
              <a:rPr lang="en-GB" sz="2200" dirty="0">
                <a:latin typeface="Century Gothic" panose="020B0502020202020204" pitchFamily="34" charset="0"/>
              </a:rPr>
              <a:t> Jervis: and she since owned to me, it was at his desire, when she told him something of what I intended, or else she would not have done it: though</a:t>
            </a:r>
            <a:r>
              <a:rPr lang="en-GB" sz="2200" dirty="0"/>
              <a:t> </a:t>
            </a:r>
            <a:r>
              <a:rPr lang="en-GB" sz="2200" dirty="0">
                <a:latin typeface="Century Gothic" panose="020B0502020202020204" pitchFamily="34" charset="0"/>
              </a:rPr>
              <a:t>I have reason, I am sure, to remember the last </a:t>
            </a:r>
            <a:r>
              <a:rPr lang="en-GB" sz="2200" dirty="0">
                <a:solidFill>
                  <a:srgbClr val="004D74"/>
                </a:solidFill>
                <a:latin typeface="Century Gothic" panose="020B0502020202020204" pitchFamily="34" charset="0"/>
              </a:rPr>
              <a:t>closet-work.</a:t>
            </a:r>
          </a:p>
          <a:p>
            <a:pPr marL="274320" indent="-274320" eaLnBrk="1" fontAlgn="auto" hangingPunct="1">
              <a:spcAft>
                <a:spcPts val="0"/>
              </a:spcAft>
              <a:buClr>
                <a:schemeClr val="accent3"/>
              </a:buClr>
              <a:buFont typeface="Wingdings 2"/>
              <a:buChar char=""/>
              <a:defRPr/>
            </a:pP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9458" name="Picture 6" descr="Joseph Highmore from Four Scenes from Samuel Richardson's 'Pamela', VII: Pamela in the Bedroom with Mrs Jewkes and Mr B. 1743-4">
            <a:extLst>
              <a:ext uri="{FF2B5EF4-FFF2-40B4-BE49-F238E27FC236}">
                <a16:creationId xmlns:a16="http://schemas.microsoft.com/office/drawing/2014/main" id="{BA1653A4-A978-4E7A-BAEB-E8A9D346C980}"/>
              </a:ext>
            </a:extLst>
          </p:cNvPr>
          <p:cNvPicPr>
            <a:picLocks noGrp="1" noChangeAspect="1" noChangeArrowheads="1"/>
          </p:cNvPicPr>
          <p:nvPr>
            <p:ph idx="1"/>
          </p:nvPr>
        </p:nvPicPr>
        <p:blipFill>
          <a:blip r:embed="rId2">
            <a:extLst>
              <a:ext uri="{BEBA8EAE-BF5A-486C-A8C5-ECC9F3942E4B}">
                <a14:imgProps xmlns:a14="http://schemas.microsoft.com/office/drawing/2010/main">
                  <a14:imgLayer r:embed="rId3">
                    <a14:imgEffect>
                      <a14:sharpenSoften amount="25000"/>
                    </a14:imgEffect>
                    <a14:imgEffect>
                      <a14:colorTemperature colorTemp="47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a:xfrm>
            <a:off x="827584" y="893178"/>
            <a:ext cx="6336630" cy="5215639"/>
          </a:xfrm>
          <a:noFill/>
        </p:spPr>
      </p:pic>
      <p:sp>
        <p:nvSpPr>
          <p:cNvPr id="19459" name="Rectangle 9">
            <a:extLst>
              <a:ext uri="{FF2B5EF4-FFF2-40B4-BE49-F238E27FC236}">
                <a16:creationId xmlns:a16="http://schemas.microsoft.com/office/drawing/2014/main" id="{2C2EB853-4366-4B42-8FEC-5B848A7DBA6E}"/>
              </a:ext>
            </a:extLst>
          </p:cNvPr>
          <p:cNvSpPr>
            <a:spLocks noChangeArrowheads="1"/>
          </p:cNvSpPr>
          <p:nvPr/>
        </p:nvSpPr>
        <p:spPr bwMode="auto">
          <a:xfrm>
            <a:off x="82550" y="6307138"/>
            <a:ext cx="86883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lr>
                <a:srgbClr val="BEAE98"/>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eaLnBrk="0" hangingPunct="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eaLnBrk="0" hangingPunct="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eaLnBrk="0" hangingPunct="0">
              <a:spcBef>
                <a:spcPct val="20000"/>
              </a:spcBef>
              <a:buClr>
                <a:srgbClr val="BEAE98"/>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eaLnBrk="0" hangingPunct="0">
              <a:spcBef>
                <a:spcPct val="20000"/>
              </a:spcBef>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2000">
                <a:latin typeface="Century Gothic" panose="020B0502020202020204" pitchFamily="34" charset="0"/>
              </a:rPr>
              <a:t>Highmore, </a:t>
            </a:r>
            <a:r>
              <a:rPr lang="en-GB" altLang="en-US" sz="2000" i="1">
                <a:latin typeface="Century Gothic" panose="020B0502020202020204" pitchFamily="34" charset="0"/>
              </a:rPr>
              <a:t>Pamela in the Bedroom with Mrs Jewkes and Mr B.</a:t>
            </a:r>
            <a:r>
              <a:rPr lang="en-GB" altLang="en-US" sz="2000">
                <a:latin typeface="Century Gothic" panose="020B0502020202020204" pitchFamily="34" charset="0"/>
              </a:rPr>
              <a:t> 1743-4 </a:t>
            </a:r>
          </a:p>
        </p:txBody>
      </p:sp>
      <p:sp>
        <p:nvSpPr>
          <p:cNvPr id="19460" name="Rectangle 2">
            <a:extLst>
              <a:ext uri="{FF2B5EF4-FFF2-40B4-BE49-F238E27FC236}">
                <a16:creationId xmlns:a16="http://schemas.microsoft.com/office/drawing/2014/main" id="{5A33E868-BD23-4EE4-9BB6-F16BC686526A}"/>
              </a:ext>
            </a:extLst>
          </p:cNvPr>
          <p:cNvSpPr>
            <a:spLocks noChangeArrowheads="1"/>
          </p:cNvSpPr>
          <p:nvPr/>
        </p:nvSpPr>
        <p:spPr bwMode="auto">
          <a:xfrm>
            <a:off x="0" y="0"/>
            <a:ext cx="9144000" cy="769441"/>
          </a:xfrm>
          <a:prstGeom prst="rect">
            <a:avLst/>
          </a:prstGeom>
          <a:solidFill>
            <a:srgbClr val="996633"/>
          </a:solidFill>
          <a:ln>
            <a:noFill/>
          </a:ln>
        </p:spPr>
        <p:txBody>
          <a:bodyPr wrap="square">
            <a:spAutoFit/>
          </a:bodyPr>
          <a:lstStyle>
            <a:lvl1pPr eaLnBrk="0" hangingPunct="0">
              <a:spcBef>
                <a:spcPct val="20000"/>
              </a:spcBef>
              <a:buClr>
                <a:srgbClr val="BEAE98"/>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eaLnBrk="0" hangingPunct="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eaLnBrk="0" hangingPunct="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eaLnBrk="0" hangingPunct="0">
              <a:spcBef>
                <a:spcPct val="20000"/>
              </a:spcBef>
              <a:buClr>
                <a:srgbClr val="BEAE98"/>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eaLnBrk="0" hangingPunct="0">
              <a:spcBef>
                <a:spcPct val="20000"/>
              </a:spcBef>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GB" altLang="en-US" sz="3600" dirty="0">
                <a:latin typeface="Perpetua Titling MT" panose="02020502060505020804" pitchFamily="18" charset="0"/>
              </a:rPr>
              <a:t>THE attraction of </a:t>
            </a:r>
            <a:r>
              <a:rPr lang="en-GB" altLang="en-US" sz="3600" dirty="0" smtClean="0">
                <a:latin typeface="Perpetua Titling MT" panose="02020502060505020804" pitchFamily="18" charset="0"/>
              </a:rPr>
              <a:t>voyeurism</a:t>
            </a:r>
          </a:p>
          <a:p>
            <a:pPr algn="ctr" eaLnBrk="1" hangingPunct="1">
              <a:spcBef>
                <a:spcPct val="0"/>
              </a:spcBef>
              <a:buClrTx/>
              <a:buSzTx/>
              <a:buFontTx/>
              <a:buNone/>
            </a:pPr>
            <a:r>
              <a:rPr lang="en-GB" altLang="en-US" sz="800" dirty="0" smtClean="0">
                <a:latin typeface="Perpetua Titling MT" panose="02020502060505020804" pitchFamily="18" charset="0"/>
              </a:rPr>
              <a:t> </a:t>
            </a:r>
            <a:endParaRPr lang="en-GB" altLang="en-US" sz="800" dirty="0">
              <a:latin typeface="Arial" panose="020B0604020202020204"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F195F9CF-7947-4995-B90A-EC06CB49FED7}"/>
              </a:ext>
            </a:extLst>
          </p:cNvPr>
          <p:cNvSpPr>
            <a:spLocks noGrp="1" noChangeArrowheads="1"/>
          </p:cNvSpPr>
          <p:nvPr>
            <p:ph type="title"/>
          </p:nvPr>
        </p:nvSpPr>
        <p:spPr>
          <a:xfrm>
            <a:off x="0" y="0"/>
            <a:ext cx="9144000" cy="908720"/>
          </a:xfrm>
          <a:solidFill>
            <a:srgbClr val="996633"/>
          </a:solidFill>
        </p:spPr>
        <p:txBody>
          <a:bodyPr/>
          <a:lstStyle/>
          <a:p>
            <a:pPr algn="ctr" eaLnBrk="1" hangingPunct="1"/>
            <a:r>
              <a:rPr lang="en-GB" altLang="en-US" sz="4000" dirty="0">
                <a:solidFill>
                  <a:schemeClr val="tx1"/>
                </a:solidFill>
                <a:latin typeface="Perpetua Titling MT" panose="02020502060505020804" pitchFamily="18" charset="0"/>
              </a:rPr>
              <a:t>Realism</a:t>
            </a:r>
            <a:br>
              <a:rPr lang="en-GB" altLang="en-US" sz="4000" dirty="0">
                <a:solidFill>
                  <a:schemeClr val="tx1"/>
                </a:solidFill>
                <a:latin typeface="Perpetua Titling MT" panose="02020502060505020804" pitchFamily="18" charset="0"/>
              </a:rPr>
            </a:br>
            <a:r>
              <a:rPr lang="en-GB" altLang="en-US" sz="800" dirty="0">
                <a:solidFill>
                  <a:schemeClr val="tx1"/>
                </a:solidFill>
              </a:rPr>
              <a:t> </a:t>
            </a:r>
          </a:p>
        </p:txBody>
      </p:sp>
      <p:sp>
        <p:nvSpPr>
          <p:cNvPr id="7171" name="Rectangle 3">
            <a:extLst>
              <a:ext uri="{FF2B5EF4-FFF2-40B4-BE49-F238E27FC236}">
                <a16:creationId xmlns:a16="http://schemas.microsoft.com/office/drawing/2014/main" id="{650D9914-E11F-458F-A5E8-720230304E0A}"/>
              </a:ext>
            </a:extLst>
          </p:cNvPr>
          <p:cNvSpPr>
            <a:spLocks noGrp="1" noChangeArrowheads="1"/>
          </p:cNvSpPr>
          <p:nvPr>
            <p:ph idx="1"/>
          </p:nvPr>
        </p:nvSpPr>
        <p:spPr>
          <a:xfrm>
            <a:off x="179388" y="981075"/>
            <a:ext cx="8964612" cy="5897563"/>
          </a:xfrm>
        </p:spPr>
        <p:txBody>
          <a:bodyPr>
            <a:normAutofit fontScale="62500" lnSpcReduction="20000"/>
          </a:bodyPr>
          <a:lstStyle/>
          <a:p>
            <a:pPr marL="274320" indent="-274320" eaLnBrk="1" fontAlgn="auto" hangingPunct="1">
              <a:lnSpc>
                <a:spcPct val="80000"/>
              </a:lnSpc>
              <a:spcAft>
                <a:spcPts val="0"/>
              </a:spcAft>
              <a:buClr>
                <a:schemeClr val="accent3"/>
              </a:buClr>
              <a:buFontTx/>
              <a:buNone/>
              <a:defRPr/>
            </a:pPr>
            <a:endParaRPr lang="en-GB" altLang="en-US" sz="2400" dirty="0">
              <a:latin typeface="Georgia" pitchFamily="18" charset="0"/>
            </a:endParaRPr>
          </a:p>
          <a:p>
            <a:pPr marL="274320" indent="-274320" eaLnBrk="1" fontAlgn="auto" hangingPunct="1">
              <a:lnSpc>
                <a:spcPct val="120000"/>
              </a:lnSpc>
              <a:spcAft>
                <a:spcPts val="0"/>
              </a:spcAft>
              <a:buClr>
                <a:schemeClr val="accent3"/>
              </a:buClr>
              <a:buFontTx/>
              <a:buNone/>
              <a:defRPr/>
            </a:pPr>
            <a:r>
              <a:rPr lang="en-GB" altLang="en-US" sz="3800" dirty="0">
                <a:latin typeface="Century Gothic" panose="020B0502020202020204" pitchFamily="34" charset="0"/>
              </a:rPr>
              <a:t>	</a:t>
            </a:r>
            <a:r>
              <a:rPr lang="en-GB" altLang="en-US" sz="3500" dirty="0">
                <a:latin typeface="Century Gothic" panose="020B0502020202020204" pitchFamily="34" charset="0"/>
              </a:rPr>
              <a:t>the realism of the novels of Defoe, Richardson and Fielding is closely associated with the fact that Moll Flanders is a thief, Pamela a hypocrite, and Tom Jones a fornicator. (p. 10)</a:t>
            </a:r>
          </a:p>
          <a:p>
            <a:pPr marL="274320" indent="-274320" eaLnBrk="1" fontAlgn="auto" hangingPunct="1">
              <a:lnSpc>
                <a:spcPct val="120000"/>
              </a:lnSpc>
              <a:spcAft>
                <a:spcPts val="0"/>
              </a:spcAft>
              <a:buClr>
                <a:schemeClr val="accent3"/>
              </a:buClr>
              <a:buFontTx/>
              <a:buNone/>
              <a:defRPr/>
            </a:pPr>
            <a:r>
              <a:rPr lang="en-GB" altLang="en-US" sz="1900" dirty="0">
                <a:latin typeface="Century Gothic" panose="020B0502020202020204" pitchFamily="34" charset="0"/>
              </a:rPr>
              <a:t> </a:t>
            </a:r>
          </a:p>
          <a:p>
            <a:pPr marL="274320" indent="-274320" eaLnBrk="1" fontAlgn="auto" hangingPunct="1">
              <a:lnSpc>
                <a:spcPct val="120000"/>
              </a:lnSpc>
              <a:spcAft>
                <a:spcPts val="0"/>
              </a:spcAft>
              <a:buClr>
                <a:schemeClr val="accent3"/>
              </a:buClr>
              <a:buFontTx/>
              <a:buNone/>
              <a:defRPr/>
            </a:pPr>
            <a:r>
              <a:rPr lang="en-GB" altLang="en-US" sz="3500" dirty="0">
                <a:latin typeface="Century Gothic" panose="020B0502020202020204" pitchFamily="34" charset="0"/>
              </a:rPr>
              <a:t>	This use of 'realism', however, has the grave defect of obscuring what is probably the most original feature of the novel form. If the novel were realistic merely because it saw life from the seamy side, it would only be an inverted romance; but in fact it surely attempts to portray all the varieties of human experience, not merely those suited to one particular literary perspective: </a:t>
            </a:r>
            <a:r>
              <a:rPr lang="en-GB" altLang="en-US" sz="3500" dirty="0">
                <a:solidFill>
                  <a:srgbClr val="006699"/>
                </a:solidFill>
                <a:latin typeface="Century Gothic" panose="020B0502020202020204" pitchFamily="34" charset="0"/>
              </a:rPr>
              <a:t>the novel's realism does not reside in the kind of life it presents, but </a:t>
            </a:r>
            <a:r>
              <a:rPr lang="en-GB" altLang="en-US" sz="3500" i="1" dirty="0">
                <a:solidFill>
                  <a:srgbClr val="006699"/>
                </a:solidFill>
                <a:latin typeface="Century Gothic" panose="020B0502020202020204" pitchFamily="34" charset="0"/>
              </a:rPr>
              <a:t>in the way</a:t>
            </a:r>
            <a:r>
              <a:rPr lang="en-GB" altLang="en-US" sz="3500" dirty="0">
                <a:solidFill>
                  <a:srgbClr val="006699"/>
                </a:solidFill>
                <a:latin typeface="Century Gothic" panose="020B0502020202020204" pitchFamily="34" charset="0"/>
              </a:rPr>
              <a:t> </a:t>
            </a:r>
            <a:r>
              <a:rPr lang="en-GB" altLang="en-US" sz="3500" i="1" dirty="0">
                <a:solidFill>
                  <a:srgbClr val="006699"/>
                </a:solidFill>
                <a:latin typeface="Century Gothic" panose="020B0502020202020204" pitchFamily="34" charset="0"/>
              </a:rPr>
              <a:t>it presents it</a:t>
            </a:r>
            <a:r>
              <a:rPr lang="en-GB" altLang="en-US" sz="3500" i="1" dirty="0">
                <a:latin typeface="Century Gothic" panose="020B0502020202020204" pitchFamily="34" charset="0"/>
              </a:rPr>
              <a:t>. (</a:t>
            </a:r>
            <a:r>
              <a:rPr lang="en-GB" altLang="en-US" sz="3500" dirty="0">
                <a:latin typeface="Century Gothic" panose="020B0502020202020204" pitchFamily="34" charset="0"/>
              </a:rPr>
              <a:t>p. 11) </a:t>
            </a:r>
          </a:p>
          <a:p>
            <a:pPr marL="274320" indent="-274320" eaLnBrk="1" fontAlgn="auto" hangingPunct="1">
              <a:lnSpc>
                <a:spcPct val="80000"/>
              </a:lnSpc>
              <a:spcAft>
                <a:spcPts val="0"/>
              </a:spcAft>
              <a:buClr>
                <a:schemeClr val="accent3"/>
              </a:buClr>
              <a:buFontTx/>
              <a:buNone/>
              <a:defRPr/>
            </a:pPr>
            <a:endParaRPr lang="en-GB" altLang="en-US" sz="2000" dirty="0">
              <a:latin typeface="Century Gothic" panose="020B0502020202020204" pitchFamily="34" charset="0"/>
            </a:endParaRPr>
          </a:p>
          <a:p>
            <a:pPr lvl="2" indent="-246888" eaLnBrk="1" fontAlgn="auto" hangingPunct="1">
              <a:lnSpc>
                <a:spcPct val="80000"/>
              </a:lnSpc>
              <a:spcAft>
                <a:spcPts val="0"/>
              </a:spcAft>
              <a:buFontTx/>
              <a:buNone/>
              <a:defRPr/>
            </a:pPr>
            <a:r>
              <a:rPr lang="en-GB" altLang="en-US" sz="2300" dirty="0">
                <a:latin typeface="Century Gothic" panose="020B0502020202020204" pitchFamily="34" charset="0"/>
              </a:rPr>
              <a:t>	</a:t>
            </a:r>
            <a:r>
              <a:rPr lang="en-GB" altLang="en-US" sz="3200" dirty="0">
                <a:latin typeface="Century Gothic" panose="020B0502020202020204" pitchFamily="34" charset="0"/>
              </a:rPr>
              <a:t>Ian Watt </a:t>
            </a:r>
            <a:r>
              <a:rPr lang="en-GB" altLang="en-US" sz="3200" i="1" dirty="0">
                <a:latin typeface="Century Gothic" panose="020B0502020202020204" pitchFamily="34" charset="0"/>
              </a:rPr>
              <a:t>The Rise of the Novel</a:t>
            </a:r>
            <a:r>
              <a:rPr lang="en-GB" altLang="en-US" sz="3200" dirty="0">
                <a:latin typeface="Century Gothic" panose="020B0502020202020204" pitchFamily="34" charset="0"/>
              </a:rPr>
              <a:t> (1957) (</a:t>
            </a:r>
            <a:r>
              <a:rPr lang="en-GB" altLang="en-US" sz="3200" dirty="0" err="1">
                <a:latin typeface="Century Gothic" panose="020B0502020202020204" pitchFamily="34" charset="0"/>
              </a:rPr>
              <a:t>Chatto</a:t>
            </a:r>
            <a:r>
              <a:rPr lang="en-GB" altLang="en-US" sz="3200" dirty="0">
                <a:latin typeface="Century Gothic" panose="020B0502020202020204" pitchFamily="34" charset="0"/>
              </a:rPr>
              <a:t> 1963)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15CE73D6-50A6-4DE7-936B-FB57F730EF7A}"/>
              </a:ext>
            </a:extLst>
          </p:cNvPr>
          <p:cNvSpPr>
            <a:spLocks noGrp="1"/>
          </p:cNvSpPr>
          <p:nvPr>
            <p:ph type="title"/>
          </p:nvPr>
        </p:nvSpPr>
        <p:spPr>
          <a:xfrm>
            <a:off x="0" y="0"/>
            <a:ext cx="9144000" cy="908720"/>
          </a:xfrm>
          <a:solidFill>
            <a:srgbClr val="996633"/>
          </a:solidFill>
        </p:spPr>
        <p:txBody>
          <a:bodyPr/>
          <a:lstStyle/>
          <a:p>
            <a:pPr algn="ctr" eaLnBrk="1" hangingPunct="1"/>
            <a:r>
              <a:rPr lang="en-GB" altLang="en-US" sz="3600" dirty="0">
                <a:solidFill>
                  <a:schemeClr val="tx1"/>
                </a:solidFill>
                <a:latin typeface="Perpetua Titling MT" panose="02020502060505020804" pitchFamily="18" charset="0"/>
              </a:rPr>
              <a:t>THE SIGNIFICANCE OF NARRATIVE</a:t>
            </a:r>
            <a:br>
              <a:rPr lang="en-GB" altLang="en-US" sz="3600" dirty="0">
                <a:solidFill>
                  <a:schemeClr val="tx1"/>
                </a:solidFill>
                <a:latin typeface="Perpetua Titling MT" panose="02020502060505020804" pitchFamily="18" charset="0"/>
              </a:rPr>
            </a:br>
            <a:endParaRPr lang="en-GB" altLang="en-US" sz="1400" dirty="0">
              <a:solidFill>
                <a:schemeClr val="tx1"/>
              </a:solidFill>
              <a:latin typeface="Perpetua Titling MT" panose="02020502060505020804" pitchFamily="18" charset="0"/>
            </a:endParaRPr>
          </a:p>
        </p:txBody>
      </p:sp>
      <p:sp>
        <p:nvSpPr>
          <p:cNvPr id="3" name="Content Placeholder 2">
            <a:extLst>
              <a:ext uri="{FF2B5EF4-FFF2-40B4-BE49-F238E27FC236}">
                <a16:creationId xmlns:a16="http://schemas.microsoft.com/office/drawing/2014/main" id="{453CA4D0-30BA-4FB9-8127-775195EA3860}"/>
              </a:ext>
            </a:extLst>
          </p:cNvPr>
          <p:cNvSpPr>
            <a:spLocks noGrp="1"/>
          </p:cNvSpPr>
          <p:nvPr>
            <p:ph idx="1"/>
          </p:nvPr>
        </p:nvSpPr>
        <p:spPr>
          <a:xfrm>
            <a:off x="250825" y="1125538"/>
            <a:ext cx="8642350" cy="5472112"/>
          </a:xfrm>
        </p:spPr>
        <p:txBody>
          <a:bodyPr>
            <a:normAutofit/>
          </a:bodyPr>
          <a:lstStyle/>
          <a:p>
            <a:pPr marL="0" indent="0" eaLnBrk="1" fontAlgn="auto" hangingPunct="1">
              <a:spcAft>
                <a:spcPts val="0"/>
              </a:spcAft>
              <a:buClr>
                <a:schemeClr val="accent3"/>
              </a:buClr>
              <a:buFont typeface="Wingdings 2"/>
              <a:buNone/>
              <a:defRPr/>
            </a:pPr>
            <a:r>
              <a:rPr lang="en-GB" sz="2200" dirty="0">
                <a:latin typeface="Century Gothic" panose="020B0502020202020204" pitchFamily="34" charset="0"/>
              </a:rPr>
              <a:t>Pamela is a weaver of words who attains her freedom through narrative; her victory lies in art, through which she gains the understanding that the temptation of death is merely a vanity. Contemplating suicide, she can only hope to join the ranks of</a:t>
            </a:r>
            <a:r>
              <a:rPr lang="en-GB" sz="2200" u="sng" dirty="0">
                <a:latin typeface="Century Gothic" panose="020B0502020202020204" pitchFamily="34" charset="0"/>
              </a:rPr>
              <a:t> </a:t>
            </a:r>
            <a:r>
              <a:rPr lang="en-GB" sz="2200" dirty="0">
                <a:solidFill>
                  <a:srgbClr val="006699"/>
                </a:solidFill>
                <a:latin typeface="Century Gothic" panose="020B0502020202020204" pitchFamily="34" charset="0"/>
              </a:rPr>
              <a:t>tragic heroines who became "the Subject of . . . Ballads and Elegies" </a:t>
            </a:r>
            <a:r>
              <a:rPr lang="en-GB" sz="2200" dirty="0">
                <a:latin typeface="Century Gothic" panose="020B0502020202020204" pitchFamily="34" charset="0"/>
              </a:rPr>
              <a:t>(152). …When she rejects the temptation to self-annihilation, she begins to write the way to wholeness for both herself and </a:t>
            </a:r>
            <a:r>
              <a:rPr lang="en-GB" sz="2200" dirty="0" err="1">
                <a:latin typeface="Century Gothic" panose="020B0502020202020204" pitchFamily="34" charset="0"/>
              </a:rPr>
              <a:t>Mr.B</a:t>
            </a:r>
            <a:r>
              <a:rPr lang="en-GB" sz="2200" dirty="0">
                <a:latin typeface="Century Gothic" panose="020B0502020202020204" pitchFamily="34" charset="0"/>
              </a:rPr>
              <a:t>. Pamela is an artist in many ways, but her artistic talents and artistry combine to emphasize her greatest creation, her writing, about which she </a:t>
            </a:r>
            <a:r>
              <a:rPr lang="en-GB" sz="2200" dirty="0" err="1">
                <a:latin typeface="Century Gothic" panose="020B0502020202020204" pitchFamily="34" charset="0"/>
              </a:rPr>
              <a:t>says</a:t>
            </a:r>
            <a:r>
              <a:rPr lang="en-GB" sz="2200" dirty="0" err="1">
                <a:solidFill>
                  <a:srgbClr val="006699"/>
                </a:solidFill>
                <a:latin typeface="Century Gothic" panose="020B0502020202020204" pitchFamily="34" charset="0"/>
              </a:rPr>
              <a:t>:"Well</a:t>
            </a:r>
            <a:r>
              <a:rPr lang="en-GB" sz="2200" dirty="0">
                <a:solidFill>
                  <a:srgbClr val="006699"/>
                </a:solidFill>
                <a:latin typeface="Century Gothic" panose="020B0502020202020204" pitchFamily="34" charset="0"/>
              </a:rPr>
              <a:t>, my Story surely would furnish out a surprizing kind of Novel, if it was to be well-told“</a:t>
            </a:r>
          </a:p>
          <a:p>
            <a:pPr marL="0" indent="0" eaLnBrk="1" fontAlgn="auto" hangingPunct="1">
              <a:spcAft>
                <a:spcPts val="0"/>
              </a:spcAft>
              <a:buClr>
                <a:schemeClr val="accent3"/>
              </a:buClr>
              <a:buFont typeface="Wingdings 2"/>
              <a:buNone/>
              <a:defRPr/>
            </a:pPr>
            <a:r>
              <a:rPr lang="en-GB" dirty="0">
                <a:latin typeface="Century Gothic" panose="020B0502020202020204" pitchFamily="34" charset="0"/>
              </a:rPr>
              <a:t>	</a:t>
            </a:r>
            <a:r>
              <a:rPr lang="en-GB" sz="2000" dirty="0">
                <a:latin typeface="Century Gothic" panose="020B0502020202020204" pitchFamily="34" charset="0"/>
              </a:rPr>
              <a:t>Sheila </a:t>
            </a:r>
            <a:r>
              <a:rPr lang="en-GB" sz="2000" dirty="0" err="1">
                <a:latin typeface="Century Gothic" panose="020B0502020202020204" pitchFamily="34" charset="0"/>
              </a:rPr>
              <a:t>C.Conboy</a:t>
            </a:r>
            <a:r>
              <a:rPr lang="en-GB" sz="2000" dirty="0">
                <a:latin typeface="Century Gothic" panose="020B0502020202020204" pitchFamily="34" charset="0"/>
              </a:rPr>
              <a:t>, ‘Fabric and Fabrication in Richardson’s 	</a:t>
            </a:r>
            <a:r>
              <a:rPr lang="en-GB" sz="2000" i="1" dirty="0">
                <a:latin typeface="Century Gothic" panose="020B0502020202020204" pitchFamily="34" charset="0"/>
              </a:rPr>
              <a:t>Pamela’ ELH, </a:t>
            </a:r>
            <a:r>
              <a:rPr lang="en-GB" sz="2000" dirty="0">
                <a:latin typeface="Century Gothic" panose="020B0502020202020204" pitchFamily="34" charset="0"/>
              </a:rPr>
              <a:t>54,</a:t>
            </a:r>
            <a:r>
              <a:rPr lang="en-GB" sz="2000" i="1" dirty="0">
                <a:latin typeface="Century Gothic" panose="020B0502020202020204" pitchFamily="34" charset="0"/>
              </a:rPr>
              <a:t> </a:t>
            </a:r>
            <a:r>
              <a:rPr lang="en-GB" sz="2000" dirty="0">
                <a:latin typeface="Century Gothic" panose="020B0502020202020204" pitchFamily="34" charset="0"/>
              </a:rPr>
              <a:t>1987: 81-96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3554" name="Picture 4">
            <a:extLst>
              <a:ext uri="{FF2B5EF4-FFF2-40B4-BE49-F238E27FC236}">
                <a16:creationId xmlns:a16="http://schemas.microsoft.com/office/drawing/2014/main" id="{F7224C47-A456-4859-A887-850C509E0A8F}"/>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colorTemperature colorTemp="7200"/>
                    </a14:imgEffect>
                    <a14:imgEffect>
                      <a14:saturation sat="400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924642" y="523139"/>
            <a:ext cx="3206137" cy="535413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23555" name="Picture 5">
            <a:extLst>
              <a:ext uri="{FF2B5EF4-FFF2-40B4-BE49-F238E27FC236}">
                <a16:creationId xmlns:a16="http://schemas.microsoft.com/office/drawing/2014/main" id="{0EA9EB79-B6A3-42EC-A7C4-74257093ED08}"/>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colorTemperature colorTemp="7200"/>
                    </a14:imgEffect>
                    <a14:imgEffect>
                      <a14:saturation sat="400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4957467" y="523139"/>
            <a:ext cx="3192644" cy="535413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23556" name="Picture 6">
            <a:extLst>
              <a:ext uri="{FF2B5EF4-FFF2-40B4-BE49-F238E27FC236}">
                <a16:creationId xmlns:a16="http://schemas.microsoft.com/office/drawing/2014/main" id="{AAE98F98-D725-4244-AF1B-BEA84F5787E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4368" y="6041967"/>
            <a:ext cx="7815263" cy="585788"/>
          </a:xfrm>
          <a:prstGeom prst="rect">
            <a:avLst/>
          </a:prstGeom>
          <a:solidFill>
            <a:srgbClr val="996633"/>
          </a:solid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89904343-397F-45E1-A2B6-1261DFEEDE6B}"/>
              </a:ext>
            </a:extLst>
          </p:cNvPr>
          <p:cNvSpPr>
            <a:spLocks noGrp="1" noChangeArrowheads="1"/>
          </p:cNvSpPr>
          <p:nvPr>
            <p:ph type="title"/>
          </p:nvPr>
        </p:nvSpPr>
        <p:spPr>
          <a:xfrm>
            <a:off x="0" y="1"/>
            <a:ext cx="9143999" cy="1052736"/>
          </a:xfrm>
          <a:solidFill>
            <a:srgbClr val="996633"/>
          </a:solidFill>
        </p:spPr>
        <p:txBody>
          <a:bodyPr/>
          <a:lstStyle/>
          <a:p>
            <a:pPr algn="ctr" eaLnBrk="1" hangingPunct="1"/>
            <a:r>
              <a:rPr lang="en-GB" altLang="en-US" sz="4000" dirty="0">
                <a:solidFill>
                  <a:schemeClr val="tx1"/>
                </a:solidFill>
                <a:latin typeface="Perpetua Titling MT" panose="02020502060505020804" pitchFamily="18" charset="0"/>
              </a:rPr>
              <a:t>Fictions and science</a:t>
            </a:r>
            <a:br>
              <a:rPr lang="en-GB" altLang="en-US" sz="4000" dirty="0">
                <a:solidFill>
                  <a:schemeClr val="tx1"/>
                </a:solidFill>
                <a:latin typeface="Perpetua Titling MT" panose="02020502060505020804" pitchFamily="18" charset="0"/>
              </a:rPr>
            </a:br>
            <a:endParaRPr lang="en-GB" altLang="en-US" sz="1400" dirty="0">
              <a:solidFill>
                <a:schemeClr val="tx1"/>
              </a:solidFill>
              <a:latin typeface="Perpetua Titling MT" panose="02020502060505020804" pitchFamily="18" charset="0"/>
            </a:endParaRPr>
          </a:p>
        </p:txBody>
      </p:sp>
      <p:sp>
        <p:nvSpPr>
          <p:cNvPr id="9219" name="Rectangle 3">
            <a:extLst>
              <a:ext uri="{FF2B5EF4-FFF2-40B4-BE49-F238E27FC236}">
                <a16:creationId xmlns:a16="http://schemas.microsoft.com/office/drawing/2014/main" id="{E98F765E-422C-4E64-846E-C5210E4CF0DE}"/>
              </a:ext>
            </a:extLst>
          </p:cNvPr>
          <p:cNvSpPr>
            <a:spLocks noGrp="1" noChangeArrowheads="1"/>
          </p:cNvSpPr>
          <p:nvPr>
            <p:ph idx="1"/>
          </p:nvPr>
        </p:nvSpPr>
        <p:spPr>
          <a:xfrm>
            <a:off x="468313" y="1412875"/>
            <a:ext cx="8229600" cy="4464397"/>
          </a:xfrm>
        </p:spPr>
        <p:txBody>
          <a:bodyPr>
            <a:normAutofit fontScale="92500"/>
          </a:bodyPr>
          <a:lstStyle/>
          <a:p>
            <a:pPr marL="274320" indent="-274320" eaLnBrk="1" fontAlgn="auto" hangingPunct="1">
              <a:lnSpc>
                <a:spcPct val="110000"/>
              </a:lnSpc>
              <a:spcAft>
                <a:spcPts val="0"/>
              </a:spcAft>
              <a:buClr>
                <a:schemeClr val="accent3"/>
              </a:buClr>
              <a:buFontTx/>
              <a:buNone/>
              <a:defRPr/>
            </a:pPr>
            <a:r>
              <a:rPr lang="en-AU" altLang="en-US" sz="2400" dirty="0">
                <a:latin typeface="Georgia" pitchFamily="18" charset="0"/>
              </a:rPr>
              <a:t>	</a:t>
            </a:r>
            <a:r>
              <a:rPr lang="en-AU" altLang="en-US" sz="2400" dirty="0" smtClean="0">
                <a:latin typeface="Century Gothic" panose="020B0502020202020204" pitchFamily="34" charset="0"/>
              </a:rPr>
              <a:t>Even </a:t>
            </a:r>
            <a:r>
              <a:rPr lang="en-AU" altLang="en-US" sz="2400" dirty="0" smtClean="0">
                <a:solidFill>
                  <a:srgbClr val="006699"/>
                </a:solidFill>
                <a:latin typeface="Century Gothic" panose="020B0502020202020204" pitchFamily="34" charset="0"/>
              </a:rPr>
              <a:t>the novel shares the impulse toward formal proof so strongly voiced in the embrace of induction by scientific theorists inspired by Newton</a:t>
            </a:r>
            <a:r>
              <a:rPr lang="en-AU" altLang="en-US" sz="2400" dirty="0" smtClean="0">
                <a:latin typeface="Century Gothic" panose="020B0502020202020204" pitchFamily="34" charset="0"/>
              </a:rPr>
              <a:t>. Fielding declares, for instance, "in reality, there are many little circumstances too often omitted by injudicious historians, from which events of the utmost importance arise. </a:t>
            </a:r>
            <a:r>
              <a:rPr lang="en-AU" altLang="en-US" sz="2400" dirty="0" smtClean="0">
                <a:solidFill>
                  <a:srgbClr val="006699"/>
                </a:solidFill>
                <a:latin typeface="Century Gothic" panose="020B0502020202020204" pitchFamily="34" charset="0"/>
              </a:rPr>
              <a:t>The world may indeed to considered as a vast machine</a:t>
            </a:r>
            <a:r>
              <a:rPr lang="en-AU" altLang="en-US" sz="2400" dirty="0" smtClean="0">
                <a:latin typeface="Century Gothic" panose="020B0502020202020204" pitchFamily="34" charset="0"/>
              </a:rPr>
              <a:t>, in which the great wheels are originally set in motion by those which are very minute, and almost imperceptible to any but the strongest eyes."</a:t>
            </a:r>
            <a:r>
              <a:rPr lang="en-GB" altLang="en-US" sz="2400" dirty="0" smtClean="0">
                <a:latin typeface="Century Gothic" panose="020B0502020202020204" pitchFamily="34" charset="0"/>
              </a:rPr>
              <a:t> </a:t>
            </a:r>
          </a:p>
          <a:p>
            <a:pPr marL="274320" indent="-274320" eaLnBrk="1" fontAlgn="auto" hangingPunct="1">
              <a:lnSpc>
                <a:spcPct val="90000"/>
              </a:lnSpc>
              <a:spcAft>
                <a:spcPts val="0"/>
              </a:spcAft>
              <a:buClr>
                <a:schemeClr val="accent3"/>
              </a:buClr>
              <a:buFontTx/>
              <a:buNone/>
              <a:defRPr/>
            </a:pPr>
            <a:r>
              <a:rPr lang="en-GB" altLang="en-US" sz="2800" dirty="0">
                <a:latin typeface="Century Gothic" panose="020B0502020202020204" pitchFamily="34" charset="0"/>
              </a:rPr>
              <a:t>							</a:t>
            </a:r>
            <a:r>
              <a:rPr lang="en-GB" altLang="en-US" sz="2200" dirty="0">
                <a:latin typeface="Century Gothic" panose="020B0502020202020204" pitchFamily="34" charset="0"/>
              </a:rPr>
              <a:t>Bender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F18C5E7B-DFF3-48F8-80F8-498967625EBF}"/>
              </a:ext>
            </a:extLst>
          </p:cNvPr>
          <p:cNvSpPr>
            <a:spLocks noGrp="1" noChangeArrowheads="1"/>
          </p:cNvSpPr>
          <p:nvPr>
            <p:ph type="title"/>
          </p:nvPr>
        </p:nvSpPr>
        <p:spPr>
          <a:xfrm>
            <a:off x="0" y="0"/>
            <a:ext cx="9144000" cy="1052736"/>
          </a:xfrm>
          <a:solidFill>
            <a:srgbClr val="996633"/>
          </a:solidFill>
        </p:spPr>
        <p:txBody>
          <a:bodyPr/>
          <a:lstStyle/>
          <a:p>
            <a:pPr algn="ctr" eaLnBrk="1" hangingPunct="1"/>
            <a:r>
              <a:rPr lang="en-GB" altLang="en-US" sz="3000" dirty="0">
                <a:solidFill>
                  <a:schemeClr val="tx1"/>
                </a:solidFill>
                <a:latin typeface="Perpetua Titling MT" panose="02020502060505020804" pitchFamily="18" charset="0"/>
              </a:rPr>
              <a:t>the individual in Time &amp; place</a:t>
            </a:r>
            <a:br>
              <a:rPr lang="en-GB" altLang="en-US" sz="3000" dirty="0">
                <a:solidFill>
                  <a:schemeClr val="tx1"/>
                </a:solidFill>
                <a:latin typeface="Perpetua Titling MT" panose="02020502060505020804" pitchFamily="18" charset="0"/>
              </a:rPr>
            </a:br>
            <a:r>
              <a:rPr lang="en-GB" altLang="en-US" sz="1400" dirty="0">
                <a:solidFill>
                  <a:schemeClr val="tx1"/>
                </a:solidFill>
                <a:latin typeface="Perpetua Titling MT" panose="02020502060505020804" pitchFamily="18" charset="0"/>
              </a:rPr>
              <a:t> </a:t>
            </a:r>
            <a:endParaRPr lang="en-GB" altLang="en-US" sz="1000" dirty="0">
              <a:solidFill>
                <a:schemeClr val="tx1"/>
              </a:solidFill>
              <a:latin typeface="Perpetua Titling MT" panose="02020502060505020804" pitchFamily="18" charset="0"/>
            </a:endParaRPr>
          </a:p>
        </p:txBody>
      </p:sp>
      <p:sp>
        <p:nvSpPr>
          <p:cNvPr id="24579" name="Rectangle 3">
            <a:extLst>
              <a:ext uri="{FF2B5EF4-FFF2-40B4-BE49-F238E27FC236}">
                <a16:creationId xmlns:a16="http://schemas.microsoft.com/office/drawing/2014/main" id="{62295FFB-563A-4914-9FBC-F51B7F4F57CF}"/>
              </a:ext>
            </a:extLst>
          </p:cNvPr>
          <p:cNvSpPr>
            <a:spLocks noGrp="1" noChangeArrowheads="1"/>
          </p:cNvSpPr>
          <p:nvPr>
            <p:ph idx="1"/>
          </p:nvPr>
        </p:nvSpPr>
        <p:spPr>
          <a:xfrm>
            <a:off x="250825" y="1484313"/>
            <a:ext cx="8604250" cy="5373687"/>
          </a:xfrm>
        </p:spPr>
        <p:txBody>
          <a:bodyPr/>
          <a:lstStyle/>
          <a:p>
            <a:pPr eaLnBrk="1" hangingPunct="1">
              <a:spcBef>
                <a:spcPts val="0"/>
              </a:spcBef>
              <a:buFontTx/>
              <a:buNone/>
            </a:pPr>
            <a:r>
              <a:rPr lang="en-AU" altLang="en-US" sz="2400" dirty="0">
                <a:latin typeface="Georgia" panose="02040502050405020303" pitchFamily="18" charset="0"/>
              </a:rPr>
              <a:t>	</a:t>
            </a:r>
            <a:r>
              <a:rPr lang="en-AU" altLang="en-US" sz="2200" dirty="0" smtClean="0">
                <a:latin typeface="Century Gothic" panose="020B0502020202020204" pitchFamily="34" charset="0"/>
              </a:rPr>
              <a:t>The 'principle of individuation' accepted by Locke was that of existence at a particular locus in space and time: since, as he wrote, </a:t>
            </a:r>
            <a:r>
              <a:rPr lang="en-AU" altLang="en-US" sz="2200" dirty="0" smtClean="0">
                <a:solidFill>
                  <a:srgbClr val="006699"/>
                </a:solidFill>
                <a:latin typeface="Century Gothic" panose="020B0502020202020204" pitchFamily="34" charset="0"/>
              </a:rPr>
              <a:t>'ideas become general by separating from them the circumstances of time and place'</a:t>
            </a:r>
            <a:r>
              <a:rPr lang="en-AU" altLang="en-US" sz="2200" dirty="0" smtClean="0">
                <a:latin typeface="Century Gothic" panose="020B0502020202020204" pitchFamily="34" charset="0"/>
              </a:rPr>
              <a:t>, so they become particular only when both these circumstances are specified. In the same way the characters of the novel can only be individualized if they are set in a background of particularized time and place. . . .</a:t>
            </a:r>
            <a:r>
              <a:rPr lang="en-GB" altLang="en-US" sz="2200" dirty="0" smtClean="0">
                <a:latin typeface="Century Gothic" panose="020B0502020202020204" pitchFamily="34" charset="0"/>
              </a:rPr>
              <a:t> </a:t>
            </a:r>
          </a:p>
          <a:p>
            <a:pPr eaLnBrk="1" hangingPunct="1">
              <a:spcBef>
                <a:spcPts val="0"/>
              </a:spcBef>
              <a:buFontTx/>
              <a:buNone/>
            </a:pPr>
            <a:endParaRPr lang="en-GB" altLang="en-US" sz="1000" dirty="0">
              <a:latin typeface="Century Gothic" panose="020B0502020202020204" pitchFamily="34" charset="0"/>
            </a:endParaRPr>
          </a:p>
          <a:p>
            <a:pPr eaLnBrk="1" hangingPunct="1">
              <a:spcBef>
                <a:spcPts val="0"/>
              </a:spcBef>
              <a:buFontTx/>
              <a:buNone/>
            </a:pPr>
            <a:r>
              <a:rPr lang="en-GB" altLang="en-US" sz="2400" dirty="0">
                <a:latin typeface="Century Gothic" panose="020B0502020202020204" pitchFamily="34" charset="0"/>
              </a:rPr>
              <a:t>	</a:t>
            </a:r>
            <a:r>
              <a:rPr lang="en-GB" altLang="en-US" sz="2200" dirty="0">
                <a:latin typeface="Century Gothic" panose="020B0502020202020204" pitchFamily="34" charset="0"/>
              </a:rPr>
              <a:t>many novelists, from Sterne to Proust, have made their subject the exploration of personality as it is defined in the interpretation of its past and present self-awareness… </a:t>
            </a:r>
            <a:r>
              <a:rPr lang="en-GB" altLang="en-US" sz="2200" dirty="0">
                <a:solidFill>
                  <a:srgbClr val="004D74"/>
                </a:solidFill>
                <a:latin typeface="Century Gothic" panose="020B0502020202020204" pitchFamily="34" charset="0"/>
              </a:rPr>
              <a:t>the novel in general has interested itself much more than any other literary form in the development of its characters in the course of time. </a:t>
            </a:r>
            <a:r>
              <a:rPr lang="en-GB" altLang="en-US" sz="2200" dirty="0">
                <a:latin typeface="Century Gothic" panose="020B0502020202020204" pitchFamily="34" charset="0"/>
              </a:rPr>
              <a:t>(Watt, p. 21)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11D8DF7F-43A9-4E61-9656-440A47010B88}"/>
              </a:ext>
            </a:extLst>
          </p:cNvPr>
          <p:cNvSpPr>
            <a:spLocks noGrp="1"/>
          </p:cNvSpPr>
          <p:nvPr>
            <p:ph type="title"/>
          </p:nvPr>
        </p:nvSpPr>
        <p:spPr>
          <a:xfrm>
            <a:off x="-36004" y="-4718"/>
            <a:ext cx="9144000" cy="980728"/>
          </a:xfrm>
          <a:solidFill>
            <a:srgbClr val="996633"/>
          </a:solidFill>
        </p:spPr>
        <p:txBody>
          <a:bodyPr/>
          <a:lstStyle/>
          <a:p>
            <a:pPr marL="539750" algn="ctr" eaLnBrk="1" hangingPunct="1"/>
            <a:r>
              <a:rPr lang="en-GB" altLang="en-US" sz="2800" dirty="0">
                <a:solidFill>
                  <a:schemeClr val="tx1"/>
                </a:solidFill>
                <a:latin typeface="Perpetua Titling MT" panose="02020502060505020804" pitchFamily="18" charset="0"/>
              </a:rPr>
              <a:t>Internalising class &amp; gender via </a:t>
            </a:r>
            <a:r>
              <a:rPr lang="en-GB" altLang="en-US" sz="2800" dirty="0" smtClean="0">
                <a:solidFill>
                  <a:schemeClr val="tx1"/>
                </a:solidFill>
                <a:latin typeface="Perpetua Titling MT" panose="02020502060505020804" pitchFamily="18" charset="0"/>
              </a:rPr>
              <a:t/>
            </a:r>
            <a:br>
              <a:rPr lang="en-GB" altLang="en-US" sz="2800" dirty="0" smtClean="0">
                <a:solidFill>
                  <a:schemeClr val="tx1"/>
                </a:solidFill>
                <a:latin typeface="Perpetua Titling MT" panose="02020502060505020804" pitchFamily="18" charset="0"/>
              </a:rPr>
            </a:br>
            <a:r>
              <a:rPr lang="en-GB" altLang="en-US" sz="2800" dirty="0" smtClean="0">
                <a:solidFill>
                  <a:schemeClr val="tx1"/>
                </a:solidFill>
                <a:latin typeface="Perpetua Titling MT" panose="02020502060505020804" pitchFamily="18" charset="0"/>
              </a:rPr>
              <a:t>fantasies </a:t>
            </a:r>
            <a:r>
              <a:rPr lang="en-GB" altLang="en-US" sz="2800" dirty="0">
                <a:solidFill>
                  <a:schemeClr val="tx1"/>
                </a:solidFill>
                <a:latin typeface="Perpetua Titling MT" panose="02020502060505020804" pitchFamily="18" charset="0"/>
              </a:rPr>
              <a:t>of social </a:t>
            </a:r>
            <a:r>
              <a:rPr lang="en-GB" altLang="en-US" sz="2800" dirty="0" smtClean="0">
                <a:solidFill>
                  <a:schemeClr val="tx1"/>
                </a:solidFill>
                <a:latin typeface="Perpetua Titling MT" panose="02020502060505020804" pitchFamily="18" charset="0"/>
              </a:rPr>
              <a:t>elevation</a:t>
            </a:r>
            <a:endParaRPr lang="en-GB" altLang="en-US" sz="1400" dirty="0">
              <a:solidFill>
                <a:schemeClr val="tx1"/>
              </a:solidFill>
              <a:latin typeface="Perpetua Titling MT" panose="02020502060505020804" pitchFamily="18" charset="0"/>
            </a:endParaRPr>
          </a:p>
        </p:txBody>
      </p:sp>
      <p:sp>
        <p:nvSpPr>
          <p:cNvPr id="26627" name="Content Placeholder 3">
            <a:extLst>
              <a:ext uri="{FF2B5EF4-FFF2-40B4-BE49-F238E27FC236}">
                <a16:creationId xmlns:a16="http://schemas.microsoft.com/office/drawing/2014/main" id="{8A971A05-43F0-4B47-B86F-468181567A8D}"/>
              </a:ext>
            </a:extLst>
          </p:cNvPr>
          <p:cNvSpPr>
            <a:spLocks noGrp="1"/>
          </p:cNvSpPr>
          <p:nvPr>
            <p:ph sz="half" idx="2"/>
          </p:nvPr>
        </p:nvSpPr>
        <p:spPr>
          <a:xfrm>
            <a:off x="179512" y="977008"/>
            <a:ext cx="8712968" cy="5766356"/>
          </a:xfrm>
        </p:spPr>
        <p:txBody>
          <a:bodyPr/>
          <a:lstStyle/>
          <a:p>
            <a:pPr marL="0" indent="0" eaLnBrk="1" hangingPunct="1">
              <a:buNone/>
            </a:pPr>
            <a:r>
              <a:rPr lang="en-GB" altLang="en-US" sz="2000" dirty="0" smtClean="0">
                <a:latin typeface="Century Gothic" panose="020B0502020202020204" pitchFamily="34" charset="0"/>
              </a:rPr>
              <a:t>A </a:t>
            </a:r>
            <a:r>
              <a:rPr lang="en-GB" altLang="en-US" sz="2000" dirty="0">
                <a:latin typeface="Century Gothic" panose="020B0502020202020204" pitchFamily="34" charset="0"/>
              </a:rPr>
              <a:t>reader identifies with an ordinary person, unknown to him or her personally but with whom the reader empathizes </a:t>
            </a:r>
            <a:r>
              <a:rPr lang="en-GB" altLang="en-US" sz="2000" u="sng" dirty="0">
                <a:solidFill>
                  <a:srgbClr val="006699"/>
                </a:solidFill>
                <a:latin typeface="Century Gothic" panose="020B0502020202020204" pitchFamily="34" charset="0"/>
              </a:rPr>
              <a:t>thanks to the narrative form itself</a:t>
            </a:r>
            <a:r>
              <a:rPr lang="en-GB" altLang="en-US" sz="2000" dirty="0">
                <a:latin typeface="Century Gothic" panose="020B0502020202020204" pitchFamily="34" charset="0"/>
              </a:rPr>
              <a:t>. I am arguing that </a:t>
            </a:r>
            <a:r>
              <a:rPr lang="en-GB" altLang="en-US" sz="2000" dirty="0">
                <a:solidFill>
                  <a:srgbClr val="006699"/>
                </a:solidFill>
                <a:latin typeface="Century Gothic" panose="020B0502020202020204" pitchFamily="34" charset="0"/>
              </a:rPr>
              <a:t>the novel disseminated a new psychology and a new social and political order through the working of the narrative form</a:t>
            </a:r>
            <a:r>
              <a:rPr lang="en-GB" altLang="en-US" sz="2000" dirty="0">
                <a:latin typeface="Century Gothic" panose="020B0502020202020204" pitchFamily="34" charset="0"/>
              </a:rPr>
              <a:t>. ...  'It made servants like Pamela, the heroine of Richardson's novel of the same name, be equal and even the better of rich men such as Mr. B, her employer</a:t>
            </a:r>
            <a:r>
              <a:rPr lang="en-GB" altLang="en-US" sz="2100" dirty="0" smtClean="0">
                <a:latin typeface="Century Gothic" panose="020B0502020202020204" pitchFamily="34" charset="0"/>
              </a:rPr>
              <a:t>.‘ 			</a:t>
            </a:r>
            <a:r>
              <a:rPr lang="en-GB" altLang="en-US" sz="1800" dirty="0" smtClean="0">
                <a:latin typeface="Century Gothic" panose="020B0502020202020204" pitchFamily="34" charset="0"/>
              </a:rPr>
              <a:t>Lynn </a:t>
            </a:r>
            <a:r>
              <a:rPr lang="en-GB" altLang="en-US" sz="1800" dirty="0">
                <a:latin typeface="Century Gothic" panose="020B0502020202020204" pitchFamily="34" charset="0"/>
              </a:rPr>
              <a:t>Hunt</a:t>
            </a:r>
          </a:p>
          <a:p>
            <a:pPr marL="0" indent="0" algn="ctr" eaLnBrk="1" hangingPunct="1">
              <a:buFont typeface="Wingdings 2" panose="05020102010507070707" pitchFamily="18" charset="2"/>
              <a:buNone/>
            </a:pPr>
            <a:r>
              <a:rPr lang="en-GB" altLang="en-US" sz="1200" dirty="0" smtClean="0">
                <a:latin typeface="Century Gothic" panose="020B0502020202020204" pitchFamily="34" charset="0"/>
              </a:rPr>
              <a:t>-------------------------------------------------------------</a:t>
            </a:r>
          </a:p>
          <a:p>
            <a:pPr marL="0" indent="0" eaLnBrk="1" hangingPunct="1">
              <a:buFont typeface="Wingdings 2" panose="05020102010507070707" pitchFamily="18" charset="2"/>
              <a:buNone/>
            </a:pPr>
            <a:r>
              <a:rPr lang="en-GB" altLang="en-US" sz="2000" dirty="0" smtClean="0">
                <a:latin typeface="Century Gothic" panose="020B0502020202020204" pitchFamily="34" charset="0"/>
              </a:rPr>
              <a:t>But </a:t>
            </a:r>
            <a:r>
              <a:rPr lang="en-GB" altLang="en-US" sz="2000" dirty="0">
                <a:latin typeface="Century Gothic" panose="020B0502020202020204" pitchFamily="34" charset="0"/>
              </a:rPr>
              <a:t>see the lordliness of a high condition! — </a:t>
            </a:r>
            <a:r>
              <a:rPr lang="en-GB" altLang="en-US" sz="2000" dirty="0" smtClean="0">
                <a:latin typeface="Century Gothic" panose="020B0502020202020204" pitchFamily="34" charset="0"/>
              </a:rPr>
              <a:t>… What </a:t>
            </a:r>
            <a:r>
              <a:rPr lang="en-GB" altLang="en-US" sz="2000" dirty="0">
                <a:latin typeface="Century Gothic" panose="020B0502020202020204" pitchFamily="34" charset="0"/>
              </a:rPr>
              <a:t>a fine time a person of an equal condition would have of it, if she were even to marry such a one! </a:t>
            </a:r>
            <a:r>
              <a:rPr lang="en-GB" altLang="en-US" sz="2000" dirty="0">
                <a:latin typeface="Century Gothic" panose="020B0502020202020204" pitchFamily="34" charset="0"/>
              </a:rPr>
              <a:t>— His poor dear mother spoiled him at first. </a:t>
            </a:r>
            <a:r>
              <a:rPr lang="en-GB" altLang="en-US" sz="2000" dirty="0">
                <a:solidFill>
                  <a:srgbClr val="004D74"/>
                </a:solidFill>
                <a:latin typeface="Century Gothic" panose="020B0502020202020204" pitchFamily="34" charset="0"/>
              </a:rPr>
              <a:t>Nobody must speak to him or contradict him, as I have heard, when he was a child; </a:t>
            </a:r>
            <a:r>
              <a:rPr lang="en-GB" altLang="en-US" sz="2000" dirty="0">
                <a:latin typeface="Century Gothic" panose="020B0502020202020204" pitchFamily="34" charset="0"/>
              </a:rPr>
              <a:t>and so he has not been used to be controlled, and cannot bear the least thing that crosses his violent will. This is one of the blessings attending men of high condition! </a:t>
            </a:r>
            <a:r>
              <a:rPr lang="en-GB" altLang="en-US" sz="2000" dirty="0">
                <a:solidFill>
                  <a:srgbClr val="004D74"/>
                </a:solidFill>
                <a:latin typeface="Century Gothic" panose="020B0502020202020204" pitchFamily="34" charset="0"/>
              </a:rPr>
              <a:t>Much good may do them with their pride of birth, and pride of fortune! </a:t>
            </a:r>
            <a:r>
              <a:rPr lang="en-GB" altLang="en-US" sz="2000" dirty="0">
                <a:latin typeface="Century Gothic" panose="020B0502020202020204" pitchFamily="34" charset="0"/>
              </a:rPr>
              <a:t>say I:— All that it serves for, as far as I can see, is, to multiply their disquiets, and every body’s else that has to do with them</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5602" name="Picture 8" descr="Joseph Highmore from Four Scenes from Samuel Richardson's 'Pamela', IX: Pamela is Married 1743-4">
            <a:extLst>
              <a:ext uri="{FF2B5EF4-FFF2-40B4-BE49-F238E27FC236}">
                <a16:creationId xmlns:a16="http://schemas.microsoft.com/office/drawing/2014/main" id="{FEAA56F4-2D08-47F7-BDB9-4D9E8629317F}"/>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1261256" y="1023670"/>
            <a:ext cx="6154762" cy="509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3" name="Rectangle 9">
            <a:extLst>
              <a:ext uri="{FF2B5EF4-FFF2-40B4-BE49-F238E27FC236}">
                <a16:creationId xmlns:a16="http://schemas.microsoft.com/office/drawing/2014/main" id="{46DB6912-4ED9-46B7-94E2-335E17AFD267}"/>
              </a:ext>
            </a:extLst>
          </p:cNvPr>
          <p:cNvSpPr>
            <a:spLocks noChangeArrowheads="1"/>
          </p:cNvSpPr>
          <p:nvPr/>
        </p:nvSpPr>
        <p:spPr bwMode="auto">
          <a:xfrm>
            <a:off x="1749753" y="6199552"/>
            <a:ext cx="5644494"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lr>
                <a:srgbClr val="BEAE98"/>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eaLnBrk="0" hangingPunct="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eaLnBrk="0" hangingPunct="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eaLnBrk="0" hangingPunct="0">
              <a:spcBef>
                <a:spcPct val="20000"/>
              </a:spcBef>
              <a:buClr>
                <a:srgbClr val="BEAE98"/>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eaLnBrk="0" hangingPunct="0">
              <a:spcBef>
                <a:spcPct val="20000"/>
              </a:spcBef>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2000" dirty="0">
                <a:latin typeface="Century Gothic" panose="020B0502020202020204" pitchFamily="34" charset="0"/>
              </a:rPr>
              <a:t>Joseph Highmore </a:t>
            </a:r>
            <a:r>
              <a:rPr lang="en-GB" altLang="en-US" sz="2000" i="1" dirty="0">
                <a:latin typeface="Century Gothic" panose="020B0502020202020204" pitchFamily="34" charset="0"/>
              </a:rPr>
              <a:t>Pamela is Married</a:t>
            </a:r>
            <a:r>
              <a:rPr lang="en-GB" altLang="en-US" sz="2000" dirty="0">
                <a:latin typeface="Century Gothic" panose="020B0502020202020204" pitchFamily="34" charset="0"/>
              </a:rPr>
              <a:t>  1743-4 </a:t>
            </a:r>
          </a:p>
        </p:txBody>
      </p:sp>
      <p:sp>
        <p:nvSpPr>
          <p:cNvPr id="16388" name="Rectangle 10">
            <a:extLst>
              <a:ext uri="{FF2B5EF4-FFF2-40B4-BE49-F238E27FC236}">
                <a16:creationId xmlns:a16="http://schemas.microsoft.com/office/drawing/2014/main" id="{DD63A8E3-4438-49B3-ADBC-E3FE5D5F5C51}"/>
              </a:ext>
            </a:extLst>
          </p:cNvPr>
          <p:cNvSpPr>
            <a:spLocks noChangeArrowheads="1"/>
          </p:cNvSpPr>
          <p:nvPr/>
        </p:nvSpPr>
        <p:spPr bwMode="auto">
          <a:xfrm>
            <a:off x="0" y="0"/>
            <a:ext cx="9144000" cy="907941"/>
          </a:xfrm>
          <a:prstGeom prst="rect">
            <a:avLst/>
          </a:prstGeom>
          <a:solidFill>
            <a:srgbClr val="996633"/>
          </a:solidFill>
          <a:ln>
            <a:noFill/>
          </a:ln>
          <a:effectLs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endParaRPr lang="en-GB" altLang="en-US" sz="1200" dirty="0">
              <a:latin typeface="Perpetua Titling MT" pitchFamily="18" charset="0"/>
            </a:endParaRPr>
          </a:p>
          <a:p>
            <a:pPr algn="ctr" eaLnBrk="1" hangingPunct="1">
              <a:defRPr/>
            </a:pPr>
            <a:r>
              <a:rPr lang="en-GB" altLang="en-US" sz="2900" dirty="0">
                <a:latin typeface="Perpetua Titling MT" pitchFamily="18" charset="0"/>
              </a:rPr>
              <a:t>Pamela</a:t>
            </a:r>
            <a:r>
              <a:rPr lang="en-GB" altLang="en-US" sz="2800" dirty="0">
                <a:latin typeface="Perpetua Titling MT" pitchFamily="18" charset="0"/>
              </a:rPr>
              <a:t> </a:t>
            </a:r>
            <a:r>
              <a:rPr lang="en-GB" altLang="en-US" sz="2800" i="1" dirty="0">
                <a:latin typeface="+mn-lt"/>
              </a:rPr>
              <a:t>&amp; </a:t>
            </a:r>
            <a:r>
              <a:rPr lang="en-GB" altLang="en-US" sz="2900" dirty="0">
                <a:latin typeface="Perpetua Titling MT" pitchFamily="18" charset="0"/>
              </a:rPr>
              <a:t>the triumph of the middle class </a:t>
            </a:r>
          </a:p>
          <a:p>
            <a:pPr algn="ctr" eaLnBrk="1" hangingPunct="1">
              <a:defRPr/>
            </a:pPr>
            <a:endParaRPr lang="en-GB" altLang="en-US" sz="1200" dirty="0">
              <a:latin typeface="Perpetua Titling MT" pitchFamily="18"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4" name="Content Placeholder 1">
            <a:extLst>
              <a:ext uri="{FF2B5EF4-FFF2-40B4-BE49-F238E27FC236}">
                <a16:creationId xmlns:a16="http://schemas.microsoft.com/office/drawing/2014/main" id="{6EBA2E23-B9F3-455B-A967-4E20439A01F2}"/>
              </a:ext>
            </a:extLst>
          </p:cNvPr>
          <p:cNvSpPr>
            <a:spLocks noGrp="1"/>
          </p:cNvSpPr>
          <p:nvPr>
            <p:ph sz="half" idx="1"/>
          </p:nvPr>
        </p:nvSpPr>
        <p:spPr>
          <a:xfrm>
            <a:off x="457200" y="1920875"/>
            <a:ext cx="4038600" cy="4433888"/>
          </a:xfrm>
        </p:spPr>
        <p:txBody>
          <a:bodyPr/>
          <a:lstStyle/>
          <a:p>
            <a:pPr eaLnBrk="1" hangingPunct="1"/>
            <a:endParaRPr lang="en-GB" altLang="en-US"/>
          </a:p>
          <a:p>
            <a:pPr eaLnBrk="1" hangingPunct="1"/>
            <a:endParaRPr lang="en-GB" altLang="en-US"/>
          </a:p>
        </p:txBody>
      </p:sp>
      <p:sp>
        <p:nvSpPr>
          <p:cNvPr id="28675" name="Content Placeholder 2">
            <a:extLst>
              <a:ext uri="{FF2B5EF4-FFF2-40B4-BE49-F238E27FC236}">
                <a16:creationId xmlns:a16="http://schemas.microsoft.com/office/drawing/2014/main" id="{6B25BA2C-C763-4123-A757-20FA3E389F0A}"/>
              </a:ext>
            </a:extLst>
          </p:cNvPr>
          <p:cNvSpPr>
            <a:spLocks noGrp="1"/>
          </p:cNvSpPr>
          <p:nvPr>
            <p:ph sz="half" idx="2"/>
          </p:nvPr>
        </p:nvSpPr>
        <p:spPr>
          <a:xfrm>
            <a:off x="457200" y="905201"/>
            <a:ext cx="8352928" cy="5761038"/>
          </a:xfrm>
        </p:spPr>
        <p:txBody>
          <a:bodyPr/>
          <a:lstStyle/>
          <a:p>
            <a:pPr marL="0" indent="0" eaLnBrk="1" hangingPunct="1">
              <a:buFont typeface="Wingdings 2" panose="05020102010507070707" pitchFamily="18" charset="2"/>
              <a:buNone/>
            </a:pPr>
            <a:r>
              <a:rPr lang="en-GB" altLang="en-US" sz="2200" dirty="0">
                <a:latin typeface="Century Gothic" panose="020B0502020202020204" pitchFamily="34" charset="0"/>
              </a:rPr>
              <a:t>Richardson's weaving fabricates …what Nancy K. Miller would </a:t>
            </a:r>
            <a:r>
              <a:rPr lang="en-GB" altLang="en-US" sz="2200" dirty="0">
                <a:latin typeface="Century Gothic" panose="020B0502020202020204" pitchFamily="34" charset="0"/>
              </a:rPr>
              <a:t>call </a:t>
            </a:r>
            <a:r>
              <a:rPr lang="en-GB" altLang="en-US" sz="2200" dirty="0">
                <a:solidFill>
                  <a:srgbClr val="006699"/>
                </a:solidFill>
                <a:latin typeface="Century Gothic" panose="020B0502020202020204" pitchFamily="34" charset="0"/>
              </a:rPr>
              <a:t>"a locus of cultural commonplaces about women's identity and woman's place," </a:t>
            </a:r>
            <a:r>
              <a:rPr lang="en-GB" altLang="en-US" sz="2200" dirty="0">
                <a:latin typeface="Century Gothic" panose="020B0502020202020204" pitchFamily="34" charset="0"/>
              </a:rPr>
              <a:t>or "the ideological subscript of literary femininity in the eighteenth century." </a:t>
            </a:r>
          </a:p>
          <a:p>
            <a:pPr marL="0" indent="0" eaLnBrk="1" hangingPunct="1">
              <a:buFont typeface="Wingdings 2" panose="05020102010507070707" pitchFamily="18" charset="2"/>
              <a:buNone/>
            </a:pPr>
            <a:endParaRPr lang="en-GB" altLang="en-US" sz="1000" dirty="0">
              <a:latin typeface="Century Gothic" panose="020B0502020202020204" pitchFamily="34" charset="0"/>
            </a:endParaRPr>
          </a:p>
          <a:p>
            <a:pPr marL="0" indent="0" eaLnBrk="1" hangingPunct="1">
              <a:buFont typeface="Wingdings 2" panose="05020102010507070707" pitchFamily="18" charset="2"/>
              <a:buNone/>
            </a:pPr>
            <a:r>
              <a:rPr lang="en-GB" altLang="en-US" sz="2300" dirty="0">
                <a:latin typeface="Century Gothic" panose="020B0502020202020204" pitchFamily="34" charset="0"/>
              </a:rPr>
              <a:t>'</a:t>
            </a:r>
            <a:r>
              <a:rPr lang="en-GB" altLang="en-US" sz="2200" dirty="0">
                <a:latin typeface="Century Gothic" panose="020B0502020202020204" pitchFamily="34" charset="0"/>
              </a:rPr>
              <a:t>'Richardson helped shape a fiction of woman that produced a cultural ideology for the eighteenth century and </a:t>
            </a:r>
            <a:r>
              <a:rPr lang="en-GB" altLang="en-US" sz="2200" dirty="0">
                <a:solidFill>
                  <a:srgbClr val="004D74"/>
                </a:solidFill>
                <a:latin typeface="Century Gothic" panose="020B0502020202020204" pitchFamily="34" charset="0"/>
              </a:rPr>
              <a:t>determined the ways in which women read even their own lives. </a:t>
            </a:r>
            <a:r>
              <a:rPr lang="en-GB" altLang="en-US" sz="2200" dirty="0">
                <a:latin typeface="Century Gothic" panose="020B0502020202020204" pitchFamily="34" charset="0"/>
              </a:rPr>
              <a:t>The harnessing of </a:t>
            </a:r>
            <a:r>
              <a:rPr lang="en-GB" altLang="en-US" sz="2200" dirty="0">
                <a:solidFill>
                  <a:srgbClr val="006699"/>
                </a:solidFill>
                <a:latin typeface="Century Gothic" panose="020B0502020202020204" pitchFamily="34" charset="0"/>
              </a:rPr>
              <a:t>narrative sequence to individual consequence </a:t>
            </a:r>
            <a:r>
              <a:rPr lang="en-GB" altLang="en-US" sz="2200" dirty="0">
                <a:latin typeface="Century Gothic" panose="020B0502020202020204" pitchFamily="34" charset="0"/>
              </a:rPr>
              <a:t>has ramifications for the reading audience, as well as for the future woman writer who, if she has gained a kind of power through Pamela's transforming expression, must go on to deconstruct the notion that, in the words of Sandra Gilbert and Susan </a:t>
            </a:r>
            <a:r>
              <a:rPr lang="en-GB" altLang="en-US" sz="2200" dirty="0" err="1">
                <a:latin typeface="Century Gothic" panose="020B0502020202020204" pitchFamily="34" charset="0"/>
              </a:rPr>
              <a:t>Gubar</a:t>
            </a:r>
            <a:r>
              <a:rPr lang="en-GB" altLang="en-US" sz="2200" dirty="0">
                <a:latin typeface="Century Gothic" panose="020B0502020202020204" pitchFamily="34" charset="0"/>
              </a:rPr>
              <a:t>,"women cannot and should not do what . . . [the woman writer] is herself accomplishing in her book."''  (</a:t>
            </a:r>
            <a:r>
              <a:rPr lang="en-GB" altLang="en-US" sz="2200" dirty="0" err="1">
                <a:latin typeface="Century Gothic" panose="020B0502020202020204" pitchFamily="34" charset="0"/>
              </a:rPr>
              <a:t>Conboy</a:t>
            </a:r>
            <a:r>
              <a:rPr lang="en-GB" altLang="en-US" sz="2200" dirty="0">
                <a:latin typeface="Century Gothic" panose="020B0502020202020204" pitchFamily="34" charset="0"/>
              </a:rPr>
              <a:t>)</a:t>
            </a:r>
          </a:p>
        </p:txBody>
      </p:sp>
      <p:sp>
        <p:nvSpPr>
          <p:cNvPr id="28676" name="Rectangle 3">
            <a:extLst>
              <a:ext uri="{FF2B5EF4-FFF2-40B4-BE49-F238E27FC236}">
                <a16:creationId xmlns:a16="http://schemas.microsoft.com/office/drawing/2014/main" id="{F149C20D-B99D-4AB3-B6AF-5F8BF51265C5}"/>
              </a:ext>
            </a:extLst>
          </p:cNvPr>
          <p:cNvSpPr>
            <a:spLocks noChangeArrowheads="1"/>
          </p:cNvSpPr>
          <p:nvPr/>
        </p:nvSpPr>
        <p:spPr bwMode="auto">
          <a:xfrm>
            <a:off x="0" y="12649"/>
            <a:ext cx="9144000" cy="892552"/>
          </a:xfrm>
          <a:prstGeom prst="rect">
            <a:avLst/>
          </a:prstGeom>
          <a:solidFill>
            <a:srgbClr val="996633"/>
          </a:solidFill>
          <a:ln>
            <a:noFill/>
          </a:ln>
        </p:spPr>
        <p:txBody>
          <a:bodyPr wrap="square">
            <a:spAutoFit/>
          </a:bodyPr>
          <a:lstStyle>
            <a:lvl1pPr eaLnBrk="0" hangingPunct="0">
              <a:spcBef>
                <a:spcPct val="20000"/>
              </a:spcBef>
              <a:buClr>
                <a:srgbClr val="BEAE98"/>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eaLnBrk="0" hangingPunct="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eaLnBrk="0" hangingPunct="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eaLnBrk="0" hangingPunct="0">
              <a:spcBef>
                <a:spcPct val="20000"/>
              </a:spcBef>
              <a:buClr>
                <a:srgbClr val="BEAE98"/>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eaLnBrk="0" hangingPunct="0">
              <a:spcBef>
                <a:spcPct val="20000"/>
              </a:spcBef>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92A9B9"/>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None/>
            </a:pPr>
            <a:endParaRPr lang="en-GB" altLang="en-US" sz="800" dirty="0">
              <a:latin typeface="Arial" panose="020B0604020202020204" pitchFamily="34" charset="0"/>
            </a:endParaRPr>
          </a:p>
          <a:p>
            <a:pPr algn="ctr" eaLnBrk="1" hangingPunct="1">
              <a:spcBef>
                <a:spcPct val="0"/>
              </a:spcBef>
              <a:buClrTx/>
              <a:buSzTx/>
              <a:buFontTx/>
              <a:buNone/>
              <a:tabLst>
                <a:tab pos="2241550" algn="l"/>
              </a:tabLst>
            </a:pPr>
            <a:r>
              <a:rPr lang="en-GB" altLang="en-US" sz="3000" dirty="0">
                <a:latin typeface="Perpetua Titling MT" panose="02020502060505020804" pitchFamily="18" charset="0"/>
              </a:rPr>
              <a:t>Pamela’s influence on readers </a:t>
            </a:r>
            <a:r>
              <a:rPr lang="en-GB" altLang="en-US" sz="3000" i="1" dirty="0">
                <a:latin typeface="Garamond" panose="02020404030301010803" pitchFamily="18" charset="0"/>
              </a:rPr>
              <a:t>&amp;</a:t>
            </a:r>
            <a:r>
              <a:rPr lang="en-GB" altLang="en-US" sz="3000" dirty="0">
                <a:latin typeface="Perpetua Titling MT" panose="02020502060505020804" pitchFamily="18" charset="0"/>
              </a:rPr>
              <a:t> writers</a:t>
            </a:r>
          </a:p>
          <a:p>
            <a:pPr eaLnBrk="1" hangingPunct="1">
              <a:spcBef>
                <a:spcPct val="0"/>
              </a:spcBef>
              <a:buClrTx/>
              <a:buSzTx/>
              <a:buFontTx/>
              <a:buNone/>
            </a:pPr>
            <a:endParaRPr lang="en-GB" altLang="en-US" sz="1400" dirty="0">
              <a:latin typeface="Arial" panose="020B0604020202020204" pitchFamily="34" charset="0"/>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FE47BB77-B9E7-4E45-AC02-1159AFE9D758}"/>
              </a:ext>
            </a:extLst>
          </p:cNvPr>
          <p:cNvSpPr>
            <a:spLocks noGrp="1"/>
          </p:cNvSpPr>
          <p:nvPr>
            <p:ph type="title"/>
          </p:nvPr>
        </p:nvSpPr>
        <p:spPr>
          <a:xfrm>
            <a:off x="0" y="0"/>
            <a:ext cx="9144000" cy="1124744"/>
          </a:xfrm>
          <a:solidFill>
            <a:srgbClr val="996633"/>
          </a:solidFill>
        </p:spPr>
        <p:txBody>
          <a:bodyPr/>
          <a:lstStyle/>
          <a:p>
            <a:pPr algn="ctr" eaLnBrk="1" hangingPunct="1"/>
            <a:r>
              <a:rPr lang="en-GB" altLang="en-US" sz="3200" i="1" dirty="0">
                <a:solidFill>
                  <a:schemeClr val="tx1"/>
                </a:solidFill>
                <a:latin typeface="Perpetua Titling MT" panose="02020502060505020804" pitchFamily="18" charset="0"/>
              </a:rPr>
              <a:t>Pamela</a:t>
            </a:r>
            <a:r>
              <a:rPr lang="en-GB" altLang="en-US" sz="3200" dirty="0">
                <a:solidFill>
                  <a:schemeClr val="tx1"/>
                </a:solidFill>
                <a:latin typeface="Perpetua Titling MT" panose="02020502060505020804" pitchFamily="18" charset="0"/>
              </a:rPr>
              <a:t>’s legacy: </a:t>
            </a:r>
            <a:r>
              <a:rPr lang="en-GB" altLang="en-US" sz="3600" dirty="0">
                <a:solidFill>
                  <a:schemeClr val="tx1"/>
                </a:solidFill>
                <a:latin typeface="Perpetua" panose="02020502060401020303" pitchFamily="18" charset="0"/>
              </a:rPr>
              <a:t>Austen, </a:t>
            </a:r>
            <a:r>
              <a:rPr lang="en-GB" altLang="en-US" sz="3600" i="1" dirty="0">
                <a:solidFill>
                  <a:schemeClr val="tx1"/>
                </a:solidFill>
                <a:latin typeface="Perpetua" panose="02020502060401020303" pitchFamily="18" charset="0"/>
              </a:rPr>
              <a:t>Mansfield Park</a:t>
            </a:r>
            <a:r>
              <a:rPr lang="en-GB" altLang="en-US" sz="3200" i="1" dirty="0">
                <a:solidFill>
                  <a:schemeClr val="tx1"/>
                </a:solidFill>
                <a:latin typeface="Perpetua" panose="02020502060401020303" pitchFamily="18" charset="0"/>
              </a:rPr>
              <a:t> </a:t>
            </a:r>
            <a:r>
              <a:rPr lang="en-GB" altLang="en-US" sz="3200" dirty="0">
                <a:solidFill>
                  <a:schemeClr val="tx1"/>
                </a:solidFill>
                <a:latin typeface="Perpetua Titling MT" panose="02020502060505020804" pitchFamily="18" charset="0"/>
              </a:rPr>
              <a:t>(1814) </a:t>
            </a:r>
            <a:br>
              <a:rPr lang="en-GB" altLang="en-US" sz="3200" dirty="0">
                <a:solidFill>
                  <a:schemeClr val="tx1"/>
                </a:solidFill>
                <a:latin typeface="Perpetua Titling MT" panose="02020502060505020804" pitchFamily="18" charset="0"/>
              </a:rPr>
            </a:br>
            <a:endParaRPr lang="en-GB" altLang="en-US" sz="1400" dirty="0">
              <a:solidFill>
                <a:schemeClr val="tx1"/>
              </a:solidFill>
              <a:latin typeface="Perpetua Titling MT" panose="02020502060505020804" pitchFamily="18" charset="0"/>
            </a:endParaRPr>
          </a:p>
        </p:txBody>
      </p:sp>
      <p:sp>
        <p:nvSpPr>
          <p:cNvPr id="27651" name="Content Placeholder 3">
            <a:extLst>
              <a:ext uri="{FF2B5EF4-FFF2-40B4-BE49-F238E27FC236}">
                <a16:creationId xmlns:a16="http://schemas.microsoft.com/office/drawing/2014/main" id="{AEBB5B82-11A8-45A0-B542-4983243DB5A3}"/>
              </a:ext>
            </a:extLst>
          </p:cNvPr>
          <p:cNvSpPr>
            <a:spLocks noGrp="1"/>
          </p:cNvSpPr>
          <p:nvPr>
            <p:ph sz="half" idx="2"/>
          </p:nvPr>
        </p:nvSpPr>
        <p:spPr>
          <a:xfrm>
            <a:off x="173595" y="1340768"/>
            <a:ext cx="8569325" cy="4824412"/>
          </a:xfrm>
        </p:spPr>
        <p:txBody>
          <a:bodyPr/>
          <a:lstStyle/>
          <a:p>
            <a:pPr eaLnBrk="1" hangingPunct="1">
              <a:buFont typeface="Wingdings 2" panose="05020102010507070707" pitchFamily="18" charset="2"/>
              <a:buNone/>
            </a:pPr>
            <a:r>
              <a:rPr lang="en-GB" altLang="en-US" sz="2400" dirty="0">
                <a:latin typeface="Century Gothic" panose="020B0502020202020204" pitchFamily="34" charset="0"/>
              </a:rPr>
              <a:t>	</a:t>
            </a:r>
            <a:r>
              <a:rPr lang="en-GB" altLang="en-US" sz="2300" dirty="0">
                <a:latin typeface="Century Gothic" panose="020B0502020202020204" pitchFamily="34" charset="0"/>
              </a:rPr>
              <a:t>About thirty years ago Miss Maria Ward, of Huntingdon, </a:t>
            </a:r>
            <a:r>
              <a:rPr lang="en-GB" altLang="en-US" sz="2300" dirty="0">
                <a:solidFill>
                  <a:srgbClr val="006699"/>
                </a:solidFill>
                <a:latin typeface="Century Gothic" panose="020B0502020202020204" pitchFamily="34" charset="0"/>
              </a:rPr>
              <a:t>with only seven thousand pounds</a:t>
            </a:r>
            <a:r>
              <a:rPr lang="en-GB" altLang="en-US" sz="2300" dirty="0">
                <a:latin typeface="Century Gothic" panose="020B0502020202020204" pitchFamily="34" charset="0"/>
              </a:rPr>
              <a:t>, had the good luck to captivate Sir Thomas Bertram, of Mansfield Park, in the county of Northampton, and to be thereby raised to the rank of a baronet's lady, with all the comforts and consequences of an handsome house and large income. All Huntingdon exclaimed on the greatness of the match, and her uncle, the lawyer, himself, allowed her to be </a:t>
            </a:r>
            <a:r>
              <a:rPr lang="en-GB" altLang="en-US" sz="2300" dirty="0">
                <a:solidFill>
                  <a:srgbClr val="006699"/>
                </a:solidFill>
                <a:latin typeface="Century Gothic" panose="020B0502020202020204" pitchFamily="34" charset="0"/>
              </a:rPr>
              <a:t>at least three thousand pounds short of any equitable claim to it</a:t>
            </a:r>
            <a:r>
              <a:rPr lang="en-GB" altLang="en-US" sz="2300" dirty="0">
                <a:latin typeface="Century Gothic" panose="020B0502020202020204" pitchFamily="34" charset="0"/>
              </a:rPr>
              <a:t>. She had two sisters to be benefited by her elevation …But there certainly are not so many </a:t>
            </a:r>
            <a:r>
              <a:rPr lang="en-GB" altLang="en-US" sz="2300" dirty="0">
                <a:solidFill>
                  <a:srgbClr val="006699"/>
                </a:solidFill>
                <a:latin typeface="Century Gothic" panose="020B0502020202020204" pitchFamily="34" charset="0"/>
              </a:rPr>
              <a:t>men of large fortune in the world as there are pretty women to deserve them</a:t>
            </a:r>
            <a:r>
              <a:rPr lang="en-GB" altLang="en-US" sz="2300" dirty="0">
                <a:latin typeface="Century Gothic" panose="020B0502020202020204" pitchFamily="34" charset="0"/>
              </a:rPr>
              <a:t>.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953</TotalTime>
  <Words>3080</Words>
  <Application>Microsoft Office PowerPoint</Application>
  <PresentationFormat>On-screen Show (4:3)</PresentationFormat>
  <Paragraphs>137</Paragraphs>
  <Slides>33</Slides>
  <Notes>3</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33</vt:i4>
      </vt:variant>
    </vt:vector>
  </HeadingPairs>
  <TitlesOfParts>
    <vt:vector size="45" baseType="lpstr">
      <vt:lpstr>Arial</vt:lpstr>
      <vt:lpstr>Calibri</vt:lpstr>
      <vt:lpstr>Century Gothic</vt:lpstr>
      <vt:lpstr>Constantia</vt:lpstr>
      <vt:lpstr>Garamond</vt:lpstr>
      <vt:lpstr>Georgia</vt:lpstr>
      <vt:lpstr>Palatino Linotype</vt:lpstr>
      <vt:lpstr>Perpetua</vt:lpstr>
      <vt:lpstr>Perpetua Titling MT</vt:lpstr>
      <vt:lpstr>Times New Roman</vt:lpstr>
      <vt:lpstr>Wingdings 2</vt:lpstr>
      <vt:lpstr>Flow</vt:lpstr>
      <vt:lpstr>HPEN6006/5006:THE RATIONAL WORLD </vt:lpstr>
      <vt:lpstr>PowerPoint Presentation</vt:lpstr>
      <vt:lpstr>PowerPoint Presentation</vt:lpstr>
      <vt:lpstr>The NOVEL &amp; PRINT CULTURE  </vt:lpstr>
      <vt:lpstr>Fiction &amp; the market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NOVEL &amp; ENLIGHTENMENT (1)</vt:lpstr>
      <vt:lpstr>The new Plot </vt:lpstr>
      <vt:lpstr>PowerPoint Presentation</vt:lpstr>
      <vt:lpstr>The NOVEL &amp; ENLIGHTENMENT (2) </vt:lpstr>
      <vt:lpstr>The NOVEL &amp; sentiment </vt:lpstr>
      <vt:lpstr>The novel &amp; 18th C ideas of the self</vt:lpstr>
      <vt:lpstr>PowerPoint Presentation</vt:lpstr>
      <vt:lpstr>PowerPoint Presentation</vt:lpstr>
      <vt:lpstr>WATCHING &amp; JUDGING  </vt:lpstr>
      <vt:lpstr>Panopticon: guilt rather than shame; AUTHORITY internalised via self policing </vt:lpstr>
      <vt:lpstr>PowerPoint Presentation</vt:lpstr>
      <vt:lpstr>Realism  </vt:lpstr>
      <vt:lpstr>THE SIGNIFICANCE OF NARRATIVE </vt:lpstr>
      <vt:lpstr>PowerPoint Presentation</vt:lpstr>
      <vt:lpstr>Fictions and science </vt:lpstr>
      <vt:lpstr>the individual in Time &amp; place  </vt:lpstr>
      <vt:lpstr>Internalising class &amp; gender via  fantasies of social elevation</vt:lpstr>
      <vt:lpstr>PowerPoint Presentation</vt:lpstr>
      <vt:lpstr>PowerPoint Presentation</vt:lpstr>
      <vt:lpstr>Pamela’s legacy: Austen, Mansfield Park (1814)  </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CAEN 5074 THE RATIONAL WORLD</dc:title>
  <dc:creator>clientadmin</dc:creator>
  <cp:lastModifiedBy>Jeni Williams</cp:lastModifiedBy>
  <cp:revision>56</cp:revision>
  <dcterms:created xsi:type="dcterms:W3CDTF">2011-02-07T09:07:07Z</dcterms:created>
  <dcterms:modified xsi:type="dcterms:W3CDTF">2019-01-08T00:09:31Z</dcterms:modified>
</cp:coreProperties>
</file>