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8"/>
  </p:notesMasterIdLst>
  <p:sldIdLst>
    <p:sldId id="262" r:id="rId2"/>
    <p:sldId id="265" r:id="rId3"/>
    <p:sldId id="270" r:id="rId4"/>
    <p:sldId id="267" r:id="rId5"/>
    <p:sldId id="268" r:id="rId6"/>
    <p:sldId id="269" r:id="rId7"/>
    <p:sldId id="284" r:id="rId8"/>
    <p:sldId id="272" r:id="rId9"/>
    <p:sldId id="271" r:id="rId10"/>
    <p:sldId id="273" r:id="rId11"/>
    <p:sldId id="275" r:id="rId12"/>
    <p:sldId id="278" r:id="rId13"/>
    <p:sldId id="277" r:id="rId14"/>
    <p:sldId id="263" r:id="rId15"/>
    <p:sldId id="286" r:id="rId16"/>
    <p:sldId id="257" r:id="rId17"/>
    <p:sldId id="258" r:id="rId18"/>
    <p:sldId id="259" r:id="rId19"/>
    <p:sldId id="260" r:id="rId20"/>
    <p:sldId id="279" r:id="rId21"/>
    <p:sldId id="280" r:id="rId22"/>
    <p:sldId id="264" r:id="rId23"/>
    <p:sldId id="287" r:id="rId24"/>
    <p:sldId id="285" r:id="rId25"/>
    <p:sldId id="282" r:id="rId26"/>
    <p:sldId id="283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086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3C8D9B-C367-4D9C-A71F-F0ECBDB96AA9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92CF69-D4FA-4119-9C12-9982B17119C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27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92CF69-D4FA-4119-9C12-9982B17119C6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82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C87A02E7-4C0D-4233-A528-55DDD546DAA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8421337-8087-4D94-A919-C4A3498EEE7F}" type="datetimeFigureOut">
              <a:rPr lang="en-GB" smtClean="0"/>
              <a:pPr/>
              <a:t>13/03/2017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6BBE8D4-DA79-48F0-B7EF-AA956D7C33B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387" y="1268760"/>
            <a:ext cx="8539233" cy="4959774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ctrTitle"/>
          </p:nvPr>
        </p:nvSpPr>
        <p:spPr>
          <a:xfrm>
            <a:off x="395536" y="5373216"/>
            <a:ext cx="8136904" cy="1975104"/>
          </a:xfrm>
        </p:spPr>
        <p:txBody>
          <a:bodyPr/>
          <a:lstStyle/>
          <a:p>
            <a:r>
              <a:rPr lang="en-GB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and Innovations</a:t>
            </a:r>
            <a:endParaRPr lang="en-GB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Subtitle 5"/>
          <p:cNvSpPr>
            <a:spLocks noGrp="1"/>
          </p:cNvSpPr>
          <p:nvPr>
            <p:ph type="subTitle" idx="1"/>
          </p:nvPr>
        </p:nvSpPr>
        <p:spPr>
          <a:xfrm>
            <a:off x="611560" y="260648"/>
            <a:ext cx="7992888" cy="1440160"/>
          </a:xfrm>
        </p:spPr>
        <p:txBody>
          <a:bodyPr>
            <a:normAutofit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Primary State Formation in Mesopotamia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&amp; Secondary 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State formation:</a:t>
            </a:r>
          </a:p>
          <a:p>
            <a:pPr lvl="1"/>
            <a:r>
              <a:rPr lang="en-GB" dirty="0" smtClean="0"/>
              <a:t>Development of states: societies with a system of centralized government &amp; associated bureaucratic structures</a:t>
            </a:r>
          </a:p>
          <a:p>
            <a:pPr lvl="1"/>
            <a:r>
              <a:rPr lang="en-GB" dirty="0" smtClean="0"/>
              <a:t>Ideologies of legitimation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Primary / pristine states: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Appearance of first states without any contact with a pre-existing state</a:t>
            </a:r>
          </a:p>
          <a:p>
            <a:pPr lvl="1"/>
            <a:r>
              <a:rPr lang="en-GB" dirty="0" smtClean="0">
                <a:solidFill>
                  <a:srgbClr val="FFC000"/>
                </a:solidFill>
              </a:rPr>
              <a:t>Egypt &amp; Mesopotamia</a:t>
            </a:r>
          </a:p>
          <a:p>
            <a:r>
              <a:rPr lang="en-GB" dirty="0" smtClean="0">
                <a:solidFill>
                  <a:srgbClr val="FFC000"/>
                </a:solidFill>
              </a:rPr>
              <a:t>Secondary states:</a:t>
            </a:r>
          </a:p>
          <a:p>
            <a:pPr lvl="1"/>
            <a:r>
              <a:rPr lang="en-GB" dirty="0" smtClean="0"/>
              <a:t>States which come into existence as a result of contact with/influence from pre-existing states</a:t>
            </a:r>
          </a:p>
          <a:p>
            <a:pPr lvl="1"/>
            <a:r>
              <a:rPr lang="en-GB" dirty="0" smtClean="0"/>
              <a:t>Aegean palace societies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dirty="0" smtClean="0"/>
              <a:t>What is the archaeological evidence for state &amp; where/when can we document this in Mesopotamia?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Hierarchical society under king/emperor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Centralized bureaucracy, taxation, law codes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Craft specialisation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Urbanised society &amp; complex settlement hierarchy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Priestly class</a:t>
            </a:r>
          </a:p>
          <a:p>
            <a:pPr lvl="1">
              <a:lnSpc>
                <a:spcPct val="90000"/>
              </a:lnSpc>
              <a:defRPr/>
            </a:pPr>
            <a:r>
              <a:rPr lang="en-GB" dirty="0" smtClean="0"/>
              <a:t>Monumental constructions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Origins of State in Mesopotmia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42792" cy="4320480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Halaf</a:t>
            </a:r>
            <a:r>
              <a:rPr lang="en-GB" sz="2400" dirty="0"/>
              <a:t> Period: </a:t>
            </a:r>
            <a:r>
              <a:rPr lang="en-GB" sz="2400" dirty="0" smtClean="0"/>
              <a:t>6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millennium BC</a:t>
            </a:r>
            <a:endParaRPr lang="en-GB" sz="2400" dirty="0"/>
          </a:p>
          <a:p>
            <a:r>
              <a:rPr lang="en-GB" sz="2400" dirty="0" err="1" smtClean="0">
                <a:solidFill>
                  <a:srgbClr val="FFC000"/>
                </a:solidFill>
              </a:rPr>
              <a:t>Ubaid</a:t>
            </a:r>
            <a:r>
              <a:rPr lang="en-GB" sz="2400" dirty="0" smtClean="0">
                <a:solidFill>
                  <a:srgbClr val="FFC000"/>
                </a:solidFill>
              </a:rPr>
              <a:t> Period: 5000-4000 BC</a:t>
            </a:r>
          </a:p>
          <a:p>
            <a:r>
              <a:rPr lang="en-GB" sz="2400" dirty="0" err="1" smtClean="0">
                <a:solidFill>
                  <a:srgbClr val="FFC000"/>
                </a:solidFill>
              </a:rPr>
              <a:t>Uruk</a:t>
            </a:r>
            <a:r>
              <a:rPr lang="en-GB" sz="2400" dirty="0" smtClean="0">
                <a:solidFill>
                  <a:srgbClr val="FFC000"/>
                </a:solidFill>
              </a:rPr>
              <a:t> Period: 4000-3100 BC</a:t>
            </a:r>
          </a:p>
          <a:p>
            <a:r>
              <a:rPr lang="en-GB" sz="2400" dirty="0" err="1" smtClean="0"/>
              <a:t>Jemdat</a:t>
            </a:r>
            <a:r>
              <a:rPr lang="en-GB" sz="2400" dirty="0" smtClean="0"/>
              <a:t> N</a:t>
            </a:r>
            <a:r>
              <a:rPr lang="en-GB" sz="2400" dirty="0"/>
              <a:t>asr </a:t>
            </a:r>
            <a:r>
              <a:rPr lang="en-GB" sz="2400" dirty="0" smtClean="0"/>
              <a:t>Period: 3100-2900 BC</a:t>
            </a:r>
          </a:p>
          <a:p>
            <a:r>
              <a:rPr lang="en-GB" sz="2400" dirty="0" smtClean="0"/>
              <a:t>Early </a:t>
            </a:r>
            <a:r>
              <a:rPr lang="en-GB" sz="2400" dirty="0" err="1" smtClean="0"/>
              <a:t>Dyanstic</a:t>
            </a:r>
            <a:r>
              <a:rPr lang="en-GB" sz="2400" dirty="0" smtClean="0"/>
              <a:t> (I-III): 2900-2350 BC</a:t>
            </a:r>
          </a:p>
          <a:p>
            <a:r>
              <a:rPr lang="en-GB" sz="2400" dirty="0" err="1" smtClean="0"/>
              <a:t>Akkadian</a:t>
            </a:r>
            <a:r>
              <a:rPr lang="en-GB" sz="2400" dirty="0" smtClean="0"/>
              <a:t>: 2350-2100 BC</a:t>
            </a:r>
          </a:p>
          <a:p>
            <a:r>
              <a:rPr lang="en-GB" sz="2400" dirty="0" smtClean="0"/>
              <a:t>Ur Dynasty III: 2100-2000/1950 BC</a:t>
            </a:r>
          </a:p>
        </p:txBody>
      </p:sp>
      <p:pic>
        <p:nvPicPr>
          <p:cNvPr id="7" name="Content Placeholder 4" descr="uruk6sr.gif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949877" y="1988841"/>
            <a:ext cx="3773484" cy="3672408"/>
          </a:xfrm>
          <a:ln w="38100">
            <a:solidFill>
              <a:srgbClr val="FFC000"/>
            </a:solidFill>
          </a:ln>
        </p:spPr>
      </p:pic>
    </p:spTree>
    <p:extLst>
      <p:ext uri="{BB962C8B-B14F-4D97-AF65-F5344CB8AC3E}">
        <p14:creationId xmlns:p14="http://schemas.microsoft.com/office/powerpoint/2010/main" val="3787764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5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Origins of State in Mesopotamia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18856" cy="4623816"/>
          </a:xfrm>
        </p:spPr>
        <p:txBody>
          <a:bodyPr>
            <a:normAutofit/>
          </a:bodyPr>
          <a:lstStyle/>
          <a:p>
            <a:r>
              <a:rPr lang="en-GB" dirty="0" err="1" smtClean="0"/>
              <a:t>Ubaid</a:t>
            </a:r>
            <a:r>
              <a:rPr lang="en-GB" dirty="0" smtClean="0"/>
              <a:t> culture (5</a:t>
            </a:r>
            <a:r>
              <a:rPr lang="en-GB" baseline="30000" dirty="0" smtClean="0"/>
              <a:t>th</a:t>
            </a:r>
            <a:r>
              <a:rPr lang="en-GB" dirty="0" smtClean="0"/>
              <a:t> millennium BC)</a:t>
            </a:r>
          </a:p>
          <a:p>
            <a:pPr lvl="1"/>
            <a:r>
              <a:rPr lang="en-GB" dirty="0" smtClean="0"/>
              <a:t>Urbanised communities</a:t>
            </a:r>
          </a:p>
          <a:p>
            <a:r>
              <a:rPr lang="en-GB" dirty="0" smtClean="0"/>
              <a:t>Temples:</a:t>
            </a:r>
          </a:p>
          <a:p>
            <a:pPr lvl="1"/>
            <a:r>
              <a:rPr lang="en-GB" dirty="0" smtClean="0"/>
              <a:t>Dominate skyline of towns </a:t>
            </a:r>
          </a:p>
          <a:p>
            <a:pPr lvl="1"/>
            <a:r>
              <a:rPr lang="en-GB" dirty="0" smtClean="0"/>
              <a:t>Act as major redistribution centres</a:t>
            </a:r>
          </a:p>
          <a:p>
            <a:pPr lvl="1"/>
            <a:r>
              <a:rPr lang="en-GB" dirty="0" smtClean="0"/>
              <a:t>Control over agricultural surplus, food processing &amp; textile production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5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92080" y="1916832"/>
            <a:ext cx="3353172" cy="3695573"/>
          </a:xfrm>
          <a:solidFill>
            <a:schemeClr val="accent1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</p:spPr>
      </p:pic>
      <p:sp>
        <p:nvSpPr>
          <p:cNvPr id="6" name="TextBox 5"/>
          <p:cNvSpPr txBox="1"/>
          <p:nvPr/>
        </p:nvSpPr>
        <p:spPr>
          <a:xfrm>
            <a:off x="6660232" y="5748438"/>
            <a:ext cx="188224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Eridu</a:t>
            </a:r>
            <a:r>
              <a:rPr lang="en-GB" sz="2000" dirty="0" smtClean="0"/>
              <a:t> Temple VII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Bureaucratic Technologies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752528" cy="5040559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Circular stamp seals continue an ancient tradition</a:t>
            </a:r>
          </a:p>
          <a:p>
            <a:r>
              <a:rPr lang="en-GB" dirty="0" smtClean="0"/>
              <a:t>Clay </a:t>
            </a:r>
            <a:r>
              <a:rPr lang="en-GB" dirty="0" err="1" smtClean="0"/>
              <a:t>sealings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To seal containers, doors</a:t>
            </a:r>
          </a:p>
          <a:p>
            <a:r>
              <a:rPr lang="en-GB" dirty="0" smtClean="0"/>
              <a:t>Late </a:t>
            </a:r>
            <a:r>
              <a:rPr lang="en-GB" dirty="0" err="1" smtClean="0"/>
              <a:t>Ubaid</a:t>
            </a:r>
            <a:r>
              <a:rPr lang="en-GB" dirty="0" smtClean="0"/>
              <a:t>: increased differences in form (simple &amp; complex)</a:t>
            </a:r>
          </a:p>
          <a:p>
            <a:pPr lvl="1"/>
            <a:r>
              <a:rPr lang="en-GB" dirty="0" smtClean="0"/>
              <a:t>Susa: more complex seals more frequently used in transactions</a:t>
            </a:r>
          </a:p>
          <a:p>
            <a:r>
              <a:rPr lang="en-GB" dirty="0" smtClean="0"/>
              <a:t>Concept of ownership &amp; need to chart transactions:</a:t>
            </a:r>
          </a:p>
          <a:p>
            <a:pPr lvl="1"/>
            <a:r>
              <a:rPr lang="en-GB" dirty="0" smtClean="0"/>
              <a:t>Development of bureaucracy?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012160" y="1700808"/>
            <a:ext cx="2816013" cy="1894224"/>
          </a:xfrm>
        </p:spPr>
      </p:pic>
      <p:sp>
        <p:nvSpPr>
          <p:cNvPr id="6" name="TextBox 5"/>
          <p:cNvSpPr txBox="1"/>
          <p:nvPr/>
        </p:nvSpPr>
        <p:spPr>
          <a:xfrm>
            <a:off x="6732240" y="3645024"/>
            <a:ext cx="206524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Ubaid</a:t>
            </a:r>
            <a:r>
              <a:rPr lang="en-GB" sz="2000" dirty="0" smtClean="0"/>
              <a:t> stamp seal</a:t>
            </a:r>
            <a:endParaRPr lang="en-GB" sz="20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580112" y="4205748"/>
            <a:ext cx="2160240" cy="1834342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652120" y="6093296"/>
            <a:ext cx="19963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dirty="0" err="1" smtClean="0"/>
              <a:t>Halaf</a:t>
            </a:r>
            <a:r>
              <a:rPr lang="en-GB" sz="2000" dirty="0" smtClean="0"/>
              <a:t> stamp seal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6679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Mnemonic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82453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US" dirty="0" smtClean="0"/>
              <a:t>Clay or stone tokens with ancient pedigree (back to 8</a:t>
            </a:r>
            <a:r>
              <a:rPr lang="en-US" baseline="30000" dirty="0" smtClean="0"/>
              <a:t>th</a:t>
            </a:r>
            <a:r>
              <a:rPr lang="en-US" dirty="0" smtClean="0"/>
              <a:t> millennium)</a:t>
            </a:r>
          </a:p>
          <a:p>
            <a:pPr>
              <a:defRPr/>
            </a:pPr>
            <a:r>
              <a:rPr lang="en-US" dirty="0" smtClean="0"/>
              <a:t>Each </a:t>
            </a:r>
            <a:r>
              <a:rPr lang="en-US" dirty="0"/>
              <a:t>shape = symbol identifying quantities of a particular good/commodity</a:t>
            </a:r>
          </a:p>
          <a:p>
            <a:pPr>
              <a:defRPr/>
            </a:pPr>
            <a:r>
              <a:rPr lang="en-US" dirty="0"/>
              <a:t>A system of accounting, keeping track over movement of goods</a:t>
            </a:r>
            <a:r>
              <a:rPr lang="en-US" dirty="0" smtClean="0"/>
              <a:t>:</a:t>
            </a:r>
          </a:p>
          <a:p>
            <a:pPr>
              <a:defRPr/>
            </a:pPr>
            <a:r>
              <a:rPr lang="en-US" dirty="0" smtClean="0"/>
              <a:t>Inscribed practices</a:t>
            </a:r>
            <a:endParaRPr lang="en-US" dirty="0"/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</a:rPr>
              <a:t>Symbolic communication system</a:t>
            </a:r>
          </a:p>
          <a:p>
            <a:pPr lvl="1">
              <a:defRPr/>
            </a:pPr>
            <a:r>
              <a:rPr lang="en-US" dirty="0" smtClean="0">
                <a:solidFill>
                  <a:srgbClr val="FFC000"/>
                </a:solidFill>
              </a:rPr>
              <a:t>Mnemonics</a:t>
            </a:r>
            <a:endParaRPr lang="en-US" dirty="0">
              <a:solidFill>
                <a:srgbClr val="FFC000"/>
              </a:solidFill>
            </a:endParaRPr>
          </a:p>
          <a:p>
            <a:pPr>
              <a:defRPr/>
            </a:pPr>
            <a:endParaRPr lang="en-US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7164288" y="5201491"/>
            <a:ext cx="13535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Early tokens</a:t>
            </a:r>
            <a:endParaRPr lang="en-GB" dirty="0"/>
          </a:p>
        </p:txBody>
      </p:sp>
      <p:pic>
        <p:nvPicPr>
          <p:cNvPr id="8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060848"/>
            <a:ext cx="3215177" cy="3014228"/>
          </a:xfrm>
        </p:spPr>
      </p:pic>
    </p:spTree>
    <p:extLst>
      <p:ext uri="{BB962C8B-B14F-4D97-AF65-F5344CB8AC3E}">
        <p14:creationId xmlns:p14="http://schemas.microsoft.com/office/powerpoint/2010/main" val="192175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Craft Specialisation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628800"/>
            <a:ext cx="5184576" cy="4968552"/>
          </a:xfrm>
        </p:spPr>
        <p:txBody>
          <a:bodyPr>
            <a:normAutofit/>
          </a:bodyPr>
          <a:lstStyle/>
          <a:p>
            <a:r>
              <a:rPr lang="en-GB" dirty="0" smtClean="0"/>
              <a:t>Pottery production:</a:t>
            </a:r>
          </a:p>
          <a:p>
            <a:pPr lvl="1"/>
            <a:r>
              <a:rPr lang="en-GB" dirty="0" smtClean="0"/>
              <a:t>Development of </a:t>
            </a:r>
            <a:r>
              <a:rPr lang="en-GB" dirty="0" err="1" smtClean="0"/>
              <a:t>tournette</a:t>
            </a:r>
            <a:endParaRPr lang="en-GB" dirty="0"/>
          </a:p>
          <a:p>
            <a:pPr lvl="1"/>
            <a:r>
              <a:rPr lang="en-GB" dirty="0" smtClean="0"/>
              <a:t>Rapid, large-scale production</a:t>
            </a:r>
          </a:p>
          <a:p>
            <a:pPr lvl="1"/>
            <a:r>
              <a:rPr lang="en-GB" dirty="0" smtClean="0"/>
              <a:t>But no centralised control of production</a:t>
            </a:r>
          </a:p>
          <a:p>
            <a:pPr lvl="1"/>
            <a:r>
              <a:rPr lang="en-GB" dirty="0" smtClean="0"/>
              <a:t>Artisanal workshops or household?</a:t>
            </a:r>
          </a:p>
          <a:p>
            <a:r>
              <a:rPr lang="en-GB" dirty="0" smtClean="0"/>
              <a:t>Simple repetitive patterns to reinforce group identity?</a:t>
            </a:r>
          </a:p>
          <a:p>
            <a:r>
              <a:rPr lang="en-GB" dirty="0" smtClean="0"/>
              <a:t>Used in private food consumption or public display?</a:t>
            </a:r>
          </a:p>
          <a:p>
            <a:pPr lvl="1"/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1798124"/>
            <a:ext cx="3096344" cy="3460165"/>
          </a:xfrm>
        </p:spPr>
      </p:pic>
      <p:sp>
        <p:nvSpPr>
          <p:cNvPr id="4" name="TextBox 3"/>
          <p:cNvSpPr txBox="1"/>
          <p:nvPr/>
        </p:nvSpPr>
        <p:spPr>
          <a:xfrm>
            <a:off x="7236296" y="5373216"/>
            <a:ext cx="1383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Ubaid</a:t>
            </a:r>
            <a:r>
              <a:rPr lang="en-GB" sz="2000" dirty="0" smtClean="0"/>
              <a:t> bowl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715031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Ubaid</a:t>
            </a:r>
            <a:r>
              <a:rPr lang="en-GB" dirty="0" smtClean="0"/>
              <a:t> Period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Some aspects of state might be evident:</a:t>
            </a:r>
          </a:p>
          <a:p>
            <a:pPr lvl="1"/>
            <a:r>
              <a:rPr lang="en-GB" dirty="0" smtClean="0"/>
              <a:t>Urbanised communities</a:t>
            </a:r>
          </a:p>
          <a:p>
            <a:pPr lvl="1"/>
            <a:r>
              <a:rPr lang="en-GB" dirty="0" smtClean="0"/>
              <a:t>Monumental temples</a:t>
            </a:r>
          </a:p>
          <a:p>
            <a:pPr lvl="1"/>
            <a:r>
              <a:rPr lang="en-GB" dirty="0" smtClean="0"/>
              <a:t>Some centralised control over production</a:t>
            </a:r>
          </a:p>
          <a:p>
            <a:r>
              <a:rPr lang="en-GB" dirty="0" smtClean="0"/>
              <a:t>But only rudimentary bureaucratic technologies</a:t>
            </a:r>
          </a:p>
          <a:p>
            <a:pPr lvl="1"/>
            <a:r>
              <a:rPr lang="en-GB" dirty="0" smtClean="0"/>
              <a:t>No writing system</a:t>
            </a:r>
          </a:p>
          <a:p>
            <a:r>
              <a:rPr lang="en-GB" dirty="0" smtClean="0"/>
              <a:t>No elite craft production to legitimise ideologies of power</a:t>
            </a:r>
          </a:p>
          <a:p>
            <a:endParaRPr lang="en-GB" dirty="0"/>
          </a:p>
        </p:txBody>
      </p:sp>
      <p:pic>
        <p:nvPicPr>
          <p:cNvPr id="5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24128" y="1916832"/>
            <a:ext cx="3009900" cy="3810000"/>
          </a:xfrm>
        </p:spPr>
      </p:pic>
      <p:sp>
        <p:nvSpPr>
          <p:cNvPr id="6" name="TextBox 5"/>
          <p:cNvSpPr txBox="1"/>
          <p:nvPr/>
        </p:nvSpPr>
        <p:spPr>
          <a:xfrm>
            <a:off x="6588224" y="5805264"/>
            <a:ext cx="17908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Ubaid</a:t>
            </a:r>
            <a:r>
              <a:rPr lang="en-GB" sz="2000" dirty="0" smtClean="0"/>
              <a:t> figurines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4824536"/>
          </a:xfrm>
        </p:spPr>
        <p:txBody>
          <a:bodyPr>
            <a:normAutofit/>
          </a:bodyPr>
          <a:lstStyle/>
          <a:p>
            <a:r>
              <a:rPr lang="en-GB" altLang="en-US" dirty="0" smtClean="0"/>
              <a:t>More convincing evidence </a:t>
            </a:r>
            <a:r>
              <a:rPr lang="en-GB" altLang="en-US" dirty="0" smtClean="0"/>
              <a:t>?</a:t>
            </a:r>
            <a:endParaRPr lang="en-GB" altLang="en-US" dirty="0" smtClean="0"/>
          </a:p>
          <a:p>
            <a:r>
              <a:rPr lang="en-GB" altLang="en-US" dirty="0" smtClean="0"/>
              <a:t>Rapid </a:t>
            </a:r>
            <a:r>
              <a:rPr lang="en-GB" altLang="en-US" dirty="0"/>
              <a:t>increase in number of settlements </a:t>
            </a:r>
            <a:endParaRPr lang="en-GB" altLang="en-US" dirty="0" smtClean="0"/>
          </a:p>
          <a:p>
            <a:pPr lvl="1"/>
            <a:r>
              <a:rPr lang="en-GB" altLang="en-US" dirty="0" smtClean="0"/>
              <a:t>Four-tiered </a:t>
            </a:r>
            <a:r>
              <a:rPr lang="en-GB" altLang="en-US" dirty="0"/>
              <a:t>settlement hierarchy: cities, towns, villages, hamlets</a:t>
            </a:r>
          </a:p>
          <a:p>
            <a:r>
              <a:rPr lang="en-GB" altLang="en-US" dirty="0" smtClean="0"/>
              <a:t>Development </a:t>
            </a:r>
            <a:r>
              <a:rPr lang="en-GB" altLang="en-US" dirty="0"/>
              <a:t>of </a:t>
            </a:r>
            <a:r>
              <a:rPr lang="en-GB" altLang="en-US" dirty="0" smtClean="0"/>
              <a:t>writing &amp; a complex </a:t>
            </a:r>
            <a:r>
              <a:rPr lang="en-GB" altLang="en-US" dirty="0"/>
              <a:t>administrative </a:t>
            </a:r>
            <a:r>
              <a:rPr lang="en-GB" altLang="en-US" dirty="0" smtClean="0"/>
              <a:t>system</a:t>
            </a:r>
            <a:endParaRPr lang="en-GB" altLang="en-US" dirty="0"/>
          </a:p>
          <a:p>
            <a:r>
              <a:rPr lang="en-GB" altLang="en-US" dirty="0" smtClean="0"/>
              <a:t>Technological innovation</a:t>
            </a:r>
            <a:endParaRPr lang="en-GB" altLang="en-US" dirty="0"/>
          </a:p>
          <a:p>
            <a:r>
              <a:rPr lang="en-GB" dirty="0" smtClean="0"/>
              <a:t>Elite art production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028356" y="6125234"/>
            <a:ext cx="29626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 settlement hierarchy</a:t>
            </a:r>
            <a:endParaRPr lang="en-GB" sz="2000" dirty="0"/>
          </a:p>
        </p:txBody>
      </p:sp>
      <p:pic>
        <p:nvPicPr>
          <p:cNvPr id="7" name="Picture 3" descr="Uruk sett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1268760"/>
            <a:ext cx="3616295" cy="4735625"/>
          </a:xfrm>
          <a:prstGeom prst="rect">
            <a:avLst/>
          </a:prstGeom>
          <a:noFill/>
          <a:ln w="3810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268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Urbanised Society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3936"/>
            <a:ext cx="4464496" cy="475140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Towns increasingly </a:t>
            </a:r>
            <a:r>
              <a:rPr lang="en-GB" dirty="0" smtClean="0"/>
              <a:t>centre </a:t>
            </a:r>
            <a:r>
              <a:rPr lang="en-GB" dirty="0"/>
              <a:t>of economic </a:t>
            </a:r>
            <a:r>
              <a:rPr lang="en-GB" dirty="0" smtClean="0"/>
              <a:t>activity</a:t>
            </a:r>
          </a:p>
          <a:p>
            <a:pPr lvl="1"/>
            <a:r>
              <a:rPr lang="en-GB" dirty="0" smtClean="0"/>
              <a:t>Specialist craft production</a:t>
            </a:r>
          </a:p>
          <a:p>
            <a:pPr lvl="1"/>
            <a:r>
              <a:rPr lang="en-GB" dirty="0" smtClean="0"/>
              <a:t>Monumental religious  &amp; administrative buildings </a:t>
            </a:r>
          </a:p>
          <a:p>
            <a:r>
              <a:rPr lang="en-GB" dirty="0" smtClean="0"/>
              <a:t>Usually fortified:</a:t>
            </a:r>
          </a:p>
          <a:p>
            <a:pPr lvl="1"/>
            <a:r>
              <a:rPr lang="en-GB" dirty="0" smtClean="0"/>
              <a:t>Mobilisation </a:t>
            </a:r>
            <a:r>
              <a:rPr lang="en-GB" dirty="0"/>
              <a:t>of manpower </a:t>
            </a:r>
            <a:r>
              <a:rPr lang="en-GB" dirty="0" smtClean="0"/>
              <a:t>&amp; organisational skills</a:t>
            </a:r>
          </a:p>
          <a:p>
            <a:pPr lvl="1"/>
            <a:r>
              <a:rPr lang="en-GB" dirty="0" smtClean="0"/>
              <a:t>Defensive structures</a:t>
            </a:r>
          </a:p>
          <a:p>
            <a:pPr lvl="1"/>
            <a:r>
              <a:rPr lang="en-GB" dirty="0" smtClean="0"/>
              <a:t>Ideology: communicated </a:t>
            </a:r>
            <a:r>
              <a:rPr lang="en-GB" dirty="0"/>
              <a:t>the power, wealth </a:t>
            </a:r>
            <a:r>
              <a:rPr lang="en-GB" dirty="0" smtClean="0"/>
              <a:t>&amp; importance </a:t>
            </a:r>
            <a:r>
              <a:rPr lang="en-GB" dirty="0"/>
              <a:t>of the </a:t>
            </a:r>
            <a:r>
              <a:rPr lang="en-GB" dirty="0" smtClean="0"/>
              <a:t>city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6804248" y="5085184"/>
            <a:ext cx="17860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: ramparts</a:t>
            </a:r>
            <a:endParaRPr lang="en-GB" sz="2000" dirty="0"/>
          </a:p>
        </p:txBody>
      </p:sp>
      <p:pic>
        <p:nvPicPr>
          <p:cNvPr id="11" name="Content Placeholder 4" descr="uruk ramparts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76056" y="2204864"/>
            <a:ext cx="3739300" cy="280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7992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546848" cy="4895424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Temples dominate </a:t>
            </a:r>
            <a:r>
              <a:rPr lang="en-GB" dirty="0"/>
              <a:t>the urban </a:t>
            </a:r>
            <a:r>
              <a:rPr lang="en-GB" dirty="0" smtClean="0"/>
              <a:t>centres</a:t>
            </a:r>
          </a:p>
          <a:p>
            <a:r>
              <a:rPr lang="en-GB" dirty="0" smtClean="0"/>
              <a:t>Political &amp; economic control of emergent state:</a:t>
            </a:r>
          </a:p>
          <a:p>
            <a:pPr lvl="1"/>
            <a:r>
              <a:rPr lang="en-GB" dirty="0" smtClean="0"/>
              <a:t>Control of agricultural production</a:t>
            </a:r>
          </a:p>
          <a:p>
            <a:pPr lvl="1"/>
            <a:r>
              <a:rPr lang="en-GB" dirty="0" smtClean="0"/>
              <a:t>Taxation</a:t>
            </a:r>
          </a:p>
          <a:p>
            <a:pPr lvl="1"/>
            <a:r>
              <a:rPr lang="en-GB" dirty="0" smtClean="0"/>
              <a:t>Craft Production</a:t>
            </a:r>
            <a:endParaRPr lang="en-GB" dirty="0"/>
          </a:p>
          <a:p>
            <a:pPr lvl="0"/>
            <a:r>
              <a:rPr lang="en-GB" dirty="0" smtClean="0"/>
              <a:t>Mesopotamian texts: cities </a:t>
            </a:r>
            <a:r>
              <a:rPr lang="en-GB" dirty="0"/>
              <a:t>were perceived as the ‘estates belonging to the gods</a:t>
            </a:r>
            <a:r>
              <a:rPr lang="en-GB" dirty="0" smtClean="0"/>
              <a:t>’</a:t>
            </a:r>
            <a:r>
              <a:rPr lang="en-GB" dirty="0"/>
              <a:t> </a:t>
            </a:r>
          </a:p>
          <a:p>
            <a:endParaRPr lang="en-GB" dirty="0"/>
          </a:p>
        </p:txBody>
      </p:sp>
      <p:pic>
        <p:nvPicPr>
          <p:cNvPr id="5" name="Picture 3" descr="UrukZigWTplan300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1556792"/>
            <a:ext cx="3467809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724128" y="5445224"/>
            <a:ext cx="29983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White temple of </a:t>
            </a:r>
            <a:r>
              <a:rPr lang="en-GB" sz="2000" dirty="0" err="1" smtClean="0"/>
              <a:t>Anu</a:t>
            </a:r>
            <a:r>
              <a:rPr lang="en-GB" sz="2000" dirty="0" smtClean="0"/>
              <a:t>, </a:t>
            </a:r>
            <a:r>
              <a:rPr lang="en-GB" sz="2000" dirty="0" err="1" smtClean="0"/>
              <a:t>Uruk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1623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/>
              <a:t>Uruk Temple Economy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3936"/>
            <a:ext cx="4680520" cy="4967432"/>
          </a:xfrm>
        </p:spPr>
        <p:txBody>
          <a:bodyPr>
            <a:normAutofit/>
          </a:bodyPr>
          <a:lstStyle/>
          <a:p>
            <a:r>
              <a:rPr lang="en-GB" sz="2600" dirty="0"/>
              <a:t>Temples </a:t>
            </a:r>
            <a:r>
              <a:rPr lang="en-GB" sz="2600" dirty="0" smtClean="0"/>
              <a:t>stored </a:t>
            </a:r>
            <a:r>
              <a:rPr lang="en-GB" sz="2600" dirty="0"/>
              <a:t>&amp; </a:t>
            </a:r>
            <a:r>
              <a:rPr lang="en-GB" sz="2600" dirty="0" smtClean="0"/>
              <a:t>redistributed </a:t>
            </a:r>
            <a:r>
              <a:rPr lang="en-GB" sz="2600" dirty="0"/>
              <a:t>surplus from rural hinterland</a:t>
            </a:r>
          </a:p>
          <a:p>
            <a:pPr>
              <a:lnSpc>
                <a:spcPct val="90000"/>
              </a:lnSpc>
            </a:pPr>
            <a:r>
              <a:rPr lang="en-GB" sz="2600" dirty="0"/>
              <a:t>Temple at Lagash gave out rations of bread </a:t>
            </a:r>
            <a:r>
              <a:rPr lang="en-GB" sz="2600" dirty="0" smtClean="0"/>
              <a:t>&amp; beer </a:t>
            </a:r>
            <a:r>
              <a:rPr lang="en-GB" sz="2600" dirty="0"/>
              <a:t>for 1,200 people each </a:t>
            </a:r>
            <a:r>
              <a:rPr lang="en-GB" sz="2600" dirty="0" smtClean="0"/>
              <a:t>day</a:t>
            </a:r>
          </a:p>
          <a:p>
            <a:pPr>
              <a:lnSpc>
                <a:spcPct val="90000"/>
              </a:lnSpc>
            </a:pPr>
            <a:r>
              <a:rPr lang="en-GB" sz="2600" dirty="0" err="1" smtClean="0"/>
              <a:t>Uruk</a:t>
            </a:r>
            <a:r>
              <a:rPr lang="en-GB" sz="2600" dirty="0" smtClean="0"/>
              <a:t> period texts all come from the temple precincts: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Control over new writing technology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Writing services temple economics</a:t>
            </a:r>
            <a:endParaRPr lang="en-GB" sz="2200" dirty="0"/>
          </a:p>
        </p:txBody>
      </p:sp>
      <p:sp>
        <p:nvSpPr>
          <p:cNvPr id="7" name="TextBox 6"/>
          <p:cNvSpPr txBox="1"/>
          <p:nvPr/>
        </p:nvSpPr>
        <p:spPr>
          <a:xfrm>
            <a:off x="7092280" y="5445224"/>
            <a:ext cx="1212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Rationing</a:t>
            </a:r>
            <a:endParaRPr lang="en-GB" sz="2000" dirty="0"/>
          </a:p>
        </p:txBody>
      </p:sp>
      <p:pic>
        <p:nvPicPr>
          <p:cNvPr id="10" name="Content Placeholder 9" descr="rationing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36096" y="2276872"/>
            <a:ext cx="3234928" cy="302433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37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37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Writing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114800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c.3150 BC: appearance of first written documents</a:t>
            </a:r>
          </a:p>
          <a:p>
            <a:r>
              <a:rPr lang="en-GB" dirty="0" err="1" smtClean="0"/>
              <a:t>Protocuneiform</a:t>
            </a:r>
            <a:r>
              <a:rPr lang="en-GB" dirty="0" smtClean="0"/>
              <a:t> script</a:t>
            </a:r>
          </a:p>
          <a:p>
            <a:pPr lvl="1"/>
            <a:r>
              <a:rPr lang="en-GB" dirty="0" smtClean="0"/>
              <a:t>Economic tablets  comprise around 85% </a:t>
            </a:r>
          </a:p>
          <a:p>
            <a:r>
              <a:rPr lang="en-GB" dirty="0" smtClean="0"/>
              <a:t>Develops from the earlier system of mnemonic aides</a:t>
            </a:r>
          </a:p>
          <a:p>
            <a:endParaRPr lang="en-GB" dirty="0"/>
          </a:p>
        </p:txBody>
      </p:sp>
      <p:pic>
        <p:nvPicPr>
          <p:cNvPr id="5" name="Picture 5" descr="uruk script.bmp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138902" y="1859145"/>
            <a:ext cx="3249522" cy="3586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347342" y="5567777"/>
            <a:ext cx="26308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Proto-cuneiform tablet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98551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From Token to Cuneiform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02832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Developmental sequence for the material culture of writing:</a:t>
            </a:r>
          </a:p>
          <a:p>
            <a:pPr lvl="1">
              <a:defRPr/>
            </a:pPr>
            <a:r>
              <a:rPr lang="en-GB" sz="2600" dirty="0"/>
              <a:t>Clay tokens (</a:t>
            </a:r>
            <a:r>
              <a:rPr lang="en-GB" sz="2600" i="1" dirty="0"/>
              <a:t>calculi</a:t>
            </a:r>
            <a:r>
              <a:rPr lang="en-GB" sz="2600" dirty="0"/>
              <a:t>) </a:t>
            </a:r>
          </a:p>
          <a:p>
            <a:pPr lvl="1">
              <a:defRPr/>
            </a:pPr>
            <a:r>
              <a:rPr lang="en-GB" sz="2600" dirty="0"/>
              <a:t>Clay envelopes (</a:t>
            </a:r>
            <a:r>
              <a:rPr lang="en-GB" sz="26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bullae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en-GB" sz="2600" dirty="0"/>
              <a:t> </a:t>
            </a:r>
            <a:r>
              <a:rPr lang="en-GB" sz="2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held these tokens</a:t>
            </a:r>
          </a:p>
          <a:p>
            <a:pPr lvl="1">
              <a:defRPr/>
            </a:pPr>
            <a:r>
              <a:rPr lang="en-US" sz="2600" dirty="0"/>
              <a:t>Numerical </a:t>
            </a:r>
            <a:r>
              <a:rPr lang="en-US" sz="2600" dirty="0" smtClean="0"/>
              <a:t>tablets</a:t>
            </a:r>
          </a:p>
          <a:p>
            <a:pPr lvl="1">
              <a:defRPr/>
            </a:pPr>
            <a:r>
              <a:rPr lang="en-US" sz="2600" dirty="0" smtClean="0"/>
              <a:t>Pictographs: </a:t>
            </a:r>
            <a:r>
              <a:rPr lang="en-US" sz="2600" dirty="0" err="1" smtClean="0"/>
              <a:t>Protocuneiform</a:t>
            </a:r>
            <a:r>
              <a:rPr lang="en-US" sz="2600" dirty="0" smtClean="0"/>
              <a:t> </a:t>
            </a:r>
            <a:r>
              <a:rPr lang="en-US" sz="2600" dirty="0"/>
              <a:t>tablets</a:t>
            </a:r>
          </a:p>
          <a:p>
            <a:pPr lvl="1">
              <a:defRPr/>
            </a:pPr>
            <a:r>
              <a:rPr lang="en-US" sz="2600" dirty="0"/>
              <a:t>Cuneiform tablets</a:t>
            </a:r>
            <a:endParaRPr lang="en-GB" sz="2600" dirty="0"/>
          </a:p>
        </p:txBody>
      </p:sp>
      <p:sp>
        <p:nvSpPr>
          <p:cNvPr id="6" name="TextBox 5"/>
          <p:cNvSpPr txBox="1"/>
          <p:nvPr/>
        </p:nvSpPr>
        <p:spPr>
          <a:xfrm>
            <a:off x="6300190" y="5045114"/>
            <a:ext cx="23821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From tokens to signs</a:t>
            </a:r>
            <a:endParaRPr lang="en-GB" sz="2000" dirty="0"/>
          </a:p>
        </p:txBody>
      </p:sp>
      <p:pic>
        <p:nvPicPr>
          <p:cNvPr id="9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2204864"/>
            <a:ext cx="3654152" cy="2796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7087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Sealstones</a:t>
            </a:r>
            <a:r>
              <a:rPr lang="en-GB" dirty="0" smtClean="0"/>
              <a:t> &amp; </a:t>
            </a:r>
            <a:r>
              <a:rPr lang="en-GB" dirty="0" err="1" smtClean="0"/>
              <a:t>Sealings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536504" cy="4761820"/>
          </a:xfrm>
        </p:spPr>
        <p:txBody>
          <a:bodyPr>
            <a:norm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Levels V &amp; IV: appearance of cylinder seals</a:t>
            </a:r>
          </a:p>
          <a:p>
            <a:pPr lvl="0"/>
            <a:r>
              <a:rPr lang="en-GB" dirty="0" smtClean="0"/>
              <a:t>Semi-precious stone </a:t>
            </a:r>
          </a:p>
          <a:p>
            <a:pPr lvl="0"/>
            <a:r>
              <a:rPr lang="en-GB" dirty="0" smtClean="0"/>
              <a:t>Scenes of friezes of animals, plants, scenes of daily life &amp; mythological subjects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6165304"/>
            <a:ext cx="16049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</a:t>
            </a:r>
            <a:r>
              <a:rPr lang="en-GB" dirty="0" err="1" smtClean="0"/>
              <a:t>sealstone</a:t>
            </a:r>
            <a:endParaRPr lang="en-GB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20072" y="1700808"/>
            <a:ext cx="3526725" cy="43200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Seastones</a:t>
            </a:r>
            <a:r>
              <a:rPr lang="en-GB" dirty="0" smtClean="0"/>
              <a:t> &amp; </a:t>
            </a:r>
            <a:r>
              <a:rPr lang="en-GB" dirty="0" err="1" smtClean="0"/>
              <a:t>Sealings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Nissen</a:t>
            </a:r>
            <a:r>
              <a:rPr lang="en-GB" dirty="0" smtClean="0"/>
              <a:t>: two distinc</a:t>
            </a:r>
            <a:r>
              <a:rPr lang="en-GB" dirty="0" smtClean="0"/>
              <a:t>t</a:t>
            </a:r>
            <a:r>
              <a:rPr lang="en-GB" dirty="0" smtClean="0"/>
              <a:t> </a:t>
            </a:r>
            <a:r>
              <a:rPr lang="en-GB" dirty="0" smtClean="0"/>
              <a:t>groups of seals:</a:t>
            </a:r>
          </a:p>
          <a:p>
            <a:pPr lvl="1"/>
            <a:r>
              <a:rPr lang="en-GB" dirty="0" smtClean="0"/>
              <a:t>Large seals with figurative designs </a:t>
            </a:r>
          </a:p>
          <a:p>
            <a:pPr lvl="1"/>
            <a:r>
              <a:rPr lang="en-GB" dirty="0" smtClean="0"/>
              <a:t>Smaller seals with schematic repetitive designs</a:t>
            </a:r>
          </a:p>
          <a:p>
            <a:r>
              <a:rPr lang="en-GB" dirty="0" smtClean="0"/>
              <a:t>Figurative </a:t>
            </a:r>
            <a:r>
              <a:rPr lang="en-GB" dirty="0" smtClean="0"/>
              <a:t>seals:</a:t>
            </a:r>
          </a:p>
          <a:p>
            <a:pPr lvl="1"/>
            <a:r>
              <a:rPr lang="en-GB" dirty="0" smtClean="0"/>
              <a:t>Prestige </a:t>
            </a:r>
            <a:r>
              <a:rPr lang="en-GB" dirty="0" smtClean="0"/>
              <a:t>good &amp; insignia</a:t>
            </a:r>
          </a:p>
          <a:p>
            <a:pPr lvl="1"/>
            <a:r>
              <a:rPr lang="en-GB" dirty="0"/>
              <a:t>Personal adornment</a:t>
            </a:r>
          </a:p>
          <a:p>
            <a:r>
              <a:rPr lang="en-GB" dirty="0" smtClean="0"/>
              <a:t>Small </a:t>
            </a:r>
            <a:r>
              <a:rPr lang="en-GB" dirty="0" smtClean="0"/>
              <a:t>seals:</a:t>
            </a:r>
          </a:p>
          <a:p>
            <a:pPr lvl="1"/>
            <a:r>
              <a:rPr lang="en-GB" dirty="0" smtClean="0"/>
              <a:t>A</a:t>
            </a:r>
            <a:r>
              <a:rPr lang="en-GB" dirty="0" smtClean="0"/>
              <a:t>dministrative</a:t>
            </a:r>
            <a:endParaRPr lang="en-GB" dirty="0" smtClean="0"/>
          </a:p>
        </p:txBody>
      </p:sp>
      <p:sp>
        <p:nvSpPr>
          <p:cNvPr id="4" name="TextBox 3"/>
          <p:cNvSpPr txBox="1"/>
          <p:nvPr/>
        </p:nvSpPr>
        <p:spPr>
          <a:xfrm>
            <a:off x="5724128" y="5886951"/>
            <a:ext cx="25458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</a:t>
            </a:r>
            <a:r>
              <a:rPr lang="en-GB" dirty="0" smtClean="0"/>
              <a:t>seals </a:t>
            </a:r>
            <a:r>
              <a:rPr lang="en-GB" dirty="0" smtClean="0"/>
              <a:t>&amp; impressions</a:t>
            </a:r>
            <a:endParaRPr lang="en-GB" dirty="0"/>
          </a:p>
        </p:txBody>
      </p:sp>
      <p:pic>
        <p:nvPicPr>
          <p:cNvPr id="8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6056" y="4221088"/>
            <a:ext cx="3822576" cy="13761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32040" y="2132856"/>
            <a:ext cx="3897222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Redistribution Economy?</a:t>
            </a:r>
            <a:endParaRPr lang="en-US" sz="5400" dirty="0"/>
          </a:p>
        </p:txBody>
      </p:sp>
      <p:sp>
        <p:nvSpPr>
          <p:cNvPr id="716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628800"/>
            <a:ext cx="4752528" cy="4968552"/>
          </a:xfrm>
        </p:spPr>
        <p:txBody>
          <a:bodyPr>
            <a:normAutofit/>
          </a:bodyPr>
          <a:lstStyle/>
          <a:p>
            <a:r>
              <a:rPr lang="en-GB" sz="2600" dirty="0"/>
              <a:t>Mobilization of goods &amp; </a:t>
            </a:r>
            <a:r>
              <a:rPr lang="en-GB" sz="2600" dirty="0" smtClean="0"/>
              <a:t>labour</a:t>
            </a:r>
            <a:endParaRPr lang="en-GB" sz="2600" dirty="0"/>
          </a:p>
          <a:p>
            <a:pPr>
              <a:lnSpc>
                <a:spcPct val="90000"/>
              </a:lnSpc>
            </a:pPr>
            <a:r>
              <a:rPr lang="en-GB" sz="2600" dirty="0" smtClean="0"/>
              <a:t>Religious/political elite </a:t>
            </a:r>
            <a:r>
              <a:rPr lang="en-GB" sz="2600" dirty="0"/>
              <a:t>creaming off the </a:t>
            </a:r>
            <a:r>
              <a:rPr lang="en-GB" sz="2600" dirty="0" smtClean="0"/>
              <a:t>surplus: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To support institutions </a:t>
            </a:r>
            <a:r>
              <a:rPr lang="en-GB" sz="2200" dirty="0"/>
              <a:t>of </a:t>
            </a:r>
            <a:r>
              <a:rPr lang="en-GB" sz="2200" dirty="0" smtClean="0"/>
              <a:t>political control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To </a:t>
            </a:r>
            <a:r>
              <a:rPr lang="en-GB" sz="2200" dirty="0"/>
              <a:t>sponsor long-distance trade in search of luxury commodities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Short-fall: </a:t>
            </a:r>
            <a:r>
              <a:rPr lang="en-GB" sz="2600" dirty="0"/>
              <a:t>surplus can be redistributed back to the general population</a:t>
            </a:r>
            <a:endParaRPr lang="en-US" sz="26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7" name="Content Placeholder 6" descr="bevelled rim bowls 1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652120" y="2492896"/>
            <a:ext cx="3240360" cy="2571750"/>
          </a:xfrm>
        </p:spPr>
      </p:pic>
      <p:sp>
        <p:nvSpPr>
          <p:cNvPr id="8" name="TextBox 7"/>
          <p:cNvSpPr txBox="1"/>
          <p:nvPr/>
        </p:nvSpPr>
        <p:spPr>
          <a:xfrm>
            <a:off x="6732240" y="5157192"/>
            <a:ext cx="1974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Bevelled rim bowls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dirty="0"/>
              <a:t>Redistribution Economy?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628800"/>
            <a:ext cx="4824536" cy="4968552"/>
          </a:xfrm>
        </p:spPr>
        <p:txBody>
          <a:bodyPr>
            <a:noAutofit/>
          </a:bodyPr>
          <a:lstStyle/>
          <a:p>
            <a:r>
              <a:rPr lang="en-GB" dirty="0"/>
              <a:t>Production of certain goods was restricted to a few sites</a:t>
            </a:r>
          </a:p>
          <a:p>
            <a:r>
              <a:rPr lang="en-GB" dirty="0"/>
              <a:t>Exchange system under bureaucratic control</a:t>
            </a:r>
          </a:p>
          <a:p>
            <a:r>
              <a:rPr lang="en-GB" dirty="0"/>
              <a:t>Administration was specifically concerned </a:t>
            </a:r>
            <a:r>
              <a:rPr lang="en-GB" dirty="0" smtClean="0"/>
              <a:t>with:</a:t>
            </a:r>
          </a:p>
          <a:p>
            <a:pPr lvl="1"/>
            <a:r>
              <a:rPr lang="en-GB" dirty="0" smtClean="0"/>
              <a:t>Agricultural production</a:t>
            </a:r>
          </a:p>
          <a:p>
            <a:pPr lvl="1"/>
            <a:r>
              <a:rPr lang="en-GB" dirty="0" smtClean="0"/>
              <a:t>Maintenance </a:t>
            </a:r>
            <a:r>
              <a:rPr lang="en-GB" dirty="0"/>
              <a:t>of public constructions (</a:t>
            </a:r>
            <a:r>
              <a:rPr lang="en-GB" dirty="0" err="1"/>
              <a:t>eg</a:t>
            </a:r>
            <a:r>
              <a:rPr lang="en-GB" dirty="0"/>
              <a:t>. irrigation works) to feed the growing urban population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868144" y="5589240"/>
            <a:ext cx="2656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smtClean="0"/>
              <a:t>Bevelled rimmed bowls</a:t>
            </a:r>
            <a:endParaRPr lang="en-GB" sz="2000" dirty="0"/>
          </a:p>
        </p:txBody>
      </p:sp>
      <p:pic>
        <p:nvPicPr>
          <p:cNvPr id="8" name="Content Placeholder 7" descr="bevelled rim bowl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64087" y="1988840"/>
            <a:ext cx="3470549" cy="352839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Craft Production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79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600" dirty="0" smtClean="0"/>
              <a:t>Wright &amp; Johnson: </a:t>
            </a:r>
            <a:r>
              <a:rPr lang="en-GB" sz="2600" dirty="0" err="1" smtClean="0"/>
              <a:t>Uruk</a:t>
            </a:r>
            <a:r>
              <a:rPr lang="en-GB" sz="2600" dirty="0" smtClean="0"/>
              <a:t> economy is characterised by high degree of specialisation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Individual households are no longer self-sufficient</a:t>
            </a:r>
          </a:p>
          <a:p>
            <a:pPr>
              <a:lnSpc>
                <a:spcPct val="90000"/>
              </a:lnSpc>
            </a:pPr>
            <a:r>
              <a:rPr lang="en-GB" sz="2600" dirty="0" smtClean="0"/>
              <a:t>Pottery production &amp; manufacture of tools is in hands of specialists:</a:t>
            </a:r>
          </a:p>
          <a:p>
            <a:pPr lvl="1">
              <a:lnSpc>
                <a:spcPct val="90000"/>
              </a:lnSpc>
            </a:pPr>
            <a:r>
              <a:rPr lang="en-GB" sz="2200" dirty="0" smtClean="0"/>
              <a:t>Interaction is moving beyond household strategies </a:t>
            </a:r>
          </a:p>
        </p:txBody>
      </p:sp>
      <p:pic>
        <p:nvPicPr>
          <p:cNvPr id="5" name="Content Placeholder 4" descr="urukpo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69746" y="2132856"/>
            <a:ext cx="3653937" cy="2808312"/>
          </a:xfrm>
        </p:spPr>
      </p:pic>
      <p:sp>
        <p:nvSpPr>
          <p:cNvPr id="6" name="TextBox 5"/>
          <p:cNvSpPr txBox="1"/>
          <p:nvPr/>
        </p:nvSpPr>
        <p:spPr>
          <a:xfrm>
            <a:off x="7236296" y="5157192"/>
            <a:ext cx="15424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 pottery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Craft Production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92488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Links between craft specialization, long distance &amp; the emergence of social complexity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 smtClean="0"/>
              <a:t>Attached specialists: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 smtClean="0"/>
              <a:t>Labour-intensive &amp; technologically sophisticated methods to produce symbolically charged objects: </a:t>
            </a:r>
          </a:p>
          <a:p>
            <a:r>
              <a:rPr lang="en-GB" dirty="0" smtClean="0"/>
              <a:t>Centralized control of production &amp; resource</a:t>
            </a:r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4" descr="uruk vase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1804163"/>
            <a:ext cx="3734652" cy="3672408"/>
          </a:xfrm>
        </p:spPr>
      </p:pic>
      <p:sp>
        <p:nvSpPr>
          <p:cNvPr id="6" name="TextBox 5"/>
          <p:cNvSpPr txBox="1"/>
          <p:nvPr/>
        </p:nvSpPr>
        <p:spPr>
          <a:xfrm>
            <a:off x="7236296" y="5589240"/>
            <a:ext cx="122822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 err="1" smtClean="0"/>
              <a:t>Uruk</a:t>
            </a:r>
            <a:r>
              <a:rPr lang="en-GB" sz="2000" dirty="0" smtClean="0"/>
              <a:t> vase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Kingship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679400"/>
          </a:xfrm>
        </p:spPr>
        <p:txBody>
          <a:bodyPr>
            <a:normAutofit/>
          </a:bodyPr>
          <a:lstStyle/>
          <a:p>
            <a:r>
              <a:rPr lang="en-GB" dirty="0" smtClean="0"/>
              <a:t>Earliest elite groups appear to be temple priests</a:t>
            </a:r>
          </a:p>
          <a:p>
            <a:r>
              <a:rPr lang="en-GB" dirty="0" smtClean="0"/>
              <a:t>Emergence of office of kingship during the </a:t>
            </a:r>
            <a:r>
              <a:rPr lang="en-GB" dirty="0" err="1" smtClean="0"/>
              <a:t>Uruk</a:t>
            </a:r>
            <a:r>
              <a:rPr lang="en-GB" dirty="0" smtClean="0"/>
              <a:t> period:</a:t>
            </a:r>
          </a:p>
          <a:p>
            <a:pPr lvl="1"/>
            <a:r>
              <a:rPr lang="en-GB" dirty="0" smtClean="0"/>
              <a:t>Military office</a:t>
            </a:r>
          </a:p>
          <a:p>
            <a:r>
              <a:rPr lang="en-GB" dirty="0" smtClean="0"/>
              <a:t>Memory in the later Sumerian King List</a:t>
            </a:r>
          </a:p>
          <a:p>
            <a:r>
              <a:rPr lang="en-GB" dirty="0" smtClean="0"/>
              <a:t>Prime consumers of specialist crafted objects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620688"/>
            <a:ext cx="3728186" cy="6174810"/>
          </a:xfrm>
        </p:spPr>
      </p:pic>
    </p:spTree>
    <p:extLst>
      <p:ext uri="{BB962C8B-B14F-4D97-AF65-F5344CB8AC3E}">
        <p14:creationId xmlns:p14="http://schemas.microsoft.com/office/powerpoint/2010/main" val="1384874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“Standard Professions List”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75015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mtClean="0"/>
              <a:t>Lists </a:t>
            </a:r>
            <a:r>
              <a:rPr lang="en-GB" dirty="0" smtClean="0"/>
              <a:t>some 100 titles &amp; names of professions</a:t>
            </a:r>
          </a:p>
          <a:p>
            <a:pPr>
              <a:defRPr/>
            </a:pPr>
            <a:r>
              <a:rPr lang="en-GB" dirty="0" smtClean="0"/>
              <a:t>Initial entries all contain the sign </a:t>
            </a:r>
            <a:r>
              <a:rPr lang="en-GB" dirty="0" smtClean="0">
                <a:solidFill>
                  <a:srgbClr val="FFC000"/>
                </a:solidFill>
              </a:rPr>
              <a:t>NAM</a:t>
            </a:r>
            <a:r>
              <a:rPr lang="en-GB" baseline="-25000" dirty="0" smtClean="0">
                <a:solidFill>
                  <a:srgbClr val="FFC000"/>
                </a:solidFill>
              </a:rPr>
              <a:t>2</a:t>
            </a:r>
            <a:r>
              <a:rPr lang="en-GB" dirty="0" smtClean="0"/>
              <a:t> = leader</a:t>
            </a:r>
          </a:p>
          <a:p>
            <a:pPr lvl="1">
              <a:defRPr/>
            </a:pPr>
            <a:r>
              <a:rPr lang="en-GB" dirty="0" smtClean="0"/>
              <a:t>leaders of the city </a:t>
            </a:r>
          </a:p>
          <a:p>
            <a:pPr lvl="1">
              <a:defRPr/>
            </a:pPr>
            <a:r>
              <a:rPr lang="en-GB" dirty="0" smtClean="0"/>
              <a:t>leaders of law</a:t>
            </a:r>
          </a:p>
          <a:p>
            <a:pPr lvl="1">
              <a:defRPr/>
            </a:pPr>
            <a:r>
              <a:rPr lang="en-GB" dirty="0" smtClean="0"/>
              <a:t>leaders of troops</a:t>
            </a:r>
          </a:p>
          <a:p>
            <a:pPr>
              <a:defRPr/>
            </a:pPr>
            <a:r>
              <a:rPr lang="en-GB" dirty="0" smtClean="0"/>
              <a:t>Beginning of list refers to ‘king with the sign combination </a:t>
            </a:r>
            <a:r>
              <a:rPr lang="en-GB" dirty="0" smtClean="0">
                <a:solidFill>
                  <a:srgbClr val="FFC000"/>
                </a:solidFill>
              </a:rPr>
              <a:t>NAM</a:t>
            </a:r>
            <a:r>
              <a:rPr lang="en-GB" baseline="-25000" dirty="0" smtClean="0">
                <a:solidFill>
                  <a:srgbClr val="FFC000"/>
                </a:solidFill>
              </a:rPr>
              <a:t>2</a:t>
            </a:r>
            <a:r>
              <a:rPr lang="en-GB" dirty="0" smtClean="0"/>
              <a:t>, not the expected titles </a:t>
            </a:r>
            <a:r>
              <a:rPr lang="en-GB" dirty="0" smtClean="0">
                <a:solidFill>
                  <a:srgbClr val="FFC000"/>
                </a:solidFill>
              </a:rPr>
              <a:t>‘</a:t>
            </a:r>
            <a:r>
              <a:rPr lang="en-GB" dirty="0" err="1" smtClean="0">
                <a:solidFill>
                  <a:srgbClr val="FFC000"/>
                </a:solidFill>
              </a:rPr>
              <a:t>lugal</a:t>
            </a:r>
            <a:r>
              <a:rPr lang="en-GB" dirty="0" smtClean="0">
                <a:solidFill>
                  <a:srgbClr val="FFC000"/>
                </a:solidFill>
              </a:rPr>
              <a:t>’ </a:t>
            </a:r>
            <a:r>
              <a:rPr lang="en-GB" dirty="0" smtClean="0"/>
              <a:t>or </a:t>
            </a:r>
            <a:r>
              <a:rPr lang="en-GB" dirty="0" smtClean="0">
                <a:solidFill>
                  <a:srgbClr val="FFC000"/>
                </a:solidFill>
              </a:rPr>
              <a:t>‘en’</a:t>
            </a:r>
          </a:p>
        </p:txBody>
      </p:sp>
    </p:spTree>
    <p:extLst>
      <p:ext uri="{BB962C8B-B14F-4D97-AF65-F5344CB8AC3E}">
        <p14:creationId xmlns:p14="http://schemas.microsoft.com/office/powerpoint/2010/main" val="19720505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Uruk</a:t>
            </a:r>
            <a:r>
              <a:rPr lang="en-GB" dirty="0" smtClean="0"/>
              <a:t> Colonies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 lnSpcReduction="10000"/>
          </a:bodyPr>
          <a:lstStyle/>
          <a:p>
            <a:r>
              <a:rPr lang="en-GB" dirty="0" err="1" smtClean="0"/>
              <a:t>Uruk</a:t>
            </a:r>
            <a:r>
              <a:rPr lang="en-GB" dirty="0" smtClean="0"/>
              <a:t> expansion: north Mesopotamia, Syria, Anatolia</a:t>
            </a:r>
          </a:p>
          <a:p>
            <a:r>
              <a:rPr lang="en-GB" dirty="0" smtClean="0"/>
              <a:t>First “world system”</a:t>
            </a:r>
          </a:p>
          <a:p>
            <a:r>
              <a:rPr lang="en-GB" dirty="0" smtClean="0"/>
              <a:t>Mesopotamian colonies established on </a:t>
            </a:r>
            <a:r>
              <a:rPr lang="en-GB" dirty="0"/>
              <a:t>key </a:t>
            </a:r>
            <a:r>
              <a:rPr lang="en-GB" dirty="0" smtClean="0"/>
              <a:t>communication routes </a:t>
            </a:r>
          </a:p>
          <a:p>
            <a:r>
              <a:rPr lang="en-GB" dirty="0" smtClean="0"/>
              <a:t>Resources in periphery: metals, timber</a:t>
            </a:r>
          </a:p>
          <a:p>
            <a:r>
              <a:rPr lang="en-GB" dirty="0" smtClean="0"/>
              <a:t>Trade = initial impetus for expansion</a:t>
            </a:r>
            <a:endParaRPr lang="en-GB" dirty="0"/>
          </a:p>
        </p:txBody>
      </p:sp>
      <p:pic>
        <p:nvPicPr>
          <p:cNvPr id="6" name="Content Placeholder 4" descr="uruk6sr.gif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2" t="1" r="2132" b="1104"/>
          <a:stretch/>
        </p:blipFill>
        <p:spPr>
          <a:xfrm>
            <a:off x="5220072" y="2132857"/>
            <a:ext cx="3528392" cy="3528392"/>
          </a:xfrm>
        </p:spPr>
      </p:pic>
    </p:spTree>
    <p:extLst>
      <p:ext uri="{BB962C8B-B14F-4D97-AF65-F5344CB8AC3E}">
        <p14:creationId xmlns:p14="http://schemas.microsoft.com/office/powerpoint/2010/main" val="2745368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Prime Mover of State 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752528" cy="4967432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Trade is usually identified as “cause” of state formation</a:t>
            </a:r>
          </a:p>
          <a:p>
            <a:r>
              <a:rPr lang="en-GB" dirty="0" smtClean="0"/>
              <a:t>Southern </a:t>
            </a:r>
            <a:r>
              <a:rPr lang="en-GB" dirty="0" smtClean="0"/>
              <a:t>Mesopotamia </a:t>
            </a:r>
            <a:r>
              <a:rPr lang="en-GB" dirty="0" smtClean="0"/>
              <a:t>is poor in mineral resources</a:t>
            </a:r>
          </a:p>
          <a:p>
            <a:r>
              <a:rPr lang="en-GB" dirty="0" smtClean="0"/>
              <a:t>Rich agricultural land – surplus for export?</a:t>
            </a:r>
          </a:p>
          <a:p>
            <a:pPr lvl="1"/>
            <a:r>
              <a:rPr lang="en-GB" dirty="0" smtClean="0"/>
              <a:t>Exporting grain, importing metals, semi-precious stones</a:t>
            </a:r>
          </a:p>
          <a:p>
            <a:r>
              <a:rPr lang="en-GB" dirty="0" err="1" smtClean="0"/>
              <a:t>Uruk</a:t>
            </a:r>
            <a:r>
              <a:rPr lang="en-GB" dirty="0" smtClean="0"/>
              <a:t> colonies identified in 4</a:t>
            </a:r>
            <a:r>
              <a:rPr lang="en-GB" baseline="30000" dirty="0" smtClean="0"/>
              <a:t>th</a:t>
            </a:r>
            <a:r>
              <a:rPr lang="en-GB" dirty="0" smtClean="0"/>
              <a:t> millennium</a:t>
            </a:r>
          </a:p>
          <a:p>
            <a:r>
              <a:rPr lang="en-GB" dirty="0" smtClean="0"/>
              <a:t>3rd millennium BC texts attest to long-distance trade</a:t>
            </a:r>
          </a:p>
          <a:p>
            <a:endParaRPr lang="en-GB" dirty="0"/>
          </a:p>
        </p:txBody>
      </p:sp>
      <p:pic>
        <p:nvPicPr>
          <p:cNvPr id="5" name="Picture 5" descr="map 0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64088" y="2348880"/>
            <a:ext cx="3462535" cy="2418828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868144" y="4941168"/>
            <a:ext cx="3041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Mesopotamia &amp; the Near East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Possible evidence for state formation in 4th millennium Mesopotamia</a:t>
            </a:r>
          </a:p>
          <a:p>
            <a:r>
              <a:rPr lang="en-GB" sz="2800" dirty="0" smtClean="0"/>
              <a:t>Increasing urbanisation &amp; settlement hierarchy</a:t>
            </a:r>
          </a:p>
          <a:p>
            <a:r>
              <a:rPr lang="en-GB" sz="2800" dirty="0" smtClean="0"/>
              <a:t>Centralised control of production by temples</a:t>
            </a:r>
          </a:p>
          <a:p>
            <a:r>
              <a:rPr lang="en-GB" sz="2800" dirty="0" smtClean="0"/>
              <a:t>Development of complex bureaucratic system especially writing</a:t>
            </a:r>
          </a:p>
          <a:p>
            <a:r>
              <a:rPr lang="en-GB" sz="2800" dirty="0" smtClean="0"/>
              <a:t>Crafted “enchanted objects”</a:t>
            </a:r>
          </a:p>
          <a:p>
            <a:r>
              <a:rPr lang="en-GB" sz="2800" dirty="0" smtClean="0"/>
              <a:t>Recent studies prioritise external contacts &amp; trade in particular as impetus for state formation</a:t>
            </a:r>
          </a:p>
          <a:p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106</TotalTime>
  <Words>1083</Words>
  <Application>Microsoft Office PowerPoint</Application>
  <PresentationFormat>On-screen Show (4:3)</PresentationFormat>
  <Paragraphs>194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3" baseType="lpstr">
      <vt:lpstr>Arial</vt:lpstr>
      <vt:lpstr>Calibri</vt:lpstr>
      <vt:lpstr>Corbel</vt:lpstr>
      <vt:lpstr>Wingdings</vt:lpstr>
      <vt:lpstr>Wingdings 2</vt:lpstr>
      <vt:lpstr>Wingdings 3</vt:lpstr>
      <vt:lpstr>Module</vt:lpstr>
      <vt:lpstr>Origins and Innovations</vt:lpstr>
      <vt:lpstr>Primary &amp; Secondary States</vt:lpstr>
      <vt:lpstr>Characteristics of State</vt:lpstr>
      <vt:lpstr>Origins of State in Mesopotmia</vt:lpstr>
      <vt:lpstr>Origins of State in Mesopotamia</vt:lpstr>
      <vt:lpstr>Bureaucratic Technologies</vt:lpstr>
      <vt:lpstr>Mnemonic System</vt:lpstr>
      <vt:lpstr>Craft Specialisation</vt:lpstr>
      <vt:lpstr>Ubaid Period</vt:lpstr>
      <vt:lpstr>Uruk</vt:lpstr>
      <vt:lpstr>Urbanised Society</vt:lpstr>
      <vt:lpstr>Temples</vt:lpstr>
      <vt:lpstr>Uruk Temple Economy</vt:lpstr>
      <vt:lpstr>Writing</vt:lpstr>
      <vt:lpstr>From Token to Cuneiform</vt:lpstr>
      <vt:lpstr>Sealstones &amp; Sealings</vt:lpstr>
      <vt:lpstr>Seastones &amp; Sealings</vt:lpstr>
      <vt:lpstr>Redistribution Economy?</vt:lpstr>
      <vt:lpstr>Redistribution Economy?</vt:lpstr>
      <vt:lpstr>Craft Production </vt:lpstr>
      <vt:lpstr>Craft Production</vt:lpstr>
      <vt:lpstr>Kingship</vt:lpstr>
      <vt:lpstr>“Standard Professions List”</vt:lpstr>
      <vt:lpstr>Uruk Colonies</vt:lpstr>
      <vt:lpstr>Prime Mover of State Formation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Origins and Innovations</dc:title>
  <dc:creator>Louise</dc:creator>
  <cp:lastModifiedBy>Louise Steel</cp:lastModifiedBy>
  <cp:revision>20</cp:revision>
  <dcterms:created xsi:type="dcterms:W3CDTF">2014-03-03T15:26:19Z</dcterms:created>
  <dcterms:modified xsi:type="dcterms:W3CDTF">2017-03-13T12:28:55Z</dcterms:modified>
</cp:coreProperties>
</file>