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14"/>
  </p:notesMasterIdLst>
  <p:sldIdLst>
    <p:sldId id="256" r:id="rId7"/>
    <p:sldId id="257" r:id="rId8"/>
    <p:sldId id="262" r:id="rId9"/>
    <p:sldId id="263" r:id="rId10"/>
    <p:sldId id="264"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82348" autoAdjust="0"/>
  </p:normalViewPr>
  <p:slideViewPr>
    <p:cSldViewPr snapToGrid="0" snapToObjects="1">
      <p:cViewPr varScale="1">
        <p:scale>
          <a:sx n="91" d="100"/>
          <a:sy n="91" d="100"/>
        </p:scale>
        <p:origin x="25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5" Type="http://schemas.openxmlformats.org/officeDocument/2006/relationships/slideMaster" Target="slideMasters/slideMaster2.xml"/><Relationship Id="rId15" Type="http://schemas.openxmlformats.org/officeDocument/2006/relationships/presProps" Target="presProps.xml"/><Relationship Id="rId10" Type="http://schemas.openxmlformats.org/officeDocument/2006/relationships/slide" Target="slides/slide4.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C3DBD6-D5D7-45D1-A82D-B30EB9481E52}" type="datetimeFigureOut">
              <a:rPr lang="en-GB" smtClean="0"/>
              <a:t>11/11/2025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DEBEB4-0A53-4D6B-A3A8-E3F9C5B05690}" type="slidenum">
              <a:rPr lang="en-GB" smtClean="0"/>
              <a:t>‹#›</a:t>
            </a:fld>
            <a:endParaRPr lang="en-GB"/>
          </a:p>
        </p:txBody>
      </p:sp>
    </p:spTree>
    <p:extLst>
      <p:ext uri="{BB962C8B-B14F-4D97-AF65-F5344CB8AC3E}">
        <p14:creationId xmlns:p14="http://schemas.microsoft.com/office/powerpoint/2010/main" val="2262551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DEBEB4-0A53-4D6B-A3A8-E3F9C5B05690}" type="slidenum">
              <a:rPr lang="en-GB" smtClean="0"/>
              <a:t>1</a:t>
            </a:fld>
            <a:endParaRPr lang="en-GB"/>
          </a:p>
        </p:txBody>
      </p:sp>
    </p:spTree>
    <p:extLst>
      <p:ext uri="{BB962C8B-B14F-4D97-AF65-F5344CB8AC3E}">
        <p14:creationId xmlns:p14="http://schemas.microsoft.com/office/powerpoint/2010/main" val="3228531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DEBEB4-0A53-4D6B-A3A8-E3F9C5B05690}" type="slidenum">
              <a:rPr lang="en-GB" smtClean="0"/>
              <a:t>3</a:t>
            </a:fld>
            <a:endParaRPr lang="en-GB"/>
          </a:p>
        </p:txBody>
      </p:sp>
    </p:spTree>
    <p:extLst>
      <p:ext uri="{BB962C8B-B14F-4D97-AF65-F5344CB8AC3E}">
        <p14:creationId xmlns:p14="http://schemas.microsoft.com/office/powerpoint/2010/main" val="1935561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EA9577-622C-F962-D7CC-87FAC6ECBA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CD6F3E-61DD-C62F-7B3F-77EB65913B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532D90-AE40-1F64-C876-270C71FD091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2E2D1D3-B123-06AF-BF76-8CD49ABDD24B}"/>
              </a:ext>
            </a:extLst>
          </p:cNvPr>
          <p:cNvSpPr>
            <a:spLocks noGrp="1"/>
          </p:cNvSpPr>
          <p:nvPr>
            <p:ph type="sldNum" sz="quarter" idx="5"/>
          </p:nvPr>
        </p:nvSpPr>
        <p:spPr/>
        <p:txBody>
          <a:bodyPr/>
          <a:lstStyle/>
          <a:p>
            <a:fld id="{57DEBEB4-0A53-4D6B-A3A8-E3F9C5B05690}" type="slidenum">
              <a:rPr lang="en-GB" smtClean="0"/>
              <a:t>4</a:t>
            </a:fld>
            <a:endParaRPr lang="en-GB"/>
          </a:p>
        </p:txBody>
      </p:sp>
    </p:spTree>
    <p:extLst>
      <p:ext uri="{BB962C8B-B14F-4D97-AF65-F5344CB8AC3E}">
        <p14:creationId xmlns:p14="http://schemas.microsoft.com/office/powerpoint/2010/main" val="34837993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3690D7-CD1D-60C6-729B-BD40409D6A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F9EA61-DF13-F576-9A74-5B59945FFE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66B906-8A42-3A7D-A776-49D6801D401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3B82B98-7F1B-BBBC-6DC3-E912DB698568}"/>
              </a:ext>
            </a:extLst>
          </p:cNvPr>
          <p:cNvSpPr>
            <a:spLocks noGrp="1"/>
          </p:cNvSpPr>
          <p:nvPr>
            <p:ph type="sldNum" sz="quarter" idx="5"/>
          </p:nvPr>
        </p:nvSpPr>
        <p:spPr/>
        <p:txBody>
          <a:bodyPr/>
          <a:lstStyle/>
          <a:p>
            <a:fld id="{57DEBEB4-0A53-4D6B-A3A8-E3F9C5B05690}" type="slidenum">
              <a:rPr lang="en-GB" smtClean="0"/>
              <a:t>5</a:t>
            </a:fld>
            <a:endParaRPr lang="en-GB"/>
          </a:p>
        </p:txBody>
      </p:sp>
    </p:spTree>
    <p:extLst>
      <p:ext uri="{BB962C8B-B14F-4D97-AF65-F5344CB8AC3E}">
        <p14:creationId xmlns:p14="http://schemas.microsoft.com/office/powerpoint/2010/main" val="1411142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970E7F-0C2D-0F0B-F4B5-C188EC5699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9B485C-39A4-EA28-058A-6C484DFA3E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47A289-7B43-E65E-710D-10E6102F34B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F41EC8A-E5BA-5F02-8D84-4B7F5600C040}"/>
              </a:ext>
            </a:extLst>
          </p:cNvPr>
          <p:cNvSpPr>
            <a:spLocks noGrp="1"/>
          </p:cNvSpPr>
          <p:nvPr>
            <p:ph type="sldNum" sz="quarter" idx="5"/>
          </p:nvPr>
        </p:nvSpPr>
        <p:spPr/>
        <p:txBody>
          <a:bodyPr/>
          <a:lstStyle/>
          <a:p>
            <a:fld id="{57DEBEB4-0A53-4D6B-A3A8-E3F9C5B05690}" type="slidenum">
              <a:rPr lang="en-GB" smtClean="0"/>
              <a:t>6</a:t>
            </a:fld>
            <a:endParaRPr lang="en-GB"/>
          </a:p>
        </p:txBody>
      </p:sp>
    </p:spTree>
    <p:extLst>
      <p:ext uri="{BB962C8B-B14F-4D97-AF65-F5344CB8AC3E}">
        <p14:creationId xmlns:p14="http://schemas.microsoft.com/office/powerpoint/2010/main" val="5636338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5CBC17-074C-048B-5C94-4C2DC15E62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44D666-8147-7448-5D61-DDDDB0B229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E334EA-37A3-DBA1-D644-FFEA3E1367B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BA9A594-3D07-2212-91D4-A3DC4EA3A221}"/>
              </a:ext>
            </a:extLst>
          </p:cNvPr>
          <p:cNvSpPr>
            <a:spLocks noGrp="1"/>
          </p:cNvSpPr>
          <p:nvPr>
            <p:ph type="sldNum" sz="quarter" idx="5"/>
          </p:nvPr>
        </p:nvSpPr>
        <p:spPr/>
        <p:txBody>
          <a:bodyPr/>
          <a:lstStyle/>
          <a:p>
            <a:fld id="{57DEBEB4-0A53-4D6B-A3A8-E3F9C5B05690}" type="slidenum">
              <a:rPr lang="en-GB" smtClean="0"/>
              <a:t>7</a:t>
            </a:fld>
            <a:endParaRPr lang="en-GB"/>
          </a:p>
        </p:txBody>
      </p:sp>
    </p:spTree>
    <p:extLst>
      <p:ext uri="{BB962C8B-B14F-4D97-AF65-F5344CB8AC3E}">
        <p14:creationId xmlns:p14="http://schemas.microsoft.com/office/powerpoint/2010/main" val="3004732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11/11/2025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freemind.sourceforge.net/wiki/index.php/Main_Page"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www.docear.org/"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en.wikipedia.org/wiki/Mind_map"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hyperlink" Target="http://www.jcu.edu.au/studying/services/studyskills/mindmap/howto.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2DEF7983-6D99-D6AE-E909-F8EA31D3BDE8}"/>
              </a:ext>
            </a:extLst>
          </p:cNvPr>
          <p:cNvSpPr txBox="1">
            <a:spLocks/>
          </p:cNvSpPr>
          <p:nvPr/>
        </p:nvSpPr>
        <p:spPr>
          <a:xfrm>
            <a:off x="2979926" y="1942810"/>
            <a:ext cx="6232147" cy="297238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5400" b="1" dirty="0">
              <a:solidFill>
                <a:schemeClr val="bg1"/>
              </a:solidFill>
            </a:endParaRPr>
          </a:p>
        </p:txBody>
      </p:sp>
      <p:sp>
        <p:nvSpPr>
          <p:cNvPr id="5" name="TextBox 4">
            <a:extLst>
              <a:ext uri="{FF2B5EF4-FFF2-40B4-BE49-F238E27FC236}">
                <a16:creationId xmlns:a16="http://schemas.microsoft.com/office/drawing/2014/main" id="{2F618180-6A26-03E4-BE95-342F3FF2C855}"/>
              </a:ext>
            </a:extLst>
          </p:cNvPr>
          <p:cNvSpPr txBox="1"/>
          <p:nvPr/>
        </p:nvSpPr>
        <p:spPr>
          <a:xfrm>
            <a:off x="9387488" y="69003"/>
            <a:ext cx="2937033" cy="77457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
        <p:nvSpPr>
          <p:cNvPr id="2" name="TextBox 1">
            <a:extLst>
              <a:ext uri="{FF2B5EF4-FFF2-40B4-BE49-F238E27FC236}">
                <a16:creationId xmlns:a16="http://schemas.microsoft.com/office/drawing/2014/main" id="{BC78E7CB-CF74-7AE4-AB69-222D7ABBBB4D}"/>
              </a:ext>
            </a:extLst>
          </p:cNvPr>
          <p:cNvSpPr txBox="1"/>
          <p:nvPr/>
        </p:nvSpPr>
        <p:spPr>
          <a:xfrm>
            <a:off x="3259132" y="2406357"/>
            <a:ext cx="4977448" cy="1938992"/>
          </a:xfrm>
          <a:prstGeom prst="rect">
            <a:avLst/>
          </a:prstGeom>
          <a:noFill/>
        </p:spPr>
        <p:txBody>
          <a:bodyPr wrap="square" rtlCol="0">
            <a:spAutoFit/>
          </a:bodyPr>
          <a:lstStyle/>
          <a:p>
            <a:r>
              <a:rPr lang="en-GB" sz="6000" b="1" dirty="0">
                <a:solidFill>
                  <a:schemeClr val="bg1"/>
                </a:solidFill>
              </a:rPr>
              <a:t>Mind Map</a:t>
            </a:r>
          </a:p>
          <a:p>
            <a:r>
              <a:rPr lang="en-GB" sz="6000" b="1" dirty="0">
                <a:solidFill>
                  <a:schemeClr val="bg1"/>
                </a:solidFill>
              </a:rPr>
              <a:t>Exercise</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677AE4-B718-57E5-3625-17FF999743D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7B1BF40-F79D-1995-0298-B7F086E4EA97}"/>
              </a:ext>
            </a:extLst>
          </p:cNvPr>
          <p:cNvSpPr>
            <a:spLocks noGrp="1"/>
          </p:cNvSpPr>
          <p:nvPr>
            <p:ph type="title"/>
          </p:nvPr>
        </p:nvSpPr>
        <p:spPr/>
        <p:txBody>
          <a:bodyPr/>
          <a:lstStyle/>
          <a:p>
            <a:r>
              <a:rPr lang="en-GB" b="1" dirty="0"/>
              <a:t>What is a Mind Map?</a:t>
            </a:r>
          </a:p>
        </p:txBody>
      </p:sp>
      <p:sp>
        <p:nvSpPr>
          <p:cNvPr id="3" name="Content Placeholder 2">
            <a:extLst>
              <a:ext uri="{FF2B5EF4-FFF2-40B4-BE49-F238E27FC236}">
                <a16:creationId xmlns:a16="http://schemas.microsoft.com/office/drawing/2014/main" id="{E65CB276-E634-F3FA-56B6-00C61FECF431}"/>
              </a:ext>
            </a:extLst>
          </p:cNvPr>
          <p:cNvSpPr>
            <a:spLocks noGrp="1"/>
          </p:cNvSpPr>
          <p:nvPr>
            <p:ph idx="1"/>
          </p:nvPr>
        </p:nvSpPr>
        <p:spPr>
          <a:xfrm>
            <a:off x="358219" y="1825624"/>
            <a:ext cx="7857733" cy="4029265"/>
          </a:xfrm>
        </p:spPr>
        <p:txBody>
          <a:bodyPr>
            <a:normAutofit/>
          </a:bodyPr>
          <a:lstStyle/>
          <a:p>
            <a:r>
              <a:rPr lang="en-GB" dirty="0"/>
              <a:t>A mind map is a partly-graphical method of representing data pertaining to a particular question. Mind maps are often highly colourful and contain both text and graphics.</a:t>
            </a:r>
          </a:p>
          <a:p>
            <a:r>
              <a:rPr lang="en-GB" dirty="0"/>
              <a:t>Mind maps are a very good way of taking notes in lectures, meetings, presentations and so on, as they show not only the material presented, but also the logical and thematic links between the information.</a:t>
            </a:r>
          </a:p>
          <a:p>
            <a:endParaRPr lang="en-GB" dirty="0"/>
          </a:p>
        </p:txBody>
      </p:sp>
      <p:pic>
        <p:nvPicPr>
          <p:cNvPr id="2" name="Picture 1">
            <a:extLst>
              <a:ext uri="{FF2B5EF4-FFF2-40B4-BE49-F238E27FC236}">
                <a16:creationId xmlns:a16="http://schemas.microsoft.com/office/drawing/2014/main" id="{B0F1C41E-6A68-5E0B-4F2D-DCF4ECCAC5E2}"/>
              </a:ext>
            </a:extLst>
          </p:cNvPr>
          <p:cNvPicPr>
            <a:picLocks noChangeAspect="1"/>
          </p:cNvPicPr>
          <p:nvPr/>
        </p:nvPicPr>
        <p:blipFill>
          <a:blip r:embed="rId2" cstate="print"/>
          <a:srcRect/>
          <a:stretch>
            <a:fillRect/>
          </a:stretch>
        </p:blipFill>
        <p:spPr bwMode="auto">
          <a:xfrm>
            <a:off x="8215952" y="313946"/>
            <a:ext cx="3866652" cy="5340624"/>
          </a:xfrm>
          <a:prstGeom prst="rect">
            <a:avLst/>
          </a:prstGeom>
          <a:noFill/>
          <a:ln w="9525">
            <a:noFill/>
            <a:miter lim="800000"/>
            <a:headEnd/>
            <a:tailEnd/>
          </a:ln>
        </p:spPr>
      </p:pic>
    </p:spTree>
    <p:extLst>
      <p:ext uri="{BB962C8B-B14F-4D97-AF65-F5344CB8AC3E}">
        <p14:creationId xmlns:p14="http://schemas.microsoft.com/office/powerpoint/2010/main" val="3093815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CBC6A2-2E20-3B06-6FF4-028838C6FCB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43AEF0A-F5A0-8604-AC85-8712CB42CA3D}"/>
              </a:ext>
            </a:extLst>
          </p:cNvPr>
          <p:cNvSpPr>
            <a:spLocks noGrp="1"/>
          </p:cNvSpPr>
          <p:nvPr>
            <p:ph type="title"/>
          </p:nvPr>
        </p:nvSpPr>
        <p:spPr/>
        <p:txBody>
          <a:bodyPr/>
          <a:lstStyle/>
          <a:p>
            <a:r>
              <a:rPr lang="en-GB" b="1" dirty="0"/>
              <a:t>Mind Map Software</a:t>
            </a:r>
          </a:p>
        </p:txBody>
      </p:sp>
      <p:sp>
        <p:nvSpPr>
          <p:cNvPr id="9" name="Content Placeholder 8">
            <a:extLst>
              <a:ext uri="{FF2B5EF4-FFF2-40B4-BE49-F238E27FC236}">
                <a16:creationId xmlns:a16="http://schemas.microsoft.com/office/drawing/2014/main" id="{03949412-1943-C82C-80E1-B6B247700FC5}"/>
              </a:ext>
            </a:extLst>
          </p:cNvPr>
          <p:cNvSpPr>
            <a:spLocks noGrp="1"/>
          </p:cNvSpPr>
          <p:nvPr>
            <p:ph idx="1"/>
          </p:nvPr>
        </p:nvSpPr>
        <p:spPr>
          <a:xfrm>
            <a:off x="358219" y="1825625"/>
            <a:ext cx="11481847" cy="4493288"/>
          </a:xfrm>
        </p:spPr>
        <p:txBody>
          <a:bodyPr>
            <a:normAutofit/>
          </a:bodyPr>
          <a:lstStyle/>
          <a:p>
            <a:r>
              <a:rPr lang="en-GB" dirty="0"/>
              <a:t>Various software applications, both commercial and open source, exist for making mind maps.</a:t>
            </a:r>
          </a:p>
          <a:p>
            <a:pPr lvl="1"/>
            <a:r>
              <a:rPr lang="en-GB" sz="2800" dirty="0" err="1"/>
              <a:t>FreeMind</a:t>
            </a:r>
            <a:r>
              <a:rPr lang="en-GB" sz="2800" dirty="0"/>
              <a:t> – Open Source mind mapping software</a:t>
            </a:r>
          </a:p>
          <a:p>
            <a:pPr lvl="2"/>
            <a:r>
              <a:rPr lang="en-GB" sz="2800" u="sng" dirty="0">
                <a:hlinkClick r:id="rId3"/>
              </a:rPr>
              <a:t>http://freemind.sourceforge.net/wiki/index.php/Main_Page</a:t>
            </a:r>
            <a:endParaRPr lang="en-GB" sz="2800" dirty="0"/>
          </a:p>
          <a:p>
            <a:pPr lvl="1"/>
            <a:r>
              <a:rPr lang="en-GB" sz="2800" dirty="0" err="1"/>
              <a:t>Docear</a:t>
            </a:r>
            <a:r>
              <a:rPr lang="en-GB" sz="2800" dirty="0"/>
              <a:t> – Open Source academic literature organiser (more powerful that </a:t>
            </a:r>
            <a:r>
              <a:rPr lang="en-GB" sz="2800" dirty="0" err="1"/>
              <a:t>FreeMind</a:t>
            </a:r>
            <a:r>
              <a:rPr lang="en-GB" sz="2800" dirty="0"/>
              <a:t> in that it also allows you to add academic references to your mind map and track documents and sections within them).</a:t>
            </a:r>
          </a:p>
          <a:p>
            <a:pPr lvl="2"/>
            <a:r>
              <a:rPr lang="en-GB" sz="2800" u="sng" dirty="0">
                <a:hlinkClick r:id="rId4"/>
              </a:rPr>
              <a:t>http://www.docear.org/</a:t>
            </a:r>
            <a:endParaRPr lang="en-GB" sz="2800" u="sng" dirty="0"/>
          </a:p>
          <a:p>
            <a:pPr lvl="1"/>
            <a:r>
              <a:rPr lang="en-GB" sz="2800" dirty="0"/>
              <a:t>White board tools like Miro</a:t>
            </a:r>
          </a:p>
          <a:p>
            <a:pPr lvl="1"/>
            <a:endParaRPr lang="en-GB" b="1" dirty="0"/>
          </a:p>
        </p:txBody>
      </p:sp>
    </p:spTree>
    <p:extLst>
      <p:ext uri="{BB962C8B-B14F-4D97-AF65-F5344CB8AC3E}">
        <p14:creationId xmlns:p14="http://schemas.microsoft.com/office/powerpoint/2010/main" val="2289428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855F24-1EB9-79EE-2339-94442C82E95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30C85EC-E66E-0380-F506-8AD7B6CD126B}"/>
              </a:ext>
            </a:extLst>
          </p:cNvPr>
          <p:cNvSpPr>
            <a:spLocks noGrp="1"/>
          </p:cNvSpPr>
          <p:nvPr>
            <p:ph type="title"/>
          </p:nvPr>
        </p:nvSpPr>
        <p:spPr/>
        <p:txBody>
          <a:bodyPr>
            <a:normAutofit/>
          </a:bodyPr>
          <a:lstStyle/>
          <a:p>
            <a:r>
              <a:rPr lang="en-GB" sz="5400" b="1" dirty="0"/>
              <a:t>How to Make a Mind Map</a:t>
            </a:r>
          </a:p>
        </p:txBody>
      </p:sp>
      <p:sp>
        <p:nvSpPr>
          <p:cNvPr id="9" name="Content Placeholder 8">
            <a:extLst>
              <a:ext uri="{FF2B5EF4-FFF2-40B4-BE49-F238E27FC236}">
                <a16:creationId xmlns:a16="http://schemas.microsoft.com/office/drawing/2014/main" id="{20CF5526-64E2-D07E-C714-EEDE2D910332}"/>
              </a:ext>
            </a:extLst>
          </p:cNvPr>
          <p:cNvSpPr>
            <a:spLocks noGrp="1"/>
          </p:cNvSpPr>
          <p:nvPr>
            <p:ph idx="1"/>
          </p:nvPr>
        </p:nvSpPr>
        <p:spPr>
          <a:xfrm>
            <a:off x="358219" y="1825625"/>
            <a:ext cx="11481847" cy="4493288"/>
          </a:xfrm>
        </p:spPr>
        <p:txBody>
          <a:bodyPr>
            <a:normAutofit/>
          </a:bodyPr>
          <a:lstStyle/>
          <a:p>
            <a:pPr marL="514350" lvl="0" indent="-514350">
              <a:buFont typeface="+mj-lt"/>
              <a:buAutoNum type="arabicPeriod"/>
            </a:pPr>
            <a:r>
              <a:rPr lang="en-GB" dirty="0"/>
              <a:t>Start in the centre with an image of the topic, using at least 3 colours.</a:t>
            </a:r>
          </a:p>
          <a:p>
            <a:pPr marL="514350" lvl="0" indent="-514350">
              <a:buFont typeface="+mj-lt"/>
              <a:buAutoNum type="arabicPeriod"/>
            </a:pPr>
            <a:r>
              <a:rPr lang="en-GB" dirty="0"/>
              <a:t>Use images, symbols, codes and dimensions throughout your Mind Map.</a:t>
            </a:r>
          </a:p>
          <a:p>
            <a:pPr marL="514350" lvl="0" indent="-514350">
              <a:buFont typeface="+mj-lt"/>
              <a:buAutoNum type="arabicPeriod"/>
            </a:pPr>
            <a:r>
              <a:rPr lang="en-GB" dirty="0"/>
              <a:t>Select key words and print using upper or lower case letters.</a:t>
            </a:r>
          </a:p>
          <a:p>
            <a:pPr marL="514350" lvl="0" indent="-514350">
              <a:buFont typeface="+mj-lt"/>
              <a:buAutoNum type="arabicPeriod"/>
            </a:pPr>
            <a:r>
              <a:rPr lang="en-GB" dirty="0"/>
              <a:t>Each word/image must be alone and sitting on its own line.</a:t>
            </a:r>
          </a:p>
          <a:p>
            <a:pPr marL="514350" lvl="0" indent="-514350">
              <a:buFont typeface="+mj-lt"/>
              <a:buAutoNum type="arabicPeriod"/>
            </a:pPr>
            <a:r>
              <a:rPr lang="en-GB" dirty="0"/>
              <a:t>The lines must be connected, starting from the central image. The central lines are thicker, organic and flowing, becoming thinner as they radiate out from the centre.</a:t>
            </a:r>
          </a:p>
          <a:p>
            <a:pPr lvl="1"/>
            <a:endParaRPr lang="en-GB" b="1" dirty="0"/>
          </a:p>
        </p:txBody>
      </p:sp>
    </p:spTree>
    <p:extLst>
      <p:ext uri="{BB962C8B-B14F-4D97-AF65-F5344CB8AC3E}">
        <p14:creationId xmlns:p14="http://schemas.microsoft.com/office/powerpoint/2010/main" val="34688643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F321F0-FC71-4DC8-DECA-099702E6CE6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B4AC858-2966-D1D8-B3DB-027471AB9E73}"/>
              </a:ext>
            </a:extLst>
          </p:cNvPr>
          <p:cNvSpPr>
            <a:spLocks noGrp="1"/>
          </p:cNvSpPr>
          <p:nvPr>
            <p:ph type="title"/>
          </p:nvPr>
        </p:nvSpPr>
        <p:spPr/>
        <p:txBody>
          <a:bodyPr>
            <a:normAutofit/>
          </a:bodyPr>
          <a:lstStyle/>
          <a:p>
            <a:r>
              <a:rPr lang="en-GB" sz="5400" b="1" dirty="0"/>
              <a:t>How to Make a Mind Map</a:t>
            </a:r>
          </a:p>
        </p:txBody>
      </p:sp>
      <p:sp>
        <p:nvSpPr>
          <p:cNvPr id="9" name="Content Placeholder 8">
            <a:extLst>
              <a:ext uri="{FF2B5EF4-FFF2-40B4-BE49-F238E27FC236}">
                <a16:creationId xmlns:a16="http://schemas.microsoft.com/office/drawing/2014/main" id="{B0D3477B-14B8-B287-6205-1D94DFD59665}"/>
              </a:ext>
            </a:extLst>
          </p:cNvPr>
          <p:cNvSpPr>
            <a:spLocks noGrp="1"/>
          </p:cNvSpPr>
          <p:nvPr>
            <p:ph idx="1"/>
          </p:nvPr>
        </p:nvSpPr>
        <p:spPr>
          <a:xfrm>
            <a:off x="358219" y="1825625"/>
            <a:ext cx="11481847" cy="4493288"/>
          </a:xfrm>
        </p:spPr>
        <p:txBody>
          <a:bodyPr>
            <a:normAutofit/>
          </a:bodyPr>
          <a:lstStyle/>
          <a:p>
            <a:pPr marL="514350" lvl="0" indent="-514350">
              <a:buFont typeface="+mj-lt"/>
              <a:buAutoNum type="arabicPeriod" startAt="6"/>
            </a:pPr>
            <a:r>
              <a:rPr lang="en-GB" dirty="0"/>
              <a:t>Make the lines the same length as the word/image.</a:t>
            </a:r>
          </a:p>
          <a:p>
            <a:pPr marL="514350" lvl="0" indent="-514350">
              <a:buFont typeface="+mj-lt"/>
              <a:buAutoNum type="arabicPeriod" startAt="6"/>
            </a:pPr>
            <a:r>
              <a:rPr lang="en-GB" dirty="0"/>
              <a:t>Use colours – your own code – throughout the Mind Map.</a:t>
            </a:r>
          </a:p>
          <a:p>
            <a:pPr marL="514350" lvl="0" indent="-514350">
              <a:buFont typeface="+mj-lt"/>
              <a:buAutoNum type="arabicPeriod" startAt="6"/>
            </a:pPr>
            <a:r>
              <a:rPr lang="en-GB" dirty="0"/>
              <a:t>Develop your own personal style of Mind Mapping.</a:t>
            </a:r>
          </a:p>
          <a:p>
            <a:pPr marL="514350" lvl="0" indent="-514350">
              <a:buFont typeface="+mj-lt"/>
              <a:buAutoNum type="arabicPeriod" startAt="6"/>
            </a:pPr>
            <a:r>
              <a:rPr lang="en-GB" dirty="0"/>
              <a:t>Use emphasis and show associations in your Mind Map.</a:t>
            </a:r>
          </a:p>
          <a:p>
            <a:pPr marL="514350" lvl="0" indent="-514350">
              <a:buFont typeface="+mj-lt"/>
              <a:buAutoNum type="arabicPeriod" startAt="6"/>
            </a:pPr>
            <a:r>
              <a:rPr lang="en-GB" dirty="0"/>
              <a:t>Keep the Mind Map clear by using Radiant hierarchy, numerical order or outlines to embrace your branches.</a:t>
            </a:r>
          </a:p>
          <a:p>
            <a:pPr lvl="1"/>
            <a:endParaRPr lang="en-GB" b="1" dirty="0"/>
          </a:p>
        </p:txBody>
      </p:sp>
    </p:spTree>
    <p:extLst>
      <p:ext uri="{BB962C8B-B14F-4D97-AF65-F5344CB8AC3E}">
        <p14:creationId xmlns:p14="http://schemas.microsoft.com/office/powerpoint/2010/main" val="3765762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1BD7A9-DAEA-A238-9383-251B13A2840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BE38E57-32A7-4B9D-5B0F-7C01D4713C51}"/>
              </a:ext>
            </a:extLst>
          </p:cNvPr>
          <p:cNvSpPr>
            <a:spLocks noGrp="1"/>
          </p:cNvSpPr>
          <p:nvPr>
            <p:ph type="title"/>
          </p:nvPr>
        </p:nvSpPr>
        <p:spPr/>
        <p:txBody>
          <a:bodyPr>
            <a:normAutofit/>
          </a:bodyPr>
          <a:lstStyle/>
          <a:p>
            <a:r>
              <a:rPr lang="en-GB" sz="5400" b="1" dirty="0"/>
              <a:t>Mind Map Exercise</a:t>
            </a:r>
          </a:p>
        </p:txBody>
      </p:sp>
      <p:sp>
        <p:nvSpPr>
          <p:cNvPr id="9" name="Content Placeholder 8">
            <a:extLst>
              <a:ext uri="{FF2B5EF4-FFF2-40B4-BE49-F238E27FC236}">
                <a16:creationId xmlns:a16="http://schemas.microsoft.com/office/drawing/2014/main" id="{6DB93435-A90D-1909-5C69-2F8C1294E5F2}"/>
              </a:ext>
            </a:extLst>
          </p:cNvPr>
          <p:cNvSpPr>
            <a:spLocks noGrp="1"/>
          </p:cNvSpPr>
          <p:nvPr>
            <p:ph idx="1"/>
          </p:nvPr>
        </p:nvSpPr>
        <p:spPr>
          <a:xfrm>
            <a:off x="358219" y="1825625"/>
            <a:ext cx="11481847" cy="4493288"/>
          </a:xfrm>
        </p:spPr>
        <p:txBody>
          <a:bodyPr>
            <a:normAutofit/>
          </a:bodyPr>
          <a:lstStyle/>
          <a:p>
            <a:r>
              <a:rPr lang="en-GB" dirty="0"/>
              <a:t> </a:t>
            </a:r>
            <a:r>
              <a:rPr lang="en-GB" sz="3200" dirty="0"/>
              <a:t>On paper, create a mind map to answer one of the following questions</a:t>
            </a:r>
            <a:r>
              <a:rPr lang="en-GB" dirty="0"/>
              <a:t> </a:t>
            </a:r>
          </a:p>
          <a:p>
            <a:pPr lvl="1"/>
            <a:r>
              <a:rPr lang="en-GB" sz="2800" i="1" dirty="0"/>
              <a:t>Fake News – What is it?</a:t>
            </a:r>
            <a:endParaRPr lang="en-GB" sz="2800" dirty="0"/>
          </a:p>
          <a:p>
            <a:pPr lvl="1"/>
            <a:r>
              <a:rPr lang="en-GB" sz="2800" i="1" dirty="0"/>
              <a:t>Brexit – A good thing or a bad thing?</a:t>
            </a:r>
            <a:endParaRPr lang="en-GB" sz="2800" dirty="0"/>
          </a:p>
          <a:p>
            <a:pPr lvl="1"/>
            <a:r>
              <a:rPr lang="en-GB" sz="2800" i="1" dirty="0"/>
              <a:t>Climate Change – Man-made or simply part of a complex natural cycle?</a:t>
            </a:r>
            <a:endParaRPr lang="en-GB" sz="2800" dirty="0"/>
          </a:p>
          <a:p>
            <a:pPr lvl="1"/>
            <a:r>
              <a:rPr lang="en-GB" sz="2800" i="1" dirty="0"/>
              <a:t>Genetically Engineered Foods – a good idea or just scientists playing God?</a:t>
            </a:r>
            <a:endParaRPr lang="en-GB" sz="2800" dirty="0"/>
          </a:p>
          <a:p>
            <a:r>
              <a:rPr lang="en-GB" b="1" dirty="0"/>
              <a:t>Include some research of the selected area and let it guide further questions and branches to your mind map.</a:t>
            </a:r>
          </a:p>
        </p:txBody>
      </p:sp>
    </p:spTree>
    <p:extLst>
      <p:ext uri="{BB962C8B-B14F-4D97-AF65-F5344CB8AC3E}">
        <p14:creationId xmlns:p14="http://schemas.microsoft.com/office/powerpoint/2010/main" val="3312648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0D1291-9A4A-2F6E-091B-CBFA7988D70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B8B5A7A-F3C2-BFC6-F78A-10328A0F2EB1}"/>
              </a:ext>
            </a:extLst>
          </p:cNvPr>
          <p:cNvSpPr>
            <a:spLocks noGrp="1"/>
          </p:cNvSpPr>
          <p:nvPr>
            <p:ph type="title"/>
          </p:nvPr>
        </p:nvSpPr>
        <p:spPr/>
        <p:txBody>
          <a:bodyPr>
            <a:normAutofit/>
          </a:bodyPr>
          <a:lstStyle/>
          <a:p>
            <a:r>
              <a:rPr lang="en-GB" sz="5400" b="1" dirty="0"/>
              <a:t>Further Information</a:t>
            </a:r>
          </a:p>
        </p:txBody>
      </p:sp>
      <p:sp>
        <p:nvSpPr>
          <p:cNvPr id="9" name="Content Placeholder 8">
            <a:extLst>
              <a:ext uri="{FF2B5EF4-FFF2-40B4-BE49-F238E27FC236}">
                <a16:creationId xmlns:a16="http://schemas.microsoft.com/office/drawing/2014/main" id="{8444B147-900F-5ADC-38F1-4A1C7FEE9AFF}"/>
              </a:ext>
            </a:extLst>
          </p:cNvPr>
          <p:cNvSpPr>
            <a:spLocks noGrp="1"/>
          </p:cNvSpPr>
          <p:nvPr>
            <p:ph idx="1"/>
          </p:nvPr>
        </p:nvSpPr>
        <p:spPr>
          <a:xfrm>
            <a:off x="358219" y="1825625"/>
            <a:ext cx="11833781" cy="4493288"/>
          </a:xfrm>
        </p:spPr>
        <p:txBody>
          <a:bodyPr>
            <a:normAutofit/>
          </a:bodyPr>
          <a:lstStyle/>
          <a:p>
            <a:r>
              <a:rPr lang="en-GB" dirty="0" err="1"/>
              <a:t>Wikipeida</a:t>
            </a:r>
            <a:r>
              <a:rPr lang="en-GB" dirty="0"/>
              <a:t> – Mind Map:</a:t>
            </a:r>
          </a:p>
          <a:p>
            <a:pPr lvl="1"/>
            <a:r>
              <a:rPr lang="en-GB" sz="2800" u="sng" dirty="0">
                <a:hlinkClick r:id="rId3"/>
              </a:rPr>
              <a:t>http://en.wikipedia.org/wiki/Mind_map</a:t>
            </a:r>
            <a:endParaRPr lang="en-GB" sz="2800" u="sng" dirty="0"/>
          </a:p>
          <a:p>
            <a:pPr lvl="1"/>
            <a:endParaRPr lang="en-GB" sz="2800" u="sng" dirty="0"/>
          </a:p>
          <a:p>
            <a:r>
              <a:rPr lang="en-GB" dirty="0"/>
              <a:t>How to use mind maps</a:t>
            </a:r>
          </a:p>
          <a:p>
            <a:pPr lvl="1"/>
            <a:r>
              <a:rPr lang="en-GB" sz="2800" u="sng" dirty="0">
                <a:hlinkClick r:id="rId4"/>
              </a:rPr>
              <a:t>http://www.jcu.edu.au/studying/services/studyskills/mindmap/howto.html</a:t>
            </a:r>
            <a:endParaRPr lang="en-GB" sz="2800" u="sng" dirty="0"/>
          </a:p>
          <a:p>
            <a:endParaRPr lang="en-GB" sz="3200" dirty="0"/>
          </a:p>
          <a:p>
            <a:endParaRPr lang="en-GB" sz="3200" dirty="0"/>
          </a:p>
        </p:txBody>
      </p:sp>
    </p:spTree>
    <p:extLst>
      <p:ext uri="{BB962C8B-B14F-4D97-AF65-F5344CB8AC3E}">
        <p14:creationId xmlns:p14="http://schemas.microsoft.com/office/powerpoint/2010/main" val="2049909904"/>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5D040630-A62C-4063-B6E2-E8C2D35B5414}">
  <ds:schemaRefs>
    <ds:schemaRef ds:uri="http://purl.org/dc/terms/"/>
    <ds:schemaRef ds:uri="http://purl.org/dc/dcmitype/"/>
    <ds:schemaRef ds:uri="http://purl.org/dc/elements/1.1/"/>
    <ds:schemaRef ds:uri="http://schemas.microsoft.com/office/infopath/2007/PartnerControls"/>
    <ds:schemaRef ds:uri="http://www.w3.org/XML/1998/namespace"/>
    <ds:schemaRef ds:uri="http://schemas.microsoft.com/office/2006/documentManagement/types"/>
    <ds:schemaRef ds:uri="303dbf9b-b85b-46a0-94f1-894078c07ecd"/>
    <ds:schemaRef ds:uri="http://schemas.openxmlformats.org/package/2006/metadata/core-properties"/>
    <ds:schemaRef ds:uri="211f9404-bca0-4bcf-9c1d-965ccb6f8d2d"/>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0</TotalTime>
  <Words>474</Words>
  <Application>Microsoft Office PowerPoint</Application>
  <PresentationFormat>Widescreen</PresentationFormat>
  <Paragraphs>45</Paragraphs>
  <Slides>7</Slides>
  <Notes>6</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7</vt:i4>
      </vt:variant>
    </vt:vector>
  </HeadingPairs>
  <TitlesOfParts>
    <vt:vector size="14" baseType="lpstr">
      <vt:lpstr>Aptos</vt:lpstr>
      <vt:lpstr>Arial</vt:lpstr>
      <vt:lpstr>Calibri</vt:lpstr>
      <vt:lpstr>Calibri Light</vt:lpstr>
      <vt:lpstr>UWTSD Holding Page</vt:lpstr>
      <vt:lpstr>UWTSD Text 2</vt:lpstr>
      <vt:lpstr>UWTSD Logo Variations place image in Background</vt:lpstr>
      <vt:lpstr>PowerPoint Presentation</vt:lpstr>
      <vt:lpstr>What is a Mind Map?</vt:lpstr>
      <vt:lpstr>Mind Map Software</vt:lpstr>
      <vt:lpstr>How to Make a Mind Map</vt:lpstr>
      <vt:lpstr>How to Make a Mind Map</vt:lpstr>
      <vt:lpstr>Mind Map Exercise</vt:lpstr>
      <vt:lpstr>Further Information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17</cp:revision>
  <dcterms:created xsi:type="dcterms:W3CDTF">2021-03-09T15:35:42Z</dcterms:created>
  <dcterms:modified xsi:type="dcterms:W3CDTF">2025-11-11T14:59:15Z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