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sldIdLst>
    <p:sldId id="256" r:id="rId2"/>
    <p:sldId id="258" r:id="rId3"/>
    <p:sldId id="260" r:id="rId4"/>
    <p:sldId id="271" r:id="rId5"/>
    <p:sldId id="264" r:id="rId6"/>
    <p:sldId id="265" r:id="rId7"/>
    <p:sldId id="268" r:id="rId8"/>
    <p:sldId id="269" r:id="rId9"/>
    <p:sldId id="270" r:id="rId10"/>
    <p:sldId id="262" r:id="rId11"/>
    <p:sldId id="272" r:id="rId12"/>
    <p:sldId id="274" r:id="rId13"/>
    <p:sldId id="276" r:id="rId14"/>
    <p:sldId id="27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AB023A-5FB4-44B6-87BD-9F76CF77FC3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D0A9CD-D4A2-49E4-BB06-38083C2E739B}">
      <dgm:prSet phldrT="[Text]"/>
      <dgm:spPr/>
      <dgm:t>
        <a:bodyPr/>
        <a:lstStyle/>
        <a:p>
          <a:r>
            <a:rPr lang="en-US" dirty="0"/>
            <a:t>Children’s Play</a:t>
          </a:r>
          <a:endParaRPr lang="en-GB" dirty="0"/>
        </a:p>
      </dgm:t>
    </dgm:pt>
    <dgm:pt modelId="{8D99B968-E479-4C88-9358-202B63434F4E}" type="parTrans" cxnId="{D195B58A-0796-487A-90BC-4FBC2F636DCD}">
      <dgm:prSet/>
      <dgm:spPr/>
      <dgm:t>
        <a:bodyPr/>
        <a:lstStyle/>
        <a:p>
          <a:endParaRPr lang="en-GB"/>
        </a:p>
      </dgm:t>
    </dgm:pt>
    <dgm:pt modelId="{23029704-D4B1-4F54-A48C-FC428AA37E80}" type="sibTrans" cxnId="{D195B58A-0796-487A-90BC-4FBC2F636DCD}">
      <dgm:prSet/>
      <dgm:spPr/>
      <dgm:t>
        <a:bodyPr/>
        <a:lstStyle/>
        <a:p>
          <a:endParaRPr lang="en-GB"/>
        </a:p>
      </dgm:t>
    </dgm:pt>
    <dgm:pt modelId="{165653EE-21E4-4133-9D57-393519965A9C}">
      <dgm:prSet phldrT="[Text]"/>
      <dgm:spPr/>
      <dgm:t>
        <a:bodyPr/>
        <a:lstStyle/>
        <a:p>
          <a:r>
            <a:rPr lang="en-US" dirty="0"/>
            <a:t>Human Development</a:t>
          </a:r>
          <a:endParaRPr lang="en-GB" dirty="0"/>
        </a:p>
      </dgm:t>
    </dgm:pt>
    <dgm:pt modelId="{8814DF56-D9C0-4ADA-B6F9-2B776539CDB4}" type="parTrans" cxnId="{243509A9-8A69-4C67-8D6D-E0AACAA50496}">
      <dgm:prSet/>
      <dgm:spPr/>
      <dgm:t>
        <a:bodyPr/>
        <a:lstStyle/>
        <a:p>
          <a:endParaRPr lang="en-GB"/>
        </a:p>
      </dgm:t>
    </dgm:pt>
    <dgm:pt modelId="{E225130B-D81A-4CF5-8C25-606848CE364A}" type="sibTrans" cxnId="{243509A9-8A69-4C67-8D6D-E0AACAA50496}">
      <dgm:prSet/>
      <dgm:spPr/>
      <dgm:t>
        <a:bodyPr/>
        <a:lstStyle/>
        <a:p>
          <a:endParaRPr lang="en-GB"/>
        </a:p>
      </dgm:t>
    </dgm:pt>
    <dgm:pt modelId="{EEAEAA03-C3D8-4994-9DC6-44FB8469ACFD}">
      <dgm:prSet phldrT="[Text]"/>
      <dgm:spPr/>
      <dgm:t>
        <a:bodyPr/>
        <a:lstStyle/>
        <a:p>
          <a:r>
            <a:rPr lang="en-US" dirty="0"/>
            <a:t>The Young Mathematician</a:t>
          </a:r>
          <a:endParaRPr lang="en-GB" dirty="0"/>
        </a:p>
      </dgm:t>
    </dgm:pt>
    <dgm:pt modelId="{CD6D705D-A656-4A83-A5EC-CC4D72238AD6}" type="parTrans" cxnId="{7D98C3A8-C20F-423B-8625-B4B3652397EB}">
      <dgm:prSet/>
      <dgm:spPr/>
      <dgm:t>
        <a:bodyPr/>
        <a:lstStyle/>
        <a:p>
          <a:endParaRPr lang="en-GB"/>
        </a:p>
      </dgm:t>
    </dgm:pt>
    <dgm:pt modelId="{070431E9-B2A2-42CB-87F4-6E8BE5DBC83D}" type="sibTrans" cxnId="{7D98C3A8-C20F-423B-8625-B4B3652397EB}">
      <dgm:prSet/>
      <dgm:spPr/>
      <dgm:t>
        <a:bodyPr/>
        <a:lstStyle/>
        <a:p>
          <a:endParaRPr lang="en-GB"/>
        </a:p>
      </dgm:t>
    </dgm:pt>
    <dgm:pt modelId="{024A5976-DE22-45F8-9BAB-6303D98FF596}">
      <dgm:prSet phldrT="[Text]"/>
      <dgm:spPr/>
      <dgm:t>
        <a:bodyPr/>
        <a:lstStyle/>
        <a:p>
          <a:r>
            <a:rPr lang="en-US" dirty="0"/>
            <a:t>Language and Literacy</a:t>
          </a:r>
          <a:endParaRPr lang="en-GB" dirty="0"/>
        </a:p>
      </dgm:t>
    </dgm:pt>
    <dgm:pt modelId="{0472787F-15DA-4FC1-BA4B-1F26C5CABA27}" type="parTrans" cxnId="{D8E6E975-DC03-4ABF-9DB1-7CE1BDD43412}">
      <dgm:prSet/>
      <dgm:spPr/>
      <dgm:t>
        <a:bodyPr/>
        <a:lstStyle/>
        <a:p>
          <a:endParaRPr lang="en-GB"/>
        </a:p>
      </dgm:t>
    </dgm:pt>
    <dgm:pt modelId="{1741C170-E850-45F7-9CAF-CDFB71BDFAC1}" type="sibTrans" cxnId="{D8E6E975-DC03-4ABF-9DB1-7CE1BDD43412}">
      <dgm:prSet/>
      <dgm:spPr/>
      <dgm:t>
        <a:bodyPr/>
        <a:lstStyle/>
        <a:p>
          <a:endParaRPr lang="en-GB"/>
        </a:p>
      </dgm:t>
    </dgm:pt>
    <dgm:pt modelId="{B71325D4-7CB4-4855-B902-3F226ABBC04C}">
      <dgm:prSet phldrT="[Text]"/>
      <dgm:spPr/>
      <dgm:t>
        <a:bodyPr/>
        <a:lstStyle/>
        <a:p>
          <a:r>
            <a:rPr lang="en-US" dirty="0"/>
            <a:t>Learning Environments</a:t>
          </a:r>
          <a:endParaRPr lang="en-GB" dirty="0"/>
        </a:p>
      </dgm:t>
    </dgm:pt>
    <dgm:pt modelId="{3D4A84DF-444A-4C8B-AEEB-10B0C162E1F2}" type="parTrans" cxnId="{CE9873AA-406C-422C-8AF3-0DCA9773750C}">
      <dgm:prSet/>
      <dgm:spPr/>
      <dgm:t>
        <a:bodyPr/>
        <a:lstStyle/>
        <a:p>
          <a:endParaRPr lang="en-GB"/>
        </a:p>
      </dgm:t>
    </dgm:pt>
    <dgm:pt modelId="{AAE24A7E-66C0-49E5-9FAF-34D3AE935EC0}" type="sibTrans" cxnId="{CE9873AA-406C-422C-8AF3-0DCA9773750C}">
      <dgm:prSet/>
      <dgm:spPr/>
      <dgm:t>
        <a:bodyPr/>
        <a:lstStyle/>
        <a:p>
          <a:endParaRPr lang="en-GB"/>
        </a:p>
      </dgm:t>
    </dgm:pt>
    <dgm:pt modelId="{5CF9C01B-0C12-461E-AF37-D0E67F2098FD}">
      <dgm:prSet phldrT="[Text]"/>
      <dgm:spPr/>
      <dgm:t>
        <a:bodyPr/>
        <a:lstStyle/>
        <a:p>
          <a:r>
            <a:rPr lang="en-US" dirty="0"/>
            <a:t>Safeguarding</a:t>
          </a:r>
          <a:endParaRPr lang="en-GB" dirty="0"/>
        </a:p>
      </dgm:t>
    </dgm:pt>
    <dgm:pt modelId="{F109A302-6FB7-4612-A4F6-14D0FCB7FBAC}" type="parTrans" cxnId="{1185383D-F148-4DE7-8A92-A099D0A1A050}">
      <dgm:prSet/>
      <dgm:spPr/>
      <dgm:t>
        <a:bodyPr/>
        <a:lstStyle/>
        <a:p>
          <a:endParaRPr lang="en-GB"/>
        </a:p>
      </dgm:t>
    </dgm:pt>
    <dgm:pt modelId="{298D9FA1-802D-4A4B-981E-3B487FF9418F}" type="sibTrans" cxnId="{1185383D-F148-4DE7-8A92-A099D0A1A050}">
      <dgm:prSet/>
      <dgm:spPr/>
      <dgm:t>
        <a:bodyPr/>
        <a:lstStyle/>
        <a:p>
          <a:endParaRPr lang="en-GB"/>
        </a:p>
      </dgm:t>
    </dgm:pt>
    <dgm:pt modelId="{876602AA-5FDA-4C72-A20D-BB84448626A6}">
      <dgm:prSet phldrT="[Text]"/>
      <dgm:spPr/>
      <dgm:t>
        <a:bodyPr/>
        <a:lstStyle/>
        <a:p>
          <a:r>
            <a:rPr lang="en-US" dirty="0"/>
            <a:t>Additional Needs</a:t>
          </a:r>
          <a:endParaRPr lang="en-GB" dirty="0"/>
        </a:p>
      </dgm:t>
    </dgm:pt>
    <dgm:pt modelId="{209D3D58-853E-434F-A6D6-24692994E9DB}" type="parTrans" cxnId="{68978CF8-AD37-40F3-995F-57097A7264F4}">
      <dgm:prSet/>
      <dgm:spPr/>
      <dgm:t>
        <a:bodyPr/>
        <a:lstStyle/>
        <a:p>
          <a:endParaRPr lang="en-GB"/>
        </a:p>
      </dgm:t>
    </dgm:pt>
    <dgm:pt modelId="{07ED56E9-0745-479C-8611-1BF0B1349B2A}" type="sibTrans" cxnId="{68978CF8-AD37-40F3-995F-57097A7264F4}">
      <dgm:prSet/>
      <dgm:spPr/>
      <dgm:t>
        <a:bodyPr/>
        <a:lstStyle/>
        <a:p>
          <a:endParaRPr lang="en-GB"/>
        </a:p>
      </dgm:t>
    </dgm:pt>
    <dgm:pt modelId="{9A64434B-C4B6-4FD3-B44D-EEBD035976F5}">
      <dgm:prSet phldrT="[Text]"/>
      <dgm:spPr/>
      <dgm:t>
        <a:bodyPr/>
        <a:lstStyle/>
        <a:p>
          <a:r>
            <a:rPr lang="en-US" dirty="0"/>
            <a:t>Foundation Phase</a:t>
          </a:r>
          <a:endParaRPr lang="en-GB" dirty="0"/>
        </a:p>
      </dgm:t>
    </dgm:pt>
    <dgm:pt modelId="{2B28EBF1-7726-4733-84AB-C9687D4EF635}" type="parTrans" cxnId="{24BFB9E6-75A1-4B89-9520-98F99C39F8D6}">
      <dgm:prSet/>
      <dgm:spPr/>
      <dgm:t>
        <a:bodyPr/>
        <a:lstStyle/>
        <a:p>
          <a:endParaRPr lang="en-GB"/>
        </a:p>
      </dgm:t>
    </dgm:pt>
    <dgm:pt modelId="{E5764D63-E59F-4B88-B137-873AAC203190}" type="sibTrans" cxnId="{24BFB9E6-75A1-4B89-9520-98F99C39F8D6}">
      <dgm:prSet/>
      <dgm:spPr/>
      <dgm:t>
        <a:bodyPr/>
        <a:lstStyle/>
        <a:p>
          <a:endParaRPr lang="en-GB"/>
        </a:p>
      </dgm:t>
    </dgm:pt>
    <dgm:pt modelId="{4FD525D9-E85C-4AEB-9C71-024811F6D65D}">
      <dgm:prSet phldrT="[Text]"/>
      <dgm:spPr/>
      <dgm:t>
        <a:bodyPr/>
        <a:lstStyle/>
        <a:p>
          <a:r>
            <a:rPr lang="en-US" dirty="0"/>
            <a:t>Digital Literacy and Media</a:t>
          </a:r>
          <a:endParaRPr lang="en-GB" dirty="0"/>
        </a:p>
      </dgm:t>
    </dgm:pt>
    <dgm:pt modelId="{9D2BDDE7-AC95-45CA-AEBB-4316A895DCC8}" type="parTrans" cxnId="{DED517FF-DB14-4A62-B89D-150C2F325FF8}">
      <dgm:prSet/>
      <dgm:spPr/>
      <dgm:t>
        <a:bodyPr/>
        <a:lstStyle/>
        <a:p>
          <a:endParaRPr lang="en-GB"/>
        </a:p>
      </dgm:t>
    </dgm:pt>
    <dgm:pt modelId="{F86D8C50-227A-40D2-BED4-CF1CC632A7C6}" type="sibTrans" cxnId="{DED517FF-DB14-4A62-B89D-150C2F325FF8}">
      <dgm:prSet/>
      <dgm:spPr/>
      <dgm:t>
        <a:bodyPr/>
        <a:lstStyle/>
        <a:p>
          <a:endParaRPr lang="en-GB"/>
        </a:p>
      </dgm:t>
    </dgm:pt>
    <dgm:pt modelId="{86B2B40D-8D42-4E46-AF2E-2315DEE342D4}" type="pres">
      <dgm:prSet presAssocID="{CEAB023A-5FB4-44B6-87BD-9F76CF77FC37}" presName="diagram" presStyleCnt="0">
        <dgm:presLayoutVars>
          <dgm:dir/>
          <dgm:resizeHandles val="exact"/>
        </dgm:presLayoutVars>
      </dgm:prSet>
      <dgm:spPr/>
    </dgm:pt>
    <dgm:pt modelId="{1C129552-710E-4059-B888-B8F915A031D3}" type="pres">
      <dgm:prSet presAssocID="{97D0A9CD-D4A2-49E4-BB06-38083C2E739B}" presName="node" presStyleLbl="node1" presStyleIdx="0" presStyleCnt="9" custScaleX="87452" custScaleY="80287">
        <dgm:presLayoutVars>
          <dgm:bulletEnabled val="1"/>
        </dgm:presLayoutVars>
      </dgm:prSet>
      <dgm:spPr/>
    </dgm:pt>
    <dgm:pt modelId="{6DE01726-D61F-426A-8F02-C635DA05FCFC}" type="pres">
      <dgm:prSet presAssocID="{23029704-D4B1-4F54-A48C-FC428AA37E80}" presName="sibTrans" presStyleCnt="0"/>
      <dgm:spPr/>
    </dgm:pt>
    <dgm:pt modelId="{86DD402D-9524-46DE-9602-5DB2579674D7}" type="pres">
      <dgm:prSet presAssocID="{165653EE-21E4-4133-9D57-393519965A9C}" presName="node" presStyleLbl="node1" presStyleIdx="1" presStyleCnt="9" custScaleX="87452" custScaleY="80287">
        <dgm:presLayoutVars>
          <dgm:bulletEnabled val="1"/>
        </dgm:presLayoutVars>
      </dgm:prSet>
      <dgm:spPr/>
    </dgm:pt>
    <dgm:pt modelId="{74AE29F0-CDC2-44FE-9409-5D4552B3A527}" type="pres">
      <dgm:prSet presAssocID="{E225130B-D81A-4CF5-8C25-606848CE364A}" presName="sibTrans" presStyleCnt="0"/>
      <dgm:spPr/>
    </dgm:pt>
    <dgm:pt modelId="{ACFD9101-E33A-4862-84BF-6D24B9794272}" type="pres">
      <dgm:prSet presAssocID="{EEAEAA03-C3D8-4994-9DC6-44FB8469ACFD}" presName="node" presStyleLbl="node1" presStyleIdx="2" presStyleCnt="9" custScaleX="87452" custScaleY="80287">
        <dgm:presLayoutVars>
          <dgm:bulletEnabled val="1"/>
        </dgm:presLayoutVars>
      </dgm:prSet>
      <dgm:spPr/>
    </dgm:pt>
    <dgm:pt modelId="{559C0DD3-E32F-4B03-9D5C-540EC68C20A4}" type="pres">
      <dgm:prSet presAssocID="{070431E9-B2A2-42CB-87F4-6E8BE5DBC83D}" presName="sibTrans" presStyleCnt="0"/>
      <dgm:spPr/>
    </dgm:pt>
    <dgm:pt modelId="{D50E7110-DD73-4B1A-8811-1303B879E2DC}" type="pres">
      <dgm:prSet presAssocID="{024A5976-DE22-45F8-9BAB-6303D98FF596}" presName="node" presStyleLbl="node1" presStyleIdx="3" presStyleCnt="9" custScaleX="87452" custScaleY="80287">
        <dgm:presLayoutVars>
          <dgm:bulletEnabled val="1"/>
        </dgm:presLayoutVars>
      </dgm:prSet>
      <dgm:spPr/>
    </dgm:pt>
    <dgm:pt modelId="{1BFF7468-F65F-467D-9C41-A6048A3FDAF6}" type="pres">
      <dgm:prSet presAssocID="{1741C170-E850-45F7-9CAF-CDFB71BDFAC1}" presName="sibTrans" presStyleCnt="0"/>
      <dgm:spPr/>
    </dgm:pt>
    <dgm:pt modelId="{434E839B-5BAA-40E4-A959-0C6F093E7918}" type="pres">
      <dgm:prSet presAssocID="{B71325D4-7CB4-4855-B902-3F226ABBC04C}" presName="node" presStyleLbl="node1" presStyleIdx="4" presStyleCnt="9" custScaleX="87452" custScaleY="80287">
        <dgm:presLayoutVars>
          <dgm:bulletEnabled val="1"/>
        </dgm:presLayoutVars>
      </dgm:prSet>
      <dgm:spPr/>
    </dgm:pt>
    <dgm:pt modelId="{685F5A08-7AB5-48CE-BCCE-5E7EFADBAF53}" type="pres">
      <dgm:prSet presAssocID="{AAE24A7E-66C0-49E5-9FAF-34D3AE935EC0}" presName="sibTrans" presStyleCnt="0"/>
      <dgm:spPr/>
    </dgm:pt>
    <dgm:pt modelId="{5BB2AE8E-8C63-417F-B48B-9D5137A1606A}" type="pres">
      <dgm:prSet presAssocID="{5CF9C01B-0C12-461E-AF37-D0E67F2098FD}" presName="node" presStyleLbl="node1" presStyleIdx="5" presStyleCnt="9" custScaleX="87452" custScaleY="80287">
        <dgm:presLayoutVars>
          <dgm:bulletEnabled val="1"/>
        </dgm:presLayoutVars>
      </dgm:prSet>
      <dgm:spPr/>
    </dgm:pt>
    <dgm:pt modelId="{50293892-9A9F-4A22-8FD4-A33310D6E38E}" type="pres">
      <dgm:prSet presAssocID="{298D9FA1-802D-4A4B-981E-3B487FF9418F}" presName="sibTrans" presStyleCnt="0"/>
      <dgm:spPr/>
    </dgm:pt>
    <dgm:pt modelId="{6C67D03A-B29D-49DD-8832-3FD6F788C378}" type="pres">
      <dgm:prSet presAssocID="{876602AA-5FDA-4C72-A20D-BB84448626A6}" presName="node" presStyleLbl="node1" presStyleIdx="6" presStyleCnt="9" custScaleX="87452" custScaleY="80287">
        <dgm:presLayoutVars>
          <dgm:bulletEnabled val="1"/>
        </dgm:presLayoutVars>
      </dgm:prSet>
      <dgm:spPr/>
    </dgm:pt>
    <dgm:pt modelId="{BA759C28-5F7F-46A1-9808-12B872212565}" type="pres">
      <dgm:prSet presAssocID="{07ED56E9-0745-479C-8611-1BF0B1349B2A}" presName="sibTrans" presStyleCnt="0"/>
      <dgm:spPr/>
    </dgm:pt>
    <dgm:pt modelId="{1EFD8502-4C9A-4FD9-A206-9A18229646E8}" type="pres">
      <dgm:prSet presAssocID="{9A64434B-C4B6-4FD3-B44D-EEBD035976F5}" presName="node" presStyleLbl="node1" presStyleIdx="7" presStyleCnt="9" custScaleX="87452" custScaleY="80287">
        <dgm:presLayoutVars>
          <dgm:bulletEnabled val="1"/>
        </dgm:presLayoutVars>
      </dgm:prSet>
      <dgm:spPr/>
    </dgm:pt>
    <dgm:pt modelId="{B68C5F8B-6C18-4227-BEAA-A074133724FC}" type="pres">
      <dgm:prSet presAssocID="{E5764D63-E59F-4B88-B137-873AAC203190}" presName="sibTrans" presStyleCnt="0"/>
      <dgm:spPr/>
    </dgm:pt>
    <dgm:pt modelId="{1CAA5DFD-9F1A-478D-A2C7-EB00718B1C61}" type="pres">
      <dgm:prSet presAssocID="{4FD525D9-E85C-4AEB-9C71-024811F6D65D}" presName="node" presStyleLbl="node1" presStyleIdx="8" presStyleCnt="9" custScaleX="87452" custScaleY="80287">
        <dgm:presLayoutVars>
          <dgm:bulletEnabled val="1"/>
        </dgm:presLayoutVars>
      </dgm:prSet>
      <dgm:spPr/>
    </dgm:pt>
  </dgm:ptLst>
  <dgm:cxnLst>
    <dgm:cxn modelId="{1185383D-F148-4DE7-8A92-A099D0A1A050}" srcId="{CEAB023A-5FB4-44B6-87BD-9F76CF77FC37}" destId="{5CF9C01B-0C12-461E-AF37-D0E67F2098FD}" srcOrd="5" destOrd="0" parTransId="{F109A302-6FB7-4612-A4F6-14D0FCB7FBAC}" sibTransId="{298D9FA1-802D-4A4B-981E-3B487FF9418F}"/>
    <dgm:cxn modelId="{07A90065-FDD3-465C-988C-E75A4B16FD0F}" type="presOf" srcId="{97D0A9CD-D4A2-49E4-BB06-38083C2E739B}" destId="{1C129552-710E-4059-B888-B8F915A031D3}" srcOrd="0" destOrd="0" presId="urn:microsoft.com/office/officeart/2005/8/layout/default"/>
    <dgm:cxn modelId="{8F8E9449-E3C9-49BF-8CD5-6B4D95A99890}" type="presOf" srcId="{CEAB023A-5FB4-44B6-87BD-9F76CF77FC37}" destId="{86B2B40D-8D42-4E46-AF2E-2315DEE342D4}" srcOrd="0" destOrd="0" presId="urn:microsoft.com/office/officeart/2005/8/layout/default"/>
    <dgm:cxn modelId="{5D5BEE53-96EC-4104-A5F3-0358FE73FA3E}" type="presOf" srcId="{5CF9C01B-0C12-461E-AF37-D0E67F2098FD}" destId="{5BB2AE8E-8C63-417F-B48B-9D5137A1606A}" srcOrd="0" destOrd="0" presId="urn:microsoft.com/office/officeart/2005/8/layout/default"/>
    <dgm:cxn modelId="{D8E6E975-DC03-4ABF-9DB1-7CE1BDD43412}" srcId="{CEAB023A-5FB4-44B6-87BD-9F76CF77FC37}" destId="{024A5976-DE22-45F8-9BAB-6303D98FF596}" srcOrd="3" destOrd="0" parTransId="{0472787F-15DA-4FC1-BA4B-1F26C5CABA27}" sibTransId="{1741C170-E850-45F7-9CAF-CDFB71BDFAC1}"/>
    <dgm:cxn modelId="{63C47686-5C8D-49FC-A608-7AA6F615EAE7}" type="presOf" srcId="{4FD525D9-E85C-4AEB-9C71-024811F6D65D}" destId="{1CAA5DFD-9F1A-478D-A2C7-EB00718B1C61}" srcOrd="0" destOrd="0" presId="urn:microsoft.com/office/officeart/2005/8/layout/default"/>
    <dgm:cxn modelId="{D195B58A-0796-487A-90BC-4FBC2F636DCD}" srcId="{CEAB023A-5FB4-44B6-87BD-9F76CF77FC37}" destId="{97D0A9CD-D4A2-49E4-BB06-38083C2E739B}" srcOrd="0" destOrd="0" parTransId="{8D99B968-E479-4C88-9358-202B63434F4E}" sibTransId="{23029704-D4B1-4F54-A48C-FC428AA37E80}"/>
    <dgm:cxn modelId="{DAC6BB9A-6D81-4C7F-A5AD-D639DE56BA54}" type="presOf" srcId="{024A5976-DE22-45F8-9BAB-6303D98FF596}" destId="{D50E7110-DD73-4B1A-8811-1303B879E2DC}" srcOrd="0" destOrd="0" presId="urn:microsoft.com/office/officeart/2005/8/layout/default"/>
    <dgm:cxn modelId="{B8D64EA0-8D78-493D-A03F-839C35C8C0A7}" type="presOf" srcId="{165653EE-21E4-4133-9D57-393519965A9C}" destId="{86DD402D-9524-46DE-9602-5DB2579674D7}" srcOrd="0" destOrd="0" presId="urn:microsoft.com/office/officeart/2005/8/layout/default"/>
    <dgm:cxn modelId="{A9E4B3A5-E8C0-4935-8EAD-8EE3933B2F01}" type="presOf" srcId="{9A64434B-C4B6-4FD3-B44D-EEBD035976F5}" destId="{1EFD8502-4C9A-4FD9-A206-9A18229646E8}" srcOrd="0" destOrd="0" presId="urn:microsoft.com/office/officeart/2005/8/layout/default"/>
    <dgm:cxn modelId="{7D98C3A8-C20F-423B-8625-B4B3652397EB}" srcId="{CEAB023A-5FB4-44B6-87BD-9F76CF77FC37}" destId="{EEAEAA03-C3D8-4994-9DC6-44FB8469ACFD}" srcOrd="2" destOrd="0" parTransId="{CD6D705D-A656-4A83-A5EC-CC4D72238AD6}" sibTransId="{070431E9-B2A2-42CB-87F4-6E8BE5DBC83D}"/>
    <dgm:cxn modelId="{243509A9-8A69-4C67-8D6D-E0AACAA50496}" srcId="{CEAB023A-5FB4-44B6-87BD-9F76CF77FC37}" destId="{165653EE-21E4-4133-9D57-393519965A9C}" srcOrd="1" destOrd="0" parTransId="{8814DF56-D9C0-4ADA-B6F9-2B776539CDB4}" sibTransId="{E225130B-D81A-4CF5-8C25-606848CE364A}"/>
    <dgm:cxn modelId="{CE9873AA-406C-422C-8AF3-0DCA9773750C}" srcId="{CEAB023A-5FB4-44B6-87BD-9F76CF77FC37}" destId="{B71325D4-7CB4-4855-B902-3F226ABBC04C}" srcOrd="4" destOrd="0" parTransId="{3D4A84DF-444A-4C8B-AEEB-10B0C162E1F2}" sibTransId="{AAE24A7E-66C0-49E5-9FAF-34D3AE935EC0}"/>
    <dgm:cxn modelId="{76839DBD-3A26-4A2E-92E3-8C10C563DBE9}" type="presOf" srcId="{EEAEAA03-C3D8-4994-9DC6-44FB8469ACFD}" destId="{ACFD9101-E33A-4862-84BF-6D24B9794272}" srcOrd="0" destOrd="0" presId="urn:microsoft.com/office/officeart/2005/8/layout/default"/>
    <dgm:cxn modelId="{8FD544C3-5897-4454-98CB-1861DCF64CE7}" type="presOf" srcId="{876602AA-5FDA-4C72-A20D-BB84448626A6}" destId="{6C67D03A-B29D-49DD-8832-3FD6F788C378}" srcOrd="0" destOrd="0" presId="urn:microsoft.com/office/officeart/2005/8/layout/default"/>
    <dgm:cxn modelId="{F1A524C4-9925-4591-A4AA-A7DFB0F2F989}" type="presOf" srcId="{B71325D4-7CB4-4855-B902-3F226ABBC04C}" destId="{434E839B-5BAA-40E4-A959-0C6F093E7918}" srcOrd="0" destOrd="0" presId="urn:microsoft.com/office/officeart/2005/8/layout/default"/>
    <dgm:cxn modelId="{24BFB9E6-75A1-4B89-9520-98F99C39F8D6}" srcId="{CEAB023A-5FB4-44B6-87BD-9F76CF77FC37}" destId="{9A64434B-C4B6-4FD3-B44D-EEBD035976F5}" srcOrd="7" destOrd="0" parTransId="{2B28EBF1-7726-4733-84AB-C9687D4EF635}" sibTransId="{E5764D63-E59F-4B88-B137-873AAC203190}"/>
    <dgm:cxn modelId="{68978CF8-AD37-40F3-995F-57097A7264F4}" srcId="{CEAB023A-5FB4-44B6-87BD-9F76CF77FC37}" destId="{876602AA-5FDA-4C72-A20D-BB84448626A6}" srcOrd="6" destOrd="0" parTransId="{209D3D58-853E-434F-A6D6-24692994E9DB}" sibTransId="{07ED56E9-0745-479C-8611-1BF0B1349B2A}"/>
    <dgm:cxn modelId="{DED517FF-DB14-4A62-B89D-150C2F325FF8}" srcId="{CEAB023A-5FB4-44B6-87BD-9F76CF77FC37}" destId="{4FD525D9-E85C-4AEB-9C71-024811F6D65D}" srcOrd="8" destOrd="0" parTransId="{9D2BDDE7-AC95-45CA-AEBB-4316A895DCC8}" sibTransId="{F86D8C50-227A-40D2-BED4-CF1CC632A7C6}"/>
    <dgm:cxn modelId="{A7CC6524-1EF5-4DCC-B119-878581A3D91D}" type="presParOf" srcId="{86B2B40D-8D42-4E46-AF2E-2315DEE342D4}" destId="{1C129552-710E-4059-B888-B8F915A031D3}" srcOrd="0" destOrd="0" presId="urn:microsoft.com/office/officeart/2005/8/layout/default"/>
    <dgm:cxn modelId="{91CD5158-4487-4488-8562-473DEB414A73}" type="presParOf" srcId="{86B2B40D-8D42-4E46-AF2E-2315DEE342D4}" destId="{6DE01726-D61F-426A-8F02-C635DA05FCFC}" srcOrd="1" destOrd="0" presId="urn:microsoft.com/office/officeart/2005/8/layout/default"/>
    <dgm:cxn modelId="{83755D45-CE70-4B0E-93A2-80F7DDEBCF71}" type="presParOf" srcId="{86B2B40D-8D42-4E46-AF2E-2315DEE342D4}" destId="{86DD402D-9524-46DE-9602-5DB2579674D7}" srcOrd="2" destOrd="0" presId="urn:microsoft.com/office/officeart/2005/8/layout/default"/>
    <dgm:cxn modelId="{FC2C1BFB-0323-4514-8891-83937C84C805}" type="presParOf" srcId="{86B2B40D-8D42-4E46-AF2E-2315DEE342D4}" destId="{74AE29F0-CDC2-44FE-9409-5D4552B3A527}" srcOrd="3" destOrd="0" presId="urn:microsoft.com/office/officeart/2005/8/layout/default"/>
    <dgm:cxn modelId="{C02F4E4D-B098-47C4-B28C-D7A4B51ED666}" type="presParOf" srcId="{86B2B40D-8D42-4E46-AF2E-2315DEE342D4}" destId="{ACFD9101-E33A-4862-84BF-6D24B9794272}" srcOrd="4" destOrd="0" presId="urn:microsoft.com/office/officeart/2005/8/layout/default"/>
    <dgm:cxn modelId="{4D811580-D7F5-4A77-8841-D00EC334F707}" type="presParOf" srcId="{86B2B40D-8D42-4E46-AF2E-2315DEE342D4}" destId="{559C0DD3-E32F-4B03-9D5C-540EC68C20A4}" srcOrd="5" destOrd="0" presId="urn:microsoft.com/office/officeart/2005/8/layout/default"/>
    <dgm:cxn modelId="{E7EF728C-EA17-4CC7-A497-23ABCC8C292D}" type="presParOf" srcId="{86B2B40D-8D42-4E46-AF2E-2315DEE342D4}" destId="{D50E7110-DD73-4B1A-8811-1303B879E2DC}" srcOrd="6" destOrd="0" presId="urn:microsoft.com/office/officeart/2005/8/layout/default"/>
    <dgm:cxn modelId="{65A69CD0-0E88-44CC-9C53-111597F8058D}" type="presParOf" srcId="{86B2B40D-8D42-4E46-AF2E-2315DEE342D4}" destId="{1BFF7468-F65F-467D-9C41-A6048A3FDAF6}" srcOrd="7" destOrd="0" presId="urn:microsoft.com/office/officeart/2005/8/layout/default"/>
    <dgm:cxn modelId="{C89D5C77-0E37-4A31-A49B-6837B1D8CD64}" type="presParOf" srcId="{86B2B40D-8D42-4E46-AF2E-2315DEE342D4}" destId="{434E839B-5BAA-40E4-A959-0C6F093E7918}" srcOrd="8" destOrd="0" presId="urn:microsoft.com/office/officeart/2005/8/layout/default"/>
    <dgm:cxn modelId="{C4CAE3D9-522D-4D98-9436-B3B6648067C0}" type="presParOf" srcId="{86B2B40D-8D42-4E46-AF2E-2315DEE342D4}" destId="{685F5A08-7AB5-48CE-BCCE-5E7EFADBAF53}" srcOrd="9" destOrd="0" presId="urn:microsoft.com/office/officeart/2005/8/layout/default"/>
    <dgm:cxn modelId="{FD9832BB-3DF4-40F2-9ED9-C4B744E17E3E}" type="presParOf" srcId="{86B2B40D-8D42-4E46-AF2E-2315DEE342D4}" destId="{5BB2AE8E-8C63-417F-B48B-9D5137A1606A}" srcOrd="10" destOrd="0" presId="urn:microsoft.com/office/officeart/2005/8/layout/default"/>
    <dgm:cxn modelId="{DDB0B03E-DE09-487F-9FCB-C5184C40C768}" type="presParOf" srcId="{86B2B40D-8D42-4E46-AF2E-2315DEE342D4}" destId="{50293892-9A9F-4A22-8FD4-A33310D6E38E}" srcOrd="11" destOrd="0" presId="urn:microsoft.com/office/officeart/2005/8/layout/default"/>
    <dgm:cxn modelId="{E77D5B0F-EDCD-47AD-B599-7A01B9FF072D}" type="presParOf" srcId="{86B2B40D-8D42-4E46-AF2E-2315DEE342D4}" destId="{6C67D03A-B29D-49DD-8832-3FD6F788C378}" srcOrd="12" destOrd="0" presId="urn:microsoft.com/office/officeart/2005/8/layout/default"/>
    <dgm:cxn modelId="{74A43333-BDAD-4C65-B2B1-6235DD8DA943}" type="presParOf" srcId="{86B2B40D-8D42-4E46-AF2E-2315DEE342D4}" destId="{BA759C28-5F7F-46A1-9808-12B872212565}" srcOrd="13" destOrd="0" presId="urn:microsoft.com/office/officeart/2005/8/layout/default"/>
    <dgm:cxn modelId="{63D7C508-7BE8-469C-BB6A-C45F48C22695}" type="presParOf" srcId="{86B2B40D-8D42-4E46-AF2E-2315DEE342D4}" destId="{1EFD8502-4C9A-4FD9-A206-9A18229646E8}" srcOrd="14" destOrd="0" presId="urn:microsoft.com/office/officeart/2005/8/layout/default"/>
    <dgm:cxn modelId="{556259A1-3DAC-4FB7-9982-C5504A1236AF}" type="presParOf" srcId="{86B2B40D-8D42-4E46-AF2E-2315DEE342D4}" destId="{B68C5F8B-6C18-4227-BEAA-A074133724FC}" srcOrd="15" destOrd="0" presId="urn:microsoft.com/office/officeart/2005/8/layout/default"/>
    <dgm:cxn modelId="{E2064150-1140-479A-AE38-0DF9272AB36A}" type="presParOf" srcId="{86B2B40D-8D42-4E46-AF2E-2315DEE342D4}" destId="{1CAA5DFD-9F1A-478D-A2C7-EB00718B1C61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129552-710E-4059-B888-B8F915A031D3}">
      <dsp:nvSpPr>
        <dsp:cNvPr id="0" name=""/>
        <dsp:cNvSpPr/>
      </dsp:nvSpPr>
      <dsp:spPr>
        <a:xfrm>
          <a:off x="490516" y="1460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Children’s Play</a:t>
          </a:r>
          <a:endParaRPr lang="en-GB" sz="2100" kern="1200" dirty="0"/>
        </a:p>
      </dsp:txBody>
      <dsp:txXfrm>
        <a:off x="490516" y="1460"/>
        <a:ext cx="2249148" cy="1238924"/>
      </dsp:txXfrm>
    </dsp:sp>
    <dsp:sp modelId="{86DD402D-9524-46DE-9602-5DB2579674D7}">
      <dsp:nvSpPr>
        <dsp:cNvPr id="0" name=""/>
        <dsp:cNvSpPr/>
      </dsp:nvSpPr>
      <dsp:spPr>
        <a:xfrm>
          <a:off x="2996851" y="1460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Human Development</a:t>
          </a:r>
          <a:endParaRPr lang="en-GB" sz="2100" kern="1200" dirty="0"/>
        </a:p>
      </dsp:txBody>
      <dsp:txXfrm>
        <a:off x="2996851" y="1460"/>
        <a:ext cx="2249148" cy="1238924"/>
      </dsp:txXfrm>
    </dsp:sp>
    <dsp:sp modelId="{ACFD9101-E33A-4862-84BF-6D24B9794272}">
      <dsp:nvSpPr>
        <dsp:cNvPr id="0" name=""/>
        <dsp:cNvSpPr/>
      </dsp:nvSpPr>
      <dsp:spPr>
        <a:xfrm>
          <a:off x="5503186" y="1460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Young Mathematician</a:t>
          </a:r>
          <a:endParaRPr lang="en-GB" sz="2100" kern="1200" dirty="0"/>
        </a:p>
      </dsp:txBody>
      <dsp:txXfrm>
        <a:off x="5503186" y="1460"/>
        <a:ext cx="2249148" cy="1238924"/>
      </dsp:txXfrm>
    </dsp:sp>
    <dsp:sp modelId="{D50E7110-DD73-4B1A-8811-1303B879E2DC}">
      <dsp:nvSpPr>
        <dsp:cNvPr id="0" name=""/>
        <dsp:cNvSpPr/>
      </dsp:nvSpPr>
      <dsp:spPr>
        <a:xfrm>
          <a:off x="490516" y="1497572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Language and Literacy</a:t>
          </a:r>
          <a:endParaRPr lang="en-GB" sz="2100" kern="1200" dirty="0"/>
        </a:p>
      </dsp:txBody>
      <dsp:txXfrm>
        <a:off x="490516" y="1497572"/>
        <a:ext cx="2249148" cy="1238924"/>
      </dsp:txXfrm>
    </dsp:sp>
    <dsp:sp modelId="{434E839B-5BAA-40E4-A959-0C6F093E7918}">
      <dsp:nvSpPr>
        <dsp:cNvPr id="0" name=""/>
        <dsp:cNvSpPr/>
      </dsp:nvSpPr>
      <dsp:spPr>
        <a:xfrm>
          <a:off x="2996851" y="1497572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Learning Environments</a:t>
          </a:r>
          <a:endParaRPr lang="en-GB" sz="2100" kern="1200" dirty="0"/>
        </a:p>
      </dsp:txBody>
      <dsp:txXfrm>
        <a:off x="2996851" y="1497572"/>
        <a:ext cx="2249148" cy="1238924"/>
      </dsp:txXfrm>
    </dsp:sp>
    <dsp:sp modelId="{5BB2AE8E-8C63-417F-B48B-9D5137A1606A}">
      <dsp:nvSpPr>
        <dsp:cNvPr id="0" name=""/>
        <dsp:cNvSpPr/>
      </dsp:nvSpPr>
      <dsp:spPr>
        <a:xfrm>
          <a:off x="5503186" y="1497572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Safeguarding</a:t>
          </a:r>
          <a:endParaRPr lang="en-GB" sz="2100" kern="1200" dirty="0"/>
        </a:p>
      </dsp:txBody>
      <dsp:txXfrm>
        <a:off x="5503186" y="1497572"/>
        <a:ext cx="2249148" cy="1238924"/>
      </dsp:txXfrm>
    </dsp:sp>
    <dsp:sp modelId="{6C67D03A-B29D-49DD-8832-3FD6F788C378}">
      <dsp:nvSpPr>
        <dsp:cNvPr id="0" name=""/>
        <dsp:cNvSpPr/>
      </dsp:nvSpPr>
      <dsp:spPr>
        <a:xfrm>
          <a:off x="490516" y="2993683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Additional Needs</a:t>
          </a:r>
          <a:endParaRPr lang="en-GB" sz="2100" kern="1200" dirty="0"/>
        </a:p>
      </dsp:txBody>
      <dsp:txXfrm>
        <a:off x="490516" y="2993683"/>
        <a:ext cx="2249148" cy="1238924"/>
      </dsp:txXfrm>
    </dsp:sp>
    <dsp:sp modelId="{1EFD8502-4C9A-4FD9-A206-9A18229646E8}">
      <dsp:nvSpPr>
        <dsp:cNvPr id="0" name=""/>
        <dsp:cNvSpPr/>
      </dsp:nvSpPr>
      <dsp:spPr>
        <a:xfrm>
          <a:off x="2996851" y="2993683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Foundation Phase</a:t>
          </a:r>
          <a:endParaRPr lang="en-GB" sz="2100" kern="1200" dirty="0"/>
        </a:p>
      </dsp:txBody>
      <dsp:txXfrm>
        <a:off x="2996851" y="2993683"/>
        <a:ext cx="2249148" cy="1238924"/>
      </dsp:txXfrm>
    </dsp:sp>
    <dsp:sp modelId="{1CAA5DFD-9F1A-478D-A2C7-EB00718B1C61}">
      <dsp:nvSpPr>
        <dsp:cNvPr id="0" name=""/>
        <dsp:cNvSpPr/>
      </dsp:nvSpPr>
      <dsp:spPr>
        <a:xfrm>
          <a:off x="5503186" y="2993683"/>
          <a:ext cx="2249148" cy="12389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Digital Literacy and Media</a:t>
          </a:r>
          <a:endParaRPr lang="en-GB" sz="2100" kern="1200" dirty="0"/>
        </a:p>
      </dsp:txBody>
      <dsp:txXfrm>
        <a:off x="5503186" y="2993683"/>
        <a:ext cx="2249148" cy="1238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613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781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792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810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708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330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22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131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070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199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503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9937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933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0791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2608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7698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991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903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2091079737/fulltextPDF/7ED3FC3FC09B46DEPQ/1?accountid=130472" TargetMode="External"/><Relationship Id="rId2" Type="http://schemas.openxmlformats.org/officeDocument/2006/relationships/hyperlink" Target="https://search-proquest-com.ezproxy.uwtsd.ac.uk/docview/2084366913/fulltextPDF/BE9CFA168B1A42D6PQ/1?accountid=13047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eb-a-ebscohost-com.ezproxy.uwtsd.ac.uk/ehost/pdfviewer/pdfviewer?vid=2&amp;sid=b0dd8d03-ec03-4289-9dbd-4d3b999558df%40sdc-v-sessmgr0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tbm=isch&amp;sxsrf=ACYBGNS6qXLZF34u9LP7V3XY-hTfX3XJZQ:1578518683027&amp;q=TEACHER&amp;chips=q:teacher,g_1:clipart:4FGaa9mY-e0%3D&amp;usg=AI4_-kTBsKl-JbdZ_sMxzwVI38Zy4zLQig&amp;sa=X&amp;ved=0ahUKEwj62P2q-PTmAhWxkFwKHT4qCdgQ4lYIKigA&amp;biw=1366&amp;bih=657&amp;dpr=1#imgrc=7fmY2WuaUeBOWM:" TargetMode="External"/><Relationship Id="rId2" Type="http://schemas.openxmlformats.org/officeDocument/2006/relationships/hyperlink" Target="https://cornerstoneseducation.co.uk/the-new-foundation-phase-framework-for-wale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llustoon.com/?id=2871" TargetMode="External"/><Relationship Id="rId2" Type="http://schemas.openxmlformats.org/officeDocument/2006/relationships/hyperlink" Target="https://www.google.co.uk/search?tbm=isch&amp;sxsrf=ACYBGNQ0cl5YuOn2DCMQMJG05USkGjlTWQ:1578518072564&amp;q=CHILDREN&amp;chips=q:children,g_1:clip+art:T2moOdVd2lg%3D&amp;usg=AI4_-kQM-BFzqqXkFd2CdV_oRVE-1OSZvQ&amp;sa=X&amp;ved=0ahUKEwic-PGH9vTmAhXhVhUIHZszCF8Q4lYIKigA&amp;biw=1366&amp;bih=657&amp;dpr=1#imgrc=zO64vhF8ygGuLM: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earch-proquest-com.ezproxy.uwtsd.ac.uk/docview/1448241039/fulltextPDF/1D3056248E4F4A06PQ/1?accountid=130472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search-proquest-com.ezproxy.uwtsd.ac.uk/docview/1417477902?accountid=130472&amp;rfr_id=info%3Axri%2Fsid%3Aprim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a-early-years-education-and-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AD319-F3E3-4D82-BDDA-994F89D526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364988"/>
            <a:ext cx="8825658" cy="4684630"/>
          </a:xfrm>
        </p:spPr>
        <p:txBody>
          <a:bodyPr/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HIGHER LEVEL TEACHING ASSISTANT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NURSERY CLASS</a:t>
            </a: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AB6B79-A62B-468E-92C7-5605C8D61F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188198"/>
            <a:ext cx="8825658" cy="861420"/>
          </a:xfrm>
        </p:spPr>
        <p:txBody>
          <a:bodyPr>
            <a:normAutofit/>
          </a:bodyPr>
          <a:lstStyle/>
          <a:p>
            <a:r>
              <a:rPr lang="en-US" sz="3200" dirty="0"/>
              <a:t>NATASHA YOUNG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364945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FA75F-A985-4B1A-BE4B-11A27B117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QUALIFICATIONS AND EXPERIENCE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08E50-7C24-4009-96F6-3F78F9E12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757543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Pharmacy Career</a:t>
            </a:r>
          </a:p>
          <a:p>
            <a:r>
              <a:rPr lang="en-US" dirty="0"/>
              <a:t>Qualified in Childminding – Policies and Procedures</a:t>
            </a:r>
          </a:p>
          <a:p>
            <a:r>
              <a:rPr lang="en-US" dirty="0"/>
              <a:t>LEVEL 3 in Children’s Care, Learning and Development</a:t>
            </a:r>
          </a:p>
          <a:p>
            <a:r>
              <a:rPr lang="en-US" dirty="0"/>
              <a:t>LEVEL 5 in Children’s Care, Learning and Development</a:t>
            </a:r>
          </a:p>
          <a:p>
            <a:r>
              <a:rPr lang="en-US" dirty="0"/>
              <a:t>BA in Early Years Education and Care – University of Wales Trinity Saint David’s</a:t>
            </a:r>
          </a:p>
          <a:p>
            <a:pPr marL="0" indent="0">
              <a:buNone/>
            </a:pPr>
            <a:r>
              <a:rPr lang="en-US" dirty="0"/>
              <a:t>	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354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121E5-6020-41E7-BECF-FF81C0773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MODULES</a:t>
            </a:r>
            <a:endParaRPr lang="en-GB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EE35FEB-237B-4EEC-A947-6F4883BD16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620319"/>
              </p:ext>
            </p:extLst>
          </p:nvPr>
        </p:nvGraphicFramePr>
        <p:xfrm>
          <a:off x="1974574" y="2372138"/>
          <a:ext cx="8242852" cy="4234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9755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96813-21EF-49B0-9D5A-A62271A45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748748"/>
            <a:ext cx="8761413" cy="1053915"/>
          </a:xfrm>
        </p:spPr>
        <p:txBody>
          <a:bodyPr/>
          <a:lstStyle/>
          <a:p>
            <a:r>
              <a:rPr lang="en-GB" dirty="0"/>
              <a:t>CONTINUING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8B3F7-5671-43E4-8D8F-AF9BC27AC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105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Paediatric First Aid</a:t>
            </a:r>
          </a:p>
          <a:p>
            <a:r>
              <a:rPr lang="en-GB" dirty="0"/>
              <a:t>Food Hygiene</a:t>
            </a:r>
          </a:p>
          <a:p>
            <a:r>
              <a:rPr lang="en-GB" dirty="0"/>
              <a:t>Safeguarding Level 3</a:t>
            </a:r>
          </a:p>
          <a:p>
            <a:r>
              <a:rPr lang="en-GB" dirty="0"/>
              <a:t>Prevent</a:t>
            </a:r>
          </a:p>
          <a:p>
            <a:r>
              <a:rPr lang="en-GB" dirty="0"/>
              <a:t>Foundation Phase</a:t>
            </a:r>
          </a:p>
          <a:p>
            <a:r>
              <a:rPr lang="en-GB" dirty="0"/>
              <a:t>Additional Needs</a:t>
            </a:r>
          </a:p>
          <a:p>
            <a:r>
              <a:rPr lang="en-GB" dirty="0"/>
              <a:t>Autistic Spectrum Disorder</a:t>
            </a:r>
          </a:p>
          <a:p>
            <a:r>
              <a:rPr lang="en-GB" dirty="0"/>
              <a:t>Well-being and Vulnerable children</a:t>
            </a:r>
          </a:p>
          <a:p>
            <a:r>
              <a:rPr lang="en-GB" dirty="0" err="1"/>
              <a:t>Wellcomm</a:t>
            </a:r>
            <a:r>
              <a:rPr lang="en-GB" dirty="0"/>
              <a:t> training</a:t>
            </a:r>
          </a:p>
          <a:p>
            <a:r>
              <a:rPr lang="en-GB" dirty="0"/>
              <a:t>Sustained Shared Thinking on Emotional Wellbeing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558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A80E88-A7ED-4C4D-B5A3-8B2A45480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SUPPORT PUPILS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7F667-61B5-4668-98CC-F6E06FB413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4955" y="2603500"/>
            <a:ext cx="3481054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Personal needs</a:t>
            </a:r>
          </a:p>
          <a:p>
            <a:r>
              <a:rPr lang="en-US" sz="1600" dirty="0"/>
              <a:t>Supervise and Support</a:t>
            </a:r>
          </a:p>
          <a:p>
            <a:r>
              <a:rPr lang="en-US" sz="1600" dirty="0"/>
              <a:t>Relationships</a:t>
            </a:r>
          </a:p>
          <a:p>
            <a:r>
              <a:rPr lang="en-US" sz="1600" dirty="0"/>
              <a:t>Role model</a:t>
            </a:r>
          </a:p>
          <a:p>
            <a:r>
              <a:rPr lang="en-US" sz="1600" dirty="0"/>
              <a:t>Promote Inclusion</a:t>
            </a:r>
          </a:p>
          <a:p>
            <a:r>
              <a:rPr lang="en-US" sz="1600" dirty="0"/>
              <a:t>Promote Independence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DA2042-7656-4441-B739-BF3865D85CE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1" b="7944"/>
          <a:stretch/>
        </p:blipFill>
        <p:spPr>
          <a:xfrm>
            <a:off x="4984956" y="2775951"/>
            <a:ext cx="6158802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18FA5F8-04D7-48D7-9190-3D9B3FFC9A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6947" y="5924676"/>
            <a:ext cx="2871465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085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EB31A9-F3D5-410B-8BAF-03C05AF23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SUPPORT TEACHER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09CB46-3AFE-4224-8C16-9585CEE7B2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4955" y="2603500"/>
            <a:ext cx="3481054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Prepare classroom and resources</a:t>
            </a:r>
          </a:p>
          <a:p>
            <a:r>
              <a:rPr lang="en-US" sz="1600" dirty="0"/>
              <a:t>Display children’s work</a:t>
            </a:r>
          </a:p>
          <a:p>
            <a:r>
              <a:rPr lang="en-US" sz="1600" dirty="0"/>
              <a:t>Undertake observations and record keeping</a:t>
            </a:r>
          </a:p>
          <a:p>
            <a:r>
              <a:rPr lang="en-US" sz="1600" dirty="0"/>
              <a:t>Managing behavior</a:t>
            </a:r>
          </a:p>
          <a:p>
            <a:r>
              <a:rPr lang="en-US" sz="1600" dirty="0"/>
              <a:t>Gather Information</a:t>
            </a:r>
          </a:p>
          <a:p>
            <a:r>
              <a:rPr lang="en-US" sz="1600" dirty="0"/>
              <a:t>Provide clerical support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45255A-2A25-4C20-960C-ECF62469E9F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10905" y="2327592"/>
            <a:ext cx="3662875" cy="3968115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C32ED5-CA95-4EFB-98AB-C9B1B8EDD4A8}"/>
              </a:ext>
            </a:extLst>
          </p:cNvPr>
          <p:cNvSpPr txBox="1"/>
          <p:nvPr/>
        </p:nvSpPr>
        <p:spPr>
          <a:xfrm>
            <a:off x="9152207" y="6362700"/>
            <a:ext cx="2819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(Google Images, 2020)</a:t>
            </a:r>
          </a:p>
        </p:txBody>
      </p:sp>
    </p:spTree>
    <p:extLst>
      <p:ext uri="{BB962C8B-B14F-4D97-AF65-F5344CB8AC3E}">
        <p14:creationId xmlns:p14="http://schemas.microsoft.com/office/powerpoint/2010/main" val="645210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6A384-3CBC-40FE-BA16-8CA809AC5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SUPPORTING THE CURRICULUM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7C25ED-4EA9-490B-BE61-8765BA7217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4955" y="2603500"/>
            <a:ext cx="3481054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Understand Instruction</a:t>
            </a:r>
          </a:p>
          <a:p>
            <a:r>
              <a:rPr lang="en-US" sz="1600" dirty="0"/>
              <a:t>Local and National Strategies</a:t>
            </a:r>
          </a:p>
          <a:p>
            <a:r>
              <a:rPr lang="en-US" sz="1600" dirty="0"/>
              <a:t>Areas of Learning</a:t>
            </a:r>
          </a:p>
          <a:p>
            <a:r>
              <a:rPr lang="en-US" sz="1600" dirty="0"/>
              <a:t>Basic ICT</a:t>
            </a:r>
          </a:p>
          <a:p>
            <a:r>
              <a:rPr lang="en-US" sz="1600" dirty="0"/>
              <a:t>Remain mindful of changes</a:t>
            </a:r>
          </a:p>
          <a:p>
            <a:endParaRPr lang="en-US" sz="16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44081D-59F7-47D0-9037-5D4354FDB8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276026" y="2775951"/>
            <a:ext cx="5576661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673B503-6359-4E4D-8647-2847160B58DB}"/>
              </a:ext>
            </a:extLst>
          </p:cNvPr>
          <p:cNvSpPr txBox="1"/>
          <p:nvPr/>
        </p:nvSpPr>
        <p:spPr>
          <a:xfrm>
            <a:off x="7999412" y="6019800"/>
            <a:ext cx="3804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(Cornerstones Education, 2020)</a:t>
            </a:r>
          </a:p>
        </p:txBody>
      </p:sp>
    </p:spTree>
    <p:extLst>
      <p:ext uri="{BB962C8B-B14F-4D97-AF65-F5344CB8AC3E}">
        <p14:creationId xmlns:p14="http://schemas.microsoft.com/office/powerpoint/2010/main" val="2700227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E4E21-A457-4E99-949E-985B7DE81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SUPPORT THE SCHOOL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7B6D0-A492-4C76-ADAE-D2C39969CC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54955" y="2603500"/>
            <a:ext cx="3481054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Policies and Procedures</a:t>
            </a:r>
          </a:p>
          <a:p>
            <a:r>
              <a:rPr lang="en-US" sz="1600" dirty="0"/>
              <a:t>Contribute</a:t>
            </a:r>
          </a:p>
          <a:p>
            <a:r>
              <a:rPr lang="en-US" sz="1600" dirty="0"/>
              <a:t>Participate</a:t>
            </a:r>
          </a:p>
          <a:p>
            <a:r>
              <a:rPr lang="en-US" sz="1600" dirty="0"/>
              <a:t>Supervising</a:t>
            </a:r>
          </a:p>
          <a:p>
            <a:r>
              <a:rPr lang="en-US" sz="1600" dirty="0"/>
              <a:t>Assist with extra curricular activities</a:t>
            </a:r>
          </a:p>
          <a:p>
            <a:endParaRPr lang="en-US" sz="16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567F1D-74C1-4EE5-9801-53030EA8FB3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b="8078"/>
          <a:stretch/>
        </p:blipFill>
        <p:spPr>
          <a:xfrm>
            <a:off x="6530775" y="2775952"/>
            <a:ext cx="3067163" cy="2819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F137F9A-4209-4960-94B3-0E516F4FEEB3}"/>
              </a:ext>
            </a:extLst>
          </p:cNvPr>
          <p:cNvSpPr txBox="1"/>
          <p:nvPr/>
        </p:nvSpPr>
        <p:spPr>
          <a:xfrm>
            <a:off x="7999413" y="6019800"/>
            <a:ext cx="2681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Illustoon</a:t>
            </a:r>
            <a:r>
              <a:rPr lang="en-GB" dirty="0"/>
              <a:t>, no date)</a:t>
            </a:r>
          </a:p>
        </p:txBody>
      </p:sp>
    </p:spTree>
    <p:extLst>
      <p:ext uri="{BB962C8B-B14F-4D97-AF65-F5344CB8AC3E}">
        <p14:creationId xmlns:p14="http://schemas.microsoft.com/office/powerpoint/2010/main" val="3448480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ADE8F-2436-4118-B5E8-561DDC8D0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B3A3D-B9B2-40DB-96F7-9F27E6F4A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Organised</a:t>
            </a:r>
          </a:p>
          <a:p>
            <a:r>
              <a:rPr lang="en-GB" dirty="0"/>
              <a:t>Good Communication</a:t>
            </a:r>
          </a:p>
          <a:p>
            <a:r>
              <a:rPr lang="en-GB" dirty="0"/>
              <a:t>Good Information Technology</a:t>
            </a:r>
          </a:p>
          <a:p>
            <a:r>
              <a:rPr lang="en-GB" dirty="0"/>
              <a:t>Collaborative</a:t>
            </a:r>
          </a:p>
          <a:p>
            <a:r>
              <a:rPr lang="en-GB" dirty="0"/>
              <a:t>Motivated</a:t>
            </a:r>
          </a:p>
          <a:p>
            <a:r>
              <a:rPr lang="en-GB" dirty="0"/>
              <a:t>Enthusiastic</a:t>
            </a:r>
          </a:p>
          <a:p>
            <a:r>
              <a:rPr lang="en-GB" dirty="0"/>
              <a:t>Reliable</a:t>
            </a:r>
          </a:p>
          <a:p>
            <a:r>
              <a:rPr lang="en-GB" dirty="0"/>
              <a:t>Caring</a:t>
            </a:r>
          </a:p>
          <a:p>
            <a:r>
              <a:rPr lang="en-GB" dirty="0"/>
              <a:t>Innovative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Forward Thinking</a:t>
            </a:r>
          </a:p>
          <a:p>
            <a:r>
              <a:rPr lang="en-GB" dirty="0"/>
              <a:t>Reflective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743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5B0E6-107E-4A90-9663-0FFBC2CCB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9D796-8FF6-4AC8-BBA5-5A856A8C9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05" y="2603500"/>
            <a:ext cx="10986867" cy="34163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Bell, R. (2016) ‘Unpacking the Link Between Entrepreneurialism and Employability’, </a:t>
            </a:r>
            <a:r>
              <a:rPr lang="en-GB" i="1" dirty="0"/>
              <a:t>Education and Training, </a:t>
            </a:r>
            <a:r>
              <a:rPr lang="en-GB" dirty="0"/>
              <a:t>58 (1), pp. 2-17. Accessed: 13</a:t>
            </a:r>
            <a:r>
              <a:rPr lang="en-GB" baseline="30000" dirty="0"/>
              <a:t>th</a:t>
            </a:r>
            <a:r>
              <a:rPr lang="en-GB" dirty="0"/>
              <a:t> January 2020. Available at: </a:t>
            </a:r>
            <a:r>
              <a:rPr lang="en-GB" dirty="0">
                <a:hlinkClick r:id="rId2"/>
              </a:rPr>
              <a:t>https://search-proquest-com.ezproxy.uwtsd.ac.uk/docview/2084366913/fulltextPDF/BE9CFA168B1A42D6PQ/1?accountid=130472</a:t>
            </a:r>
            <a:r>
              <a:rPr lang="en-GB" dirty="0"/>
              <a:t>.  </a:t>
            </a:r>
          </a:p>
          <a:p>
            <a:pPr marL="0" indent="0">
              <a:buNone/>
            </a:pPr>
            <a:r>
              <a:rPr lang="en-GB" dirty="0"/>
              <a:t>Boomaars, C.  (2018) ‘Employee Learning Motives, Perceived Learning Opportunities and Employability Activities’, </a:t>
            </a:r>
            <a:r>
              <a:rPr lang="en-GB" i="1" dirty="0"/>
              <a:t>Journal of Workplace Learning</a:t>
            </a:r>
            <a:r>
              <a:rPr lang="en-GB" dirty="0"/>
              <a:t>, 30 (5), pp. 335. Accessed: 13</a:t>
            </a:r>
            <a:r>
              <a:rPr lang="en-GB" baseline="30000" dirty="0"/>
              <a:t>th</a:t>
            </a:r>
            <a:r>
              <a:rPr lang="en-GB" dirty="0"/>
              <a:t> January 2020. Available at: </a:t>
            </a:r>
            <a:r>
              <a:rPr lang="en-GB" dirty="0">
                <a:hlinkClick r:id="rId3"/>
              </a:rPr>
              <a:t>https://search-proquest-com.ezproxy.uwtsd.ac.uk/docview/2091079737/fulltextPDF/7ED3FC3FC09B46DEPQ/1?accountid=130472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Bowles, D., Radford, J. and </a:t>
            </a:r>
            <a:r>
              <a:rPr lang="en-GB" dirty="0" err="1"/>
              <a:t>Bakopoulou</a:t>
            </a:r>
            <a:r>
              <a:rPr lang="en-GB" dirty="0"/>
              <a:t>, I. (2018) ‘Scaffolding as a key role for Teaching Assistants: Perceptions of their Pedagogical Strategies’, </a:t>
            </a:r>
            <a:r>
              <a:rPr lang="en-GB" i="1" dirty="0"/>
              <a:t>British Journal of Educational Psychology</a:t>
            </a:r>
            <a:r>
              <a:rPr lang="en-GB" dirty="0"/>
              <a:t>, 88 (3), pp. 499. Accessed: 13</a:t>
            </a:r>
            <a:r>
              <a:rPr lang="en-GB" baseline="30000" dirty="0"/>
              <a:t>th</a:t>
            </a:r>
            <a:r>
              <a:rPr lang="en-GB" dirty="0"/>
              <a:t> January 2020. Available at: </a:t>
            </a:r>
            <a:r>
              <a:rPr lang="en-GB" dirty="0">
                <a:hlinkClick r:id="rId4"/>
              </a:rPr>
              <a:t>https://web-a-ebscohost-com.ezproxy.uwtsd.ac.uk/ehost/pdfviewer/pdfviewer?vid=2&amp;sid=b0dd8d03-ec03-4289-9dbd-4d3b999558df%40sdc-v-sessmgr01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5672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6C633-3563-46B6-862B-C85EE2C76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</a:t>
            </a:r>
            <a:r>
              <a:rPr lang="en-GB" dirty="0" err="1"/>
              <a:t>cont</a:t>
            </a:r>
            <a:r>
              <a:rPr lang="en-GB" dirty="0"/>
              <a:t>…..)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4DC66-7A0D-4920-8D53-6E9CDC6FE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836" y="2603500"/>
            <a:ext cx="11065564" cy="40888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Chhinzer, N. and Russo, A. (2018) ‘An Exploration of Employer Perceptions of Graduate Student Employability’, </a:t>
            </a:r>
            <a:r>
              <a:rPr lang="en-GB" i="1" dirty="0"/>
              <a:t>Education and Training</a:t>
            </a:r>
            <a:r>
              <a:rPr lang="en-GB" dirty="0"/>
              <a:t>, 60 (1), pp. 104-120. Accessed: 9</a:t>
            </a:r>
            <a:r>
              <a:rPr lang="en-GB" baseline="30000" dirty="0"/>
              <a:t>th</a:t>
            </a:r>
            <a:r>
              <a:rPr lang="en-GB" dirty="0"/>
              <a:t> January 2020. DOI: 10.1108/ET-06-2016-0111.</a:t>
            </a:r>
          </a:p>
          <a:p>
            <a:pPr marL="0" indent="0">
              <a:buNone/>
            </a:pPr>
            <a:r>
              <a:rPr lang="en-GB" dirty="0"/>
              <a:t>Cornerstones Education Limited (2020)[Image] Available at: </a:t>
            </a:r>
            <a:r>
              <a:rPr lang="en-GB" dirty="0">
                <a:hlinkClick r:id="rId2"/>
              </a:rPr>
              <a:t>https://cornerstoneseducation.co.uk/the-new-foundation-phase-framework-for-wales/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marL="0" indent="0">
              <a:buNone/>
            </a:pPr>
            <a:r>
              <a:rPr lang="en-GB" dirty="0"/>
              <a:t>Cottrell, C. (2015) </a:t>
            </a:r>
            <a:r>
              <a:rPr lang="en-GB" i="1" dirty="0"/>
              <a:t>Skills for Success</a:t>
            </a:r>
            <a:r>
              <a:rPr lang="en-GB" dirty="0"/>
              <a:t>. 3</a:t>
            </a:r>
            <a:r>
              <a:rPr lang="en-GB" baseline="30000" dirty="0"/>
              <a:t>rd</a:t>
            </a:r>
            <a:r>
              <a:rPr lang="en-GB" dirty="0"/>
              <a:t> Ed. London: Palgrave.</a:t>
            </a:r>
          </a:p>
          <a:p>
            <a:pPr marL="0" indent="0">
              <a:buNone/>
            </a:pPr>
            <a:r>
              <a:rPr lang="en-GB" dirty="0"/>
              <a:t>Estyn (2018) </a:t>
            </a:r>
            <a:r>
              <a:rPr lang="en-GB" i="1" dirty="0"/>
              <a:t>A Report on Cylch </a:t>
            </a:r>
            <a:r>
              <a:rPr lang="en-GB" i="1" dirty="0" err="1"/>
              <a:t>Meithrin</a:t>
            </a:r>
            <a:r>
              <a:rPr lang="en-GB" i="1" dirty="0"/>
              <a:t> </a:t>
            </a:r>
            <a:r>
              <a:rPr lang="en-GB" i="1" dirty="0" err="1"/>
              <a:t>yr</a:t>
            </a:r>
            <a:r>
              <a:rPr lang="en-GB" i="1" dirty="0"/>
              <a:t> </a:t>
            </a:r>
            <a:r>
              <a:rPr lang="en-GB" i="1" dirty="0" err="1"/>
              <a:t>Eglwys</a:t>
            </a:r>
            <a:r>
              <a:rPr lang="en-GB" i="1" dirty="0"/>
              <a:t> Newydd</a:t>
            </a:r>
            <a:r>
              <a:rPr lang="en-GB" dirty="0"/>
              <a:t>. Cardiff: Her Majesty’s Inspectorate for Education and Training in Wales.</a:t>
            </a:r>
          </a:p>
          <a:p>
            <a:pPr marL="0" indent="0">
              <a:buNone/>
            </a:pPr>
            <a:r>
              <a:rPr lang="en-GB" dirty="0"/>
              <a:t>Google (2020) [Image] Available at: </a:t>
            </a:r>
            <a:r>
              <a:rPr lang="en-GB" dirty="0">
                <a:hlinkClick r:id="rId3"/>
              </a:rPr>
              <a:t>https://www.google.co.uk/search?tbm=isch&amp;sxsrf=ACYBGNS6qXLZF34u9LP7V3XY-hTfX3XJZQ:1578518683027&amp;q=TEACHER&amp;chips=q:teacher,g_1:clipart:4FGaa9mY-e0%3D&amp;usg=AI4_-kTBsKl-JbdZ_sMxzwVI38Zy4zLQig&amp;sa=X&amp;ved=0ahUKEwj62P2q-PTmAhWxkFwKHT4qCdgQ4lYIKigA&amp;biw=1366&amp;bih=657&amp;dpr=1#imgrc=7fmY2WuaUeBOWM: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911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74C25-C8AA-4517-997D-D4396F9B3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</a:t>
            </a:r>
            <a:r>
              <a:rPr lang="en-GB" dirty="0" err="1"/>
              <a:t>cont</a:t>
            </a:r>
            <a:r>
              <a:rPr lang="en-GB" dirty="0"/>
              <a:t>…..)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E68A1-1278-44C3-9C6F-F8A314754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48" y="2603500"/>
            <a:ext cx="10959548" cy="34163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Google (2020) [Image] Available at: </a:t>
            </a:r>
            <a:r>
              <a:rPr lang="en-GB" dirty="0">
                <a:hlinkClick r:id="rId2"/>
              </a:rPr>
              <a:t>https://www.google.co.uk/search?tbm=isch&amp;sxsrf=ACYBGNQ0cl5YuOn2DCMQMJG05USkGjlTWQ:1578518072564&amp;q=CHILDREN&amp;chips=q:children,g_1:clip+art:T2moOdVd2lg%3D&amp;usg=AI4_-kQM-BFzqqXkFd2CdV_oRVE-1OSZvQ&amp;sa=X&amp;ved=0ahUKEwic-PGH9vTmAhXhVhUIHZszCF8Q4lYIKigA&amp;biw=1366&amp;bih=657&amp;dpr=1#imgrc=zO64vhF8ygGuLM: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January 2020). </a:t>
            </a:r>
          </a:p>
          <a:p>
            <a:pPr marL="0" indent="0">
              <a:buNone/>
            </a:pPr>
            <a:r>
              <a:rPr lang="en-GB" dirty="0" err="1"/>
              <a:t>Illustoon</a:t>
            </a:r>
            <a:r>
              <a:rPr lang="en-GB" dirty="0"/>
              <a:t> (no date) [Image] Available at: </a:t>
            </a:r>
            <a:r>
              <a:rPr lang="en-GB" dirty="0">
                <a:hlinkClick r:id="rId3"/>
              </a:rPr>
              <a:t>https://illustoon.com/?id=2871</a:t>
            </a:r>
            <a:r>
              <a:rPr lang="en-GB" dirty="0"/>
              <a:t> (Accessed: 13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marL="0" indent="0">
              <a:buNone/>
            </a:pPr>
            <a:r>
              <a:rPr lang="en-GB" dirty="0"/>
              <a:t>Kettle, S. (2013) ‘Continuing Professional Development’, </a:t>
            </a:r>
            <a:r>
              <a:rPr lang="en-GB" i="1" dirty="0"/>
              <a:t>Credit Management</a:t>
            </a:r>
            <a:r>
              <a:rPr lang="en-GB" dirty="0"/>
              <a:t>, p.12. Accessed: 9</a:t>
            </a:r>
            <a:r>
              <a:rPr lang="en-GB" baseline="30000" dirty="0"/>
              <a:t>th</a:t>
            </a:r>
            <a:r>
              <a:rPr lang="en-GB" dirty="0"/>
              <a:t> January 2020. Available at: </a:t>
            </a:r>
            <a:r>
              <a:rPr lang="en-GB" dirty="0">
                <a:hlinkClick r:id="rId4"/>
              </a:rPr>
              <a:t>https://search-proquest-com.ezproxy.uwtsd.ac.uk/docview/1448241039/fulltextPDF/1D3056248E4F4A06PQ/1?accountid=130472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Neugebauer, J. and Evans-Brain, J. (2016) </a:t>
            </a:r>
            <a:r>
              <a:rPr lang="en-GB" i="1" dirty="0"/>
              <a:t>Employability; Making the most of your career development</a:t>
            </a:r>
            <a:r>
              <a:rPr lang="en-GB" dirty="0"/>
              <a:t>. London: Sage Publications Limited.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06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1D6F1-1216-4E46-8477-5184982C2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</a:t>
            </a:r>
            <a:r>
              <a:rPr lang="en-GB" dirty="0" err="1"/>
              <a:t>cont</a:t>
            </a:r>
            <a:r>
              <a:rPr lang="en-GB"/>
              <a:t>…..)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EF3BD-8AF4-4387-B772-F95C0279F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096" y="2603500"/>
            <a:ext cx="10972800" cy="34163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Remedios, R. (2012) ‘The Role of Soft Skills in Employability’, </a:t>
            </a:r>
            <a:r>
              <a:rPr lang="en-GB" i="1" dirty="0"/>
              <a:t>International Journal of Management Research and Reviews</a:t>
            </a:r>
            <a:r>
              <a:rPr lang="en-GB" dirty="0"/>
              <a:t>, 2 (7), pp. 1285-1292. Accessed: 9th January 2020. Available at: </a:t>
            </a:r>
            <a:r>
              <a:rPr lang="en-GB" dirty="0">
                <a:hlinkClick r:id="rId2"/>
              </a:rPr>
              <a:t>https://search-proquest-com.ezproxy.uwtsd.ac.uk/docview/1417477902?accountid=130472&amp;rfr_id=info%3Axri%2Fsid%3Aprimo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Rodger, R.(2012) </a:t>
            </a:r>
            <a:r>
              <a:rPr lang="en-GB" i="1" dirty="0"/>
              <a:t>Planning an Appropriate Curriculum in the Early Years</a:t>
            </a:r>
            <a:r>
              <a:rPr lang="en-GB" dirty="0"/>
              <a:t>. 3</a:t>
            </a:r>
            <a:r>
              <a:rPr lang="en-GB" baseline="30000" dirty="0"/>
              <a:t>rd</a:t>
            </a:r>
            <a:r>
              <a:rPr lang="en-GB" dirty="0"/>
              <a:t> Edition. Abingdon: David Fulton Publishers.</a:t>
            </a:r>
          </a:p>
          <a:p>
            <a:pPr marL="0" indent="0">
              <a:buNone/>
            </a:pPr>
            <a:r>
              <a:rPr lang="en-GB" dirty="0"/>
              <a:t>Simatele, M. (2015) ‘Enhancing the Portability of Employability Skills Using E-Portfolios’, </a:t>
            </a:r>
            <a:r>
              <a:rPr lang="en-GB" i="1" dirty="0"/>
              <a:t>Journal of Further and Higher Education</a:t>
            </a:r>
            <a:r>
              <a:rPr lang="en-GB" dirty="0"/>
              <a:t>, 39 (6), pp. 862-874. Accessed: 9</a:t>
            </a:r>
            <a:r>
              <a:rPr lang="en-GB" baseline="30000" dirty="0"/>
              <a:t>th</a:t>
            </a:r>
            <a:r>
              <a:rPr lang="en-GB" dirty="0"/>
              <a:t> January 2020. DOI: 10.1080/0309877X.2014.953461.</a:t>
            </a:r>
          </a:p>
          <a:p>
            <a:pPr marL="0" indent="0">
              <a:buNone/>
            </a:pPr>
            <a:r>
              <a:rPr lang="en-GB" dirty="0"/>
              <a:t>Stokes, D., Wilson, N. and </a:t>
            </a:r>
            <a:r>
              <a:rPr lang="en-GB" dirty="0" err="1"/>
              <a:t>Mador</a:t>
            </a:r>
            <a:r>
              <a:rPr lang="en-GB" dirty="0"/>
              <a:t>, M. (2010) </a:t>
            </a:r>
            <a:r>
              <a:rPr lang="en-GB" i="1" dirty="0"/>
              <a:t>Entrepreneurship</a:t>
            </a:r>
            <a:r>
              <a:rPr lang="en-GB" dirty="0"/>
              <a:t>. Hampshire: Cengage Learning EMEA.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989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DC9C1-5A04-499B-B7EF-6B4B8FEF9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</a:t>
            </a:r>
            <a:r>
              <a:rPr lang="en-GB" dirty="0" err="1"/>
              <a:t>cont</a:t>
            </a:r>
            <a:r>
              <a:rPr lang="en-GB" dirty="0"/>
              <a:t>…..)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1DC07-7E86-42B7-85E8-B66B26019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096" y="2603500"/>
            <a:ext cx="11025808" cy="341630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Trought</a:t>
            </a:r>
            <a:r>
              <a:rPr lang="en-GB" dirty="0"/>
              <a:t>, F. (2017) </a:t>
            </a:r>
            <a:r>
              <a:rPr lang="en-GB" i="1" dirty="0"/>
              <a:t>Brilliant Employability Skills</a:t>
            </a:r>
            <a:r>
              <a:rPr lang="en-GB" dirty="0"/>
              <a:t>. 2</a:t>
            </a:r>
            <a:r>
              <a:rPr lang="en-GB" baseline="30000" dirty="0"/>
              <a:t>nd</a:t>
            </a:r>
            <a:r>
              <a:rPr lang="en-GB" dirty="0"/>
              <a:t> Ed. Harlow: Pearson Education Limited. </a:t>
            </a:r>
          </a:p>
          <a:p>
            <a:pPr marL="0" indent="0">
              <a:buNone/>
            </a:pPr>
            <a:r>
              <a:rPr lang="en-GB" dirty="0"/>
              <a:t>Warhurst, C. et al. (2014) ‘”Role Stretch”: Assessing the Blurring of Teaching and Non-Teaching in the Classroom Assistant Role in Scotland’, </a:t>
            </a:r>
            <a:r>
              <a:rPr lang="en-GB" i="1" dirty="0"/>
              <a:t>British Educational Research Journal</a:t>
            </a:r>
            <a:r>
              <a:rPr lang="en-GB" dirty="0"/>
              <a:t>, 40 (1), pp. 170-186. Accessed: 13</a:t>
            </a:r>
            <a:r>
              <a:rPr lang="en-GB" baseline="30000" dirty="0"/>
              <a:t>th</a:t>
            </a:r>
            <a:r>
              <a:rPr lang="en-GB" dirty="0"/>
              <a:t> January 2020. DOI: 10.1002/berj.3036. </a:t>
            </a:r>
          </a:p>
          <a:p>
            <a:pPr marL="0" indent="0">
              <a:buNone/>
            </a:pPr>
            <a:r>
              <a:rPr lang="en-US" dirty="0"/>
              <a:t>University of Wales Trinity Saint David (2020) </a:t>
            </a:r>
            <a:r>
              <a:rPr lang="en-US" i="1" dirty="0"/>
              <a:t>Early Years Education and Care (BA</a:t>
            </a:r>
            <a:r>
              <a:rPr lang="en-US" dirty="0"/>
              <a:t>). Available at: </a:t>
            </a:r>
            <a:r>
              <a:rPr lang="en-GB" dirty="0">
                <a:hlinkClick r:id="rId2"/>
              </a:rPr>
              <a:t>https://www.uwtsd.ac.uk/ba-early-years-education-and-care/</a:t>
            </a:r>
            <a:r>
              <a:rPr lang="en-GB" dirty="0"/>
              <a:t> (Accessed: 7</a:t>
            </a:r>
            <a:r>
              <a:rPr lang="en-GB" baseline="30000" dirty="0"/>
              <a:t>th</a:t>
            </a:r>
            <a:r>
              <a:rPr lang="en-GB" dirty="0"/>
              <a:t> January 2020).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2387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</TotalTime>
  <Words>1120</Words>
  <Application>Microsoft Office PowerPoint</Application>
  <PresentationFormat>Widescreen</PresentationFormat>
  <Paragraphs>98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 Boardroom</vt:lpstr>
      <vt:lpstr>    HIGHER LEVEL TEACHING ASSISTANT  NURSERY CLASS </vt:lpstr>
      <vt:lpstr>QUALIFICATIONS AND EXPERIENCE</vt:lpstr>
      <vt:lpstr>MODULES</vt:lpstr>
      <vt:lpstr>CONTINUING PROFESSIONAL DEVELOPMENT</vt:lpstr>
      <vt:lpstr>SUPPORT PUPILS</vt:lpstr>
      <vt:lpstr>SUPPORT TEACHER</vt:lpstr>
      <vt:lpstr>SUPPORTING THE CURRICULUM</vt:lpstr>
      <vt:lpstr>SUPPORT THE SCHOOL</vt:lpstr>
      <vt:lpstr>SKILLS</vt:lpstr>
      <vt:lpstr>References</vt:lpstr>
      <vt:lpstr>References (cont…..)</vt:lpstr>
      <vt:lpstr>References (cont…..)</vt:lpstr>
      <vt:lpstr>References (cont…..)</vt:lpstr>
      <vt:lpstr>References (cont…..)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LEVEL TEACHING ASSISTANT  NURSERY CLASS</dc:title>
  <dc:creator>dixonnmuk@outlook.com</dc:creator>
  <cp:lastModifiedBy>dixonnmuk@outlook.com</cp:lastModifiedBy>
  <cp:revision>39</cp:revision>
  <dcterms:created xsi:type="dcterms:W3CDTF">2020-01-08T21:38:00Z</dcterms:created>
  <dcterms:modified xsi:type="dcterms:W3CDTF">2020-01-15T21:30:59Z</dcterms:modified>
</cp:coreProperties>
</file>