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4"/>
  </p:notesMasterIdLst>
  <p:handoutMasterIdLst>
    <p:handoutMasterId r:id="rId35"/>
  </p:handoutMasterIdLst>
  <p:sldIdLst>
    <p:sldId id="432" r:id="rId2"/>
    <p:sldId id="399" r:id="rId3"/>
    <p:sldId id="400" r:id="rId4"/>
    <p:sldId id="414" r:id="rId5"/>
    <p:sldId id="433" r:id="rId6"/>
    <p:sldId id="415" r:id="rId7"/>
    <p:sldId id="434" r:id="rId8"/>
    <p:sldId id="425" r:id="rId9"/>
    <p:sldId id="428" r:id="rId10"/>
    <p:sldId id="435" r:id="rId11"/>
    <p:sldId id="429" r:id="rId12"/>
    <p:sldId id="410" r:id="rId13"/>
    <p:sldId id="411" r:id="rId14"/>
    <p:sldId id="402" r:id="rId15"/>
    <p:sldId id="412" r:id="rId16"/>
    <p:sldId id="403" r:id="rId17"/>
    <p:sldId id="405" r:id="rId18"/>
    <p:sldId id="406" r:id="rId19"/>
    <p:sldId id="407" r:id="rId20"/>
    <p:sldId id="430" r:id="rId21"/>
    <p:sldId id="427" r:id="rId22"/>
    <p:sldId id="426" r:id="rId23"/>
    <p:sldId id="408" r:id="rId24"/>
    <p:sldId id="409" r:id="rId25"/>
    <p:sldId id="416" r:id="rId26"/>
    <p:sldId id="417" r:id="rId27"/>
    <p:sldId id="418" r:id="rId28"/>
    <p:sldId id="438" r:id="rId29"/>
    <p:sldId id="437" r:id="rId30"/>
    <p:sldId id="423" r:id="rId31"/>
    <p:sldId id="436" r:id="rId32"/>
    <p:sldId id="424" r:id="rId33"/>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showAnimation="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333" autoAdjust="0"/>
    <p:restoredTop sz="93842" autoAdjust="0"/>
  </p:normalViewPr>
  <p:slideViewPr>
    <p:cSldViewPr>
      <p:cViewPr varScale="1">
        <p:scale>
          <a:sx n="107" d="100"/>
          <a:sy n="107" d="100"/>
        </p:scale>
        <p:origin x="1410"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04B07859-0F38-4471-B638-20D37EC25FD8}"/>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DBE3E7B3-0267-4950-ACE2-F2A62927FCB5}"/>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A178A5CC-DB6A-46C7-A796-B03036F7D4E9}"/>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A7F0CFFE-6CF3-43CA-9FA2-D0B301EC80A9}"/>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DC71EFDB-4A8C-4CB6-86AE-A94B63663F34}"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22FD7D90-D636-40E6-A0C8-5D8F87006A93}"/>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586AF408-4585-4D25-865D-B863263998B0}"/>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76C3D5F6-116B-4D9A-9E59-00E4BF30CA23}"/>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5DD61B3E-0E2A-4AB6-AF31-2B5A5EC1A44B}"/>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3AD7DC46-8795-4BE8-8031-75ECE941AA62}"/>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BD1E90E7-2CF5-4AA3-9594-5B2A25DE61D6}"/>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FEABFF2C-C8EE-4EBB-A514-6267BFE5E844}"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Slide Image Placeholder 1">
            <a:extLst>
              <a:ext uri="{FF2B5EF4-FFF2-40B4-BE49-F238E27FC236}">
                <a16:creationId xmlns:a16="http://schemas.microsoft.com/office/drawing/2014/main" id="{28EC6ED0-0007-42A3-86B1-F50D51882DFB}"/>
              </a:ext>
            </a:extLst>
          </p:cNvPr>
          <p:cNvSpPr>
            <a:spLocks noGrp="1" noRot="1" noChangeAspect="1" noChangeArrowheads="1" noTextEdit="1"/>
          </p:cNvSpPr>
          <p:nvPr>
            <p:ph type="sldImg"/>
          </p:nvPr>
        </p:nvSpPr>
        <p:spPr>
          <a:ln/>
        </p:spPr>
      </p:sp>
      <p:sp>
        <p:nvSpPr>
          <p:cNvPr id="26626" name="Notes Placeholder 2">
            <a:extLst>
              <a:ext uri="{FF2B5EF4-FFF2-40B4-BE49-F238E27FC236}">
                <a16:creationId xmlns:a16="http://schemas.microsoft.com/office/drawing/2014/main" id="{C5EC611E-3E0B-4E52-A7F9-D7EEE8DD4D2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6627" name="Slide Number Placeholder 3">
            <a:extLst>
              <a:ext uri="{FF2B5EF4-FFF2-40B4-BE49-F238E27FC236}">
                <a16:creationId xmlns:a16="http://schemas.microsoft.com/office/drawing/2014/main" id="{BECEBF51-C8C8-4BB2-80C7-A41AF8A68AE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EF523DE-C7CF-4766-BCC5-1FEAC5B6C804}" type="slidenum">
              <a:rPr lang="en-GB" altLang="en-US" smtClean="0">
                <a:latin typeface="Verdana" panose="020B0604030504040204" pitchFamily="34" charset="0"/>
              </a:rPr>
              <a:pPr/>
              <a:t>14</a:t>
            </a:fld>
            <a:endParaRPr lang="en-GB" altLang="en-US">
              <a:latin typeface="Verdana" panose="020B060403050404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Slide Image Placeholder 1">
            <a:extLst>
              <a:ext uri="{FF2B5EF4-FFF2-40B4-BE49-F238E27FC236}">
                <a16:creationId xmlns:a16="http://schemas.microsoft.com/office/drawing/2014/main" id="{ED085D38-0E9D-4574-B4F6-A41856F2AA58}"/>
              </a:ext>
            </a:extLst>
          </p:cNvPr>
          <p:cNvSpPr>
            <a:spLocks noGrp="1" noRot="1" noChangeAspect="1" noChangeArrowheads="1" noTextEdit="1"/>
          </p:cNvSpPr>
          <p:nvPr>
            <p:ph type="sldImg"/>
          </p:nvPr>
        </p:nvSpPr>
        <p:spPr>
          <a:ln/>
        </p:spPr>
      </p:sp>
      <p:sp>
        <p:nvSpPr>
          <p:cNvPr id="34818" name="Notes Placeholder 2">
            <a:extLst>
              <a:ext uri="{FF2B5EF4-FFF2-40B4-BE49-F238E27FC236}">
                <a16:creationId xmlns:a16="http://schemas.microsoft.com/office/drawing/2014/main" id="{D720EC5E-B4DF-4672-8E23-B2BB4824210E}"/>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https://products.mhra.gov.uk/search/?search=devils+claw+vitabiotics&amp;page=1</a:t>
            </a:r>
          </a:p>
          <a:p>
            <a:endParaRPr lang="en-US" altLang="en-US"/>
          </a:p>
        </p:txBody>
      </p:sp>
      <p:sp>
        <p:nvSpPr>
          <p:cNvPr id="34819" name="Slide Number Placeholder 3">
            <a:extLst>
              <a:ext uri="{FF2B5EF4-FFF2-40B4-BE49-F238E27FC236}">
                <a16:creationId xmlns:a16="http://schemas.microsoft.com/office/drawing/2014/main" id="{E9952EAC-6959-4BAF-9EE7-32E2A16B9333}"/>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F28956B-FD1F-44FE-A847-0FBE2B4CCD50}" type="slidenum">
              <a:rPr lang="en-GB" altLang="en-US" smtClean="0">
                <a:latin typeface="Verdana" panose="020B0604030504040204" pitchFamily="34" charset="0"/>
              </a:rPr>
              <a:pPr/>
              <a:t>21</a:t>
            </a:fld>
            <a:endParaRPr lang="en-GB" altLang="en-US">
              <a:latin typeface="Verdana" panose="020B060403050404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Slide Image Placeholder 1">
            <a:extLst>
              <a:ext uri="{FF2B5EF4-FFF2-40B4-BE49-F238E27FC236}">
                <a16:creationId xmlns:a16="http://schemas.microsoft.com/office/drawing/2014/main" id="{A0BC8716-BC36-47A2-87ED-BE8E29886A7F}"/>
              </a:ext>
            </a:extLst>
          </p:cNvPr>
          <p:cNvSpPr>
            <a:spLocks noGrp="1" noRot="1" noChangeAspect="1" noChangeArrowheads="1" noTextEdit="1"/>
          </p:cNvSpPr>
          <p:nvPr>
            <p:ph type="sldImg"/>
          </p:nvPr>
        </p:nvSpPr>
        <p:spPr>
          <a:ln/>
        </p:spPr>
      </p:sp>
      <p:sp>
        <p:nvSpPr>
          <p:cNvPr id="38914" name="Notes Placeholder 2">
            <a:extLst>
              <a:ext uri="{FF2B5EF4-FFF2-40B4-BE49-F238E27FC236}">
                <a16:creationId xmlns:a16="http://schemas.microsoft.com/office/drawing/2014/main" id="{11127F21-A647-4D42-84AB-2DA681612FC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8915" name="Slide Number Placeholder 3">
            <a:extLst>
              <a:ext uri="{FF2B5EF4-FFF2-40B4-BE49-F238E27FC236}">
                <a16:creationId xmlns:a16="http://schemas.microsoft.com/office/drawing/2014/main" id="{95A654EF-4637-430E-91D1-524E04E2AD0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A03A716-9EBA-4683-94BF-9BE544554399}" type="slidenum">
              <a:rPr lang="en-GB" altLang="en-US" smtClean="0">
                <a:latin typeface="Verdana" panose="020B0604030504040204" pitchFamily="34" charset="0"/>
              </a:rPr>
              <a:pPr/>
              <a:t>24</a:t>
            </a:fld>
            <a:endParaRPr lang="en-GB" altLang="en-US">
              <a:latin typeface="Verdana" panose="020B060403050404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Image Placeholder 1">
            <a:extLst>
              <a:ext uri="{FF2B5EF4-FFF2-40B4-BE49-F238E27FC236}">
                <a16:creationId xmlns:a16="http://schemas.microsoft.com/office/drawing/2014/main" id="{AF10075E-FDFC-4245-A14D-9BE5B84CF93A}"/>
              </a:ext>
            </a:extLst>
          </p:cNvPr>
          <p:cNvSpPr>
            <a:spLocks noGrp="1" noRot="1" noChangeAspect="1" noChangeArrowheads="1" noTextEdit="1"/>
          </p:cNvSpPr>
          <p:nvPr>
            <p:ph type="sldImg"/>
          </p:nvPr>
        </p:nvSpPr>
        <p:spPr>
          <a:ln/>
        </p:spPr>
      </p:sp>
      <p:sp>
        <p:nvSpPr>
          <p:cNvPr id="43010" name="Notes Placeholder 2">
            <a:extLst>
              <a:ext uri="{FF2B5EF4-FFF2-40B4-BE49-F238E27FC236}">
                <a16:creationId xmlns:a16="http://schemas.microsoft.com/office/drawing/2014/main" id="{7B314611-8DCC-4DDF-AF8F-028690D21A4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3011" name="Slide Number Placeholder 3">
            <a:extLst>
              <a:ext uri="{FF2B5EF4-FFF2-40B4-BE49-F238E27FC236}">
                <a16:creationId xmlns:a16="http://schemas.microsoft.com/office/drawing/2014/main" id="{C336277F-53C7-4593-ADCC-F274C14914B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BB83835-2391-4F68-92F6-2C0D46802FE3}" type="slidenum">
              <a:rPr lang="en-GB" altLang="en-US" smtClean="0">
                <a:latin typeface="Verdana" panose="020B0604030504040204" pitchFamily="34" charset="0"/>
              </a:rPr>
              <a:pPr/>
              <a:t>27</a:t>
            </a:fld>
            <a:endParaRPr lang="en-GB" altLang="en-US">
              <a:latin typeface="Verdana" panose="020B060403050404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Image Placeholder 1">
            <a:extLst>
              <a:ext uri="{FF2B5EF4-FFF2-40B4-BE49-F238E27FC236}">
                <a16:creationId xmlns:a16="http://schemas.microsoft.com/office/drawing/2014/main" id="{AF10075E-FDFC-4245-A14D-9BE5B84CF93A}"/>
              </a:ext>
            </a:extLst>
          </p:cNvPr>
          <p:cNvSpPr>
            <a:spLocks noGrp="1" noRot="1" noChangeAspect="1" noChangeArrowheads="1" noTextEdit="1"/>
          </p:cNvSpPr>
          <p:nvPr>
            <p:ph type="sldImg"/>
          </p:nvPr>
        </p:nvSpPr>
        <p:spPr>
          <a:ln/>
        </p:spPr>
      </p:sp>
      <p:sp>
        <p:nvSpPr>
          <p:cNvPr id="43010" name="Notes Placeholder 2">
            <a:extLst>
              <a:ext uri="{FF2B5EF4-FFF2-40B4-BE49-F238E27FC236}">
                <a16:creationId xmlns:a16="http://schemas.microsoft.com/office/drawing/2014/main" id="{7B314611-8DCC-4DDF-AF8F-028690D21A4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3011" name="Slide Number Placeholder 3">
            <a:extLst>
              <a:ext uri="{FF2B5EF4-FFF2-40B4-BE49-F238E27FC236}">
                <a16:creationId xmlns:a16="http://schemas.microsoft.com/office/drawing/2014/main" id="{C336277F-53C7-4593-ADCC-F274C14914B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BB83835-2391-4F68-92F6-2C0D46802FE3}" type="slidenum">
              <a:rPr lang="en-GB" altLang="en-US" smtClean="0">
                <a:latin typeface="Verdana" panose="020B0604030504040204" pitchFamily="34" charset="0"/>
              </a:rPr>
              <a:pPr/>
              <a:t>28</a:t>
            </a:fld>
            <a:endParaRPr lang="en-GB" altLang="en-US">
              <a:latin typeface="Verdana" panose="020B0604030504040204" pitchFamily="34" charset="0"/>
            </a:endParaRPr>
          </a:p>
        </p:txBody>
      </p:sp>
    </p:spTree>
    <p:extLst>
      <p:ext uri="{BB962C8B-B14F-4D97-AF65-F5344CB8AC3E}">
        <p14:creationId xmlns:p14="http://schemas.microsoft.com/office/powerpoint/2010/main" val="39078730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Image Placeholder 1">
            <a:extLst>
              <a:ext uri="{FF2B5EF4-FFF2-40B4-BE49-F238E27FC236}">
                <a16:creationId xmlns:a16="http://schemas.microsoft.com/office/drawing/2014/main" id="{AF10075E-FDFC-4245-A14D-9BE5B84CF93A}"/>
              </a:ext>
            </a:extLst>
          </p:cNvPr>
          <p:cNvSpPr>
            <a:spLocks noGrp="1" noRot="1" noChangeAspect="1" noChangeArrowheads="1" noTextEdit="1"/>
          </p:cNvSpPr>
          <p:nvPr>
            <p:ph type="sldImg"/>
          </p:nvPr>
        </p:nvSpPr>
        <p:spPr>
          <a:ln/>
        </p:spPr>
      </p:sp>
      <p:sp>
        <p:nvSpPr>
          <p:cNvPr id="43010" name="Notes Placeholder 2">
            <a:extLst>
              <a:ext uri="{FF2B5EF4-FFF2-40B4-BE49-F238E27FC236}">
                <a16:creationId xmlns:a16="http://schemas.microsoft.com/office/drawing/2014/main" id="{7B314611-8DCC-4DDF-AF8F-028690D21A4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3011" name="Slide Number Placeholder 3">
            <a:extLst>
              <a:ext uri="{FF2B5EF4-FFF2-40B4-BE49-F238E27FC236}">
                <a16:creationId xmlns:a16="http://schemas.microsoft.com/office/drawing/2014/main" id="{C336277F-53C7-4593-ADCC-F274C14914B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BB83835-2391-4F68-92F6-2C0D46802FE3}" type="slidenum">
              <a:rPr lang="en-GB" altLang="en-US" smtClean="0">
                <a:latin typeface="Verdana" panose="020B0604030504040204" pitchFamily="34" charset="0"/>
              </a:rPr>
              <a:pPr/>
              <a:t>29</a:t>
            </a:fld>
            <a:endParaRPr lang="en-GB" altLang="en-US">
              <a:latin typeface="Verdana" panose="020B0604030504040204" pitchFamily="34" charset="0"/>
            </a:endParaRPr>
          </a:p>
        </p:txBody>
      </p:sp>
    </p:spTree>
    <p:extLst>
      <p:ext uri="{BB962C8B-B14F-4D97-AF65-F5344CB8AC3E}">
        <p14:creationId xmlns:p14="http://schemas.microsoft.com/office/powerpoint/2010/main" val="24079341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Slide Image Placeholder 1">
            <a:extLst>
              <a:ext uri="{FF2B5EF4-FFF2-40B4-BE49-F238E27FC236}">
                <a16:creationId xmlns:a16="http://schemas.microsoft.com/office/drawing/2014/main" id="{258E9EC1-4E0E-4515-AA89-2D6525868CCF}"/>
              </a:ext>
            </a:extLst>
          </p:cNvPr>
          <p:cNvSpPr>
            <a:spLocks noGrp="1" noRot="1" noChangeAspect="1" noChangeArrowheads="1" noTextEdit="1"/>
          </p:cNvSpPr>
          <p:nvPr>
            <p:ph type="sldImg"/>
          </p:nvPr>
        </p:nvSpPr>
        <p:spPr>
          <a:ln/>
        </p:spPr>
      </p:sp>
      <p:sp>
        <p:nvSpPr>
          <p:cNvPr id="46082" name="Notes Placeholder 2">
            <a:extLst>
              <a:ext uri="{FF2B5EF4-FFF2-40B4-BE49-F238E27FC236}">
                <a16:creationId xmlns:a16="http://schemas.microsoft.com/office/drawing/2014/main" id="{A48F01E4-57F9-40E2-8981-60718DC76FD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6083" name="Slide Number Placeholder 3">
            <a:extLst>
              <a:ext uri="{FF2B5EF4-FFF2-40B4-BE49-F238E27FC236}">
                <a16:creationId xmlns:a16="http://schemas.microsoft.com/office/drawing/2014/main" id="{673E7387-0A92-442F-969F-E78B5D898693}"/>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87A450A-3C41-4C7E-BE6B-071BAA38DC88}" type="slidenum">
              <a:rPr lang="en-GB" altLang="en-US" smtClean="0">
                <a:latin typeface="Verdana" panose="020B0604030504040204" pitchFamily="34" charset="0"/>
              </a:rPr>
              <a:pPr/>
              <a:t>32</a:t>
            </a:fld>
            <a:endParaRPr lang="en-GB" altLang="en-US">
              <a:latin typeface="Verdana" panose="020B060403050404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E92FE54-2342-45FB-A989-C4F7A68A8B72}"/>
              </a:ext>
            </a:extLst>
          </p:cNvPr>
          <p:cNvSpPr>
            <a:spLocks noGrp="1"/>
          </p:cNvSpPr>
          <p:nvPr>
            <p:ph type="dt" sz="half" idx="10"/>
          </p:nvPr>
        </p:nvSpPr>
        <p:spPr>
          <a:xfrm>
            <a:off x="395288" y="6524625"/>
            <a:ext cx="971550" cy="219075"/>
          </a:xfrm>
        </p:spPr>
        <p:txBody>
          <a:bodyPr/>
          <a:lstStyle>
            <a:lvl1pPr>
              <a:defRPr/>
            </a:lvl1pPr>
          </a:lstStyle>
          <a:p>
            <a:pPr>
              <a:defRPr/>
            </a:pPr>
            <a:fld id="{E2B632EC-DBC2-494D-BDFC-8FAB5787FFD4}" type="datetime1">
              <a:rPr lang="en-GB" altLang="en-US" smtClean="0"/>
              <a:t>16/11/2021</a:t>
            </a:fld>
            <a:endParaRPr lang="en-GB" altLang="en-US"/>
          </a:p>
        </p:txBody>
      </p:sp>
      <p:sp>
        <p:nvSpPr>
          <p:cNvPr id="5" name="Footer Placeholder 4">
            <a:extLst>
              <a:ext uri="{FF2B5EF4-FFF2-40B4-BE49-F238E27FC236}">
                <a16:creationId xmlns:a16="http://schemas.microsoft.com/office/drawing/2014/main" id="{DC4A97EC-2946-4325-AA46-27F82CF0BEF4}"/>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8D61B391-DE0A-4D38-942A-BB98DD2FB1D7}"/>
              </a:ext>
            </a:extLst>
          </p:cNvPr>
          <p:cNvSpPr>
            <a:spLocks noGrp="1"/>
          </p:cNvSpPr>
          <p:nvPr>
            <p:ph type="sldNum" sz="quarter" idx="12"/>
          </p:nvPr>
        </p:nvSpPr>
        <p:spPr/>
        <p:txBody>
          <a:bodyPr/>
          <a:lstStyle>
            <a:lvl1pPr>
              <a:defRPr/>
            </a:lvl1pPr>
          </a:lstStyle>
          <a:p>
            <a:pPr>
              <a:defRPr/>
            </a:pPr>
            <a:fld id="{193E34E1-8887-4B57-94DF-61A50A305173}" type="slidenum">
              <a:rPr lang="en-GB" altLang="en-US"/>
              <a:pPr>
                <a:defRPr/>
              </a:pPr>
              <a:t>‹#›</a:t>
            </a:fld>
            <a:endParaRPr lang="en-GB" altLang="en-US"/>
          </a:p>
        </p:txBody>
      </p:sp>
    </p:spTree>
    <p:extLst>
      <p:ext uri="{BB962C8B-B14F-4D97-AF65-F5344CB8AC3E}">
        <p14:creationId xmlns:p14="http://schemas.microsoft.com/office/powerpoint/2010/main" val="12863244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EE0BB3-802A-4825-9583-00446FCC1203}"/>
              </a:ext>
            </a:extLst>
          </p:cNvPr>
          <p:cNvSpPr>
            <a:spLocks noGrp="1"/>
          </p:cNvSpPr>
          <p:nvPr>
            <p:ph type="dt" sz="half" idx="10"/>
          </p:nvPr>
        </p:nvSpPr>
        <p:spPr/>
        <p:txBody>
          <a:bodyPr/>
          <a:lstStyle>
            <a:lvl1pPr>
              <a:defRPr/>
            </a:lvl1pPr>
          </a:lstStyle>
          <a:p>
            <a:pPr>
              <a:defRPr/>
            </a:pPr>
            <a:fld id="{57237FC6-DFD9-4294-B80D-C817C533B49F}" type="datetime1">
              <a:rPr lang="en-GB" altLang="en-US" smtClean="0"/>
              <a:t>16/11/2021</a:t>
            </a:fld>
            <a:endParaRPr lang="en-GB" altLang="en-US"/>
          </a:p>
        </p:txBody>
      </p:sp>
      <p:sp>
        <p:nvSpPr>
          <p:cNvPr id="5" name="Footer Placeholder 4">
            <a:extLst>
              <a:ext uri="{FF2B5EF4-FFF2-40B4-BE49-F238E27FC236}">
                <a16:creationId xmlns:a16="http://schemas.microsoft.com/office/drawing/2014/main" id="{C19A3C2A-23CC-4884-B124-9A7C25B6904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752C903-F2DF-4036-9E5D-483916248CC5}"/>
              </a:ext>
            </a:extLst>
          </p:cNvPr>
          <p:cNvSpPr>
            <a:spLocks noGrp="1"/>
          </p:cNvSpPr>
          <p:nvPr>
            <p:ph type="sldNum" sz="quarter" idx="12"/>
          </p:nvPr>
        </p:nvSpPr>
        <p:spPr/>
        <p:txBody>
          <a:bodyPr/>
          <a:lstStyle>
            <a:lvl1pPr>
              <a:defRPr/>
            </a:lvl1pPr>
          </a:lstStyle>
          <a:p>
            <a:pPr>
              <a:defRPr/>
            </a:pPr>
            <a:fld id="{41D0597B-2833-4E5E-9C6B-0A34E26F94FA}" type="slidenum">
              <a:rPr lang="en-GB" altLang="en-US"/>
              <a:pPr>
                <a:defRPr/>
              </a:pPr>
              <a:t>‹#›</a:t>
            </a:fld>
            <a:endParaRPr lang="en-GB" altLang="en-US"/>
          </a:p>
        </p:txBody>
      </p:sp>
    </p:spTree>
    <p:extLst>
      <p:ext uri="{BB962C8B-B14F-4D97-AF65-F5344CB8AC3E}">
        <p14:creationId xmlns:p14="http://schemas.microsoft.com/office/powerpoint/2010/main" val="32736088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5F2F934-8DE8-48A6-8C64-5A175A15FD3F}"/>
              </a:ext>
            </a:extLst>
          </p:cNvPr>
          <p:cNvSpPr>
            <a:spLocks noGrp="1"/>
          </p:cNvSpPr>
          <p:nvPr>
            <p:ph type="dt" sz="half" idx="10"/>
          </p:nvPr>
        </p:nvSpPr>
        <p:spPr/>
        <p:txBody>
          <a:bodyPr/>
          <a:lstStyle>
            <a:lvl1pPr>
              <a:defRPr/>
            </a:lvl1pPr>
          </a:lstStyle>
          <a:p>
            <a:pPr>
              <a:defRPr/>
            </a:pPr>
            <a:fld id="{909BA524-86CF-4DA1-92A1-778C822F1886}" type="datetime1">
              <a:rPr lang="en-GB" altLang="en-US" smtClean="0"/>
              <a:t>16/11/2021</a:t>
            </a:fld>
            <a:endParaRPr lang="en-GB" altLang="en-US"/>
          </a:p>
        </p:txBody>
      </p:sp>
      <p:sp>
        <p:nvSpPr>
          <p:cNvPr id="5" name="Slide Number Placeholder 5">
            <a:extLst>
              <a:ext uri="{FF2B5EF4-FFF2-40B4-BE49-F238E27FC236}">
                <a16:creationId xmlns:a16="http://schemas.microsoft.com/office/drawing/2014/main" id="{4C3EE5E4-2A8D-4763-A423-D53078907E7D}"/>
              </a:ext>
            </a:extLst>
          </p:cNvPr>
          <p:cNvSpPr>
            <a:spLocks noGrp="1"/>
          </p:cNvSpPr>
          <p:nvPr>
            <p:ph type="sldNum" sz="quarter" idx="11"/>
          </p:nvPr>
        </p:nvSpPr>
        <p:spPr/>
        <p:txBody>
          <a:bodyPr/>
          <a:lstStyle>
            <a:lvl1pPr>
              <a:defRPr/>
            </a:lvl1pPr>
          </a:lstStyle>
          <a:p>
            <a:pPr>
              <a:defRPr/>
            </a:pPr>
            <a:fld id="{BBE948F2-8DCB-4B76-9185-6ADDCC53C07C}" type="slidenum">
              <a:rPr lang="en-GB" altLang="en-US"/>
              <a:pPr>
                <a:defRPr/>
              </a:pPr>
              <a:t>‹#›</a:t>
            </a:fld>
            <a:endParaRPr lang="en-GB" altLang="en-US"/>
          </a:p>
        </p:txBody>
      </p:sp>
    </p:spTree>
    <p:extLst>
      <p:ext uri="{BB962C8B-B14F-4D97-AF65-F5344CB8AC3E}">
        <p14:creationId xmlns:p14="http://schemas.microsoft.com/office/powerpoint/2010/main" val="6055306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FB5F7F04-19DB-474E-8102-823B63826416}"/>
              </a:ext>
            </a:extLst>
          </p:cNvPr>
          <p:cNvSpPr>
            <a:spLocks noGrp="1"/>
          </p:cNvSpPr>
          <p:nvPr>
            <p:ph type="dt" sz="half" idx="10"/>
          </p:nvPr>
        </p:nvSpPr>
        <p:spPr/>
        <p:txBody>
          <a:bodyPr/>
          <a:lstStyle>
            <a:lvl1pPr>
              <a:defRPr/>
            </a:lvl1pPr>
          </a:lstStyle>
          <a:p>
            <a:pPr>
              <a:defRPr/>
            </a:pPr>
            <a:fld id="{FAA8DB25-0799-45CF-B14E-DAEFA3F67FE9}" type="datetime1">
              <a:rPr lang="en-GB" altLang="en-US" smtClean="0"/>
              <a:t>16/11/2021</a:t>
            </a:fld>
            <a:endParaRPr lang="en-GB" altLang="en-US"/>
          </a:p>
        </p:txBody>
      </p:sp>
      <p:sp>
        <p:nvSpPr>
          <p:cNvPr id="6" name="Slide Number Placeholder 5">
            <a:extLst>
              <a:ext uri="{FF2B5EF4-FFF2-40B4-BE49-F238E27FC236}">
                <a16:creationId xmlns:a16="http://schemas.microsoft.com/office/drawing/2014/main" id="{25327FC9-EC9E-4DC1-AF28-8905CDC25C7E}"/>
              </a:ext>
            </a:extLst>
          </p:cNvPr>
          <p:cNvSpPr>
            <a:spLocks noGrp="1"/>
          </p:cNvSpPr>
          <p:nvPr>
            <p:ph type="sldNum" sz="quarter" idx="11"/>
          </p:nvPr>
        </p:nvSpPr>
        <p:spPr/>
        <p:txBody>
          <a:bodyPr/>
          <a:lstStyle>
            <a:lvl1pPr>
              <a:defRPr/>
            </a:lvl1pPr>
          </a:lstStyle>
          <a:p>
            <a:pPr>
              <a:defRPr/>
            </a:pPr>
            <a:fld id="{48EEA9E4-656D-4C3E-B36A-E70D6E504E88}" type="slidenum">
              <a:rPr lang="en-GB" altLang="en-US"/>
              <a:pPr>
                <a:defRPr/>
              </a:pPr>
              <a:t>‹#›</a:t>
            </a:fld>
            <a:endParaRPr lang="en-GB" altLang="en-US"/>
          </a:p>
        </p:txBody>
      </p:sp>
    </p:spTree>
    <p:extLst>
      <p:ext uri="{BB962C8B-B14F-4D97-AF65-F5344CB8AC3E}">
        <p14:creationId xmlns:p14="http://schemas.microsoft.com/office/powerpoint/2010/main" val="16452081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D61452B4-F713-4080-AF40-FED71B628D5A}"/>
              </a:ext>
            </a:extLst>
          </p:cNvPr>
          <p:cNvSpPr>
            <a:spLocks noGrp="1"/>
          </p:cNvSpPr>
          <p:nvPr>
            <p:ph type="dt" sz="half" idx="10"/>
          </p:nvPr>
        </p:nvSpPr>
        <p:spPr/>
        <p:txBody>
          <a:bodyPr/>
          <a:lstStyle>
            <a:lvl1pPr>
              <a:defRPr/>
            </a:lvl1pPr>
          </a:lstStyle>
          <a:p>
            <a:pPr>
              <a:defRPr/>
            </a:pPr>
            <a:fld id="{DE95353C-65A1-41DC-A11F-6D5382BEF5CE}" type="datetime1">
              <a:rPr lang="en-GB" altLang="en-US" smtClean="0"/>
              <a:t>16/11/2021</a:t>
            </a:fld>
            <a:endParaRPr lang="en-GB" altLang="en-US"/>
          </a:p>
        </p:txBody>
      </p:sp>
      <p:sp>
        <p:nvSpPr>
          <p:cNvPr id="8" name="Slide Number Placeholder 5">
            <a:extLst>
              <a:ext uri="{FF2B5EF4-FFF2-40B4-BE49-F238E27FC236}">
                <a16:creationId xmlns:a16="http://schemas.microsoft.com/office/drawing/2014/main" id="{4D4E85D0-5519-472D-9481-8147AF290092}"/>
              </a:ext>
            </a:extLst>
          </p:cNvPr>
          <p:cNvSpPr>
            <a:spLocks noGrp="1"/>
          </p:cNvSpPr>
          <p:nvPr>
            <p:ph type="sldNum" sz="quarter" idx="11"/>
          </p:nvPr>
        </p:nvSpPr>
        <p:spPr/>
        <p:txBody>
          <a:bodyPr/>
          <a:lstStyle>
            <a:lvl1pPr>
              <a:defRPr/>
            </a:lvl1pPr>
          </a:lstStyle>
          <a:p>
            <a:pPr>
              <a:defRPr/>
            </a:pPr>
            <a:fld id="{2F6ADB75-6F5D-46E8-8982-F8F48CC0692D}" type="slidenum">
              <a:rPr lang="en-GB" altLang="en-US"/>
              <a:pPr>
                <a:defRPr/>
              </a:pPr>
              <a:t>‹#›</a:t>
            </a:fld>
            <a:endParaRPr lang="en-GB" altLang="en-US"/>
          </a:p>
        </p:txBody>
      </p:sp>
    </p:spTree>
    <p:extLst>
      <p:ext uri="{BB962C8B-B14F-4D97-AF65-F5344CB8AC3E}">
        <p14:creationId xmlns:p14="http://schemas.microsoft.com/office/powerpoint/2010/main" val="1822937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A3B2D59-5142-4C6E-A960-98273B928534}"/>
              </a:ext>
            </a:extLst>
          </p:cNvPr>
          <p:cNvSpPr>
            <a:spLocks noGrp="1"/>
          </p:cNvSpPr>
          <p:nvPr>
            <p:ph type="dt" sz="half" idx="10"/>
          </p:nvPr>
        </p:nvSpPr>
        <p:spPr/>
        <p:txBody>
          <a:bodyPr/>
          <a:lstStyle>
            <a:lvl1pPr>
              <a:defRPr/>
            </a:lvl1pPr>
          </a:lstStyle>
          <a:p>
            <a:pPr>
              <a:defRPr/>
            </a:pPr>
            <a:fld id="{177DD099-44EF-49E5-8685-FA62D5022AD9}" type="datetime1">
              <a:rPr lang="en-GB" altLang="en-US" smtClean="0"/>
              <a:t>16/11/2021</a:t>
            </a:fld>
            <a:endParaRPr lang="en-GB" altLang="en-US"/>
          </a:p>
        </p:txBody>
      </p:sp>
      <p:sp>
        <p:nvSpPr>
          <p:cNvPr id="4" name="Slide Number Placeholder 5">
            <a:extLst>
              <a:ext uri="{FF2B5EF4-FFF2-40B4-BE49-F238E27FC236}">
                <a16:creationId xmlns:a16="http://schemas.microsoft.com/office/drawing/2014/main" id="{E7633D05-FBA0-465D-8DEF-20198B1F6EF8}"/>
              </a:ext>
            </a:extLst>
          </p:cNvPr>
          <p:cNvSpPr>
            <a:spLocks noGrp="1"/>
          </p:cNvSpPr>
          <p:nvPr>
            <p:ph type="sldNum" sz="quarter" idx="11"/>
          </p:nvPr>
        </p:nvSpPr>
        <p:spPr/>
        <p:txBody>
          <a:bodyPr/>
          <a:lstStyle>
            <a:lvl1pPr>
              <a:defRPr/>
            </a:lvl1pPr>
          </a:lstStyle>
          <a:p>
            <a:pPr>
              <a:defRPr/>
            </a:pPr>
            <a:fld id="{8A204172-DE8B-4549-AE41-54C2864E05D9}" type="slidenum">
              <a:rPr lang="en-GB" altLang="en-US"/>
              <a:pPr>
                <a:defRPr/>
              </a:pPr>
              <a:t>‹#›</a:t>
            </a:fld>
            <a:endParaRPr lang="en-GB" altLang="en-US"/>
          </a:p>
        </p:txBody>
      </p:sp>
    </p:spTree>
    <p:extLst>
      <p:ext uri="{BB962C8B-B14F-4D97-AF65-F5344CB8AC3E}">
        <p14:creationId xmlns:p14="http://schemas.microsoft.com/office/powerpoint/2010/main" val="32401381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3A58467-29A9-40D8-9C6A-1E45A49C1CDB}"/>
              </a:ext>
            </a:extLst>
          </p:cNvPr>
          <p:cNvSpPr>
            <a:spLocks noGrp="1"/>
          </p:cNvSpPr>
          <p:nvPr>
            <p:ph type="dt" sz="half" idx="10"/>
          </p:nvPr>
        </p:nvSpPr>
        <p:spPr/>
        <p:txBody>
          <a:bodyPr/>
          <a:lstStyle>
            <a:lvl1pPr>
              <a:defRPr/>
            </a:lvl1pPr>
          </a:lstStyle>
          <a:p>
            <a:pPr>
              <a:defRPr/>
            </a:pPr>
            <a:fld id="{D3A7C140-92D4-417A-8A0B-F3D65E54B22B}" type="datetime1">
              <a:rPr lang="en-GB" altLang="en-US" smtClean="0"/>
              <a:t>16/11/2021</a:t>
            </a:fld>
            <a:endParaRPr lang="en-GB" altLang="en-US"/>
          </a:p>
        </p:txBody>
      </p:sp>
      <p:sp>
        <p:nvSpPr>
          <p:cNvPr id="3" name="Slide Number Placeholder 5">
            <a:extLst>
              <a:ext uri="{FF2B5EF4-FFF2-40B4-BE49-F238E27FC236}">
                <a16:creationId xmlns:a16="http://schemas.microsoft.com/office/drawing/2014/main" id="{0DC58E48-9806-4481-B7EE-BA6075878AB7}"/>
              </a:ext>
            </a:extLst>
          </p:cNvPr>
          <p:cNvSpPr>
            <a:spLocks noGrp="1"/>
          </p:cNvSpPr>
          <p:nvPr>
            <p:ph type="sldNum" sz="quarter" idx="11"/>
          </p:nvPr>
        </p:nvSpPr>
        <p:spPr/>
        <p:txBody>
          <a:bodyPr/>
          <a:lstStyle>
            <a:lvl1pPr>
              <a:defRPr/>
            </a:lvl1pPr>
          </a:lstStyle>
          <a:p>
            <a:pPr>
              <a:defRPr/>
            </a:pPr>
            <a:fld id="{DF4A2D6B-2504-4800-B9E4-E592DCECA129}" type="slidenum">
              <a:rPr lang="en-GB" altLang="en-US"/>
              <a:pPr>
                <a:defRPr/>
              </a:pPr>
              <a:t>‹#›</a:t>
            </a:fld>
            <a:endParaRPr lang="en-GB" altLang="en-US"/>
          </a:p>
        </p:txBody>
      </p:sp>
    </p:spTree>
    <p:extLst>
      <p:ext uri="{BB962C8B-B14F-4D97-AF65-F5344CB8AC3E}">
        <p14:creationId xmlns:p14="http://schemas.microsoft.com/office/powerpoint/2010/main" val="39631856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C60DAE9F-59AD-4575-945C-6C4F316DD52C}"/>
              </a:ext>
            </a:extLst>
          </p:cNvPr>
          <p:cNvSpPr>
            <a:spLocks noGrp="1"/>
          </p:cNvSpPr>
          <p:nvPr>
            <p:ph type="dt" sz="half" idx="10"/>
          </p:nvPr>
        </p:nvSpPr>
        <p:spPr/>
        <p:txBody>
          <a:bodyPr/>
          <a:lstStyle>
            <a:lvl1pPr>
              <a:defRPr/>
            </a:lvl1pPr>
          </a:lstStyle>
          <a:p>
            <a:pPr>
              <a:defRPr/>
            </a:pPr>
            <a:fld id="{C490550E-24F7-4C38-9FA4-0CBBD1C20F96}" type="datetime1">
              <a:rPr lang="en-GB" altLang="en-US" smtClean="0"/>
              <a:t>16/11/2021</a:t>
            </a:fld>
            <a:endParaRPr lang="en-GB" altLang="en-US"/>
          </a:p>
        </p:txBody>
      </p:sp>
      <p:sp>
        <p:nvSpPr>
          <p:cNvPr id="6" name="Slide Number Placeholder 5">
            <a:extLst>
              <a:ext uri="{FF2B5EF4-FFF2-40B4-BE49-F238E27FC236}">
                <a16:creationId xmlns:a16="http://schemas.microsoft.com/office/drawing/2014/main" id="{4B70AAE6-E68F-4DF5-B7FE-4543A210592D}"/>
              </a:ext>
            </a:extLst>
          </p:cNvPr>
          <p:cNvSpPr>
            <a:spLocks noGrp="1"/>
          </p:cNvSpPr>
          <p:nvPr>
            <p:ph type="sldNum" sz="quarter" idx="11"/>
          </p:nvPr>
        </p:nvSpPr>
        <p:spPr/>
        <p:txBody>
          <a:bodyPr/>
          <a:lstStyle>
            <a:lvl1pPr>
              <a:defRPr/>
            </a:lvl1pPr>
          </a:lstStyle>
          <a:p>
            <a:pPr>
              <a:defRPr/>
            </a:pPr>
            <a:fld id="{886F72C3-3202-4EF4-9E4B-91C46CABCBDA}" type="slidenum">
              <a:rPr lang="en-GB" altLang="en-US"/>
              <a:pPr>
                <a:defRPr/>
              </a:pPr>
              <a:t>‹#›</a:t>
            </a:fld>
            <a:endParaRPr lang="en-GB" altLang="en-US"/>
          </a:p>
        </p:txBody>
      </p:sp>
    </p:spTree>
    <p:extLst>
      <p:ext uri="{BB962C8B-B14F-4D97-AF65-F5344CB8AC3E}">
        <p14:creationId xmlns:p14="http://schemas.microsoft.com/office/powerpoint/2010/main" val="15262170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331A3D0-FB41-4B6D-8B33-AA113BFE979E}"/>
              </a:ext>
            </a:extLst>
          </p:cNvPr>
          <p:cNvSpPr>
            <a:spLocks noGrp="1"/>
          </p:cNvSpPr>
          <p:nvPr>
            <p:ph type="dt" sz="half" idx="10"/>
          </p:nvPr>
        </p:nvSpPr>
        <p:spPr/>
        <p:txBody>
          <a:bodyPr/>
          <a:lstStyle>
            <a:lvl1pPr>
              <a:defRPr/>
            </a:lvl1pPr>
          </a:lstStyle>
          <a:p>
            <a:pPr>
              <a:defRPr/>
            </a:pPr>
            <a:fld id="{4A9D72ED-7AAF-4411-A257-BFE42B8109E0}" type="datetime1">
              <a:rPr lang="en-GB" altLang="en-US" smtClean="0"/>
              <a:t>16/11/2021</a:t>
            </a:fld>
            <a:endParaRPr lang="en-GB" altLang="en-US"/>
          </a:p>
        </p:txBody>
      </p:sp>
      <p:sp>
        <p:nvSpPr>
          <p:cNvPr id="6" name="Slide Number Placeholder 5">
            <a:extLst>
              <a:ext uri="{FF2B5EF4-FFF2-40B4-BE49-F238E27FC236}">
                <a16:creationId xmlns:a16="http://schemas.microsoft.com/office/drawing/2014/main" id="{2D2AA490-AA7C-4E1B-96D9-3B54BDD911BA}"/>
              </a:ext>
            </a:extLst>
          </p:cNvPr>
          <p:cNvSpPr>
            <a:spLocks noGrp="1"/>
          </p:cNvSpPr>
          <p:nvPr>
            <p:ph type="sldNum" sz="quarter" idx="11"/>
          </p:nvPr>
        </p:nvSpPr>
        <p:spPr/>
        <p:txBody>
          <a:bodyPr/>
          <a:lstStyle>
            <a:lvl1pPr>
              <a:defRPr/>
            </a:lvl1pPr>
          </a:lstStyle>
          <a:p>
            <a:pPr>
              <a:defRPr/>
            </a:pPr>
            <a:fld id="{5A3ECCB0-CFBE-4F68-92E8-4D235428A591}" type="slidenum">
              <a:rPr lang="en-GB" altLang="en-US"/>
              <a:pPr>
                <a:defRPr/>
              </a:pPr>
              <a:t>‹#›</a:t>
            </a:fld>
            <a:endParaRPr lang="en-GB" altLang="en-US"/>
          </a:p>
        </p:txBody>
      </p:sp>
    </p:spTree>
    <p:extLst>
      <p:ext uri="{BB962C8B-B14F-4D97-AF65-F5344CB8AC3E}">
        <p14:creationId xmlns:p14="http://schemas.microsoft.com/office/powerpoint/2010/main" val="25454472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4F3E23-2A7A-41FE-A0C2-97886F838237}"/>
              </a:ext>
            </a:extLst>
          </p:cNvPr>
          <p:cNvSpPr>
            <a:spLocks noGrp="1"/>
          </p:cNvSpPr>
          <p:nvPr>
            <p:ph type="dt" sz="half" idx="10"/>
          </p:nvPr>
        </p:nvSpPr>
        <p:spPr/>
        <p:txBody>
          <a:bodyPr/>
          <a:lstStyle>
            <a:lvl1pPr>
              <a:defRPr/>
            </a:lvl1pPr>
          </a:lstStyle>
          <a:p>
            <a:pPr>
              <a:defRPr/>
            </a:pPr>
            <a:fld id="{39B6DFDF-E9BF-48CB-9A21-148E8C23E195}" type="datetime1">
              <a:rPr lang="en-GB" altLang="en-US" smtClean="0"/>
              <a:t>16/11/2021</a:t>
            </a:fld>
            <a:endParaRPr lang="en-GB" altLang="en-US"/>
          </a:p>
        </p:txBody>
      </p:sp>
      <p:sp>
        <p:nvSpPr>
          <p:cNvPr id="5" name="Slide Number Placeholder 5">
            <a:extLst>
              <a:ext uri="{FF2B5EF4-FFF2-40B4-BE49-F238E27FC236}">
                <a16:creationId xmlns:a16="http://schemas.microsoft.com/office/drawing/2014/main" id="{E469A659-A82C-4EC9-876B-F04EB053D2E5}"/>
              </a:ext>
            </a:extLst>
          </p:cNvPr>
          <p:cNvSpPr>
            <a:spLocks noGrp="1"/>
          </p:cNvSpPr>
          <p:nvPr>
            <p:ph type="sldNum" sz="quarter" idx="11"/>
          </p:nvPr>
        </p:nvSpPr>
        <p:spPr/>
        <p:txBody>
          <a:bodyPr/>
          <a:lstStyle>
            <a:lvl1pPr>
              <a:defRPr/>
            </a:lvl1pPr>
          </a:lstStyle>
          <a:p>
            <a:pPr>
              <a:defRPr/>
            </a:pPr>
            <a:fld id="{7429529A-A3F6-4B40-869B-AF9CEEAAD24B}" type="slidenum">
              <a:rPr lang="en-GB" altLang="en-US"/>
              <a:pPr>
                <a:defRPr/>
              </a:pPr>
              <a:t>‹#›</a:t>
            </a:fld>
            <a:endParaRPr lang="en-GB" altLang="en-US"/>
          </a:p>
        </p:txBody>
      </p:sp>
    </p:spTree>
    <p:extLst>
      <p:ext uri="{BB962C8B-B14F-4D97-AF65-F5344CB8AC3E}">
        <p14:creationId xmlns:p14="http://schemas.microsoft.com/office/powerpoint/2010/main" val="17478849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9A023B-99FA-4BC6-93D3-5BAE2757DAA2}"/>
              </a:ext>
            </a:extLst>
          </p:cNvPr>
          <p:cNvSpPr>
            <a:spLocks noGrp="1"/>
          </p:cNvSpPr>
          <p:nvPr>
            <p:ph type="dt" sz="half" idx="10"/>
          </p:nvPr>
        </p:nvSpPr>
        <p:spPr/>
        <p:txBody>
          <a:bodyPr/>
          <a:lstStyle>
            <a:lvl1pPr>
              <a:defRPr/>
            </a:lvl1pPr>
          </a:lstStyle>
          <a:p>
            <a:pPr>
              <a:defRPr/>
            </a:pPr>
            <a:fld id="{1BA0A156-0253-4974-9A3C-34940BC50ADA}" type="datetime1">
              <a:rPr lang="en-GB" altLang="en-US" smtClean="0"/>
              <a:t>16/11/2021</a:t>
            </a:fld>
            <a:endParaRPr lang="en-GB" altLang="en-US"/>
          </a:p>
        </p:txBody>
      </p:sp>
      <p:sp>
        <p:nvSpPr>
          <p:cNvPr id="5" name="Slide Number Placeholder 5">
            <a:extLst>
              <a:ext uri="{FF2B5EF4-FFF2-40B4-BE49-F238E27FC236}">
                <a16:creationId xmlns:a16="http://schemas.microsoft.com/office/drawing/2014/main" id="{FB305D9C-B56B-4E0A-A7AE-1D3437BF07D1}"/>
              </a:ext>
            </a:extLst>
          </p:cNvPr>
          <p:cNvSpPr>
            <a:spLocks noGrp="1"/>
          </p:cNvSpPr>
          <p:nvPr>
            <p:ph type="sldNum" sz="quarter" idx="11"/>
          </p:nvPr>
        </p:nvSpPr>
        <p:spPr/>
        <p:txBody>
          <a:bodyPr/>
          <a:lstStyle>
            <a:lvl1pPr>
              <a:defRPr/>
            </a:lvl1pPr>
          </a:lstStyle>
          <a:p>
            <a:pPr>
              <a:defRPr/>
            </a:pPr>
            <a:fld id="{586471F1-93BC-4100-AB08-83691B246342}" type="slidenum">
              <a:rPr lang="en-GB" altLang="en-US"/>
              <a:pPr>
                <a:defRPr/>
              </a:pPr>
              <a:t>‹#›</a:t>
            </a:fld>
            <a:endParaRPr lang="en-GB" altLang="en-US"/>
          </a:p>
        </p:txBody>
      </p:sp>
    </p:spTree>
    <p:extLst>
      <p:ext uri="{BB962C8B-B14F-4D97-AF65-F5344CB8AC3E}">
        <p14:creationId xmlns:p14="http://schemas.microsoft.com/office/powerpoint/2010/main" val="37116061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F4ABFF3A-7396-4031-9D5D-C3E7DC854024}"/>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6049109B-4396-48AA-ACAA-AB547B577823}"/>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39DF826-273F-4EA1-ADE9-2058E3CCA1E1}"/>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7F11B4A-762C-4133-B209-393903F31410}" type="datetime1">
              <a:rPr lang="en-GB" altLang="en-US" smtClean="0"/>
              <a:t>16/11/2021</a:t>
            </a:fld>
            <a:endParaRPr lang="en-GB" altLang="en-US"/>
          </a:p>
        </p:txBody>
      </p:sp>
      <p:sp>
        <p:nvSpPr>
          <p:cNvPr id="6" name="Slide Number Placeholder 5">
            <a:extLst>
              <a:ext uri="{FF2B5EF4-FFF2-40B4-BE49-F238E27FC236}">
                <a16:creationId xmlns:a16="http://schemas.microsoft.com/office/drawing/2014/main" id="{6ED9791D-A676-4716-AD6B-4F9818155B72}"/>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F2E6F10F-21D1-473B-BC5C-1E6CF5C39BA3}"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038" r:id="rId1"/>
    <p:sldLayoutId id="2147484039" r:id="rId2"/>
    <p:sldLayoutId id="2147484029" r:id="rId3"/>
    <p:sldLayoutId id="2147484030" r:id="rId4"/>
    <p:sldLayoutId id="2147484031" r:id="rId5"/>
    <p:sldLayoutId id="2147484032" r:id="rId6"/>
    <p:sldLayoutId id="2147484033" r:id="rId7"/>
    <p:sldLayoutId id="2147484034" r:id="rId8"/>
    <p:sldLayoutId id="2147484035" r:id="rId9"/>
    <p:sldLayoutId id="2147484036" r:id="rId10"/>
    <p:sldLayoutId id="214748403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publications.parliament.uk/pa/ld199900/ldselect/ldsctech/123/12309.htm" TargetMode="External"/><Relationship Id="rId2" Type="http://schemas.openxmlformats.org/officeDocument/2006/relationships/hyperlink" Target="https://publications.parliament.uk/pa/ld199900/ldselect/ldsctech/123/12301.htm"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acupuncture.org.uk/" TargetMode="External"/><Relationship Id="rId2" Type="http://schemas.openxmlformats.org/officeDocument/2006/relationships/hyperlink" Target="https://www.professionalstandards.org.uk/what-we-do/accredited-registers/find-a-register" TargetMode="External"/><Relationship Id="rId1" Type="http://schemas.openxmlformats.org/officeDocument/2006/relationships/slideLayout" Target="../slideLayouts/slideLayout2.xml"/><Relationship Id="rId5" Type="http://schemas.openxmlformats.org/officeDocument/2006/relationships/hyperlink" Target="https://www.fht.org.uk/" TargetMode="External"/><Relationship Id="rId4" Type="http://schemas.openxmlformats.org/officeDocument/2006/relationships/hyperlink" Target="https://www.cnhc.org.uk/" TargetMode="External"/></Relationships>
</file>

<file path=ppt/slides/_rels/slide10.xml.rels><?xml version="1.0" encoding="UTF-8" standalone="yes"?>
<Relationships xmlns="http://schemas.openxmlformats.org/package/2006/relationships"><Relationship Id="rId2" Type="http://schemas.openxmlformats.org/officeDocument/2006/relationships/hyperlink" Target="https://www.professionalstandards.org.uk/what-we-do/our-work-with-regulators/find-a-regulator"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professionalstandards.org.uk/what-we-do/accredited-registers/find-a-register"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fht.org.uk/qualification-standards"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brcp.uk/"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www.professionalstandards.org.uk/accredited-registers"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cnhc.org.uk/course-lists"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www.cnhc.org.uk/sites/default/files/Downloads/CodeofConductEthicsandPerformance.pdf"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Title 1">
            <a:extLst>
              <a:ext uri="{FF2B5EF4-FFF2-40B4-BE49-F238E27FC236}">
                <a16:creationId xmlns:a16="http://schemas.microsoft.com/office/drawing/2014/main" id="{5D8AC0B7-7C3E-4E9A-91C1-E566C9D75641}"/>
              </a:ext>
            </a:extLst>
          </p:cNvPr>
          <p:cNvSpPr>
            <a:spLocks noGrp="1"/>
          </p:cNvSpPr>
          <p:nvPr>
            <p:ph type="ctrTitle"/>
          </p:nvPr>
        </p:nvSpPr>
        <p:spPr>
          <a:xfrm>
            <a:off x="169863" y="1125538"/>
            <a:ext cx="8804275" cy="4540250"/>
          </a:xfrm>
        </p:spPr>
        <p:txBody>
          <a:bodyPr/>
          <a:lstStyle/>
          <a:p>
            <a:r>
              <a:rPr lang="en-GB" altLang="en-US" b="1" dirty="0">
                <a:solidFill>
                  <a:schemeClr val="bg1"/>
                </a:solidFill>
              </a:rPr>
              <a:t>BMHP5001 </a:t>
            </a:r>
            <a:br>
              <a:rPr lang="en-GB" altLang="en-US" b="1" dirty="0">
                <a:solidFill>
                  <a:schemeClr val="bg1"/>
                </a:solidFill>
              </a:rPr>
            </a:br>
            <a:r>
              <a:rPr lang="en-GB" altLang="en-US" b="1" dirty="0">
                <a:solidFill>
                  <a:schemeClr val="bg1"/>
                </a:solidFill>
              </a:rPr>
              <a:t>Complementary Therapies</a:t>
            </a:r>
            <a:br>
              <a:rPr lang="en-GB" altLang="en-US" b="1" dirty="0">
                <a:solidFill>
                  <a:schemeClr val="bg1"/>
                </a:solidFill>
              </a:rPr>
            </a:br>
            <a:br>
              <a:rPr lang="en-GB" altLang="en-US" b="1" dirty="0">
                <a:solidFill>
                  <a:schemeClr val="bg1"/>
                </a:solidFill>
              </a:rPr>
            </a:br>
            <a:br>
              <a:rPr lang="en-GB" altLang="en-US" sz="3600" b="1" dirty="0">
                <a:solidFill>
                  <a:schemeClr val="bg1"/>
                </a:solidFill>
              </a:rPr>
            </a:br>
            <a:r>
              <a:rPr lang="en-GB" altLang="en-US" sz="3200" b="1" dirty="0">
                <a:solidFill>
                  <a:schemeClr val="bg1"/>
                </a:solidFill>
              </a:rPr>
              <a:t>Week 6: </a:t>
            </a:r>
            <a:r>
              <a:rPr lang="en-US" altLang="en-US" sz="3200" b="1" dirty="0">
                <a:solidFill>
                  <a:schemeClr val="bg1"/>
                </a:solidFill>
              </a:rPr>
              <a:t>Professional standards, guidelines and regulations in CTs</a:t>
            </a:r>
            <a:endParaRPr lang="en-GB" altLang="en-US" sz="3200" b="1" dirty="0">
              <a:solidFill>
                <a:schemeClr val="bg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a:extLst>
              <a:ext uri="{FF2B5EF4-FFF2-40B4-BE49-F238E27FC236}">
                <a16:creationId xmlns:a16="http://schemas.microsoft.com/office/drawing/2014/main" id="{4503D6A1-37A9-48EB-8C63-AEDD2556C896}"/>
              </a:ext>
            </a:extLst>
          </p:cNvPr>
          <p:cNvSpPr>
            <a:spLocks noGrp="1"/>
          </p:cNvSpPr>
          <p:nvPr>
            <p:ph type="title"/>
          </p:nvPr>
        </p:nvSpPr>
        <p:spPr>
          <a:xfrm>
            <a:off x="457200" y="136525"/>
            <a:ext cx="8229600" cy="555625"/>
          </a:xfrm>
        </p:spPr>
        <p:txBody>
          <a:bodyPr/>
          <a:lstStyle/>
          <a:p>
            <a:r>
              <a:rPr lang="en-GB" altLang="en-US" sz="3200" b="1">
                <a:latin typeface="Arial" panose="020B0604020202020204" pitchFamily="34" charset="0"/>
                <a:cs typeface="Arial" panose="020B0604020202020204" pitchFamily="34" charset="0"/>
              </a:rPr>
              <a:t>MODULE AIM  &amp; LEARNING OUTCOMES</a:t>
            </a:r>
            <a:endParaRPr lang="en-GB" altLang="en-US" sz="3200"/>
          </a:p>
        </p:txBody>
      </p:sp>
      <p:sp>
        <p:nvSpPr>
          <p:cNvPr id="10243" name="Content Placeholder 2">
            <a:extLst>
              <a:ext uri="{FF2B5EF4-FFF2-40B4-BE49-F238E27FC236}">
                <a16:creationId xmlns:a16="http://schemas.microsoft.com/office/drawing/2014/main" id="{F61489B1-C006-4D9B-B0CE-DD651333A833}"/>
              </a:ext>
            </a:extLst>
          </p:cNvPr>
          <p:cNvSpPr>
            <a:spLocks noGrp="1"/>
          </p:cNvSpPr>
          <p:nvPr>
            <p:ph idx="1"/>
          </p:nvPr>
        </p:nvSpPr>
        <p:spPr>
          <a:xfrm>
            <a:off x="179388" y="692150"/>
            <a:ext cx="8785225" cy="5040313"/>
          </a:xfrm>
        </p:spPr>
        <p:txBody>
          <a:bodyPr/>
          <a:lstStyle/>
          <a:p>
            <a:pPr marL="0" indent="0">
              <a:buFont typeface="Arial" panose="020B0604020202020204" pitchFamily="34" charset="0"/>
              <a:buNone/>
              <a:defRPr/>
            </a:pPr>
            <a:r>
              <a:rPr lang="en-GB" altLang="en-US" sz="2400" b="1" dirty="0"/>
              <a:t>AIM(S)</a:t>
            </a:r>
          </a:p>
          <a:p>
            <a:pPr>
              <a:defRPr/>
            </a:pPr>
            <a:r>
              <a:rPr lang="en-GB" altLang="en-US" sz="2000" dirty="0"/>
              <a:t>To develop learners understanding of the role of complementary therapies in health and social care and their effectiveness in maintaining health and wellbeing.</a:t>
            </a:r>
          </a:p>
          <a:p>
            <a:pPr marL="0" indent="0">
              <a:buFont typeface="Arial" panose="020B0604020202020204" pitchFamily="34" charset="0"/>
              <a:buNone/>
              <a:defRPr/>
            </a:pPr>
            <a:r>
              <a:rPr lang="en-GB" altLang="en-US" sz="2400" b="1" dirty="0"/>
              <a:t>LEARNING OUTCOMES</a:t>
            </a:r>
          </a:p>
          <a:p>
            <a:pPr marL="0" indent="0">
              <a:buFont typeface="Arial" panose="020B0604020202020204" pitchFamily="34" charset="0"/>
              <a:buNone/>
              <a:defRPr/>
            </a:pPr>
            <a:r>
              <a:rPr lang="en-GB" sz="2000" dirty="0"/>
              <a:t>1. Critically understand the principles behind current use of complementary therapies</a:t>
            </a:r>
          </a:p>
          <a:p>
            <a:pPr marL="0" indent="0">
              <a:buFont typeface="Arial" panose="020B0604020202020204" pitchFamily="34" charset="0"/>
              <a:buNone/>
              <a:defRPr/>
            </a:pPr>
            <a:r>
              <a:rPr lang="en-GB" sz="2000" dirty="0"/>
              <a:t>2. Critically understand the role of complementary therapies in relation and comparison to orthodox treatments</a:t>
            </a:r>
          </a:p>
          <a:p>
            <a:pPr marL="0" indent="0">
              <a:buFont typeface="Arial" panose="020B0604020202020204" pitchFamily="34" charset="0"/>
              <a:buNone/>
              <a:defRPr/>
            </a:pPr>
            <a:r>
              <a:rPr lang="en-GB" sz="2000" dirty="0"/>
              <a:t>3. Analyse evidence for the efficacy of complementary therapies in sustaining health and wellbeing</a:t>
            </a:r>
          </a:p>
          <a:p>
            <a:pPr marL="0" indent="0">
              <a:buFont typeface="Arial" panose="020B0604020202020204" pitchFamily="34" charset="0"/>
              <a:buNone/>
              <a:defRPr/>
            </a:pPr>
            <a:r>
              <a:rPr lang="en-GB" sz="2000" dirty="0"/>
              <a:t>4. Evaluate the systems for regulating the use of complementary therapies. </a:t>
            </a:r>
            <a:endParaRPr lang="en-US" sz="2000" dirty="0"/>
          </a:p>
          <a:p>
            <a:pPr marL="0" indent="0">
              <a:buFont typeface="Arial" panose="020B0604020202020204" pitchFamily="34" charset="0"/>
              <a:buNone/>
              <a:defRPr/>
            </a:pPr>
            <a:endParaRPr lang="en-GB" altLang="en-US" sz="2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itle 1">
            <a:extLst>
              <a:ext uri="{FF2B5EF4-FFF2-40B4-BE49-F238E27FC236}">
                <a16:creationId xmlns:a16="http://schemas.microsoft.com/office/drawing/2014/main" id="{4BDC5270-A0D5-49D0-A1C3-3849E648B4A2}"/>
              </a:ext>
            </a:extLst>
          </p:cNvPr>
          <p:cNvSpPr>
            <a:spLocks noGrp="1"/>
          </p:cNvSpPr>
          <p:nvPr>
            <p:ph type="title"/>
          </p:nvPr>
        </p:nvSpPr>
        <p:spPr>
          <a:xfrm>
            <a:off x="457200" y="198461"/>
            <a:ext cx="8229600" cy="844550"/>
          </a:xfrm>
        </p:spPr>
        <p:txBody>
          <a:bodyPr/>
          <a:lstStyle/>
          <a:p>
            <a:r>
              <a:rPr lang="en-GB" altLang="en-US" dirty="0">
                <a:cs typeface="Arial" panose="020B0604020202020204" pitchFamily="34" charset="0"/>
              </a:rPr>
              <a:t>Lesson Objectives</a:t>
            </a:r>
            <a:endParaRPr lang="en-GB" altLang="en-US" dirty="0"/>
          </a:p>
        </p:txBody>
      </p:sp>
      <p:sp>
        <p:nvSpPr>
          <p:cNvPr id="17410" name="Content Placeholder 2">
            <a:extLst>
              <a:ext uri="{FF2B5EF4-FFF2-40B4-BE49-F238E27FC236}">
                <a16:creationId xmlns:a16="http://schemas.microsoft.com/office/drawing/2014/main" id="{DAC328C2-D643-49DB-92A4-C9289A8D6E71}"/>
              </a:ext>
            </a:extLst>
          </p:cNvPr>
          <p:cNvSpPr>
            <a:spLocks noGrp="1"/>
          </p:cNvSpPr>
          <p:nvPr>
            <p:ph idx="1"/>
          </p:nvPr>
        </p:nvSpPr>
        <p:spPr>
          <a:xfrm>
            <a:off x="827585" y="1628799"/>
            <a:ext cx="7560840" cy="3887763"/>
          </a:xfrm>
        </p:spPr>
        <p:txBody>
          <a:bodyPr/>
          <a:lstStyle/>
          <a:p>
            <a:pPr marL="457200" indent="-457200">
              <a:buFont typeface="Arial" panose="020B0604020202020204" pitchFamily="34" charset="0"/>
              <a:buAutoNum type="arabicPeriod"/>
            </a:pPr>
            <a:r>
              <a:rPr lang="en-GB" altLang="en-US" sz="2400" dirty="0"/>
              <a:t>Analyse professional standards, guidelines and regulations in CTs</a:t>
            </a:r>
          </a:p>
          <a:p>
            <a:pPr marL="457200" indent="-457200">
              <a:buFont typeface="Arial" panose="020B0604020202020204" pitchFamily="34" charset="0"/>
              <a:buAutoNum type="arabicPeriod"/>
            </a:pPr>
            <a:r>
              <a:rPr lang="en-GB" altLang="en-US" sz="2400" dirty="0"/>
              <a:t>Discuss education standards in CTs</a:t>
            </a:r>
          </a:p>
          <a:p>
            <a:pPr marL="457200" indent="-457200">
              <a:buFont typeface="Arial" panose="020B0604020202020204" pitchFamily="34" charset="0"/>
              <a:buAutoNum type="arabicPeriod"/>
            </a:pPr>
            <a:r>
              <a:rPr lang="en-GB" altLang="en-US" sz="2400" dirty="0"/>
              <a:t>Discuss the regulation of products and medicines in CTS</a:t>
            </a:r>
          </a:p>
          <a:p>
            <a:pPr marL="457200" indent="-457200">
              <a:buFont typeface="Arial" panose="020B0604020202020204" pitchFamily="34" charset="0"/>
              <a:buAutoNum type="arabicPeriod"/>
            </a:pPr>
            <a:r>
              <a:rPr lang="en-GB" altLang="en-US" sz="2400" dirty="0"/>
              <a:t>Review Codes of practice in CTS</a:t>
            </a:r>
          </a:p>
          <a:p>
            <a:pPr marL="457200" indent="-457200">
              <a:buFont typeface="Arial" panose="020B0604020202020204" pitchFamily="34" charset="0"/>
              <a:buAutoNum type="arabicPeriod"/>
            </a:pPr>
            <a:r>
              <a:rPr lang="en-GB" altLang="en-US" sz="2400" dirty="0"/>
              <a:t>Discuss the collaborations and referrals in CTs </a:t>
            </a:r>
          </a:p>
          <a:p>
            <a:pPr marL="457200" indent="-457200">
              <a:buFont typeface="Arial" panose="020B0604020202020204" pitchFamily="34" charset="0"/>
              <a:buAutoNum type="arabicPeriod"/>
            </a:pPr>
            <a:endParaRPr lang="en-GB" altLang="en-US" sz="24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a:extLst>
              <a:ext uri="{FF2B5EF4-FFF2-40B4-BE49-F238E27FC236}">
                <a16:creationId xmlns:a16="http://schemas.microsoft.com/office/drawing/2014/main" id="{C3F4B86F-8E2A-4050-8B20-2186C5A9B57C}"/>
              </a:ext>
            </a:extLst>
          </p:cNvPr>
          <p:cNvSpPr>
            <a:spLocks noGrp="1"/>
          </p:cNvSpPr>
          <p:nvPr>
            <p:ph type="title"/>
          </p:nvPr>
        </p:nvSpPr>
        <p:spPr/>
        <p:txBody>
          <a:bodyPr/>
          <a:lstStyle/>
          <a:p>
            <a:r>
              <a:rPr lang="en-GB" altLang="en-US"/>
              <a:t>Overview of regulations</a:t>
            </a:r>
            <a:br>
              <a:rPr lang="en-GB" altLang="en-US"/>
            </a:br>
            <a:endParaRPr lang="en-US" altLang="en-US"/>
          </a:p>
        </p:txBody>
      </p:sp>
      <p:sp>
        <p:nvSpPr>
          <p:cNvPr id="18434" name="Content Placeholder 2">
            <a:extLst>
              <a:ext uri="{FF2B5EF4-FFF2-40B4-BE49-F238E27FC236}">
                <a16:creationId xmlns:a16="http://schemas.microsoft.com/office/drawing/2014/main" id="{BCC9F255-F0B5-46E1-AC81-75023EADDE63}"/>
              </a:ext>
            </a:extLst>
          </p:cNvPr>
          <p:cNvSpPr>
            <a:spLocks noGrp="1"/>
          </p:cNvSpPr>
          <p:nvPr>
            <p:ph idx="1"/>
          </p:nvPr>
        </p:nvSpPr>
        <p:spPr>
          <a:xfrm>
            <a:off x="457200" y="1417638"/>
            <a:ext cx="8229600" cy="4098925"/>
          </a:xfrm>
        </p:spPr>
        <p:txBody>
          <a:bodyPr/>
          <a:lstStyle/>
          <a:p>
            <a:r>
              <a:rPr lang="en-GB" altLang="en-US" sz="2400" dirty="0"/>
              <a:t>Common law has allowed traditional/complementary medicine practitioners to practise medicine without restriction in the United Kingdom, other than compliance with a number of general legal provisions (see Stone and Matthews 1996).</a:t>
            </a:r>
          </a:p>
          <a:p>
            <a:r>
              <a:rPr lang="en-GB" altLang="en-US" sz="2400" dirty="0"/>
              <a:t>Chiropractors and osteopaths who continue to practice largely in the private sector gained statutory recognition and have general councils (similar to the General Medical Council for registered medical practitioners). </a:t>
            </a:r>
          </a:p>
          <a:p>
            <a:endParaRPr lang="en-GB" altLang="en-US" sz="2400" dirty="0"/>
          </a:p>
          <a:p>
            <a:endParaRPr lang="en-US" altLang="en-US" sz="2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a:extLst>
              <a:ext uri="{FF2B5EF4-FFF2-40B4-BE49-F238E27FC236}">
                <a16:creationId xmlns:a16="http://schemas.microsoft.com/office/drawing/2014/main" id="{C3F4B86F-8E2A-4050-8B20-2186C5A9B57C}"/>
              </a:ext>
            </a:extLst>
          </p:cNvPr>
          <p:cNvSpPr>
            <a:spLocks noGrp="1"/>
          </p:cNvSpPr>
          <p:nvPr>
            <p:ph type="title"/>
          </p:nvPr>
        </p:nvSpPr>
        <p:spPr/>
        <p:txBody>
          <a:bodyPr/>
          <a:lstStyle/>
          <a:p>
            <a:r>
              <a:rPr lang="en-GB" altLang="en-US"/>
              <a:t>Overview of regulations</a:t>
            </a:r>
            <a:br>
              <a:rPr lang="en-GB" altLang="en-US"/>
            </a:br>
            <a:endParaRPr lang="en-US" altLang="en-US"/>
          </a:p>
        </p:txBody>
      </p:sp>
      <p:sp>
        <p:nvSpPr>
          <p:cNvPr id="18434" name="Content Placeholder 2">
            <a:extLst>
              <a:ext uri="{FF2B5EF4-FFF2-40B4-BE49-F238E27FC236}">
                <a16:creationId xmlns:a16="http://schemas.microsoft.com/office/drawing/2014/main" id="{BCC9F255-F0B5-46E1-AC81-75023EADDE63}"/>
              </a:ext>
            </a:extLst>
          </p:cNvPr>
          <p:cNvSpPr>
            <a:spLocks noGrp="1"/>
          </p:cNvSpPr>
          <p:nvPr>
            <p:ph idx="1"/>
          </p:nvPr>
        </p:nvSpPr>
        <p:spPr>
          <a:xfrm>
            <a:off x="457200" y="1417638"/>
            <a:ext cx="8229600" cy="4098925"/>
          </a:xfrm>
        </p:spPr>
        <p:txBody>
          <a:bodyPr/>
          <a:lstStyle/>
          <a:p>
            <a:r>
              <a:rPr lang="en-GB" altLang="en-US" sz="2400" dirty="0"/>
              <a:t>The Faculty of Homeopathy was established by Royal statute in 1950 as an officially recognised postgraduate medical teaching organisation (similar to the Royal Colleges). However, doctors who practise homeopathy and acupuncture are regulated by the General Medical Council. </a:t>
            </a:r>
          </a:p>
          <a:p>
            <a:r>
              <a:rPr lang="en-GB" altLang="en-US" sz="2400" dirty="0"/>
              <a:t>There has been considerable discussion and activity in seeking to regulate traditional/complementary medicine practitioners since the report of the House of Lords Select Committee on Science and Technology in 2000.</a:t>
            </a:r>
          </a:p>
          <a:p>
            <a:endParaRPr lang="en-GB" altLang="en-US" sz="2400" dirty="0"/>
          </a:p>
          <a:p>
            <a:endParaRPr lang="en-US" altLang="en-US" sz="2400" dirty="0"/>
          </a:p>
        </p:txBody>
      </p:sp>
    </p:spTree>
    <p:extLst>
      <p:ext uri="{BB962C8B-B14F-4D97-AF65-F5344CB8AC3E}">
        <p14:creationId xmlns:p14="http://schemas.microsoft.com/office/powerpoint/2010/main" val="19601334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Content Placeholder 2">
            <a:extLst>
              <a:ext uri="{FF2B5EF4-FFF2-40B4-BE49-F238E27FC236}">
                <a16:creationId xmlns:a16="http://schemas.microsoft.com/office/drawing/2014/main" id="{DED76720-85B7-44F3-98CD-3B971EB89B7B}"/>
              </a:ext>
            </a:extLst>
          </p:cNvPr>
          <p:cNvSpPr>
            <a:spLocks noGrp="1"/>
          </p:cNvSpPr>
          <p:nvPr>
            <p:ph idx="1"/>
          </p:nvPr>
        </p:nvSpPr>
        <p:spPr>
          <a:xfrm>
            <a:off x="457200" y="1844823"/>
            <a:ext cx="8229600" cy="3671739"/>
          </a:xfrm>
        </p:spPr>
        <p:txBody>
          <a:bodyPr/>
          <a:lstStyle/>
          <a:p>
            <a:r>
              <a:rPr lang="en-GB" altLang="en-US" sz="2200" dirty="0"/>
              <a:t>In the United Kingdom, the practice of medicine by non-medically qualified practitioners has been permitted under common law despite the Medical Act of 1858 giving doctors exclusive rights over the title of ‘registered medical practitioner’. </a:t>
            </a:r>
          </a:p>
          <a:p>
            <a:endParaRPr lang="en-US" altLang="en-US" dirty="0"/>
          </a:p>
        </p:txBody>
      </p:sp>
      <p:sp>
        <p:nvSpPr>
          <p:cNvPr id="5" name="Title 1">
            <a:extLst>
              <a:ext uri="{FF2B5EF4-FFF2-40B4-BE49-F238E27FC236}">
                <a16:creationId xmlns:a16="http://schemas.microsoft.com/office/drawing/2014/main" id="{10BAB65E-EC4B-4D86-818A-32EBA89AD6BD}"/>
              </a:ext>
            </a:extLst>
          </p:cNvPr>
          <p:cNvSpPr>
            <a:spLocks noGrp="1"/>
          </p:cNvSpPr>
          <p:nvPr>
            <p:ph type="title"/>
          </p:nvPr>
        </p:nvSpPr>
        <p:spPr>
          <a:xfrm>
            <a:off x="457200" y="274638"/>
            <a:ext cx="8229600" cy="1143000"/>
          </a:xfrm>
        </p:spPr>
        <p:txBody>
          <a:bodyPr/>
          <a:lstStyle/>
          <a:p>
            <a:r>
              <a:rPr lang="en-GB" altLang="en-US"/>
              <a:t>Overview of regulations</a:t>
            </a:r>
            <a:br>
              <a:rPr lang="en-GB" altLang="en-US"/>
            </a:br>
            <a:endParaRPr lang="en-US" alt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Content Placeholder 2">
            <a:extLst>
              <a:ext uri="{FF2B5EF4-FFF2-40B4-BE49-F238E27FC236}">
                <a16:creationId xmlns:a16="http://schemas.microsoft.com/office/drawing/2014/main" id="{DED76720-85B7-44F3-98CD-3B971EB89B7B}"/>
              </a:ext>
            </a:extLst>
          </p:cNvPr>
          <p:cNvSpPr>
            <a:spLocks noGrp="1"/>
          </p:cNvSpPr>
          <p:nvPr>
            <p:ph idx="1"/>
          </p:nvPr>
        </p:nvSpPr>
        <p:spPr>
          <a:xfrm>
            <a:off x="457200" y="1628799"/>
            <a:ext cx="8229600" cy="3887763"/>
          </a:xfrm>
        </p:spPr>
        <p:txBody>
          <a:bodyPr/>
          <a:lstStyle/>
          <a:p>
            <a:r>
              <a:rPr lang="en-GB" altLang="en-US" sz="2200" dirty="0"/>
              <a:t>If the actions of non-statutorily registered persons result in maltreatment, they may be prosecuted (Stone and Matthews 1996). Non-statutorily registered practitioners are also prohibited from claiming to cure or treat specific illnesses and medical conditions, for example, under the Venereal Diseases Act of 1917 and Cancer Act of 1939. </a:t>
            </a:r>
          </a:p>
          <a:p>
            <a:r>
              <a:rPr lang="en-GB" altLang="en-US" sz="2200" dirty="0"/>
              <a:t>There are no restrictions on registered health care professionals using complementary therapies other than the ability to demonstrate competence if they face a complaint before their statutory regulatory body.</a:t>
            </a:r>
          </a:p>
          <a:p>
            <a:endParaRPr lang="en-US" altLang="en-US" dirty="0"/>
          </a:p>
        </p:txBody>
      </p:sp>
      <p:sp>
        <p:nvSpPr>
          <p:cNvPr id="5" name="Title 1">
            <a:extLst>
              <a:ext uri="{FF2B5EF4-FFF2-40B4-BE49-F238E27FC236}">
                <a16:creationId xmlns:a16="http://schemas.microsoft.com/office/drawing/2014/main" id="{2F1FD4F3-02CE-4991-B69C-641A1BEDC76F}"/>
              </a:ext>
            </a:extLst>
          </p:cNvPr>
          <p:cNvSpPr>
            <a:spLocks noGrp="1"/>
          </p:cNvSpPr>
          <p:nvPr>
            <p:ph type="title"/>
          </p:nvPr>
        </p:nvSpPr>
        <p:spPr>
          <a:xfrm>
            <a:off x="457200" y="274638"/>
            <a:ext cx="8229600" cy="1143000"/>
          </a:xfrm>
        </p:spPr>
        <p:txBody>
          <a:bodyPr/>
          <a:lstStyle/>
          <a:p>
            <a:r>
              <a:rPr lang="en-GB" altLang="en-US"/>
              <a:t>Overview of regulations</a:t>
            </a:r>
            <a:br>
              <a:rPr lang="en-GB" altLang="en-US"/>
            </a:br>
            <a:endParaRPr lang="en-US" altLang="en-US"/>
          </a:p>
        </p:txBody>
      </p:sp>
    </p:spTree>
    <p:extLst>
      <p:ext uri="{BB962C8B-B14F-4D97-AF65-F5344CB8AC3E}">
        <p14:creationId xmlns:p14="http://schemas.microsoft.com/office/powerpoint/2010/main" val="3645437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Title 1">
            <a:extLst>
              <a:ext uri="{FF2B5EF4-FFF2-40B4-BE49-F238E27FC236}">
                <a16:creationId xmlns:a16="http://schemas.microsoft.com/office/drawing/2014/main" id="{2681DA82-9332-4607-AD25-D1C6BEF99FA6}"/>
              </a:ext>
            </a:extLst>
          </p:cNvPr>
          <p:cNvSpPr>
            <a:spLocks noGrp="1"/>
          </p:cNvSpPr>
          <p:nvPr>
            <p:ph type="title"/>
          </p:nvPr>
        </p:nvSpPr>
        <p:spPr>
          <a:xfrm>
            <a:off x="457200" y="274638"/>
            <a:ext cx="8229600" cy="2362200"/>
          </a:xfrm>
        </p:spPr>
        <p:txBody>
          <a:bodyPr/>
          <a:lstStyle/>
          <a:p>
            <a:r>
              <a:rPr lang="en-US" altLang="en-US"/>
              <a:t>Resource - </a:t>
            </a:r>
            <a:r>
              <a:rPr lang="en-GB" altLang="en-US" b="1"/>
              <a:t>Committee on Science and Technology </a:t>
            </a:r>
            <a:r>
              <a:rPr lang="en-GB" altLang="en-US" b="1">
                <a:hlinkClick r:id="rId2"/>
              </a:rPr>
              <a:t>Sixth Report</a:t>
            </a:r>
            <a:r>
              <a:rPr lang="en-GB" altLang="en-US" b="1"/>
              <a:t> (2000)</a:t>
            </a:r>
            <a:endParaRPr lang="en-US" altLang="en-US"/>
          </a:p>
        </p:txBody>
      </p:sp>
      <p:sp>
        <p:nvSpPr>
          <p:cNvPr id="20482" name="Content Placeholder 2">
            <a:extLst>
              <a:ext uri="{FF2B5EF4-FFF2-40B4-BE49-F238E27FC236}">
                <a16:creationId xmlns:a16="http://schemas.microsoft.com/office/drawing/2014/main" id="{27373D46-2A01-45EE-BC96-327AEA7F719A}"/>
              </a:ext>
            </a:extLst>
          </p:cNvPr>
          <p:cNvSpPr>
            <a:spLocks noGrp="1"/>
          </p:cNvSpPr>
          <p:nvPr>
            <p:ph idx="1"/>
          </p:nvPr>
        </p:nvSpPr>
        <p:spPr>
          <a:xfrm>
            <a:off x="457200" y="2827338"/>
            <a:ext cx="8229600" cy="3916362"/>
          </a:xfrm>
        </p:spPr>
        <p:txBody>
          <a:bodyPr/>
          <a:lstStyle/>
          <a:p>
            <a:r>
              <a:rPr lang="en-US" altLang="en-US">
                <a:hlinkClick r:id="rId3"/>
              </a:rPr>
              <a:t>https://publications.parliament.uk/pa/ld199900/ldselect/ldsctech/123/12309.htm</a:t>
            </a:r>
            <a:endParaRPr lang="en-US" altLang="en-US"/>
          </a:p>
          <a:p>
            <a:r>
              <a:rPr lang="en-US" altLang="en-US"/>
              <a:t>discussion – what were the plans in 2000? which of these recommendations have been fulfilled?  </a:t>
            </a:r>
          </a:p>
          <a:p>
            <a:endParaRPr lang="en-US" alt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Content Placeholder 2">
            <a:extLst>
              <a:ext uri="{FF2B5EF4-FFF2-40B4-BE49-F238E27FC236}">
                <a16:creationId xmlns:a16="http://schemas.microsoft.com/office/drawing/2014/main" id="{14EF8E38-E9DD-471B-A6BB-6AED88B9B0BF}"/>
              </a:ext>
            </a:extLst>
          </p:cNvPr>
          <p:cNvSpPr>
            <a:spLocks noGrp="1"/>
          </p:cNvSpPr>
          <p:nvPr>
            <p:ph idx="1"/>
          </p:nvPr>
        </p:nvSpPr>
        <p:spPr>
          <a:xfrm>
            <a:off x="280988" y="333375"/>
            <a:ext cx="8612187" cy="3916363"/>
          </a:xfrm>
        </p:spPr>
        <p:txBody>
          <a:bodyPr/>
          <a:lstStyle/>
          <a:p>
            <a:r>
              <a:rPr lang="en-GB" altLang="en-US" sz="2400" dirty="0"/>
              <a:t>Many CAMs / CTS have voluntary registers (some of which are </a:t>
            </a:r>
            <a:r>
              <a:rPr lang="en-GB" altLang="en-US" sz="2400" dirty="0">
                <a:hlinkClick r:id="rId2" tooltip="External website"/>
              </a:rPr>
              <a:t>accredited by the Professional Standards Authority for Health and Social Care, or the PSA</a:t>
            </a:r>
            <a:r>
              <a:rPr lang="en-GB" altLang="en-US" sz="2400" dirty="0"/>
              <a:t>) or professional associations that practitioners can join. if they choose.</a:t>
            </a:r>
          </a:p>
          <a:p>
            <a:r>
              <a:rPr lang="en-GB" altLang="en-US" sz="2400" dirty="0"/>
              <a:t>Usually, these associations or registers demand that practitioners hold certain qualifications and agree to practise to a certain standard.</a:t>
            </a:r>
          </a:p>
          <a:p>
            <a:r>
              <a:rPr lang="en-GB" altLang="en-US" sz="2400" dirty="0"/>
              <a:t>Organisations with PSA-accredited voluntary registers include:</a:t>
            </a:r>
          </a:p>
          <a:p>
            <a:r>
              <a:rPr lang="en-GB" altLang="en-US" sz="2400" dirty="0"/>
              <a:t>the </a:t>
            </a:r>
            <a:r>
              <a:rPr lang="en-GB" altLang="en-US" sz="2400" dirty="0">
                <a:hlinkClick r:id="rId3" tooltip="External website"/>
              </a:rPr>
              <a:t>British Acupuncture Council</a:t>
            </a:r>
            <a:endParaRPr lang="en-GB" altLang="en-US" sz="2400" dirty="0"/>
          </a:p>
          <a:p>
            <a:r>
              <a:rPr lang="en-GB" altLang="en-US" sz="2400" dirty="0"/>
              <a:t>the </a:t>
            </a:r>
            <a:r>
              <a:rPr lang="en-GB" altLang="en-US" sz="2400" dirty="0">
                <a:hlinkClick r:id="rId4" tooltip="External website"/>
              </a:rPr>
              <a:t>Complementary &amp; Natural Healthcare Council</a:t>
            </a:r>
            <a:endParaRPr lang="en-GB" altLang="en-US" sz="2400" dirty="0"/>
          </a:p>
          <a:p>
            <a:r>
              <a:rPr lang="en-GB" altLang="en-US" sz="2400" dirty="0"/>
              <a:t>the </a:t>
            </a:r>
            <a:r>
              <a:rPr lang="en-GB" altLang="en-US" sz="2400" dirty="0">
                <a:hlinkClick r:id="rId5" tooltip="External website"/>
              </a:rPr>
              <a:t>Federation of Holistic Therapists</a:t>
            </a:r>
            <a:endParaRPr lang="en-GB" altLang="en-US" sz="2400" dirty="0"/>
          </a:p>
          <a:p>
            <a:endParaRPr lang="en-US" alt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AE6F0C-6F1A-4427-A912-6EE988BEB96B}"/>
              </a:ext>
            </a:extLst>
          </p:cNvPr>
          <p:cNvSpPr>
            <a:spLocks noGrp="1"/>
          </p:cNvSpPr>
          <p:nvPr>
            <p:ph type="title"/>
          </p:nvPr>
        </p:nvSpPr>
        <p:spPr/>
        <p:txBody>
          <a:bodyPr/>
          <a:lstStyle/>
          <a:p>
            <a:r>
              <a:rPr lang="en-GB" dirty="0"/>
              <a:t>Professional Standards Authority (PSA) – List of Regulators</a:t>
            </a:r>
          </a:p>
        </p:txBody>
      </p:sp>
      <p:sp>
        <p:nvSpPr>
          <p:cNvPr id="3" name="Content Placeholder 2">
            <a:extLst>
              <a:ext uri="{FF2B5EF4-FFF2-40B4-BE49-F238E27FC236}">
                <a16:creationId xmlns:a16="http://schemas.microsoft.com/office/drawing/2014/main" id="{402E8710-A34F-4417-BAEE-55E61E6EBC3D}"/>
              </a:ext>
            </a:extLst>
          </p:cNvPr>
          <p:cNvSpPr>
            <a:spLocks noGrp="1"/>
          </p:cNvSpPr>
          <p:nvPr>
            <p:ph idx="1"/>
          </p:nvPr>
        </p:nvSpPr>
        <p:spPr>
          <a:xfrm>
            <a:off x="457200" y="1988840"/>
            <a:ext cx="8229600" cy="3528392"/>
          </a:xfrm>
        </p:spPr>
        <p:txBody>
          <a:bodyPr/>
          <a:lstStyle/>
          <a:p>
            <a:r>
              <a:rPr lang="en-US" sz="2400" dirty="0"/>
              <a:t>Find in the link below information about each of the 10 regulators PSA oversee including performance reviews and recent cases. You can also search their registers:</a:t>
            </a:r>
          </a:p>
          <a:p>
            <a:pPr marL="0" indent="0">
              <a:buNone/>
            </a:pPr>
            <a:endParaRPr lang="en-US" sz="2400" dirty="0"/>
          </a:p>
          <a:p>
            <a:r>
              <a:rPr lang="en-GB" sz="2400" dirty="0">
                <a:hlinkClick r:id="rId2"/>
              </a:rPr>
              <a:t>https://www.professionalstandards.org.uk/what-we-do/our-work-with-regulators/find-a-regulator</a:t>
            </a:r>
            <a:r>
              <a:rPr lang="en-GB" sz="2400" dirty="0"/>
              <a:t> </a:t>
            </a:r>
          </a:p>
          <a:p>
            <a:endParaRPr lang="en-US" sz="2400" dirty="0"/>
          </a:p>
          <a:p>
            <a:r>
              <a:rPr lang="en-US" sz="2400" dirty="0"/>
              <a:t>Discuss in class.</a:t>
            </a:r>
          </a:p>
          <a:p>
            <a:endParaRPr lang="en-GB" sz="2400" dirty="0"/>
          </a:p>
        </p:txBody>
      </p:sp>
    </p:spTree>
    <p:extLst>
      <p:ext uri="{BB962C8B-B14F-4D97-AF65-F5344CB8AC3E}">
        <p14:creationId xmlns:p14="http://schemas.microsoft.com/office/powerpoint/2010/main" val="39717781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a:extLst>
              <a:ext uri="{FF2B5EF4-FFF2-40B4-BE49-F238E27FC236}">
                <a16:creationId xmlns:a16="http://schemas.microsoft.com/office/drawing/2014/main" id="{FDF5C992-01DF-44E1-B2B3-E924C10265A1}"/>
              </a:ext>
            </a:extLst>
          </p:cNvPr>
          <p:cNvSpPr>
            <a:spLocks noGrp="1"/>
          </p:cNvSpPr>
          <p:nvPr>
            <p:ph type="title"/>
          </p:nvPr>
        </p:nvSpPr>
        <p:spPr>
          <a:xfrm>
            <a:off x="457200" y="274638"/>
            <a:ext cx="8229600" cy="1930400"/>
          </a:xfrm>
        </p:spPr>
        <p:txBody>
          <a:bodyPr/>
          <a:lstStyle/>
          <a:p>
            <a:r>
              <a:rPr lang="en-US" altLang="en-US"/>
              <a:t>PSA – check the link below to see the list of accreditations </a:t>
            </a:r>
          </a:p>
        </p:txBody>
      </p:sp>
      <p:sp>
        <p:nvSpPr>
          <p:cNvPr id="22530" name="Content Placeholder 2">
            <a:extLst>
              <a:ext uri="{FF2B5EF4-FFF2-40B4-BE49-F238E27FC236}">
                <a16:creationId xmlns:a16="http://schemas.microsoft.com/office/drawing/2014/main" id="{BB157562-0B7C-49D0-91B9-BFFF328EC2FC}"/>
              </a:ext>
            </a:extLst>
          </p:cNvPr>
          <p:cNvSpPr>
            <a:spLocks noGrp="1"/>
          </p:cNvSpPr>
          <p:nvPr>
            <p:ph idx="1"/>
          </p:nvPr>
        </p:nvSpPr>
        <p:spPr>
          <a:xfrm>
            <a:off x="457200" y="2781300"/>
            <a:ext cx="8229600" cy="2735263"/>
          </a:xfrm>
        </p:spPr>
        <p:txBody>
          <a:bodyPr/>
          <a:lstStyle/>
          <a:p>
            <a:r>
              <a:rPr lang="en-US" altLang="en-US" dirty="0">
                <a:hlinkClick r:id="rId2"/>
              </a:rPr>
              <a:t>https://www.professionalstandards.org.uk/what-we-do/accredited-registers/find-a-register</a:t>
            </a:r>
            <a:endParaRPr lang="en-US" altLang="en-US" dirty="0"/>
          </a:p>
          <a:p>
            <a:endParaRPr lang="en-US" alt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1">
            <a:extLst>
              <a:ext uri="{FF2B5EF4-FFF2-40B4-BE49-F238E27FC236}">
                <a16:creationId xmlns:a16="http://schemas.microsoft.com/office/drawing/2014/main" id="{D6885711-8C7F-43E7-B45F-14C6AF33B7FE}"/>
              </a:ext>
            </a:extLst>
          </p:cNvPr>
          <p:cNvSpPr>
            <a:spLocks noGrp="1"/>
          </p:cNvSpPr>
          <p:nvPr>
            <p:ph type="title"/>
          </p:nvPr>
        </p:nvSpPr>
        <p:spPr/>
        <p:txBody>
          <a:bodyPr/>
          <a:lstStyle/>
          <a:p>
            <a:r>
              <a:rPr lang="en-US" altLang="en-US"/>
              <a:t>FHT - </a:t>
            </a:r>
            <a:r>
              <a:rPr lang="en-GB" altLang="en-US"/>
              <a:t>the Federation of Holistic Therapists </a:t>
            </a:r>
            <a:endParaRPr lang="en-US" altLang="en-US"/>
          </a:p>
        </p:txBody>
      </p:sp>
      <p:sp>
        <p:nvSpPr>
          <p:cNvPr id="23554" name="Content Placeholder 2">
            <a:extLst>
              <a:ext uri="{FF2B5EF4-FFF2-40B4-BE49-F238E27FC236}">
                <a16:creationId xmlns:a16="http://schemas.microsoft.com/office/drawing/2014/main" id="{157EC709-516E-46FD-9F7B-A9B49685A5BD}"/>
              </a:ext>
            </a:extLst>
          </p:cNvPr>
          <p:cNvSpPr>
            <a:spLocks noGrp="1"/>
          </p:cNvSpPr>
          <p:nvPr>
            <p:ph idx="1"/>
          </p:nvPr>
        </p:nvSpPr>
        <p:spPr>
          <a:xfrm>
            <a:off x="457200" y="2060848"/>
            <a:ext cx="8229600" cy="3455715"/>
          </a:xfrm>
        </p:spPr>
        <p:txBody>
          <a:bodyPr/>
          <a:lstStyle/>
          <a:p>
            <a:r>
              <a:rPr lang="en-US" altLang="en-US" sz="2800" dirty="0"/>
              <a:t>established in 1962</a:t>
            </a:r>
          </a:p>
          <a:p>
            <a:r>
              <a:rPr lang="en-GB" altLang="en-US" sz="2800" dirty="0"/>
              <a:t>association for complementary, holistic beauty and sports therapists</a:t>
            </a:r>
          </a:p>
          <a:p>
            <a:r>
              <a:rPr lang="en-GB" altLang="en-US" sz="2800" dirty="0"/>
              <a:t>The FHT’s Complementary Healthcare Therapist Register has been approved as an Accredited Register by the Professional Standards Authority.</a:t>
            </a:r>
            <a:endParaRPr lang="en-US" altLang="en-US" sz="28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Title 1">
            <a:extLst>
              <a:ext uri="{FF2B5EF4-FFF2-40B4-BE49-F238E27FC236}">
                <a16:creationId xmlns:a16="http://schemas.microsoft.com/office/drawing/2014/main" id="{971B7ECC-8C63-4A89-92B8-93E423111D62}"/>
              </a:ext>
            </a:extLst>
          </p:cNvPr>
          <p:cNvSpPr>
            <a:spLocks noGrp="1"/>
          </p:cNvSpPr>
          <p:nvPr>
            <p:ph type="title"/>
          </p:nvPr>
        </p:nvSpPr>
        <p:spPr/>
        <p:txBody>
          <a:bodyPr/>
          <a:lstStyle/>
          <a:p>
            <a:r>
              <a:rPr lang="en-US" altLang="en-US" dirty="0"/>
              <a:t>Activity in class</a:t>
            </a:r>
            <a:br>
              <a:rPr lang="en-US" altLang="en-US" dirty="0"/>
            </a:br>
            <a:r>
              <a:rPr lang="en-US" altLang="en-US" dirty="0"/>
              <a:t>FHT – qualification standards </a:t>
            </a:r>
          </a:p>
        </p:txBody>
      </p:sp>
      <p:sp>
        <p:nvSpPr>
          <p:cNvPr id="24578" name="Content Placeholder 2">
            <a:extLst>
              <a:ext uri="{FF2B5EF4-FFF2-40B4-BE49-F238E27FC236}">
                <a16:creationId xmlns:a16="http://schemas.microsoft.com/office/drawing/2014/main" id="{E1CADC90-9B3B-4D51-B546-95A429202B4B}"/>
              </a:ext>
            </a:extLst>
          </p:cNvPr>
          <p:cNvSpPr>
            <a:spLocks noGrp="1"/>
          </p:cNvSpPr>
          <p:nvPr>
            <p:ph idx="1"/>
          </p:nvPr>
        </p:nvSpPr>
        <p:spPr>
          <a:xfrm>
            <a:off x="457200" y="1628800"/>
            <a:ext cx="8229600" cy="3960440"/>
          </a:xfrm>
        </p:spPr>
        <p:txBody>
          <a:bodyPr/>
          <a:lstStyle/>
          <a:p>
            <a:pPr marL="514350" indent="-514350">
              <a:buFont typeface="+mj-lt"/>
              <a:buAutoNum type="arabicParenR"/>
            </a:pPr>
            <a:r>
              <a:rPr lang="en-US" altLang="en-US" sz="2400" dirty="0"/>
              <a:t>Visit this website: </a:t>
            </a:r>
            <a:r>
              <a:rPr lang="en-US" altLang="en-US" sz="2400" dirty="0">
                <a:hlinkClick r:id="rId2"/>
              </a:rPr>
              <a:t>https://www.fht.org.uk/qualification-standards</a:t>
            </a:r>
            <a:r>
              <a:rPr lang="en-US" altLang="en-US" sz="2400" dirty="0"/>
              <a:t> </a:t>
            </a:r>
          </a:p>
          <a:p>
            <a:pPr marL="514350" indent="-514350">
              <a:buFont typeface="+mj-lt"/>
              <a:buAutoNum type="arabicParenR"/>
            </a:pPr>
            <a:r>
              <a:rPr lang="en-US" altLang="en-US" sz="2400" dirty="0"/>
              <a:t>Select one therapy listed on the FHT website and check (from the section 2 - Core Curricula) the study/training hours mentioned in their curriculum</a:t>
            </a:r>
          </a:p>
          <a:p>
            <a:pPr marL="514350" indent="-514350">
              <a:buFont typeface="+mj-lt"/>
              <a:buAutoNum type="arabicParenR"/>
            </a:pPr>
            <a:r>
              <a:rPr lang="en-US" altLang="en-US" sz="2400" dirty="0"/>
              <a:t>Present your findings to the rest of the class </a:t>
            </a:r>
          </a:p>
          <a:p>
            <a:pPr marL="514350" indent="-514350">
              <a:buFont typeface="+mj-lt"/>
              <a:buAutoNum type="arabicParenR"/>
            </a:pPr>
            <a:r>
              <a:rPr lang="en-US" altLang="en-US" sz="2400" dirty="0"/>
              <a:t>Class discussion on the required length of the course, practical assessments etc.</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Title 1">
            <a:extLst>
              <a:ext uri="{FF2B5EF4-FFF2-40B4-BE49-F238E27FC236}">
                <a16:creationId xmlns:a16="http://schemas.microsoft.com/office/drawing/2014/main" id="{03D3A424-FA14-4E81-A79B-45EBEDFBE736}"/>
              </a:ext>
            </a:extLst>
          </p:cNvPr>
          <p:cNvSpPr>
            <a:spLocks noGrp="1"/>
          </p:cNvSpPr>
          <p:nvPr>
            <p:ph type="title"/>
          </p:nvPr>
        </p:nvSpPr>
        <p:spPr/>
        <p:txBody>
          <a:bodyPr/>
          <a:lstStyle/>
          <a:p>
            <a:r>
              <a:rPr lang="en-US" altLang="en-US" dirty="0"/>
              <a:t>BRCP – British Register of Complementary Practitioners  </a:t>
            </a:r>
          </a:p>
        </p:txBody>
      </p:sp>
      <p:sp>
        <p:nvSpPr>
          <p:cNvPr id="3" name="Content Placeholder 2">
            <a:extLst>
              <a:ext uri="{FF2B5EF4-FFF2-40B4-BE49-F238E27FC236}">
                <a16:creationId xmlns:a16="http://schemas.microsoft.com/office/drawing/2014/main" id="{BA903A34-51B5-40AC-903E-2F13E406116F}"/>
              </a:ext>
            </a:extLst>
          </p:cNvPr>
          <p:cNvSpPr>
            <a:spLocks noGrp="1"/>
          </p:cNvSpPr>
          <p:nvPr>
            <p:ph idx="1"/>
          </p:nvPr>
        </p:nvSpPr>
        <p:spPr>
          <a:xfrm>
            <a:off x="457200" y="2060848"/>
            <a:ext cx="8229600" cy="3455715"/>
          </a:xfrm>
        </p:spPr>
        <p:txBody>
          <a:bodyPr/>
          <a:lstStyle/>
          <a:p>
            <a:pPr>
              <a:defRPr/>
            </a:pPr>
            <a:r>
              <a:rPr lang="en-GB" sz="2400" dirty="0"/>
              <a:t>The BRCP (British Register of Complementary Practitioners) was established in 1989 and is one of the longest-running multi-disciplinary registers of complementary practitioners and therapists in the UK.</a:t>
            </a:r>
          </a:p>
          <a:p>
            <a:pPr>
              <a:defRPr/>
            </a:pPr>
            <a:r>
              <a:rPr lang="en-GB" sz="2400" dirty="0"/>
              <a:t>Previously administered by the ICNM (Institute for Complementary and Natural Medicine), ownership was transferred to The Confederation of Healing Organisations in 2017 when the ICNM closed. </a:t>
            </a:r>
          </a:p>
          <a:p>
            <a:pPr>
              <a:defRPr/>
            </a:pPr>
            <a:r>
              <a:rPr lang="en-GB" sz="2400" dirty="0"/>
              <a:t>BRCP official website: </a:t>
            </a:r>
            <a:r>
              <a:rPr lang="en-GB" sz="2400" dirty="0">
                <a:hlinkClick r:id="rId3"/>
              </a:rPr>
              <a:t>https://brcp.uk/</a:t>
            </a:r>
            <a:r>
              <a:rPr lang="en-GB" sz="2400" dirty="0"/>
              <a:t> </a:t>
            </a:r>
          </a:p>
          <a:p>
            <a:pPr marL="0" indent="0">
              <a:buFont typeface="Arial" panose="020B0604020202020204" pitchFamily="34" charset="0"/>
              <a:buNone/>
              <a:defRPr/>
            </a:pPr>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
            <a:extLst>
              <a:ext uri="{FF2B5EF4-FFF2-40B4-BE49-F238E27FC236}">
                <a16:creationId xmlns:a16="http://schemas.microsoft.com/office/drawing/2014/main" id="{8CE7D282-48F5-43BC-BB11-C81345DEEAC0}"/>
              </a:ext>
            </a:extLst>
          </p:cNvPr>
          <p:cNvSpPr>
            <a:spLocks noGrp="1"/>
          </p:cNvSpPr>
          <p:nvPr>
            <p:ph type="title"/>
          </p:nvPr>
        </p:nvSpPr>
        <p:spPr/>
        <p:txBody>
          <a:bodyPr/>
          <a:lstStyle/>
          <a:p>
            <a:r>
              <a:rPr lang="en-US" altLang="en-US"/>
              <a:t>CNHC – Complementary &amp; Natural Healthcare Council </a:t>
            </a:r>
          </a:p>
        </p:txBody>
      </p:sp>
      <p:sp>
        <p:nvSpPr>
          <p:cNvPr id="27650" name="Content Placeholder 2">
            <a:extLst>
              <a:ext uri="{FF2B5EF4-FFF2-40B4-BE49-F238E27FC236}">
                <a16:creationId xmlns:a16="http://schemas.microsoft.com/office/drawing/2014/main" id="{3058825E-B904-45F3-B6DE-8AE3E5D5B119}"/>
              </a:ext>
            </a:extLst>
          </p:cNvPr>
          <p:cNvSpPr>
            <a:spLocks noGrp="1"/>
          </p:cNvSpPr>
          <p:nvPr>
            <p:ph idx="1"/>
          </p:nvPr>
        </p:nvSpPr>
        <p:spPr>
          <a:xfrm>
            <a:off x="457200" y="2060848"/>
            <a:ext cx="8229600" cy="3455715"/>
          </a:xfrm>
        </p:spPr>
        <p:txBody>
          <a:bodyPr/>
          <a:lstStyle/>
          <a:p>
            <a:r>
              <a:rPr lang="en-US" altLang="en-US" sz="2400" dirty="0"/>
              <a:t>CNHC is an independent UK register for complementary healthcare practitioners</a:t>
            </a:r>
          </a:p>
          <a:p>
            <a:endParaRPr lang="en-US" altLang="en-US" sz="2400" dirty="0"/>
          </a:p>
          <a:p>
            <a:r>
              <a:rPr lang="en-GB" altLang="en-US" sz="2400" dirty="0"/>
              <a:t>CNHC is the holder of an Accredited Register by the </a:t>
            </a:r>
            <a:r>
              <a:rPr lang="en-GB" altLang="en-US" sz="2400" b="1" dirty="0">
                <a:hlinkClick r:id="rId2"/>
              </a:rPr>
              <a:t>Professional Standards Authority for Health and Social Care</a:t>
            </a:r>
            <a:r>
              <a:rPr lang="en-GB" altLang="en-US" sz="2400" dirty="0"/>
              <a:t>, an independent body, accountable to the UK Parliament</a:t>
            </a:r>
            <a:r>
              <a:rPr lang="en-US" altLang="en-US" sz="2400" dirty="0"/>
              <a:t>.</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itle 1">
            <a:extLst>
              <a:ext uri="{FF2B5EF4-FFF2-40B4-BE49-F238E27FC236}">
                <a16:creationId xmlns:a16="http://schemas.microsoft.com/office/drawing/2014/main" id="{2626CA33-B65E-4964-98FC-019F2255712F}"/>
              </a:ext>
            </a:extLst>
          </p:cNvPr>
          <p:cNvSpPr>
            <a:spLocks noGrp="1"/>
          </p:cNvSpPr>
          <p:nvPr>
            <p:ph type="title"/>
          </p:nvPr>
        </p:nvSpPr>
        <p:spPr>
          <a:xfrm>
            <a:off x="250825" y="114300"/>
            <a:ext cx="8229600" cy="1143000"/>
          </a:xfrm>
        </p:spPr>
        <p:txBody>
          <a:bodyPr/>
          <a:lstStyle/>
          <a:p>
            <a:r>
              <a:rPr lang="en-US" altLang="en-US" sz="3600" dirty="0"/>
              <a:t>CNHC – Complementary &amp; Natural Healthcare Council  </a:t>
            </a:r>
          </a:p>
        </p:txBody>
      </p:sp>
      <p:sp>
        <p:nvSpPr>
          <p:cNvPr id="2" name="Content Placeholder 1">
            <a:extLst>
              <a:ext uri="{FF2B5EF4-FFF2-40B4-BE49-F238E27FC236}">
                <a16:creationId xmlns:a16="http://schemas.microsoft.com/office/drawing/2014/main" id="{33B221CF-F222-4463-BFA1-C99F71614095}"/>
              </a:ext>
            </a:extLst>
          </p:cNvPr>
          <p:cNvSpPr>
            <a:spLocks noGrp="1"/>
          </p:cNvSpPr>
          <p:nvPr>
            <p:ph idx="1"/>
          </p:nvPr>
        </p:nvSpPr>
        <p:spPr>
          <a:xfrm>
            <a:off x="457200" y="1916831"/>
            <a:ext cx="8229600" cy="3600401"/>
          </a:xfrm>
        </p:spPr>
        <p:txBody>
          <a:bodyPr/>
          <a:lstStyle/>
          <a:p>
            <a:r>
              <a:rPr lang="en-GB" dirty="0"/>
              <a:t>CTs courses – CNHC accreditation lists:</a:t>
            </a:r>
          </a:p>
          <a:p>
            <a:endParaRPr lang="en-GB" dirty="0"/>
          </a:p>
          <a:p>
            <a:pPr marL="0" indent="0">
              <a:buNone/>
            </a:pPr>
            <a:r>
              <a:rPr lang="en-GB" dirty="0"/>
              <a:t> </a:t>
            </a:r>
            <a:r>
              <a:rPr lang="en-GB" dirty="0">
                <a:hlinkClick r:id="rId2"/>
              </a:rPr>
              <a:t>https://www.cnhc.org.uk/course-lists</a:t>
            </a:r>
            <a:r>
              <a:rPr lang="en-GB" dirty="0"/>
              <a:t> </a:t>
            </a:r>
          </a:p>
          <a:p>
            <a:endParaRPr lang="en-GB" dirty="0"/>
          </a:p>
          <a:p>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a:extLst>
              <a:ext uri="{FF2B5EF4-FFF2-40B4-BE49-F238E27FC236}">
                <a16:creationId xmlns:a16="http://schemas.microsoft.com/office/drawing/2014/main" id="{619CA552-0057-4AA6-9CA3-FF10A70764AA}"/>
              </a:ext>
            </a:extLst>
          </p:cNvPr>
          <p:cNvSpPr>
            <a:spLocks noGrp="1"/>
          </p:cNvSpPr>
          <p:nvPr>
            <p:ph type="title"/>
          </p:nvPr>
        </p:nvSpPr>
        <p:spPr/>
        <p:txBody>
          <a:bodyPr/>
          <a:lstStyle/>
          <a:p>
            <a:r>
              <a:rPr lang="en-US" altLang="en-US"/>
              <a:t>Discussion</a:t>
            </a:r>
          </a:p>
        </p:txBody>
      </p:sp>
      <p:sp>
        <p:nvSpPr>
          <p:cNvPr id="30722" name="Content Placeholder 2">
            <a:extLst>
              <a:ext uri="{FF2B5EF4-FFF2-40B4-BE49-F238E27FC236}">
                <a16:creationId xmlns:a16="http://schemas.microsoft.com/office/drawing/2014/main" id="{36909C47-7A34-4EC0-8048-E01F0C36DF0D}"/>
              </a:ext>
            </a:extLst>
          </p:cNvPr>
          <p:cNvSpPr>
            <a:spLocks noGrp="1"/>
          </p:cNvSpPr>
          <p:nvPr>
            <p:ph idx="1"/>
          </p:nvPr>
        </p:nvSpPr>
        <p:spPr>
          <a:xfrm>
            <a:off x="457200" y="1600200"/>
            <a:ext cx="8229600" cy="3916363"/>
          </a:xfrm>
        </p:spPr>
        <p:txBody>
          <a:bodyPr/>
          <a:lstStyle/>
          <a:p>
            <a:r>
              <a:rPr lang="en-US" altLang="en-US" dirty="0"/>
              <a:t>What are the benefits of CHNC registration? </a:t>
            </a:r>
          </a:p>
          <a:p>
            <a:r>
              <a:rPr lang="en-US" altLang="en-US" dirty="0"/>
              <a:t>for the public?</a:t>
            </a:r>
          </a:p>
          <a:p>
            <a:r>
              <a:rPr lang="en-US" altLang="en-US" dirty="0"/>
              <a:t>for employers and commissioners of services?</a:t>
            </a:r>
          </a:p>
          <a:p>
            <a:r>
              <a:rPr lang="en-US" altLang="en-US" dirty="0"/>
              <a:t>for practitioners?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Title 1">
            <a:extLst>
              <a:ext uri="{FF2B5EF4-FFF2-40B4-BE49-F238E27FC236}">
                <a16:creationId xmlns:a16="http://schemas.microsoft.com/office/drawing/2014/main" id="{73E39E76-524B-4EF9-86A1-087CA12A8BF6}"/>
              </a:ext>
            </a:extLst>
          </p:cNvPr>
          <p:cNvSpPr>
            <a:spLocks noGrp="1"/>
          </p:cNvSpPr>
          <p:nvPr>
            <p:ph type="title"/>
          </p:nvPr>
        </p:nvSpPr>
        <p:spPr/>
        <p:txBody>
          <a:bodyPr/>
          <a:lstStyle/>
          <a:p>
            <a:r>
              <a:rPr lang="en-US" altLang="en-US"/>
              <a:t>Activity </a:t>
            </a:r>
          </a:p>
        </p:txBody>
      </p:sp>
      <p:sp>
        <p:nvSpPr>
          <p:cNvPr id="31746" name="Content Placeholder 2">
            <a:extLst>
              <a:ext uri="{FF2B5EF4-FFF2-40B4-BE49-F238E27FC236}">
                <a16:creationId xmlns:a16="http://schemas.microsoft.com/office/drawing/2014/main" id="{74C934A1-48F5-4B47-BD99-4CB6FCBF2FFD}"/>
              </a:ext>
            </a:extLst>
          </p:cNvPr>
          <p:cNvSpPr>
            <a:spLocks noGrp="1"/>
          </p:cNvSpPr>
          <p:nvPr>
            <p:ph idx="1"/>
          </p:nvPr>
        </p:nvSpPr>
        <p:spPr>
          <a:xfrm>
            <a:off x="457200" y="1292225"/>
            <a:ext cx="8229600" cy="4080991"/>
          </a:xfrm>
        </p:spPr>
        <p:txBody>
          <a:bodyPr/>
          <a:lstStyle/>
          <a:p>
            <a:r>
              <a:rPr lang="en-US" altLang="en-US" sz="2500" dirty="0"/>
              <a:t>For the next 30 minutes, check the websites of CNHC, BRCP, and FHT</a:t>
            </a:r>
          </a:p>
          <a:p>
            <a:r>
              <a:rPr lang="en-US" altLang="en-US" sz="2500" dirty="0"/>
              <a:t>What type of CTs practitioners can be registered with each </a:t>
            </a:r>
            <a:r>
              <a:rPr lang="en-US" altLang="en-US" sz="2500" dirty="0" err="1"/>
              <a:t>organisation</a:t>
            </a:r>
            <a:r>
              <a:rPr lang="en-US" altLang="en-US" sz="2500" dirty="0"/>
              <a:t>?</a:t>
            </a:r>
          </a:p>
          <a:p>
            <a:r>
              <a:rPr lang="en-US" altLang="en-US" sz="2500" dirty="0"/>
              <a:t>Can you see any overlaps (i.e. the same therapy on multiple registers)?</a:t>
            </a:r>
          </a:p>
          <a:p>
            <a:r>
              <a:rPr lang="en-US" altLang="en-US" sz="2500" dirty="0"/>
              <a:t>What are the potential issues with multiple registration bodies?</a:t>
            </a:r>
          </a:p>
          <a:p>
            <a:r>
              <a:rPr lang="en-US" altLang="en-US" sz="2500" dirty="0"/>
              <a:t>Share you findings in class.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Title 1">
            <a:extLst>
              <a:ext uri="{FF2B5EF4-FFF2-40B4-BE49-F238E27FC236}">
                <a16:creationId xmlns:a16="http://schemas.microsoft.com/office/drawing/2014/main" id="{A2CD2BF7-09D1-4B23-AD5E-4809FFC15D7C}"/>
              </a:ext>
            </a:extLst>
          </p:cNvPr>
          <p:cNvSpPr>
            <a:spLocks noGrp="1"/>
          </p:cNvSpPr>
          <p:nvPr>
            <p:ph type="title"/>
          </p:nvPr>
        </p:nvSpPr>
        <p:spPr>
          <a:xfrm>
            <a:off x="457200" y="274638"/>
            <a:ext cx="8229600" cy="561975"/>
          </a:xfrm>
        </p:spPr>
        <p:txBody>
          <a:bodyPr/>
          <a:lstStyle/>
          <a:p>
            <a:r>
              <a:rPr lang="en-US" altLang="en-US"/>
              <a:t>Other regulatory bodies </a:t>
            </a:r>
          </a:p>
        </p:txBody>
      </p:sp>
      <p:sp>
        <p:nvSpPr>
          <p:cNvPr id="32770" name="Content Placeholder 2">
            <a:extLst>
              <a:ext uri="{FF2B5EF4-FFF2-40B4-BE49-F238E27FC236}">
                <a16:creationId xmlns:a16="http://schemas.microsoft.com/office/drawing/2014/main" id="{7CB0D1FA-5A38-4E2C-B6AD-255BB435FCDD}"/>
              </a:ext>
            </a:extLst>
          </p:cNvPr>
          <p:cNvSpPr>
            <a:spLocks noGrp="1"/>
          </p:cNvSpPr>
          <p:nvPr>
            <p:ph idx="1"/>
          </p:nvPr>
        </p:nvSpPr>
        <p:spPr>
          <a:xfrm>
            <a:off x="265112" y="1052736"/>
            <a:ext cx="8613775" cy="4176464"/>
          </a:xfrm>
        </p:spPr>
        <p:txBody>
          <a:bodyPr/>
          <a:lstStyle/>
          <a:p>
            <a:r>
              <a:rPr lang="en-GB" altLang="en-US" sz="2400" b="1" dirty="0"/>
              <a:t>European Food Standards Agency (EFSA) </a:t>
            </a:r>
            <a:r>
              <a:rPr lang="en-GB" altLang="en-US" sz="2400" dirty="0"/>
              <a:t>– regulates statements that can be done on benefits of foods </a:t>
            </a:r>
          </a:p>
          <a:p>
            <a:endParaRPr lang="en-GB" altLang="en-US" sz="2400" dirty="0"/>
          </a:p>
          <a:p>
            <a:r>
              <a:rPr lang="en-GB" altLang="en-US" sz="2400" b="1" dirty="0"/>
              <a:t>The Advertising Standards Authority (ASA) – </a:t>
            </a:r>
            <a:r>
              <a:rPr lang="en-GB" altLang="en-US" sz="2400" dirty="0"/>
              <a:t>regulate health claims in promotional materials </a:t>
            </a:r>
          </a:p>
          <a:p>
            <a:endParaRPr lang="en-GB" altLang="en-US" sz="2400" dirty="0"/>
          </a:p>
          <a:p>
            <a:r>
              <a:rPr lang="en-GB" altLang="en-US" sz="2400" b="1" dirty="0"/>
              <a:t>Medicines and Healthcare products Regulatory Agency (MHRA) </a:t>
            </a:r>
            <a:r>
              <a:rPr lang="en-GB" altLang="en-US" sz="2400" dirty="0"/>
              <a:t>– regulating medical devices, medicines</a:t>
            </a:r>
            <a:r>
              <a:rPr lang="en-GB" altLang="en-US" sz="2400" b="1" dirty="0"/>
              <a:t> </a:t>
            </a:r>
          </a:p>
          <a:p>
            <a:endParaRPr lang="en-GB" altLang="en-US" sz="2400" dirty="0"/>
          </a:p>
          <a:p>
            <a:r>
              <a:rPr lang="en-GB" altLang="en-US" sz="2400" b="1" dirty="0"/>
              <a:t>Trading Standards offices and the Office of Fair Trading </a:t>
            </a:r>
            <a:r>
              <a:rPr lang="en-GB" altLang="en-US" sz="2400" dirty="0"/>
              <a:t>– enforcing consumer protection.</a:t>
            </a:r>
            <a:endParaRPr lang="en-US" altLang="en-US" sz="24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Title 1">
            <a:extLst>
              <a:ext uri="{FF2B5EF4-FFF2-40B4-BE49-F238E27FC236}">
                <a16:creationId xmlns:a16="http://schemas.microsoft.com/office/drawing/2014/main" id="{F07ACFB7-F98B-447B-844C-36FB94D48A77}"/>
              </a:ext>
            </a:extLst>
          </p:cNvPr>
          <p:cNvSpPr>
            <a:spLocks noGrp="1"/>
          </p:cNvSpPr>
          <p:nvPr>
            <p:ph type="title"/>
          </p:nvPr>
        </p:nvSpPr>
        <p:spPr/>
        <p:txBody>
          <a:bodyPr/>
          <a:lstStyle/>
          <a:p>
            <a:r>
              <a:rPr lang="en-US" altLang="en-US"/>
              <a:t>Reflection on the supplement labeling </a:t>
            </a:r>
          </a:p>
        </p:txBody>
      </p:sp>
      <p:sp>
        <p:nvSpPr>
          <p:cNvPr id="49154" name="Content Placeholder 2">
            <a:extLst>
              <a:ext uri="{FF2B5EF4-FFF2-40B4-BE49-F238E27FC236}">
                <a16:creationId xmlns:a16="http://schemas.microsoft.com/office/drawing/2014/main" id="{848A6798-D157-4582-A7D1-3364B850B5B6}"/>
              </a:ext>
            </a:extLst>
          </p:cNvPr>
          <p:cNvSpPr>
            <a:spLocks noGrp="1"/>
          </p:cNvSpPr>
          <p:nvPr>
            <p:ph idx="1"/>
          </p:nvPr>
        </p:nvSpPr>
        <p:spPr>
          <a:xfrm>
            <a:off x="457200" y="1772816"/>
            <a:ext cx="8229600" cy="3743747"/>
          </a:xfrm>
        </p:spPr>
        <p:txBody>
          <a:bodyPr/>
          <a:lstStyle/>
          <a:p>
            <a:r>
              <a:rPr lang="en-US" altLang="en-US" sz="2800" dirty="0"/>
              <a:t>Check the next slide</a:t>
            </a:r>
          </a:p>
          <a:p>
            <a:r>
              <a:rPr lang="en-US" altLang="en-US" sz="2800" dirty="0"/>
              <a:t>Can you see any issues with MHRA  allowing the text (“backache, rheumatic or muscular pain …” to be included on the label? </a:t>
            </a:r>
          </a:p>
          <a:p>
            <a:r>
              <a:rPr lang="en-US" altLang="en-US" sz="2800" dirty="0"/>
              <a:t>Extra activity – check PubMed / UWTSD Online Library on any studies confirming the claim from the supplement  label.</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Content Placeholder 2">
            <a:extLst>
              <a:ext uri="{FF2B5EF4-FFF2-40B4-BE49-F238E27FC236}">
                <a16:creationId xmlns:a16="http://schemas.microsoft.com/office/drawing/2014/main" id="{25953E01-97AE-4F16-801B-E34797293F7B}"/>
              </a:ext>
            </a:extLst>
          </p:cNvPr>
          <p:cNvSpPr>
            <a:spLocks noGrp="1"/>
          </p:cNvSpPr>
          <p:nvPr>
            <p:ph idx="1"/>
          </p:nvPr>
        </p:nvSpPr>
        <p:spPr>
          <a:xfrm>
            <a:off x="5580063" y="404813"/>
            <a:ext cx="3313112" cy="5111750"/>
          </a:xfrm>
        </p:spPr>
        <p:txBody>
          <a:bodyPr/>
          <a:lstStyle/>
          <a:p>
            <a:r>
              <a:rPr lang="en-GB" altLang="en-US" sz="2000" dirty="0"/>
              <a:t>The wording "based on traditional use only" has to be included because of European legislation. The MHRA have allowed them (</a:t>
            </a:r>
            <a:r>
              <a:rPr lang="en-GB" altLang="en-US" sz="2000" dirty="0" err="1"/>
              <a:t>Vitabiotics</a:t>
            </a:r>
            <a:r>
              <a:rPr lang="en-GB" altLang="en-US" sz="2000" dirty="0"/>
              <a:t>) to relegate that to small print, with all the emphasis on the alleged indications, although evidence is insufficient. </a:t>
            </a:r>
            <a:endParaRPr lang="en-US" altLang="en-US" sz="2000" dirty="0"/>
          </a:p>
        </p:txBody>
      </p:sp>
      <p:pic>
        <p:nvPicPr>
          <p:cNvPr id="33796" name="Picture 2" descr="vitabiotics">
            <a:extLst>
              <a:ext uri="{FF2B5EF4-FFF2-40B4-BE49-F238E27FC236}">
                <a16:creationId xmlns:a16="http://schemas.microsoft.com/office/drawing/2014/main" id="{E28C03E5-3381-446F-BA70-D11E8D230B3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0825" y="332656"/>
            <a:ext cx="5276850" cy="4938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Title 1">
            <a:extLst>
              <a:ext uri="{FF2B5EF4-FFF2-40B4-BE49-F238E27FC236}">
                <a16:creationId xmlns:a16="http://schemas.microsoft.com/office/drawing/2014/main" id="{6BBDEC6F-1719-436E-9D04-EB1ADE318144}"/>
              </a:ext>
            </a:extLst>
          </p:cNvPr>
          <p:cNvSpPr>
            <a:spLocks noGrp="1"/>
          </p:cNvSpPr>
          <p:nvPr>
            <p:ph type="title"/>
          </p:nvPr>
        </p:nvSpPr>
        <p:spPr/>
        <p:txBody>
          <a:bodyPr/>
          <a:lstStyle/>
          <a:p>
            <a:r>
              <a:rPr lang="en-US" altLang="en-US"/>
              <a:t>Activity </a:t>
            </a:r>
          </a:p>
        </p:txBody>
      </p:sp>
      <p:sp>
        <p:nvSpPr>
          <p:cNvPr id="35842" name="Content Placeholder 2">
            <a:extLst>
              <a:ext uri="{FF2B5EF4-FFF2-40B4-BE49-F238E27FC236}">
                <a16:creationId xmlns:a16="http://schemas.microsoft.com/office/drawing/2014/main" id="{2359E045-5B3C-4CA5-BC30-53BC06A4E557}"/>
              </a:ext>
            </a:extLst>
          </p:cNvPr>
          <p:cNvSpPr>
            <a:spLocks noGrp="1"/>
          </p:cNvSpPr>
          <p:nvPr>
            <p:ph idx="1"/>
          </p:nvPr>
        </p:nvSpPr>
        <p:spPr>
          <a:xfrm>
            <a:off x="457200" y="1600200"/>
            <a:ext cx="8229600" cy="3916363"/>
          </a:xfrm>
        </p:spPr>
        <p:txBody>
          <a:bodyPr/>
          <a:lstStyle/>
          <a:p>
            <a:r>
              <a:rPr lang="en-US" altLang="en-US" dirty="0"/>
              <a:t>Find products (search Google or your own kitchen cupboards) which have words: </a:t>
            </a:r>
            <a:r>
              <a:rPr lang="en-US" altLang="en-US" i="1" dirty="0"/>
              <a:t>traditional, natural, pure </a:t>
            </a:r>
            <a:r>
              <a:rPr lang="en-US" altLang="en-US" dirty="0"/>
              <a:t>on the label.</a:t>
            </a:r>
          </a:p>
          <a:p>
            <a:r>
              <a:rPr lang="en-US" altLang="en-US" dirty="0"/>
              <a:t>What is the definition of these words? – try to research it  </a:t>
            </a:r>
          </a:p>
          <a:p>
            <a:r>
              <a:rPr lang="en-US" altLang="en-US" dirty="0"/>
              <a:t>Any issues?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Title 1">
            <a:extLst>
              <a:ext uri="{FF2B5EF4-FFF2-40B4-BE49-F238E27FC236}">
                <a16:creationId xmlns:a16="http://schemas.microsoft.com/office/drawing/2014/main" id="{1D7CE423-16A8-47C0-94B1-B6CDB5EB3930}"/>
              </a:ext>
            </a:extLst>
          </p:cNvPr>
          <p:cNvSpPr>
            <a:spLocks noGrp="1"/>
          </p:cNvSpPr>
          <p:nvPr>
            <p:ph type="title"/>
          </p:nvPr>
        </p:nvSpPr>
        <p:spPr/>
        <p:txBody>
          <a:bodyPr/>
          <a:lstStyle/>
          <a:p>
            <a:r>
              <a:rPr lang="en-US" altLang="en-US"/>
              <a:t>Code of Conduct </a:t>
            </a:r>
          </a:p>
        </p:txBody>
      </p:sp>
      <p:sp>
        <p:nvSpPr>
          <p:cNvPr id="36866" name="Content Placeholder 2">
            <a:extLst>
              <a:ext uri="{FF2B5EF4-FFF2-40B4-BE49-F238E27FC236}">
                <a16:creationId xmlns:a16="http://schemas.microsoft.com/office/drawing/2014/main" id="{518A31C9-904A-4D46-91AC-C0C4E25E35C0}"/>
              </a:ext>
            </a:extLst>
          </p:cNvPr>
          <p:cNvSpPr>
            <a:spLocks noGrp="1"/>
          </p:cNvSpPr>
          <p:nvPr>
            <p:ph idx="1"/>
          </p:nvPr>
        </p:nvSpPr>
        <p:spPr>
          <a:xfrm>
            <a:off x="457200" y="1417638"/>
            <a:ext cx="8229600" cy="3916363"/>
          </a:xfrm>
        </p:spPr>
        <p:txBody>
          <a:bodyPr/>
          <a:lstStyle/>
          <a:p>
            <a:r>
              <a:rPr lang="en-US" altLang="en-US" sz="2800" dirty="0"/>
              <a:t>Code of Conduct would differ sightly depending on the register, but the main points usually included are:</a:t>
            </a:r>
          </a:p>
          <a:p>
            <a:endParaRPr lang="en-US" altLang="en-US" sz="2800" dirty="0"/>
          </a:p>
          <a:p>
            <a:r>
              <a:rPr lang="en-US" altLang="en-US" sz="2800" dirty="0"/>
              <a:t>See next slides for the </a:t>
            </a:r>
            <a:r>
              <a:rPr lang="en-US" altLang="en-US" sz="2800" b="1" i="1" dirty="0"/>
              <a:t>CNHC Code of Conduct, Ethics and Performance </a:t>
            </a:r>
            <a:r>
              <a:rPr lang="en-US" altLang="en-US" sz="2800" dirty="0"/>
              <a:t>which you can find here: </a:t>
            </a:r>
            <a:r>
              <a:rPr lang="en-US" altLang="en-US" sz="2800" i="1" dirty="0">
                <a:hlinkClick r:id="rId2"/>
              </a:rPr>
              <a:t>https://www.cnhc.org.uk/sites/default/files/Downloads/CodeofConductEthicsandPerformance.pdf</a:t>
            </a:r>
            <a:r>
              <a:rPr lang="en-US" altLang="en-US" sz="2800" i="1" dirty="0"/>
              <a:t> </a:t>
            </a:r>
          </a:p>
          <a:p>
            <a:endParaRPr lang="en-US" altLang="en-US" sz="28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Title 1">
            <a:extLst>
              <a:ext uri="{FF2B5EF4-FFF2-40B4-BE49-F238E27FC236}">
                <a16:creationId xmlns:a16="http://schemas.microsoft.com/office/drawing/2014/main" id="{76D08503-2302-4405-A76E-EF968AA53DA8}"/>
              </a:ext>
            </a:extLst>
          </p:cNvPr>
          <p:cNvSpPr>
            <a:spLocks noGrp="1"/>
          </p:cNvSpPr>
          <p:nvPr>
            <p:ph type="title"/>
          </p:nvPr>
        </p:nvSpPr>
        <p:spPr/>
        <p:txBody>
          <a:bodyPr/>
          <a:lstStyle/>
          <a:p>
            <a:r>
              <a:rPr lang="en-US" altLang="en-US" sz="3200" b="1" dirty="0"/>
              <a:t>A - You must respect clients’ dignity, individuality and privacy </a:t>
            </a:r>
            <a:endParaRPr lang="en-US" altLang="en-US" b="1" dirty="0"/>
          </a:p>
        </p:txBody>
      </p:sp>
      <p:sp>
        <p:nvSpPr>
          <p:cNvPr id="37890" name="Content Placeholder 2">
            <a:extLst>
              <a:ext uri="{FF2B5EF4-FFF2-40B4-BE49-F238E27FC236}">
                <a16:creationId xmlns:a16="http://schemas.microsoft.com/office/drawing/2014/main" id="{BB4A472D-A819-488B-B12D-CB00BD38FC31}"/>
              </a:ext>
            </a:extLst>
          </p:cNvPr>
          <p:cNvSpPr>
            <a:spLocks noGrp="1"/>
          </p:cNvSpPr>
          <p:nvPr>
            <p:ph idx="1"/>
          </p:nvPr>
        </p:nvSpPr>
        <p:spPr>
          <a:xfrm>
            <a:off x="457200" y="1600200"/>
            <a:ext cx="8229600" cy="3916363"/>
          </a:xfrm>
        </p:spPr>
        <p:txBody>
          <a:bodyPr/>
          <a:lstStyle/>
          <a:p>
            <a:r>
              <a:rPr lang="en-US" altLang="en-US" sz="2000" dirty="0"/>
              <a:t>A1 Respecting privacy and dignity </a:t>
            </a:r>
            <a:endParaRPr lang="en-GB" altLang="en-US" sz="2000" dirty="0"/>
          </a:p>
          <a:p>
            <a:r>
              <a:rPr lang="en-US" altLang="en-US" sz="2000" dirty="0"/>
              <a:t>A2 ‘Chaperones’ </a:t>
            </a:r>
            <a:endParaRPr lang="en-GB" altLang="en-US" sz="2000" dirty="0"/>
          </a:p>
          <a:p>
            <a:r>
              <a:rPr lang="en-US" altLang="en-US" sz="2000" dirty="0"/>
              <a:t>A3 A legal duty to promote equality </a:t>
            </a:r>
            <a:endParaRPr lang="en-GB" altLang="en-US" sz="2000" dirty="0"/>
          </a:p>
          <a:p>
            <a:r>
              <a:rPr lang="en-US" altLang="en-US" sz="2000" dirty="0"/>
              <a:t>A4 Avoiding unfair discrimination </a:t>
            </a:r>
            <a:endParaRPr lang="en-GB" altLang="en-US" sz="2000" dirty="0"/>
          </a:p>
          <a:p>
            <a:r>
              <a:rPr lang="en-US" altLang="en-US" sz="2000" dirty="0"/>
              <a:t>A5 Confidentiality </a:t>
            </a:r>
            <a:endParaRPr lang="en-GB" altLang="en-US" sz="2000" dirty="0"/>
          </a:p>
          <a:p>
            <a:r>
              <a:rPr lang="en-US" altLang="en-US" sz="2000" dirty="0"/>
              <a:t>A6 Data protection laws</a:t>
            </a:r>
            <a:endParaRPr lang="en-GB" altLang="en-US" sz="2000" dirty="0"/>
          </a:p>
          <a:p>
            <a:r>
              <a:rPr lang="en-US" altLang="en-US" sz="2000" dirty="0"/>
              <a:t>A7 Protecting confidential information </a:t>
            </a:r>
            <a:endParaRPr lang="en-GB" altLang="en-US" sz="2000" dirty="0"/>
          </a:p>
          <a:p>
            <a:r>
              <a:rPr lang="en-US" altLang="en-US" sz="2000" dirty="0"/>
              <a:t>A8 Sharing confidential information with colleagues </a:t>
            </a:r>
            <a:endParaRPr lang="en-GB" altLang="en-US" sz="2000" dirty="0"/>
          </a:p>
          <a:p>
            <a:r>
              <a:rPr lang="en-US" altLang="en-US" sz="2000" dirty="0"/>
              <a:t>A9 Getting clients’ consent to disclose confidential information </a:t>
            </a:r>
            <a:endParaRPr lang="en-GB" altLang="en-US" sz="2000" dirty="0"/>
          </a:p>
          <a:p>
            <a:r>
              <a:rPr lang="en-US" altLang="en-US" sz="2000" dirty="0"/>
              <a:t>A10Disclosing confidential information in the public interest </a:t>
            </a:r>
            <a:endParaRPr lang="en-GB" altLang="en-US" sz="2000" dirty="0"/>
          </a:p>
          <a:p>
            <a:endParaRPr lang="en-US" altLang="en-US"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itle 1">
            <a:extLst>
              <a:ext uri="{FF2B5EF4-FFF2-40B4-BE49-F238E27FC236}">
                <a16:creationId xmlns:a16="http://schemas.microsoft.com/office/drawing/2014/main" id="{1E76F942-4754-4ECB-AF4C-7BD75338D5A9}"/>
              </a:ext>
            </a:extLst>
          </p:cNvPr>
          <p:cNvSpPr>
            <a:spLocks noGrp="1"/>
          </p:cNvSpPr>
          <p:nvPr>
            <p:ph type="title"/>
          </p:nvPr>
        </p:nvSpPr>
        <p:spPr/>
        <p:txBody>
          <a:bodyPr/>
          <a:lstStyle/>
          <a:p>
            <a:r>
              <a:rPr lang="en-US" altLang="en-US" sz="3200" b="1" dirty="0"/>
              <a:t>B - You must respect clients’ rights to be involved in decisions about their care </a:t>
            </a:r>
          </a:p>
        </p:txBody>
      </p:sp>
      <p:sp>
        <p:nvSpPr>
          <p:cNvPr id="39938" name="Content Placeholder 2">
            <a:extLst>
              <a:ext uri="{FF2B5EF4-FFF2-40B4-BE49-F238E27FC236}">
                <a16:creationId xmlns:a16="http://schemas.microsoft.com/office/drawing/2014/main" id="{47B7DFA1-810E-4F9E-81D1-59B96B448B3B}"/>
              </a:ext>
            </a:extLst>
          </p:cNvPr>
          <p:cNvSpPr>
            <a:spLocks noGrp="1"/>
          </p:cNvSpPr>
          <p:nvPr>
            <p:ph idx="1"/>
          </p:nvPr>
        </p:nvSpPr>
        <p:spPr>
          <a:xfrm>
            <a:off x="457200" y="1600200"/>
            <a:ext cx="8229600" cy="3916363"/>
          </a:xfrm>
        </p:spPr>
        <p:txBody>
          <a:bodyPr/>
          <a:lstStyle/>
          <a:p>
            <a:r>
              <a:rPr lang="en-US" altLang="en-US" sz="2000"/>
              <a:t>B1 Establishing effective communication with clients </a:t>
            </a:r>
            <a:endParaRPr lang="en-GB" altLang="en-US" sz="2000"/>
          </a:p>
          <a:p>
            <a:r>
              <a:rPr lang="en-US" altLang="en-US" sz="2000"/>
              <a:t>B2 Politeness and consideration </a:t>
            </a:r>
            <a:endParaRPr lang="en-GB" altLang="en-US" sz="2000"/>
          </a:p>
          <a:p>
            <a:r>
              <a:rPr lang="en-US" altLang="en-US" sz="2000"/>
              <a:t>B3 Accurate, relevant and clear information: an essential part of consent </a:t>
            </a:r>
            <a:endParaRPr lang="en-GB" altLang="en-US" sz="2000"/>
          </a:p>
          <a:p>
            <a:r>
              <a:rPr lang="en-US" altLang="en-US" sz="2000"/>
              <a:t>B4 Getting consent </a:t>
            </a:r>
            <a:endParaRPr lang="en-GB" altLang="en-US" sz="2000"/>
          </a:p>
          <a:p>
            <a:r>
              <a:rPr lang="en-US" altLang="en-US" sz="2000"/>
              <a:t>B5 Respecting clients’ decisions. </a:t>
            </a:r>
            <a:endParaRPr lang="en-GB" altLang="en-US" sz="2000"/>
          </a:p>
          <a:p>
            <a:r>
              <a:rPr lang="en-US" altLang="en-US" sz="2000"/>
              <a:t>B6 Providing access to client records </a:t>
            </a:r>
            <a:endParaRPr lang="en-GB" altLang="en-US" sz="2000"/>
          </a:p>
          <a:p>
            <a:r>
              <a:rPr lang="en-US" altLang="en-US" sz="2000"/>
              <a:t>B7 Maintaining client records </a:t>
            </a:r>
            <a:endParaRPr lang="en-GB" altLang="en-US" sz="2000"/>
          </a:p>
          <a:p>
            <a:r>
              <a:rPr lang="en-US" altLang="en-US" sz="2000"/>
              <a:t>B8 Safekeeping of client records </a:t>
            </a:r>
            <a:endParaRPr lang="en-GB" altLang="en-US" sz="2000"/>
          </a:p>
          <a:p>
            <a:endParaRPr lang="en-US" altLang="en-US"/>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Title 1">
            <a:extLst>
              <a:ext uri="{FF2B5EF4-FFF2-40B4-BE49-F238E27FC236}">
                <a16:creationId xmlns:a16="http://schemas.microsoft.com/office/drawing/2014/main" id="{59DC65FA-466A-4F9E-B9F5-ABE8344E461C}"/>
              </a:ext>
            </a:extLst>
          </p:cNvPr>
          <p:cNvSpPr>
            <a:spLocks noGrp="1"/>
          </p:cNvSpPr>
          <p:nvPr>
            <p:ph type="title"/>
          </p:nvPr>
        </p:nvSpPr>
        <p:spPr/>
        <p:txBody>
          <a:bodyPr/>
          <a:lstStyle/>
          <a:p>
            <a:r>
              <a:rPr lang="en-US" altLang="en-US" sz="3200" b="1" dirty="0"/>
              <a:t>C - You must justify public trust and confidence by being honest and trustworthy </a:t>
            </a:r>
          </a:p>
        </p:txBody>
      </p:sp>
      <p:sp>
        <p:nvSpPr>
          <p:cNvPr id="3" name="Content Placeholder 2">
            <a:extLst>
              <a:ext uri="{FF2B5EF4-FFF2-40B4-BE49-F238E27FC236}">
                <a16:creationId xmlns:a16="http://schemas.microsoft.com/office/drawing/2014/main" id="{9FE1E491-1012-4FDD-8CB0-09C3BEE571D0}"/>
              </a:ext>
            </a:extLst>
          </p:cNvPr>
          <p:cNvSpPr>
            <a:spLocks noGrp="1"/>
          </p:cNvSpPr>
          <p:nvPr>
            <p:ph idx="1"/>
          </p:nvPr>
        </p:nvSpPr>
        <p:spPr>
          <a:xfrm>
            <a:off x="457200" y="1844824"/>
            <a:ext cx="8229600" cy="3671739"/>
          </a:xfrm>
        </p:spPr>
        <p:txBody>
          <a:bodyPr/>
          <a:lstStyle/>
          <a:p>
            <a:pPr>
              <a:defRPr/>
            </a:pPr>
            <a:r>
              <a:rPr lang="en-US" sz="2000" dirty="0"/>
              <a:t>C1 Acting with honesty and integrity </a:t>
            </a:r>
            <a:endParaRPr lang="en-GB" sz="2000" dirty="0"/>
          </a:p>
          <a:p>
            <a:pPr>
              <a:defRPr/>
            </a:pPr>
            <a:r>
              <a:rPr lang="en-US" sz="2000" dirty="0"/>
              <a:t>C2 Refusing to continue client care </a:t>
            </a:r>
            <a:endParaRPr lang="en-GB" sz="2000" dirty="0"/>
          </a:p>
          <a:p>
            <a:pPr>
              <a:defRPr/>
            </a:pPr>
            <a:r>
              <a:rPr lang="en-US" sz="2000" dirty="0"/>
              <a:t>C3 Establishing sexual boundaries </a:t>
            </a:r>
            <a:endParaRPr lang="en-GB" sz="2000" dirty="0"/>
          </a:p>
          <a:p>
            <a:pPr>
              <a:defRPr/>
            </a:pPr>
            <a:r>
              <a:rPr lang="en-US" sz="2000" dirty="0"/>
              <a:t>C4 Advertising your work or practice </a:t>
            </a:r>
            <a:endParaRPr lang="en-GB" sz="2000" dirty="0"/>
          </a:p>
          <a:p>
            <a:pPr>
              <a:defRPr/>
            </a:pPr>
            <a:r>
              <a:rPr lang="en-US" sz="2000" dirty="0"/>
              <a:t>C5 Use of titles and qualifications </a:t>
            </a:r>
            <a:endParaRPr lang="en-GB" sz="2000" dirty="0"/>
          </a:p>
          <a:p>
            <a:pPr>
              <a:defRPr/>
            </a:pPr>
            <a:r>
              <a:rPr lang="en-US" sz="2000" dirty="0"/>
              <a:t>C6 Conflicts of interest </a:t>
            </a:r>
            <a:endParaRPr lang="en-GB" sz="2000" dirty="0"/>
          </a:p>
          <a:p>
            <a:pPr>
              <a:defRPr/>
            </a:pPr>
            <a:r>
              <a:rPr lang="en-US" sz="2000" dirty="0"/>
              <a:t>C7 Financial records </a:t>
            </a:r>
            <a:endParaRPr lang="en-GB" sz="2000" dirty="0"/>
          </a:p>
          <a:p>
            <a:pPr marL="0" indent="0">
              <a:buFont typeface="Arial" panose="020B0604020202020204" pitchFamily="34" charset="0"/>
              <a:buNone/>
              <a:defRPr/>
            </a:pPr>
            <a:endParaRPr lang="en-US"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Title 1">
            <a:extLst>
              <a:ext uri="{FF2B5EF4-FFF2-40B4-BE49-F238E27FC236}">
                <a16:creationId xmlns:a16="http://schemas.microsoft.com/office/drawing/2014/main" id="{358C61D9-BF38-485D-8821-C102F45E1556}"/>
              </a:ext>
            </a:extLst>
          </p:cNvPr>
          <p:cNvSpPr>
            <a:spLocks noGrp="1"/>
          </p:cNvSpPr>
          <p:nvPr>
            <p:ph type="title"/>
          </p:nvPr>
        </p:nvSpPr>
        <p:spPr/>
        <p:txBody>
          <a:bodyPr/>
          <a:lstStyle/>
          <a:p>
            <a:r>
              <a:rPr lang="en-US" altLang="en-US" sz="3200" b="1" dirty="0"/>
              <a:t>D - You must provide a good standard of practice and care </a:t>
            </a:r>
          </a:p>
        </p:txBody>
      </p:sp>
      <p:sp>
        <p:nvSpPr>
          <p:cNvPr id="41986" name="Content Placeholder 2">
            <a:extLst>
              <a:ext uri="{FF2B5EF4-FFF2-40B4-BE49-F238E27FC236}">
                <a16:creationId xmlns:a16="http://schemas.microsoft.com/office/drawing/2014/main" id="{EB2C6103-E91B-4171-AB7B-763BC840F4CF}"/>
              </a:ext>
            </a:extLst>
          </p:cNvPr>
          <p:cNvSpPr>
            <a:spLocks noGrp="1"/>
          </p:cNvSpPr>
          <p:nvPr>
            <p:ph idx="1"/>
          </p:nvPr>
        </p:nvSpPr>
        <p:spPr>
          <a:xfrm>
            <a:off x="457200" y="1772816"/>
            <a:ext cx="8229600" cy="3743747"/>
          </a:xfrm>
        </p:spPr>
        <p:txBody>
          <a:bodyPr/>
          <a:lstStyle/>
          <a:p>
            <a:r>
              <a:rPr lang="en-US" altLang="en-US" sz="2800" dirty="0"/>
              <a:t>D1 Knowing your own limits </a:t>
            </a:r>
            <a:endParaRPr lang="en-GB" altLang="en-US" sz="2800" dirty="0"/>
          </a:p>
          <a:p>
            <a:r>
              <a:rPr lang="en-US" altLang="en-US" sz="2800" dirty="0"/>
              <a:t>D2 Fitness to practice.</a:t>
            </a:r>
            <a:endParaRPr lang="en-GB" altLang="en-US" sz="2800" dirty="0"/>
          </a:p>
          <a:p>
            <a:endParaRPr lang="en-US" altLang="en-US" sz="28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Title 1">
            <a:extLst>
              <a:ext uri="{FF2B5EF4-FFF2-40B4-BE49-F238E27FC236}">
                <a16:creationId xmlns:a16="http://schemas.microsoft.com/office/drawing/2014/main" id="{358C61D9-BF38-485D-8821-C102F45E1556}"/>
              </a:ext>
            </a:extLst>
          </p:cNvPr>
          <p:cNvSpPr>
            <a:spLocks noGrp="1"/>
          </p:cNvSpPr>
          <p:nvPr>
            <p:ph type="title"/>
          </p:nvPr>
        </p:nvSpPr>
        <p:spPr/>
        <p:txBody>
          <a:bodyPr/>
          <a:lstStyle/>
          <a:p>
            <a:r>
              <a:rPr lang="en-GB" altLang="en-US" sz="3200" b="1" dirty="0"/>
              <a:t>E - You must protect clients and colleagues from risk of harm</a:t>
            </a:r>
            <a:br>
              <a:rPr lang="en-GB" altLang="en-US" sz="3200" b="1" dirty="0"/>
            </a:br>
            <a:r>
              <a:rPr lang="en-US" altLang="en-US" sz="3200" b="1" dirty="0"/>
              <a:t> </a:t>
            </a:r>
          </a:p>
        </p:txBody>
      </p:sp>
      <p:sp>
        <p:nvSpPr>
          <p:cNvPr id="41986" name="Content Placeholder 2">
            <a:extLst>
              <a:ext uri="{FF2B5EF4-FFF2-40B4-BE49-F238E27FC236}">
                <a16:creationId xmlns:a16="http://schemas.microsoft.com/office/drawing/2014/main" id="{EB2C6103-E91B-4171-AB7B-763BC840F4CF}"/>
              </a:ext>
            </a:extLst>
          </p:cNvPr>
          <p:cNvSpPr>
            <a:spLocks noGrp="1"/>
          </p:cNvSpPr>
          <p:nvPr>
            <p:ph idx="1"/>
          </p:nvPr>
        </p:nvSpPr>
        <p:spPr>
          <a:xfrm>
            <a:off x="457200" y="1268760"/>
            <a:ext cx="8229600" cy="3743747"/>
          </a:xfrm>
        </p:spPr>
        <p:txBody>
          <a:bodyPr/>
          <a:lstStyle/>
          <a:p>
            <a:r>
              <a:rPr lang="en-GB" altLang="en-US" sz="2400" dirty="0"/>
              <a:t>E1 Managing complaints</a:t>
            </a:r>
          </a:p>
          <a:p>
            <a:r>
              <a:rPr lang="en-GB" altLang="en-US" sz="2400" dirty="0"/>
              <a:t>E2 Raising concerns</a:t>
            </a:r>
          </a:p>
          <a:p>
            <a:r>
              <a:rPr lang="en-GB" altLang="en-US" sz="2400" dirty="0"/>
              <a:t>E3 Professional behaviour </a:t>
            </a:r>
          </a:p>
          <a:p>
            <a:r>
              <a:rPr lang="en-GB" altLang="en-US" sz="2400" dirty="0"/>
              <a:t>E4 Your own health and wellbeing </a:t>
            </a:r>
          </a:p>
          <a:p>
            <a:r>
              <a:rPr lang="en-GB" altLang="en-US" sz="2400" dirty="0"/>
              <a:t>E5 Health and safety </a:t>
            </a:r>
          </a:p>
          <a:p>
            <a:r>
              <a:rPr lang="en-GB" altLang="en-US" sz="2400" dirty="0"/>
              <a:t>E6 Controlling infection </a:t>
            </a:r>
          </a:p>
          <a:p>
            <a:r>
              <a:rPr lang="en-GB" altLang="en-US" sz="2400" dirty="0"/>
              <a:t>E7 Safeguarding the welfare of children, young people and adults at risk because of abuse,</a:t>
            </a:r>
          </a:p>
          <a:p>
            <a:r>
              <a:rPr lang="en-GB" altLang="en-US" sz="2400" dirty="0"/>
              <a:t>neglect or self-harm </a:t>
            </a:r>
          </a:p>
          <a:p>
            <a:r>
              <a:rPr lang="en-GB" altLang="en-US" sz="2400" dirty="0"/>
              <a:t>E8 Professional indemnity insurance.</a:t>
            </a:r>
            <a:endParaRPr lang="en-US" altLang="en-US" sz="2400" dirty="0"/>
          </a:p>
        </p:txBody>
      </p:sp>
    </p:spTree>
    <p:extLst>
      <p:ext uri="{BB962C8B-B14F-4D97-AF65-F5344CB8AC3E}">
        <p14:creationId xmlns:p14="http://schemas.microsoft.com/office/powerpoint/2010/main" val="37274451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Title 1">
            <a:extLst>
              <a:ext uri="{FF2B5EF4-FFF2-40B4-BE49-F238E27FC236}">
                <a16:creationId xmlns:a16="http://schemas.microsoft.com/office/drawing/2014/main" id="{358C61D9-BF38-485D-8821-C102F45E1556}"/>
              </a:ext>
            </a:extLst>
          </p:cNvPr>
          <p:cNvSpPr>
            <a:spLocks noGrp="1"/>
          </p:cNvSpPr>
          <p:nvPr>
            <p:ph type="title"/>
          </p:nvPr>
        </p:nvSpPr>
        <p:spPr/>
        <p:txBody>
          <a:bodyPr/>
          <a:lstStyle/>
          <a:p>
            <a:r>
              <a:rPr lang="en-GB" altLang="en-US" sz="3200" b="1" dirty="0"/>
              <a:t>F - You must co-operate with colleagues from your own and other professions</a:t>
            </a:r>
            <a:br>
              <a:rPr lang="en-GB" altLang="en-US" sz="3200" dirty="0"/>
            </a:br>
            <a:r>
              <a:rPr lang="en-US" altLang="en-US" sz="3200" b="1" dirty="0"/>
              <a:t> </a:t>
            </a:r>
          </a:p>
        </p:txBody>
      </p:sp>
      <p:sp>
        <p:nvSpPr>
          <p:cNvPr id="41986" name="Content Placeholder 2">
            <a:extLst>
              <a:ext uri="{FF2B5EF4-FFF2-40B4-BE49-F238E27FC236}">
                <a16:creationId xmlns:a16="http://schemas.microsoft.com/office/drawing/2014/main" id="{EB2C6103-E91B-4171-AB7B-763BC840F4CF}"/>
              </a:ext>
            </a:extLst>
          </p:cNvPr>
          <p:cNvSpPr>
            <a:spLocks noGrp="1"/>
          </p:cNvSpPr>
          <p:nvPr>
            <p:ph idx="1"/>
          </p:nvPr>
        </p:nvSpPr>
        <p:spPr>
          <a:xfrm>
            <a:off x="457200" y="1772816"/>
            <a:ext cx="8229600" cy="3743747"/>
          </a:xfrm>
        </p:spPr>
        <p:txBody>
          <a:bodyPr/>
          <a:lstStyle/>
          <a:p>
            <a:r>
              <a:rPr lang="en-GB" altLang="en-US" sz="2800" dirty="0"/>
              <a:t>F1 Respecting the skills and contributions of others </a:t>
            </a:r>
          </a:p>
          <a:p>
            <a:r>
              <a:rPr lang="en-GB" altLang="en-US" sz="2800" dirty="0"/>
              <a:t>F2 Agreeing responsibilities.</a:t>
            </a:r>
            <a:endParaRPr lang="en-US" altLang="en-US" sz="2800" dirty="0"/>
          </a:p>
        </p:txBody>
      </p:sp>
    </p:spTree>
    <p:extLst>
      <p:ext uri="{BB962C8B-B14F-4D97-AF65-F5344CB8AC3E}">
        <p14:creationId xmlns:p14="http://schemas.microsoft.com/office/powerpoint/2010/main" val="360144799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a:extLst>
              <a:ext uri="{FF2B5EF4-FFF2-40B4-BE49-F238E27FC236}">
                <a16:creationId xmlns:a16="http://schemas.microsoft.com/office/drawing/2014/main" id="{0C6F91B4-3FFB-4EB0-95CD-F2A7AAA17104}"/>
              </a:ext>
            </a:extLst>
          </p:cNvPr>
          <p:cNvSpPr>
            <a:spLocks noGrp="1"/>
          </p:cNvSpPr>
          <p:nvPr>
            <p:ph type="title"/>
          </p:nvPr>
        </p:nvSpPr>
        <p:spPr/>
        <p:txBody>
          <a:bodyPr/>
          <a:lstStyle/>
          <a:p>
            <a:r>
              <a:rPr lang="en-US" altLang="en-US"/>
              <a:t>Collaborations and referrals in CTs </a:t>
            </a:r>
          </a:p>
        </p:txBody>
      </p:sp>
      <p:sp>
        <p:nvSpPr>
          <p:cNvPr id="47106" name="Content Placeholder 2">
            <a:extLst>
              <a:ext uri="{FF2B5EF4-FFF2-40B4-BE49-F238E27FC236}">
                <a16:creationId xmlns:a16="http://schemas.microsoft.com/office/drawing/2014/main" id="{C6392599-43E0-46E4-8160-84382D620019}"/>
              </a:ext>
            </a:extLst>
          </p:cNvPr>
          <p:cNvSpPr>
            <a:spLocks noGrp="1"/>
          </p:cNvSpPr>
          <p:nvPr>
            <p:ph idx="1"/>
          </p:nvPr>
        </p:nvSpPr>
        <p:spPr>
          <a:xfrm>
            <a:off x="457200" y="1600200"/>
            <a:ext cx="8229600" cy="3916363"/>
          </a:xfrm>
        </p:spPr>
        <p:txBody>
          <a:bodyPr/>
          <a:lstStyle/>
          <a:p>
            <a:pPr>
              <a:defRPr/>
            </a:pPr>
            <a:r>
              <a:rPr lang="en-US" altLang="en-US" sz="2400" dirty="0"/>
              <a:t>Things to consider in discussion on collaborations and referrals </a:t>
            </a:r>
          </a:p>
          <a:p>
            <a:pPr marL="0" indent="0">
              <a:buFont typeface="Arial" panose="020B0604020202020204" pitchFamily="34" charset="0"/>
              <a:buNone/>
              <a:defRPr/>
            </a:pPr>
            <a:r>
              <a:rPr lang="en-GB" sz="2400" dirty="0"/>
              <a:t>(1) circumstances under which referral is appropriate</a:t>
            </a:r>
          </a:p>
          <a:p>
            <a:pPr marL="0" indent="0">
              <a:buFont typeface="Arial" panose="020B0604020202020204" pitchFamily="34" charset="0"/>
              <a:buNone/>
              <a:defRPr/>
            </a:pPr>
            <a:r>
              <a:rPr lang="en-GB" sz="2400" dirty="0"/>
              <a:t>(2) the nature of the relationship between the referring clinician and the practitioner to whom the referral is made (considering conventional health care and CAM, regulated and unregulated practitioners)</a:t>
            </a:r>
          </a:p>
          <a:p>
            <a:pPr marL="0" indent="0">
              <a:buFont typeface="Arial" panose="020B0604020202020204" pitchFamily="34" charset="0"/>
              <a:buNone/>
              <a:defRPr/>
            </a:pPr>
            <a:r>
              <a:rPr lang="en-GB" sz="2400" dirty="0"/>
              <a:t>(3) considerations when undertaking shared or collaborative care with other health care practitioners (conventional health care or CAM).</a:t>
            </a:r>
            <a:endParaRPr lang="en-US" altLang="en-US" sz="24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2E394-9CC4-40F1-A1E3-695E8F72FB41}"/>
              </a:ext>
            </a:extLst>
          </p:cNvPr>
          <p:cNvSpPr>
            <a:spLocks noGrp="1"/>
          </p:cNvSpPr>
          <p:nvPr>
            <p:ph type="title"/>
          </p:nvPr>
        </p:nvSpPr>
        <p:spPr/>
        <p:txBody>
          <a:bodyPr/>
          <a:lstStyle/>
          <a:p>
            <a:r>
              <a:rPr lang="en-GB" dirty="0"/>
              <a:t>Conclusion/Recap</a:t>
            </a:r>
          </a:p>
        </p:txBody>
      </p:sp>
      <p:sp>
        <p:nvSpPr>
          <p:cNvPr id="3" name="Content Placeholder 2">
            <a:extLst>
              <a:ext uri="{FF2B5EF4-FFF2-40B4-BE49-F238E27FC236}">
                <a16:creationId xmlns:a16="http://schemas.microsoft.com/office/drawing/2014/main" id="{2B9B087B-9DF1-4214-8DCB-A06168C3230C}"/>
              </a:ext>
            </a:extLst>
          </p:cNvPr>
          <p:cNvSpPr>
            <a:spLocks noGrp="1"/>
          </p:cNvSpPr>
          <p:nvPr>
            <p:ph idx="1"/>
          </p:nvPr>
        </p:nvSpPr>
        <p:spPr>
          <a:xfrm>
            <a:off x="457200" y="1628800"/>
            <a:ext cx="8229600" cy="3917032"/>
          </a:xfrm>
        </p:spPr>
        <p:txBody>
          <a:bodyPr/>
          <a:lstStyle/>
          <a:p>
            <a:r>
              <a:rPr lang="en-GB" dirty="0"/>
              <a:t>What did you learn today that you can apply in practice?</a:t>
            </a:r>
          </a:p>
          <a:p>
            <a:endParaRPr lang="en-GB" dirty="0"/>
          </a:p>
          <a:p>
            <a:r>
              <a:rPr lang="en-GB" dirty="0"/>
              <a:t>Any questions?</a:t>
            </a:r>
          </a:p>
        </p:txBody>
      </p:sp>
    </p:spTree>
    <p:extLst>
      <p:ext uri="{BB962C8B-B14F-4D97-AF65-F5344CB8AC3E}">
        <p14:creationId xmlns:p14="http://schemas.microsoft.com/office/powerpoint/2010/main" val="38971423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Title 1">
            <a:extLst>
              <a:ext uri="{FF2B5EF4-FFF2-40B4-BE49-F238E27FC236}">
                <a16:creationId xmlns:a16="http://schemas.microsoft.com/office/drawing/2014/main" id="{F72AA7F9-9E8E-47C7-97C8-8732B007A40F}"/>
              </a:ext>
            </a:extLst>
          </p:cNvPr>
          <p:cNvSpPr>
            <a:spLocks noGrp="1"/>
          </p:cNvSpPr>
          <p:nvPr>
            <p:ph type="title"/>
          </p:nvPr>
        </p:nvSpPr>
        <p:spPr/>
        <p:txBody>
          <a:bodyPr/>
          <a:lstStyle/>
          <a:p>
            <a:r>
              <a:rPr lang="en-US" altLang="en-US"/>
              <a:t>References </a:t>
            </a:r>
          </a:p>
        </p:txBody>
      </p:sp>
      <p:sp>
        <p:nvSpPr>
          <p:cNvPr id="45058" name="Content Placeholder 2">
            <a:extLst>
              <a:ext uri="{FF2B5EF4-FFF2-40B4-BE49-F238E27FC236}">
                <a16:creationId xmlns:a16="http://schemas.microsoft.com/office/drawing/2014/main" id="{ED5874A1-6843-41BA-BFF6-A9F1D3AFC872}"/>
              </a:ext>
            </a:extLst>
          </p:cNvPr>
          <p:cNvSpPr>
            <a:spLocks noGrp="1"/>
          </p:cNvSpPr>
          <p:nvPr>
            <p:ph idx="1"/>
          </p:nvPr>
        </p:nvSpPr>
        <p:spPr>
          <a:xfrm>
            <a:off x="457200" y="1600200"/>
            <a:ext cx="8229600" cy="3916363"/>
          </a:xfrm>
        </p:spPr>
        <p:txBody>
          <a:bodyPr/>
          <a:lstStyle/>
          <a:p>
            <a:r>
              <a:rPr lang="en-GB" altLang="en-US" sz="2000" dirty="0" err="1"/>
              <a:t>Center</a:t>
            </a:r>
            <a:r>
              <a:rPr lang="en-GB" altLang="en-US" sz="2000" dirty="0"/>
              <a:t> for Substance Abuse Treatment. Integrating Substance Abuse Treatment and Vocational Services. Rockville (MD): Substance Abuse and Mental Health Services Administration (US); 2000. (Treatment Improvement Protocol (TIP) Series, No. 38.) Chapter 5—Effective Referrals and Collaborations. Available from: https://www.ncbi.nlm.nih.gov/books/NBK64299</a:t>
            </a:r>
          </a:p>
          <a:p>
            <a:r>
              <a:rPr lang="en-GB" altLang="en-US" sz="2000" dirty="0"/>
              <a:t>Stone J, Matthews J (1996). Complementary Medicine and the Law. Oxford: Oxford University Press.</a:t>
            </a:r>
          </a:p>
          <a:p>
            <a:endParaRPr lang="en-US" altLang="en-US" dirty="0"/>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397</TotalTime>
  <Words>1759</Words>
  <Application>Microsoft Office PowerPoint</Application>
  <PresentationFormat>On-screen Show (4:3)</PresentationFormat>
  <Paragraphs>160</Paragraphs>
  <Slides>32</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32</vt:i4>
      </vt:variant>
    </vt:vector>
  </HeadingPairs>
  <TitlesOfParts>
    <vt:vector size="36" baseType="lpstr">
      <vt:lpstr>Myriad Pro</vt:lpstr>
      <vt:lpstr>Arial</vt:lpstr>
      <vt:lpstr>Verdana</vt:lpstr>
      <vt:lpstr>20140311PresentationUWTSDTemplate</vt:lpstr>
      <vt:lpstr>BMHP5001  Complementary Therapies   Week 6: Professional standards, guidelines and regulations in CTs</vt:lpstr>
      <vt:lpstr>MODULE AIM  &amp; LEARNING OUTCOMES</vt:lpstr>
      <vt:lpstr>Lesson Objectives</vt:lpstr>
      <vt:lpstr>Overview of regulations </vt:lpstr>
      <vt:lpstr>Overview of regulations </vt:lpstr>
      <vt:lpstr>Overview of regulations </vt:lpstr>
      <vt:lpstr>Overview of regulations </vt:lpstr>
      <vt:lpstr>Resource - Committee on Science and Technology Sixth Report (2000)</vt:lpstr>
      <vt:lpstr>PowerPoint Presentation</vt:lpstr>
      <vt:lpstr>Professional Standards Authority (PSA) – List of Regulators</vt:lpstr>
      <vt:lpstr>PSA – check the link below to see the list of accreditations </vt:lpstr>
      <vt:lpstr>FHT - the Federation of Holistic Therapists </vt:lpstr>
      <vt:lpstr>Activity in class FHT – qualification standards </vt:lpstr>
      <vt:lpstr>BRCP – British Register of Complementary Practitioners  </vt:lpstr>
      <vt:lpstr>CNHC – Complementary &amp; Natural Healthcare Council </vt:lpstr>
      <vt:lpstr>CNHC – Complementary &amp; Natural Healthcare Council  </vt:lpstr>
      <vt:lpstr>Discussion</vt:lpstr>
      <vt:lpstr>Activity </vt:lpstr>
      <vt:lpstr>Other regulatory bodies </vt:lpstr>
      <vt:lpstr>Reflection on the supplement labeling </vt:lpstr>
      <vt:lpstr>PowerPoint Presentation</vt:lpstr>
      <vt:lpstr>Activity </vt:lpstr>
      <vt:lpstr>Code of Conduct </vt:lpstr>
      <vt:lpstr>A - You must respect clients’ dignity, individuality and privacy </vt:lpstr>
      <vt:lpstr>B - You must respect clients’ rights to be involved in decisions about their care </vt:lpstr>
      <vt:lpstr>C - You must justify public trust and confidence by being honest and trustworthy </vt:lpstr>
      <vt:lpstr>D - You must provide a good standard of practice and care </vt:lpstr>
      <vt:lpstr>E - You must protect clients and colleagues from risk of harm  </vt:lpstr>
      <vt:lpstr>F - You must co-operate with colleagues from your own and other professions  </vt:lpstr>
      <vt:lpstr>Collaborations and referrals in CTs </vt:lpstr>
      <vt:lpstr>Conclusion/Recap</vt:lpstr>
      <vt:lpstr>References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Eleni Koutsogeorgou</cp:lastModifiedBy>
  <cp:revision>120</cp:revision>
  <cp:lastPrinted>2018-07-02T15:32:24Z</cp:lastPrinted>
  <dcterms:created xsi:type="dcterms:W3CDTF">2002-10-07T19:43:58Z</dcterms:created>
  <dcterms:modified xsi:type="dcterms:W3CDTF">2021-11-16T12:56:54Z</dcterms:modified>
</cp:coreProperties>
</file>