
<file path=[Content_Types].xml><?xml version="1.0" encoding="utf-8"?>
<Types xmlns="http://schemas.openxmlformats.org/package/2006/content-types">
  <Default Extension="glb" ContentType="model/gltf.binary"/>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260" r:id="rId1"/>
  </p:sldMasterIdLst>
  <p:notesMasterIdLst>
    <p:notesMasterId r:id="rId28"/>
  </p:notesMasterIdLst>
  <p:handoutMasterIdLst>
    <p:handoutMasterId r:id="rId29"/>
  </p:handoutMasterIdLst>
  <p:sldIdLst>
    <p:sldId id="256" r:id="rId2"/>
    <p:sldId id="257" r:id="rId3"/>
    <p:sldId id="260" r:id="rId4"/>
    <p:sldId id="262" r:id="rId5"/>
    <p:sldId id="261" r:id="rId6"/>
    <p:sldId id="258" r:id="rId7"/>
    <p:sldId id="279" r:id="rId8"/>
    <p:sldId id="280" r:id="rId9"/>
    <p:sldId id="281" r:id="rId10"/>
    <p:sldId id="259" r:id="rId11"/>
    <p:sldId id="282" r:id="rId12"/>
    <p:sldId id="283" r:id="rId13"/>
    <p:sldId id="284" r:id="rId14"/>
    <p:sldId id="285" r:id="rId15"/>
    <p:sldId id="286" r:id="rId16"/>
    <p:sldId id="287" r:id="rId17"/>
    <p:sldId id="288" r:id="rId18"/>
    <p:sldId id="289" r:id="rId19"/>
    <p:sldId id="263" r:id="rId20"/>
    <p:sldId id="290" r:id="rId21"/>
    <p:sldId id="291" r:id="rId22"/>
    <p:sldId id="292" r:id="rId23"/>
    <p:sldId id="297" r:id="rId24"/>
    <p:sldId id="298" r:id="rId25"/>
    <p:sldId id="299" r:id="rId26"/>
    <p:sldId id="266" r:id="rId27"/>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94660"/>
  </p:normalViewPr>
  <p:slideViewPr>
    <p:cSldViewPr snapToGrid="0">
      <p:cViewPr varScale="1">
        <p:scale>
          <a:sx n="66" d="100"/>
          <a:sy n="66" d="100"/>
        </p:scale>
        <p:origin x="668" y="4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handoutMaster" Target="handoutMasters/handout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 Id="rId8" Type="http://schemas.openxmlformats.org/officeDocument/2006/relationships/slide" Target="slides/slide7.xml"/></Relationships>
</file>

<file path=ppt/diagrams/_rels/data3.xml.rels><?xml version="1.0" encoding="UTF-8" standalone="yes"?>
<Relationships xmlns="http://schemas.openxmlformats.org/package/2006/relationships"><Relationship Id="rId3" Type="http://schemas.openxmlformats.org/officeDocument/2006/relationships/image" Target="../media/image17.svg"/><Relationship Id="rId2" Type="http://schemas.openxmlformats.org/officeDocument/2006/relationships/image" Target="../media/image16.svg"/><Relationship Id="rId1" Type="http://schemas.openxmlformats.org/officeDocument/2006/relationships/image" Target="../media/image15.svg"/><Relationship Id="rId6" Type="http://schemas.openxmlformats.org/officeDocument/2006/relationships/image" Target="../media/image20.svg"/><Relationship Id="rId5" Type="http://schemas.openxmlformats.org/officeDocument/2006/relationships/image" Target="../media/image19.svg"/><Relationship Id="rId4" Type="http://schemas.openxmlformats.org/officeDocument/2006/relationships/image" Target="../media/image18.svg"/></Relationships>
</file>

<file path=ppt/diagrams/_rels/drawing3.xml.rels><?xml version="1.0" encoding="UTF-8" standalone="yes"?>
<Relationships xmlns="http://schemas.openxmlformats.org/package/2006/relationships"><Relationship Id="rId3" Type="http://schemas.openxmlformats.org/officeDocument/2006/relationships/image" Target="../media/image17.svg"/><Relationship Id="rId2" Type="http://schemas.openxmlformats.org/officeDocument/2006/relationships/image" Target="../media/image16.svg"/><Relationship Id="rId1" Type="http://schemas.openxmlformats.org/officeDocument/2006/relationships/image" Target="../media/image15.svg"/><Relationship Id="rId6" Type="http://schemas.openxmlformats.org/officeDocument/2006/relationships/image" Target="../media/image20.svg"/><Relationship Id="rId5" Type="http://schemas.openxmlformats.org/officeDocument/2006/relationships/image" Target="../media/image19.svg"/><Relationship Id="rId4" Type="http://schemas.openxmlformats.org/officeDocument/2006/relationships/image" Target="../media/image18.svg"/></Relationships>
</file>

<file path=ppt/diagrams/colors1.xml><?xml version="1.0" encoding="utf-8"?>
<dgm:colorsDef xmlns:dgm="http://schemas.openxmlformats.org/drawingml/2006/diagram" xmlns:a="http://schemas.openxmlformats.org/drawingml/2006/main" uniqueId="urn:microsoft.com/office/officeart/2005/8/colors/accent3_2#1">
  <dgm:title val=""/>
  <dgm:desc val=""/>
  <dgm:catLst>
    <dgm:cat type="accent3" pri="11200"/>
  </dgm:catLst>
  <dgm:styleLbl name="node0">
    <dgm:fillClrLst meth="repeat">
      <a:schemeClr val="accent3"/>
    </dgm:fillClrLst>
    <dgm:linClrLst meth="repeat">
      <a:schemeClr val="lt1"/>
    </dgm:linClrLst>
    <dgm:effectClrLst/>
    <dgm:txLinClrLst/>
    <dgm:txFillClrLst/>
    <dgm:txEffectClrLst/>
  </dgm:styleLbl>
  <dgm:styleLbl name="node1">
    <dgm:fillClrLst meth="repeat">
      <a:schemeClr val="accent3"/>
    </dgm:fillClrLst>
    <dgm:linClrLst meth="repeat">
      <a:schemeClr val="lt1"/>
    </dgm:linClrLst>
    <dgm:effectClrLst/>
    <dgm:txLinClrLst/>
    <dgm:txFillClrLst/>
    <dgm:txEffectClrLst/>
  </dgm:styleLbl>
  <dgm:styleLbl name="alignNode1">
    <dgm:fillClrLst meth="repeat">
      <a:schemeClr val="accent3"/>
    </dgm:fillClrLst>
    <dgm:linClrLst meth="repeat">
      <a:schemeClr val="accent3"/>
    </dgm:linClrLst>
    <dgm:effectClrLst/>
    <dgm:txLinClrLst/>
    <dgm:txFillClrLst/>
    <dgm:txEffectClrLst/>
  </dgm:styleLbl>
  <dgm:styleLbl name="lnNode1">
    <dgm:fillClrLst meth="repeat">
      <a:schemeClr val="accent3"/>
    </dgm:fillClrLst>
    <dgm:linClrLst meth="repeat">
      <a:schemeClr val="lt1"/>
    </dgm:linClrLst>
    <dgm:effectClrLst/>
    <dgm:txLinClrLst/>
    <dgm:txFillClrLst/>
    <dgm:txEffectClrLst/>
  </dgm:styleLbl>
  <dgm:styleLbl name="vennNode1">
    <dgm:fillClrLst meth="repeat">
      <a:schemeClr val="accent3">
        <a:alpha val="50000"/>
      </a:schemeClr>
    </dgm:fillClrLst>
    <dgm:linClrLst meth="repeat">
      <a:schemeClr val="lt1"/>
    </dgm:linClrLst>
    <dgm:effectClrLst/>
    <dgm:txLinClrLst/>
    <dgm:txFillClrLst/>
    <dgm:txEffectClrLst/>
  </dgm:styleLbl>
  <dgm:styleLbl name="node2">
    <dgm:fillClrLst meth="repeat">
      <a:schemeClr val="accent3"/>
    </dgm:fillClrLst>
    <dgm:linClrLst meth="repeat">
      <a:schemeClr val="lt1"/>
    </dgm:linClrLst>
    <dgm:effectClrLst/>
    <dgm:txLinClrLst/>
    <dgm:txFillClrLst/>
    <dgm:txEffectClrLst/>
  </dgm:styleLbl>
  <dgm:styleLbl name="node3">
    <dgm:fillClrLst meth="repeat">
      <a:schemeClr val="accent3"/>
    </dgm:fillClrLst>
    <dgm:linClrLst meth="repeat">
      <a:schemeClr val="lt1"/>
    </dgm:linClrLst>
    <dgm:effectClrLst/>
    <dgm:txLinClrLst/>
    <dgm:txFillClrLst/>
    <dgm:txEffectClrLst/>
  </dgm:styleLbl>
  <dgm:styleLbl name="node4">
    <dgm:fillClrLst meth="repeat">
      <a:schemeClr val="accent3"/>
    </dgm:fillClrLst>
    <dgm:linClrLst meth="repeat">
      <a:schemeClr val="lt1"/>
    </dgm:linClrLst>
    <dgm:effectClrLst/>
    <dgm:txLinClrLst/>
    <dgm:txFillClrLst/>
    <dgm:txEffectClrLst/>
  </dgm:styleLbl>
  <dgm:styleLbl name="f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dgm:linClrLst>
    <dgm:effectClrLst/>
    <dgm:txLinClrLst/>
    <dgm:txFillClrLst/>
    <dgm:txEffectClrLst/>
  </dgm:styleLbl>
  <dgm:styleLbl name="asst1">
    <dgm:fillClrLst meth="repeat">
      <a:schemeClr val="accent3"/>
    </dgm:fillClrLst>
    <dgm:linClrLst meth="repeat">
      <a:schemeClr val="lt1"/>
    </dgm:linClrLst>
    <dgm:effectClrLst/>
    <dgm:txLinClrLst/>
    <dgm:txFillClrLst/>
    <dgm:txEffectClrLst/>
  </dgm:styleLbl>
  <dgm:styleLbl name="asst2">
    <dgm:fillClrLst meth="repeat">
      <a:schemeClr val="accent3"/>
    </dgm:fillClrLst>
    <dgm:linClrLst meth="repeat">
      <a:schemeClr val="lt1"/>
    </dgm:linClrLst>
    <dgm:effectClrLst/>
    <dgm:txLinClrLst/>
    <dgm:txFillClrLst/>
    <dgm:txEffectClrLst/>
  </dgm:styleLbl>
  <dgm:styleLbl name="asst3">
    <dgm:fillClrLst meth="repeat">
      <a:schemeClr val="accent3"/>
    </dgm:fillClrLst>
    <dgm:linClrLst meth="repeat">
      <a:schemeClr val="lt1"/>
    </dgm:linClrLst>
    <dgm:effectClrLst/>
    <dgm:txLinClrLst/>
    <dgm:txFillClrLst/>
    <dgm:txEffectClrLst/>
  </dgm:styleLbl>
  <dgm:styleLbl name="asst4">
    <dgm:fillClrLst meth="repeat">
      <a:schemeClr val="accent3"/>
    </dgm:fillClrLst>
    <dgm:linClrLst meth="repeat">
      <a:schemeClr val="lt1"/>
    </dgm:linClrLst>
    <dgm:effectClrLst/>
    <dgm:txLinClrLst/>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meth="repeat">
      <a:schemeClr val="lt1"/>
    </dgm:txFillClrLst>
    <dgm:txEffectClrLst/>
  </dgm:styleLbl>
  <dgm:styleLbl name="parChTrans2D2">
    <dgm:fillClrLst meth="repeat">
      <a:schemeClr val="accent3"/>
    </dgm:fillClrLst>
    <dgm:linClrLst meth="repeat">
      <a:schemeClr val="accent3"/>
    </dgm:linClrLst>
    <dgm:effectClrLst/>
    <dgm:txLinClrLst/>
    <dgm:txFillClrLst meth="repeat">
      <a:schemeClr val="lt1"/>
    </dgm:txFillClrLst>
    <dgm:txEffectClrLst/>
  </dgm:styleLbl>
  <dgm:styleLbl name="parChTrans2D3">
    <dgm:fillClrLst meth="repeat">
      <a:schemeClr val="accent3"/>
    </dgm:fillClrLst>
    <dgm:linClrLst meth="repeat">
      <a:schemeClr val="accent3"/>
    </dgm:linClrLst>
    <dgm:effectClrLst/>
    <dgm:txLinClrLst/>
    <dgm:txFillClrLst meth="repeat">
      <a:schemeClr val="lt1"/>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3"/>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align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b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1#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18/5/colors/Iconchunking_neutralicon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722D4D5-7842-4E31-8400-4BCA966A5B20}" type="doc">
      <dgm:prSet loTypeId="urn:microsoft.com/office/officeart/2008/layout/LinedList" loCatId="list" qsTypeId="urn:microsoft.com/office/officeart/2005/8/quickstyle/simple1#1" qsCatId="simple" csTypeId="urn:microsoft.com/office/officeart/2005/8/colors/accent3_2#1" csCatId="accent3" phldr="1"/>
      <dgm:spPr/>
      <dgm:t>
        <a:bodyPr/>
        <a:lstStyle/>
        <a:p>
          <a:endParaRPr lang="en-US"/>
        </a:p>
      </dgm:t>
    </dgm:pt>
    <dgm:pt modelId="{E75C5B43-80B2-4D6A-B30E-ADB93DAF56BF}">
      <dgm:prSet/>
      <dgm:spPr/>
      <dgm:t>
        <a:bodyPr/>
        <a:lstStyle/>
        <a:p>
          <a:r>
            <a:rPr lang="en-GB"/>
            <a:t>channels: Separate chat rooms keep topics organized and prevent duplicate task (MS Teams, 2026)                  </a:t>
          </a:r>
          <a:endParaRPr lang="en-US"/>
        </a:p>
      </dgm:t>
    </dgm:pt>
    <dgm:pt modelId="{4E35CCE1-579F-450B-8243-6D208BCCC6D2}" type="parTrans" cxnId="{F53E4B70-B85B-4314-AD18-F613F47F420E}">
      <dgm:prSet/>
      <dgm:spPr/>
      <dgm:t>
        <a:bodyPr/>
        <a:lstStyle/>
        <a:p>
          <a:endParaRPr lang="en-US"/>
        </a:p>
      </dgm:t>
    </dgm:pt>
    <dgm:pt modelId="{744FD49E-BA25-49B4-8E1B-BA782BBAE403}" type="sibTrans" cxnId="{F53E4B70-B85B-4314-AD18-F613F47F420E}">
      <dgm:prSet/>
      <dgm:spPr/>
      <dgm:t>
        <a:bodyPr/>
        <a:lstStyle/>
        <a:p>
          <a:endParaRPr lang="en-US"/>
        </a:p>
      </dgm:t>
    </dgm:pt>
    <dgm:pt modelId="{DAADF2CA-7869-45C0-8E8E-ECC716419579}">
      <dgm:prSet/>
      <dgm:spPr/>
      <dgm:t>
        <a:bodyPr/>
        <a:lstStyle/>
        <a:p>
          <a:r>
            <a:rPr lang="en-GB"/>
            <a:t>Instant message: Enable rapid private or group communication to reduce email clutter.(MS,2026)                                                                                                           </a:t>
          </a:r>
          <a:endParaRPr lang="en-US"/>
        </a:p>
      </dgm:t>
    </dgm:pt>
    <dgm:pt modelId="{72CC03AD-083E-411F-8C3B-839F6E2E6020}" type="parTrans" cxnId="{53CB4123-579F-4D8C-9BE0-06484B1B404B}">
      <dgm:prSet/>
      <dgm:spPr/>
      <dgm:t>
        <a:bodyPr/>
        <a:lstStyle/>
        <a:p>
          <a:endParaRPr lang="en-US"/>
        </a:p>
      </dgm:t>
    </dgm:pt>
    <dgm:pt modelId="{39A9F074-B08E-477C-ABBF-408BFB2DA80A}" type="sibTrans" cxnId="{53CB4123-579F-4D8C-9BE0-06484B1B404B}">
      <dgm:prSet/>
      <dgm:spPr/>
      <dgm:t>
        <a:bodyPr/>
        <a:lstStyle/>
        <a:p>
          <a:endParaRPr lang="en-US"/>
        </a:p>
      </dgm:t>
    </dgm:pt>
    <dgm:pt modelId="{BF757EED-ED3B-4B1B-A93A-77488097091E}">
      <dgm:prSet/>
      <dgm:spPr/>
      <dgm:t>
        <a:bodyPr/>
        <a:lstStyle/>
        <a:p>
          <a:r>
            <a:rPr lang="en-GB"/>
            <a:t>Video and audio call: Built- in features allow quick virtual check-ins with remote staff(MS,2026)</a:t>
          </a:r>
          <a:endParaRPr lang="en-US"/>
        </a:p>
      </dgm:t>
    </dgm:pt>
    <dgm:pt modelId="{2E92A77C-4171-4212-907A-61B85F02B511}" type="parTrans" cxnId="{DB6A854B-3459-40DE-89D1-A71CBC24F605}">
      <dgm:prSet/>
      <dgm:spPr/>
      <dgm:t>
        <a:bodyPr/>
        <a:lstStyle/>
        <a:p>
          <a:endParaRPr lang="en-US"/>
        </a:p>
      </dgm:t>
    </dgm:pt>
    <dgm:pt modelId="{DAC4903B-5C3C-4AA1-B01B-A6A5C27BB2CF}" type="sibTrans" cxnId="{DB6A854B-3459-40DE-89D1-A71CBC24F605}">
      <dgm:prSet/>
      <dgm:spPr/>
      <dgm:t>
        <a:bodyPr/>
        <a:lstStyle/>
        <a:p>
          <a:endParaRPr lang="en-US"/>
        </a:p>
      </dgm:t>
    </dgm:pt>
    <dgm:pt modelId="{A652762F-70D5-400B-95FA-C56C4A6EEB33}" type="pres">
      <dgm:prSet presAssocID="{2722D4D5-7842-4E31-8400-4BCA966A5B20}" presName="vert0" presStyleCnt="0">
        <dgm:presLayoutVars>
          <dgm:dir/>
          <dgm:animOne val="branch"/>
          <dgm:animLvl val="lvl"/>
        </dgm:presLayoutVars>
      </dgm:prSet>
      <dgm:spPr/>
    </dgm:pt>
    <dgm:pt modelId="{3BB48CE7-C068-46A0-9607-1E8FD584965F}" type="pres">
      <dgm:prSet presAssocID="{E75C5B43-80B2-4D6A-B30E-ADB93DAF56BF}" presName="thickLine" presStyleLbl="alignNode1" presStyleIdx="0" presStyleCnt="3"/>
      <dgm:spPr/>
    </dgm:pt>
    <dgm:pt modelId="{77104D62-5072-426F-BE25-D6A19EB2A7CD}" type="pres">
      <dgm:prSet presAssocID="{E75C5B43-80B2-4D6A-B30E-ADB93DAF56BF}" presName="horz1" presStyleCnt="0"/>
      <dgm:spPr/>
    </dgm:pt>
    <dgm:pt modelId="{B269D46B-9E05-4663-B97D-8F230B2BD477}" type="pres">
      <dgm:prSet presAssocID="{E75C5B43-80B2-4D6A-B30E-ADB93DAF56BF}" presName="tx1" presStyleLbl="revTx" presStyleIdx="0" presStyleCnt="3"/>
      <dgm:spPr/>
    </dgm:pt>
    <dgm:pt modelId="{3C276E06-10D4-4D0D-B359-5485ED5CBDCE}" type="pres">
      <dgm:prSet presAssocID="{E75C5B43-80B2-4D6A-B30E-ADB93DAF56BF}" presName="vert1" presStyleCnt="0"/>
      <dgm:spPr/>
    </dgm:pt>
    <dgm:pt modelId="{52225579-78D0-40C2-A026-BAC94B424CB4}" type="pres">
      <dgm:prSet presAssocID="{DAADF2CA-7869-45C0-8E8E-ECC716419579}" presName="thickLine" presStyleLbl="alignNode1" presStyleIdx="1" presStyleCnt="3"/>
      <dgm:spPr/>
    </dgm:pt>
    <dgm:pt modelId="{ABD5CDE4-67C5-44C3-A4A5-16641AA8AB70}" type="pres">
      <dgm:prSet presAssocID="{DAADF2CA-7869-45C0-8E8E-ECC716419579}" presName="horz1" presStyleCnt="0"/>
      <dgm:spPr/>
    </dgm:pt>
    <dgm:pt modelId="{D013FCC1-58F1-4E7B-AF2B-70DB581408A5}" type="pres">
      <dgm:prSet presAssocID="{DAADF2CA-7869-45C0-8E8E-ECC716419579}" presName="tx1" presStyleLbl="revTx" presStyleIdx="1" presStyleCnt="3"/>
      <dgm:spPr/>
    </dgm:pt>
    <dgm:pt modelId="{9FA0EBB2-C5B3-4543-A7AE-796235E408DB}" type="pres">
      <dgm:prSet presAssocID="{DAADF2CA-7869-45C0-8E8E-ECC716419579}" presName="vert1" presStyleCnt="0"/>
      <dgm:spPr/>
    </dgm:pt>
    <dgm:pt modelId="{436476FA-99CE-4C01-A747-40EEA669960E}" type="pres">
      <dgm:prSet presAssocID="{BF757EED-ED3B-4B1B-A93A-77488097091E}" presName="thickLine" presStyleLbl="alignNode1" presStyleIdx="2" presStyleCnt="3"/>
      <dgm:spPr/>
    </dgm:pt>
    <dgm:pt modelId="{84CF0C89-DB42-4CBA-A3DC-D5CC79BC1DA3}" type="pres">
      <dgm:prSet presAssocID="{BF757EED-ED3B-4B1B-A93A-77488097091E}" presName="horz1" presStyleCnt="0"/>
      <dgm:spPr/>
    </dgm:pt>
    <dgm:pt modelId="{9346C733-CBDE-47C2-BB26-ADFFFB1ABD1D}" type="pres">
      <dgm:prSet presAssocID="{BF757EED-ED3B-4B1B-A93A-77488097091E}" presName="tx1" presStyleLbl="revTx" presStyleIdx="2" presStyleCnt="3"/>
      <dgm:spPr/>
    </dgm:pt>
    <dgm:pt modelId="{96ED031F-74C3-48BC-9D6F-CCC0738BD42E}" type="pres">
      <dgm:prSet presAssocID="{BF757EED-ED3B-4B1B-A93A-77488097091E}" presName="vert1" presStyleCnt="0"/>
      <dgm:spPr/>
    </dgm:pt>
  </dgm:ptLst>
  <dgm:cxnLst>
    <dgm:cxn modelId="{53CB4123-579F-4D8C-9BE0-06484B1B404B}" srcId="{2722D4D5-7842-4E31-8400-4BCA966A5B20}" destId="{DAADF2CA-7869-45C0-8E8E-ECC716419579}" srcOrd="1" destOrd="0" parTransId="{72CC03AD-083E-411F-8C3B-839F6E2E6020}" sibTransId="{39A9F074-B08E-477C-ABBF-408BFB2DA80A}"/>
    <dgm:cxn modelId="{DB6A854B-3459-40DE-89D1-A71CBC24F605}" srcId="{2722D4D5-7842-4E31-8400-4BCA966A5B20}" destId="{BF757EED-ED3B-4B1B-A93A-77488097091E}" srcOrd="2" destOrd="0" parTransId="{2E92A77C-4171-4212-907A-61B85F02B511}" sibTransId="{DAC4903B-5C3C-4AA1-B01B-A6A5C27BB2CF}"/>
    <dgm:cxn modelId="{F53E4B70-B85B-4314-AD18-F613F47F420E}" srcId="{2722D4D5-7842-4E31-8400-4BCA966A5B20}" destId="{E75C5B43-80B2-4D6A-B30E-ADB93DAF56BF}" srcOrd="0" destOrd="0" parTransId="{4E35CCE1-579F-450B-8243-6D208BCCC6D2}" sibTransId="{744FD49E-BA25-49B4-8E1B-BA782BBAE403}"/>
    <dgm:cxn modelId="{6F40EC74-5AC5-42BA-9CC9-343FB47C5DFC}" type="presOf" srcId="{E75C5B43-80B2-4D6A-B30E-ADB93DAF56BF}" destId="{B269D46B-9E05-4663-B97D-8F230B2BD477}" srcOrd="0" destOrd="0" presId="urn:microsoft.com/office/officeart/2008/layout/LinedList"/>
    <dgm:cxn modelId="{79A77455-3619-40D1-9B71-7012878648AE}" type="presOf" srcId="{BF757EED-ED3B-4B1B-A93A-77488097091E}" destId="{9346C733-CBDE-47C2-BB26-ADFFFB1ABD1D}" srcOrd="0" destOrd="0" presId="urn:microsoft.com/office/officeart/2008/layout/LinedList"/>
    <dgm:cxn modelId="{93DA4DC2-A0EC-4862-BB1F-3D3D591DB2B0}" type="presOf" srcId="{DAADF2CA-7869-45C0-8E8E-ECC716419579}" destId="{D013FCC1-58F1-4E7B-AF2B-70DB581408A5}" srcOrd="0" destOrd="0" presId="urn:microsoft.com/office/officeart/2008/layout/LinedList"/>
    <dgm:cxn modelId="{33B3E2F8-B9F4-4F94-9D3E-BD207BE90834}" type="presOf" srcId="{2722D4D5-7842-4E31-8400-4BCA966A5B20}" destId="{A652762F-70D5-400B-95FA-C56C4A6EEB33}" srcOrd="0" destOrd="0" presId="urn:microsoft.com/office/officeart/2008/layout/LinedList"/>
    <dgm:cxn modelId="{ED5402D8-0253-45E2-AC52-D4743A1A38CA}" type="presParOf" srcId="{A652762F-70D5-400B-95FA-C56C4A6EEB33}" destId="{3BB48CE7-C068-46A0-9607-1E8FD584965F}" srcOrd="0" destOrd="0" presId="urn:microsoft.com/office/officeart/2008/layout/LinedList"/>
    <dgm:cxn modelId="{19A81245-2C0C-4516-B37F-30FA673172A0}" type="presParOf" srcId="{A652762F-70D5-400B-95FA-C56C4A6EEB33}" destId="{77104D62-5072-426F-BE25-D6A19EB2A7CD}" srcOrd="1" destOrd="0" presId="urn:microsoft.com/office/officeart/2008/layout/LinedList"/>
    <dgm:cxn modelId="{27094A94-6F8F-4253-BE85-E49CAE9AABE1}" type="presParOf" srcId="{77104D62-5072-426F-BE25-D6A19EB2A7CD}" destId="{B269D46B-9E05-4663-B97D-8F230B2BD477}" srcOrd="0" destOrd="0" presId="urn:microsoft.com/office/officeart/2008/layout/LinedList"/>
    <dgm:cxn modelId="{91B40B34-D215-41F6-88A6-65BA653859F7}" type="presParOf" srcId="{77104D62-5072-426F-BE25-D6A19EB2A7CD}" destId="{3C276E06-10D4-4D0D-B359-5485ED5CBDCE}" srcOrd="1" destOrd="0" presId="urn:microsoft.com/office/officeart/2008/layout/LinedList"/>
    <dgm:cxn modelId="{01EB0382-25AE-420E-8932-B4E782016BA0}" type="presParOf" srcId="{A652762F-70D5-400B-95FA-C56C4A6EEB33}" destId="{52225579-78D0-40C2-A026-BAC94B424CB4}" srcOrd="2" destOrd="0" presId="urn:microsoft.com/office/officeart/2008/layout/LinedList"/>
    <dgm:cxn modelId="{94058EE6-B2D2-42F8-BDB6-FC9CDF20783D}" type="presParOf" srcId="{A652762F-70D5-400B-95FA-C56C4A6EEB33}" destId="{ABD5CDE4-67C5-44C3-A4A5-16641AA8AB70}" srcOrd="3" destOrd="0" presId="urn:microsoft.com/office/officeart/2008/layout/LinedList"/>
    <dgm:cxn modelId="{C73194BA-D127-40A1-B8EE-BC280CDC98CF}" type="presParOf" srcId="{ABD5CDE4-67C5-44C3-A4A5-16641AA8AB70}" destId="{D013FCC1-58F1-4E7B-AF2B-70DB581408A5}" srcOrd="0" destOrd="0" presId="urn:microsoft.com/office/officeart/2008/layout/LinedList"/>
    <dgm:cxn modelId="{DF2F6F37-D206-48D7-8C47-6A87E5F54F74}" type="presParOf" srcId="{ABD5CDE4-67C5-44C3-A4A5-16641AA8AB70}" destId="{9FA0EBB2-C5B3-4543-A7AE-796235E408DB}" srcOrd="1" destOrd="0" presId="urn:microsoft.com/office/officeart/2008/layout/LinedList"/>
    <dgm:cxn modelId="{C9ABF784-19A4-493F-89E4-294270CFD37C}" type="presParOf" srcId="{A652762F-70D5-400B-95FA-C56C4A6EEB33}" destId="{436476FA-99CE-4C01-A747-40EEA669960E}" srcOrd="4" destOrd="0" presId="urn:microsoft.com/office/officeart/2008/layout/LinedList"/>
    <dgm:cxn modelId="{83C36A78-A80E-4018-8E3B-6DA215E3F656}" type="presParOf" srcId="{A652762F-70D5-400B-95FA-C56C4A6EEB33}" destId="{84CF0C89-DB42-4CBA-A3DC-D5CC79BC1DA3}" srcOrd="5" destOrd="0" presId="urn:microsoft.com/office/officeart/2008/layout/LinedList"/>
    <dgm:cxn modelId="{D1962118-C7F1-40E5-B101-5C2EF520A26A}" type="presParOf" srcId="{84CF0C89-DB42-4CBA-A3DC-D5CC79BC1DA3}" destId="{9346C733-CBDE-47C2-BB26-ADFFFB1ABD1D}" srcOrd="0" destOrd="0" presId="urn:microsoft.com/office/officeart/2008/layout/LinedList"/>
    <dgm:cxn modelId="{0E008C14-31B7-4FF4-8006-52551CFC578E}" type="presParOf" srcId="{84CF0C89-DB42-4CBA-A3DC-D5CC79BC1DA3}" destId="{96ED031F-74C3-48BC-9D6F-CCC0738BD42E}" srcOrd="1" destOrd="0" presId="urn:microsoft.com/office/officeart/2008/layout/Lin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3666E213-4C7E-447D-B8F2-A032E3A3D2BA}" type="doc">
      <dgm:prSet loTypeId="urn:microsoft.com/office/officeart/2005/8/layout/vProcess5" loCatId="process" qsTypeId="urn:microsoft.com/office/officeart/2005/8/quickstyle/simple1#2" qsCatId="simple" csTypeId="urn:microsoft.com/office/officeart/2005/8/colors/colorful1#1" csCatId="colorful" phldr="1"/>
      <dgm:spPr/>
      <dgm:t>
        <a:bodyPr/>
        <a:lstStyle/>
        <a:p>
          <a:endParaRPr lang="en-US"/>
        </a:p>
      </dgm:t>
    </dgm:pt>
    <dgm:pt modelId="{DF446FC1-3C59-4119-97A9-62CB43457AC2}">
      <dgm:prSet/>
      <dgm:spPr/>
      <dgm:t>
        <a:bodyPr/>
        <a:lstStyle/>
        <a:p>
          <a:r>
            <a:rPr lang="en-GB"/>
            <a:t>Microsoft Teams is a straightforward way to bridge  communication gaps across Ashford Community Care Service.</a:t>
          </a:r>
          <a:endParaRPr lang="en-US"/>
        </a:p>
      </dgm:t>
    </dgm:pt>
    <dgm:pt modelId="{7FC4B6B3-617B-4D22-A3C4-226A9B1C884D}" type="parTrans" cxnId="{A15DD69B-2173-4917-AFBC-022748B8DA93}">
      <dgm:prSet/>
      <dgm:spPr/>
      <dgm:t>
        <a:bodyPr/>
        <a:lstStyle/>
        <a:p>
          <a:endParaRPr lang="en-US"/>
        </a:p>
      </dgm:t>
    </dgm:pt>
    <dgm:pt modelId="{40480DCF-BA50-4FC5-8068-25072B6B7225}" type="sibTrans" cxnId="{A15DD69B-2173-4917-AFBC-022748B8DA93}">
      <dgm:prSet/>
      <dgm:spPr/>
      <dgm:t>
        <a:bodyPr/>
        <a:lstStyle/>
        <a:p>
          <a:endParaRPr lang="en-US"/>
        </a:p>
      </dgm:t>
    </dgm:pt>
    <dgm:pt modelId="{7EE3B0CF-5A0E-4360-A257-08481F898F98}">
      <dgm:prSet/>
      <dgm:spPr/>
      <dgm:t>
        <a:bodyPr/>
        <a:lstStyle/>
        <a:p>
          <a:r>
            <a:rPr lang="en-GB"/>
            <a:t>Group chat channels and mobile app notifications will stop staff from missing vital daily updates and rota changes.</a:t>
          </a:r>
          <a:endParaRPr lang="en-US"/>
        </a:p>
      </dgm:t>
    </dgm:pt>
    <dgm:pt modelId="{9F7EB970-C456-428B-AFBB-36D1F80F1790}" type="parTrans" cxnId="{34101038-B878-48FA-9805-802ECB935644}">
      <dgm:prSet/>
      <dgm:spPr/>
      <dgm:t>
        <a:bodyPr/>
        <a:lstStyle/>
        <a:p>
          <a:endParaRPr lang="en-US"/>
        </a:p>
      </dgm:t>
    </dgm:pt>
    <dgm:pt modelId="{914AB13B-5521-4012-966E-00F6B500A819}" type="sibTrans" cxnId="{34101038-B878-48FA-9805-802ECB935644}">
      <dgm:prSet/>
      <dgm:spPr/>
      <dgm:t>
        <a:bodyPr/>
        <a:lstStyle/>
        <a:p>
          <a:endParaRPr lang="en-US"/>
        </a:p>
      </dgm:t>
    </dgm:pt>
    <dgm:pt modelId="{61B9B605-4ECB-4F17-9E6E-A32921C80020}">
      <dgm:prSet/>
      <dgm:spPr/>
      <dgm:t>
        <a:bodyPr/>
        <a:lstStyle/>
        <a:p>
          <a:r>
            <a:rPr lang="en-GB"/>
            <a:t>Moving all work messages to a secure system ensures that confidential client data is kept safe and follows care standards.</a:t>
          </a:r>
          <a:endParaRPr lang="en-US"/>
        </a:p>
      </dgm:t>
    </dgm:pt>
    <dgm:pt modelId="{F71329ED-F529-428E-A616-A65D7EC23432}" type="parTrans" cxnId="{45DAFE6E-E4FB-45E2-B658-10950B064CC2}">
      <dgm:prSet/>
      <dgm:spPr/>
      <dgm:t>
        <a:bodyPr/>
        <a:lstStyle/>
        <a:p>
          <a:endParaRPr lang="en-US"/>
        </a:p>
      </dgm:t>
    </dgm:pt>
    <dgm:pt modelId="{127EB484-931E-459E-BBBA-FEA6C1D72DE9}" type="sibTrans" cxnId="{45DAFE6E-E4FB-45E2-B658-10950B064CC2}">
      <dgm:prSet/>
      <dgm:spPr/>
      <dgm:t>
        <a:bodyPr/>
        <a:lstStyle/>
        <a:p>
          <a:endParaRPr lang="en-US"/>
        </a:p>
      </dgm:t>
    </dgm:pt>
    <dgm:pt modelId="{6A1F5FD7-FDB7-4FDF-8753-8FAADC1BAC50}" type="pres">
      <dgm:prSet presAssocID="{3666E213-4C7E-447D-B8F2-A032E3A3D2BA}" presName="outerComposite" presStyleCnt="0">
        <dgm:presLayoutVars>
          <dgm:chMax val="5"/>
          <dgm:dir/>
          <dgm:resizeHandles val="exact"/>
        </dgm:presLayoutVars>
      </dgm:prSet>
      <dgm:spPr/>
    </dgm:pt>
    <dgm:pt modelId="{D332FA25-90D9-4730-A10C-81FA9F605C2F}" type="pres">
      <dgm:prSet presAssocID="{3666E213-4C7E-447D-B8F2-A032E3A3D2BA}" presName="dummyMaxCanvas" presStyleCnt="0">
        <dgm:presLayoutVars/>
      </dgm:prSet>
      <dgm:spPr/>
    </dgm:pt>
    <dgm:pt modelId="{8ACBFA41-49C7-46E5-B072-334845467B16}" type="pres">
      <dgm:prSet presAssocID="{3666E213-4C7E-447D-B8F2-A032E3A3D2BA}" presName="ThreeNodes_1" presStyleLbl="node1" presStyleIdx="0" presStyleCnt="3">
        <dgm:presLayoutVars>
          <dgm:bulletEnabled val="1"/>
        </dgm:presLayoutVars>
      </dgm:prSet>
      <dgm:spPr/>
    </dgm:pt>
    <dgm:pt modelId="{813D686E-34D0-4AB9-B649-2C5077A9008D}" type="pres">
      <dgm:prSet presAssocID="{3666E213-4C7E-447D-B8F2-A032E3A3D2BA}" presName="ThreeNodes_2" presStyleLbl="node1" presStyleIdx="1" presStyleCnt="3">
        <dgm:presLayoutVars>
          <dgm:bulletEnabled val="1"/>
        </dgm:presLayoutVars>
      </dgm:prSet>
      <dgm:spPr/>
    </dgm:pt>
    <dgm:pt modelId="{75DB9DE5-2E48-4B7D-891E-BE47D96427F2}" type="pres">
      <dgm:prSet presAssocID="{3666E213-4C7E-447D-B8F2-A032E3A3D2BA}" presName="ThreeNodes_3" presStyleLbl="node1" presStyleIdx="2" presStyleCnt="3">
        <dgm:presLayoutVars>
          <dgm:bulletEnabled val="1"/>
        </dgm:presLayoutVars>
      </dgm:prSet>
      <dgm:spPr/>
    </dgm:pt>
    <dgm:pt modelId="{EBA0A44A-0663-49FE-B5D0-9215F15D8664}" type="pres">
      <dgm:prSet presAssocID="{3666E213-4C7E-447D-B8F2-A032E3A3D2BA}" presName="ThreeConn_1-2" presStyleLbl="fgAccFollowNode1" presStyleIdx="0" presStyleCnt="2">
        <dgm:presLayoutVars>
          <dgm:bulletEnabled val="1"/>
        </dgm:presLayoutVars>
      </dgm:prSet>
      <dgm:spPr/>
    </dgm:pt>
    <dgm:pt modelId="{33DED3B2-5B4B-492D-A77E-47C63154619A}" type="pres">
      <dgm:prSet presAssocID="{3666E213-4C7E-447D-B8F2-A032E3A3D2BA}" presName="ThreeConn_2-3" presStyleLbl="fgAccFollowNode1" presStyleIdx="1" presStyleCnt="2">
        <dgm:presLayoutVars>
          <dgm:bulletEnabled val="1"/>
        </dgm:presLayoutVars>
      </dgm:prSet>
      <dgm:spPr/>
    </dgm:pt>
    <dgm:pt modelId="{CF8A9AF6-731C-49FA-867A-4B5D8BC2DFD1}" type="pres">
      <dgm:prSet presAssocID="{3666E213-4C7E-447D-B8F2-A032E3A3D2BA}" presName="ThreeNodes_1_text" presStyleLbl="node1" presStyleIdx="2" presStyleCnt="3">
        <dgm:presLayoutVars>
          <dgm:bulletEnabled val="1"/>
        </dgm:presLayoutVars>
      </dgm:prSet>
      <dgm:spPr/>
    </dgm:pt>
    <dgm:pt modelId="{C5AC8EFC-54B2-4EE6-96DD-2E8E13F919CA}" type="pres">
      <dgm:prSet presAssocID="{3666E213-4C7E-447D-B8F2-A032E3A3D2BA}" presName="ThreeNodes_2_text" presStyleLbl="node1" presStyleIdx="2" presStyleCnt="3">
        <dgm:presLayoutVars>
          <dgm:bulletEnabled val="1"/>
        </dgm:presLayoutVars>
      </dgm:prSet>
      <dgm:spPr/>
    </dgm:pt>
    <dgm:pt modelId="{A7A2CE84-21F4-4BA6-87A3-F16D6B43366C}" type="pres">
      <dgm:prSet presAssocID="{3666E213-4C7E-447D-B8F2-A032E3A3D2BA}" presName="ThreeNodes_3_text" presStyleLbl="node1" presStyleIdx="2" presStyleCnt="3">
        <dgm:presLayoutVars>
          <dgm:bulletEnabled val="1"/>
        </dgm:presLayoutVars>
      </dgm:prSet>
      <dgm:spPr/>
    </dgm:pt>
  </dgm:ptLst>
  <dgm:cxnLst>
    <dgm:cxn modelId="{AF71A00E-A1CC-4EF5-A0B4-070F719EBDAF}" type="presOf" srcId="{DF446FC1-3C59-4119-97A9-62CB43457AC2}" destId="{CF8A9AF6-731C-49FA-867A-4B5D8BC2DFD1}" srcOrd="1" destOrd="0" presId="urn:microsoft.com/office/officeart/2005/8/layout/vProcess5"/>
    <dgm:cxn modelId="{EECCB31D-A741-44E6-890D-C97711202B10}" type="presOf" srcId="{914AB13B-5521-4012-966E-00F6B500A819}" destId="{33DED3B2-5B4B-492D-A77E-47C63154619A}" srcOrd="0" destOrd="0" presId="urn:microsoft.com/office/officeart/2005/8/layout/vProcess5"/>
    <dgm:cxn modelId="{34101038-B878-48FA-9805-802ECB935644}" srcId="{3666E213-4C7E-447D-B8F2-A032E3A3D2BA}" destId="{7EE3B0CF-5A0E-4360-A257-08481F898F98}" srcOrd="1" destOrd="0" parTransId="{9F7EB970-C456-428B-AFBB-36D1F80F1790}" sibTransId="{914AB13B-5521-4012-966E-00F6B500A819}"/>
    <dgm:cxn modelId="{45DAFE6E-E4FB-45E2-B658-10950B064CC2}" srcId="{3666E213-4C7E-447D-B8F2-A032E3A3D2BA}" destId="{61B9B605-4ECB-4F17-9E6E-A32921C80020}" srcOrd="2" destOrd="0" parTransId="{F71329ED-F529-428E-A616-A65D7EC23432}" sibTransId="{127EB484-931E-459E-BBBA-FEA6C1D72DE9}"/>
    <dgm:cxn modelId="{245F1552-7CD9-4C3D-86AD-EEBE9AE983CA}" type="presOf" srcId="{3666E213-4C7E-447D-B8F2-A032E3A3D2BA}" destId="{6A1F5FD7-FDB7-4FDF-8753-8FAADC1BAC50}" srcOrd="0" destOrd="0" presId="urn:microsoft.com/office/officeart/2005/8/layout/vProcess5"/>
    <dgm:cxn modelId="{38395855-44CB-4C6E-8855-3C1CEE94DC54}" type="presOf" srcId="{61B9B605-4ECB-4F17-9E6E-A32921C80020}" destId="{A7A2CE84-21F4-4BA6-87A3-F16D6B43366C}" srcOrd="1" destOrd="0" presId="urn:microsoft.com/office/officeart/2005/8/layout/vProcess5"/>
    <dgm:cxn modelId="{D0178885-3F03-44B5-ABFF-059110DDBFBE}" type="presOf" srcId="{7EE3B0CF-5A0E-4360-A257-08481F898F98}" destId="{813D686E-34D0-4AB9-B649-2C5077A9008D}" srcOrd="0" destOrd="0" presId="urn:microsoft.com/office/officeart/2005/8/layout/vProcess5"/>
    <dgm:cxn modelId="{9A41B88E-CEF0-4228-9C5C-19DD37741402}" type="presOf" srcId="{DF446FC1-3C59-4119-97A9-62CB43457AC2}" destId="{8ACBFA41-49C7-46E5-B072-334845467B16}" srcOrd="0" destOrd="0" presId="urn:microsoft.com/office/officeart/2005/8/layout/vProcess5"/>
    <dgm:cxn modelId="{96E4D991-7C4F-4A14-8C3E-AE7C86AEC9C1}" type="presOf" srcId="{7EE3B0CF-5A0E-4360-A257-08481F898F98}" destId="{C5AC8EFC-54B2-4EE6-96DD-2E8E13F919CA}" srcOrd="1" destOrd="0" presId="urn:microsoft.com/office/officeart/2005/8/layout/vProcess5"/>
    <dgm:cxn modelId="{5AE7BE96-6AE7-4796-A4D4-3EE77CCD45CF}" type="presOf" srcId="{40480DCF-BA50-4FC5-8068-25072B6B7225}" destId="{EBA0A44A-0663-49FE-B5D0-9215F15D8664}" srcOrd="0" destOrd="0" presId="urn:microsoft.com/office/officeart/2005/8/layout/vProcess5"/>
    <dgm:cxn modelId="{A15DD69B-2173-4917-AFBC-022748B8DA93}" srcId="{3666E213-4C7E-447D-B8F2-A032E3A3D2BA}" destId="{DF446FC1-3C59-4119-97A9-62CB43457AC2}" srcOrd="0" destOrd="0" parTransId="{7FC4B6B3-617B-4D22-A3C4-226A9B1C884D}" sibTransId="{40480DCF-BA50-4FC5-8068-25072B6B7225}"/>
    <dgm:cxn modelId="{98824BA7-7758-4EEA-B37C-3FE26ABD5BF2}" type="presOf" srcId="{61B9B605-4ECB-4F17-9E6E-A32921C80020}" destId="{75DB9DE5-2E48-4B7D-891E-BE47D96427F2}" srcOrd="0" destOrd="0" presId="urn:microsoft.com/office/officeart/2005/8/layout/vProcess5"/>
    <dgm:cxn modelId="{C017B763-C832-42EE-952B-C98267CB32CE}" type="presParOf" srcId="{6A1F5FD7-FDB7-4FDF-8753-8FAADC1BAC50}" destId="{D332FA25-90D9-4730-A10C-81FA9F605C2F}" srcOrd="0" destOrd="0" presId="urn:microsoft.com/office/officeart/2005/8/layout/vProcess5"/>
    <dgm:cxn modelId="{0A9C0492-87E7-4EE8-98A5-A72B1317388D}" type="presParOf" srcId="{6A1F5FD7-FDB7-4FDF-8753-8FAADC1BAC50}" destId="{8ACBFA41-49C7-46E5-B072-334845467B16}" srcOrd="1" destOrd="0" presId="urn:microsoft.com/office/officeart/2005/8/layout/vProcess5"/>
    <dgm:cxn modelId="{C76A25E9-56FA-4D3F-9669-BC036B9067FC}" type="presParOf" srcId="{6A1F5FD7-FDB7-4FDF-8753-8FAADC1BAC50}" destId="{813D686E-34D0-4AB9-B649-2C5077A9008D}" srcOrd="2" destOrd="0" presId="urn:microsoft.com/office/officeart/2005/8/layout/vProcess5"/>
    <dgm:cxn modelId="{E240E583-354B-46A3-A103-293CA7596F2B}" type="presParOf" srcId="{6A1F5FD7-FDB7-4FDF-8753-8FAADC1BAC50}" destId="{75DB9DE5-2E48-4B7D-891E-BE47D96427F2}" srcOrd="3" destOrd="0" presId="urn:microsoft.com/office/officeart/2005/8/layout/vProcess5"/>
    <dgm:cxn modelId="{878382B7-58AE-41D3-82F3-E74A328951E9}" type="presParOf" srcId="{6A1F5FD7-FDB7-4FDF-8753-8FAADC1BAC50}" destId="{EBA0A44A-0663-49FE-B5D0-9215F15D8664}" srcOrd="4" destOrd="0" presId="urn:microsoft.com/office/officeart/2005/8/layout/vProcess5"/>
    <dgm:cxn modelId="{376FF42A-C745-4333-8984-714FFC7D8D60}" type="presParOf" srcId="{6A1F5FD7-FDB7-4FDF-8753-8FAADC1BAC50}" destId="{33DED3B2-5B4B-492D-A77E-47C63154619A}" srcOrd="5" destOrd="0" presId="urn:microsoft.com/office/officeart/2005/8/layout/vProcess5"/>
    <dgm:cxn modelId="{B26AF2E5-B0E9-4B59-9CFE-C382A501DE3D}" type="presParOf" srcId="{6A1F5FD7-FDB7-4FDF-8753-8FAADC1BAC50}" destId="{CF8A9AF6-731C-49FA-867A-4B5D8BC2DFD1}" srcOrd="6" destOrd="0" presId="urn:microsoft.com/office/officeart/2005/8/layout/vProcess5"/>
    <dgm:cxn modelId="{42AC9BD6-B64B-4E4E-978B-C85EEBABD71B}" type="presParOf" srcId="{6A1F5FD7-FDB7-4FDF-8753-8FAADC1BAC50}" destId="{C5AC8EFC-54B2-4EE6-96DD-2E8E13F919CA}" srcOrd="7" destOrd="0" presId="urn:microsoft.com/office/officeart/2005/8/layout/vProcess5"/>
    <dgm:cxn modelId="{8266777F-4B84-4FC3-BAE6-38C156156E66}" type="presParOf" srcId="{6A1F5FD7-FDB7-4FDF-8753-8FAADC1BAC50}" destId="{A7A2CE84-21F4-4BA6-87A3-F16D6B43366C}" srcOrd="8" destOrd="0" presId="urn:microsoft.com/office/officeart/2005/8/layout/vProcess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CFE0128E-5CDF-4048-BC66-57C18C53FA25}" type="doc">
      <dgm:prSet loTypeId="urn:microsoft.com/office/officeart/2018/5/layout/IconLeafLabelList" loCatId="icon" qsTypeId="urn:microsoft.com/office/officeart/2005/8/quickstyle/simple1#3" qsCatId="simple" csTypeId="urn:microsoft.com/office/officeart/2018/5/colors/Iconchunking_neutralicon_colorful1" csCatId="colorful" phldr="1"/>
      <dgm:spPr/>
      <dgm:t>
        <a:bodyPr/>
        <a:lstStyle/>
        <a:p>
          <a:endParaRPr lang="en-GB"/>
        </a:p>
      </dgm:t>
    </dgm:pt>
    <dgm:pt modelId="{97006C9A-EF2D-4E72-929A-CA82991B2A34}">
      <dgm:prSet phldrT="[Text]" phldr="0"/>
      <dgm:spPr/>
      <dgm:t>
        <a:bodyPr/>
        <a:lstStyle/>
        <a:p>
          <a:pPr>
            <a:lnSpc>
              <a:spcPct val="100000"/>
            </a:lnSpc>
            <a:defRPr cap="all"/>
          </a:pPr>
          <a:r>
            <a:rPr lang="en-GB" dirty="0">
              <a:latin typeface="Aptos Display" panose="02110004020202020204"/>
            </a:rPr>
            <a:t>2)identify problems &amp; </a:t>
          </a:r>
          <a:r>
            <a:rPr lang="en-GB" dirty="0">
              <a:latin typeface="Calibri"/>
              <a:ea typeface="Calibri"/>
              <a:cs typeface="Calibri"/>
            </a:rPr>
            <a:t>make a step-by-step plan </a:t>
          </a:r>
          <a:endParaRPr lang="en-GB" dirty="0"/>
        </a:p>
      </dgm:t>
    </dgm:pt>
    <dgm:pt modelId="{860B95E8-6E73-4D23-8CAE-09B9C2F09DF7}" type="parTrans" cxnId="{C01C3B8D-22C7-4E76-B981-3FBE952DBF58}">
      <dgm:prSet/>
      <dgm:spPr/>
      <dgm:t>
        <a:bodyPr/>
        <a:lstStyle/>
        <a:p>
          <a:endParaRPr lang="en-GB"/>
        </a:p>
      </dgm:t>
    </dgm:pt>
    <dgm:pt modelId="{67A004B0-0BC2-4B91-B92F-ECBAC70211BA}" type="sibTrans" cxnId="{C01C3B8D-22C7-4E76-B981-3FBE952DBF58}">
      <dgm:prSet/>
      <dgm:spPr/>
      <dgm:t>
        <a:bodyPr/>
        <a:lstStyle/>
        <a:p>
          <a:pPr>
            <a:lnSpc>
              <a:spcPct val="100000"/>
            </a:lnSpc>
          </a:pPr>
          <a:endParaRPr lang="en-GB"/>
        </a:p>
      </dgm:t>
    </dgm:pt>
    <dgm:pt modelId="{8097926A-1498-4A3D-AE85-7040C1A04940}">
      <dgm:prSet phldrT="[Text]" phldr="0"/>
      <dgm:spPr/>
      <dgm:t>
        <a:bodyPr/>
        <a:lstStyle/>
        <a:p>
          <a:pPr>
            <a:lnSpc>
              <a:spcPct val="100000"/>
            </a:lnSpc>
            <a:defRPr cap="all"/>
          </a:pPr>
          <a:r>
            <a:rPr lang="en-GB">
              <a:latin typeface="Aptos Display" panose="02110004020202020204"/>
            </a:rPr>
            <a:t>3)make teams &amp; </a:t>
          </a:r>
          <a:r>
            <a:rPr lang="en-GB">
              <a:latin typeface="Calibri"/>
              <a:ea typeface="Calibri"/>
              <a:cs typeface="Calibri"/>
            </a:rPr>
            <a:t>train staff</a:t>
          </a:r>
        </a:p>
      </dgm:t>
    </dgm:pt>
    <dgm:pt modelId="{8FAB5610-B1A3-47F7-ABF3-34AA8A8339DB}" type="parTrans" cxnId="{F5B3F5C0-CDAC-41BB-8927-278BF35E7F27}">
      <dgm:prSet/>
      <dgm:spPr/>
    </dgm:pt>
    <dgm:pt modelId="{1B1B4A2D-288E-45F0-B3B2-06D243470E5D}" type="sibTrans" cxnId="{F5B3F5C0-CDAC-41BB-8927-278BF35E7F27}">
      <dgm:prSet/>
      <dgm:spPr/>
      <dgm:t>
        <a:bodyPr/>
        <a:lstStyle/>
        <a:p>
          <a:endParaRPr lang="en-US"/>
        </a:p>
      </dgm:t>
    </dgm:pt>
    <dgm:pt modelId="{0CC6DDAC-1308-42EE-95CA-D1A5566CF187}">
      <dgm:prSet phldrT="[Text]" phldr="0"/>
      <dgm:spPr/>
      <dgm:t>
        <a:bodyPr/>
        <a:lstStyle/>
        <a:p>
          <a:pPr>
            <a:lnSpc>
              <a:spcPct val="100000"/>
            </a:lnSpc>
            <a:defRPr cap="all"/>
          </a:pPr>
          <a:r>
            <a:rPr lang="en-GB">
              <a:latin typeface="Aptos Display" panose="02110004020202020204"/>
            </a:rPr>
            <a:t>4)set up communication rules</a:t>
          </a:r>
        </a:p>
      </dgm:t>
    </dgm:pt>
    <dgm:pt modelId="{C423E83D-2F0C-4FD6-A9A9-FBDC6B76C489}" type="parTrans" cxnId="{4281A0C8-FF80-4DC4-B83E-BD83DDEFE15B}">
      <dgm:prSet/>
      <dgm:spPr/>
    </dgm:pt>
    <dgm:pt modelId="{15494C05-5C2F-478F-A5CE-7CD6757A64D4}" type="sibTrans" cxnId="{4281A0C8-FF80-4DC4-B83E-BD83DDEFE15B}">
      <dgm:prSet/>
      <dgm:spPr/>
      <dgm:t>
        <a:bodyPr/>
        <a:lstStyle/>
        <a:p>
          <a:endParaRPr lang="en-US"/>
        </a:p>
      </dgm:t>
    </dgm:pt>
    <dgm:pt modelId="{9A8C0FBB-38CB-4A2E-93B5-4A4F2570B318}">
      <dgm:prSet phldrT="[Text]" phldr="0"/>
      <dgm:spPr/>
      <dgm:t>
        <a:bodyPr/>
        <a:lstStyle/>
        <a:p>
          <a:pPr>
            <a:lnSpc>
              <a:spcPct val="100000"/>
            </a:lnSpc>
            <a:defRPr cap="all"/>
          </a:pPr>
          <a:r>
            <a:rPr lang="en-GB">
              <a:latin typeface="Aptos Display" panose="02110004020202020204"/>
            </a:rPr>
            <a:t>5)sharing information by using data protection rules</a:t>
          </a:r>
        </a:p>
      </dgm:t>
    </dgm:pt>
    <dgm:pt modelId="{107D16B0-9DA8-4659-99DF-87C4E50C3C34}" type="parTrans" cxnId="{4216034B-33C6-47F3-841C-94DB763E36DD}">
      <dgm:prSet/>
      <dgm:spPr/>
    </dgm:pt>
    <dgm:pt modelId="{D8A17788-0F4F-4E1B-BB94-913931E85972}" type="sibTrans" cxnId="{4216034B-33C6-47F3-841C-94DB763E36DD}">
      <dgm:prSet/>
      <dgm:spPr/>
      <dgm:t>
        <a:bodyPr/>
        <a:lstStyle/>
        <a:p>
          <a:endParaRPr lang="en-US"/>
        </a:p>
      </dgm:t>
    </dgm:pt>
    <dgm:pt modelId="{CE4A4E61-7693-40C3-A85F-4FA6EA07788B}">
      <dgm:prSet phldrT="[Text]" phldr="0"/>
      <dgm:spPr/>
      <dgm:t>
        <a:bodyPr/>
        <a:lstStyle/>
        <a:p>
          <a:pPr>
            <a:lnSpc>
              <a:spcPct val="100000"/>
            </a:lnSpc>
            <a:defRPr cap="all"/>
          </a:pPr>
          <a:r>
            <a:rPr lang="en-GB">
              <a:latin typeface="Aptos Display" panose="02110004020202020204"/>
            </a:rPr>
            <a:t>6)Monitor progress</a:t>
          </a:r>
        </a:p>
      </dgm:t>
    </dgm:pt>
    <dgm:pt modelId="{BAC8B3C6-9175-40D6-8F46-FFCE274EB5BA}" type="parTrans" cxnId="{90904FED-B6EA-4576-A47C-F849902D6B67}">
      <dgm:prSet/>
      <dgm:spPr/>
    </dgm:pt>
    <dgm:pt modelId="{9DB8BC95-8698-4FC8-ACC1-971DBA3F0B1A}" type="sibTrans" cxnId="{90904FED-B6EA-4576-A47C-F849902D6B67}">
      <dgm:prSet/>
      <dgm:spPr/>
      <dgm:t>
        <a:bodyPr/>
        <a:lstStyle/>
        <a:p>
          <a:endParaRPr lang="en-US"/>
        </a:p>
      </dgm:t>
    </dgm:pt>
    <dgm:pt modelId="{219144C5-8106-42F4-889E-3233AD75FA57}">
      <dgm:prSet phldrT="[Text]" phldr="0"/>
      <dgm:spPr/>
      <dgm:t>
        <a:bodyPr/>
        <a:lstStyle/>
        <a:p>
          <a:pPr>
            <a:lnSpc>
              <a:spcPct val="100000"/>
            </a:lnSpc>
            <a:defRPr cap="all"/>
          </a:pPr>
          <a:r>
            <a:rPr lang="en-GB">
              <a:latin typeface="Aptos Display" panose="02110004020202020204"/>
            </a:rPr>
            <a:t>7)Gradually implementation</a:t>
          </a:r>
        </a:p>
      </dgm:t>
    </dgm:pt>
    <dgm:pt modelId="{9DD95F18-2266-4D20-8638-117D3B6A2A2B}" type="parTrans" cxnId="{A5FFDD86-5DC4-485A-BE7F-7A2CE1F6850D}">
      <dgm:prSet/>
      <dgm:spPr/>
    </dgm:pt>
    <dgm:pt modelId="{1EF84A60-0F11-496D-9A2D-C0249351DA97}" type="sibTrans" cxnId="{A5FFDD86-5DC4-485A-BE7F-7A2CE1F6850D}">
      <dgm:prSet/>
      <dgm:spPr/>
      <dgm:t>
        <a:bodyPr/>
        <a:lstStyle/>
        <a:p>
          <a:endParaRPr lang="en-US"/>
        </a:p>
      </dgm:t>
    </dgm:pt>
    <dgm:pt modelId="{38948426-339D-4416-805C-1E43A9B4D3A9}">
      <dgm:prSet phldrT="[Text]" phldr="0"/>
      <dgm:spPr/>
      <dgm:t>
        <a:bodyPr/>
        <a:lstStyle/>
        <a:p>
          <a:pPr rtl="0">
            <a:lnSpc>
              <a:spcPct val="100000"/>
            </a:lnSpc>
            <a:defRPr cap="all"/>
          </a:pPr>
          <a:r>
            <a:rPr lang="en-GB" dirty="0">
              <a:latin typeface="Aptos Display" panose="02110004020202020204"/>
            </a:rPr>
            <a:t>1)Make staff mentally prepare for change</a:t>
          </a:r>
        </a:p>
      </dgm:t>
    </dgm:pt>
    <dgm:pt modelId="{D47F8CAB-02A3-4CDC-9F15-5B1694E57701}" type="parTrans" cxnId="{0059C566-BCC5-47D1-8367-CD8102A66C80}">
      <dgm:prSet/>
      <dgm:spPr/>
    </dgm:pt>
    <dgm:pt modelId="{B22A283A-534B-4A97-9C63-39F67C89C3B1}" type="sibTrans" cxnId="{0059C566-BCC5-47D1-8367-CD8102A66C80}">
      <dgm:prSet/>
      <dgm:spPr/>
    </dgm:pt>
    <dgm:pt modelId="{8DBB966A-293B-46B9-A6AF-32DB12A0A26D}" type="pres">
      <dgm:prSet presAssocID="{CFE0128E-5CDF-4048-BC66-57C18C53FA25}" presName="root" presStyleCnt="0">
        <dgm:presLayoutVars>
          <dgm:dir/>
          <dgm:resizeHandles val="exact"/>
        </dgm:presLayoutVars>
      </dgm:prSet>
      <dgm:spPr/>
    </dgm:pt>
    <dgm:pt modelId="{DB92607A-1C1D-429E-B9D4-7C96F5D02EE8}" type="pres">
      <dgm:prSet presAssocID="{38948426-339D-4416-805C-1E43A9B4D3A9}" presName="compNode" presStyleCnt="0"/>
      <dgm:spPr/>
    </dgm:pt>
    <dgm:pt modelId="{63E75AAF-58A8-4F27-B00C-33057641B6A3}" type="pres">
      <dgm:prSet presAssocID="{38948426-339D-4416-805C-1E43A9B4D3A9}" presName="iconBgRect" presStyleLbl="bgShp" presStyleIdx="0" presStyleCnt="7"/>
      <dgm:spPr>
        <a:prstGeom prst="round2DiagRect">
          <a:avLst>
            <a:gd name="adj1" fmla="val 29727"/>
            <a:gd name="adj2" fmla="val 0"/>
          </a:avLst>
        </a:prstGeom>
      </dgm:spPr>
    </dgm:pt>
    <dgm:pt modelId="{B2272C66-6F67-4175-B958-F148AACD315F}" type="pres">
      <dgm:prSet presAssocID="{38948426-339D-4416-805C-1E43A9B4D3A9}" presName="iconRect" presStyleLbl="node1" presStyleIdx="0" presStyleCnt="7"/>
      <dgm:spPr/>
    </dgm:pt>
    <dgm:pt modelId="{99B8504A-5A16-4DA4-BE9A-383D19A3613D}" type="pres">
      <dgm:prSet presAssocID="{38948426-339D-4416-805C-1E43A9B4D3A9}" presName="spaceRect" presStyleCnt="0"/>
      <dgm:spPr/>
    </dgm:pt>
    <dgm:pt modelId="{EE709FFC-A6D3-401A-ABE8-D84AFD137689}" type="pres">
      <dgm:prSet presAssocID="{38948426-339D-4416-805C-1E43A9B4D3A9}" presName="textRect" presStyleLbl="revTx" presStyleIdx="0" presStyleCnt="7">
        <dgm:presLayoutVars>
          <dgm:chMax val="1"/>
          <dgm:chPref val="1"/>
        </dgm:presLayoutVars>
      </dgm:prSet>
      <dgm:spPr/>
    </dgm:pt>
    <dgm:pt modelId="{2BCED870-8AC7-4B12-AF51-BDD9F1C4EC14}" type="pres">
      <dgm:prSet presAssocID="{B22A283A-534B-4A97-9C63-39F67C89C3B1}" presName="sibTrans" presStyleCnt="0"/>
      <dgm:spPr/>
    </dgm:pt>
    <dgm:pt modelId="{66ED4DAB-C246-4E81-8E9A-908A147B0700}" type="pres">
      <dgm:prSet presAssocID="{97006C9A-EF2D-4E72-929A-CA82991B2A34}" presName="compNode" presStyleCnt="0"/>
      <dgm:spPr/>
    </dgm:pt>
    <dgm:pt modelId="{D49C5BAD-3121-451D-8DDD-ED6BEA6BCC05}" type="pres">
      <dgm:prSet presAssocID="{97006C9A-EF2D-4E72-929A-CA82991B2A34}" presName="iconBgRect" presStyleLbl="bgShp" presStyleIdx="1" presStyleCnt="7"/>
      <dgm:spPr>
        <a:prstGeom prst="round2DiagRect">
          <a:avLst>
            <a:gd name="adj1" fmla="val 29727"/>
            <a:gd name="adj2" fmla="val 0"/>
          </a:avLst>
        </a:prstGeom>
      </dgm:spPr>
    </dgm:pt>
    <dgm:pt modelId="{95E8BF1A-91DF-4FDD-BEC6-7369EE3034CD}" type="pres">
      <dgm:prSet presAssocID="{97006C9A-EF2D-4E72-929A-CA82991B2A34}" presName="iconRect" presStyleLbl="node1" presStyleIdx="1" presStyleCnt="7"/>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a:ln>
          <a:noFill/>
        </a:ln>
      </dgm:spPr>
      <dgm:extLst>
        <a:ext uri="{E40237B7-FDA0-4F09-8148-C483321AD2D9}">
          <dgm14:cNvPr xmlns:dgm14="http://schemas.microsoft.com/office/drawing/2010/diagram" id="0" name="" descr="CheckList"/>
        </a:ext>
      </dgm:extLst>
    </dgm:pt>
    <dgm:pt modelId="{D382FE00-A3AC-4A12-BBF1-DCDBD062FDFE}" type="pres">
      <dgm:prSet presAssocID="{97006C9A-EF2D-4E72-929A-CA82991B2A34}" presName="spaceRect" presStyleCnt="0"/>
      <dgm:spPr/>
    </dgm:pt>
    <dgm:pt modelId="{27EA6782-F37C-47A7-B37A-B8F580CB4E5A}" type="pres">
      <dgm:prSet presAssocID="{97006C9A-EF2D-4E72-929A-CA82991B2A34}" presName="textRect" presStyleLbl="revTx" presStyleIdx="1" presStyleCnt="7">
        <dgm:presLayoutVars>
          <dgm:chMax val="1"/>
          <dgm:chPref val="1"/>
        </dgm:presLayoutVars>
      </dgm:prSet>
      <dgm:spPr/>
    </dgm:pt>
    <dgm:pt modelId="{96C298E4-5D6D-499B-8E4B-2AE28D672243}" type="pres">
      <dgm:prSet presAssocID="{67A004B0-0BC2-4B91-B92F-ECBAC70211BA}" presName="sibTrans" presStyleCnt="0"/>
      <dgm:spPr/>
    </dgm:pt>
    <dgm:pt modelId="{C94C31E3-62C1-427F-8740-45F33AC17CFD}" type="pres">
      <dgm:prSet presAssocID="{8097926A-1498-4A3D-AE85-7040C1A04940}" presName="compNode" presStyleCnt="0"/>
      <dgm:spPr/>
    </dgm:pt>
    <dgm:pt modelId="{9C6FF993-5648-4A17-9D15-D7DD9DDB3139}" type="pres">
      <dgm:prSet presAssocID="{8097926A-1498-4A3D-AE85-7040C1A04940}" presName="iconBgRect" presStyleLbl="bgShp" presStyleIdx="2" presStyleCnt="7"/>
      <dgm:spPr>
        <a:prstGeom prst="round2DiagRect">
          <a:avLst>
            <a:gd name="adj1" fmla="val 29727"/>
            <a:gd name="adj2" fmla="val 0"/>
          </a:avLst>
        </a:prstGeom>
      </dgm:spPr>
    </dgm:pt>
    <dgm:pt modelId="{44CB08DF-D54E-4871-B7D4-150554DE48AE}" type="pres">
      <dgm:prSet presAssocID="{8097926A-1498-4A3D-AE85-7040C1A04940}" presName="iconRect" presStyleLbl="node1" presStyleIdx="2" presStyleCnt="7"/>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Train"/>
        </a:ext>
      </dgm:extLst>
    </dgm:pt>
    <dgm:pt modelId="{5B769D19-35A9-46AE-9893-3C2D7CE978BA}" type="pres">
      <dgm:prSet presAssocID="{8097926A-1498-4A3D-AE85-7040C1A04940}" presName="spaceRect" presStyleCnt="0"/>
      <dgm:spPr/>
    </dgm:pt>
    <dgm:pt modelId="{F11C5A32-9342-40A1-B327-A02922AF98E6}" type="pres">
      <dgm:prSet presAssocID="{8097926A-1498-4A3D-AE85-7040C1A04940}" presName="textRect" presStyleLbl="revTx" presStyleIdx="2" presStyleCnt="7">
        <dgm:presLayoutVars>
          <dgm:chMax val="1"/>
          <dgm:chPref val="1"/>
        </dgm:presLayoutVars>
      </dgm:prSet>
      <dgm:spPr/>
    </dgm:pt>
    <dgm:pt modelId="{271645AB-02C2-4F96-B5ED-568DED04AEBF}" type="pres">
      <dgm:prSet presAssocID="{1B1B4A2D-288E-45F0-B3B2-06D243470E5D}" presName="sibTrans" presStyleCnt="0"/>
      <dgm:spPr/>
    </dgm:pt>
    <dgm:pt modelId="{11FE3927-6D90-456D-9E22-D8A433AA1A19}" type="pres">
      <dgm:prSet presAssocID="{0CC6DDAC-1308-42EE-95CA-D1A5566CF187}" presName="compNode" presStyleCnt="0"/>
      <dgm:spPr/>
    </dgm:pt>
    <dgm:pt modelId="{8A1110BF-EDFB-4B70-A687-ECE56F98716F}" type="pres">
      <dgm:prSet presAssocID="{0CC6DDAC-1308-42EE-95CA-D1A5566CF187}" presName="iconBgRect" presStyleLbl="bgShp" presStyleIdx="3" presStyleCnt="7"/>
      <dgm:spPr>
        <a:prstGeom prst="round2DiagRect">
          <a:avLst>
            <a:gd name="adj1" fmla="val 29727"/>
            <a:gd name="adj2" fmla="val 0"/>
          </a:avLst>
        </a:prstGeom>
      </dgm:spPr>
    </dgm:pt>
    <dgm:pt modelId="{6833F17B-5CE0-4DA4-8686-C9B6F32D394C}" type="pres">
      <dgm:prSet presAssocID="{0CC6DDAC-1308-42EE-95CA-D1A5566CF187}" presName="iconRect" presStyleLbl="node1" presStyleIdx="3" presStyleCnt="7"/>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a:ln>
          <a:noFill/>
        </a:ln>
      </dgm:spPr>
      <dgm:extLst>
        <a:ext uri="{E40237B7-FDA0-4F09-8148-C483321AD2D9}">
          <dgm14:cNvPr xmlns:dgm14="http://schemas.microsoft.com/office/drawing/2010/diagram" id="0" name="" descr="Chat"/>
        </a:ext>
      </dgm:extLst>
    </dgm:pt>
    <dgm:pt modelId="{F71FA0E4-39DD-4CFD-A760-D2140BD1D720}" type="pres">
      <dgm:prSet presAssocID="{0CC6DDAC-1308-42EE-95CA-D1A5566CF187}" presName="spaceRect" presStyleCnt="0"/>
      <dgm:spPr/>
    </dgm:pt>
    <dgm:pt modelId="{EBFE82CE-0BA4-4200-BCCB-09ECBF8D8D0C}" type="pres">
      <dgm:prSet presAssocID="{0CC6DDAC-1308-42EE-95CA-D1A5566CF187}" presName="textRect" presStyleLbl="revTx" presStyleIdx="3" presStyleCnt="7">
        <dgm:presLayoutVars>
          <dgm:chMax val="1"/>
          <dgm:chPref val="1"/>
        </dgm:presLayoutVars>
      </dgm:prSet>
      <dgm:spPr/>
    </dgm:pt>
    <dgm:pt modelId="{CF58A499-1557-40B3-8A07-5FB3CF92BA0F}" type="pres">
      <dgm:prSet presAssocID="{15494C05-5C2F-478F-A5CE-7CD6757A64D4}" presName="sibTrans" presStyleCnt="0"/>
      <dgm:spPr/>
    </dgm:pt>
    <dgm:pt modelId="{4C83D4E4-8C50-43E5-910C-F49165AD7383}" type="pres">
      <dgm:prSet presAssocID="{9A8C0FBB-38CB-4A2E-93B5-4A4F2570B318}" presName="compNode" presStyleCnt="0"/>
      <dgm:spPr/>
    </dgm:pt>
    <dgm:pt modelId="{646B992A-444A-4F48-B317-18C8B1D8F838}" type="pres">
      <dgm:prSet presAssocID="{9A8C0FBB-38CB-4A2E-93B5-4A4F2570B318}" presName="iconBgRect" presStyleLbl="bgShp" presStyleIdx="4" presStyleCnt="7"/>
      <dgm:spPr>
        <a:prstGeom prst="round2DiagRect">
          <a:avLst>
            <a:gd name="adj1" fmla="val 29727"/>
            <a:gd name="adj2" fmla="val 0"/>
          </a:avLst>
        </a:prstGeom>
      </dgm:spPr>
    </dgm:pt>
    <dgm:pt modelId="{CE7EFD67-E4A5-4F18-8D9C-FB659C9BA434}" type="pres">
      <dgm:prSet presAssocID="{9A8C0FBB-38CB-4A2E-93B5-4A4F2570B318}" presName="iconRect" presStyleLbl="node1" presStyleIdx="4" presStyleCnt="7"/>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Lock"/>
        </a:ext>
      </dgm:extLst>
    </dgm:pt>
    <dgm:pt modelId="{8A4A0105-2356-42EF-A119-85F6E74E22CF}" type="pres">
      <dgm:prSet presAssocID="{9A8C0FBB-38CB-4A2E-93B5-4A4F2570B318}" presName="spaceRect" presStyleCnt="0"/>
      <dgm:spPr/>
    </dgm:pt>
    <dgm:pt modelId="{55AD8AA1-8EEF-466F-A3E4-B905F67C019E}" type="pres">
      <dgm:prSet presAssocID="{9A8C0FBB-38CB-4A2E-93B5-4A4F2570B318}" presName="textRect" presStyleLbl="revTx" presStyleIdx="4" presStyleCnt="7">
        <dgm:presLayoutVars>
          <dgm:chMax val="1"/>
          <dgm:chPref val="1"/>
        </dgm:presLayoutVars>
      </dgm:prSet>
      <dgm:spPr/>
    </dgm:pt>
    <dgm:pt modelId="{01C60609-7EC4-460A-9A86-6031CA27F7C0}" type="pres">
      <dgm:prSet presAssocID="{D8A17788-0F4F-4E1B-BB94-913931E85972}" presName="sibTrans" presStyleCnt="0"/>
      <dgm:spPr/>
    </dgm:pt>
    <dgm:pt modelId="{1203711B-BE72-46D7-99CC-145FC5AA17DB}" type="pres">
      <dgm:prSet presAssocID="{CE4A4E61-7693-40C3-A85F-4FA6EA07788B}" presName="compNode" presStyleCnt="0"/>
      <dgm:spPr/>
    </dgm:pt>
    <dgm:pt modelId="{7DE47788-721B-4B25-93E9-3AC4310600FD}" type="pres">
      <dgm:prSet presAssocID="{CE4A4E61-7693-40C3-A85F-4FA6EA07788B}" presName="iconBgRect" presStyleLbl="bgShp" presStyleIdx="5" presStyleCnt="7"/>
      <dgm:spPr>
        <a:prstGeom prst="round2DiagRect">
          <a:avLst>
            <a:gd name="adj1" fmla="val 29727"/>
            <a:gd name="adj2" fmla="val 0"/>
          </a:avLst>
        </a:prstGeom>
      </dgm:spPr>
    </dgm:pt>
    <dgm:pt modelId="{4C953E71-B31F-4D30-85C3-39832B5C4AD2}" type="pres">
      <dgm:prSet presAssocID="{CE4A4E61-7693-40C3-A85F-4FA6EA07788B}" presName="iconRect" presStyleLbl="node1" presStyleIdx="5" presStyleCnt="7"/>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a:blipFill>
        <a:ln>
          <a:noFill/>
        </a:ln>
      </dgm:spPr>
      <dgm:extLst>
        <a:ext uri="{E40237B7-FDA0-4F09-8148-C483321AD2D9}">
          <dgm14:cNvPr xmlns:dgm14="http://schemas.microsoft.com/office/drawing/2010/diagram" id="0" name="" descr="Gauge"/>
        </a:ext>
      </dgm:extLst>
    </dgm:pt>
    <dgm:pt modelId="{31236152-7CAB-47E7-A85A-F53FFE8FCAEB}" type="pres">
      <dgm:prSet presAssocID="{CE4A4E61-7693-40C3-A85F-4FA6EA07788B}" presName="spaceRect" presStyleCnt="0"/>
      <dgm:spPr/>
    </dgm:pt>
    <dgm:pt modelId="{E85D85B1-AC10-4CA2-812E-E86FB4BB6437}" type="pres">
      <dgm:prSet presAssocID="{CE4A4E61-7693-40C3-A85F-4FA6EA07788B}" presName="textRect" presStyleLbl="revTx" presStyleIdx="5" presStyleCnt="7">
        <dgm:presLayoutVars>
          <dgm:chMax val="1"/>
          <dgm:chPref val="1"/>
        </dgm:presLayoutVars>
      </dgm:prSet>
      <dgm:spPr/>
    </dgm:pt>
    <dgm:pt modelId="{CD4A20EB-BBB9-43BC-8A1E-9C5AC688500C}" type="pres">
      <dgm:prSet presAssocID="{9DB8BC95-8698-4FC8-ACC1-971DBA3F0B1A}" presName="sibTrans" presStyleCnt="0"/>
      <dgm:spPr/>
    </dgm:pt>
    <dgm:pt modelId="{1C32D366-763C-474D-8F09-2FC92FC4750C}" type="pres">
      <dgm:prSet presAssocID="{219144C5-8106-42F4-889E-3233AD75FA57}" presName="compNode" presStyleCnt="0"/>
      <dgm:spPr/>
    </dgm:pt>
    <dgm:pt modelId="{BB584B7B-40A0-4927-A9C8-C3AA4448DF51}" type="pres">
      <dgm:prSet presAssocID="{219144C5-8106-42F4-889E-3233AD75FA57}" presName="iconBgRect" presStyleLbl="bgShp" presStyleIdx="6" presStyleCnt="7"/>
      <dgm:spPr>
        <a:prstGeom prst="round2DiagRect">
          <a:avLst>
            <a:gd name="adj1" fmla="val 29727"/>
            <a:gd name="adj2" fmla="val 0"/>
          </a:avLst>
        </a:prstGeom>
      </dgm:spPr>
    </dgm:pt>
    <dgm:pt modelId="{E20BB09D-5376-4C41-9129-C203473D9E83}" type="pres">
      <dgm:prSet presAssocID="{219144C5-8106-42F4-889E-3233AD75FA57}" presName="iconRect" presStyleLbl="node1" presStyleIdx="6" presStyleCnt="7"/>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Hierarchy"/>
        </a:ext>
      </dgm:extLst>
    </dgm:pt>
    <dgm:pt modelId="{2F847F2C-D786-4D8F-98C8-D76CA83CD3E6}" type="pres">
      <dgm:prSet presAssocID="{219144C5-8106-42F4-889E-3233AD75FA57}" presName="spaceRect" presStyleCnt="0"/>
      <dgm:spPr/>
    </dgm:pt>
    <dgm:pt modelId="{058CC9C0-2AB7-4AD7-AB7D-1FA46D2215DE}" type="pres">
      <dgm:prSet presAssocID="{219144C5-8106-42F4-889E-3233AD75FA57}" presName="textRect" presStyleLbl="revTx" presStyleIdx="6" presStyleCnt="7">
        <dgm:presLayoutVars>
          <dgm:chMax val="1"/>
          <dgm:chPref val="1"/>
        </dgm:presLayoutVars>
      </dgm:prSet>
      <dgm:spPr/>
    </dgm:pt>
  </dgm:ptLst>
  <dgm:cxnLst>
    <dgm:cxn modelId="{E7F8FE22-63D4-4D77-ACA3-A15CA0780B90}" type="presOf" srcId="{38948426-339D-4416-805C-1E43A9B4D3A9}" destId="{EE709FFC-A6D3-401A-ABE8-D84AFD137689}" srcOrd="0" destOrd="0" presId="urn:microsoft.com/office/officeart/2018/5/layout/IconLeafLabelList"/>
    <dgm:cxn modelId="{0059C566-BCC5-47D1-8367-CD8102A66C80}" srcId="{CFE0128E-5CDF-4048-BC66-57C18C53FA25}" destId="{38948426-339D-4416-805C-1E43A9B4D3A9}" srcOrd="0" destOrd="0" parTransId="{D47F8CAB-02A3-4CDC-9F15-5B1694E57701}" sibTransId="{B22A283A-534B-4A97-9C63-39F67C89C3B1}"/>
    <dgm:cxn modelId="{D1AE3767-0371-4B38-9B8D-BD228DF5DC4B}" type="presOf" srcId="{9A8C0FBB-38CB-4A2E-93B5-4A4F2570B318}" destId="{55AD8AA1-8EEF-466F-A3E4-B905F67C019E}" srcOrd="0" destOrd="0" presId="urn:microsoft.com/office/officeart/2018/5/layout/IconLeafLabelList"/>
    <dgm:cxn modelId="{4216034B-33C6-47F3-841C-94DB763E36DD}" srcId="{CFE0128E-5CDF-4048-BC66-57C18C53FA25}" destId="{9A8C0FBB-38CB-4A2E-93B5-4A4F2570B318}" srcOrd="4" destOrd="0" parTransId="{107D16B0-9DA8-4659-99DF-87C4E50C3C34}" sibTransId="{D8A17788-0F4F-4E1B-BB94-913931E85972}"/>
    <dgm:cxn modelId="{60A3997E-A4AA-415A-8A93-A4A4B92DFC4C}" type="presOf" srcId="{8097926A-1498-4A3D-AE85-7040C1A04940}" destId="{F11C5A32-9342-40A1-B327-A02922AF98E6}" srcOrd="0" destOrd="0" presId="urn:microsoft.com/office/officeart/2018/5/layout/IconLeafLabelList"/>
    <dgm:cxn modelId="{77DFB685-A113-41E4-B3E4-EC790E0E0BFC}" type="presOf" srcId="{0CC6DDAC-1308-42EE-95CA-D1A5566CF187}" destId="{EBFE82CE-0BA4-4200-BCCB-09ECBF8D8D0C}" srcOrd="0" destOrd="0" presId="urn:microsoft.com/office/officeart/2018/5/layout/IconLeafLabelList"/>
    <dgm:cxn modelId="{A5FFDD86-5DC4-485A-BE7F-7A2CE1F6850D}" srcId="{CFE0128E-5CDF-4048-BC66-57C18C53FA25}" destId="{219144C5-8106-42F4-889E-3233AD75FA57}" srcOrd="6" destOrd="0" parTransId="{9DD95F18-2266-4D20-8638-117D3B6A2A2B}" sibTransId="{1EF84A60-0F11-496D-9A2D-C0249351DA97}"/>
    <dgm:cxn modelId="{C01C3B8D-22C7-4E76-B981-3FBE952DBF58}" srcId="{CFE0128E-5CDF-4048-BC66-57C18C53FA25}" destId="{97006C9A-EF2D-4E72-929A-CA82991B2A34}" srcOrd="1" destOrd="0" parTransId="{860B95E8-6E73-4D23-8CAE-09B9C2F09DF7}" sibTransId="{67A004B0-0BC2-4B91-B92F-ECBAC70211BA}"/>
    <dgm:cxn modelId="{615E0F93-48AB-4AE9-8495-B92163798FE5}" type="presOf" srcId="{97006C9A-EF2D-4E72-929A-CA82991B2A34}" destId="{27EA6782-F37C-47A7-B37A-B8F580CB4E5A}" srcOrd="0" destOrd="0" presId="urn:microsoft.com/office/officeart/2018/5/layout/IconLeafLabelList"/>
    <dgm:cxn modelId="{2731ABA1-DA48-44B1-91AE-2861F7970D11}" type="presOf" srcId="{CFE0128E-5CDF-4048-BC66-57C18C53FA25}" destId="{8DBB966A-293B-46B9-A6AF-32DB12A0A26D}" srcOrd="0" destOrd="0" presId="urn:microsoft.com/office/officeart/2018/5/layout/IconLeafLabelList"/>
    <dgm:cxn modelId="{1723A3B4-4929-4C9B-8CFA-C34C948925BB}" type="presOf" srcId="{219144C5-8106-42F4-889E-3233AD75FA57}" destId="{058CC9C0-2AB7-4AD7-AB7D-1FA46D2215DE}" srcOrd="0" destOrd="0" presId="urn:microsoft.com/office/officeart/2018/5/layout/IconLeafLabelList"/>
    <dgm:cxn modelId="{F5B3F5C0-CDAC-41BB-8927-278BF35E7F27}" srcId="{CFE0128E-5CDF-4048-BC66-57C18C53FA25}" destId="{8097926A-1498-4A3D-AE85-7040C1A04940}" srcOrd="2" destOrd="0" parTransId="{8FAB5610-B1A3-47F7-ABF3-34AA8A8339DB}" sibTransId="{1B1B4A2D-288E-45F0-B3B2-06D243470E5D}"/>
    <dgm:cxn modelId="{4281A0C8-FF80-4DC4-B83E-BD83DDEFE15B}" srcId="{CFE0128E-5CDF-4048-BC66-57C18C53FA25}" destId="{0CC6DDAC-1308-42EE-95CA-D1A5566CF187}" srcOrd="3" destOrd="0" parTransId="{C423E83D-2F0C-4FD6-A9A9-FBDC6B76C489}" sibTransId="{15494C05-5C2F-478F-A5CE-7CD6757A64D4}"/>
    <dgm:cxn modelId="{82AD3DD5-DD10-49EA-A202-05ADD81E90FE}" type="presOf" srcId="{CE4A4E61-7693-40C3-A85F-4FA6EA07788B}" destId="{E85D85B1-AC10-4CA2-812E-E86FB4BB6437}" srcOrd="0" destOrd="0" presId="urn:microsoft.com/office/officeart/2018/5/layout/IconLeafLabelList"/>
    <dgm:cxn modelId="{90904FED-B6EA-4576-A47C-F849902D6B67}" srcId="{CFE0128E-5CDF-4048-BC66-57C18C53FA25}" destId="{CE4A4E61-7693-40C3-A85F-4FA6EA07788B}" srcOrd="5" destOrd="0" parTransId="{BAC8B3C6-9175-40D6-8F46-FFCE274EB5BA}" sibTransId="{9DB8BC95-8698-4FC8-ACC1-971DBA3F0B1A}"/>
    <dgm:cxn modelId="{D2C83EB1-C0B3-45A6-A93D-87FA3D726FEF}" type="presParOf" srcId="{8DBB966A-293B-46B9-A6AF-32DB12A0A26D}" destId="{DB92607A-1C1D-429E-B9D4-7C96F5D02EE8}" srcOrd="0" destOrd="0" presId="urn:microsoft.com/office/officeart/2018/5/layout/IconLeafLabelList"/>
    <dgm:cxn modelId="{9A7B854E-4512-44CE-9B0E-D19E32029F78}" type="presParOf" srcId="{DB92607A-1C1D-429E-B9D4-7C96F5D02EE8}" destId="{63E75AAF-58A8-4F27-B00C-33057641B6A3}" srcOrd="0" destOrd="0" presId="urn:microsoft.com/office/officeart/2018/5/layout/IconLeafLabelList"/>
    <dgm:cxn modelId="{D3F27634-C1D5-4AB3-9273-F7F929747933}" type="presParOf" srcId="{DB92607A-1C1D-429E-B9D4-7C96F5D02EE8}" destId="{B2272C66-6F67-4175-B958-F148AACD315F}" srcOrd="1" destOrd="0" presId="urn:microsoft.com/office/officeart/2018/5/layout/IconLeafLabelList"/>
    <dgm:cxn modelId="{7FEAD347-B03B-433E-8BAF-DDC55C4837A8}" type="presParOf" srcId="{DB92607A-1C1D-429E-B9D4-7C96F5D02EE8}" destId="{99B8504A-5A16-4DA4-BE9A-383D19A3613D}" srcOrd="2" destOrd="0" presId="urn:microsoft.com/office/officeart/2018/5/layout/IconLeafLabelList"/>
    <dgm:cxn modelId="{F183A386-2E49-47D5-B417-D4685F3BE9E5}" type="presParOf" srcId="{DB92607A-1C1D-429E-B9D4-7C96F5D02EE8}" destId="{EE709FFC-A6D3-401A-ABE8-D84AFD137689}" srcOrd="3" destOrd="0" presId="urn:microsoft.com/office/officeart/2018/5/layout/IconLeafLabelList"/>
    <dgm:cxn modelId="{1FD755C5-7C5D-4519-8FBC-5490592D2891}" type="presParOf" srcId="{8DBB966A-293B-46B9-A6AF-32DB12A0A26D}" destId="{2BCED870-8AC7-4B12-AF51-BDD9F1C4EC14}" srcOrd="1" destOrd="0" presId="urn:microsoft.com/office/officeart/2018/5/layout/IconLeafLabelList"/>
    <dgm:cxn modelId="{6503ACC1-C74C-49B2-BBB4-332693F6E8CD}" type="presParOf" srcId="{8DBB966A-293B-46B9-A6AF-32DB12A0A26D}" destId="{66ED4DAB-C246-4E81-8E9A-908A147B0700}" srcOrd="2" destOrd="0" presId="urn:microsoft.com/office/officeart/2018/5/layout/IconLeafLabelList"/>
    <dgm:cxn modelId="{5CFF5DA3-421E-4B8B-A80C-602822C67766}" type="presParOf" srcId="{66ED4DAB-C246-4E81-8E9A-908A147B0700}" destId="{D49C5BAD-3121-451D-8DDD-ED6BEA6BCC05}" srcOrd="0" destOrd="0" presId="urn:microsoft.com/office/officeart/2018/5/layout/IconLeafLabelList"/>
    <dgm:cxn modelId="{BAD24792-A78A-445B-B439-46AD9CEA0EC3}" type="presParOf" srcId="{66ED4DAB-C246-4E81-8E9A-908A147B0700}" destId="{95E8BF1A-91DF-4FDD-BEC6-7369EE3034CD}" srcOrd="1" destOrd="0" presId="urn:microsoft.com/office/officeart/2018/5/layout/IconLeafLabelList"/>
    <dgm:cxn modelId="{EF7F6AFD-5D7C-4306-9E99-E8FF21523F33}" type="presParOf" srcId="{66ED4DAB-C246-4E81-8E9A-908A147B0700}" destId="{D382FE00-A3AC-4A12-BBF1-DCDBD062FDFE}" srcOrd="2" destOrd="0" presId="urn:microsoft.com/office/officeart/2018/5/layout/IconLeafLabelList"/>
    <dgm:cxn modelId="{DC3AFE25-73FB-4E34-821F-68D14F8B36B6}" type="presParOf" srcId="{66ED4DAB-C246-4E81-8E9A-908A147B0700}" destId="{27EA6782-F37C-47A7-B37A-B8F580CB4E5A}" srcOrd="3" destOrd="0" presId="urn:microsoft.com/office/officeart/2018/5/layout/IconLeafLabelList"/>
    <dgm:cxn modelId="{09724C15-ED9C-427F-95F0-D938C8524A0D}" type="presParOf" srcId="{8DBB966A-293B-46B9-A6AF-32DB12A0A26D}" destId="{96C298E4-5D6D-499B-8E4B-2AE28D672243}" srcOrd="3" destOrd="0" presId="urn:microsoft.com/office/officeart/2018/5/layout/IconLeafLabelList"/>
    <dgm:cxn modelId="{010AA24B-1DF4-4A9B-A2A9-298B9C0C63F8}" type="presParOf" srcId="{8DBB966A-293B-46B9-A6AF-32DB12A0A26D}" destId="{C94C31E3-62C1-427F-8740-45F33AC17CFD}" srcOrd="4" destOrd="0" presId="urn:microsoft.com/office/officeart/2018/5/layout/IconLeafLabelList"/>
    <dgm:cxn modelId="{93AAB8DD-1473-4569-9CD7-0B41B3C87391}" type="presParOf" srcId="{C94C31E3-62C1-427F-8740-45F33AC17CFD}" destId="{9C6FF993-5648-4A17-9D15-D7DD9DDB3139}" srcOrd="0" destOrd="0" presId="urn:microsoft.com/office/officeart/2018/5/layout/IconLeafLabelList"/>
    <dgm:cxn modelId="{EE8D2282-5AE7-4532-B443-504E68077F10}" type="presParOf" srcId="{C94C31E3-62C1-427F-8740-45F33AC17CFD}" destId="{44CB08DF-D54E-4871-B7D4-150554DE48AE}" srcOrd="1" destOrd="0" presId="urn:microsoft.com/office/officeart/2018/5/layout/IconLeafLabelList"/>
    <dgm:cxn modelId="{38BF4A06-A041-4EF9-BFE4-501C651A0F01}" type="presParOf" srcId="{C94C31E3-62C1-427F-8740-45F33AC17CFD}" destId="{5B769D19-35A9-46AE-9893-3C2D7CE978BA}" srcOrd="2" destOrd="0" presId="urn:microsoft.com/office/officeart/2018/5/layout/IconLeafLabelList"/>
    <dgm:cxn modelId="{A2C79781-602B-4E6B-8151-021B8926FB8D}" type="presParOf" srcId="{C94C31E3-62C1-427F-8740-45F33AC17CFD}" destId="{F11C5A32-9342-40A1-B327-A02922AF98E6}" srcOrd="3" destOrd="0" presId="urn:microsoft.com/office/officeart/2018/5/layout/IconLeafLabelList"/>
    <dgm:cxn modelId="{1F4F4515-0A1B-4660-9DC6-8BE98C3A0B51}" type="presParOf" srcId="{8DBB966A-293B-46B9-A6AF-32DB12A0A26D}" destId="{271645AB-02C2-4F96-B5ED-568DED04AEBF}" srcOrd="5" destOrd="0" presId="urn:microsoft.com/office/officeart/2018/5/layout/IconLeafLabelList"/>
    <dgm:cxn modelId="{68C0CA0F-389A-4BA6-A309-20614A46F000}" type="presParOf" srcId="{8DBB966A-293B-46B9-A6AF-32DB12A0A26D}" destId="{11FE3927-6D90-456D-9E22-D8A433AA1A19}" srcOrd="6" destOrd="0" presId="urn:microsoft.com/office/officeart/2018/5/layout/IconLeafLabelList"/>
    <dgm:cxn modelId="{60786713-6FBC-4938-9925-6D9430D95FF0}" type="presParOf" srcId="{11FE3927-6D90-456D-9E22-D8A433AA1A19}" destId="{8A1110BF-EDFB-4B70-A687-ECE56F98716F}" srcOrd="0" destOrd="0" presId="urn:microsoft.com/office/officeart/2018/5/layout/IconLeafLabelList"/>
    <dgm:cxn modelId="{C66D4178-B1B1-4456-87BF-D26741A4266F}" type="presParOf" srcId="{11FE3927-6D90-456D-9E22-D8A433AA1A19}" destId="{6833F17B-5CE0-4DA4-8686-C9B6F32D394C}" srcOrd="1" destOrd="0" presId="urn:microsoft.com/office/officeart/2018/5/layout/IconLeafLabelList"/>
    <dgm:cxn modelId="{CDD1563E-9691-4F94-88DB-A1AB4144E42C}" type="presParOf" srcId="{11FE3927-6D90-456D-9E22-D8A433AA1A19}" destId="{F71FA0E4-39DD-4CFD-A760-D2140BD1D720}" srcOrd="2" destOrd="0" presId="urn:microsoft.com/office/officeart/2018/5/layout/IconLeafLabelList"/>
    <dgm:cxn modelId="{22BBBE73-03B4-4D3B-8836-9BB1F8DA7016}" type="presParOf" srcId="{11FE3927-6D90-456D-9E22-D8A433AA1A19}" destId="{EBFE82CE-0BA4-4200-BCCB-09ECBF8D8D0C}" srcOrd="3" destOrd="0" presId="urn:microsoft.com/office/officeart/2018/5/layout/IconLeafLabelList"/>
    <dgm:cxn modelId="{EA685FB0-5637-4DB7-8D60-3562C181E444}" type="presParOf" srcId="{8DBB966A-293B-46B9-A6AF-32DB12A0A26D}" destId="{CF58A499-1557-40B3-8A07-5FB3CF92BA0F}" srcOrd="7" destOrd="0" presId="urn:microsoft.com/office/officeart/2018/5/layout/IconLeafLabelList"/>
    <dgm:cxn modelId="{AFCA3487-3F6D-47A4-AF95-55A2AA9F7B2F}" type="presParOf" srcId="{8DBB966A-293B-46B9-A6AF-32DB12A0A26D}" destId="{4C83D4E4-8C50-43E5-910C-F49165AD7383}" srcOrd="8" destOrd="0" presId="urn:microsoft.com/office/officeart/2018/5/layout/IconLeafLabelList"/>
    <dgm:cxn modelId="{4C03E6D3-A36D-4CAD-94AE-EFB790F0F9A9}" type="presParOf" srcId="{4C83D4E4-8C50-43E5-910C-F49165AD7383}" destId="{646B992A-444A-4F48-B317-18C8B1D8F838}" srcOrd="0" destOrd="0" presId="urn:microsoft.com/office/officeart/2018/5/layout/IconLeafLabelList"/>
    <dgm:cxn modelId="{DFA558F0-3CB7-4658-A1E6-7085B0A5FCCF}" type="presParOf" srcId="{4C83D4E4-8C50-43E5-910C-F49165AD7383}" destId="{CE7EFD67-E4A5-4F18-8D9C-FB659C9BA434}" srcOrd="1" destOrd="0" presId="urn:microsoft.com/office/officeart/2018/5/layout/IconLeafLabelList"/>
    <dgm:cxn modelId="{477D3D42-8407-477E-9A95-795648B13CEB}" type="presParOf" srcId="{4C83D4E4-8C50-43E5-910C-F49165AD7383}" destId="{8A4A0105-2356-42EF-A119-85F6E74E22CF}" srcOrd="2" destOrd="0" presId="urn:microsoft.com/office/officeart/2018/5/layout/IconLeafLabelList"/>
    <dgm:cxn modelId="{98218D69-E9AF-41FC-887C-A969889BDD38}" type="presParOf" srcId="{4C83D4E4-8C50-43E5-910C-F49165AD7383}" destId="{55AD8AA1-8EEF-466F-A3E4-B905F67C019E}" srcOrd="3" destOrd="0" presId="urn:microsoft.com/office/officeart/2018/5/layout/IconLeafLabelList"/>
    <dgm:cxn modelId="{55134B1B-51E6-40C6-999A-3303DBBCF4FB}" type="presParOf" srcId="{8DBB966A-293B-46B9-A6AF-32DB12A0A26D}" destId="{01C60609-7EC4-460A-9A86-6031CA27F7C0}" srcOrd="9" destOrd="0" presId="urn:microsoft.com/office/officeart/2018/5/layout/IconLeafLabelList"/>
    <dgm:cxn modelId="{D9A904BC-C1BE-4C4B-BDDB-D041D41DED56}" type="presParOf" srcId="{8DBB966A-293B-46B9-A6AF-32DB12A0A26D}" destId="{1203711B-BE72-46D7-99CC-145FC5AA17DB}" srcOrd="10" destOrd="0" presId="urn:microsoft.com/office/officeart/2018/5/layout/IconLeafLabelList"/>
    <dgm:cxn modelId="{844D0766-77B2-490E-88B6-61D71DF81A1B}" type="presParOf" srcId="{1203711B-BE72-46D7-99CC-145FC5AA17DB}" destId="{7DE47788-721B-4B25-93E9-3AC4310600FD}" srcOrd="0" destOrd="0" presId="urn:microsoft.com/office/officeart/2018/5/layout/IconLeafLabelList"/>
    <dgm:cxn modelId="{8E48BD3B-B7F4-4331-BC4B-B64B370AD8CA}" type="presParOf" srcId="{1203711B-BE72-46D7-99CC-145FC5AA17DB}" destId="{4C953E71-B31F-4D30-85C3-39832B5C4AD2}" srcOrd="1" destOrd="0" presId="urn:microsoft.com/office/officeart/2018/5/layout/IconLeafLabelList"/>
    <dgm:cxn modelId="{F35E7F56-EC40-47DC-AEB4-B4E38AF0D233}" type="presParOf" srcId="{1203711B-BE72-46D7-99CC-145FC5AA17DB}" destId="{31236152-7CAB-47E7-A85A-F53FFE8FCAEB}" srcOrd="2" destOrd="0" presId="urn:microsoft.com/office/officeart/2018/5/layout/IconLeafLabelList"/>
    <dgm:cxn modelId="{0126A34F-A2B1-4CC3-9BC5-C137D08AD73D}" type="presParOf" srcId="{1203711B-BE72-46D7-99CC-145FC5AA17DB}" destId="{E85D85B1-AC10-4CA2-812E-E86FB4BB6437}" srcOrd="3" destOrd="0" presId="urn:microsoft.com/office/officeart/2018/5/layout/IconLeafLabelList"/>
    <dgm:cxn modelId="{EC479BA2-2C5C-45CF-A93B-01C13F6D918A}" type="presParOf" srcId="{8DBB966A-293B-46B9-A6AF-32DB12A0A26D}" destId="{CD4A20EB-BBB9-43BC-8A1E-9C5AC688500C}" srcOrd="11" destOrd="0" presId="urn:microsoft.com/office/officeart/2018/5/layout/IconLeafLabelList"/>
    <dgm:cxn modelId="{94AC2184-45C1-4911-AAFC-839DA73B991A}" type="presParOf" srcId="{8DBB966A-293B-46B9-A6AF-32DB12A0A26D}" destId="{1C32D366-763C-474D-8F09-2FC92FC4750C}" srcOrd="12" destOrd="0" presId="urn:microsoft.com/office/officeart/2018/5/layout/IconLeafLabelList"/>
    <dgm:cxn modelId="{4618E3C0-A6F1-4655-8ECA-6101DC6CA375}" type="presParOf" srcId="{1C32D366-763C-474D-8F09-2FC92FC4750C}" destId="{BB584B7B-40A0-4927-A9C8-C3AA4448DF51}" srcOrd="0" destOrd="0" presId="urn:microsoft.com/office/officeart/2018/5/layout/IconLeafLabelList"/>
    <dgm:cxn modelId="{5884A53D-09F2-489C-9539-7A2810B98C36}" type="presParOf" srcId="{1C32D366-763C-474D-8F09-2FC92FC4750C}" destId="{E20BB09D-5376-4C41-9129-C203473D9E83}" srcOrd="1" destOrd="0" presId="urn:microsoft.com/office/officeart/2018/5/layout/IconLeafLabelList"/>
    <dgm:cxn modelId="{D09CABFC-83E2-4E49-A3F9-C6E84B708FD9}" type="presParOf" srcId="{1C32D366-763C-474D-8F09-2FC92FC4750C}" destId="{2F847F2C-D786-4D8F-98C8-D76CA83CD3E6}" srcOrd="2" destOrd="0" presId="urn:microsoft.com/office/officeart/2018/5/layout/IconLeafLabelList"/>
    <dgm:cxn modelId="{2C321051-96E4-4049-8BD8-E64335164756}" type="presParOf" srcId="{1C32D366-763C-474D-8F09-2FC92FC4750C}" destId="{058CC9C0-2AB7-4AD7-AB7D-1FA46D2215DE}" srcOrd="3" destOrd="0" presId="urn:microsoft.com/office/officeart/2018/5/layout/IconLeafLabel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BB48CE7-C068-46A0-9607-1E8FD584965F}">
      <dsp:nvSpPr>
        <dsp:cNvPr id="0" name=""/>
        <dsp:cNvSpPr/>
      </dsp:nvSpPr>
      <dsp:spPr>
        <a:xfrm>
          <a:off x="0" y="1458"/>
          <a:ext cx="4589328" cy="0"/>
        </a:xfrm>
        <a:prstGeom prst="line">
          <a:avLst/>
        </a:prstGeom>
        <a:solidFill>
          <a:schemeClr val="accent3">
            <a:hueOff val="0"/>
            <a:satOff val="0"/>
            <a:lumOff val="0"/>
            <a:alphaOff val="0"/>
          </a:schemeClr>
        </a:solidFill>
        <a:ln w="19050" cap="rnd" cmpd="sng" algn="ctr">
          <a:solidFill>
            <a:schemeClr val="accent3">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B269D46B-9E05-4663-B97D-8F230B2BD477}">
      <dsp:nvSpPr>
        <dsp:cNvPr id="0" name=""/>
        <dsp:cNvSpPr/>
      </dsp:nvSpPr>
      <dsp:spPr>
        <a:xfrm>
          <a:off x="0" y="1458"/>
          <a:ext cx="4589328" cy="99482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a:lnSpc>
              <a:spcPct val="90000"/>
            </a:lnSpc>
            <a:spcBef>
              <a:spcPct val="0"/>
            </a:spcBef>
            <a:spcAft>
              <a:spcPct val="35000"/>
            </a:spcAft>
            <a:buNone/>
          </a:pPr>
          <a:r>
            <a:rPr lang="en-GB" sz="2000" kern="1200"/>
            <a:t>channels: Separate chat rooms keep topics organized and prevent duplicate task (MS Teams, 2026)                  </a:t>
          </a:r>
          <a:endParaRPr lang="en-US" sz="2000" kern="1200"/>
        </a:p>
      </dsp:txBody>
      <dsp:txXfrm>
        <a:off x="0" y="1458"/>
        <a:ext cx="4589328" cy="994826"/>
      </dsp:txXfrm>
    </dsp:sp>
    <dsp:sp modelId="{52225579-78D0-40C2-A026-BAC94B424CB4}">
      <dsp:nvSpPr>
        <dsp:cNvPr id="0" name=""/>
        <dsp:cNvSpPr/>
      </dsp:nvSpPr>
      <dsp:spPr>
        <a:xfrm>
          <a:off x="0" y="996285"/>
          <a:ext cx="4589328" cy="0"/>
        </a:xfrm>
        <a:prstGeom prst="line">
          <a:avLst/>
        </a:prstGeom>
        <a:solidFill>
          <a:schemeClr val="accent3">
            <a:hueOff val="0"/>
            <a:satOff val="0"/>
            <a:lumOff val="0"/>
            <a:alphaOff val="0"/>
          </a:schemeClr>
        </a:solidFill>
        <a:ln w="19050" cap="rnd" cmpd="sng" algn="ctr">
          <a:solidFill>
            <a:schemeClr val="accent3">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D013FCC1-58F1-4E7B-AF2B-70DB581408A5}">
      <dsp:nvSpPr>
        <dsp:cNvPr id="0" name=""/>
        <dsp:cNvSpPr/>
      </dsp:nvSpPr>
      <dsp:spPr>
        <a:xfrm>
          <a:off x="0" y="996285"/>
          <a:ext cx="4589328" cy="99482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a:lnSpc>
              <a:spcPct val="90000"/>
            </a:lnSpc>
            <a:spcBef>
              <a:spcPct val="0"/>
            </a:spcBef>
            <a:spcAft>
              <a:spcPct val="35000"/>
            </a:spcAft>
            <a:buNone/>
          </a:pPr>
          <a:r>
            <a:rPr lang="en-GB" sz="2000" kern="1200"/>
            <a:t>Instant message: Enable rapid private or group communication to reduce email clutter.(MS,2026)                                                                                                           </a:t>
          </a:r>
          <a:endParaRPr lang="en-US" sz="2000" kern="1200"/>
        </a:p>
      </dsp:txBody>
      <dsp:txXfrm>
        <a:off x="0" y="996285"/>
        <a:ext cx="4589328" cy="994826"/>
      </dsp:txXfrm>
    </dsp:sp>
    <dsp:sp modelId="{436476FA-99CE-4C01-A747-40EEA669960E}">
      <dsp:nvSpPr>
        <dsp:cNvPr id="0" name=""/>
        <dsp:cNvSpPr/>
      </dsp:nvSpPr>
      <dsp:spPr>
        <a:xfrm>
          <a:off x="0" y="1991111"/>
          <a:ext cx="4589328" cy="0"/>
        </a:xfrm>
        <a:prstGeom prst="line">
          <a:avLst/>
        </a:prstGeom>
        <a:solidFill>
          <a:schemeClr val="accent3">
            <a:hueOff val="0"/>
            <a:satOff val="0"/>
            <a:lumOff val="0"/>
            <a:alphaOff val="0"/>
          </a:schemeClr>
        </a:solidFill>
        <a:ln w="19050" cap="rnd" cmpd="sng" algn="ctr">
          <a:solidFill>
            <a:schemeClr val="accent3">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9346C733-CBDE-47C2-BB26-ADFFFB1ABD1D}">
      <dsp:nvSpPr>
        <dsp:cNvPr id="0" name=""/>
        <dsp:cNvSpPr/>
      </dsp:nvSpPr>
      <dsp:spPr>
        <a:xfrm>
          <a:off x="0" y="1991111"/>
          <a:ext cx="4589328" cy="99482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a:lnSpc>
              <a:spcPct val="90000"/>
            </a:lnSpc>
            <a:spcBef>
              <a:spcPct val="0"/>
            </a:spcBef>
            <a:spcAft>
              <a:spcPct val="35000"/>
            </a:spcAft>
            <a:buNone/>
          </a:pPr>
          <a:r>
            <a:rPr lang="en-GB" sz="2000" kern="1200"/>
            <a:t>Video and audio call: Built- in features allow quick virtual check-ins with remote staff(MS,2026)</a:t>
          </a:r>
          <a:endParaRPr lang="en-US" sz="2000" kern="1200"/>
        </a:p>
      </dsp:txBody>
      <dsp:txXfrm>
        <a:off x="0" y="1991111"/>
        <a:ext cx="4589328" cy="994826"/>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ACBFA41-49C7-46E5-B072-334845467B16}">
      <dsp:nvSpPr>
        <dsp:cNvPr id="0" name=""/>
        <dsp:cNvSpPr/>
      </dsp:nvSpPr>
      <dsp:spPr>
        <a:xfrm>
          <a:off x="0" y="0"/>
          <a:ext cx="8938260" cy="1305401"/>
        </a:xfrm>
        <a:prstGeom prst="roundRect">
          <a:avLst>
            <a:gd name="adj" fmla="val 10000"/>
          </a:avLst>
        </a:prstGeom>
        <a:solidFill>
          <a:schemeClr val="accent2">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l" defTabSz="1111250">
            <a:lnSpc>
              <a:spcPct val="90000"/>
            </a:lnSpc>
            <a:spcBef>
              <a:spcPct val="0"/>
            </a:spcBef>
            <a:spcAft>
              <a:spcPct val="35000"/>
            </a:spcAft>
            <a:buNone/>
          </a:pPr>
          <a:r>
            <a:rPr lang="en-GB" sz="2500" kern="1200"/>
            <a:t>Microsoft Teams is a straightforward way to bridge  communication gaps across Ashford Community Care Service.</a:t>
          </a:r>
          <a:endParaRPr lang="en-US" sz="2500" kern="1200"/>
        </a:p>
      </dsp:txBody>
      <dsp:txXfrm>
        <a:off x="38234" y="38234"/>
        <a:ext cx="7529629" cy="1228933"/>
      </dsp:txXfrm>
    </dsp:sp>
    <dsp:sp modelId="{813D686E-34D0-4AB9-B649-2C5077A9008D}">
      <dsp:nvSpPr>
        <dsp:cNvPr id="0" name=""/>
        <dsp:cNvSpPr/>
      </dsp:nvSpPr>
      <dsp:spPr>
        <a:xfrm>
          <a:off x="788669" y="1522968"/>
          <a:ext cx="8938260" cy="1305401"/>
        </a:xfrm>
        <a:prstGeom prst="roundRect">
          <a:avLst>
            <a:gd name="adj" fmla="val 10000"/>
          </a:avLst>
        </a:prstGeom>
        <a:solidFill>
          <a:schemeClr val="accent3">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l" defTabSz="1111250">
            <a:lnSpc>
              <a:spcPct val="90000"/>
            </a:lnSpc>
            <a:spcBef>
              <a:spcPct val="0"/>
            </a:spcBef>
            <a:spcAft>
              <a:spcPct val="35000"/>
            </a:spcAft>
            <a:buNone/>
          </a:pPr>
          <a:r>
            <a:rPr lang="en-GB" sz="2500" kern="1200"/>
            <a:t>Group chat channels and mobile app notifications will stop staff from missing vital daily updates and rota changes.</a:t>
          </a:r>
          <a:endParaRPr lang="en-US" sz="2500" kern="1200"/>
        </a:p>
      </dsp:txBody>
      <dsp:txXfrm>
        <a:off x="826903" y="1561202"/>
        <a:ext cx="7224611" cy="1228933"/>
      </dsp:txXfrm>
    </dsp:sp>
    <dsp:sp modelId="{75DB9DE5-2E48-4B7D-891E-BE47D96427F2}">
      <dsp:nvSpPr>
        <dsp:cNvPr id="0" name=""/>
        <dsp:cNvSpPr/>
      </dsp:nvSpPr>
      <dsp:spPr>
        <a:xfrm>
          <a:off x="1577339" y="3045936"/>
          <a:ext cx="8938260" cy="1305401"/>
        </a:xfrm>
        <a:prstGeom prst="roundRect">
          <a:avLst>
            <a:gd name="adj" fmla="val 10000"/>
          </a:avLst>
        </a:prstGeom>
        <a:solidFill>
          <a:schemeClr val="accent4">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l" defTabSz="1111250">
            <a:lnSpc>
              <a:spcPct val="90000"/>
            </a:lnSpc>
            <a:spcBef>
              <a:spcPct val="0"/>
            </a:spcBef>
            <a:spcAft>
              <a:spcPct val="35000"/>
            </a:spcAft>
            <a:buNone/>
          </a:pPr>
          <a:r>
            <a:rPr lang="en-GB" sz="2500" kern="1200"/>
            <a:t>Moving all work messages to a secure system ensures that confidential client data is kept safe and follows care standards.</a:t>
          </a:r>
          <a:endParaRPr lang="en-US" sz="2500" kern="1200"/>
        </a:p>
      </dsp:txBody>
      <dsp:txXfrm>
        <a:off x="1615573" y="3084170"/>
        <a:ext cx="7224611" cy="1228933"/>
      </dsp:txXfrm>
    </dsp:sp>
    <dsp:sp modelId="{EBA0A44A-0663-49FE-B5D0-9215F15D8664}">
      <dsp:nvSpPr>
        <dsp:cNvPr id="0" name=""/>
        <dsp:cNvSpPr/>
      </dsp:nvSpPr>
      <dsp:spPr>
        <a:xfrm>
          <a:off x="8089749" y="989929"/>
          <a:ext cx="848510" cy="848510"/>
        </a:xfrm>
        <a:prstGeom prst="downArrow">
          <a:avLst>
            <a:gd name="adj1" fmla="val 55000"/>
            <a:gd name="adj2" fmla="val 45000"/>
          </a:avLst>
        </a:prstGeom>
        <a:solidFill>
          <a:schemeClr val="accent2">
            <a:tint val="40000"/>
            <a:alpha val="90000"/>
            <a:hueOff val="0"/>
            <a:satOff val="0"/>
            <a:lumOff val="0"/>
            <a:alphaOff val="0"/>
          </a:schemeClr>
        </a:solidFill>
        <a:ln w="19050" cap="rnd" cmpd="sng" algn="ctr">
          <a:solidFill>
            <a:schemeClr val="accent2">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1600200">
            <a:lnSpc>
              <a:spcPct val="90000"/>
            </a:lnSpc>
            <a:spcBef>
              <a:spcPct val="0"/>
            </a:spcBef>
            <a:spcAft>
              <a:spcPct val="35000"/>
            </a:spcAft>
            <a:buNone/>
          </a:pPr>
          <a:endParaRPr lang="en-US" sz="3600" kern="1200"/>
        </a:p>
      </dsp:txBody>
      <dsp:txXfrm>
        <a:off x="8280664" y="989929"/>
        <a:ext cx="466680" cy="638504"/>
      </dsp:txXfrm>
    </dsp:sp>
    <dsp:sp modelId="{33DED3B2-5B4B-492D-A77E-47C63154619A}">
      <dsp:nvSpPr>
        <dsp:cNvPr id="0" name=""/>
        <dsp:cNvSpPr/>
      </dsp:nvSpPr>
      <dsp:spPr>
        <a:xfrm>
          <a:off x="8878419" y="2504195"/>
          <a:ext cx="848510" cy="848510"/>
        </a:xfrm>
        <a:prstGeom prst="downArrow">
          <a:avLst>
            <a:gd name="adj1" fmla="val 55000"/>
            <a:gd name="adj2" fmla="val 45000"/>
          </a:avLst>
        </a:prstGeom>
        <a:solidFill>
          <a:schemeClr val="accent3">
            <a:tint val="40000"/>
            <a:alpha val="90000"/>
            <a:hueOff val="0"/>
            <a:satOff val="0"/>
            <a:lumOff val="0"/>
            <a:alphaOff val="0"/>
          </a:schemeClr>
        </a:solidFill>
        <a:ln w="19050" cap="rnd" cmpd="sng" algn="ctr">
          <a:solidFill>
            <a:schemeClr val="accent3">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1600200">
            <a:lnSpc>
              <a:spcPct val="90000"/>
            </a:lnSpc>
            <a:spcBef>
              <a:spcPct val="0"/>
            </a:spcBef>
            <a:spcAft>
              <a:spcPct val="35000"/>
            </a:spcAft>
            <a:buNone/>
          </a:pPr>
          <a:endParaRPr lang="en-US" sz="3600" kern="1200"/>
        </a:p>
      </dsp:txBody>
      <dsp:txXfrm>
        <a:off x="9069334" y="2504195"/>
        <a:ext cx="466680" cy="638504"/>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3E75AAF-58A8-4F27-B00C-33057641B6A3}">
      <dsp:nvSpPr>
        <dsp:cNvPr id="0" name=""/>
        <dsp:cNvSpPr/>
      </dsp:nvSpPr>
      <dsp:spPr>
        <a:xfrm>
          <a:off x="858134" y="3142"/>
          <a:ext cx="843873" cy="843873"/>
        </a:xfrm>
        <a:prstGeom prst="round2DiagRect">
          <a:avLst>
            <a:gd name="adj1" fmla="val 29727"/>
            <a:gd name="adj2" fmla="val 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2272C66-6F67-4175-B958-F148AACD315F}">
      <dsp:nvSpPr>
        <dsp:cNvPr id="0" name=""/>
        <dsp:cNvSpPr/>
      </dsp:nvSpPr>
      <dsp:spPr>
        <a:xfrm>
          <a:off x="1037976" y="182984"/>
          <a:ext cx="484189" cy="484189"/>
        </a:xfrm>
        <a:prstGeom prst="rect">
          <a:avLst/>
        </a:prstGeom>
        <a:solidFill>
          <a:schemeClr val="bg1">
            <a:hueOff val="0"/>
            <a:satOff val="0"/>
            <a:lumOff val="0"/>
            <a:alphaOff val="0"/>
          </a:schemeClr>
        </a:solidFill>
        <a:ln w="19050" cap="rnd" cmpd="sng" algn="ctr">
          <a:solidFill>
            <a:schemeClr val="lt1">
              <a:alpha val="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EE709FFC-A6D3-401A-ABE8-D84AFD137689}">
      <dsp:nvSpPr>
        <dsp:cNvPr id="0" name=""/>
        <dsp:cNvSpPr/>
      </dsp:nvSpPr>
      <dsp:spPr>
        <a:xfrm>
          <a:off x="588371" y="1109861"/>
          <a:ext cx="1383398" cy="55335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rtl="0">
            <a:lnSpc>
              <a:spcPct val="100000"/>
            </a:lnSpc>
            <a:spcBef>
              <a:spcPct val="0"/>
            </a:spcBef>
            <a:spcAft>
              <a:spcPct val="35000"/>
            </a:spcAft>
            <a:buNone/>
            <a:defRPr cap="all"/>
          </a:pPr>
          <a:r>
            <a:rPr lang="en-GB" sz="1100" kern="1200" dirty="0">
              <a:latin typeface="Aptos Display" panose="02110004020202020204"/>
            </a:rPr>
            <a:t>1)Make staff mentally prepare for change</a:t>
          </a:r>
        </a:p>
      </dsp:txBody>
      <dsp:txXfrm>
        <a:off x="588371" y="1109861"/>
        <a:ext cx="1383398" cy="553359"/>
      </dsp:txXfrm>
    </dsp:sp>
    <dsp:sp modelId="{D49C5BAD-3121-451D-8DDD-ED6BEA6BCC05}">
      <dsp:nvSpPr>
        <dsp:cNvPr id="0" name=""/>
        <dsp:cNvSpPr/>
      </dsp:nvSpPr>
      <dsp:spPr>
        <a:xfrm>
          <a:off x="2483627" y="3142"/>
          <a:ext cx="843873" cy="843873"/>
        </a:xfrm>
        <a:prstGeom prst="round2DiagRect">
          <a:avLst>
            <a:gd name="adj1" fmla="val 29727"/>
            <a:gd name="adj2" fmla="val 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5E8BF1A-91DF-4FDD-BEC6-7369EE3034CD}">
      <dsp:nvSpPr>
        <dsp:cNvPr id="0" name=""/>
        <dsp:cNvSpPr/>
      </dsp:nvSpPr>
      <dsp:spPr>
        <a:xfrm>
          <a:off x="2663469" y="182984"/>
          <a:ext cx="484189" cy="484189"/>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a:ln w="19050"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27EA6782-F37C-47A7-B37A-B8F580CB4E5A}">
      <dsp:nvSpPr>
        <dsp:cNvPr id="0" name=""/>
        <dsp:cNvSpPr/>
      </dsp:nvSpPr>
      <dsp:spPr>
        <a:xfrm>
          <a:off x="2213864" y="1109861"/>
          <a:ext cx="1383398" cy="55335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100000"/>
            </a:lnSpc>
            <a:spcBef>
              <a:spcPct val="0"/>
            </a:spcBef>
            <a:spcAft>
              <a:spcPct val="35000"/>
            </a:spcAft>
            <a:buNone/>
            <a:defRPr cap="all"/>
          </a:pPr>
          <a:r>
            <a:rPr lang="en-GB" sz="1100" kern="1200" dirty="0">
              <a:latin typeface="Aptos Display" panose="02110004020202020204"/>
            </a:rPr>
            <a:t>2)identify problems &amp; </a:t>
          </a:r>
          <a:r>
            <a:rPr lang="en-GB" sz="1100" kern="1200" dirty="0">
              <a:latin typeface="Calibri"/>
              <a:ea typeface="Calibri"/>
              <a:cs typeface="Calibri"/>
            </a:rPr>
            <a:t>make a step-by-step plan </a:t>
          </a:r>
          <a:endParaRPr lang="en-GB" sz="1100" kern="1200" dirty="0"/>
        </a:p>
      </dsp:txBody>
      <dsp:txXfrm>
        <a:off x="2213864" y="1109861"/>
        <a:ext cx="1383398" cy="553359"/>
      </dsp:txXfrm>
    </dsp:sp>
    <dsp:sp modelId="{9C6FF993-5648-4A17-9D15-D7DD9DDB3139}">
      <dsp:nvSpPr>
        <dsp:cNvPr id="0" name=""/>
        <dsp:cNvSpPr/>
      </dsp:nvSpPr>
      <dsp:spPr>
        <a:xfrm>
          <a:off x="4109120" y="3142"/>
          <a:ext cx="843873" cy="843873"/>
        </a:xfrm>
        <a:prstGeom prst="round2DiagRect">
          <a:avLst>
            <a:gd name="adj1" fmla="val 29727"/>
            <a:gd name="adj2" fmla="val 0"/>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4CB08DF-D54E-4871-B7D4-150554DE48AE}">
      <dsp:nvSpPr>
        <dsp:cNvPr id="0" name=""/>
        <dsp:cNvSpPr/>
      </dsp:nvSpPr>
      <dsp:spPr>
        <a:xfrm>
          <a:off x="4288962" y="182984"/>
          <a:ext cx="484189" cy="484189"/>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9050"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F11C5A32-9342-40A1-B327-A02922AF98E6}">
      <dsp:nvSpPr>
        <dsp:cNvPr id="0" name=""/>
        <dsp:cNvSpPr/>
      </dsp:nvSpPr>
      <dsp:spPr>
        <a:xfrm>
          <a:off x="3839357" y="1109861"/>
          <a:ext cx="1383398" cy="55335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100000"/>
            </a:lnSpc>
            <a:spcBef>
              <a:spcPct val="0"/>
            </a:spcBef>
            <a:spcAft>
              <a:spcPct val="35000"/>
            </a:spcAft>
            <a:buNone/>
            <a:defRPr cap="all"/>
          </a:pPr>
          <a:r>
            <a:rPr lang="en-GB" sz="1100" kern="1200">
              <a:latin typeface="Aptos Display" panose="02110004020202020204"/>
            </a:rPr>
            <a:t>3)make teams &amp; </a:t>
          </a:r>
          <a:r>
            <a:rPr lang="en-GB" sz="1100" kern="1200">
              <a:latin typeface="Calibri"/>
              <a:ea typeface="Calibri"/>
              <a:cs typeface="Calibri"/>
            </a:rPr>
            <a:t>train staff</a:t>
          </a:r>
        </a:p>
      </dsp:txBody>
      <dsp:txXfrm>
        <a:off x="3839357" y="1109861"/>
        <a:ext cx="1383398" cy="553359"/>
      </dsp:txXfrm>
    </dsp:sp>
    <dsp:sp modelId="{8A1110BF-EDFB-4B70-A687-ECE56F98716F}">
      <dsp:nvSpPr>
        <dsp:cNvPr id="0" name=""/>
        <dsp:cNvSpPr/>
      </dsp:nvSpPr>
      <dsp:spPr>
        <a:xfrm>
          <a:off x="858134" y="2009070"/>
          <a:ext cx="843873" cy="843873"/>
        </a:xfrm>
        <a:prstGeom prst="round2DiagRect">
          <a:avLst>
            <a:gd name="adj1" fmla="val 29727"/>
            <a:gd name="adj2" fmla="val 0"/>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833F17B-5CE0-4DA4-8686-C9B6F32D394C}">
      <dsp:nvSpPr>
        <dsp:cNvPr id="0" name=""/>
        <dsp:cNvSpPr/>
      </dsp:nvSpPr>
      <dsp:spPr>
        <a:xfrm>
          <a:off x="1037976" y="2188912"/>
          <a:ext cx="484189" cy="484189"/>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a:ln w="19050"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EBFE82CE-0BA4-4200-BCCB-09ECBF8D8D0C}">
      <dsp:nvSpPr>
        <dsp:cNvPr id="0" name=""/>
        <dsp:cNvSpPr/>
      </dsp:nvSpPr>
      <dsp:spPr>
        <a:xfrm>
          <a:off x="588371" y="3115789"/>
          <a:ext cx="1383398" cy="55335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100000"/>
            </a:lnSpc>
            <a:spcBef>
              <a:spcPct val="0"/>
            </a:spcBef>
            <a:spcAft>
              <a:spcPct val="35000"/>
            </a:spcAft>
            <a:buNone/>
            <a:defRPr cap="all"/>
          </a:pPr>
          <a:r>
            <a:rPr lang="en-GB" sz="1100" kern="1200">
              <a:latin typeface="Aptos Display" panose="02110004020202020204"/>
            </a:rPr>
            <a:t>4)set up communication rules</a:t>
          </a:r>
        </a:p>
      </dsp:txBody>
      <dsp:txXfrm>
        <a:off x="588371" y="3115789"/>
        <a:ext cx="1383398" cy="553359"/>
      </dsp:txXfrm>
    </dsp:sp>
    <dsp:sp modelId="{646B992A-444A-4F48-B317-18C8B1D8F838}">
      <dsp:nvSpPr>
        <dsp:cNvPr id="0" name=""/>
        <dsp:cNvSpPr/>
      </dsp:nvSpPr>
      <dsp:spPr>
        <a:xfrm>
          <a:off x="2483627" y="2009070"/>
          <a:ext cx="843873" cy="843873"/>
        </a:xfrm>
        <a:prstGeom prst="round2DiagRect">
          <a:avLst>
            <a:gd name="adj1" fmla="val 29727"/>
            <a:gd name="adj2" fmla="val 0"/>
          </a:avLst>
        </a:prstGeom>
        <a:solidFill>
          <a:schemeClr val="accent6">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E7EFD67-E4A5-4F18-8D9C-FB659C9BA434}">
      <dsp:nvSpPr>
        <dsp:cNvPr id="0" name=""/>
        <dsp:cNvSpPr/>
      </dsp:nvSpPr>
      <dsp:spPr>
        <a:xfrm>
          <a:off x="2663469" y="2188912"/>
          <a:ext cx="484189" cy="484189"/>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9050"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55AD8AA1-8EEF-466F-A3E4-B905F67C019E}">
      <dsp:nvSpPr>
        <dsp:cNvPr id="0" name=""/>
        <dsp:cNvSpPr/>
      </dsp:nvSpPr>
      <dsp:spPr>
        <a:xfrm>
          <a:off x="2213864" y="3115789"/>
          <a:ext cx="1383398" cy="55335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100000"/>
            </a:lnSpc>
            <a:spcBef>
              <a:spcPct val="0"/>
            </a:spcBef>
            <a:spcAft>
              <a:spcPct val="35000"/>
            </a:spcAft>
            <a:buNone/>
            <a:defRPr cap="all"/>
          </a:pPr>
          <a:r>
            <a:rPr lang="en-GB" sz="1100" kern="1200">
              <a:latin typeface="Aptos Display" panose="02110004020202020204"/>
            </a:rPr>
            <a:t>5)sharing information by using data protection rules</a:t>
          </a:r>
        </a:p>
      </dsp:txBody>
      <dsp:txXfrm>
        <a:off x="2213864" y="3115789"/>
        <a:ext cx="1383398" cy="553359"/>
      </dsp:txXfrm>
    </dsp:sp>
    <dsp:sp modelId="{7DE47788-721B-4B25-93E9-3AC4310600FD}">
      <dsp:nvSpPr>
        <dsp:cNvPr id="0" name=""/>
        <dsp:cNvSpPr/>
      </dsp:nvSpPr>
      <dsp:spPr>
        <a:xfrm>
          <a:off x="4109120" y="2009070"/>
          <a:ext cx="843873" cy="843873"/>
        </a:xfrm>
        <a:prstGeom prst="round2DiagRect">
          <a:avLst>
            <a:gd name="adj1" fmla="val 29727"/>
            <a:gd name="adj2" fmla="val 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C953E71-B31F-4D30-85C3-39832B5C4AD2}">
      <dsp:nvSpPr>
        <dsp:cNvPr id="0" name=""/>
        <dsp:cNvSpPr/>
      </dsp:nvSpPr>
      <dsp:spPr>
        <a:xfrm>
          <a:off x="4288962" y="2188912"/>
          <a:ext cx="484189" cy="484189"/>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a:blipFill>
        <a:ln w="19050"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E85D85B1-AC10-4CA2-812E-E86FB4BB6437}">
      <dsp:nvSpPr>
        <dsp:cNvPr id="0" name=""/>
        <dsp:cNvSpPr/>
      </dsp:nvSpPr>
      <dsp:spPr>
        <a:xfrm>
          <a:off x="3839357" y="3115789"/>
          <a:ext cx="1383398" cy="55335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100000"/>
            </a:lnSpc>
            <a:spcBef>
              <a:spcPct val="0"/>
            </a:spcBef>
            <a:spcAft>
              <a:spcPct val="35000"/>
            </a:spcAft>
            <a:buNone/>
            <a:defRPr cap="all"/>
          </a:pPr>
          <a:r>
            <a:rPr lang="en-GB" sz="1100" kern="1200">
              <a:latin typeface="Aptos Display" panose="02110004020202020204"/>
            </a:rPr>
            <a:t>6)Monitor progress</a:t>
          </a:r>
        </a:p>
      </dsp:txBody>
      <dsp:txXfrm>
        <a:off x="3839357" y="3115789"/>
        <a:ext cx="1383398" cy="553359"/>
      </dsp:txXfrm>
    </dsp:sp>
    <dsp:sp modelId="{BB584B7B-40A0-4927-A9C8-C3AA4448DF51}">
      <dsp:nvSpPr>
        <dsp:cNvPr id="0" name=""/>
        <dsp:cNvSpPr/>
      </dsp:nvSpPr>
      <dsp:spPr>
        <a:xfrm>
          <a:off x="2483627" y="4014998"/>
          <a:ext cx="843873" cy="843873"/>
        </a:xfrm>
        <a:prstGeom prst="round2DiagRect">
          <a:avLst>
            <a:gd name="adj1" fmla="val 29727"/>
            <a:gd name="adj2" fmla="val 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20BB09D-5376-4C41-9129-C203473D9E83}">
      <dsp:nvSpPr>
        <dsp:cNvPr id="0" name=""/>
        <dsp:cNvSpPr/>
      </dsp:nvSpPr>
      <dsp:spPr>
        <a:xfrm>
          <a:off x="2663469" y="4194839"/>
          <a:ext cx="484189" cy="484189"/>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9050"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058CC9C0-2AB7-4AD7-AB7D-1FA46D2215DE}">
      <dsp:nvSpPr>
        <dsp:cNvPr id="0" name=""/>
        <dsp:cNvSpPr/>
      </dsp:nvSpPr>
      <dsp:spPr>
        <a:xfrm>
          <a:off x="2213864" y="5121716"/>
          <a:ext cx="1383398" cy="55335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100000"/>
            </a:lnSpc>
            <a:spcBef>
              <a:spcPct val="0"/>
            </a:spcBef>
            <a:spcAft>
              <a:spcPct val="35000"/>
            </a:spcAft>
            <a:buNone/>
            <a:defRPr cap="all"/>
          </a:pPr>
          <a:r>
            <a:rPr lang="en-GB" sz="1100" kern="1200">
              <a:latin typeface="Aptos Display" panose="02110004020202020204"/>
            </a:rPr>
            <a:t>7)Gradually implementation</a:t>
          </a:r>
        </a:p>
      </dsp:txBody>
      <dsp:txXfrm>
        <a:off x="2213864" y="5121716"/>
        <a:ext cx="1383398" cy="553359"/>
      </dsp:txXfrm>
    </dsp:sp>
  </dsp:spTree>
</dsp:drawing>
</file>

<file path=ppt/diagrams/layout1.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2.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3.xml><?xml version="1.0" encoding="utf-8"?>
<dgm:layoutDef xmlns:dgm="http://schemas.openxmlformats.org/drawingml/2006/diagram" xmlns:a="http://schemas.openxmlformats.org/drawingml/2006/main" uniqueId="urn:microsoft.com/office/officeart/2018/5/layout/IconLeafLabelList">
  <dgm:title val="Icon Leaf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4"/>
          <dgm:constr type="h" for="des" forName="compNode" op="equ"/>
          <dgm:constr type="h" for="des" forName="textRect" op="equ"/>
        </dgm:constrLst>
      </dgm:if>
      <dgm:if name="Name5" axis="ch" ptType="node" func="cnt" op="lte" val="3">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0"/>
          <dgm:constr type="h" for="des" forName="compNode" op="equ"/>
          <dgm:constr type="h" for="des" forName="textRect" op="equ"/>
        </dgm:constrLst>
      </dgm:if>
      <dgm:if name="Name6"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2"/>
          <dgm:constr type="h" for="des" forName="compNode" op="equ"/>
          <dgm:constr type="h" for="des" forName="textRect" op="equ"/>
        </dgm:constrLst>
      </dgm:if>
      <dgm:else name="Name7">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8" axis="ch" ptType="node">
      <dgm:layoutNode name="compNode">
        <dgm:alg type="composite"/>
        <dgm:shape xmlns:r="http://schemas.openxmlformats.org/officeDocument/2006/relationships" r:blip="">
          <dgm:adjLst/>
        </dgm:shape>
        <dgm:presOf axis="self"/>
        <dgm:constrLst>
          <dgm:constr type="w" for="ch" forName="iconBgRect" refType="w" fact="0.61"/>
          <dgm:constr type="h" for="ch" forName="iconBgRect" refType="w" refFor="ch" refForName="iconBgRect"/>
          <dgm:constr type="t" for="ch" forName="iconBgRect"/>
          <dgm:constr type="ctrX" for="ch" forName="iconBgRect" refType="w" fact="0.5"/>
          <dgm:constr type="w" for="ch" forName="iconRect" refType="w" fact="0.35"/>
          <dgm:constr type="h" for="ch" forName="iconRect" refType="w" refFor="ch" refForName="iconRect"/>
          <dgm:constr type="ctrX" for="ch" forName="iconRect" refType="ctrX" refFor="ch" refForName="iconBgRect"/>
          <dgm:constr type="ctrY" for="ch" forName="iconRect" refType="ctrY" refFor="ch" refForName="iconBgRect"/>
          <dgm:constr type="h" for="ch" forName="spaceRect" refType="w" fact="0.19"/>
          <dgm:constr type="w" for="ch" forName="spaceRect" refType="w"/>
          <dgm:constr type="l" for="ch" forName="spaceRect"/>
          <dgm:constr type="t" for="ch" forName="spaceRect" refType="b" refFor="ch" refForName="iconBg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BgRect" styleLbl="bgShp">
          <dgm:alg type="sp"/>
          <dgm:shape xmlns:r="http://schemas.openxmlformats.org/officeDocument/2006/relationships" type="round2DiagRect" r:blip="">
            <dgm:adjLst/>
            <dgm:extLst>
              <a:ext uri="{B698B0E9-8C71-41B9-8309-B3DCBF30829C}">
                <dgm1612:spPr xmlns:dgm1612="http://schemas.microsoft.com/office/drawing/2016/12/diagram">
                  <a:prstGeom prst="round2DiagRect">
                    <a:avLst>
                      <a:gd name="adj1" fmla="val 29727"/>
                      <a:gd name="adj2" fmla="val 0"/>
                    </a:avLst>
                  </a:prstGeom>
                </dgm1612:spPr>
              </a:ext>
            </dgm:ext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9"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defRPr cap="all"/>
        </a:lvl1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2">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3">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E654CE7C-DBD6-E40C-2026-EEC9DC527F1A}"/>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a:extLst>
              <a:ext uri="{FF2B5EF4-FFF2-40B4-BE49-F238E27FC236}">
                <a16:creationId xmlns:a16="http://schemas.microsoft.com/office/drawing/2014/main" id="{55A5E53C-0728-D2D6-F538-FC6D869519BF}"/>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99BED29A-F3D3-489B-9D6E-B339D2596FC2}" type="datetimeFigureOut">
              <a:rPr lang="en-GB" smtClean="0"/>
              <a:t>12/10/2026</a:t>
            </a:fld>
            <a:endParaRPr lang="en-GB"/>
          </a:p>
        </p:txBody>
      </p:sp>
      <p:sp>
        <p:nvSpPr>
          <p:cNvPr id="4" name="Footer Placeholder 3">
            <a:extLst>
              <a:ext uri="{FF2B5EF4-FFF2-40B4-BE49-F238E27FC236}">
                <a16:creationId xmlns:a16="http://schemas.microsoft.com/office/drawing/2014/main" id="{C4553B90-404D-63D7-237E-5D1BE604E6DF}"/>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r>
              <a:rPr lang="en-GB"/>
              <a:t>Sanah A Hussain</a:t>
            </a:r>
          </a:p>
        </p:txBody>
      </p:sp>
      <p:sp>
        <p:nvSpPr>
          <p:cNvPr id="5" name="Slide Number Placeholder 4">
            <a:extLst>
              <a:ext uri="{FF2B5EF4-FFF2-40B4-BE49-F238E27FC236}">
                <a16:creationId xmlns:a16="http://schemas.microsoft.com/office/drawing/2014/main" id="{52CE4178-7C4B-7FE1-08EE-95CF18DB5A98}"/>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10ED4A76-EAB1-4DF1-9A93-57A489896F2D}" type="slidenum">
              <a:rPr lang="en-GB" smtClean="0"/>
              <a:t>‹#›</a:t>
            </a:fld>
            <a:endParaRPr lang="en-GB"/>
          </a:p>
        </p:txBody>
      </p:sp>
    </p:spTree>
    <p:extLst>
      <p:ext uri="{BB962C8B-B14F-4D97-AF65-F5344CB8AC3E}">
        <p14:creationId xmlns:p14="http://schemas.microsoft.com/office/powerpoint/2010/main" val="3328424246"/>
      </p:ext>
    </p:extLst>
  </p:cSld>
  <p:clrMap bg1="lt1" tx1="dk1" bg2="lt2" tx2="dk2" accent1="accent1" accent2="accent2" accent3="accent3" accent4="accent4" accent5="accent5" accent6="accent6" hlink="hlink" folHlink="folHlink"/>
  <p:hf hd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EC5B47F-D543-404B-B193-DC71B0DC0E8C}" type="datetimeFigureOut">
              <a:rPr lang="en-GB" smtClean="0"/>
              <a:t>12/10/2026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r>
              <a:rPr lang="en-GB"/>
              <a:t>Sanah A Hussain</a:t>
            </a:r>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AACD821-854D-4F3E-AA9C-E1F06E4D399F}" type="slidenum">
              <a:rPr lang="en-GB" smtClean="0"/>
              <a:t>‹#›</a:t>
            </a:fld>
            <a:endParaRPr lang="en-GB"/>
          </a:p>
        </p:txBody>
      </p:sp>
    </p:spTree>
    <p:extLst>
      <p:ext uri="{BB962C8B-B14F-4D97-AF65-F5344CB8AC3E}">
        <p14:creationId xmlns:p14="http://schemas.microsoft.com/office/powerpoint/2010/main" val="3055225694"/>
      </p:ext>
    </p:extLst>
  </p:cSld>
  <p:clrMap bg1="lt1" tx1="dk1" bg2="lt2" tx2="dk2" accent1="accent1" accent2="accent2" accent3="accent3" accent4="accent4" accent5="accent5" accent6="accent6" hlink="hlink" folHlink="folHlink"/>
  <p:hf hd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AACD821-854D-4F3E-AA9C-E1F06E4D399F}" type="slidenum">
              <a:rPr lang="en-GB" smtClean="0"/>
              <a:t>2</a:t>
            </a:fld>
            <a:endParaRPr lang="en-GB"/>
          </a:p>
        </p:txBody>
      </p:sp>
      <p:sp>
        <p:nvSpPr>
          <p:cNvPr id="5" name="Footer Placeholder 4">
            <a:extLst>
              <a:ext uri="{FF2B5EF4-FFF2-40B4-BE49-F238E27FC236}">
                <a16:creationId xmlns:a16="http://schemas.microsoft.com/office/drawing/2014/main" id="{5E624983-C8BB-A1C2-0F54-722DC702CC73}"/>
              </a:ext>
            </a:extLst>
          </p:cNvPr>
          <p:cNvSpPr>
            <a:spLocks noGrp="1"/>
          </p:cNvSpPr>
          <p:nvPr>
            <p:ph type="ftr" sz="quarter" idx="4"/>
          </p:nvPr>
        </p:nvSpPr>
        <p:spPr/>
        <p:txBody>
          <a:bodyPr/>
          <a:lstStyle/>
          <a:p>
            <a:r>
              <a:rPr lang="en-GB"/>
              <a:t>Sanah A Hussain</a:t>
            </a:r>
          </a:p>
        </p:txBody>
      </p:sp>
    </p:spTree>
    <p:extLst>
      <p:ext uri="{BB962C8B-B14F-4D97-AF65-F5344CB8AC3E}">
        <p14:creationId xmlns:p14="http://schemas.microsoft.com/office/powerpoint/2010/main" val="316214464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6E86153C-E037-4A99-AC81-B15D2B394E6B}" type="datetimeFigureOut">
              <a:rPr lang="en-GB" smtClean="0"/>
              <a:t>12/10/2026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CC360AB-89BA-4DED-9DB3-A1FA9C3A270F}" type="slidenum">
              <a:rPr lang="en-GB" smtClean="0"/>
              <a:t>‹#›</a:t>
            </a:fld>
            <a:endParaRPr lang="en-GB"/>
          </a:p>
        </p:txBody>
      </p:sp>
    </p:spTree>
    <p:extLst>
      <p:ext uri="{BB962C8B-B14F-4D97-AF65-F5344CB8AC3E}">
        <p14:creationId xmlns:p14="http://schemas.microsoft.com/office/powerpoint/2010/main" val="34369580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3"/>
          <p:cNvSpPr>
            <a:spLocks noGrp="1"/>
          </p:cNvSpPr>
          <p:nvPr>
            <p:ph type="dt" sz="half" idx="10"/>
          </p:nvPr>
        </p:nvSpPr>
        <p:spPr/>
        <p:txBody>
          <a:bodyPr/>
          <a:lstStyle/>
          <a:p>
            <a:fld id="{6E86153C-E037-4A99-AC81-B15D2B394E6B}" type="datetimeFigureOut">
              <a:rPr lang="en-GB" smtClean="0"/>
              <a:t>12/10/2026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CC360AB-89BA-4DED-9DB3-A1FA9C3A270F}" type="slidenum">
              <a:rPr lang="en-GB" smtClean="0"/>
              <a:t>‹#›</a:t>
            </a:fld>
            <a:endParaRPr lang="en-GB"/>
          </a:p>
        </p:txBody>
      </p:sp>
    </p:spTree>
    <p:extLst>
      <p:ext uri="{BB962C8B-B14F-4D97-AF65-F5344CB8AC3E}">
        <p14:creationId xmlns:p14="http://schemas.microsoft.com/office/powerpoint/2010/main" val="285419986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E86153C-E037-4A99-AC81-B15D2B394E6B}" type="datetimeFigureOut">
              <a:rPr lang="en-GB" smtClean="0"/>
              <a:t>12/10/2026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CC360AB-89BA-4DED-9DB3-A1FA9C3A270F}" type="slidenum">
              <a:rPr lang="en-GB" smtClean="0"/>
              <a:t>‹#›</a:t>
            </a:fld>
            <a:endParaRPr lang="en-GB"/>
          </a:p>
        </p:txBody>
      </p:sp>
    </p:spTree>
    <p:extLst>
      <p:ext uri="{BB962C8B-B14F-4D97-AF65-F5344CB8AC3E}">
        <p14:creationId xmlns:p14="http://schemas.microsoft.com/office/powerpoint/2010/main" val="230457879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6E86153C-E037-4A99-AC81-B15D2B394E6B}" type="datetimeFigureOut">
              <a:rPr lang="en-GB" smtClean="0"/>
              <a:t>12/10/2026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CC360AB-89BA-4DED-9DB3-A1FA9C3A270F}" type="slidenum">
              <a:rPr lang="en-GB" smtClean="0"/>
              <a:t>‹#›</a:t>
            </a:fld>
            <a:endParaRPr lang="en-GB"/>
          </a:p>
        </p:txBody>
      </p:sp>
    </p:spTree>
    <p:extLst>
      <p:ext uri="{BB962C8B-B14F-4D97-AF65-F5344CB8AC3E}">
        <p14:creationId xmlns:p14="http://schemas.microsoft.com/office/powerpoint/2010/main" val="372417324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6E86153C-E037-4A99-AC81-B15D2B394E6B}" type="datetimeFigureOut">
              <a:rPr lang="en-GB" smtClean="0"/>
              <a:t>12/10/2026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ACC360AB-89BA-4DED-9DB3-A1FA9C3A270F}" type="slidenum">
              <a:rPr lang="en-GB" smtClean="0"/>
              <a:t>‹#›</a:t>
            </a:fld>
            <a:endParaRPr lang="en-GB"/>
          </a:p>
        </p:txBody>
      </p:sp>
    </p:spTree>
    <p:extLst>
      <p:ext uri="{BB962C8B-B14F-4D97-AF65-F5344CB8AC3E}">
        <p14:creationId xmlns:p14="http://schemas.microsoft.com/office/powerpoint/2010/main" val="246616746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7" name="Date Placeholder 2"/>
          <p:cNvSpPr>
            <a:spLocks noGrp="1"/>
          </p:cNvSpPr>
          <p:nvPr>
            <p:ph type="dt" sz="half" idx="10"/>
          </p:nvPr>
        </p:nvSpPr>
        <p:spPr/>
        <p:txBody>
          <a:bodyPr/>
          <a:lstStyle/>
          <a:p>
            <a:fld id="{6E86153C-E037-4A99-AC81-B15D2B394E6B}" type="datetimeFigureOut">
              <a:rPr lang="en-GB" smtClean="0"/>
              <a:t>12/10/2026</a:t>
            </a:fld>
            <a:endParaRPr lang="en-GB"/>
          </a:p>
        </p:txBody>
      </p:sp>
      <p:sp>
        <p:nvSpPr>
          <p:cNvPr id="5" name="Footer Placeholder 3"/>
          <p:cNvSpPr>
            <a:spLocks noGrp="1"/>
          </p:cNvSpPr>
          <p:nvPr>
            <p:ph type="ftr" sz="quarter" idx="11"/>
          </p:nvPr>
        </p:nvSpPr>
        <p:spPr/>
        <p:txBody>
          <a:bodyPr/>
          <a:lstStyle/>
          <a:p>
            <a:endParaRPr lang="en-GB"/>
          </a:p>
        </p:txBody>
      </p:sp>
      <p:sp>
        <p:nvSpPr>
          <p:cNvPr id="6" name="Slide Number Placeholder 4"/>
          <p:cNvSpPr>
            <a:spLocks noGrp="1"/>
          </p:cNvSpPr>
          <p:nvPr>
            <p:ph type="sldNum" sz="quarter" idx="12"/>
          </p:nvPr>
        </p:nvSpPr>
        <p:spPr/>
        <p:txBody>
          <a:bodyPr/>
          <a:lstStyle/>
          <a:p>
            <a:fld id="{ACC360AB-89BA-4DED-9DB3-A1FA9C3A270F}" type="slidenum">
              <a:rPr lang="en-GB" smtClean="0"/>
              <a:t>‹#›</a:t>
            </a:fld>
            <a:endParaRPr lang="en-GB"/>
          </a:p>
        </p:txBody>
      </p:sp>
    </p:spTree>
    <p:extLst>
      <p:ext uri="{BB962C8B-B14F-4D97-AF65-F5344CB8AC3E}">
        <p14:creationId xmlns:p14="http://schemas.microsoft.com/office/powerpoint/2010/main" val="427236821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6E86153C-E037-4A99-AC81-B15D2B394E6B}" type="datetimeFigureOut">
              <a:rPr lang="en-GB" smtClean="0"/>
              <a:t>12/10/2026</a:t>
            </a:fld>
            <a:endParaRPr lang="en-GB"/>
          </a:p>
        </p:txBody>
      </p:sp>
      <p:sp>
        <p:nvSpPr>
          <p:cNvPr id="5" name="Footer Placeholder 2"/>
          <p:cNvSpPr>
            <a:spLocks noGrp="1"/>
          </p:cNvSpPr>
          <p:nvPr>
            <p:ph type="ftr" sz="quarter" idx="11"/>
          </p:nvPr>
        </p:nvSpPr>
        <p:spPr/>
        <p:txBody>
          <a:bodyPr/>
          <a:lstStyle/>
          <a:p>
            <a:endParaRPr lang="en-GB"/>
          </a:p>
        </p:txBody>
      </p:sp>
      <p:sp>
        <p:nvSpPr>
          <p:cNvPr id="6" name="Slide Number Placeholder 3"/>
          <p:cNvSpPr>
            <a:spLocks noGrp="1"/>
          </p:cNvSpPr>
          <p:nvPr>
            <p:ph type="sldNum" sz="quarter" idx="12"/>
          </p:nvPr>
        </p:nvSpPr>
        <p:spPr/>
        <p:txBody>
          <a:bodyPr/>
          <a:lstStyle/>
          <a:p>
            <a:fld id="{ACC360AB-89BA-4DED-9DB3-A1FA9C3A270F}" type="slidenum">
              <a:rPr lang="en-GB" smtClean="0"/>
              <a:t>‹#›</a:t>
            </a:fld>
            <a:endParaRPr lang="en-GB"/>
          </a:p>
        </p:txBody>
      </p:sp>
    </p:spTree>
    <p:extLst>
      <p:ext uri="{BB962C8B-B14F-4D97-AF65-F5344CB8AC3E}">
        <p14:creationId xmlns:p14="http://schemas.microsoft.com/office/powerpoint/2010/main" val="297435170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7" name="Date Placeholder 4"/>
          <p:cNvSpPr>
            <a:spLocks noGrp="1"/>
          </p:cNvSpPr>
          <p:nvPr>
            <p:ph type="dt" sz="half" idx="10"/>
          </p:nvPr>
        </p:nvSpPr>
        <p:spPr/>
        <p:txBody>
          <a:bodyPr/>
          <a:lstStyle/>
          <a:p>
            <a:fld id="{6E86153C-E037-4A99-AC81-B15D2B394E6B}" type="datetimeFigureOut">
              <a:rPr lang="en-GB" smtClean="0"/>
              <a:t>12/10/2026</a:t>
            </a:fld>
            <a:endParaRPr lang="en-GB"/>
          </a:p>
        </p:txBody>
      </p:sp>
      <p:sp>
        <p:nvSpPr>
          <p:cNvPr id="5" name="Footer Placeholder 5"/>
          <p:cNvSpPr>
            <a:spLocks noGrp="1"/>
          </p:cNvSpPr>
          <p:nvPr>
            <p:ph type="ftr" sz="quarter" idx="11"/>
          </p:nvPr>
        </p:nvSpPr>
        <p:spPr/>
        <p:txBody>
          <a:bodyPr/>
          <a:lstStyle/>
          <a:p>
            <a:endParaRPr lang="en-GB"/>
          </a:p>
        </p:txBody>
      </p:sp>
      <p:sp>
        <p:nvSpPr>
          <p:cNvPr id="6" name="Slide Number Placeholder 6"/>
          <p:cNvSpPr>
            <a:spLocks noGrp="1"/>
          </p:cNvSpPr>
          <p:nvPr>
            <p:ph type="sldNum" sz="quarter" idx="12"/>
          </p:nvPr>
        </p:nvSpPr>
        <p:spPr/>
        <p:txBody>
          <a:bodyPr/>
          <a:lstStyle/>
          <a:p>
            <a:fld id="{ACC360AB-89BA-4DED-9DB3-A1FA9C3A270F}" type="slidenum">
              <a:rPr lang="en-GB" smtClean="0"/>
              <a:t>‹#›</a:t>
            </a:fld>
            <a:endParaRPr lang="en-GB"/>
          </a:p>
        </p:txBody>
      </p:sp>
    </p:spTree>
    <p:extLst>
      <p:ext uri="{BB962C8B-B14F-4D97-AF65-F5344CB8AC3E}">
        <p14:creationId xmlns:p14="http://schemas.microsoft.com/office/powerpoint/2010/main" val="476139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6E86153C-E037-4A99-AC81-B15D2B394E6B}" type="datetimeFigureOut">
              <a:rPr lang="en-GB" smtClean="0"/>
              <a:t>12/10/2026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CC360AB-89BA-4DED-9DB3-A1FA9C3A270F}" type="slidenum">
              <a:rPr lang="en-GB" smtClean="0"/>
              <a:t>‹#›</a:t>
            </a:fld>
            <a:endParaRPr lang="en-GB"/>
          </a:p>
        </p:txBody>
      </p:sp>
    </p:spTree>
    <p:extLst>
      <p:ext uri="{BB962C8B-B14F-4D97-AF65-F5344CB8AC3E}">
        <p14:creationId xmlns:p14="http://schemas.microsoft.com/office/powerpoint/2010/main" val="181420823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6E86153C-E037-4A99-AC81-B15D2B394E6B}" type="datetimeFigureOut">
              <a:rPr lang="en-GB" smtClean="0"/>
              <a:t>12/10/2026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CC360AB-89BA-4DED-9DB3-A1FA9C3A270F}" type="slidenum">
              <a:rPr lang="en-GB" smtClean="0"/>
              <a:t>‹#›</a:t>
            </a:fld>
            <a:endParaRPr lang="en-GB"/>
          </a:p>
        </p:txBody>
      </p:sp>
    </p:spTree>
    <p:extLst>
      <p:ext uri="{BB962C8B-B14F-4D97-AF65-F5344CB8AC3E}">
        <p14:creationId xmlns:p14="http://schemas.microsoft.com/office/powerpoint/2010/main" val="176460935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6E86153C-E037-4A99-AC81-B15D2B394E6B}" type="datetimeFigureOut">
              <a:rPr lang="en-GB" smtClean="0"/>
              <a:t>12/10/2026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CC360AB-89BA-4DED-9DB3-A1FA9C3A270F}" type="slidenum">
              <a:rPr lang="en-GB" smtClean="0"/>
              <a:t>‹#›</a:t>
            </a:fld>
            <a:endParaRPr lang="en-GB"/>
          </a:p>
        </p:txBody>
      </p:sp>
    </p:spTree>
    <p:extLst>
      <p:ext uri="{BB962C8B-B14F-4D97-AF65-F5344CB8AC3E}">
        <p14:creationId xmlns:p14="http://schemas.microsoft.com/office/powerpoint/2010/main" val="157388764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a:t>Click to edit Master title style</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n-US"/>
              <a:t>Click to 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6E86153C-E037-4A99-AC81-B15D2B394E6B}" type="datetimeFigureOut">
              <a:rPr lang="en-GB" smtClean="0"/>
              <a:t>12/10/2026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CC360AB-89BA-4DED-9DB3-A1FA9C3A270F}" type="slidenum">
              <a:rPr lang="en-GB" smtClean="0"/>
              <a:t>‹#›</a:t>
            </a:fld>
            <a:endParaRPr lang="en-GB"/>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extLst>
      <p:ext uri="{BB962C8B-B14F-4D97-AF65-F5344CB8AC3E}">
        <p14:creationId xmlns:p14="http://schemas.microsoft.com/office/powerpoint/2010/main" val="337884865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E86153C-E037-4A99-AC81-B15D2B394E6B}" type="datetimeFigureOut">
              <a:rPr lang="en-GB" smtClean="0"/>
              <a:t>12/10/2026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CC360AB-89BA-4DED-9DB3-A1FA9C3A270F}" type="slidenum">
              <a:rPr lang="en-GB" smtClean="0"/>
              <a:t>‹#›</a:t>
            </a:fld>
            <a:endParaRPr lang="en-GB"/>
          </a:p>
        </p:txBody>
      </p:sp>
    </p:spTree>
    <p:extLst>
      <p:ext uri="{BB962C8B-B14F-4D97-AF65-F5344CB8AC3E}">
        <p14:creationId xmlns:p14="http://schemas.microsoft.com/office/powerpoint/2010/main" val="428748170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6E86153C-E037-4A99-AC81-B15D2B394E6B}" type="datetimeFigureOut">
              <a:rPr lang="en-GB" smtClean="0"/>
              <a:t>12/10/2026</a:t>
            </a:fld>
            <a:endParaRPr lang="en-GB"/>
          </a:p>
        </p:txBody>
      </p:sp>
      <p:sp>
        <p:nvSpPr>
          <p:cNvPr id="4"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CC360AB-89BA-4DED-9DB3-A1FA9C3A270F}" type="slidenum">
              <a:rPr lang="en-GB" smtClean="0"/>
              <a:t>‹#›</a:t>
            </a:fld>
            <a:endParaRPr lang="en-GB"/>
          </a:p>
        </p:txBody>
      </p:sp>
    </p:spTree>
    <p:extLst>
      <p:ext uri="{BB962C8B-B14F-4D97-AF65-F5344CB8AC3E}">
        <p14:creationId xmlns:p14="http://schemas.microsoft.com/office/powerpoint/2010/main" val="209136764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6E86153C-E037-4A99-AC81-B15D2B394E6B}" type="datetimeFigureOut">
              <a:rPr lang="en-GB" smtClean="0"/>
              <a:t>12/10/2026</a:t>
            </a:fld>
            <a:endParaRPr lang="en-GB"/>
          </a:p>
        </p:txBody>
      </p:sp>
      <p:sp>
        <p:nvSpPr>
          <p:cNvPr id="4"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CC360AB-89BA-4DED-9DB3-A1FA9C3A270F}" type="slidenum">
              <a:rPr lang="en-GB" smtClean="0"/>
              <a:t>‹#›</a:t>
            </a:fld>
            <a:endParaRPr lang="en-GB"/>
          </a:p>
        </p:txBody>
      </p:sp>
    </p:spTree>
    <p:extLst>
      <p:ext uri="{BB962C8B-B14F-4D97-AF65-F5344CB8AC3E}">
        <p14:creationId xmlns:p14="http://schemas.microsoft.com/office/powerpoint/2010/main" val="55355425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E86153C-E037-4A99-AC81-B15D2B394E6B}" type="datetimeFigureOut">
              <a:rPr lang="en-GB" smtClean="0"/>
              <a:t>12/10/2026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CC360AB-89BA-4DED-9DB3-A1FA9C3A270F}" type="slidenum">
              <a:rPr lang="en-GB" smtClean="0"/>
              <a:t>‹#›</a:t>
            </a:fld>
            <a:endParaRPr lang="en-GB"/>
          </a:p>
        </p:txBody>
      </p:sp>
    </p:spTree>
    <p:extLst>
      <p:ext uri="{BB962C8B-B14F-4D97-AF65-F5344CB8AC3E}">
        <p14:creationId xmlns:p14="http://schemas.microsoft.com/office/powerpoint/2010/main" val="407432058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E86153C-E037-4A99-AC81-B15D2B394E6B}" type="datetimeFigureOut">
              <a:rPr lang="en-GB" smtClean="0"/>
              <a:t>12/10/2026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CC360AB-89BA-4DED-9DB3-A1FA9C3A270F}" type="slidenum">
              <a:rPr lang="en-GB" smtClean="0"/>
              <a:t>‹#›</a:t>
            </a:fld>
            <a:endParaRPr lang="en-GB"/>
          </a:p>
        </p:txBody>
      </p:sp>
    </p:spTree>
    <p:extLst>
      <p:ext uri="{BB962C8B-B14F-4D97-AF65-F5344CB8AC3E}">
        <p14:creationId xmlns:p14="http://schemas.microsoft.com/office/powerpoint/2010/main" val="995477527"/>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cSld name="1_Title">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2BDC76B8-60F6-62D3-9F73-E81662203017}"/>
              </a:ext>
            </a:extLst>
          </p:cNvPr>
          <p:cNvSpPr>
            <a:spLocks noGrp="1"/>
          </p:cNvSpPr>
          <p:nvPr>
            <p:ph type="subTitle" idx="1"/>
          </p:nvPr>
        </p:nvSpPr>
        <p:spPr>
          <a:xfrm>
            <a:off x="1" y="6174463"/>
            <a:ext cx="5891134" cy="654839"/>
          </a:xfrm>
        </p:spPr>
        <p:txBody>
          <a:bodyPr vert="horz" lIns="91440" tIns="45720" rIns="91440" bIns="45720" rtlCol="0" anchor="b">
            <a:normAutofit/>
          </a:bodyPr>
          <a:lstStyle>
            <a:lvl1pPr>
              <a:defRPr lang="en-US" dirty="0"/>
            </a:lvl1pPr>
          </a:lstStyle>
          <a:p>
            <a:pPr lvl="0"/>
            <a:r>
              <a:rPr lang="en-US"/>
              <a:t>Click to edit Master subtitle style</a:t>
            </a:r>
            <a:endParaRPr lang="en-US" dirty="0"/>
          </a:p>
        </p:txBody>
      </p:sp>
      <p:sp>
        <p:nvSpPr>
          <p:cNvPr id="5" name="Footer Placeholder 4">
            <a:extLst>
              <a:ext uri="{FF2B5EF4-FFF2-40B4-BE49-F238E27FC236}">
                <a16:creationId xmlns:a16="http://schemas.microsoft.com/office/drawing/2014/main" id="{AA3F14EE-EFB3-D2DC-CEAA-621D66627158}"/>
              </a:ext>
            </a:extLst>
          </p:cNvPr>
          <p:cNvSpPr>
            <a:spLocks noGrp="1"/>
          </p:cNvSpPr>
          <p:nvPr>
            <p:ph type="ftr" sz="quarter" idx="11"/>
          </p:nvPr>
        </p:nvSpPr>
        <p:spPr/>
        <p:txBody>
          <a:bodyPr/>
          <a:lstStyle/>
          <a:p>
            <a:endParaRPr lang="en-GB"/>
          </a:p>
        </p:txBody>
      </p:sp>
      <p:sp>
        <p:nvSpPr>
          <p:cNvPr id="4" name="Date Placeholder 3">
            <a:extLst>
              <a:ext uri="{FF2B5EF4-FFF2-40B4-BE49-F238E27FC236}">
                <a16:creationId xmlns:a16="http://schemas.microsoft.com/office/drawing/2014/main" id="{7D33E0DC-DE5C-286F-36BD-6985F4A6C3DB}"/>
              </a:ext>
            </a:extLst>
          </p:cNvPr>
          <p:cNvSpPr>
            <a:spLocks noGrp="1"/>
          </p:cNvSpPr>
          <p:nvPr>
            <p:ph type="dt" sz="half" idx="10"/>
          </p:nvPr>
        </p:nvSpPr>
        <p:spPr/>
        <p:txBody>
          <a:bodyPr/>
          <a:lstStyle/>
          <a:p>
            <a:fld id="{6E86153C-E037-4A99-AC81-B15D2B394E6B}" type="datetimeFigureOut">
              <a:rPr lang="en-GB" smtClean="0"/>
              <a:t>12/10/2026</a:t>
            </a:fld>
            <a:endParaRPr lang="en-GB"/>
          </a:p>
        </p:txBody>
      </p:sp>
      <p:sp>
        <p:nvSpPr>
          <p:cNvPr id="10" name="Slide Number Placeholder 9">
            <a:extLst>
              <a:ext uri="{FF2B5EF4-FFF2-40B4-BE49-F238E27FC236}">
                <a16:creationId xmlns:a16="http://schemas.microsoft.com/office/drawing/2014/main" id="{1207AF81-9CDB-689F-CE00-62257104ECAA}"/>
              </a:ext>
            </a:extLst>
          </p:cNvPr>
          <p:cNvSpPr>
            <a:spLocks noGrp="1"/>
          </p:cNvSpPr>
          <p:nvPr>
            <p:ph type="sldNum" sz="quarter" idx="12"/>
          </p:nvPr>
        </p:nvSpPr>
        <p:spPr/>
        <p:txBody>
          <a:bodyPr/>
          <a:lstStyle/>
          <a:p>
            <a:fld id="{ACC360AB-89BA-4DED-9DB3-A1FA9C3A270F}" type="slidenum">
              <a:rPr lang="en-GB" smtClean="0"/>
              <a:t>‹#›</a:t>
            </a:fld>
            <a:endParaRPr lang="en-GB"/>
          </a:p>
        </p:txBody>
      </p:sp>
      <p:sp>
        <p:nvSpPr>
          <p:cNvPr id="6" name="Title 5">
            <a:extLst>
              <a:ext uri="{FF2B5EF4-FFF2-40B4-BE49-F238E27FC236}">
                <a16:creationId xmlns:a16="http://schemas.microsoft.com/office/drawing/2014/main" id="{570B1373-40A5-190F-BE9F-8FC310F7B0D2}"/>
              </a:ext>
            </a:extLst>
          </p:cNvPr>
          <p:cNvSpPr>
            <a:spLocks noGrp="1"/>
          </p:cNvSpPr>
          <p:nvPr>
            <p:ph type="title"/>
          </p:nvPr>
        </p:nvSpPr>
        <p:spPr>
          <a:xfrm>
            <a:off x="-18288" y="2159632"/>
            <a:ext cx="9683496" cy="3776472"/>
          </a:xfrm>
        </p:spPr>
        <p:txBody>
          <a:bodyPr anchor="b"/>
          <a:lstStyle/>
          <a:p>
            <a:r>
              <a:rPr lang="en-US"/>
              <a:t>Click to edit Master title style</a:t>
            </a:r>
          </a:p>
        </p:txBody>
      </p:sp>
    </p:spTree>
    <p:extLst>
      <p:ext uri="{BB962C8B-B14F-4D97-AF65-F5344CB8AC3E}">
        <p14:creationId xmlns:p14="http://schemas.microsoft.com/office/powerpoint/2010/main" val="2205832677"/>
      </p:ext>
    </p:extLst>
  </p:cSld>
  <p:clrMapOvr>
    <a:masterClrMapping/>
  </p:clrMapOvr>
  <p:extLst>
    <p:ext uri="{DCECCB84-F9BA-43D5-87BE-67443E8EF086}">
      <p15:sldGuideLst xmlns:p15="http://schemas.microsoft.com/office/powerpoint/2012/main"/>
    </p:ext>
  </p:extLst>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p:cSld name="Content">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FE6C4595-90D4-94E6-CEBA-82807457D2BE}"/>
              </a:ext>
            </a:extLst>
          </p:cNvPr>
          <p:cNvSpPr>
            <a:spLocks noGrp="1"/>
          </p:cNvSpPr>
          <p:nvPr>
            <p:ph type="title"/>
          </p:nvPr>
        </p:nvSpPr>
        <p:spPr>
          <a:xfrm>
            <a:off x="731520" y="365760"/>
            <a:ext cx="10741152" cy="1132258"/>
          </a:xfrm>
        </p:spPr>
        <p:txBody>
          <a:bodyPr/>
          <a:lstStyle/>
          <a:p>
            <a:r>
              <a:rPr lang="en-US"/>
              <a:t>Click to edit Master title style</a:t>
            </a:r>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p:txBody>
          <a:bodyPr/>
          <a:lstStyle>
            <a:lvl1pPr>
              <a:defRPr>
                <a:solidFill>
                  <a:schemeClr val="tx1"/>
                </a:solidFill>
              </a:defRPr>
            </a:lvl1pPr>
          </a:lstStyle>
          <a:p>
            <a:endParaRPr lang="en-GB"/>
          </a:p>
        </p:txBody>
      </p:sp>
      <p:sp>
        <p:nvSpPr>
          <p:cNvPr id="3" name="Content Placeholder 2">
            <a:extLst>
              <a:ext uri="{FF2B5EF4-FFF2-40B4-BE49-F238E27FC236}">
                <a16:creationId xmlns:a16="http://schemas.microsoft.com/office/drawing/2014/main" id="{6C2DD052-3E45-E789-01F8-33250024ECBD}"/>
              </a:ext>
            </a:extLst>
          </p:cNvPr>
          <p:cNvSpPr>
            <a:spLocks noGrp="1"/>
          </p:cNvSpPr>
          <p:nvPr>
            <p:ph idx="1"/>
          </p:nvPr>
        </p:nvSpPr>
        <p:spPr>
          <a:xfrm>
            <a:off x="731520" y="1658679"/>
            <a:ext cx="10780776" cy="4925000"/>
          </a:xfrm>
        </p:spPr>
        <p:txBody>
          <a:bodyPr>
            <a:normAutofit/>
          </a:bodyPr>
          <a:lstStyle>
            <a:lvl1pPr>
              <a:defRPr sz="1800">
                <a:solidFill>
                  <a:schemeClr val="tx1"/>
                </a:solidFill>
              </a:defRPr>
            </a:lvl1pPr>
            <a:lvl2pPr>
              <a:defRPr sz="1600">
                <a:solidFill>
                  <a:schemeClr val="tx1"/>
                </a:solidFill>
              </a:defRPr>
            </a:lvl2pPr>
            <a:lvl3pPr>
              <a:defRPr sz="1400">
                <a:solidFill>
                  <a:schemeClr val="tx1"/>
                </a:solidFill>
              </a:defRPr>
            </a:lvl3pPr>
            <a:lvl4pPr>
              <a:defRPr sz="1200">
                <a:solidFill>
                  <a:schemeClr val="tx1"/>
                </a:solidFill>
              </a:defRPr>
            </a:lvl4pPr>
            <a:lvl5pPr>
              <a:defRPr sz="1200">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p:txBody>
          <a:bodyPr/>
          <a:lstStyle>
            <a:lvl1pPr>
              <a:defRPr>
                <a:solidFill>
                  <a:schemeClr val="tx1"/>
                </a:solidFill>
              </a:defRPr>
            </a:lvl1pPr>
          </a:lstStyle>
          <a:p>
            <a:fld id="{6E86153C-E037-4A99-AC81-B15D2B394E6B}" type="datetimeFigureOut">
              <a:rPr lang="en-GB" smtClean="0"/>
              <a:t>12/10/2026</a:t>
            </a:fld>
            <a:endParaRPr lang="en-GB"/>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lvl1pPr>
              <a:defRPr>
                <a:solidFill>
                  <a:schemeClr val="tx1"/>
                </a:solidFill>
              </a:defRPr>
            </a:lvl1pPr>
          </a:lstStyle>
          <a:p>
            <a:fld id="{ACC360AB-89BA-4DED-9DB3-A1FA9C3A270F}" type="slidenum">
              <a:rPr lang="en-GB" smtClean="0"/>
              <a:t>‹#›</a:t>
            </a:fld>
            <a:endParaRPr lang="en-GB"/>
          </a:p>
        </p:txBody>
      </p:sp>
    </p:spTree>
    <p:extLst>
      <p:ext uri="{BB962C8B-B14F-4D97-AF65-F5344CB8AC3E}">
        <p14:creationId xmlns:p14="http://schemas.microsoft.com/office/powerpoint/2010/main" val="188274550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image" Target="../media/image2.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image" Target="../media/image5.png"/><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image" Target="../media/image4.png"/><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3.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21">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2">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3">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4">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6E86153C-E037-4A99-AC81-B15D2B394E6B}" type="datetimeFigureOut">
              <a:rPr lang="en-GB" smtClean="0"/>
              <a:t>12/10/2026</a:t>
            </a:fld>
            <a:endParaRPr lang="en-GB"/>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GB"/>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ACC360AB-89BA-4DED-9DB3-A1FA9C3A270F}" type="slidenum">
              <a:rPr lang="en-GB" smtClean="0"/>
              <a:t>‹#›</a:t>
            </a:fld>
            <a:endParaRPr lang="en-GB"/>
          </a:p>
        </p:txBody>
      </p:sp>
    </p:spTree>
    <p:extLst>
      <p:ext uri="{BB962C8B-B14F-4D97-AF65-F5344CB8AC3E}">
        <p14:creationId xmlns:p14="http://schemas.microsoft.com/office/powerpoint/2010/main" val="613041845"/>
      </p:ext>
    </p:extLst>
  </p:cSld>
  <p:clrMap bg1="dk1" tx1="lt1" bg2="dk2" tx2="lt2" accent1="accent1" accent2="accent2" accent3="accent3" accent4="accent4" accent5="accent5" accent6="accent6" hlink="hlink" folHlink="folHlink"/>
  <p:sldLayoutIdLst>
    <p:sldLayoutId id="2147484261" r:id="rId1"/>
    <p:sldLayoutId id="2147484262" r:id="rId2"/>
    <p:sldLayoutId id="2147484263" r:id="rId3"/>
    <p:sldLayoutId id="2147484264" r:id="rId4"/>
    <p:sldLayoutId id="2147484265" r:id="rId5"/>
    <p:sldLayoutId id="2147484266" r:id="rId6"/>
    <p:sldLayoutId id="2147484267" r:id="rId7"/>
    <p:sldLayoutId id="2147484268" r:id="rId8"/>
    <p:sldLayoutId id="2147484269" r:id="rId9"/>
    <p:sldLayoutId id="2147484270" r:id="rId10"/>
    <p:sldLayoutId id="2147484271" r:id="rId11"/>
    <p:sldLayoutId id="2147484272" r:id="rId12"/>
    <p:sldLayoutId id="2147484273" r:id="rId13"/>
    <p:sldLayoutId id="2147484274" r:id="rId14"/>
    <p:sldLayoutId id="2147484275" r:id="rId15"/>
    <p:sldLayoutId id="2147484276" r:id="rId16"/>
    <p:sldLayoutId id="2147484277" r:id="rId17"/>
    <p:sldLayoutId id="2147484278" r:id="rId18"/>
    <p:sldLayoutId id="2147484279" r:id="rId19"/>
  </p:sldLayoutIdLst>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18.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9.xml"/></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microsoft.com/office/2017/06/relationships/model3d" Target="../media/model3d1.glb"/><Relationship Id="rId1" Type="http://schemas.openxmlformats.org/officeDocument/2006/relationships/slideLayout" Target="../slideLayouts/slideLayout19.xml"/></Relationships>
</file>

<file path=ppt/slides/_rels/slide4.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9.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9.jpg"/><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10.jpeg"/><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7.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21.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jpeg"/><Relationship Id="rId1" Type="http://schemas.openxmlformats.org/officeDocument/2006/relationships/slideLayout" Target="../slideLayouts/slideLayout7.xml"/><Relationship Id="rId4" Type="http://schemas.openxmlformats.org/officeDocument/2006/relationships/image" Target="../media/image27.jpeg"/></Relationships>
</file>

<file path=ppt/slides/_rels/slide26.xml.rels><?xml version="1.0" encoding="UTF-8" standalone="yes"?>
<Relationships xmlns="http://schemas.openxmlformats.org/package/2006/relationships"><Relationship Id="rId3" Type="http://schemas.openxmlformats.org/officeDocument/2006/relationships/hyperlink" Target="http://ico.org.uk/for-organisation" TargetMode="External"/><Relationship Id="rId2" Type="http://schemas.openxmlformats.org/officeDocument/2006/relationships/image" Target="../media/image28.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A96E12-6D83-5783-98B1-12FF702B6CE0}"/>
              </a:ext>
            </a:extLst>
          </p:cNvPr>
          <p:cNvSpPr>
            <a:spLocks noGrp="1"/>
          </p:cNvSpPr>
          <p:nvPr>
            <p:ph type="title"/>
          </p:nvPr>
        </p:nvSpPr>
        <p:spPr>
          <a:xfrm>
            <a:off x="1395662" y="-158279"/>
            <a:ext cx="9617403" cy="1858581"/>
          </a:xfrm>
        </p:spPr>
        <p:txBody>
          <a:bodyPr>
            <a:normAutofit/>
          </a:bodyPr>
          <a:lstStyle/>
          <a:p>
            <a:pPr algn="ctr"/>
            <a:r>
              <a:rPr lang="en-GB" b="1" u="sng" dirty="0">
                <a:solidFill>
                  <a:srgbClr val="C00000"/>
                </a:solidFill>
              </a:rPr>
              <a:t>Staff communication and daily updates</a:t>
            </a:r>
          </a:p>
        </p:txBody>
      </p:sp>
      <p:pic>
        <p:nvPicPr>
          <p:cNvPr id="4" name="Picture 3" descr="53,200+ Healthcare Employee Communication Stock Photos and ...">
            <a:extLst>
              <a:ext uri="{FF2B5EF4-FFF2-40B4-BE49-F238E27FC236}">
                <a16:creationId xmlns:a16="http://schemas.microsoft.com/office/drawing/2014/main" id="{01F5593D-E309-F90F-4B10-DCA232765AAD}"/>
              </a:ext>
            </a:extLst>
          </p:cNvPr>
          <p:cNvPicPr>
            <a:picLocks noChangeAspect="1"/>
          </p:cNvPicPr>
          <p:nvPr/>
        </p:nvPicPr>
        <p:blipFill>
          <a:blip r:embed="rId2"/>
          <a:stretch>
            <a:fillRect/>
          </a:stretch>
        </p:blipFill>
        <p:spPr>
          <a:xfrm>
            <a:off x="1880558" y="2670089"/>
            <a:ext cx="8505645" cy="3406663"/>
          </a:xfrm>
          <a:prstGeom prst="rect">
            <a:avLst/>
          </a:prstGeom>
          <a:ln>
            <a:solidFill>
              <a:srgbClr val="C00000"/>
            </a:solidFill>
          </a:ln>
        </p:spPr>
      </p:pic>
      <p:sp>
        <p:nvSpPr>
          <p:cNvPr id="5" name="TextBox 4">
            <a:extLst>
              <a:ext uri="{FF2B5EF4-FFF2-40B4-BE49-F238E27FC236}">
                <a16:creationId xmlns:a16="http://schemas.microsoft.com/office/drawing/2014/main" id="{95BBFB8F-AC01-D922-56F4-AC0175B61AC2}"/>
              </a:ext>
            </a:extLst>
          </p:cNvPr>
          <p:cNvSpPr txBox="1"/>
          <p:nvPr/>
        </p:nvSpPr>
        <p:spPr>
          <a:xfrm>
            <a:off x="4160520" y="1892808"/>
            <a:ext cx="4453128" cy="584775"/>
          </a:xfrm>
          <a:prstGeom prst="rect">
            <a:avLst/>
          </a:prstGeom>
          <a:noFill/>
        </p:spPr>
        <p:txBody>
          <a:bodyPr wrap="square" rtlCol="0">
            <a:spAutoFit/>
          </a:bodyPr>
          <a:lstStyle/>
          <a:p>
            <a:r>
              <a:rPr lang="en-GB" sz="3200" b="1" dirty="0"/>
              <a:t> My workplace task</a:t>
            </a:r>
          </a:p>
        </p:txBody>
      </p:sp>
      <p:sp>
        <p:nvSpPr>
          <p:cNvPr id="3" name="TextBox 2">
            <a:extLst>
              <a:ext uri="{FF2B5EF4-FFF2-40B4-BE49-F238E27FC236}">
                <a16:creationId xmlns:a16="http://schemas.microsoft.com/office/drawing/2014/main" id="{B7C3AF15-D0AC-1B38-0E3D-0D0C43B7ED5A}"/>
              </a:ext>
            </a:extLst>
          </p:cNvPr>
          <p:cNvSpPr txBox="1"/>
          <p:nvPr/>
        </p:nvSpPr>
        <p:spPr>
          <a:xfrm>
            <a:off x="269507" y="341760"/>
            <a:ext cx="1501541" cy="2123658"/>
          </a:xfrm>
          <a:prstGeom prst="rect">
            <a:avLst/>
          </a:prstGeom>
          <a:noFill/>
        </p:spPr>
        <p:txBody>
          <a:bodyPr wrap="square" rtlCol="0">
            <a:spAutoFit/>
          </a:bodyPr>
          <a:lstStyle/>
          <a:p>
            <a:r>
              <a:rPr lang="en-GB" sz="1200" b="1" dirty="0"/>
              <a:t>Sanah A Hussain</a:t>
            </a:r>
          </a:p>
          <a:p>
            <a:r>
              <a:rPr lang="en-GB" sz="1200" b="1" dirty="0"/>
              <a:t>Student number: 2610258</a:t>
            </a:r>
          </a:p>
          <a:p>
            <a:r>
              <a:rPr lang="en-GB" sz="1200" b="1" dirty="0"/>
              <a:t>Lecturer:</a:t>
            </a:r>
          </a:p>
          <a:p>
            <a:r>
              <a:rPr lang="en-GB" sz="1200" b="1" dirty="0"/>
              <a:t>Masud Siddiqui</a:t>
            </a:r>
          </a:p>
          <a:p>
            <a:r>
              <a:rPr lang="en-GB" sz="1200" b="1" dirty="0"/>
              <a:t>Module title and code: LCHS4007_BIRM Digital Skills and Research Methods</a:t>
            </a:r>
          </a:p>
        </p:txBody>
      </p:sp>
    </p:spTree>
    <p:extLst>
      <p:ext uri="{BB962C8B-B14F-4D97-AF65-F5344CB8AC3E}">
        <p14:creationId xmlns:p14="http://schemas.microsoft.com/office/powerpoint/2010/main" val="187470145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E0AC15C0-61A9-7D34-2D3C-2F66338E7FD3}"/>
              </a:ext>
            </a:extLst>
          </p:cNvPr>
          <p:cNvSpPr txBox="1"/>
          <p:nvPr/>
        </p:nvSpPr>
        <p:spPr>
          <a:xfrm>
            <a:off x="202210" y="1391930"/>
            <a:ext cx="4485293" cy="5262979"/>
          </a:xfrm>
          <a:prstGeom prst="rect">
            <a:avLst/>
          </a:prstGeom>
          <a:noFill/>
        </p:spPr>
        <p:txBody>
          <a:bodyPr wrap="square" rtlCol="0">
            <a:spAutoFit/>
          </a:bodyPr>
          <a:lstStyle/>
          <a:p>
            <a:pPr marL="285750" indent="-285750">
              <a:buFont typeface="Arial" panose="020B0604020202020204" pitchFamily="34" charset="0"/>
              <a:buChar char="•"/>
            </a:pPr>
            <a:r>
              <a:rPr lang="en-GB" sz="2000" dirty="0">
                <a:latin typeface="Arial" panose="020B0604020202020204" pitchFamily="34" charset="0"/>
                <a:cs typeface="Arial" panose="020B0604020202020204" pitchFamily="34" charset="0"/>
              </a:rPr>
              <a:t>Staff communication is the base of working in every chosen care setting. </a:t>
            </a:r>
          </a:p>
          <a:p>
            <a:pPr marL="285750" indent="-285750">
              <a:buFont typeface="Arial" panose="020B0604020202020204" pitchFamily="34" charset="0"/>
              <a:buChar char="•"/>
            </a:pPr>
            <a:endParaRPr lang="en-GB" sz="2000" dirty="0">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GB" sz="2000" dirty="0">
                <a:latin typeface="Arial" panose="020B0604020202020204" pitchFamily="34" charset="0"/>
                <a:cs typeface="Arial" panose="020B0604020202020204" pitchFamily="34" charset="0"/>
              </a:rPr>
              <a:t>You often hear about the importance of communication between staff and patient/service user, but in reality, this starts with how the staff communicate and work amongst each other.</a:t>
            </a:r>
          </a:p>
          <a:p>
            <a:pPr marL="285750" indent="-285750">
              <a:buFont typeface="Arial" panose="020B0604020202020204" pitchFamily="34" charset="0"/>
              <a:buChar char="•"/>
            </a:pPr>
            <a:endParaRPr lang="en-GB" sz="2000" dirty="0">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GB" sz="2000" dirty="0">
                <a:latin typeface="Arial" panose="020B0604020202020204" pitchFamily="34" charset="0"/>
                <a:cs typeface="Arial" panose="020B0604020202020204" pitchFamily="34" charset="0"/>
              </a:rPr>
              <a:t>How are you supposed to give people the best care if there is no communication involved between those who are providing the care?</a:t>
            </a:r>
          </a:p>
          <a:p>
            <a:endParaRPr lang="en-GB" dirty="0"/>
          </a:p>
          <a:p>
            <a:endParaRPr lang="en-GB" dirty="0"/>
          </a:p>
        </p:txBody>
      </p:sp>
      <p:sp>
        <p:nvSpPr>
          <p:cNvPr id="10" name="TextBox 9">
            <a:extLst>
              <a:ext uri="{FF2B5EF4-FFF2-40B4-BE49-F238E27FC236}">
                <a16:creationId xmlns:a16="http://schemas.microsoft.com/office/drawing/2014/main" id="{89F11ED1-9F66-738B-721A-08426156BC5E}"/>
              </a:ext>
            </a:extLst>
          </p:cNvPr>
          <p:cNvSpPr txBox="1"/>
          <p:nvPr/>
        </p:nvSpPr>
        <p:spPr>
          <a:xfrm>
            <a:off x="5664038" y="1391930"/>
            <a:ext cx="5191227" cy="4708981"/>
          </a:xfrm>
          <a:prstGeom prst="rect">
            <a:avLst/>
          </a:prstGeom>
          <a:noFill/>
        </p:spPr>
        <p:txBody>
          <a:bodyPr wrap="square" rtlCol="0">
            <a:spAutoFit/>
          </a:bodyPr>
          <a:lstStyle/>
          <a:p>
            <a:pPr marL="285750" indent="-285750">
              <a:buFont typeface="Arial" panose="020B0604020202020204" pitchFamily="34" charset="0"/>
              <a:buChar char="•"/>
            </a:pPr>
            <a:r>
              <a:rPr lang="en-GB" sz="2000" dirty="0">
                <a:latin typeface="Arial" panose="020B0604020202020204" pitchFamily="34" charset="0"/>
                <a:cs typeface="Arial" panose="020B0604020202020204" pitchFamily="34" charset="0"/>
              </a:rPr>
              <a:t>Ashford Community care services has had many issues which could have been easily dealt with by finding out the different communication styles that work colleagues use.</a:t>
            </a:r>
          </a:p>
          <a:p>
            <a:pPr marL="285750" indent="-285750">
              <a:buFont typeface="Arial" panose="020B0604020202020204" pitchFamily="34" charset="0"/>
              <a:buChar char="•"/>
            </a:pPr>
            <a:endParaRPr lang="en-GB" sz="2000" dirty="0">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GB" sz="2000" dirty="0">
                <a:latin typeface="Arial" panose="020B0604020202020204" pitchFamily="34" charset="0"/>
                <a:cs typeface="Arial" panose="020B0604020202020204" pitchFamily="34" charset="0"/>
              </a:rPr>
              <a:t> In addition to this, simply reminding each other important details can help too such as, when a patient has become severely unwell and needs additional care. </a:t>
            </a:r>
          </a:p>
          <a:p>
            <a:pPr marL="285750" indent="-285750">
              <a:buFont typeface="Arial" panose="020B0604020202020204" pitchFamily="34" charset="0"/>
              <a:buChar char="•"/>
            </a:pPr>
            <a:endParaRPr lang="en-GB" sz="2000" dirty="0">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GB" sz="2000" dirty="0">
                <a:latin typeface="Arial" panose="020B0604020202020204" pitchFamily="34" charset="0"/>
                <a:cs typeface="Arial" panose="020B0604020202020204" pitchFamily="34" charset="0"/>
              </a:rPr>
              <a:t>By doing this, they can work confidently in a team while supporting each other as healthcare jobs come with an abundant amount of stress.</a:t>
            </a:r>
          </a:p>
        </p:txBody>
      </p:sp>
      <p:sp>
        <p:nvSpPr>
          <p:cNvPr id="13" name="TextBox 12">
            <a:extLst>
              <a:ext uri="{FF2B5EF4-FFF2-40B4-BE49-F238E27FC236}">
                <a16:creationId xmlns:a16="http://schemas.microsoft.com/office/drawing/2014/main" id="{6BBACB89-68F1-A3E5-5AA6-8CAF5C617170}"/>
              </a:ext>
            </a:extLst>
          </p:cNvPr>
          <p:cNvSpPr txBox="1"/>
          <p:nvPr/>
        </p:nvSpPr>
        <p:spPr>
          <a:xfrm>
            <a:off x="2784546" y="340107"/>
            <a:ext cx="6097604" cy="523220"/>
          </a:xfrm>
          <a:prstGeom prst="rect">
            <a:avLst/>
          </a:prstGeom>
          <a:noFill/>
        </p:spPr>
        <p:txBody>
          <a:bodyPr wrap="square">
            <a:spAutoFit/>
          </a:bodyPr>
          <a:lstStyle/>
          <a:p>
            <a:pPr algn="ctr"/>
            <a:r>
              <a:rPr lang="en-GB" sz="2800" b="1" u="sng" dirty="0">
                <a:solidFill>
                  <a:schemeClr val="accent1">
                    <a:lumMod val="75000"/>
                  </a:schemeClr>
                </a:solidFill>
                <a:latin typeface="Arial" panose="020B0604020202020204" pitchFamily="34" charset="0"/>
                <a:cs typeface="Arial" panose="020B0604020202020204" pitchFamily="34" charset="0"/>
              </a:rPr>
              <a:t>STAFF COMMUNICATION</a:t>
            </a:r>
          </a:p>
        </p:txBody>
      </p:sp>
      <p:cxnSp>
        <p:nvCxnSpPr>
          <p:cNvPr id="5" name="Straight Connector 4">
            <a:extLst>
              <a:ext uri="{FF2B5EF4-FFF2-40B4-BE49-F238E27FC236}">
                <a16:creationId xmlns:a16="http://schemas.microsoft.com/office/drawing/2014/main" id="{03457208-A233-D6F8-7F48-6CCD47A2885F}"/>
              </a:ext>
            </a:extLst>
          </p:cNvPr>
          <p:cNvCxnSpPr/>
          <p:nvPr/>
        </p:nvCxnSpPr>
        <p:spPr>
          <a:xfrm>
            <a:off x="4957011" y="1010653"/>
            <a:ext cx="0" cy="5644256"/>
          </a:xfrm>
          <a:prstGeom prst="line">
            <a:avLst/>
          </a:prstGeom>
        </p:spPr>
        <p:style>
          <a:lnRef idx="1">
            <a:schemeClr val="accent1"/>
          </a:lnRef>
          <a:fillRef idx="0">
            <a:schemeClr val="accent1"/>
          </a:fillRef>
          <a:effectRef idx="0">
            <a:schemeClr val="accent1"/>
          </a:effectRef>
          <a:fontRef idx="minor">
            <a:schemeClr val="tx1"/>
          </a:fontRef>
        </p:style>
      </p:cxnSp>
      <p:cxnSp>
        <p:nvCxnSpPr>
          <p:cNvPr id="8" name="Straight Connector 7">
            <a:extLst>
              <a:ext uri="{FF2B5EF4-FFF2-40B4-BE49-F238E27FC236}">
                <a16:creationId xmlns:a16="http://schemas.microsoft.com/office/drawing/2014/main" id="{26BF9E86-0957-D30F-EAA5-11F61141463B}"/>
              </a:ext>
            </a:extLst>
          </p:cNvPr>
          <p:cNvCxnSpPr/>
          <p:nvPr/>
        </p:nvCxnSpPr>
        <p:spPr>
          <a:xfrm flipH="1">
            <a:off x="202210" y="1039528"/>
            <a:ext cx="473555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4FFE7BFB-A01B-EA52-6FE2-AF4E9BECCA74}"/>
              </a:ext>
            </a:extLst>
          </p:cNvPr>
          <p:cNvCxnSpPr/>
          <p:nvPr/>
        </p:nvCxnSpPr>
        <p:spPr>
          <a:xfrm>
            <a:off x="202210" y="1039528"/>
            <a:ext cx="0" cy="5615381"/>
          </a:xfrm>
          <a:prstGeom prst="line">
            <a:avLst/>
          </a:prstGeom>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D5EDA911-1490-C10E-15E2-81D38AEF0743}"/>
              </a:ext>
            </a:extLst>
          </p:cNvPr>
          <p:cNvCxnSpPr/>
          <p:nvPr/>
        </p:nvCxnSpPr>
        <p:spPr>
          <a:xfrm>
            <a:off x="202210" y="6654909"/>
            <a:ext cx="473555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4755BFF4-46E0-95F8-84D8-82771EB5DFBA}"/>
              </a:ext>
            </a:extLst>
          </p:cNvPr>
          <p:cNvCxnSpPr/>
          <p:nvPr/>
        </p:nvCxnSpPr>
        <p:spPr>
          <a:xfrm>
            <a:off x="5524901" y="1039528"/>
            <a:ext cx="0" cy="5615381"/>
          </a:xfrm>
          <a:prstGeom prst="line">
            <a:avLst/>
          </a:prstGeom>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78262B91-C6F2-8615-33C2-C20DE8042B7F}"/>
              </a:ext>
            </a:extLst>
          </p:cNvPr>
          <p:cNvCxnSpPr/>
          <p:nvPr/>
        </p:nvCxnSpPr>
        <p:spPr>
          <a:xfrm flipV="1">
            <a:off x="5524901" y="1010653"/>
            <a:ext cx="5505651" cy="28875"/>
          </a:xfrm>
          <a:prstGeom prst="line">
            <a:avLst/>
          </a:prstGeom>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2D9F853C-82AA-C3E6-0525-D78D2B86FF77}"/>
              </a:ext>
            </a:extLst>
          </p:cNvPr>
          <p:cNvCxnSpPr/>
          <p:nvPr/>
        </p:nvCxnSpPr>
        <p:spPr>
          <a:xfrm>
            <a:off x="11030552" y="1010653"/>
            <a:ext cx="115503" cy="5644256"/>
          </a:xfrm>
          <a:prstGeom prst="line">
            <a:avLst/>
          </a:prstGeom>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E0C8676A-53D3-BC49-3917-ACD38431D8EF}"/>
              </a:ext>
            </a:extLst>
          </p:cNvPr>
          <p:cNvCxnSpPr/>
          <p:nvPr/>
        </p:nvCxnSpPr>
        <p:spPr>
          <a:xfrm>
            <a:off x="5524901" y="6654909"/>
            <a:ext cx="5621154" cy="0"/>
          </a:xfrm>
          <a:prstGeom prst="line">
            <a:avLst/>
          </a:prstGeom>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6705330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 calcmode="lin" valueType="num">
                                      <p:cBhvr additive="base">
                                        <p:cTn id="7" dur="500" fill="hold"/>
                                        <p:tgtEl>
                                          <p:spTgt spid="7">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7">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7">
                                            <p:txEl>
                                              <p:pRg st="2" end="2"/>
                                            </p:txEl>
                                          </p:spTgt>
                                        </p:tgtEl>
                                        <p:attrNameLst>
                                          <p:attrName>style.visibility</p:attrName>
                                        </p:attrNameLst>
                                      </p:cBhvr>
                                      <p:to>
                                        <p:strVal val="visible"/>
                                      </p:to>
                                    </p:set>
                                    <p:anim calcmode="lin" valueType="num">
                                      <p:cBhvr additive="base">
                                        <p:cTn id="11" dur="500" fill="hold"/>
                                        <p:tgtEl>
                                          <p:spTgt spid="7">
                                            <p:txEl>
                                              <p:pRg st="2" end="2"/>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7">
                                            <p:txEl>
                                              <p:pRg st="2" end="2"/>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7">
                                            <p:txEl>
                                              <p:pRg st="4" end="4"/>
                                            </p:txEl>
                                          </p:spTgt>
                                        </p:tgtEl>
                                        <p:attrNameLst>
                                          <p:attrName>style.visibility</p:attrName>
                                        </p:attrNameLst>
                                      </p:cBhvr>
                                      <p:to>
                                        <p:strVal val="visible"/>
                                      </p:to>
                                    </p:set>
                                    <p:anim calcmode="lin" valueType="num">
                                      <p:cBhvr additive="base">
                                        <p:cTn id="15" dur="500" fill="hold"/>
                                        <p:tgtEl>
                                          <p:spTgt spid="7">
                                            <p:txEl>
                                              <p:pRg st="4" end="4"/>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7">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nodeType="clickEffect">
                                  <p:stCondLst>
                                    <p:cond delay="0"/>
                                  </p:stCondLst>
                                  <p:childTnLst>
                                    <p:set>
                                      <p:cBhvr>
                                        <p:cTn id="20" dur="1" fill="hold">
                                          <p:stCondLst>
                                            <p:cond delay="0"/>
                                          </p:stCondLst>
                                        </p:cTn>
                                        <p:tgtEl>
                                          <p:spTgt spid="10">
                                            <p:txEl>
                                              <p:pRg st="0" end="0"/>
                                            </p:txEl>
                                          </p:spTgt>
                                        </p:tgtEl>
                                        <p:attrNameLst>
                                          <p:attrName>style.visibility</p:attrName>
                                        </p:attrNameLst>
                                      </p:cBhvr>
                                      <p:to>
                                        <p:strVal val="visible"/>
                                      </p:to>
                                    </p:set>
                                    <p:anim calcmode="lin" valueType="num">
                                      <p:cBhvr additive="base">
                                        <p:cTn id="21" dur="500" fill="hold"/>
                                        <p:tgtEl>
                                          <p:spTgt spid="10">
                                            <p:txEl>
                                              <p:pRg st="0" end="0"/>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10">
                                            <p:txEl>
                                              <p:pRg st="0" end="0"/>
                                            </p:txEl>
                                          </p:spTgt>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10">
                                            <p:txEl>
                                              <p:pRg st="2" end="2"/>
                                            </p:txEl>
                                          </p:spTgt>
                                        </p:tgtEl>
                                        <p:attrNameLst>
                                          <p:attrName>style.visibility</p:attrName>
                                        </p:attrNameLst>
                                      </p:cBhvr>
                                      <p:to>
                                        <p:strVal val="visible"/>
                                      </p:to>
                                    </p:set>
                                    <p:anim calcmode="lin" valueType="num">
                                      <p:cBhvr additive="base">
                                        <p:cTn id="25" dur="500" fill="hold"/>
                                        <p:tgtEl>
                                          <p:spTgt spid="10">
                                            <p:txEl>
                                              <p:pRg st="2" end="2"/>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10">
                                            <p:txEl>
                                              <p:pRg st="2" end="2"/>
                                            </p:txEl>
                                          </p:spTgt>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10">
                                            <p:txEl>
                                              <p:pRg st="4" end="4"/>
                                            </p:txEl>
                                          </p:spTgt>
                                        </p:tgtEl>
                                        <p:attrNameLst>
                                          <p:attrName>style.visibility</p:attrName>
                                        </p:attrNameLst>
                                      </p:cBhvr>
                                      <p:to>
                                        <p:strVal val="visible"/>
                                      </p:to>
                                    </p:set>
                                    <p:anim calcmode="lin" valueType="num">
                                      <p:cBhvr additive="base">
                                        <p:cTn id="29" dur="500" fill="hold"/>
                                        <p:tgtEl>
                                          <p:spTgt spid="10">
                                            <p:txEl>
                                              <p:pRg st="4" end="4"/>
                                            </p:txEl>
                                          </p:spTgt>
                                        </p:tgtEl>
                                        <p:attrNameLst>
                                          <p:attrName>ppt_x</p:attrName>
                                        </p:attrNameLst>
                                      </p:cBhvr>
                                      <p:tavLst>
                                        <p:tav tm="0">
                                          <p:val>
                                            <p:strVal val="#ppt_x"/>
                                          </p:val>
                                        </p:tav>
                                        <p:tav tm="100000">
                                          <p:val>
                                            <p:strVal val="#ppt_x"/>
                                          </p:val>
                                        </p:tav>
                                      </p:tavLst>
                                    </p:anim>
                                    <p:anim calcmode="lin" valueType="num">
                                      <p:cBhvr additive="base">
                                        <p:cTn id="30" dur="500" fill="hold"/>
                                        <p:tgtEl>
                                          <p:spTgt spid="10">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62B67DD3-5514-A24A-5ABE-76B6CF08C7B2}"/>
              </a:ext>
            </a:extLst>
          </p:cNvPr>
          <p:cNvSpPr txBox="1"/>
          <p:nvPr/>
        </p:nvSpPr>
        <p:spPr>
          <a:xfrm>
            <a:off x="78366" y="4483901"/>
            <a:ext cx="12113634" cy="1938992"/>
          </a:xfrm>
          <a:prstGeom prst="rect">
            <a:avLst/>
          </a:prstGeom>
          <a:noFill/>
        </p:spPr>
        <p:txBody>
          <a:bodyPr wrap="square" rtlCol="0">
            <a:spAutoFit/>
          </a:bodyPr>
          <a:lstStyle/>
          <a:p>
            <a:pPr marL="285750" indent="-285750">
              <a:buFont typeface="Arial" panose="020B0604020202020204" pitchFamily="34" charset="0"/>
              <a:buChar char="•"/>
            </a:pPr>
            <a:r>
              <a:rPr lang="en-GB" sz="2000" dirty="0">
                <a:latin typeface="Arial" panose="020B0604020202020204" pitchFamily="34" charset="0"/>
                <a:cs typeface="Arial" panose="020B0604020202020204" pitchFamily="34" charset="0"/>
              </a:rPr>
              <a:t>Civility Saves Lives is a movement which quotes NHS“ </a:t>
            </a:r>
            <a:r>
              <a:rPr lang="en-GB" sz="2000" b="1" dirty="0">
                <a:latin typeface="Arial" panose="020B0604020202020204" pitchFamily="34" charset="0"/>
                <a:cs typeface="Arial" panose="020B0604020202020204" pitchFamily="34" charset="0"/>
              </a:rPr>
              <a:t>almost all excellence in healthcare is dependent on teams, and teams work best when all members feel safe and have a voice</a:t>
            </a:r>
            <a:r>
              <a:rPr lang="en-GB" sz="2000" dirty="0">
                <a:latin typeface="Arial" panose="020B0604020202020204" pitchFamily="34" charset="0"/>
                <a:cs typeface="Arial" panose="020B0604020202020204" pitchFamily="34" charset="0"/>
              </a:rPr>
              <a:t>.” </a:t>
            </a:r>
          </a:p>
          <a:p>
            <a:pPr marL="285750" indent="-285750">
              <a:buFont typeface="Arial" panose="020B0604020202020204" pitchFamily="34" charset="0"/>
              <a:buChar char="•"/>
            </a:pPr>
            <a:endParaRPr lang="en-GB" sz="2000" dirty="0">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GB" sz="2000" dirty="0">
                <a:latin typeface="Arial" panose="020B0604020202020204" pitchFamily="34" charset="0"/>
                <a:cs typeface="Arial" panose="020B0604020202020204" pitchFamily="34" charset="0"/>
              </a:rPr>
              <a:t>This tells you how crucial it is to communicate in a team where you are being heard and you feel secure. No matter what care plan or treatment you have in place, you won’t fully make an impact unless you work in a team efficiently. </a:t>
            </a:r>
          </a:p>
        </p:txBody>
      </p:sp>
      <p:sp>
        <p:nvSpPr>
          <p:cNvPr id="7" name="TextBox 6">
            <a:extLst>
              <a:ext uri="{FF2B5EF4-FFF2-40B4-BE49-F238E27FC236}">
                <a16:creationId xmlns:a16="http://schemas.microsoft.com/office/drawing/2014/main" id="{DA1A9423-7FCD-7B7E-6A8A-E1F45B158B40}"/>
              </a:ext>
            </a:extLst>
          </p:cNvPr>
          <p:cNvSpPr txBox="1"/>
          <p:nvPr/>
        </p:nvSpPr>
        <p:spPr>
          <a:xfrm>
            <a:off x="78366" y="157859"/>
            <a:ext cx="11808834" cy="3170099"/>
          </a:xfrm>
          <a:prstGeom prst="rect">
            <a:avLst/>
          </a:prstGeom>
          <a:noFill/>
        </p:spPr>
        <p:txBody>
          <a:bodyPr wrap="square" rtlCol="0">
            <a:spAutoFit/>
          </a:bodyPr>
          <a:lstStyle/>
          <a:p>
            <a:pPr marL="285750" indent="-285750">
              <a:buFont typeface="Arial" panose="020B0604020202020204" pitchFamily="34" charset="0"/>
              <a:buChar char="•"/>
            </a:pPr>
            <a:r>
              <a:rPr lang="en-GB" sz="2000" dirty="0">
                <a:latin typeface="Arial" panose="020B0604020202020204" pitchFamily="34" charset="0"/>
                <a:cs typeface="Arial" panose="020B0604020202020204" pitchFamily="34" charset="0"/>
              </a:rPr>
              <a:t>Furthermore, vital information is shared by communicating so that the best treatment can be given tailored to the individual’s needs and wishes.</a:t>
            </a:r>
          </a:p>
          <a:p>
            <a:pPr marL="285750" indent="-285750">
              <a:buFont typeface="Arial" panose="020B0604020202020204" pitchFamily="34" charset="0"/>
              <a:buChar char="•"/>
            </a:pPr>
            <a:endParaRPr lang="en-GB" sz="2000" dirty="0">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GB" sz="2000" dirty="0">
                <a:solidFill>
                  <a:srgbClr val="FF0000"/>
                </a:solidFill>
                <a:latin typeface="Arial" panose="020B0604020202020204" pitchFamily="34" charset="0"/>
                <a:cs typeface="Arial" panose="020B0604020202020204" pitchFamily="34" charset="0"/>
              </a:rPr>
              <a:t>Coe and Werner, (2022) states that, “</a:t>
            </a:r>
            <a:r>
              <a:rPr lang="en-GB" sz="2000" b="1" dirty="0">
                <a:solidFill>
                  <a:srgbClr val="FF0000"/>
                </a:solidFill>
                <a:latin typeface="Arial" panose="020B0604020202020204" pitchFamily="34" charset="0"/>
                <a:cs typeface="Arial" panose="020B0604020202020204" pitchFamily="34" charset="0"/>
              </a:rPr>
              <a:t>LTC staff shortages and turnover exacerbated by the COVID-19 pandemic has left many family/care partners ‘in the dark’ and dissatisfied about their loved one’s care and well-being</a:t>
            </a:r>
            <a:r>
              <a:rPr lang="en-GB" sz="2000" dirty="0">
                <a:solidFill>
                  <a:srgbClr val="FF0000"/>
                </a:solidFill>
                <a:latin typeface="Arial" panose="020B0604020202020204" pitchFamily="34" charset="0"/>
                <a:cs typeface="Arial" panose="020B0604020202020204" pitchFamily="34" charset="0"/>
              </a:rPr>
              <a:t>”. </a:t>
            </a:r>
          </a:p>
          <a:p>
            <a:pPr marL="285750" indent="-285750">
              <a:buFont typeface="Arial" panose="020B0604020202020204" pitchFamily="34" charset="0"/>
              <a:buChar char="•"/>
            </a:pPr>
            <a:endParaRPr lang="en-GB" sz="2000" dirty="0">
              <a:solidFill>
                <a:srgbClr val="FF0000"/>
              </a:solidFill>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GB" sz="2000" dirty="0">
                <a:latin typeface="Arial" panose="020B0604020202020204" pitchFamily="34" charset="0"/>
                <a:cs typeface="Arial" panose="020B0604020202020204" pitchFamily="34" charset="0"/>
              </a:rPr>
              <a:t>This quote pinpoints the significant harm that occurred during COVID. This situation might have been more in control if the staff involved ensured that there was daily updates made on Microsoft teams or just better general communication happening. </a:t>
            </a:r>
          </a:p>
        </p:txBody>
      </p:sp>
      <mc:AlternateContent xmlns:mc="http://schemas.openxmlformats.org/markup-compatibility/2006">
        <mc:Choice xmlns:am3d="http://schemas.microsoft.com/office/drawing/2017/model3d" Requires="am3d">
          <p:graphicFrame>
            <p:nvGraphicFramePr>
              <p:cNvPr id="8" name="Content Placeholder 3" descr="Group">
                <a:extLst>
                  <a:ext uri="{FF2B5EF4-FFF2-40B4-BE49-F238E27FC236}">
                    <a16:creationId xmlns:a16="http://schemas.microsoft.com/office/drawing/2014/main" id="{3DC715B8-477B-268F-CD7D-A81F1A1D48BA}"/>
                  </a:ext>
                </a:extLst>
              </p:cNvPr>
              <p:cNvGraphicFramePr>
                <a:graphicFrameLocks noGrp="1"/>
              </p:cNvGraphicFramePr>
              <p:nvPr>
                <p:ph idx="1"/>
                <p:extLst>
                  <p:ext uri="{D42A27DB-BD31-4B8C-83A1-F6EECF244321}">
                    <p14:modId xmlns:p14="http://schemas.microsoft.com/office/powerpoint/2010/main" val="2225757791"/>
                  </p:ext>
                </p:extLst>
              </p:nvPr>
            </p:nvGraphicFramePr>
            <p:xfrm>
              <a:off x="3519192" y="2993456"/>
              <a:ext cx="4036640" cy="1773229"/>
            </p:xfrm>
            <a:graphic>
              <a:graphicData uri="http://schemas.microsoft.com/office/drawing/2017/model3d">
                <am3d:model3d r:embed="rId2">
                  <am3d:spPr>
                    <a:xfrm>
                      <a:off x="0" y="0"/>
                      <a:ext cx="4036640" cy="1773229"/>
                    </a:xfrm>
                    <a:prstGeom prst="rect">
                      <a:avLst/>
                    </a:prstGeom>
                  </am3d:spPr>
                  <am3d:camera>
                    <am3d:pos x="0" y="0" z="67562836"/>
                    <am3d:up dx="0" dy="36000000" dz="0"/>
                    <am3d:lookAt x="0" y="0" z="0"/>
                    <am3d:perspective fov="2700000"/>
                  </am3d:camera>
                  <am3d:trans>
                    <am3d:meterPerModelUnit n="117406" d="1000000"/>
                    <am3d:preTrans dx="0" dy="-4526626" dz="0"/>
                    <am3d:scale>
                      <am3d:sx n="1000000" d="1000000"/>
                      <am3d:sy n="1000000" d="1000000"/>
                      <am3d:sz n="1000000" d="1000000"/>
                    </am3d:scale>
                    <am3d:rot/>
                    <am3d:postTrans dx="0" dy="0" dz="0"/>
                  </am3d:trans>
                  <am3d:raster rName="Office3DRenderer" rVer="16.0.8326">
                    <am3d:blip r:embed="rId3"/>
                  </am3d:raster>
                  <am3d:objViewport viewportSz="5920405"/>
                  <am3d:ambientLight>
                    <am3d:clr>
                      <a:scrgbClr r="50000" g="50000" b="50000"/>
                    </am3d:clr>
                    <am3d:illuminance n="500000" d="1000000"/>
                  </am3d:ambientLight>
                  <am3d:ptLight rad="0">
                    <am3d:clr>
                      <a:scrgbClr r="100000" g="75000" b="50000"/>
                    </am3d:clr>
                    <am3d:intensity n="9765625" d="1000000"/>
                    <am3d:pos x="21959998" y="70920001" z="16344003"/>
                  </am3d:ptLight>
                  <am3d:ptLight rad="0">
                    <am3d:clr>
                      <a:scrgbClr r="40000" g="60000" b="95000"/>
                    </am3d:clr>
                    <am3d:intensity n="12250000" d="1000000"/>
                    <am3d:pos x="-37964106" y="51130435" z="57631972"/>
                  </am3d:ptLight>
                  <am3d:ptLight rad="0">
                    <am3d:clr>
                      <a:scrgbClr r="86837" g="72700" b="100000"/>
                    </am3d:clr>
                    <am3d:intensity n="3125000" d="1000000"/>
                    <am3d:pos x="-37739122" y="58056624" z="-34769649"/>
                  </am3d:ptLight>
                </am3d:model3d>
              </a:graphicData>
            </a:graphic>
          </p:graphicFrame>
        </mc:Choice>
        <mc:Fallback>
          <p:pic>
            <p:nvPicPr>
              <p:cNvPr id="8" name="Content Placeholder 3" descr="Group">
                <a:extLst>
                  <a:ext uri="{FF2B5EF4-FFF2-40B4-BE49-F238E27FC236}">
                    <a16:creationId xmlns:a16="http://schemas.microsoft.com/office/drawing/2014/main" id="{3DC715B8-477B-268F-CD7D-A81F1A1D48BA}"/>
                  </a:ext>
                </a:extLst>
              </p:cNvPr>
              <p:cNvPicPr>
                <a:picLocks noGrp="1" noRot="1" noChangeAspect="1" noMove="1" noResize="1" noEditPoints="1" noAdjustHandles="1" noChangeArrowheads="1" noChangeShapeType="1" noCrop="1"/>
              </p:cNvPicPr>
              <p:nvPr/>
            </p:nvPicPr>
            <p:blipFill>
              <a:blip r:embed="rId3"/>
              <a:stretch>
                <a:fillRect/>
              </a:stretch>
            </p:blipFill>
            <p:spPr>
              <a:xfrm>
                <a:off x="3519192" y="2993456"/>
                <a:ext cx="4036640" cy="1773229"/>
              </a:xfrm>
              <a:prstGeom prst="rect">
                <a:avLst/>
              </a:prstGeom>
            </p:spPr>
          </p:pic>
        </mc:Fallback>
      </mc:AlternateContent>
      <p:cxnSp>
        <p:nvCxnSpPr>
          <p:cNvPr id="10" name="Connector: Elbow 9">
            <a:extLst>
              <a:ext uri="{FF2B5EF4-FFF2-40B4-BE49-F238E27FC236}">
                <a16:creationId xmlns:a16="http://schemas.microsoft.com/office/drawing/2014/main" id="{A25F5F01-C312-C731-3A0C-18644D734E6B}"/>
              </a:ext>
            </a:extLst>
          </p:cNvPr>
          <p:cNvCxnSpPr>
            <a:cxnSpLocks/>
          </p:cNvCxnSpPr>
          <p:nvPr/>
        </p:nvCxnSpPr>
        <p:spPr>
          <a:xfrm>
            <a:off x="2578548" y="3409350"/>
            <a:ext cx="856649" cy="723415"/>
          </a:xfrm>
          <a:prstGeom prst="bentConnector3">
            <a:avLst>
              <a:gd name="adj1" fmla="val 50000"/>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3" name="Connector: Elbow 12">
            <a:extLst>
              <a:ext uri="{FF2B5EF4-FFF2-40B4-BE49-F238E27FC236}">
                <a16:creationId xmlns:a16="http://schemas.microsoft.com/office/drawing/2014/main" id="{BDAF3CFF-1468-EB5D-723B-5FCBA5B07D06}"/>
              </a:ext>
            </a:extLst>
          </p:cNvPr>
          <p:cNvCxnSpPr>
            <a:cxnSpLocks/>
          </p:cNvCxnSpPr>
          <p:nvPr/>
        </p:nvCxnSpPr>
        <p:spPr>
          <a:xfrm rot="10800000">
            <a:off x="7723821" y="3704256"/>
            <a:ext cx="798896" cy="779645"/>
          </a:xfrm>
          <a:prstGeom prst="bentConnector3">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0567234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 calcmode="lin" valueType="num">
                                      <p:cBhvr additive="base">
                                        <p:cTn id="7" dur="500" fill="hold"/>
                                        <p:tgtEl>
                                          <p:spTgt spid="7">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7">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7">
                                            <p:txEl>
                                              <p:pRg st="2" end="2"/>
                                            </p:txEl>
                                          </p:spTgt>
                                        </p:tgtEl>
                                        <p:attrNameLst>
                                          <p:attrName>style.visibility</p:attrName>
                                        </p:attrNameLst>
                                      </p:cBhvr>
                                      <p:to>
                                        <p:strVal val="visible"/>
                                      </p:to>
                                    </p:set>
                                    <p:anim calcmode="lin" valueType="num">
                                      <p:cBhvr additive="base">
                                        <p:cTn id="13" dur="500" fill="hold"/>
                                        <p:tgtEl>
                                          <p:spTgt spid="7">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7">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7">
                                            <p:txEl>
                                              <p:pRg st="4" end="4"/>
                                            </p:txEl>
                                          </p:spTgt>
                                        </p:tgtEl>
                                        <p:attrNameLst>
                                          <p:attrName>style.visibility</p:attrName>
                                        </p:attrNameLst>
                                      </p:cBhvr>
                                      <p:to>
                                        <p:strVal val="visible"/>
                                      </p:to>
                                    </p:set>
                                    <p:anim calcmode="lin" valueType="num">
                                      <p:cBhvr additive="base">
                                        <p:cTn id="19" dur="500" fill="hold"/>
                                        <p:tgtEl>
                                          <p:spTgt spid="7">
                                            <p:txEl>
                                              <p:pRg st="4" end="4"/>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7">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5">
                                            <p:txEl>
                                              <p:pRg st="0" end="0"/>
                                            </p:txEl>
                                          </p:spTgt>
                                        </p:tgtEl>
                                        <p:attrNameLst>
                                          <p:attrName>style.visibility</p:attrName>
                                        </p:attrNameLst>
                                      </p:cBhvr>
                                      <p:to>
                                        <p:strVal val="visible"/>
                                      </p:to>
                                    </p:set>
                                    <p:animEffect transition="in" filter="fade">
                                      <p:cBhvr>
                                        <p:cTn id="25" dur="500"/>
                                        <p:tgtEl>
                                          <p:spTgt spid="5">
                                            <p:txEl>
                                              <p:pRg st="0" end="0"/>
                                            </p:txEl>
                                          </p:spTgt>
                                        </p:tgtEl>
                                      </p:cBhvr>
                                    </p:animEffect>
                                  </p:childTnLst>
                                </p:cTn>
                              </p:par>
                            </p:childTnLst>
                          </p:cTn>
                        </p:par>
                      </p:childTnLst>
                    </p:cTn>
                  </p:par>
                  <p:par>
                    <p:cTn id="26" fill="hold">
                      <p:stCondLst>
                        <p:cond delay="indefinite"/>
                      </p:stCondLst>
                      <p:childTnLst>
                        <p:par>
                          <p:cTn id="27" fill="hold">
                            <p:stCondLst>
                              <p:cond delay="0"/>
                            </p:stCondLst>
                            <p:childTnLst>
                              <p:par>
                                <p:cTn id="28" presetID="10" presetClass="entr" presetSubtype="0" fill="hold" grpId="0" nodeType="clickEffect">
                                  <p:stCondLst>
                                    <p:cond delay="0"/>
                                  </p:stCondLst>
                                  <p:childTnLst>
                                    <p:set>
                                      <p:cBhvr>
                                        <p:cTn id="29" dur="1" fill="hold">
                                          <p:stCondLst>
                                            <p:cond delay="0"/>
                                          </p:stCondLst>
                                        </p:cTn>
                                        <p:tgtEl>
                                          <p:spTgt spid="5">
                                            <p:txEl>
                                              <p:pRg st="2" end="2"/>
                                            </p:txEl>
                                          </p:spTgt>
                                        </p:tgtEl>
                                        <p:attrNameLst>
                                          <p:attrName>style.visibility</p:attrName>
                                        </p:attrNameLst>
                                      </p:cBhvr>
                                      <p:to>
                                        <p:strVal val="visible"/>
                                      </p:to>
                                    </p:set>
                                    <p:animEffect transition="in" filter="fade">
                                      <p:cBhvr>
                                        <p:cTn id="30" dur="500"/>
                                        <p:tgtEl>
                                          <p:spTgt spid="5">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P spid="7"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163C036-2A75-B104-BC28-5EF9626CF5BF}"/>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E10BFDE7-F440-7195-437C-B9110EE92B49}"/>
              </a:ext>
            </a:extLst>
          </p:cNvPr>
          <p:cNvSpPr txBox="1"/>
          <p:nvPr/>
        </p:nvSpPr>
        <p:spPr>
          <a:xfrm>
            <a:off x="247138" y="3595396"/>
            <a:ext cx="6163287" cy="3046988"/>
          </a:xfrm>
          <a:prstGeom prst="rect">
            <a:avLst/>
          </a:prstGeom>
          <a:noFill/>
        </p:spPr>
        <p:txBody>
          <a:bodyPr wrap="square" rtlCol="0">
            <a:spAutoFit/>
          </a:bodyPr>
          <a:lstStyle/>
          <a:p>
            <a:pPr marL="285750" indent="-285750">
              <a:buFont typeface="Arial" panose="020B0604020202020204" pitchFamily="34" charset="0"/>
              <a:buChar char="•"/>
            </a:pPr>
            <a:r>
              <a:rPr lang="en-GB" sz="1600" dirty="0">
                <a:latin typeface="Arial" panose="020B0604020202020204" pitchFamily="34" charset="0"/>
                <a:cs typeface="Arial" panose="020B0604020202020204" pitchFamily="34" charset="0"/>
              </a:rPr>
              <a:t>Ashford Community care services has had many issues which could have been easily dealt with by finding out the different communication styles that work colleagues use and making sue the 3Cs were followed.</a:t>
            </a:r>
          </a:p>
          <a:p>
            <a:pPr marL="285750" indent="-285750">
              <a:buFont typeface="Arial" panose="020B0604020202020204" pitchFamily="34" charset="0"/>
              <a:buChar char="•"/>
            </a:pPr>
            <a:endParaRPr lang="en-GB" sz="1600" dirty="0">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GB" sz="1600" dirty="0">
                <a:latin typeface="Arial" panose="020B0604020202020204" pitchFamily="34" charset="0"/>
                <a:cs typeface="Arial" panose="020B0604020202020204" pitchFamily="34" charset="0"/>
              </a:rPr>
              <a:t> In addition to this, simply reminding each other important details can help too such as, when a patient has become severely unwell and needs additional care. </a:t>
            </a:r>
          </a:p>
          <a:p>
            <a:pPr marL="285750" indent="-285750">
              <a:buFont typeface="Arial" panose="020B0604020202020204" pitchFamily="34" charset="0"/>
              <a:buChar char="•"/>
            </a:pPr>
            <a:endParaRPr lang="en-GB" sz="1600" dirty="0">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GB" sz="1600" dirty="0">
                <a:latin typeface="Arial" panose="020B0604020202020204" pitchFamily="34" charset="0"/>
                <a:cs typeface="Arial" panose="020B0604020202020204" pitchFamily="34" charset="0"/>
              </a:rPr>
              <a:t>By doing this, they can work confidently in a team while supporting each other as healthcare jobs come with an abundant amount of stress.</a:t>
            </a:r>
          </a:p>
        </p:txBody>
      </p:sp>
      <p:sp>
        <p:nvSpPr>
          <p:cNvPr id="4" name="TextBox 3">
            <a:extLst>
              <a:ext uri="{FF2B5EF4-FFF2-40B4-BE49-F238E27FC236}">
                <a16:creationId xmlns:a16="http://schemas.microsoft.com/office/drawing/2014/main" id="{32A95E1C-5F26-F376-AC58-DCD9808D4CEE}"/>
              </a:ext>
            </a:extLst>
          </p:cNvPr>
          <p:cNvSpPr txBox="1"/>
          <p:nvPr/>
        </p:nvSpPr>
        <p:spPr>
          <a:xfrm>
            <a:off x="247138" y="240631"/>
            <a:ext cx="4722637" cy="3354765"/>
          </a:xfrm>
          <a:prstGeom prst="rect">
            <a:avLst/>
          </a:prstGeom>
          <a:noFill/>
        </p:spPr>
        <p:txBody>
          <a:bodyPr wrap="square" rtlCol="0">
            <a:spAutoFit/>
          </a:bodyPr>
          <a:lstStyle/>
          <a:p>
            <a:pPr marL="285750" indent="-285750">
              <a:buFont typeface="Arial" panose="020B0604020202020204" pitchFamily="34" charset="0"/>
              <a:buChar char="•"/>
            </a:pPr>
            <a:r>
              <a:rPr lang="en-GB" sz="1600" dirty="0">
                <a:latin typeface="Arial" panose="020B0604020202020204" pitchFamily="34" charset="0"/>
                <a:cs typeface="Arial" panose="020B0604020202020204" pitchFamily="34" charset="0"/>
              </a:rPr>
              <a:t>The Maritime and Coastguard Agency researched how good communication and building a positive team environment are crucial to creating a safe workplace and concluded communication must include the 3 Cs which are:</a:t>
            </a:r>
          </a:p>
          <a:p>
            <a:pPr marL="285750" indent="-285750">
              <a:buFont typeface="Arial" panose="020B0604020202020204" pitchFamily="34" charset="0"/>
              <a:buChar char="•"/>
            </a:pPr>
            <a:r>
              <a:rPr lang="en-GB" sz="1600" dirty="0">
                <a:latin typeface="Arial" panose="020B0604020202020204" pitchFamily="34" charset="0"/>
                <a:cs typeface="Arial" panose="020B0604020202020204" pitchFamily="34" charset="0"/>
              </a:rPr>
              <a:t>Clear, concise, confirmed</a:t>
            </a:r>
          </a:p>
          <a:p>
            <a:pPr marL="285750" indent="-285750">
              <a:buFont typeface="Arial" panose="020B0604020202020204" pitchFamily="34" charset="0"/>
              <a:buChar char="•"/>
            </a:pPr>
            <a:endParaRPr lang="en-GB" sz="2000" dirty="0">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GB" sz="2000" b="1" dirty="0">
                <a:solidFill>
                  <a:srgbClr val="FF0000"/>
                </a:solidFill>
                <a:latin typeface="Arial" panose="020B0604020202020204" pitchFamily="34" charset="0"/>
                <a:cs typeface="Arial" panose="020B0604020202020204" pitchFamily="34" charset="0"/>
              </a:rPr>
              <a:t>“Good communication = safer operations, fewer mistakes and smoother teamwork”</a:t>
            </a:r>
            <a:endParaRPr lang="en-GB" sz="2000" dirty="0">
              <a:solidFill>
                <a:srgbClr val="FF0000"/>
              </a:solidFill>
              <a:latin typeface="Arial" panose="020B0604020202020204" pitchFamily="34" charset="0"/>
              <a:cs typeface="Arial" panose="020B0604020202020204" pitchFamily="34" charset="0"/>
            </a:endParaRPr>
          </a:p>
        </p:txBody>
      </p:sp>
      <p:pic>
        <p:nvPicPr>
          <p:cNvPr id="7" name="Picture 6" descr="The Role Of Leadership Communication In Healthcare Workplace Culture">
            <a:extLst>
              <a:ext uri="{FF2B5EF4-FFF2-40B4-BE49-F238E27FC236}">
                <a16:creationId xmlns:a16="http://schemas.microsoft.com/office/drawing/2014/main" id="{F288D3E8-0EE9-89E3-67DD-E0382D969310}"/>
              </a:ext>
            </a:extLst>
          </p:cNvPr>
          <p:cNvPicPr>
            <a:picLocks noChangeAspect="1"/>
          </p:cNvPicPr>
          <p:nvPr/>
        </p:nvPicPr>
        <p:blipFill>
          <a:blip r:embed="rId2"/>
          <a:stretch>
            <a:fillRect/>
          </a:stretch>
        </p:blipFill>
        <p:spPr>
          <a:xfrm>
            <a:off x="6323798" y="425919"/>
            <a:ext cx="5621064" cy="5984506"/>
          </a:xfrm>
          <a:prstGeom prst="rect">
            <a:avLst/>
          </a:prstGeom>
          <a:ln>
            <a:solidFill>
              <a:srgbClr val="C00000"/>
            </a:solidFill>
          </a:ln>
        </p:spPr>
      </p:pic>
    </p:spTree>
    <p:extLst>
      <p:ext uri="{BB962C8B-B14F-4D97-AF65-F5344CB8AC3E}">
        <p14:creationId xmlns:p14="http://schemas.microsoft.com/office/powerpoint/2010/main" val="19893029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 calcmode="lin" valueType="num">
                                      <p:cBhvr additive="base">
                                        <p:cTn id="7" dur="500" fill="hold"/>
                                        <p:tgtEl>
                                          <p:spTgt spid="4">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
                                            <p:txEl>
                                              <p:pRg st="1" end="1"/>
                                            </p:txEl>
                                          </p:spTgt>
                                        </p:tgtEl>
                                        <p:attrNameLst>
                                          <p:attrName>style.visibility</p:attrName>
                                        </p:attrNameLst>
                                      </p:cBhvr>
                                      <p:to>
                                        <p:strVal val="visible"/>
                                      </p:to>
                                    </p:set>
                                    <p:anim calcmode="lin" valueType="num">
                                      <p:cBhvr additive="base">
                                        <p:cTn id="13" dur="500" fill="hold"/>
                                        <p:tgtEl>
                                          <p:spTgt spid="4">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4">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4">
                                            <p:txEl>
                                              <p:pRg st="3" end="3"/>
                                            </p:txEl>
                                          </p:spTgt>
                                        </p:tgtEl>
                                        <p:attrNameLst>
                                          <p:attrName>style.visibility</p:attrName>
                                        </p:attrNameLst>
                                      </p:cBhvr>
                                      <p:to>
                                        <p:strVal val="visible"/>
                                      </p:to>
                                    </p:set>
                                    <p:anim calcmode="lin" valueType="num">
                                      <p:cBhvr additive="base">
                                        <p:cTn id="19" dur="500" fill="hold"/>
                                        <p:tgtEl>
                                          <p:spTgt spid="4">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4">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42" presetClass="entr" presetSubtype="0" fill="hold" grpId="0" nodeType="clickEffect">
                                  <p:stCondLst>
                                    <p:cond delay="0"/>
                                  </p:stCondLst>
                                  <p:childTnLst>
                                    <p:set>
                                      <p:cBhvr>
                                        <p:cTn id="24" dur="1" fill="hold">
                                          <p:stCondLst>
                                            <p:cond delay="0"/>
                                          </p:stCondLst>
                                        </p:cTn>
                                        <p:tgtEl>
                                          <p:spTgt spid="3">
                                            <p:txEl>
                                              <p:pRg st="0" end="0"/>
                                            </p:txEl>
                                          </p:spTgt>
                                        </p:tgtEl>
                                        <p:attrNameLst>
                                          <p:attrName>style.visibility</p:attrName>
                                        </p:attrNameLst>
                                      </p:cBhvr>
                                      <p:to>
                                        <p:strVal val="visible"/>
                                      </p:to>
                                    </p:set>
                                    <p:animEffect transition="in" filter="fade">
                                      <p:cBhvr>
                                        <p:cTn id="25" dur="1000"/>
                                        <p:tgtEl>
                                          <p:spTgt spid="3">
                                            <p:txEl>
                                              <p:pRg st="0" end="0"/>
                                            </p:txEl>
                                          </p:spTgt>
                                        </p:tgtEl>
                                      </p:cBhvr>
                                    </p:animEffect>
                                    <p:anim calcmode="lin" valueType="num">
                                      <p:cBhvr>
                                        <p:cTn id="26"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27"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42" presetClass="entr" presetSubtype="0" fill="hold" grpId="0" nodeType="clickEffect">
                                  <p:stCondLst>
                                    <p:cond delay="0"/>
                                  </p:stCondLst>
                                  <p:childTnLst>
                                    <p:set>
                                      <p:cBhvr>
                                        <p:cTn id="31" dur="1" fill="hold">
                                          <p:stCondLst>
                                            <p:cond delay="0"/>
                                          </p:stCondLst>
                                        </p:cTn>
                                        <p:tgtEl>
                                          <p:spTgt spid="3">
                                            <p:txEl>
                                              <p:pRg st="2" end="2"/>
                                            </p:txEl>
                                          </p:spTgt>
                                        </p:tgtEl>
                                        <p:attrNameLst>
                                          <p:attrName>style.visibility</p:attrName>
                                        </p:attrNameLst>
                                      </p:cBhvr>
                                      <p:to>
                                        <p:strVal val="visible"/>
                                      </p:to>
                                    </p:set>
                                    <p:animEffect transition="in" filter="fade">
                                      <p:cBhvr>
                                        <p:cTn id="32" dur="1000"/>
                                        <p:tgtEl>
                                          <p:spTgt spid="3">
                                            <p:txEl>
                                              <p:pRg st="2" end="2"/>
                                            </p:txEl>
                                          </p:spTgt>
                                        </p:tgtEl>
                                      </p:cBhvr>
                                    </p:animEffect>
                                    <p:anim calcmode="lin" valueType="num">
                                      <p:cBhvr>
                                        <p:cTn id="33"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34"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42" presetClass="entr" presetSubtype="0" fill="hold" grpId="0" nodeType="clickEffect">
                                  <p:stCondLst>
                                    <p:cond delay="0"/>
                                  </p:stCondLst>
                                  <p:childTnLst>
                                    <p:set>
                                      <p:cBhvr>
                                        <p:cTn id="38" dur="1" fill="hold">
                                          <p:stCondLst>
                                            <p:cond delay="0"/>
                                          </p:stCondLst>
                                        </p:cTn>
                                        <p:tgtEl>
                                          <p:spTgt spid="3">
                                            <p:txEl>
                                              <p:pRg st="4" end="4"/>
                                            </p:txEl>
                                          </p:spTgt>
                                        </p:tgtEl>
                                        <p:attrNameLst>
                                          <p:attrName>style.visibility</p:attrName>
                                        </p:attrNameLst>
                                      </p:cBhvr>
                                      <p:to>
                                        <p:strVal val="visible"/>
                                      </p:to>
                                    </p:set>
                                    <p:animEffect transition="in" filter="fade">
                                      <p:cBhvr>
                                        <p:cTn id="39" dur="1000"/>
                                        <p:tgtEl>
                                          <p:spTgt spid="3">
                                            <p:txEl>
                                              <p:pRg st="4" end="4"/>
                                            </p:txEl>
                                          </p:spTgt>
                                        </p:tgtEl>
                                      </p:cBhvr>
                                    </p:animEffect>
                                    <p:anim calcmode="lin" valueType="num">
                                      <p:cBhvr>
                                        <p:cTn id="40"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41"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D71758-B7A0-727F-0AA6-25B0759136E0}"/>
            </a:ext>
          </a:extLst>
        </p:cNvPr>
        <p:cNvGrpSpPr/>
        <p:nvPr/>
      </p:nvGrpSpPr>
      <p:grpSpPr>
        <a:xfrm>
          <a:off x="0" y="0"/>
          <a:ext cx="0" cy="0"/>
          <a:chOff x="0" y="0"/>
          <a:chExt cx="0" cy="0"/>
        </a:xfrm>
      </p:grpSpPr>
      <p:sp>
        <p:nvSpPr>
          <p:cNvPr id="2" name="TextBox 1">
            <a:extLst>
              <a:ext uri="{FF2B5EF4-FFF2-40B4-BE49-F238E27FC236}">
                <a16:creationId xmlns:a16="http://schemas.microsoft.com/office/drawing/2014/main" id="{EE43ED2F-A7CD-35CC-769C-C71A5671654B}"/>
              </a:ext>
            </a:extLst>
          </p:cNvPr>
          <p:cNvSpPr txBox="1"/>
          <p:nvPr/>
        </p:nvSpPr>
        <p:spPr>
          <a:xfrm>
            <a:off x="237633" y="171983"/>
            <a:ext cx="11550317" cy="6001643"/>
          </a:xfrm>
          <a:prstGeom prst="rect">
            <a:avLst/>
          </a:prstGeom>
          <a:noFill/>
        </p:spPr>
        <p:txBody>
          <a:bodyPr wrap="square" rtlCol="0">
            <a:spAutoFit/>
          </a:bodyPr>
          <a:lstStyle/>
          <a:p>
            <a:pPr algn="ctr"/>
            <a:r>
              <a:rPr lang="en-GB" sz="2800" b="1" u="sng" dirty="0">
                <a:solidFill>
                  <a:schemeClr val="accent1">
                    <a:lumMod val="75000"/>
                  </a:schemeClr>
                </a:solidFill>
                <a:latin typeface="Arial" panose="020B0604020202020204" pitchFamily="34" charset="0"/>
                <a:cs typeface="Arial" panose="020B0604020202020204" pitchFamily="34" charset="0"/>
              </a:rPr>
              <a:t>DAILY UPDATES</a:t>
            </a:r>
          </a:p>
          <a:p>
            <a:endParaRPr lang="en-GB" dirty="0"/>
          </a:p>
          <a:p>
            <a:pPr marL="342900" indent="-342900">
              <a:buFont typeface="Arial" panose="020B0604020202020204" pitchFamily="34" charset="0"/>
              <a:buChar char="•"/>
            </a:pPr>
            <a:r>
              <a:rPr lang="en-GB" sz="2000" dirty="0">
                <a:latin typeface="Arial" panose="020B0604020202020204" pitchFamily="34" charset="0"/>
                <a:cs typeface="Arial" panose="020B0604020202020204" pitchFamily="34" charset="0"/>
              </a:rPr>
              <a:t>The Cambridge dictionary states </a:t>
            </a:r>
            <a:r>
              <a:rPr lang="en-GB" sz="2000" dirty="0">
                <a:solidFill>
                  <a:srgbClr val="FF0000"/>
                </a:solidFill>
                <a:latin typeface="Arial" panose="020B0604020202020204" pitchFamily="34" charset="0"/>
                <a:cs typeface="Arial" panose="020B0604020202020204" pitchFamily="34" charset="0"/>
              </a:rPr>
              <a:t>‘</a:t>
            </a:r>
            <a:r>
              <a:rPr lang="en-GB" sz="2000" b="1" dirty="0">
                <a:solidFill>
                  <a:srgbClr val="FF0000"/>
                </a:solidFill>
                <a:latin typeface="Arial" panose="020B0604020202020204" pitchFamily="34" charset="0"/>
                <a:cs typeface="Arial" panose="020B0604020202020204" pitchFamily="34" charset="0"/>
              </a:rPr>
              <a:t>Daily updates refer to fresh information, reports, or status changes delivered or refreshed on every single day</a:t>
            </a:r>
            <a:r>
              <a:rPr lang="en-GB" sz="2000" dirty="0">
                <a:solidFill>
                  <a:srgbClr val="FF0000"/>
                </a:solidFill>
                <a:latin typeface="Arial" panose="020B0604020202020204" pitchFamily="34" charset="0"/>
                <a:cs typeface="Arial" panose="020B0604020202020204" pitchFamily="34" charset="0"/>
              </a:rPr>
              <a:t>’</a:t>
            </a:r>
          </a:p>
          <a:p>
            <a:pPr marL="342900" indent="-342900">
              <a:buFont typeface="Arial" panose="020B0604020202020204" pitchFamily="34" charset="0"/>
              <a:buChar char="•"/>
            </a:pPr>
            <a:endParaRPr lang="en-GB" sz="2000" dirty="0">
              <a:solidFill>
                <a:srgbClr val="FF0000"/>
              </a:solidFill>
              <a:latin typeface="Arial" panose="020B0604020202020204" pitchFamily="34" charset="0"/>
              <a:cs typeface="Arial" panose="020B0604020202020204" pitchFamily="34" charset="0"/>
            </a:endParaRPr>
          </a:p>
          <a:p>
            <a:pPr marL="342900" indent="-342900">
              <a:buFont typeface="Arial" panose="020B0604020202020204" pitchFamily="34" charset="0"/>
              <a:buChar char="•"/>
            </a:pPr>
            <a:r>
              <a:rPr lang="en-GB" sz="2000" dirty="0">
                <a:latin typeface="Arial" panose="020B0604020202020204" pitchFamily="34" charset="0"/>
                <a:cs typeface="Arial" panose="020B0604020202020204" pitchFamily="34" charset="0"/>
              </a:rPr>
              <a:t>The nature of a care service is fast moving and changes occur all the time, this may be with the day and night staff shift changes or service users needs.</a:t>
            </a:r>
          </a:p>
          <a:p>
            <a:pPr marL="342900" indent="-342900">
              <a:buFont typeface="Arial" panose="020B0604020202020204" pitchFamily="34" charset="0"/>
              <a:buChar char="•"/>
            </a:pPr>
            <a:endParaRPr lang="en-GB" sz="2000" dirty="0">
              <a:latin typeface="Arial" panose="020B0604020202020204" pitchFamily="34" charset="0"/>
              <a:cs typeface="Arial" panose="020B0604020202020204" pitchFamily="34" charset="0"/>
            </a:endParaRPr>
          </a:p>
          <a:p>
            <a:pPr marL="342900" indent="-342900">
              <a:buFont typeface="Arial" panose="020B0604020202020204" pitchFamily="34" charset="0"/>
              <a:buChar char="•"/>
            </a:pPr>
            <a:r>
              <a:rPr lang="en-GB" sz="2000" dirty="0">
                <a:latin typeface="Arial" panose="020B0604020202020204" pitchFamily="34" charset="0"/>
                <a:cs typeface="Arial" panose="020B0604020202020204" pitchFamily="34" charset="0"/>
              </a:rPr>
              <a:t>Everyone must be informed of any changes so that everyone who is part of the care service is aware as not being updated can affect the service users negatively.</a:t>
            </a:r>
          </a:p>
          <a:p>
            <a:pPr marL="342900" indent="-342900">
              <a:buFont typeface="Arial" panose="020B0604020202020204" pitchFamily="34" charset="0"/>
              <a:buChar char="•"/>
            </a:pPr>
            <a:endParaRPr lang="en-GB" sz="2000" dirty="0">
              <a:latin typeface="Arial" panose="020B0604020202020204" pitchFamily="34" charset="0"/>
              <a:cs typeface="Arial" panose="020B0604020202020204" pitchFamily="34" charset="0"/>
            </a:endParaRPr>
          </a:p>
          <a:p>
            <a:pPr marL="342900" indent="-342900">
              <a:buFont typeface="Arial" panose="020B0604020202020204" pitchFamily="34" charset="0"/>
              <a:buChar char="•"/>
            </a:pPr>
            <a:r>
              <a:rPr lang="en-GB" sz="2000" dirty="0">
                <a:latin typeface="Arial" panose="020B0604020202020204" pitchFamily="34" charset="0"/>
                <a:cs typeface="Arial" panose="020B0604020202020204" pitchFamily="34" charset="0"/>
              </a:rPr>
              <a:t>For example, if a carer realises a service user has an injury on their body which is a red mark on the arm, it is important all other staff members are made aware of this to make sure they deal with this appropriately when taking care of the same service user.</a:t>
            </a:r>
          </a:p>
          <a:p>
            <a:pPr marL="342900" indent="-342900">
              <a:buFont typeface="Arial" panose="020B0604020202020204" pitchFamily="34" charset="0"/>
              <a:buChar char="•"/>
            </a:pPr>
            <a:endParaRPr lang="en-GB" sz="2000" dirty="0">
              <a:latin typeface="Arial" panose="020B0604020202020204" pitchFamily="34" charset="0"/>
              <a:cs typeface="Arial" panose="020B0604020202020204" pitchFamily="34" charset="0"/>
            </a:endParaRPr>
          </a:p>
          <a:p>
            <a:pPr marL="342900" indent="-342900">
              <a:buFont typeface="Arial" panose="020B0604020202020204" pitchFamily="34" charset="0"/>
              <a:buChar char="•"/>
            </a:pPr>
            <a:r>
              <a:rPr lang="en-GB" sz="2000" dirty="0">
                <a:latin typeface="Arial" panose="020B0604020202020204" pitchFamily="34" charset="0"/>
                <a:cs typeface="Arial" panose="020B0604020202020204" pitchFamily="34" charset="0"/>
              </a:rPr>
              <a:t>This is why any care setting requires a tool where staff can effectively communicate and update each other continuously and so the best tool for this is Microsoft teams which my peers will be discussing.</a:t>
            </a:r>
          </a:p>
          <a:p>
            <a:endParaRPr lang="en-GB" dirty="0"/>
          </a:p>
        </p:txBody>
      </p:sp>
    </p:spTree>
    <p:extLst>
      <p:ext uri="{BB962C8B-B14F-4D97-AF65-F5344CB8AC3E}">
        <p14:creationId xmlns:p14="http://schemas.microsoft.com/office/powerpoint/2010/main" val="7512892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2">
                                            <p:txEl>
                                              <p:pRg st="2" end="2"/>
                                            </p:txEl>
                                          </p:spTgt>
                                        </p:tgtEl>
                                        <p:attrNameLst>
                                          <p:attrName>style.visibility</p:attrName>
                                        </p:attrNameLst>
                                      </p:cBhvr>
                                      <p:to>
                                        <p:strVal val="visible"/>
                                      </p:to>
                                    </p:set>
                                    <p:animEffect transition="in" filter="fade">
                                      <p:cBhvr>
                                        <p:cTn id="7" dur="1000"/>
                                        <p:tgtEl>
                                          <p:spTgt spid="2">
                                            <p:txEl>
                                              <p:pRg st="2" end="2"/>
                                            </p:txEl>
                                          </p:spTgt>
                                        </p:tgtEl>
                                      </p:cBhvr>
                                    </p:animEffect>
                                    <p:anim calcmode="lin" valueType="num">
                                      <p:cBhvr>
                                        <p:cTn id="8" dur="1000" fill="hold"/>
                                        <p:tgtEl>
                                          <p:spTgt spid="2">
                                            <p:txEl>
                                              <p:pRg st="2" end="2"/>
                                            </p:txEl>
                                          </p:spTgt>
                                        </p:tgtEl>
                                        <p:attrNameLst>
                                          <p:attrName>ppt_x</p:attrName>
                                        </p:attrNameLst>
                                      </p:cBhvr>
                                      <p:tavLst>
                                        <p:tav tm="0">
                                          <p:val>
                                            <p:strVal val="#ppt_x"/>
                                          </p:val>
                                        </p:tav>
                                        <p:tav tm="100000">
                                          <p:val>
                                            <p:strVal val="#ppt_x"/>
                                          </p:val>
                                        </p:tav>
                                      </p:tavLst>
                                    </p:anim>
                                    <p:anim calcmode="lin" valueType="num">
                                      <p:cBhvr>
                                        <p:cTn id="9" dur="1000" fill="hold"/>
                                        <p:tgtEl>
                                          <p:spTgt spid="2">
                                            <p:txEl>
                                              <p:pRg st="2" end="2"/>
                                            </p:txEl>
                                          </p:spTgt>
                                        </p:tgtEl>
                                        <p:attrNameLst>
                                          <p:attrName>ppt_y</p:attrName>
                                        </p:attrNameLst>
                                      </p:cBhvr>
                                      <p:tavLst>
                                        <p:tav tm="0">
                                          <p:val>
                                            <p:strVal val="#ppt_y-.1"/>
                                          </p:val>
                                        </p:tav>
                                        <p:tav tm="100000">
                                          <p:val>
                                            <p:strVal val="#ppt_y"/>
                                          </p:val>
                                        </p:tav>
                                      </p:tavLst>
                                    </p:anim>
                                  </p:childTnLst>
                                </p:cTn>
                              </p:par>
                              <p:par>
                                <p:cTn id="10" presetID="47" presetClass="entr" presetSubtype="0" fill="hold" nodeType="withEffect">
                                  <p:stCondLst>
                                    <p:cond delay="0"/>
                                  </p:stCondLst>
                                  <p:childTnLst>
                                    <p:set>
                                      <p:cBhvr>
                                        <p:cTn id="11" dur="1" fill="hold">
                                          <p:stCondLst>
                                            <p:cond delay="0"/>
                                          </p:stCondLst>
                                        </p:cTn>
                                        <p:tgtEl>
                                          <p:spTgt spid="2">
                                            <p:txEl>
                                              <p:pRg st="4" end="4"/>
                                            </p:txEl>
                                          </p:spTgt>
                                        </p:tgtEl>
                                        <p:attrNameLst>
                                          <p:attrName>style.visibility</p:attrName>
                                        </p:attrNameLst>
                                      </p:cBhvr>
                                      <p:to>
                                        <p:strVal val="visible"/>
                                      </p:to>
                                    </p:set>
                                    <p:animEffect transition="in" filter="fade">
                                      <p:cBhvr>
                                        <p:cTn id="12" dur="1000"/>
                                        <p:tgtEl>
                                          <p:spTgt spid="2">
                                            <p:txEl>
                                              <p:pRg st="4" end="4"/>
                                            </p:txEl>
                                          </p:spTgt>
                                        </p:tgtEl>
                                      </p:cBhvr>
                                    </p:animEffect>
                                    <p:anim calcmode="lin" valueType="num">
                                      <p:cBhvr>
                                        <p:cTn id="13" dur="1000" fill="hold"/>
                                        <p:tgtEl>
                                          <p:spTgt spid="2">
                                            <p:txEl>
                                              <p:pRg st="4" end="4"/>
                                            </p:txEl>
                                          </p:spTgt>
                                        </p:tgtEl>
                                        <p:attrNameLst>
                                          <p:attrName>ppt_x</p:attrName>
                                        </p:attrNameLst>
                                      </p:cBhvr>
                                      <p:tavLst>
                                        <p:tav tm="0">
                                          <p:val>
                                            <p:strVal val="#ppt_x"/>
                                          </p:val>
                                        </p:tav>
                                        <p:tav tm="100000">
                                          <p:val>
                                            <p:strVal val="#ppt_x"/>
                                          </p:val>
                                        </p:tav>
                                      </p:tavLst>
                                    </p:anim>
                                    <p:anim calcmode="lin" valueType="num">
                                      <p:cBhvr>
                                        <p:cTn id="14" dur="1000" fill="hold"/>
                                        <p:tgtEl>
                                          <p:spTgt spid="2">
                                            <p:txEl>
                                              <p:pRg st="4" end="4"/>
                                            </p:txEl>
                                          </p:spTgt>
                                        </p:tgtEl>
                                        <p:attrNameLst>
                                          <p:attrName>ppt_y</p:attrName>
                                        </p:attrNameLst>
                                      </p:cBhvr>
                                      <p:tavLst>
                                        <p:tav tm="0">
                                          <p:val>
                                            <p:strVal val="#ppt_y-.1"/>
                                          </p:val>
                                        </p:tav>
                                        <p:tav tm="100000">
                                          <p:val>
                                            <p:strVal val="#ppt_y"/>
                                          </p:val>
                                        </p:tav>
                                      </p:tavLst>
                                    </p:anim>
                                  </p:childTnLst>
                                </p:cTn>
                              </p:par>
                              <p:par>
                                <p:cTn id="15" presetID="47" presetClass="entr" presetSubtype="0" fill="hold" nodeType="withEffect">
                                  <p:stCondLst>
                                    <p:cond delay="0"/>
                                  </p:stCondLst>
                                  <p:childTnLst>
                                    <p:set>
                                      <p:cBhvr>
                                        <p:cTn id="16" dur="1" fill="hold">
                                          <p:stCondLst>
                                            <p:cond delay="0"/>
                                          </p:stCondLst>
                                        </p:cTn>
                                        <p:tgtEl>
                                          <p:spTgt spid="2">
                                            <p:txEl>
                                              <p:pRg st="6" end="6"/>
                                            </p:txEl>
                                          </p:spTgt>
                                        </p:tgtEl>
                                        <p:attrNameLst>
                                          <p:attrName>style.visibility</p:attrName>
                                        </p:attrNameLst>
                                      </p:cBhvr>
                                      <p:to>
                                        <p:strVal val="visible"/>
                                      </p:to>
                                    </p:set>
                                    <p:animEffect transition="in" filter="fade">
                                      <p:cBhvr>
                                        <p:cTn id="17" dur="1000"/>
                                        <p:tgtEl>
                                          <p:spTgt spid="2">
                                            <p:txEl>
                                              <p:pRg st="6" end="6"/>
                                            </p:txEl>
                                          </p:spTgt>
                                        </p:tgtEl>
                                      </p:cBhvr>
                                    </p:animEffect>
                                    <p:anim calcmode="lin" valueType="num">
                                      <p:cBhvr>
                                        <p:cTn id="18" dur="1000" fill="hold"/>
                                        <p:tgtEl>
                                          <p:spTgt spid="2">
                                            <p:txEl>
                                              <p:pRg st="6" end="6"/>
                                            </p:txEl>
                                          </p:spTgt>
                                        </p:tgtEl>
                                        <p:attrNameLst>
                                          <p:attrName>ppt_x</p:attrName>
                                        </p:attrNameLst>
                                      </p:cBhvr>
                                      <p:tavLst>
                                        <p:tav tm="0">
                                          <p:val>
                                            <p:strVal val="#ppt_x"/>
                                          </p:val>
                                        </p:tav>
                                        <p:tav tm="100000">
                                          <p:val>
                                            <p:strVal val="#ppt_x"/>
                                          </p:val>
                                        </p:tav>
                                      </p:tavLst>
                                    </p:anim>
                                    <p:anim calcmode="lin" valueType="num">
                                      <p:cBhvr>
                                        <p:cTn id="19" dur="1000" fill="hold"/>
                                        <p:tgtEl>
                                          <p:spTgt spid="2">
                                            <p:txEl>
                                              <p:pRg st="6" end="6"/>
                                            </p:txEl>
                                          </p:spTgt>
                                        </p:tgtEl>
                                        <p:attrNameLst>
                                          <p:attrName>ppt_y</p:attrName>
                                        </p:attrNameLst>
                                      </p:cBhvr>
                                      <p:tavLst>
                                        <p:tav tm="0">
                                          <p:val>
                                            <p:strVal val="#ppt_y-.1"/>
                                          </p:val>
                                        </p:tav>
                                        <p:tav tm="100000">
                                          <p:val>
                                            <p:strVal val="#ppt_y"/>
                                          </p:val>
                                        </p:tav>
                                      </p:tavLst>
                                    </p:anim>
                                  </p:childTnLst>
                                </p:cTn>
                              </p:par>
                              <p:par>
                                <p:cTn id="20" presetID="47" presetClass="entr" presetSubtype="0" fill="hold" nodeType="withEffect">
                                  <p:stCondLst>
                                    <p:cond delay="0"/>
                                  </p:stCondLst>
                                  <p:childTnLst>
                                    <p:set>
                                      <p:cBhvr>
                                        <p:cTn id="21" dur="1" fill="hold">
                                          <p:stCondLst>
                                            <p:cond delay="0"/>
                                          </p:stCondLst>
                                        </p:cTn>
                                        <p:tgtEl>
                                          <p:spTgt spid="2">
                                            <p:txEl>
                                              <p:pRg st="8" end="8"/>
                                            </p:txEl>
                                          </p:spTgt>
                                        </p:tgtEl>
                                        <p:attrNameLst>
                                          <p:attrName>style.visibility</p:attrName>
                                        </p:attrNameLst>
                                      </p:cBhvr>
                                      <p:to>
                                        <p:strVal val="visible"/>
                                      </p:to>
                                    </p:set>
                                    <p:animEffect transition="in" filter="fade">
                                      <p:cBhvr>
                                        <p:cTn id="22" dur="1000"/>
                                        <p:tgtEl>
                                          <p:spTgt spid="2">
                                            <p:txEl>
                                              <p:pRg st="8" end="8"/>
                                            </p:txEl>
                                          </p:spTgt>
                                        </p:tgtEl>
                                      </p:cBhvr>
                                    </p:animEffect>
                                    <p:anim calcmode="lin" valueType="num">
                                      <p:cBhvr>
                                        <p:cTn id="23" dur="1000" fill="hold"/>
                                        <p:tgtEl>
                                          <p:spTgt spid="2">
                                            <p:txEl>
                                              <p:pRg st="8" end="8"/>
                                            </p:txEl>
                                          </p:spTgt>
                                        </p:tgtEl>
                                        <p:attrNameLst>
                                          <p:attrName>ppt_x</p:attrName>
                                        </p:attrNameLst>
                                      </p:cBhvr>
                                      <p:tavLst>
                                        <p:tav tm="0">
                                          <p:val>
                                            <p:strVal val="#ppt_x"/>
                                          </p:val>
                                        </p:tav>
                                        <p:tav tm="100000">
                                          <p:val>
                                            <p:strVal val="#ppt_x"/>
                                          </p:val>
                                        </p:tav>
                                      </p:tavLst>
                                    </p:anim>
                                    <p:anim calcmode="lin" valueType="num">
                                      <p:cBhvr>
                                        <p:cTn id="24" dur="1000" fill="hold"/>
                                        <p:tgtEl>
                                          <p:spTgt spid="2">
                                            <p:txEl>
                                              <p:pRg st="8" end="8"/>
                                            </p:txEl>
                                          </p:spTgt>
                                        </p:tgtEl>
                                        <p:attrNameLst>
                                          <p:attrName>ppt_y</p:attrName>
                                        </p:attrNameLst>
                                      </p:cBhvr>
                                      <p:tavLst>
                                        <p:tav tm="0">
                                          <p:val>
                                            <p:strVal val="#ppt_y-.1"/>
                                          </p:val>
                                        </p:tav>
                                        <p:tav tm="100000">
                                          <p:val>
                                            <p:strVal val="#ppt_y"/>
                                          </p:val>
                                        </p:tav>
                                      </p:tavLst>
                                    </p:anim>
                                  </p:childTnLst>
                                </p:cTn>
                              </p:par>
                              <p:par>
                                <p:cTn id="25" presetID="47" presetClass="entr" presetSubtype="0" fill="hold" nodeType="withEffect">
                                  <p:stCondLst>
                                    <p:cond delay="0"/>
                                  </p:stCondLst>
                                  <p:childTnLst>
                                    <p:set>
                                      <p:cBhvr>
                                        <p:cTn id="26" dur="1" fill="hold">
                                          <p:stCondLst>
                                            <p:cond delay="0"/>
                                          </p:stCondLst>
                                        </p:cTn>
                                        <p:tgtEl>
                                          <p:spTgt spid="2">
                                            <p:txEl>
                                              <p:pRg st="10" end="10"/>
                                            </p:txEl>
                                          </p:spTgt>
                                        </p:tgtEl>
                                        <p:attrNameLst>
                                          <p:attrName>style.visibility</p:attrName>
                                        </p:attrNameLst>
                                      </p:cBhvr>
                                      <p:to>
                                        <p:strVal val="visible"/>
                                      </p:to>
                                    </p:set>
                                    <p:animEffect transition="in" filter="fade">
                                      <p:cBhvr>
                                        <p:cTn id="27" dur="1000"/>
                                        <p:tgtEl>
                                          <p:spTgt spid="2">
                                            <p:txEl>
                                              <p:pRg st="10" end="10"/>
                                            </p:txEl>
                                          </p:spTgt>
                                        </p:tgtEl>
                                      </p:cBhvr>
                                    </p:animEffect>
                                    <p:anim calcmode="lin" valueType="num">
                                      <p:cBhvr>
                                        <p:cTn id="28" dur="1000" fill="hold"/>
                                        <p:tgtEl>
                                          <p:spTgt spid="2">
                                            <p:txEl>
                                              <p:pRg st="10" end="10"/>
                                            </p:txEl>
                                          </p:spTgt>
                                        </p:tgtEl>
                                        <p:attrNameLst>
                                          <p:attrName>ppt_x</p:attrName>
                                        </p:attrNameLst>
                                      </p:cBhvr>
                                      <p:tavLst>
                                        <p:tav tm="0">
                                          <p:val>
                                            <p:strVal val="#ppt_x"/>
                                          </p:val>
                                        </p:tav>
                                        <p:tav tm="100000">
                                          <p:val>
                                            <p:strVal val="#ppt_x"/>
                                          </p:val>
                                        </p:tav>
                                      </p:tavLst>
                                    </p:anim>
                                    <p:anim calcmode="lin" valueType="num">
                                      <p:cBhvr>
                                        <p:cTn id="29" dur="1000" fill="hold"/>
                                        <p:tgtEl>
                                          <p:spTgt spid="2">
                                            <p:txEl>
                                              <p:pRg st="10" end="10"/>
                                            </p:txEl>
                                          </p:spTgt>
                                        </p:tgtEl>
                                        <p:attrNameLst>
                                          <p:attrName>ppt_y</p:attrName>
                                        </p:attrNameLst>
                                      </p:cBhvr>
                                      <p:tavLst>
                                        <p:tav tm="0">
                                          <p:val>
                                            <p:strVal val="#ppt_y-.1"/>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47" presetClass="entr" presetSubtype="0" fill="hold" nodeType="clickEffect">
                                  <p:stCondLst>
                                    <p:cond delay="0"/>
                                  </p:stCondLst>
                                  <p:childTnLst>
                                    <p:set>
                                      <p:cBhvr>
                                        <p:cTn id="33" dur="1" fill="hold">
                                          <p:stCondLst>
                                            <p:cond delay="0"/>
                                          </p:stCondLst>
                                        </p:cTn>
                                        <p:tgtEl>
                                          <p:spTgt spid="2">
                                            <p:txEl>
                                              <p:pRg st="0" end="0"/>
                                            </p:txEl>
                                          </p:spTgt>
                                        </p:tgtEl>
                                        <p:attrNameLst>
                                          <p:attrName>style.visibility</p:attrName>
                                        </p:attrNameLst>
                                      </p:cBhvr>
                                      <p:to>
                                        <p:strVal val="visible"/>
                                      </p:to>
                                    </p:set>
                                    <p:animEffect transition="in" filter="fade">
                                      <p:cBhvr>
                                        <p:cTn id="34" dur="1000"/>
                                        <p:tgtEl>
                                          <p:spTgt spid="2">
                                            <p:txEl>
                                              <p:pRg st="0" end="0"/>
                                            </p:txEl>
                                          </p:spTgt>
                                        </p:tgtEl>
                                      </p:cBhvr>
                                    </p:animEffect>
                                    <p:anim calcmode="lin" valueType="num">
                                      <p:cBhvr>
                                        <p:cTn id="35" dur="1000" fill="hold"/>
                                        <p:tgtEl>
                                          <p:spTgt spid="2">
                                            <p:txEl>
                                              <p:pRg st="0" end="0"/>
                                            </p:txEl>
                                          </p:spTgt>
                                        </p:tgtEl>
                                        <p:attrNameLst>
                                          <p:attrName>ppt_x</p:attrName>
                                        </p:attrNameLst>
                                      </p:cBhvr>
                                      <p:tavLst>
                                        <p:tav tm="0">
                                          <p:val>
                                            <p:strVal val="#ppt_x"/>
                                          </p:val>
                                        </p:tav>
                                        <p:tav tm="100000">
                                          <p:val>
                                            <p:strVal val="#ppt_x"/>
                                          </p:val>
                                        </p:tav>
                                      </p:tavLst>
                                    </p:anim>
                                    <p:anim calcmode="lin" valueType="num">
                                      <p:cBhvr>
                                        <p:cTn id="36" dur="1000" fill="hold"/>
                                        <p:tgtEl>
                                          <p:spTgt spid="2">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C76328-FFF4-EA2A-925B-4381A121B202}"/>
              </a:ext>
            </a:extLst>
          </p:cNvPr>
          <p:cNvSpPr>
            <a:spLocks noGrp="1"/>
          </p:cNvSpPr>
          <p:nvPr>
            <p:ph type="title"/>
          </p:nvPr>
        </p:nvSpPr>
        <p:spPr>
          <a:xfrm>
            <a:off x="1393638" y="241494"/>
            <a:ext cx="9404723" cy="955011"/>
          </a:xfrm>
        </p:spPr>
        <p:txBody>
          <a:bodyPr/>
          <a:lstStyle/>
          <a:p>
            <a:pPr algn="ctr"/>
            <a:r>
              <a:rPr lang="en-GB" sz="2800" b="1" u="sng" dirty="0">
                <a:solidFill>
                  <a:srgbClr val="C00000"/>
                </a:solidFill>
                <a:latin typeface="Arial" panose="020B0604020202020204" pitchFamily="34" charset="0"/>
                <a:cs typeface="Arial" panose="020B0604020202020204" pitchFamily="34" charset="0"/>
              </a:rPr>
              <a:t>REFERENCES</a:t>
            </a:r>
            <a:r>
              <a:rPr lang="en-GB" sz="1800" b="1" u="sng" dirty="0">
                <a:solidFill>
                  <a:srgbClr val="C00000"/>
                </a:solidFill>
                <a:latin typeface="Arial" panose="020B0604020202020204" pitchFamily="34" charset="0"/>
                <a:cs typeface="Arial" panose="020B0604020202020204" pitchFamily="34" charset="0"/>
              </a:rPr>
              <a:t> </a:t>
            </a:r>
          </a:p>
        </p:txBody>
      </p:sp>
      <p:sp>
        <p:nvSpPr>
          <p:cNvPr id="3" name="Content Placeholder 2">
            <a:extLst>
              <a:ext uri="{FF2B5EF4-FFF2-40B4-BE49-F238E27FC236}">
                <a16:creationId xmlns:a16="http://schemas.microsoft.com/office/drawing/2014/main" id="{84CB6703-DF62-C3BA-ECE1-4C87AB7499EC}"/>
              </a:ext>
            </a:extLst>
          </p:cNvPr>
          <p:cNvSpPr>
            <a:spLocks noGrp="1"/>
          </p:cNvSpPr>
          <p:nvPr>
            <p:ph idx="1"/>
          </p:nvPr>
        </p:nvSpPr>
        <p:spPr>
          <a:xfrm>
            <a:off x="318852" y="1196505"/>
            <a:ext cx="10870515" cy="5021415"/>
          </a:xfrm>
        </p:spPr>
        <p:txBody>
          <a:bodyPr>
            <a:normAutofit/>
          </a:bodyPr>
          <a:lstStyle/>
          <a:p>
            <a:r>
              <a:rPr lang="en-GB" dirty="0">
                <a:latin typeface="Arial" panose="020B0604020202020204" pitchFamily="34" charset="0"/>
                <a:cs typeface="Arial" panose="020B0604020202020204" pitchFamily="34" charset="0"/>
              </a:rPr>
              <a:t>NHS, (no date), </a:t>
            </a:r>
            <a:r>
              <a:rPr lang="en-GB" i="1" dirty="0">
                <a:latin typeface="Arial" panose="020B0604020202020204" pitchFamily="34" charset="0"/>
                <a:cs typeface="Arial" panose="020B0604020202020204" pitchFamily="34" charset="0"/>
              </a:rPr>
              <a:t>workforce, training and education</a:t>
            </a:r>
            <a:r>
              <a:rPr lang="en-GB" dirty="0">
                <a:latin typeface="Arial" panose="020B0604020202020204" pitchFamily="34" charset="0"/>
                <a:cs typeface="Arial" panose="020B0604020202020204" pitchFamily="34" charset="0"/>
              </a:rPr>
              <a:t>,                                                                                available at: www.nhs.uk/our-work/cancer-diagnostics, accessed on: 4</a:t>
            </a:r>
            <a:r>
              <a:rPr lang="en-GB" baseline="30000" dirty="0">
                <a:latin typeface="Arial" panose="020B0604020202020204" pitchFamily="34" charset="0"/>
                <a:cs typeface="Arial" panose="020B0604020202020204" pitchFamily="34" charset="0"/>
              </a:rPr>
              <a:t>th</a:t>
            </a:r>
            <a:r>
              <a:rPr lang="en-GB" dirty="0">
                <a:latin typeface="Arial" panose="020B0604020202020204" pitchFamily="34" charset="0"/>
                <a:cs typeface="Arial" panose="020B0604020202020204" pitchFamily="34" charset="0"/>
              </a:rPr>
              <a:t> October 2026</a:t>
            </a:r>
          </a:p>
          <a:p>
            <a:r>
              <a:rPr lang="en-GB" dirty="0">
                <a:latin typeface="Arial" panose="020B0604020202020204" pitchFamily="34" charset="0"/>
                <a:cs typeface="Arial" panose="020B0604020202020204" pitchFamily="34" charset="0"/>
              </a:rPr>
              <a:t>Coe, NB and Werner, RM, (2022), </a:t>
            </a:r>
            <a:r>
              <a:rPr lang="en-GB" i="1" dirty="0">
                <a:latin typeface="Arial" panose="020B0604020202020204" pitchFamily="34" charset="0"/>
                <a:cs typeface="Arial" panose="020B0604020202020204" pitchFamily="34" charset="0"/>
              </a:rPr>
              <a:t>Health affairs, Informal caregivers provide considerable front-line support in residential care facilities and nursing homes</a:t>
            </a:r>
            <a:r>
              <a:rPr lang="en-GB" dirty="0">
                <a:latin typeface="Arial" panose="020B0604020202020204" pitchFamily="34" charset="0"/>
                <a:cs typeface="Arial" panose="020B0604020202020204" pitchFamily="34" charset="0"/>
              </a:rPr>
              <a:t>, available at www.healthaffairs.org,            accessed on: 8</a:t>
            </a:r>
            <a:r>
              <a:rPr lang="en-GB" baseline="30000" dirty="0">
                <a:latin typeface="Arial" panose="020B0604020202020204" pitchFamily="34" charset="0"/>
                <a:cs typeface="Arial" panose="020B0604020202020204" pitchFamily="34" charset="0"/>
              </a:rPr>
              <a:t>th</a:t>
            </a:r>
            <a:r>
              <a:rPr lang="en-GB" dirty="0">
                <a:latin typeface="Arial" panose="020B0604020202020204" pitchFamily="34" charset="0"/>
                <a:cs typeface="Arial" panose="020B0604020202020204" pitchFamily="34" charset="0"/>
              </a:rPr>
              <a:t> October 2026</a:t>
            </a:r>
          </a:p>
          <a:p>
            <a:r>
              <a:rPr lang="en-GB" dirty="0">
                <a:latin typeface="Arial" panose="020B0604020202020204" pitchFamily="34" charset="0"/>
                <a:cs typeface="Arial" panose="020B0604020202020204" pitchFamily="34" charset="0"/>
              </a:rPr>
              <a:t>Stephen, A, Connelly, D, et al, (2024), </a:t>
            </a:r>
            <a:r>
              <a:rPr lang="en-GB" i="1" dirty="0">
                <a:latin typeface="Arial" panose="020B0604020202020204" pitchFamily="34" charset="0"/>
                <a:cs typeface="Arial" panose="020B0604020202020204" pitchFamily="34" charset="0"/>
              </a:rPr>
              <a:t>Staff-Family Communication Methods in Long-Term Care Homes: An Integrative Review,                                                                                                     </a:t>
            </a:r>
            <a:r>
              <a:rPr lang="en-GB" dirty="0">
                <a:latin typeface="Arial" panose="020B0604020202020204" pitchFamily="34" charset="0"/>
                <a:cs typeface="Arial" panose="020B0604020202020204" pitchFamily="34" charset="0"/>
              </a:rPr>
              <a:t>available at: www.journal.ilpnetwork.org/articles, accessed on: 8</a:t>
            </a:r>
            <a:r>
              <a:rPr lang="en-GB" baseline="30000" dirty="0">
                <a:latin typeface="Arial" panose="020B0604020202020204" pitchFamily="34" charset="0"/>
                <a:cs typeface="Arial" panose="020B0604020202020204" pitchFamily="34" charset="0"/>
              </a:rPr>
              <a:t>th</a:t>
            </a:r>
            <a:r>
              <a:rPr lang="en-GB" dirty="0">
                <a:latin typeface="Arial" panose="020B0604020202020204" pitchFamily="34" charset="0"/>
                <a:cs typeface="Arial" panose="020B0604020202020204" pitchFamily="34" charset="0"/>
              </a:rPr>
              <a:t> October 2026,                             </a:t>
            </a:r>
          </a:p>
          <a:p>
            <a:r>
              <a:rPr lang="en-GB" i="1" dirty="0">
                <a:latin typeface="Arial" panose="020B0604020202020204" pitchFamily="34" charset="0"/>
                <a:cs typeface="Arial" panose="020B0604020202020204" pitchFamily="34" charset="0"/>
              </a:rPr>
              <a:t>GOV.UK, (2023), </a:t>
            </a:r>
            <a:r>
              <a:rPr lang="en-GB" dirty="0">
                <a:latin typeface="Arial" panose="020B0604020202020204" pitchFamily="34" charset="0"/>
                <a:cs typeface="Arial" panose="020B0604020202020204" pitchFamily="34" charset="0"/>
              </a:rPr>
              <a:t>Leading for safety - 5. Communication and teamwork – Guidance (n.d.).                    available at www.gov.uk/guidance/leading-for-safety/5-communication-and-teamwork,             accessed on: 9th October 2026</a:t>
            </a:r>
          </a:p>
          <a:p>
            <a:pPr>
              <a:buFont typeface="Wingdings" panose="05000000000000000000" pitchFamily="2" charset="2"/>
              <a:buChar char="Ø"/>
            </a:pPr>
            <a:r>
              <a:rPr lang="en-GB" dirty="0">
                <a:latin typeface="Arial" panose="020B0604020202020204" pitchFamily="34" charset="0"/>
                <a:cs typeface="Arial" panose="020B0604020202020204" pitchFamily="34" charset="0"/>
              </a:rPr>
              <a:t>The Cambridge dictionary, University press and assessment (2026)                                          available at:: www.dictionary.cambridge,org/example/English/daily-news                                  accessed on: 10</a:t>
            </a:r>
            <a:r>
              <a:rPr lang="en-GB" baseline="30000" dirty="0">
                <a:latin typeface="Arial" panose="020B0604020202020204" pitchFamily="34" charset="0"/>
                <a:cs typeface="Arial" panose="020B0604020202020204" pitchFamily="34" charset="0"/>
              </a:rPr>
              <a:t>th</a:t>
            </a:r>
            <a:r>
              <a:rPr lang="en-GB" dirty="0">
                <a:latin typeface="Arial" panose="020B0604020202020204" pitchFamily="34" charset="0"/>
                <a:cs typeface="Arial" panose="020B0604020202020204" pitchFamily="34" charset="0"/>
              </a:rPr>
              <a:t> October 2026</a:t>
            </a:r>
          </a:p>
          <a:p>
            <a:endParaRPr lang="en-GB" dirty="0"/>
          </a:p>
          <a:p>
            <a:endParaRPr lang="en-GB" dirty="0"/>
          </a:p>
          <a:p>
            <a:endParaRPr lang="en-GB" dirty="0"/>
          </a:p>
        </p:txBody>
      </p:sp>
    </p:spTree>
    <p:extLst>
      <p:ext uri="{BB962C8B-B14F-4D97-AF65-F5344CB8AC3E}">
        <p14:creationId xmlns:p14="http://schemas.microsoft.com/office/powerpoint/2010/main" val="128806874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A0BDDC-C4F1-7EB7-E008-6520D943938D}"/>
              </a:ext>
            </a:extLst>
          </p:cNvPr>
          <p:cNvSpPr>
            <a:spLocks noGrp="1"/>
          </p:cNvSpPr>
          <p:nvPr>
            <p:ph type="ctrTitle"/>
          </p:nvPr>
        </p:nvSpPr>
        <p:spPr>
          <a:xfrm>
            <a:off x="2139664" y="2971192"/>
            <a:ext cx="7841734" cy="2033945"/>
          </a:xfrm>
          <a:ln w="25400" cap="sq">
            <a:solidFill>
              <a:srgbClr val="FFFFFF"/>
            </a:solidFill>
            <a:miter lim="800000"/>
          </a:ln>
        </p:spPr>
        <p:txBody>
          <a:bodyPr vert="horz" wrap="square" lIns="91440" tIns="45720" rIns="91440" bIns="45720" rtlCol="0" anchor="ctr">
            <a:normAutofit/>
          </a:bodyPr>
          <a:lstStyle/>
          <a:p>
            <a:r>
              <a:rPr lang="en-US" sz="2400" kern="1200" dirty="0">
                <a:solidFill>
                  <a:srgbClr val="FFFFFF"/>
                </a:solidFill>
                <a:latin typeface="+mj-lt"/>
                <a:ea typeface="+mj-ea"/>
                <a:cs typeface="+mj-cs"/>
              </a:rPr>
              <a:t>             Ashford Community Care Service</a:t>
            </a:r>
          </a:p>
        </p:txBody>
      </p:sp>
      <p:sp>
        <p:nvSpPr>
          <p:cNvPr id="3" name="Subtitle 2">
            <a:extLst>
              <a:ext uri="{FF2B5EF4-FFF2-40B4-BE49-F238E27FC236}">
                <a16:creationId xmlns:a16="http://schemas.microsoft.com/office/drawing/2014/main" id="{BDC79C1E-DE7E-F6BD-D205-F95C4C881468}"/>
              </a:ext>
            </a:extLst>
          </p:cNvPr>
          <p:cNvSpPr>
            <a:spLocks noGrp="1"/>
          </p:cNvSpPr>
          <p:nvPr>
            <p:ph type="subTitle" idx="1"/>
          </p:nvPr>
        </p:nvSpPr>
        <p:spPr>
          <a:xfrm>
            <a:off x="1965960" y="1697891"/>
            <a:ext cx="8381198" cy="4173520"/>
          </a:xfrm>
        </p:spPr>
        <p:txBody>
          <a:bodyPr vert="horz" lIns="91440" tIns="45720" rIns="91440" bIns="45720" rtlCol="0">
            <a:normAutofit/>
          </a:bodyPr>
          <a:lstStyle/>
          <a:p>
            <a:pPr algn="l"/>
            <a:r>
              <a:rPr lang="en-US" sz="2000" dirty="0"/>
              <a:t>           Case study: Staff communication and Daily UPDATES</a:t>
            </a:r>
          </a:p>
        </p:txBody>
      </p:sp>
      <p:sp>
        <p:nvSpPr>
          <p:cNvPr id="6" name="TextBox 5">
            <a:extLst>
              <a:ext uri="{FF2B5EF4-FFF2-40B4-BE49-F238E27FC236}">
                <a16:creationId xmlns:a16="http://schemas.microsoft.com/office/drawing/2014/main" id="{434E6B1F-8ABA-846A-47A9-6EE2EF58E78F}"/>
              </a:ext>
            </a:extLst>
          </p:cNvPr>
          <p:cNvSpPr txBox="1"/>
          <p:nvPr/>
        </p:nvSpPr>
        <p:spPr>
          <a:xfrm>
            <a:off x="6570204" y="3671315"/>
            <a:ext cx="5057398" cy="2546605"/>
          </a:xfrm>
          <a:prstGeom prst="rect">
            <a:avLst/>
          </a:prstGeom>
        </p:spPr>
        <p:txBody>
          <a:bodyPr vert="horz" lIns="91440" tIns="45720" rIns="91440" bIns="45720" rtlCol="0">
            <a:normAutofit/>
          </a:bodyPr>
          <a:lstStyle/>
          <a:p>
            <a:pPr>
              <a:lnSpc>
                <a:spcPct val="90000"/>
              </a:lnSpc>
              <a:spcAft>
                <a:spcPts val="600"/>
              </a:spcAft>
            </a:pPr>
            <a:endParaRPr lang="en-US" sz="2000" dirty="0"/>
          </a:p>
        </p:txBody>
      </p:sp>
      <p:sp>
        <p:nvSpPr>
          <p:cNvPr id="12" name="TextBox 11">
            <a:extLst>
              <a:ext uri="{FF2B5EF4-FFF2-40B4-BE49-F238E27FC236}">
                <a16:creationId xmlns:a16="http://schemas.microsoft.com/office/drawing/2014/main" id="{AA86798B-9575-B750-A677-6920064B2571}"/>
              </a:ext>
            </a:extLst>
          </p:cNvPr>
          <p:cNvSpPr txBox="1"/>
          <p:nvPr/>
        </p:nvSpPr>
        <p:spPr>
          <a:xfrm>
            <a:off x="361910" y="738075"/>
            <a:ext cx="3777765" cy="646331"/>
          </a:xfrm>
          <a:prstGeom prst="rect">
            <a:avLst/>
          </a:prstGeom>
          <a:noFill/>
        </p:spPr>
        <p:txBody>
          <a:bodyPr wrap="none" rtlCol="0">
            <a:spAutoFit/>
          </a:bodyPr>
          <a:lstStyle/>
          <a:p>
            <a:r>
              <a:rPr lang="en-GB" dirty="0"/>
              <a:t>Digital Skills and Research Methods </a:t>
            </a:r>
          </a:p>
          <a:p>
            <a:r>
              <a:rPr lang="en-GB" dirty="0"/>
              <a:t>(LCHS4007_BIRM)</a:t>
            </a:r>
          </a:p>
        </p:txBody>
      </p:sp>
      <p:sp>
        <p:nvSpPr>
          <p:cNvPr id="14" name="TextBox 13">
            <a:extLst>
              <a:ext uri="{FF2B5EF4-FFF2-40B4-BE49-F238E27FC236}">
                <a16:creationId xmlns:a16="http://schemas.microsoft.com/office/drawing/2014/main" id="{FB41A392-2CDD-9017-3870-9C231D3368AB}"/>
              </a:ext>
            </a:extLst>
          </p:cNvPr>
          <p:cNvSpPr txBox="1"/>
          <p:nvPr/>
        </p:nvSpPr>
        <p:spPr>
          <a:xfrm>
            <a:off x="290629" y="315024"/>
            <a:ext cx="3350661" cy="369332"/>
          </a:xfrm>
          <a:prstGeom prst="rect">
            <a:avLst/>
          </a:prstGeom>
          <a:noFill/>
        </p:spPr>
        <p:txBody>
          <a:bodyPr wrap="none" rtlCol="0">
            <a:spAutoFit/>
          </a:bodyPr>
          <a:lstStyle/>
          <a:p>
            <a:r>
              <a:rPr lang="en-GB" dirty="0"/>
              <a:t>THERESIA ANICET FOY 2611454</a:t>
            </a:r>
          </a:p>
        </p:txBody>
      </p:sp>
    </p:spTree>
    <p:extLst>
      <p:ext uri="{BB962C8B-B14F-4D97-AF65-F5344CB8AC3E}">
        <p14:creationId xmlns:p14="http://schemas.microsoft.com/office/powerpoint/2010/main" val="280056873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A731FF-B567-5733-5A61-E0437C2BDD7A}"/>
              </a:ext>
            </a:extLst>
          </p:cNvPr>
          <p:cNvSpPr>
            <a:spLocks noGrp="1"/>
          </p:cNvSpPr>
          <p:nvPr>
            <p:ph type="title"/>
          </p:nvPr>
        </p:nvSpPr>
        <p:spPr>
          <a:xfrm>
            <a:off x="1798115" y="1808855"/>
            <a:ext cx="2552956" cy="3240290"/>
          </a:xfrm>
        </p:spPr>
        <p:txBody>
          <a:bodyPr>
            <a:normAutofit/>
          </a:bodyPr>
          <a:lstStyle/>
          <a:p>
            <a:pPr algn="ctr"/>
            <a:r>
              <a:rPr lang="en-GB" sz="2400">
                <a:solidFill>
                  <a:schemeClr val="tx1">
                    <a:lumMod val="65000"/>
                    <a:lumOff val="35000"/>
                  </a:schemeClr>
                </a:solidFill>
              </a:rPr>
              <a:t>Tools: Microsoft Teams</a:t>
            </a:r>
            <a:br>
              <a:rPr lang="en-GB" sz="2400">
                <a:solidFill>
                  <a:schemeClr val="tx1">
                    <a:lumMod val="65000"/>
                    <a:lumOff val="35000"/>
                  </a:schemeClr>
                </a:solidFill>
              </a:rPr>
            </a:br>
            <a:r>
              <a:rPr lang="en-GB" sz="2400">
                <a:solidFill>
                  <a:schemeClr val="tx1">
                    <a:lumMod val="65000"/>
                    <a:lumOff val="35000"/>
                  </a:schemeClr>
                </a:solidFill>
              </a:rPr>
              <a:t>Why IS Microsoft Teams  suitable for this task?</a:t>
            </a:r>
          </a:p>
        </p:txBody>
      </p:sp>
      <p:sp>
        <p:nvSpPr>
          <p:cNvPr id="3" name="Content Placeholder 2">
            <a:extLst>
              <a:ext uri="{FF2B5EF4-FFF2-40B4-BE49-F238E27FC236}">
                <a16:creationId xmlns:a16="http://schemas.microsoft.com/office/drawing/2014/main" id="{173904AF-A001-7433-71E5-04C1DC3C6915}"/>
              </a:ext>
            </a:extLst>
          </p:cNvPr>
          <p:cNvSpPr>
            <a:spLocks noGrp="1"/>
          </p:cNvSpPr>
          <p:nvPr>
            <p:ph idx="1"/>
          </p:nvPr>
        </p:nvSpPr>
        <p:spPr>
          <a:xfrm>
            <a:off x="6958856" y="871442"/>
            <a:ext cx="4363748" cy="5115116"/>
          </a:xfrm>
        </p:spPr>
        <p:txBody>
          <a:bodyPr anchor="ctr">
            <a:normAutofit/>
          </a:bodyPr>
          <a:lstStyle/>
          <a:p>
            <a:pPr marL="0" indent="0">
              <a:buNone/>
            </a:pPr>
            <a:r>
              <a:rPr lang="en-GB" sz="2000">
                <a:solidFill>
                  <a:schemeClr val="tx1">
                    <a:lumMod val="65000"/>
                    <a:lumOff val="35000"/>
                  </a:schemeClr>
                </a:solidFill>
              </a:rPr>
              <a:t> We selected Microsoft Teams for Ashford Community Care Service  to help staff share daily updates and stay connected. It solves the issue of missed updates by using different features like group channels and mobile chat alerts.                          </a:t>
            </a:r>
          </a:p>
        </p:txBody>
      </p:sp>
    </p:spTree>
    <p:extLst>
      <p:ext uri="{BB962C8B-B14F-4D97-AF65-F5344CB8AC3E}">
        <p14:creationId xmlns:p14="http://schemas.microsoft.com/office/powerpoint/2010/main" val="372530987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5B9E31-F5D5-58D8-FE6E-63B1894D94AA}"/>
              </a:ext>
            </a:extLst>
          </p:cNvPr>
          <p:cNvSpPr>
            <a:spLocks noGrp="1"/>
          </p:cNvSpPr>
          <p:nvPr>
            <p:ph type="title"/>
          </p:nvPr>
        </p:nvSpPr>
        <p:spPr>
          <a:xfrm>
            <a:off x="6597016" y="905011"/>
            <a:ext cx="4589328" cy="1889135"/>
          </a:xfrm>
        </p:spPr>
        <p:txBody>
          <a:bodyPr anchor="b">
            <a:normAutofit fontScale="90000"/>
          </a:bodyPr>
          <a:lstStyle/>
          <a:p>
            <a:r>
              <a:rPr lang="en-GB" sz="4100"/>
              <a:t>Staff communication and daily updates</a:t>
            </a:r>
          </a:p>
        </p:txBody>
      </p:sp>
      <p:pic>
        <p:nvPicPr>
          <p:cNvPr id="23" name="Picture 22" descr="People engaged in a video conference">
            <a:extLst>
              <a:ext uri="{FF2B5EF4-FFF2-40B4-BE49-F238E27FC236}">
                <a16:creationId xmlns:a16="http://schemas.microsoft.com/office/drawing/2014/main" id="{EA8ADEFC-CB9D-19CA-D47D-CBADC466CB2E}"/>
              </a:ext>
            </a:extLst>
          </p:cNvPr>
          <p:cNvPicPr>
            <a:picLocks noChangeAspect="1"/>
          </p:cNvPicPr>
          <p:nvPr/>
        </p:nvPicPr>
        <p:blipFill>
          <a:blip r:embed="rId2">
            <a:extLst>
              <a:ext uri="{28A0092B-C50C-407E-A947-70E740481C1C}">
                <a14:useLocalDpi xmlns:a14="http://schemas.microsoft.com/office/drawing/2010/main" val="0"/>
              </a:ext>
            </a:extLst>
          </a:blip>
          <a:srcRect l="22138" r="14196" b="-1"/>
          <a:stretch>
            <a:fillRect/>
          </a:stretch>
        </p:blipFill>
        <p:spPr>
          <a:xfrm>
            <a:off x="1042840" y="895610"/>
            <a:ext cx="4824281" cy="5058020"/>
          </a:xfrm>
          <a:prstGeom prst="rect">
            <a:avLst/>
          </a:prstGeom>
        </p:spPr>
      </p:pic>
      <p:graphicFrame>
        <p:nvGraphicFramePr>
          <p:cNvPr id="5" name="Content Placeholder 2">
            <a:extLst>
              <a:ext uri="{FF2B5EF4-FFF2-40B4-BE49-F238E27FC236}">
                <a16:creationId xmlns:a16="http://schemas.microsoft.com/office/drawing/2014/main" id="{DC43FE8E-D11A-733B-33EC-EE1B54E81436}"/>
              </a:ext>
            </a:extLst>
          </p:cNvPr>
          <p:cNvGraphicFramePr>
            <a:graphicFrameLocks noGrp="1"/>
          </p:cNvGraphicFramePr>
          <p:nvPr>
            <p:ph idx="1"/>
          </p:nvPr>
        </p:nvGraphicFramePr>
        <p:xfrm>
          <a:off x="6597016" y="2965592"/>
          <a:ext cx="4589328" cy="298739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67176484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8D1EAC-3083-D788-3B0D-14992CD5C0B1}"/>
              </a:ext>
            </a:extLst>
          </p:cNvPr>
          <p:cNvSpPr>
            <a:spLocks noGrp="1"/>
          </p:cNvSpPr>
          <p:nvPr>
            <p:ph type="title"/>
          </p:nvPr>
        </p:nvSpPr>
        <p:spPr>
          <a:xfrm>
            <a:off x="826396" y="586855"/>
            <a:ext cx="4230100" cy="3387497"/>
          </a:xfrm>
        </p:spPr>
        <p:txBody>
          <a:bodyPr anchor="b">
            <a:normAutofit/>
          </a:bodyPr>
          <a:lstStyle/>
          <a:p>
            <a:pPr algn="r"/>
            <a:r>
              <a:rPr lang="en-GB" sz="4000">
                <a:solidFill>
                  <a:srgbClr val="FFFFFF"/>
                </a:solidFill>
              </a:rPr>
              <a:t>Security and privacy</a:t>
            </a:r>
          </a:p>
        </p:txBody>
      </p:sp>
      <p:sp>
        <p:nvSpPr>
          <p:cNvPr id="43" name="Content Placeholder 2">
            <a:extLst>
              <a:ext uri="{FF2B5EF4-FFF2-40B4-BE49-F238E27FC236}">
                <a16:creationId xmlns:a16="http://schemas.microsoft.com/office/drawing/2014/main" id="{3D7B4DEC-A294-80D6-2CB4-4B0ACC5AF31F}"/>
              </a:ext>
            </a:extLst>
          </p:cNvPr>
          <p:cNvSpPr>
            <a:spLocks noGrp="1"/>
          </p:cNvSpPr>
          <p:nvPr>
            <p:ph idx="1"/>
          </p:nvPr>
        </p:nvSpPr>
        <p:spPr>
          <a:xfrm>
            <a:off x="6503158" y="649480"/>
            <a:ext cx="4862447" cy="5546047"/>
          </a:xfrm>
        </p:spPr>
        <p:txBody>
          <a:bodyPr anchor="ctr">
            <a:normAutofit lnSpcReduction="10000"/>
          </a:bodyPr>
          <a:lstStyle/>
          <a:p>
            <a:pPr marL="0" indent="0">
              <a:buNone/>
            </a:pPr>
            <a:r>
              <a:rPr lang="en-GB" sz="1700"/>
              <a:t>Operational &amp; security Alignment: Melati (2025) confirms that Microsoft Teams optimizes corporate communication and supports remote workforce performance. Crucially for Ashford Care, this collaboration occurs within a secure infrastructure utilizing end-to end data encryption and multi-factor authentication (MFA) to safeguard confidential client data.</a:t>
            </a:r>
          </a:p>
          <a:p>
            <a:pPr marL="0" indent="0">
              <a:buNone/>
            </a:pPr>
            <a:r>
              <a:rPr lang="en-GB" sz="1700"/>
              <a:t>Reference</a:t>
            </a:r>
          </a:p>
          <a:p>
            <a:pPr marL="0" indent="0">
              <a:buNone/>
            </a:pPr>
            <a:r>
              <a:rPr lang="en-GB" sz="1700"/>
              <a:t>MELATI, R., 2025.Analysis of </a:t>
            </a:r>
          </a:p>
          <a:p>
            <a:pPr marL="0" indent="0">
              <a:buNone/>
            </a:pPr>
            <a:r>
              <a:rPr lang="en-GB" sz="1700"/>
              <a:t>The advantages of Microsoft</a:t>
            </a:r>
          </a:p>
          <a:p>
            <a:pPr marL="0" indent="0">
              <a:buNone/>
            </a:pPr>
            <a:r>
              <a:rPr lang="en-GB" sz="1700"/>
              <a:t>Teams as corporate communication  tool in </a:t>
            </a:r>
          </a:p>
          <a:p>
            <a:pPr marL="0" indent="0">
              <a:buNone/>
            </a:pPr>
            <a:r>
              <a:rPr lang="en-GB" sz="1700"/>
              <a:t>Supporting employee performance. Eduvest - Journal</a:t>
            </a:r>
          </a:p>
          <a:p>
            <a:pPr marL="0" indent="0">
              <a:buNone/>
            </a:pPr>
            <a:r>
              <a:rPr lang="en-GB" sz="1700"/>
              <a:t>Of Universal studies, 5(3),pp.</a:t>
            </a:r>
          </a:p>
          <a:p>
            <a:pPr marL="0" indent="0">
              <a:buNone/>
            </a:pPr>
            <a:r>
              <a:rPr lang="en-GB" sz="1700"/>
              <a:t>2893-2899. Available from:</a:t>
            </a:r>
          </a:p>
          <a:p>
            <a:pPr marL="0" indent="0">
              <a:buNone/>
            </a:pPr>
            <a:r>
              <a:rPr lang="en-GB" sz="1700"/>
              <a:t>Doi.org</a:t>
            </a:r>
          </a:p>
        </p:txBody>
      </p:sp>
    </p:spTree>
    <p:extLst>
      <p:ext uri="{BB962C8B-B14F-4D97-AF65-F5344CB8AC3E}">
        <p14:creationId xmlns:p14="http://schemas.microsoft.com/office/powerpoint/2010/main" val="245322796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D4E6BF2E-A4EB-7A6D-B3D4-3F69804D15B2}"/>
              </a:ext>
            </a:extLst>
          </p:cNvPr>
          <p:cNvPicPr>
            <a:picLocks noChangeAspect="1"/>
          </p:cNvPicPr>
          <p:nvPr/>
        </p:nvPicPr>
        <p:blipFill>
          <a:blip r:embed="rId2">
            <a:duotone>
              <a:schemeClr val="bg2">
                <a:shade val="45000"/>
                <a:satMod val="135000"/>
              </a:schemeClr>
              <a:prstClr val="white"/>
            </a:duotone>
          </a:blip>
          <a:srcRect t="6250"/>
          <a:stretch>
            <a:fillRect/>
          </a:stretch>
        </p:blipFill>
        <p:spPr>
          <a:xfrm>
            <a:off x="20" y="10"/>
            <a:ext cx="12191980" cy="6857990"/>
          </a:xfrm>
          <a:prstGeom prst="rect">
            <a:avLst/>
          </a:prstGeom>
        </p:spPr>
      </p:pic>
      <p:sp>
        <p:nvSpPr>
          <p:cNvPr id="2" name="Title 1">
            <a:extLst>
              <a:ext uri="{FF2B5EF4-FFF2-40B4-BE49-F238E27FC236}">
                <a16:creationId xmlns:a16="http://schemas.microsoft.com/office/drawing/2014/main" id="{9B3817E1-B773-79AC-4555-3EDCE3540034}"/>
              </a:ext>
            </a:extLst>
          </p:cNvPr>
          <p:cNvSpPr>
            <a:spLocks noGrp="1"/>
          </p:cNvSpPr>
          <p:nvPr>
            <p:ph type="title"/>
          </p:nvPr>
        </p:nvSpPr>
        <p:spPr>
          <a:xfrm>
            <a:off x="838200" y="365125"/>
            <a:ext cx="10515600" cy="1325563"/>
          </a:xfrm>
        </p:spPr>
        <p:txBody>
          <a:bodyPr>
            <a:normAutofit/>
          </a:bodyPr>
          <a:lstStyle/>
          <a:p>
            <a:r>
              <a:rPr lang="en-GB"/>
              <a:t>CONCLUSION</a:t>
            </a:r>
            <a:endParaRPr lang="en-GB" dirty="0"/>
          </a:p>
        </p:txBody>
      </p:sp>
      <p:graphicFrame>
        <p:nvGraphicFramePr>
          <p:cNvPr id="5" name="Content Placeholder 2">
            <a:extLst>
              <a:ext uri="{FF2B5EF4-FFF2-40B4-BE49-F238E27FC236}">
                <a16:creationId xmlns:a16="http://schemas.microsoft.com/office/drawing/2014/main" id="{E30F9A72-EF93-9D8F-FF47-DCCFC3622789}"/>
              </a:ext>
            </a:extLst>
          </p:cNvPr>
          <p:cNvGraphicFramePr>
            <a:graphicFrameLocks noGrp="1"/>
          </p:cNvGraphicFramePr>
          <p:nvPr>
            <p:ph idx="1"/>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69128421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8434897-95F6-ED6A-DA1D-CE05E2C85474}"/>
              </a:ext>
            </a:extLst>
          </p:cNvPr>
          <p:cNvSpPr txBox="1"/>
          <p:nvPr/>
        </p:nvSpPr>
        <p:spPr>
          <a:xfrm>
            <a:off x="2854080" y="2020679"/>
            <a:ext cx="6296760" cy="1771920"/>
          </a:xfrm>
          <a:prstGeom prst="rect">
            <a:avLst/>
          </a:prstGeom>
          <a:noFill/>
          <a:ln w="9360">
            <a:solidFill>
              <a:srgbClr val="000000"/>
            </a:solidFill>
            <a:prstDash val="solid"/>
          </a:ln>
        </p:spPr>
        <p:txBody>
          <a:bodyPr lIns="0" tIns="0" rIns="0" bIns="0"/>
          <a:lstStyle/>
          <a:p>
            <a:pPr lvl="0" algn="ctr">
              <a:buNone/>
            </a:pPr>
            <a:r>
              <a:rPr lang="en-GB" sz="3700">
                <a:solidFill>
                  <a:srgbClr val="1B1B27"/>
                </a:solidFill>
                <a:latin typeface="Raleway"/>
              </a:rPr>
              <a:t>Microsoft Teams for Staff Communication and Daily Updates</a:t>
            </a:r>
          </a:p>
        </p:txBody>
      </p:sp>
      <p:sp>
        <p:nvSpPr>
          <p:cNvPr id="3" name="TextBox 2">
            <a:extLst>
              <a:ext uri="{FF2B5EF4-FFF2-40B4-BE49-F238E27FC236}">
                <a16:creationId xmlns:a16="http://schemas.microsoft.com/office/drawing/2014/main" id="{734FB5B5-268B-0940-F91B-BB300CF45CA2}"/>
              </a:ext>
            </a:extLst>
          </p:cNvPr>
          <p:cNvSpPr txBox="1"/>
          <p:nvPr/>
        </p:nvSpPr>
        <p:spPr>
          <a:xfrm>
            <a:off x="4692240" y="5643720"/>
            <a:ext cx="2807640" cy="1046520"/>
          </a:xfrm>
          <a:prstGeom prst="rect">
            <a:avLst/>
          </a:prstGeom>
          <a:noFill/>
          <a:ln w="6480">
            <a:solidFill>
              <a:srgbClr val="1B1B27"/>
            </a:solidFill>
            <a:prstDash val="solid"/>
          </a:ln>
        </p:spPr>
        <p:txBody>
          <a:bodyPr lIns="0" tIns="0" rIns="0" bIns="0"/>
          <a:lstStyle/>
          <a:p>
            <a:pPr lvl="0" algn="ctr">
              <a:buNone/>
            </a:pPr>
            <a:r>
              <a:rPr lang="en-GB"/>
              <a:t>Prepared &amp; Presented By</a:t>
            </a:r>
          </a:p>
          <a:p>
            <a:pPr lvl="0" algn="ctr">
              <a:buNone/>
            </a:pPr>
            <a:r>
              <a:rPr lang="en-GB"/>
              <a:t>Sadaf Batool</a:t>
            </a:r>
          </a:p>
          <a:p>
            <a:pPr lvl="0" algn="ctr">
              <a:buNone/>
            </a:pPr>
            <a:r>
              <a:rPr lang="en-GB"/>
              <a:t>2607158</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F9BE625-EE26-4861-DFBE-0748861BA961}"/>
              </a:ext>
            </a:extLst>
          </p:cNvPr>
          <p:cNvSpPr txBox="1"/>
          <p:nvPr/>
        </p:nvSpPr>
        <p:spPr>
          <a:xfrm>
            <a:off x="7619760" y="0"/>
            <a:ext cx="4572000" cy="6858000"/>
          </a:xfrm>
          <a:prstGeom prst="rect">
            <a:avLst/>
          </a:prstGeom>
          <a:solidFill>
            <a:srgbClr val="E1E1EA"/>
          </a:solidFill>
          <a:ln w="9360">
            <a:solidFill>
              <a:srgbClr val="000000"/>
            </a:solidFill>
            <a:prstDash val="solid"/>
          </a:ln>
        </p:spPr>
        <p:txBody>
          <a:bodyPr lIns="0" tIns="0" rIns="0" bIns="0"/>
          <a:lstStyle/>
          <a:p>
            <a:pPr lvl="0">
              <a:buNone/>
            </a:pPr>
            <a:endParaRPr lang="en-GB"/>
          </a:p>
        </p:txBody>
      </p:sp>
      <p:pic>
        <p:nvPicPr>
          <p:cNvPr id="3" name="Picture 2">
            <a:extLst>
              <a:ext uri="{FF2B5EF4-FFF2-40B4-BE49-F238E27FC236}">
                <a16:creationId xmlns:a16="http://schemas.microsoft.com/office/drawing/2014/main" id="{BA6E1D7B-78E2-E3B1-AEA6-C4139C1EE11C}"/>
              </a:ext>
            </a:extLst>
          </p:cNvPr>
          <p:cNvPicPr>
            <a:picLocks noChangeAspect="1"/>
          </p:cNvPicPr>
          <p:nvPr/>
        </p:nvPicPr>
        <p:blipFill>
          <a:blip r:embed="rId2"/>
          <a:stretch>
            <a:fillRect/>
          </a:stretch>
        </p:blipFill>
        <p:spPr>
          <a:xfrm>
            <a:off x="7695000" y="481320"/>
            <a:ext cx="4421160" cy="5895360"/>
          </a:xfrm>
          <a:prstGeom prst="rect">
            <a:avLst/>
          </a:prstGeom>
        </p:spPr>
      </p:pic>
      <p:sp>
        <p:nvSpPr>
          <p:cNvPr id="4" name="TextBox 3">
            <a:extLst>
              <a:ext uri="{FF2B5EF4-FFF2-40B4-BE49-F238E27FC236}">
                <a16:creationId xmlns:a16="http://schemas.microsoft.com/office/drawing/2014/main" id="{AAF07054-C198-1EBC-F2F0-470C495419EE}"/>
              </a:ext>
            </a:extLst>
          </p:cNvPr>
          <p:cNvSpPr txBox="1"/>
          <p:nvPr/>
        </p:nvSpPr>
        <p:spPr>
          <a:xfrm>
            <a:off x="661320" y="545040"/>
            <a:ext cx="6296760" cy="941040"/>
          </a:xfrm>
          <a:prstGeom prst="rect">
            <a:avLst/>
          </a:prstGeom>
          <a:noFill/>
          <a:ln w="9360">
            <a:solidFill>
              <a:srgbClr val="000000"/>
            </a:solidFill>
            <a:prstDash val="solid"/>
          </a:ln>
        </p:spPr>
        <p:txBody>
          <a:bodyPr lIns="0" tIns="0" rIns="0" bIns="0"/>
          <a:lstStyle/>
          <a:p>
            <a:pPr lvl="0">
              <a:buNone/>
            </a:pPr>
            <a:r>
              <a:rPr lang="en-GB" sz="2950">
                <a:solidFill>
                  <a:srgbClr val="1B1B27"/>
                </a:solidFill>
                <a:latin typeface="Arial"/>
              </a:rPr>
              <a:t>The Workplace Task: Staff Communication and Daily Updates</a:t>
            </a:r>
          </a:p>
        </p:txBody>
      </p:sp>
      <p:sp>
        <p:nvSpPr>
          <p:cNvPr id="5" name="TextBox 4">
            <a:extLst>
              <a:ext uri="{FF2B5EF4-FFF2-40B4-BE49-F238E27FC236}">
                <a16:creationId xmlns:a16="http://schemas.microsoft.com/office/drawing/2014/main" id="{24421577-F513-7ACA-113C-C7C81CC51A15}"/>
              </a:ext>
            </a:extLst>
          </p:cNvPr>
          <p:cNvSpPr txBox="1"/>
          <p:nvPr/>
        </p:nvSpPr>
        <p:spPr>
          <a:xfrm>
            <a:off x="907200" y="1820160"/>
            <a:ext cx="5881320" cy="235440"/>
          </a:xfrm>
          <a:prstGeom prst="rect">
            <a:avLst/>
          </a:prstGeom>
          <a:noFill/>
          <a:ln w="9360">
            <a:solidFill>
              <a:srgbClr val="000000"/>
            </a:solidFill>
            <a:prstDash val="solid"/>
          </a:ln>
        </p:spPr>
        <p:txBody>
          <a:bodyPr lIns="0" tIns="0" rIns="0" bIns="0"/>
          <a:lstStyle/>
          <a:p>
            <a:pPr lvl="0">
              <a:buNone/>
            </a:pPr>
            <a:r>
              <a:rPr lang="en-GB" b="1" dirty="0">
                <a:solidFill>
                  <a:srgbClr val="3C3939"/>
                </a:solidFill>
                <a:latin typeface="Arial"/>
              </a:rPr>
              <a:t>Dispersed Workforce</a:t>
            </a:r>
          </a:p>
        </p:txBody>
      </p:sp>
      <p:sp>
        <p:nvSpPr>
          <p:cNvPr id="6" name="TextBox 5">
            <a:extLst>
              <a:ext uri="{FF2B5EF4-FFF2-40B4-BE49-F238E27FC236}">
                <a16:creationId xmlns:a16="http://schemas.microsoft.com/office/drawing/2014/main" id="{6FE53EA3-730D-F112-1ED2-F3232FF0C334}"/>
              </a:ext>
            </a:extLst>
          </p:cNvPr>
          <p:cNvSpPr txBox="1"/>
          <p:nvPr/>
        </p:nvSpPr>
        <p:spPr>
          <a:xfrm>
            <a:off x="907200" y="2127240"/>
            <a:ext cx="5881320" cy="433079"/>
          </a:xfrm>
          <a:prstGeom prst="rect">
            <a:avLst/>
          </a:prstGeom>
          <a:noFill/>
          <a:ln w="9360">
            <a:solidFill>
              <a:srgbClr val="000000"/>
            </a:solidFill>
            <a:prstDash val="solid"/>
          </a:ln>
        </p:spPr>
        <p:txBody>
          <a:bodyPr lIns="0" tIns="0" rIns="0" bIns="0"/>
          <a:lstStyle/>
          <a:p>
            <a:pPr lvl="0">
              <a:buNone/>
            </a:pPr>
            <a:r>
              <a:rPr lang="en-GB" sz="1150" dirty="0">
                <a:solidFill>
                  <a:srgbClr val="3C3939"/>
                </a:solidFill>
                <a:latin typeface="Arial"/>
              </a:rPr>
              <a:t>Ashford staff work across </a:t>
            </a:r>
            <a:r>
              <a:rPr lang="en-GB" sz="1150" b="1" dirty="0">
                <a:solidFill>
                  <a:srgbClr val="3C3939"/>
                </a:solidFill>
                <a:latin typeface="Arial"/>
              </a:rPr>
              <a:t>multiple settings</a:t>
            </a:r>
            <a:r>
              <a:rPr lang="en-GB" sz="1150" dirty="0">
                <a:solidFill>
                  <a:srgbClr val="3C3939"/>
                </a:solidFill>
                <a:latin typeface="Arial"/>
              </a:rPr>
              <a:t> — service users' homes, supported living, and the main office — making consistent communication difficult.</a:t>
            </a:r>
          </a:p>
        </p:txBody>
      </p:sp>
      <p:sp>
        <p:nvSpPr>
          <p:cNvPr id="7" name="TextBox 6">
            <a:extLst>
              <a:ext uri="{FF2B5EF4-FFF2-40B4-BE49-F238E27FC236}">
                <a16:creationId xmlns:a16="http://schemas.microsoft.com/office/drawing/2014/main" id="{7B5FD719-7D0E-7016-5866-A60D919A7347}"/>
              </a:ext>
            </a:extLst>
          </p:cNvPr>
          <p:cNvSpPr txBox="1"/>
          <p:nvPr/>
        </p:nvSpPr>
        <p:spPr>
          <a:xfrm>
            <a:off x="907200" y="3019680"/>
            <a:ext cx="5881320" cy="235440"/>
          </a:xfrm>
          <a:prstGeom prst="rect">
            <a:avLst/>
          </a:prstGeom>
          <a:noFill/>
          <a:ln w="9360">
            <a:solidFill>
              <a:srgbClr val="000000"/>
            </a:solidFill>
            <a:prstDash val="solid"/>
          </a:ln>
        </p:spPr>
        <p:txBody>
          <a:bodyPr lIns="0" tIns="0" rIns="0" bIns="0"/>
          <a:lstStyle/>
          <a:p>
            <a:pPr lvl="0">
              <a:buNone/>
            </a:pPr>
            <a:r>
              <a:rPr lang="en-GB" b="1" dirty="0">
                <a:solidFill>
                  <a:srgbClr val="3C3939"/>
                </a:solidFill>
                <a:latin typeface="Arial"/>
              </a:rPr>
              <a:t>Current Communication Gaps</a:t>
            </a:r>
          </a:p>
        </p:txBody>
      </p:sp>
      <p:sp>
        <p:nvSpPr>
          <p:cNvPr id="8" name="TextBox 7">
            <a:extLst>
              <a:ext uri="{FF2B5EF4-FFF2-40B4-BE49-F238E27FC236}">
                <a16:creationId xmlns:a16="http://schemas.microsoft.com/office/drawing/2014/main" id="{3A34E0DE-B4B6-6843-8FDF-237AEA636D70}"/>
              </a:ext>
            </a:extLst>
          </p:cNvPr>
          <p:cNvSpPr txBox="1"/>
          <p:nvPr/>
        </p:nvSpPr>
        <p:spPr>
          <a:xfrm>
            <a:off x="907200" y="3326759"/>
            <a:ext cx="5881320" cy="433079"/>
          </a:xfrm>
          <a:prstGeom prst="rect">
            <a:avLst/>
          </a:prstGeom>
          <a:noFill/>
          <a:ln w="9360">
            <a:solidFill>
              <a:srgbClr val="000000"/>
            </a:solidFill>
            <a:prstDash val="solid"/>
          </a:ln>
        </p:spPr>
        <p:txBody>
          <a:bodyPr lIns="0" tIns="0" rIns="0" bIns="0"/>
          <a:lstStyle/>
          <a:p>
            <a:pPr lvl="0">
              <a:buNone/>
            </a:pPr>
            <a:r>
              <a:rPr lang="en-GB" sz="1150" b="1" dirty="0">
                <a:solidFill>
                  <a:srgbClr val="3C3939"/>
                </a:solidFill>
                <a:latin typeface="Arial"/>
              </a:rPr>
              <a:t>Missed updates, unclear rotas, and duplicated work</a:t>
            </a:r>
            <a:r>
              <a:rPr lang="en-GB" sz="1150" dirty="0">
                <a:solidFill>
                  <a:srgbClr val="3C3939"/>
                </a:solidFill>
                <a:latin typeface="Arial"/>
              </a:rPr>
              <a:t> result from the absence of a unified communication channel across the organisation.</a:t>
            </a:r>
          </a:p>
        </p:txBody>
      </p:sp>
      <p:sp>
        <p:nvSpPr>
          <p:cNvPr id="9" name="TextBox 8">
            <a:extLst>
              <a:ext uri="{FF2B5EF4-FFF2-40B4-BE49-F238E27FC236}">
                <a16:creationId xmlns:a16="http://schemas.microsoft.com/office/drawing/2014/main" id="{996162D2-06D5-CB84-2326-937380FE9261}"/>
              </a:ext>
            </a:extLst>
          </p:cNvPr>
          <p:cNvSpPr txBox="1"/>
          <p:nvPr/>
        </p:nvSpPr>
        <p:spPr>
          <a:xfrm>
            <a:off x="907200" y="4219200"/>
            <a:ext cx="5881320" cy="235440"/>
          </a:xfrm>
          <a:prstGeom prst="rect">
            <a:avLst/>
          </a:prstGeom>
          <a:noFill/>
          <a:ln w="9360">
            <a:solidFill>
              <a:srgbClr val="000000"/>
            </a:solidFill>
            <a:prstDash val="solid"/>
          </a:ln>
        </p:spPr>
        <p:txBody>
          <a:bodyPr lIns="0" tIns="0" rIns="0" bIns="0"/>
          <a:lstStyle/>
          <a:p>
            <a:pPr lvl="0">
              <a:buNone/>
            </a:pPr>
            <a:r>
              <a:rPr lang="en-GB" b="1" dirty="0">
                <a:solidFill>
                  <a:srgbClr val="3C3939"/>
                </a:solidFill>
                <a:latin typeface="Arial"/>
              </a:rPr>
              <a:t>Operational Need</a:t>
            </a:r>
          </a:p>
        </p:txBody>
      </p:sp>
      <p:sp>
        <p:nvSpPr>
          <p:cNvPr id="10" name="TextBox 9">
            <a:extLst>
              <a:ext uri="{FF2B5EF4-FFF2-40B4-BE49-F238E27FC236}">
                <a16:creationId xmlns:a16="http://schemas.microsoft.com/office/drawing/2014/main" id="{6B550E40-1155-C193-FCD5-CBB176EAB14D}"/>
              </a:ext>
            </a:extLst>
          </p:cNvPr>
          <p:cNvSpPr txBox="1"/>
          <p:nvPr/>
        </p:nvSpPr>
        <p:spPr>
          <a:xfrm>
            <a:off x="907200" y="4526280"/>
            <a:ext cx="5881320" cy="433079"/>
          </a:xfrm>
          <a:prstGeom prst="rect">
            <a:avLst/>
          </a:prstGeom>
          <a:noFill/>
          <a:ln w="9360">
            <a:solidFill>
              <a:srgbClr val="000000"/>
            </a:solidFill>
            <a:prstDash val="solid"/>
          </a:ln>
        </p:spPr>
        <p:txBody>
          <a:bodyPr lIns="0" tIns="0" rIns="0" bIns="0"/>
          <a:lstStyle/>
          <a:p>
            <a:pPr lvl="0">
              <a:buNone/>
            </a:pPr>
            <a:r>
              <a:rPr lang="en-GB" sz="1150" dirty="0">
                <a:solidFill>
                  <a:srgbClr val="3C3939"/>
                </a:solidFill>
                <a:latin typeface="Arial"/>
              </a:rPr>
              <a:t>Staff require a reliable way to share daily updates, handover notes, shift changes, and wellbeing alerts in real time.</a:t>
            </a:r>
          </a:p>
        </p:txBody>
      </p:sp>
      <p:sp>
        <p:nvSpPr>
          <p:cNvPr id="11" name="TextBox 10">
            <a:extLst>
              <a:ext uri="{FF2B5EF4-FFF2-40B4-BE49-F238E27FC236}">
                <a16:creationId xmlns:a16="http://schemas.microsoft.com/office/drawing/2014/main" id="{C8A4A808-A88D-684B-13BF-574D093A1F97}"/>
              </a:ext>
            </a:extLst>
          </p:cNvPr>
          <p:cNvSpPr txBox="1"/>
          <p:nvPr/>
        </p:nvSpPr>
        <p:spPr>
          <a:xfrm>
            <a:off x="907200" y="5418720"/>
            <a:ext cx="5881320" cy="235440"/>
          </a:xfrm>
          <a:prstGeom prst="rect">
            <a:avLst/>
          </a:prstGeom>
          <a:noFill/>
          <a:ln w="9360">
            <a:solidFill>
              <a:srgbClr val="000000"/>
            </a:solidFill>
            <a:prstDash val="solid"/>
          </a:ln>
        </p:spPr>
        <p:txBody>
          <a:bodyPr lIns="0" tIns="0" rIns="0" bIns="0"/>
          <a:lstStyle/>
          <a:p>
            <a:pPr lvl="0">
              <a:buNone/>
            </a:pPr>
            <a:r>
              <a:rPr lang="en-GB" b="1" dirty="0">
                <a:solidFill>
                  <a:srgbClr val="3C3939"/>
                </a:solidFill>
                <a:latin typeface="Arial"/>
              </a:rPr>
              <a:t>Strategic Imperative</a:t>
            </a:r>
          </a:p>
        </p:txBody>
      </p:sp>
      <p:sp>
        <p:nvSpPr>
          <p:cNvPr id="12" name="TextBox 11">
            <a:extLst>
              <a:ext uri="{FF2B5EF4-FFF2-40B4-BE49-F238E27FC236}">
                <a16:creationId xmlns:a16="http://schemas.microsoft.com/office/drawing/2014/main" id="{89AD50E6-09A8-19C5-11CC-3F2BC01CB011}"/>
              </a:ext>
            </a:extLst>
          </p:cNvPr>
          <p:cNvSpPr txBox="1"/>
          <p:nvPr/>
        </p:nvSpPr>
        <p:spPr>
          <a:xfrm>
            <a:off x="907200" y="5726160"/>
            <a:ext cx="5881320" cy="433079"/>
          </a:xfrm>
          <a:prstGeom prst="rect">
            <a:avLst/>
          </a:prstGeom>
          <a:noFill/>
          <a:ln w="9360">
            <a:solidFill>
              <a:srgbClr val="000000"/>
            </a:solidFill>
            <a:prstDash val="solid"/>
          </a:ln>
        </p:spPr>
        <p:txBody>
          <a:bodyPr lIns="0" tIns="0" rIns="0" bIns="0"/>
          <a:lstStyle/>
          <a:p>
            <a:pPr lvl="0">
              <a:buNone/>
            </a:pPr>
            <a:r>
              <a:rPr lang="en-GB" sz="1150">
                <a:solidFill>
                  <a:srgbClr val="3C3939"/>
                </a:solidFill>
                <a:latin typeface="Arial"/>
              </a:rPr>
              <a:t>A centralised digital communication tool is essential to ensure continuity of care and staff coordination (Microsoft, 2024).</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E365387-5A8B-7672-E460-9B48FEB48B8C}"/>
              </a:ext>
            </a:extLst>
          </p:cNvPr>
          <p:cNvSpPr txBox="1"/>
          <p:nvPr/>
        </p:nvSpPr>
        <p:spPr>
          <a:xfrm>
            <a:off x="661320" y="648720"/>
            <a:ext cx="10868760" cy="572040"/>
          </a:xfrm>
          <a:prstGeom prst="rect">
            <a:avLst/>
          </a:prstGeom>
          <a:noFill/>
          <a:ln w="9360">
            <a:solidFill>
              <a:srgbClr val="000000"/>
            </a:solidFill>
            <a:prstDash val="solid"/>
          </a:ln>
        </p:spPr>
        <p:txBody>
          <a:bodyPr lIns="0" tIns="0" rIns="0" bIns="0"/>
          <a:lstStyle/>
          <a:p>
            <a:pPr lvl="0">
              <a:buNone/>
            </a:pPr>
            <a:r>
              <a:rPr lang="en-GB" sz="3600">
                <a:solidFill>
                  <a:srgbClr val="1B1B27"/>
                </a:solidFill>
                <a:latin typeface="Arial"/>
              </a:rPr>
              <a:t>Recommended Tool: Microsoft Teams</a:t>
            </a:r>
          </a:p>
        </p:txBody>
      </p:sp>
      <p:pic>
        <p:nvPicPr>
          <p:cNvPr id="3" name="Picture 2">
            <a:extLst>
              <a:ext uri="{FF2B5EF4-FFF2-40B4-BE49-F238E27FC236}">
                <a16:creationId xmlns:a16="http://schemas.microsoft.com/office/drawing/2014/main" id="{05BDF0AE-0883-79BC-257E-D85081FA2379}"/>
              </a:ext>
            </a:extLst>
          </p:cNvPr>
          <p:cNvPicPr>
            <a:picLocks noChangeAspect="1"/>
          </p:cNvPicPr>
          <p:nvPr/>
        </p:nvPicPr>
        <p:blipFill>
          <a:blip r:embed="rId2"/>
          <a:stretch>
            <a:fillRect/>
          </a:stretch>
        </p:blipFill>
        <p:spPr>
          <a:xfrm>
            <a:off x="661320" y="2091240"/>
            <a:ext cx="3513600" cy="3513600"/>
          </a:xfrm>
          <a:prstGeom prst="rect">
            <a:avLst/>
          </a:prstGeom>
        </p:spPr>
      </p:pic>
      <p:sp>
        <p:nvSpPr>
          <p:cNvPr id="4" name="TextBox 3">
            <a:extLst>
              <a:ext uri="{FF2B5EF4-FFF2-40B4-BE49-F238E27FC236}">
                <a16:creationId xmlns:a16="http://schemas.microsoft.com/office/drawing/2014/main" id="{945917DD-7DC0-DAEA-F2A0-3DA2D269B810}"/>
              </a:ext>
            </a:extLst>
          </p:cNvPr>
          <p:cNvSpPr txBox="1"/>
          <p:nvPr/>
        </p:nvSpPr>
        <p:spPr>
          <a:xfrm>
            <a:off x="4628160" y="1667519"/>
            <a:ext cx="1867319" cy="278280"/>
          </a:xfrm>
          <a:prstGeom prst="rect">
            <a:avLst/>
          </a:prstGeom>
          <a:solidFill>
            <a:srgbClr val="E1E1EA"/>
          </a:solidFill>
          <a:ln w="9360">
            <a:solidFill>
              <a:srgbClr val="000000"/>
            </a:solidFill>
            <a:prstDash val="solid"/>
          </a:ln>
        </p:spPr>
        <p:txBody>
          <a:bodyPr lIns="0" tIns="0" rIns="0" bIns="0"/>
          <a:lstStyle/>
          <a:p>
            <a:pPr lvl="0">
              <a:buNone/>
            </a:pPr>
            <a:endParaRPr lang="en-GB"/>
          </a:p>
        </p:txBody>
      </p:sp>
      <p:sp>
        <p:nvSpPr>
          <p:cNvPr id="5" name="TextBox 4">
            <a:extLst>
              <a:ext uri="{FF2B5EF4-FFF2-40B4-BE49-F238E27FC236}">
                <a16:creationId xmlns:a16="http://schemas.microsoft.com/office/drawing/2014/main" id="{F5985DF1-E69D-1234-34C2-26B7F51D2F80}"/>
              </a:ext>
            </a:extLst>
          </p:cNvPr>
          <p:cNvSpPr txBox="1"/>
          <p:nvPr/>
        </p:nvSpPr>
        <p:spPr>
          <a:xfrm>
            <a:off x="4737960" y="1724760"/>
            <a:ext cx="2257200" cy="168480"/>
          </a:xfrm>
          <a:prstGeom prst="rect">
            <a:avLst/>
          </a:prstGeom>
          <a:noFill/>
          <a:ln w="9360">
            <a:solidFill>
              <a:srgbClr val="000000"/>
            </a:solidFill>
            <a:prstDash val="solid"/>
          </a:ln>
        </p:spPr>
        <p:txBody>
          <a:bodyPr lIns="0" tIns="0" rIns="0" bIns="0"/>
          <a:lstStyle/>
          <a:p>
            <a:pPr lvl="0">
              <a:buNone/>
            </a:pPr>
            <a:r>
              <a:rPr lang="en-GB" sz="1150">
                <a:solidFill>
                  <a:srgbClr val="3C3939"/>
                </a:solidFill>
                <a:latin typeface="Arial"/>
              </a:rPr>
              <a:t>OUR RECOMMENDATION</a:t>
            </a:r>
          </a:p>
        </p:txBody>
      </p:sp>
      <p:sp>
        <p:nvSpPr>
          <p:cNvPr id="6" name="TextBox 5">
            <a:extLst>
              <a:ext uri="{FF2B5EF4-FFF2-40B4-BE49-F238E27FC236}">
                <a16:creationId xmlns:a16="http://schemas.microsoft.com/office/drawing/2014/main" id="{E1CC7EF4-056F-AAF0-43B7-C87444225425}"/>
              </a:ext>
            </a:extLst>
          </p:cNvPr>
          <p:cNvSpPr txBox="1"/>
          <p:nvPr/>
        </p:nvSpPr>
        <p:spPr>
          <a:xfrm>
            <a:off x="4628160" y="2027519"/>
            <a:ext cx="6908400" cy="286200"/>
          </a:xfrm>
          <a:prstGeom prst="rect">
            <a:avLst/>
          </a:prstGeom>
          <a:noFill/>
          <a:ln w="9360">
            <a:solidFill>
              <a:srgbClr val="000000"/>
            </a:solidFill>
            <a:prstDash val="solid"/>
          </a:ln>
        </p:spPr>
        <p:txBody>
          <a:bodyPr lIns="0" tIns="0" rIns="0" bIns="0"/>
          <a:lstStyle/>
          <a:p>
            <a:pPr lvl="0">
              <a:buNone/>
            </a:pPr>
            <a:r>
              <a:rPr lang="en-GB" sz="1800" dirty="0">
                <a:solidFill>
                  <a:srgbClr val="1B1B27"/>
                </a:solidFill>
                <a:latin typeface="Arial"/>
              </a:rPr>
              <a:t>What It Is</a:t>
            </a:r>
          </a:p>
        </p:txBody>
      </p:sp>
      <p:sp>
        <p:nvSpPr>
          <p:cNvPr id="7" name="TextBox 6">
            <a:extLst>
              <a:ext uri="{FF2B5EF4-FFF2-40B4-BE49-F238E27FC236}">
                <a16:creationId xmlns:a16="http://schemas.microsoft.com/office/drawing/2014/main" id="{9994E843-82DA-2D98-23F4-BC2151F7F89A}"/>
              </a:ext>
            </a:extLst>
          </p:cNvPr>
          <p:cNvSpPr txBox="1"/>
          <p:nvPr/>
        </p:nvSpPr>
        <p:spPr>
          <a:xfrm>
            <a:off x="4628160" y="2480040"/>
            <a:ext cx="6908400" cy="576720"/>
          </a:xfrm>
          <a:prstGeom prst="rect">
            <a:avLst/>
          </a:prstGeom>
          <a:noFill/>
          <a:ln w="9360">
            <a:solidFill>
              <a:srgbClr val="000000"/>
            </a:solidFill>
            <a:prstDash val="solid"/>
          </a:ln>
        </p:spPr>
        <p:txBody>
          <a:bodyPr lIns="0" tIns="0" rIns="0" bIns="0"/>
          <a:lstStyle/>
          <a:p>
            <a:pPr lvl="0">
              <a:buNone/>
            </a:pPr>
            <a:r>
              <a:rPr lang="en-GB" sz="1400">
                <a:solidFill>
                  <a:srgbClr val="3C3939"/>
                </a:solidFill>
                <a:latin typeface="Arial"/>
              </a:rPr>
              <a:t>A cloud-based collaboration platform within Microsoft 365, combining chat, video calls, file sharing, and channel-based communication in a single environment.</a:t>
            </a:r>
          </a:p>
        </p:txBody>
      </p:sp>
      <p:sp>
        <p:nvSpPr>
          <p:cNvPr id="8" name="TextBox 7">
            <a:extLst>
              <a:ext uri="{FF2B5EF4-FFF2-40B4-BE49-F238E27FC236}">
                <a16:creationId xmlns:a16="http://schemas.microsoft.com/office/drawing/2014/main" id="{159A10BD-B232-A747-3DDB-24B37F9801A0}"/>
              </a:ext>
            </a:extLst>
          </p:cNvPr>
          <p:cNvSpPr txBox="1"/>
          <p:nvPr/>
        </p:nvSpPr>
        <p:spPr>
          <a:xfrm>
            <a:off x="4628160" y="3245039"/>
            <a:ext cx="6908400" cy="286200"/>
          </a:xfrm>
          <a:prstGeom prst="rect">
            <a:avLst/>
          </a:prstGeom>
          <a:noFill/>
          <a:ln w="9360">
            <a:solidFill>
              <a:srgbClr val="000000"/>
            </a:solidFill>
            <a:prstDash val="solid"/>
          </a:ln>
        </p:spPr>
        <p:txBody>
          <a:bodyPr lIns="0" tIns="0" rIns="0" bIns="0"/>
          <a:lstStyle/>
          <a:p>
            <a:pPr lvl="0">
              <a:buNone/>
            </a:pPr>
            <a:r>
              <a:rPr lang="en-GB" sz="1800">
                <a:solidFill>
                  <a:srgbClr val="1B1B27"/>
                </a:solidFill>
                <a:latin typeface="Arial"/>
              </a:rPr>
              <a:t>Why It Fits Ashford</a:t>
            </a:r>
          </a:p>
        </p:txBody>
      </p:sp>
      <p:sp>
        <p:nvSpPr>
          <p:cNvPr id="9" name="TextBox 8">
            <a:extLst>
              <a:ext uri="{FF2B5EF4-FFF2-40B4-BE49-F238E27FC236}">
                <a16:creationId xmlns:a16="http://schemas.microsoft.com/office/drawing/2014/main" id="{9D72FAD8-7FB3-D2ED-6C32-2EAC1A2451A3}"/>
              </a:ext>
            </a:extLst>
          </p:cNvPr>
          <p:cNvSpPr txBox="1"/>
          <p:nvPr/>
        </p:nvSpPr>
        <p:spPr>
          <a:xfrm>
            <a:off x="4628160" y="3697559"/>
            <a:ext cx="6908400" cy="1153800"/>
          </a:xfrm>
          <a:prstGeom prst="rect">
            <a:avLst/>
          </a:prstGeom>
          <a:noFill/>
          <a:ln w="9360">
            <a:solidFill>
              <a:srgbClr val="000000"/>
            </a:solidFill>
            <a:prstDash val="solid"/>
          </a:ln>
        </p:spPr>
        <p:txBody>
          <a:bodyPr lIns="0" tIns="0" rIns="0" bIns="0"/>
          <a:lstStyle/>
          <a:p>
            <a:pPr lvl="0">
              <a:buNone/>
            </a:pPr>
            <a:r>
              <a:rPr lang="en-GB" sz="1400">
                <a:solidFill>
                  <a:srgbClr val="3C3939"/>
                </a:solidFill>
                <a:latin typeface="Arial"/>
              </a:rPr>
              <a:t>Teams allows Ashford staff to create dedicated channels — such as </a:t>
            </a:r>
            <a:r>
              <a:rPr lang="en-GB" sz="1400" b="1">
                <a:solidFill>
                  <a:srgbClr val="3C3939"/>
                </a:solidFill>
                <a:latin typeface="Arial"/>
              </a:rPr>
              <a:t>"Daily Updates"</a:t>
            </a:r>
            <a:r>
              <a:rPr lang="en-GB" sz="1400">
                <a:solidFill>
                  <a:srgbClr val="3C3939"/>
                </a:solidFill>
                <a:latin typeface="Arial"/>
              </a:rPr>
              <a:t>, </a:t>
            </a:r>
            <a:r>
              <a:rPr lang="en-GB" sz="1400" b="1">
                <a:solidFill>
                  <a:srgbClr val="3C3939"/>
                </a:solidFill>
                <a:latin typeface="Arial"/>
              </a:rPr>
              <a:t>"Rotas"</a:t>
            </a:r>
            <a:r>
              <a:rPr lang="en-GB" sz="1400">
                <a:solidFill>
                  <a:srgbClr val="3C3939"/>
                </a:solidFill>
                <a:latin typeface="Arial"/>
              </a:rPr>
              <a:t>, and </a:t>
            </a:r>
            <a:r>
              <a:rPr lang="en-GB" sz="1400" b="1">
                <a:solidFill>
                  <a:srgbClr val="3C3939"/>
                </a:solidFill>
                <a:latin typeface="Arial"/>
              </a:rPr>
              <a:t>"Urgent Alerts"</a:t>
            </a:r>
            <a:r>
              <a:rPr lang="en-GB" sz="1400">
                <a:solidFill>
                  <a:srgbClr val="3C3939"/>
                </a:solidFill>
                <a:latin typeface="Arial"/>
              </a:rPr>
              <a:t> — so information reaches the right people instantly. A well-designed Teams environment brings conversations into one coordinated place, reducing delays and improving handover clarity (Microsolve, 2024).</a:t>
            </a:r>
          </a:p>
        </p:txBody>
      </p:sp>
      <p:sp>
        <p:nvSpPr>
          <p:cNvPr id="10" name="TextBox 9">
            <a:extLst>
              <a:ext uri="{FF2B5EF4-FFF2-40B4-BE49-F238E27FC236}">
                <a16:creationId xmlns:a16="http://schemas.microsoft.com/office/drawing/2014/main" id="{69BC120F-FBE6-57AA-3079-F9DA9B65881F}"/>
              </a:ext>
            </a:extLst>
          </p:cNvPr>
          <p:cNvSpPr txBox="1"/>
          <p:nvPr/>
        </p:nvSpPr>
        <p:spPr>
          <a:xfrm>
            <a:off x="4628160" y="5039280"/>
            <a:ext cx="6908400" cy="286200"/>
          </a:xfrm>
          <a:prstGeom prst="rect">
            <a:avLst/>
          </a:prstGeom>
          <a:noFill/>
          <a:ln w="9360">
            <a:solidFill>
              <a:srgbClr val="000000"/>
            </a:solidFill>
            <a:prstDash val="solid"/>
          </a:ln>
        </p:spPr>
        <p:txBody>
          <a:bodyPr lIns="0" tIns="0" rIns="0" bIns="0"/>
          <a:lstStyle/>
          <a:p>
            <a:pPr lvl="0">
              <a:buNone/>
            </a:pPr>
            <a:r>
              <a:rPr lang="en-GB" sz="1800">
                <a:solidFill>
                  <a:srgbClr val="1B1B27"/>
                </a:solidFill>
                <a:latin typeface="Arial"/>
              </a:rPr>
              <a:t>Integration Advantage</a:t>
            </a:r>
          </a:p>
        </p:txBody>
      </p:sp>
      <p:sp>
        <p:nvSpPr>
          <p:cNvPr id="11" name="TextBox 10">
            <a:extLst>
              <a:ext uri="{FF2B5EF4-FFF2-40B4-BE49-F238E27FC236}">
                <a16:creationId xmlns:a16="http://schemas.microsoft.com/office/drawing/2014/main" id="{9FA76E1D-11EA-9F25-BD85-43A6B65D5D94}"/>
              </a:ext>
            </a:extLst>
          </p:cNvPr>
          <p:cNvSpPr txBox="1"/>
          <p:nvPr/>
        </p:nvSpPr>
        <p:spPr>
          <a:xfrm>
            <a:off x="4628160" y="5491800"/>
            <a:ext cx="6908400" cy="576720"/>
          </a:xfrm>
          <a:prstGeom prst="rect">
            <a:avLst/>
          </a:prstGeom>
          <a:noFill/>
          <a:ln w="9360">
            <a:solidFill>
              <a:srgbClr val="000000"/>
            </a:solidFill>
            <a:prstDash val="solid"/>
          </a:ln>
        </p:spPr>
        <p:txBody>
          <a:bodyPr lIns="0" tIns="0" rIns="0" bIns="0"/>
          <a:lstStyle/>
          <a:p>
            <a:pPr lvl="0">
              <a:buNone/>
            </a:pPr>
            <a:r>
              <a:rPr lang="en-GB" sz="1400">
                <a:solidFill>
                  <a:srgbClr val="3C3939"/>
                </a:solidFill>
                <a:latin typeface="Arial"/>
              </a:rPr>
              <a:t>Already part of Microsoft 365, meaning </a:t>
            </a:r>
            <a:r>
              <a:rPr lang="en-GB" sz="1400" b="1">
                <a:solidFill>
                  <a:srgbClr val="3C3939"/>
                </a:solidFill>
                <a:latin typeface="Arial"/>
              </a:rPr>
              <a:t>no additional cost</a:t>
            </a:r>
            <a:r>
              <a:rPr lang="en-GB" sz="1400">
                <a:solidFill>
                  <a:srgbClr val="3C3939"/>
                </a:solidFill>
                <a:latin typeface="Arial"/>
              </a:rPr>
              <a:t> or new platform for Ashford to adopt — a seamless fit with existing infrastructure.</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5E2C995-ECF9-8818-982C-5D37802D3960}"/>
              </a:ext>
            </a:extLst>
          </p:cNvPr>
          <p:cNvSpPr txBox="1"/>
          <p:nvPr/>
        </p:nvSpPr>
        <p:spPr>
          <a:xfrm>
            <a:off x="661320" y="594000"/>
            <a:ext cx="10868760" cy="563040"/>
          </a:xfrm>
          <a:prstGeom prst="rect">
            <a:avLst/>
          </a:prstGeom>
          <a:noFill/>
          <a:ln w="9360">
            <a:solidFill>
              <a:srgbClr val="000000"/>
            </a:solidFill>
            <a:prstDash val="solid"/>
          </a:ln>
        </p:spPr>
        <p:txBody>
          <a:bodyPr lIns="0" tIns="0" rIns="0" bIns="0"/>
          <a:lstStyle/>
          <a:p>
            <a:pPr lvl="0">
              <a:buNone/>
            </a:pPr>
            <a:r>
              <a:rPr lang="en-GB" sz="3500">
                <a:solidFill>
                  <a:srgbClr val="1B1B27"/>
                </a:solidFill>
                <a:latin typeface="Arial"/>
              </a:rPr>
              <a:t>Advantages of Using Microsoft Teams</a:t>
            </a:r>
          </a:p>
        </p:txBody>
      </p:sp>
      <p:sp>
        <p:nvSpPr>
          <p:cNvPr id="3" name="TextBox 2">
            <a:extLst>
              <a:ext uri="{FF2B5EF4-FFF2-40B4-BE49-F238E27FC236}">
                <a16:creationId xmlns:a16="http://schemas.microsoft.com/office/drawing/2014/main" id="{F1137C09-3528-83C8-7944-09F477BBD503}"/>
              </a:ext>
            </a:extLst>
          </p:cNvPr>
          <p:cNvSpPr txBox="1"/>
          <p:nvPr/>
        </p:nvSpPr>
        <p:spPr>
          <a:xfrm>
            <a:off x="661320" y="1482479"/>
            <a:ext cx="5348520" cy="2313720"/>
          </a:xfrm>
          <a:prstGeom prst="rect">
            <a:avLst/>
          </a:prstGeom>
          <a:solidFill>
            <a:srgbClr val="E1E1EA"/>
          </a:solidFill>
          <a:ln w="6480">
            <a:solidFill>
              <a:srgbClr val="C7C7D0"/>
            </a:solidFill>
            <a:prstDash val="solid"/>
          </a:ln>
        </p:spPr>
        <p:txBody>
          <a:bodyPr lIns="0" tIns="0" rIns="0" bIns="0"/>
          <a:lstStyle/>
          <a:p>
            <a:pPr lvl="0">
              <a:buNone/>
            </a:pPr>
            <a:endParaRPr lang="en-GB"/>
          </a:p>
        </p:txBody>
      </p:sp>
      <p:sp>
        <p:nvSpPr>
          <p:cNvPr id="4" name="TextBox 3">
            <a:extLst>
              <a:ext uri="{FF2B5EF4-FFF2-40B4-BE49-F238E27FC236}">
                <a16:creationId xmlns:a16="http://schemas.microsoft.com/office/drawing/2014/main" id="{1DE249B4-9884-CD3C-E200-3C1CBAE617FD}"/>
              </a:ext>
            </a:extLst>
          </p:cNvPr>
          <p:cNvSpPr txBox="1"/>
          <p:nvPr/>
        </p:nvSpPr>
        <p:spPr>
          <a:xfrm>
            <a:off x="847799" y="1668960"/>
            <a:ext cx="540360" cy="540360"/>
          </a:xfrm>
          <a:prstGeom prst="rect">
            <a:avLst/>
          </a:prstGeom>
          <a:solidFill>
            <a:srgbClr val="1B1B27"/>
          </a:solidFill>
          <a:ln w="9360">
            <a:solidFill>
              <a:srgbClr val="000000"/>
            </a:solidFill>
            <a:prstDash val="solid"/>
          </a:ln>
        </p:spPr>
        <p:txBody>
          <a:bodyPr lIns="0" tIns="0" rIns="0" bIns="0"/>
          <a:lstStyle/>
          <a:p>
            <a:pPr lvl="0">
              <a:buNone/>
            </a:pPr>
            <a:endParaRPr lang="en-GB"/>
          </a:p>
        </p:txBody>
      </p:sp>
      <p:sp>
        <p:nvSpPr>
          <p:cNvPr id="5" name="TextBox 4">
            <a:extLst>
              <a:ext uri="{FF2B5EF4-FFF2-40B4-BE49-F238E27FC236}">
                <a16:creationId xmlns:a16="http://schemas.microsoft.com/office/drawing/2014/main" id="{2E6A2023-C1D2-F3F6-8843-4B83F16AF27F}"/>
              </a:ext>
            </a:extLst>
          </p:cNvPr>
          <p:cNvSpPr txBox="1"/>
          <p:nvPr/>
        </p:nvSpPr>
        <p:spPr>
          <a:xfrm>
            <a:off x="847799" y="2381039"/>
            <a:ext cx="4975560" cy="281520"/>
          </a:xfrm>
          <a:prstGeom prst="rect">
            <a:avLst/>
          </a:prstGeom>
          <a:noFill/>
          <a:ln w="9360">
            <a:solidFill>
              <a:srgbClr val="000000"/>
            </a:solidFill>
            <a:prstDash val="solid"/>
          </a:ln>
        </p:spPr>
        <p:txBody>
          <a:bodyPr lIns="0" tIns="0" rIns="0" bIns="0"/>
          <a:lstStyle/>
          <a:p>
            <a:pPr lvl="0">
              <a:buNone/>
            </a:pPr>
            <a:r>
              <a:rPr lang="en-GB" sz="1750">
                <a:solidFill>
                  <a:srgbClr val="3C3939"/>
                </a:solidFill>
                <a:latin typeface="Arial"/>
              </a:rPr>
              <a:t>Real-Time Messaging</a:t>
            </a:r>
          </a:p>
        </p:txBody>
      </p:sp>
      <p:sp>
        <p:nvSpPr>
          <p:cNvPr id="6" name="TextBox 5">
            <a:extLst>
              <a:ext uri="{FF2B5EF4-FFF2-40B4-BE49-F238E27FC236}">
                <a16:creationId xmlns:a16="http://schemas.microsoft.com/office/drawing/2014/main" id="{0169289C-9C63-73A4-25E8-0ADB6B30B0C9}"/>
              </a:ext>
            </a:extLst>
          </p:cNvPr>
          <p:cNvSpPr txBox="1"/>
          <p:nvPr/>
        </p:nvSpPr>
        <p:spPr>
          <a:xfrm>
            <a:off x="847799" y="2765520"/>
            <a:ext cx="4975560" cy="844559"/>
          </a:xfrm>
          <a:prstGeom prst="rect">
            <a:avLst/>
          </a:prstGeom>
          <a:noFill/>
          <a:ln w="9360">
            <a:solidFill>
              <a:srgbClr val="000000"/>
            </a:solidFill>
            <a:prstDash val="solid"/>
          </a:ln>
        </p:spPr>
        <p:txBody>
          <a:bodyPr lIns="0" tIns="0" rIns="0" bIns="0"/>
          <a:lstStyle/>
          <a:p>
            <a:pPr lvl="0">
              <a:buNone/>
            </a:pPr>
            <a:r>
              <a:rPr lang="en-GB" sz="1400">
                <a:solidFill>
                  <a:srgbClr val="3C3939"/>
                </a:solidFill>
                <a:latin typeface="Arial"/>
              </a:rPr>
              <a:t>Support workers and coordinators can post shift handovers, care alerts, and daily briefings instantly across all locations (Microsoft, 2024).</a:t>
            </a:r>
          </a:p>
        </p:txBody>
      </p:sp>
      <p:sp>
        <p:nvSpPr>
          <p:cNvPr id="7" name="TextBox 6">
            <a:extLst>
              <a:ext uri="{FF2B5EF4-FFF2-40B4-BE49-F238E27FC236}">
                <a16:creationId xmlns:a16="http://schemas.microsoft.com/office/drawing/2014/main" id="{BAA7CB4F-D716-02F1-65F4-AEBE5B1E1AF5}"/>
              </a:ext>
            </a:extLst>
          </p:cNvPr>
          <p:cNvSpPr txBox="1"/>
          <p:nvPr/>
        </p:nvSpPr>
        <p:spPr>
          <a:xfrm>
            <a:off x="6181560" y="1482479"/>
            <a:ext cx="5348520" cy="2313720"/>
          </a:xfrm>
          <a:prstGeom prst="rect">
            <a:avLst/>
          </a:prstGeom>
          <a:solidFill>
            <a:srgbClr val="E1E1EA"/>
          </a:solidFill>
          <a:ln w="6480">
            <a:solidFill>
              <a:srgbClr val="C7C7D0"/>
            </a:solidFill>
            <a:prstDash val="solid"/>
          </a:ln>
        </p:spPr>
        <p:txBody>
          <a:bodyPr lIns="0" tIns="0" rIns="0" bIns="0"/>
          <a:lstStyle/>
          <a:p>
            <a:pPr lvl="0">
              <a:buNone/>
            </a:pPr>
            <a:endParaRPr lang="en-GB"/>
          </a:p>
        </p:txBody>
      </p:sp>
      <p:sp>
        <p:nvSpPr>
          <p:cNvPr id="8" name="TextBox 7">
            <a:extLst>
              <a:ext uri="{FF2B5EF4-FFF2-40B4-BE49-F238E27FC236}">
                <a16:creationId xmlns:a16="http://schemas.microsoft.com/office/drawing/2014/main" id="{F9D9D8CE-0682-1525-87D5-A20F0EDDF904}"/>
              </a:ext>
            </a:extLst>
          </p:cNvPr>
          <p:cNvSpPr txBox="1"/>
          <p:nvPr/>
        </p:nvSpPr>
        <p:spPr>
          <a:xfrm>
            <a:off x="6368040" y="1668960"/>
            <a:ext cx="540360" cy="540360"/>
          </a:xfrm>
          <a:prstGeom prst="rect">
            <a:avLst/>
          </a:prstGeom>
          <a:solidFill>
            <a:srgbClr val="1B1B27"/>
          </a:solidFill>
          <a:ln w="9360">
            <a:solidFill>
              <a:srgbClr val="000000"/>
            </a:solidFill>
            <a:prstDash val="solid"/>
          </a:ln>
        </p:spPr>
        <p:txBody>
          <a:bodyPr lIns="0" tIns="0" rIns="0" bIns="0"/>
          <a:lstStyle/>
          <a:p>
            <a:pPr lvl="0">
              <a:buNone/>
            </a:pPr>
            <a:endParaRPr lang="en-GB"/>
          </a:p>
        </p:txBody>
      </p:sp>
      <p:sp>
        <p:nvSpPr>
          <p:cNvPr id="9" name="TextBox 8">
            <a:extLst>
              <a:ext uri="{FF2B5EF4-FFF2-40B4-BE49-F238E27FC236}">
                <a16:creationId xmlns:a16="http://schemas.microsoft.com/office/drawing/2014/main" id="{E6D85614-ABC9-805D-8F5D-30B1B59F4A02}"/>
              </a:ext>
            </a:extLst>
          </p:cNvPr>
          <p:cNvSpPr txBox="1"/>
          <p:nvPr/>
        </p:nvSpPr>
        <p:spPr>
          <a:xfrm>
            <a:off x="6368040" y="2381039"/>
            <a:ext cx="4975560" cy="281520"/>
          </a:xfrm>
          <a:prstGeom prst="rect">
            <a:avLst/>
          </a:prstGeom>
          <a:noFill/>
          <a:ln w="9360">
            <a:solidFill>
              <a:srgbClr val="000000"/>
            </a:solidFill>
            <a:prstDash val="solid"/>
          </a:ln>
        </p:spPr>
        <p:txBody>
          <a:bodyPr lIns="0" tIns="0" rIns="0" bIns="0"/>
          <a:lstStyle/>
          <a:p>
            <a:pPr lvl="0">
              <a:buNone/>
            </a:pPr>
            <a:r>
              <a:rPr lang="en-GB" sz="1750">
                <a:solidFill>
                  <a:srgbClr val="3C3939"/>
                </a:solidFill>
                <a:latin typeface="Arial"/>
              </a:rPr>
              <a:t>Efficiency Gains</a:t>
            </a:r>
          </a:p>
        </p:txBody>
      </p:sp>
      <p:sp>
        <p:nvSpPr>
          <p:cNvPr id="10" name="TextBox 9">
            <a:extLst>
              <a:ext uri="{FF2B5EF4-FFF2-40B4-BE49-F238E27FC236}">
                <a16:creationId xmlns:a16="http://schemas.microsoft.com/office/drawing/2014/main" id="{70F835B1-9AF7-8073-64A6-5FCEB36B9C5B}"/>
              </a:ext>
            </a:extLst>
          </p:cNvPr>
          <p:cNvSpPr txBox="1"/>
          <p:nvPr/>
        </p:nvSpPr>
        <p:spPr>
          <a:xfrm>
            <a:off x="6368040" y="2765520"/>
            <a:ext cx="4975560" cy="844559"/>
          </a:xfrm>
          <a:prstGeom prst="rect">
            <a:avLst/>
          </a:prstGeom>
          <a:noFill/>
          <a:ln w="9360">
            <a:solidFill>
              <a:srgbClr val="000000"/>
            </a:solidFill>
            <a:prstDash val="solid"/>
          </a:ln>
        </p:spPr>
        <p:txBody>
          <a:bodyPr lIns="0" tIns="0" rIns="0" bIns="0"/>
          <a:lstStyle/>
          <a:p>
            <a:pPr lvl="0">
              <a:buNone/>
            </a:pPr>
            <a:r>
              <a:rPr lang="en-GB" sz="1400">
                <a:solidFill>
                  <a:srgbClr val="3C3939"/>
                </a:solidFill>
                <a:latin typeface="Arial"/>
              </a:rPr>
              <a:t>Forrester Research found Teams users save up to </a:t>
            </a:r>
            <a:r>
              <a:rPr lang="en-GB" sz="1400" b="1">
                <a:solidFill>
                  <a:srgbClr val="3C3939"/>
                </a:solidFill>
                <a:latin typeface="Arial"/>
              </a:rPr>
              <a:t>4 hours per week</a:t>
            </a:r>
            <a:r>
              <a:rPr lang="en-GB" sz="1400">
                <a:solidFill>
                  <a:srgbClr val="3C3939"/>
                </a:solidFill>
                <a:latin typeface="Arial"/>
              </a:rPr>
              <a:t> through improved collaboration and information sharing (Myers, n.d.).</a:t>
            </a:r>
          </a:p>
        </p:txBody>
      </p:sp>
      <p:sp>
        <p:nvSpPr>
          <p:cNvPr id="11" name="TextBox 10">
            <a:extLst>
              <a:ext uri="{FF2B5EF4-FFF2-40B4-BE49-F238E27FC236}">
                <a16:creationId xmlns:a16="http://schemas.microsoft.com/office/drawing/2014/main" id="{F10C92C0-60D1-B430-B137-84C7218554B0}"/>
              </a:ext>
            </a:extLst>
          </p:cNvPr>
          <p:cNvSpPr txBox="1"/>
          <p:nvPr/>
        </p:nvSpPr>
        <p:spPr>
          <a:xfrm>
            <a:off x="661320" y="3967920"/>
            <a:ext cx="5348520" cy="2313720"/>
          </a:xfrm>
          <a:prstGeom prst="rect">
            <a:avLst/>
          </a:prstGeom>
          <a:solidFill>
            <a:srgbClr val="E1E1EA"/>
          </a:solidFill>
          <a:ln w="6480">
            <a:solidFill>
              <a:srgbClr val="C7C7D0"/>
            </a:solidFill>
            <a:prstDash val="solid"/>
          </a:ln>
        </p:spPr>
        <p:txBody>
          <a:bodyPr lIns="0" tIns="0" rIns="0" bIns="0"/>
          <a:lstStyle/>
          <a:p>
            <a:pPr lvl="0">
              <a:buNone/>
            </a:pPr>
            <a:endParaRPr lang="en-GB"/>
          </a:p>
        </p:txBody>
      </p:sp>
      <p:sp>
        <p:nvSpPr>
          <p:cNvPr id="12" name="TextBox 11">
            <a:extLst>
              <a:ext uri="{FF2B5EF4-FFF2-40B4-BE49-F238E27FC236}">
                <a16:creationId xmlns:a16="http://schemas.microsoft.com/office/drawing/2014/main" id="{04B3F3AC-0CC0-DE44-DBA0-C16DBAD46069}"/>
              </a:ext>
            </a:extLst>
          </p:cNvPr>
          <p:cNvSpPr txBox="1"/>
          <p:nvPr/>
        </p:nvSpPr>
        <p:spPr>
          <a:xfrm>
            <a:off x="847799" y="4154399"/>
            <a:ext cx="540360" cy="540360"/>
          </a:xfrm>
          <a:prstGeom prst="rect">
            <a:avLst/>
          </a:prstGeom>
          <a:solidFill>
            <a:srgbClr val="1B1B27"/>
          </a:solidFill>
          <a:ln w="9360">
            <a:solidFill>
              <a:srgbClr val="000000"/>
            </a:solidFill>
            <a:prstDash val="solid"/>
          </a:ln>
        </p:spPr>
        <p:txBody>
          <a:bodyPr lIns="0" tIns="0" rIns="0" bIns="0"/>
          <a:lstStyle/>
          <a:p>
            <a:pPr lvl="0">
              <a:buNone/>
            </a:pPr>
            <a:endParaRPr lang="en-GB"/>
          </a:p>
        </p:txBody>
      </p:sp>
      <p:sp>
        <p:nvSpPr>
          <p:cNvPr id="13" name="TextBox 12">
            <a:extLst>
              <a:ext uri="{FF2B5EF4-FFF2-40B4-BE49-F238E27FC236}">
                <a16:creationId xmlns:a16="http://schemas.microsoft.com/office/drawing/2014/main" id="{25E8C7EA-F3FD-44C0-4191-30E079A4F7A7}"/>
              </a:ext>
            </a:extLst>
          </p:cNvPr>
          <p:cNvSpPr txBox="1"/>
          <p:nvPr/>
        </p:nvSpPr>
        <p:spPr>
          <a:xfrm>
            <a:off x="847799" y="4866480"/>
            <a:ext cx="4975560" cy="281520"/>
          </a:xfrm>
          <a:prstGeom prst="rect">
            <a:avLst/>
          </a:prstGeom>
          <a:noFill/>
          <a:ln w="9360">
            <a:solidFill>
              <a:srgbClr val="000000"/>
            </a:solidFill>
            <a:prstDash val="solid"/>
          </a:ln>
        </p:spPr>
        <p:txBody>
          <a:bodyPr lIns="0" tIns="0" rIns="0" bIns="0"/>
          <a:lstStyle/>
          <a:p>
            <a:pPr lvl="0">
              <a:buNone/>
            </a:pPr>
            <a:r>
              <a:rPr lang="en-GB" sz="1750">
                <a:solidFill>
                  <a:srgbClr val="3C3939"/>
                </a:solidFill>
                <a:latin typeface="Arial"/>
              </a:rPr>
              <a:t>Any Device, Anywhere</a:t>
            </a:r>
          </a:p>
        </p:txBody>
      </p:sp>
      <p:sp>
        <p:nvSpPr>
          <p:cNvPr id="14" name="TextBox 13">
            <a:extLst>
              <a:ext uri="{FF2B5EF4-FFF2-40B4-BE49-F238E27FC236}">
                <a16:creationId xmlns:a16="http://schemas.microsoft.com/office/drawing/2014/main" id="{37C37735-9EF6-37A3-ABC0-2F68C717C5C4}"/>
              </a:ext>
            </a:extLst>
          </p:cNvPr>
          <p:cNvSpPr txBox="1"/>
          <p:nvPr/>
        </p:nvSpPr>
        <p:spPr>
          <a:xfrm>
            <a:off x="847799" y="5250960"/>
            <a:ext cx="4975560" cy="844559"/>
          </a:xfrm>
          <a:prstGeom prst="rect">
            <a:avLst/>
          </a:prstGeom>
          <a:noFill/>
          <a:ln w="9360">
            <a:solidFill>
              <a:srgbClr val="000000"/>
            </a:solidFill>
            <a:prstDash val="solid"/>
          </a:ln>
        </p:spPr>
        <p:txBody>
          <a:bodyPr lIns="0" tIns="0" rIns="0" bIns="0"/>
          <a:lstStyle/>
          <a:p>
            <a:pPr lvl="0">
              <a:buNone/>
            </a:pPr>
            <a:r>
              <a:rPr lang="en-GB" sz="1400">
                <a:solidFill>
                  <a:srgbClr val="3C3939"/>
                </a:solidFill>
                <a:latin typeface="Arial"/>
              </a:rPr>
              <a:t>Staff can use Teams on smartphones, tablets, or shared office computers — ideal for mobile care workers in the field (Microsoft, 2024).</a:t>
            </a:r>
          </a:p>
        </p:txBody>
      </p:sp>
      <p:sp>
        <p:nvSpPr>
          <p:cNvPr id="15" name="TextBox 14">
            <a:extLst>
              <a:ext uri="{FF2B5EF4-FFF2-40B4-BE49-F238E27FC236}">
                <a16:creationId xmlns:a16="http://schemas.microsoft.com/office/drawing/2014/main" id="{3E479754-4B8E-2C8B-A38D-409F83E2A483}"/>
              </a:ext>
            </a:extLst>
          </p:cNvPr>
          <p:cNvSpPr txBox="1"/>
          <p:nvPr/>
        </p:nvSpPr>
        <p:spPr>
          <a:xfrm>
            <a:off x="6181560" y="3967920"/>
            <a:ext cx="5348520" cy="2313720"/>
          </a:xfrm>
          <a:prstGeom prst="rect">
            <a:avLst/>
          </a:prstGeom>
          <a:solidFill>
            <a:srgbClr val="E1E1EA"/>
          </a:solidFill>
          <a:ln w="6480">
            <a:solidFill>
              <a:srgbClr val="C7C7D0"/>
            </a:solidFill>
            <a:prstDash val="solid"/>
          </a:ln>
        </p:spPr>
        <p:txBody>
          <a:bodyPr lIns="0" tIns="0" rIns="0" bIns="0"/>
          <a:lstStyle/>
          <a:p>
            <a:pPr lvl="0">
              <a:buNone/>
            </a:pPr>
            <a:endParaRPr lang="en-GB"/>
          </a:p>
        </p:txBody>
      </p:sp>
      <p:sp>
        <p:nvSpPr>
          <p:cNvPr id="16" name="TextBox 15">
            <a:extLst>
              <a:ext uri="{FF2B5EF4-FFF2-40B4-BE49-F238E27FC236}">
                <a16:creationId xmlns:a16="http://schemas.microsoft.com/office/drawing/2014/main" id="{51FDB290-D0B9-6FE6-DC2D-E14B832449D9}"/>
              </a:ext>
            </a:extLst>
          </p:cNvPr>
          <p:cNvSpPr txBox="1"/>
          <p:nvPr/>
        </p:nvSpPr>
        <p:spPr>
          <a:xfrm>
            <a:off x="6368040" y="4154399"/>
            <a:ext cx="540360" cy="540360"/>
          </a:xfrm>
          <a:prstGeom prst="rect">
            <a:avLst/>
          </a:prstGeom>
          <a:solidFill>
            <a:srgbClr val="1B1B27"/>
          </a:solidFill>
          <a:ln w="9360">
            <a:solidFill>
              <a:srgbClr val="000000"/>
            </a:solidFill>
            <a:prstDash val="solid"/>
          </a:ln>
        </p:spPr>
        <p:txBody>
          <a:bodyPr lIns="0" tIns="0" rIns="0" bIns="0"/>
          <a:lstStyle/>
          <a:p>
            <a:pPr lvl="0">
              <a:buNone/>
            </a:pPr>
            <a:endParaRPr lang="en-GB"/>
          </a:p>
        </p:txBody>
      </p:sp>
      <p:sp>
        <p:nvSpPr>
          <p:cNvPr id="17" name="TextBox 16">
            <a:extLst>
              <a:ext uri="{FF2B5EF4-FFF2-40B4-BE49-F238E27FC236}">
                <a16:creationId xmlns:a16="http://schemas.microsoft.com/office/drawing/2014/main" id="{F0F7E986-5B9C-3C07-E341-0B3A9570E060}"/>
              </a:ext>
            </a:extLst>
          </p:cNvPr>
          <p:cNvSpPr txBox="1"/>
          <p:nvPr/>
        </p:nvSpPr>
        <p:spPr>
          <a:xfrm>
            <a:off x="6368040" y="4866480"/>
            <a:ext cx="4975560" cy="281520"/>
          </a:xfrm>
          <a:prstGeom prst="rect">
            <a:avLst/>
          </a:prstGeom>
          <a:noFill/>
          <a:ln w="9360">
            <a:solidFill>
              <a:srgbClr val="000000"/>
            </a:solidFill>
            <a:prstDash val="solid"/>
          </a:ln>
        </p:spPr>
        <p:txBody>
          <a:bodyPr lIns="0" tIns="0" rIns="0" bIns="0"/>
          <a:lstStyle/>
          <a:p>
            <a:pPr lvl="0">
              <a:buNone/>
            </a:pPr>
            <a:r>
              <a:rPr lang="en-GB" sz="1750">
                <a:solidFill>
                  <a:srgbClr val="3C3939"/>
                </a:solidFill>
                <a:latin typeface="Arial"/>
              </a:rPr>
              <a:t>Secure and Compliant</a:t>
            </a:r>
          </a:p>
        </p:txBody>
      </p:sp>
      <p:sp>
        <p:nvSpPr>
          <p:cNvPr id="18" name="TextBox 17">
            <a:extLst>
              <a:ext uri="{FF2B5EF4-FFF2-40B4-BE49-F238E27FC236}">
                <a16:creationId xmlns:a16="http://schemas.microsoft.com/office/drawing/2014/main" id="{F1FCE54C-995C-DC62-6209-AD14BB36D6C1}"/>
              </a:ext>
            </a:extLst>
          </p:cNvPr>
          <p:cNvSpPr txBox="1"/>
          <p:nvPr/>
        </p:nvSpPr>
        <p:spPr>
          <a:xfrm>
            <a:off x="6368040" y="5250960"/>
            <a:ext cx="4975560" cy="844559"/>
          </a:xfrm>
          <a:prstGeom prst="rect">
            <a:avLst/>
          </a:prstGeom>
          <a:noFill/>
          <a:ln w="9360">
            <a:solidFill>
              <a:srgbClr val="000000"/>
            </a:solidFill>
            <a:prstDash val="solid"/>
          </a:ln>
        </p:spPr>
        <p:txBody>
          <a:bodyPr lIns="0" tIns="0" rIns="0" bIns="0"/>
          <a:lstStyle/>
          <a:p>
            <a:pPr lvl="0">
              <a:buNone/>
            </a:pPr>
            <a:r>
              <a:rPr lang="en-GB" sz="1400">
                <a:solidFill>
                  <a:srgbClr val="3C3939"/>
                </a:solidFill>
                <a:latin typeface="Arial"/>
              </a:rPr>
              <a:t>Communications are encrypted end-to-end, supporting data protection obligations directly relevant to care settings and GDPR compliance.</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B8B25C6-AED8-89CC-B373-1C675D310F1A}"/>
              </a:ext>
            </a:extLst>
          </p:cNvPr>
          <p:cNvSpPr txBox="1"/>
          <p:nvPr/>
        </p:nvSpPr>
        <p:spPr>
          <a:xfrm>
            <a:off x="661320" y="534240"/>
            <a:ext cx="10868760" cy="304560"/>
          </a:xfrm>
          <a:prstGeom prst="rect">
            <a:avLst/>
          </a:prstGeom>
          <a:noFill/>
          <a:ln w="9360">
            <a:solidFill>
              <a:srgbClr val="000000"/>
            </a:solidFill>
            <a:prstDash val="solid"/>
          </a:ln>
        </p:spPr>
        <p:txBody>
          <a:bodyPr lIns="0" tIns="0" rIns="0" bIns="0"/>
          <a:lstStyle/>
          <a:p>
            <a:pPr lvl="0">
              <a:buNone/>
            </a:pPr>
            <a:r>
              <a:rPr lang="en-GB" sz="1900">
                <a:solidFill>
                  <a:srgbClr val="1B1B27"/>
                </a:solidFill>
                <a:latin typeface="Raleway"/>
              </a:rPr>
              <a:t>Limitations of Using Microsoft Teams</a:t>
            </a:r>
          </a:p>
        </p:txBody>
      </p:sp>
      <p:pic>
        <p:nvPicPr>
          <p:cNvPr id="3" name="Picture 2">
            <a:extLst>
              <a:ext uri="{FF2B5EF4-FFF2-40B4-BE49-F238E27FC236}">
                <a16:creationId xmlns:a16="http://schemas.microsoft.com/office/drawing/2014/main" id="{78B86FE9-E673-FBE7-D3D1-2A785ABCE892}"/>
              </a:ext>
            </a:extLst>
          </p:cNvPr>
          <p:cNvPicPr>
            <a:picLocks noChangeAspect="1"/>
          </p:cNvPicPr>
          <p:nvPr/>
        </p:nvPicPr>
        <p:blipFill>
          <a:blip r:embed="rId2"/>
          <a:stretch>
            <a:fillRect/>
          </a:stretch>
        </p:blipFill>
        <p:spPr>
          <a:xfrm>
            <a:off x="661320" y="961200"/>
            <a:ext cx="5315400" cy="5315760"/>
          </a:xfrm>
          <a:prstGeom prst="rect">
            <a:avLst/>
          </a:prstGeom>
        </p:spPr>
      </p:pic>
      <p:sp>
        <p:nvSpPr>
          <p:cNvPr id="4" name="TextBox 3">
            <a:extLst>
              <a:ext uri="{FF2B5EF4-FFF2-40B4-BE49-F238E27FC236}">
                <a16:creationId xmlns:a16="http://schemas.microsoft.com/office/drawing/2014/main" id="{C3B2F0C4-104D-E82F-7C1E-C38E5ADECD28}"/>
              </a:ext>
            </a:extLst>
          </p:cNvPr>
          <p:cNvSpPr txBox="1"/>
          <p:nvPr/>
        </p:nvSpPr>
        <p:spPr>
          <a:xfrm>
            <a:off x="6095880" y="1089000"/>
            <a:ext cx="5315400" cy="152280"/>
          </a:xfrm>
          <a:prstGeom prst="rect">
            <a:avLst/>
          </a:prstGeom>
          <a:noFill/>
          <a:ln w="9360">
            <a:solidFill>
              <a:srgbClr val="000000"/>
            </a:solidFill>
            <a:prstDash val="solid"/>
          </a:ln>
        </p:spPr>
        <p:txBody>
          <a:bodyPr lIns="0" tIns="0" rIns="0" bIns="0"/>
          <a:lstStyle/>
          <a:p>
            <a:pPr lvl="0">
              <a:buNone/>
            </a:pPr>
            <a:r>
              <a:rPr lang="en-GB" sz="1400">
                <a:solidFill>
                  <a:srgbClr val="1B1B27"/>
                </a:solidFill>
                <a:latin typeface="Raleway"/>
              </a:rPr>
              <a:t>Digital Literacy Barriers</a:t>
            </a:r>
          </a:p>
        </p:txBody>
      </p:sp>
      <p:sp>
        <p:nvSpPr>
          <p:cNvPr id="5" name="TextBox 4">
            <a:extLst>
              <a:ext uri="{FF2B5EF4-FFF2-40B4-BE49-F238E27FC236}">
                <a16:creationId xmlns:a16="http://schemas.microsoft.com/office/drawing/2014/main" id="{B633B4ED-CF5E-A2D0-2502-205CAA448C03}"/>
              </a:ext>
            </a:extLst>
          </p:cNvPr>
          <p:cNvSpPr txBox="1"/>
          <p:nvPr/>
        </p:nvSpPr>
        <p:spPr>
          <a:xfrm>
            <a:off x="6095880" y="1492560"/>
            <a:ext cx="5315400" cy="560160"/>
          </a:xfrm>
          <a:prstGeom prst="rect">
            <a:avLst/>
          </a:prstGeom>
          <a:noFill/>
          <a:ln w="9360">
            <a:solidFill>
              <a:srgbClr val="000000"/>
            </a:solidFill>
            <a:prstDash val="solid"/>
          </a:ln>
        </p:spPr>
        <p:txBody>
          <a:bodyPr lIns="0" tIns="0" rIns="0" bIns="0"/>
          <a:lstStyle/>
          <a:p>
            <a:pPr lvl="0">
              <a:buNone/>
            </a:pPr>
            <a:r>
              <a:rPr lang="en-GB" sz="1100">
                <a:solidFill>
                  <a:srgbClr val="3C3939"/>
                </a:solidFill>
                <a:latin typeface="Roboto"/>
              </a:rPr>
              <a:t>Some support workers or older staff may find Teams unfamiliar, requiring structured training and onboarding time before effective use.</a:t>
            </a:r>
          </a:p>
        </p:txBody>
      </p:sp>
      <p:sp>
        <p:nvSpPr>
          <p:cNvPr id="6" name="TextBox 5">
            <a:extLst>
              <a:ext uri="{FF2B5EF4-FFF2-40B4-BE49-F238E27FC236}">
                <a16:creationId xmlns:a16="http://schemas.microsoft.com/office/drawing/2014/main" id="{EEBA0CAB-C7FC-1300-85CA-7FECF19ACA8B}"/>
              </a:ext>
            </a:extLst>
          </p:cNvPr>
          <p:cNvSpPr txBox="1"/>
          <p:nvPr/>
        </p:nvSpPr>
        <p:spPr>
          <a:xfrm>
            <a:off x="6095880" y="2072519"/>
            <a:ext cx="5315400" cy="152280"/>
          </a:xfrm>
          <a:prstGeom prst="rect">
            <a:avLst/>
          </a:prstGeom>
          <a:noFill/>
          <a:ln w="9360">
            <a:solidFill>
              <a:srgbClr val="000000"/>
            </a:solidFill>
            <a:prstDash val="solid"/>
          </a:ln>
        </p:spPr>
        <p:txBody>
          <a:bodyPr lIns="0" tIns="0" rIns="0" bIns="0"/>
          <a:lstStyle/>
          <a:p>
            <a:pPr lvl="0">
              <a:buNone/>
            </a:pPr>
            <a:r>
              <a:rPr lang="en-GB" sz="1200">
                <a:solidFill>
                  <a:srgbClr val="1B1B27"/>
                </a:solidFill>
                <a:latin typeface="Raleway"/>
              </a:rPr>
              <a:t>Connectivity Dependency</a:t>
            </a:r>
          </a:p>
        </p:txBody>
      </p:sp>
      <p:sp>
        <p:nvSpPr>
          <p:cNvPr id="7" name="TextBox 6">
            <a:extLst>
              <a:ext uri="{FF2B5EF4-FFF2-40B4-BE49-F238E27FC236}">
                <a16:creationId xmlns:a16="http://schemas.microsoft.com/office/drawing/2014/main" id="{9B7E6AD4-2801-A31D-C0EF-AAEF19C8BAD4}"/>
              </a:ext>
            </a:extLst>
          </p:cNvPr>
          <p:cNvSpPr txBox="1"/>
          <p:nvPr/>
        </p:nvSpPr>
        <p:spPr>
          <a:xfrm>
            <a:off x="6095880" y="2326680"/>
            <a:ext cx="5315400" cy="680040"/>
          </a:xfrm>
          <a:prstGeom prst="rect">
            <a:avLst/>
          </a:prstGeom>
          <a:noFill/>
          <a:ln w="9360">
            <a:solidFill>
              <a:srgbClr val="000000"/>
            </a:solidFill>
            <a:prstDash val="solid"/>
          </a:ln>
        </p:spPr>
        <p:txBody>
          <a:bodyPr lIns="0" tIns="0" rIns="0" bIns="0"/>
          <a:lstStyle/>
          <a:p>
            <a:pPr lvl="0">
              <a:buNone/>
            </a:pPr>
            <a:r>
              <a:rPr lang="en-GB" sz="1050">
                <a:solidFill>
                  <a:srgbClr val="3C3939"/>
                </a:solidFill>
                <a:latin typeface="Roboto"/>
              </a:rPr>
              <a:t>Teams require reliable internet access. Organisations must establish reliable network connectivity for real-time communications, especially in remote or rural care settings (Foster and Charnock, 2024).</a:t>
            </a:r>
          </a:p>
        </p:txBody>
      </p:sp>
      <p:sp>
        <p:nvSpPr>
          <p:cNvPr id="8" name="TextBox 7">
            <a:extLst>
              <a:ext uri="{FF2B5EF4-FFF2-40B4-BE49-F238E27FC236}">
                <a16:creationId xmlns:a16="http://schemas.microsoft.com/office/drawing/2014/main" id="{D2D4C31C-8ADA-CB73-1D93-EC2C47E30E7A}"/>
              </a:ext>
            </a:extLst>
          </p:cNvPr>
          <p:cNvSpPr txBox="1"/>
          <p:nvPr/>
        </p:nvSpPr>
        <p:spPr>
          <a:xfrm>
            <a:off x="6095880" y="2962079"/>
            <a:ext cx="5315400" cy="152280"/>
          </a:xfrm>
          <a:prstGeom prst="rect">
            <a:avLst/>
          </a:prstGeom>
          <a:noFill/>
          <a:ln w="9360">
            <a:solidFill>
              <a:srgbClr val="000000"/>
            </a:solidFill>
            <a:prstDash val="solid"/>
          </a:ln>
        </p:spPr>
        <p:txBody>
          <a:bodyPr lIns="0" tIns="0" rIns="0" bIns="0"/>
          <a:lstStyle/>
          <a:p>
            <a:pPr lvl="0">
              <a:buNone/>
            </a:pPr>
            <a:r>
              <a:rPr lang="en-GB" sz="1100">
                <a:solidFill>
                  <a:srgbClr val="1B1B27"/>
                </a:solidFill>
                <a:latin typeface="Raleway"/>
              </a:rPr>
              <a:t>Notification Overload</a:t>
            </a:r>
          </a:p>
        </p:txBody>
      </p:sp>
      <p:sp>
        <p:nvSpPr>
          <p:cNvPr id="9" name="TextBox 8">
            <a:extLst>
              <a:ext uri="{FF2B5EF4-FFF2-40B4-BE49-F238E27FC236}">
                <a16:creationId xmlns:a16="http://schemas.microsoft.com/office/drawing/2014/main" id="{4ED5FD3D-440E-AD8D-23D0-388A950C6A62}"/>
              </a:ext>
            </a:extLst>
          </p:cNvPr>
          <p:cNvSpPr txBox="1"/>
          <p:nvPr/>
        </p:nvSpPr>
        <p:spPr>
          <a:xfrm>
            <a:off x="6095880" y="3227760"/>
            <a:ext cx="5315400" cy="606960"/>
          </a:xfrm>
          <a:prstGeom prst="rect">
            <a:avLst/>
          </a:prstGeom>
          <a:noFill/>
          <a:ln w="9360">
            <a:solidFill>
              <a:srgbClr val="000000"/>
            </a:solidFill>
            <a:prstDash val="solid"/>
          </a:ln>
        </p:spPr>
        <p:txBody>
          <a:bodyPr lIns="0" tIns="0" rIns="0" bIns="0"/>
          <a:lstStyle/>
          <a:p>
            <a:pPr lvl="0">
              <a:buNone/>
            </a:pPr>
            <a:r>
              <a:rPr lang="en-GB" sz="1100">
                <a:solidFill>
                  <a:srgbClr val="3C3939"/>
                </a:solidFill>
                <a:latin typeface="Roboto"/>
              </a:rPr>
              <a:t>Without clear channel guidelines, staff may receive excessive alerts, causing important updates to be lost among general messages.</a:t>
            </a:r>
          </a:p>
        </p:txBody>
      </p:sp>
      <p:sp>
        <p:nvSpPr>
          <p:cNvPr id="10" name="TextBox 9">
            <a:extLst>
              <a:ext uri="{FF2B5EF4-FFF2-40B4-BE49-F238E27FC236}">
                <a16:creationId xmlns:a16="http://schemas.microsoft.com/office/drawing/2014/main" id="{2BC5F811-2DB8-01CF-299D-251A16BC08EB}"/>
              </a:ext>
            </a:extLst>
          </p:cNvPr>
          <p:cNvSpPr txBox="1"/>
          <p:nvPr/>
        </p:nvSpPr>
        <p:spPr>
          <a:xfrm>
            <a:off x="6095880" y="3668759"/>
            <a:ext cx="5315400" cy="152280"/>
          </a:xfrm>
          <a:prstGeom prst="rect">
            <a:avLst/>
          </a:prstGeom>
          <a:noFill/>
          <a:ln w="9360">
            <a:solidFill>
              <a:srgbClr val="000000"/>
            </a:solidFill>
            <a:prstDash val="solid"/>
          </a:ln>
        </p:spPr>
        <p:txBody>
          <a:bodyPr lIns="0" tIns="0" rIns="0" bIns="0"/>
          <a:lstStyle/>
          <a:p>
            <a:pPr lvl="0">
              <a:buNone/>
            </a:pPr>
            <a:r>
              <a:rPr lang="en-GB" sz="1200">
                <a:solidFill>
                  <a:srgbClr val="1B1B27"/>
                </a:solidFill>
                <a:latin typeface="Raleway"/>
              </a:rPr>
              <a:t>Device Access</a:t>
            </a:r>
          </a:p>
        </p:txBody>
      </p:sp>
      <p:sp>
        <p:nvSpPr>
          <p:cNvPr id="11" name="TextBox 10">
            <a:extLst>
              <a:ext uri="{FF2B5EF4-FFF2-40B4-BE49-F238E27FC236}">
                <a16:creationId xmlns:a16="http://schemas.microsoft.com/office/drawing/2014/main" id="{1CBB3D68-F473-7357-785C-D0D0AC79E0A7}"/>
              </a:ext>
            </a:extLst>
          </p:cNvPr>
          <p:cNvSpPr txBox="1"/>
          <p:nvPr/>
        </p:nvSpPr>
        <p:spPr>
          <a:xfrm>
            <a:off x="6095880" y="3967920"/>
            <a:ext cx="5315400" cy="606960"/>
          </a:xfrm>
          <a:prstGeom prst="rect">
            <a:avLst/>
          </a:prstGeom>
          <a:noFill/>
          <a:ln w="9360">
            <a:solidFill>
              <a:srgbClr val="000000"/>
            </a:solidFill>
            <a:prstDash val="solid"/>
          </a:ln>
        </p:spPr>
        <p:txBody>
          <a:bodyPr lIns="0" tIns="0" rIns="0" bIns="0"/>
          <a:lstStyle/>
          <a:p>
            <a:pPr lvl="0">
              <a:buNone/>
            </a:pPr>
            <a:r>
              <a:rPr lang="en-GB" sz="1050">
                <a:solidFill>
                  <a:srgbClr val="3C3939"/>
                </a:solidFill>
                <a:latin typeface="Roboto"/>
              </a:rPr>
              <a:t>Not all frontline staff may have access to a personal or work device, which could create gaps in the team's communication coverage.</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2D71BAA-DBD4-CF96-0D14-783C96115AD4}"/>
              </a:ext>
            </a:extLst>
          </p:cNvPr>
          <p:cNvSpPr txBox="1"/>
          <p:nvPr/>
        </p:nvSpPr>
        <p:spPr>
          <a:xfrm>
            <a:off x="661320" y="628200"/>
            <a:ext cx="10868760" cy="581400"/>
          </a:xfrm>
          <a:prstGeom prst="rect">
            <a:avLst/>
          </a:prstGeom>
          <a:noFill/>
          <a:ln w="9360">
            <a:solidFill>
              <a:srgbClr val="000000"/>
            </a:solidFill>
            <a:prstDash val="solid"/>
          </a:ln>
        </p:spPr>
        <p:txBody>
          <a:bodyPr lIns="0" tIns="0" rIns="0" bIns="0"/>
          <a:lstStyle/>
          <a:p>
            <a:pPr lvl="0">
              <a:buNone/>
            </a:pPr>
            <a:r>
              <a:rPr lang="en-GB" sz="3650">
                <a:solidFill>
                  <a:srgbClr val="1B1B27"/>
                </a:solidFill>
                <a:latin typeface="Arial"/>
              </a:rPr>
              <a:t>References</a:t>
            </a:r>
          </a:p>
        </p:txBody>
      </p:sp>
      <p:sp>
        <p:nvSpPr>
          <p:cNvPr id="3" name="TextBox 2">
            <a:extLst>
              <a:ext uri="{FF2B5EF4-FFF2-40B4-BE49-F238E27FC236}">
                <a16:creationId xmlns:a16="http://schemas.microsoft.com/office/drawing/2014/main" id="{41747D13-CD3A-27AA-AB62-D3E11F207439}"/>
              </a:ext>
            </a:extLst>
          </p:cNvPr>
          <p:cNvSpPr txBox="1"/>
          <p:nvPr/>
        </p:nvSpPr>
        <p:spPr>
          <a:xfrm>
            <a:off x="898199" y="2044800"/>
            <a:ext cx="3233520" cy="2657520"/>
          </a:xfrm>
          <a:prstGeom prst="rect">
            <a:avLst/>
          </a:prstGeom>
          <a:noFill/>
          <a:ln w="9360">
            <a:solidFill>
              <a:srgbClr val="000000"/>
            </a:solidFill>
            <a:prstDash val="solid"/>
          </a:ln>
        </p:spPr>
        <p:txBody>
          <a:bodyPr lIns="0" tIns="0" rIns="0" bIns="0"/>
          <a:lstStyle/>
          <a:p>
            <a:pPr lvl="0">
              <a:buNone/>
            </a:pPr>
            <a:r>
              <a:rPr lang="en-GB" sz="1450">
                <a:solidFill>
                  <a:srgbClr val="3C3939"/>
                </a:solidFill>
                <a:latin typeface="Arial"/>
              </a:rPr>
              <a:t>Foster, G. and Charnock, R. (2024) </a:t>
            </a:r>
            <a:r>
              <a:rPr lang="en-GB" sz="1450" i="1">
                <a:solidFill>
                  <a:srgbClr val="3C3939"/>
                </a:solidFill>
                <a:latin typeface="Arial"/>
              </a:rPr>
              <a:t>Microsoft Teams is great for healthcare, but there are issues to address.</a:t>
            </a:r>
            <a:r>
              <a:rPr lang="en-GB" sz="1450">
                <a:solidFill>
                  <a:srgbClr val="3C3939"/>
                </a:solidFill>
                <a:latin typeface="Arial"/>
              </a:rPr>
              <a:t> Centric Consulting. Available at: </a:t>
            </a:r>
            <a:r>
              <a:rPr lang="en-GB" sz="1450" b="1" u="sng">
                <a:solidFill>
                  <a:srgbClr val="1B1B27"/>
                </a:solidFill>
                <a:latin typeface="Arial"/>
              </a:rPr>
              <a:t>https://centricconsulting.com/blog/microsoft-teams-and-healthcare-lessons-learned-from-early-adopters/</a:t>
            </a:r>
          </a:p>
        </p:txBody>
      </p:sp>
      <p:sp>
        <p:nvSpPr>
          <p:cNvPr id="4" name="TextBox 3">
            <a:extLst>
              <a:ext uri="{FF2B5EF4-FFF2-40B4-BE49-F238E27FC236}">
                <a16:creationId xmlns:a16="http://schemas.microsoft.com/office/drawing/2014/main" id="{CA3708A1-9344-16CE-6409-4CE7CBD5790E}"/>
              </a:ext>
            </a:extLst>
          </p:cNvPr>
          <p:cNvSpPr txBox="1"/>
          <p:nvPr/>
        </p:nvSpPr>
        <p:spPr>
          <a:xfrm>
            <a:off x="4597560" y="2044800"/>
            <a:ext cx="3233520" cy="2362320"/>
          </a:xfrm>
          <a:prstGeom prst="rect">
            <a:avLst/>
          </a:prstGeom>
          <a:noFill/>
          <a:ln w="9360">
            <a:solidFill>
              <a:srgbClr val="000000"/>
            </a:solidFill>
            <a:prstDash val="solid"/>
          </a:ln>
        </p:spPr>
        <p:txBody>
          <a:bodyPr lIns="0" tIns="0" rIns="0" bIns="0"/>
          <a:lstStyle/>
          <a:p>
            <a:pPr lvl="0">
              <a:buNone/>
            </a:pPr>
            <a:r>
              <a:rPr lang="en-GB" sz="1450">
                <a:solidFill>
                  <a:srgbClr val="3C3939"/>
                </a:solidFill>
                <a:latin typeface="Arial"/>
              </a:rPr>
              <a:t>Microsoft (2024) </a:t>
            </a:r>
            <a:r>
              <a:rPr lang="en-GB" sz="1450" i="1">
                <a:solidFill>
                  <a:srgbClr val="3C3939"/>
                </a:solidFill>
                <a:latin typeface="Arial"/>
              </a:rPr>
              <a:t>Frontline team collaboration – Microsoft 365 for frontline workers.</a:t>
            </a:r>
            <a:r>
              <a:rPr lang="en-GB" sz="1450">
                <a:solidFill>
                  <a:srgbClr val="3C3939"/>
                </a:solidFill>
                <a:latin typeface="Arial"/>
              </a:rPr>
              <a:t> Microsoft Learn. Available at: </a:t>
            </a:r>
            <a:r>
              <a:rPr lang="en-GB" sz="1450" b="1" u="sng">
                <a:solidFill>
                  <a:srgbClr val="1B1B27"/>
                </a:solidFill>
                <a:latin typeface="Arial"/>
              </a:rPr>
              <a:t>https://learn.microsoft.com/en-us/microsoft-365/frontline/flw-team-collaboration</a:t>
            </a:r>
          </a:p>
        </p:txBody>
      </p:sp>
      <p:sp>
        <p:nvSpPr>
          <p:cNvPr id="5" name="TextBox 4">
            <a:extLst>
              <a:ext uri="{FF2B5EF4-FFF2-40B4-BE49-F238E27FC236}">
                <a16:creationId xmlns:a16="http://schemas.microsoft.com/office/drawing/2014/main" id="{38B141A7-26C7-A53D-A7AE-F7931748BD66}"/>
              </a:ext>
            </a:extLst>
          </p:cNvPr>
          <p:cNvSpPr txBox="1"/>
          <p:nvPr/>
        </p:nvSpPr>
        <p:spPr>
          <a:xfrm>
            <a:off x="8296560" y="2044800"/>
            <a:ext cx="3233520" cy="1476360"/>
          </a:xfrm>
          <a:prstGeom prst="rect">
            <a:avLst/>
          </a:prstGeom>
          <a:noFill/>
          <a:ln w="9360">
            <a:solidFill>
              <a:srgbClr val="000000"/>
            </a:solidFill>
            <a:prstDash val="solid"/>
          </a:ln>
        </p:spPr>
        <p:txBody>
          <a:bodyPr lIns="0" tIns="0" rIns="0" bIns="0"/>
          <a:lstStyle/>
          <a:p>
            <a:pPr lvl="0">
              <a:buNone/>
            </a:pPr>
            <a:r>
              <a:rPr lang="en-GB" sz="1450">
                <a:solidFill>
                  <a:srgbClr val="3C3939"/>
                </a:solidFill>
                <a:latin typeface="Arial"/>
              </a:rPr>
              <a:t>Microsoft (2024) </a:t>
            </a:r>
            <a:r>
              <a:rPr lang="en-GB" sz="1450" i="1">
                <a:solidFill>
                  <a:srgbClr val="3C3939"/>
                </a:solidFill>
                <a:latin typeface="Arial"/>
              </a:rPr>
              <a:t>Microsoft Teams for shared devices and workstations.</a:t>
            </a:r>
            <a:r>
              <a:rPr lang="en-GB" sz="1450">
                <a:solidFill>
                  <a:srgbClr val="3C3939"/>
                </a:solidFill>
                <a:latin typeface="Arial"/>
              </a:rPr>
              <a:t> Microsoft. Available at: </a:t>
            </a:r>
            <a:r>
              <a:rPr lang="en-GB" sz="1450" b="1" u="sng">
                <a:solidFill>
                  <a:srgbClr val="1B1B27"/>
                </a:solidFill>
                <a:latin typeface="Arial"/>
              </a:rPr>
              <a:t>https://cdn-dynmedia-1.microsoft.com</a:t>
            </a:r>
          </a:p>
        </p:txBody>
      </p:sp>
      <p:sp>
        <p:nvSpPr>
          <p:cNvPr id="6" name="TextBox 5">
            <a:extLst>
              <a:ext uri="{FF2B5EF4-FFF2-40B4-BE49-F238E27FC236}">
                <a16:creationId xmlns:a16="http://schemas.microsoft.com/office/drawing/2014/main" id="{365FCC00-C919-49E5-6BFD-DD155047AF2B}"/>
              </a:ext>
            </a:extLst>
          </p:cNvPr>
          <p:cNvSpPr txBox="1"/>
          <p:nvPr/>
        </p:nvSpPr>
        <p:spPr>
          <a:xfrm>
            <a:off x="898199" y="5068440"/>
            <a:ext cx="5083200" cy="1181160"/>
          </a:xfrm>
          <a:prstGeom prst="rect">
            <a:avLst/>
          </a:prstGeom>
          <a:noFill/>
          <a:ln w="9360">
            <a:solidFill>
              <a:srgbClr val="000000"/>
            </a:solidFill>
            <a:prstDash val="solid"/>
          </a:ln>
        </p:spPr>
        <p:txBody>
          <a:bodyPr lIns="0" tIns="0" rIns="0" bIns="0"/>
          <a:lstStyle/>
          <a:p>
            <a:pPr lvl="0">
              <a:buNone/>
            </a:pPr>
            <a:r>
              <a:rPr lang="en-GB" sz="1450">
                <a:solidFill>
                  <a:srgbClr val="3C3939"/>
                </a:solidFill>
                <a:latin typeface="Arial"/>
              </a:rPr>
              <a:t>Microsolve (2024) </a:t>
            </a:r>
            <a:r>
              <a:rPr lang="en-GB" sz="1450" i="1">
                <a:solidFill>
                  <a:srgbClr val="3C3939"/>
                </a:solidFill>
                <a:latin typeface="Arial"/>
              </a:rPr>
              <a:t>Using Microsoft Teams to connect care staff across multiple aged care sites.</a:t>
            </a:r>
            <a:r>
              <a:rPr lang="en-GB" sz="1450">
                <a:solidFill>
                  <a:srgbClr val="3C3939"/>
                </a:solidFill>
                <a:latin typeface="Arial"/>
              </a:rPr>
              <a:t> Available at: </a:t>
            </a:r>
            <a:r>
              <a:rPr lang="en-GB" sz="1450" b="1" u="sng">
                <a:solidFill>
                  <a:srgbClr val="1B1B27"/>
                </a:solidFill>
                <a:latin typeface="Arial"/>
              </a:rPr>
              <a:t>https://microsolve.com.au/aged-care/microsoft-365/teams-for-multi-site-facilities</a:t>
            </a:r>
          </a:p>
        </p:txBody>
      </p:sp>
      <p:sp>
        <p:nvSpPr>
          <p:cNvPr id="7" name="TextBox 6">
            <a:extLst>
              <a:ext uri="{FF2B5EF4-FFF2-40B4-BE49-F238E27FC236}">
                <a16:creationId xmlns:a16="http://schemas.microsoft.com/office/drawing/2014/main" id="{05090AC7-F7DD-1A60-153F-6ED8A26A0F4A}"/>
              </a:ext>
            </a:extLst>
          </p:cNvPr>
          <p:cNvSpPr txBox="1"/>
          <p:nvPr/>
        </p:nvSpPr>
        <p:spPr>
          <a:xfrm>
            <a:off x="6447240" y="5068440"/>
            <a:ext cx="5083200" cy="1181160"/>
          </a:xfrm>
          <a:prstGeom prst="rect">
            <a:avLst/>
          </a:prstGeom>
          <a:noFill/>
          <a:ln w="9360">
            <a:solidFill>
              <a:srgbClr val="000000"/>
            </a:solidFill>
            <a:prstDash val="solid"/>
          </a:ln>
        </p:spPr>
        <p:txBody>
          <a:bodyPr lIns="0" tIns="0" rIns="0" bIns="0"/>
          <a:lstStyle/>
          <a:p>
            <a:pPr lvl="0">
              <a:buNone/>
            </a:pPr>
            <a:r>
              <a:rPr lang="en-GB" sz="1450">
                <a:solidFill>
                  <a:srgbClr val="3C3939"/>
                </a:solidFill>
                <a:latin typeface="Arial"/>
              </a:rPr>
              <a:t>Myers, P. (n.d.) </a:t>
            </a:r>
            <a:r>
              <a:rPr lang="en-GB" sz="1450" i="1">
                <a:solidFill>
                  <a:srgbClr val="3C3939"/>
                </a:solidFill>
                <a:latin typeface="Arial"/>
              </a:rPr>
              <a:t>Microsoft Teams connects, engages, and empowers frontline workers in healthcare.</a:t>
            </a:r>
            <a:r>
              <a:rPr lang="en-GB" sz="1450">
                <a:solidFill>
                  <a:srgbClr val="3C3939"/>
                </a:solidFill>
                <a:latin typeface="Arial"/>
              </a:rPr>
              <a:t> Forrester/Microsoft. Available at: </a:t>
            </a:r>
            <a:r>
              <a:rPr lang="en-GB" sz="1450" b="1" u="sng">
                <a:solidFill>
                  <a:srgbClr val="1B1B27"/>
                </a:solidFill>
                <a:latin typeface="Arial"/>
              </a:rPr>
              <a:t>https://cdn-dynmedia-1.microsoft.com</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C94CA72-C8A7-E557-7799-2480ED6D4E2C}"/>
              </a:ext>
            </a:extLst>
          </p:cNvPr>
          <p:cNvSpPr txBox="1"/>
          <p:nvPr/>
        </p:nvSpPr>
        <p:spPr>
          <a:xfrm>
            <a:off x="661320" y="579240"/>
            <a:ext cx="10868760" cy="581400"/>
          </a:xfrm>
          <a:prstGeom prst="rect">
            <a:avLst/>
          </a:prstGeom>
          <a:noFill/>
          <a:ln w="9360">
            <a:solidFill>
              <a:srgbClr val="000000"/>
            </a:solidFill>
            <a:prstDash val="solid"/>
          </a:ln>
        </p:spPr>
        <p:txBody>
          <a:bodyPr lIns="0" tIns="0" rIns="0" bIns="0"/>
          <a:lstStyle/>
          <a:p>
            <a:pPr lvl="0">
              <a:buNone/>
            </a:pPr>
            <a:r>
              <a:rPr lang="en-GB" sz="3650">
                <a:solidFill>
                  <a:srgbClr val="1B1B27"/>
                </a:solidFill>
                <a:latin typeface="Arial"/>
              </a:rPr>
              <a:t>Sources</a:t>
            </a:r>
          </a:p>
        </p:txBody>
      </p:sp>
      <p:sp>
        <p:nvSpPr>
          <p:cNvPr id="3" name="TextBox 2">
            <a:extLst>
              <a:ext uri="{FF2B5EF4-FFF2-40B4-BE49-F238E27FC236}">
                <a16:creationId xmlns:a16="http://schemas.microsoft.com/office/drawing/2014/main" id="{4529EE01-11F9-24C0-40E4-D19F5D423DF6}"/>
              </a:ext>
            </a:extLst>
          </p:cNvPr>
          <p:cNvSpPr txBox="1"/>
          <p:nvPr/>
        </p:nvSpPr>
        <p:spPr>
          <a:xfrm>
            <a:off x="661320" y="1507319"/>
            <a:ext cx="1515240" cy="282600"/>
          </a:xfrm>
          <a:prstGeom prst="rect">
            <a:avLst/>
          </a:prstGeom>
          <a:noFill/>
          <a:ln w="6480">
            <a:solidFill>
              <a:srgbClr val="1B1B27"/>
            </a:solidFill>
            <a:prstDash val="solid"/>
          </a:ln>
        </p:spPr>
        <p:txBody>
          <a:bodyPr lIns="0" tIns="0" rIns="0" bIns="0"/>
          <a:lstStyle/>
          <a:p>
            <a:pPr lvl="0">
              <a:buNone/>
            </a:pPr>
            <a:endParaRPr lang="en-GB"/>
          </a:p>
        </p:txBody>
      </p:sp>
      <p:sp>
        <p:nvSpPr>
          <p:cNvPr id="4" name="TextBox 3">
            <a:extLst>
              <a:ext uri="{FF2B5EF4-FFF2-40B4-BE49-F238E27FC236}">
                <a16:creationId xmlns:a16="http://schemas.microsoft.com/office/drawing/2014/main" id="{AFABE9ED-1A04-0DBF-1C31-DD34B7642106}"/>
              </a:ext>
            </a:extLst>
          </p:cNvPr>
          <p:cNvSpPr txBox="1"/>
          <p:nvPr/>
        </p:nvSpPr>
        <p:spPr>
          <a:xfrm>
            <a:off x="772920" y="1566719"/>
            <a:ext cx="1901520" cy="171000"/>
          </a:xfrm>
          <a:prstGeom prst="rect">
            <a:avLst/>
          </a:prstGeom>
          <a:noFill/>
          <a:ln w="9360">
            <a:solidFill>
              <a:srgbClr val="000000"/>
            </a:solidFill>
            <a:prstDash val="solid"/>
          </a:ln>
        </p:spPr>
        <p:txBody>
          <a:bodyPr lIns="0" tIns="0" rIns="0" bIns="0"/>
          <a:lstStyle/>
          <a:p>
            <a:pPr lvl="0">
              <a:buNone/>
            </a:pPr>
            <a:r>
              <a:rPr lang="en-GB" sz="1150">
                <a:solidFill>
                  <a:srgbClr val="1B1B27"/>
                </a:solidFill>
                <a:latin typeface="Arial"/>
              </a:rPr>
              <a:t>FURTHER READING</a:t>
            </a:r>
          </a:p>
        </p:txBody>
      </p:sp>
      <p:sp>
        <p:nvSpPr>
          <p:cNvPr id="5" name="TextBox 4">
            <a:extLst>
              <a:ext uri="{FF2B5EF4-FFF2-40B4-BE49-F238E27FC236}">
                <a16:creationId xmlns:a16="http://schemas.microsoft.com/office/drawing/2014/main" id="{E8FB9C70-0854-0D80-B9B0-CD439C34CB08}"/>
              </a:ext>
            </a:extLst>
          </p:cNvPr>
          <p:cNvSpPr txBox="1"/>
          <p:nvPr/>
        </p:nvSpPr>
        <p:spPr>
          <a:xfrm>
            <a:off x="1266120" y="1995839"/>
            <a:ext cx="10263960" cy="295200"/>
          </a:xfrm>
          <a:prstGeom prst="rect">
            <a:avLst/>
          </a:prstGeom>
          <a:noFill/>
          <a:ln w="9360">
            <a:solidFill>
              <a:srgbClr val="000000"/>
            </a:solidFill>
            <a:prstDash val="solid"/>
          </a:ln>
        </p:spPr>
        <p:txBody>
          <a:bodyPr lIns="0" tIns="0" rIns="0" bIns="0"/>
          <a:lstStyle/>
          <a:p>
            <a:pPr lvl="0">
              <a:buNone/>
            </a:pPr>
            <a:r>
              <a:rPr lang="en-GB" sz="1450" b="1" u="sng">
                <a:solidFill>
                  <a:srgbClr val="1B1B27"/>
                </a:solidFill>
                <a:latin typeface="Arial"/>
              </a:rPr>
              <a:t>Microsoft Teams for Multi-Site Aged Care Facilities: Connecting Staff</a:t>
            </a:r>
            <a:r>
              <a:rPr lang="en-GB" sz="1450">
                <a:solidFill>
                  <a:srgbClr val="3C3939"/>
                </a:solidFill>
                <a:latin typeface="Arial"/>
              </a:rPr>
              <a:t> — Microsolve</a:t>
            </a:r>
          </a:p>
        </p:txBody>
      </p:sp>
      <p:sp>
        <p:nvSpPr>
          <p:cNvPr id="6" name="TextBox 5">
            <a:extLst>
              <a:ext uri="{FF2B5EF4-FFF2-40B4-BE49-F238E27FC236}">
                <a16:creationId xmlns:a16="http://schemas.microsoft.com/office/drawing/2014/main" id="{C9B71824-6415-E8B2-7B6F-821E2422DBAD}"/>
              </a:ext>
            </a:extLst>
          </p:cNvPr>
          <p:cNvSpPr txBox="1"/>
          <p:nvPr/>
        </p:nvSpPr>
        <p:spPr>
          <a:xfrm>
            <a:off x="1266120" y="2929679"/>
            <a:ext cx="10263960" cy="295200"/>
          </a:xfrm>
          <a:prstGeom prst="rect">
            <a:avLst/>
          </a:prstGeom>
          <a:noFill/>
          <a:ln w="9360">
            <a:solidFill>
              <a:srgbClr val="000000"/>
            </a:solidFill>
            <a:prstDash val="solid"/>
          </a:ln>
        </p:spPr>
        <p:txBody>
          <a:bodyPr lIns="0" tIns="0" rIns="0" bIns="0"/>
          <a:lstStyle/>
          <a:p>
            <a:pPr lvl="0">
              <a:buNone/>
            </a:pPr>
            <a:r>
              <a:rPr lang="en-GB" sz="1450" b="1" u="sng">
                <a:solidFill>
                  <a:srgbClr val="1B1B27"/>
                </a:solidFill>
                <a:latin typeface="Arial"/>
              </a:rPr>
              <a:t>Microsoft Teams Healthcare Templates – Admin Console</a:t>
            </a:r>
            <a:r>
              <a:rPr lang="en-GB" sz="1450">
                <a:solidFill>
                  <a:srgbClr val="3C3939"/>
                </a:solidFill>
                <a:latin typeface="Arial"/>
              </a:rPr>
              <a:t> — Microsoft Learn</a:t>
            </a:r>
          </a:p>
        </p:txBody>
      </p:sp>
      <p:sp>
        <p:nvSpPr>
          <p:cNvPr id="7" name="TextBox 6">
            <a:extLst>
              <a:ext uri="{FF2B5EF4-FFF2-40B4-BE49-F238E27FC236}">
                <a16:creationId xmlns:a16="http://schemas.microsoft.com/office/drawing/2014/main" id="{F502ACCC-F225-C999-F983-12C9910B9808}"/>
              </a:ext>
            </a:extLst>
          </p:cNvPr>
          <p:cNvSpPr txBox="1"/>
          <p:nvPr/>
        </p:nvSpPr>
        <p:spPr>
          <a:xfrm>
            <a:off x="1266120" y="3863519"/>
            <a:ext cx="10263960" cy="295200"/>
          </a:xfrm>
          <a:prstGeom prst="rect">
            <a:avLst/>
          </a:prstGeom>
          <a:noFill/>
          <a:ln w="9360">
            <a:solidFill>
              <a:srgbClr val="000000"/>
            </a:solidFill>
            <a:prstDash val="solid"/>
          </a:ln>
        </p:spPr>
        <p:txBody>
          <a:bodyPr lIns="0" tIns="0" rIns="0" bIns="0"/>
          <a:lstStyle/>
          <a:p>
            <a:pPr lvl="0">
              <a:buNone/>
            </a:pPr>
            <a:r>
              <a:rPr lang="en-GB" sz="1450" b="1" u="sng">
                <a:solidFill>
                  <a:srgbClr val="1B1B27"/>
                </a:solidFill>
                <a:latin typeface="Arial"/>
              </a:rPr>
              <a:t>Microsoft Teams for Shared Devices and Workstations</a:t>
            </a:r>
            <a:r>
              <a:rPr lang="en-GB" sz="1450">
                <a:solidFill>
                  <a:srgbClr val="3C3939"/>
                </a:solidFill>
                <a:latin typeface="Arial"/>
              </a:rPr>
              <a:t> — Microsoft</a:t>
            </a:r>
          </a:p>
        </p:txBody>
      </p:sp>
      <p:sp>
        <p:nvSpPr>
          <p:cNvPr id="8" name="TextBox 7">
            <a:extLst>
              <a:ext uri="{FF2B5EF4-FFF2-40B4-BE49-F238E27FC236}">
                <a16:creationId xmlns:a16="http://schemas.microsoft.com/office/drawing/2014/main" id="{16E5124E-B801-E708-BAC9-238DD7DEEBE6}"/>
              </a:ext>
            </a:extLst>
          </p:cNvPr>
          <p:cNvSpPr txBox="1"/>
          <p:nvPr/>
        </p:nvSpPr>
        <p:spPr>
          <a:xfrm>
            <a:off x="1266120" y="4797360"/>
            <a:ext cx="10263960" cy="295200"/>
          </a:xfrm>
          <a:prstGeom prst="rect">
            <a:avLst/>
          </a:prstGeom>
          <a:noFill/>
          <a:ln w="9360">
            <a:solidFill>
              <a:srgbClr val="000000"/>
            </a:solidFill>
            <a:prstDash val="solid"/>
          </a:ln>
        </p:spPr>
        <p:txBody>
          <a:bodyPr lIns="0" tIns="0" rIns="0" bIns="0"/>
          <a:lstStyle/>
          <a:p>
            <a:pPr lvl="0">
              <a:buNone/>
            </a:pPr>
            <a:r>
              <a:rPr lang="en-GB" sz="1450" b="1" u="sng">
                <a:solidFill>
                  <a:srgbClr val="1B1B27"/>
                </a:solidFill>
                <a:latin typeface="Arial"/>
              </a:rPr>
              <a:t>Microsoft Teams Connects, Engages, and Empowers Frontline Workers</a:t>
            </a:r>
            <a:r>
              <a:rPr lang="en-GB" sz="1450">
                <a:solidFill>
                  <a:srgbClr val="3C3939"/>
                </a:solidFill>
                <a:latin typeface="Arial"/>
              </a:rPr>
              <a:t> — Forrester/Microsoft</a:t>
            </a:r>
          </a:p>
        </p:txBody>
      </p:sp>
      <p:sp>
        <p:nvSpPr>
          <p:cNvPr id="9" name="TextBox 8">
            <a:extLst>
              <a:ext uri="{FF2B5EF4-FFF2-40B4-BE49-F238E27FC236}">
                <a16:creationId xmlns:a16="http://schemas.microsoft.com/office/drawing/2014/main" id="{207C4444-09BC-8914-4380-36CECB88E0E1}"/>
              </a:ext>
            </a:extLst>
          </p:cNvPr>
          <p:cNvSpPr txBox="1"/>
          <p:nvPr/>
        </p:nvSpPr>
        <p:spPr>
          <a:xfrm>
            <a:off x="1266120" y="5730840"/>
            <a:ext cx="10263960" cy="295200"/>
          </a:xfrm>
          <a:prstGeom prst="rect">
            <a:avLst/>
          </a:prstGeom>
          <a:noFill/>
          <a:ln w="9360">
            <a:solidFill>
              <a:srgbClr val="000000"/>
            </a:solidFill>
            <a:prstDash val="solid"/>
          </a:ln>
        </p:spPr>
        <p:txBody>
          <a:bodyPr lIns="0" tIns="0" rIns="0" bIns="0"/>
          <a:lstStyle/>
          <a:p>
            <a:pPr lvl="0">
              <a:buNone/>
            </a:pPr>
            <a:r>
              <a:rPr lang="en-GB" sz="1450" b="1" u="sng">
                <a:solidFill>
                  <a:srgbClr val="1B1B27"/>
                </a:solidFill>
                <a:latin typeface="Arial"/>
              </a:rPr>
              <a:t>Microsoft Teams Is Great for Healthcare, But There Are Issues</a:t>
            </a:r>
            <a:r>
              <a:rPr lang="en-GB" sz="1450">
                <a:solidFill>
                  <a:srgbClr val="3C3939"/>
                </a:solidFill>
                <a:latin typeface="Arial"/>
              </a:rPr>
              <a:t> — Centric Consulting</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descr="A person using a tablet&#10;&#10;AI-generated content may be incorrect." title="Close up of an engineer examining circuit board on digital tablet">
            <a:extLst>
              <a:ext uri="{FF2B5EF4-FFF2-40B4-BE49-F238E27FC236}">
                <a16:creationId xmlns:a16="http://schemas.microsoft.com/office/drawing/2014/main" id="{39B97055-7B79-F4A6-E902-F92B382B0941}"/>
              </a:ext>
            </a:extLst>
          </p:cNvPr>
          <p:cNvPicPr>
            <a:picLocks noChangeAspect="1"/>
          </p:cNvPicPr>
          <p:nvPr/>
        </p:nvPicPr>
        <p:blipFill>
          <a:blip r:embed="rId2"/>
          <a:srcRect r="12894" b="-1"/>
          <a:stretch>
            <a:fillRect/>
          </a:stretch>
        </p:blipFill>
        <p:spPr>
          <a:xfrm>
            <a:off x="3242695" y="10"/>
            <a:ext cx="8949307" cy="6857990"/>
          </a:xfrm>
          <a:custGeom>
            <a:avLst/>
            <a:gdLst/>
            <a:ahLst/>
            <a:cxnLst/>
            <a:rect l="l" t="t" r="r" b="b"/>
            <a:pathLst>
              <a:path w="8949307" h="6858000">
                <a:moveTo>
                  <a:pt x="0" y="0"/>
                </a:moveTo>
                <a:lnTo>
                  <a:pt x="8949307" y="0"/>
                </a:lnTo>
                <a:lnTo>
                  <a:pt x="8949307" y="6858000"/>
                </a:lnTo>
                <a:lnTo>
                  <a:pt x="0" y="6858000"/>
                </a:lnTo>
                <a:lnTo>
                  <a:pt x="62983" y="6788730"/>
                </a:lnTo>
                <a:cubicBezTo>
                  <a:pt x="773509" y="5928900"/>
                  <a:pt x="1212979" y="4741056"/>
                  <a:pt x="1212979" y="3429000"/>
                </a:cubicBezTo>
                <a:cubicBezTo>
                  <a:pt x="1212979" y="2116944"/>
                  <a:pt x="773509" y="929100"/>
                  <a:pt x="62983" y="69271"/>
                </a:cubicBezTo>
                <a:close/>
              </a:path>
            </a:pathLst>
          </a:custGeom>
        </p:spPr>
      </p:pic>
      <p:sp>
        <p:nvSpPr>
          <p:cNvPr id="5" name="TextBox 4">
            <a:extLst>
              <a:ext uri="{FF2B5EF4-FFF2-40B4-BE49-F238E27FC236}">
                <a16:creationId xmlns:a16="http://schemas.microsoft.com/office/drawing/2014/main" id="{25FCA490-F9F3-074F-0FDD-89CB0CAD4E61}"/>
              </a:ext>
            </a:extLst>
          </p:cNvPr>
          <p:cNvSpPr txBox="1"/>
          <p:nvPr/>
        </p:nvSpPr>
        <p:spPr>
          <a:xfrm>
            <a:off x="371094" y="2718054"/>
            <a:ext cx="3438906" cy="3207258"/>
          </a:xfrm>
          <a:prstGeom prst="rect">
            <a:avLst/>
          </a:prstGeom>
        </p:spPr>
        <p:txBody>
          <a:bodyPr rot="0" spcFirstLastPara="0" vertOverflow="overflow" horzOverflow="overflow" vert="horz" lIns="91440" tIns="45720" rIns="91440" bIns="45720" numCol="1" spcCol="0" rtlCol="0" fromWordArt="0" anchor="t" anchorCtr="0" forceAA="0" compatLnSpc="1">
            <a:prstTxWarp prst="textNoShape">
              <a:avLst/>
            </a:prstTxWarp>
            <a:normAutofit/>
          </a:bodyPr>
          <a:lstStyle/>
          <a:p>
            <a:pPr indent="-228600">
              <a:lnSpc>
                <a:spcPct val="90000"/>
              </a:lnSpc>
              <a:spcAft>
                <a:spcPts val="600"/>
              </a:spcAft>
              <a:buFont typeface="Arial" panose="020B0604020202020204" pitchFamily="34" charset="0"/>
              <a:buChar char="•"/>
            </a:pPr>
            <a:r>
              <a:rPr lang="en-US" sz="1700"/>
              <a:t>Name : Saman Zafar</a:t>
            </a:r>
          </a:p>
          <a:p>
            <a:pPr indent="-228600">
              <a:lnSpc>
                <a:spcPct val="90000"/>
              </a:lnSpc>
              <a:spcAft>
                <a:spcPts val="600"/>
              </a:spcAft>
              <a:buFont typeface="Arial" panose="020B0604020202020204" pitchFamily="34" charset="0"/>
              <a:buChar char="•"/>
            </a:pPr>
            <a:r>
              <a:rPr lang="en-US" sz="1700"/>
              <a:t>Student no.2615089</a:t>
            </a:r>
          </a:p>
          <a:p>
            <a:pPr indent="-228600">
              <a:lnSpc>
                <a:spcPct val="90000"/>
              </a:lnSpc>
              <a:spcAft>
                <a:spcPts val="600"/>
              </a:spcAft>
              <a:buFont typeface="Arial" panose="020B0604020202020204" pitchFamily="34" charset="0"/>
              <a:buChar char="•"/>
            </a:pPr>
            <a:r>
              <a:rPr lang="en-US" sz="1700"/>
              <a:t>Module code and title : LCHS4007_BIRM and Digital Skills &amp; Research Methods</a:t>
            </a:r>
          </a:p>
          <a:p>
            <a:pPr indent="-228600">
              <a:lnSpc>
                <a:spcPct val="90000"/>
              </a:lnSpc>
              <a:spcAft>
                <a:spcPts val="600"/>
              </a:spcAft>
              <a:buFont typeface="Arial" panose="020B0604020202020204" pitchFamily="34" charset="0"/>
              <a:buChar char="•"/>
            </a:pPr>
            <a:r>
              <a:rPr lang="en-US" sz="1700"/>
              <a:t>Lecturer: Sir Dr. Masud Siddiqui</a:t>
            </a:r>
          </a:p>
        </p:txBody>
      </p:sp>
    </p:spTree>
    <p:extLst>
      <p:ext uri="{BB962C8B-B14F-4D97-AF65-F5344CB8AC3E}">
        <p14:creationId xmlns:p14="http://schemas.microsoft.com/office/powerpoint/2010/main" val="258727107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Diagram 3">
            <a:extLst>
              <a:ext uri="{FF2B5EF4-FFF2-40B4-BE49-F238E27FC236}">
                <a16:creationId xmlns:a16="http://schemas.microsoft.com/office/drawing/2014/main" id="{DB3087C6-1BF2-87E2-9584-A3E3565CCB32}"/>
              </a:ext>
            </a:extLst>
          </p:cNvPr>
          <p:cNvGraphicFramePr/>
          <p:nvPr/>
        </p:nvGraphicFramePr>
        <p:xfrm>
          <a:off x="5542672" y="541606"/>
          <a:ext cx="5811128" cy="567821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2" name="TextBox 61">
            <a:extLst>
              <a:ext uri="{FF2B5EF4-FFF2-40B4-BE49-F238E27FC236}">
                <a16:creationId xmlns:a16="http://schemas.microsoft.com/office/drawing/2014/main" id="{E875D22B-C98C-7194-D8C6-84928CD33800}"/>
              </a:ext>
            </a:extLst>
          </p:cNvPr>
          <p:cNvSpPr txBox="1"/>
          <p:nvPr/>
        </p:nvSpPr>
        <p:spPr>
          <a:xfrm>
            <a:off x="324970" y="1348908"/>
            <a:ext cx="3417794"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t>Implementation of MS Teams</a:t>
            </a:r>
          </a:p>
        </p:txBody>
      </p:sp>
    </p:spTree>
    <p:extLst>
      <p:ext uri="{BB962C8B-B14F-4D97-AF65-F5344CB8AC3E}">
        <p14:creationId xmlns:p14="http://schemas.microsoft.com/office/powerpoint/2010/main" val="10985722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File:Microsoft Teams.png - Wikimedia Commons">
            <a:extLst>
              <a:ext uri="{FF2B5EF4-FFF2-40B4-BE49-F238E27FC236}">
                <a16:creationId xmlns:a16="http://schemas.microsoft.com/office/drawing/2014/main" id="{9D0D265F-ADD7-EAEA-FA90-F8B38934736F}"/>
              </a:ext>
            </a:extLst>
          </p:cNvPr>
          <p:cNvPicPr>
            <a:picLocks noChangeAspect="1"/>
          </p:cNvPicPr>
          <p:nvPr/>
        </p:nvPicPr>
        <p:blipFill>
          <a:blip r:embed="rId2"/>
          <a:srcRect l="802" r="29550" b="1"/>
          <a:stretch>
            <a:fillRect/>
          </a:stretch>
        </p:blipFill>
        <p:spPr>
          <a:xfrm>
            <a:off x="7082810" y="841663"/>
            <a:ext cx="4166151" cy="5185923"/>
          </a:xfrm>
          <a:prstGeom prst="rect">
            <a:avLst/>
          </a:prstGeom>
        </p:spPr>
      </p:pic>
      <p:sp>
        <p:nvSpPr>
          <p:cNvPr id="2" name="TextBox 1">
            <a:extLst>
              <a:ext uri="{FF2B5EF4-FFF2-40B4-BE49-F238E27FC236}">
                <a16:creationId xmlns:a16="http://schemas.microsoft.com/office/drawing/2014/main" id="{44B4B87A-37FA-92E5-452E-99B0A6B7E682}"/>
              </a:ext>
            </a:extLst>
          </p:cNvPr>
          <p:cNvSpPr txBox="1"/>
          <p:nvPr/>
        </p:nvSpPr>
        <p:spPr>
          <a:xfrm>
            <a:off x="1014984" y="3442089"/>
            <a:ext cx="5821537" cy="2596896"/>
          </a:xfrm>
          <a:prstGeom prst="rect">
            <a:avLst/>
          </a:prstGeom>
        </p:spPr>
        <p:style>
          <a:lnRef idx="1">
            <a:schemeClr val="accent4"/>
          </a:lnRef>
          <a:fillRef idx="2">
            <a:schemeClr val="accent4"/>
          </a:fillRef>
          <a:effectRef idx="1">
            <a:schemeClr val="accent4"/>
          </a:effectRef>
          <a:fontRef idx="minor">
            <a:schemeClr val="dk1"/>
          </a:fontRef>
        </p:style>
        <p:txBody>
          <a:bodyPr rot="0" spcFirstLastPara="0" vertOverflow="overflow" horzOverflow="overflow" vert="horz" lIns="91440" tIns="45720" rIns="91440" bIns="45720" numCol="1" spcCol="0" rtlCol="0" fromWordArt="0" anchor="t" anchorCtr="0" forceAA="0" compatLnSpc="1">
            <a:prstTxWarp prst="textNoShape">
              <a:avLst/>
            </a:prstTxWarp>
            <a:normAutofit lnSpcReduction="10000"/>
          </a:bodyPr>
          <a:lstStyle/>
          <a:p>
            <a:pPr indent="-228600">
              <a:lnSpc>
                <a:spcPct val="90000"/>
              </a:lnSpc>
              <a:spcAft>
                <a:spcPts val="600"/>
              </a:spcAft>
              <a:buFont typeface="Arial" panose="020B0604020202020204" pitchFamily="34" charset="0"/>
              <a:buChar char="•"/>
            </a:pPr>
            <a:endParaRPr lang="en-US">
              <a:solidFill>
                <a:schemeClr val="bg1"/>
              </a:solidFill>
            </a:endParaRPr>
          </a:p>
          <a:p>
            <a:pPr indent="-228600" algn="just">
              <a:lnSpc>
                <a:spcPct val="90000"/>
              </a:lnSpc>
              <a:spcAft>
                <a:spcPts val="600"/>
              </a:spcAft>
              <a:buFont typeface="Arial" panose="020B0604020202020204" pitchFamily="34" charset="0"/>
              <a:buChar char="•"/>
            </a:pPr>
            <a:r>
              <a:rPr lang="en-US" b="0" i="0" u="none" strike="noStrike">
                <a:solidFill>
                  <a:schemeClr val="bg1"/>
                </a:solidFill>
              </a:rPr>
              <a:t>To improve,</a:t>
            </a:r>
            <a:r>
              <a:rPr lang="en-US">
                <a:solidFill>
                  <a:schemeClr val="bg1"/>
                </a:solidFill>
              </a:rPr>
              <a:t> </a:t>
            </a:r>
            <a:r>
              <a:rPr lang="en-US" b="0" i="0" u="none" strike="noStrike">
                <a:solidFill>
                  <a:schemeClr val="bg1"/>
                </a:solidFill>
              </a:rPr>
              <a:t>organize and manage all data and updates Ashford should start step-by-step:</a:t>
            </a:r>
            <a:endParaRPr lang="en-US">
              <a:solidFill>
                <a:schemeClr val="bg1"/>
              </a:solidFill>
            </a:endParaRPr>
          </a:p>
          <a:p>
            <a:pPr indent="-228600" algn="just">
              <a:lnSpc>
                <a:spcPct val="90000"/>
              </a:lnSpc>
              <a:spcAft>
                <a:spcPts val="600"/>
              </a:spcAft>
              <a:buFont typeface="Arial" panose="020B0604020202020204" pitchFamily="34" charset="0"/>
              <a:buChar char="•"/>
            </a:pPr>
            <a:endParaRPr lang="en-US" dirty="0">
              <a:solidFill>
                <a:schemeClr val="bg1"/>
              </a:solidFill>
            </a:endParaRPr>
          </a:p>
          <a:p>
            <a:pPr algn="just">
              <a:lnSpc>
                <a:spcPct val="90000"/>
              </a:lnSpc>
              <a:spcAft>
                <a:spcPts val="600"/>
              </a:spcAft>
            </a:pPr>
            <a:r>
              <a:rPr lang="en-US" dirty="0">
                <a:solidFill>
                  <a:schemeClr val="bg1"/>
                </a:solidFill>
              </a:rPr>
              <a:t>1)Make your staff mentally prepare for the change and encourage them to learn skills</a:t>
            </a:r>
            <a:br>
              <a:rPr lang="en-US" b="0" dirty="0">
                <a:solidFill>
                  <a:schemeClr val="bg1"/>
                </a:solidFill>
              </a:rPr>
            </a:br>
            <a:br>
              <a:rPr lang="en-US" b="0" dirty="0"/>
            </a:br>
            <a:r>
              <a:rPr lang="en-US" dirty="0">
                <a:solidFill>
                  <a:schemeClr val="bg1"/>
                </a:solidFill>
              </a:rPr>
              <a:t>2</a:t>
            </a:r>
            <a:r>
              <a:rPr lang="en-US" b="0" i="0" u="none" strike="noStrike" dirty="0">
                <a:solidFill>
                  <a:schemeClr val="bg1"/>
                </a:solidFill>
              </a:rPr>
              <a:t>)Identify staff problems and according to those needs</a:t>
            </a:r>
            <a:r>
              <a:rPr lang="en-US" dirty="0">
                <a:solidFill>
                  <a:schemeClr val="bg1"/>
                </a:solidFill>
              </a:rPr>
              <a:t>,</a:t>
            </a:r>
            <a:r>
              <a:rPr lang="en-US" b="0" i="0" u="none" strike="noStrike" dirty="0">
                <a:solidFill>
                  <a:schemeClr val="bg1"/>
                </a:solidFill>
              </a:rPr>
              <a:t> </a:t>
            </a:r>
            <a:r>
              <a:rPr lang="en-US" dirty="0">
                <a:solidFill>
                  <a:schemeClr val="bg1"/>
                </a:solidFill>
              </a:rPr>
              <a:t> </a:t>
            </a:r>
            <a:r>
              <a:rPr lang="en-US" b="0" i="0" u="none" strike="noStrike">
                <a:solidFill>
                  <a:schemeClr val="bg1"/>
                </a:solidFill>
              </a:rPr>
              <a:t>make a </a:t>
            </a:r>
            <a:r>
              <a:rPr lang="en-US">
                <a:solidFill>
                  <a:schemeClr val="bg1"/>
                </a:solidFill>
              </a:rPr>
              <a:t>plan</a:t>
            </a:r>
            <a:r>
              <a:rPr lang="en-US" b="0" i="0" u="none" strike="noStrike" dirty="0">
                <a:solidFill>
                  <a:schemeClr val="bg1"/>
                </a:solidFill>
              </a:rPr>
              <a:t> to implement the improvements.</a:t>
            </a:r>
          </a:p>
          <a:p>
            <a:pPr indent="-228600">
              <a:lnSpc>
                <a:spcPct val="90000"/>
              </a:lnSpc>
              <a:spcAft>
                <a:spcPts val="600"/>
              </a:spcAft>
              <a:buFont typeface="Arial" panose="020B0604020202020204" pitchFamily="34" charset="0"/>
              <a:buChar char="•"/>
            </a:pPr>
            <a:endParaRPr lang="en-US">
              <a:solidFill>
                <a:schemeClr val="bg1"/>
              </a:solidFill>
            </a:endParaRPr>
          </a:p>
          <a:p>
            <a:pPr indent="-228600">
              <a:lnSpc>
                <a:spcPct val="90000"/>
              </a:lnSpc>
              <a:spcAft>
                <a:spcPts val="600"/>
              </a:spcAft>
              <a:buFont typeface="Arial" panose="020B0604020202020204" pitchFamily="34" charset="0"/>
              <a:buChar char="•"/>
            </a:pPr>
            <a:endParaRPr lang="en-US">
              <a:solidFill>
                <a:schemeClr val="bg1"/>
              </a:solidFill>
            </a:endParaRPr>
          </a:p>
        </p:txBody>
      </p:sp>
    </p:spTree>
    <p:extLst>
      <p:ext uri="{BB962C8B-B14F-4D97-AF65-F5344CB8AC3E}">
        <p14:creationId xmlns:p14="http://schemas.microsoft.com/office/powerpoint/2010/main" val="204810442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title="People connection web">
            <a:extLst>
              <a:ext uri="{FF2B5EF4-FFF2-40B4-BE49-F238E27FC236}">
                <a16:creationId xmlns:a16="http://schemas.microsoft.com/office/drawing/2014/main" id="{96BAE708-8F9D-E086-43D2-97B482BE1499}"/>
              </a:ext>
            </a:extLst>
          </p:cNvPr>
          <p:cNvPicPr>
            <a:picLocks noChangeAspect="1"/>
          </p:cNvPicPr>
          <p:nvPr/>
        </p:nvPicPr>
        <p:blipFill>
          <a:blip r:embed="rId2"/>
          <a:srcRect t="9111" b="13798"/>
          <a:stretch>
            <a:fillRect/>
          </a:stretch>
        </p:blipFill>
        <p:spPr>
          <a:xfrm>
            <a:off x="1" y="10"/>
            <a:ext cx="9669642" cy="6857990"/>
          </a:xfrm>
          <a:prstGeom prst="rect">
            <a:avLst/>
          </a:prstGeom>
        </p:spPr>
      </p:pic>
      <p:sp>
        <p:nvSpPr>
          <p:cNvPr id="2" name="TextBox 1">
            <a:extLst>
              <a:ext uri="{FF2B5EF4-FFF2-40B4-BE49-F238E27FC236}">
                <a16:creationId xmlns:a16="http://schemas.microsoft.com/office/drawing/2014/main" id="{9B459B5B-FB22-6390-F704-61419224D17B}"/>
              </a:ext>
            </a:extLst>
          </p:cNvPr>
          <p:cNvSpPr txBox="1"/>
          <p:nvPr/>
        </p:nvSpPr>
        <p:spPr>
          <a:xfrm>
            <a:off x="9738628" y="1837434"/>
            <a:ext cx="2219022" cy="3010451"/>
          </a:xfrm>
          <a:prstGeom prst="rect">
            <a:avLst/>
          </a:prstGeom>
        </p:spPr>
        <p:txBody>
          <a:bodyPr rot="0" spcFirstLastPara="0" vertOverflow="overflow" horzOverflow="overflow" vert="horz" lIns="91440" tIns="45720" rIns="91440" bIns="45720" numCol="1" spcCol="0" rtlCol="0" fromWordArt="0" anchor="t" anchorCtr="0" forceAA="0" compatLnSpc="1">
            <a:prstTxWarp prst="textNoShape">
              <a:avLst/>
            </a:prstTxWarp>
            <a:normAutofit/>
          </a:bodyPr>
          <a:lstStyle/>
          <a:p>
            <a:pPr algn="just">
              <a:lnSpc>
                <a:spcPct val="90000"/>
              </a:lnSpc>
              <a:spcAft>
                <a:spcPts val="600"/>
              </a:spcAft>
            </a:pPr>
            <a:r>
              <a:rPr lang="en-US" sz="1200" dirty="0">
                <a:latin typeface="Arial"/>
                <a:cs typeface="Arial"/>
              </a:rPr>
              <a:t>3&amp;4) </a:t>
            </a:r>
            <a:r>
              <a:rPr lang="en-US" sz="1200" b="0" i="0" u="none" strike="noStrike" dirty="0">
                <a:latin typeface="Arial"/>
                <a:cs typeface="Arial"/>
              </a:rPr>
              <a:t>Set up teams and </a:t>
            </a:r>
            <a:r>
              <a:rPr lang="en-US" sz="1200" dirty="0">
                <a:latin typeface="Arial"/>
                <a:cs typeface="Arial"/>
              </a:rPr>
              <a:t>train</a:t>
            </a:r>
            <a:r>
              <a:rPr lang="en-US" sz="1200" b="0" i="0" u="none" strike="noStrike" dirty="0">
                <a:latin typeface="Arial"/>
                <a:cs typeface="Arial"/>
              </a:rPr>
              <a:t> staff arranging small courses by creating different channels for different departments by telling them how to use this tool.</a:t>
            </a:r>
            <a:r>
              <a:rPr lang="en-US" sz="1200" dirty="0">
                <a:latin typeface="Arial"/>
                <a:cs typeface="Arial"/>
              </a:rPr>
              <a:t> </a:t>
            </a:r>
            <a:r>
              <a:rPr lang="en-US" sz="1200" b="0" i="0" u="none" strike="noStrike" dirty="0">
                <a:latin typeface="Arial"/>
                <a:cs typeface="Arial"/>
              </a:rPr>
              <a:t>train them how to send messages and updates,</a:t>
            </a:r>
            <a:r>
              <a:rPr lang="en-US" sz="1200" dirty="0">
                <a:latin typeface="Arial"/>
                <a:cs typeface="Arial"/>
              </a:rPr>
              <a:t> </a:t>
            </a:r>
            <a:r>
              <a:rPr lang="en-US" sz="1200" b="0" i="0" u="none" strike="noStrike" dirty="0">
                <a:latin typeface="Arial"/>
                <a:cs typeface="Arial"/>
              </a:rPr>
              <a:t>how to schedule/arrange meetings on MS Teams</a:t>
            </a:r>
            <a:r>
              <a:rPr lang="en-US" sz="1200" dirty="0">
                <a:latin typeface="Arial"/>
                <a:cs typeface="Arial"/>
              </a:rPr>
              <a:t>.(Microsoft, n.d.)</a:t>
            </a:r>
          </a:p>
          <a:p>
            <a:pPr indent="-228600">
              <a:lnSpc>
                <a:spcPct val="90000"/>
              </a:lnSpc>
              <a:spcAft>
                <a:spcPts val="600"/>
              </a:spcAft>
              <a:buFont typeface="Arial" panose="020B0604020202020204" pitchFamily="34" charset="0"/>
              <a:buChar char="•"/>
            </a:pPr>
            <a:endParaRPr lang="en-US" sz="2000" dirty="0"/>
          </a:p>
          <a:p>
            <a:pPr indent="-228600">
              <a:lnSpc>
                <a:spcPct val="90000"/>
              </a:lnSpc>
              <a:spcAft>
                <a:spcPts val="600"/>
              </a:spcAft>
              <a:buFont typeface="Arial" panose="020B0604020202020204" pitchFamily="34" charset="0"/>
              <a:buChar char="•"/>
            </a:pPr>
            <a:endParaRPr lang="en-US" sz="2000" dirty="0"/>
          </a:p>
        </p:txBody>
      </p:sp>
    </p:spTree>
    <p:extLst>
      <p:ext uri="{BB962C8B-B14F-4D97-AF65-F5344CB8AC3E}">
        <p14:creationId xmlns:p14="http://schemas.microsoft.com/office/powerpoint/2010/main" val="428622382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cloud computing diagram with text&#10;&#10;AI-generated content may be incorrect.">
            <a:extLst>
              <a:ext uri="{FF2B5EF4-FFF2-40B4-BE49-F238E27FC236}">
                <a16:creationId xmlns:a16="http://schemas.microsoft.com/office/drawing/2014/main" id="{EA9618A8-39AD-2D9F-1411-B67E299D49EC}"/>
              </a:ext>
            </a:extLst>
          </p:cNvPr>
          <p:cNvPicPr>
            <a:picLocks noChangeAspect="1"/>
          </p:cNvPicPr>
          <p:nvPr/>
        </p:nvPicPr>
        <p:blipFill>
          <a:blip r:embed="rId2"/>
          <a:srcRect r="-1" b="7623"/>
          <a:stretch>
            <a:fillRect/>
          </a:stretch>
        </p:blipFill>
        <p:spPr>
          <a:xfrm>
            <a:off x="20" y="10"/>
            <a:ext cx="12191675" cy="5856331"/>
          </a:xfrm>
          <a:custGeom>
            <a:avLst/>
            <a:gdLst/>
            <a:ahLst/>
            <a:cxnLst/>
            <a:rect l="l" t="t" r="r" b="b"/>
            <a:pathLst>
              <a:path w="12191695" h="5856341">
                <a:moveTo>
                  <a:pt x="0" y="0"/>
                </a:moveTo>
                <a:lnTo>
                  <a:pt x="12191695" y="0"/>
                </a:lnTo>
                <a:lnTo>
                  <a:pt x="12191695" y="243849"/>
                </a:lnTo>
                <a:lnTo>
                  <a:pt x="12191695" y="505121"/>
                </a:lnTo>
                <a:lnTo>
                  <a:pt x="12191695" y="723207"/>
                </a:lnTo>
                <a:lnTo>
                  <a:pt x="12191695" y="755828"/>
                </a:lnTo>
                <a:lnTo>
                  <a:pt x="12191695" y="1411868"/>
                </a:lnTo>
                <a:lnTo>
                  <a:pt x="12191695" y="1421034"/>
                </a:lnTo>
                <a:lnTo>
                  <a:pt x="12191695" y="1515206"/>
                </a:lnTo>
                <a:lnTo>
                  <a:pt x="12191695" y="2636151"/>
                </a:lnTo>
                <a:lnTo>
                  <a:pt x="12191695" y="4637890"/>
                </a:lnTo>
                <a:lnTo>
                  <a:pt x="12165034" y="4654499"/>
                </a:lnTo>
                <a:cubicBezTo>
                  <a:pt x="10850144" y="5425621"/>
                  <a:pt x="8470558" y="5856341"/>
                  <a:pt x="5753358" y="5856341"/>
                </a:cubicBezTo>
                <a:cubicBezTo>
                  <a:pt x="3357905" y="5856341"/>
                  <a:pt x="2231342" y="5159120"/>
                  <a:pt x="858976" y="4449211"/>
                </a:cubicBezTo>
                <a:cubicBezTo>
                  <a:pt x="609057" y="4319934"/>
                  <a:pt x="364243" y="4191839"/>
                  <a:pt x="137598" y="4061349"/>
                </a:cubicBezTo>
                <a:lnTo>
                  <a:pt x="0" y="3977450"/>
                </a:lnTo>
                <a:lnTo>
                  <a:pt x="0" y="2636151"/>
                </a:lnTo>
                <a:lnTo>
                  <a:pt x="0" y="1421034"/>
                </a:lnTo>
                <a:lnTo>
                  <a:pt x="0" y="1411868"/>
                </a:lnTo>
                <a:lnTo>
                  <a:pt x="0" y="1283685"/>
                </a:lnTo>
                <a:lnTo>
                  <a:pt x="0" y="755828"/>
                </a:lnTo>
                <a:lnTo>
                  <a:pt x="0" y="723207"/>
                </a:lnTo>
                <a:lnTo>
                  <a:pt x="0" y="505121"/>
                </a:lnTo>
                <a:lnTo>
                  <a:pt x="0" y="243849"/>
                </a:lnTo>
                <a:close/>
              </a:path>
            </a:pathLst>
          </a:custGeom>
        </p:spPr>
      </p:pic>
    </p:spTree>
    <p:extLst>
      <p:ext uri="{BB962C8B-B14F-4D97-AF65-F5344CB8AC3E}">
        <p14:creationId xmlns:p14="http://schemas.microsoft.com/office/powerpoint/2010/main" val="35565515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E814881-C3E2-84F7-9CC0-6BFE5BF9B84E}"/>
              </a:ext>
            </a:extLst>
          </p:cNvPr>
          <p:cNvSpPr txBox="1"/>
          <p:nvPr/>
        </p:nvSpPr>
        <p:spPr>
          <a:xfrm>
            <a:off x="640080" y="2872899"/>
            <a:ext cx="3481590" cy="3549268"/>
          </a:xfrm>
          <a:prstGeom prst="rect">
            <a:avLst/>
          </a:prstGeom>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449580" indent="-228600" algn="just">
              <a:lnSpc>
                <a:spcPct val="90000"/>
              </a:lnSpc>
              <a:spcAft>
                <a:spcPts val="600"/>
              </a:spcAft>
              <a:buFont typeface="Arial" panose="020B0604020202020204" pitchFamily="34" charset="0"/>
              <a:buChar char="•"/>
            </a:pPr>
            <a:r>
              <a:rPr lang="en-US" sz="1200" b="0" i="0" u="none" strike="noStrike" dirty="0">
                <a:latin typeface="Arial"/>
                <a:cs typeface="Arial"/>
              </a:rPr>
              <a:t>4)Monitor progress and gradually implementation will be helpful for staff as they are going to learn new things.</a:t>
            </a:r>
            <a:r>
              <a:rPr lang="en-US" sz="1200" dirty="0">
                <a:latin typeface="Arial"/>
                <a:cs typeface="Arial"/>
              </a:rPr>
              <a:t> </a:t>
            </a:r>
            <a:r>
              <a:rPr lang="en-US" sz="1200" b="0" i="0" u="none" strike="noStrike" dirty="0">
                <a:latin typeface="Arial"/>
                <a:cs typeface="Arial"/>
              </a:rPr>
              <a:t>Check if they are using tools pro</a:t>
            </a:r>
            <a:r>
              <a:rPr lang="en-US" sz="1200" b="0" strike="noStrike" dirty="0">
                <a:latin typeface="Arial"/>
                <a:cs typeface="Arial"/>
              </a:rPr>
              <a:t>perly b</a:t>
            </a:r>
            <a:r>
              <a:rPr lang="en-US" sz="1200" b="0" i="0" u="none" strike="noStrike" dirty="0">
                <a:latin typeface="Arial"/>
                <a:cs typeface="Arial"/>
              </a:rPr>
              <a:t>y using data protection rule </a:t>
            </a:r>
            <a:r>
              <a:rPr lang="en-US" sz="1200" dirty="0">
                <a:latin typeface="Arial"/>
                <a:cs typeface="Arial"/>
              </a:rPr>
              <a:t>.</a:t>
            </a:r>
            <a:endParaRPr lang="en-US" dirty="0"/>
          </a:p>
          <a:p>
            <a:pPr marL="449580" indent="-228600" algn="just">
              <a:lnSpc>
                <a:spcPct val="90000"/>
              </a:lnSpc>
              <a:spcAft>
                <a:spcPts val="600"/>
              </a:spcAft>
              <a:buFont typeface="Arial" panose="020B0604020202020204" pitchFamily="34" charset="0"/>
              <a:buChar char="•"/>
            </a:pPr>
            <a:r>
              <a:rPr lang="en-US" sz="1200" b="0" i="0" u="none" strike="noStrike" dirty="0">
                <a:latin typeface="Arial"/>
                <a:cs typeface="Arial"/>
              </a:rPr>
              <a:t>If they </a:t>
            </a:r>
            <a:r>
              <a:rPr lang="en-US" sz="1200" dirty="0">
                <a:latin typeface="Arial"/>
                <a:cs typeface="Arial"/>
              </a:rPr>
              <a:t>can't</a:t>
            </a:r>
            <a:r>
              <a:rPr lang="en-US" sz="1200" b="0" i="0" u="none" strike="noStrike" dirty="0">
                <a:latin typeface="Arial"/>
                <a:cs typeface="Arial"/>
              </a:rPr>
              <a:t> do so and still confused or hesitate,</a:t>
            </a:r>
            <a:r>
              <a:rPr lang="en-US" sz="1200" dirty="0">
                <a:latin typeface="Arial"/>
                <a:cs typeface="Arial"/>
              </a:rPr>
              <a:t> </a:t>
            </a:r>
            <a:r>
              <a:rPr lang="en-US" sz="1200" b="0" i="0" u="none" strike="noStrike" dirty="0">
                <a:latin typeface="Arial"/>
                <a:cs typeface="Arial"/>
              </a:rPr>
              <a:t>arrange additional help.</a:t>
            </a:r>
          </a:p>
          <a:p>
            <a:pPr marL="449580" indent="-228600" algn="just">
              <a:lnSpc>
                <a:spcPct val="90000"/>
              </a:lnSpc>
              <a:spcAft>
                <a:spcPts val="600"/>
              </a:spcAft>
              <a:buFont typeface="Arial" panose="020B0604020202020204" pitchFamily="34" charset="0"/>
              <a:buChar char="•"/>
            </a:pPr>
            <a:r>
              <a:rPr lang="en-US" sz="1200" dirty="0">
                <a:latin typeface="Arial"/>
                <a:cs typeface="Arial"/>
              </a:rPr>
              <a:t>Do not expect fast response.</a:t>
            </a:r>
          </a:p>
          <a:p>
            <a:pPr indent="-228600">
              <a:lnSpc>
                <a:spcPct val="90000"/>
              </a:lnSpc>
              <a:spcAft>
                <a:spcPts val="600"/>
              </a:spcAft>
              <a:buFont typeface="Arial" panose="020B0604020202020204" pitchFamily="34" charset="0"/>
              <a:buChar char="•"/>
            </a:pPr>
            <a:endParaRPr lang="en-US" sz="2200" dirty="0"/>
          </a:p>
          <a:p>
            <a:pPr indent="-228600">
              <a:lnSpc>
                <a:spcPct val="90000"/>
              </a:lnSpc>
              <a:spcAft>
                <a:spcPts val="600"/>
              </a:spcAft>
              <a:buFont typeface="Arial" panose="020B0604020202020204" pitchFamily="34" charset="0"/>
              <a:buChar char="•"/>
            </a:pPr>
            <a:endParaRPr lang="en-US" sz="2200" dirty="0"/>
          </a:p>
        </p:txBody>
      </p:sp>
      <p:pic>
        <p:nvPicPr>
          <p:cNvPr id="3" name="Picture 2" descr="Images Gratuites : une analyse, Entreprise, femme d'affaires, graphique ...">
            <a:extLst>
              <a:ext uri="{FF2B5EF4-FFF2-40B4-BE49-F238E27FC236}">
                <a16:creationId xmlns:a16="http://schemas.microsoft.com/office/drawing/2014/main" id="{3689E134-7DE6-F53B-1CF7-16789087E4FA}"/>
              </a:ext>
            </a:extLst>
          </p:cNvPr>
          <p:cNvPicPr>
            <a:picLocks noChangeAspect="1"/>
          </p:cNvPicPr>
          <p:nvPr/>
        </p:nvPicPr>
        <p:blipFill>
          <a:blip r:embed="rId2"/>
          <a:srcRect l="30874" r="2173" b="-1"/>
          <a:stretch>
            <a:fillRect/>
          </a:stretch>
        </p:blipFill>
        <p:spPr>
          <a:xfrm>
            <a:off x="5311702" y="10"/>
            <a:ext cx="6878775" cy="6857990"/>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p:spPr>
      </p:pic>
    </p:spTree>
    <p:extLst>
      <p:ext uri="{BB962C8B-B14F-4D97-AF65-F5344CB8AC3E}">
        <p14:creationId xmlns:p14="http://schemas.microsoft.com/office/powerpoint/2010/main" val="252267623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group of women looking at a cellphone&#10;&#10;AI-generated content may be incorrect." title="People looking at smartphone">
            <a:extLst>
              <a:ext uri="{FF2B5EF4-FFF2-40B4-BE49-F238E27FC236}">
                <a16:creationId xmlns:a16="http://schemas.microsoft.com/office/drawing/2014/main" id="{0261E4EB-1A0D-614D-9ABC-CF0AB31B7EA0}"/>
              </a:ext>
            </a:extLst>
          </p:cNvPr>
          <p:cNvPicPr>
            <a:picLocks noChangeAspect="1"/>
          </p:cNvPicPr>
          <p:nvPr/>
        </p:nvPicPr>
        <p:blipFill>
          <a:blip r:embed="rId2"/>
          <a:srcRect l="7650" r="12272" b="-4"/>
          <a:stretch>
            <a:fillRect/>
          </a:stretch>
        </p:blipFill>
        <p:spPr>
          <a:xfrm>
            <a:off x="4406845" y="3"/>
            <a:ext cx="4101288" cy="3418797"/>
          </a:xfrm>
          <a:custGeom>
            <a:avLst/>
            <a:gdLst/>
            <a:ahLst/>
            <a:cxnLst/>
            <a:rect l="l" t="t" r="r" b="b"/>
            <a:pathLst>
              <a:path w="4101288" h="3418797">
                <a:moveTo>
                  <a:pt x="989912" y="0"/>
                </a:moveTo>
                <a:lnTo>
                  <a:pt x="3844502" y="0"/>
                </a:lnTo>
                <a:lnTo>
                  <a:pt x="3760850" y="25406"/>
                </a:lnTo>
                <a:cubicBezTo>
                  <a:pt x="3711615" y="43967"/>
                  <a:pt x="3663870" y="67007"/>
                  <a:pt x="3618425" y="98254"/>
                </a:cubicBezTo>
                <a:cubicBezTo>
                  <a:pt x="3626136" y="110145"/>
                  <a:pt x="3665355" y="144049"/>
                  <a:pt x="3649272" y="146579"/>
                </a:cubicBezTo>
                <a:cubicBezTo>
                  <a:pt x="3604102" y="153917"/>
                  <a:pt x="3564000" y="178711"/>
                  <a:pt x="3522797" y="199205"/>
                </a:cubicBezTo>
                <a:cubicBezTo>
                  <a:pt x="3504948" y="208060"/>
                  <a:pt x="3483356" y="219700"/>
                  <a:pt x="3491728" y="251325"/>
                </a:cubicBezTo>
                <a:cubicBezTo>
                  <a:pt x="3506932" y="260181"/>
                  <a:pt x="3518169" y="247783"/>
                  <a:pt x="3530727" y="246772"/>
                </a:cubicBezTo>
                <a:cubicBezTo>
                  <a:pt x="3543507" y="245761"/>
                  <a:pt x="3572153" y="252336"/>
                  <a:pt x="3564219" y="256638"/>
                </a:cubicBezTo>
                <a:cubicBezTo>
                  <a:pt x="3528083" y="276121"/>
                  <a:pt x="3593085" y="322928"/>
                  <a:pt x="3550339" y="322928"/>
                </a:cubicBezTo>
                <a:cubicBezTo>
                  <a:pt x="3478728" y="323181"/>
                  <a:pt x="3440609" y="406169"/>
                  <a:pt x="3371643" y="408447"/>
                </a:cubicBezTo>
                <a:cubicBezTo>
                  <a:pt x="3360627" y="408698"/>
                  <a:pt x="3355338" y="423373"/>
                  <a:pt x="3355558" y="436278"/>
                </a:cubicBezTo>
                <a:cubicBezTo>
                  <a:pt x="3355558" y="451712"/>
                  <a:pt x="3365694" y="454494"/>
                  <a:pt x="3376931" y="456013"/>
                </a:cubicBezTo>
                <a:cubicBezTo>
                  <a:pt x="3394118" y="458289"/>
                  <a:pt x="3411965" y="436278"/>
                  <a:pt x="3434660" y="466133"/>
                </a:cubicBezTo>
                <a:cubicBezTo>
                  <a:pt x="3393898" y="483590"/>
                  <a:pt x="3353135" y="501049"/>
                  <a:pt x="3353797" y="561013"/>
                </a:cubicBezTo>
                <a:cubicBezTo>
                  <a:pt x="3354015" y="577205"/>
                  <a:pt x="3337050" y="583277"/>
                  <a:pt x="3324270" y="587325"/>
                </a:cubicBezTo>
                <a:cubicBezTo>
                  <a:pt x="3303117" y="593904"/>
                  <a:pt x="3285272" y="605543"/>
                  <a:pt x="3273812" y="628061"/>
                </a:cubicBezTo>
                <a:cubicBezTo>
                  <a:pt x="3274033" y="632362"/>
                  <a:pt x="3274254" y="636917"/>
                  <a:pt x="3272930" y="640459"/>
                </a:cubicBezTo>
                <a:cubicBezTo>
                  <a:pt x="3276676" y="694855"/>
                  <a:pt x="3307523" y="693336"/>
                  <a:pt x="3341676" y="684230"/>
                </a:cubicBezTo>
                <a:cubicBezTo>
                  <a:pt x="3382439" y="673096"/>
                  <a:pt x="3422762" y="652855"/>
                  <a:pt x="3465728" y="672338"/>
                </a:cubicBezTo>
                <a:cubicBezTo>
                  <a:pt x="3405133" y="698397"/>
                  <a:pt x="3339253" y="700422"/>
                  <a:pt x="3282405" y="737615"/>
                </a:cubicBezTo>
                <a:cubicBezTo>
                  <a:pt x="3490406" y="744447"/>
                  <a:pt x="3674169" y="627048"/>
                  <a:pt x="3875781" y="582013"/>
                </a:cubicBezTo>
                <a:cubicBezTo>
                  <a:pt x="3868951" y="612120"/>
                  <a:pt x="3852646" y="618193"/>
                  <a:pt x="3837883" y="622747"/>
                </a:cubicBezTo>
                <a:cubicBezTo>
                  <a:pt x="3763408" y="645519"/>
                  <a:pt x="3698188" y="690809"/>
                  <a:pt x="3630322" y="730023"/>
                </a:cubicBezTo>
                <a:cubicBezTo>
                  <a:pt x="3602340" y="746216"/>
                  <a:pt x="3582066" y="762411"/>
                  <a:pt x="3571492" y="797327"/>
                </a:cubicBezTo>
                <a:cubicBezTo>
                  <a:pt x="3562015" y="828953"/>
                  <a:pt x="3543728" y="843628"/>
                  <a:pt x="3509797" y="834518"/>
                </a:cubicBezTo>
                <a:cubicBezTo>
                  <a:pt x="3482254" y="826927"/>
                  <a:pt x="3452068" y="830975"/>
                  <a:pt x="3423203" y="833760"/>
                </a:cubicBezTo>
                <a:cubicBezTo>
                  <a:pt x="3389931" y="836796"/>
                  <a:pt x="3352693" y="872470"/>
                  <a:pt x="3361728" y="890941"/>
                </a:cubicBezTo>
                <a:cubicBezTo>
                  <a:pt x="3377151" y="922314"/>
                  <a:pt x="3402931" y="906627"/>
                  <a:pt x="3425847" y="903084"/>
                </a:cubicBezTo>
                <a:cubicBezTo>
                  <a:pt x="3451848" y="898784"/>
                  <a:pt x="3500100" y="889927"/>
                  <a:pt x="3500982" y="893723"/>
                </a:cubicBezTo>
                <a:cubicBezTo>
                  <a:pt x="3517950" y="972410"/>
                  <a:pt x="3637374" y="903845"/>
                  <a:pt x="3663154" y="896758"/>
                </a:cubicBezTo>
                <a:cubicBezTo>
                  <a:pt x="3695322" y="887904"/>
                  <a:pt x="3725509" y="904097"/>
                  <a:pt x="3756136" y="907891"/>
                </a:cubicBezTo>
                <a:cubicBezTo>
                  <a:pt x="3783459" y="911433"/>
                  <a:pt x="3937918" y="922314"/>
                  <a:pt x="3969866" y="888915"/>
                </a:cubicBezTo>
                <a:cubicBezTo>
                  <a:pt x="3974273" y="914976"/>
                  <a:pt x="3965020" y="925602"/>
                  <a:pt x="3957306" y="937494"/>
                </a:cubicBezTo>
                <a:cubicBezTo>
                  <a:pt x="3946511" y="954445"/>
                  <a:pt x="3944747" y="966337"/>
                  <a:pt x="3965239" y="979747"/>
                </a:cubicBezTo>
                <a:cubicBezTo>
                  <a:pt x="4023630" y="1018206"/>
                  <a:pt x="4022747" y="1019470"/>
                  <a:pt x="3968324" y="1071591"/>
                </a:cubicBezTo>
                <a:cubicBezTo>
                  <a:pt x="3965678" y="1073867"/>
                  <a:pt x="3966782" y="1081459"/>
                  <a:pt x="3966341" y="1086519"/>
                </a:cubicBezTo>
                <a:cubicBezTo>
                  <a:pt x="3980663" y="1094615"/>
                  <a:pt x="3997409" y="1074373"/>
                  <a:pt x="4014153" y="1096133"/>
                </a:cubicBezTo>
                <a:cubicBezTo>
                  <a:pt x="3941222" y="1191771"/>
                  <a:pt x="3829950" y="1215299"/>
                  <a:pt x="3729254" y="1287157"/>
                </a:cubicBezTo>
                <a:cubicBezTo>
                  <a:pt x="3810780" y="1310939"/>
                  <a:pt x="3859696" y="1227952"/>
                  <a:pt x="3919628" y="1238578"/>
                </a:cubicBezTo>
                <a:cubicBezTo>
                  <a:pt x="3949596" y="1264639"/>
                  <a:pt x="3860577" y="1306386"/>
                  <a:pt x="3945409" y="1318784"/>
                </a:cubicBezTo>
                <a:cubicBezTo>
                  <a:pt x="3908610" y="1341555"/>
                  <a:pt x="3881289" y="1363817"/>
                  <a:pt x="3855951" y="1390133"/>
                </a:cubicBezTo>
                <a:cubicBezTo>
                  <a:pt x="3810780" y="1437192"/>
                  <a:pt x="3801967" y="1468060"/>
                  <a:pt x="3822900" y="1531314"/>
                </a:cubicBezTo>
                <a:cubicBezTo>
                  <a:pt x="3836562" y="1572808"/>
                  <a:pt x="3856611" y="1611013"/>
                  <a:pt x="3838986" y="1660349"/>
                </a:cubicBezTo>
                <a:cubicBezTo>
                  <a:pt x="3826646" y="1694254"/>
                  <a:pt x="3831494" y="1716517"/>
                  <a:pt x="3877323" y="1701337"/>
                </a:cubicBezTo>
                <a:cubicBezTo>
                  <a:pt x="3926679" y="1685144"/>
                  <a:pt x="3945187" y="1715505"/>
                  <a:pt x="3932849" y="1774963"/>
                </a:cubicBezTo>
                <a:cubicBezTo>
                  <a:pt x="3924917" y="1813169"/>
                  <a:pt x="3933291" y="1824806"/>
                  <a:pt x="3967221" y="1820505"/>
                </a:cubicBezTo>
                <a:cubicBezTo>
                  <a:pt x="4004680" y="1815698"/>
                  <a:pt x="4040375" y="1790649"/>
                  <a:pt x="4086646" y="1802795"/>
                </a:cubicBezTo>
                <a:cubicBezTo>
                  <a:pt x="4049631" y="1872120"/>
                  <a:pt x="3970527" y="1852385"/>
                  <a:pt x="3927340" y="1918423"/>
                </a:cubicBezTo>
                <a:cubicBezTo>
                  <a:pt x="3978900" y="1918674"/>
                  <a:pt x="4018341" y="1918423"/>
                  <a:pt x="4056460" y="1903999"/>
                </a:cubicBezTo>
                <a:cubicBezTo>
                  <a:pt x="4072325" y="1898179"/>
                  <a:pt x="4089732" y="1892109"/>
                  <a:pt x="4098545" y="1912096"/>
                </a:cubicBezTo>
                <a:cubicBezTo>
                  <a:pt x="4108901" y="1936132"/>
                  <a:pt x="4087529" y="1945241"/>
                  <a:pt x="4074527" y="1949542"/>
                </a:cubicBezTo>
                <a:cubicBezTo>
                  <a:pt x="4037951" y="1961686"/>
                  <a:pt x="4009969" y="1990529"/>
                  <a:pt x="3979782" y="2013047"/>
                </a:cubicBezTo>
                <a:cubicBezTo>
                  <a:pt x="3913460" y="2062386"/>
                  <a:pt x="3840746" y="2103626"/>
                  <a:pt x="3784559" y="2185097"/>
                </a:cubicBezTo>
                <a:cubicBezTo>
                  <a:pt x="3855290" y="2164349"/>
                  <a:pt x="3907951" y="2116025"/>
                  <a:pt x="3973612" y="2106157"/>
                </a:cubicBezTo>
                <a:cubicBezTo>
                  <a:pt x="3916764" y="2180290"/>
                  <a:pt x="3843611" y="2229120"/>
                  <a:pt x="3774426" y="2283011"/>
                </a:cubicBezTo>
                <a:cubicBezTo>
                  <a:pt x="3754594" y="2298192"/>
                  <a:pt x="3734543" y="2308566"/>
                  <a:pt x="3730136" y="2341710"/>
                </a:cubicBezTo>
                <a:cubicBezTo>
                  <a:pt x="3721542" y="2405976"/>
                  <a:pt x="3695763" y="2459107"/>
                  <a:pt x="3640678" y="2487444"/>
                </a:cubicBezTo>
                <a:cubicBezTo>
                  <a:pt x="3640238" y="2487699"/>
                  <a:pt x="3643322" y="2497314"/>
                  <a:pt x="3645085" y="2503890"/>
                </a:cubicBezTo>
                <a:cubicBezTo>
                  <a:pt x="3678797" y="2505916"/>
                  <a:pt x="3705458" y="2467963"/>
                  <a:pt x="3748425" y="2480360"/>
                </a:cubicBezTo>
                <a:cubicBezTo>
                  <a:pt x="3707220" y="2531974"/>
                  <a:pt x="3672847" y="2578277"/>
                  <a:pt x="3614458" y="2602819"/>
                </a:cubicBezTo>
                <a:cubicBezTo>
                  <a:pt x="3567745" y="2622300"/>
                  <a:pt x="3510016" y="2633686"/>
                  <a:pt x="3476083" y="2696937"/>
                </a:cubicBezTo>
                <a:cubicBezTo>
                  <a:pt x="3515524" y="2709337"/>
                  <a:pt x="3544831" y="2693651"/>
                  <a:pt x="3574357" y="2682517"/>
                </a:cubicBezTo>
                <a:cubicBezTo>
                  <a:pt x="3619525" y="2665312"/>
                  <a:pt x="3664255" y="2645832"/>
                  <a:pt x="3709425" y="2628625"/>
                </a:cubicBezTo>
                <a:cubicBezTo>
                  <a:pt x="3726611" y="2622047"/>
                  <a:pt x="3745340" y="2617491"/>
                  <a:pt x="3756357" y="2648866"/>
                </a:cubicBezTo>
                <a:cubicBezTo>
                  <a:pt x="3698847" y="2655446"/>
                  <a:pt x="3664475" y="2697951"/>
                  <a:pt x="3628340" y="2737926"/>
                </a:cubicBezTo>
                <a:cubicBezTo>
                  <a:pt x="3608067" y="2760445"/>
                  <a:pt x="3591541" y="2790554"/>
                  <a:pt x="3554967" y="2779169"/>
                </a:cubicBezTo>
                <a:cubicBezTo>
                  <a:pt x="3535796" y="2773097"/>
                  <a:pt x="3523678" y="2790046"/>
                  <a:pt x="3525662" y="2810794"/>
                </a:cubicBezTo>
                <a:cubicBezTo>
                  <a:pt x="3532932" y="2883915"/>
                  <a:pt x="3488203" y="2909469"/>
                  <a:pt x="3441932" y="2923637"/>
                </a:cubicBezTo>
                <a:cubicBezTo>
                  <a:pt x="3354236" y="2950204"/>
                  <a:pt x="3281303" y="3012697"/>
                  <a:pt x="3196032" y="3046854"/>
                </a:cubicBezTo>
                <a:cubicBezTo>
                  <a:pt x="3113184" y="3079999"/>
                  <a:pt x="3049065" y="3158685"/>
                  <a:pt x="2965998" y="3199927"/>
                </a:cubicBezTo>
                <a:cubicBezTo>
                  <a:pt x="2905843" y="3229783"/>
                  <a:pt x="2848335" y="3268239"/>
                  <a:pt x="2786418" y="3295311"/>
                </a:cubicBezTo>
                <a:cubicBezTo>
                  <a:pt x="2639894" y="3359324"/>
                  <a:pt x="2490503" y="3410685"/>
                  <a:pt x="2332519" y="3418022"/>
                </a:cubicBezTo>
                <a:cubicBezTo>
                  <a:pt x="2202077" y="3423842"/>
                  <a:pt x="1070633" y="3418277"/>
                  <a:pt x="611003" y="2585615"/>
                </a:cubicBezTo>
                <a:cubicBezTo>
                  <a:pt x="602189" y="2581565"/>
                  <a:pt x="592275" y="2570939"/>
                  <a:pt x="589190" y="2560818"/>
                </a:cubicBezTo>
                <a:cubicBezTo>
                  <a:pt x="574427" y="2513505"/>
                  <a:pt x="538291" y="2493011"/>
                  <a:pt x="505681" y="2467457"/>
                </a:cubicBezTo>
                <a:cubicBezTo>
                  <a:pt x="477036" y="2444939"/>
                  <a:pt x="446628" y="2421409"/>
                  <a:pt x="434730" y="2383456"/>
                </a:cubicBezTo>
                <a:cubicBezTo>
                  <a:pt x="419086" y="2332854"/>
                  <a:pt x="463594" y="2374348"/>
                  <a:pt x="471748" y="2355119"/>
                </a:cubicBezTo>
                <a:cubicBezTo>
                  <a:pt x="454782" y="2328807"/>
                  <a:pt x="428560" y="2304770"/>
                  <a:pt x="421730" y="2274915"/>
                </a:cubicBezTo>
                <a:cubicBezTo>
                  <a:pt x="396833" y="2167131"/>
                  <a:pt x="343069" y="2088698"/>
                  <a:pt x="262645" y="2027722"/>
                </a:cubicBezTo>
                <a:cubicBezTo>
                  <a:pt x="239509" y="2010264"/>
                  <a:pt x="224307" y="1978384"/>
                  <a:pt x="192799" y="1973326"/>
                </a:cubicBezTo>
                <a:cubicBezTo>
                  <a:pt x="122730" y="1962193"/>
                  <a:pt x="144764" y="1875156"/>
                  <a:pt x="107746" y="1836446"/>
                </a:cubicBezTo>
                <a:cubicBezTo>
                  <a:pt x="100695" y="1829107"/>
                  <a:pt x="94306" y="1814687"/>
                  <a:pt x="95627" y="1804821"/>
                </a:cubicBezTo>
                <a:cubicBezTo>
                  <a:pt x="97609" y="1790649"/>
                  <a:pt x="105983" y="1777240"/>
                  <a:pt x="113034" y="1764589"/>
                </a:cubicBezTo>
                <a:cubicBezTo>
                  <a:pt x="120306" y="1751939"/>
                  <a:pt x="131322" y="1740806"/>
                  <a:pt x="126034" y="1724108"/>
                </a:cubicBezTo>
                <a:cubicBezTo>
                  <a:pt x="123833" y="1717277"/>
                  <a:pt x="125373" y="1693494"/>
                  <a:pt x="109068" y="1712215"/>
                </a:cubicBezTo>
                <a:cubicBezTo>
                  <a:pt x="64340" y="1763578"/>
                  <a:pt x="38339" y="1715001"/>
                  <a:pt x="0" y="1691723"/>
                </a:cubicBezTo>
                <a:cubicBezTo>
                  <a:pt x="30848" y="1667686"/>
                  <a:pt x="58610" y="1650735"/>
                  <a:pt x="63238" y="1614808"/>
                </a:cubicBezTo>
                <a:cubicBezTo>
                  <a:pt x="72712" y="1540674"/>
                  <a:pt x="113253" y="1506772"/>
                  <a:pt x="174729" y="1500192"/>
                </a:cubicBezTo>
                <a:cubicBezTo>
                  <a:pt x="152034" y="1428591"/>
                  <a:pt x="152034" y="1428591"/>
                  <a:pt x="225408" y="1418722"/>
                </a:cubicBezTo>
                <a:cubicBezTo>
                  <a:pt x="197204" y="1373181"/>
                  <a:pt x="197204" y="1361542"/>
                  <a:pt x="231358" y="1345855"/>
                </a:cubicBezTo>
                <a:cubicBezTo>
                  <a:pt x="264188" y="1330927"/>
                  <a:pt x="300543" y="1325867"/>
                  <a:pt x="330952" y="1302844"/>
                </a:cubicBezTo>
                <a:cubicBezTo>
                  <a:pt x="302967" y="1244651"/>
                  <a:pt x="295035" y="1177097"/>
                  <a:pt x="237307" y="1148758"/>
                </a:cubicBezTo>
                <a:cubicBezTo>
                  <a:pt x="228273" y="1144458"/>
                  <a:pt x="222103" y="1127000"/>
                  <a:pt x="227831" y="1116880"/>
                </a:cubicBezTo>
                <a:cubicBezTo>
                  <a:pt x="248764" y="1080194"/>
                  <a:pt x="218798" y="1010614"/>
                  <a:pt x="284017" y="1002772"/>
                </a:cubicBezTo>
                <a:cubicBezTo>
                  <a:pt x="292171" y="1002013"/>
                  <a:pt x="299663" y="994421"/>
                  <a:pt x="293273" y="984554"/>
                </a:cubicBezTo>
                <a:cubicBezTo>
                  <a:pt x="271238" y="950145"/>
                  <a:pt x="297900" y="952421"/>
                  <a:pt x="313983" y="948120"/>
                </a:cubicBezTo>
                <a:cubicBezTo>
                  <a:pt x="333375" y="942809"/>
                  <a:pt x="355409" y="957988"/>
                  <a:pt x="373477" y="939265"/>
                </a:cubicBezTo>
                <a:cubicBezTo>
                  <a:pt x="369289" y="919530"/>
                  <a:pt x="353646" y="919783"/>
                  <a:pt x="342629" y="913458"/>
                </a:cubicBezTo>
                <a:cubicBezTo>
                  <a:pt x="310460" y="895240"/>
                  <a:pt x="284238" y="873483"/>
                  <a:pt x="282695" y="826169"/>
                </a:cubicBezTo>
                <a:cubicBezTo>
                  <a:pt x="281595" y="787964"/>
                  <a:pt x="278069" y="754314"/>
                  <a:pt x="322578" y="742675"/>
                </a:cubicBezTo>
                <a:cubicBezTo>
                  <a:pt x="341086" y="737866"/>
                  <a:pt x="335797" y="710289"/>
                  <a:pt x="325221" y="696626"/>
                </a:cubicBezTo>
                <a:cubicBezTo>
                  <a:pt x="306272" y="672338"/>
                  <a:pt x="290629" y="639953"/>
                  <a:pt x="258017" y="637675"/>
                </a:cubicBezTo>
                <a:cubicBezTo>
                  <a:pt x="238187" y="636158"/>
                  <a:pt x="222983" y="626035"/>
                  <a:pt x="207340" y="614398"/>
                </a:cubicBezTo>
                <a:cubicBezTo>
                  <a:pt x="196103" y="606047"/>
                  <a:pt x="182662" y="598964"/>
                  <a:pt x="183983" y="581001"/>
                </a:cubicBezTo>
                <a:cubicBezTo>
                  <a:pt x="185306" y="563795"/>
                  <a:pt x="198305" y="556711"/>
                  <a:pt x="211526" y="553169"/>
                </a:cubicBezTo>
                <a:cubicBezTo>
                  <a:pt x="255595" y="541784"/>
                  <a:pt x="297017" y="525085"/>
                  <a:pt x="333816" y="486880"/>
                </a:cubicBezTo>
                <a:cubicBezTo>
                  <a:pt x="309357" y="466639"/>
                  <a:pt x="286001" y="451964"/>
                  <a:pt x="267934" y="431469"/>
                </a:cubicBezTo>
                <a:cubicBezTo>
                  <a:pt x="224307" y="381881"/>
                  <a:pt x="593817" y="225772"/>
                  <a:pt x="612325" y="170108"/>
                </a:cubicBezTo>
                <a:cubicBezTo>
                  <a:pt x="618054" y="152904"/>
                  <a:pt x="637663" y="135194"/>
                  <a:pt x="653971" y="130133"/>
                </a:cubicBezTo>
                <a:cubicBezTo>
                  <a:pt x="730427" y="106350"/>
                  <a:pt x="796748" y="52963"/>
                  <a:pt x="874970" y="33228"/>
                </a:cubicBezTo>
                <a:cubicBezTo>
                  <a:pt x="911877" y="23867"/>
                  <a:pt x="948509" y="12925"/>
                  <a:pt x="986021" y="1223"/>
                </a:cubicBezTo>
                <a:close/>
              </a:path>
            </a:pathLst>
          </a:custGeom>
        </p:spPr>
      </p:pic>
      <p:sp>
        <p:nvSpPr>
          <p:cNvPr id="2" name="TextBox 1">
            <a:extLst>
              <a:ext uri="{FF2B5EF4-FFF2-40B4-BE49-F238E27FC236}">
                <a16:creationId xmlns:a16="http://schemas.microsoft.com/office/drawing/2014/main" id="{B2F9F1E2-64EA-3F3C-F4F2-5FB94A5BDA5B}"/>
              </a:ext>
            </a:extLst>
          </p:cNvPr>
          <p:cNvSpPr txBox="1"/>
          <p:nvPr/>
        </p:nvSpPr>
        <p:spPr>
          <a:xfrm>
            <a:off x="4406844" y="4494998"/>
            <a:ext cx="6946955" cy="1826776"/>
          </a:xfrm>
          <a:prstGeom prst="rect">
            <a:avLst/>
          </a:prstGeom>
        </p:spPr>
        <p:txBody>
          <a:bodyPr rot="0" spcFirstLastPara="0" vertOverflow="overflow" horzOverflow="overflow" vert="horz" lIns="91440" tIns="45720" rIns="91440" bIns="45720" numCol="1" spcCol="0" rtlCol="0" fromWordArt="0" anchor="t" anchorCtr="0" forceAA="0" compatLnSpc="1">
            <a:prstTxWarp prst="textNoShape">
              <a:avLst/>
            </a:prstTxWarp>
            <a:noAutofit/>
          </a:bodyPr>
          <a:lstStyle/>
          <a:p>
            <a:pPr marL="449580" indent="-228600" algn="just">
              <a:lnSpc>
                <a:spcPct val="90000"/>
              </a:lnSpc>
              <a:spcAft>
                <a:spcPts val="600"/>
              </a:spcAft>
              <a:buFont typeface="Arial" panose="020B0604020202020204" pitchFamily="34" charset="0"/>
              <a:buChar char="•"/>
            </a:pPr>
            <a:r>
              <a:rPr lang="en-US" sz="1200" b="0" i="0" u="none" strike="noStrike" dirty="0">
                <a:latin typeface="Arial"/>
                <a:cs typeface="Arial"/>
              </a:rPr>
              <a:t>By </a:t>
            </a:r>
            <a:r>
              <a:rPr lang="en-US" sz="1200" dirty="0">
                <a:latin typeface="Arial"/>
                <a:cs typeface="Arial"/>
              </a:rPr>
              <a:t>that time</a:t>
            </a:r>
            <a:r>
              <a:rPr lang="en-US" sz="1200" b="0" i="0" u="none" strike="noStrike" dirty="0">
                <a:latin typeface="Arial"/>
                <a:cs typeface="Arial"/>
              </a:rPr>
              <a:t>,</a:t>
            </a:r>
            <a:r>
              <a:rPr lang="en-US" sz="1200" dirty="0">
                <a:latin typeface="Arial"/>
                <a:cs typeface="Arial"/>
              </a:rPr>
              <a:t> </a:t>
            </a:r>
            <a:r>
              <a:rPr lang="en-US" sz="1200" b="0" i="0" u="none" strike="noStrike" dirty="0">
                <a:latin typeface="Arial"/>
                <a:cs typeface="Arial"/>
              </a:rPr>
              <a:t>they will </a:t>
            </a:r>
            <a:r>
              <a:rPr lang="en-US" sz="1200" dirty="0">
                <a:latin typeface="Arial"/>
                <a:cs typeface="Arial"/>
              </a:rPr>
              <a:t>realize that</a:t>
            </a:r>
            <a:r>
              <a:rPr lang="en-US" sz="1200" b="0" i="0" u="none" strike="noStrike" dirty="0">
                <a:latin typeface="Arial"/>
                <a:cs typeface="Arial"/>
              </a:rPr>
              <a:t> messages and updates are delivered fast.</a:t>
            </a:r>
            <a:r>
              <a:rPr lang="en-US" sz="1200" dirty="0">
                <a:latin typeface="Arial"/>
                <a:cs typeface="Arial"/>
              </a:rPr>
              <a:t> </a:t>
            </a:r>
            <a:r>
              <a:rPr lang="en-US" sz="1200" b="0" i="0" u="none" strike="noStrike" dirty="0">
                <a:latin typeface="Arial"/>
                <a:cs typeface="Arial"/>
              </a:rPr>
              <a:t>They will find it easier.</a:t>
            </a:r>
            <a:endParaRPr lang="en-US" sz="1200" dirty="0">
              <a:latin typeface="Arial"/>
              <a:cs typeface="Arial"/>
            </a:endParaRPr>
          </a:p>
          <a:p>
            <a:pPr marL="449580" indent="-228600" algn="just">
              <a:lnSpc>
                <a:spcPct val="90000"/>
              </a:lnSpc>
              <a:spcAft>
                <a:spcPts val="600"/>
              </a:spcAft>
              <a:buFont typeface="Arial" panose="020B0604020202020204" pitchFamily="34" charset="0"/>
              <a:buChar char="•"/>
            </a:pPr>
            <a:r>
              <a:rPr lang="en-US" sz="1200" b="0" i="0" u="none" strike="noStrike" dirty="0">
                <a:latin typeface="Arial"/>
                <a:cs typeface="Arial"/>
              </a:rPr>
              <a:t>They will be able to attend meeting without missing any information even when they are not under one roof ,or they are at home due to illness,</a:t>
            </a:r>
            <a:r>
              <a:rPr lang="en-US" sz="1200" dirty="0">
                <a:latin typeface="Arial"/>
                <a:cs typeface="Arial"/>
              </a:rPr>
              <a:t> </a:t>
            </a:r>
            <a:r>
              <a:rPr lang="en-US" sz="1200" b="0" i="0" u="none" strike="noStrike" dirty="0">
                <a:latin typeface="Arial"/>
                <a:cs typeface="Arial"/>
              </a:rPr>
              <a:t>or stuck in traffic,</a:t>
            </a:r>
            <a:r>
              <a:rPr lang="en-US" sz="1200" dirty="0">
                <a:latin typeface="Arial"/>
                <a:cs typeface="Arial"/>
              </a:rPr>
              <a:t> </a:t>
            </a:r>
            <a:r>
              <a:rPr lang="en-US" sz="1200" b="0" i="0" u="none" strike="noStrike" dirty="0">
                <a:latin typeface="Arial"/>
                <a:cs typeface="Arial"/>
              </a:rPr>
              <a:t>they still can connect and participate in meeting .</a:t>
            </a:r>
          </a:p>
          <a:p>
            <a:pPr marL="449580" indent="-228600" algn="just">
              <a:lnSpc>
                <a:spcPct val="90000"/>
              </a:lnSpc>
              <a:spcAft>
                <a:spcPts val="600"/>
              </a:spcAft>
              <a:buFont typeface="Arial" panose="020B0604020202020204" pitchFamily="34" charset="0"/>
              <a:buChar char="•"/>
            </a:pPr>
            <a:r>
              <a:rPr lang="en-US" sz="1200" b="0" i="0" u="none" strike="noStrike" dirty="0">
                <a:latin typeface="Arial"/>
                <a:cs typeface="Arial"/>
              </a:rPr>
              <a:t>Slowly and gradually,</a:t>
            </a:r>
            <a:r>
              <a:rPr lang="en-US" sz="1200" dirty="0">
                <a:latin typeface="Arial"/>
                <a:cs typeface="Arial"/>
              </a:rPr>
              <a:t> </a:t>
            </a:r>
            <a:r>
              <a:rPr lang="en-US" sz="1200" b="0" i="0" u="none" strike="noStrike" dirty="0">
                <a:latin typeface="Arial"/>
                <a:cs typeface="Arial"/>
              </a:rPr>
              <a:t>staff will get used to.</a:t>
            </a:r>
          </a:p>
          <a:p>
            <a:pPr indent="-228600" algn="just">
              <a:lnSpc>
                <a:spcPct val="90000"/>
              </a:lnSpc>
              <a:spcAft>
                <a:spcPts val="600"/>
              </a:spcAft>
              <a:buFont typeface="Arial" panose="020B0604020202020204" pitchFamily="34" charset="0"/>
              <a:buChar char="•"/>
            </a:pPr>
            <a:endParaRPr lang="en-US" sz="1200" dirty="0">
              <a:latin typeface="Arial"/>
              <a:cs typeface="Arial"/>
            </a:endParaRPr>
          </a:p>
          <a:p>
            <a:pPr indent="-228600">
              <a:lnSpc>
                <a:spcPct val="90000"/>
              </a:lnSpc>
              <a:spcAft>
                <a:spcPts val="600"/>
              </a:spcAft>
              <a:buFont typeface="Arial" panose="020B0604020202020204" pitchFamily="34" charset="0"/>
              <a:buChar char="•"/>
            </a:pPr>
            <a:endParaRPr lang="en-US" sz="1100" dirty="0"/>
          </a:p>
        </p:txBody>
      </p:sp>
      <p:pic>
        <p:nvPicPr>
          <p:cNvPr id="8" name="Picture 7" descr="A hand pointing at a tablet&#10;&#10;AI-generated content may be incorrect." title="Businessperson pointing to digital tablet in meeting">
            <a:extLst>
              <a:ext uri="{FF2B5EF4-FFF2-40B4-BE49-F238E27FC236}">
                <a16:creationId xmlns:a16="http://schemas.microsoft.com/office/drawing/2014/main" id="{6EC008F4-C327-8D41-C744-699A98720BA4}"/>
              </a:ext>
            </a:extLst>
          </p:cNvPr>
          <p:cNvPicPr>
            <a:picLocks noChangeAspect="1"/>
          </p:cNvPicPr>
          <p:nvPr/>
        </p:nvPicPr>
        <p:blipFill>
          <a:blip r:embed="rId3"/>
          <a:srcRect l="34882" r="14010" b="-2"/>
          <a:stretch>
            <a:fillRect/>
          </a:stretch>
        </p:blipFill>
        <p:spPr>
          <a:xfrm>
            <a:off x="20" y="277472"/>
            <a:ext cx="4552718" cy="5946218"/>
          </a:xfrm>
          <a:custGeom>
            <a:avLst/>
            <a:gdLst/>
            <a:ahLst/>
            <a:cxnLst/>
            <a:rect l="l" t="t" r="r" b="b"/>
            <a:pathLst>
              <a:path w="4552738" h="5946218">
                <a:moveTo>
                  <a:pt x="0" y="0"/>
                </a:moveTo>
                <a:lnTo>
                  <a:pt x="193217" y="10418"/>
                </a:lnTo>
                <a:cubicBezTo>
                  <a:pt x="612089" y="35802"/>
                  <a:pt x="1030148" y="71660"/>
                  <a:pt x="1446580" y="128061"/>
                </a:cubicBezTo>
                <a:cubicBezTo>
                  <a:pt x="1735723" y="167547"/>
                  <a:pt x="2027715" y="194943"/>
                  <a:pt x="2320927" y="163517"/>
                </a:cubicBezTo>
                <a:cubicBezTo>
                  <a:pt x="2335563" y="161905"/>
                  <a:pt x="2352239" y="156669"/>
                  <a:pt x="2364438" y="161905"/>
                </a:cubicBezTo>
                <a:cubicBezTo>
                  <a:pt x="2506776" y="220729"/>
                  <a:pt x="2662121" y="178424"/>
                  <a:pt x="2809744" y="215490"/>
                </a:cubicBezTo>
                <a:cubicBezTo>
                  <a:pt x="2771925" y="358517"/>
                  <a:pt x="2609662" y="346832"/>
                  <a:pt x="2518162" y="445944"/>
                </a:cubicBezTo>
                <a:cubicBezTo>
                  <a:pt x="2667409" y="485424"/>
                  <a:pt x="2801610" y="525312"/>
                  <a:pt x="2937846" y="555124"/>
                </a:cubicBezTo>
                <a:cubicBezTo>
                  <a:pt x="3082216" y="586550"/>
                  <a:pt x="3204622" y="671561"/>
                  <a:pt x="3345734" y="709433"/>
                </a:cubicBezTo>
                <a:cubicBezTo>
                  <a:pt x="3375832" y="717492"/>
                  <a:pt x="3412025" y="745693"/>
                  <a:pt x="3422598" y="773089"/>
                </a:cubicBezTo>
                <a:cubicBezTo>
                  <a:pt x="3456757" y="861726"/>
                  <a:pt x="4138745" y="1110310"/>
                  <a:pt x="4058225" y="1189273"/>
                </a:cubicBezTo>
                <a:cubicBezTo>
                  <a:pt x="4024878" y="1221909"/>
                  <a:pt x="3981773" y="1245276"/>
                  <a:pt x="3936629" y="1277508"/>
                </a:cubicBezTo>
                <a:cubicBezTo>
                  <a:pt x="4004547" y="1338344"/>
                  <a:pt x="4080998" y="1364935"/>
                  <a:pt x="4162334" y="1383065"/>
                </a:cubicBezTo>
                <a:cubicBezTo>
                  <a:pt x="4186736" y="1388705"/>
                  <a:pt x="4210728" y="1399986"/>
                  <a:pt x="4213168" y="1427383"/>
                </a:cubicBezTo>
                <a:cubicBezTo>
                  <a:pt x="4215607" y="1455987"/>
                  <a:pt x="4190800" y="1467266"/>
                  <a:pt x="4170061" y="1480564"/>
                </a:cubicBezTo>
                <a:cubicBezTo>
                  <a:pt x="4141188" y="1499095"/>
                  <a:pt x="4113127" y="1515214"/>
                  <a:pt x="4076527" y="1517630"/>
                </a:cubicBezTo>
                <a:cubicBezTo>
                  <a:pt x="4016337" y="1521257"/>
                  <a:pt x="3987466" y="1572826"/>
                  <a:pt x="3952493" y="1611502"/>
                </a:cubicBezTo>
                <a:cubicBezTo>
                  <a:pt x="3932973" y="1633259"/>
                  <a:pt x="3923211" y="1677172"/>
                  <a:pt x="3957370" y="1684828"/>
                </a:cubicBezTo>
                <a:cubicBezTo>
                  <a:pt x="4039518" y="1703363"/>
                  <a:pt x="4033011" y="1756946"/>
                  <a:pt x="4030981" y="1817782"/>
                </a:cubicBezTo>
                <a:cubicBezTo>
                  <a:pt x="4028133" y="1893124"/>
                  <a:pt x="3979737" y="1927770"/>
                  <a:pt x="3920363" y="1956780"/>
                </a:cubicBezTo>
                <a:cubicBezTo>
                  <a:pt x="3900029" y="1966851"/>
                  <a:pt x="3871158" y="1966449"/>
                  <a:pt x="3863429" y="1997874"/>
                </a:cubicBezTo>
                <a:cubicBezTo>
                  <a:pt x="3896777" y="2027688"/>
                  <a:pt x="3937444" y="2003517"/>
                  <a:pt x="3973233" y="2011975"/>
                </a:cubicBezTo>
                <a:cubicBezTo>
                  <a:pt x="4002918" y="2018824"/>
                  <a:pt x="4052127" y="2015199"/>
                  <a:pt x="4011458" y="2069991"/>
                </a:cubicBezTo>
                <a:cubicBezTo>
                  <a:pt x="3999664" y="2085704"/>
                  <a:pt x="4013491" y="2097792"/>
                  <a:pt x="4028540" y="2099000"/>
                </a:cubicBezTo>
                <a:cubicBezTo>
                  <a:pt x="4148913" y="2111489"/>
                  <a:pt x="4093606" y="2222285"/>
                  <a:pt x="4132241" y="2280703"/>
                </a:cubicBezTo>
                <a:cubicBezTo>
                  <a:pt x="4142812" y="2296818"/>
                  <a:pt x="4131425" y="2324618"/>
                  <a:pt x="4114752" y="2331466"/>
                </a:cubicBezTo>
                <a:cubicBezTo>
                  <a:pt x="4008205" y="2376592"/>
                  <a:pt x="3993565" y="2484163"/>
                  <a:pt x="3941916" y="2576828"/>
                </a:cubicBezTo>
                <a:cubicBezTo>
                  <a:pt x="3998039" y="2613488"/>
                  <a:pt x="4065138" y="2621547"/>
                  <a:pt x="4125732" y="2645318"/>
                </a:cubicBezTo>
                <a:cubicBezTo>
                  <a:pt x="4188768" y="2670298"/>
                  <a:pt x="4188768" y="2688831"/>
                  <a:pt x="4136714" y="2761349"/>
                </a:cubicBezTo>
                <a:cubicBezTo>
                  <a:pt x="4272135" y="2777064"/>
                  <a:pt x="4272135" y="2777064"/>
                  <a:pt x="4230249" y="2891080"/>
                </a:cubicBezTo>
                <a:cubicBezTo>
                  <a:pt x="4343713" y="2901557"/>
                  <a:pt x="4418537" y="2955542"/>
                  <a:pt x="4436023" y="3073591"/>
                </a:cubicBezTo>
                <a:cubicBezTo>
                  <a:pt x="4444564" y="3130800"/>
                  <a:pt x="4495804" y="3157792"/>
                  <a:pt x="4552738" y="3196068"/>
                </a:cubicBezTo>
                <a:cubicBezTo>
                  <a:pt x="4481978" y="3233136"/>
                  <a:pt x="4433989" y="3310489"/>
                  <a:pt x="4351436" y="3228700"/>
                </a:cubicBezTo>
                <a:cubicBezTo>
                  <a:pt x="4321344" y="3198888"/>
                  <a:pt x="4324186" y="3236761"/>
                  <a:pt x="4320122" y="3247637"/>
                </a:cubicBezTo>
                <a:cubicBezTo>
                  <a:pt x="4310364" y="3274227"/>
                  <a:pt x="4330695" y="3291956"/>
                  <a:pt x="4344116" y="3312099"/>
                </a:cubicBezTo>
                <a:cubicBezTo>
                  <a:pt x="4357130" y="3332244"/>
                  <a:pt x="4372586" y="3353596"/>
                  <a:pt x="4376244" y="3376163"/>
                </a:cubicBezTo>
                <a:cubicBezTo>
                  <a:pt x="4378682" y="3391874"/>
                  <a:pt x="4366890" y="3414835"/>
                  <a:pt x="4353877" y="3426522"/>
                </a:cubicBezTo>
                <a:cubicBezTo>
                  <a:pt x="4285554" y="3488163"/>
                  <a:pt x="4326221" y="3626757"/>
                  <a:pt x="4196898" y="3644486"/>
                </a:cubicBezTo>
                <a:cubicBezTo>
                  <a:pt x="4138745" y="3652541"/>
                  <a:pt x="4110687" y="3703306"/>
                  <a:pt x="4067986" y="3731106"/>
                </a:cubicBezTo>
                <a:cubicBezTo>
                  <a:pt x="3919551" y="3828201"/>
                  <a:pt x="3820322" y="3953097"/>
                  <a:pt x="3774370" y="4124729"/>
                </a:cubicBezTo>
                <a:cubicBezTo>
                  <a:pt x="3761764" y="4172269"/>
                  <a:pt x="3713368" y="4210546"/>
                  <a:pt x="3682054" y="4252444"/>
                </a:cubicBezTo>
                <a:cubicBezTo>
                  <a:pt x="3697103" y="4283064"/>
                  <a:pt x="3779250" y="4216990"/>
                  <a:pt x="3750377" y="4297567"/>
                </a:cubicBezTo>
                <a:cubicBezTo>
                  <a:pt x="3728417" y="4358002"/>
                  <a:pt x="3672294" y="4395470"/>
                  <a:pt x="3619425" y="4431328"/>
                </a:cubicBezTo>
                <a:cubicBezTo>
                  <a:pt x="3559239" y="4472019"/>
                  <a:pt x="3492545" y="4504653"/>
                  <a:pt x="3465296" y="4579993"/>
                </a:cubicBezTo>
                <a:cubicBezTo>
                  <a:pt x="3459603" y="4596110"/>
                  <a:pt x="3441305" y="4613031"/>
                  <a:pt x="3425038" y="4619479"/>
                </a:cubicBezTo>
                <a:cubicBezTo>
                  <a:pt x="2576720" y="5945389"/>
                  <a:pt x="488463" y="5954251"/>
                  <a:pt x="247714" y="5944983"/>
                </a:cubicBezTo>
                <a:cubicBezTo>
                  <a:pt x="174818" y="5942062"/>
                  <a:pt x="102913" y="5934760"/>
                  <a:pt x="31834" y="5923857"/>
                </a:cubicBezTo>
                <a:lnTo>
                  <a:pt x="0" y="5917408"/>
                </a:lnTo>
                <a:close/>
              </a:path>
            </a:pathLst>
          </a:custGeom>
        </p:spPr>
      </p:pic>
      <p:pic>
        <p:nvPicPr>
          <p:cNvPr id="9" name="Picture 8" descr="A close-up of hands holding each other&#10;&#10;AI-generated content may be incorrect." title="Hands holding each other">
            <a:extLst>
              <a:ext uri="{FF2B5EF4-FFF2-40B4-BE49-F238E27FC236}">
                <a16:creationId xmlns:a16="http://schemas.microsoft.com/office/drawing/2014/main" id="{74188B4C-E669-1A79-A55A-C2C5D78DA739}"/>
              </a:ext>
            </a:extLst>
          </p:cNvPr>
          <p:cNvPicPr>
            <a:picLocks noChangeAspect="1"/>
          </p:cNvPicPr>
          <p:nvPr/>
        </p:nvPicPr>
        <p:blipFill>
          <a:blip r:embed="rId4"/>
          <a:srcRect l="21466" r="19347" b="-2"/>
          <a:stretch>
            <a:fillRect/>
          </a:stretch>
        </p:blipFill>
        <p:spPr>
          <a:xfrm>
            <a:off x="8653074" y="-2"/>
            <a:ext cx="3538926" cy="4290182"/>
          </a:xfrm>
          <a:custGeom>
            <a:avLst/>
            <a:gdLst/>
            <a:ahLst/>
            <a:cxnLst/>
            <a:rect l="l" t="t" r="r" b="b"/>
            <a:pathLst>
              <a:path w="3538926" h="4290182">
                <a:moveTo>
                  <a:pt x="1370437" y="0"/>
                </a:moveTo>
                <a:lnTo>
                  <a:pt x="3538926" y="0"/>
                </a:lnTo>
                <a:lnTo>
                  <a:pt x="3538926" y="4256362"/>
                </a:lnTo>
                <a:lnTo>
                  <a:pt x="3455334" y="4273195"/>
                </a:lnTo>
                <a:cubicBezTo>
                  <a:pt x="3401009" y="4281478"/>
                  <a:pt x="3346052" y="4287025"/>
                  <a:pt x="3290337" y="4289244"/>
                </a:cubicBezTo>
                <a:cubicBezTo>
                  <a:pt x="3106332" y="4296285"/>
                  <a:pt x="1510274" y="4289552"/>
                  <a:pt x="861903" y="3282295"/>
                </a:cubicBezTo>
                <a:cubicBezTo>
                  <a:pt x="849470" y="3277397"/>
                  <a:pt x="835485" y="3264542"/>
                  <a:pt x="831133" y="3252299"/>
                </a:cubicBezTo>
                <a:cubicBezTo>
                  <a:pt x="810307" y="3195065"/>
                  <a:pt x="759333" y="3170274"/>
                  <a:pt x="713332" y="3139362"/>
                </a:cubicBezTo>
                <a:cubicBezTo>
                  <a:pt x="672925" y="3112122"/>
                  <a:pt x="630030" y="3083658"/>
                  <a:pt x="613246" y="3037747"/>
                </a:cubicBezTo>
                <a:cubicBezTo>
                  <a:pt x="591178" y="2976535"/>
                  <a:pt x="653963" y="3026730"/>
                  <a:pt x="665465" y="3003469"/>
                </a:cubicBezTo>
                <a:cubicBezTo>
                  <a:pt x="641532" y="2971640"/>
                  <a:pt x="604543" y="2942562"/>
                  <a:pt x="594908" y="2906447"/>
                </a:cubicBezTo>
                <a:cubicBezTo>
                  <a:pt x="559787" y="2776063"/>
                  <a:pt x="483946" y="2681183"/>
                  <a:pt x="370497" y="2607422"/>
                </a:cubicBezTo>
                <a:cubicBezTo>
                  <a:pt x="337860" y="2586304"/>
                  <a:pt x="316415" y="2547739"/>
                  <a:pt x="271969" y="2541620"/>
                </a:cubicBezTo>
                <a:cubicBezTo>
                  <a:pt x="173127" y="2528152"/>
                  <a:pt x="204209" y="2422866"/>
                  <a:pt x="151990" y="2376038"/>
                </a:cubicBezTo>
                <a:cubicBezTo>
                  <a:pt x="142044" y="2367161"/>
                  <a:pt x="133031" y="2349717"/>
                  <a:pt x="134895" y="2337782"/>
                </a:cubicBezTo>
                <a:cubicBezTo>
                  <a:pt x="137691" y="2320639"/>
                  <a:pt x="149504" y="2304419"/>
                  <a:pt x="159450" y="2289115"/>
                </a:cubicBezTo>
                <a:cubicBezTo>
                  <a:pt x="169707" y="2273813"/>
                  <a:pt x="185247" y="2260344"/>
                  <a:pt x="177788" y="2240145"/>
                </a:cubicBezTo>
                <a:cubicBezTo>
                  <a:pt x="174683" y="2231882"/>
                  <a:pt x="176855" y="2203112"/>
                  <a:pt x="153855" y="2225759"/>
                </a:cubicBezTo>
                <a:cubicBezTo>
                  <a:pt x="90759" y="2287892"/>
                  <a:pt x="54081" y="2229129"/>
                  <a:pt x="0" y="2200970"/>
                </a:cubicBezTo>
                <a:cubicBezTo>
                  <a:pt x="43514" y="2171892"/>
                  <a:pt x="82677" y="2151388"/>
                  <a:pt x="89205" y="2107927"/>
                </a:cubicBezTo>
                <a:cubicBezTo>
                  <a:pt x="102570" y="2018249"/>
                  <a:pt x="159758" y="1977237"/>
                  <a:pt x="246479" y="1969279"/>
                </a:cubicBezTo>
                <a:cubicBezTo>
                  <a:pt x="214465" y="1882663"/>
                  <a:pt x="214465" y="1882663"/>
                  <a:pt x="317968" y="1870725"/>
                </a:cubicBezTo>
                <a:cubicBezTo>
                  <a:pt x="278183" y="1815635"/>
                  <a:pt x="278183" y="1801556"/>
                  <a:pt x="326361" y="1782580"/>
                </a:cubicBezTo>
                <a:cubicBezTo>
                  <a:pt x="372673" y="1764521"/>
                  <a:pt x="423957" y="1758400"/>
                  <a:pt x="466852" y="1730550"/>
                </a:cubicBezTo>
                <a:cubicBezTo>
                  <a:pt x="427377" y="1660155"/>
                  <a:pt x="416187" y="1578436"/>
                  <a:pt x="334753" y="1544155"/>
                </a:cubicBezTo>
                <a:cubicBezTo>
                  <a:pt x="322010" y="1538952"/>
                  <a:pt x="313307" y="1517834"/>
                  <a:pt x="321386" y="1505592"/>
                </a:cubicBezTo>
                <a:cubicBezTo>
                  <a:pt x="350915" y="1461214"/>
                  <a:pt x="308644" y="1377045"/>
                  <a:pt x="400645" y="1367557"/>
                </a:cubicBezTo>
                <a:cubicBezTo>
                  <a:pt x="412147" y="1366640"/>
                  <a:pt x="422716" y="1357456"/>
                  <a:pt x="413701" y="1345520"/>
                </a:cubicBezTo>
                <a:cubicBezTo>
                  <a:pt x="382618" y="1303896"/>
                  <a:pt x="420228" y="1306649"/>
                  <a:pt x="442916" y="1301447"/>
                </a:cubicBezTo>
                <a:cubicBezTo>
                  <a:pt x="470270" y="1295021"/>
                  <a:pt x="501352" y="1313384"/>
                  <a:pt x="526840" y="1290735"/>
                </a:cubicBezTo>
                <a:cubicBezTo>
                  <a:pt x="520932" y="1266862"/>
                  <a:pt x="498866" y="1267167"/>
                  <a:pt x="483325" y="1259517"/>
                </a:cubicBezTo>
                <a:cubicBezTo>
                  <a:pt x="437945" y="1237479"/>
                  <a:pt x="400956" y="1211159"/>
                  <a:pt x="398780" y="1153924"/>
                </a:cubicBezTo>
                <a:cubicBezTo>
                  <a:pt x="397228" y="1107708"/>
                  <a:pt x="392254" y="1067003"/>
                  <a:pt x="455041" y="1052922"/>
                </a:cubicBezTo>
                <a:cubicBezTo>
                  <a:pt x="481149" y="1047106"/>
                  <a:pt x="473687" y="1013747"/>
                  <a:pt x="458768" y="997218"/>
                </a:cubicBezTo>
                <a:cubicBezTo>
                  <a:pt x="432038" y="967837"/>
                  <a:pt x="409972" y="928661"/>
                  <a:pt x="363968" y="925907"/>
                </a:cubicBezTo>
                <a:cubicBezTo>
                  <a:pt x="335995" y="924071"/>
                  <a:pt x="314548" y="911826"/>
                  <a:pt x="292481" y="897749"/>
                </a:cubicBezTo>
                <a:cubicBezTo>
                  <a:pt x="276630" y="887646"/>
                  <a:pt x="257670" y="879078"/>
                  <a:pt x="259533" y="857348"/>
                </a:cubicBezTo>
                <a:cubicBezTo>
                  <a:pt x="261399" y="836535"/>
                  <a:pt x="279736" y="827966"/>
                  <a:pt x="298387" y="823681"/>
                </a:cubicBezTo>
                <a:cubicBezTo>
                  <a:pt x="360552" y="809909"/>
                  <a:pt x="418983" y="789708"/>
                  <a:pt x="470893" y="743493"/>
                </a:cubicBezTo>
                <a:cubicBezTo>
                  <a:pt x="436390" y="719007"/>
                  <a:pt x="403444" y="701256"/>
                  <a:pt x="377957" y="676463"/>
                </a:cubicBezTo>
                <a:cubicBezTo>
                  <a:pt x="316415" y="616477"/>
                  <a:pt x="837660" y="427634"/>
                  <a:pt x="863768" y="360299"/>
                </a:cubicBezTo>
                <a:cubicBezTo>
                  <a:pt x="871849" y="339488"/>
                  <a:pt x="899511" y="318064"/>
                  <a:pt x="922515" y="311942"/>
                </a:cubicBezTo>
                <a:cubicBezTo>
                  <a:pt x="1030367" y="283171"/>
                  <a:pt x="1123922" y="218591"/>
                  <a:pt x="1234265" y="194718"/>
                </a:cubicBezTo>
                <a:cubicBezTo>
                  <a:pt x="1338390" y="172070"/>
                  <a:pt x="1440960" y="141768"/>
                  <a:pt x="1555030" y="111776"/>
                </a:cubicBezTo>
                <a:cubicBezTo>
                  <a:pt x="1520063" y="74130"/>
                  <a:pt x="1471575" y="57526"/>
                  <a:pt x="1428216" y="36752"/>
                </a:cubicBezTo>
                <a:close/>
              </a:path>
            </a:pathLst>
          </a:custGeom>
        </p:spPr>
      </p:pic>
    </p:spTree>
    <p:extLst>
      <p:ext uri="{BB962C8B-B14F-4D97-AF65-F5344CB8AC3E}">
        <p14:creationId xmlns:p14="http://schemas.microsoft.com/office/powerpoint/2010/main" val="123833384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 name="Picture 152" descr="A group of people talking&#10;&#10;AI-generated content may be incorrect." title="Two people with speech bubbles">
            <a:extLst>
              <a:ext uri="{FF2B5EF4-FFF2-40B4-BE49-F238E27FC236}">
                <a16:creationId xmlns:a16="http://schemas.microsoft.com/office/drawing/2014/main" id="{D4E33D76-432D-3376-1FBB-DF647C644F34}"/>
              </a:ext>
            </a:extLst>
          </p:cNvPr>
          <p:cNvPicPr>
            <a:picLocks noChangeAspect="1"/>
          </p:cNvPicPr>
          <p:nvPr/>
        </p:nvPicPr>
        <p:blipFill>
          <a:blip r:embed="rId2">
            <a:duotone>
              <a:schemeClr val="accent1">
                <a:shade val="45000"/>
                <a:satMod val="135000"/>
              </a:schemeClr>
              <a:prstClr val="white"/>
            </a:duotone>
            <a:alphaModFix amt="35000"/>
          </a:blip>
          <a:srcRect t="18840" b="39113"/>
          <a:stretch>
            <a:fillRect/>
          </a:stretch>
        </p:blipFill>
        <p:spPr>
          <a:xfrm>
            <a:off x="29708" y="10"/>
            <a:ext cx="12191981" cy="6857989"/>
          </a:xfrm>
          <a:prstGeom prst="rect">
            <a:avLst/>
          </a:prstGeom>
        </p:spPr>
      </p:pic>
      <p:sp>
        <p:nvSpPr>
          <p:cNvPr id="4" name="TextBox 3">
            <a:extLst>
              <a:ext uri="{FF2B5EF4-FFF2-40B4-BE49-F238E27FC236}">
                <a16:creationId xmlns:a16="http://schemas.microsoft.com/office/drawing/2014/main" id="{4E7DE9C0-7C5F-1617-A949-6B179C465020}"/>
              </a:ext>
            </a:extLst>
          </p:cNvPr>
          <p:cNvSpPr txBox="1"/>
          <p:nvPr/>
        </p:nvSpPr>
        <p:spPr>
          <a:xfrm>
            <a:off x="7674366" y="2846098"/>
            <a:ext cx="4124758" cy="2975883"/>
          </a:xfrm>
          <a:prstGeom prst="rect">
            <a:avLst/>
          </a:prstGeom>
        </p:spPr>
        <p:txBody>
          <a:bodyPr rot="0" spcFirstLastPara="0" vertOverflow="overflow" horzOverflow="overflow" vert="horz" lIns="91440" tIns="45720" rIns="91440" bIns="45720" numCol="1" spcCol="0" rtlCol="0" fromWordArt="0" anchor="b" anchorCtr="0" forceAA="0" compatLnSpc="1">
            <a:prstTxWarp prst="textNoShape">
              <a:avLst/>
            </a:prstTxWarp>
            <a:normAutofit/>
          </a:bodyPr>
          <a:lstStyle/>
          <a:p>
            <a:pPr indent="-228600">
              <a:lnSpc>
                <a:spcPct val="90000"/>
              </a:lnSpc>
              <a:spcAft>
                <a:spcPts val="600"/>
              </a:spcAft>
              <a:buFont typeface="Arial" panose="020B0604020202020204" pitchFamily="34" charset="0"/>
              <a:buChar char="•"/>
            </a:pPr>
            <a:r>
              <a:rPr lang="en-US" sz="2000">
                <a:solidFill>
                  <a:srgbClr val="FFFFFF"/>
                </a:solidFill>
              </a:rPr>
              <a:t>Reference :</a:t>
            </a:r>
          </a:p>
          <a:p>
            <a:pPr marL="342900" indent="-228600" algn="just">
              <a:lnSpc>
                <a:spcPct val="90000"/>
              </a:lnSpc>
              <a:spcAft>
                <a:spcPts val="600"/>
              </a:spcAft>
              <a:buFont typeface="Arial" panose="020B0604020202020204" pitchFamily="34" charset="0"/>
              <a:buChar char="•"/>
            </a:pPr>
            <a:r>
              <a:rPr lang="en-US" sz="1200">
                <a:solidFill>
                  <a:srgbClr val="FFFFFF"/>
                </a:solidFill>
                <a:latin typeface="Arial"/>
                <a:cs typeface="Arial"/>
              </a:rPr>
              <a:t>Information Commissioner's Office(ICO)(2018)Data protection by design and by default. </a:t>
            </a:r>
            <a:r>
              <a:rPr lang="en-US" sz="1200" dirty="0">
                <a:solidFill>
                  <a:srgbClr val="FFFFFF"/>
                </a:solidFill>
                <a:latin typeface="Arial"/>
                <a:cs typeface="Arial"/>
                <a:hlinkClick r:id="rId3"/>
              </a:rPr>
              <a:t>http://ico.org.uk/for-organisation</a:t>
            </a:r>
            <a:r>
              <a:rPr lang="en-US" sz="1200" dirty="0">
                <a:solidFill>
                  <a:srgbClr val="FFFFFF"/>
                </a:solidFill>
                <a:latin typeface="Arial"/>
                <a:cs typeface="Arial"/>
              </a:rPr>
              <a:t>/uk-gdpr-guidance-and-resources/accountability-and-governance/guide-to-accountability-and-governance/data-protect-by-design-and-by-</a:t>
            </a:r>
            <a:r>
              <a:rPr lang="en-US" sz="1200">
                <a:solidFill>
                  <a:srgbClr val="FFFFFF"/>
                </a:solidFill>
                <a:latin typeface="Arial"/>
                <a:cs typeface="Arial"/>
              </a:rPr>
              <a:t>default(Accessed:8 October 2026)</a:t>
            </a:r>
            <a:endParaRPr lang="en-US" sz="1200" dirty="0">
              <a:solidFill>
                <a:srgbClr val="FFFFFF"/>
              </a:solidFill>
              <a:latin typeface="Arial"/>
              <a:cs typeface="Arial"/>
            </a:endParaRPr>
          </a:p>
          <a:p>
            <a:pPr indent="-228600">
              <a:lnSpc>
                <a:spcPct val="90000"/>
              </a:lnSpc>
              <a:spcAft>
                <a:spcPts val="600"/>
              </a:spcAft>
              <a:buFont typeface="Arial" panose="020B0604020202020204" pitchFamily="34" charset="0"/>
              <a:buChar char="•"/>
            </a:pPr>
            <a:r>
              <a:rPr lang="en-US" sz="2000" dirty="0">
                <a:solidFill>
                  <a:srgbClr val="FFFFFF"/>
                </a:solidFill>
              </a:rPr>
              <a:t>       </a:t>
            </a:r>
          </a:p>
        </p:txBody>
      </p:sp>
      <p:sp>
        <p:nvSpPr>
          <p:cNvPr id="2" name="TextBox 1">
            <a:extLst>
              <a:ext uri="{FF2B5EF4-FFF2-40B4-BE49-F238E27FC236}">
                <a16:creationId xmlns:a16="http://schemas.microsoft.com/office/drawing/2014/main" id="{4D556D43-C91F-89F2-2929-996733862E46}"/>
              </a:ext>
            </a:extLst>
          </p:cNvPr>
          <p:cNvSpPr txBox="1"/>
          <p:nvPr/>
        </p:nvSpPr>
        <p:spPr>
          <a:xfrm>
            <a:off x="1435517" y="594007"/>
            <a:ext cx="9033859" cy="509856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GB"/>
          </a:p>
        </p:txBody>
      </p:sp>
      <p:sp>
        <p:nvSpPr>
          <p:cNvPr id="3" name="TextBox 2">
            <a:extLst>
              <a:ext uri="{FF2B5EF4-FFF2-40B4-BE49-F238E27FC236}">
                <a16:creationId xmlns:a16="http://schemas.microsoft.com/office/drawing/2014/main" id="{A3E0F34B-4BCD-3E9D-C0FB-0D63A2B598A6}"/>
              </a:ext>
            </a:extLst>
          </p:cNvPr>
          <p:cNvSpPr txBox="1"/>
          <p:nvPr/>
        </p:nvSpPr>
        <p:spPr>
          <a:xfrm>
            <a:off x="2388403" y="1138514"/>
            <a:ext cx="3885797" cy="342791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GB"/>
          </a:p>
        </p:txBody>
      </p:sp>
    </p:spTree>
    <p:extLst>
      <p:ext uri="{BB962C8B-B14F-4D97-AF65-F5344CB8AC3E}">
        <p14:creationId xmlns:p14="http://schemas.microsoft.com/office/powerpoint/2010/main" val="2617465002"/>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Ion</Template>
  <TotalTime>1470</TotalTime>
  <Words>2244</Words>
  <Application>Microsoft Office PowerPoint</Application>
  <PresentationFormat>Widescreen</PresentationFormat>
  <Paragraphs>158</Paragraphs>
  <Slides>26</Slides>
  <Notes>1</Notes>
  <HiddenSlides>0</HiddenSlides>
  <MMClips>0</MMClips>
  <ScaleCrop>false</ScaleCrop>
  <HeadingPairs>
    <vt:vector size="4" baseType="variant">
      <vt:variant>
        <vt:lpstr>Theme</vt:lpstr>
      </vt:variant>
      <vt:variant>
        <vt:i4>1</vt:i4>
      </vt:variant>
      <vt:variant>
        <vt:lpstr>Slide Titles</vt:lpstr>
      </vt:variant>
      <vt:variant>
        <vt:i4>26</vt:i4>
      </vt:variant>
    </vt:vector>
  </HeadingPairs>
  <TitlesOfParts>
    <vt:vector size="27" baseType="lpstr">
      <vt:lpstr>Ion</vt:lpstr>
      <vt:lpstr>Staff communication and daily updates</vt:lpstr>
      <vt:lpstr>PowerPoint Presentation</vt:lpstr>
      <vt:lpstr>PowerPoint Presentation</vt:lpstr>
      <vt:lpstr>PowerPoint Presentation</vt:lpstr>
      <vt:lpstr>PowerPoint Presentation</vt:lpstr>
      <vt:lpstr>REFERENCES </vt:lpstr>
      <vt:lpstr>             Ashford Community Care Service</vt:lpstr>
      <vt:lpstr>Tools: Microsoft Teams Why IS Microsoft Teams  suitable for this task?</vt:lpstr>
      <vt:lpstr>Staff communication and daily updates</vt:lpstr>
      <vt:lpstr>Security and privacy</vt:lpstr>
      <vt:lpstr>CONCLUSION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Sanah Araf Hussain (2610258)</dc:creator>
  <cp:lastModifiedBy>Sanah Araf Hussain (2610258)</cp:lastModifiedBy>
  <cp:revision>12</cp:revision>
  <dcterms:created xsi:type="dcterms:W3CDTF">2026-10-04T18:11:22Z</dcterms:created>
  <dcterms:modified xsi:type="dcterms:W3CDTF">2026-10-12T08:43:31Z</dcterms:modified>
</cp:coreProperties>
</file>