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60" r:id="rId2"/>
    <p:sldMasterId id="2147483677" r:id="rId3"/>
  </p:sldMasterIdLst>
  <p:notesMasterIdLst>
    <p:notesMasterId r:id="rId34"/>
  </p:notesMasterIdLst>
  <p:sldIdLst>
    <p:sldId id="257" r:id="rId4"/>
    <p:sldId id="258" r:id="rId5"/>
    <p:sldId id="372" r:id="rId6"/>
    <p:sldId id="261" r:id="rId7"/>
    <p:sldId id="262" r:id="rId8"/>
    <p:sldId id="357" r:id="rId9"/>
    <p:sldId id="359" r:id="rId10"/>
    <p:sldId id="291" r:id="rId11"/>
    <p:sldId id="373" r:id="rId12"/>
    <p:sldId id="292" r:id="rId13"/>
    <p:sldId id="366" r:id="rId14"/>
    <p:sldId id="367" r:id="rId15"/>
    <p:sldId id="368" r:id="rId16"/>
    <p:sldId id="369" r:id="rId17"/>
    <p:sldId id="370" r:id="rId18"/>
    <p:sldId id="364" r:id="rId19"/>
    <p:sldId id="374" r:id="rId20"/>
    <p:sldId id="375" r:id="rId21"/>
    <p:sldId id="376" r:id="rId22"/>
    <p:sldId id="377" r:id="rId23"/>
    <p:sldId id="378" r:id="rId24"/>
    <p:sldId id="379" r:id="rId25"/>
    <p:sldId id="381" r:id="rId26"/>
    <p:sldId id="382" r:id="rId27"/>
    <p:sldId id="383" r:id="rId28"/>
    <p:sldId id="380" r:id="rId29"/>
    <p:sldId id="385" r:id="rId30"/>
    <p:sldId id="386" r:id="rId31"/>
    <p:sldId id="384" r:id="rId32"/>
    <p:sldId id="347" r:id="rId3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70F0C98-9821-47FE-B0FA-7E8169581CCE}" v="113" dt="2025-10-01T07:17:58.3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p:scale>
          <a:sx n="92" d="100"/>
          <a:sy n="92" d="100"/>
        </p:scale>
        <p:origin x="102"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microsoft.com/office/2015/10/relationships/revisionInfo" Target="revisionInfo.xml"/><Relationship Id="rId21" Type="http://schemas.openxmlformats.org/officeDocument/2006/relationships/slide" Target="slides/slide18.xml"/><Relationship Id="rId34"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presProps" Target="presProps.xml"/><Relationship Id="rId8" Type="http://schemas.openxmlformats.org/officeDocument/2006/relationships/slide" Target="slides/slide5.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C503AA0-BF9B-41E7-A472-56CA5BEDEF4F}" type="datetimeFigureOut">
              <a:t>9/29/2025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4305C61-4233-49B2-8485-9B783824751B}" type="slidenum">
              <a:t>‹#›</a:t>
            </a:fld>
            <a:endParaRPr lang="en-GB"/>
          </a:p>
        </p:txBody>
      </p:sp>
    </p:spTree>
    <p:extLst>
      <p:ext uri="{BB962C8B-B14F-4D97-AF65-F5344CB8AC3E}">
        <p14:creationId xmlns:p14="http://schemas.microsoft.com/office/powerpoint/2010/main" val="27046789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ext Placeholder 2">
            <a:extLst>
              <a:ext uri="{FF2B5EF4-FFF2-40B4-BE49-F238E27FC236}">
                <a16:creationId xmlns:a16="http://schemas.microsoft.com/office/drawing/2014/main" id="{3A69AF18-C38F-3FB4-21F4-AE29689A4739}"/>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28272771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5" name="Picture 4" descr="A close-up of a blue and yellow banner&#10;&#10;Description automatically generated">
            <a:extLst>
              <a:ext uri="{FF2B5EF4-FFF2-40B4-BE49-F238E27FC236}">
                <a16:creationId xmlns:a16="http://schemas.microsoft.com/office/drawing/2014/main" id="{DA7057D0-FC8F-3847-733D-20DDF758B554}"/>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6804851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A blue background with a blue background&#10;&#10;Description automatically generated">
            <a:extLst>
              <a:ext uri="{FF2B5EF4-FFF2-40B4-BE49-F238E27FC236}">
                <a16:creationId xmlns:a16="http://schemas.microsoft.com/office/drawing/2014/main" id="{69C8BF3C-607A-57A8-722A-506D472D1DF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4" name="Text Placeholder 2">
            <a:extLst>
              <a:ext uri="{FF2B5EF4-FFF2-40B4-BE49-F238E27FC236}">
                <a16:creationId xmlns:a16="http://schemas.microsoft.com/office/drawing/2014/main" id="{CEE8E5BF-F8FD-1004-2D0C-A2318DDFCDEB}"/>
              </a:ext>
            </a:extLst>
          </p:cNvPr>
          <p:cNvSpPr>
            <a:spLocks noGrp="1"/>
          </p:cNvSpPr>
          <p:nvPr>
            <p:ph idx="1"/>
          </p:nvPr>
        </p:nvSpPr>
        <p:spPr>
          <a:xfrm>
            <a:off x="630810"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
        <p:nvSpPr>
          <p:cNvPr id="6" name="Text Placeholder 2">
            <a:extLst>
              <a:ext uri="{FF2B5EF4-FFF2-40B4-BE49-F238E27FC236}">
                <a16:creationId xmlns:a16="http://schemas.microsoft.com/office/drawing/2014/main" id="{D064EFEB-B375-BC6B-33CA-D988E61B1FC5}"/>
              </a:ext>
            </a:extLst>
          </p:cNvPr>
          <p:cNvSpPr>
            <a:spLocks noGrp="1"/>
          </p:cNvSpPr>
          <p:nvPr>
            <p:ph idx="10"/>
          </p:nvPr>
        </p:nvSpPr>
        <p:spPr>
          <a:xfrm>
            <a:off x="6723497" y="1470581"/>
            <a:ext cx="4865529" cy="4502835"/>
          </a:xfrm>
          <a:prstGeom prst="rect">
            <a:avLst/>
          </a:prstGeom>
        </p:spPr>
        <p:txBody>
          <a:bodyPr vert="horz" wrap="none" lIns="0" tIns="0" rIns="0" bIns="0" rtlCol="0" anchor="t" anchorCtr="0">
            <a:noAutofit/>
          </a:bodyPr>
          <a:lstStyle>
            <a:lvl1pPr>
              <a:defRPr>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7045506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4" name="Picture 3" descr="A blue background with a logo&#10;&#10;Description automatically generated">
            <a:extLst>
              <a:ext uri="{FF2B5EF4-FFF2-40B4-BE49-F238E27FC236}">
                <a16:creationId xmlns:a16="http://schemas.microsoft.com/office/drawing/2014/main" id="{51A1BA08-5390-B75E-C2D0-6DD9A81611A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1799393"/>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127275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4" name="Picture 3" descr="A blue background with yellow text&#10;&#10;Description automatically generated">
            <a:extLst>
              <a:ext uri="{FF2B5EF4-FFF2-40B4-BE49-F238E27FC236}">
                <a16:creationId xmlns:a16="http://schemas.microsoft.com/office/drawing/2014/main" id="{0BEAED2B-9FEC-B78D-03CD-086B9CE00DD0}"/>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747462"/>
          </a:xfrm>
          <a:prstGeom prst="rect">
            <a:avLst/>
          </a:prstGeom>
        </p:spPr>
        <p:txBody>
          <a:bodyPr vert="horz" wrap="none" lIns="0" tIns="0" rIns="0" bIns="0" rtlCol="0" anchor="t" anchorCtr="0">
            <a:noAutofit/>
          </a:bodyPr>
          <a:lstStyle/>
          <a:p>
            <a:pPr lvl="0"/>
            <a:r>
              <a:rPr lang="en-US"/>
              <a:t>Click to edit Master text styles</a:t>
            </a:r>
          </a:p>
        </p:txBody>
      </p:sp>
    </p:spTree>
    <p:extLst>
      <p:ext uri="{BB962C8B-B14F-4D97-AF65-F5344CB8AC3E}">
        <p14:creationId xmlns:p14="http://schemas.microsoft.com/office/powerpoint/2010/main" val="20547605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0917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123FF6-4048-9A7C-6027-893A5EFFA7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404399E-4427-2CA4-441D-FC417620DF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826D69B-285E-48F4-123F-63837F39EAFE}"/>
              </a:ext>
            </a:extLst>
          </p:cNvPr>
          <p:cNvSpPr>
            <a:spLocks noGrp="1"/>
          </p:cNvSpPr>
          <p:nvPr>
            <p:ph type="dt" sz="half" idx="10"/>
          </p:nvPr>
        </p:nvSpPr>
        <p:spPr/>
        <p:txBody>
          <a:bodyPr/>
          <a:lstStyle/>
          <a:p>
            <a:fld id="{99A1C846-AB29-4590-A849-EE7631694EDB}" type="datetimeFigureOut">
              <a:rPr lang="en-GB" smtClean="0"/>
              <a:t>29/09/2025</a:t>
            </a:fld>
            <a:endParaRPr lang="en-GB"/>
          </a:p>
        </p:txBody>
      </p:sp>
      <p:sp>
        <p:nvSpPr>
          <p:cNvPr id="5" name="Footer Placeholder 4">
            <a:extLst>
              <a:ext uri="{FF2B5EF4-FFF2-40B4-BE49-F238E27FC236}">
                <a16:creationId xmlns:a16="http://schemas.microsoft.com/office/drawing/2014/main" id="{4CE285C9-181E-C65C-ED02-DD6E9CDFA0B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5B805-B8B9-44D9-70FF-B64409B8BC25}"/>
              </a:ext>
            </a:extLst>
          </p:cNvPr>
          <p:cNvSpPr>
            <a:spLocks noGrp="1"/>
          </p:cNvSpPr>
          <p:nvPr>
            <p:ph type="sldNum" sz="quarter" idx="12"/>
          </p:nvPr>
        </p:nvSpPr>
        <p:spPr/>
        <p:txBody>
          <a:bodyPr/>
          <a:lstStyle/>
          <a:p>
            <a:fld id="{EAE1DE72-575F-45CB-9CB5-FA4D0F6395D9}" type="slidenum">
              <a:rPr lang="en-GB" smtClean="0"/>
              <a:t>‹#›</a:t>
            </a:fld>
            <a:endParaRPr lang="en-GB"/>
          </a:p>
        </p:txBody>
      </p:sp>
    </p:spTree>
    <p:extLst>
      <p:ext uri="{BB962C8B-B14F-4D97-AF65-F5344CB8AC3E}">
        <p14:creationId xmlns:p14="http://schemas.microsoft.com/office/powerpoint/2010/main" val="41598911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95304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6" name="Picture 5" descr="A screenshot of a computer&#10;&#10;Description automatically generated">
            <a:extLst>
              <a:ext uri="{FF2B5EF4-FFF2-40B4-BE49-F238E27FC236}">
                <a16:creationId xmlns:a16="http://schemas.microsoft.com/office/drawing/2014/main" id="{8EBC572C-48FE-AD9A-7AD7-86C36D520A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US"/>
              <a:t>Click to edit Master title style</a:t>
            </a:r>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736329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82EDB8D0-98ED-4B86-9D5F-E61ADC70144D}" type="datetimeFigureOut">
              <a:rPr lang="en-US" smtClean="0"/>
              <a:t>9/29/2025</a:t>
            </a:fld>
            <a:endParaRPr lang="en-US" dirty="0"/>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4854181D-6920-4594-9A5D-6CE56DC9F8B2}" type="slidenum">
              <a:rPr lang="en-US" smtClean="0"/>
              <a:t>‹#›</a:t>
            </a:fld>
            <a:endParaRPr lang="en-US"/>
          </a:p>
        </p:txBody>
      </p:sp>
    </p:spTree>
    <p:extLst>
      <p:ext uri="{BB962C8B-B14F-4D97-AF65-F5344CB8AC3E}">
        <p14:creationId xmlns:p14="http://schemas.microsoft.com/office/powerpoint/2010/main" val="31301984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82EDB8D0-98ED-4B86-9D5F-E61ADC70144D}" type="datetimeFigureOut">
              <a:rPr lang="en-US" smtClean="0"/>
              <a:t>9/29/2025</a:t>
            </a:fld>
            <a:endParaRPr lang="en-US"/>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4854181D-6920-4594-9A5D-6CE56DC9F8B2}" type="slidenum">
              <a:rPr lang="en-US" smtClean="0"/>
              <a:t>‹#›</a:t>
            </a:fld>
            <a:endParaRPr lang="en-US"/>
          </a:p>
        </p:txBody>
      </p:sp>
    </p:spTree>
    <p:extLst>
      <p:ext uri="{BB962C8B-B14F-4D97-AF65-F5344CB8AC3E}">
        <p14:creationId xmlns:p14="http://schemas.microsoft.com/office/powerpoint/2010/main" val="367437696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7.png"/><Relationship Id="rId5" Type="http://schemas.openxmlformats.org/officeDocument/2006/relationships/theme" Target="../theme/theme3.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close-up of a blue background&#10;&#10;Description automatically generated with low confidence">
            <a:extLst>
              <a:ext uri="{FF2B5EF4-FFF2-40B4-BE49-F238E27FC236}">
                <a16:creationId xmlns:a16="http://schemas.microsoft.com/office/drawing/2014/main" id="{2E1DDE80-4CCE-9DDD-ADC8-E44ADC637C06}"/>
              </a:ext>
            </a:extLst>
          </p:cNvPr>
          <p:cNvPicPr>
            <a:picLocks noChangeAspect="1"/>
          </p:cNvPicPr>
          <p:nvPr/>
        </p:nvPicPr>
        <p:blipFill>
          <a:blip r:embed="rId7"/>
          <a:stretch>
            <a:fillRect/>
          </a:stretch>
        </p:blipFill>
        <p:spPr>
          <a:xfrm>
            <a:off x="0" y="0"/>
            <a:ext cx="12192000" cy="6858000"/>
          </a:xfrm>
          <a:prstGeom prst="rect">
            <a:avLst/>
          </a:prstGeom>
        </p:spPr>
      </p:pic>
    </p:spTree>
    <p:extLst>
      <p:ext uri="{BB962C8B-B14F-4D97-AF65-F5344CB8AC3E}">
        <p14:creationId xmlns:p14="http://schemas.microsoft.com/office/powerpoint/2010/main" val="129312873"/>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9A1C846-AB29-4590-A849-EE7631694EDB}" type="datetimeFigureOut">
              <a:rPr lang="en-GB" smtClean="0"/>
              <a:t>29/09/2025</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E1DE72-575F-45CB-9CB5-FA4D0F6395D9}"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09394799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ue and white background&#10;&#10;Description automatically generated">
            <a:extLst>
              <a:ext uri="{FF2B5EF4-FFF2-40B4-BE49-F238E27FC236}">
                <a16:creationId xmlns:a16="http://schemas.microsoft.com/office/drawing/2014/main" id="{F2F710DE-1040-53E8-EF72-7B7DD44EF53E}"/>
              </a:ext>
            </a:extLst>
          </p:cNvPr>
          <p:cNvPicPr>
            <a:picLocks noChangeAspect="1"/>
          </p:cNvPicPr>
          <p:nvPr/>
        </p:nvPicPr>
        <p:blipFill>
          <a:blip r:embed="rId6"/>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1917630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97" r:id="rId3"/>
    <p:sldLayoutId id="2147483698"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2" Type="http://schemas.openxmlformats.org/officeDocument/2006/relationships/hyperlink" Target="https://www.ukyouth.org/wp-content/uploads/2024/10/Youth-work-and-prevention.pdf" TargetMode="Externa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hyperlink" Target="https://indefenceofyouthwork.com/2019/01/29/where-has-my-radicalism-gone/" TargetMode="Externa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2" Type="http://schemas.openxmlformats.org/officeDocument/2006/relationships/hyperlink" Target="https://www.google.com/search?cs=0&amp;sca_esv=bf7843588f50460d&amp;q=National+Youth+Work+Strategy+for+Wales+2014-2018&amp;sa=X&amp;ved=2ahUKEwj6jKfRmICQAxXwW0EAHU5vD6QQxccNegQIKBAB&amp;mstk=AUtExfBotzA99o5tDuivf_pUAAJYBbl-me9ajgAK8IrZjyA-3RW_nEhYK_q7ulM4olHt30mgD1ZBLXVPYd-f6VKgTAGRce-K8rnO3mfQHxfkSQojuju66KBVxuQlMCOnoEEE_0g&amp;csui=3" TargetMode="Externa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2" Type="http://schemas.openxmlformats.org/officeDocument/2006/relationships/hyperlink" Target="https://pjp-eu.coe.int/documents/42128013/47262577/H2_Wales.pdf/20f4e4ba-213d-4354-b024-30a53d289f47?t=1538757480000" TargetMode="Externa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hyperlink" Target="https://www.gov.wales/interim-youth-work-board-report-time-deliver-young-people-wales-final-report" TargetMode="External"/><Relationship Id="rId2" Type="http://schemas.openxmlformats.org/officeDocument/2006/relationships/hyperlink" Target="https://www.gov.wales/interim-youth-work-board" TargetMode="Externa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2" Type="http://schemas.openxmlformats.org/officeDocument/2006/relationships/hyperlink" Target="https://www.gov.wales/youth-work-strategy-implementation-board" TargetMode="Externa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2" Type="http://schemas.openxmlformats.org/officeDocument/2006/relationships/hyperlink" Target="https://www.youtube.com/watch?v=gxEMkOtB8tM"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0155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00B9C3-BD4F-A3D5-7170-DB45B656CD86}"/>
              </a:ext>
            </a:extLst>
          </p:cNvPr>
          <p:cNvSpPr>
            <a:spLocks noGrp="1"/>
          </p:cNvSpPr>
          <p:nvPr>
            <p:ph type="ctrTitle"/>
          </p:nvPr>
        </p:nvSpPr>
        <p:spPr/>
        <p:txBody>
          <a:bodyPr>
            <a:normAutofit/>
          </a:bodyPr>
          <a:lstStyle/>
          <a:p>
            <a:endParaRPr lang="en-GB" sz="2400" dirty="0"/>
          </a:p>
        </p:txBody>
      </p:sp>
      <p:sp>
        <p:nvSpPr>
          <p:cNvPr id="3" name="Subtitle 2">
            <a:extLst>
              <a:ext uri="{FF2B5EF4-FFF2-40B4-BE49-F238E27FC236}">
                <a16:creationId xmlns:a16="http://schemas.microsoft.com/office/drawing/2014/main" id="{7A20F181-DF6F-05B8-90CF-0B57D7875107}"/>
              </a:ext>
            </a:extLst>
          </p:cNvPr>
          <p:cNvSpPr>
            <a:spLocks noGrp="1"/>
          </p:cNvSpPr>
          <p:nvPr>
            <p:ph type="subTitle" idx="1"/>
          </p:nvPr>
        </p:nvSpPr>
        <p:spPr>
          <a:xfrm>
            <a:off x="1524000" y="3685164"/>
            <a:ext cx="9144000" cy="2216871"/>
          </a:xfrm>
        </p:spPr>
        <p:txBody>
          <a:bodyPr/>
          <a:lstStyle/>
          <a:p>
            <a:r>
              <a:rPr lang="en-GB" dirty="0"/>
              <a:t>ECYW4014 Cornerstones of Youth Work</a:t>
            </a:r>
          </a:p>
          <a:p>
            <a:endParaRPr lang="en-GB" dirty="0"/>
          </a:p>
          <a:p>
            <a:endParaRPr lang="en-GB" dirty="0"/>
          </a:p>
        </p:txBody>
      </p:sp>
    </p:spTree>
    <p:extLst>
      <p:ext uri="{BB962C8B-B14F-4D97-AF65-F5344CB8AC3E}">
        <p14:creationId xmlns:p14="http://schemas.microsoft.com/office/powerpoint/2010/main" val="17597176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82FCAD-5CC5-399D-7F98-47C7EEC7A10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EC9DEE-C558-824C-A3A6-CCF7109FE0D6}"/>
              </a:ext>
            </a:extLst>
          </p:cNvPr>
          <p:cNvSpPr>
            <a:spLocks noGrp="1"/>
          </p:cNvSpPr>
          <p:nvPr>
            <p:ph type="title"/>
          </p:nvPr>
        </p:nvSpPr>
        <p:spPr/>
        <p:txBody>
          <a:bodyPr>
            <a:normAutofit/>
          </a:bodyPr>
          <a:lstStyle/>
          <a:p>
            <a:r>
              <a:rPr lang="en-GB" dirty="0" err="1">
                <a:solidFill>
                  <a:srgbClr val="0070C0"/>
                </a:solidFill>
              </a:rPr>
              <a:t>Torri'r</a:t>
            </a:r>
            <a:r>
              <a:rPr lang="en-GB" dirty="0">
                <a:solidFill>
                  <a:srgbClr val="0070C0"/>
                </a:solidFill>
              </a:rPr>
              <a:t> </a:t>
            </a:r>
            <a:r>
              <a:rPr lang="en-GB" dirty="0" err="1">
                <a:solidFill>
                  <a:srgbClr val="0070C0"/>
                </a:solidFill>
              </a:rPr>
              <a:t>Iâ</a:t>
            </a:r>
            <a:r>
              <a:rPr lang="en-GB" dirty="0">
                <a:solidFill>
                  <a:srgbClr val="0070C0"/>
                </a:solidFill>
              </a:rPr>
              <a:t> 					</a:t>
            </a:r>
            <a:r>
              <a:rPr lang="en-GB" dirty="0"/>
              <a:t>Ice Breaker</a:t>
            </a:r>
          </a:p>
        </p:txBody>
      </p:sp>
      <p:sp>
        <p:nvSpPr>
          <p:cNvPr id="3" name="Content Placeholder 2">
            <a:extLst>
              <a:ext uri="{FF2B5EF4-FFF2-40B4-BE49-F238E27FC236}">
                <a16:creationId xmlns:a16="http://schemas.microsoft.com/office/drawing/2014/main" id="{690EAF08-CE73-9816-0FED-35BDC4DF3659}"/>
              </a:ext>
            </a:extLst>
          </p:cNvPr>
          <p:cNvSpPr>
            <a:spLocks noGrp="1"/>
          </p:cNvSpPr>
          <p:nvPr>
            <p:ph sz="half" idx="1"/>
          </p:nvPr>
        </p:nvSpPr>
        <p:spPr>
          <a:xfrm>
            <a:off x="5910350" y="1690688"/>
            <a:ext cx="5181600" cy="4351338"/>
          </a:xfrm>
        </p:spPr>
        <p:txBody>
          <a:bodyPr>
            <a:noAutofit/>
          </a:bodyPr>
          <a:lstStyle/>
          <a:p>
            <a:r>
              <a:rPr lang="en-GB" dirty="0"/>
              <a:t>Who are you?</a:t>
            </a:r>
          </a:p>
          <a:p>
            <a:r>
              <a:rPr lang="en-GB" dirty="0"/>
              <a:t>Why Youth Work? </a:t>
            </a:r>
          </a:p>
          <a:p>
            <a:r>
              <a:rPr lang="en-GB" dirty="0"/>
              <a:t>Experiences of Youth Work</a:t>
            </a:r>
          </a:p>
          <a:p>
            <a:r>
              <a:rPr lang="en-GB" dirty="0"/>
              <a:t>Mapping: Key stakeholders of Youth Work in your context.</a:t>
            </a:r>
          </a:p>
          <a:p>
            <a:pPr marL="0" indent="0">
              <a:buNone/>
            </a:pPr>
            <a:endParaRPr lang="en-GB" sz="2100" dirty="0"/>
          </a:p>
          <a:p>
            <a:pPr marL="0" indent="0">
              <a:buNone/>
            </a:pPr>
            <a:endParaRPr lang="en-GB" dirty="0"/>
          </a:p>
        </p:txBody>
      </p:sp>
      <p:sp>
        <p:nvSpPr>
          <p:cNvPr id="4" name="Content Placeholder 3">
            <a:extLst>
              <a:ext uri="{FF2B5EF4-FFF2-40B4-BE49-F238E27FC236}">
                <a16:creationId xmlns:a16="http://schemas.microsoft.com/office/drawing/2014/main" id="{8EE163B9-63A6-4B64-6DB4-1D4C926F8C23}"/>
              </a:ext>
            </a:extLst>
          </p:cNvPr>
          <p:cNvSpPr>
            <a:spLocks noGrp="1"/>
          </p:cNvSpPr>
          <p:nvPr>
            <p:ph sz="half" idx="2"/>
          </p:nvPr>
        </p:nvSpPr>
        <p:spPr>
          <a:xfrm>
            <a:off x="536171" y="1742498"/>
            <a:ext cx="5181600" cy="4351338"/>
          </a:xfrm>
        </p:spPr>
        <p:txBody>
          <a:bodyPr>
            <a:normAutofit/>
          </a:bodyPr>
          <a:lstStyle/>
          <a:p>
            <a:r>
              <a:rPr lang="en-GB" dirty="0" err="1">
                <a:solidFill>
                  <a:srgbClr val="0070C0"/>
                </a:solidFill>
              </a:rPr>
              <a:t>Pwy</a:t>
            </a:r>
            <a:r>
              <a:rPr lang="en-GB" dirty="0">
                <a:solidFill>
                  <a:srgbClr val="0070C0"/>
                </a:solidFill>
              </a:rPr>
              <a:t> </a:t>
            </a:r>
            <a:r>
              <a:rPr lang="en-GB" dirty="0" err="1">
                <a:solidFill>
                  <a:srgbClr val="0070C0"/>
                </a:solidFill>
              </a:rPr>
              <a:t>ydych</a:t>
            </a:r>
            <a:r>
              <a:rPr lang="en-GB" dirty="0">
                <a:solidFill>
                  <a:srgbClr val="0070C0"/>
                </a:solidFill>
              </a:rPr>
              <a:t> chi?</a:t>
            </a:r>
          </a:p>
          <a:p>
            <a:r>
              <a:rPr lang="en-GB" dirty="0">
                <a:solidFill>
                  <a:srgbClr val="0070C0"/>
                </a:solidFill>
              </a:rPr>
              <a:t>Pam Gwaith </a:t>
            </a:r>
            <a:r>
              <a:rPr lang="en-GB" dirty="0" err="1">
                <a:solidFill>
                  <a:srgbClr val="0070C0"/>
                </a:solidFill>
              </a:rPr>
              <a:t>Ieuenctid</a:t>
            </a:r>
            <a:r>
              <a:rPr lang="en-GB" dirty="0">
                <a:solidFill>
                  <a:srgbClr val="0070C0"/>
                </a:solidFill>
              </a:rPr>
              <a:t>? </a:t>
            </a:r>
          </a:p>
          <a:p>
            <a:r>
              <a:rPr lang="en-GB" dirty="0" err="1">
                <a:solidFill>
                  <a:srgbClr val="0070C0"/>
                </a:solidFill>
              </a:rPr>
              <a:t>Profiadau</a:t>
            </a:r>
            <a:r>
              <a:rPr lang="en-GB" dirty="0">
                <a:solidFill>
                  <a:srgbClr val="0070C0"/>
                </a:solidFill>
              </a:rPr>
              <a:t> o Waith </a:t>
            </a:r>
            <a:r>
              <a:rPr lang="en-GB" dirty="0" err="1">
                <a:solidFill>
                  <a:srgbClr val="0070C0"/>
                </a:solidFill>
              </a:rPr>
              <a:t>Ieuenctid</a:t>
            </a:r>
            <a:endParaRPr lang="en-GB" dirty="0">
              <a:solidFill>
                <a:srgbClr val="0070C0"/>
              </a:solidFill>
            </a:endParaRPr>
          </a:p>
          <a:p>
            <a:r>
              <a:rPr lang="en-GB" dirty="0" err="1">
                <a:solidFill>
                  <a:srgbClr val="0070C0"/>
                </a:solidFill>
              </a:rPr>
              <a:t>Mapio</a:t>
            </a:r>
            <a:r>
              <a:rPr lang="en-GB" dirty="0">
                <a:solidFill>
                  <a:srgbClr val="0070C0"/>
                </a:solidFill>
              </a:rPr>
              <a:t>: </a:t>
            </a:r>
            <a:r>
              <a:rPr lang="en-GB" dirty="0" err="1">
                <a:solidFill>
                  <a:srgbClr val="0070C0"/>
                </a:solidFill>
              </a:rPr>
              <a:t>Rhanddeiliaid</a:t>
            </a:r>
            <a:r>
              <a:rPr lang="en-GB" dirty="0">
                <a:solidFill>
                  <a:srgbClr val="0070C0"/>
                </a:solidFill>
              </a:rPr>
              <a:t> </a:t>
            </a:r>
            <a:r>
              <a:rPr lang="en-GB" dirty="0" err="1">
                <a:solidFill>
                  <a:srgbClr val="0070C0"/>
                </a:solidFill>
              </a:rPr>
              <a:t>allweddol</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eich</a:t>
            </a:r>
            <a:r>
              <a:rPr lang="en-GB" dirty="0">
                <a:solidFill>
                  <a:srgbClr val="0070C0"/>
                </a:solidFill>
              </a:rPr>
              <a:t> </a:t>
            </a:r>
            <a:r>
              <a:rPr lang="en-GB" dirty="0" err="1">
                <a:solidFill>
                  <a:srgbClr val="0070C0"/>
                </a:solidFill>
              </a:rPr>
              <a:t>cyd-destun</a:t>
            </a:r>
            <a:r>
              <a:rPr lang="en-GB" dirty="0">
                <a:solidFill>
                  <a:srgbClr val="0070C0"/>
                </a:solidFill>
              </a:rPr>
              <a:t>.</a:t>
            </a:r>
          </a:p>
        </p:txBody>
      </p:sp>
    </p:spTree>
    <p:extLst>
      <p:ext uri="{BB962C8B-B14F-4D97-AF65-F5344CB8AC3E}">
        <p14:creationId xmlns:p14="http://schemas.microsoft.com/office/powerpoint/2010/main" val="20041421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DE67B-89A0-4C9F-BACA-F88EC46DD878}"/>
              </a:ext>
            </a:extLst>
          </p:cNvPr>
          <p:cNvSpPr>
            <a:spLocks noGrp="1"/>
          </p:cNvSpPr>
          <p:nvPr>
            <p:ph type="title"/>
          </p:nvPr>
        </p:nvSpPr>
        <p:spPr>
          <a:xfrm>
            <a:off x="450273" y="748323"/>
            <a:ext cx="3200400" cy="4461163"/>
          </a:xfrm>
        </p:spPr>
        <p:txBody>
          <a:bodyPr>
            <a:normAutofit/>
          </a:bodyPr>
          <a:lstStyle/>
          <a:p>
            <a:r>
              <a:rPr lang="en-GB" dirty="0" err="1">
                <a:solidFill>
                  <a:srgbClr val="0070C0"/>
                </a:solidFill>
                <a:latin typeface="Arial" panose="020B0604020202020204" pitchFamily="34" charset="0"/>
                <a:cs typeface="Arial" panose="020B0604020202020204" pitchFamily="34" charset="0"/>
              </a:rPr>
              <a:t>Nodau</a:t>
            </a:r>
            <a:r>
              <a:rPr lang="en-GB" dirty="0">
                <a:solidFill>
                  <a:srgbClr val="0070C0"/>
                </a:solidFill>
                <a:latin typeface="Arial" panose="020B0604020202020204" pitchFamily="34" charset="0"/>
                <a:cs typeface="Arial" panose="020B0604020202020204" pitchFamily="34" charset="0"/>
              </a:rPr>
              <a:t> </a:t>
            </a:r>
            <a:r>
              <a:rPr lang="en-GB" dirty="0" err="1">
                <a:solidFill>
                  <a:srgbClr val="0070C0"/>
                </a:solidFill>
                <a:latin typeface="Arial" panose="020B0604020202020204" pitchFamily="34" charset="0"/>
                <a:cs typeface="Arial" panose="020B0604020202020204" pitchFamily="34" charset="0"/>
              </a:rPr>
              <a:t>Modiwl</a:t>
            </a:r>
            <a:r>
              <a:rPr lang="en-GB" dirty="0">
                <a:solidFill>
                  <a:srgbClr val="0070C0"/>
                </a:solidFill>
                <a:latin typeface="Arial" panose="020B0604020202020204" pitchFamily="34" charset="0"/>
                <a:cs typeface="Arial" panose="020B0604020202020204" pitchFamily="34" charset="0"/>
              </a:rPr>
              <a:t>/</a:t>
            </a:r>
            <a:br>
              <a:rPr lang="en-GB" dirty="0">
                <a:solidFill>
                  <a:srgbClr val="0070C0"/>
                </a:solidFill>
                <a:latin typeface="Arial" panose="020B0604020202020204" pitchFamily="34" charset="0"/>
                <a:cs typeface="Arial" panose="020B0604020202020204" pitchFamily="34" charset="0"/>
              </a:rPr>
            </a:br>
            <a:r>
              <a:rPr lang="en-GB" dirty="0">
                <a:solidFill>
                  <a:srgbClr val="0070C0"/>
                </a:solidFill>
                <a:latin typeface="Arial" panose="020B0604020202020204" pitchFamily="34" charset="0"/>
                <a:cs typeface="Arial" panose="020B0604020202020204" pitchFamily="34" charset="0"/>
              </a:rPr>
              <a:t>Module Aims</a:t>
            </a:r>
          </a:p>
        </p:txBody>
      </p:sp>
      <p:sp>
        <p:nvSpPr>
          <p:cNvPr id="3" name="Content Placeholder 2">
            <a:extLst>
              <a:ext uri="{FF2B5EF4-FFF2-40B4-BE49-F238E27FC236}">
                <a16:creationId xmlns:a16="http://schemas.microsoft.com/office/drawing/2014/main" id="{3F6EAD8C-D1B1-44E2-A6D2-5F0B86FF3440}"/>
              </a:ext>
            </a:extLst>
          </p:cNvPr>
          <p:cNvSpPr>
            <a:spLocks noGrp="1"/>
          </p:cNvSpPr>
          <p:nvPr>
            <p:ph idx="1"/>
          </p:nvPr>
        </p:nvSpPr>
        <p:spPr>
          <a:xfrm>
            <a:off x="3086100" y="1211"/>
            <a:ext cx="8655627" cy="6748608"/>
          </a:xfrm>
        </p:spPr>
        <p:txBody>
          <a:bodyPr anchor="ctr">
            <a:normAutofit/>
          </a:bodyPr>
          <a:lstStyle/>
          <a:p>
            <a:pPr fontAlgn="base" hangingPunct="0"/>
            <a:r>
              <a:rPr lang="cy-GB" sz="2400" dirty="0">
                <a:solidFill>
                  <a:srgbClr val="0070C0"/>
                </a:solidFill>
                <a:latin typeface="Arial" panose="020B0604020202020204" pitchFamily="34" charset="0"/>
                <a:cs typeface="Arial" panose="020B0604020202020204" pitchFamily="34" charset="0"/>
              </a:rPr>
              <a:t>I arfogi myfyrwyr â phrofiad ymarferol o Waith Ieuenctid a chymwyseddau proffesiynol trwy brofiadau lleoliad </a:t>
            </a:r>
            <a:r>
              <a:rPr lang="cy-GB" sz="2400" dirty="0" err="1">
                <a:solidFill>
                  <a:srgbClr val="0070C0"/>
                </a:solidFill>
                <a:latin typeface="Arial" panose="020B0604020202020204" pitchFamily="34" charset="0"/>
                <a:cs typeface="Arial" panose="020B0604020202020204" pitchFamily="34" charset="0"/>
              </a:rPr>
              <a:t>trochol</a:t>
            </a:r>
            <a:r>
              <a:rPr lang="cy-GB" sz="2400" dirty="0">
                <a:solidFill>
                  <a:srgbClr val="0070C0"/>
                </a:solidFill>
                <a:latin typeface="Arial" panose="020B0604020202020204" pitchFamily="34" charset="0"/>
                <a:cs typeface="Arial" panose="020B0604020202020204" pitchFamily="34" charset="0"/>
              </a:rPr>
              <a:t>, myfyrio beirniadol, a dysgu dan arweiniad, gan eu galluogi i gymhwyso gwybodaeth ddamcaniaethol yn effeithiol mewn lleoliadau byd go iawn a dechrau datblygu sgiliau hanfodol ar gyfer gweithio gyda phobl ifanc a chymunedau.</a:t>
            </a:r>
          </a:p>
          <a:p>
            <a:pPr marL="0" indent="0" fontAlgn="base" hangingPunct="0">
              <a:buNone/>
            </a:pPr>
            <a:endParaRPr lang="cy-GB" sz="2400" dirty="0">
              <a:solidFill>
                <a:srgbClr val="0070C0"/>
              </a:solidFill>
              <a:latin typeface="Arial" panose="020B0604020202020204" pitchFamily="34" charset="0"/>
              <a:cs typeface="Arial" panose="020B0604020202020204" pitchFamily="34" charset="0"/>
            </a:endParaRPr>
          </a:p>
          <a:p>
            <a:pPr fontAlgn="base"/>
            <a:r>
              <a:rPr lang="en-GB" dirty="0"/>
              <a:t>To equip students with practical Youth Work experience and professional competencies through immersive placement experiences, critical reflection, and guided learning, enabling them to effectively apply theoretical knowledge in real-world settings and begin to develop essential skills for working with young people and communities.  </a:t>
            </a:r>
          </a:p>
          <a:p>
            <a:pPr lvl="0" fontAlgn="base" hangingPunct="0"/>
            <a:endParaRPr lang="cy-GB"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65787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9EF09-1244-4805-BE52-8E67C060C4E9}"/>
              </a:ext>
            </a:extLst>
          </p:cNvPr>
          <p:cNvSpPr>
            <a:spLocks noGrp="1"/>
          </p:cNvSpPr>
          <p:nvPr>
            <p:ph type="title"/>
          </p:nvPr>
        </p:nvSpPr>
        <p:spPr>
          <a:xfrm>
            <a:off x="447844" y="630598"/>
            <a:ext cx="3200400" cy="4461163"/>
          </a:xfrm>
        </p:spPr>
        <p:txBody>
          <a:bodyPr>
            <a:normAutofit/>
          </a:bodyPr>
          <a:lstStyle/>
          <a:p>
            <a:r>
              <a:rPr lang="en-GB" dirty="0" err="1">
                <a:solidFill>
                  <a:srgbClr val="0070C0"/>
                </a:solidFill>
                <a:latin typeface="Arial" panose="020B0604020202020204" pitchFamily="34" charset="0"/>
                <a:cs typeface="Arial" panose="020B0604020202020204" pitchFamily="34" charset="0"/>
              </a:rPr>
              <a:t>Deilliannau</a:t>
            </a:r>
            <a:r>
              <a:rPr lang="en-GB" dirty="0">
                <a:solidFill>
                  <a:srgbClr val="0070C0"/>
                </a:solidFill>
                <a:latin typeface="Arial" panose="020B0604020202020204" pitchFamily="34" charset="0"/>
                <a:cs typeface="Arial" panose="020B0604020202020204" pitchFamily="34" charset="0"/>
              </a:rPr>
              <a:t> </a:t>
            </a:r>
            <a:r>
              <a:rPr lang="en-GB" dirty="0" err="1">
                <a:solidFill>
                  <a:srgbClr val="0070C0"/>
                </a:solidFill>
                <a:latin typeface="Arial" panose="020B0604020202020204" pitchFamily="34" charset="0"/>
                <a:cs typeface="Arial" panose="020B0604020202020204" pitchFamily="34" charset="0"/>
              </a:rPr>
              <a:t>Dysgu</a:t>
            </a:r>
            <a:endParaRPr lang="en-GB"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5A0B0DC-4E72-44B8-91DB-6DB275508DD9}"/>
              </a:ext>
            </a:extLst>
          </p:cNvPr>
          <p:cNvSpPr>
            <a:spLocks noGrp="1"/>
          </p:cNvSpPr>
          <p:nvPr>
            <p:ph idx="1"/>
          </p:nvPr>
        </p:nvSpPr>
        <p:spPr>
          <a:xfrm>
            <a:off x="3887234" y="319088"/>
            <a:ext cx="7617932" cy="5084185"/>
          </a:xfrm>
        </p:spPr>
        <p:txBody>
          <a:bodyPr anchor="ctr">
            <a:normAutofit fontScale="77500" lnSpcReduction="20000"/>
          </a:bodyPr>
          <a:lstStyle/>
          <a:p>
            <a:pPr marL="0" indent="0" fontAlgn="base" hangingPunct="0">
              <a:buNone/>
            </a:pPr>
            <a:r>
              <a:rPr lang="cy-GB" sz="2000" b="1" dirty="0">
                <a:solidFill>
                  <a:srgbClr val="0070C0"/>
                </a:solidFill>
                <a:latin typeface="Arial" panose="020B0604020202020204" pitchFamily="34" charset="0"/>
                <a:cs typeface="Arial" panose="020B0604020202020204" pitchFamily="34" charset="0"/>
              </a:rPr>
              <a:t>Ar ôl cwblhau'r modiwl hwn yn llwyddiannus, dylai'r myfyriwr allu:</a:t>
            </a:r>
          </a:p>
          <a:p>
            <a:pPr marL="0" indent="0" fontAlgn="base" hangingPunct="0">
              <a:buNone/>
            </a:pPr>
            <a:endParaRPr lang="cy-GB" sz="2000" b="1" dirty="0">
              <a:solidFill>
                <a:srgbClr val="0070C0"/>
              </a:solidFill>
              <a:latin typeface="Arial" panose="020B0604020202020204" pitchFamily="34" charset="0"/>
              <a:cs typeface="Arial" panose="020B0604020202020204" pitchFamily="34" charset="0"/>
            </a:endParaRPr>
          </a:p>
          <a:p>
            <a:pPr marL="0" indent="0" fontAlgn="base" hangingPunct="0">
              <a:buNone/>
            </a:pPr>
            <a:r>
              <a:rPr lang="cy-GB" sz="2000" b="1" dirty="0">
                <a:solidFill>
                  <a:srgbClr val="0070C0"/>
                </a:solidFill>
                <a:latin typeface="Arial" panose="020B0604020202020204" pitchFamily="34" charset="0"/>
                <a:cs typeface="Arial" panose="020B0604020202020204" pitchFamily="34" charset="0"/>
              </a:rPr>
              <a:t>• dangos cwblhau 250 awr yn llwyddiannus ar leoliad yn unol ag egwyddorion, gwerthoedd a dibenion Gwaith Ieuenctid a chymryd rhan ragweithiol mewn goruchwylio;</a:t>
            </a:r>
          </a:p>
          <a:p>
            <a:pPr marL="0" indent="0" fontAlgn="base" hangingPunct="0">
              <a:buNone/>
            </a:pPr>
            <a:endParaRPr lang="cy-GB" sz="2000" b="1" dirty="0">
              <a:solidFill>
                <a:srgbClr val="0070C0"/>
              </a:solidFill>
              <a:latin typeface="Arial" panose="020B0604020202020204" pitchFamily="34" charset="0"/>
              <a:cs typeface="Arial" panose="020B0604020202020204" pitchFamily="34" charset="0"/>
            </a:endParaRPr>
          </a:p>
          <a:p>
            <a:pPr marL="0" indent="0" fontAlgn="base" hangingPunct="0">
              <a:buNone/>
            </a:pPr>
            <a:r>
              <a:rPr lang="cy-GB" sz="2000" b="1" dirty="0">
                <a:solidFill>
                  <a:srgbClr val="0070C0"/>
                </a:solidFill>
                <a:latin typeface="Arial" panose="020B0604020202020204" pitchFamily="34" charset="0"/>
                <a:cs typeface="Arial" panose="020B0604020202020204" pitchFamily="34" charset="0"/>
              </a:rPr>
              <a:t>• deall eu hunaniaeth broffesiynol, trwy gydnabod eu rôl broffesiynol o fewn Gwaith Ieuenctid, gan gynnwys gwerthoedd, moeseg, diogelu ac arfer myfyriol;</a:t>
            </a:r>
          </a:p>
          <a:p>
            <a:pPr marL="0" indent="0" fontAlgn="base" hangingPunct="0">
              <a:buNone/>
            </a:pPr>
            <a:endParaRPr lang="cy-GB" sz="2000" b="1" dirty="0">
              <a:solidFill>
                <a:srgbClr val="0070C0"/>
              </a:solidFill>
              <a:latin typeface="Arial" panose="020B0604020202020204" pitchFamily="34" charset="0"/>
              <a:cs typeface="Arial" panose="020B0604020202020204" pitchFamily="34" charset="0"/>
            </a:endParaRPr>
          </a:p>
          <a:p>
            <a:pPr marL="0" indent="0" fontAlgn="base" hangingPunct="0">
              <a:buNone/>
            </a:pPr>
            <a:r>
              <a:rPr lang="cy-GB" sz="2000" b="1" dirty="0">
                <a:solidFill>
                  <a:srgbClr val="0070C0"/>
                </a:solidFill>
                <a:latin typeface="Arial" panose="020B0604020202020204" pitchFamily="34" charset="0"/>
                <a:cs typeface="Arial" panose="020B0604020202020204" pitchFamily="34" charset="0"/>
              </a:rPr>
              <a:t>• deall rôl Gweithwyr Ieuenctid fel addysgwyr anffurfiol a di-ffurfiol, gan gynnwys amrywiol fodelau a dulliau ymarfer gan gynnwys enghreifftiau o arfer Gwaith Ieuenctid da;</a:t>
            </a:r>
          </a:p>
          <a:p>
            <a:pPr marL="0" indent="0" fontAlgn="base" hangingPunct="0">
              <a:buNone/>
            </a:pPr>
            <a:endParaRPr lang="cy-GB" sz="2000" b="1" dirty="0">
              <a:solidFill>
                <a:srgbClr val="0070C0"/>
              </a:solidFill>
              <a:latin typeface="Arial" panose="020B0604020202020204" pitchFamily="34" charset="0"/>
              <a:cs typeface="Arial" panose="020B0604020202020204" pitchFamily="34" charset="0"/>
            </a:endParaRPr>
          </a:p>
          <a:p>
            <a:pPr marL="0" indent="0" fontAlgn="base" hangingPunct="0">
              <a:buNone/>
            </a:pPr>
            <a:r>
              <a:rPr lang="cy-GB" sz="2000" b="1" dirty="0">
                <a:solidFill>
                  <a:srgbClr val="0070C0"/>
                </a:solidFill>
                <a:latin typeface="Arial" panose="020B0604020202020204" pitchFamily="34" charset="0"/>
                <a:cs typeface="Arial" panose="020B0604020202020204" pitchFamily="34" charset="0"/>
              </a:rPr>
              <a:t>• dechrau nodi anghenion datblygu pobl ifanc mewn cymunedau ac ymatebion sy'n gysylltiedig â gwaith ieuenctid mewn sefydliadau gwirfoddol a sefydliadau a gynhelir o fewn y sector;</a:t>
            </a:r>
          </a:p>
          <a:p>
            <a:pPr marL="0" indent="0" fontAlgn="base" hangingPunct="0">
              <a:buNone/>
            </a:pPr>
            <a:endParaRPr lang="cy-GB" sz="2000" b="1" dirty="0">
              <a:solidFill>
                <a:srgbClr val="0070C0"/>
              </a:solidFill>
              <a:latin typeface="Arial" panose="020B0604020202020204" pitchFamily="34" charset="0"/>
              <a:cs typeface="Arial" panose="020B0604020202020204" pitchFamily="34" charset="0"/>
            </a:endParaRPr>
          </a:p>
          <a:p>
            <a:pPr marL="0" indent="0" fontAlgn="base" hangingPunct="0">
              <a:buNone/>
            </a:pPr>
            <a:r>
              <a:rPr lang="cy-GB" sz="2000" b="1" dirty="0">
                <a:solidFill>
                  <a:srgbClr val="0070C0"/>
                </a:solidFill>
                <a:latin typeface="Arial" panose="020B0604020202020204" pitchFamily="34" charset="0"/>
                <a:cs typeface="Arial" panose="020B0604020202020204" pitchFamily="34" charset="0"/>
              </a:rPr>
              <a:t>• trefnu eu gwybodaeth a'u dysgu trwy ddefnyddio ystod o adnoddau gwybodaeth, a chyflwyno eu gwaith ar y lefel briodol, a myfyrio ar sgiliau llythrennedd cynaliadwy a ddatblygwyd.</a:t>
            </a:r>
          </a:p>
        </p:txBody>
      </p:sp>
    </p:spTree>
    <p:extLst>
      <p:ext uri="{BB962C8B-B14F-4D97-AF65-F5344CB8AC3E}">
        <p14:creationId xmlns:p14="http://schemas.microsoft.com/office/powerpoint/2010/main" val="2515749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9EF09-1244-4805-BE52-8E67C060C4E9}"/>
              </a:ext>
            </a:extLst>
          </p:cNvPr>
          <p:cNvSpPr>
            <a:spLocks noGrp="1"/>
          </p:cNvSpPr>
          <p:nvPr>
            <p:ph type="title"/>
          </p:nvPr>
        </p:nvSpPr>
        <p:spPr>
          <a:xfrm>
            <a:off x="686834" y="1153572"/>
            <a:ext cx="3200400" cy="4461163"/>
          </a:xfrm>
        </p:spPr>
        <p:txBody>
          <a:bodyPr>
            <a:normAutofit/>
          </a:bodyPr>
          <a:lstStyle/>
          <a:p>
            <a:r>
              <a:rPr lang="en-GB" sz="4000" dirty="0">
                <a:latin typeface="Arial" panose="020B0604020202020204" pitchFamily="34" charset="0"/>
                <a:cs typeface="Arial" panose="020B0604020202020204" pitchFamily="34" charset="0"/>
              </a:rPr>
              <a:t>Learning Outcomes</a:t>
            </a:r>
            <a:br>
              <a:rPr lang="en-GB" sz="4000" dirty="0">
                <a:solidFill>
                  <a:srgbClr val="0070C0"/>
                </a:solidFill>
                <a:latin typeface="Arial" panose="020B0604020202020204" pitchFamily="34" charset="0"/>
                <a:cs typeface="Arial" panose="020B0604020202020204" pitchFamily="34" charset="0"/>
              </a:rPr>
            </a:br>
            <a:endParaRPr lang="en-GB" sz="4000" dirty="0">
              <a:solidFill>
                <a:srgbClr val="0070C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5A0B0DC-4E72-44B8-91DB-6DB275508DD9}"/>
              </a:ext>
            </a:extLst>
          </p:cNvPr>
          <p:cNvSpPr>
            <a:spLocks noGrp="1"/>
          </p:cNvSpPr>
          <p:nvPr>
            <p:ph idx="1"/>
          </p:nvPr>
        </p:nvSpPr>
        <p:spPr>
          <a:xfrm>
            <a:off x="3138056" y="591345"/>
            <a:ext cx="8215744" cy="5113084"/>
          </a:xfrm>
        </p:spPr>
        <p:txBody>
          <a:bodyPr anchor="ctr">
            <a:normAutofit fontScale="70000" lnSpcReduction="20000"/>
          </a:bodyPr>
          <a:lstStyle/>
          <a:p>
            <a:r>
              <a:rPr lang="en-GB" sz="4400" b="1" dirty="0"/>
              <a:t>Upon the successful completion of this module, the student should be able to: </a:t>
            </a:r>
          </a:p>
          <a:p>
            <a:endParaRPr lang="en-GB" dirty="0"/>
          </a:p>
          <a:p>
            <a:r>
              <a:rPr lang="en-GB" dirty="0"/>
              <a:t>demonstrate the successful completion of 250 hours on placement in accordance with the principles, values, and purposes of Youth Work and engaging proactively in supervision;</a:t>
            </a:r>
          </a:p>
          <a:p>
            <a:r>
              <a:rPr lang="en-GB" dirty="0"/>
              <a:t>understand their professional identity, through recognising their professional role within Youth Work, including values, ethics, safeguarding and reflective practice; </a:t>
            </a:r>
          </a:p>
          <a:p>
            <a:r>
              <a:rPr lang="en-GB" dirty="0"/>
              <a:t>understand the role of Youth Workers as informal and non-formal educators, including various models and methods of practice including examples of good Youth Work practice;</a:t>
            </a:r>
          </a:p>
          <a:p>
            <a:r>
              <a:rPr lang="en-GB" dirty="0"/>
              <a:t>begin to identify the development needs of young people in communities and responses associated with youth work in voluntary and maintained organisations within the sector;</a:t>
            </a:r>
          </a:p>
          <a:p>
            <a:r>
              <a:rPr lang="en-GB" dirty="0"/>
              <a:t>organise their knowledge and learning through use of a range of information resources, and present their work at the appropriate level, and reflect upon sustainable literacy skills developed. </a:t>
            </a:r>
          </a:p>
          <a:p>
            <a:endParaRPr lang="en-GB" dirty="0"/>
          </a:p>
        </p:txBody>
      </p:sp>
    </p:spTree>
    <p:extLst>
      <p:ext uri="{BB962C8B-B14F-4D97-AF65-F5344CB8AC3E}">
        <p14:creationId xmlns:p14="http://schemas.microsoft.com/office/powerpoint/2010/main" val="18566435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CCE39-DF1D-4001-914D-C4A366228952}"/>
              </a:ext>
            </a:extLst>
          </p:cNvPr>
          <p:cNvSpPr>
            <a:spLocks noGrp="1"/>
          </p:cNvSpPr>
          <p:nvPr>
            <p:ph type="title"/>
          </p:nvPr>
        </p:nvSpPr>
        <p:spPr>
          <a:xfrm>
            <a:off x="838200" y="643467"/>
            <a:ext cx="3472131" cy="4697460"/>
          </a:xfrm>
        </p:spPr>
        <p:txBody>
          <a:bodyPr>
            <a:normAutofit/>
          </a:bodyPr>
          <a:lstStyle/>
          <a:p>
            <a:r>
              <a:rPr lang="en-GB" sz="3400" b="1" dirty="0">
                <a:latin typeface="Arial" panose="020B0604020202020204" pitchFamily="34" charset="0"/>
                <a:cs typeface="Arial" panose="020B0604020202020204" pitchFamily="34" charset="0"/>
              </a:rPr>
              <a:t>Assessment</a:t>
            </a:r>
          </a:p>
        </p:txBody>
      </p:sp>
      <p:pic>
        <p:nvPicPr>
          <p:cNvPr id="3" name="Picture 2">
            <a:extLst>
              <a:ext uri="{FF2B5EF4-FFF2-40B4-BE49-F238E27FC236}">
                <a16:creationId xmlns:a16="http://schemas.microsoft.com/office/drawing/2014/main" id="{AD0945C4-6EC1-0627-39D1-91081B08538F}"/>
              </a:ext>
            </a:extLst>
          </p:cNvPr>
          <p:cNvPicPr>
            <a:picLocks noChangeAspect="1"/>
          </p:cNvPicPr>
          <p:nvPr/>
        </p:nvPicPr>
        <p:blipFill>
          <a:blip r:embed="rId2"/>
          <a:stretch>
            <a:fillRect/>
          </a:stretch>
        </p:blipFill>
        <p:spPr>
          <a:xfrm>
            <a:off x="4114799" y="363531"/>
            <a:ext cx="7439891" cy="5496941"/>
          </a:xfrm>
          <a:prstGeom prst="rect">
            <a:avLst/>
          </a:prstGeom>
        </p:spPr>
      </p:pic>
    </p:spTree>
    <p:extLst>
      <p:ext uri="{BB962C8B-B14F-4D97-AF65-F5344CB8AC3E}">
        <p14:creationId xmlns:p14="http://schemas.microsoft.com/office/powerpoint/2010/main" val="1289124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C0D5-BCDE-504C-F094-55749B818861}"/>
              </a:ext>
            </a:extLst>
          </p:cNvPr>
          <p:cNvSpPr>
            <a:spLocks noGrp="1"/>
          </p:cNvSpPr>
          <p:nvPr>
            <p:ph type="title"/>
          </p:nvPr>
        </p:nvSpPr>
        <p:spPr>
          <a:xfrm>
            <a:off x="609600" y="198437"/>
            <a:ext cx="10515600" cy="1325563"/>
          </a:xfrm>
        </p:spPr>
        <p:txBody>
          <a:bodyPr>
            <a:normAutofit/>
          </a:bodyPr>
          <a:lstStyle/>
          <a:p>
            <a:r>
              <a:rPr lang="en-GB" sz="2800" dirty="0" err="1">
                <a:solidFill>
                  <a:srgbClr val="0070C0"/>
                </a:solidFill>
              </a:rPr>
              <a:t>Cynnwys</a:t>
            </a:r>
            <a:r>
              <a:rPr lang="en-GB" sz="2800" dirty="0">
                <a:solidFill>
                  <a:srgbClr val="0070C0"/>
                </a:solidFill>
              </a:rPr>
              <a:t> y </a:t>
            </a:r>
            <a:r>
              <a:rPr lang="en-GB" sz="2800" dirty="0" err="1">
                <a:solidFill>
                  <a:srgbClr val="0070C0"/>
                </a:solidFill>
              </a:rPr>
              <a:t>ddarlith</a:t>
            </a:r>
            <a:r>
              <a:rPr lang="en-GB" sz="2800" dirty="0">
                <a:solidFill>
                  <a:srgbClr val="0070C0"/>
                </a:solidFill>
              </a:rPr>
              <a:t>                                       		</a:t>
            </a:r>
            <a:r>
              <a:rPr lang="en-GB" sz="2800" dirty="0"/>
              <a:t>Lecture content </a:t>
            </a:r>
          </a:p>
        </p:txBody>
      </p:sp>
      <p:sp>
        <p:nvSpPr>
          <p:cNvPr id="3" name="Content Placeholder 2">
            <a:extLst>
              <a:ext uri="{FF2B5EF4-FFF2-40B4-BE49-F238E27FC236}">
                <a16:creationId xmlns:a16="http://schemas.microsoft.com/office/drawing/2014/main" id="{B77C755A-59F8-F157-804E-0BF3B15DEAE6}"/>
              </a:ext>
            </a:extLst>
          </p:cNvPr>
          <p:cNvSpPr>
            <a:spLocks noGrp="1"/>
          </p:cNvSpPr>
          <p:nvPr>
            <p:ph sz="half" idx="1"/>
          </p:nvPr>
        </p:nvSpPr>
        <p:spPr>
          <a:xfrm>
            <a:off x="6468688" y="1629580"/>
            <a:ext cx="5181600" cy="4351338"/>
          </a:xfrm>
        </p:spPr>
        <p:txBody>
          <a:bodyPr>
            <a:normAutofit lnSpcReduction="10000"/>
          </a:bodyPr>
          <a:lstStyle/>
          <a:p>
            <a:r>
              <a:rPr lang="en-GB" sz="1800" b="1" u="sng" dirty="0"/>
              <a:t>Week 1</a:t>
            </a:r>
          </a:p>
          <a:p>
            <a:pPr marL="0" indent="0">
              <a:buNone/>
            </a:pPr>
            <a:r>
              <a:rPr lang="en-GB" sz="1800" dirty="0"/>
              <a:t>Introduction to Youth Work </a:t>
            </a:r>
          </a:p>
          <a:p>
            <a:r>
              <a:rPr lang="en-GB" sz="1800" b="1" u="sng" dirty="0"/>
              <a:t>Week 2</a:t>
            </a:r>
          </a:p>
          <a:p>
            <a:pPr marL="0" indent="0">
              <a:buNone/>
            </a:pPr>
            <a:r>
              <a:rPr lang="en-GB" sz="1800" dirty="0"/>
              <a:t>Understanding the role and professional identity of the Youth Worker including ethics, safeguarding, reflection, and the educational function.</a:t>
            </a:r>
          </a:p>
          <a:p>
            <a:r>
              <a:rPr lang="en-GB" sz="1800" b="1" u="sng" dirty="0"/>
              <a:t>Week 3</a:t>
            </a:r>
          </a:p>
          <a:p>
            <a:pPr marL="0" lvl="0" indent="0" fontAlgn="base">
              <a:buNone/>
            </a:pPr>
            <a:r>
              <a:rPr lang="en-GB" sz="1700" dirty="0"/>
              <a:t>Begin to identify the development needs of young people in communities and responses associated with youth work in voluntary and maintained organisations within the sector.</a:t>
            </a:r>
          </a:p>
          <a:p>
            <a:r>
              <a:rPr lang="en-GB" sz="1800" b="1" u="sng" dirty="0"/>
              <a:t>Week 4</a:t>
            </a:r>
          </a:p>
          <a:p>
            <a:pPr marL="0" indent="0">
              <a:buNone/>
            </a:pPr>
            <a:r>
              <a:rPr lang="en-GB" sz="1800" dirty="0"/>
              <a:t>Review learning outcomes and recap assessment requirements.</a:t>
            </a:r>
          </a:p>
          <a:p>
            <a:pPr marL="0" indent="0">
              <a:buNone/>
            </a:pPr>
            <a:endParaRPr lang="en-GB" sz="3600" dirty="0"/>
          </a:p>
          <a:p>
            <a:pPr marL="0" indent="0">
              <a:buNone/>
            </a:pPr>
            <a:endParaRPr lang="en-GB" sz="3600" dirty="0"/>
          </a:p>
        </p:txBody>
      </p:sp>
      <p:sp>
        <p:nvSpPr>
          <p:cNvPr id="4" name="Content Placeholder 3">
            <a:extLst>
              <a:ext uri="{FF2B5EF4-FFF2-40B4-BE49-F238E27FC236}">
                <a16:creationId xmlns:a16="http://schemas.microsoft.com/office/drawing/2014/main" id="{26F8C0BF-E6BA-9FD0-1218-F283E08D0B8A}"/>
              </a:ext>
            </a:extLst>
          </p:cNvPr>
          <p:cNvSpPr>
            <a:spLocks noGrp="1"/>
          </p:cNvSpPr>
          <p:nvPr>
            <p:ph sz="half" idx="2"/>
          </p:nvPr>
        </p:nvSpPr>
        <p:spPr>
          <a:xfrm>
            <a:off x="724593" y="1671144"/>
            <a:ext cx="5181600" cy="4351338"/>
          </a:xfrm>
        </p:spPr>
        <p:txBody>
          <a:bodyPr>
            <a:normAutofit lnSpcReduction="10000"/>
          </a:bodyPr>
          <a:lstStyle/>
          <a:p>
            <a:r>
              <a:rPr lang="en-GB" sz="1800" b="1" u="sng" dirty="0" err="1">
                <a:solidFill>
                  <a:srgbClr val="0070C0"/>
                </a:solidFill>
              </a:rPr>
              <a:t>Wythnos</a:t>
            </a:r>
            <a:r>
              <a:rPr lang="en-GB" sz="1800" b="1" u="sng" dirty="0">
                <a:solidFill>
                  <a:srgbClr val="0070C0"/>
                </a:solidFill>
              </a:rPr>
              <a:t> 1</a:t>
            </a:r>
          </a:p>
          <a:p>
            <a:pPr marL="0" indent="0">
              <a:buNone/>
            </a:pPr>
            <a:r>
              <a:rPr lang="en-GB" sz="1800" dirty="0" err="1">
                <a:solidFill>
                  <a:srgbClr val="0070C0"/>
                </a:solidFill>
              </a:rPr>
              <a:t>Cyflwyniad</a:t>
            </a:r>
            <a:r>
              <a:rPr lang="en-GB" sz="1800" dirty="0">
                <a:solidFill>
                  <a:srgbClr val="0070C0"/>
                </a:solidFill>
              </a:rPr>
              <a:t> </a:t>
            </a:r>
            <a:r>
              <a:rPr lang="en-GB" sz="1800" dirty="0" err="1">
                <a:solidFill>
                  <a:srgbClr val="0070C0"/>
                </a:solidFill>
              </a:rPr>
              <a:t>i</a:t>
            </a:r>
            <a:r>
              <a:rPr lang="en-GB" sz="1800" dirty="0">
                <a:solidFill>
                  <a:srgbClr val="0070C0"/>
                </a:solidFill>
              </a:rPr>
              <a:t> Waith </a:t>
            </a:r>
            <a:r>
              <a:rPr lang="en-GB" sz="1800" dirty="0" err="1">
                <a:solidFill>
                  <a:srgbClr val="0070C0"/>
                </a:solidFill>
              </a:rPr>
              <a:t>Ieuenctid</a:t>
            </a:r>
            <a:endParaRPr lang="en-GB" sz="1800" dirty="0">
              <a:solidFill>
                <a:srgbClr val="0070C0"/>
              </a:solidFill>
            </a:endParaRPr>
          </a:p>
          <a:p>
            <a:r>
              <a:rPr lang="en-GB" sz="1800" b="1" u="sng" dirty="0" err="1">
                <a:solidFill>
                  <a:srgbClr val="0070C0"/>
                </a:solidFill>
              </a:rPr>
              <a:t>Wythnos</a:t>
            </a:r>
            <a:r>
              <a:rPr lang="en-GB" sz="1800" b="1" u="sng" dirty="0">
                <a:solidFill>
                  <a:srgbClr val="0070C0"/>
                </a:solidFill>
              </a:rPr>
              <a:t> 2</a:t>
            </a:r>
          </a:p>
          <a:p>
            <a:pPr marL="0" indent="0">
              <a:buNone/>
            </a:pPr>
            <a:r>
              <a:rPr lang="en-GB" sz="1800" dirty="0">
                <a:solidFill>
                  <a:srgbClr val="0070C0"/>
                </a:solidFill>
              </a:rPr>
              <a:t>Deall </a:t>
            </a:r>
            <a:r>
              <a:rPr lang="en-GB" sz="1800" dirty="0" err="1">
                <a:solidFill>
                  <a:srgbClr val="0070C0"/>
                </a:solidFill>
              </a:rPr>
              <a:t>rôl</a:t>
            </a:r>
            <a:r>
              <a:rPr lang="en-GB" sz="1800" dirty="0">
                <a:solidFill>
                  <a:srgbClr val="0070C0"/>
                </a:solidFill>
              </a:rPr>
              <a:t> a </a:t>
            </a:r>
            <a:r>
              <a:rPr lang="en-GB" sz="1800" dirty="0" err="1">
                <a:solidFill>
                  <a:srgbClr val="0070C0"/>
                </a:solidFill>
              </a:rPr>
              <a:t>hunaniaeth</a:t>
            </a:r>
            <a:r>
              <a:rPr lang="en-GB" sz="1800" dirty="0">
                <a:solidFill>
                  <a:srgbClr val="0070C0"/>
                </a:solidFill>
              </a:rPr>
              <a:t> </a:t>
            </a:r>
            <a:r>
              <a:rPr lang="en-GB" sz="1800" dirty="0" err="1">
                <a:solidFill>
                  <a:srgbClr val="0070C0"/>
                </a:solidFill>
              </a:rPr>
              <a:t>broffesiynol</a:t>
            </a:r>
            <a:r>
              <a:rPr lang="en-GB" sz="1800" dirty="0">
                <a:solidFill>
                  <a:srgbClr val="0070C0"/>
                </a:solidFill>
              </a:rPr>
              <a:t> y </a:t>
            </a:r>
            <a:r>
              <a:rPr lang="en-GB" sz="1800" dirty="0" err="1">
                <a:solidFill>
                  <a:srgbClr val="0070C0"/>
                </a:solidFill>
              </a:rPr>
              <a:t>Gweithiwr</a:t>
            </a:r>
            <a:r>
              <a:rPr lang="en-GB" sz="1800" dirty="0">
                <a:solidFill>
                  <a:srgbClr val="0070C0"/>
                </a:solidFill>
              </a:rPr>
              <a:t> </a:t>
            </a:r>
            <a:r>
              <a:rPr lang="en-GB" sz="1800" dirty="0" err="1">
                <a:solidFill>
                  <a:srgbClr val="0070C0"/>
                </a:solidFill>
              </a:rPr>
              <a:t>Ieuenctid</a:t>
            </a:r>
            <a:r>
              <a:rPr lang="en-GB" sz="1800" dirty="0">
                <a:solidFill>
                  <a:srgbClr val="0070C0"/>
                </a:solidFill>
              </a:rPr>
              <a:t> </a:t>
            </a:r>
            <a:r>
              <a:rPr lang="en-GB" sz="1800" dirty="0" err="1">
                <a:solidFill>
                  <a:srgbClr val="0070C0"/>
                </a:solidFill>
              </a:rPr>
              <a:t>gan</a:t>
            </a:r>
            <a:r>
              <a:rPr lang="en-GB" sz="1800" dirty="0">
                <a:solidFill>
                  <a:srgbClr val="0070C0"/>
                </a:solidFill>
              </a:rPr>
              <a:t> </a:t>
            </a:r>
            <a:r>
              <a:rPr lang="en-GB" sz="1800" dirty="0" err="1">
                <a:solidFill>
                  <a:srgbClr val="0070C0"/>
                </a:solidFill>
              </a:rPr>
              <a:t>gynnwys</a:t>
            </a:r>
            <a:r>
              <a:rPr lang="en-GB" sz="1800" dirty="0">
                <a:solidFill>
                  <a:srgbClr val="0070C0"/>
                </a:solidFill>
              </a:rPr>
              <a:t> </a:t>
            </a:r>
            <a:r>
              <a:rPr lang="en-GB" sz="1800" dirty="0" err="1">
                <a:solidFill>
                  <a:srgbClr val="0070C0"/>
                </a:solidFill>
              </a:rPr>
              <a:t>moeseg</a:t>
            </a:r>
            <a:r>
              <a:rPr lang="en-GB" sz="1800" dirty="0">
                <a:solidFill>
                  <a:srgbClr val="0070C0"/>
                </a:solidFill>
              </a:rPr>
              <a:t>, </a:t>
            </a:r>
            <a:r>
              <a:rPr lang="en-GB" sz="1800" dirty="0" err="1">
                <a:solidFill>
                  <a:srgbClr val="0070C0"/>
                </a:solidFill>
              </a:rPr>
              <a:t>diogelu</a:t>
            </a:r>
            <a:r>
              <a:rPr lang="en-GB" sz="1800" dirty="0">
                <a:solidFill>
                  <a:srgbClr val="0070C0"/>
                </a:solidFill>
              </a:rPr>
              <a:t>, </a:t>
            </a:r>
            <a:r>
              <a:rPr lang="en-GB" sz="1800" dirty="0" err="1">
                <a:solidFill>
                  <a:srgbClr val="0070C0"/>
                </a:solidFill>
              </a:rPr>
              <a:t>myfyrio</a:t>
            </a:r>
            <a:r>
              <a:rPr lang="en-GB" sz="1800" dirty="0">
                <a:solidFill>
                  <a:srgbClr val="0070C0"/>
                </a:solidFill>
              </a:rPr>
              <a:t>, </a:t>
            </a:r>
            <a:r>
              <a:rPr lang="en-GB" sz="1800" dirty="0" err="1">
                <a:solidFill>
                  <a:srgbClr val="0070C0"/>
                </a:solidFill>
              </a:rPr>
              <a:t>a'r</a:t>
            </a:r>
            <a:r>
              <a:rPr lang="en-GB" sz="1800" dirty="0">
                <a:solidFill>
                  <a:srgbClr val="0070C0"/>
                </a:solidFill>
              </a:rPr>
              <a:t> </a:t>
            </a:r>
            <a:r>
              <a:rPr lang="en-GB" sz="1800" dirty="0" err="1">
                <a:solidFill>
                  <a:srgbClr val="0070C0"/>
                </a:solidFill>
              </a:rPr>
              <a:t>swyddogaeth</a:t>
            </a:r>
            <a:r>
              <a:rPr lang="en-GB" sz="1800" dirty="0">
                <a:solidFill>
                  <a:srgbClr val="0070C0"/>
                </a:solidFill>
              </a:rPr>
              <a:t> </a:t>
            </a:r>
            <a:r>
              <a:rPr lang="en-GB" sz="1800" dirty="0" err="1">
                <a:solidFill>
                  <a:srgbClr val="0070C0"/>
                </a:solidFill>
              </a:rPr>
              <a:t>addysgol</a:t>
            </a:r>
            <a:r>
              <a:rPr lang="en-GB" sz="1800" dirty="0">
                <a:solidFill>
                  <a:srgbClr val="0070C0"/>
                </a:solidFill>
              </a:rPr>
              <a:t>.</a:t>
            </a:r>
          </a:p>
          <a:p>
            <a:r>
              <a:rPr lang="en-GB" sz="1800" b="1" u="sng" dirty="0" err="1">
                <a:solidFill>
                  <a:srgbClr val="0070C0"/>
                </a:solidFill>
              </a:rPr>
              <a:t>Wythnos</a:t>
            </a:r>
            <a:r>
              <a:rPr lang="en-GB" sz="1800" b="1" u="sng" dirty="0">
                <a:solidFill>
                  <a:srgbClr val="0070C0"/>
                </a:solidFill>
              </a:rPr>
              <a:t> 3</a:t>
            </a:r>
          </a:p>
          <a:p>
            <a:pPr marL="0" indent="0">
              <a:buNone/>
            </a:pPr>
            <a:r>
              <a:rPr lang="en-GB" sz="1800" dirty="0" err="1">
                <a:solidFill>
                  <a:srgbClr val="0070C0"/>
                </a:solidFill>
              </a:rPr>
              <a:t>Dechrau</a:t>
            </a:r>
            <a:r>
              <a:rPr lang="en-GB" sz="1800" dirty="0">
                <a:solidFill>
                  <a:srgbClr val="0070C0"/>
                </a:solidFill>
              </a:rPr>
              <a:t> nodi </a:t>
            </a:r>
            <a:r>
              <a:rPr lang="en-GB" sz="1800" dirty="0" err="1">
                <a:solidFill>
                  <a:srgbClr val="0070C0"/>
                </a:solidFill>
              </a:rPr>
              <a:t>anghenion</a:t>
            </a:r>
            <a:r>
              <a:rPr lang="en-GB" sz="1800" dirty="0">
                <a:solidFill>
                  <a:srgbClr val="0070C0"/>
                </a:solidFill>
              </a:rPr>
              <a:t> </a:t>
            </a:r>
            <a:r>
              <a:rPr lang="en-GB" sz="1800" dirty="0" err="1">
                <a:solidFill>
                  <a:srgbClr val="0070C0"/>
                </a:solidFill>
              </a:rPr>
              <a:t>datblygu</a:t>
            </a:r>
            <a:r>
              <a:rPr lang="en-GB" sz="1800" dirty="0">
                <a:solidFill>
                  <a:srgbClr val="0070C0"/>
                </a:solidFill>
              </a:rPr>
              <a:t> </a:t>
            </a:r>
            <a:r>
              <a:rPr lang="en-GB" sz="1800" dirty="0" err="1">
                <a:solidFill>
                  <a:srgbClr val="0070C0"/>
                </a:solidFill>
              </a:rPr>
              <a:t>pobl</a:t>
            </a:r>
            <a:r>
              <a:rPr lang="en-GB" sz="1800" dirty="0">
                <a:solidFill>
                  <a:srgbClr val="0070C0"/>
                </a:solidFill>
              </a:rPr>
              <a:t> </a:t>
            </a:r>
            <a:r>
              <a:rPr lang="en-GB" sz="1800" dirty="0" err="1">
                <a:solidFill>
                  <a:srgbClr val="0070C0"/>
                </a:solidFill>
              </a:rPr>
              <a:t>ifanc</a:t>
            </a:r>
            <a:r>
              <a:rPr lang="en-GB" sz="1800" dirty="0">
                <a:solidFill>
                  <a:srgbClr val="0070C0"/>
                </a:solidFill>
              </a:rPr>
              <a:t> </a:t>
            </a:r>
            <a:r>
              <a:rPr lang="en-GB" sz="1800" dirty="0" err="1">
                <a:solidFill>
                  <a:srgbClr val="0070C0"/>
                </a:solidFill>
              </a:rPr>
              <a:t>mewn</a:t>
            </a:r>
            <a:r>
              <a:rPr lang="en-GB" sz="1800" dirty="0">
                <a:solidFill>
                  <a:srgbClr val="0070C0"/>
                </a:solidFill>
              </a:rPr>
              <a:t> </a:t>
            </a:r>
            <a:r>
              <a:rPr lang="en-GB" sz="1800" dirty="0" err="1">
                <a:solidFill>
                  <a:srgbClr val="0070C0"/>
                </a:solidFill>
              </a:rPr>
              <a:t>cymunedau</a:t>
            </a:r>
            <a:r>
              <a:rPr lang="en-GB" sz="1800" dirty="0">
                <a:solidFill>
                  <a:srgbClr val="0070C0"/>
                </a:solidFill>
              </a:rPr>
              <a:t> ac </a:t>
            </a:r>
            <a:r>
              <a:rPr lang="en-GB" sz="1800" dirty="0" err="1">
                <a:solidFill>
                  <a:srgbClr val="0070C0"/>
                </a:solidFill>
              </a:rPr>
              <a:t>ymatebion</a:t>
            </a:r>
            <a:r>
              <a:rPr lang="en-GB" sz="1800" dirty="0">
                <a:solidFill>
                  <a:srgbClr val="0070C0"/>
                </a:solidFill>
              </a:rPr>
              <a:t> </a:t>
            </a:r>
            <a:r>
              <a:rPr lang="en-GB" sz="1800" dirty="0" err="1">
                <a:solidFill>
                  <a:srgbClr val="0070C0"/>
                </a:solidFill>
              </a:rPr>
              <a:t>sy'n</a:t>
            </a:r>
            <a:r>
              <a:rPr lang="en-GB" sz="1800" dirty="0">
                <a:solidFill>
                  <a:srgbClr val="0070C0"/>
                </a:solidFill>
              </a:rPr>
              <a:t> </a:t>
            </a:r>
            <a:r>
              <a:rPr lang="en-GB" sz="1800" dirty="0" err="1">
                <a:solidFill>
                  <a:srgbClr val="0070C0"/>
                </a:solidFill>
              </a:rPr>
              <a:t>gysylltiedig</a:t>
            </a:r>
            <a:r>
              <a:rPr lang="en-GB" sz="1800" dirty="0">
                <a:solidFill>
                  <a:srgbClr val="0070C0"/>
                </a:solidFill>
              </a:rPr>
              <a:t> â </a:t>
            </a:r>
            <a:r>
              <a:rPr lang="en-GB" sz="1800" dirty="0" err="1">
                <a:solidFill>
                  <a:srgbClr val="0070C0"/>
                </a:solidFill>
              </a:rPr>
              <a:t>gwaith</a:t>
            </a:r>
            <a:r>
              <a:rPr lang="en-GB" sz="1800" dirty="0">
                <a:solidFill>
                  <a:srgbClr val="0070C0"/>
                </a:solidFill>
              </a:rPr>
              <a:t> </a:t>
            </a:r>
            <a:r>
              <a:rPr lang="en-GB" sz="1800" dirty="0" err="1">
                <a:solidFill>
                  <a:srgbClr val="0070C0"/>
                </a:solidFill>
              </a:rPr>
              <a:t>ieuenctid</a:t>
            </a:r>
            <a:r>
              <a:rPr lang="en-GB" sz="1800" dirty="0">
                <a:solidFill>
                  <a:srgbClr val="0070C0"/>
                </a:solidFill>
              </a:rPr>
              <a:t> </a:t>
            </a:r>
            <a:r>
              <a:rPr lang="en-GB" sz="1800" dirty="0" err="1">
                <a:solidFill>
                  <a:srgbClr val="0070C0"/>
                </a:solidFill>
              </a:rPr>
              <a:t>mewn</a:t>
            </a:r>
            <a:r>
              <a:rPr lang="en-GB" sz="1800" dirty="0">
                <a:solidFill>
                  <a:srgbClr val="0070C0"/>
                </a:solidFill>
              </a:rPr>
              <a:t> </a:t>
            </a:r>
            <a:r>
              <a:rPr lang="en-GB" sz="1800" dirty="0" err="1">
                <a:solidFill>
                  <a:srgbClr val="0070C0"/>
                </a:solidFill>
              </a:rPr>
              <a:t>sefydliadau</a:t>
            </a:r>
            <a:r>
              <a:rPr lang="en-GB" sz="1800" dirty="0">
                <a:solidFill>
                  <a:srgbClr val="0070C0"/>
                </a:solidFill>
              </a:rPr>
              <a:t> </a:t>
            </a:r>
            <a:r>
              <a:rPr lang="en-GB" sz="1800" dirty="0" err="1">
                <a:solidFill>
                  <a:srgbClr val="0070C0"/>
                </a:solidFill>
              </a:rPr>
              <a:t>gwirfoddol</a:t>
            </a:r>
            <a:r>
              <a:rPr lang="en-GB" sz="1800" dirty="0">
                <a:solidFill>
                  <a:srgbClr val="0070C0"/>
                </a:solidFill>
              </a:rPr>
              <a:t> a </a:t>
            </a:r>
            <a:r>
              <a:rPr lang="en-GB" sz="1800" dirty="0" err="1">
                <a:solidFill>
                  <a:srgbClr val="0070C0"/>
                </a:solidFill>
              </a:rPr>
              <a:t>sefydliadau</a:t>
            </a:r>
            <a:r>
              <a:rPr lang="en-GB" sz="1800" dirty="0">
                <a:solidFill>
                  <a:srgbClr val="0070C0"/>
                </a:solidFill>
              </a:rPr>
              <a:t> a </a:t>
            </a:r>
            <a:r>
              <a:rPr lang="en-GB" sz="1800" dirty="0" err="1">
                <a:solidFill>
                  <a:srgbClr val="0070C0"/>
                </a:solidFill>
              </a:rPr>
              <a:t>gynhelir</a:t>
            </a:r>
            <a:r>
              <a:rPr lang="en-GB" sz="1800" dirty="0">
                <a:solidFill>
                  <a:srgbClr val="0070C0"/>
                </a:solidFill>
              </a:rPr>
              <a:t> o </a:t>
            </a:r>
            <a:r>
              <a:rPr lang="en-GB" sz="1800" dirty="0" err="1">
                <a:solidFill>
                  <a:srgbClr val="0070C0"/>
                </a:solidFill>
              </a:rPr>
              <a:t>fewn</a:t>
            </a:r>
            <a:r>
              <a:rPr lang="en-GB" sz="1800" dirty="0">
                <a:solidFill>
                  <a:srgbClr val="0070C0"/>
                </a:solidFill>
              </a:rPr>
              <a:t> y sector</a:t>
            </a:r>
          </a:p>
          <a:p>
            <a:pPr marL="0" indent="0">
              <a:buNone/>
            </a:pPr>
            <a:r>
              <a:rPr lang="en-GB" sz="1800" b="1" u="sng" dirty="0" err="1">
                <a:solidFill>
                  <a:srgbClr val="0070C0"/>
                </a:solidFill>
              </a:rPr>
              <a:t>Wythnos</a:t>
            </a:r>
            <a:r>
              <a:rPr lang="en-GB" sz="1800" b="1" u="sng" dirty="0">
                <a:solidFill>
                  <a:srgbClr val="0070C0"/>
                </a:solidFill>
              </a:rPr>
              <a:t> 4</a:t>
            </a:r>
          </a:p>
          <a:p>
            <a:pPr marL="0" indent="0">
              <a:buNone/>
            </a:pPr>
            <a:r>
              <a:rPr lang="en-GB" sz="1800" dirty="0" err="1">
                <a:solidFill>
                  <a:srgbClr val="0070C0"/>
                </a:solidFill>
              </a:rPr>
              <a:t>Adolygu</a:t>
            </a:r>
            <a:r>
              <a:rPr lang="en-GB" sz="1800" dirty="0">
                <a:solidFill>
                  <a:srgbClr val="0070C0"/>
                </a:solidFill>
              </a:rPr>
              <a:t> </a:t>
            </a:r>
            <a:r>
              <a:rPr lang="en-GB" sz="1800" dirty="0" err="1">
                <a:solidFill>
                  <a:srgbClr val="0070C0"/>
                </a:solidFill>
              </a:rPr>
              <a:t>deilliannau</a:t>
            </a:r>
            <a:r>
              <a:rPr lang="en-GB" sz="1800" dirty="0">
                <a:solidFill>
                  <a:srgbClr val="0070C0"/>
                </a:solidFill>
              </a:rPr>
              <a:t> </a:t>
            </a:r>
            <a:r>
              <a:rPr lang="en-GB" sz="1800" dirty="0" err="1">
                <a:solidFill>
                  <a:srgbClr val="0070C0"/>
                </a:solidFill>
              </a:rPr>
              <a:t>dysgu</a:t>
            </a:r>
            <a:r>
              <a:rPr lang="en-GB" sz="1800" dirty="0">
                <a:solidFill>
                  <a:srgbClr val="0070C0"/>
                </a:solidFill>
              </a:rPr>
              <a:t> ac </a:t>
            </a:r>
            <a:r>
              <a:rPr lang="en-GB" sz="1800" dirty="0" err="1">
                <a:solidFill>
                  <a:srgbClr val="0070C0"/>
                </a:solidFill>
              </a:rPr>
              <a:t>ailadrodd</a:t>
            </a:r>
            <a:r>
              <a:rPr lang="en-GB" sz="1800" dirty="0">
                <a:solidFill>
                  <a:srgbClr val="0070C0"/>
                </a:solidFill>
              </a:rPr>
              <a:t> </a:t>
            </a:r>
            <a:r>
              <a:rPr lang="en-GB" sz="1800" dirty="0" err="1">
                <a:solidFill>
                  <a:srgbClr val="0070C0"/>
                </a:solidFill>
              </a:rPr>
              <a:t>gofynion</a:t>
            </a:r>
            <a:r>
              <a:rPr lang="en-GB" sz="1800" dirty="0">
                <a:solidFill>
                  <a:srgbClr val="0070C0"/>
                </a:solidFill>
              </a:rPr>
              <a:t> </a:t>
            </a:r>
            <a:r>
              <a:rPr lang="en-GB" sz="1800" dirty="0" err="1">
                <a:solidFill>
                  <a:srgbClr val="0070C0"/>
                </a:solidFill>
              </a:rPr>
              <a:t>asesu</a:t>
            </a:r>
            <a:r>
              <a:rPr lang="en-GB" sz="1800" dirty="0">
                <a:solidFill>
                  <a:srgbClr val="0070C0"/>
                </a:solidFill>
              </a:rPr>
              <a:t>.</a:t>
            </a:r>
          </a:p>
        </p:txBody>
      </p:sp>
      <p:pic>
        <p:nvPicPr>
          <p:cNvPr id="7" name="Picture 6" descr="Calendar dates">
            <a:extLst>
              <a:ext uri="{FF2B5EF4-FFF2-40B4-BE49-F238E27FC236}">
                <a16:creationId xmlns:a16="http://schemas.microsoft.com/office/drawing/2014/main" id="{33290172-CE61-0D71-AE22-EC79CA3D82F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16595" y="178665"/>
            <a:ext cx="3343274" cy="1325563"/>
          </a:xfrm>
          <a:prstGeom prst="rect">
            <a:avLst/>
          </a:prstGeom>
        </p:spPr>
      </p:pic>
    </p:spTree>
    <p:extLst>
      <p:ext uri="{BB962C8B-B14F-4D97-AF65-F5344CB8AC3E}">
        <p14:creationId xmlns:p14="http://schemas.microsoft.com/office/powerpoint/2010/main" val="20676330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ACF2B-03FF-147F-3D89-9F2AE6FB3FF3}"/>
              </a:ext>
            </a:extLst>
          </p:cNvPr>
          <p:cNvSpPr>
            <a:spLocks noGrp="1"/>
          </p:cNvSpPr>
          <p:nvPr>
            <p:ph type="title"/>
          </p:nvPr>
        </p:nvSpPr>
        <p:spPr>
          <a:xfrm>
            <a:off x="355076" y="198870"/>
            <a:ext cx="11481847" cy="1325563"/>
          </a:xfrm>
        </p:spPr>
        <p:txBody>
          <a:bodyPr>
            <a:normAutofit fontScale="90000"/>
          </a:bodyPr>
          <a:lstStyle/>
          <a:p>
            <a:br>
              <a:rPr lang="en-GB" dirty="0"/>
            </a:br>
            <a:r>
              <a:rPr lang="en-GB" sz="3600" dirty="0">
                <a:solidFill>
                  <a:srgbClr val="0070C0"/>
                </a:solidFill>
              </a:rPr>
              <a:t>Beth </a:t>
            </a:r>
            <a:r>
              <a:rPr lang="en-GB" sz="3600" dirty="0" err="1">
                <a:solidFill>
                  <a:srgbClr val="0070C0"/>
                </a:solidFill>
              </a:rPr>
              <a:t>rydyn</a:t>
            </a:r>
            <a:r>
              <a:rPr lang="en-GB" sz="3600" dirty="0">
                <a:solidFill>
                  <a:srgbClr val="0070C0"/>
                </a:solidFill>
              </a:rPr>
              <a:t> </a:t>
            </a:r>
            <a:r>
              <a:rPr lang="en-GB" sz="3600" dirty="0" err="1">
                <a:solidFill>
                  <a:srgbClr val="0070C0"/>
                </a:solidFill>
              </a:rPr>
              <a:t>ni'n</a:t>
            </a:r>
            <a:r>
              <a:rPr lang="en-GB" sz="3600" dirty="0">
                <a:solidFill>
                  <a:srgbClr val="0070C0"/>
                </a:solidFill>
              </a:rPr>
              <a:t> </a:t>
            </a:r>
            <a:r>
              <a:rPr lang="en-GB" sz="3600" dirty="0" err="1">
                <a:solidFill>
                  <a:srgbClr val="0070C0"/>
                </a:solidFill>
              </a:rPr>
              <a:t>ei</a:t>
            </a:r>
            <a:r>
              <a:rPr lang="en-GB" sz="3600" dirty="0">
                <a:solidFill>
                  <a:srgbClr val="0070C0"/>
                </a:solidFill>
              </a:rPr>
              <a:t> </a:t>
            </a:r>
            <a:r>
              <a:rPr lang="en-GB" sz="3600" dirty="0" err="1">
                <a:solidFill>
                  <a:srgbClr val="0070C0"/>
                </a:solidFill>
              </a:rPr>
              <a:t>wybod</a:t>
            </a:r>
            <a:r>
              <a:rPr lang="en-GB" sz="3600" dirty="0">
                <a:solidFill>
                  <a:srgbClr val="0070C0"/>
                </a:solidFill>
              </a:rPr>
              <a:t> am Waith </a:t>
            </a:r>
            <a:r>
              <a:rPr lang="en-GB" sz="3600" dirty="0" err="1">
                <a:solidFill>
                  <a:srgbClr val="0070C0"/>
                </a:solidFill>
              </a:rPr>
              <a:t>Ieuenctid</a:t>
            </a:r>
            <a:r>
              <a:rPr lang="en-GB" sz="3600" dirty="0">
                <a:solidFill>
                  <a:srgbClr val="0070C0"/>
                </a:solidFill>
              </a:rPr>
              <a:t>? </a:t>
            </a:r>
            <a:r>
              <a:rPr lang="en-GB" sz="3600" dirty="0"/>
              <a:t>/What do we know about Youth Work? </a:t>
            </a:r>
          </a:p>
        </p:txBody>
      </p:sp>
      <p:sp>
        <p:nvSpPr>
          <p:cNvPr id="3" name="Content Placeholder 2">
            <a:extLst>
              <a:ext uri="{FF2B5EF4-FFF2-40B4-BE49-F238E27FC236}">
                <a16:creationId xmlns:a16="http://schemas.microsoft.com/office/drawing/2014/main" id="{C29C9BBA-DCAB-5BC1-9216-C1B58D0526F5}"/>
              </a:ext>
            </a:extLst>
          </p:cNvPr>
          <p:cNvSpPr>
            <a:spLocks noGrp="1"/>
          </p:cNvSpPr>
          <p:nvPr>
            <p:ph sz="half" idx="1"/>
          </p:nvPr>
        </p:nvSpPr>
        <p:spPr/>
        <p:txBody>
          <a:bodyPr/>
          <a:lstStyle/>
          <a:p>
            <a:r>
              <a:rPr lang="en-GB" dirty="0">
                <a:solidFill>
                  <a:srgbClr val="0070C0"/>
                </a:solidFill>
              </a:rPr>
              <a:t>Beth </a:t>
            </a:r>
            <a:r>
              <a:rPr lang="en-GB" dirty="0" err="1">
                <a:solidFill>
                  <a:srgbClr val="0070C0"/>
                </a:solidFill>
              </a:rPr>
              <a:t>yw</a:t>
            </a:r>
            <a:r>
              <a:rPr lang="en-GB" dirty="0">
                <a:solidFill>
                  <a:srgbClr val="0070C0"/>
                </a:solidFill>
              </a:rPr>
              <a:t> Gwaith </a:t>
            </a:r>
            <a:r>
              <a:rPr lang="en-GB" dirty="0" err="1">
                <a:solidFill>
                  <a:srgbClr val="0070C0"/>
                </a:solidFill>
              </a:rPr>
              <a:t>Ieuenctid</a:t>
            </a:r>
            <a:r>
              <a:rPr lang="en-GB" dirty="0">
                <a:solidFill>
                  <a:srgbClr val="0070C0"/>
                </a:solidFill>
              </a:rPr>
              <a:t>?</a:t>
            </a:r>
          </a:p>
        </p:txBody>
      </p:sp>
      <p:sp>
        <p:nvSpPr>
          <p:cNvPr id="4" name="Content Placeholder 3">
            <a:extLst>
              <a:ext uri="{FF2B5EF4-FFF2-40B4-BE49-F238E27FC236}">
                <a16:creationId xmlns:a16="http://schemas.microsoft.com/office/drawing/2014/main" id="{086E8A77-76ED-D8A7-11BB-309EE76879A4}"/>
              </a:ext>
            </a:extLst>
          </p:cNvPr>
          <p:cNvSpPr>
            <a:spLocks noGrp="1"/>
          </p:cNvSpPr>
          <p:nvPr>
            <p:ph sz="half" idx="2"/>
          </p:nvPr>
        </p:nvSpPr>
        <p:spPr/>
        <p:txBody>
          <a:bodyPr/>
          <a:lstStyle/>
          <a:p>
            <a:r>
              <a:rPr lang="en-GB" dirty="0"/>
              <a:t>What is Youth Work?</a:t>
            </a:r>
          </a:p>
        </p:txBody>
      </p:sp>
    </p:spTree>
    <p:extLst>
      <p:ext uri="{BB962C8B-B14F-4D97-AF65-F5344CB8AC3E}">
        <p14:creationId xmlns:p14="http://schemas.microsoft.com/office/powerpoint/2010/main" val="13454883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C0D5-BCDE-504C-F094-55749B818861}"/>
              </a:ext>
            </a:extLst>
          </p:cNvPr>
          <p:cNvSpPr>
            <a:spLocks noGrp="1"/>
          </p:cNvSpPr>
          <p:nvPr>
            <p:ph type="title"/>
          </p:nvPr>
        </p:nvSpPr>
        <p:spPr/>
        <p:txBody>
          <a:bodyPr>
            <a:normAutofit/>
          </a:bodyPr>
          <a:lstStyle/>
          <a:p>
            <a:r>
              <a:rPr lang="en-GB" dirty="0">
                <a:solidFill>
                  <a:srgbClr val="0070C0"/>
                </a:solidFill>
              </a:rPr>
              <a:t>Beth </a:t>
            </a:r>
            <a:r>
              <a:rPr lang="en-GB" dirty="0" err="1">
                <a:solidFill>
                  <a:srgbClr val="0070C0"/>
                </a:solidFill>
              </a:rPr>
              <a:t>yw</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a:t>What is Youth Work? </a:t>
            </a:r>
          </a:p>
        </p:txBody>
      </p:sp>
      <p:sp>
        <p:nvSpPr>
          <p:cNvPr id="3" name="Content Placeholder 2">
            <a:extLst>
              <a:ext uri="{FF2B5EF4-FFF2-40B4-BE49-F238E27FC236}">
                <a16:creationId xmlns:a16="http://schemas.microsoft.com/office/drawing/2014/main" id="{B77C755A-59F8-F157-804E-0BF3B15DEAE6}"/>
              </a:ext>
            </a:extLst>
          </p:cNvPr>
          <p:cNvSpPr>
            <a:spLocks noGrp="1"/>
          </p:cNvSpPr>
          <p:nvPr>
            <p:ph sz="half" idx="1"/>
          </p:nvPr>
        </p:nvSpPr>
        <p:spPr>
          <a:xfrm>
            <a:off x="5931131" y="1534678"/>
            <a:ext cx="5181600" cy="4351338"/>
          </a:xfrm>
        </p:spPr>
        <p:txBody>
          <a:bodyPr>
            <a:noAutofit/>
          </a:bodyPr>
          <a:lstStyle/>
          <a:p>
            <a:r>
              <a:rPr lang="en-GB" sz="2100" dirty="0"/>
              <a:t>The key purpose of youth work is to…… ‘Enable young people to develop holistically, working with them to facilitate their personal, social and educational development, to enable them to develop their voice, influence and place in society and to reach their full potential’ This statement refers to the holistic development of young people, recognising that personal, social and educational development can also include, for example, physical, political and spiritual development. (Learning and Skills Improvement Service, 2019, p. 4).  </a:t>
            </a:r>
          </a:p>
        </p:txBody>
      </p:sp>
      <p:sp>
        <p:nvSpPr>
          <p:cNvPr id="4" name="Content Placeholder 3">
            <a:extLst>
              <a:ext uri="{FF2B5EF4-FFF2-40B4-BE49-F238E27FC236}">
                <a16:creationId xmlns:a16="http://schemas.microsoft.com/office/drawing/2014/main" id="{26F8C0BF-E6BA-9FD0-1218-F283E08D0B8A}"/>
              </a:ext>
            </a:extLst>
          </p:cNvPr>
          <p:cNvSpPr>
            <a:spLocks noGrp="1"/>
          </p:cNvSpPr>
          <p:nvPr>
            <p:ph sz="half" idx="2"/>
          </p:nvPr>
        </p:nvSpPr>
        <p:spPr>
          <a:xfrm>
            <a:off x="536171" y="1742498"/>
            <a:ext cx="5181600" cy="4351338"/>
          </a:xfrm>
        </p:spPr>
        <p:txBody>
          <a:bodyPr>
            <a:normAutofit fontScale="47500" lnSpcReduction="20000"/>
          </a:bodyPr>
          <a:lstStyle/>
          <a:p>
            <a:pPr marL="0" indent="0">
              <a:buNone/>
            </a:pPr>
            <a:r>
              <a:rPr lang="en-GB" sz="4800" dirty="0" err="1">
                <a:solidFill>
                  <a:srgbClr val="0070C0"/>
                </a:solidFill>
              </a:rPr>
              <a:t>Prif</a:t>
            </a:r>
            <a:r>
              <a:rPr lang="en-GB" sz="4800" dirty="0">
                <a:solidFill>
                  <a:srgbClr val="0070C0"/>
                </a:solidFill>
              </a:rPr>
              <a:t> </a:t>
            </a:r>
            <a:r>
              <a:rPr lang="en-GB" sz="4800" dirty="0" err="1">
                <a:solidFill>
                  <a:srgbClr val="0070C0"/>
                </a:solidFill>
              </a:rPr>
              <a:t>bwrpas</a:t>
            </a:r>
            <a:r>
              <a:rPr lang="en-GB" sz="4800" dirty="0">
                <a:solidFill>
                  <a:srgbClr val="0070C0"/>
                </a:solidFill>
              </a:rPr>
              <a:t> </a:t>
            </a:r>
            <a:r>
              <a:rPr lang="en-GB" sz="4800" dirty="0" err="1">
                <a:solidFill>
                  <a:srgbClr val="0070C0"/>
                </a:solidFill>
              </a:rPr>
              <a:t>gwaith</a:t>
            </a:r>
            <a:r>
              <a:rPr lang="en-GB" sz="4800" dirty="0">
                <a:solidFill>
                  <a:srgbClr val="0070C0"/>
                </a:solidFill>
              </a:rPr>
              <a:t> </a:t>
            </a:r>
            <a:r>
              <a:rPr lang="en-GB" sz="4800" dirty="0" err="1">
                <a:solidFill>
                  <a:srgbClr val="0070C0"/>
                </a:solidFill>
              </a:rPr>
              <a:t>ieuenctid</a:t>
            </a:r>
            <a:r>
              <a:rPr lang="en-GB" sz="4800" dirty="0">
                <a:solidFill>
                  <a:srgbClr val="0070C0"/>
                </a:solidFill>
              </a:rPr>
              <a:t> </a:t>
            </a:r>
            <a:r>
              <a:rPr lang="en-GB" sz="4800" dirty="0" err="1">
                <a:solidFill>
                  <a:srgbClr val="0070C0"/>
                </a:solidFill>
              </a:rPr>
              <a:t>yw</a:t>
            </a:r>
            <a:r>
              <a:rPr lang="en-GB" sz="4800" dirty="0">
                <a:solidFill>
                  <a:srgbClr val="0070C0"/>
                </a:solidFill>
              </a:rPr>
              <a:t>…… ‘</a:t>
            </a:r>
            <a:r>
              <a:rPr lang="en-GB" sz="4800" dirty="0" err="1">
                <a:solidFill>
                  <a:srgbClr val="0070C0"/>
                </a:solidFill>
              </a:rPr>
              <a:t>Galluogi</a:t>
            </a:r>
            <a:r>
              <a:rPr lang="en-GB" sz="4800" dirty="0">
                <a:solidFill>
                  <a:srgbClr val="0070C0"/>
                </a:solidFill>
              </a:rPr>
              <a:t> </a:t>
            </a:r>
            <a:r>
              <a:rPr lang="en-GB" sz="4800" dirty="0" err="1">
                <a:solidFill>
                  <a:srgbClr val="0070C0"/>
                </a:solidFill>
              </a:rPr>
              <a:t>pobl</a:t>
            </a:r>
            <a:r>
              <a:rPr lang="en-GB" sz="4800" dirty="0">
                <a:solidFill>
                  <a:srgbClr val="0070C0"/>
                </a:solidFill>
              </a:rPr>
              <a:t> </a:t>
            </a:r>
            <a:r>
              <a:rPr lang="en-GB" sz="4800" dirty="0" err="1">
                <a:solidFill>
                  <a:srgbClr val="0070C0"/>
                </a:solidFill>
              </a:rPr>
              <a:t>ifanc</a:t>
            </a:r>
            <a:r>
              <a:rPr lang="en-GB" sz="4800" dirty="0">
                <a:solidFill>
                  <a:srgbClr val="0070C0"/>
                </a:solidFill>
              </a:rPr>
              <a:t> </a:t>
            </a:r>
            <a:r>
              <a:rPr lang="en-GB" sz="4800" dirty="0" err="1">
                <a:solidFill>
                  <a:srgbClr val="0070C0"/>
                </a:solidFill>
              </a:rPr>
              <a:t>i</a:t>
            </a:r>
            <a:r>
              <a:rPr lang="en-GB" sz="4800" dirty="0">
                <a:solidFill>
                  <a:srgbClr val="0070C0"/>
                </a:solidFill>
              </a:rPr>
              <a:t> </a:t>
            </a:r>
            <a:r>
              <a:rPr lang="en-GB" sz="4800" dirty="0" err="1">
                <a:solidFill>
                  <a:srgbClr val="0070C0"/>
                </a:solidFill>
              </a:rPr>
              <a:t>ddatblygu’n</a:t>
            </a:r>
            <a:r>
              <a:rPr lang="en-GB" sz="4800" dirty="0">
                <a:solidFill>
                  <a:srgbClr val="0070C0"/>
                </a:solidFill>
              </a:rPr>
              <a:t> </a:t>
            </a:r>
            <a:r>
              <a:rPr lang="en-GB" sz="4800" dirty="0" err="1">
                <a:solidFill>
                  <a:srgbClr val="0070C0"/>
                </a:solidFill>
              </a:rPr>
              <a:t>gyfannol</a:t>
            </a:r>
            <a:r>
              <a:rPr lang="en-GB" sz="4800" dirty="0">
                <a:solidFill>
                  <a:srgbClr val="0070C0"/>
                </a:solidFill>
              </a:rPr>
              <a:t>, </a:t>
            </a:r>
            <a:r>
              <a:rPr lang="en-GB" sz="4800" dirty="0" err="1">
                <a:solidFill>
                  <a:srgbClr val="0070C0"/>
                </a:solidFill>
              </a:rPr>
              <a:t>gan</a:t>
            </a:r>
            <a:r>
              <a:rPr lang="en-GB" sz="4800" dirty="0">
                <a:solidFill>
                  <a:srgbClr val="0070C0"/>
                </a:solidFill>
              </a:rPr>
              <a:t> </a:t>
            </a:r>
            <a:r>
              <a:rPr lang="en-GB" sz="4800" dirty="0" err="1">
                <a:solidFill>
                  <a:srgbClr val="0070C0"/>
                </a:solidFill>
              </a:rPr>
              <a:t>weithio</a:t>
            </a:r>
            <a:r>
              <a:rPr lang="en-GB" sz="4800" dirty="0">
                <a:solidFill>
                  <a:srgbClr val="0070C0"/>
                </a:solidFill>
              </a:rPr>
              <a:t> </a:t>
            </a:r>
            <a:r>
              <a:rPr lang="en-GB" sz="4800" dirty="0" err="1">
                <a:solidFill>
                  <a:srgbClr val="0070C0"/>
                </a:solidFill>
              </a:rPr>
              <a:t>gyda</a:t>
            </a:r>
            <a:r>
              <a:rPr lang="en-GB" sz="4800" dirty="0">
                <a:solidFill>
                  <a:srgbClr val="0070C0"/>
                </a:solidFill>
              </a:rPr>
              <a:t> </a:t>
            </a:r>
            <a:r>
              <a:rPr lang="en-GB" sz="4800" dirty="0" err="1">
                <a:solidFill>
                  <a:srgbClr val="0070C0"/>
                </a:solidFill>
              </a:rPr>
              <a:t>nhw</a:t>
            </a:r>
            <a:r>
              <a:rPr lang="en-GB" sz="4800" dirty="0">
                <a:solidFill>
                  <a:srgbClr val="0070C0"/>
                </a:solidFill>
              </a:rPr>
              <a:t> </a:t>
            </a:r>
            <a:r>
              <a:rPr lang="en-GB" sz="4800" dirty="0" err="1">
                <a:solidFill>
                  <a:srgbClr val="0070C0"/>
                </a:solidFill>
              </a:rPr>
              <a:t>i</a:t>
            </a:r>
            <a:r>
              <a:rPr lang="en-GB" sz="4800" dirty="0">
                <a:solidFill>
                  <a:srgbClr val="0070C0"/>
                </a:solidFill>
              </a:rPr>
              <a:t> </a:t>
            </a:r>
            <a:r>
              <a:rPr lang="en-GB" sz="4800" dirty="0" err="1">
                <a:solidFill>
                  <a:srgbClr val="0070C0"/>
                </a:solidFill>
              </a:rPr>
              <a:t>hwyluso</a:t>
            </a:r>
            <a:r>
              <a:rPr lang="en-GB" sz="4800" dirty="0">
                <a:solidFill>
                  <a:srgbClr val="0070C0"/>
                </a:solidFill>
              </a:rPr>
              <a:t> </a:t>
            </a:r>
            <a:r>
              <a:rPr lang="en-GB" sz="4800" dirty="0" err="1">
                <a:solidFill>
                  <a:srgbClr val="0070C0"/>
                </a:solidFill>
              </a:rPr>
              <a:t>eu</a:t>
            </a:r>
            <a:r>
              <a:rPr lang="en-GB" sz="4800" dirty="0">
                <a:solidFill>
                  <a:srgbClr val="0070C0"/>
                </a:solidFill>
              </a:rPr>
              <a:t> </a:t>
            </a:r>
            <a:r>
              <a:rPr lang="en-GB" sz="4800" dirty="0" err="1">
                <a:solidFill>
                  <a:srgbClr val="0070C0"/>
                </a:solidFill>
              </a:rPr>
              <a:t>datblygiad</a:t>
            </a:r>
            <a:r>
              <a:rPr lang="en-GB" sz="4800" dirty="0">
                <a:solidFill>
                  <a:srgbClr val="0070C0"/>
                </a:solidFill>
              </a:rPr>
              <a:t> </a:t>
            </a:r>
            <a:r>
              <a:rPr lang="en-GB" sz="4800" dirty="0" err="1">
                <a:solidFill>
                  <a:srgbClr val="0070C0"/>
                </a:solidFill>
              </a:rPr>
              <a:t>personol</a:t>
            </a:r>
            <a:r>
              <a:rPr lang="en-GB" sz="4800" dirty="0">
                <a:solidFill>
                  <a:srgbClr val="0070C0"/>
                </a:solidFill>
              </a:rPr>
              <a:t>, </a:t>
            </a:r>
            <a:r>
              <a:rPr lang="en-GB" sz="4800" dirty="0" err="1">
                <a:solidFill>
                  <a:srgbClr val="0070C0"/>
                </a:solidFill>
              </a:rPr>
              <a:t>cymdeithasol</a:t>
            </a:r>
            <a:r>
              <a:rPr lang="en-GB" sz="4800" dirty="0">
                <a:solidFill>
                  <a:srgbClr val="0070C0"/>
                </a:solidFill>
              </a:rPr>
              <a:t> ac </a:t>
            </a:r>
            <a:r>
              <a:rPr lang="en-GB" sz="4800" dirty="0" err="1">
                <a:solidFill>
                  <a:srgbClr val="0070C0"/>
                </a:solidFill>
              </a:rPr>
              <a:t>addysgol</a:t>
            </a:r>
            <a:r>
              <a:rPr lang="en-GB" sz="4800" dirty="0">
                <a:solidFill>
                  <a:srgbClr val="0070C0"/>
                </a:solidFill>
              </a:rPr>
              <a:t>, </a:t>
            </a:r>
            <a:r>
              <a:rPr lang="en-GB" sz="4800" dirty="0" err="1">
                <a:solidFill>
                  <a:srgbClr val="0070C0"/>
                </a:solidFill>
              </a:rPr>
              <a:t>i’w</a:t>
            </a:r>
            <a:r>
              <a:rPr lang="en-GB" sz="4800" dirty="0">
                <a:solidFill>
                  <a:srgbClr val="0070C0"/>
                </a:solidFill>
              </a:rPr>
              <a:t> </a:t>
            </a:r>
            <a:r>
              <a:rPr lang="en-GB" sz="4800" dirty="0" err="1">
                <a:solidFill>
                  <a:srgbClr val="0070C0"/>
                </a:solidFill>
              </a:rPr>
              <a:t>galluogi</a:t>
            </a:r>
            <a:r>
              <a:rPr lang="en-GB" sz="4800" dirty="0">
                <a:solidFill>
                  <a:srgbClr val="0070C0"/>
                </a:solidFill>
              </a:rPr>
              <a:t> </a:t>
            </a:r>
            <a:r>
              <a:rPr lang="en-GB" sz="4800" dirty="0" err="1">
                <a:solidFill>
                  <a:srgbClr val="0070C0"/>
                </a:solidFill>
              </a:rPr>
              <a:t>i</a:t>
            </a:r>
            <a:r>
              <a:rPr lang="en-GB" sz="4800" dirty="0">
                <a:solidFill>
                  <a:srgbClr val="0070C0"/>
                </a:solidFill>
              </a:rPr>
              <a:t> </a:t>
            </a:r>
            <a:r>
              <a:rPr lang="en-GB" sz="4800" dirty="0" err="1">
                <a:solidFill>
                  <a:srgbClr val="0070C0"/>
                </a:solidFill>
              </a:rPr>
              <a:t>ddatblygu</a:t>
            </a:r>
            <a:r>
              <a:rPr lang="en-GB" sz="4800" dirty="0">
                <a:solidFill>
                  <a:srgbClr val="0070C0"/>
                </a:solidFill>
              </a:rPr>
              <a:t> </a:t>
            </a:r>
            <a:r>
              <a:rPr lang="en-GB" sz="4800" dirty="0" err="1">
                <a:solidFill>
                  <a:srgbClr val="0070C0"/>
                </a:solidFill>
              </a:rPr>
              <a:t>eu</a:t>
            </a:r>
            <a:r>
              <a:rPr lang="en-GB" sz="4800" dirty="0">
                <a:solidFill>
                  <a:srgbClr val="0070C0"/>
                </a:solidFill>
              </a:rPr>
              <a:t> </a:t>
            </a:r>
            <a:r>
              <a:rPr lang="en-GB" sz="4800" dirty="0" err="1">
                <a:solidFill>
                  <a:srgbClr val="0070C0"/>
                </a:solidFill>
              </a:rPr>
              <a:t>llais</a:t>
            </a:r>
            <a:r>
              <a:rPr lang="en-GB" sz="4800" dirty="0">
                <a:solidFill>
                  <a:srgbClr val="0070C0"/>
                </a:solidFill>
              </a:rPr>
              <a:t>, </a:t>
            </a:r>
            <a:r>
              <a:rPr lang="en-GB" sz="4800" dirty="0" err="1">
                <a:solidFill>
                  <a:srgbClr val="0070C0"/>
                </a:solidFill>
              </a:rPr>
              <a:t>eu</a:t>
            </a:r>
            <a:r>
              <a:rPr lang="en-GB" sz="4800" dirty="0">
                <a:solidFill>
                  <a:srgbClr val="0070C0"/>
                </a:solidFill>
              </a:rPr>
              <a:t> </a:t>
            </a:r>
            <a:r>
              <a:rPr lang="en-GB" sz="4800" dirty="0" err="1">
                <a:solidFill>
                  <a:srgbClr val="0070C0"/>
                </a:solidFill>
              </a:rPr>
              <a:t>dylanwad</a:t>
            </a:r>
            <a:r>
              <a:rPr lang="en-GB" sz="4800" dirty="0">
                <a:solidFill>
                  <a:srgbClr val="0070C0"/>
                </a:solidFill>
              </a:rPr>
              <a:t> </a:t>
            </a:r>
            <a:r>
              <a:rPr lang="en-GB" sz="4800" dirty="0" err="1">
                <a:solidFill>
                  <a:srgbClr val="0070C0"/>
                </a:solidFill>
              </a:rPr>
              <a:t>a’u</a:t>
            </a:r>
            <a:r>
              <a:rPr lang="en-GB" sz="4800" dirty="0">
                <a:solidFill>
                  <a:srgbClr val="0070C0"/>
                </a:solidFill>
              </a:rPr>
              <a:t> </a:t>
            </a:r>
            <a:r>
              <a:rPr lang="en-GB" sz="4800" dirty="0" err="1">
                <a:solidFill>
                  <a:srgbClr val="0070C0"/>
                </a:solidFill>
              </a:rPr>
              <a:t>lle</a:t>
            </a:r>
            <a:r>
              <a:rPr lang="en-GB" sz="4800" dirty="0">
                <a:solidFill>
                  <a:srgbClr val="0070C0"/>
                </a:solidFill>
              </a:rPr>
              <a:t> </a:t>
            </a:r>
            <a:r>
              <a:rPr lang="en-GB" sz="4800" dirty="0" err="1">
                <a:solidFill>
                  <a:srgbClr val="0070C0"/>
                </a:solidFill>
              </a:rPr>
              <a:t>mewn</a:t>
            </a:r>
            <a:r>
              <a:rPr lang="en-GB" sz="4800" dirty="0">
                <a:solidFill>
                  <a:srgbClr val="0070C0"/>
                </a:solidFill>
              </a:rPr>
              <a:t> </a:t>
            </a:r>
            <a:r>
              <a:rPr lang="en-GB" sz="4800" dirty="0" err="1">
                <a:solidFill>
                  <a:srgbClr val="0070C0"/>
                </a:solidFill>
              </a:rPr>
              <a:t>cymdeithas</a:t>
            </a:r>
            <a:r>
              <a:rPr lang="en-GB" sz="4800" dirty="0">
                <a:solidFill>
                  <a:srgbClr val="0070C0"/>
                </a:solidFill>
              </a:rPr>
              <a:t> ac </a:t>
            </a:r>
            <a:r>
              <a:rPr lang="en-GB" sz="4800" dirty="0" err="1">
                <a:solidFill>
                  <a:srgbClr val="0070C0"/>
                </a:solidFill>
              </a:rPr>
              <a:t>i</a:t>
            </a:r>
            <a:r>
              <a:rPr lang="en-GB" sz="4800" dirty="0">
                <a:solidFill>
                  <a:srgbClr val="0070C0"/>
                </a:solidFill>
              </a:rPr>
              <a:t> </a:t>
            </a:r>
            <a:r>
              <a:rPr lang="en-GB" sz="4800" dirty="0" err="1">
                <a:solidFill>
                  <a:srgbClr val="0070C0"/>
                </a:solidFill>
              </a:rPr>
              <a:t>gyrraedd</a:t>
            </a:r>
            <a:r>
              <a:rPr lang="en-GB" sz="4800" dirty="0">
                <a:solidFill>
                  <a:srgbClr val="0070C0"/>
                </a:solidFill>
              </a:rPr>
              <a:t> </a:t>
            </a:r>
            <a:r>
              <a:rPr lang="en-GB" sz="4800" dirty="0" err="1">
                <a:solidFill>
                  <a:srgbClr val="0070C0"/>
                </a:solidFill>
              </a:rPr>
              <a:t>eu</a:t>
            </a:r>
            <a:r>
              <a:rPr lang="en-GB" sz="4800" dirty="0">
                <a:solidFill>
                  <a:srgbClr val="0070C0"/>
                </a:solidFill>
              </a:rPr>
              <a:t> </a:t>
            </a:r>
            <a:r>
              <a:rPr lang="en-GB" sz="4800" dirty="0" err="1">
                <a:solidFill>
                  <a:srgbClr val="0070C0"/>
                </a:solidFill>
              </a:rPr>
              <a:t>potensial</a:t>
            </a:r>
            <a:r>
              <a:rPr lang="en-GB" sz="4800" dirty="0">
                <a:solidFill>
                  <a:srgbClr val="0070C0"/>
                </a:solidFill>
              </a:rPr>
              <a:t> </a:t>
            </a:r>
            <a:r>
              <a:rPr lang="en-GB" sz="4800" dirty="0" err="1">
                <a:solidFill>
                  <a:srgbClr val="0070C0"/>
                </a:solidFill>
              </a:rPr>
              <a:t>llawn</a:t>
            </a:r>
            <a:r>
              <a:rPr lang="en-GB" sz="4800" dirty="0">
                <a:solidFill>
                  <a:srgbClr val="0070C0"/>
                </a:solidFill>
              </a:rPr>
              <a:t>’ </a:t>
            </a:r>
            <a:r>
              <a:rPr lang="en-GB" sz="4800" dirty="0" err="1">
                <a:solidFill>
                  <a:srgbClr val="0070C0"/>
                </a:solidFill>
              </a:rPr>
              <a:t>Mae’r</a:t>
            </a:r>
            <a:r>
              <a:rPr lang="en-GB" sz="4800" dirty="0">
                <a:solidFill>
                  <a:srgbClr val="0070C0"/>
                </a:solidFill>
              </a:rPr>
              <a:t> </a:t>
            </a:r>
            <a:r>
              <a:rPr lang="en-GB" sz="4800" dirty="0" err="1">
                <a:solidFill>
                  <a:srgbClr val="0070C0"/>
                </a:solidFill>
              </a:rPr>
              <a:t>datganiad</a:t>
            </a:r>
            <a:r>
              <a:rPr lang="en-GB" sz="4800" dirty="0">
                <a:solidFill>
                  <a:srgbClr val="0070C0"/>
                </a:solidFill>
              </a:rPr>
              <a:t> </a:t>
            </a:r>
            <a:r>
              <a:rPr lang="en-GB" sz="4800" dirty="0" err="1">
                <a:solidFill>
                  <a:srgbClr val="0070C0"/>
                </a:solidFill>
              </a:rPr>
              <a:t>hwn</a:t>
            </a:r>
            <a:r>
              <a:rPr lang="en-GB" sz="4800" dirty="0">
                <a:solidFill>
                  <a:srgbClr val="0070C0"/>
                </a:solidFill>
              </a:rPr>
              <a:t> </a:t>
            </a:r>
            <a:r>
              <a:rPr lang="en-GB" sz="4800" dirty="0" err="1">
                <a:solidFill>
                  <a:srgbClr val="0070C0"/>
                </a:solidFill>
              </a:rPr>
              <a:t>yn</a:t>
            </a:r>
            <a:r>
              <a:rPr lang="en-GB" sz="4800" dirty="0">
                <a:solidFill>
                  <a:srgbClr val="0070C0"/>
                </a:solidFill>
              </a:rPr>
              <a:t> </a:t>
            </a:r>
            <a:r>
              <a:rPr lang="en-GB" sz="4800" dirty="0" err="1">
                <a:solidFill>
                  <a:srgbClr val="0070C0"/>
                </a:solidFill>
              </a:rPr>
              <a:t>cyfeirio</a:t>
            </a:r>
            <a:r>
              <a:rPr lang="en-GB" sz="4800" dirty="0">
                <a:solidFill>
                  <a:srgbClr val="0070C0"/>
                </a:solidFill>
              </a:rPr>
              <a:t> at </a:t>
            </a:r>
            <a:r>
              <a:rPr lang="en-GB" sz="4800" dirty="0" err="1">
                <a:solidFill>
                  <a:srgbClr val="0070C0"/>
                </a:solidFill>
              </a:rPr>
              <a:t>ddatblygiad</a:t>
            </a:r>
            <a:r>
              <a:rPr lang="en-GB" sz="4800" dirty="0">
                <a:solidFill>
                  <a:srgbClr val="0070C0"/>
                </a:solidFill>
              </a:rPr>
              <a:t> </a:t>
            </a:r>
            <a:r>
              <a:rPr lang="en-GB" sz="4800" dirty="0" err="1">
                <a:solidFill>
                  <a:srgbClr val="0070C0"/>
                </a:solidFill>
              </a:rPr>
              <a:t>cyfannol</a:t>
            </a:r>
            <a:r>
              <a:rPr lang="en-GB" sz="4800" dirty="0">
                <a:solidFill>
                  <a:srgbClr val="0070C0"/>
                </a:solidFill>
              </a:rPr>
              <a:t> </a:t>
            </a:r>
            <a:r>
              <a:rPr lang="en-GB" sz="4800" dirty="0" err="1">
                <a:solidFill>
                  <a:srgbClr val="0070C0"/>
                </a:solidFill>
              </a:rPr>
              <a:t>pobl</a:t>
            </a:r>
            <a:r>
              <a:rPr lang="en-GB" sz="4800" dirty="0">
                <a:solidFill>
                  <a:srgbClr val="0070C0"/>
                </a:solidFill>
              </a:rPr>
              <a:t> </a:t>
            </a:r>
            <a:r>
              <a:rPr lang="en-GB" sz="4800" dirty="0" err="1">
                <a:solidFill>
                  <a:srgbClr val="0070C0"/>
                </a:solidFill>
              </a:rPr>
              <a:t>ifanc</a:t>
            </a:r>
            <a:r>
              <a:rPr lang="en-GB" sz="4800" dirty="0">
                <a:solidFill>
                  <a:srgbClr val="0070C0"/>
                </a:solidFill>
              </a:rPr>
              <a:t>, </a:t>
            </a:r>
            <a:r>
              <a:rPr lang="en-GB" sz="4800" dirty="0" err="1">
                <a:solidFill>
                  <a:srgbClr val="0070C0"/>
                </a:solidFill>
              </a:rPr>
              <a:t>gan</a:t>
            </a:r>
            <a:r>
              <a:rPr lang="en-GB" sz="4800" dirty="0">
                <a:solidFill>
                  <a:srgbClr val="0070C0"/>
                </a:solidFill>
              </a:rPr>
              <a:t> </a:t>
            </a:r>
            <a:r>
              <a:rPr lang="en-GB" sz="4800" dirty="0" err="1">
                <a:solidFill>
                  <a:srgbClr val="0070C0"/>
                </a:solidFill>
              </a:rPr>
              <a:t>gydnabod</a:t>
            </a:r>
            <a:r>
              <a:rPr lang="en-GB" sz="4800" dirty="0">
                <a:solidFill>
                  <a:srgbClr val="0070C0"/>
                </a:solidFill>
              </a:rPr>
              <a:t> y gall </a:t>
            </a:r>
            <a:r>
              <a:rPr lang="en-GB" sz="4800" dirty="0" err="1">
                <a:solidFill>
                  <a:srgbClr val="0070C0"/>
                </a:solidFill>
              </a:rPr>
              <a:t>datblygiad</a:t>
            </a:r>
            <a:r>
              <a:rPr lang="en-GB" sz="4800" dirty="0">
                <a:solidFill>
                  <a:srgbClr val="0070C0"/>
                </a:solidFill>
              </a:rPr>
              <a:t> </a:t>
            </a:r>
            <a:r>
              <a:rPr lang="en-GB" sz="4800" dirty="0" err="1">
                <a:solidFill>
                  <a:srgbClr val="0070C0"/>
                </a:solidFill>
              </a:rPr>
              <a:t>personol</a:t>
            </a:r>
            <a:r>
              <a:rPr lang="en-GB" sz="4800" dirty="0">
                <a:solidFill>
                  <a:srgbClr val="0070C0"/>
                </a:solidFill>
              </a:rPr>
              <a:t>, </a:t>
            </a:r>
            <a:r>
              <a:rPr lang="en-GB" sz="4800" dirty="0" err="1">
                <a:solidFill>
                  <a:srgbClr val="0070C0"/>
                </a:solidFill>
              </a:rPr>
              <a:t>cymdeithasol</a:t>
            </a:r>
            <a:r>
              <a:rPr lang="en-GB" sz="4800" dirty="0">
                <a:solidFill>
                  <a:srgbClr val="0070C0"/>
                </a:solidFill>
              </a:rPr>
              <a:t> ac </a:t>
            </a:r>
            <a:r>
              <a:rPr lang="en-GB" sz="4800" dirty="0" err="1">
                <a:solidFill>
                  <a:srgbClr val="0070C0"/>
                </a:solidFill>
              </a:rPr>
              <a:t>addysgol</a:t>
            </a:r>
            <a:r>
              <a:rPr lang="en-GB" sz="4800" dirty="0">
                <a:solidFill>
                  <a:srgbClr val="0070C0"/>
                </a:solidFill>
              </a:rPr>
              <a:t> </a:t>
            </a:r>
            <a:r>
              <a:rPr lang="en-GB" sz="4800" dirty="0" err="1">
                <a:solidFill>
                  <a:srgbClr val="0070C0"/>
                </a:solidFill>
              </a:rPr>
              <a:t>hefyd</a:t>
            </a:r>
            <a:r>
              <a:rPr lang="en-GB" sz="4800" dirty="0">
                <a:solidFill>
                  <a:srgbClr val="0070C0"/>
                </a:solidFill>
              </a:rPr>
              <a:t> </a:t>
            </a:r>
            <a:r>
              <a:rPr lang="en-GB" sz="4800" dirty="0" err="1">
                <a:solidFill>
                  <a:srgbClr val="0070C0"/>
                </a:solidFill>
              </a:rPr>
              <a:t>gynnwys</a:t>
            </a:r>
            <a:r>
              <a:rPr lang="en-GB" sz="4800" dirty="0">
                <a:solidFill>
                  <a:srgbClr val="0070C0"/>
                </a:solidFill>
              </a:rPr>
              <a:t>, er </a:t>
            </a:r>
            <a:r>
              <a:rPr lang="en-GB" sz="4800" dirty="0" err="1">
                <a:solidFill>
                  <a:srgbClr val="0070C0"/>
                </a:solidFill>
              </a:rPr>
              <a:t>enghraifft</a:t>
            </a:r>
            <a:r>
              <a:rPr lang="en-GB" sz="4800" dirty="0">
                <a:solidFill>
                  <a:srgbClr val="0070C0"/>
                </a:solidFill>
              </a:rPr>
              <a:t>, </a:t>
            </a:r>
            <a:r>
              <a:rPr lang="en-GB" sz="4800" dirty="0" err="1">
                <a:solidFill>
                  <a:srgbClr val="0070C0"/>
                </a:solidFill>
              </a:rPr>
              <a:t>datblygiad</a:t>
            </a:r>
            <a:r>
              <a:rPr lang="en-GB" sz="4800" dirty="0">
                <a:solidFill>
                  <a:srgbClr val="0070C0"/>
                </a:solidFill>
              </a:rPr>
              <a:t> </a:t>
            </a:r>
            <a:r>
              <a:rPr lang="en-GB" sz="4800" dirty="0" err="1">
                <a:solidFill>
                  <a:srgbClr val="0070C0"/>
                </a:solidFill>
              </a:rPr>
              <a:t>corfforol</a:t>
            </a:r>
            <a:r>
              <a:rPr lang="en-GB" sz="4800" dirty="0">
                <a:solidFill>
                  <a:srgbClr val="0070C0"/>
                </a:solidFill>
              </a:rPr>
              <a:t>, </a:t>
            </a:r>
            <a:r>
              <a:rPr lang="en-GB" sz="4800" dirty="0" err="1">
                <a:solidFill>
                  <a:srgbClr val="0070C0"/>
                </a:solidFill>
              </a:rPr>
              <a:t>gwleidyddol</a:t>
            </a:r>
            <a:r>
              <a:rPr lang="en-GB" sz="4800" dirty="0">
                <a:solidFill>
                  <a:srgbClr val="0070C0"/>
                </a:solidFill>
              </a:rPr>
              <a:t> ac </a:t>
            </a:r>
            <a:r>
              <a:rPr lang="en-GB" sz="4800" dirty="0" err="1">
                <a:solidFill>
                  <a:srgbClr val="0070C0"/>
                </a:solidFill>
              </a:rPr>
              <a:t>ysbrydol</a:t>
            </a:r>
            <a:r>
              <a:rPr lang="en-GB" sz="4800" dirty="0">
                <a:solidFill>
                  <a:srgbClr val="0070C0"/>
                </a:solidFill>
              </a:rPr>
              <a:t>. (</a:t>
            </a:r>
            <a:r>
              <a:rPr lang="en-GB" sz="4800" dirty="0" err="1">
                <a:solidFill>
                  <a:srgbClr val="0070C0"/>
                </a:solidFill>
              </a:rPr>
              <a:t>Gwasanaeth</a:t>
            </a:r>
            <a:r>
              <a:rPr lang="en-GB" sz="4800" dirty="0">
                <a:solidFill>
                  <a:srgbClr val="0070C0"/>
                </a:solidFill>
              </a:rPr>
              <a:t> </a:t>
            </a:r>
            <a:r>
              <a:rPr lang="en-GB" sz="4800" dirty="0" err="1">
                <a:solidFill>
                  <a:srgbClr val="0070C0"/>
                </a:solidFill>
              </a:rPr>
              <a:t>Gwella</a:t>
            </a:r>
            <a:r>
              <a:rPr lang="en-GB" sz="4800" dirty="0">
                <a:solidFill>
                  <a:srgbClr val="0070C0"/>
                </a:solidFill>
              </a:rPr>
              <a:t> </a:t>
            </a:r>
            <a:r>
              <a:rPr lang="en-GB" sz="4800" dirty="0" err="1">
                <a:solidFill>
                  <a:srgbClr val="0070C0"/>
                </a:solidFill>
              </a:rPr>
              <a:t>Dysgu</a:t>
            </a:r>
            <a:r>
              <a:rPr lang="en-GB" sz="4800" dirty="0">
                <a:solidFill>
                  <a:srgbClr val="0070C0"/>
                </a:solidFill>
              </a:rPr>
              <a:t> a </a:t>
            </a:r>
            <a:r>
              <a:rPr lang="en-GB" sz="4800" dirty="0" err="1">
                <a:solidFill>
                  <a:srgbClr val="0070C0"/>
                </a:solidFill>
              </a:rPr>
              <a:t>Sgiliau</a:t>
            </a:r>
            <a:r>
              <a:rPr lang="en-GB" sz="4800" dirty="0">
                <a:solidFill>
                  <a:srgbClr val="0070C0"/>
                </a:solidFill>
              </a:rPr>
              <a:t>, 2019, t. 4).</a:t>
            </a:r>
          </a:p>
        </p:txBody>
      </p:sp>
    </p:spTree>
    <p:extLst>
      <p:ext uri="{BB962C8B-B14F-4D97-AF65-F5344CB8AC3E}">
        <p14:creationId xmlns:p14="http://schemas.microsoft.com/office/powerpoint/2010/main" val="19035965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3058F-FA1B-2CE5-D9D1-6A832A8BF07B}"/>
              </a:ext>
            </a:extLst>
          </p:cNvPr>
          <p:cNvSpPr>
            <a:spLocks noGrp="1"/>
          </p:cNvSpPr>
          <p:nvPr>
            <p:ph type="title"/>
          </p:nvPr>
        </p:nvSpPr>
        <p:spPr/>
        <p:txBody>
          <a:bodyPr/>
          <a:lstStyle/>
          <a:p>
            <a:r>
              <a:rPr lang="en-GB" dirty="0">
                <a:solidFill>
                  <a:srgbClr val="0070C0"/>
                </a:solidFill>
              </a:rPr>
              <a:t>Mae </a:t>
            </a:r>
            <a:r>
              <a:rPr lang="en-GB" dirty="0" err="1">
                <a:solidFill>
                  <a:srgbClr val="0070C0"/>
                </a:solidFill>
              </a:rPr>
              <a:t>Gwerthoedd</a:t>
            </a:r>
            <a:r>
              <a:rPr lang="en-GB" dirty="0">
                <a:solidFill>
                  <a:srgbClr val="0070C0"/>
                </a:solidFill>
              </a:rPr>
              <a:t> </a:t>
            </a:r>
            <a:r>
              <a:rPr lang="en-GB" dirty="0" err="1">
                <a:solidFill>
                  <a:srgbClr val="0070C0"/>
                </a:solidFill>
              </a:rPr>
              <a:t>Clir</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hanfodol</a:t>
            </a:r>
            <a:r>
              <a:rPr lang="en-GB" dirty="0"/>
              <a:t>/ Clear Values are fundamental</a:t>
            </a:r>
          </a:p>
        </p:txBody>
      </p:sp>
      <p:sp>
        <p:nvSpPr>
          <p:cNvPr id="3" name="Content Placeholder 2">
            <a:extLst>
              <a:ext uri="{FF2B5EF4-FFF2-40B4-BE49-F238E27FC236}">
                <a16:creationId xmlns:a16="http://schemas.microsoft.com/office/drawing/2014/main" id="{61AE5448-1164-BB61-55DA-5D77563E7397}"/>
              </a:ext>
            </a:extLst>
          </p:cNvPr>
          <p:cNvSpPr>
            <a:spLocks noGrp="1"/>
          </p:cNvSpPr>
          <p:nvPr>
            <p:ph sz="half" idx="1"/>
          </p:nvPr>
        </p:nvSpPr>
        <p:spPr/>
        <p:txBody>
          <a:bodyPr>
            <a:normAutofit fontScale="70000" lnSpcReduction="20000"/>
          </a:bodyPr>
          <a:lstStyle/>
          <a:p>
            <a:r>
              <a:rPr lang="en-GB" dirty="0">
                <a:solidFill>
                  <a:srgbClr val="0070C0"/>
                </a:solidFill>
              </a:rPr>
              <a:t>Gan </a:t>
            </a:r>
            <a:r>
              <a:rPr lang="en-GB" dirty="0" err="1">
                <a:solidFill>
                  <a:srgbClr val="0070C0"/>
                </a:solidFill>
              </a:rPr>
              <a:t>weithio</a:t>
            </a:r>
            <a:r>
              <a:rPr lang="en-GB" dirty="0">
                <a:solidFill>
                  <a:srgbClr val="0070C0"/>
                </a:solidFill>
              </a:rPr>
              <a:t> </a:t>
            </a:r>
            <a:r>
              <a:rPr lang="en-GB" dirty="0" err="1">
                <a:solidFill>
                  <a:srgbClr val="0070C0"/>
                </a:solidFill>
              </a:rPr>
              <a:t>gyda</a:t>
            </a:r>
            <a:r>
              <a:rPr lang="en-GB" dirty="0">
                <a:solidFill>
                  <a:srgbClr val="0070C0"/>
                </a:solidFill>
              </a:rPr>
              <a:t> </a:t>
            </a:r>
            <a:r>
              <a:rPr lang="en-GB" dirty="0" err="1">
                <a:solidFill>
                  <a:srgbClr val="0070C0"/>
                </a:solidFill>
              </a:rPr>
              <a:t>chynrychiolwyr</a:t>
            </a:r>
            <a:r>
              <a:rPr lang="en-GB" dirty="0">
                <a:solidFill>
                  <a:srgbClr val="0070C0"/>
                </a:solidFill>
              </a:rPr>
              <a:t> y </a:t>
            </a:r>
            <a:r>
              <a:rPr lang="en-GB" dirty="0" err="1">
                <a:solidFill>
                  <a:srgbClr val="0070C0"/>
                </a:solidFill>
              </a:rPr>
              <a:t>sectorau</a:t>
            </a:r>
            <a:r>
              <a:rPr lang="en-GB" dirty="0">
                <a:solidFill>
                  <a:srgbClr val="0070C0"/>
                </a:solidFill>
              </a:rPr>
              <a:t> o </a:t>
            </a:r>
            <a:r>
              <a:rPr lang="en-GB" dirty="0" err="1">
                <a:solidFill>
                  <a:srgbClr val="0070C0"/>
                </a:solidFill>
              </a:rPr>
              <a:t>fewn</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cytunwyd</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gyfres</a:t>
            </a:r>
            <a:r>
              <a:rPr lang="en-GB" dirty="0">
                <a:solidFill>
                  <a:srgbClr val="0070C0"/>
                </a:solidFill>
              </a:rPr>
              <a:t> o </a:t>
            </a:r>
            <a:r>
              <a:rPr lang="en-GB" dirty="0" err="1">
                <a:solidFill>
                  <a:srgbClr val="0070C0"/>
                </a:solidFill>
              </a:rPr>
              <a:t>werthoedd</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gwahaniaethu</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oddi</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weithgareddau</a:t>
            </a:r>
            <a:r>
              <a:rPr lang="en-GB" dirty="0">
                <a:solidFill>
                  <a:srgbClr val="0070C0"/>
                </a:solidFill>
              </a:rPr>
              <a:t> </a:t>
            </a:r>
            <a:r>
              <a:rPr lang="en-GB" dirty="0" err="1">
                <a:solidFill>
                  <a:srgbClr val="0070C0"/>
                </a:solidFill>
              </a:rPr>
              <a:t>eraill</a:t>
            </a:r>
            <a:r>
              <a:rPr lang="en-GB" dirty="0">
                <a:solidFill>
                  <a:srgbClr val="0070C0"/>
                </a:solidFill>
              </a:rPr>
              <a:t>, </a:t>
            </a:r>
            <a:r>
              <a:rPr lang="en-GB" dirty="0" err="1">
                <a:solidFill>
                  <a:srgbClr val="0070C0"/>
                </a:solidFill>
              </a:rPr>
              <a:t>weithiau</a:t>
            </a:r>
            <a:r>
              <a:rPr lang="en-GB" dirty="0">
                <a:solidFill>
                  <a:srgbClr val="0070C0"/>
                </a:solidFill>
              </a:rPr>
              <a:t> </a:t>
            </a:r>
            <a:r>
              <a:rPr lang="en-GB" dirty="0" err="1">
                <a:solidFill>
                  <a:srgbClr val="0070C0"/>
                </a:solidFill>
              </a:rPr>
              <a:t>cysylltiedig</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cynnwys</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Mae'r</a:t>
            </a:r>
            <a:r>
              <a:rPr lang="en-GB" dirty="0">
                <a:solidFill>
                  <a:srgbClr val="0070C0"/>
                </a:solidFill>
              </a:rPr>
              <a:t> </a:t>
            </a:r>
            <a:r>
              <a:rPr lang="en-GB" dirty="0" err="1">
                <a:solidFill>
                  <a:srgbClr val="0070C0"/>
                </a:solidFill>
              </a:rPr>
              <a:t>gwerthoedd</a:t>
            </a:r>
            <a:r>
              <a:rPr lang="en-GB" dirty="0">
                <a:solidFill>
                  <a:srgbClr val="0070C0"/>
                </a:solidFill>
              </a:rPr>
              <a:t> </a:t>
            </a:r>
            <a:r>
              <a:rPr lang="en-GB" dirty="0" err="1">
                <a:solidFill>
                  <a:srgbClr val="0070C0"/>
                </a:solidFill>
              </a:rPr>
              <a:t>hyn</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wraidd</a:t>
            </a:r>
            <a:r>
              <a:rPr lang="en-GB" dirty="0">
                <a:solidFill>
                  <a:srgbClr val="0070C0"/>
                </a:solidFill>
              </a:rPr>
              <a:t> y </a:t>
            </a:r>
            <a:r>
              <a:rPr lang="en-GB" dirty="0" err="1">
                <a:solidFill>
                  <a:srgbClr val="0070C0"/>
                </a:solidFill>
              </a:rPr>
              <a:t>gwaith</a:t>
            </a:r>
            <a:r>
              <a:rPr lang="en-GB" dirty="0">
                <a:solidFill>
                  <a:srgbClr val="0070C0"/>
                </a:solidFill>
              </a:rPr>
              <a:t> a </a:t>
            </a:r>
            <a:r>
              <a:rPr lang="en-GB" dirty="0" err="1">
                <a:solidFill>
                  <a:srgbClr val="0070C0"/>
                </a:solidFill>
              </a:rPr>
              <a:t>wneir</a:t>
            </a:r>
            <a:r>
              <a:rPr lang="en-GB" dirty="0">
                <a:solidFill>
                  <a:srgbClr val="0070C0"/>
                </a:solidFill>
              </a:rPr>
              <a:t> o </a:t>
            </a:r>
            <a:r>
              <a:rPr lang="en-GB" dirty="0" err="1">
                <a:solidFill>
                  <a:srgbClr val="0070C0"/>
                </a:solidFill>
              </a:rPr>
              <a:t>fewn</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ac </a:t>
            </a:r>
            <a:r>
              <a:rPr lang="en-GB" dirty="0" err="1">
                <a:solidFill>
                  <a:srgbClr val="0070C0"/>
                </a:solidFill>
              </a:rPr>
              <a:t>yn</a:t>
            </a:r>
            <a:r>
              <a:rPr lang="en-GB" dirty="0">
                <a:solidFill>
                  <a:srgbClr val="0070C0"/>
                </a:solidFill>
              </a:rPr>
              <a:t> sail </a:t>
            </a:r>
            <a:r>
              <a:rPr lang="en-GB" dirty="0" err="1">
                <a:solidFill>
                  <a:srgbClr val="0070C0"/>
                </a:solidFill>
              </a:rPr>
              <a:t>i'r</a:t>
            </a:r>
            <a:r>
              <a:rPr lang="en-GB" dirty="0">
                <a:solidFill>
                  <a:srgbClr val="0070C0"/>
                </a:solidFill>
              </a:rPr>
              <a:t> </a:t>
            </a:r>
            <a:r>
              <a:rPr lang="en-GB" dirty="0" err="1">
                <a:solidFill>
                  <a:srgbClr val="0070C0"/>
                </a:solidFill>
              </a:rPr>
              <a:t>safonau</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gydnabod</a:t>
            </a:r>
            <a:r>
              <a:rPr lang="en-GB" dirty="0">
                <a:solidFill>
                  <a:srgbClr val="0070C0"/>
                </a:solidFill>
              </a:rPr>
              <a:t> bod dull a </a:t>
            </a:r>
            <a:r>
              <a:rPr lang="en-GB" dirty="0" err="1">
                <a:solidFill>
                  <a:srgbClr val="0070C0"/>
                </a:solidFill>
              </a:rPr>
              <a:t>arweinir</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bobl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wraidd</a:t>
            </a:r>
            <a:r>
              <a:rPr lang="en-GB" dirty="0">
                <a:solidFill>
                  <a:srgbClr val="0070C0"/>
                </a:solidFill>
              </a:rPr>
              <a:t> </a:t>
            </a:r>
            <a:r>
              <a:rPr lang="en-GB" dirty="0" err="1">
                <a:solidFill>
                  <a:srgbClr val="0070C0"/>
                </a:solidFill>
              </a:rPr>
              <a:t>pob</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Cydnabyddir</a:t>
            </a:r>
            <a:r>
              <a:rPr lang="en-GB" dirty="0">
                <a:solidFill>
                  <a:srgbClr val="0070C0"/>
                </a:solidFill>
              </a:rPr>
              <a:t> </a:t>
            </a:r>
            <a:r>
              <a:rPr lang="en-GB" dirty="0" err="1">
                <a:solidFill>
                  <a:srgbClr val="0070C0"/>
                </a:solidFill>
              </a:rPr>
              <a:t>hefyd</a:t>
            </a:r>
            <a:r>
              <a:rPr lang="en-GB" dirty="0">
                <a:solidFill>
                  <a:srgbClr val="0070C0"/>
                </a:solidFill>
              </a:rPr>
              <a:t> </a:t>
            </a:r>
            <a:r>
              <a:rPr lang="en-GB" dirty="0" err="1">
                <a:solidFill>
                  <a:srgbClr val="0070C0"/>
                </a:solidFill>
              </a:rPr>
              <a:t>fod</a:t>
            </a:r>
            <a:r>
              <a:rPr lang="en-GB" dirty="0">
                <a:solidFill>
                  <a:srgbClr val="0070C0"/>
                </a:solidFill>
              </a:rPr>
              <a:t> </a:t>
            </a:r>
            <a:r>
              <a:rPr lang="en-GB" dirty="0" err="1">
                <a:solidFill>
                  <a:srgbClr val="0070C0"/>
                </a:solidFill>
              </a:rPr>
              <a:t>angen</a:t>
            </a:r>
            <a:r>
              <a:rPr lang="en-GB" dirty="0">
                <a:solidFill>
                  <a:srgbClr val="0070C0"/>
                </a:solidFill>
              </a:rPr>
              <a:t> </a:t>
            </a:r>
            <a:r>
              <a:rPr lang="en-GB" dirty="0" err="1">
                <a:solidFill>
                  <a:srgbClr val="0070C0"/>
                </a:solidFill>
              </a:rPr>
              <a:t>gosod</a:t>
            </a:r>
            <a:r>
              <a:rPr lang="en-GB" dirty="0">
                <a:solidFill>
                  <a:srgbClr val="0070C0"/>
                </a:solidFill>
              </a:rPr>
              <a:t> y </a:t>
            </a:r>
            <a:r>
              <a:rPr lang="en-GB" dirty="0" err="1">
                <a:solidFill>
                  <a:srgbClr val="0070C0"/>
                </a:solidFill>
              </a:rPr>
              <a:t>gwerthoedd</a:t>
            </a:r>
            <a:r>
              <a:rPr lang="en-GB" dirty="0">
                <a:solidFill>
                  <a:srgbClr val="0070C0"/>
                </a:solidFill>
              </a:rPr>
              <a:t> </a:t>
            </a:r>
            <a:r>
              <a:rPr lang="en-GB" dirty="0" err="1">
                <a:solidFill>
                  <a:srgbClr val="0070C0"/>
                </a:solidFill>
              </a:rPr>
              <a:t>hyn</a:t>
            </a:r>
            <a:r>
              <a:rPr lang="en-GB" dirty="0">
                <a:solidFill>
                  <a:srgbClr val="0070C0"/>
                </a:solidFill>
              </a:rPr>
              <a:t> o </a:t>
            </a:r>
            <a:r>
              <a:rPr lang="en-GB" dirty="0" err="1">
                <a:solidFill>
                  <a:srgbClr val="0070C0"/>
                </a:solidFill>
              </a:rPr>
              <a:t>fewn</a:t>
            </a:r>
            <a:r>
              <a:rPr lang="en-GB" dirty="0">
                <a:solidFill>
                  <a:srgbClr val="0070C0"/>
                </a:solidFill>
              </a:rPr>
              <a:t> y </a:t>
            </a:r>
            <a:r>
              <a:rPr lang="en-GB" dirty="0" err="1">
                <a:solidFill>
                  <a:srgbClr val="0070C0"/>
                </a:solidFill>
              </a:rPr>
              <a:t>cyd-destun</a:t>
            </a:r>
            <a:r>
              <a:rPr lang="en-GB" dirty="0">
                <a:solidFill>
                  <a:srgbClr val="0070C0"/>
                </a:solidFill>
              </a:rPr>
              <a:t> </a:t>
            </a:r>
            <a:r>
              <a:rPr lang="en-GB" dirty="0" err="1">
                <a:solidFill>
                  <a:srgbClr val="0070C0"/>
                </a:solidFill>
              </a:rPr>
              <a:t>lleol</a:t>
            </a:r>
            <a:r>
              <a:rPr lang="en-GB" dirty="0">
                <a:solidFill>
                  <a:srgbClr val="0070C0"/>
                </a:solidFill>
              </a:rPr>
              <a:t>, </a:t>
            </a:r>
            <a:r>
              <a:rPr lang="en-GB" dirty="0" err="1">
                <a:solidFill>
                  <a:srgbClr val="0070C0"/>
                </a:solidFill>
              </a:rPr>
              <a:t>cymdeithasol</a:t>
            </a:r>
            <a:r>
              <a:rPr lang="en-GB" dirty="0">
                <a:solidFill>
                  <a:srgbClr val="0070C0"/>
                </a:solidFill>
              </a:rPr>
              <a:t> a </a:t>
            </a:r>
            <a:r>
              <a:rPr lang="en-GB" dirty="0" err="1">
                <a:solidFill>
                  <a:srgbClr val="0070C0"/>
                </a:solidFill>
              </a:rPr>
              <a:t>gwleidyddol</a:t>
            </a:r>
            <a:r>
              <a:rPr lang="en-GB" dirty="0">
                <a:solidFill>
                  <a:srgbClr val="0070C0"/>
                </a:solidFill>
              </a:rPr>
              <a:t> y </a:t>
            </a:r>
            <a:r>
              <a:rPr lang="en-GB" dirty="0" err="1">
                <a:solidFill>
                  <a:srgbClr val="0070C0"/>
                </a:solidFill>
              </a:rPr>
              <a:t>cynhelir</a:t>
            </a:r>
            <a:r>
              <a:rPr lang="en-GB" dirty="0">
                <a:solidFill>
                  <a:srgbClr val="0070C0"/>
                </a:solidFill>
              </a:rPr>
              <a:t> </a:t>
            </a:r>
            <a:r>
              <a:rPr lang="en-GB" dirty="0" err="1">
                <a:solidFill>
                  <a:srgbClr val="0070C0"/>
                </a:solidFill>
              </a:rPr>
              <a:t>gweithgareddau</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ynddo</a:t>
            </a:r>
            <a:r>
              <a:rPr lang="en-GB" dirty="0">
                <a:solidFill>
                  <a:srgbClr val="0070C0"/>
                </a:solidFill>
              </a:rPr>
              <a:t>, a </a:t>
            </a:r>
            <a:r>
              <a:rPr lang="en-GB" dirty="0" err="1">
                <a:solidFill>
                  <a:srgbClr val="0070C0"/>
                </a:solidFill>
              </a:rPr>
              <a:t>bydd</a:t>
            </a:r>
            <a:r>
              <a:rPr lang="en-GB" dirty="0">
                <a:solidFill>
                  <a:srgbClr val="0070C0"/>
                </a:solidFill>
              </a:rPr>
              <a:t> </a:t>
            </a:r>
            <a:r>
              <a:rPr lang="en-GB" dirty="0" err="1">
                <a:solidFill>
                  <a:srgbClr val="0070C0"/>
                </a:solidFill>
              </a:rPr>
              <a:t>angen</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weithwyr</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fod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ymwybodol</a:t>
            </a:r>
            <a:r>
              <a:rPr lang="en-GB" dirty="0">
                <a:solidFill>
                  <a:srgbClr val="0070C0"/>
                </a:solidFill>
              </a:rPr>
              <a:t> </a:t>
            </a:r>
            <a:r>
              <a:rPr lang="en-GB" dirty="0" err="1">
                <a:solidFill>
                  <a:srgbClr val="0070C0"/>
                </a:solidFill>
              </a:rPr>
              <a:t>ohono</a:t>
            </a:r>
            <a:r>
              <a:rPr lang="en-GB" dirty="0">
                <a:solidFill>
                  <a:srgbClr val="0070C0"/>
                </a:solidFill>
              </a:rPr>
              <a:t>. </a:t>
            </a:r>
            <a:r>
              <a:rPr lang="en-GB" dirty="0" err="1">
                <a:solidFill>
                  <a:srgbClr val="0070C0"/>
                </a:solidFill>
              </a:rPr>
              <a:t>Mae'r</a:t>
            </a:r>
            <a:r>
              <a:rPr lang="en-GB" dirty="0">
                <a:solidFill>
                  <a:srgbClr val="0070C0"/>
                </a:solidFill>
              </a:rPr>
              <a:t> </a:t>
            </a:r>
            <a:r>
              <a:rPr lang="en-GB" dirty="0" err="1">
                <a:solidFill>
                  <a:srgbClr val="0070C0"/>
                </a:solidFill>
              </a:rPr>
              <a:t>gwerthoedd</a:t>
            </a:r>
            <a:r>
              <a:rPr lang="en-GB" dirty="0">
                <a:solidFill>
                  <a:srgbClr val="0070C0"/>
                </a:solidFill>
              </a:rPr>
              <a:t> </a:t>
            </a:r>
            <a:r>
              <a:rPr lang="en-GB" dirty="0" err="1">
                <a:solidFill>
                  <a:srgbClr val="0070C0"/>
                </a:solidFill>
              </a:rPr>
              <a:t>hyn</a:t>
            </a:r>
            <a:r>
              <a:rPr lang="en-GB" dirty="0">
                <a:solidFill>
                  <a:srgbClr val="0070C0"/>
                </a:solidFill>
              </a:rPr>
              <a:t> </a:t>
            </a:r>
            <a:r>
              <a:rPr lang="en-GB" dirty="0" err="1">
                <a:solidFill>
                  <a:srgbClr val="0070C0"/>
                </a:solidFill>
              </a:rPr>
              <a:t>hefyd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dangos</a:t>
            </a:r>
            <a:r>
              <a:rPr lang="en-GB" dirty="0">
                <a:solidFill>
                  <a:srgbClr val="0070C0"/>
                </a:solidFill>
              </a:rPr>
              <a:t> </a:t>
            </a:r>
            <a:r>
              <a:rPr lang="en-GB" dirty="0" err="1">
                <a:solidFill>
                  <a:srgbClr val="0070C0"/>
                </a:solidFill>
              </a:rPr>
              <a:t>sut</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rhan</a:t>
            </a:r>
            <a:r>
              <a:rPr lang="en-GB" dirty="0">
                <a:solidFill>
                  <a:srgbClr val="0070C0"/>
                </a:solidFill>
              </a:rPr>
              <a:t> o </a:t>
            </a:r>
            <a:r>
              <a:rPr lang="en-GB" dirty="0" err="1">
                <a:solidFill>
                  <a:srgbClr val="0070C0"/>
                </a:solidFill>
              </a:rPr>
              <a:t>ddatblygiad</a:t>
            </a:r>
            <a:r>
              <a:rPr lang="en-GB" dirty="0">
                <a:solidFill>
                  <a:srgbClr val="0070C0"/>
                </a:solidFill>
              </a:rPr>
              <a:t> </a:t>
            </a:r>
            <a:r>
              <a:rPr lang="en-GB" dirty="0" err="1">
                <a:solidFill>
                  <a:srgbClr val="0070C0"/>
                </a:solidFill>
              </a:rPr>
              <a:t>cyfannol</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ac </a:t>
            </a:r>
            <a:r>
              <a:rPr lang="en-GB" dirty="0" err="1">
                <a:solidFill>
                  <a:srgbClr val="0070C0"/>
                </a:solidFill>
              </a:rPr>
              <a:t>maent</a:t>
            </a:r>
            <a:r>
              <a:rPr lang="en-GB" dirty="0">
                <a:solidFill>
                  <a:srgbClr val="0070C0"/>
                </a:solidFill>
              </a:rPr>
              <a:t> </a:t>
            </a:r>
            <a:r>
              <a:rPr lang="en-GB" dirty="0" err="1">
                <a:solidFill>
                  <a:srgbClr val="0070C0"/>
                </a:solidFill>
              </a:rPr>
              <a:t>fel</a:t>
            </a:r>
            <a:r>
              <a:rPr lang="en-GB" dirty="0">
                <a:solidFill>
                  <a:srgbClr val="0070C0"/>
                </a:solidFill>
              </a:rPr>
              <a:t> a </a:t>
            </a:r>
            <a:r>
              <a:rPr lang="en-GB" dirty="0" err="1">
                <a:solidFill>
                  <a:srgbClr val="0070C0"/>
                </a:solidFill>
              </a:rPr>
              <a:t>ganlyn</a:t>
            </a:r>
            <a:r>
              <a:rPr lang="en-GB" dirty="0">
                <a:solidFill>
                  <a:srgbClr val="0070C0"/>
                </a:solidFill>
              </a:rPr>
              <a:t>:</a:t>
            </a:r>
          </a:p>
        </p:txBody>
      </p:sp>
      <p:sp>
        <p:nvSpPr>
          <p:cNvPr id="4" name="Content Placeholder 3">
            <a:extLst>
              <a:ext uri="{FF2B5EF4-FFF2-40B4-BE49-F238E27FC236}">
                <a16:creationId xmlns:a16="http://schemas.microsoft.com/office/drawing/2014/main" id="{1E1E1421-6B5A-C521-1779-A1F336DF6BD4}"/>
              </a:ext>
            </a:extLst>
          </p:cNvPr>
          <p:cNvSpPr>
            <a:spLocks noGrp="1"/>
          </p:cNvSpPr>
          <p:nvPr>
            <p:ph sz="half" idx="2"/>
          </p:nvPr>
        </p:nvSpPr>
        <p:spPr/>
        <p:txBody>
          <a:bodyPr>
            <a:normAutofit fontScale="70000" lnSpcReduction="20000"/>
          </a:bodyPr>
          <a:lstStyle/>
          <a:p>
            <a:r>
              <a:rPr lang="en-GB" dirty="0"/>
              <a:t>Working with representatives of the sectors within youth work, a suite of values has been agreed which distinguishes youth work from other, sometimes related activities involving young people. These values are at the core of the work undertaken within youth work and underpin the standards; recognising that at the heart of all youth work is a young person led approach. It is also recognised that these values need to be placed within the local, social and political context within which youth work activities are undertaken, and of which youth workers will need to be aware. These values also illustrate how youth work is involved in the holistic development of young people, and are as follows:</a:t>
            </a:r>
          </a:p>
        </p:txBody>
      </p:sp>
    </p:spTree>
    <p:extLst>
      <p:ext uri="{BB962C8B-B14F-4D97-AF65-F5344CB8AC3E}">
        <p14:creationId xmlns:p14="http://schemas.microsoft.com/office/powerpoint/2010/main" val="18062801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094E7-66B4-48D3-F60B-585BA70739A8}"/>
              </a:ext>
            </a:extLst>
          </p:cNvPr>
          <p:cNvSpPr>
            <a:spLocks noGrp="1"/>
          </p:cNvSpPr>
          <p:nvPr>
            <p:ph type="title"/>
          </p:nvPr>
        </p:nvSpPr>
        <p:spPr/>
        <p:txBody>
          <a:bodyPr/>
          <a:lstStyle/>
          <a:p>
            <a:r>
              <a:rPr lang="en-GB" dirty="0" err="1">
                <a:solidFill>
                  <a:srgbClr val="0070C0"/>
                </a:solidFill>
              </a:rPr>
              <a:t>Cyfranogiad</a:t>
            </a:r>
            <a:r>
              <a:rPr lang="en-GB" dirty="0">
                <a:solidFill>
                  <a:srgbClr val="0070C0"/>
                </a:solidFill>
              </a:rPr>
              <a:t> a </a:t>
            </a:r>
            <a:r>
              <a:rPr lang="en-GB" dirty="0" err="1">
                <a:solidFill>
                  <a:srgbClr val="0070C0"/>
                </a:solidFill>
              </a:rPr>
              <a:t>chyfranogiad</a:t>
            </a:r>
            <a:r>
              <a:rPr lang="en-GB" dirty="0">
                <a:solidFill>
                  <a:srgbClr val="0070C0"/>
                </a:solidFill>
              </a:rPr>
              <a:t> </a:t>
            </a:r>
            <a:r>
              <a:rPr lang="en-GB" dirty="0" err="1">
                <a:solidFill>
                  <a:srgbClr val="0070C0"/>
                </a:solidFill>
              </a:rPr>
              <a:t>gweithredol</a:t>
            </a:r>
            <a:r>
              <a:rPr lang="en-GB" dirty="0">
                <a:solidFill>
                  <a:srgbClr val="0070C0"/>
                </a:solidFill>
              </a:rPr>
              <a:t>/ </a:t>
            </a:r>
            <a:r>
              <a:rPr lang="en-GB" dirty="0"/>
              <a:t>Participation and active involvement</a:t>
            </a:r>
          </a:p>
        </p:txBody>
      </p:sp>
      <p:sp>
        <p:nvSpPr>
          <p:cNvPr id="3" name="Content Placeholder 2">
            <a:extLst>
              <a:ext uri="{FF2B5EF4-FFF2-40B4-BE49-F238E27FC236}">
                <a16:creationId xmlns:a16="http://schemas.microsoft.com/office/drawing/2014/main" id="{522400DB-ACF5-95E8-A81F-A3F38A457F93}"/>
              </a:ext>
            </a:extLst>
          </p:cNvPr>
          <p:cNvSpPr>
            <a:spLocks noGrp="1"/>
          </p:cNvSpPr>
          <p:nvPr>
            <p:ph sz="half" idx="1"/>
          </p:nvPr>
        </p:nvSpPr>
        <p:spPr>
          <a:xfrm>
            <a:off x="358219" y="1815234"/>
            <a:ext cx="5181600" cy="4351338"/>
          </a:xfrm>
        </p:spPr>
        <p:txBody>
          <a:bodyPr>
            <a:normAutofit fontScale="70000" lnSpcReduction="20000"/>
          </a:bodyPr>
          <a:lstStyle/>
          <a:p>
            <a:r>
              <a:rPr lang="en-GB" dirty="0">
                <a:solidFill>
                  <a:srgbClr val="0070C0"/>
                </a:solidFill>
              </a:rPr>
              <a:t>Mae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dewis</a:t>
            </a:r>
            <a:r>
              <a:rPr lang="en-GB" dirty="0">
                <a:solidFill>
                  <a:srgbClr val="0070C0"/>
                </a:solidFill>
              </a:rPr>
              <a:t> </a:t>
            </a:r>
            <a:r>
              <a:rPr lang="en-GB" dirty="0" err="1">
                <a:solidFill>
                  <a:srgbClr val="0070C0"/>
                </a:solidFill>
              </a:rPr>
              <a:t>cymryd</a:t>
            </a:r>
            <a:r>
              <a:rPr lang="en-GB" dirty="0">
                <a:solidFill>
                  <a:srgbClr val="0070C0"/>
                </a:solidFill>
              </a:rPr>
              <a:t> </a:t>
            </a:r>
            <a:r>
              <a:rPr lang="en-GB" dirty="0" err="1">
                <a:solidFill>
                  <a:srgbClr val="0070C0"/>
                </a:solidFill>
              </a:rPr>
              <a:t>rhan</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rhannol</a:t>
            </a:r>
            <a:r>
              <a:rPr lang="en-GB" dirty="0">
                <a:solidFill>
                  <a:srgbClr val="0070C0"/>
                </a:solidFill>
              </a:rPr>
              <a:t> </a:t>
            </a:r>
            <a:r>
              <a:rPr lang="en-GB" dirty="0" err="1">
                <a:solidFill>
                  <a:srgbClr val="0070C0"/>
                </a:solidFill>
              </a:rPr>
              <a:t>oherwydd</a:t>
            </a:r>
            <a:r>
              <a:rPr lang="en-GB" dirty="0">
                <a:solidFill>
                  <a:srgbClr val="0070C0"/>
                </a:solidFill>
              </a:rPr>
              <a:t> </a:t>
            </a:r>
            <a:r>
              <a:rPr lang="en-GB" dirty="0" err="1">
                <a:solidFill>
                  <a:srgbClr val="0070C0"/>
                </a:solidFill>
              </a:rPr>
              <a:t>eu</a:t>
            </a:r>
            <a:r>
              <a:rPr lang="en-GB" dirty="0">
                <a:solidFill>
                  <a:srgbClr val="0070C0"/>
                </a:solidFill>
              </a:rPr>
              <a:t> bod </a:t>
            </a:r>
            <a:r>
              <a:rPr lang="en-GB" dirty="0" err="1">
                <a:solidFill>
                  <a:srgbClr val="0070C0"/>
                </a:solidFill>
              </a:rPr>
              <a:t>nhw</a:t>
            </a:r>
            <a:r>
              <a:rPr lang="en-GB" dirty="0">
                <a:solidFill>
                  <a:srgbClr val="0070C0"/>
                </a:solidFill>
              </a:rPr>
              <a:t> </a:t>
            </a:r>
            <a:r>
              <a:rPr lang="en-GB" dirty="0" err="1">
                <a:solidFill>
                  <a:srgbClr val="0070C0"/>
                </a:solidFill>
              </a:rPr>
              <a:t>eisiau</a:t>
            </a:r>
            <a:r>
              <a:rPr lang="en-GB" dirty="0">
                <a:solidFill>
                  <a:srgbClr val="0070C0"/>
                </a:solidFill>
              </a:rPr>
              <a:t> </a:t>
            </a:r>
            <a:r>
              <a:rPr lang="en-GB" dirty="0" err="1">
                <a:solidFill>
                  <a:srgbClr val="0070C0"/>
                </a:solidFill>
              </a:rPr>
              <a:t>ymlacio</a:t>
            </a:r>
            <a:r>
              <a:rPr lang="en-GB" dirty="0">
                <a:solidFill>
                  <a:srgbClr val="0070C0"/>
                </a:solidFill>
              </a:rPr>
              <a:t>, </a:t>
            </a:r>
            <a:r>
              <a:rPr lang="en-GB" dirty="0" err="1">
                <a:solidFill>
                  <a:srgbClr val="0070C0"/>
                </a:solidFill>
              </a:rPr>
              <a:t>cwrdd</a:t>
            </a:r>
            <a:r>
              <a:rPr lang="en-GB" dirty="0">
                <a:solidFill>
                  <a:srgbClr val="0070C0"/>
                </a:solidFill>
              </a:rPr>
              <a:t> â </a:t>
            </a:r>
            <a:r>
              <a:rPr lang="en-GB" dirty="0" err="1">
                <a:solidFill>
                  <a:srgbClr val="0070C0"/>
                </a:solidFill>
              </a:rPr>
              <a:t>ffrindiau</a:t>
            </a:r>
            <a:r>
              <a:rPr lang="en-GB" dirty="0">
                <a:solidFill>
                  <a:srgbClr val="0070C0"/>
                </a:solidFill>
              </a:rPr>
              <a:t>, </a:t>
            </a:r>
            <a:r>
              <a:rPr lang="en-GB" dirty="0" err="1">
                <a:solidFill>
                  <a:srgbClr val="0070C0"/>
                </a:solidFill>
              </a:rPr>
              <a:t>gwneud</a:t>
            </a:r>
            <a:r>
              <a:rPr lang="en-GB" dirty="0">
                <a:solidFill>
                  <a:srgbClr val="0070C0"/>
                </a:solidFill>
              </a:rPr>
              <a:t> </a:t>
            </a:r>
            <a:r>
              <a:rPr lang="en-GB" dirty="0" err="1">
                <a:solidFill>
                  <a:srgbClr val="0070C0"/>
                </a:solidFill>
              </a:rPr>
              <a:t>perthnasoedd</a:t>
            </a:r>
            <a:r>
              <a:rPr lang="en-GB" dirty="0">
                <a:solidFill>
                  <a:srgbClr val="0070C0"/>
                </a:solidFill>
              </a:rPr>
              <a:t> </a:t>
            </a:r>
            <a:r>
              <a:rPr lang="en-GB" dirty="0" err="1">
                <a:solidFill>
                  <a:srgbClr val="0070C0"/>
                </a:solidFill>
              </a:rPr>
              <a:t>newydd</a:t>
            </a:r>
            <a:r>
              <a:rPr lang="en-GB" dirty="0">
                <a:solidFill>
                  <a:srgbClr val="0070C0"/>
                </a:solidFill>
              </a:rPr>
              <a:t>, </a:t>
            </a:r>
            <a:r>
              <a:rPr lang="en-GB" dirty="0" err="1">
                <a:solidFill>
                  <a:srgbClr val="0070C0"/>
                </a:solidFill>
              </a:rPr>
              <a:t>cael</a:t>
            </a:r>
            <a:r>
              <a:rPr lang="en-GB" dirty="0">
                <a:solidFill>
                  <a:srgbClr val="0070C0"/>
                </a:solidFill>
              </a:rPr>
              <a:t> hwyl, a </a:t>
            </a:r>
            <a:r>
              <a:rPr lang="en-GB" dirty="0" err="1">
                <a:solidFill>
                  <a:srgbClr val="0070C0"/>
                </a:solidFill>
              </a:rPr>
              <a:t>dod</a:t>
            </a:r>
            <a:r>
              <a:rPr lang="en-GB" dirty="0">
                <a:solidFill>
                  <a:srgbClr val="0070C0"/>
                </a:solidFill>
              </a:rPr>
              <a:t> o </a:t>
            </a:r>
            <a:r>
              <a:rPr lang="en-GB" dirty="0" err="1">
                <a:solidFill>
                  <a:srgbClr val="0070C0"/>
                </a:solidFill>
              </a:rPr>
              <a:t>hyd</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gefnogaeth</a:t>
            </a:r>
            <a:r>
              <a:rPr lang="en-GB" dirty="0">
                <a:solidFill>
                  <a:srgbClr val="0070C0"/>
                </a:solidFill>
              </a:rPr>
              <a:t>.</a:t>
            </a:r>
          </a:p>
          <a:p>
            <a:r>
              <a:rPr lang="en-GB" dirty="0" err="1">
                <a:solidFill>
                  <a:srgbClr val="0070C0"/>
                </a:solidFill>
              </a:rPr>
              <a:t>Mae'r</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dechrau</a:t>
            </a:r>
            <a:r>
              <a:rPr lang="en-GB" dirty="0">
                <a:solidFill>
                  <a:srgbClr val="0070C0"/>
                </a:solidFill>
              </a:rPr>
              <a:t> o </a:t>
            </a:r>
            <a:r>
              <a:rPr lang="en-GB" dirty="0" err="1">
                <a:solidFill>
                  <a:srgbClr val="0070C0"/>
                </a:solidFill>
              </a:rPr>
              <a:t>ble</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mewn</a:t>
            </a:r>
            <a:r>
              <a:rPr lang="en-GB" dirty="0">
                <a:solidFill>
                  <a:srgbClr val="0070C0"/>
                </a:solidFill>
              </a:rPr>
              <a:t> </a:t>
            </a:r>
            <a:r>
              <a:rPr lang="en-GB" dirty="0" err="1">
                <a:solidFill>
                  <a:srgbClr val="0070C0"/>
                </a:solidFill>
              </a:rPr>
              <a:t>perthynas</a:t>
            </a:r>
            <a:r>
              <a:rPr lang="en-GB" dirty="0">
                <a:solidFill>
                  <a:srgbClr val="0070C0"/>
                </a:solidFill>
              </a:rPr>
              <a:t> </a:t>
            </a:r>
            <a:r>
              <a:rPr lang="en-GB" dirty="0" err="1">
                <a:solidFill>
                  <a:srgbClr val="0070C0"/>
                </a:solidFill>
              </a:rPr>
              <a:t>â'u</a:t>
            </a:r>
            <a:r>
              <a:rPr lang="en-GB" dirty="0">
                <a:solidFill>
                  <a:srgbClr val="0070C0"/>
                </a:solidFill>
              </a:rPr>
              <a:t> </a:t>
            </a:r>
            <a:r>
              <a:rPr lang="en-GB" dirty="0" err="1">
                <a:solidFill>
                  <a:srgbClr val="0070C0"/>
                </a:solidFill>
              </a:rPr>
              <a:t>gwerthoedd</a:t>
            </a:r>
            <a:r>
              <a:rPr lang="en-GB" dirty="0">
                <a:solidFill>
                  <a:srgbClr val="0070C0"/>
                </a:solidFill>
              </a:rPr>
              <a:t>, </a:t>
            </a:r>
          </a:p>
          <a:p>
            <a:r>
              <a:rPr lang="en-GB" dirty="0" err="1">
                <a:solidFill>
                  <a:srgbClr val="0070C0"/>
                </a:solidFill>
              </a:rPr>
              <a:t>eu</a:t>
            </a:r>
            <a:r>
              <a:rPr lang="en-GB" dirty="0">
                <a:solidFill>
                  <a:srgbClr val="0070C0"/>
                </a:solidFill>
              </a:rPr>
              <a:t> barn </a:t>
            </a:r>
            <a:r>
              <a:rPr lang="en-GB" dirty="0" err="1">
                <a:solidFill>
                  <a:srgbClr val="0070C0"/>
                </a:solidFill>
              </a:rPr>
              <a:t>a'u</a:t>
            </a:r>
            <a:r>
              <a:rPr lang="en-GB" dirty="0">
                <a:solidFill>
                  <a:srgbClr val="0070C0"/>
                </a:solidFill>
              </a:rPr>
              <a:t> </a:t>
            </a:r>
            <a:r>
              <a:rPr lang="en-GB" dirty="0" err="1">
                <a:solidFill>
                  <a:srgbClr val="0070C0"/>
                </a:solidFill>
              </a:rPr>
              <a:t>hegwyddorion</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hunain</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ogystal</a:t>
            </a:r>
            <a:r>
              <a:rPr lang="en-GB" dirty="0">
                <a:solidFill>
                  <a:srgbClr val="0070C0"/>
                </a:solidFill>
              </a:rPr>
              <a:t> </a:t>
            </a:r>
            <a:r>
              <a:rPr lang="en-GB" dirty="0" err="1">
                <a:solidFill>
                  <a:srgbClr val="0070C0"/>
                </a:solidFill>
              </a:rPr>
              <a:t>â'u</a:t>
            </a:r>
            <a:r>
              <a:rPr lang="en-GB" dirty="0">
                <a:solidFill>
                  <a:srgbClr val="0070C0"/>
                </a:solidFill>
              </a:rPr>
              <a:t> </a:t>
            </a:r>
            <a:r>
              <a:rPr lang="en-GB" dirty="0" err="1">
                <a:solidFill>
                  <a:srgbClr val="0070C0"/>
                </a:solidFill>
              </a:rPr>
              <a:t>gofod</a:t>
            </a:r>
            <a:r>
              <a:rPr lang="en-GB" dirty="0">
                <a:solidFill>
                  <a:srgbClr val="0070C0"/>
                </a:solidFill>
              </a:rPr>
              <a:t> </a:t>
            </a:r>
            <a:r>
              <a:rPr lang="en-GB" dirty="0" err="1">
                <a:solidFill>
                  <a:srgbClr val="0070C0"/>
                </a:solidFill>
              </a:rPr>
              <a:t>personol</a:t>
            </a:r>
            <a:r>
              <a:rPr lang="en-GB" dirty="0">
                <a:solidFill>
                  <a:srgbClr val="0070C0"/>
                </a:solidFill>
              </a:rPr>
              <a:t> a </a:t>
            </a:r>
            <a:r>
              <a:rPr lang="en-GB" dirty="0" err="1">
                <a:solidFill>
                  <a:srgbClr val="0070C0"/>
                </a:solidFill>
              </a:rPr>
              <a:t>chymdeithasol</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hunain</a:t>
            </a:r>
            <a:r>
              <a:rPr lang="en-GB" dirty="0">
                <a:solidFill>
                  <a:srgbClr val="0070C0"/>
                </a:solidFill>
              </a:rPr>
              <a:t>.</a:t>
            </a:r>
          </a:p>
          <a:p>
            <a:r>
              <a:rPr lang="en-GB" dirty="0">
                <a:solidFill>
                  <a:srgbClr val="0070C0"/>
                </a:solidFill>
              </a:rPr>
              <a:t>Mae'n </a:t>
            </a:r>
            <a:r>
              <a:rPr lang="en-GB" dirty="0" err="1">
                <a:solidFill>
                  <a:srgbClr val="0070C0"/>
                </a:solidFill>
              </a:rPr>
              <a:t>ceisio</a:t>
            </a:r>
            <a:r>
              <a:rPr lang="en-GB" dirty="0">
                <a:solidFill>
                  <a:srgbClr val="0070C0"/>
                </a:solidFill>
              </a:rPr>
              <a:t> </a:t>
            </a:r>
            <a:r>
              <a:rPr lang="en-GB" dirty="0" err="1">
                <a:solidFill>
                  <a:srgbClr val="0070C0"/>
                </a:solidFill>
              </a:rPr>
              <a:t>mynd</a:t>
            </a:r>
            <a:r>
              <a:rPr lang="en-GB" dirty="0">
                <a:solidFill>
                  <a:srgbClr val="0070C0"/>
                </a:solidFill>
              </a:rPr>
              <a:t> y </a:t>
            </a:r>
            <a:r>
              <a:rPr lang="en-GB" dirty="0" err="1">
                <a:solidFill>
                  <a:srgbClr val="0070C0"/>
                </a:solidFill>
              </a:rPr>
              <a:t>tu</a:t>
            </a:r>
            <a:r>
              <a:rPr lang="en-GB" dirty="0">
                <a:solidFill>
                  <a:srgbClr val="0070C0"/>
                </a:solidFill>
              </a:rPr>
              <a:t> </a:t>
            </a:r>
            <a:r>
              <a:rPr lang="en-GB" dirty="0" err="1">
                <a:solidFill>
                  <a:srgbClr val="0070C0"/>
                </a:solidFill>
              </a:rPr>
              <a:t>hwnt</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ble</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dechrau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ehangu</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gorwelion</a:t>
            </a:r>
            <a:r>
              <a:rPr lang="en-GB" dirty="0">
                <a:solidFill>
                  <a:srgbClr val="0070C0"/>
                </a:solidFill>
              </a:rPr>
              <a:t>, </a:t>
            </a:r>
            <a:r>
              <a:rPr lang="en-GB" dirty="0" err="1">
                <a:solidFill>
                  <a:srgbClr val="0070C0"/>
                </a:solidFill>
              </a:rPr>
              <a:t>hyrwyddo</a:t>
            </a:r>
            <a:r>
              <a:rPr lang="en-GB" dirty="0">
                <a:solidFill>
                  <a:srgbClr val="0070C0"/>
                </a:solidFill>
              </a:rPr>
              <a:t> </a:t>
            </a:r>
            <a:r>
              <a:rPr lang="en-GB" dirty="0" err="1">
                <a:solidFill>
                  <a:srgbClr val="0070C0"/>
                </a:solidFill>
              </a:rPr>
              <a:t>cyfranogiad</a:t>
            </a:r>
            <a:r>
              <a:rPr lang="en-GB" dirty="0">
                <a:solidFill>
                  <a:srgbClr val="0070C0"/>
                </a:solidFill>
              </a:rPr>
              <a:t> a </a:t>
            </a:r>
            <a:r>
              <a:rPr lang="en-GB" dirty="0" err="1">
                <a:solidFill>
                  <a:srgbClr val="0070C0"/>
                </a:solidFill>
              </a:rPr>
              <a:t>gwahodd</a:t>
            </a:r>
            <a:r>
              <a:rPr lang="en-GB" dirty="0">
                <a:solidFill>
                  <a:srgbClr val="0070C0"/>
                </a:solidFill>
              </a:rPr>
              <a:t> </a:t>
            </a:r>
            <a:r>
              <a:rPr lang="en-GB" dirty="0" err="1">
                <a:solidFill>
                  <a:srgbClr val="0070C0"/>
                </a:solidFill>
              </a:rPr>
              <a:t>ymrwymiad</a:t>
            </a:r>
            <a:r>
              <a:rPr lang="en-GB" dirty="0">
                <a:solidFill>
                  <a:srgbClr val="0070C0"/>
                </a:solidFill>
              </a:rPr>
              <a:t> </a:t>
            </a:r>
            <a:r>
              <a:rPr lang="en-GB" dirty="0" err="1">
                <a:solidFill>
                  <a:srgbClr val="0070C0"/>
                </a:solidFill>
              </a:rPr>
              <a:t>cymdeithasol</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benodol</a:t>
            </a:r>
            <a:r>
              <a:rPr lang="en-GB" dirty="0">
                <a:solidFill>
                  <a:srgbClr val="0070C0"/>
                </a:solidFill>
              </a:rPr>
              <a:t> </a:t>
            </a:r>
            <a:r>
              <a:rPr lang="en-GB" dirty="0" err="1">
                <a:solidFill>
                  <a:srgbClr val="0070C0"/>
                </a:solidFill>
              </a:rPr>
              <a:t>trwy</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hannog</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fod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feirniadol</a:t>
            </a:r>
            <a:r>
              <a:rPr lang="en-GB" dirty="0">
                <a:solidFill>
                  <a:srgbClr val="0070C0"/>
                </a:solidFill>
              </a:rPr>
              <a:t> ac </a:t>
            </a:r>
            <a:r>
              <a:rPr lang="en-GB" dirty="0" err="1">
                <a:solidFill>
                  <a:srgbClr val="0070C0"/>
                </a:solidFill>
              </a:rPr>
              <a:t>yn</a:t>
            </a:r>
            <a:r>
              <a:rPr lang="en-GB" dirty="0">
                <a:solidFill>
                  <a:srgbClr val="0070C0"/>
                </a:solidFill>
              </a:rPr>
              <a:t> </a:t>
            </a:r>
            <a:r>
              <a:rPr lang="en-GB" dirty="0" err="1">
                <a:solidFill>
                  <a:srgbClr val="0070C0"/>
                </a:solidFill>
              </a:rPr>
              <a:t>greadigol</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hymatebion</a:t>
            </a:r>
            <a:r>
              <a:rPr lang="en-GB" dirty="0">
                <a:solidFill>
                  <a:srgbClr val="0070C0"/>
                </a:solidFill>
              </a:rPr>
              <a:t> </a:t>
            </a:r>
            <a:r>
              <a:rPr lang="en-GB" dirty="0" err="1">
                <a:solidFill>
                  <a:srgbClr val="0070C0"/>
                </a:solidFill>
              </a:rPr>
              <a:t>i'w</a:t>
            </a:r>
            <a:r>
              <a:rPr lang="en-GB" dirty="0">
                <a:solidFill>
                  <a:srgbClr val="0070C0"/>
                </a:solidFill>
              </a:rPr>
              <a:t> </a:t>
            </a:r>
            <a:r>
              <a:rPr lang="en-GB" dirty="0" err="1">
                <a:solidFill>
                  <a:srgbClr val="0070C0"/>
                </a:solidFill>
              </a:rPr>
              <a:t>profiad</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byd</a:t>
            </a:r>
            <a:r>
              <a:rPr lang="en-GB" dirty="0">
                <a:solidFill>
                  <a:srgbClr val="0070C0"/>
                </a:solidFill>
              </a:rPr>
              <a:t> </a:t>
            </a:r>
            <a:r>
              <a:rPr lang="en-GB" dirty="0" err="1">
                <a:solidFill>
                  <a:srgbClr val="0070C0"/>
                </a:solidFill>
              </a:rPr>
              <a:t>o'u</a:t>
            </a:r>
            <a:r>
              <a:rPr lang="en-GB" dirty="0">
                <a:solidFill>
                  <a:srgbClr val="0070C0"/>
                </a:solidFill>
              </a:rPr>
              <a:t> </a:t>
            </a:r>
            <a:r>
              <a:rPr lang="en-GB" dirty="0" err="1">
                <a:solidFill>
                  <a:srgbClr val="0070C0"/>
                </a:solidFill>
              </a:rPr>
              <a:t>cwmpas</a:t>
            </a:r>
            <a:r>
              <a:rPr lang="en-GB" dirty="0">
                <a:solidFill>
                  <a:srgbClr val="0070C0"/>
                </a:solidFill>
              </a:rPr>
              <a:t>.</a:t>
            </a:r>
          </a:p>
        </p:txBody>
      </p:sp>
      <p:sp>
        <p:nvSpPr>
          <p:cNvPr id="4" name="Content Placeholder 3">
            <a:extLst>
              <a:ext uri="{FF2B5EF4-FFF2-40B4-BE49-F238E27FC236}">
                <a16:creationId xmlns:a16="http://schemas.microsoft.com/office/drawing/2014/main" id="{8D3271AD-E90A-3397-ED9A-F3948E314BF5}"/>
              </a:ext>
            </a:extLst>
          </p:cNvPr>
          <p:cNvSpPr>
            <a:spLocks noGrp="1"/>
          </p:cNvSpPr>
          <p:nvPr>
            <p:ph sz="half" idx="2"/>
          </p:nvPr>
        </p:nvSpPr>
        <p:spPr>
          <a:xfrm>
            <a:off x="6172200" y="1565850"/>
            <a:ext cx="5392882" cy="4351338"/>
          </a:xfrm>
        </p:spPr>
        <p:txBody>
          <a:bodyPr>
            <a:noAutofit/>
          </a:bodyPr>
          <a:lstStyle/>
          <a:p>
            <a:r>
              <a:rPr lang="en-GB" sz="2000" dirty="0"/>
              <a:t>Young people choose to be involved, not least because they want to relax, meet friends, make new relationships, to have fun, and to find support, </a:t>
            </a:r>
          </a:p>
          <a:p>
            <a:r>
              <a:rPr lang="en-GB" sz="2000" dirty="0"/>
              <a:t>The work starts from where young people are in relation to their own values, views and principles, as well as their own personal and social space, </a:t>
            </a:r>
          </a:p>
          <a:p>
            <a:r>
              <a:rPr lang="en-GB" sz="2000" dirty="0"/>
              <a:t>It seeks to go beyond where young people start, to widen their horizons, promote participation and invite social commitment, in particular by encouraging them to be critical and creative in their responses to their experience and the world around them, </a:t>
            </a:r>
          </a:p>
        </p:txBody>
      </p:sp>
    </p:spTree>
    <p:extLst>
      <p:ext uri="{BB962C8B-B14F-4D97-AF65-F5344CB8AC3E}">
        <p14:creationId xmlns:p14="http://schemas.microsoft.com/office/powerpoint/2010/main" val="2025900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AA46D-15DA-1549-1A9F-AF1F20F76C12}"/>
              </a:ext>
            </a:extLst>
          </p:cNvPr>
          <p:cNvSpPr>
            <a:spLocks noGrp="1"/>
          </p:cNvSpPr>
          <p:nvPr>
            <p:ph type="title"/>
          </p:nvPr>
        </p:nvSpPr>
        <p:spPr/>
        <p:txBody>
          <a:bodyPr>
            <a:normAutofit fontScale="90000"/>
          </a:bodyPr>
          <a:lstStyle/>
          <a:p>
            <a:br>
              <a:rPr lang="en-GB" dirty="0"/>
            </a:br>
            <a:r>
              <a:rPr lang="en-GB" dirty="0" err="1">
                <a:solidFill>
                  <a:srgbClr val="0070C0"/>
                </a:solidFill>
              </a:rPr>
              <a:t>Ecwiti</a:t>
            </a:r>
            <a:r>
              <a:rPr lang="en-GB" dirty="0">
                <a:solidFill>
                  <a:srgbClr val="0070C0"/>
                </a:solidFill>
              </a:rPr>
              <a:t>, </a:t>
            </a:r>
            <a:r>
              <a:rPr lang="en-GB" dirty="0" err="1">
                <a:solidFill>
                  <a:srgbClr val="0070C0"/>
                </a:solidFill>
              </a:rPr>
              <a:t>amrywiaeth</a:t>
            </a:r>
            <a:r>
              <a:rPr lang="en-GB" dirty="0">
                <a:solidFill>
                  <a:srgbClr val="0070C0"/>
                </a:solidFill>
              </a:rPr>
              <a:t> a </a:t>
            </a:r>
            <a:r>
              <a:rPr lang="en-GB" dirty="0" err="1">
                <a:solidFill>
                  <a:srgbClr val="0070C0"/>
                </a:solidFill>
              </a:rPr>
              <a:t>chynhwysiant</a:t>
            </a:r>
            <a:r>
              <a:rPr lang="en-GB" dirty="0">
                <a:solidFill>
                  <a:srgbClr val="0070C0"/>
                </a:solidFill>
              </a:rPr>
              <a:t>/ </a:t>
            </a:r>
            <a:r>
              <a:rPr lang="en-GB" dirty="0"/>
              <a:t>Equity, diversity and inclusion: </a:t>
            </a:r>
            <a:br>
              <a:rPr lang="en-GB" dirty="0"/>
            </a:br>
            <a:endParaRPr lang="en-GB" dirty="0"/>
          </a:p>
        </p:txBody>
      </p:sp>
      <p:sp>
        <p:nvSpPr>
          <p:cNvPr id="3" name="Content Placeholder 2">
            <a:extLst>
              <a:ext uri="{FF2B5EF4-FFF2-40B4-BE49-F238E27FC236}">
                <a16:creationId xmlns:a16="http://schemas.microsoft.com/office/drawing/2014/main" id="{631CF8F1-2D24-48DA-6C85-FAB03E423E10}"/>
              </a:ext>
            </a:extLst>
          </p:cNvPr>
          <p:cNvSpPr>
            <a:spLocks noGrp="1"/>
          </p:cNvSpPr>
          <p:nvPr>
            <p:ph sz="half" idx="1"/>
          </p:nvPr>
        </p:nvSpPr>
        <p:spPr/>
        <p:txBody>
          <a:bodyPr>
            <a:normAutofit fontScale="85000" lnSpcReduction="20000"/>
          </a:bodyPr>
          <a:lstStyle/>
          <a:p>
            <a:r>
              <a:rPr lang="en-GB" dirty="0">
                <a:solidFill>
                  <a:srgbClr val="0070C0"/>
                </a:solidFill>
              </a:rPr>
              <a:t>Mae'n trin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â </a:t>
            </a:r>
            <a:r>
              <a:rPr lang="en-GB" dirty="0" err="1">
                <a:solidFill>
                  <a:srgbClr val="0070C0"/>
                </a:solidFill>
              </a:rPr>
              <a:t>pharch</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werthfawrogi</a:t>
            </a:r>
            <a:r>
              <a:rPr lang="en-GB" dirty="0">
                <a:solidFill>
                  <a:srgbClr val="0070C0"/>
                </a:solidFill>
              </a:rPr>
              <a:t> </a:t>
            </a:r>
            <a:r>
              <a:rPr lang="en-GB" dirty="0" err="1">
                <a:solidFill>
                  <a:srgbClr val="0070C0"/>
                </a:solidFill>
              </a:rPr>
              <a:t>pob</a:t>
            </a:r>
            <a:r>
              <a:rPr lang="en-GB" dirty="0">
                <a:solidFill>
                  <a:srgbClr val="0070C0"/>
                </a:solidFill>
              </a:rPr>
              <a:t> </a:t>
            </a:r>
            <a:r>
              <a:rPr lang="en-GB" dirty="0" err="1">
                <a:solidFill>
                  <a:srgbClr val="0070C0"/>
                </a:solidFill>
              </a:rPr>
              <a:t>unigolyn</a:t>
            </a:r>
            <a:r>
              <a:rPr lang="en-GB" dirty="0">
                <a:solidFill>
                  <a:srgbClr val="0070C0"/>
                </a:solidFill>
              </a:rPr>
              <a:t> </a:t>
            </a:r>
            <a:r>
              <a:rPr lang="en-GB" dirty="0" err="1">
                <a:solidFill>
                  <a:srgbClr val="0070C0"/>
                </a:solidFill>
              </a:rPr>
              <a:t>a'u</a:t>
            </a:r>
            <a:r>
              <a:rPr lang="en-GB" dirty="0">
                <a:solidFill>
                  <a:srgbClr val="0070C0"/>
                </a:solidFill>
              </a:rPr>
              <a:t> </a:t>
            </a:r>
            <a:r>
              <a:rPr lang="en-GB" dirty="0" err="1">
                <a:solidFill>
                  <a:srgbClr val="0070C0"/>
                </a:solidFill>
              </a:rPr>
              <a:t>gwahaniaethau</a:t>
            </a:r>
            <a:r>
              <a:rPr lang="en-GB" dirty="0">
                <a:solidFill>
                  <a:srgbClr val="0070C0"/>
                </a:solidFill>
              </a:rPr>
              <a:t>, a </a:t>
            </a:r>
            <a:r>
              <a:rPr lang="en-GB" dirty="0" err="1">
                <a:solidFill>
                  <a:srgbClr val="0070C0"/>
                </a:solidFill>
              </a:rPr>
              <a:t>hyrwyddo</a:t>
            </a:r>
            <a:r>
              <a:rPr lang="en-GB" dirty="0">
                <a:solidFill>
                  <a:srgbClr val="0070C0"/>
                </a:solidFill>
              </a:rPr>
              <a:t> </a:t>
            </a:r>
            <a:r>
              <a:rPr lang="en-GB" dirty="0" err="1">
                <a:solidFill>
                  <a:srgbClr val="0070C0"/>
                </a:solidFill>
              </a:rPr>
              <a:t>derbyn</a:t>
            </a:r>
            <a:r>
              <a:rPr lang="en-GB" dirty="0">
                <a:solidFill>
                  <a:srgbClr val="0070C0"/>
                </a:solidFill>
              </a:rPr>
              <a:t> a </a:t>
            </a:r>
            <a:r>
              <a:rPr lang="en-GB" dirty="0" err="1">
                <a:solidFill>
                  <a:srgbClr val="0070C0"/>
                </a:solidFill>
              </a:rPr>
              <a:t>dealltwriaeth</a:t>
            </a:r>
            <a:r>
              <a:rPr lang="en-GB" dirty="0">
                <a:solidFill>
                  <a:srgbClr val="0070C0"/>
                </a:solidFill>
              </a:rPr>
              <a:t> o </a:t>
            </a:r>
            <a:r>
              <a:rPr lang="en-GB" dirty="0" err="1">
                <a:solidFill>
                  <a:srgbClr val="0070C0"/>
                </a:solidFill>
              </a:rPr>
              <a:t>eraill</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herio</a:t>
            </a:r>
            <a:r>
              <a:rPr lang="en-GB" dirty="0">
                <a:solidFill>
                  <a:srgbClr val="0070C0"/>
                </a:solidFill>
              </a:rPr>
              <a:t> </a:t>
            </a:r>
            <a:r>
              <a:rPr lang="en-GB" dirty="0" err="1">
                <a:solidFill>
                  <a:srgbClr val="0070C0"/>
                </a:solidFill>
              </a:rPr>
              <a:t>ymddygiad</a:t>
            </a:r>
            <a:r>
              <a:rPr lang="en-GB" dirty="0">
                <a:solidFill>
                  <a:srgbClr val="0070C0"/>
                </a:solidFill>
              </a:rPr>
              <a:t> a </a:t>
            </a:r>
            <a:r>
              <a:rPr lang="en-GB" dirty="0" err="1">
                <a:solidFill>
                  <a:srgbClr val="0070C0"/>
                </a:solidFill>
              </a:rPr>
              <a:t>syniadau</a:t>
            </a:r>
            <a:r>
              <a:rPr lang="en-GB" dirty="0">
                <a:solidFill>
                  <a:srgbClr val="0070C0"/>
                </a:solidFill>
              </a:rPr>
              <a:t> </a:t>
            </a:r>
            <a:r>
              <a:rPr lang="en-GB" dirty="0" err="1">
                <a:solidFill>
                  <a:srgbClr val="0070C0"/>
                </a:solidFill>
              </a:rPr>
              <a:t>gormesol</a:t>
            </a:r>
            <a:r>
              <a:rPr lang="en-GB" dirty="0">
                <a:solidFill>
                  <a:srgbClr val="0070C0"/>
                </a:solidFill>
              </a:rPr>
              <a:t>,</a:t>
            </a:r>
          </a:p>
          <a:p>
            <a:r>
              <a:rPr lang="en-GB" dirty="0">
                <a:solidFill>
                  <a:srgbClr val="0070C0"/>
                </a:solidFill>
              </a:rPr>
              <a:t>Mae'n </a:t>
            </a:r>
            <a:r>
              <a:rPr lang="en-GB" dirty="0" err="1">
                <a:solidFill>
                  <a:srgbClr val="0070C0"/>
                </a:solidFill>
              </a:rPr>
              <a:t>parchu</a:t>
            </a:r>
            <a:r>
              <a:rPr lang="en-GB" dirty="0">
                <a:solidFill>
                  <a:srgbClr val="0070C0"/>
                </a:solidFill>
              </a:rPr>
              <a:t> ac </a:t>
            </a:r>
            <a:r>
              <a:rPr lang="en-GB" dirty="0" err="1">
                <a:solidFill>
                  <a:srgbClr val="0070C0"/>
                </a:solidFill>
              </a:rPr>
              <a:t>yn</a:t>
            </a:r>
            <a:r>
              <a:rPr lang="en-GB" dirty="0">
                <a:solidFill>
                  <a:srgbClr val="0070C0"/>
                </a:solidFill>
              </a:rPr>
              <a:t> </a:t>
            </a:r>
            <a:r>
              <a:rPr lang="en-GB" dirty="0" err="1">
                <a:solidFill>
                  <a:srgbClr val="0070C0"/>
                </a:solidFill>
              </a:rPr>
              <a:t>gwerthfawrogi</a:t>
            </a:r>
            <a:r>
              <a:rPr lang="en-GB" dirty="0">
                <a:solidFill>
                  <a:srgbClr val="0070C0"/>
                </a:solidFill>
              </a:rPr>
              <a:t> </a:t>
            </a:r>
            <a:r>
              <a:rPr lang="en-GB" dirty="0" err="1">
                <a:solidFill>
                  <a:srgbClr val="0070C0"/>
                </a:solidFill>
              </a:rPr>
              <a:t>gwahaniaethau</a:t>
            </a:r>
            <a:r>
              <a:rPr lang="en-GB" dirty="0">
                <a:solidFill>
                  <a:srgbClr val="0070C0"/>
                </a:solidFill>
              </a:rPr>
              <a:t> </a:t>
            </a:r>
            <a:r>
              <a:rPr lang="en-GB" dirty="0" err="1">
                <a:solidFill>
                  <a:srgbClr val="0070C0"/>
                </a:solidFill>
              </a:rPr>
              <a:t>unigol</a:t>
            </a:r>
            <a:r>
              <a:rPr lang="en-GB" dirty="0">
                <a:solidFill>
                  <a:srgbClr val="0070C0"/>
                </a:solidFill>
              </a:rPr>
              <a:t> </a:t>
            </a:r>
            <a:r>
              <a:rPr lang="en-GB" dirty="0" err="1">
                <a:solidFill>
                  <a:srgbClr val="0070C0"/>
                </a:solidFill>
              </a:rPr>
              <a:t>trwy</a:t>
            </a:r>
            <a:r>
              <a:rPr lang="en-GB" dirty="0">
                <a:solidFill>
                  <a:srgbClr val="0070C0"/>
                </a:solidFill>
              </a:rPr>
              <a:t> </a:t>
            </a:r>
            <a:r>
              <a:rPr lang="en-GB" dirty="0" err="1">
                <a:solidFill>
                  <a:srgbClr val="0070C0"/>
                </a:solidFill>
              </a:rPr>
              <a:t>gefnogi</a:t>
            </a:r>
            <a:r>
              <a:rPr lang="en-GB" dirty="0">
                <a:solidFill>
                  <a:srgbClr val="0070C0"/>
                </a:solidFill>
              </a:rPr>
              <a:t> a </a:t>
            </a:r>
            <a:r>
              <a:rPr lang="en-GB" dirty="0" err="1">
                <a:solidFill>
                  <a:srgbClr val="0070C0"/>
                </a:solidFill>
              </a:rPr>
              <a:t>chryfhau</a:t>
            </a:r>
            <a:r>
              <a:rPr lang="en-GB" dirty="0">
                <a:solidFill>
                  <a:srgbClr val="0070C0"/>
                </a:solidFill>
              </a:rPr>
              <a:t> cred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ynddynt</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hunain</a:t>
            </a:r>
            <a:r>
              <a:rPr lang="en-GB" dirty="0">
                <a:solidFill>
                  <a:srgbClr val="0070C0"/>
                </a:solidFill>
              </a:rPr>
              <a:t>, </a:t>
            </a:r>
            <a:r>
              <a:rPr lang="en-GB" dirty="0" err="1">
                <a:solidFill>
                  <a:srgbClr val="0070C0"/>
                </a:solidFill>
              </a:rPr>
              <a:t>a'u</a:t>
            </a:r>
            <a:r>
              <a:rPr lang="en-GB" dirty="0">
                <a:solidFill>
                  <a:srgbClr val="0070C0"/>
                </a:solidFill>
              </a:rPr>
              <a:t> </a:t>
            </a:r>
            <a:r>
              <a:rPr lang="en-GB" dirty="0" err="1">
                <a:solidFill>
                  <a:srgbClr val="0070C0"/>
                </a:solidFill>
              </a:rPr>
              <a:t>gallu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dyfu</a:t>
            </a:r>
            <a:r>
              <a:rPr lang="en-GB" dirty="0">
                <a:solidFill>
                  <a:srgbClr val="0070C0"/>
                </a:solidFill>
              </a:rPr>
              <a:t> a </a:t>
            </a:r>
            <a:r>
              <a:rPr lang="en-GB" dirty="0" err="1">
                <a:solidFill>
                  <a:srgbClr val="0070C0"/>
                </a:solidFill>
              </a:rPr>
              <a:t>newid</a:t>
            </a:r>
            <a:r>
              <a:rPr lang="en-GB" dirty="0">
                <a:solidFill>
                  <a:srgbClr val="0070C0"/>
                </a:solidFill>
              </a:rPr>
              <a:t> </a:t>
            </a:r>
            <a:r>
              <a:rPr lang="en-GB" dirty="0" err="1">
                <a:solidFill>
                  <a:srgbClr val="0070C0"/>
                </a:solidFill>
              </a:rPr>
              <a:t>trwy</a:t>
            </a:r>
            <a:r>
              <a:rPr lang="en-GB" dirty="0">
                <a:solidFill>
                  <a:srgbClr val="0070C0"/>
                </a:solidFill>
              </a:rPr>
              <a:t> </a:t>
            </a:r>
            <a:r>
              <a:rPr lang="en-GB" dirty="0" err="1">
                <a:solidFill>
                  <a:srgbClr val="0070C0"/>
                </a:solidFill>
              </a:rPr>
              <a:t>amgylchedd</a:t>
            </a:r>
            <a:r>
              <a:rPr lang="en-GB" dirty="0">
                <a:solidFill>
                  <a:srgbClr val="0070C0"/>
                </a:solidFill>
              </a:rPr>
              <a:t> </a:t>
            </a:r>
            <a:r>
              <a:rPr lang="en-GB" dirty="0" err="1">
                <a:solidFill>
                  <a:srgbClr val="0070C0"/>
                </a:solidFill>
              </a:rPr>
              <a:t>grŵp</a:t>
            </a:r>
            <a:r>
              <a:rPr lang="en-GB" dirty="0">
                <a:solidFill>
                  <a:srgbClr val="0070C0"/>
                </a:solidFill>
              </a:rPr>
              <a:t> </a:t>
            </a:r>
            <a:r>
              <a:rPr lang="en-GB" dirty="0" err="1">
                <a:solidFill>
                  <a:srgbClr val="0070C0"/>
                </a:solidFill>
              </a:rPr>
              <a:t>cefnogol</a:t>
            </a:r>
            <a:r>
              <a:rPr lang="en-GB" dirty="0">
                <a:solidFill>
                  <a:srgbClr val="0070C0"/>
                </a:solidFill>
              </a:rPr>
              <a:t>,</a:t>
            </a:r>
          </a:p>
          <a:p>
            <a:r>
              <a:rPr lang="en-GB" dirty="0">
                <a:solidFill>
                  <a:srgbClr val="0070C0"/>
                </a:solidFill>
              </a:rPr>
              <a:t>Mae </a:t>
            </a:r>
            <a:r>
              <a:rPr lang="en-GB" dirty="0" err="1">
                <a:solidFill>
                  <a:srgbClr val="0070C0"/>
                </a:solidFill>
              </a:rPr>
              <a:t>wedi'i</a:t>
            </a:r>
            <a:r>
              <a:rPr lang="en-GB" dirty="0">
                <a:solidFill>
                  <a:srgbClr val="0070C0"/>
                </a:solidFill>
              </a:rPr>
              <a:t> </a:t>
            </a:r>
            <a:r>
              <a:rPr lang="en-GB" dirty="0" err="1">
                <a:solidFill>
                  <a:srgbClr val="0070C0"/>
                </a:solidFill>
              </a:rPr>
              <a:t>seilio</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egwyddorion</a:t>
            </a:r>
            <a:r>
              <a:rPr lang="en-GB" dirty="0">
                <a:solidFill>
                  <a:srgbClr val="0070C0"/>
                </a:solidFill>
              </a:rPr>
              <a:t> </a:t>
            </a:r>
            <a:r>
              <a:rPr lang="en-GB" dirty="0" err="1">
                <a:solidFill>
                  <a:srgbClr val="0070C0"/>
                </a:solidFill>
              </a:rPr>
              <a:t>ecwiti</a:t>
            </a:r>
            <a:r>
              <a:rPr lang="en-GB" dirty="0">
                <a:solidFill>
                  <a:srgbClr val="0070C0"/>
                </a:solidFill>
              </a:rPr>
              <a:t>, </a:t>
            </a:r>
            <a:r>
              <a:rPr lang="en-GB" dirty="0" err="1">
                <a:solidFill>
                  <a:srgbClr val="0070C0"/>
                </a:solidFill>
              </a:rPr>
              <a:t>amrywiaeth</a:t>
            </a:r>
            <a:r>
              <a:rPr lang="en-GB" dirty="0">
                <a:solidFill>
                  <a:srgbClr val="0070C0"/>
                </a:solidFill>
              </a:rPr>
              <a:t> a </a:t>
            </a:r>
            <a:r>
              <a:rPr lang="en-GB" dirty="0" err="1">
                <a:solidFill>
                  <a:srgbClr val="0070C0"/>
                </a:solidFill>
              </a:rPr>
              <a:t>rhyngddibyniaeth</a:t>
            </a:r>
            <a:r>
              <a:rPr lang="en-GB" dirty="0">
                <a:solidFill>
                  <a:srgbClr val="0070C0"/>
                </a:solidFill>
              </a:rPr>
              <a:t>,</a:t>
            </a:r>
          </a:p>
        </p:txBody>
      </p:sp>
      <p:sp>
        <p:nvSpPr>
          <p:cNvPr id="4" name="Content Placeholder 3">
            <a:extLst>
              <a:ext uri="{FF2B5EF4-FFF2-40B4-BE49-F238E27FC236}">
                <a16:creationId xmlns:a16="http://schemas.microsoft.com/office/drawing/2014/main" id="{AFD3B4C1-8D5D-4270-4ECE-9205D747E41D}"/>
              </a:ext>
            </a:extLst>
          </p:cNvPr>
          <p:cNvSpPr>
            <a:spLocks noGrp="1"/>
          </p:cNvSpPr>
          <p:nvPr>
            <p:ph sz="half" idx="2"/>
          </p:nvPr>
        </p:nvSpPr>
        <p:spPr>
          <a:xfrm>
            <a:off x="6172200" y="1617805"/>
            <a:ext cx="5181600" cy="4351338"/>
          </a:xfrm>
        </p:spPr>
        <p:txBody>
          <a:bodyPr>
            <a:normAutofit fontScale="85000" lnSpcReduction="20000"/>
          </a:bodyPr>
          <a:lstStyle/>
          <a:p>
            <a:r>
              <a:rPr lang="en-GB" dirty="0"/>
              <a:t>It treats young people with respect, valuing each individual and their differences, and promoting the acceptance and understanding of others, whilst challenging oppressive behaviour and ideas, </a:t>
            </a:r>
          </a:p>
          <a:p>
            <a:r>
              <a:rPr lang="en-GB" dirty="0"/>
              <a:t>It respects and values individual differences by supporting and strengthening young people’s belief in themselves, and their capacity to grow and to change through a supportive group environment, </a:t>
            </a:r>
          </a:p>
          <a:p>
            <a:r>
              <a:rPr lang="en-GB" dirty="0"/>
              <a:t>It is underpinned by the principles of equity, diversity and interdependence, </a:t>
            </a:r>
          </a:p>
        </p:txBody>
      </p:sp>
    </p:spTree>
    <p:extLst>
      <p:ext uri="{BB962C8B-B14F-4D97-AF65-F5344CB8AC3E}">
        <p14:creationId xmlns:p14="http://schemas.microsoft.com/office/powerpoint/2010/main" val="1407257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8F091-AC1E-89E2-5744-9A6A5775D3AE}"/>
              </a:ext>
            </a:extLst>
          </p:cNvPr>
          <p:cNvSpPr>
            <a:spLocks noGrp="1"/>
          </p:cNvSpPr>
          <p:nvPr>
            <p:ph type="title"/>
          </p:nvPr>
        </p:nvSpPr>
        <p:spPr/>
        <p:txBody>
          <a:bodyPr>
            <a:normAutofit fontScale="90000"/>
          </a:bodyPr>
          <a:lstStyle/>
          <a:p>
            <a:r>
              <a:rPr lang="en-GB" dirty="0" err="1">
                <a:solidFill>
                  <a:srgbClr val="0070C0"/>
                </a:solidFill>
              </a:rPr>
              <a:t>Partneriaeth</a:t>
            </a:r>
            <a:r>
              <a:rPr lang="en-GB" dirty="0">
                <a:solidFill>
                  <a:srgbClr val="0070C0"/>
                </a:solidFill>
              </a:rPr>
              <a:t> â </a:t>
            </a:r>
            <a:r>
              <a:rPr lang="en-GB" dirty="0" err="1">
                <a:solidFill>
                  <a:srgbClr val="0070C0"/>
                </a:solidFill>
              </a:rPr>
              <a:t>phobl</a:t>
            </a:r>
            <a:r>
              <a:rPr lang="en-GB" dirty="0">
                <a:solidFill>
                  <a:srgbClr val="0070C0"/>
                </a:solidFill>
              </a:rPr>
              <a:t> </a:t>
            </a:r>
            <a:r>
              <a:rPr lang="en-GB" dirty="0" err="1">
                <a:solidFill>
                  <a:srgbClr val="0070C0"/>
                </a:solidFill>
              </a:rPr>
              <a:t>ifanc</a:t>
            </a:r>
            <a:r>
              <a:rPr lang="en-GB" dirty="0">
                <a:solidFill>
                  <a:srgbClr val="0070C0"/>
                </a:solidFill>
              </a:rPr>
              <a:t> ac </a:t>
            </a:r>
            <a:r>
              <a:rPr lang="en-GB" dirty="0" err="1">
                <a:solidFill>
                  <a:srgbClr val="0070C0"/>
                </a:solidFill>
              </a:rPr>
              <a:t>eraill</a:t>
            </a:r>
            <a:r>
              <a:rPr lang="en-GB" dirty="0">
                <a:solidFill>
                  <a:srgbClr val="0070C0"/>
                </a:solidFill>
              </a:rPr>
              <a:t>/ </a:t>
            </a:r>
            <a:r>
              <a:rPr lang="en-GB" dirty="0"/>
              <a:t>Partnership with young people and others </a:t>
            </a:r>
            <a:br>
              <a:rPr lang="en-GB" dirty="0"/>
            </a:br>
            <a:endParaRPr lang="en-GB" dirty="0"/>
          </a:p>
        </p:txBody>
      </p:sp>
      <p:sp>
        <p:nvSpPr>
          <p:cNvPr id="3" name="Content Placeholder 2">
            <a:extLst>
              <a:ext uri="{FF2B5EF4-FFF2-40B4-BE49-F238E27FC236}">
                <a16:creationId xmlns:a16="http://schemas.microsoft.com/office/drawing/2014/main" id="{965141D4-7C84-BE41-E6E0-1B8651D6D89B}"/>
              </a:ext>
            </a:extLst>
          </p:cNvPr>
          <p:cNvSpPr>
            <a:spLocks noGrp="1"/>
          </p:cNvSpPr>
          <p:nvPr>
            <p:ph sz="half" idx="1"/>
          </p:nvPr>
        </p:nvSpPr>
        <p:spPr>
          <a:xfrm>
            <a:off x="682335" y="1648978"/>
            <a:ext cx="5181600" cy="4351338"/>
          </a:xfrm>
        </p:spPr>
        <p:txBody>
          <a:bodyPr>
            <a:normAutofit fontScale="70000" lnSpcReduction="20000"/>
          </a:bodyPr>
          <a:lstStyle/>
          <a:p>
            <a:r>
              <a:rPr lang="en-GB" dirty="0">
                <a:solidFill>
                  <a:srgbClr val="0070C0"/>
                </a:solidFill>
              </a:rPr>
              <a:t>Mae'n </a:t>
            </a:r>
            <a:r>
              <a:rPr lang="en-GB" dirty="0" err="1">
                <a:solidFill>
                  <a:srgbClr val="0070C0"/>
                </a:solidFill>
              </a:rPr>
              <a:t>cydnabod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parchu</a:t>
            </a:r>
            <a:r>
              <a:rPr lang="en-GB" dirty="0">
                <a:solidFill>
                  <a:srgbClr val="0070C0"/>
                </a:solidFill>
              </a:rPr>
              <a:t> ac </a:t>
            </a:r>
            <a:r>
              <a:rPr lang="en-GB" dirty="0" err="1">
                <a:solidFill>
                  <a:srgbClr val="0070C0"/>
                </a:solidFill>
              </a:rPr>
              <a:t>yn</a:t>
            </a:r>
            <a:r>
              <a:rPr lang="en-GB" dirty="0">
                <a:solidFill>
                  <a:srgbClr val="0070C0"/>
                </a:solidFill>
              </a:rPr>
              <a:t> </a:t>
            </a:r>
            <a:r>
              <a:rPr lang="en-GB" dirty="0" err="1">
                <a:solidFill>
                  <a:srgbClr val="0070C0"/>
                </a:solidFill>
              </a:rPr>
              <a:t>ymateb</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weithredol</a:t>
            </a:r>
            <a:r>
              <a:rPr lang="en-GB" dirty="0">
                <a:solidFill>
                  <a:srgbClr val="0070C0"/>
                </a:solidFill>
              </a:rPr>
              <a:t> </a:t>
            </a:r>
            <a:r>
              <a:rPr lang="en-GB" dirty="0" err="1">
                <a:solidFill>
                  <a:srgbClr val="0070C0"/>
                </a:solidFill>
              </a:rPr>
              <a:t>i'r</a:t>
            </a:r>
            <a:r>
              <a:rPr lang="en-GB" dirty="0">
                <a:solidFill>
                  <a:srgbClr val="0070C0"/>
                </a:solidFill>
              </a:rPr>
              <a:t> </a:t>
            </a:r>
            <a:r>
              <a:rPr lang="en-GB" dirty="0" err="1">
                <a:solidFill>
                  <a:srgbClr val="0070C0"/>
                </a:solidFill>
              </a:rPr>
              <a:t>rhwydweithiau</a:t>
            </a:r>
            <a:r>
              <a:rPr lang="en-GB" dirty="0">
                <a:solidFill>
                  <a:srgbClr val="0070C0"/>
                </a:solidFill>
              </a:rPr>
              <a:t> </a:t>
            </a:r>
            <a:r>
              <a:rPr lang="en-GB" dirty="0" err="1">
                <a:solidFill>
                  <a:srgbClr val="0070C0"/>
                </a:solidFill>
              </a:rPr>
              <a:t>ehangach</a:t>
            </a:r>
            <a:r>
              <a:rPr lang="en-GB" dirty="0">
                <a:solidFill>
                  <a:srgbClr val="0070C0"/>
                </a:solidFill>
              </a:rPr>
              <a:t> o </a:t>
            </a:r>
            <a:r>
              <a:rPr lang="en-GB" dirty="0" err="1">
                <a:solidFill>
                  <a:srgbClr val="0070C0"/>
                </a:solidFill>
              </a:rPr>
              <a:t>gyfoedion</a:t>
            </a:r>
            <a:r>
              <a:rPr lang="en-GB" dirty="0">
                <a:solidFill>
                  <a:srgbClr val="0070C0"/>
                </a:solidFill>
              </a:rPr>
              <a:t>, </a:t>
            </a:r>
            <a:r>
              <a:rPr lang="en-GB" dirty="0" err="1">
                <a:solidFill>
                  <a:srgbClr val="0070C0"/>
                </a:solidFill>
              </a:rPr>
              <a:t>cymunedau</a:t>
            </a:r>
            <a:r>
              <a:rPr lang="en-GB" dirty="0">
                <a:solidFill>
                  <a:srgbClr val="0070C0"/>
                </a:solidFill>
              </a:rPr>
              <a:t>, </a:t>
            </a:r>
            <a:r>
              <a:rPr lang="en-GB" dirty="0" err="1">
                <a:solidFill>
                  <a:srgbClr val="0070C0"/>
                </a:solidFill>
              </a:rPr>
              <a:t>teuluoedd</a:t>
            </a:r>
            <a:r>
              <a:rPr lang="en-GB" dirty="0">
                <a:solidFill>
                  <a:srgbClr val="0070C0"/>
                </a:solidFill>
              </a:rPr>
              <a:t> a </a:t>
            </a:r>
            <a:r>
              <a:rPr lang="en-GB" dirty="0" err="1">
                <a:solidFill>
                  <a:srgbClr val="0070C0"/>
                </a:solidFill>
              </a:rPr>
              <a:t>diwylliannau</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bwysig</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bobl</a:t>
            </a:r>
            <a:r>
              <a:rPr lang="en-GB" dirty="0">
                <a:solidFill>
                  <a:srgbClr val="0070C0"/>
                </a:solidFill>
              </a:rPr>
              <a:t> </a:t>
            </a:r>
            <a:r>
              <a:rPr lang="en-GB" dirty="0" err="1">
                <a:solidFill>
                  <a:srgbClr val="0070C0"/>
                </a:solidFill>
              </a:rPr>
              <a:t>ifanc</a:t>
            </a:r>
            <a:r>
              <a:rPr lang="en-GB" dirty="0">
                <a:solidFill>
                  <a:srgbClr val="0070C0"/>
                </a:solidFill>
              </a:rPr>
              <a:t>, a </a:t>
            </a:r>
            <a:r>
              <a:rPr lang="en-GB" dirty="0" err="1">
                <a:solidFill>
                  <a:srgbClr val="0070C0"/>
                </a:solidFill>
              </a:rPr>
              <a:t>thrwy'r</a:t>
            </a:r>
            <a:r>
              <a:rPr lang="en-GB" dirty="0">
                <a:solidFill>
                  <a:srgbClr val="0070C0"/>
                </a:solidFill>
              </a:rPr>
              <a:t> </a:t>
            </a:r>
            <a:r>
              <a:rPr lang="en-GB" dirty="0" err="1">
                <a:solidFill>
                  <a:srgbClr val="0070C0"/>
                </a:solidFill>
              </a:rPr>
              <a:t>rhwydweithiau</a:t>
            </a:r>
            <a:r>
              <a:rPr lang="en-GB" dirty="0">
                <a:solidFill>
                  <a:srgbClr val="0070C0"/>
                </a:solidFill>
              </a:rPr>
              <a:t> </a:t>
            </a:r>
            <a:r>
              <a:rPr lang="en-GB" dirty="0" err="1">
                <a:solidFill>
                  <a:srgbClr val="0070C0"/>
                </a:solidFill>
              </a:rPr>
              <a:t>hyn</a:t>
            </a:r>
            <a:r>
              <a:rPr lang="en-GB" dirty="0">
                <a:solidFill>
                  <a:srgbClr val="0070C0"/>
                </a:solidFill>
              </a:rPr>
              <a:t> </a:t>
            </a:r>
            <a:r>
              <a:rPr lang="en-GB" dirty="0" err="1">
                <a:solidFill>
                  <a:srgbClr val="0070C0"/>
                </a:solidFill>
              </a:rPr>
              <a:t>mae'n</a:t>
            </a:r>
            <a:r>
              <a:rPr lang="en-GB" dirty="0">
                <a:solidFill>
                  <a:srgbClr val="0070C0"/>
                </a:solidFill>
              </a:rPr>
              <a:t> </a:t>
            </a:r>
            <a:r>
              <a:rPr lang="en-GB" dirty="0" err="1">
                <a:solidFill>
                  <a:srgbClr val="0070C0"/>
                </a:solidFill>
              </a:rPr>
              <a:t>ceisio</a:t>
            </a:r>
            <a:r>
              <a:rPr lang="en-GB" dirty="0">
                <a:solidFill>
                  <a:srgbClr val="0070C0"/>
                </a:solidFill>
              </a:rPr>
              <a:t> </a:t>
            </a:r>
            <a:r>
              <a:rPr lang="en-GB" dirty="0" err="1">
                <a:solidFill>
                  <a:srgbClr val="0070C0"/>
                </a:solidFill>
              </a:rPr>
              <a:t>helpu</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gyflawni</a:t>
            </a:r>
            <a:r>
              <a:rPr lang="en-GB" dirty="0">
                <a:solidFill>
                  <a:srgbClr val="0070C0"/>
                </a:solidFill>
              </a:rPr>
              <a:t> </a:t>
            </a:r>
            <a:r>
              <a:rPr lang="en-GB" dirty="0" err="1">
                <a:solidFill>
                  <a:srgbClr val="0070C0"/>
                </a:solidFill>
              </a:rPr>
              <a:t>perthnasoedd</a:t>
            </a:r>
            <a:r>
              <a:rPr lang="en-GB" dirty="0">
                <a:solidFill>
                  <a:srgbClr val="0070C0"/>
                </a:solidFill>
              </a:rPr>
              <a:t> </a:t>
            </a:r>
            <a:r>
              <a:rPr lang="en-GB" dirty="0" err="1">
                <a:solidFill>
                  <a:srgbClr val="0070C0"/>
                </a:solidFill>
              </a:rPr>
              <a:t>cryfach</a:t>
            </a:r>
            <a:r>
              <a:rPr lang="en-GB" dirty="0">
                <a:solidFill>
                  <a:srgbClr val="0070C0"/>
                </a:solidFill>
              </a:rPr>
              <a:t> a </a:t>
            </a:r>
            <a:r>
              <a:rPr lang="en-GB" dirty="0" err="1">
                <a:solidFill>
                  <a:srgbClr val="0070C0"/>
                </a:solidFill>
              </a:rPr>
              <a:t>hunaniaethau</a:t>
            </a:r>
            <a:r>
              <a:rPr lang="en-GB" dirty="0">
                <a:solidFill>
                  <a:srgbClr val="0070C0"/>
                </a:solidFill>
              </a:rPr>
              <a:t> </a:t>
            </a:r>
            <a:r>
              <a:rPr lang="en-GB" dirty="0" err="1">
                <a:solidFill>
                  <a:srgbClr val="0070C0"/>
                </a:solidFill>
              </a:rPr>
              <a:t>cyfunol</a:t>
            </a:r>
            <a:r>
              <a:rPr lang="en-GB" dirty="0">
                <a:solidFill>
                  <a:srgbClr val="0070C0"/>
                </a:solidFill>
              </a:rPr>
              <a:t>, </a:t>
            </a:r>
            <a:r>
              <a:rPr lang="en-GB" dirty="0" err="1">
                <a:solidFill>
                  <a:srgbClr val="0070C0"/>
                </a:solidFill>
              </a:rPr>
              <a:t>trwy</a:t>
            </a:r>
            <a:r>
              <a:rPr lang="en-GB" dirty="0">
                <a:solidFill>
                  <a:srgbClr val="0070C0"/>
                </a:solidFill>
              </a:rPr>
              <a:t> </a:t>
            </a:r>
            <a:r>
              <a:rPr lang="en-GB" dirty="0" err="1">
                <a:solidFill>
                  <a:srgbClr val="0070C0"/>
                </a:solidFill>
              </a:rPr>
              <a:t>hyrwyddo</a:t>
            </a:r>
            <a:r>
              <a:rPr lang="en-GB" dirty="0">
                <a:solidFill>
                  <a:srgbClr val="0070C0"/>
                </a:solidFill>
              </a:rPr>
              <a:t> </a:t>
            </a:r>
            <a:r>
              <a:rPr lang="en-GB" dirty="0" err="1">
                <a:solidFill>
                  <a:srgbClr val="0070C0"/>
                </a:solidFill>
              </a:rPr>
              <a:t>cynhwysiant</a:t>
            </a:r>
            <a:r>
              <a:rPr lang="en-GB" dirty="0">
                <a:solidFill>
                  <a:srgbClr val="0070C0"/>
                </a:solidFill>
              </a:rPr>
              <a:t>,</a:t>
            </a:r>
          </a:p>
          <a:p>
            <a:r>
              <a:rPr lang="en-GB" dirty="0">
                <a:solidFill>
                  <a:srgbClr val="0070C0"/>
                </a:solidFill>
              </a:rPr>
              <a:t>Mae'n </a:t>
            </a:r>
            <a:r>
              <a:rPr lang="en-GB" dirty="0" err="1">
                <a:solidFill>
                  <a:srgbClr val="0070C0"/>
                </a:solidFill>
              </a:rPr>
              <a:t>gweithio</a:t>
            </a:r>
            <a:r>
              <a:rPr lang="en-GB" dirty="0">
                <a:solidFill>
                  <a:srgbClr val="0070C0"/>
                </a:solidFill>
              </a:rPr>
              <a:t> </a:t>
            </a:r>
            <a:r>
              <a:rPr lang="en-GB" dirty="0" err="1">
                <a:solidFill>
                  <a:srgbClr val="0070C0"/>
                </a:solidFill>
              </a:rPr>
              <a:t>mewn</a:t>
            </a:r>
            <a:r>
              <a:rPr lang="en-GB" dirty="0">
                <a:solidFill>
                  <a:srgbClr val="0070C0"/>
                </a:solidFill>
              </a:rPr>
              <a:t> </a:t>
            </a:r>
            <a:r>
              <a:rPr lang="en-GB" dirty="0" err="1">
                <a:solidFill>
                  <a:srgbClr val="0070C0"/>
                </a:solidFill>
              </a:rPr>
              <a:t>partneriaeth</a:t>
            </a:r>
            <a:r>
              <a:rPr lang="en-GB" dirty="0">
                <a:solidFill>
                  <a:srgbClr val="0070C0"/>
                </a:solidFill>
              </a:rPr>
              <a:t> â </a:t>
            </a:r>
            <a:r>
              <a:rPr lang="en-GB" dirty="0" err="1">
                <a:solidFill>
                  <a:srgbClr val="0070C0"/>
                </a:solidFill>
              </a:rPr>
              <a:t>phobl</a:t>
            </a:r>
            <a:r>
              <a:rPr lang="en-GB" dirty="0">
                <a:solidFill>
                  <a:srgbClr val="0070C0"/>
                </a:solidFill>
              </a:rPr>
              <a:t> </a:t>
            </a:r>
            <a:r>
              <a:rPr lang="en-GB" dirty="0" err="1">
                <a:solidFill>
                  <a:srgbClr val="0070C0"/>
                </a:solidFill>
              </a:rPr>
              <a:t>ifanc</a:t>
            </a:r>
            <a:r>
              <a:rPr lang="en-GB" dirty="0">
                <a:solidFill>
                  <a:srgbClr val="0070C0"/>
                </a:solidFill>
              </a:rPr>
              <a:t> ac </a:t>
            </a:r>
            <a:r>
              <a:rPr lang="en-GB" dirty="0" err="1">
                <a:solidFill>
                  <a:srgbClr val="0070C0"/>
                </a:solidFill>
              </a:rPr>
              <a:t>asiantaethau</a:t>
            </a:r>
            <a:r>
              <a:rPr lang="en-GB" dirty="0">
                <a:solidFill>
                  <a:srgbClr val="0070C0"/>
                </a:solidFill>
              </a:rPr>
              <a:t> </a:t>
            </a:r>
            <a:r>
              <a:rPr lang="en-GB" dirty="0" err="1">
                <a:solidFill>
                  <a:srgbClr val="0070C0"/>
                </a:solidFill>
              </a:rPr>
              <a:t>eraill</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cyfrannu</a:t>
            </a:r>
            <a:r>
              <a:rPr lang="en-GB" dirty="0">
                <a:solidFill>
                  <a:srgbClr val="0070C0"/>
                </a:solidFill>
              </a:rPr>
              <a:t> at </a:t>
            </a:r>
            <a:r>
              <a:rPr lang="en-GB" dirty="0" err="1">
                <a:solidFill>
                  <a:srgbClr val="0070C0"/>
                </a:solidFill>
              </a:rPr>
              <a:t>ddatblygiad</a:t>
            </a:r>
            <a:r>
              <a:rPr lang="en-GB" dirty="0">
                <a:solidFill>
                  <a:srgbClr val="0070C0"/>
                </a:solidFill>
              </a:rPr>
              <a:t> </a:t>
            </a:r>
            <a:r>
              <a:rPr lang="en-GB" dirty="0" err="1">
                <a:solidFill>
                  <a:srgbClr val="0070C0"/>
                </a:solidFill>
              </a:rPr>
              <a:t>cymdeithasol</a:t>
            </a:r>
            <a:r>
              <a:rPr lang="en-GB" dirty="0">
                <a:solidFill>
                  <a:srgbClr val="0070C0"/>
                </a:solidFill>
              </a:rPr>
              <a:t>, </a:t>
            </a:r>
            <a:r>
              <a:rPr lang="en-GB" dirty="0" err="1">
                <a:solidFill>
                  <a:srgbClr val="0070C0"/>
                </a:solidFill>
              </a:rPr>
              <a:t>addysgol</a:t>
            </a:r>
            <a:r>
              <a:rPr lang="en-GB" dirty="0">
                <a:solidFill>
                  <a:srgbClr val="0070C0"/>
                </a:solidFill>
              </a:rPr>
              <a:t> a </a:t>
            </a:r>
            <a:r>
              <a:rPr lang="en-GB" dirty="0" err="1">
                <a:solidFill>
                  <a:srgbClr val="0070C0"/>
                </a:solidFill>
              </a:rPr>
              <a:t>phersonol</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a:t>
            </a:r>
          </a:p>
          <a:p>
            <a:r>
              <a:rPr lang="en-GB" dirty="0">
                <a:solidFill>
                  <a:srgbClr val="0070C0"/>
                </a:solidFill>
              </a:rPr>
              <a:t>Mae'n </a:t>
            </a:r>
            <a:r>
              <a:rPr lang="en-GB" dirty="0" err="1">
                <a:solidFill>
                  <a:srgbClr val="0070C0"/>
                </a:solidFill>
              </a:rPr>
              <a:t>cydnabod</a:t>
            </a:r>
            <a:r>
              <a:rPr lang="en-GB" dirty="0">
                <a:solidFill>
                  <a:srgbClr val="0070C0"/>
                </a:solidFill>
              </a:rPr>
              <a:t> y person </a:t>
            </a:r>
            <a:r>
              <a:rPr lang="en-GB" dirty="0" err="1">
                <a:solidFill>
                  <a:srgbClr val="0070C0"/>
                </a:solidFill>
              </a:rPr>
              <a:t>ifanc</a:t>
            </a:r>
            <a:r>
              <a:rPr lang="en-GB" dirty="0">
                <a:solidFill>
                  <a:srgbClr val="0070C0"/>
                </a:solidFill>
              </a:rPr>
              <a:t> </a:t>
            </a:r>
            <a:r>
              <a:rPr lang="en-GB" dirty="0" err="1">
                <a:solidFill>
                  <a:srgbClr val="0070C0"/>
                </a:solidFill>
              </a:rPr>
              <a:t>fel</a:t>
            </a:r>
            <a:r>
              <a:rPr lang="en-GB" dirty="0">
                <a:solidFill>
                  <a:srgbClr val="0070C0"/>
                </a:solidFill>
              </a:rPr>
              <a:t> partner </a:t>
            </a:r>
            <a:r>
              <a:rPr lang="en-GB" dirty="0" err="1">
                <a:solidFill>
                  <a:srgbClr val="0070C0"/>
                </a:solidFill>
              </a:rPr>
              <a:t>mewn</a:t>
            </a:r>
            <a:r>
              <a:rPr lang="en-GB" dirty="0">
                <a:solidFill>
                  <a:srgbClr val="0070C0"/>
                </a:solidFill>
              </a:rPr>
              <a:t> proses </a:t>
            </a:r>
            <a:r>
              <a:rPr lang="en-GB" dirty="0" err="1">
                <a:solidFill>
                  <a:srgbClr val="0070C0"/>
                </a:solidFill>
              </a:rPr>
              <a:t>ddysgu</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ategu</a:t>
            </a:r>
            <a:r>
              <a:rPr lang="en-GB" dirty="0">
                <a:solidFill>
                  <a:srgbClr val="0070C0"/>
                </a:solidFill>
              </a:rPr>
              <a:t> </a:t>
            </a:r>
            <a:r>
              <a:rPr lang="en-GB" dirty="0" err="1">
                <a:solidFill>
                  <a:srgbClr val="0070C0"/>
                </a:solidFill>
              </a:rPr>
              <a:t>addysg</a:t>
            </a:r>
            <a:r>
              <a:rPr lang="en-GB" dirty="0">
                <a:solidFill>
                  <a:srgbClr val="0070C0"/>
                </a:solidFill>
              </a:rPr>
              <a:t> </a:t>
            </a:r>
            <a:r>
              <a:rPr lang="en-GB" dirty="0" err="1">
                <a:solidFill>
                  <a:srgbClr val="0070C0"/>
                </a:solidFill>
              </a:rPr>
              <a:t>ffurfiol</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hyrwyddo</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mynediad</a:t>
            </a:r>
            <a:r>
              <a:rPr lang="en-GB" dirty="0">
                <a:solidFill>
                  <a:srgbClr val="0070C0"/>
                </a:solidFill>
              </a:rPr>
              <a:t> at </a:t>
            </a:r>
            <a:r>
              <a:rPr lang="en-GB" dirty="0" err="1">
                <a:solidFill>
                  <a:srgbClr val="0070C0"/>
                </a:solidFill>
              </a:rPr>
              <a:t>gyfleoedd</a:t>
            </a:r>
            <a:r>
              <a:rPr lang="en-GB" dirty="0">
                <a:solidFill>
                  <a:srgbClr val="0070C0"/>
                </a:solidFill>
              </a:rPr>
              <a:t> </a:t>
            </a:r>
            <a:r>
              <a:rPr lang="en-GB" dirty="0" err="1">
                <a:solidFill>
                  <a:srgbClr val="0070C0"/>
                </a:solidFill>
              </a:rPr>
              <a:t>dysgu</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galluogi</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gyflawni</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potensial</a:t>
            </a:r>
            <a:r>
              <a:rPr lang="en-GB" dirty="0">
                <a:solidFill>
                  <a:srgbClr val="0070C0"/>
                </a:solidFill>
              </a:rPr>
              <a:t>,</a:t>
            </a:r>
          </a:p>
        </p:txBody>
      </p:sp>
      <p:sp>
        <p:nvSpPr>
          <p:cNvPr id="4" name="Content Placeholder 3">
            <a:extLst>
              <a:ext uri="{FF2B5EF4-FFF2-40B4-BE49-F238E27FC236}">
                <a16:creationId xmlns:a16="http://schemas.microsoft.com/office/drawing/2014/main" id="{DBB7F353-4C22-D2ED-2E37-CA49BF9ACAB3}"/>
              </a:ext>
            </a:extLst>
          </p:cNvPr>
          <p:cNvSpPr>
            <a:spLocks noGrp="1"/>
          </p:cNvSpPr>
          <p:nvPr>
            <p:ph sz="half" idx="2"/>
          </p:nvPr>
        </p:nvSpPr>
        <p:spPr>
          <a:xfrm>
            <a:off x="6172200" y="1638587"/>
            <a:ext cx="5181600" cy="4351338"/>
          </a:xfrm>
        </p:spPr>
        <p:txBody>
          <a:bodyPr>
            <a:normAutofit fontScale="70000" lnSpcReduction="20000"/>
          </a:bodyPr>
          <a:lstStyle/>
          <a:p>
            <a:r>
              <a:rPr lang="en-GB" dirty="0"/>
              <a:t>It recognises, respects and is actively responsive to the wider networks of peers, communities, families and cultures which are important to young people, and through these networks seeks to help young people to achieve stronger relationships and collective identities, through the promotion  of inclusivity, </a:t>
            </a:r>
          </a:p>
          <a:p>
            <a:r>
              <a:rPr lang="en-GB" dirty="0"/>
              <a:t>It works in partnership with young people and other agencies which contribute to young people’s social, educational and personal development, </a:t>
            </a:r>
          </a:p>
          <a:p>
            <a:r>
              <a:rPr lang="en-GB" dirty="0"/>
              <a:t>It recognises the young person as a partner in a learning process, complementing formal education, promoting their access to learning opportunities which enable them to fulfil their potential,</a:t>
            </a:r>
          </a:p>
        </p:txBody>
      </p:sp>
    </p:spTree>
    <p:extLst>
      <p:ext uri="{BB962C8B-B14F-4D97-AF65-F5344CB8AC3E}">
        <p14:creationId xmlns:p14="http://schemas.microsoft.com/office/powerpoint/2010/main" val="15408853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D091BF-78ED-230F-ADBA-B4A0A89E5D4F}"/>
              </a:ext>
            </a:extLst>
          </p:cNvPr>
          <p:cNvSpPr>
            <a:spLocks noGrp="1"/>
          </p:cNvSpPr>
          <p:nvPr>
            <p:ph type="title"/>
          </p:nvPr>
        </p:nvSpPr>
        <p:spPr/>
        <p:txBody>
          <a:bodyPr>
            <a:normAutofit/>
          </a:bodyPr>
          <a:lstStyle/>
          <a:p>
            <a:r>
              <a:rPr lang="en-GB" dirty="0" err="1">
                <a:solidFill>
                  <a:srgbClr val="0070C0"/>
                </a:solidFill>
              </a:rPr>
              <a:t>Datblygiad</a:t>
            </a:r>
            <a:r>
              <a:rPr lang="en-GB" dirty="0">
                <a:solidFill>
                  <a:srgbClr val="0070C0"/>
                </a:solidFill>
              </a:rPr>
              <a:t> </a:t>
            </a:r>
            <a:r>
              <a:rPr lang="en-GB" dirty="0" err="1">
                <a:solidFill>
                  <a:srgbClr val="0070C0"/>
                </a:solidFill>
              </a:rPr>
              <a:t>personol</a:t>
            </a:r>
            <a:r>
              <a:rPr lang="en-GB" dirty="0">
                <a:solidFill>
                  <a:srgbClr val="0070C0"/>
                </a:solidFill>
              </a:rPr>
              <a:t>, </a:t>
            </a:r>
            <a:r>
              <a:rPr lang="en-GB" dirty="0" err="1">
                <a:solidFill>
                  <a:srgbClr val="0070C0"/>
                </a:solidFill>
              </a:rPr>
              <a:t>cymdeithasol</a:t>
            </a:r>
            <a:r>
              <a:rPr lang="en-GB" dirty="0">
                <a:solidFill>
                  <a:srgbClr val="0070C0"/>
                </a:solidFill>
              </a:rPr>
              <a:t> a </a:t>
            </a:r>
            <a:r>
              <a:rPr lang="en-GB" dirty="0" err="1">
                <a:solidFill>
                  <a:srgbClr val="0070C0"/>
                </a:solidFill>
              </a:rPr>
              <a:t>gwleidyddol</a:t>
            </a:r>
            <a:r>
              <a:rPr lang="en-GB" dirty="0">
                <a:solidFill>
                  <a:srgbClr val="0070C0"/>
                </a:solidFill>
              </a:rPr>
              <a:t>/ </a:t>
            </a:r>
            <a:r>
              <a:rPr lang="en-GB" dirty="0"/>
              <a:t>Personal, social and political development: </a:t>
            </a:r>
          </a:p>
        </p:txBody>
      </p:sp>
      <p:sp>
        <p:nvSpPr>
          <p:cNvPr id="3" name="Content Placeholder 2">
            <a:extLst>
              <a:ext uri="{FF2B5EF4-FFF2-40B4-BE49-F238E27FC236}">
                <a16:creationId xmlns:a16="http://schemas.microsoft.com/office/drawing/2014/main" id="{6F76A5B5-CEEE-843A-9120-DEB5F3921056}"/>
              </a:ext>
            </a:extLst>
          </p:cNvPr>
          <p:cNvSpPr>
            <a:spLocks noGrp="1"/>
          </p:cNvSpPr>
          <p:nvPr>
            <p:ph sz="half" idx="1"/>
          </p:nvPr>
        </p:nvSpPr>
        <p:spPr>
          <a:xfrm>
            <a:off x="838200" y="1648978"/>
            <a:ext cx="5181600" cy="4351338"/>
          </a:xfrm>
        </p:spPr>
        <p:txBody>
          <a:bodyPr>
            <a:normAutofit fontScale="92500" lnSpcReduction="20000"/>
          </a:bodyPr>
          <a:lstStyle/>
          <a:p>
            <a:pPr marL="0" indent="0">
              <a:buNone/>
            </a:pPr>
            <a:r>
              <a:rPr lang="en-GB" dirty="0">
                <a:solidFill>
                  <a:srgbClr val="0070C0"/>
                </a:solidFill>
              </a:rPr>
              <a:t>• Mae'n </a:t>
            </a:r>
            <a:r>
              <a:rPr lang="en-GB" dirty="0" err="1">
                <a:solidFill>
                  <a:srgbClr val="0070C0"/>
                </a:solidFill>
              </a:rPr>
              <a:t>ymwneud</a:t>
            </a:r>
            <a:r>
              <a:rPr lang="en-GB" dirty="0">
                <a:solidFill>
                  <a:srgbClr val="0070C0"/>
                </a:solidFill>
              </a:rPr>
              <a:t> â </a:t>
            </a:r>
            <a:r>
              <a:rPr lang="en-GB" dirty="0" err="1">
                <a:solidFill>
                  <a:srgbClr val="0070C0"/>
                </a:solidFill>
              </a:rPr>
              <a:t>sut</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teimlo</a:t>
            </a:r>
            <a:r>
              <a:rPr lang="en-GB" dirty="0">
                <a:solidFill>
                  <a:srgbClr val="0070C0"/>
                </a:solidFill>
              </a:rPr>
              <a:t>, ac </a:t>
            </a:r>
            <a:r>
              <a:rPr lang="en-GB" dirty="0" err="1">
                <a:solidFill>
                  <a:srgbClr val="0070C0"/>
                </a:solidFill>
              </a:rPr>
              <a:t>nid</a:t>
            </a:r>
            <a:r>
              <a:rPr lang="en-GB" dirty="0">
                <a:solidFill>
                  <a:srgbClr val="0070C0"/>
                </a:solidFill>
              </a:rPr>
              <a:t> dim </a:t>
            </a:r>
            <a:r>
              <a:rPr lang="en-GB" dirty="0" err="1">
                <a:solidFill>
                  <a:srgbClr val="0070C0"/>
                </a:solidFill>
              </a:rPr>
              <a:t>ond</a:t>
            </a:r>
            <a:r>
              <a:rPr lang="en-GB" dirty="0">
                <a:solidFill>
                  <a:srgbClr val="0070C0"/>
                </a:solidFill>
              </a:rPr>
              <a:t> </a:t>
            </a:r>
            <a:r>
              <a:rPr lang="en-GB" dirty="0" err="1">
                <a:solidFill>
                  <a:srgbClr val="0070C0"/>
                </a:solidFill>
              </a:rPr>
              <a:t>â'r</a:t>
            </a:r>
            <a:r>
              <a:rPr lang="en-GB" dirty="0">
                <a:solidFill>
                  <a:srgbClr val="0070C0"/>
                </a:solidFill>
              </a:rPr>
              <a:t> </a:t>
            </a:r>
            <a:r>
              <a:rPr lang="en-GB" dirty="0" err="1">
                <a:solidFill>
                  <a:srgbClr val="0070C0"/>
                </a:solidFill>
              </a:rPr>
              <a:t>hyn</a:t>
            </a:r>
            <a:r>
              <a:rPr lang="en-GB" dirty="0">
                <a:solidFill>
                  <a:srgbClr val="0070C0"/>
                </a:solidFill>
              </a:rPr>
              <a:t> </a:t>
            </a:r>
            <a:r>
              <a:rPr lang="en-GB" dirty="0" err="1">
                <a:solidFill>
                  <a:srgbClr val="0070C0"/>
                </a:solidFill>
              </a:rPr>
              <a:t>maen</a:t>
            </a:r>
            <a:r>
              <a:rPr lang="en-GB" dirty="0">
                <a:solidFill>
                  <a:srgbClr val="0070C0"/>
                </a:solidFill>
              </a:rPr>
              <a:t> </a:t>
            </a:r>
            <a:r>
              <a:rPr lang="en-GB" dirty="0" err="1">
                <a:solidFill>
                  <a:srgbClr val="0070C0"/>
                </a:solidFill>
              </a:rPr>
              <a:t>nhw'n</a:t>
            </a:r>
            <a:r>
              <a:rPr lang="en-GB" dirty="0">
                <a:solidFill>
                  <a:srgbClr val="0070C0"/>
                </a:solidFill>
              </a:rPr>
              <a:t> </a:t>
            </a:r>
            <a:r>
              <a:rPr lang="en-GB" dirty="0" err="1">
                <a:solidFill>
                  <a:srgbClr val="0070C0"/>
                </a:solidFill>
              </a:rPr>
              <a:t>ei</a:t>
            </a:r>
            <a:r>
              <a:rPr lang="en-GB" dirty="0">
                <a:solidFill>
                  <a:srgbClr val="0070C0"/>
                </a:solidFill>
              </a:rPr>
              <a:t> </a:t>
            </a:r>
            <a:r>
              <a:rPr lang="en-GB" dirty="0" err="1">
                <a:solidFill>
                  <a:srgbClr val="0070C0"/>
                </a:solidFill>
              </a:rPr>
              <a:t>wybod</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hyn</a:t>
            </a:r>
            <a:r>
              <a:rPr lang="en-GB" dirty="0">
                <a:solidFill>
                  <a:srgbClr val="0070C0"/>
                </a:solidFill>
              </a:rPr>
              <a:t> y gallant </a:t>
            </a:r>
            <a:r>
              <a:rPr lang="en-GB" dirty="0" err="1">
                <a:solidFill>
                  <a:srgbClr val="0070C0"/>
                </a:solidFill>
              </a:rPr>
              <a:t>ei</a:t>
            </a:r>
            <a:r>
              <a:rPr lang="en-GB" dirty="0">
                <a:solidFill>
                  <a:srgbClr val="0070C0"/>
                </a:solidFill>
              </a:rPr>
              <a:t> </a:t>
            </a:r>
            <a:r>
              <a:rPr lang="en-GB" dirty="0" err="1">
                <a:solidFill>
                  <a:srgbClr val="0070C0"/>
                </a:solidFill>
              </a:rPr>
              <a:t>wneud</a:t>
            </a:r>
            <a:r>
              <a:rPr lang="en-GB" dirty="0">
                <a:solidFill>
                  <a:srgbClr val="0070C0"/>
                </a:solidFill>
              </a:rPr>
              <a:t>,</a:t>
            </a:r>
          </a:p>
          <a:p>
            <a:pPr marL="0" indent="0">
              <a:buNone/>
            </a:pPr>
            <a:r>
              <a:rPr lang="en-GB" dirty="0">
                <a:solidFill>
                  <a:srgbClr val="0070C0"/>
                </a:solidFill>
              </a:rPr>
              <a:t>• Mae'n </a:t>
            </a:r>
            <a:r>
              <a:rPr lang="en-GB" dirty="0" err="1">
                <a:solidFill>
                  <a:srgbClr val="0070C0"/>
                </a:solidFill>
              </a:rPr>
              <a:t>ymwneud</a:t>
            </a:r>
            <a:r>
              <a:rPr lang="en-GB" dirty="0">
                <a:solidFill>
                  <a:srgbClr val="0070C0"/>
                </a:solidFill>
              </a:rPr>
              <a:t> â </a:t>
            </a:r>
            <a:r>
              <a:rPr lang="en-GB" dirty="0" err="1">
                <a:solidFill>
                  <a:srgbClr val="0070C0"/>
                </a:solidFill>
              </a:rPr>
              <a:t>hwyluso</a:t>
            </a:r>
            <a:r>
              <a:rPr lang="en-GB" dirty="0">
                <a:solidFill>
                  <a:srgbClr val="0070C0"/>
                </a:solidFill>
              </a:rPr>
              <a:t> a </a:t>
            </a:r>
            <a:r>
              <a:rPr lang="en-GB" dirty="0" err="1">
                <a:solidFill>
                  <a:srgbClr val="0070C0"/>
                </a:solidFill>
              </a:rPr>
              <a:t>grymuso</a:t>
            </a:r>
            <a:r>
              <a:rPr lang="en-GB" dirty="0">
                <a:solidFill>
                  <a:srgbClr val="0070C0"/>
                </a:solidFill>
              </a:rPr>
              <a:t> </a:t>
            </a:r>
            <a:r>
              <a:rPr lang="en-GB" dirty="0" err="1">
                <a:solidFill>
                  <a:srgbClr val="0070C0"/>
                </a:solidFill>
              </a:rPr>
              <a:t>llais</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hannog</a:t>
            </a:r>
            <a:r>
              <a:rPr lang="en-GB" dirty="0">
                <a:solidFill>
                  <a:srgbClr val="0070C0"/>
                </a:solidFill>
              </a:rPr>
              <a:t> </a:t>
            </a:r>
            <a:r>
              <a:rPr lang="en-GB" dirty="0" err="1">
                <a:solidFill>
                  <a:srgbClr val="0070C0"/>
                </a:solidFill>
              </a:rPr>
              <a:t>a'u</a:t>
            </a:r>
            <a:r>
              <a:rPr lang="en-GB" dirty="0">
                <a:solidFill>
                  <a:srgbClr val="0070C0"/>
                </a:solidFill>
              </a:rPr>
              <a:t> </a:t>
            </a:r>
            <a:r>
              <a:rPr lang="en-GB" dirty="0" err="1">
                <a:solidFill>
                  <a:srgbClr val="0070C0"/>
                </a:solidFill>
              </a:rPr>
              <a:t>galluogi</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ddylanwadu</a:t>
            </a:r>
            <a:r>
              <a:rPr lang="en-GB" dirty="0">
                <a:solidFill>
                  <a:srgbClr val="0070C0"/>
                </a:solidFill>
              </a:rPr>
              <a:t> </a:t>
            </a:r>
            <a:r>
              <a:rPr lang="en-GB" dirty="0" err="1">
                <a:solidFill>
                  <a:srgbClr val="0070C0"/>
                </a:solidFill>
              </a:rPr>
              <a:t>ar</a:t>
            </a:r>
            <a:r>
              <a:rPr lang="en-GB" dirty="0">
                <a:solidFill>
                  <a:srgbClr val="0070C0"/>
                </a:solidFill>
              </a:rPr>
              <a:t> yr </a:t>
            </a:r>
            <a:r>
              <a:rPr lang="en-GB" dirty="0" err="1">
                <a:solidFill>
                  <a:srgbClr val="0070C0"/>
                </a:solidFill>
              </a:rPr>
              <a:t>amgylchedd</a:t>
            </a:r>
            <a:r>
              <a:rPr lang="en-GB" dirty="0">
                <a:solidFill>
                  <a:srgbClr val="0070C0"/>
                </a:solidFill>
              </a:rPr>
              <a:t> y </a:t>
            </a:r>
            <a:r>
              <a:rPr lang="en-GB" dirty="0" err="1">
                <a:solidFill>
                  <a:srgbClr val="0070C0"/>
                </a:solidFill>
              </a:rPr>
              <a:t>maent</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byw</a:t>
            </a:r>
            <a:r>
              <a:rPr lang="en-GB" dirty="0">
                <a:solidFill>
                  <a:srgbClr val="0070C0"/>
                </a:solidFill>
              </a:rPr>
              <a:t> </a:t>
            </a:r>
            <a:r>
              <a:rPr lang="en-GB" dirty="0" err="1">
                <a:solidFill>
                  <a:srgbClr val="0070C0"/>
                </a:solidFill>
              </a:rPr>
              <a:t>ynddo</a:t>
            </a:r>
            <a:endParaRPr lang="en-GB" dirty="0">
              <a:solidFill>
                <a:srgbClr val="0070C0"/>
              </a:solidFill>
            </a:endParaRPr>
          </a:p>
          <a:p>
            <a:pPr marL="0" indent="0">
              <a:buNone/>
            </a:pPr>
            <a:r>
              <a:rPr lang="en-GB" dirty="0">
                <a:solidFill>
                  <a:srgbClr val="0070C0"/>
                </a:solidFill>
              </a:rPr>
              <a:t>• Mae'n </a:t>
            </a:r>
            <a:r>
              <a:rPr lang="en-GB" dirty="0" err="1">
                <a:solidFill>
                  <a:srgbClr val="0070C0"/>
                </a:solidFill>
              </a:rPr>
              <a:t>diogelu</a:t>
            </a:r>
            <a:r>
              <a:rPr lang="en-GB" dirty="0">
                <a:solidFill>
                  <a:srgbClr val="0070C0"/>
                </a:solidFill>
              </a:rPr>
              <a:t> </a:t>
            </a:r>
            <a:r>
              <a:rPr lang="en-GB" dirty="0" err="1">
                <a:solidFill>
                  <a:srgbClr val="0070C0"/>
                </a:solidFill>
              </a:rPr>
              <a:t>lles</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ac </a:t>
            </a:r>
            <a:r>
              <a:rPr lang="en-GB" dirty="0" err="1">
                <a:solidFill>
                  <a:srgbClr val="0070C0"/>
                </a:solidFill>
              </a:rPr>
              <a:t>yn</a:t>
            </a:r>
            <a:r>
              <a:rPr lang="en-GB" dirty="0">
                <a:solidFill>
                  <a:srgbClr val="0070C0"/>
                </a:solidFill>
              </a:rPr>
              <a:t> </a:t>
            </a:r>
            <a:r>
              <a:rPr lang="en-GB" dirty="0" err="1">
                <a:solidFill>
                  <a:srgbClr val="0070C0"/>
                </a:solidFill>
              </a:rPr>
              <a:t>darparu</a:t>
            </a:r>
            <a:r>
              <a:rPr lang="en-GB" dirty="0">
                <a:solidFill>
                  <a:srgbClr val="0070C0"/>
                </a:solidFill>
              </a:rPr>
              <a:t> </a:t>
            </a:r>
            <a:r>
              <a:rPr lang="en-GB" dirty="0" err="1">
                <a:solidFill>
                  <a:srgbClr val="0070C0"/>
                </a:solidFill>
              </a:rPr>
              <a:t>amgylchedd</a:t>
            </a:r>
            <a:r>
              <a:rPr lang="en-GB" dirty="0">
                <a:solidFill>
                  <a:srgbClr val="0070C0"/>
                </a:solidFill>
              </a:rPr>
              <a:t> </a:t>
            </a:r>
            <a:r>
              <a:rPr lang="en-GB" dirty="0" err="1">
                <a:solidFill>
                  <a:srgbClr val="0070C0"/>
                </a:solidFill>
              </a:rPr>
              <a:t>diogel</a:t>
            </a:r>
            <a:r>
              <a:rPr lang="en-GB" dirty="0">
                <a:solidFill>
                  <a:srgbClr val="0070C0"/>
                </a:solidFill>
              </a:rPr>
              <a:t> </a:t>
            </a:r>
            <a:r>
              <a:rPr lang="en-GB" dirty="0" err="1">
                <a:solidFill>
                  <a:srgbClr val="0070C0"/>
                </a:solidFill>
              </a:rPr>
              <a:t>iddynt</a:t>
            </a:r>
            <a:r>
              <a:rPr lang="en-GB" dirty="0">
                <a:solidFill>
                  <a:srgbClr val="0070C0"/>
                </a:solidFill>
              </a:rPr>
              <a:t> </a:t>
            </a:r>
            <a:r>
              <a:rPr lang="en-GB" dirty="0" err="1">
                <a:solidFill>
                  <a:srgbClr val="0070C0"/>
                </a:solidFill>
              </a:rPr>
              <a:t>archwilio</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gwerthoedd</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credoau</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syniadau</a:t>
            </a:r>
            <a:r>
              <a:rPr lang="en-GB" dirty="0">
                <a:solidFill>
                  <a:srgbClr val="0070C0"/>
                </a:solidFill>
              </a:rPr>
              <a:t> </a:t>
            </a:r>
            <a:r>
              <a:rPr lang="en-GB" dirty="0" err="1">
                <a:solidFill>
                  <a:srgbClr val="0070C0"/>
                </a:solidFill>
              </a:rPr>
              <a:t>a'u</a:t>
            </a:r>
            <a:r>
              <a:rPr lang="en-GB" dirty="0">
                <a:solidFill>
                  <a:srgbClr val="0070C0"/>
                </a:solidFill>
              </a:rPr>
              <a:t> </a:t>
            </a:r>
            <a:r>
              <a:rPr lang="en-GB" dirty="0" err="1">
                <a:solidFill>
                  <a:srgbClr val="0070C0"/>
                </a:solidFill>
              </a:rPr>
              <a:t>materion</a:t>
            </a:r>
            <a:r>
              <a:rPr lang="en-GB" dirty="0">
                <a:solidFill>
                  <a:srgbClr val="0070C0"/>
                </a:solidFill>
              </a:rPr>
              <a:t>.</a:t>
            </a:r>
          </a:p>
        </p:txBody>
      </p:sp>
      <p:sp>
        <p:nvSpPr>
          <p:cNvPr id="4" name="Content Placeholder 3">
            <a:extLst>
              <a:ext uri="{FF2B5EF4-FFF2-40B4-BE49-F238E27FC236}">
                <a16:creationId xmlns:a16="http://schemas.microsoft.com/office/drawing/2014/main" id="{4EC46B44-8611-8765-44F0-34074976A240}"/>
              </a:ext>
            </a:extLst>
          </p:cNvPr>
          <p:cNvSpPr>
            <a:spLocks noGrp="1"/>
          </p:cNvSpPr>
          <p:nvPr>
            <p:ph sz="half" idx="2"/>
          </p:nvPr>
        </p:nvSpPr>
        <p:spPr>
          <a:xfrm>
            <a:off x="6172200" y="1638587"/>
            <a:ext cx="5181600" cy="4351338"/>
          </a:xfrm>
        </p:spPr>
        <p:txBody>
          <a:bodyPr>
            <a:normAutofit fontScale="92500" lnSpcReduction="20000"/>
          </a:bodyPr>
          <a:lstStyle/>
          <a:p>
            <a:pPr marL="0" indent="0">
              <a:buNone/>
            </a:pPr>
            <a:r>
              <a:rPr lang="en-GB" dirty="0"/>
              <a:t>• It is concerned with how young people feel, and not just with what they know and can do, </a:t>
            </a:r>
          </a:p>
          <a:p>
            <a:pPr marL="0" indent="0">
              <a:buNone/>
            </a:pPr>
            <a:r>
              <a:rPr lang="en-GB" dirty="0"/>
              <a:t>• It is concerned with facilitating and empowering the voice of young people, encouraging and enabling them to influence the environment in which they live, </a:t>
            </a:r>
          </a:p>
          <a:p>
            <a:pPr marL="0" indent="0">
              <a:buNone/>
            </a:pPr>
            <a:r>
              <a:rPr lang="en-GB" dirty="0"/>
              <a:t>• It safeguards the welfare of young people, and provides them with a safe environment in which to explore their values, beliefs, ideas and issues. </a:t>
            </a:r>
          </a:p>
        </p:txBody>
      </p:sp>
    </p:spTree>
    <p:extLst>
      <p:ext uri="{BB962C8B-B14F-4D97-AF65-F5344CB8AC3E}">
        <p14:creationId xmlns:p14="http://schemas.microsoft.com/office/powerpoint/2010/main" val="3289259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187D8458-ADF6-92B3-0178-65C7F0C6A184}"/>
              </a:ext>
            </a:extLst>
          </p:cNvPr>
          <p:cNvPicPr>
            <a:picLocks noChangeAspect="1"/>
          </p:cNvPicPr>
          <p:nvPr/>
        </p:nvPicPr>
        <p:blipFill>
          <a:blip r:embed="rId2"/>
          <a:stretch>
            <a:fillRect/>
          </a:stretch>
        </p:blipFill>
        <p:spPr>
          <a:xfrm>
            <a:off x="2409617" y="230000"/>
            <a:ext cx="7372766" cy="5322209"/>
          </a:xfrm>
          <a:prstGeom prst="rect">
            <a:avLst/>
          </a:prstGeom>
        </p:spPr>
      </p:pic>
    </p:spTree>
    <p:extLst>
      <p:ext uri="{BB962C8B-B14F-4D97-AF65-F5344CB8AC3E}">
        <p14:creationId xmlns:p14="http://schemas.microsoft.com/office/powerpoint/2010/main" val="4083598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205E4-8E04-FACC-CE0B-D73EF0B28BC7}"/>
              </a:ext>
            </a:extLst>
          </p:cNvPr>
          <p:cNvSpPr>
            <a:spLocks noGrp="1"/>
          </p:cNvSpPr>
          <p:nvPr>
            <p:ph type="title"/>
          </p:nvPr>
        </p:nvSpPr>
        <p:spPr/>
        <p:txBody>
          <a:bodyPr/>
          <a:lstStyle/>
          <a:p>
            <a:r>
              <a:rPr lang="en-GB" dirty="0" err="1">
                <a:solidFill>
                  <a:srgbClr val="0070C0"/>
                </a:solidFill>
              </a:rPr>
              <a:t>Ffigur</a:t>
            </a:r>
            <a:r>
              <a:rPr lang="en-GB" dirty="0">
                <a:solidFill>
                  <a:srgbClr val="0070C0"/>
                </a:solidFill>
              </a:rPr>
              <a:t> 1/ </a:t>
            </a:r>
            <a:r>
              <a:rPr lang="en-GB" dirty="0"/>
              <a:t>Figure 1</a:t>
            </a:r>
          </a:p>
        </p:txBody>
      </p:sp>
      <p:sp>
        <p:nvSpPr>
          <p:cNvPr id="3" name="Content Placeholder 2">
            <a:extLst>
              <a:ext uri="{FF2B5EF4-FFF2-40B4-BE49-F238E27FC236}">
                <a16:creationId xmlns:a16="http://schemas.microsoft.com/office/drawing/2014/main" id="{E646EB83-20D9-647A-8354-B8D055CE621C}"/>
              </a:ext>
            </a:extLst>
          </p:cNvPr>
          <p:cNvSpPr>
            <a:spLocks noGrp="1"/>
          </p:cNvSpPr>
          <p:nvPr>
            <p:ph sz="half" idx="1"/>
          </p:nvPr>
        </p:nvSpPr>
        <p:spPr>
          <a:xfrm>
            <a:off x="838200" y="1555461"/>
            <a:ext cx="5181600" cy="4351338"/>
          </a:xfrm>
        </p:spPr>
        <p:txBody>
          <a:bodyPr/>
          <a:lstStyle/>
          <a:p>
            <a:r>
              <a:rPr lang="en-GB" dirty="0">
                <a:solidFill>
                  <a:srgbClr val="0070C0"/>
                </a:solidFill>
              </a:rPr>
              <a:t>Mae </a:t>
            </a:r>
            <a:r>
              <a:rPr lang="en-GB" dirty="0" err="1">
                <a:solidFill>
                  <a:srgbClr val="0070C0"/>
                </a:solidFill>
              </a:rPr>
              <a:t>Ffigur</a:t>
            </a:r>
            <a:r>
              <a:rPr lang="en-GB" dirty="0">
                <a:solidFill>
                  <a:srgbClr val="0070C0"/>
                </a:solidFill>
              </a:rPr>
              <a:t> 1 </a:t>
            </a:r>
            <a:r>
              <a:rPr lang="en-GB" dirty="0" err="1">
                <a:solidFill>
                  <a:srgbClr val="0070C0"/>
                </a:solidFill>
              </a:rPr>
              <a:t>yn</a:t>
            </a:r>
            <a:r>
              <a:rPr lang="en-GB" dirty="0">
                <a:solidFill>
                  <a:srgbClr val="0070C0"/>
                </a:solidFill>
              </a:rPr>
              <a:t> </a:t>
            </a:r>
            <a:r>
              <a:rPr lang="en-GB" dirty="0" err="1">
                <a:solidFill>
                  <a:srgbClr val="0070C0"/>
                </a:solidFill>
              </a:rPr>
              <a:t>dangos</a:t>
            </a:r>
            <a:r>
              <a:rPr lang="en-GB" dirty="0">
                <a:solidFill>
                  <a:srgbClr val="0070C0"/>
                </a:solidFill>
              </a:rPr>
              <a:t> y gall Gwaith </a:t>
            </a:r>
            <a:r>
              <a:rPr lang="en-GB" dirty="0" err="1">
                <a:solidFill>
                  <a:srgbClr val="0070C0"/>
                </a:solidFill>
              </a:rPr>
              <a:t>Ieuenctid</a:t>
            </a:r>
            <a:r>
              <a:rPr lang="en-GB" dirty="0">
                <a:solidFill>
                  <a:srgbClr val="0070C0"/>
                </a:solidFill>
              </a:rPr>
              <a:t> </a:t>
            </a:r>
            <a:r>
              <a:rPr lang="en-GB" dirty="0" err="1">
                <a:solidFill>
                  <a:srgbClr val="0070C0"/>
                </a:solidFill>
              </a:rPr>
              <a:t>fodoli</a:t>
            </a:r>
            <a:r>
              <a:rPr lang="en-GB" dirty="0">
                <a:solidFill>
                  <a:srgbClr val="0070C0"/>
                </a:solidFill>
              </a:rPr>
              <a:t> </a:t>
            </a:r>
            <a:r>
              <a:rPr lang="en-GB" dirty="0" err="1">
                <a:solidFill>
                  <a:srgbClr val="0070C0"/>
                </a:solidFill>
              </a:rPr>
              <a:t>mewn</a:t>
            </a:r>
            <a:r>
              <a:rPr lang="en-GB" dirty="0">
                <a:solidFill>
                  <a:srgbClr val="0070C0"/>
                </a:solidFill>
              </a:rPr>
              <a:t> </a:t>
            </a:r>
            <a:r>
              <a:rPr lang="en-GB" dirty="0" err="1">
                <a:solidFill>
                  <a:srgbClr val="0070C0"/>
                </a:solidFill>
              </a:rPr>
              <a:t>gwahanol</a:t>
            </a:r>
            <a:r>
              <a:rPr lang="en-GB" dirty="0">
                <a:solidFill>
                  <a:srgbClr val="0070C0"/>
                </a:solidFill>
              </a:rPr>
              <a:t> </a:t>
            </a:r>
            <a:r>
              <a:rPr lang="en-GB" dirty="0" err="1">
                <a:solidFill>
                  <a:srgbClr val="0070C0"/>
                </a:solidFill>
              </a:rPr>
              <a:t>gyd-destunau</a:t>
            </a:r>
            <a:r>
              <a:rPr lang="en-GB" dirty="0">
                <a:solidFill>
                  <a:srgbClr val="0070C0"/>
                </a:solidFill>
              </a:rPr>
              <a:t> </a:t>
            </a:r>
            <a:r>
              <a:rPr lang="en-GB" dirty="0" err="1">
                <a:solidFill>
                  <a:srgbClr val="0070C0"/>
                </a:solidFill>
              </a:rPr>
              <a:t>sefydliadol</a:t>
            </a:r>
            <a:r>
              <a:rPr lang="en-GB" dirty="0">
                <a:solidFill>
                  <a:srgbClr val="0070C0"/>
                </a:solidFill>
              </a:rPr>
              <a:t>. </a:t>
            </a:r>
          </a:p>
          <a:p>
            <a:r>
              <a:rPr lang="en-GB" dirty="0">
                <a:solidFill>
                  <a:srgbClr val="0070C0"/>
                </a:solidFill>
              </a:rPr>
              <a:t>Beth </a:t>
            </a:r>
            <a:r>
              <a:rPr lang="en-GB" dirty="0" err="1">
                <a:solidFill>
                  <a:srgbClr val="0070C0"/>
                </a:solidFill>
              </a:rPr>
              <a:t>yw</a:t>
            </a:r>
            <a:r>
              <a:rPr lang="en-GB" dirty="0">
                <a:solidFill>
                  <a:srgbClr val="0070C0"/>
                </a:solidFill>
              </a:rPr>
              <a:t> </a:t>
            </a:r>
            <a:r>
              <a:rPr lang="en-GB" dirty="0" err="1">
                <a:solidFill>
                  <a:srgbClr val="0070C0"/>
                </a:solidFill>
              </a:rPr>
              <a:t>eich</a:t>
            </a:r>
            <a:r>
              <a:rPr lang="en-GB" dirty="0">
                <a:solidFill>
                  <a:srgbClr val="0070C0"/>
                </a:solidFill>
              </a:rPr>
              <a:t> barn chi am y </a:t>
            </a:r>
            <a:r>
              <a:rPr lang="en-GB" dirty="0" err="1">
                <a:solidFill>
                  <a:srgbClr val="0070C0"/>
                </a:solidFill>
              </a:rPr>
              <a:t>ffigur</a:t>
            </a:r>
            <a:r>
              <a:rPr lang="en-GB" dirty="0">
                <a:solidFill>
                  <a:srgbClr val="0070C0"/>
                </a:solidFill>
              </a:rPr>
              <a:t> </a:t>
            </a:r>
            <a:r>
              <a:rPr lang="en-GB" dirty="0" err="1">
                <a:solidFill>
                  <a:srgbClr val="0070C0"/>
                </a:solidFill>
              </a:rPr>
              <a:t>hwn</a:t>
            </a:r>
            <a:r>
              <a:rPr lang="en-GB" dirty="0">
                <a:solidFill>
                  <a:srgbClr val="0070C0"/>
                </a:solidFill>
              </a:rPr>
              <a:t>? </a:t>
            </a:r>
          </a:p>
          <a:p>
            <a:r>
              <a:rPr lang="en-GB" dirty="0" err="1">
                <a:solidFill>
                  <a:srgbClr val="0070C0"/>
                </a:solidFill>
              </a:rPr>
              <a:t>Ymddengys</a:t>
            </a:r>
            <a:r>
              <a:rPr lang="en-GB" dirty="0">
                <a:solidFill>
                  <a:srgbClr val="0070C0"/>
                </a:solidFill>
              </a:rPr>
              <a:t> bod </a:t>
            </a:r>
            <a:r>
              <a:rPr lang="en-GB" dirty="0" err="1">
                <a:solidFill>
                  <a:srgbClr val="0070C0"/>
                </a:solidFill>
              </a:rPr>
              <a:t>hyn</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wir</a:t>
            </a:r>
            <a:r>
              <a:rPr lang="en-GB" dirty="0">
                <a:solidFill>
                  <a:srgbClr val="0070C0"/>
                </a:solidFill>
              </a:rPr>
              <a:t> </a:t>
            </a:r>
            <a:r>
              <a:rPr lang="en-GB" dirty="0" err="1">
                <a:solidFill>
                  <a:srgbClr val="0070C0"/>
                </a:solidFill>
              </a:rPr>
              <a:t>fwyfwy</a:t>
            </a:r>
            <a:r>
              <a:rPr lang="en-GB" dirty="0">
                <a:solidFill>
                  <a:srgbClr val="0070C0"/>
                </a:solidFill>
              </a:rPr>
              <a:t>, </a:t>
            </a:r>
            <a:r>
              <a:rPr lang="en-GB" dirty="0" err="1">
                <a:solidFill>
                  <a:srgbClr val="0070C0"/>
                </a:solidFill>
              </a:rPr>
              <a:t>rhestrwch</a:t>
            </a:r>
            <a:r>
              <a:rPr lang="en-GB" dirty="0">
                <a:solidFill>
                  <a:srgbClr val="0070C0"/>
                </a:solidFill>
              </a:rPr>
              <a:t> yr </a:t>
            </a:r>
            <a:r>
              <a:rPr lang="en-GB" dirty="0" err="1">
                <a:solidFill>
                  <a:srgbClr val="0070C0"/>
                </a:solidFill>
              </a:rPr>
              <a:t>holl</a:t>
            </a:r>
            <a:r>
              <a:rPr lang="en-GB" dirty="0">
                <a:solidFill>
                  <a:srgbClr val="0070C0"/>
                </a:solidFill>
              </a:rPr>
              <a:t> </a:t>
            </a:r>
            <a:r>
              <a:rPr lang="en-GB" dirty="0" err="1">
                <a:solidFill>
                  <a:srgbClr val="0070C0"/>
                </a:solidFill>
              </a:rPr>
              <a:t>gyd-destunau</a:t>
            </a:r>
            <a:r>
              <a:rPr lang="en-GB" dirty="0">
                <a:solidFill>
                  <a:srgbClr val="0070C0"/>
                </a:solidFill>
              </a:rPr>
              <a:t> </a:t>
            </a:r>
            <a:r>
              <a:rPr lang="en-GB" dirty="0" err="1">
                <a:solidFill>
                  <a:srgbClr val="0070C0"/>
                </a:solidFill>
              </a:rPr>
              <a:t>lle</a:t>
            </a:r>
            <a:r>
              <a:rPr lang="en-GB" dirty="0">
                <a:solidFill>
                  <a:srgbClr val="0070C0"/>
                </a:solidFill>
              </a:rPr>
              <a:t> </a:t>
            </a:r>
            <a:r>
              <a:rPr lang="en-GB" dirty="0" err="1">
                <a:solidFill>
                  <a:srgbClr val="0070C0"/>
                </a:solidFill>
              </a:rPr>
              <a:t>rydych</a:t>
            </a:r>
            <a:r>
              <a:rPr lang="en-GB" dirty="0">
                <a:solidFill>
                  <a:srgbClr val="0070C0"/>
                </a:solidFill>
              </a:rPr>
              <a:t> </a:t>
            </a:r>
            <a:r>
              <a:rPr lang="en-GB" dirty="0" err="1">
                <a:solidFill>
                  <a:srgbClr val="0070C0"/>
                </a:solidFill>
              </a:rPr>
              <a:t>chi'n</a:t>
            </a:r>
            <a:r>
              <a:rPr lang="en-GB" dirty="0">
                <a:solidFill>
                  <a:srgbClr val="0070C0"/>
                </a:solidFill>
              </a:rPr>
              <a:t> </a:t>
            </a:r>
            <a:r>
              <a:rPr lang="en-GB" dirty="0" err="1">
                <a:solidFill>
                  <a:srgbClr val="0070C0"/>
                </a:solidFill>
              </a:rPr>
              <a:t>credu</a:t>
            </a:r>
            <a:r>
              <a:rPr lang="en-GB" dirty="0">
                <a:solidFill>
                  <a:srgbClr val="0070C0"/>
                </a:solidFill>
              </a:rPr>
              <a:t> y gall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ddigwydd</a:t>
            </a:r>
            <a:r>
              <a:rPr lang="en-GB" dirty="0">
                <a:solidFill>
                  <a:srgbClr val="0070C0"/>
                </a:solidFill>
              </a:rPr>
              <a:t>.</a:t>
            </a:r>
          </a:p>
        </p:txBody>
      </p:sp>
      <p:sp>
        <p:nvSpPr>
          <p:cNvPr id="4" name="Content Placeholder 3">
            <a:extLst>
              <a:ext uri="{FF2B5EF4-FFF2-40B4-BE49-F238E27FC236}">
                <a16:creationId xmlns:a16="http://schemas.microsoft.com/office/drawing/2014/main" id="{CD7C69F8-2A74-D87C-CEEB-80E545DAAE38}"/>
              </a:ext>
            </a:extLst>
          </p:cNvPr>
          <p:cNvSpPr>
            <a:spLocks noGrp="1"/>
          </p:cNvSpPr>
          <p:nvPr>
            <p:ph sz="half" idx="2"/>
          </p:nvPr>
        </p:nvSpPr>
        <p:spPr>
          <a:xfrm>
            <a:off x="6172202" y="1472334"/>
            <a:ext cx="5181600" cy="4351338"/>
          </a:xfrm>
        </p:spPr>
        <p:txBody>
          <a:bodyPr/>
          <a:lstStyle/>
          <a:p>
            <a:r>
              <a:rPr lang="en-GB" dirty="0"/>
              <a:t>Figure 1 shows us that Youth Work can exist in different organisational contexts. </a:t>
            </a:r>
          </a:p>
          <a:p>
            <a:r>
              <a:rPr lang="en-GB" dirty="0"/>
              <a:t>What do you think about this figure?</a:t>
            </a:r>
          </a:p>
          <a:p>
            <a:r>
              <a:rPr lang="en-GB" dirty="0"/>
              <a:t>It seems this is increasingly the case, list all the contexts in which you think youth work can take place.</a:t>
            </a:r>
          </a:p>
        </p:txBody>
      </p:sp>
    </p:spTree>
    <p:extLst>
      <p:ext uri="{BB962C8B-B14F-4D97-AF65-F5344CB8AC3E}">
        <p14:creationId xmlns:p14="http://schemas.microsoft.com/office/powerpoint/2010/main" val="3407564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E4990-5F1E-C5DE-F7E4-8E69B6455617}"/>
              </a:ext>
            </a:extLst>
          </p:cNvPr>
          <p:cNvSpPr>
            <a:spLocks noGrp="1"/>
          </p:cNvSpPr>
          <p:nvPr>
            <p:ph type="title"/>
          </p:nvPr>
        </p:nvSpPr>
        <p:spPr/>
        <p:txBody>
          <a:bodyPr/>
          <a:lstStyle/>
          <a:p>
            <a:r>
              <a:rPr lang="en-GB" dirty="0">
                <a:solidFill>
                  <a:srgbClr val="0070C0"/>
                </a:solidFill>
              </a:rPr>
              <a:t>Gwaith </a:t>
            </a:r>
            <a:r>
              <a:rPr lang="en-GB" dirty="0" err="1">
                <a:solidFill>
                  <a:srgbClr val="0070C0"/>
                </a:solidFill>
              </a:rPr>
              <a:t>Ieuenctid</a:t>
            </a:r>
            <a:r>
              <a:rPr lang="en-GB" dirty="0">
                <a:solidFill>
                  <a:srgbClr val="0070C0"/>
                </a:solidFill>
              </a:rPr>
              <a:t> </a:t>
            </a:r>
            <a:r>
              <a:rPr lang="en-GB" dirty="0" err="1">
                <a:solidFill>
                  <a:srgbClr val="0070C0"/>
                </a:solidFill>
              </a:rPr>
              <a:t>fel</a:t>
            </a:r>
            <a:r>
              <a:rPr lang="en-GB" dirty="0">
                <a:solidFill>
                  <a:srgbClr val="0070C0"/>
                </a:solidFill>
              </a:rPr>
              <a:t> </a:t>
            </a:r>
            <a:r>
              <a:rPr lang="en-GB" dirty="0" err="1">
                <a:solidFill>
                  <a:srgbClr val="0070C0"/>
                </a:solidFill>
              </a:rPr>
              <a:t>ataliaeth</a:t>
            </a:r>
            <a:r>
              <a:rPr lang="en-GB" dirty="0">
                <a:solidFill>
                  <a:srgbClr val="0070C0"/>
                </a:solidFill>
              </a:rPr>
              <a:t>?/ </a:t>
            </a:r>
            <a:r>
              <a:rPr lang="en-GB" dirty="0"/>
              <a:t>Youth Work as prevention?</a:t>
            </a:r>
          </a:p>
        </p:txBody>
      </p:sp>
      <p:sp>
        <p:nvSpPr>
          <p:cNvPr id="3" name="Content Placeholder 2">
            <a:extLst>
              <a:ext uri="{FF2B5EF4-FFF2-40B4-BE49-F238E27FC236}">
                <a16:creationId xmlns:a16="http://schemas.microsoft.com/office/drawing/2014/main" id="{5CFD175F-201B-3F55-5B25-08715CE98541}"/>
              </a:ext>
            </a:extLst>
          </p:cNvPr>
          <p:cNvSpPr>
            <a:spLocks noGrp="1"/>
          </p:cNvSpPr>
          <p:nvPr>
            <p:ph sz="half" idx="1"/>
          </p:nvPr>
        </p:nvSpPr>
        <p:spPr>
          <a:xfrm>
            <a:off x="838200" y="1690542"/>
            <a:ext cx="5181600" cy="4351338"/>
          </a:xfrm>
        </p:spPr>
        <p:txBody>
          <a:bodyPr>
            <a:normAutofit lnSpcReduction="10000"/>
          </a:bodyPr>
          <a:lstStyle/>
          <a:p>
            <a:r>
              <a:rPr lang="en-GB" dirty="0">
                <a:solidFill>
                  <a:srgbClr val="0070C0"/>
                </a:solidFill>
              </a:rPr>
              <a:t>Mae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darparu</a:t>
            </a:r>
            <a:r>
              <a:rPr lang="en-GB" dirty="0">
                <a:solidFill>
                  <a:srgbClr val="0070C0"/>
                </a:solidFill>
              </a:rPr>
              <a:t> </a:t>
            </a:r>
            <a:r>
              <a:rPr lang="en-GB" dirty="0" err="1">
                <a:solidFill>
                  <a:srgbClr val="0070C0"/>
                </a:solidFill>
              </a:rPr>
              <a:t>atal</a:t>
            </a:r>
            <a:r>
              <a:rPr lang="en-GB" dirty="0">
                <a:solidFill>
                  <a:srgbClr val="0070C0"/>
                </a:solidFill>
              </a:rPr>
              <a:t> </a:t>
            </a:r>
            <a:r>
              <a:rPr lang="en-GB" dirty="0" err="1">
                <a:solidFill>
                  <a:srgbClr val="0070C0"/>
                </a:solidFill>
              </a:rPr>
              <a:t>profedig</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gwella</a:t>
            </a:r>
            <a:r>
              <a:rPr lang="en-GB" dirty="0">
                <a:solidFill>
                  <a:srgbClr val="0070C0"/>
                </a:solidFill>
              </a:rPr>
              <a:t> iechyd ac </a:t>
            </a:r>
            <a:r>
              <a:rPr lang="en-GB" dirty="0" err="1">
                <a:solidFill>
                  <a:srgbClr val="0070C0"/>
                </a:solidFill>
              </a:rPr>
              <a:t>addysg</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ac </a:t>
            </a:r>
            <a:r>
              <a:rPr lang="en-GB" dirty="0" err="1">
                <a:solidFill>
                  <a:srgbClr val="0070C0"/>
                </a:solidFill>
              </a:rPr>
              <a:t>yn</a:t>
            </a:r>
            <a:r>
              <a:rPr lang="en-GB" dirty="0">
                <a:solidFill>
                  <a:srgbClr val="0070C0"/>
                </a:solidFill>
              </a:rPr>
              <a:t> </a:t>
            </a:r>
            <a:r>
              <a:rPr lang="en-GB" dirty="0" err="1">
                <a:solidFill>
                  <a:srgbClr val="0070C0"/>
                </a:solidFill>
              </a:rPr>
              <a:t>lleihau</a:t>
            </a:r>
            <a:r>
              <a:rPr lang="en-GB" dirty="0">
                <a:solidFill>
                  <a:srgbClr val="0070C0"/>
                </a:solidFill>
              </a:rPr>
              <a:t> </a:t>
            </a:r>
            <a:r>
              <a:rPr lang="en-GB" dirty="0" err="1">
                <a:solidFill>
                  <a:srgbClr val="0070C0"/>
                </a:solidFill>
              </a:rPr>
              <a:t>troseddu</a:t>
            </a:r>
            <a:r>
              <a:rPr lang="en-GB" dirty="0">
                <a:solidFill>
                  <a:srgbClr val="0070C0"/>
                </a:solidFill>
              </a:rPr>
              <a:t>, </a:t>
            </a:r>
            <a:r>
              <a:rPr lang="en-GB" dirty="0" err="1">
                <a:solidFill>
                  <a:srgbClr val="0070C0"/>
                </a:solidFill>
              </a:rPr>
              <a:t>ond</a:t>
            </a:r>
            <a:r>
              <a:rPr lang="en-GB" dirty="0">
                <a:solidFill>
                  <a:srgbClr val="0070C0"/>
                </a:solidFill>
              </a:rPr>
              <a:t> </a:t>
            </a:r>
            <a:r>
              <a:rPr lang="en-GB" dirty="0" err="1">
                <a:solidFill>
                  <a:srgbClr val="0070C0"/>
                </a:solidFill>
              </a:rPr>
              <a:t>mae'n</a:t>
            </a:r>
            <a:r>
              <a:rPr lang="en-GB" dirty="0">
                <a:solidFill>
                  <a:srgbClr val="0070C0"/>
                </a:solidFill>
              </a:rPr>
              <a:t> </a:t>
            </a:r>
            <a:r>
              <a:rPr lang="en-GB" dirty="0" err="1">
                <a:solidFill>
                  <a:srgbClr val="0070C0"/>
                </a:solidFill>
              </a:rPr>
              <a:t>dioddef</a:t>
            </a:r>
            <a:r>
              <a:rPr lang="en-GB" dirty="0">
                <a:solidFill>
                  <a:srgbClr val="0070C0"/>
                </a:solidFill>
              </a:rPr>
              <a:t> </a:t>
            </a:r>
            <a:r>
              <a:rPr lang="en-GB" dirty="0" err="1">
                <a:solidFill>
                  <a:srgbClr val="0070C0"/>
                </a:solidFill>
              </a:rPr>
              <a:t>toriadau</a:t>
            </a:r>
            <a:r>
              <a:rPr lang="en-GB" dirty="0">
                <a:solidFill>
                  <a:srgbClr val="0070C0"/>
                </a:solidFill>
              </a:rPr>
              <a:t> </a:t>
            </a:r>
            <a:r>
              <a:rPr lang="en-GB" dirty="0" err="1">
                <a:solidFill>
                  <a:srgbClr val="0070C0"/>
                </a:solidFill>
              </a:rPr>
              <a:t>sylweddol</a:t>
            </a:r>
            <a:r>
              <a:rPr lang="en-GB" dirty="0">
                <a:solidFill>
                  <a:srgbClr val="0070C0"/>
                </a:solidFill>
              </a:rPr>
              <a:t> </a:t>
            </a:r>
            <a:r>
              <a:rPr lang="en-GB" dirty="0" err="1">
                <a:solidFill>
                  <a:srgbClr val="0070C0"/>
                </a:solidFill>
              </a:rPr>
              <a:t>mewn</a:t>
            </a:r>
            <a:r>
              <a:rPr lang="en-GB" dirty="0">
                <a:solidFill>
                  <a:srgbClr val="0070C0"/>
                </a:solidFill>
              </a:rPr>
              <a:t> </a:t>
            </a:r>
            <a:r>
              <a:rPr lang="en-GB" dirty="0" err="1">
                <a:solidFill>
                  <a:srgbClr val="0070C0"/>
                </a:solidFill>
              </a:rPr>
              <a:t>cyllid</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angen</a:t>
            </a:r>
            <a:r>
              <a:rPr lang="en-GB" dirty="0">
                <a:solidFill>
                  <a:srgbClr val="0070C0"/>
                </a:solidFill>
              </a:rPr>
              <a:t> </a:t>
            </a:r>
            <a:r>
              <a:rPr lang="en-GB" dirty="0" err="1">
                <a:solidFill>
                  <a:srgbClr val="0070C0"/>
                </a:solidFill>
              </a:rPr>
              <a:t>blaenoriaethu</a:t>
            </a:r>
            <a:r>
              <a:rPr lang="en-GB" dirty="0">
                <a:solidFill>
                  <a:srgbClr val="0070C0"/>
                </a:solidFill>
              </a:rPr>
              <a:t> </a:t>
            </a:r>
            <a:r>
              <a:rPr lang="en-GB" dirty="0" err="1">
                <a:solidFill>
                  <a:srgbClr val="0070C0"/>
                </a:solidFill>
              </a:rPr>
              <a:t>gwell</a:t>
            </a:r>
            <a:r>
              <a:rPr lang="en-GB" dirty="0">
                <a:solidFill>
                  <a:srgbClr val="0070C0"/>
                </a:solidFill>
              </a:rPr>
              <a:t>.</a:t>
            </a:r>
          </a:p>
          <a:p>
            <a:r>
              <a:rPr lang="en-GB" dirty="0">
                <a:solidFill>
                  <a:srgbClr val="0070C0"/>
                </a:solidFill>
              </a:rPr>
              <a:t>Yn </a:t>
            </a:r>
            <a:r>
              <a:rPr lang="en-GB" dirty="0" err="1">
                <a:solidFill>
                  <a:srgbClr val="0070C0"/>
                </a:solidFill>
              </a:rPr>
              <a:t>ddiweddar</a:t>
            </a:r>
            <a:r>
              <a:rPr lang="en-GB" dirty="0">
                <a:solidFill>
                  <a:srgbClr val="0070C0"/>
                </a:solidFill>
              </a:rPr>
              <a:t>, </a:t>
            </a:r>
            <a:r>
              <a:rPr lang="en-GB" dirty="0" err="1">
                <a:solidFill>
                  <a:srgbClr val="0070C0"/>
                </a:solidFill>
              </a:rPr>
              <a:t>cynhyrchodd</a:t>
            </a:r>
            <a:r>
              <a:rPr lang="en-GB" dirty="0">
                <a:solidFill>
                  <a:srgbClr val="0070C0"/>
                </a:solidFill>
              </a:rPr>
              <a:t> </a:t>
            </a:r>
            <a:r>
              <a:rPr lang="en-GB" dirty="0" err="1">
                <a:solidFill>
                  <a:srgbClr val="0070C0"/>
                </a:solidFill>
              </a:rPr>
              <a:t>Ieuenctid</a:t>
            </a:r>
            <a:r>
              <a:rPr lang="en-GB" dirty="0">
                <a:solidFill>
                  <a:srgbClr val="0070C0"/>
                </a:solidFill>
              </a:rPr>
              <a:t> y DU </a:t>
            </a:r>
            <a:r>
              <a:rPr lang="en-GB" dirty="0" err="1">
                <a:solidFill>
                  <a:srgbClr val="0070C0"/>
                </a:solidFill>
              </a:rPr>
              <a:t>adroddiad</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werth</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err="1">
                <a:solidFill>
                  <a:srgbClr val="0070C0"/>
                </a:solidFill>
              </a:rPr>
              <a:t>fel</a:t>
            </a:r>
            <a:r>
              <a:rPr lang="en-GB" dirty="0">
                <a:solidFill>
                  <a:srgbClr val="0070C0"/>
                </a:solidFill>
              </a:rPr>
              <a:t> math o </a:t>
            </a:r>
            <a:r>
              <a:rPr lang="en-GB" dirty="0" err="1">
                <a:solidFill>
                  <a:srgbClr val="0070C0"/>
                </a:solidFill>
              </a:rPr>
              <a:t>atal</a:t>
            </a:r>
            <a:r>
              <a:rPr lang="en-GB" dirty="0">
                <a:solidFill>
                  <a:srgbClr val="0070C0"/>
                </a:solidFill>
              </a:rPr>
              <a:t> </a:t>
            </a:r>
            <a:r>
              <a:rPr lang="en-GB" dirty="0" err="1">
                <a:solidFill>
                  <a:srgbClr val="0070C0"/>
                </a:solidFill>
              </a:rPr>
              <a:t>gyda</a:t>
            </a:r>
            <a:r>
              <a:rPr lang="en-GB" dirty="0">
                <a:solidFill>
                  <a:srgbClr val="0070C0"/>
                </a:solidFill>
              </a:rPr>
              <a:t> </a:t>
            </a:r>
            <a:r>
              <a:rPr lang="en-GB" dirty="0" err="1">
                <a:solidFill>
                  <a:srgbClr val="0070C0"/>
                </a:solidFill>
              </a:rPr>
              <a:t>phobl</a:t>
            </a:r>
            <a:r>
              <a:rPr lang="en-GB" dirty="0">
                <a:solidFill>
                  <a:srgbClr val="0070C0"/>
                </a:solidFill>
              </a:rPr>
              <a:t> </a:t>
            </a:r>
            <a:r>
              <a:rPr lang="en-GB" dirty="0" err="1">
                <a:solidFill>
                  <a:srgbClr val="0070C0"/>
                </a:solidFill>
              </a:rPr>
              <a:t>ifanc</a:t>
            </a:r>
            <a:r>
              <a:rPr lang="en-GB" dirty="0">
                <a:solidFill>
                  <a:srgbClr val="0070C0"/>
                </a:solidFill>
              </a:rPr>
              <a:t>:</a:t>
            </a:r>
          </a:p>
        </p:txBody>
      </p:sp>
      <p:sp>
        <p:nvSpPr>
          <p:cNvPr id="4" name="Content Placeholder 3">
            <a:extLst>
              <a:ext uri="{FF2B5EF4-FFF2-40B4-BE49-F238E27FC236}">
                <a16:creationId xmlns:a16="http://schemas.microsoft.com/office/drawing/2014/main" id="{1B6117E9-929D-3573-525D-8654A8655B67}"/>
              </a:ext>
            </a:extLst>
          </p:cNvPr>
          <p:cNvSpPr>
            <a:spLocks noGrp="1"/>
          </p:cNvSpPr>
          <p:nvPr>
            <p:ph sz="half" idx="2"/>
          </p:nvPr>
        </p:nvSpPr>
        <p:spPr/>
        <p:txBody>
          <a:bodyPr>
            <a:normAutofit lnSpcReduction="10000"/>
          </a:bodyPr>
          <a:lstStyle/>
          <a:p>
            <a:r>
              <a:rPr lang="en-GB" sz="2000" dirty="0"/>
              <a:t>Youth work delivers proven prevention, improves youth health, education, and reduces crime, but suffers significant funding cuts; better prioritisation urged.</a:t>
            </a:r>
          </a:p>
          <a:p>
            <a:r>
              <a:rPr lang="en-GB" sz="2000" dirty="0"/>
              <a:t>UK Youth recently produced a report on the value of Youth Work as a form of prevention with young people:</a:t>
            </a:r>
          </a:p>
          <a:p>
            <a:endParaRPr lang="en-GB" sz="2000" dirty="0"/>
          </a:p>
          <a:p>
            <a:endParaRPr lang="en-GB" sz="2000" dirty="0"/>
          </a:p>
          <a:p>
            <a:pPr marL="0" indent="0">
              <a:buNone/>
            </a:pPr>
            <a:endParaRPr lang="en-GB" sz="2000" dirty="0"/>
          </a:p>
          <a:p>
            <a:r>
              <a:rPr lang="en-GB" dirty="0">
                <a:hlinkClick r:id="rId2"/>
              </a:rPr>
              <a:t>Youth-work-and-prevention.pdf</a:t>
            </a:r>
            <a:endParaRPr lang="en-GB" dirty="0"/>
          </a:p>
        </p:txBody>
      </p:sp>
    </p:spTree>
    <p:extLst>
      <p:ext uri="{BB962C8B-B14F-4D97-AF65-F5344CB8AC3E}">
        <p14:creationId xmlns:p14="http://schemas.microsoft.com/office/powerpoint/2010/main" val="7463834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B356E-90B3-D4B0-47F4-4650CAED8E4F}"/>
              </a:ext>
            </a:extLst>
          </p:cNvPr>
          <p:cNvSpPr>
            <a:spLocks noGrp="1"/>
          </p:cNvSpPr>
          <p:nvPr>
            <p:ph type="title"/>
          </p:nvPr>
        </p:nvSpPr>
        <p:spPr/>
        <p:txBody>
          <a:bodyPr>
            <a:normAutofit/>
          </a:bodyPr>
          <a:lstStyle/>
          <a:p>
            <a:r>
              <a:rPr lang="en-GB" sz="3200" dirty="0">
                <a:solidFill>
                  <a:srgbClr val="0070C0"/>
                </a:solidFill>
              </a:rPr>
              <a:t>Gwaith </a:t>
            </a:r>
            <a:r>
              <a:rPr lang="en-GB" sz="3200" dirty="0" err="1">
                <a:solidFill>
                  <a:srgbClr val="0070C0"/>
                </a:solidFill>
              </a:rPr>
              <a:t>Ieuenctid</a:t>
            </a:r>
            <a:r>
              <a:rPr lang="en-GB" sz="3200" dirty="0">
                <a:solidFill>
                  <a:srgbClr val="0070C0"/>
                </a:solidFill>
              </a:rPr>
              <a:t> </a:t>
            </a:r>
            <a:r>
              <a:rPr lang="en-GB" sz="3200" dirty="0" err="1">
                <a:solidFill>
                  <a:srgbClr val="0070C0"/>
                </a:solidFill>
              </a:rPr>
              <a:t>fel</a:t>
            </a:r>
            <a:r>
              <a:rPr lang="en-GB" sz="3200" dirty="0">
                <a:solidFill>
                  <a:srgbClr val="0070C0"/>
                </a:solidFill>
              </a:rPr>
              <a:t> </a:t>
            </a:r>
            <a:r>
              <a:rPr lang="en-GB" sz="3200" dirty="0" err="1">
                <a:solidFill>
                  <a:srgbClr val="0070C0"/>
                </a:solidFill>
              </a:rPr>
              <a:t>arfer</a:t>
            </a:r>
            <a:r>
              <a:rPr lang="en-GB" sz="3200" dirty="0">
                <a:solidFill>
                  <a:srgbClr val="0070C0"/>
                </a:solidFill>
              </a:rPr>
              <a:t> radical/ </a:t>
            </a:r>
            <a:r>
              <a:rPr lang="en-GB" sz="3200" dirty="0"/>
              <a:t>Youth Work as a radical practice</a:t>
            </a:r>
          </a:p>
        </p:txBody>
      </p:sp>
      <p:sp>
        <p:nvSpPr>
          <p:cNvPr id="3" name="Content Placeholder 2">
            <a:extLst>
              <a:ext uri="{FF2B5EF4-FFF2-40B4-BE49-F238E27FC236}">
                <a16:creationId xmlns:a16="http://schemas.microsoft.com/office/drawing/2014/main" id="{6E0D0BCC-9190-543D-F182-041D8D52E92C}"/>
              </a:ext>
            </a:extLst>
          </p:cNvPr>
          <p:cNvSpPr>
            <a:spLocks noGrp="1"/>
          </p:cNvSpPr>
          <p:nvPr>
            <p:ph sz="half" idx="1"/>
          </p:nvPr>
        </p:nvSpPr>
        <p:spPr/>
        <p:txBody>
          <a:bodyPr/>
          <a:lstStyle/>
          <a:p>
            <a:r>
              <a:rPr lang="en-GB" dirty="0">
                <a:solidFill>
                  <a:srgbClr val="0070C0"/>
                </a:solidFill>
              </a:rPr>
              <a:t>Mae </a:t>
            </a:r>
            <a:r>
              <a:rPr lang="en-GB" dirty="0" err="1">
                <a:solidFill>
                  <a:srgbClr val="0070C0"/>
                </a:solidFill>
              </a:rPr>
              <a:t>gan</a:t>
            </a:r>
            <a:r>
              <a:rPr lang="en-GB" dirty="0">
                <a:solidFill>
                  <a:srgbClr val="0070C0"/>
                </a:solidFill>
              </a:rPr>
              <a:t> Waith </a:t>
            </a:r>
            <a:r>
              <a:rPr lang="en-GB" dirty="0" err="1">
                <a:solidFill>
                  <a:srgbClr val="0070C0"/>
                </a:solidFill>
              </a:rPr>
              <a:t>Ieuenctid</a:t>
            </a:r>
            <a:r>
              <a:rPr lang="en-GB" dirty="0">
                <a:solidFill>
                  <a:srgbClr val="0070C0"/>
                </a:solidFill>
              </a:rPr>
              <a:t> </a:t>
            </a:r>
            <a:r>
              <a:rPr lang="en-GB" dirty="0" err="1">
                <a:solidFill>
                  <a:srgbClr val="0070C0"/>
                </a:solidFill>
              </a:rPr>
              <a:t>hanes</a:t>
            </a:r>
            <a:r>
              <a:rPr lang="en-GB" dirty="0">
                <a:solidFill>
                  <a:srgbClr val="0070C0"/>
                </a:solidFill>
              </a:rPr>
              <a:t> hir o </a:t>
            </a:r>
            <a:r>
              <a:rPr lang="en-GB" dirty="0" err="1">
                <a:solidFill>
                  <a:srgbClr val="0070C0"/>
                </a:solidFill>
              </a:rPr>
              <a:t>wrthwynebiad</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orthrwm</a:t>
            </a:r>
            <a:r>
              <a:rPr lang="en-GB" dirty="0">
                <a:solidFill>
                  <a:srgbClr val="0070C0"/>
                </a:solidFill>
              </a:rPr>
              <a:t>..</a:t>
            </a:r>
          </a:p>
        </p:txBody>
      </p:sp>
      <p:sp>
        <p:nvSpPr>
          <p:cNvPr id="4" name="Content Placeholder 3">
            <a:extLst>
              <a:ext uri="{FF2B5EF4-FFF2-40B4-BE49-F238E27FC236}">
                <a16:creationId xmlns:a16="http://schemas.microsoft.com/office/drawing/2014/main" id="{FF926EC2-3AC1-84E1-1E52-19CE186A90B1}"/>
              </a:ext>
            </a:extLst>
          </p:cNvPr>
          <p:cNvSpPr>
            <a:spLocks noGrp="1"/>
          </p:cNvSpPr>
          <p:nvPr>
            <p:ph sz="half" idx="2"/>
          </p:nvPr>
        </p:nvSpPr>
        <p:spPr/>
        <p:txBody>
          <a:bodyPr/>
          <a:lstStyle/>
          <a:p>
            <a:r>
              <a:rPr lang="en-GB" dirty="0"/>
              <a:t>Youth Work has a long history of resistance to oppression..</a:t>
            </a:r>
          </a:p>
          <a:p>
            <a:endParaRPr lang="en-GB" dirty="0"/>
          </a:p>
          <a:p>
            <a:r>
              <a:rPr lang="en-GB" dirty="0">
                <a:hlinkClick r:id="rId2"/>
              </a:rPr>
              <a:t>“Where has my radicalism gone?” – IN DEFENCE OF YOUTH WORK</a:t>
            </a:r>
            <a:endParaRPr lang="en-GB" dirty="0"/>
          </a:p>
        </p:txBody>
      </p:sp>
    </p:spTree>
    <p:extLst>
      <p:ext uri="{BB962C8B-B14F-4D97-AF65-F5344CB8AC3E}">
        <p14:creationId xmlns:p14="http://schemas.microsoft.com/office/powerpoint/2010/main" val="2947989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C46D19-6B0D-2968-B997-137443E22ABA}"/>
              </a:ext>
            </a:extLst>
          </p:cNvPr>
          <p:cNvSpPr>
            <a:spLocks noGrp="1"/>
          </p:cNvSpPr>
          <p:nvPr>
            <p:ph type="title"/>
          </p:nvPr>
        </p:nvSpPr>
        <p:spPr/>
        <p:txBody>
          <a:bodyPr/>
          <a:lstStyle/>
          <a:p>
            <a:r>
              <a:rPr lang="en-GB" dirty="0">
                <a:solidFill>
                  <a:srgbClr val="0070C0"/>
                </a:solidFill>
              </a:rPr>
              <a:t>Hanes/ </a:t>
            </a:r>
            <a:r>
              <a:rPr lang="en-GB" dirty="0"/>
              <a:t>History</a:t>
            </a:r>
          </a:p>
        </p:txBody>
      </p:sp>
      <p:sp>
        <p:nvSpPr>
          <p:cNvPr id="3" name="Content Placeholder 2">
            <a:extLst>
              <a:ext uri="{FF2B5EF4-FFF2-40B4-BE49-F238E27FC236}">
                <a16:creationId xmlns:a16="http://schemas.microsoft.com/office/drawing/2014/main" id="{6A8F1476-A3BF-0AA2-9F35-43D23B5067FB}"/>
              </a:ext>
            </a:extLst>
          </p:cNvPr>
          <p:cNvSpPr>
            <a:spLocks noGrp="1"/>
          </p:cNvSpPr>
          <p:nvPr>
            <p:ph sz="half" idx="1"/>
          </p:nvPr>
        </p:nvSpPr>
        <p:spPr>
          <a:xfrm>
            <a:off x="674410" y="1441158"/>
            <a:ext cx="5181600" cy="4351338"/>
          </a:xfrm>
        </p:spPr>
        <p:txBody>
          <a:bodyPr>
            <a:normAutofit fontScale="85000" lnSpcReduction="20000"/>
          </a:bodyPr>
          <a:lstStyle/>
          <a:p>
            <a:r>
              <a:rPr lang="en-GB" dirty="0">
                <a:solidFill>
                  <a:srgbClr val="0070C0"/>
                </a:solidFill>
              </a:rPr>
              <a:t>Hanes </a:t>
            </a:r>
            <a:r>
              <a:rPr lang="en-GB" dirty="0" err="1">
                <a:solidFill>
                  <a:srgbClr val="0070C0"/>
                </a:solidFill>
              </a:rPr>
              <a:t>diweddar</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ac </a:t>
            </a:r>
            <a:r>
              <a:rPr lang="en-GB" dirty="0" err="1">
                <a:solidFill>
                  <a:srgbClr val="0070C0"/>
                </a:solidFill>
              </a:rPr>
              <a:t>yn</a:t>
            </a:r>
            <a:r>
              <a:rPr lang="en-GB" dirty="0">
                <a:solidFill>
                  <a:srgbClr val="0070C0"/>
                </a:solidFill>
              </a:rPr>
              <a:t> </a:t>
            </a:r>
            <a:r>
              <a:rPr lang="en-GB" dirty="0" err="1">
                <a:solidFill>
                  <a:srgbClr val="0070C0"/>
                </a:solidFill>
              </a:rPr>
              <a:t>fyr</a:t>
            </a:r>
            <a:r>
              <a:rPr lang="en-GB" dirty="0">
                <a:solidFill>
                  <a:srgbClr val="0070C0"/>
                </a:solidFill>
              </a:rPr>
              <a:t> </a:t>
            </a:r>
            <a:r>
              <a:rPr lang="en-GB" dirty="0" err="1">
                <a:solidFill>
                  <a:srgbClr val="0070C0"/>
                </a:solidFill>
              </a:rPr>
              <a:t>yn</a:t>
            </a:r>
            <a:r>
              <a:rPr lang="en-GB" dirty="0">
                <a:solidFill>
                  <a:srgbClr val="0070C0"/>
                </a:solidFill>
              </a:rPr>
              <a:t> y </a:t>
            </a:r>
            <a:r>
              <a:rPr lang="en-GB" dirty="0" err="1">
                <a:solidFill>
                  <a:srgbClr val="0070C0"/>
                </a:solidFill>
              </a:rPr>
              <a:t>Deyrnas</a:t>
            </a:r>
            <a:r>
              <a:rPr lang="en-GB" dirty="0">
                <a:solidFill>
                  <a:srgbClr val="0070C0"/>
                </a:solidFill>
              </a:rPr>
              <a:t> </a:t>
            </a:r>
            <a:r>
              <a:rPr lang="en-GB" dirty="0" err="1">
                <a:solidFill>
                  <a:srgbClr val="0070C0"/>
                </a:solidFill>
              </a:rPr>
              <a:t>Unedig</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ystyried</a:t>
            </a:r>
            <a:r>
              <a:rPr lang="en-GB" dirty="0">
                <a:solidFill>
                  <a:srgbClr val="0070C0"/>
                </a:solidFill>
              </a:rPr>
              <a:t> </a:t>
            </a:r>
            <a:r>
              <a:rPr lang="en-GB" dirty="0" err="1">
                <a:solidFill>
                  <a:srgbClr val="0070C0"/>
                </a:solidFill>
              </a:rPr>
              <a:t>dogfennau</a:t>
            </a:r>
            <a:r>
              <a:rPr lang="en-GB" dirty="0">
                <a:solidFill>
                  <a:srgbClr val="0070C0"/>
                </a:solidFill>
              </a:rPr>
              <a:t> </a:t>
            </a:r>
            <a:r>
              <a:rPr lang="en-GB" dirty="0" err="1">
                <a:solidFill>
                  <a:srgbClr val="0070C0"/>
                </a:solidFill>
              </a:rPr>
              <a:t>hanesyddol</a:t>
            </a:r>
            <a:r>
              <a:rPr lang="en-GB" dirty="0">
                <a:solidFill>
                  <a:srgbClr val="0070C0"/>
                </a:solidFill>
              </a:rPr>
              <a:t> </a:t>
            </a:r>
            <a:r>
              <a:rPr lang="en-GB" dirty="0" err="1">
                <a:solidFill>
                  <a:srgbClr val="0070C0"/>
                </a:solidFill>
              </a:rPr>
              <a:t>fel</a:t>
            </a:r>
            <a:r>
              <a:rPr lang="en-GB" dirty="0">
                <a:solidFill>
                  <a:srgbClr val="0070C0"/>
                </a:solidFill>
              </a:rPr>
              <a:t> y Fairbairn-Milson (HMSO, 1969),</a:t>
            </a:r>
          </a:p>
          <a:p>
            <a:r>
              <a:rPr lang="en-GB" dirty="0">
                <a:solidFill>
                  <a:srgbClr val="0070C0"/>
                </a:solidFill>
              </a:rPr>
              <a:t>Am </a:t>
            </a:r>
            <a:r>
              <a:rPr lang="en-GB" dirty="0" err="1">
                <a:solidFill>
                  <a:srgbClr val="0070C0"/>
                </a:solidFill>
              </a:rPr>
              <a:t>drafodaeth</a:t>
            </a:r>
            <a:r>
              <a:rPr lang="en-GB" dirty="0">
                <a:solidFill>
                  <a:srgbClr val="0070C0"/>
                </a:solidFill>
              </a:rPr>
              <a:t> </a:t>
            </a:r>
            <a:r>
              <a:rPr lang="en-GB" dirty="0" err="1">
                <a:solidFill>
                  <a:srgbClr val="0070C0"/>
                </a:solidFill>
              </a:rPr>
              <a:t>hanesyddol</a:t>
            </a:r>
            <a:r>
              <a:rPr lang="en-GB" dirty="0">
                <a:solidFill>
                  <a:srgbClr val="0070C0"/>
                </a:solidFill>
              </a:rPr>
              <a:t> o </a:t>
            </a:r>
            <a:r>
              <a:rPr lang="en-GB" dirty="0" err="1">
                <a:solidFill>
                  <a:srgbClr val="0070C0"/>
                </a:solidFill>
              </a:rPr>
              <a:t>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r>
              <a:rPr lang="en-GB" dirty="0" err="1">
                <a:solidFill>
                  <a:srgbClr val="0070C0"/>
                </a:solidFill>
              </a:rPr>
              <a:t>gweler</a:t>
            </a:r>
            <a:r>
              <a:rPr lang="en-GB" dirty="0">
                <a:solidFill>
                  <a:srgbClr val="0070C0"/>
                </a:solidFill>
              </a:rPr>
              <a:t> Jones a Rose, 2001, 2003.</a:t>
            </a:r>
          </a:p>
          <a:p>
            <a:r>
              <a:rPr lang="en-GB" dirty="0">
                <a:solidFill>
                  <a:srgbClr val="0070C0"/>
                </a:solidFill>
              </a:rPr>
              <a:t>O </a:t>
            </a:r>
            <a:r>
              <a:rPr lang="en-GB" dirty="0" err="1">
                <a:solidFill>
                  <a:srgbClr val="0070C0"/>
                </a:solidFill>
              </a:rPr>
              <a:t>leiaf</a:t>
            </a:r>
            <a:r>
              <a:rPr lang="en-GB" dirty="0">
                <a:solidFill>
                  <a:srgbClr val="0070C0"/>
                </a:solidFill>
              </a:rPr>
              <a:t> </a:t>
            </a:r>
            <a:r>
              <a:rPr lang="en-GB" dirty="0" err="1">
                <a:solidFill>
                  <a:srgbClr val="0070C0"/>
                </a:solidFill>
              </a:rPr>
              <a:t>dylech</a:t>
            </a:r>
            <a:r>
              <a:rPr lang="en-GB" dirty="0">
                <a:solidFill>
                  <a:srgbClr val="0070C0"/>
                </a:solidFill>
              </a:rPr>
              <a:t> </a:t>
            </a:r>
            <a:r>
              <a:rPr lang="en-GB" dirty="0" err="1">
                <a:solidFill>
                  <a:srgbClr val="0070C0"/>
                </a:solidFill>
              </a:rPr>
              <a:t>ddeall</a:t>
            </a:r>
            <a:r>
              <a:rPr lang="en-GB" dirty="0">
                <a:solidFill>
                  <a:srgbClr val="0070C0"/>
                </a:solidFill>
              </a:rPr>
              <a:t> y </a:t>
            </a:r>
            <a:r>
              <a:rPr lang="en-GB" dirty="0" err="1">
                <a:solidFill>
                  <a:srgbClr val="0070C0"/>
                </a:solidFill>
              </a:rPr>
              <a:t>cyd-destun</a:t>
            </a:r>
            <a:r>
              <a:rPr lang="en-GB" dirty="0">
                <a:solidFill>
                  <a:srgbClr val="0070C0"/>
                </a:solidFill>
              </a:rPr>
              <a:t> </a:t>
            </a:r>
            <a:r>
              <a:rPr lang="en-GB" dirty="0" err="1">
                <a:solidFill>
                  <a:srgbClr val="0070C0"/>
                </a:solidFill>
              </a:rPr>
              <a:t>Cymreig</a:t>
            </a:r>
            <a:r>
              <a:rPr lang="en-GB" dirty="0">
                <a:solidFill>
                  <a:srgbClr val="0070C0"/>
                </a:solidFill>
              </a:rPr>
              <a:t> </a:t>
            </a:r>
            <a:r>
              <a:rPr lang="en-GB" dirty="0" err="1">
                <a:solidFill>
                  <a:srgbClr val="0070C0"/>
                </a:solidFill>
              </a:rPr>
              <a:t>ers</a:t>
            </a:r>
            <a:r>
              <a:rPr lang="en-GB" dirty="0">
                <a:solidFill>
                  <a:srgbClr val="0070C0"/>
                </a:solidFill>
              </a:rPr>
              <a:t> </a:t>
            </a:r>
            <a:r>
              <a:rPr lang="en-GB" dirty="0" err="1">
                <a:solidFill>
                  <a:srgbClr val="0070C0"/>
                </a:solidFill>
              </a:rPr>
              <a:t>datganoli</a:t>
            </a:r>
            <a:r>
              <a:rPr lang="en-GB" dirty="0">
                <a:solidFill>
                  <a:srgbClr val="0070C0"/>
                </a:solidFill>
              </a:rPr>
              <a:t>.</a:t>
            </a:r>
          </a:p>
          <a:p>
            <a:r>
              <a:rPr lang="en-GB" dirty="0">
                <a:solidFill>
                  <a:srgbClr val="0070C0"/>
                </a:solidFill>
              </a:rPr>
              <a:t>Y </a:t>
            </a:r>
            <a:r>
              <a:rPr lang="en-GB" dirty="0" err="1">
                <a:solidFill>
                  <a:srgbClr val="0070C0"/>
                </a:solidFill>
              </a:rPr>
              <a:t>Strategaeth</a:t>
            </a:r>
            <a:r>
              <a:rPr lang="en-GB" dirty="0">
                <a:solidFill>
                  <a:srgbClr val="0070C0"/>
                </a:solidFill>
              </a:rPr>
              <a:t> </a:t>
            </a:r>
            <a:r>
              <a:rPr lang="en-GB" dirty="0" err="1">
                <a:solidFill>
                  <a:srgbClr val="0070C0"/>
                </a:solidFill>
              </a:rPr>
              <a:t>Gwasanaeth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Genedlaethol</a:t>
            </a:r>
            <a:r>
              <a:rPr lang="en-GB" dirty="0">
                <a:solidFill>
                  <a:srgbClr val="0070C0"/>
                </a:solidFill>
              </a:rPr>
              <a:t> </a:t>
            </a:r>
            <a:r>
              <a:rPr lang="en-GB" dirty="0" err="1">
                <a:solidFill>
                  <a:srgbClr val="0070C0"/>
                </a:solidFill>
              </a:rPr>
              <a:t>gyntaf</a:t>
            </a:r>
            <a:r>
              <a:rPr lang="en-GB" dirty="0">
                <a:solidFill>
                  <a:srgbClr val="0070C0"/>
                </a:solidFill>
              </a:rPr>
              <a:t> (</a:t>
            </a:r>
            <a:r>
              <a:rPr lang="en-GB" dirty="0" err="1">
                <a:solidFill>
                  <a:srgbClr val="0070C0"/>
                </a:solidFill>
              </a:rPr>
              <a:t>LlCC</a:t>
            </a:r>
            <a:r>
              <a:rPr lang="en-GB" dirty="0">
                <a:solidFill>
                  <a:srgbClr val="0070C0"/>
                </a:solidFill>
              </a:rPr>
              <a:t>, 2007), </a:t>
            </a:r>
            <a:r>
              <a:rPr lang="en-GB" dirty="0" err="1">
                <a:solidFill>
                  <a:srgbClr val="0070C0"/>
                </a:solidFill>
              </a:rPr>
              <a:t>dylech</a:t>
            </a:r>
            <a:r>
              <a:rPr lang="en-GB" dirty="0">
                <a:solidFill>
                  <a:srgbClr val="0070C0"/>
                </a:solidFill>
              </a:rPr>
              <a:t> </a:t>
            </a:r>
            <a:r>
              <a:rPr lang="en-GB" dirty="0" err="1">
                <a:solidFill>
                  <a:srgbClr val="0070C0"/>
                </a:solidFill>
              </a:rPr>
              <a:t>hefyd</a:t>
            </a:r>
            <a:r>
              <a:rPr lang="en-GB" dirty="0">
                <a:solidFill>
                  <a:srgbClr val="0070C0"/>
                </a:solidFill>
              </a:rPr>
              <a:t> </a:t>
            </a:r>
            <a:r>
              <a:rPr lang="en-GB" dirty="0" err="1">
                <a:solidFill>
                  <a:srgbClr val="0070C0"/>
                </a:solidFill>
              </a:rPr>
              <a:t>ystyried</a:t>
            </a:r>
            <a:r>
              <a:rPr lang="en-GB" dirty="0">
                <a:solidFill>
                  <a:srgbClr val="0070C0"/>
                </a:solidFill>
              </a:rPr>
              <a:t> y </a:t>
            </a:r>
            <a:r>
              <a:rPr lang="en-GB" dirty="0" err="1">
                <a:solidFill>
                  <a:srgbClr val="0070C0"/>
                </a:solidFill>
              </a:rPr>
              <a:t>strategaeth</a:t>
            </a:r>
            <a:r>
              <a:rPr lang="en-GB" dirty="0">
                <a:solidFill>
                  <a:srgbClr val="0070C0"/>
                </a:solidFill>
              </a:rPr>
              <a:t> </a:t>
            </a:r>
            <a:r>
              <a:rPr lang="en-GB" dirty="0" err="1">
                <a:solidFill>
                  <a:srgbClr val="0070C0"/>
                </a:solidFill>
              </a:rPr>
              <a:t>genedlaethol</a:t>
            </a:r>
            <a:r>
              <a:rPr lang="en-GB" dirty="0">
                <a:solidFill>
                  <a:srgbClr val="0070C0"/>
                </a:solidFill>
              </a:rPr>
              <a:t> a </a:t>
            </a:r>
            <a:r>
              <a:rPr lang="en-GB" dirty="0" err="1">
                <a:solidFill>
                  <a:srgbClr val="0070C0"/>
                </a:solidFill>
              </a:rPr>
              <a:t>gyhoeddwyd</a:t>
            </a:r>
            <a:r>
              <a:rPr lang="en-GB" dirty="0">
                <a:solidFill>
                  <a:srgbClr val="0070C0"/>
                </a:solidFill>
              </a:rPr>
              <a:t> </a:t>
            </a:r>
            <a:r>
              <a:rPr lang="en-GB" dirty="0" err="1">
                <a:solidFill>
                  <a:srgbClr val="0070C0"/>
                </a:solidFill>
              </a:rPr>
              <a:t>yn</a:t>
            </a:r>
            <a:r>
              <a:rPr lang="en-GB" dirty="0">
                <a:solidFill>
                  <a:srgbClr val="0070C0"/>
                </a:solidFill>
              </a:rPr>
              <a:t> 2014 (</a:t>
            </a:r>
            <a:r>
              <a:rPr lang="en-GB" dirty="0" err="1">
                <a:solidFill>
                  <a:srgbClr val="0070C0"/>
                </a:solidFill>
              </a:rPr>
              <a:t>LlCC</a:t>
            </a:r>
            <a:r>
              <a:rPr lang="en-GB" dirty="0">
                <a:solidFill>
                  <a:srgbClr val="0070C0"/>
                </a:solidFill>
              </a:rPr>
              <a:t>, 2014).</a:t>
            </a:r>
          </a:p>
        </p:txBody>
      </p:sp>
      <p:sp>
        <p:nvSpPr>
          <p:cNvPr id="4" name="Content Placeholder 3">
            <a:extLst>
              <a:ext uri="{FF2B5EF4-FFF2-40B4-BE49-F238E27FC236}">
                <a16:creationId xmlns:a16="http://schemas.microsoft.com/office/drawing/2014/main" id="{1362B7A2-C749-8E15-22A8-3B22000A8963}"/>
              </a:ext>
            </a:extLst>
          </p:cNvPr>
          <p:cNvSpPr>
            <a:spLocks noGrp="1"/>
          </p:cNvSpPr>
          <p:nvPr>
            <p:ph sz="half" idx="2"/>
          </p:nvPr>
        </p:nvSpPr>
        <p:spPr>
          <a:xfrm>
            <a:off x="6172200" y="1441158"/>
            <a:ext cx="5181600" cy="4351338"/>
          </a:xfrm>
        </p:spPr>
        <p:txBody>
          <a:bodyPr>
            <a:normAutofit fontScale="85000" lnSpcReduction="20000"/>
          </a:bodyPr>
          <a:lstStyle/>
          <a:p>
            <a:r>
              <a:rPr lang="en-GB" dirty="0"/>
              <a:t>Recent history of Youth Work in Wales and briefly the United Kingdom, considering historical documents such as the Fairbairn-Milson (HMSO, 1969), </a:t>
            </a:r>
          </a:p>
          <a:p>
            <a:r>
              <a:rPr lang="en-GB" dirty="0"/>
              <a:t>For a historical discussion of youth work in Wales see Jones and Rose, 2001, 2003. </a:t>
            </a:r>
          </a:p>
          <a:p>
            <a:r>
              <a:rPr lang="en-GB" dirty="0"/>
              <a:t>At least you should understand the Welsh context since devolution. </a:t>
            </a:r>
          </a:p>
          <a:p>
            <a:r>
              <a:rPr lang="en-GB" dirty="0"/>
              <a:t>The first National Youth Service Strategy (WAG, 2007), you should also take into account the national strategy published in 2014 (WG, 2014). </a:t>
            </a:r>
          </a:p>
        </p:txBody>
      </p:sp>
    </p:spTree>
    <p:extLst>
      <p:ext uri="{BB962C8B-B14F-4D97-AF65-F5344CB8AC3E}">
        <p14:creationId xmlns:p14="http://schemas.microsoft.com/office/powerpoint/2010/main" val="42034462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9FF5C-6950-A2C4-A48A-56D83884AF86}"/>
              </a:ext>
            </a:extLst>
          </p:cNvPr>
          <p:cNvSpPr>
            <a:spLocks noGrp="1"/>
          </p:cNvSpPr>
          <p:nvPr>
            <p:ph type="title"/>
          </p:nvPr>
        </p:nvSpPr>
        <p:spPr>
          <a:xfrm>
            <a:off x="431276" y="354734"/>
            <a:ext cx="11481847" cy="1325563"/>
          </a:xfrm>
        </p:spPr>
        <p:txBody>
          <a:bodyPr/>
          <a:lstStyle/>
          <a:p>
            <a:endParaRPr lang="en-GB"/>
          </a:p>
        </p:txBody>
      </p:sp>
      <p:sp>
        <p:nvSpPr>
          <p:cNvPr id="3" name="Content Placeholder 2">
            <a:extLst>
              <a:ext uri="{FF2B5EF4-FFF2-40B4-BE49-F238E27FC236}">
                <a16:creationId xmlns:a16="http://schemas.microsoft.com/office/drawing/2014/main" id="{22FBE995-5D53-D395-DAA5-69F0C48936F3}"/>
              </a:ext>
            </a:extLst>
          </p:cNvPr>
          <p:cNvSpPr>
            <a:spLocks noGrp="1"/>
          </p:cNvSpPr>
          <p:nvPr>
            <p:ph sz="half" idx="1"/>
          </p:nvPr>
        </p:nvSpPr>
        <p:spPr>
          <a:xfrm>
            <a:off x="505690" y="1825625"/>
            <a:ext cx="5181600" cy="4351338"/>
          </a:xfrm>
        </p:spPr>
        <p:txBody>
          <a:bodyPr>
            <a:normAutofit fontScale="77500" lnSpcReduction="20000"/>
          </a:bodyPr>
          <a:lstStyle/>
          <a:p>
            <a:r>
              <a:rPr lang="en-GB" dirty="0" err="1">
                <a:solidFill>
                  <a:srgbClr val="0070C0"/>
                </a:solidFill>
              </a:rPr>
              <a:t>Ers</a:t>
            </a:r>
            <a:r>
              <a:rPr lang="en-GB" dirty="0">
                <a:solidFill>
                  <a:srgbClr val="0070C0"/>
                </a:solidFill>
              </a:rPr>
              <a:t> 2014, </a:t>
            </a:r>
            <a:r>
              <a:rPr lang="en-GB" dirty="0" err="1">
                <a:solidFill>
                  <a:srgbClr val="0070C0"/>
                </a:solidFill>
              </a:rPr>
              <a:t>mae</a:t>
            </a:r>
            <a:r>
              <a:rPr lang="en-GB" dirty="0">
                <a:solidFill>
                  <a:srgbClr val="0070C0"/>
                </a:solidFill>
              </a:rPr>
              <a:t> Gwaith </a:t>
            </a:r>
            <a:r>
              <a:rPr lang="en-GB" dirty="0" err="1">
                <a:solidFill>
                  <a:srgbClr val="0070C0"/>
                </a:solidFill>
              </a:rPr>
              <a:t>Ieuenctid</a:t>
            </a:r>
            <a:r>
              <a:rPr lang="en-GB" dirty="0">
                <a:solidFill>
                  <a:srgbClr val="0070C0"/>
                </a:solidFill>
              </a:rPr>
              <a:t> Cymru </a:t>
            </a:r>
            <a:r>
              <a:rPr lang="en-GB" dirty="0" err="1">
                <a:solidFill>
                  <a:srgbClr val="0070C0"/>
                </a:solidFill>
              </a:rPr>
              <a:t>wedi</a:t>
            </a:r>
            <a:r>
              <a:rPr lang="en-GB" dirty="0">
                <a:solidFill>
                  <a:srgbClr val="0070C0"/>
                </a:solidFill>
              </a:rPr>
              <a:t> </a:t>
            </a:r>
            <a:r>
              <a:rPr lang="en-GB" dirty="0" err="1">
                <a:solidFill>
                  <a:srgbClr val="0070C0"/>
                </a:solidFill>
              </a:rPr>
              <a:t>cael</a:t>
            </a:r>
            <a:r>
              <a:rPr lang="en-GB" dirty="0">
                <a:solidFill>
                  <a:srgbClr val="0070C0"/>
                </a:solidFill>
              </a:rPr>
              <a:t> </a:t>
            </a:r>
            <a:r>
              <a:rPr lang="en-GB" dirty="0" err="1">
                <a:solidFill>
                  <a:srgbClr val="0070C0"/>
                </a:solidFill>
              </a:rPr>
              <a:t>ei</a:t>
            </a:r>
            <a:r>
              <a:rPr lang="en-GB" dirty="0">
                <a:solidFill>
                  <a:srgbClr val="0070C0"/>
                </a:solidFill>
              </a:rPr>
              <a:t> </a:t>
            </a:r>
            <a:r>
              <a:rPr lang="en-GB" dirty="0" err="1">
                <a:solidFill>
                  <a:srgbClr val="0070C0"/>
                </a:solidFill>
              </a:rPr>
              <a:t>arwain</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gynlluniau</a:t>
            </a:r>
            <a:r>
              <a:rPr lang="en-GB" dirty="0">
                <a:solidFill>
                  <a:srgbClr val="0070C0"/>
                </a:solidFill>
              </a:rPr>
              <a:t> </a:t>
            </a:r>
            <a:r>
              <a:rPr lang="en-GB" dirty="0" err="1">
                <a:solidFill>
                  <a:srgbClr val="0070C0"/>
                </a:solidFill>
              </a:rPr>
              <a:t>strategol</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pwysleisio</a:t>
            </a:r>
            <a:r>
              <a:rPr lang="en-GB" dirty="0">
                <a:solidFill>
                  <a:srgbClr val="0070C0"/>
                </a:solidFill>
              </a:rPr>
              <a:t> </a:t>
            </a:r>
            <a:r>
              <a:rPr lang="en-GB" dirty="0" err="1">
                <a:solidFill>
                  <a:srgbClr val="0070C0"/>
                </a:solidFill>
              </a:rPr>
              <a:t>grymuso</a:t>
            </a:r>
            <a:r>
              <a:rPr lang="en-GB" dirty="0">
                <a:solidFill>
                  <a:srgbClr val="0070C0"/>
                </a:solidFill>
              </a:rPr>
              <a:t>, </a:t>
            </a:r>
            <a:r>
              <a:rPr lang="en-GB" dirty="0" err="1">
                <a:solidFill>
                  <a:srgbClr val="0070C0"/>
                </a:solidFill>
              </a:rPr>
              <a:t>cynhwysiant</a:t>
            </a:r>
            <a:r>
              <a:rPr lang="en-GB" dirty="0">
                <a:solidFill>
                  <a:srgbClr val="0070C0"/>
                </a:solidFill>
              </a:rPr>
              <a:t>, a </a:t>
            </a:r>
            <a:r>
              <a:rPr lang="en-GB" dirty="0" err="1">
                <a:solidFill>
                  <a:srgbClr val="0070C0"/>
                </a:solidFill>
              </a:rPr>
              <a:t>mynd</a:t>
            </a:r>
            <a:r>
              <a:rPr lang="en-GB" dirty="0">
                <a:solidFill>
                  <a:srgbClr val="0070C0"/>
                </a:solidFill>
              </a:rPr>
              <a:t> </a:t>
            </a:r>
            <a:r>
              <a:rPr lang="en-GB" dirty="0" err="1">
                <a:solidFill>
                  <a:srgbClr val="0070C0"/>
                </a:solidFill>
              </a:rPr>
              <a:t>i'r</a:t>
            </a:r>
            <a:r>
              <a:rPr lang="en-GB" dirty="0">
                <a:solidFill>
                  <a:srgbClr val="0070C0"/>
                </a:solidFill>
              </a:rPr>
              <a:t> </a:t>
            </a:r>
            <a:r>
              <a:rPr lang="en-GB" dirty="0" err="1">
                <a:solidFill>
                  <a:srgbClr val="0070C0"/>
                </a:solidFill>
              </a:rPr>
              <a:t>afael</a:t>
            </a:r>
            <a:r>
              <a:rPr lang="en-GB" dirty="0">
                <a:solidFill>
                  <a:srgbClr val="0070C0"/>
                </a:solidFill>
              </a:rPr>
              <a:t> ag </a:t>
            </a:r>
            <a:r>
              <a:rPr lang="en-GB" dirty="0" err="1">
                <a:solidFill>
                  <a:srgbClr val="0070C0"/>
                </a:solidFill>
              </a:rPr>
              <a:t>anghenion</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drwy</a:t>
            </a:r>
            <a:r>
              <a:rPr lang="en-GB" dirty="0">
                <a:solidFill>
                  <a:srgbClr val="0070C0"/>
                </a:solidFill>
              </a:rPr>
              <a:t> </a:t>
            </a:r>
            <a:r>
              <a:rPr lang="en-GB" dirty="0" err="1">
                <a:solidFill>
                  <a:srgbClr val="0070C0"/>
                </a:solidFill>
              </a:rPr>
              <a:t>addysg</a:t>
            </a:r>
            <a:r>
              <a:rPr lang="en-GB" dirty="0">
                <a:solidFill>
                  <a:srgbClr val="0070C0"/>
                </a:solidFill>
              </a:rPr>
              <a:t> </a:t>
            </a:r>
            <a:r>
              <a:rPr lang="en-GB" dirty="0" err="1">
                <a:solidFill>
                  <a:srgbClr val="0070C0"/>
                </a:solidFill>
              </a:rPr>
              <a:t>anffurfiol</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symud</a:t>
            </a:r>
            <a:r>
              <a:rPr lang="en-GB" dirty="0">
                <a:solidFill>
                  <a:srgbClr val="0070C0"/>
                </a:solidFill>
              </a:rPr>
              <a:t> o </a:t>
            </a:r>
            <a:r>
              <a:rPr lang="en-GB" dirty="0" err="1">
                <a:solidFill>
                  <a:srgbClr val="0070C0"/>
                </a:solidFill>
              </a:rPr>
              <a:t>ddull</a:t>
            </a:r>
            <a:r>
              <a:rPr lang="en-GB" dirty="0">
                <a:solidFill>
                  <a:srgbClr val="0070C0"/>
                </a:solidFill>
              </a:rPr>
              <a:t> </a:t>
            </a:r>
            <a:r>
              <a:rPr lang="en-GB" dirty="0" err="1">
                <a:solidFill>
                  <a:srgbClr val="0070C0"/>
                </a:solidFill>
              </a:rPr>
              <a:t>datrys</a:t>
            </a:r>
            <a:r>
              <a:rPr lang="en-GB" dirty="0">
                <a:solidFill>
                  <a:srgbClr val="0070C0"/>
                </a:solidFill>
              </a:rPr>
              <a:t> </a:t>
            </a:r>
            <a:r>
              <a:rPr lang="en-GB" dirty="0" err="1">
                <a:solidFill>
                  <a:srgbClr val="0070C0"/>
                </a:solidFill>
              </a:rPr>
              <a:t>problemau</a:t>
            </a:r>
            <a:r>
              <a:rPr lang="en-GB" dirty="0">
                <a:solidFill>
                  <a:srgbClr val="0070C0"/>
                </a:solidFill>
              </a:rPr>
              <a:t> </a:t>
            </a:r>
            <a:r>
              <a:rPr lang="en-GB" dirty="0" err="1">
                <a:solidFill>
                  <a:srgbClr val="0070C0"/>
                </a:solidFill>
              </a:rPr>
              <a:t>i</a:t>
            </a:r>
            <a:r>
              <a:rPr lang="en-GB" dirty="0">
                <a:solidFill>
                  <a:srgbClr val="0070C0"/>
                </a:solidFill>
              </a:rPr>
              <a:t> un </a:t>
            </a:r>
            <a:r>
              <a:rPr lang="en-GB" dirty="0" err="1">
                <a:solidFill>
                  <a:srgbClr val="0070C0"/>
                </a:solidFill>
              </a:rPr>
              <a:t>sy'n</a:t>
            </a:r>
            <a:r>
              <a:rPr lang="en-GB" dirty="0">
                <a:solidFill>
                  <a:srgbClr val="0070C0"/>
                </a:solidFill>
              </a:rPr>
              <a:t> </a:t>
            </a:r>
            <a:r>
              <a:rPr lang="en-GB" dirty="0" err="1">
                <a:solidFill>
                  <a:srgbClr val="0070C0"/>
                </a:solidFill>
              </a:rPr>
              <a:t>canolbwyntio</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ddatblygu</a:t>
            </a:r>
            <a:r>
              <a:rPr lang="en-GB" dirty="0">
                <a:solidFill>
                  <a:srgbClr val="0070C0"/>
                </a:solidFill>
              </a:rPr>
              <a:t> </a:t>
            </a:r>
            <a:r>
              <a:rPr lang="en-GB" dirty="0" err="1">
                <a:solidFill>
                  <a:srgbClr val="0070C0"/>
                </a:solidFill>
              </a:rPr>
              <a:t>potensial</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ôl</a:t>
            </a:r>
            <a:r>
              <a:rPr lang="en-GB" dirty="0">
                <a:solidFill>
                  <a:srgbClr val="0070C0"/>
                </a:solidFill>
              </a:rPr>
              <a:t> y </a:t>
            </a:r>
            <a:r>
              <a:rPr lang="en-GB" dirty="0" err="1">
                <a:solidFill>
                  <a:srgbClr val="0070C0"/>
                </a:solidFill>
              </a:rPr>
              <a:t>sôn</a:t>
            </a:r>
            <a:r>
              <a:rPr lang="en-GB" dirty="0">
                <a:solidFill>
                  <a:srgbClr val="0070C0"/>
                </a:solidFill>
              </a:rPr>
              <a:t>. </a:t>
            </a:r>
            <a:r>
              <a:rPr lang="en-GB" dirty="0" err="1">
                <a:solidFill>
                  <a:srgbClr val="0070C0"/>
                </a:solidFill>
              </a:rPr>
              <a:t>Mae'r</a:t>
            </a:r>
            <a:r>
              <a:rPr lang="en-GB" dirty="0">
                <a:solidFill>
                  <a:srgbClr val="0070C0"/>
                </a:solidFill>
              </a:rPr>
              <a:t> sector </a:t>
            </a:r>
            <a:r>
              <a:rPr lang="en-GB" dirty="0" err="1">
                <a:solidFill>
                  <a:srgbClr val="0070C0"/>
                </a:solidFill>
              </a:rPr>
              <a:t>yn</a:t>
            </a:r>
            <a:r>
              <a:rPr lang="en-GB" dirty="0">
                <a:solidFill>
                  <a:srgbClr val="0070C0"/>
                </a:solidFill>
              </a:rPr>
              <a:t> </a:t>
            </a:r>
            <a:r>
              <a:rPr lang="en-GB" dirty="0" err="1">
                <a:solidFill>
                  <a:srgbClr val="0070C0"/>
                </a:solidFill>
              </a:rPr>
              <a:t>wynebu</a:t>
            </a:r>
            <a:r>
              <a:rPr lang="en-GB" dirty="0">
                <a:solidFill>
                  <a:srgbClr val="0070C0"/>
                </a:solidFill>
              </a:rPr>
              <a:t> </a:t>
            </a:r>
            <a:r>
              <a:rPr lang="en-GB" dirty="0" err="1">
                <a:solidFill>
                  <a:srgbClr val="0070C0"/>
                </a:solidFill>
              </a:rPr>
              <a:t>heriau</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gynnwys</a:t>
            </a:r>
            <a:r>
              <a:rPr lang="en-GB" dirty="0">
                <a:solidFill>
                  <a:srgbClr val="0070C0"/>
                </a:solidFill>
              </a:rPr>
              <a:t> </a:t>
            </a:r>
            <a:r>
              <a:rPr lang="en-GB" dirty="0" err="1">
                <a:solidFill>
                  <a:srgbClr val="0070C0"/>
                </a:solidFill>
              </a:rPr>
              <a:t>cyfyngiadau</a:t>
            </a:r>
            <a:r>
              <a:rPr lang="en-GB" dirty="0">
                <a:solidFill>
                  <a:srgbClr val="0070C0"/>
                </a:solidFill>
              </a:rPr>
              <a:t> </a:t>
            </a:r>
            <a:r>
              <a:rPr lang="en-GB" dirty="0" err="1">
                <a:solidFill>
                  <a:srgbClr val="0070C0"/>
                </a:solidFill>
              </a:rPr>
              <a:t>ariannu</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angen</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addasu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dechnolegau</a:t>
            </a:r>
            <a:r>
              <a:rPr lang="en-GB" dirty="0">
                <a:solidFill>
                  <a:srgbClr val="0070C0"/>
                </a:solidFill>
              </a:rPr>
              <a:t> </a:t>
            </a:r>
            <a:r>
              <a:rPr lang="en-GB" dirty="0" err="1">
                <a:solidFill>
                  <a:srgbClr val="0070C0"/>
                </a:solidFill>
              </a:rPr>
              <a:t>newydd</a:t>
            </a:r>
            <a:r>
              <a:rPr lang="en-GB" dirty="0">
                <a:solidFill>
                  <a:srgbClr val="0070C0"/>
                </a:solidFill>
              </a:rPr>
              <a:t>, </a:t>
            </a:r>
            <a:r>
              <a:rPr lang="en-GB" dirty="0" err="1">
                <a:solidFill>
                  <a:srgbClr val="0070C0"/>
                </a:solidFill>
              </a:rPr>
              <a:t>tra</a:t>
            </a:r>
            <a:r>
              <a:rPr lang="en-GB" dirty="0">
                <a:solidFill>
                  <a:srgbClr val="0070C0"/>
                </a:solidFill>
              </a:rPr>
              <a:t> </a:t>
            </a:r>
            <a:r>
              <a:rPr lang="en-GB" dirty="0" err="1">
                <a:solidFill>
                  <a:srgbClr val="0070C0"/>
                </a:solidFill>
              </a:rPr>
              <a:t>hefyd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gweithio</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hyrwyddo'r</a:t>
            </a:r>
            <a:r>
              <a:rPr lang="en-GB" dirty="0">
                <a:solidFill>
                  <a:srgbClr val="0070C0"/>
                </a:solidFill>
              </a:rPr>
              <a:t> </a:t>
            </a:r>
            <a:r>
              <a:rPr lang="en-GB" dirty="0" err="1">
                <a:solidFill>
                  <a:srgbClr val="0070C0"/>
                </a:solidFill>
              </a:rPr>
              <a:t>iaith</a:t>
            </a:r>
            <a:r>
              <a:rPr lang="en-GB" dirty="0">
                <a:solidFill>
                  <a:srgbClr val="0070C0"/>
                </a:solidFill>
              </a:rPr>
              <a:t> </a:t>
            </a:r>
            <a:r>
              <a:rPr lang="en-GB" dirty="0" err="1">
                <a:solidFill>
                  <a:srgbClr val="0070C0"/>
                </a:solidFill>
              </a:rPr>
              <a:t>Gymraeg</a:t>
            </a:r>
            <a:r>
              <a:rPr lang="en-GB" dirty="0">
                <a:solidFill>
                  <a:srgbClr val="0070C0"/>
                </a:solidFill>
              </a:rPr>
              <a:t> a dull </a:t>
            </a:r>
            <a:r>
              <a:rPr lang="en-GB" dirty="0" err="1">
                <a:solidFill>
                  <a:srgbClr val="0070C0"/>
                </a:solidFill>
              </a:rPr>
              <a:t>sy'n</a:t>
            </a:r>
            <a:r>
              <a:rPr lang="en-GB" dirty="0">
                <a:solidFill>
                  <a:srgbClr val="0070C0"/>
                </a:solidFill>
              </a:rPr>
              <a:t> </a:t>
            </a:r>
            <a:r>
              <a:rPr lang="en-GB" dirty="0" err="1">
                <a:solidFill>
                  <a:srgbClr val="0070C0"/>
                </a:solidFill>
              </a:rPr>
              <a:t>seiliedig</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hawliau</a:t>
            </a:r>
            <a:r>
              <a:rPr lang="en-GB" dirty="0">
                <a:solidFill>
                  <a:srgbClr val="0070C0"/>
                </a:solidFill>
              </a:rPr>
              <a:t> o </a:t>
            </a:r>
            <a:r>
              <a:rPr lang="en-GB" dirty="0" err="1">
                <a:solidFill>
                  <a:srgbClr val="0070C0"/>
                </a:solidFill>
              </a:rPr>
              <a:t>fewn</a:t>
            </a:r>
            <a:r>
              <a:rPr lang="en-GB" dirty="0">
                <a:solidFill>
                  <a:srgbClr val="0070C0"/>
                </a:solidFill>
              </a:rPr>
              <a:t> system </a:t>
            </a:r>
            <a:r>
              <a:rPr lang="en-GB" dirty="0" err="1">
                <a:solidFill>
                  <a:srgbClr val="0070C0"/>
                </a:solidFill>
              </a:rPr>
              <a:t>ddatganoledig</a:t>
            </a:r>
            <a:r>
              <a:rPr lang="en-GB" dirty="0">
                <a:solidFill>
                  <a:srgbClr val="0070C0"/>
                </a:solidFill>
              </a:rPr>
              <a:t> </a:t>
            </a:r>
            <a:r>
              <a:rPr lang="en-GB" dirty="0" err="1">
                <a:solidFill>
                  <a:srgbClr val="0070C0"/>
                </a:solidFill>
              </a:rPr>
              <a:t>lle</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awdurdodau</a:t>
            </a:r>
            <a:r>
              <a:rPr lang="en-GB" dirty="0">
                <a:solidFill>
                  <a:srgbClr val="0070C0"/>
                </a:solidFill>
              </a:rPr>
              <a:t> </a:t>
            </a:r>
            <a:r>
              <a:rPr lang="en-GB" dirty="0" err="1">
                <a:solidFill>
                  <a:srgbClr val="0070C0"/>
                </a:solidFill>
              </a:rPr>
              <a:t>lleol</a:t>
            </a:r>
            <a:r>
              <a:rPr lang="en-GB" dirty="0">
                <a:solidFill>
                  <a:srgbClr val="0070C0"/>
                </a:solidFill>
              </a:rPr>
              <a:t> a </a:t>
            </a:r>
            <a:r>
              <a:rPr lang="en-GB" dirty="0" err="1">
                <a:solidFill>
                  <a:srgbClr val="0070C0"/>
                </a:solidFill>
              </a:rPr>
              <a:t>sefydliadau</a:t>
            </a:r>
            <a:r>
              <a:rPr lang="en-GB" dirty="0">
                <a:solidFill>
                  <a:srgbClr val="0070C0"/>
                </a:solidFill>
              </a:rPr>
              <a:t> </a:t>
            </a:r>
            <a:r>
              <a:rPr lang="en-GB" dirty="0" err="1">
                <a:solidFill>
                  <a:srgbClr val="0070C0"/>
                </a:solidFill>
              </a:rPr>
              <a:t>mawr</a:t>
            </a:r>
            <a:r>
              <a:rPr lang="en-GB" dirty="0">
                <a:solidFill>
                  <a:srgbClr val="0070C0"/>
                </a:solidFill>
              </a:rPr>
              <a:t> </a:t>
            </a:r>
            <a:r>
              <a:rPr lang="en-GB" dirty="0" err="1">
                <a:solidFill>
                  <a:srgbClr val="0070C0"/>
                </a:solidFill>
              </a:rPr>
              <a:t>yn</a:t>
            </a:r>
            <a:r>
              <a:rPr lang="en-GB" dirty="0">
                <a:solidFill>
                  <a:srgbClr val="0070C0"/>
                </a:solidFill>
              </a:rPr>
              <a:t> y </a:t>
            </a:r>
            <a:r>
              <a:rPr lang="en-GB" dirty="0" err="1">
                <a:solidFill>
                  <a:srgbClr val="0070C0"/>
                </a:solidFill>
              </a:rPr>
              <a:t>trydydd</a:t>
            </a:r>
            <a:r>
              <a:rPr lang="en-GB" dirty="0">
                <a:solidFill>
                  <a:srgbClr val="0070C0"/>
                </a:solidFill>
              </a:rPr>
              <a:t> sector </a:t>
            </a:r>
            <a:r>
              <a:rPr lang="en-GB" dirty="0" err="1">
                <a:solidFill>
                  <a:srgbClr val="0070C0"/>
                </a:solidFill>
              </a:rPr>
              <a:t>yn</a:t>
            </a:r>
            <a:r>
              <a:rPr lang="en-GB" dirty="0">
                <a:solidFill>
                  <a:srgbClr val="0070C0"/>
                </a:solidFill>
              </a:rPr>
              <a:t> </a:t>
            </a:r>
            <a:r>
              <a:rPr lang="en-GB" dirty="0" err="1">
                <a:solidFill>
                  <a:srgbClr val="0070C0"/>
                </a:solidFill>
              </a:rPr>
              <a:t>ddarparwyr</a:t>
            </a:r>
            <a:r>
              <a:rPr lang="en-GB" dirty="0">
                <a:solidFill>
                  <a:srgbClr val="0070C0"/>
                </a:solidFill>
              </a:rPr>
              <a:t> </a:t>
            </a:r>
            <a:r>
              <a:rPr lang="en-GB" dirty="0" err="1">
                <a:solidFill>
                  <a:srgbClr val="0070C0"/>
                </a:solidFill>
              </a:rPr>
              <a:t>allweddol</a:t>
            </a:r>
            <a:r>
              <a:rPr lang="en-GB" dirty="0">
                <a:solidFill>
                  <a:srgbClr val="0070C0"/>
                </a:solidFill>
              </a:rPr>
              <a:t>.</a:t>
            </a:r>
          </a:p>
        </p:txBody>
      </p:sp>
      <p:sp>
        <p:nvSpPr>
          <p:cNvPr id="4" name="Content Placeholder 3">
            <a:extLst>
              <a:ext uri="{FF2B5EF4-FFF2-40B4-BE49-F238E27FC236}">
                <a16:creationId xmlns:a16="http://schemas.microsoft.com/office/drawing/2014/main" id="{2A411640-F4A2-313B-8AEE-9982C0D8C7E2}"/>
              </a:ext>
            </a:extLst>
          </p:cNvPr>
          <p:cNvSpPr>
            <a:spLocks noGrp="1"/>
          </p:cNvSpPr>
          <p:nvPr>
            <p:ph sz="half" idx="2"/>
          </p:nvPr>
        </p:nvSpPr>
        <p:spPr>
          <a:xfrm>
            <a:off x="6172200" y="1347639"/>
            <a:ext cx="5181600" cy="4351338"/>
          </a:xfrm>
        </p:spPr>
        <p:txBody>
          <a:bodyPr>
            <a:normAutofit fontScale="77500" lnSpcReduction="20000"/>
          </a:bodyPr>
          <a:lstStyle/>
          <a:p>
            <a:r>
              <a:rPr lang="en-GB" dirty="0"/>
              <a:t>Since 2014, Welsh Youth Work has been guided by strategic plans emphasizing empowerment, inclusion, and addressing young people's needs through non-formal education, allegedly moving from a problem-solving approach to one focused on developing potential. </a:t>
            </a:r>
          </a:p>
          <a:p>
            <a:r>
              <a:rPr lang="en-GB" dirty="0"/>
              <a:t>The sector faces challenges, including funding constraints and the need to adapt to new technologies, while also working to promote the Welsh language and a rights-based approach within a devolved system where local authorities and large third sector organisations are key providers. </a:t>
            </a:r>
          </a:p>
        </p:txBody>
      </p:sp>
    </p:spTree>
    <p:extLst>
      <p:ext uri="{BB962C8B-B14F-4D97-AF65-F5344CB8AC3E}">
        <p14:creationId xmlns:p14="http://schemas.microsoft.com/office/powerpoint/2010/main" val="914925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4A2CD84-2BC4-68D5-2AF1-E361B87F2BF0}"/>
              </a:ext>
            </a:extLst>
          </p:cNvPr>
          <p:cNvSpPr>
            <a:spLocks noGrp="1"/>
          </p:cNvSpPr>
          <p:nvPr>
            <p:ph sz="half" idx="1"/>
          </p:nvPr>
        </p:nvSpPr>
        <p:spPr>
          <a:xfrm>
            <a:off x="358219" y="1545070"/>
            <a:ext cx="5181600" cy="4351338"/>
          </a:xfrm>
        </p:spPr>
        <p:txBody>
          <a:bodyPr>
            <a:normAutofit fontScale="47500" lnSpcReduction="20000"/>
          </a:bodyPr>
          <a:lstStyle/>
          <a:p>
            <a:r>
              <a:rPr lang="en-GB" dirty="0" err="1">
                <a:solidFill>
                  <a:srgbClr val="0070C0"/>
                </a:solidFill>
              </a:rPr>
              <a:t>Amlinellodd</a:t>
            </a:r>
            <a:r>
              <a:rPr lang="en-GB" dirty="0">
                <a:solidFill>
                  <a:srgbClr val="0070C0"/>
                </a:solidFill>
              </a:rPr>
              <a:t> </a:t>
            </a:r>
            <a:r>
              <a:rPr lang="en-GB" dirty="0" err="1">
                <a:solidFill>
                  <a:srgbClr val="0070C0"/>
                </a:solidFill>
              </a:rPr>
              <a:t>Strategaeth</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err="1">
                <a:solidFill>
                  <a:srgbClr val="0070C0"/>
                </a:solidFill>
              </a:rPr>
              <a:t>Genedlaethol</a:t>
            </a:r>
            <a:r>
              <a:rPr lang="en-GB" dirty="0">
                <a:solidFill>
                  <a:srgbClr val="0070C0"/>
                </a:solidFill>
              </a:rPr>
              <a:t> Cymru 2014-2018 </a:t>
            </a:r>
            <a:r>
              <a:rPr lang="en-GB" dirty="0" err="1">
                <a:solidFill>
                  <a:srgbClr val="0070C0"/>
                </a:solidFill>
              </a:rPr>
              <a:t>weledigaeth</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gyfer</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fel</a:t>
            </a:r>
            <a:r>
              <a:rPr lang="en-GB" dirty="0">
                <a:solidFill>
                  <a:srgbClr val="0070C0"/>
                </a:solidFill>
              </a:rPr>
              <a:t> </a:t>
            </a:r>
            <a:r>
              <a:rPr lang="en-GB" dirty="0" err="1">
                <a:solidFill>
                  <a:srgbClr val="0070C0"/>
                </a:solidFill>
              </a:rPr>
              <a:t>hawl</a:t>
            </a:r>
            <a:r>
              <a:rPr lang="en-GB" dirty="0">
                <a:solidFill>
                  <a:srgbClr val="0070C0"/>
                </a:solidFill>
              </a:rPr>
              <a:t> </a:t>
            </a:r>
            <a:r>
              <a:rPr lang="en-GB" dirty="0" err="1">
                <a:solidFill>
                  <a:srgbClr val="0070C0"/>
                </a:solidFill>
              </a:rPr>
              <a:t>gyffredinol</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ddarparu</a:t>
            </a:r>
            <a:r>
              <a:rPr lang="en-GB" dirty="0">
                <a:solidFill>
                  <a:srgbClr val="0070C0"/>
                </a:solidFill>
              </a:rPr>
              <a:t> </a:t>
            </a:r>
            <a:r>
              <a:rPr lang="en-GB" dirty="0" err="1">
                <a:solidFill>
                  <a:srgbClr val="0070C0"/>
                </a:solidFill>
              </a:rPr>
              <a:t>gwasanaethau</a:t>
            </a:r>
            <a:r>
              <a:rPr lang="en-GB" dirty="0">
                <a:solidFill>
                  <a:srgbClr val="0070C0"/>
                </a:solidFill>
              </a:rPr>
              <a:t>, </a:t>
            </a:r>
            <a:r>
              <a:rPr lang="en-GB" dirty="0" err="1">
                <a:solidFill>
                  <a:srgbClr val="0070C0"/>
                </a:solidFill>
              </a:rPr>
              <a:t>cefnogaeth</a:t>
            </a:r>
            <a:r>
              <a:rPr lang="en-GB" dirty="0">
                <a:solidFill>
                  <a:srgbClr val="0070C0"/>
                </a:solidFill>
              </a:rPr>
              <a:t> a </a:t>
            </a:r>
            <a:r>
              <a:rPr lang="en-GB" dirty="0" err="1">
                <a:solidFill>
                  <a:srgbClr val="0070C0"/>
                </a:solidFill>
              </a:rPr>
              <a:t>phrofiadau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helpu</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(11-25 </a:t>
            </a:r>
            <a:r>
              <a:rPr lang="en-GB" dirty="0" err="1">
                <a:solidFill>
                  <a:srgbClr val="0070C0"/>
                </a:solidFill>
              </a:rPr>
              <a:t>oed</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gyflawni</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potensial</a:t>
            </a:r>
            <a:r>
              <a:rPr lang="en-GB" dirty="0">
                <a:solidFill>
                  <a:srgbClr val="0070C0"/>
                </a:solidFill>
              </a:rPr>
              <a:t>.</a:t>
            </a:r>
          </a:p>
          <a:p>
            <a:r>
              <a:rPr lang="en-GB" dirty="0" err="1">
                <a:solidFill>
                  <a:srgbClr val="0070C0"/>
                </a:solidFill>
              </a:rPr>
              <a:t>Ffocws</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Rymuso</a:t>
            </a:r>
            <a:r>
              <a:rPr lang="en-GB" dirty="0">
                <a:solidFill>
                  <a:srgbClr val="0070C0"/>
                </a:solidFill>
              </a:rPr>
              <a:t>:</a:t>
            </a:r>
          </a:p>
          <a:p>
            <a:r>
              <a:rPr lang="en-GB" dirty="0" err="1">
                <a:solidFill>
                  <a:srgbClr val="0070C0"/>
                </a:solidFill>
              </a:rPr>
              <a:t>Symudodd</a:t>
            </a:r>
            <a:r>
              <a:rPr lang="en-GB" dirty="0">
                <a:solidFill>
                  <a:srgbClr val="0070C0"/>
                </a:solidFill>
              </a:rPr>
              <a:t> </a:t>
            </a:r>
            <a:r>
              <a:rPr lang="en-GB" dirty="0" err="1">
                <a:solidFill>
                  <a:srgbClr val="0070C0"/>
                </a:solidFill>
              </a:rPr>
              <a:t>egwyddor</a:t>
            </a:r>
            <a:r>
              <a:rPr lang="en-GB" dirty="0">
                <a:solidFill>
                  <a:srgbClr val="0070C0"/>
                </a:solidFill>
              </a:rPr>
              <a:t> </a:t>
            </a:r>
            <a:r>
              <a:rPr lang="en-GB" dirty="0" err="1">
                <a:solidFill>
                  <a:srgbClr val="0070C0"/>
                </a:solidFill>
              </a:rPr>
              <a:t>graidd</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ganolbwyntio</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greu</a:t>
            </a:r>
            <a:r>
              <a:rPr lang="en-GB" dirty="0">
                <a:solidFill>
                  <a:srgbClr val="0070C0"/>
                </a:solidFill>
              </a:rPr>
              <a:t> </a:t>
            </a:r>
            <a:r>
              <a:rPr lang="en-GB" dirty="0" err="1">
                <a:solidFill>
                  <a:srgbClr val="0070C0"/>
                </a:solidFill>
              </a:rPr>
              <a:t>cyfleoedd</a:t>
            </a:r>
            <a:r>
              <a:rPr lang="en-GB" dirty="0">
                <a:solidFill>
                  <a:srgbClr val="0070C0"/>
                </a:solidFill>
              </a:rPr>
              <a:t> a </a:t>
            </a:r>
            <a:r>
              <a:rPr lang="en-GB" dirty="0" err="1">
                <a:solidFill>
                  <a:srgbClr val="0070C0"/>
                </a:solidFill>
              </a:rPr>
              <a:t>llwybrau</a:t>
            </a:r>
            <a:r>
              <a:rPr lang="en-GB" dirty="0">
                <a:solidFill>
                  <a:srgbClr val="0070C0"/>
                </a:solidFill>
              </a:rPr>
              <a:t> </a:t>
            </a:r>
            <a:r>
              <a:rPr lang="en-GB" dirty="0" err="1">
                <a:solidFill>
                  <a:srgbClr val="0070C0"/>
                </a:solidFill>
              </a:rPr>
              <a:t>cadarnhaol</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bobl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ddarparu</a:t>
            </a:r>
            <a:r>
              <a:rPr lang="en-GB" dirty="0">
                <a:solidFill>
                  <a:srgbClr val="0070C0"/>
                </a:solidFill>
              </a:rPr>
              <a:t> </a:t>
            </a:r>
            <a:r>
              <a:rPr lang="en-GB" dirty="0" err="1">
                <a:solidFill>
                  <a:srgbClr val="0070C0"/>
                </a:solidFill>
              </a:rPr>
              <a:t>mannau</a:t>
            </a:r>
            <a:r>
              <a:rPr lang="en-GB" dirty="0">
                <a:solidFill>
                  <a:srgbClr val="0070C0"/>
                </a:solidFill>
              </a:rPr>
              <a:t> </a:t>
            </a:r>
            <a:r>
              <a:rPr lang="en-GB" dirty="0" err="1">
                <a:solidFill>
                  <a:srgbClr val="0070C0"/>
                </a:solidFill>
              </a:rPr>
              <a:t>diogel</a:t>
            </a:r>
            <a:r>
              <a:rPr lang="en-GB" dirty="0">
                <a:solidFill>
                  <a:srgbClr val="0070C0"/>
                </a:solidFill>
              </a:rPr>
              <a:t> </a:t>
            </a:r>
            <a:r>
              <a:rPr lang="en-GB" dirty="0" err="1">
                <a:solidFill>
                  <a:srgbClr val="0070C0"/>
                </a:solidFill>
              </a:rPr>
              <a:t>iddynt</a:t>
            </a:r>
            <a:r>
              <a:rPr lang="en-GB" dirty="0">
                <a:solidFill>
                  <a:srgbClr val="0070C0"/>
                </a:solidFill>
              </a:rPr>
              <a:t> </a:t>
            </a:r>
            <a:r>
              <a:rPr lang="en-GB" dirty="0" err="1">
                <a:solidFill>
                  <a:srgbClr val="0070C0"/>
                </a:solidFill>
              </a:rPr>
              <a:t>ddatblygu</a:t>
            </a:r>
            <a:r>
              <a:rPr lang="en-GB" dirty="0">
                <a:solidFill>
                  <a:srgbClr val="0070C0"/>
                </a:solidFill>
              </a:rPr>
              <a:t> a </a:t>
            </a:r>
            <a:r>
              <a:rPr lang="en-GB" dirty="0" err="1">
                <a:solidFill>
                  <a:srgbClr val="0070C0"/>
                </a:solidFill>
              </a:rPr>
              <a:t>gwireddu</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potensial</a:t>
            </a:r>
            <a:r>
              <a:rPr lang="en-GB" dirty="0">
                <a:solidFill>
                  <a:srgbClr val="0070C0"/>
                </a:solidFill>
              </a:rPr>
              <a:t>.</a:t>
            </a:r>
          </a:p>
          <a:p>
            <a:endParaRPr lang="en-GB" dirty="0">
              <a:solidFill>
                <a:srgbClr val="0070C0"/>
              </a:solidFill>
            </a:endParaRPr>
          </a:p>
          <a:p>
            <a:r>
              <a:rPr lang="en-GB" dirty="0">
                <a:solidFill>
                  <a:srgbClr val="0070C0"/>
                </a:solidFill>
              </a:rPr>
              <a:t>Dull </a:t>
            </a:r>
            <a:r>
              <a:rPr lang="en-GB" dirty="0" err="1">
                <a:solidFill>
                  <a:srgbClr val="0070C0"/>
                </a:solidFill>
              </a:rPr>
              <a:t>sy'n</a:t>
            </a:r>
            <a:r>
              <a:rPr lang="en-GB" dirty="0">
                <a:solidFill>
                  <a:srgbClr val="0070C0"/>
                </a:solidFill>
              </a:rPr>
              <a:t> </a:t>
            </a:r>
            <a:r>
              <a:rPr lang="en-GB" dirty="0" err="1">
                <a:solidFill>
                  <a:srgbClr val="0070C0"/>
                </a:solidFill>
              </a:rPr>
              <a:t>Seiliedig</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Hawliau</a:t>
            </a:r>
            <a:r>
              <a:rPr lang="en-GB" dirty="0">
                <a:solidFill>
                  <a:srgbClr val="0070C0"/>
                </a:solidFill>
              </a:rPr>
              <a:t>:</a:t>
            </a:r>
          </a:p>
          <a:p>
            <a:r>
              <a:rPr lang="en-GB" dirty="0">
                <a:solidFill>
                  <a:srgbClr val="0070C0"/>
                </a:solidFill>
              </a:rPr>
              <a:t>Mae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gweithredu</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ddull</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seiliedig</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hawliau</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rymuso</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ddod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bartneriaid</a:t>
            </a:r>
            <a:r>
              <a:rPr lang="en-GB" dirty="0">
                <a:solidFill>
                  <a:srgbClr val="0070C0"/>
                </a:solidFill>
              </a:rPr>
              <a:t> </a:t>
            </a:r>
            <a:r>
              <a:rPr lang="en-GB" dirty="0" err="1">
                <a:solidFill>
                  <a:srgbClr val="0070C0"/>
                </a:solidFill>
              </a:rPr>
              <a:t>gweithredol</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dysgu</a:t>
            </a:r>
            <a:r>
              <a:rPr lang="en-GB" dirty="0">
                <a:solidFill>
                  <a:srgbClr val="0070C0"/>
                </a:solidFill>
              </a:rPr>
              <a:t> </a:t>
            </a:r>
            <a:r>
              <a:rPr lang="en-GB" dirty="0" err="1">
                <a:solidFill>
                  <a:srgbClr val="0070C0"/>
                </a:solidFill>
              </a:rPr>
              <a:t>a'u</a:t>
            </a:r>
            <a:r>
              <a:rPr lang="en-GB" dirty="0">
                <a:solidFill>
                  <a:srgbClr val="0070C0"/>
                </a:solidFill>
              </a:rPr>
              <a:t> </a:t>
            </a:r>
            <a:r>
              <a:rPr lang="en-GB" dirty="0" err="1">
                <a:solidFill>
                  <a:srgbClr val="0070C0"/>
                </a:solidFill>
              </a:rPr>
              <a:t>datblygiad</a:t>
            </a:r>
            <a:r>
              <a:rPr lang="en-GB" dirty="0">
                <a:solidFill>
                  <a:srgbClr val="0070C0"/>
                </a:solidFill>
              </a:rPr>
              <a:t>, </a:t>
            </a:r>
            <a:r>
              <a:rPr lang="en-GB" dirty="0" err="1">
                <a:solidFill>
                  <a:srgbClr val="0070C0"/>
                </a:solidFill>
              </a:rPr>
              <a:t>tra</a:t>
            </a:r>
            <a:r>
              <a:rPr lang="en-GB" dirty="0">
                <a:solidFill>
                  <a:srgbClr val="0070C0"/>
                </a:solidFill>
              </a:rPr>
              <a:t> </a:t>
            </a:r>
            <a:r>
              <a:rPr lang="en-GB" dirty="0" err="1">
                <a:solidFill>
                  <a:srgbClr val="0070C0"/>
                </a:solidFill>
              </a:rPr>
              <a:t>hefyd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helpu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ddeall</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cyfrifoldebau</a:t>
            </a:r>
            <a:r>
              <a:rPr lang="en-GB" dirty="0">
                <a:solidFill>
                  <a:srgbClr val="0070C0"/>
                </a:solidFill>
              </a:rPr>
              <a:t>.</a:t>
            </a:r>
          </a:p>
          <a:p>
            <a:endParaRPr lang="en-GB" dirty="0">
              <a:solidFill>
                <a:srgbClr val="0070C0"/>
              </a:solidFill>
            </a:endParaRPr>
          </a:p>
          <a:p>
            <a:r>
              <a:rPr lang="en-GB" dirty="0" err="1">
                <a:solidFill>
                  <a:srgbClr val="0070C0"/>
                </a:solidFill>
              </a:rPr>
              <a:t>Partneriaethau</a:t>
            </a:r>
            <a:r>
              <a:rPr lang="en-GB" dirty="0">
                <a:solidFill>
                  <a:srgbClr val="0070C0"/>
                </a:solidFill>
              </a:rPr>
              <a:t> </a:t>
            </a:r>
            <a:r>
              <a:rPr lang="en-GB" dirty="0" err="1">
                <a:solidFill>
                  <a:srgbClr val="0070C0"/>
                </a:solidFill>
              </a:rPr>
              <a:t>Cydweithredol</a:t>
            </a:r>
            <a:r>
              <a:rPr lang="en-GB" dirty="0">
                <a:solidFill>
                  <a:srgbClr val="0070C0"/>
                </a:solidFill>
              </a:rPr>
              <a:t>:</a:t>
            </a:r>
          </a:p>
          <a:p>
            <a:r>
              <a:rPr lang="en-GB" dirty="0">
                <a:solidFill>
                  <a:srgbClr val="0070C0"/>
                </a:solidFill>
              </a:rPr>
              <a:t>Mae </a:t>
            </a:r>
            <a:r>
              <a:rPr lang="en-GB" dirty="0" err="1">
                <a:solidFill>
                  <a:srgbClr val="0070C0"/>
                </a:solidFill>
              </a:rPr>
              <a:t>darparu</a:t>
            </a:r>
            <a:r>
              <a:rPr lang="en-GB" dirty="0">
                <a:solidFill>
                  <a:srgbClr val="0070C0"/>
                </a:solidFill>
              </a:rPr>
              <a:t> </a:t>
            </a:r>
            <a:r>
              <a:rPr lang="en-GB" dirty="0" err="1">
                <a:solidFill>
                  <a:srgbClr val="0070C0"/>
                </a:solidFill>
              </a:rPr>
              <a:t>cynnig</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effeithiol</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ei</a:t>
            </a:r>
            <a:r>
              <a:rPr lang="en-GB" dirty="0">
                <a:solidFill>
                  <a:srgbClr val="0070C0"/>
                </a:solidFill>
              </a:rPr>
              <a:t> </a:t>
            </a:r>
            <a:r>
              <a:rPr lang="en-GB" dirty="0" err="1">
                <a:solidFill>
                  <a:srgbClr val="0070C0"/>
                </a:solidFill>
              </a:rPr>
              <a:t>gwneud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ofynnol</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awdurdodau</a:t>
            </a:r>
            <a:r>
              <a:rPr lang="en-GB" dirty="0">
                <a:solidFill>
                  <a:srgbClr val="0070C0"/>
                </a:solidFill>
              </a:rPr>
              <a:t> </a:t>
            </a:r>
            <a:r>
              <a:rPr lang="en-GB" dirty="0" err="1">
                <a:solidFill>
                  <a:srgbClr val="0070C0"/>
                </a:solidFill>
              </a:rPr>
              <a:t>lleol</a:t>
            </a:r>
            <a:r>
              <a:rPr lang="en-GB" dirty="0">
                <a:solidFill>
                  <a:srgbClr val="0070C0"/>
                </a:solidFill>
              </a:rPr>
              <a:t> </a:t>
            </a:r>
            <a:r>
              <a:rPr lang="en-GB" dirty="0" err="1">
                <a:solidFill>
                  <a:srgbClr val="0070C0"/>
                </a:solidFill>
              </a:rPr>
              <a:t>weithio</a:t>
            </a:r>
            <a:r>
              <a:rPr lang="en-GB" dirty="0">
                <a:solidFill>
                  <a:srgbClr val="0070C0"/>
                </a:solidFill>
              </a:rPr>
              <a:t> </a:t>
            </a:r>
            <a:r>
              <a:rPr lang="en-GB" dirty="0" err="1">
                <a:solidFill>
                  <a:srgbClr val="0070C0"/>
                </a:solidFill>
              </a:rPr>
              <a:t>gyda</a:t>
            </a:r>
            <a:r>
              <a:rPr lang="en-GB" dirty="0">
                <a:solidFill>
                  <a:srgbClr val="0070C0"/>
                </a:solidFill>
              </a:rPr>
              <a:t> </a:t>
            </a:r>
            <a:r>
              <a:rPr lang="en-GB" dirty="0" err="1">
                <a:solidFill>
                  <a:srgbClr val="0070C0"/>
                </a:solidFill>
              </a:rPr>
              <a:t>sefydliadau</a:t>
            </a:r>
            <a:r>
              <a:rPr lang="en-GB" dirty="0">
                <a:solidFill>
                  <a:srgbClr val="0070C0"/>
                </a:solidFill>
              </a:rPr>
              <a:t> </a:t>
            </a:r>
            <a:r>
              <a:rPr lang="en-GB" dirty="0" err="1">
                <a:solidFill>
                  <a:srgbClr val="0070C0"/>
                </a:solidFill>
              </a:rPr>
              <a:t>gwirfoddol</a:t>
            </a:r>
            <a:r>
              <a:rPr lang="en-GB" dirty="0">
                <a:solidFill>
                  <a:srgbClr val="0070C0"/>
                </a:solidFill>
              </a:rPr>
              <a:t>, </a:t>
            </a:r>
            <a:r>
              <a:rPr lang="en-GB" dirty="0" err="1">
                <a:solidFill>
                  <a:srgbClr val="0070C0"/>
                </a:solidFill>
              </a:rPr>
              <a:t>partneriaid</a:t>
            </a:r>
            <a:r>
              <a:rPr lang="en-GB" dirty="0">
                <a:solidFill>
                  <a:srgbClr val="0070C0"/>
                </a:solidFill>
              </a:rPr>
              <a:t> </a:t>
            </a:r>
            <a:r>
              <a:rPr lang="en-GB" dirty="0" err="1">
                <a:solidFill>
                  <a:srgbClr val="0070C0"/>
                </a:solidFill>
              </a:rPr>
              <a:t>statudol</a:t>
            </a:r>
            <a:r>
              <a:rPr lang="en-GB" dirty="0">
                <a:solidFill>
                  <a:srgbClr val="0070C0"/>
                </a:solidFill>
              </a:rPr>
              <a:t> a </a:t>
            </a:r>
            <a:r>
              <a:rPr lang="en-GB" dirty="0" err="1">
                <a:solidFill>
                  <a:srgbClr val="0070C0"/>
                </a:solidFill>
              </a:rPr>
              <a:t>rhanddeiliaid</a:t>
            </a:r>
            <a:r>
              <a:rPr lang="en-GB" dirty="0">
                <a:solidFill>
                  <a:srgbClr val="0070C0"/>
                </a:solidFill>
              </a:rPr>
              <a:t> </a:t>
            </a:r>
            <a:r>
              <a:rPr lang="en-GB" dirty="0" err="1">
                <a:solidFill>
                  <a:srgbClr val="0070C0"/>
                </a:solidFill>
              </a:rPr>
              <a:t>eraill</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wneud</a:t>
            </a:r>
            <a:r>
              <a:rPr lang="en-GB" dirty="0">
                <a:solidFill>
                  <a:srgbClr val="0070C0"/>
                </a:solidFill>
              </a:rPr>
              <a:t> y </a:t>
            </a:r>
            <a:r>
              <a:rPr lang="en-GB" dirty="0" err="1">
                <a:solidFill>
                  <a:srgbClr val="0070C0"/>
                </a:solidFill>
              </a:rPr>
              <a:t>mwyaf</a:t>
            </a:r>
            <a:r>
              <a:rPr lang="en-GB" dirty="0">
                <a:solidFill>
                  <a:srgbClr val="0070C0"/>
                </a:solidFill>
              </a:rPr>
              <a:t> o </a:t>
            </a:r>
            <a:r>
              <a:rPr lang="en-GB" dirty="0" err="1">
                <a:solidFill>
                  <a:srgbClr val="0070C0"/>
                </a:solidFill>
              </a:rPr>
              <a:t>adnoddau</a:t>
            </a:r>
            <a:r>
              <a:rPr lang="en-GB" dirty="0">
                <a:solidFill>
                  <a:srgbClr val="0070C0"/>
                </a:solidFill>
              </a:rPr>
              <a:t> a </a:t>
            </a:r>
            <a:r>
              <a:rPr lang="en-GB" dirty="0" err="1">
                <a:solidFill>
                  <a:srgbClr val="0070C0"/>
                </a:solidFill>
              </a:rPr>
              <a:t>datblygu</a:t>
            </a:r>
            <a:r>
              <a:rPr lang="en-GB" dirty="0">
                <a:solidFill>
                  <a:srgbClr val="0070C0"/>
                </a:solidFill>
              </a:rPr>
              <a:t> </a:t>
            </a:r>
            <a:r>
              <a:rPr lang="en-GB" dirty="0" err="1">
                <a:solidFill>
                  <a:srgbClr val="0070C0"/>
                </a:solidFill>
              </a:rPr>
              <a:t>dulliau</a:t>
            </a:r>
            <a:r>
              <a:rPr lang="en-GB" dirty="0">
                <a:solidFill>
                  <a:srgbClr val="0070C0"/>
                </a:solidFill>
              </a:rPr>
              <a:t> </a:t>
            </a:r>
            <a:r>
              <a:rPr lang="en-GB" dirty="0" err="1">
                <a:solidFill>
                  <a:srgbClr val="0070C0"/>
                </a:solidFill>
              </a:rPr>
              <a:t>arloesol</a:t>
            </a:r>
            <a:r>
              <a:rPr lang="en-GB" dirty="0">
                <a:solidFill>
                  <a:srgbClr val="0070C0"/>
                </a:solidFill>
              </a:rPr>
              <a:t>.</a:t>
            </a:r>
          </a:p>
        </p:txBody>
      </p:sp>
      <p:sp>
        <p:nvSpPr>
          <p:cNvPr id="4" name="Content Placeholder 3">
            <a:extLst>
              <a:ext uri="{FF2B5EF4-FFF2-40B4-BE49-F238E27FC236}">
                <a16:creationId xmlns:a16="http://schemas.microsoft.com/office/drawing/2014/main" id="{E2D88CC7-5CDC-E76E-E6DF-7FA63B000433}"/>
              </a:ext>
            </a:extLst>
          </p:cNvPr>
          <p:cNvSpPr>
            <a:spLocks noGrp="1"/>
          </p:cNvSpPr>
          <p:nvPr>
            <p:ph sz="half" idx="2"/>
          </p:nvPr>
        </p:nvSpPr>
        <p:spPr>
          <a:xfrm>
            <a:off x="6172200" y="1389205"/>
            <a:ext cx="5181600" cy="4631893"/>
          </a:xfrm>
        </p:spPr>
        <p:txBody>
          <a:bodyPr>
            <a:normAutofit fontScale="47500" lnSpcReduction="20000"/>
          </a:bodyPr>
          <a:lstStyle/>
          <a:p>
            <a:pPr fontAlgn="ctr"/>
            <a:r>
              <a:rPr lang="en-GB" sz="3400" dirty="0"/>
              <a:t>The </a:t>
            </a:r>
            <a:r>
              <a:rPr lang="en-GB" sz="3400" dirty="0">
                <a:hlinkClick r:id="rId2"/>
              </a:rPr>
              <a:t>National Youth Work Strategy for Wales 2014-2018</a:t>
            </a:r>
            <a:r>
              <a:rPr lang="en-GB" sz="3400" dirty="0"/>
              <a:t> outlined a vision for youth work as a universal entitlement, providing services, support, and experiences to help young people (aged 11-25) achieve their potential. </a:t>
            </a:r>
          </a:p>
          <a:p>
            <a:r>
              <a:rPr lang="en-GB" sz="3400" b="1" dirty="0"/>
              <a:t>Focus on Empowerment:</a:t>
            </a:r>
            <a:r>
              <a:rPr lang="en-GB" sz="3400" dirty="0"/>
              <a:t> </a:t>
            </a:r>
          </a:p>
          <a:p>
            <a:pPr fontAlgn="ctr"/>
            <a:r>
              <a:rPr lang="en-GB" sz="3400" dirty="0"/>
              <a:t>The core principle of youth work shifted to focus on creating opportunities and positive pathways for young people, providing safe spaces for them to develop and realize their potential. </a:t>
            </a:r>
          </a:p>
          <a:p>
            <a:r>
              <a:rPr lang="en-GB" sz="3400" b="1" dirty="0"/>
              <a:t>Rights-Based Approach:</a:t>
            </a:r>
            <a:r>
              <a:rPr lang="en-GB" sz="3400" dirty="0"/>
              <a:t> </a:t>
            </a:r>
          </a:p>
          <a:p>
            <a:pPr fontAlgn="ctr"/>
            <a:r>
              <a:rPr lang="en-GB" sz="3400" dirty="0"/>
              <a:t>Youth work in Wales operates on a rights-based approach, empowering young people to become active partners in their learning and development, while also helping them understand their responsibilities. </a:t>
            </a:r>
          </a:p>
          <a:p>
            <a:r>
              <a:rPr lang="en-GB" sz="3400" b="1" dirty="0"/>
              <a:t>Collaborative Partnerships:</a:t>
            </a:r>
            <a:r>
              <a:rPr lang="en-GB" sz="3400" dirty="0"/>
              <a:t> </a:t>
            </a:r>
          </a:p>
          <a:p>
            <a:pPr fontAlgn="ctr"/>
            <a:r>
              <a:rPr lang="en-GB" sz="3400" dirty="0"/>
              <a:t>Delivering an effective youth work offer requires local authorities to work with voluntary organizations, statutory partners, and other stakeholders to maximize resources and develop innovative approaches. </a:t>
            </a:r>
          </a:p>
          <a:p>
            <a:endParaRPr lang="en-GB" dirty="0"/>
          </a:p>
        </p:txBody>
      </p:sp>
      <p:sp>
        <p:nvSpPr>
          <p:cNvPr id="5" name="Rectangle 1">
            <a:extLst>
              <a:ext uri="{FF2B5EF4-FFF2-40B4-BE49-F238E27FC236}">
                <a16:creationId xmlns:a16="http://schemas.microsoft.com/office/drawing/2014/main" id="{09CE9C45-73D4-371B-F5CC-4198431ED1C2}"/>
              </a:ext>
            </a:extLst>
          </p:cNvPr>
          <p:cNvSpPr>
            <a:spLocks noGrp="1" noChangeArrowheads="1"/>
          </p:cNvSpPr>
          <p:nvPr>
            <p:ph type="title"/>
          </p:nvPr>
        </p:nvSpPr>
        <p:spPr bwMode="auto">
          <a:xfrm>
            <a:off x="358219" y="763728"/>
            <a:ext cx="8130431" cy="528358"/>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y-GB" altLang="en-US" sz="3600" b="0" i="0" u="none" strike="noStrike" cap="none" normalizeH="0" baseline="0" dirty="0">
                <a:ln>
                  <a:noFill/>
                </a:ln>
                <a:solidFill>
                  <a:srgbClr val="0070C0"/>
                </a:solidFill>
                <a:effectLst/>
                <a:latin typeface="Arial Unicode MS"/>
                <a:ea typeface="inherit"/>
              </a:rPr>
              <a:t>Cynllunio Strategol</a:t>
            </a:r>
            <a:r>
              <a:rPr lang="cy-GB" altLang="en-US" sz="3600" dirty="0">
                <a:solidFill>
                  <a:srgbClr val="0070C0"/>
                </a:solidFill>
                <a:latin typeface="Arial Unicode MS"/>
                <a:ea typeface="inherit"/>
              </a:rPr>
              <a:t>/ </a:t>
            </a:r>
            <a:r>
              <a:rPr lang="cy-GB" altLang="en-US" sz="3600" dirty="0" err="1">
                <a:solidFill>
                  <a:srgbClr val="1F1F1F"/>
                </a:solidFill>
                <a:latin typeface="Arial Unicode MS"/>
                <a:ea typeface="inherit"/>
              </a:rPr>
              <a:t>Strategic</a:t>
            </a:r>
            <a:r>
              <a:rPr lang="cy-GB" altLang="en-US" sz="3600" dirty="0">
                <a:solidFill>
                  <a:srgbClr val="1F1F1F"/>
                </a:solidFill>
                <a:latin typeface="Arial Unicode MS"/>
                <a:ea typeface="inherit"/>
              </a:rPr>
              <a:t> </a:t>
            </a:r>
            <a:r>
              <a:rPr lang="cy-GB" altLang="en-US" sz="3600" dirty="0" err="1">
                <a:solidFill>
                  <a:srgbClr val="1F1F1F"/>
                </a:solidFill>
                <a:latin typeface="Arial Unicode MS"/>
                <a:ea typeface="inherit"/>
              </a:rPr>
              <a:t>Plannning</a:t>
            </a:r>
            <a:endParaRPr kumimoji="0" lang="cy-GB" altLang="en-US" sz="3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40496056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BED27B6-3B18-CA43-A5D7-C2DDCA892A07}"/>
              </a:ext>
            </a:extLst>
          </p:cNvPr>
          <p:cNvSpPr>
            <a:spLocks noGrp="1"/>
          </p:cNvSpPr>
          <p:nvPr>
            <p:ph sz="half" idx="1"/>
          </p:nvPr>
        </p:nvSpPr>
        <p:spPr>
          <a:xfrm>
            <a:off x="351934" y="1358034"/>
            <a:ext cx="5181600" cy="4351338"/>
          </a:xfrm>
        </p:spPr>
        <p:txBody>
          <a:bodyPr>
            <a:normAutofit fontScale="62500" lnSpcReduction="20000"/>
          </a:bodyPr>
          <a:lstStyle/>
          <a:p>
            <a:r>
              <a:rPr lang="en-GB" dirty="0" err="1">
                <a:solidFill>
                  <a:srgbClr val="0070C0"/>
                </a:solidFill>
              </a:rPr>
              <a:t>Cyllid</a:t>
            </a:r>
            <a:r>
              <a:rPr lang="en-GB" dirty="0">
                <a:solidFill>
                  <a:srgbClr val="0070C0"/>
                </a:solidFill>
              </a:rPr>
              <a:t> ac </a:t>
            </a:r>
            <a:r>
              <a:rPr lang="en-GB" dirty="0" err="1">
                <a:solidFill>
                  <a:srgbClr val="0070C0"/>
                </a:solidFill>
              </a:rPr>
              <a:t>Adnoddau</a:t>
            </a:r>
            <a:r>
              <a:rPr lang="en-GB" dirty="0">
                <a:solidFill>
                  <a:srgbClr val="0070C0"/>
                </a:solidFill>
              </a:rPr>
              <a:t>: </a:t>
            </a:r>
            <a:r>
              <a:rPr lang="en-GB" dirty="0" err="1">
                <a:solidFill>
                  <a:srgbClr val="0070C0"/>
                </a:solidFill>
              </a:rPr>
              <a:t>Mae'r</a:t>
            </a:r>
            <a:r>
              <a:rPr lang="en-GB" dirty="0">
                <a:solidFill>
                  <a:srgbClr val="0070C0"/>
                </a:solidFill>
              </a:rPr>
              <a:t> </a:t>
            </a:r>
            <a:r>
              <a:rPr lang="en-GB" dirty="0" err="1">
                <a:solidFill>
                  <a:srgbClr val="0070C0"/>
                </a:solidFill>
              </a:rPr>
              <a:t>ymchwiliad</a:t>
            </a:r>
            <a:r>
              <a:rPr lang="en-GB" dirty="0">
                <a:solidFill>
                  <a:srgbClr val="0070C0"/>
                </a:solidFill>
              </a:rPr>
              <a:t> ac </a:t>
            </a:r>
            <a:r>
              <a:rPr lang="en-GB" dirty="0" err="1">
                <a:solidFill>
                  <a:srgbClr val="0070C0"/>
                </a:solidFill>
              </a:rPr>
              <a:t>adroddiadau</a:t>
            </a:r>
            <a:r>
              <a:rPr lang="en-GB" dirty="0">
                <a:solidFill>
                  <a:srgbClr val="0070C0"/>
                </a:solidFill>
              </a:rPr>
              <a:t> </a:t>
            </a:r>
            <a:r>
              <a:rPr lang="en-GB" dirty="0" err="1">
                <a:solidFill>
                  <a:srgbClr val="0070C0"/>
                </a:solidFill>
              </a:rPr>
              <a:t>dilynol</a:t>
            </a:r>
            <a:r>
              <a:rPr lang="en-GB" dirty="0">
                <a:solidFill>
                  <a:srgbClr val="0070C0"/>
                </a:solidFill>
              </a:rPr>
              <a:t> </a:t>
            </a:r>
            <a:r>
              <a:rPr lang="en-GB" dirty="0" err="1">
                <a:solidFill>
                  <a:srgbClr val="0070C0"/>
                </a:solidFill>
              </a:rPr>
              <a:t>wedi</a:t>
            </a:r>
            <a:r>
              <a:rPr lang="en-GB" dirty="0">
                <a:solidFill>
                  <a:srgbClr val="0070C0"/>
                </a:solidFill>
              </a:rPr>
              <a:t> </a:t>
            </a:r>
            <a:r>
              <a:rPr lang="en-GB" dirty="0" err="1">
                <a:solidFill>
                  <a:srgbClr val="0070C0"/>
                </a:solidFill>
              </a:rPr>
              <a:t>codi</a:t>
            </a:r>
            <a:r>
              <a:rPr lang="en-GB" dirty="0">
                <a:solidFill>
                  <a:srgbClr val="0070C0"/>
                </a:solidFill>
              </a:rPr>
              <a:t> </a:t>
            </a:r>
            <a:r>
              <a:rPr lang="en-GB" dirty="0" err="1">
                <a:solidFill>
                  <a:srgbClr val="0070C0"/>
                </a:solidFill>
              </a:rPr>
              <a:t>pryderon</a:t>
            </a:r>
            <a:r>
              <a:rPr lang="en-GB" dirty="0">
                <a:solidFill>
                  <a:srgbClr val="0070C0"/>
                </a:solidFill>
              </a:rPr>
              <a:t> </a:t>
            </a:r>
            <a:r>
              <a:rPr lang="en-GB" dirty="0" err="1">
                <a:solidFill>
                  <a:srgbClr val="0070C0"/>
                </a:solidFill>
              </a:rPr>
              <a:t>ynghylch</a:t>
            </a:r>
            <a:r>
              <a:rPr lang="en-GB" dirty="0">
                <a:solidFill>
                  <a:srgbClr val="0070C0"/>
                </a:solidFill>
              </a:rPr>
              <a:t> </a:t>
            </a:r>
            <a:r>
              <a:rPr lang="en-GB" dirty="0" err="1">
                <a:solidFill>
                  <a:srgbClr val="0070C0"/>
                </a:solidFill>
              </a:rPr>
              <a:t>effaith</a:t>
            </a:r>
            <a:r>
              <a:rPr lang="en-GB" dirty="0">
                <a:solidFill>
                  <a:srgbClr val="0070C0"/>
                </a:solidFill>
              </a:rPr>
              <a:t> </a:t>
            </a:r>
            <a:r>
              <a:rPr lang="en-GB" dirty="0" err="1">
                <a:solidFill>
                  <a:srgbClr val="0070C0"/>
                </a:solidFill>
              </a:rPr>
              <a:t>adnoddau</a:t>
            </a:r>
            <a:r>
              <a:rPr lang="en-GB" dirty="0">
                <a:solidFill>
                  <a:srgbClr val="0070C0"/>
                </a:solidFill>
              </a:rPr>
              <a:t> </a:t>
            </a:r>
            <a:r>
              <a:rPr lang="en-GB" dirty="0" err="1">
                <a:solidFill>
                  <a:srgbClr val="0070C0"/>
                </a:solidFill>
              </a:rPr>
              <a:t>llai</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ddarpariaeth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angen</a:t>
            </a:r>
            <a:r>
              <a:rPr lang="en-GB" dirty="0">
                <a:solidFill>
                  <a:srgbClr val="0070C0"/>
                </a:solidFill>
              </a:rPr>
              <a:t> am </a:t>
            </a:r>
            <a:r>
              <a:rPr lang="en-GB" dirty="0" err="1">
                <a:solidFill>
                  <a:srgbClr val="0070C0"/>
                </a:solidFill>
              </a:rPr>
              <a:t>gyllid</a:t>
            </a:r>
            <a:r>
              <a:rPr lang="en-GB" dirty="0">
                <a:solidFill>
                  <a:srgbClr val="0070C0"/>
                </a:solidFill>
              </a:rPr>
              <a:t> </a:t>
            </a:r>
            <a:r>
              <a:rPr lang="en-GB" dirty="0" err="1">
                <a:solidFill>
                  <a:srgbClr val="0070C0"/>
                </a:solidFill>
              </a:rPr>
              <a:t>cynyddol</a:t>
            </a:r>
            <a:r>
              <a:rPr lang="en-GB" dirty="0">
                <a:solidFill>
                  <a:srgbClr val="0070C0"/>
                </a:solidFill>
              </a:rPr>
              <a:t> a </a:t>
            </a:r>
            <a:r>
              <a:rPr lang="en-GB" dirty="0" err="1">
                <a:solidFill>
                  <a:srgbClr val="0070C0"/>
                </a:solidFill>
              </a:rPr>
              <a:t>chynaliadwy</a:t>
            </a:r>
            <a:r>
              <a:rPr lang="en-GB" dirty="0">
                <a:solidFill>
                  <a:srgbClr val="0070C0"/>
                </a:solidFill>
              </a:rPr>
              <a:t>. </a:t>
            </a:r>
          </a:p>
          <a:p>
            <a:r>
              <a:rPr lang="en-GB" dirty="0" err="1">
                <a:solidFill>
                  <a:srgbClr val="0070C0"/>
                </a:solidFill>
              </a:rPr>
              <a:t>Nodwyd</a:t>
            </a:r>
            <a:r>
              <a:rPr lang="en-GB" dirty="0">
                <a:solidFill>
                  <a:srgbClr val="0070C0"/>
                </a:solidFill>
              </a:rPr>
              <a:t> bod </a:t>
            </a:r>
            <a:r>
              <a:rPr lang="en-GB" dirty="0" err="1">
                <a:solidFill>
                  <a:srgbClr val="0070C0"/>
                </a:solidFill>
              </a:rPr>
              <a:t>lleoliadau</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esblygu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ddiwallu</a:t>
            </a:r>
            <a:r>
              <a:rPr lang="en-GB" dirty="0">
                <a:solidFill>
                  <a:srgbClr val="0070C0"/>
                </a:solidFill>
              </a:rPr>
              <a:t> </a:t>
            </a:r>
            <a:r>
              <a:rPr lang="en-GB" dirty="0" err="1">
                <a:solidFill>
                  <a:srgbClr val="0070C0"/>
                </a:solidFill>
              </a:rPr>
              <a:t>anghenion</a:t>
            </a:r>
            <a:r>
              <a:rPr lang="en-GB" dirty="0">
                <a:solidFill>
                  <a:srgbClr val="0070C0"/>
                </a:solidFill>
              </a:rPr>
              <a:t> </a:t>
            </a:r>
            <a:r>
              <a:rPr lang="en-GB" dirty="0" err="1">
                <a:solidFill>
                  <a:srgbClr val="0070C0"/>
                </a:solidFill>
              </a:rPr>
              <a:t>cenedlaethau</a:t>
            </a:r>
            <a:r>
              <a:rPr lang="en-GB" dirty="0">
                <a:solidFill>
                  <a:srgbClr val="0070C0"/>
                </a:solidFill>
              </a:rPr>
              <a:t> </a:t>
            </a:r>
            <a:r>
              <a:rPr lang="en-GB" dirty="0" err="1">
                <a:solidFill>
                  <a:srgbClr val="0070C0"/>
                </a:solidFill>
              </a:rPr>
              <a:t>sy'n</a:t>
            </a:r>
            <a:r>
              <a:rPr lang="en-GB" dirty="0">
                <a:solidFill>
                  <a:srgbClr val="0070C0"/>
                </a:solidFill>
              </a:rPr>
              <a:t> </a:t>
            </a:r>
            <a:r>
              <a:rPr lang="en-GB" dirty="0" err="1">
                <a:solidFill>
                  <a:srgbClr val="0070C0"/>
                </a:solidFill>
              </a:rPr>
              <a:t>canolbwyntio</a:t>
            </a:r>
            <a:r>
              <a:rPr lang="en-GB" dirty="0">
                <a:solidFill>
                  <a:srgbClr val="0070C0"/>
                </a:solidFill>
              </a:rPr>
              <a:t> </a:t>
            </a:r>
            <a:r>
              <a:rPr lang="en-GB" dirty="0" err="1">
                <a:solidFill>
                  <a:srgbClr val="0070C0"/>
                </a:solidFill>
              </a:rPr>
              <a:t>ar</a:t>
            </a:r>
            <a:r>
              <a:rPr lang="en-GB" dirty="0">
                <a:solidFill>
                  <a:srgbClr val="0070C0"/>
                </a:solidFill>
              </a:rPr>
              <a:t> TG, </a:t>
            </a:r>
            <a:r>
              <a:rPr lang="en-GB" dirty="0" err="1">
                <a:solidFill>
                  <a:srgbClr val="0070C0"/>
                </a:solidFill>
              </a:rPr>
              <a:t>gyda</a:t>
            </a:r>
            <a:r>
              <a:rPr lang="en-GB" dirty="0">
                <a:solidFill>
                  <a:srgbClr val="0070C0"/>
                </a:solidFill>
              </a:rPr>
              <a:t> </a:t>
            </a:r>
            <a:r>
              <a:rPr lang="en-GB" dirty="0" err="1">
                <a:solidFill>
                  <a:srgbClr val="0070C0"/>
                </a:solidFill>
              </a:rPr>
              <a:t>gweithgareddau</a:t>
            </a:r>
            <a:r>
              <a:rPr lang="en-GB" dirty="0">
                <a:solidFill>
                  <a:srgbClr val="0070C0"/>
                </a:solidFill>
              </a:rPr>
              <a:t> a </a:t>
            </a:r>
            <a:r>
              <a:rPr lang="en-GB" dirty="0" err="1">
                <a:solidFill>
                  <a:srgbClr val="0070C0"/>
                </a:solidFill>
              </a:rPr>
              <a:t>dulliau'n</a:t>
            </a:r>
            <a:r>
              <a:rPr lang="en-GB" dirty="0">
                <a:solidFill>
                  <a:srgbClr val="0070C0"/>
                </a:solidFill>
              </a:rPr>
              <a:t> </a:t>
            </a:r>
            <a:r>
              <a:rPr lang="en-GB" dirty="0" err="1">
                <a:solidFill>
                  <a:srgbClr val="0070C0"/>
                </a:solidFill>
              </a:rPr>
              <a:t>addasu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ymgorffori</a:t>
            </a:r>
            <a:r>
              <a:rPr lang="en-GB" dirty="0">
                <a:solidFill>
                  <a:srgbClr val="0070C0"/>
                </a:solidFill>
              </a:rPr>
              <a:t> </a:t>
            </a:r>
            <a:r>
              <a:rPr lang="en-GB" dirty="0" err="1">
                <a:solidFill>
                  <a:srgbClr val="0070C0"/>
                </a:solidFill>
              </a:rPr>
              <a:t>technolegau</a:t>
            </a:r>
            <a:r>
              <a:rPr lang="en-GB" dirty="0">
                <a:solidFill>
                  <a:srgbClr val="0070C0"/>
                </a:solidFill>
              </a:rPr>
              <a:t> </a:t>
            </a:r>
            <a:r>
              <a:rPr lang="en-GB" dirty="0" err="1">
                <a:solidFill>
                  <a:srgbClr val="0070C0"/>
                </a:solidFill>
              </a:rPr>
              <a:t>newydd</a:t>
            </a:r>
            <a:r>
              <a:rPr lang="en-GB" dirty="0">
                <a:solidFill>
                  <a:srgbClr val="0070C0"/>
                </a:solidFill>
              </a:rPr>
              <a:t> </a:t>
            </a:r>
            <a:r>
              <a:rPr lang="en-GB" dirty="0" err="1">
                <a:solidFill>
                  <a:srgbClr val="0070C0"/>
                </a:solidFill>
              </a:rPr>
              <a:t>ochr</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ochr</a:t>
            </a:r>
            <a:r>
              <a:rPr lang="en-GB" dirty="0">
                <a:solidFill>
                  <a:srgbClr val="0070C0"/>
                </a:solidFill>
              </a:rPr>
              <a:t> â </a:t>
            </a:r>
            <a:r>
              <a:rPr lang="en-GB" dirty="0" err="1">
                <a:solidFill>
                  <a:srgbClr val="0070C0"/>
                </a:solidFill>
              </a:rPr>
              <a:t>chynigion</a:t>
            </a:r>
            <a:r>
              <a:rPr lang="en-GB" dirty="0">
                <a:solidFill>
                  <a:srgbClr val="0070C0"/>
                </a:solidFill>
              </a:rPr>
              <a:t> </a:t>
            </a:r>
            <a:r>
              <a:rPr lang="en-GB" dirty="0" err="1">
                <a:solidFill>
                  <a:srgbClr val="0070C0"/>
                </a:solidFill>
              </a:rPr>
              <a:t>traddodiadol</a:t>
            </a:r>
            <a:r>
              <a:rPr lang="en-GB" dirty="0">
                <a:solidFill>
                  <a:srgbClr val="0070C0"/>
                </a:solidFill>
              </a:rPr>
              <a:t>. </a:t>
            </a:r>
          </a:p>
          <a:p>
            <a:r>
              <a:rPr lang="en-GB" dirty="0" err="1">
                <a:solidFill>
                  <a:srgbClr val="0070C0"/>
                </a:solidFill>
              </a:rPr>
              <a:t>Hyrwyddo'r</a:t>
            </a:r>
            <a:r>
              <a:rPr lang="en-GB" dirty="0">
                <a:solidFill>
                  <a:srgbClr val="0070C0"/>
                </a:solidFill>
              </a:rPr>
              <a:t> Iaith a </a:t>
            </a:r>
            <a:r>
              <a:rPr lang="en-GB" dirty="0" err="1">
                <a:solidFill>
                  <a:srgbClr val="0070C0"/>
                </a:solidFill>
              </a:rPr>
              <a:t>Diwylliant</a:t>
            </a:r>
            <a:r>
              <a:rPr lang="en-GB" dirty="0">
                <a:solidFill>
                  <a:srgbClr val="0070C0"/>
                </a:solidFill>
              </a:rPr>
              <a:t> Cymru: Mae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rhoi</a:t>
            </a:r>
            <a:r>
              <a:rPr lang="en-GB" dirty="0">
                <a:solidFill>
                  <a:srgbClr val="0070C0"/>
                </a:solidFill>
              </a:rPr>
              <a:t> </a:t>
            </a:r>
            <a:r>
              <a:rPr lang="en-GB" dirty="0" err="1">
                <a:solidFill>
                  <a:srgbClr val="0070C0"/>
                </a:solidFill>
              </a:rPr>
              <a:t>pwyslais</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werth</a:t>
            </a:r>
            <a:r>
              <a:rPr lang="en-GB" dirty="0">
                <a:solidFill>
                  <a:srgbClr val="0070C0"/>
                </a:solidFill>
              </a:rPr>
              <a:t> </a:t>
            </a:r>
            <a:r>
              <a:rPr lang="en-GB" dirty="0" err="1">
                <a:solidFill>
                  <a:srgbClr val="0070C0"/>
                </a:solidFill>
              </a:rPr>
              <a:t>iaith</a:t>
            </a:r>
            <a:r>
              <a:rPr lang="en-GB" dirty="0">
                <a:solidFill>
                  <a:srgbClr val="0070C0"/>
                </a:solidFill>
              </a:rPr>
              <a:t> a </a:t>
            </a:r>
            <a:r>
              <a:rPr lang="en-GB" dirty="0" err="1">
                <a:solidFill>
                  <a:srgbClr val="0070C0"/>
                </a:solidFill>
              </a:rPr>
              <a:t>diwylliant</a:t>
            </a:r>
            <a:r>
              <a:rPr lang="en-GB" dirty="0">
                <a:solidFill>
                  <a:srgbClr val="0070C0"/>
                </a:solidFill>
              </a:rPr>
              <a:t>, </a:t>
            </a:r>
            <a:r>
              <a:rPr lang="en-GB" dirty="0" err="1">
                <a:solidFill>
                  <a:srgbClr val="0070C0"/>
                </a:solidFill>
              </a:rPr>
              <a:t>gyda</a:t>
            </a:r>
            <a:r>
              <a:rPr lang="en-GB" dirty="0">
                <a:solidFill>
                  <a:srgbClr val="0070C0"/>
                </a:solidFill>
              </a:rPr>
              <a:t> </a:t>
            </a:r>
            <a:r>
              <a:rPr lang="en-GB" dirty="0" err="1">
                <a:solidFill>
                  <a:srgbClr val="0070C0"/>
                </a:solidFill>
              </a:rPr>
              <a:t>phwyslais</a:t>
            </a:r>
            <a:r>
              <a:rPr lang="en-GB" dirty="0">
                <a:solidFill>
                  <a:srgbClr val="0070C0"/>
                </a:solidFill>
              </a:rPr>
              <a:t> </a:t>
            </a:r>
            <a:r>
              <a:rPr lang="en-GB" dirty="0" err="1">
                <a:solidFill>
                  <a:srgbClr val="0070C0"/>
                </a:solidFill>
              </a:rPr>
              <a:t>cynyddol</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ddarparu</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o </a:t>
            </a:r>
            <a:r>
              <a:rPr lang="en-GB" dirty="0" err="1">
                <a:solidFill>
                  <a:srgbClr val="0070C0"/>
                </a:solidFill>
              </a:rPr>
              <a:t>ansawdd</a:t>
            </a:r>
            <a:r>
              <a:rPr lang="en-GB" dirty="0">
                <a:solidFill>
                  <a:srgbClr val="0070C0"/>
                </a:solidFill>
              </a:rPr>
              <a:t> </a:t>
            </a:r>
            <a:r>
              <a:rPr lang="en-GB" dirty="0" err="1">
                <a:solidFill>
                  <a:srgbClr val="0070C0"/>
                </a:solidFill>
              </a:rPr>
              <a:t>uchel</a:t>
            </a:r>
            <a:r>
              <a:rPr lang="en-GB" dirty="0">
                <a:solidFill>
                  <a:srgbClr val="0070C0"/>
                </a:solidFill>
              </a:rPr>
              <a:t> a </a:t>
            </a:r>
            <a:r>
              <a:rPr lang="en-GB" dirty="0" err="1">
                <a:solidFill>
                  <a:srgbClr val="0070C0"/>
                </a:solidFill>
              </a:rPr>
              <a:t>gyflwynir</a:t>
            </a:r>
            <a:r>
              <a:rPr lang="en-GB" dirty="0">
                <a:solidFill>
                  <a:srgbClr val="0070C0"/>
                </a:solidFill>
              </a:rPr>
              <a:t> </a:t>
            </a:r>
            <a:r>
              <a:rPr lang="en-GB" dirty="0" err="1">
                <a:solidFill>
                  <a:srgbClr val="0070C0"/>
                </a:solidFill>
              </a:rPr>
              <a:t>trwy</a:t>
            </a:r>
            <a:r>
              <a:rPr lang="en-GB" dirty="0">
                <a:solidFill>
                  <a:srgbClr val="0070C0"/>
                </a:solidFill>
              </a:rPr>
              <a:t> </a:t>
            </a:r>
            <a:r>
              <a:rPr lang="en-GB" dirty="0" err="1">
                <a:solidFill>
                  <a:srgbClr val="0070C0"/>
                </a:solidFill>
              </a:rPr>
              <a:t>gyfrwng</a:t>
            </a:r>
            <a:r>
              <a:rPr lang="en-GB" dirty="0">
                <a:solidFill>
                  <a:srgbClr val="0070C0"/>
                </a:solidFill>
              </a:rPr>
              <a:t> y </a:t>
            </a:r>
            <a:r>
              <a:rPr lang="en-GB" dirty="0" err="1">
                <a:solidFill>
                  <a:srgbClr val="0070C0"/>
                </a:solidFill>
              </a:rPr>
              <a:t>Gymraeg</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gefnogi'r</a:t>
            </a:r>
            <a:r>
              <a:rPr lang="en-GB" dirty="0">
                <a:solidFill>
                  <a:srgbClr val="0070C0"/>
                </a:solidFill>
              </a:rPr>
              <a:t> </a:t>
            </a:r>
            <a:r>
              <a:rPr lang="en-GB" dirty="0" err="1">
                <a:solidFill>
                  <a:srgbClr val="0070C0"/>
                </a:solidFill>
              </a:rPr>
              <a:t>iaith</a:t>
            </a:r>
            <a:r>
              <a:rPr lang="en-GB" dirty="0">
                <a:solidFill>
                  <a:srgbClr val="0070C0"/>
                </a:solidFill>
              </a:rPr>
              <a:t>. </a:t>
            </a:r>
          </a:p>
          <a:p>
            <a:r>
              <a:rPr lang="en-GB" dirty="0" err="1">
                <a:solidFill>
                  <a:srgbClr val="0070C0"/>
                </a:solidFill>
              </a:rPr>
              <a:t>Prawf</a:t>
            </a:r>
            <a:r>
              <a:rPr lang="en-GB" dirty="0">
                <a:solidFill>
                  <a:srgbClr val="0070C0"/>
                </a:solidFill>
              </a:rPr>
              <a:t> o Werth: Mae </a:t>
            </a:r>
            <a:r>
              <a:rPr lang="en-GB" dirty="0" err="1">
                <a:solidFill>
                  <a:srgbClr val="0070C0"/>
                </a:solidFill>
              </a:rPr>
              <a:t>angen</a:t>
            </a:r>
            <a:r>
              <a:rPr lang="en-GB" dirty="0">
                <a:solidFill>
                  <a:srgbClr val="0070C0"/>
                </a:solidFill>
              </a:rPr>
              <a:t> </a:t>
            </a:r>
            <a:r>
              <a:rPr lang="en-GB" dirty="0" err="1">
                <a:solidFill>
                  <a:srgbClr val="0070C0"/>
                </a:solidFill>
              </a:rPr>
              <a:t>dangos</a:t>
            </a:r>
            <a:r>
              <a:rPr lang="en-GB" dirty="0">
                <a:solidFill>
                  <a:srgbClr val="0070C0"/>
                </a:solidFill>
              </a:rPr>
              <a:t> </a:t>
            </a:r>
            <a:r>
              <a:rPr lang="en-GB" dirty="0" err="1">
                <a:solidFill>
                  <a:srgbClr val="0070C0"/>
                </a:solidFill>
              </a:rPr>
              <a:t>manteision</a:t>
            </a:r>
            <a:r>
              <a:rPr lang="en-GB" dirty="0">
                <a:solidFill>
                  <a:srgbClr val="0070C0"/>
                </a:solidFill>
              </a:rPr>
              <a:t> </a:t>
            </a:r>
            <a:r>
              <a:rPr lang="en-GB" dirty="0" err="1">
                <a:solidFill>
                  <a:srgbClr val="0070C0"/>
                </a:solidFill>
              </a:rPr>
              <a:t>gwaith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barhaus</a:t>
            </a:r>
            <a:r>
              <a:rPr lang="en-GB" dirty="0">
                <a:solidFill>
                  <a:srgbClr val="0070C0"/>
                </a:solidFill>
              </a:rPr>
              <a:t> a </a:t>
            </a:r>
            <a:r>
              <a:rPr lang="en-GB" dirty="0" err="1">
                <a:solidFill>
                  <a:srgbClr val="0070C0"/>
                </a:solidFill>
              </a:rPr>
              <a:t>herio</a:t>
            </a:r>
            <a:r>
              <a:rPr lang="en-GB" dirty="0">
                <a:solidFill>
                  <a:srgbClr val="0070C0"/>
                </a:solidFill>
              </a:rPr>
              <a:t> </a:t>
            </a:r>
            <a:r>
              <a:rPr lang="en-GB" dirty="0" err="1">
                <a:solidFill>
                  <a:srgbClr val="0070C0"/>
                </a:solidFill>
              </a:rPr>
              <a:t>canfyddiadau</a:t>
            </a:r>
            <a:r>
              <a:rPr lang="en-GB" dirty="0">
                <a:solidFill>
                  <a:srgbClr val="0070C0"/>
                </a:solidFill>
              </a:rPr>
              <a:t> </a:t>
            </a:r>
            <a:r>
              <a:rPr lang="en-GB" dirty="0" err="1">
                <a:solidFill>
                  <a:srgbClr val="0070C0"/>
                </a:solidFill>
              </a:rPr>
              <a:t>negyddol</a:t>
            </a:r>
            <a:r>
              <a:rPr lang="en-GB" dirty="0">
                <a:solidFill>
                  <a:srgbClr val="0070C0"/>
                </a:solidFill>
              </a:rPr>
              <a:t> neu </a:t>
            </a:r>
            <a:r>
              <a:rPr lang="en-GB" dirty="0" err="1">
                <a:solidFill>
                  <a:srgbClr val="0070C0"/>
                </a:solidFill>
              </a:rPr>
              <a:t>anwybodus</a:t>
            </a:r>
            <a:r>
              <a:rPr lang="en-GB" dirty="0">
                <a:solidFill>
                  <a:srgbClr val="0070C0"/>
                </a:solidFill>
              </a:rPr>
              <a:t> er </a:t>
            </a:r>
            <a:r>
              <a:rPr lang="en-GB" dirty="0" err="1">
                <a:solidFill>
                  <a:srgbClr val="0070C0"/>
                </a:solidFill>
              </a:rPr>
              <a:t>mwyn</a:t>
            </a:r>
            <a:r>
              <a:rPr lang="en-GB" dirty="0">
                <a:solidFill>
                  <a:srgbClr val="0070C0"/>
                </a:solidFill>
              </a:rPr>
              <a:t> </a:t>
            </a:r>
            <a:r>
              <a:rPr lang="en-GB" dirty="0" err="1">
                <a:solidFill>
                  <a:srgbClr val="0070C0"/>
                </a:solidFill>
              </a:rPr>
              <a:t>sicrhau</a:t>
            </a:r>
            <a:r>
              <a:rPr lang="en-GB" dirty="0">
                <a:solidFill>
                  <a:srgbClr val="0070C0"/>
                </a:solidFill>
              </a:rPr>
              <a:t> </a:t>
            </a:r>
            <a:r>
              <a:rPr lang="en-GB" dirty="0" err="1">
                <a:solidFill>
                  <a:srgbClr val="0070C0"/>
                </a:solidFill>
              </a:rPr>
              <a:t>cefnogaeth</a:t>
            </a:r>
            <a:r>
              <a:rPr lang="en-GB" dirty="0">
                <a:solidFill>
                  <a:srgbClr val="0070C0"/>
                </a:solidFill>
              </a:rPr>
              <a:t> </a:t>
            </a:r>
            <a:r>
              <a:rPr lang="en-GB" dirty="0" err="1">
                <a:solidFill>
                  <a:srgbClr val="0070C0"/>
                </a:solidFill>
              </a:rPr>
              <a:t>barhaus</a:t>
            </a:r>
            <a:r>
              <a:rPr lang="en-GB" dirty="0">
                <a:solidFill>
                  <a:srgbClr val="0070C0"/>
                </a:solidFill>
              </a:rPr>
              <a:t>.</a:t>
            </a:r>
          </a:p>
        </p:txBody>
      </p:sp>
      <p:sp>
        <p:nvSpPr>
          <p:cNvPr id="4" name="Content Placeholder 3">
            <a:extLst>
              <a:ext uri="{FF2B5EF4-FFF2-40B4-BE49-F238E27FC236}">
                <a16:creationId xmlns:a16="http://schemas.microsoft.com/office/drawing/2014/main" id="{96EE57EA-FBAF-77AE-73AE-4DA5C07A0EDD}"/>
              </a:ext>
            </a:extLst>
          </p:cNvPr>
          <p:cNvSpPr>
            <a:spLocks noGrp="1"/>
          </p:cNvSpPr>
          <p:nvPr>
            <p:ph sz="half" idx="2"/>
          </p:nvPr>
        </p:nvSpPr>
        <p:spPr>
          <a:xfrm>
            <a:off x="6172202" y="1253331"/>
            <a:ext cx="5181600" cy="4351338"/>
          </a:xfrm>
        </p:spPr>
        <p:txBody>
          <a:bodyPr>
            <a:normAutofit fontScale="62500" lnSpcReduction="20000"/>
          </a:bodyPr>
          <a:lstStyle/>
          <a:p>
            <a:r>
              <a:rPr lang="en-GB" dirty="0"/>
              <a:t>Funding and Resources: The inquiry and subsequent reports have raised concerns about the impact of reduced resources on youth provision and the need for increased and sustainable funding. </a:t>
            </a:r>
          </a:p>
          <a:p>
            <a:r>
              <a:rPr lang="en-GB" dirty="0"/>
              <a:t>It has been noted that Youth Work settings are evolving to meet the needs of IT-focused generations, with activities and approaches adapting to incorporate new technologies alongside traditional offerings. </a:t>
            </a:r>
          </a:p>
          <a:p>
            <a:r>
              <a:rPr lang="en-GB" dirty="0"/>
              <a:t>Promoting Welsh Language and Culture: Youth work places importance on the value of language and culture, with increasing emphasis on providing high-quality youth work delivered through the medium of Welsh to support the Welsh language. </a:t>
            </a:r>
          </a:p>
          <a:p>
            <a:r>
              <a:rPr lang="en-GB" dirty="0"/>
              <a:t>Proof of Value: There is a need to continually demonstrate the benefits of youth work and to challenge negative or uninformed perceptions to secure continued support.  </a:t>
            </a:r>
          </a:p>
        </p:txBody>
      </p:sp>
    </p:spTree>
    <p:extLst>
      <p:ext uri="{BB962C8B-B14F-4D97-AF65-F5344CB8AC3E}">
        <p14:creationId xmlns:p14="http://schemas.microsoft.com/office/powerpoint/2010/main" val="4263033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61BB22-6BC3-939B-C1C9-7BE85C06058A}"/>
              </a:ext>
            </a:extLst>
          </p:cNvPr>
          <p:cNvSpPr>
            <a:spLocks noGrp="1"/>
          </p:cNvSpPr>
          <p:nvPr>
            <p:ph type="title"/>
          </p:nvPr>
        </p:nvSpPr>
        <p:spPr/>
        <p:txBody>
          <a:bodyPr/>
          <a:lstStyle/>
          <a:p>
            <a:r>
              <a:rPr lang="en-GB" dirty="0" err="1">
                <a:solidFill>
                  <a:srgbClr val="0070C0"/>
                </a:solidFill>
              </a:rPr>
              <a:t>Golygfeydd</a:t>
            </a:r>
            <a:r>
              <a:rPr lang="en-GB" dirty="0">
                <a:solidFill>
                  <a:srgbClr val="0070C0"/>
                </a:solidFill>
              </a:rPr>
              <a:t> </a:t>
            </a:r>
            <a:r>
              <a:rPr lang="en-GB" dirty="0" err="1">
                <a:solidFill>
                  <a:srgbClr val="0070C0"/>
                </a:solidFill>
              </a:rPr>
              <a:t>amgen</a:t>
            </a:r>
            <a:r>
              <a:rPr lang="en-GB" dirty="0">
                <a:solidFill>
                  <a:srgbClr val="0070C0"/>
                </a:solidFill>
              </a:rPr>
              <a:t>/ </a:t>
            </a:r>
            <a:r>
              <a:rPr lang="en-GB" dirty="0"/>
              <a:t>Alternative views</a:t>
            </a:r>
          </a:p>
        </p:txBody>
      </p:sp>
      <p:sp>
        <p:nvSpPr>
          <p:cNvPr id="3" name="Content Placeholder 2">
            <a:extLst>
              <a:ext uri="{FF2B5EF4-FFF2-40B4-BE49-F238E27FC236}">
                <a16:creationId xmlns:a16="http://schemas.microsoft.com/office/drawing/2014/main" id="{B9B0B88B-CE85-8E05-2B57-DAA68A0DDC4C}"/>
              </a:ext>
            </a:extLst>
          </p:cNvPr>
          <p:cNvSpPr>
            <a:spLocks noGrp="1"/>
          </p:cNvSpPr>
          <p:nvPr>
            <p:ph sz="half" idx="1"/>
          </p:nvPr>
        </p:nvSpPr>
        <p:spPr>
          <a:xfrm>
            <a:off x="838200" y="1690542"/>
            <a:ext cx="4305300" cy="4351338"/>
          </a:xfrm>
        </p:spPr>
        <p:txBody>
          <a:bodyPr/>
          <a:lstStyle/>
          <a:p>
            <a:r>
              <a:rPr lang="en-GB" dirty="0" err="1">
                <a:solidFill>
                  <a:srgbClr val="0070C0"/>
                </a:solidFill>
              </a:rPr>
              <a:t>Dylech</a:t>
            </a:r>
            <a:r>
              <a:rPr lang="en-GB" dirty="0">
                <a:solidFill>
                  <a:srgbClr val="0070C0"/>
                </a:solidFill>
              </a:rPr>
              <a:t> </a:t>
            </a:r>
            <a:r>
              <a:rPr lang="en-GB" dirty="0" err="1">
                <a:solidFill>
                  <a:srgbClr val="0070C0"/>
                </a:solidFill>
              </a:rPr>
              <a:t>ymgysylltu</a:t>
            </a:r>
            <a:r>
              <a:rPr lang="en-GB" dirty="0">
                <a:solidFill>
                  <a:srgbClr val="0070C0"/>
                </a:solidFill>
              </a:rPr>
              <a:t> â </a:t>
            </a:r>
            <a:r>
              <a:rPr lang="en-GB" dirty="0" err="1">
                <a:solidFill>
                  <a:srgbClr val="0070C0"/>
                </a:solidFill>
              </a:rPr>
              <a:t>gwaith</a:t>
            </a:r>
            <a:r>
              <a:rPr lang="en-GB" dirty="0">
                <a:solidFill>
                  <a:srgbClr val="0070C0"/>
                </a:solidFill>
              </a:rPr>
              <a:t> Williamson, </a:t>
            </a:r>
            <a:r>
              <a:rPr lang="en-GB" dirty="0" err="1">
                <a:solidFill>
                  <a:srgbClr val="0070C0"/>
                </a:solidFill>
              </a:rPr>
              <a:t>mae'r</a:t>
            </a:r>
            <a:r>
              <a:rPr lang="en-GB" dirty="0">
                <a:solidFill>
                  <a:srgbClr val="0070C0"/>
                </a:solidFill>
              </a:rPr>
              <a:t> </a:t>
            </a:r>
            <a:r>
              <a:rPr lang="en-GB" dirty="0" err="1">
                <a:solidFill>
                  <a:srgbClr val="0070C0"/>
                </a:solidFill>
              </a:rPr>
              <a:t>bennod</a:t>
            </a:r>
            <a:r>
              <a:rPr lang="en-GB" dirty="0">
                <a:solidFill>
                  <a:srgbClr val="0070C0"/>
                </a:solidFill>
              </a:rPr>
              <a:t> hon </a:t>
            </a:r>
            <a:r>
              <a:rPr lang="en-GB" dirty="0" err="1">
                <a:solidFill>
                  <a:srgbClr val="0070C0"/>
                </a:solidFill>
              </a:rPr>
              <a:t>yn</a:t>
            </a:r>
            <a:r>
              <a:rPr lang="en-GB" dirty="0">
                <a:solidFill>
                  <a:srgbClr val="0070C0"/>
                </a:solidFill>
              </a:rPr>
              <a:t> </a:t>
            </a:r>
            <a:r>
              <a:rPr lang="en-GB" dirty="0" err="1">
                <a:solidFill>
                  <a:srgbClr val="0070C0"/>
                </a:solidFill>
              </a:rPr>
              <a:t>trafod</a:t>
            </a:r>
            <a:r>
              <a:rPr lang="en-GB" dirty="0">
                <a:solidFill>
                  <a:srgbClr val="0070C0"/>
                </a:solidFill>
              </a:rPr>
              <a:t> yr </a:t>
            </a:r>
            <a:r>
              <a:rPr lang="en-GB" dirty="0" err="1">
                <a:solidFill>
                  <a:srgbClr val="0070C0"/>
                </a:solidFill>
              </a:rPr>
              <a:t>angen</a:t>
            </a:r>
            <a:r>
              <a:rPr lang="en-GB" dirty="0">
                <a:solidFill>
                  <a:srgbClr val="0070C0"/>
                </a:solidFill>
              </a:rPr>
              <a:t> am </a:t>
            </a:r>
            <a:r>
              <a:rPr lang="en-GB" dirty="0" err="1">
                <a:solidFill>
                  <a:srgbClr val="0070C0"/>
                </a:solidFill>
              </a:rPr>
              <a:t>ddull</a:t>
            </a:r>
            <a:r>
              <a:rPr lang="en-GB" dirty="0">
                <a:solidFill>
                  <a:srgbClr val="0070C0"/>
                </a:solidFill>
              </a:rPr>
              <a:t> </a:t>
            </a:r>
            <a:r>
              <a:rPr lang="en-GB" dirty="0" err="1">
                <a:solidFill>
                  <a:srgbClr val="0070C0"/>
                </a:solidFill>
              </a:rPr>
              <a:t>cydgysylltiedig</a:t>
            </a:r>
            <a:r>
              <a:rPr lang="en-GB" dirty="0">
                <a:solidFill>
                  <a:srgbClr val="0070C0"/>
                </a:solidFill>
              </a:rPr>
              <a:t> o </a:t>
            </a:r>
            <a:r>
              <a:rPr lang="en-GB" dirty="0" err="1">
                <a:solidFill>
                  <a:srgbClr val="0070C0"/>
                </a:solidFill>
              </a:rPr>
              <a:t>ymdrin</a:t>
            </a:r>
            <a:r>
              <a:rPr lang="en-GB" dirty="0">
                <a:solidFill>
                  <a:srgbClr val="0070C0"/>
                </a:solidFill>
              </a:rPr>
              <a:t> â Gwaith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a:t>
            </a:r>
          </a:p>
        </p:txBody>
      </p:sp>
      <p:sp>
        <p:nvSpPr>
          <p:cNvPr id="4" name="Content Placeholder 3">
            <a:extLst>
              <a:ext uri="{FF2B5EF4-FFF2-40B4-BE49-F238E27FC236}">
                <a16:creationId xmlns:a16="http://schemas.microsoft.com/office/drawing/2014/main" id="{0B8D6E86-5C73-D0D9-6B75-FC9328416001}"/>
              </a:ext>
            </a:extLst>
          </p:cNvPr>
          <p:cNvSpPr>
            <a:spLocks noGrp="1"/>
          </p:cNvSpPr>
          <p:nvPr>
            <p:ph sz="half" idx="2"/>
          </p:nvPr>
        </p:nvSpPr>
        <p:spPr>
          <a:xfrm>
            <a:off x="6172200" y="1648978"/>
            <a:ext cx="5181600" cy="4351338"/>
          </a:xfrm>
        </p:spPr>
        <p:txBody>
          <a:bodyPr>
            <a:normAutofit/>
          </a:bodyPr>
          <a:lstStyle/>
          <a:p>
            <a:r>
              <a:rPr lang="en-GB" sz="4000" dirty="0"/>
              <a:t>You should engage with the work of Williamson, this </a:t>
            </a:r>
            <a:r>
              <a:rPr lang="en-GB" sz="4000" dirty="0">
                <a:hlinkClick r:id="rId2"/>
              </a:rPr>
              <a:t>chapter</a:t>
            </a:r>
            <a:r>
              <a:rPr lang="en-GB" sz="4000" dirty="0"/>
              <a:t> discusses the need for a joined up approach to Youth Work in Wales..</a:t>
            </a:r>
          </a:p>
        </p:txBody>
      </p:sp>
    </p:spTree>
    <p:extLst>
      <p:ext uri="{BB962C8B-B14F-4D97-AF65-F5344CB8AC3E}">
        <p14:creationId xmlns:p14="http://schemas.microsoft.com/office/powerpoint/2010/main" val="10215940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5DDAD7A-86CA-29CB-CBCF-64D5552BDAC0}"/>
              </a:ext>
            </a:extLst>
          </p:cNvPr>
          <p:cNvSpPr>
            <a:spLocks noGrp="1"/>
          </p:cNvSpPr>
          <p:nvPr>
            <p:ph sz="half" idx="1"/>
          </p:nvPr>
        </p:nvSpPr>
        <p:spPr>
          <a:xfrm>
            <a:off x="351934" y="540327"/>
            <a:ext cx="5181600" cy="5189827"/>
          </a:xfrm>
        </p:spPr>
        <p:txBody>
          <a:bodyPr>
            <a:normAutofit fontScale="62500" lnSpcReduction="20000"/>
          </a:bodyPr>
          <a:lstStyle/>
          <a:p>
            <a:r>
              <a:rPr lang="en-GB" dirty="0" err="1">
                <a:solidFill>
                  <a:srgbClr val="0070C0"/>
                </a:solidFill>
              </a:rPr>
              <a:t>Roedd</a:t>
            </a:r>
            <a:r>
              <a:rPr lang="en-GB" dirty="0">
                <a:solidFill>
                  <a:srgbClr val="0070C0"/>
                </a:solidFill>
              </a:rPr>
              <a:t> </a:t>
            </a:r>
            <a:r>
              <a:rPr lang="en-GB" dirty="0" err="1">
                <a:solidFill>
                  <a:srgbClr val="0070C0"/>
                </a:solidFill>
              </a:rPr>
              <a:t>Datganiad</a:t>
            </a:r>
            <a:r>
              <a:rPr lang="en-GB" dirty="0">
                <a:solidFill>
                  <a:srgbClr val="0070C0"/>
                </a:solidFill>
              </a:rPr>
              <a:t> </a:t>
            </a:r>
            <a:r>
              <a:rPr lang="en-GB" dirty="0" err="1">
                <a:solidFill>
                  <a:srgbClr val="0070C0"/>
                </a:solidFill>
              </a:rPr>
              <a:t>Cwricwlwm</a:t>
            </a:r>
            <a:r>
              <a:rPr lang="en-GB" dirty="0">
                <a:solidFill>
                  <a:srgbClr val="0070C0"/>
                </a:solidFill>
              </a:rPr>
              <a:t> Gwaith </a:t>
            </a:r>
            <a:r>
              <a:rPr lang="en-GB" dirty="0" err="1">
                <a:solidFill>
                  <a:srgbClr val="0070C0"/>
                </a:solidFill>
              </a:rPr>
              <a:t>Ieuenctid</a:t>
            </a:r>
            <a:r>
              <a:rPr lang="en-GB" dirty="0">
                <a:solidFill>
                  <a:srgbClr val="0070C0"/>
                </a:solidFill>
              </a:rPr>
              <a:t> Cymru (SCYWW, 2007) </a:t>
            </a:r>
            <a:r>
              <a:rPr lang="en-GB" dirty="0" err="1">
                <a:solidFill>
                  <a:srgbClr val="0070C0"/>
                </a:solidFill>
              </a:rPr>
              <a:t>yn</a:t>
            </a:r>
            <a:r>
              <a:rPr lang="en-GB" dirty="0">
                <a:solidFill>
                  <a:srgbClr val="0070C0"/>
                </a:solidFill>
              </a:rPr>
              <a:t> </a:t>
            </a:r>
            <a:r>
              <a:rPr lang="en-GB" dirty="0" err="1">
                <a:solidFill>
                  <a:srgbClr val="0070C0"/>
                </a:solidFill>
              </a:rPr>
              <a:t>ddatblygiad</a:t>
            </a:r>
            <a:r>
              <a:rPr lang="en-GB" dirty="0">
                <a:solidFill>
                  <a:srgbClr val="0070C0"/>
                </a:solidFill>
              </a:rPr>
              <a:t> </a:t>
            </a:r>
            <a:r>
              <a:rPr lang="en-GB" dirty="0" err="1">
                <a:solidFill>
                  <a:srgbClr val="0070C0"/>
                </a:solidFill>
              </a:rPr>
              <a:t>pwysig</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roi</a:t>
            </a:r>
            <a:r>
              <a:rPr lang="en-GB" dirty="0">
                <a:solidFill>
                  <a:srgbClr val="0070C0"/>
                </a:solidFill>
              </a:rPr>
              <a:t> </a:t>
            </a:r>
            <a:r>
              <a:rPr lang="en-GB" dirty="0" err="1">
                <a:solidFill>
                  <a:srgbClr val="0070C0"/>
                </a:solidFill>
              </a:rPr>
              <a:t>fframwaith</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Weithwyr</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ddatblygu</a:t>
            </a:r>
            <a:r>
              <a:rPr lang="en-GB" dirty="0">
                <a:solidFill>
                  <a:srgbClr val="0070C0"/>
                </a:solidFill>
              </a:rPr>
              <a:t> </a:t>
            </a:r>
            <a:r>
              <a:rPr lang="en-GB" dirty="0" err="1">
                <a:solidFill>
                  <a:srgbClr val="0070C0"/>
                </a:solidFill>
              </a:rPr>
              <a:t>eu</a:t>
            </a:r>
            <a:r>
              <a:rPr lang="en-GB" dirty="0">
                <a:solidFill>
                  <a:srgbClr val="0070C0"/>
                </a:solidFill>
              </a:rPr>
              <a:t> </a:t>
            </a:r>
            <a:r>
              <a:rPr lang="en-GB" dirty="0" err="1">
                <a:solidFill>
                  <a:srgbClr val="0070C0"/>
                </a:solidFill>
              </a:rPr>
              <a:t>harferion</a:t>
            </a:r>
            <a:r>
              <a:rPr lang="en-GB" dirty="0">
                <a:solidFill>
                  <a:srgbClr val="0070C0"/>
                </a:solidFill>
              </a:rPr>
              <a:t> </a:t>
            </a:r>
            <a:r>
              <a:rPr lang="en-GB" dirty="0" err="1">
                <a:solidFill>
                  <a:srgbClr val="0070C0"/>
                </a:solidFill>
              </a:rPr>
              <a:t>ynddo</a:t>
            </a:r>
            <a:r>
              <a:rPr lang="en-GB" dirty="0">
                <a:solidFill>
                  <a:srgbClr val="0070C0"/>
                </a:solidFill>
              </a:rPr>
              <a:t>.</a:t>
            </a:r>
          </a:p>
          <a:p>
            <a:r>
              <a:rPr lang="en-GB" dirty="0" err="1">
                <a:solidFill>
                  <a:srgbClr val="0070C0"/>
                </a:solidFill>
              </a:rPr>
              <a:t>Roedd</a:t>
            </a:r>
            <a:r>
              <a:rPr lang="en-GB" dirty="0">
                <a:solidFill>
                  <a:srgbClr val="0070C0"/>
                </a:solidFill>
              </a:rPr>
              <a:t> y </a:t>
            </a:r>
            <a:r>
              <a:rPr lang="en-GB" dirty="0" err="1">
                <a:solidFill>
                  <a:srgbClr val="0070C0"/>
                </a:solidFill>
              </a:rPr>
              <a:t>ddogfen</a:t>
            </a:r>
            <a:r>
              <a:rPr lang="en-GB" dirty="0">
                <a:solidFill>
                  <a:srgbClr val="0070C0"/>
                </a:solidFill>
              </a:rPr>
              <a:t> </a:t>
            </a:r>
            <a:r>
              <a:rPr lang="en-GB" dirty="0" err="1">
                <a:solidFill>
                  <a:srgbClr val="0070C0"/>
                </a:solidFill>
              </a:rPr>
              <a:t>bwysig</a:t>
            </a:r>
            <a:r>
              <a:rPr lang="en-GB" dirty="0">
                <a:solidFill>
                  <a:srgbClr val="0070C0"/>
                </a:solidFill>
              </a:rPr>
              <a:t>, Gwaith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r>
              <a:rPr lang="en-GB" dirty="0" err="1">
                <a:solidFill>
                  <a:srgbClr val="0070C0"/>
                </a:solidFill>
              </a:rPr>
              <a:t>Egwyddorion</a:t>
            </a:r>
            <a:r>
              <a:rPr lang="en-GB" dirty="0">
                <a:solidFill>
                  <a:srgbClr val="0070C0"/>
                </a:solidFill>
              </a:rPr>
              <a:t> a </a:t>
            </a:r>
            <a:r>
              <a:rPr lang="en-GB" dirty="0" err="1">
                <a:solidFill>
                  <a:srgbClr val="0070C0"/>
                </a:solidFill>
              </a:rPr>
              <a:t>Dibenion</a:t>
            </a:r>
            <a:r>
              <a:rPr lang="en-GB" dirty="0">
                <a:solidFill>
                  <a:srgbClr val="0070C0"/>
                </a:solidFill>
              </a:rPr>
              <a:t> (CWVYS, 2013), </a:t>
            </a:r>
            <a:r>
              <a:rPr lang="en-GB" dirty="0" err="1">
                <a:solidFill>
                  <a:srgbClr val="0070C0"/>
                </a:solidFill>
              </a:rPr>
              <a:t>hefyd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darparu</a:t>
            </a:r>
            <a:r>
              <a:rPr lang="en-GB" dirty="0">
                <a:solidFill>
                  <a:srgbClr val="0070C0"/>
                </a:solidFill>
              </a:rPr>
              <a:t> </a:t>
            </a:r>
            <a:r>
              <a:rPr lang="en-GB" dirty="0" err="1">
                <a:solidFill>
                  <a:srgbClr val="0070C0"/>
                </a:solidFill>
              </a:rPr>
              <a:t>canllawiau</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lunwyr</a:t>
            </a:r>
            <a:r>
              <a:rPr lang="en-GB" dirty="0">
                <a:solidFill>
                  <a:srgbClr val="0070C0"/>
                </a:solidFill>
              </a:rPr>
              <a:t> </a:t>
            </a:r>
            <a:r>
              <a:rPr lang="en-GB" dirty="0" err="1">
                <a:solidFill>
                  <a:srgbClr val="0070C0"/>
                </a:solidFill>
              </a:rPr>
              <a:t>polisi</a:t>
            </a:r>
            <a:r>
              <a:rPr lang="en-GB" dirty="0">
                <a:solidFill>
                  <a:srgbClr val="0070C0"/>
                </a:solidFill>
              </a:rPr>
              <a:t> ac </a:t>
            </a:r>
            <a:r>
              <a:rPr lang="en-GB" dirty="0" err="1">
                <a:solidFill>
                  <a:srgbClr val="0070C0"/>
                </a:solidFill>
              </a:rPr>
              <a:t>ymarferwyr</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p>
          <a:p>
            <a:r>
              <a:rPr lang="en-GB" dirty="0">
                <a:solidFill>
                  <a:srgbClr val="0070C0"/>
                </a:solidFill>
              </a:rPr>
              <a:t>Mae </a:t>
            </a:r>
            <a:r>
              <a:rPr lang="en-GB" dirty="0" err="1">
                <a:solidFill>
                  <a:srgbClr val="0070C0"/>
                </a:solidFill>
              </a:rPr>
              <a:t>Cyngor</a:t>
            </a:r>
            <a:r>
              <a:rPr lang="en-GB" dirty="0">
                <a:solidFill>
                  <a:srgbClr val="0070C0"/>
                </a:solidFill>
              </a:rPr>
              <a:t> y </a:t>
            </a:r>
            <a:r>
              <a:rPr lang="en-GB" dirty="0" err="1">
                <a:solidFill>
                  <a:srgbClr val="0070C0"/>
                </a:solidFill>
              </a:rPr>
              <a:t>Gweithlu</a:t>
            </a:r>
            <a:r>
              <a:rPr lang="en-GB" dirty="0">
                <a:solidFill>
                  <a:srgbClr val="0070C0"/>
                </a:solidFill>
              </a:rPr>
              <a:t> </a:t>
            </a:r>
            <a:r>
              <a:rPr lang="en-GB" dirty="0" err="1">
                <a:solidFill>
                  <a:srgbClr val="0070C0"/>
                </a:solidFill>
              </a:rPr>
              <a:t>Addysg</a:t>
            </a:r>
            <a:r>
              <a:rPr lang="en-GB" dirty="0">
                <a:solidFill>
                  <a:srgbClr val="0070C0"/>
                </a:solidFill>
              </a:rPr>
              <a:t> </a:t>
            </a:r>
            <a:r>
              <a:rPr lang="en-GB" dirty="0" err="1">
                <a:solidFill>
                  <a:srgbClr val="0070C0"/>
                </a:solidFill>
              </a:rPr>
              <a:t>wedi</a:t>
            </a:r>
            <a:r>
              <a:rPr lang="en-GB" dirty="0">
                <a:solidFill>
                  <a:srgbClr val="0070C0"/>
                </a:solidFill>
              </a:rPr>
              <a:t> </a:t>
            </a:r>
            <a:r>
              <a:rPr lang="en-GB" dirty="0" err="1">
                <a:solidFill>
                  <a:srgbClr val="0070C0"/>
                </a:solidFill>
              </a:rPr>
              <a:t>cymryd</a:t>
            </a:r>
            <a:r>
              <a:rPr lang="en-GB" dirty="0">
                <a:solidFill>
                  <a:srgbClr val="0070C0"/>
                </a:solidFill>
              </a:rPr>
              <a:t> </a:t>
            </a:r>
            <a:r>
              <a:rPr lang="en-GB" dirty="0" err="1">
                <a:solidFill>
                  <a:srgbClr val="0070C0"/>
                </a:solidFill>
              </a:rPr>
              <a:t>rôl</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gynhyrchu'r</a:t>
            </a:r>
            <a:r>
              <a:rPr lang="en-GB" dirty="0">
                <a:solidFill>
                  <a:srgbClr val="0070C0"/>
                </a:solidFill>
              </a:rPr>
              <a:t> </a:t>
            </a:r>
            <a:r>
              <a:rPr lang="en-GB" dirty="0" err="1">
                <a:solidFill>
                  <a:srgbClr val="0070C0"/>
                </a:solidFill>
              </a:rPr>
              <a:t>ddogfen</a:t>
            </a:r>
            <a:r>
              <a:rPr lang="en-GB" dirty="0">
                <a:solidFill>
                  <a:srgbClr val="0070C0"/>
                </a:solidFill>
              </a:rPr>
              <a:t> hon a </a:t>
            </a:r>
            <a:r>
              <a:rPr lang="en-GB" dirty="0" err="1">
                <a:solidFill>
                  <a:srgbClr val="0070C0"/>
                </a:solidFill>
              </a:rPr>
              <a:t>hefyd</a:t>
            </a:r>
            <a:r>
              <a:rPr lang="en-GB" dirty="0">
                <a:solidFill>
                  <a:srgbClr val="0070C0"/>
                </a:solidFill>
              </a:rPr>
              <a:t> </a:t>
            </a:r>
            <a:r>
              <a:rPr lang="en-GB" dirty="0" err="1">
                <a:solidFill>
                  <a:srgbClr val="0070C0"/>
                </a:solidFill>
              </a:rPr>
              <a:t>wrth</a:t>
            </a:r>
            <a:r>
              <a:rPr lang="en-GB" dirty="0">
                <a:solidFill>
                  <a:srgbClr val="0070C0"/>
                </a:solidFill>
              </a:rPr>
              <a:t> </a:t>
            </a:r>
            <a:r>
              <a:rPr lang="en-GB" dirty="0" err="1">
                <a:solidFill>
                  <a:srgbClr val="0070C0"/>
                </a:solidFill>
              </a:rPr>
              <a:t>ddarparu</a:t>
            </a:r>
            <a:r>
              <a:rPr lang="en-GB" dirty="0">
                <a:solidFill>
                  <a:srgbClr val="0070C0"/>
                </a:solidFill>
              </a:rPr>
              <a:t> system </a:t>
            </a:r>
            <a:r>
              <a:rPr lang="en-GB" dirty="0" err="1">
                <a:solidFill>
                  <a:srgbClr val="0070C0"/>
                </a:solidFill>
              </a:rPr>
              <a:t>gofrestru</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gyfer</a:t>
            </a:r>
            <a:r>
              <a:rPr lang="en-GB" dirty="0">
                <a:solidFill>
                  <a:srgbClr val="0070C0"/>
                </a:solidFill>
              </a:rPr>
              <a:t> </a:t>
            </a:r>
            <a:r>
              <a:rPr lang="en-GB" dirty="0" err="1">
                <a:solidFill>
                  <a:srgbClr val="0070C0"/>
                </a:solidFill>
              </a:rPr>
              <a:t>gweithwyr</a:t>
            </a:r>
            <a:r>
              <a:rPr lang="en-GB" dirty="0">
                <a:solidFill>
                  <a:srgbClr val="0070C0"/>
                </a:solidFill>
              </a:rPr>
              <a:t> </a:t>
            </a:r>
            <a:r>
              <a:rPr lang="en-GB" dirty="0" err="1">
                <a:solidFill>
                  <a:srgbClr val="0070C0"/>
                </a:solidFill>
              </a:rPr>
              <a:t>ieuenctid</a:t>
            </a:r>
            <a:r>
              <a:rPr lang="en-GB" dirty="0">
                <a:solidFill>
                  <a:srgbClr val="0070C0"/>
                </a:solidFill>
              </a:rPr>
              <a:t> a </a:t>
            </a:r>
            <a:r>
              <a:rPr lang="en-GB" dirty="0" err="1">
                <a:solidFill>
                  <a:srgbClr val="0070C0"/>
                </a:solidFill>
              </a:rPr>
              <a:t>gweithwyr</a:t>
            </a:r>
            <a:r>
              <a:rPr lang="en-GB" dirty="0">
                <a:solidFill>
                  <a:srgbClr val="0070C0"/>
                </a:solidFill>
              </a:rPr>
              <a:t> </a:t>
            </a:r>
            <a:r>
              <a:rPr lang="en-GB" dirty="0" err="1">
                <a:solidFill>
                  <a:srgbClr val="0070C0"/>
                </a:solidFill>
              </a:rPr>
              <a:t>cymorth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p>
          <a:p>
            <a:r>
              <a:rPr lang="en-GB" dirty="0" err="1">
                <a:solidFill>
                  <a:srgbClr val="0070C0"/>
                </a:solidFill>
              </a:rPr>
              <a:t>Rôl</a:t>
            </a:r>
            <a:r>
              <a:rPr lang="en-GB" dirty="0">
                <a:solidFill>
                  <a:srgbClr val="0070C0"/>
                </a:solidFill>
              </a:rPr>
              <a:t> CWVYS </a:t>
            </a:r>
            <a:r>
              <a:rPr lang="en-GB" dirty="0" err="1">
                <a:solidFill>
                  <a:srgbClr val="0070C0"/>
                </a:solidFill>
              </a:rPr>
              <a:t>fel</a:t>
            </a:r>
            <a:r>
              <a:rPr lang="en-GB" dirty="0">
                <a:solidFill>
                  <a:srgbClr val="0070C0"/>
                </a:solidFill>
              </a:rPr>
              <a:t> </a:t>
            </a:r>
            <a:r>
              <a:rPr lang="en-GB" dirty="0" err="1">
                <a:solidFill>
                  <a:srgbClr val="0070C0"/>
                </a:solidFill>
              </a:rPr>
              <a:t>cynrychiolydd</a:t>
            </a:r>
            <a:r>
              <a:rPr lang="en-GB" dirty="0">
                <a:solidFill>
                  <a:srgbClr val="0070C0"/>
                </a:solidFill>
              </a:rPr>
              <a:t> </a:t>
            </a:r>
            <a:r>
              <a:rPr lang="en-GB" dirty="0" err="1">
                <a:solidFill>
                  <a:srgbClr val="0070C0"/>
                </a:solidFill>
              </a:rPr>
              <a:t>o'r</a:t>
            </a:r>
            <a:r>
              <a:rPr lang="en-GB" dirty="0">
                <a:solidFill>
                  <a:srgbClr val="0070C0"/>
                </a:solidFill>
              </a:rPr>
              <a:t> sector Gwaith </a:t>
            </a:r>
            <a:r>
              <a:rPr lang="en-GB" dirty="0" err="1">
                <a:solidFill>
                  <a:srgbClr val="0070C0"/>
                </a:solidFill>
              </a:rPr>
              <a:t>Ieuenctid</a:t>
            </a:r>
            <a:r>
              <a:rPr lang="en-GB" dirty="0">
                <a:solidFill>
                  <a:srgbClr val="0070C0"/>
                </a:solidFill>
              </a:rPr>
              <a:t> </a:t>
            </a:r>
            <a:r>
              <a:rPr lang="en-GB" dirty="0" err="1">
                <a:solidFill>
                  <a:srgbClr val="0070C0"/>
                </a:solidFill>
              </a:rPr>
              <a:t>gwirfoddol</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p>
          <a:p>
            <a:r>
              <a:rPr lang="en-GB" dirty="0" err="1">
                <a:solidFill>
                  <a:srgbClr val="0070C0"/>
                </a:solidFill>
              </a:rPr>
              <a:t>Hefyd</a:t>
            </a:r>
            <a:r>
              <a:rPr lang="en-GB" dirty="0">
                <a:solidFill>
                  <a:srgbClr val="0070C0"/>
                </a:solidFill>
              </a:rPr>
              <a:t>, </a:t>
            </a:r>
            <a:r>
              <a:rPr lang="en-GB" dirty="0" err="1">
                <a:solidFill>
                  <a:srgbClr val="0070C0"/>
                </a:solidFill>
              </a:rPr>
              <a:t>cynhaliwyd</a:t>
            </a:r>
            <a:r>
              <a:rPr lang="en-GB" dirty="0">
                <a:solidFill>
                  <a:srgbClr val="0070C0"/>
                </a:solidFill>
              </a:rPr>
              <a:t> </a:t>
            </a:r>
            <a:r>
              <a:rPr lang="en-GB" dirty="0" err="1">
                <a:solidFill>
                  <a:srgbClr val="0070C0"/>
                </a:solidFill>
              </a:rPr>
              <a:t>adolygiad</a:t>
            </a:r>
            <a:r>
              <a:rPr lang="en-GB" dirty="0">
                <a:solidFill>
                  <a:srgbClr val="0070C0"/>
                </a:solidFill>
              </a:rPr>
              <a:t> o </a:t>
            </a:r>
            <a:r>
              <a:rPr lang="en-GB" dirty="0" err="1">
                <a:solidFill>
                  <a:srgbClr val="0070C0"/>
                </a:solidFill>
              </a:rPr>
              <a:t>Ymestyn</a:t>
            </a:r>
            <a:r>
              <a:rPr lang="en-GB" dirty="0">
                <a:solidFill>
                  <a:srgbClr val="0070C0"/>
                </a:solidFill>
              </a:rPr>
              <a:t> </a:t>
            </a:r>
            <a:r>
              <a:rPr lang="en-GB" dirty="0" err="1">
                <a:solidFill>
                  <a:srgbClr val="0070C0"/>
                </a:solidFill>
              </a:rPr>
              <a:t>Hawliau</a:t>
            </a:r>
            <a:r>
              <a:rPr lang="en-GB" dirty="0">
                <a:solidFill>
                  <a:srgbClr val="0070C0"/>
                </a:solidFill>
              </a:rPr>
              <a:t> (Jervis, 2018) a </a:t>
            </a:r>
            <a:r>
              <a:rPr lang="en-GB" dirty="0" err="1">
                <a:solidFill>
                  <a:srgbClr val="0070C0"/>
                </a:solidFill>
              </a:rPr>
              <a:t>ddaeth</a:t>
            </a:r>
            <a:r>
              <a:rPr lang="en-GB" dirty="0">
                <a:solidFill>
                  <a:srgbClr val="0070C0"/>
                </a:solidFill>
              </a:rPr>
              <a:t> </a:t>
            </a:r>
            <a:r>
              <a:rPr lang="en-GB" dirty="0" err="1">
                <a:solidFill>
                  <a:srgbClr val="0070C0"/>
                </a:solidFill>
              </a:rPr>
              <a:t>i'r</a:t>
            </a:r>
            <a:r>
              <a:rPr lang="en-GB" dirty="0">
                <a:solidFill>
                  <a:srgbClr val="0070C0"/>
                </a:solidFill>
              </a:rPr>
              <a:t> </a:t>
            </a:r>
            <a:r>
              <a:rPr lang="en-GB" dirty="0" err="1">
                <a:solidFill>
                  <a:srgbClr val="0070C0"/>
                </a:solidFill>
              </a:rPr>
              <a:t>casgliad</a:t>
            </a:r>
            <a:r>
              <a:rPr lang="en-GB" dirty="0">
                <a:solidFill>
                  <a:srgbClr val="0070C0"/>
                </a:solidFill>
              </a:rPr>
              <a:t> bod </a:t>
            </a:r>
            <a:r>
              <a:rPr lang="en-GB" dirty="0" err="1">
                <a:solidFill>
                  <a:srgbClr val="0070C0"/>
                </a:solidFill>
              </a:rPr>
              <a:t>angen</a:t>
            </a:r>
            <a:r>
              <a:rPr lang="en-GB" dirty="0">
                <a:solidFill>
                  <a:srgbClr val="0070C0"/>
                </a:solidFill>
              </a:rPr>
              <a:t> </a:t>
            </a:r>
            <a:r>
              <a:rPr lang="en-GB" dirty="0" err="1">
                <a:solidFill>
                  <a:srgbClr val="0070C0"/>
                </a:solidFill>
              </a:rPr>
              <a:t>cyfeiriad</a:t>
            </a:r>
            <a:r>
              <a:rPr lang="en-GB" dirty="0">
                <a:solidFill>
                  <a:srgbClr val="0070C0"/>
                </a:solidFill>
              </a:rPr>
              <a:t> </a:t>
            </a:r>
            <a:r>
              <a:rPr lang="en-GB" dirty="0" err="1">
                <a:solidFill>
                  <a:srgbClr val="0070C0"/>
                </a:solidFill>
              </a:rPr>
              <a:t>strategol</a:t>
            </a:r>
            <a:r>
              <a:rPr lang="en-GB" dirty="0">
                <a:solidFill>
                  <a:srgbClr val="0070C0"/>
                </a:solidFill>
              </a:rPr>
              <a:t> </a:t>
            </a:r>
            <a:r>
              <a:rPr lang="en-GB" dirty="0" err="1">
                <a:solidFill>
                  <a:srgbClr val="0070C0"/>
                </a:solidFill>
              </a:rPr>
              <a:t>hirdymor</a:t>
            </a:r>
            <a:r>
              <a:rPr lang="en-GB" dirty="0">
                <a:solidFill>
                  <a:srgbClr val="0070C0"/>
                </a:solidFill>
              </a:rPr>
              <a:t> </a:t>
            </a:r>
            <a:r>
              <a:rPr lang="en-GB" dirty="0" err="1">
                <a:solidFill>
                  <a:srgbClr val="0070C0"/>
                </a:solidFill>
              </a:rPr>
              <a:t>ar</a:t>
            </a:r>
            <a:r>
              <a:rPr lang="en-GB" dirty="0">
                <a:solidFill>
                  <a:srgbClr val="0070C0"/>
                </a:solidFill>
              </a:rPr>
              <a:t> Waith </a:t>
            </a:r>
            <a:r>
              <a:rPr lang="en-GB" dirty="0" err="1">
                <a:solidFill>
                  <a:srgbClr val="0070C0"/>
                </a:solidFill>
              </a:rPr>
              <a:t>Ieuenctid</a:t>
            </a:r>
            <a:r>
              <a:rPr lang="en-GB" dirty="0">
                <a:solidFill>
                  <a:srgbClr val="0070C0"/>
                </a:solidFill>
              </a:rPr>
              <a:t> </a:t>
            </a:r>
            <a:r>
              <a:rPr lang="en-GB" dirty="0" err="1">
                <a:solidFill>
                  <a:srgbClr val="0070C0"/>
                </a:solidFill>
              </a:rPr>
              <a:t>yng</a:t>
            </a:r>
            <a:r>
              <a:rPr lang="en-GB" dirty="0">
                <a:solidFill>
                  <a:srgbClr val="0070C0"/>
                </a:solidFill>
              </a:rPr>
              <a:t> </a:t>
            </a:r>
            <a:r>
              <a:rPr lang="en-GB" dirty="0" err="1">
                <a:solidFill>
                  <a:srgbClr val="0070C0"/>
                </a:solidFill>
              </a:rPr>
              <a:t>Nghymru</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debyg</a:t>
            </a:r>
            <a:r>
              <a:rPr lang="en-GB" dirty="0">
                <a:solidFill>
                  <a:srgbClr val="0070C0"/>
                </a:solidFill>
              </a:rPr>
              <a:t> </a:t>
            </a:r>
            <a:r>
              <a:rPr lang="en-GB" dirty="0" err="1">
                <a:solidFill>
                  <a:srgbClr val="0070C0"/>
                </a:solidFill>
              </a:rPr>
              <a:t>i'r</a:t>
            </a:r>
            <a:r>
              <a:rPr lang="en-GB" dirty="0">
                <a:solidFill>
                  <a:srgbClr val="0070C0"/>
                </a:solidFill>
              </a:rPr>
              <a:t> </a:t>
            </a:r>
            <a:r>
              <a:rPr lang="en-GB" dirty="0" err="1">
                <a:solidFill>
                  <a:srgbClr val="0070C0"/>
                </a:solidFill>
              </a:rPr>
              <a:t>farn</a:t>
            </a:r>
            <a:r>
              <a:rPr lang="en-GB" dirty="0">
                <a:solidFill>
                  <a:srgbClr val="0070C0"/>
                </a:solidFill>
              </a:rPr>
              <a:t> a </a:t>
            </a:r>
            <a:r>
              <a:rPr lang="en-GB" dirty="0" err="1">
                <a:solidFill>
                  <a:srgbClr val="0070C0"/>
                </a:solidFill>
              </a:rPr>
              <a:t>fynegwyd</a:t>
            </a:r>
            <a:r>
              <a:rPr lang="en-GB" dirty="0">
                <a:solidFill>
                  <a:srgbClr val="0070C0"/>
                </a:solidFill>
              </a:rPr>
              <a:t> </a:t>
            </a:r>
            <a:r>
              <a:rPr lang="en-GB" dirty="0" err="1">
                <a:solidFill>
                  <a:srgbClr val="0070C0"/>
                </a:solidFill>
              </a:rPr>
              <a:t>gan</a:t>
            </a:r>
            <a:r>
              <a:rPr lang="en-GB" dirty="0">
                <a:solidFill>
                  <a:srgbClr val="0070C0"/>
                </a:solidFill>
              </a:rPr>
              <a:t> Williamson).</a:t>
            </a:r>
          </a:p>
        </p:txBody>
      </p:sp>
      <p:sp>
        <p:nvSpPr>
          <p:cNvPr id="4" name="Content Placeholder 3">
            <a:extLst>
              <a:ext uri="{FF2B5EF4-FFF2-40B4-BE49-F238E27FC236}">
                <a16:creationId xmlns:a16="http://schemas.microsoft.com/office/drawing/2014/main" id="{BA2052CD-2BF7-2B32-2A30-6BA91BAC4878}"/>
              </a:ext>
            </a:extLst>
          </p:cNvPr>
          <p:cNvSpPr>
            <a:spLocks noGrp="1"/>
          </p:cNvSpPr>
          <p:nvPr>
            <p:ph sz="half" idx="2"/>
          </p:nvPr>
        </p:nvSpPr>
        <p:spPr>
          <a:xfrm>
            <a:off x="6096000" y="796923"/>
            <a:ext cx="5181600" cy="4351338"/>
          </a:xfrm>
        </p:spPr>
        <p:txBody>
          <a:bodyPr>
            <a:normAutofit fontScale="62500" lnSpcReduction="20000"/>
          </a:bodyPr>
          <a:lstStyle/>
          <a:p>
            <a:r>
              <a:rPr lang="en-GB" dirty="0"/>
              <a:t>The Youth Work Curriculum Statement for Wales (SCYWW, 2007) was an important development, providing Youth Workers with a framework in which to develop their practice.</a:t>
            </a:r>
          </a:p>
          <a:p>
            <a:r>
              <a:rPr lang="en-GB" dirty="0"/>
              <a:t>The important Youth Work in Wales: Principles and Purposes policy (CWVYS, 2013) document also provided guidance for policy makers and practitioners in Wales. </a:t>
            </a:r>
          </a:p>
          <a:p>
            <a:r>
              <a:rPr lang="en-GB" dirty="0"/>
              <a:t>The Education Workforce Council has taken on a role in producing this document and also in providing a registration system for youth workers and youth support workers in Wales. </a:t>
            </a:r>
          </a:p>
          <a:p>
            <a:r>
              <a:rPr lang="en-GB" dirty="0"/>
              <a:t>The role of CWVYS as a representative of the voluntary Youth Work sector in Wales. </a:t>
            </a:r>
          </a:p>
          <a:p>
            <a:r>
              <a:rPr lang="en-GB" dirty="0"/>
              <a:t>The was also a review of Extending Entitlement (Jervis, 2018) which concluded that Youth Work in Wales requires long term strategic direction (similar to the view expressed by Williamson)</a:t>
            </a:r>
          </a:p>
        </p:txBody>
      </p:sp>
    </p:spTree>
    <p:extLst>
      <p:ext uri="{BB962C8B-B14F-4D97-AF65-F5344CB8AC3E}">
        <p14:creationId xmlns:p14="http://schemas.microsoft.com/office/powerpoint/2010/main" val="20126493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B8B699-6F39-9ECD-8AFA-A316BDEB4D32}"/>
              </a:ext>
            </a:extLst>
          </p:cNvPr>
          <p:cNvSpPr>
            <a:spLocks noGrp="1"/>
          </p:cNvSpPr>
          <p:nvPr>
            <p:ph sz="half" idx="1"/>
          </p:nvPr>
        </p:nvSpPr>
        <p:spPr>
          <a:xfrm>
            <a:off x="358219" y="633845"/>
            <a:ext cx="5181600" cy="5075527"/>
          </a:xfrm>
        </p:spPr>
        <p:txBody>
          <a:bodyPr>
            <a:normAutofit fontScale="85000" lnSpcReduction="20000"/>
          </a:bodyPr>
          <a:lstStyle/>
          <a:p>
            <a:r>
              <a:rPr lang="en-GB" dirty="0" err="1">
                <a:solidFill>
                  <a:srgbClr val="0070C0"/>
                </a:solidFill>
              </a:rPr>
              <a:t>Tynnodd</a:t>
            </a:r>
            <a:r>
              <a:rPr lang="en-GB" dirty="0">
                <a:solidFill>
                  <a:srgbClr val="0070C0"/>
                </a:solidFill>
              </a:rPr>
              <a:t> </a:t>
            </a:r>
            <a:r>
              <a:rPr lang="en-GB" dirty="0" err="1">
                <a:solidFill>
                  <a:srgbClr val="0070C0"/>
                </a:solidFill>
              </a:rPr>
              <a:t>ymchwiliad</a:t>
            </a:r>
            <a:r>
              <a:rPr lang="en-GB" dirty="0">
                <a:solidFill>
                  <a:srgbClr val="0070C0"/>
                </a:solidFill>
              </a:rPr>
              <a:t> </a:t>
            </a:r>
            <a:r>
              <a:rPr lang="en-GB" dirty="0" err="1">
                <a:solidFill>
                  <a:srgbClr val="0070C0"/>
                </a:solidFill>
              </a:rPr>
              <a:t>yn</a:t>
            </a:r>
            <a:r>
              <a:rPr lang="en-GB" dirty="0">
                <a:solidFill>
                  <a:srgbClr val="0070C0"/>
                </a:solidFill>
              </a:rPr>
              <a:t> 2016 </a:t>
            </a:r>
            <a:r>
              <a:rPr lang="en-GB" dirty="0" err="1">
                <a:solidFill>
                  <a:srgbClr val="0070C0"/>
                </a:solidFill>
              </a:rPr>
              <a:t>gan</a:t>
            </a:r>
            <a:r>
              <a:rPr lang="en-GB" dirty="0">
                <a:solidFill>
                  <a:srgbClr val="0070C0"/>
                </a:solidFill>
              </a:rPr>
              <a:t> </a:t>
            </a:r>
            <a:r>
              <a:rPr lang="en-GB" dirty="0" err="1">
                <a:solidFill>
                  <a:srgbClr val="0070C0"/>
                </a:solidFill>
              </a:rPr>
              <a:t>Bwyllgor</a:t>
            </a:r>
            <a:r>
              <a:rPr lang="en-GB" dirty="0">
                <a:solidFill>
                  <a:srgbClr val="0070C0"/>
                </a:solidFill>
              </a:rPr>
              <a:t> Plant,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ac </a:t>
            </a:r>
            <a:r>
              <a:rPr lang="en-GB" dirty="0" err="1">
                <a:solidFill>
                  <a:srgbClr val="0070C0"/>
                </a:solidFill>
              </a:rPr>
              <a:t>Addysg</a:t>
            </a:r>
            <a:r>
              <a:rPr lang="en-GB" dirty="0">
                <a:solidFill>
                  <a:srgbClr val="0070C0"/>
                </a:solidFill>
              </a:rPr>
              <a:t> (CYPE) </a:t>
            </a:r>
            <a:r>
              <a:rPr lang="en-GB" dirty="0" err="1">
                <a:solidFill>
                  <a:srgbClr val="0070C0"/>
                </a:solidFill>
              </a:rPr>
              <a:t>Cynulliad</a:t>
            </a:r>
            <a:r>
              <a:rPr lang="en-GB" dirty="0">
                <a:solidFill>
                  <a:srgbClr val="0070C0"/>
                </a:solidFill>
              </a:rPr>
              <a:t> </a:t>
            </a:r>
            <a:r>
              <a:rPr lang="en-GB" dirty="0" err="1">
                <a:solidFill>
                  <a:srgbClr val="0070C0"/>
                </a:solidFill>
              </a:rPr>
              <a:t>Cenedlaethol</a:t>
            </a:r>
            <a:r>
              <a:rPr lang="en-GB" dirty="0">
                <a:solidFill>
                  <a:srgbClr val="0070C0"/>
                </a:solidFill>
              </a:rPr>
              <a:t> Cymru </a:t>
            </a:r>
            <a:r>
              <a:rPr lang="en-GB" dirty="0" err="1">
                <a:solidFill>
                  <a:srgbClr val="0070C0"/>
                </a:solidFill>
              </a:rPr>
              <a:t>sylw</a:t>
            </a:r>
            <a:r>
              <a:rPr lang="en-GB" dirty="0">
                <a:solidFill>
                  <a:srgbClr val="0070C0"/>
                </a:solidFill>
              </a:rPr>
              <a:t> at </a:t>
            </a:r>
            <a:r>
              <a:rPr lang="en-GB" dirty="0" err="1">
                <a:solidFill>
                  <a:srgbClr val="0070C0"/>
                </a:solidFill>
              </a:rPr>
              <a:t>wendidau</a:t>
            </a:r>
            <a:r>
              <a:rPr lang="en-GB" dirty="0">
                <a:solidFill>
                  <a:srgbClr val="0070C0"/>
                </a:solidFill>
              </a:rPr>
              <a:t> </a:t>
            </a:r>
            <a:r>
              <a:rPr lang="en-GB" dirty="0" err="1">
                <a:solidFill>
                  <a:srgbClr val="0070C0"/>
                </a:solidFill>
              </a:rPr>
              <a:t>mewn</a:t>
            </a:r>
            <a:r>
              <a:rPr lang="en-GB" dirty="0">
                <a:solidFill>
                  <a:srgbClr val="0070C0"/>
                </a:solidFill>
              </a:rPr>
              <a:t> </a:t>
            </a:r>
            <a:r>
              <a:rPr lang="en-GB" dirty="0" err="1">
                <a:solidFill>
                  <a:srgbClr val="0070C0"/>
                </a:solidFill>
              </a:rPr>
              <a:t>cyfeiriad</a:t>
            </a:r>
            <a:r>
              <a:rPr lang="en-GB" dirty="0">
                <a:solidFill>
                  <a:srgbClr val="0070C0"/>
                </a:solidFill>
              </a:rPr>
              <a:t> </a:t>
            </a:r>
            <a:r>
              <a:rPr lang="en-GB" dirty="0" err="1">
                <a:solidFill>
                  <a:srgbClr val="0070C0"/>
                </a:solidFill>
              </a:rPr>
              <a:t>strategol</a:t>
            </a:r>
            <a:r>
              <a:rPr lang="en-GB" dirty="0">
                <a:solidFill>
                  <a:srgbClr val="0070C0"/>
                </a:solidFill>
              </a:rPr>
              <a:t>, </a:t>
            </a:r>
            <a:r>
              <a:rPr lang="en-GB" dirty="0" err="1">
                <a:solidFill>
                  <a:srgbClr val="0070C0"/>
                </a:solidFill>
              </a:rPr>
              <a:t>problemau</a:t>
            </a:r>
            <a:r>
              <a:rPr lang="en-GB" dirty="0">
                <a:solidFill>
                  <a:srgbClr val="0070C0"/>
                </a:solidFill>
              </a:rPr>
              <a:t> </a:t>
            </a:r>
            <a:r>
              <a:rPr lang="en-GB" dirty="0" err="1">
                <a:solidFill>
                  <a:srgbClr val="0070C0"/>
                </a:solidFill>
              </a:rPr>
              <a:t>ariannu</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angen</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fapio</a:t>
            </a:r>
            <a:r>
              <a:rPr lang="en-GB" dirty="0">
                <a:solidFill>
                  <a:srgbClr val="0070C0"/>
                </a:solidFill>
              </a:rPr>
              <a:t> a </a:t>
            </a:r>
            <a:r>
              <a:rPr lang="en-GB" dirty="0" err="1">
                <a:solidFill>
                  <a:srgbClr val="0070C0"/>
                </a:solidFill>
              </a:rPr>
              <a:t>chefnogi'r</a:t>
            </a:r>
            <a:r>
              <a:rPr lang="en-GB" dirty="0">
                <a:solidFill>
                  <a:srgbClr val="0070C0"/>
                </a:solidFill>
              </a:rPr>
              <a:t> </a:t>
            </a:r>
            <a:r>
              <a:rPr lang="en-GB" dirty="0" err="1">
                <a:solidFill>
                  <a:srgbClr val="0070C0"/>
                </a:solidFill>
              </a:rPr>
              <a:t>ystod</a:t>
            </a:r>
            <a:r>
              <a:rPr lang="en-GB" dirty="0">
                <a:solidFill>
                  <a:srgbClr val="0070C0"/>
                </a:solidFill>
              </a:rPr>
              <a:t> </a:t>
            </a:r>
            <a:r>
              <a:rPr lang="en-GB" dirty="0" err="1">
                <a:solidFill>
                  <a:srgbClr val="0070C0"/>
                </a:solidFill>
              </a:rPr>
              <a:t>amrywiol</a:t>
            </a:r>
            <a:r>
              <a:rPr lang="en-GB" dirty="0">
                <a:solidFill>
                  <a:srgbClr val="0070C0"/>
                </a:solidFill>
              </a:rPr>
              <a:t> o </a:t>
            </a:r>
            <a:r>
              <a:rPr lang="en-GB" dirty="0" err="1">
                <a:solidFill>
                  <a:srgbClr val="0070C0"/>
                </a:solidFill>
              </a:rPr>
              <a:t>ddarpariaeth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ledled</a:t>
            </a:r>
            <a:r>
              <a:rPr lang="en-GB" dirty="0">
                <a:solidFill>
                  <a:srgbClr val="0070C0"/>
                </a:solidFill>
              </a:rPr>
              <a:t> Cymru </a:t>
            </a:r>
            <a:r>
              <a:rPr lang="en-GB" dirty="0" err="1">
                <a:solidFill>
                  <a:srgbClr val="0070C0"/>
                </a:solidFill>
              </a:rPr>
              <a:t>yn</a:t>
            </a:r>
            <a:r>
              <a:rPr lang="en-GB" dirty="0">
                <a:solidFill>
                  <a:srgbClr val="0070C0"/>
                </a:solidFill>
              </a:rPr>
              <a:t> well.  </a:t>
            </a:r>
            <a:r>
              <a:rPr lang="en-GB" dirty="0" err="1">
                <a:solidFill>
                  <a:srgbClr val="0070C0"/>
                </a:solidFill>
              </a:rPr>
              <a:t>Mewn</a:t>
            </a:r>
            <a:r>
              <a:rPr lang="en-GB" dirty="0">
                <a:solidFill>
                  <a:srgbClr val="0070C0"/>
                </a:solidFill>
              </a:rPr>
              <a:t> </a:t>
            </a:r>
            <a:r>
              <a:rPr lang="en-GB" dirty="0" err="1">
                <a:solidFill>
                  <a:srgbClr val="0070C0"/>
                </a:solidFill>
              </a:rPr>
              <a:t>ymateb</a:t>
            </a:r>
            <a:r>
              <a:rPr lang="en-GB" dirty="0">
                <a:solidFill>
                  <a:srgbClr val="0070C0"/>
                </a:solidFill>
              </a:rPr>
              <a:t>, </a:t>
            </a:r>
            <a:r>
              <a:rPr lang="en-GB" dirty="0" err="1">
                <a:solidFill>
                  <a:srgbClr val="0070C0"/>
                </a:solidFill>
              </a:rPr>
              <a:t>adnewyddodd</a:t>
            </a:r>
            <a:r>
              <a:rPr lang="en-GB" dirty="0">
                <a:solidFill>
                  <a:srgbClr val="0070C0"/>
                </a:solidFill>
              </a:rPr>
              <a:t> </a:t>
            </a:r>
            <a:r>
              <a:rPr lang="en-GB" dirty="0" err="1">
                <a:solidFill>
                  <a:srgbClr val="0070C0"/>
                </a:solidFill>
              </a:rPr>
              <a:t>Llywodraeth</a:t>
            </a:r>
            <a:r>
              <a:rPr lang="en-GB" dirty="0">
                <a:solidFill>
                  <a:srgbClr val="0070C0"/>
                </a:solidFill>
              </a:rPr>
              <a:t> Cymru </a:t>
            </a:r>
            <a:r>
              <a:rPr lang="en-GB" dirty="0" err="1">
                <a:solidFill>
                  <a:srgbClr val="0070C0"/>
                </a:solidFill>
              </a:rPr>
              <a:t>ei</a:t>
            </a:r>
            <a:r>
              <a:rPr lang="en-GB" dirty="0">
                <a:solidFill>
                  <a:srgbClr val="0070C0"/>
                </a:solidFill>
              </a:rPr>
              <a:t> </a:t>
            </a:r>
            <a:r>
              <a:rPr lang="en-GB" dirty="0" err="1">
                <a:solidFill>
                  <a:srgbClr val="0070C0"/>
                </a:solidFill>
              </a:rPr>
              <a:t>hymrwymiad</a:t>
            </a:r>
            <a:r>
              <a:rPr lang="en-GB" dirty="0">
                <a:solidFill>
                  <a:srgbClr val="0070C0"/>
                </a:solidFill>
              </a:rPr>
              <a:t> </a:t>
            </a:r>
            <a:r>
              <a:rPr lang="en-GB" dirty="0" err="1">
                <a:solidFill>
                  <a:srgbClr val="0070C0"/>
                </a:solidFill>
              </a:rPr>
              <a:t>i</a:t>
            </a:r>
            <a:r>
              <a:rPr lang="en-GB" dirty="0">
                <a:solidFill>
                  <a:srgbClr val="0070C0"/>
                </a:solidFill>
              </a:rPr>
              <a:t> </a:t>
            </a:r>
            <a:r>
              <a:rPr lang="en-GB" dirty="0" err="1">
                <a:solidFill>
                  <a:srgbClr val="0070C0"/>
                </a:solidFill>
              </a:rPr>
              <a:t>waith</a:t>
            </a:r>
            <a:r>
              <a:rPr lang="en-GB" dirty="0">
                <a:solidFill>
                  <a:srgbClr val="0070C0"/>
                </a:solidFill>
              </a:rPr>
              <a:t> </a:t>
            </a:r>
            <a:r>
              <a:rPr lang="en-GB" dirty="0" err="1">
                <a:solidFill>
                  <a:srgbClr val="0070C0"/>
                </a:solidFill>
              </a:rPr>
              <a:t>ieuenctid</a:t>
            </a:r>
            <a:r>
              <a:rPr lang="en-GB" dirty="0">
                <a:solidFill>
                  <a:srgbClr val="0070C0"/>
                </a:solidFill>
              </a:rPr>
              <a:t>, </a:t>
            </a:r>
            <a:r>
              <a:rPr lang="en-GB" dirty="0" err="1">
                <a:solidFill>
                  <a:srgbClr val="0070C0"/>
                </a:solidFill>
              </a:rPr>
              <a:t>gan</a:t>
            </a:r>
            <a:r>
              <a:rPr lang="en-GB" dirty="0">
                <a:solidFill>
                  <a:srgbClr val="0070C0"/>
                </a:solidFill>
              </a:rPr>
              <a:t> </a:t>
            </a:r>
            <a:r>
              <a:rPr lang="en-GB" dirty="0" err="1">
                <a:solidFill>
                  <a:srgbClr val="0070C0"/>
                </a:solidFill>
              </a:rPr>
              <a:t>bwysleisio</a:t>
            </a:r>
            <a:r>
              <a:rPr lang="en-GB" dirty="0">
                <a:solidFill>
                  <a:srgbClr val="0070C0"/>
                </a:solidFill>
              </a:rPr>
              <a:t> </a:t>
            </a:r>
            <a:r>
              <a:rPr lang="en-GB" dirty="0" err="1">
                <a:solidFill>
                  <a:srgbClr val="0070C0"/>
                </a:solidFill>
              </a:rPr>
              <a:t>ei</a:t>
            </a:r>
            <a:r>
              <a:rPr lang="en-GB" dirty="0">
                <a:solidFill>
                  <a:srgbClr val="0070C0"/>
                </a:solidFill>
              </a:rPr>
              <a:t> </a:t>
            </a:r>
            <a:r>
              <a:rPr lang="en-GB" dirty="0" err="1">
                <a:solidFill>
                  <a:srgbClr val="0070C0"/>
                </a:solidFill>
              </a:rPr>
              <a:t>bwysigrwydd</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gyfer</a:t>
            </a:r>
            <a:r>
              <a:rPr lang="en-GB" dirty="0">
                <a:solidFill>
                  <a:srgbClr val="0070C0"/>
                </a:solidFill>
              </a:rPr>
              <a:t> </a:t>
            </a:r>
            <a:r>
              <a:rPr lang="en-GB" dirty="0" err="1">
                <a:solidFill>
                  <a:srgbClr val="0070C0"/>
                </a:solidFill>
              </a:rPr>
              <a:t>cefnogi</a:t>
            </a:r>
            <a:r>
              <a:rPr lang="en-GB" dirty="0">
                <a:solidFill>
                  <a:srgbClr val="0070C0"/>
                </a:solidFill>
              </a:rPr>
              <a:t> </a:t>
            </a:r>
            <a:r>
              <a:rPr lang="en-GB" dirty="0" err="1">
                <a:solidFill>
                  <a:srgbClr val="0070C0"/>
                </a:solidFill>
              </a:rPr>
              <a:t>potensial</a:t>
            </a:r>
            <a:r>
              <a:rPr lang="en-GB" dirty="0">
                <a:solidFill>
                  <a:srgbClr val="0070C0"/>
                </a:solidFill>
              </a:rPr>
              <a:t> </a:t>
            </a:r>
            <a:r>
              <a:rPr lang="en-GB" dirty="0" err="1">
                <a:solidFill>
                  <a:srgbClr val="0070C0"/>
                </a:solidFill>
              </a:rPr>
              <a:t>pobl</a:t>
            </a:r>
            <a:r>
              <a:rPr lang="en-GB" dirty="0">
                <a:solidFill>
                  <a:srgbClr val="0070C0"/>
                </a:solidFill>
              </a:rPr>
              <a:t> </a:t>
            </a:r>
            <a:r>
              <a:rPr lang="en-GB" dirty="0" err="1">
                <a:solidFill>
                  <a:srgbClr val="0070C0"/>
                </a:solidFill>
              </a:rPr>
              <a:t>ifanc</a:t>
            </a:r>
            <a:r>
              <a:rPr lang="en-GB" dirty="0">
                <a:solidFill>
                  <a:srgbClr val="0070C0"/>
                </a:solidFill>
              </a:rPr>
              <a:t>. </a:t>
            </a:r>
          </a:p>
          <a:p>
            <a:r>
              <a:rPr lang="en-GB" dirty="0" err="1">
                <a:solidFill>
                  <a:srgbClr val="0070C0"/>
                </a:solidFill>
              </a:rPr>
              <a:t>Effaith</a:t>
            </a:r>
            <a:r>
              <a:rPr lang="en-GB" dirty="0">
                <a:solidFill>
                  <a:srgbClr val="0070C0"/>
                </a:solidFill>
              </a:rPr>
              <a:t> y </a:t>
            </a:r>
            <a:r>
              <a:rPr lang="en-GB" dirty="0" err="1">
                <a:solidFill>
                  <a:srgbClr val="0070C0"/>
                </a:solidFill>
              </a:rPr>
              <a:t>Pandemig</a:t>
            </a:r>
            <a:r>
              <a:rPr lang="en-GB" dirty="0">
                <a:solidFill>
                  <a:srgbClr val="0070C0"/>
                </a:solidFill>
              </a:rPr>
              <a:t>: </a:t>
            </a:r>
            <a:r>
              <a:rPr lang="en-GB" dirty="0" err="1">
                <a:solidFill>
                  <a:srgbClr val="0070C0"/>
                </a:solidFill>
              </a:rPr>
              <a:t>effeithiodd</a:t>
            </a:r>
            <a:r>
              <a:rPr lang="en-GB" dirty="0">
                <a:solidFill>
                  <a:srgbClr val="0070C0"/>
                </a:solidFill>
              </a:rPr>
              <a:t> </a:t>
            </a:r>
            <a:r>
              <a:rPr lang="en-GB" dirty="0" err="1">
                <a:solidFill>
                  <a:srgbClr val="0070C0"/>
                </a:solidFill>
              </a:rPr>
              <a:t>pandemig</a:t>
            </a:r>
            <a:r>
              <a:rPr lang="en-GB" dirty="0">
                <a:solidFill>
                  <a:srgbClr val="0070C0"/>
                </a:solidFill>
              </a:rPr>
              <a:t> COVID-19 </a:t>
            </a:r>
            <a:r>
              <a:rPr lang="en-GB" dirty="0" err="1">
                <a:solidFill>
                  <a:srgbClr val="0070C0"/>
                </a:solidFill>
              </a:rPr>
              <a:t>yn</a:t>
            </a:r>
            <a:r>
              <a:rPr lang="en-GB" dirty="0">
                <a:solidFill>
                  <a:srgbClr val="0070C0"/>
                </a:solidFill>
              </a:rPr>
              <a:t> </a:t>
            </a:r>
            <a:r>
              <a:rPr lang="en-GB" dirty="0" err="1">
                <a:solidFill>
                  <a:srgbClr val="0070C0"/>
                </a:solidFill>
              </a:rPr>
              <a:t>sylweddol</a:t>
            </a:r>
            <a:r>
              <a:rPr lang="en-GB" dirty="0">
                <a:solidFill>
                  <a:srgbClr val="0070C0"/>
                </a:solidFill>
              </a:rPr>
              <a:t> </a:t>
            </a:r>
            <a:r>
              <a:rPr lang="en-GB" dirty="0" err="1">
                <a:solidFill>
                  <a:srgbClr val="0070C0"/>
                </a:solidFill>
              </a:rPr>
              <a:t>ar</a:t>
            </a:r>
            <a:r>
              <a:rPr lang="en-GB" dirty="0">
                <a:solidFill>
                  <a:srgbClr val="0070C0"/>
                </a:solidFill>
              </a:rPr>
              <a:t> </a:t>
            </a:r>
            <a:r>
              <a:rPr lang="en-GB" dirty="0" err="1">
                <a:solidFill>
                  <a:srgbClr val="0070C0"/>
                </a:solidFill>
              </a:rPr>
              <a:t>allgymorth</a:t>
            </a:r>
            <a:r>
              <a:rPr lang="en-GB" dirty="0">
                <a:solidFill>
                  <a:srgbClr val="0070C0"/>
                </a:solidFill>
              </a:rPr>
              <a:t> ac </a:t>
            </a:r>
            <a:r>
              <a:rPr lang="en-GB" dirty="0" err="1">
                <a:solidFill>
                  <a:srgbClr val="0070C0"/>
                </a:solidFill>
              </a:rPr>
              <a:t>aelodau</a:t>
            </a:r>
            <a:r>
              <a:rPr lang="en-GB" dirty="0">
                <a:solidFill>
                  <a:srgbClr val="0070C0"/>
                </a:solidFill>
              </a:rPr>
              <a:t> </a:t>
            </a:r>
            <a:r>
              <a:rPr lang="en-GB" dirty="0" err="1">
                <a:solidFill>
                  <a:srgbClr val="0070C0"/>
                </a:solidFill>
              </a:rPr>
              <a:t>cofrestredig</a:t>
            </a:r>
            <a:r>
              <a:rPr lang="en-GB" dirty="0">
                <a:solidFill>
                  <a:srgbClr val="0070C0"/>
                </a:solidFill>
              </a:rPr>
              <a:t>, </a:t>
            </a:r>
            <a:r>
              <a:rPr lang="en-GB" dirty="0" err="1">
                <a:solidFill>
                  <a:srgbClr val="0070C0"/>
                </a:solidFill>
              </a:rPr>
              <a:t>gyda</a:t>
            </a:r>
            <a:r>
              <a:rPr lang="en-GB" dirty="0">
                <a:solidFill>
                  <a:srgbClr val="0070C0"/>
                </a:solidFill>
              </a:rPr>
              <a:t> </a:t>
            </a:r>
            <a:r>
              <a:rPr lang="en-GB" dirty="0" err="1">
                <a:solidFill>
                  <a:srgbClr val="0070C0"/>
                </a:solidFill>
              </a:rPr>
              <a:t>gostyngiad</a:t>
            </a:r>
            <a:r>
              <a:rPr lang="en-GB" dirty="0">
                <a:solidFill>
                  <a:srgbClr val="0070C0"/>
                </a:solidFill>
              </a:rPr>
              <a:t> </a:t>
            </a:r>
            <a:r>
              <a:rPr lang="en-GB" dirty="0" err="1">
                <a:solidFill>
                  <a:srgbClr val="0070C0"/>
                </a:solidFill>
              </a:rPr>
              <a:t>sylweddol</a:t>
            </a:r>
            <a:r>
              <a:rPr lang="en-GB" dirty="0">
                <a:solidFill>
                  <a:srgbClr val="0070C0"/>
                </a:solidFill>
              </a:rPr>
              <a:t> </a:t>
            </a:r>
            <a:r>
              <a:rPr lang="en-GB" dirty="0" err="1">
                <a:solidFill>
                  <a:srgbClr val="0070C0"/>
                </a:solidFill>
              </a:rPr>
              <a:t>mewn</a:t>
            </a:r>
            <a:r>
              <a:rPr lang="en-GB" dirty="0">
                <a:solidFill>
                  <a:srgbClr val="0070C0"/>
                </a:solidFill>
              </a:rPr>
              <a:t> </a:t>
            </a:r>
            <a:r>
              <a:rPr lang="en-GB" dirty="0" err="1">
                <a:solidFill>
                  <a:srgbClr val="0070C0"/>
                </a:solidFill>
              </a:rPr>
              <a:t>gweithgaredd</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ystod</a:t>
            </a:r>
            <a:r>
              <a:rPr lang="en-GB" dirty="0">
                <a:solidFill>
                  <a:srgbClr val="0070C0"/>
                </a:solidFill>
              </a:rPr>
              <a:t> 2020-21 a 2021-22.</a:t>
            </a:r>
          </a:p>
        </p:txBody>
      </p:sp>
      <p:sp>
        <p:nvSpPr>
          <p:cNvPr id="4" name="Content Placeholder 3">
            <a:extLst>
              <a:ext uri="{FF2B5EF4-FFF2-40B4-BE49-F238E27FC236}">
                <a16:creationId xmlns:a16="http://schemas.microsoft.com/office/drawing/2014/main" id="{4E3FBEB7-A068-5D1B-F880-752ADC13EC61}"/>
              </a:ext>
            </a:extLst>
          </p:cNvPr>
          <p:cNvSpPr>
            <a:spLocks noGrp="1"/>
          </p:cNvSpPr>
          <p:nvPr>
            <p:ph sz="half" idx="2"/>
          </p:nvPr>
        </p:nvSpPr>
        <p:spPr>
          <a:xfrm>
            <a:off x="6203373" y="633845"/>
            <a:ext cx="5181600" cy="5075527"/>
          </a:xfrm>
        </p:spPr>
        <p:txBody>
          <a:bodyPr>
            <a:normAutofit fontScale="85000" lnSpcReduction="20000"/>
          </a:bodyPr>
          <a:lstStyle/>
          <a:p>
            <a:r>
              <a:rPr lang="en-GB" dirty="0"/>
              <a:t>A 2016 inquiry by the National Assembly for Wales's Children, Young People and Education (CYPE) Committee highlighted weaknesses in strategic direction, funding issues, and the need to better map and support the diverse range of youth provision across Wales. In response, the Welsh Government renewed its commitment to youth work, emphasizing its importance for supporting young people's potential. </a:t>
            </a:r>
          </a:p>
          <a:p>
            <a:r>
              <a:rPr lang="en-GB" dirty="0"/>
              <a:t>Impact of the Pandemic: the COVID-19 pandemic significantly impacted outreach and registered members, with a substantial decrease in activity during 2020-21 and 2021-22. </a:t>
            </a:r>
          </a:p>
          <a:p>
            <a:endParaRPr lang="en-GB" dirty="0"/>
          </a:p>
        </p:txBody>
      </p:sp>
    </p:spTree>
    <p:extLst>
      <p:ext uri="{BB962C8B-B14F-4D97-AF65-F5344CB8AC3E}">
        <p14:creationId xmlns:p14="http://schemas.microsoft.com/office/powerpoint/2010/main" val="38561646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09E85-BE8C-F807-9BE9-640CFDBB1C35}"/>
              </a:ext>
            </a:extLst>
          </p:cNvPr>
          <p:cNvSpPr>
            <a:spLocks noGrp="1"/>
          </p:cNvSpPr>
          <p:nvPr>
            <p:ph type="title"/>
          </p:nvPr>
        </p:nvSpPr>
        <p:spPr/>
        <p:txBody>
          <a:bodyPr/>
          <a:lstStyle/>
          <a:p>
            <a:r>
              <a:rPr lang="en-GB" dirty="0" err="1">
                <a:solidFill>
                  <a:srgbClr val="0070C0"/>
                </a:solidFill>
              </a:rPr>
              <a:t>Ar</a:t>
            </a:r>
            <a:r>
              <a:rPr lang="en-GB" dirty="0">
                <a:solidFill>
                  <a:srgbClr val="0070C0"/>
                </a:solidFill>
              </a:rPr>
              <a:t> </a:t>
            </a:r>
            <a:r>
              <a:rPr lang="en-GB" dirty="0" err="1">
                <a:solidFill>
                  <a:srgbClr val="0070C0"/>
                </a:solidFill>
              </a:rPr>
              <a:t>ôl</a:t>
            </a:r>
            <a:r>
              <a:rPr lang="en-GB" dirty="0">
                <a:solidFill>
                  <a:srgbClr val="0070C0"/>
                </a:solidFill>
              </a:rPr>
              <a:t> yr </a:t>
            </a:r>
            <a:r>
              <a:rPr lang="en-GB" dirty="0" err="1">
                <a:solidFill>
                  <a:srgbClr val="0070C0"/>
                </a:solidFill>
              </a:rPr>
              <a:t>ymholiad</a:t>
            </a:r>
            <a:r>
              <a:rPr lang="en-GB" dirty="0">
                <a:solidFill>
                  <a:srgbClr val="0070C0"/>
                </a:solidFill>
              </a:rPr>
              <a:t>../ </a:t>
            </a:r>
            <a:r>
              <a:rPr lang="en-GB" dirty="0"/>
              <a:t>After the enquiry..</a:t>
            </a:r>
          </a:p>
        </p:txBody>
      </p:sp>
      <p:sp>
        <p:nvSpPr>
          <p:cNvPr id="4" name="Content Placeholder 3">
            <a:extLst>
              <a:ext uri="{FF2B5EF4-FFF2-40B4-BE49-F238E27FC236}">
                <a16:creationId xmlns:a16="http://schemas.microsoft.com/office/drawing/2014/main" id="{199B22C7-43B4-856D-ADD7-E011CB1601B8}"/>
              </a:ext>
            </a:extLst>
          </p:cNvPr>
          <p:cNvSpPr>
            <a:spLocks noGrp="1"/>
          </p:cNvSpPr>
          <p:nvPr>
            <p:ph sz="half" idx="2"/>
          </p:nvPr>
        </p:nvSpPr>
        <p:spPr>
          <a:xfrm>
            <a:off x="914400" y="1825625"/>
            <a:ext cx="10439400" cy="4351338"/>
          </a:xfrm>
        </p:spPr>
        <p:txBody>
          <a:bodyPr/>
          <a:lstStyle/>
          <a:p>
            <a:r>
              <a:rPr lang="en-GB" dirty="0">
                <a:hlinkClick r:id="rId2"/>
              </a:rPr>
              <a:t>Interim Youth Work Board | GOV.WALES</a:t>
            </a:r>
            <a:endParaRPr lang="en-GB" dirty="0"/>
          </a:p>
          <a:p>
            <a:endParaRPr lang="en-GB" dirty="0"/>
          </a:p>
          <a:p>
            <a:r>
              <a:rPr lang="en-GB" dirty="0"/>
              <a:t>Time to deliver..</a:t>
            </a:r>
          </a:p>
          <a:p>
            <a:r>
              <a:rPr lang="en-GB" dirty="0">
                <a:hlinkClick r:id="rId3"/>
              </a:rPr>
              <a:t>Interim Youth Work Board: final report | GOV.WALES</a:t>
            </a:r>
            <a:endParaRPr lang="en-GB" dirty="0"/>
          </a:p>
        </p:txBody>
      </p:sp>
    </p:spTree>
    <p:extLst>
      <p:ext uri="{BB962C8B-B14F-4D97-AF65-F5344CB8AC3E}">
        <p14:creationId xmlns:p14="http://schemas.microsoft.com/office/powerpoint/2010/main" val="38936536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4175BB-13BA-7A3C-B564-3A73BDAFDBF5}"/>
              </a:ext>
            </a:extLst>
          </p:cNvPr>
          <p:cNvSpPr>
            <a:spLocks noGrp="1"/>
          </p:cNvSpPr>
          <p:nvPr>
            <p:ph type="title"/>
          </p:nvPr>
        </p:nvSpPr>
        <p:spPr/>
        <p:txBody>
          <a:bodyPr/>
          <a:lstStyle/>
          <a:p>
            <a:r>
              <a:rPr lang="en-GB" dirty="0" err="1">
                <a:solidFill>
                  <a:srgbClr val="0070C0"/>
                </a:solidFill>
              </a:rPr>
              <a:t>Datblygiadau</a:t>
            </a:r>
            <a:r>
              <a:rPr lang="en-GB" dirty="0">
                <a:solidFill>
                  <a:srgbClr val="0070C0"/>
                </a:solidFill>
              </a:rPr>
              <a:t> </a:t>
            </a:r>
            <a:r>
              <a:rPr lang="en-GB" dirty="0" err="1">
                <a:solidFill>
                  <a:srgbClr val="0070C0"/>
                </a:solidFill>
              </a:rPr>
              <a:t>diweddar</a:t>
            </a:r>
            <a:r>
              <a:rPr lang="en-GB" dirty="0">
                <a:solidFill>
                  <a:srgbClr val="0070C0"/>
                </a:solidFill>
              </a:rPr>
              <a:t>../ </a:t>
            </a:r>
            <a:r>
              <a:rPr lang="en-GB" dirty="0"/>
              <a:t>Recent developments..</a:t>
            </a:r>
          </a:p>
        </p:txBody>
      </p:sp>
      <p:sp>
        <p:nvSpPr>
          <p:cNvPr id="3" name="Content Placeholder 2">
            <a:extLst>
              <a:ext uri="{FF2B5EF4-FFF2-40B4-BE49-F238E27FC236}">
                <a16:creationId xmlns:a16="http://schemas.microsoft.com/office/drawing/2014/main" id="{79CD6BF4-C63B-913F-10CC-4220FC7C42F2}"/>
              </a:ext>
            </a:extLst>
          </p:cNvPr>
          <p:cNvSpPr>
            <a:spLocks noGrp="1"/>
          </p:cNvSpPr>
          <p:nvPr>
            <p:ph sz="half" idx="1"/>
          </p:nvPr>
        </p:nvSpPr>
        <p:spPr>
          <a:xfrm>
            <a:off x="504334" y="1510866"/>
            <a:ext cx="5181600" cy="4351338"/>
          </a:xfrm>
        </p:spPr>
        <p:txBody>
          <a:bodyPr/>
          <a:lstStyle/>
          <a:p>
            <a:r>
              <a:rPr lang="en-GB" dirty="0" err="1"/>
              <a:t>Ar</a:t>
            </a:r>
            <a:r>
              <a:rPr lang="en-GB" dirty="0"/>
              <a:t> </a:t>
            </a:r>
            <a:r>
              <a:rPr lang="en-GB" dirty="0" err="1"/>
              <a:t>ôl</a:t>
            </a:r>
            <a:r>
              <a:rPr lang="en-GB" dirty="0"/>
              <a:t> y </a:t>
            </a:r>
            <a:r>
              <a:rPr lang="en-GB" dirty="0" err="1"/>
              <a:t>bwrdd</a:t>
            </a:r>
            <a:r>
              <a:rPr lang="en-GB" dirty="0"/>
              <a:t> </a:t>
            </a:r>
            <a:r>
              <a:rPr lang="en-GB" dirty="0" err="1"/>
              <a:t>dros</a:t>
            </a:r>
            <a:r>
              <a:rPr lang="en-GB" dirty="0"/>
              <a:t> </a:t>
            </a:r>
            <a:r>
              <a:rPr lang="en-GB" dirty="0" err="1"/>
              <a:t>dro</a:t>
            </a:r>
            <a:r>
              <a:rPr lang="en-GB" dirty="0"/>
              <a:t>, </a:t>
            </a:r>
            <a:r>
              <a:rPr lang="en-GB" dirty="0" err="1"/>
              <a:t>roedd</a:t>
            </a:r>
            <a:r>
              <a:rPr lang="en-GB" dirty="0"/>
              <a:t> </a:t>
            </a:r>
            <a:r>
              <a:rPr lang="en-GB" dirty="0" err="1"/>
              <a:t>bwrdd</a:t>
            </a:r>
            <a:r>
              <a:rPr lang="en-GB" dirty="0"/>
              <a:t> </a:t>
            </a:r>
            <a:r>
              <a:rPr lang="en-GB" dirty="0" err="1"/>
              <a:t>gweithredu</a:t>
            </a:r>
            <a:r>
              <a:rPr lang="en-GB" dirty="0"/>
              <a:t>..</a:t>
            </a:r>
          </a:p>
          <a:p>
            <a:r>
              <a:rPr lang="en-GB" dirty="0" err="1"/>
              <a:t>Bwrdd</a:t>
            </a:r>
            <a:r>
              <a:rPr lang="en-GB" dirty="0"/>
              <a:t> </a:t>
            </a:r>
            <a:r>
              <a:rPr lang="en-GB" dirty="0" err="1"/>
              <a:t>Gweithredu</a:t>
            </a:r>
            <a:r>
              <a:rPr lang="en-GB" dirty="0"/>
              <a:t> </a:t>
            </a:r>
            <a:r>
              <a:rPr lang="en-GB" dirty="0" err="1"/>
              <a:t>Strategaeth</a:t>
            </a:r>
            <a:r>
              <a:rPr lang="en-GB" dirty="0"/>
              <a:t> Gwaith </a:t>
            </a:r>
            <a:r>
              <a:rPr lang="en-GB" dirty="0" err="1"/>
              <a:t>Ieuenctid</a:t>
            </a:r>
            <a:r>
              <a:rPr lang="en-GB" dirty="0"/>
              <a:t> | LLYWODRAETH.CYMRU</a:t>
            </a:r>
          </a:p>
          <a:p>
            <a:r>
              <a:rPr lang="en-GB" dirty="0" err="1"/>
              <a:t>Rôl</a:t>
            </a:r>
            <a:r>
              <a:rPr lang="en-GB" dirty="0"/>
              <a:t> y </a:t>
            </a:r>
            <a:r>
              <a:rPr lang="en-GB" dirty="0" err="1"/>
              <a:t>bwrdd</a:t>
            </a:r>
            <a:r>
              <a:rPr lang="en-GB" dirty="0"/>
              <a:t> </a:t>
            </a:r>
            <a:r>
              <a:rPr lang="en-GB" dirty="0" err="1"/>
              <a:t>oedd</a:t>
            </a:r>
            <a:r>
              <a:rPr lang="en-GB" dirty="0"/>
              <a:t> </a:t>
            </a:r>
            <a:r>
              <a:rPr lang="en-GB" dirty="0" err="1"/>
              <a:t>rhoi</a:t>
            </a:r>
            <a:r>
              <a:rPr lang="en-GB" dirty="0"/>
              <a:t> </a:t>
            </a:r>
            <a:r>
              <a:rPr lang="en-GB" dirty="0" err="1"/>
              <a:t>cyngor</a:t>
            </a:r>
            <a:r>
              <a:rPr lang="en-GB" dirty="0"/>
              <a:t> </a:t>
            </a:r>
            <a:r>
              <a:rPr lang="en-GB" dirty="0" err="1"/>
              <a:t>i</a:t>
            </a:r>
            <a:r>
              <a:rPr lang="en-GB" dirty="0"/>
              <a:t> </a:t>
            </a:r>
            <a:r>
              <a:rPr lang="en-GB" dirty="0" err="1"/>
              <a:t>Lywodraeth</a:t>
            </a:r>
            <a:r>
              <a:rPr lang="en-GB" dirty="0"/>
              <a:t> Cymru </a:t>
            </a:r>
            <a:r>
              <a:rPr lang="en-GB" dirty="0" err="1"/>
              <a:t>ar</a:t>
            </a:r>
            <a:r>
              <a:rPr lang="en-GB" dirty="0"/>
              <a:t> </a:t>
            </a:r>
            <a:r>
              <a:rPr lang="en-GB" dirty="0" err="1"/>
              <a:t>gyflawni</a:t>
            </a:r>
            <a:r>
              <a:rPr lang="en-GB" dirty="0"/>
              <a:t> model </a:t>
            </a:r>
            <a:r>
              <a:rPr lang="en-GB" dirty="0" err="1"/>
              <a:t>cyflawni</a:t>
            </a:r>
            <a:r>
              <a:rPr lang="en-GB" dirty="0"/>
              <a:t> </a:t>
            </a:r>
            <a:r>
              <a:rPr lang="en-GB" dirty="0" err="1"/>
              <a:t>cynaliadwy</a:t>
            </a:r>
            <a:r>
              <a:rPr lang="en-GB" dirty="0"/>
              <a:t> </a:t>
            </a:r>
            <a:r>
              <a:rPr lang="en-GB" dirty="0" err="1"/>
              <a:t>ar</a:t>
            </a:r>
            <a:r>
              <a:rPr lang="en-GB" dirty="0"/>
              <a:t> </a:t>
            </a:r>
            <a:r>
              <a:rPr lang="en-GB" dirty="0" err="1"/>
              <a:t>gyfer</a:t>
            </a:r>
            <a:r>
              <a:rPr lang="en-GB" dirty="0"/>
              <a:t> </a:t>
            </a:r>
            <a:r>
              <a:rPr lang="en-GB" dirty="0" err="1"/>
              <a:t>gwaith</a:t>
            </a:r>
            <a:r>
              <a:rPr lang="en-GB" dirty="0"/>
              <a:t> </a:t>
            </a:r>
            <a:r>
              <a:rPr lang="en-GB" dirty="0" err="1"/>
              <a:t>ieuenctid</a:t>
            </a:r>
            <a:r>
              <a:rPr lang="en-GB" dirty="0"/>
              <a:t> </a:t>
            </a:r>
            <a:r>
              <a:rPr lang="en-GB" dirty="0" err="1"/>
              <a:t>yng</a:t>
            </a:r>
            <a:r>
              <a:rPr lang="en-GB" dirty="0"/>
              <a:t> </a:t>
            </a:r>
            <a:r>
              <a:rPr lang="en-GB" dirty="0" err="1"/>
              <a:t>Nghymru</a:t>
            </a:r>
            <a:r>
              <a:rPr lang="en-GB" dirty="0"/>
              <a:t>.</a:t>
            </a:r>
          </a:p>
        </p:txBody>
      </p:sp>
      <p:sp>
        <p:nvSpPr>
          <p:cNvPr id="4" name="Content Placeholder 3">
            <a:extLst>
              <a:ext uri="{FF2B5EF4-FFF2-40B4-BE49-F238E27FC236}">
                <a16:creationId xmlns:a16="http://schemas.microsoft.com/office/drawing/2014/main" id="{C8D1A3CC-46C8-61D5-2D2C-9CA3D021A68F}"/>
              </a:ext>
            </a:extLst>
          </p:cNvPr>
          <p:cNvSpPr>
            <a:spLocks noGrp="1"/>
          </p:cNvSpPr>
          <p:nvPr>
            <p:ph sz="half" idx="2"/>
          </p:nvPr>
        </p:nvSpPr>
        <p:spPr>
          <a:xfrm>
            <a:off x="6172200" y="1510866"/>
            <a:ext cx="5181600" cy="4235305"/>
          </a:xfrm>
        </p:spPr>
        <p:txBody>
          <a:bodyPr/>
          <a:lstStyle/>
          <a:p>
            <a:r>
              <a:rPr lang="en-GB" dirty="0"/>
              <a:t>After the interim board, there was an implementation board..</a:t>
            </a:r>
          </a:p>
          <a:p>
            <a:r>
              <a:rPr lang="en-GB" dirty="0">
                <a:hlinkClick r:id="rId2"/>
              </a:rPr>
              <a:t>Youth Work Strategy Implementation Board | GOV.WALES</a:t>
            </a:r>
            <a:endParaRPr lang="en-GB" dirty="0"/>
          </a:p>
          <a:p>
            <a:r>
              <a:rPr lang="en-GB" dirty="0"/>
              <a:t>The role of the board was to provide advice to the Welsh Government on achieving a sustainable delivery model for youth work in Wales.</a:t>
            </a:r>
          </a:p>
        </p:txBody>
      </p:sp>
    </p:spTree>
    <p:extLst>
      <p:ext uri="{BB962C8B-B14F-4D97-AF65-F5344CB8AC3E}">
        <p14:creationId xmlns:p14="http://schemas.microsoft.com/office/powerpoint/2010/main" val="7358757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C0ACD-6C9D-1EA6-0B08-68983FBA6B96}"/>
              </a:ext>
            </a:extLst>
          </p:cNvPr>
          <p:cNvSpPr>
            <a:spLocks noGrp="1"/>
          </p:cNvSpPr>
          <p:nvPr>
            <p:ph type="title"/>
          </p:nvPr>
        </p:nvSpPr>
        <p:spPr/>
        <p:txBody>
          <a:bodyPr>
            <a:normAutofit/>
          </a:bodyPr>
          <a:lstStyle/>
          <a:p>
            <a:pPr algn="r"/>
            <a:r>
              <a:rPr lang="en-GB" sz="2000" dirty="0"/>
              <a:t>Adapted from Bronfenbrenner (1992)</a:t>
            </a:r>
          </a:p>
        </p:txBody>
      </p:sp>
      <p:pic>
        <p:nvPicPr>
          <p:cNvPr id="5" name="Picture 4">
            <a:extLst>
              <a:ext uri="{FF2B5EF4-FFF2-40B4-BE49-F238E27FC236}">
                <a16:creationId xmlns:a16="http://schemas.microsoft.com/office/drawing/2014/main" id="{2BCF8F8B-5140-F40B-74DB-447A798B05E0}"/>
              </a:ext>
            </a:extLst>
          </p:cNvPr>
          <p:cNvPicPr>
            <a:picLocks noChangeAspect="1"/>
          </p:cNvPicPr>
          <p:nvPr/>
        </p:nvPicPr>
        <p:blipFill>
          <a:blip r:embed="rId2"/>
          <a:stretch>
            <a:fillRect/>
          </a:stretch>
        </p:blipFill>
        <p:spPr>
          <a:xfrm>
            <a:off x="1521935" y="689347"/>
            <a:ext cx="5668574" cy="4670905"/>
          </a:xfrm>
          <a:prstGeom prst="rect">
            <a:avLst/>
          </a:prstGeom>
        </p:spPr>
      </p:pic>
    </p:spTree>
    <p:extLst>
      <p:ext uri="{BB962C8B-B14F-4D97-AF65-F5344CB8AC3E}">
        <p14:creationId xmlns:p14="http://schemas.microsoft.com/office/powerpoint/2010/main" val="139369894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D6EFED-8BF5-48DC-805E-981819EAEE09}"/>
              </a:ext>
            </a:extLst>
          </p:cNvPr>
          <p:cNvSpPr>
            <a:spLocks noGrp="1"/>
          </p:cNvSpPr>
          <p:nvPr>
            <p:ph type="title"/>
          </p:nvPr>
        </p:nvSpPr>
        <p:spPr/>
        <p:txBody>
          <a:bodyPr/>
          <a:lstStyle/>
          <a:p>
            <a:r>
              <a:rPr lang="en-GB" dirty="0" err="1">
                <a:solidFill>
                  <a:srgbClr val="0070C0"/>
                </a:solidFill>
              </a:rPr>
              <a:t>Cyfeiriadau</a:t>
            </a:r>
            <a:r>
              <a:rPr lang="en-GB" dirty="0">
                <a:solidFill>
                  <a:srgbClr val="0070C0"/>
                </a:solidFill>
              </a:rPr>
              <a:t> / References</a:t>
            </a:r>
          </a:p>
        </p:txBody>
      </p:sp>
      <p:sp>
        <p:nvSpPr>
          <p:cNvPr id="3" name="Content Placeholder 2">
            <a:extLst>
              <a:ext uri="{FF2B5EF4-FFF2-40B4-BE49-F238E27FC236}">
                <a16:creationId xmlns:a16="http://schemas.microsoft.com/office/drawing/2014/main" id="{8FF0EEB8-7933-4135-8B90-09E8B5CE35E2}"/>
              </a:ext>
            </a:extLst>
          </p:cNvPr>
          <p:cNvSpPr>
            <a:spLocks noGrp="1"/>
          </p:cNvSpPr>
          <p:nvPr>
            <p:ph idx="1"/>
          </p:nvPr>
        </p:nvSpPr>
        <p:spPr>
          <a:xfrm>
            <a:off x="838200" y="1548245"/>
            <a:ext cx="10515600" cy="3927764"/>
          </a:xfrm>
        </p:spPr>
        <p:txBody>
          <a:bodyPr>
            <a:normAutofit fontScale="77500" lnSpcReduction="20000"/>
          </a:bodyPr>
          <a:lstStyle/>
          <a:p>
            <a:pPr marL="0" indent="0">
              <a:buNone/>
            </a:pPr>
            <a:r>
              <a:rPr lang="en-GB" dirty="0"/>
              <a:t>Bronfenbrenner, U. (1979) </a:t>
            </a:r>
            <a:r>
              <a:rPr lang="en-GB" i="1" dirty="0"/>
              <a:t>The Ecology of Human Development. </a:t>
            </a:r>
            <a:r>
              <a:rPr lang="en-GB" dirty="0"/>
              <a:t>Harvard University Press, Cambridge: Mass. </a:t>
            </a:r>
          </a:p>
          <a:p>
            <a:pPr marL="0" indent="0">
              <a:buNone/>
            </a:pPr>
            <a:r>
              <a:rPr lang="en-GB" dirty="0"/>
              <a:t>Bronfenbrenner, U. (1992) ‘Ecological systems theory’, in R. Vasta (ed.), </a:t>
            </a:r>
            <a:r>
              <a:rPr lang="en-GB" i="1" dirty="0"/>
              <a:t>Six Theories of child development: Revised formulations and Current Issues, </a:t>
            </a:r>
            <a:r>
              <a:rPr lang="en-GB" dirty="0"/>
              <a:t>London: Jessica Kingsley.</a:t>
            </a:r>
          </a:p>
          <a:p>
            <a:pPr marL="0" indent="0">
              <a:buNone/>
            </a:pPr>
            <a:r>
              <a:rPr lang="en-GB" dirty="0"/>
              <a:t>Bronfenbrenner, U. Systems vs associations: Its not either/or. </a:t>
            </a:r>
            <a:r>
              <a:rPr lang="en-GB" i="1" dirty="0"/>
              <a:t>Families in Society, </a:t>
            </a:r>
            <a:r>
              <a:rPr lang="en-GB" dirty="0"/>
              <a:t>Mar/Apr 1997, Vol.78(2) p.124.</a:t>
            </a:r>
          </a:p>
          <a:p>
            <a:pPr marL="0" indent="0">
              <a:buNone/>
            </a:pPr>
            <a:r>
              <a:rPr lang="en-GB" dirty="0"/>
              <a:t>Bronfenbrenner, U., &amp; Morris, P. (1998). The ecology of developmental processes. In W. Damon &amp; R. Lerner (Eds.), </a:t>
            </a:r>
            <a:r>
              <a:rPr lang="en-GB" i="1" dirty="0"/>
              <a:t>Handbook of child psychology: Theoretical models of human development</a:t>
            </a:r>
            <a:r>
              <a:rPr lang="en-GB" dirty="0"/>
              <a:t> (Vol. 1, pp. 993–1028). New York: John Wiley.</a:t>
            </a:r>
          </a:p>
          <a:p>
            <a:pPr marL="0" indent="0">
              <a:buNone/>
            </a:pPr>
            <a:r>
              <a:rPr lang="en-GB" dirty="0"/>
              <a:t>Community Learning and Development Scotland (2019). National Occupational Standards for Youth Work. Edinburgh: Community Development and Learning Scotland.</a:t>
            </a:r>
            <a:endParaRPr lang="en-GB" sz="1800" dirty="0">
              <a:latin typeface="Calibri" panose="020F0502020204030204" pitchFamily="34" charset="0"/>
              <a:cs typeface="Calibri" panose="020F0502020204030204" pitchFamily="34" charset="0"/>
            </a:endParaRPr>
          </a:p>
          <a:p>
            <a:pPr marL="0" indent="0">
              <a:buNone/>
            </a:pPr>
            <a:endParaRPr lang="en-GB" sz="1800" i="0" dirty="0">
              <a:solidFill>
                <a:srgbClr val="0F1111"/>
              </a:solidFill>
              <a:effectLst/>
              <a:latin typeface="Calibri" panose="020F0502020204030204" pitchFamily="34" charset="0"/>
              <a:cs typeface="Calibri" panose="020F0502020204030204" pitchFamily="34" charset="0"/>
            </a:endParaRPr>
          </a:p>
          <a:p>
            <a:pPr marL="0" indent="0">
              <a:buNone/>
            </a:pPr>
            <a:endParaRPr lang="en-GB" sz="2000" i="1" dirty="0"/>
          </a:p>
          <a:p>
            <a:endParaRPr lang="en-GB" sz="2000" dirty="0"/>
          </a:p>
          <a:p>
            <a:endParaRPr lang="en-GB" sz="2000" dirty="0"/>
          </a:p>
          <a:p>
            <a:endParaRPr lang="en-GB" sz="2000" dirty="0"/>
          </a:p>
          <a:p>
            <a:endParaRPr lang="en-GB" sz="2000" dirty="0">
              <a:hlinkClick r:id="rId2"/>
            </a:endParaRPr>
          </a:p>
          <a:p>
            <a:endParaRPr lang="en-GB" sz="2000" dirty="0">
              <a:hlinkClick r:id="rId2"/>
            </a:endParaRPr>
          </a:p>
          <a:p>
            <a:endParaRPr lang="en-GB" dirty="0"/>
          </a:p>
        </p:txBody>
      </p:sp>
    </p:spTree>
    <p:extLst>
      <p:ext uri="{BB962C8B-B14F-4D97-AF65-F5344CB8AC3E}">
        <p14:creationId xmlns:p14="http://schemas.microsoft.com/office/powerpoint/2010/main" val="2640552676"/>
      </p:ext>
    </p:extLst>
  </p:cSld>
  <p:clrMapOvr>
    <a:masterClrMapping/>
  </p:clrMapOvr>
</p:sld>
</file>

<file path=ppt/theme/theme1.xml><?xml version="1.0" encoding="utf-8"?>
<a:theme xmlns:a="http://schemas.openxmlformats.org/drawingml/2006/main" name="UWTSD 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CF64DD8-8BF1-4055-AA84-573F3383EB47}"/>
    </a:ext>
  </a:extLst>
</a:theme>
</file>

<file path=ppt/theme/theme2.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3.xml><?xml version="1.0" encoding="utf-8"?>
<a:theme xmlns:a="http://schemas.openxmlformats.org/drawingml/2006/main" name="UWTSD 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28F54E00-A234-4BC1-9AB6-79240979EE68}"/>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3834</Words>
  <Application>Microsoft Office PowerPoint</Application>
  <PresentationFormat>Widescreen</PresentationFormat>
  <Paragraphs>190</Paragraphs>
  <Slides>30</Slides>
  <Notes>0</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30</vt:i4>
      </vt:variant>
    </vt:vector>
  </HeadingPairs>
  <TitlesOfParts>
    <vt:vector size="37" baseType="lpstr">
      <vt:lpstr>Arial Unicode MS</vt:lpstr>
      <vt:lpstr>Arial</vt:lpstr>
      <vt:lpstr>Calibri</vt:lpstr>
      <vt:lpstr>Calibri Light</vt:lpstr>
      <vt:lpstr>UWTSD Title Page 1</vt:lpstr>
      <vt:lpstr>UWTSD Holding Page</vt:lpstr>
      <vt:lpstr>UWTSD Text 2</vt:lpstr>
      <vt:lpstr>PowerPoint Presentation</vt:lpstr>
      <vt:lpstr>PowerPoint Presentation</vt:lpstr>
      <vt:lpstr>Torri'r Iâ      Ice Breaker</vt:lpstr>
      <vt:lpstr>Nodau Modiwl/ Module Aims</vt:lpstr>
      <vt:lpstr>Deilliannau Dysgu</vt:lpstr>
      <vt:lpstr>Learning Outcomes </vt:lpstr>
      <vt:lpstr>Assessment</vt:lpstr>
      <vt:lpstr>Cynnwys y ddarlith                                         Lecture content </vt:lpstr>
      <vt:lpstr> Beth rydyn ni'n ei wybod am Waith Ieuenctid? /What do we know about Youth Work? </vt:lpstr>
      <vt:lpstr>Beth yw Gwaith Ieuenctid? What is Youth Work? </vt:lpstr>
      <vt:lpstr>Mae Gwerthoedd Clir yn hanfodol/ Clear Values are fundamental</vt:lpstr>
      <vt:lpstr>Cyfranogiad a chyfranogiad gweithredol/ Participation and active involvement</vt:lpstr>
      <vt:lpstr> Ecwiti, amrywiaeth a chynhwysiant/ Equity, diversity and inclusion:  </vt:lpstr>
      <vt:lpstr>Partneriaeth â phobl ifanc ac eraill/ Partnership with young people and others  </vt:lpstr>
      <vt:lpstr>Datblygiad personol, cymdeithasol a gwleidyddol/ Personal, social and political development: </vt:lpstr>
      <vt:lpstr>PowerPoint Presentation</vt:lpstr>
      <vt:lpstr>Ffigur 1/ Figure 1</vt:lpstr>
      <vt:lpstr>Gwaith Ieuenctid fel ataliaeth?/ Youth Work as prevention?</vt:lpstr>
      <vt:lpstr>Gwaith Ieuenctid fel arfer radical/ Youth Work as a radical practice</vt:lpstr>
      <vt:lpstr>Hanes/ History</vt:lpstr>
      <vt:lpstr>PowerPoint Presentation</vt:lpstr>
      <vt:lpstr>Cynllunio Strategol/ Strategic Plannning</vt:lpstr>
      <vt:lpstr>PowerPoint Presentation</vt:lpstr>
      <vt:lpstr>Golygfeydd amgen/ Alternative views</vt:lpstr>
      <vt:lpstr>PowerPoint Presentation</vt:lpstr>
      <vt:lpstr>PowerPoint Presentation</vt:lpstr>
      <vt:lpstr>Ar ôl yr ymholiad../ After the enquiry..</vt:lpstr>
      <vt:lpstr>Datblygiadau diweddar../ Recent developments..</vt:lpstr>
      <vt:lpstr>Adapted from Bronfenbrenner (1992)</vt:lpstr>
      <vt:lpstr>Cyfeiriadau /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Darrel Williams</dc:creator>
  <cp:lastModifiedBy>Darrel Williams</cp:lastModifiedBy>
  <cp:revision>9</cp:revision>
  <dcterms:created xsi:type="dcterms:W3CDTF">2013-07-15T20:26:40Z</dcterms:created>
  <dcterms:modified xsi:type="dcterms:W3CDTF">2025-10-01T07:36:06Z</dcterms:modified>
</cp:coreProperties>
</file>