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2" r:id="rId6"/>
    <p:sldId id="260" r:id="rId7"/>
    <p:sldId id="263"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1" d="100"/>
          <a:sy n="71" d="100"/>
        </p:scale>
        <p:origin x="-135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4FDCF7E-6B30-4118-8C8D-D0C9A0B6A361}"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73795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FDCF7E-6B30-4118-8C8D-D0C9A0B6A361}"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2360174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FDCF7E-6B30-4118-8C8D-D0C9A0B6A361}"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2461144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4FDCF7E-6B30-4118-8C8D-D0C9A0B6A361}"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3869853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4FDCF7E-6B30-4118-8C8D-D0C9A0B6A361}"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2396698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4FDCF7E-6B30-4118-8C8D-D0C9A0B6A361}"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3968501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FDCF7E-6B30-4118-8C8D-D0C9A0B6A361}"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975297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FDCF7E-6B30-4118-8C8D-D0C9A0B6A361}"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368595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FDCF7E-6B30-4118-8C8D-D0C9A0B6A361}"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3820480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FDCF7E-6B30-4118-8C8D-D0C9A0B6A361}"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2870285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FDCF7E-6B30-4118-8C8D-D0C9A0B6A361}"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9F7A33-0FA9-4202-A4AF-9A70BC241B29}" type="slidenum">
              <a:rPr lang="en-GB" smtClean="0"/>
              <a:t>‹#›</a:t>
            </a:fld>
            <a:endParaRPr lang="en-GB"/>
          </a:p>
        </p:txBody>
      </p:sp>
    </p:spTree>
    <p:extLst>
      <p:ext uri="{BB962C8B-B14F-4D97-AF65-F5344CB8AC3E}">
        <p14:creationId xmlns:p14="http://schemas.microsoft.com/office/powerpoint/2010/main" val="4008880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FDCF7E-6B30-4118-8C8D-D0C9A0B6A361}" type="datetimeFigureOut">
              <a:rPr lang="en-GB" smtClean="0"/>
              <a:t>25/11/2024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9F7A33-0FA9-4202-A4AF-9A70BC241B29}" type="slidenum">
              <a:rPr lang="en-GB" smtClean="0"/>
              <a:t>‹#›</a:t>
            </a:fld>
            <a:endParaRPr lang="en-GB"/>
          </a:p>
        </p:txBody>
      </p:sp>
    </p:spTree>
    <p:extLst>
      <p:ext uri="{BB962C8B-B14F-4D97-AF65-F5344CB8AC3E}">
        <p14:creationId xmlns:p14="http://schemas.microsoft.com/office/powerpoint/2010/main" val="2335175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coflein.gov.uk/en/" TargetMode="External"/><Relationship Id="rId2" Type="http://schemas.openxmlformats.org/officeDocument/2006/relationships/hyperlink" Target="https://cadw.gov.wales/advice-support/historic-environment-wales-act-2023" TargetMode="External"/><Relationship Id="rId1" Type="http://schemas.openxmlformats.org/officeDocument/2006/relationships/slideLayout" Target="../slideLayouts/slideLayout7.xml"/><Relationship Id="rId4" Type="http://schemas.openxmlformats.org/officeDocument/2006/relationships/hyperlink" Target="https://www.archaeologists.net/sites/default/files/CIfAS&amp;GDBA_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117"/>
            <a:ext cx="9144000" cy="6873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val 1"/>
          <p:cNvSpPr/>
          <p:nvPr/>
        </p:nvSpPr>
        <p:spPr>
          <a:xfrm>
            <a:off x="3851920" y="188640"/>
            <a:ext cx="914400" cy="914400"/>
          </a:xfrm>
          <a:prstGeom prst="ellipse">
            <a:avLst/>
          </a:prstGeom>
          <a:blipFill dpi="0" rotWithShape="1">
            <a:blip r:embed="rId3"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3617105" y="2561827"/>
            <a:ext cx="914400" cy="914400"/>
          </a:xfrm>
          <a:prstGeom prst="roundRect">
            <a:avLst/>
          </a:prstGeom>
          <a:blipFill dpi="0" rotWithShape="1">
            <a:blip r:embed="rId4"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p:cNvSpPr/>
          <p:nvPr/>
        </p:nvSpPr>
        <p:spPr>
          <a:xfrm>
            <a:off x="3617105" y="5877272"/>
            <a:ext cx="914400" cy="648072"/>
          </a:xfrm>
          <a:prstGeom prst="ellipse">
            <a:avLst/>
          </a:prstGeom>
          <a:blipFill dpi="0" rotWithShape="1">
            <a:blip r:embed="rId5"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gular Pentagon 4"/>
          <p:cNvSpPr/>
          <p:nvPr/>
        </p:nvSpPr>
        <p:spPr>
          <a:xfrm>
            <a:off x="2339752" y="4772000"/>
            <a:ext cx="960120" cy="914400"/>
          </a:xfrm>
          <a:prstGeom prst="pentagon">
            <a:avLst/>
          </a:prstGeom>
          <a:blipFill dpi="0" rotWithShape="1">
            <a:blip r:embed="rId6"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5940152" y="2337373"/>
            <a:ext cx="914400" cy="914400"/>
          </a:xfrm>
          <a:prstGeom prst="roundRect">
            <a:avLst/>
          </a:prstGeom>
          <a:blipFill dpi="0" rotWithShape="1">
            <a:blip r:embed="rId7"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4772000"/>
            <a:ext cx="914400" cy="914400"/>
          </a:xfrm>
          <a:prstGeom prst="rect">
            <a:avLst/>
          </a:prstGeom>
          <a:blipFill dpi="0" rotWithShape="1">
            <a:blip r:embed="rId8"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759343" y="1103040"/>
            <a:ext cx="914400" cy="914400"/>
          </a:xfrm>
          <a:prstGeom prst="ellipse">
            <a:avLst/>
          </a:prstGeom>
          <a:blipFill dpi="0" rotWithShape="1">
            <a:blip r:embed="rId9" cstate="print">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07504" y="186087"/>
            <a:ext cx="3365585" cy="1569660"/>
          </a:xfrm>
          <a:prstGeom prst="rect">
            <a:avLst/>
          </a:prstGeom>
          <a:noFill/>
        </p:spPr>
        <p:txBody>
          <a:bodyPr wrap="square" rtlCol="0">
            <a:spAutoFit/>
          </a:bodyPr>
          <a:lstStyle/>
          <a:p>
            <a:r>
              <a:rPr lang="en-GB" sz="3200" dirty="0" smtClean="0">
                <a:latin typeface="Arial Rounded MT Bold" pitchFamily="34" charset="0"/>
              </a:rPr>
              <a:t>Historic Environment In Wales</a:t>
            </a:r>
            <a:endParaRPr lang="en-GB" sz="3200" dirty="0">
              <a:latin typeface="Arial Rounded MT Bold" pitchFamily="34" charset="0"/>
            </a:endParaRPr>
          </a:p>
        </p:txBody>
      </p:sp>
      <p:sp>
        <p:nvSpPr>
          <p:cNvPr id="10" name="TextBox 9"/>
          <p:cNvSpPr txBox="1"/>
          <p:nvPr/>
        </p:nvSpPr>
        <p:spPr>
          <a:xfrm>
            <a:off x="142891" y="3078723"/>
            <a:ext cx="3709029" cy="1200329"/>
          </a:xfrm>
          <a:prstGeom prst="rect">
            <a:avLst/>
          </a:prstGeom>
          <a:noFill/>
        </p:spPr>
        <p:txBody>
          <a:bodyPr wrap="none" rtlCol="0">
            <a:spAutoFit/>
          </a:bodyPr>
          <a:lstStyle/>
          <a:p>
            <a:r>
              <a:rPr lang="en-GB" dirty="0" smtClean="0"/>
              <a:t>‘</a:t>
            </a:r>
            <a:r>
              <a:rPr lang="en-GB" i="1" dirty="0" smtClean="0"/>
              <a:t>Put simply, the historic </a:t>
            </a:r>
          </a:p>
          <a:p>
            <a:r>
              <a:rPr lang="en-GB" i="1" dirty="0" smtClean="0"/>
              <a:t>Environment is physical evidence of</a:t>
            </a:r>
          </a:p>
          <a:p>
            <a:r>
              <a:rPr lang="en-GB" i="1" dirty="0" smtClean="0"/>
              <a:t>Past human activity it connects…with </a:t>
            </a:r>
          </a:p>
          <a:p>
            <a:r>
              <a:rPr lang="en-GB" i="1" dirty="0" smtClean="0"/>
              <a:t>Traditions, stories, memories…’</a:t>
            </a:r>
            <a:endParaRPr lang="en-GB" dirty="0"/>
          </a:p>
        </p:txBody>
      </p:sp>
    </p:spTree>
    <p:extLst>
      <p:ext uri="{BB962C8B-B14F-4D97-AF65-F5344CB8AC3E}">
        <p14:creationId xmlns:p14="http://schemas.microsoft.com/office/powerpoint/2010/main" val="160241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71740" y="0"/>
            <a:ext cx="3472260" cy="26140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188640"/>
            <a:ext cx="5112568" cy="1292662"/>
          </a:xfrm>
          <a:prstGeom prst="rect">
            <a:avLst/>
          </a:prstGeom>
          <a:ln>
            <a:solidFill>
              <a:srgbClr val="92D050"/>
            </a:solidFill>
          </a:ln>
        </p:spPr>
        <p:txBody>
          <a:bodyPr wrap="square">
            <a:spAutoFit/>
          </a:bodyPr>
          <a:lstStyle/>
          <a:p>
            <a:endParaRPr lang="en-GB" sz="2400" b="1" dirty="0"/>
          </a:p>
          <a:p>
            <a:r>
              <a:rPr lang="en-GB" sz="2400" b="1" dirty="0"/>
              <a:t>Historic environment </a:t>
            </a:r>
            <a:r>
              <a:rPr lang="en-GB" sz="2400" b="1" dirty="0" smtClean="0"/>
              <a:t>Records</a:t>
            </a:r>
            <a:endParaRPr lang="en-GB" sz="2400" b="1" dirty="0"/>
          </a:p>
          <a:p>
            <a:r>
              <a:rPr lang="en-GB" sz="1200" dirty="0" smtClean="0"/>
              <a:t>provide </a:t>
            </a:r>
            <a:r>
              <a:rPr lang="en-GB" sz="1200" dirty="0"/>
              <a:t>detailed information about the historic environment of a given area. </a:t>
            </a:r>
            <a:endParaRPr lang="en-GB" dirty="0"/>
          </a:p>
          <a:p>
            <a:endParaRPr lang="en-GB" dirty="0"/>
          </a:p>
        </p:txBody>
      </p:sp>
      <p:sp>
        <p:nvSpPr>
          <p:cNvPr id="4" name="Rectangle 3"/>
          <p:cNvSpPr/>
          <p:nvPr/>
        </p:nvSpPr>
        <p:spPr>
          <a:xfrm>
            <a:off x="823425" y="1494113"/>
            <a:ext cx="1821653"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Why?</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5" name="TextBox 4"/>
          <p:cNvSpPr txBox="1"/>
          <p:nvPr/>
        </p:nvSpPr>
        <p:spPr>
          <a:xfrm>
            <a:off x="192797" y="2449637"/>
            <a:ext cx="3816424" cy="2308324"/>
          </a:xfrm>
          <a:prstGeom prst="rect">
            <a:avLst/>
          </a:prstGeom>
          <a:noFill/>
        </p:spPr>
        <p:txBody>
          <a:bodyPr wrap="square" rtlCol="0">
            <a:spAutoFit/>
          </a:bodyPr>
          <a:lstStyle/>
          <a:p>
            <a:pPr marL="171450" indent="-171450">
              <a:buFont typeface="Arial" pitchFamily="34" charset="0"/>
              <a:buChar char="•"/>
            </a:pPr>
            <a:r>
              <a:rPr lang="en-GB" sz="1200" dirty="0" smtClean="0"/>
              <a:t>The historic environment provides  the physical  link to  our heritage &amp; history. Recording it preserves that foundation</a:t>
            </a:r>
          </a:p>
          <a:p>
            <a:pPr marL="171450" indent="-171450">
              <a:buFont typeface="Arial" pitchFamily="34" charset="0"/>
              <a:buChar char="•"/>
            </a:pPr>
            <a:r>
              <a:rPr lang="en-GB" sz="1200" dirty="0" smtClean="0"/>
              <a:t>Heritage is built in to national planning policy, up to date records enable it to be factored in</a:t>
            </a:r>
          </a:p>
          <a:p>
            <a:pPr marL="171450" indent="-171450">
              <a:buFont typeface="Arial" pitchFamily="34" charset="0"/>
              <a:buChar char="•"/>
            </a:pPr>
            <a:r>
              <a:rPr lang="en-GB" sz="1200" dirty="0" smtClean="0"/>
              <a:t>It also a useful source for  local tourist/ hospitality businesses looking to tap into local heritage themes or assets</a:t>
            </a:r>
          </a:p>
          <a:p>
            <a:pPr marL="171450" indent="-171450">
              <a:buFont typeface="Arial" pitchFamily="34" charset="0"/>
              <a:buChar char="•"/>
            </a:pPr>
            <a:r>
              <a:rPr lang="en-GB" sz="1200" dirty="0" smtClean="0"/>
              <a:t>It’s a legal requirement under  Historic Environment Act (Wales)</a:t>
            </a:r>
          </a:p>
          <a:p>
            <a:pPr marL="171450" indent="-171450">
              <a:buFont typeface="Arial" pitchFamily="34" charset="0"/>
              <a:buChar char="•"/>
            </a:pPr>
            <a:endParaRPr lang="en-GB" sz="1200" dirty="0" smtClean="0"/>
          </a:p>
          <a:p>
            <a:pPr marL="171450" indent="-171450">
              <a:buFont typeface="Arial" pitchFamily="34" charset="0"/>
              <a:buChar char="•"/>
            </a:pPr>
            <a:endParaRPr lang="en-GB" sz="1200" dirty="0"/>
          </a:p>
        </p:txBody>
      </p:sp>
      <p:sp>
        <p:nvSpPr>
          <p:cNvPr id="6" name="Rectangle 5"/>
          <p:cNvSpPr/>
          <p:nvPr/>
        </p:nvSpPr>
        <p:spPr>
          <a:xfrm>
            <a:off x="5580112" y="2505670"/>
            <a:ext cx="208101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What?</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TextBox 2"/>
          <p:cNvSpPr txBox="1"/>
          <p:nvPr/>
        </p:nvSpPr>
        <p:spPr>
          <a:xfrm>
            <a:off x="5671740" y="3559625"/>
            <a:ext cx="3292748" cy="1384995"/>
          </a:xfrm>
          <a:prstGeom prst="rect">
            <a:avLst/>
          </a:prstGeom>
          <a:noFill/>
        </p:spPr>
        <p:txBody>
          <a:bodyPr wrap="square" rtlCol="0">
            <a:spAutoFit/>
          </a:bodyPr>
          <a:lstStyle/>
          <a:p>
            <a:r>
              <a:rPr lang="en-GB" sz="1200" dirty="0" smtClean="0"/>
              <a:t>The HER contains around 400,000 entries. These divide into assets and investigations.  Assets are physical items such as monuments. listed buildings and historical sites. Investigations mark  work done, often at assets, but also </a:t>
            </a:r>
            <a:r>
              <a:rPr lang="en-GB" sz="1200" dirty="0" err="1" smtClean="0"/>
              <a:t>findspots</a:t>
            </a:r>
            <a:r>
              <a:rPr lang="en-GB" sz="1200" dirty="0" smtClean="0"/>
              <a:t> where archaeological remains have been unearthed and researched</a:t>
            </a:r>
            <a:endParaRPr lang="en-GB" sz="1200" dirty="0"/>
          </a:p>
        </p:txBody>
      </p:sp>
      <p:sp>
        <p:nvSpPr>
          <p:cNvPr id="7" name="Rectangle 6"/>
          <p:cNvSpPr/>
          <p:nvPr/>
        </p:nvSpPr>
        <p:spPr>
          <a:xfrm>
            <a:off x="815474" y="4551640"/>
            <a:ext cx="1829604"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How?</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8" name="TextBox 7"/>
          <p:cNvSpPr txBox="1"/>
          <p:nvPr/>
        </p:nvSpPr>
        <p:spPr>
          <a:xfrm>
            <a:off x="404079" y="5474971"/>
            <a:ext cx="4671977" cy="1015663"/>
          </a:xfrm>
          <a:prstGeom prst="rect">
            <a:avLst/>
          </a:prstGeom>
          <a:noFill/>
        </p:spPr>
        <p:txBody>
          <a:bodyPr wrap="square" rtlCol="0">
            <a:spAutoFit/>
          </a:bodyPr>
          <a:lstStyle/>
          <a:p>
            <a:r>
              <a:rPr lang="en-GB" sz="1200" dirty="0" smtClean="0"/>
              <a:t>The HER is held and maintained on behalf of Welsh local authorities by the 4 regional archaeological trusts, Clwyd, Gwynedd, Dyfed &amp; Glamorgan Gwent. The information on it originates from multiple sources, including  Monuments commission (RCAHMW), CADW, universities, the trusts themselves &amp; the public.</a:t>
            </a:r>
            <a:endParaRPr lang="en-GB" sz="1200" dirty="0"/>
          </a:p>
        </p:txBody>
      </p:sp>
    </p:spTree>
    <p:extLst>
      <p:ext uri="{BB962C8B-B14F-4D97-AF65-F5344CB8AC3E}">
        <p14:creationId xmlns:p14="http://schemas.microsoft.com/office/powerpoint/2010/main" val="25109390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4008" y="548680"/>
            <a:ext cx="3789040" cy="3789040"/>
          </a:xfrm>
          <a:prstGeom prst="rect">
            <a:avLst/>
          </a:prstGeom>
        </p:spPr>
      </p:pic>
      <p:sp>
        <p:nvSpPr>
          <p:cNvPr id="3" name="Rectangle 2"/>
          <p:cNvSpPr/>
          <p:nvPr/>
        </p:nvSpPr>
        <p:spPr>
          <a:xfrm>
            <a:off x="5220072" y="4640520"/>
            <a:ext cx="3744416" cy="369332"/>
          </a:xfrm>
          <a:prstGeom prst="rect">
            <a:avLst/>
          </a:prstGeom>
        </p:spPr>
        <p:txBody>
          <a:bodyPr wrap="square">
            <a:spAutoFit/>
          </a:bodyPr>
          <a:lstStyle/>
          <a:p>
            <a:r>
              <a:rPr lang="en-GB" dirty="0"/>
              <a:t>https://archwilio.org.uk/wp/</a:t>
            </a:r>
          </a:p>
        </p:txBody>
      </p:sp>
      <p:sp>
        <p:nvSpPr>
          <p:cNvPr id="4" name="Rectangle 3"/>
          <p:cNvSpPr/>
          <p:nvPr/>
        </p:nvSpPr>
        <p:spPr>
          <a:xfrm>
            <a:off x="123900" y="373732"/>
            <a:ext cx="4572000" cy="6463308"/>
          </a:xfrm>
          <a:prstGeom prst="rect">
            <a:avLst/>
          </a:prstGeom>
        </p:spPr>
        <p:txBody>
          <a:bodyPr>
            <a:spAutoFit/>
          </a:bodyPr>
          <a:lstStyle/>
          <a:p>
            <a:r>
              <a:rPr lang="en-GB" b="1" dirty="0" err="1"/>
              <a:t>Archwilio</a:t>
            </a:r>
            <a:r>
              <a:rPr lang="en-GB" dirty="0"/>
              <a:t> provides free, online access to the historic environment records for each local authority area in Wales. It includes (or provides access to): </a:t>
            </a:r>
          </a:p>
          <a:p>
            <a:endParaRPr lang="en-GB" dirty="0"/>
          </a:p>
          <a:p>
            <a:r>
              <a:rPr lang="en-GB" dirty="0"/>
              <a:t>• information on tens of thousands of historic sites; </a:t>
            </a:r>
          </a:p>
          <a:p>
            <a:endParaRPr lang="en-GB" dirty="0"/>
          </a:p>
          <a:p>
            <a:r>
              <a:rPr lang="en-GB" dirty="0"/>
              <a:t>• thousands of records relating to investigative work across Wales; and</a:t>
            </a:r>
          </a:p>
          <a:p>
            <a:endParaRPr lang="en-GB" dirty="0"/>
          </a:p>
          <a:p>
            <a:r>
              <a:rPr lang="en-GB" dirty="0"/>
              <a:t>• records of hundreds of thousands of historic place names.</a:t>
            </a:r>
          </a:p>
          <a:p>
            <a:endParaRPr lang="en-GB" dirty="0"/>
          </a:p>
          <a:p>
            <a:r>
              <a:rPr lang="en-GB" dirty="0"/>
              <a:t>It provides the basis for strategic advice and case management support where development proposals or </a:t>
            </a:r>
            <a:r>
              <a:rPr lang="en-GB" dirty="0" err="1"/>
              <a:t>agri</a:t>
            </a:r>
            <a:r>
              <a:rPr lang="en-GB" dirty="0"/>
              <a:t>-environmental, forestry and woodland schemes impact on the historic environment.</a:t>
            </a:r>
          </a:p>
          <a:p>
            <a:endParaRPr lang="en-GB" dirty="0"/>
          </a:p>
          <a:p>
            <a:r>
              <a:rPr lang="en-GB" dirty="0"/>
              <a:t>CADW https://cadw.gov.wales/advice-support/placemaking/historic-environment-records</a:t>
            </a:r>
          </a:p>
        </p:txBody>
      </p:sp>
    </p:spTree>
    <p:extLst>
      <p:ext uri="{BB962C8B-B14F-4D97-AF65-F5344CB8AC3E}">
        <p14:creationId xmlns:p14="http://schemas.microsoft.com/office/powerpoint/2010/main" val="525252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368534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1223" y="260648"/>
            <a:ext cx="854156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54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Trenagassus</a:t>
            </a:r>
            <a:r>
              <a:rPr lang="en-US"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Stone, </a:t>
            </a:r>
            <a:r>
              <a:rPr lang="en-US" sz="54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Cilgerran</a:t>
            </a:r>
            <a:endParaRPr lang="en-US"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pic>
        <p:nvPicPr>
          <p:cNvPr id="1026" name="Picture 2" descr="C:\Users\Hp i7\OneDrive\Pictures\Camera imports\2024-11-25\20241125_09220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2230507" y="1738045"/>
            <a:ext cx="2232248" cy="1437694"/>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79077" y="1340768"/>
            <a:ext cx="2104691" cy="1754326"/>
          </a:xfrm>
          <a:prstGeom prst="rect">
            <a:avLst/>
          </a:prstGeom>
          <a:noFill/>
          <a:ln>
            <a:solidFill>
              <a:srgbClr val="FF0000"/>
            </a:solidFill>
          </a:ln>
        </p:spPr>
        <p:txBody>
          <a:bodyPr wrap="square" rtlCol="0">
            <a:spAutoFit/>
          </a:bodyPr>
          <a:lstStyle/>
          <a:p>
            <a:r>
              <a:rPr lang="en-GB" sz="1200" b="1" dirty="0" smtClean="0"/>
              <a:t>Background</a:t>
            </a:r>
          </a:p>
          <a:p>
            <a:r>
              <a:rPr lang="en-GB" sz="1200" dirty="0" smtClean="0"/>
              <a:t>Close to where I live in the middle of the church cemetery is an out of place old stone, roughly shaped and with faded carvings on it. The path leading to it and a sign ‘</a:t>
            </a:r>
            <a:r>
              <a:rPr lang="en-GB" sz="1200" dirty="0" err="1" smtClean="0"/>
              <a:t>Ogam</a:t>
            </a:r>
            <a:r>
              <a:rPr lang="en-GB" sz="1200" dirty="0" smtClean="0"/>
              <a:t> stone’ indicate  that it is significant</a:t>
            </a:r>
            <a:endParaRPr lang="en-GB" sz="1200" dirty="0"/>
          </a:p>
        </p:txBody>
      </p:sp>
      <p:sp>
        <p:nvSpPr>
          <p:cNvPr id="6" name="TextBox 5"/>
          <p:cNvSpPr txBox="1"/>
          <p:nvPr/>
        </p:nvSpPr>
        <p:spPr>
          <a:xfrm>
            <a:off x="4211960" y="1340768"/>
            <a:ext cx="2324162" cy="1200329"/>
          </a:xfrm>
          <a:prstGeom prst="rect">
            <a:avLst/>
          </a:prstGeom>
          <a:noFill/>
          <a:ln>
            <a:solidFill>
              <a:srgbClr val="FF0000"/>
            </a:solidFill>
          </a:ln>
        </p:spPr>
        <p:txBody>
          <a:bodyPr wrap="none" rtlCol="0">
            <a:spAutoFit/>
          </a:bodyPr>
          <a:lstStyle/>
          <a:p>
            <a:r>
              <a:rPr lang="en-GB" sz="1200" b="1" dirty="0" smtClean="0"/>
              <a:t>Finding it on HER</a:t>
            </a:r>
          </a:p>
          <a:p>
            <a:r>
              <a:rPr lang="en-GB" sz="1200" b="1" dirty="0" smtClean="0"/>
              <a:t>Website</a:t>
            </a:r>
            <a:r>
              <a:rPr lang="en-GB" sz="1200" dirty="0" smtClean="0"/>
              <a:t>: Archwilio.org</a:t>
            </a:r>
          </a:p>
          <a:p>
            <a:r>
              <a:rPr lang="en-GB" sz="1200" b="1" dirty="0" smtClean="0"/>
              <a:t>Unitary Authority</a:t>
            </a:r>
            <a:r>
              <a:rPr lang="en-GB" sz="1200" dirty="0" smtClean="0"/>
              <a:t>: Pembrokeshire</a:t>
            </a:r>
          </a:p>
          <a:p>
            <a:r>
              <a:rPr lang="en-GB" sz="1200" b="1" dirty="0" smtClean="0"/>
              <a:t>Community</a:t>
            </a:r>
            <a:r>
              <a:rPr lang="en-GB" sz="1200" dirty="0" smtClean="0"/>
              <a:t>: </a:t>
            </a:r>
            <a:r>
              <a:rPr lang="en-GB" sz="1200" dirty="0" err="1" smtClean="0"/>
              <a:t>Cilgerran</a:t>
            </a:r>
            <a:endParaRPr lang="en-GB" sz="1200" dirty="0" smtClean="0"/>
          </a:p>
          <a:p>
            <a:r>
              <a:rPr lang="en-GB" sz="1200" b="1" dirty="0" smtClean="0"/>
              <a:t>Period</a:t>
            </a:r>
            <a:r>
              <a:rPr lang="en-GB" sz="1200" dirty="0" smtClean="0"/>
              <a:t>:?</a:t>
            </a:r>
          </a:p>
          <a:p>
            <a:r>
              <a:rPr lang="en-GB" sz="1200" b="1" dirty="0" smtClean="0"/>
              <a:t>Search term</a:t>
            </a:r>
            <a:r>
              <a:rPr lang="en-GB" sz="1200" dirty="0" smtClean="0"/>
              <a:t>: </a:t>
            </a:r>
            <a:r>
              <a:rPr lang="en-GB" sz="1200" dirty="0" err="1" smtClean="0"/>
              <a:t>Ogam</a:t>
            </a:r>
            <a:r>
              <a:rPr lang="en-GB" sz="1200" dirty="0" smtClean="0"/>
              <a:t> stone</a:t>
            </a:r>
            <a:endParaRPr lang="en-GB" sz="1200" dirty="0"/>
          </a:p>
        </p:txBody>
      </p:sp>
      <p:sp>
        <p:nvSpPr>
          <p:cNvPr id="7" name="TextBox 6"/>
          <p:cNvSpPr txBox="1"/>
          <p:nvPr/>
        </p:nvSpPr>
        <p:spPr>
          <a:xfrm>
            <a:off x="4211960" y="2926685"/>
            <a:ext cx="2600840" cy="646331"/>
          </a:xfrm>
          <a:prstGeom prst="rect">
            <a:avLst/>
          </a:prstGeom>
          <a:noFill/>
          <a:ln>
            <a:solidFill>
              <a:srgbClr val="FF0000"/>
            </a:solidFill>
          </a:ln>
        </p:spPr>
        <p:txBody>
          <a:bodyPr wrap="none" rtlCol="0">
            <a:spAutoFit/>
          </a:bodyPr>
          <a:lstStyle/>
          <a:p>
            <a:r>
              <a:rPr lang="en-GB" sz="1200" b="1" dirty="0" smtClean="0"/>
              <a:t>Results</a:t>
            </a:r>
          </a:p>
          <a:p>
            <a:r>
              <a:rPr lang="en-GB" sz="1200" b="1" dirty="0" smtClean="0"/>
              <a:t>PRN1174</a:t>
            </a:r>
            <a:r>
              <a:rPr lang="en-GB" sz="1200" dirty="0" smtClean="0"/>
              <a:t>: </a:t>
            </a:r>
            <a:r>
              <a:rPr lang="en-GB" sz="1200" dirty="0" err="1" smtClean="0"/>
              <a:t>Nettasagrus</a:t>
            </a:r>
            <a:r>
              <a:rPr lang="en-GB" sz="1200" dirty="0" smtClean="0"/>
              <a:t> Stone, </a:t>
            </a:r>
            <a:r>
              <a:rPr lang="en-GB" sz="1200" dirty="0" err="1"/>
              <a:t>B</a:t>
            </a:r>
            <a:r>
              <a:rPr lang="en-GB" sz="1200" dirty="0" err="1" smtClean="0"/>
              <a:t>ridell</a:t>
            </a:r>
            <a:endParaRPr lang="en-GB" sz="1200" dirty="0" smtClean="0"/>
          </a:p>
          <a:p>
            <a:r>
              <a:rPr lang="en-GB" sz="1200" b="1" dirty="0" smtClean="0"/>
              <a:t>PRN1179</a:t>
            </a:r>
            <a:r>
              <a:rPr lang="en-GB" sz="1200" dirty="0" smtClean="0"/>
              <a:t>: </a:t>
            </a:r>
            <a:r>
              <a:rPr lang="en-GB" sz="1200" dirty="0" err="1" smtClean="0"/>
              <a:t>Trenagassus</a:t>
            </a:r>
            <a:r>
              <a:rPr lang="en-GB" sz="1200" dirty="0" smtClean="0"/>
              <a:t> Stone, </a:t>
            </a:r>
            <a:r>
              <a:rPr lang="en-GB" sz="1200" dirty="0" err="1"/>
              <a:t>C</a:t>
            </a:r>
            <a:r>
              <a:rPr lang="en-GB" sz="1200" dirty="0" err="1" smtClean="0"/>
              <a:t>ilgerran</a:t>
            </a:r>
            <a:endParaRPr lang="en-GB" sz="1200" dirty="0"/>
          </a:p>
        </p:txBody>
      </p:sp>
      <p:sp>
        <p:nvSpPr>
          <p:cNvPr id="8" name="TextBox 7"/>
          <p:cNvSpPr txBox="1"/>
          <p:nvPr/>
        </p:nvSpPr>
        <p:spPr>
          <a:xfrm>
            <a:off x="379077" y="3717032"/>
            <a:ext cx="3384376" cy="1015663"/>
          </a:xfrm>
          <a:prstGeom prst="rect">
            <a:avLst/>
          </a:prstGeom>
          <a:noFill/>
          <a:ln>
            <a:solidFill>
              <a:srgbClr val="FF0000"/>
            </a:solidFill>
          </a:ln>
        </p:spPr>
        <p:txBody>
          <a:bodyPr wrap="square" rtlCol="0">
            <a:spAutoFit/>
          </a:bodyPr>
          <a:lstStyle/>
          <a:p>
            <a:r>
              <a:rPr lang="en-GB" sz="1200" b="1" dirty="0" smtClean="0"/>
              <a:t>What I found out</a:t>
            </a:r>
          </a:p>
          <a:p>
            <a:r>
              <a:rPr lang="en-GB" sz="1200" dirty="0" smtClean="0"/>
              <a:t>This stone  is a scheduled monument. It dates from C.6 and is believed to be in situ. The inscriptions are in </a:t>
            </a:r>
            <a:r>
              <a:rPr lang="en-GB" sz="1200" dirty="0" err="1" smtClean="0"/>
              <a:t>latin</a:t>
            </a:r>
            <a:r>
              <a:rPr lang="en-GB" sz="1200" dirty="0" smtClean="0"/>
              <a:t> and </a:t>
            </a:r>
            <a:r>
              <a:rPr lang="en-GB" sz="1200" dirty="0" err="1" smtClean="0"/>
              <a:t>ogam</a:t>
            </a:r>
            <a:r>
              <a:rPr lang="en-GB" sz="1200" dirty="0" smtClean="0"/>
              <a:t>* &amp; commemorate ‘</a:t>
            </a:r>
            <a:r>
              <a:rPr lang="en-GB" sz="1200" dirty="0" err="1" smtClean="0"/>
              <a:t>Trenagassus</a:t>
            </a:r>
            <a:r>
              <a:rPr lang="en-GB" sz="1200" dirty="0" smtClean="0"/>
              <a:t>’</a:t>
            </a:r>
            <a:endParaRPr lang="en-GB" sz="1200" dirty="0"/>
          </a:p>
        </p:txBody>
      </p:sp>
      <p:sp>
        <p:nvSpPr>
          <p:cNvPr id="10" name="TextBox 9"/>
          <p:cNvSpPr txBox="1"/>
          <p:nvPr/>
        </p:nvSpPr>
        <p:spPr>
          <a:xfrm>
            <a:off x="6948264" y="1340768"/>
            <a:ext cx="2088232" cy="2308324"/>
          </a:xfrm>
          <a:prstGeom prst="rect">
            <a:avLst/>
          </a:prstGeom>
          <a:noFill/>
          <a:ln>
            <a:solidFill>
              <a:srgbClr val="00B050"/>
            </a:solidFill>
          </a:ln>
        </p:spPr>
        <p:txBody>
          <a:bodyPr wrap="square" rtlCol="0">
            <a:spAutoFit/>
          </a:bodyPr>
          <a:lstStyle/>
          <a:p>
            <a:r>
              <a:rPr lang="en-GB" sz="1200" b="1" dirty="0" err="1" smtClean="0"/>
              <a:t>Ogam</a:t>
            </a:r>
            <a:r>
              <a:rPr lang="en-GB" sz="1200" dirty="0" smtClean="0"/>
              <a:t> is an early  Irish alphabet. It has survived in </a:t>
            </a:r>
            <a:r>
              <a:rPr lang="en-GB" sz="1200" dirty="0" err="1" smtClean="0"/>
              <a:t>irish</a:t>
            </a:r>
            <a:r>
              <a:rPr lang="en-GB" sz="1200" dirty="0" smtClean="0"/>
              <a:t> manuscripts and on memorial stones, largely in Ireland, but also in small numbers in western Britain with a concentration in Pembrokeshire. ‘British’ </a:t>
            </a:r>
            <a:r>
              <a:rPr lang="en-GB" sz="1200" dirty="0" err="1" smtClean="0"/>
              <a:t>Ogam</a:t>
            </a:r>
            <a:r>
              <a:rPr lang="en-GB" sz="1200" dirty="0" smtClean="0"/>
              <a:t> stones have dual </a:t>
            </a:r>
            <a:r>
              <a:rPr lang="en-GB" sz="1200" dirty="0" err="1" smtClean="0"/>
              <a:t>ogam</a:t>
            </a:r>
            <a:r>
              <a:rPr lang="en-GB" sz="1200" dirty="0" smtClean="0"/>
              <a:t>/ Latin inscriptions indicating both migration and assimilation between the islands</a:t>
            </a:r>
          </a:p>
        </p:txBody>
      </p:sp>
      <p:sp>
        <p:nvSpPr>
          <p:cNvPr id="11" name="TextBox 10"/>
          <p:cNvSpPr txBox="1"/>
          <p:nvPr/>
        </p:nvSpPr>
        <p:spPr>
          <a:xfrm>
            <a:off x="379078" y="5013176"/>
            <a:ext cx="3384376" cy="1200329"/>
          </a:xfrm>
          <a:prstGeom prst="rect">
            <a:avLst/>
          </a:prstGeom>
          <a:noFill/>
          <a:ln>
            <a:solidFill>
              <a:srgbClr val="FF0000"/>
            </a:solidFill>
          </a:ln>
        </p:spPr>
        <p:txBody>
          <a:bodyPr wrap="square" rtlCol="0">
            <a:spAutoFit/>
          </a:bodyPr>
          <a:lstStyle/>
          <a:p>
            <a:r>
              <a:rPr lang="en-GB" sz="1200" b="1" dirty="0" smtClean="0"/>
              <a:t>Extended Search</a:t>
            </a:r>
          </a:p>
          <a:p>
            <a:r>
              <a:rPr lang="en-GB" sz="1200" dirty="0" smtClean="0"/>
              <a:t>After finding 2 ‘</a:t>
            </a:r>
            <a:r>
              <a:rPr lang="en-GB" sz="1200" dirty="0" err="1" smtClean="0"/>
              <a:t>ogam</a:t>
            </a:r>
            <a:r>
              <a:rPr lang="en-GB" sz="1200" dirty="0" smtClean="0"/>
              <a:t> stones’ in </a:t>
            </a:r>
            <a:r>
              <a:rPr lang="en-GB" sz="1200" dirty="0" err="1" smtClean="0"/>
              <a:t>Cilgerran</a:t>
            </a:r>
            <a:r>
              <a:rPr lang="en-GB" sz="1200" dirty="0" smtClean="0"/>
              <a:t>, I zoomed out  and searched in the map view using the original term. 10 results were found in the surrounding area, all inscribed and the majority on or near churches. </a:t>
            </a:r>
            <a:endParaRPr lang="en-GB" sz="1200" dirty="0"/>
          </a:p>
        </p:txBody>
      </p:sp>
      <p:sp>
        <p:nvSpPr>
          <p:cNvPr id="12" name="TextBox 11"/>
          <p:cNvSpPr txBox="1"/>
          <p:nvPr/>
        </p:nvSpPr>
        <p:spPr>
          <a:xfrm>
            <a:off x="4211961" y="4149080"/>
            <a:ext cx="4824536" cy="2492990"/>
          </a:xfrm>
          <a:prstGeom prst="rect">
            <a:avLst/>
          </a:prstGeom>
          <a:noFill/>
          <a:ln>
            <a:solidFill>
              <a:srgbClr val="00B050"/>
            </a:solidFill>
          </a:ln>
        </p:spPr>
        <p:txBody>
          <a:bodyPr wrap="square" rtlCol="0">
            <a:spAutoFit/>
          </a:bodyPr>
          <a:lstStyle/>
          <a:p>
            <a:r>
              <a:rPr lang="en-GB" sz="1200" b="1" dirty="0" smtClean="0"/>
              <a:t>Historical heritage</a:t>
            </a:r>
          </a:p>
          <a:p>
            <a:r>
              <a:rPr lang="en-GB" sz="1200" dirty="0" smtClean="0"/>
              <a:t>Age of Saints Christianity survived in Western Britain after the Romans left. At about the same time it became the main religion in Ireland. For the next 200 years a ‘Celtic’ church flourished independently from those of </a:t>
            </a:r>
            <a:r>
              <a:rPr lang="en-GB" sz="1200" dirty="0"/>
              <a:t>R</a:t>
            </a:r>
            <a:r>
              <a:rPr lang="en-GB" sz="1200" dirty="0" smtClean="0"/>
              <a:t>ome &amp; Byzantium.  As churches and monasteries were established  it became known as the ‘Age of Saints’ after those who founded and preached from these places. Their names survive in many place names starting with ‘</a:t>
            </a:r>
            <a:r>
              <a:rPr lang="en-GB" sz="1200" dirty="0" err="1" smtClean="0"/>
              <a:t>Llan</a:t>
            </a:r>
            <a:r>
              <a:rPr lang="en-GB" sz="1200" dirty="0" smtClean="0"/>
              <a:t>’ and this era is considered to lie at the root of a separate Welsh identity in Britain</a:t>
            </a:r>
          </a:p>
          <a:p>
            <a:r>
              <a:rPr lang="en-GB" sz="1200" dirty="0" smtClean="0"/>
              <a:t>Locally names found on </a:t>
            </a:r>
            <a:r>
              <a:rPr lang="en-GB" sz="1200" dirty="0" err="1" smtClean="0"/>
              <a:t>Ogam</a:t>
            </a:r>
            <a:r>
              <a:rPr lang="en-GB" sz="1200" dirty="0" smtClean="0"/>
              <a:t> inscriptions, such as </a:t>
            </a:r>
            <a:r>
              <a:rPr lang="en-GB" sz="1200" dirty="0" err="1" smtClean="0"/>
              <a:t>Trieni</a:t>
            </a:r>
            <a:r>
              <a:rPr lang="en-GB" sz="1200" dirty="0" smtClean="0"/>
              <a:t> &amp; </a:t>
            </a:r>
            <a:r>
              <a:rPr lang="en-GB" sz="1200" dirty="0" err="1" smtClean="0"/>
              <a:t>Malgwyn</a:t>
            </a:r>
            <a:r>
              <a:rPr lang="en-GB" sz="1200" dirty="0" smtClean="0"/>
              <a:t> survive in current place names.</a:t>
            </a:r>
          </a:p>
          <a:p>
            <a:r>
              <a:rPr lang="en-GB" sz="1200" dirty="0" smtClean="0"/>
              <a:t>In Welsh ‘</a:t>
            </a:r>
            <a:r>
              <a:rPr lang="en-GB" sz="1200" dirty="0" err="1" smtClean="0"/>
              <a:t>igam</a:t>
            </a:r>
            <a:r>
              <a:rPr lang="en-GB" sz="1200" dirty="0" smtClean="0"/>
              <a:t> </a:t>
            </a:r>
            <a:r>
              <a:rPr lang="en-GB" sz="1200" dirty="0" err="1" smtClean="0"/>
              <a:t>ogam</a:t>
            </a:r>
            <a:r>
              <a:rPr lang="en-GB" sz="1200" dirty="0" smtClean="0"/>
              <a:t>’ means </a:t>
            </a:r>
            <a:r>
              <a:rPr lang="en-GB" sz="1200" dirty="0" err="1" smtClean="0"/>
              <a:t>zig</a:t>
            </a:r>
            <a:r>
              <a:rPr lang="en-GB" sz="1200" dirty="0" smtClean="0"/>
              <a:t> </a:t>
            </a:r>
            <a:r>
              <a:rPr lang="en-GB" sz="1200" dirty="0" err="1" smtClean="0"/>
              <a:t>zag</a:t>
            </a:r>
            <a:r>
              <a:rPr lang="en-GB" sz="1200" dirty="0" smtClean="0"/>
              <a:t>- thought to relate to the look of </a:t>
            </a:r>
            <a:r>
              <a:rPr lang="en-GB" sz="1200" dirty="0" err="1" smtClean="0"/>
              <a:t>ogam</a:t>
            </a:r>
            <a:r>
              <a:rPr lang="en-GB" sz="1200" dirty="0" smtClean="0"/>
              <a:t> characters</a:t>
            </a:r>
            <a:endParaRPr lang="en-GB" sz="1200" dirty="0"/>
          </a:p>
        </p:txBody>
      </p:sp>
    </p:spTree>
    <p:extLst>
      <p:ext uri="{BB962C8B-B14F-4D97-AF65-F5344CB8AC3E}">
        <p14:creationId xmlns:p14="http://schemas.microsoft.com/office/powerpoint/2010/main" val="20040593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3674" y="199673"/>
            <a:ext cx="4355976" cy="2449041"/>
          </a:xfrm>
          <a:prstGeom prst="rect">
            <a:avLst/>
          </a:prstGeom>
        </p:spPr>
      </p:pic>
      <p:sp>
        <p:nvSpPr>
          <p:cNvPr id="4" name="Rectangle 3"/>
          <p:cNvSpPr/>
          <p:nvPr/>
        </p:nvSpPr>
        <p:spPr>
          <a:xfrm>
            <a:off x="-1161" y="199673"/>
            <a:ext cx="4285129" cy="1754326"/>
          </a:xfrm>
          <a:prstGeom prst="rect">
            <a:avLst/>
          </a:prstGeom>
          <a:noFill/>
        </p:spPr>
        <p:txBody>
          <a:bodyPr wrap="square" lIns="91440" tIns="45720" rIns="91440" bIns="45720">
            <a:spAutoFit/>
          </a:bodyPr>
          <a:lstStyle/>
          <a:p>
            <a:pPr algn="ctr"/>
            <a:r>
              <a:rPr lang="en-US" sz="5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Prehistoric Wales?</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5" name="Oval 4"/>
          <p:cNvSpPr/>
          <p:nvPr/>
        </p:nvSpPr>
        <p:spPr>
          <a:xfrm>
            <a:off x="6181328" y="2816079"/>
            <a:ext cx="914400" cy="914400"/>
          </a:xfrm>
          <a:prstGeom prst="ellipse">
            <a:avLst/>
          </a:prstGeom>
          <a:blipFill dpi="0" rotWithShape="1">
            <a:blip r:embed="rId3">
              <a:extLst>
                <a:ext uri="{28A0092B-C50C-407E-A947-70E740481C1C}">
                  <a14:useLocalDpi xmlns:a14="http://schemas.microsoft.com/office/drawing/2010/main" val="0"/>
                </a:ext>
              </a:extLst>
            </a:blip>
            <a:srcRect/>
            <a:stretch>
              <a:fillRect/>
            </a:stretch>
          </a:blip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a:stCxn id="5" idx="7"/>
          </p:cNvCxnSpPr>
          <p:nvPr/>
        </p:nvCxnSpPr>
        <p:spPr>
          <a:xfrm flipV="1">
            <a:off x="6961817" y="2204864"/>
            <a:ext cx="1426607" cy="745126"/>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7956376" y="2204864"/>
            <a:ext cx="504056" cy="745126"/>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7236296" y="2949989"/>
            <a:ext cx="1783630" cy="461665"/>
          </a:xfrm>
          <a:prstGeom prst="rect">
            <a:avLst/>
          </a:prstGeom>
          <a:noFill/>
          <a:ln>
            <a:solidFill>
              <a:srgbClr val="00B050"/>
            </a:solidFill>
          </a:ln>
        </p:spPr>
        <p:txBody>
          <a:bodyPr wrap="none" rtlCol="0">
            <a:spAutoFit/>
          </a:bodyPr>
          <a:lstStyle/>
          <a:p>
            <a:r>
              <a:rPr lang="en-GB" sz="1200" dirty="0" smtClean="0">
                <a:solidFill>
                  <a:srgbClr val="00B050"/>
                </a:solidFill>
              </a:rPr>
              <a:t>Evidence of ivory working</a:t>
            </a:r>
          </a:p>
          <a:p>
            <a:r>
              <a:rPr lang="en-GB" sz="1200" dirty="0" smtClean="0">
                <a:solidFill>
                  <a:srgbClr val="00B050"/>
                </a:solidFill>
              </a:rPr>
              <a:t>(</a:t>
            </a:r>
            <a:r>
              <a:rPr lang="en-GB" sz="1200" dirty="0">
                <a:solidFill>
                  <a:srgbClr val="00B050"/>
                </a:solidFill>
              </a:rPr>
              <a:t>F</a:t>
            </a:r>
            <a:r>
              <a:rPr lang="en-GB" sz="1200" dirty="0" smtClean="0">
                <a:solidFill>
                  <a:srgbClr val="00B050"/>
                </a:solidFill>
              </a:rPr>
              <a:t>oxhole Cave)</a:t>
            </a:r>
            <a:endParaRPr lang="en-GB" sz="1200" dirty="0">
              <a:solidFill>
                <a:srgbClr val="00B050"/>
              </a:solidFill>
            </a:endParaRPr>
          </a:p>
        </p:txBody>
      </p:sp>
      <p:cxnSp>
        <p:nvCxnSpPr>
          <p:cNvPr id="12" name="Straight Arrow Connector 11"/>
          <p:cNvCxnSpPr/>
          <p:nvPr/>
        </p:nvCxnSpPr>
        <p:spPr>
          <a:xfrm flipV="1">
            <a:off x="5796136" y="1340768"/>
            <a:ext cx="1944216" cy="1584176"/>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067944" y="2931678"/>
            <a:ext cx="1728192" cy="830997"/>
          </a:xfrm>
          <a:prstGeom prst="rect">
            <a:avLst/>
          </a:prstGeom>
          <a:noFill/>
          <a:ln>
            <a:solidFill>
              <a:srgbClr val="00B050"/>
            </a:solidFill>
          </a:ln>
        </p:spPr>
        <p:txBody>
          <a:bodyPr wrap="square" rtlCol="0">
            <a:spAutoFit/>
          </a:bodyPr>
          <a:lstStyle/>
          <a:p>
            <a:r>
              <a:rPr lang="en-GB" sz="1200" dirty="0" smtClean="0">
                <a:solidFill>
                  <a:srgbClr val="00B050"/>
                </a:solidFill>
              </a:rPr>
              <a:t>C.19 Quarry. Likely site human and (extinct) animal remains found together mid 1800’s</a:t>
            </a:r>
            <a:endParaRPr lang="en-GB" sz="1200" dirty="0">
              <a:solidFill>
                <a:srgbClr val="00B050"/>
              </a:solidFill>
            </a:endParaRPr>
          </a:p>
        </p:txBody>
      </p:sp>
      <p:sp>
        <p:nvSpPr>
          <p:cNvPr id="16" name="TextBox 15"/>
          <p:cNvSpPr txBox="1"/>
          <p:nvPr/>
        </p:nvSpPr>
        <p:spPr>
          <a:xfrm>
            <a:off x="2627784" y="1974031"/>
            <a:ext cx="2023882" cy="461665"/>
          </a:xfrm>
          <a:prstGeom prst="rect">
            <a:avLst/>
          </a:prstGeom>
          <a:noFill/>
          <a:ln>
            <a:solidFill>
              <a:srgbClr val="00B050"/>
            </a:solidFill>
          </a:ln>
        </p:spPr>
        <p:txBody>
          <a:bodyPr wrap="square" rtlCol="0">
            <a:spAutoFit/>
          </a:bodyPr>
          <a:lstStyle/>
          <a:p>
            <a:r>
              <a:rPr lang="en-GB" sz="1200" dirty="0" smtClean="0">
                <a:solidFill>
                  <a:srgbClr val="00B050"/>
                </a:solidFill>
              </a:rPr>
              <a:t>Bones of extinct animals found and recorded, 1994</a:t>
            </a:r>
            <a:endParaRPr lang="en-GB" sz="1200" dirty="0">
              <a:solidFill>
                <a:srgbClr val="00B050"/>
              </a:solidFill>
            </a:endParaRPr>
          </a:p>
        </p:txBody>
      </p:sp>
      <p:cxnSp>
        <p:nvCxnSpPr>
          <p:cNvPr id="18" name="Straight Arrow Connector 17"/>
          <p:cNvCxnSpPr/>
          <p:nvPr/>
        </p:nvCxnSpPr>
        <p:spPr>
          <a:xfrm flipV="1">
            <a:off x="4651666" y="1484784"/>
            <a:ext cx="2444062" cy="489247"/>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995659" y="3762675"/>
            <a:ext cx="2267865" cy="461665"/>
          </a:xfrm>
          <a:prstGeom prst="rect">
            <a:avLst/>
          </a:prstGeom>
          <a:noFill/>
          <a:ln>
            <a:solidFill>
              <a:srgbClr val="00B050"/>
            </a:solidFill>
          </a:ln>
        </p:spPr>
        <p:txBody>
          <a:bodyPr wrap="none" rtlCol="0">
            <a:spAutoFit/>
          </a:bodyPr>
          <a:lstStyle/>
          <a:p>
            <a:r>
              <a:rPr lang="en-GB" sz="1200" dirty="0" smtClean="0">
                <a:solidFill>
                  <a:srgbClr val="00B050"/>
                </a:solidFill>
              </a:rPr>
              <a:t>Red ‘lady’ of </a:t>
            </a:r>
            <a:r>
              <a:rPr lang="en-GB" sz="1200" dirty="0" err="1" smtClean="0">
                <a:solidFill>
                  <a:srgbClr val="00B050"/>
                </a:solidFill>
              </a:rPr>
              <a:t>Paviland</a:t>
            </a:r>
            <a:r>
              <a:rPr lang="en-GB" sz="1200" dirty="0" smtClean="0">
                <a:solidFill>
                  <a:srgbClr val="00B050"/>
                </a:solidFill>
              </a:rPr>
              <a:t> found 1820</a:t>
            </a:r>
          </a:p>
          <a:p>
            <a:r>
              <a:rPr lang="en-GB" sz="1200" dirty="0" smtClean="0">
                <a:solidFill>
                  <a:srgbClr val="00B050"/>
                </a:solidFill>
              </a:rPr>
              <a:t>(dated to </a:t>
            </a:r>
            <a:r>
              <a:rPr lang="en-GB" sz="1200" dirty="0" err="1" smtClean="0">
                <a:solidFill>
                  <a:srgbClr val="00B050"/>
                </a:solidFill>
              </a:rPr>
              <a:t>approx</a:t>
            </a:r>
            <a:r>
              <a:rPr lang="en-GB" sz="1200" dirty="0" smtClean="0">
                <a:solidFill>
                  <a:srgbClr val="00B050"/>
                </a:solidFill>
              </a:rPr>
              <a:t> 30,000 BP)</a:t>
            </a:r>
            <a:endParaRPr lang="en-GB" sz="1200" dirty="0">
              <a:solidFill>
                <a:srgbClr val="00B050"/>
              </a:solidFill>
            </a:endParaRPr>
          </a:p>
        </p:txBody>
      </p:sp>
      <p:sp>
        <p:nvSpPr>
          <p:cNvPr id="2" name="TextBox 1"/>
          <p:cNvSpPr txBox="1"/>
          <p:nvPr/>
        </p:nvSpPr>
        <p:spPr>
          <a:xfrm>
            <a:off x="347319" y="2608513"/>
            <a:ext cx="2520280" cy="2308324"/>
          </a:xfrm>
          <a:prstGeom prst="rect">
            <a:avLst/>
          </a:prstGeom>
          <a:noFill/>
          <a:ln>
            <a:solidFill>
              <a:srgbClr val="00B050"/>
            </a:solidFill>
          </a:ln>
        </p:spPr>
        <p:txBody>
          <a:bodyPr wrap="square" rtlCol="0">
            <a:spAutoFit/>
          </a:bodyPr>
          <a:lstStyle/>
          <a:p>
            <a:r>
              <a:rPr lang="en-GB" sz="1200" b="1" dirty="0" smtClean="0">
                <a:solidFill>
                  <a:srgbClr val="00B050"/>
                </a:solidFill>
              </a:rPr>
              <a:t>What’s here?</a:t>
            </a:r>
          </a:p>
          <a:p>
            <a:r>
              <a:rPr lang="en-GB" sz="1200" dirty="0" smtClean="0">
                <a:solidFill>
                  <a:srgbClr val="00B050"/>
                </a:solidFill>
              </a:rPr>
              <a:t>The map shows an assortment of sites and finds. Together they support the ‘star of the show’ , the oldest ceremonial burial remains found in W. Europe and provide a picture of the world they lived.  Finds of rhino bones and evidence of ivory working indicate it was totally unlike today’s environment. It is an internationally important site, but is there a connection to a Welsh heritage?</a:t>
            </a:r>
            <a:endParaRPr lang="en-GB" sz="1200" dirty="0">
              <a:solidFill>
                <a:srgbClr val="00B050"/>
              </a:solidFill>
            </a:endParaRPr>
          </a:p>
        </p:txBody>
      </p:sp>
      <p:sp>
        <p:nvSpPr>
          <p:cNvPr id="6" name="TextBox 5"/>
          <p:cNvSpPr txBox="1"/>
          <p:nvPr/>
        </p:nvSpPr>
        <p:spPr>
          <a:xfrm>
            <a:off x="395536" y="5373216"/>
            <a:ext cx="2808312" cy="1200329"/>
          </a:xfrm>
          <a:prstGeom prst="rect">
            <a:avLst/>
          </a:prstGeom>
          <a:noFill/>
          <a:ln>
            <a:solidFill>
              <a:srgbClr val="00B050"/>
            </a:solidFill>
          </a:ln>
        </p:spPr>
        <p:txBody>
          <a:bodyPr wrap="square" rtlCol="0">
            <a:spAutoFit/>
          </a:bodyPr>
          <a:lstStyle/>
          <a:p>
            <a:r>
              <a:rPr lang="en-GB" sz="1200" b="1" dirty="0" smtClean="0">
                <a:solidFill>
                  <a:srgbClr val="00B050"/>
                </a:solidFill>
              </a:rPr>
              <a:t>Ancestor?</a:t>
            </a:r>
          </a:p>
          <a:p>
            <a:r>
              <a:rPr lang="en-GB" sz="1200" dirty="0" smtClean="0">
                <a:solidFill>
                  <a:srgbClr val="00B050"/>
                </a:solidFill>
              </a:rPr>
              <a:t>Bluntly, no. This marks an earlier human occupation of an area then 60 miles from the sea teeming with wildlife now extinct. There is no genetic, cultural or environmental link to Wales</a:t>
            </a:r>
            <a:endParaRPr lang="en-GB" sz="1200" dirty="0">
              <a:solidFill>
                <a:srgbClr val="00B050"/>
              </a:solidFill>
            </a:endParaRPr>
          </a:p>
        </p:txBody>
      </p:sp>
      <p:sp>
        <p:nvSpPr>
          <p:cNvPr id="8" name="TextBox 7"/>
          <p:cNvSpPr txBox="1"/>
          <p:nvPr/>
        </p:nvSpPr>
        <p:spPr>
          <a:xfrm>
            <a:off x="3347864" y="4634553"/>
            <a:ext cx="2215747" cy="1938992"/>
          </a:xfrm>
          <a:prstGeom prst="rect">
            <a:avLst/>
          </a:prstGeom>
          <a:noFill/>
          <a:ln>
            <a:solidFill>
              <a:srgbClr val="00B050"/>
            </a:solidFill>
          </a:ln>
        </p:spPr>
        <p:txBody>
          <a:bodyPr wrap="square" rtlCol="0">
            <a:spAutoFit/>
          </a:bodyPr>
          <a:lstStyle/>
          <a:p>
            <a:r>
              <a:rPr lang="en-GB" sz="1200" b="1" dirty="0" smtClean="0">
                <a:solidFill>
                  <a:srgbClr val="00B050"/>
                </a:solidFill>
              </a:rPr>
              <a:t>Modern History</a:t>
            </a:r>
          </a:p>
          <a:p>
            <a:r>
              <a:rPr lang="en-GB" sz="1200" dirty="0" smtClean="0">
                <a:solidFill>
                  <a:srgbClr val="00B050"/>
                </a:solidFill>
              </a:rPr>
              <a:t>A  200 year story of  how knowledge  has evolved from an understanding of history based on the bible to one on science. The </a:t>
            </a:r>
            <a:r>
              <a:rPr lang="en-GB" sz="1200" dirty="0" err="1" smtClean="0">
                <a:solidFill>
                  <a:srgbClr val="00B050"/>
                </a:solidFill>
              </a:rPr>
              <a:t>ongoing</a:t>
            </a:r>
            <a:r>
              <a:rPr lang="en-GB" sz="1200" dirty="0" smtClean="0">
                <a:solidFill>
                  <a:srgbClr val="00B050"/>
                </a:solidFill>
              </a:rPr>
              <a:t> story of where and how remains are shown, or who ‘owns’ them  raises important questions about the nature &amp; purpose of heritage</a:t>
            </a:r>
            <a:endParaRPr lang="en-GB" sz="1200" dirty="0">
              <a:solidFill>
                <a:srgbClr val="00B050"/>
              </a:solidFill>
            </a:endParaRPr>
          </a:p>
        </p:txBody>
      </p:sp>
      <p:sp>
        <p:nvSpPr>
          <p:cNvPr id="11" name="TextBox 10"/>
          <p:cNvSpPr txBox="1"/>
          <p:nvPr/>
        </p:nvSpPr>
        <p:spPr>
          <a:xfrm>
            <a:off x="5927116" y="4381653"/>
            <a:ext cx="3152534" cy="2308324"/>
          </a:xfrm>
          <a:prstGeom prst="rect">
            <a:avLst/>
          </a:prstGeom>
          <a:noFill/>
          <a:ln>
            <a:solidFill>
              <a:srgbClr val="FF0000"/>
            </a:solidFill>
          </a:ln>
        </p:spPr>
        <p:txBody>
          <a:bodyPr wrap="square" rtlCol="0">
            <a:spAutoFit/>
          </a:bodyPr>
          <a:lstStyle/>
          <a:p>
            <a:r>
              <a:rPr lang="en-GB" sz="1200" b="1" dirty="0" smtClean="0">
                <a:solidFill>
                  <a:srgbClr val="FF0000"/>
                </a:solidFill>
              </a:rPr>
              <a:t>Lost worlds and legends</a:t>
            </a:r>
          </a:p>
          <a:p>
            <a:r>
              <a:rPr lang="en-GB" sz="1200" b="1" dirty="0" smtClean="0">
                <a:solidFill>
                  <a:srgbClr val="FF0000"/>
                </a:solidFill>
              </a:rPr>
              <a:t>Unitary</a:t>
            </a:r>
            <a:r>
              <a:rPr lang="en-GB" sz="1200" dirty="0" smtClean="0">
                <a:solidFill>
                  <a:srgbClr val="FF0000"/>
                </a:solidFill>
              </a:rPr>
              <a:t>: Ceredigion</a:t>
            </a:r>
          </a:p>
          <a:p>
            <a:r>
              <a:rPr lang="en-GB" sz="1200" b="1" dirty="0" smtClean="0">
                <a:solidFill>
                  <a:srgbClr val="FF0000"/>
                </a:solidFill>
              </a:rPr>
              <a:t>Community</a:t>
            </a:r>
            <a:r>
              <a:rPr lang="en-GB" sz="1200" dirty="0" smtClean="0">
                <a:solidFill>
                  <a:srgbClr val="FF0000"/>
                </a:solidFill>
              </a:rPr>
              <a:t>: </a:t>
            </a:r>
            <a:r>
              <a:rPr lang="en-GB" sz="1200" dirty="0" err="1" smtClean="0">
                <a:solidFill>
                  <a:srgbClr val="FF0000"/>
                </a:solidFill>
              </a:rPr>
              <a:t>Borth</a:t>
            </a:r>
            <a:endParaRPr lang="en-GB" sz="1200" dirty="0" smtClean="0">
              <a:solidFill>
                <a:srgbClr val="FF0000"/>
              </a:solidFill>
            </a:endParaRPr>
          </a:p>
          <a:p>
            <a:r>
              <a:rPr lang="en-GB" sz="1200" b="1" dirty="0" smtClean="0">
                <a:solidFill>
                  <a:srgbClr val="FF0000"/>
                </a:solidFill>
              </a:rPr>
              <a:t>PRN</a:t>
            </a:r>
            <a:r>
              <a:rPr lang="en-GB" sz="1200" dirty="0" smtClean="0">
                <a:solidFill>
                  <a:srgbClr val="FF0000"/>
                </a:solidFill>
              </a:rPr>
              <a:t> 30898</a:t>
            </a:r>
          </a:p>
          <a:p>
            <a:r>
              <a:rPr lang="en-GB" sz="1200" dirty="0" smtClean="0">
                <a:solidFill>
                  <a:srgbClr val="FF0000"/>
                </a:solidFill>
              </a:rPr>
              <a:t>Remains of a forested land, now underwater are revealed after storms and at low tide here. Dating from 4-5000 BP, there has been some evidence of human occupation. It is widely thought the Welsh legend of a lost land ‘</a:t>
            </a:r>
            <a:r>
              <a:rPr lang="en-GB" sz="1200" dirty="0" err="1" smtClean="0">
                <a:solidFill>
                  <a:srgbClr val="FF0000"/>
                </a:solidFill>
              </a:rPr>
              <a:t>Cantre</a:t>
            </a:r>
            <a:r>
              <a:rPr lang="en-GB" sz="1200" dirty="0" smtClean="0">
                <a:solidFill>
                  <a:srgbClr val="FF0000"/>
                </a:solidFill>
              </a:rPr>
              <a:t> </a:t>
            </a:r>
            <a:r>
              <a:rPr lang="en-GB" sz="1200" dirty="0" err="1" smtClean="0">
                <a:solidFill>
                  <a:srgbClr val="FF0000"/>
                </a:solidFill>
              </a:rPr>
              <a:t>Gwaelod</a:t>
            </a:r>
            <a:r>
              <a:rPr lang="en-GB" sz="1200" dirty="0" smtClean="0">
                <a:solidFill>
                  <a:srgbClr val="FF0000"/>
                </a:solidFill>
              </a:rPr>
              <a:t>’ was inspired by later inhabitants seeing these or, even an ancestral memory of when it existed as land</a:t>
            </a:r>
            <a:endParaRPr lang="en-GB" sz="1200" dirty="0">
              <a:solidFill>
                <a:srgbClr val="FF0000"/>
              </a:solidFill>
            </a:endParaRPr>
          </a:p>
        </p:txBody>
      </p:sp>
    </p:spTree>
    <p:extLst>
      <p:ext uri="{BB962C8B-B14F-4D97-AF65-F5344CB8AC3E}">
        <p14:creationId xmlns:p14="http://schemas.microsoft.com/office/powerpoint/2010/main" val="1593931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0885" y="476672"/>
            <a:ext cx="7002238" cy="923330"/>
          </a:xfrm>
          <a:prstGeom prst="rect">
            <a:avLst/>
          </a:prstGeom>
          <a:noFill/>
        </p:spPr>
        <p:txBody>
          <a:bodyPr wrap="none" lIns="91440" tIns="45720" rIns="91440" bIns="45720">
            <a:spAutoFit/>
          </a:bodyPr>
          <a:lstStyle/>
          <a:p>
            <a:pPr algn="ctr"/>
            <a:r>
              <a:rPr lang="en-US" sz="5400" b="1" cap="none" spc="0" dirty="0"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Desk Based Assessment</a:t>
            </a:r>
            <a:endParaRPr lang="en-US" sz="5400" b="1" cap="none" spc="0"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endParaRPr>
          </a:p>
        </p:txBody>
      </p:sp>
      <p:sp>
        <p:nvSpPr>
          <p:cNvPr id="3" name="Rectangle 2"/>
          <p:cNvSpPr/>
          <p:nvPr/>
        </p:nvSpPr>
        <p:spPr>
          <a:xfrm>
            <a:off x="683568" y="1484784"/>
            <a:ext cx="4572000" cy="1477328"/>
          </a:xfrm>
          <a:prstGeom prst="rect">
            <a:avLst/>
          </a:prstGeom>
        </p:spPr>
        <p:txBody>
          <a:bodyPr>
            <a:spAutoFit/>
          </a:bodyPr>
          <a:lstStyle/>
          <a:p>
            <a:r>
              <a:rPr lang="en-GB" dirty="0" smtClean="0"/>
              <a:t>‘Desk-based </a:t>
            </a:r>
            <a:r>
              <a:rPr lang="en-GB" dirty="0"/>
              <a:t>assessment will determine, as far as is reasonably possible from existing</a:t>
            </a:r>
          </a:p>
          <a:p>
            <a:r>
              <a:rPr lang="en-GB" dirty="0"/>
              <a:t>records, the nature, extent and significance of the historic environment within a specified</a:t>
            </a:r>
          </a:p>
          <a:p>
            <a:r>
              <a:rPr lang="en-GB" dirty="0"/>
              <a:t>area</a:t>
            </a:r>
            <a:r>
              <a:rPr lang="en-GB" dirty="0" smtClean="0"/>
              <a:t>.’ (CIFA, 2020)</a:t>
            </a:r>
            <a:endParaRPr lang="en-GB" dirty="0"/>
          </a:p>
        </p:txBody>
      </p:sp>
      <p:sp>
        <p:nvSpPr>
          <p:cNvPr id="4" name="TextBox 3"/>
          <p:cNvSpPr txBox="1"/>
          <p:nvPr/>
        </p:nvSpPr>
        <p:spPr>
          <a:xfrm>
            <a:off x="3923928" y="3033106"/>
            <a:ext cx="4869275" cy="1200329"/>
          </a:xfrm>
          <a:prstGeom prst="rect">
            <a:avLst/>
          </a:prstGeom>
          <a:noFill/>
          <a:ln>
            <a:solidFill>
              <a:srgbClr val="FFC000"/>
            </a:solidFill>
          </a:ln>
        </p:spPr>
        <p:txBody>
          <a:bodyPr wrap="square" rtlCol="0">
            <a:spAutoFit/>
          </a:bodyPr>
          <a:lstStyle/>
          <a:p>
            <a:r>
              <a:rPr lang="en-GB" sz="1200" dirty="0" smtClean="0"/>
              <a:t>DBA’s are undertaken by archaeologists according to strict standards and guidance. It is an integral feature of any planning proposal, allowing an accurate, up to date summary of  a local historic environment, it’s contexts and assets which must be taken into account before any development is ok’d. As a general approach it offers a sound method for the amateur to analyse  significant  historical periods or features in any given area.</a:t>
            </a:r>
            <a:endParaRPr lang="en-GB" sz="1200" dirty="0"/>
          </a:p>
        </p:txBody>
      </p:sp>
      <p:sp>
        <p:nvSpPr>
          <p:cNvPr id="5" name="TextBox 4"/>
          <p:cNvSpPr txBox="1"/>
          <p:nvPr/>
        </p:nvSpPr>
        <p:spPr>
          <a:xfrm>
            <a:off x="683568" y="4869160"/>
            <a:ext cx="2657009" cy="1015663"/>
          </a:xfrm>
          <a:prstGeom prst="rect">
            <a:avLst/>
          </a:prstGeom>
          <a:noFill/>
          <a:ln>
            <a:solidFill>
              <a:srgbClr val="FFC000"/>
            </a:solidFill>
          </a:ln>
        </p:spPr>
        <p:txBody>
          <a:bodyPr wrap="none" rtlCol="0">
            <a:spAutoFit/>
          </a:bodyPr>
          <a:lstStyle/>
          <a:p>
            <a:r>
              <a:rPr lang="en-GB" sz="1200" b="1" dirty="0"/>
              <a:t>4</a:t>
            </a:r>
            <a:r>
              <a:rPr lang="en-GB" sz="1200" b="1" dirty="0" smtClean="0"/>
              <a:t> steps</a:t>
            </a:r>
          </a:p>
          <a:p>
            <a:pPr marL="228600" indent="-228600">
              <a:buAutoNum type="arabicPeriod"/>
            </a:pPr>
            <a:r>
              <a:rPr lang="en-GB" sz="1200" dirty="0" smtClean="0"/>
              <a:t>Locate area on map</a:t>
            </a:r>
          </a:p>
          <a:p>
            <a:pPr marL="228600" indent="-228600">
              <a:buAutoNum type="arabicPeriod"/>
            </a:pPr>
            <a:r>
              <a:rPr lang="en-GB" sz="1200" dirty="0" smtClean="0"/>
              <a:t>General search of map area</a:t>
            </a:r>
          </a:p>
          <a:p>
            <a:pPr marL="228600" indent="-228600">
              <a:buAutoNum type="arabicPeriod"/>
            </a:pPr>
            <a:r>
              <a:rPr lang="en-GB" sz="1200" dirty="0" smtClean="0"/>
              <a:t>Sort results</a:t>
            </a:r>
          </a:p>
          <a:p>
            <a:pPr marL="228600" indent="-228600">
              <a:buAutoNum type="arabicPeriod"/>
            </a:pPr>
            <a:r>
              <a:rPr lang="en-GB" sz="1200" dirty="0" smtClean="0"/>
              <a:t>Assess results and draw conclusions</a:t>
            </a:r>
            <a:endParaRPr lang="en-GB" sz="1200" dirty="0"/>
          </a:p>
        </p:txBody>
      </p:sp>
    </p:spTree>
    <p:extLst>
      <p:ext uri="{BB962C8B-B14F-4D97-AF65-F5344CB8AC3E}">
        <p14:creationId xmlns:p14="http://schemas.microsoft.com/office/powerpoint/2010/main" val="805202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764704"/>
            <a:ext cx="184731" cy="646331"/>
          </a:xfrm>
          <a:prstGeom prst="rect">
            <a:avLst/>
          </a:prstGeom>
          <a:noFill/>
        </p:spPr>
        <p:txBody>
          <a:bodyPr wrap="none" rtlCol="0">
            <a:spAutoFit/>
          </a:bodyPr>
          <a:lstStyle/>
          <a:p>
            <a:endParaRPr lang="en-GB" dirty="0" smtClean="0"/>
          </a:p>
          <a:p>
            <a:endParaRPr lang="en-GB" dirty="0"/>
          </a:p>
        </p:txBody>
      </p:sp>
      <p:sp>
        <p:nvSpPr>
          <p:cNvPr id="3" name="Rectangle 2"/>
          <p:cNvSpPr/>
          <p:nvPr/>
        </p:nvSpPr>
        <p:spPr>
          <a:xfrm>
            <a:off x="1763688" y="2110717"/>
            <a:ext cx="4572000" cy="3416320"/>
          </a:xfrm>
          <a:prstGeom prst="rect">
            <a:avLst/>
          </a:prstGeom>
        </p:spPr>
        <p:txBody>
          <a:bodyPr>
            <a:spAutoFit/>
          </a:bodyPr>
          <a:lstStyle/>
          <a:p>
            <a:r>
              <a:rPr lang="en-GB" dirty="0" smtClean="0">
                <a:hlinkClick r:id="rId2"/>
              </a:rPr>
              <a:t>https</a:t>
            </a:r>
            <a:r>
              <a:rPr lang="en-GB" dirty="0">
                <a:hlinkClick r:id="rId2"/>
              </a:rPr>
              <a:t>://</a:t>
            </a:r>
            <a:r>
              <a:rPr lang="en-GB" dirty="0" smtClean="0">
                <a:hlinkClick r:id="rId2"/>
              </a:rPr>
              <a:t>cadw.gov.wales/advice-support/historic-environment-wales-act-2023</a:t>
            </a:r>
            <a:endParaRPr lang="en-GB" dirty="0" smtClean="0"/>
          </a:p>
          <a:p>
            <a:endParaRPr lang="en-GB" dirty="0"/>
          </a:p>
          <a:p>
            <a:r>
              <a:rPr lang="en-GB" dirty="0" smtClean="0">
                <a:hlinkClick r:id="rId3"/>
              </a:rPr>
              <a:t>https</a:t>
            </a:r>
            <a:r>
              <a:rPr lang="en-GB" dirty="0">
                <a:hlinkClick r:id="rId3"/>
              </a:rPr>
              <a:t>://</a:t>
            </a:r>
            <a:r>
              <a:rPr lang="en-GB" dirty="0" smtClean="0">
                <a:hlinkClick r:id="rId3"/>
              </a:rPr>
              <a:t>coflein.gov.uk/en/</a:t>
            </a:r>
            <a:endParaRPr lang="en-GB" dirty="0" smtClean="0"/>
          </a:p>
          <a:p>
            <a:endParaRPr lang="en-GB" dirty="0"/>
          </a:p>
          <a:p>
            <a:r>
              <a:rPr lang="en-GB" dirty="0" smtClean="0">
                <a:hlinkClick r:id="rId4"/>
              </a:rPr>
              <a:t>https</a:t>
            </a:r>
            <a:r>
              <a:rPr lang="en-GB" dirty="0">
                <a:hlinkClick r:id="rId4"/>
              </a:rPr>
              <a:t>://</a:t>
            </a:r>
            <a:r>
              <a:rPr lang="en-GB" dirty="0" smtClean="0">
                <a:hlinkClick r:id="rId4"/>
              </a:rPr>
              <a:t>www.archaeologists.net/sites/default/files/CIfAS%26GDBA_4.pdf</a:t>
            </a:r>
            <a:endParaRPr lang="en-GB" dirty="0" smtClean="0"/>
          </a:p>
          <a:p>
            <a:endParaRPr lang="en-GB" dirty="0" smtClean="0"/>
          </a:p>
          <a:p>
            <a:endParaRPr lang="en-GB" dirty="0"/>
          </a:p>
          <a:p>
            <a:endParaRPr lang="en-GB" dirty="0" smtClean="0"/>
          </a:p>
          <a:p>
            <a:endParaRPr lang="en-GB" dirty="0"/>
          </a:p>
          <a:p>
            <a:endParaRPr lang="en-GB" dirty="0"/>
          </a:p>
        </p:txBody>
      </p:sp>
      <p:sp>
        <p:nvSpPr>
          <p:cNvPr id="4" name="TextBox 3"/>
          <p:cNvSpPr txBox="1"/>
          <p:nvPr/>
        </p:nvSpPr>
        <p:spPr>
          <a:xfrm>
            <a:off x="395535" y="2110717"/>
            <a:ext cx="1066959" cy="2031325"/>
          </a:xfrm>
          <a:prstGeom prst="rect">
            <a:avLst/>
          </a:prstGeom>
          <a:noFill/>
        </p:spPr>
        <p:txBody>
          <a:bodyPr wrap="none" rtlCol="0">
            <a:spAutoFit/>
          </a:bodyPr>
          <a:lstStyle/>
          <a:p>
            <a:r>
              <a:rPr lang="en-GB" dirty="0" smtClean="0"/>
              <a:t>CADW</a:t>
            </a:r>
          </a:p>
          <a:p>
            <a:endParaRPr lang="en-GB" dirty="0"/>
          </a:p>
          <a:p>
            <a:endParaRPr lang="en-GB" dirty="0" smtClean="0"/>
          </a:p>
          <a:p>
            <a:r>
              <a:rPr lang="en-GB" dirty="0" err="1" smtClean="0"/>
              <a:t>Coflein</a:t>
            </a:r>
            <a:endParaRPr lang="en-GB" dirty="0" smtClean="0"/>
          </a:p>
          <a:p>
            <a:endParaRPr lang="en-GB" dirty="0"/>
          </a:p>
          <a:p>
            <a:r>
              <a:rPr lang="en-GB" dirty="0" smtClean="0"/>
              <a:t>CIFA </a:t>
            </a:r>
          </a:p>
          <a:p>
            <a:r>
              <a:rPr lang="en-GB" dirty="0" smtClean="0"/>
              <a:t>DBA </a:t>
            </a:r>
            <a:r>
              <a:rPr lang="en-GB" dirty="0" err="1" smtClean="0"/>
              <a:t>stds</a:t>
            </a:r>
            <a:r>
              <a:rPr lang="en-GB" dirty="0" smtClean="0"/>
              <a:t>.</a:t>
            </a:r>
          </a:p>
        </p:txBody>
      </p:sp>
      <p:sp>
        <p:nvSpPr>
          <p:cNvPr id="5" name="Rectangle 4"/>
          <p:cNvSpPr/>
          <p:nvPr/>
        </p:nvSpPr>
        <p:spPr>
          <a:xfrm>
            <a:off x="2555776" y="303039"/>
            <a:ext cx="3487238"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Useful links</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19520709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746</TotalTime>
  <Words>1119</Words>
  <Application>Microsoft Office PowerPoint</Application>
  <PresentationFormat>On-screen Show (4:3)</PresentationFormat>
  <Paragraphs>94</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 i7</dc:creator>
  <cp:lastModifiedBy>Hp i7</cp:lastModifiedBy>
  <cp:revision>56</cp:revision>
  <dcterms:created xsi:type="dcterms:W3CDTF">2024-11-18T12:05:40Z</dcterms:created>
  <dcterms:modified xsi:type="dcterms:W3CDTF">2024-11-25T13:19:56Z</dcterms:modified>
</cp:coreProperties>
</file>