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48" r:id="rId1"/>
  </p:sldMasterIdLst>
  <p:sldIdLst>
    <p:sldId id="257" r:id="rId2"/>
    <p:sldId id="261" r:id="rId3"/>
    <p:sldId id="258" r:id="rId4"/>
    <p:sldId id="281" r:id="rId5"/>
    <p:sldId id="259" r:id="rId6"/>
    <p:sldId id="264" r:id="rId7"/>
    <p:sldId id="263" r:id="rId8"/>
    <p:sldId id="267" r:id="rId9"/>
    <p:sldId id="268" r:id="rId10"/>
    <p:sldId id="282" r:id="rId11"/>
    <p:sldId id="271" r:id="rId12"/>
    <p:sldId id="273" r:id="rId13"/>
    <p:sldId id="279" r:id="rId14"/>
    <p:sldId id="276" r:id="rId15"/>
    <p:sldId id="277" r:id="rId16"/>
    <p:sldId id="284" r:id="rId17"/>
    <p:sldId id="283"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F5B6F6-D248-4D7D-A352-D10812FADE40}"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767D695D-1AAE-48B7-B30A-CF3C16DF9C0B}">
      <dgm:prSet/>
      <dgm:spPr/>
      <dgm:t>
        <a:bodyPr/>
        <a:lstStyle/>
        <a:p>
          <a:pPr algn="l">
            <a:lnSpc>
              <a:spcPct val="90000"/>
            </a:lnSpc>
          </a:pPr>
          <a:r>
            <a:rPr lang="en-GB" sz="2100">
              <a:solidFill>
                <a:srgbClr val="FFFFFF"/>
              </a:solidFill>
              <a:ea typeface="+mn-ea"/>
              <a:cs typeface="+mn-cs"/>
            </a:rPr>
            <a:t>STUDENT NAME     SARAH DAYER</a:t>
          </a:r>
          <a:endParaRPr lang="en-US" sz="2100">
            <a:solidFill>
              <a:srgbClr val="FFFFFF"/>
            </a:solidFill>
            <a:ea typeface="+mn-ea"/>
            <a:cs typeface="+mn-cs"/>
          </a:endParaRPr>
        </a:p>
      </dgm:t>
    </dgm:pt>
    <dgm:pt modelId="{ACFA4D3D-A82A-4323-936A-7A2C653A21B7}" type="parTrans" cxnId="{2377D876-B159-48AB-9EFE-3CEA0C191F33}">
      <dgm:prSet/>
      <dgm:spPr/>
      <dgm:t>
        <a:bodyPr/>
        <a:lstStyle/>
        <a:p>
          <a:endParaRPr lang="en-US"/>
        </a:p>
      </dgm:t>
    </dgm:pt>
    <dgm:pt modelId="{0A4D1558-EC78-4F8A-A66F-19FB38C92E1C}" type="sibTrans" cxnId="{2377D876-B159-48AB-9EFE-3CEA0C191F33}">
      <dgm:prSet/>
      <dgm:spPr/>
      <dgm:t>
        <a:bodyPr/>
        <a:lstStyle/>
        <a:p>
          <a:endParaRPr lang="en-US"/>
        </a:p>
      </dgm:t>
    </dgm:pt>
    <dgm:pt modelId="{D73BAA56-49D9-4B04-8A70-AA594460B28A}">
      <dgm:prSet/>
      <dgm:spPr/>
      <dgm:t>
        <a:bodyPr/>
        <a:lstStyle/>
        <a:p>
          <a:pPr algn="l">
            <a:lnSpc>
              <a:spcPct val="90000"/>
            </a:lnSpc>
          </a:pPr>
          <a:r>
            <a:rPr lang="en-GB" sz="2100">
              <a:solidFill>
                <a:srgbClr val="FFFFFF"/>
              </a:solidFill>
              <a:ea typeface="+mn-ea"/>
              <a:cs typeface="+mn-cs"/>
            </a:rPr>
            <a:t>STUDENT NUMBER    </a:t>
          </a:r>
          <a:r>
            <a:rPr lang="en-GB" sz="2100">
              <a:solidFill>
                <a:srgbClr val="FFFFFF"/>
              </a:solidFill>
              <a:latin typeface="Arial Nova"/>
              <a:ea typeface="+mn-ea"/>
              <a:cs typeface="+mn-cs"/>
            </a:rPr>
            <a:t> 2419951</a:t>
          </a:r>
          <a:endParaRPr lang="en-US" sz="2100">
            <a:solidFill>
              <a:srgbClr val="FFFFFF"/>
            </a:solidFill>
            <a:latin typeface="Arial Nova"/>
            <a:ea typeface="+mn-ea"/>
            <a:cs typeface="+mn-cs"/>
          </a:endParaRPr>
        </a:p>
      </dgm:t>
    </dgm:pt>
    <dgm:pt modelId="{0A657BDA-787D-4F67-BE1E-CCF18BE4D6B6}" type="parTrans" cxnId="{4E926942-6471-444B-A080-46BDBBA643F7}">
      <dgm:prSet/>
      <dgm:spPr/>
      <dgm:t>
        <a:bodyPr/>
        <a:lstStyle/>
        <a:p>
          <a:endParaRPr lang="en-US"/>
        </a:p>
      </dgm:t>
    </dgm:pt>
    <dgm:pt modelId="{21DEBC1E-6AF4-4508-BFBD-D7D7CA26339F}" type="sibTrans" cxnId="{4E926942-6471-444B-A080-46BDBBA643F7}">
      <dgm:prSet/>
      <dgm:spPr/>
      <dgm:t>
        <a:bodyPr/>
        <a:lstStyle/>
        <a:p>
          <a:endParaRPr lang="en-US"/>
        </a:p>
      </dgm:t>
    </dgm:pt>
    <dgm:pt modelId="{BC0BAF7F-E3B0-4845-8B38-B8BECEB67E1A}">
      <dgm:prSet/>
      <dgm:spPr/>
      <dgm:t>
        <a:bodyPr/>
        <a:lstStyle/>
        <a:p>
          <a:pPr algn="l" rtl="0">
            <a:lnSpc>
              <a:spcPct val="90000"/>
            </a:lnSpc>
          </a:pPr>
          <a:r>
            <a:rPr lang="en-GB" sz="2100">
              <a:solidFill>
                <a:srgbClr val="FFFFFF"/>
              </a:solidFill>
              <a:latin typeface="Corbel" panose="020B0503020204020204"/>
              <a:ea typeface="+mn-ea"/>
              <a:cs typeface="+mn-cs"/>
            </a:rPr>
            <a:t>PROGRAMME   BSC HEALTH AND SOCIAL CARE</a:t>
          </a:r>
          <a:endParaRPr lang="en-GB" sz="2100">
            <a:solidFill>
              <a:srgbClr val="FFFFFF"/>
            </a:solidFill>
            <a:ea typeface="+mn-ea"/>
            <a:cs typeface="+mn-cs"/>
          </a:endParaRPr>
        </a:p>
      </dgm:t>
    </dgm:pt>
    <dgm:pt modelId="{67F2B70E-5B83-49E2-8C40-775169A001A0}" type="parTrans" cxnId="{14FF4171-A8B0-4238-9E93-E33192D8219E}">
      <dgm:prSet/>
      <dgm:spPr/>
      <dgm:t>
        <a:bodyPr/>
        <a:lstStyle/>
        <a:p>
          <a:endParaRPr lang="en-US"/>
        </a:p>
      </dgm:t>
    </dgm:pt>
    <dgm:pt modelId="{DE110B76-5ECF-415F-A139-6BF44EF129CA}" type="sibTrans" cxnId="{14FF4171-A8B0-4238-9E93-E33192D8219E}">
      <dgm:prSet/>
      <dgm:spPr/>
      <dgm:t>
        <a:bodyPr/>
        <a:lstStyle/>
        <a:p>
          <a:endParaRPr lang="en-US"/>
        </a:p>
      </dgm:t>
    </dgm:pt>
    <dgm:pt modelId="{11E7A010-A2F6-43CC-9ECC-68013B802805}">
      <dgm:prSet/>
      <dgm:spPr/>
      <dgm:t>
        <a:bodyPr/>
        <a:lstStyle/>
        <a:p>
          <a:pPr algn="l" rtl="0">
            <a:lnSpc>
              <a:spcPct val="90000"/>
            </a:lnSpc>
          </a:pPr>
          <a:r>
            <a:rPr lang="en-GB" sz="2100">
              <a:solidFill>
                <a:srgbClr val="FFFFFF"/>
              </a:solidFill>
              <a:ea typeface="+mn-ea"/>
              <a:cs typeface="+mn-cs"/>
            </a:rPr>
            <a:t>MODULE</a:t>
          </a:r>
          <a:r>
            <a:rPr lang="en-GB" sz="2100">
              <a:solidFill>
                <a:srgbClr val="FFFFFF"/>
              </a:solidFill>
              <a:latin typeface="Corbel" panose="020B0503020204020204"/>
              <a:ea typeface="+mn-ea"/>
              <a:cs typeface="+mn-cs"/>
            </a:rPr>
            <a:t>   INTRODUCTION TO PHYSIOLOGY</a:t>
          </a:r>
          <a:endParaRPr lang="en-US" sz="2100">
            <a:solidFill>
              <a:srgbClr val="FFFFFF"/>
            </a:solidFill>
            <a:ea typeface="+mn-ea"/>
            <a:cs typeface="+mn-cs"/>
          </a:endParaRPr>
        </a:p>
      </dgm:t>
    </dgm:pt>
    <dgm:pt modelId="{2BF9740C-1104-42B8-ACBD-20D154377832}" type="parTrans" cxnId="{E8BDE985-9F5A-46AD-BE27-064A5D24A1D8}">
      <dgm:prSet/>
      <dgm:spPr/>
      <dgm:t>
        <a:bodyPr/>
        <a:lstStyle/>
        <a:p>
          <a:endParaRPr lang="en-US"/>
        </a:p>
      </dgm:t>
    </dgm:pt>
    <dgm:pt modelId="{74C0958B-5275-4D6F-A281-1DAE84562B1C}" type="sibTrans" cxnId="{E8BDE985-9F5A-46AD-BE27-064A5D24A1D8}">
      <dgm:prSet/>
      <dgm:spPr/>
      <dgm:t>
        <a:bodyPr/>
        <a:lstStyle/>
        <a:p>
          <a:endParaRPr lang="en-US"/>
        </a:p>
      </dgm:t>
    </dgm:pt>
    <dgm:pt modelId="{696DDB62-6035-4516-83A7-548998DBC272}">
      <dgm:prSet/>
      <dgm:spPr/>
      <dgm:t>
        <a:bodyPr/>
        <a:lstStyle/>
        <a:p>
          <a:pPr algn="l" rtl="0">
            <a:lnSpc>
              <a:spcPct val="90000"/>
            </a:lnSpc>
          </a:pPr>
          <a:r>
            <a:rPr lang="en-GB" sz="2100">
              <a:solidFill>
                <a:srgbClr val="FFFFFF"/>
              </a:solidFill>
              <a:ea typeface="+mn-ea"/>
              <a:cs typeface="+mn-cs"/>
            </a:rPr>
            <a:t>MODULE CODE</a:t>
          </a:r>
          <a:r>
            <a:rPr lang="en-GB" sz="2100">
              <a:solidFill>
                <a:srgbClr val="FFFFFF"/>
              </a:solidFill>
              <a:latin typeface="Corbel" panose="020B0503020204020204"/>
              <a:ea typeface="+mn-ea"/>
              <a:cs typeface="+mn-cs"/>
            </a:rPr>
            <a:t>   </a:t>
          </a:r>
          <a:r>
            <a:rPr lang="en-GB" sz="2100">
              <a:solidFill>
                <a:srgbClr val="FFFFFF"/>
              </a:solidFill>
              <a:latin typeface="Arial Nova"/>
              <a:ea typeface="+mn-ea"/>
              <a:cs typeface="+mn-cs"/>
            </a:rPr>
            <a:t>BMHP5023</a:t>
          </a:r>
          <a:endParaRPr lang="en-US" sz="2100">
            <a:solidFill>
              <a:srgbClr val="FFFFFF"/>
            </a:solidFill>
            <a:latin typeface="Arial Nova"/>
            <a:ea typeface="+mn-ea"/>
            <a:cs typeface="+mn-cs"/>
          </a:endParaRPr>
        </a:p>
      </dgm:t>
    </dgm:pt>
    <dgm:pt modelId="{3050AAA5-2703-4D02-86E0-A8B085D13368}" type="parTrans" cxnId="{A4569D5A-BEFF-4EB8-92FF-D441B2693C2B}">
      <dgm:prSet/>
      <dgm:spPr/>
      <dgm:t>
        <a:bodyPr/>
        <a:lstStyle/>
        <a:p>
          <a:endParaRPr lang="en-US"/>
        </a:p>
      </dgm:t>
    </dgm:pt>
    <dgm:pt modelId="{F08D3197-F4D7-4275-AB10-1A13D5F87522}" type="sibTrans" cxnId="{A4569D5A-BEFF-4EB8-92FF-D441B2693C2B}">
      <dgm:prSet/>
      <dgm:spPr/>
      <dgm:t>
        <a:bodyPr/>
        <a:lstStyle/>
        <a:p>
          <a:endParaRPr lang="en-US"/>
        </a:p>
      </dgm:t>
    </dgm:pt>
    <dgm:pt modelId="{850D6CF8-6B18-4A2E-A916-4CADF287FA95}">
      <dgm:prSet/>
      <dgm:spPr/>
      <dgm:t>
        <a:bodyPr/>
        <a:lstStyle/>
        <a:p>
          <a:pPr algn="l" rtl="0">
            <a:lnSpc>
              <a:spcPct val="90000"/>
            </a:lnSpc>
          </a:pPr>
          <a:r>
            <a:rPr lang="en-GB" sz="2100">
              <a:solidFill>
                <a:srgbClr val="FFFFFF"/>
              </a:solidFill>
              <a:ea typeface="+mn-ea"/>
              <a:cs typeface="+mn-cs"/>
            </a:rPr>
            <a:t>ASSIGNMENT TITLE</a:t>
          </a:r>
          <a:r>
            <a:rPr lang="en-GB" sz="2100">
              <a:solidFill>
                <a:srgbClr val="FFFFFF"/>
              </a:solidFill>
              <a:latin typeface="Corbel" panose="020B0503020204020204"/>
              <a:ea typeface="+mn-ea"/>
              <a:cs typeface="+mn-cs"/>
            </a:rPr>
            <a:t>   POWERPOINT PRESENTATION</a:t>
          </a:r>
          <a:endParaRPr lang="en-US" sz="2100">
            <a:solidFill>
              <a:srgbClr val="FFFFFF"/>
            </a:solidFill>
            <a:ea typeface="+mn-ea"/>
            <a:cs typeface="+mn-cs"/>
          </a:endParaRPr>
        </a:p>
      </dgm:t>
    </dgm:pt>
    <dgm:pt modelId="{D33703AF-9903-4809-BD2E-2842D3836C0F}" type="parTrans" cxnId="{37E1B5F6-0A89-462A-BE07-292A9521201D}">
      <dgm:prSet/>
      <dgm:spPr/>
      <dgm:t>
        <a:bodyPr/>
        <a:lstStyle/>
        <a:p>
          <a:endParaRPr lang="en-US"/>
        </a:p>
      </dgm:t>
    </dgm:pt>
    <dgm:pt modelId="{29E53764-EEDD-4F44-B6F4-CCD8C007F419}" type="sibTrans" cxnId="{37E1B5F6-0A89-462A-BE07-292A9521201D}">
      <dgm:prSet/>
      <dgm:spPr/>
      <dgm:t>
        <a:bodyPr/>
        <a:lstStyle/>
        <a:p>
          <a:endParaRPr lang="en-US"/>
        </a:p>
      </dgm:t>
    </dgm:pt>
    <dgm:pt modelId="{B1F64595-0547-4DEB-82D5-4D65FB1D5E16}">
      <dgm:prSet/>
      <dgm:spPr/>
      <dgm:t>
        <a:bodyPr/>
        <a:lstStyle/>
        <a:p>
          <a:pPr algn="l" rtl="0">
            <a:lnSpc>
              <a:spcPct val="90000"/>
            </a:lnSpc>
          </a:pPr>
          <a:r>
            <a:rPr lang="en-GB" sz="2100">
              <a:solidFill>
                <a:srgbClr val="FFFFFF"/>
              </a:solidFill>
              <a:ea typeface="+mn-ea"/>
              <a:cs typeface="+mn-cs"/>
            </a:rPr>
            <a:t>LECTURER </a:t>
          </a:r>
          <a:r>
            <a:rPr lang="en-GB" sz="2100">
              <a:solidFill>
                <a:srgbClr val="FFFFFF"/>
              </a:solidFill>
              <a:latin typeface="Corbel" panose="020B0503020204020204"/>
              <a:ea typeface="+mn-ea"/>
              <a:cs typeface="+mn-cs"/>
            </a:rPr>
            <a:t>   PARESE AHMED</a:t>
          </a:r>
          <a:endParaRPr lang="en-US" sz="2100">
            <a:solidFill>
              <a:srgbClr val="FFFFFF"/>
            </a:solidFill>
            <a:ea typeface="+mn-ea"/>
            <a:cs typeface="+mn-cs"/>
          </a:endParaRPr>
        </a:p>
      </dgm:t>
    </dgm:pt>
    <dgm:pt modelId="{3A1A2C39-7F60-4A7E-8C72-C53B8204F64E}" type="parTrans" cxnId="{74C73E0E-CCED-42ED-8C7A-5966BBDC1BD8}">
      <dgm:prSet/>
      <dgm:spPr/>
      <dgm:t>
        <a:bodyPr/>
        <a:lstStyle/>
        <a:p>
          <a:endParaRPr lang="en-US"/>
        </a:p>
      </dgm:t>
    </dgm:pt>
    <dgm:pt modelId="{51DB2F10-AD62-4DA7-9D30-BA3BD4A3C2A7}" type="sibTrans" cxnId="{74C73E0E-CCED-42ED-8C7A-5966BBDC1BD8}">
      <dgm:prSet/>
      <dgm:spPr/>
      <dgm:t>
        <a:bodyPr/>
        <a:lstStyle/>
        <a:p>
          <a:endParaRPr lang="en-US"/>
        </a:p>
      </dgm:t>
    </dgm:pt>
    <dgm:pt modelId="{0EE4581C-3E75-4431-8EC2-B41210C7DD0E}">
      <dgm:prSet/>
      <dgm:spPr/>
      <dgm:t>
        <a:bodyPr/>
        <a:lstStyle/>
        <a:p>
          <a:pPr algn="l" rtl="0">
            <a:lnSpc>
              <a:spcPct val="90000"/>
            </a:lnSpc>
          </a:pPr>
          <a:r>
            <a:rPr lang="en-GB" sz="2100">
              <a:solidFill>
                <a:srgbClr val="FFFFFF"/>
              </a:solidFill>
              <a:ea typeface="+mn-ea"/>
              <a:cs typeface="+mn-cs"/>
            </a:rPr>
            <a:t>MODULE LEAD</a:t>
          </a:r>
          <a:r>
            <a:rPr lang="en-GB" sz="2100">
              <a:solidFill>
                <a:srgbClr val="FFFFFF"/>
              </a:solidFill>
              <a:latin typeface="Corbel" panose="020B0503020204020204"/>
              <a:ea typeface="+mn-ea"/>
              <a:cs typeface="+mn-cs"/>
            </a:rPr>
            <a:t>   GILLIAN WEAVER</a:t>
          </a:r>
          <a:endParaRPr lang="en-US" sz="2100">
            <a:solidFill>
              <a:srgbClr val="FFFFFF"/>
            </a:solidFill>
            <a:ea typeface="+mn-ea"/>
            <a:cs typeface="+mn-cs"/>
          </a:endParaRPr>
        </a:p>
      </dgm:t>
    </dgm:pt>
    <dgm:pt modelId="{8A8B7F26-142D-4DB1-AE0F-B915C6422FB5}" type="parTrans" cxnId="{FFA0BB62-BE8C-44ED-8801-F73FE6D8C937}">
      <dgm:prSet/>
      <dgm:spPr/>
      <dgm:t>
        <a:bodyPr/>
        <a:lstStyle/>
        <a:p>
          <a:endParaRPr lang="en-US"/>
        </a:p>
      </dgm:t>
    </dgm:pt>
    <dgm:pt modelId="{3014B265-E5FF-4DFC-A679-EA20A6DA0310}" type="sibTrans" cxnId="{FFA0BB62-BE8C-44ED-8801-F73FE6D8C937}">
      <dgm:prSet/>
      <dgm:spPr/>
      <dgm:t>
        <a:bodyPr/>
        <a:lstStyle/>
        <a:p>
          <a:endParaRPr lang="en-US"/>
        </a:p>
      </dgm:t>
    </dgm:pt>
    <dgm:pt modelId="{3488A275-3FF5-4378-827D-7DB8C71190A9}" type="pres">
      <dgm:prSet presAssocID="{FDF5B6F6-D248-4D7D-A352-D10812FADE40}" presName="diagram" presStyleCnt="0">
        <dgm:presLayoutVars>
          <dgm:dir/>
          <dgm:resizeHandles val="exact"/>
        </dgm:presLayoutVars>
      </dgm:prSet>
      <dgm:spPr/>
    </dgm:pt>
    <dgm:pt modelId="{5A6ADEF6-8D49-42FA-BEAB-2F35F87A4EBE}" type="pres">
      <dgm:prSet presAssocID="{767D695D-1AAE-48B7-B30A-CF3C16DF9C0B}" presName="node" presStyleLbl="node1" presStyleIdx="0" presStyleCnt="8">
        <dgm:presLayoutVars>
          <dgm:bulletEnabled val="1"/>
        </dgm:presLayoutVars>
      </dgm:prSet>
      <dgm:spPr/>
    </dgm:pt>
    <dgm:pt modelId="{34B0A83C-3CA3-4639-BAA7-F4CAA91C7B36}" type="pres">
      <dgm:prSet presAssocID="{0A4D1558-EC78-4F8A-A66F-19FB38C92E1C}" presName="sibTrans" presStyleCnt="0"/>
      <dgm:spPr/>
    </dgm:pt>
    <dgm:pt modelId="{5201E36D-0247-4D83-951E-57F12EEC1F04}" type="pres">
      <dgm:prSet presAssocID="{D73BAA56-49D9-4B04-8A70-AA594460B28A}" presName="node" presStyleLbl="node1" presStyleIdx="1" presStyleCnt="8">
        <dgm:presLayoutVars>
          <dgm:bulletEnabled val="1"/>
        </dgm:presLayoutVars>
      </dgm:prSet>
      <dgm:spPr/>
    </dgm:pt>
    <dgm:pt modelId="{D6C32DBF-51BF-4B4A-87C0-F3C0CB12E2DC}" type="pres">
      <dgm:prSet presAssocID="{21DEBC1E-6AF4-4508-BFBD-D7D7CA26339F}" presName="sibTrans" presStyleCnt="0"/>
      <dgm:spPr/>
    </dgm:pt>
    <dgm:pt modelId="{2292E8D0-6631-4E87-96C7-3804628BAFB2}" type="pres">
      <dgm:prSet presAssocID="{BC0BAF7F-E3B0-4845-8B38-B8BECEB67E1A}" presName="node" presStyleLbl="node1" presStyleIdx="2" presStyleCnt="8">
        <dgm:presLayoutVars>
          <dgm:bulletEnabled val="1"/>
        </dgm:presLayoutVars>
      </dgm:prSet>
      <dgm:spPr/>
    </dgm:pt>
    <dgm:pt modelId="{816A6588-8EB3-415A-84CF-1814737583D0}" type="pres">
      <dgm:prSet presAssocID="{DE110B76-5ECF-415F-A139-6BF44EF129CA}" presName="sibTrans" presStyleCnt="0"/>
      <dgm:spPr/>
    </dgm:pt>
    <dgm:pt modelId="{0F11EB4A-0640-45A6-9161-3BF2DF487B38}" type="pres">
      <dgm:prSet presAssocID="{11E7A010-A2F6-43CC-9ECC-68013B802805}" presName="node" presStyleLbl="node1" presStyleIdx="3" presStyleCnt="8">
        <dgm:presLayoutVars>
          <dgm:bulletEnabled val="1"/>
        </dgm:presLayoutVars>
      </dgm:prSet>
      <dgm:spPr/>
    </dgm:pt>
    <dgm:pt modelId="{FBE1BA78-2C5B-4602-AFFF-4F201C84CE89}" type="pres">
      <dgm:prSet presAssocID="{74C0958B-5275-4D6F-A281-1DAE84562B1C}" presName="sibTrans" presStyleCnt="0"/>
      <dgm:spPr/>
    </dgm:pt>
    <dgm:pt modelId="{7B649C42-ED68-4DD0-9AFC-09B0DF3C1DC1}" type="pres">
      <dgm:prSet presAssocID="{696DDB62-6035-4516-83A7-548998DBC272}" presName="node" presStyleLbl="node1" presStyleIdx="4" presStyleCnt="8">
        <dgm:presLayoutVars>
          <dgm:bulletEnabled val="1"/>
        </dgm:presLayoutVars>
      </dgm:prSet>
      <dgm:spPr/>
    </dgm:pt>
    <dgm:pt modelId="{34EA88F2-7439-447F-950A-8A57500B8993}" type="pres">
      <dgm:prSet presAssocID="{F08D3197-F4D7-4275-AB10-1A13D5F87522}" presName="sibTrans" presStyleCnt="0"/>
      <dgm:spPr/>
    </dgm:pt>
    <dgm:pt modelId="{1CB10FA1-6BB1-425D-B865-A428C462E1A8}" type="pres">
      <dgm:prSet presAssocID="{850D6CF8-6B18-4A2E-A916-4CADF287FA95}" presName="node" presStyleLbl="node1" presStyleIdx="5" presStyleCnt="8">
        <dgm:presLayoutVars>
          <dgm:bulletEnabled val="1"/>
        </dgm:presLayoutVars>
      </dgm:prSet>
      <dgm:spPr/>
    </dgm:pt>
    <dgm:pt modelId="{70821FDF-5609-4119-8312-C32EB9C59347}" type="pres">
      <dgm:prSet presAssocID="{29E53764-EEDD-4F44-B6F4-CCD8C007F419}" presName="sibTrans" presStyleCnt="0"/>
      <dgm:spPr/>
    </dgm:pt>
    <dgm:pt modelId="{30F663E7-6113-46BC-9517-5E1CC8AFF70D}" type="pres">
      <dgm:prSet presAssocID="{B1F64595-0547-4DEB-82D5-4D65FB1D5E16}" presName="node" presStyleLbl="node1" presStyleIdx="6" presStyleCnt="8">
        <dgm:presLayoutVars>
          <dgm:bulletEnabled val="1"/>
        </dgm:presLayoutVars>
      </dgm:prSet>
      <dgm:spPr/>
    </dgm:pt>
    <dgm:pt modelId="{42890D3F-D9C0-456B-9893-33D72A8C9E69}" type="pres">
      <dgm:prSet presAssocID="{51DB2F10-AD62-4DA7-9D30-BA3BD4A3C2A7}" presName="sibTrans" presStyleCnt="0"/>
      <dgm:spPr/>
    </dgm:pt>
    <dgm:pt modelId="{ED3C818C-AE74-448C-8DC8-FDE7143299B0}" type="pres">
      <dgm:prSet presAssocID="{0EE4581C-3E75-4431-8EC2-B41210C7DD0E}" presName="node" presStyleLbl="node1" presStyleIdx="7" presStyleCnt="8">
        <dgm:presLayoutVars>
          <dgm:bulletEnabled val="1"/>
        </dgm:presLayoutVars>
      </dgm:prSet>
      <dgm:spPr/>
    </dgm:pt>
  </dgm:ptLst>
  <dgm:cxnLst>
    <dgm:cxn modelId="{74C73E0E-CCED-42ED-8C7A-5966BBDC1BD8}" srcId="{FDF5B6F6-D248-4D7D-A352-D10812FADE40}" destId="{B1F64595-0547-4DEB-82D5-4D65FB1D5E16}" srcOrd="6" destOrd="0" parTransId="{3A1A2C39-7F60-4A7E-8C72-C53B8204F64E}" sibTransId="{51DB2F10-AD62-4DA7-9D30-BA3BD4A3C2A7}"/>
    <dgm:cxn modelId="{D7E97939-DB8F-41AC-8DF3-5EAB341CB1B7}" type="presOf" srcId="{11E7A010-A2F6-43CC-9ECC-68013B802805}" destId="{0F11EB4A-0640-45A6-9161-3BF2DF487B38}" srcOrd="0" destOrd="0" presId="urn:microsoft.com/office/officeart/2005/8/layout/default"/>
    <dgm:cxn modelId="{4E926942-6471-444B-A080-46BDBBA643F7}" srcId="{FDF5B6F6-D248-4D7D-A352-D10812FADE40}" destId="{D73BAA56-49D9-4B04-8A70-AA594460B28A}" srcOrd="1" destOrd="0" parTransId="{0A657BDA-787D-4F67-BE1E-CCF18BE4D6B6}" sibTransId="{21DEBC1E-6AF4-4508-BFBD-D7D7CA26339F}"/>
    <dgm:cxn modelId="{FFA0BB62-BE8C-44ED-8801-F73FE6D8C937}" srcId="{FDF5B6F6-D248-4D7D-A352-D10812FADE40}" destId="{0EE4581C-3E75-4431-8EC2-B41210C7DD0E}" srcOrd="7" destOrd="0" parTransId="{8A8B7F26-142D-4DB1-AE0F-B915C6422FB5}" sibTransId="{3014B265-E5FF-4DFC-A679-EA20A6DA0310}"/>
    <dgm:cxn modelId="{14FF4171-A8B0-4238-9E93-E33192D8219E}" srcId="{FDF5B6F6-D248-4D7D-A352-D10812FADE40}" destId="{BC0BAF7F-E3B0-4845-8B38-B8BECEB67E1A}" srcOrd="2" destOrd="0" parTransId="{67F2B70E-5B83-49E2-8C40-775169A001A0}" sibTransId="{DE110B76-5ECF-415F-A139-6BF44EF129CA}"/>
    <dgm:cxn modelId="{2A461A74-E5D7-4FAF-986A-8C1D07ED172D}" type="presOf" srcId="{0EE4581C-3E75-4431-8EC2-B41210C7DD0E}" destId="{ED3C818C-AE74-448C-8DC8-FDE7143299B0}" srcOrd="0" destOrd="0" presId="urn:microsoft.com/office/officeart/2005/8/layout/default"/>
    <dgm:cxn modelId="{2377D876-B159-48AB-9EFE-3CEA0C191F33}" srcId="{FDF5B6F6-D248-4D7D-A352-D10812FADE40}" destId="{767D695D-1AAE-48B7-B30A-CF3C16DF9C0B}" srcOrd="0" destOrd="0" parTransId="{ACFA4D3D-A82A-4323-936A-7A2C653A21B7}" sibTransId="{0A4D1558-EC78-4F8A-A66F-19FB38C92E1C}"/>
    <dgm:cxn modelId="{A4569D5A-BEFF-4EB8-92FF-D441B2693C2B}" srcId="{FDF5B6F6-D248-4D7D-A352-D10812FADE40}" destId="{696DDB62-6035-4516-83A7-548998DBC272}" srcOrd="4" destOrd="0" parTransId="{3050AAA5-2703-4D02-86E0-A8B085D13368}" sibTransId="{F08D3197-F4D7-4275-AB10-1A13D5F87522}"/>
    <dgm:cxn modelId="{E8BDE985-9F5A-46AD-BE27-064A5D24A1D8}" srcId="{FDF5B6F6-D248-4D7D-A352-D10812FADE40}" destId="{11E7A010-A2F6-43CC-9ECC-68013B802805}" srcOrd="3" destOrd="0" parTransId="{2BF9740C-1104-42B8-ACBD-20D154377832}" sibTransId="{74C0958B-5275-4D6F-A281-1DAE84562B1C}"/>
    <dgm:cxn modelId="{7B7A178F-7B67-4043-9959-B1B1EF7379DD}" type="presOf" srcId="{FDF5B6F6-D248-4D7D-A352-D10812FADE40}" destId="{3488A275-3FF5-4378-827D-7DB8C71190A9}" srcOrd="0" destOrd="0" presId="urn:microsoft.com/office/officeart/2005/8/layout/default"/>
    <dgm:cxn modelId="{56563692-3F11-4C09-8E2E-F1972FBB7959}" type="presOf" srcId="{BC0BAF7F-E3B0-4845-8B38-B8BECEB67E1A}" destId="{2292E8D0-6631-4E87-96C7-3804628BAFB2}" srcOrd="0" destOrd="0" presId="urn:microsoft.com/office/officeart/2005/8/layout/default"/>
    <dgm:cxn modelId="{C4090DB5-687F-4ABA-825A-676FFD2237E5}" type="presOf" srcId="{850D6CF8-6B18-4A2E-A916-4CADF287FA95}" destId="{1CB10FA1-6BB1-425D-B865-A428C462E1A8}" srcOrd="0" destOrd="0" presId="urn:microsoft.com/office/officeart/2005/8/layout/default"/>
    <dgm:cxn modelId="{5BA0C2BB-A059-4E3F-918E-7EFFA498094D}" type="presOf" srcId="{767D695D-1AAE-48B7-B30A-CF3C16DF9C0B}" destId="{5A6ADEF6-8D49-42FA-BEAB-2F35F87A4EBE}" srcOrd="0" destOrd="0" presId="urn:microsoft.com/office/officeart/2005/8/layout/default"/>
    <dgm:cxn modelId="{6C774CD9-7205-44C2-885D-CB3C2ABA5087}" type="presOf" srcId="{D73BAA56-49D9-4B04-8A70-AA594460B28A}" destId="{5201E36D-0247-4D83-951E-57F12EEC1F04}" srcOrd="0" destOrd="0" presId="urn:microsoft.com/office/officeart/2005/8/layout/default"/>
    <dgm:cxn modelId="{CC8A91DE-5769-4927-AD67-1B40B9D8B1CC}" type="presOf" srcId="{B1F64595-0547-4DEB-82D5-4D65FB1D5E16}" destId="{30F663E7-6113-46BC-9517-5E1CC8AFF70D}" srcOrd="0" destOrd="0" presId="urn:microsoft.com/office/officeart/2005/8/layout/default"/>
    <dgm:cxn modelId="{759109F6-94EB-4EAF-9F00-97F830C77BF8}" type="presOf" srcId="{696DDB62-6035-4516-83A7-548998DBC272}" destId="{7B649C42-ED68-4DD0-9AFC-09B0DF3C1DC1}" srcOrd="0" destOrd="0" presId="urn:microsoft.com/office/officeart/2005/8/layout/default"/>
    <dgm:cxn modelId="{37E1B5F6-0A89-462A-BE07-292A9521201D}" srcId="{FDF5B6F6-D248-4D7D-A352-D10812FADE40}" destId="{850D6CF8-6B18-4A2E-A916-4CADF287FA95}" srcOrd="5" destOrd="0" parTransId="{D33703AF-9903-4809-BD2E-2842D3836C0F}" sibTransId="{29E53764-EEDD-4F44-B6F4-CCD8C007F419}"/>
    <dgm:cxn modelId="{DFA5028E-88B6-440B-8CD0-DAE20B96693A}" type="presParOf" srcId="{3488A275-3FF5-4378-827D-7DB8C71190A9}" destId="{5A6ADEF6-8D49-42FA-BEAB-2F35F87A4EBE}" srcOrd="0" destOrd="0" presId="urn:microsoft.com/office/officeart/2005/8/layout/default"/>
    <dgm:cxn modelId="{1ED87B55-BB87-4D89-A6FB-5C4EF3A6AB3A}" type="presParOf" srcId="{3488A275-3FF5-4378-827D-7DB8C71190A9}" destId="{34B0A83C-3CA3-4639-BAA7-F4CAA91C7B36}" srcOrd="1" destOrd="0" presId="urn:microsoft.com/office/officeart/2005/8/layout/default"/>
    <dgm:cxn modelId="{CEF02378-FDBC-4C72-8928-83834BC921FD}" type="presParOf" srcId="{3488A275-3FF5-4378-827D-7DB8C71190A9}" destId="{5201E36D-0247-4D83-951E-57F12EEC1F04}" srcOrd="2" destOrd="0" presId="urn:microsoft.com/office/officeart/2005/8/layout/default"/>
    <dgm:cxn modelId="{E2103C3B-7A6A-4189-8510-08DBF04CBC3E}" type="presParOf" srcId="{3488A275-3FF5-4378-827D-7DB8C71190A9}" destId="{D6C32DBF-51BF-4B4A-87C0-F3C0CB12E2DC}" srcOrd="3" destOrd="0" presId="urn:microsoft.com/office/officeart/2005/8/layout/default"/>
    <dgm:cxn modelId="{6605F4C3-D529-4998-B491-86AD4D1D0253}" type="presParOf" srcId="{3488A275-3FF5-4378-827D-7DB8C71190A9}" destId="{2292E8D0-6631-4E87-96C7-3804628BAFB2}" srcOrd="4" destOrd="0" presId="urn:microsoft.com/office/officeart/2005/8/layout/default"/>
    <dgm:cxn modelId="{C17416D5-F9B9-48CF-81F1-70CDF9DD660D}" type="presParOf" srcId="{3488A275-3FF5-4378-827D-7DB8C71190A9}" destId="{816A6588-8EB3-415A-84CF-1814737583D0}" srcOrd="5" destOrd="0" presId="urn:microsoft.com/office/officeart/2005/8/layout/default"/>
    <dgm:cxn modelId="{FED85032-F362-44B9-8D84-0BAA1C7B490F}" type="presParOf" srcId="{3488A275-3FF5-4378-827D-7DB8C71190A9}" destId="{0F11EB4A-0640-45A6-9161-3BF2DF487B38}" srcOrd="6" destOrd="0" presId="urn:microsoft.com/office/officeart/2005/8/layout/default"/>
    <dgm:cxn modelId="{ED2B8980-77B7-4F1E-9A65-408F5024D67A}" type="presParOf" srcId="{3488A275-3FF5-4378-827D-7DB8C71190A9}" destId="{FBE1BA78-2C5B-4602-AFFF-4F201C84CE89}" srcOrd="7" destOrd="0" presId="urn:microsoft.com/office/officeart/2005/8/layout/default"/>
    <dgm:cxn modelId="{9B908A7C-C232-4B89-8604-7BE7B5E7ABBD}" type="presParOf" srcId="{3488A275-3FF5-4378-827D-7DB8C71190A9}" destId="{7B649C42-ED68-4DD0-9AFC-09B0DF3C1DC1}" srcOrd="8" destOrd="0" presId="urn:microsoft.com/office/officeart/2005/8/layout/default"/>
    <dgm:cxn modelId="{376DB973-67AC-4BB5-B2E9-FAD6FAE8A680}" type="presParOf" srcId="{3488A275-3FF5-4378-827D-7DB8C71190A9}" destId="{34EA88F2-7439-447F-950A-8A57500B8993}" srcOrd="9" destOrd="0" presId="urn:microsoft.com/office/officeart/2005/8/layout/default"/>
    <dgm:cxn modelId="{B834D169-17EC-412C-8837-B89A0EF4ECD1}" type="presParOf" srcId="{3488A275-3FF5-4378-827D-7DB8C71190A9}" destId="{1CB10FA1-6BB1-425D-B865-A428C462E1A8}" srcOrd="10" destOrd="0" presId="urn:microsoft.com/office/officeart/2005/8/layout/default"/>
    <dgm:cxn modelId="{7027A346-DFE3-41A1-9292-5518F528C969}" type="presParOf" srcId="{3488A275-3FF5-4378-827D-7DB8C71190A9}" destId="{70821FDF-5609-4119-8312-C32EB9C59347}" srcOrd="11" destOrd="0" presId="urn:microsoft.com/office/officeart/2005/8/layout/default"/>
    <dgm:cxn modelId="{DE295214-E8DB-4D1E-9D63-7D92A618A8F6}" type="presParOf" srcId="{3488A275-3FF5-4378-827D-7DB8C71190A9}" destId="{30F663E7-6113-46BC-9517-5E1CC8AFF70D}" srcOrd="12" destOrd="0" presId="urn:microsoft.com/office/officeart/2005/8/layout/default"/>
    <dgm:cxn modelId="{034C3CFC-C8B2-404C-80B9-4FC920AA131D}" type="presParOf" srcId="{3488A275-3FF5-4378-827D-7DB8C71190A9}" destId="{42890D3F-D9C0-456B-9893-33D72A8C9E69}" srcOrd="13" destOrd="0" presId="urn:microsoft.com/office/officeart/2005/8/layout/default"/>
    <dgm:cxn modelId="{B4B56452-5471-4A8B-8A64-3ADD93FD47F2}" type="presParOf" srcId="{3488A275-3FF5-4378-827D-7DB8C71190A9}" destId="{ED3C818C-AE74-448C-8DC8-FDE7143299B0}"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ADEF6-8D49-42FA-BEAB-2F35F87A4EBE}">
      <dsp:nvSpPr>
        <dsp:cNvPr id="0" name=""/>
        <dsp:cNvSpPr/>
      </dsp:nvSpPr>
      <dsp:spPr>
        <a:xfrm>
          <a:off x="0" y="602555"/>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rgbClr val="FFFFFF"/>
              </a:solidFill>
              <a:ea typeface="+mn-ea"/>
              <a:cs typeface="+mn-cs"/>
            </a:rPr>
            <a:t>STUDENT NAME     SARAH DAYER</a:t>
          </a:r>
          <a:endParaRPr lang="en-US" sz="1600" kern="1200">
            <a:solidFill>
              <a:srgbClr val="FFFFFF"/>
            </a:solidFill>
            <a:ea typeface="+mn-ea"/>
            <a:cs typeface="+mn-cs"/>
          </a:endParaRPr>
        </a:p>
      </dsp:txBody>
      <dsp:txXfrm>
        <a:off x="0" y="602555"/>
        <a:ext cx="1950144" cy="1170086"/>
      </dsp:txXfrm>
    </dsp:sp>
    <dsp:sp modelId="{5201E36D-0247-4D83-951E-57F12EEC1F04}">
      <dsp:nvSpPr>
        <dsp:cNvPr id="0" name=""/>
        <dsp:cNvSpPr/>
      </dsp:nvSpPr>
      <dsp:spPr>
        <a:xfrm>
          <a:off x="2145158" y="602555"/>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rgbClr val="FFFFFF"/>
              </a:solidFill>
              <a:ea typeface="+mn-ea"/>
              <a:cs typeface="+mn-cs"/>
            </a:rPr>
            <a:t>STUDENT NUMBER    </a:t>
          </a:r>
          <a:r>
            <a:rPr lang="en-GB" sz="1600" kern="1200">
              <a:solidFill>
                <a:srgbClr val="FFFFFF"/>
              </a:solidFill>
              <a:latin typeface="Arial Nova"/>
              <a:ea typeface="+mn-ea"/>
              <a:cs typeface="+mn-cs"/>
            </a:rPr>
            <a:t> 2419951</a:t>
          </a:r>
          <a:endParaRPr lang="en-US" sz="1600" kern="1200">
            <a:solidFill>
              <a:srgbClr val="FFFFFF"/>
            </a:solidFill>
            <a:latin typeface="Arial Nova"/>
            <a:ea typeface="+mn-ea"/>
            <a:cs typeface="+mn-cs"/>
          </a:endParaRPr>
        </a:p>
      </dsp:txBody>
      <dsp:txXfrm>
        <a:off x="2145158" y="602555"/>
        <a:ext cx="1950144" cy="1170086"/>
      </dsp:txXfrm>
    </dsp:sp>
    <dsp:sp modelId="{2292E8D0-6631-4E87-96C7-3804628BAFB2}">
      <dsp:nvSpPr>
        <dsp:cNvPr id="0" name=""/>
        <dsp:cNvSpPr/>
      </dsp:nvSpPr>
      <dsp:spPr>
        <a:xfrm>
          <a:off x="4290317" y="602555"/>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FFFFFF"/>
              </a:solidFill>
              <a:latin typeface="Corbel" panose="020B0503020204020204"/>
              <a:ea typeface="+mn-ea"/>
              <a:cs typeface="+mn-cs"/>
            </a:rPr>
            <a:t>PROGRAMME   BSC HEALTH AND SOCIAL CARE</a:t>
          </a:r>
          <a:endParaRPr lang="en-GB" sz="1600" kern="1200">
            <a:solidFill>
              <a:srgbClr val="FFFFFF"/>
            </a:solidFill>
            <a:ea typeface="+mn-ea"/>
            <a:cs typeface="+mn-cs"/>
          </a:endParaRPr>
        </a:p>
      </dsp:txBody>
      <dsp:txXfrm>
        <a:off x="4290317" y="602555"/>
        <a:ext cx="1950144" cy="1170086"/>
      </dsp:txXfrm>
    </dsp:sp>
    <dsp:sp modelId="{0F11EB4A-0640-45A6-9161-3BF2DF487B38}">
      <dsp:nvSpPr>
        <dsp:cNvPr id="0" name=""/>
        <dsp:cNvSpPr/>
      </dsp:nvSpPr>
      <dsp:spPr>
        <a:xfrm>
          <a:off x="0" y="1967656"/>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FFFFFF"/>
              </a:solidFill>
              <a:ea typeface="+mn-ea"/>
              <a:cs typeface="+mn-cs"/>
            </a:rPr>
            <a:t>MODULE</a:t>
          </a:r>
          <a:r>
            <a:rPr lang="en-GB" sz="1600" kern="1200">
              <a:solidFill>
                <a:srgbClr val="FFFFFF"/>
              </a:solidFill>
              <a:latin typeface="Corbel" panose="020B0503020204020204"/>
              <a:ea typeface="+mn-ea"/>
              <a:cs typeface="+mn-cs"/>
            </a:rPr>
            <a:t>   INTRODUCTION TO PHYSIOLOGY</a:t>
          </a:r>
          <a:endParaRPr lang="en-US" sz="1600" kern="1200">
            <a:solidFill>
              <a:srgbClr val="FFFFFF"/>
            </a:solidFill>
            <a:ea typeface="+mn-ea"/>
            <a:cs typeface="+mn-cs"/>
          </a:endParaRPr>
        </a:p>
      </dsp:txBody>
      <dsp:txXfrm>
        <a:off x="0" y="1967656"/>
        <a:ext cx="1950144" cy="1170086"/>
      </dsp:txXfrm>
    </dsp:sp>
    <dsp:sp modelId="{7B649C42-ED68-4DD0-9AFC-09B0DF3C1DC1}">
      <dsp:nvSpPr>
        <dsp:cNvPr id="0" name=""/>
        <dsp:cNvSpPr/>
      </dsp:nvSpPr>
      <dsp:spPr>
        <a:xfrm>
          <a:off x="2145158" y="1967656"/>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FFFFFF"/>
              </a:solidFill>
              <a:ea typeface="+mn-ea"/>
              <a:cs typeface="+mn-cs"/>
            </a:rPr>
            <a:t>MODULE CODE</a:t>
          </a:r>
          <a:r>
            <a:rPr lang="en-GB" sz="1600" kern="1200">
              <a:solidFill>
                <a:srgbClr val="FFFFFF"/>
              </a:solidFill>
              <a:latin typeface="Corbel" panose="020B0503020204020204"/>
              <a:ea typeface="+mn-ea"/>
              <a:cs typeface="+mn-cs"/>
            </a:rPr>
            <a:t>   </a:t>
          </a:r>
          <a:r>
            <a:rPr lang="en-GB" sz="1600" kern="1200">
              <a:solidFill>
                <a:srgbClr val="FFFFFF"/>
              </a:solidFill>
              <a:latin typeface="Arial Nova"/>
              <a:ea typeface="+mn-ea"/>
              <a:cs typeface="+mn-cs"/>
            </a:rPr>
            <a:t>BMHP5023</a:t>
          </a:r>
          <a:endParaRPr lang="en-US" sz="1600" kern="1200">
            <a:solidFill>
              <a:srgbClr val="FFFFFF"/>
            </a:solidFill>
            <a:latin typeface="Arial Nova"/>
            <a:ea typeface="+mn-ea"/>
            <a:cs typeface="+mn-cs"/>
          </a:endParaRPr>
        </a:p>
      </dsp:txBody>
      <dsp:txXfrm>
        <a:off x="2145158" y="1967656"/>
        <a:ext cx="1950144" cy="1170086"/>
      </dsp:txXfrm>
    </dsp:sp>
    <dsp:sp modelId="{1CB10FA1-6BB1-425D-B865-A428C462E1A8}">
      <dsp:nvSpPr>
        <dsp:cNvPr id="0" name=""/>
        <dsp:cNvSpPr/>
      </dsp:nvSpPr>
      <dsp:spPr>
        <a:xfrm>
          <a:off x="4290317" y="1967656"/>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FFFFFF"/>
              </a:solidFill>
              <a:ea typeface="+mn-ea"/>
              <a:cs typeface="+mn-cs"/>
            </a:rPr>
            <a:t>ASSIGNMENT TITLE</a:t>
          </a:r>
          <a:r>
            <a:rPr lang="en-GB" sz="1600" kern="1200">
              <a:solidFill>
                <a:srgbClr val="FFFFFF"/>
              </a:solidFill>
              <a:latin typeface="Corbel" panose="020B0503020204020204"/>
              <a:ea typeface="+mn-ea"/>
              <a:cs typeface="+mn-cs"/>
            </a:rPr>
            <a:t>   POWERPOINT PRESENTATION</a:t>
          </a:r>
          <a:endParaRPr lang="en-US" sz="1600" kern="1200">
            <a:solidFill>
              <a:srgbClr val="FFFFFF"/>
            </a:solidFill>
            <a:ea typeface="+mn-ea"/>
            <a:cs typeface="+mn-cs"/>
          </a:endParaRPr>
        </a:p>
      </dsp:txBody>
      <dsp:txXfrm>
        <a:off x="4290317" y="1967656"/>
        <a:ext cx="1950144" cy="1170086"/>
      </dsp:txXfrm>
    </dsp:sp>
    <dsp:sp modelId="{30F663E7-6113-46BC-9517-5E1CC8AFF70D}">
      <dsp:nvSpPr>
        <dsp:cNvPr id="0" name=""/>
        <dsp:cNvSpPr/>
      </dsp:nvSpPr>
      <dsp:spPr>
        <a:xfrm>
          <a:off x="1072579" y="3332757"/>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FFFFFF"/>
              </a:solidFill>
              <a:ea typeface="+mn-ea"/>
              <a:cs typeface="+mn-cs"/>
            </a:rPr>
            <a:t>LECTURER </a:t>
          </a:r>
          <a:r>
            <a:rPr lang="en-GB" sz="1600" kern="1200">
              <a:solidFill>
                <a:srgbClr val="FFFFFF"/>
              </a:solidFill>
              <a:latin typeface="Corbel" panose="020B0503020204020204"/>
              <a:ea typeface="+mn-ea"/>
              <a:cs typeface="+mn-cs"/>
            </a:rPr>
            <a:t>   PARESE AHMED</a:t>
          </a:r>
          <a:endParaRPr lang="en-US" sz="1600" kern="1200">
            <a:solidFill>
              <a:srgbClr val="FFFFFF"/>
            </a:solidFill>
            <a:ea typeface="+mn-ea"/>
            <a:cs typeface="+mn-cs"/>
          </a:endParaRPr>
        </a:p>
      </dsp:txBody>
      <dsp:txXfrm>
        <a:off x="1072579" y="3332757"/>
        <a:ext cx="1950144" cy="1170086"/>
      </dsp:txXfrm>
    </dsp:sp>
    <dsp:sp modelId="{ED3C818C-AE74-448C-8DC8-FDE7143299B0}">
      <dsp:nvSpPr>
        <dsp:cNvPr id="0" name=""/>
        <dsp:cNvSpPr/>
      </dsp:nvSpPr>
      <dsp:spPr>
        <a:xfrm>
          <a:off x="3217738" y="3332757"/>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FFFFFF"/>
              </a:solidFill>
              <a:ea typeface="+mn-ea"/>
              <a:cs typeface="+mn-cs"/>
            </a:rPr>
            <a:t>MODULE LEAD</a:t>
          </a:r>
          <a:r>
            <a:rPr lang="en-GB" sz="1600" kern="1200">
              <a:solidFill>
                <a:srgbClr val="FFFFFF"/>
              </a:solidFill>
              <a:latin typeface="Corbel" panose="020B0503020204020204"/>
              <a:ea typeface="+mn-ea"/>
              <a:cs typeface="+mn-cs"/>
            </a:rPr>
            <a:t>   GILLIAN WEAVER</a:t>
          </a:r>
          <a:endParaRPr lang="en-US" sz="1600" kern="1200">
            <a:solidFill>
              <a:srgbClr val="FFFFFF"/>
            </a:solidFill>
            <a:ea typeface="+mn-ea"/>
            <a:cs typeface="+mn-cs"/>
          </a:endParaRPr>
        </a:p>
      </dsp:txBody>
      <dsp:txXfrm>
        <a:off x="3217738" y="3332757"/>
        <a:ext cx="1950144" cy="117008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3/21/2026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04918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4184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2312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16510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8936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84820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90012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10589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5181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62842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98705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684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8676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158811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9887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048024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40206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3/21/2026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012739049"/>
      </p:ext>
    </p:extLst>
  </p:cSld>
  <p:clrMap bg1="lt1" tx1="dk1" bg2="lt2" tx2="dk2" accent1="accent1" accent2="accent2" accent3="accent3" accent4="accent4" accent5="accent5" accent6="accent6" hlink="hlink" folHlink="folHlink"/>
  <p:sldLayoutIdLst>
    <p:sldLayoutId id="2147484649" r:id="rId1"/>
    <p:sldLayoutId id="2147484650" r:id="rId2"/>
    <p:sldLayoutId id="2147484651" r:id="rId3"/>
    <p:sldLayoutId id="2147484652" r:id="rId4"/>
    <p:sldLayoutId id="2147484653" r:id="rId5"/>
    <p:sldLayoutId id="2147484654" r:id="rId6"/>
    <p:sldLayoutId id="2147484655" r:id="rId7"/>
    <p:sldLayoutId id="2147484656" r:id="rId8"/>
    <p:sldLayoutId id="2147484657" r:id="rId9"/>
    <p:sldLayoutId id="2147484658" r:id="rId10"/>
    <p:sldLayoutId id="2147484659" r:id="rId11"/>
    <p:sldLayoutId id="2147484660" r:id="rId12"/>
    <p:sldLayoutId id="2147484661" r:id="rId13"/>
    <p:sldLayoutId id="2147484662" r:id="rId14"/>
    <p:sldLayoutId id="2147484663" r:id="rId15"/>
    <p:sldLayoutId id="2147484664" r:id="rId16"/>
    <p:sldLayoutId id="214748466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8.xml"/><Relationship Id="rId7" Type="http://schemas.openxmlformats.org/officeDocument/2006/relationships/diagramColors" Target="../diagrams/colors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3.png"/><Relationship Id="rId4" Type="http://schemas.openxmlformats.org/officeDocument/2006/relationships/diagramData" Target="../diagrams/data1.xml"/><Relationship Id="rId9"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image" Target="../media/image1.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1.jpeg"/><Relationship Id="rId4" Type="http://schemas.openxmlformats.org/officeDocument/2006/relationships/image" Target="../media/image1.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hyperlink" Target="https://www.diabetes.org.uk/about-diabetes/looking-after-diabetes/complications/cardiovascular-disease" TargetMode="Externa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hyperlink" Target="https://www.england.nhs.uk/personalisedcare/workforce-and-training/care-co-ordinators/" TargetMode="External"/><Relationship Id="rId4" Type="http://schemas.openxmlformats.org/officeDocument/2006/relationships/hyperlink" Target="http://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8CE08-3C22-4915-45F6-120B38EEBDE5}"/>
              </a:ext>
            </a:extLst>
          </p:cNvPr>
          <p:cNvSpPr>
            <a:spLocks noGrp="1"/>
          </p:cNvSpPr>
          <p:nvPr>
            <p:ph type="title"/>
          </p:nvPr>
        </p:nvSpPr>
        <p:spPr>
          <a:xfrm>
            <a:off x="1271400" y="1712259"/>
            <a:ext cx="3549121" cy="1371600"/>
          </a:xfrm>
        </p:spPr>
        <p:txBody>
          <a:bodyPr anchor="t">
            <a:normAutofit/>
          </a:bodyPr>
          <a:lstStyle/>
          <a:p>
            <a:r>
              <a:rPr lang="en-GB" b="1">
                <a:latin typeface="Arial Nova"/>
              </a:rPr>
              <a:t>Introduction to physiology</a:t>
            </a:r>
          </a:p>
        </p:txBody>
      </p:sp>
      <p:graphicFrame>
        <p:nvGraphicFramePr>
          <p:cNvPr id="32" name="Content Placeholder 2">
            <a:extLst>
              <a:ext uri="{FF2B5EF4-FFF2-40B4-BE49-F238E27FC236}">
                <a16:creationId xmlns:a16="http://schemas.microsoft.com/office/drawing/2014/main" id="{7FFF2B7D-F1EE-8E28-AC6F-0F0DF0CFC8E6}"/>
              </a:ext>
            </a:extLst>
          </p:cNvPr>
          <p:cNvGraphicFramePr>
            <a:graphicFrameLocks noGrp="1"/>
          </p:cNvGraphicFramePr>
          <p:nvPr>
            <p:ph idx="1"/>
            <p:extLst>
              <p:ext uri="{D42A27DB-BD31-4B8C-83A1-F6EECF244321}">
                <p14:modId xmlns:p14="http://schemas.microsoft.com/office/powerpoint/2010/main" val="273722687"/>
              </p:ext>
            </p:extLst>
          </p:nvPr>
        </p:nvGraphicFramePr>
        <p:xfrm>
          <a:off x="5273769" y="775447"/>
          <a:ext cx="6240462"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4" name="Text Placeholder 3">
            <a:extLst>
              <a:ext uri="{FF2B5EF4-FFF2-40B4-BE49-F238E27FC236}">
                <a16:creationId xmlns:a16="http://schemas.microsoft.com/office/drawing/2014/main" id="{7E992D50-D429-6854-E7B5-1A810627F5CA}"/>
              </a:ext>
            </a:extLst>
          </p:cNvPr>
          <p:cNvSpPr>
            <a:spLocks noGrp="1"/>
          </p:cNvSpPr>
          <p:nvPr>
            <p:ph type="body" sz="half" idx="2"/>
          </p:nvPr>
        </p:nvSpPr>
        <p:spPr/>
        <p:txBody>
          <a:bodyPr/>
          <a:lstStyle/>
          <a:p>
            <a:endParaRPr lang="en-US"/>
          </a:p>
        </p:txBody>
      </p:sp>
      <p:sp>
        <p:nvSpPr>
          <p:cNvPr id="4" name="Date Placeholder 3">
            <a:extLst>
              <a:ext uri="{FF2B5EF4-FFF2-40B4-BE49-F238E27FC236}">
                <a16:creationId xmlns:a16="http://schemas.microsoft.com/office/drawing/2014/main" id="{F5C33775-E49F-06E9-CB75-BB5ACF4E2D65}"/>
              </a:ext>
            </a:extLst>
          </p:cNvPr>
          <p:cNvSpPr>
            <a:spLocks noGrp="1"/>
          </p:cNvSpPr>
          <p:nvPr>
            <p:ph type="dt" sz="half" idx="10"/>
          </p:nvPr>
        </p:nvSpPr>
        <p:spPr/>
        <p:txBody>
          <a:bodyPr anchor="ctr">
            <a:normAutofit/>
          </a:bodyPr>
          <a:lstStyle/>
          <a:p>
            <a:pPr>
              <a:spcAft>
                <a:spcPts val="600"/>
              </a:spcAft>
            </a:pPr>
            <a:fld id="{25E2199B-C7FF-4A56-9D5E-D13B3C8CE3D9}" type="datetime1">
              <a:rPr lang="en-GB"/>
              <a:pPr>
                <a:spcAft>
                  <a:spcPts val="600"/>
                </a:spcAft>
              </a:pPr>
              <a:t>21/03/2026</a:t>
            </a:fld>
            <a:endParaRPr lang="en-US"/>
          </a:p>
        </p:txBody>
      </p:sp>
      <p:sp>
        <p:nvSpPr>
          <p:cNvPr id="5" name="Footer Placeholder 4">
            <a:extLst>
              <a:ext uri="{FF2B5EF4-FFF2-40B4-BE49-F238E27FC236}">
                <a16:creationId xmlns:a16="http://schemas.microsoft.com/office/drawing/2014/main" id="{3A112A61-555D-DD3E-64EF-CF99DE0D1641}"/>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726DDD9A-7D5D-7B21-83E6-D2661E9B39A5}"/>
              </a:ext>
            </a:extLst>
          </p:cNvPr>
          <p:cNvSpPr>
            <a:spLocks noGrp="1"/>
          </p:cNvSpPr>
          <p:nvPr>
            <p:ph type="sldNum" sz="quarter" idx="12"/>
          </p:nvPr>
        </p:nvSpPr>
        <p:spPr/>
        <p:txBody>
          <a:bodyPr anchor="ctr">
            <a:normAutofit/>
          </a:bodyPr>
          <a:lstStyle/>
          <a:p>
            <a:pPr>
              <a:spcAft>
                <a:spcPts val="600"/>
              </a:spcAft>
            </a:pPr>
            <a:fld id="{E30AF5A0-43BB-4336-8627-9123B9144D80}" type="slidenum">
              <a:rPr lang="en-US" dirty="0"/>
              <a:pPr>
                <a:spcAft>
                  <a:spcPts val="600"/>
                </a:spcAft>
              </a:pPr>
              <a:t>1</a:t>
            </a:fld>
            <a:endParaRPr lang="en-US"/>
          </a:p>
        </p:txBody>
      </p:sp>
      <p:pic>
        <p:nvPicPr>
          <p:cNvPr id="170" name="Picture 169" descr="A close up of a virus&#10;&#10;AI-generated content may be incorrect.">
            <a:extLst>
              <a:ext uri="{FF2B5EF4-FFF2-40B4-BE49-F238E27FC236}">
                <a16:creationId xmlns:a16="http://schemas.microsoft.com/office/drawing/2014/main" id="{36824815-C86E-9529-9865-6B2EDB4AEA77}"/>
              </a:ext>
            </a:extLst>
          </p:cNvPr>
          <p:cNvPicPr>
            <a:picLocks noChangeAspect="1"/>
          </p:cNvPicPr>
          <p:nvPr/>
        </p:nvPicPr>
        <p:blipFill>
          <a:blip r:embed="rId9"/>
          <a:stretch>
            <a:fillRect/>
          </a:stretch>
        </p:blipFill>
        <p:spPr>
          <a:xfrm>
            <a:off x="1479177" y="2969558"/>
            <a:ext cx="3552266" cy="2454091"/>
          </a:xfrm>
          <a:prstGeom prst="rect">
            <a:avLst/>
          </a:prstGeom>
        </p:spPr>
      </p:pic>
      <p:pic>
        <p:nvPicPr>
          <p:cNvPr id="8" name="Audio 7">
            <a:hlinkClick r:id="" action="ppaction://media"/>
            <a:extLst>
              <a:ext uri="{FF2B5EF4-FFF2-40B4-BE49-F238E27FC236}">
                <a16:creationId xmlns:a16="http://schemas.microsoft.com/office/drawing/2014/main" id="{C01F6F6E-E620-BB48-7FB0-758C935A9D4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19398364"/>
      </p:ext>
    </p:extLst>
  </p:cSld>
  <p:clrMapOvr>
    <a:masterClrMapping/>
  </p:clrMapOvr>
  <mc:AlternateContent xmlns:mc="http://schemas.openxmlformats.org/markup-compatibility/2006">
    <mc:Choice xmlns:p14="http://schemas.microsoft.com/office/powerpoint/2010/main" Requires="p14">
      <p:transition spd="slow" p14:dur="2000" advTm="21366"/>
    </mc:Choice>
    <mc:Fallback>
      <p:transition spd="slow" advTm="21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0C3A8217-EAD1-F342-FCCA-452026913F61}"/>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4086152-76A4-0EB5-8EB5-0502D51B6D79}"/>
              </a:ext>
            </a:extLst>
          </p:cNvPr>
          <p:cNvSpPr>
            <a:spLocks noGrp="1"/>
          </p:cNvSpPr>
          <p:nvPr>
            <p:ph type="title"/>
          </p:nvPr>
        </p:nvSpPr>
        <p:spPr>
          <a:xfrm>
            <a:off x="496112" y="685801"/>
            <a:ext cx="2743200" cy="5105400"/>
          </a:xfrm>
        </p:spPr>
        <p:txBody>
          <a:bodyPr>
            <a:normAutofit/>
          </a:bodyPr>
          <a:lstStyle/>
          <a:p>
            <a:pPr algn="l"/>
            <a:r>
              <a:rPr lang="en-GB" sz="2400">
                <a:solidFill>
                  <a:srgbClr val="FFFFFF"/>
                </a:solidFill>
                <a:latin typeface="Arial Nova"/>
              </a:rPr>
              <a:t>INTRODUCTION</a:t>
            </a:r>
          </a:p>
        </p:txBody>
      </p:sp>
      <p:grpSp>
        <p:nvGrpSpPr>
          <p:cNvPr id="27" name="Group 26">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8"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9"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0"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1"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2"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3"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3" name="Content Placeholder 2">
            <a:extLst>
              <a:ext uri="{FF2B5EF4-FFF2-40B4-BE49-F238E27FC236}">
                <a16:creationId xmlns:a16="http://schemas.microsoft.com/office/drawing/2014/main" id="{113929DC-4E6D-3692-E7F1-58E977A5C361}"/>
              </a:ext>
            </a:extLst>
          </p:cNvPr>
          <p:cNvSpPr>
            <a:spLocks noGrp="1"/>
          </p:cNvSpPr>
          <p:nvPr>
            <p:ph idx="1"/>
          </p:nvPr>
        </p:nvSpPr>
        <p:spPr>
          <a:xfrm>
            <a:off x="5117106" y="685801"/>
            <a:ext cx="6385918" cy="5105400"/>
          </a:xfrm>
        </p:spPr>
        <p:txBody>
          <a:bodyPr>
            <a:normAutofit/>
          </a:bodyPr>
          <a:lstStyle/>
          <a:p>
            <a:pPr marL="0" indent="0">
              <a:buNone/>
            </a:pPr>
            <a:endParaRPr lang="en-GB" sz="2000" dirty="0">
              <a:latin typeface="Arial Nova"/>
              <a:ea typeface="Calibri"/>
              <a:cs typeface="Calibri"/>
            </a:endParaRPr>
          </a:p>
          <a:p>
            <a:pPr marL="0" indent="0">
              <a:buClr>
                <a:srgbClr val="8D1515"/>
              </a:buClr>
              <a:buNone/>
            </a:pPr>
            <a:r>
              <a:rPr lang="en-GB" sz="2000" dirty="0">
                <a:latin typeface="Arial Nova"/>
                <a:ea typeface="Calibri"/>
                <a:cs typeface="Calibri"/>
              </a:rPr>
              <a:t>The care plan will  focus on treatment needs and lifestyle changes to treat type 2 diabetes, explaining the impact and structures of the cardiovascular system based on anatomy and physiology.</a:t>
            </a:r>
          </a:p>
          <a:p>
            <a:pPr marL="0" indent="0">
              <a:buNone/>
            </a:pPr>
            <a:r>
              <a:rPr lang="en-GB" sz="2000" dirty="0">
                <a:latin typeface="Arial Nova"/>
                <a:ea typeface="Calibri"/>
                <a:cs typeface="Calibri"/>
              </a:rPr>
              <a:t>Describing the underlying biological mechanisms that cause the condition and how these changes lead to the symptoms presented. </a:t>
            </a:r>
          </a:p>
          <a:p>
            <a:pPr marL="0" indent="0">
              <a:buNone/>
            </a:pPr>
            <a:r>
              <a:rPr lang="en-GB" sz="2000" dirty="0">
                <a:latin typeface="Arial Nova"/>
                <a:ea typeface="Calibri"/>
                <a:cs typeface="Calibri"/>
              </a:rPr>
              <a:t>Also, information will be provided on how the condition will be identified, what the symptoms are, and how strategies aim to prevent complications in the condition giving greater control to manage the disease (Ma et al., 2022).</a:t>
            </a:r>
          </a:p>
          <a:p>
            <a:pPr>
              <a:buClr>
                <a:srgbClr val="8D1515"/>
              </a:buClr>
            </a:pPr>
            <a:endParaRPr lang="en-GB" sz="2000" dirty="0">
              <a:latin typeface="Arial Nova"/>
              <a:ea typeface="Calibri"/>
              <a:cs typeface="Calibri"/>
            </a:endParaRPr>
          </a:p>
        </p:txBody>
      </p:sp>
      <p:pic>
        <p:nvPicPr>
          <p:cNvPr id="6" name="Audio 5">
            <a:hlinkClick r:id="" action="ppaction://media"/>
            <a:extLst>
              <a:ext uri="{FF2B5EF4-FFF2-40B4-BE49-F238E27FC236}">
                <a16:creationId xmlns:a16="http://schemas.microsoft.com/office/drawing/2014/main" id="{E3DEB049-7DCC-DB3A-1D57-9F9E40F8022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2333426"/>
      </p:ext>
    </p:extLst>
  </p:cSld>
  <p:clrMapOvr>
    <a:masterClrMapping/>
  </p:clrMapOvr>
  <mc:AlternateContent xmlns:mc="http://schemas.openxmlformats.org/markup-compatibility/2006">
    <mc:Choice xmlns:p14="http://schemas.microsoft.com/office/powerpoint/2010/main" Requires="p14">
      <p:transition spd="slow" p14:dur="2000" advTm="81444"/>
    </mc:Choice>
    <mc:Fallback>
      <p:transition spd="slow" advTm="81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descr="Colourful pills stacked to make a bar graph">
            <a:extLst>
              <a:ext uri="{FF2B5EF4-FFF2-40B4-BE49-F238E27FC236}">
                <a16:creationId xmlns:a16="http://schemas.microsoft.com/office/drawing/2014/main" id="{0511B3DF-AE86-9078-118E-A4CDADE7E6FE}"/>
              </a:ext>
            </a:extLst>
          </p:cNvPr>
          <p:cNvPicPr>
            <a:picLocks noChangeAspect="1"/>
          </p:cNvPicPr>
          <p:nvPr/>
        </p:nvPicPr>
        <p:blipFill>
          <a:blip r:embed="rId5"/>
          <a:srcRect l="33082" r="13796"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43" name="Group 4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4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4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4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4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4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32B542C8-3A0B-57FC-51E4-78E2E8E84706}"/>
              </a:ext>
            </a:extLst>
          </p:cNvPr>
          <p:cNvSpPr>
            <a:spLocks noGrp="1"/>
          </p:cNvSpPr>
          <p:nvPr>
            <p:ph type="title"/>
          </p:nvPr>
        </p:nvSpPr>
        <p:spPr>
          <a:xfrm>
            <a:off x="972080" y="685800"/>
            <a:ext cx="5260680" cy="1752599"/>
          </a:xfrm>
        </p:spPr>
        <p:txBody>
          <a:bodyPr vert="horz" lIns="91440" tIns="45720" rIns="91440" bIns="45720" rtlCol="0">
            <a:normAutofit/>
          </a:bodyPr>
          <a:lstStyle/>
          <a:p>
            <a:pPr algn="l">
              <a:lnSpc>
                <a:spcPct val="90000"/>
              </a:lnSpc>
            </a:pPr>
            <a:r>
              <a:rPr lang="en-US" b="1">
                <a:latin typeface="Arial Nova"/>
              </a:rPr>
              <a:t>TYPE 2 DIABETES</a:t>
            </a:r>
            <a:br>
              <a:rPr lang="en-US" b="1">
                <a:latin typeface="Arial Nova"/>
              </a:rPr>
            </a:br>
            <a:br>
              <a:rPr lang="en-US">
                <a:latin typeface="Arial Nova"/>
              </a:rPr>
            </a:br>
            <a:endParaRPr lang="en-US">
              <a:latin typeface="Arial Nova"/>
            </a:endParaRPr>
          </a:p>
        </p:txBody>
      </p:sp>
      <p:sp>
        <p:nvSpPr>
          <p:cNvPr id="3" name="Content Placeholder 2">
            <a:extLst>
              <a:ext uri="{FF2B5EF4-FFF2-40B4-BE49-F238E27FC236}">
                <a16:creationId xmlns:a16="http://schemas.microsoft.com/office/drawing/2014/main" id="{8F6749CB-94D4-7BAE-A390-E92263603FA7}"/>
              </a:ext>
            </a:extLst>
          </p:cNvPr>
          <p:cNvSpPr>
            <a:spLocks noGrp="1"/>
          </p:cNvSpPr>
          <p:nvPr>
            <p:ph idx="1"/>
          </p:nvPr>
        </p:nvSpPr>
        <p:spPr>
          <a:xfrm>
            <a:off x="262468" y="1568823"/>
            <a:ext cx="5641680" cy="4289611"/>
          </a:xfrm>
        </p:spPr>
        <p:txBody>
          <a:bodyPr vert="horz" lIns="91440" tIns="45720" rIns="91440" bIns="45720" rtlCol="0">
            <a:normAutofit/>
          </a:bodyPr>
          <a:lstStyle/>
          <a:p>
            <a:pPr marL="0" indent="0">
              <a:lnSpc>
                <a:spcPct val="90000"/>
              </a:lnSpc>
              <a:buNone/>
            </a:pPr>
            <a:r>
              <a:rPr lang="en-US" sz="1600" dirty="0">
                <a:latin typeface="Arial" panose="020B0604020202020204" pitchFamily="34" charset="0"/>
                <a:cs typeface="Arial" panose="020B0604020202020204" pitchFamily="34" charset="0"/>
              </a:rPr>
              <a:t>Type 2 Diabetes is a chronic condition causing high blood sugar. It is a common condition that causes the level of glucose in the blood to become too high.</a:t>
            </a:r>
          </a:p>
          <a:p>
            <a:pPr marL="0" indent="0">
              <a:lnSpc>
                <a:spcPct val="90000"/>
              </a:lnSpc>
              <a:buNone/>
            </a:pPr>
            <a:endParaRPr lang="en-US" sz="1600"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v"/>
            </a:pPr>
            <a:r>
              <a:rPr lang="en-US" sz="1600" dirty="0">
                <a:latin typeface="Arial" panose="020B0604020202020204" pitchFamily="34" charset="0"/>
                <a:cs typeface="Arial" panose="020B0604020202020204" pitchFamily="34" charset="0"/>
              </a:rPr>
              <a:t>Insulin Resistance</a:t>
            </a:r>
          </a:p>
          <a:p>
            <a:pPr>
              <a:lnSpc>
                <a:spcPct val="90000"/>
              </a:lnSpc>
              <a:buFont typeface="Wingdings" panose="05000000000000000000" pitchFamily="2" charset="2"/>
              <a:buChar char="v"/>
            </a:pPr>
            <a:r>
              <a:rPr lang="en-US" sz="1600" dirty="0">
                <a:latin typeface="Arial" panose="020B0604020202020204" pitchFamily="34" charset="0"/>
                <a:cs typeface="Arial" panose="020B0604020202020204" pitchFamily="34" charset="0"/>
              </a:rPr>
              <a:t>Mechanism</a:t>
            </a:r>
          </a:p>
          <a:p>
            <a:pPr>
              <a:lnSpc>
                <a:spcPct val="90000"/>
              </a:lnSpc>
              <a:buFont typeface="Wingdings" panose="05000000000000000000" pitchFamily="2" charset="2"/>
              <a:buChar char="v"/>
            </a:pPr>
            <a:r>
              <a:rPr lang="en-US" sz="1600" dirty="0">
                <a:latin typeface="Arial" panose="020B0604020202020204" pitchFamily="34" charset="0"/>
                <a:cs typeface="Arial" panose="020B0604020202020204" pitchFamily="34" charset="0"/>
              </a:rPr>
              <a:t>Distinction</a:t>
            </a:r>
          </a:p>
          <a:p>
            <a:pPr marL="0" indent="0">
              <a:lnSpc>
                <a:spcPct val="90000"/>
              </a:lnSpc>
              <a:buNone/>
            </a:pPr>
            <a:endParaRPr lang="en-US" sz="1600" dirty="0">
              <a:latin typeface="Arial" panose="020B0604020202020204" pitchFamily="34" charset="0"/>
              <a:cs typeface="Arial" panose="020B0604020202020204" pitchFamily="34" charset="0"/>
            </a:endParaRPr>
          </a:p>
          <a:p>
            <a:pPr marL="0" indent="0">
              <a:lnSpc>
                <a:spcPct val="90000"/>
              </a:lnSpc>
              <a:buNone/>
            </a:pPr>
            <a:r>
              <a:rPr lang="en-US" sz="1600" dirty="0">
                <a:latin typeface="Arial" panose="020B0604020202020204" pitchFamily="34" charset="0"/>
                <a:cs typeface="Arial" panose="020B0604020202020204" pitchFamily="34" charset="0"/>
              </a:rPr>
              <a:t>Those living with type 2 diabetes are twice as likely to die from heart disease and a stroke compared to patients without diabetes (</a:t>
            </a:r>
            <a:r>
              <a:rPr lang="en-US" sz="1600" dirty="0" err="1">
                <a:latin typeface="Arial" panose="020B0604020202020204" pitchFamily="34" charset="0"/>
                <a:cs typeface="Arial" panose="020B0604020202020204" pitchFamily="34" charset="0"/>
              </a:rPr>
              <a:t>Forouhi</a:t>
            </a:r>
            <a:r>
              <a:rPr lang="en-US" sz="1600" dirty="0">
                <a:latin typeface="Arial" panose="020B0604020202020204" pitchFamily="34" charset="0"/>
                <a:cs typeface="Arial" panose="020B0604020202020204" pitchFamily="34" charset="0"/>
              </a:rPr>
              <a:t>, 2023).</a:t>
            </a:r>
          </a:p>
        </p:txBody>
      </p:sp>
      <p:sp>
        <p:nvSpPr>
          <p:cNvPr id="5" name="Footer Placeholder 4">
            <a:extLst>
              <a:ext uri="{FF2B5EF4-FFF2-40B4-BE49-F238E27FC236}">
                <a16:creationId xmlns:a16="http://schemas.microsoft.com/office/drawing/2014/main" id="{50C7D8ED-57CF-4A0E-C20C-DBFB52E0773A}"/>
              </a:ext>
            </a:extLst>
          </p:cNvPr>
          <p:cNvSpPr>
            <a:spLocks noGrp="1"/>
          </p:cNvSpPr>
          <p:nvPr>
            <p:ph type="ftr" sz="quarter" idx="11"/>
          </p:nvPr>
        </p:nvSpPr>
        <p:spPr>
          <a:xfrm>
            <a:off x="972082" y="5883275"/>
            <a:ext cx="3634844" cy="365125"/>
          </a:xfrm>
        </p:spPr>
        <p:txBody>
          <a:bodyPr vert="horz" lIns="91440" tIns="45720" rIns="91440" bIns="45720" rtlCol="0">
            <a:normAutofit/>
          </a:bodyPr>
          <a:lstStyle/>
          <a:p>
            <a:pPr defTabSz="457200">
              <a:lnSpc>
                <a:spcPct val="90000"/>
              </a:lnSpc>
              <a:spcAft>
                <a:spcPts val="600"/>
              </a:spcAft>
            </a:pPr>
            <a:r>
              <a:rPr lang="en-US" sz="700" b="0" i="0" kern="1200" dirty="0">
                <a:effectLst/>
                <a:latin typeface="+mn-lt"/>
                <a:ea typeface="+mn-ea"/>
                <a:cs typeface="+mn-cs"/>
              </a:rPr>
              <a:t>
              </a:t>
            </a:r>
          </a:p>
        </p:txBody>
      </p:sp>
      <p:sp>
        <p:nvSpPr>
          <p:cNvPr id="4" name="Date Placeholder 3">
            <a:extLst>
              <a:ext uri="{FF2B5EF4-FFF2-40B4-BE49-F238E27FC236}">
                <a16:creationId xmlns:a16="http://schemas.microsoft.com/office/drawing/2014/main" id="{2B7553B9-ABAD-4EA0-197E-A07471F05DAB}"/>
              </a:ext>
            </a:extLst>
          </p:cNvPr>
          <p:cNvSpPr>
            <a:spLocks noGrp="1"/>
          </p:cNvSpPr>
          <p:nvPr>
            <p:ph type="dt" sz="half" idx="10"/>
          </p:nvPr>
        </p:nvSpPr>
        <p:spPr>
          <a:xfrm>
            <a:off x="4687853" y="5883275"/>
            <a:ext cx="1143000" cy="365125"/>
          </a:xfrm>
        </p:spPr>
        <p:txBody>
          <a:bodyPr vert="horz" lIns="91440" tIns="45720" rIns="91440" bIns="45720" rtlCol="0">
            <a:normAutofit/>
          </a:bodyPr>
          <a:lstStyle/>
          <a:p>
            <a:pPr defTabSz="457200">
              <a:spcAft>
                <a:spcPts val="600"/>
              </a:spcAft>
            </a:pPr>
            <a:fld id="{6C104256-A07E-4626-862C-81D0B5EDC277}" type="datetime1">
              <a:rPr lang="en-GB"/>
              <a:pPr defTabSz="457200">
                <a:spcAft>
                  <a:spcPts val="600"/>
                </a:spcAft>
              </a:pPr>
              <a:t>21/03/2026</a:t>
            </a:fld>
            <a:endParaRPr lang="en-US"/>
          </a:p>
        </p:txBody>
      </p:sp>
      <p:sp>
        <p:nvSpPr>
          <p:cNvPr id="6" name="Slide Number Placeholder 5">
            <a:extLst>
              <a:ext uri="{FF2B5EF4-FFF2-40B4-BE49-F238E27FC236}">
                <a16:creationId xmlns:a16="http://schemas.microsoft.com/office/drawing/2014/main" id="{560D1DAC-FD18-7766-D6B0-4D61E5ED6F4E}"/>
              </a:ext>
            </a:extLst>
          </p:cNvPr>
          <p:cNvSpPr>
            <a:spLocks noGrp="1"/>
          </p:cNvSpPr>
          <p:nvPr>
            <p:ph type="sldNum" sz="quarter" idx="12"/>
          </p:nvPr>
        </p:nvSpPr>
        <p:spPr>
          <a:xfrm>
            <a:off x="5907053" y="5867131"/>
            <a:ext cx="551167" cy="365125"/>
          </a:xfrm>
        </p:spPr>
        <p:txBody>
          <a:bodyPr vert="horz" lIns="91440" tIns="45720" rIns="91440" bIns="45720" rtlCol="0">
            <a:normAutofit/>
          </a:bodyPr>
          <a:lstStyle/>
          <a:p>
            <a:pPr defTabSz="457200">
              <a:spcAft>
                <a:spcPts val="600"/>
              </a:spcAft>
            </a:pPr>
            <a:fld id="{E30AF5A0-43BB-4336-8627-9123B9144D80}" type="slidenum">
              <a:rPr lang="en-US" dirty="0"/>
              <a:pPr defTabSz="457200">
                <a:spcAft>
                  <a:spcPts val="600"/>
                </a:spcAft>
              </a:pPr>
              <a:t>3</a:t>
            </a:fld>
            <a:endParaRPr lang="en-US"/>
          </a:p>
        </p:txBody>
      </p:sp>
      <p:pic>
        <p:nvPicPr>
          <p:cNvPr id="8" name="Audio 7">
            <a:hlinkClick r:id="" action="ppaction://media"/>
            <a:extLst>
              <a:ext uri="{FF2B5EF4-FFF2-40B4-BE49-F238E27FC236}">
                <a16:creationId xmlns:a16="http://schemas.microsoft.com/office/drawing/2014/main" id="{C06D8EDA-9E9F-618B-021B-938E25CFBE8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152019"/>
      </p:ext>
    </p:extLst>
  </p:cSld>
  <p:clrMapOvr>
    <a:masterClrMapping/>
  </p:clrMapOvr>
  <mc:AlternateContent xmlns:mc="http://schemas.openxmlformats.org/markup-compatibility/2006">
    <mc:Choice xmlns:p14="http://schemas.microsoft.com/office/powerpoint/2010/main" Requires="p14">
      <p:transition spd="slow" p14:dur="2000" advTm="72676"/>
    </mc:Choice>
    <mc:Fallback>
      <p:transition spd="slow" advTm="72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CF3E249-F9A4-B5FC-3441-B6D1C67C36B8}"/>
              </a:ext>
            </a:extLst>
          </p:cNvPr>
          <p:cNvSpPr>
            <a:spLocks noGrp="1"/>
          </p:cNvSpPr>
          <p:nvPr>
            <p:ph type="title"/>
          </p:nvPr>
        </p:nvSpPr>
        <p:spPr>
          <a:xfrm>
            <a:off x="496112" y="685801"/>
            <a:ext cx="2743200" cy="5105400"/>
          </a:xfrm>
        </p:spPr>
        <p:txBody>
          <a:bodyPr>
            <a:normAutofit/>
          </a:bodyPr>
          <a:lstStyle/>
          <a:p>
            <a:pPr algn="l"/>
            <a:r>
              <a:rPr lang="en-GB" sz="3200" b="1">
                <a:solidFill>
                  <a:srgbClr val="FFFFFF"/>
                </a:solidFill>
                <a:latin typeface="Arial Nova"/>
              </a:rPr>
              <a:t>BODY SYSTEMS AFFECTED BY TYPE 2 DIABETES</a:t>
            </a:r>
          </a:p>
        </p:txBody>
      </p:sp>
      <p:grpSp>
        <p:nvGrpSpPr>
          <p:cNvPr id="11" name="Group 10">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19" name="Content Placeholder 2">
            <a:extLst>
              <a:ext uri="{FF2B5EF4-FFF2-40B4-BE49-F238E27FC236}">
                <a16:creationId xmlns:a16="http://schemas.microsoft.com/office/drawing/2014/main" id="{B7345023-74E3-91E8-6B26-CE98478CB7B1}"/>
              </a:ext>
            </a:extLst>
          </p:cNvPr>
          <p:cNvSpPr>
            <a:spLocks noGrp="1"/>
          </p:cNvSpPr>
          <p:nvPr>
            <p:ph idx="1"/>
          </p:nvPr>
        </p:nvSpPr>
        <p:spPr>
          <a:xfrm>
            <a:off x="5117106" y="685801"/>
            <a:ext cx="6385918" cy="5105400"/>
          </a:xfrm>
        </p:spPr>
        <p:txBody>
          <a:bodyPr>
            <a:normAutofit/>
          </a:bodyPr>
          <a:lstStyle/>
          <a:p>
            <a:pPr marL="342900" indent="-342900">
              <a:buFont typeface="Wingdings"/>
              <a:buChar char="v"/>
            </a:pPr>
            <a:r>
              <a:rPr lang="en-GB" sz="2000" dirty="0">
                <a:latin typeface="Arial Nova"/>
                <a:ea typeface="Calibri"/>
                <a:cs typeface="Calibri"/>
              </a:rPr>
              <a:t>  Nervous System (Neuropathy)</a:t>
            </a:r>
            <a:endParaRPr lang="en-US" sz="2000" dirty="0"/>
          </a:p>
          <a:p>
            <a:pPr>
              <a:buClr>
                <a:srgbClr val="8D1515"/>
              </a:buClr>
              <a:buFont typeface="Wingdings"/>
              <a:buChar char="v"/>
            </a:pPr>
            <a:r>
              <a:rPr lang="en-GB" sz="2000" dirty="0">
                <a:latin typeface="Arial Nova"/>
                <a:ea typeface="Calibri"/>
                <a:cs typeface="Calibri"/>
              </a:rPr>
              <a:t>  Kidneys (Nephropathy)</a:t>
            </a:r>
          </a:p>
          <a:p>
            <a:pPr>
              <a:buClr>
                <a:srgbClr val="8D1515"/>
              </a:buClr>
              <a:buFont typeface="Wingdings"/>
              <a:buChar char="v"/>
            </a:pPr>
            <a:r>
              <a:rPr lang="en-GB" sz="2000" dirty="0">
                <a:latin typeface="Arial Nova"/>
                <a:ea typeface="Calibri"/>
                <a:cs typeface="Calibri"/>
              </a:rPr>
              <a:t>  Eyes (Retinopathy)</a:t>
            </a:r>
          </a:p>
          <a:p>
            <a:pPr>
              <a:buClr>
                <a:srgbClr val="8D1515"/>
              </a:buClr>
              <a:buFont typeface="Wingdings"/>
              <a:buChar char="v"/>
            </a:pPr>
            <a:r>
              <a:rPr lang="en-GB" sz="2000" dirty="0">
                <a:latin typeface="Arial Nova"/>
                <a:ea typeface="Calibri"/>
                <a:cs typeface="Calibri"/>
              </a:rPr>
              <a:t>  Feet and Skin </a:t>
            </a:r>
          </a:p>
          <a:p>
            <a:pPr>
              <a:buClr>
                <a:srgbClr val="8D1515"/>
              </a:buClr>
              <a:buFont typeface="Wingdings"/>
              <a:buChar char="v"/>
            </a:pPr>
            <a:r>
              <a:rPr lang="en-GB" sz="2000" dirty="0">
                <a:latin typeface="Arial Nova"/>
                <a:ea typeface="Calibri"/>
                <a:cs typeface="Calibri"/>
              </a:rPr>
              <a:t>  Immune System</a:t>
            </a:r>
          </a:p>
          <a:p>
            <a:pPr>
              <a:buClr>
                <a:srgbClr val="8D1515"/>
              </a:buClr>
              <a:buFont typeface="Wingdings"/>
              <a:buChar char="v"/>
            </a:pPr>
            <a:r>
              <a:rPr lang="en-GB" sz="2000" dirty="0">
                <a:latin typeface="Arial Nova"/>
                <a:ea typeface="Calibri"/>
                <a:cs typeface="Calibri"/>
              </a:rPr>
              <a:t>  Cardiovascular System   </a:t>
            </a:r>
          </a:p>
          <a:p>
            <a:pPr marL="0" indent="0">
              <a:buClr>
                <a:srgbClr val="8D1515"/>
              </a:buClr>
              <a:buNone/>
            </a:pPr>
            <a:r>
              <a:rPr lang="en-GB" sz="2000" dirty="0">
                <a:latin typeface="Arial Nova"/>
                <a:ea typeface="Calibri"/>
                <a:cs typeface="Calibri"/>
              </a:rPr>
              <a:t>(Rabadia et al., 2024).</a:t>
            </a:r>
            <a:endParaRPr lang="en-GB" dirty="0"/>
          </a:p>
        </p:txBody>
      </p:sp>
      <p:pic>
        <p:nvPicPr>
          <p:cNvPr id="4" name="Audio 3">
            <a:hlinkClick r:id="" action="ppaction://media"/>
            <a:extLst>
              <a:ext uri="{FF2B5EF4-FFF2-40B4-BE49-F238E27FC236}">
                <a16:creationId xmlns:a16="http://schemas.microsoft.com/office/drawing/2014/main" id="{B99A7F0C-ABCE-FDD4-3004-47B2AEB4197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3823836"/>
      </p:ext>
    </p:extLst>
  </p:cSld>
  <p:clrMapOvr>
    <a:masterClrMapping/>
  </p:clrMapOvr>
  <mc:AlternateContent xmlns:mc="http://schemas.openxmlformats.org/markup-compatibility/2006">
    <mc:Choice xmlns:p14="http://schemas.microsoft.com/office/powerpoint/2010/main" Requires="p14">
      <p:transition spd="slow" p14:dur="2000" advTm="48630"/>
    </mc:Choice>
    <mc:Fallback>
      <p:transition spd="slow" advTm="48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eart-shaped paper origami">
            <a:extLst>
              <a:ext uri="{FF2B5EF4-FFF2-40B4-BE49-F238E27FC236}">
                <a16:creationId xmlns:a16="http://schemas.microsoft.com/office/drawing/2014/main" id="{E8FBA91C-EC17-6A58-CD41-F18F3CA7FD72}"/>
              </a:ext>
            </a:extLst>
          </p:cNvPr>
          <p:cNvPicPr>
            <a:picLocks noChangeAspect="1"/>
          </p:cNvPicPr>
          <p:nvPr/>
        </p:nvPicPr>
        <p:blipFill>
          <a:blip r:embed="rId5"/>
          <a:srcRect r="2807"/>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92" name="Group 91">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76"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77"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78"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93"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80"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94"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985743FB-5E61-A0BE-3074-7DEF772D9339}"/>
              </a:ext>
            </a:extLst>
          </p:cNvPr>
          <p:cNvSpPr>
            <a:spLocks noGrp="1"/>
          </p:cNvSpPr>
          <p:nvPr>
            <p:ph type="title"/>
          </p:nvPr>
        </p:nvSpPr>
        <p:spPr>
          <a:xfrm>
            <a:off x="972080" y="685800"/>
            <a:ext cx="5260680" cy="1752599"/>
          </a:xfrm>
        </p:spPr>
        <p:txBody>
          <a:bodyPr>
            <a:normAutofit/>
          </a:bodyPr>
          <a:lstStyle/>
          <a:p>
            <a:pPr algn="l">
              <a:lnSpc>
                <a:spcPct val="90000"/>
              </a:lnSpc>
            </a:pPr>
            <a:r>
              <a:rPr lang="en-GB" sz="2200" b="1">
                <a:latin typeface="Arial Nova"/>
              </a:rPr>
              <a:t>CARDIOVASCLUR SYSTEM</a:t>
            </a:r>
            <a:br>
              <a:rPr lang="en-GB" sz="2200" b="1">
                <a:latin typeface="Arial Nova"/>
              </a:rPr>
            </a:br>
            <a:br>
              <a:rPr lang="en-GB" sz="2200">
                <a:latin typeface="Arial Nova"/>
              </a:rPr>
            </a:br>
            <a:br>
              <a:rPr lang="en-GB" sz="2200">
                <a:latin typeface="Arial Nova"/>
              </a:rPr>
            </a:br>
            <a:br>
              <a:rPr lang="en-GB" sz="2200">
                <a:latin typeface="Arial Nova"/>
              </a:rPr>
            </a:br>
            <a:endParaRPr lang="en-GB" sz="2200">
              <a:latin typeface="Arial Nova"/>
            </a:endParaRPr>
          </a:p>
        </p:txBody>
      </p:sp>
      <p:sp>
        <p:nvSpPr>
          <p:cNvPr id="3" name="Content Placeholder 2">
            <a:extLst>
              <a:ext uri="{FF2B5EF4-FFF2-40B4-BE49-F238E27FC236}">
                <a16:creationId xmlns:a16="http://schemas.microsoft.com/office/drawing/2014/main" id="{D6407F84-19C2-00D7-7BB5-F5943F0CC31C}"/>
              </a:ext>
            </a:extLst>
          </p:cNvPr>
          <p:cNvSpPr>
            <a:spLocks noGrp="1"/>
          </p:cNvSpPr>
          <p:nvPr>
            <p:ph idx="1"/>
          </p:nvPr>
        </p:nvSpPr>
        <p:spPr>
          <a:xfrm>
            <a:off x="230717" y="1986117"/>
            <a:ext cx="5673431" cy="3805084"/>
          </a:xfrm>
        </p:spPr>
        <p:txBody>
          <a:bodyPr vert="horz" lIns="91440" tIns="45720" rIns="91440" bIns="45720" rtlCol="0" anchor="ctr">
            <a:noAutofit/>
          </a:bodyPr>
          <a:lstStyle/>
          <a:p>
            <a:pPr marL="0" indent="0">
              <a:lnSpc>
                <a:spcPct val="90000"/>
              </a:lnSpc>
              <a:buNone/>
            </a:pPr>
            <a:r>
              <a:rPr lang="en-GB" sz="1800" dirty="0">
                <a:latin typeface="Arial Nova"/>
              </a:rPr>
              <a:t>One of the main systems affected is the cardiovascular system, which causes high blood pressure, heart disease and strokes. </a:t>
            </a:r>
          </a:p>
          <a:p>
            <a:pPr marL="0" indent="0">
              <a:lnSpc>
                <a:spcPct val="90000"/>
              </a:lnSpc>
              <a:buNone/>
            </a:pPr>
            <a:r>
              <a:rPr lang="en-GB" sz="1800" dirty="0">
                <a:latin typeface="Arial Nova"/>
              </a:rPr>
              <a:t>High blood sugar causes chronic inflammation, leading to narrowed and hardened arteries which restrict the blood flow.</a:t>
            </a:r>
          </a:p>
          <a:p>
            <a:pPr marL="0" indent="0">
              <a:lnSpc>
                <a:spcPct val="90000"/>
              </a:lnSpc>
              <a:buNone/>
            </a:pPr>
            <a:r>
              <a:rPr lang="en-GB" sz="1800" dirty="0">
                <a:latin typeface="Arial Nova"/>
              </a:rPr>
              <a:t>The heart organ functions by continuously pumping blood around the body through a network of blood vessels. Protecting the heart is a flat bone called the ribcage, containing red bone marrow, which is crucial for blood cell formation. </a:t>
            </a:r>
          </a:p>
          <a:p>
            <a:pPr marL="0" indent="0">
              <a:lnSpc>
                <a:spcPct val="90000"/>
              </a:lnSpc>
              <a:buNone/>
            </a:pPr>
            <a:r>
              <a:rPr lang="en-GB" sz="1800" dirty="0">
                <a:latin typeface="Arial Nova"/>
              </a:rPr>
              <a:t>If you have type 2 diabetes you are more at risk of having diseases that affect the heart and blood vessels, such as coronary artery disease (Diabetes UK, 2026).</a:t>
            </a:r>
          </a:p>
        </p:txBody>
      </p:sp>
      <p:pic>
        <p:nvPicPr>
          <p:cNvPr id="6" name="Audio 5">
            <a:hlinkClick r:id="" action="ppaction://media"/>
            <a:extLst>
              <a:ext uri="{FF2B5EF4-FFF2-40B4-BE49-F238E27FC236}">
                <a16:creationId xmlns:a16="http://schemas.microsoft.com/office/drawing/2014/main" id="{03316FC6-1124-AED3-537B-437849AFB7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02036880"/>
      </p:ext>
    </p:extLst>
  </p:cSld>
  <p:clrMapOvr>
    <a:masterClrMapping/>
  </p:clrMapOvr>
  <mc:AlternateContent xmlns:mc="http://schemas.openxmlformats.org/markup-compatibility/2006">
    <mc:Choice xmlns:p14="http://schemas.microsoft.com/office/powerpoint/2010/main" Requires="p14">
      <p:transition spd="slow" p14:dur="2000" advTm="67970"/>
    </mc:Choice>
    <mc:Fallback>
      <p:transition spd="slow" advTm="67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uman body with veins and arteries&#10;&#10;AI-generated content may be incorrect.">
            <a:extLst>
              <a:ext uri="{FF2B5EF4-FFF2-40B4-BE49-F238E27FC236}">
                <a16:creationId xmlns:a16="http://schemas.microsoft.com/office/drawing/2014/main" id="{29B5B495-1945-0029-DFDA-A8371B19E65F}"/>
              </a:ext>
            </a:extLst>
          </p:cNvPr>
          <p:cNvPicPr>
            <a:picLocks noChangeAspect="1"/>
          </p:cNvPicPr>
          <p:nvPr/>
        </p:nvPicPr>
        <p:blipFill>
          <a:blip r:embed="rId5"/>
          <a:srcRect l="21103" r="5299"/>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52" name="Group 51">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53"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54"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55"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56"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57"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58"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ABA09CDB-9911-D4F6-CCA3-D10787B543FE}"/>
              </a:ext>
            </a:extLst>
          </p:cNvPr>
          <p:cNvSpPr>
            <a:spLocks noGrp="1"/>
          </p:cNvSpPr>
          <p:nvPr>
            <p:ph type="title"/>
          </p:nvPr>
        </p:nvSpPr>
        <p:spPr>
          <a:xfrm>
            <a:off x="972080" y="685800"/>
            <a:ext cx="5260680" cy="1752599"/>
          </a:xfrm>
        </p:spPr>
        <p:txBody>
          <a:bodyPr vert="horz" lIns="91440" tIns="45720" rIns="91440" bIns="45720" rtlCol="0">
            <a:normAutofit/>
          </a:bodyPr>
          <a:lstStyle/>
          <a:p>
            <a:pPr algn="l">
              <a:lnSpc>
                <a:spcPct val="90000"/>
              </a:lnSpc>
            </a:pPr>
            <a:br>
              <a:rPr lang="en-US" sz="1600">
                <a:latin typeface="Arial Nova"/>
              </a:rPr>
            </a:br>
            <a:br>
              <a:rPr lang="en-US" sz="1600">
                <a:latin typeface="Arial Nova"/>
              </a:rPr>
            </a:br>
            <a:br>
              <a:rPr lang="en-US" sz="1600">
                <a:latin typeface="Arial Nova"/>
              </a:rPr>
            </a:br>
            <a:br>
              <a:rPr lang="en-US" sz="1600">
                <a:latin typeface="Arial Nova"/>
              </a:rPr>
            </a:br>
            <a:br>
              <a:rPr lang="en-US" sz="1600">
                <a:latin typeface="Arial Nova"/>
              </a:rPr>
            </a:br>
            <a:br>
              <a:rPr lang="en-US" sz="1600">
                <a:latin typeface="Arial Nova"/>
              </a:rPr>
            </a:br>
            <a:endParaRPr lang="en-US" sz="1600">
              <a:latin typeface="Arial Nova"/>
            </a:endParaRPr>
          </a:p>
        </p:txBody>
      </p:sp>
      <p:sp>
        <p:nvSpPr>
          <p:cNvPr id="45" name="Content Placeholder 2">
            <a:extLst>
              <a:ext uri="{FF2B5EF4-FFF2-40B4-BE49-F238E27FC236}">
                <a16:creationId xmlns:a16="http://schemas.microsoft.com/office/drawing/2014/main" id="{56543BA6-EAD5-C2EE-DC1D-82A681827CE7}"/>
              </a:ext>
            </a:extLst>
          </p:cNvPr>
          <p:cNvSpPr>
            <a:spLocks noGrp="1"/>
          </p:cNvSpPr>
          <p:nvPr>
            <p:ph idx="1"/>
          </p:nvPr>
        </p:nvSpPr>
        <p:spPr>
          <a:xfrm>
            <a:off x="352116" y="571499"/>
            <a:ext cx="5552032" cy="5219701"/>
          </a:xfrm>
        </p:spPr>
        <p:txBody>
          <a:bodyPr vert="horz" lIns="91440" tIns="45720" rIns="91440" bIns="45720" rtlCol="0">
            <a:normAutofit/>
          </a:bodyPr>
          <a:lstStyle/>
          <a:p>
            <a:pPr marL="0" indent="0">
              <a:lnSpc>
                <a:spcPct val="90000"/>
              </a:lnSpc>
              <a:buNone/>
            </a:pPr>
            <a:r>
              <a:rPr lang="en-GB" b="1" dirty="0">
                <a:latin typeface="Arial Nova"/>
              </a:rPr>
              <a:t>STRUCTURE OF THE HEART</a:t>
            </a:r>
          </a:p>
          <a:p>
            <a:pPr marL="0" indent="0">
              <a:lnSpc>
                <a:spcPct val="90000"/>
              </a:lnSpc>
              <a:buNone/>
            </a:pPr>
            <a:endParaRPr lang="en-GB" sz="1700" dirty="0">
              <a:latin typeface="Arial Nova"/>
            </a:endParaRPr>
          </a:p>
          <a:p>
            <a:pPr marL="0" indent="0">
              <a:lnSpc>
                <a:spcPct val="90000"/>
              </a:lnSpc>
              <a:buNone/>
            </a:pPr>
            <a:r>
              <a:rPr lang="en-GB" sz="1800" dirty="0">
                <a:latin typeface="Arial Nova"/>
              </a:rPr>
              <a:t>The heart is a four chambered muscular organ that circulates blood through the circulatory system with blood vessels called arteries and veins.</a:t>
            </a:r>
            <a:endParaRPr lang="en-GB" sz="1800" dirty="0"/>
          </a:p>
          <a:p>
            <a:pPr marL="0" indent="0">
              <a:lnSpc>
                <a:spcPct val="90000"/>
              </a:lnSpc>
              <a:buClr>
                <a:srgbClr val="8D1515"/>
              </a:buClr>
              <a:buNone/>
            </a:pPr>
            <a:r>
              <a:rPr lang="en-GB" sz="1800" dirty="0">
                <a:latin typeface="Arial Nova"/>
              </a:rPr>
              <a:t>The muscular organ is hollow and coned shaped situated in the thoracic cavity between the lungs. </a:t>
            </a:r>
            <a:endParaRPr lang="en-US" sz="1800" dirty="0">
              <a:latin typeface="Arial Nova"/>
            </a:endParaRPr>
          </a:p>
          <a:p>
            <a:pPr marL="0" indent="0">
              <a:lnSpc>
                <a:spcPct val="90000"/>
              </a:lnSpc>
              <a:buNone/>
            </a:pPr>
            <a:r>
              <a:rPr lang="en-GB" sz="1800" dirty="0">
                <a:latin typeface="Arial Nova"/>
              </a:rPr>
              <a:t>The heart tissues compose of three layers of tissue called Endocardium, Myocardium and Pericardium.</a:t>
            </a:r>
            <a:endParaRPr lang="en-US" sz="1800" dirty="0">
              <a:latin typeface="Arial Nova"/>
            </a:endParaRPr>
          </a:p>
          <a:p>
            <a:pPr marL="0" indent="0">
              <a:lnSpc>
                <a:spcPct val="90000"/>
              </a:lnSpc>
              <a:buNone/>
            </a:pPr>
            <a:r>
              <a:rPr lang="en-GB" sz="1800" dirty="0">
                <a:latin typeface="Arial Nova"/>
              </a:rPr>
              <a:t>The valves of the heart control the direction of your blood which flows in one direction, the four valves are the pulmonary, tricuspid, mitral and the aortic valve.</a:t>
            </a:r>
          </a:p>
          <a:p>
            <a:pPr marL="0" indent="0">
              <a:lnSpc>
                <a:spcPct val="90000"/>
              </a:lnSpc>
              <a:buNone/>
            </a:pPr>
            <a:r>
              <a:rPr lang="en-GB" sz="1800" dirty="0">
                <a:latin typeface="Arial Nova"/>
              </a:rPr>
              <a:t>The coronary arteries supply the heart with blood high in oxygen branching of your aorta which is your main artery in the body (Zhang et al., 2021).</a:t>
            </a:r>
          </a:p>
          <a:p>
            <a:pPr marL="0" indent="0">
              <a:lnSpc>
                <a:spcPct val="90000"/>
              </a:lnSpc>
              <a:buNone/>
            </a:pPr>
            <a:endParaRPr lang="en-US" sz="1800" dirty="0">
              <a:latin typeface="Arial Nova"/>
            </a:endParaRPr>
          </a:p>
        </p:txBody>
      </p:sp>
      <p:pic>
        <p:nvPicPr>
          <p:cNvPr id="5" name="Audio 4">
            <a:hlinkClick r:id="" action="ppaction://media"/>
            <a:extLst>
              <a:ext uri="{FF2B5EF4-FFF2-40B4-BE49-F238E27FC236}">
                <a16:creationId xmlns:a16="http://schemas.microsoft.com/office/drawing/2014/main" id="{82E8EDA7-3AF1-8254-FB65-E8DCE5219C1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0238489"/>
      </p:ext>
    </p:extLst>
  </p:cSld>
  <p:clrMapOvr>
    <a:masterClrMapping/>
  </p:clrMapOvr>
  <mc:AlternateContent xmlns:mc="http://schemas.openxmlformats.org/markup-compatibility/2006">
    <mc:Choice xmlns:p14="http://schemas.microsoft.com/office/powerpoint/2010/main" Requires="p14">
      <p:transition spd="slow" p14:dur="2000" advTm="71098"/>
    </mc:Choice>
    <mc:Fallback>
      <p:transition spd="slow" advTm="71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DE47280D-9DF4-4EC0-870E-F5799F7AD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useBgFill="1">
        <p:nvSpPr>
          <p:cNvPr id="37" name="Freeform 37">
            <a:extLst>
              <a:ext uri="{FF2B5EF4-FFF2-40B4-BE49-F238E27FC236}">
                <a16:creationId xmlns:a16="http://schemas.microsoft.com/office/drawing/2014/main" id="{7ED3A13C-2CCC-4715-A54F-87795E0CE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2"/>
            <a:ext cx="8005382" cy="6857999"/>
          </a:xfrm>
          <a:custGeom>
            <a:avLst/>
            <a:gdLst>
              <a:gd name="connsiteX0" fmla="*/ 0 w 8005382"/>
              <a:gd name="connsiteY0" fmla="*/ 0 h 6857999"/>
              <a:gd name="connsiteX1" fmla="*/ 7723450 w 8005382"/>
              <a:gd name="connsiteY1" fmla="*/ 0 h 6857999"/>
              <a:gd name="connsiteX2" fmla="*/ 6859850 w 8005382"/>
              <a:gd name="connsiteY2" fmla="*/ 5223932 h 6857999"/>
              <a:gd name="connsiteX3" fmla="*/ 8005382 w 8005382"/>
              <a:gd name="connsiteY3" fmla="*/ 6857999 h 6857999"/>
              <a:gd name="connsiteX4" fmla="*/ 0 w 8005382"/>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5382" h="6857999">
                <a:moveTo>
                  <a:pt x="0" y="0"/>
                </a:moveTo>
                <a:lnTo>
                  <a:pt x="7723450" y="0"/>
                </a:lnTo>
                <a:lnTo>
                  <a:pt x="6859850" y="5223932"/>
                </a:lnTo>
                <a:lnTo>
                  <a:pt x="8005382" y="6857999"/>
                </a:lnTo>
                <a:lnTo>
                  <a:pt x="0" y="6857999"/>
                </a:lnTo>
                <a:close/>
              </a:path>
            </a:pathLst>
          </a:custGeom>
          <a:ln>
            <a:noFill/>
          </a:ln>
          <a:effectLst/>
        </p:spPr>
        <p:style>
          <a:lnRef idx="1">
            <a:schemeClr val="accent1"/>
          </a:lnRef>
          <a:fillRef idx="1003">
            <a:schemeClr val="lt1"/>
          </a:fillRef>
          <a:effectRef idx="2">
            <a:schemeClr val="accent1"/>
          </a:effectRef>
          <a:fontRef idx="minor">
            <a:schemeClr val="lt1"/>
          </a:fontRef>
        </p:style>
        <p:txBody>
          <a:bodyPr wrap="square" rtlCol="0" anchor="ctr">
            <a:noAutofit/>
          </a:bodyPr>
          <a:lstStyle/>
          <a:p>
            <a:pPr algn="ctr"/>
            <a:endParaRPr lang="en-US"/>
          </a:p>
        </p:txBody>
      </p:sp>
      <p:grpSp>
        <p:nvGrpSpPr>
          <p:cNvPr id="39" name="Group 38">
            <a:extLst>
              <a:ext uri="{FF2B5EF4-FFF2-40B4-BE49-F238E27FC236}">
                <a16:creationId xmlns:a16="http://schemas.microsoft.com/office/drawing/2014/main" id="{FB6C0892-83F6-4C98-B806-06627C732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42930" y="0"/>
            <a:ext cx="2436813" cy="6858001"/>
            <a:chOff x="1320800" y="0"/>
            <a:chExt cx="2436813" cy="6858001"/>
          </a:xfrm>
        </p:grpSpPr>
        <p:sp>
          <p:nvSpPr>
            <p:cNvPr id="40" name="Freeform 6">
              <a:extLst>
                <a:ext uri="{FF2B5EF4-FFF2-40B4-BE49-F238E27FC236}">
                  <a16:creationId xmlns:a16="http://schemas.microsoft.com/office/drawing/2014/main" id="{76E9889C-BAC7-429B-86C0-2D7736A39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41" name="Freeform 7">
              <a:extLst>
                <a:ext uri="{FF2B5EF4-FFF2-40B4-BE49-F238E27FC236}">
                  <a16:creationId xmlns:a16="http://schemas.microsoft.com/office/drawing/2014/main" id="{B84616D5-1F3D-4B55-BA27-B53B56376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42" name="Freeform 8">
              <a:extLst>
                <a:ext uri="{FF2B5EF4-FFF2-40B4-BE49-F238E27FC236}">
                  <a16:creationId xmlns:a16="http://schemas.microsoft.com/office/drawing/2014/main" id="{D6883E9B-59DA-4777-AC43-55F9164D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43" name="Freeform 9">
              <a:extLst>
                <a:ext uri="{FF2B5EF4-FFF2-40B4-BE49-F238E27FC236}">
                  <a16:creationId xmlns:a16="http://schemas.microsoft.com/office/drawing/2014/main" id="{F5442FF4-005F-4930-92FB-6594E29C4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44" name="Freeform 10">
              <a:extLst>
                <a:ext uri="{FF2B5EF4-FFF2-40B4-BE49-F238E27FC236}">
                  <a16:creationId xmlns:a16="http://schemas.microsoft.com/office/drawing/2014/main" id="{648BA981-E918-4543-BE19-51E03C571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5" name="Freeform 11">
              <a:extLst>
                <a:ext uri="{FF2B5EF4-FFF2-40B4-BE49-F238E27FC236}">
                  <a16:creationId xmlns:a16="http://schemas.microsoft.com/office/drawing/2014/main" id="{03A6AFED-BD81-4CCC-AADE-1E8923376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071E665E-780D-EC86-512F-61CE33B9A329}"/>
              </a:ext>
            </a:extLst>
          </p:cNvPr>
          <p:cNvSpPr>
            <a:spLocks noGrp="1"/>
          </p:cNvSpPr>
          <p:nvPr>
            <p:ph type="title"/>
          </p:nvPr>
        </p:nvSpPr>
        <p:spPr>
          <a:xfrm>
            <a:off x="8341910" y="1023257"/>
            <a:ext cx="3235083" cy="4767943"/>
          </a:xfrm>
          <a:effectLst/>
        </p:spPr>
        <p:txBody>
          <a:bodyPr anchor="ctr">
            <a:normAutofit/>
          </a:bodyPr>
          <a:lstStyle/>
          <a:p>
            <a:pPr algn="l"/>
            <a:r>
              <a:rPr lang="en-GB" b="1">
                <a:solidFill>
                  <a:srgbClr val="000000"/>
                </a:solidFill>
                <a:latin typeface="Arial Nova"/>
              </a:rPr>
              <a:t>LIFESTYLE AND RISK FACTORS</a:t>
            </a:r>
          </a:p>
        </p:txBody>
      </p:sp>
      <p:sp>
        <p:nvSpPr>
          <p:cNvPr id="30" name="Content Placeholder 2">
            <a:extLst>
              <a:ext uri="{FF2B5EF4-FFF2-40B4-BE49-F238E27FC236}">
                <a16:creationId xmlns:a16="http://schemas.microsoft.com/office/drawing/2014/main" id="{671CC379-81D3-C935-2CF1-864757EA0257}"/>
              </a:ext>
            </a:extLst>
          </p:cNvPr>
          <p:cNvSpPr>
            <a:spLocks noGrp="1"/>
          </p:cNvSpPr>
          <p:nvPr>
            <p:ph idx="1"/>
          </p:nvPr>
        </p:nvSpPr>
        <p:spPr>
          <a:xfrm>
            <a:off x="693035" y="1023257"/>
            <a:ext cx="5968515" cy="4767944"/>
          </a:xfrm>
        </p:spPr>
        <p:txBody>
          <a:bodyPr anchor="ctr">
            <a:normAutofit/>
          </a:bodyPr>
          <a:lstStyle/>
          <a:p>
            <a:pPr>
              <a:buFont typeface="Wingdings"/>
              <a:buChar char="v"/>
            </a:pPr>
            <a:r>
              <a:rPr lang="en-GB" sz="1800" dirty="0">
                <a:latin typeface="Arial Nova"/>
              </a:rPr>
              <a:t>Overweight and Obesity</a:t>
            </a:r>
          </a:p>
          <a:p>
            <a:pPr>
              <a:buClr>
                <a:srgbClr val="8D1515"/>
              </a:buClr>
              <a:buFont typeface="Wingdings"/>
              <a:buChar char="v"/>
            </a:pPr>
            <a:r>
              <a:rPr lang="en-GB" sz="1800" dirty="0">
                <a:latin typeface="Arial Nova"/>
              </a:rPr>
              <a:t>Physical Inactivity</a:t>
            </a:r>
          </a:p>
          <a:p>
            <a:pPr>
              <a:buClr>
                <a:srgbClr val="8D1515"/>
              </a:buClr>
              <a:buFont typeface="Wingdings"/>
              <a:buChar char="v"/>
            </a:pPr>
            <a:r>
              <a:rPr lang="en-GB" sz="1800" dirty="0">
                <a:latin typeface="Arial Nova"/>
              </a:rPr>
              <a:t>Diet</a:t>
            </a:r>
          </a:p>
          <a:p>
            <a:pPr>
              <a:buClr>
                <a:srgbClr val="8D1515"/>
              </a:buClr>
              <a:buFont typeface="Wingdings"/>
              <a:buChar char="v"/>
            </a:pPr>
            <a:r>
              <a:rPr lang="en-GB" sz="1800" dirty="0">
                <a:latin typeface="Arial Nova"/>
              </a:rPr>
              <a:t>Sleep</a:t>
            </a:r>
          </a:p>
          <a:p>
            <a:pPr>
              <a:buClr>
                <a:srgbClr val="8D1515"/>
              </a:buClr>
              <a:buFont typeface="Wingdings"/>
              <a:buChar char="v"/>
            </a:pPr>
            <a:r>
              <a:rPr lang="en-GB" sz="1800" dirty="0">
                <a:latin typeface="Arial Nova"/>
              </a:rPr>
              <a:t>Alcohol</a:t>
            </a:r>
          </a:p>
          <a:p>
            <a:pPr>
              <a:buClr>
                <a:srgbClr val="8D1515"/>
              </a:buClr>
              <a:buFont typeface="Wingdings"/>
              <a:buChar char="v"/>
            </a:pPr>
            <a:r>
              <a:rPr lang="en-GB" sz="1800" dirty="0">
                <a:latin typeface="Arial Nova"/>
              </a:rPr>
              <a:t>Smoking</a:t>
            </a:r>
          </a:p>
          <a:p>
            <a:pPr>
              <a:buClr>
                <a:srgbClr val="8D1515"/>
              </a:buClr>
              <a:buFont typeface="Wingdings"/>
              <a:buChar char="v"/>
            </a:pPr>
            <a:r>
              <a:rPr lang="en-GB" sz="1800" dirty="0">
                <a:latin typeface="Arial Nova"/>
              </a:rPr>
              <a:t>Family History</a:t>
            </a:r>
          </a:p>
          <a:p>
            <a:pPr marL="0" indent="0">
              <a:buClr>
                <a:srgbClr val="8D1515"/>
              </a:buClr>
              <a:buNone/>
            </a:pPr>
            <a:endParaRPr lang="en-GB" sz="1800" dirty="0">
              <a:latin typeface="Arial Nova"/>
            </a:endParaRPr>
          </a:p>
          <a:p>
            <a:pPr marL="0" indent="0">
              <a:buClr>
                <a:srgbClr val="8D1515"/>
              </a:buClr>
              <a:buNone/>
            </a:pPr>
            <a:r>
              <a:rPr lang="en-GB" sz="1800" dirty="0">
                <a:latin typeface="Arial Nova"/>
              </a:rPr>
              <a:t>(Ezzati et al., 2013).</a:t>
            </a:r>
          </a:p>
          <a:p>
            <a:pPr>
              <a:buClr>
                <a:srgbClr val="8D1515"/>
              </a:buClr>
              <a:buFont typeface="Wingdings"/>
              <a:buChar char="v"/>
            </a:pPr>
            <a:endParaRPr lang="en-GB" sz="2000" dirty="0"/>
          </a:p>
          <a:p>
            <a:pPr>
              <a:buClr>
                <a:srgbClr val="8D1515"/>
              </a:buClr>
              <a:buFont typeface="Wingdings"/>
              <a:buChar char="v"/>
            </a:pPr>
            <a:endParaRPr lang="en-GB" sz="2000"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B118DF47-DAB4-6AD0-B88E-DD3290E5107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3344527"/>
      </p:ext>
    </p:extLst>
  </p:cSld>
  <p:clrMapOvr>
    <a:masterClrMapping/>
  </p:clrMapOvr>
  <mc:AlternateContent xmlns:mc="http://schemas.openxmlformats.org/markup-compatibility/2006">
    <mc:Choice xmlns:p14="http://schemas.microsoft.com/office/powerpoint/2010/main" Requires="p14">
      <p:transition spd="slow" p14:dur="2000" advTm="44636"/>
    </mc:Choice>
    <mc:Fallback>
      <p:transition spd="slow" advTm="44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40" name="Rectangle 139">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Freeform: Shape 12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ED38FE6-2283-E953-18C8-5C9F7555AB4F}"/>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latin typeface="Arial Nova"/>
              </a:rPr>
              <a:t>FUNTIONAL IMPACTS OF TYPE 2 DIABETES</a:t>
            </a:r>
          </a:p>
        </p:txBody>
      </p:sp>
      <p:grpSp>
        <p:nvGrpSpPr>
          <p:cNvPr id="142" name="Group 14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3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3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3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123" name="Content Placeholder 2">
            <a:extLst>
              <a:ext uri="{FF2B5EF4-FFF2-40B4-BE49-F238E27FC236}">
                <a16:creationId xmlns:a16="http://schemas.microsoft.com/office/drawing/2014/main" id="{8B05084A-1E3E-50FB-814F-F22A47B4B588}"/>
              </a:ext>
            </a:extLst>
          </p:cNvPr>
          <p:cNvSpPr>
            <a:spLocks noGrp="1"/>
          </p:cNvSpPr>
          <p:nvPr>
            <p:ph idx="1"/>
          </p:nvPr>
        </p:nvSpPr>
        <p:spPr>
          <a:xfrm>
            <a:off x="5117106" y="685801"/>
            <a:ext cx="6385918" cy="5105400"/>
          </a:xfrm>
        </p:spPr>
        <p:txBody>
          <a:bodyPr>
            <a:normAutofit/>
          </a:bodyPr>
          <a:lstStyle/>
          <a:p>
            <a:pPr>
              <a:buClr>
                <a:srgbClr val="8D1515"/>
              </a:buClr>
              <a:buFont typeface="Wingdings"/>
              <a:buChar char="v"/>
            </a:pPr>
            <a:r>
              <a:rPr lang="en-GB" sz="2000" dirty="0">
                <a:latin typeface="Arial Nova"/>
              </a:rPr>
              <a:t>  Reduced Mobility</a:t>
            </a:r>
          </a:p>
          <a:p>
            <a:pPr>
              <a:buClr>
                <a:srgbClr val="8D1515"/>
              </a:buClr>
              <a:buFont typeface="Wingdings"/>
              <a:buChar char="v"/>
            </a:pPr>
            <a:r>
              <a:rPr lang="en-GB" sz="2000" dirty="0">
                <a:latin typeface="Arial Nova"/>
              </a:rPr>
              <a:t>  Muscle Strength</a:t>
            </a:r>
          </a:p>
          <a:p>
            <a:pPr>
              <a:buClr>
                <a:srgbClr val="8D1515"/>
              </a:buClr>
              <a:buFont typeface="Wingdings"/>
              <a:buChar char="v"/>
            </a:pPr>
            <a:r>
              <a:rPr lang="en-GB" sz="2000" dirty="0">
                <a:latin typeface="Arial Nova"/>
              </a:rPr>
              <a:t>  Chronic Fatigue</a:t>
            </a:r>
          </a:p>
          <a:p>
            <a:pPr>
              <a:buClr>
                <a:srgbClr val="8D1515"/>
              </a:buClr>
              <a:buFont typeface="Wingdings"/>
              <a:buChar char="v"/>
            </a:pPr>
            <a:r>
              <a:rPr lang="en-GB" sz="2000" dirty="0">
                <a:latin typeface="Arial Nova"/>
              </a:rPr>
              <a:t>  Nerve damage</a:t>
            </a:r>
          </a:p>
          <a:p>
            <a:pPr marL="0" indent="0">
              <a:buClr>
                <a:srgbClr val="8D1515"/>
              </a:buClr>
              <a:buNone/>
            </a:pPr>
            <a:r>
              <a:rPr lang="en-GB" sz="2000" dirty="0">
                <a:latin typeface="Arial Nova"/>
              </a:rPr>
              <a:t>According to Oyewole et al. (2023).</a:t>
            </a:r>
          </a:p>
        </p:txBody>
      </p:sp>
      <p:pic>
        <p:nvPicPr>
          <p:cNvPr id="4" name="Audio 3">
            <a:hlinkClick r:id="" action="ppaction://media"/>
            <a:extLst>
              <a:ext uri="{FF2B5EF4-FFF2-40B4-BE49-F238E27FC236}">
                <a16:creationId xmlns:a16="http://schemas.microsoft.com/office/drawing/2014/main" id="{ABCF6270-6F37-7AF8-67C9-A459F694523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6489547"/>
      </p:ext>
    </p:extLst>
  </p:cSld>
  <p:clrMapOvr>
    <a:masterClrMapping/>
  </p:clrMapOvr>
  <mc:AlternateContent xmlns:mc="http://schemas.openxmlformats.org/markup-compatibility/2006">
    <mc:Choice xmlns:p14="http://schemas.microsoft.com/office/powerpoint/2010/main" Requires="p14">
      <p:transition spd="slow" p14:dur="2000" advTm="35087"/>
    </mc:Choice>
    <mc:Fallback>
      <p:transition spd="slow" advTm="350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0144E9D-607B-41E4-E44A-8002B79C4F3E}"/>
              </a:ext>
            </a:extLst>
          </p:cNvPr>
          <p:cNvPicPr>
            <a:picLocks noChangeAspect="1"/>
          </p:cNvPicPr>
          <p:nvPr/>
        </p:nvPicPr>
        <p:blipFill>
          <a:blip r:embed="rId5"/>
          <a:srcRect l="24373" r="34880" b="6250"/>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54F9419B-D589-C5D4-B31F-615327E89892}"/>
              </a:ext>
            </a:extLst>
          </p:cNvPr>
          <p:cNvSpPr>
            <a:spLocks noGrp="1"/>
          </p:cNvSpPr>
          <p:nvPr>
            <p:ph type="title"/>
          </p:nvPr>
        </p:nvSpPr>
        <p:spPr>
          <a:xfrm>
            <a:off x="972080" y="685800"/>
            <a:ext cx="5260680" cy="1752599"/>
          </a:xfrm>
        </p:spPr>
        <p:txBody>
          <a:bodyPr>
            <a:normAutofit/>
          </a:bodyPr>
          <a:lstStyle/>
          <a:p>
            <a:pPr algn="l">
              <a:lnSpc>
                <a:spcPct val="90000"/>
              </a:lnSpc>
            </a:pPr>
            <a:r>
              <a:rPr lang="en-GB">
                <a:latin typeface="Arial Nova"/>
              </a:rPr>
              <a:t>STRUCTURAL IMPACT OF TYPE 2 DIABETES</a:t>
            </a:r>
          </a:p>
        </p:txBody>
      </p:sp>
      <p:sp>
        <p:nvSpPr>
          <p:cNvPr id="3" name="Content Placeholder 2">
            <a:extLst>
              <a:ext uri="{FF2B5EF4-FFF2-40B4-BE49-F238E27FC236}">
                <a16:creationId xmlns:a16="http://schemas.microsoft.com/office/drawing/2014/main" id="{B9C8B732-0A92-C09F-4096-C9070DC7E6B1}"/>
              </a:ext>
            </a:extLst>
          </p:cNvPr>
          <p:cNvSpPr>
            <a:spLocks noGrp="1"/>
          </p:cNvSpPr>
          <p:nvPr>
            <p:ph idx="1"/>
          </p:nvPr>
        </p:nvSpPr>
        <p:spPr>
          <a:xfrm>
            <a:off x="643468" y="2666999"/>
            <a:ext cx="5260680" cy="3124201"/>
          </a:xfrm>
        </p:spPr>
        <p:txBody>
          <a:bodyPr>
            <a:normAutofit lnSpcReduction="10000"/>
          </a:bodyPr>
          <a:lstStyle/>
          <a:p>
            <a:pPr>
              <a:buFont typeface="Wingdings"/>
              <a:buChar char="v"/>
            </a:pPr>
            <a:r>
              <a:rPr lang="en-GB" sz="2000" dirty="0">
                <a:latin typeface="Arial Nova"/>
              </a:rPr>
              <a:t>  Heart Chambers</a:t>
            </a:r>
          </a:p>
          <a:p>
            <a:pPr>
              <a:buClr>
                <a:srgbClr val="8D1515"/>
              </a:buClr>
              <a:buFont typeface="Wingdings"/>
              <a:buChar char="v"/>
            </a:pPr>
            <a:r>
              <a:rPr lang="en-GB" sz="2000" dirty="0">
                <a:latin typeface="Arial Nova"/>
              </a:rPr>
              <a:t>  Heart Muscles</a:t>
            </a:r>
          </a:p>
          <a:p>
            <a:pPr>
              <a:buClr>
                <a:srgbClr val="8D1515"/>
              </a:buClr>
              <a:buFont typeface="Wingdings"/>
              <a:buChar char="v"/>
            </a:pPr>
            <a:r>
              <a:rPr lang="en-GB" sz="2000" dirty="0">
                <a:latin typeface="Arial Nova"/>
              </a:rPr>
              <a:t>  Arterial Walls</a:t>
            </a:r>
          </a:p>
          <a:p>
            <a:pPr>
              <a:buClr>
                <a:srgbClr val="8D1515"/>
              </a:buClr>
              <a:buFont typeface="Wingdings"/>
              <a:buChar char="v"/>
            </a:pPr>
            <a:r>
              <a:rPr lang="en-GB" sz="2000" dirty="0">
                <a:latin typeface="Arial Nova"/>
              </a:rPr>
              <a:t> Inner lining of Vessels</a:t>
            </a:r>
          </a:p>
          <a:p>
            <a:pPr marL="0" indent="0">
              <a:buClr>
                <a:srgbClr val="8D1515"/>
              </a:buClr>
              <a:buNone/>
            </a:pPr>
            <a:r>
              <a:rPr lang="en-GB" sz="2000" dirty="0">
                <a:latin typeface="Arial Nova"/>
              </a:rPr>
              <a:t>Type 2 Diabetes causes significant structural cardiovascular damage through chronic </a:t>
            </a:r>
            <a:r>
              <a:rPr lang="en-GB" sz="2000" dirty="0" err="1">
                <a:latin typeface="Arial Nova"/>
              </a:rPr>
              <a:t>hyperglycemia</a:t>
            </a:r>
            <a:r>
              <a:rPr lang="en-GB" sz="2000" dirty="0">
                <a:latin typeface="Arial Nova"/>
              </a:rPr>
              <a:t>, which directly increases risks of heart failure </a:t>
            </a:r>
            <a:r>
              <a:rPr lang="en-GB" sz="2000">
                <a:latin typeface="Arial Nova"/>
              </a:rPr>
              <a:t>and stroke (Lau </a:t>
            </a:r>
            <a:r>
              <a:rPr lang="en-GB" sz="2000" dirty="0">
                <a:latin typeface="Arial Nova"/>
              </a:rPr>
              <a:t>et al., 2023).</a:t>
            </a:r>
          </a:p>
          <a:p>
            <a:pPr>
              <a:buClr>
                <a:srgbClr val="8D1515"/>
              </a:buClr>
              <a:buFont typeface="Wingdings"/>
              <a:buChar char="v"/>
            </a:pPr>
            <a:endParaRPr lang="en-GB" sz="2000" dirty="0">
              <a:latin typeface="Arial Nova"/>
            </a:endParaRPr>
          </a:p>
        </p:txBody>
      </p:sp>
      <p:pic>
        <p:nvPicPr>
          <p:cNvPr id="6" name="Audio 5">
            <a:hlinkClick r:id="" action="ppaction://media"/>
            <a:extLst>
              <a:ext uri="{FF2B5EF4-FFF2-40B4-BE49-F238E27FC236}">
                <a16:creationId xmlns:a16="http://schemas.microsoft.com/office/drawing/2014/main" id="{AAB9BC5F-7F0B-1F8D-841A-E68DBE741E6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21974810"/>
      </p:ext>
    </p:extLst>
  </p:cSld>
  <p:clrMapOvr>
    <a:masterClrMapping/>
  </p:clrMapOvr>
  <mc:AlternateContent xmlns:mc="http://schemas.openxmlformats.org/markup-compatibility/2006">
    <mc:Choice xmlns:p14="http://schemas.microsoft.com/office/powerpoint/2010/main" Requires="p14">
      <p:transition spd="slow" p14:dur="2000" advTm="39223"/>
    </mc:Choice>
    <mc:Fallback>
      <p:transition spd="slow" advTm="39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1FAA6D-0046-4A2F-8E6E-21A4842E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ipette putting a sample on the tray">
            <a:extLst>
              <a:ext uri="{FF2B5EF4-FFF2-40B4-BE49-F238E27FC236}">
                <a16:creationId xmlns:a16="http://schemas.microsoft.com/office/drawing/2014/main" id="{B0529DEC-3FD0-D2EE-7D36-53480D9F6601}"/>
              </a:ext>
            </a:extLst>
          </p:cNvPr>
          <p:cNvPicPr>
            <a:picLocks noChangeAspect="1"/>
          </p:cNvPicPr>
          <p:nvPr/>
        </p:nvPicPr>
        <p:blipFill>
          <a:blip r:embed="rId5"/>
          <a:srcRect l="43754" t="9090" r="14490" b="8"/>
          <a:stretch>
            <a:fillRect/>
          </a:stretch>
        </p:blipFill>
        <p:spPr>
          <a:xfrm>
            <a:off x="20" y="10"/>
            <a:ext cx="4726526" cy="6857990"/>
          </a:xfrm>
          <a:prstGeom prst="rect">
            <a:avLst/>
          </a:prstGeom>
        </p:spPr>
      </p:pic>
      <p:grpSp>
        <p:nvGrpSpPr>
          <p:cNvPr id="11" name="Group 10">
            <a:extLst>
              <a:ext uri="{FF2B5EF4-FFF2-40B4-BE49-F238E27FC236}">
                <a16:creationId xmlns:a16="http://schemas.microsoft.com/office/drawing/2014/main" id="{62E3E11F-3694-4A25-A6CA-2EC311F18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80D1B0BD-8DCD-47A1-96F6-2C225035A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4">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24A95C9A-B923-432F-9745-6446EF8D5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4">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CECD1690-220A-4E9A-8B42-6231686EA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806DE5A7-D018-46AF-BDF7-6CDCC6C3F4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43AE4CE0-B238-4049-B45D-71494D777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3BB59F37-4598-48D0-9D73-9F329F8829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37017D10-4E71-48C1-AD3D-C35CFF6B3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ED5EA6CC-320E-4952-AF54-24697E7F9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8AE947FD-5039-485D-B8C4-761C15A95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A3526695-9E62-802E-FF92-89A87AE7246D}"/>
              </a:ext>
            </a:extLst>
          </p:cNvPr>
          <p:cNvSpPr>
            <a:spLocks noGrp="1"/>
          </p:cNvSpPr>
          <p:nvPr>
            <p:ph type="title"/>
          </p:nvPr>
        </p:nvSpPr>
        <p:spPr>
          <a:xfrm>
            <a:off x="3962399" y="0"/>
            <a:ext cx="7345891" cy="2099733"/>
          </a:xfrm>
        </p:spPr>
        <p:txBody>
          <a:bodyPr>
            <a:normAutofit/>
          </a:bodyPr>
          <a:lstStyle/>
          <a:p>
            <a:r>
              <a:rPr lang="en-GB" sz="2400" dirty="0">
                <a:latin typeface="Arial Nova"/>
              </a:rPr>
              <a:t>DIAGNOSE OF TYPE 2 DIABETES</a:t>
            </a:r>
          </a:p>
        </p:txBody>
      </p:sp>
      <p:sp>
        <p:nvSpPr>
          <p:cNvPr id="3" name="Content Placeholder 2">
            <a:extLst>
              <a:ext uri="{FF2B5EF4-FFF2-40B4-BE49-F238E27FC236}">
                <a16:creationId xmlns:a16="http://schemas.microsoft.com/office/drawing/2014/main" id="{17C18F16-C69E-CE70-FAE7-495513F745F4}"/>
              </a:ext>
            </a:extLst>
          </p:cNvPr>
          <p:cNvSpPr>
            <a:spLocks noGrp="1"/>
          </p:cNvSpPr>
          <p:nvPr>
            <p:ph idx="1"/>
          </p:nvPr>
        </p:nvSpPr>
        <p:spPr>
          <a:xfrm>
            <a:off x="3843867" y="2048933"/>
            <a:ext cx="7659156" cy="3742267"/>
          </a:xfrm>
        </p:spPr>
        <p:txBody>
          <a:bodyPr vert="horz" lIns="91440" tIns="45720" rIns="91440" bIns="45720" rtlCol="0">
            <a:noAutofit/>
          </a:bodyPr>
          <a:lstStyle/>
          <a:p>
            <a:pPr marL="0" indent="0">
              <a:lnSpc>
                <a:spcPct val="90000"/>
              </a:lnSpc>
              <a:spcBef>
                <a:spcPts val="1400"/>
              </a:spcBef>
              <a:buNone/>
            </a:pPr>
            <a:r>
              <a:rPr lang="en-GB" sz="1400" dirty="0">
                <a:latin typeface="Arial Nova"/>
              </a:rPr>
              <a:t>Type 2 Diabetes is diagnosed through blood tests that measure blood sugar levels. A HbA1c test measures blood sugar and a level of 48 mmol/mol (6.5%) or higher indicates diabetes. </a:t>
            </a:r>
          </a:p>
          <a:p>
            <a:pPr marL="0" indent="0">
              <a:lnSpc>
                <a:spcPct val="90000"/>
              </a:lnSpc>
              <a:spcBef>
                <a:spcPts val="1400"/>
              </a:spcBef>
              <a:buNone/>
            </a:pPr>
            <a:r>
              <a:rPr lang="en-GB" sz="1400" dirty="0">
                <a:latin typeface="Arial Nova"/>
              </a:rPr>
              <a:t> Doctors may test for type 2 diabetes when there are symptoms like </a:t>
            </a:r>
          </a:p>
          <a:p>
            <a:pPr>
              <a:lnSpc>
                <a:spcPct val="90000"/>
              </a:lnSpc>
              <a:spcBef>
                <a:spcPts val="1400"/>
              </a:spcBef>
              <a:buFont typeface="Wingdings" panose="05000000000000000000" pitchFamily="2" charset="2"/>
              <a:buChar char="v"/>
            </a:pPr>
            <a:r>
              <a:rPr lang="en-GB" sz="1400" dirty="0">
                <a:latin typeface="Arial Nova"/>
              </a:rPr>
              <a:t>Increased thirst</a:t>
            </a:r>
          </a:p>
          <a:p>
            <a:pPr>
              <a:lnSpc>
                <a:spcPct val="90000"/>
              </a:lnSpc>
              <a:spcBef>
                <a:spcPts val="1400"/>
              </a:spcBef>
              <a:buFont typeface="Wingdings" panose="05000000000000000000" pitchFamily="2" charset="2"/>
              <a:buChar char="v"/>
            </a:pPr>
            <a:r>
              <a:rPr lang="en-GB" sz="1400" dirty="0">
                <a:latin typeface="Arial Nova"/>
              </a:rPr>
              <a:t> Fatigue</a:t>
            </a:r>
          </a:p>
          <a:p>
            <a:pPr>
              <a:lnSpc>
                <a:spcPct val="90000"/>
              </a:lnSpc>
              <a:spcBef>
                <a:spcPts val="1400"/>
              </a:spcBef>
              <a:buFont typeface="Wingdings" panose="05000000000000000000" pitchFamily="2" charset="2"/>
              <a:buChar char="v"/>
            </a:pPr>
            <a:r>
              <a:rPr lang="en-GB" sz="1400" dirty="0">
                <a:latin typeface="Arial Nova"/>
              </a:rPr>
              <a:t> Unexplained weight loss</a:t>
            </a:r>
          </a:p>
          <a:p>
            <a:pPr>
              <a:lnSpc>
                <a:spcPct val="90000"/>
              </a:lnSpc>
              <a:spcBef>
                <a:spcPts val="1400"/>
              </a:spcBef>
              <a:buFont typeface="Wingdings" panose="05000000000000000000" pitchFamily="2" charset="2"/>
              <a:buChar char="v"/>
            </a:pPr>
            <a:r>
              <a:rPr lang="en-GB" sz="1400" dirty="0">
                <a:latin typeface="Arial Nova"/>
              </a:rPr>
              <a:t> Frequent urination</a:t>
            </a:r>
          </a:p>
          <a:p>
            <a:pPr>
              <a:lnSpc>
                <a:spcPct val="90000"/>
              </a:lnSpc>
              <a:spcBef>
                <a:spcPts val="1400"/>
              </a:spcBef>
              <a:buFont typeface="Wingdings" panose="05000000000000000000" pitchFamily="2" charset="2"/>
              <a:buChar char="v"/>
            </a:pPr>
            <a:r>
              <a:rPr lang="en-GB" sz="1400" dirty="0">
                <a:latin typeface="Arial Nova"/>
              </a:rPr>
              <a:t> Slow-healing cuts are evident. </a:t>
            </a:r>
          </a:p>
          <a:p>
            <a:pPr marL="0" indent="0">
              <a:lnSpc>
                <a:spcPct val="90000"/>
              </a:lnSpc>
              <a:spcBef>
                <a:spcPts val="1400"/>
              </a:spcBef>
              <a:buNone/>
            </a:pPr>
            <a:r>
              <a:rPr lang="en-GB" sz="1400" dirty="0">
                <a:latin typeface="Arial Nova"/>
              </a:rPr>
              <a:t>If the HbA1c test comes back positive, a second identical test is usually required to confirm diagnosis. Early diagnosis can make it possible to reduce the impact of hyperglycaemia on the body through treatments and lifestyle changes (Bergman et al., 2023).</a:t>
            </a:r>
          </a:p>
        </p:txBody>
      </p:sp>
      <p:pic>
        <p:nvPicPr>
          <p:cNvPr id="6" name="Audio 5">
            <a:hlinkClick r:id="" action="ppaction://media"/>
            <a:extLst>
              <a:ext uri="{FF2B5EF4-FFF2-40B4-BE49-F238E27FC236}">
                <a16:creationId xmlns:a16="http://schemas.microsoft.com/office/drawing/2014/main" id="{292EEA81-CFC9-C22D-A3CF-BDA721C57AC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89812134"/>
      </p:ext>
    </p:extLst>
  </p:cSld>
  <p:clrMapOvr>
    <a:masterClrMapping/>
  </p:clrMapOvr>
  <mc:AlternateContent xmlns:mc="http://schemas.openxmlformats.org/markup-compatibility/2006">
    <mc:Choice xmlns:p14="http://schemas.microsoft.com/office/powerpoint/2010/main" Requires="p14">
      <p:transition spd="slow" p14:dur="2000" advTm="110794"/>
    </mc:Choice>
    <mc:Fallback>
      <p:transition spd="slow" advTm="110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Close up of cells">
            <a:extLst>
              <a:ext uri="{FF2B5EF4-FFF2-40B4-BE49-F238E27FC236}">
                <a16:creationId xmlns:a16="http://schemas.microsoft.com/office/drawing/2014/main" id="{C57B0B0A-EFF6-337E-938B-A543EA1868C9}"/>
              </a:ext>
            </a:extLst>
          </p:cNvPr>
          <p:cNvPicPr>
            <a:picLocks noChangeAspect="1"/>
          </p:cNvPicPr>
          <p:nvPr/>
        </p:nvPicPr>
        <p:blipFill>
          <a:blip r:embed="rId5"/>
          <a:srcRect l="31878" r="24657" b="-2"/>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31" name="Group 3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3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6FABF144-4116-F70D-B87B-4322FA40AC91}"/>
              </a:ext>
            </a:extLst>
          </p:cNvPr>
          <p:cNvSpPr>
            <a:spLocks noGrp="1"/>
          </p:cNvSpPr>
          <p:nvPr>
            <p:ph type="title"/>
          </p:nvPr>
        </p:nvSpPr>
        <p:spPr>
          <a:xfrm>
            <a:off x="972080" y="685800"/>
            <a:ext cx="5260680" cy="1752599"/>
          </a:xfrm>
        </p:spPr>
        <p:txBody>
          <a:bodyPr>
            <a:normAutofit/>
          </a:bodyPr>
          <a:lstStyle/>
          <a:p>
            <a:pPr algn="l"/>
            <a:r>
              <a:rPr lang="en-GB">
                <a:latin typeface="Arial Nova"/>
              </a:rPr>
              <a:t>BIOLOGICAL MECHANISMS</a:t>
            </a:r>
          </a:p>
        </p:txBody>
      </p:sp>
      <p:sp>
        <p:nvSpPr>
          <p:cNvPr id="3" name="Content Placeholder 2">
            <a:extLst>
              <a:ext uri="{FF2B5EF4-FFF2-40B4-BE49-F238E27FC236}">
                <a16:creationId xmlns:a16="http://schemas.microsoft.com/office/drawing/2014/main" id="{FEA2137D-4C20-09EC-4E15-02C2FFA01973}"/>
              </a:ext>
            </a:extLst>
          </p:cNvPr>
          <p:cNvSpPr>
            <a:spLocks noGrp="1"/>
          </p:cNvSpPr>
          <p:nvPr>
            <p:ph idx="1"/>
          </p:nvPr>
        </p:nvSpPr>
        <p:spPr>
          <a:xfrm>
            <a:off x="606985" y="2353668"/>
            <a:ext cx="5260680" cy="3594848"/>
          </a:xfrm>
        </p:spPr>
        <p:txBody>
          <a:bodyPr vert="horz" lIns="91440" tIns="45720" rIns="91440" bIns="45720" rtlCol="0">
            <a:normAutofit/>
          </a:bodyPr>
          <a:lstStyle/>
          <a:p>
            <a:pPr marL="0" indent="0">
              <a:lnSpc>
                <a:spcPct val="90000"/>
              </a:lnSpc>
              <a:buNone/>
            </a:pPr>
            <a:endParaRPr lang="en-GB" sz="1100" dirty="0">
              <a:latin typeface="Arial Nova"/>
            </a:endParaRPr>
          </a:p>
          <a:p>
            <a:pPr marL="0" indent="0">
              <a:lnSpc>
                <a:spcPct val="90000"/>
              </a:lnSpc>
              <a:buNone/>
            </a:pPr>
            <a:r>
              <a:rPr lang="en-GB" sz="1400" dirty="0">
                <a:latin typeface="Arial Nova" panose="020B0504020202020204" pitchFamily="34" charset="0"/>
              </a:rPr>
              <a:t>According to Galicia-</a:t>
            </a:r>
            <a:r>
              <a:rPr lang="en-GB" sz="1400" dirty="0" err="1">
                <a:latin typeface="Arial Nova" panose="020B0504020202020204" pitchFamily="34" charset="0"/>
              </a:rPr>
              <a:t>Galio</a:t>
            </a:r>
            <a:r>
              <a:rPr lang="en-GB" sz="1400" dirty="0">
                <a:latin typeface="Arial Nova" panose="020B0504020202020204" pitchFamily="34" charset="0"/>
              </a:rPr>
              <a:t> et al (2020) we can determine that the main mechanisms leading to Type 2 Diabetes are</a:t>
            </a:r>
          </a:p>
          <a:p>
            <a:pPr marL="0" indent="0">
              <a:lnSpc>
                <a:spcPct val="90000"/>
              </a:lnSpc>
              <a:buNone/>
            </a:pPr>
            <a:r>
              <a:rPr lang="en-GB" sz="1400" dirty="0">
                <a:latin typeface="Arial Nova" panose="020B0504020202020204" pitchFamily="34" charset="0"/>
              </a:rPr>
              <a:t>Insulin Resistance - caused by peripheral tissues, liver and adipose tissue failing to respond to insulin, the liver continues to produce glucose despite high blood sugars while the muscle cells fail to absorb glucose from the blood.</a:t>
            </a:r>
          </a:p>
          <a:p>
            <a:pPr marL="0" indent="0">
              <a:lnSpc>
                <a:spcPct val="90000"/>
              </a:lnSpc>
              <a:buClr>
                <a:srgbClr val="8D1515"/>
              </a:buClr>
              <a:buNone/>
            </a:pPr>
            <a:r>
              <a:rPr lang="en-GB" sz="1400" dirty="0">
                <a:latin typeface="Arial Nova" panose="020B0504020202020204" pitchFamily="34" charset="0"/>
              </a:rPr>
              <a:t>Pancreatic Cell Dysfunction – cells overproduce insulin to compensate for resistance, becoming exhausted due to high blood sugar and high fat levels decreasing insulin secretion and reduced cell mass.</a:t>
            </a:r>
          </a:p>
          <a:p>
            <a:pPr marL="0" indent="0">
              <a:lnSpc>
                <a:spcPct val="90000"/>
              </a:lnSpc>
              <a:buNone/>
            </a:pPr>
            <a:r>
              <a:rPr lang="en-GB" sz="1400" dirty="0">
                <a:latin typeface="Arial Nova" panose="020B0504020202020204" pitchFamily="34" charset="0"/>
              </a:rPr>
              <a:t>Chronic Inflammation – the visceral fat releases inflammatory cytokines that promote insulin resistance</a:t>
            </a:r>
            <a:r>
              <a:rPr lang="en-GB" sz="1100" dirty="0">
                <a:latin typeface="Arial Nova"/>
              </a:rPr>
              <a:t>.</a:t>
            </a:r>
          </a:p>
          <a:p>
            <a:pPr marL="0" indent="0">
              <a:lnSpc>
                <a:spcPct val="90000"/>
              </a:lnSpc>
              <a:buNone/>
            </a:pPr>
            <a:endParaRPr lang="en-GB" sz="1100" dirty="0">
              <a:latin typeface="Arial Nova"/>
            </a:endParaRPr>
          </a:p>
          <a:p>
            <a:pPr marL="0" indent="0">
              <a:lnSpc>
                <a:spcPct val="90000"/>
              </a:lnSpc>
              <a:buNone/>
            </a:pPr>
            <a:endParaRPr lang="en-GB" sz="1100" dirty="0"/>
          </a:p>
          <a:p>
            <a:pPr marL="0" indent="0">
              <a:lnSpc>
                <a:spcPct val="90000"/>
              </a:lnSpc>
              <a:buClr>
                <a:srgbClr val="BC1C1C">
                  <a:lumMod val="75000"/>
                </a:srgbClr>
              </a:buClr>
              <a:buNone/>
            </a:pPr>
            <a:endParaRPr lang="en-GB" sz="1100" dirty="0"/>
          </a:p>
          <a:p>
            <a:pPr marL="0" indent="0">
              <a:lnSpc>
                <a:spcPct val="90000"/>
              </a:lnSpc>
              <a:buClr>
                <a:srgbClr val="BC1C1C">
                  <a:lumMod val="75000"/>
                </a:srgbClr>
              </a:buClr>
              <a:buNone/>
            </a:pPr>
            <a:endParaRPr lang="en-GB" sz="1100" dirty="0"/>
          </a:p>
          <a:p>
            <a:pPr marL="0" indent="0">
              <a:lnSpc>
                <a:spcPct val="90000"/>
              </a:lnSpc>
              <a:buClr>
                <a:srgbClr val="8D1515"/>
              </a:buClr>
              <a:buNone/>
            </a:pPr>
            <a:endParaRPr lang="en-GB" sz="1100" dirty="0"/>
          </a:p>
        </p:txBody>
      </p:sp>
      <p:pic>
        <p:nvPicPr>
          <p:cNvPr id="5" name="Audio 4">
            <a:hlinkClick r:id="" action="ppaction://media"/>
            <a:extLst>
              <a:ext uri="{FF2B5EF4-FFF2-40B4-BE49-F238E27FC236}">
                <a16:creationId xmlns:a16="http://schemas.microsoft.com/office/drawing/2014/main" id="{93836046-8629-BA75-DCF7-B21B698E09A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032857"/>
      </p:ext>
    </p:extLst>
  </p:cSld>
  <p:clrMapOvr>
    <a:masterClrMapping/>
  </p:clrMapOvr>
  <mc:AlternateContent xmlns:mc="http://schemas.openxmlformats.org/markup-compatibility/2006">
    <mc:Choice xmlns:p14="http://schemas.microsoft.com/office/powerpoint/2010/main" Requires="p14">
      <p:transition spd="slow" p14:dur="2000" advTm="74249"/>
    </mc:Choice>
    <mc:Fallback>
      <p:transition spd="slow" advTm="74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DE47280D-9DF4-4EC0-870E-F5799F7AD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useBgFill="1">
        <p:nvSpPr>
          <p:cNvPr id="44" name="Freeform 37">
            <a:extLst>
              <a:ext uri="{FF2B5EF4-FFF2-40B4-BE49-F238E27FC236}">
                <a16:creationId xmlns:a16="http://schemas.microsoft.com/office/drawing/2014/main" id="{7ED3A13C-2CCC-4715-A54F-87795E0CE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2"/>
            <a:ext cx="8005382" cy="6857999"/>
          </a:xfrm>
          <a:custGeom>
            <a:avLst/>
            <a:gdLst>
              <a:gd name="connsiteX0" fmla="*/ 0 w 8005382"/>
              <a:gd name="connsiteY0" fmla="*/ 0 h 6857999"/>
              <a:gd name="connsiteX1" fmla="*/ 7723450 w 8005382"/>
              <a:gd name="connsiteY1" fmla="*/ 0 h 6857999"/>
              <a:gd name="connsiteX2" fmla="*/ 6859850 w 8005382"/>
              <a:gd name="connsiteY2" fmla="*/ 5223932 h 6857999"/>
              <a:gd name="connsiteX3" fmla="*/ 8005382 w 8005382"/>
              <a:gd name="connsiteY3" fmla="*/ 6857999 h 6857999"/>
              <a:gd name="connsiteX4" fmla="*/ 0 w 8005382"/>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5382" h="6857999">
                <a:moveTo>
                  <a:pt x="0" y="0"/>
                </a:moveTo>
                <a:lnTo>
                  <a:pt x="7723450" y="0"/>
                </a:lnTo>
                <a:lnTo>
                  <a:pt x="6859850" y="5223932"/>
                </a:lnTo>
                <a:lnTo>
                  <a:pt x="8005382" y="6857999"/>
                </a:lnTo>
                <a:lnTo>
                  <a:pt x="0" y="6857999"/>
                </a:lnTo>
                <a:close/>
              </a:path>
            </a:pathLst>
          </a:custGeom>
          <a:ln>
            <a:noFill/>
          </a:ln>
          <a:effectLst/>
        </p:spPr>
        <p:style>
          <a:lnRef idx="1">
            <a:schemeClr val="accent1"/>
          </a:lnRef>
          <a:fillRef idx="1003">
            <a:schemeClr val="lt1"/>
          </a:fillRef>
          <a:effectRef idx="2">
            <a:schemeClr val="accent1"/>
          </a:effectRef>
          <a:fontRef idx="minor">
            <a:schemeClr val="lt1"/>
          </a:fontRef>
        </p:style>
        <p:txBody>
          <a:bodyPr wrap="square" rtlCol="0" anchor="ctr">
            <a:noAutofit/>
          </a:bodyPr>
          <a:lstStyle/>
          <a:p>
            <a:pPr algn="ctr"/>
            <a:endParaRPr lang="en-US"/>
          </a:p>
        </p:txBody>
      </p:sp>
      <p:grpSp>
        <p:nvGrpSpPr>
          <p:cNvPr id="46" name="Group 45">
            <a:extLst>
              <a:ext uri="{FF2B5EF4-FFF2-40B4-BE49-F238E27FC236}">
                <a16:creationId xmlns:a16="http://schemas.microsoft.com/office/drawing/2014/main" id="{FB6C0892-83F6-4C98-B806-06627C732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42930" y="0"/>
            <a:ext cx="2436813" cy="6858001"/>
            <a:chOff x="1320800" y="0"/>
            <a:chExt cx="2436813" cy="6858001"/>
          </a:xfrm>
        </p:grpSpPr>
        <p:sp>
          <p:nvSpPr>
            <p:cNvPr id="47" name="Freeform 6">
              <a:extLst>
                <a:ext uri="{FF2B5EF4-FFF2-40B4-BE49-F238E27FC236}">
                  <a16:creationId xmlns:a16="http://schemas.microsoft.com/office/drawing/2014/main" id="{76E9889C-BAC7-429B-86C0-2D7736A39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48" name="Freeform 7">
              <a:extLst>
                <a:ext uri="{FF2B5EF4-FFF2-40B4-BE49-F238E27FC236}">
                  <a16:creationId xmlns:a16="http://schemas.microsoft.com/office/drawing/2014/main" id="{B84616D5-1F3D-4B55-BA27-B53B56376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49" name="Freeform 8">
              <a:extLst>
                <a:ext uri="{FF2B5EF4-FFF2-40B4-BE49-F238E27FC236}">
                  <a16:creationId xmlns:a16="http://schemas.microsoft.com/office/drawing/2014/main" id="{D6883E9B-59DA-4777-AC43-55F9164D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50" name="Freeform 9">
              <a:extLst>
                <a:ext uri="{FF2B5EF4-FFF2-40B4-BE49-F238E27FC236}">
                  <a16:creationId xmlns:a16="http://schemas.microsoft.com/office/drawing/2014/main" id="{F5442FF4-005F-4930-92FB-6594E29C4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51" name="Freeform 10">
              <a:extLst>
                <a:ext uri="{FF2B5EF4-FFF2-40B4-BE49-F238E27FC236}">
                  <a16:creationId xmlns:a16="http://schemas.microsoft.com/office/drawing/2014/main" id="{648BA981-E918-4543-BE19-51E03C571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52" name="Freeform 11">
              <a:extLst>
                <a:ext uri="{FF2B5EF4-FFF2-40B4-BE49-F238E27FC236}">
                  <a16:creationId xmlns:a16="http://schemas.microsoft.com/office/drawing/2014/main" id="{03A6AFED-BD81-4CCC-AADE-1E8923376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CDBDE33E-12F7-86D1-BFA6-587BE20F9515}"/>
              </a:ext>
            </a:extLst>
          </p:cNvPr>
          <p:cNvSpPr>
            <a:spLocks noGrp="1"/>
          </p:cNvSpPr>
          <p:nvPr>
            <p:ph type="title"/>
          </p:nvPr>
        </p:nvSpPr>
        <p:spPr>
          <a:xfrm>
            <a:off x="8341910" y="1023257"/>
            <a:ext cx="3235083" cy="4767943"/>
          </a:xfrm>
          <a:effectLst/>
        </p:spPr>
        <p:txBody>
          <a:bodyPr anchor="ctr">
            <a:normAutofit/>
          </a:bodyPr>
          <a:lstStyle/>
          <a:p>
            <a:pPr algn="l"/>
            <a:r>
              <a:rPr lang="en-GB" sz="3700">
                <a:solidFill>
                  <a:srgbClr val="000000"/>
                </a:solidFill>
              </a:rPr>
              <a:t>LIVER DYSFUNCTION</a:t>
            </a:r>
          </a:p>
        </p:txBody>
      </p:sp>
      <p:sp>
        <p:nvSpPr>
          <p:cNvPr id="3" name="Content Placeholder 2">
            <a:extLst>
              <a:ext uri="{FF2B5EF4-FFF2-40B4-BE49-F238E27FC236}">
                <a16:creationId xmlns:a16="http://schemas.microsoft.com/office/drawing/2014/main" id="{240450CB-31DF-BED8-C2EB-213875411372}"/>
              </a:ext>
            </a:extLst>
          </p:cNvPr>
          <p:cNvSpPr>
            <a:spLocks noGrp="1"/>
          </p:cNvSpPr>
          <p:nvPr>
            <p:ph idx="1"/>
          </p:nvPr>
        </p:nvSpPr>
        <p:spPr>
          <a:xfrm>
            <a:off x="693035" y="1023257"/>
            <a:ext cx="5968515" cy="4767944"/>
          </a:xfrm>
        </p:spPr>
        <p:txBody>
          <a:bodyPr anchor="ctr">
            <a:normAutofit/>
          </a:bodyPr>
          <a:lstStyle/>
          <a:p>
            <a:pPr marL="0" indent="0">
              <a:buNone/>
            </a:pPr>
            <a:endParaRPr lang="en-GB" sz="2000" dirty="0"/>
          </a:p>
          <a:p>
            <a:pPr marL="0" indent="0">
              <a:buClr>
                <a:srgbClr val="8D1515"/>
              </a:buClr>
              <a:buNone/>
            </a:pPr>
            <a:r>
              <a:rPr lang="en-GB" sz="2000" dirty="0">
                <a:latin typeface="Arial Nova"/>
              </a:rPr>
              <a:t>Type 2 Diabetes is strongly linked to the liver causing fatty liver disease often referred to (MASLD) causing fat to build up in the liver. Liver damage accelerates the progression of fibrosis having these conditions increases the risk of complications including liver cancer and cardiovascular disease. It is crucial for people with type 2 diabetes to have their liver function checked annually (</a:t>
            </a:r>
            <a:r>
              <a:rPr lang="en-GB" sz="2000" dirty="0" err="1">
                <a:latin typeface="Arial Nova"/>
              </a:rPr>
              <a:t>Chakraboty</a:t>
            </a:r>
            <a:r>
              <a:rPr lang="en-GB" sz="2000" dirty="0">
                <a:latin typeface="Arial Nova"/>
              </a:rPr>
              <a:t> et al., 2023).</a:t>
            </a:r>
          </a:p>
          <a:p>
            <a:pPr marL="0" indent="0">
              <a:buClr>
                <a:srgbClr val="8D1515"/>
              </a:buClr>
              <a:buNone/>
            </a:pPr>
            <a:endParaRPr lang="en-GB" sz="2000" dirty="0">
              <a:latin typeface="Arial Nova"/>
            </a:endParaRPr>
          </a:p>
          <a:p>
            <a:pPr marL="0" indent="0">
              <a:buClr>
                <a:srgbClr val="8D1515"/>
              </a:buClr>
              <a:buNone/>
            </a:pPr>
            <a:endParaRPr lang="en-GB" sz="2000" dirty="0">
              <a:latin typeface="Arial Nova"/>
            </a:endParaRPr>
          </a:p>
          <a:p>
            <a:pPr>
              <a:buClr>
                <a:srgbClr val="8D1515"/>
              </a:buClr>
              <a:buFont typeface="Wingdings"/>
              <a:buChar char="v"/>
            </a:pPr>
            <a:endParaRPr lang="en-GB" sz="2000" dirty="0">
              <a:latin typeface="Arial Nova"/>
            </a:endParaRPr>
          </a:p>
        </p:txBody>
      </p:sp>
      <p:pic>
        <p:nvPicPr>
          <p:cNvPr id="5" name="Audio 4">
            <a:hlinkClick r:id="" action="ppaction://media"/>
            <a:extLst>
              <a:ext uri="{FF2B5EF4-FFF2-40B4-BE49-F238E27FC236}">
                <a16:creationId xmlns:a16="http://schemas.microsoft.com/office/drawing/2014/main" id="{AAEA6C98-6B3C-B6F7-6E90-C8EC0D80675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8673774"/>
      </p:ext>
    </p:extLst>
  </p:cSld>
  <p:clrMapOvr>
    <a:masterClrMapping/>
  </p:clrMapOvr>
  <mc:AlternateContent xmlns:mc="http://schemas.openxmlformats.org/markup-compatibility/2006">
    <mc:Choice xmlns:p14="http://schemas.microsoft.com/office/powerpoint/2010/main" Requires="p14">
      <p:transition spd="slow" p14:dur="2000" advTm="44490"/>
    </mc:Choice>
    <mc:Fallback>
      <p:transition spd="slow" advTm="44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0A47CF6F-27C2-43F3-AF69-E3D5763637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39EB00CB-5B69-438D-944F-2E0382BA0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30" name="Freeform 7">
              <a:extLst>
                <a:ext uri="{FF2B5EF4-FFF2-40B4-BE49-F238E27FC236}">
                  <a16:creationId xmlns:a16="http://schemas.microsoft.com/office/drawing/2014/main" id="{6D931D9D-4C35-4CDF-BFF0-03DD03881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2" name="Freeform 9">
              <a:extLst>
                <a:ext uri="{FF2B5EF4-FFF2-40B4-BE49-F238E27FC236}">
                  <a16:creationId xmlns:a16="http://schemas.microsoft.com/office/drawing/2014/main" id="{26D9B8E3-CFAB-4428-9D62-576BF978EB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3" name="Freeform 10">
              <a:extLst>
                <a:ext uri="{FF2B5EF4-FFF2-40B4-BE49-F238E27FC236}">
                  <a16:creationId xmlns:a16="http://schemas.microsoft.com/office/drawing/2014/main" id="{F019DFF8-C5AB-45D0-8A70-627BFEF9A5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4" name="Freeform 11">
              <a:extLst>
                <a:ext uri="{FF2B5EF4-FFF2-40B4-BE49-F238E27FC236}">
                  <a16:creationId xmlns:a16="http://schemas.microsoft.com/office/drawing/2014/main" id="{E548346E-CCE3-4C53-B753-ABF3C098B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5" name="Freeform 12">
              <a:extLst>
                <a:ext uri="{FF2B5EF4-FFF2-40B4-BE49-F238E27FC236}">
                  <a16:creationId xmlns:a16="http://schemas.microsoft.com/office/drawing/2014/main" id="{C19E6868-EA25-4961-B0E5-EF4F9DD20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7" name="Rectangle 16">
            <a:extLst>
              <a:ext uri="{FF2B5EF4-FFF2-40B4-BE49-F238E27FC236}">
                <a16:creationId xmlns:a16="http://schemas.microsoft.com/office/drawing/2014/main" id="{4FEB7930-F0D6-4044-8BA9-D730103D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descr="Assorted vegetables and fruits">
            <a:extLst>
              <a:ext uri="{FF2B5EF4-FFF2-40B4-BE49-F238E27FC236}">
                <a16:creationId xmlns:a16="http://schemas.microsoft.com/office/drawing/2014/main" id="{599373F2-B185-4AF1-A231-27C7127F9B25}"/>
              </a:ext>
            </a:extLst>
          </p:cNvPr>
          <p:cNvPicPr>
            <a:picLocks noChangeAspect="1"/>
          </p:cNvPicPr>
          <p:nvPr/>
        </p:nvPicPr>
        <p:blipFill>
          <a:blip r:embed="rId5"/>
          <a:srcRect l="33828" r="18039" b="9098"/>
          <a:stretch>
            <a:fillRect/>
          </a:stretch>
        </p:blipFill>
        <p:spPr>
          <a:xfrm>
            <a:off x="20" y="10"/>
            <a:ext cx="5448280" cy="6857990"/>
          </a:xfrm>
          <a:prstGeom prst="rect">
            <a:avLst/>
          </a:prstGeom>
        </p:spPr>
      </p:pic>
      <p:grpSp>
        <p:nvGrpSpPr>
          <p:cNvPr id="19" name="Group 18">
            <a:extLst>
              <a:ext uri="{FF2B5EF4-FFF2-40B4-BE49-F238E27FC236}">
                <a16:creationId xmlns:a16="http://schemas.microsoft.com/office/drawing/2014/main" id="{3D37B8A0-A486-4042-834D-0C08DD3B43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36718" y="0"/>
            <a:ext cx="2611581" cy="6858000"/>
            <a:chOff x="2836718" y="0"/>
            <a:chExt cx="2611581" cy="6858000"/>
          </a:xfrm>
        </p:grpSpPr>
        <p:sp useBgFill="1">
          <p:nvSpPr>
            <p:cNvPr id="20" name="Rectangle 19">
              <a:extLst>
                <a:ext uri="{FF2B5EF4-FFF2-40B4-BE49-F238E27FC236}">
                  <a16:creationId xmlns:a16="http://schemas.microsoft.com/office/drawing/2014/main" id="{D467C104-5C3F-411A-B2C4-EBFD4228D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36718" y="0"/>
              <a:ext cx="2611581" cy="2554287"/>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1581" h="2554287">
                  <a:moveTo>
                    <a:pt x="675409" y="0"/>
                  </a:moveTo>
                  <a:lnTo>
                    <a:pt x="2611581" y="0"/>
                  </a:lnTo>
                  <a:lnTo>
                    <a:pt x="2611581" y="2554287"/>
                  </a:lnTo>
                  <a:lnTo>
                    <a:pt x="0" y="2554287"/>
                  </a:lnTo>
                  <a:lnTo>
                    <a:pt x="67540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6B04D505-A84F-4973-9090-0F1ACF7ABD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36718" y="2554287"/>
              <a:ext cx="2611581" cy="4303713"/>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1581" h="4303713">
                  <a:moveTo>
                    <a:pt x="0" y="0"/>
                  </a:moveTo>
                  <a:lnTo>
                    <a:pt x="2611581" y="0"/>
                  </a:lnTo>
                  <a:lnTo>
                    <a:pt x="2611581" y="4303713"/>
                  </a:lnTo>
                  <a:lnTo>
                    <a:pt x="2171701" y="3638695"/>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2">
            <a:extLst>
              <a:ext uri="{FF2B5EF4-FFF2-40B4-BE49-F238E27FC236}">
                <a16:creationId xmlns:a16="http://schemas.microsoft.com/office/drawing/2014/main" id="{945CE9A4-4A26-4B57-A688-E6D3A8498A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4" name="Freeform 6">
              <a:extLst>
                <a:ext uri="{FF2B5EF4-FFF2-40B4-BE49-F238E27FC236}">
                  <a16:creationId xmlns:a16="http://schemas.microsoft.com/office/drawing/2014/main" id="{1FA9CDC9-B659-42F5-9DA2-70B1A39453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C007AF8D-D1A5-4CAC-AE7B-D2A3E72B8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6" name="Freeform 9">
              <a:extLst>
                <a:ext uri="{FF2B5EF4-FFF2-40B4-BE49-F238E27FC236}">
                  <a16:creationId xmlns:a16="http://schemas.microsoft.com/office/drawing/2014/main" id="{096A8434-7327-4C0E-BAAF-F4D86BBDF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7" name="Freeform 10">
              <a:extLst>
                <a:ext uri="{FF2B5EF4-FFF2-40B4-BE49-F238E27FC236}">
                  <a16:creationId xmlns:a16="http://schemas.microsoft.com/office/drawing/2014/main" id="{602C7E10-50F7-489D-8249-9ECB0B45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8" name="Freeform 11">
              <a:extLst>
                <a:ext uri="{FF2B5EF4-FFF2-40B4-BE49-F238E27FC236}">
                  <a16:creationId xmlns:a16="http://schemas.microsoft.com/office/drawing/2014/main" id="{950DCCEA-5572-4095-A960-C569CF6922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9" name="Freeform 12">
              <a:extLst>
                <a:ext uri="{FF2B5EF4-FFF2-40B4-BE49-F238E27FC236}">
                  <a16:creationId xmlns:a16="http://schemas.microsoft.com/office/drawing/2014/main" id="{5CDFA5C2-7CC1-4739-B874-1ABBCDECF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DCAF0150-7445-685D-A5C3-D10C41E564C1}"/>
              </a:ext>
            </a:extLst>
          </p:cNvPr>
          <p:cNvSpPr>
            <a:spLocks noGrp="1"/>
          </p:cNvSpPr>
          <p:nvPr>
            <p:ph type="title"/>
          </p:nvPr>
        </p:nvSpPr>
        <p:spPr>
          <a:xfrm>
            <a:off x="3375958" y="-1755047"/>
            <a:ext cx="6524623" cy="2616199"/>
          </a:xfrm>
        </p:spPr>
        <p:txBody>
          <a:bodyPr vert="horz" lIns="91440" tIns="45720" rIns="91440" bIns="45720" rtlCol="0" anchor="b">
            <a:normAutofit/>
          </a:bodyPr>
          <a:lstStyle/>
          <a:p>
            <a:pPr algn="r"/>
            <a:r>
              <a:rPr lang="en-US" sz="2800" b="1" dirty="0">
                <a:latin typeface="Arial Nova"/>
              </a:rPr>
              <a:t>CARE PLAN</a:t>
            </a:r>
          </a:p>
        </p:txBody>
      </p:sp>
      <p:sp>
        <p:nvSpPr>
          <p:cNvPr id="3" name="Content Placeholder 2">
            <a:extLst>
              <a:ext uri="{FF2B5EF4-FFF2-40B4-BE49-F238E27FC236}">
                <a16:creationId xmlns:a16="http://schemas.microsoft.com/office/drawing/2014/main" id="{C6185F8C-284E-D85E-AA06-4523A4836ADA}"/>
              </a:ext>
            </a:extLst>
          </p:cNvPr>
          <p:cNvSpPr>
            <a:spLocks noGrp="1"/>
          </p:cNvSpPr>
          <p:nvPr>
            <p:ph idx="1"/>
          </p:nvPr>
        </p:nvSpPr>
        <p:spPr>
          <a:xfrm>
            <a:off x="6386770" y="1105770"/>
            <a:ext cx="5702205" cy="3035798"/>
          </a:xfrm>
        </p:spPr>
        <p:txBody>
          <a:bodyPr vert="horz" lIns="91440" tIns="45720" rIns="91440" bIns="45720" rtlCol="0" anchor="t">
            <a:noAutofit/>
          </a:bodyPr>
          <a:lstStyle/>
          <a:p>
            <a:pPr marL="0" indent="0">
              <a:buNone/>
            </a:pPr>
            <a:endParaRPr lang="en-US" sz="1650" dirty="0">
              <a:latin typeface="Arial Nova"/>
            </a:endParaRPr>
          </a:p>
          <a:p>
            <a:pPr marL="0" indent="0">
              <a:buNone/>
            </a:pPr>
            <a:endParaRPr lang="en-US" sz="1650" dirty="0">
              <a:latin typeface="Arial Nova"/>
            </a:endParaRPr>
          </a:p>
          <a:p>
            <a:pPr marL="0" indent="0">
              <a:buNone/>
            </a:pPr>
            <a:r>
              <a:rPr lang="en-US" sz="1650" dirty="0">
                <a:latin typeface="Arial Nova"/>
              </a:rPr>
              <a:t>The care plan has been revised for Harvey to include a healthy diet, a fitness plan, and a more balanced routine to manage his symptoms. The plan has been personalized to achieve new goals focusing on his diet and his alcohol consumption and he has been given access to services, to give him the support he needs to manage his condition more efficiently. This will reduce unnecessary symptoms for him in the future. </a:t>
            </a:r>
          </a:p>
        </p:txBody>
      </p:sp>
      <p:pic>
        <p:nvPicPr>
          <p:cNvPr id="5" name="Audio 4">
            <a:hlinkClick r:id="" action="ppaction://media"/>
            <a:extLst>
              <a:ext uri="{FF2B5EF4-FFF2-40B4-BE49-F238E27FC236}">
                <a16:creationId xmlns:a16="http://schemas.microsoft.com/office/drawing/2014/main" id="{F38C7F50-B2D3-1E19-955F-A3411538AB0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6361275"/>
      </p:ext>
    </p:extLst>
  </p:cSld>
  <p:clrMapOvr>
    <a:masterClrMapping/>
  </p:clrMapOvr>
  <mc:AlternateContent xmlns:mc="http://schemas.openxmlformats.org/markup-compatibility/2006">
    <mc:Choice xmlns:p14="http://schemas.microsoft.com/office/powerpoint/2010/main" Requires="p14">
      <p:transition spd="slow" p14:dur="2000" advTm="58463"/>
    </mc:Choice>
    <mc:Fallback>
      <p:transition spd="slow" advTm="58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378EBB57-878C-909F-DCC8-DE80A26CCE53}"/>
              </a:ext>
            </a:extLst>
          </p:cNvPr>
          <p:cNvSpPr>
            <a:spLocks noGrp="1"/>
          </p:cNvSpPr>
          <p:nvPr>
            <p:ph type="title"/>
          </p:nvPr>
        </p:nvSpPr>
        <p:spPr>
          <a:xfrm>
            <a:off x="683609" y="764372"/>
            <a:ext cx="3173688" cy="5216013"/>
          </a:xfrm>
        </p:spPr>
        <p:txBody>
          <a:bodyPr>
            <a:normAutofit/>
          </a:bodyPr>
          <a:lstStyle/>
          <a:p>
            <a:pPr algn="l"/>
            <a:r>
              <a:rPr lang="en-GB" dirty="0"/>
              <a:t>WHO DELIVERS CARE</a:t>
            </a:r>
          </a:p>
        </p:txBody>
      </p:sp>
      <p:cxnSp>
        <p:nvCxnSpPr>
          <p:cNvPr id="21" name="Straight Connector 20">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B465F0-6FB0-23DC-1404-DB230837D2FB}"/>
              </a:ext>
            </a:extLst>
          </p:cNvPr>
          <p:cNvSpPr>
            <a:spLocks noGrp="1"/>
          </p:cNvSpPr>
          <p:nvPr>
            <p:ph idx="1"/>
          </p:nvPr>
        </p:nvSpPr>
        <p:spPr>
          <a:xfrm>
            <a:off x="4370138" y="764372"/>
            <a:ext cx="7086600" cy="5216013"/>
          </a:xfrm>
        </p:spPr>
        <p:txBody>
          <a:bodyPr anchor="ctr">
            <a:normAutofit/>
          </a:bodyPr>
          <a:lstStyle/>
          <a:p>
            <a:pPr marL="0" indent="0">
              <a:buNone/>
            </a:pPr>
            <a:r>
              <a:rPr lang="en-GB" sz="1800" dirty="0">
                <a:latin typeface="arial nova"/>
              </a:rPr>
              <a:t>Multidisciplinary teams, primary care networks and specialised staff work together to ensure safe, high-quality and ethical care aligned with NHS and NICE guidelines. Harvey has been treated by his GP, and his care plan has been developed with the diabetes team, and a dietician to personalise his plan (NHS England, 2024).</a:t>
            </a:r>
          </a:p>
        </p:txBody>
      </p:sp>
      <p:pic>
        <p:nvPicPr>
          <p:cNvPr id="5" name="Audio 4">
            <a:hlinkClick r:id="" action="ppaction://media"/>
            <a:extLst>
              <a:ext uri="{FF2B5EF4-FFF2-40B4-BE49-F238E27FC236}">
                <a16:creationId xmlns:a16="http://schemas.microsoft.com/office/drawing/2014/main" id="{B8F3E144-532F-30B2-D718-EB392C70D1D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01815527"/>
      </p:ext>
    </p:extLst>
  </p:cSld>
  <p:clrMapOvr>
    <a:masterClrMapping/>
  </p:clrMapOvr>
  <mc:AlternateContent xmlns:mc="http://schemas.openxmlformats.org/markup-compatibility/2006">
    <mc:Choice xmlns:p14="http://schemas.microsoft.com/office/powerpoint/2010/main" Requires="p14">
      <p:transition spd="slow" p14:dur="2000" advTm="36295"/>
    </mc:Choice>
    <mc:Fallback>
      <p:transition spd="slow" advTm="362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12D42-1467-4FEA-95CE-F374B74AE50E}"/>
              </a:ext>
            </a:extLst>
          </p:cNvPr>
          <p:cNvSpPr>
            <a:spLocks noGrp="1"/>
          </p:cNvSpPr>
          <p:nvPr>
            <p:ph type="title"/>
          </p:nvPr>
        </p:nvSpPr>
        <p:spPr>
          <a:xfrm>
            <a:off x="5021034" y="905933"/>
            <a:ext cx="6481989" cy="965200"/>
          </a:xfrm>
        </p:spPr>
        <p:txBody>
          <a:bodyPr>
            <a:normAutofit/>
          </a:bodyPr>
          <a:lstStyle/>
          <a:p>
            <a:r>
              <a:rPr lang="en-GB"/>
              <a:t>CONCLUSION</a:t>
            </a:r>
          </a:p>
        </p:txBody>
      </p:sp>
      <p:pic>
        <p:nvPicPr>
          <p:cNvPr id="5" name="Picture 4" descr="Stethoscope">
            <a:extLst>
              <a:ext uri="{FF2B5EF4-FFF2-40B4-BE49-F238E27FC236}">
                <a16:creationId xmlns:a16="http://schemas.microsoft.com/office/drawing/2014/main" id="{5B0957EC-E25F-1532-43E5-F5D1EF0C4DDE}"/>
              </a:ext>
            </a:extLst>
          </p:cNvPr>
          <p:cNvPicPr>
            <a:picLocks noChangeAspect="1"/>
          </p:cNvPicPr>
          <p:nvPr/>
        </p:nvPicPr>
        <p:blipFill>
          <a:blip r:embed="rId5"/>
          <a:srcRect l="34085" r="20539"/>
          <a:stretch>
            <a:fillRect/>
          </a:stretch>
        </p:blipFill>
        <p:spPr>
          <a:xfrm>
            <a:off x="1641021" y="1069522"/>
            <a:ext cx="3102428" cy="456383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1E44881D-6256-A661-5A63-202DF45CBEA8}"/>
              </a:ext>
            </a:extLst>
          </p:cNvPr>
          <p:cNvSpPr>
            <a:spLocks noGrp="1"/>
          </p:cNvSpPr>
          <p:nvPr>
            <p:ph idx="1"/>
          </p:nvPr>
        </p:nvSpPr>
        <p:spPr>
          <a:xfrm>
            <a:off x="5021036" y="1978468"/>
            <a:ext cx="6481987" cy="3793067"/>
          </a:xfrm>
        </p:spPr>
        <p:txBody>
          <a:bodyPr>
            <a:normAutofit/>
          </a:bodyPr>
          <a:lstStyle/>
          <a:p>
            <a:pPr marL="0" indent="0">
              <a:lnSpc>
                <a:spcPct val="90000"/>
              </a:lnSpc>
              <a:buNone/>
            </a:pPr>
            <a:r>
              <a:rPr lang="en-GB" sz="1500" dirty="0">
                <a:latin typeface="Arial" panose="020B0604020202020204" pitchFamily="34" charset="0"/>
                <a:cs typeface="Arial" panose="020B0604020202020204" pitchFamily="34" charset="0"/>
              </a:rPr>
              <a:t>Type 2 Diabetes is a complex, yet manageable condition and the care plan has provided a detailed plan on how Harvey can control his type 2 diabetes with information on how the cardiovascular system effects his body and explains how body functions play a part in the disease. </a:t>
            </a:r>
          </a:p>
          <a:p>
            <a:pPr marL="0" indent="0">
              <a:lnSpc>
                <a:spcPct val="90000"/>
              </a:lnSpc>
              <a:buNone/>
            </a:pPr>
            <a:r>
              <a:rPr lang="en-GB" sz="1500" dirty="0">
                <a:latin typeface="Arial" panose="020B0604020202020204" pitchFamily="34" charset="0"/>
                <a:cs typeface="Arial" panose="020B0604020202020204" pitchFamily="34" charset="0"/>
              </a:rPr>
              <a:t>The new changes will help Harvey maintain a healthy weight, increase his physical activity and reduce his alcohol consumption, therefore, understanding of the condition allows Harvey to make informed decisions on his healthcare regarding the importance of risk factors of Type 2 Diabetes.</a:t>
            </a:r>
            <a:endParaRPr lang="en-US" sz="1500" dirty="0">
              <a:latin typeface="Arial" panose="020B0604020202020204" pitchFamily="34" charset="0"/>
              <a:cs typeface="Arial" panose="020B0604020202020204" pitchFamily="34" charset="0"/>
            </a:endParaRPr>
          </a:p>
          <a:p>
            <a:pPr marL="0" indent="0">
              <a:lnSpc>
                <a:spcPct val="90000"/>
              </a:lnSpc>
              <a:buNone/>
            </a:pPr>
            <a:r>
              <a:rPr lang="en-GB" sz="1500" dirty="0">
                <a:latin typeface="Arial" panose="020B0604020202020204" pitchFamily="34" charset="0"/>
                <a:cs typeface="Arial" panose="020B0604020202020204" pitchFamily="34" charset="0"/>
              </a:rPr>
              <a:t>This is a preventable manageable metabolic disease driven by insulin resistance, requiring long-term lifestyle interventions, while it often leads to severe long-term complications proactive management through lifestyle changes can effectively control blood glucose levels. Ultimately, prioritising on patient’s education and early intervention.</a:t>
            </a:r>
          </a:p>
          <a:p>
            <a:pPr>
              <a:lnSpc>
                <a:spcPct val="90000"/>
              </a:lnSpc>
              <a:buClr>
                <a:srgbClr val="8D1515"/>
              </a:buClr>
            </a:pPr>
            <a:endParaRPr lang="en-GB" sz="1300" dirty="0"/>
          </a:p>
        </p:txBody>
      </p:sp>
      <p:pic>
        <p:nvPicPr>
          <p:cNvPr id="6" name="Audio 5">
            <a:hlinkClick r:id="" action="ppaction://media"/>
            <a:extLst>
              <a:ext uri="{FF2B5EF4-FFF2-40B4-BE49-F238E27FC236}">
                <a16:creationId xmlns:a16="http://schemas.microsoft.com/office/drawing/2014/main" id="{326BE13C-B80C-6D4E-A5C9-12BF4578D46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1299903"/>
      </p:ext>
    </p:extLst>
  </p:cSld>
  <p:clrMapOvr>
    <a:masterClrMapping/>
  </p:clrMapOvr>
  <mc:AlternateContent xmlns:mc="http://schemas.openxmlformats.org/markup-compatibility/2006">
    <mc:Choice xmlns:p14="http://schemas.microsoft.com/office/powerpoint/2010/main" Requires="p14">
      <p:transition spd="slow" p14:dur="2000" advTm="81218"/>
    </mc:Choice>
    <mc:Fallback>
      <p:transition spd="slow" advTm="81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6E93A-D545-EEA6-0070-73F578E92551}"/>
              </a:ext>
            </a:extLst>
          </p:cNvPr>
          <p:cNvSpPr>
            <a:spLocks noGrp="1"/>
          </p:cNvSpPr>
          <p:nvPr>
            <p:ph type="title"/>
          </p:nvPr>
        </p:nvSpPr>
        <p:spPr>
          <a:xfrm>
            <a:off x="1484311" y="0"/>
            <a:ext cx="10018713" cy="796413"/>
          </a:xfrm>
        </p:spPr>
        <p:txBody>
          <a:bodyPr>
            <a:normAutofit/>
          </a:bodyPr>
          <a:lstStyle/>
          <a:p>
            <a:r>
              <a:rPr lang="en-GB" sz="1600" b="1">
                <a:latin typeface="Arial Nova" panose="020B0504020202020204" pitchFamily="34" charset="0"/>
              </a:rPr>
              <a:t>REFERENCES</a:t>
            </a:r>
          </a:p>
        </p:txBody>
      </p:sp>
      <p:sp>
        <p:nvSpPr>
          <p:cNvPr id="3" name="Content Placeholder 2">
            <a:extLst>
              <a:ext uri="{FF2B5EF4-FFF2-40B4-BE49-F238E27FC236}">
                <a16:creationId xmlns:a16="http://schemas.microsoft.com/office/drawing/2014/main" id="{6C4D9301-DA64-80C0-663B-43283F273622}"/>
              </a:ext>
            </a:extLst>
          </p:cNvPr>
          <p:cNvSpPr>
            <a:spLocks noGrp="1"/>
          </p:cNvSpPr>
          <p:nvPr>
            <p:ph idx="1"/>
          </p:nvPr>
        </p:nvSpPr>
        <p:spPr>
          <a:xfrm>
            <a:off x="1484310" y="643553"/>
            <a:ext cx="10018713" cy="4227871"/>
          </a:xfrm>
        </p:spPr>
        <p:txBody>
          <a:bodyPr vert="horz" lIns="91440" tIns="45720" rIns="91440" bIns="45720" rtlCol="0" anchor="ctr">
            <a:noAutofit/>
          </a:bodyPr>
          <a:lstStyle/>
          <a:p>
            <a:pPr marL="0" indent="0">
              <a:buNone/>
            </a:pPr>
            <a:endParaRPr lang="en-GB" dirty="0"/>
          </a:p>
          <a:p>
            <a:pPr marL="0" indent="0">
              <a:buNone/>
            </a:pPr>
            <a:endParaRPr lang="en-GB" dirty="0"/>
          </a:p>
          <a:p>
            <a:pPr marL="0" indent="0">
              <a:spcBef>
                <a:spcPts val="0"/>
              </a:spcBef>
              <a:spcAft>
                <a:spcPts val="0"/>
              </a:spcAft>
              <a:buNone/>
            </a:pPr>
            <a:endParaRPr lang="en-US" sz="2900" dirty="0">
              <a:latin typeface="Arial Nova"/>
            </a:endParaRPr>
          </a:p>
          <a:p>
            <a:pPr marL="0" indent="0">
              <a:spcBef>
                <a:spcPts val="0"/>
              </a:spcBef>
              <a:spcAft>
                <a:spcPts val="0"/>
              </a:spcAft>
              <a:buNone/>
            </a:pPr>
            <a:endParaRPr lang="en-US" sz="1200" dirty="0">
              <a:latin typeface="Arial"/>
              <a:cs typeface="Arial"/>
            </a:endParaRPr>
          </a:p>
          <a:p>
            <a:pPr marL="0" indent="0">
              <a:spcBef>
                <a:spcPts val="0"/>
              </a:spcBef>
              <a:spcAft>
                <a:spcPts val="0"/>
              </a:spcAft>
              <a:buNone/>
            </a:pPr>
            <a:endParaRPr lang="en-US" sz="1200" dirty="0">
              <a:latin typeface="Arial"/>
              <a:cs typeface="Arial"/>
            </a:endParaRPr>
          </a:p>
          <a:p>
            <a:pPr marL="0" indent="0">
              <a:spcBef>
                <a:spcPts val="0"/>
              </a:spcBef>
              <a:spcAft>
                <a:spcPts val="0"/>
              </a:spcAft>
              <a:buNone/>
            </a:pPr>
            <a:endParaRPr lang="en-GB" sz="1200" dirty="0">
              <a:latin typeface="Arial" panose="020B0604020202020204" pitchFamily="34" charset="0"/>
              <a:cs typeface="Arial" panose="020B0604020202020204" pitchFamily="34" charset="0"/>
            </a:endParaRPr>
          </a:p>
          <a:p>
            <a:pPr marL="0" indent="0">
              <a:spcBef>
                <a:spcPts val="0"/>
              </a:spcBef>
              <a:spcAft>
                <a:spcPts val="0"/>
              </a:spcAft>
              <a:buNone/>
            </a:pPr>
            <a:endParaRPr lang="en-GB" sz="1200" dirty="0">
              <a:latin typeface="Arial" panose="020B0604020202020204" pitchFamily="34" charset="0"/>
              <a:cs typeface="Arial" panose="020B0604020202020204" pitchFamily="34" charset="0"/>
            </a:endParaRPr>
          </a:p>
          <a:p>
            <a:pPr marL="0" indent="0">
              <a:spcBef>
                <a:spcPts val="0"/>
              </a:spcBef>
              <a:spcAft>
                <a:spcPts val="0"/>
              </a:spcAft>
              <a:buNone/>
            </a:pPr>
            <a:endParaRPr lang="en-GB" sz="1200" dirty="0">
              <a:latin typeface="Arial" panose="020B0604020202020204" pitchFamily="34" charset="0"/>
              <a:cs typeface="Arial" panose="020B0604020202020204" pitchFamily="34" charset="0"/>
            </a:endParaRPr>
          </a:p>
          <a:p>
            <a:pPr marL="0" indent="0">
              <a:spcBef>
                <a:spcPts val="0"/>
              </a:spcBef>
              <a:spcAft>
                <a:spcPts val="0"/>
              </a:spcAft>
              <a:buNone/>
            </a:pPr>
            <a:r>
              <a:rPr lang="en-GB" sz="1200" dirty="0">
                <a:latin typeface="Arial" panose="020B0604020202020204" pitchFamily="34" charset="0"/>
                <a:cs typeface="Arial" panose="020B0604020202020204" pitchFamily="34" charset="0"/>
              </a:rPr>
              <a:t>Bergman, M., </a:t>
            </a:r>
            <a:r>
              <a:rPr lang="en-GB" sz="1200" dirty="0" err="1">
                <a:latin typeface="Arial" panose="020B0604020202020204" pitchFamily="34" charset="0"/>
                <a:cs typeface="Arial" panose="020B0604020202020204" pitchFamily="34" charset="0"/>
              </a:rPr>
              <a:t>Buysschaert</a:t>
            </a:r>
            <a:r>
              <a:rPr lang="en-GB" sz="1200" dirty="0">
                <a:latin typeface="Arial" panose="020B0604020202020204" pitchFamily="34" charset="0"/>
                <a:cs typeface="Arial" panose="020B0604020202020204" pitchFamily="34" charset="0"/>
              </a:rPr>
              <a:t>, M., Ceriello, A., Hussain, A., Mohan, V., Sesti, G. and </a:t>
            </a:r>
            <a:r>
              <a:rPr lang="en-GB" sz="1200" dirty="0" err="1">
                <a:latin typeface="Arial" panose="020B0604020202020204" pitchFamily="34" charset="0"/>
                <a:cs typeface="Arial" panose="020B0604020202020204" pitchFamily="34" charset="0"/>
              </a:rPr>
              <a:t>Tuomilehto</a:t>
            </a:r>
            <a:r>
              <a:rPr lang="en-GB" sz="1200" dirty="0">
                <a:latin typeface="Arial" panose="020B0604020202020204" pitchFamily="34" charset="0"/>
                <a:cs typeface="Arial" panose="020B0604020202020204" pitchFamily="34" charset="0"/>
              </a:rPr>
              <a:t>, J., 2023. Current diagnostic criteria identify risk for type 2 diabetes too late. </a:t>
            </a:r>
            <a:r>
              <a:rPr lang="en-GB" sz="1200" i="1" dirty="0">
                <a:latin typeface="Arial" panose="020B0604020202020204" pitchFamily="34" charset="0"/>
                <a:cs typeface="Arial" panose="020B0604020202020204" pitchFamily="34" charset="0"/>
              </a:rPr>
              <a:t>The Lancet Diabetes &amp; Endocrinology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11</a:t>
            </a:r>
            <a:r>
              <a:rPr lang="en-GB" sz="1200" dirty="0">
                <a:latin typeface="Arial" panose="020B0604020202020204" pitchFamily="34" charset="0"/>
                <a:cs typeface="Arial" panose="020B0604020202020204" pitchFamily="34" charset="0"/>
              </a:rPr>
              <a:t>(4), pp.224-226.</a:t>
            </a:r>
          </a:p>
          <a:p>
            <a:pPr marL="0" indent="0">
              <a:spcBef>
                <a:spcPts val="0"/>
              </a:spcBef>
              <a:spcAft>
                <a:spcPts val="0"/>
              </a:spcAft>
              <a:buNone/>
            </a:pPr>
            <a:endParaRPr lang="en-US" sz="1200" dirty="0">
              <a:latin typeface="Arial" panose="020B0604020202020204" pitchFamily="34" charset="0"/>
              <a:cs typeface="Arial" panose="020B0604020202020204" pitchFamily="34" charset="0"/>
            </a:endParaRPr>
          </a:p>
          <a:p>
            <a:pPr marL="0" indent="0">
              <a:spcBef>
                <a:spcPts val="0"/>
              </a:spcBef>
              <a:spcAft>
                <a:spcPts val="0"/>
              </a:spcAft>
              <a:buNone/>
            </a:pPr>
            <a:endParaRPr lang="en-US" sz="1200" dirty="0">
              <a:latin typeface="Arial"/>
              <a:cs typeface="Arial"/>
            </a:endParaRPr>
          </a:p>
          <a:p>
            <a:pPr marL="0" indent="0">
              <a:spcBef>
                <a:spcPts val="0"/>
              </a:spcBef>
              <a:spcAft>
                <a:spcPts val="0"/>
              </a:spcAft>
              <a:buNone/>
            </a:pPr>
            <a:r>
              <a:rPr lang="en-US" sz="1200" dirty="0">
                <a:latin typeface="Arial"/>
                <a:cs typeface="Arial"/>
              </a:rPr>
              <a:t>Chakraborty, S.P., Verma, A., Garg, R., Singh, J. and Verma, H. (2023). Cardiometabolic Risk Factors Associated With Type 2 Diabetes Mellitus: A Mechanistic Insight. </a:t>
            </a:r>
            <a:r>
              <a:rPr lang="en-US" sz="1200" i="1" dirty="0">
                <a:latin typeface="Arial"/>
                <a:cs typeface="Arial"/>
              </a:rPr>
              <a:t>Clinical Medicine Insights: Endocrinology and Diabetes</a:t>
            </a:r>
            <a:r>
              <a:rPr lang="en-US" sz="1200" dirty="0">
                <a:latin typeface="Arial"/>
                <a:cs typeface="Arial"/>
              </a:rPr>
              <a:t>, 16. </a:t>
            </a:r>
            <a:r>
              <a:rPr lang="en-US" sz="1200" dirty="0" err="1">
                <a:latin typeface="Arial"/>
                <a:cs typeface="Arial"/>
              </a:rPr>
              <a:t>doi:https</a:t>
            </a:r>
            <a:r>
              <a:rPr lang="en-US" sz="1200" dirty="0">
                <a:latin typeface="Arial"/>
                <a:cs typeface="Arial"/>
              </a:rPr>
              <a:t>://doi.org/10.1177/11795514231220780</a:t>
            </a:r>
            <a:endParaRPr lang="en-GB" sz="1200" dirty="0">
              <a:latin typeface="Arial" panose="020B0604020202020204" pitchFamily="34" charset="0"/>
              <a:cs typeface="Arial" panose="020B0604020202020204" pitchFamily="34" charset="0"/>
            </a:endParaRPr>
          </a:p>
          <a:p>
            <a:pPr>
              <a:buNone/>
            </a:pPr>
            <a:endParaRPr lang="en-GB" sz="1200" dirty="0">
              <a:latin typeface="Arial"/>
              <a:cs typeface="Arial"/>
            </a:endParaRPr>
          </a:p>
          <a:p>
            <a:pPr marL="0" indent="0">
              <a:buNone/>
            </a:pPr>
            <a:r>
              <a:rPr lang="en-GB" sz="1200" dirty="0">
                <a:latin typeface="Arial"/>
                <a:cs typeface="Arial"/>
              </a:rPr>
              <a:t>Diabetes UK (2017). </a:t>
            </a:r>
            <a:r>
              <a:rPr lang="en-GB" sz="1200" i="1" dirty="0">
                <a:latin typeface="Arial"/>
                <a:cs typeface="Arial"/>
              </a:rPr>
              <a:t>Diabetes and heart disease</a:t>
            </a:r>
            <a:r>
              <a:rPr lang="en-GB" sz="1200" dirty="0">
                <a:latin typeface="Arial"/>
                <a:cs typeface="Arial"/>
              </a:rPr>
              <a:t>. [online] Diabetes UK. Available at: </a:t>
            </a:r>
            <a:r>
              <a:rPr lang="en-GB" sz="1200" dirty="0">
                <a:latin typeface="Arial"/>
                <a:cs typeface="Arial"/>
                <a:hlinkClick r:id="rId4"/>
              </a:rPr>
              <a:t>https://www.diabetes.org.uk/about-diabetes/looking-after-diabetes/complications/cardiovascular-disease</a:t>
            </a:r>
            <a:r>
              <a:rPr lang="en-GB" sz="1200" dirty="0">
                <a:latin typeface="Arial"/>
                <a:cs typeface="Arial"/>
              </a:rPr>
              <a:t>. (Accessed 08 March 2026).</a:t>
            </a:r>
            <a:endParaRPr lang="en-GB" dirty="0"/>
          </a:p>
          <a:p>
            <a:pPr marL="0" indent="0">
              <a:buNone/>
            </a:pPr>
            <a:endParaRPr lang="en-GB" sz="1200" dirty="0">
              <a:latin typeface="Arial"/>
              <a:cs typeface="Arial"/>
            </a:endParaRPr>
          </a:p>
          <a:p>
            <a:pPr marL="0" indent="0">
              <a:buNone/>
            </a:pPr>
            <a:r>
              <a:rPr lang="en-GB" sz="1200" dirty="0">
                <a:latin typeface="Arial"/>
                <a:cs typeface="Arial"/>
              </a:rPr>
              <a:t>Ezzati, M. and Riboli, E. (2013). </a:t>
            </a:r>
            <a:r>
              <a:rPr lang="en-GB" sz="1200" dirty="0" err="1">
                <a:latin typeface="Arial"/>
                <a:cs typeface="Arial"/>
              </a:rPr>
              <a:t>Behavioral</a:t>
            </a:r>
            <a:r>
              <a:rPr lang="en-GB" sz="1200" dirty="0">
                <a:latin typeface="Arial"/>
                <a:cs typeface="Arial"/>
              </a:rPr>
              <a:t> and Dietary Risk Factors for Noncommunicable Diseases. New England Journal of Medicine, [online] 369(10), pp.954–964. </a:t>
            </a:r>
            <a:r>
              <a:rPr lang="en-GB" sz="1200" dirty="0" err="1">
                <a:latin typeface="Arial"/>
                <a:cs typeface="Arial"/>
              </a:rPr>
              <a:t>doi:https</a:t>
            </a:r>
            <a:r>
              <a:rPr lang="en-GB" sz="1200" dirty="0">
                <a:latin typeface="Arial"/>
                <a:cs typeface="Arial"/>
              </a:rPr>
              <a:t>://doi.org/10.1056/nejmra1203528.</a:t>
            </a:r>
          </a:p>
          <a:p>
            <a:pPr marL="0" indent="0">
              <a:buNone/>
            </a:pPr>
            <a:endParaRPr lang="en-GB" sz="1200" dirty="0">
              <a:latin typeface="Arial"/>
              <a:cs typeface="Arial"/>
            </a:endParaRPr>
          </a:p>
          <a:p>
            <a:pPr marL="0" indent="0">
              <a:buNone/>
            </a:pPr>
            <a:r>
              <a:rPr lang="en-GB" sz="1200" dirty="0" err="1">
                <a:latin typeface="Arial" panose="020B0604020202020204" pitchFamily="34" charset="0"/>
                <a:cs typeface="Arial" panose="020B0604020202020204" pitchFamily="34" charset="0"/>
              </a:rPr>
              <a:t>Forouhi</a:t>
            </a:r>
            <a:r>
              <a:rPr lang="en-GB" sz="1200" dirty="0">
                <a:latin typeface="Arial" panose="020B0604020202020204" pitchFamily="34" charset="0"/>
                <a:cs typeface="Arial" panose="020B0604020202020204" pitchFamily="34" charset="0"/>
              </a:rPr>
              <a:t>, N.G., 2023. Embracing complexity: making sense of diet, nutrition, obesity and type 2 diabetes. </a:t>
            </a:r>
            <a:r>
              <a:rPr lang="en-GB" sz="1200" i="1" dirty="0" err="1">
                <a:latin typeface="Arial" panose="020B0604020202020204" pitchFamily="34" charset="0"/>
                <a:cs typeface="Arial" panose="020B0604020202020204" pitchFamily="34" charset="0"/>
              </a:rPr>
              <a:t>Diabetologia</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66</a:t>
            </a:r>
            <a:r>
              <a:rPr lang="en-GB" sz="1200" dirty="0">
                <a:latin typeface="Arial" panose="020B0604020202020204" pitchFamily="34" charset="0"/>
                <a:cs typeface="Arial" panose="020B0604020202020204" pitchFamily="34" charset="0"/>
              </a:rPr>
              <a:t>(5), pp.786-799.</a:t>
            </a:r>
          </a:p>
          <a:p>
            <a:pPr marL="0" indent="0">
              <a:buNone/>
            </a:pPr>
            <a:endParaRPr lang="en-GB" sz="1200" dirty="0">
              <a:latin typeface="Arial"/>
              <a:cs typeface="Arial"/>
            </a:endParaRPr>
          </a:p>
          <a:p>
            <a:pPr marL="0" indent="0">
              <a:buNone/>
            </a:pPr>
            <a:r>
              <a:rPr lang="en-GB" sz="1200" dirty="0">
                <a:latin typeface="Arial"/>
                <a:cs typeface="Arial"/>
              </a:rPr>
              <a:t>Galicia-Garcia, U., Benito-Vicente, A., </a:t>
            </a:r>
            <a:r>
              <a:rPr lang="en-GB" sz="1200" dirty="0" err="1">
                <a:latin typeface="Arial"/>
                <a:cs typeface="Arial"/>
              </a:rPr>
              <a:t>Jebari</a:t>
            </a:r>
            <a:r>
              <a:rPr lang="en-GB" sz="1200" dirty="0">
                <a:latin typeface="Arial"/>
                <a:cs typeface="Arial"/>
              </a:rPr>
              <a:t>, S., Larrea-</a:t>
            </a:r>
            <a:r>
              <a:rPr lang="en-GB" sz="1200" dirty="0" err="1">
                <a:latin typeface="Arial"/>
                <a:cs typeface="Arial"/>
              </a:rPr>
              <a:t>Sebal</a:t>
            </a:r>
            <a:r>
              <a:rPr lang="en-GB" sz="1200" dirty="0">
                <a:latin typeface="Arial"/>
                <a:cs typeface="Arial"/>
              </a:rPr>
              <a:t>, A., Siddiqi, H., Uribe, K.B., Ostolaza, H. and Martin, C. (2020). Pathophysiology of type 2 diabetes mellitus. International Journal of Molecular Sciences, [online] 21(17), pp.1–34. Available at: https://pmc.ncbi.nlm.nih.gov/articles/PMC7503727/. (Accessed 12 March 2026).</a:t>
            </a:r>
          </a:p>
          <a:p>
            <a:pPr marL="0" indent="0">
              <a:buNone/>
            </a:pPr>
            <a:endParaRPr lang="en-GB" sz="1200" dirty="0">
              <a:latin typeface="Arial"/>
              <a:cs typeface="Arial"/>
            </a:endParaRPr>
          </a:p>
          <a:p>
            <a:pPr marL="0" indent="0">
              <a:buNone/>
            </a:pPr>
            <a:r>
              <a:rPr lang="en-GB" sz="1200" dirty="0">
                <a:latin typeface="Arial"/>
                <a:cs typeface="Arial"/>
              </a:rPr>
              <a:t>Lau, E.S., Di Achille, P., </a:t>
            </a:r>
            <a:r>
              <a:rPr lang="en-GB" sz="1200" dirty="0" err="1">
                <a:latin typeface="Arial"/>
                <a:cs typeface="Arial"/>
              </a:rPr>
              <a:t>Kopparapu</a:t>
            </a:r>
            <a:r>
              <a:rPr lang="en-GB" sz="1200" dirty="0">
                <a:latin typeface="Arial"/>
                <a:cs typeface="Arial"/>
              </a:rPr>
              <a:t>, K., Andrews, C.T., Singh, P., Reeder, C., Al-</a:t>
            </a:r>
            <a:r>
              <a:rPr lang="en-GB" sz="1200" dirty="0" err="1">
                <a:latin typeface="Arial"/>
                <a:cs typeface="Arial"/>
              </a:rPr>
              <a:t>Alusi</a:t>
            </a:r>
            <a:r>
              <a:rPr lang="en-GB" sz="1200" dirty="0">
                <a:latin typeface="Arial"/>
                <a:cs typeface="Arial"/>
              </a:rPr>
              <a:t>, M., Khurshid, S., </a:t>
            </a:r>
            <a:r>
              <a:rPr lang="en-GB" sz="1200" dirty="0" err="1">
                <a:latin typeface="Arial"/>
                <a:cs typeface="Arial"/>
              </a:rPr>
              <a:t>Haimovich</a:t>
            </a:r>
            <a:r>
              <a:rPr lang="en-GB" sz="1200" dirty="0">
                <a:latin typeface="Arial"/>
                <a:cs typeface="Arial"/>
              </a:rPr>
              <a:t>, J.S., Ellinor, P.T. and Picard, M.H., 2023. Deep learning–enabled assessment of left heart structure and function predicts cardiovascular outcomes. Journal of the American College of Cardiology, 82(20), pp.1936-1948.</a:t>
            </a:r>
          </a:p>
          <a:p>
            <a:pPr marL="0" indent="0">
              <a:buNone/>
            </a:pPr>
            <a:endParaRPr lang="en-GB" sz="1200" dirty="0">
              <a:latin typeface="Arial"/>
              <a:cs typeface="Arial"/>
            </a:endParaRPr>
          </a:p>
          <a:p>
            <a:pPr marL="0" indent="0">
              <a:buNone/>
            </a:pPr>
            <a:endParaRPr lang="en-GB" dirty="0"/>
          </a:p>
          <a:p>
            <a:pPr marL="0" indent="0">
              <a:buNone/>
            </a:pPr>
            <a:endParaRPr lang="en-GB" sz="1200" dirty="0">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D07EEB29-2041-3EE9-10B6-088BBF7E60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55984649"/>
      </p:ext>
    </p:extLst>
  </p:cSld>
  <p:clrMapOvr>
    <a:masterClrMapping/>
  </p:clrMapOvr>
  <mc:AlternateContent xmlns:mc="http://schemas.openxmlformats.org/markup-compatibility/2006">
    <mc:Choice xmlns:p14="http://schemas.microsoft.com/office/powerpoint/2010/main" Requires="p14">
      <p:transition spd="slow" p14:dur="2000" advTm="5989"/>
    </mc:Choice>
    <mc:Fallback>
      <p:transition spd="slow" advTm="5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EEFE4-CD57-CC8A-C88A-76113EAF1F4D}"/>
              </a:ext>
            </a:extLst>
          </p:cNvPr>
          <p:cNvSpPr>
            <a:spLocks noGrp="1"/>
          </p:cNvSpPr>
          <p:nvPr>
            <p:ph type="title"/>
          </p:nvPr>
        </p:nvSpPr>
        <p:spPr>
          <a:xfrm>
            <a:off x="1484311" y="-188258"/>
            <a:ext cx="10018713" cy="1887069"/>
          </a:xfrm>
        </p:spPr>
        <p:txBody>
          <a:bodyPr>
            <a:normAutofit/>
          </a:bodyPr>
          <a:lstStyle/>
          <a:p>
            <a:r>
              <a:rPr lang="en-GB" sz="1600" b="1" dirty="0">
                <a:latin typeface="arial nova"/>
              </a:rPr>
              <a:t>REFERENCES</a:t>
            </a:r>
          </a:p>
        </p:txBody>
      </p:sp>
      <p:sp>
        <p:nvSpPr>
          <p:cNvPr id="3" name="Content Placeholder 2">
            <a:extLst>
              <a:ext uri="{FF2B5EF4-FFF2-40B4-BE49-F238E27FC236}">
                <a16:creationId xmlns:a16="http://schemas.microsoft.com/office/drawing/2014/main" id="{B2581CE0-7188-855B-B68B-24EB3ECAA834}"/>
              </a:ext>
            </a:extLst>
          </p:cNvPr>
          <p:cNvSpPr>
            <a:spLocks noGrp="1"/>
          </p:cNvSpPr>
          <p:nvPr>
            <p:ph idx="1"/>
          </p:nvPr>
        </p:nvSpPr>
        <p:spPr>
          <a:xfrm>
            <a:off x="1484311" y="1347669"/>
            <a:ext cx="9716155" cy="4502524"/>
          </a:xfrm>
        </p:spPr>
        <p:txBody>
          <a:bodyPr vert="horz" lIns="91440" tIns="45720" rIns="91440" bIns="45720" rtlCol="0" anchor="ctr">
            <a:noAutofit/>
          </a:bodyPr>
          <a:lstStyle/>
          <a:p>
            <a:pPr marL="0" indent="0">
              <a:buNone/>
            </a:pPr>
            <a:r>
              <a:rPr lang="en-GB" sz="1200" dirty="0">
                <a:latin typeface="Arial" panose="020B0604020202020204" pitchFamily="34" charset="0"/>
                <a:cs typeface="Arial" panose="020B0604020202020204" pitchFamily="34" charset="0"/>
              </a:rPr>
              <a:t>Ma, C.X., Ma, X.N., Guan, C.H., Li, Y.D., Mauricio, D. and Fu, S.B., 2022. Cardiovascular disease in type 2 diabetes mellitus: progress toward personalized management. </a:t>
            </a:r>
            <a:r>
              <a:rPr lang="en-GB" sz="1200" i="1" dirty="0">
                <a:latin typeface="Arial" panose="020B0604020202020204" pitchFamily="34" charset="0"/>
                <a:cs typeface="Arial" panose="020B0604020202020204" pitchFamily="34" charset="0"/>
              </a:rPr>
              <a:t>Cardiovascular diabetology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21</a:t>
            </a:r>
            <a:r>
              <a:rPr lang="en-GB" sz="1200" dirty="0">
                <a:latin typeface="Arial" panose="020B0604020202020204" pitchFamily="34" charset="0"/>
                <a:cs typeface="Arial" panose="020B0604020202020204" pitchFamily="34" charset="0"/>
              </a:rPr>
              <a:t>(1), p.74.</a:t>
            </a:r>
          </a:p>
          <a:p>
            <a:pPr marL="0" indent="0">
              <a:buNone/>
            </a:pPr>
            <a:endParaRPr lang="en-GB" sz="1400" dirty="0">
              <a:latin typeface="arial nova"/>
              <a:cs typeface="Arial"/>
            </a:endParaRPr>
          </a:p>
          <a:p>
            <a:pPr marL="0" indent="0">
              <a:buNone/>
            </a:pPr>
            <a:r>
              <a:rPr lang="en-GB" sz="1200" dirty="0">
                <a:latin typeface="Arial"/>
                <a:cs typeface="Arial"/>
              </a:rPr>
              <a:t>NHS (2024). </a:t>
            </a:r>
            <a:r>
              <a:rPr lang="en-GB" sz="1200" i="1" dirty="0">
                <a:latin typeface="Arial"/>
                <a:cs typeface="Arial"/>
              </a:rPr>
              <a:t>NHS England» Care co-ordinators</a:t>
            </a:r>
            <a:r>
              <a:rPr lang="en-GB" sz="1200" dirty="0">
                <a:latin typeface="Arial"/>
                <a:cs typeface="Arial"/>
              </a:rPr>
              <a:t>. [online] </a:t>
            </a:r>
            <a:r>
              <a:rPr lang="en-GB" sz="1200" dirty="0">
                <a:latin typeface="Arial"/>
                <a:cs typeface="Arial"/>
                <a:hlinkClick r:id="rId4"/>
              </a:rPr>
              <a:t>www.england.nhs.uk</a:t>
            </a:r>
            <a:r>
              <a:rPr lang="en-GB" sz="1200" dirty="0">
                <a:latin typeface="Arial"/>
                <a:cs typeface="Arial"/>
              </a:rPr>
              <a:t>. Available at: </a:t>
            </a:r>
            <a:r>
              <a:rPr lang="en-GB" sz="1200" dirty="0">
                <a:latin typeface="Arial"/>
                <a:cs typeface="Arial"/>
                <a:hlinkClick r:id="rId5"/>
              </a:rPr>
              <a:t>https://www.england.nhs.uk/personalisedcare/workforce-and-training/care-co-ordinators/</a:t>
            </a:r>
            <a:r>
              <a:rPr lang="en-GB" sz="1200" dirty="0">
                <a:latin typeface="Arial"/>
                <a:cs typeface="Arial"/>
              </a:rPr>
              <a:t>. (Accessed 10 March). </a:t>
            </a:r>
          </a:p>
          <a:p>
            <a:pPr marL="0" indent="0">
              <a:buNone/>
            </a:pPr>
            <a:endParaRPr lang="en-GB" sz="1200" dirty="0">
              <a:latin typeface="Arial"/>
              <a:cs typeface="Arial"/>
            </a:endParaRPr>
          </a:p>
          <a:p>
            <a:pPr marL="0" indent="0">
              <a:buNone/>
            </a:pPr>
            <a:r>
              <a:rPr lang="en-GB" sz="1200" dirty="0">
                <a:latin typeface="Arial"/>
                <a:cs typeface="Arial"/>
              </a:rPr>
              <a:t>Oyewole, O.O., Ale, A.O., Ogunlana, M.O. and </a:t>
            </a:r>
            <a:r>
              <a:rPr lang="en-GB" sz="1200" dirty="0" err="1">
                <a:latin typeface="Arial"/>
                <a:cs typeface="Arial"/>
              </a:rPr>
              <a:t>Thavanesi</a:t>
            </a:r>
            <a:r>
              <a:rPr lang="en-GB" sz="1200" dirty="0">
                <a:latin typeface="Arial"/>
                <a:cs typeface="Arial"/>
              </a:rPr>
              <a:t> </a:t>
            </a:r>
            <a:r>
              <a:rPr lang="en-GB" sz="1200" dirty="0" err="1">
                <a:latin typeface="Arial"/>
                <a:cs typeface="Arial"/>
              </a:rPr>
              <a:t>Gurayah</a:t>
            </a:r>
            <a:r>
              <a:rPr lang="en-GB" sz="1200" dirty="0">
                <a:latin typeface="Arial"/>
                <a:cs typeface="Arial"/>
              </a:rPr>
              <a:t> (2023). Burden of disability in type 2 diabetes mellitus and the moderating effects of physical activity. World Journal of Clinical Cases, [online] 11(14), pp.3128–3139. </a:t>
            </a:r>
            <a:r>
              <a:rPr lang="en-GB" sz="1200" dirty="0" err="1">
                <a:latin typeface="Arial"/>
                <a:cs typeface="Arial"/>
              </a:rPr>
              <a:t>doi:https</a:t>
            </a:r>
            <a:r>
              <a:rPr lang="en-GB" sz="1200" dirty="0">
                <a:latin typeface="Arial"/>
                <a:cs typeface="Arial"/>
              </a:rPr>
              <a:t>://doi.org/10.12998/wjcc.v11.i14.3128.</a:t>
            </a:r>
          </a:p>
          <a:p>
            <a:pPr marL="0" indent="0">
              <a:buNone/>
            </a:pPr>
            <a:endParaRPr lang="en-GB" sz="1200" dirty="0">
              <a:latin typeface="Arial"/>
              <a:cs typeface="Arial"/>
            </a:endParaRPr>
          </a:p>
          <a:p>
            <a:pPr marL="0" indent="0">
              <a:buNone/>
            </a:pPr>
            <a:r>
              <a:rPr lang="en-GB" sz="1200" dirty="0">
                <a:latin typeface="Arial" panose="020B0604020202020204" pitchFamily="34" charset="0"/>
                <a:ea typeface="+mn-lt"/>
                <a:cs typeface="Arial" panose="020B0604020202020204" pitchFamily="34" charset="0"/>
              </a:rPr>
              <a:t>Rabadia, J.P., Thite, V.S., Desai, B.K., Bera, R.G. and Patel, S., 2024. Cardiovascular system, its functions and disorders. In </a:t>
            </a:r>
            <a:r>
              <a:rPr lang="en-GB" sz="1200" i="1" dirty="0">
                <a:latin typeface="Arial" panose="020B0604020202020204" pitchFamily="34" charset="0"/>
                <a:ea typeface="+mn-lt"/>
                <a:cs typeface="Arial" panose="020B0604020202020204" pitchFamily="34" charset="0"/>
              </a:rPr>
              <a:t>Cardioprotective Plants</a:t>
            </a:r>
            <a:r>
              <a:rPr lang="en-GB" sz="1200" dirty="0">
                <a:latin typeface="Arial" panose="020B0604020202020204" pitchFamily="34" charset="0"/>
                <a:ea typeface="+mn-lt"/>
                <a:cs typeface="Arial" panose="020B0604020202020204" pitchFamily="34" charset="0"/>
              </a:rPr>
              <a:t> (pp. 1 34). Singapore: Springer Nature Singapore</a:t>
            </a:r>
            <a:r>
              <a:rPr lang="en-GB" sz="1200" dirty="0">
                <a:ea typeface="+mn-lt"/>
                <a:cs typeface="+mn-lt"/>
              </a:rPr>
              <a:t>.</a:t>
            </a:r>
          </a:p>
          <a:p>
            <a:pPr marL="0" indent="0">
              <a:buNone/>
            </a:pPr>
            <a:endParaRPr lang="en-GB" dirty="0"/>
          </a:p>
          <a:p>
            <a:pPr marL="0" indent="0">
              <a:buNone/>
            </a:pPr>
            <a:r>
              <a:rPr lang="en-GB" sz="1200" dirty="0">
                <a:latin typeface="Arial" panose="020B0604020202020204" pitchFamily="34" charset="0"/>
                <a:cs typeface="Arial" panose="020B0604020202020204" pitchFamily="34" charset="0"/>
              </a:rPr>
              <a:t>Zhang, W., </a:t>
            </a:r>
            <a:r>
              <a:rPr lang="en-GB" sz="1200" dirty="0" err="1">
                <a:latin typeface="Arial" panose="020B0604020202020204" pitchFamily="34" charset="0"/>
                <a:cs typeface="Arial" panose="020B0604020202020204" pitchFamily="34" charset="0"/>
              </a:rPr>
              <a:t>Motiwale</a:t>
            </a:r>
            <a:r>
              <a:rPr lang="en-GB" sz="1200" dirty="0">
                <a:latin typeface="Arial" panose="020B0604020202020204" pitchFamily="34" charset="0"/>
                <a:cs typeface="Arial" panose="020B0604020202020204" pitchFamily="34" charset="0"/>
              </a:rPr>
              <a:t>, S., Hsu, M.C. and Sacks, M.S., 2021. Simulating the time evolving geometry, mechanical properties, and fibrous structure of bioprosthetic heart valve leaflets under cyclic loading. </a:t>
            </a:r>
            <a:r>
              <a:rPr lang="en-GB" sz="1200" i="1" dirty="0">
                <a:latin typeface="Arial" panose="020B0604020202020204" pitchFamily="34" charset="0"/>
                <a:cs typeface="Arial" panose="020B0604020202020204" pitchFamily="34" charset="0"/>
              </a:rPr>
              <a:t>Journal of the mechanical </a:t>
            </a:r>
            <a:r>
              <a:rPr lang="en-GB" sz="1200" i="1" dirty="0" err="1">
                <a:latin typeface="Arial" panose="020B0604020202020204" pitchFamily="34" charset="0"/>
                <a:cs typeface="Arial" panose="020B0604020202020204" pitchFamily="34" charset="0"/>
              </a:rPr>
              <a:t>behavior</a:t>
            </a:r>
            <a:r>
              <a:rPr lang="en-GB" sz="1200" i="1" dirty="0">
                <a:latin typeface="Arial" panose="020B0604020202020204" pitchFamily="34" charset="0"/>
                <a:cs typeface="Arial" panose="020B0604020202020204" pitchFamily="34" charset="0"/>
              </a:rPr>
              <a:t> of biomedical materials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123</a:t>
            </a:r>
            <a:r>
              <a:rPr lang="en-GB" sz="1200" dirty="0">
                <a:latin typeface="Arial" panose="020B0604020202020204" pitchFamily="34" charset="0"/>
                <a:cs typeface="Arial" panose="020B0604020202020204" pitchFamily="34" charset="0"/>
              </a:rPr>
              <a:t>, p.104745.</a:t>
            </a:r>
          </a:p>
          <a:p>
            <a:pPr marL="0" indent="0">
              <a:buNone/>
            </a:pPr>
            <a:endParaRPr lang="en-GB" sz="1200" dirty="0">
              <a:latin typeface="Arial"/>
              <a:cs typeface="Arial"/>
            </a:endParaRPr>
          </a:p>
          <a:p>
            <a:pPr marL="0" indent="0">
              <a:buNone/>
            </a:pPr>
            <a:endParaRPr lang="en-GB" dirty="0"/>
          </a:p>
        </p:txBody>
      </p:sp>
      <p:pic>
        <p:nvPicPr>
          <p:cNvPr id="5" name="Audio 4">
            <a:hlinkClick r:id="" action="ppaction://media"/>
            <a:extLst>
              <a:ext uri="{FF2B5EF4-FFF2-40B4-BE49-F238E27FC236}">
                <a16:creationId xmlns:a16="http://schemas.microsoft.com/office/drawing/2014/main" id="{292114B5-2D14-FF8A-78D0-CD53889625D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49609949"/>
      </p:ext>
    </p:extLst>
  </p:cSld>
  <p:clrMapOvr>
    <a:masterClrMapping/>
  </p:clrMapOvr>
  <mc:AlternateContent xmlns:mc="http://schemas.openxmlformats.org/markup-compatibility/2006">
    <mc:Choice xmlns:p14="http://schemas.microsoft.com/office/powerpoint/2010/main" Requires="p14">
      <p:transition spd="slow" p14:dur="2000" advTm="4738"/>
    </mc:Choice>
    <mc:Fallback>
      <p:transition spd="slow" advTm="4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docProps/app.xml><?xml version="1.0" encoding="utf-8"?>
<Properties xmlns="http://schemas.openxmlformats.org/officeDocument/2006/extended-properties" xmlns:vt="http://schemas.openxmlformats.org/officeDocument/2006/docPropsVTypes">
  <Template>office theme</Template>
  <TotalTime>149</TotalTime>
  <Words>1879</Words>
  <Application>Microsoft Office PowerPoint</Application>
  <PresentationFormat>Widescreen</PresentationFormat>
  <Paragraphs>137</Paragraphs>
  <Slides>17</Slides>
  <Notes>0</Notes>
  <HiddenSlides>0</HiddenSlides>
  <MMClips>17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arial nova</vt:lpstr>
      <vt:lpstr>arial nova</vt:lpstr>
      <vt:lpstr>Century Gothic</vt:lpstr>
      <vt:lpstr>Corbel</vt:lpstr>
      <vt:lpstr>Wingdings</vt:lpstr>
      <vt:lpstr>Parallax</vt:lpstr>
      <vt:lpstr>Introduction to physiology</vt:lpstr>
      <vt:lpstr>INTRODUCTION</vt:lpstr>
      <vt:lpstr>TYPE 2 DIABETES  </vt:lpstr>
      <vt:lpstr>BODY SYSTEMS AFFECTED BY TYPE 2 DIABETES</vt:lpstr>
      <vt:lpstr>CARDIOVASCLUR SYSTEM    </vt:lpstr>
      <vt:lpstr>      </vt:lpstr>
      <vt:lpstr>LIFESTYLE AND RISK FACTORS</vt:lpstr>
      <vt:lpstr>FUNTIONAL IMPACTS OF TYPE 2 DIABETES</vt:lpstr>
      <vt:lpstr>STRUCTURAL IMPACT OF TYPE 2 DIABETES</vt:lpstr>
      <vt:lpstr>DIAGNOSE OF TYPE 2 DIABETES</vt:lpstr>
      <vt:lpstr>BIOLOGICAL MECHANISMS</vt:lpstr>
      <vt:lpstr>LIVER DYSFUNCTION</vt:lpstr>
      <vt:lpstr>CARE PLAN</vt:lpstr>
      <vt:lpstr>WHO DELIVERS CARE</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dayer</dc:creator>
  <cp:lastModifiedBy>Sarah Elizabeth Jenna Dayer (2419951)</cp:lastModifiedBy>
  <cp:revision>5</cp:revision>
  <dcterms:created xsi:type="dcterms:W3CDTF">2026-02-27T11:31:28Z</dcterms:created>
  <dcterms:modified xsi:type="dcterms:W3CDTF">2026-03-21T18:22:41Z</dcterms:modified>
</cp:coreProperties>
</file>