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81" r:id="rId23"/>
    <p:sldId id="280" r:id="rId24"/>
    <p:sldId id="279" r:id="rId25"/>
    <p:sldId id="282" r:id="rId26"/>
    <p:sldId id="283" r:id="rId27"/>
    <p:sldId id="285" r:id="rId28"/>
    <p:sldId id="284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3" d="100"/>
          <a:sy n="83" d="100"/>
        </p:scale>
        <p:origin x="87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02/12/2018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97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02/12/2018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059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02/12/2018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985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02/12/2018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331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02/12/2018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697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02/12/2018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37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02/12/2018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59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02/12/2018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1839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02/12/2018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221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02/12/2018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3050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02/12/2018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581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EF01FF-9BA1-46F6-88F0-E41EAC5A079B}" type="datetimeFigureOut">
              <a:rPr lang="en-GB" smtClean="0"/>
              <a:t>02/12/2018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8567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2" Type="http://schemas.openxmlformats.org/officeDocument/2006/relationships/hyperlink" Target="https://www.youtube.com/watch?v=nXKBx67GzVo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watch?v=ePSDPHQoQ2A" TargetMode="External"/><Relationship Id="rId5" Type="http://schemas.openxmlformats.org/officeDocument/2006/relationships/image" Target="../media/image18.png"/><Relationship Id="rId10" Type="http://schemas.openxmlformats.org/officeDocument/2006/relationships/image" Target="../media/image21.png"/><Relationship Id="rId4" Type="http://schemas.openxmlformats.org/officeDocument/2006/relationships/hyperlink" Target="https://www.youtube.com/watch?v=kfBvz2rG-NI" TargetMode="External"/><Relationship Id="rId9" Type="http://schemas.openxmlformats.org/officeDocument/2006/relationships/hyperlink" Target="https://www.youtube.com/watch?v=VTCJ5hedcVA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s://www.youtube.com/watch?v=VokSTvnFQqI" TargetMode="External"/><Relationship Id="rId1" Type="http://schemas.openxmlformats.org/officeDocument/2006/relationships/slideLayout" Target="../slideLayouts/slideLayout7.xml"/><Relationship Id="rId4" Type="http://schemas.microsoft.com/office/2007/relationships/hdphoto" Target="../media/hdphoto5.wdp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5" Type="http://schemas.microsoft.com/office/2007/relationships/hdphoto" Target="../media/hdphoto9.wdp"/><Relationship Id="rId4" Type="http://schemas.openxmlformats.org/officeDocument/2006/relationships/image" Target="../media/image3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hyperlink" Target="https://www.youtube.com/watch?v=7-WtmOniiRw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hyperlink" Target="https://www.youtube.com/watch?v=f1EphNXx8YY&amp;index=5&amp;list=PLG8fsSKs4HmcmYgXPnOuO9MQj7RjFLGBw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png"/><Relationship Id="rId4" Type="http://schemas.openxmlformats.org/officeDocument/2006/relationships/hyperlink" Target="https://www.youtube.com/watch?v=rIHNWtnnLFA&amp;list=PLG8fsSKs4HmcmYgXPnOuO9MQj7RjFLGBw&amp;index=10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89214" y="4214553"/>
            <a:ext cx="752301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History of the Repertoire </a:t>
            </a:r>
          </a:p>
          <a:p>
            <a:pPr algn="ctr"/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from the Point of View of the Performer</a:t>
            </a:r>
          </a:p>
          <a:p>
            <a:pPr algn="ctr"/>
            <a:endParaRPr lang="en-GB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Session 1 – 3 Dec 2018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54" y="236883"/>
            <a:ext cx="2394239" cy="347890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034145" y="236883"/>
            <a:ext cx="2177935" cy="347887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6536" y="236884"/>
            <a:ext cx="2881957" cy="3478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195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03200" y="396205"/>
            <a:ext cx="5760640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MUSIC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definition of music?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What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else is there in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music apart from the actual notes?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What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else does music need?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071" y="5661248"/>
            <a:ext cx="4564005" cy="104775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3695" y="5364849"/>
            <a:ext cx="2654369" cy="134414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7780" y="260648"/>
            <a:ext cx="2560284" cy="144016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3695" y="3399050"/>
            <a:ext cx="2748454" cy="195506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76289" y="3854828"/>
            <a:ext cx="2470787" cy="180642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3071" y="2489423"/>
            <a:ext cx="2095500" cy="317182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3071" y="396205"/>
            <a:ext cx="2093218" cy="2093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557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84750" y="629108"/>
            <a:ext cx="6088391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Music is not just…..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- Notes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on a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page (a physical object)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GB" sz="20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- Books and scores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- Sounds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in the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air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- Electrical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signals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objects &amp;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bodies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- An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entertainment / leisure activity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- ‘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Good’ or ‘bad’</a:t>
            </a:r>
          </a:p>
        </p:txBody>
      </p:sp>
    </p:spTree>
    <p:extLst>
      <p:ext uri="{BB962C8B-B14F-4D97-AF65-F5344CB8AC3E}">
        <p14:creationId xmlns:p14="http://schemas.microsoft.com/office/powerpoint/2010/main" val="489179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28136" y="631758"/>
            <a:ext cx="7657351" cy="54168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Music 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is very much… </a:t>
            </a:r>
            <a:endParaRPr kumimoji="0" lang="en-GB" sz="36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Made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by and for its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particular time(s) and place(s),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for some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reason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whether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or not it is done so ‘consciously,’ ‘intentionally’ or ‘deliberately’ 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0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We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learn a lot from studying it with reference to that time, place and purpose 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- And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yet it also travels through times and places, and resonates differently with different audiences for different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reasons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65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404664"/>
            <a:ext cx="86409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Music is also about loads of different people involved….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Who is involved in music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creation, production, performance, dissemination and transmission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?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2177114"/>
            <a:ext cx="2356714" cy="368692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9189" y="2824688"/>
            <a:ext cx="3228898" cy="239177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9078" y="2407530"/>
            <a:ext cx="2581275" cy="3076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847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75857" y="798168"/>
            <a:ext cx="8496944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Music is not only about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 Composers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(especially dead, white, male composers)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 Other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professionals, talented or otherwise special people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 Pieces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of music (‘works’) 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It’s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also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about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 Performers (and not only big names/soloists)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 Listeners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and audiences 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 Patrons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 Writers (critics, journalists, scholars, literates, librettists…)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 Technologies (writing, printing, musical instruments, recording…)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 Institutions (theatres, academies, circles, government …)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 Ideas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and values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 Fashions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Laws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…..?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7664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7544" y="260648"/>
            <a:ext cx="828092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 the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West classical tradition,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we tend to think of music as if it were an artwork, like an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object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made for a museum 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•…an object created by someone with extraordinary abilities, special but not really directly functional 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•This way of thinking doesn’t apply </a:t>
            </a:r>
            <a:r>
              <a:rPr lang="en-GB" sz="200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all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cultures</a:t>
            </a:r>
            <a:endParaRPr lang="en-GB" sz="20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•In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fact, not all cultures have a concept of ‘music’ itself that would be typically recognisable in the West </a:t>
            </a:r>
          </a:p>
        </p:txBody>
      </p:sp>
    </p:spTree>
    <p:extLst>
      <p:ext uri="{BB962C8B-B14F-4D97-AF65-F5344CB8AC3E}">
        <p14:creationId xmlns:p14="http://schemas.microsoft.com/office/powerpoint/2010/main" val="3720895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549" y="421432"/>
            <a:ext cx="8477092" cy="6062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125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7224" y="435109"/>
            <a:ext cx="84249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Should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we study the historical context and then the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music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music and then the historical context?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biLevel thresh="25000"/>
          </a:blip>
          <a:stretch>
            <a:fillRect/>
          </a:stretch>
        </p:blipFill>
        <p:spPr>
          <a:xfrm>
            <a:off x="820029" y="1553664"/>
            <a:ext cx="3999557" cy="345059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2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59562" y="1591071"/>
            <a:ext cx="3885499" cy="3488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237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25485" y="1697257"/>
            <a:ext cx="828092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defTabSz="914400">
              <a:buFontTx/>
              <a:buChar char="-"/>
              <a:defRPr/>
            </a:pPr>
            <a:r>
              <a:rPr lang="en-GB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Music and its history and the ideas around both, whether past and present… they’re not just inseparable, they’re practically the same thing.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GB" sz="20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It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has often been said that music is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one of the clearest and most direct ways of witnessing the structure and values of a culture or a society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in action. 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GB" sz="20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Studying the social and cultural roles of the various music-making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figures can be a very useful tool to study both the society and the culture 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1815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11560" y="3068960"/>
            <a:ext cx="835292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Music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is profoundly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different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across history and across the world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Music is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understood differently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 different times and by different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people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study of music is a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discussion (discourse)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not a list of things to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learn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Writing music history always requires choosing a point of view/approach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9552" y="2204864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Whenever you approach any music repertoire as a student, a performer or a scholar, remember: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5047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95183" y="558515"/>
            <a:ext cx="838281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This said, which approach are we taking in this module?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0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Surveying the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history of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Western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classical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music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from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the point of view of the vocal performer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GB" sz="2000" baseline="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200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does this entail?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200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Figure of the singer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Professional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profile and skills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2000" baseline="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Training</a:t>
            </a:r>
            <a:r>
              <a:rPr lang="en-GB" sz="200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education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Position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in society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2000" baseline="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Relationship</a:t>
            </a:r>
            <a:r>
              <a:rPr lang="en-GB" sz="200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with other figures involved in music making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200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Production systems and the place of singers within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Issues of fame and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celebrity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2000" baseline="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</a:t>
            </a:r>
            <a:r>
              <a:rPr lang="en-GB" sz="200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the repertoire on the singers, effects of the singers on the repertoire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Singers as creators: where the notes end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0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200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 of this changes HUGELY over time and places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3261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28434" y="1148718"/>
            <a:ext cx="838281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So, where do we start from?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Vocal performers </a:t>
            </a:r>
            <a:r>
              <a:rPr lang="en-GB" sz="200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have been needed as long as </a:t>
            </a:r>
            <a:r>
              <a:rPr lang="en-GB" sz="20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vocal music </a:t>
            </a:r>
            <a:r>
              <a:rPr lang="en-GB" sz="200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has existed.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Vocal music: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sz="200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Autonomous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Non-technological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sz="200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Participative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sz="200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Flexible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Supposed to have a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particularly strong effect on the audience (from body to body)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000" baseline="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Extremely long tradition, </a:t>
            </a:r>
            <a:r>
              <a:rPr lang="en-GB" sz="200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common to almost all musical cultures (with or without words) and generating an astonishing variety of techniques.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888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206" y="309475"/>
            <a:ext cx="2907269" cy="3289935"/>
          </a:xfrm>
          <a:prstGeom prst="rect">
            <a:avLst/>
          </a:prstGeom>
        </p:spPr>
      </p:pic>
      <p:pic>
        <p:nvPicPr>
          <p:cNvPr id="3" name="Picture 2">
            <a:hlinkClick r:id="rId4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5475" y="309475"/>
            <a:ext cx="3137382" cy="3289935"/>
          </a:xfrm>
          <a:prstGeom prst="rect">
            <a:avLst/>
          </a:prstGeom>
        </p:spPr>
      </p:pic>
      <p:pic>
        <p:nvPicPr>
          <p:cNvPr id="4" name="Picture 3">
            <a:hlinkClick r:id="rId6"/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3958" y="279369"/>
            <a:ext cx="2883911" cy="3320041"/>
          </a:xfrm>
          <a:prstGeom prst="rect">
            <a:avLst/>
          </a:prstGeom>
        </p:spPr>
      </p:pic>
      <p:pic>
        <p:nvPicPr>
          <p:cNvPr id="5" name="Picture 4">
            <a:hlinkClick r:id="rId6"/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6351" y="3599410"/>
            <a:ext cx="2907269" cy="2937056"/>
          </a:xfrm>
          <a:prstGeom prst="rect">
            <a:avLst/>
          </a:prstGeom>
        </p:spPr>
      </p:pic>
      <p:pic>
        <p:nvPicPr>
          <p:cNvPr id="6" name="Picture 5">
            <a:hlinkClick r:id="rId9"/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53620" y="3599409"/>
            <a:ext cx="4191970" cy="2937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90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06829" y="606829"/>
            <a:ext cx="81797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the West…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We start from the Middle Ages, when vocal music started to be standardized and to become part of a culturally recognized ‘European’ tradition.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544" y="1948096"/>
            <a:ext cx="6829930" cy="4504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761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21" y="244543"/>
            <a:ext cx="4533832" cy="347391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921" y="3718459"/>
            <a:ext cx="5994641" cy="262195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3815" y="3809856"/>
            <a:ext cx="5372499" cy="253055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36355" y="244544"/>
            <a:ext cx="4943435" cy="3519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421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61380" y="189780"/>
            <a:ext cx="3586768" cy="244756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53683" y="4589816"/>
            <a:ext cx="839350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Musicians/members of the clergy worked in chapels within religious institutions such as convents, abbeys, monasteries, etc.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received board and lodging from the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church and lived in a closed community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They were usually literate and had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 to study materials/stationery and paper and to the knowledge related to using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them (very rare at the time)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683" y="189780"/>
            <a:ext cx="3111564" cy="421228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61380" y="2430337"/>
            <a:ext cx="3586768" cy="19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512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05245" y="273986"/>
            <a:ext cx="352820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Music almost completely related to liturgy and devotion,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written to a specific practice/style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Mainly vocal or vocal + organ, in Latin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Main tradition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plainchant - monophonic, consisting of a single, unaccompanied melodic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line and performed in unison. Its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rhythm is generally freer than the metered rhythm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and goes with the words.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5" y="341192"/>
            <a:ext cx="4762500" cy="319087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92066" y="4069133"/>
            <a:ext cx="814297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Music seen as functional rather than a matter of entertainment or aesthetical beauty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publishing/printing: a lot of the knowledge was kept secret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through practice (every single day), with almost no written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support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Abundance of local variations, need of a systematization (sacred music was a very serious business)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7518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57863" y="497724"/>
            <a:ext cx="6500453" cy="5689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187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56784" y="421408"/>
            <a:ext cx="8023157" cy="4996311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116159" y="5890819"/>
            <a:ext cx="34355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Codex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Sangallensis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359, X century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5948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49569" y="623126"/>
            <a:ext cx="7266842" cy="5241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338754" y="6093041"/>
            <a:ext cx="498380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Tonaire</a:t>
            </a:r>
            <a:r>
              <a:rPr lang="fr-FR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 Saint-Bénigne de </a:t>
            </a:r>
            <a:r>
              <a:rPr lang="fr-FR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Dijon, XI </a:t>
            </a:r>
            <a:r>
              <a:rPr lang="fr-FR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century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3489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40454" y="4390846"/>
            <a:ext cx="3640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Antifonario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of Pavia, X century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65629" y="353681"/>
            <a:ext cx="4634724" cy="382150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63706" y="357192"/>
            <a:ext cx="3640886" cy="451629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064245" y="5043578"/>
            <a:ext cx="3640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Beneventan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antifonario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X century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6625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5248" y="495624"/>
            <a:ext cx="5129345" cy="392397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988432" y="5193102"/>
            <a:ext cx="3640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Guido </a:t>
            </a:r>
            <a:r>
              <a:rPr lang="en-GB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d’Arezzo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early XI century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415" y="370934"/>
            <a:ext cx="3310863" cy="4173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059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01" y="287602"/>
            <a:ext cx="7841411" cy="519474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867661" y="5745192"/>
            <a:ext cx="3640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Franciscan </a:t>
            </a:r>
            <a:r>
              <a:rPr lang="en-GB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Antifonario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XVI century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0607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5930" y="1873971"/>
            <a:ext cx="6216362" cy="2512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925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2084" y="1602510"/>
            <a:ext cx="3863328" cy="312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87218" y="1175327"/>
            <a:ext cx="448486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SECULAR MUSIC</a:t>
            </a:r>
          </a:p>
          <a:p>
            <a:endParaRPr lang="en-GB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Troubadours (S) / </a:t>
            </a:r>
            <a:r>
              <a:rPr lang="en-GB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trouvères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(N) either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employed by the court or itinerant 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musicians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Name (possibly) comes from the Latin </a:t>
            </a:r>
            <a:r>
              <a:rPr lang="en-GB" sz="2000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tropare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‘to compose a poem’ or old Occitan </a:t>
            </a:r>
            <a:r>
              <a:rPr lang="en-GB" sz="2000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trobar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‘to invent’ or ‘to discuss’</a:t>
            </a:r>
            <a:endParaRPr lang="en-GB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ften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all-round 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entertainers rather than just musicians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Paid to entertain per performance/event or on a regular basis (usually not much)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768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369" y="480288"/>
            <a:ext cx="3638562" cy="3260437"/>
          </a:xfrm>
          <a:prstGeom prst="rect">
            <a:avLst/>
          </a:prstGeom>
        </p:spPr>
      </p:pic>
      <p:pic>
        <p:nvPicPr>
          <p:cNvPr id="3" name="Picture 2">
            <a:hlinkClick r:id="rId4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2333" y="480289"/>
            <a:ext cx="3061885" cy="326043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72369" y="4091709"/>
            <a:ext cx="785741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Many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these musicians did something else apart from this ‘profession’</a:t>
            </a:r>
          </a:p>
          <a:p>
            <a:pPr algn="just"/>
            <a:endParaRPr lang="en-GB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Vocal + 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instrumental music, 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vernacular language (the first ones in old French dialects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algn="just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Varied themes, mostly courtly love, chivalry, satire, praise </a:t>
            </a:r>
            <a:endParaRPr lang="en-GB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6898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6509" y="295563"/>
            <a:ext cx="4954904" cy="6204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005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255</TotalTime>
  <Words>1044</Words>
  <Application>Microsoft Office PowerPoint</Application>
  <PresentationFormat>On-screen Show (4:3)</PresentationFormat>
  <Paragraphs>141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Times New Roman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Oxford Brookes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Alessandra Palidda</dc:creator>
  <cp:lastModifiedBy>insrv</cp:lastModifiedBy>
  <cp:revision>28</cp:revision>
  <dcterms:created xsi:type="dcterms:W3CDTF">2018-11-30T10:55:56Z</dcterms:created>
  <dcterms:modified xsi:type="dcterms:W3CDTF">2018-12-02T20:04:55Z</dcterms:modified>
</cp:coreProperties>
</file>