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66" r:id="rId2"/>
    <p:sldId id="256" r:id="rId3"/>
    <p:sldId id="270" r:id="rId4"/>
    <p:sldId id="271" r:id="rId5"/>
    <p:sldId id="257" r:id="rId6"/>
    <p:sldId id="258" r:id="rId7"/>
    <p:sldId id="269" r:id="rId8"/>
    <p:sldId id="268" r:id="rId9"/>
    <p:sldId id="275" r:id="rId10"/>
    <p:sldId id="259" r:id="rId11"/>
    <p:sldId id="262" r:id="rId12"/>
    <p:sldId id="263" r:id="rId13"/>
    <p:sldId id="264" r:id="rId14"/>
    <p:sldId id="260" r:id="rId15"/>
    <p:sldId id="265"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39" autoAdjust="0"/>
    <p:restoredTop sz="94599" autoAdjust="0"/>
  </p:normalViewPr>
  <p:slideViewPr>
    <p:cSldViewPr snapToGrid="0">
      <p:cViewPr varScale="1">
        <p:scale>
          <a:sx n="88" d="100"/>
          <a:sy n="88" d="100"/>
        </p:scale>
        <p:origin x="204" y="84"/>
      </p:cViewPr>
      <p:guideLst>
        <p:guide orient="horz" pos="2160"/>
        <p:guide pos="3840"/>
      </p:guideLst>
    </p:cSldViewPr>
  </p:slideViewPr>
  <p:outlineViewPr>
    <p:cViewPr>
      <p:scale>
        <a:sx n="33" d="100"/>
        <a:sy n="33" d="100"/>
      </p:scale>
      <p:origin x="0" y="609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file:///C:\Users\Rhys%20Surringer\AppData\Local\Microsoft\Windows\INetCache\IE\9J5G7RH0\report_site_usage.csv"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lang="en-US" sz="1600" b="1" i="0" u="none" strike="noStrike" kern="1200" cap="all" spc="120" normalizeH="0" baseline="0">
                <a:solidFill>
                  <a:sysClr val="windowText" lastClr="000000">
                    <a:lumMod val="65000"/>
                    <a:lumOff val="35000"/>
                  </a:sysClr>
                </a:solidFill>
                <a:latin typeface="+mn-lt"/>
                <a:ea typeface="+mn-ea"/>
                <a:cs typeface="+mn-cs"/>
              </a:defRPr>
            </a:pPr>
            <a:r>
              <a:rPr lang="en-US" sz="1800" b="1" i="0" cap="all" baseline="0">
                <a:effectLst/>
              </a:rPr>
              <a:t>Average number of member Swipes Per Week</a:t>
            </a:r>
            <a:endParaRPr lang="en-US">
              <a:effectLst/>
            </a:endParaRPr>
          </a:p>
          <a:p>
            <a:pPr marL="0" marR="0" lvl="0" indent="0" algn="ctr" defTabSz="914400" rtl="0" eaLnBrk="1" fontAlgn="auto" latinLnBrk="0" hangingPunct="1">
              <a:lnSpc>
                <a:spcPct val="100000"/>
              </a:lnSpc>
              <a:spcBef>
                <a:spcPts val="0"/>
              </a:spcBef>
              <a:spcAft>
                <a:spcPts val="0"/>
              </a:spcAft>
              <a:buClrTx/>
              <a:buSzTx/>
              <a:buFontTx/>
              <a:buNone/>
              <a:tabLst/>
              <a:defRPr lang="en-US">
                <a:solidFill>
                  <a:sysClr val="windowText" lastClr="000000">
                    <a:lumMod val="65000"/>
                    <a:lumOff val="35000"/>
                  </a:sysClr>
                </a:solidFill>
              </a:defRPr>
            </a:pPr>
            <a:endParaRPr lang="en-US"/>
          </a:p>
        </c:rich>
      </c:tx>
      <c:overlay val="0"/>
      <c:spPr>
        <a:noFill/>
        <a:ln>
          <a:noFill/>
        </a:ln>
        <a:effectLst/>
      </c:spPr>
      <c:txPr>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lang="en-US" sz="1600" b="1" i="0" u="none" strike="noStrike" kern="1200" cap="all" spc="120" normalizeH="0" baseline="0">
              <a:solidFill>
                <a:sysClr val="windowText" lastClr="000000">
                  <a:lumMod val="65000"/>
                  <a:lumOff val="35000"/>
                </a:sysClr>
              </a:solidFill>
              <a:latin typeface="+mn-lt"/>
              <a:ea typeface="+mn-ea"/>
              <a:cs typeface="+mn-cs"/>
            </a:defRPr>
          </a:pPr>
          <a:endParaRPr lang="en-US"/>
        </a:p>
      </c:txPr>
    </c:title>
    <c:autoTitleDeleted val="0"/>
    <c:plotArea>
      <c:layout/>
      <c:barChart>
        <c:barDir val="col"/>
        <c:grouping val="clustered"/>
        <c:varyColors val="0"/>
        <c:ser>
          <c:idx val="0"/>
          <c:order val="0"/>
          <c:tx>
            <c:strRef>
              <c:f>report_site_usage!$A$19</c:f>
              <c:strCache>
                <c:ptCount val="1"/>
                <c:pt idx="0">
                  <c:v>2016 - 2017</c:v>
                </c:pt>
              </c:strCache>
            </c:strRef>
          </c:tx>
          <c:spPr>
            <a:solidFill>
              <a:schemeClr val="accent1"/>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lang="en-US" sz="1800" b="0" i="0" u="none" strike="noStrike" kern="1200" baseline="0">
                    <a:solidFill>
                      <a:schemeClr val="tx1">
                        <a:lumMod val="50000"/>
                        <a:lumOff val="50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Lit>
              <c:ptCount val="8"/>
              <c:pt idx="0">
                <c:v>Sunday</c:v>
              </c:pt>
              <c:pt idx="1">
                <c:v> Monday</c:v>
              </c:pt>
              <c:pt idx="2">
                <c:v> Tuesday</c:v>
              </c:pt>
              <c:pt idx="3">
                <c:v> Wednesday</c:v>
              </c:pt>
              <c:pt idx="4">
                <c:v> Thursday</c:v>
              </c:pt>
              <c:pt idx="5">
                <c:v> Friday</c:v>
              </c:pt>
              <c:pt idx="6">
                <c:v> Saturday</c:v>
              </c:pt>
              <c:pt idx="7">
                <c:v> Weekly Average</c:v>
              </c:pt>
            </c:strLit>
          </c:cat>
          <c:val>
            <c:numRef>
              <c:f>report_site_usage!$B$19:$I$19</c:f>
              <c:numCache>
                <c:formatCode>General</c:formatCode>
                <c:ptCount val="8"/>
                <c:pt idx="0">
                  <c:v>48.2</c:v>
                </c:pt>
                <c:pt idx="1">
                  <c:v>161.1</c:v>
                </c:pt>
                <c:pt idx="2">
                  <c:v>143.19999999999999</c:v>
                </c:pt>
                <c:pt idx="3">
                  <c:v>124.8</c:v>
                </c:pt>
                <c:pt idx="4">
                  <c:v>129.30000000000001</c:v>
                </c:pt>
                <c:pt idx="5">
                  <c:v>111.6</c:v>
                </c:pt>
                <c:pt idx="6">
                  <c:v>40.700000000000003</c:v>
                </c:pt>
                <c:pt idx="7">
                  <c:v>108.8</c:v>
                </c:pt>
              </c:numCache>
            </c:numRef>
          </c:val>
          <c:extLst>
            <c:ext xmlns:c16="http://schemas.microsoft.com/office/drawing/2014/chart" uri="{C3380CC4-5D6E-409C-BE32-E72D297353CC}">
              <c16:uniqueId val="{00000000-27EC-42F9-AB51-4BB94C7F3CB7}"/>
            </c:ext>
          </c:extLst>
        </c:ser>
        <c:ser>
          <c:idx val="1"/>
          <c:order val="1"/>
          <c:tx>
            <c:strRef>
              <c:f>report_site_usage!$A$20</c:f>
              <c:strCache>
                <c:ptCount val="1"/>
                <c:pt idx="0">
                  <c:v>2017 - 2018</c:v>
                </c:pt>
              </c:strCache>
            </c:strRef>
          </c:tx>
          <c:spPr>
            <a:solidFill>
              <a:schemeClr val="accent2"/>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lang="en-US" sz="2000" b="0" i="0" u="none" strike="noStrike" kern="1200" baseline="0">
                    <a:solidFill>
                      <a:schemeClr val="tx1">
                        <a:lumMod val="50000"/>
                        <a:lumOff val="50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Lit>
              <c:ptCount val="8"/>
              <c:pt idx="0">
                <c:v>Sunday</c:v>
              </c:pt>
              <c:pt idx="1">
                <c:v> Monday</c:v>
              </c:pt>
              <c:pt idx="2">
                <c:v> Tuesday</c:v>
              </c:pt>
              <c:pt idx="3">
                <c:v> Wednesday</c:v>
              </c:pt>
              <c:pt idx="4">
                <c:v> Thursday</c:v>
              </c:pt>
              <c:pt idx="5">
                <c:v> Friday</c:v>
              </c:pt>
              <c:pt idx="6">
                <c:v> Saturday</c:v>
              </c:pt>
              <c:pt idx="7">
                <c:v> Weekly Average</c:v>
              </c:pt>
            </c:strLit>
          </c:cat>
          <c:val>
            <c:numRef>
              <c:f>report_site_usage!$B$20:$I$20</c:f>
              <c:numCache>
                <c:formatCode>General</c:formatCode>
                <c:ptCount val="8"/>
                <c:pt idx="0">
                  <c:v>47</c:v>
                </c:pt>
                <c:pt idx="1">
                  <c:v>168.8</c:v>
                </c:pt>
                <c:pt idx="2">
                  <c:v>150.9</c:v>
                </c:pt>
                <c:pt idx="3">
                  <c:v>132</c:v>
                </c:pt>
                <c:pt idx="4">
                  <c:v>147.6</c:v>
                </c:pt>
                <c:pt idx="5">
                  <c:v>121.2</c:v>
                </c:pt>
                <c:pt idx="6">
                  <c:v>39.5</c:v>
                </c:pt>
                <c:pt idx="7">
                  <c:v>115</c:v>
                </c:pt>
              </c:numCache>
            </c:numRef>
          </c:val>
          <c:extLst>
            <c:ext xmlns:c16="http://schemas.microsoft.com/office/drawing/2014/chart" uri="{C3380CC4-5D6E-409C-BE32-E72D297353CC}">
              <c16:uniqueId val="{00000001-27EC-42F9-AB51-4BB94C7F3CB7}"/>
            </c:ext>
          </c:extLst>
        </c:ser>
        <c:dLbls>
          <c:showLegendKey val="0"/>
          <c:showVal val="1"/>
          <c:showCatName val="0"/>
          <c:showSerName val="0"/>
          <c:showPercent val="0"/>
          <c:showBubbleSize val="0"/>
        </c:dLbls>
        <c:gapWidth val="444"/>
        <c:overlap val="-90"/>
        <c:axId val="70748032"/>
        <c:axId val="70749568"/>
      </c:barChart>
      <c:catAx>
        <c:axId val="7074803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US" sz="1050" b="0" i="0" u="none" strike="noStrike" kern="1200" cap="all" spc="120" normalizeH="0" baseline="0">
                <a:solidFill>
                  <a:schemeClr val="tx1">
                    <a:lumMod val="65000"/>
                    <a:lumOff val="35000"/>
                  </a:schemeClr>
                </a:solidFill>
                <a:latin typeface="+mn-lt"/>
                <a:ea typeface="+mn-ea"/>
                <a:cs typeface="+mn-cs"/>
              </a:defRPr>
            </a:pPr>
            <a:endParaRPr lang="en-US"/>
          </a:p>
        </c:txPr>
        <c:crossAx val="70749568"/>
        <c:crosses val="autoZero"/>
        <c:auto val="1"/>
        <c:lblAlgn val="ctr"/>
        <c:lblOffset val="100"/>
        <c:noMultiLvlLbl val="0"/>
      </c:catAx>
      <c:valAx>
        <c:axId val="70749568"/>
        <c:scaling>
          <c:orientation val="minMax"/>
        </c:scaling>
        <c:delete val="1"/>
        <c:axPos val="l"/>
        <c:numFmt formatCode="General" sourceLinked="1"/>
        <c:majorTickMark val="none"/>
        <c:minorTickMark val="none"/>
        <c:tickLblPos val="nextTo"/>
        <c:crossAx val="70748032"/>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lang="en-US" sz="1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800"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50000"/>
        <a:lumOff val="50000"/>
      </a:schemeClr>
    </cs:fontRef>
    <cs:defRPr sz="800"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8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900" kern="1200"/>
  </cs:valueAxis>
  <cs:wall>
    <cs:lnRef idx="0"/>
    <cs:fillRef idx="0"/>
    <cs:effectRef idx="0"/>
    <cs:fontRef idx="minor">
      <a:schemeClr val="dk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GB" dirty="0"/>
              <a:t>Click to edit Master title style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4ABDF3B0-2D30-4DC9-806F-6227D252D09E}" type="datetimeFigureOut">
              <a:rPr lang="en-GB" smtClean="0"/>
              <a:pPr/>
              <a:t>18/11/2018</a:t>
            </a:fld>
            <a:endParaRPr lang="en-GB"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GB" dirty="0"/>
          </a:p>
        </p:txBody>
      </p:sp>
      <p:sp>
        <p:nvSpPr>
          <p:cNvPr id="6" name="Slide Number Placeholder 5"/>
          <p:cNvSpPr>
            <a:spLocks noGrp="1"/>
          </p:cNvSpPr>
          <p:nvPr>
            <p:ph type="sldNum" sz="quarter" idx="12"/>
          </p:nvPr>
        </p:nvSpPr>
        <p:spPr>
          <a:xfrm>
            <a:off x="10469880" y="320040"/>
            <a:ext cx="914400" cy="320040"/>
          </a:xfrm>
        </p:spPr>
        <p:txBody>
          <a:bodyPr/>
          <a:lstStyle/>
          <a:p>
            <a:fld id="{CDCECD31-7037-49CD-82B4-3E010ABB9A7F}" type="slidenum">
              <a:rPr lang="en-GB" smtClean="0"/>
              <a:pPr/>
              <a:t>‹#›</a:t>
            </a:fld>
            <a:endParaRPr lang="en-GB" dirty="0"/>
          </a:p>
        </p:txBody>
      </p:sp>
    </p:spTree>
    <p:extLst>
      <p:ext uri="{BB962C8B-B14F-4D97-AF65-F5344CB8AC3E}">
        <p14:creationId xmlns:p14="http://schemas.microsoft.com/office/powerpoint/2010/main" val="14398650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GB" dirty="0"/>
              <a:t>Click to edit Master title style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en-GB" dirty="0"/>
              <a:t>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p:cNvSpPr>
            <a:spLocks noGrp="1"/>
          </p:cNvSpPr>
          <p:nvPr>
            <p:ph type="dt" sz="half" idx="10"/>
          </p:nvPr>
        </p:nvSpPr>
        <p:spPr/>
        <p:txBody>
          <a:bodyPr/>
          <a:lstStyle/>
          <a:p>
            <a:fld id="{4ABDF3B0-2D30-4DC9-806F-6227D252D09E}" type="datetimeFigureOut">
              <a:rPr lang="en-GB" smtClean="0"/>
              <a:pPr/>
              <a:t>18/11/2018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DCECD31-7037-49CD-82B4-3E010ABB9A7F}" type="slidenum">
              <a:rPr lang="en-GB" smtClean="0"/>
              <a:pPr/>
              <a:t>‹#›</a:t>
            </a:fld>
            <a:endParaRPr lang="en-GB" dirty="0"/>
          </a:p>
        </p:txBody>
      </p:sp>
    </p:spTree>
    <p:extLst>
      <p:ext uri="{BB962C8B-B14F-4D97-AF65-F5344CB8AC3E}">
        <p14:creationId xmlns:p14="http://schemas.microsoft.com/office/powerpoint/2010/main" val="35404753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GB" dirty="0"/>
              <a:t>Click to edit Master title style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Edit Master text styles</a:t>
            </a:r>
          </a:p>
        </p:txBody>
      </p:sp>
      <p:sp>
        <p:nvSpPr>
          <p:cNvPr id="4" name="Date Placeholder 3"/>
          <p:cNvSpPr>
            <a:spLocks noGrp="1"/>
          </p:cNvSpPr>
          <p:nvPr>
            <p:ph type="dt" sz="half" idx="10"/>
          </p:nvPr>
        </p:nvSpPr>
        <p:spPr>
          <a:xfrm>
            <a:off x="804672" y="320040"/>
            <a:ext cx="3657600" cy="320040"/>
          </a:xfrm>
        </p:spPr>
        <p:txBody>
          <a:bodyPr/>
          <a:lstStyle/>
          <a:p>
            <a:fld id="{4ABDF3B0-2D30-4DC9-806F-6227D252D09E}" type="datetimeFigureOut">
              <a:rPr lang="en-GB" smtClean="0"/>
              <a:pPr/>
              <a:t>18/11/2018</a:t>
            </a:fld>
            <a:endParaRPr lang="en-GB"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GB" dirty="0"/>
          </a:p>
        </p:txBody>
      </p:sp>
      <p:sp>
        <p:nvSpPr>
          <p:cNvPr id="6" name="Slide Number Placeholder 5"/>
          <p:cNvSpPr>
            <a:spLocks noGrp="1"/>
          </p:cNvSpPr>
          <p:nvPr>
            <p:ph type="sldNum" sz="quarter" idx="12"/>
          </p:nvPr>
        </p:nvSpPr>
        <p:spPr>
          <a:xfrm>
            <a:off x="10469880" y="320040"/>
            <a:ext cx="914400" cy="320040"/>
          </a:xfrm>
        </p:spPr>
        <p:txBody>
          <a:bodyPr/>
          <a:lstStyle/>
          <a:p>
            <a:fld id="{CDCECD31-7037-49CD-82B4-3E010ABB9A7F}" type="slidenum">
              <a:rPr lang="en-GB" smtClean="0"/>
              <a:pPr/>
              <a:t>‹#›</a:t>
            </a:fld>
            <a:endParaRPr lang="en-GB" dirty="0"/>
          </a:p>
        </p:txBody>
      </p:sp>
    </p:spTree>
    <p:extLst>
      <p:ext uri="{BB962C8B-B14F-4D97-AF65-F5344CB8AC3E}">
        <p14:creationId xmlns:p14="http://schemas.microsoft.com/office/powerpoint/2010/main" val="16526568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GB" dirty="0"/>
              <a:t>Click to edit Master title style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en-GB" dirty="0"/>
              <a:t>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en-GB" dirty="0"/>
              <a:t>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 name="Date Placeholder 4"/>
          <p:cNvSpPr>
            <a:spLocks noGrp="1"/>
          </p:cNvSpPr>
          <p:nvPr>
            <p:ph type="dt" sz="half" idx="10"/>
          </p:nvPr>
        </p:nvSpPr>
        <p:spPr>
          <a:xfrm>
            <a:off x="804672" y="320040"/>
            <a:ext cx="3657600" cy="320040"/>
          </a:xfrm>
        </p:spPr>
        <p:txBody>
          <a:bodyPr/>
          <a:lstStyle/>
          <a:p>
            <a:fld id="{4ABDF3B0-2D30-4DC9-806F-6227D252D09E}" type="datetimeFigureOut">
              <a:rPr lang="en-GB" smtClean="0"/>
              <a:pPr/>
              <a:t>18/11/2018</a:t>
            </a:fld>
            <a:endParaRPr lang="en-GB" dirty="0"/>
          </a:p>
        </p:txBody>
      </p:sp>
      <p:sp>
        <p:nvSpPr>
          <p:cNvPr id="6" name="Footer Placeholder 5"/>
          <p:cNvSpPr>
            <a:spLocks noGrp="1"/>
          </p:cNvSpPr>
          <p:nvPr>
            <p:ph type="ftr" sz="quarter" idx="11"/>
          </p:nvPr>
        </p:nvSpPr>
        <p:spPr>
          <a:xfrm>
            <a:off x="804672" y="6227064"/>
            <a:ext cx="10588752" cy="320040"/>
          </a:xfrm>
        </p:spPr>
        <p:txBody>
          <a:bodyPr/>
          <a:lstStyle/>
          <a:p>
            <a:endParaRPr lang="en-GB" dirty="0"/>
          </a:p>
        </p:txBody>
      </p:sp>
      <p:sp>
        <p:nvSpPr>
          <p:cNvPr id="7" name="Slide Number Placeholder 6"/>
          <p:cNvSpPr>
            <a:spLocks noGrp="1"/>
          </p:cNvSpPr>
          <p:nvPr>
            <p:ph type="sldNum" sz="quarter" idx="12"/>
          </p:nvPr>
        </p:nvSpPr>
        <p:spPr>
          <a:xfrm>
            <a:off x="10469880" y="320040"/>
            <a:ext cx="914400" cy="320040"/>
          </a:xfrm>
        </p:spPr>
        <p:txBody>
          <a:bodyPr/>
          <a:lstStyle/>
          <a:p>
            <a:fld id="{CDCECD31-7037-49CD-82B4-3E010ABB9A7F}" type="slidenum">
              <a:rPr lang="en-GB" smtClean="0"/>
              <a:pPr/>
              <a:t>‹#›</a:t>
            </a:fld>
            <a:endParaRPr lang="en-GB" dirty="0"/>
          </a:p>
        </p:txBody>
      </p:sp>
    </p:spTree>
    <p:extLst>
      <p:ext uri="{BB962C8B-B14F-4D97-AF65-F5344CB8AC3E}">
        <p14:creationId xmlns:p14="http://schemas.microsoft.com/office/powerpoint/2010/main" val="3261843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GB" dirty="0"/>
              <a:t>Click to edit Master title style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GB" dirty="0"/>
              <a:t>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GB" dirty="0"/>
              <a:t>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7" name="Date Placeholder 6"/>
          <p:cNvSpPr>
            <a:spLocks noGrp="1"/>
          </p:cNvSpPr>
          <p:nvPr>
            <p:ph type="dt" sz="half" idx="10"/>
          </p:nvPr>
        </p:nvSpPr>
        <p:spPr>
          <a:xfrm>
            <a:off x="804672" y="320040"/>
            <a:ext cx="3657600" cy="320040"/>
          </a:xfrm>
        </p:spPr>
        <p:txBody>
          <a:bodyPr/>
          <a:lstStyle/>
          <a:p>
            <a:fld id="{4ABDF3B0-2D30-4DC9-806F-6227D252D09E}" type="datetimeFigureOut">
              <a:rPr lang="en-GB" smtClean="0"/>
              <a:pPr/>
              <a:t>18/11/2018</a:t>
            </a:fld>
            <a:endParaRPr lang="en-GB" dirty="0"/>
          </a:p>
        </p:txBody>
      </p:sp>
      <p:sp>
        <p:nvSpPr>
          <p:cNvPr id="8" name="Footer Placeholder 7"/>
          <p:cNvSpPr>
            <a:spLocks noGrp="1"/>
          </p:cNvSpPr>
          <p:nvPr>
            <p:ph type="ftr" sz="quarter" idx="11"/>
          </p:nvPr>
        </p:nvSpPr>
        <p:spPr>
          <a:xfrm>
            <a:off x="804672" y="6227064"/>
            <a:ext cx="10588752" cy="320040"/>
          </a:xfrm>
        </p:spPr>
        <p:txBody>
          <a:bodyPr/>
          <a:lstStyle/>
          <a:p>
            <a:endParaRPr lang="en-GB" dirty="0"/>
          </a:p>
        </p:txBody>
      </p:sp>
      <p:sp>
        <p:nvSpPr>
          <p:cNvPr id="9" name="Slide Number Placeholder 8"/>
          <p:cNvSpPr>
            <a:spLocks noGrp="1"/>
          </p:cNvSpPr>
          <p:nvPr>
            <p:ph type="sldNum" sz="quarter" idx="12"/>
          </p:nvPr>
        </p:nvSpPr>
        <p:spPr>
          <a:xfrm>
            <a:off x="10469880" y="320040"/>
            <a:ext cx="914400" cy="320040"/>
          </a:xfrm>
        </p:spPr>
        <p:txBody>
          <a:bodyPr/>
          <a:lstStyle/>
          <a:p>
            <a:fld id="{CDCECD31-7037-49CD-82B4-3E010ABB9A7F}" type="slidenum">
              <a:rPr lang="en-GB" smtClean="0"/>
              <a:pPr/>
              <a:t>‹#›</a:t>
            </a:fld>
            <a:endParaRPr lang="en-GB" dirty="0"/>
          </a:p>
        </p:txBody>
      </p:sp>
    </p:spTree>
    <p:extLst>
      <p:ext uri="{BB962C8B-B14F-4D97-AF65-F5344CB8AC3E}">
        <p14:creationId xmlns:p14="http://schemas.microsoft.com/office/powerpoint/2010/main" val="39103196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GB" dirty="0"/>
              <a:t>Click to edit Master title style</a:t>
            </a:r>
            <a:endParaRPr lang="en-US" dirty="0"/>
          </a:p>
        </p:txBody>
      </p:sp>
      <p:sp>
        <p:nvSpPr>
          <p:cNvPr id="3" name="Date Placeholder 2"/>
          <p:cNvSpPr>
            <a:spLocks noGrp="1"/>
          </p:cNvSpPr>
          <p:nvPr>
            <p:ph type="dt" sz="half" idx="10"/>
          </p:nvPr>
        </p:nvSpPr>
        <p:spPr/>
        <p:txBody>
          <a:bodyPr/>
          <a:lstStyle/>
          <a:p>
            <a:fld id="{4ABDF3B0-2D30-4DC9-806F-6227D252D09E}" type="datetimeFigureOut">
              <a:rPr lang="en-GB" smtClean="0"/>
              <a:pPr/>
              <a:t>18/11/2018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CDCECD31-7037-49CD-82B4-3E010ABB9A7F}" type="slidenum">
              <a:rPr lang="en-GB" smtClean="0"/>
              <a:pPr/>
              <a:t>‹#›</a:t>
            </a:fld>
            <a:endParaRPr lang="en-GB" dirty="0"/>
          </a:p>
        </p:txBody>
      </p:sp>
    </p:spTree>
    <p:extLst>
      <p:ext uri="{BB962C8B-B14F-4D97-AF65-F5344CB8AC3E}">
        <p14:creationId xmlns:p14="http://schemas.microsoft.com/office/powerpoint/2010/main" val="16580709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4ABDF3B0-2D30-4DC9-806F-6227D252D09E}" type="datetimeFigureOut">
              <a:rPr lang="en-GB" smtClean="0"/>
              <a:pPr/>
              <a:t>18/11/2018</a:t>
            </a:fld>
            <a:endParaRPr lang="en-GB" dirty="0"/>
          </a:p>
        </p:txBody>
      </p:sp>
      <p:sp>
        <p:nvSpPr>
          <p:cNvPr id="3" name="Footer Placeholder 2"/>
          <p:cNvSpPr>
            <a:spLocks noGrp="1"/>
          </p:cNvSpPr>
          <p:nvPr>
            <p:ph type="ftr" sz="quarter" idx="11"/>
          </p:nvPr>
        </p:nvSpPr>
        <p:spPr>
          <a:xfrm>
            <a:off x="804672" y="6227064"/>
            <a:ext cx="10588752" cy="320040"/>
          </a:xfrm>
        </p:spPr>
        <p:txBody>
          <a:bodyPr/>
          <a:lstStyle/>
          <a:p>
            <a:endParaRPr lang="en-GB" dirty="0"/>
          </a:p>
        </p:txBody>
      </p:sp>
      <p:sp>
        <p:nvSpPr>
          <p:cNvPr id="4" name="Slide Number Placeholder 3"/>
          <p:cNvSpPr>
            <a:spLocks noGrp="1"/>
          </p:cNvSpPr>
          <p:nvPr>
            <p:ph type="sldNum" sz="quarter" idx="12"/>
          </p:nvPr>
        </p:nvSpPr>
        <p:spPr>
          <a:xfrm>
            <a:off x="10469880" y="320040"/>
            <a:ext cx="914400" cy="320040"/>
          </a:xfrm>
        </p:spPr>
        <p:txBody>
          <a:bodyPr/>
          <a:lstStyle/>
          <a:p>
            <a:fld id="{CDCECD31-7037-49CD-82B4-3E010ABB9A7F}" type="slidenum">
              <a:rPr lang="en-GB" smtClean="0"/>
              <a:pPr/>
              <a:t>‹#›</a:t>
            </a:fld>
            <a:endParaRPr lang="en-GB" dirty="0"/>
          </a:p>
        </p:txBody>
      </p:sp>
    </p:spTree>
    <p:extLst>
      <p:ext uri="{BB962C8B-B14F-4D97-AF65-F5344CB8AC3E}">
        <p14:creationId xmlns:p14="http://schemas.microsoft.com/office/powerpoint/2010/main" val="23932290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GB" dirty="0"/>
              <a:t>Click to edit Master title style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en-GB" dirty="0"/>
              <a:t>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Edit Master text styles</a:t>
            </a:r>
          </a:p>
        </p:txBody>
      </p:sp>
      <p:sp>
        <p:nvSpPr>
          <p:cNvPr id="5" name="Date Placeholder 4"/>
          <p:cNvSpPr>
            <a:spLocks noGrp="1"/>
          </p:cNvSpPr>
          <p:nvPr>
            <p:ph type="dt" sz="half" idx="10"/>
          </p:nvPr>
        </p:nvSpPr>
        <p:spPr/>
        <p:txBody>
          <a:bodyPr/>
          <a:lstStyle/>
          <a:p>
            <a:fld id="{4ABDF3B0-2D30-4DC9-806F-6227D252D09E}" type="datetimeFigureOut">
              <a:rPr lang="en-GB" smtClean="0"/>
              <a:pPr/>
              <a:t>18/11/2018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DCECD31-7037-49CD-82B4-3E010ABB9A7F}" type="slidenum">
              <a:rPr lang="en-GB" smtClean="0"/>
              <a:pPr/>
              <a:t>‹#›</a:t>
            </a:fld>
            <a:endParaRPr lang="en-GB" dirty="0"/>
          </a:p>
        </p:txBody>
      </p:sp>
    </p:spTree>
    <p:extLst>
      <p:ext uri="{BB962C8B-B14F-4D97-AF65-F5344CB8AC3E}">
        <p14:creationId xmlns:p14="http://schemas.microsoft.com/office/powerpoint/2010/main" val="18937598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Click icon to add picture</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GB" dirty="0"/>
              <a:t>Click to edit Master title style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Edit Master text styles</a:t>
            </a:r>
          </a:p>
        </p:txBody>
      </p:sp>
      <p:sp>
        <p:nvSpPr>
          <p:cNvPr id="5" name="Date Placeholder 4"/>
          <p:cNvSpPr>
            <a:spLocks noGrp="1"/>
          </p:cNvSpPr>
          <p:nvPr>
            <p:ph type="dt" sz="half" idx="10"/>
          </p:nvPr>
        </p:nvSpPr>
        <p:spPr>
          <a:xfrm>
            <a:off x="804672" y="320040"/>
            <a:ext cx="3657600" cy="320040"/>
          </a:xfrm>
        </p:spPr>
        <p:txBody>
          <a:bodyPr/>
          <a:lstStyle/>
          <a:p>
            <a:fld id="{4ABDF3B0-2D30-4DC9-806F-6227D252D09E}" type="datetimeFigureOut">
              <a:rPr lang="en-GB" smtClean="0"/>
              <a:pPr/>
              <a:t>18/11/2018</a:t>
            </a:fld>
            <a:endParaRPr lang="en-GB" dirty="0"/>
          </a:p>
        </p:txBody>
      </p:sp>
      <p:sp>
        <p:nvSpPr>
          <p:cNvPr id="6" name="Footer Placeholder 5"/>
          <p:cNvSpPr>
            <a:spLocks noGrp="1"/>
          </p:cNvSpPr>
          <p:nvPr>
            <p:ph type="ftr" sz="quarter" idx="11"/>
          </p:nvPr>
        </p:nvSpPr>
        <p:spPr>
          <a:xfrm>
            <a:off x="804672" y="6227064"/>
            <a:ext cx="5942203" cy="320040"/>
          </a:xfrm>
        </p:spPr>
        <p:txBody>
          <a:bodyPr/>
          <a:lstStyle/>
          <a:p>
            <a:endParaRPr lang="en-GB" dirty="0"/>
          </a:p>
        </p:txBody>
      </p:sp>
      <p:sp>
        <p:nvSpPr>
          <p:cNvPr id="7" name="Slide Number Placeholder 6"/>
          <p:cNvSpPr>
            <a:spLocks noGrp="1"/>
          </p:cNvSpPr>
          <p:nvPr>
            <p:ph type="sldNum" sz="quarter" idx="12"/>
          </p:nvPr>
        </p:nvSpPr>
        <p:spPr>
          <a:xfrm>
            <a:off x="5828377" y="320040"/>
            <a:ext cx="914400" cy="320040"/>
          </a:xfrm>
        </p:spPr>
        <p:txBody>
          <a:bodyPr/>
          <a:lstStyle/>
          <a:p>
            <a:fld id="{CDCECD31-7037-49CD-82B4-3E010ABB9A7F}" type="slidenum">
              <a:rPr lang="en-GB" smtClean="0"/>
              <a:pPr/>
              <a:t>‹#›</a:t>
            </a:fld>
            <a:endParaRPr lang="en-GB" dirty="0"/>
          </a:p>
        </p:txBody>
      </p:sp>
    </p:spTree>
    <p:extLst>
      <p:ext uri="{BB962C8B-B14F-4D97-AF65-F5344CB8AC3E}">
        <p14:creationId xmlns:p14="http://schemas.microsoft.com/office/powerpoint/2010/main" val="3588378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GB" dirty="0"/>
              <a:t>Click to edit Master title style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GB" dirty="0"/>
              <a:t>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p:cNvSpPr>
            <a:spLocks noGrp="1"/>
          </p:cNvSpPr>
          <p:nvPr>
            <p:ph type="dt" sz="half" idx="10"/>
          </p:nvPr>
        </p:nvSpPr>
        <p:spPr/>
        <p:txBody>
          <a:bodyPr/>
          <a:lstStyle/>
          <a:p>
            <a:fld id="{4ABDF3B0-2D30-4DC9-806F-6227D252D09E}" type="datetimeFigureOut">
              <a:rPr lang="en-GB" smtClean="0"/>
              <a:pPr/>
              <a:t>18/11/2018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DCECD31-7037-49CD-82B4-3E010ABB9A7F}" type="slidenum">
              <a:rPr lang="en-GB" smtClean="0"/>
              <a:pPr/>
              <a:t>‹#›</a:t>
            </a:fld>
            <a:endParaRPr lang="en-GB" dirty="0"/>
          </a:p>
        </p:txBody>
      </p:sp>
    </p:spTree>
    <p:extLst>
      <p:ext uri="{BB962C8B-B14F-4D97-AF65-F5344CB8AC3E}">
        <p14:creationId xmlns:p14="http://schemas.microsoft.com/office/powerpoint/2010/main" val="710565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GB" dirty="0"/>
              <a:t>Click to edit Master title style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GB" dirty="0"/>
              <a:t>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p:cNvSpPr>
            <a:spLocks noGrp="1"/>
          </p:cNvSpPr>
          <p:nvPr>
            <p:ph type="dt" sz="half" idx="10"/>
          </p:nvPr>
        </p:nvSpPr>
        <p:spPr>
          <a:xfrm>
            <a:off x="804672" y="320040"/>
            <a:ext cx="3657600" cy="320040"/>
          </a:xfrm>
        </p:spPr>
        <p:txBody>
          <a:bodyPr/>
          <a:lstStyle/>
          <a:p>
            <a:fld id="{4ABDF3B0-2D30-4DC9-806F-6227D252D09E}" type="datetimeFigureOut">
              <a:rPr lang="en-GB" smtClean="0"/>
              <a:pPr/>
              <a:t>18/11/2018</a:t>
            </a:fld>
            <a:endParaRPr lang="en-GB" dirty="0"/>
          </a:p>
        </p:txBody>
      </p:sp>
      <p:sp>
        <p:nvSpPr>
          <p:cNvPr id="5" name="Footer Placeholder 4"/>
          <p:cNvSpPr>
            <a:spLocks noGrp="1"/>
          </p:cNvSpPr>
          <p:nvPr>
            <p:ph type="ftr" sz="quarter" idx="11"/>
          </p:nvPr>
        </p:nvSpPr>
        <p:spPr>
          <a:xfrm>
            <a:off x="804672" y="6227064"/>
            <a:ext cx="10588752" cy="320040"/>
          </a:xfrm>
        </p:spPr>
        <p:txBody>
          <a:bodyPr/>
          <a:lstStyle/>
          <a:p>
            <a:endParaRPr lang="en-GB" dirty="0"/>
          </a:p>
        </p:txBody>
      </p:sp>
      <p:sp>
        <p:nvSpPr>
          <p:cNvPr id="6" name="Slide Number Placeholder 5"/>
          <p:cNvSpPr>
            <a:spLocks noGrp="1"/>
          </p:cNvSpPr>
          <p:nvPr>
            <p:ph type="sldNum" sz="quarter" idx="12"/>
          </p:nvPr>
        </p:nvSpPr>
        <p:spPr>
          <a:xfrm>
            <a:off x="10469880" y="320040"/>
            <a:ext cx="914400" cy="320040"/>
          </a:xfrm>
        </p:spPr>
        <p:txBody>
          <a:bodyPr/>
          <a:lstStyle/>
          <a:p>
            <a:fld id="{CDCECD31-7037-49CD-82B4-3E010ABB9A7F}" type="slidenum">
              <a:rPr lang="en-GB" smtClean="0"/>
              <a:pPr/>
              <a:t>‹#›</a:t>
            </a:fld>
            <a:endParaRPr lang="en-GB" dirty="0"/>
          </a:p>
        </p:txBody>
      </p:sp>
    </p:spTree>
    <p:extLst>
      <p:ext uri="{BB962C8B-B14F-4D97-AF65-F5344CB8AC3E}">
        <p14:creationId xmlns:p14="http://schemas.microsoft.com/office/powerpoint/2010/main" val="40418572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6</a:t>
            </a:r>
          </a:p>
          <a:p>
            <a:pPr lvl="6"/>
            <a:r>
              <a:rPr lang="en-US" dirty="0"/>
              <a:t>7</a:t>
            </a:r>
          </a:p>
          <a:p>
            <a:pPr lvl="7"/>
            <a:r>
              <a:rPr lang="en-US" dirty="0"/>
              <a:t>8</a:t>
            </a:r>
          </a:p>
          <a:p>
            <a:pPr lvl="8"/>
            <a:r>
              <a:rPr lang="en-US" dirty="0"/>
              <a:t>9</a:t>
            </a:r>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4ABDF3B0-2D30-4DC9-806F-6227D252D09E}" type="datetimeFigureOut">
              <a:rPr lang="en-GB" smtClean="0"/>
              <a:pPr/>
              <a:t>18/11/2018</a:t>
            </a:fld>
            <a:endParaRPr lang="en-GB" dirty="0"/>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CDCECD31-7037-49CD-82B4-3E010ABB9A7F}" type="slidenum">
              <a:rPr lang="en-GB" smtClean="0"/>
              <a:pPr/>
              <a:t>‹#›</a:t>
            </a:fld>
            <a:endParaRPr lang="en-GB" dirty="0"/>
          </a:p>
        </p:txBody>
      </p:sp>
    </p:spTree>
    <p:extLst>
      <p:ext uri="{BB962C8B-B14F-4D97-AF65-F5344CB8AC3E}">
        <p14:creationId xmlns:p14="http://schemas.microsoft.com/office/powerpoint/2010/main" val="195660938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 name="Group 6">
            <a:extLst>
              <a:ext uri="{FF2B5EF4-FFF2-40B4-BE49-F238E27FC236}">
                <a16:creationId xmlns:a16="http://schemas.microsoft.com/office/drawing/2014/main" id="{84DB7353-7D7A-431B-A5B6-A3845E6F2BB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27" name="Freeform 5">
              <a:extLst>
                <a:ext uri="{FF2B5EF4-FFF2-40B4-BE49-F238E27FC236}">
                  <a16:creationId xmlns:a16="http://schemas.microsoft.com/office/drawing/2014/main" id="{9E8D15D6-6183-4BE1-A315-C7EC9C1A53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 name="Freeform 6">
              <a:extLst>
                <a:ext uri="{FF2B5EF4-FFF2-40B4-BE49-F238E27FC236}">
                  <a16:creationId xmlns:a16="http://schemas.microsoft.com/office/drawing/2014/main" id="{82A253FA-4E60-4B4D-94B0-93ECFCF309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 name="Freeform 7">
              <a:extLst>
                <a:ext uri="{FF2B5EF4-FFF2-40B4-BE49-F238E27FC236}">
                  <a16:creationId xmlns:a16="http://schemas.microsoft.com/office/drawing/2014/main" id="{E1B39AD1-11BD-457B-822C-A873607F41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1" name="Freeform 8">
              <a:extLst>
                <a:ext uri="{FF2B5EF4-FFF2-40B4-BE49-F238E27FC236}">
                  <a16:creationId xmlns:a16="http://schemas.microsoft.com/office/drawing/2014/main" id="{CC286005-78D5-4BE4-AA8B-75CDC07E78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9">
              <a:extLst>
                <a:ext uri="{FF2B5EF4-FFF2-40B4-BE49-F238E27FC236}">
                  <a16:creationId xmlns:a16="http://schemas.microsoft.com/office/drawing/2014/main" id="{09E4A22D-7E83-4F24-97FE-931A93CAC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10">
              <a:extLst>
                <a:ext uri="{FF2B5EF4-FFF2-40B4-BE49-F238E27FC236}">
                  <a16:creationId xmlns:a16="http://schemas.microsoft.com/office/drawing/2014/main" id="{4351E96B-8DD4-4D5E-A9F0-C47F5F3378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11">
              <a:extLst>
                <a:ext uri="{FF2B5EF4-FFF2-40B4-BE49-F238E27FC236}">
                  <a16:creationId xmlns:a16="http://schemas.microsoft.com/office/drawing/2014/main" id="{BFF78610-2475-4756-9EC8-5DA7D8902D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12">
              <a:extLst>
                <a:ext uri="{FF2B5EF4-FFF2-40B4-BE49-F238E27FC236}">
                  <a16:creationId xmlns:a16="http://schemas.microsoft.com/office/drawing/2014/main" id="{C7ACAE44-681D-4CBC-B2AB-E5131DF5A8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13">
              <a:extLst>
                <a:ext uri="{FF2B5EF4-FFF2-40B4-BE49-F238E27FC236}">
                  <a16:creationId xmlns:a16="http://schemas.microsoft.com/office/drawing/2014/main" id="{CA22E4A0-73AA-4722-9C16-F3AF9A33EC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4">
              <a:extLst>
                <a:ext uri="{FF2B5EF4-FFF2-40B4-BE49-F238E27FC236}">
                  <a16:creationId xmlns:a16="http://schemas.microsoft.com/office/drawing/2014/main" id="{BB36E626-EBEB-41C0-B224-8DB049DB4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8" name="Freeform 15">
              <a:extLst>
                <a:ext uri="{FF2B5EF4-FFF2-40B4-BE49-F238E27FC236}">
                  <a16:creationId xmlns:a16="http://schemas.microsoft.com/office/drawing/2014/main" id="{D603DEC5-BED4-4DB6-A253-F61CC36742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9" name="Freeform 16">
              <a:extLst>
                <a:ext uri="{FF2B5EF4-FFF2-40B4-BE49-F238E27FC236}">
                  <a16:creationId xmlns:a16="http://schemas.microsoft.com/office/drawing/2014/main" id="{86AE9DE6-CA9A-479B-A0FB-0E1BAC7A65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0" name="Freeform 17">
              <a:extLst>
                <a:ext uri="{FF2B5EF4-FFF2-40B4-BE49-F238E27FC236}">
                  <a16:creationId xmlns:a16="http://schemas.microsoft.com/office/drawing/2014/main" id="{16CB8DC8-E75F-4574-A290-AAB7031BE8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8">
              <a:extLst>
                <a:ext uri="{FF2B5EF4-FFF2-40B4-BE49-F238E27FC236}">
                  <a16:creationId xmlns:a16="http://schemas.microsoft.com/office/drawing/2014/main" id="{1CA657E1-3A52-4C23-AA47-EBB2D5C414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9">
              <a:extLst>
                <a:ext uri="{FF2B5EF4-FFF2-40B4-BE49-F238E27FC236}">
                  <a16:creationId xmlns:a16="http://schemas.microsoft.com/office/drawing/2014/main" id="{ED4F701B-2A93-464F-A673-54EED5C4C4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20">
              <a:extLst>
                <a:ext uri="{FF2B5EF4-FFF2-40B4-BE49-F238E27FC236}">
                  <a16:creationId xmlns:a16="http://schemas.microsoft.com/office/drawing/2014/main" id="{9977C34F-F6C9-4749-B201-7B928802D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21">
              <a:extLst>
                <a:ext uri="{FF2B5EF4-FFF2-40B4-BE49-F238E27FC236}">
                  <a16:creationId xmlns:a16="http://schemas.microsoft.com/office/drawing/2014/main" id="{3A913E6B-DBE9-4291-A34C-36069ECB8E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22">
              <a:extLst>
                <a:ext uri="{FF2B5EF4-FFF2-40B4-BE49-F238E27FC236}">
                  <a16:creationId xmlns:a16="http://schemas.microsoft.com/office/drawing/2014/main" id="{7D415C04-AB5C-4B76-9E49-EEBAEE64D0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6" name="Freeform 23">
              <a:extLst>
                <a:ext uri="{FF2B5EF4-FFF2-40B4-BE49-F238E27FC236}">
                  <a16:creationId xmlns:a16="http://schemas.microsoft.com/office/drawing/2014/main" id="{151FDC11-E872-4EAE-A597-822F9FE170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2" name="Group 27">
            <a:extLst>
              <a:ext uri="{FF2B5EF4-FFF2-40B4-BE49-F238E27FC236}">
                <a16:creationId xmlns:a16="http://schemas.microsoft.com/office/drawing/2014/main" id="{1B24766B-81CA-44C7-BF11-77A12BA424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69293" y="1186483"/>
            <a:ext cx="8848345" cy="4477933"/>
            <a:chOff x="1669293" y="1186483"/>
            <a:chExt cx="8848345" cy="4477933"/>
          </a:xfrm>
        </p:grpSpPr>
        <p:sp>
          <p:nvSpPr>
            <p:cNvPr id="55" name="Rectangle 28">
              <a:extLst>
                <a:ext uri="{FF2B5EF4-FFF2-40B4-BE49-F238E27FC236}">
                  <a16:creationId xmlns:a16="http://schemas.microsoft.com/office/drawing/2014/main" id="{1A2F9962-DEB8-461C-8B4C-C0ED0D8A7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Isosceles Triangle 29">
              <a:extLst>
                <a:ext uri="{FF2B5EF4-FFF2-40B4-BE49-F238E27FC236}">
                  <a16:creationId xmlns:a16="http://schemas.microsoft.com/office/drawing/2014/main" id="{C0672E08-EB09-4B8E-8522-24BBC2CFFD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1" name="Rectangle 30">
              <a:extLst>
                <a:ext uri="{FF2B5EF4-FFF2-40B4-BE49-F238E27FC236}">
                  <a16:creationId xmlns:a16="http://schemas.microsoft.com/office/drawing/2014/main" id="{3447AB64-F3EC-4A1F-BFD4-F0F9DB3DAD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61" name="Rectangle 32">
            <a:extLst>
              <a:ext uri="{FF2B5EF4-FFF2-40B4-BE49-F238E27FC236}">
                <a16:creationId xmlns:a16="http://schemas.microsoft.com/office/drawing/2014/main" id="{10CE3618-1D7A-4256-B2AF-9DB692996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2" name="Group 34">
            <a:extLst>
              <a:ext uri="{FF2B5EF4-FFF2-40B4-BE49-F238E27FC236}">
                <a16:creationId xmlns:a16="http://schemas.microsoft.com/office/drawing/2014/main" id="{D91A9185-A7D5-460B-98BC-0BF2EBD3EEB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63" name="Freeform 5">
              <a:extLst>
                <a:ext uri="{FF2B5EF4-FFF2-40B4-BE49-F238E27FC236}">
                  <a16:creationId xmlns:a16="http://schemas.microsoft.com/office/drawing/2014/main" id="{8AFC1764-6516-4F77-BF30-B8ADB3C9F4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7" name="Freeform 6">
              <a:extLst>
                <a:ext uri="{FF2B5EF4-FFF2-40B4-BE49-F238E27FC236}">
                  <a16:creationId xmlns:a16="http://schemas.microsoft.com/office/drawing/2014/main" id="{FCAFF9F9-F806-47EC-BCAC-9921E719FF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accent1">
                  <a:alpha val="18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8" name="Freeform 7">
              <a:extLst>
                <a:ext uri="{FF2B5EF4-FFF2-40B4-BE49-F238E27FC236}">
                  <a16:creationId xmlns:a16="http://schemas.microsoft.com/office/drawing/2014/main" id="{09D92491-36BD-4861-BA54-DD88E60898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accent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39" name="Freeform 8">
              <a:extLst>
                <a:ext uri="{FF2B5EF4-FFF2-40B4-BE49-F238E27FC236}">
                  <a16:creationId xmlns:a16="http://schemas.microsoft.com/office/drawing/2014/main" id="{23740E15-AB86-4E5C-A137-07E0DDC035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accent1">
                  <a:alpha val="11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9">
              <a:extLst>
                <a:ext uri="{FF2B5EF4-FFF2-40B4-BE49-F238E27FC236}">
                  <a16:creationId xmlns:a16="http://schemas.microsoft.com/office/drawing/2014/main" id="{BE097852-1F54-4EF0-A1BE-561272FCD6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10">
              <a:extLst>
                <a:ext uri="{FF2B5EF4-FFF2-40B4-BE49-F238E27FC236}">
                  <a16:creationId xmlns:a16="http://schemas.microsoft.com/office/drawing/2014/main" id="{5C2DF1F9-21CC-430E-84C8-356C73C6FD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11">
              <a:extLst>
                <a:ext uri="{FF2B5EF4-FFF2-40B4-BE49-F238E27FC236}">
                  <a16:creationId xmlns:a16="http://schemas.microsoft.com/office/drawing/2014/main" id="{7F11B45B-3EDE-4B6A-903B-0AE6E9DDF4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accent1">
                  <a:alpha val="7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12">
              <a:extLst>
                <a:ext uri="{FF2B5EF4-FFF2-40B4-BE49-F238E27FC236}">
                  <a16:creationId xmlns:a16="http://schemas.microsoft.com/office/drawing/2014/main" id="{F77FDDC5-477E-420D-B98F-42ABA24772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 name="Freeform 13">
              <a:extLst>
                <a:ext uri="{FF2B5EF4-FFF2-40B4-BE49-F238E27FC236}">
                  <a16:creationId xmlns:a16="http://schemas.microsoft.com/office/drawing/2014/main" id="{A92C0474-B573-45C5-84C5-194CE1715F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accent1">
                  <a:alpha val="6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4">
              <a:extLst>
                <a:ext uri="{FF2B5EF4-FFF2-40B4-BE49-F238E27FC236}">
                  <a16:creationId xmlns:a16="http://schemas.microsoft.com/office/drawing/2014/main" id="{2FBC62F8-64D0-4025-99AE-A04E291D90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accent1">
                  <a:alpha val="6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5">
              <a:extLst>
                <a:ext uri="{FF2B5EF4-FFF2-40B4-BE49-F238E27FC236}">
                  <a16:creationId xmlns:a16="http://schemas.microsoft.com/office/drawing/2014/main" id="{7632F945-80B5-4575-A538-29495BF8F2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accent1">
                  <a:alpha val="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47" name="Freeform 16">
              <a:extLst>
                <a:ext uri="{FF2B5EF4-FFF2-40B4-BE49-F238E27FC236}">
                  <a16:creationId xmlns:a16="http://schemas.microsoft.com/office/drawing/2014/main" id="{5562CC17-43D4-4E57-AE08-83952EE59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accent1">
                  <a:alpha val="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48" name="Freeform 17">
              <a:extLst>
                <a:ext uri="{FF2B5EF4-FFF2-40B4-BE49-F238E27FC236}">
                  <a16:creationId xmlns:a16="http://schemas.microsoft.com/office/drawing/2014/main" id="{E1D78CFE-04CA-4101-AFCF-196940B2D1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accent1">
                  <a:alpha val="4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8">
              <a:extLst>
                <a:ext uri="{FF2B5EF4-FFF2-40B4-BE49-F238E27FC236}">
                  <a16:creationId xmlns:a16="http://schemas.microsoft.com/office/drawing/2014/main" id="{41F2A149-A64E-4690-B049-18C156A8E2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accent1">
                  <a:alpha val="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9">
              <a:extLst>
                <a:ext uri="{FF2B5EF4-FFF2-40B4-BE49-F238E27FC236}">
                  <a16:creationId xmlns:a16="http://schemas.microsoft.com/office/drawing/2014/main" id="{D9313C72-D62D-4416-A6AE-7EB7D6B54A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accent1">
                  <a:alpha val="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20">
              <a:extLst>
                <a:ext uri="{FF2B5EF4-FFF2-40B4-BE49-F238E27FC236}">
                  <a16:creationId xmlns:a16="http://schemas.microsoft.com/office/drawing/2014/main" id="{77B03BEA-76E5-4ECB-B9BB-D89D27509E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accent1">
                  <a:alpha val="4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21">
              <a:extLst>
                <a:ext uri="{FF2B5EF4-FFF2-40B4-BE49-F238E27FC236}">
                  <a16:creationId xmlns:a16="http://schemas.microsoft.com/office/drawing/2014/main" id="{6AF6BECE-416D-4C3A-AD6F-68B08F3CA7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accent1">
                  <a:alpha val="4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2">
              <a:extLst>
                <a:ext uri="{FF2B5EF4-FFF2-40B4-BE49-F238E27FC236}">
                  <a16:creationId xmlns:a16="http://schemas.microsoft.com/office/drawing/2014/main" id="{B9197E2A-A098-480D-A2A6-3F3B889EDA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accent1">
                  <a:alpha val="4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4" name="Freeform 23">
              <a:extLst>
                <a:ext uri="{FF2B5EF4-FFF2-40B4-BE49-F238E27FC236}">
                  <a16:creationId xmlns:a16="http://schemas.microsoft.com/office/drawing/2014/main" id="{5A493EDB-6C9E-483F-86A6-0F473E5908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accent1">
                  <a:alpha val="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2" name="Title 1"/>
          <p:cNvSpPr>
            <a:spLocks noGrp="1"/>
          </p:cNvSpPr>
          <p:nvPr>
            <p:ph type="title"/>
          </p:nvPr>
        </p:nvSpPr>
        <p:spPr>
          <a:xfrm>
            <a:off x="2037374" y="1263404"/>
            <a:ext cx="8247189" cy="3115075"/>
          </a:xfrm>
        </p:spPr>
        <p:txBody>
          <a:bodyPr vert="horz" lIns="228600" tIns="228600" rIns="228600" bIns="0" rtlCol="0" anchor="b">
            <a:normAutofit/>
          </a:bodyPr>
          <a:lstStyle/>
          <a:p>
            <a:pPr algn="l">
              <a:lnSpc>
                <a:spcPct val="80000"/>
              </a:lnSpc>
            </a:pPr>
            <a:r>
              <a:rPr lang="en-US" sz="5600" dirty="0">
                <a:solidFill>
                  <a:schemeClr val="accent1"/>
                </a:solidFill>
              </a:rPr>
              <a:t>Critical Analysis of the Promotion and Retention Strategies at Neath Sports Centre.</a:t>
            </a:r>
          </a:p>
        </p:txBody>
      </p:sp>
      <p:sp>
        <p:nvSpPr>
          <p:cNvPr id="64" name="Isosceles Triangle 55">
            <a:extLst>
              <a:ext uri="{FF2B5EF4-FFF2-40B4-BE49-F238E27FC236}">
                <a16:creationId xmlns:a16="http://schemas.microsoft.com/office/drawing/2014/main" id="{3F39476B-1A6D-47CB-AC7A-FB87EF003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490253" y="3276595"/>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3" name="TextBox 2">
            <a:extLst>
              <a:ext uri="{FF2B5EF4-FFF2-40B4-BE49-F238E27FC236}">
                <a16:creationId xmlns:a16="http://schemas.microsoft.com/office/drawing/2014/main" id="{9EAB2FAF-5C35-4253-80A9-9F3C2548106D}"/>
              </a:ext>
            </a:extLst>
          </p:cNvPr>
          <p:cNvSpPr txBox="1"/>
          <p:nvPr/>
        </p:nvSpPr>
        <p:spPr>
          <a:xfrm>
            <a:off x="9080740" y="6068683"/>
            <a:ext cx="274320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dirty="0">
                <a:solidFill>
                  <a:srgbClr val="FF0000"/>
                </a:solidFill>
              </a:rPr>
              <a:t>Rhys Surringer</a:t>
            </a:r>
          </a:p>
        </p:txBody>
      </p:sp>
      <p:pic>
        <p:nvPicPr>
          <p:cNvPr id="5" name="Picture 4"/>
          <p:cNvPicPr>
            <a:picLocks noChangeAspect="1"/>
          </p:cNvPicPr>
          <p:nvPr/>
        </p:nvPicPr>
        <p:blipFill>
          <a:blip r:embed="rId2">
            <a:clrChange>
              <a:clrFrom>
                <a:srgbClr val="FFFFFF"/>
              </a:clrFrom>
              <a:clrTo>
                <a:srgbClr val="FFFFFF">
                  <a:alpha val="0"/>
                </a:srgbClr>
              </a:clrTo>
            </a:clrChange>
          </a:blip>
          <a:stretch>
            <a:fillRect/>
          </a:stretch>
        </p:blipFill>
        <p:spPr>
          <a:xfrm>
            <a:off x="217750" y="5474800"/>
            <a:ext cx="3476625" cy="1152525"/>
          </a:xfrm>
          <a:prstGeom prst="rect">
            <a:avLst/>
          </a:prstGeom>
        </p:spPr>
      </p:pic>
      <p:pic>
        <p:nvPicPr>
          <p:cNvPr id="6" name="Picture 5" descr="A close up of a brick building&#10;&#10;Description automatically generated">
            <a:extLst>
              <a:ext uri="{FF2B5EF4-FFF2-40B4-BE49-F238E27FC236}">
                <a16:creationId xmlns:a16="http://schemas.microsoft.com/office/drawing/2014/main" id="{7702FBF3-9CF1-7F49-817F-E3AA486FB799}"/>
              </a:ext>
            </a:extLst>
          </p:cNvPr>
          <p:cNvPicPr>
            <a:picLocks noChangeAspect="1"/>
          </p:cNvPicPr>
          <p:nvPr/>
        </p:nvPicPr>
        <p:blipFill>
          <a:blip r:embed="rId3">
            <a:alphaModFix amt="35000"/>
            <a:extLst>
              <a:ext uri="{28A0092B-C50C-407E-A947-70E740481C1C}">
                <a14:useLocalDpi xmlns:a14="http://schemas.microsoft.com/office/drawing/2010/main" val="0"/>
              </a:ext>
            </a:extLst>
          </a:blip>
          <a:stretch>
            <a:fillRect/>
          </a:stretch>
        </p:blipFill>
        <p:spPr>
          <a:xfrm>
            <a:off x="-1000923" y="-565613"/>
            <a:ext cx="13645624" cy="7936269"/>
          </a:xfrm>
          <a:prstGeom prst="rect">
            <a:avLst/>
          </a:prstGeom>
        </p:spPr>
      </p:pic>
    </p:spTree>
    <p:extLst>
      <p:ext uri="{BB962C8B-B14F-4D97-AF65-F5344CB8AC3E}">
        <p14:creationId xmlns:p14="http://schemas.microsoft.com/office/powerpoint/2010/main" val="37458957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5" name="Group 7">
            <a:extLst>
              <a:ext uri="{FF2B5EF4-FFF2-40B4-BE49-F238E27FC236}">
                <a16:creationId xmlns:a16="http://schemas.microsoft.com/office/drawing/2014/main" id="{15E1AC81-83F2-45A8-9054-15570F4E25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9" name="Freeform 5">
              <a:extLst>
                <a:ext uri="{FF2B5EF4-FFF2-40B4-BE49-F238E27FC236}">
                  <a16:creationId xmlns:a16="http://schemas.microsoft.com/office/drawing/2014/main" id="{B15AA7C5-9BFE-4B90-A119-467AFACE9E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 name="Freeform 6">
              <a:extLst>
                <a:ext uri="{FF2B5EF4-FFF2-40B4-BE49-F238E27FC236}">
                  <a16:creationId xmlns:a16="http://schemas.microsoft.com/office/drawing/2014/main" id="{944AB87D-35AF-4719-9940-5822E77023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7">
              <a:extLst>
                <a:ext uri="{FF2B5EF4-FFF2-40B4-BE49-F238E27FC236}">
                  <a16:creationId xmlns:a16="http://schemas.microsoft.com/office/drawing/2014/main" id="{E8B33BE3-7890-4628-9322-7EFBA3375B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8">
              <a:extLst>
                <a:ext uri="{FF2B5EF4-FFF2-40B4-BE49-F238E27FC236}">
                  <a16:creationId xmlns:a16="http://schemas.microsoft.com/office/drawing/2014/main" id="{01AD3ECF-519E-45E2-99DA-F5C1B50715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3" name="Freeform 9">
              <a:extLst>
                <a:ext uri="{FF2B5EF4-FFF2-40B4-BE49-F238E27FC236}">
                  <a16:creationId xmlns:a16="http://schemas.microsoft.com/office/drawing/2014/main" id="{C050E700-0FF1-4D25-B54C-84BA04FCDC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4" name="Freeform 10">
              <a:extLst>
                <a:ext uri="{FF2B5EF4-FFF2-40B4-BE49-F238E27FC236}">
                  <a16:creationId xmlns:a16="http://schemas.microsoft.com/office/drawing/2014/main" id="{720D9C11-F5C9-41B0-B2F2-EE20BC3D0C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11">
              <a:extLst>
                <a:ext uri="{FF2B5EF4-FFF2-40B4-BE49-F238E27FC236}">
                  <a16:creationId xmlns:a16="http://schemas.microsoft.com/office/drawing/2014/main" id="{623A9DA0-857E-4CDE-80EA-F30F1CE55C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12">
              <a:extLst>
                <a:ext uri="{FF2B5EF4-FFF2-40B4-BE49-F238E27FC236}">
                  <a16:creationId xmlns:a16="http://schemas.microsoft.com/office/drawing/2014/main" id="{C48B8F4C-2C83-46F6-AFCD-58166AEB18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3">
              <a:extLst>
                <a:ext uri="{FF2B5EF4-FFF2-40B4-BE49-F238E27FC236}">
                  <a16:creationId xmlns:a16="http://schemas.microsoft.com/office/drawing/2014/main" id="{234C3795-C44D-41A7-A8F6-891387A668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4">
              <a:extLst>
                <a:ext uri="{FF2B5EF4-FFF2-40B4-BE49-F238E27FC236}">
                  <a16:creationId xmlns:a16="http://schemas.microsoft.com/office/drawing/2014/main" id="{91CC36F4-5DFA-4954-B354-97B180E98F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5">
              <a:extLst>
                <a:ext uri="{FF2B5EF4-FFF2-40B4-BE49-F238E27FC236}">
                  <a16:creationId xmlns:a16="http://schemas.microsoft.com/office/drawing/2014/main" id="{7087A08E-C024-457D-8F99-1F340CED61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6">
              <a:extLst>
                <a:ext uri="{FF2B5EF4-FFF2-40B4-BE49-F238E27FC236}">
                  <a16:creationId xmlns:a16="http://schemas.microsoft.com/office/drawing/2014/main" id="{61CFBC61-7F57-45D7-860E-BF51B0EDA5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7">
              <a:extLst>
                <a:ext uri="{FF2B5EF4-FFF2-40B4-BE49-F238E27FC236}">
                  <a16:creationId xmlns:a16="http://schemas.microsoft.com/office/drawing/2014/main" id="{2591C3DB-4880-431E-BC3D-37F1378AC5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8">
              <a:extLst>
                <a:ext uri="{FF2B5EF4-FFF2-40B4-BE49-F238E27FC236}">
                  <a16:creationId xmlns:a16="http://schemas.microsoft.com/office/drawing/2014/main" id="{79557EFE-4199-4E24-8A13-1B9CC1715A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9">
              <a:extLst>
                <a:ext uri="{FF2B5EF4-FFF2-40B4-BE49-F238E27FC236}">
                  <a16:creationId xmlns:a16="http://schemas.microsoft.com/office/drawing/2014/main" id="{0B965615-6052-4907-A136-9CAD14604C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20">
              <a:extLst>
                <a:ext uri="{FF2B5EF4-FFF2-40B4-BE49-F238E27FC236}">
                  <a16:creationId xmlns:a16="http://schemas.microsoft.com/office/drawing/2014/main" id="{F788FFC4-205D-47C1-91E7-DD1A52E0A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5" name="Freeform 21">
              <a:extLst>
                <a:ext uri="{FF2B5EF4-FFF2-40B4-BE49-F238E27FC236}">
                  <a16:creationId xmlns:a16="http://schemas.microsoft.com/office/drawing/2014/main" id="{462FADD6-C927-46ED-A6E6-273B35C2F1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6" name="Freeform 22">
              <a:extLst>
                <a:ext uri="{FF2B5EF4-FFF2-40B4-BE49-F238E27FC236}">
                  <a16:creationId xmlns:a16="http://schemas.microsoft.com/office/drawing/2014/main" id="{AF64005E-134D-4444-9425-FB1C188985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23">
              <a:extLst>
                <a:ext uri="{FF2B5EF4-FFF2-40B4-BE49-F238E27FC236}">
                  <a16:creationId xmlns:a16="http://schemas.microsoft.com/office/drawing/2014/main" id="{E2565CA7-A8CB-463D-8D25-4F41235BC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4">
              <a:extLst>
                <a:ext uri="{FF2B5EF4-FFF2-40B4-BE49-F238E27FC236}">
                  <a16:creationId xmlns:a16="http://schemas.microsoft.com/office/drawing/2014/main" id="{41ABBFC0-4EEA-4634-A73B-945729D6BA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5">
              <a:extLst>
                <a:ext uri="{FF2B5EF4-FFF2-40B4-BE49-F238E27FC236}">
                  <a16:creationId xmlns:a16="http://schemas.microsoft.com/office/drawing/2014/main" id="{E422F11F-726A-4A93-9D1B-B1400B0611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 name="Group 30">
            <a:extLst>
              <a:ext uri="{FF2B5EF4-FFF2-40B4-BE49-F238E27FC236}">
                <a16:creationId xmlns:a16="http://schemas.microsoft.com/office/drawing/2014/main" id="{FBF129BC-EA9E-4D20-898B-399F7727DFB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2" name="Rectangle 31">
              <a:extLst>
                <a:ext uri="{FF2B5EF4-FFF2-40B4-BE49-F238E27FC236}">
                  <a16:creationId xmlns:a16="http://schemas.microsoft.com/office/drawing/2014/main" id="{CFF42BAE-3249-46C8-9108-A83C87206B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33" name="Isosceles Triangle 22">
              <a:extLst>
                <a:ext uri="{FF2B5EF4-FFF2-40B4-BE49-F238E27FC236}">
                  <a16:creationId xmlns:a16="http://schemas.microsoft.com/office/drawing/2014/main" id="{4DDE2BA8-4174-4A99-BB09-0BA28F2685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4" name="Rectangle 33">
              <a:extLst>
                <a:ext uri="{FF2B5EF4-FFF2-40B4-BE49-F238E27FC236}">
                  <a16:creationId xmlns:a16="http://schemas.microsoft.com/office/drawing/2014/main" id="{4A893933-F7DD-4DA6-85C7-4CFF58741E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6" name="Rectangle 35">
            <a:extLst>
              <a:ext uri="{FF2B5EF4-FFF2-40B4-BE49-F238E27FC236}">
                <a16:creationId xmlns:a16="http://schemas.microsoft.com/office/drawing/2014/main" id="{D75627FE-0AC5-4349-AC08-45A58BEC9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8" name="Group 37">
            <a:extLst>
              <a:ext uri="{FF2B5EF4-FFF2-40B4-BE49-F238E27FC236}">
                <a16:creationId xmlns:a16="http://schemas.microsoft.com/office/drawing/2014/main" id="{F87AAF7B-2090-475D-9C3E-FDC03DD87A8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39" name="Freeform 5">
              <a:extLst>
                <a:ext uri="{FF2B5EF4-FFF2-40B4-BE49-F238E27FC236}">
                  <a16:creationId xmlns:a16="http://schemas.microsoft.com/office/drawing/2014/main" id="{F2DCEC33-4B31-44BC-99CB-9E4845DC4C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40" name="Freeform 6">
              <a:extLst>
                <a:ext uri="{FF2B5EF4-FFF2-40B4-BE49-F238E27FC236}">
                  <a16:creationId xmlns:a16="http://schemas.microsoft.com/office/drawing/2014/main" id="{204E0A10-D288-4B22-87A1-737B0A37D1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7">
              <a:extLst>
                <a:ext uri="{FF2B5EF4-FFF2-40B4-BE49-F238E27FC236}">
                  <a16:creationId xmlns:a16="http://schemas.microsoft.com/office/drawing/2014/main" id="{9A3E042E-4911-425A-84BB-04BF90D077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8">
              <a:extLst>
                <a:ext uri="{FF2B5EF4-FFF2-40B4-BE49-F238E27FC236}">
                  <a16:creationId xmlns:a16="http://schemas.microsoft.com/office/drawing/2014/main" id="{3A49226D-3129-4C5A-9641-3D03BEEA79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9">
              <a:extLst>
                <a:ext uri="{FF2B5EF4-FFF2-40B4-BE49-F238E27FC236}">
                  <a16:creationId xmlns:a16="http://schemas.microsoft.com/office/drawing/2014/main" id="{9CC3C315-B515-4DD8-AC22-9D8417B37F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0">
              <a:extLst>
                <a:ext uri="{FF2B5EF4-FFF2-40B4-BE49-F238E27FC236}">
                  <a16:creationId xmlns:a16="http://schemas.microsoft.com/office/drawing/2014/main" id="{1A961828-F78F-4D56-A98E-037806C637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1">
              <a:extLst>
                <a:ext uri="{FF2B5EF4-FFF2-40B4-BE49-F238E27FC236}">
                  <a16:creationId xmlns:a16="http://schemas.microsoft.com/office/drawing/2014/main" id="{739D4F9D-3728-42C1-8302-452D51321C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2">
              <a:extLst>
                <a:ext uri="{FF2B5EF4-FFF2-40B4-BE49-F238E27FC236}">
                  <a16:creationId xmlns:a16="http://schemas.microsoft.com/office/drawing/2014/main" id="{B4D9647E-354D-4CA8-B4A7-39172E5EAC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3">
              <a:extLst>
                <a:ext uri="{FF2B5EF4-FFF2-40B4-BE49-F238E27FC236}">
                  <a16:creationId xmlns:a16="http://schemas.microsoft.com/office/drawing/2014/main" id="{A3EC74E0-5222-4ACC-BCEC-1AA189D3BC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4">
              <a:extLst>
                <a:ext uri="{FF2B5EF4-FFF2-40B4-BE49-F238E27FC236}">
                  <a16:creationId xmlns:a16="http://schemas.microsoft.com/office/drawing/2014/main" id="{C0AE72B4-084D-42E6-ABED-5FD4650D4B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5">
              <a:extLst>
                <a:ext uri="{FF2B5EF4-FFF2-40B4-BE49-F238E27FC236}">
                  <a16:creationId xmlns:a16="http://schemas.microsoft.com/office/drawing/2014/main" id="{C9D1F5DD-8D50-4098-8D2B-10E284752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6">
              <a:extLst>
                <a:ext uri="{FF2B5EF4-FFF2-40B4-BE49-F238E27FC236}">
                  <a16:creationId xmlns:a16="http://schemas.microsoft.com/office/drawing/2014/main" id="{D48F3941-C3C7-4589-AA46-067F6BB2D0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7">
              <a:extLst>
                <a:ext uri="{FF2B5EF4-FFF2-40B4-BE49-F238E27FC236}">
                  <a16:creationId xmlns:a16="http://schemas.microsoft.com/office/drawing/2014/main" id="{C16BBE9A-4BE3-4401-82C5-8041DB14E5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8">
              <a:extLst>
                <a:ext uri="{FF2B5EF4-FFF2-40B4-BE49-F238E27FC236}">
                  <a16:creationId xmlns:a16="http://schemas.microsoft.com/office/drawing/2014/main" id="{06180330-CCD3-4D14-A652-D60C28252D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9">
              <a:extLst>
                <a:ext uri="{FF2B5EF4-FFF2-40B4-BE49-F238E27FC236}">
                  <a16:creationId xmlns:a16="http://schemas.microsoft.com/office/drawing/2014/main" id="{616C90F6-4133-43A5-B47C-7750FE2819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20">
              <a:extLst>
                <a:ext uri="{FF2B5EF4-FFF2-40B4-BE49-F238E27FC236}">
                  <a16:creationId xmlns:a16="http://schemas.microsoft.com/office/drawing/2014/main" id="{D7C03F90-E828-4414-8A53-92069FFB68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5" name="Freeform 21">
              <a:extLst>
                <a:ext uri="{FF2B5EF4-FFF2-40B4-BE49-F238E27FC236}">
                  <a16:creationId xmlns:a16="http://schemas.microsoft.com/office/drawing/2014/main" id="{6ADDE443-75AA-4F32-A2EE-272C4347CE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6" name="Freeform 22">
              <a:extLst>
                <a:ext uri="{FF2B5EF4-FFF2-40B4-BE49-F238E27FC236}">
                  <a16:creationId xmlns:a16="http://schemas.microsoft.com/office/drawing/2014/main" id="{ACD281C1-1D59-453F-A33A-D83E39EB06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3">
              <a:extLst>
                <a:ext uri="{FF2B5EF4-FFF2-40B4-BE49-F238E27FC236}">
                  <a16:creationId xmlns:a16="http://schemas.microsoft.com/office/drawing/2014/main" id="{60217FAC-29FE-4D6B-9BB4-FF41AA756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4">
              <a:extLst>
                <a:ext uri="{FF2B5EF4-FFF2-40B4-BE49-F238E27FC236}">
                  <a16:creationId xmlns:a16="http://schemas.microsoft.com/office/drawing/2014/main" id="{0D3CC33A-6E36-4A72-9965-8E20FB05D1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5">
              <a:extLst>
                <a:ext uri="{FF2B5EF4-FFF2-40B4-BE49-F238E27FC236}">
                  <a16:creationId xmlns:a16="http://schemas.microsoft.com/office/drawing/2014/main" id="{F128F04E-05CD-4035-A32B-6E9ABAB931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61" name="Rectangle 60">
            <a:extLst>
              <a:ext uri="{FF2B5EF4-FFF2-40B4-BE49-F238E27FC236}">
                <a16:creationId xmlns:a16="http://schemas.microsoft.com/office/drawing/2014/main" id="{BC2574CF-1D35-4994-87BD-5A3378E1A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57883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45459" y="960120"/>
            <a:ext cx="3865695" cy="4171278"/>
          </a:xfrm>
        </p:spPr>
        <p:txBody>
          <a:bodyPr vert="horz" lIns="228600" tIns="228600" rIns="228600" bIns="228600" rtlCol="0" anchor="ctr">
            <a:normAutofit/>
          </a:bodyPr>
          <a:lstStyle/>
          <a:p>
            <a:pPr algn="r">
              <a:lnSpc>
                <a:spcPct val="85000"/>
              </a:lnSpc>
            </a:pPr>
            <a:r>
              <a:rPr lang="en-US" sz="4400" dirty="0">
                <a:solidFill>
                  <a:schemeClr val="tx1"/>
                </a:solidFill>
              </a:rPr>
              <a:t>Research Rationale</a:t>
            </a:r>
          </a:p>
        </p:txBody>
      </p:sp>
      <p:cxnSp>
        <p:nvCxnSpPr>
          <p:cNvPr id="63" name="Straight Connector 62">
            <a:extLst>
              <a:ext uri="{FF2B5EF4-FFF2-40B4-BE49-F238E27FC236}">
                <a16:creationId xmlns:a16="http://schemas.microsoft.com/office/drawing/2014/main" id="{68B6AB33-DFE6-4FE4-94FE-C9E25424AD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52263" y="1200150"/>
            <a:ext cx="0" cy="3543972"/>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3" name="Subtitle 2"/>
          <p:cNvSpPr>
            <a:spLocks noGrp="1"/>
          </p:cNvSpPr>
          <p:nvPr>
            <p:ph type="subTitle" idx="1"/>
          </p:nvPr>
        </p:nvSpPr>
        <p:spPr>
          <a:xfrm>
            <a:off x="4983164" y="960120"/>
            <a:ext cx="5511800" cy="4171278"/>
          </a:xfrm>
        </p:spPr>
        <p:txBody>
          <a:bodyPr vert="horz" lIns="91440" tIns="45720" rIns="91440" bIns="45720" rtlCol="0" anchor="ctr">
            <a:normAutofit/>
          </a:bodyPr>
          <a:lstStyle/>
          <a:p>
            <a:pPr indent="-228600" algn="l">
              <a:lnSpc>
                <a:spcPct val="110000"/>
              </a:lnSpc>
              <a:buFont typeface="Wingdings" panose="05000000000000000000" pitchFamily="2" charset="2"/>
              <a:buChar char="§"/>
            </a:pPr>
            <a:endParaRPr lang="en-US" dirty="0">
              <a:solidFill>
                <a:schemeClr val="tx1"/>
              </a:solidFill>
            </a:endParaRPr>
          </a:p>
          <a:p>
            <a:pPr indent="-228600" algn="l">
              <a:lnSpc>
                <a:spcPct val="110000"/>
              </a:lnSpc>
            </a:pPr>
            <a:r>
              <a:rPr lang="en-US" dirty="0">
                <a:solidFill>
                  <a:schemeClr val="tx1"/>
                </a:solidFill>
              </a:rPr>
              <a:t>WHY?</a:t>
            </a:r>
          </a:p>
          <a:p>
            <a:pPr indent="-228600" algn="l">
              <a:lnSpc>
                <a:spcPct val="110000"/>
              </a:lnSpc>
              <a:buFont typeface="Wingdings" panose="05000000000000000000" pitchFamily="2" charset="2"/>
              <a:buChar char="§"/>
            </a:pPr>
            <a:endParaRPr lang="en-US" dirty="0">
              <a:solidFill>
                <a:schemeClr val="tx1"/>
              </a:solidFill>
            </a:endParaRPr>
          </a:p>
          <a:p>
            <a:pPr indent="-228600" algn="l">
              <a:lnSpc>
                <a:spcPct val="110000"/>
              </a:lnSpc>
              <a:buFont typeface="Wingdings" panose="05000000000000000000" pitchFamily="2" charset="2"/>
              <a:buChar char="§"/>
            </a:pPr>
            <a:r>
              <a:rPr lang="en-US" dirty="0">
                <a:solidFill>
                  <a:schemeClr val="tx1"/>
                </a:solidFill>
              </a:rPr>
              <a:t>I have worked in the sports and leisure industry for over 10 years</a:t>
            </a:r>
          </a:p>
          <a:p>
            <a:pPr indent="-228600" algn="l">
              <a:lnSpc>
                <a:spcPct val="110000"/>
              </a:lnSpc>
              <a:buFont typeface="Wingdings" panose="05000000000000000000" pitchFamily="2" charset="2"/>
              <a:buChar char="§"/>
            </a:pPr>
            <a:r>
              <a:rPr lang="en-US" dirty="0">
                <a:solidFill>
                  <a:schemeClr val="tx1"/>
                </a:solidFill>
              </a:rPr>
              <a:t>I currently work at Neath Sports Centre as a Gym Instructor, Group Exercise Instructor and Supervisor.</a:t>
            </a:r>
          </a:p>
          <a:p>
            <a:pPr indent="-228600" algn="l">
              <a:lnSpc>
                <a:spcPct val="110000"/>
              </a:lnSpc>
              <a:buFont typeface="Wingdings" panose="05000000000000000000" pitchFamily="2" charset="2"/>
              <a:buChar char="§"/>
            </a:pPr>
            <a:r>
              <a:rPr lang="en-US" dirty="0">
                <a:solidFill>
                  <a:schemeClr val="tx1"/>
                </a:solidFill>
              </a:rPr>
              <a:t>I have seen a decline in participation at the gym and fitness classes due to an increase in competition in the area.</a:t>
            </a:r>
          </a:p>
          <a:p>
            <a:pPr indent="-228600" algn="l">
              <a:lnSpc>
                <a:spcPct val="110000"/>
              </a:lnSpc>
              <a:buFont typeface="Wingdings" panose="05000000000000000000" pitchFamily="2" charset="2"/>
              <a:buChar char="§"/>
            </a:pPr>
            <a:endParaRPr lang="en-US" dirty="0">
              <a:solidFill>
                <a:schemeClr val="tx1"/>
              </a:solidFill>
            </a:endParaRPr>
          </a:p>
          <a:p>
            <a:pPr indent="-228600" algn="l">
              <a:lnSpc>
                <a:spcPct val="110000"/>
              </a:lnSpc>
              <a:buFont typeface="Wingdings" panose="05000000000000000000" pitchFamily="2" charset="2"/>
              <a:buChar char="§"/>
            </a:pPr>
            <a:endParaRPr lang="en-US" dirty="0">
              <a:solidFill>
                <a:schemeClr val="tx1"/>
              </a:solidFill>
            </a:endParaRPr>
          </a:p>
        </p:txBody>
      </p:sp>
    </p:spTree>
    <p:extLst>
      <p:ext uri="{BB962C8B-B14F-4D97-AF65-F5344CB8AC3E}">
        <p14:creationId xmlns:p14="http://schemas.microsoft.com/office/powerpoint/2010/main" val="34936264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2413CC-69E6-4BDA-A88D-E4EF8F9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4F1F7357-8633-4CE7-BF80-475EE8A2F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2" name="Freeform 5">
              <a:extLst>
                <a:ext uri="{FF2B5EF4-FFF2-40B4-BE49-F238E27FC236}">
                  <a16:creationId xmlns:a16="http://schemas.microsoft.com/office/drawing/2014/main" id="{E402FE4E-C12D-497C-AF81-F08E4E02B4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59247B10-170D-4E62-849A-38FCB43C6A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89A587A7-1BEF-45AA-9EFC-6558A8749C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AC25B5A1-6EF7-44EC-A2F0-1EDC96A79B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id="{80B8582C-7E17-4115-9FF1-979C8405CB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10">
              <a:extLst>
                <a:ext uri="{FF2B5EF4-FFF2-40B4-BE49-F238E27FC236}">
                  <a16:creationId xmlns:a16="http://schemas.microsoft.com/office/drawing/2014/main" id="{F6C4AB66-7A18-4E51-935B-237F4CA827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1">
              <a:extLst>
                <a:ext uri="{FF2B5EF4-FFF2-40B4-BE49-F238E27FC236}">
                  <a16:creationId xmlns:a16="http://schemas.microsoft.com/office/drawing/2014/main" id="{CDF12911-A240-4580-8788-0C49DB1FED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2">
              <a:extLst>
                <a:ext uri="{FF2B5EF4-FFF2-40B4-BE49-F238E27FC236}">
                  <a16:creationId xmlns:a16="http://schemas.microsoft.com/office/drawing/2014/main" id="{EAE0F5DE-442D-4F6C-B02C-2568ED1958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3">
              <a:extLst>
                <a:ext uri="{FF2B5EF4-FFF2-40B4-BE49-F238E27FC236}">
                  <a16:creationId xmlns:a16="http://schemas.microsoft.com/office/drawing/2014/main" id="{4F24A002-AFDE-4034-85BE-CBF005AE92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4">
              <a:extLst>
                <a:ext uri="{FF2B5EF4-FFF2-40B4-BE49-F238E27FC236}">
                  <a16:creationId xmlns:a16="http://schemas.microsoft.com/office/drawing/2014/main" id="{36F0721E-B4B0-4A6C-A92C-F8DE92D3AC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5">
              <a:extLst>
                <a:ext uri="{FF2B5EF4-FFF2-40B4-BE49-F238E27FC236}">
                  <a16:creationId xmlns:a16="http://schemas.microsoft.com/office/drawing/2014/main" id="{54D2DC98-69F8-4F2F-9D45-BDFFA5E2BB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6">
              <a:extLst>
                <a:ext uri="{FF2B5EF4-FFF2-40B4-BE49-F238E27FC236}">
                  <a16:creationId xmlns:a16="http://schemas.microsoft.com/office/drawing/2014/main" id="{0A636E33-DC38-40B9-B941-037E5D8603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7">
              <a:extLst>
                <a:ext uri="{FF2B5EF4-FFF2-40B4-BE49-F238E27FC236}">
                  <a16:creationId xmlns:a16="http://schemas.microsoft.com/office/drawing/2014/main" id="{03D30690-68C2-4AEC-9789-1495D97E19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8">
              <a:extLst>
                <a:ext uri="{FF2B5EF4-FFF2-40B4-BE49-F238E27FC236}">
                  <a16:creationId xmlns:a16="http://schemas.microsoft.com/office/drawing/2014/main" id="{1020B1B9-821B-49FB-BDC9-57DA08CBC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9">
              <a:extLst>
                <a:ext uri="{FF2B5EF4-FFF2-40B4-BE49-F238E27FC236}">
                  <a16:creationId xmlns:a16="http://schemas.microsoft.com/office/drawing/2014/main" id="{720EDCE4-8B18-413F-989E-E79628E5AF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20">
              <a:extLst>
                <a:ext uri="{FF2B5EF4-FFF2-40B4-BE49-F238E27FC236}">
                  <a16:creationId xmlns:a16="http://schemas.microsoft.com/office/drawing/2014/main" id="{8563351E-0DDD-4FC8-8D0C-1E446E3C1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1">
              <a:extLst>
                <a:ext uri="{FF2B5EF4-FFF2-40B4-BE49-F238E27FC236}">
                  <a16:creationId xmlns:a16="http://schemas.microsoft.com/office/drawing/2014/main" id="{15E8B705-64E7-4513-B3CB-BF46C35732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5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2">
              <a:extLst>
                <a:ext uri="{FF2B5EF4-FFF2-40B4-BE49-F238E27FC236}">
                  <a16:creationId xmlns:a16="http://schemas.microsoft.com/office/drawing/2014/main" id="{30DAEE1C-EBB5-47F5-9E76-564FCFDBF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3">
              <a:extLst>
                <a:ext uri="{FF2B5EF4-FFF2-40B4-BE49-F238E27FC236}">
                  <a16:creationId xmlns:a16="http://schemas.microsoft.com/office/drawing/2014/main" id="{EDB255E9-A3E2-4098-99A1-FE38FAD15D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4">
              <a:extLst>
                <a:ext uri="{FF2B5EF4-FFF2-40B4-BE49-F238E27FC236}">
                  <a16:creationId xmlns:a16="http://schemas.microsoft.com/office/drawing/2014/main" id="{D2507F2A-27AF-4833-8273-5FC9A98863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5">
              <a:extLst>
                <a:ext uri="{FF2B5EF4-FFF2-40B4-BE49-F238E27FC236}">
                  <a16:creationId xmlns:a16="http://schemas.microsoft.com/office/drawing/2014/main" id="{8DFB8904-0CB8-45AD-ABD2-F7A582365E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B5B25D47-0C6A-4E6F-BA6C-B2E6904C417A}"/>
              </a:ext>
            </a:extLst>
          </p:cNvPr>
          <p:cNvSpPr>
            <a:spLocks noGrp="1"/>
          </p:cNvSpPr>
          <p:nvPr>
            <p:ph type="title"/>
          </p:nvPr>
        </p:nvSpPr>
        <p:spPr>
          <a:xfrm>
            <a:off x="1824038" y="152526"/>
            <a:ext cx="8673427" cy="1048945"/>
          </a:xfrm>
        </p:spPr>
        <p:txBody>
          <a:bodyPr>
            <a:normAutofit/>
          </a:bodyPr>
          <a:lstStyle/>
          <a:p>
            <a:r>
              <a:rPr lang="en-US" dirty="0">
                <a:solidFill>
                  <a:schemeClr val="tx1"/>
                </a:solidFill>
              </a:rPr>
              <a:t>Neath Sports Centre</a:t>
            </a:r>
          </a:p>
        </p:txBody>
      </p:sp>
      <p:pic>
        <p:nvPicPr>
          <p:cNvPr id="33" name="Picture 32">
            <a:extLst>
              <a:ext uri="{FF2B5EF4-FFF2-40B4-BE49-F238E27FC236}">
                <a16:creationId xmlns:a16="http://schemas.microsoft.com/office/drawing/2014/main" id="{2A46DE63-D3C6-43F5-95DE-A79C14CCEB8D}"/>
              </a:ext>
            </a:extLst>
          </p:cNvPr>
          <p:cNvPicPr>
            <a:picLocks noChangeAspect="1"/>
          </p:cNvPicPr>
          <p:nvPr/>
        </p:nvPicPr>
        <p:blipFill>
          <a:blip r:embed="rId2"/>
          <a:stretch>
            <a:fillRect/>
          </a:stretch>
        </p:blipFill>
        <p:spPr>
          <a:xfrm>
            <a:off x="409894" y="1049512"/>
            <a:ext cx="11531600" cy="5200302"/>
          </a:xfrm>
          <a:prstGeom prst="rect">
            <a:avLst/>
          </a:prstGeom>
        </p:spPr>
      </p:pic>
    </p:spTree>
    <p:extLst>
      <p:ext uri="{BB962C8B-B14F-4D97-AF65-F5344CB8AC3E}">
        <p14:creationId xmlns:p14="http://schemas.microsoft.com/office/powerpoint/2010/main" val="10260555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2413CC-69E6-4BDA-A88D-E4EF8F9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4F1F7357-8633-4CE7-BF80-475EE8A2F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2" name="Freeform 5">
              <a:extLst>
                <a:ext uri="{FF2B5EF4-FFF2-40B4-BE49-F238E27FC236}">
                  <a16:creationId xmlns:a16="http://schemas.microsoft.com/office/drawing/2014/main" id="{E402FE4E-C12D-497C-AF81-F08E4E02B4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59247B10-170D-4E62-849A-38FCB43C6A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89A587A7-1BEF-45AA-9EFC-6558A8749C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AC25B5A1-6EF7-44EC-A2F0-1EDC96A79B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id="{80B8582C-7E17-4115-9FF1-979C8405CB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10">
              <a:extLst>
                <a:ext uri="{FF2B5EF4-FFF2-40B4-BE49-F238E27FC236}">
                  <a16:creationId xmlns:a16="http://schemas.microsoft.com/office/drawing/2014/main" id="{F6C4AB66-7A18-4E51-935B-237F4CA827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1">
              <a:extLst>
                <a:ext uri="{FF2B5EF4-FFF2-40B4-BE49-F238E27FC236}">
                  <a16:creationId xmlns:a16="http://schemas.microsoft.com/office/drawing/2014/main" id="{CDF12911-A240-4580-8788-0C49DB1FED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2">
              <a:extLst>
                <a:ext uri="{FF2B5EF4-FFF2-40B4-BE49-F238E27FC236}">
                  <a16:creationId xmlns:a16="http://schemas.microsoft.com/office/drawing/2014/main" id="{EAE0F5DE-442D-4F6C-B02C-2568ED1958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3">
              <a:extLst>
                <a:ext uri="{FF2B5EF4-FFF2-40B4-BE49-F238E27FC236}">
                  <a16:creationId xmlns:a16="http://schemas.microsoft.com/office/drawing/2014/main" id="{4F24A002-AFDE-4034-85BE-CBF005AE92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4">
              <a:extLst>
                <a:ext uri="{FF2B5EF4-FFF2-40B4-BE49-F238E27FC236}">
                  <a16:creationId xmlns:a16="http://schemas.microsoft.com/office/drawing/2014/main" id="{36F0721E-B4B0-4A6C-A92C-F8DE92D3AC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5">
              <a:extLst>
                <a:ext uri="{FF2B5EF4-FFF2-40B4-BE49-F238E27FC236}">
                  <a16:creationId xmlns:a16="http://schemas.microsoft.com/office/drawing/2014/main" id="{54D2DC98-69F8-4F2F-9D45-BDFFA5E2BB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6">
              <a:extLst>
                <a:ext uri="{FF2B5EF4-FFF2-40B4-BE49-F238E27FC236}">
                  <a16:creationId xmlns:a16="http://schemas.microsoft.com/office/drawing/2014/main" id="{0A636E33-DC38-40B9-B941-037E5D8603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7">
              <a:extLst>
                <a:ext uri="{FF2B5EF4-FFF2-40B4-BE49-F238E27FC236}">
                  <a16:creationId xmlns:a16="http://schemas.microsoft.com/office/drawing/2014/main" id="{03D30690-68C2-4AEC-9789-1495D97E19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8">
              <a:extLst>
                <a:ext uri="{FF2B5EF4-FFF2-40B4-BE49-F238E27FC236}">
                  <a16:creationId xmlns:a16="http://schemas.microsoft.com/office/drawing/2014/main" id="{1020B1B9-821B-49FB-BDC9-57DA08CBC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9">
              <a:extLst>
                <a:ext uri="{FF2B5EF4-FFF2-40B4-BE49-F238E27FC236}">
                  <a16:creationId xmlns:a16="http://schemas.microsoft.com/office/drawing/2014/main" id="{720EDCE4-8B18-413F-989E-E79628E5AF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20">
              <a:extLst>
                <a:ext uri="{FF2B5EF4-FFF2-40B4-BE49-F238E27FC236}">
                  <a16:creationId xmlns:a16="http://schemas.microsoft.com/office/drawing/2014/main" id="{8563351E-0DDD-4FC8-8D0C-1E446E3C1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1">
              <a:extLst>
                <a:ext uri="{FF2B5EF4-FFF2-40B4-BE49-F238E27FC236}">
                  <a16:creationId xmlns:a16="http://schemas.microsoft.com/office/drawing/2014/main" id="{15E8B705-64E7-4513-B3CB-BF46C35732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5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2">
              <a:extLst>
                <a:ext uri="{FF2B5EF4-FFF2-40B4-BE49-F238E27FC236}">
                  <a16:creationId xmlns:a16="http://schemas.microsoft.com/office/drawing/2014/main" id="{30DAEE1C-EBB5-47F5-9E76-564FCFDBF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3">
              <a:extLst>
                <a:ext uri="{FF2B5EF4-FFF2-40B4-BE49-F238E27FC236}">
                  <a16:creationId xmlns:a16="http://schemas.microsoft.com/office/drawing/2014/main" id="{EDB255E9-A3E2-4098-99A1-FE38FAD15D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4">
              <a:extLst>
                <a:ext uri="{FF2B5EF4-FFF2-40B4-BE49-F238E27FC236}">
                  <a16:creationId xmlns:a16="http://schemas.microsoft.com/office/drawing/2014/main" id="{D2507F2A-27AF-4833-8273-5FC9A98863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5">
              <a:extLst>
                <a:ext uri="{FF2B5EF4-FFF2-40B4-BE49-F238E27FC236}">
                  <a16:creationId xmlns:a16="http://schemas.microsoft.com/office/drawing/2014/main" id="{8DFB8904-0CB8-45AD-ABD2-F7A582365E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18CCE4ED-2FEB-4D4D-B502-367042CEC8B4}"/>
              </a:ext>
            </a:extLst>
          </p:cNvPr>
          <p:cNvSpPr>
            <a:spLocks noGrp="1"/>
          </p:cNvSpPr>
          <p:nvPr>
            <p:ph type="title"/>
          </p:nvPr>
        </p:nvSpPr>
        <p:spPr>
          <a:xfrm>
            <a:off x="1866900" y="373087"/>
            <a:ext cx="8673427" cy="1048945"/>
          </a:xfrm>
        </p:spPr>
        <p:txBody>
          <a:bodyPr>
            <a:normAutofit/>
          </a:bodyPr>
          <a:lstStyle/>
          <a:p>
            <a:r>
              <a:rPr lang="en-US" dirty="0">
                <a:solidFill>
                  <a:schemeClr val="tx1"/>
                </a:solidFill>
              </a:rPr>
              <a:t>Neath Sports Centre</a:t>
            </a:r>
          </a:p>
        </p:txBody>
      </p:sp>
      <p:graphicFrame>
        <p:nvGraphicFramePr>
          <p:cNvPr id="4" name="Content Placeholder 3">
            <a:extLst>
              <a:ext uri="{FF2B5EF4-FFF2-40B4-BE49-F238E27FC236}">
                <a16:creationId xmlns:a16="http://schemas.microsoft.com/office/drawing/2014/main" id="{3C6E5620-6973-40A3-8E52-8AA795600F1C}"/>
              </a:ext>
            </a:extLst>
          </p:cNvPr>
          <p:cNvGraphicFramePr>
            <a:graphicFrameLocks noGrp="1"/>
          </p:cNvGraphicFramePr>
          <p:nvPr>
            <p:ph idx="1"/>
            <p:extLst>
              <p:ext uri="{D42A27DB-BD31-4B8C-83A1-F6EECF244321}">
                <p14:modId xmlns:p14="http://schemas.microsoft.com/office/powerpoint/2010/main" val="2277375433"/>
              </p:ext>
            </p:extLst>
          </p:nvPr>
        </p:nvGraphicFramePr>
        <p:xfrm>
          <a:off x="843318" y="1250302"/>
          <a:ext cx="10576558" cy="523461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6156844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E2366EBA-92FD-44AE-87A9-25E5135EB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6920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 name="Group 9">
            <a:extLst>
              <a:ext uri="{FF2B5EF4-FFF2-40B4-BE49-F238E27FC236}">
                <a16:creationId xmlns:a16="http://schemas.microsoft.com/office/drawing/2014/main" id="{B437F5FC-01F7-4EB4-81E7-C27D917E95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4B0CFF10-4805-4BFA-961B-1F60DAEB9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2" name="Freeform 6">
              <a:extLst>
                <a:ext uri="{FF2B5EF4-FFF2-40B4-BE49-F238E27FC236}">
                  <a16:creationId xmlns:a16="http://schemas.microsoft.com/office/drawing/2014/main" id="{BE054536-C03E-4857-B4AE-D687A58F9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FE33E51C-23D8-43F5-98C4-A2ED2C4C99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89E18891-DEB2-4CFD-A907-2868B2A910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0002C1BB-DB60-4314-A2FC-203E54D94C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9B75BDFA-6D78-4FB1-9F21-5280855C49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0B632D6B-A327-41AB-BBCF-9A03AD2AB7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F514BBC5-1736-4813-BECB-5A6B6738E5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94A2C868-7AEC-4209-BFA3-7185B11D33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FF56CB70-2B25-4695-ADC8-6092D0D112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BA411BEF-2182-4458-B9AF-1634B5C2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53F27E63-3F11-4C85-AC72-1EE8508C4C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68B589BA-F70F-4E0B-94B9-EEB83EDF3F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9D0B991D-CB0A-415F-8D77-A5565F66F0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701E99DE-74F0-41D1-BBF4-5A57053BB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C02EE40A-8F17-4182-9495-9506463B79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924210CA-0A35-4127-925F-D4084B7DC3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DC13CEF1-DD2D-474C-B81C-820CEF3D9C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F889481A-8038-43E6-8EF1-A5F802CEDF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128BD14A-9093-4854-A73A-F666B2ED2D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22D884F4-76EC-4371-B903-E79CF191E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useBgFill="1">
        <p:nvSpPr>
          <p:cNvPr id="34" name="Rectangle 32">
            <a:extLst>
              <a:ext uri="{FF2B5EF4-FFF2-40B4-BE49-F238E27FC236}">
                <a16:creationId xmlns:a16="http://schemas.microsoft.com/office/drawing/2014/main" id="{7C462C46-EFB7-4580-9921-DFC346FCC3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23665" y="0"/>
            <a:ext cx="10268336" cy="68692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2880485" y="841375"/>
            <a:ext cx="6230857" cy="1230570"/>
          </a:xfrm>
        </p:spPr>
        <p:txBody>
          <a:bodyPr anchor="t">
            <a:noAutofit/>
          </a:bodyPr>
          <a:lstStyle/>
          <a:p>
            <a:pPr algn="l"/>
            <a:r>
              <a:rPr lang="en-GB" sz="6000" dirty="0">
                <a:solidFill>
                  <a:schemeClr val="accent1"/>
                </a:solidFill>
              </a:rPr>
              <a:t>Aim	</a:t>
            </a:r>
          </a:p>
        </p:txBody>
      </p:sp>
      <p:sp>
        <p:nvSpPr>
          <p:cNvPr id="36" name="Isosceles Triangle 34">
            <a:extLst>
              <a:ext uri="{FF2B5EF4-FFF2-40B4-BE49-F238E27FC236}">
                <a16:creationId xmlns:a16="http://schemas.microsoft.com/office/drawing/2014/main" id="{B8B918B4-AB10-4E3A-916E-A9625586EA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97903" y="954813"/>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3" name="Content Placeholder 2"/>
          <p:cNvSpPr>
            <a:spLocks noGrp="1"/>
          </p:cNvSpPr>
          <p:nvPr>
            <p:ph idx="1"/>
          </p:nvPr>
        </p:nvSpPr>
        <p:spPr>
          <a:xfrm>
            <a:off x="2880487" y="2249046"/>
            <a:ext cx="9085518" cy="3802762"/>
          </a:xfrm>
        </p:spPr>
        <p:txBody>
          <a:bodyPr anchor="t">
            <a:normAutofit/>
          </a:bodyPr>
          <a:lstStyle/>
          <a:p>
            <a:pPr marL="0" indent="0">
              <a:buNone/>
            </a:pPr>
            <a:r>
              <a:rPr lang="en-GB" sz="3200" dirty="0"/>
              <a:t>What am I looking for?</a:t>
            </a:r>
            <a:endParaRPr lang="en-US" sz="3200" dirty="0"/>
          </a:p>
          <a:p>
            <a:r>
              <a:rPr lang="en-GB" sz="3200" dirty="0"/>
              <a:t>Critical evaluation of the recommended best practice framework for promotion and retention of customers at Neath Sports Centre.</a:t>
            </a:r>
          </a:p>
          <a:p>
            <a:endParaRPr lang="en-GB" sz="1600" dirty="0"/>
          </a:p>
        </p:txBody>
      </p:sp>
    </p:spTree>
    <p:extLst>
      <p:ext uri="{BB962C8B-B14F-4D97-AF65-F5344CB8AC3E}">
        <p14:creationId xmlns:p14="http://schemas.microsoft.com/office/powerpoint/2010/main" val="6199750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7">
            <a:extLst>
              <a:ext uri="{FF2B5EF4-FFF2-40B4-BE49-F238E27FC236}">
                <a16:creationId xmlns:a16="http://schemas.microsoft.com/office/drawing/2014/main" id="{D75627FE-0AC5-4349-AC08-45A58BEC9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2" name="Group 9">
            <a:extLst>
              <a:ext uri="{FF2B5EF4-FFF2-40B4-BE49-F238E27FC236}">
                <a16:creationId xmlns:a16="http://schemas.microsoft.com/office/drawing/2014/main" id="{F87AAF7B-2090-475D-9C3E-FDC03DD87A8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F2DCEC33-4B31-44BC-99CB-9E4845DC4C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2" name="Freeform 6">
              <a:extLst>
                <a:ext uri="{FF2B5EF4-FFF2-40B4-BE49-F238E27FC236}">
                  <a16:creationId xmlns:a16="http://schemas.microsoft.com/office/drawing/2014/main" id="{204E0A10-D288-4B22-87A1-737B0A37D1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9A3E042E-4911-425A-84BB-04BF90D077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3A49226D-3129-4C5A-9641-3D03BEEA79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9CC3C315-B515-4DD8-AC22-9D8417B37F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1A961828-F78F-4D56-A98E-037806C637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739D4F9D-3728-42C1-8302-452D51321C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B4D9647E-354D-4CA8-B4A7-39172E5EAC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A3EC74E0-5222-4ACC-BCEC-1AA189D3BC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C0AE72B4-084D-42E6-ABED-5FD4650D4B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C9D1F5DD-8D50-4098-8D2B-10E284752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D48F3941-C3C7-4589-AA46-067F6BB2D0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C16BBE9A-4BE3-4401-82C5-8041DB14E5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06180330-CCD3-4D14-A652-D60C28252D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616C90F6-4133-43A5-B47C-7750FE2819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D7C03F90-E828-4414-8A53-92069FFB68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6ADDE443-75AA-4F32-A2EE-272C4347CE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ACD281C1-1D59-453F-A33A-D83E39EB06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60217FAC-29FE-4D6B-9BB4-FF41AA756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0D3CC33A-6E36-4A72-9965-8E20FB05D1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F128F04E-05CD-4035-A32B-6E9ABAB931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34" name="Rectangle 32">
            <a:extLst>
              <a:ext uri="{FF2B5EF4-FFF2-40B4-BE49-F238E27FC236}">
                <a16:creationId xmlns:a16="http://schemas.microsoft.com/office/drawing/2014/main" id="{BC2574CF-1D35-4994-87BD-5A3378E1A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57883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45459" y="960120"/>
            <a:ext cx="3865695" cy="4171278"/>
          </a:xfrm>
        </p:spPr>
        <p:txBody>
          <a:bodyPr>
            <a:normAutofit/>
          </a:bodyPr>
          <a:lstStyle/>
          <a:p>
            <a:pPr algn="r"/>
            <a:r>
              <a:rPr lang="en-GB" sz="4400" dirty="0">
                <a:solidFill>
                  <a:schemeClr val="tx1"/>
                </a:solidFill>
              </a:rPr>
              <a:t>Objectives</a:t>
            </a:r>
          </a:p>
        </p:txBody>
      </p:sp>
      <p:cxnSp>
        <p:nvCxnSpPr>
          <p:cNvPr id="36" name="Straight Connector 34">
            <a:extLst>
              <a:ext uri="{FF2B5EF4-FFF2-40B4-BE49-F238E27FC236}">
                <a16:creationId xmlns:a16="http://schemas.microsoft.com/office/drawing/2014/main" id="{68B6AB33-DFE6-4FE4-94FE-C9E25424AD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52263" y="1200150"/>
            <a:ext cx="0" cy="3543972"/>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983164" y="960120"/>
            <a:ext cx="5511800" cy="4171278"/>
          </a:xfrm>
        </p:spPr>
        <p:txBody>
          <a:bodyPr>
            <a:normAutofit/>
          </a:bodyPr>
          <a:lstStyle/>
          <a:p>
            <a:r>
              <a:rPr lang="en-GB" dirty="0"/>
              <a:t>Evaluate the current market for best practice models in relation to recruitment and retention.</a:t>
            </a:r>
          </a:p>
          <a:p>
            <a:r>
              <a:rPr lang="en-GB" dirty="0"/>
              <a:t>Analyse current practice at Neath Sports Centre with regard to their recruitment and retention strategy.</a:t>
            </a:r>
          </a:p>
          <a:p>
            <a:r>
              <a:rPr lang="en-GB" dirty="0"/>
              <a:t>Identify key recommendations for improving future performance at Neath Sports Centre.</a:t>
            </a:r>
          </a:p>
        </p:txBody>
      </p:sp>
    </p:spTree>
    <p:extLst>
      <p:ext uri="{BB962C8B-B14F-4D97-AF65-F5344CB8AC3E}">
        <p14:creationId xmlns:p14="http://schemas.microsoft.com/office/powerpoint/2010/main" val="25675950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E2366EBA-92FD-44AE-87A9-25E5135EB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6920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8" name="Group 37">
            <a:extLst>
              <a:ext uri="{FF2B5EF4-FFF2-40B4-BE49-F238E27FC236}">
                <a16:creationId xmlns:a16="http://schemas.microsoft.com/office/drawing/2014/main" id="{B437F5FC-01F7-4EB4-81E7-C27D917E95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39" name="Freeform 5">
              <a:extLst>
                <a:ext uri="{FF2B5EF4-FFF2-40B4-BE49-F238E27FC236}">
                  <a16:creationId xmlns:a16="http://schemas.microsoft.com/office/drawing/2014/main" id="{4B0CFF10-4805-4BFA-961B-1F60DAEB9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6">
              <a:extLst>
                <a:ext uri="{FF2B5EF4-FFF2-40B4-BE49-F238E27FC236}">
                  <a16:creationId xmlns:a16="http://schemas.microsoft.com/office/drawing/2014/main" id="{BE054536-C03E-4857-B4AE-D687A58F9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7">
              <a:extLst>
                <a:ext uri="{FF2B5EF4-FFF2-40B4-BE49-F238E27FC236}">
                  <a16:creationId xmlns:a16="http://schemas.microsoft.com/office/drawing/2014/main" id="{FE33E51C-23D8-43F5-98C4-A2ED2C4C99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8">
              <a:extLst>
                <a:ext uri="{FF2B5EF4-FFF2-40B4-BE49-F238E27FC236}">
                  <a16:creationId xmlns:a16="http://schemas.microsoft.com/office/drawing/2014/main" id="{89E18891-DEB2-4CFD-A907-2868B2A910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9">
              <a:extLst>
                <a:ext uri="{FF2B5EF4-FFF2-40B4-BE49-F238E27FC236}">
                  <a16:creationId xmlns:a16="http://schemas.microsoft.com/office/drawing/2014/main" id="{0002C1BB-DB60-4314-A2FC-203E54D94C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0">
              <a:extLst>
                <a:ext uri="{FF2B5EF4-FFF2-40B4-BE49-F238E27FC236}">
                  <a16:creationId xmlns:a16="http://schemas.microsoft.com/office/drawing/2014/main" id="{9B75BDFA-6D78-4FB1-9F21-5280855C49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1">
              <a:extLst>
                <a:ext uri="{FF2B5EF4-FFF2-40B4-BE49-F238E27FC236}">
                  <a16:creationId xmlns:a16="http://schemas.microsoft.com/office/drawing/2014/main" id="{0B632D6B-A327-41AB-BBCF-9A03AD2AB7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2">
              <a:extLst>
                <a:ext uri="{FF2B5EF4-FFF2-40B4-BE49-F238E27FC236}">
                  <a16:creationId xmlns:a16="http://schemas.microsoft.com/office/drawing/2014/main" id="{F514BBC5-1736-4813-BECB-5A6B6738E5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3">
              <a:extLst>
                <a:ext uri="{FF2B5EF4-FFF2-40B4-BE49-F238E27FC236}">
                  <a16:creationId xmlns:a16="http://schemas.microsoft.com/office/drawing/2014/main" id="{94A2C868-7AEC-4209-BFA3-7185B11D33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4">
              <a:extLst>
                <a:ext uri="{FF2B5EF4-FFF2-40B4-BE49-F238E27FC236}">
                  <a16:creationId xmlns:a16="http://schemas.microsoft.com/office/drawing/2014/main" id="{FF56CB70-2B25-4695-ADC8-6092D0D112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5">
              <a:extLst>
                <a:ext uri="{FF2B5EF4-FFF2-40B4-BE49-F238E27FC236}">
                  <a16:creationId xmlns:a16="http://schemas.microsoft.com/office/drawing/2014/main" id="{BA411BEF-2182-4458-B9AF-1634B5C2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6">
              <a:extLst>
                <a:ext uri="{FF2B5EF4-FFF2-40B4-BE49-F238E27FC236}">
                  <a16:creationId xmlns:a16="http://schemas.microsoft.com/office/drawing/2014/main" id="{53F27E63-3F11-4C85-AC72-1EE8508C4C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7">
              <a:extLst>
                <a:ext uri="{FF2B5EF4-FFF2-40B4-BE49-F238E27FC236}">
                  <a16:creationId xmlns:a16="http://schemas.microsoft.com/office/drawing/2014/main" id="{68B589BA-F70F-4E0B-94B9-EEB83EDF3F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8">
              <a:extLst>
                <a:ext uri="{FF2B5EF4-FFF2-40B4-BE49-F238E27FC236}">
                  <a16:creationId xmlns:a16="http://schemas.microsoft.com/office/drawing/2014/main" id="{9D0B991D-CB0A-415F-8D77-A5565F66F0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9">
              <a:extLst>
                <a:ext uri="{FF2B5EF4-FFF2-40B4-BE49-F238E27FC236}">
                  <a16:creationId xmlns:a16="http://schemas.microsoft.com/office/drawing/2014/main" id="{701E99DE-74F0-41D1-BBF4-5A57053BB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20">
              <a:extLst>
                <a:ext uri="{FF2B5EF4-FFF2-40B4-BE49-F238E27FC236}">
                  <a16:creationId xmlns:a16="http://schemas.microsoft.com/office/drawing/2014/main" id="{C02EE40A-8F17-4182-9495-9506463B79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5" name="Freeform 21">
              <a:extLst>
                <a:ext uri="{FF2B5EF4-FFF2-40B4-BE49-F238E27FC236}">
                  <a16:creationId xmlns:a16="http://schemas.microsoft.com/office/drawing/2014/main" id="{924210CA-0A35-4127-925F-D4084B7DC3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6" name="Freeform 22">
              <a:extLst>
                <a:ext uri="{FF2B5EF4-FFF2-40B4-BE49-F238E27FC236}">
                  <a16:creationId xmlns:a16="http://schemas.microsoft.com/office/drawing/2014/main" id="{DC13CEF1-DD2D-474C-B81C-820CEF3D9C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3">
              <a:extLst>
                <a:ext uri="{FF2B5EF4-FFF2-40B4-BE49-F238E27FC236}">
                  <a16:creationId xmlns:a16="http://schemas.microsoft.com/office/drawing/2014/main" id="{F889481A-8038-43E6-8EF1-A5F802CEDF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4">
              <a:extLst>
                <a:ext uri="{FF2B5EF4-FFF2-40B4-BE49-F238E27FC236}">
                  <a16:creationId xmlns:a16="http://schemas.microsoft.com/office/drawing/2014/main" id="{128BD14A-9093-4854-A73A-F666B2ED2D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5">
              <a:extLst>
                <a:ext uri="{FF2B5EF4-FFF2-40B4-BE49-F238E27FC236}">
                  <a16:creationId xmlns:a16="http://schemas.microsoft.com/office/drawing/2014/main" id="{22D884F4-76EC-4371-B903-E79CF191E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useBgFill="1">
        <p:nvSpPr>
          <p:cNvPr id="61" name="Rectangle 60">
            <a:extLst>
              <a:ext uri="{FF2B5EF4-FFF2-40B4-BE49-F238E27FC236}">
                <a16:creationId xmlns:a16="http://schemas.microsoft.com/office/drawing/2014/main" id="{7C462C46-EFB7-4580-9921-DFC346FCC3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23665" y="0"/>
            <a:ext cx="10268336" cy="68692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EF4F79A-7D31-4256-8260-D0A742200F89}"/>
              </a:ext>
            </a:extLst>
          </p:cNvPr>
          <p:cNvSpPr>
            <a:spLocks noGrp="1"/>
          </p:cNvSpPr>
          <p:nvPr>
            <p:ph type="title"/>
          </p:nvPr>
        </p:nvSpPr>
        <p:spPr>
          <a:xfrm>
            <a:off x="2880485" y="841375"/>
            <a:ext cx="6230857" cy="1230570"/>
          </a:xfrm>
        </p:spPr>
        <p:txBody>
          <a:bodyPr anchor="t">
            <a:noAutofit/>
          </a:bodyPr>
          <a:lstStyle/>
          <a:p>
            <a:pPr algn="l"/>
            <a:r>
              <a:rPr lang="en-US" sz="6000" dirty="0">
                <a:solidFill>
                  <a:schemeClr val="accent1"/>
                </a:solidFill>
                <a:cs typeface="Calibri Light"/>
              </a:rPr>
              <a:t>Background </a:t>
            </a:r>
            <a:endParaRPr lang="en-US" sz="4400" dirty="0">
              <a:solidFill>
                <a:schemeClr val="accent1"/>
              </a:solidFill>
              <a:cs typeface="Calibri Light"/>
            </a:endParaRPr>
          </a:p>
        </p:txBody>
      </p:sp>
      <p:sp>
        <p:nvSpPr>
          <p:cNvPr id="63" name="Isosceles Triangle 62">
            <a:extLst>
              <a:ext uri="{FF2B5EF4-FFF2-40B4-BE49-F238E27FC236}">
                <a16:creationId xmlns:a16="http://schemas.microsoft.com/office/drawing/2014/main" id="{B8B918B4-AB10-4E3A-916E-A9625586EA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97903" y="954813"/>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3" name="Content Placeholder 2">
            <a:extLst>
              <a:ext uri="{FF2B5EF4-FFF2-40B4-BE49-F238E27FC236}">
                <a16:creationId xmlns:a16="http://schemas.microsoft.com/office/drawing/2014/main" id="{DA2549D7-4FAF-4568-8340-1ECC6DF5BBF6}"/>
              </a:ext>
            </a:extLst>
          </p:cNvPr>
          <p:cNvSpPr>
            <a:spLocks noGrp="1"/>
          </p:cNvSpPr>
          <p:nvPr>
            <p:ph idx="1"/>
          </p:nvPr>
        </p:nvSpPr>
        <p:spPr>
          <a:xfrm>
            <a:off x="2880487" y="2249046"/>
            <a:ext cx="9143028" cy="3802762"/>
          </a:xfrm>
        </p:spPr>
        <p:txBody>
          <a:bodyPr vert="horz" lIns="91440" tIns="45720" rIns="91440" bIns="45720" rtlCol="0" anchor="t">
            <a:normAutofit/>
          </a:bodyPr>
          <a:lstStyle/>
          <a:p>
            <a:r>
              <a:rPr lang="en-US" sz="2400" dirty="0"/>
              <a:t>Neath Sports Centre is part of Celtic Leisure, a not for profit leisure trust.</a:t>
            </a:r>
          </a:p>
          <a:p>
            <a:r>
              <a:rPr lang="en-US" sz="2400" dirty="0"/>
              <a:t>It was established in 2003 to manage leisure facilities on behalf of  Neath Port Talbot Council.</a:t>
            </a:r>
          </a:p>
          <a:p>
            <a:r>
              <a:rPr lang="en-US" sz="2400" dirty="0"/>
              <a:t>Celtic Leisure manages six leisure facilities in the area.</a:t>
            </a:r>
          </a:p>
          <a:p>
            <a:pPr marL="0" indent="0">
              <a:buNone/>
            </a:pPr>
            <a:endParaRPr lang="en-US" sz="2400" dirty="0"/>
          </a:p>
        </p:txBody>
      </p:sp>
    </p:spTree>
    <p:extLst>
      <p:ext uri="{BB962C8B-B14F-4D97-AF65-F5344CB8AC3E}">
        <p14:creationId xmlns:p14="http://schemas.microsoft.com/office/powerpoint/2010/main" val="408086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2366EBA-92FD-44AE-87A9-25E5135EB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6920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oup 9">
            <a:extLst>
              <a:ext uri="{FF2B5EF4-FFF2-40B4-BE49-F238E27FC236}">
                <a16:creationId xmlns:a16="http://schemas.microsoft.com/office/drawing/2014/main" id="{B437F5FC-01F7-4EB4-81E7-C27D917E95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4B0CFF10-4805-4BFA-961B-1F60DAEB9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6">
              <a:extLst>
                <a:ext uri="{FF2B5EF4-FFF2-40B4-BE49-F238E27FC236}">
                  <a16:creationId xmlns:a16="http://schemas.microsoft.com/office/drawing/2014/main" id="{BE054536-C03E-4857-B4AE-D687A58F9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FE33E51C-23D8-43F5-98C4-A2ED2C4C99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89E18891-DEB2-4CFD-A907-2868B2A910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0002C1BB-DB60-4314-A2FC-203E54D94C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9B75BDFA-6D78-4FB1-9F21-5280855C49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0B632D6B-A327-41AB-BBCF-9A03AD2AB7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F514BBC5-1736-4813-BECB-5A6B6738E5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94A2C868-7AEC-4209-BFA3-7185B11D33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FF56CB70-2B25-4695-ADC8-6092D0D112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BA411BEF-2182-4458-B9AF-1634B5C2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53F27E63-3F11-4C85-AC72-1EE8508C4C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68B589BA-F70F-4E0B-94B9-EEB83EDF3F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9D0B991D-CB0A-415F-8D77-A5565F66F0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701E99DE-74F0-41D1-BBF4-5A57053BB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C02EE40A-8F17-4182-9495-9506463B79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924210CA-0A35-4127-925F-D4084B7DC3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DC13CEF1-DD2D-474C-B81C-820CEF3D9C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F889481A-8038-43E6-8EF1-A5F802CEDF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128BD14A-9093-4854-A73A-F666B2ED2D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22D884F4-76EC-4371-B903-E79CF191E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useBgFill="1">
        <p:nvSpPr>
          <p:cNvPr id="33" name="Rectangle 32">
            <a:extLst>
              <a:ext uri="{FF2B5EF4-FFF2-40B4-BE49-F238E27FC236}">
                <a16:creationId xmlns:a16="http://schemas.microsoft.com/office/drawing/2014/main" id="{7C462C46-EFB7-4580-9921-DFC346FCC3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23665" y="0"/>
            <a:ext cx="10268336" cy="68692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8731C2D-D2D1-42CD-977F-C35050972BFF}"/>
              </a:ext>
            </a:extLst>
          </p:cNvPr>
          <p:cNvSpPr>
            <a:spLocks noGrp="1"/>
          </p:cNvSpPr>
          <p:nvPr>
            <p:ph type="title"/>
          </p:nvPr>
        </p:nvSpPr>
        <p:spPr>
          <a:xfrm>
            <a:off x="2880485" y="260350"/>
            <a:ext cx="6230857" cy="1230570"/>
          </a:xfrm>
        </p:spPr>
        <p:txBody>
          <a:bodyPr anchor="t">
            <a:noAutofit/>
          </a:bodyPr>
          <a:lstStyle/>
          <a:p>
            <a:pPr algn="l"/>
            <a:r>
              <a:rPr lang="en-US" sz="3600" b="1" dirty="0">
                <a:solidFill>
                  <a:schemeClr val="accent1"/>
                </a:solidFill>
                <a:cs typeface="Calibri Light"/>
              </a:rPr>
              <a:t>Neath Sports Centre Background</a:t>
            </a:r>
            <a:endParaRPr lang="en-US" sz="3600" b="1" dirty="0">
              <a:solidFill>
                <a:schemeClr val="accent1"/>
              </a:solidFill>
            </a:endParaRPr>
          </a:p>
        </p:txBody>
      </p:sp>
      <p:sp>
        <p:nvSpPr>
          <p:cNvPr id="35" name="Isosceles Triangle 34">
            <a:extLst>
              <a:ext uri="{FF2B5EF4-FFF2-40B4-BE49-F238E27FC236}">
                <a16:creationId xmlns:a16="http://schemas.microsoft.com/office/drawing/2014/main" id="{B8B918B4-AB10-4E3A-916E-A9625586EA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97903" y="954813"/>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3" name="Content Placeholder 2">
            <a:extLst>
              <a:ext uri="{FF2B5EF4-FFF2-40B4-BE49-F238E27FC236}">
                <a16:creationId xmlns:a16="http://schemas.microsoft.com/office/drawing/2014/main" id="{0DF35720-7019-4EF8-B8B8-002713FCED82}"/>
              </a:ext>
            </a:extLst>
          </p:cNvPr>
          <p:cNvSpPr>
            <a:spLocks noGrp="1"/>
          </p:cNvSpPr>
          <p:nvPr>
            <p:ph idx="1"/>
          </p:nvPr>
        </p:nvSpPr>
        <p:spPr>
          <a:xfrm>
            <a:off x="3110525" y="1155648"/>
            <a:ext cx="7834688" cy="5545837"/>
          </a:xfrm>
        </p:spPr>
        <p:txBody>
          <a:bodyPr vert="horz" lIns="91440" tIns="45720" rIns="91440" bIns="45720" rtlCol="0" anchor="t">
            <a:noAutofit/>
          </a:bodyPr>
          <a:lstStyle/>
          <a:p>
            <a:r>
              <a:rPr lang="en-US" dirty="0"/>
              <a:t>'Neath Sports Centre caters for the fitness and leisure needs of the local and wider communities. Whether you’re a child looking to get into sport, local worker looking to get fit, or simply someone looking to unwind, this is the perfect place for you.'</a:t>
            </a:r>
          </a:p>
          <a:p>
            <a:r>
              <a:rPr lang="en-US" dirty="0"/>
              <a:t>'As well as the sport, fitness, and leisure offerings, the venue also houses a bar for all visitors as well as Centre users.'</a:t>
            </a:r>
          </a:p>
          <a:p>
            <a:r>
              <a:rPr lang="en-US" dirty="0"/>
              <a:t>24 station fitness gym </a:t>
            </a:r>
          </a:p>
          <a:p>
            <a:r>
              <a:rPr lang="en-US" dirty="0"/>
              <a:t> Strength and Conditioning gym</a:t>
            </a:r>
          </a:p>
          <a:p>
            <a:r>
              <a:rPr lang="en-US" dirty="0"/>
              <a:t>8 court sports  hall</a:t>
            </a:r>
          </a:p>
          <a:p>
            <a:r>
              <a:rPr lang="en-US" dirty="0"/>
              <a:t>Athletics track and flood-lit field  </a:t>
            </a:r>
          </a:p>
          <a:p>
            <a:r>
              <a:rPr lang="en-US" dirty="0"/>
              <a:t> All weather flood-lit pitch </a:t>
            </a:r>
          </a:p>
          <a:p>
            <a:r>
              <a:rPr lang="en-US" dirty="0"/>
              <a:t>Licensed bar</a:t>
            </a:r>
          </a:p>
          <a:p>
            <a:r>
              <a:rPr lang="en-US" dirty="0"/>
              <a:t>Creche Facilities</a:t>
            </a:r>
          </a:p>
          <a:p>
            <a:endParaRPr lang="en-US" sz="1600" dirty="0"/>
          </a:p>
          <a:p>
            <a:endParaRPr lang="en-US" sz="1600" dirty="0"/>
          </a:p>
        </p:txBody>
      </p:sp>
    </p:spTree>
    <p:extLst>
      <p:ext uri="{BB962C8B-B14F-4D97-AF65-F5344CB8AC3E}">
        <p14:creationId xmlns:p14="http://schemas.microsoft.com/office/powerpoint/2010/main" val="23183634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DB4298B-514D-4087-BFCF-5E0B7C9A9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04250D78-05C1-41CC-8744-FF361296252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488B658F-163C-450C-B32C-2385E374B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2" name="Freeform 6">
              <a:extLst>
                <a:ext uri="{FF2B5EF4-FFF2-40B4-BE49-F238E27FC236}">
                  <a16:creationId xmlns:a16="http://schemas.microsoft.com/office/drawing/2014/main" id="{5AE85F6C-45F9-4F00-8AA8-52BD510596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4B0E90C3-F098-46CE-B1D9-44EDE9C6E3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FFF59D4E-9109-4D0A-8064-9C534CCFB9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94B8AAA4-1840-48B9-A1E7-8CE75F8732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5A87B14D-183F-429F-849A-A6DC957B0B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1C261938-CF78-4843-9295-A20FD1591D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70557A9F-9800-4BDA-8EA5-312FBB056F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55443555-50A7-490F-A7BD-C3761876BE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0E25D709-0236-44C4-9AD0-23C27FFB64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52D3488E-C376-4058-9B14-3E67ECCF4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29C0577D-AE94-4E3E-AFE9-87D6F505C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628A3D14-A3AE-415B-81C0-10DABBD63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07722035-1059-41F4-801E-F6C3F43831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98275878-64ED-413C-B1B9-654EE17C5D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6BE90BD7-1A14-43A3-8CD4-8D181EE63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accent1">
                  <a:alpha val="12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8609B6EC-0BA4-4C45-B9CA-311B34B83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accent1">
                  <a:alpha val="12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BA3962A2-D76B-4346-9535-356648073A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accent1">
                  <a:alpha val="11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28CBAD67-783A-4EFF-852A-40CD9D58C3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780BC275-9329-40AA-849F-7B258245E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55DA4B63-E5E4-49C5-BC03-E5A312146F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33" name="Title 1">
            <a:extLst>
              <a:ext uri="{FF2B5EF4-FFF2-40B4-BE49-F238E27FC236}">
                <a16:creationId xmlns:a16="http://schemas.microsoft.com/office/drawing/2014/main" id="{93973C7F-FE39-B34B-98C1-1D0908EAAD13}"/>
              </a:ext>
            </a:extLst>
          </p:cNvPr>
          <p:cNvSpPr txBox="1">
            <a:spLocks/>
          </p:cNvSpPr>
          <p:nvPr/>
        </p:nvSpPr>
        <p:spPr>
          <a:xfrm>
            <a:off x="106403" y="92275"/>
            <a:ext cx="6230857" cy="1230570"/>
          </a:xfrm>
          <a:prstGeom prst="rect">
            <a:avLst/>
          </a:prstGeom>
        </p:spPr>
        <p:txBody>
          <a:bodyPr vert="horz" lIns="228600" tIns="228600" rIns="228600" bIns="228600" rtlCol="0" anchor="t">
            <a:normAutofit/>
          </a:bodyPr>
          <a:lstStyle>
            <a:lvl1pPr algn="ctr" defTabSz="914400" rtl="0" eaLnBrk="1" latinLnBrk="0" hangingPunct="1">
              <a:lnSpc>
                <a:spcPct val="85000"/>
              </a:lnSpc>
              <a:spcBef>
                <a:spcPct val="0"/>
              </a:spcBef>
              <a:buNone/>
              <a:defRPr sz="4000" b="0" i="0" kern="1200" cap="none" spc="-150">
                <a:solidFill>
                  <a:srgbClr val="FFFEFF"/>
                </a:solidFill>
                <a:effectLst/>
                <a:latin typeface="+mj-lt"/>
                <a:ea typeface="+mj-ea"/>
                <a:cs typeface="+mj-cs"/>
              </a:defRPr>
            </a:lvl1pPr>
          </a:lstStyle>
          <a:p>
            <a:pPr algn="l"/>
            <a:r>
              <a:rPr lang="en-GB" sz="3600" u="sng" dirty="0">
                <a:solidFill>
                  <a:schemeClr val="accent1"/>
                </a:solidFill>
              </a:rPr>
              <a:t>Miniature Literature Review</a:t>
            </a:r>
          </a:p>
        </p:txBody>
      </p:sp>
      <p:sp>
        <p:nvSpPr>
          <p:cNvPr id="3" name="Content Placeholder 2"/>
          <p:cNvSpPr>
            <a:spLocks noGrp="1"/>
          </p:cNvSpPr>
          <p:nvPr>
            <p:ph idx="1"/>
          </p:nvPr>
        </p:nvSpPr>
        <p:spPr>
          <a:xfrm>
            <a:off x="359569" y="2381353"/>
            <a:ext cx="11325225" cy="4815196"/>
          </a:xfrm>
        </p:spPr>
        <p:txBody>
          <a:bodyPr>
            <a:noAutofit/>
          </a:bodyPr>
          <a:lstStyle/>
          <a:p>
            <a:pPr algn="just"/>
            <a:r>
              <a:rPr lang="en-GB" sz="1600" dirty="0"/>
              <a:t>‘</a:t>
            </a:r>
            <a:r>
              <a:rPr lang="en-GB" sz="1600" dirty="0">
                <a:latin typeface="+mj-lt"/>
              </a:rPr>
              <a:t>As a result of Nuffield Health's innovative approach they are already seeing real results in member engagement and motivation. 70 per cent of customers who have had a health MOT have retained membership, versus 53 per cent of those who have not had one. Retaining membership is the most important factor in terms of the outcome for the member and success of the health club.’ (PR Newswire Europe Including UK Disclose, 2010).</a:t>
            </a:r>
            <a:r>
              <a:rPr lang="en-GB" sz="1600" b="1" dirty="0">
                <a:latin typeface="+mj-lt"/>
              </a:rPr>
              <a:t> </a:t>
            </a:r>
          </a:p>
          <a:p>
            <a:pPr algn="just"/>
            <a:r>
              <a:rPr lang="en-GB" sz="1600" dirty="0">
                <a:latin typeface="+mj-lt"/>
              </a:rPr>
              <a:t>‘Online workouts more common than classes. Some 14% of UK adults have taken part in an online workout in the last 12 months. This makes them more likely to be done than a class at a private health and fitness club (9%) or boutique studio (6%). Taking part in online workouts is far more common amongst women than men at 18% versus 11%.’ (Walmsley, 2017).</a:t>
            </a:r>
          </a:p>
          <a:p>
            <a:pPr algn="just"/>
            <a:r>
              <a:rPr lang="en-GB" sz="1600" dirty="0">
                <a:latin typeface="+mj-lt"/>
              </a:rPr>
              <a:t>‘Participants responded in similar ways, noting that routines such as lifting weights or using the cardio machines were not as enjoyable and added more to the monotony and obligation of having to be at the gym to keep oneself in good physical shape. Interestingly, if the workout involved sport or athletic competition participants were more apt to express enjoyment about going to the gym and working out.’ (Jakubauskas, 2009).</a:t>
            </a:r>
          </a:p>
          <a:p>
            <a:endParaRPr lang="en-GB" sz="1000" dirty="0"/>
          </a:p>
          <a:p>
            <a:endParaRPr lang="en-GB" sz="1000" dirty="0"/>
          </a:p>
          <a:p>
            <a:endParaRPr lang="en-GB" sz="1000" dirty="0"/>
          </a:p>
          <a:p>
            <a:endParaRPr lang="en-GB" sz="600" dirty="0"/>
          </a:p>
          <a:p>
            <a:endParaRPr lang="en-GB" sz="600" dirty="0"/>
          </a:p>
          <a:p>
            <a:endParaRPr lang="en-GB" sz="600" dirty="0"/>
          </a:p>
          <a:p>
            <a:endParaRPr lang="en-GB" sz="600" dirty="0"/>
          </a:p>
        </p:txBody>
      </p:sp>
    </p:spTree>
    <p:extLst>
      <p:ext uri="{BB962C8B-B14F-4D97-AF65-F5344CB8AC3E}">
        <p14:creationId xmlns:p14="http://schemas.microsoft.com/office/powerpoint/2010/main" val="15223348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9">
            <a:extLst>
              <a:ext uri="{FF2B5EF4-FFF2-40B4-BE49-F238E27FC236}">
                <a16:creationId xmlns:a16="http://schemas.microsoft.com/office/drawing/2014/main" id="{F3C5918A-1DC5-4CF3-AA27-00AA3088AA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Freeform: Shape 11">
            <a:extLst>
              <a:ext uri="{FF2B5EF4-FFF2-40B4-BE49-F238E27FC236}">
                <a16:creationId xmlns:a16="http://schemas.microsoft.com/office/drawing/2014/main" id="{B786683A-6FD6-4BF7-B3B0-DC39767739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274788" y="-15796"/>
            <a:ext cx="7911916" cy="6889592"/>
          </a:xfrm>
          <a:custGeom>
            <a:avLst/>
            <a:gdLst>
              <a:gd name="connsiteX0" fmla="*/ 1144064 w 7911916"/>
              <a:gd name="connsiteY0" fmla="*/ 0 h 6889592"/>
              <a:gd name="connsiteX1" fmla="*/ 7911916 w 7911916"/>
              <a:gd name="connsiteY1" fmla="*/ 0 h 6889592"/>
              <a:gd name="connsiteX2" fmla="*/ 7911916 w 7911916"/>
              <a:gd name="connsiteY2" fmla="*/ 6889592 h 6889592"/>
              <a:gd name="connsiteX3" fmla="*/ 1282780 w 7911916"/>
              <a:gd name="connsiteY3" fmla="*/ 6889592 h 6889592"/>
              <a:gd name="connsiteX4" fmla="*/ 1021588 w 7911916"/>
              <a:gd name="connsiteY4" fmla="*/ 6461391 h 6889592"/>
              <a:gd name="connsiteX5" fmla="*/ 841264 w 7911916"/>
              <a:gd name="connsiteY5" fmla="*/ 370936 h 6889592"/>
              <a:gd name="connsiteX6" fmla="*/ 1119707 w 7911916"/>
              <a:gd name="connsiteY6" fmla="*/ 26053 h 6889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911916" h="6889592">
                <a:moveTo>
                  <a:pt x="1144064" y="0"/>
                </a:moveTo>
                <a:lnTo>
                  <a:pt x="7911916" y="0"/>
                </a:lnTo>
                <a:lnTo>
                  <a:pt x="7911916" y="6889592"/>
                </a:lnTo>
                <a:lnTo>
                  <a:pt x="1282780" y="6889592"/>
                </a:lnTo>
                <a:lnTo>
                  <a:pt x="1021588" y="6461391"/>
                </a:lnTo>
                <a:cubicBezTo>
                  <a:pt x="-73086" y="4533675"/>
                  <a:pt x="-509682" y="2192905"/>
                  <a:pt x="841264" y="370936"/>
                </a:cubicBezTo>
                <a:cubicBezTo>
                  <a:pt x="928899" y="253509"/>
                  <a:pt x="1021859" y="138477"/>
                  <a:pt x="1119707" y="26053"/>
                </a:cubicBezTo>
                <a:close/>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Shape 13">
            <a:extLst>
              <a:ext uri="{FF2B5EF4-FFF2-40B4-BE49-F238E27FC236}">
                <a16:creationId xmlns:a16="http://schemas.microsoft.com/office/drawing/2014/main" id="{05169E50-59FB-4AEE-B61D-44A882A4C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249750" y="-6726"/>
            <a:ext cx="5931659" cy="6871452"/>
          </a:xfrm>
          <a:custGeom>
            <a:avLst/>
            <a:gdLst>
              <a:gd name="connsiteX0" fmla="*/ 2429503 w 5931659"/>
              <a:gd name="connsiteY0" fmla="*/ 0 h 6871452"/>
              <a:gd name="connsiteX1" fmla="*/ 5931659 w 5931659"/>
              <a:gd name="connsiteY1" fmla="*/ 0 h 6871452"/>
              <a:gd name="connsiteX2" fmla="*/ 5931659 w 5931659"/>
              <a:gd name="connsiteY2" fmla="*/ 6871452 h 6871452"/>
              <a:gd name="connsiteX3" fmla="*/ 1302090 w 5931659"/>
              <a:gd name="connsiteY3" fmla="*/ 6871452 h 6871452"/>
              <a:gd name="connsiteX4" fmla="*/ 1257860 w 5931659"/>
              <a:gd name="connsiteY4" fmla="*/ 6820098 h 6871452"/>
              <a:gd name="connsiteX5" fmla="*/ 456609 w 5931659"/>
              <a:gd name="connsiteY5" fmla="*/ 1965059 h 6871452"/>
              <a:gd name="connsiteX6" fmla="*/ 2356353 w 5931659"/>
              <a:gd name="connsiteY6" fmla="*/ 42030 h 6871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31659" h="6871452">
                <a:moveTo>
                  <a:pt x="2429503" y="0"/>
                </a:moveTo>
                <a:lnTo>
                  <a:pt x="5931659" y="0"/>
                </a:lnTo>
                <a:lnTo>
                  <a:pt x="5931659" y="6871452"/>
                </a:lnTo>
                <a:lnTo>
                  <a:pt x="1302090" y="6871452"/>
                </a:lnTo>
                <a:lnTo>
                  <a:pt x="1257860" y="6820098"/>
                </a:lnTo>
                <a:cubicBezTo>
                  <a:pt x="121068" y="5395213"/>
                  <a:pt x="-469022" y="3541076"/>
                  <a:pt x="456609" y="1965059"/>
                </a:cubicBezTo>
                <a:cubicBezTo>
                  <a:pt x="919425" y="1178905"/>
                  <a:pt x="1583566" y="524859"/>
                  <a:pt x="2356353" y="42030"/>
                </a:cubicBezTo>
                <a:close/>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Shape 15">
            <a:extLst>
              <a:ext uri="{FF2B5EF4-FFF2-40B4-BE49-F238E27FC236}">
                <a16:creationId xmlns:a16="http://schemas.microsoft.com/office/drawing/2014/main" id="{117C30F0-5A38-4B60-B632-3AF7C2780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33528" y="-3116"/>
            <a:ext cx="6766974" cy="6864232"/>
          </a:xfrm>
          <a:custGeom>
            <a:avLst/>
            <a:gdLst>
              <a:gd name="connsiteX0" fmla="*/ 2135088 w 6766974"/>
              <a:gd name="connsiteY0" fmla="*/ 0 h 6864232"/>
              <a:gd name="connsiteX1" fmla="*/ 6766974 w 6766974"/>
              <a:gd name="connsiteY1" fmla="*/ 0 h 6864232"/>
              <a:gd name="connsiteX2" fmla="*/ 6766974 w 6766974"/>
              <a:gd name="connsiteY2" fmla="*/ 6864232 h 6864232"/>
              <a:gd name="connsiteX3" fmla="*/ 1128977 w 6766974"/>
              <a:gd name="connsiteY3" fmla="*/ 6864232 h 6864232"/>
              <a:gd name="connsiteX4" fmla="*/ 1004776 w 6766974"/>
              <a:gd name="connsiteY4" fmla="*/ 6687663 h 6864232"/>
              <a:gd name="connsiteX5" fmla="*/ 709736 w 6766974"/>
              <a:gd name="connsiteY5" fmla="*/ 1521351 h 6864232"/>
              <a:gd name="connsiteX6" fmla="*/ 1896284 w 6766974"/>
              <a:gd name="connsiteY6" fmla="*/ 197391 h 686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66974" h="6864232">
                <a:moveTo>
                  <a:pt x="2135088" y="0"/>
                </a:moveTo>
                <a:lnTo>
                  <a:pt x="6766974" y="0"/>
                </a:lnTo>
                <a:lnTo>
                  <a:pt x="6766974" y="6864232"/>
                </a:lnTo>
                <a:lnTo>
                  <a:pt x="1128977" y="6864232"/>
                </a:lnTo>
                <a:lnTo>
                  <a:pt x="1004776" y="6687663"/>
                </a:lnTo>
                <a:cubicBezTo>
                  <a:pt x="-54053" y="5122098"/>
                  <a:pt x="-463081" y="3202457"/>
                  <a:pt x="709736" y="1521351"/>
                </a:cubicBezTo>
                <a:cubicBezTo>
                  <a:pt x="1045443" y="1039181"/>
                  <a:pt x="1446565" y="592246"/>
                  <a:pt x="1896284" y="197391"/>
                </a:cubicBezTo>
                <a:close/>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8" name="Freeform: Shape 17">
            <a:extLst>
              <a:ext uri="{FF2B5EF4-FFF2-40B4-BE49-F238E27FC236}">
                <a16:creationId xmlns:a16="http://schemas.microsoft.com/office/drawing/2014/main" id="{A200CBA5-3F2B-4AAC-9F86-99AFECC19C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3136" y="0"/>
            <a:ext cx="5238864" cy="6858000"/>
          </a:xfrm>
          <a:custGeom>
            <a:avLst/>
            <a:gdLst>
              <a:gd name="connsiteX0" fmla="*/ 2829115 w 5238864"/>
              <a:gd name="connsiteY0" fmla="*/ 0 h 6864726"/>
              <a:gd name="connsiteX1" fmla="*/ 5238864 w 5238864"/>
              <a:gd name="connsiteY1" fmla="*/ 0 h 6864726"/>
              <a:gd name="connsiteX2" fmla="*/ 5238864 w 5238864"/>
              <a:gd name="connsiteY2" fmla="*/ 6864726 h 6864726"/>
              <a:gd name="connsiteX3" fmla="*/ 1518091 w 5238864"/>
              <a:gd name="connsiteY3" fmla="*/ 6864726 h 6864726"/>
              <a:gd name="connsiteX4" fmla="*/ 1435414 w 5238864"/>
              <a:gd name="connsiteY4" fmla="*/ 6778879 h 6864726"/>
              <a:gd name="connsiteX5" fmla="*/ 406006 w 5238864"/>
              <a:gd name="connsiteY5" fmla="*/ 2093910 h 6864726"/>
              <a:gd name="connsiteX6" fmla="*/ 2559142 w 5238864"/>
              <a:gd name="connsiteY6" fmla="*/ 124487 h 6864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38864" h="6864726">
                <a:moveTo>
                  <a:pt x="2829115" y="0"/>
                </a:moveTo>
                <a:lnTo>
                  <a:pt x="5238864" y="0"/>
                </a:lnTo>
                <a:lnTo>
                  <a:pt x="5238864" y="6864726"/>
                </a:lnTo>
                <a:lnTo>
                  <a:pt x="1518091" y="6864726"/>
                </a:lnTo>
                <a:lnTo>
                  <a:pt x="1435414" y="6778879"/>
                </a:lnTo>
                <a:cubicBezTo>
                  <a:pt x="226066" y="5476104"/>
                  <a:pt x="-499346" y="3635393"/>
                  <a:pt x="406006" y="2093910"/>
                </a:cubicBezTo>
                <a:cubicBezTo>
                  <a:pt x="907547" y="1241972"/>
                  <a:pt x="1674986" y="564513"/>
                  <a:pt x="2559142" y="12448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title"/>
          </p:nvPr>
        </p:nvSpPr>
        <p:spPr>
          <a:xfrm>
            <a:off x="7874928" y="1134142"/>
            <a:ext cx="3456122" cy="4589717"/>
          </a:xfrm>
        </p:spPr>
        <p:txBody>
          <a:bodyPr vert="horz" lIns="228600" tIns="228600" rIns="228600" bIns="228600" rtlCol="0" anchor="ctr">
            <a:normAutofit/>
          </a:bodyPr>
          <a:lstStyle/>
          <a:p>
            <a:pPr algn="l"/>
            <a:r>
              <a:rPr lang="en-US" sz="4800" dirty="0"/>
              <a:t>Access to resources</a:t>
            </a:r>
          </a:p>
        </p:txBody>
      </p:sp>
      <p:sp>
        <p:nvSpPr>
          <p:cNvPr id="5" name="TextBox 4">
            <a:extLst>
              <a:ext uri="{FF2B5EF4-FFF2-40B4-BE49-F238E27FC236}">
                <a16:creationId xmlns:a16="http://schemas.microsoft.com/office/drawing/2014/main" id="{70051784-40B7-40BD-9258-94CFDC391371}"/>
              </a:ext>
            </a:extLst>
          </p:cNvPr>
          <p:cNvSpPr txBox="1"/>
          <p:nvPr/>
        </p:nvSpPr>
        <p:spPr>
          <a:xfrm>
            <a:off x="784200" y="1550809"/>
            <a:ext cx="5427137" cy="5248622"/>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marL="285750" indent="-228600">
              <a:lnSpc>
                <a:spcPct val="120000"/>
              </a:lnSpc>
              <a:spcAft>
                <a:spcPts val="600"/>
              </a:spcAft>
              <a:buClr>
                <a:schemeClr val="accent1"/>
              </a:buClr>
              <a:buSzPct val="110000"/>
              <a:buFont typeface="Wingdings" panose="05000000000000000000" pitchFamily="2" charset="2"/>
              <a:buChar char="§"/>
            </a:pPr>
            <a:r>
              <a:rPr lang="en-US" sz="2400" dirty="0"/>
              <a:t>Access the reports from the current market in relation to recruitment and retention of customers.</a:t>
            </a:r>
          </a:p>
          <a:p>
            <a:pPr marL="285750" indent="-228600">
              <a:lnSpc>
                <a:spcPct val="120000"/>
              </a:lnSpc>
              <a:spcAft>
                <a:spcPts val="600"/>
              </a:spcAft>
              <a:buClr>
                <a:schemeClr val="accent1"/>
              </a:buClr>
              <a:buSzPct val="110000"/>
              <a:buFont typeface="Wingdings" panose="05000000000000000000" pitchFamily="2" charset="2"/>
              <a:buChar char="§"/>
            </a:pPr>
            <a:r>
              <a:rPr lang="en-US" sz="2400" dirty="0"/>
              <a:t>Research the current practice at Neath Sports Centre with regard to their recruitment and retention strategy.</a:t>
            </a:r>
          </a:p>
          <a:p>
            <a:pPr marL="285750" indent="-228600">
              <a:lnSpc>
                <a:spcPct val="120000"/>
              </a:lnSpc>
              <a:spcAft>
                <a:spcPts val="600"/>
              </a:spcAft>
              <a:buClr>
                <a:schemeClr val="accent1"/>
              </a:buClr>
              <a:buSzPct val="110000"/>
              <a:buFont typeface="Wingdings" panose="05000000000000000000" pitchFamily="2" charset="2"/>
              <a:buChar char="§"/>
            </a:pPr>
            <a:r>
              <a:rPr lang="en-US" sz="2400" dirty="0"/>
              <a:t>Question the existing customers at Neath Sports Centre.</a:t>
            </a:r>
          </a:p>
          <a:p>
            <a:pPr marL="285750" indent="-228600">
              <a:lnSpc>
                <a:spcPct val="120000"/>
              </a:lnSpc>
              <a:spcAft>
                <a:spcPts val="600"/>
              </a:spcAft>
              <a:buClr>
                <a:schemeClr val="accent1"/>
              </a:buClr>
              <a:buSzPct val="110000"/>
              <a:buFont typeface="Wingdings" panose="05000000000000000000" pitchFamily="2" charset="2"/>
              <a:buChar char="§"/>
            </a:pPr>
            <a:endParaRPr lang="en-US" sz="1600" dirty="0"/>
          </a:p>
          <a:p>
            <a:pPr marL="285750" indent="-228600">
              <a:lnSpc>
                <a:spcPct val="120000"/>
              </a:lnSpc>
              <a:spcAft>
                <a:spcPts val="600"/>
              </a:spcAft>
              <a:buClr>
                <a:schemeClr val="accent1"/>
              </a:buClr>
              <a:buSzPct val="110000"/>
              <a:buFont typeface="Wingdings" panose="05000000000000000000" pitchFamily="2" charset="2"/>
              <a:buChar char="§"/>
            </a:pPr>
            <a:endParaRPr lang="en-US" sz="1600" dirty="0"/>
          </a:p>
          <a:p>
            <a:pPr marL="285750" indent="-228600">
              <a:lnSpc>
                <a:spcPct val="120000"/>
              </a:lnSpc>
              <a:spcAft>
                <a:spcPts val="600"/>
              </a:spcAft>
              <a:buClr>
                <a:schemeClr val="accent1"/>
              </a:buClr>
              <a:buSzPct val="110000"/>
              <a:buFont typeface="Wingdings" panose="05000000000000000000" pitchFamily="2" charset="2"/>
              <a:buChar char="§"/>
            </a:pPr>
            <a:endParaRPr lang="en-US" sz="1600" dirty="0"/>
          </a:p>
          <a:p>
            <a:pPr marL="285750" indent="-228600">
              <a:lnSpc>
                <a:spcPct val="120000"/>
              </a:lnSpc>
              <a:spcAft>
                <a:spcPts val="600"/>
              </a:spcAft>
              <a:buClr>
                <a:schemeClr val="accent1"/>
              </a:buClr>
              <a:buSzPct val="110000"/>
              <a:buFont typeface="Wingdings" panose="05000000000000000000" pitchFamily="2" charset="2"/>
              <a:buChar char="§"/>
            </a:pPr>
            <a:endParaRPr lang="en-US" sz="1600" dirty="0"/>
          </a:p>
        </p:txBody>
      </p:sp>
      <p:sp>
        <p:nvSpPr>
          <p:cNvPr id="4" name="TextBox 3">
            <a:extLst>
              <a:ext uri="{FF2B5EF4-FFF2-40B4-BE49-F238E27FC236}">
                <a16:creationId xmlns:a16="http://schemas.microsoft.com/office/drawing/2014/main" id="{8BFFF34E-D88B-403C-91CD-B614F9191741}"/>
              </a:ext>
            </a:extLst>
          </p:cNvPr>
          <p:cNvSpPr txBox="1"/>
          <p:nvPr/>
        </p:nvSpPr>
        <p:spPr>
          <a:xfrm>
            <a:off x="4825042" y="590910"/>
            <a:ext cx="7272067" cy="36933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endParaRPr lang="en-US" dirty="0"/>
          </a:p>
        </p:txBody>
      </p:sp>
    </p:spTree>
    <p:extLst>
      <p:ext uri="{BB962C8B-B14F-4D97-AF65-F5344CB8AC3E}">
        <p14:creationId xmlns:p14="http://schemas.microsoft.com/office/powerpoint/2010/main" val="26131891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5459" y="960120"/>
            <a:ext cx="3865695" cy="4171278"/>
          </a:xfrm>
        </p:spPr>
        <p:txBody>
          <a:bodyPr>
            <a:normAutofit/>
          </a:bodyPr>
          <a:lstStyle/>
          <a:p>
            <a:r>
              <a:rPr lang="en-GB" sz="4400" dirty="0">
                <a:solidFill>
                  <a:schemeClr val="bg1"/>
                </a:solidFill>
              </a:rPr>
              <a:t>Research Methodology</a:t>
            </a:r>
            <a:endParaRPr lang="en-US" dirty="0"/>
          </a:p>
        </p:txBody>
      </p:sp>
      <p:sp>
        <p:nvSpPr>
          <p:cNvPr id="3" name="Content Placeholder 2"/>
          <p:cNvSpPr>
            <a:spLocks noGrp="1"/>
          </p:cNvSpPr>
          <p:nvPr>
            <p:ph idx="1"/>
          </p:nvPr>
        </p:nvSpPr>
        <p:spPr>
          <a:xfrm>
            <a:off x="4983164" y="960120"/>
            <a:ext cx="5511800" cy="4171278"/>
          </a:xfrm>
        </p:spPr>
        <p:txBody>
          <a:bodyPr>
            <a:normAutofit/>
          </a:bodyPr>
          <a:lstStyle/>
          <a:p>
            <a:r>
              <a:rPr lang="en-GB" dirty="0"/>
              <a:t>Self administrated Questionnaire for 80-100 existing customers. </a:t>
            </a:r>
          </a:p>
          <a:p>
            <a:r>
              <a:rPr lang="en-GB" dirty="0"/>
              <a:t>Semi structured research interviews for Leisure Centre Managers.</a:t>
            </a:r>
          </a:p>
          <a:p>
            <a:r>
              <a:rPr lang="en-GB" dirty="0"/>
              <a:t>Self administrated Questionnaire for 80 – 100 members of the public.</a:t>
            </a:r>
          </a:p>
        </p:txBody>
      </p:sp>
    </p:spTree>
    <p:extLst>
      <p:ext uri="{BB962C8B-B14F-4D97-AF65-F5344CB8AC3E}">
        <p14:creationId xmlns:p14="http://schemas.microsoft.com/office/powerpoint/2010/main" val="36338877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E2366EBA-92FD-44AE-87A9-25E5135EB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6920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 name="Group 9">
            <a:extLst>
              <a:ext uri="{FF2B5EF4-FFF2-40B4-BE49-F238E27FC236}">
                <a16:creationId xmlns:a16="http://schemas.microsoft.com/office/drawing/2014/main" id="{B437F5FC-01F7-4EB4-81E7-C27D917E95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4B0CFF10-4805-4BFA-961B-1F60DAEB9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6">
              <a:extLst>
                <a:ext uri="{FF2B5EF4-FFF2-40B4-BE49-F238E27FC236}">
                  <a16:creationId xmlns:a16="http://schemas.microsoft.com/office/drawing/2014/main" id="{BE054536-C03E-4857-B4AE-D687A58F9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FE33E51C-23D8-43F5-98C4-A2ED2C4C99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89E18891-DEB2-4CFD-A907-2868B2A910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0002C1BB-DB60-4314-A2FC-203E54D94C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9B75BDFA-6D78-4FB1-9F21-5280855C49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0B632D6B-A327-41AB-BBCF-9A03AD2AB7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F514BBC5-1736-4813-BECB-5A6B6738E5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94A2C868-7AEC-4209-BFA3-7185B11D33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FF56CB70-2B25-4695-ADC8-6092D0D112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BA411BEF-2182-4458-B9AF-1634B5C2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53F27E63-3F11-4C85-AC72-1EE8508C4C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68B589BA-F70F-4E0B-94B9-EEB83EDF3F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9D0B991D-CB0A-415F-8D77-A5565F66F0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701E99DE-74F0-41D1-BBF4-5A57053BB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C02EE40A-8F17-4182-9495-9506463B79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924210CA-0A35-4127-925F-D4084B7DC3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DC13CEF1-DD2D-474C-B81C-820CEF3D9C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F889481A-8038-43E6-8EF1-A5F802CEDF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128BD14A-9093-4854-A73A-F666B2ED2D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22D884F4-76EC-4371-B903-E79CF191E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useBgFill="1">
        <p:nvSpPr>
          <p:cNvPr id="7" name="Rectangle 32">
            <a:extLst>
              <a:ext uri="{FF2B5EF4-FFF2-40B4-BE49-F238E27FC236}">
                <a16:creationId xmlns:a16="http://schemas.microsoft.com/office/drawing/2014/main" id="{7C462C46-EFB7-4580-9921-DFC346FCC3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23665" y="0"/>
            <a:ext cx="10268336" cy="68692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2695086" y="116695"/>
            <a:ext cx="6230857" cy="1230570"/>
          </a:xfrm>
        </p:spPr>
        <p:txBody>
          <a:bodyPr anchor="t">
            <a:normAutofit/>
          </a:bodyPr>
          <a:lstStyle/>
          <a:p>
            <a:pPr algn="l"/>
            <a:r>
              <a:rPr lang="en-GB" sz="3600" dirty="0">
                <a:solidFill>
                  <a:schemeClr val="accent1"/>
                </a:solidFill>
              </a:rPr>
              <a:t>Timeline</a:t>
            </a:r>
          </a:p>
        </p:txBody>
      </p:sp>
      <p:sp>
        <p:nvSpPr>
          <p:cNvPr id="35" name="Isosceles Triangle 34">
            <a:extLst>
              <a:ext uri="{FF2B5EF4-FFF2-40B4-BE49-F238E27FC236}">
                <a16:creationId xmlns:a16="http://schemas.microsoft.com/office/drawing/2014/main" id="{B8B918B4-AB10-4E3A-916E-A9625586EA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97903" y="954813"/>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79725" y="1234844"/>
            <a:ext cx="8507412" cy="5285276"/>
          </a:xfrm>
        </p:spPr>
      </p:pic>
    </p:spTree>
    <p:extLst>
      <p:ext uri="{BB962C8B-B14F-4D97-AF65-F5344CB8AC3E}">
        <p14:creationId xmlns:p14="http://schemas.microsoft.com/office/powerpoint/2010/main" val="23069916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75627FE-0AC5-4349-AC08-45A58BEC9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 name="Group 9">
            <a:extLst>
              <a:ext uri="{FF2B5EF4-FFF2-40B4-BE49-F238E27FC236}">
                <a16:creationId xmlns:a16="http://schemas.microsoft.com/office/drawing/2014/main" id="{F87AAF7B-2090-475D-9C3E-FDC03DD87A8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F2DCEC33-4B31-44BC-99CB-9E4845DC4C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2" name="Freeform 6">
              <a:extLst>
                <a:ext uri="{FF2B5EF4-FFF2-40B4-BE49-F238E27FC236}">
                  <a16:creationId xmlns:a16="http://schemas.microsoft.com/office/drawing/2014/main" id="{204E0A10-D288-4B22-87A1-737B0A37D1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9A3E042E-4911-425A-84BB-04BF90D077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3A49226D-3129-4C5A-9641-3D03BEEA79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9CC3C315-B515-4DD8-AC22-9D8417B37F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1A961828-F78F-4D56-A98E-037806C637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739D4F9D-3728-42C1-8302-452D51321C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B4D9647E-354D-4CA8-B4A7-39172E5EAC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A3EC74E0-5222-4ACC-BCEC-1AA189D3BC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C0AE72B4-084D-42E6-ABED-5FD4650D4B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C9D1F5DD-8D50-4098-8D2B-10E284752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D48F3941-C3C7-4589-AA46-067F6BB2D0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C16BBE9A-4BE3-4401-82C5-8041DB14E5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06180330-CCD3-4D14-A652-D60C28252D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616C90F6-4133-43A5-B47C-7750FE2819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D7C03F90-E828-4414-8A53-92069FFB68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6ADDE443-75AA-4F32-A2EE-272C4347CE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ACD281C1-1D59-453F-A33A-D83E39EB06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60217FAC-29FE-4D6B-9BB4-FF41AA756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0D3CC33A-6E36-4A72-9965-8E20FB05D1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F128F04E-05CD-4035-A32B-6E9ABAB931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7" name="Rectangle 32">
            <a:extLst>
              <a:ext uri="{FF2B5EF4-FFF2-40B4-BE49-F238E27FC236}">
                <a16:creationId xmlns:a16="http://schemas.microsoft.com/office/drawing/2014/main" id="{BC2574CF-1D35-4994-87BD-5A3378E1A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57883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45459" y="960120"/>
            <a:ext cx="3865695" cy="4171278"/>
          </a:xfrm>
        </p:spPr>
        <p:txBody>
          <a:bodyPr>
            <a:normAutofit/>
          </a:bodyPr>
          <a:lstStyle/>
          <a:p>
            <a:pPr algn="r"/>
            <a:r>
              <a:rPr lang="en-GB" sz="4400" dirty="0">
                <a:solidFill>
                  <a:schemeClr val="tx1"/>
                </a:solidFill>
              </a:rPr>
              <a:t>References / Bibliography</a:t>
            </a:r>
          </a:p>
        </p:txBody>
      </p:sp>
      <p:cxnSp>
        <p:nvCxnSpPr>
          <p:cNvPr id="9" name="Straight Connector 34">
            <a:extLst>
              <a:ext uri="{FF2B5EF4-FFF2-40B4-BE49-F238E27FC236}">
                <a16:creationId xmlns:a16="http://schemas.microsoft.com/office/drawing/2014/main" id="{68B6AB33-DFE6-4FE4-94FE-C9E25424AD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52263" y="1200150"/>
            <a:ext cx="0" cy="3543972"/>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983164" y="960120"/>
            <a:ext cx="5511800" cy="4171278"/>
          </a:xfrm>
        </p:spPr>
        <p:txBody>
          <a:bodyPr>
            <a:normAutofit/>
          </a:bodyPr>
          <a:lstStyle/>
          <a:p>
            <a:r>
              <a:rPr lang="en-GB" sz="1200" dirty="0">
                <a:latin typeface="+mj-lt"/>
              </a:rPr>
              <a:t>Jakubauskas, M. (2009). </a:t>
            </a:r>
            <a:r>
              <a:rPr lang="en-GB" sz="1200" i="1" dirty="0">
                <a:latin typeface="+mj-lt"/>
              </a:rPr>
              <a:t>Men's consumption of fitness and exercise: An exploration of motivations for exercise and fitness involvement</a:t>
            </a:r>
            <a:r>
              <a:rPr lang="en-GB" sz="1200" dirty="0">
                <a:latin typeface="+mj-lt"/>
              </a:rPr>
              <a:t>.</a:t>
            </a:r>
          </a:p>
          <a:p>
            <a:r>
              <a:rPr lang="en-GB" sz="1200" dirty="0">
                <a:latin typeface="+mj-lt"/>
              </a:rPr>
              <a:t>Walmsley, D. (2017). </a:t>
            </a:r>
            <a:r>
              <a:rPr lang="en-GB" sz="1200" i="1" dirty="0">
                <a:latin typeface="+mj-lt"/>
              </a:rPr>
              <a:t>Sports Participation - UK - September 2017 - Market Research Report</a:t>
            </a:r>
            <a:r>
              <a:rPr lang="en-GB" sz="1200" dirty="0">
                <a:latin typeface="+mj-lt"/>
              </a:rPr>
              <a:t>. [online] Reports.mintel.com. Available at: http://reports.mintel.com/display/793797/# [Accessed 9 Nov. 2018].</a:t>
            </a:r>
          </a:p>
          <a:p>
            <a:endParaRPr lang="en-GB" sz="1200" dirty="0">
              <a:latin typeface="+mj-lt"/>
            </a:endParaRPr>
          </a:p>
          <a:p>
            <a:r>
              <a:rPr lang="en-GB" sz="1200" dirty="0">
                <a:latin typeface="+mj-lt"/>
              </a:rPr>
              <a:t>PR Newswire Europe Including UK Disclose, (2010.) Nuffield Health Fitness &amp; Wellbeing Finds Higher Retention Rate for Gym Members Who Undergo Health MOT. PR Newswire Europe Including UK Disclose, pp.PR Newswire Europe Including UK Disclose, Nov 22, 2010.</a:t>
            </a:r>
          </a:p>
          <a:p>
            <a:endParaRPr lang="en-GB" dirty="0"/>
          </a:p>
        </p:txBody>
      </p:sp>
    </p:spTree>
    <p:extLst>
      <p:ext uri="{BB962C8B-B14F-4D97-AF65-F5344CB8AC3E}">
        <p14:creationId xmlns:p14="http://schemas.microsoft.com/office/powerpoint/2010/main" val="13193432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75627FE-0AC5-4349-AC08-45A58BEC9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 name="Group 9">
            <a:extLst>
              <a:ext uri="{FF2B5EF4-FFF2-40B4-BE49-F238E27FC236}">
                <a16:creationId xmlns:a16="http://schemas.microsoft.com/office/drawing/2014/main" id="{F87AAF7B-2090-475D-9C3E-FDC03DD87A8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F2DCEC33-4B31-44BC-99CB-9E4845DC4C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2" name="Freeform 6">
              <a:extLst>
                <a:ext uri="{FF2B5EF4-FFF2-40B4-BE49-F238E27FC236}">
                  <a16:creationId xmlns:a16="http://schemas.microsoft.com/office/drawing/2014/main" id="{204E0A10-D288-4B22-87A1-737B0A37D1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9A3E042E-4911-425A-84BB-04BF90D077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3A49226D-3129-4C5A-9641-3D03BEEA79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9CC3C315-B515-4DD8-AC22-9D8417B37F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1A961828-F78F-4D56-A98E-037806C637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739D4F9D-3728-42C1-8302-452D51321C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B4D9647E-354D-4CA8-B4A7-39172E5EAC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A3EC74E0-5222-4ACC-BCEC-1AA189D3BC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C0AE72B4-084D-42E6-ABED-5FD4650D4B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C9D1F5DD-8D50-4098-8D2B-10E284752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D48F3941-C3C7-4589-AA46-067F6BB2D0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C16BBE9A-4BE3-4401-82C5-8041DB14E5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06180330-CCD3-4D14-A652-D60C28252D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616C90F6-4133-43A5-B47C-7750FE2819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D7C03F90-E828-4414-8A53-92069FFB68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6ADDE443-75AA-4F32-A2EE-272C4347CE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ACD281C1-1D59-453F-A33A-D83E39EB06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60217FAC-29FE-4D6B-9BB4-FF41AA756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0D3CC33A-6E36-4A72-9965-8E20FB05D1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F128F04E-05CD-4035-A32B-6E9ABAB931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7" name="Rectangle 32">
            <a:extLst>
              <a:ext uri="{FF2B5EF4-FFF2-40B4-BE49-F238E27FC236}">
                <a16:creationId xmlns:a16="http://schemas.microsoft.com/office/drawing/2014/main" id="{BC2574CF-1D35-4994-87BD-5A3378E1A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57883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3325813" y="80781"/>
            <a:ext cx="3865695" cy="461356"/>
          </a:xfrm>
        </p:spPr>
        <p:txBody>
          <a:bodyPr>
            <a:normAutofit fontScale="90000"/>
          </a:bodyPr>
          <a:lstStyle/>
          <a:p>
            <a:pPr algn="r"/>
            <a:r>
              <a:rPr lang="en-GB" sz="2800" dirty="0">
                <a:solidFill>
                  <a:schemeClr val="tx1"/>
                </a:solidFill>
              </a:rPr>
              <a:t>Ethical Considerations</a:t>
            </a:r>
          </a:p>
        </p:txBody>
      </p:sp>
      <p:cxnSp>
        <p:nvCxnSpPr>
          <p:cNvPr id="35" name="Straight Connector 34">
            <a:extLst>
              <a:ext uri="{FF2B5EF4-FFF2-40B4-BE49-F238E27FC236}">
                <a16:creationId xmlns:a16="http://schemas.microsoft.com/office/drawing/2014/main" id="{68B6AB33-DFE6-4FE4-94FE-C9E25424AD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52263" y="1200150"/>
            <a:ext cx="0" cy="3543972"/>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9"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2328" y="425725"/>
            <a:ext cx="3747780" cy="5372174"/>
          </a:xfr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0771" y="432567"/>
            <a:ext cx="4144083" cy="5270358"/>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84749" y="3445933"/>
            <a:ext cx="4277090" cy="2256992"/>
          </a:xfrm>
          <a:prstGeom prst="rect">
            <a:avLst/>
          </a:prstGeom>
        </p:spPr>
      </p:pic>
    </p:spTree>
    <p:extLst>
      <p:ext uri="{BB962C8B-B14F-4D97-AF65-F5344CB8AC3E}">
        <p14:creationId xmlns:p14="http://schemas.microsoft.com/office/powerpoint/2010/main" val="40118842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84DB7353-7D7A-431B-A5B6-A3845E6F2BB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4" name="Freeform 5">
              <a:extLst>
                <a:ext uri="{FF2B5EF4-FFF2-40B4-BE49-F238E27FC236}">
                  <a16:creationId xmlns:a16="http://schemas.microsoft.com/office/drawing/2014/main" id="{9E8D15D6-6183-4BE1-A315-C7EC9C1A53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 name="Freeform 6">
              <a:extLst>
                <a:ext uri="{FF2B5EF4-FFF2-40B4-BE49-F238E27FC236}">
                  <a16:creationId xmlns:a16="http://schemas.microsoft.com/office/drawing/2014/main" id="{82A253FA-4E60-4B4D-94B0-93ECFCF309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 name="Freeform 7">
              <a:extLst>
                <a:ext uri="{FF2B5EF4-FFF2-40B4-BE49-F238E27FC236}">
                  <a16:creationId xmlns:a16="http://schemas.microsoft.com/office/drawing/2014/main" id="{E1B39AD1-11BD-457B-822C-A873607F41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1" name="Freeform 8">
              <a:extLst>
                <a:ext uri="{FF2B5EF4-FFF2-40B4-BE49-F238E27FC236}">
                  <a16:creationId xmlns:a16="http://schemas.microsoft.com/office/drawing/2014/main" id="{CC286005-78D5-4BE4-AA8B-75CDC07E78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9">
              <a:extLst>
                <a:ext uri="{FF2B5EF4-FFF2-40B4-BE49-F238E27FC236}">
                  <a16:creationId xmlns:a16="http://schemas.microsoft.com/office/drawing/2014/main" id="{09E4A22D-7E83-4F24-97FE-931A93CAC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10">
              <a:extLst>
                <a:ext uri="{FF2B5EF4-FFF2-40B4-BE49-F238E27FC236}">
                  <a16:creationId xmlns:a16="http://schemas.microsoft.com/office/drawing/2014/main" id="{4351E96B-8DD4-4D5E-A9F0-C47F5F3378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11">
              <a:extLst>
                <a:ext uri="{FF2B5EF4-FFF2-40B4-BE49-F238E27FC236}">
                  <a16:creationId xmlns:a16="http://schemas.microsoft.com/office/drawing/2014/main" id="{BFF78610-2475-4756-9EC8-5DA7D8902D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12">
              <a:extLst>
                <a:ext uri="{FF2B5EF4-FFF2-40B4-BE49-F238E27FC236}">
                  <a16:creationId xmlns:a16="http://schemas.microsoft.com/office/drawing/2014/main" id="{C7ACAE44-681D-4CBC-B2AB-E5131DF5A8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13">
              <a:extLst>
                <a:ext uri="{FF2B5EF4-FFF2-40B4-BE49-F238E27FC236}">
                  <a16:creationId xmlns:a16="http://schemas.microsoft.com/office/drawing/2014/main" id="{CA22E4A0-73AA-4722-9C16-F3AF9A33EC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4">
              <a:extLst>
                <a:ext uri="{FF2B5EF4-FFF2-40B4-BE49-F238E27FC236}">
                  <a16:creationId xmlns:a16="http://schemas.microsoft.com/office/drawing/2014/main" id="{BB36E626-EBEB-41C0-B224-8DB049DB4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8" name="Freeform 15">
              <a:extLst>
                <a:ext uri="{FF2B5EF4-FFF2-40B4-BE49-F238E27FC236}">
                  <a16:creationId xmlns:a16="http://schemas.microsoft.com/office/drawing/2014/main" id="{D603DEC5-BED4-4DB6-A253-F61CC36742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9" name="Freeform 16">
              <a:extLst>
                <a:ext uri="{FF2B5EF4-FFF2-40B4-BE49-F238E27FC236}">
                  <a16:creationId xmlns:a16="http://schemas.microsoft.com/office/drawing/2014/main" id="{86AE9DE6-CA9A-479B-A0FB-0E1BAC7A65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0" name="Freeform 17">
              <a:extLst>
                <a:ext uri="{FF2B5EF4-FFF2-40B4-BE49-F238E27FC236}">
                  <a16:creationId xmlns:a16="http://schemas.microsoft.com/office/drawing/2014/main" id="{16CB8DC8-E75F-4574-A290-AAB7031BE8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8">
              <a:extLst>
                <a:ext uri="{FF2B5EF4-FFF2-40B4-BE49-F238E27FC236}">
                  <a16:creationId xmlns:a16="http://schemas.microsoft.com/office/drawing/2014/main" id="{1CA657E1-3A52-4C23-AA47-EBB2D5C414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9">
              <a:extLst>
                <a:ext uri="{FF2B5EF4-FFF2-40B4-BE49-F238E27FC236}">
                  <a16:creationId xmlns:a16="http://schemas.microsoft.com/office/drawing/2014/main" id="{ED4F701B-2A93-464F-A673-54EED5C4C4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20">
              <a:extLst>
                <a:ext uri="{FF2B5EF4-FFF2-40B4-BE49-F238E27FC236}">
                  <a16:creationId xmlns:a16="http://schemas.microsoft.com/office/drawing/2014/main" id="{9977C34F-F6C9-4749-B201-7B928802D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21">
              <a:extLst>
                <a:ext uri="{FF2B5EF4-FFF2-40B4-BE49-F238E27FC236}">
                  <a16:creationId xmlns:a16="http://schemas.microsoft.com/office/drawing/2014/main" id="{3A913E6B-DBE9-4291-A34C-36069ECB8E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22">
              <a:extLst>
                <a:ext uri="{FF2B5EF4-FFF2-40B4-BE49-F238E27FC236}">
                  <a16:creationId xmlns:a16="http://schemas.microsoft.com/office/drawing/2014/main" id="{7D415C04-AB5C-4B76-9E49-EEBAEE64D0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6" name="Freeform 23">
              <a:extLst>
                <a:ext uri="{FF2B5EF4-FFF2-40B4-BE49-F238E27FC236}">
                  <a16:creationId xmlns:a16="http://schemas.microsoft.com/office/drawing/2014/main" id="{151FDC11-E872-4EAE-A597-822F9FE170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8" name="Group 27">
            <a:extLst>
              <a:ext uri="{FF2B5EF4-FFF2-40B4-BE49-F238E27FC236}">
                <a16:creationId xmlns:a16="http://schemas.microsoft.com/office/drawing/2014/main" id="{1B24766B-81CA-44C7-BF11-77A12BA424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69293" y="1186483"/>
            <a:ext cx="8848345" cy="4477933"/>
            <a:chOff x="1669293" y="1186483"/>
            <a:chExt cx="8848345" cy="4477933"/>
          </a:xfrm>
        </p:grpSpPr>
        <p:sp>
          <p:nvSpPr>
            <p:cNvPr id="5" name="Rectangle 28">
              <a:extLst>
                <a:ext uri="{FF2B5EF4-FFF2-40B4-BE49-F238E27FC236}">
                  <a16:creationId xmlns:a16="http://schemas.microsoft.com/office/drawing/2014/main" id="{1A2F9962-DEB8-461C-8B4C-C0ED0D8A7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Isosceles Triangle 29">
              <a:extLst>
                <a:ext uri="{FF2B5EF4-FFF2-40B4-BE49-F238E27FC236}">
                  <a16:creationId xmlns:a16="http://schemas.microsoft.com/office/drawing/2014/main" id="{C0672E08-EB09-4B8E-8522-24BBC2CFFD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1" name="Rectangle 30">
              <a:extLst>
                <a:ext uri="{FF2B5EF4-FFF2-40B4-BE49-F238E27FC236}">
                  <a16:creationId xmlns:a16="http://schemas.microsoft.com/office/drawing/2014/main" id="{3447AB64-F3EC-4A1F-BFD4-F0F9DB3DAD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33" name="Rectangle 32">
            <a:extLst>
              <a:ext uri="{FF2B5EF4-FFF2-40B4-BE49-F238E27FC236}">
                <a16:creationId xmlns:a16="http://schemas.microsoft.com/office/drawing/2014/main" id="{6BDBA639-2A71-4A60-A71A-FF1836F546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5" name="Group 34">
            <a:extLst>
              <a:ext uri="{FF2B5EF4-FFF2-40B4-BE49-F238E27FC236}">
                <a16:creationId xmlns:a16="http://schemas.microsoft.com/office/drawing/2014/main" id="{5E208A8B-5EBD-4532-BE72-26414FA7CF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6" name="Freeform 5">
              <a:extLst>
                <a:ext uri="{FF2B5EF4-FFF2-40B4-BE49-F238E27FC236}">
                  <a16:creationId xmlns:a16="http://schemas.microsoft.com/office/drawing/2014/main" id="{15D09196-B338-4AB5-A71B-CFD5FFCA62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7" name="Freeform 6">
              <a:extLst>
                <a:ext uri="{FF2B5EF4-FFF2-40B4-BE49-F238E27FC236}">
                  <a16:creationId xmlns:a16="http://schemas.microsoft.com/office/drawing/2014/main" id="{F50B4463-128A-4677-A285-C017E6C543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8" name="Freeform 7">
              <a:extLst>
                <a:ext uri="{FF2B5EF4-FFF2-40B4-BE49-F238E27FC236}">
                  <a16:creationId xmlns:a16="http://schemas.microsoft.com/office/drawing/2014/main" id="{1D9B95CD-F023-4DFA-9678-1E02713F74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39" name="Freeform 8">
              <a:extLst>
                <a:ext uri="{FF2B5EF4-FFF2-40B4-BE49-F238E27FC236}">
                  <a16:creationId xmlns:a16="http://schemas.microsoft.com/office/drawing/2014/main" id="{1DDF47A8-BE7B-43F3-A500-F5A4656D83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9">
              <a:extLst>
                <a:ext uri="{FF2B5EF4-FFF2-40B4-BE49-F238E27FC236}">
                  <a16:creationId xmlns:a16="http://schemas.microsoft.com/office/drawing/2014/main" id="{2DD394DE-76FB-42F8-85F2-FD436F423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10">
              <a:extLst>
                <a:ext uri="{FF2B5EF4-FFF2-40B4-BE49-F238E27FC236}">
                  <a16:creationId xmlns:a16="http://schemas.microsoft.com/office/drawing/2014/main" id="{B95F2EFB-87E6-4400-AAF3-7EB8B4F156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11">
              <a:extLst>
                <a:ext uri="{FF2B5EF4-FFF2-40B4-BE49-F238E27FC236}">
                  <a16:creationId xmlns:a16="http://schemas.microsoft.com/office/drawing/2014/main" id="{1D463476-2BC7-418C-9D6F-51444B11A7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12">
              <a:extLst>
                <a:ext uri="{FF2B5EF4-FFF2-40B4-BE49-F238E27FC236}">
                  <a16:creationId xmlns:a16="http://schemas.microsoft.com/office/drawing/2014/main" id="{24011122-2495-478A-81BF-ABBDEA1DA8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 name="Freeform 13">
              <a:extLst>
                <a:ext uri="{FF2B5EF4-FFF2-40B4-BE49-F238E27FC236}">
                  <a16:creationId xmlns:a16="http://schemas.microsoft.com/office/drawing/2014/main" id="{C79E87C5-E5B3-476B-B539-FC9CF4A33B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4">
              <a:extLst>
                <a:ext uri="{FF2B5EF4-FFF2-40B4-BE49-F238E27FC236}">
                  <a16:creationId xmlns:a16="http://schemas.microsoft.com/office/drawing/2014/main" id="{956029CA-2B38-434D-9044-5FF3A1ECD1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5">
              <a:extLst>
                <a:ext uri="{FF2B5EF4-FFF2-40B4-BE49-F238E27FC236}">
                  <a16:creationId xmlns:a16="http://schemas.microsoft.com/office/drawing/2014/main" id="{9514CFB6-E8DB-43DC-B1CD-9CC2D4B276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47" name="Freeform 16">
              <a:extLst>
                <a:ext uri="{FF2B5EF4-FFF2-40B4-BE49-F238E27FC236}">
                  <a16:creationId xmlns:a16="http://schemas.microsoft.com/office/drawing/2014/main" id="{BD8C1FC8-E550-45BE-9F30-822BAB3781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48" name="Freeform 17">
              <a:extLst>
                <a:ext uri="{FF2B5EF4-FFF2-40B4-BE49-F238E27FC236}">
                  <a16:creationId xmlns:a16="http://schemas.microsoft.com/office/drawing/2014/main" id="{D1646B5D-A7B7-41EC-9591-0E0C0F4F94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8">
              <a:extLst>
                <a:ext uri="{FF2B5EF4-FFF2-40B4-BE49-F238E27FC236}">
                  <a16:creationId xmlns:a16="http://schemas.microsoft.com/office/drawing/2014/main" id="{E2118E93-481E-4843-987E-378187AA37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9">
              <a:extLst>
                <a:ext uri="{FF2B5EF4-FFF2-40B4-BE49-F238E27FC236}">
                  <a16:creationId xmlns:a16="http://schemas.microsoft.com/office/drawing/2014/main" id="{77038464-F4E2-47EC-A87F-18469191E3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20">
              <a:extLst>
                <a:ext uri="{FF2B5EF4-FFF2-40B4-BE49-F238E27FC236}">
                  <a16:creationId xmlns:a16="http://schemas.microsoft.com/office/drawing/2014/main" id="{FB3BBEB1-E146-408F-95B7-EE2F269DE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21">
              <a:extLst>
                <a:ext uri="{FF2B5EF4-FFF2-40B4-BE49-F238E27FC236}">
                  <a16:creationId xmlns:a16="http://schemas.microsoft.com/office/drawing/2014/main" id="{C765B285-56EC-47FC-B116-274EBBD61A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2">
              <a:extLst>
                <a:ext uri="{FF2B5EF4-FFF2-40B4-BE49-F238E27FC236}">
                  <a16:creationId xmlns:a16="http://schemas.microsoft.com/office/drawing/2014/main" id="{CB4A6191-6913-42EA-905E-8A174AE2C9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4" name="Freeform 23">
              <a:extLst>
                <a:ext uri="{FF2B5EF4-FFF2-40B4-BE49-F238E27FC236}">
                  <a16:creationId xmlns:a16="http://schemas.microsoft.com/office/drawing/2014/main" id="{8ADEEF92-F481-475A-845C-5E940F0D55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56" name="Freeform: Shape 55">
            <a:extLst>
              <a:ext uri="{FF2B5EF4-FFF2-40B4-BE49-F238E27FC236}">
                <a16:creationId xmlns:a16="http://schemas.microsoft.com/office/drawing/2014/main" id="{D9C506D7-84CB-4057-A44A-465313E785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2173916" y="2448612"/>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8" name="Oval 32">
            <a:extLst>
              <a:ext uri="{FF2B5EF4-FFF2-40B4-BE49-F238E27FC236}">
                <a16:creationId xmlns:a16="http://schemas.microsoft.com/office/drawing/2014/main" id="{7842FC68-61FD-4700-8A22-BB8B071884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54579" y="691977"/>
            <a:ext cx="7761923" cy="5343064"/>
          </a:xfrm>
          <a:custGeom>
            <a:avLst/>
            <a:gdLst>
              <a:gd name="connsiteX0" fmla="*/ 0 w 6428838"/>
              <a:gd name="connsiteY0" fmla="*/ 2579031 h 5158062"/>
              <a:gd name="connsiteX1" fmla="*/ 3214419 w 6428838"/>
              <a:gd name="connsiteY1" fmla="*/ 0 h 5158062"/>
              <a:gd name="connsiteX2" fmla="*/ 6428838 w 6428838"/>
              <a:gd name="connsiteY2" fmla="*/ 2579031 h 5158062"/>
              <a:gd name="connsiteX3" fmla="*/ 3214419 w 6428838"/>
              <a:gd name="connsiteY3" fmla="*/ 5158062 h 5158062"/>
              <a:gd name="connsiteX4" fmla="*/ 0 w 6428838"/>
              <a:gd name="connsiteY4" fmla="*/ 2579031 h 5158062"/>
              <a:gd name="connsiteX0" fmla="*/ 3321 w 6432159"/>
              <a:gd name="connsiteY0" fmla="*/ 2647125 h 5226156"/>
              <a:gd name="connsiteX1" fmla="*/ 2789723 w 6432159"/>
              <a:gd name="connsiteY1" fmla="*/ 0 h 5226156"/>
              <a:gd name="connsiteX2" fmla="*/ 6432159 w 6432159"/>
              <a:gd name="connsiteY2" fmla="*/ 2647125 h 5226156"/>
              <a:gd name="connsiteX3" fmla="*/ 3217740 w 6432159"/>
              <a:gd name="connsiteY3" fmla="*/ 5226156 h 5226156"/>
              <a:gd name="connsiteX4" fmla="*/ 3321 w 6432159"/>
              <a:gd name="connsiteY4" fmla="*/ 2647125 h 5226156"/>
              <a:gd name="connsiteX0" fmla="*/ 1953 w 6566979"/>
              <a:gd name="connsiteY0" fmla="*/ 2695803 h 5226224"/>
              <a:gd name="connsiteX1" fmla="*/ 2924543 w 6566979"/>
              <a:gd name="connsiteY1" fmla="*/ 39 h 5226224"/>
              <a:gd name="connsiteX2" fmla="*/ 6566979 w 6566979"/>
              <a:gd name="connsiteY2" fmla="*/ 2647164 h 5226224"/>
              <a:gd name="connsiteX3" fmla="*/ 3352560 w 6566979"/>
              <a:gd name="connsiteY3" fmla="*/ 5226195 h 5226224"/>
              <a:gd name="connsiteX4" fmla="*/ 1953 w 6566979"/>
              <a:gd name="connsiteY4" fmla="*/ 2695803 h 5226224"/>
              <a:gd name="connsiteX0" fmla="*/ 8982 w 6574008"/>
              <a:gd name="connsiteY0" fmla="*/ 2695803 h 5226313"/>
              <a:gd name="connsiteX1" fmla="*/ 2931572 w 6574008"/>
              <a:gd name="connsiteY1" fmla="*/ 39 h 5226313"/>
              <a:gd name="connsiteX2" fmla="*/ 6574008 w 6574008"/>
              <a:gd name="connsiteY2" fmla="*/ 2647164 h 5226313"/>
              <a:gd name="connsiteX3" fmla="*/ 3359589 w 6574008"/>
              <a:gd name="connsiteY3" fmla="*/ 5226195 h 5226313"/>
              <a:gd name="connsiteX4" fmla="*/ 8982 w 6574008"/>
              <a:gd name="connsiteY4" fmla="*/ 2695803 h 5226313"/>
              <a:gd name="connsiteX0" fmla="*/ 11929 w 6576955"/>
              <a:gd name="connsiteY0" fmla="*/ 2695953 h 5226463"/>
              <a:gd name="connsiteX1" fmla="*/ 2934519 w 6576955"/>
              <a:gd name="connsiteY1" fmla="*/ 189 h 5226463"/>
              <a:gd name="connsiteX2" fmla="*/ 6576955 w 6576955"/>
              <a:gd name="connsiteY2" fmla="*/ 2647314 h 5226463"/>
              <a:gd name="connsiteX3" fmla="*/ 3362536 w 6576955"/>
              <a:gd name="connsiteY3" fmla="*/ 5226345 h 5226463"/>
              <a:gd name="connsiteX4" fmla="*/ 11929 w 6576955"/>
              <a:gd name="connsiteY4" fmla="*/ 2695953 h 5226463"/>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92159"/>
              <a:gd name="connsiteX1" fmla="*/ 2931852 w 6963394"/>
              <a:gd name="connsiteY1" fmla="*/ 10033 h 5292159"/>
              <a:gd name="connsiteX2" fmla="*/ 6963394 w 6963394"/>
              <a:gd name="connsiteY2" fmla="*/ 3318639 h 5292159"/>
              <a:gd name="connsiteX3" fmla="*/ 3359869 w 6963394"/>
              <a:gd name="connsiteY3" fmla="*/ 5236189 h 5292159"/>
              <a:gd name="connsiteX4" fmla="*/ 9262 w 6963394"/>
              <a:gd name="connsiteY4" fmla="*/ 2705797 h 5292159"/>
              <a:gd name="connsiteX0" fmla="*/ 9262 w 6963394"/>
              <a:gd name="connsiteY0" fmla="*/ 2705797 h 5259961"/>
              <a:gd name="connsiteX1" fmla="*/ 2931852 w 6963394"/>
              <a:gd name="connsiteY1" fmla="*/ 10033 h 5259961"/>
              <a:gd name="connsiteX2" fmla="*/ 6963394 w 6963394"/>
              <a:gd name="connsiteY2" fmla="*/ 3318639 h 5259961"/>
              <a:gd name="connsiteX3" fmla="*/ 3359869 w 6963394"/>
              <a:gd name="connsiteY3" fmla="*/ 5236189 h 5259961"/>
              <a:gd name="connsiteX4" fmla="*/ 9262 w 6963394"/>
              <a:gd name="connsiteY4" fmla="*/ 2705797 h 5259961"/>
              <a:gd name="connsiteX0" fmla="*/ 9557 w 7352795"/>
              <a:gd name="connsiteY0" fmla="*/ 2707501 h 5252013"/>
              <a:gd name="connsiteX1" fmla="*/ 2932147 w 7352795"/>
              <a:gd name="connsiteY1" fmla="*/ 11737 h 5252013"/>
              <a:gd name="connsiteX2" fmla="*/ 7352795 w 7352795"/>
              <a:gd name="connsiteY2" fmla="*/ 3378709 h 5252013"/>
              <a:gd name="connsiteX3" fmla="*/ 3360164 w 7352795"/>
              <a:gd name="connsiteY3" fmla="*/ 5237893 h 5252013"/>
              <a:gd name="connsiteX4" fmla="*/ 9557 w 7352795"/>
              <a:gd name="connsiteY4" fmla="*/ 2707501 h 5252013"/>
              <a:gd name="connsiteX0" fmla="*/ 8078 w 7789061"/>
              <a:gd name="connsiteY0" fmla="*/ 2744796 h 5249051"/>
              <a:gd name="connsiteX1" fmla="*/ 3368413 w 7789061"/>
              <a:gd name="connsiteY1" fmla="*/ 10121 h 5249051"/>
              <a:gd name="connsiteX2" fmla="*/ 7789061 w 7789061"/>
              <a:gd name="connsiteY2" fmla="*/ 3377093 h 5249051"/>
              <a:gd name="connsiteX3" fmla="*/ 3796430 w 7789061"/>
              <a:gd name="connsiteY3" fmla="*/ 5236277 h 5249051"/>
              <a:gd name="connsiteX4" fmla="*/ 8078 w 7789061"/>
              <a:gd name="connsiteY4" fmla="*/ 2744796 h 5249051"/>
              <a:gd name="connsiteX0" fmla="*/ 8078 w 7789061"/>
              <a:gd name="connsiteY0" fmla="*/ 2744796 h 5271741"/>
              <a:gd name="connsiteX1" fmla="*/ 3368413 w 7789061"/>
              <a:gd name="connsiteY1" fmla="*/ 10121 h 5271741"/>
              <a:gd name="connsiteX2" fmla="*/ 7789061 w 7789061"/>
              <a:gd name="connsiteY2" fmla="*/ 3377093 h 5271741"/>
              <a:gd name="connsiteX3" fmla="*/ 3796430 w 7789061"/>
              <a:gd name="connsiteY3" fmla="*/ 5236277 h 5271741"/>
              <a:gd name="connsiteX4" fmla="*/ 8078 w 7789061"/>
              <a:gd name="connsiteY4" fmla="*/ 2744796 h 5271741"/>
              <a:gd name="connsiteX0" fmla="*/ 1055 w 7782038"/>
              <a:gd name="connsiteY0" fmla="*/ 2738806 h 5438018"/>
              <a:gd name="connsiteX1" fmla="*/ 3361390 w 7782038"/>
              <a:gd name="connsiteY1" fmla="*/ 4131 h 5438018"/>
              <a:gd name="connsiteX2" fmla="*/ 7782038 w 7782038"/>
              <a:gd name="connsiteY2" fmla="*/ 3371103 h 5438018"/>
              <a:gd name="connsiteX3" fmla="*/ 3692130 w 7782038"/>
              <a:gd name="connsiteY3" fmla="*/ 5415113 h 5438018"/>
              <a:gd name="connsiteX4" fmla="*/ 1055 w 7782038"/>
              <a:gd name="connsiteY4" fmla="*/ 2738806 h 5438018"/>
              <a:gd name="connsiteX0" fmla="*/ 28883 w 7809866"/>
              <a:gd name="connsiteY0" fmla="*/ 2742147 h 5441359"/>
              <a:gd name="connsiteX1" fmla="*/ 3389218 w 7809866"/>
              <a:gd name="connsiteY1" fmla="*/ 7472 h 5441359"/>
              <a:gd name="connsiteX2" fmla="*/ 7809866 w 7809866"/>
              <a:gd name="connsiteY2" fmla="*/ 3374444 h 5441359"/>
              <a:gd name="connsiteX3" fmla="*/ 3719958 w 7809866"/>
              <a:gd name="connsiteY3" fmla="*/ 5418454 h 5441359"/>
              <a:gd name="connsiteX4" fmla="*/ 28883 w 7809866"/>
              <a:gd name="connsiteY4" fmla="*/ 2742147 h 5441359"/>
              <a:gd name="connsiteX0" fmla="*/ 36549 w 7817532"/>
              <a:gd name="connsiteY0" fmla="*/ 2751085 h 5450297"/>
              <a:gd name="connsiteX1" fmla="*/ 3396884 w 7817532"/>
              <a:gd name="connsiteY1" fmla="*/ 16410 h 5450297"/>
              <a:gd name="connsiteX2" fmla="*/ 7817532 w 7817532"/>
              <a:gd name="connsiteY2" fmla="*/ 3383382 h 5450297"/>
              <a:gd name="connsiteX3" fmla="*/ 3727624 w 7817532"/>
              <a:gd name="connsiteY3" fmla="*/ 5427392 h 5450297"/>
              <a:gd name="connsiteX4" fmla="*/ 36549 w 7817532"/>
              <a:gd name="connsiteY4" fmla="*/ 2751085 h 54502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17532" h="5450297">
                <a:moveTo>
                  <a:pt x="36549" y="2751085"/>
                </a:moveTo>
                <a:cubicBezTo>
                  <a:pt x="-281221" y="925127"/>
                  <a:pt x="1526121" y="-147339"/>
                  <a:pt x="3396884" y="16410"/>
                </a:cubicBezTo>
                <a:cubicBezTo>
                  <a:pt x="5267647" y="180159"/>
                  <a:pt x="7817532" y="1453184"/>
                  <a:pt x="7817532" y="3383382"/>
                </a:cubicBezTo>
                <a:cubicBezTo>
                  <a:pt x="7700800" y="5342763"/>
                  <a:pt x="5024455" y="5532775"/>
                  <a:pt x="3727624" y="5427392"/>
                </a:cubicBezTo>
                <a:cubicBezTo>
                  <a:pt x="2430794" y="5322009"/>
                  <a:pt x="354319" y="4577043"/>
                  <a:pt x="36549" y="2751085"/>
                </a:cubicBezTo>
                <a:close/>
              </a:path>
            </a:pathLst>
          </a:custGeom>
          <a:ln w="152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2616277" y="2061838"/>
            <a:ext cx="6959446" cy="1662475"/>
          </a:xfrm>
        </p:spPr>
        <p:txBody>
          <a:bodyPr vert="horz" lIns="228600" tIns="228600" rIns="228600" bIns="0" rtlCol="0" anchor="b">
            <a:normAutofit/>
          </a:bodyPr>
          <a:lstStyle/>
          <a:p>
            <a:pPr>
              <a:lnSpc>
                <a:spcPct val="80000"/>
              </a:lnSpc>
            </a:pPr>
            <a:r>
              <a:rPr lang="en-US" sz="7200" dirty="0"/>
              <a:t>Questions?</a:t>
            </a:r>
          </a:p>
        </p:txBody>
      </p:sp>
    </p:spTree>
    <p:extLst>
      <p:ext uri="{BB962C8B-B14F-4D97-AF65-F5344CB8AC3E}">
        <p14:creationId xmlns:p14="http://schemas.microsoft.com/office/powerpoint/2010/main" val="2700785665"/>
      </p:ext>
    </p:extLst>
  </p:cSld>
  <p:clrMapOvr>
    <a:masterClrMapping/>
  </p:clrMapOvr>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363</TotalTime>
  <Words>565</Words>
  <Application>Microsoft Office PowerPoint</Application>
  <PresentationFormat>Widescreen</PresentationFormat>
  <Paragraphs>60</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 Light</vt:lpstr>
      <vt:lpstr>Rockwell</vt:lpstr>
      <vt:lpstr>Wingdings</vt:lpstr>
      <vt:lpstr>Atlas</vt:lpstr>
      <vt:lpstr>Critical Analysis of the Promotion and Retention Strategies at Neath Sports Centre.</vt:lpstr>
      <vt:lpstr>Research Rationale</vt:lpstr>
      <vt:lpstr>Neath Sports Centre</vt:lpstr>
      <vt:lpstr>Neath Sports Centre</vt:lpstr>
      <vt:lpstr>Aim </vt:lpstr>
      <vt:lpstr>Objectives</vt:lpstr>
      <vt:lpstr>Background </vt:lpstr>
      <vt:lpstr>Neath Sports Centre Background</vt:lpstr>
      <vt:lpstr>PowerPoint Presentation</vt:lpstr>
      <vt:lpstr>Access to resources</vt:lpstr>
      <vt:lpstr>Research Methodology</vt:lpstr>
      <vt:lpstr>Timeline</vt:lpstr>
      <vt:lpstr>References / Bibliography</vt:lpstr>
      <vt:lpstr>Ethical Considerations</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Critical Analysis of the Promotion and Retention Strategies at Neath Sports Centre.</dc:title>
  <dc:creator>Microsoft Office User</dc:creator>
  <cp:lastModifiedBy>Andrew Thomas</cp:lastModifiedBy>
  <cp:revision>16</cp:revision>
  <dcterms:created xsi:type="dcterms:W3CDTF">2018-11-09T00:30:49Z</dcterms:created>
  <dcterms:modified xsi:type="dcterms:W3CDTF">2018-11-18T19:11:37Z</dcterms:modified>
</cp:coreProperties>
</file>