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644" y="4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9F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28015" y="334263"/>
            <a:ext cx="5547360" cy="4495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5955" y="1344294"/>
            <a:ext cx="10076814" cy="33845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02B36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800333" y="6346912"/>
            <a:ext cx="654684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588260" y="837247"/>
            <a:ext cx="640461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</a:t>
            </a:r>
            <a:r>
              <a:rPr sz="4400" b="0" spc="-18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4400" b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4400" b="0" spc="-19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4400" b="0" spc="-1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endParaRPr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92626" y="1874520"/>
            <a:ext cx="3569335" cy="23651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569595">
              <a:lnSpc>
                <a:spcPct val="119300"/>
              </a:lnSpc>
              <a:spcBef>
                <a:spcPts val="95"/>
              </a:spcBef>
            </a:pP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Submitted</a:t>
            </a:r>
            <a:r>
              <a:rPr sz="3200" spc="-1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Ziaur</a:t>
            </a:r>
            <a:r>
              <a:rPr sz="320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Rahman</a:t>
            </a:r>
            <a:r>
              <a:rPr sz="320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Ramim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84860">
              <a:lnSpc>
                <a:spcPct val="100000"/>
              </a:lnSpc>
              <a:spcBef>
                <a:spcPts val="815"/>
              </a:spcBef>
            </a:pP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</a:t>
            </a:r>
            <a:r>
              <a:rPr sz="32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2503796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50" spc="-10" dirty="0"/>
              <a:t>Introduction</a:t>
            </a:r>
            <a:endParaRPr sz="2750"/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469517"/>
            <a:ext cx="9133205" cy="181524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94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Builds</a:t>
            </a:r>
            <a:r>
              <a:rPr sz="1600" spc="-10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sz="16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functional</a:t>
            </a:r>
            <a:r>
              <a:rPr sz="1600" spc="-9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16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sz="16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ts val="2865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Focuses</a:t>
            </a:r>
            <a:r>
              <a:rPr sz="16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sz="16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centralised</a:t>
            </a:r>
            <a:r>
              <a:rPr sz="16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management,</a:t>
            </a:r>
            <a:r>
              <a:rPr sz="16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enforcement,</a:t>
            </a:r>
            <a:r>
              <a:rPr sz="1600" spc="-9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9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>
              <a:lnSpc>
                <a:spcPts val="2865"/>
              </a:lnSpc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validation.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Uses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600" spc="-1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GW,</a:t>
            </a:r>
            <a:r>
              <a:rPr sz="16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A-SMS,</a:t>
            </a:r>
            <a:r>
              <a:rPr sz="16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A-GUI</a:t>
            </a:r>
            <a:r>
              <a:rPr sz="16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move</a:t>
            </a:r>
            <a:r>
              <a:rPr sz="16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600" spc="-7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</a:t>
            </a:r>
            <a:r>
              <a:rPr sz="1600" spc="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>
              <a:lnSpc>
                <a:spcPct val="100000"/>
              </a:lnSpc>
              <a:spcBef>
                <a:spcPts val="50"/>
              </a:spcBef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controlled</a:t>
            </a:r>
            <a:r>
              <a:rPr sz="1600" spc="-8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architecture.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Aim</a:t>
            </a:r>
            <a:r>
              <a:rPr spc="-50" dirty="0"/>
              <a:t> </a:t>
            </a:r>
            <a:r>
              <a:rPr dirty="0"/>
              <a:t>and</a:t>
            </a:r>
            <a:r>
              <a:rPr spc="15" dirty="0"/>
              <a:t> </a:t>
            </a:r>
            <a:r>
              <a:rPr spc="-10" dirty="0"/>
              <a:t>Objectives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655955" y="1344294"/>
            <a:ext cx="10076814" cy="2611612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marL="167005" algn="just">
              <a:lnSpc>
                <a:spcPts val="2865"/>
              </a:lnSpc>
              <a:spcBef>
                <a:spcPts val="105"/>
              </a:spcBef>
            </a:pP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</a:t>
            </a:r>
            <a:r>
              <a:rPr sz="18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</a:t>
            </a:r>
            <a:r>
              <a:rPr sz="180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centrally</a:t>
            </a:r>
            <a:r>
              <a:rPr sz="180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managed</a:t>
            </a:r>
            <a:r>
              <a:rPr sz="18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</a:t>
            </a:r>
            <a:r>
              <a:rPr sz="180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sz="18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sz="18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</a:t>
            </a:r>
            <a:r>
              <a:rPr sz="180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</a:t>
            </a:r>
          </a:p>
          <a:p>
            <a:pPr marL="167005" algn="just">
              <a:lnSpc>
                <a:spcPts val="2865"/>
              </a:lnSpc>
            </a:pP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Point</a:t>
            </a:r>
            <a:r>
              <a:rPr sz="180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Gaia.</a:t>
            </a:r>
          </a:p>
          <a:p>
            <a:pPr marL="167005" algn="just">
              <a:lnSpc>
                <a:spcPct val="100000"/>
              </a:lnSpc>
              <a:spcBef>
                <a:spcPts val="800"/>
              </a:spcBef>
            </a:pP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Objectives:</a:t>
            </a:r>
          </a:p>
          <a:p>
            <a:pPr marL="509905" indent="-342900" algn="just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510540" algn="l"/>
              </a:tabLst>
            </a:pP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</a:t>
            </a:r>
            <a:r>
              <a:rPr sz="180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80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GW,</a:t>
            </a:r>
            <a:r>
              <a:rPr sz="18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A-SMS,</a:t>
            </a:r>
            <a:r>
              <a:rPr sz="180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A-GUI</a:t>
            </a:r>
            <a:r>
              <a:rPr sz="180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into</a:t>
            </a:r>
            <a:r>
              <a:rPr sz="18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</a:t>
            </a:r>
            <a:r>
              <a:rPr sz="18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topology.</a:t>
            </a:r>
          </a:p>
          <a:p>
            <a:pPr marL="509905" marR="5080" indent="-343535" algn="just">
              <a:lnSpc>
                <a:spcPts val="2860"/>
              </a:lnSpc>
              <a:spcBef>
                <a:spcPts val="985"/>
              </a:spcBef>
              <a:buFont typeface="Arial MT"/>
              <a:buChar char="•"/>
              <a:tabLst>
                <a:tab pos="510540" algn="l"/>
              </a:tabLst>
            </a:pP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Verify</a:t>
            </a:r>
            <a:r>
              <a:rPr sz="18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connectivity,</a:t>
            </a:r>
            <a:r>
              <a:rPr sz="1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configure</a:t>
            </a:r>
            <a:r>
              <a:rPr sz="180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rule</a:t>
            </a:r>
            <a:r>
              <a:rPr sz="180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bases,</a:t>
            </a:r>
            <a:r>
              <a:rPr sz="180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80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</a:t>
            </a:r>
            <a:r>
              <a:rPr sz="180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sz="18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sz="18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</a:t>
            </a:r>
            <a:r>
              <a:rPr sz="1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protocols.</a:t>
            </a:r>
          </a:p>
          <a:p>
            <a:pPr marL="509905" indent="-342900" algn="just">
              <a:lnSpc>
                <a:spcPct val="100000"/>
              </a:lnSpc>
              <a:spcBef>
                <a:spcPts val="705"/>
              </a:spcBef>
              <a:buFont typeface="Arial MT"/>
              <a:buChar char="•"/>
              <a:tabLst>
                <a:tab pos="510540" algn="l"/>
              </a:tabLst>
            </a:pP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</a:t>
            </a:r>
            <a:r>
              <a:rPr sz="180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</a:t>
            </a:r>
            <a:r>
              <a:rPr sz="180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sz="180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controls</a:t>
            </a:r>
            <a:r>
              <a:rPr sz="18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80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</a:t>
            </a:r>
            <a:r>
              <a:rPr sz="1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</a:t>
            </a:r>
            <a:r>
              <a:rPr sz="1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beyond</a:t>
            </a:r>
            <a:r>
              <a:rPr sz="180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</a:t>
            </a:r>
            <a:r>
              <a:rPr sz="180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55955" y="1344294"/>
            <a:ext cx="5298440" cy="254377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87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original</a:t>
            </a:r>
            <a:r>
              <a:rPr sz="1600" spc="-9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topology</a:t>
            </a:r>
            <a:r>
              <a:rPr sz="16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>
              <a:lnSpc>
                <a:spcPts val="2870"/>
              </a:lnSpc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</a:t>
            </a:r>
            <a:r>
              <a:rPr sz="1600" spc="-9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sz="16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gaps.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Deploy</a:t>
            </a:r>
            <a:r>
              <a:rPr sz="1600" spc="-1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Gaia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components</a:t>
            </a:r>
            <a:r>
              <a:rPr sz="1600" spc="-7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confirm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>
              <a:lnSpc>
                <a:spcPct val="100000"/>
              </a:lnSpc>
              <a:spcBef>
                <a:spcPts val="45"/>
              </a:spcBef>
            </a:pP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platform</a:t>
            </a:r>
            <a:r>
              <a:rPr sz="1600" spc="-114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readiness.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marR="314325" indent="-343535">
              <a:lnSpc>
                <a:spcPts val="2850"/>
              </a:lnSpc>
              <a:spcBef>
                <a:spcPts val="925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</a:t>
            </a:r>
            <a:r>
              <a:rPr sz="16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sz="16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sz="1600" spc="-9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</a:t>
            </a:r>
            <a:r>
              <a:rPr sz="16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install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6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SmartConsole.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marR="5080" indent="-343535">
              <a:lnSpc>
                <a:spcPct val="101699"/>
              </a:lnSpc>
              <a:spcBef>
                <a:spcPts val="660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sz="16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allow/block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behaviour,</a:t>
            </a:r>
            <a:r>
              <a:rPr sz="1600" spc="-9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</a:t>
            </a:r>
            <a:r>
              <a:rPr sz="1600" spc="-8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logs</a:t>
            </a:r>
            <a:r>
              <a:rPr lang="en-GB"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343650" y="2705036"/>
            <a:ext cx="1214755" cy="852805"/>
            <a:chOff x="6343650" y="2705036"/>
            <a:chExt cx="1214755" cy="85280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43650" y="2705036"/>
              <a:ext cx="1214437" cy="85248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405626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973074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73074" y="733425"/>
                  </a:lnTo>
                  <a:lnTo>
                    <a:pt x="1020687" y="723816"/>
                  </a:lnTo>
                  <a:lnTo>
                    <a:pt x="1059561" y="697611"/>
                  </a:lnTo>
                  <a:lnTo>
                    <a:pt x="1085766" y="658737"/>
                  </a:lnTo>
                  <a:lnTo>
                    <a:pt x="1095375" y="611124"/>
                  </a:lnTo>
                  <a:lnTo>
                    <a:pt x="1095375" y="122174"/>
                  </a:lnTo>
                  <a:lnTo>
                    <a:pt x="1085766" y="74580"/>
                  </a:lnTo>
                  <a:lnTo>
                    <a:pt x="1059561" y="35750"/>
                  </a:lnTo>
                  <a:lnTo>
                    <a:pt x="1020687" y="9588"/>
                  </a:lnTo>
                  <a:lnTo>
                    <a:pt x="973074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405626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73074" y="0"/>
                  </a:lnTo>
                  <a:lnTo>
                    <a:pt x="1020687" y="9588"/>
                  </a:lnTo>
                  <a:lnTo>
                    <a:pt x="1059561" y="35750"/>
                  </a:lnTo>
                  <a:lnTo>
                    <a:pt x="1085766" y="74580"/>
                  </a:lnTo>
                  <a:lnTo>
                    <a:pt x="1095375" y="122174"/>
                  </a:lnTo>
                  <a:lnTo>
                    <a:pt x="1095375" y="611124"/>
                  </a:lnTo>
                  <a:lnTo>
                    <a:pt x="1085766" y="658737"/>
                  </a:lnTo>
                  <a:lnTo>
                    <a:pt x="1059561" y="697611"/>
                  </a:lnTo>
                  <a:lnTo>
                    <a:pt x="1020687" y="723816"/>
                  </a:lnTo>
                  <a:lnTo>
                    <a:pt x="973074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675119" y="2974657"/>
            <a:ext cx="56070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Review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7448550" y="2705036"/>
            <a:ext cx="1395730" cy="852805"/>
            <a:chOff x="7448550" y="2705036"/>
            <a:chExt cx="1395730" cy="852805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48550" y="3057461"/>
              <a:ext cx="300037" cy="13811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7501001" y="3109975"/>
              <a:ext cx="182880" cy="0"/>
            </a:xfrm>
            <a:custGeom>
              <a:avLst/>
              <a:gdLst/>
              <a:ahLst/>
              <a:cxnLst/>
              <a:rect l="l" t="t" r="r" b="b"/>
              <a:pathLst>
                <a:path w="182879">
                  <a:moveTo>
                    <a:pt x="0" y="0"/>
                  </a:moveTo>
                  <a:lnTo>
                    <a:pt x="182879" y="0"/>
                  </a:lnTo>
                </a:path>
              </a:pathLst>
            </a:custGeom>
            <a:ln w="25400">
              <a:solidFill>
                <a:srgbClr val="2239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20000" y="2705036"/>
              <a:ext cx="1223962" cy="85248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7681975" y="2748025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982599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82599" y="733425"/>
                  </a:lnTo>
                  <a:lnTo>
                    <a:pt x="1030212" y="723816"/>
                  </a:lnTo>
                  <a:lnTo>
                    <a:pt x="1069086" y="697611"/>
                  </a:lnTo>
                  <a:lnTo>
                    <a:pt x="1095291" y="658737"/>
                  </a:lnTo>
                  <a:lnTo>
                    <a:pt x="1104900" y="611124"/>
                  </a:lnTo>
                  <a:lnTo>
                    <a:pt x="1104900" y="122174"/>
                  </a:lnTo>
                  <a:lnTo>
                    <a:pt x="1095291" y="74580"/>
                  </a:lnTo>
                  <a:lnTo>
                    <a:pt x="1069086" y="35750"/>
                  </a:lnTo>
                  <a:lnTo>
                    <a:pt x="1030212" y="9588"/>
                  </a:lnTo>
                  <a:lnTo>
                    <a:pt x="982599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681975" y="2748025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82599" y="0"/>
                  </a:lnTo>
                  <a:lnTo>
                    <a:pt x="1030212" y="9588"/>
                  </a:lnTo>
                  <a:lnTo>
                    <a:pt x="1069086" y="35750"/>
                  </a:lnTo>
                  <a:lnTo>
                    <a:pt x="1095291" y="74580"/>
                  </a:lnTo>
                  <a:lnTo>
                    <a:pt x="1104900" y="122174"/>
                  </a:lnTo>
                  <a:lnTo>
                    <a:pt x="1104900" y="611124"/>
                  </a:lnTo>
                  <a:lnTo>
                    <a:pt x="1095291" y="658737"/>
                  </a:lnTo>
                  <a:lnTo>
                    <a:pt x="1069086" y="697611"/>
                  </a:lnTo>
                  <a:lnTo>
                    <a:pt x="1030212" y="723816"/>
                  </a:lnTo>
                  <a:lnTo>
                    <a:pt x="982599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7963281" y="2974657"/>
            <a:ext cx="54927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Deploy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8734425" y="2705036"/>
            <a:ext cx="1386205" cy="852805"/>
            <a:chOff x="8734425" y="2705036"/>
            <a:chExt cx="1386205" cy="852805"/>
          </a:xfrm>
        </p:grpSpPr>
        <p:pic>
          <p:nvPicPr>
            <p:cNvPr id="21" name="object 2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34425" y="3057461"/>
              <a:ext cx="300037" cy="138112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8786876" y="3109975"/>
              <a:ext cx="182880" cy="0"/>
            </a:xfrm>
            <a:custGeom>
              <a:avLst/>
              <a:gdLst/>
              <a:ahLst/>
              <a:cxnLst/>
              <a:rect l="l" t="t" r="r" b="b"/>
              <a:pathLst>
                <a:path w="182879">
                  <a:moveTo>
                    <a:pt x="0" y="0"/>
                  </a:moveTo>
                  <a:lnTo>
                    <a:pt x="182879" y="0"/>
                  </a:lnTo>
                </a:path>
              </a:pathLst>
            </a:custGeom>
            <a:ln w="25400">
              <a:solidFill>
                <a:srgbClr val="2239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05875" y="2705036"/>
              <a:ext cx="1214437" cy="852487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8967850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973074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73074" y="733425"/>
                  </a:lnTo>
                  <a:lnTo>
                    <a:pt x="1020687" y="723816"/>
                  </a:lnTo>
                  <a:lnTo>
                    <a:pt x="1059561" y="697611"/>
                  </a:lnTo>
                  <a:lnTo>
                    <a:pt x="1085766" y="658737"/>
                  </a:lnTo>
                  <a:lnTo>
                    <a:pt x="1095375" y="611124"/>
                  </a:lnTo>
                  <a:lnTo>
                    <a:pt x="1095375" y="122174"/>
                  </a:lnTo>
                  <a:lnTo>
                    <a:pt x="1085766" y="74580"/>
                  </a:lnTo>
                  <a:lnTo>
                    <a:pt x="1059561" y="35750"/>
                  </a:lnTo>
                  <a:lnTo>
                    <a:pt x="1020687" y="9588"/>
                  </a:lnTo>
                  <a:lnTo>
                    <a:pt x="973074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967850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73074" y="0"/>
                  </a:lnTo>
                  <a:lnTo>
                    <a:pt x="1020687" y="9588"/>
                  </a:lnTo>
                  <a:lnTo>
                    <a:pt x="1059561" y="35750"/>
                  </a:lnTo>
                  <a:lnTo>
                    <a:pt x="1085766" y="74580"/>
                  </a:lnTo>
                  <a:lnTo>
                    <a:pt x="1095375" y="122174"/>
                  </a:lnTo>
                  <a:lnTo>
                    <a:pt x="1095375" y="611124"/>
                  </a:lnTo>
                  <a:lnTo>
                    <a:pt x="1085766" y="658737"/>
                  </a:lnTo>
                  <a:lnTo>
                    <a:pt x="1059561" y="697611"/>
                  </a:lnTo>
                  <a:lnTo>
                    <a:pt x="1020687" y="723816"/>
                  </a:lnTo>
                  <a:lnTo>
                    <a:pt x="973074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9231376" y="2974657"/>
            <a:ext cx="576580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Control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10010775" y="2705036"/>
            <a:ext cx="1386205" cy="852805"/>
            <a:chOff x="10010775" y="2705036"/>
            <a:chExt cx="1386205" cy="852805"/>
          </a:xfrm>
        </p:grpSpPr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10775" y="3057461"/>
              <a:ext cx="300037" cy="138112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10063226" y="3109975"/>
              <a:ext cx="182880" cy="0"/>
            </a:xfrm>
            <a:custGeom>
              <a:avLst/>
              <a:gdLst/>
              <a:ahLst/>
              <a:cxnLst/>
              <a:rect l="l" t="t" r="r" b="b"/>
              <a:pathLst>
                <a:path w="182879">
                  <a:moveTo>
                    <a:pt x="0" y="0"/>
                  </a:moveTo>
                  <a:lnTo>
                    <a:pt x="182879" y="0"/>
                  </a:lnTo>
                </a:path>
              </a:pathLst>
            </a:custGeom>
            <a:ln w="25400">
              <a:solidFill>
                <a:srgbClr val="2239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82225" y="2705036"/>
              <a:ext cx="1214437" cy="852487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0244200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973074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73074" y="733425"/>
                  </a:lnTo>
                  <a:lnTo>
                    <a:pt x="1020687" y="723816"/>
                  </a:lnTo>
                  <a:lnTo>
                    <a:pt x="1059561" y="697611"/>
                  </a:lnTo>
                  <a:lnTo>
                    <a:pt x="1085766" y="658737"/>
                  </a:lnTo>
                  <a:lnTo>
                    <a:pt x="1095375" y="611124"/>
                  </a:lnTo>
                  <a:lnTo>
                    <a:pt x="1095375" y="122174"/>
                  </a:lnTo>
                  <a:lnTo>
                    <a:pt x="1085766" y="74580"/>
                  </a:lnTo>
                  <a:lnTo>
                    <a:pt x="1059561" y="35750"/>
                  </a:lnTo>
                  <a:lnTo>
                    <a:pt x="1020687" y="9588"/>
                  </a:lnTo>
                  <a:lnTo>
                    <a:pt x="973074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0244200" y="2748025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73074" y="0"/>
                  </a:lnTo>
                  <a:lnTo>
                    <a:pt x="1020687" y="9588"/>
                  </a:lnTo>
                  <a:lnTo>
                    <a:pt x="1059561" y="35750"/>
                  </a:lnTo>
                  <a:lnTo>
                    <a:pt x="1085766" y="74580"/>
                  </a:lnTo>
                  <a:lnTo>
                    <a:pt x="1095375" y="122174"/>
                  </a:lnTo>
                  <a:lnTo>
                    <a:pt x="1095375" y="611124"/>
                  </a:lnTo>
                  <a:lnTo>
                    <a:pt x="1085766" y="658737"/>
                  </a:lnTo>
                  <a:lnTo>
                    <a:pt x="1059561" y="697611"/>
                  </a:lnTo>
                  <a:lnTo>
                    <a:pt x="1020687" y="723816"/>
                  </a:lnTo>
                  <a:lnTo>
                    <a:pt x="973074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10484866" y="2974657"/>
            <a:ext cx="63182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Validate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Stage</a:t>
            </a:r>
            <a:r>
              <a:rPr spc="-85" dirty="0"/>
              <a:t> </a:t>
            </a:r>
            <a:r>
              <a:rPr dirty="0"/>
              <a:t>1:</a:t>
            </a:r>
            <a:r>
              <a:rPr spc="-70" dirty="0"/>
              <a:t> </a:t>
            </a:r>
            <a:r>
              <a:rPr dirty="0"/>
              <a:t>Security</a:t>
            </a:r>
            <a:r>
              <a:rPr spc="-20" dirty="0"/>
              <a:t> </a:t>
            </a:r>
            <a:r>
              <a:rPr spc="-10" dirty="0"/>
              <a:t>Infrastructure</a:t>
            </a:r>
            <a:r>
              <a:rPr spc="-85" dirty="0"/>
              <a:t> </a:t>
            </a:r>
            <a:r>
              <a:rPr spc="-10" dirty="0"/>
              <a:t>Deployment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4739005" cy="194540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98450" marR="352425" indent="-28575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GW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introduced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sz="1600" spc="-7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enforcement</a:t>
            </a:r>
            <a:r>
              <a:rPr sz="16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point</a:t>
            </a:r>
            <a:r>
              <a:rPr sz="16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600" spc="-10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inbound</a:t>
            </a:r>
            <a:r>
              <a:rPr sz="1600" spc="-8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outbound</a:t>
            </a:r>
            <a:r>
              <a:rPr sz="16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spcBef>
                <a:spcPts val="805"/>
              </a:spcBef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SMS</a:t>
            </a:r>
            <a:r>
              <a:rPr sz="16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r>
              <a:rPr sz="16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</a:t>
            </a:r>
            <a:r>
              <a:rPr sz="16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administration</a:t>
            </a:r>
            <a:r>
              <a:rPr sz="16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monitoring.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marR="5080" indent="-285750">
              <a:lnSpc>
                <a:spcPct val="100400"/>
              </a:lnSpc>
              <a:spcBef>
                <a:spcPts val="785"/>
              </a:spcBef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GUI</a:t>
            </a:r>
            <a:r>
              <a:rPr sz="16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sz="16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sz="16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acted</a:t>
            </a:r>
            <a:r>
              <a:rPr sz="16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  <a:r>
              <a:rPr sz="1600" spc="-1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endpoint</a:t>
            </a:r>
            <a:r>
              <a:rPr sz="1600" spc="-9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600" spc="-1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 </a:t>
            </a:r>
            <a:r>
              <a:rPr sz="16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deployment.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object 8" descr="image3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77000" y="1362075"/>
            <a:ext cx="5295900" cy="41338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0D9B6B43-2659-EFA5-CFF0-DD753CB809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1" t="20000" r="21050" b="13333"/>
          <a:stretch>
            <a:fillRect/>
          </a:stretch>
        </p:blipFill>
        <p:spPr>
          <a:xfrm>
            <a:off x="1814369" y="3540444"/>
            <a:ext cx="6324600" cy="4572001"/>
          </a:xfrm>
          <a:prstGeom prst="rect">
            <a:avLst/>
          </a:prstGeom>
        </p:spPr>
      </p:pic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Stage</a:t>
            </a:r>
            <a:r>
              <a:rPr spc="-75" dirty="0"/>
              <a:t> </a:t>
            </a:r>
            <a:r>
              <a:rPr dirty="0"/>
              <a:t>2:</a:t>
            </a:r>
            <a:r>
              <a:rPr spc="-60" dirty="0"/>
              <a:t> </a:t>
            </a:r>
            <a:r>
              <a:rPr dirty="0"/>
              <a:t>Device</a:t>
            </a:r>
            <a:r>
              <a:rPr spc="-70" dirty="0"/>
              <a:t> </a:t>
            </a:r>
            <a:r>
              <a:rPr spc="-10" dirty="0"/>
              <a:t>Configuration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2" name="object 12" descr="A screenshot of a computer  AI-generated content may be incorrect.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72400" y="1"/>
            <a:ext cx="4419600" cy="33528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28015" y="1338479"/>
            <a:ext cx="4827270" cy="215469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43560" indent="-343535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Interfaces</a:t>
            </a:r>
            <a:r>
              <a:rPr sz="1600" spc="-6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and</a:t>
            </a:r>
            <a:r>
              <a:rPr sz="1600" spc="-7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addressing</a:t>
            </a:r>
            <a:r>
              <a:rPr sz="1600" spc="-9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202B36"/>
                </a:solidFill>
                <a:latin typeface="Calibri"/>
                <a:cs typeface="Calibri"/>
              </a:rPr>
              <a:t>were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configured</a:t>
            </a:r>
            <a:r>
              <a:rPr sz="1600" spc="-8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for</a:t>
            </a:r>
            <a:r>
              <a:rPr sz="1600" spc="-4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the</a:t>
            </a:r>
            <a:r>
              <a:rPr sz="1600" spc="-9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gateway,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management</a:t>
            </a:r>
            <a:r>
              <a:rPr sz="1600" spc="-4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35" dirty="0">
                <a:solidFill>
                  <a:srgbClr val="202B36"/>
                </a:solidFill>
                <a:latin typeface="Calibri"/>
                <a:cs typeface="Calibri"/>
              </a:rPr>
              <a:t>server,</a:t>
            </a:r>
            <a:r>
              <a:rPr sz="1600" spc="-6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admin workstation.</a:t>
            </a:r>
            <a:endParaRPr sz="1600" dirty="0">
              <a:latin typeface="Calibri"/>
              <a:cs typeface="Calibri"/>
            </a:endParaRPr>
          </a:p>
          <a:p>
            <a:pPr marL="355600" marR="143510" indent="-343535" algn="just">
              <a:lnSpc>
                <a:spcPct val="100400"/>
              </a:lnSpc>
              <a:spcBef>
                <a:spcPts val="785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Administrative</a:t>
            </a:r>
            <a:r>
              <a:rPr sz="1600" spc="-9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profiles</a:t>
            </a:r>
            <a:r>
              <a:rPr sz="1600" spc="-6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and</a:t>
            </a:r>
            <a:r>
              <a:rPr sz="1600" spc="-8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secure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access</a:t>
            </a:r>
            <a:r>
              <a:rPr sz="1600" spc="-7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paths</a:t>
            </a:r>
            <a:r>
              <a:rPr sz="1600" spc="-7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were</a:t>
            </a:r>
            <a:r>
              <a:rPr sz="1600" spc="-10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prepared</a:t>
            </a:r>
            <a:r>
              <a:rPr sz="1600" spc="-9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before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policy</a:t>
            </a:r>
            <a:r>
              <a:rPr sz="1600" spc="-4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work</a:t>
            </a:r>
            <a:r>
              <a:rPr sz="1600" spc="-4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began.</a:t>
            </a:r>
            <a:endParaRPr sz="1600" dirty="0">
              <a:latin typeface="Calibri"/>
              <a:cs typeface="Calibri"/>
            </a:endParaRPr>
          </a:p>
          <a:p>
            <a:pPr marL="355600" indent="-342900" algn="just">
              <a:lnSpc>
                <a:spcPts val="287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This</a:t>
            </a:r>
            <a:r>
              <a:rPr sz="1600" spc="-4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stage</a:t>
            </a:r>
            <a:r>
              <a:rPr sz="1600" spc="-7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ensured</a:t>
            </a:r>
            <a:r>
              <a:rPr sz="1600" spc="-6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the</a:t>
            </a:r>
            <a:r>
              <a:rPr sz="1600" spc="-7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platform</a:t>
            </a:r>
            <a:r>
              <a:rPr sz="1600" spc="-11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202B36"/>
                </a:solidFill>
                <a:latin typeface="Calibri"/>
                <a:cs typeface="Calibri"/>
              </a:rPr>
              <a:t>was</a:t>
            </a:r>
            <a:endParaRPr sz="1600" dirty="0">
              <a:latin typeface="Calibri"/>
              <a:cs typeface="Calibri"/>
            </a:endParaRPr>
          </a:p>
          <a:p>
            <a:pPr marL="355600" algn="just">
              <a:lnSpc>
                <a:spcPts val="2870"/>
              </a:lnSpc>
            </a:pP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ready</a:t>
            </a:r>
            <a:r>
              <a:rPr sz="1600" spc="-80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02B36"/>
                </a:solidFill>
                <a:latin typeface="Calibri"/>
                <a:cs typeface="Calibri"/>
              </a:rPr>
              <a:t>for</a:t>
            </a:r>
            <a:r>
              <a:rPr sz="1600" spc="-10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controlled</a:t>
            </a:r>
            <a:r>
              <a:rPr sz="1600" spc="-85" dirty="0">
                <a:solidFill>
                  <a:srgbClr val="202B36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02B36"/>
                </a:solidFill>
                <a:latin typeface="Calibri"/>
                <a:cs typeface="Calibri"/>
              </a:rPr>
              <a:t>management.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5EF4F0D-AB40-ABF9-39F8-A9D25841FB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0" t="44444" r="24305" b="13334"/>
          <a:stretch>
            <a:fillRect/>
          </a:stretch>
        </p:blipFill>
        <p:spPr>
          <a:xfrm>
            <a:off x="7772400" y="3385687"/>
            <a:ext cx="4191000" cy="28956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Stage</a:t>
            </a:r>
            <a:r>
              <a:rPr spc="-70" dirty="0"/>
              <a:t> </a:t>
            </a:r>
            <a:r>
              <a:rPr dirty="0"/>
              <a:t>3:</a:t>
            </a:r>
            <a:r>
              <a:rPr spc="-50" dirty="0"/>
              <a:t> </a:t>
            </a:r>
            <a:r>
              <a:rPr dirty="0"/>
              <a:t>Licensing</a:t>
            </a:r>
            <a:r>
              <a:rPr spc="-70" dirty="0"/>
              <a:t> </a:t>
            </a:r>
            <a:r>
              <a:rPr dirty="0"/>
              <a:t>and</a:t>
            </a:r>
            <a:r>
              <a:rPr spc="-5" dirty="0"/>
              <a:t> </a:t>
            </a:r>
            <a:r>
              <a:rPr spc="-10" dirty="0"/>
              <a:t>Readiness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28015" y="1426308"/>
            <a:ext cx="4813300" cy="83349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45085" indent="-343535" algn="just">
              <a:lnSpc>
                <a:spcPct val="100400"/>
              </a:lnSpc>
              <a:spcBef>
                <a:spcPts val="90"/>
              </a:spcBef>
              <a:buFont typeface="Arial MT"/>
              <a:buChar char="•"/>
              <a:tabLst>
                <a:tab pos="355600" algn="l"/>
              </a:tabLst>
            </a:pP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Licensing</a:t>
            </a:r>
            <a:r>
              <a:rPr sz="10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000" spc="-1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verified</a:t>
            </a:r>
            <a:r>
              <a:rPr sz="10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0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confirm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platform</a:t>
            </a:r>
            <a:r>
              <a:rPr sz="10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features</a:t>
            </a:r>
            <a:r>
              <a:rPr sz="10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000" spc="-8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capability.</a:t>
            </a:r>
            <a:endParaRPr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marR="5080" indent="-343535" algn="just">
              <a:lnSpc>
                <a:spcPct val="100400"/>
              </a:lnSpc>
              <a:spcBef>
                <a:spcPts val="790"/>
              </a:spcBef>
              <a:buFont typeface="Arial MT"/>
              <a:buChar char="•"/>
              <a:tabLst>
                <a:tab pos="355600" algn="l"/>
              </a:tabLst>
            </a:pP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  <a:r>
              <a:rPr sz="1000" spc="-10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connectivity</a:t>
            </a:r>
            <a:r>
              <a:rPr sz="1000" spc="-1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0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0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SMS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0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checked</a:t>
            </a:r>
            <a:r>
              <a:rPr sz="10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before</a:t>
            </a:r>
            <a:r>
              <a:rPr sz="10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installing</a:t>
            </a:r>
            <a:r>
              <a:rPr sz="1000" spc="-7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sz="10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policy.</a:t>
            </a:r>
            <a:endParaRPr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 algn="just">
              <a:lnSpc>
                <a:spcPts val="2865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sz="10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</a:t>
            </a:r>
            <a:r>
              <a:rPr sz="10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0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</a:t>
            </a:r>
            <a:r>
              <a:rPr sz="10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0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failed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deployment</a:t>
            </a:r>
            <a:r>
              <a:rPr sz="10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later</a:t>
            </a:r>
            <a:r>
              <a:rPr sz="10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0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0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0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process.</a:t>
            </a:r>
            <a:endParaRPr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DE077AD-0370-5461-2C44-87D8638E2D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5626" b="18889"/>
          <a:stretch>
            <a:fillRect/>
          </a:stretch>
        </p:blipFill>
        <p:spPr>
          <a:xfrm>
            <a:off x="990600" y="2440422"/>
            <a:ext cx="5486400" cy="449097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FC7876D-DDEE-1E27-B402-1302CB722F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72" t="16735" r="23308" b="19584"/>
          <a:stretch>
            <a:fillRect/>
          </a:stretch>
        </p:blipFill>
        <p:spPr>
          <a:xfrm>
            <a:off x="6477000" y="2490787"/>
            <a:ext cx="5795838" cy="436721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7D85FA1-EBDB-F396-0F8D-3DAA29E7FD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28" t="16459" r="23308" b="19860"/>
          <a:stretch>
            <a:fillRect/>
          </a:stretch>
        </p:blipFill>
        <p:spPr>
          <a:xfrm>
            <a:off x="6199697" y="-757299"/>
            <a:ext cx="5800600" cy="436721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Stage</a:t>
            </a:r>
            <a:r>
              <a:rPr spc="-90" dirty="0"/>
              <a:t> </a:t>
            </a:r>
            <a:r>
              <a:rPr dirty="0"/>
              <a:t>4:</a:t>
            </a:r>
            <a:r>
              <a:rPr spc="-65" dirty="0"/>
              <a:t> </a:t>
            </a:r>
            <a:r>
              <a:rPr dirty="0"/>
              <a:t>Connectivity</a:t>
            </a:r>
            <a:r>
              <a:rPr spc="-25" dirty="0"/>
              <a:t> </a:t>
            </a:r>
            <a:r>
              <a:rPr spc="-10" dirty="0"/>
              <a:t>Verification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5015230" cy="127034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84150" marR="83185" indent="-17145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Reachability</a:t>
            </a:r>
            <a:r>
              <a:rPr sz="1200" spc="-1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tests</a:t>
            </a:r>
            <a:r>
              <a:rPr sz="1200" spc="-114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confirmed communication</a:t>
            </a:r>
            <a:r>
              <a:rPr sz="12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</a:t>
            </a:r>
            <a:r>
              <a:rPr sz="12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2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1200" spc="-3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2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2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SMS.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4150" marR="447675" indent="-171450">
              <a:lnSpc>
                <a:spcPct val="100400"/>
              </a:lnSpc>
              <a:spcBef>
                <a:spcPts val="790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Stable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connectivity</a:t>
            </a:r>
            <a:r>
              <a:rPr sz="12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2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because</a:t>
            </a:r>
            <a:r>
              <a:rPr sz="12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200" spc="-1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installation</a:t>
            </a:r>
            <a:r>
              <a:rPr sz="12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2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monitoring</a:t>
            </a:r>
            <a:r>
              <a:rPr sz="12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depend</a:t>
            </a:r>
            <a:r>
              <a:rPr sz="12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sz="1200" spc="-6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4150" indent="-171450">
              <a:lnSpc>
                <a:spcPts val="2865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Successful</a:t>
            </a:r>
            <a:r>
              <a:rPr sz="12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r>
              <a:rPr sz="1200" spc="-5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confirmed</a:t>
            </a:r>
            <a:r>
              <a:rPr sz="1200" spc="-7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operational</a:t>
            </a:r>
            <a:r>
              <a:rPr lang="en-GB"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readiness.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32833A5-882E-A311-474D-BBD0281A55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23" t="47586" b="6666"/>
          <a:stretch>
            <a:fillRect/>
          </a:stretch>
        </p:blipFill>
        <p:spPr>
          <a:xfrm>
            <a:off x="6365878" y="228600"/>
            <a:ext cx="5407025" cy="313744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3F9B9E-9E0D-F075-8F00-4B8C7F7F99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" t="47584" r="50000" b="10000"/>
          <a:stretch>
            <a:fillRect/>
          </a:stretch>
        </p:blipFill>
        <p:spPr>
          <a:xfrm>
            <a:off x="2743200" y="3552881"/>
            <a:ext cx="5285106" cy="29088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Firewall</a:t>
            </a:r>
            <a:r>
              <a:rPr spc="-120" dirty="0"/>
              <a:t> </a:t>
            </a:r>
            <a:r>
              <a:rPr dirty="0"/>
              <a:t>Policy</a:t>
            </a:r>
            <a:r>
              <a:rPr spc="-75" dirty="0"/>
              <a:t> </a:t>
            </a:r>
            <a:r>
              <a:rPr spc="-10" dirty="0"/>
              <a:t>Strategy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58495" y="1380683"/>
            <a:ext cx="5077460" cy="113723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150" indent="-17145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200" spc="-4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</a:t>
            </a:r>
            <a:r>
              <a:rPr sz="12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</a:t>
            </a:r>
            <a:r>
              <a:rPr sz="12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followed</a:t>
            </a:r>
            <a:r>
              <a:rPr sz="12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least-privilege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4150" marR="5080" indent="-171450">
              <a:lnSpc>
                <a:spcPct val="100400"/>
              </a:lnSpc>
              <a:spcBef>
                <a:spcPts val="785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Only</a:t>
            </a:r>
            <a:r>
              <a:rPr sz="12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business-required</a:t>
            </a:r>
            <a:r>
              <a:rPr sz="1200" spc="-6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</a:t>
            </a:r>
            <a:r>
              <a:rPr sz="12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2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allowed;</a:t>
            </a:r>
            <a:r>
              <a:rPr sz="12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risky</a:t>
            </a:r>
            <a:r>
              <a:rPr sz="1200" spc="-3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sz="1200" spc="-8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unnecessary</a:t>
            </a:r>
            <a:r>
              <a:rPr sz="1200" spc="-1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flows</a:t>
            </a:r>
            <a:r>
              <a:rPr sz="1200" spc="-4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4150" marR="782320" indent="-171450">
              <a:lnSpc>
                <a:spcPct val="101699"/>
              </a:lnSpc>
              <a:spcBef>
                <a:spcPts val="755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</a:t>
            </a:r>
            <a:r>
              <a:rPr sz="12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</a:t>
            </a:r>
            <a:r>
              <a:rPr sz="1200" spc="-8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</a:t>
            </a:r>
            <a:r>
              <a:rPr sz="1200" spc="-10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2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tightly</a:t>
            </a:r>
            <a:r>
              <a:rPr sz="1200" spc="-1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restricted</a:t>
            </a:r>
            <a:r>
              <a:rPr sz="12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sz="1200" spc="-55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20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user</a:t>
            </a:r>
            <a:r>
              <a:rPr sz="1200" spc="-10" dirty="0">
                <a:solidFill>
                  <a:srgbClr val="202B3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traffic.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05F3C56-CD13-0702-0FF3-59DC72C4B4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15784" r="23394" b="19357"/>
          <a:stretch>
            <a:fillRect/>
          </a:stretch>
        </p:blipFill>
        <p:spPr>
          <a:xfrm>
            <a:off x="1981200" y="2707589"/>
            <a:ext cx="5900674" cy="444798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8C90B5B-4E22-11B4-10A6-BCD5EF1A1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8" t="16735" r="23308" b="20000"/>
          <a:stretch>
            <a:fillRect/>
          </a:stretch>
        </p:blipFill>
        <p:spPr>
          <a:xfrm>
            <a:off x="6705600" y="24865"/>
            <a:ext cx="5857750" cy="433870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Security</a:t>
            </a:r>
            <a:r>
              <a:rPr spc="-35" dirty="0"/>
              <a:t> </a:t>
            </a:r>
            <a:r>
              <a:rPr spc="-10" dirty="0"/>
              <a:t>Enhancements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655955" y="1344294"/>
            <a:ext cx="10076814" cy="1545616"/>
          </a:xfrm>
          <a:prstGeom prst="rect">
            <a:avLst/>
          </a:prstGeom>
        </p:spPr>
        <p:txBody>
          <a:bodyPr vert="horz" wrap="square" lIns="0" tIns="137287" rIns="0" bIns="0" rtlCol="0">
            <a:spAutoFit/>
          </a:bodyPr>
          <a:lstStyle/>
          <a:p>
            <a:pPr marL="509905" marR="5080" indent="-342900">
              <a:lnSpc>
                <a:spcPct val="1278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control &amp; partition </a:t>
            </a:r>
          </a:p>
          <a:p>
            <a:pPr marL="509905" marR="5080" indent="-342900">
              <a:lnSpc>
                <a:spcPct val="1278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TLS/HTTPS inspection </a:t>
            </a:r>
          </a:p>
          <a:p>
            <a:pPr marL="509905" marR="5080" indent="-342900">
              <a:lnSpc>
                <a:spcPct val="1278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Identity-aware access (Zero Trust) </a:t>
            </a:r>
            <a:endParaRPr spc="-1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Conclusion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655955" y="1344294"/>
            <a:ext cx="10076814" cy="3777124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marL="167005">
              <a:lnSpc>
                <a:spcPts val="2865"/>
              </a:lnSpc>
              <a:spcBef>
                <a:spcPts val="105"/>
              </a:spcBef>
            </a:pPr>
            <a:r>
              <a:rPr dirty="0"/>
              <a:t>The</a:t>
            </a:r>
            <a:r>
              <a:rPr spc="-60" dirty="0"/>
              <a:t> </a:t>
            </a:r>
            <a:r>
              <a:rPr dirty="0"/>
              <a:t>final</a:t>
            </a:r>
            <a:r>
              <a:rPr spc="-25" dirty="0"/>
              <a:t> </a:t>
            </a:r>
            <a:r>
              <a:rPr dirty="0"/>
              <a:t>design</a:t>
            </a:r>
            <a:r>
              <a:rPr spc="-55" dirty="0"/>
              <a:t> </a:t>
            </a:r>
            <a:r>
              <a:rPr dirty="0"/>
              <a:t>upgraded</a:t>
            </a:r>
            <a:r>
              <a:rPr spc="-55" dirty="0"/>
              <a:t> </a:t>
            </a:r>
            <a:r>
              <a:rPr dirty="0"/>
              <a:t>a</a:t>
            </a:r>
            <a:r>
              <a:rPr spc="-90" dirty="0"/>
              <a:t> </a:t>
            </a:r>
            <a:r>
              <a:rPr dirty="0"/>
              <a:t>functional</a:t>
            </a:r>
            <a:r>
              <a:rPr spc="-20" dirty="0"/>
              <a:t> </a:t>
            </a:r>
            <a:r>
              <a:rPr spc="-10" dirty="0"/>
              <a:t>two-</a:t>
            </a:r>
            <a:r>
              <a:rPr dirty="0"/>
              <a:t>site</a:t>
            </a:r>
            <a:r>
              <a:rPr spc="-55" dirty="0"/>
              <a:t> </a:t>
            </a:r>
            <a:r>
              <a:rPr spc="-10" dirty="0"/>
              <a:t>network</a:t>
            </a:r>
          </a:p>
          <a:p>
            <a:pPr marL="167005">
              <a:lnSpc>
                <a:spcPts val="2865"/>
              </a:lnSpc>
            </a:pPr>
            <a:r>
              <a:rPr dirty="0"/>
              <a:t>into</a:t>
            </a:r>
            <a:r>
              <a:rPr spc="-75" dirty="0"/>
              <a:t> </a:t>
            </a:r>
            <a:r>
              <a:rPr dirty="0"/>
              <a:t>a</a:t>
            </a:r>
            <a:r>
              <a:rPr spc="-40" dirty="0"/>
              <a:t> </a:t>
            </a:r>
            <a:r>
              <a:rPr spc="-10" dirty="0"/>
              <a:t>centrally</a:t>
            </a:r>
            <a:r>
              <a:rPr spc="-55" dirty="0"/>
              <a:t> </a:t>
            </a:r>
            <a:r>
              <a:rPr spc="-10" dirty="0"/>
              <a:t>managed</a:t>
            </a:r>
            <a:r>
              <a:rPr spc="-65" dirty="0"/>
              <a:t> </a:t>
            </a:r>
            <a:r>
              <a:rPr dirty="0"/>
              <a:t>security</a:t>
            </a:r>
            <a:r>
              <a:rPr spc="-60" dirty="0"/>
              <a:t> </a:t>
            </a:r>
            <a:r>
              <a:rPr spc="-10" dirty="0"/>
              <a:t>architecture.</a:t>
            </a:r>
          </a:p>
          <a:p>
            <a:pPr marL="167005">
              <a:lnSpc>
                <a:spcPct val="100000"/>
              </a:lnSpc>
              <a:spcBef>
                <a:spcPts val="800"/>
              </a:spcBef>
            </a:pPr>
            <a:r>
              <a:rPr dirty="0"/>
              <a:t>Gaia</a:t>
            </a:r>
            <a:r>
              <a:rPr spc="-85" dirty="0"/>
              <a:t> </a:t>
            </a:r>
            <a:r>
              <a:rPr dirty="0"/>
              <a:t>appliances</a:t>
            </a:r>
            <a:r>
              <a:rPr spc="-95" dirty="0"/>
              <a:t> </a:t>
            </a:r>
            <a:r>
              <a:rPr dirty="0"/>
              <a:t>improved</a:t>
            </a:r>
            <a:r>
              <a:rPr spc="-45" dirty="0"/>
              <a:t> </a:t>
            </a:r>
            <a:r>
              <a:rPr spc="-25" dirty="0"/>
              <a:t>visibility,</a:t>
            </a:r>
            <a:r>
              <a:rPr spc="-60" dirty="0"/>
              <a:t> </a:t>
            </a:r>
            <a:r>
              <a:rPr spc="-25" dirty="0"/>
              <a:t>consistency,</a:t>
            </a:r>
            <a:r>
              <a:rPr spc="-60" dirty="0"/>
              <a:t> </a:t>
            </a:r>
            <a:r>
              <a:rPr spc="-25" dirty="0"/>
              <a:t>and</a:t>
            </a:r>
          </a:p>
          <a:p>
            <a:pPr marL="167005">
              <a:lnSpc>
                <a:spcPct val="100000"/>
              </a:lnSpc>
              <a:spcBef>
                <a:spcPts val="45"/>
              </a:spcBef>
            </a:pPr>
            <a:r>
              <a:rPr spc="-10" dirty="0"/>
              <a:t>control</a:t>
            </a:r>
            <a:r>
              <a:rPr spc="-105" dirty="0"/>
              <a:t> </a:t>
            </a:r>
            <a:r>
              <a:rPr dirty="0"/>
              <a:t>across</a:t>
            </a:r>
            <a:r>
              <a:rPr spc="-50" dirty="0"/>
              <a:t> </a:t>
            </a:r>
            <a:r>
              <a:rPr dirty="0"/>
              <a:t>the</a:t>
            </a:r>
            <a:r>
              <a:rPr spc="-75" dirty="0"/>
              <a:t> </a:t>
            </a:r>
            <a:r>
              <a:rPr spc="-10" dirty="0"/>
              <a:t>environment.</a:t>
            </a:r>
          </a:p>
          <a:p>
            <a:pPr marL="167005">
              <a:lnSpc>
                <a:spcPts val="2870"/>
              </a:lnSpc>
              <a:spcBef>
                <a:spcPts val="800"/>
              </a:spcBef>
            </a:pPr>
            <a:r>
              <a:rPr dirty="0"/>
              <a:t>The</a:t>
            </a:r>
            <a:r>
              <a:rPr spc="-65" dirty="0"/>
              <a:t> </a:t>
            </a:r>
            <a:r>
              <a:rPr spc="-10" dirty="0"/>
              <a:t>implementation</a:t>
            </a:r>
            <a:r>
              <a:rPr spc="-55" dirty="0"/>
              <a:t> </a:t>
            </a:r>
            <a:r>
              <a:rPr spc="-10" dirty="0"/>
              <a:t>demonstrated</a:t>
            </a:r>
            <a:r>
              <a:rPr spc="-55" dirty="0"/>
              <a:t> </a:t>
            </a:r>
            <a:r>
              <a:rPr dirty="0"/>
              <a:t>both</a:t>
            </a:r>
            <a:r>
              <a:rPr spc="-55" dirty="0"/>
              <a:t> </a:t>
            </a:r>
            <a:r>
              <a:rPr spc="-10" dirty="0"/>
              <a:t>practical</a:t>
            </a:r>
          </a:p>
          <a:p>
            <a:pPr marL="167005">
              <a:lnSpc>
                <a:spcPts val="2870"/>
              </a:lnSpc>
            </a:pPr>
            <a:r>
              <a:rPr spc="-10" dirty="0"/>
              <a:t>configuration</a:t>
            </a:r>
            <a:r>
              <a:rPr spc="-65" dirty="0"/>
              <a:t> </a:t>
            </a:r>
            <a:r>
              <a:rPr dirty="0"/>
              <a:t>skill</a:t>
            </a:r>
            <a:r>
              <a:rPr spc="-90" dirty="0"/>
              <a:t> </a:t>
            </a:r>
            <a:r>
              <a:rPr dirty="0"/>
              <a:t>and</a:t>
            </a:r>
            <a:r>
              <a:rPr spc="-60" dirty="0"/>
              <a:t> </a:t>
            </a:r>
            <a:r>
              <a:rPr dirty="0"/>
              <a:t>sound</a:t>
            </a:r>
            <a:r>
              <a:rPr spc="-60" dirty="0"/>
              <a:t> </a:t>
            </a:r>
            <a:r>
              <a:rPr dirty="0"/>
              <a:t>security</a:t>
            </a:r>
            <a:r>
              <a:rPr spc="-50" dirty="0"/>
              <a:t> </a:t>
            </a:r>
            <a:r>
              <a:rPr spc="-10" dirty="0"/>
              <a:t>reasoning.</a:t>
            </a:r>
            <a:endParaRPr lang="en-GB" spc="-10" dirty="0"/>
          </a:p>
          <a:p>
            <a:pPr marL="167005">
              <a:lnSpc>
                <a:spcPts val="2870"/>
              </a:lnSpc>
            </a:pPr>
            <a:endParaRPr lang="en-GB" spc="-10" dirty="0"/>
          </a:p>
          <a:p>
            <a:pPr marL="167005">
              <a:lnSpc>
                <a:spcPts val="2870"/>
              </a:lnSpc>
            </a:pPr>
            <a:endParaRPr lang="en-GB" spc="-10" dirty="0"/>
          </a:p>
          <a:p>
            <a:pPr marL="167005">
              <a:lnSpc>
                <a:spcPts val="2870"/>
              </a:lnSpc>
            </a:pPr>
            <a:r>
              <a:rPr lang="en-GB" spc="-10" dirty="0"/>
              <a:t>YT Link: https://youtu.be/VN2e6RXwQuM?si=2K2Hn8d0McLW2_2z</a:t>
            </a:r>
            <a:endParaRPr spc="-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418</Words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MT</vt:lpstr>
      <vt:lpstr>Calibri</vt:lpstr>
      <vt:lpstr>Times New Roman</vt:lpstr>
      <vt:lpstr>Office Theme</vt:lpstr>
      <vt:lpstr>Enterprise Network Security</vt:lpstr>
      <vt:lpstr>Introduction</vt:lpstr>
      <vt:lpstr>Aim and Objectives</vt:lpstr>
      <vt:lpstr>Methodology</vt:lpstr>
      <vt:lpstr>Stage 1: Security Infrastructure Deployment</vt:lpstr>
      <vt:lpstr>Stage 2: Device Configuration</vt:lpstr>
      <vt:lpstr>Stage 3: Licensing and Readiness</vt:lpstr>
      <vt:lpstr>Stage 4: Connectivity Verification</vt:lpstr>
      <vt:lpstr>Firewall Policy Strategy</vt:lpstr>
      <vt:lpstr>Security Enhancements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2026-04-27T11:48:55Z</dcterms:created>
  <dcterms:modified xsi:type="dcterms:W3CDTF">2026-04-29T12:49:52Z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2026-04-26T00:00:00Z</vt:filetime>
  </property>
  <property fmtid="{D5CDD505-2E9C-101B-9397-08002B2CF9AE}" pid="3" name="LastSaved">
    <vt:filetime>2026-04-27T00:00:00Z</vt:filetime>
  </property>
</Properties>
</file>