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6" r:id="rId2"/>
  </p:sldMasterIdLst>
  <p:notesMasterIdLst>
    <p:notesMasterId r:id="rId34"/>
  </p:notesMasterIdLst>
  <p:sldIdLst>
    <p:sldId id="257" r:id="rId3"/>
    <p:sldId id="259" r:id="rId4"/>
    <p:sldId id="261" r:id="rId5"/>
    <p:sldId id="305" r:id="rId6"/>
    <p:sldId id="306" r:id="rId7"/>
    <p:sldId id="307" r:id="rId8"/>
    <p:sldId id="308" r:id="rId9"/>
    <p:sldId id="309" r:id="rId10"/>
    <p:sldId id="310" r:id="rId11"/>
    <p:sldId id="288" r:id="rId12"/>
    <p:sldId id="289" r:id="rId13"/>
    <p:sldId id="290" r:id="rId14"/>
    <p:sldId id="291" r:id="rId15"/>
    <p:sldId id="292" r:id="rId16"/>
    <p:sldId id="295" r:id="rId17"/>
    <p:sldId id="269" r:id="rId18"/>
    <p:sldId id="270" r:id="rId19"/>
    <p:sldId id="271" r:id="rId20"/>
    <p:sldId id="273" r:id="rId21"/>
    <p:sldId id="287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9171" autoAdjust="0"/>
  </p:normalViewPr>
  <p:slideViewPr>
    <p:cSldViewPr snapToGrid="0">
      <p:cViewPr varScale="1">
        <p:scale>
          <a:sx n="91" d="100"/>
          <a:sy n="91" d="100"/>
        </p:scale>
        <p:origin x="216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C149C2-F4F5-4ABA-B3E6-02959B464E0F}" type="doc">
      <dgm:prSet loTypeId="urn:microsoft.com/office/officeart/2005/8/layout/hProcess9" loCatId="process" qsTypeId="urn:microsoft.com/office/officeart/2005/8/quickstyle/simple1" qsCatId="simple" csTypeId="urn:microsoft.com/office/officeart/2005/8/colors/accent2_2" csCatId="accent2" phldr="1"/>
      <dgm:spPr/>
    </dgm:pt>
    <dgm:pt modelId="{DA10D3DE-FE56-437A-BC16-045B9D835ABA}">
      <dgm:prSet phldrT="[Text]"/>
      <dgm:spPr/>
      <dgm:t>
        <a:bodyPr/>
        <a:lstStyle/>
        <a:p>
          <a:r>
            <a:rPr lang="en-GB" b="1" dirty="0" smtClean="0"/>
            <a:t>ENCODING</a:t>
          </a:r>
          <a:endParaRPr lang="en-GB" b="1" dirty="0"/>
        </a:p>
      </dgm:t>
    </dgm:pt>
    <dgm:pt modelId="{0C2142B0-D7DB-4631-B07C-C0831486BE18}" type="parTrans" cxnId="{B1112E8E-D8DF-4D9D-886A-52C681DB2420}">
      <dgm:prSet/>
      <dgm:spPr/>
      <dgm:t>
        <a:bodyPr/>
        <a:lstStyle/>
        <a:p>
          <a:endParaRPr lang="en-GB"/>
        </a:p>
      </dgm:t>
    </dgm:pt>
    <dgm:pt modelId="{9B55B22D-7124-4C82-A6E2-A292DE585024}" type="sibTrans" cxnId="{B1112E8E-D8DF-4D9D-886A-52C681DB2420}">
      <dgm:prSet/>
      <dgm:spPr/>
      <dgm:t>
        <a:bodyPr/>
        <a:lstStyle/>
        <a:p>
          <a:endParaRPr lang="en-GB"/>
        </a:p>
      </dgm:t>
    </dgm:pt>
    <dgm:pt modelId="{B2E95DD7-F361-4839-BB61-481AD6DAA777}">
      <dgm:prSet phldrT="[Text]"/>
      <dgm:spPr/>
      <dgm:t>
        <a:bodyPr/>
        <a:lstStyle/>
        <a:p>
          <a:r>
            <a:rPr lang="en-GB" b="1" dirty="0" smtClean="0"/>
            <a:t>STORAGE</a:t>
          </a:r>
          <a:endParaRPr lang="en-GB" b="1" dirty="0"/>
        </a:p>
      </dgm:t>
    </dgm:pt>
    <dgm:pt modelId="{920631ED-3E7C-4EDD-A99C-E0C75C493421}" type="parTrans" cxnId="{D17BF77A-0C6C-4CD5-B7F6-47AD73F7E7AF}">
      <dgm:prSet/>
      <dgm:spPr/>
      <dgm:t>
        <a:bodyPr/>
        <a:lstStyle/>
        <a:p>
          <a:endParaRPr lang="en-GB"/>
        </a:p>
      </dgm:t>
    </dgm:pt>
    <dgm:pt modelId="{510307D8-A227-4DBC-B6A8-7FF56C5CF2B4}" type="sibTrans" cxnId="{D17BF77A-0C6C-4CD5-B7F6-47AD73F7E7AF}">
      <dgm:prSet/>
      <dgm:spPr/>
      <dgm:t>
        <a:bodyPr/>
        <a:lstStyle/>
        <a:p>
          <a:endParaRPr lang="en-GB"/>
        </a:p>
      </dgm:t>
    </dgm:pt>
    <dgm:pt modelId="{AE3A3848-6144-420D-9760-7772BBFD2769}">
      <dgm:prSet phldrT="[Text]"/>
      <dgm:spPr/>
      <dgm:t>
        <a:bodyPr/>
        <a:lstStyle/>
        <a:p>
          <a:r>
            <a:rPr lang="en-GB" b="1" dirty="0" smtClean="0"/>
            <a:t>RETRIEVAL </a:t>
          </a:r>
          <a:endParaRPr lang="en-GB" b="1" dirty="0"/>
        </a:p>
      </dgm:t>
    </dgm:pt>
    <dgm:pt modelId="{F5E7FA17-0981-458E-8A9D-1B2D55393E0D}" type="parTrans" cxnId="{F0B5FD94-21E9-44DF-831C-4BEDF9942676}">
      <dgm:prSet/>
      <dgm:spPr/>
      <dgm:t>
        <a:bodyPr/>
        <a:lstStyle/>
        <a:p>
          <a:endParaRPr lang="en-GB"/>
        </a:p>
      </dgm:t>
    </dgm:pt>
    <dgm:pt modelId="{27E9EBFD-39B8-4F3E-AECC-CD6F262FA99D}" type="sibTrans" cxnId="{F0B5FD94-21E9-44DF-831C-4BEDF9942676}">
      <dgm:prSet/>
      <dgm:spPr/>
      <dgm:t>
        <a:bodyPr/>
        <a:lstStyle/>
        <a:p>
          <a:endParaRPr lang="en-GB"/>
        </a:p>
      </dgm:t>
    </dgm:pt>
    <dgm:pt modelId="{E285EE1D-5E5D-4D93-A30F-0FA74D73B4BD}" type="pres">
      <dgm:prSet presAssocID="{5AC149C2-F4F5-4ABA-B3E6-02959B464E0F}" presName="CompostProcess" presStyleCnt="0">
        <dgm:presLayoutVars>
          <dgm:dir/>
          <dgm:resizeHandles val="exact"/>
        </dgm:presLayoutVars>
      </dgm:prSet>
      <dgm:spPr/>
    </dgm:pt>
    <dgm:pt modelId="{70E50F7D-C036-4567-9A1C-1A3F3E7E7CE0}" type="pres">
      <dgm:prSet presAssocID="{5AC149C2-F4F5-4ABA-B3E6-02959B464E0F}" presName="arrow" presStyleLbl="bgShp" presStyleIdx="0" presStyleCnt="1"/>
      <dgm:spPr/>
    </dgm:pt>
    <dgm:pt modelId="{6AF4DC28-2967-4BE9-A533-5F38BD3BB9E7}" type="pres">
      <dgm:prSet presAssocID="{5AC149C2-F4F5-4ABA-B3E6-02959B464E0F}" presName="linearProcess" presStyleCnt="0"/>
      <dgm:spPr/>
    </dgm:pt>
    <dgm:pt modelId="{797226B8-DF71-4B8D-B9E8-E0FD8B484561}" type="pres">
      <dgm:prSet presAssocID="{DA10D3DE-FE56-437A-BC16-045B9D835AB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774DD0-3396-47D0-B08A-F54992F9F930}" type="pres">
      <dgm:prSet presAssocID="{9B55B22D-7124-4C82-A6E2-A292DE585024}" presName="sibTrans" presStyleCnt="0"/>
      <dgm:spPr/>
    </dgm:pt>
    <dgm:pt modelId="{5DDEA73B-0F23-4FC4-9FD5-B5D4CF365263}" type="pres">
      <dgm:prSet presAssocID="{B2E95DD7-F361-4839-BB61-481AD6DAA777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9ACB61-3927-423F-B443-6C1D62ED8D21}" type="pres">
      <dgm:prSet presAssocID="{510307D8-A227-4DBC-B6A8-7FF56C5CF2B4}" presName="sibTrans" presStyleCnt="0"/>
      <dgm:spPr/>
    </dgm:pt>
    <dgm:pt modelId="{13E08B85-9EEE-497C-AD68-7E70667478E3}" type="pres">
      <dgm:prSet presAssocID="{AE3A3848-6144-420D-9760-7772BBFD276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0B5FD94-21E9-44DF-831C-4BEDF9942676}" srcId="{5AC149C2-F4F5-4ABA-B3E6-02959B464E0F}" destId="{AE3A3848-6144-420D-9760-7772BBFD2769}" srcOrd="2" destOrd="0" parTransId="{F5E7FA17-0981-458E-8A9D-1B2D55393E0D}" sibTransId="{27E9EBFD-39B8-4F3E-AECC-CD6F262FA99D}"/>
    <dgm:cxn modelId="{93623303-B7A8-4E9F-BB38-F75F3F6F8CD2}" type="presOf" srcId="{5AC149C2-F4F5-4ABA-B3E6-02959B464E0F}" destId="{E285EE1D-5E5D-4D93-A30F-0FA74D73B4BD}" srcOrd="0" destOrd="0" presId="urn:microsoft.com/office/officeart/2005/8/layout/hProcess9"/>
    <dgm:cxn modelId="{213F623D-1306-449D-88F7-B97ACD35F272}" type="presOf" srcId="{AE3A3848-6144-420D-9760-7772BBFD2769}" destId="{13E08B85-9EEE-497C-AD68-7E70667478E3}" srcOrd="0" destOrd="0" presId="urn:microsoft.com/office/officeart/2005/8/layout/hProcess9"/>
    <dgm:cxn modelId="{2896DCD9-8EF0-44ED-B8F1-438BEE598992}" type="presOf" srcId="{DA10D3DE-FE56-437A-BC16-045B9D835ABA}" destId="{797226B8-DF71-4B8D-B9E8-E0FD8B484561}" srcOrd="0" destOrd="0" presId="urn:microsoft.com/office/officeart/2005/8/layout/hProcess9"/>
    <dgm:cxn modelId="{ABB85BE1-3295-4631-8BA0-D12601EE259A}" type="presOf" srcId="{B2E95DD7-F361-4839-BB61-481AD6DAA777}" destId="{5DDEA73B-0F23-4FC4-9FD5-B5D4CF365263}" srcOrd="0" destOrd="0" presId="urn:microsoft.com/office/officeart/2005/8/layout/hProcess9"/>
    <dgm:cxn modelId="{B1112E8E-D8DF-4D9D-886A-52C681DB2420}" srcId="{5AC149C2-F4F5-4ABA-B3E6-02959B464E0F}" destId="{DA10D3DE-FE56-437A-BC16-045B9D835ABA}" srcOrd="0" destOrd="0" parTransId="{0C2142B0-D7DB-4631-B07C-C0831486BE18}" sibTransId="{9B55B22D-7124-4C82-A6E2-A292DE585024}"/>
    <dgm:cxn modelId="{D17BF77A-0C6C-4CD5-B7F6-47AD73F7E7AF}" srcId="{5AC149C2-F4F5-4ABA-B3E6-02959B464E0F}" destId="{B2E95DD7-F361-4839-BB61-481AD6DAA777}" srcOrd="1" destOrd="0" parTransId="{920631ED-3E7C-4EDD-A99C-E0C75C493421}" sibTransId="{510307D8-A227-4DBC-B6A8-7FF56C5CF2B4}"/>
    <dgm:cxn modelId="{D01B0672-F47B-4FF8-8BF0-4A21C248CC3B}" type="presParOf" srcId="{E285EE1D-5E5D-4D93-A30F-0FA74D73B4BD}" destId="{70E50F7D-C036-4567-9A1C-1A3F3E7E7CE0}" srcOrd="0" destOrd="0" presId="urn:microsoft.com/office/officeart/2005/8/layout/hProcess9"/>
    <dgm:cxn modelId="{E008A933-5B8C-4867-884D-9AC66ACFC287}" type="presParOf" srcId="{E285EE1D-5E5D-4D93-A30F-0FA74D73B4BD}" destId="{6AF4DC28-2967-4BE9-A533-5F38BD3BB9E7}" srcOrd="1" destOrd="0" presId="urn:microsoft.com/office/officeart/2005/8/layout/hProcess9"/>
    <dgm:cxn modelId="{3D49E564-D3BE-4515-A398-1A81ED4B78CA}" type="presParOf" srcId="{6AF4DC28-2967-4BE9-A533-5F38BD3BB9E7}" destId="{797226B8-DF71-4B8D-B9E8-E0FD8B484561}" srcOrd="0" destOrd="0" presId="urn:microsoft.com/office/officeart/2005/8/layout/hProcess9"/>
    <dgm:cxn modelId="{4A361FA1-0A44-451C-A960-341AAC7C716D}" type="presParOf" srcId="{6AF4DC28-2967-4BE9-A533-5F38BD3BB9E7}" destId="{39774DD0-3396-47D0-B08A-F54992F9F930}" srcOrd="1" destOrd="0" presId="urn:microsoft.com/office/officeart/2005/8/layout/hProcess9"/>
    <dgm:cxn modelId="{737AA4B4-8B24-4887-A4FC-254E08E89368}" type="presParOf" srcId="{6AF4DC28-2967-4BE9-A533-5F38BD3BB9E7}" destId="{5DDEA73B-0F23-4FC4-9FD5-B5D4CF365263}" srcOrd="2" destOrd="0" presId="urn:microsoft.com/office/officeart/2005/8/layout/hProcess9"/>
    <dgm:cxn modelId="{8E92D92A-9352-4B08-83A5-1D5C402F8827}" type="presParOf" srcId="{6AF4DC28-2967-4BE9-A533-5F38BD3BB9E7}" destId="{5C9ACB61-3927-423F-B443-6C1D62ED8D21}" srcOrd="3" destOrd="0" presId="urn:microsoft.com/office/officeart/2005/8/layout/hProcess9"/>
    <dgm:cxn modelId="{87B7322A-86B3-4DAE-9D93-BEC4AD1F2FB3}" type="presParOf" srcId="{6AF4DC28-2967-4BE9-A533-5F38BD3BB9E7}" destId="{13E08B85-9EEE-497C-AD68-7E70667478E3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50F7D-C036-4567-9A1C-1A3F3E7E7CE0}">
      <dsp:nvSpPr>
        <dsp:cNvPr id="0" name=""/>
        <dsp:cNvSpPr/>
      </dsp:nvSpPr>
      <dsp:spPr>
        <a:xfrm>
          <a:off x="568256" y="0"/>
          <a:ext cx="6440237" cy="3553779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226B8-DF71-4B8D-B9E8-E0FD8B484561}">
      <dsp:nvSpPr>
        <dsp:cNvPr id="0" name=""/>
        <dsp:cNvSpPr/>
      </dsp:nvSpPr>
      <dsp:spPr>
        <a:xfrm>
          <a:off x="138" y="1066133"/>
          <a:ext cx="2406117" cy="14215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/>
            <a:t>ENCODING</a:t>
          </a:r>
          <a:endParaRPr lang="en-GB" sz="2800" b="1" kern="1200" dirty="0"/>
        </a:p>
      </dsp:txBody>
      <dsp:txXfrm>
        <a:off x="69530" y="1135525"/>
        <a:ext cx="2267333" cy="1282727"/>
      </dsp:txXfrm>
    </dsp:sp>
    <dsp:sp modelId="{5DDEA73B-0F23-4FC4-9FD5-B5D4CF365263}">
      <dsp:nvSpPr>
        <dsp:cNvPr id="0" name=""/>
        <dsp:cNvSpPr/>
      </dsp:nvSpPr>
      <dsp:spPr>
        <a:xfrm>
          <a:off x="2585316" y="1066133"/>
          <a:ext cx="2406117" cy="14215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/>
            <a:t>STORAGE</a:t>
          </a:r>
          <a:endParaRPr lang="en-GB" sz="2800" b="1" kern="1200" dirty="0"/>
        </a:p>
      </dsp:txBody>
      <dsp:txXfrm>
        <a:off x="2654708" y="1135525"/>
        <a:ext cx="2267333" cy="1282727"/>
      </dsp:txXfrm>
    </dsp:sp>
    <dsp:sp modelId="{13E08B85-9EEE-497C-AD68-7E70667478E3}">
      <dsp:nvSpPr>
        <dsp:cNvPr id="0" name=""/>
        <dsp:cNvSpPr/>
      </dsp:nvSpPr>
      <dsp:spPr>
        <a:xfrm>
          <a:off x="5170493" y="1066133"/>
          <a:ext cx="2406117" cy="14215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/>
            <a:t>RETRIEVAL </a:t>
          </a:r>
          <a:endParaRPr lang="en-GB" sz="2800" b="1" kern="1200" dirty="0"/>
        </a:p>
      </dsp:txBody>
      <dsp:txXfrm>
        <a:off x="5239885" y="1135525"/>
        <a:ext cx="2267333" cy="1282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4A61D0-D38F-473C-9C13-291C982102A1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EF12F7-DC77-4BE3-8174-44150AF7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158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9C754-427A-405B-8032-69FD1C0B8623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84229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15DB838-850C-4B54-BE37-9CBDA109FB14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0295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Critical lure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29C9517-D6A7-4D0A-B6DC-245B493E09A4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729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0883506-C6F1-4D82-BBE1-C9CC236A5E67}" type="slidenum">
              <a:rPr lang="en-GB" altLang="en-US"/>
              <a:pPr eaLnBrk="1" hangingPunct="1"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3586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240FE1-CD5C-4E7D-A467-D832BD8221FF}" type="slidenum">
              <a:rPr lang="en-GB" altLang="en-US"/>
              <a:pPr eaLnBrk="1" hangingPunct="1"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7406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E2FB53F-FDC4-4A55-9AEB-874FCD651FA5}" type="slidenum">
              <a:rPr lang="en-GB" altLang="en-US"/>
              <a:pPr eaLnBrk="1" hangingPunct="1"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42052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1232880-AE22-4891-8FAD-89CB4C263482}" type="slidenum">
              <a:rPr lang="en-GB" altLang="en-US"/>
              <a:pPr eaLnBrk="1" hangingPunct="1"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659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78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40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788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50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650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84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68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95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568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998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177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1156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0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235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239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9433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048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2755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643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3985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0179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381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8201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4720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048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0461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214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5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4932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3429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MS PGothic" pitchFamily="34" charset="-128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MS PGothic" pitchFamily="34" charset="-128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MS PGothic" pitchFamily="34" charset="-128"/>
        </a:defRPr>
      </a:lvl5pPr>
      <a:lvl6pPr marL="18859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1003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owdedskies.com/images/new_grey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1345626" y="2704235"/>
            <a:ext cx="6569653" cy="1535366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Lecture </a:t>
            </a:r>
            <a:r>
              <a:rPr lang="en-GB" altLang="en-US" sz="3200" dirty="0"/>
              <a:t>8</a:t>
            </a:r>
            <a:r>
              <a:rPr lang="en-GB" altLang="en-US" sz="3200" dirty="0" smtClean="0"/>
              <a:t>: </a:t>
            </a:r>
            <a:r>
              <a:rPr lang="en-GB" altLang="en-US" sz="3200" dirty="0" smtClean="0"/>
              <a:t>Memory: Context, Errors, and influences on function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b="1" dirty="0"/>
              <a:t>Dr Kate Williams</a:t>
            </a:r>
            <a:r>
              <a:rPr lang="en-GB" altLang="en-US" sz="3200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798021" y="1062147"/>
            <a:ext cx="8196349" cy="1642088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Cognitive </a:t>
            </a:r>
            <a:r>
              <a:rPr lang="en-GB" altLang="en-US" sz="3600" b="1" dirty="0"/>
              <a:t>Psychology</a:t>
            </a:r>
          </a:p>
          <a:p>
            <a:pPr eaLnBrk="1" hangingPunct="1"/>
            <a:r>
              <a:rPr lang="en-GB" altLang="en-US" b="1" dirty="0"/>
              <a:t>M5X00908 Brain, Behaviour, and Cognition (BBC)</a:t>
            </a:r>
          </a:p>
        </p:txBody>
      </p:sp>
    </p:spTree>
    <p:extLst>
      <p:ext uri="{BB962C8B-B14F-4D97-AF65-F5344CB8AC3E}">
        <p14:creationId xmlns:p14="http://schemas.microsoft.com/office/powerpoint/2010/main" val="309274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018" y="552431"/>
            <a:ext cx="7772400" cy="776141"/>
          </a:xfrm>
        </p:spPr>
        <p:txBody>
          <a:bodyPr/>
          <a:lstStyle/>
          <a:p>
            <a:r>
              <a:rPr lang="en-GB" b="1" dirty="0" smtClean="0"/>
              <a:t>Essential Reading!!!!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018" y="1919039"/>
            <a:ext cx="8079971" cy="4114800"/>
          </a:xfrm>
        </p:spPr>
        <p:txBody>
          <a:bodyPr/>
          <a:lstStyle/>
          <a:p>
            <a:r>
              <a:rPr lang="en-GB" dirty="0"/>
              <a:t>Eysenck, </a:t>
            </a:r>
            <a:r>
              <a:rPr lang="en-GB" dirty="0" smtClean="0"/>
              <a:t>M. W., </a:t>
            </a:r>
            <a:r>
              <a:rPr lang="en-GB" dirty="0"/>
              <a:t>&amp; Keane, M. </a:t>
            </a:r>
            <a:r>
              <a:rPr lang="en-GB" dirty="0" smtClean="0"/>
              <a:t>T. </a:t>
            </a:r>
            <a:r>
              <a:rPr lang="en-GB" dirty="0"/>
              <a:t>(</a:t>
            </a:r>
            <a:r>
              <a:rPr lang="en-GB" dirty="0" smtClean="0"/>
              <a:t>2015). </a:t>
            </a:r>
            <a:r>
              <a:rPr lang="en-GB" i="1" dirty="0"/>
              <a:t>Cognitive psychology: </a:t>
            </a:r>
            <a:r>
              <a:rPr lang="en-GB" b="1" dirty="0" smtClean="0"/>
              <a:t>Chapter 8.</a:t>
            </a:r>
          </a:p>
          <a:p>
            <a:pPr marL="0" indent="0">
              <a:buNone/>
            </a:pPr>
            <a:endParaRPr lang="en-GB" sz="1400" b="1" dirty="0"/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86328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658" y="86198"/>
            <a:ext cx="7772400" cy="646970"/>
          </a:xfrm>
        </p:spPr>
        <p:txBody>
          <a:bodyPr/>
          <a:lstStyle/>
          <a:p>
            <a:r>
              <a:rPr lang="en-GB" altLang="en-US" dirty="0" smtClean="0"/>
              <a:t>Errors in memory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877" y="733167"/>
            <a:ext cx="8893365" cy="5906529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/>
              <a:t>Errors in memory may involve any of the three main processes: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endParaRPr lang="en-GB" altLang="en-US" sz="2800" dirty="0" smtClean="0"/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If any stage fails memory may not function correctly: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Encoding: Way in which information originally placed and represented in memory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Storage: How well maintained in memory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Retrieval: How can information be accessed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98809383"/>
              </p:ext>
            </p:extLst>
          </p:nvPr>
        </p:nvGraphicFramePr>
        <p:xfrm>
          <a:off x="609599" y="1182978"/>
          <a:ext cx="7576750" cy="3553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877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40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40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793315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/>
              <a:t>Interference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40" y="768393"/>
            <a:ext cx="9037529" cy="5933964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Interference: </a:t>
            </a:r>
            <a:r>
              <a:rPr lang="en-GB" sz="2800" dirty="0" smtClean="0"/>
              <a:t>Ability </a:t>
            </a:r>
            <a:r>
              <a:rPr lang="en-GB" sz="2800" dirty="0"/>
              <a:t>to remember can be disrupted by what we have previously learned or by future learning</a:t>
            </a:r>
            <a:r>
              <a:rPr lang="en-GB" sz="2800" dirty="0" smtClean="0"/>
              <a:t>.</a:t>
            </a:r>
          </a:p>
          <a:p>
            <a:pPr lvl="1"/>
            <a:r>
              <a:rPr lang="en-GB" sz="2400" dirty="0" smtClean="0"/>
              <a:t>Interference </a:t>
            </a:r>
            <a:r>
              <a:rPr lang="en-GB" sz="2400" dirty="0"/>
              <a:t>by previous </a:t>
            </a:r>
            <a:r>
              <a:rPr lang="en-GB" sz="2400" dirty="0" smtClean="0"/>
              <a:t>memories: </a:t>
            </a:r>
            <a:r>
              <a:rPr lang="en-GB" sz="2400" b="1" dirty="0" smtClean="0"/>
              <a:t>proactive interference</a:t>
            </a:r>
            <a:endParaRPr lang="en-GB" sz="2400" dirty="0"/>
          </a:p>
          <a:p>
            <a:pPr lvl="1"/>
            <a:r>
              <a:rPr lang="en-GB" sz="2400" dirty="0"/>
              <a:t>Interference by later </a:t>
            </a:r>
            <a:r>
              <a:rPr lang="en-GB" sz="2400" dirty="0" smtClean="0"/>
              <a:t>learning: </a:t>
            </a:r>
            <a:r>
              <a:rPr lang="en-GB" sz="2400" b="1" dirty="0"/>
              <a:t>retroactive </a:t>
            </a:r>
            <a:r>
              <a:rPr lang="en-GB" sz="2400" b="1" dirty="0" smtClean="0"/>
              <a:t>interference</a:t>
            </a:r>
          </a:p>
          <a:p>
            <a:pPr lvl="1"/>
            <a:endParaRPr lang="en-GB" sz="2400" b="1" dirty="0"/>
          </a:p>
          <a:p>
            <a:r>
              <a:rPr lang="en-GB" sz="2800" dirty="0"/>
              <a:t>Proactive </a:t>
            </a:r>
            <a:r>
              <a:rPr lang="en-GB" sz="2800" dirty="0" smtClean="0"/>
              <a:t>Interference caused by:</a:t>
            </a:r>
            <a:endParaRPr lang="en-GB" sz="2800" dirty="0"/>
          </a:p>
          <a:p>
            <a:pPr lvl="1"/>
            <a:r>
              <a:rPr lang="en-GB" sz="2400" dirty="0"/>
              <a:t>Competition between correct </a:t>
            </a:r>
            <a:r>
              <a:rPr lang="en-GB" sz="2400" dirty="0" smtClean="0"/>
              <a:t>+ 1/more </a:t>
            </a:r>
            <a:r>
              <a:rPr lang="en-GB" sz="2400" dirty="0"/>
              <a:t>incorrect responses</a:t>
            </a:r>
          </a:p>
          <a:p>
            <a:pPr lvl="1"/>
            <a:r>
              <a:rPr lang="en-GB" sz="2400" dirty="0"/>
              <a:t>More competition when incorrect responses are associated with same stimulus as correct </a:t>
            </a:r>
            <a:r>
              <a:rPr lang="en-GB" sz="2400" dirty="0" smtClean="0"/>
              <a:t>response</a:t>
            </a:r>
          </a:p>
          <a:p>
            <a:pPr lvl="1"/>
            <a:endParaRPr lang="en-GB" sz="2400" dirty="0"/>
          </a:p>
          <a:p>
            <a:r>
              <a:rPr lang="en-GB" sz="2800" dirty="0"/>
              <a:t>Jacoby et al. (2001</a:t>
            </a:r>
            <a:r>
              <a:rPr lang="en-GB" sz="2800" dirty="0" smtClean="0"/>
              <a:t>): PI occurs </a:t>
            </a:r>
            <a:r>
              <a:rPr lang="en-GB" sz="2800" dirty="0"/>
              <a:t>for two reasons: </a:t>
            </a:r>
          </a:p>
          <a:p>
            <a:pPr lvl="1"/>
            <a:r>
              <a:rPr lang="en-GB" sz="2400" dirty="0"/>
              <a:t>Problems in retrieving the correct response (discriminability)</a:t>
            </a:r>
          </a:p>
          <a:p>
            <a:pPr lvl="1"/>
            <a:r>
              <a:rPr lang="en-GB" sz="2400" dirty="0" smtClean="0"/>
              <a:t>Strength </a:t>
            </a:r>
            <a:r>
              <a:rPr lang="en-GB" sz="2400" dirty="0"/>
              <a:t>of </a:t>
            </a:r>
            <a:r>
              <a:rPr lang="en-GB" sz="2400" dirty="0" smtClean="0"/>
              <a:t>initial incorrect response </a:t>
            </a:r>
            <a:r>
              <a:rPr lang="en-GB" sz="2400" dirty="0"/>
              <a:t>(bias or habit) </a:t>
            </a:r>
          </a:p>
          <a:p>
            <a:pPr lvl="1"/>
            <a:endParaRPr lang="en-GB" sz="2400" b="1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585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71" y="125261"/>
            <a:ext cx="8996820" cy="501040"/>
          </a:xfrm>
          <a:solidFill>
            <a:schemeClr val="bg1"/>
          </a:solidFill>
        </p:spPr>
        <p:txBody>
          <a:bodyPr/>
          <a:lstStyle/>
          <a:p>
            <a:r>
              <a:rPr lang="en-GB" sz="3400" dirty="0" smtClean="0"/>
              <a:t>Interference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71" y="626301"/>
            <a:ext cx="8996820" cy="6100176"/>
          </a:xfrm>
          <a:solidFill>
            <a:schemeClr val="bg1"/>
          </a:solidFill>
        </p:spPr>
        <p:txBody>
          <a:bodyPr/>
          <a:lstStyle/>
          <a:p>
            <a:pPr marL="342900" lvl="1" indent="-342900">
              <a:buFontTx/>
              <a:buChar char="•"/>
            </a:pPr>
            <a:r>
              <a:rPr lang="en-GB" sz="2400" u="sng" dirty="0" err="1" smtClean="0"/>
              <a:t>Bäuml</a:t>
            </a:r>
            <a:r>
              <a:rPr lang="en-GB" sz="2400" u="sng" dirty="0" smtClean="0"/>
              <a:t> </a:t>
            </a:r>
            <a:r>
              <a:rPr lang="en-GB" sz="2400" u="sng" dirty="0"/>
              <a:t>&amp; </a:t>
            </a:r>
            <a:r>
              <a:rPr lang="en-GB" sz="2400" u="sng" dirty="0" err="1"/>
              <a:t>Kliegl</a:t>
            </a:r>
            <a:r>
              <a:rPr lang="en-GB" sz="2400" dirty="0"/>
              <a:t> (2013</a:t>
            </a:r>
            <a:r>
              <a:rPr lang="en-GB" sz="2400" dirty="0" smtClean="0"/>
              <a:t>): </a:t>
            </a:r>
            <a:r>
              <a:rPr lang="en-GB" sz="2400" dirty="0"/>
              <a:t>PI depends on retrieval processes – searching memory tends to be too broad – PI should be reduced if memory search is restricted to relevant items.</a:t>
            </a:r>
          </a:p>
          <a:p>
            <a:pPr lvl="1"/>
            <a:r>
              <a:rPr lang="en-GB" sz="2000" dirty="0" smtClean="0"/>
              <a:t>Ps presented with list(s) followed by free recall: 3 conditions: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Remember </a:t>
            </a:r>
            <a:r>
              <a:rPr lang="en-GB" sz="2000" dirty="0" smtClean="0"/>
              <a:t>(PI condition):</a:t>
            </a:r>
            <a:r>
              <a:rPr lang="en-GB" sz="2000" b="1" dirty="0" smtClean="0"/>
              <a:t> </a:t>
            </a:r>
            <a:r>
              <a:rPr lang="en-GB" sz="2000" dirty="0" smtClean="0"/>
              <a:t>Ps told to learn 3 lists.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Forget</a:t>
            </a:r>
            <a:r>
              <a:rPr lang="en-GB" sz="2000" dirty="0" smtClean="0"/>
              <a:t>: Ps told to forget 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2 lists before studying 3</a:t>
            </a:r>
            <a:r>
              <a:rPr lang="en-GB" sz="2000" baseline="30000" dirty="0" smtClean="0"/>
              <a:t>rd</a:t>
            </a:r>
            <a:r>
              <a:rPr lang="en-GB" sz="2000" dirty="0" smtClean="0"/>
              <a:t> 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Controls </a:t>
            </a:r>
            <a:r>
              <a:rPr lang="en-GB" sz="2000" dirty="0" smtClean="0"/>
              <a:t>(no PI): Learned and tested on only 1 list.</a:t>
            </a:r>
            <a:endParaRPr lang="en-GB" dirty="0" smtClean="0"/>
          </a:p>
          <a:p>
            <a:pPr lvl="1"/>
            <a:r>
              <a:rPr lang="en-GB" sz="2400" dirty="0" smtClean="0"/>
              <a:t>Findings: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Remember = </a:t>
            </a:r>
            <a:r>
              <a:rPr lang="en-GB" dirty="0"/>
              <a:t>Recalled </a:t>
            </a:r>
            <a:r>
              <a:rPr lang="en-GB" dirty="0" smtClean="0"/>
              <a:t>41% </a:t>
            </a:r>
            <a:r>
              <a:rPr lang="en-GB" dirty="0"/>
              <a:t>of </a:t>
            </a:r>
            <a:r>
              <a:rPr lang="en-GB" dirty="0" smtClean="0"/>
              <a:t>words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Forget = Recalled 68% of words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Controls = Recalled </a:t>
            </a:r>
            <a:r>
              <a:rPr lang="en-GB" dirty="0"/>
              <a:t>68% of </a:t>
            </a:r>
            <a:r>
              <a:rPr lang="en-GB" dirty="0" smtClean="0"/>
              <a:t>words</a:t>
            </a:r>
          </a:p>
          <a:p>
            <a:pPr marL="971550" lvl="1" indent="-457200"/>
            <a:r>
              <a:rPr lang="en-GB" sz="2400" dirty="0" smtClean="0"/>
              <a:t>Conclusion: </a:t>
            </a:r>
          </a:p>
          <a:p>
            <a:pPr marL="1371600" lvl="2" indent="-457200"/>
            <a:r>
              <a:rPr lang="en-GB" dirty="0" smtClean="0"/>
              <a:t>Instruction to forget 1</a:t>
            </a:r>
            <a:r>
              <a:rPr lang="en-GB" baseline="30000" dirty="0" smtClean="0"/>
              <a:t>st</a:t>
            </a:r>
            <a:r>
              <a:rPr lang="en-GB" dirty="0" smtClean="0"/>
              <a:t> 2 lists meant it was easier for Ps to limit retrieval effort on 3</a:t>
            </a:r>
            <a:r>
              <a:rPr lang="en-GB" baseline="30000" dirty="0" smtClean="0"/>
              <a:t>rd</a:t>
            </a:r>
            <a:r>
              <a:rPr lang="en-GB" dirty="0" smtClean="0"/>
              <a:t> list.  </a:t>
            </a:r>
            <a:endParaRPr lang="en-GB" dirty="0"/>
          </a:p>
          <a:p>
            <a:pPr marL="914400" lvl="2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Right Brace 3"/>
          <p:cNvSpPr/>
          <p:nvPr/>
        </p:nvSpPr>
        <p:spPr bwMode="auto">
          <a:xfrm>
            <a:off x="5937337" y="4214742"/>
            <a:ext cx="563671" cy="876822"/>
          </a:xfrm>
          <a:prstGeom prst="rightBrace">
            <a:avLst>
              <a:gd name="adj1" fmla="val 10294"/>
              <a:gd name="adj2" fmla="val 50000"/>
            </a:avLst>
          </a:prstGeom>
          <a:solidFill>
            <a:schemeClr val="bg1"/>
          </a:solidFill>
          <a:ln w="38100" cap="flat" cmpd="sng" algn="ctr">
            <a:solidFill>
              <a:schemeClr val="accent6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69901" y="4214742"/>
            <a:ext cx="1202498" cy="1015663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Similar speed of retrieval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0745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6033"/>
            <a:ext cx="7772400" cy="830893"/>
          </a:xfrm>
        </p:spPr>
        <p:txBody>
          <a:bodyPr/>
          <a:lstStyle/>
          <a:p>
            <a:r>
              <a:rPr lang="en-GB" sz="4000" dirty="0" smtClean="0"/>
              <a:t>Interference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654" y="816280"/>
            <a:ext cx="8909137" cy="5809988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Retroactive Interference (RI)</a:t>
            </a:r>
          </a:p>
          <a:p>
            <a:pPr lvl="1"/>
            <a:r>
              <a:rPr lang="en-GB" sz="2400" dirty="0" smtClean="0"/>
              <a:t>Evidence comes from research on Bilinguals</a:t>
            </a:r>
          </a:p>
          <a:p>
            <a:pPr lvl="1"/>
            <a:r>
              <a:rPr lang="en-GB" sz="2400" dirty="0" err="1" smtClean="0"/>
              <a:t>Misra</a:t>
            </a:r>
            <a:r>
              <a:rPr lang="en-GB" sz="2400" dirty="0" smtClean="0"/>
              <a:t> et al. (2012): Studied Ps with native language Chinese, 2</a:t>
            </a:r>
            <a:r>
              <a:rPr lang="en-GB" sz="2400" baseline="30000" dirty="0" smtClean="0"/>
              <a:t>nd</a:t>
            </a:r>
            <a:r>
              <a:rPr lang="en-GB" sz="2400" dirty="0" smtClean="0"/>
              <a:t> language English.</a:t>
            </a:r>
          </a:p>
          <a:p>
            <a:pPr lvl="2"/>
            <a:r>
              <a:rPr lang="en-GB" dirty="0" smtClean="0"/>
              <a:t>Ps named pictures in Chinese more slowly if they had previously named the same pictures in English.</a:t>
            </a:r>
          </a:p>
          <a:p>
            <a:pPr lvl="2"/>
            <a:r>
              <a:rPr lang="en-GB" dirty="0" smtClean="0"/>
              <a:t>ERPs suggested Ps were inhibiting English names whilst naming the pictures in Chinese.</a:t>
            </a:r>
          </a:p>
          <a:p>
            <a:pPr marL="914400" lvl="2" indent="0">
              <a:buNone/>
            </a:pPr>
            <a:endParaRPr lang="en-GB" sz="1600" dirty="0"/>
          </a:p>
          <a:p>
            <a:pPr lvl="1"/>
            <a:r>
              <a:rPr lang="en-GB" dirty="0" err="1" smtClean="0"/>
              <a:t>Lustig</a:t>
            </a:r>
            <a:r>
              <a:rPr lang="en-GB" dirty="0" smtClean="0"/>
              <a:t> et al. (2004) argued that in pair-association learning RI is due to strength of incorrect response as oppose to the incorrect response being highly accessible.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46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8559"/>
            <a:ext cx="7772400" cy="868471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Evaluation of Interference Theory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02" y="977029"/>
            <a:ext cx="8934189" cy="5749447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Strong </a:t>
            </a:r>
            <a:r>
              <a:rPr lang="en-GB" sz="2800" dirty="0"/>
              <a:t>evidence for both </a:t>
            </a:r>
            <a:r>
              <a:rPr lang="en-GB" sz="2800" dirty="0" smtClean="0"/>
              <a:t>PI &amp; RI.</a:t>
            </a:r>
            <a:endParaRPr lang="en-GB" sz="2800" dirty="0"/>
          </a:p>
          <a:p>
            <a:r>
              <a:rPr lang="en-GB" sz="2800" dirty="0" smtClean="0"/>
              <a:t>However: Most </a:t>
            </a:r>
            <a:r>
              <a:rPr lang="en-GB" sz="2800" dirty="0"/>
              <a:t>research </a:t>
            </a:r>
            <a:r>
              <a:rPr lang="en-GB" sz="2800" dirty="0" smtClean="0"/>
              <a:t>based </a:t>
            </a:r>
            <a:r>
              <a:rPr lang="en-GB" sz="2800" dirty="0"/>
              <a:t>on the probably incorrect assumption that individuals </a:t>
            </a:r>
            <a:r>
              <a:rPr lang="en-GB" sz="2800" i="1" dirty="0"/>
              <a:t>passively</a:t>
            </a:r>
            <a:r>
              <a:rPr lang="en-GB" sz="2800" dirty="0"/>
              <a:t> allow themselves to suffer from interference. </a:t>
            </a:r>
          </a:p>
          <a:p>
            <a:pPr lvl="1"/>
            <a:r>
              <a:rPr lang="en-GB" sz="2400" dirty="0"/>
              <a:t>Kane and Engle (2000</a:t>
            </a:r>
            <a:r>
              <a:rPr lang="en-GB" sz="2400" dirty="0" smtClean="0"/>
              <a:t>): </a:t>
            </a:r>
            <a:r>
              <a:rPr lang="en-GB" sz="2400" dirty="0"/>
              <a:t>individuals with high attentional or working-memory capacity would be better able to resist proactive interference unless they were performing an </a:t>
            </a:r>
            <a:r>
              <a:rPr lang="en-GB" sz="2400" dirty="0" err="1"/>
              <a:t>attentionally</a:t>
            </a:r>
            <a:r>
              <a:rPr lang="en-GB" sz="2400" dirty="0"/>
              <a:t> demanding task at the same time as the learning task.</a:t>
            </a:r>
          </a:p>
          <a:p>
            <a:r>
              <a:rPr lang="en-GB" sz="2800" dirty="0"/>
              <a:t>Anderson (2003) argued for the role of control mechanisms, which allow us to select certain memories whilst inhibiting others.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9809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544" y="98831"/>
            <a:ext cx="8458200" cy="780789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/>
              <a:t>Evaluation of Interference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02" y="997501"/>
            <a:ext cx="8884085" cy="4341414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/>
              <a:t>Research is limited in several ways: </a:t>
            </a:r>
          </a:p>
          <a:p>
            <a:pPr lvl="1"/>
            <a:r>
              <a:rPr lang="en-GB" sz="2400" dirty="0"/>
              <a:t>Few studies of processes used to minimise interference.</a:t>
            </a:r>
          </a:p>
          <a:p>
            <a:pPr lvl="1"/>
            <a:r>
              <a:rPr lang="en-GB" sz="2400" dirty="0" smtClean="0"/>
              <a:t>Theory </a:t>
            </a:r>
            <a:r>
              <a:rPr lang="en-GB" sz="2400" dirty="0"/>
              <a:t>largely ignores the role of inhibitory processes.</a:t>
            </a:r>
          </a:p>
          <a:p>
            <a:pPr lvl="1"/>
            <a:r>
              <a:rPr lang="en-GB" sz="2400" dirty="0"/>
              <a:t>Implicit memory information is lacking.</a:t>
            </a:r>
          </a:p>
          <a:p>
            <a:pPr lvl="1"/>
            <a:r>
              <a:rPr lang="en-GB" sz="2400" dirty="0"/>
              <a:t>Special (non-real-life) conditions are needed to see substantial interference.</a:t>
            </a:r>
          </a:p>
          <a:p>
            <a:pPr lvl="1"/>
            <a:r>
              <a:rPr lang="en-GB" sz="2400" dirty="0"/>
              <a:t>Associations learned outside the lab seem less liable to interference than those learned inside.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5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2718"/>
            <a:ext cx="7772400" cy="705632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Other forms of forgetting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1" y="768350"/>
            <a:ext cx="8988358" cy="5875641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/>
              <a:t>Motivated </a:t>
            </a:r>
            <a:r>
              <a:rPr lang="en-GB" sz="2400" dirty="0" smtClean="0"/>
              <a:t>forgetting: Think/no-think (Anderson &amp; Green, 2001)</a:t>
            </a:r>
            <a:endParaRPr lang="en-GB" sz="2400" dirty="0"/>
          </a:p>
          <a:p>
            <a:r>
              <a:rPr lang="en-GB" sz="2400" dirty="0" smtClean="0"/>
              <a:t>Cue-dependant forgetting (</a:t>
            </a:r>
            <a:r>
              <a:rPr lang="en-GB" sz="2400" dirty="0" err="1" smtClean="0"/>
              <a:t>Tulving</a:t>
            </a:r>
            <a:r>
              <a:rPr lang="en-GB" sz="2400" dirty="0" smtClean="0"/>
              <a:t> &amp; </a:t>
            </a:r>
            <a:r>
              <a:rPr lang="en-GB" altLang="en-US" sz="2400" dirty="0" err="1" smtClean="0"/>
              <a:t>Psotka</a:t>
            </a:r>
            <a:r>
              <a:rPr lang="en-GB" altLang="en-US" sz="2400" dirty="0" smtClean="0"/>
              <a:t>, 1971).</a:t>
            </a:r>
          </a:p>
          <a:p>
            <a:pPr marL="342900" lvl="2" indent="-342900"/>
            <a:r>
              <a:rPr lang="en-GB" dirty="0" smtClean="0"/>
              <a:t>State-dependant forgetting (</a:t>
            </a:r>
            <a:r>
              <a:rPr lang="en-GB" dirty="0" err="1"/>
              <a:t>Eich,et</a:t>
            </a:r>
            <a:r>
              <a:rPr lang="en-GB" dirty="0"/>
              <a:t> </a:t>
            </a:r>
            <a:r>
              <a:rPr lang="en-GB" dirty="0" smtClean="0"/>
              <a:t>al., 1975; </a:t>
            </a:r>
            <a:r>
              <a:rPr lang="en-GB" dirty="0" err="1" smtClean="0"/>
              <a:t>Schab</a:t>
            </a:r>
            <a:r>
              <a:rPr lang="en-GB" dirty="0"/>
              <a:t>, 1990</a:t>
            </a:r>
            <a:r>
              <a:rPr lang="en-GB" dirty="0" smtClean="0"/>
              <a:t>)</a:t>
            </a:r>
          </a:p>
          <a:p>
            <a:pPr marL="342900" lvl="2" indent="-342900"/>
            <a:r>
              <a:rPr lang="en-GB" dirty="0" smtClean="0"/>
              <a:t>Context-dependant forgetting (Godden </a:t>
            </a:r>
            <a:r>
              <a:rPr lang="en-GB" dirty="0"/>
              <a:t>&amp; </a:t>
            </a:r>
            <a:r>
              <a:rPr lang="en-GB" dirty="0" err="1" smtClean="0"/>
              <a:t>Baddeley</a:t>
            </a:r>
            <a:r>
              <a:rPr lang="en-GB" dirty="0" smtClean="0"/>
              <a:t>, 1975)</a:t>
            </a:r>
          </a:p>
          <a:p>
            <a:pPr marL="342900" lvl="2" indent="-342900"/>
            <a:r>
              <a:rPr lang="en-GB" dirty="0" smtClean="0"/>
              <a:t>Encoding specificity: Evidence from brain-imaging studies:</a:t>
            </a:r>
          </a:p>
          <a:p>
            <a:pPr lvl="1"/>
            <a:r>
              <a:rPr lang="en-GB" sz="2400" dirty="0" smtClean="0"/>
              <a:t>Park </a:t>
            </a:r>
            <a:r>
              <a:rPr lang="en-GB" sz="2400" dirty="0"/>
              <a:t>&amp; </a:t>
            </a:r>
            <a:r>
              <a:rPr lang="en-GB" sz="2400" dirty="0" err="1"/>
              <a:t>Rugg</a:t>
            </a:r>
            <a:r>
              <a:rPr lang="en-GB" sz="2400" dirty="0"/>
              <a:t> (2008): Ps presented with pictures &amp; words.</a:t>
            </a:r>
          </a:p>
          <a:p>
            <a:pPr lvl="1"/>
            <a:r>
              <a:rPr lang="en-GB" sz="2400" dirty="0"/>
              <a:t>Each item tested with congruent (word-word) or incongruent (word-picture) </a:t>
            </a:r>
            <a:r>
              <a:rPr lang="en-GB" sz="2400" dirty="0" smtClean="0"/>
              <a:t>cue: memory </a:t>
            </a:r>
            <a:r>
              <a:rPr lang="en-GB" sz="2400" dirty="0"/>
              <a:t>better in </a:t>
            </a:r>
            <a:r>
              <a:rPr lang="en-GB" sz="2400" dirty="0" smtClean="0"/>
              <a:t>congruent</a:t>
            </a:r>
          </a:p>
          <a:p>
            <a:pPr lvl="1"/>
            <a:r>
              <a:rPr lang="en-GB" sz="2400" dirty="0" smtClean="0"/>
              <a:t>Brain </a:t>
            </a:r>
            <a:r>
              <a:rPr lang="en-GB" sz="2400" dirty="0"/>
              <a:t>activity </a:t>
            </a:r>
            <a:r>
              <a:rPr lang="en-GB" sz="2400" dirty="0" smtClean="0"/>
              <a:t>analysed </a:t>
            </a:r>
            <a:r>
              <a:rPr lang="en-GB" sz="2400" dirty="0"/>
              <a:t>at learning for items that were subsequently </a:t>
            </a:r>
            <a:r>
              <a:rPr lang="en-GB" sz="2400" dirty="0" smtClean="0"/>
              <a:t>recognised: Areas </a:t>
            </a:r>
            <a:r>
              <a:rPr lang="en-GB" sz="2400" dirty="0"/>
              <a:t>of brain active for processing words or pictures important for successful recognition if cued with word or picture at test </a:t>
            </a:r>
            <a:endParaRPr lang="en-GB" sz="2400" dirty="0" smtClean="0"/>
          </a:p>
          <a:p>
            <a:pPr lvl="1"/>
            <a:r>
              <a:rPr lang="en-GB" sz="2400" dirty="0" smtClean="0"/>
              <a:t>Processing </a:t>
            </a:r>
            <a:r>
              <a:rPr lang="en-GB" sz="2400" dirty="0"/>
              <a:t>at learning should be similar to that at </a:t>
            </a:r>
            <a:r>
              <a:rPr lang="en-GB" sz="2400" dirty="0" smtClean="0"/>
              <a:t>retrieval. </a:t>
            </a:r>
            <a:endParaRPr lang="en-GB" sz="2400" dirty="0"/>
          </a:p>
          <a:p>
            <a:pPr marL="800100" lvl="3" indent="-342900"/>
            <a:endParaRPr lang="en-GB" sz="2400" dirty="0"/>
          </a:p>
          <a:p>
            <a:endParaRPr lang="en-GB" sz="2400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400" dirty="0" smtClean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813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799" y="57665"/>
            <a:ext cx="7772400" cy="988540"/>
          </a:xfrm>
        </p:spPr>
        <p:txBody>
          <a:bodyPr/>
          <a:lstStyle/>
          <a:p>
            <a:r>
              <a:rPr lang="en-GB" altLang="en-US" dirty="0" smtClean="0"/>
              <a:t>Two views of forgetting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799" y="1046205"/>
            <a:ext cx="8079259" cy="4114800"/>
          </a:xfrm>
        </p:spPr>
        <p:txBody>
          <a:bodyPr/>
          <a:lstStyle/>
          <a:p>
            <a:r>
              <a:rPr lang="en-GB" altLang="en-US" dirty="0" smtClean="0"/>
              <a:t>Trace-dependent forgetting:</a:t>
            </a:r>
          </a:p>
          <a:p>
            <a:pPr lvl="1"/>
            <a:r>
              <a:rPr lang="en-GB" altLang="en-US" dirty="0" smtClean="0"/>
              <a:t>Indicates the </a:t>
            </a:r>
            <a:r>
              <a:rPr lang="en-GB" altLang="en-US" b="1" dirty="0" smtClean="0"/>
              <a:t>storage</a:t>
            </a:r>
            <a:r>
              <a:rPr lang="en-GB" altLang="en-US" dirty="0" smtClean="0"/>
              <a:t> of information</a:t>
            </a:r>
          </a:p>
          <a:p>
            <a:pPr lvl="1"/>
            <a:r>
              <a:rPr lang="en-GB" altLang="en-US" dirty="0" smtClean="0"/>
              <a:t>Information no longer held in memory</a:t>
            </a:r>
          </a:p>
          <a:p>
            <a:pPr lvl="1"/>
            <a:r>
              <a:rPr lang="en-GB" altLang="en-US" dirty="0" smtClean="0"/>
              <a:t>Memory ‘trace’ not there or too weak</a:t>
            </a:r>
          </a:p>
          <a:p>
            <a:r>
              <a:rPr lang="en-GB" altLang="en-US" dirty="0" smtClean="0"/>
              <a:t>Cue-dependent forgetting:</a:t>
            </a:r>
          </a:p>
          <a:p>
            <a:pPr lvl="1"/>
            <a:r>
              <a:rPr lang="en-GB" altLang="en-US" dirty="0" smtClean="0"/>
              <a:t>Indicates the </a:t>
            </a:r>
            <a:r>
              <a:rPr lang="en-GB" altLang="en-US" b="1" dirty="0" smtClean="0"/>
              <a:t>retrieval</a:t>
            </a:r>
            <a:r>
              <a:rPr lang="en-GB" altLang="en-US" dirty="0" smtClean="0"/>
              <a:t> process</a:t>
            </a:r>
          </a:p>
          <a:p>
            <a:pPr lvl="1"/>
            <a:r>
              <a:rPr lang="en-GB" altLang="en-US" dirty="0" smtClean="0"/>
              <a:t>Also involves the original ‘</a:t>
            </a:r>
            <a:r>
              <a:rPr lang="en-GB" altLang="en-US" b="1" dirty="0" smtClean="0"/>
              <a:t>encoding</a:t>
            </a:r>
            <a:r>
              <a:rPr lang="en-GB" altLang="en-US" dirty="0" smtClean="0"/>
              <a:t>’ stage</a:t>
            </a:r>
          </a:p>
          <a:p>
            <a:pPr lvl="1"/>
            <a:r>
              <a:rPr lang="en-GB" altLang="en-US" dirty="0" smtClean="0"/>
              <a:t>May not indicate </a:t>
            </a:r>
            <a:r>
              <a:rPr lang="en-GB" altLang="en-US" b="1" dirty="0" smtClean="0"/>
              <a:t>storage</a:t>
            </a:r>
            <a:r>
              <a:rPr lang="en-GB" altLang="en-US" dirty="0" smtClean="0"/>
              <a:t> problem</a:t>
            </a:r>
          </a:p>
        </p:txBody>
      </p:sp>
    </p:spTree>
    <p:extLst>
      <p:ext uri="{BB962C8B-B14F-4D97-AF65-F5344CB8AC3E}">
        <p14:creationId xmlns:p14="http://schemas.microsoft.com/office/powerpoint/2010/main" val="120958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685800" y="7938"/>
            <a:ext cx="7772400" cy="979273"/>
          </a:xfrm>
        </p:spPr>
        <p:txBody>
          <a:bodyPr/>
          <a:lstStyle/>
          <a:p>
            <a:r>
              <a:rPr lang="en-GB" altLang="en-US" dirty="0" smtClean="0"/>
              <a:t>Factors in memory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86068" y="987211"/>
            <a:ext cx="8942602" cy="4525962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Cue dependent forgetting </a:t>
            </a:r>
            <a:r>
              <a:rPr lang="en-GB" altLang="en-US" sz="2400" dirty="0" smtClean="0"/>
              <a:t>(</a:t>
            </a:r>
            <a:r>
              <a:rPr lang="en-GB" altLang="en-US" sz="2400" dirty="0" err="1" smtClean="0"/>
              <a:t>Tulving</a:t>
            </a:r>
            <a:r>
              <a:rPr lang="en-GB" altLang="en-US" sz="2400" dirty="0" smtClean="0"/>
              <a:t> and </a:t>
            </a:r>
            <a:r>
              <a:rPr lang="en-GB" altLang="en-US" sz="2400" dirty="0" err="1" smtClean="0"/>
              <a:t>Psotka</a:t>
            </a:r>
            <a:r>
              <a:rPr lang="en-GB" altLang="en-US" sz="2400" dirty="0" smtClean="0"/>
              <a:t>, 1971)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Access to a memory often uses a ‘cue’ to that memory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i="1" dirty="0" smtClean="0"/>
              <a:t>E.g. Remember a name of a person when see face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Cue: encoded at time of original memory encoding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Not present at time of retrieval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Information may be </a:t>
            </a:r>
            <a:r>
              <a:rPr lang="en-GB" altLang="en-US" sz="2400" b="1" dirty="0" smtClean="0"/>
              <a:t>stored</a:t>
            </a:r>
            <a:r>
              <a:rPr lang="en-GB" altLang="en-US" sz="2400" dirty="0" smtClean="0"/>
              <a:t> in memory but not accessible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dirty="0" smtClean="0"/>
              <a:t>e.g. ‘tip of the tongue’ phenomena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dirty="0" smtClean="0"/>
              <a:t>Name of a person you’ve met previously elsewhere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dirty="0" smtClean="0"/>
              <a:t>Word is present in memory but retrieving is difficult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Example of a problem that involves </a:t>
            </a:r>
            <a:r>
              <a:rPr lang="en-GB" altLang="en-US" sz="2400" b="1" dirty="0" smtClean="0"/>
              <a:t>encoding</a:t>
            </a:r>
            <a:r>
              <a:rPr lang="en-GB" altLang="en-US" sz="2400" dirty="0" smtClean="0"/>
              <a:t> and </a:t>
            </a:r>
            <a:r>
              <a:rPr lang="en-GB" altLang="en-US" sz="2400" b="1" dirty="0" smtClean="0"/>
              <a:t>retrieval</a:t>
            </a:r>
            <a:r>
              <a:rPr lang="en-GB" altLang="en-US" sz="2400" dirty="0" smtClean="0"/>
              <a:t> processes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sz="2000" dirty="0" smtClean="0"/>
          </a:p>
          <a:p>
            <a:pPr lvl="1"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24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67181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0616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Context and memory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619" y="1233616"/>
            <a:ext cx="8640762" cy="3540211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b="1" dirty="0" smtClean="0"/>
              <a:t>Encoding specificity principle</a:t>
            </a:r>
            <a:r>
              <a:rPr lang="en-GB" altLang="en-US" sz="2800" dirty="0" smtClean="0"/>
              <a:t>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Retrieval cue works best if it is encoded at the time of encoding the whole event (rather than given afterwards) </a:t>
            </a:r>
            <a:r>
              <a:rPr lang="en-GB" altLang="en-US" sz="2000" i="1" dirty="0" smtClean="0"/>
              <a:t>(E.g. </a:t>
            </a:r>
            <a:r>
              <a:rPr lang="en-GB" altLang="en-US" sz="2000" i="1" dirty="0" err="1" smtClean="0"/>
              <a:t>Tulving</a:t>
            </a:r>
            <a:r>
              <a:rPr lang="en-GB" altLang="en-US" sz="2000" i="1" dirty="0" smtClean="0"/>
              <a:t>, 1983)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i="1" dirty="0" smtClean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Overlap of information at </a:t>
            </a:r>
            <a:r>
              <a:rPr lang="en-GB" altLang="en-US" sz="2400" b="1" dirty="0" smtClean="0"/>
              <a:t>encoding</a:t>
            </a:r>
            <a:r>
              <a:rPr lang="en-GB" altLang="en-US" sz="2400" dirty="0" smtClean="0"/>
              <a:t> and </a:t>
            </a:r>
            <a:r>
              <a:rPr lang="en-GB" altLang="en-US" sz="2400" b="1" dirty="0" smtClean="0"/>
              <a:t>retrieval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Distinguish between two types of cue dependent factors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/>
              <a:t>State dependent memory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/>
              <a:t>Context dependent memory</a:t>
            </a:r>
          </a:p>
          <a:p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08486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200" y="71567"/>
            <a:ext cx="8229600" cy="84283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State dependent memory 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84438" y="914400"/>
            <a:ext cx="8968946" cy="4580238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20000"/>
              </a:lnSpc>
              <a:defRPr/>
            </a:pPr>
            <a:r>
              <a:rPr lang="en-GB" dirty="0" smtClean="0"/>
              <a:t>In order to retrieve you need to be in the same </a:t>
            </a:r>
            <a:r>
              <a:rPr lang="en-GB" b="1" dirty="0" smtClean="0"/>
              <a:t>internal</a:t>
            </a:r>
            <a:r>
              <a:rPr lang="en-GB" dirty="0" smtClean="0"/>
              <a:t> state at times of encoding and retrieval.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dirty="0" smtClean="0"/>
          </a:p>
          <a:p>
            <a:pPr eaLnBrk="1" hangingPunct="1">
              <a:lnSpc>
                <a:spcPct val="110000"/>
              </a:lnSpc>
              <a:defRPr/>
            </a:pPr>
            <a:r>
              <a:rPr lang="en-GB" dirty="0" smtClean="0"/>
              <a:t>State dependent effects have been shown by manipulating internal mood with for example: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en-GB" dirty="0" smtClean="0"/>
              <a:t> </a:t>
            </a:r>
          </a:p>
          <a:p>
            <a:pPr lvl="2" eaLnBrk="1" hangingPunct="1">
              <a:lnSpc>
                <a:spcPct val="80000"/>
              </a:lnSpc>
              <a:defRPr/>
            </a:pPr>
            <a:r>
              <a:rPr lang="en-GB" dirty="0" smtClean="0"/>
              <a:t>Marijuana and ordinary cigarettes (</a:t>
            </a:r>
            <a:r>
              <a:rPr lang="en-GB" dirty="0" err="1" smtClean="0"/>
              <a:t>Eich,et</a:t>
            </a:r>
            <a:r>
              <a:rPr lang="en-GB" dirty="0" smtClean="0"/>
              <a:t> al 1975)</a:t>
            </a:r>
          </a:p>
          <a:p>
            <a:pPr lvl="2">
              <a:defRPr/>
            </a:pPr>
            <a:r>
              <a:rPr lang="en-GB" dirty="0" smtClean="0"/>
              <a:t>Odours (</a:t>
            </a:r>
            <a:r>
              <a:rPr lang="en-GB" dirty="0" err="1" smtClean="0"/>
              <a:t>Schab</a:t>
            </a:r>
            <a:r>
              <a:rPr lang="en-GB" dirty="0" smtClean="0"/>
              <a:t>, 1990)</a:t>
            </a:r>
          </a:p>
          <a:p>
            <a:pPr lvl="2">
              <a:defRPr/>
            </a:pPr>
            <a:r>
              <a:rPr lang="en-GB" dirty="0" smtClean="0"/>
              <a:t>Noise (Smith, 1985)</a:t>
            </a:r>
          </a:p>
          <a:p>
            <a:pPr lvl="2">
              <a:defRPr/>
            </a:pPr>
            <a:endParaRPr lang="en-GB" dirty="0" smtClean="0"/>
          </a:p>
          <a:p>
            <a:pPr lvl="1">
              <a:defRPr/>
            </a:pPr>
            <a:r>
              <a:rPr lang="en-GB" dirty="0" smtClean="0"/>
              <a:t>Memory performance better if manipulated mood using same factors (above) before both encoding and retrieval</a:t>
            </a:r>
          </a:p>
        </p:txBody>
      </p:sp>
    </p:spTree>
    <p:extLst>
      <p:ext uri="{BB962C8B-B14F-4D97-AF65-F5344CB8AC3E}">
        <p14:creationId xmlns:p14="http://schemas.microsoft.com/office/powerpoint/2010/main" val="45250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85800" y="190500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Context dependent memory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25626" y="1239794"/>
            <a:ext cx="8738287" cy="4114800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Memory is enhanced if the physical context of retrieval matches that of learning </a:t>
            </a:r>
          </a:p>
          <a:p>
            <a:pPr lvl="1"/>
            <a:r>
              <a:rPr lang="en-GB" altLang="en-US" dirty="0" smtClean="0"/>
              <a:t>E.g. Remembering your dentists name just as you arrive at the dental surgery</a:t>
            </a:r>
          </a:p>
          <a:p>
            <a:pPr lvl="1"/>
            <a:r>
              <a:rPr lang="en-GB" altLang="en-US" dirty="0" smtClean="0"/>
              <a:t>Location where you encoded the name</a:t>
            </a:r>
          </a:p>
          <a:p>
            <a:pPr lvl="1"/>
            <a:r>
              <a:rPr lang="en-GB" altLang="en-US" dirty="0" smtClean="0"/>
              <a:t>Could also be ‘state-dependent’ (i.e. mood when at dentists!)</a:t>
            </a:r>
          </a:p>
        </p:txBody>
      </p:sp>
    </p:spTree>
    <p:extLst>
      <p:ext uri="{BB962C8B-B14F-4D97-AF65-F5344CB8AC3E}">
        <p14:creationId xmlns:p14="http://schemas.microsoft.com/office/powerpoint/2010/main" val="340871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416" y="162838"/>
            <a:ext cx="8743167" cy="675362"/>
          </a:xfrm>
          <a:solidFill>
            <a:schemeClr val="bg1"/>
          </a:solidFill>
        </p:spPr>
        <p:txBody>
          <a:bodyPr/>
          <a:lstStyle/>
          <a:p>
            <a:r>
              <a:rPr lang="en-GB" sz="3600" dirty="0" smtClean="0"/>
              <a:t>Context </a:t>
            </a:r>
            <a:r>
              <a:rPr lang="en-GB" sz="3600" dirty="0"/>
              <a:t>D</a:t>
            </a:r>
            <a:r>
              <a:rPr lang="en-GB" sz="3600" dirty="0" smtClean="0"/>
              <a:t>ependant Memory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02" y="838199"/>
            <a:ext cx="8928000" cy="5916561"/>
          </a:xfrm>
          <a:solidFill>
            <a:schemeClr val="bg1"/>
          </a:solidFill>
        </p:spPr>
        <p:txBody>
          <a:bodyPr/>
          <a:lstStyle/>
          <a:p>
            <a:r>
              <a:rPr lang="en-GB" sz="2800" u="sng" dirty="0" smtClean="0"/>
              <a:t>Godden &amp; Baddeley </a:t>
            </a:r>
            <a:r>
              <a:rPr lang="en-GB" sz="2800" dirty="0" smtClean="0"/>
              <a:t>(1975): Divers listened to 40 words presented on the beach or 10 feet under water</a:t>
            </a:r>
          </a:p>
          <a:p>
            <a:pPr lvl="1"/>
            <a:r>
              <a:rPr lang="en-GB" sz="2400" dirty="0" smtClean="0"/>
              <a:t>Tested either in same environment or opposite</a:t>
            </a:r>
          </a:p>
          <a:p>
            <a:pPr lvl="1"/>
            <a:r>
              <a:rPr lang="en-GB" sz="2400" dirty="0" smtClean="0"/>
              <a:t>Recall was better when tested in same environment.</a:t>
            </a:r>
          </a:p>
          <a:p>
            <a:pPr lvl="1"/>
            <a:endParaRPr lang="en-GB" sz="2400" dirty="0" smtClean="0"/>
          </a:p>
          <a:p>
            <a:pPr lvl="1"/>
            <a:endParaRPr lang="en-GB" sz="2400" dirty="0"/>
          </a:p>
          <a:p>
            <a:pPr lvl="1"/>
            <a:endParaRPr lang="en-GB" sz="2400" dirty="0" smtClean="0"/>
          </a:p>
          <a:p>
            <a:pPr lvl="1"/>
            <a:endParaRPr lang="en-GB" sz="2400" dirty="0"/>
          </a:p>
          <a:p>
            <a:pPr lvl="1"/>
            <a:endParaRPr lang="en-GB" sz="2400" dirty="0" smtClean="0"/>
          </a:p>
          <a:p>
            <a:pPr lvl="1"/>
            <a:endParaRPr lang="en-GB" sz="2400" dirty="0"/>
          </a:p>
          <a:p>
            <a:pPr lvl="1"/>
            <a:r>
              <a:rPr lang="en-GB" sz="2400" dirty="0" smtClean="0"/>
              <a:t>But no effect of context when study was repeated in 1980 using recognition rather than recall – reason?</a:t>
            </a:r>
          </a:p>
          <a:p>
            <a:pPr lvl="2"/>
            <a:r>
              <a:rPr lang="en-GB" sz="2000" dirty="0" smtClean="0"/>
              <a:t>The learned items being present on the test provided better cues that outweighed impact of context. </a:t>
            </a:r>
            <a:endParaRPr lang="en-GB" sz="20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2498" t="9417" r="5364" b="5503"/>
          <a:stretch/>
        </p:blipFill>
        <p:spPr>
          <a:xfrm>
            <a:off x="2144373" y="2625213"/>
            <a:ext cx="3951627" cy="268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45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02425" y="0"/>
            <a:ext cx="7772400" cy="836815"/>
          </a:xfrm>
        </p:spPr>
        <p:txBody>
          <a:bodyPr/>
          <a:lstStyle/>
          <a:p>
            <a:r>
              <a:rPr lang="en-GB" altLang="en-US" sz="4000" dirty="0" smtClean="0"/>
              <a:t>Context in memory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39" y="836815"/>
            <a:ext cx="8944496" cy="4358640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Implications of findings: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Items to be stored and retrieved are encoded along with the context (Wiseman &amp; </a:t>
            </a:r>
            <a:r>
              <a:rPr lang="en-GB" altLang="en-US" sz="2800" dirty="0" err="1" smtClean="0"/>
              <a:t>Tulving</a:t>
            </a:r>
            <a:r>
              <a:rPr lang="en-GB" altLang="en-US" sz="2800" dirty="0" smtClean="0"/>
              <a:t>, 1976)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Source monitoring and encoding </a:t>
            </a:r>
            <a:r>
              <a:rPr lang="en-GB" altLang="en-US" sz="2000" dirty="0" smtClean="0"/>
              <a:t>(</a:t>
            </a:r>
            <a:r>
              <a:rPr lang="en-GB" altLang="en-US" sz="2000" dirty="0" err="1" smtClean="0"/>
              <a:t>Mammarella</a:t>
            </a:r>
            <a:r>
              <a:rPr lang="en-GB" altLang="en-US" sz="2000" dirty="0" smtClean="0"/>
              <a:t> &amp; Fairfield, 2008)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E.g. Remember watching a film you like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Where were you when you saw the film?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 smtClean="0"/>
              <a:t>Home?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 smtClean="0"/>
              <a:t>Cinema?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 smtClean="0"/>
              <a:t>Other’s house?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Likely you have memory for context as well as for information from the film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Memory for </a:t>
            </a:r>
            <a:r>
              <a:rPr lang="en-GB" altLang="en-US" sz="2400" b="1" dirty="0" smtClean="0"/>
              <a:t>origin</a:t>
            </a:r>
            <a:r>
              <a:rPr lang="en-GB" altLang="en-US" sz="2400" dirty="0" smtClean="0"/>
              <a:t> of information (useful generally!)</a:t>
            </a:r>
          </a:p>
        </p:txBody>
      </p:sp>
    </p:spTree>
    <p:extLst>
      <p:ext uri="{BB962C8B-B14F-4D97-AF65-F5344CB8AC3E}">
        <p14:creationId xmlns:p14="http://schemas.microsoft.com/office/powerpoint/2010/main" val="58241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94038" y="724930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Picture study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963826" y="1981200"/>
            <a:ext cx="7998941" cy="41148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 smtClean="0"/>
              <a:t>Look at the following picture of a lecturers office </a:t>
            </a:r>
          </a:p>
        </p:txBody>
      </p:sp>
    </p:spTree>
    <p:extLst>
      <p:ext uri="{BB962C8B-B14F-4D97-AF65-F5344CB8AC3E}">
        <p14:creationId xmlns:p14="http://schemas.microsoft.com/office/powerpoint/2010/main" val="8257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offic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24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4442" y="0"/>
            <a:ext cx="8425287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84949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781396"/>
          </a:xfrm>
        </p:spPr>
        <p:txBody>
          <a:bodyPr/>
          <a:lstStyle/>
          <a:p>
            <a:r>
              <a:rPr lang="en-GB" altLang="en-US" sz="4000" dirty="0" smtClean="0"/>
              <a:t>Memory biases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24432" y="657486"/>
            <a:ext cx="8470928" cy="6048114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Now recall as many items as you can</a:t>
            </a:r>
          </a:p>
          <a:p>
            <a:pPr lvl="1"/>
            <a:r>
              <a:rPr lang="en-US" altLang="en-US" dirty="0" smtClean="0"/>
              <a:t>Potential responses:</a:t>
            </a:r>
          </a:p>
          <a:p>
            <a:pPr lvl="3"/>
            <a:r>
              <a:rPr lang="en-US" altLang="en-US" dirty="0" smtClean="0"/>
              <a:t>Chairs</a:t>
            </a:r>
          </a:p>
          <a:p>
            <a:pPr lvl="3"/>
            <a:r>
              <a:rPr lang="en-US" altLang="en-US" dirty="0" smtClean="0"/>
              <a:t>Desk</a:t>
            </a:r>
          </a:p>
          <a:p>
            <a:pPr lvl="3"/>
            <a:r>
              <a:rPr lang="en-US" altLang="en-US" dirty="0" smtClean="0"/>
              <a:t>Table</a:t>
            </a:r>
          </a:p>
          <a:p>
            <a:pPr lvl="3"/>
            <a:r>
              <a:rPr lang="en-US" altLang="en-US" dirty="0" smtClean="0"/>
              <a:t>Boxes</a:t>
            </a:r>
          </a:p>
          <a:p>
            <a:pPr lvl="3"/>
            <a:r>
              <a:rPr lang="en-US" altLang="en-US" dirty="0" smtClean="0"/>
              <a:t>Bottle of wine</a:t>
            </a:r>
          </a:p>
          <a:p>
            <a:pPr lvl="3"/>
            <a:r>
              <a:rPr lang="en-US" altLang="en-US" dirty="0" smtClean="0"/>
              <a:t>Picnic basket</a:t>
            </a:r>
          </a:p>
          <a:p>
            <a:pPr lvl="3"/>
            <a:r>
              <a:rPr lang="en-US" altLang="en-US" dirty="0" smtClean="0"/>
              <a:t>Row of books</a:t>
            </a:r>
          </a:p>
          <a:p>
            <a:pPr lvl="3"/>
            <a:r>
              <a:rPr lang="en-US" altLang="en-US" dirty="0" smtClean="0"/>
              <a:t>Skull</a:t>
            </a:r>
          </a:p>
          <a:p>
            <a:pPr lvl="1"/>
            <a:r>
              <a:rPr lang="en-US" altLang="en-US" dirty="0" smtClean="0"/>
              <a:t>Brewer &amp; </a:t>
            </a:r>
            <a:r>
              <a:rPr lang="en-US" altLang="en-US" dirty="0" err="1" smtClean="0"/>
              <a:t>Treyens</a:t>
            </a:r>
            <a:r>
              <a:rPr lang="en-US" altLang="en-US" dirty="0" smtClean="0"/>
              <a:t> (1981): 30% of subjects (falsely) recalled that books were present</a:t>
            </a:r>
          </a:p>
          <a:p>
            <a:pPr lvl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0829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offic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24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4442" y="0"/>
            <a:ext cx="8425287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182383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9298" y="85899"/>
            <a:ext cx="7772400" cy="870065"/>
          </a:xfrm>
        </p:spPr>
        <p:txBody>
          <a:bodyPr/>
          <a:lstStyle/>
          <a:p>
            <a:r>
              <a:rPr lang="en-GB" altLang="en-US" sz="4000" dirty="0" smtClean="0"/>
              <a:t>Schema effects in LTM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6255" y="1018310"/>
            <a:ext cx="8803178" cy="4409901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/>
              <a:t>Storing information in schema can cause errors in memory retrieval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Schema-consistent information may be activated in memory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False positives (recall information not present in reality)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Schema-inconsistent information may not be activated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False negative (fail to recall)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New influences on how memory organised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Misleading information (after encoding)</a:t>
            </a:r>
          </a:p>
        </p:txBody>
      </p:sp>
    </p:spTree>
    <p:extLst>
      <p:ext uri="{BB962C8B-B14F-4D97-AF65-F5344CB8AC3E}">
        <p14:creationId xmlns:p14="http://schemas.microsoft.com/office/powerpoint/2010/main" val="379207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Misleading information effect</a:t>
            </a:r>
            <a:r>
              <a:rPr lang="en-GB" altLang="en-US" smtClean="0">
                <a:latin typeface="ArialMT" charset="0"/>
              </a:rPr>
              <a:t/>
            </a:r>
            <a:br>
              <a:rPr lang="en-GB" altLang="en-US" smtClean="0">
                <a:latin typeface="ArialMT" charset="0"/>
              </a:rPr>
            </a:br>
            <a:endParaRPr lang="en-GB" altLang="en-US" smtClean="0">
              <a:latin typeface="ArialMT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149928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Loftus &amp; Palmer (1974)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 – Students viewed films depicting vehicle accidents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– After each film, students asked to give an account of the accident they just saw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– Questions were asked to elicit additional information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2846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60712"/>
            <a:ext cx="7772400" cy="786939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Misleading information effect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042728"/>
            <a:ext cx="2849562" cy="4191000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 smtClean="0"/>
              <a:t>Loftus and Palmer (1974) 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About how fast were the cars going when they ‘</a:t>
            </a:r>
            <a:r>
              <a:rPr lang="en-GB" altLang="en-US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smashed</a:t>
            </a:r>
            <a:r>
              <a:rPr lang="en-GB" altLang="en-US" sz="2000" dirty="0" smtClean="0"/>
              <a:t>’ into each other?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Manipulated word used in questioning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Clear effect of information given </a:t>
            </a:r>
            <a:r>
              <a:rPr lang="en-GB" altLang="en-US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after</a:t>
            </a:r>
            <a:r>
              <a:rPr lang="en-GB" altLang="en-US" sz="2000" dirty="0" smtClean="0"/>
              <a:t> encoding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000" dirty="0" smtClean="0"/>
          </a:p>
        </p:txBody>
      </p:sp>
      <p:pic>
        <p:nvPicPr>
          <p:cNvPr id="19461" name="Picture 4" descr="img01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35" t="9294" r="7331" b="10661"/>
          <a:stretch/>
        </p:blipFill>
        <p:spPr bwMode="auto">
          <a:xfrm>
            <a:off x="2751236" y="1303387"/>
            <a:ext cx="6334575" cy="4515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7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685800" y="102523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Lost-in-the-mall </a:t>
            </a:r>
            <a:br>
              <a:rPr lang="en-GB" altLang="en-US" dirty="0" smtClean="0"/>
            </a:br>
            <a:r>
              <a:rPr lang="en-GB" altLang="en-US" sz="2800" dirty="0" smtClean="0"/>
              <a:t>Loftus and </a:t>
            </a:r>
            <a:r>
              <a:rPr lang="en-GB" altLang="en-US" sz="2800" dirty="0" err="1" smtClean="0"/>
              <a:t>Pickrell</a:t>
            </a:r>
            <a:r>
              <a:rPr lang="en-GB" altLang="en-US" sz="2800" dirty="0" smtClean="0"/>
              <a:t> (1995)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0" y="1436714"/>
            <a:ext cx="8948651" cy="5230093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Participants read a list of childhood events that their family had corroborated as true</a:t>
            </a:r>
          </a:p>
          <a:p>
            <a:r>
              <a:rPr lang="en-GB" altLang="en-US" dirty="0" smtClean="0"/>
              <a:t>One of these events was actually false </a:t>
            </a:r>
          </a:p>
          <a:p>
            <a:pPr lvl="1"/>
            <a:r>
              <a:rPr lang="en-GB" altLang="en-US" sz="2400" dirty="0" smtClean="0"/>
              <a:t>Being lost in the mall for a considerable time when 5-6 years old and being helped by an elderly person and reunited with family</a:t>
            </a:r>
          </a:p>
          <a:p>
            <a:r>
              <a:rPr lang="en-GB" altLang="en-US" sz="2800" dirty="0" smtClean="0"/>
              <a:t>25% of Ps believed this to be a true memory</a:t>
            </a:r>
          </a:p>
          <a:p>
            <a:pPr lvl="1"/>
            <a:r>
              <a:rPr lang="en-GB" altLang="en-US" sz="2400" dirty="0" smtClean="0"/>
              <a:t>Episodic autobiographical memory implied</a:t>
            </a:r>
          </a:p>
          <a:p>
            <a:pPr lvl="1"/>
            <a:r>
              <a:rPr lang="en-GB" altLang="en-US" sz="2400" dirty="0" smtClean="0"/>
              <a:t>Around </a:t>
            </a:r>
            <a:r>
              <a:rPr lang="en-GB" alt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20% embellish </a:t>
            </a:r>
            <a:r>
              <a:rPr lang="en-GB" altLang="en-US" sz="2400" dirty="0" smtClean="0"/>
              <a:t>the event with further ‘recalled’ details from ‘memory’</a:t>
            </a:r>
          </a:p>
        </p:txBody>
      </p:sp>
    </p:spTree>
    <p:extLst>
      <p:ext uri="{BB962C8B-B14F-4D97-AF65-F5344CB8AC3E}">
        <p14:creationId xmlns:p14="http://schemas.microsoft.com/office/powerpoint/2010/main" val="125778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85800" y="69272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Reconstructive memory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685800" y="1212272"/>
            <a:ext cx="7772400" cy="4114800"/>
          </a:xfrm>
        </p:spPr>
        <p:txBody>
          <a:bodyPr/>
          <a:lstStyle/>
          <a:p>
            <a:r>
              <a:rPr lang="en-GB" altLang="en-US" sz="2800" dirty="0" smtClean="0"/>
              <a:t>Memory is modified to conform to post-event information (Morton et al 1985)</a:t>
            </a:r>
          </a:p>
          <a:p>
            <a:r>
              <a:rPr lang="en-GB" altLang="en-US" sz="2800" dirty="0" smtClean="0"/>
              <a:t>This is termed the ‘destructive actualisation hypothesis’ – as new information destroys or over-writes actually stored memories </a:t>
            </a:r>
          </a:p>
          <a:p>
            <a:r>
              <a:rPr lang="en-GB" altLang="en-US" sz="2800" dirty="0" smtClean="0"/>
              <a:t>A bleak view of human memory</a:t>
            </a:r>
            <a:r>
              <a:rPr lang="en-GB" altLang="en-US" dirty="0" smtClean="0"/>
              <a:t> </a:t>
            </a:r>
          </a:p>
          <a:p>
            <a:pPr lvl="1"/>
            <a:r>
              <a:rPr lang="en-GB" altLang="en-US" sz="2400" dirty="0" smtClean="0"/>
              <a:t>There may be no such thing as true memory </a:t>
            </a:r>
          </a:p>
          <a:p>
            <a:pPr lvl="1"/>
            <a:r>
              <a:rPr lang="en-GB" altLang="en-US" sz="2400" dirty="0" smtClean="0"/>
              <a:t>Or how can we tell from memory alone?</a:t>
            </a:r>
          </a:p>
          <a:p>
            <a:pPr lvl="1"/>
            <a:r>
              <a:rPr lang="en-GB" altLang="en-US" sz="2400" dirty="0" smtClean="0"/>
              <a:t>Relation to autobiographical memory?</a:t>
            </a:r>
          </a:p>
          <a:p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413296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67097" y="96621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Constructed memories in </a:t>
            </a:r>
            <a:br>
              <a:rPr lang="en-GB" altLang="en-US" dirty="0" smtClean="0"/>
            </a:br>
            <a:r>
              <a:rPr lang="en-GB" altLang="en-US" dirty="0" smtClean="0"/>
              <a:t>the real world?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98752" y="1376075"/>
            <a:ext cx="8229600" cy="4525962"/>
          </a:xfrm>
        </p:spPr>
        <p:txBody>
          <a:bodyPr/>
          <a:lstStyle/>
          <a:p>
            <a:pPr marL="342900" lvl="1" indent="-342900">
              <a:buFontTx/>
              <a:buChar char="•"/>
            </a:pPr>
            <a:r>
              <a:rPr lang="en-GB" altLang="en-US" sz="2000" dirty="0" smtClean="0">
                <a:latin typeface="TimesNewRoman"/>
              </a:rPr>
              <a:t>I woke up in the middle of the night and everything looked odd and strangely lit. At the end of my bed was a four-feet-high grey alien. Its spindly, thin body supported a huge head with two enormous, slanted, liquid black eyes. It compelled me, telepathically, to follow and led me into a spaceship, along curved corridors to an examination room full of tables on which people lay. I was forced to lie down while they painfully examined me, extracted ova (or sperm) and implanted something in my nose. I could see jars containing half-human, half-alien foetuses and a nursery full of silent, sickly children. When I eventually found myself back in bed, several hours had gone by.</a:t>
            </a:r>
          </a:p>
          <a:p>
            <a:pPr marL="342900" lvl="1" indent="-342900">
              <a:buFontTx/>
              <a:buChar char="•"/>
            </a:pPr>
            <a:r>
              <a:rPr lang="en-GB" altLang="en-US" sz="2000" dirty="0" smtClean="0">
                <a:latin typeface="TimesNewRoman"/>
              </a:rPr>
              <a:t>Blackmore (1994, p. 30)</a:t>
            </a:r>
          </a:p>
          <a:p>
            <a:endParaRPr lang="en-GB" altLang="en-US" dirty="0" smtClean="0"/>
          </a:p>
        </p:txBody>
      </p:sp>
      <p:pic>
        <p:nvPicPr>
          <p:cNvPr id="22533" name="Picture 2" descr="See full size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614" y="4623651"/>
            <a:ext cx="2357437" cy="198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488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872836"/>
          </a:xfrm>
        </p:spPr>
        <p:txBody>
          <a:bodyPr/>
          <a:lstStyle/>
          <a:p>
            <a:r>
              <a:rPr lang="en-GB" altLang="en-US" dirty="0" smtClean="0"/>
              <a:t>Aliens and false memories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84571" y="810490"/>
            <a:ext cx="8859924" cy="5895109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Clancy et al (2002) studied 3 groups:</a:t>
            </a:r>
          </a:p>
          <a:p>
            <a:pPr lvl="1"/>
            <a:r>
              <a:rPr lang="en-GB" altLang="en-US" dirty="0" smtClean="0"/>
              <a:t>Abductees: no autobiographical memory for event</a:t>
            </a:r>
          </a:p>
          <a:p>
            <a:pPr lvl="1"/>
            <a:r>
              <a:rPr lang="en-GB" altLang="en-US" dirty="0" smtClean="0"/>
              <a:t>Abductees: memories had been ‘recovered’ </a:t>
            </a:r>
          </a:p>
          <a:p>
            <a:pPr lvl="1"/>
            <a:r>
              <a:rPr lang="en-GB" altLang="en-US" dirty="0" smtClean="0"/>
              <a:t>Non abductees</a:t>
            </a:r>
          </a:p>
          <a:p>
            <a:r>
              <a:rPr lang="en-GB" altLang="en-US" dirty="0" smtClean="0"/>
              <a:t>Gave them a </a:t>
            </a:r>
            <a:r>
              <a:rPr lang="en-GB" altLang="en-US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critical lure </a:t>
            </a:r>
            <a:r>
              <a:rPr lang="en-GB" altLang="en-US" dirty="0" smtClean="0"/>
              <a:t>test</a:t>
            </a:r>
          </a:p>
          <a:p>
            <a:pPr lvl="1"/>
            <a:r>
              <a:rPr lang="en-GB" altLang="en-US" dirty="0" smtClean="0"/>
              <a:t>Item consistent with schema</a:t>
            </a:r>
          </a:p>
          <a:p>
            <a:pPr lvl="1"/>
            <a:r>
              <a:rPr lang="en-GB" altLang="en-US" dirty="0" smtClean="0"/>
              <a:t>Exposed them to items such as ‘sour, sugar, honey, tart’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Would they falsely recognise ‘sweet’ as the critical lure?</a:t>
            </a:r>
          </a:p>
        </p:txBody>
      </p:sp>
    </p:spTree>
    <p:extLst>
      <p:ext uri="{BB962C8B-B14F-4D97-AF65-F5344CB8AC3E}">
        <p14:creationId xmlns:p14="http://schemas.microsoft.com/office/powerpoint/2010/main" val="59154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685800" y="69273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Aliens and false memories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85800" y="1212273"/>
            <a:ext cx="7772400" cy="411480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Results (Clancy, 2002)</a:t>
            </a:r>
          </a:p>
          <a:p>
            <a:pPr lvl="1">
              <a:buFontTx/>
              <a:buChar char="•"/>
              <a:defRPr/>
            </a:pPr>
            <a:r>
              <a:rPr lang="en-GB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Recovered memory </a:t>
            </a:r>
            <a:r>
              <a:rPr lang="en-GB" dirty="0" smtClean="0"/>
              <a:t>alien abductees: </a:t>
            </a:r>
            <a:r>
              <a:rPr lang="en-GB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more</a:t>
            </a:r>
            <a:r>
              <a:rPr lang="en-GB" dirty="0" smtClean="0"/>
              <a:t> likely to </a:t>
            </a:r>
            <a:r>
              <a:rPr lang="en-GB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falsely recognise </a:t>
            </a:r>
            <a:r>
              <a:rPr lang="en-GB" dirty="0" smtClean="0"/>
              <a:t>words not seen before</a:t>
            </a:r>
          </a:p>
          <a:p>
            <a:pPr>
              <a:defRPr/>
            </a:pPr>
            <a:r>
              <a:rPr lang="en-GB" dirty="0" smtClean="0"/>
              <a:t>Argued that the problem could be one of source monitoring</a:t>
            </a:r>
          </a:p>
          <a:p>
            <a:pPr lvl="1">
              <a:defRPr/>
            </a:pPr>
            <a:r>
              <a:rPr lang="en-GB" dirty="0" smtClean="0"/>
              <a:t>Judging where information originated from:</a:t>
            </a:r>
          </a:p>
          <a:p>
            <a:pPr lvl="2">
              <a:defRPr/>
            </a:pPr>
            <a:r>
              <a:rPr lang="en-GB" dirty="0" smtClean="0"/>
              <a:t>Misattribute an internally generated memory as an externally generated memory</a:t>
            </a:r>
          </a:p>
          <a:p>
            <a:pPr lvl="2">
              <a:defRPr/>
            </a:pPr>
            <a:r>
              <a:rPr lang="en-GB" dirty="0" smtClean="0"/>
              <a:t>E.g. From TV or reality!</a:t>
            </a:r>
          </a:p>
          <a:p>
            <a:pPr lvl="2">
              <a:defRPr/>
            </a:pPr>
            <a:r>
              <a:rPr lang="en-GB" dirty="0" smtClean="0"/>
              <a:t>Makes more vulnerable to schema-effects?</a:t>
            </a:r>
          </a:p>
        </p:txBody>
      </p:sp>
    </p:spTree>
    <p:extLst>
      <p:ext uri="{BB962C8B-B14F-4D97-AF65-F5344CB8AC3E}">
        <p14:creationId xmlns:p14="http://schemas.microsoft.com/office/powerpoint/2010/main" val="58223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42938" y="90488"/>
            <a:ext cx="7772400" cy="632719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Flashbulb memories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444717" y="1184563"/>
            <a:ext cx="3614738" cy="4293523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400" dirty="0" smtClean="0"/>
              <a:t>A recollection of an event that is so emotionally powerful that it is highly vivid and richly detailed</a:t>
            </a:r>
          </a:p>
          <a:p>
            <a:r>
              <a:rPr lang="en-GB" altLang="en-US" sz="2400" dirty="0" smtClean="0"/>
              <a:t>‘photographic quality’</a:t>
            </a:r>
          </a:p>
          <a:p>
            <a:r>
              <a:rPr lang="en-GB" altLang="en-US" sz="2400" dirty="0" smtClean="0"/>
              <a:t>Powerful form of memory encoding – no forgetting process?</a:t>
            </a:r>
          </a:p>
          <a:p>
            <a:r>
              <a:rPr lang="en-GB" altLang="en-US" sz="2400" dirty="0" smtClean="0"/>
              <a:t>Depth of processing better</a:t>
            </a:r>
          </a:p>
        </p:txBody>
      </p:sp>
      <p:pic>
        <p:nvPicPr>
          <p:cNvPr id="2560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114" y="1360084"/>
            <a:ext cx="2857500" cy="442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2895517" y="644081"/>
            <a:ext cx="326724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dirty="0"/>
              <a:t>Brown and </a:t>
            </a:r>
            <a:r>
              <a:rPr lang="en-GB" altLang="en-US" sz="2400" dirty="0" err="1"/>
              <a:t>Kulik</a:t>
            </a:r>
            <a:r>
              <a:rPr lang="en-GB" altLang="en-US" sz="2400" dirty="0"/>
              <a:t>, 1977</a:t>
            </a:r>
          </a:p>
        </p:txBody>
      </p:sp>
    </p:spTree>
    <p:extLst>
      <p:ext uri="{BB962C8B-B14F-4D97-AF65-F5344CB8AC3E}">
        <p14:creationId xmlns:p14="http://schemas.microsoft.com/office/powerpoint/2010/main" val="350001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Flashbulb memories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852055" y="1143000"/>
            <a:ext cx="7772400" cy="41148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Stronger forms of encoding/retrieval than regular memories?</a:t>
            </a:r>
          </a:p>
          <a:p>
            <a:pPr lvl="1">
              <a:defRPr/>
            </a:pPr>
            <a:r>
              <a:rPr lang="en-GB" dirty="0" smtClean="0"/>
              <a:t>Or do people just believe that they are?</a:t>
            </a:r>
          </a:p>
          <a:p>
            <a:pPr lvl="1">
              <a:defRPr/>
            </a:pPr>
            <a:r>
              <a:rPr lang="en-GB" dirty="0" smtClean="0"/>
              <a:t>Possible that flashbulb memories are a phenomena born of reconstructive memory</a:t>
            </a:r>
          </a:p>
          <a:p>
            <a:pPr lvl="1">
              <a:defRPr/>
            </a:pPr>
            <a:r>
              <a:rPr lang="en-GB" dirty="0" smtClean="0"/>
              <a:t>Discuss them because they are emotionally significant and this rehearsal of the details makes them seem more vivid but is prone to constructive processes</a:t>
            </a:r>
          </a:p>
          <a:p>
            <a:pPr>
              <a:defRPr/>
            </a:pPr>
            <a:r>
              <a:rPr lang="en-GB" sz="2400" dirty="0" err="1" smtClean="0"/>
              <a:t>Talarico</a:t>
            </a:r>
            <a:r>
              <a:rPr lang="en-GB" sz="2400" dirty="0" smtClean="0"/>
              <a:t> and Rubin, 2003</a:t>
            </a:r>
          </a:p>
        </p:txBody>
      </p:sp>
    </p:spTree>
    <p:extLst>
      <p:ext uri="{BB962C8B-B14F-4D97-AF65-F5344CB8AC3E}">
        <p14:creationId xmlns:p14="http://schemas.microsoft.com/office/powerpoint/2010/main" val="179562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768778" y="119150"/>
            <a:ext cx="7772400" cy="852915"/>
          </a:xfrm>
        </p:spPr>
        <p:txBody>
          <a:bodyPr/>
          <a:lstStyle/>
          <a:p>
            <a:r>
              <a:rPr lang="en-GB" altLang="en-US" dirty="0" smtClean="0"/>
              <a:t>Conclusion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836104" y="1039728"/>
            <a:ext cx="8011334" cy="41148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800" dirty="0"/>
              <a:t>Memory involving cued retrieval of information may fail in different ways</a:t>
            </a:r>
          </a:p>
          <a:p>
            <a:pPr>
              <a:defRPr/>
            </a:pPr>
            <a:r>
              <a:rPr lang="en-GB" sz="2800" dirty="0"/>
              <a:t>Cue encoded may not be present</a:t>
            </a:r>
          </a:p>
          <a:p>
            <a:pPr>
              <a:defRPr/>
            </a:pPr>
            <a:r>
              <a:rPr lang="en-GB" sz="2800" dirty="0"/>
              <a:t>Memory is situated in a context</a:t>
            </a:r>
          </a:p>
          <a:p>
            <a:pPr>
              <a:defRPr/>
            </a:pPr>
            <a:r>
              <a:rPr lang="en-GB" sz="2800" dirty="0"/>
              <a:t>Context will effect ability to retrieve</a:t>
            </a:r>
          </a:p>
          <a:p>
            <a:pPr lvl="1">
              <a:defRPr/>
            </a:pPr>
            <a:r>
              <a:rPr lang="en-GB" sz="2400" dirty="0"/>
              <a:t>External context</a:t>
            </a:r>
          </a:p>
          <a:p>
            <a:pPr lvl="1">
              <a:defRPr/>
            </a:pPr>
            <a:r>
              <a:rPr lang="en-GB" sz="2400" dirty="0"/>
              <a:t>Internal state</a:t>
            </a:r>
          </a:p>
          <a:p>
            <a:pPr>
              <a:defRPr/>
            </a:pPr>
            <a:r>
              <a:rPr lang="en-GB" sz="2800" dirty="0"/>
              <a:t>Memory may be reconstructed under influence</a:t>
            </a:r>
          </a:p>
          <a:p>
            <a:pPr lvl="1">
              <a:defRPr/>
            </a:pPr>
            <a:r>
              <a:rPr lang="en-GB" sz="2400" dirty="0"/>
              <a:t>Misleading information and schema effects</a:t>
            </a:r>
          </a:p>
          <a:p>
            <a:pPr lvl="1">
              <a:defRPr/>
            </a:pPr>
            <a:r>
              <a:rPr lang="en-GB" sz="2400" dirty="0"/>
              <a:t>Implications for autobiographical memory</a:t>
            </a:r>
          </a:p>
          <a:p>
            <a:pPr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25102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128</TotalTime>
  <Words>1961</Words>
  <Application>Microsoft Office PowerPoint</Application>
  <PresentationFormat>On-screen Show (4:3)</PresentationFormat>
  <Paragraphs>244</Paragraphs>
  <Slides>31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MS PGothic</vt:lpstr>
      <vt:lpstr>MS PGothic</vt:lpstr>
      <vt:lpstr>Arial</vt:lpstr>
      <vt:lpstr>ArialMT</vt:lpstr>
      <vt:lpstr>Calibri</vt:lpstr>
      <vt:lpstr>Times</vt:lpstr>
      <vt:lpstr>TimesNewRoman</vt:lpstr>
      <vt:lpstr>Blank Presentation</vt:lpstr>
      <vt:lpstr>1_Blank Presentation</vt:lpstr>
      <vt:lpstr>Lecture 8: Memory: Context, Errors, and influences on function  Dr Kate Williams </vt:lpstr>
      <vt:lpstr>Essential Reading!!!!</vt:lpstr>
      <vt:lpstr>Errors in memory</vt:lpstr>
      <vt:lpstr>Interference</vt:lpstr>
      <vt:lpstr>Interference</vt:lpstr>
      <vt:lpstr>Interference </vt:lpstr>
      <vt:lpstr>Evaluation of Interference Theory</vt:lpstr>
      <vt:lpstr>Evaluation of Interference Theory</vt:lpstr>
      <vt:lpstr>Other forms of forgetting</vt:lpstr>
      <vt:lpstr>Two views of forgetting</vt:lpstr>
      <vt:lpstr>Factors in memory</vt:lpstr>
      <vt:lpstr>Context and memory</vt:lpstr>
      <vt:lpstr>State dependent memory </vt:lpstr>
      <vt:lpstr>Context dependent memory</vt:lpstr>
      <vt:lpstr>Context Dependant Memory</vt:lpstr>
      <vt:lpstr>Context in memory</vt:lpstr>
      <vt:lpstr>Picture study</vt:lpstr>
      <vt:lpstr>PowerPoint Presentation</vt:lpstr>
      <vt:lpstr>Memory biases</vt:lpstr>
      <vt:lpstr>PowerPoint Presentation</vt:lpstr>
      <vt:lpstr>Schema effects in LTM</vt:lpstr>
      <vt:lpstr>Misleading information effect </vt:lpstr>
      <vt:lpstr>Misleading information effect</vt:lpstr>
      <vt:lpstr>Lost-in-the-mall  Loftus and Pickrell (1995)</vt:lpstr>
      <vt:lpstr>Reconstructive memory</vt:lpstr>
      <vt:lpstr>Constructed memories in  the real world?</vt:lpstr>
      <vt:lpstr>Aliens and false memories</vt:lpstr>
      <vt:lpstr>Aliens and false memories</vt:lpstr>
      <vt:lpstr>Flashbulb memories</vt:lpstr>
      <vt:lpstr>Flashbulb memories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7: Memory: Context, Errors, and influences on function  Dr Kate Williams</dc:title>
  <dc:creator>Home</dc:creator>
  <cp:lastModifiedBy>Kate Williams</cp:lastModifiedBy>
  <cp:revision>18</cp:revision>
  <dcterms:created xsi:type="dcterms:W3CDTF">2016-03-11T21:00:07Z</dcterms:created>
  <dcterms:modified xsi:type="dcterms:W3CDTF">2018-03-16T17:21:13Z</dcterms:modified>
</cp:coreProperties>
</file>