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theme/theme12.xml" ContentType="application/vnd.openxmlformats-officedocument.theme+xml"/>
  <Override PartName="/ppt/slideLayouts/slideLayout36.xml" ContentType="application/vnd.openxmlformats-officedocument.presentationml.slideLayout+xml"/>
  <Override PartName="/ppt/theme/theme13.xml" ContentType="application/vnd.openxmlformats-officedocument.theme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theme/theme14.xml" ContentType="application/vnd.openxmlformats-officedocument.theme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theme/theme15.xml" ContentType="application/vnd.openxmlformats-officedocument.theme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theme/theme16.xml" ContentType="application/vnd.openxmlformats-officedocument.theme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theme/theme17.xml" ContentType="application/vnd.openxmlformats-officedocument.theme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theme/theme18.xml" ContentType="application/vnd.openxmlformats-officedocument.theme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theme/theme19.xml" ContentType="application/vnd.openxmlformats-officedocument.theme+xml"/>
  <Override PartName="/ppt/slideLayouts/slideLayout76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7"/>
  </p:notesMasterIdLst>
  <p:sldIdLst>
    <p:sldId id="719" r:id="rId24"/>
    <p:sldId id="795" r:id="rId25"/>
    <p:sldId id="830" r:id="rId26"/>
    <p:sldId id="832" r:id="rId27"/>
    <p:sldId id="831" r:id="rId28"/>
    <p:sldId id="833" r:id="rId29"/>
    <p:sldId id="834" r:id="rId30"/>
    <p:sldId id="835" r:id="rId31"/>
    <p:sldId id="837" r:id="rId32"/>
    <p:sldId id="836" r:id="rId33"/>
    <p:sldId id="838" r:id="rId34"/>
    <p:sldId id="839" r:id="rId35"/>
    <p:sldId id="720" r:id="rId3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000099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3" d="100"/>
          <a:sy n="103" d="100"/>
        </p:scale>
        <p:origin x="244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viewProps" Target="viewProps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microsoft.com/office/2016/11/relationships/changesInfo" Target="changesInfos/changesInfo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6.xml"/><Relationship Id="rId41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ECBE0255-277E-4998-96DD-4789254CEC44}"/>
    <pc:docChg chg="modSld">
      <pc:chgData name="Jenifer Prince Devaraj" userId="c3fb109c-09d1-42a6-93f4-69472d709861" providerId="ADAL" clId="{ECBE0255-277E-4998-96DD-4789254CEC44}" dt="2025-03-19T22:43:09.022" v="1" actId="20577"/>
      <pc:docMkLst>
        <pc:docMk/>
      </pc:docMkLst>
      <pc:sldChg chg="modSp mod">
        <pc:chgData name="Jenifer Prince Devaraj" userId="c3fb109c-09d1-42a6-93f4-69472d709861" providerId="ADAL" clId="{ECBE0255-277E-4998-96DD-4789254CEC44}" dt="2025-03-19T22:43:09.022" v="1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ECBE0255-277E-4998-96DD-4789254CEC44}" dt="2025-03-19T22:43:09.022" v="1" actId="20577"/>
          <ac:spMkLst>
            <pc:docMk/>
            <pc:sldMk cId="3119007398" sldId="719"/>
            <ac:spMk id="4" creationId="{BE605BA5-7179-54D8-AA19-BC9809E09348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30/03/2025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33723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300477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300954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250858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32174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6589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319972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819479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07519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113486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67469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theme" Target="../theme/theme12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4" Type="http://schemas.openxmlformats.org/officeDocument/2006/relationships/image" Target="../media/image13.png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6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9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8.xml"/><Relationship Id="rId1" Type="http://schemas.openxmlformats.org/officeDocument/2006/relationships/slideLayout" Target="../slideLayouts/slideLayout37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1.xml"/><Relationship Id="rId4" Type="http://schemas.openxmlformats.org/officeDocument/2006/relationships/slideLayout" Target="../slideLayouts/slideLayout40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4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3.xml"/><Relationship Id="rId1" Type="http://schemas.openxmlformats.org/officeDocument/2006/relationships/slideLayout" Target="../slideLayouts/slideLayout42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6.xml"/><Relationship Id="rId4" Type="http://schemas.openxmlformats.org/officeDocument/2006/relationships/slideLayout" Target="../slideLayouts/slideLayout4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9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8.xml"/><Relationship Id="rId1" Type="http://schemas.openxmlformats.org/officeDocument/2006/relationships/slideLayout" Target="../slideLayouts/slideLayout47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1.xml"/><Relationship Id="rId4" Type="http://schemas.openxmlformats.org/officeDocument/2006/relationships/slideLayout" Target="../slideLayouts/slideLayout50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9.xml"/><Relationship Id="rId13" Type="http://schemas.openxmlformats.org/officeDocument/2006/relationships/slideLayout" Target="../slideLayouts/slideLayout64.xml"/><Relationship Id="rId3" Type="http://schemas.openxmlformats.org/officeDocument/2006/relationships/slideLayout" Target="../slideLayouts/slideLayout54.xml"/><Relationship Id="rId7" Type="http://schemas.openxmlformats.org/officeDocument/2006/relationships/slideLayout" Target="../slideLayouts/slideLayout58.xml"/><Relationship Id="rId12" Type="http://schemas.openxmlformats.org/officeDocument/2006/relationships/slideLayout" Target="../slideLayouts/slideLayout63.xml"/><Relationship Id="rId2" Type="http://schemas.openxmlformats.org/officeDocument/2006/relationships/slideLayout" Target="../slideLayouts/slideLayout53.xml"/><Relationship Id="rId1" Type="http://schemas.openxmlformats.org/officeDocument/2006/relationships/slideLayout" Target="../slideLayouts/slideLayout52.xml"/><Relationship Id="rId6" Type="http://schemas.openxmlformats.org/officeDocument/2006/relationships/slideLayout" Target="../slideLayouts/slideLayout57.xml"/><Relationship Id="rId11" Type="http://schemas.openxmlformats.org/officeDocument/2006/relationships/slideLayout" Target="../slideLayouts/slideLayout62.xml"/><Relationship Id="rId5" Type="http://schemas.openxmlformats.org/officeDocument/2006/relationships/slideLayout" Target="../slideLayouts/slideLayout56.xml"/><Relationship Id="rId10" Type="http://schemas.openxmlformats.org/officeDocument/2006/relationships/slideLayout" Target="../slideLayouts/slideLayout61.xml"/><Relationship Id="rId4" Type="http://schemas.openxmlformats.org/officeDocument/2006/relationships/slideLayout" Target="../slideLayouts/slideLayout55.xml"/><Relationship Id="rId9" Type="http://schemas.openxmlformats.org/officeDocument/2006/relationships/slideLayout" Target="../slideLayouts/slideLayout60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7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6.xml"/><Relationship Id="rId1" Type="http://schemas.openxmlformats.org/officeDocument/2006/relationships/slideLayout" Target="../slideLayouts/slideLayout65.xml"/><Relationship Id="rId6" Type="http://schemas.openxmlformats.org/officeDocument/2006/relationships/slideLayout" Target="../slideLayouts/slideLayout70.xml"/><Relationship Id="rId5" Type="http://schemas.openxmlformats.org/officeDocument/2006/relationships/slideLayout" Target="../slideLayouts/slideLayout69.xml"/><Relationship Id="rId4" Type="http://schemas.openxmlformats.org/officeDocument/2006/relationships/slideLayout" Target="../slideLayouts/slideLayout68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3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2.xml"/><Relationship Id="rId1" Type="http://schemas.openxmlformats.org/officeDocument/2006/relationships/slideLayout" Target="../slideLayouts/slideLayout71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5.xml"/><Relationship Id="rId4" Type="http://schemas.openxmlformats.org/officeDocument/2006/relationships/slideLayout" Target="../slideLayouts/slideLayout74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4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0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0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0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0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2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30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0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32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0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0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6182" y="4335285"/>
            <a:ext cx="5315818" cy="3088946"/>
          </a:xfrm>
        </p:spPr>
        <p:txBody>
          <a:bodyPr/>
          <a:lstStyle/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Email:  j.prince-devaraj@uwtsd.ac.uk</a:t>
            </a: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3210634" y="1884527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Electronics II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ACDA6001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PLDs	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: 13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016848" y="51131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Programmable Logic Devices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617" y="878395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PLDs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9591" y="1994040"/>
            <a:ext cx="10234901" cy="4002377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GB" sz="2400" dirty="0">
                <a:ea typeface="Cambria" panose="02040503050406030204" pitchFamily="18" charset="0"/>
              </a:rPr>
              <a:t>A PLD (Programmable Logic Devices) is a </a:t>
            </a:r>
            <a:r>
              <a:rPr lang="en-GB" sz="2400" b="1" dirty="0">
                <a:ea typeface="Cambria" panose="02040503050406030204" pitchFamily="18" charset="0"/>
              </a:rPr>
              <a:t>general-purpose chip </a:t>
            </a:r>
            <a:r>
              <a:rPr lang="en-GB" sz="2400" dirty="0">
                <a:ea typeface="Cambria" panose="02040503050406030204" pitchFamily="18" charset="0"/>
              </a:rPr>
              <a:t>for implementing logic circuitry that can be customized.</a:t>
            </a:r>
          </a:p>
          <a:p>
            <a:pPr algn="just">
              <a:lnSpc>
                <a:spcPct val="150000"/>
              </a:lnSpc>
            </a:pPr>
            <a:r>
              <a:rPr lang="en-GB" sz="2400" dirty="0">
                <a:ea typeface="Cambria" panose="02040503050406030204" pitchFamily="18" charset="0"/>
              </a:rPr>
              <a:t>A PLD can be viewed as a “black box” that contains </a:t>
            </a:r>
            <a:r>
              <a:rPr lang="en-GB" sz="2400" b="1" dirty="0">
                <a:ea typeface="Cambria" panose="02040503050406030204" pitchFamily="18" charset="0"/>
              </a:rPr>
              <a:t>logic gates </a:t>
            </a:r>
            <a:r>
              <a:rPr lang="en-GB" sz="2400" dirty="0">
                <a:ea typeface="Cambria" panose="02040503050406030204" pitchFamily="18" charset="0"/>
              </a:rPr>
              <a:t>and </a:t>
            </a:r>
            <a:r>
              <a:rPr lang="en-GB" sz="2400" b="1" dirty="0">
                <a:ea typeface="Cambria" panose="02040503050406030204" pitchFamily="18" charset="0"/>
              </a:rPr>
              <a:t>programmable switches</a:t>
            </a:r>
            <a:r>
              <a:rPr lang="en-GB" sz="2400" dirty="0">
                <a:ea typeface="Cambria" panose="02040503050406030204" pitchFamily="18" charset="0"/>
              </a:rPr>
              <a:t>.</a:t>
            </a:r>
          </a:p>
          <a:p>
            <a:pPr algn="just">
              <a:lnSpc>
                <a:spcPct val="150000"/>
              </a:lnSpc>
            </a:pPr>
            <a:r>
              <a:rPr lang="en-GB" sz="2400" dirty="0">
                <a:ea typeface="Cambria" panose="02040503050406030204" pitchFamily="18" charset="0"/>
              </a:rPr>
              <a:t>The programmable switches allow the logic gates inside the PLD to be </a:t>
            </a:r>
            <a:r>
              <a:rPr lang="en-GB" sz="2400" b="1" dirty="0">
                <a:ea typeface="Cambria" panose="02040503050406030204" pitchFamily="18" charset="0"/>
              </a:rPr>
              <a:t>connected together </a:t>
            </a:r>
            <a:r>
              <a:rPr lang="en-GB" sz="2400" dirty="0">
                <a:ea typeface="Cambria" panose="02040503050406030204" pitchFamily="18" charset="0"/>
              </a:rPr>
              <a:t>to implement whatever logic circuit is needed.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FF82D83-4951-0C98-D3A8-2181353D43B7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0007548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016848" y="51131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Programmable Logic Devices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657" y="1566046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Types of PLDs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85854" y="2596969"/>
            <a:ext cx="11413792" cy="4002377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GB" dirty="0">
                <a:ea typeface="Cambria" panose="02040503050406030204" pitchFamily="18" charset="0"/>
              </a:rPr>
              <a:t>Programmable Logic Arrays (PLA).</a:t>
            </a:r>
          </a:p>
          <a:p>
            <a:pPr algn="just">
              <a:lnSpc>
                <a:spcPct val="150000"/>
              </a:lnSpc>
            </a:pPr>
            <a:r>
              <a:rPr lang="en-GB" dirty="0">
                <a:ea typeface="Cambria" panose="02040503050406030204" pitchFamily="18" charset="0"/>
              </a:rPr>
              <a:t>Programmable Array Logic (PAL).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736FD2F-33DF-5C14-B0CB-BD582179330C}"/>
              </a:ext>
            </a:extLst>
          </p:cNvPr>
          <p:cNvSpPr txBox="1">
            <a:spLocks/>
          </p:cNvSpPr>
          <p:nvPr/>
        </p:nvSpPr>
        <p:spPr>
          <a:xfrm>
            <a:off x="211959" y="668335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2630825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016848" y="51131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Programmable Logic Devices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737" y="878395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Programmable Logic Arrays (PLA).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0320" y="1864305"/>
            <a:ext cx="6997028" cy="4628570"/>
          </a:xfrm>
        </p:spPr>
        <p:txBody>
          <a:bodyPr>
            <a:normAutofit fontScale="77500" lnSpcReduction="20000"/>
          </a:bodyPr>
          <a:lstStyle/>
          <a:p>
            <a:pPr algn="just">
              <a:lnSpc>
                <a:spcPct val="150000"/>
              </a:lnSpc>
            </a:pPr>
            <a:r>
              <a:rPr lang="en-GB" dirty="0">
                <a:ea typeface="Cambria" panose="02040503050406030204" pitchFamily="18" charset="0"/>
              </a:rPr>
              <a:t>The logic functions can be realized in sum-of-products form.</a:t>
            </a:r>
          </a:p>
          <a:p>
            <a:pPr algn="just">
              <a:lnSpc>
                <a:spcPct val="150000"/>
              </a:lnSpc>
            </a:pPr>
            <a:r>
              <a:rPr lang="en-GB" dirty="0">
                <a:ea typeface="Cambria" panose="02040503050406030204" pitchFamily="18" charset="0"/>
              </a:rPr>
              <a:t>A PLA comprises a collection of AND gates that feeds a set of OR gates.</a:t>
            </a:r>
          </a:p>
          <a:p>
            <a:pPr algn="just">
              <a:lnSpc>
                <a:spcPct val="150000"/>
              </a:lnSpc>
            </a:pPr>
            <a:r>
              <a:rPr lang="en-GB" dirty="0">
                <a:ea typeface="Cambria" panose="02040503050406030204" pitchFamily="18" charset="0"/>
              </a:rPr>
              <a:t>The PLA’s inputs x1,..., </a:t>
            </a:r>
            <a:r>
              <a:rPr lang="en-GB" dirty="0" err="1">
                <a:ea typeface="Cambria" panose="02040503050406030204" pitchFamily="18" charset="0"/>
              </a:rPr>
              <a:t>xn</a:t>
            </a:r>
            <a:r>
              <a:rPr lang="en-GB" dirty="0">
                <a:ea typeface="Cambria" panose="02040503050406030204" pitchFamily="18" charset="0"/>
              </a:rPr>
              <a:t> pass through a set of buffers into a circuit block called an AND plane, or AND array.</a:t>
            </a:r>
          </a:p>
          <a:p>
            <a:pPr algn="just">
              <a:lnSpc>
                <a:spcPct val="150000"/>
              </a:lnSpc>
            </a:pPr>
            <a:r>
              <a:rPr lang="en-GB" dirty="0"/>
              <a:t>The AND plane produces a set of product terms P1,..., Pk .</a:t>
            </a:r>
            <a:endParaRPr lang="en-GB" dirty="0"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4F78B1B-A546-D92E-B8A0-B37C04DABEC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1040" y="1779714"/>
            <a:ext cx="4189624" cy="4566975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9D50896-3953-C254-C3E3-8A65457B5C51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1833130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016848" y="51131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Programmable Logic Devices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737" y="878395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Programmable Logic Arrays (PLA).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8377" y="1931279"/>
            <a:ext cx="11009329" cy="5294040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GB" dirty="0"/>
              <a:t>Each product term (P1…Pk) can be configured as any AND combination of inputs (x1...</a:t>
            </a:r>
            <a:r>
              <a:rPr lang="en-GB" dirty="0" err="1"/>
              <a:t>xn</a:t>
            </a:r>
            <a:r>
              <a:rPr lang="en-GB" dirty="0"/>
              <a:t>).</a:t>
            </a:r>
          </a:p>
          <a:p>
            <a:pPr algn="just">
              <a:lnSpc>
                <a:spcPct val="150000"/>
              </a:lnSpc>
            </a:pPr>
            <a:r>
              <a:rPr lang="en-GB" dirty="0"/>
              <a:t>These product terms feed into a programmable OR plane.</a:t>
            </a:r>
          </a:p>
          <a:p>
            <a:pPr algn="just">
              <a:lnSpc>
                <a:spcPct val="150000"/>
              </a:lnSpc>
            </a:pPr>
            <a:r>
              <a:rPr lang="en-GB" dirty="0"/>
              <a:t>Each output (f1...</a:t>
            </a:r>
            <a:r>
              <a:rPr lang="en-GB" dirty="0" err="1"/>
              <a:t>fm</a:t>
            </a:r>
            <a:r>
              <a:rPr lang="en-GB" dirty="0"/>
              <a:t>) can be any sum of selected product terms, implementing any sum-of-products (SOP) logic function.</a:t>
            </a:r>
            <a:endParaRPr lang="en-GB" dirty="0"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A2432A8-9F34-87BF-4CA7-42F12A07E43E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6120468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016848" y="51131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Programmable Logic Devices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737" y="878395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Programmable Logic Arrays (PLA).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DA02861A-980A-947B-6317-E93D97158459}"/>
                  </a:ext>
                </a:extLst>
              </p:cNvPr>
              <p:cNvSpPr txBox="1"/>
              <p:nvPr/>
            </p:nvSpPr>
            <p:spPr>
              <a:xfrm>
                <a:off x="269240" y="2043262"/>
                <a:ext cx="4602480" cy="307776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lnSpc>
                    <a:spcPct val="200000"/>
                  </a:lnSpc>
                </a:pPr>
                <a:r>
                  <a:rPr lang="en-GB" sz="2200" dirty="0"/>
                  <a:t>Design the following function using PLA.</a:t>
                </a:r>
              </a:p>
              <a:p>
                <a:pPr>
                  <a:lnSpc>
                    <a:spcPct val="200000"/>
                  </a:lnSpc>
                </a:pPr>
                <a:r>
                  <a:rPr lang="en-GB" sz="2200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b="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         </m:t>
                        </m:r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r>
                      <a:rPr lang="en-GB" sz="22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 </m:t>
                    </m:r>
                    <m:sSub>
                      <m:sSubPr>
                        <m:ctrlP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𝑥</m:t>
                        </m:r>
                      </m:e>
                      <m:sub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sSub>
                      <m:sSubPr>
                        <m:ctrlP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𝑥</m:t>
                        </m:r>
                      </m:e>
                      <m:sub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sub>
                    </m:sSub>
                    <m:r>
                      <a:rPr lang="en-GB" sz="22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sSub>
                      <m:sSubPr>
                        <m:ctrlP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𝑥</m:t>
                        </m:r>
                      </m:e>
                      <m:sub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sSub>
                      <m:sSubPr>
                        <m:ctrlP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sz="22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accPr>
                          <m:e>
                            <m:r>
                              <a:rPr lang="en-GB" sz="22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𝑥</m:t>
                            </m:r>
                          </m:e>
                        </m:acc>
                      </m:e>
                      <m:sub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3</m:t>
                        </m:r>
                      </m:sub>
                    </m:sSub>
                    <m:r>
                      <a:rPr lang="en-GB" sz="22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sSub>
                      <m:sSubPr>
                        <m:ctrlP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sz="22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accPr>
                          <m:e>
                            <m:r>
                              <a:rPr lang="en-GB" sz="22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𝑥</m:t>
                            </m:r>
                          </m:e>
                        </m:acc>
                      </m:e>
                      <m:sub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sSub>
                      <m:sSubPr>
                        <m:ctrlP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sz="22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accPr>
                          <m:e>
                            <m:r>
                              <a:rPr lang="en-GB" sz="22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𝑥</m:t>
                            </m:r>
                          </m:e>
                        </m:acc>
                      </m:e>
                      <m:sub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sub>
                    </m:sSub>
                    <m:sSub>
                      <m:sSubPr>
                        <m:ctrlP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𝑥</m:t>
                        </m:r>
                      </m:e>
                      <m:sub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3</m:t>
                        </m:r>
                      </m:sub>
                    </m:sSub>
                    <m:r>
                      <a:rPr lang="en-GB" sz="2200" b="0" i="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</m:oMath>
                </a14:m>
                <a:r>
                  <a:rPr lang="en-GB" sz="2200" dirty="0"/>
                  <a:t>and </a:t>
                </a:r>
                <a:endParaRPr lang="en-GB" sz="2200" i="1" dirty="0">
                  <a:latin typeface="Cambria Math" panose="02040503050406030204" pitchFamily="18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20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20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22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𝑓</m:t>
                          </m:r>
                        </m:e>
                        <m:sub>
                          <m:r>
                            <a:rPr lang="en-GB" sz="2200" b="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2</m:t>
                          </m:r>
                        </m:sub>
                      </m:sSub>
                      <m:r>
                        <a:rPr lang="en-GB" sz="22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 </m:t>
                      </m:r>
                      <m:sSub>
                        <m:sSubPr>
                          <m:ctrlPr>
                            <a:rPr lang="en-GB" sz="22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22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𝑥</m:t>
                          </m:r>
                        </m:e>
                        <m:sub>
                          <m:r>
                            <a:rPr lang="en-GB" sz="22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sSub>
                        <m:sSubPr>
                          <m:ctrlPr>
                            <a:rPr lang="en-GB" sz="22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22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𝑥</m:t>
                          </m:r>
                        </m:e>
                        <m:sub>
                          <m:r>
                            <a:rPr lang="en-GB" sz="2200" b="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3</m:t>
                          </m:r>
                        </m:sub>
                      </m:sSub>
                      <m:r>
                        <a:rPr lang="en-GB" sz="22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+</m:t>
                      </m:r>
                      <m:sSub>
                        <m:sSubPr>
                          <m:ctrlPr>
                            <a:rPr lang="en-GB" sz="2200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2200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𝑥</m:t>
                          </m:r>
                        </m:e>
                        <m:sub>
                          <m:r>
                            <a:rPr lang="en-GB" sz="2200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sSub>
                        <m:sSubPr>
                          <m:ctrlPr>
                            <a:rPr lang="en-GB" sz="2200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2200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𝑥</m:t>
                          </m:r>
                        </m:e>
                        <m:sub>
                          <m:r>
                            <a:rPr lang="en-GB" sz="2200" b="0" i="1" smtClean="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2</m:t>
                          </m:r>
                        </m:sub>
                      </m:sSub>
                      <m:r>
                        <a:rPr lang="en-GB" sz="22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+</m:t>
                      </m:r>
                      <m:sSub>
                        <m:sSubPr>
                          <m:ctrlPr>
                            <a:rPr lang="en-GB" sz="22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acc>
                            <m:accPr>
                              <m:chr m:val="̅"/>
                              <m:ctrlPr>
                                <a:rPr lang="en-GB" sz="2200" i="1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</m:ctrlPr>
                            </m:accPr>
                            <m:e>
                              <m:r>
                                <a:rPr lang="en-GB" sz="2200" i="1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𝑥</m:t>
                              </m:r>
                            </m:e>
                          </m:acc>
                        </m:e>
                        <m:sub>
                          <m:r>
                            <a:rPr lang="en-GB" sz="22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sSub>
                        <m:sSubPr>
                          <m:ctrlPr>
                            <a:rPr lang="en-GB" sz="22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acc>
                            <m:accPr>
                              <m:chr m:val="̅"/>
                              <m:ctrlPr>
                                <a:rPr lang="en-GB" sz="2200" i="1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</m:ctrlPr>
                            </m:accPr>
                            <m:e>
                              <m:r>
                                <a:rPr lang="en-GB" sz="2200" i="1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𝑥</m:t>
                              </m:r>
                            </m:e>
                          </m:acc>
                        </m:e>
                        <m:sub>
                          <m:r>
                            <a:rPr lang="en-GB" sz="22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2</m:t>
                          </m:r>
                        </m:sub>
                      </m:sSub>
                      <m:sSub>
                        <m:sSubPr>
                          <m:ctrlPr>
                            <a:rPr lang="en-GB" sz="22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22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𝑥</m:t>
                          </m:r>
                        </m:e>
                        <m:sub>
                          <m:r>
                            <a:rPr lang="en-GB" sz="22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3</m:t>
                          </m:r>
                        </m:sub>
                      </m:sSub>
                    </m:oMath>
                  </m:oMathPara>
                </a14:m>
                <a:endParaRPr lang="en-GB" sz="22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DA02861A-980A-947B-6317-E93D9715845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9240" y="2043262"/>
                <a:ext cx="4602480" cy="3077766"/>
              </a:xfrm>
              <a:prstGeom prst="rect">
                <a:avLst/>
              </a:prstGeom>
              <a:blipFill>
                <a:blip r:embed="rId3"/>
                <a:stretch>
                  <a:fillRect l="-1722" r="-106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1" name="Picture 10">
            <a:extLst>
              <a:ext uri="{FF2B5EF4-FFF2-40B4-BE49-F238E27FC236}">
                <a16:creationId xmlns:a16="http://schemas.microsoft.com/office/drawing/2014/main" id="{8285FB4B-C008-D73C-AF99-774DAF9E624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000" y="1326002"/>
            <a:ext cx="5110480" cy="5524285"/>
          </a:xfrm>
          <a:prstGeom prst="rect">
            <a:avLst/>
          </a:prstGeom>
        </p:spPr>
      </p:pic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FB9E68D0-5E32-E0DA-1332-EEADE4D70199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7717229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016848" y="51131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Programmable Logic Devices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737" y="878395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Programmable Logic Arrays (PLA).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6DCD9E19-1A21-FB6E-55EE-6079653E5CCF}"/>
                  </a:ext>
                </a:extLst>
              </p:cNvPr>
              <p:cNvSpPr txBox="1"/>
              <p:nvPr/>
            </p:nvSpPr>
            <p:spPr>
              <a:xfrm>
                <a:off x="7090410" y="2698492"/>
                <a:ext cx="6164580" cy="1200329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>
                  <a:lnSpc>
                    <a:spcPct val="200000"/>
                  </a:lnSpc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 </m:t>
                    </m:r>
                    <m:sSub>
                      <m:sSub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𝑥</m:t>
                        </m:r>
                      </m:e>
                      <m: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sSub>
                      <m:sSub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𝑥</m:t>
                        </m:r>
                      </m:e>
                      <m: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sub>
                    </m:sSub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sSub>
                      <m:sSub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𝑥</m:t>
                        </m:r>
                      </m:e>
                      <m: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sSub>
                      <m:sSub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accPr>
                          <m:e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𝑥</m:t>
                            </m:r>
                          </m:e>
                        </m:acc>
                      </m:e>
                      <m: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3</m:t>
                        </m:r>
                      </m:sub>
                    </m:sSub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sSub>
                      <m:sSub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accPr>
                          <m:e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𝑥</m:t>
                            </m:r>
                          </m:e>
                        </m:acc>
                      </m:e>
                      <m: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sSub>
                      <m:sSub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accPr>
                          <m:e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𝑥</m:t>
                            </m:r>
                          </m:e>
                        </m:acc>
                      </m:e>
                      <m: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sub>
                    </m:sSub>
                    <m:sSub>
                      <m:sSub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𝑥</m:t>
                        </m:r>
                      </m:e>
                      <m: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3</m:t>
                        </m:r>
                      </m:sub>
                    </m:sSub>
                    <m:r>
                      <a:rPr lang="en-GB" sz="1800" b="0" i="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  </m:t>
                    </m:r>
                  </m:oMath>
                </a14:m>
                <a:r>
                  <a:rPr lang="en-GB" sz="1800" dirty="0"/>
                  <a:t>and</a:t>
                </a:r>
              </a:p>
              <a:p>
                <a:pPr>
                  <a:lnSpc>
                    <a:spcPct val="200000"/>
                  </a:lnSpc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𝑓</m:t>
                          </m:r>
                        </m:e>
                        <m:sub>
                          <m:r>
                            <a:rPr lang="en-GB" sz="1800" b="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2</m:t>
                          </m:r>
                        </m:sub>
                      </m:sSub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 </m:t>
                      </m:r>
                      <m:sSub>
                        <m:sSubPr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𝑥</m:t>
                          </m:r>
                        </m:e>
                        <m:sub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sSub>
                        <m:sSubPr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𝑥</m:t>
                          </m:r>
                        </m:e>
                        <m:sub>
                          <m:r>
                            <a:rPr lang="en-GB" sz="1800" b="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3</m:t>
                          </m:r>
                        </m:sub>
                      </m:sSub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+</m:t>
                      </m:r>
                      <m:sSub>
                        <m:sSubPr>
                          <m:ctrlPr>
                            <a:rPr lang="en-GB" sz="1800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𝑥</m:t>
                          </m:r>
                        </m:e>
                        <m:sub>
                          <m:r>
                            <a:rPr lang="en-GB" sz="1800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sSub>
                        <m:sSubPr>
                          <m:ctrlPr>
                            <a:rPr lang="en-GB" sz="1800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𝑥</m:t>
                          </m:r>
                        </m:e>
                        <m:sub>
                          <m:r>
                            <a:rPr lang="en-GB" sz="1800" b="0" i="1" smtClean="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2</m:t>
                          </m:r>
                        </m:sub>
                      </m:sSub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+</m:t>
                      </m:r>
                      <m:sSub>
                        <m:sSubPr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acc>
                            <m:accPr>
                              <m:chr m:val="̅"/>
                              <m:ctrlPr>
                                <a:rPr lang="en-GB" sz="1800" i="1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</m:ctrlPr>
                            </m:accPr>
                            <m:e>
                              <m:r>
                                <a:rPr lang="en-GB" sz="1800" i="1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𝑥</m:t>
                              </m:r>
                            </m:e>
                          </m:acc>
                        </m:e>
                        <m:sub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sSub>
                        <m:sSubPr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acc>
                            <m:accPr>
                              <m:chr m:val="̅"/>
                              <m:ctrlPr>
                                <a:rPr lang="en-GB" sz="1800" i="1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</m:ctrlPr>
                            </m:accPr>
                            <m:e>
                              <m:r>
                                <a:rPr lang="en-GB" sz="1800" i="1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𝑥</m:t>
                              </m:r>
                            </m:e>
                          </m:acc>
                        </m:e>
                        <m:sub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2</m:t>
                          </m:r>
                        </m:sub>
                      </m:sSub>
                      <m:sSub>
                        <m:sSubPr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𝑥</m:t>
                          </m:r>
                        </m:e>
                        <m:sub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3</m:t>
                          </m:r>
                        </m:sub>
                      </m:sSub>
                    </m:oMath>
                  </m:oMathPara>
                </a14:m>
                <a:endParaRPr lang="en-GB" sz="18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6DCD9E19-1A21-FB6E-55EE-6079653E5CC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90410" y="2698492"/>
                <a:ext cx="6164580" cy="1200329"/>
              </a:xfrm>
              <a:prstGeom prst="rect">
                <a:avLst/>
              </a:prstGeom>
              <a:blipFill>
                <a:blip r:embed="rId3"/>
                <a:stretch>
                  <a:fillRect l="-29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" name="Picture 9">
            <a:extLst>
              <a:ext uri="{FF2B5EF4-FFF2-40B4-BE49-F238E27FC236}">
                <a16:creationId xmlns:a16="http://schemas.microsoft.com/office/drawing/2014/main" id="{547D2F0E-A3B3-3308-9348-E84B7AAC59F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32840" y="1818640"/>
            <a:ext cx="5174561" cy="4586814"/>
          </a:xfrm>
          <a:prstGeom prst="rect">
            <a:avLst/>
          </a:prstGeom>
        </p:spPr>
      </p:pic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18F55D66-A07D-877C-AE3D-3AF10D91FF34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8988009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016848" y="51131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Programmable Logic Devices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239638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Drawbacks of PLA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DCD9E19-1A21-FB6E-55EE-6079653E5CCF}"/>
              </a:ext>
            </a:extLst>
          </p:cNvPr>
          <p:cNvSpPr txBox="1"/>
          <p:nvPr/>
        </p:nvSpPr>
        <p:spPr>
          <a:xfrm>
            <a:off x="588010" y="2203959"/>
            <a:ext cx="11817350" cy="29435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400" dirty="0"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</a:t>
            </a:r>
            <a:r>
              <a:rPr lang="en-GB" sz="24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he programmable switches presented two difficulties for manufacturers of the devices discussed above: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They were hard to fabricate correctly.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</a:t>
            </a:r>
            <a:r>
              <a:rPr lang="en-GB" sz="24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hey reduced the speed-performance of circuits implemented in th</a:t>
            </a:r>
            <a:r>
              <a:rPr lang="en-GB" sz="2400" dirty="0"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e </a:t>
            </a:r>
            <a:r>
              <a:rPr lang="en-GB" sz="24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PLAs. 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5CE396C-B465-1E71-9AB4-AEC4A10E853A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5257802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016848" y="51131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Programmable Logic Devices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737" y="878395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Programmable Array Logic (PAL).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DCD9E19-1A21-FB6E-55EE-6079653E5CCF}"/>
              </a:ext>
            </a:extLst>
          </p:cNvPr>
          <p:cNvSpPr txBox="1"/>
          <p:nvPr/>
        </p:nvSpPr>
        <p:spPr>
          <a:xfrm>
            <a:off x="321913" y="2148079"/>
            <a:ext cx="11817350" cy="29435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These drawbacks led to the development of a similar device in which the AND plane is programmable, but the OR plane is fixed called Programmable Array Logic (PAL).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</a:t>
            </a:r>
            <a:r>
              <a:rPr lang="en-GB" sz="24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hey are simpler to manufacture, and thus less expensive than PLAs, and offer better performance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9FA1D54E-5FE9-C081-F4D1-A75C9F5FF5E2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7244041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016848" y="51131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Programmable Logic Devices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737" y="878395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Programmable Array Logic (PAL).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FC519F6D-8DFD-D115-A905-3FF99641796D}"/>
                  </a:ext>
                </a:extLst>
              </p:cNvPr>
              <p:cNvSpPr txBox="1"/>
              <p:nvPr/>
            </p:nvSpPr>
            <p:spPr>
              <a:xfrm>
                <a:off x="389890" y="1967637"/>
                <a:ext cx="4710430" cy="202805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>
                  <a:lnSpc>
                    <a:spcPct val="200000"/>
                  </a:lnSpc>
                </a:pPr>
                <a:r>
                  <a:rPr lang="en-GB" sz="2200" dirty="0"/>
                  <a:t>Design the following function using PAL.</a:t>
                </a:r>
              </a:p>
              <a:p>
                <a:pPr>
                  <a:lnSpc>
                    <a:spcPct val="200000"/>
                  </a:lnSpc>
                </a:pPr>
                <a:r>
                  <a:rPr lang="en-GB" sz="2200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r>
                      <a:rPr lang="en-GB" sz="22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 </m:t>
                    </m:r>
                    <m:sSub>
                      <m:sSubPr>
                        <m:ctrlP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𝑥</m:t>
                        </m:r>
                      </m:e>
                      <m:sub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sSub>
                      <m:sSubPr>
                        <m:ctrlP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𝑥</m:t>
                        </m:r>
                      </m:e>
                      <m:sub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sub>
                    </m:sSub>
                    <m:sSub>
                      <m:sSubPr>
                        <m:ctrlP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sz="22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accPr>
                          <m:e>
                            <m:r>
                              <a:rPr lang="en-GB" sz="22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𝑥</m:t>
                            </m:r>
                          </m:e>
                        </m:acc>
                      </m:e>
                      <m:sub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3</m:t>
                        </m:r>
                      </m:sub>
                    </m:sSub>
                    <m:r>
                      <a:rPr lang="en-GB" sz="22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sSub>
                      <m:sSubPr>
                        <m:ctrlP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sz="22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accPr>
                          <m:e>
                            <m:r>
                              <a:rPr lang="en-GB" sz="22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𝑥</m:t>
                            </m:r>
                          </m:e>
                        </m:acc>
                      </m:e>
                      <m:sub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sSub>
                      <m:sSubPr>
                        <m:ctrlPr>
                          <a:rPr lang="en-GB" sz="22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𝑥</m:t>
                        </m:r>
                      </m:e>
                      <m:sub>
                        <m:r>
                          <a:rPr lang="en-GB" sz="22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sub>
                    </m:sSub>
                    <m:sSub>
                      <m:sSubPr>
                        <m:ctrlP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𝑥</m:t>
                        </m:r>
                      </m:e>
                      <m:sub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3</m:t>
                        </m:r>
                      </m:sub>
                    </m:sSub>
                    <m:r>
                      <a:rPr lang="en-GB" sz="2200" b="0" i="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</m:oMath>
                </a14:m>
                <a:r>
                  <a:rPr lang="en-GB" sz="2200" dirty="0"/>
                  <a:t>and </a:t>
                </a:r>
                <a:endParaRPr lang="en-GB" sz="2200" i="1" dirty="0">
                  <a:latin typeface="Cambria Math" panose="02040503050406030204" pitchFamily="18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200000"/>
                  </a:lnSpc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2200" b="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sub>
                    </m:sSub>
                    <m:r>
                      <a:rPr lang="en-GB" sz="22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 </m:t>
                    </m:r>
                    <m:sSub>
                      <m:sSubPr>
                        <m:ctrlP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sz="22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accPr>
                          <m:e>
                            <m:r>
                              <a:rPr lang="en-GB" sz="22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𝑥</m:t>
                            </m:r>
                          </m:e>
                        </m:acc>
                      </m:e>
                      <m:sub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sSub>
                      <m:sSubPr>
                        <m:ctrlP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sz="22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accPr>
                          <m:e>
                            <m:r>
                              <a:rPr lang="en-GB" sz="22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𝑥</m:t>
                            </m:r>
                          </m:e>
                        </m:acc>
                      </m:e>
                      <m:sub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en-GB" sz="22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+</a:t>
                </a:r>
                <a:r>
                  <a:rPr lang="en-GB" sz="2200" dirty="0">
                    <a:ea typeface="DengXian" panose="02010600030101010101" pitchFamily="2" charset="-122"/>
                    <a:cs typeface="Arial" panose="020B0604020202020204" pitchFamily="34" charset="0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𝑥</m:t>
                        </m:r>
                      </m:e>
                      <m:sub>
                        <m:r>
                          <a:rPr lang="en-GB" sz="22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sSub>
                      <m:sSubPr>
                        <m:ctrlPr>
                          <a:rPr lang="en-GB" sz="22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𝑥</m:t>
                        </m:r>
                      </m:e>
                      <m:sub>
                        <m:r>
                          <a:rPr lang="en-GB" sz="22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sub>
                    </m:sSub>
                    <m:sSub>
                      <m:sSubPr>
                        <m:ctrlPr>
                          <a:rPr lang="en-GB" sz="22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𝑥</m:t>
                        </m:r>
                      </m:e>
                      <m:sub>
                        <m:r>
                          <a:rPr lang="en-GB" sz="22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3</m:t>
                        </m:r>
                      </m:sub>
                    </m:sSub>
                  </m:oMath>
                </a14:m>
                <a:endParaRPr lang="en-GB" sz="22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FC519F6D-8DFD-D115-A905-3FF99641796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9890" y="1967637"/>
                <a:ext cx="4710430" cy="2028056"/>
              </a:xfrm>
              <a:prstGeom prst="rect">
                <a:avLst/>
              </a:prstGeom>
              <a:blipFill>
                <a:blip r:embed="rId3"/>
                <a:stretch>
                  <a:fillRect l="-1682" r="-1552" b="-542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" name="Picture 9">
            <a:extLst>
              <a:ext uri="{FF2B5EF4-FFF2-40B4-BE49-F238E27FC236}">
                <a16:creationId xmlns:a16="http://schemas.microsoft.com/office/drawing/2014/main" id="{47CFF840-A4B1-6790-3A8F-205F2B1996D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19132" y="1483995"/>
            <a:ext cx="5833654" cy="5008880"/>
          </a:xfrm>
          <a:prstGeom prst="rect">
            <a:avLst/>
          </a:prstGeom>
        </p:spPr>
      </p:pic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267CBD87-994F-34A3-9D26-C07D195E7437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3919665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016848" y="51131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Programmable Logic Devices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737" y="878395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PLA Vs PAL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267CBD87-994F-34A3-9D26-C07D195E7437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8E629135-493A-EA67-CB3A-F19D7D5D19A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36128876"/>
              </p:ext>
            </p:extLst>
          </p:nvPr>
        </p:nvGraphicFramePr>
        <p:xfrm>
          <a:off x="2046003" y="2054943"/>
          <a:ext cx="6455445" cy="3660976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957586">
                  <a:extLst>
                    <a:ext uri="{9D8B030D-6E8A-4147-A177-3AD203B41FA5}">
                      <a16:colId xmlns:a16="http://schemas.microsoft.com/office/drawing/2014/main" val="3546805986"/>
                    </a:ext>
                  </a:extLst>
                </a:gridCol>
                <a:gridCol w="2179671">
                  <a:extLst>
                    <a:ext uri="{9D8B030D-6E8A-4147-A177-3AD203B41FA5}">
                      <a16:colId xmlns:a16="http://schemas.microsoft.com/office/drawing/2014/main" val="2928242247"/>
                    </a:ext>
                  </a:extLst>
                </a:gridCol>
                <a:gridCol w="2318188">
                  <a:extLst>
                    <a:ext uri="{9D8B030D-6E8A-4147-A177-3AD203B41FA5}">
                      <a16:colId xmlns:a16="http://schemas.microsoft.com/office/drawing/2014/main" val="718811928"/>
                    </a:ext>
                  </a:extLst>
                </a:gridCol>
              </a:tblGrid>
              <a:tr h="369136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PLA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PAL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27538217"/>
                  </a:ext>
                </a:extLst>
              </a:tr>
              <a:tr h="691104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dirty="0"/>
                        <a:t>Structure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Programmable AND  &amp; OR arrays (more flexible)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Programmable AND, fixed OR array (less Flexible)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21402730"/>
                  </a:ext>
                </a:extLst>
              </a:tr>
              <a:tr h="673443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en-GB" dirty="0"/>
                        <a:t>2. Programmability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Highly programmable (both AND &amp; OR) but complex and Expensive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Limited programmability (only AND is programmable) but Simple and less expensive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49521169"/>
                  </a:ext>
                </a:extLst>
              </a:tr>
              <a:tr h="369136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en-GB" dirty="0"/>
                        <a:t>3. Speed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Can be faster due to optimized logic structure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May be slower due to fixed OR logic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040959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382416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016848" y="51131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Programmable Logic Devices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0766" y="2039929"/>
            <a:ext cx="10573726" cy="1325563"/>
          </a:xfrm>
        </p:spPr>
        <p:txBody>
          <a:bodyPr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Reference</a:t>
            </a:r>
            <a:b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</a:b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[1] S. Brown and Z. </a:t>
            </a:r>
            <a:r>
              <a:rPr lang="en-GB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Vranesic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, ‘Fundamentals of Digital Logic with VHDL Design’, 3rd ed. New York, NY, USA: McGraw-Hill, 2009.</a:t>
            </a:r>
            <a:b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</a:b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267CBD87-994F-34A3-9D26-C07D195E7437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86933703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4375931" y="2913611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>
                <a:latin typeface="Arial"/>
                <a:cs typeface="Arial"/>
              </a:rPr>
              <a:t>Thank you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02790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2" ma:contentTypeDescription="Create a new document." ma:contentTypeScope="" ma:versionID="5c81c53a402e6d4cdf1213f0cdb4457e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be1b2890ab1318a7a06729010eb0bbf9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04c7059f-bde8-4ce9-bb0f-e52888740953"/>
    <ds:schemaRef ds:uri="d8e79d84-78fb-44a9-92e9-d04bdd8f0359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9DB61DE1-D78C-49DF-BF2B-F8284A9B5320}">
  <ds:schemaRefs>
    <ds:schemaRef ds:uri="04c7059f-bde8-4ce9-bb0f-e52888740953"/>
    <ds:schemaRef ds:uri="d8e79d84-78fb-44a9-92e9-d04bdd8f035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709</TotalTime>
  <Words>721</Words>
  <Application>Microsoft Office PowerPoint</Application>
  <PresentationFormat>Widescreen</PresentationFormat>
  <Paragraphs>124</Paragraphs>
  <Slides>13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13</vt:i4>
      </vt:variant>
    </vt:vector>
  </HeadingPairs>
  <TitlesOfParts>
    <vt:vector size="38" baseType="lpstr">
      <vt:lpstr>Arial</vt:lpstr>
      <vt:lpstr>Calibri</vt:lpstr>
      <vt:lpstr>Calibri Light</vt:lpstr>
      <vt:lpstr>Cambria</vt:lpstr>
      <vt:lpstr>Cambria Math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PLDs</vt:lpstr>
      <vt:lpstr>Types of PLDs</vt:lpstr>
      <vt:lpstr>Programmable Logic Arrays (PLA).</vt:lpstr>
      <vt:lpstr>Programmable Logic Arrays (PLA).</vt:lpstr>
      <vt:lpstr>Programmable Logic Arrays (PLA).</vt:lpstr>
      <vt:lpstr>Programmable Logic Arrays (PLA).</vt:lpstr>
      <vt:lpstr>Drawbacks of PLA</vt:lpstr>
      <vt:lpstr>Programmable Array Logic (PAL).</vt:lpstr>
      <vt:lpstr>Programmable Array Logic (PAL).</vt:lpstr>
      <vt:lpstr>PLA Vs PAL</vt:lpstr>
      <vt:lpstr>Reference [1] S. Brown and Z. Vranesic, ‘Fundamentals of Digital Logic with VHDL Design’, 3rd ed. New York, NY, USA: McGraw-Hill, 2009.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30</cp:revision>
  <dcterms:created xsi:type="dcterms:W3CDTF">2021-03-09T15:35:42Z</dcterms:created>
  <dcterms:modified xsi:type="dcterms:W3CDTF">2025-03-31T09:18:56Z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