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BCE1F6-B10E-41E7-85B6-4A0937285BC6}" v="1" dt="2026-06-12T09:53:28.8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379" autoAdjust="0"/>
  </p:normalViewPr>
  <p:slideViewPr>
    <p:cSldViewPr snapToGrid="0">
      <p:cViewPr varScale="1">
        <p:scale>
          <a:sx n="59" d="100"/>
          <a:sy n="59" d="100"/>
        </p:scale>
        <p:origin x="9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ca Mioara Matei (2420092)" userId="6df56434-26af-434b-b323-79605362ffa1" providerId="ADAL" clId="{BD9A3F24-1501-45F0-ABC6-2CD6290AB79E}"/>
    <pc:docChg chg="custSel modSld">
      <pc:chgData name="Anca Mioara Matei (2420092)" userId="6df56434-26af-434b-b323-79605362ffa1" providerId="ADAL" clId="{BD9A3F24-1501-45F0-ABC6-2CD6290AB79E}" dt="2026-06-12T10:33:30.917" v="23" actId="5793"/>
      <pc:docMkLst>
        <pc:docMk/>
      </pc:docMkLst>
      <pc:sldChg chg="addSp modSp mod">
        <pc:chgData name="Anca Mioara Matei (2420092)" userId="6df56434-26af-434b-b323-79605362ffa1" providerId="ADAL" clId="{BD9A3F24-1501-45F0-ABC6-2CD6290AB79E}" dt="2026-06-12T09:53:59.458" v="9" actId="1076"/>
        <pc:sldMkLst>
          <pc:docMk/>
          <pc:sldMk cId="3258301802" sldId="266"/>
        </pc:sldMkLst>
        <pc:spChg chg="mod">
          <ac:chgData name="Anca Mioara Matei (2420092)" userId="6df56434-26af-434b-b323-79605362ffa1" providerId="ADAL" clId="{BD9A3F24-1501-45F0-ABC6-2CD6290AB79E}" dt="2026-06-12T09:53:48.144" v="7" actId="14100"/>
          <ac:spMkLst>
            <pc:docMk/>
            <pc:sldMk cId="3258301802" sldId="266"/>
            <ac:spMk id="3" creationId="{E04C29E1-0FF6-7114-4118-5B68E71110F6}"/>
          </ac:spMkLst>
        </pc:spChg>
        <pc:picChg chg="add mod">
          <ac:chgData name="Anca Mioara Matei (2420092)" userId="6df56434-26af-434b-b323-79605362ffa1" providerId="ADAL" clId="{BD9A3F24-1501-45F0-ABC6-2CD6290AB79E}" dt="2026-06-12T09:53:59.458" v="9" actId="1076"/>
          <ac:picMkLst>
            <pc:docMk/>
            <pc:sldMk cId="3258301802" sldId="266"/>
            <ac:picMk id="6" creationId="{9038B9C6-FF4F-88B0-6CBB-217EAF6D2F01}"/>
          </ac:picMkLst>
        </pc:picChg>
      </pc:sldChg>
      <pc:sldChg chg="modSp mod">
        <pc:chgData name="Anca Mioara Matei (2420092)" userId="6df56434-26af-434b-b323-79605362ffa1" providerId="ADAL" clId="{BD9A3F24-1501-45F0-ABC6-2CD6290AB79E}" dt="2026-06-12T10:29:07.142" v="10" actId="20577"/>
        <pc:sldMkLst>
          <pc:docMk/>
          <pc:sldMk cId="702059637" sldId="270"/>
        </pc:sldMkLst>
        <pc:spChg chg="mod">
          <ac:chgData name="Anca Mioara Matei (2420092)" userId="6df56434-26af-434b-b323-79605362ffa1" providerId="ADAL" clId="{BD9A3F24-1501-45F0-ABC6-2CD6290AB79E}" dt="2026-06-12T10:29:07.142" v="10" actId="20577"/>
          <ac:spMkLst>
            <pc:docMk/>
            <pc:sldMk cId="702059637" sldId="270"/>
            <ac:spMk id="4" creationId="{0275301B-F9FE-639C-99FA-5A78A9B0F8AC}"/>
          </ac:spMkLst>
        </pc:spChg>
      </pc:sldChg>
      <pc:sldChg chg="modSp mod">
        <pc:chgData name="Anca Mioara Matei (2420092)" userId="6df56434-26af-434b-b323-79605362ffa1" providerId="ADAL" clId="{BD9A3F24-1501-45F0-ABC6-2CD6290AB79E}" dt="2026-06-12T10:33:30.917" v="23" actId="5793"/>
        <pc:sldMkLst>
          <pc:docMk/>
          <pc:sldMk cId="3321023050" sldId="271"/>
        </pc:sldMkLst>
        <pc:spChg chg="mod">
          <ac:chgData name="Anca Mioara Matei (2420092)" userId="6df56434-26af-434b-b323-79605362ffa1" providerId="ADAL" clId="{BD9A3F24-1501-45F0-ABC6-2CD6290AB79E}" dt="2026-06-12T10:33:30.917" v="23" actId="5793"/>
          <ac:spMkLst>
            <pc:docMk/>
            <pc:sldMk cId="3321023050" sldId="271"/>
            <ac:spMk id="3" creationId="{04A3744F-9B08-5DB9-23DC-76B7A65F7E6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338BE3-36AE-4370-B23D-6C27D7E5B859}"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GB"/>
        </a:p>
      </dgm:t>
    </dgm:pt>
    <dgm:pt modelId="{C02448A3-D8F1-4C2C-A759-F250634349ED}">
      <dgm:prSet phldrT="[Text]" custT="1"/>
      <dgm:spPr/>
      <dgm:t>
        <a:bodyPr/>
        <a:lstStyle/>
        <a:p>
          <a:pPr>
            <a:buNone/>
          </a:pPr>
          <a:r>
            <a:rPr lang="en-US" sz="1200" b="1" dirty="0">
              <a:solidFill>
                <a:schemeClr val="tx1"/>
              </a:solidFill>
            </a:rPr>
            <a:t>Decline in customer footfall in retail park</a:t>
          </a:r>
          <a:endParaRPr lang="en-GB" sz="1200" b="1" dirty="0">
            <a:solidFill>
              <a:schemeClr val="tx1"/>
            </a:solidFill>
          </a:endParaRPr>
        </a:p>
      </dgm:t>
    </dgm:pt>
    <dgm:pt modelId="{11C44B2E-AD63-412F-B0C2-5EF07E980C1B}" type="parTrans" cxnId="{73FF28ED-5597-4B9A-9A64-94016B388B0D}">
      <dgm:prSet/>
      <dgm:spPr/>
      <dgm:t>
        <a:bodyPr/>
        <a:lstStyle/>
        <a:p>
          <a:endParaRPr lang="en-GB"/>
        </a:p>
      </dgm:t>
    </dgm:pt>
    <dgm:pt modelId="{D0F9FD24-BBF4-4810-85FC-BE7D4745B083}" type="sibTrans" cxnId="{73FF28ED-5597-4B9A-9A64-94016B388B0D}">
      <dgm:prSet/>
      <dgm:spPr/>
      <dgm:t>
        <a:bodyPr/>
        <a:lstStyle/>
        <a:p>
          <a:endParaRPr lang="en-GB"/>
        </a:p>
      </dgm:t>
    </dgm:pt>
    <dgm:pt modelId="{D9AEEED6-31A0-49CC-BB58-CD24636C6225}">
      <dgm:prSet phldrT="[Text]" custT="1"/>
      <dgm:spPr/>
      <dgm:t>
        <a:bodyPr/>
        <a:lstStyle/>
        <a:p>
          <a:pPr>
            <a:buNone/>
          </a:pPr>
          <a:r>
            <a:rPr lang="en-US" sz="1200" b="1" dirty="0">
              <a:solidFill>
                <a:schemeClr val="tx1"/>
              </a:solidFill>
            </a:rPr>
            <a:t>Closure of nearby shops reducing customer base</a:t>
          </a:r>
          <a:endParaRPr lang="en-GB" sz="1200" b="1" dirty="0">
            <a:solidFill>
              <a:schemeClr val="tx1"/>
            </a:solidFill>
          </a:endParaRPr>
        </a:p>
      </dgm:t>
    </dgm:pt>
    <dgm:pt modelId="{E13B6711-A686-4992-B047-216597A89550}" type="parTrans" cxnId="{160242AB-D636-4ECA-B6EB-53CA1CAD0F47}">
      <dgm:prSet/>
      <dgm:spPr/>
      <dgm:t>
        <a:bodyPr/>
        <a:lstStyle/>
        <a:p>
          <a:endParaRPr lang="en-GB"/>
        </a:p>
      </dgm:t>
    </dgm:pt>
    <dgm:pt modelId="{D0D56BEC-5932-43FB-A680-34C143FBD9A5}" type="sibTrans" cxnId="{160242AB-D636-4ECA-B6EB-53CA1CAD0F47}">
      <dgm:prSet/>
      <dgm:spPr/>
      <dgm:t>
        <a:bodyPr/>
        <a:lstStyle/>
        <a:p>
          <a:endParaRPr lang="en-GB"/>
        </a:p>
      </dgm:t>
    </dgm:pt>
    <dgm:pt modelId="{E20E999A-A759-40BB-B477-9029537F9743}">
      <dgm:prSet phldrT="[Text]" custT="1"/>
      <dgm:spPr/>
      <dgm:t>
        <a:bodyPr/>
        <a:lstStyle/>
        <a:p>
          <a:pPr>
            <a:buNone/>
          </a:pPr>
          <a:r>
            <a:rPr lang="en-US" sz="1200" b="1" dirty="0">
              <a:solidFill>
                <a:schemeClr val="tx1"/>
              </a:solidFill>
            </a:rPr>
            <a:t>Increase in remote working reducing daily demand</a:t>
          </a:r>
          <a:endParaRPr lang="en-GB" sz="1200" b="1" dirty="0">
            <a:solidFill>
              <a:schemeClr val="tx1"/>
            </a:solidFill>
          </a:endParaRPr>
        </a:p>
      </dgm:t>
    </dgm:pt>
    <dgm:pt modelId="{4AE2D765-0938-4B7D-A442-AA298B0D3117}" type="parTrans" cxnId="{62F57D07-C71F-473D-A351-CAD955DD5489}">
      <dgm:prSet/>
      <dgm:spPr/>
      <dgm:t>
        <a:bodyPr/>
        <a:lstStyle/>
        <a:p>
          <a:endParaRPr lang="en-GB"/>
        </a:p>
      </dgm:t>
    </dgm:pt>
    <dgm:pt modelId="{54C89892-EBAE-4FA9-B21F-7458B82C83DC}" type="sibTrans" cxnId="{62F57D07-C71F-473D-A351-CAD955DD5489}">
      <dgm:prSet/>
      <dgm:spPr/>
      <dgm:t>
        <a:bodyPr/>
        <a:lstStyle/>
        <a:p>
          <a:endParaRPr lang="en-GB"/>
        </a:p>
      </dgm:t>
    </dgm:pt>
    <dgm:pt modelId="{5B24DAFA-BFC0-441C-B324-09B8A41E357D}">
      <dgm:prSet phldrT="[Text]" custT="1"/>
      <dgm:spPr/>
      <dgm:t>
        <a:bodyPr/>
        <a:lstStyle/>
        <a:p>
          <a:pPr>
            <a:buNone/>
          </a:pPr>
          <a:r>
            <a:rPr lang="en-US" sz="1200" b="1" dirty="0">
              <a:solidFill>
                <a:schemeClr val="tx1"/>
              </a:solidFill>
            </a:rPr>
            <a:t>No delivery service limiting customer access</a:t>
          </a:r>
          <a:endParaRPr lang="en-GB" sz="1200" b="1" dirty="0">
            <a:solidFill>
              <a:schemeClr val="tx1"/>
            </a:solidFill>
          </a:endParaRPr>
        </a:p>
      </dgm:t>
    </dgm:pt>
    <dgm:pt modelId="{AA331AAD-DCEE-4534-AE94-5A9E887AF457}" type="parTrans" cxnId="{E68FD58F-BA1D-4F7B-AD5A-7DDA90B88CEF}">
      <dgm:prSet/>
      <dgm:spPr/>
      <dgm:t>
        <a:bodyPr/>
        <a:lstStyle/>
        <a:p>
          <a:endParaRPr lang="en-GB"/>
        </a:p>
      </dgm:t>
    </dgm:pt>
    <dgm:pt modelId="{9206B8F1-36D6-4AB9-BD20-BFA633A03F2C}" type="sibTrans" cxnId="{E68FD58F-BA1D-4F7B-AD5A-7DDA90B88CEF}">
      <dgm:prSet/>
      <dgm:spPr/>
      <dgm:t>
        <a:bodyPr/>
        <a:lstStyle/>
        <a:p>
          <a:endParaRPr lang="en-GB"/>
        </a:p>
      </dgm:t>
    </dgm:pt>
    <dgm:pt modelId="{8FC82BBB-7A77-41DC-9B19-C8D25EFAE748}">
      <dgm:prSet phldrT="[Text]" custT="1"/>
      <dgm:spPr/>
      <dgm:t>
        <a:bodyPr/>
        <a:lstStyle/>
        <a:p>
          <a:pPr>
            <a:buNone/>
          </a:pPr>
          <a:r>
            <a:rPr lang="en-US" sz="1200" b="1" dirty="0">
              <a:solidFill>
                <a:schemeClr val="tx1"/>
              </a:solidFill>
            </a:rPr>
            <a:t>Rising operational costs (rent, utilities, ingredients</a:t>
          </a:r>
          <a:r>
            <a:rPr lang="en-US" sz="1000" dirty="0"/>
            <a:t>)</a:t>
          </a:r>
          <a:endParaRPr lang="en-GB" sz="1000" dirty="0"/>
        </a:p>
      </dgm:t>
    </dgm:pt>
    <dgm:pt modelId="{380CF6F2-9EE4-4544-AF5B-E169802C6B4E}" type="parTrans" cxnId="{8C0C2DEE-734E-424A-9103-098FC926787F}">
      <dgm:prSet/>
      <dgm:spPr/>
      <dgm:t>
        <a:bodyPr/>
        <a:lstStyle/>
        <a:p>
          <a:endParaRPr lang="en-GB"/>
        </a:p>
      </dgm:t>
    </dgm:pt>
    <dgm:pt modelId="{CC6F98F3-14FA-4634-8F5F-83E1E9C35FC2}" type="sibTrans" cxnId="{8C0C2DEE-734E-424A-9103-098FC926787F}">
      <dgm:prSet/>
      <dgm:spPr/>
      <dgm:t>
        <a:bodyPr/>
        <a:lstStyle/>
        <a:p>
          <a:endParaRPr lang="en-GB"/>
        </a:p>
      </dgm:t>
    </dgm:pt>
    <dgm:pt modelId="{94F79E4F-526C-484F-815E-B5B8D3FF1403}">
      <dgm:prSet custT="1"/>
      <dgm:spPr/>
      <dgm:t>
        <a:bodyPr/>
        <a:lstStyle/>
        <a:p>
          <a:pPr>
            <a:buNone/>
          </a:pPr>
          <a:r>
            <a:rPr lang="en-US" sz="1200" b="1" dirty="0">
              <a:solidFill>
                <a:schemeClr val="tx1"/>
              </a:solidFill>
            </a:rPr>
            <a:t>Dependence on physical location for sales</a:t>
          </a:r>
        </a:p>
      </dgm:t>
    </dgm:pt>
    <dgm:pt modelId="{48A6B345-33EA-4EA5-8BFC-9291AA5CFE91}" type="parTrans" cxnId="{31548698-75B1-40E6-8A40-41C4FB749FBB}">
      <dgm:prSet/>
      <dgm:spPr/>
      <dgm:t>
        <a:bodyPr/>
        <a:lstStyle/>
        <a:p>
          <a:endParaRPr lang="en-GB"/>
        </a:p>
      </dgm:t>
    </dgm:pt>
    <dgm:pt modelId="{67FFB7D2-864E-4096-A82F-C53658543F29}" type="sibTrans" cxnId="{31548698-75B1-40E6-8A40-41C4FB749FBB}">
      <dgm:prSet/>
      <dgm:spPr/>
      <dgm:t>
        <a:bodyPr/>
        <a:lstStyle/>
        <a:p>
          <a:endParaRPr lang="en-GB"/>
        </a:p>
      </dgm:t>
    </dgm:pt>
    <dgm:pt modelId="{EA809994-23FF-4BA5-805C-A5B65BDB6109}">
      <dgm:prSet custT="1"/>
      <dgm:spPr/>
      <dgm:t>
        <a:bodyPr/>
        <a:lstStyle/>
        <a:p>
          <a:pPr>
            <a:buNone/>
          </a:pPr>
          <a:r>
            <a:rPr lang="en-US" sz="1200" b="1" dirty="0">
              <a:solidFill>
                <a:schemeClr val="tx1"/>
              </a:solidFill>
            </a:rPr>
            <a:t>Inefficient pre-order system causing delays</a:t>
          </a:r>
        </a:p>
      </dgm:t>
    </dgm:pt>
    <dgm:pt modelId="{6BFE3411-E011-4DB5-8118-AC2A85A4C4E5}" type="parTrans" cxnId="{57DD6F4B-9293-4FF7-B516-D84A2E1D76EF}">
      <dgm:prSet/>
      <dgm:spPr/>
      <dgm:t>
        <a:bodyPr/>
        <a:lstStyle/>
        <a:p>
          <a:endParaRPr lang="en-GB"/>
        </a:p>
      </dgm:t>
    </dgm:pt>
    <dgm:pt modelId="{673D77AA-AD9C-487E-864D-72F25CAE969D}" type="sibTrans" cxnId="{57DD6F4B-9293-4FF7-B516-D84A2E1D76EF}">
      <dgm:prSet/>
      <dgm:spPr/>
      <dgm:t>
        <a:bodyPr/>
        <a:lstStyle/>
        <a:p>
          <a:endParaRPr lang="en-GB"/>
        </a:p>
      </dgm:t>
    </dgm:pt>
    <dgm:pt modelId="{5EE1994A-6408-4D9C-AA6B-63F29684532F}">
      <dgm:prSet custT="1"/>
      <dgm:spPr/>
      <dgm:t>
        <a:bodyPr/>
        <a:lstStyle/>
        <a:p>
          <a:pPr>
            <a:buFont typeface="Arial" panose="020B0604020202020204" pitchFamily="34" charset="0"/>
            <a:buChar char="•"/>
          </a:pPr>
          <a:r>
            <a:rPr lang="en-US" sz="1200" b="1" dirty="0">
              <a:solidFill>
                <a:schemeClr val="tx1"/>
              </a:solidFill>
            </a:rPr>
            <a:t>Unpredictable cost of organic supplies</a:t>
          </a:r>
        </a:p>
      </dgm:t>
    </dgm:pt>
    <dgm:pt modelId="{4B681DE4-AF08-4BA5-BDC9-2C7FD665A4F4}" type="parTrans" cxnId="{9D50CD9D-3E94-408E-91B6-B029692179EE}">
      <dgm:prSet/>
      <dgm:spPr/>
      <dgm:t>
        <a:bodyPr/>
        <a:lstStyle/>
        <a:p>
          <a:endParaRPr lang="en-GB"/>
        </a:p>
      </dgm:t>
    </dgm:pt>
    <dgm:pt modelId="{4ABF1C67-67E8-4B60-827C-0B9B2097E896}" type="sibTrans" cxnId="{9D50CD9D-3E94-408E-91B6-B029692179EE}">
      <dgm:prSet/>
      <dgm:spPr/>
      <dgm:t>
        <a:bodyPr/>
        <a:lstStyle/>
        <a:p>
          <a:endParaRPr lang="en-GB"/>
        </a:p>
      </dgm:t>
    </dgm:pt>
    <dgm:pt modelId="{51A366D3-A85F-41F5-A0A7-0AE93356673B}" type="pres">
      <dgm:prSet presAssocID="{B5338BE3-36AE-4370-B23D-6C27D7E5B859}" presName="cycle" presStyleCnt="0">
        <dgm:presLayoutVars>
          <dgm:dir/>
          <dgm:resizeHandles val="exact"/>
        </dgm:presLayoutVars>
      </dgm:prSet>
      <dgm:spPr/>
    </dgm:pt>
    <dgm:pt modelId="{6575A3CB-8FA0-4482-B13B-016AB78FE852}" type="pres">
      <dgm:prSet presAssocID="{C02448A3-D8F1-4C2C-A759-F250634349ED}" presName="node" presStyleLbl="node1" presStyleIdx="0" presStyleCnt="8">
        <dgm:presLayoutVars>
          <dgm:bulletEnabled val="1"/>
        </dgm:presLayoutVars>
      </dgm:prSet>
      <dgm:spPr/>
    </dgm:pt>
    <dgm:pt modelId="{42DFC661-B373-41DB-934D-680E4CC4D9D2}" type="pres">
      <dgm:prSet presAssocID="{D0F9FD24-BBF4-4810-85FC-BE7D4745B083}" presName="sibTrans" presStyleLbl="sibTrans2D1" presStyleIdx="0" presStyleCnt="8"/>
      <dgm:spPr/>
    </dgm:pt>
    <dgm:pt modelId="{D1402F74-BBE8-45DB-A88D-4F6E4B907135}" type="pres">
      <dgm:prSet presAssocID="{D0F9FD24-BBF4-4810-85FC-BE7D4745B083}" presName="connectorText" presStyleLbl="sibTrans2D1" presStyleIdx="0" presStyleCnt="8"/>
      <dgm:spPr/>
    </dgm:pt>
    <dgm:pt modelId="{7589AA04-331B-4D14-95A1-4779CCE03B77}" type="pres">
      <dgm:prSet presAssocID="{D9AEEED6-31A0-49CC-BB58-CD24636C6225}" presName="node" presStyleLbl="node1" presStyleIdx="1" presStyleCnt="8">
        <dgm:presLayoutVars>
          <dgm:bulletEnabled val="1"/>
        </dgm:presLayoutVars>
      </dgm:prSet>
      <dgm:spPr/>
    </dgm:pt>
    <dgm:pt modelId="{42A49FA2-61DA-4348-A34E-B1A7FD0DE4AF}" type="pres">
      <dgm:prSet presAssocID="{D0D56BEC-5932-43FB-A680-34C143FBD9A5}" presName="sibTrans" presStyleLbl="sibTrans2D1" presStyleIdx="1" presStyleCnt="8"/>
      <dgm:spPr/>
    </dgm:pt>
    <dgm:pt modelId="{BC99F472-0D6A-46FB-9174-EA46E4EEE7BE}" type="pres">
      <dgm:prSet presAssocID="{D0D56BEC-5932-43FB-A680-34C143FBD9A5}" presName="connectorText" presStyleLbl="sibTrans2D1" presStyleIdx="1" presStyleCnt="8"/>
      <dgm:spPr/>
    </dgm:pt>
    <dgm:pt modelId="{01BFAFE1-B227-4261-A16E-C677BC6EC626}" type="pres">
      <dgm:prSet presAssocID="{E20E999A-A759-40BB-B477-9029537F9743}" presName="node" presStyleLbl="node1" presStyleIdx="2" presStyleCnt="8">
        <dgm:presLayoutVars>
          <dgm:bulletEnabled val="1"/>
        </dgm:presLayoutVars>
      </dgm:prSet>
      <dgm:spPr/>
    </dgm:pt>
    <dgm:pt modelId="{B6679EA3-51D5-4296-89D7-B6D3DE3CE7F9}" type="pres">
      <dgm:prSet presAssocID="{54C89892-EBAE-4FA9-B21F-7458B82C83DC}" presName="sibTrans" presStyleLbl="sibTrans2D1" presStyleIdx="2" presStyleCnt="8"/>
      <dgm:spPr/>
    </dgm:pt>
    <dgm:pt modelId="{75C10182-3B6E-4A7E-B9F3-901662D5B6CA}" type="pres">
      <dgm:prSet presAssocID="{54C89892-EBAE-4FA9-B21F-7458B82C83DC}" presName="connectorText" presStyleLbl="sibTrans2D1" presStyleIdx="2" presStyleCnt="8"/>
      <dgm:spPr/>
    </dgm:pt>
    <dgm:pt modelId="{021563DB-1E4E-414B-9055-07D13207B993}" type="pres">
      <dgm:prSet presAssocID="{94F79E4F-526C-484F-815E-B5B8D3FF1403}" presName="node" presStyleLbl="node1" presStyleIdx="3" presStyleCnt="8">
        <dgm:presLayoutVars>
          <dgm:bulletEnabled val="1"/>
        </dgm:presLayoutVars>
      </dgm:prSet>
      <dgm:spPr/>
    </dgm:pt>
    <dgm:pt modelId="{2EF72FF4-7BEF-4894-B902-398938921E5C}" type="pres">
      <dgm:prSet presAssocID="{67FFB7D2-864E-4096-A82F-C53658543F29}" presName="sibTrans" presStyleLbl="sibTrans2D1" presStyleIdx="3" presStyleCnt="8"/>
      <dgm:spPr/>
    </dgm:pt>
    <dgm:pt modelId="{439338B0-ACD0-40B9-BAE0-FA9722552D46}" type="pres">
      <dgm:prSet presAssocID="{67FFB7D2-864E-4096-A82F-C53658543F29}" presName="connectorText" presStyleLbl="sibTrans2D1" presStyleIdx="3" presStyleCnt="8"/>
      <dgm:spPr/>
    </dgm:pt>
    <dgm:pt modelId="{8C3D40AF-A292-4169-8642-A8175EB8E01C}" type="pres">
      <dgm:prSet presAssocID="{EA809994-23FF-4BA5-805C-A5B65BDB6109}" presName="node" presStyleLbl="node1" presStyleIdx="4" presStyleCnt="8">
        <dgm:presLayoutVars>
          <dgm:bulletEnabled val="1"/>
        </dgm:presLayoutVars>
      </dgm:prSet>
      <dgm:spPr/>
    </dgm:pt>
    <dgm:pt modelId="{F445F6FD-7E82-4C77-AB96-312AA6443B90}" type="pres">
      <dgm:prSet presAssocID="{673D77AA-AD9C-487E-864D-72F25CAE969D}" presName="sibTrans" presStyleLbl="sibTrans2D1" presStyleIdx="4" presStyleCnt="8"/>
      <dgm:spPr/>
    </dgm:pt>
    <dgm:pt modelId="{C9C146D2-7DF3-4FD2-8407-114CCAD8FC26}" type="pres">
      <dgm:prSet presAssocID="{673D77AA-AD9C-487E-864D-72F25CAE969D}" presName="connectorText" presStyleLbl="sibTrans2D1" presStyleIdx="4" presStyleCnt="8"/>
      <dgm:spPr/>
    </dgm:pt>
    <dgm:pt modelId="{3C8F1D04-65CD-4607-AA1C-B23B7AA43324}" type="pres">
      <dgm:prSet presAssocID="{5B24DAFA-BFC0-441C-B324-09B8A41E357D}" presName="node" presStyleLbl="node1" presStyleIdx="5" presStyleCnt="8">
        <dgm:presLayoutVars>
          <dgm:bulletEnabled val="1"/>
        </dgm:presLayoutVars>
      </dgm:prSet>
      <dgm:spPr/>
    </dgm:pt>
    <dgm:pt modelId="{98A8BA52-6F53-4FD7-8A07-A70C8991F31E}" type="pres">
      <dgm:prSet presAssocID="{9206B8F1-36D6-4AB9-BD20-BFA633A03F2C}" presName="sibTrans" presStyleLbl="sibTrans2D1" presStyleIdx="5" presStyleCnt="8"/>
      <dgm:spPr/>
    </dgm:pt>
    <dgm:pt modelId="{820CD307-88E4-41EE-A547-44BDB18C68C7}" type="pres">
      <dgm:prSet presAssocID="{9206B8F1-36D6-4AB9-BD20-BFA633A03F2C}" presName="connectorText" presStyleLbl="sibTrans2D1" presStyleIdx="5" presStyleCnt="8"/>
      <dgm:spPr/>
    </dgm:pt>
    <dgm:pt modelId="{5F6A3786-CACE-4381-A3AD-EED541E6733A}" type="pres">
      <dgm:prSet presAssocID="{8FC82BBB-7A77-41DC-9B19-C8D25EFAE748}" presName="node" presStyleLbl="node1" presStyleIdx="6" presStyleCnt="8">
        <dgm:presLayoutVars>
          <dgm:bulletEnabled val="1"/>
        </dgm:presLayoutVars>
      </dgm:prSet>
      <dgm:spPr/>
    </dgm:pt>
    <dgm:pt modelId="{3E82EA7A-5258-4958-9783-974AD8BA41B2}" type="pres">
      <dgm:prSet presAssocID="{CC6F98F3-14FA-4634-8F5F-83E1E9C35FC2}" presName="sibTrans" presStyleLbl="sibTrans2D1" presStyleIdx="6" presStyleCnt="8"/>
      <dgm:spPr/>
    </dgm:pt>
    <dgm:pt modelId="{1F9BDD6D-6AC6-443D-A245-9AC13049ED43}" type="pres">
      <dgm:prSet presAssocID="{CC6F98F3-14FA-4634-8F5F-83E1E9C35FC2}" presName="connectorText" presStyleLbl="sibTrans2D1" presStyleIdx="6" presStyleCnt="8"/>
      <dgm:spPr/>
    </dgm:pt>
    <dgm:pt modelId="{74B764DC-892F-4422-BAD7-03F0E042802F}" type="pres">
      <dgm:prSet presAssocID="{5EE1994A-6408-4D9C-AA6B-63F29684532F}" presName="node" presStyleLbl="node1" presStyleIdx="7" presStyleCnt="8">
        <dgm:presLayoutVars>
          <dgm:bulletEnabled val="1"/>
        </dgm:presLayoutVars>
      </dgm:prSet>
      <dgm:spPr/>
    </dgm:pt>
    <dgm:pt modelId="{B5D3ADD1-E841-43A1-8A86-75C779F908C1}" type="pres">
      <dgm:prSet presAssocID="{4ABF1C67-67E8-4B60-827C-0B9B2097E896}" presName="sibTrans" presStyleLbl="sibTrans2D1" presStyleIdx="7" presStyleCnt="8"/>
      <dgm:spPr/>
    </dgm:pt>
    <dgm:pt modelId="{70B7DBA7-7FE2-4D2A-9EF0-81AC726C5172}" type="pres">
      <dgm:prSet presAssocID="{4ABF1C67-67E8-4B60-827C-0B9B2097E896}" presName="connectorText" presStyleLbl="sibTrans2D1" presStyleIdx="7" presStyleCnt="8"/>
      <dgm:spPr/>
    </dgm:pt>
  </dgm:ptLst>
  <dgm:cxnLst>
    <dgm:cxn modelId="{B2C3A301-F587-4863-9082-D503C921F765}" type="presOf" srcId="{9206B8F1-36D6-4AB9-BD20-BFA633A03F2C}" destId="{98A8BA52-6F53-4FD7-8A07-A70C8991F31E}" srcOrd="0" destOrd="0" presId="urn:microsoft.com/office/officeart/2005/8/layout/cycle2"/>
    <dgm:cxn modelId="{21CC6402-A63A-4E6D-BD3F-1D71CF1BA25A}" type="presOf" srcId="{5B24DAFA-BFC0-441C-B324-09B8A41E357D}" destId="{3C8F1D04-65CD-4607-AA1C-B23B7AA43324}" srcOrd="0" destOrd="0" presId="urn:microsoft.com/office/officeart/2005/8/layout/cycle2"/>
    <dgm:cxn modelId="{62F57D07-C71F-473D-A351-CAD955DD5489}" srcId="{B5338BE3-36AE-4370-B23D-6C27D7E5B859}" destId="{E20E999A-A759-40BB-B477-9029537F9743}" srcOrd="2" destOrd="0" parTransId="{4AE2D765-0938-4B7D-A442-AA298B0D3117}" sibTransId="{54C89892-EBAE-4FA9-B21F-7458B82C83DC}"/>
    <dgm:cxn modelId="{16794708-DCE5-4C63-9877-B9D571EF35D5}" type="presOf" srcId="{C02448A3-D8F1-4C2C-A759-F250634349ED}" destId="{6575A3CB-8FA0-4482-B13B-016AB78FE852}" srcOrd="0" destOrd="0" presId="urn:microsoft.com/office/officeart/2005/8/layout/cycle2"/>
    <dgm:cxn modelId="{CB90F41F-787A-4B74-8E84-97671E571302}" type="presOf" srcId="{E20E999A-A759-40BB-B477-9029537F9743}" destId="{01BFAFE1-B227-4261-A16E-C677BC6EC626}" srcOrd="0" destOrd="0" presId="urn:microsoft.com/office/officeart/2005/8/layout/cycle2"/>
    <dgm:cxn modelId="{51CA413B-2E05-4917-8250-AE8A59052AA6}" type="presOf" srcId="{8FC82BBB-7A77-41DC-9B19-C8D25EFAE748}" destId="{5F6A3786-CACE-4381-A3AD-EED541E6733A}" srcOrd="0" destOrd="0" presId="urn:microsoft.com/office/officeart/2005/8/layout/cycle2"/>
    <dgm:cxn modelId="{F7775540-121F-4065-B53D-4230CDF7C775}" type="presOf" srcId="{4ABF1C67-67E8-4B60-827C-0B9B2097E896}" destId="{70B7DBA7-7FE2-4D2A-9EF0-81AC726C5172}" srcOrd="1" destOrd="0" presId="urn:microsoft.com/office/officeart/2005/8/layout/cycle2"/>
    <dgm:cxn modelId="{AF14BE41-CB7D-488B-A5BB-64F7E5F7C52D}" type="presOf" srcId="{5EE1994A-6408-4D9C-AA6B-63F29684532F}" destId="{74B764DC-892F-4422-BAD7-03F0E042802F}" srcOrd="0" destOrd="0" presId="urn:microsoft.com/office/officeart/2005/8/layout/cycle2"/>
    <dgm:cxn modelId="{F56F9663-F44A-44EA-9902-51C4E1E94BDA}" type="presOf" srcId="{CC6F98F3-14FA-4634-8F5F-83E1E9C35FC2}" destId="{1F9BDD6D-6AC6-443D-A245-9AC13049ED43}" srcOrd="1" destOrd="0" presId="urn:microsoft.com/office/officeart/2005/8/layout/cycle2"/>
    <dgm:cxn modelId="{B26BDB46-5A14-4FD1-ABD8-6AA3197BB706}" type="presOf" srcId="{67FFB7D2-864E-4096-A82F-C53658543F29}" destId="{2EF72FF4-7BEF-4894-B902-398938921E5C}" srcOrd="0" destOrd="0" presId="urn:microsoft.com/office/officeart/2005/8/layout/cycle2"/>
    <dgm:cxn modelId="{F929F546-5AA6-4478-A5A3-8889C18ECE42}" type="presOf" srcId="{94F79E4F-526C-484F-815E-B5B8D3FF1403}" destId="{021563DB-1E4E-414B-9055-07D13207B993}" srcOrd="0" destOrd="0" presId="urn:microsoft.com/office/officeart/2005/8/layout/cycle2"/>
    <dgm:cxn modelId="{57DD6F4B-9293-4FF7-B516-D84A2E1D76EF}" srcId="{B5338BE3-36AE-4370-B23D-6C27D7E5B859}" destId="{EA809994-23FF-4BA5-805C-A5B65BDB6109}" srcOrd="4" destOrd="0" parTransId="{6BFE3411-E011-4DB5-8118-AC2A85A4C4E5}" sibTransId="{673D77AA-AD9C-487E-864D-72F25CAE969D}"/>
    <dgm:cxn modelId="{2BC2E058-4631-4736-8F43-7524B15B1A08}" type="presOf" srcId="{D0F9FD24-BBF4-4810-85FC-BE7D4745B083}" destId="{D1402F74-BBE8-45DB-A88D-4F6E4B907135}" srcOrd="1" destOrd="0" presId="urn:microsoft.com/office/officeart/2005/8/layout/cycle2"/>
    <dgm:cxn modelId="{4D26C77E-3CE1-4EEE-BCB0-67F4D566E119}" type="presOf" srcId="{CC6F98F3-14FA-4634-8F5F-83E1E9C35FC2}" destId="{3E82EA7A-5258-4958-9783-974AD8BA41B2}" srcOrd="0" destOrd="0" presId="urn:microsoft.com/office/officeart/2005/8/layout/cycle2"/>
    <dgm:cxn modelId="{843A5F87-CF1E-4C87-A65E-3B636D4EF178}" type="presOf" srcId="{B5338BE3-36AE-4370-B23D-6C27D7E5B859}" destId="{51A366D3-A85F-41F5-A0A7-0AE93356673B}" srcOrd="0" destOrd="0" presId="urn:microsoft.com/office/officeart/2005/8/layout/cycle2"/>
    <dgm:cxn modelId="{3EAF6B8C-B562-494D-9483-801891327BFF}" type="presOf" srcId="{D0F9FD24-BBF4-4810-85FC-BE7D4745B083}" destId="{42DFC661-B373-41DB-934D-680E4CC4D9D2}" srcOrd="0" destOrd="0" presId="urn:microsoft.com/office/officeart/2005/8/layout/cycle2"/>
    <dgm:cxn modelId="{E68FD58F-BA1D-4F7B-AD5A-7DDA90B88CEF}" srcId="{B5338BE3-36AE-4370-B23D-6C27D7E5B859}" destId="{5B24DAFA-BFC0-441C-B324-09B8A41E357D}" srcOrd="5" destOrd="0" parTransId="{AA331AAD-DCEE-4534-AE94-5A9E887AF457}" sibTransId="{9206B8F1-36D6-4AB9-BD20-BFA633A03F2C}"/>
    <dgm:cxn modelId="{D72D4392-45DE-4DF8-B24D-84ABDBA06994}" type="presOf" srcId="{54C89892-EBAE-4FA9-B21F-7458B82C83DC}" destId="{75C10182-3B6E-4A7E-B9F3-901662D5B6CA}" srcOrd="1" destOrd="0" presId="urn:microsoft.com/office/officeart/2005/8/layout/cycle2"/>
    <dgm:cxn modelId="{55DC3093-896C-4BDA-B9BD-C798636874CF}" type="presOf" srcId="{D0D56BEC-5932-43FB-A680-34C143FBD9A5}" destId="{BC99F472-0D6A-46FB-9174-EA46E4EEE7BE}" srcOrd="1" destOrd="0" presId="urn:microsoft.com/office/officeart/2005/8/layout/cycle2"/>
    <dgm:cxn modelId="{284E5094-1406-40B4-94AB-29077E75868F}" type="presOf" srcId="{673D77AA-AD9C-487E-864D-72F25CAE969D}" destId="{F445F6FD-7E82-4C77-AB96-312AA6443B90}" srcOrd="0" destOrd="0" presId="urn:microsoft.com/office/officeart/2005/8/layout/cycle2"/>
    <dgm:cxn modelId="{0725E794-D2C8-4014-B100-21AFE9619DC5}" type="presOf" srcId="{54C89892-EBAE-4FA9-B21F-7458B82C83DC}" destId="{B6679EA3-51D5-4296-89D7-B6D3DE3CE7F9}" srcOrd="0" destOrd="0" presId="urn:microsoft.com/office/officeart/2005/8/layout/cycle2"/>
    <dgm:cxn modelId="{31548698-75B1-40E6-8A40-41C4FB749FBB}" srcId="{B5338BE3-36AE-4370-B23D-6C27D7E5B859}" destId="{94F79E4F-526C-484F-815E-B5B8D3FF1403}" srcOrd="3" destOrd="0" parTransId="{48A6B345-33EA-4EA5-8BFC-9291AA5CFE91}" sibTransId="{67FFB7D2-864E-4096-A82F-C53658543F29}"/>
    <dgm:cxn modelId="{9D50CD9D-3E94-408E-91B6-B029692179EE}" srcId="{B5338BE3-36AE-4370-B23D-6C27D7E5B859}" destId="{5EE1994A-6408-4D9C-AA6B-63F29684532F}" srcOrd="7" destOrd="0" parTransId="{4B681DE4-AF08-4BA5-BDC9-2C7FD665A4F4}" sibTransId="{4ABF1C67-67E8-4B60-827C-0B9B2097E896}"/>
    <dgm:cxn modelId="{1597C6A9-643D-47B7-9334-69D77FBD29C9}" type="presOf" srcId="{67FFB7D2-864E-4096-A82F-C53658543F29}" destId="{439338B0-ACD0-40B9-BAE0-FA9722552D46}" srcOrd="1" destOrd="0" presId="urn:microsoft.com/office/officeart/2005/8/layout/cycle2"/>
    <dgm:cxn modelId="{160242AB-D636-4ECA-B6EB-53CA1CAD0F47}" srcId="{B5338BE3-36AE-4370-B23D-6C27D7E5B859}" destId="{D9AEEED6-31A0-49CC-BB58-CD24636C6225}" srcOrd="1" destOrd="0" parTransId="{E13B6711-A686-4992-B047-216597A89550}" sibTransId="{D0D56BEC-5932-43FB-A680-34C143FBD9A5}"/>
    <dgm:cxn modelId="{1958B0AD-966A-4938-A604-72C1533459BD}" type="presOf" srcId="{EA809994-23FF-4BA5-805C-A5B65BDB6109}" destId="{8C3D40AF-A292-4169-8642-A8175EB8E01C}" srcOrd="0" destOrd="0" presId="urn:microsoft.com/office/officeart/2005/8/layout/cycle2"/>
    <dgm:cxn modelId="{76AFF0BE-15C7-4ED2-9658-055741542DEB}" type="presOf" srcId="{9206B8F1-36D6-4AB9-BD20-BFA633A03F2C}" destId="{820CD307-88E4-41EE-A547-44BDB18C68C7}" srcOrd="1" destOrd="0" presId="urn:microsoft.com/office/officeart/2005/8/layout/cycle2"/>
    <dgm:cxn modelId="{52A81DCA-E63E-40D5-B008-02F8F8085034}" type="presOf" srcId="{D9AEEED6-31A0-49CC-BB58-CD24636C6225}" destId="{7589AA04-331B-4D14-95A1-4779CCE03B77}" srcOrd="0" destOrd="0" presId="urn:microsoft.com/office/officeart/2005/8/layout/cycle2"/>
    <dgm:cxn modelId="{9E48CBDF-B4DF-492F-9C11-32DA729645E5}" type="presOf" srcId="{D0D56BEC-5932-43FB-A680-34C143FBD9A5}" destId="{42A49FA2-61DA-4348-A34E-B1A7FD0DE4AF}" srcOrd="0" destOrd="0" presId="urn:microsoft.com/office/officeart/2005/8/layout/cycle2"/>
    <dgm:cxn modelId="{A9A91EE6-3CF5-4682-8E26-CB67FA2A24EA}" type="presOf" srcId="{4ABF1C67-67E8-4B60-827C-0B9B2097E896}" destId="{B5D3ADD1-E841-43A1-8A86-75C779F908C1}" srcOrd="0" destOrd="0" presId="urn:microsoft.com/office/officeart/2005/8/layout/cycle2"/>
    <dgm:cxn modelId="{73FF28ED-5597-4B9A-9A64-94016B388B0D}" srcId="{B5338BE3-36AE-4370-B23D-6C27D7E5B859}" destId="{C02448A3-D8F1-4C2C-A759-F250634349ED}" srcOrd="0" destOrd="0" parTransId="{11C44B2E-AD63-412F-B0C2-5EF07E980C1B}" sibTransId="{D0F9FD24-BBF4-4810-85FC-BE7D4745B083}"/>
    <dgm:cxn modelId="{FCB784ED-4BCA-4E03-8BDC-A32793FB7265}" type="presOf" srcId="{673D77AA-AD9C-487E-864D-72F25CAE969D}" destId="{C9C146D2-7DF3-4FD2-8407-114CCAD8FC26}" srcOrd="1" destOrd="0" presId="urn:microsoft.com/office/officeart/2005/8/layout/cycle2"/>
    <dgm:cxn modelId="{8C0C2DEE-734E-424A-9103-098FC926787F}" srcId="{B5338BE3-36AE-4370-B23D-6C27D7E5B859}" destId="{8FC82BBB-7A77-41DC-9B19-C8D25EFAE748}" srcOrd="6" destOrd="0" parTransId="{380CF6F2-9EE4-4544-AF5B-E169802C6B4E}" sibTransId="{CC6F98F3-14FA-4634-8F5F-83E1E9C35FC2}"/>
    <dgm:cxn modelId="{EB677989-7AA5-4C89-821B-7533F86AEA8C}" type="presParOf" srcId="{51A366D3-A85F-41F5-A0A7-0AE93356673B}" destId="{6575A3CB-8FA0-4482-B13B-016AB78FE852}" srcOrd="0" destOrd="0" presId="urn:microsoft.com/office/officeart/2005/8/layout/cycle2"/>
    <dgm:cxn modelId="{7B9ED665-02D3-4ECE-9FBC-7D07BFE8A4B4}" type="presParOf" srcId="{51A366D3-A85F-41F5-A0A7-0AE93356673B}" destId="{42DFC661-B373-41DB-934D-680E4CC4D9D2}" srcOrd="1" destOrd="0" presId="urn:microsoft.com/office/officeart/2005/8/layout/cycle2"/>
    <dgm:cxn modelId="{37653F39-D280-415B-9BCA-C9699468B3D0}" type="presParOf" srcId="{42DFC661-B373-41DB-934D-680E4CC4D9D2}" destId="{D1402F74-BBE8-45DB-A88D-4F6E4B907135}" srcOrd="0" destOrd="0" presId="urn:microsoft.com/office/officeart/2005/8/layout/cycle2"/>
    <dgm:cxn modelId="{2FCEA116-BF97-4E13-9411-C287EA2A7704}" type="presParOf" srcId="{51A366D3-A85F-41F5-A0A7-0AE93356673B}" destId="{7589AA04-331B-4D14-95A1-4779CCE03B77}" srcOrd="2" destOrd="0" presId="urn:microsoft.com/office/officeart/2005/8/layout/cycle2"/>
    <dgm:cxn modelId="{9261A4A6-0940-4A18-874F-4BD157187B63}" type="presParOf" srcId="{51A366D3-A85F-41F5-A0A7-0AE93356673B}" destId="{42A49FA2-61DA-4348-A34E-B1A7FD0DE4AF}" srcOrd="3" destOrd="0" presId="urn:microsoft.com/office/officeart/2005/8/layout/cycle2"/>
    <dgm:cxn modelId="{86853AE4-5988-47D0-A07C-8F0067D6243A}" type="presParOf" srcId="{42A49FA2-61DA-4348-A34E-B1A7FD0DE4AF}" destId="{BC99F472-0D6A-46FB-9174-EA46E4EEE7BE}" srcOrd="0" destOrd="0" presId="urn:microsoft.com/office/officeart/2005/8/layout/cycle2"/>
    <dgm:cxn modelId="{70C1A78E-9584-4C18-98AD-5C31CA306820}" type="presParOf" srcId="{51A366D3-A85F-41F5-A0A7-0AE93356673B}" destId="{01BFAFE1-B227-4261-A16E-C677BC6EC626}" srcOrd="4" destOrd="0" presId="urn:microsoft.com/office/officeart/2005/8/layout/cycle2"/>
    <dgm:cxn modelId="{FDB69F96-ACB7-4F44-883A-22CD3ECDCB48}" type="presParOf" srcId="{51A366D3-A85F-41F5-A0A7-0AE93356673B}" destId="{B6679EA3-51D5-4296-89D7-B6D3DE3CE7F9}" srcOrd="5" destOrd="0" presId="urn:microsoft.com/office/officeart/2005/8/layout/cycle2"/>
    <dgm:cxn modelId="{7EC2164C-A5F9-4204-8F3C-219835FF6884}" type="presParOf" srcId="{B6679EA3-51D5-4296-89D7-B6D3DE3CE7F9}" destId="{75C10182-3B6E-4A7E-B9F3-901662D5B6CA}" srcOrd="0" destOrd="0" presId="urn:microsoft.com/office/officeart/2005/8/layout/cycle2"/>
    <dgm:cxn modelId="{309BBC17-6E46-4BAB-B62C-6733FDE2B609}" type="presParOf" srcId="{51A366D3-A85F-41F5-A0A7-0AE93356673B}" destId="{021563DB-1E4E-414B-9055-07D13207B993}" srcOrd="6" destOrd="0" presId="urn:microsoft.com/office/officeart/2005/8/layout/cycle2"/>
    <dgm:cxn modelId="{67BFCE9D-5096-43AC-BE97-E70121ABCA38}" type="presParOf" srcId="{51A366D3-A85F-41F5-A0A7-0AE93356673B}" destId="{2EF72FF4-7BEF-4894-B902-398938921E5C}" srcOrd="7" destOrd="0" presId="urn:microsoft.com/office/officeart/2005/8/layout/cycle2"/>
    <dgm:cxn modelId="{A5A9DA3F-0508-4E2E-A793-1C4811576F36}" type="presParOf" srcId="{2EF72FF4-7BEF-4894-B902-398938921E5C}" destId="{439338B0-ACD0-40B9-BAE0-FA9722552D46}" srcOrd="0" destOrd="0" presId="urn:microsoft.com/office/officeart/2005/8/layout/cycle2"/>
    <dgm:cxn modelId="{33FB97E8-546D-4DCC-81E0-A1F9B8105DA9}" type="presParOf" srcId="{51A366D3-A85F-41F5-A0A7-0AE93356673B}" destId="{8C3D40AF-A292-4169-8642-A8175EB8E01C}" srcOrd="8" destOrd="0" presId="urn:microsoft.com/office/officeart/2005/8/layout/cycle2"/>
    <dgm:cxn modelId="{EBEAC8C6-C5FA-405B-8FC4-ED97C27CDAD8}" type="presParOf" srcId="{51A366D3-A85F-41F5-A0A7-0AE93356673B}" destId="{F445F6FD-7E82-4C77-AB96-312AA6443B90}" srcOrd="9" destOrd="0" presId="urn:microsoft.com/office/officeart/2005/8/layout/cycle2"/>
    <dgm:cxn modelId="{0D69877B-62B9-44CD-A189-75142313DFA5}" type="presParOf" srcId="{F445F6FD-7E82-4C77-AB96-312AA6443B90}" destId="{C9C146D2-7DF3-4FD2-8407-114CCAD8FC26}" srcOrd="0" destOrd="0" presId="urn:microsoft.com/office/officeart/2005/8/layout/cycle2"/>
    <dgm:cxn modelId="{C57114F9-5192-4A7F-A989-3A13B578E9F6}" type="presParOf" srcId="{51A366D3-A85F-41F5-A0A7-0AE93356673B}" destId="{3C8F1D04-65CD-4607-AA1C-B23B7AA43324}" srcOrd="10" destOrd="0" presId="urn:microsoft.com/office/officeart/2005/8/layout/cycle2"/>
    <dgm:cxn modelId="{8D564D03-372E-467A-A179-047A10058170}" type="presParOf" srcId="{51A366D3-A85F-41F5-A0A7-0AE93356673B}" destId="{98A8BA52-6F53-4FD7-8A07-A70C8991F31E}" srcOrd="11" destOrd="0" presId="urn:microsoft.com/office/officeart/2005/8/layout/cycle2"/>
    <dgm:cxn modelId="{9FE09589-C652-4987-B732-4B0629F08534}" type="presParOf" srcId="{98A8BA52-6F53-4FD7-8A07-A70C8991F31E}" destId="{820CD307-88E4-41EE-A547-44BDB18C68C7}" srcOrd="0" destOrd="0" presId="urn:microsoft.com/office/officeart/2005/8/layout/cycle2"/>
    <dgm:cxn modelId="{DA82E5D5-530B-4796-9149-CDFBC4D8978C}" type="presParOf" srcId="{51A366D3-A85F-41F5-A0A7-0AE93356673B}" destId="{5F6A3786-CACE-4381-A3AD-EED541E6733A}" srcOrd="12" destOrd="0" presId="urn:microsoft.com/office/officeart/2005/8/layout/cycle2"/>
    <dgm:cxn modelId="{5F96490F-3210-4DB4-8C99-99BE087539DC}" type="presParOf" srcId="{51A366D3-A85F-41F5-A0A7-0AE93356673B}" destId="{3E82EA7A-5258-4958-9783-974AD8BA41B2}" srcOrd="13" destOrd="0" presId="urn:microsoft.com/office/officeart/2005/8/layout/cycle2"/>
    <dgm:cxn modelId="{E3630512-A54B-430A-80D7-AEED3CA275EA}" type="presParOf" srcId="{3E82EA7A-5258-4958-9783-974AD8BA41B2}" destId="{1F9BDD6D-6AC6-443D-A245-9AC13049ED43}" srcOrd="0" destOrd="0" presId="urn:microsoft.com/office/officeart/2005/8/layout/cycle2"/>
    <dgm:cxn modelId="{D21CB31E-F4FC-412E-B4EE-FCB528E6D19D}" type="presParOf" srcId="{51A366D3-A85F-41F5-A0A7-0AE93356673B}" destId="{74B764DC-892F-4422-BAD7-03F0E042802F}" srcOrd="14" destOrd="0" presId="urn:microsoft.com/office/officeart/2005/8/layout/cycle2"/>
    <dgm:cxn modelId="{D32D520A-CA06-46B1-8EE2-C1B664E3AB19}" type="presParOf" srcId="{51A366D3-A85F-41F5-A0A7-0AE93356673B}" destId="{B5D3ADD1-E841-43A1-8A86-75C779F908C1}" srcOrd="15" destOrd="0" presId="urn:microsoft.com/office/officeart/2005/8/layout/cycle2"/>
    <dgm:cxn modelId="{9AF58317-5B81-4A01-BDC3-E60DD2F62C71}" type="presParOf" srcId="{B5D3ADD1-E841-43A1-8A86-75C779F908C1}" destId="{70B7DBA7-7FE2-4D2A-9EF0-81AC726C5172}"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0AE974-6969-4893-BE99-D0C475F251EE}"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7D884EC6-925C-497F-ADEF-57F4D49CF37D}">
      <dgm:prSet phldrT="[Text]"/>
      <dgm:spPr/>
      <dgm:t>
        <a:bodyPr/>
        <a:lstStyle/>
        <a:p>
          <a:pPr>
            <a:buNone/>
          </a:pPr>
          <a:r>
            <a:rPr lang="en-GB" b="1" dirty="0">
              <a:latin typeface="Arial" panose="020B0604020202020204" pitchFamily="34" charset="0"/>
              <a:cs typeface="Arial" panose="020B0604020202020204" pitchFamily="34" charset="0"/>
            </a:rPr>
            <a:t>Why is it used?</a:t>
          </a:r>
        </a:p>
      </dgm:t>
    </dgm:pt>
    <dgm:pt modelId="{35B58EA9-99AA-4BFC-B435-C727BF56A99F}" type="parTrans" cxnId="{07C8B669-9CDC-4751-9BAD-17449BB71D4C}">
      <dgm:prSet/>
      <dgm:spPr/>
      <dgm:t>
        <a:bodyPr/>
        <a:lstStyle/>
        <a:p>
          <a:endParaRPr lang="en-GB"/>
        </a:p>
      </dgm:t>
    </dgm:pt>
    <dgm:pt modelId="{FEEA3A44-17F1-441F-B90E-3D66B7B424B3}" type="sibTrans" cxnId="{07C8B669-9CDC-4751-9BAD-17449BB71D4C}">
      <dgm:prSet/>
      <dgm:spPr/>
      <dgm:t>
        <a:bodyPr/>
        <a:lstStyle/>
        <a:p>
          <a:endParaRPr lang="en-GB"/>
        </a:p>
      </dgm:t>
    </dgm:pt>
    <dgm:pt modelId="{4984C9EB-5F58-46C7-9FE1-672552D5F062}">
      <dgm:prSet phldrT="[Tex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Identify root causes of problems; Improve decision-making; Support quality management and continuous improvement; Avoid treating symptoms instead of underlying issues (Slack et al., 2010). </a:t>
          </a:r>
          <a:endParaRPr lang="en-GB" sz="1400" dirty="0">
            <a:latin typeface="Arial" panose="020B0604020202020204" pitchFamily="34" charset="0"/>
            <a:cs typeface="Arial" panose="020B0604020202020204" pitchFamily="34" charset="0"/>
          </a:endParaRPr>
        </a:p>
      </dgm:t>
    </dgm:pt>
    <dgm:pt modelId="{D863CF94-1062-4443-B915-E8E0794B4AD9}" type="parTrans" cxnId="{91EBB573-005F-4CB2-97DF-A78736F9DB8A}">
      <dgm:prSet/>
      <dgm:spPr/>
      <dgm:t>
        <a:bodyPr/>
        <a:lstStyle/>
        <a:p>
          <a:endParaRPr lang="en-GB"/>
        </a:p>
      </dgm:t>
    </dgm:pt>
    <dgm:pt modelId="{B12E1A8E-ED7B-4304-86B0-3F9C1AAA9C07}" type="sibTrans" cxnId="{91EBB573-005F-4CB2-97DF-A78736F9DB8A}">
      <dgm:prSet/>
      <dgm:spPr/>
      <dgm:t>
        <a:bodyPr/>
        <a:lstStyle/>
        <a:p>
          <a:endParaRPr lang="en-GB"/>
        </a:p>
      </dgm:t>
    </dgm:pt>
    <dgm:pt modelId="{B0859681-F263-4C29-9823-7D4DB3CF1B70}">
      <dgm:prSet phldrT="[Text]"/>
      <dgm:spPr/>
      <dgm:t>
        <a:bodyPr/>
        <a:lstStyle/>
        <a:p>
          <a:pPr>
            <a:buNone/>
          </a:pPr>
          <a:r>
            <a:rPr lang="en-US" b="1" dirty="0">
              <a:latin typeface="Arial" panose="020B0604020202020204" pitchFamily="34" charset="0"/>
              <a:cs typeface="Arial" panose="020B0604020202020204" pitchFamily="34" charset="0"/>
            </a:rPr>
            <a:t>Where/How is it used?</a:t>
          </a:r>
          <a:endParaRPr lang="en-GB" b="1" dirty="0">
            <a:latin typeface="Arial" panose="020B0604020202020204" pitchFamily="34" charset="0"/>
            <a:cs typeface="Arial" panose="020B0604020202020204" pitchFamily="34" charset="0"/>
          </a:endParaRPr>
        </a:p>
      </dgm:t>
    </dgm:pt>
    <dgm:pt modelId="{7026630B-4879-4779-85FC-576E488F3499}" type="parTrans" cxnId="{C54F16C5-5946-4137-ACEC-866C2CFF9DA9}">
      <dgm:prSet/>
      <dgm:spPr/>
      <dgm:t>
        <a:bodyPr/>
        <a:lstStyle/>
        <a:p>
          <a:endParaRPr lang="en-GB"/>
        </a:p>
      </dgm:t>
    </dgm:pt>
    <dgm:pt modelId="{3C37EC03-ECA8-4BF4-8E63-5A12A109B4DF}" type="sibTrans" cxnId="{C54F16C5-5946-4137-ACEC-866C2CFF9DA9}">
      <dgm:prSet/>
      <dgm:spPr/>
      <dgm:t>
        <a:bodyPr/>
        <a:lstStyle/>
        <a:p>
          <a:endParaRPr lang="en-GB"/>
        </a:p>
      </dgm:t>
    </dgm:pt>
    <dgm:pt modelId="{9C7AB3E9-5D6E-4610-B6FA-0B1BAEEC4B53}">
      <dgm:prSet phldrT="[Tex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Quality management (e.g., Total Quality Management); Business problem-solving;</a:t>
          </a:r>
          <a:endParaRPr lang="en-GB" sz="1400" dirty="0">
            <a:latin typeface="Arial" panose="020B0604020202020204" pitchFamily="34" charset="0"/>
            <a:cs typeface="Arial" panose="020B0604020202020204" pitchFamily="34" charset="0"/>
          </a:endParaRPr>
        </a:p>
      </dgm:t>
    </dgm:pt>
    <dgm:pt modelId="{BD0F3CB0-75BD-4E5A-95E1-9ED0406A23BC}" type="parTrans" cxnId="{0B9C7F30-1149-46B3-A66D-8851E8FFE1DC}">
      <dgm:prSet/>
      <dgm:spPr/>
      <dgm:t>
        <a:bodyPr/>
        <a:lstStyle/>
        <a:p>
          <a:endParaRPr lang="en-GB"/>
        </a:p>
      </dgm:t>
    </dgm:pt>
    <dgm:pt modelId="{D39F9E2C-336D-4D2B-972F-F9E3FD3E4106}" type="sibTrans" cxnId="{0B9C7F30-1149-46B3-A66D-8851E8FFE1DC}">
      <dgm:prSet/>
      <dgm:spPr/>
      <dgm:t>
        <a:bodyPr/>
        <a:lstStyle/>
        <a:p>
          <a:endParaRPr lang="en-GB"/>
        </a:p>
      </dgm:t>
    </dgm:pt>
    <dgm:pt modelId="{CD720AA4-A0DA-4E6A-91AB-37E33443AAE1}">
      <dgm:prSet phldrT="[Text]" custT="1"/>
      <dgm:spPr/>
      <dgm:t>
        <a:bodyPr/>
        <a:lstStyle/>
        <a:p>
          <a:pPr>
            <a:buFont typeface="Arial" panose="020B0604020202020204" pitchFamily="34" charset="0"/>
            <a:buChar char="•"/>
          </a:pPr>
          <a:r>
            <a:rPr lang="en-GB" sz="1400" dirty="0">
              <a:latin typeface="Arial" panose="020B0604020202020204" pitchFamily="34" charset="0"/>
              <a:cs typeface="Arial" panose="020B0604020202020204" pitchFamily="34" charset="0"/>
            </a:rPr>
            <a:t>Identify the main problem (e.g., declining sales); Draw a “fishbone” diagram; Categorise possible causes (e.g., economic, technological, social); Analyse and identify root causes (</a:t>
          </a:r>
          <a:r>
            <a:rPr lang="en-US" sz="1400" dirty="0">
              <a:latin typeface="Times New Roman" panose="02020603050405020304" pitchFamily="18" charset="0"/>
              <a:cs typeface="Times New Roman" panose="02020603050405020304" pitchFamily="18" charset="0"/>
            </a:rPr>
            <a:t>BBC, 2023). </a:t>
          </a:r>
          <a:r>
            <a:rPr lang="en-GB" sz="1400" dirty="0">
              <a:latin typeface="Arial" panose="020B0604020202020204" pitchFamily="34" charset="0"/>
              <a:cs typeface="Arial" panose="020B0604020202020204" pitchFamily="34" charset="0"/>
            </a:rPr>
            <a:t>. </a:t>
          </a:r>
        </a:p>
      </dgm:t>
    </dgm:pt>
    <dgm:pt modelId="{7D3A1E74-BDA5-4E52-A9B9-35C95FB6A3EC}" type="parTrans" cxnId="{0D71FDA4-FA89-400F-9B16-5A38A112C0AB}">
      <dgm:prSet/>
      <dgm:spPr/>
      <dgm:t>
        <a:bodyPr/>
        <a:lstStyle/>
        <a:p>
          <a:endParaRPr lang="en-GB"/>
        </a:p>
      </dgm:t>
    </dgm:pt>
    <dgm:pt modelId="{0246B093-1024-461C-B949-99F43661646B}" type="sibTrans" cxnId="{0D71FDA4-FA89-400F-9B16-5A38A112C0AB}">
      <dgm:prSet/>
      <dgm:spPr/>
      <dgm:t>
        <a:bodyPr/>
        <a:lstStyle/>
        <a:p>
          <a:endParaRPr lang="en-GB"/>
        </a:p>
      </dgm:t>
    </dgm:pt>
    <dgm:pt modelId="{54E84E57-B2C3-424C-980D-993362590388}">
      <dgm:prSet phldrT="[Text]" custT="1"/>
      <dgm:spPr/>
      <dgm:t>
        <a:bodyPr/>
        <a:lstStyle/>
        <a:p>
          <a:pPr>
            <a:buNone/>
          </a:pPr>
          <a:r>
            <a:rPr lang="en-US" sz="1200" b="1" dirty="0">
              <a:solidFill>
                <a:schemeClr val="bg1"/>
              </a:solidFill>
              <a:latin typeface="Arial" panose="020B0604020202020204" pitchFamily="34" charset="0"/>
              <a:cs typeface="Arial" panose="020B0604020202020204" pitchFamily="34" charset="0"/>
            </a:rPr>
            <a:t>Criticisms of the Cause-and-Effect Model</a:t>
          </a:r>
          <a:endParaRPr lang="en-GB" sz="1200" b="1" dirty="0">
            <a:solidFill>
              <a:schemeClr val="bg1"/>
            </a:solidFill>
            <a:latin typeface="Arial" panose="020B0604020202020204" pitchFamily="34" charset="0"/>
            <a:cs typeface="Arial" panose="020B0604020202020204" pitchFamily="34" charset="0"/>
          </a:endParaRPr>
        </a:p>
      </dgm:t>
    </dgm:pt>
    <dgm:pt modelId="{BBE97807-8610-45F3-9ED6-2F043CBACC87}" type="parTrans" cxnId="{2982C282-219C-42A7-B18C-69B908A8A053}">
      <dgm:prSet/>
      <dgm:spPr/>
      <dgm:t>
        <a:bodyPr/>
        <a:lstStyle/>
        <a:p>
          <a:endParaRPr lang="en-GB"/>
        </a:p>
      </dgm:t>
    </dgm:pt>
    <dgm:pt modelId="{3255DF3B-349E-4CDB-9107-7B1E14A58C18}" type="sibTrans" cxnId="{2982C282-219C-42A7-B18C-69B908A8A053}">
      <dgm:prSet/>
      <dgm:spPr/>
      <dgm:t>
        <a:bodyPr/>
        <a:lstStyle/>
        <a:p>
          <a:endParaRPr lang="en-GB"/>
        </a:p>
      </dgm:t>
    </dgm:pt>
    <dgm:pt modelId="{A3A810AA-705B-43B7-865F-C6CF7C509EDC}">
      <dgm:prSet phldrT="[Tex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Can oversimplify complex problems; Does not show which causes are most important; Relies heavily on assumptions and opinions; Does not provide solutions only identifies causes; Can be time-consuming if too many factors are included (Slack et al., 2010) .</a:t>
          </a:r>
          <a:endParaRPr lang="en-GB" sz="1400" dirty="0">
            <a:latin typeface="Arial" panose="020B0604020202020204" pitchFamily="34" charset="0"/>
            <a:cs typeface="Arial" panose="020B0604020202020204" pitchFamily="34" charset="0"/>
          </a:endParaRPr>
        </a:p>
      </dgm:t>
    </dgm:pt>
    <dgm:pt modelId="{7538AEBE-946C-41DA-B4EA-7C54EB564703}" type="parTrans" cxnId="{46CD4C58-F50A-4802-8EF5-CB383E2A28FE}">
      <dgm:prSet/>
      <dgm:spPr/>
      <dgm:t>
        <a:bodyPr/>
        <a:lstStyle/>
        <a:p>
          <a:endParaRPr lang="en-GB"/>
        </a:p>
      </dgm:t>
    </dgm:pt>
    <dgm:pt modelId="{DD3554D2-B258-4C6D-BB8F-8BE830EA7108}" type="sibTrans" cxnId="{46CD4C58-F50A-4802-8EF5-CB383E2A28FE}">
      <dgm:prSet/>
      <dgm:spPr/>
      <dgm:t>
        <a:bodyPr/>
        <a:lstStyle/>
        <a:p>
          <a:endParaRPr lang="en-GB"/>
        </a:p>
      </dgm:t>
    </dgm:pt>
    <dgm:pt modelId="{C51F80E0-BE7C-4C74-8D0B-06313A617D45}">
      <dgm:prSet phldrT="[Tex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For Basil, it would help break down complex issues like declining sales into manageable causes.</a:t>
          </a:r>
          <a:endParaRPr lang="en-GB" sz="1400" dirty="0">
            <a:latin typeface="Arial" panose="020B0604020202020204" pitchFamily="34" charset="0"/>
            <a:cs typeface="Arial" panose="020B0604020202020204" pitchFamily="34" charset="0"/>
          </a:endParaRPr>
        </a:p>
      </dgm:t>
    </dgm:pt>
    <dgm:pt modelId="{B897D847-0307-49AC-BB93-D41EDC334B91}" type="parTrans" cxnId="{96D8A0E2-057F-4091-9155-53BE454B8077}">
      <dgm:prSet/>
      <dgm:spPr/>
      <dgm:t>
        <a:bodyPr/>
        <a:lstStyle/>
        <a:p>
          <a:endParaRPr lang="en-GB"/>
        </a:p>
      </dgm:t>
    </dgm:pt>
    <dgm:pt modelId="{AEBBC01D-F0C3-4CE5-B5FF-781CD0A8E26D}" type="sibTrans" cxnId="{96D8A0E2-057F-4091-9155-53BE454B8077}">
      <dgm:prSet/>
      <dgm:spPr/>
      <dgm:t>
        <a:bodyPr/>
        <a:lstStyle/>
        <a:p>
          <a:endParaRPr lang="en-GB"/>
        </a:p>
      </dgm:t>
    </dgm:pt>
    <dgm:pt modelId="{37AF02DF-453E-43F9-945D-F321359F7CAF}">
      <dgm:prSet phldrT="[Text]" custT="1"/>
      <dgm:spPr/>
      <dgm:t>
        <a:bodyPr/>
        <a:lstStyle/>
        <a:p>
          <a:pPr>
            <a:buFont typeface="Arial" panose="020B0604020202020204" pitchFamily="34" charset="0"/>
            <a:buNone/>
          </a:pPr>
          <a:r>
            <a:rPr lang="en-US" sz="1400" dirty="0">
              <a:latin typeface="Arial" panose="020B0604020202020204" pitchFamily="34" charset="0"/>
              <a:cs typeface="Arial" panose="020B0604020202020204" pitchFamily="34" charset="0"/>
            </a:rPr>
            <a:t>Operations and production analysis; Service improvement</a:t>
          </a:r>
          <a:endParaRPr lang="en-GB" sz="1400" dirty="0">
            <a:latin typeface="Arial" panose="020B0604020202020204" pitchFamily="34" charset="0"/>
            <a:cs typeface="Arial" panose="020B0604020202020204" pitchFamily="34" charset="0"/>
          </a:endParaRPr>
        </a:p>
      </dgm:t>
    </dgm:pt>
    <dgm:pt modelId="{2A7E31B7-E11E-4F80-91D0-8EDD4C5D313F}" type="parTrans" cxnId="{4727F976-F827-46B2-9163-55F0EAF7414A}">
      <dgm:prSet/>
      <dgm:spPr/>
      <dgm:t>
        <a:bodyPr/>
        <a:lstStyle/>
        <a:p>
          <a:endParaRPr lang="en-GB"/>
        </a:p>
      </dgm:t>
    </dgm:pt>
    <dgm:pt modelId="{23391748-2FA5-4FF3-8C49-E1BEBC79C21A}" type="sibTrans" cxnId="{4727F976-F827-46B2-9163-55F0EAF7414A}">
      <dgm:prSet/>
      <dgm:spPr/>
      <dgm:t>
        <a:bodyPr/>
        <a:lstStyle/>
        <a:p>
          <a:endParaRPr lang="en-GB"/>
        </a:p>
      </dgm:t>
    </dgm:pt>
    <dgm:pt modelId="{3A57B821-2A8D-4E5C-8F3A-1E304028059B}">
      <dgm:prSet phldrT="[Tex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In Basil’s Bakery, it could be used to identify why sales have declined (e.g., reduced footfall, lack of delivery, rising costs).</a:t>
          </a:r>
          <a:endParaRPr lang="en-GB" sz="1400" dirty="0">
            <a:latin typeface="Arial" panose="020B0604020202020204" pitchFamily="34" charset="0"/>
            <a:cs typeface="Arial" panose="020B0604020202020204" pitchFamily="34" charset="0"/>
          </a:endParaRPr>
        </a:p>
      </dgm:t>
    </dgm:pt>
    <dgm:pt modelId="{0D98C2ED-3E92-4356-BE36-43B4A65FEF2E}" type="parTrans" cxnId="{0200EA76-9213-479D-AF8A-CF1007ACCAAC}">
      <dgm:prSet/>
      <dgm:spPr/>
      <dgm:t>
        <a:bodyPr/>
        <a:lstStyle/>
        <a:p>
          <a:endParaRPr lang="en-GB"/>
        </a:p>
      </dgm:t>
    </dgm:pt>
    <dgm:pt modelId="{CEE54346-5557-4EC9-AE20-11354492BFDA}" type="sibTrans" cxnId="{0200EA76-9213-479D-AF8A-CF1007ACCAAC}">
      <dgm:prSet/>
      <dgm:spPr/>
      <dgm:t>
        <a:bodyPr/>
        <a:lstStyle/>
        <a:p>
          <a:endParaRPr lang="en-GB"/>
        </a:p>
      </dgm:t>
    </dgm:pt>
    <dgm:pt modelId="{E8D1EF2E-E925-49A1-AA58-13E2F2DA037C}">
      <dgm:prSet custT="1"/>
      <dgm:spPr/>
      <dgm:t>
        <a:bodyPr/>
        <a:lstStyle/>
        <a:p>
          <a:r>
            <a:rPr lang="en-US" sz="1200" b="1" dirty="0">
              <a:latin typeface="Arial" panose="020B0604020202020204" pitchFamily="34" charset="0"/>
              <a:cs typeface="Arial" panose="020B0604020202020204" pitchFamily="34" charset="0"/>
            </a:rPr>
            <a:t>Benefits of the Cause-and-Effect Model</a:t>
          </a:r>
          <a:endParaRPr lang="en-GB" sz="1200" b="1" dirty="0">
            <a:latin typeface="Arial" panose="020B0604020202020204" pitchFamily="34" charset="0"/>
            <a:cs typeface="Arial" panose="020B0604020202020204" pitchFamily="34" charset="0"/>
          </a:endParaRPr>
        </a:p>
      </dgm:t>
    </dgm:pt>
    <dgm:pt modelId="{29286FAF-ABD7-493B-8F4C-58B1091BA6CD}" type="parTrans" cxnId="{CD8B6788-486F-4B90-957B-ECCBC859932D}">
      <dgm:prSet/>
      <dgm:spPr/>
      <dgm:t>
        <a:bodyPr/>
        <a:lstStyle/>
        <a:p>
          <a:endParaRPr lang="en-GB"/>
        </a:p>
      </dgm:t>
    </dgm:pt>
    <dgm:pt modelId="{57EAF408-7EB0-4010-8CB1-BACB8AEC1586}" type="sibTrans" cxnId="{CD8B6788-486F-4B90-957B-ECCBC859932D}">
      <dgm:prSet/>
      <dgm:spPr/>
      <dgm:t>
        <a:bodyPr/>
        <a:lstStyle/>
        <a:p>
          <a:endParaRPr lang="en-GB"/>
        </a:p>
      </dgm:t>
    </dgm:pt>
    <dgm:pt modelId="{DA76D8B7-189E-4F20-8F5B-38DF8142BEF1}">
      <dgm:prSet custT="1"/>
      <dgm:spPr/>
      <dgm:t>
        <a:bodyPr/>
        <a:lstStyle/>
        <a:p>
          <a:r>
            <a:rPr lang="en-US" sz="1400" dirty="0">
              <a:latin typeface="Arial" panose="020B0604020202020204" pitchFamily="34" charset="0"/>
              <a:cs typeface="Arial" panose="020B0604020202020204" pitchFamily="34" charset="0"/>
            </a:rPr>
            <a:t>Helps identify root causes clearly; Encourages structured thinking; Visual and easy to understand; Promotes teamwork and brainstorming; Can improve problem-solving effectiveness (Mind Tools, n.d.)</a:t>
          </a:r>
          <a:endParaRPr lang="en-GB" sz="1400" dirty="0">
            <a:latin typeface="Arial" panose="020B0604020202020204" pitchFamily="34" charset="0"/>
            <a:cs typeface="Arial" panose="020B0604020202020204" pitchFamily="34" charset="0"/>
          </a:endParaRPr>
        </a:p>
      </dgm:t>
    </dgm:pt>
    <dgm:pt modelId="{47147713-980A-4244-A0CC-B0636783AA65}" type="parTrans" cxnId="{78AD4B5B-EF88-41B3-8C0D-0E60E2DA7DAA}">
      <dgm:prSet/>
      <dgm:spPr/>
      <dgm:t>
        <a:bodyPr/>
        <a:lstStyle/>
        <a:p>
          <a:endParaRPr lang="en-GB"/>
        </a:p>
      </dgm:t>
    </dgm:pt>
    <dgm:pt modelId="{7A880EB6-2B84-4568-AE90-0A7D2E12E183}" type="sibTrans" cxnId="{78AD4B5B-EF88-41B3-8C0D-0E60E2DA7DAA}">
      <dgm:prSet/>
      <dgm:spPr/>
      <dgm:t>
        <a:bodyPr/>
        <a:lstStyle/>
        <a:p>
          <a:endParaRPr lang="en-GB"/>
        </a:p>
      </dgm:t>
    </dgm:pt>
    <dgm:pt modelId="{11AD151D-C86E-46D5-AC12-E5509742E83C}">
      <dgm:prSet custT="1"/>
      <dgm:spPr/>
      <dgm:t>
        <a:bodyPr/>
        <a:lstStyle/>
        <a:p>
          <a:r>
            <a:rPr lang="en-US" sz="1400" dirty="0">
              <a:latin typeface="Arial" panose="020B0604020202020204" pitchFamily="34" charset="0"/>
              <a:cs typeface="Arial" panose="020B0604020202020204" pitchFamily="34" charset="0"/>
            </a:rPr>
            <a:t>For Basil, it would help break down complex issues like declining sales into manageable </a:t>
          </a:r>
          <a:r>
            <a:rPr lang="en-GB" sz="1400" dirty="0">
              <a:latin typeface="Arial" panose="020B0604020202020204" pitchFamily="34" charset="0"/>
              <a:cs typeface="Arial" panose="020B0604020202020204" pitchFamily="34" charset="0"/>
            </a:rPr>
            <a:t>causes.</a:t>
          </a:r>
        </a:p>
      </dgm:t>
    </dgm:pt>
    <dgm:pt modelId="{05E4DA95-1A8A-4D96-9FB4-0EC67D4D4CE3}" type="parTrans" cxnId="{016B9F6C-0FD2-4D63-8C87-D5F16E0C63EC}">
      <dgm:prSet/>
      <dgm:spPr/>
      <dgm:t>
        <a:bodyPr/>
        <a:lstStyle/>
        <a:p>
          <a:endParaRPr lang="en-GB"/>
        </a:p>
      </dgm:t>
    </dgm:pt>
    <dgm:pt modelId="{28831EA8-8704-4D1F-8EAE-33B988FFE7CF}" type="sibTrans" cxnId="{016B9F6C-0FD2-4D63-8C87-D5F16E0C63EC}">
      <dgm:prSet/>
      <dgm:spPr/>
      <dgm:t>
        <a:bodyPr/>
        <a:lstStyle/>
        <a:p>
          <a:endParaRPr lang="en-GB"/>
        </a:p>
      </dgm:t>
    </dgm:pt>
    <dgm:pt modelId="{A1F827EE-F188-49EF-8796-7E2D22D49864}">
      <dgm:prSet/>
      <dgm:spPr/>
      <dgm:t>
        <a:bodyPr/>
        <a:lstStyle/>
        <a:p>
          <a:endParaRPr lang="en-GB" sz="800" dirty="0"/>
        </a:p>
      </dgm:t>
    </dgm:pt>
    <dgm:pt modelId="{CD040F8F-A7E8-445F-BE94-4445FE9E8B12}" type="parTrans" cxnId="{E063AC0E-F3A7-45E5-8530-8098251ACE24}">
      <dgm:prSet/>
      <dgm:spPr/>
      <dgm:t>
        <a:bodyPr/>
        <a:lstStyle/>
        <a:p>
          <a:endParaRPr lang="en-GB"/>
        </a:p>
      </dgm:t>
    </dgm:pt>
    <dgm:pt modelId="{AA6B7D68-8E08-4162-80AA-C4D6880F52F8}" type="sibTrans" cxnId="{E063AC0E-F3A7-45E5-8530-8098251ACE24}">
      <dgm:prSet/>
      <dgm:spPr/>
      <dgm:t>
        <a:bodyPr/>
        <a:lstStyle/>
        <a:p>
          <a:endParaRPr lang="en-GB"/>
        </a:p>
      </dgm:t>
    </dgm:pt>
    <dgm:pt modelId="{B908474B-9A35-434E-BB66-615A32C06300}" type="pres">
      <dgm:prSet presAssocID="{D30AE974-6969-4893-BE99-D0C475F251EE}" presName="linearFlow" presStyleCnt="0">
        <dgm:presLayoutVars>
          <dgm:dir/>
          <dgm:animLvl val="lvl"/>
          <dgm:resizeHandles val="exact"/>
        </dgm:presLayoutVars>
      </dgm:prSet>
      <dgm:spPr/>
    </dgm:pt>
    <dgm:pt modelId="{BDC236D8-0AE2-4BA0-9D71-CC474DB71ABC}" type="pres">
      <dgm:prSet presAssocID="{7D884EC6-925C-497F-ADEF-57F4D49CF37D}" presName="composite" presStyleCnt="0"/>
      <dgm:spPr/>
    </dgm:pt>
    <dgm:pt modelId="{41E32B5E-B98F-4420-A67A-1BE9FDA65E05}" type="pres">
      <dgm:prSet presAssocID="{7D884EC6-925C-497F-ADEF-57F4D49CF37D}" presName="parentText" presStyleLbl="alignNode1" presStyleIdx="0" presStyleCnt="4">
        <dgm:presLayoutVars>
          <dgm:chMax val="1"/>
          <dgm:bulletEnabled val="1"/>
        </dgm:presLayoutVars>
      </dgm:prSet>
      <dgm:spPr/>
    </dgm:pt>
    <dgm:pt modelId="{7785E50B-1C1C-49DD-808D-087A8F4FBBC8}" type="pres">
      <dgm:prSet presAssocID="{7D884EC6-925C-497F-ADEF-57F4D49CF37D}" presName="descendantText" presStyleLbl="alignAcc1" presStyleIdx="0" presStyleCnt="4" custLinFactNeighborX="-66" custLinFactNeighborY="5527">
        <dgm:presLayoutVars>
          <dgm:bulletEnabled val="1"/>
        </dgm:presLayoutVars>
      </dgm:prSet>
      <dgm:spPr/>
    </dgm:pt>
    <dgm:pt modelId="{1E2ABF0F-A423-4C70-B35F-A8C86E2CFDBA}" type="pres">
      <dgm:prSet presAssocID="{FEEA3A44-17F1-441F-B90E-3D66B7B424B3}" presName="sp" presStyleCnt="0"/>
      <dgm:spPr/>
    </dgm:pt>
    <dgm:pt modelId="{A76560E8-256C-4FA3-9EA6-D2AF308C4581}" type="pres">
      <dgm:prSet presAssocID="{B0859681-F263-4C29-9823-7D4DB3CF1B70}" presName="composite" presStyleCnt="0"/>
      <dgm:spPr/>
    </dgm:pt>
    <dgm:pt modelId="{01507A7F-2F43-420D-8BB2-CB6618E6105C}" type="pres">
      <dgm:prSet presAssocID="{B0859681-F263-4C29-9823-7D4DB3CF1B70}" presName="parentText" presStyleLbl="alignNode1" presStyleIdx="1" presStyleCnt="4" custLinFactNeighborY="-610">
        <dgm:presLayoutVars>
          <dgm:chMax val="1"/>
          <dgm:bulletEnabled val="1"/>
        </dgm:presLayoutVars>
      </dgm:prSet>
      <dgm:spPr/>
    </dgm:pt>
    <dgm:pt modelId="{323D8B57-E607-45DB-AE00-B2C24AE35CE8}" type="pres">
      <dgm:prSet presAssocID="{B0859681-F263-4C29-9823-7D4DB3CF1B70}" presName="descendantText" presStyleLbl="alignAcc1" presStyleIdx="1" presStyleCnt="4">
        <dgm:presLayoutVars>
          <dgm:bulletEnabled val="1"/>
        </dgm:presLayoutVars>
      </dgm:prSet>
      <dgm:spPr/>
    </dgm:pt>
    <dgm:pt modelId="{30861968-DBC6-4694-90BB-DE25D836813A}" type="pres">
      <dgm:prSet presAssocID="{3C37EC03-ECA8-4BF4-8E63-5A12A109B4DF}" presName="sp" presStyleCnt="0"/>
      <dgm:spPr/>
    </dgm:pt>
    <dgm:pt modelId="{ED8EA677-93BC-4AAC-9A01-0D7CBC19A2F5}" type="pres">
      <dgm:prSet presAssocID="{E8D1EF2E-E925-49A1-AA58-13E2F2DA037C}" presName="composite" presStyleCnt="0"/>
      <dgm:spPr/>
    </dgm:pt>
    <dgm:pt modelId="{13C6D499-3F07-4AC4-86FF-C982D2418075}" type="pres">
      <dgm:prSet presAssocID="{E8D1EF2E-E925-49A1-AA58-13E2F2DA037C}" presName="parentText" presStyleLbl="alignNode1" presStyleIdx="2" presStyleCnt="4">
        <dgm:presLayoutVars>
          <dgm:chMax val="1"/>
          <dgm:bulletEnabled val="1"/>
        </dgm:presLayoutVars>
      </dgm:prSet>
      <dgm:spPr/>
    </dgm:pt>
    <dgm:pt modelId="{F80E04D5-75A3-474E-A9DE-8CA38A1D326E}" type="pres">
      <dgm:prSet presAssocID="{E8D1EF2E-E925-49A1-AA58-13E2F2DA037C}" presName="descendantText" presStyleLbl="alignAcc1" presStyleIdx="2" presStyleCnt="4">
        <dgm:presLayoutVars>
          <dgm:bulletEnabled val="1"/>
        </dgm:presLayoutVars>
      </dgm:prSet>
      <dgm:spPr/>
    </dgm:pt>
    <dgm:pt modelId="{AE2DCB31-70CF-44FD-ACDB-331895479152}" type="pres">
      <dgm:prSet presAssocID="{57EAF408-7EB0-4010-8CB1-BACB8AEC1586}" presName="sp" presStyleCnt="0"/>
      <dgm:spPr/>
    </dgm:pt>
    <dgm:pt modelId="{28608981-4A66-41DD-8D9B-B7C787C07AD2}" type="pres">
      <dgm:prSet presAssocID="{54E84E57-B2C3-424C-980D-993362590388}" presName="composite" presStyleCnt="0"/>
      <dgm:spPr/>
    </dgm:pt>
    <dgm:pt modelId="{14FF9C5C-5CFB-4B92-A27D-BBA78A5F3CE2}" type="pres">
      <dgm:prSet presAssocID="{54E84E57-B2C3-424C-980D-993362590388}" presName="parentText" presStyleLbl="alignNode1" presStyleIdx="3" presStyleCnt="4">
        <dgm:presLayoutVars>
          <dgm:chMax val="1"/>
          <dgm:bulletEnabled val="1"/>
        </dgm:presLayoutVars>
      </dgm:prSet>
      <dgm:spPr/>
    </dgm:pt>
    <dgm:pt modelId="{FBA7CE27-2442-47A6-B97A-0BE353DACD8A}" type="pres">
      <dgm:prSet presAssocID="{54E84E57-B2C3-424C-980D-993362590388}" presName="descendantText" presStyleLbl="alignAcc1" presStyleIdx="3" presStyleCnt="4">
        <dgm:presLayoutVars>
          <dgm:bulletEnabled val="1"/>
        </dgm:presLayoutVars>
      </dgm:prSet>
      <dgm:spPr/>
    </dgm:pt>
  </dgm:ptLst>
  <dgm:cxnLst>
    <dgm:cxn modelId="{EE4A2603-8F3B-417A-A66D-521CC3ADAB59}" type="presOf" srcId="{C51F80E0-BE7C-4C74-8D0B-06313A617D45}" destId="{FBA7CE27-2442-47A6-B97A-0BE353DACD8A}" srcOrd="0" destOrd="1" presId="urn:microsoft.com/office/officeart/2005/8/layout/chevron2"/>
    <dgm:cxn modelId="{F97ABC0D-5862-4EA9-8BF9-1D76BEB67F94}" type="presOf" srcId="{9C7AB3E9-5D6E-4610-B6FA-0B1BAEEC4B53}" destId="{323D8B57-E607-45DB-AE00-B2C24AE35CE8}" srcOrd="0" destOrd="0" presId="urn:microsoft.com/office/officeart/2005/8/layout/chevron2"/>
    <dgm:cxn modelId="{E063AC0E-F3A7-45E5-8530-8098251ACE24}" srcId="{E8D1EF2E-E925-49A1-AA58-13E2F2DA037C}" destId="{A1F827EE-F188-49EF-8796-7E2D22D49864}" srcOrd="2" destOrd="0" parTransId="{CD040F8F-A7E8-445F-BE94-4445FE9E8B12}" sibTransId="{AA6B7D68-8E08-4162-80AA-C4D6880F52F8}"/>
    <dgm:cxn modelId="{D9E1091E-C9E9-4757-953F-60E9DABE633E}" type="presOf" srcId="{54E84E57-B2C3-424C-980D-993362590388}" destId="{14FF9C5C-5CFB-4B92-A27D-BBA78A5F3CE2}" srcOrd="0" destOrd="0" presId="urn:microsoft.com/office/officeart/2005/8/layout/chevron2"/>
    <dgm:cxn modelId="{0B9C7F30-1149-46B3-A66D-8851E8FFE1DC}" srcId="{B0859681-F263-4C29-9823-7D4DB3CF1B70}" destId="{9C7AB3E9-5D6E-4610-B6FA-0B1BAEEC4B53}" srcOrd="0" destOrd="0" parTransId="{BD0F3CB0-75BD-4E5A-95E1-9ED0406A23BC}" sibTransId="{D39F9E2C-336D-4D2B-972F-F9E3FD3E4106}"/>
    <dgm:cxn modelId="{A208B33C-3A26-48E1-8293-6AA15B564B92}" type="presOf" srcId="{A3A810AA-705B-43B7-865F-C6CF7C509EDC}" destId="{FBA7CE27-2442-47A6-B97A-0BE353DACD8A}" srcOrd="0" destOrd="0" presId="urn:microsoft.com/office/officeart/2005/8/layout/chevron2"/>
    <dgm:cxn modelId="{DCDC6E3E-1D32-41D9-8AE6-452203CB5A0B}" type="presOf" srcId="{D30AE974-6969-4893-BE99-D0C475F251EE}" destId="{B908474B-9A35-434E-BB66-615A32C06300}" srcOrd="0" destOrd="0" presId="urn:microsoft.com/office/officeart/2005/8/layout/chevron2"/>
    <dgm:cxn modelId="{78AD4B5B-EF88-41B3-8C0D-0E60E2DA7DAA}" srcId="{E8D1EF2E-E925-49A1-AA58-13E2F2DA037C}" destId="{DA76D8B7-189E-4F20-8F5B-38DF8142BEF1}" srcOrd="0" destOrd="0" parTransId="{47147713-980A-4244-A0CC-B0636783AA65}" sibTransId="{7A880EB6-2B84-4568-AE90-0A7D2E12E183}"/>
    <dgm:cxn modelId="{07C8B669-9CDC-4751-9BAD-17449BB71D4C}" srcId="{D30AE974-6969-4893-BE99-D0C475F251EE}" destId="{7D884EC6-925C-497F-ADEF-57F4D49CF37D}" srcOrd="0" destOrd="0" parTransId="{35B58EA9-99AA-4BFC-B435-C727BF56A99F}" sibTransId="{FEEA3A44-17F1-441F-B90E-3D66B7B424B3}"/>
    <dgm:cxn modelId="{016B9F6C-0FD2-4D63-8C87-D5F16E0C63EC}" srcId="{E8D1EF2E-E925-49A1-AA58-13E2F2DA037C}" destId="{11AD151D-C86E-46D5-AC12-E5509742E83C}" srcOrd="1" destOrd="0" parTransId="{05E4DA95-1A8A-4D96-9FB4-0EC67D4D4CE3}" sibTransId="{28831EA8-8704-4D1F-8EAE-33B988FFE7CF}"/>
    <dgm:cxn modelId="{91EBB573-005F-4CB2-97DF-A78736F9DB8A}" srcId="{7D884EC6-925C-497F-ADEF-57F4D49CF37D}" destId="{4984C9EB-5F58-46C7-9FE1-672552D5F062}" srcOrd="0" destOrd="0" parTransId="{D863CF94-1062-4443-B915-E8E0794B4AD9}" sibTransId="{B12E1A8E-ED7B-4304-86B0-3F9C1AAA9C07}"/>
    <dgm:cxn modelId="{0200EA76-9213-479D-AF8A-CF1007ACCAAC}" srcId="{7D884EC6-925C-497F-ADEF-57F4D49CF37D}" destId="{3A57B821-2A8D-4E5C-8F3A-1E304028059B}" srcOrd="1" destOrd="0" parTransId="{0D98C2ED-3E92-4356-BE36-43B4A65FEF2E}" sibTransId="{CEE54346-5557-4EC9-AE20-11354492BFDA}"/>
    <dgm:cxn modelId="{4727F976-F827-46B2-9163-55F0EAF7414A}" srcId="{B0859681-F263-4C29-9823-7D4DB3CF1B70}" destId="{37AF02DF-453E-43F9-945D-F321359F7CAF}" srcOrd="1" destOrd="0" parTransId="{2A7E31B7-E11E-4F80-91D0-8EDD4C5D313F}" sibTransId="{23391748-2FA5-4FF3-8C49-E1BEBC79C21A}"/>
    <dgm:cxn modelId="{46CD4C58-F50A-4802-8EF5-CB383E2A28FE}" srcId="{54E84E57-B2C3-424C-980D-993362590388}" destId="{A3A810AA-705B-43B7-865F-C6CF7C509EDC}" srcOrd="0" destOrd="0" parTransId="{7538AEBE-946C-41DA-B4EA-7C54EB564703}" sibTransId="{DD3554D2-B258-4C6D-BB8F-8BE830EA7108}"/>
    <dgm:cxn modelId="{2982C282-219C-42A7-B18C-69B908A8A053}" srcId="{D30AE974-6969-4893-BE99-D0C475F251EE}" destId="{54E84E57-B2C3-424C-980D-993362590388}" srcOrd="3" destOrd="0" parTransId="{BBE97807-8610-45F3-9ED6-2F043CBACC87}" sibTransId="{3255DF3B-349E-4CDB-9107-7B1E14A58C18}"/>
    <dgm:cxn modelId="{CD8B6788-486F-4B90-957B-ECCBC859932D}" srcId="{D30AE974-6969-4893-BE99-D0C475F251EE}" destId="{E8D1EF2E-E925-49A1-AA58-13E2F2DA037C}" srcOrd="2" destOrd="0" parTransId="{29286FAF-ABD7-493B-8F4C-58B1091BA6CD}" sibTransId="{57EAF408-7EB0-4010-8CB1-BACB8AEC1586}"/>
    <dgm:cxn modelId="{73660DA1-597C-4A83-B985-C14C3F3DF599}" type="presOf" srcId="{7D884EC6-925C-497F-ADEF-57F4D49CF37D}" destId="{41E32B5E-B98F-4420-A67A-1BE9FDA65E05}" srcOrd="0" destOrd="0" presId="urn:microsoft.com/office/officeart/2005/8/layout/chevron2"/>
    <dgm:cxn modelId="{027641A3-022F-403D-9E7A-8138DC6B902F}" type="presOf" srcId="{4984C9EB-5F58-46C7-9FE1-672552D5F062}" destId="{7785E50B-1C1C-49DD-808D-087A8F4FBBC8}" srcOrd="0" destOrd="0" presId="urn:microsoft.com/office/officeart/2005/8/layout/chevron2"/>
    <dgm:cxn modelId="{0D71FDA4-FA89-400F-9B16-5A38A112C0AB}" srcId="{B0859681-F263-4C29-9823-7D4DB3CF1B70}" destId="{CD720AA4-A0DA-4E6A-91AB-37E33443AAE1}" srcOrd="2" destOrd="0" parTransId="{7D3A1E74-BDA5-4E52-A9B9-35C95FB6A3EC}" sibTransId="{0246B093-1024-461C-B949-99F43661646B}"/>
    <dgm:cxn modelId="{E3BDF3B0-360E-4947-8BDC-873EE5E1A0E0}" type="presOf" srcId="{3A57B821-2A8D-4E5C-8F3A-1E304028059B}" destId="{7785E50B-1C1C-49DD-808D-087A8F4FBBC8}" srcOrd="0" destOrd="1" presId="urn:microsoft.com/office/officeart/2005/8/layout/chevron2"/>
    <dgm:cxn modelId="{7846E7B6-1993-4168-B3AC-33F0DA130F9A}" type="presOf" srcId="{A1F827EE-F188-49EF-8796-7E2D22D49864}" destId="{F80E04D5-75A3-474E-A9DE-8CA38A1D326E}" srcOrd="0" destOrd="2" presId="urn:microsoft.com/office/officeart/2005/8/layout/chevron2"/>
    <dgm:cxn modelId="{C54F16C5-5946-4137-ACEC-866C2CFF9DA9}" srcId="{D30AE974-6969-4893-BE99-D0C475F251EE}" destId="{B0859681-F263-4C29-9823-7D4DB3CF1B70}" srcOrd="1" destOrd="0" parTransId="{7026630B-4879-4779-85FC-576E488F3499}" sibTransId="{3C37EC03-ECA8-4BF4-8E63-5A12A109B4DF}"/>
    <dgm:cxn modelId="{1D8C1FC6-25B7-4FF4-B63E-921853426D7C}" type="presOf" srcId="{11AD151D-C86E-46D5-AC12-E5509742E83C}" destId="{F80E04D5-75A3-474E-A9DE-8CA38A1D326E}" srcOrd="0" destOrd="1" presId="urn:microsoft.com/office/officeart/2005/8/layout/chevron2"/>
    <dgm:cxn modelId="{848EB7E0-0CB9-496D-8FD2-8344DA78758D}" type="presOf" srcId="{B0859681-F263-4C29-9823-7D4DB3CF1B70}" destId="{01507A7F-2F43-420D-8BB2-CB6618E6105C}" srcOrd="0" destOrd="0" presId="urn:microsoft.com/office/officeart/2005/8/layout/chevron2"/>
    <dgm:cxn modelId="{96D8A0E2-057F-4091-9155-53BE454B8077}" srcId="{54E84E57-B2C3-424C-980D-993362590388}" destId="{C51F80E0-BE7C-4C74-8D0B-06313A617D45}" srcOrd="1" destOrd="0" parTransId="{B897D847-0307-49AC-BB93-D41EDC334B91}" sibTransId="{AEBBC01D-F0C3-4CE5-B5FF-781CD0A8E26D}"/>
    <dgm:cxn modelId="{1ED9D9E6-74D0-4250-90B5-1393EF255D3B}" type="presOf" srcId="{CD720AA4-A0DA-4E6A-91AB-37E33443AAE1}" destId="{323D8B57-E607-45DB-AE00-B2C24AE35CE8}" srcOrd="0" destOrd="2" presId="urn:microsoft.com/office/officeart/2005/8/layout/chevron2"/>
    <dgm:cxn modelId="{0FA501E8-C1CF-496B-A318-B7128C1BE61A}" type="presOf" srcId="{37AF02DF-453E-43F9-945D-F321359F7CAF}" destId="{323D8B57-E607-45DB-AE00-B2C24AE35CE8}" srcOrd="0" destOrd="1" presId="urn:microsoft.com/office/officeart/2005/8/layout/chevron2"/>
    <dgm:cxn modelId="{0113D2EA-5976-4580-9206-6DB3D6418A61}" type="presOf" srcId="{DA76D8B7-189E-4F20-8F5B-38DF8142BEF1}" destId="{F80E04D5-75A3-474E-A9DE-8CA38A1D326E}" srcOrd="0" destOrd="0" presId="urn:microsoft.com/office/officeart/2005/8/layout/chevron2"/>
    <dgm:cxn modelId="{916C38FD-0C5B-4850-8F81-A16A9F34EEFA}" type="presOf" srcId="{E8D1EF2E-E925-49A1-AA58-13E2F2DA037C}" destId="{13C6D499-3F07-4AC4-86FF-C982D2418075}" srcOrd="0" destOrd="0" presId="urn:microsoft.com/office/officeart/2005/8/layout/chevron2"/>
    <dgm:cxn modelId="{3633C37A-5441-41BB-BFE8-FCD4CB71ECDB}" type="presParOf" srcId="{B908474B-9A35-434E-BB66-615A32C06300}" destId="{BDC236D8-0AE2-4BA0-9D71-CC474DB71ABC}" srcOrd="0" destOrd="0" presId="urn:microsoft.com/office/officeart/2005/8/layout/chevron2"/>
    <dgm:cxn modelId="{253BE508-B3A4-4099-927D-8953C1CDDB87}" type="presParOf" srcId="{BDC236D8-0AE2-4BA0-9D71-CC474DB71ABC}" destId="{41E32B5E-B98F-4420-A67A-1BE9FDA65E05}" srcOrd="0" destOrd="0" presId="urn:microsoft.com/office/officeart/2005/8/layout/chevron2"/>
    <dgm:cxn modelId="{566AAE00-BC0B-4357-8513-520AC253B87F}" type="presParOf" srcId="{BDC236D8-0AE2-4BA0-9D71-CC474DB71ABC}" destId="{7785E50B-1C1C-49DD-808D-087A8F4FBBC8}" srcOrd="1" destOrd="0" presId="urn:microsoft.com/office/officeart/2005/8/layout/chevron2"/>
    <dgm:cxn modelId="{64F18BD5-4D8A-44B0-8DD0-A442F1870B27}" type="presParOf" srcId="{B908474B-9A35-434E-BB66-615A32C06300}" destId="{1E2ABF0F-A423-4C70-B35F-A8C86E2CFDBA}" srcOrd="1" destOrd="0" presId="urn:microsoft.com/office/officeart/2005/8/layout/chevron2"/>
    <dgm:cxn modelId="{CD76B4DE-4A85-4952-8215-C84E1B8C5050}" type="presParOf" srcId="{B908474B-9A35-434E-BB66-615A32C06300}" destId="{A76560E8-256C-4FA3-9EA6-D2AF308C4581}" srcOrd="2" destOrd="0" presId="urn:microsoft.com/office/officeart/2005/8/layout/chevron2"/>
    <dgm:cxn modelId="{FCC6EF81-5958-4CF5-94FC-9437DB041301}" type="presParOf" srcId="{A76560E8-256C-4FA3-9EA6-D2AF308C4581}" destId="{01507A7F-2F43-420D-8BB2-CB6618E6105C}" srcOrd="0" destOrd="0" presId="urn:microsoft.com/office/officeart/2005/8/layout/chevron2"/>
    <dgm:cxn modelId="{353CDA4F-BBB3-41C4-8250-D4D41F10AF51}" type="presParOf" srcId="{A76560E8-256C-4FA3-9EA6-D2AF308C4581}" destId="{323D8B57-E607-45DB-AE00-B2C24AE35CE8}" srcOrd="1" destOrd="0" presId="urn:microsoft.com/office/officeart/2005/8/layout/chevron2"/>
    <dgm:cxn modelId="{6B5921E6-243E-4746-AD03-3B8F2FFF7E20}" type="presParOf" srcId="{B908474B-9A35-434E-BB66-615A32C06300}" destId="{30861968-DBC6-4694-90BB-DE25D836813A}" srcOrd="3" destOrd="0" presId="urn:microsoft.com/office/officeart/2005/8/layout/chevron2"/>
    <dgm:cxn modelId="{0CFF946F-D835-4EE7-AC53-8ACE19AA7E99}" type="presParOf" srcId="{B908474B-9A35-434E-BB66-615A32C06300}" destId="{ED8EA677-93BC-4AAC-9A01-0D7CBC19A2F5}" srcOrd="4" destOrd="0" presId="urn:microsoft.com/office/officeart/2005/8/layout/chevron2"/>
    <dgm:cxn modelId="{6C0112B4-E1DC-403F-B019-99C2AFA4E6D0}" type="presParOf" srcId="{ED8EA677-93BC-4AAC-9A01-0D7CBC19A2F5}" destId="{13C6D499-3F07-4AC4-86FF-C982D2418075}" srcOrd="0" destOrd="0" presId="urn:microsoft.com/office/officeart/2005/8/layout/chevron2"/>
    <dgm:cxn modelId="{7CDB56AA-1F08-4048-B98D-052EE33D0E4F}" type="presParOf" srcId="{ED8EA677-93BC-4AAC-9A01-0D7CBC19A2F5}" destId="{F80E04D5-75A3-474E-A9DE-8CA38A1D326E}" srcOrd="1" destOrd="0" presId="urn:microsoft.com/office/officeart/2005/8/layout/chevron2"/>
    <dgm:cxn modelId="{88FA279F-F672-4F28-A2A8-FEB8FD622E1F}" type="presParOf" srcId="{B908474B-9A35-434E-BB66-615A32C06300}" destId="{AE2DCB31-70CF-44FD-ACDB-331895479152}" srcOrd="5" destOrd="0" presId="urn:microsoft.com/office/officeart/2005/8/layout/chevron2"/>
    <dgm:cxn modelId="{BC822BA5-D403-41F9-8100-65EE230226AD}" type="presParOf" srcId="{B908474B-9A35-434E-BB66-615A32C06300}" destId="{28608981-4A66-41DD-8D9B-B7C787C07AD2}" srcOrd="6" destOrd="0" presId="urn:microsoft.com/office/officeart/2005/8/layout/chevron2"/>
    <dgm:cxn modelId="{84284BEE-01E8-4B2D-84A4-0F1964DE22E5}" type="presParOf" srcId="{28608981-4A66-41DD-8D9B-B7C787C07AD2}" destId="{14FF9C5C-5CFB-4B92-A27D-BBA78A5F3CE2}" srcOrd="0" destOrd="0" presId="urn:microsoft.com/office/officeart/2005/8/layout/chevron2"/>
    <dgm:cxn modelId="{8ED70582-9FDF-4B70-840A-9B85EC158C77}" type="presParOf" srcId="{28608981-4A66-41DD-8D9B-B7C787C07AD2}" destId="{FBA7CE27-2442-47A6-B97A-0BE353DACD8A}"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75A3CB-8FA0-4482-B13B-016AB78FE852}">
      <dsp:nvSpPr>
        <dsp:cNvPr id="0" name=""/>
        <dsp:cNvSpPr/>
      </dsp:nvSpPr>
      <dsp:spPr>
        <a:xfrm>
          <a:off x="5035155" y="1643"/>
          <a:ext cx="1109522" cy="110952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rPr>
            <a:t>Decline in customer footfall in retail park</a:t>
          </a:r>
          <a:endParaRPr lang="en-GB" sz="1200" b="1" kern="1200" dirty="0">
            <a:solidFill>
              <a:schemeClr val="tx1"/>
            </a:solidFill>
          </a:endParaRPr>
        </a:p>
      </dsp:txBody>
      <dsp:txXfrm>
        <a:off x="5197641" y="164129"/>
        <a:ext cx="784550" cy="784550"/>
      </dsp:txXfrm>
    </dsp:sp>
    <dsp:sp modelId="{42DFC661-B373-41DB-934D-680E4CC4D9D2}">
      <dsp:nvSpPr>
        <dsp:cNvPr id="0" name=""/>
        <dsp:cNvSpPr/>
      </dsp:nvSpPr>
      <dsp:spPr>
        <a:xfrm rot="1350000">
          <a:off x="6204180" y="684601"/>
          <a:ext cx="294498" cy="37446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6207543" y="742589"/>
        <a:ext cx="206149" cy="224677"/>
      </dsp:txXfrm>
    </dsp:sp>
    <dsp:sp modelId="{7589AA04-331B-4D14-95A1-4779CCE03B77}">
      <dsp:nvSpPr>
        <dsp:cNvPr id="0" name=""/>
        <dsp:cNvSpPr/>
      </dsp:nvSpPr>
      <dsp:spPr>
        <a:xfrm>
          <a:off x="6573581" y="638880"/>
          <a:ext cx="1109522" cy="1109522"/>
        </a:xfrm>
        <a:prstGeom prst="ellipse">
          <a:avLst/>
        </a:prstGeom>
        <a:solidFill>
          <a:schemeClr val="accent4">
            <a:hueOff val="1400127"/>
            <a:satOff val="-5825"/>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rPr>
            <a:t>Closure of nearby shops reducing customer base</a:t>
          </a:r>
          <a:endParaRPr lang="en-GB" sz="1200" b="1" kern="1200" dirty="0">
            <a:solidFill>
              <a:schemeClr val="tx1"/>
            </a:solidFill>
          </a:endParaRPr>
        </a:p>
      </dsp:txBody>
      <dsp:txXfrm>
        <a:off x="6736067" y="801366"/>
        <a:ext cx="784550" cy="784550"/>
      </dsp:txXfrm>
    </dsp:sp>
    <dsp:sp modelId="{42A49FA2-61DA-4348-A34E-B1A7FD0DE4AF}">
      <dsp:nvSpPr>
        <dsp:cNvPr id="0" name=""/>
        <dsp:cNvSpPr/>
      </dsp:nvSpPr>
      <dsp:spPr>
        <a:xfrm rot="4050000">
          <a:off x="7296522" y="1767921"/>
          <a:ext cx="294498" cy="374463"/>
        </a:xfrm>
        <a:prstGeom prst="rightArrow">
          <a:avLst>
            <a:gd name="adj1" fmla="val 60000"/>
            <a:gd name="adj2" fmla="val 50000"/>
          </a:avLst>
        </a:prstGeom>
        <a:solidFill>
          <a:schemeClr val="accent4">
            <a:hueOff val="1400127"/>
            <a:satOff val="-5825"/>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7323792" y="1802002"/>
        <a:ext cx="206149" cy="224677"/>
      </dsp:txXfrm>
    </dsp:sp>
    <dsp:sp modelId="{01BFAFE1-B227-4261-A16E-C677BC6EC626}">
      <dsp:nvSpPr>
        <dsp:cNvPr id="0" name=""/>
        <dsp:cNvSpPr/>
      </dsp:nvSpPr>
      <dsp:spPr>
        <a:xfrm>
          <a:off x="7210818" y="2177305"/>
          <a:ext cx="1109522" cy="1109522"/>
        </a:xfrm>
        <a:prstGeom prst="ellipse">
          <a:avLst/>
        </a:prstGeom>
        <a:solidFill>
          <a:schemeClr val="accent4">
            <a:hueOff val="2800255"/>
            <a:satOff val="-11651"/>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rPr>
            <a:t>Increase in remote working reducing daily demand</a:t>
          </a:r>
          <a:endParaRPr lang="en-GB" sz="1200" b="1" kern="1200" dirty="0">
            <a:solidFill>
              <a:schemeClr val="tx1"/>
            </a:solidFill>
          </a:endParaRPr>
        </a:p>
      </dsp:txBody>
      <dsp:txXfrm>
        <a:off x="7373304" y="2339791"/>
        <a:ext cx="784550" cy="784550"/>
      </dsp:txXfrm>
    </dsp:sp>
    <dsp:sp modelId="{B6679EA3-51D5-4296-89D7-B6D3DE3CE7F9}">
      <dsp:nvSpPr>
        <dsp:cNvPr id="0" name=""/>
        <dsp:cNvSpPr/>
      </dsp:nvSpPr>
      <dsp:spPr>
        <a:xfrm rot="6750000">
          <a:off x="7302901" y="3306347"/>
          <a:ext cx="294498" cy="374463"/>
        </a:xfrm>
        <a:prstGeom prst="rightArrow">
          <a:avLst>
            <a:gd name="adj1" fmla="val 60000"/>
            <a:gd name="adj2" fmla="val 50000"/>
          </a:avLst>
        </a:prstGeom>
        <a:solidFill>
          <a:schemeClr val="accent4">
            <a:hueOff val="2800255"/>
            <a:satOff val="-11651"/>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7363980" y="3340428"/>
        <a:ext cx="206149" cy="224677"/>
      </dsp:txXfrm>
    </dsp:sp>
    <dsp:sp modelId="{021563DB-1E4E-414B-9055-07D13207B993}">
      <dsp:nvSpPr>
        <dsp:cNvPr id="0" name=""/>
        <dsp:cNvSpPr/>
      </dsp:nvSpPr>
      <dsp:spPr>
        <a:xfrm>
          <a:off x="6573581" y="3715731"/>
          <a:ext cx="1109522" cy="1109522"/>
        </a:xfrm>
        <a:prstGeom prst="ellipse">
          <a:avLst/>
        </a:prstGeom>
        <a:solidFill>
          <a:schemeClr val="accent4">
            <a:hueOff val="4200382"/>
            <a:satOff val="-17476"/>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rPr>
            <a:t>Dependence on physical location for sales</a:t>
          </a:r>
        </a:p>
      </dsp:txBody>
      <dsp:txXfrm>
        <a:off x="6736067" y="3878217"/>
        <a:ext cx="784550" cy="784550"/>
      </dsp:txXfrm>
    </dsp:sp>
    <dsp:sp modelId="{2EF72FF4-7BEF-4894-B902-398938921E5C}">
      <dsp:nvSpPr>
        <dsp:cNvPr id="0" name=""/>
        <dsp:cNvSpPr/>
      </dsp:nvSpPr>
      <dsp:spPr>
        <a:xfrm rot="9450000">
          <a:off x="6219580" y="4398689"/>
          <a:ext cx="294498" cy="374463"/>
        </a:xfrm>
        <a:prstGeom prst="rightArrow">
          <a:avLst>
            <a:gd name="adj1" fmla="val 60000"/>
            <a:gd name="adj2" fmla="val 50000"/>
          </a:avLst>
        </a:prstGeom>
        <a:solidFill>
          <a:schemeClr val="accent4">
            <a:hueOff val="4200382"/>
            <a:satOff val="-17476"/>
            <a:lumOff val="411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6304566" y="4456677"/>
        <a:ext cx="206149" cy="224677"/>
      </dsp:txXfrm>
    </dsp:sp>
    <dsp:sp modelId="{8C3D40AF-A292-4169-8642-A8175EB8E01C}">
      <dsp:nvSpPr>
        <dsp:cNvPr id="0" name=""/>
        <dsp:cNvSpPr/>
      </dsp:nvSpPr>
      <dsp:spPr>
        <a:xfrm>
          <a:off x="5035155" y="4352968"/>
          <a:ext cx="1109522" cy="1109522"/>
        </a:xfrm>
        <a:prstGeom prst="ellipse">
          <a:avLst/>
        </a:prstGeom>
        <a:solidFill>
          <a:schemeClr val="accent4">
            <a:hueOff val="5600509"/>
            <a:satOff val="-23301"/>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rPr>
            <a:t>Inefficient pre-order system causing delays</a:t>
          </a:r>
        </a:p>
      </dsp:txBody>
      <dsp:txXfrm>
        <a:off x="5197641" y="4515454"/>
        <a:ext cx="784550" cy="784550"/>
      </dsp:txXfrm>
    </dsp:sp>
    <dsp:sp modelId="{F445F6FD-7E82-4C77-AB96-312AA6443B90}">
      <dsp:nvSpPr>
        <dsp:cNvPr id="0" name=""/>
        <dsp:cNvSpPr/>
      </dsp:nvSpPr>
      <dsp:spPr>
        <a:xfrm rot="12150000">
          <a:off x="4681155" y="4405068"/>
          <a:ext cx="294498" cy="374463"/>
        </a:xfrm>
        <a:prstGeom prst="rightArrow">
          <a:avLst>
            <a:gd name="adj1" fmla="val 60000"/>
            <a:gd name="adj2" fmla="val 50000"/>
          </a:avLst>
        </a:prstGeom>
        <a:solidFill>
          <a:schemeClr val="accent4">
            <a:hueOff val="5600509"/>
            <a:satOff val="-23301"/>
            <a:lumOff val="549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4766141" y="4496866"/>
        <a:ext cx="206149" cy="224677"/>
      </dsp:txXfrm>
    </dsp:sp>
    <dsp:sp modelId="{3C8F1D04-65CD-4607-AA1C-B23B7AA43324}">
      <dsp:nvSpPr>
        <dsp:cNvPr id="0" name=""/>
        <dsp:cNvSpPr/>
      </dsp:nvSpPr>
      <dsp:spPr>
        <a:xfrm>
          <a:off x="3496730" y="3715731"/>
          <a:ext cx="1109522" cy="1109522"/>
        </a:xfrm>
        <a:prstGeom prst="ellipse">
          <a:avLst/>
        </a:prstGeom>
        <a:solidFill>
          <a:schemeClr val="accent4">
            <a:hueOff val="7000636"/>
            <a:satOff val="-29126"/>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rPr>
            <a:t>No delivery service limiting customer access</a:t>
          </a:r>
          <a:endParaRPr lang="en-GB" sz="1200" b="1" kern="1200" dirty="0">
            <a:solidFill>
              <a:schemeClr val="tx1"/>
            </a:solidFill>
          </a:endParaRPr>
        </a:p>
      </dsp:txBody>
      <dsp:txXfrm>
        <a:off x="3659216" y="3878217"/>
        <a:ext cx="784550" cy="784550"/>
      </dsp:txXfrm>
    </dsp:sp>
    <dsp:sp modelId="{98A8BA52-6F53-4FD7-8A07-A70C8991F31E}">
      <dsp:nvSpPr>
        <dsp:cNvPr id="0" name=""/>
        <dsp:cNvSpPr/>
      </dsp:nvSpPr>
      <dsp:spPr>
        <a:xfrm rot="14850000">
          <a:off x="3588813" y="3321748"/>
          <a:ext cx="294498" cy="374463"/>
        </a:xfrm>
        <a:prstGeom prst="rightArrow">
          <a:avLst>
            <a:gd name="adj1" fmla="val 60000"/>
            <a:gd name="adj2" fmla="val 50000"/>
          </a:avLst>
        </a:prstGeom>
        <a:solidFill>
          <a:schemeClr val="accent4">
            <a:hueOff val="7000636"/>
            <a:satOff val="-29126"/>
            <a:lumOff val="686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3649892" y="3437453"/>
        <a:ext cx="206149" cy="224677"/>
      </dsp:txXfrm>
    </dsp:sp>
    <dsp:sp modelId="{5F6A3786-CACE-4381-A3AD-EED541E6733A}">
      <dsp:nvSpPr>
        <dsp:cNvPr id="0" name=""/>
        <dsp:cNvSpPr/>
      </dsp:nvSpPr>
      <dsp:spPr>
        <a:xfrm>
          <a:off x="2859493" y="2177305"/>
          <a:ext cx="1109522" cy="1109522"/>
        </a:xfrm>
        <a:prstGeom prst="ellipse">
          <a:avLst/>
        </a:prstGeom>
        <a:solidFill>
          <a:schemeClr val="accent4">
            <a:hueOff val="8400764"/>
            <a:satOff val="-34952"/>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rPr>
            <a:t>Rising operational costs (rent, utilities, ingredients</a:t>
          </a:r>
          <a:r>
            <a:rPr lang="en-US" sz="1000" kern="1200" dirty="0"/>
            <a:t>)</a:t>
          </a:r>
          <a:endParaRPr lang="en-GB" sz="1000" kern="1200" dirty="0"/>
        </a:p>
      </dsp:txBody>
      <dsp:txXfrm>
        <a:off x="3021979" y="2339791"/>
        <a:ext cx="784550" cy="784550"/>
      </dsp:txXfrm>
    </dsp:sp>
    <dsp:sp modelId="{3E82EA7A-5258-4958-9783-974AD8BA41B2}">
      <dsp:nvSpPr>
        <dsp:cNvPr id="0" name=""/>
        <dsp:cNvSpPr/>
      </dsp:nvSpPr>
      <dsp:spPr>
        <a:xfrm rot="17550000">
          <a:off x="3582433" y="1783322"/>
          <a:ext cx="294498" cy="374463"/>
        </a:xfrm>
        <a:prstGeom prst="rightArrow">
          <a:avLst>
            <a:gd name="adj1" fmla="val 60000"/>
            <a:gd name="adj2" fmla="val 50000"/>
          </a:avLst>
        </a:prstGeom>
        <a:solidFill>
          <a:schemeClr val="accent4">
            <a:hueOff val="8400764"/>
            <a:satOff val="-34952"/>
            <a:lumOff val="823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609703" y="1899027"/>
        <a:ext cx="206149" cy="224677"/>
      </dsp:txXfrm>
    </dsp:sp>
    <dsp:sp modelId="{74B764DC-892F-4422-BAD7-03F0E042802F}">
      <dsp:nvSpPr>
        <dsp:cNvPr id="0" name=""/>
        <dsp:cNvSpPr/>
      </dsp:nvSpPr>
      <dsp:spPr>
        <a:xfrm>
          <a:off x="3496730" y="638880"/>
          <a:ext cx="1109522" cy="1109522"/>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US" sz="1200" b="1" kern="1200" dirty="0">
              <a:solidFill>
                <a:schemeClr val="tx1"/>
              </a:solidFill>
            </a:rPr>
            <a:t>Unpredictable cost of organic supplies</a:t>
          </a:r>
        </a:p>
      </dsp:txBody>
      <dsp:txXfrm>
        <a:off x="3659216" y="801366"/>
        <a:ext cx="784550" cy="784550"/>
      </dsp:txXfrm>
    </dsp:sp>
    <dsp:sp modelId="{B5D3ADD1-E841-43A1-8A86-75C779F908C1}">
      <dsp:nvSpPr>
        <dsp:cNvPr id="0" name=""/>
        <dsp:cNvSpPr/>
      </dsp:nvSpPr>
      <dsp:spPr>
        <a:xfrm rot="20250000">
          <a:off x="4665754" y="690980"/>
          <a:ext cx="294498" cy="374463"/>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669117" y="782778"/>
        <a:ext cx="206149" cy="2246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32B5E-B98F-4420-A67A-1BE9FDA65E05}">
      <dsp:nvSpPr>
        <dsp:cNvPr id="0" name=""/>
        <dsp:cNvSpPr/>
      </dsp:nvSpPr>
      <dsp:spPr>
        <a:xfrm rot="5400000">
          <a:off x="-216694" y="221850"/>
          <a:ext cx="1444626" cy="10112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Why is it used?</a:t>
          </a:r>
        </a:p>
      </dsp:txBody>
      <dsp:txXfrm rot="-5400000">
        <a:off x="0" y="510775"/>
        <a:ext cx="1011238" cy="433388"/>
      </dsp:txXfrm>
    </dsp:sp>
    <dsp:sp modelId="{7785E50B-1C1C-49DD-808D-087A8F4FBBC8}">
      <dsp:nvSpPr>
        <dsp:cNvPr id="0" name=""/>
        <dsp:cNvSpPr/>
      </dsp:nvSpPr>
      <dsp:spPr>
        <a:xfrm rot="5400000">
          <a:off x="5510256" y="-4448528"/>
          <a:ext cx="939007" cy="995017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1400" kern="1200" dirty="0">
              <a:latin typeface="Arial" panose="020B0604020202020204" pitchFamily="34" charset="0"/>
              <a:cs typeface="Arial" panose="020B0604020202020204" pitchFamily="34" charset="0"/>
            </a:rPr>
            <a:t>Identify root causes of problems; Improve decision-making; Support quality management and continuous improvement; Avoid treating symptoms instead of underlying issues (Slack et al., 2010). </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Font typeface="Arial" panose="020B0604020202020204" pitchFamily="34" charset="0"/>
            <a:buChar char="•"/>
          </a:pPr>
          <a:r>
            <a:rPr lang="en-US" sz="1400" kern="1200" dirty="0">
              <a:latin typeface="Arial" panose="020B0604020202020204" pitchFamily="34" charset="0"/>
              <a:cs typeface="Arial" panose="020B0604020202020204" pitchFamily="34" charset="0"/>
            </a:rPr>
            <a:t>In Basil’s Bakery, it could be used to identify why sales have declined (e.g., reduced footfall, lack of delivery, rising costs).</a:t>
          </a:r>
          <a:endParaRPr lang="en-GB" sz="1400" kern="1200" dirty="0">
            <a:latin typeface="Arial" panose="020B0604020202020204" pitchFamily="34" charset="0"/>
            <a:cs typeface="Arial" panose="020B0604020202020204" pitchFamily="34" charset="0"/>
          </a:endParaRPr>
        </a:p>
      </dsp:txBody>
      <dsp:txXfrm rot="-5400000">
        <a:off x="1004672" y="102895"/>
        <a:ext cx="9904337" cy="847329"/>
      </dsp:txXfrm>
    </dsp:sp>
    <dsp:sp modelId="{01507A7F-2F43-420D-8BB2-CB6618E6105C}">
      <dsp:nvSpPr>
        <dsp:cNvPr id="0" name=""/>
        <dsp:cNvSpPr/>
      </dsp:nvSpPr>
      <dsp:spPr>
        <a:xfrm rot="5400000">
          <a:off x="-216694" y="1513162"/>
          <a:ext cx="1444626" cy="10112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Where/How is it used?</a:t>
          </a:r>
          <a:endParaRPr lang="en-GB" sz="1400" b="1" kern="1200" dirty="0">
            <a:latin typeface="Arial" panose="020B0604020202020204" pitchFamily="34" charset="0"/>
            <a:cs typeface="Arial" panose="020B0604020202020204" pitchFamily="34" charset="0"/>
          </a:endParaRPr>
        </a:p>
      </dsp:txBody>
      <dsp:txXfrm rot="-5400000">
        <a:off x="0" y="1802087"/>
        <a:ext cx="1011238" cy="433388"/>
      </dsp:txXfrm>
    </dsp:sp>
    <dsp:sp modelId="{323D8B57-E607-45DB-AE00-B2C24AE35CE8}">
      <dsp:nvSpPr>
        <dsp:cNvPr id="0" name=""/>
        <dsp:cNvSpPr/>
      </dsp:nvSpPr>
      <dsp:spPr>
        <a:xfrm rot="5400000">
          <a:off x="5516823" y="-3200303"/>
          <a:ext cx="939007" cy="995017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1400" kern="1200" dirty="0">
              <a:latin typeface="Arial" panose="020B0604020202020204" pitchFamily="34" charset="0"/>
              <a:cs typeface="Arial" panose="020B0604020202020204" pitchFamily="34" charset="0"/>
            </a:rPr>
            <a:t>Quality management (e.g., Total Quality Management); Business problem-solving;</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Font typeface="Arial" panose="020B0604020202020204" pitchFamily="34" charset="0"/>
            <a:buNone/>
          </a:pPr>
          <a:r>
            <a:rPr lang="en-US" sz="1400" kern="1200" dirty="0">
              <a:latin typeface="Arial" panose="020B0604020202020204" pitchFamily="34" charset="0"/>
              <a:cs typeface="Arial" panose="020B0604020202020204" pitchFamily="34" charset="0"/>
            </a:rPr>
            <a:t>Operations and production analysis; Service improvement</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Arial" panose="020B0604020202020204" pitchFamily="34" charset="0"/>
              <a:cs typeface="Arial" panose="020B0604020202020204" pitchFamily="34" charset="0"/>
            </a:rPr>
            <a:t>Identify the main problem (e.g., declining sales); Draw a “fishbone” diagram; Categorise possible causes (e.g., economic, technological, social); Analyse and identify root causes (</a:t>
          </a:r>
          <a:r>
            <a:rPr lang="en-US" sz="1400" kern="1200" dirty="0">
              <a:latin typeface="Times New Roman" panose="02020603050405020304" pitchFamily="18" charset="0"/>
              <a:cs typeface="Times New Roman" panose="02020603050405020304" pitchFamily="18" charset="0"/>
            </a:rPr>
            <a:t>BBC, 2023). </a:t>
          </a:r>
          <a:r>
            <a:rPr lang="en-GB" sz="1400" kern="1200" dirty="0">
              <a:latin typeface="Arial" panose="020B0604020202020204" pitchFamily="34" charset="0"/>
              <a:cs typeface="Arial" panose="020B0604020202020204" pitchFamily="34" charset="0"/>
            </a:rPr>
            <a:t>. </a:t>
          </a:r>
        </a:p>
      </dsp:txBody>
      <dsp:txXfrm rot="-5400000">
        <a:off x="1011239" y="1351120"/>
        <a:ext cx="9904337" cy="847329"/>
      </dsp:txXfrm>
    </dsp:sp>
    <dsp:sp modelId="{13C6D499-3F07-4AC4-86FF-C982D2418075}">
      <dsp:nvSpPr>
        <dsp:cNvPr id="0" name=""/>
        <dsp:cNvSpPr/>
      </dsp:nvSpPr>
      <dsp:spPr>
        <a:xfrm rot="5400000">
          <a:off x="-216694" y="2822099"/>
          <a:ext cx="1444626" cy="10112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Benefits of the Cause-and-Effect Model</a:t>
          </a:r>
          <a:endParaRPr lang="en-GB" sz="1200" b="1" kern="1200" dirty="0">
            <a:latin typeface="Arial" panose="020B0604020202020204" pitchFamily="34" charset="0"/>
            <a:cs typeface="Arial" panose="020B0604020202020204" pitchFamily="34" charset="0"/>
          </a:endParaRPr>
        </a:p>
      </dsp:txBody>
      <dsp:txXfrm rot="-5400000">
        <a:off x="0" y="3111024"/>
        <a:ext cx="1011238" cy="433388"/>
      </dsp:txXfrm>
    </dsp:sp>
    <dsp:sp modelId="{F80E04D5-75A3-474E-A9DE-8CA38A1D326E}">
      <dsp:nvSpPr>
        <dsp:cNvPr id="0" name=""/>
        <dsp:cNvSpPr/>
      </dsp:nvSpPr>
      <dsp:spPr>
        <a:xfrm rot="5400000">
          <a:off x="5516576" y="-1899932"/>
          <a:ext cx="939501" cy="995017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Helps identify root causes clearly; Encourages structured thinking; Visual and easy to understand; Promotes teamwork and brainstorming; Can improve problem-solving effectiveness (Mind Tools, n.d.)</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For Basil, it would help break down complex issues like declining sales into manageable </a:t>
          </a:r>
          <a:r>
            <a:rPr lang="en-GB" sz="1400" kern="1200" dirty="0">
              <a:latin typeface="Arial" panose="020B0604020202020204" pitchFamily="34" charset="0"/>
              <a:cs typeface="Arial" panose="020B0604020202020204" pitchFamily="34" charset="0"/>
            </a:rPr>
            <a:t>causes.</a:t>
          </a:r>
        </a:p>
        <a:p>
          <a:pPr marL="57150" lvl="1" indent="-57150" algn="l" defTabSz="355600">
            <a:lnSpc>
              <a:spcPct val="90000"/>
            </a:lnSpc>
            <a:spcBef>
              <a:spcPct val="0"/>
            </a:spcBef>
            <a:spcAft>
              <a:spcPct val="15000"/>
            </a:spcAft>
            <a:buChar char="•"/>
          </a:pPr>
          <a:endParaRPr lang="en-GB" sz="800" kern="1200" dirty="0"/>
        </a:p>
      </dsp:txBody>
      <dsp:txXfrm rot="-5400000">
        <a:off x="1011239" y="2651268"/>
        <a:ext cx="9904313" cy="847775"/>
      </dsp:txXfrm>
    </dsp:sp>
    <dsp:sp modelId="{14FF9C5C-5CFB-4B92-A27D-BBA78A5F3CE2}">
      <dsp:nvSpPr>
        <dsp:cNvPr id="0" name=""/>
        <dsp:cNvSpPr/>
      </dsp:nvSpPr>
      <dsp:spPr>
        <a:xfrm rot="5400000">
          <a:off x="-216694" y="4122223"/>
          <a:ext cx="1444626" cy="101123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bg1"/>
              </a:solidFill>
              <a:latin typeface="Arial" panose="020B0604020202020204" pitchFamily="34" charset="0"/>
              <a:cs typeface="Arial" panose="020B0604020202020204" pitchFamily="34" charset="0"/>
            </a:rPr>
            <a:t>Criticisms of the Cause-and-Effect Model</a:t>
          </a:r>
          <a:endParaRPr lang="en-GB" sz="1200" b="1" kern="1200" dirty="0">
            <a:solidFill>
              <a:schemeClr val="bg1"/>
            </a:solidFill>
            <a:latin typeface="Arial" panose="020B0604020202020204" pitchFamily="34" charset="0"/>
            <a:cs typeface="Arial" panose="020B0604020202020204" pitchFamily="34" charset="0"/>
          </a:endParaRPr>
        </a:p>
      </dsp:txBody>
      <dsp:txXfrm rot="-5400000">
        <a:off x="0" y="4411148"/>
        <a:ext cx="1011238" cy="433388"/>
      </dsp:txXfrm>
    </dsp:sp>
    <dsp:sp modelId="{FBA7CE27-2442-47A6-B97A-0BE353DACD8A}">
      <dsp:nvSpPr>
        <dsp:cNvPr id="0" name=""/>
        <dsp:cNvSpPr/>
      </dsp:nvSpPr>
      <dsp:spPr>
        <a:xfrm rot="5400000">
          <a:off x="5516823" y="-600055"/>
          <a:ext cx="939007" cy="995017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1400" kern="1200" dirty="0">
              <a:latin typeface="Arial" panose="020B0604020202020204" pitchFamily="34" charset="0"/>
              <a:cs typeface="Arial" panose="020B0604020202020204" pitchFamily="34" charset="0"/>
            </a:rPr>
            <a:t>Can oversimplify complex problems; Does not show which causes are most important; Relies heavily on assumptions and opinions; Does not provide solutions only identifies causes; Can be time-consuming if too many factors are included (Slack et al., 2010) .</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Font typeface="Arial" panose="020B0604020202020204" pitchFamily="34" charset="0"/>
            <a:buChar char="•"/>
          </a:pPr>
          <a:r>
            <a:rPr lang="en-US" sz="1400" kern="1200" dirty="0">
              <a:latin typeface="Arial" panose="020B0604020202020204" pitchFamily="34" charset="0"/>
              <a:cs typeface="Arial" panose="020B0604020202020204" pitchFamily="34" charset="0"/>
            </a:rPr>
            <a:t>For Basil, it would help break down complex issues like declining sales into manageable causes.</a:t>
          </a:r>
          <a:endParaRPr lang="en-GB" sz="1400" kern="1200" dirty="0">
            <a:latin typeface="Arial" panose="020B0604020202020204" pitchFamily="34" charset="0"/>
            <a:cs typeface="Arial" panose="020B0604020202020204" pitchFamily="34" charset="0"/>
          </a:endParaRPr>
        </a:p>
      </dsp:txBody>
      <dsp:txXfrm rot="-5400000">
        <a:off x="1011239" y="3951368"/>
        <a:ext cx="9904337" cy="847329"/>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A58592-0D47-49D7-816B-1C64143FA9BD}" type="datetimeFigureOut">
              <a:rPr lang="en-GB" smtClean="0"/>
              <a:t>12/06/2026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704219-AC14-483C-923C-2362B1E79B22}" type="slidenum">
              <a:rPr lang="en-GB" smtClean="0"/>
              <a:t>‹#›</a:t>
            </a:fld>
            <a:endParaRPr lang="en-GB"/>
          </a:p>
        </p:txBody>
      </p:sp>
    </p:spTree>
    <p:extLst>
      <p:ext uri="{BB962C8B-B14F-4D97-AF65-F5344CB8AC3E}">
        <p14:creationId xmlns:p14="http://schemas.microsoft.com/office/powerpoint/2010/main" val="1576649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Basil’s Bakery is a small independent business that previously experienced strong growth. However, since COVID-19, sales have not recovered and remain significantly below 2019 levels, raising concerns about long-term viability.</a:t>
            </a:r>
            <a:endParaRPr lang="en-GB" dirty="0"/>
          </a:p>
        </p:txBody>
      </p:sp>
      <p:sp>
        <p:nvSpPr>
          <p:cNvPr id="4" name="Slide Number Placeholder 3"/>
          <p:cNvSpPr>
            <a:spLocks noGrp="1"/>
          </p:cNvSpPr>
          <p:nvPr>
            <p:ph type="sldNum" sz="quarter" idx="5"/>
          </p:nvPr>
        </p:nvSpPr>
        <p:spPr/>
        <p:txBody>
          <a:bodyPr/>
          <a:lstStyle/>
          <a:p>
            <a:fld id="{E5704219-AC14-483C-923C-2362B1E79B22}" type="slidenum">
              <a:rPr lang="en-GB" smtClean="0"/>
              <a:t>3</a:t>
            </a:fld>
            <a:endParaRPr lang="en-GB"/>
          </a:p>
        </p:txBody>
      </p:sp>
    </p:spTree>
    <p:extLst>
      <p:ext uri="{BB962C8B-B14F-4D97-AF65-F5344CB8AC3E}">
        <p14:creationId xmlns:p14="http://schemas.microsoft.com/office/powerpoint/2010/main" val="3992202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issues include external factors like reduced footfall and internal factors such as lack of delivery services and operational inefficiencies. Rising costs also reduce profitability.</a:t>
            </a:r>
            <a:endParaRPr lang="en-GB" dirty="0"/>
          </a:p>
        </p:txBody>
      </p:sp>
      <p:sp>
        <p:nvSpPr>
          <p:cNvPr id="4" name="Slide Number Placeholder 3"/>
          <p:cNvSpPr>
            <a:spLocks noGrp="1"/>
          </p:cNvSpPr>
          <p:nvPr>
            <p:ph type="sldNum" sz="quarter" idx="5"/>
          </p:nvPr>
        </p:nvSpPr>
        <p:spPr/>
        <p:txBody>
          <a:bodyPr/>
          <a:lstStyle/>
          <a:p>
            <a:fld id="{E5704219-AC14-483C-923C-2362B1E79B22}" type="slidenum">
              <a:rPr lang="en-GB" smtClean="0"/>
              <a:t>4</a:t>
            </a:fld>
            <a:endParaRPr lang="en-GB"/>
          </a:p>
        </p:txBody>
      </p:sp>
    </p:spTree>
    <p:extLst>
      <p:ext uri="{BB962C8B-B14F-4D97-AF65-F5344CB8AC3E}">
        <p14:creationId xmlns:p14="http://schemas.microsoft.com/office/powerpoint/2010/main" val="2448977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PESTEL analysis is a tool used to examine external factors that influence a business environment. I will now apply each factor to Basil’s Bakery.</a:t>
            </a:r>
            <a:endParaRPr lang="en-GB" dirty="0"/>
          </a:p>
        </p:txBody>
      </p:sp>
      <p:sp>
        <p:nvSpPr>
          <p:cNvPr id="4" name="Slide Number Placeholder 3"/>
          <p:cNvSpPr>
            <a:spLocks noGrp="1"/>
          </p:cNvSpPr>
          <p:nvPr>
            <p:ph type="sldNum" sz="quarter" idx="5"/>
          </p:nvPr>
        </p:nvSpPr>
        <p:spPr/>
        <p:txBody>
          <a:bodyPr/>
          <a:lstStyle/>
          <a:p>
            <a:fld id="{E5704219-AC14-483C-923C-2362B1E79B22}" type="slidenum">
              <a:rPr lang="en-GB" smtClean="0"/>
              <a:t>5</a:t>
            </a:fld>
            <a:endParaRPr lang="en-GB"/>
          </a:p>
        </p:txBody>
      </p:sp>
    </p:spTree>
    <p:extLst>
      <p:ext uri="{BB962C8B-B14F-4D97-AF65-F5344CB8AC3E}">
        <p14:creationId xmlns:p14="http://schemas.microsoft.com/office/powerpoint/2010/main" val="1271197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factors mainly affect Basil through cost pressures. Without sufficient government support, rising expenses make it harder for the bakery to recover to pre-2020 sales levels. Economic factors are one of the biggest challenges. Lower demand combined with higher costs is squeezing profit margins and contributing to the 25% drop in sales compared to 2019. Social changes are significantly reducing Basil’s customer base. While demand still exists, expectations have shifted, and the business has not fully adapted to these new habits. Technology is a key weakness for Basil’s Bakery. Without adopting online systems or delivery solutions, the business risks falling behind competitors and losing potential revenue. Legal factors mainly increase financial pressure. While necessary, these regulations add to the overall cost burden, making it harder for the business to remain profitable. Environmental factors present both an opportunity and a challenge. Although sustainability adds value to the brand, it also contributes to higher and less predictable costs.</a:t>
            </a:r>
            <a:endParaRPr lang="en-GB" dirty="0"/>
          </a:p>
        </p:txBody>
      </p:sp>
      <p:sp>
        <p:nvSpPr>
          <p:cNvPr id="4" name="Slide Number Placeholder 3"/>
          <p:cNvSpPr>
            <a:spLocks noGrp="1"/>
          </p:cNvSpPr>
          <p:nvPr>
            <p:ph type="sldNum" sz="quarter" idx="5"/>
          </p:nvPr>
        </p:nvSpPr>
        <p:spPr/>
        <p:txBody>
          <a:bodyPr/>
          <a:lstStyle/>
          <a:p>
            <a:fld id="{E5704219-AC14-483C-923C-2362B1E79B22}" type="slidenum">
              <a:rPr lang="en-GB" smtClean="0"/>
              <a:t>6</a:t>
            </a:fld>
            <a:endParaRPr lang="en-GB"/>
          </a:p>
        </p:txBody>
      </p:sp>
    </p:spTree>
    <p:extLst>
      <p:ext uri="{BB962C8B-B14F-4D97-AF65-F5344CB8AC3E}">
        <p14:creationId xmlns:p14="http://schemas.microsoft.com/office/powerpoint/2010/main" val="1528945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problem identified in Basil’s Bakery is the decline in sales and footfall since 2020. The Cause-and-Effect (Fishbone) model can be used to identify the root causes of this issue by grouping them into key categories </a:t>
            </a:r>
            <a:r>
              <a:rPr lang="en-US" sz="1200" kern="1200" dirty="0">
                <a:solidFill>
                  <a:schemeClr val="tx1"/>
                </a:solidFill>
                <a:effectLst/>
                <a:latin typeface="+mn-lt"/>
                <a:ea typeface="+mn-ea"/>
                <a:cs typeface="+mn-cs"/>
              </a:rPr>
              <a:t>(John Cunningham Wood and Wood, 2005</a:t>
            </a:r>
            <a:r>
              <a:rPr lang="en-US" dirty="0"/>
              <a:t>). The Cause-and-Effect analysis shows that Basil’s declining sales are caused by a combination of internal and external factors. The most significant causes include: Changing customer </a:t>
            </a:r>
            <a:r>
              <a:rPr lang="en-US" dirty="0" err="1"/>
              <a:t>behaviour</a:t>
            </a:r>
            <a:r>
              <a:rPr lang="en-US" dirty="0"/>
              <a:t> (working from home)Reduced footfall in the retail park. Lack of technological adaptation (no delivery or online ordering)Rising costs and financial pressures. This model highlights that the issue is not caused by a single factor, but by multiple interconnected causes. However, while the model helps identify these causes, it does not provide solutions, meaning Basil must use further analysis to decide how to respond (Slack et al., 2010).</a:t>
            </a:r>
            <a:endParaRPr lang="en-GB" dirty="0"/>
          </a:p>
        </p:txBody>
      </p:sp>
      <p:sp>
        <p:nvSpPr>
          <p:cNvPr id="4" name="Slide Number Placeholder 3"/>
          <p:cNvSpPr>
            <a:spLocks noGrp="1"/>
          </p:cNvSpPr>
          <p:nvPr>
            <p:ph type="sldNum" sz="quarter" idx="5"/>
          </p:nvPr>
        </p:nvSpPr>
        <p:spPr/>
        <p:txBody>
          <a:bodyPr/>
          <a:lstStyle/>
          <a:p>
            <a:fld id="{E5704219-AC14-483C-923C-2362B1E79B22}" type="slidenum">
              <a:rPr lang="en-GB" smtClean="0"/>
              <a:t>8</a:t>
            </a:fld>
            <a:endParaRPr lang="en-GB"/>
          </a:p>
        </p:txBody>
      </p:sp>
    </p:spTree>
    <p:extLst>
      <p:ext uri="{BB962C8B-B14F-4D97-AF65-F5344CB8AC3E}">
        <p14:creationId xmlns:p14="http://schemas.microsoft.com/office/powerpoint/2010/main" val="1672386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Basil’s Bakery faces a combination of environmental changes and operational limitations. Adapting to customer needs and digital trends is essential for survival.</a:t>
            </a:r>
            <a:endParaRPr lang="en-GB" dirty="0"/>
          </a:p>
        </p:txBody>
      </p:sp>
      <p:sp>
        <p:nvSpPr>
          <p:cNvPr id="4" name="Slide Number Placeholder 3"/>
          <p:cNvSpPr>
            <a:spLocks noGrp="1"/>
          </p:cNvSpPr>
          <p:nvPr>
            <p:ph type="sldNum" sz="quarter" idx="5"/>
          </p:nvPr>
        </p:nvSpPr>
        <p:spPr/>
        <p:txBody>
          <a:bodyPr/>
          <a:lstStyle/>
          <a:p>
            <a:fld id="{E5704219-AC14-483C-923C-2362B1E79B22}" type="slidenum">
              <a:rPr lang="en-GB" smtClean="0"/>
              <a:t>9</a:t>
            </a:fld>
            <a:endParaRPr lang="en-GB"/>
          </a:p>
        </p:txBody>
      </p:sp>
    </p:spTree>
    <p:extLst>
      <p:ext uri="{BB962C8B-B14F-4D97-AF65-F5344CB8AC3E}">
        <p14:creationId xmlns:p14="http://schemas.microsoft.com/office/powerpoint/2010/main" val="2139250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12/06/2026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12/06/2026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7.jpg"/><Relationship Id="rId4" Type="http://schemas.openxmlformats.org/officeDocument/2006/relationships/diagramLayout" Target="../diagrams/layout1.xml"/><Relationship Id="rId9"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77/875697280003100106" TargetMode="External"/><Relationship Id="rId2" Type="http://schemas.openxmlformats.org/officeDocument/2006/relationships/hyperlink" Target="https://www.bbc.co.uk/bitesize" TargetMode="External"/><Relationship Id="rId1" Type="http://schemas.openxmlformats.org/officeDocument/2006/relationships/slideLayout" Target="../slideLayouts/slideLayout2.xml"/><Relationship Id="rId5" Type="http://schemas.openxmlformats.org/officeDocument/2006/relationships/hyperlink" Target="https://www.cim.co.uk/" TargetMode="External"/><Relationship Id="rId4" Type="http://schemas.openxmlformats.org/officeDocument/2006/relationships/hyperlink" Target="https://www.mindtools.co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hyperlink" Target="https://www.rawpixel.com/search/bakery%20display?sort=curated&amp;page=1" TargetMode="External"/><Relationship Id="rId4" Type="http://schemas.openxmlformats.org/officeDocument/2006/relationships/image" Target="../media/image8.1"/></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160EB8E-C5E1-EDCE-1FA2-D72F4A45BA4F}"/>
              </a:ext>
            </a:extLst>
          </p:cNvPr>
          <p:cNvPicPr>
            <a:picLocks noChangeAspect="1"/>
          </p:cNvPicPr>
          <p:nvPr/>
        </p:nvPicPr>
        <p:blipFill>
          <a:blip r:embed="rId2">
            <a:extLst>
              <a:ext uri="{28A0092B-C50C-407E-A947-70E740481C1C}">
                <a14:useLocalDpi xmlns:a14="http://schemas.microsoft.com/office/drawing/2010/main" val="0"/>
              </a:ext>
            </a:extLst>
          </a:blip>
          <a:srcRect t="5797" r="2" b="3924"/>
          <a:stretch>
            <a:fillRect/>
          </a:stretch>
        </p:blipFill>
        <p:spPr>
          <a:xfrm>
            <a:off x="-1" y="-2"/>
            <a:ext cx="6096001" cy="6858002"/>
          </a:xfrm>
          <a:prstGeom prst="rect">
            <a:avLst/>
          </a:prstGeom>
        </p:spPr>
      </p:pic>
      <p:sp>
        <p:nvSpPr>
          <p:cNvPr id="4" name="TextBox 3">
            <a:extLst>
              <a:ext uri="{FF2B5EF4-FFF2-40B4-BE49-F238E27FC236}">
                <a16:creationId xmlns:a16="http://schemas.microsoft.com/office/drawing/2014/main" id="{0275301B-F9FE-639C-99FA-5A78A9B0F8AC}"/>
              </a:ext>
            </a:extLst>
          </p:cNvPr>
          <p:cNvSpPr txBox="1"/>
          <p:nvPr/>
        </p:nvSpPr>
        <p:spPr>
          <a:xfrm>
            <a:off x="6803409" y="2470245"/>
            <a:ext cx="4156512" cy="376983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1" dirty="0"/>
              <a:t>Student Name:	</a:t>
            </a:r>
            <a:r>
              <a:rPr lang="en-US" sz="1700" dirty="0"/>
              <a:t>Anca Matei</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Student ID: </a:t>
            </a:r>
            <a:r>
              <a:rPr lang="en-US" sz="1700" dirty="0"/>
              <a:t>24200292</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Lecturer’s Name: </a:t>
            </a:r>
            <a:r>
              <a:rPr lang="en-US" sz="1700" dirty="0"/>
              <a:t>Dr</a:t>
            </a:r>
            <a:r>
              <a:rPr lang="en-US" sz="1700" b="1" dirty="0"/>
              <a:t> </a:t>
            </a:r>
            <a:r>
              <a:rPr lang="en-US" sz="1700" dirty="0"/>
              <a:t>Fa Wang</a:t>
            </a:r>
            <a:endParaRPr lang="en-US" sz="1700" b="1"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Module Code: 	</a:t>
            </a:r>
            <a:r>
              <a:rPr lang="en-US" sz="1700" dirty="0"/>
              <a:t>LCLM 4004</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Module Name: 	</a:t>
            </a:r>
            <a:r>
              <a:rPr lang="en-US" sz="1700" dirty="0"/>
              <a:t>Problem Solving and Decision-Making</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Component 1: 	</a:t>
            </a:r>
            <a:r>
              <a:rPr lang="en-US" sz="1700" dirty="0"/>
              <a:t>Basil’s Bakery</a:t>
            </a:r>
          </a:p>
        </p:txBody>
      </p:sp>
      <p:pic>
        <p:nvPicPr>
          <p:cNvPr id="6" name="Picture 5">
            <a:extLst>
              <a:ext uri="{FF2B5EF4-FFF2-40B4-BE49-F238E27FC236}">
                <a16:creationId xmlns:a16="http://schemas.microsoft.com/office/drawing/2014/main" id="{D1B3653D-37CD-120E-B4C6-50075AE865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8457" y="826008"/>
            <a:ext cx="2095500" cy="695325"/>
          </a:xfrm>
          <a:prstGeom prst="rect">
            <a:avLst/>
          </a:prstGeom>
        </p:spPr>
      </p:pic>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15" name="Freeform: Shape 14">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5">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Freeform: Shape 16">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Freeform: Shape 17">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21" name="Freeform: Shape 20">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89319" y="323619"/>
            <a:ext cx="5445199" cy="1454051"/>
          </a:xfrm>
        </p:spPr>
        <p:txBody>
          <a:bodyPr anchor="b">
            <a:normAutofit/>
          </a:bodyPr>
          <a:lstStyle/>
          <a:p>
            <a:pPr algn="ctr"/>
            <a:r>
              <a:rPr lang="en-GB" sz="2800" b="1" u="sng" dirty="0">
                <a:latin typeface="Arial" panose="020B0604020202020204" pitchFamily="34" charset="0"/>
                <a:cs typeface="Arial" panose="020B0604020202020204" pitchFamily="34" charset="0"/>
              </a:rPr>
              <a:t>Overview of my presentation. </a:t>
            </a:r>
            <a:br>
              <a:rPr lang="en-GB" sz="2800" b="1" dirty="0">
                <a:solidFill>
                  <a:schemeClr val="tx2"/>
                </a:solidFill>
                <a:latin typeface="Arial" panose="020B0604020202020204" pitchFamily="34" charset="0"/>
                <a:cs typeface="Arial" panose="020B0604020202020204" pitchFamily="34" charset="0"/>
              </a:rPr>
            </a:br>
            <a:endParaRPr lang="en-GB" sz="2800" dirty="0">
              <a:solidFill>
                <a:schemeClr val="tx2"/>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146ACEE-3230-0D2D-6AB2-D1CC943DD9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8853" y="694105"/>
            <a:ext cx="2629372" cy="872473"/>
          </a:xfrm>
          <a:prstGeom prst="rect">
            <a:avLst/>
          </a:prstGeom>
        </p:spPr>
      </p:pic>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891087" y="2320954"/>
            <a:ext cx="6571597" cy="4158600"/>
          </a:xfrm>
        </p:spPr>
        <p:txBody>
          <a:bodyPr anchor="ctr">
            <a:normAutofit lnSpcReduction="10000"/>
          </a:bodyPr>
          <a:lstStyle/>
          <a:p>
            <a:pPr marL="0" indent="0">
              <a:buNone/>
            </a:pPr>
            <a:endParaRPr lang="en-GB" sz="1500" dirty="0">
              <a:solidFill>
                <a:schemeClr val="tx2"/>
              </a:solidFill>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Good morning. My name is Anca Matei</a:t>
            </a:r>
          </a:p>
          <a:p>
            <a:pPr marL="0" indent="0">
              <a:buNone/>
            </a:pPr>
            <a:endParaRPr lang="en-GB" sz="2200" dirty="0">
              <a:solidFill>
                <a:schemeClr val="tx2"/>
              </a:solidFill>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In my presentation I will:</a:t>
            </a:r>
          </a:p>
          <a:p>
            <a:pPr lvl="1"/>
            <a:r>
              <a:rPr lang="en-GB" sz="2200" dirty="0">
                <a:latin typeface="Arial" panose="020B0604020202020204" pitchFamily="34" charset="0"/>
                <a:cs typeface="Arial" panose="020B0604020202020204" pitchFamily="34" charset="0"/>
              </a:rPr>
              <a:t>Overview of Basil’s Bakery and the nature and scope of the problems they are encountering.</a:t>
            </a:r>
          </a:p>
          <a:p>
            <a:pPr lvl="1"/>
            <a:r>
              <a:rPr lang="en-GB" sz="2200" dirty="0">
                <a:latin typeface="Arial" panose="020B0604020202020204" pitchFamily="34" charset="0"/>
                <a:cs typeface="Arial" panose="020B0604020202020204" pitchFamily="34" charset="0"/>
              </a:rPr>
              <a:t>A critique and application of the PESTEL framework.</a:t>
            </a:r>
          </a:p>
          <a:p>
            <a:pPr lvl="1"/>
            <a:r>
              <a:rPr lang="en-GB" sz="2200" dirty="0">
                <a:latin typeface="Arial" panose="020B0604020202020204" pitchFamily="34" charset="0"/>
                <a:cs typeface="Arial" panose="020B0604020202020204" pitchFamily="34" charset="0"/>
              </a:rPr>
              <a:t>A critique and application of the Cause-and-Effect model.</a:t>
            </a:r>
          </a:p>
          <a:p>
            <a:pPr lvl="1"/>
            <a:r>
              <a:rPr lang="en-GB" sz="2200" dirty="0">
                <a:latin typeface="Arial" panose="020B0604020202020204" pitchFamily="34" charset="0"/>
                <a:cs typeface="Arial" panose="020B0604020202020204" pitchFamily="34" charset="0"/>
              </a:rPr>
              <a:t>Finally conclusion and key findings.</a:t>
            </a:r>
          </a:p>
          <a:p>
            <a:pPr marL="457200" lvl="1" indent="0">
              <a:buNone/>
            </a:pPr>
            <a:endParaRPr lang="en-GB" sz="2200" dirty="0">
              <a:solidFill>
                <a:srgbClr val="FF0000"/>
              </a:solidFill>
              <a:latin typeface="Arial" panose="020B0604020202020204" pitchFamily="34" charset="0"/>
              <a:cs typeface="Arial" panose="020B0604020202020204" pitchFamily="34" charset="0"/>
            </a:endParaRPr>
          </a:p>
          <a:p>
            <a:endParaRPr lang="en-GB" sz="1500" dirty="0">
              <a:solidFill>
                <a:schemeClr val="tx2"/>
              </a:solidFill>
              <a:latin typeface="Arial" panose="020B0604020202020204" pitchFamily="34" charset="0"/>
              <a:cs typeface="Arial" panose="020B0604020202020204" pitchFamily="34" charset="0"/>
            </a:endParaRPr>
          </a:p>
          <a:p>
            <a:endParaRPr lang="en-GB" sz="1500" dirty="0">
              <a:solidFill>
                <a:schemeClr val="tx2"/>
              </a:solidFill>
              <a:latin typeface="Arial" panose="020B0604020202020204" pitchFamily="34" charset="0"/>
              <a:cs typeface="Arial" panose="020B0604020202020204" pitchFamily="34" charset="0"/>
            </a:endParaRPr>
          </a:p>
          <a:p>
            <a:endParaRPr lang="en-GB" sz="1500" dirty="0">
              <a:solidFill>
                <a:schemeClr val="tx2"/>
              </a:solidFill>
            </a:endParaRPr>
          </a:p>
          <a:p>
            <a:endParaRPr lang="en-GB" sz="1500" dirty="0">
              <a:solidFill>
                <a:schemeClr val="tx2"/>
              </a:solidFill>
            </a:endParaRPr>
          </a:p>
        </p:txBody>
      </p:sp>
      <p:pic>
        <p:nvPicPr>
          <p:cNvPr id="7" name="Picture 6">
            <a:extLst>
              <a:ext uri="{FF2B5EF4-FFF2-40B4-BE49-F238E27FC236}">
                <a16:creationId xmlns:a16="http://schemas.microsoft.com/office/drawing/2014/main" id="{A5B1D1E9-9EBE-C228-0BB8-671FFA4372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5955" y="3905789"/>
            <a:ext cx="2871905" cy="1911122"/>
          </a:xfrm>
          <a:prstGeom prst="rect">
            <a:avLst/>
          </a:prstGeom>
        </p:spPr>
      </p:pic>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572493" y="238539"/>
            <a:ext cx="11018520" cy="1434415"/>
          </a:xfrm>
        </p:spPr>
        <p:txBody>
          <a:bodyPr anchor="b">
            <a:normAutofit/>
          </a:bodyPr>
          <a:lstStyle/>
          <a:p>
            <a:pPr algn="ctr"/>
            <a:r>
              <a:rPr lang="en-GB" sz="2800" b="1" u="sng" dirty="0">
                <a:latin typeface="Arial" panose="020B0604020202020204" pitchFamily="34" charset="0"/>
                <a:cs typeface="Arial" panose="020B0604020202020204" pitchFamily="34" charset="0"/>
              </a:rPr>
              <a:t>Overview of Basil’s Bakery. </a:t>
            </a:r>
            <a:br>
              <a:rPr lang="en-GB" sz="4600" b="1" dirty="0">
                <a:latin typeface="Arial" panose="020B0604020202020204" pitchFamily="34" charset="0"/>
                <a:cs typeface="Arial" panose="020B0604020202020204" pitchFamily="34" charset="0"/>
              </a:rPr>
            </a:br>
            <a:endParaRPr lang="en-GB" sz="4600"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572493" y="2071316"/>
            <a:ext cx="6713552" cy="4119172"/>
          </a:xfrm>
        </p:spPr>
        <p:txBody>
          <a:bodyPr anchor="t">
            <a:normAutofit/>
          </a:bodyPr>
          <a:lstStyle/>
          <a:p>
            <a:r>
              <a:rPr lang="en-US" sz="2000" dirty="0">
                <a:latin typeface="Arial" panose="020B0604020202020204" pitchFamily="34" charset="0"/>
                <a:cs typeface="Arial" panose="020B0604020202020204" pitchFamily="34" charset="0"/>
              </a:rPr>
              <a:t>Basil’s Bakery is a small independent artisan bakery</a:t>
            </a:r>
          </a:p>
          <a:p>
            <a:r>
              <a:rPr lang="en-US" sz="2000" dirty="0">
                <a:latin typeface="Arial" panose="020B0604020202020204" pitchFamily="34" charset="0"/>
                <a:cs typeface="Arial" panose="020B0604020202020204" pitchFamily="34" charset="0"/>
              </a:rPr>
              <a:t>Located in a retail park in Coventry, UK</a:t>
            </a:r>
          </a:p>
          <a:p>
            <a:r>
              <a:rPr lang="en-US" sz="2000" dirty="0">
                <a:latin typeface="Arial" panose="020B0604020202020204" pitchFamily="34" charset="0"/>
                <a:cs typeface="Arial" panose="020B0604020202020204" pitchFamily="34" charset="0"/>
              </a:rPr>
              <a:t>Established in 2015</a:t>
            </a:r>
          </a:p>
          <a:p>
            <a:r>
              <a:rPr lang="en-US" sz="2000" dirty="0">
                <a:latin typeface="Arial" panose="020B0604020202020204" pitchFamily="34" charset="0"/>
                <a:cs typeface="Arial" panose="020B0604020202020204" pitchFamily="34" charset="0"/>
              </a:rPr>
              <a:t>Known for high-quality organic cakes, pastries, and bread</a:t>
            </a:r>
            <a:r>
              <a:rPr lang="en-US" sz="14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(Tyurina et al., 2020).</a:t>
            </a:r>
            <a:endParaRPr lang="en-US" sz="14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Initially successful with strong sales growth</a:t>
            </a:r>
          </a:p>
          <a:p>
            <a:r>
              <a:rPr lang="en-US" sz="2000" dirty="0">
                <a:latin typeface="Arial" panose="020B0604020202020204" pitchFamily="34" charset="0"/>
                <a:cs typeface="Arial" panose="020B0604020202020204" pitchFamily="34" charset="0"/>
              </a:rPr>
              <a:t>Sales declined after COVID-19 and have not fully recovered</a:t>
            </a:r>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314FFD0-0F81-0607-D544-8B6B320AD789}"/>
              </a:ext>
            </a:extLst>
          </p:cNvPr>
          <p:cNvPicPr>
            <a:picLocks noChangeAspect="1"/>
          </p:cNvPicPr>
          <p:nvPr/>
        </p:nvPicPr>
        <p:blipFill>
          <a:blip r:embed="rId3">
            <a:extLst>
              <a:ext uri="{28A0092B-C50C-407E-A947-70E740481C1C}">
                <a14:useLocalDpi xmlns:a14="http://schemas.microsoft.com/office/drawing/2010/main" val="0"/>
              </a:ext>
            </a:extLst>
          </a:blip>
          <a:srcRect l="25159" r="10819"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800" b="1" u="sng" dirty="0">
                <a:latin typeface="Arial" panose="020B0604020202020204" pitchFamily="34" charset="0"/>
                <a:cs typeface="Arial" panose="020B0604020202020204" pitchFamily="34" charset="0"/>
              </a:rPr>
              <a:t>An insight into the problems Basil’s Bakery are facing. </a:t>
            </a:r>
            <a:endParaRPr lang="en-GB" sz="2800" dirty="0"/>
          </a:p>
        </p:txBody>
      </p:sp>
      <p:graphicFrame>
        <p:nvGraphicFramePr>
          <p:cNvPr id="5" name="Content Placeholder 4">
            <a:extLst>
              <a:ext uri="{FF2B5EF4-FFF2-40B4-BE49-F238E27FC236}">
                <a16:creationId xmlns:a16="http://schemas.microsoft.com/office/drawing/2014/main" id="{257B7E72-D4F9-897C-2D17-D783D2C8BE05}"/>
              </a:ext>
            </a:extLst>
          </p:cNvPr>
          <p:cNvGraphicFramePr>
            <a:graphicFrameLocks noGrp="1"/>
          </p:cNvGraphicFramePr>
          <p:nvPr>
            <p:ph idx="1"/>
            <p:extLst>
              <p:ext uri="{D42A27DB-BD31-4B8C-83A1-F6EECF244321}">
                <p14:modId xmlns:p14="http://schemas.microsoft.com/office/powerpoint/2010/main" val="3406201226"/>
              </p:ext>
            </p:extLst>
          </p:nvPr>
        </p:nvGraphicFramePr>
        <p:xfrm>
          <a:off x="838200" y="1175657"/>
          <a:ext cx="11179834" cy="5464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421BE2E5-DA95-FE1B-E059-8A49CC18587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8200" y="2904357"/>
            <a:ext cx="2095500" cy="695325"/>
          </a:xfrm>
          <a:prstGeom prst="rect">
            <a:avLst/>
          </a:prstGeom>
        </p:spPr>
      </p:pic>
      <p:pic>
        <p:nvPicPr>
          <p:cNvPr id="9" name="Picture 8">
            <a:extLst>
              <a:ext uri="{FF2B5EF4-FFF2-40B4-BE49-F238E27FC236}">
                <a16:creationId xmlns:a16="http://schemas.microsoft.com/office/drawing/2014/main" id="{65F68C1A-5DA9-3216-2AF0-BDCBE4C9C8F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994604" y="3112386"/>
            <a:ext cx="2867025" cy="1590675"/>
          </a:xfrm>
          <a:prstGeom prst="rect">
            <a:avLst/>
          </a:prstGeom>
        </p:spPr>
      </p:pic>
      <p:pic>
        <p:nvPicPr>
          <p:cNvPr id="11" name="Picture 10">
            <a:extLst>
              <a:ext uri="{FF2B5EF4-FFF2-40B4-BE49-F238E27FC236}">
                <a16:creationId xmlns:a16="http://schemas.microsoft.com/office/drawing/2014/main" id="{E2E9B293-4123-D25A-DFD3-23F24D1F88F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542792" y="2622549"/>
            <a:ext cx="2143125" cy="1325563"/>
          </a:xfrm>
          <a:prstGeom prst="rect">
            <a:avLst/>
          </a:prstGeom>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C629D8C-C41E-4BE1-AEF4-BD077AB50B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48D6402-B8E8-491E-A1EB-EE08D1B1E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74" y="69891"/>
            <a:ext cx="5409178" cy="6482325"/>
            <a:chOff x="-19221" y="69891"/>
            <a:chExt cx="5409178" cy="6482325"/>
          </a:xfrm>
        </p:grpSpPr>
        <p:sp>
          <p:nvSpPr>
            <p:cNvPr id="15" name="Freeform: Shape 14">
              <a:extLst>
                <a:ext uri="{FF2B5EF4-FFF2-40B4-BE49-F238E27FC236}">
                  <a16:creationId xmlns:a16="http://schemas.microsoft.com/office/drawing/2014/main" id="{087D4F09-053C-48BB-831C-A561E9C9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62C0FFC-ADA2-4CA2-A853-EC5D4AFBC1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1795B958-8D02-4C0E-BD05-1D61F2C92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14C1D2D0-9351-4D11-A174-50C2B844F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04672" y="2023236"/>
            <a:ext cx="3659777" cy="2820908"/>
          </a:xfrm>
        </p:spPr>
        <p:txBody>
          <a:bodyPr>
            <a:normAutofit/>
          </a:bodyPr>
          <a:lstStyle/>
          <a:p>
            <a:r>
              <a:rPr lang="en-GB" sz="2800" b="1" u="sng" dirty="0">
                <a:latin typeface="Arial" panose="020B0604020202020204" pitchFamily="34" charset="0"/>
                <a:cs typeface="Arial" panose="020B0604020202020204" pitchFamily="34" charset="0"/>
              </a:rPr>
              <a:t>Provide a critique of the PESTEL Framework </a:t>
            </a:r>
            <a:br>
              <a:rPr lang="en-GB" sz="3600" b="1" dirty="0">
                <a:solidFill>
                  <a:schemeClr val="tx2"/>
                </a:solidFill>
                <a:latin typeface="Arial" panose="020B0604020202020204" pitchFamily="34" charset="0"/>
                <a:cs typeface="Arial" panose="020B0604020202020204" pitchFamily="34" charset="0"/>
              </a:rPr>
            </a:br>
            <a:endParaRPr lang="en-GB" sz="3600"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6419080" y="357352"/>
            <a:ext cx="4977578" cy="3561014"/>
          </a:xfrm>
        </p:spPr>
        <p:txBody>
          <a:bodyPr anchor="ctr">
            <a:normAutofit lnSpcReduction="10000"/>
          </a:bodyPr>
          <a:lstStyle/>
          <a:p>
            <a:r>
              <a:rPr lang="en-US" sz="1400" dirty="0">
                <a:latin typeface="Arial" panose="020B0604020202020204" pitchFamily="34" charset="0"/>
                <a:cs typeface="Arial" panose="020B0604020202020204" pitchFamily="34" charset="0"/>
              </a:rPr>
              <a:t>The PESTEL Framework is a strategic analysis tool used by businesses to examine the external macro-environmental factors that may impact their operations and performance </a:t>
            </a:r>
            <a:r>
              <a:rPr lang="en-GB" sz="1400" dirty="0">
                <a:latin typeface="Arial" panose="020B0604020202020204" pitchFamily="34" charset="0"/>
                <a:cs typeface="Arial" panose="020B0604020202020204" pitchFamily="34" charset="0"/>
              </a:rPr>
              <a:t>(Johnson, Scholes &amp; Whittington, 2017).</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Basil can use PESTEL to understand why fewer customers are visiting the retail park and how working-from-home trends are affecting his sales </a:t>
            </a:r>
            <a:r>
              <a:rPr lang="en-GB" sz="1400" dirty="0">
                <a:latin typeface="Arial" panose="020B0604020202020204" pitchFamily="34" charset="0"/>
                <a:cs typeface="Arial" panose="020B0604020202020204" pitchFamily="34" charset="0"/>
              </a:rPr>
              <a:t>(Mind Tools, n.d.).</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Economic: Rising costs of organic ingredients. Social: More people working from home. Technological: Lack of online ordering system. </a:t>
            </a:r>
          </a:p>
          <a:p>
            <a:r>
              <a:rPr lang="en-US" sz="1400" dirty="0">
                <a:latin typeface="Arial" panose="020B0604020202020204" pitchFamily="34" charset="0"/>
                <a:cs typeface="Arial" panose="020B0604020202020204" pitchFamily="34" charset="0"/>
              </a:rPr>
              <a:t>For Basil, it can reveal new opportunities such as online pre-orders or delivery services </a:t>
            </a:r>
            <a:r>
              <a:rPr lang="en-GB" sz="1400" dirty="0">
                <a:latin typeface="Arial" panose="020B0604020202020204" pitchFamily="34" charset="0"/>
                <a:cs typeface="Arial" panose="020B0604020202020204" pitchFamily="34" charset="0"/>
              </a:rPr>
              <a:t>(BBC, 2023).</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For Basil, PESTEL alone will not solve his problems - it should be combined with other tools like SWOT analysis </a:t>
            </a:r>
            <a:r>
              <a:rPr lang="en-GB" sz="1400" dirty="0">
                <a:latin typeface="Arial" panose="020B0604020202020204" pitchFamily="34" charset="0"/>
                <a:cs typeface="Arial" panose="020B0604020202020204" pitchFamily="34" charset="0"/>
              </a:rPr>
              <a:t>(Johnson, Scholes &amp; Whittington, 2017).</a:t>
            </a:r>
          </a:p>
        </p:txBody>
      </p:sp>
      <p:sp>
        <p:nvSpPr>
          <p:cNvPr id="20" name="Rectangle 19">
            <a:extLst>
              <a:ext uri="{FF2B5EF4-FFF2-40B4-BE49-F238E27FC236}">
                <a16:creationId xmlns:a16="http://schemas.microsoft.com/office/drawing/2014/main" id="{408674C0-52AE-4A01-BCDA-3D1673A8D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4087" y="4079694"/>
            <a:ext cx="4977975" cy="1979514"/>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81074CD-D21B-7551-BDEB-44CAC82C64B8}"/>
              </a:ext>
            </a:extLst>
          </p:cNvPr>
          <p:cNvPicPr>
            <a:picLocks noChangeAspect="1"/>
          </p:cNvPicPr>
          <p:nvPr/>
        </p:nvPicPr>
        <p:blipFill>
          <a:blip r:embed="rId3">
            <a:alphaModFix/>
            <a:extLst>
              <a:ext uri="{28A0092B-C50C-407E-A947-70E740481C1C}">
                <a14:useLocalDpi xmlns:a14="http://schemas.microsoft.com/office/drawing/2010/main" val="0"/>
              </a:ext>
            </a:extLst>
          </a:blip>
          <a:srcRect l="26677" r="28395" b="2"/>
          <a:stretch>
            <a:fillRect/>
          </a:stretch>
        </p:blipFill>
        <p:spPr>
          <a:xfrm>
            <a:off x="6568983" y="4242846"/>
            <a:ext cx="2246067" cy="1658819"/>
          </a:xfrm>
          <a:prstGeom prst="rect">
            <a:avLst/>
          </a:prstGeom>
          <a:effectLst>
            <a:softEdge rad="0"/>
          </a:effectLst>
        </p:spPr>
      </p:pic>
      <p:pic>
        <p:nvPicPr>
          <p:cNvPr id="5" name="Picture 4">
            <a:extLst>
              <a:ext uri="{FF2B5EF4-FFF2-40B4-BE49-F238E27FC236}">
                <a16:creationId xmlns:a16="http://schemas.microsoft.com/office/drawing/2014/main" id="{3FF0B6A4-AF80-714E-7640-8C0681A28F34}"/>
              </a:ext>
            </a:extLst>
          </p:cNvPr>
          <p:cNvPicPr>
            <a:picLocks noChangeAspect="1"/>
          </p:cNvPicPr>
          <p:nvPr/>
        </p:nvPicPr>
        <p:blipFill>
          <a:blip r:embed="rId4">
            <a:alphaModFix/>
            <a:extLst>
              <a:ext uri="{28A0092B-C50C-407E-A947-70E740481C1C}">
                <a14:useLocalDpi xmlns:a14="http://schemas.microsoft.com/office/drawing/2010/main" val="0"/>
              </a:ext>
            </a:extLst>
          </a:blip>
          <a:srcRect l="4635" r="5266" b="5"/>
          <a:stretch>
            <a:fillRect/>
          </a:stretch>
        </p:blipFill>
        <p:spPr>
          <a:xfrm>
            <a:off x="8984937" y="4239061"/>
            <a:ext cx="2246067" cy="1658819"/>
          </a:xfrm>
          <a:prstGeom prst="rect">
            <a:avLst/>
          </a:prstGeom>
          <a:effectLst>
            <a:softEdge rad="0"/>
          </a:effectLst>
        </p:spPr>
      </p:pic>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100" b="1" u="sng" dirty="0">
                <a:latin typeface="Arial" panose="020B0604020202020204" pitchFamily="34" charset="0"/>
                <a:cs typeface="Arial" panose="020B0604020202020204" pitchFamily="34" charset="0"/>
              </a:rPr>
              <a:t>Application and discuss the information provided in your PESTEL Framework </a:t>
            </a:r>
            <a:br>
              <a:rPr lang="en-GB" sz="3300" b="1"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406378025"/>
              </p:ext>
            </p:extLst>
          </p:nvPr>
        </p:nvGraphicFramePr>
        <p:xfrm>
          <a:off x="755876" y="1763353"/>
          <a:ext cx="10827391" cy="4724400"/>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latin typeface="Arial" panose="020B0604020202020204" pitchFamily="34" charset="0"/>
                        <a:cs typeface="Arial" panose="020B0604020202020204" pitchFamily="34" charset="0"/>
                      </a:endParaRPr>
                    </a:p>
                    <a:p>
                      <a:pPr algn="ctr"/>
                      <a:r>
                        <a:rPr lang="en-GB" sz="2400" dirty="0">
                          <a:solidFill>
                            <a:schemeClr val="tx1"/>
                          </a:solidFill>
                          <a:latin typeface="Arial" panose="020B0604020202020204" pitchFamily="34" charset="0"/>
                          <a:cs typeface="Arial" panose="020B0604020202020204" pitchFamily="34" charset="0"/>
                        </a:rPr>
                        <a:t>Political  Factors</a:t>
                      </a:r>
                    </a:p>
                  </a:txBody>
                  <a:tcPr>
                    <a:pattFill prst="pct40">
                      <a:fgClr>
                        <a:srgbClr val="FF000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400" dirty="0">
                          <a:solidFill>
                            <a:schemeClr val="tx1"/>
                          </a:solidFill>
                          <a:latin typeface="Arial" panose="020B0604020202020204" pitchFamily="34" charset="0"/>
                          <a:cs typeface="Arial" panose="020B0604020202020204" pitchFamily="34" charset="0"/>
                        </a:rPr>
                        <a:t>Economic Factors</a:t>
                      </a:r>
                    </a:p>
                  </a:txBody>
                  <a:tcPr>
                    <a:pattFill prst="pct40">
                      <a:fgClr>
                        <a:srgbClr val="FFC00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400" dirty="0">
                          <a:solidFill>
                            <a:schemeClr val="tx1"/>
                          </a:solidFill>
                          <a:latin typeface="Arial" panose="020B0604020202020204" pitchFamily="34" charset="0"/>
                          <a:cs typeface="Arial" panose="020B0604020202020204" pitchFamily="34" charset="0"/>
                        </a:rPr>
                        <a:t>Social Factors</a:t>
                      </a:r>
                    </a:p>
                  </a:txBody>
                  <a:tcPr>
                    <a:pattFill prst="pct40">
                      <a:fgClr>
                        <a:srgbClr val="FFFF0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400" dirty="0">
                          <a:solidFill>
                            <a:schemeClr val="tx1"/>
                          </a:solidFill>
                          <a:latin typeface="Arial" panose="020B0604020202020204" pitchFamily="34" charset="0"/>
                          <a:cs typeface="Arial" panose="020B0604020202020204" pitchFamily="34" charset="0"/>
                        </a:rPr>
                        <a:t>Technological </a:t>
                      </a:r>
                    </a:p>
                    <a:p>
                      <a:pPr algn="ctr"/>
                      <a:r>
                        <a:rPr lang="en-GB" sz="2400" dirty="0">
                          <a:solidFill>
                            <a:schemeClr val="tx1"/>
                          </a:solidFill>
                          <a:latin typeface="Arial" panose="020B0604020202020204" pitchFamily="34" charset="0"/>
                          <a:cs typeface="Arial" panose="020B0604020202020204" pitchFamily="34" charset="0"/>
                        </a:rPr>
                        <a:t>Factors</a:t>
                      </a:r>
                    </a:p>
                  </a:txBody>
                  <a:tcPr>
                    <a:pattFill prst="pct40">
                      <a:fgClr>
                        <a:srgbClr val="92D05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400" dirty="0">
                          <a:solidFill>
                            <a:schemeClr val="tx1"/>
                          </a:solidFill>
                          <a:latin typeface="Arial" panose="020B0604020202020204" pitchFamily="34" charset="0"/>
                          <a:cs typeface="Arial" panose="020B0604020202020204" pitchFamily="34" charset="0"/>
                        </a:rPr>
                        <a:t>Legal Factors</a:t>
                      </a:r>
                    </a:p>
                  </a:txBody>
                  <a:tcPr>
                    <a:pattFill prst="pct40">
                      <a:fgClr>
                        <a:srgbClr val="00B0F0"/>
                      </a:fgClr>
                      <a:bgClr>
                        <a:schemeClr val="bg1"/>
                      </a:bgClr>
                    </a:pattFill>
                  </a:tcPr>
                </a:tc>
                <a:tc>
                  <a:txBody>
                    <a:bodyPr/>
                    <a:lstStyle/>
                    <a:p>
                      <a:endParaRPr lang="en-GB" sz="1600" dirty="0">
                        <a:latin typeface="Arial" panose="020B0604020202020204" pitchFamily="34" charset="0"/>
                        <a:cs typeface="Arial" panose="020B0604020202020204" pitchFamily="34" charset="0"/>
                      </a:endParaRPr>
                    </a:p>
                    <a:p>
                      <a:pPr algn="ctr"/>
                      <a:r>
                        <a:rPr lang="en-GB" sz="2100" dirty="0">
                          <a:solidFill>
                            <a:schemeClr val="tx1"/>
                          </a:solidFill>
                          <a:latin typeface="Arial" panose="020B0604020202020204" pitchFamily="34" charset="0"/>
                          <a:cs typeface="Arial" panose="020B0604020202020204" pitchFamily="34" charset="0"/>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1: </a:t>
                      </a:r>
                      <a:r>
                        <a:rPr lang="en-US" sz="1400" b="1" dirty="0">
                          <a:latin typeface="Arial" panose="020B0604020202020204" pitchFamily="34" charset="0"/>
                          <a:cs typeface="Arial" panose="020B0604020202020204" pitchFamily="34" charset="0"/>
                        </a:rPr>
                        <a:t>Government policies on small businesses </a:t>
                      </a:r>
                      <a:r>
                        <a:rPr lang="en-GB" sz="1400" dirty="0">
                          <a:latin typeface="Arial" panose="020B0604020202020204" pitchFamily="34" charset="0"/>
                          <a:cs typeface="Arial" panose="020B0604020202020204" pitchFamily="34" charset="0"/>
                        </a:rPr>
                        <a:t>(BBC, 2023). </a:t>
                      </a:r>
                      <a:r>
                        <a:rPr lang="en-GB" sz="1400" b="1" dirty="0">
                          <a:latin typeface="Arial" panose="020B0604020202020204" pitchFamily="34" charset="0"/>
                          <a:cs typeface="Arial" panose="020B0604020202020204" pitchFamily="34" charset="0"/>
                        </a:rPr>
                        <a:t>Sub factor 2: </a:t>
                      </a:r>
                      <a:r>
                        <a:rPr lang="en-US" sz="1400" b="1" dirty="0">
                          <a:latin typeface="Arial" panose="020B0604020202020204" pitchFamily="34" charset="0"/>
                          <a:cs typeface="Arial" panose="020B0604020202020204" pitchFamily="34" charset="0"/>
                        </a:rPr>
                        <a:t>Employment regulations and wage policies</a:t>
                      </a:r>
                      <a:r>
                        <a:rPr lang="en-US" sz="1400" dirty="0">
                          <a:latin typeface="Arial" panose="020B0604020202020204" pitchFamily="34" charset="0"/>
                          <a:cs typeface="Arial" panose="020B0604020202020204" pitchFamily="34" charset="0"/>
                        </a:rPr>
                        <a:t>(Johnson, Scholes and Whittington, 2017).</a:t>
                      </a:r>
                      <a:endParaRPr lang="en-GB"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400" b="1" dirty="0">
                        <a:latin typeface="Arial" panose="020B0604020202020204" pitchFamily="34" charset="0"/>
                        <a:cs typeface="Arial" panose="020B0604020202020204" pitchFamily="34" charset="0"/>
                      </a:endParaRP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1: Rising costs (inflation) </a:t>
                      </a:r>
                      <a:r>
                        <a:rPr lang="en-GB" sz="1400" dirty="0">
                          <a:latin typeface="Arial" panose="020B0604020202020204" pitchFamily="34" charset="0"/>
                          <a:cs typeface="Arial" panose="020B0604020202020204" pitchFamily="34" charset="0"/>
                        </a:rPr>
                        <a:t>(Kotler and Keller, 2016).</a:t>
                      </a:r>
                      <a:endParaRPr lang="en-GB"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2: </a:t>
                      </a:r>
                      <a:r>
                        <a:rPr lang="en-US" sz="1400" b="1" i="0" dirty="0">
                          <a:latin typeface="Arial" panose="020B0604020202020204" pitchFamily="34" charset="0"/>
                          <a:cs typeface="Arial" panose="020B0604020202020204" pitchFamily="34" charset="0"/>
                        </a:rPr>
                        <a:t>Reduced consumer spending and footfall </a:t>
                      </a:r>
                      <a:r>
                        <a:rPr lang="en-GB" sz="1400" dirty="0">
                          <a:latin typeface="Arial" panose="020B0604020202020204" pitchFamily="34" charset="0"/>
                          <a:cs typeface="Arial" panose="020B0604020202020204" pitchFamily="34" charset="0"/>
                        </a:rPr>
                        <a:t>(</a:t>
                      </a:r>
                      <a:r>
                        <a:rPr lang="en-US" sz="1400" dirty="0">
                          <a:latin typeface="Times New Roman" panose="02020603050405020304" pitchFamily="18" charset="0"/>
                          <a:cs typeface="Times New Roman" panose="02020603050405020304" pitchFamily="18" charset="0"/>
                        </a:rPr>
                        <a:t>BBC, 2023). </a:t>
                      </a:r>
                      <a:endParaRPr lang="en-GB" sz="1400" b="1" i="0"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1: </a:t>
                      </a:r>
                      <a:r>
                        <a:rPr lang="en-US" sz="1400" b="1" dirty="0">
                          <a:latin typeface="Arial" panose="020B0604020202020204" pitchFamily="34" charset="0"/>
                          <a:cs typeface="Arial" panose="020B0604020202020204" pitchFamily="34" charset="0"/>
                        </a:rPr>
                        <a:t>Changing work patterns (working from home)</a:t>
                      </a:r>
                      <a:r>
                        <a:rPr lang="en-GB" sz="1400" dirty="0">
                          <a:latin typeface="Arial" panose="020B0604020202020204" pitchFamily="34" charset="0"/>
                          <a:cs typeface="Arial" panose="020B0604020202020204" pitchFamily="34" charset="0"/>
                        </a:rPr>
                        <a:t>.</a:t>
                      </a:r>
                      <a:endParaRPr lang="en-GB"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2: Changing consumer behaviour </a:t>
                      </a:r>
                      <a:r>
                        <a:rPr lang="en-GB" sz="1400" dirty="0">
                          <a:latin typeface="Arial" panose="020B0604020202020204" pitchFamily="34" charset="0"/>
                          <a:cs typeface="Arial" panose="020B0604020202020204" pitchFamily="34" charset="0"/>
                        </a:rPr>
                        <a:t>(Mind Tools, n.d.).</a:t>
                      </a:r>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1: </a:t>
                      </a:r>
                      <a:r>
                        <a:rPr lang="en-US" sz="1400" b="1" dirty="0">
                          <a:latin typeface="Arial" panose="020B0604020202020204" pitchFamily="34" charset="0"/>
                          <a:cs typeface="Arial" panose="020B0604020202020204" pitchFamily="34" charset="0"/>
                        </a:rPr>
                        <a:t>Lack of online ordering systems </a:t>
                      </a:r>
                      <a:r>
                        <a:rPr lang="en-GB" sz="1400" dirty="0">
                          <a:latin typeface="Arial" panose="020B0604020202020204" pitchFamily="34" charset="0"/>
                          <a:cs typeface="Arial" panose="020B0604020202020204" pitchFamily="34" charset="0"/>
                        </a:rPr>
                        <a:t>(Mind Tools, n.d.).</a:t>
                      </a:r>
                      <a:endParaRPr lang="en-GB"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2: Growth of delivery platforms </a:t>
                      </a:r>
                      <a:r>
                        <a:rPr lang="en-GB" sz="1400" dirty="0">
                          <a:latin typeface="Arial" panose="020B0604020202020204" pitchFamily="34" charset="0"/>
                          <a:cs typeface="Arial" panose="020B0604020202020204" pitchFamily="34" charset="0"/>
                        </a:rPr>
                        <a:t>(Kotler and Keller, 2016).</a:t>
                      </a:r>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1: Business rates and regulations </a:t>
                      </a:r>
                      <a:r>
                        <a:rPr lang="en-GB" sz="1400" dirty="0">
                          <a:latin typeface="Arial" panose="020B0604020202020204" pitchFamily="34" charset="0"/>
                          <a:cs typeface="Arial" panose="020B0604020202020204" pitchFamily="34" charset="0"/>
                        </a:rPr>
                        <a:t>(</a:t>
                      </a:r>
                      <a:r>
                        <a:rPr lang="en-US" sz="1400" dirty="0">
                          <a:latin typeface="Times New Roman" panose="02020603050405020304" pitchFamily="18" charset="0"/>
                          <a:cs typeface="Times New Roman" panose="02020603050405020304" pitchFamily="18" charset="0"/>
                        </a:rPr>
                        <a:t>BBC, 2023). </a:t>
                      </a:r>
                      <a:endParaRPr lang="en-GB"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2: </a:t>
                      </a:r>
                      <a:r>
                        <a:rPr lang="en-US" sz="1400" b="1" dirty="0">
                          <a:latin typeface="Arial" panose="020B0604020202020204" pitchFamily="34" charset="0"/>
                          <a:cs typeface="Arial" panose="020B0604020202020204" pitchFamily="34" charset="0"/>
                        </a:rPr>
                        <a:t>Food safety and hygiene laws </a:t>
                      </a:r>
                      <a:r>
                        <a:rPr lang="en-US" sz="1400" dirty="0">
                          <a:latin typeface="Arial" panose="020B0604020202020204" pitchFamily="34" charset="0"/>
                          <a:cs typeface="Arial" panose="020B0604020202020204" pitchFamily="34" charset="0"/>
                        </a:rPr>
                        <a:t>(Johnson, Scholes and Whittington, 2017).</a:t>
                      </a:r>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1:  Use of organic ingredients </a:t>
                      </a:r>
                      <a:r>
                        <a:rPr lang="en-GB" sz="1400" dirty="0">
                          <a:latin typeface="Arial" panose="020B0604020202020204" pitchFamily="34" charset="0"/>
                          <a:cs typeface="Arial" panose="020B0604020202020204" pitchFamily="34" charset="0"/>
                        </a:rPr>
                        <a:t>(Kotler and Keller, 2016).</a:t>
                      </a:r>
                      <a:endParaRPr lang="en-GB"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400" b="1" dirty="0">
                          <a:latin typeface="Arial" panose="020B0604020202020204" pitchFamily="34" charset="0"/>
                          <a:cs typeface="Arial" panose="020B0604020202020204" pitchFamily="34" charset="0"/>
                        </a:rPr>
                        <a:t>Sub factor 2: Sustainability expectations</a:t>
                      </a:r>
                      <a:r>
                        <a:rPr lang="en-GB" sz="1400" dirty="0">
                          <a:latin typeface="Arial" panose="020B0604020202020204" pitchFamily="34" charset="0"/>
                          <a:cs typeface="Arial" panose="020B0604020202020204" pitchFamily="34" charset="0"/>
                        </a:rPr>
                        <a:t>.</a:t>
                      </a:r>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0"/>
            <a:ext cx="10515600" cy="736706"/>
          </a:xfrm>
        </p:spPr>
        <p:txBody>
          <a:bodyPr>
            <a:normAutofit/>
          </a:bodyPr>
          <a:lstStyle/>
          <a:p>
            <a:pPr algn="ctr"/>
            <a:r>
              <a:rPr lang="en-GB" sz="2800" b="1" u="sng" dirty="0">
                <a:latin typeface="Arial" panose="020B0604020202020204" pitchFamily="34" charset="0"/>
                <a:cs typeface="Arial" panose="020B0604020202020204" pitchFamily="34" charset="0"/>
              </a:rPr>
              <a:t>Provide a critique of the Cause-and-Effect model</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291662" y="624091"/>
            <a:ext cx="11774214" cy="736706"/>
          </a:xfrm>
        </p:spPr>
        <p:txBody>
          <a:bodyPr>
            <a:normAutofit/>
          </a:bodyPr>
          <a:lstStyle/>
          <a:p>
            <a:pPr>
              <a:lnSpc>
                <a:spcPct val="100000"/>
              </a:lnSpc>
            </a:pPr>
            <a:r>
              <a:rPr lang="en-US" sz="1600" dirty="0">
                <a:latin typeface="Arial" panose="020B0604020202020204" pitchFamily="34" charset="0"/>
                <a:cs typeface="Arial" panose="020B0604020202020204" pitchFamily="34" charset="0"/>
              </a:rPr>
              <a:t>The Cause-and-Effect Model, also known as the Fishbone or Ishikawa Diagram, is a problem-solving tool used to identify and </a:t>
            </a:r>
            <a:r>
              <a:rPr lang="en-US" sz="1600" dirty="0" err="1">
                <a:latin typeface="Arial" panose="020B0604020202020204" pitchFamily="34" charset="0"/>
                <a:cs typeface="Arial" panose="020B0604020202020204" pitchFamily="34" charset="0"/>
              </a:rPr>
              <a:t>organise</a:t>
            </a:r>
            <a:r>
              <a:rPr lang="en-US" sz="1600" dirty="0">
                <a:latin typeface="Arial" panose="020B0604020202020204" pitchFamily="34" charset="0"/>
                <a:cs typeface="Arial" panose="020B0604020202020204" pitchFamily="34" charset="0"/>
              </a:rPr>
              <a:t> the possible causes of a specific issue </a:t>
            </a:r>
            <a:r>
              <a:rPr lang="en-US" sz="1400" dirty="0">
                <a:latin typeface="Arial" panose="020B0604020202020204" pitchFamily="34" charset="0"/>
                <a:cs typeface="Arial" panose="020B0604020202020204" pitchFamily="34" charset="0"/>
              </a:rPr>
              <a:t>(John Cunningham Wood and Wood, 2005).</a:t>
            </a:r>
            <a:endParaRPr lang="en-US" sz="1600"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A512F19E-86A7-43F2-8336-44DFDCDA6E07}"/>
              </a:ext>
            </a:extLst>
          </p:cNvPr>
          <p:cNvGraphicFramePr/>
          <p:nvPr>
            <p:extLst>
              <p:ext uri="{D42A27DB-BD31-4B8C-83A1-F6EECF244321}">
                <p14:modId xmlns:p14="http://schemas.microsoft.com/office/powerpoint/2010/main" val="2608325128"/>
              </p:ext>
            </p:extLst>
          </p:nvPr>
        </p:nvGraphicFramePr>
        <p:xfrm>
          <a:off x="938923" y="1360797"/>
          <a:ext cx="10961415" cy="5355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Technology</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Processes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523220"/>
          </a:xfrm>
          <a:prstGeom prst="rect">
            <a:avLst/>
          </a:prstGeom>
          <a:noFill/>
          <a:ln w="57150">
            <a:solidFill>
              <a:srgbClr val="00B0F0"/>
            </a:solidFill>
          </a:ln>
        </p:spPr>
        <p:txBody>
          <a:bodyPr wrap="square" rtlCol="0">
            <a:spAutoFit/>
          </a:bodyPr>
          <a:lstStyle/>
          <a:p>
            <a:pPr algn="ctr"/>
            <a:r>
              <a:rPr lang="en-GB" sz="2800" b="1" dirty="0">
                <a:solidFill>
                  <a:srgbClr val="00B0F0"/>
                </a:solidFill>
              </a:rPr>
              <a:t>Finance</a:t>
            </a:r>
            <a:endParaRPr lang="en-GB" sz="2800" b="1" dirty="0">
              <a:solidFill>
                <a:srgbClr val="00B0F0"/>
              </a:solidFill>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46331"/>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Shops closing and fewer businesses operating nearby</a:t>
            </a:r>
            <a:r>
              <a:rPr lang="en-GB" sz="1200" b="1" dirty="0">
                <a:latin typeface="Arial" panose="020B0604020202020204" pitchFamily="34" charset="0"/>
                <a:cs typeface="Arial" panose="020B0604020202020204" pitchFamily="34" charset="0"/>
              </a:rPr>
              <a:t>.</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US" sz="1200" b="1" dirty="0"/>
              <a:t>Reduced footfall in the retail park.</a:t>
            </a:r>
            <a:endParaRPr lang="en-GB" sz="1200" b="1"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600164"/>
          </a:xfrm>
          <a:prstGeom prst="rect">
            <a:avLst/>
          </a:prstGeom>
          <a:noFill/>
          <a:ln w="12700">
            <a:solidFill>
              <a:schemeClr val="tx1"/>
            </a:solidFill>
          </a:ln>
        </p:spPr>
        <p:txBody>
          <a:bodyPr wrap="square" rtlCol="0">
            <a:spAutoFit/>
          </a:bodyPr>
          <a:lstStyle/>
          <a:p>
            <a:r>
              <a:rPr lang="en-US" sz="1100" dirty="0">
                <a:latin typeface="Arial" panose="020B0604020202020204" pitchFamily="34" charset="0"/>
                <a:cs typeface="Arial" panose="020B0604020202020204" pitchFamily="34" charset="0"/>
              </a:rPr>
              <a:t>Customers are no longer visiting as frequently due to redundancies in nearby shops.</a:t>
            </a:r>
            <a:endParaRPr lang="en-GB" sz="11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646331"/>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Office workers are working from home more often, reducing daily purchases</a:t>
            </a:r>
            <a:endParaRPr lang="en-GB" sz="1200" b="1"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Sales remain 25% below 2019 levels.</a:t>
            </a:r>
            <a:endParaRPr lang="en-GB" sz="1200" b="1"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646331"/>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Rising overheads (rent, utilities, insurance, business rates).</a:t>
            </a:r>
            <a:endParaRPr lang="en-GB" sz="1200" b="1"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US" sz="1200" b="1" dirty="0"/>
              <a:t> Crop failures make costs unpredictable. </a:t>
            </a:r>
            <a:endParaRPr lang="en-GB" sz="1200" b="1"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646331"/>
          </a:xfrm>
          <a:prstGeom prst="rect">
            <a:avLst/>
          </a:prstGeom>
          <a:noFill/>
          <a:ln w="12700">
            <a:solidFill>
              <a:schemeClr val="tx1"/>
            </a:solidFill>
          </a:ln>
        </p:spPr>
        <p:txBody>
          <a:bodyPr wrap="square" rtlCol="0">
            <a:spAutoFit/>
          </a:bodyPr>
          <a:lstStyle/>
          <a:p>
            <a:r>
              <a:rPr lang="en-US" sz="1200" b="1" dirty="0"/>
              <a:t>Organic ingredients are expensive and subject to supply fluctuations.</a:t>
            </a:r>
            <a:endParaRPr lang="en-GB" sz="1200" b="1"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Basil cannot always answer phone calls for pre-orders</a:t>
            </a:r>
            <a:r>
              <a:rPr lang="en-US" sz="1200"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830997"/>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No efficient system for managing customer demand during busy periods.</a:t>
            </a:r>
            <a:endParaRPr lang="en-GB" sz="1200" b="1"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No online ordering or digital pre-order system.</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646331"/>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No delivery service available despite customer demand.</a:t>
            </a:r>
            <a:endParaRPr lang="en-GB" sz="12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Application and discuss the information provided in my Cause-and-Effect diagram</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115614"/>
            <a:ext cx="10515600" cy="882870"/>
          </a:xfrm>
        </p:spPr>
        <p:txBody>
          <a:bodyPr>
            <a:noAutofit/>
          </a:bodyPr>
          <a:lstStyle/>
          <a:p>
            <a:pPr algn="ctr"/>
            <a:r>
              <a:rPr lang="en-GB" sz="2800" b="1" u="sng" dirty="0">
                <a:latin typeface="Arial" panose="020B0604020202020204" pitchFamily="34" charset="0"/>
                <a:cs typeface="Arial" panose="020B0604020202020204" pitchFamily="34" charset="0"/>
              </a:rPr>
              <a:t>Conclusion and Key Findings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746234"/>
            <a:ext cx="10515600" cy="5996152"/>
          </a:xfrm>
        </p:spPr>
        <p:txBody>
          <a:bodyPr>
            <a:normAutofit fontScale="55000" lnSpcReduction="20000"/>
          </a:bodyPr>
          <a:lstStyle/>
          <a:p>
            <a:r>
              <a:rPr lang="en-GB" sz="2400" b="1" dirty="0">
                <a:highlight>
                  <a:srgbClr val="FFFF00"/>
                </a:highlight>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Declining Footfall is the Core Issue</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most significant finding is the reduction in footfall at the retail park, caused by shop closures and fewer workers in the area. This has directly reduced Basil’s customer base and daily sales (</a:t>
            </a:r>
            <a:r>
              <a:rPr lang="en-US" dirty="0">
                <a:latin typeface="Times New Roman" panose="02020603050405020304" pitchFamily="18" charset="0"/>
                <a:cs typeface="Times New Roman" panose="02020603050405020304" pitchFamily="18" charset="0"/>
              </a:rPr>
              <a:t>BBC,2023). </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Discussion: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This is largely an external factor beyond Basil’s control, making his current location less viable over time. It suggests the business model is too dependent on passing trade.</a:t>
            </a:r>
            <a:endParaRPr lang="en-GB" dirty="0">
              <a:latin typeface="Arial" panose="020B0604020202020204" pitchFamily="34" charset="0"/>
              <a:cs typeface="Arial" panose="020B0604020202020204" pitchFamily="34" charset="0"/>
            </a:endParaRPr>
          </a:p>
          <a:p>
            <a:r>
              <a:rPr lang="en-GB" sz="2400" b="1" dirty="0">
                <a:highlight>
                  <a:srgbClr val="FFFF00"/>
                </a:highlight>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Changing Consumer </a:t>
            </a:r>
            <a:r>
              <a:rPr lang="en-US" b="1" dirty="0" err="1">
                <a:latin typeface="Arial" panose="020B0604020202020204" pitchFamily="34" charset="0"/>
                <a:cs typeface="Arial" panose="020B0604020202020204" pitchFamily="34" charset="0"/>
              </a:rPr>
              <a:t>Behaviour</a:t>
            </a:r>
            <a:r>
              <a:rPr lang="en-US" b="1" dirty="0">
                <a:latin typeface="Arial" panose="020B0604020202020204" pitchFamily="34" charset="0"/>
                <a:cs typeface="Arial" panose="020B0604020202020204" pitchFamily="34" charset="0"/>
              </a:rPr>
              <a:t> (Working from Home)</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rise in remote and hybrid working has reduced the number of office workers purchasing food daily </a:t>
            </a:r>
            <a:r>
              <a:rPr lang="en-GB" dirty="0"/>
              <a:t>(</a:t>
            </a:r>
            <a:r>
              <a:rPr lang="en-GB" dirty="0" err="1"/>
              <a:t>Ibbs</a:t>
            </a:r>
            <a:r>
              <a:rPr lang="en-GB" dirty="0"/>
              <a:t> and Kwak, 2000).</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Discussion: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This represents a long-term structural change rather than a temporary issue. Basil must adapt to this shift, as demand patterns have permanently changed.</a:t>
            </a:r>
            <a:endParaRPr lang="en-GB" dirty="0">
              <a:latin typeface="Arial" panose="020B0604020202020204" pitchFamily="34" charset="0"/>
              <a:cs typeface="Arial" panose="020B0604020202020204" pitchFamily="34" charset="0"/>
            </a:endParaRPr>
          </a:p>
          <a:p>
            <a:r>
              <a:rPr lang="en-GB" sz="2400" b="1" dirty="0">
                <a:highlight>
                  <a:srgbClr val="FFFF00"/>
                </a:highlight>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Lack of Technology and Convenience Services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Basil does not offer online ordering or delivery, despite clear customer demand for these services (Mind Tools, n.d.).</a:t>
            </a:r>
          </a:p>
          <a:p>
            <a:r>
              <a:rPr lang="en-US" b="1" dirty="0">
                <a:latin typeface="Arial" panose="020B0604020202020204" pitchFamily="34" charset="0"/>
                <a:cs typeface="Arial" panose="020B0604020202020204" pitchFamily="34" charset="0"/>
              </a:rPr>
              <a:t>Discussion: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This is an internal weakness and a missed opportunity. Competitors offering convenience are likely attracting customers away, meaning Basil is losing potential revenue.</a:t>
            </a:r>
            <a:endParaRPr lang="en-GB" dirty="0">
              <a:latin typeface="Arial" panose="020B0604020202020204" pitchFamily="34" charset="0"/>
              <a:cs typeface="Arial" panose="020B0604020202020204" pitchFamily="34" charset="0"/>
            </a:endParaRPr>
          </a:p>
          <a:p>
            <a:r>
              <a:rPr lang="en-GB" sz="2400" b="1" dirty="0">
                <a:highlight>
                  <a:srgbClr val="FFFF00"/>
                </a:highlight>
                <a:latin typeface="Arial" panose="020B0604020202020204" pitchFamily="34" charset="0"/>
                <a:cs typeface="Arial" panose="020B0604020202020204" pitchFamily="34" charset="0"/>
              </a:rPr>
              <a:t>Key Finding 4</a:t>
            </a:r>
            <a:r>
              <a:rPr lang="en-GB" sz="2400" dirty="0">
                <a:highlight>
                  <a:srgbClr val="FFFF00"/>
                </a:highlight>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Rising Costs and Financial Pressure</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business is experiencing increased overheads (rent, utilities, insurance) and unpredictable ingredient costs due to organic sourcing (Kotler and Keller, 2016).</a:t>
            </a:r>
          </a:p>
          <a:p>
            <a:r>
              <a:rPr lang="en-US" b="1" dirty="0">
                <a:latin typeface="Arial" panose="020B0604020202020204" pitchFamily="34" charset="0"/>
                <a:cs typeface="Arial" panose="020B0604020202020204" pitchFamily="34" charset="0"/>
              </a:rPr>
              <a:t>Discussion: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This creates a profit squeeze- costs are rising while sales remain 25% below 2019 levels. This combination threatens the long-term viability of the business.</a:t>
            </a:r>
          </a:p>
          <a:p>
            <a:pPr lvl="2"/>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pPr algn="ctr"/>
            <a:r>
              <a:rPr lang="en-GB" sz="2800" b="1" u="sng" dirty="0">
                <a:latin typeface="Arial" panose="020B0604020202020204" pitchFamily="34" charset="0"/>
                <a:cs typeface="Arial" panose="020B0604020202020204" pitchFamily="34" charset="0"/>
              </a:rPr>
              <a:t>Reference List:</a:t>
            </a:r>
            <a:endParaRPr lang="en-GB" sz="2800" u="sng"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BBC (2023). </a:t>
            </a:r>
            <a:r>
              <a:rPr lang="en-US" sz="1600" i="1" dirty="0">
                <a:latin typeface="Times New Roman" panose="02020603050405020304" pitchFamily="18" charset="0"/>
                <a:cs typeface="Times New Roman" panose="02020603050405020304" pitchFamily="18" charset="0"/>
              </a:rPr>
              <a:t>BBC Bitesize</a:t>
            </a:r>
            <a:r>
              <a:rPr lang="en-US" sz="1600" dirty="0">
                <a:latin typeface="Times New Roman" panose="02020603050405020304" pitchFamily="18" charset="0"/>
                <a:cs typeface="Times New Roman" panose="02020603050405020304" pitchFamily="18" charset="0"/>
              </a:rPr>
              <a:t>. [online] BBC Bitesize. Available at: </a:t>
            </a:r>
            <a:r>
              <a:rPr lang="en-US" sz="1600" dirty="0">
                <a:latin typeface="Times New Roman" panose="02020603050405020304" pitchFamily="18" charset="0"/>
                <a:cs typeface="Times New Roman" panose="02020603050405020304" pitchFamily="18" charset="0"/>
                <a:hlinkClick r:id="rId2"/>
              </a:rPr>
              <a:t>https://www.bbc.co.uk/bitesize</a:t>
            </a:r>
            <a:r>
              <a:rPr lang="en-US" sz="1600" dirty="0">
                <a:latin typeface="Times New Roman" panose="02020603050405020304" pitchFamily="18" charset="0"/>
                <a:cs typeface="Times New Roman" panose="02020603050405020304" pitchFamily="18" charset="0"/>
              </a:rPr>
              <a:t>.</a:t>
            </a:r>
          </a:p>
          <a:p>
            <a:pPr marL="342900" indent="-342900" algn="just">
              <a:buFont typeface="+mj-lt"/>
              <a:buAutoNum type="arabicPeriod"/>
            </a:pPr>
            <a:r>
              <a:rPr lang="en-US" sz="1600" dirty="0" err="1">
                <a:latin typeface="Times New Roman" panose="02020603050405020304" pitchFamily="18" charset="0"/>
                <a:cs typeface="Times New Roman" panose="02020603050405020304" pitchFamily="18" charset="0"/>
              </a:rPr>
              <a:t>Ibbs</a:t>
            </a:r>
            <a:r>
              <a:rPr lang="en-US" sz="1600" dirty="0">
                <a:latin typeface="Times New Roman" panose="02020603050405020304" pitchFamily="18" charset="0"/>
                <a:cs typeface="Times New Roman" panose="02020603050405020304" pitchFamily="18" charset="0"/>
              </a:rPr>
              <a:t>, C.W. and Kwak, Y.H. (2000). Assessing Project Management Maturity. </a:t>
            </a:r>
            <a:r>
              <a:rPr lang="en-US" sz="1600" i="1" dirty="0">
                <a:latin typeface="Times New Roman" panose="02020603050405020304" pitchFamily="18" charset="0"/>
                <a:cs typeface="Times New Roman" panose="02020603050405020304" pitchFamily="18" charset="0"/>
              </a:rPr>
              <a:t>Project Management Journal</a:t>
            </a:r>
            <a:r>
              <a:rPr lang="en-US" sz="1600" dirty="0">
                <a:latin typeface="Times New Roman" panose="02020603050405020304" pitchFamily="18" charset="0"/>
                <a:cs typeface="Times New Roman" panose="02020603050405020304" pitchFamily="18" charset="0"/>
              </a:rPr>
              <a:t>, 31(1), pp.32–43. </a:t>
            </a:r>
            <a:r>
              <a:rPr lang="en-US" sz="1600" dirty="0" err="1">
                <a:latin typeface="Times New Roman" panose="02020603050405020304" pitchFamily="18" charset="0"/>
                <a:cs typeface="Times New Roman" panose="02020603050405020304" pitchFamily="18" charset="0"/>
              </a:rPr>
              <a:t>doi</a:t>
            </a:r>
            <a:r>
              <a:rPr lang="en-US" sz="1600" dirty="0">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hlinkClick r:id="rId3"/>
              </a:rPr>
              <a:t>Https://doi.org/10.1177/875697280003100106</a:t>
            </a:r>
            <a:r>
              <a:rPr lang="en-US" sz="1600" dirty="0">
                <a:latin typeface="Times New Roman" panose="02020603050405020304" pitchFamily="18" charset="0"/>
                <a:cs typeface="Times New Roman" panose="02020603050405020304" pitchFamily="18" charset="0"/>
              </a:rPr>
              <a:t>.</a:t>
            </a:r>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John Cunningham Wood and Wood, M.C. (2005). </a:t>
            </a:r>
            <a:r>
              <a:rPr lang="en-US" sz="1600" i="1" dirty="0">
                <a:latin typeface="Times New Roman" panose="02020603050405020304" pitchFamily="18" charset="0"/>
                <a:cs typeface="Times New Roman" panose="02020603050405020304" pitchFamily="18" charset="0"/>
              </a:rPr>
              <a:t>Joseph M. Juran : Critical Evaluations in Business and Management</a:t>
            </a:r>
            <a:r>
              <a:rPr lang="en-US" sz="1600" dirty="0">
                <a:latin typeface="Times New Roman" panose="02020603050405020304" pitchFamily="18" charset="0"/>
                <a:cs typeface="Times New Roman" panose="02020603050405020304" pitchFamily="18" charset="0"/>
              </a:rPr>
              <a:t>. London ; New York: Routledge.</a:t>
            </a:r>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Johnson, G., Scholes, K. and Whittington, R. (2017). </a:t>
            </a:r>
            <a:r>
              <a:rPr lang="en-US" sz="1600" i="1" dirty="0">
                <a:latin typeface="Times New Roman" panose="02020603050405020304" pitchFamily="18" charset="0"/>
                <a:cs typeface="Times New Roman" panose="02020603050405020304" pitchFamily="18" charset="0"/>
              </a:rPr>
              <a:t>Exploring Strategy</a:t>
            </a:r>
            <a:r>
              <a:rPr lang="en-US" sz="1600" dirty="0">
                <a:latin typeface="Times New Roman" panose="02020603050405020304" pitchFamily="18" charset="0"/>
                <a:cs typeface="Times New Roman" panose="02020603050405020304" pitchFamily="18" charset="0"/>
              </a:rPr>
              <a:t>. 11th ed. Harlow: Pearson Education.</a:t>
            </a:r>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Kotler, P. and Keller, K.L. (2016). </a:t>
            </a:r>
            <a:r>
              <a:rPr lang="en-US" sz="1600" i="1" dirty="0">
                <a:latin typeface="Times New Roman" panose="02020603050405020304" pitchFamily="18" charset="0"/>
                <a:cs typeface="Times New Roman" panose="02020603050405020304" pitchFamily="18" charset="0"/>
              </a:rPr>
              <a:t>Marketing Management</a:t>
            </a:r>
            <a:r>
              <a:rPr lang="en-US" sz="1600" dirty="0">
                <a:latin typeface="Times New Roman" panose="02020603050405020304" pitchFamily="18" charset="0"/>
                <a:cs typeface="Times New Roman" panose="02020603050405020304" pitchFamily="18" charset="0"/>
              </a:rPr>
              <a:t>. 14th ed. Pearson Education.</a:t>
            </a:r>
          </a:p>
          <a:p>
            <a:pPr marL="342900" indent="-342900" algn="just">
              <a:buFont typeface="+mj-lt"/>
              <a:buAutoNum type="arabicPeriod"/>
            </a:pPr>
            <a:r>
              <a:rPr lang="en-US" sz="1600" dirty="0"/>
              <a:t>Mind Tools (n.d.) </a:t>
            </a:r>
            <a:r>
              <a:rPr lang="en-US" sz="1600" i="1" dirty="0"/>
              <a:t>PESTEL Analysis and Cause and Effect Analysis</a:t>
            </a:r>
            <a:r>
              <a:rPr lang="en-US" sz="1600" dirty="0"/>
              <a:t>. Available at: </a:t>
            </a:r>
            <a:r>
              <a:rPr lang="en-US" sz="1600" dirty="0">
                <a:hlinkClick r:id="rId4"/>
              </a:rPr>
              <a:t>https://www.mindtools.com</a:t>
            </a:r>
            <a:endParaRPr lang="en-US" sz="1600" dirty="0"/>
          </a:p>
          <a:p>
            <a:pPr marL="342900" indent="-342900" algn="just">
              <a:buFont typeface="+mj-lt"/>
              <a:buAutoNum type="arabicPeriod"/>
            </a:pPr>
            <a:r>
              <a:rPr lang="en-US" sz="1600" dirty="0">
                <a:latin typeface="Times New Roman" panose="02020603050405020304" pitchFamily="18" charset="0"/>
                <a:cs typeface="Times New Roman" panose="02020603050405020304" pitchFamily="18" charset="0"/>
              </a:rPr>
              <a:t>Slack, N., Chambers, S. and Johnston, R. (2010). </a:t>
            </a:r>
            <a:r>
              <a:rPr lang="en-US" sz="1600" i="1" dirty="0">
                <a:latin typeface="Times New Roman" panose="02020603050405020304" pitchFamily="18" charset="0"/>
                <a:cs typeface="Times New Roman" panose="02020603050405020304" pitchFamily="18" charset="0"/>
              </a:rPr>
              <a:t>Operations Management</a:t>
            </a:r>
            <a:r>
              <a:rPr lang="en-US" sz="1600" dirty="0">
                <a:latin typeface="Times New Roman" panose="02020603050405020304" pitchFamily="18" charset="0"/>
                <a:cs typeface="Times New Roman" panose="02020603050405020304" pitchFamily="18" charset="0"/>
              </a:rPr>
              <a:t>. 6th ed. Harlow: Prentice Hall/Financial Times.</a:t>
            </a:r>
          </a:p>
          <a:p>
            <a:pPr marL="342900" indent="-342900" algn="just">
              <a:buFont typeface="+mj-lt"/>
              <a:buAutoNum type="arabicPeriod"/>
            </a:pPr>
            <a:r>
              <a:rPr lang="en-US" sz="1800" dirty="0">
                <a:latin typeface="Times New Roman" panose="02020603050405020304" pitchFamily="18" charset="0"/>
                <a:cs typeface="Times New Roman" panose="02020603050405020304" pitchFamily="18" charset="0"/>
              </a:rPr>
              <a:t>T</a:t>
            </a:r>
            <a:r>
              <a:rPr lang="en-US" sz="1600" dirty="0">
                <a:latin typeface="Times New Roman" panose="02020603050405020304" pitchFamily="18" charset="0"/>
                <a:cs typeface="Times New Roman" panose="02020603050405020304" pitchFamily="18" charset="0"/>
              </a:rPr>
              <a:t>he Chartered Institute of Marketing (2019). </a:t>
            </a:r>
            <a:r>
              <a:rPr lang="en-US" sz="1600" i="1" dirty="0">
                <a:latin typeface="Times New Roman" panose="02020603050405020304" pitchFamily="18" charset="0"/>
                <a:cs typeface="Times New Roman" panose="02020603050405020304" pitchFamily="18" charset="0"/>
              </a:rPr>
              <a:t>Marketing Qualifications, Training and Membership | CIM</a:t>
            </a:r>
            <a:r>
              <a:rPr lang="en-US" sz="1600" dirty="0">
                <a:latin typeface="Times New Roman" panose="02020603050405020304" pitchFamily="18" charset="0"/>
                <a:cs typeface="Times New Roman" panose="02020603050405020304" pitchFamily="18" charset="0"/>
              </a:rPr>
              <a:t>. [online] Cim.co.uk. Available at: </a:t>
            </a:r>
            <a:r>
              <a:rPr lang="en-US" sz="1600" dirty="0">
                <a:latin typeface="Times New Roman" panose="02020603050405020304" pitchFamily="18" charset="0"/>
                <a:cs typeface="Times New Roman" panose="02020603050405020304" pitchFamily="18" charset="0"/>
                <a:hlinkClick r:id="rId5"/>
              </a:rPr>
              <a:t>https://www.cim.co.uk</a:t>
            </a:r>
            <a:r>
              <a:rPr lang="en-US" sz="1600" dirty="0">
                <a:latin typeface="Times New Roman" panose="02020603050405020304" pitchFamily="18" charset="0"/>
                <a:cs typeface="Times New Roman" panose="02020603050405020304" pitchFamily="18" charset="0"/>
              </a:rPr>
              <a:t>.</a:t>
            </a:r>
          </a:p>
          <a:p>
            <a:pPr marL="342900" indent="-342900" algn="just">
              <a:buFont typeface="+mj-lt"/>
              <a:buAutoNum type="arabicPeriod"/>
            </a:pPr>
            <a:endParaRPr lang="en-US" sz="1400" dirty="0">
              <a:latin typeface="Times New Roman" panose="02020603050405020304" pitchFamily="18" charset="0"/>
              <a:cs typeface="Times New Roman" panose="02020603050405020304" pitchFamily="18" charset="0"/>
            </a:endParaRPr>
          </a:p>
          <a:p>
            <a:pPr marL="342900" indent="-342900" algn="just">
              <a:buFont typeface="+mj-lt"/>
              <a:buAutoNum type="arabicPeriod"/>
            </a:pPr>
            <a:endParaRPr lang="en-US" sz="1400" dirty="0">
              <a:latin typeface="Times New Roman" panose="02020603050405020304" pitchFamily="18" charset="0"/>
              <a:cs typeface="Times New Roman" panose="02020603050405020304" pitchFamily="18" charset="0"/>
            </a:endParaRPr>
          </a:p>
          <a:p>
            <a:pPr marL="342900" indent="-342900" algn="just">
              <a:buFont typeface="+mj-lt"/>
              <a:buAutoNum type="arabicPeriod"/>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9184"/>
            <a:ext cx="6894576" cy="1783080"/>
          </a:xfrm>
        </p:spPr>
        <p:txBody>
          <a:bodyPr anchor="b">
            <a:normAutofit/>
          </a:bodyPr>
          <a:lstStyle/>
          <a:p>
            <a:br>
              <a:rPr lang="en-GB" sz="5400" b="1">
                <a:latin typeface="Arial" panose="020B0604020202020204" pitchFamily="34" charset="0"/>
                <a:cs typeface="Arial" panose="020B0604020202020204" pitchFamily="34" charset="0"/>
              </a:rPr>
            </a:br>
            <a:endParaRPr lang="en-GB" sz="5400" b="1">
              <a:latin typeface="Arial" panose="020B0604020202020204" pitchFamily="34" charset="0"/>
              <a:cs typeface="Arial" panose="020B0604020202020204" pitchFamily="34" charset="0"/>
            </a:endParaRP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001486" y="5035296"/>
            <a:ext cx="6672942" cy="1155192"/>
          </a:xfrm>
        </p:spPr>
        <p:txBody>
          <a:bodyPr>
            <a:normAutofit/>
          </a:bodyPr>
          <a:lstStyle/>
          <a:p>
            <a:endParaRPr lang="en-GB" sz="2200" dirty="0">
              <a:latin typeface="Arial" panose="020B0604020202020204" pitchFamily="34" charset="0"/>
              <a:cs typeface="Arial" panose="020B0604020202020204" pitchFamily="34" charset="0"/>
            </a:endParaRPr>
          </a:p>
          <a:p>
            <a:pPr marL="0" indent="0">
              <a:buNone/>
            </a:pPr>
            <a:r>
              <a:rPr lang="en-GB" sz="2200" b="1" dirty="0">
                <a:latin typeface="Arial" panose="020B0604020202020204" pitchFamily="34" charset="0"/>
                <a:cs typeface="Arial" panose="020B0604020202020204" pitchFamily="34" charset="0"/>
              </a:rPr>
              <a:t>Thank you for listening</a:t>
            </a:r>
          </a:p>
        </p:txBody>
      </p:sp>
      <p:pic>
        <p:nvPicPr>
          <p:cNvPr id="5" name="Picture 4">
            <a:extLst>
              <a:ext uri="{FF2B5EF4-FFF2-40B4-BE49-F238E27FC236}">
                <a16:creationId xmlns:a16="http://schemas.microsoft.com/office/drawing/2014/main" id="{0A79A21D-646C-F96C-368F-3387E9E174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5963" y="329183"/>
            <a:ext cx="3429969" cy="3429969"/>
          </a:xfrm>
          <a:prstGeom prst="rect">
            <a:avLst/>
          </a:prstGeom>
        </p:spPr>
      </p:pic>
      <p:pic>
        <p:nvPicPr>
          <p:cNvPr id="7" name="Picture 6">
            <a:extLst>
              <a:ext uri="{FF2B5EF4-FFF2-40B4-BE49-F238E27FC236}">
                <a16:creationId xmlns:a16="http://schemas.microsoft.com/office/drawing/2014/main" id="{9BA4F205-6E8F-AA28-2A4D-2C015043EF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3840" y="4504368"/>
            <a:ext cx="3995928" cy="1325921"/>
          </a:xfrm>
          <a:prstGeom prst="rect">
            <a:avLst/>
          </a:prstGeom>
        </p:spPr>
      </p:pic>
      <p:pic>
        <p:nvPicPr>
          <p:cNvPr id="6" name="Picture 5">
            <a:extLst>
              <a:ext uri="{FF2B5EF4-FFF2-40B4-BE49-F238E27FC236}">
                <a16:creationId xmlns:a16="http://schemas.microsoft.com/office/drawing/2014/main" id="{9038B9C6-FF4F-88B0-6CBB-217EAF6D2F0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9388" y="275190"/>
            <a:ext cx="6672942" cy="4455472"/>
          </a:xfrm>
          <a:prstGeom prst="rect">
            <a:avLst/>
          </a:prstGeom>
        </p:spPr>
      </p:pic>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c79fde8acf77671fc3eb0adc25da8327">
  <xsd:schema xmlns:xsd="http://www.w3.org/2001/XMLSchema" xmlns:xs="http://www.w3.org/2001/XMLSchema" xmlns:p="http://schemas.microsoft.com/office/2006/metadata/properties" xmlns:ns3="901b7179-a49d-4669-ab88-101a0e80079b" targetNamespace="http://schemas.microsoft.com/office/2006/metadata/properties" ma:root="true" ma:fieldsID="7d23f0239cc442c278c05fce6916b6b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www.w3.org/XML/1998/namespace"/>
    <ds:schemaRef ds:uri="901b7179-a49d-4669-ab88-101a0e80079b"/>
    <ds:schemaRef ds:uri="http://schemas.microsoft.com/office/2006/documentManagement/types"/>
    <ds:schemaRef ds:uri="http://purl.org/dc/terms/"/>
    <ds:schemaRef ds:uri="http://purl.org/dc/dcmitype/"/>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E10D6457-5C86-40A1-9DBD-59CE1ADD0A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3426</TotalTime>
  <Words>2006</Words>
  <Application>Microsoft Office PowerPoint</Application>
  <PresentationFormat>Widescreen</PresentationFormat>
  <Paragraphs>155</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vt:lpstr>
      <vt:lpstr>Calibri Light</vt:lpstr>
      <vt:lpstr>Times New Roman</vt:lpstr>
      <vt:lpstr>Wingdings</vt:lpstr>
      <vt:lpstr>Office Theme</vt:lpstr>
      <vt:lpstr>PowerPoint Presentation</vt:lpstr>
      <vt:lpstr>Overview of my presentation.  </vt:lpstr>
      <vt:lpstr>Overview of Basil’s Bakery.  </vt:lpstr>
      <vt:lpstr>An insight into the problems Basil’s Bakery are facing. </vt:lpstr>
      <vt:lpstr>Provide a critique of the PESTEL Framework  </vt:lpstr>
      <vt:lpstr>  Application and discuss the information provided in your PESTEL Framework    </vt:lpstr>
      <vt:lpstr>Provide a critique of the Cause-and-Effect model</vt:lpstr>
      <vt:lpstr>PowerPoint Presentation</vt:lpstr>
      <vt:lpstr>Conclusion and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Anca Mioara Matei (2420092)</cp:lastModifiedBy>
  <cp:revision>100</cp:revision>
  <dcterms:created xsi:type="dcterms:W3CDTF">2024-01-29T11:42:05Z</dcterms:created>
  <dcterms:modified xsi:type="dcterms:W3CDTF">2026-06-12T10:33:38Z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