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 id="2147483707" r:id="rId2"/>
  </p:sldMasterIdLst>
  <p:notesMasterIdLst>
    <p:notesMasterId r:id="rId30"/>
  </p:notesMasterIdLst>
  <p:sldIdLst>
    <p:sldId id="288" r:id="rId3"/>
    <p:sldId id="298" r:id="rId4"/>
    <p:sldId id="290" r:id="rId5"/>
    <p:sldId id="295" r:id="rId6"/>
    <p:sldId id="294" r:id="rId7"/>
    <p:sldId id="296" r:id="rId8"/>
    <p:sldId id="299" r:id="rId9"/>
    <p:sldId id="300" r:id="rId10"/>
    <p:sldId id="301" r:id="rId11"/>
    <p:sldId id="302" r:id="rId12"/>
    <p:sldId id="303" r:id="rId13"/>
    <p:sldId id="304" r:id="rId14"/>
    <p:sldId id="317" r:id="rId15"/>
    <p:sldId id="318" r:id="rId16"/>
    <p:sldId id="319" r:id="rId17"/>
    <p:sldId id="316" r:id="rId18"/>
    <p:sldId id="313" r:id="rId19"/>
    <p:sldId id="312" r:id="rId20"/>
    <p:sldId id="309" r:id="rId21"/>
    <p:sldId id="307" r:id="rId22"/>
    <p:sldId id="310" r:id="rId23"/>
    <p:sldId id="311" r:id="rId24"/>
    <p:sldId id="308" r:id="rId25"/>
    <p:sldId id="305" r:id="rId26"/>
    <p:sldId id="306" r:id="rId27"/>
    <p:sldId id="314" r:id="rId28"/>
    <p:sldId id="315" r:id="rId29"/>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21" autoAdjust="0"/>
    <p:restoredTop sz="27648" autoAdjust="0"/>
  </p:normalViewPr>
  <p:slideViewPr>
    <p:cSldViewPr>
      <p:cViewPr varScale="1">
        <p:scale>
          <a:sx n="20" d="100"/>
          <a:sy n="20" d="100"/>
        </p:scale>
        <p:origin x="1944" y="3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30723"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25604" name="Rectangle 4"/>
          <p:cNvSpPr>
            <a:spLocks noRo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25"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smtClean="0"/>
              <a:t>Click to edit Master text styles</a:t>
            </a:r>
          </a:p>
          <a:p>
            <a:pPr lvl="1"/>
            <a:r>
              <a:rPr lang="en-GB" altLang="cy-GB" noProof="0" smtClean="0"/>
              <a:t>Second level</a:t>
            </a:r>
          </a:p>
          <a:p>
            <a:pPr lvl="2"/>
            <a:r>
              <a:rPr lang="en-GB" altLang="cy-GB" noProof="0" smtClean="0"/>
              <a:t>Third level</a:t>
            </a:r>
          </a:p>
          <a:p>
            <a:pPr lvl="3"/>
            <a:r>
              <a:rPr lang="en-GB" altLang="cy-GB" noProof="0" smtClean="0"/>
              <a:t>Fourth level</a:t>
            </a:r>
          </a:p>
          <a:p>
            <a:pPr lvl="4"/>
            <a:r>
              <a:rPr lang="en-GB" altLang="cy-GB" noProof="0" smtClean="0"/>
              <a:t>Fifth level</a:t>
            </a:r>
          </a:p>
        </p:txBody>
      </p:sp>
      <p:sp>
        <p:nvSpPr>
          <p:cNvPr id="30726"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30727"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4502D7E-44A0-4F6E-B3E2-6D08B9FFA326}" type="slidenum">
              <a:rPr lang="en-GB" altLang="cy-GB"/>
              <a:pPr>
                <a:defRPr/>
              </a:pPr>
              <a:t>‹#›</a:t>
            </a:fld>
            <a:endParaRPr lang="en-GB" altLang="cy-GB"/>
          </a:p>
        </p:txBody>
      </p:sp>
    </p:spTree>
    <p:extLst>
      <p:ext uri="{BB962C8B-B14F-4D97-AF65-F5344CB8AC3E}">
        <p14:creationId xmlns:p14="http://schemas.microsoft.com/office/powerpoint/2010/main" val="410927054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smtClean="0">
              <a:latin typeface="Arial" panose="020B0604020202020204" pitchFamily="34" charset="0"/>
            </a:endParaRPr>
          </a:p>
        </p:txBody>
      </p:sp>
    </p:spTree>
    <p:extLst>
      <p:ext uri="{BB962C8B-B14F-4D97-AF65-F5344CB8AC3E}">
        <p14:creationId xmlns:p14="http://schemas.microsoft.com/office/powerpoint/2010/main" val="16318297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a:t>
            </a:fld>
            <a:endParaRPr lang="en-GB" altLang="en-US" smtClean="0">
              <a:solidFill>
                <a:srgbClr val="000000"/>
              </a:solidFill>
            </a:endParaRPr>
          </a:p>
        </p:txBody>
      </p:sp>
    </p:spTree>
    <p:extLst>
      <p:ext uri="{BB962C8B-B14F-4D97-AF65-F5344CB8AC3E}">
        <p14:creationId xmlns:p14="http://schemas.microsoft.com/office/powerpoint/2010/main" val="13146643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3174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A90F46F-C0F8-49CD-B1E0-CD161A3A3E30}" type="slidenum">
              <a:rPr lang="en-GB" altLang="en-US" smtClean="0">
                <a:solidFill>
                  <a:srgbClr val="000000"/>
                </a:solidFill>
              </a:rPr>
              <a:pPr/>
              <a:t>3</a:t>
            </a:fld>
            <a:endParaRPr lang="en-GB" altLang="en-US" smtClean="0">
              <a:solidFill>
                <a:srgbClr val="000000"/>
              </a:solidFill>
            </a:endParaRPr>
          </a:p>
        </p:txBody>
      </p:sp>
    </p:spTree>
    <p:extLst>
      <p:ext uri="{BB962C8B-B14F-4D97-AF65-F5344CB8AC3E}">
        <p14:creationId xmlns:p14="http://schemas.microsoft.com/office/powerpoint/2010/main" val="31581771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4198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AB8C7CB-AD63-413D-8D5E-792425964050}" type="slidenum">
              <a:rPr lang="en-GB" altLang="en-US" smtClean="0">
                <a:solidFill>
                  <a:srgbClr val="000000"/>
                </a:solidFill>
              </a:rPr>
              <a:pPr/>
              <a:t>4</a:t>
            </a:fld>
            <a:endParaRPr lang="en-GB" altLang="en-US" smtClean="0">
              <a:solidFill>
                <a:srgbClr val="000000"/>
              </a:solidFill>
            </a:endParaRPr>
          </a:p>
        </p:txBody>
      </p:sp>
    </p:spTree>
    <p:extLst>
      <p:ext uri="{BB962C8B-B14F-4D97-AF65-F5344CB8AC3E}">
        <p14:creationId xmlns:p14="http://schemas.microsoft.com/office/powerpoint/2010/main" val="12625585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r>
              <a:rPr lang="cy-GB" altLang="en-US" dirty="0" smtClean="0">
                <a:latin typeface="Arial" panose="020B0604020202020204" pitchFamily="34" charset="0"/>
              </a:rPr>
              <a:t>Timetable</a:t>
            </a:r>
            <a:r>
              <a:rPr lang="cy-GB" altLang="en-US" baseline="0" dirty="0" smtClean="0">
                <a:latin typeface="Arial" panose="020B0604020202020204" pitchFamily="34" charset="0"/>
              </a:rPr>
              <a:t> to be discussed</a:t>
            </a:r>
          </a:p>
          <a:p>
            <a:endParaRPr lang="cy-GB" altLang="en-US" baseline="0" dirty="0" smtClean="0">
              <a:latin typeface="Arial" panose="020B0604020202020204" pitchFamily="34" charset="0"/>
            </a:endParaRPr>
          </a:p>
          <a:p>
            <a:r>
              <a:rPr lang="cy-GB" altLang="en-US" baseline="0" dirty="0" smtClean="0">
                <a:latin typeface="Arial" panose="020B0604020202020204" pitchFamily="34" charset="0"/>
              </a:rPr>
              <a:t>Some students opting to present earlier</a:t>
            </a:r>
          </a:p>
          <a:p>
            <a:endParaRPr lang="cy-GB" altLang="en-US" baseline="0" dirty="0" smtClean="0">
              <a:latin typeface="Arial" panose="020B0604020202020204" pitchFamily="34" charset="0"/>
            </a:endParaRPr>
          </a:p>
          <a:p>
            <a:r>
              <a:rPr lang="cy-GB" altLang="en-US" baseline="0" dirty="0" smtClean="0">
                <a:latin typeface="Arial" panose="020B0604020202020204" pitchFamily="34" charset="0"/>
              </a:rPr>
              <a:t>Can listen to Panopto if time...</a:t>
            </a:r>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5</a:t>
            </a:fld>
            <a:endParaRPr lang="en-GB" altLang="en-US" smtClean="0">
              <a:solidFill>
                <a:srgbClr val="000000"/>
              </a:solidFill>
            </a:endParaRPr>
          </a:p>
        </p:txBody>
      </p:sp>
    </p:spTree>
    <p:extLst>
      <p:ext uri="{BB962C8B-B14F-4D97-AF65-F5344CB8AC3E}">
        <p14:creationId xmlns:p14="http://schemas.microsoft.com/office/powerpoint/2010/main" val="19717220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r>
              <a:rPr lang="cy-GB" altLang="en-US" dirty="0" smtClean="0">
                <a:latin typeface="Arial" panose="020B0604020202020204" pitchFamily="34" charset="0"/>
              </a:rPr>
              <a:t>Students to have opportunities</a:t>
            </a:r>
            <a:r>
              <a:rPr lang="cy-GB" altLang="en-US" baseline="0" dirty="0" smtClean="0">
                <a:latin typeface="Arial" panose="020B0604020202020204" pitchFamily="34" charset="0"/>
              </a:rPr>
              <a:t> to discuss what inclusion means to them.</a:t>
            </a:r>
          </a:p>
          <a:p>
            <a:endParaRPr lang="cy-GB" altLang="en-US" baseline="0" dirty="0" smtClean="0">
              <a:latin typeface="Arial" panose="020B0604020202020204" pitchFamily="34" charset="0"/>
            </a:endParaRPr>
          </a:p>
          <a:p>
            <a:r>
              <a:rPr lang="cy-GB" altLang="en-US" baseline="0" dirty="0" smtClean="0">
                <a:latin typeface="Arial" panose="020B0604020202020204" pitchFamily="34" charset="0"/>
              </a:rPr>
              <a:t>Students won’t have next 4 slides until AFTER lecture</a:t>
            </a:r>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6</a:t>
            </a:fld>
            <a:endParaRPr lang="en-GB" altLang="en-US" smtClean="0">
              <a:solidFill>
                <a:srgbClr val="000000"/>
              </a:solidFill>
            </a:endParaRPr>
          </a:p>
        </p:txBody>
      </p:sp>
    </p:spTree>
    <p:extLst>
      <p:ext uri="{BB962C8B-B14F-4D97-AF65-F5344CB8AC3E}">
        <p14:creationId xmlns:p14="http://schemas.microsoft.com/office/powerpoint/2010/main" val="417915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7</a:t>
            </a:fld>
            <a:endParaRPr lang="en-GB" altLang="en-US" smtClean="0">
              <a:solidFill>
                <a:srgbClr val="000000"/>
              </a:solidFill>
            </a:endParaRPr>
          </a:p>
        </p:txBody>
      </p:sp>
    </p:spTree>
    <p:extLst>
      <p:ext uri="{BB962C8B-B14F-4D97-AF65-F5344CB8AC3E}">
        <p14:creationId xmlns:p14="http://schemas.microsoft.com/office/powerpoint/2010/main" val="27777113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8</a:t>
            </a:fld>
            <a:endParaRPr lang="en-GB" altLang="en-US" smtClean="0">
              <a:solidFill>
                <a:srgbClr val="000000"/>
              </a:solidFill>
            </a:endParaRPr>
          </a:p>
        </p:txBody>
      </p:sp>
    </p:spTree>
    <p:extLst>
      <p:ext uri="{BB962C8B-B14F-4D97-AF65-F5344CB8AC3E}">
        <p14:creationId xmlns:p14="http://schemas.microsoft.com/office/powerpoint/2010/main" val="15950007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r>
              <a:rPr lang="en-US" altLang="en-US" dirty="0" smtClean="0">
                <a:latin typeface="Arial" panose="020B0604020202020204" pitchFamily="34" charset="0"/>
              </a:rPr>
              <a:t>In education "inclusion" has become the term used to describe the right of parents and children to access mainstream education alongside their peers, where parents want it and children's needs can be met.</a:t>
            </a:r>
          </a:p>
          <a:p>
            <a:r>
              <a:rPr lang="en-US" altLang="en-US" dirty="0" smtClean="0">
                <a:latin typeface="Arial" panose="020B0604020202020204" pitchFamily="34" charset="0"/>
              </a:rPr>
              <a:t>Integration, where the focus was on the child's ability to adapt has been replaced by Inclusion. The focus for Inclusion is on the setting's ability to adapt to the needs of the child, altering where necessary the way it works.</a:t>
            </a:r>
          </a:p>
          <a:p>
            <a:r>
              <a:rPr lang="en-US" altLang="en-US" dirty="0" smtClean="0">
                <a:latin typeface="Arial" panose="020B0604020202020204" pitchFamily="34" charset="0"/>
              </a:rPr>
              <a:t>An inclusive setting works towards providing effective planning and different activities (differentiation) in order to meet individual needs.</a:t>
            </a:r>
          </a:p>
          <a:p>
            <a:r>
              <a:rPr lang="en-US" altLang="en-US" dirty="0" smtClean="0">
                <a:latin typeface="Arial" panose="020B0604020202020204" pitchFamily="34" charset="0"/>
              </a:rPr>
              <a:t>A number of educational establishments have found that a move towards inclusive education has led to an improvement in general educational standards. This is backed up by research.</a:t>
            </a:r>
          </a:p>
          <a:p>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9</a:t>
            </a:fld>
            <a:endParaRPr lang="en-GB" altLang="en-US" smtClean="0">
              <a:solidFill>
                <a:srgbClr val="000000"/>
              </a:solidFill>
            </a:endParaRPr>
          </a:p>
        </p:txBody>
      </p:sp>
    </p:spTree>
    <p:extLst>
      <p:ext uri="{BB962C8B-B14F-4D97-AF65-F5344CB8AC3E}">
        <p14:creationId xmlns:p14="http://schemas.microsoft.com/office/powerpoint/2010/main" val="23494165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pPr>
              <a:lnSpc>
                <a:spcPct val="90000"/>
              </a:lnSpc>
            </a:pPr>
            <a:r>
              <a:rPr lang="en-GB" altLang="en-US" sz="1200" dirty="0" smtClean="0"/>
              <a:t>Inclusion is about providing equal opportunities for all children. When aiming to provide an inclusive curriculum it is important to identify some of the groups who may be part of an Early Years Setting.</a:t>
            </a:r>
          </a:p>
          <a:p>
            <a:pPr>
              <a:lnSpc>
                <a:spcPct val="90000"/>
              </a:lnSpc>
              <a:buFontTx/>
              <a:buChar char="•"/>
            </a:pPr>
            <a:r>
              <a:rPr lang="en-GB" altLang="en-US" sz="1200" dirty="0" smtClean="0"/>
              <a:t>boys and girls </a:t>
            </a:r>
          </a:p>
          <a:p>
            <a:pPr>
              <a:lnSpc>
                <a:spcPct val="90000"/>
              </a:lnSpc>
              <a:buFontTx/>
              <a:buChar char="•"/>
            </a:pPr>
            <a:r>
              <a:rPr lang="en-GB" altLang="en-US" sz="1200" dirty="0" smtClean="0"/>
              <a:t>minority ethnic and faith groups, travellers, asylum seekers and refugees </a:t>
            </a:r>
          </a:p>
          <a:p>
            <a:pPr>
              <a:lnSpc>
                <a:spcPct val="90000"/>
              </a:lnSpc>
              <a:buFontTx/>
              <a:buChar char="•"/>
            </a:pPr>
            <a:r>
              <a:rPr lang="en-GB" altLang="en-US" sz="1200" dirty="0" smtClean="0"/>
              <a:t>children who need support to learn English as an additional language </a:t>
            </a:r>
          </a:p>
          <a:p>
            <a:pPr>
              <a:lnSpc>
                <a:spcPct val="90000"/>
              </a:lnSpc>
              <a:buFontTx/>
              <a:buChar char="•"/>
            </a:pPr>
            <a:r>
              <a:rPr lang="en-GB" altLang="en-US" sz="1200" dirty="0" smtClean="0"/>
              <a:t>children and young people with special educational needs </a:t>
            </a:r>
          </a:p>
          <a:p>
            <a:pPr>
              <a:lnSpc>
                <a:spcPct val="90000"/>
              </a:lnSpc>
              <a:buFontTx/>
              <a:buChar char="•"/>
            </a:pPr>
            <a:r>
              <a:rPr lang="en-GB" altLang="en-US" sz="1200" dirty="0" smtClean="0"/>
              <a:t>gifted and talented children </a:t>
            </a:r>
          </a:p>
          <a:p>
            <a:pPr>
              <a:lnSpc>
                <a:spcPct val="90000"/>
              </a:lnSpc>
              <a:buFontTx/>
              <a:buChar char="•"/>
            </a:pPr>
            <a:r>
              <a:rPr lang="en-GB" altLang="en-US" sz="1200" dirty="0" smtClean="0"/>
              <a:t>children who are looked after by the local authority </a:t>
            </a:r>
          </a:p>
          <a:p>
            <a:pPr>
              <a:lnSpc>
                <a:spcPct val="90000"/>
              </a:lnSpc>
              <a:buFontTx/>
              <a:buChar char="•"/>
            </a:pPr>
            <a:r>
              <a:rPr lang="en-GB" altLang="en-US" sz="1200" dirty="0" smtClean="0"/>
              <a:t>sick children </a:t>
            </a:r>
          </a:p>
          <a:p>
            <a:pPr>
              <a:lnSpc>
                <a:spcPct val="90000"/>
              </a:lnSpc>
              <a:buFontTx/>
              <a:buChar char="•"/>
            </a:pPr>
            <a:r>
              <a:rPr lang="en-GB" altLang="en-US" sz="1200" dirty="0" smtClean="0"/>
              <a:t>children from families under stress </a:t>
            </a:r>
          </a:p>
          <a:p>
            <a:pPr>
              <a:lnSpc>
                <a:spcPct val="90000"/>
              </a:lnSpc>
              <a:buFontTx/>
              <a:buChar char="•"/>
            </a:pPr>
            <a:r>
              <a:rPr lang="en-GB" altLang="en-US" sz="1200" dirty="0" smtClean="0"/>
              <a:t>children at risk of disaffection and exclusion </a:t>
            </a:r>
          </a:p>
          <a:p>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10</a:t>
            </a:fld>
            <a:endParaRPr lang="en-GB" altLang="en-US" smtClean="0">
              <a:solidFill>
                <a:srgbClr val="000000"/>
              </a:solidFill>
            </a:endParaRPr>
          </a:p>
        </p:txBody>
      </p:sp>
    </p:spTree>
    <p:extLst>
      <p:ext uri="{BB962C8B-B14F-4D97-AF65-F5344CB8AC3E}">
        <p14:creationId xmlns:p14="http://schemas.microsoft.com/office/powerpoint/2010/main" val="36614967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11</a:t>
            </a:fld>
            <a:endParaRPr lang="en-GB" altLang="en-US" smtClean="0">
              <a:solidFill>
                <a:srgbClr val="000000"/>
              </a:solidFill>
            </a:endParaRPr>
          </a:p>
        </p:txBody>
      </p:sp>
    </p:spTree>
    <p:extLst>
      <p:ext uri="{BB962C8B-B14F-4D97-AF65-F5344CB8AC3E}">
        <p14:creationId xmlns:p14="http://schemas.microsoft.com/office/powerpoint/2010/main" val="42477321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12</a:t>
            </a:fld>
            <a:endParaRPr lang="en-GB" altLang="en-US" smtClean="0">
              <a:solidFill>
                <a:srgbClr val="000000"/>
              </a:solidFill>
            </a:endParaRPr>
          </a:p>
        </p:txBody>
      </p:sp>
    </p:spTree>
    <p:extLst>
      <p:ext uri="{BB962C8B-B14F-4D97-AF65-F5344CB8AC3E}">
        <p14:creationId xmlns:p14="http://schemas.microsoft.com/office/powerpoint/2010/main" val="12391572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13</a:t>
            </a:fld>
            <a:endParaRPr lang="en-GB" altLang="en-US" smtClean="0">
              <a:solidFill>
                <a:srgbClr val="000000"/>
              </a:solidFill>
            </a:endParaRPr>
          </a:p>
        </p:txBody>
      </p:sp>
    </p:spTree>
    <p:extLst>
      <p:ext uri="{BB962C8B-B14F-4D97-AF65-F5344CB8AC3E}">
        <p14:creationId xmlns:p14="http://schemas.microsoft.com/office/powerpoint/2010/main" val="10095364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14</a:t>
            </a:fld>
            <a:endParaRPr lang="en-GB" altLang="en-US" smtClean="0">
              <a:solidFill>
                <a:srgbClr val="000000"/>
              </a:solidFill>
            </a:endParaRPr>
          </a:p>
        </p:txBody>
      </p:sp>
    </p:spTree>
    <p:extLst>
      <p:ext uri="{BB962C8B-B14F-4D97-AF65-F5344CB8AC3E}">
        <p14:creationId xmlns:p14="http://schemas.microsoft.com/office/powerpoint/2010/main" val="6760595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15</a:t>
            </a:fld>
            <a:endParaRPr lang="en-GB" altLang="en-US" smtClean="0">
              <a:solidFill>
                <a:srgbClr val="000000"/>
              </a:solidFill>
            </a:endParaRPr>
          </a:p>
        </p:txBody>
      </p:sp>
    </p:spTree>
    <p:extLst>
      <p:ext uri="{BB962C8B-B14F-4D97-AF65-F5344CB8AC3E}">
        <p14:creationId xmlns:p14="http://schemas.microsoft.com/office/powerpoint/2010/main" val="40267031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16</a:t>
            </a:fld>
            <a:endParaRPr lang="en-GB" altLang="en-US" smtClean="0">
              <a:solidFill>
                <a:srgbClr val="000000"/>
              </a:solidFill>
            </a:endParaRPr>
          </a:p>
        </p:txBody>
      </p:sp>
    </p:spTree>
    <p:extLst>
      <p:ext uri="{BB962C8B-B14F-4D97-AF65-F5344CB8AC3E}">
        <p14:creationId xmlns:p14="http://schemas.microsoft.com/office/powerpoint/2010/main" val="15092754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r>
              <a:rPr lang="cy-GB" altLang="en-US" dirty="0" smtClean="0">
                <a:latin typeface="Arial" panose="020B0604020202020204" pitchFamily="34" charset="0"/>
              </a:rPr>
              <a:t>How much interaction is going on here?</a:t>
            </a:r>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17</a:t>
            </a:fld>
            <a:endParaRPr lang="en-GB" altLang="en-US" smtClean="0">
              <a:solidFill>
                <a:srgbClr val="000000"/>
              </a:solidFill>
            </a:endParaRPr>
          </a:p>
        </p:txBody>
      </p:sp>
    </p:spTree>
    <p:extLst>
      <p:ext uri="{BB962C8B-B14F-4D97-AF65-F5344CB8AC3E}">
        <p14:creationId xmlns:p14="http://schemas.microsoft.com/office/powerpoint/2010/main" val="29127892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18</a:t>
            </a:fld>
            <a:endParaRPr lang="en-GB" altLang="en-US" smtClean="0">
              <a:solidFill>
                <a:srgbClr val="000000"/>
              </a:solidFill>
            </a:endParaRPr>
          </a:p>
        </p:txBody>
      </p:sp>
    </p:spTree>
    <p:extLst>
      <p:ext uri="{BB962C8B-B14F-4D97-AF65-F5344CB8AC3E}">
        <p14:creationId xmlns:p14="http://schemas.microsoft.com/office/powerpoint/2010/main" val="27547536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19</a:t>
            </a:fld>
            <a:endParaRPr lang="en-GB" altLang="en-US" smtClean="0">
              <a:solidFill>
                <a:srgbClr val="000000"/>
              </a:solidFill>
            </a:endParaRPr>
          </a:p>
        </p:txBody>
      </p:sp>
    </p:spTree>
    <p:extLst>
      <p:ext uri="{BB962C8B-B14F-4D97-AF65-F5344CB8AC3E}">
        <p14:creationId xmlns:p14="http://schemas.microsoft.com/office/powerpoint/2010/main" val="31033637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20</a:t>
            </a:fld>
            <a:endParaRPr lang="en-GB" altLang="en-US" smtClean="0">
              <a:solidFill>
                <a:srgbClr val="000000"/>
              </a:solidFill>
            </a:endParaRPr>
          </a:p>
        </p:txBody>
      </p:sp>
    </p:spTree>
    <p:extLst>
      <p:ext uri="{BB962C8B-B14F-4D97-AF65-F5344CB8AC3E}">
        <p14:creationId xmlns:p14="http://schemas.microsoft.com/office/powerpoint/2010/main" val="35084409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21</a:t>
            </a:fld>
            <a:endParaRPr lang="en-GB" altLang="en-US" smtClean="0">
              <a:solidFill>
                <a:srgbClr val="000000"/>
              </a:solidFill>
            </a:endParaRPr>
          </a:p>
        </p:txBody>
      </p:sp>
    </p:spTree>
    <p:extLst>
      <p:ext uri="{BB962C8B-B14F-4D97-AF65-F5344CB8AC3E}">
        <p14:creationId xmlns:p14="http://schemas.microsoft.com/office/powerpoint/2010/main" val="16005597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22</a:t>
            </a:fld>
            <a:endParaRPr lang="en-GB" altLang="en-US" smtClean="0">
              <a:solidFill>
                <a:srgbClr val="000000"/>
              </a:solidFill>
            </a:endParaRPr>
          </a:p>
        </p:txBody>
      </p:sp>
    </p:spTree>
    <p:extLst>
      <p:ext uri="{BB962C8B-B14F-4D97-AF65-F5344CB8AC3E}">
        <p14:creationId xmlns:p14="http://schemas.microsoft.com/office/powerpoint/2010/main" val="17412592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23</a:t>
            </a:fld>
            <a:endParaRPr lang="en-GB" altLang="en-US" smtClean="0">
              <a:solidFill>
                <a:srgbClr val="000000"/>
              </a:solidFill>
            </a:endParaRPr>
          </a:p>
        </p:txBody>
      </p:sp>
    </p:spTree>
    <p:extLst>
      <p:ext uri="{BB962C8B-B14F-4D97-AF65-F5344CB8AC3E}">
        <p14:creationId xmlns:p14="http://schemas.microsoft.com/office/powerpoint/2010/main" val="16160486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24</a:t>
            </a:fld>
            <a:endParaRPr lang="en-GB" altLang="en-US" smtClean="0">
              <a:solidFill>
                <a:srgbClr val="000000"/>
              </a:solidFill>
            </a:endParaRPr>
          </a:p>
        </p:txBody>
      </p:sp>
    </p:spTree>
    <p:extLst>
      <p:ext uri="{BB962C8B-B14F-4D97-AF65-F5344CB8AC3E}">
        <p14:creationId xmlns:p14="http://schemas.microsoft.com/office/powerpoint/2010/main" val="38493762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r>
              <a:rPr lang="cy-GB" altLang="en-US" dirty="0" smtClean="0">
                <a:latin typeface="Arial" panose="020B0604020202020204" pitchFamily="34" charset="0"/>
              </a:rPr>
              <a:t>Do students understand</a:t>
            </a:r>
            <a:r>
              <a:rPr lang="cy-GB" altLang="en-US" baseline="0" dirty="0" smtClean="0">
                <a:latin typeface="Arial" panose="020B0604020202020204" pitchFamily="34" charset="0"/>
              </a:rPr>
              <a:t> apartheid?</a:t>
            </a:r>
          </a:p>
          <a:p>
            <a:endParaRPr lang="cy-GB" altLang="en-US" baseline="0" dirty="0" smtClean="0">
              <a:latin typeface="Arial" panose="020B0604020202020204" pitchFamily="34" charset="0"/>
            </a:endParaRPr>
          </a:p>
          <a:p>
            <a:r>
              <a:rPr lang="cy-GB" altLang="en-US" baseline="0" dirty="0" smtClean="0">
                <a:latin typeface="Arial" panose="020B0604020202020204" pitchFamily="34" charset="0"/>
              </a:rPr>
              <a:t>Rosa Parks...</a:t>
            </a:r>
          </a:p>
          <a:p>
            <a:endParaRPr lang="cy-GB" altLang="en-US" baseline="0" dirty="0" smtClean="0">
              <a:latin typeface="Arial" panose="020B0604020202020204" pitchFamily="34" charset="0"/>
            </a:endParaRPr>
          </a:p>
          <a:p>
            <a:r>
              <a:rPr lang="cy-GB" altLang="en-US" baseline="0" dirty="0" smtClean="0">
                <a:latin typeface="Arial" panose="020B0604020202020204" pitchFamily="34" charset="0"/>
              </a:rPr>
              <a:t>Martin Luther King...</a:t>
            </a:r>
          </a:p>
          <a:p>
            <a:endParaRPr lang="cy-GB" altLang="en-US" baseline="0" dirty="0" smtClean="0">
              <a:latin typeface="Arial" panose="020B0604020202020204" pitchFamily="34" charset="0"/>
            </a:endParaRPr>
          </a:p>
          <a:p>
            <a:r>
              <a:rPr lang="cy-GB" altLang="en-US" baseline="0" dirty="0" smtClean="0">
                <a:latin typeface="Arial" panose="020B0604020202020204" pitchFamily="34" charset="0"/>
              </a:rPr>
              <a:t>Nelson Mandela...</a:t>
            </a:r>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25</a:t>
            </a:fld>
            <a:endParaRPr lang="en-GB" altLang="en-US" smtClean="0">
              <a:solidFill>
                <a:srgbClr val="000000"/>
              </a:solidFill>
            </a:endParaRPr>
          </a:p>
        </p:txBody>
      </p:sp>
    </p:spTree>
    <p:extLst>
      <p:ext uri="{BB962C8B-B14F-4D97-AF65-F5344CB8AC3E}">
        <p14:creationId xmlns:p14="http://schemas.microsoft.com/office/powerpoint/2010/main" val="4650671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r>
              <a:rPr lang="cy-GB" altLang="en-US" dirty="0" smtClean="0">
                <a:latin typeface="Arial" panose="020B0604020202020204" pitchFamily="34" charset="0"/>
              </a:rPr>
              <a:t>Did students read about this ‘controversial’ advert by H and M in January 2018?</a:t>
            </a:r>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26</a:t>
            </a:fld>
            <a:endParaRPr lang="en-GB" altLang="en-US" smtClean="0">
              <a:solidFill>
                <a:srgbClr val="000000"/>
              </a:solidFill>
            </a:endParaRPr>
          </a:p>
        </p:txBody>
      </p:sp>
    </p:spTree>
    <p:extLst>
      <p:ext uri="{BB962C8B-B14F-4D97-AF65-F5344CB8AC3E}">
        <p14:creationId xmlns:p14="http://schemas.microsoft.com/office/powerpoint/2010/main" val="10463503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r>
              <a:rPr lang="cy-GB" altLang="en-US" dirty="0" smtClean="0">
                <a:latin typeface="Arial" panose="020B0604020202020204" pitchFamily="34" charset="0"/>
              </a:rPr>
              <a:t>Are</a:t>
            </a:r>
            <a:r>
              <a:rPr lang="cy-GB" altLang="en-US" baseline="0" dirty="0" smtClean="0">
                <a:latin typeface="Arial" panose="020B0604020202020204" pitchFamily="34" charset="0"/>
              </a:rPr>
              <a:t> students aware of recent reports on this....</a:t>
            </a:r>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27</a:t>
            </a:fld>
            <a:endParaRPr lang="en-GB" altLang="en-US" smtClean="0">
              <a:solidFill>
                <a:srgbClr val="000000"/>
              </a:solidFill>
            </a:endParaRPr>
          </a:p>
        </p:txBody>
      </p:sp>
    </p:spTree>
    <p:extLst>
      <p:ext uri="{BB962C8B-B14F-4D97-AF65-F5344CB8AC3E}">
        <p14:creationId xmlns:p14="http://schemas.microsoft.com/office/powerpoint/2010/main" val="27475961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Arial" panose="020B0604020202020204" pitchFamily="34" charset="0"/>
              </a:defRPr>
            </a:lvl1pPr>
          </a:lstStyle>
          <a:p>
            <a:pPr>
              <a:defRPr/>
            </a:pPr>
            <a:fld id="{5F2C5CDF-F17B-4C09-BD63-8C42900D73C7}" type="datetimeFigureOut">
              <a:rPr lang="en-GB"/>
              <a:pPr>
                <a:defRPr/>
              </a:pPr>
              <a:t>20/04/2018</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solidFill>
                  <a:prstClr val="black"/>
                </a:solidFill>
                <a:latin typeface="Myriad Pro"/>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Arial" panose="020B0604020202020204" pitchFamily="34" charset="0"/>
              </a:defRPr>
            </a:lvl1pPr>
          </a:lstStyle>
          <a:p>
            <a:pPr>
              <a:defRPr/>
            </a:pPr>
            <a:fld id="{79531E5B-C981-450C-BD9C-2187FA2730F7}" type="slidenum">
              <a:rPr lang="en-GB"/>
              <a:pPr>
                <a:defRPr/>
              </a:pPr>
              <a:t>‹#›</a:t>
            </a:fld>
            <a:endParaRPr lang="en-GB"/>
          </a:p>
        </p:txBody>
      </p:sp>
    </p:spTree>
    <p:extLst>
      <p:ext uri="{BB962C8B-B14F-4D97-AF65-F5344CB8AC3E}">
        <p14:creationId xmlns:p14="http://schemas.microsoft.com/office/powerpoint/2010/main" val="11319760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810597ED-18B1-40E4-AB7D-4FCB77858665}" type="datetimeFigureOut">
              <a:rPr lang="en-GB"/>
              <a:pPr>
                <a:defRPr/>
              </a:pPr>
              <a:t>20/04/2018</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Arial" panose="020B0604020202020204" pitchFamily="34" charset="0"/>
              </a:defRPr>
            </a:lvl1pPr>
          </a:lstStyle>
          <a:p>
            <a:pPr>
              <a:defRPr/>
            </a:pPr>
            <a:fld id="{1A088F29-7C95-4FB1-BC99-B32F6F7EA517}" type="slidenum">
              <a:rPr lang="en-GB"/>
              <a:pPr>
                <a:defRPr/>
              </a:pPr>
              <a:t>‹#›</a:t>
            </a:fld>
            <a:endParaRPr lang="en-GB"/>
          </a:p>
        </p:txBody>
      </p:sp>
    </p:spTree>
    <p:extLst>
      <p:ext uri="{BB962C8B-B14F-4D97-AF65-F5344CB8AC3E}">
        <p14:creationId xmlns:p14="http://schemas.microsoft.com/office/powerpoint/2010/main" val="31557897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512EE460-9BAE-40E8-B831-A84867EB3405}" type="datetimeFigureOut">
              <a:rPr lang="en-GB"/>
              <a:pPr>
                <a:defRPr/>
              </a:pPr>
              <a:t>20/04/2018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Arial" panose="020B0604020202020204" pitchFamily="34" charset="0"/>
              </a:defRPr>
            </a:lvl1pPr>
          </a:lstStyle>
          <a:p>
            <a:pPr>
              <a:defRPr/>
            </a:pPr>
            <a:fld id="{DC12A03A-5973-4800-BE0B-6B0DA5466155}" type="slidenum">
              <a:rPr lang="en-GB"/>
              <a:pPr>
                <a:defRPr/>
              </a:pPr>
              <a:t>‹#›</a:t>
            </a:fld>
            <a:endParaRPr lang="en-GB"/>
          </a:p>
        </p:txBody>
      </p:sp>
    </p:spTree>
    <p:extLst>
      <p:ext uri="{BB962C8B-B14F-4D97-AF65-F5344CB8AC3E}">
        <p14:creationId xmlns:p14="http://schemas.microsoft.com/office/powerpoint/2010/main" val="24165867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B3ADDF7E-88F0-47AF-9E99-074BD8173587}" type="datetimeFigureOut">
              <a:rPr lang="en-GB"/>
              <a:pPr>
                <a:defRPr/>
              </a:pPr>
              <a:t>20/04/2018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Arial" panose="020B0604020202020204" pitchFamily="34" charset="0"/>
              </a:defRPr>
            </a:lvl1pPr>
          </a:lstStyle>
          <a:p>
            <a:pPr>
              <a:defRPr/>
            </a:pPr>
            <a:fld id="{A097F4A6-4787-49BA-BCE1-A48AD7CED475}" type="slidenum">
              <a:rPr lang="en-GB"/>
              <a:pPr>
                <a:defRPr/>
              </a:pPr>
              <a:t>‹#›</a:t>
            </a:fld>
            <a:endParaRPr lang="en-GB"/>
          </a:p>
        </p:txBody>
      </p:sp>
    </p:spTree>
    <p:extLst>
      <p:ext uri="{BB962C8B-B14F-4D97-AF65-F5344CB8AC3E}">
        <p14:creationId xmlns:p14="http://schemas.microsoft.com/office/powerpoint/2010/main" val="2392352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16506137-2C39-4487-B8CD-744A19DEBECE}" type="datetimeFigureOut">
              <a:rPr lang="en-GB"/>
              <a:pPr>
                <a:defRPr/>
              </a:pPr>
              <a:t>20/04/2018</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Arial" panose="020B0604020202020204" pitchFamily="34" charset="0"/>
              </a:defRPr>
            </a:lvl1pPr>
          </a:lstStyle>
          <a:p>
            <a:pPr>
              <a:defRPr/>
            </a:pPr>
            <a:fld id="{9D53C203-4AD0-4AFA-A8E6-E54187EA0176}" type="slidenum">
              <a:rPr lang="en-GB"/>
              <a:pPr>
                <a:defRPr/>
              </a:pPr>
              <a:t>‹#›</a:t>
            </a:fld>
            <a:endParaRPr lang="en-GB"/>
          </a:p>
        </p:txBody>
      </p:sp>
    </p:spTree>
    <p:extLst>
      <p:ext uri="{BB962C8B-B14F-4D97-AF65-F5344CB8AC3E}">
        <p14:creationId xmlns:p14="http://schemas.microsoft.com/office/powerpoint/2010/main" val="26916775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6478490C-1FB8-4B4E-9CE8-93798398BF46}" type="datetimeFigureOut">
              <a:rPr lang="en-GB"/>
              <a:pPr>
                <a:defRPr/>
              </a:pPr>
              <a:t>20/04/2018</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Arial" panose="020B0604020202020204" pitchFamily="34" charset="0"/>
              </a:defRPr>
            </a:lvl1pPr>
          </a:lstStyle>
          <a:p>
            <a:pPr>
              <a:defRPr/>
            </a:pPr>
            <a:fld id="{4D7F537D-15E1-4A94-87CD-69AC37F7489C}" type="slidenum">
              <a:rPr lang="en-GB"/>
              <a:pPr>
                <a:defRPr/>
              </a:pPr>
              <a:t>‹#›</a:t>
            </a:fld>
            <a:endParaRPr lang="en-GB"/>
          </a:p>
        </p:txBody>
      </p:sp>
    </p:spTree>
    <p:extLst>
      <p:ext uri="{BB962C8B-B14F-4D97-AF65-F5344CB8AC3E}">
        <p14:creationId xmlns:p14="http://schemas.microsoft.com/office/powerpoint/2010/main" val="277289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AC9BD0B9-11D1-4204-80C9-0229F4F9E512}" type="datetimeFigureOut">
              <a:rPr lang="en-GB"/>
              <a:pPr>
                <a:defRPr/>
              </a:pPr>
              <a:t>20/04/2018</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Arial" panose="020B0604020202020204" pitchFamily="34" charset="0"/>
              </a:defRPr>
            </a:lvl1pPr>
          </a:lstStyle>
          <a:p>
            <a:pPr>
              <a:defRPr/>
            </a:pPr>
            <a:fld id="{43FF6F8C-5B99-4BC6-B007-48C2D0BFA80D}" type="slidenum">
              <a:rPr lang="en-GB"/>
              <a:pPr>
                <a:defRPr/>
              </a:pPr>
              <a:t>‹#›</a:t>
            </a:fld>
            <a:endParaRPr lang="en-GB"/>
          </a:p>
        </p:txBody>
      </p:sp>
    </p:spTree>
    <p:extLst>
      <p:ext uri="{BB962C8B-B14F-4D97-AF65-F5344CB8AC3E}">
        <p14:creationId xmlns:p14="http://schemas.microsoft.com/office/powerpoint/2010/main" val="3890415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F68A5734-B598-46CB-94B1-11699FE766E5}" type="datetimeFigureOut">
              <a:rPr lang="en-GB"/>
              <a:pPr>
                <a:defRPr/>
              </a:pPr>
              <a:t>20/04/2018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Arial" panose="020B0604020202020204" pitchFamily="34" charset="0"/>
              </a:defRPr>
            </a:lvl1pPr>
          </a:lstStyle>
          <a:p>
            <a:pPr>
              <a:defRPr/>
            </a:pPr>
            <a:fld id="{A2FC7ACB-7E15-47B5-96C7-1DE0D2E57276}" type="slidenum">
              <a:rPr lang="en-GB"/>
              <a:pPr>
                <a:defRPr/>
              </a:pPr>
              <a:t>‹#›</a:t>
            </a:fld>
            <a:endParaRPr lang="en-GB"/>
          </a:p>
        </p:txBody>
      </p:sp>
    </p:spTree>
    <p:extLst>
      <p:ext uri="{BB962C8B-B14F-4D97-AF65-F5344CB8AC3E}">
        <p14:creationId xmlns:p14="http://schemas.microsoft.com/office/powerpoint/2010/main" val="3163853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CD825CC5-DC44-4EF1-B0DB-FB065CCBD97F}" type="datetimeFigureOut">
              <a:rPr lang="en-GB"/>
              <a:pPr>
                <a:defRPr/>
              </a:pPr>
              <a:t>20/04/2018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Arial" panose="020B0604020202020204" pitchFamily="34" charset="0"/>
              </a:defRPr>
            </a:lvl1pPr>
          </a:lstStyle>
          <a:p>
            <a:pPr>
              <a:defRPr/>
            </a:pPr>
            <a:fld id="{84633884-840E-414E-9732-301ED184DF65}" type="slidenum">
              <a:rPr lang="en-GB"/>
              <a:pPr>
                <a:defRPr/>
              </a:pPr>
              <a:t>‹#›</a:t>
            </a:fld>
            <a:endParaRPr lang="en-GB"/>
          </a:p>
        </p:txBody>
      </p:sp>
    </p:spTree>
    <p:extLst>
      <p:ext uri="{BB962C8B-B14F-4D97-AF65-F5344CB8AC3E}">
        <p14:creationId xmlns:p14="http://schemas.microsoft.com/office/powerpoint/2010/main" val="33364365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466630C3-9FDE-4F27-98C4-A1828EBB4CF9}" type="datetimeFigureOut">
              <a:rPr lang="en-GB"/>
              <a:pPr>
                <a:defRPr/>
              </a:pPr>
              <a:t>20/04/2018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Arial" panose="020B0604020202020204" pitchFamily="34" charset="0"/>
              </a:defRPr>
            </a:lvl1pPr>
          </a:lstStyle>
          <a:p>
            <a:pPr>
              <a:defRPr/>
            </a:pPr>
            <a:fld id="{83F96800-E431-41E6-A9DB-E564698936AE}" type="slidenum">
              <a:rPr lang="en-GB"/>
              <a:pPr>
                <a:defRPr/>
              </a:pPr>
              <a:t>‹#›</a:t>
            </a:fld>
            <a:endParaRPr lang="en-GB"/>
          </a:p>
        </p:txBody>
      </p:sp>
    </p:spTree>
    <p:extLst>
      <p:ext uri="{BB962C8B-B14F-4D97-AF65-F5344CB8AC3E}">
        <p14:creationId xmlns:p14="http://schemas.microsoft.com/office/powerpoint/2010/main" val="20966049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222E25AF-849C-47C8-BD4C-5FD108A40229}" type="datetimeFigureOut">
              <a:rPr lang="en-GB"/>
              <a:pPr>
                <a:defRPr/>
              </a:pPr>
              <a:t>20/04/2018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Arial" panose="020B0604020202020204" pitchFamily="34" charset="0"/>
              </a:defRPr>
            </a:lvl1pPr>
          </a:lstStyle>
          <a:p>
            <a:pPr>
              <a:defRPr/>
            </a:pPr>
            <a:fld id="{01F51EF6-6C54-440B-AE8F-F4753955FABC}" type="slidenum">
              <a:rPr lang="en-GB"/>
              <a:pPr>
                <a:defRPr/>
              </a:pPr>
              <a:t>‹#›</a:t>
            </a:fld>
            <a:endParaRPr lang="en-GB"/>
          </a:p>
        </p:txBody>
      </p:sp>
    </p:spTree>
    <p:extLst>
      <p:ext uri="{BB962C8B-B14F-4D97-AF65-F5344CB8AC3E}">
        <p14:creationId xmlns:p14="http://schemas.microsoft.com/office/powerpoint/2010/main" val="3547212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Arial" panose="020B0604020202020204" pitchFamily="34" charset="0"/>
              </a:defRPr>
            </a:lvl1pPr>
          </a:lstStyle>
          <a:p>
            <a:pPr>
              <a:defRPr/>
            </a:pPr>
            <a:fld id="{A741E40F-1D0C-445B-AE52-E45F44828E5B}" type="datetimeFigureOut">
              <a:rPr lang="en-GB"/>
              <a:pPr>
                <a:defRPr/>
              </a:pPr>
              <a:t>20/04/2018</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solidFill>
                  <a:prstClr val="black"/>
                </a:solidFill>
                <a:latin typeface="Myriad Pro"/>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Arial" panose="020B0604020202020204" pitchFamily="34" charset="0"/>
              </a:defRPr>
            </a:lvl1pPr>
          </a:lstStyle>
          <a:p>
            <a:pPr>
              <a:defRPr/>
            </a:pPr>
            <a:fld id="{819C7C77-BA8C-4177-8BD7-4833FF17E3C2}" type="slidenum">
              <a:rPr lang="en-GB"/>
              <a:pPr>
                <a:defRPr/>
              </a:pPr>
              <a:t>‹#›</a:t>
            </a:fld>
            <a:endParaRPr lang="en-GB"/>
          </a:p>
        </p:txBody>
      </p:sp>
    </p:spTree>
    <p:extLst>
      <p:ext uri="{BB962C8B-B14F-4D97-AF65-F5344CB8AC3E}">
        <p14:creationId xmlns:p14="http://schemas.microsoft.com/office/powerpoint/2010/main" val="4527424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A202F5FD-5BFB-4044-B0CF-86A636148336}" type="datetimeFigureOut">
              <a:rPr lang="en-GB"/>
              <a:pPr>
                <a:defRPr/>
              </a:pPr>
              <a:t>20/04/2018</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Arial" panose="020B0604020202020204" pitchFamily="34" charset="0"/>
              </a:defRPr>
            </a:lvl1pPr>
          </a:lstStyle>
          <a:p>
            <a:pPr>
              <a:defRPr/>
            </a:pPr>
            <a:fld id="{CE7A2716-D0C6-4F5D-A1AC-0BEB82DE8C17}" type="slidenum">
              <a:rPr lang="en-GB"/>
              <a:pPr>
                <a:defRPr/>
              </a:pPr>
              <a:t>‹#›</a:t>
            </a:fld>
            <a:endParaRPr lang="en-GB"/>
          </a:p>
        </p:txBody>
      </p:sp>
    </p:spTree>
    <p:extLst>
      <p:ext uri="{BB962C8B-B14F-4D97-AF65-F5344CB8AC3E}">
        <p14:creationId xmlns:p14="http://schemas.microsoft.com/office/powerpoint/2010/main" val="27012190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3C527A45-C3B1-4744-8CA6-C41FAD66D237}" type="datetimeFigureOut">
              <a:rPr lang="en-GB"/>
              <a:pPr>
                <a:defRPr/>
              </a:pPr>
              <a:t>20/04/2018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Arial" panose="020B0604020202020204" pitchFamily="34" charset="0"/>
              </a:defRPr>
            </a:lvl1pPr>
          </a:lstStyle>
          <a:p>
            <a:pPr>
              <a:defRPr/>
            </a:pPr>
            <a:fld id="{0BCCB29D-D4D0-467E-AC60-F9E5DFEBC1D9}" type="slidenum">
              <a:rPr lang="en-GB"/>
              <a:pPr>
                <a:defRPr/>
              </a:pPr>
              <a:t>‹#›</a:t>
            </a:fld>
            <a:endParaRPr lang="en-GB"/>
          </a:p>
        </p:txBody>
      </p:sp>
    </p:spTree>
    <p:extLst>
      <p:ext uri="{BB962C8B-B14F-4D97-AF65-F5344CB8AC3E}">
        <p14:creationId xmlns:p14="http://schemas.microsoft.com/office/powerpoint/2010/main" val="31265586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43BE8BED-50F5-4943-9E0C-C98283E362ED}" type="datetimeFigureOut">
              <a:rPr lang="en-GB"/>
              <a:pPr>
                <a:defRPr/>
              </a:pPr>
              <a:t>20/04/2018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Arial" panose="020B0604020202020204" pitchFamily="34" charset="0"/>
              </a:defRPr>
            </a:lvl1pPr>
          </a:lstStyle>
          <a:p>
            <a:pPr>
              <a:defRPr/>
            </a:pPr>
            <a:fld id="{C24AE99C-9EFC-470E-B747-97356C581206}" type="slidenum">
              <a:rPr lang="en-GB"/>
              <a:pPr>
                <a:defRPr/>
              </a:pPr>
              <a:t>‹#›</a:t>
            </a:fld>
            <a:endParaRPr lang="en-GB"/>
          </a:p>
        </p:txBody>
      </p:sp>
    </p:spTree>
    <p:extLst>
      <p:ext uri="{BB962C8B-B14F-4D97-AF65-F5344CB8AC3E}">
        <p14:creationId xmlns:p14="http://schemas.microsoft.com/office/powerpoint/2010/main" val="39370001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102A71DE-B2DA-4E97-8CCF-5818F64834FB}" type="datetimeFigureOut">
              <a:rPr lang="en-GB"/>
              <a:pPr>
                <a:defRPr/>
              </a:pPr>
              <a:t>20/04/2018</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Arial" panose="020B0604020202020204" pitchFamily="34" charset="0"/>
              </a:defRPr>
            </a:lvl1pPr>
          </a:lstStyle>
          <a:p>
            <a:pPr>
              <a:defRPr/>
            </a:pPr>
            <a:fld id="{4CD0D97D-7D28-43CB-B9C2-2DD9065D7322}" type="slidenum">
              <a:rPr lang="en-GB"/>
              <a:pPr>
                <a:defRPr/>
              </a:pPr>
              <a:t>‹#›</a:t>
            </a:fld>
            <a:endParaRPr lang="en-GB"/>
          </a:p>
        </p:txBody>
      </p:sp>
    </p:spTree>
    <p:extLst>
      <p:ext uri="{BB962C8B-B14F-4D97-AF65-F5344CB8AC3E}">
        <p14:creationId xmlns:p14="http://schemas.microsoft.com/office/powerpoint/2010/main" val="6548560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0C87B398-8BC4-497D-966C-9D7995AA44C5}" type="datetimeFigureOut">
              <a:rPr lang="en-GB"/>
              <a:pPr>
                <a:defRPr/>
              </a:pPr>
              <a:t>20/04/2018</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Arial" panose="020B0604020202020204" pitchFamily="34" charset="0"/>
              </a:defRPr>
            </a:lvl1pPr>
          </a:lstStyle>
          <a:p>
            <a:pPr>
              <a:defRPr/>
            </a:pPr>
            <a:fld id="{C9C23579-4238-4363-A669-1FB98C45D70E}" type="slidenum">
              <a:rPr lang="en-GB"/>
              <a:pPr>
                <a:defRPr/>
              </a:pPr>
              <a:t>‹#›</a:t>
            </a:fld>
            <a:endParaRPr lang="en-GB"/>
          </a:p>
        </p:txBody>
      </p:sp>
    </p:spTree>
    <p:extLst>
      <p:ext uri="{BB962C8B-B14F-4D97-AF65-F5344CB8AC3E}">
        <p14:creationId xmlns:p14="http://schemas.microsoft.com/office/powerpoint/2010/main" val="24031120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F2495D8A-00F7-41E9-9DBD-CE92067D2634}" type="datetimeFigureOut">
              <a:rPr lang="en-GB"/>
              <a:pPr>
                <a:defRPr/>
              </a:pPr>
              <a:t>20/04/2018</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Arial" panose="020B0604020202020204" pitchFamily="34" charset="0"/>
              </a:defRPr>
            </a:lvl1pPr>
          </a:lstStyle>
          <a:p>
            <a:pPr>
              <a:defRPr/>
            </a:pPr>
            <a:fld id="{4861A46F-CC50-476B-94AA-DAD58E2ADABF}" type="slidenum">
              <a:rPr lang="en-GB"/>
              <a:pPr>
                <a:defRPr/>
              </a:pPr>
              <a:t>‹#›</a:t>
            </a:fld>
            <a:endParaRPr lang="en-GB"/>
          </a:p>
        </p:txBody>
      </p:sp>
    </p:spTree>
    <p:extLst>
      <p:ext uri="{BB962C8B-B14F-4D97-AF65-F5344CB8AC3E}">
        <p14:creationId xmlns:p14="http://schemas.microsoft.com/office/powerpoint/2010/main" val="27653973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10AABF9D-6ED7-4EAE-918A-096917B669A5}" type="datetimeFigureOut">
              <a:rPr lang="en-GB"/>
              <a:pPr>
                <a:defRPr/>
              </a:pPr>
              <a:t>20/04/2018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Arial" panose="020B0604020202020204" pitchFamily="34" charset="0"/>
              </a:defRPr>
            </a:lvl1pPr>
          </a:lstStyle>
          <a:p>
            <a:pPr>
              <a:defRPr/>
            </a:pPr>
            <a:fld id="{2BDFC883-F899-4814-B3ED-6592A65337ED}" type="slidenum">
              <a:rPr lang="en-GB"/>
              <a:pPr>
                <a:defRPr/>
              </a:pPr>
              <a:t>‹#›</a:t>
            </a:fld>
            <a:endParaRPr lang="en-GB"/>
          </a:p>
        </p:txBody>
      </p:sp>
    </p:spTree>
    <p:extLst>
      <p:ext uri="{BB962C8B-B14F-4D97-AF65-F5344CB8AC3E}">
        <p14:creationId xmlns:p14="http://schemas.microsoft.com/office/powerpoint/2010/main" val="6236136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F12365B5-0E3D-45F6-BA7C-32F91A37F979}" type="datetimeFigureOut">
              <a:rPr lang="en-GB"/>
              <a:pPr>
                <a:defRPr/>
              </a:pPr>
              <a:t>20/04/2018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Arial" panose="020B0604020202020204" pitchFamily="34" charset="0"/>
              </a:defRPr>
            </a:lvl1pPr>
          </a:lstStyle>
          <a:p>
            <a:pPr>
              <a:defRPr/>
            </a:pPr>
            <a:fld id="{8E59E91E-529B-4003-A813-842641408891}" type="slidenum">
              <a:rPr lang="en-GB"/>
              <a:pPr>
                <a:defRPr/>
              </a:pPr>
              <a:t>‹#›</a:t>
            </a:fld>
            <a:endParaRPr lang="en-GB"/>
          </a:p>
        </p:txBody>
      </p:sp>
    </p:spTree>
    <p:extLst>
      <p:ext uri="{BB962C8B-B14F-4D97-AF65-F5344CB8AC3E}">
        <p14:creationId xmlns:p14="http://schemas.microsoft.com/office/powerpoint/2010/main" val="18105605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6F446E38-EF12-4A08-9C51-4146E920BEEC}" type="datetimeFigureOut">
              <a:rPr lang="en-GB"/>
              <a:pPr>
                <a:defRPr/>
              </a:pPr>
              <a:t>20/04/2018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Arial" panose="020B0604020202020204" pitchFamily="34" charset="0"/>
              </a:defRPr>
            </a:lvl1pPr>
          </a:lstStyle>
          <a:p>
            <a:pPr>
              <a:defRPr/>
            </a:pPr>
            <a:fld id="{4CE5C4C3-62E9-47E9-A41C-AC0A7DA18E16}" type="slidenum">
              <a:rPr lang="en-GB"/>
              <a:pPr>
                <a:defRPr/>
              </a:pPr>
              <a:t>‹#›</a:t>
            </a:fld>
            <a:endParaRPr lang="en-GB"/>
          </a:p>
        </p:txBody>
      </p:sp>
    </p:spTree>
    <p:extLst>
      <p:ext uri="{BB962C8B-B14F-4D97-AF65-F5344CB8AC3E}">
        <p14:creationId xmlns:p14="http://schemas.microsoft.com/office/powerpoint/2010/main" val="9189752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D97DFC6F-AB1D-487F-B67D-19B00B3C7ACC}" type="datetimeFigureOut">
              <a:rPr lang="en-GB"/>
              <a:pPr>
                <a:defRPr/>
              </a:pPr>
              <a:t>20/04/2018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Arial" panose="020B0604020202020204" pitchFamily="34" charset="0"/>
              </a:defRPr>
            </a:lvl1pPr>
          </a:lstStyle>
          <a:p>
            <a:pPr>
              <a:defRPr/>
            </a:pPr>
            <a:fld id="{854AAA96-C6D1-4ECA-83A3-D03C500F03D6}" type="slidenum">
              <a:rPr lang="en-GB"/>
              <a:pPr>
                <a:defRPr/>
              </a:pPr>
              <a:t>‹#›</a:t>
            </a:fld>
            <a:endParaRPr lang="en-GB"/>
          </a:p>
        </p:txBody>
      </p:sp>
    </p:spTree>
    <p:extLst>
      <p:ext uri="{BB962C8B-B14F-4D97-AF65-F5344CB8AC3E}">
        <p14:creationId xmlns:p14="http://schemas.microsoft.com/office/powerpoint/2010/main" val="3113952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defRPr>
            </a:lvl1pPr>
          </a:lstStyle>
          <a:p>
            <a:pPr>
              <a:defRPr/>
            </a:pPr>
            <a:fld id="{36639913-0083-4E03-BDE9-93B69CA8CBC4}" type="datetimeFigureOut">
              <a:rPr lang="en-GB"/>
              <a:pPr>
                <a:defRPr/>
              </a:pPr>
              <a:t>20/04/2018</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prstClr val="black">
                    <a:tint val="75000"/>
                  </a:prstClr>
                </a:solidFill>
                <a:latin typeface="Myriad Pro"/>
              </a:defRPr>
            </a:lvl1pPr>
          </a:lstStyle>
          <a:p>
            <a:pPr>
              <a:defRPr/>
            </a:pPr>
            <a:fld id="{6B3D9B4E-B5F0-4545-B910-139CCD5D1A53}"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4005" r:id="rId1"/>
    <p:sldLayoutId id="2147484006" r:id="rId2"/>
    <p:sldLayoutId id="2147484007" r:id="rId3"/>
    <p:sldLayoutId id="2147484008" r:id="rId4"/>
    <p:sldLayoutId id="2147484009" r:id="rId5"/>
    <p:sldLayoutId id="2147484010" r:id="rId6"/>
    <p:sldLayoutId id="2147484011" r:id="rId7"/>
    <p:sldLayoutId id="2147484012" r:id="rId8"/>
    <p:sldLayoutId id="2147484013" r:id="rId9"/>
    <p:sldLayoutId id="2147484014" r:id="rId10"/>
    <p:sldLayoutId id="214748401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defRPr>
            </a:lvl1pPr>
          </a:lstStyle>
          <a:p>
            <a:pPr>
              <a:defRPr/>
            </a:pPr>
            <a:fld id="{5BEAF203-8662-4671-805E-0DEE23A207E1}" type="datetimeFigureOut">
              <a:rPr lang="en-GB"/>
              <a:pPr>
                <a:defRPr/>
              </a:pPr>
              <a:t>20/04/2018</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prstClr val="black">
                    <a:tint val="75000"/>
                  </a:prstClr>
                </a:solidFill>
                <a:latin typeface="Myriad Pro"/>
              </a:defRPr>
            </a:lvl1pPr>
          </a:lstStyle>
          <a:p>
            <a:pPr>
              <a:defRPr/>
            </a:pPr>
            <a:fld id="{FBE176A3-3261-4BE1-849B-DC059845B14C}"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4016" r:id="rId1"/>
    <p:sldLayoutId id="2147484017" r:id="rId2"/>
    <p:sldLayoutId id="2147484018" r:id="rId3"/>
    <p:sldLayoutId id="2147484019" r:id="rId4"/>
    <p:sldLayoutId id="2147484020" r:id="rId5"/>
    <p:sldLayoutId id="2147484021" r:id="rId6"/>
    <p:sldLayoutId id="2147484022" r:id="rId7"/>
    <p:sldLayoutId id="2147484023" r:id="rId8"/>
    <p:sldLayoutId id="2147484024" r:id="rId9"/>
    <p:sldLayoutId id="2147484025" r:id="rId10"/>
    <p:sldLayoutId id="2147484026"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
          <p:cNvSpPr>
            <a:spLocks noGrp="1" noChangeArrowheads="1"/>
          </p:cNvSpPr>
          <p:nvPr>
            <p:ph type="ctrTitle"/>
          </p:nvPr>
        </p:nvSpPr>
        <p:spPr/>
        <p:txBody>
          <a:bodyPr rtlCol="0">
            <a:normAutofit/>
          </a:bodyPr>
          <a:lstStyle/>
          <a:p>
            <a:pPr eaLnBrk="1" fontAlgn="auto" hangingPunct="1">
              <a:spcAft>
                <a:spcPts val="0"/>
              </a:spcAft>
              <a:defRPr/>
            </a:pPr>
            <a:r>
              <a:rPr lang="cy-GB" altLang="cy-GB" dirty="0" smtClean="0">
                <a:solidFill>
                  <a:schemeClr val="accent2">
                    <a:lumMod val="20000"/>
                    <a:lumOff val="80000"/>
                  </a:schemeClr>
                </a:solidFill>
                <a:latin typeface="Lucida Sans" pitchFamily="34" charset="0"/>
              </a:rPr>
              <a:t>Cyflwyniad</a:t>
            </a:r>
            <a:r>
              <a:rPr lang="cy-GB" altLang="cy-GB" i="1" dirty="0" smtClean="0">
                <a:solidFill>
                  <a:schemeClr val="accent2">
                    <a:lumMod val="20000"/>
                    <a:lumOff val="80000"/>
                  </a:schemeClr>
                </a:solidFill>
                <a:latin typeface="Lucida Sans" pitchFamily="34" charset="0"/>
              </a:rPr>
              <a:t/>
            </a:r>
            <a:br>
              <a:rPr lang="cy-GB" altLang="cy-GB" i="1" dirty="0" smtClean="0">
                <a:solidFill>
                  <a:schemeClr val="accent2">
                    <a:lumMod val="20000"/>
                    <a:lumOff val="80000"/>
                  </a:schemeClr>
                </a:solidFill>
                <a:latin typeface="Lucida Sans" pitchFamily="34" charset="0"/>
              </a:rPr>
            </a:br>
            <a:r>
              <a:rPr lang="cy-GB" altLang="cy-GB" i="1" dirty="0" smtClean="0">
                <a:solidFill>
                  <a:schemeClr val="accent2">
                    <a:lumMod val="20000"/>
                    <a:lumOff val="80000"/>
                  </a:schemeClr>
                </a:solidFill>
                <a:latin typeface="Lucida Sans" pitchFamily="34" charset="0"/>
              </a:rPr>
              <a:t>Introduction</a:t>
            </a:r>
            <a:endParaRPr lang="cy-GB" altLang="cy-GB" i="1" dirty="0" smtClean="0">
              <a:solidFill>
                <a:schemeClr val="accent2">
                  <a:lumMod val="20000"/>
                  <a:lumOff val="80000"/>
                </a:schemeClr>
              </a:solidFill>
              <a:latin typeface="Lucida Sans" pitchFamily="34" charset="0"/>
            </a:endParaRPr>
          </a:p>
        </p:txBody>
      </p:sp>
      <p:sp>
        <p:nvSpPr>
          <p:cNvPr id="4099" name="Rectangle 4"/>
          <p:cNvSpPr>
            <a:spLocks noGrp="1" noChangeArrowheads="1"/>
          </p:cNvSpPr>
          <p:nvPr>
            <p:ph type="subTitle" idx="1"/>
          </p:nvPr>
        </p:nvSpPr>
        <p:spPr/>
        <p:txBody>
          <a:bodyPr rtlCol="0">
            <a:normAutofit/>
          </a:bodyPr>
          <a:lstStyle/>
          <a:p>
            <a:pPr eaLnBrk="1" fontAlgn="auto" hangingPunct="1">
              <a:spcAft>
                <a:spcPts val="0"/>
              </a:spcAft>
              <a:buFontTx/>
              <a:buNone/>
              <a:defRPr/>
            </a:pPr>
            <a:endParaRPr lang="cy-GB" altLang="cy-GB" sz="2000" dirty="0" smtClean="0">
              <a:latin typeface="Lucida Sans" pitchFamily="34" charset="0"/>
            </a:endParaRPr>
          </a:p>
          <a:p>
            <a:pPr eaLnBrk="1" fontAlgn="auto" hangingPunct="1">
              <a:spcAft>
                <a:spcPts val="0"/>
              </a:spcAft>
              <a:buFontTx/>
              <a:buNone/>
              <a:defRPr/>
            </a:pPr>
            <a:endParaRPr lang="cy-GB" altLang="cy-GB" sz="2800" dirty="0" smtClean="0">
              <a:solidFill>
                <a:schemeClr val="accent2">
                  <a:lumMod val="20000"/>
                  <a:lumOff val="80000"/>
                </a:schemeClr>
              </a:solidFill>
              <a:latin typeface="Lucida Sans" pitchFamily="34" charset="0"/>
            </a:endParaRPr>
          </a:p>
          <a:p>
            <a:pPr eaLnBrk="1" fontAlgn="auto" hangingPunct="1">
              <a:spcAft>
                <a:spcPts val="0"/>
              </a:spcAft>
              <a:buFontTx/>
              <a:buNone/>
              <a:defRPr/>
            </a:pPr>
            <a:endParaRPr lang="cy-GB" altLang="cy-GB" sz="2800" dirty="0" smtClean="0">
              <a:solidFill>
                <a:schemeClr val="accent2">
                  <a:lumMod val="20000"/>
                  <a:lumOff val="80000"/>
                </a:schemeClr>
              </a:solidFill>
              <a:latin typeface="Lucida Sans" pitchFamily="34" charset="0"/>
            </a:endParaRPr>
          </a:p>
          <a:p>
            <a:pPr eaLnBrk="1" fontAlgn="auto" hangingPunct="1">
              <a:spcAft>
                <a:spcPts val="0"/>
              </a:spcAft>
              <a:buFontTx/>
              <a:buNone/>
              <a:defRPr/>
            </a:pPr>
            <a:endParaRPr lang="cy-GB" altLang="cy-GB" sz="2800" dirty="0">
              <a:solidFill>
                <a:schemeClr val="accent2">
                  <a:lumMod val="20000"/>
                  <a:lumOff val="80000"/>
                </a:schemeClr>
              </a:solidFill>
              <a:latin typeface="Lucida Sans" pitchFamily="34" charset="0"/>
            </a:endParaRPr>
          </a:p>
        </p:txBody>
      </p:sp>
      <p:sp>
        <p:nvSpPr>
          <p:cNvPr id="4100" name="Rectangle 5"/>
          <p:cNvSpPr>
            <a:spLocks noGrp="1" noChangeArrowheads="1"/>
          </p:cNvSpPr>
          <p:nvPr>
            <p:ph type="body" sz="half" idx="4294967295"/>
          </p:nvPr>
        </p:nvSpPr>
        <p:spPr>
          <a:xfrm>
            <a:off x="5334000" y="3284538"/>
            <a:ext cx="3810000" cy="2308225"/>
          </a:xfrm>
        </p:spPr>
        <p:txBody>
          <a:bodyPr rtlCol="0">
            <a:normAutofit/>
          </a:bodyPr>
          <a:lstStyle/>
          <a:p>
            <a:pPr eaLnBrk="1" fontAlgn="auto" hangingPunct="1">
              <a:spcAft>
                <a:spcPts val="0"/>
              </a:spcAft>
              <a:buFontTx/>
              <a:buNone/>
              <a:defRPr/>
            </a:pPr>
            <a:endParaRPr lang="cy-GB" altLang="cy-GB" sz="2800" i="1" dirty="0" smtClean="0">
              <a:solidFill>
                <a:schemeClr val="accent2">
                  <a:lumMod val="20000"/>
                  <a:lumOff val="80000"/>
                </a:schemeClr>
              </a:solidFill>
              <a:latin typeface="Lucida Sans" pitchFamily="34" charset="0"/>
            </a:endParaRPr>
          </a:p>
          <a:p>
            <a:pPr eaLnBrk="1" fontAlgn="auto" hangingPunct="1">
              <a:spcAft>
                <a:spcPts val="0"/>
              </a:spcAft>
              <a:buFontTx/>
              <a:buNone/>
              <a:defRPr/>
            </a:pPr>
            <a:endParaRPr lang="cy-GB" altLang="cy-GB" sz="2800" i="1" dirty="0" smtClean="0">
              <a:solidFill>
                <a:schemeClr val="accent2">
                  <a:lumMod val="20000"/>
                  <a:lumOff val="80000"/>
                </a:schemeClr>
              </a:solidFill>
              <a:latin typeface="Lucida Sans" pitchFamily="34" charset="0"/>
            </a:endParaRPr>
          </a:p>
          <a:p>
            <a:pPr eaLnBrk="1" fontAlgn="auto" hangingPunct="1">
              <a:spcAft>
                <a:spcPts val="0"/>
              </a:spcAft>
              <a:buFontTx/>
              <a:buNone/>
              <a:defRPr/>
            </a:pPr>
            <a:endParaRPr lang="cy-GB" altLang="cy-GB" sz="2800" i="1" dirty="0">
              <a:solidFill>
                <a:schemeClr val="accent2">
                  <a:lumMod val="20000"/>
                  <a:lumOff val="80000"/>
                </a:schemeClr>
              </a:solidFill>
              <a:latin typeface="Lucida Sans" pitchFamily="34" charset="0"/>
            </a:endParaRPr>
          </a:p>
          <a:p>
            <a:pPr eaLnBrk="1" fontAlgn="auto" hangingPunct="1">
              <a:spcAft>
                <a:spcPts val="0"/>
              </a:spcAft>
              <a:buFontTx/>
              <a:buNone/>
              <a:defRPr/>
            </a:pPr>
            <a:endParaRPr lang="cy-GB" altLang="cy-GB" sz="2800" dirty="0" smtClean="0">
              <a:latin typeface="Lucida Sans" pitchFamily="34" charset="0"/>
            </a:endParaRPr>
          </a:p>
          <a:p>
            <a:pPr eaLnBrk="1" fontAlgn="auto" hangingPunct="1">
              <a:spcAft>
                <a:spcPts val="0"/>
              </a:spcAft>
              <a:buFontTx/>
              <a:buNone/>
              <a:defRPr/>
            </a:pPr>
            <a:endParaRPr lang="cy-GB" altLang="cy-GB" dirty="0" smtClean="0">
              <a:latin typeface="Lucida Sans" pitchFamily="34" charset="0"/>
            </a:endParaRP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Cynnwys</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00FF"/>
                </a:solidFill>
                <a:latin typeface="Lucida Sans" panose="020B0602030504020204" pitchFamily="34" charset="0"/>
                <a:ea typeface="ＭＳ Ｐゴシック" panose="020B0600070205080204" pitchFamily="34" charset="-128"/>
              </a:rPr>
              <a:t>Content</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323528" y="1628775"/>
            <a:ext cx="4242122" cy="4114800"/>
          </a:xfrm>
        </p:spPr>
        <p:txBody>
          <a:bodyPr rtlCol="0">
            <a:normAutofit/>
          </a:bodyPr>
          <a:lstStyle/>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Cyflwyniad i’r modwl</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Amcanion</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Gofynion lefel 6</a:t>
            </a: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Aseiniadau</a:t>
            </a:r>
            <a:endParaRPr lang="cy-GB" altLang="en-US" sz="2400" kern="0" dirty="0">
              <a:solidFill>
                <a:srgbClr val="000000"/>
              </a:solidFill>
              <a:latin typeface="Lucida Sans" panose="020B0602030504020204" pitchFamily="34" charset="0"/>
              <a:ea typeface="ＭＳ Ｐゴシック" panose="020B0600070205080204" pitchFamily="34" charset="-128"/>
            </a:endParaRP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Dyddiadau cyflwyno</a:t>
            </a: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Geiriau allweddol</a:t>
            </a: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Tasg trafod</a:t>
            </a:r>
            <a:endParaRPr lang="cy-GB" altLang="en-US" sz="2400" kern="0" dirty="0">
              <a:solidFill>
                <a:srgbClr val="000000"/>
              </a:solidFill>
              <a:latin typeface="Lucida Sans" panose="020B0602030504020204" pitchFamily="34" charset="0"/>
              <a:ea typeface="ＭＳ Ｐゴシック" panose="020B0600070205080204" pitchFamily="34" charset="-128"/>
            </a:endParaRPr>
          </a:p>
          <a:p>
            <a:pPr eaLnBrk="1" fontAlgn="auto" hangingPunct="1">
              <a:spcAft>
                <a:spcPts val="0"/>
              </a:spcAft>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628775"/>
            <a:ext cx="4249042" cy="4114800"/>
          </a:xfrm>
        </p:spPr>
        <p:txBody>
          <a:bodyPr rtlCol="0">
            <a:normAutofit/>
          </a:bodyPr>
          <a:lstStyle/>
          <a:p>
            <a:pPr>
              <a:buFontTx/>
              <a:buChar char="•"/>
              <a:defRPr/>
            </a:pPr>
            <a:r>
              <a:rPr lang="en-GB" altLang="en-US" sz="2400" kern="0" dirty="0">
                <a:solidFill>
                  <a:srgbClr val="0000FF"/>
                </a:solidFill>
                <a:latin typeface="Lucida Sans" panose="020B0602030504020204" pitchFamily="34" charset="0"/>
                <a:ea typeface="ＭＳ Ｐゴシック" panose="020B0600070205080204" pitchFamily="34" charset="-128"/>
              </a:rPr>
              <a:t>Introduction to module</a:t>
            </a:r>
          </a:p>
          <a:p>
            <a:pPr>
              <a:buFontTx/>
              <a:buChar char="•"/>
              <a:defRPr/>
            </a:pPr>
            <a:r>
              <a:rPr lang="en-GB" altLang="en-US" sz="2400" kern="0" dirty="0">
                <a:solidFill>
                  <a:srgbClr val="0000FF"/>
                </a:solidFill>
                <a:latin typeface="Lucida Sans" panose="020B0602030504020204" pitchFamily="34" charset="0"/>
                <a:ea typeface="ＭＳ Ｐゴシック" panose="020B0600070205080204" pitchFamily="34" charset="-128"/>
              </a:rPr>
              <a:t>Aims</a:t>
            </a:r>
          </a:p>
          <a:p>
            <a:pPr>
              <a:buFontTx/>
              <a:buChar char="•"/>
              <a:defRPr/>
            </a:pPr>
            <a:r>
              <a:rPr lang="en-GB" altLang="en-US" sz="2400" kern="0" dirty="0">
                <a:solidFill>
                  <a:srgbClr val="0000FF"/>
                </a:solidFill>
                <a:latin typeface="Lucida Sans" panose="020B0602030504020204" pitchFamily="34" charset="0"/>
                <a:ea typeface="ＭＳ Ｐゴシック" panose="020B0600070205080204" pitchFamily="34" charset="-128"/>
              </a:rPr>
              <a:t>Requirements of level 6</a:t>
            </a:r>
          </a:p>
          <a:p>
            <a:pPr>
              <a:buFontTx/>
              <a:buChar char="•"/>
              <a:defRPr/>
            </a:pPr>
            <a:r>
              <a:rPr lang="en-GB" altLang="en-US" sz="2400" kern="0" dirty="0" smtClean="0">
                <a:solidFill>
                  <a:srgbClr val="0000FF"/>
                </a:solidFill>
                <a:latin typeface="Lucida Sans" panose="020B0602030504020204" pitchFamily="34" charset="0"/>
                <a:ea typeface="ＭＳ Ｐゴシック" panose="020B0600070205080204" pitchFamily="34" charset="-128"/>
              </a:rPr>
              <a:t>Assessments</a:t>
            </a:r>
            <a:endParaRPr lang="en-GB" altLang="en-US" sz="2400" kern="0" dirty="0">
              <a:solidFill>
                <a:srgbClr val="0000FF"/>
              </a:solidFill>
              <a:latin typeface="Lucida Sans" panose="020B0602030504020204" pitchFamily="34" charset="0"/>
              <a:ea typeface="ＭＳ Ｐゴシック" panose="020B0600070205080204" pitchFamily="34" charset="-128"/>
            </a:endParaRPr>
          </a:p>
          <a:p>
            <a:pPr>
              <a:buFontTx/>
              <a:buChar char="•"/>
              <a:defRPr/>
            </a:pPr>
            <a:r>
              <a:rPr lang="en-GB" altLang="en-US" sz="2400" kern="0" dirty="0">
                <a:solidFill>
                  <a:srgbClr val="0000FF"/>
                </a:solidFill>
                <a:latin typeface="Lucida Sans" panose="020B0602030504020204" pitchFamily="34" charset="0"/>
                <a:ea typeface="ＭＳ Ｐゴシック" panose="020B0600070205080204" pitchFamily="34" charset="-128"/>
              </a:rPr>
              <a:t>Submission dates</a:t>
            </a:r>
          </a:p>
          <a:p>
            <a:pPr>
              <a:buFontTx/>
              <a:buChar char="•"/>
              <a:defRPr/>
            </a:pPr>
            <a:r>
              <a:rPr lang="en-GB" altLang="en-US" sz="2400" kern="0" dirty="0" smtClean="0">
                <a:solidFill>
                  <a:srgbClr val="0000FF"/>
                </a:solidFill>
                <a:latin typeface="Lucida Sans" panose="020B0602030504020204" pitchFamily="34" charset="0"/>
                <a:ea typeface="ＭＳ Ｐゴシック" panose="020B0600070205080204" pitchFamily="34" charset="-128"/>
              </a:rPr>
              <a:t>Keywords</a:t>
            </a:r>
          </a:p>
          <a:p>
            <a:pPr>
              <a:buFontTx/>
              <a:buChar char="•"/>
              <a:defRPr/>
            </a:pPr>
            <a:r>
              <a:rPr lang="en-GB" altLang="en-US" sz="2400" kern="0" dirty="0" smtClean="0">
                <a:solidFill>
                  <a:srgbClr val="0000FF"/>
                </a:solidFill>
                <a:latin typeface="Lucida Sans" panose="020B0602030504020204" pitchFamily="34" charset="0"/>
                <a:ea typeface="ＭＳ Ｐゴシック" panose="020B0600070205080204" pitchFamily="34" charset="-128"/>
              </a:rPr>
              <a:t>Discussion task</a:t>
            </a:r>
            <a:endParaRPr lang="cy-GB" altLang="en-US" sz="2400" kern="0" dirty="0">
              <a:solidFill>
                <a:srgbClr val="0000FF"/>
              </a:solidFill>
              <a:latin typeface="Lucida Sans" panose="020B0602030504020204" pitchFamily="34" charset="0"/>
              <a:ea typeface="ＭＳ Ｐゴシック" panose="020B0600070205080204" pitchFamily="34" charset="-128"/>
            </a:endParaRPr>
          </a:p>
          <a:p>
            <a:pPr marL="0" indent="0" eaLnBrk="1" fontAlgn="auto" hangingPunct="1">
              <a:spcAft>
                <a:spcPts val="0"/>
              </a:spcAft>
              <a:buFont typeface="Arial" panose="020B0604020202020204" pitchFamily="34" charset="0"/>
              <a:buNone/>
              <a:defRPr/>
            </a:pPr>
            <a:endParaRPr lang="en-GB" altLang="cy-GB" sz="2600" dirty="0" smtClean="0">
              <a:solidFill>
                <a:srgbClr val="0000FF"/>
              </a:solidFill>
              <a:latin typeface="Lucida Sans" pitchFamily="34"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647700"/>
          </a:xfrm>
        </p:spPr>
        <p:txBody>
          <a:bodyPr rtlCol="0">
            <a:noAutofit/>
          </a:bodyPr>
          <a:lstStyle/>
          <a:p>
            <a:pPr eaLnBrk="1" fontAlgn="auto" hangingPunct="1">
              <a:spcAft>
                <a:spcPts val="0"/>
              </a:spcAft>
              <a:defRPr/>
            </a:pPr>
            <a:r>
              <a:rPr lang="cy-GB" altLang="en-US" sz="3000" kern="0" dirty="0">
                <a:solidFill>
                  <a:srgbClr val="000000"/>
                </a:solidFill>
                <a:latin typeface="Lucida Sans" panose="020B0602030504020204" pitchFamily="34" charset="0"/>
                <a:ea typeface="ＭＳ Ｐゴシック" panose="020B0600070205080204" pitchFamily="34" charset="-128"/>
              </a:rPr>
              <a:t>Amcanion</a:t>
            </a:r>
            <a:r>
              <a:rPr lang="en-GB" altLang="en-US" sz="3000" kern="0" dirty="0">
                <a:solidFill>
                  <a:srgbClr val="000000"/>
                </a:solidFill>
                <a:latin typeface="Lucida Sans" panose="020B0602030504020204" pitchFamily="34" charset="0"/>
                <a:ea typeface="ＭＳ Ｐゴシック" panose="020B0600070205080204" pitchFamily="34" charset="-128"/>
              </a:rPr>
              <a:t/>
            </a:r>
            <a:br>
              <a:rPr lang="en-GB" altLang="en-US" sz="3000" kern="0" dirty="0">
                <a:solidFill>
                  <a:srgbClr val="000000"/>
                </a:solidFill>
                <a:latin typeface="Lucida Sans" panose="020B0602030504020204" pitchFamily="34" charset="0"/>
                <a:ea typeface="ＭＳ Ｐゴシック" panose="020B0600070205080204" pitchFamily="34" charset="-128"/>
              </a:rPr>
            </a:br>
            <a:r>
              <a:rPr lang="en-GB" altLang="en-US" sz="3000" kern="0" dirty="0">
                <a:solidFill>
                  <a:srgbClr val="0000FF"/>
                </a:solidFill>
                <a:latin typeface="Lucida Sans" panose="020B0602030504020204" pitchFamily="34" charset="0"/>
                <a:ea typeface="ＭＳ Ｐゴシック" panose="020B0600070205080204" pitchFamily="34" charset="-128"/>
              </a:rPr>
              <a:t>Aims</a:t>
            </a:r>
            <a:endParaRPr lang="en-GB" altLang="cy-GB" sz="30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179512" y="1268413"/>
            <a:ext cx="4386138" cy="4475162"/>
          </a:xfrm>
        </p:spPr>
        <p:txBody>
          <a:bodyPr rtlCol="0">
            <a:normAutofit fontScale="92500" lnSpcReduction="10000"/>
          </a:bodyPr>
          <a:lstStyle/>
          <a:p>
            <a:pPr marL="0" indent="0">
              <a:spcBef>
                <a:spcPts val="600"/>
              </a:spcBef>
              <a:buNone/>
              <a:defRPr/>
            </a:pPr>
            <a:r>
              <a:rPr lang="cy-GB" altLang="en-US" sz="2000" b="1"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Ennill dealltwriaeth ddyfnach </a:t>
            </a:r>
            <a:r>
              <a:rPr lang="cy-GB" altLang="en-US" sz="2000" b="1"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o/o’r:</a:t>
            </a:r>
          </a:p>
          <a:p>
            <a:pPr>
              <a:spcBef>
                <a:spcPts val="600"/>
              </a:spcBef>
              <a:defRPr/>
            </a:pPr>
            <a:r>
              <a:rPr lang="cy-GB" altLang="en-US" sz="20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gwahaniaethau </a:t>
            </a:r>
            <a:r>
              <a:rPr lang="cy-GB" altLang="en-US" sz="20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o ran datblygiad a dysgu ymhlith plant yn y blynyddoedd </a:t>
            </a:r>
            <a:r>
              <a:rPr lang="cy-GB" altLang="en-US" sz="20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cynnar;</a:t>
            </a:r>
          </a:p>
          <a:p>
            <a:pPr>
              <a:spcBef>
                <a:spcPts val="600"/>
              </a:spcBef>
              <a:defRPr/>
            </a:pPr>
            <a:r>
              <a:rPr lang="cy-GB" altLang="en-US" sz="20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g</a:t>
            </a:r>
            <a:r>
              <a:rPr lang="cy-GB" altLang="en-US" sz="20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wybodaeth a sgiliau manylach sydd eu hangen i gynorthwyo plant ag anghenion cymorth ychwanegol</a:t>
            </a:r>
          </a:p>
          <a:p>
            <a:pPr>
              <a:spcBef>
                <a:spcPts val="600"/>
              </a:spcBef>
              <a:defRPr/>
            </a:pPr>
            <a:r>
              <a:rPr lang="cy-GB" altLang="en-US" sz="20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g</a:t>
            </a:r>
            <a:r>
              <a:rPr lang="cy-GB" altLang="en-US" sz="20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ynhwysiant, amrywiaeth a chydraddoldeb; </a:t>
            </a:r>
            <a:endParaRPr lang="cy-GB" altLang="en-US" sz="20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endParaRPr>
          </a:p>
          <a:p>
            <a:pPr>
              <a:spcBef>
                <a:spcPts val="600"/>
              </a:spcBef>
              <a:defRPr/>
            </a:pPr>
            <a:r>
              <a:rPr lang="cy-GB" altLang="en-US" sz="20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materion </a:t>
            </a:r>
            <a:r>
              <a:rPr lang="cy-GB" altLang="en-US" sz="20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sy’n ymwneud â chynhwysiant i bob plentyn mewn darpariaeth effeithiol i’r blynyddoedd cynnar.</a:t>
            </a: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16462" y="1268413"/>
            <a:ext cx="4427537" cy="4475162"/>
          </a:xfrm>
        </p:spPr>
        <p:txBody>
          <a:bodyPr rtlCol="0">
            <a:normAutofit/>
          </a:bodyPr>
          <a:lstStyle/>
          <a:p>
            <a:pPr marL="0" indent="0">
              <a:buNone/>
              <a:defRPr/>
            </a:pPr>
            <a:r>
              <a:rPr lang="en-US" altLang="en-US" sz="2000" b="1" kern="0" dirty="0">
                <a:solidFill>
                  <a:srgbClr val="0000FF"/>
                </a:solidFill>
                <a:latin typeface="Lucida Sans" panose="020B0602030504020204" pitchFamily="34" charset="0"/>
                <a:ea typeface="ＭＳ Ｐゴシック" panose="020B0600070205080204" pitchFamily="34" charset="-128"/>
              </a:rPr>
              <a:t>To gain deeper understanding </a:t>
            </a:r>
            <a:r>
              <a:rPr lang="en-US" altLang="en-US" sz="2000" b="1" kern="0" dirty="0" smtClean="0">
                <a:solidFill>
                  <a:srgbClr val="0000FF"/>
                </a:solidFill>
                <a:latin typeface="Lucida Sans" panose="020B0602030504020204" pitchFamily="34" charset="0"/>
                <a:ea typeface="ＭＳ Ｐゴシック" panose="020B0600070205080204" pitchFamily="34" charset="-128"/>
              </a:rPr>
              <a:t>of:</a:t>
            </a:r>
          </a:p>
          <a:p>
            <a:pPr>
              <a:buFontTx/>
              <a:buChar char="•"/>
              <a:defRPr/>
            </a:pPr>
            <a:r>
              <a:rPr lang="en-US" altLang="en-US" sz="2000" kern="0" dirty="0" smtClean="0">
                <a:solidFill>
                  <a:srgbClr val="0000FF"/>
                </a:solidFill>
                <a:latin typeface="Lucida Sans" panose="020B0602030504020204" pitchFamily="34" charset="0"/>
                <a:ea typeface="ＭＳ Ｐゴシック" panose="020B0600070205080204" pitchFamily="34" charset="-128"/>
              </a:rPr>
              <a:t> </a:t>
            </a:r>
            <a:r>
              <a:rPr lang="en-US" altLang="en-US" sz="2000" kern="0" dirty="0">
                <a:solidFill>
                  <a:srgbClr val="0000FF"/>
                </a:solidFill>
                <a:latin typeface="Lucida Sans" panose="020B0602030504020204" pitchFamily="34" charset="0"/>
                <a:ea typeface="ＭＳ Ｐゴシック" panose="020B0600070205080204" pitchFamily="34" charset="-128"/>
              </a:rPr>
              <a:t>the developmental and learning differences of children in the early </a:t>
            </a:r>
            <a:r>
              <a:rPr lang="en-US" altLang="en-US" sz="2000" kern="0" dirty="0" smtClean="0">
                <a:solidFill>
                  <a:srgbClr val="0000FF"/>
                </a:solidFill>
                <a:latin typeface="Lucida Sans" panose="020B0602030504020204" pitchFamily="34" charset="0"/>
                <a:ea typeface="ＭＳ Ｐゴシック" panose="020B0600070205080204" pitchFamily="34" charset="-128"/>
              </a:rPr>
              <a:t>years;</a:t>
            </a:r>
          </a:p>
          <a:p>
            <a:pPr>
              <a:buFontTx/>
              <a:buChar char="•"/>
              <a:defRPr/>
            </a:pPr>
            <a:r>
              <a:rPr lang="en-GB" altLang="en-US" sz="2000" kern="0" dirty="0">
                <a:solidFill>
                  <a:srgbClr val="0000FF"/>
                </a:solidFill>
                <a:latin typeface="Lucida Sans" panose="020B0602030504020204" pitchFamily="34" charset="0"/>
                <a:ea typeface="ＭＳ Ｐゴシック" panose="020B0600070205080204" pitchFamily="34" charset="-128"/>
              </a:rPr>
              <a:t>t</a:t>
            </a:r>
            <a:r>
              <a:rPr lang="en-GB" altLang="en-US" sz="2000" kern="0" dirty="0" smtClean="0">
                <a:solidFill>
                  <a:srgbClr val="0000FF"/>
                </a:solidFill>
                <a:latin typeface="Lucida Sans" panose="020B0602030504020204" pitchFamily="34" charset="0"/>
                <a:ea typeface="ＭＳ Ｐゴシック" panose="020B0600070205080204" pitchFamily="34" charset="-128"/>
              </a:rPr>
              <a:t>he knowledge and skills needed to support children with additional support needs;</a:t>
            </a:r>
          </a:p>
          <a:p>
            <a:pPr>
              <a:buFontTx/>
              <a:buChar char="•"/>
              <a:defRPr/>
            </a:pPr>
            <a:r>
              <a:rPr lang="en-GB" altLang="en-US" sz="2000" kern="0" dirty="0">
                <a:solidFill>
                  <a:srgbClr val="0000FF"/>
                </a:solidFill>
                <a:latin typeface="Lucida Sans" panose="020B0602030504020204" pitchFamily="34" charset="0"/>
                <a:ea typeface="ＭＳ Ｐゴシック" panose="020B0600070205080204" pitchFamily="34" charset="-128"/>
              </a:rPr>
              <a:t>i</a:t>
            </a:r>
            <a:r>
              <a:rPr lang="en-GB" altLang="en-US" sz="2000" kern="0" dirty="0" smtClean="0">
                <a:solidFill>
                  <a:srgbClr val="0000FF"/>
                </a:solidFill>
                <a:latin typeface="Lucida Sans" panose="020B0602030504020204" pitchFamily="34" charset="0"/>
                <a:ea typeface="ＭＳ Ｐゴシック" panose="020B0600070205080204" pitchFamily="34" charset="-128"/>
              </a:rPr>
              <a:t>nclusion, diversity and equality;</a:t>
            </a:r>
          </a:p>
          <a:p>
            <a:pPr>
              <a:buFontTx/>
              <a:buChar char="•"/>
              <a:defRPr/>
            </a:pPr>
            <a:r>
              <a:rPr lang="en-US" altLang="en-US" sz="2000" kern="0" dirty="0" smtClean="0">
                <a:solidFill>
                  <a:srgbClr val="0000FF"/>
                </a:solidFill>
                <a:latin typeface="Lucida Sans" panose="020B0602030504020204" pitchFamily="34" charset="0"/>
                <a:ea typeface="ＭＳ Ｐゴシック" panose="020B0600070205080204" pitchFamily="34" charset="-128"/>
              </a:rPr>
              <a:t>the </a:t>
            </a:r>
            <a:r>
              <a:rPr lang="en-US" altLang="en-US" sz="2000" kern="0" dirty="0">
                <a:solidFill>
                  <a:srgbClr val="0000FF"/>
                </a:solidFill>
                <a:latin typeface="Lucida Sans" panose="020B0602030504020204" pitchFamily="34" charset="0"/>
                <a:ea typeface="ＭＳ Ｐゴシック" panose="020B0600070205080204" pitchFamily="34" charset="-128"/>
              </a:rPr>
              <a:t>issues relating to inclusion of all children in effective early years provision.</a:t>
            </a:r>
          </a:p>
          <a:p>
            <a:pPr marL="0" indent="0" eaLnBrk="1" fontAlgn="auto" hangingPunct="1">
              <a:spcAft>
                <a:spcPts val="0"/>
              </a:spcAft>
              <a:buFont typeface="Arial" panose="020B0604020202020204" pitchFamily="34" charset="0"/>
              <a:buNone/>
              <a:defRPr/>
            </a:pPr>
            <a:endParaRPr lang="en-GB" altLang="cy-GB" sz="2600" dirty="0" smtClean="0">
              <a:solidFill>
                <a:srgbClr val="0000FF"/>
              </a:solidFill>
              <a:latin typeface="Lucida Sans" pitchFamily="34"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Gofynion lefel 6</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00FF"/>
                </a:solidFill>
                <a:latin typeface="Lucida Sans" panose="020B0602030504020204" pitchFamily="34" charset="0"/>
                <a:ea typeface="ＭＳ Ｐゴシック" panose="020B0600070205080204" pitchFamily="34" charset="-128"/>
              </a:rPr>
              <a:t>Level 6 requirements</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251520" y="1268413"/>
            <a:ext cx="4314130" cy="4475162"/>
          </a:xfrm>
        </p:spPr>
        <p:txBody>
          <a:bodyPr rtlCol="0">
            <a:normAutofit lnSpcReduction="10000"/>
          </a:bodyPr>
          <a:lstStyle/>
          <a:p>
            <a:pPr eaLnBrk="1" fontAlgn="auto" hangingPunct="1">
              <a:spcAft>
                <a:spcPts val="0"/>
              </a:spcAft>
              <a:defRPr/>
            </a:pPr>
            <a:r>
              <a:rPr lang="cy-GB" altLang="cy-GB" dirty="0" smtClean="0">
                <a:latin typeface="Lucida Sans" pitchFamily="34" charset="0"/>
              </a:rPr>
              <a:t>Dadansoddi, mewn dyfnder</a:t>
            </a:r>
          </a:p>
          <a:p>
            <a:pPr eaLnBrk="1" fontAlgn="auto" hangingPunct="1">
              <a:spcAft>
                <a:spcPts val="0"/>
              </a:spcAft>
              <a:defRPr/>
            </a:pPr>
            <a:r>
              <a:rPr lang="cy-GB" altLang="cy-GB" dirty="0" smtClean="0">
                <a:latin typeface="Lucida Sans" pitchFamily="34" charset="0"/>
              </a:rPr>
              <a:t>Gwerthuso’n feirniadol</a:t>
            </a:r>
          </a:p>
          <a:p>
            <a:pPr eaLnBrk="1" fontAlgn="auto" hangingPunct="1">
              <a:spcAft>
                <a:spcPts val="0"/>
              </a:spcAft>
              <a:defRPr/>
            </a:pPr>
            <a:r>
              <a:rPr lang="cy-GB" altLang="cy-GB" dirty="0" smtClean="0">
                <a:latin typeface="Lucida Sans" pitchFamily="34" charset="0"/>
              </a:rPr>
              <a:t>Archwilio, mewn dyfnder</a:t>
            </a:r>
          </a:p>
          <a:p>
            <a:pPr eaLnBrk="1" fontAlgn="auto" hangingPunct="1">
              <a:spcAft>
                <a:spcPts val="0"/>
              </a:spcAft>
              <a:defRPr/>
            </a:pPr>
            <a:r>
              <a:rPr lang="cy-GB" altLang="cy-GB" dirty="0" smtClean="0">
                <a:latin typeface="Lucida Sans" pitchFamily="34" charset="0"/>
              </a:rPr>
              <a:t>Trefn</a:t>
            </a:r>
          </a:p>
          <a:p>
            <a:pPr eaLnBrk="1" fontAlgn="auto" hangingPunct="1">
              <a:spcAft>
                <a:spcPts val="0"/>
              </a:spcAft>
              <a:defRPr/>
            </a:pPr>
            <a:r>
              <a:rPr lang="cy-GB" altLang="cy-GB" dirty="0" smtClean="0">
                <a:latin typeface="Lucida Sans" pitchFamily="34" charset="0"/>
              </a:rPr>
              <a:t>Ystod o adnoddau gwybodaeth</a:t>
            </a:r>
          </a:p>
          <a:p>
            <a:pPr eaLnBrk="1" fontAlgn="auto" hangingPunct="1">
              <a:spcAft>
                <a:spcPts val="0"/>
              </a:spcAft>
              <a:defRPr/>
            </a:pPr>
            <a:r>
              <a:rPr lang="cy-GB" altLang="cy-GB" dirty="0" smtClean="0">
                <a:latin typeface="Lucida Sans" pitchFamily="34" charset="0"/>
              </a:rPr>
              <a:t>Cyflwyniad</a:t>
            </a:r>
          </a:p>
        </p:txBody>
      </p:sp>
      <p:sp>
        <p:nvSpPr>
          <p:cNvPr id="5124" name="Rectangle 6"/>
          <p:cNvSpPr>
            <a:spLocks noGrp="1" noChangeArrowheads="1"/>
          </p:cNvSpPr>
          <p:nvPr>
            <p:ph type="body" sz="half" idx="2"/>
          </p:nvPr>
        </p:nvSpPr>
        <p:spPr>
          <a:xfrm>
            <a:off x="4716462" y="1268413"/>
            <a:ext cx="4248025" cy="4475162"/>
          </a:xfrm>
        </p:spPr>
        <p:txBody>
          <a:bodyPr rtlCol="0">
            <a:normAutofit/>
          </a:bodyPr>
          <a:lstStyle/>
          <a:p>
            <a:pPr>
              <a:buFontTx/>
              <a:buChar char="•"/>
              <a:defRPr/>
            </a:pPr>
            <a:r>
              <a:rPr lang="en-US" altLang="en-US" kern="0" dirty="0" err="1" smtClean="0">
                <a:solidFill>
                  <a:srgbClr val="0000FF"/>
                </a:solidFill>
                <a:latin typeface="Lucida Sans" panose="020B0602030504020204" pitchFamily="34" charset="0"/>
                <a:ea typeface="ＭＳ Ｐゴシック" panose="020B0600070205080204" pitchFamily="34" charset="-128"/>
              </a:rPr>
              <a:t>Analyse</a:t>
            </a:r>
            <a:r>
              <a:rPr lang="en-US" altLang="en-US" kern="0" dirty="0" smtClean="0">
                <a:solidFill>
                  <a:srgbClr val="0000FF"/>
                </a:solidFill>
                <a:latin typeface="Lucida Sans" panose="020B0602030504020204" pitchFamily="34" charset="0"/>
                <a:ea typeface="ＭＳ Ｐゴシック" panose="020B0600070205080204" pitchFamily="34" charset="-128"/>
              </a:rPr>
              <a:t>, in depth</a:t>
            </a:r>
          </a:p>
          <a:p>
            <a:pPr>
              <a:buFontTx/>
              <a:buChar char="•"/>
              <a:defRPr/>
            </a:pPr>
            <a:r>
              <a:rPr lang="en-US" altLang="en-US" kern="0" dirty="0" smtClean="0">
                <a:solidFill>
                  <a:srgbClr val="0000FF"/>
                </a:solidFill>
                <a:latin typeface="Lucida Sans" panose="020B0602030504020204" pitchFamily="34" charset="0"/>
                <a:ea typeface="ＭＳ Ｐゴシック" panose="020B0600070205080204" pitchFamily="34" charset="-128"/>
              </a:rPr>
              <a:t>Critically evaluate</a:t>
            </a:r>
          </a:p>
          <a:p>
            <a:pPr>
              <a:buFontTx/>
              <a:buChar char="•"/>
              <a:defRPr/>
            </a:pPr>
            <a:r>
              <a:rPr lang="en-US" altLang="en-US" kern="0" dirty="0" smtClean="0">
                <a:solidFill>
                  <a:srgbClr val="0000FF"/>
                </a:solidFill>
                <a:latin typeface="Lucida Sans" panose="020B0602030504020204" pitchFamily="34" charset="0"/>
                <a:ea typeface="ＭＳ Ｐゴシック" panose="020B0600070205080204" pitchFamily="34" charset="-128"/>
              </a:rPr>
              <a:t>Explore, in depth</a:t>
            </a:r>
          </a:p>
          <a:p>
            <a:pPr>
              <a:buFontTx/>
              <a:buChar char="•"/>
              <a:defRPr/>
            </a:pPr>
            <a:r>
              <a:rPr lang="en-GB" altLang="cy-GB" kern="0" dirty="0" smtClean="0">
                <a:solidFill>
                  <a:srgbClr val="0000FF"/>
                </a:solidFill>
                <a:latin typeface="Lucida Sans" panose="020B0602030504020204" pitchFamily="34" charset="0"/>
                <a:ea typeface="ＭＳ Ｐゴシック" panose="020B0600070205080204" pitchFamily="34" charset="-128"/>
              </a:rPr>
              <a:t>Organisation</a:t>
            </a:r>
          </a:p>
          <a:p>
            <a:pPr>
              <a:buFontTx/>
              <a:buChar char="•"/>
              <a:defRPr/>
            </a:pPr>
            <a:r>
              <a:rPr lang="en-GB" altLang="cy-GB" kern="0" dirty="0" smtClean="0">
                <a:solidFill>
                  <a:srgbClr val="0000FF"/>
                </a:solidFill>
                <a:latin typeface="Lucida Sans" panose="020B0602030504020204" pitchFamily="34" charset="0"/>
                <a:ea typeface="ＭＳ Ｐゴシック" panose="020B0600070205080204" pitchFamily="34" charset="-128"/>
              </a:rPr>
              <a:t>Range of information sources</a:t>
            </a:r>
          </a:p>
          <a:p>
            <a:pPr>
              <a:buFontTx/>
              <a:buChar char="•"/>
              <a:defRPr/>
            </a:pPr>
            <a:r>
              <a:rPr lang="en-GB" altLang="cy-GB" kern="0" dirty="0" smtClean="0">
                <a:solidFill>
                  <a:srgbClr val="0000FF"/>
                </a:solidFill>
                <a:latin typeface="Lucida Sans" panose="020B0602030504020204" pitchFamily="34" charset="0"/>
                <a:ea typeface="ＭＳ Ｐゴシック" panose="020B0600070205080204" pitchFamily="34" charset="-128"/>
              </a:rPr>
              <a:t>Presentation</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Asesiadau</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00FF"/>
                </a:solidFill>
                <a:latin typeface="Lucida Sans" panose="020B0602030504020204" pitchFamily="34" charset="0"/>
                <a:ea typeface="ＭＳ Ｐゴシック" panose="020B0600070205080204" pitchFamily="34" charset="-128"/>
              </a:rPr>
              <a:t>Assessments</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179512" y="1268413"/>
            <a:ext cx="4386138" cy="4475162"/>
          </a:xfrm>
        </p:spPr>
        <p:txBody>
          <a:bodyPr rtlCol="0">
            <a:normAutofit/>
          </a:bodyPr>
          <a:lstStyle/>
          <a:p>
            <a:pPr marL="0" indent="0" algn="just">
              <a:spcBef>
                <a:spcPts val="600"/>
              </a:spcBef>
              <a:buFont typeface="Arial" panose="020B0604020202020204" pitchFamily="34" charset="0"/>
              <a:buNone/>
              <a:defRPr/>
            </a:pP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A – Traethawd 3,000 o eiriau</a:t>
            </a:r>
          </a:p>
          <a:p>
            <a:pPr marL="0" indent="0" algn="just">
              <a:spcBef>
                <a:spcPts val="600"/>
              </a:spcBef>
              <a:buFont typeface="Arial" panose="020B0604020202020204" pitchFamily="34" charset="0"/>
              <a:buNone/>
              <a:defRPr/>
            </a:pPr>
            <a:endPar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endParaRPr>
          </a:p>
          <a:p>
            <a:pPr marL="0" indent="0" algn="just">
              <a:spcBef>
                <a:spcPts val="600"/>
              </a:spcBef>
              <a:buFont typeface="Arial" panose="020B0604020202020204" pitchFamily="34" charset="0"/>
              <a:buNone/>
              <a:defRPr/>
            </a:pPr>
            <a:r>
              <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Mai 16eg 2018</a:t>
            </a:r>
            <a:endPar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endParaRPr>
          </a:p>
          <a:p>
            <a:pPr marL="0" indent="0" algn="just">
              <a:spcBef>
                <a:spcPts val="600"/>
              </a:spcBef>
              <a:buFont typeface="Arial" panose="020B0604020202020204" pitchFamily="34" charset="0"/>
              <a:buNone/>
              <a:defRPr/>
            </a:pPr>
            <a:r>
              <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TURNITIN erbyn </a:t>
            </a: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3</a:t>
            </a:r>
            <a:r>
              <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:00yh</a:t>
            </a:r>
            <a:endPar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endParaRPr>
          </a:p>
          <a:p>
            <a:pPr marL="0" indent="0" algn="just">
              <a:spcBef>
                <a:spcPts val="600"/>
              </a:spcBef>
              <a:buFont typeface="Arial" panose="020B0604020202020204" pitchFamily="34" charset="0"/>
              <a:buNone/>
              <a:defRPr/>
            </a:pPr>
            <a:endPar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endParaRPr>
          </a:p>
          <a:p>
            <a:pPr marL="0" indent="0" algn="just">
              <a:spcBef>
                <a:spcPts val="600"/>
              </a:spcBef>
              <a:buFont typeface="Arial" panose="020B0604020202020204" pitchFamily="34" charset="0"/>
              <a:buNone/>
              <a:defRPr/>
            </a:pP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B – Cyflwyniad unigol</a:t>
            </a:r>
          </a:p>
          <a:p>
            <a:pPr marL="0" indent="0" algn="just">
              <a:spcBef>
                <a:spcPts val="600"/>
              </a:spcBef>
              <a:buFont typeface="Arial" panose="020B0604020202020204" pitchFamily="34" charset="0"/>
              <a:buNone/>
              <a:defRPr/>
            </a:pP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15 munud a chwestiynau</a:t>
            </a:r>
          </a:p>
          <a:p>
            <a:pPr marL="0" indent="0" algn="just">
              <a:spcBef>
                <a:spcPts val="600"/>
              </a:spcBef>
              <a:buFont typeface="Arial" panose="020B0604020202020204" pitchFamily="34" charset="0"/>
              <a:buNone/>
              <a:defRPr/>
            </a:pPr>
            <a:endPar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endParaRPr>
          </a:p>
          <a:p>
            <a:pPr marL="0" indent="0" algn="just">
              <a:spcBef>
                <a:spcPts val="600"/>
              </a:spcBef>
              <a:buNone/>
              <a:defRPr/>
            </a:pPr>
            <a:r>
              <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Wythnos </a:t>
            </a:r>
            <a:r>
              <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yn dechrau: </a:t>
            </a:r>
            <a:endPar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endParaRPr>
          </a:p>
          <a:p>
            <a:pPr marL="0" indent="0" algn="just">
              <a:spcBef>
                <a:spcPts val="600"/>
              </a:spcBef>
              <a:buNone/>
              <a:defRPr/>
            </a:pPr>
            <a:r>
              <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Mai 21ain 2018</a:t>
            </a:r>
            <a:endPar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565650" y="1268413"/>
            <a:ext cx="4578350" cy="4475162"/>
          </a:xfrm>
        </p:spPr>
        <p:txBody>
          <a:bodyPr rtlCol="0">
            <a:noAutofit/>
          </a:bodyPr>
          <a:lstStyle/>
          <a:p>
            <a:pPr marL="0" indent="0">
              <a:buFont typeface="Arial" panose="020B0604020202020204" pitchFamily="34" charset="0"/>
              <a:buNone/>
              <a:defRPr/>
            </a:pPr>
            <a:r>
              <a:rPr lang="en-US" altLang="en-US" sz="2200" kern="0" dirty="0">
                <a:solidFill>
                  <a:srgbClr val="0000FF"/>
                </a:solidFill>
                <a:latin typeface="Lucida Sans" panose="020B0602030504020204" pitchFamily="34" charset="0"/>
                <a:ea typeface="ＭＳ Ｐゴシック" panose="020B0600070205080204" pitchFamily="34" charset="-128"/>
              </a:rPr>
              <a:t>A – 3,000 word essay</a:t>
            </a:r>
          </a:p>
          <a:p>
            <a:pPr marL="0" indent="0">
              <a:buFont typeface="Arial" panose="020B0604020202020204" pitchFamily="34" charset="0"/>
              <a:buNone/>
              <a:defRPr/>
            </a:pPr>
            <a:endParaRPr lang="en-US" altLang="en-US" sz="2200" kern="0" dirty="0" smtClean="0">
              <a:solidFill>
                <a:srgbClr val="0000FF"/>
              </a:solidFill>
              <a:latin typeface="Lucida Sans" panose="020B0602030504020204" pitchFamily="34" charset="0"/>
              <a:ea typeface="ＭＳ Ｐゴシック" panose="020B0600070205080204" pitchFamily="34" charset="-128"/>
            </a:endParaRPr>
          </a:p>
          <a:p>
            <a:pPr marL="0" indent="0">
              <a:buFont typeface="Arial" panose="020B0604020202020204" pitchFamily="34" charset="0"/>
              <a:buNone/>
              <a:defRPr/>
            </a:pPr>
            <a:r>
              <a:rPr lang="en-US" altLang="en-US" sz="2200" kern="0" dirty="0" smtClean="0">
                <a:solidFill>
                  <a:srgbClr val="0000FF"/>
                </a:solidFill>
                <a:latin typeface="Lucida Sans" panose="020B0602030504020204" pitchFamily="34" charset="0"/>
                <a:ea typeface="ＭＳ Ｐゴシック" panose="020B0600070205080204" pitchFamily="34" charset="-128"/>
              </a:rPr>
              <a:t>May 16th 2018</a:t>
            </a:r>
            <a:endParaRPr lang="en-US" altLang="en-US" sz="2200" kern="0" dirty="0" smtClean="0">
              <a:solidFill>
                <a:srgbClr val="0000FF"/>
              </a:solidFill>
              <a:latin typeface="Lucida Sans" panose="020B0602030504020204" pitchFamily="34" charset="0"/>
              <a:ea typeface="ＭＳ Ｐゴシック" panose="020B0600070205080204" pitchFamily="34" charset="-128"/>
            </a:endParaRPr>
          </a:p>
          <a:p>
            <a:pPr marL="0" indent="0">
              <a:buFont typeface="Arial" panose="020B0604020202020204" pitchFamily="34" charset="0"/>
              <a:buNone/>
              <a:defRPr/>
            </a:pPr>
            <a:r>
              <a:rPr lang="en-GB" altLang="en-US" sz="2200" kern="0" dirty="0" smtClean="0">
                <a:solidFill>
                  <a:srgbClr val="0000FF"/>
                </a:solidFill>
                <a:latin typeface="Lucida Sans" panose="020B0602030504020204" pitchFamily="34" charset="0"/>
                <a:ea typeface="ＭＳ Ｐゴシック" panose="020B0600070205080204" pitchFamily="34" charset="-128"/>
              </a:rPr>
              <a:t>TURNITIN by </a:t>
            </a:r>
            <a:r>
              <a:rPr lang="en-GB" altLang="en-US" sz="2200" kern="0" dirty="0">
                <a:solidFill>
                  <a:srgbClr val="0000FF"/>
                </a:solidFill>
                <a:latin typeface="Lucida Sans" panose="020B0602030504020204" pitchFamily="34" charset="0"/>
                <a:ea typeface="ＭＳ Ｐゴシック" panose="020B0600070205080204" pitchFamily="34" charset="-128"/>
              </a:rPr>
              <a:t>3</a:t>
            </a:r>
            <a:r>
              <a:rPr lang="en-GB" altLang="en-US" sz="2200" kern="0" dirty="0" smtClean="0">
                <a:solidFill>
                  <a:srgbClr val="0000FF"/>
                </a:solidFill>
                <a:latin typeface="Lucida Sans" panose="020B0602030504020204" pitchFamily="34" charset="0"/>
                <a:ea typeface="ＭＳ Ｐゴシック" panose="020B0600070205080204" pitchFamily="34" charset="-128"/>
              </a:rPr>
              <a:t>:00pm</a:t>
            </a:r>
            <a:endParaRPr lang="en-US" altLang="en-US" sz="2200" kern="0" dirty="0">
              <a:solidFill>
                <a:srgbClr val="0000FF"/>
              </a:solidFill>
              <a:latin typeface="Lucida Sans" panose="020B0602030504020204" pitchFamily="34" charset="0"/>
              <a:ea typeface="ＭＳ Ｐゴシック" panose="020B0600070205080204" pitchFamily="34" charset="-128"/>
            </a:endParaRPr>
          </a:p>
          <a:p>
            <a:pPr marL="0" indent="0">
              <a:buFont typeface="Arial" panose="020B0604020202020204" pitchFamily="34" charset="0"/>
              <a:buNone/>
              <a:defRPr/>
            </a:pPr>
            <a:endParaRPr lang="en-US" altLang="en-US" sz="2200" kern="0" dirty="0" smtClean="0">
              <a:solidFill>
                <a:srgbClr val="0000FF"/>
              </a:solidFill>
              <a:latin typeface="Lucida Sans" panose="020B0602030504020204" pitchFamily="34" charset="0"/>
              <a:ea typeface="ＭＳ Ｐゴシック" panose="020B0600070205080204" pitchFamily="34" charset="-128"/>
            </a:endParaRPr>
          </a:p>
          <a:p>
            <a:pPr marL="0" indent="0">
              <a:buFont typeface="Arial" panose="020B0604020202020204" pitchFamily="34" charset="0"/>
              <a:buNone/>
              <a:defRPr/>
            </a:pPr>
            <a:r>
              <a:rPr lang="en-US" altLang="en-US" sz="2200" kern="0" dirty="0" smtClean="0">
                <a:solidFill>
                  <a:srgbClr val="0000FF"/>
                </a:solidFill>
                <a:latin typeface="Lucida Sans" panose="020B0602030504020204" pitchFamily="34" charset="0"/>
                <a:ea typeface="ＭＳ Ｐゴシック" panose="020B0600070205080204" pitchFamily="34" charset="-128"/>
              </a:rPr>
              <a:t>B </a:t>
            </a:r>
            <a:r>
              <a:rPr lang="en-US" altLang="en-US" sz="2200" kern="0" dirty="0">
                <a:solidFill>
                  <a:srgbClr val="0000FF"/>
                </a:solidFill>
                <a:latin typeface="Lucida Sans" panose="020B0602030504020204" pitchFamily="34" charset="0"/>
                <a:ea typeface="ＭＳ Ｐゴシック" panose="020B0600070205080204" pitchFamily="34" charset="-128"/>
              </a:rPr>
              <a:t>– Individual presentation</a:t>
            </a:r>
          </a:p>
          <a:p>
            <a:pPr marL="0" indent="0">
              <a:buFont typeface="Arial" panose="020B0604020202020204" pitchFamily="34" charset="0"/>
              <a:buNone/>
              <a:defRPr/>
            </a:pPr>
            <a:r>
              <a:rPr lang="en-US" altLang="en-US" sz="2200" kern="0" dirty="0">
                <a:solidFill>
                  <a:srgbClr val="0000FF"/>
                </a:solidFill>
                <a:latin typeface="Lucida Sans" panose="020B0602030504020204" pitchFamily="34" charset="0"/>
                <a:ea typeface="ＭＳ Ｐゴシック" panose="020B0600070205080204" pitchFamily="34" charset="-128"/>
              </a:rPr>
              <a:t>15 minutes and </a:t>
            </a:r>
            <a:r>
              <a:rPr lang="en-US" altLang="en-US" sz="2200" kern="0" dirty="0" smtClean="0">
                <a:solidFill>
                  <a:srgbClr val="0000FF"/>
                </a:solidFill>
                <a:latin typeface="Lucida Sans" panose="020B0602030504020204" pitchFamily="34" charset="0"/>
                <a:ea typeface="ＭＳ Ｐゴシック" panose="020B0600070205080204" pitchFamily="34" charset="-128"/>
              </a:rPr>
              <a:t>questions</a:t>
            </a:r>
          </a:p>
          <a:p>
            <a:pPr marL="0" indent="0">
              <a:buFont typeface="Arial" panose="020B0604020202020204" pitchFamily="34" charset="0"/>
              <a:buNone/>
              <a:defRPr/>
            </a:pPr>
            <a:endParaRPr lang="en-GB" altLang="en-US" sz="2200" kern="0" dirty="0" smtClean="0">
              <a:solidFill>
                <a:srgbClr val="0000FF"/>
              </a:solidFill>
              <a:latin typeface="Lucida Sans" panose="020B0602030504020204" pitchFamily="34" charset="0"/>
              <a:ea typeface="ＭＳ Ｐゴシック" panose="020B0600070205080204" pitchFamily="34" charset="-128"/>
            </a:endParaRPr>
          </a:p>
          <a:p>
            <a:pPr marL="0" indent="0">
              <a:buNone/>
              <a:defRPr/>
            </a:pPr>
            <a:r>
              <a:rPr lang="en-GB" altLang="en-US" sz="2200" kern="0" dirty="0" smtClean="0">
                <a:solidFill>
                  <a:srgbClr val="0000FF"/>
                </a:solidFill>
                <a:latin typeface="Lucida Sans" panose="020B0602030504020204" pitchFamily="34" charset="0"/>
                <a:ea typeface="ＭＳ Ｐゴシック" panose="020B0600070205080204" pitchFamily="34" charset="-128"/>
              </a:rPr>
              <a:t>Week beginning: </a:t>
            </a:r>
            <a:endParaRPr lang="en-GB" altLang="en-US" sz="2200" kern="0" dirty="0" smtClean="0">
              <a:solidFill>
                <a:srgbClr val="0000FF"/>
              </a:solidFill>
              <a:latin typeface="Lucida Sans" panose="020B0602030504020204" pitchFamily="34" charset="0"/>
              <a:ea typeface="ＭＳ Ｐゴシック" panose="020B0600070205080204" pitchFamily="34" charset="-128"/>
            </a:endParaRPr>
          </a:p>
          <a:p>
            <a:pPr marL="0" indent="0">
              <a:buNone/>
              <a:defRPr/>
            </a:pPr>
            <a:r>
              <a:rPr lang="en-GB" altLang="en-US" sz="2200" kern="0" dirty="0" smtClean="0">
                <a:solidFill>
                  <a:srgbClr val="0000FF"/>
                </a:solidFill>
                <a:latin typeface="Lucida Sans" panose="020B0602030504020204" pitchFamily="34" charset="0"/>
                <a:ea typeface="ＭＳ Ｐゴシック" panose="020B0600070205080204" pitchFamily="34" charset="-128"/>
              </a:rPr>
              <a:t>May 21st 2018</a:t>
            </a:r>
            <a:endParaRPr lang="en-GB" altLang="cy-GB" sz="2200" dirty="0" smtClean="0">
              <a:solidFill>
                <a:srgbClr val="0000FF"/>
              </a:solidFill>
              <a:latin typeface="Lucida Sans"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altLang="en-US" sz="3000" kern="0" dirty="0" smtClean="0">
                <a:solidFill>
                  <a:srgbClr val="000000"/>
                </a:solidFill>
                <a:latin typeface="Lucida Sans" panose="020B0602030504020204" pitchFamily="34" charset="0"/>
                <a:ea typeface="ＭＳ Ｐゴシック" panose="020B0600070205080204" pitchFamily="34" charset="-128"/>
              </a:rPr>
              <a:t>Cynhwysiant</a:t>
            </a:r>
            <a:r>
              <a:rPr lang="cy-GB" altLang="en-US" sz="3000" kern="0" dirty="0">
                <a:solidFill>
                  <a:srgbClr val="000000"/>
                </a:solidFill>
                <a:latin typeface="Lucida Sans" panose="020B0602030504020204" pitchFamily="34" charset="0"/>
                <a:ea typeface="ＭＳ Ｐゴシック" panose="020B0600070205080204" pitchFamily="34" charset="-128"/>
              </a:rPr>
              <a:t/>
            </a:r>
            <a:br>
              <a:rPr lang="cy-GB" altLang="en-US" sz="3000" kern="0" dirty="0">
                <a:solidFill>
                  <a:srgbClr val="000000"/>
                </a:solidFill>
                <a:latin typeface="Lucida Sans" panose="020B0602030504020204" pitchFamily="34" charset="0"/>
                <a:ea typeface="ＭＳ Ｐゴシック" panose="020B0600070205080204" pitchFamily="34" charset="-128"/>
              </a:rPr>
            </a:br>
            <a:r>
              <a:rPr lang="en-GB" altLang="en-US" sz="3000" kern="0" dirty="0">
                <a:solidFill>
                  <a:srgbClr val="0000FF"/>
                </a:solidFill>
                <a:latin typeface="Lucida Sans" panose="020B0602030504020204" pitchFamily="34" charset="0"/>
                <a:ea typeface="ＭＳ Ｐゴシック" panose="020B0600070205080204" pitchFamily="34" charset="-128"/>
              </a:rPr>
              <a:t>I</a:t>
            </a:r>
            <a:r>
              <a:rPr lang="en-GB" altLang="en-US" sz="3000" kern="0" dirty="0" smtClean="0">
                <a:solidFill>
                  <a:srgbClr val="0000FF"/>
                </a:solidFill>
                <a:latin typeface="Lucida Sans" panose="020B0602030504020204" pitchFamily="34" charset="0"/>
                <a:ea typeface="ＭＳ Ｐゴシック" panose="020B0600070205080204" pitchFamily="34" charset="-128"/>
              </a:rPr>
              <a:t>nclusion</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251520" y="1268413"/>
            <a:ext cx="4314130" cy="4475162"/>
          </a:xfrm>
        </p:spPr>
        <p:txBody>
          <a:bodyPr rtlCol="0">
            <a:normAutofit/>
          </a:bodyPr>
          <a:lstStyle/>
          <a:p>
            <a:pPr marL="0" indent="0">
              <a:buNone/>
              <a:defRPr/>
            </a:pPr>
            <a:r>
              <a:rPr lang="cy-GB" altLang="en-US" b="1" kern="0" dirty="0" smtClean="0">
                <a:solidFill>
                  <a:srgbClr val="000000"/>
                </a:solidFill>
                <a:latin typeface="Lucida Sans" panose="020B0602030504020204" pitchFamily="34" charset="0"/>
                <a:ea typeface="ＭＳ Ｐゴシック" panose="020B0600070205080204" pitchFamily="34" charset="-128"/>
              </a:rPr>
              <a:t>Beth yw ‘cynhwysiant?’</a:t>
            </a:r>
          </a:p>
          <a:p>
            <a:pPr marL="0" indent="0">
              <a:buNone/>
              <a:defRPr/>
            </a:pPr>
            <a:endParaRPr lang="cy-GB" altLang="en-US" kern="0" dirty="0">
              <a:solidFill>
                <a:srgbClr val="000000"/>
              </a:solidFill>
              <a:latin typeface="Lucida Sans" panose="020B0602030504020204" pitchFamily="34" charset="0"/>
              <a:ea typeface="ＭＳ Ｐゴシック" panose="020B0600070205080204" pitchFamily="34" charset="-128"/>
            </a:endParaRPr>
          </a:p>
          <a:p>
            <a:pPr marL="0" indent="0">
              <a:buNone/>
              <a:defRPr/>
            </a:pPr>
            <a:r>
              <a:rPr lang="cy-GB" altLang="en-US" kern="0" dirty="0" smtClean="0">
                <a:solidFill>
                  <a:srgbClr val="000000"/>
                </a:solidFill>
                <a:latin typeface="Lucida Sans" panose="020B0602030504020204" pitchFamily="34" charset="0"/>
                <a:ea typeface="ＭＳ Ｐゴシック" panose="020B0600070205080204" pitchFamily="34" charset="-128"/>
              </a:rPr>
              <a:t>TRAFODWCH...</a:t>
            </a:r>
            <a:endParaRPr lang="cy-GB" altLang="en-US" kern="0" dirty="0">
              <a:solidFill>
                <a:srgbClr val="000000"/>
              </a:solidFill>
              <a:latin typeface="Lucida Sans" panose="020B0602030504020204" pitchFamily="34" charset="0"/>
              <a:ea typeface="ＭＳ Ｐゴシック" panose="020B0600070205080204" pitchFamily="34" charset="-128"/>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16463" y="1268413"/>
            <a:ext cx="4176712" cy="4475162"/>
          </a:xfrm>
        </p:spPr>
        <p:txBody>
          <a:bodyPr rtlCol="0">
            <a:normAutofit/>
          </a:bodyPr>
          <a:lstStyle/>
          <a:p>
            <a:pPr marL="0" indent="0">
              <a:buNone/>
              <a:defRPr/>
            </a:pPr>
            <a:r>
              <a:rPr lang="en-GB" altLang="en-US" b="1" kern="0" dirty="0" smtClean="0">
                <a:solidFill>
                  <a:srgbClr val="0000FF"/>
                </a:solidFill>
                <a:latin typeface="Lucida Sans" panose="020B0602030504020204" pitchFamily="34" charset="0"/>
                <a:ea typeface="ＭＳ Ｐゴシック" panose="020B0600070205080204" pitchFamily="34" charset="-128"/>
              </a:rPr>
              <a:t>What is ‘inclusion?’</a:t>
            </a:r>
          </a:p>
          <a:p>
            <a:pPr marL="0" indent="0">
              <a:buNone/>
              <a:defRPr/>
            </a:pPr>
            <a:endParaRPr lang="en-GB" altLang="en-US" kern="0" dirty="0">
              <a:solidFill>
                <a:srgbClr val="0000FF"/>
              </a:solidFill>
              <a:latin typeface="Lucida Sans" panose="020B0602030504020204" pitchFamily="34" charset="0"/>
              <a:ea typeface="ＭＳ Ｐゴシック" panose="020B0600070205080204" pitchFamily="34" charset="-128"/>
            </a:endParaRPr>
          </a:p>
          <a:p>
            <a:pPr marL="0" indent="0">
              <a:buNone/>
              <a:defRPr/>
            </a:pPr>
            <a:endParaRPr lang="en-GB" altLang="en-US" kern="0" dirty="0">
              <a:solidFill>
                <a:srgbClr val="0000FF"/>
              </a:solidFill>
              <a:latin typeface="Lucida Sans" panose="020B0602030504020204" pitchFamily="34" charset="0"/>
              <a:ea typeface="ＭＳ Ｐゴシック" panose="020B0600070205080204" pitchFamily="34" charset="-128"/>
            </a:endParaRPr>
          </a:p>
          <a:p>
            <a:pPr marL="0" indent="0">
              <a:buNone/>
              <a:defRPr/>
            </a:pPr>
            <a:r>
              <a:rPr lang="en-GB" altLang="en-US" kern="0" dirty="0" smtClean="0">
                <a:solidFill>
                  <a:srgbClr val="0000FF"/>
                </a:solidFill>
                <a:latin typeface="Lucida Sans" panose="020B0602030504020204" pitchFamily="34" charset="0"/>
                <a:ea typeface="ＭＳ Ｐゴシック" panose="020B0600070205080204" pitchFamily="34" charset="-128"/>
              </a:rPr>
              <a:t>DISCUSS…</a:t>
            </a:r>
            <a:endParaRPr lang="cy-GB" altLang="en-US" kern="0" dirty="0">
              <a:solidFill>
                <a:srgbClr val="0000FF"/>
              </a:solidFill>
              <a:latin typeface="Lucida Sans" panose="020B0602030504020204" pitchFamily="34" charset="0"/>
              <a:ea typeface="ＭＳ Ｐゴシック" panose="020B0600070205080204" pitchFamily="34" charset="-128"/>
            </a:endParaRPr>
          </a:p>
          <a:p>
            <a:pPr marL="0" indent="0" eaLnBrk="1" fontAlgn="auto" hangingPunct="1">
              <a:spcAft>
                <a:spcPts val="0"/>
              </a:spcAft>
              <a:buFont typeface="Arial" panose="020B0604020202020204" pitchFamily="34" charset="0"/>
              <a:buNone/>
              <a:defRPr/>
            </a:pPr>
            <a:endParaRPr lang="en-GB" altLang="cy-GB" sz="2600" dirty="0" smtClean="0">
              <a:solidFill>
                <a:srgbClr val="0000FF"/>
              </a:solidFill>
              <a:latin typeface="Lucida Sans"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altLang="en-US" sz="3000" kern="0" dirty="0" smtClean="0">
                <a:solidFill>
                  <a:srgbClr val="000000"/>
                </a:solidFill>
                <a:latin typeface="Lucida Sans" panose="020B0602030504020204" pitchFamily="34" charset="0"/>
                <a:ea typeface="ＭＳ Ｐゴシック" panose="020B0600070205080204" pitchFamily="34" charset="-128"/>
              </a:rPr>
              <a:t>Cynhwysiant</a:t>
            </a:r>
            <a:r>
              <a:rPr lang="cy-GB" altLang="en-US" sz="3000" kern="0" dirty="0">
                <a:solidFill>
                  <a:srgbClr val="000000"/>
                </a:solidFill>
                <a:latin typeface="Lucida Sans" panose="020B0602030504020204" pitchFamily="34" charset="0"/>
                <a:ea typeface="ＭＳ Ｐゴシック" panose="020B0600070205080204" pitchFamily="34" charset="-128"/>
              </a:rPr>
              <a:t/>
            </a:r>
            <a:br>
              <a:rPr lang="cy-GB" altLang="en-US" sz="3000" kern="0" dirty="0">
                <a:solidFill>
                  <a:srgbClr val="000000"/>
                </a:solidFill>
                <a:latin typeface="Lucida Sans" panose="020B0602030504020204" pitchFamily="34" charset="0"/>
                <a:ea typeface="ＭＳ Ｐゴシック" panose="020B0600070205080204" pitchFamily="34" charset="-128"/>
              </a:rPr>
            </a:br>
            <a:r>
              <a:rPr lang="en-GB" altLang="en-US" sz="3000" kern="0" dirty="0">
                <a:solidFill>
                  <a:srgbClr val="0000FF"/>
                </a:solidFill>
                <a:latin typeface="Lucida Sans" panose="020B0602030504020204" pitchFamily="34" charset="0"/>
                <a:ea typeface="ＭＳ Ｐゴシック" panose="020B0600070205080204" pitchFamily="34" charset="-128"/>
              </a:rPr>
              <a:t>I</a:t>
            </a:r>
            <a:r>
              <a:rPr lang="en-GB" altLang="en-US" sz="3000" kern="0" dirty="0" smtClean="0">
                <a:solidFill>
                  <a:srgbClr val="0000FF"/>
                </a:solidFill>
                <a:latin typeface="Lucida Sans" panose="020B0602030504020204" pitchFamily="34" charset="0"/>
                <a:ea typeface="ＭＳ Ｐゴシック" panose="020B0600070205080204" pitchFamily="34" charset="-128"/>
              </a:rPr>
              <a:t>nclusion</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755650" y="1268413"/>
            <a:ext cx="3810000" cy="4475162"/>
          </a:xfrm>
        </p:spPr>
        <p:txBody>
          <a:bodyPr rtlCol="0">
            <a:normAutofit/>
          </a:bodyPr>
          <a:lstStyle/>
          <a:p>
            <a:pPr marL="0" indent="0">
              <a:buNone/>
              <a:defRPr/>
            </a:pPr>
            <a:r>
              <a:rPr lang="cy-GB" altLang="en-US" sz="2400" b="1" kern="0" dirty="0">
                <a:solidFill>
                  <a:srgbClr val="000000"/>
                </a:solidFill>
                <a:latin typeface="Lucida Sans" panose="020B0602030504020204" pitchFamily="34" charset="0"/>
                <a:ea typeface="ＭＳ Ｐゴシック" panose="020B0600070205080204" pitchFamily="34" charset="-128"/>
              </a:rPr>
              <a:t>Cynhwysiant yw:</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Galluogi pawb -  mae hyn yn berthnasol i bob plentyn, beth bynnag fo'u hoed, ethnigrwydd, crefydd, cyfeiriadedd rhywiol, anabledd neu diwylliant;</a:t>
            </a: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16463" y="1268413"/>
            <a:ext cx="4176712" cy="4475162"/>
          </a:xfrm>
        </p:spPr>
        <p:txBody>
          <a:bodyPr rtlCol="0">
            <a:normAutofit/>
          </a:bodyPr>
          <a:lstStyle/>
          <a:p>
            <a:pPr marL="0" indent="0">
              <a:buNone/>
              <a:defRPr/>
            </a:pPr>
            <a:r>
              <a:rPr lang="en-US" altLang="en-US" sz="2400" b="1" kern="0" dirty="0">
                <a:solidFill>
                  <a:srgbClr val="0000FF"/>
                </a:solidFill>
                <a:latin typeface="Lucida Sans" panose="020B0602030504020204" pitchFamily="34" charset="0"/>
                <a:ea typeface="ＭＳ Ｐゴシック" panose="020B0600070205080204" pitchFamily="34" charset="-128"/>
              </a:rPr>
              <a:t>Inclusion is:</a:t>
            </a:r>
          </a:p>
          <a:p>
            <a:pPr>
              <a:buFontTx/>
              <a:buChar char="•"/>
              <a:defRPr/>
            </a:pPr>
            <a:r>
              <a:rPr lang="en-US" altLang="en-US" sz="2400" kern="0" dirty="0">
                <a:solidFill>
                  <a:srgbClr val="0000FF"/>
                </a:solidFill>
                <a:latin typeface="Lucida Sans" panose="020B0602030504020204" pitchFamily="34" charset="0"/>
                <a:ea typeface="ＭＳ Ｐゴシック" panose="020B0600070205080204" pitchFamily="34" charset="-128"/>
              </a:rPr>
              <a:t>Enabling all - applies to all children whatever their age, ethnicity, religion, sexual orientation, disability or culture;</a:t>
            </a:r>
          </a:p>
          <a:p>
            <a:pPr marL="0" indent="0" eaLnBrk="1" fontAlgn="auto" hangingPunct="1">
              <a:spcAft>
                <a:spcPts val="0"/>
              </a:spcAft>
              <a:buFont typeface="Arial" panose="020B0604020202020204" pitchFamily="34" charset="0"/>
              <a:buNone/>
              <a:defRPr/>
            </a:pPr>
            <a:endParaRPr lang="en-GB" altLang="cy-GB" sz="2600" dirty="0" smtClean="0">
              <a:solidFill>
                <a:srgbClr val="0000FF"/>
              </a:solidFill>
              <a:latin typeface="Lucida Sans" pitchFamily="34" charset="0"/>
            </a:endParaRPr>
          </a:p>
        </p:txBody>
      </p:sp>
    </p:spTree>
    <p:extLst>
      <p:ext uri="{BB962C8B-B14F-4D97-AF65-F5344CB8AC3E}">
        <p14:creationId xmlns:p14="http://schemas.microsoft.com/office/powerpoint/2010/main" val="17406555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altLang="en-US" sz="3000" kern="0" dirty="0" smtClean="0">
                <a:solidFill>
                  <a:srgbClr val="000000"/>
                </a:solidFill>
                <a:latin typeface="Lucida Sans" panose="020B0602030504020204" pitchFamily="34" charset="0"/>
                <a:ea typeface="ＭＳ Ｐゴシック" panose="020B0600070205080204" pitchFamily="34" charset="-128"/>
              </a:rPr>
              <a:t>Cynhwysiant</a:t>
            </a:r>
            <a:r>
              <a:rPr lang="cy-GB" altLang="en-US" sz="3000" kern="0" dirty="0">
                <a:solidFill>
                  <a:srgbClr val="000000"/>
                </a:solidFill>
                <a:latin typeface="Lucida Sans" panose="020B0602030504020204" pitchFamily="34" charset="0"/>
                <a:ea typeface="ＭＳ Ｐゴシック" panose="020B0600070205080204" pitchFamily="34" charset="-128"/>
              </a:rPr>
              <a:t/>
            </a:r>
            <a:br>
              <a:rPr lang="cy-GB" altLang="en-US" sz="3000" kern="0" dirty="0">
                <a:solidFill>
                  <a:srgbClr val="000000"/>
                </a:solidFill>
                <a:latin typeface="Lucida Sans" panose="020B0602030504020204" pitchFamily="34" charset="0"/>
                <a:ea typeface="ＭＳ Ｐゴシック" panose="020B0600070205080204" pitchFamily="34" charset="-128"/>
              </a:rPr>
            </a:br>
            <a:r>
              <a:rPr lang="en-GB" altLang="en-US" sz="3000" kern="0" dirty="0">
                <a:solidFill>
                  <a:srgbClr val="0000FF"/>
                </a:solidFill>
                <a:latin typeface="Lucida Sans" panose="020B0602030504020204" pitchFamily="34" charset="0"/>
                <a:ea typeface="ＭＳ Ｐゴシック" panose="020B0600070205080204" pitchFamily="34" charset="-128"/>
              </a:rPr>
              <a:t>I</a:t>
            </a:r>
            <a:r>
              <a:rPr lang="en-GB" altLang="en-US" sz="3000" kern="0" dirty="0" smtClean="0">
                <a:solidFill>
                  <a:srgbClr val="0000FF"/>
                </a:solidFill>
                <a:latin typeface="Lucida Sans" panose="020B0602030504020204" pitchFamily="34" charset="0"/>
                <a:ea typeface="ＭＳ Ｐゴシック" panose="020B0600070205080204" pitchFamily="34" charset="-128"/>
              </a:rPr>
              <a:t>nclusion</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179512" y="1268413"/>
            <a:ext cx="4386138" cy="4475162"/>
          </a:xfrm>
        </p:spPr>
        <p:txBody>
          <a:bodyPr rtlCol="0">
            <a:normAutofit fontScale="92500" lnSpcReduction="10000"/>
          </a:bodyPr>
          <a:lstStyle/>
          <a:p>
            <a:pPr marL="0" indent="0">
              <a:buNone/>
              <a:defRPr/>
            </a:pPr>
            <a:r>
              <a:rPr lang="cy-GB" altLang="en-US" sz="2600" b="1" kern="0" dirty="0">
                <a:solidFill>
                  <a:srgbClr val="000000"/>
                </a:solidFill>
                <a:latin typeface="Lucida Sans" panose="020B0602030504020204" pitchFamily="34" charset="0"/>
                <a:ea typeface="ＭＳ Ｐゴシック" panose="020B0600070205080204" pitchFamily="34" charset="-128"/>
              </a:rPr>
              <a:t>Cynhwysiant yw:</a:t>
            </a:r>
          </a:p>
          <a:p>
            <a:pPr marL="0" indent="0" eaLnBrk="1" fontAlgn="auto" hangingPunct="1">
              <a:spcAft>
                <a:spcPts val="0"/>
              </a:spcAft>
              <a:buNone/>
              <a:defRPr/>
            </a:pPr>
            <a:r>
              <a:rPr lang="cy-GB" altLang="cy-GB" sz="2600" dirty="0">
                <a:latin typeface="Lucida Sans" pitchFamily="34" charset="0"/>
              </a:rPr>
              <a:t>Teimlo'n werthfawr, yn ddiogel, yn cael ymdeimlad o berthyn -Yr allwedd i Cynhwysiant yw canfyddiad o deimlo'n gynwysedig. Mae mynediad yn galluogi plant i gymryd rhan; mae cynhwysiad yn mynnu’r ymdeimlad o fod yn werthfawr, yn ddiogel ac yn perthyn;</a:t>
            </a: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16463" y="1268413"/>
            <a:ext cx="4176712" cy="4475162"/>
          </a:xfrm>
        </p:spPr>
        <p:txBody>
          <a:bodyPr rtlCol="0">
            <a:normAutofit lnSpcReduction="10000"/>
          </a:bodyPr>
          <a:lstStyle/>
          <a:p>
            <a:pPr marL="0" indent="0">
              <a:buNone/>
              <a:defRPr/>
            </a:pPr>
            <a:r>
              <a:rPr lang="en-US" altLang="en-US" sz="2400" b="1" kern="0" dirty="0">
                <a:solidFill>
                  <a:srgbClr val="0000FF"/>
                </a:solidFill>
                <a:latin typeface="Lucida Sans" panose="020B0602030504020204" pitchFamily="34" charset="0"/>
                <a:ea typeface="ＭＳ Ｐゴシック" panose="020B0600070205080204" pitchFamily="34" charset="-128"/>
              </a:rPr>
              <a:t>Inclusion is:</a:t>
            </a:r>
          </a:p>
          <a:p>
            <a:pPr marL="0" indent="0" eaLnBrk="1" fontAlgn="auto" hangingPunct="1">
              <a:spcAft>
                <a:spcPts val="0"/>
              </a:spcAft>
              <a:buNone/>
              <a:defRPr/>
            </a:pPr>
            <a:r>
              <a:rPr lang="en-US" altLang="cy-GB" sz="2600" dirty="0">
                <a:solidFill>
                  <a:srgbClr val="0000FF"/>
                </a:solidFill>
                <a:latin typeface="Lucida Sans" pitchFamily="34" charset="0"/>
              </a:rPr>
              <a:t>Feeling valued, secure, having a sense of belonging- The key to Inclusion is the perception of feeling included.  Access enables participation; inclusion requires that sense of being valued, secure and belonging;</a:t>
            </a:r>
          </a:p>
          <a:p>
            <a:pPr marL="0" indent="0" eaLnBrk="1" fontAlgn="auto" hangingPunct="1">
              <a:spcAft>
                <a:spcPts val="0"/>
              </a:spcAft>
              <a:buFont typeface="Arial" panose="020B0604020202020204" pitchFamily="34" charset="0"/>
              <a:buNone/>
              <a:defRPr/>
            </a:pPr>
            <a:endParaRPr lang="en-GB" altLang="cy-GB" sz="2600" dirty="0" smtClean="0">
              <a:solidFill>
                <a:srgbClr val="0000FF"/>
              </a:solidFill>
              <a:latin typeface="Lucida Sans" pitchFamily="34" charset="0"/>
            </a:endParaRPr>
          </a:p>
        </p:txBody>
      </p:sp>
    </p:spTree>
    <p:extLst>
      <p:ext uri="{BB962C8B-B14F-4D97-AF65-F5344CB8AC3E}">
        <p14:creationId xmlns:p14="http://schemas.microsoft.com/office/powerpoint/2010/main" val="209508603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altLang="en-US" sz="3000" kern="0" dirty="0" smtClean="0">
                <a:solidFill>
                  <a:srgbClr val="000000"/>
                </a:solidFill>
                <a:latin typeface="Lucida Sans" panose="020B0602030504020204" pitchFamily="34" charset="0"/>
                <a:ea typeface="ＭＳ Ｐゴシック" panose="020B0600070205080204" pitchFamily="34" charset="-128"/>
              </a:rPr>
              <a:t>Cynhwysiant</a:t>
            </a:r>
            <a:r>
              <a:rPr lang="cy-GB" altLang="en-US" sz="3000" kern="0" dirty="0">
                <a:solidFill>
                  <a:srgbClr val="000000"/>
                </a:solidFill>
                <a:latin typeface="Lucida Sans" panose="020B0602030504020204" pitchFamily="34" charset="0"/>
                <a:ea typeface="ＭＳ Ｐゴシック" panose="020B0600070205080204" pitchFamily="34" charset="-128"/>
              </a:rPr>
              <a:t/>
            </a:r>
            <a:br>
              <a:rPr lang="cy-GB" altLang="en-US" sz="3000" kern="0" dirty="0">
                <a:solidFill>
                  <a:srgbClr val="000000"/>
                </a:solidFill>
                <a:latin typeface="Lucida Sans" panose="020B0602030504020204" pitchFamily="34" charset="0"/>
                <a:ea typeface="ＭＳ Ｐゴシック" panose="020B0600070205080204" pitchFamily="34" charset="-128"/>
              </a:rPr>
            </a:br>
            <a:r>
              <a:rPr lang="en-GB" altLang="en-US" sz="3000" kern="0" dirty="0">
                <a:solidFill>
                  <a:srgbClr val="0000FF"/>
                </a:solidFill>
                <a:latin typeface="Lucida Sans" panose="020B0602030504020204" pitchFamily="34" charset="0"/>
                <a:ea typeface="ＭＳ Ｐゴシック" panose="020B0600070205080204" pitchFamily="34" charset="-128"/>
              </a:rPr>
              <a:t>I</a:t>
            </a:r>
            <a:r>
              <a:rPr lang="en-GB" altLang="en-US" sz="3000" kern="0" dirty="0" smtClean="0">
                <a:solidFill>
                  <a:srgbClr val="0000FF"/>
                </a:solidFill>
                <a:latin typeface="Lucida Sans" panose="020B0602030504020204" pitchFamily="34" charset="0"/>
                <a:ea typeface="ＭＳ Ｐゴシック" panose="020B0600070205080204" pitchFamily="34" charset="-128"/>
              </a:rPr>
              <a:t>nclusion</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179512" y="1268413"/>
            <a:ext cx="4386138" cy="4475162"/>
          </a:xfrm>
        </p:spPr>
        <p:txBody>
          <a:bodyPr rtlCol="0">
            <a:normAutofit/>
          </a:bodyPr>
          <a:lstStyle/>
          <a:p>
            <a:pPr marL="0" indent="0">
              <a:buNone/>
              <a:defRPr/>
            </a:pPr>
            <a:r>
              <a:rPr lang="cy-GB" altLang="en-US" sz="2600" b="1" kern="0" dirty="0">
                <a:solidFill>
                  <a:srgbClr val="000000"/>
                </a:solidFill>
                <a:latin typeface="Lucida Sans" panose="020B0602030504020204" pitchFamily="34" charset="0"/>
                <a:ea typeface="ＭＳ Ｐゴシック" panose="020B0600070205080204" pitchFamily="34" charset="-128"/>
              </a:rPr>
              <a:t>Cynhwysiant yw:</a:t>
            </a:r>
          </a:p>
          <a:p>
            <a:pPr marL="0" indent="0" eaLnBrk="1" fontAlgn="auto" hangingPunct="1">
              <a:spcAft>
                <a:spcPts val="0"/>
              </a:spcAft>
              <a:buNone/>
              <a:defRPr/>
            </a:pPr>
            <a:r>
              <a:rPr lang="cy-GB" altLang="cy-GB" dirty="0">
                <a:latin typeface="Lucida Sans" pitchFamily="34" charset="0"/>
              </a:rPr>
              <a:t>Wedi cwrdd ag anghenion a dyheadau -yn cydnabod bod gan pob plentyn gwahanol anghenion a dylem annog plant i fynegi a cheisio i gyflawni eu dyheadau;</a:t>
            </a: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16463" y="1268413"/>
            <a:ext cx="4176712" cy="4475162"/>
          </a:xfrm>
        </p:spPr>
        <p:txBody>
          <a:bodyPr rtlCol="0">
            <a:normAutofit/>
          </a:bodyPr>
          <a:lstStyle/>
          <a:p>
            <a:pPr marL="0" indent="0">
              <a:buNone/>
              <a:defRPr/>
            </a:pPr>
            <a:r>
              <a:rPr lang="en-US" altLang="en-US" sz="2400" b="1" kern="0" dirty="0">
                <a:solidFill>
                  <a:srgbClr val="0000FF"/>
                </a:solidFill>
                <a:latin typeface="Lucida Sans" panose="020B0602030504020204" pitchFamily="34" charset="0"/>
                <a:ea typeface="ＭＳ Ｐゴシック" panose="020B0600070205080204" pitchFamily="34" charset="-128"/>
              </a:rPr>
              <a:t>Inclusion is:</a:t>
            </a:r>
          </a:p>
          <a:p>
            <a:pPr marL="0" indent="0" eaLnBrk="1" fontAlgn="auto" hangingPunct="1">
              <a:spcAft>
                <a:spcPts val="0"/>
              </a:spcAft>
              <a:buNone/>
              <a:defRPr/>
            </a:pPr>
            <a:r>
              <a:rPr lang="en-US" altLang="cy-GB" sz="2600" dirty="0">
                <a:solidFill>
                  <a:srgbClr val="0000FF"/>
                </a:solidFill>
                <a:latin typeface="Lucida Sans" pitchFamily="34" charset="0"/>
              </a:rPr>
              <a:t>Having needs and aspirations met- </a:t>
            </a:r>
            <a:r>
              <a:rPr lang="en-US" altLang="cy-GB" sz="2600" dirty="0" err="1">
                <a:solidFill>
                  <a:srgbClr val="0000FF"/>
                </a:solidFill>
                <a:latin typeface="Lucida Sans" pitchFamily="34" charset="0"/>
              </a:rPr>
              <a:t>recognise</a:t>
            </a:r>
            <a:r>
              <a:rPr lang="en-US" altLang="cy-GB" sz="2600" dirty="0">
                <a:solidFill>
                  <a:srgbClr val="0000FF"/>
                </a:solidFill>
                <a:latin typeface="Lucida Sans" pitchFamily="34" charset="0"/>
              </a:rPr>
              <a:t> that all children have different needs and we should encourage children to express and seek to achieve their aspirations;</a:t>
            </a:r>
          </a:p>
          <a:p>
            <a:pPr marL="0" indent="0" eaLnBrk="1" fontAlgn="auto" hangingPunct="1">
              <a:spcAft>
                <a:spcPts val="0"/>
              </a:spcAft>
              <a:buFont typeface="Arial" panose="020B0604020202020204" pitchFamily="34" charset="0"/>
              <a:buNone/>
              <a:defRPr/>
            </a:pPr>
            <a:endParaRPr lang="en-GB" altLang="cy-GB" sz="2600" dirty="0" smtClean="0">
              <a:solidFill>
                <a:srgbClr val="0000FF"/>
              </a:solidFill>
              <a:latin typeface="Lucida Sans" pitchFamily="34" charset="0"/>
            </a:endParaRPr>
          </a:p>
        </p:txBody>
      </p:sp>
    </p:spTree>
    <p:extLst>
      <p:ext uri="{BB962C8B-B14F-4D97-AF65-F5344CB8AC3E}">
        <p14:creationId xmlns:p14="http://schemas.microsoft.com/office/powerpoint/2010/main" val="274883883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altLang="en-US" sz="3000" kern="0" dirty="0" smtClean="0">
                <a:solidFill>
                  <a:srgbClr val="000000"/>
                </a:solidFill>
                <a:latin typeface="Lucida Sans" panose="020B0602030504020204" pitchFamily="34" charset="0"/>
                <a:ea typeface="ＭＳ Ｐゴシック" panose="020B0600070205080204" pitchFamily="34" charset="-128"/>
              </a:rPr>
              <a:t>Cynhwysiant</a:t>
            </a:r>
            <a:r>
              <a:rPr lang="cy-GB" altLang="en-US" sz="3000" kern="0" dirty="0">
                <a:solidFill>
                  <a:srgbClr val="000000"/>
                </a:solidFill>
                <a:latin typeface="Lucida Sans" panose="020B0602030504020204" pitchFamily="34" charset="0"/>
                <a:ea typeface="ＭＳ Ｐゴシック" panose="020B0600070205080204" pitchFamily="34" charset="-128"/>
              </a:rPr>
              <a:t/>
            </a:r>
            <a:br>
              <a:rPr lang="cy-GB" altLang="en-US" sz="3000" kern="0" dirty="0">
                <a:solidFill>
                  <a:srgbClr val="000000"/>
                </a:solidFill>
                <a:latin typeface="Lucida Sans" panose="020B0602030504020204" pitchFamily="34" charset="0"/>
                <a:ea typeface="ＭＳ Ｐゴシック" panose="020B0600070205080204" pitchFamily="34" charset="-128"/>
              </a:rPr>
            </a:br>
            <a:r>
              <a:rPr lang="en-GB" altLang="en-US" sz="3000" kern="0" dirty="0">
                <a:solidFill>
                  <a:srgbClr val="0000FF"/>
                </a:solidFill>
                <a:latin typeface="Lucida Sans" panose="020B0602030504020204" pitchFamily="34" charset="0"/>
                <a:ea typeface="ＭＳ Ｐゴシック" panose="020B0600070205080204" pitchFamily="34" charset="-128"/>
              </a:rPr>
              <a:t>I</a:t>
            </a:r>
            <a:r>
              <a:rPr lang="en-GB" altLang="en-US" sz="3000" kern="0" dirty="0" smtClean="0">
                <a:solidFill>
                  <a:srgbClr val="0000FF"/>
                </a:solidFill>
                <a:latin typeface="Lucida Sans" panose="020B0602030504020204" pitchFamily="34" charset="0"/>
                <a:ea typeface="ＭＳ Ｐゴシック" panose="020B0600070205080204" pitchFamily="34" charset="-128"/>
              </a:rPr>
              <a:t>nclusion</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179512" y="1268413"/>
            <a:ext cx="4386138" cy="4475162"/>
          </a:xfrm>
        </p:spPr>
        <p:txBody>
          <a:bodyPr rtlCol="0">
            <a:normAutofit/>
          </a:bodyPr>
          <a:lstStyle/>
          <a:p>
            <a:pPr marL="0" indent="0">
              <a:buNone/>
              <a:defRPr/>
            </a:pPr>
            <a:r>
              <a:rPr lang="cy-GB" altLang="en-US" sz="2600" b="1" kern="0" dirty="0">
                <a:solidFill>
                  <a:srgbClr val="000000"/>
                </a:solidFill>
                <a:latin typeface="Lucida Sans" panose="020B0602030504020204" pitchFamily="34" charset="0"/>
                <a:ea typeface="ＭＳ Ｐゴシック" panose="020B0600070205080204" pitchFamily="34" charset="-128"/>
              </a:rPr>
              <a:t>Cynhwysiant yw:</a:t>
            </a:r>
          </a:p>
          <a:p>
            <a:pPr marL="0" indent="0" eaLnBrk="1" fontAlgn="auto" hangingPunct="1">
              <a:spcAft>
                <a:spcPts val="0"/>
              </a:spcAft>
              <a:buNone/>
              <a:defRPr/>
            </a:pPr>
            <a:r>
              <a:rPr lang="cy-GB" altLang="cy-GB" dirty="0">
                <a:latin typeface="Lucida Sans" pitchFamily="34" charset="0"/>
              </a:rPr>
              <a:t>Gwaredu rhwystrau at gyflawniad - rhaid cydnabod rhwystrau sefydliadol, agweddau, a chorfforol. Mae gan bawb y cyfrifoldeb i adnabod a gwaredu’r rhwystrau.</a:t>
            </a: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16463" y="1268413"/>
            <a:ext cx="4176712" cy="4475162"/>
          </a:xfrm>
        </p:spPr>
        <p:txBody>
          <a:bodyPr rtlCol="0">
            <a:normAutofit fontScale="92500" lnSpcReduction="10000"/>
          </a:bodyPr>
          <a:lstStyle/>
          <a:p>
            <a:pPr marL="0" indent="0">
              <a:buNone/>
              <a:defRPr/>
            </a:pPr>
            <a:r>
              <a:rPr lang="en-US" altLang="en-US" sz="2400" b="1" kern="0" dirty="0">
                <a:solidFill>
                  <a:srgbClr val="0000FF"/>
                </a:solidFill>
                <a:latin typeface="Lucida Sans" panose="020B0602030504020204" pitchFamily="34" charset="0"/>
                <a:ea typeface="ＭＳ Ｐゴシック" panose="020B0600070205080204" pitchFamily="34" charset="-128"/>
              </a:rPr>
              <a:t>Inclusion is:</a:t>
            </a:r>
          </a:p>
          <a:p>
            <a:pPr marL="0" indent="0" eaLnBrk="1" fontAlgn="auto" hangingPunct="1">
              <a:spcAft>
                <a:spcPts val="0"/>
              </a:spcAft>
              <a:buNone/>
              <a:defRPr/>
            </a:pPr>
            <a:r>
              <a:rPr lang="en-US" altLang="cy-GB" sz="2600" dirty="0">
                <a:solidFill>
                  <a:srgbClr val="0000FF"/>
                </a:solidFill>
                <a:latin typeface="Lucida Sans" pitchFamily="34" charset="0"/>
              </a:rPr>
              <a:t>Removing barriers to achievement- </a:t>
            </a:r>
            <a:r>
              <a:rPr lang="en-US" altLang="cy-GB" sz="2600" dirty="0" err="1">
                <a:solidFill>
                  <a:srgbClr val="0000FF"/>
                </a:solidFill>
                <a:latin typeface="Lucida Sans" pitchFamily="34" charset="0"/>
              </a:rPr>
              <a:t>Organisational</a:t>
            </a:r>
            <a:r>
              <a:rPr lang="en-US" altLang="cy-GB" sz="2600" dirty="0">
                <a:solidFill>
                  <a:srgbClr val="0000FF"/>
                </a:solidFill>
                <a:latin typeface="Lucida Sans" pitchFamily="34" charset="0"/>
              </a:rPr>
              <a:t>, attitudinal, perceptual and physical barriers need to be </a:t>
            </a:r>
            <a:r>
              <a:rPr lang="en-US" altLang="cy-GB" sz="2600" dirty="0" err="1">
                <a:solidFill>
                  <a:srgbClr val="0000FF"/>
                </a:solidFill>
                <a:latin typeface="Lucida Sans" pitchFamily="34" charset="0"/>
              </a:rPr>
              <a:t>recognised</a:t>
            </a:r>
            <a:r>
              <a:rPr lang="en-US" altLang="cy-GB" sz="2600" dirty="0">
                <a:solidFill>
                  <a:srgbClr val="0000FF"/>
                </a:solidFill>
                <a:latin typeface="Lucida Sans" pitchFamily="34" charset="0"/>
              </a:rPr>
              <a:t> and addressed.  The responsibility for identifying and removing these is the responsibility of everyone.</a:t>
            </a:r>
            <a:endParaRPr lang="en-GB" altLang="cy-GB" sz="2600" dirty="0" smtClean="0">
              <a:solidFill>
                <a:srgbClr val="0000FF"/>
              </a:solidFill>
              <a:latin typeface="Lucida Sans" pitchFamily="34" charset="0"/>
            </a:endParaRPr>
          </a:p>
        </p:txBody>
      </p:sp>
    </p:spTree>
    <p:extLst>
      <p:ext uri="{BB962C8B-B14F-4D97-AF65-F5344CB8AC3E}">
        <p14:creationId xmlns:p14="http://schemas.microsoft.com/office/powerpoint/2010/main" val="181354605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altLang="en-US" sz="3000" kern="0" dirty="0" smtClean="0">
                <a:solidFill>
                  <a:srgbClr val="000000"/>
                </a:solidFill>
                <a:latin typeface="Lucida Sans" panose="020B0602030504020204" pitchFamily="34" charset="0"/>
                <a:ea typeface="ＭＳ Ｐゴシック" panose="020B0600070205080204" pitchFamily="34" charset="-128"/>
              </a:rPr>
              <a:t>Gwahaniaethu</a:t>
            </a:r>
            <a:r>
              <a:rPr lang="cy-GB" altLang="en-US" sz="3000" kern="0" dirty="0">
                <a:solidFill>
                  <a:srgbClr val="000000"/>
                </a:solidFill>
                <a:latin typeface="Lucida Sans" panose="020B0602030504020204" pitchFamily="34" charset="0"/>
                <a:ea typeface="ＭＳ Ｐゴシック" panose="020B0600070205080204" pitchFamily="34" charset="-128"/>
              </a:rPr>
              <a:t/>
            </a:r>
            <a:br>
              <a:rPr lang="cy-GB" altLang="en-US" sz="3000" kern="0" dirty="0">
                <a:solidFill>
                  <a:srgbClr val="000000"/>
                </a:solidFill>
                <a:latin typeface="Lucida Sans" panose="020B0602030504020204" pitchFamily="34" charset="0"/>
                <a:ea typeface="ＭＳ Ｐゴシック" panose="020B0600070205080204" pitchFamily="34" charset="-128"/>
              </a:rPr>
            </a:br>
            <a:r>
              <a:rPr lang="en-GB" altLang="en-US" sz="3000" kern="0" dirty="0" smtClean="0">
                <a:solidFill>
                  <a:srgbClr val="0000FF"/>
                </a:solidFill>
                <a:latin typeface="Lucida Sans" panose="020B0602030504020204" pitchFamily="34" charset="0"/>
                <a:ea typeface="ＭＳ Ｐゴシック" panose="020B0600070205080204" pitchFamily="34" charset="-128"/>
              </a:rPr>
              <a:t>Discrimination</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755650" y="1268413"/>
            <a:ext cx="3810000" cy="4475162"/>
          </a:xfrm>
        </p:spPr>
        <p:txBody>
          <a:bodyPr rtlCol="0">
            <a:normAutofit/>
          </a:bodyPr>
          <a:lstStyle/>
          <a:p>
            <a:pPr marL="0" indent="0">
              <a:buNone/>
              <a:defRPr/>
            </a:pPr>
            <a:r>
              <a:rPr lang="cy-GB" altLang="en-US" b="1" kern="0" dirty="0" smtClean="0">
                <a:solidFill>
                  <a:srgbClr val="000000"/>
                </a:solidFill>
                <a:latin typeface="Lucida Sans" panose="020B0602030504020204" pitchFamily="34" charset="0"/>
                <a:ea typeface="ＭＳ Ｐゴシック" panose="020B0600070205080204" pitchFamily="34" charset="-128"/>
              </a:rPr>
              <a:t>Beth yw ‘gwahaniaethu?’</a:t>
            </a:r>
          </a:p>
          <a:p>
            <a:pPr marL="0" indent="0">
              <a:buNone/>
              <a:defRPr/>
            </a:pPr>
            <a:endParaRPr lang="cy-GB" altLang="en-US" kern="0" dirty="0">
              <a:solidFill>
                <a:srgbClr val="000000"/>
              </a:solidFill>
              <a:latin typeface="Lucida Sans" panose="020B0602030504020204" pitchFamily="34" charset="0"/>
              <a:ea typeface="ＭＳ Ｐゴシック" panose="020B0600070205080204" pitchFamily="34" charset="-128"/>
            </a:endParaRPr>
          </a:p>
          <a:p>
            <a:pPr marL="0" indent="0">
              <a:buNone/>
              <a:defRPr/>
            </a:pPr>
            <a:endParaRPr lang="cy-GB" altLang="en-US" kern="0" dirty="0" smtClean="0">
              <a:solidFill>
                <a:srgbClr val="000000"/>
              </a:solidFill>
              <a:latin typeface="Lucida Sans" panose="020B0602030504020204" pitchFamily="34" charset="0"/>
              <a:ea typeface="ＭＳ Ｐゴシック" panose="020B0600070205080204" pitchFamily="34" charset="-128"/>
            </a:endParaRPr>
          </a:p>
          <a:p>
            <a:pPr marL="0" indent="0">
              <a:buNone/>
              <a:defRPr/>
            </a:pPr>
            <a:r>
              <a:rPr lang="cy-GB" altLang="en-US" kern="0" dirty="0" smtClean="0">
                <a:solidFill>
                  <a:srgbClr val="000000"/>
                </a:solidFill>
                <a:latin typeface="Lucida Sans" panose="020B0602030504020204" pitchFamily="34" charset="0"/>
                <a:ea typeface="ＭＳ Ｐゴシック" panose="020B0600070205080204" pitchFamily="34" charset="-128"/>
              </a:rPr>
              <a:t>TRAFODWCH...</a:t>
            </a:r>
            <a:endParaRPr lang="cy-GB" altLang="en-US" kern="0" dirty="0">
              <a:solidFill>
                <a:srgbClr val="000000"/>
              </a:solidFill>
              <a:latin typeface="Lucida Sans" panose="020B0602030504020204" pitchFamily="34" charset="0"/>
              <a:ea typeface="ＭＳ Ｐゴシック" panose="020B0600070205080204" pitchFamily="34" charset="-128"/>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16463" y="1268413"/>
            <a:ext cx="4176712" cy="4475162"/>
          </a:xfrm>
        </p:spPr>
        <p:txBody>
          <a:bodyPr rtlCol="0">
            <a:normAutofit/>
          </a:bodyPr>
          <a:lstStyle/>
          <a:p>
            <a:pPr marL="0" indent="0">
              <a:buNone/>
              <a:defRPr/>
            </a:pPr>
            <a:r>
              <a:rPr lang="en-GB" altLang="en-US" b="1" kern="0" dirty="0" smtClean="0">
                <a:solidFill>
                  <a:srgbClr val="0000FF"/>
                </a:solidFill>
                <a:latin typeface="Lucida Sans" panose="020B0602030504020204" pitchFamily="34" charset="0"/>
                <a:ea typeface="ＭＳ Ｐゴシック" panose="020B0600070205080204" pitchFamily="34" charset="-128"/>
              </a:rPr>
              <a:t>What is ‘discrimination?’</a:t>
            </a:r>
          </a:p>
          <a:p>
            <a:pPr marL="0" indent="0">
              <a:buNone/>
              <a:defRPr/>
            </a:pPr>
            <a:endParaRPr lang="en-GB" altLang="en-US" kern="0" dirty="0">
              <a:solidFill>
                <a:srgbClr val="0000FF"/>
              </a:solidFill>
              <a:latin typeface="Lucida Sans" panose="020B0602030504020204" pitchFamily="34" charset="0"/>
              <a:ea typeface="ＭＳ Ｐゴシック" panose="020B0600070205080204" pitchFamily="34" charset="-128"/>
            </a:endParaRPr>
          </a:p>
          <a:p>
            <a:pPr marL="0" indent="0">
              <a:buNone/>
              <a:defRPr/>
            </a:pPr>
            <a:endParaRPr lang="en-GB" altLang="en-US" kern="0" dirty="0">
              <a:solidFill>
                <a:srgbClr val="0000FF"/>
              </a:solidFill>
              <a:latin typeface="Lucida Sans" panose="020B0602030504020204" pitchFamily="34" charset="0"/>
              <a:ea typeface="ＭＳ Ｐゴシック" panose="020B0600070205080204" pitchFamily="34" charset="-128"/>
            </a:endParaRPr>
          </a:p>
          <a:p>
            <a:pPr marL="0" indent="0">
              <a:buNone/>
              <a:defRPr/>
            </a:pPr>
            <a:r>
              <a:rPr lang="en-GB" altLang="en-US" kern="0" dirty="0" smtClean="0">
                <a:solidFill>
                  <a:srgbClr val="0000FF"/>
                </a:solidFill>
                <a:latin typeface="Lucida Sans" panose="020B0602030504020204" pitchFamily="34" charset="0"/>
                <a:ea typeface="ＭＳ Ｐゴシック" panose="020B0600070205080204" pitchFamily="34" charset="-128"/>
              </a:rPr>
              <a:t>DISCUSS…</a:t>
            </a:r>
            <a:endParaRPr lang="cy-GB" altLang="en-US" kern="0" dirty="0">
              <a:solidFill>
                <a:srgbClr val="0000FF"/>
              </a:solidFill>
              <a:latin typeface="Lucida Sans" panose="020B0602030504020204" pitchFamily="34" charset="0"/>
              <a:ea typeface="ＭＳ Ｐゴシック" panose="020B0600070205080204" pitchFamily="34" charset="-128"/>
            </a:endParaRPr>
          </a:p>
          <a:p>
            <a:pPr marL="0" indent="0" eaLnBrk="1" fontAlgn="auto" hangingPunct="1">
              <a:spcAft>
                <a:spcPts val="0"/>
              </a:spcAft>
              <a:buFont typeface="Arial" panose="020B0604020202020204" pitchFamily="34" charset="0"/>
              <a:buNone/>
              <a:defRPr/>
            </a:pPr>
            <a:endParaRPr lang="en-GB" altLang="cy-GB" sz="2600" dirty="0" smtClean="0">
              <a:solidFill>
                <a:srgbClr val="0000FF"/>
              </a:solidFill>
              <a:latin typeface="Lucida Sans" pitchFamily="34" charset="0"/>
            </a:endParaRPr>
          </a:p>
        </p:txBody>
      </p:sp>
    </p:spTree>
    <p:extLst>
      <p:ext uri="{BB962C8B-B14F-4D97-AF65-F5344CB8AC3E}">
        <p14:creationId xmlns:p14="http://schemas.microsoft.com/office/powerpoint/2010/main" val="411943559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altLang="en-US" sz="3000" kern="0" dirty="0">
                <a:solidFill>
                  <a:srgbClr val="000000"/>
                </a:solidFill>
                <a:latin typeface="Lucida Sans" panose="020B0602030504020204" pitchFamily="34" charset="0"/>
                <a:ea typeface="ＭＳ Ｐゴシック" panose="020B0600070205080204" pitchFamily="34" charset="-128"/>
              </a:rPr>
              <a:t>G</a:t>
            </a:r>
            <a:r>
              <a:rPr lang="cy-GB" altLang="en-US" sz="3000" kern="0" dirty="0" smtClean="0">
                <a:solidFill>
                  <a:srgbClr val="000000"/>
                </a:solidFill>
                <a:latin typeface="Lucida Sans" panose="020B0602030504020204" pitchFamily="34" charset="0"/>
                <a:ea typeface="ＭＳ Ｐゴシック" panose="020B0600070205080204" pitchFamily="34" charset="-128"/>
              </a:rPr>
              <a:t>wahaniaethu</a:t>
            </a:r>
            <a:r>
              <a:rPr lang="cy-GB" altLang="en-US" sz="3000" kern="0" dirty="0">
                <a:solidFill>
                  <a:srgbClr val="000000"/>
                </a:solidFill>
                <a:latin typeface="Lucida Sans" panose="020B0602030504020204" pitchFamily="34" charset="0"/>
                <a:ea typeface="ＭＳ Ｐゴシック" panose="020B0600070205080204" pitchFamily="34" charset="-128"/>
              </a:rPr>
              <a:t/>
            </a:r>
            <a:br>
              <a:rPr lang="cy-GB" altLang="en-US" sz="3000" kern="0" dirty="0">
                <a:solidFill>
                  <a:srgbClr val="000000"/>
                </a:solidFill>
                <a:latin typeface="Lucida Sans" panose="020B0602030504020204" pitchFamily="34" charset="0"/>
                <a:ea typeface="ＭＳ Ｐゴシック" panose="020B0600070205080204" pitchFamily="34" charset="-128"/>
              </a:rPr>
            </a:br>
            <a:r>
              <a:rPr lang="en-GB" altLang="en-US" sz="3000" kern="0" dirty="0" smtClean="0">
                <a:solidFill>
                  <a:srgbClr val="0000FF"/>
                </a:solidFill>
                <a:latin typeface="Lucida Sans" panose="020B0602030504020204" pitchFamily="34" charset="0"/>
                <a:ea typeface="ＭＳ Ｐゴシック" panose="020B0600070205080204" pitchFamily="34" charset="-128"/>
              </a:rPr>
              <a:t>Discrimination</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467544" y="1268413"/>
            <a:ext cx="4098106" cy="4475162"/>
          </a:xfrm>
        </p:spPr>
        <p:txBody>
          <a:bodyPr rtlCol="0">
            <a:normAutofit/>
          </a:bodyPr>
          <a:lstStyle/>
          <a:p>
            <a:pPr marL="514350" indent="-514350" eaLnBrk="1" fontAlgn="auto" hangingPunct="1">
              <a:spcAft>
                <a:spcPts val="0"/>
              </a:spcAft>
              <a:buAutoNum type="arabicPeriod"/>
              <a:defRPr/>
            </a:pPr>
            <a:r>
              <a:rPr lang="cy-GB" dirty="0" smtClean="0">
                <a:latin typeface="Lucida Sans" panose="020B0602030504020204" pitchFamily="34" charset="0"/>
              </a:rPr>
              <a:t>Gwahaniaethu </a:t>
            </a:r>
            <a:r>
              <a:rPr lang="cy-GB" dirty="0">
                <a:latin typeface="Lucida Sans" panose="020B0602030504020204" pitchFamily="34" charset="0"/>
              </a:rPr>
              <a:t>uniongyrchol </a:t>
            </a:r>
            <a:endParaRPr lang="cy-GB" dirty="0" smtClean="0">
              <a:latin typeface="Lucida Sans" panose="020B0602030504020204" pitchFamily="34" charset="0"/>
            </a:endParaRPr>
          </a:p>
          <a:p>
            <a:pPr marL="514350" indent="-514350" eaLnBrk="1" fontAlgn="auto" hangingPunct="1">
              <a:spcAft>
                <a:spcPts val="0"/>
              </a:spcAft>
              <a:buAutoNum type="arabicPeriod"/>
              <a:defRPr/>
            </a:pPr>
            <a:r>
              <a:rPr lang="cy-GB" dirty="0" smtClean="0">
                <a:latin typeface="Lucida Sans" panose="020B0602030504020204" pitchFamily="34" charset="0"/>
              </a:rPr>
              <a:t>Gwahaniaethu </a:t>
            </a:r>
            <a:r>
              <a:rPr lang="cy-GB" dirty="0">
                <a:latin typeface="Lucida Sans" panose="020B0602030504020204" pitchFamily="34" charset="0"/>
              </a:rPr>
              <a:t>anuniongyrchol </a:t>
            </a:r>
            <a:endParaRPr lang="cy-GB" dirty="0" smtClean="0">
              <a:latin typeface="Lucida Sans" panose="020B0602030504020204" pitchFamily="34" charset="0"/>
            </a:endParaRPr>
          </a:p>
          <a:p>
            <a:pPr marL="514350" indent="-514350" eaLnBrk="1" fontAlgn="auto" hangingPunct="1">
              <a:spcAft>
                <a:spcPts val="0"/>
              </a:spcAft>
              <a:buAutoNum type="arabicPeriod"/>
              <a:defRPr/>
            </a:pPr>
            <a:r>
              <a:rPr lang="cy-GB" dirty="0" smtClean="0">
                <a:latin typeface="Lucida Sans" panose="020B0602030504020204" pitchFamily="34" charset="0"/>
              </a:rPr>
              <a:t>Gwahaniaethu </a:t>
            </a:r>
            <a:r>
              <a:rPr lang="cy-GB" dirty="0">
                <a:latin typeface="Lucida Sans" panose="020B0602030504020204" pitchFamily="34" charset="0"/>
              </a:rPr>
              <a:t>yn deillio o anabledd</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16463" y="1268413"/>
            <a:ext cx="4176712" cy="4475162"/>
          </a:xfrm>
        </p:spPr>
        <p:txBody>
          <a:bodyPr rtlCol="0">
            <a:normAutofit/>
          </a:bodyPr>
          <a:lstStyle/>
          <a:p>
            <a:pPr marL="514350" indent="-514350" eaLnBrk="1" fontAlgn="auto" hangingPunct="1">
              <a:spcAft>
                <a:spcPts val="0"/>
              </a:spcAft>
              <a:buFont typeface="Arial" panose="020B0604020202020204" pitchFamily="34" charset="0"/>
              <a:buAutoNum type="arabicPeriod"/>
              <a:defRPr/>
            </a:pPr>
            <a:r>
              <a:rPr lang="en-GB" altLang="cy-GB" sz="2600" dirty="0" smtClean="0">
                <a:solidFill>
                  <a:srgbClr val="0000FF"/>
                </a:solidFill>
                <a:latin typeface="Lucida Sans" pitchFamily="34" charset="0"/>
              </a:rPr>
              <a:t>Direct discrimination</a:t>
            </a:r>
          </a:p>
          <a:p>
            <a:pPr marL="514350" indent="-514350" eaLnBrk="1" fontAlgn="auto" hangingPunct="1">
              <a:spcAft>
                <a:spcPts val="0"/>
              </a:spcAft>
              <a:buFont typeface="Arial" panose="020B0604020202020204" pitchFamily="34" charset="0"/>
              <a:buAutoNum type="arabicPeriod"/>
              <a:defRPr/>
            </a:pPr>
            <a:r>
              <a:rPr lang="en-GB" altLang="cy-GB" sz="2600" dirty="0" smtClean="0">
                <a:solidFill>
                  <a:srgbClr val="0000FF"/>
                </a:solidFill>
                <a:latin typeface="Lucida Sans" pitchFamily="34" charset="0"/>
              </a:rPr>
              <a:t>Indirect discrimination</a:t>
            </a:r>
          </a:p>
          <a:p>
            <a:pPr marL="514350" indent="-514350" eaLnBrk="1" fontAlgn="auto" hangingPunct="1">
              <a:spcAft>
                <a:spcPts val="0"/>
              </a:spcAft>
              <a:buFont typeface="Arial" panose="020B0604020202020204" pitchFamily="34" charset="0"/>
              <a:buAutoNum type="arabicPeriod"/>
              <a:defRPr/>
            </a:pPr>
            <a:r>
              <a:rPr lang="en-GB" altLang="cy-GB" sz="2600" dirty="0" smtClean="0">
                <a:solidFill>
                  <a:srgbClr val="0000FF"/>
                </a:solidFill>
                <a:latin typeface="Lucida Sans" pitchFamily="34" charset="0"/>
              </a:rPr>
              <a:t>Discrimination arising from disability</a:t>
            </a:r>
            <a:endParaRPr lang="en-GB" altLang="cy-GB" sz="2600" dirty="0">
              <a:solidFill>
                <a:srgbClr val="0000FF"/>
              </a:solidFill>
              <a:latin typeface="Lucida Sans" pitchFamily="34" charset="0"/>
            </a:endParaRPr>
          </a:p>
          <a:p>
            <a:pPr marL="0" indent="0" eaLnBrk="1" fontAlgn="auto" hangingPunct="1">
              <a:spcAft>
                <a:spcPts val="0"/>
              </a:spcAft>
              <a:buNone/>
              <a:defRPr/>
            </a:pPr>
            <a:endParaRPr lang="en-GB" altLang="cy-GB" sz="2600" dirty="0" smtClean="0">
              <a:solidFill>
                <a:srgbClr val="0000FF"/>
              </a:solidFill>
              <a:latin typeface="Lucida Sans" pitchFamily="34" charset="0"/>
            </a:endParaRPr>
          </a:p>
          <a:p>
            <a:pPr marL="0" indent="0" eaLnBrk="1" fontAlgn="auto" hangingPunct="1">
              <a:spcAft>
                <a:spcPts val="0"/>
              </a:spcAft>
              <a:buNone/>
              <a:defRPr/>
            </a:pPr>
            <a:endParaRPr lang="en-GB" altLang="cy-GB" sz="2600" dirty="0">
              <a:solidFill>
                <a:srgbClr val="0000FF"/>
              </a:solidFill>
              <a:latin typeface="Lucida Sans" pitchFamily="34" charset="0"/>
            </a:endParaRPr>
          </a:p>
          <a:p>
            <a:pPr marL="0" indent="0" algn="r" eaLnBrk="1" fontAlgn="auto" hangingPunct="1">
              <a:spcAft>
                <a:spcPts val="0"/>
              </a:spcAft>
              <a:buNone/>
              <a:defRPr/>
            </a:pPr>
            <a:r>
              <a:rPr lang="en-GB" altLang="cy-GB" sz="2000" dirty="0" smtClean="0">
                <a:solidFill>
                  <a:srgbClr val="0000FF"/>
                </a:solidFill>
                <a:latin typeface="Lucida Sans" pitchFamily="34" charset="0"/>
              </a:rPr>
              <a:t>(Equality and Human Rights Commission, 2018)</a:t>
            </a:r>
          </a:p>
        </p:txBody>
      </p:sp>
    </p:spTree>
    <p:extLst>
      <p:ext uri="{BB962C8B-B14F-4D97-AF65-F5344CB8AC3E}">
        <p14:creationId xmlns:p14="http://schemas.microsoft.com/office/powerpoint/2010/main" val="235345119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sz="3200" dirty="0">
                <a:latin typeface="Lucida Sans" panose="020B0602030504020204" pitchFamily="34" charset="0"/>
              </a:rPr>
              <a:t>Gwahaniaethu uniongyrchol </a:t>
            </a:r>
            <a:br>
              <a:rPr lang="cy-GB" sz="3200" dirty="0">
                <a:latin typeface="Lucida Sans" panose="020B0602030504020204" pitchFamily="34" charset="0"/>
              </a:rPr>
            </a:br>
            <a:r>
              <a:rPr lang="cy-GB" sz="3200" dirty="0" smtClean="0">
                <a:solidFill>
                  <a:srgbClr val="0000FF"/>
                </a:solidFill>
                <a:latin typeface="Lucida Sans" panose="020B0602030504020204" pitchFamily="34" charset="0"/>
              </a:rPr>
              <a:t>Direct </a:t>
            </a:r>
            <a:r>
              <a:rPr lang="en-GB" altLang="en-US" sz="3200" kern="0" dirty="0" smtClean="0">
                <a:solidFill>
                  <a:srgbClr val="0000FF"/>
                </a:solidFill>
                <a:latin typeface="Lucida Sans" panose="020B0602030504020204" pitchFamily="34" charset="0"/>
                <a:ea typeface="ＭＳ Ｐゴシック" panose="020B0600070205080204" pitchFamily="34" charset="-128"/>
              </a:rPr>
              <a:t>discrimination</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467544" y="1268413"/>
            <a:ext cx="4098106" cy="4475162"/>
          </a:xfrm>
        </p:spPr>
        <p:txBody>
          <a:bodyPr rtlCol="0">
            <a:normAutofit/>
          </a:bodyPr>
          <a:lstStyle/>
          <a:p>
            <a:pPr eaLnBrk="1" fontAlgn="auto" hangingPunct="1">
              <a:spcAft>
                <a:spcPts val="0"/>
              </a:spcAft>
              <a:defRPr/>
            </a:pPr>
            <a:r>
              <a:rPr lang="cy-GB" dirty="0">
                <a:latin typeface="Lucida Sans" panose="020B0602030504020204" pitchFamily="34" charset="0"/>
              </a:rPr>
              <a:t>Trin plant yn llai ffafriol na phlant eraill oherwydd eu hethnigrwydd, </a:t>
            </a:r>
            <a:r>
              <a:rPr lang="cy-GB" dirty="0" smtClean="0">
                <a:latin typeface="Lucida Sans" panose="020B0602030504020204" pitchFamily="34" charset="0"/>
              </a:rPr>
              <a:t>rhywedd ac </a:t>
            </a:r>
            <a:r>
              <a:rPr lang="cy-GB" dirty="0">
                <a:latin typeface="Lucida Sans" panose="020B0602030504020204" pitchFamily="34" charset="0"/>
              </a:rPr>
              <a:t>ati ...</a:t>
            </a:r>
          </a:p>
          <a:p>
            <a:pPr eaLnBrk="1" fontAlgn="auto" hangingPunct="1">
              <a:spcAft>
                <a:spcPts val="0"/>
              </a:spcAft>
              <a:defRPr/>
            </a:pPr>
            <a:r>
              <a:rPr lang="cy-GB" b="1" dirty="0">
                <a:latin typeface="Lucida Sans" panose="020B0602030504020204" pitchFamily="34" charset="0"/>
              </a:rPr>
              <a:t>Anghyfreithlon</a:t>
            </a:r>
            <a:endParaRPr lang="cy-GB" altLang="cy-GB" b="1" dirty="0" smtClean="0">
              <a:latin typeface="Lucida Sans" pitchFamily="34" charset="0"/>
            </a:endParaRPr>
          </a:p>
        </p:txBody>
      </p:sp>
      <p:sp>
        <p:nvSpPr>
          <p:cNvPr id="5124" name="Rectangle 6"/>
          <p:cNvSpPr>
            <a:spLocks noGrp="1" noChangeArrowheads="1"/>
          </p:cNvSpPr>
          <p:nvPr>
            <p:ph type="body" sz="half" idx="2"/>
          </p:nvPr>
        </p:nvSpPr>
        <p:spPr>
          <a:xfrm>
            <a:off x="4716463" y="1268413"/>
            <a:ext cx="4176712" cy="4475162"/>
          </a:xfrm>
        </p:spPr>
        <p:txBody>
          <a:bodyPr rtlCol="0">
            <a:normAutofit/>
          </a:bodyPr>
          <a:lstStyle/>
          <a:p>
            <a:pPr eaLnBrk="1" fontAlgn="auto" hangingPunct="1">
              <a:spcAft>
                <a:spcPts val="0"/>
              </a:spcAft>
              <a:defRPr/>
            </a:pPr>
            <a:r>
              <a:rPr lang="en-GB" altLang="cy-GB" sz="2600" dirty="0" smtClean="0">
                <a:solidFill>
                  <a:srgbClr val="0000FF"/>
                </a:solidFill>
                <a:latin typeface="Lucida Sans" pitchFamily="34" charset="0"/>
              </a:rPr>
              <a:t>Treating children less favourably than other children because of their ethnicity, gender and so on…</a:t>
            </a:r>
          </a:p>
          <a:p>
            <a:pPr eaLnBrk="1" fontAlgn="auto" hangingPunct="1">
              <a:spcAft>
                <a:spcPts val="0"/>
              </a:spcAft>
              <a:defRPr/>
            </a:pPr>
            <a:r>
              <a:rPr lang="en-GB" altLang="cy-GB" sz="2600" b="1" dirty="0" smtClean="0">
                <a:solidFill>
                  <a:srgbClr val="0000FF"/>
                </a:solidFill>
                <a:latin typeface="Lucida Sans" pitchFamily="34" charset="0"/>
              </a:rPr>
              <a:t>Unlawful</a:t>
            </a:r>
          </a:p>
          <a:p>
            <a:pPr marL="0" indent="0" eaLnBrk="1" fontAlgn="auto" hangingPunct="1">
              <a:spcAft>
                <a:spcPts val="0"/>
              </a:spcAft>
              <a:buNone/>
              <a:defRPr/>
            </a:pPr>
            <a:endParaRPr lang="en-GB" altLang="cy-GB" sz="2600" dirty="0">
              <a:solidFill>
                <a:srgbClr val="0000FF"/>
              </a:solidFill>
              <a:latin typeface="Lucida Sans" pitchFamily="34" charset="0"/>
            </a:endParaRPr>
          </a:p>
          <a:p>
            <a:pPr marL="0" indent="0" algn="r" eaLnBrk="1" fontAlgn="auto" hangingPunct="1">
              <a:spcAft>
                <a:spcPts val="0"/>
              </a:spcAft>
              <a:buNone/>
              <a:defRPr/>
            </a:pPr>
            <a:r>
              <a:rPr lang="en-GB" altLang="cy-GB" sz="2000" dirty="0" smtClean="0">
                <a:solidFill>
                  <a:srgbClr val="0000FF"/>
                </a:solidFill>
                <a:latin typeface="Lucida Sans" pitchFamily="34" charset="0"/>
              </a:rPr>
              <a:t>(Equality and Human Rights Commission, 2018)</a:t>
            </a:r>
          </a:p>
        </p:txBody>
      </p:sp>
    </p:spTree>
    <p:extLst>
      <p:ext uri="{BB962C8B-B14F-4D97-AF65-F5344CB8AC3E}">
        <p14:creationId xmlns:p14="http://schemas.microsoft.com/office/powerpoint/2010/main" val="392041331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sz="3200" dirty="0">
                <a:latin typeface="Lucida Sans" panose="020B0602030504020204" pitchFamily="34" charset="0"/>
              </a:rPr>
              <a:t>Gwahaniaethu </a:t>
            </a:r>
            <a:r>
              <a:rPr lang="cy-GB" sz="3200" dirty="0" smtClean="0">
                <a:latin typeface="Lucida Sans" panose="020B0602030504020204" pitchFamily="34" charset="0"/>
              </a:rPr>
              <a:t>anuniongyrchol </a:t>
            </a:r>
            <a:r>
              <a:rPr lang="cy-GB" sz="3200" dirty="0">
                <a:latin typeface="Lucida Sans" panose="020B0602030504020204" pitchFamily="34" charset="0"/>
              </a:rPr>
              <a:t/>
            </a:r>
            <a:br>
              <a:rPr lang="cy-GB" sz="3200" dirty="0">
                <a:latin typeface="Lucida Sans" panose="020B0602030504020204" pitchFamily="34" charset="0"/>
              </a:rPr>
            </a:br>
            <a:r>
              <a:rPr lang="cy-GB" sz="3200" dirty="0" smtClean="0">
                <a:solidFill>
                  <a:srgbClr val="0000FF"/>
                </a:solidFill>
                <a:latin typeface="Lucida Sans" panose="020B0602030504020204" pitchFamily="34" charset="0"/>
              </a:rPr>
              <a:t>Indirect </a:t>
            </a:r>
            <a:r>
              <a:rPr lang="en-GB" altLang="en-US" sz="3200" kern="0" dirty="0" smtClean="0">
                <a:solidFill>
                  <a:srgbClr val="0000FF"/>
                </a:solidFill>
                <a:latin typeface="Lucida Sans" panose="020B0602030504020204" pitchFamily="34" charset="0"/>
                <a:ea typeface="ＭＳ Ｐゴシック" panose="020B0600070205080204" pitchFamily="34" charset="-128"/>
              </a:rPr>
              <a:t>discrimination</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179512" y="1268413"/>
            <a:ext cx="4386138" cy="4475162"/>
          </a:xfrm>
        </p:spPr>
        <p:txBody>
          <a:bodyPr rtlCol="0">
            <a:normAutofit fontScale="92500" lnSpcReduction="10000"/>
          </a:bodyPr>
          <a:lstStyle/>
          <a:p>
            <a:pPr eaLnBrk="1" fontAlgn="auto" hangingPunct="1">
              <a:spcAft>
                <a:spcPts val="0"/>
              </a:spcAft>
              <a:defRPr/>
            </a:pPr>
            <a:r>
              <a:rPr lang="cy-GB" altLang="cy-GB" dirty="0">
                <a:latin typeface="Lucida Sans" pitchFamily="34" charset="0"/>
              </a:rPr>
              <a:t>Pan ddarperir darpariaeth (gofal, addysg) yn yr un ffordd ar gyfer pob plentyn ond mae hyn yn anfanteisio ar rai plant oherwydd eu hethnigrwydd, eu </a:t>
            </a:r>
            <a:r>
              <a:rPr lang="cy-GB" altLang="cy-GB" dirty="0" smtClean="0">
                <a:latin typeface="Lucida Sans" pitchFamily="34" charset="0"/>
              </a:rPr>
              <a:t>rhyw ac </a:t>
            </a:r>
            <a:r>
              <a:rPr lang="cy-GB" altLang="cy-GB" dirty="0">
                <a:latin typeface="Lucida Sans" pitchFamily="34" charset="0"/>
              </a:rPr>
              <a:t>yn y blaen</a:t>
            </a:r>
          </a:p>
          <a:p>
            <a:pPr eaLnBrk="1" fontAlgn="auto" hangingPunct="1">
              <a:spcAft>
                <a:spcPts val="0"/>
              </a:spcAft>
              <a:defRPr/>
            </a:pPr>
            <a:r>
              <a:rPr lang="cy-GB" altLang="cy-GB" dirty="0">
                <a:latin typeface="Lucida Sans" pitchFamily="34" charset="0"/>
              </a:rPr>
              <a:t>Gellir ei ystyried yn anghyfreithlon</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16463" y="1268413"/>
            <a:ext cx="4176712" cy="4475162"/>
          </a:xfrm>
        </p:spPr>
        <p:txBody>
          <a:bodyPr rtlCol="0">
            <a:normAutofit lnSpcReduction="10000"/>
          </a:bodyPr>
          <a:lstStyle/>
          <a:p>
            <a:pPr eaLnBrk="1" fontAlgn="auto" hangingPunct="1">
              <a:spcAft>
                <a:spcPts val="0"/>
              </a:spcAft>
              <a:defRPr/>
            </a:pPr>
            <a:r>
              <a:rPr lang="en-GB" altLang="cy-GB" sz="2600" dirty="0" smtClean="0">
                <a:solidFill>
                  <a:srgbClr val="0000FF"/>
                </a:solidFill>
                <a:latin typeface="Lucida Sans" pitchFamily="34" charset="0"/>
              </a:rPr>
              <a:t>When provision (care, education) is delivered in the same way for all children but this disadvantages some children because of their ethnicity, gender and so on</a:t>
            </a:r>
          </a:p>
          <a:p>
            <a:pPr eaLnBrk="1" fontAlgn="auto" hangingPunct="1">
              <a:spcAft>
                <a:spcPts val="0"/>
              </a:spcAft>
              <a:defRPr/>
            </a:pPr>
            <a:r>
              <a:rPr lang="en-GB" altLang="cy-GB" sz="2600" dirty="0" smtClean="0">
                <a:solidFill>
                  <a:srgbClr val="0000FF"/>
                </a:solidFill>
                <a:latin typeface="Lucida Sans" pitchFamily="34" charset="0"/>
              </a:rPr>
              <a:t>Can be deemed unlawful</a:t>
            </a:r>
            <a:endParaRPr lang="en-GB" altLang="cy-GB" sz="2600" dirty="0">
              <a:solidFill>
                <a:srgbClr val="0000FF"/>
              </a:solidFill>
              <a:latin typeface="Lucida Sans" pitchFamily="34" charset="0"/>
            </a:endParaRPr>
          </a:p>
          <a:p>
            <a:pPr marL="0" indent="0" algn="r" eaLnBrk="1" fontAlgn="auto" hangingPunct="1">
              <a:spcAft>
                <a:spcPts val="0"/>
              </a:spcAft>
              <a:buNone/>
              <a:defRPr/>
            </a:pPr>
            <a:r>
              <a:rPr lang="en-GB" altLang="cy-GB" sz="2000" dirty="0" smtClean="0">
                <a:solidFill>
                  <a:srgbClr val="0000FF"/>
                </a:solidFill>
                <a:latin typeface="Lucida Sans" pitchFamily="34" charset="0"/>
              </a:rPr>
              <a:t>(Equality and Human Rights Commission, 2018)</a:t>
            </a:r>
          </a:p>
        </p:txBody>
      </p:sp>
    </p:spTree>
    <p:extLst>
      <p:ext uri="{BB962C8B-B14F-4D97-AF65-F5344CB8AC3E}">
        <p14:creationId xmlns:p14="http://schemas.microsoft.com/office/powerpoint/2010/main" val="327298037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sz="3200" dirty="0" smtClean="0">
                <a:latin typeface="Lucida Sans" panose="020B0602030504020204" pitchFamily="34" charset="0"/>
              </a:rPr>
              <a:t>Gwahaniaethu yn deillio o anabledd</a:t>
            </a:r>
            <a:br>
              <a:rPr lang="cy-GB" sz="3200" dirty="0" smtClean="0">
                <a:latin typeface="Lucida Sans" panose="020B0602030504020204" pitchFamily="34" charset="0"/>
              </a:rPr>
            </a:br>
            <a:r>
              <a:rPr lang="cy-GB" sz="3200" dirty="0" smtClean="0">
                <a:solidFill>
                  <a:srgbClr val="0000FF"/>
                </a:solidFill>
                <a:latin typeface="Lucida Sans" panose="020B0602030504020204" pitchFamily="34" charset="0"/>
              </a:rPr>
              <a:t>D</a:t>
            </a:r>
            <a:r>
              <a:rPr lang="en-GB" altLang="en-US" sz="3200" kern="0" dirty="0" err="1" smtClean="0">
                <a:solidFill>
                  <a:srgbClr val="0000FF"/>
                </a:solidFill>
                <a:latin typeface="Lucida Sans" panose="020B0602030504020204" pitchFamily="34" charset="0"/>
                <a:ea typeface="ＭＳ Ｐゴシック" panose="020B0600070205080204" pitchFamily="34" charset="-128"/>
              </a:rPr>
              <a:t>iscrimination</a:t>
            </a:r>
            <a:r>
              <a:rPr lang="en-GB" altLang="en-US" sz="3200" kern="0" dirty="0" smtClean="0">
                <a:solidFill>
                  <a:srgbClr val="0000FF"/>
                </a:solidFill>
                <a:latin typeface="Lucida Sans" panose="020B0602030504020204" pitchFamily="34" charset="0"/>
                <a:ea typeface="ＭＳ Ｐゴシック" panose="020B0600070205080204" pitchFamily="34" charset="-128"/>
              </a:rPr>
              <a:t> arising from disability</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179512" y="1268413"/>
            <a:ext cx="4386138" cy="4475162"/>
          </a:xfrm>
        </p:spPr>
        <p:txBody>
          <a:bodyPr rtlCol="0">
            <a:normAutofit lnSpcReduction="10000"/>
          </a:bodyPr>
          <a:lstStyle/>
          <a:p>
            <a:pPr eaLnBrk="1" fontAlgn="auto" hangingPunct="1">
              <a:spcAft>
                <a:spcPts val="0"/>
              </a:spcAft>
              <a:defRPr/>
            </a:pPr>
            <a:r>
              <a:rPr lang="cy-GB" altLang="cy-GB" dirty="0">
                <a:latin typeface="Lucida Sans" pitchFamily="34" charset="0"/>
              </a:rPr>
              <a:t>Pan fo plant yn cael eu trin yn llai ffafriol oherwydd rhywbeth </a:t>
            </a:r>
            <a:r>
              <a:rPr lang="cy-GB" altLang="cy-GB" dirty="0" smtClean="0">
                <a:latin typeface="Lucida Sans" pitchFamily="34" charset="0"/>
              </a:rPr>
              <a:t>sydd yn </a:t>
            </a:r>
            <a:r>
              <a:rPr lang="cy-GB" altLang="cy-GB" dirty="0">
                <a:latin typeface="Lucida Sans" pitchFamily="34" charset="0"/>
              </a:rPr>
              <a:t>gysylltiedig â'u hanabledd</a:t>
            </a:r>
          </a:p>
          <a:p>
            <a:pPr eaLnBrk="1" fontAlgn="auto" hangingPunct="1">
              <a:spcAft>
                <a:spcPts val="0"/>
              </a:spcAft>
              <a:defRPr/>
            </a:pPr>
            <a:r>
              <a:rPr lang="cy-GB" altLang="cy-GB" dirty="0">
                <a:latin typeface="Lucida Sans" pitchFamily="34" charset="0"/>
              </a:rPr>
              <a:t>Pan na ellir cyfiawnhau'r arfer hwn</a:t>
            </a:r>
          </a:p>
          <a:p>
            <a:pPr eaLnBrk="1" fontAlgn="auto" hangingPunct="1">
              <a:spcAft>
                <a:spcPts val="0"/>
              </a:spcAft>
              <a:defRPr/>
            </a:pPr>
            <a:r>
              <a:rPr lang="cy-GB" altLang="cy-GB" dirty="0">
                <a:latin typeface="Lucida Sans" pitchFamily="34" charset="0"/>
              </a:rPr>
              <a:t>Gellir ei ystyried yn anghyfreithlon</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355976" y="1268413"/>
            <a:ext cx="4608511" cy="4475162"/>
          </a:xfrm>
        </p:spPr>
        <p:txBody>
          <a:bodyPr rtlCol="0">
            <a:normAutofit/>
          </a:bodyPr>
          <a:lstStyle/>
          <a:p>
            <a:pPr algn="just" eaLnBrk="1" fontAlgn="auto" hangingPunct="1">
              <a:spcAft>
                <a:spcPts val="0"/>
              </a:spcAft>
              <a:defRPr/>
            </a:pPr>
            <a:r>
              <a:rPr lang="en-GB" altLang="cy-GB" sz="2400" dirty="0" smtClean="0">
                <a:solidFill>
                  <a:srgbClr val="0000FF"/>
                </a:solidFill>
                <a:latin typeface="Lucida Sans" pitchFamily="34" charset="0"/>
              </a:rPr>
              <a:t>When children are treated less favourably because of something linked to their disability</a:t>
            </a:r>
          </a:p>
          <a:p>
            <a:pPr algn="just" eaLnBrk="1" fontAlgn="auto" hangingPunct="1">
              <a:spcAft>
                <a:spcPts val="0"/>
              </a:spcAft>
              <a:defRPr/>
            </a:pPr>
            <a:r>
              <a:rPr lang="en-GB" altLang="cy-GB" sz="2400" dirty="0" smtClean="0">
                <a:solidFill>
                  <a:srgbClr val="0000FF"/>
                </a:solidFill>
                <a:latin typeface="Lucida Sans" pitchFamily="34" charset="0"/>
              </a:rPr>
              <a:t>When this practice cannot be justified</a:t>
            </a:r>
          </a:p>
          <a:p>
            <a:pPr algn="just" eaLnBrk="1" fontAlgn="auto" hangingPunct="1">
              <a:spcAft>
                <a:spcPts val="0"/>
              </a:spcAft>
              <a:defRPr/>
            </a:pPr>
            <a:r>
              <a:rPr lang="en-GB" altLang="cy-GB" sz="2400" dirty="0" smtClean="0">
                <a:solidFill>
                  <a:srgbClr val="0000FF"/>
                </a:solidFill>
                <a:latin typeface="Lucida Sans" pitchFamily="34" charset="0"/>
              </a:rPr>
              <a:t>Can be deemed unlawful</a:t>
            </a:r>
          </a:p>
          <a:p>
            <a:pPr marL="0" indent="0" algn="r" eaLnBrk="1" fontAlgn="auto" hangingPunct="1">
              <a:spcAft>
                <a:spcPts val="0"/>
              </a:spcAft>
              <a:buNone/>
              <a:defRPr/>
            </a:pPr>
            <a:endParaRPr lang="en-GB" altLang="cy-GB" sz="2000" dirty="0">
              <a:solidFill>
                <a:srgbClr val="0000FF"/>
              </a:solidFill>
              <a:latin typeface="Lucida Sans" pitchFamily="34" charset="0"/>
            </a:endParaRPr>
          </a:p>
          <a:p>
            <a:pPr marL="0" indent="0" algn="r" eaLnBrk="1" fontAlgn="auto" hangingPunct="1">
              <a:spcAft>
                <a:spcPts val="0"/>
              </a:spcAft>
              <a:buNone/>
              <a:defRPr/>
            </a:pPr>
            <a:r>
              <a:rPr lang="en-GB" altLang="cy-GB" sz="2000" dirty="0" smtClean="0">
                <a:solidFill>
                  <a:srgbClr val="0000FF"/>
                </a:solidFill>
                <a:latin typeface="Lucida Sans" pitchFamily="34" charset="0"/>
              </a:rPr>
              <a:t>(Equality and Human Rights Commission, 2018)</a:t>
            </a:r>
          </a:p>
        </p:txBody>
      </p:sp>
    </p:spTree>
    <p:extLst>
      <p:ext uri="{BB962C8B-B14F-4D97-AF65-F5344CB8AC3E}">
        <p14:creationId xmlns:p14="http://schemas.microsoft.com/office/powerpoint/2010/main" val="122471340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274638"/>
            <a:ext cx="8229600" cy="5314602"/>
          </a:xfrm>
        </p:spPr>
      </p:pic>
    </p:spTree>
    <p:extLst>
      <p:ext uri="{BB962C8B-B14F-4D97-AF65-F5344CB8AC3E}">
        <p14:creationId xmlns:p14="http://schemas.microsoft.com/office/powerpoint/2010/main" val="119131186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3"/>
          <a:stretch>
            <a:fillRect/>
          </a:stretch>
        </p:blipFill>
        <p:spPr>
          <a:xfrm>
            <a:off x="457200" y="274638"/>
            <a:ext cx="8229600" cy="5241925"/>
          </a:xfrm>
          <a:prstGeom prst="rect">
            <a:avLst/>
          </a:prstGeom>
        </p:spPr>
      </p:pic>
    </p:spTree>
    <p:extLst>
      <p:ext uri="{BB962C8B-B14F-4D97-AF65-F5344CB8AC3E}">
        <p14:creationId xmlns:p14="http://schemas.microsoft.com/office/powerpoint/2010/main" val="220695285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3"/>
          <a:stretch>
            <a:fillRect/>
          </a:stretch>
        </p:blipFill>
        <p:spPr>
          <a:xfrm>
            <a:off x="457200" y="274638"/>
            <a:ext cx="8229600" cy="5241925"/>
          </a:xfrm>
          <a:prstGeom prst="rect">
            <a:avLst/>
          </a:prstGeom>
        </p:spPr>
      </p:pic>
    </p:spTree>
    <p:extLst>
      <p:ext uri="{BB962C8B-B14F-4D97-AF65-F5344CB8AC3E}">
        <p14:creationId xmlns:p14="http://schemas.microsoft.com/office/powerpoint/2010/main" val="239359320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3"/>
          <a:stretch>
            <a:fillRect/>
          </a:stretch>
        </p:blipFill>
        <p:spPr>
          <a:xfrm>
            <a:off x="457200" y="274638"/>
            <a:ext cx="8229599" cy="5241925"/>
          </a:xfrm>
          <a:prstGeom prst="rect">
            <a:avLst/>
          </a:prstGeom>
        </p:spPr>
      </p:pic>
    </p:spTree>
    <p:extLst>
      <p:ext uri="{BB962C8B-B14F-4D97-AF65-F5344CB8AC3E}">
        <p14:creationId xmlns:p14="http://schemas.microsoft.com/office/powerpoint/2010/main" val="294013316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3"/>
          <a:stretch>
            <a:fillRect/>
          </a:stretch>
        </p:blipFill>
        <p:spPr>
          <a:xfrm>
            <a:off x="323528" y="188640"/>
            <a:ext cx="8496944" cy="5241925"/>
          </a:xfrm>
          <a:prstGeom prst="rect">
            <a:avLst/>
          </a:prstGeom>
        </p:spPr>
      </p:pic>
    </p:spTree>
    <p:extLst>
      <p:ext uri="{BB962C8B-B14F-4D97-AF65-F5344CB8AC3E}">
        <p14:creationId xmlns:p14="http://schemas.microsoft.com/office/powerpoint/2010/main" val="382441653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3"/>
          <a:stretch>
            <a:fillRect/>
          </a:stretch>
        </p:blipFill>
        <p:spPr>
          <a:xfrm>
            <a:off x="457200" y="274638"/>
            <a:ext cx="8229600" cy="5241925"/>
          </a:xfrm>
          <a:prstGeom prst="rect">
            <a:avLst/>
          </a:prstGeom>
        </p:spPr>
      </p:pic>
    </p:spTree>
    <p:extLst>
      <p:ext uri="{BB962C8B-B14F-4D97-AF65-F5344CB8AC3E}">
        <p14:creationId xmlns:p14="http://schemas.microsoft.com/office/powerpoint/2010/main" val="396979583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3"/>
          <a:stretch>
            <a:fillRect/>
          </a:stretch>
        </p:blipFill>
        <p:spPr>
          <a:xfrm>
            <a:off x="457200" y="274638"/>
            <a:ext cx="8229599" cy="5241925"/>
          </a:xfrm>
          <a:prstGeom prst="rect">
            <a:avLst/>
          </a:prstGeom>
        </p:spPr>
      </p:pic>
    </p:spTree>
    <p:extLst>
      <p:ext uri="{BB962C8B-B14F-4D97-AF65-F5344CB8AC3E}">
        <p14:creationId xmlns:p14="http://schemas.microsoft.com/office/powerpoint/2010/main" val="265835346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3"/>
          <a:stretch>
            <a:fillRect/>
          </a:stretch>
        </p:blipFill>
        <p:spPr>
          <a:xfrm>
            <a:off x="457200" y="274638"/>
            <a:ext cx="8229600" cy="5241925"/>
          </a:xfrm>
          <a:prstGeom prst="rect">
            <a:avLst/>
          </a:prstGeom>
        </p:spPr>
      </p:pic>
    </p:spTree>
    <p:extLst>
      <p:ext uri="{BB962C8B-B14F-4D97-AF65-F5344CB8AC3E}">
        <p14:creationId xmlns:p14="http://schemas.microsoft.com/office/powerpoint/2010/main" val="386974254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7" name="Picture 4" descr="discrimination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79512" y="476672"/>
            <a:ext cx="8964487" cy="503989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86138922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3"/>
          <a:stretch>
            <a:fillRect/>
          </a:stretch>
        </p:blipFill>
        <p:spPr>
          <a:xfrm>
            <a:off x="457200" y="274638"/>
            <a:ext cx="8229599" cy="5241925"/>
          </a:xfrm>
          <a:prstGeom prst="rect">
            <a:avLst/>
          </a:prstGeom>
        </p:spPr>
      </p:pic>
    </p:spTree>
    <p:extLst>
      <p:ext uri="{BB962C8B-B14F-4D97-AF65-F5344CB8AC3E}">
        <p14:creationId xmlns:p14="http://schemas.microsoft.com/office/powerpoint/2010/main" val="84972404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274638"/>
            <a:ext cx="8229600" cy="5314602"/>
          </a:xfrm>
        </p:spPr>
      </p:pic>
    </p:spTree>
    <p:extLst>
      <p:ext uri="{BB962C8B-B14F-4D97-AF65-F5344CB8AC3E}">
        <p14:creationId xmlns:p14="http://schemas.microsoft.com/office/powerpoint/2010/main" val="85849345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latin typeface="Lucida Sans" panose="020B0602030504020204" pitchFamily="34" charset="0"/>
              </a:rPr>
              <a:t>Windrush</a:t>
            </a:r>
            <a:endParaRPr lang="en-US" dirty="0">
              <a:latin typeface="Lucida Sans" panose="020B0602030504020204" pitchFamily="34" charset="0"/>
            </a:endParaRPr>
          </a:p>
        </p:txBody>
      </p:sp>
      <p:sp>
        <p:nvSpPr>
          <p:cNvPr id="3" name="Content Placeholder 2"/>
          <p:cNvSpPr>
            <a:spLocks noGrp="1"/>
          </p:cNvSpPr>
          <p:nvPr>
            <p:ph idx="1"/>
          </p:nvPr>
        </p:nvSpPr>
        <p:spPr/>
        <p:txBody>
          <a:bodyPr/>
          <a:lstStyle/>
          <a:p>
            <a:pPr marL="0" indent="0" algn="just">
              <a:buNone/>
            </a:pPr>
            <a:r>
              <a:rPr lang="en-GB" sz="3600" dirty="0" smtClean="0">
                <a:latin typeface="Lucida Sans" panose="020B0602030504020204" pitchFamily="34" charset="0"/>
              </a:rPr>
              <a:t>“Try to be ‘Jamaican’ – use local accents and dialects (overseas accents can attract unwanted attention.”</a:t>
            </a:r>
          </a:p>
          <a:p>
            <a:pPr marL="0" indent="0" algn="r">
              <a:buNone/>
            </a:pPr>
            <a:endParaRPr lang="en-GB" sz="2400" dirty="0">
              <a:latin typeface="Lucida Sans" panose="020B0602030504020204" pitchFamily="34" charset="0"/>
            </a:endParaRPr>
          </a:p>
          <a:p>
            <a:pPr marL="0" indent="0" algn="r">
              <a:buNone/>
            </a:pPr>
            <a:r>
              <a:rPr lang="en-GB" sz="2400" dirty="0" smtClean="0">
                <a:latin typeface="Lucida Sans" panose="020B0602030504020204" pitchFamily="34" charset="0"/>
              </a:rPr>
              <a:t>National Organisation of Deported Migrants (NODM) (2013)</a:t>
            </a:r>
            <a:endParaRPr lang="en-US" sz="2400" dirty="0">
              <a:latin typeface="Lucida Sans" panose="020B0602030504020204" pitchFamily="34" charset="0"/>
            </a:endParaRPr>
          </a:p>
        </p:txBody>
      </p:sp>
    </p:spTree>
    <p:extLst>
      <p:ext uri="{BB962C8B-B14F-4D97-AF65-F5344CB8AC3E}">
        <p14:creationId xmlns:p14="http://schemas.microsoft.com/office/powerpoint/2010/main" val="3620171632"/>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Capsules</Template>
  <TotalTime>496</TotalTime>
  <Words>1095</Words>
  <Application>Microsoft Office PowerPoint</Application>
  <PresentationFormat>On-screen Show (4:3)</PresentationFormat>
  <Paragraphs>197</Paragraphs>
  <Slides>27</Slides>
  <Notes>27</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27</vt:i4>
      </vt:variant>
    </vt:vector>
  </HeadingPairs>
  <TitlesOfParts>
    <vt:vector size="34" baseType="lpstr">
      <vt:lpstr>Arial</vt:lpstr>
      <vt:lpstr>Myriad Pro</vt:lpstr>
      <vt:lpstr>Lucida Sans</vt:lpstr>
      <vt:lpstr>MS PGothic</vt:lpstr>
      <vt:lpstr>Times New Roman</vt:lpstr>
      <vt:lpstr>20140311PresentationUWTSDTemplate</vt:lpstr>
      <vt:lpstr>1_20140311PresentationUWTSDTemplate</vt:lpstr>
      <vt:lpstr>Cyflwyniad Introduction</vt:lpstr>
      <vt:lpstr>Cynnwys Content</vt:lpstr>
      <vt:lpstr>Amcanion Aims</vt:lpstr>
      <vt:lpstr>Gofynion lefel 6 Level 6 requirements</vt:lpstr>
      <vt:lpstr>Asesiadau Assessments</vt:lpstr>
      <vt:lpstr>Cynhwysiant Inclusion</vt:lpstr>
      <vt:lpstr>Cynhwysiant Inclusion</vt:lpstr>
      <vt:lpstr>Cynhwysiant Inclusion</vt:lpstr>
      <vt:lpstr>Cynhwysiant Inclusion</vt:lpstr>
      <vt:lpstr>Cynhwysiant Inclusion</vt:lpstr>
      <vt:lpstr>Gwahaniaethu Discrimination</vt:lpstr>
      <vt:lpstr>Gwahaniaethu Discrimination</vt:lpstr>
      <vt:lpstr>Gwahaniaethu uniongyrchol  Direct discrimination</vt:lpstr>
      <vt:lpstr>Gwahaniaethu anuniongyrchol  Indirect discrimination</vt:lpstr>
      <vt:lpstr>Gwahaniaethu yn deillio o anabledd Discrimination arising from disability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Windrush</vt:lpstr>
    </vt:vector>
  </TitlesOfParts>
  <Company>CYD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EAEY6013C/EAEY6013 Cynhwysiant yn y Blynyddoedd Cynnar Inclusion in the Early Years</dc:title>
  <dc:creator>clientadmin</dc:creator>
  <cp:lastModifiedBy>Alison Rees-Edwards</cp:lastModifiedBy>
  <cp:revision>18</cp:revision>
  <dcterms:created xsi:type="dcterms:W3CDTF">2010-10-05T11:53:03Z</dcterms:created>
  <dcterms:modified xsi:type="dcterms:W3CDTF">2018-04-20T13:04:31Z</dcterms:modified>
</cp:coreProperties>
</file>