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emf" ContentType="image/x-emf"/>
  <Default Extension="rels" ContentType="application/vnd.openxmlformats-package.relationships+xml"/>
  <Default Extension="wdp" ContentType="image/vnd.ms-photo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5"/>
  </p:notesMasterIdLst>
  <p:sldIdLst>
    <p:sldId id="260" r:id="rId2"/>
    <p:sldId id="328" r:id="rId3"/>
    <p:sldId id="327" r:id="rId4"/>
    <p:sldId id="329" r:id="rId5"/>
    <p:sldId id="330" r:id="rId6"/>
    <p:sldId id="262" r:id="rId7"/>
    <p:sldId id="273" r:id="rId8"/>
    <p:sldId id="275" r:id="rId9"/>
    <p:sldId id="276" r:id="rId10"/>
    <p:sldId id="274" r:id="rId11"/>
    <p:sldId id="314" r:id="rId12"/>
    <p:sldId id="272" r:id="rId13"/>
    <p:sldId id="265" r:id="rId14"/>
    <p:sldId id="311" r:id="rId15"/>
    <p:sldId id="315" r:id="rId16"/>
    <p:sldId id="317" r:id="rId17"/>
    <p:sldId id="320" r:id="rId18"/>
    <p:sldId id="321" r:id="rId19"/>
    <p:sldId id="269" r:id="rId20"/>
    <p:sldId id="322" r:id="rId21"/>
    <p:sldId id="268" r:id="rId22"/>
    <p:sldId id="323" r:id="rId23"/>
    <p:sldId id="324" r:id="rId24"/>
    <p:sldId id="325" r:id="rId25"/>
    <p:sldId id="318" r:id="rId26"/>
    <p:sldId id="319" r:id="rId27"/>
    <p:sldId id="278" r:id="rId28"/>
    <p:sldId id="279" r:id="rId29"/>
    <p:sldId id="280" r:id="rId30"/>
    <p:sldId id="326" r:id="rId31"/>
    <p:sldId id="283" r:id="rId32"/>
    <p:sldId id="284" r:id="rId33"/>
    <p:sldId id="291" r:id="rId34"/>
    <p:sldId id="286" r:id="rId35"/>
    <p:sldId id="287" r:id="rId36"/>
    <p:sldId id="288" r:id="rId37"/>
    <p:sldId id="289" r:id="rId38"/>
    <p:sldId id="290" r:id="rId39"/>
    <p:sldId id="292" r:id="rId40"/>
    <p:sldId id="293" r:id="rId41"/>
    <p:sldId id="295" r:id="rId42"/>
    <p:sldId id="296" r:id="rId43"/>
    <p:sldId id="298" r:id="rId44"/>
    <p:sldId id="299" r:id="rId45"/>
    <p:sldId id="304" r:id="rId46"/>
    <p:sldId id="305" r:id="rId47"/>
    <p:sldId id="309" r:id="rId48"/>
    <p:sldId id="300" r:id="rId49"/>
    <p:sldId id="331" r:id="rId50"/>
    <p:sldId id="306" r:id="rId51"/>
    <p:sldId id="258" r:id="rId52"/>
    <p:sldId id="259" r:id="rId53"/>
    <p:sldId id="307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BD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00"/>
    <p:restoredTop sz="94598"/>
  </p:normalViewPr>
  <p:slideViewPr>
    <p:cSldViewPr snapToGrid="0" snapToObjects="1">
      <p:cViewPr varScale="1">
        <p:scale>
          <a:sx n="126" d="100"/>
          <a:sy n="126" d="100"/>
        </p:scale>
        <p:origin x="36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notesMaster" Target="notesMasters/notesMaster1.xml"/><Relationship Id="rId56" Type="http://schemas.openxmlformats.org/officeDocument/2006/relationships/presProps" Target="presProps.xml"/><Relationship Id="rId57" Type="http://schemas.openxmlformats.org/officeDocument/2006/relationships/viewProps" Target="viewProps.xml"/><Relationship Id="rId58" Type="http://schemas.openxmlformats.org/officeDocument/2006/relationships/theme" Target="theme/theme1.xml"/><Relationship Id="rId59" Type="http://schemas.openxmlformats.org/officeDocument/2006/relationships/tableStyles" Target="tableStyles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35F675-F68C-F440-94B5-2B9874471709}" type="datetimeFigureOut">
              <a:rPr lang="en-US" smtClean="0"/>
              <a:t>9/30/20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53D37A-1DBD-3D47-B5D9-E910C531BD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295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Students have success in national competitions and this is an example from a student last year which was published in a children's book along side industry professionals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16181-E22E-1B4B-A6C1-66B5B149E9C5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8224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Illustration not just on a 2D surface, as in these skateboard designs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16181-E22E-1B4B-A6C1-66B5B149E9C5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008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3D model making and </a:t>
            </a:r>
            <a:r>
              <a:rPr lang="en-US" dirty="0" err="1" smtClean="0"/>
              <a:t>charater</a:t>
            </a:r>
            <a:r>
              <a:rPr lang="en-US" dirty="0" smtClean="0"/>
              <a:t> development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16181-E22E-1B4B-A6C1-66B5B149E9C5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630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Some students produce fully digital illustrations and concept art using </a:t>
            </a:r>
            <a:r>
              <a:rPr lang="en-US" dirty="0" err="1" smtClean="0"/>
              <a:t>photoshop</a:t>
            </a:r>
            <a:r>
              <a:rPr lang="en-US" dirty="0" smtClean="0"/>
              <a:t> and </a:t>
            </a:r>
            <a:r>
              <a:rPr lang="en-US" dirty="0" err="1" smtClean="0"/>
              <a:t>wacom</a:t>
            </a:r>
            <a:r>
              <a:rPr lang="en-US" dirty="0" smtClean="0"/>
              <a:t>, </a:t>
            </a:r>
            <a:r>
              <a:rPr lang="en-US" dirty="0" err="1" smtClean="0"/>
              <a:t>cintique</a:t>
            </a:r>
            <a:r>
              <a:rPr lang="en-US" dirty="0" smtClean="0"/>
              <a:t> tablets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16181-E22E-1B4B-A6C1-66B5B149E9C5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544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669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198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795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508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12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891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672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361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121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15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360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FF2D73-1D0D-0D4A-8E0B-6157B00619F0}" type="datetimeFigureOut">
              <a:rPr lang="en-US" smtClean="0"/>
              <a:t>9/30/20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A3AC2-DC16-F94F-AC86-36B47FCFC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977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tif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tif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tif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tif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tif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tif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tif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4" Type="http://schemas.openxmlformats.org/officeDocument/2006/relationships/image" Target="../media/image29.tiff"/><Relationship Id="rId5" Type="http://schemas.openxmlformats.org/officeDocument/2006/relationships/image" Target="../media/image30.tiff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tif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3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4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4" Type="http://schemas.microsoft.com/office/2007/relationships/hdphoto" Target="../media/hdphoto1.wdp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6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tif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8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9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0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2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3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4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5.jpe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6.jpe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8.tif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tiff"/><Relationship Id="rId4" Type="http://schemas.openxmlformats.org/officeDocument/2006/relationships/image" Target="../media/image51.tiff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9.tiff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2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3.tiff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4.tiff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62" name="Picture 6" descr="Milton-Glaser-Poster-for-Columbia-Records-196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286729" y="-6626362"/>
            <a:ext cx="12368483" cy="17503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5249114" y="4528385"/>
            <a:ext cx="646836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7200" b="1" dirty="0">
                <a:solidFill>
                  <a:srgbClr val="3FBD95"/>
                </a:solidFill>
                <a:latin typeface="Futura Condensed ExtraBold" charset="0"/>
                <a:ea typeface="Futura Condensed ExtraBold" charset="0"/>
                <a:cs typeface="Futura Condensed ExtraBold" charset="0"/>
              </a:rPr>
              <a:t>What to Do?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98744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355" y="228289"/>
            <a:ext cx="10515600" cy="1325563"/>
          </a:xfrm>
        </p:spPr>
        <p:txBody>
          <a:bodyPr>
            <a:normAutofit/>
          </a:bodyPr>
          <a:lstStyle/>
          <a:p>
            <a:r>
              <a:rPr lang="en-US" sz="7200" b="1" dirty="0" smtClean="0">
                <a:solidFill>
                  <a:srgbClr val="3FBD95"/>
                </a:solidFill>
                <a:latin typeface="Futura Condensed ExtraBold" charset="0"/>
                <a:ea typeface="Futura Condensed ExtraBold" charset="0"/>
                <a:cs typeface="Futura Condensed ExtraBold" charset="0"/>
              </a:rPr>
              <a:t>Start by starting!</a:t>
            </a:r>
            <a:endParaRPr lang="en-US" sz="7200" b="1" dirty="0">
              <a:solidFill>
                <a:srgbClr val="3FBD95"/>
              </a:solidFill>
              <a:latin typeface="Futura Condensed ExtraBold" charset="0"/>
              <a:ea typeface="Futura Condensed ExtraBold" charset="0"/>
              <a:cs typeface="Futura Condensed ExtraBold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8955" y="1482731"/>
            <a:ext cx="6894074" cy="5170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8190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75234" y="713362"/>
            <a:ext cx="706876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3FBD95"/>
                </a:solidFill>
                <a:latin typeface="EurostileRegular" charset="0"/>
              </a:rPr>
              <a:t>Research</a:t>
            </a:r>
            <a:r>
              <a:rPr lang="en-US" sz="2400" dirty="0">
                <a:latin typeface="EurostileRegular" charset="0"/>
              </a:rPr>
              <a:t> </a:t>
            </a:r>
            <a:endParaRPr lang="en-US" sz="2400" dirty="0" smtClean="0">
              <a:latin typeface="EurostileRegular" charset="0"/>
            </a:endParaRPr>
          </a:p>
          <a:p>
            <a:endParaRPr lang="en-US" dirty="0"/>
          </a:p>
          <a:p>
            <a:r>
              <a:rPr lang="en-US" dirty="0">
                <a:latin typeface="ArialMT" charset="0"/>
              </a:rPr>
              <a:t>Brainstorm/Mind-map/Spider diagram 200 words </a:t>
            </a:r>
            <a:r>
              <a:rPr lang="en-US" dirty="0" smtClean="0">
                <a:latin typeface="ArialMT" charset="0"/>
              </a:rPr>
              <a:t>min</a:t>
            </a:r>
          </a:p>
          <a:p>
            <a:endParaRPr lang="en-US" dirty="0" smtClean="0">
              <a:latin typeface="ArialMT" charset="0"/>
            </a:endParaRPr>
          </a:p>
          <a:p>
            <a:r>
              <a:rPr lang="en-US" dirty="0" smtClean="0">
                <a:latin typeface="ArialMT" charset="0"/>
              </a:rPr>
              <a:t>Images </a:t>
            </a:r>
            <a:r>
              <a:rPr lang="en-US" dirty="0">
                <a:latin typeface="ArialMT" charset="0"/>
              </a:rPr>
              <a:t>from the Internet 4 XA3 montages </a:t>
            </a:r>
            <a:endParaRPr lang="en-US" dirty="0" smtClean="0">
              <a:latin typeface="ArialMT" charset="0"/>
            </a:endParaRPr>
          </a:p>
          <a:p>
            <a:endParaRPr lang="en-US" dirty="0">
              <a:latin typeface="Symbol" charset="2"/>
            </a:endParaRPr>
          </a:p>
          <a:p>
            <a:r>
              <a:rPr lang="en-US" dirty="0">
                <a:solidFill>
                  <a:srgbClr val="333333"/>
                </a:solidFill>
                <a:latin typeface="ArialMT" charset="0"/>
              </a:rPr>
              <a:t>Comments on your own interests and taste (annotation) </a:t>
            </a:r>
            <a:endParaRPr lang="en-US" dirty="0" smtClean="0">
              <a:solidFill>
                <a:srgbClr val="333333"/>
              </a:solidFill>
              <a:latin typeface="ArialMT" charset="0"/>
            </a:endParaRPr>
          </a:p>
          <a:p>
            <a:endParaRPr lang="en-US" dirty="0">
              <a:latin typeface="Symbol" charset="2"/>
            </a:endParaRPr>
          </a:p>
          <a:p>
            <a:r>
              <a:rPr lang="en-US" dirty="0">
                <a:latin typeface="ArialMT" charset="0"/>
              </a:rPr>
              <a:t>Cut-outs from magazines </a:t>
            </a:r>
            <a:endParaRPr lang="en-US" dirty="0" smtClean="0">
              <a:latin typeface="ArialMT" charset="0"/>
            </a:endParaRPr>
          </a:p>
          <a:p>
            <a:endParaRPr lang="en-US" dirty="0">
              <a:latin typeface="Symbol" charset="2"/>
            </a:endParaRPr>
          </a:p>
          <a:p>
            <a:r>
              <a:rPr lang="en-US" dirty="0">
                <a:solidFill>
                  <a:srgbClr val="333333"/>
                </a:solidFill>
                <a:latin typeface="ArialMT" charset="0"/>
              </a:rPr>
              <a:t>Inspirational photos or clippings (at least 2 pages</a:t>
            </a:r>
            <a:r>
              <a:rPr lang="en-US" dirty="0" smtClean="0">
                <a:solidFill>
                  <a:srgbClr val="333333"/>
                </a:solidFill>
                <a:latin typeface="ArialMT" charset="0"/>
              </a:rPr>
              <a:t>)</a:t>
            </a:r>
          </a:p>
          <a:p>
            <a:r>
              <a:rPr lang="en-US" dirty="0" smtClean="0">
                <a:solidFill>
                  <a:srgbClr val="333333"/>
                </a:solidFill>
                <a:latin typeface="ArialMT" charset="0"/>
              </a:rPr>
              <a:t> </a:t>
            </a:r>
            <a:endParaRPr lang="en-US" dirty="0">
              <a:solidFill>
                <a:srgbClr val="333333"/>
              </a:solidFill>
              <a:latin typeface="Symbol" charset="2"/>
            </a:endParaRPr>
          </a:p>
          <a:p>
            <a:r>
              <a:rPr lang="en-US" dirty="0">
                <a:latin typeface="ArialMT" charset="0"/>
              </a:rPr>
              <a:t>Collect existing material (</a:t>
            </a:r>
            <a:r>
              <a:rPr lang="en-US" dirty="0">
                <a:solidFill>
                  <a:srgbClr val="333333"/>
                </a:solidFill>
                <a:latin typeface="ArialMT" charset="0"/>
              </a:rPr>
              <a:t>Flyers, leaflets, exhibition information) </a:t>
            </a:r>
            <a:endParaRPr lang="en-US" dirty="0">
              <a:effectLst/>
              <a:latin typeface="Symbol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116376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61872" y="938136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>
                <a:solidFill>
                  <a:srgbClr val="3FBD95"/>
                </a:solidFill>
                <a:latin typeface="EurostileRegular" charset="0"/>
              </a:rPr>
              <a:t>Development </a:t>
            </a:r>
            <a:endParaRPr lang="en-US" sz="2400" dirty="0" smtClean="0">
              <a:solidFill>
                <a:srgbClr val="3FBD95"/>
              </a:solidFill>
              <a:latin typeface="EurostileRegular" charset="0"/>
            </a:endParaRPr>
          </a:p>
          <a:p>
            <a:endParaRPr lang="en-US" dirty="0"/>
          </a:p>
          <a:p>
            <a:r>
              <a:rPr lang="en-US" dirty="0">
                <a:latin typeface="ArialMT" charset="0"/>
              </a:rPr>
              <a:t>Drawings from observation, imagination and </a:t>
            </a:r>
            <a:r>
              <a:rPr lang="en-US" dirty="0" smtClean="0">
                <a:latin typeface="ArialMT" charset="0"/>
              </a:rPr>
              <a:t>memory</a:t>
            </a:r>
          </a:p>
          <a:p>
            <a:r>
              <a:rPr lang="en-US" dirty="0" smtClean="0">
                <a:latin typeface="ArialMT" charset="0"/>
              </a:rPr>
              <a:t> </a:t>
            </a:r>
            <a:endParaRPr lang="en-US" dirty="0">
              <a:latin typeface="Symbol" charset="2"/>
            </a:endParaRPr>
          </a:p>
          <a:p>
            <a:r>
              <a:rPr lang="en-US" dirty="0">
                <a:latin typeface="ArialMT" charset="0"/>
              </a:rPr>
              <a:t>Rough design ideas (thumbnail sketches) </a:t>
            </a:r>
            <a:r>
              <a:rPr lang="en-US" dirty="0" err="1">
                <a:latin typeface="ArialMT" charset="0"/>
              </a:rPr>
              <a:t>Approx</a:t>
            </a:r>
            <a:r>
              <a:rPr lang="en-US" dirty="0">
                <a:latin typeface="ArialMT" charset="0"/>
              </a:rPr>
              <a:t> 40 </a:t>
            </a:r>
            <a:endParaRPr lang="en-US" dirty="0" smtClean="0">
              <a:latin typeface="ArialMT" charset="0"/>
            </a:endParaRPr>
          </a:p>
          <a:p>
            <a:endParaRPr lang="en-US" dirty="0">
              <a:latin typeface="Symbol" charset="2"/>
            </a:endParaRPr>
          </a:p>
          <a:p>
            <a:r>
              <a:rPr lang="en-US" dirty="0">
                <a:latin typeface="ArialMT" charset="0"/>
              </a:rPr>
              <a:t>Experimentation with Typography </a:t>
            </a:r>
            <a:endParaRPr lang="en-US" dirty="0" smtClean="0">
              <a:latin typeface="ArialMT" charset="0"/>
            </a:endParaRPr>
          </a:p>
          <a:p>
            <a:endParaRPr lang="en-US" dirty="0">
              <a:latin typeface="Symbol" charset="2"/>
            </a:endParaRPr>
          </a:p>
          <a:p>
            <a:r>
              <a:rPr lang="en-US" dirty="0">
                <a:latin typeface="ArialMT" charset="0"/>
              </a:rPr>
              <a:t>Design and exploration of development options (at least 3 full </a:t>
            </a:r>
            <a:r>
              <a:rPr lang="en-US" dirty="0" err="1">
                <a:latin typeface="ArialMT" charset="0"/>
              </a:rPr>
              <a:t>colour</a:t>
            </a:r>
            <a:r>
              <a:rPr lang="en-US" dirty="0">
                <a:latin typeface="ArialMT" charset="0"/>
              </a:rPr>
              <a:t>) </a:t>
            </a:r>
            <a:endParaRPr lang="en-US" dirty="0" smtClean="0">
              <a:latin typeface="ArialMT" charset="0"/>
            </a:endParaRPr>
          </a:p>
          <a:p>
            <a:endParaRPr lang="en-US" dirty="0">
              <a:latin typeface="Symbol" charset="2"/>
            </a:endParaRPr>
          </a:p>
          <a:p>
            <a:r>
              <a:rPr lang="en-US" dirty="0">
                <a:latin typeface="ArialMT" charset="0"/>
              </a:rPr>
              <a:t>Experimentation with design and media (Photoshop, Printmaking, </a:t>
            </a:r>
            <a:r>
              <a:rPr lang="en-US" dirty="0" err="1">
                <a:latin typeface="ArialMT" charset="0"/>
              </a:rPr>
              <a:t>etc</a:t>
            </a:r>
            <a:r>
              <a:rPr lang="en-US" dirty="0">
                <a:latin typeface="ArialMT" charset="0"/>
              </a:rPr>
              <a:t>) </a:t>
            </a:r>
            <a:endParaRPr lang="en-US" dirty="0">
              <a:effectLst/>
              <a:latin typeface="Symbol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66557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2757" y="1453222"/>
            <a:ext cx="6096000" cy="221599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>
                <a:solidFill>
                  <a:srgbClr val="3FBD95"/>
                </a:solidFill>
                <a:latin typeface="EurostileRegular" charset="0"/>
              </a:rPr>
              <a:t>Final </a:t>
            </a:r>
            <a:r>
              <a:rPr lang="en-US" sz="2400" dirty="0" smtClean="0">
                <a:solidFill>
                  <a:srgbClr val="3FBD95"/>
                </a:solidFill>
                <a:latin typeface="EurostileRegular" charset="0"/>
              </a:rPr>
              <a:t>Outcomes</a:t>
            </a:r>
          </a:p>
          <a:p>
            <a:r>
              <a:rPr lang="en-US" sz="2400" dirty="0" smtClean="0">
                <a:latin typeface="EurostileRegular" charset="0"/>
              </a:rPr>
              <a:t> </a:t>
            </a:r>
            <a:endParaRPr lang="en-US" dirty="0"/>
          </a:p>
          <a:p>
            <a:r>
              <a:rPr lang="en-US" dirty="0">
                <a:latin typeface="ArialMT" charset="0"/>
              </a:rPr>
              <a:t>Refinement of final </a:t>
            </a:r>
            <a:r>
              <a:rPr lang="en-US" dirty="0" smtClean="0">
                <a:latin typeface="ArialMT" charset="0"/>
              </a:rPr>
              <a:t>designs</a:t>
            </a:r>
          </a:p>
          <a:p>
            <a:r>
              <a:rPr lang="en-US" dirty="0" smtClean="0">
                <a:latin typeface="ArialMT" charset="0"/>
              </a:rPr>
              <a:t> </a:t>
            </a:r>
            <a:endParaRPr lang="en-US" dirty="0">
              <a:latin typeface="Symbol" charset="2"/>
            </a:endParaRPr>
          </a:p>
          <a:p>
            <a:r>
              <a:rPr lang="en-US" dirty="0">
                <a:latin typeface="ArialMT" charset="0"/>
              </a:rPr>
              <a:t>Final outcome </a:t>
            </a:r>
            <a:endParaRPr lang="en-US" dirty="0" smtClean="0">
              <a:latin typeface="ArialMT" charset="0"/>
            </a:endParaRPr>
          </a:p>
          <a:p>
            <a:endParaRPr lang="en-US" dirty="0">
              <a:latin typeface="Symbol" charset="2"/>
            </a:endParaRPr>
          </a:p>
          <a:p>
            <a:r>
              <a:rPr lang="en-US" dirty="0">
                <a:latin typeface="ArialMT" charset="0"/>
              </a:rPr>
              <a:t>Written evaluation </a:t>
            </a:r>
            <a:endParaRPr lang="en-US" dirty="0">
              <a:effectLst/>
              <a:latin typeface="Symbol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232554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2" name="Picture 4" descr="Leonardo-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51088" y="357189"/>
            <a:ext cx="7416800" cy="6205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6113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5" name="Picture 5" descr="42-1816064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95714" y="0"/>
            <a:ext cx="46005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668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01" name="Picture 5" descr="tumblr_kp7zfcCG2v1qa1er3o1_5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5687" y="71439"/>
            <a:ext cx="10080626" cy="671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897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5" name="Picture 5" descr="0000-079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1900" y="0"/>
            <a:ext cx="4838700" cy="659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7379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3" name="Picture 5" descr="42-182639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87764" y="-171450"/>
            <a:ext cx="4702175" cy="702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0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 descr="http://burlesquedesign.com/mike/somuchpileup/londonposter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5720" y="-171400"/>
            <a:ext cx="4608512" cy="71547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5883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1" name="Picture 5" descr="42-170943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44900" y="0"/>
            <a:ext cx="4902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855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21" name="Picture 5" descr="books_blackman_jun_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43275" y="0"/>
            <a:ext cx="55054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4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http://www.designweek.co.uk/Pictures/web/q/m/b/dirty_harry_movie_poster_rolling_roadshow_2010_olly_mos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5681" y="0"/>
            <a:ext cx="5136385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52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7629" y="0"/>
            <a:ext cx="88367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50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62471" y="0"/>
            <a:ext cx="50670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4512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713"/>
            <a:ext cx="12192000" cy="6776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938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0" y="254000"/>
            <a:ext cx="63500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4895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3" name="Picture 5" descr="Faye_Power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25800" y="0"/>
            <a:ext cx="57404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273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4040"/>
            <a:ext cx="12192000" cy="570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1019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5" name="Picture 5" descr="248270_barn-owl---wallpaper-and-cerami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388939"/>
            <a:ext cx="9324975" cy="620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5417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3199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381000"/>
            <a:ext cx="6096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0103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739" y="0"/>
            <a:ext cx="48025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4287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878" y="0"/>
            <a:ext cx="10063864" cy="7006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5926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2283" y="0"/>
            <a:ext cx="73874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3174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20" name="Picture 4" descr="cream_farewe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33814" y="0"/>
            <a:ext cx="45243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980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2" name="Picture 4" descr="targegen_storyboar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24114" y="379413"/>
            <a:ext cx="7272337" cy="615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0408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6" name="Picture 4" descr="52338119248805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-265113"/>
            <a:ext cx="9144000" cy="7388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85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93" y="1126112"/>
            <a:ext cx="3302000" cy="42037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6666" y="1126112"/>
            <a:ext cx="2815171" cy="43133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8210" y="387177"/>
            <a:ext cx="4316027" cy="32945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8210" y="3904205"/>
            <a:ext cx="4141918" cy="298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0661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4401" y="0"/>
            <a:ext cx="52816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3009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4291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ian JenkinsIllustration3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36554" y="1052736"/>
            <a:ext cx="9144000" cy="5197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487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425" y="188640"/>
            <a:ext cx="10106527" cy="6858000"/>
          </a:xfrm>
          <a:prstGeom prst="rect">
            <a:avLst/>
          </a:prstGeom>
        </p:spPr>
      </p:pic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1631504" y="4745400"/>
            <a:ext cx="7743336" cy="2301240"/>
          </a:xfrm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l" eaLnBrk="1" hangingPunct="1"/>
            <a:endParaRPr lang="en-US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ea typeface="ＭＳ Ｐゴシック" pitchFamily="-110" charset="-128"/>
              <a:cs typeface="ＭＳ Ｐゴシック" pitchFamily="-11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6135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1498.JPG"/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2387587" y="1016731"/>
            <a:ext cx="7128794" cy="4752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971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0239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524000" y="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37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55667" y="0"/>
            <a:ext cx="64806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46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ichael Redman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91744" y="-215054"/>
            <a:ext cx="4176464" cy="742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973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201" y="0"/>
            <a:ext cx="49073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02475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0" y="1079500"/>
            <a:ext cx="6350000" cy="469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53373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101" y="0"/>
            <a:ext cx="72763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80770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1700" y="0"/>
            <a:ext cx="53059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2602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2200" y="0"/>
            <a:ext cx="4902398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54306" y="1584937"/>
            <a:ext cx="1466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Edward </a:t>
            </a:r>
            <a:r>
              <a:rPr lang="en-US" dirty="0" err="1"/>
              <a:t>Burra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76749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05016" y="398858"/>
            <a:ext cx="4785799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54306" y="157444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George </a:t>
            </a:r>
            <a:r>
              <a:rPr lang="en-US" dirty="0" err="1"/>
              <a:t>Grotz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67356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 descr="book-sculpt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1676" y="260351"/>
            <a:ext cx="5776913" cy="626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8066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1" name="Picture 5" descr="briandettmer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59163" y="404813"/>
            <a:ext cx="5213350" cy="611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333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0" y="711200"/>
            <a:ext cx="6350000" cy="542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44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63552" y="836712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3D.</a:t>
            </a:r>
          </a:p>
        </p:txBody>
      </p:sp>
      <p:pic>
        <p:nvPicPr>
          <p:cNvPr id="5" name="Picture 4" descr="Otten - TA - S1.tif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39616" y="-170259"/>
            <a:ext cx="5790154" cy="702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19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 advTm="3000">
        <p:cut/>
      </p:transition>
    </mc:Choice>
    <mc:Fallback xmlns="">
      <p:transition xmlns:p14="http://schemas.microsoft.com/office/powerpoint/2010/main" advClick="0" advTm="3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9889" y="-300206"/>
            <a:ext cx="5080000" cy="3810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11566" y="-444499"/>
            <a:ext cx="2950982" cy="409858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1766" y="3261468"/>
            <a:ext cx="7366000" cy="363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84902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900" y="0"/>
            <a:ext cx="5141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270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0"/>
            <a:ext cx="929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4909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0"/>
            <a:ext cx="929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22462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2500" y="965200"/>
            <a:ext cx="7747000" cy="492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3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186</Words>
  <Application>Microsoft Macintosh PowerPoint</Application>
  <PresentationFormat>Widescreen</PresentationFormat>
  <Paragraphs>44</Paragraphs>
  <Slides>53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2" baseType="lpstr">
      <vt:lpstr>ArialMT</vt:lpstr>
      <vt:lpstr>Calibri</vt:lpstr>
      <vt:lpstr>Calibri Light</vt:lpstr>
      <vt:lpstr>EurostileRegular</vt:lpstr>
      <vt:lpstr>Futura Condensed ExtraBold</vt:lpstr>
      <vt:lpstr>ＭＳ Ｐゴシック</vt:lpstr>
      <vt:lpstr>Symbol</vt:lpstr>
      <vt:lpstr>Arial</vt:lpstr>
      <vt:lpstr>Office Theme</vt:lpstr>
      <vt:lpstr>PowerPoint Presentation</vt:lpstr>
      <vt:lpstr>Start by starting!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Illustration?</dc:title>
  <dc:creator>Microsoft Office User</dc:creator>
  <cp:lastModifiedBy>Jonathan Williams</cp:lastModifiedBy>
  <cp:revision>22</cp:revision>
  <dcterms:created xsi:type="dcterms:W3CDTF">2018-03-07T11:43:45Z</dcterms:created>
  <dcterms:modified xsi:type="dcterms:W3CDTF">2020-09-30T10:15:39Z</dcterms:modified>
</cp:coreProperties>
</file>