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p:sldMasterIdLst>
    <p:sldMasterId id="2147483648" r:id="rId1"/>
  </p:sldMasterIdLst>
  <p:notesMasterIdLst>
    <p:notesMasterId r:id="rId13"/>
  </p:notesMasterIdLst>
  <p:sldIdLst>
    <p:sldId id="267" r:id="rId2"/>
    <p:sldId id="277" r:id="rId3"/>
    <p:sldId id="256" r:id="rId4"/>
    <p:sldId id="257" r:id="rId5"/>
    <p:sldId id="270" r:id="rId6"/>
    <p:sldId id="273" r:id="rId7"/>
    <p:sldId id="272" r:id="rId8"/>
    <p:sldId id="258" r:id="rId9"/>
    <p:sldId id="278" r:id="rId10"/>
    <p:sldId id="279" r:id="rId11"/>
    <p:sldId id="268" r:id="rId12"/>
  </p:sldIdLst>
  <p:sldSz cx="12192000" cy="6858000"/>
  <p:notesSz cx="6858000" cy="9144000"/>
  <p:embeddedFontLst>
    <p:embeddedFont>
      <p:font typeface="Calibri" panose="020F0502020204030204"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BF00"/>
    <a:srgbClr val="F8F8FA"/>
    <a:srgbClr val="31216B"/>
    <a:srgbClr val="FFFFFF"/>
    <a:srgbClr val="F8F8F8"/>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508" autoAdjust="0"/>
  </p:normalViewPr>
  <p:slideViewPr>
    <p:cSldViewPr snapToGrid="0">
      <p:cViewPr varScale="1">
        <p:scale>
          <a:sx n="98" d="100"/>
          <a:sy n="98" d="100"/>
        </p:scale>
        <p:origin x="95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F67E39-811D-4B03-9B66-78580FCF0F51}" type="doc">
      <dgm:prSet loTypeId="urn:microsoft.com/office/officeart/2005/8/layout/process4" loCatId="list" qsTypeId="urn:microsoft.com/office/officeart/2005/8/quickstyle/simple1" qsCatId="simple" csTypeId="urn:microsoft.com/office/officeart/2005/8/colors/colorful1" csCatId="colorful"/>
      <dgm:spPr/>
      <dgm:t>
        <a:bodyPr/>
        <a:lstStyle/>
        <a:p>
          <a:endParaRPr lang="en-GB"/>
        </a:p>
      </dgm:t>
    </dgm:pt>
    <dgm:pt modelId="{081D7992-7D01-474D-9570-BCDFCCCF3FC4}">
      <dgm:prSet/>
      <dgm:spPr/>
      <dgm:t>
        <a:bodyPr/>
        <a:lstStyle/>
        <a:p>
          <a:r>
            <a:rPr lang="en-GB"/>
            <a:t>The management of the hotel has to make sure that all of the personnel get proper training as their first and foremost responsibility. </a:t>
          </a:r>
        </a:p>
      </dgm:t>
    </dgm:pt>
    <dgm:pt modelId="{D228916B-A53A-4C80-8F4C-DA7996FD0E79}" type="parTrans" cxnId="{6921CFAA-2E16-4FCD-9DF0-8B17D59B9ACB}">
      <dgm:prSet/>
      <dgm:spPr/>
      <dgm:t>
        <a:bodyPr/>
        <a:lstStyle/>
        <a:p>
          <a:endParaRPr lang="en-GB"/>
        </a:p>
      </dgm:t>
    </dgm:pt>
    <dgm:pt modelId="{4B38A16E-3F54-48B0-A5A3-B7DD566D1BC8}" type="sibTrans" cxnId="{6921CFAA-2E16-4FCD-9DF0-8B17D59B9ACB}">
      <dgm:prSet/>
      <dgm:spPr/>
      <dgm:t>
        <a:bodyPr/>
        <a:lstStyle/>
        <a:p>
          <a:endParaRPr lang="en-GB"/>
        </a:p>
      </dgm:t>
    </dgm:pt>
    <dgm:pt modelId="{FD82DBF5-EDA0-4648-A5AF-EED81244D67A}">
      <dgm:prSet/>
      <dgm:spPr/>
      <dgm:t>
        <a:bodyPr/>
        <a:lstStyle/>
        <a:p>
          <a:r>
            <a:rPr lang="en-GB"/>
            <a:t>If administration is able to make the necessary resources available to the workforce, then the workforce will be more dependable in delivering high-quality offerings (Han et al., 2019).</a:t>
          </a:r>
        </a:p>
      </dgm:t>
    </dgm:pt>
    <dgm:pt modelId="{A6E02785-25BC-4C60-AFA4-20EB94A2CC05}" type="parTrans" cxnId="{6862EAC9-AE83-4F29-9C41-DDBAB52F9A9F}">
      <dgm:prSet/>
      <dgm:spPr/>
      <dgm:t>
        <a:bodyPr/>
        <a:lstStyle/>
        <a:p>
          <a:endParaRPr lang="en-GB"/>
        </a:p>
      </dgm:t>
    </dgm:pt>
    <dgm:pt modelId="{67D2BD8E-130D-411F-BB59-32F92EF78233}" type="sibTrans" cxnId="{6862EAC9-AE83-4F29-9C41-DDBAB52F9A9F}">
      <dgm:prSet/>
      <dgm:spPr/>
      <dgm:t>
        <a:bodyPr/>
        <a:lstStyle/>
        <a:p>
          <a:endParaRPr lang="en-GB"/>
        </a:p>
      </dgm:t>
    </dgm:pt>
    <dgm:pt modelId="{91958B1A-561F-4D1C-9F67-D13F5055B18A}">
      <dgm:prSet/>
      <dgm:spPr/>
      <dgm:t>
        <a:bodyPr/>
        <a:lstStyle/>
        <a:p>
          <a:r>
            <a:rPr lang="en-GB"/>
            <a:t>It is necessary for management to solicit the input of staffs and to provide assistance in consideration of the requirements of those staffs in order to involve staffs to a greater extent (Hunsaker and Jeong, 2020).</a:t>
          </a:r>
        </a:p>
      </dgm:t>
    </dgm:pt>
    <dgm:pt modelId="{12E43DF3-CFE8-4B8C-92FB-B1F0CD697C7D}" type="parTrans" cxnId="{9838507A-C36B-4CA2-BD48-89FFAF58ED00}">
      <dgm:prSet/>
      <dgm:spPr/>
      <dgm:t>
        <a:bodyPr/>
        <a:lstStyle/>
        <a:p>
          <a:endParaRPr lang="en-GB"/>
        </a:p>
      </dgm:t>
    </dgm:pt>
    <dgm:pt modelId="{06C3297A-F168-4B18-9DC7-A985921DE29E}" type="sibTrans" cxnId="{9838507A-C36B-4CA2-BD48-89FFAF58ED00}">
      <dgm:prSet/>
      <dgm:spPr/>
      <dgm:t>
        <a:bodyPr/>
        <a:lstStyle/>
        <a:p>
          <a:endParaRPr lang="en-GB"/>
        </a:p>
      </dgm:t>
    </dgm:pt>
    <dgm:pt modelId="{C783FAA4-A774-42DD-AC4A-845A8A732796}" type="pres">
      <dgm:prSet presAssocID="{F0F67E39-811D-4B03-9B66-78580FCF0F51}" presName="Name0" presStyleCnt="0">
        <dgm:presLayoutVars>
          <dgm:dir/>
          <dgm:animLvl val="lvl"/>
          <dgm:resizeHandles val="exact"/>
        </dgm:presLayoutVars>
      </dgm:prSet>
      <dgm:spPr/>
    </dgm:pt>
    <dgm:pt modelId="{45ADBEFF-367C-42AC-BEF9-FF3FFAEADD07}" type="pres">
      <dgm:prSet presAssocID="{91958B1A-561F-4D1C-9F67-D13F5055B18A}" presName="boxAndChildren" presStyleCnt="0"/>
      <dgm:spPr/>
    </dgm:pt>
    <dgm:pt modelId="{0FC17DE6-1605-44D8-B44C-7247DB715E16}" type="pres">
      <dgm:prSet presAssocID="{91958B1A-561F-4D1C-9F67-D13F5055B18A}" presName="parentTextBox" presStyleLbl="node1" presStyleIdx="0" presStyleCnt="3"/>
      <dgm:spPr/>
    </dgm:pt>
    <dgm:pt modelId="{A48ED7DC-EC7E-407E-A370-0D59DC32B9BC}" type="pres">
      <dgm:prSet presAssocID="{67D2BD8E-130D-411F-BB59-32F92EF78233}" presName="sp" presStyleCnt="0"/>
      <dgm:spPr/>
    </dgm:pt>
    <dgm:pt modelId="{6036A5F2-0E19-4C0E-A948-24D7D52FAA19}" type="pres">
      <dgm:prSet presAssocID="{FD82DBF5-EDA0-4648-A5AF-EED81244D67A}" presName="arrowAndChildren" presStyleCnt="0"/>
      <dgm:spPr/>
    </dgm:pt>
    <dgm:pt modelId="{98EA739E-9C54-4526-8C52-38996E055A83}" type="pres">
      <dgm:prSet presAssocID="{FD82DBF5-EDA0-4648-A5AF-EED81244D67A}" presName="parentTextArrow" presStyleLbl="node1" presStyleIdx="1" presStyleCnt="3"/>
      <dgm:spPr/>
    </dgm:pt>
    <dgm:pt modelId="{06A60C95-037A-4E0D-B167-1D17548D4293}" type="pres">
      <dgm:prSet presAssocID="{4B38A16E-3F54-48B0-A5A3-B7DD566D1BC8}" presName="sp" presStyleCnt="0"/>
      <dgm:spPr/>
    </dgm:pt>
    <dgm:pt modelId="{FD91D5F5-46BC-4921-8A77-A5D5E4EEC41B}" type="pres">
      <dgm:prSet presAssocID="{081D7992-7D01-474D-9570-BCDFCCCF3FC4}" presName="arrowAndChildren" presStyleCnt="0"/>
      <dgm:spPr/>
    </dgm:pt>
    <dgm:pt modelId="{92A0DDDB-A316-4640-91B4-122A9B086B93}" type="pres">
      <dgm:prSet presAssocID="{081D7992-7D01-474D-9570-BCDFCCCF3FC4}" presName="parentTextArrow" presStyleLbl="node1" presStyleIdx="2" presStyleCnt="3"/>
      <dgm:spPr/>
    </dgm:pt>
  </dgm:ptLst>
  <dgm:cxnLst>
    <dgm:cxn modelId="{B0022F5D-907F-4554-BDD3-A5C2980FB5B6}" type="presOf" srcId="{F0F67E39-811D-4B03-9B66-78580FCF0F51}" destId="{C783FAA4-A774-42DD-AC4A-845A8A732796}" srcOrd="0" destOrd="0" presId="urn:microsoft.com/office/officeart/2005/8/layout/process4"/>
    <dgm:cxn modelId="{9838507A-C36B-4CA2-BD48-89FFAF58ED00}" srcId="{F0F67E39-811D-4B03-9B66-78580FCF0F51}" destId="{91958B1A-561F-4D1C-9F67-D13F5055B18A}" srcOrd="2" destOrd="0" parTransId="{12E43DF3-CFE8-4B8C-92FB-B1F0CD697C7D}" sibTransId="{06C3297A-F168-4B18-9DC7-A985921DE29E}"/>
    <dgm:cxn modelId="{C06EC792-21F8-4243-A7FD-CF41C2875210}" type="presOf" srcId="{FD82DBF5-EDA0-4648-A5AF-EED81244D67A}" destId="{98EA739E-9C54-4526-8C52-38996E055A83}" srcOrd="0" destOrd="0" presId="urn:microsoft.com/office/officeart/2005/8/layout/process4"/>
    <dgm:cxn modelId="{2A1F6693-EDAC-41D7-A5B1-B776BCEDBDAF}" type="presOf" srcId="{91958B1A-561F-4D1C-9F67-D13F5055B18A}" destId="{0FC17DE6-1605-44D8-B44C-7247DB715E16}" srcOrd="0" destOrd="0" presId="urn:microsoft.com/office/officeart/2005/8/layout/process4"/>
    <dgm:cxn modelId="{6921CFAA-2E16-4FCD-9DF0-8B17D59B9ACB}" srcId="{F0F67E39-811D-4B03-9B66-78580FCF0F51}" destId="{081D7992-7D01-474D-9570-BCDFCCCF3FC4}" srcOrd="0" destOrd="0" parTransId="{D228916B-A53A-4C80-8F4C-DA7996FD0E79}" sibTransId="{4B38A16E-3F54-48B0-A5A3-B7DD566D1BC8}"/>
    <dgm:cxn modelId="{AD7BFEB9-AA11-4E40-B9AF-BC509B57108B}" type="presOf" srcId="{081D7992-7D01-474D-9570-BCDFCCCF3FC4}" destId="{92A0DDDB-A316-4640-91B4-122A9B086B93}" srcOrd="0" destOrd="0" presId="urn:microsoft.com/office/officeart/2005/8/layout/process4"/>
    <dgm:cxn modelId="{6862EAC9-AE83-4F29-9C41-DDBAB52F9A9F}" srcId="{F0F67E39-811D-4B03-9B66-78580FCF0F51}" destId="{FD82DBF5-EDA0-4648-A5AF-EED81244D67A}" srcOrd="1" destOrd="0" parTransId="{A6E02785-25BC-4C60-AFA4-20EB94A2CC05}" sibTransId="{67D2BD8E-130D-411F-BB59-32F92EF78233}"/>
    <dgm:cxn modelId="{6B9269BF-5C0B-402B-AC1F-A505F065E4E2}" type="presParOf" srcId="{C783FAA4-A774-42DD-AC4A-845A8A732796}" destId="{45ADBEFF-367C-42AC-BEF9-FF3FFAEADD07}" srcOrd="0" destOrd="0" presId="urn:microsoft.com/office/officeart/2005/8/layout/process4"/>
    <dgm:cxn modelId="{B640AF29-6BD9-4EC3-801B-DCB3BB4F2A69}" type="presParOf" srcId="{45ADBEFF-367C-42AC-BEF9-FF3FFAEADD07}" destId="{0FC17DE6-1605-44D8-B44C-7247DB715E16}" srcOrd="0" destOrd="0" presId="urn:microsoft.com/office/officeart/2005/8/layout/process4"/>
    <dgm:cxn modelId="{E0521496-9D80-446F-B750-D67B89803555}" type="presParOf" srcId="{C783FAA4-A774-42DD-AC4A-845A8A732796}" destId="{A48ED7DC-EC7E-407E-A370-0D59DC32B9BC}" srcOrd="1" destOrd="0" presId="urn:microsoft.com/office/officeart/2005/8/layout/process4"/>
    <dgm:cxn modelId="{941C4B91-1A10-4BC5-9733-3955DB4C31A2}" type="presParOf" srcId="{C783FAA4-A774-42DD-AC4A-845A8A732796}" destId="{6036A5F2-0E19-4C0E-A948-24D7D52FAA19}" srcOrd="2" destOrd="0" presId="urn:microsoft.com/office/officeart/2005/8/layout/process4"/>
    <dgm:cxn modelId="{A3C7B2E3-ED64-4828-BC8D-49CE1A544677}" type="presParOf" srcId="{6036A5F2-0E19-4C0E-A948-24D7D52FAA19}" destId="{98EA739E-9C54-4526-8C52-38996E055A83}" srcOrd="0" destOrd="0" presId="urn:microsoft.com/office/officeart/2005/8/layout/process4"/>
    <dgm:cxn modelId="{6EC314DF-1975-482D-AC24-744D678B9B7C}" type="presParOf" srcId="{C783FAA4-A774-42DD-AC4A-845A8A732796}" destId="{06A60C95-037A-4E0D-B167-1D17548D4293}" srcOrd="3" destOrd="0" presId="urn:microsoft.com/office/officeart/2005/8/layout/process4"/>
    <dgm:cxn modelId="{7BE1B070-40FE-4973-AEB5-24E599AA8A73}" type="presParOf" srcId="{C783FAA4-A774-42DD-AC4A-845A8A732796}" destId="{FD91D5F5-46BC-4921-8A77-A5D5E4EEC41B}" srcOrd="4" destOrd="0" presId="urn:microsoft.com/office/officeart/2005/8/layout/process4"/>
    <dgm:cxn modelId="{ABF4B59E-F058-44BD-A30B-86CD2C120ECF}" type="presParOf" srcId="{FD91D5F5-46BC-4921-8A77-A5D5E4EEC41B}" destId="{92A0DDDB-A316-4640-91B4-122A9B086B9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1C9372-3F1B-492D-8B27-3934F626AAA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16E31D64-D712-4874-853A-302613C8D68A}">
      <dgm:prSet custT="1"/>
      <dgm:spPr/>
      <dgm:t>
        <a:bodyPr/>
        <a:lstStyle/>
        <a:p>
          <a:r>
            <a:rPr lang="en-GB" sz="2000"/>
            <a:t>Engaging the staff at hotels requires putting them in a position where they are the focus of attention for the hotel's customers and recognizing them for the important role, they play in providing high-quality service.</a:t>
          </a:r>
        </a:p>
      </dgm:t>
    </dgm:pt>
    <dgm:pt modelId="{41CD0B21-9FCB-40EA-B9C1-445AAEC9EEB6}" type="parTrans" cxnId="{1772BF22-3250-4BF3-A411-59937EB387F4}">
      <dgm:prSet/>
      <dgm:spPr/>
      <dgm:t>
        <a:bodyPr/>
        <a:lstStyle/>
        <a:p>
          <a:endParaRPr lang="en-GB" sz="1600"/>
        </a:p>
      </dgm:t>
    </dgm:pt>
    <dgm:pt modelId="{44EAB6FD-8888-4169-9C88-754CC8977858}" type="sibTrans" cxnId="{1772BF22-3250-4BF3-A411-59937EB387F4}">
      <dgm:prSet/>
      <dgm:spPr/>
      <dgm:t>
        <a:bodyPr/>
        <a:lstStyle/>
        <a:p>
          <a:endParaRPr lang="en-GB" sz="1600"/>
        </a:p>
      </dgm:t>
    </dgm:pt>
    <dgm:pt modelId="{7DB549D2-C5C6-451A-B467-C143A4F5CD8D}">
      <dgm:prSet custT="1"/>
      <dgm:spPr/>
      <dgm:t>
        <a:bodyPr/>
        <a:lstStyle/>
        <a:p>
          <a:r>
            <a:rPr lang="en-GB" sz="2000"/>
            <a:t>Employee recognition becomes vital because of this. Others will be inspired as a result to fulfil the duties and obligations assigned to them with more efficiency.</a:t>
          </a:r>
        </a:p>
      </dgm:t>
    </dgm:pt>
    <dgm:pt modelId="{12EAA0A9-CEDF-4D37-86F4-04FBA21B3529}" type="parTrans" cxnId="{678338A0-C039-48B6-9DFE-70AE9B56E06D}">
      <dgm:prSet/>
      <dgm:spPr/>
      <dgm:t>
        <a:bodyPr/>
        <a:lstStyle/>
        <a:p>
          <a:endParaRPr lang="en-GB" sz="1600"/>
        </a:p>
      </dgm:t>
    </dgm:pt>
    <dgm:pt modelId="{944AE6C5-6892-4637-AB1F-BD995324F33D}" type="sibTrans" cxnId="{678338A0-C039-48B6-9DFE-70AE9B56E06D}">
      <dgm:prSet/>
      <dgm:spPr/>
      <dgm:t>
        <a:bodyPr/>
        <a:lstStyle/>
        <a:p>
          <a:endParaRPr lang="en-GB" sz="1600"/>
        </a:p>
      </dgm:t>
    </dgm:pt>
    <dgm:pt modelId="{424E2A82-D080-4129-98AD-B79431384576}" type="pres">
      <dgm:prSet presAssocID="{C21C9372-3F1B-492D-8B27-3934F626AAAA}" presName="linear" presStyleCnt="0">
        <dgm:presLayoutVars>
          <dgm:animLvl val="lvl"/>
          <dgm:resizeHandles val="exact"/>
        </dgm:presLayoutVars>
      </dgm:prSet>
      <dgm:spPr/>
    </dgm:pt>
    <dgm:pt modelId="{E42D7251-BAD9-4A1A-93ED-22DC44EB6405}" type="pres">
      <dgm:prSet presAssocID="{16E31D64-D712-4874-853A-302613C8D68A}" presName="parentText" presStyleLbl="node1" presStyleIdx="0" presStyleCnt="2">
        <dgm:presLayoutVars>
          <dgm:chMax val="0"/>
          <dgm:bulletEnabled val="1"/>
        </dgm:presLayoutVars>
      </dgm:prSet>
      <dgm:spPr/>
    </dgm:pt>
    <dgm:pt modelId="{7A859471-8A50-45BC-B84D-26EDAF22193C}" type="pres">
      <dgm:prSet presAssocID="{44EAB6FD-8888-4169-9C88-754CC8977858}" presName="spacer" presStyleCnt="0"/>
      <dgm:spPr/>
    </dgm:pt>
    <dgm:pt modelId="{0B0BA551-6FEE-4B1C-8F23-41C6C060A79D}" type="pres">
      <dgm:prSet presAssocID="{7DB549D2-C5C6-451A-B467-C143A4F5CD8D}" presName="parentText" presStyleLbl="node1" presStyleIdx="1" presStyleCnt="2">
        <dgm:presLayoutVars>
          <dgm:chMax val="0"/>
          <dgm:bulletEnabled val="1"/>
        </dgm:presLayoutVars>
      </dgm:prSet>
      <dgm:spPr/>
    </dgm:pt>
  </dgm:ptLst>
  <dgm:cxnLst>
    <dgm:cxn modelId="{35E80821-5E75-4E3D-8057-08B9CAAA938E}" type="presOf" srcId="{C21C9372-3F1B-492D-8B27-3934F626AAAA}" destId="{424E2A82-D080-4129-98AD-B79431384576}" srcOrd="0" destOrd="0" presId="urn:microsoft.com/office/officeart/2005/8/layout/vList2"/>
    <dgm:cxn modelId="{1772BF22-3250-4BF3-A411-59937EB387F4}" srcId="{C21C9372-3F1B-492D-8B27-3934F626AAAA}" destId="{16E31D64-D712-4874-853A-302613C8D68A}" srcOrd="0" destOrd="0" parTransId="{41CD0B21-9FCB-40EA-B9C1-445AAEC9EEB6}" sibTransId="{44EAB6FD-8888-4169-9C88-754CC8977858}"/>
    <dgm:cxn modelId="{086F326F-82C7-4C3B-8398-98DAD0702A12}" type="presOf" srcId="{7DB549D2-C5C6-451A-B467-C143A4F5CD8D}" destId="{0B0BA551-6FEE-4B1C-8F23-41C6C060A79D}" srcOrd="0" destOrd="0" presId="urn:microsoft.com/office/officeart/2005/8/layout/vList2"/>
    <dgm:cxn modelId="{678338A0-C039-48B6-9DFE-70AE9B56E06D}" srcId="{C21C9372-3F1B-492D-8B27-3934F626AAAA}" destId="{7DB549D2-C5C6-451A-B467-C143A4F5CD8D}" srcOrd="1" destOrd="0" parTransId="{12EAA0A9-CEDF-4D37-86F4-04FBA21B3529}" sibTransId="{944AE6C5-6892-4637-AB1F-BD995324F33D}"/>
    <dgm:cxn modelId="{D5BA25FF-B2A5-46EE-939B-E8D8BB29F62B}" type="presOf" srcId="{16E31D64-D712-4874-853A-302613C8D68A}" destId="{E42D7251-BAD9-4A1A-93ED-22DC44EB6405}" srcOrd="0" destOrd="0" presId="urn:microsoft.com/office/officeart/2005/8/layout/vList2"/>
    <dgm:cxn modelId="{E9A3B901-304D-4006-BC76-0E404D58553F}" type="presParOf" srcId="{424E2A82-D080-4129-98AD-B79431384576}" destId="{E42D7251-BAD9-4A1A-93ED-22DC44EB6405}" srcOrd="0" destOrd="0" presId="urn:microsoft.com/office/officeart/2005/8/layout/vList2"/>
    <dgm:cxn modelId="{BBE55DE5-24ED-4366-92C5-FAA733A6F9B3}" type="presParOf" srcId="{424E2A82-D080-4129-98AD-B79431384576}" destId="{7A859471-8A50-45BC-B84D-26EDAF22193C}" srcOrd="1" destOrd="0" presId="urn:microsoft.com/office/officeart/2005/8/layout/vList2"/>
    <dgm:cxn modelId="{F6A43D6B-35A5-497B-8838-D304CD42183B}" type="presParOf" srcId="{424E2A82-D080-4129-98AD-B79431384576}" destId="{0B0BA551-6FEE-4B1C-8F23-41C6C060A79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17DE6-1605-44D8-B44C-7247DB715E16}">
      <dsp:nvSpPr>
        <dsp:cNvPr id="0" name=""/>
        <dsp:cNvSpPr/>
      </dsp:nvSpPr>
      <dsp:spPr>
        <a:xfrm>
          <a:off x="0" y="3481766"/>
          <a:ext cx="5577550" cy="11427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It is necessary for management to solicit the input of staffs and to provide assistance in consideration of the requirements of those staffs in order to involve staffs to a greater extent (Hunsaker and Jeong, 2020).</a:t>
          </a:r>
        </a:p>
      </dsp:txBody>
      <dsp:txXfrm>
        <a:off x="0" y="3481766"/>
        <a:ext cx="5577550" cy="1142793"/>
      </dsp:txXfrm>
    </dsp:sp>
    <dsp:sp modelId="{98EA739E-9C54-4526-8C52-38996E055A83}">
      <dsp:nvSpPr>
        <dsp:cNvPr id="0" name=""/>
        <dsp:cNvSpPr/>
      </dsp:nvSpPr>
      <dsp:spPr>
        <a:xfrm rot="10800000">
          <a:off x="0" y="1741291"/>
          <a:ext cx="5577550" cy="175761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If administration is able to make the necessary resources available to the workforce, then the workforce will be more dependable in delivering high-quality offerings (Han et al., 2019).</a:t>
          </a:r>
        </a:p>
      </dsp:txBody>
      <dsp:txXfrm rot="10800000">
        <a:off x="0" y="1741291"/>
        <a:ext cx="5577550" cy="1142046"/>
      </dsp:txXfrm>
    </dsp:sp>
    <dsp:sp modelId="{92A0DDDB-A316-4640-91B4-122A9B086B93}">
      <dsp:nvSpPr>
        <dsp:cNvPr id="0" name=""/>
        <dsp:cNvSpPr/>
      </dsp:nvSpPr>
      <dsp:spPr>
        <a:xfrm rot="10800000">
          <a:off x="0" y="817"/>
          <a:ext cx="5577550" cy="175761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The management of the hotel has to make sure that all of the personnel get proper training as their first and foremost responsibility. </a:t>
          </a:r>
        </a:p>
      </dsp:txBody>
      <dsp:txXfrm rot="10800000">
        <a:off x="0" y="817"/>
        <a:ext cx="5577550" cy="1142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D7251-BAD9-4A1A-93ED-22DC44EB6405}">
      <dsp:nvSpPr>
        <dsp:cNvPr id="0" name=""/>
        <dsp:cNvSpPr/>
      </dsp:nvSpPr>
      <dsp:spPr>
        <a:xfrm>
          <a:off x="0" y="236428"/>
          <a:ext cx="5307948" cy="17491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Engaging the staff at hotels requires putting them in a position where they are the focus of attention for the hotel's customers and recognizing them for the important role, they play in providing high-quality service.</a:t>
          </a:r>
        </a:p>
      </dsp:txBody>
      <dsp:txXfrm>
        <a:off x="85386" y="321814"/>
        <a:ext cx="5137176" cy="1578378"/>
      </dsp:txXfrm>
    </dsp:sp>
    <dsp:sp modelId="{0B0BA551-6FEE-4B1C-8F23-41C6C060A79D}">
      <dsp:nvSpPr>
        <dsp:cNvPr id="0" name=""/>
        <dsp:cNvSpPr/>
      </dsp:nvSpPr>
      <dsp:spPr>
        <a:xfrm>
          <a:off x="0" y="2172778"/>
          <a:ext cx="5307948" cy="17491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Employee recognition becomes vital because of this. Others will be inspired as a result to fulfil the duties and obligations assigned to them with more efficiency.</a:t>
          </a:r>
        </a:p>
      </dsp:txBody>
      <dsp:txXfrm>
        <a:off x="85386" y="2258164"/>
        <a:ext cx="5137176" cy="15783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4CF71A-557C-4EA1-AC3D-22926F991879}"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C2FCBE-68BE-4159-8CCF-E2EC790BCF30}" type="slidenum">
              <a:rPr lang="en-GB" smtClean="0"/>
              <a:t>‹#›</a:t>
            </a:fld>
            <a:endParaRPr lang="en-GB"/>
          </a:p>
        </p:txBody>
      </p:sp>
    </p:spTree>
    <p:extLst>
      <p:ext uri="{BB962C8B-B14F-4D97-AF65-F5344CB8AC3E}">
        <p14:creationId xmlns:p14="http://schemas.microsoft.com/office/powerpoint/2010/main" val="746513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Presentation </a:t>
            </a:r>
          </a:p>
        </p:txBody>
      </p:sp>
      <p:sp>
        <p:nvSpPr>
          <p:cNvPr id="4" name="Slide Number Placeholder 3"/>
          <p:cNvSpPr>
            <a:spLocks noGrp="1"/>
          </p:cNvSpPr>
          <p:nvPr>
            <p:ph type="sldNum" sz="quarter" idx="5"/>
          </p:nvPr>
        </p:nvSpPr>
        <p:spPr/>
        <p:txBody>
          <a:bodyPr/>
          <a:lstStyle/>
          <a:p>
            <a:fld id="{A8C2FCBE-68BE-4159-8CCF-E2EC790BCF30}" type="slidenum">
              <a:rPr lang="en-GB" smtClean="0"/>
              <a:t>1</a:t>
            </a:fld>
            <a:endParaRPr lang="en-GB"/>
          </a:p>
        </p:txBody>
      </p:sp>
    </p:spTree>
    <p:extLst>
      <p:ext uri="{BB962C8B-B14F-4D97-AF65-F5344CB8AC3E}">
        <p14:creationId xmlns:p14="http://schemas.microsoft.com/office/powerpoint/2010/main" val="1729663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Contents of the Presentation </a:t>
            </a:r>
          </a:p>
        </p:txBody>
      </p:sp>
      <p:sp>
        <p:nvSpPr>
          <p:cNvPr id="4" name="Slide Number Placeholder 3"/>
          <p:cNvSpPr>
            <a:spLocks noGrp="1"/>
          </p:cNvSpPr>
          <p:nvPr>
            <p:ph type="sldNum" sz="quarter" idx="5"/>
          </p:nvPr>
        </p:nvSpPr>
        <p:spPr/>
        <p:txBody>
          <a:bodyPr/>
          <a:lstStyle/>
          <a:p>
            <a:fld id="{A8C2FCBE-68BE-4159-8CCF-E2EC790BCF30}" type="slidenum">
              <a:rPr lang="en-GB" smtClean="0"/>
              <a:t>2</a:t>
            </a:fld>
            <a:endParaRPr lang="en-GB"/>
          </a:p>
        </p:txBody>
      </p:sp>
    </p:spTree>
    <p:extLst>
      <p:ext uri="{BB962C8B-B14F-4D97-AF65-F5344CB8AC3E}">
        <p14:creationId xmlns:p14="http://schemas.microsoft.com/office/powerpoint/2010/main" val="4131652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The degree to which employees are invested in their jobs can be inferred from the manner in which they carry out the roles and responsibilities assigned to them by their employers. Employee engagement is a term that describes the degree to which staffs feel attached to their organisation as well as the level of interest and zeal they have for their jobs within that organisation. Because of their dogged determination and unwavering willingness, employees who are engaged in their work are greater inclined to support the organisation's expansion efforts and to make contributions to those efforts.</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3</a:t>
            </a:fld>
            <a:endParaRPr lang="en-GB"/>
          </a:p>
        </p:txBody>
      </p:sp>
    </p:spTree>
    <p:extLst>
      <p:ext uri="{BB962C8B-B14F-4D97-AF65-F5344CB8AC3E}">
        <p14:creationId xmlns:p14="http://schemas.microsoft.com/office/powerpoint/2010/main" val="2447525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Employees that are actively engaged in their work at hotels are better able to maintain the high standard of service that is provided to hotel guests. The degree to which hotel staff members are engaged in their work determines both the amount of motivation they exhibit and the degree to </a:t>
            </a:r>
            <a:r>
              <a:rPr lang="en-GB" sz="1800" dirty="0" err="1">
                <a:effectLst/>
                <a:latin typeface="Calibri" panose="020F0502020204030204" pitchFamily="34" charset="0"/>
                <a:ea typeface="Calibri" panose="020F0502020204030204" pitchFamily="34" charset="0"/>
                <a:cs typeface="Arial" panose="020B0604020202020204" pitchFamily="34" charset="0"/>
              </a:rPr>
              <a:t>to</a:t>
            </a:r>
            <a:r>
              <a:rPr lang="en-GB" sz="1800" dirty="0">
                <a:effectLst/>
                <a:latin typeface="Calibri" panose="020F0502020204030204" pitchFamily="34" charset="0"/>
                <a:ea typeface="Calibri" panose="020F0502020204030204" pitchFamily="34" charset="0"/>
                <a:cs typeface="Arial" panose="020B0604020202020204" pitchFamily="34" charset="0"/>
              </a:rPr>
              <a:t> which they are likely to contribute to the total contentment of hotel guests. The level of involvement of staffs in hotels and other businesses in the hospitality industry is determined by more than just their ability to carry out their typical duties and responsibilities (</a:t>
            </a:r>
            <a:r>
              <a:rPr lang="en-GB" sz="1800" dirty="0" err="1">
                <a:effectLst/>
                <a:latin typeface="Calibri" panose="020F0502020204030204" pitchFamily="34" charset="0"/>
                <a:ea typeface="Calibri" panose="020F0502020204030204" pitchFamily="34" charset="0"/>
                <a:cs typeface="Arial" panose="020B0604020202020204" pitchFamily="34" charset="0"/>
              </a:rPr>
              <a:t>Dolasinski</a:t>
            </a:r>
            <a:r>
              <a:rPr lang="en-GB" sz="1800" dirty="0">
                <a:effectLst/>
                <a:latin typeface="Calibri" panose="020F0502020204030204" pitchFamily="34" charset="0"/>
                <a:ea typeface="Calibri" panose="020F0502020204030204" pitchFamily="34" charset="0"/>
                <a:cs typeface="Arial" panose="020B0604020202020204" pitchFamily="34" charset="0"/>
              </a:rPr>
              <a:t> and Roberts, 2021). Rather, the "engagement state" of personnel in resorts relates to their proactivity in addition to their capacity to provide high-quality service to customers. </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4</a:t>
            </a:fld>
            <a:endParaRPr lang="en-GB"/>
          </a:p>
        </p:txBody>
      </p:sp>
    </p:spTree>
    <p:extLst>
      <p:ext uri="{BB962C8B-B14F-4D97-AF65-F5344CB8AC3E}">
        <p14:creationId xmlns:p14="http://schemas.microsoft.com/office/powerpoint/2010/main" val="2169496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The degree of involvement of staffs is what determines both the proactive nature of the staff members as well as their commitment to provide excellent service to guests in order to maintain the hotels' stellar reputations. The engaged personnel in the organisation are dedicated to providing the organisation with the very best services possible in order to </a:t>
            </a:r>
            <a:r>
              <a:rPr lang="en-GB" sz="1800" dirty="0" err="1">
                <a:effectLst/>
                <a:latin typeface="Calibri" panose="020F0502020204030204" pitchFamily="34" charset="0"/>
                <a:ea typeface="Calibri" panose="020F0502020204030204" pitchFamily="34" charset="0"/>
                <a:cs typeface="Arial" panose="020B0604020202020204" pitchFamily="34" charset="0"/>
              </a:rPr>
              <a:t>fulfill</a:t>
            </a:r>
            <a:r>
              <a:rPr lang="en-GB" sz="1800" dirty="0">
                <a:effectLst/>
                <a:latin typeface="Calibri" panose="020F0502020204030204" pitchFamily="34" charset="0"/>
                <a:ea typeface="Calibri" panose="020F0502020204030204" pitchFamily="34" charset="0"/>
                <a:cs typeface="Arial" panose="020B0604020202020204" pitchFamily="34" charset="0"/>
              </a:rPr>
              <a:t> the duties and obligations that have been assigned to them (</a:t>
            </a:r>
            <a:r>
              <a:rPr lang="en-GB" sz="1800" dirty="0" err="1">
                <a:effectLst/>
                <a:latin typeface="Calibri" panose="020F0502020204030204" pitchFamily="34" charset="0"/>
                <a:ea typeface="Calibri" panose="020F0502020204030204" pitchFamily="34" charset="0"/>
                <a:cs typeface="Arial" panose="020B0604020202020204" pitchFamily="34" charset="0"/>
              </a:rPr>
              <a:t>Crnjar</a:t>
            </a:r>
            <a:r>
              <a:rPr lang="en-GB" sz="1800" dirty="0">
                <a:effectLst/>
                <a:latin typeface="Calibri" panose="020F0502020204030204" pitchFamily="34" charset="0"/>
                <a:ea typeface="Calibri" panose="020F0502020204030204" pitchFamily="34" charset="0"/>
                <a:cs typeface="Arial" panose="020B0604020202020204" pitchFamily="34" charset="0"/>
              </a:rPr>
              <a:t> et al., 2020). The level of involvement shown by hotel staff is another responsibility that rests squarely on the shoulders of the hotel managers. The performance of a hotel, in addition to their reputation of providing high-quality services to meet the needs of the guests, is contingent on the level of engagement shown by the hotel staff.</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5</a:t>
            </a:fld>
            <a:endParaRPr lang="en-GB"/>
          </a:p>
        </p:txBody>
      </p:sp>
    </p:spTree>
    <p:extLst>
      <p:ext uri="{BB962C8B-B14F-4D97-AF65-F5344CB8AC3E}">
        <p14:creationId xmlns:p14="http://schemas.microsoft.com/office/powerpoint/2010/main" val="623741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120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Because hotels and other companies in the hotel industry are focused on providing a service, they link their staff and clients via direct contact and communication to enable the exchange of the delivery. As a consequence of this, the level of contentment, joy, or dissatisfaction experienced by hotel guests is directly proportional to the level of service provided by hotel staff (</a:t>
            </a:r>
            <a:r>
              <a:rPr lang="en-GB" sz="1800" dirty="0" err="1">
                <a:effectLst/>
                <a:latin typeface="Calibri" panose="020F0502020204030204" pitchFamily="34" charset="0"/>
                <a:ea typeface="Calibri" panose="020F0502020204030204" pitchFamily="34" charset="0"/>
                <a:cs typeface="Arial" panose="020B0604020202020204" pitchFamily="34" charset="0"/>
              </a:rPr>
              <a:t>Sange</a:t>
            </a:r>
            <a:r>
              <a:rPr lang="en-GB" sz="1800" dirty="0">
                <a:effectLst/>
                <a:latin typeface="Calibri" panose="020F0502020204030204" pitchFamily="34" charset="0"/>
                <a:ea typeface="Calibri" panose="020F0502020204030204" pitchFamily="34" charset="0"/>
                <a:cs typeface="Arial" panose="020B0604020202020204" pitchFamily="34" charset="0"/>
              </a:rPr>
              <a:t>, 2015). Management that has a service quality operating model is able to plan for the delivery of services of the greatest possible quality. But even if all of the employees at the hotel are highly engaged in their work, the business could still fail. </a:t>
            </a:r>
          </a:p>
          <a:p>
            <a:pPr algn="just">
              <a:lnSpc>
                <a:spcPct val="150000"/>
              </a:lnSpc>
              <a:spcBef>
                <a:spcPts val="1200"/>
              </a:spcBef>
            </a:pPr>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6</a:t>
            </a:fld>
            <a:endParaRPr lang="en-GB"/>
          </a:p>
        </p:txBody>
      </p:sp>
    </p:spTree>
    <p:extLst>
      <p:ext uri="{BB962C8B-B14F-4D97-AF65-F5344CB8AC3E}">
        <p14:creationId xmlns:p14="http://schemas.microsoft.com/office/powerpoint/2010/main" val="3271868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This is due to the fact that a lower engagement levels among staff will lead in a lower level of customer care being provided to guests, regardless of what was planned and the service has been designed to be forwarded. The workforce of the hotels are the fundamental element of the operational processes, and the degree of work engagement determines not only the production or efficiency of the staff but also the efficacy of their contributions to the hotel as a whole (Lussier and Hendon, 2017). </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7</a:t>
            </a:fld>
            <a:endParaRPr lang="en-GB"/>
          </a:p>
        </p:txBody>
      </p:sp>
    </p:spTree>
    <p:extLst>
      <p:ext uri="{BB962C8B-B14F-4D97-AF65-F5344CB8AC3E}">
        <p14:creationId xmlns:p14="http://schemas.microsoft.com/office/powerpoint/2010/main" val="3977677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LcPeriod"/>
            </a:pPr>
            <a:r>
              <a:rPr lang="en-GB" sz="1800" dirty="0">
                <a:effectLst/>
                <a:latin typeface="Calibri" panose="020F0502020204030204" pitchFamily="34" charset="0"/>
                <a:ea typeface="Calibri" panose="020F0502020204030204" pitchFamily="34" charset="0"/>
                <a:cs typeface="Arial" panose="020B0604020202020204" pitchFamily="34" charset="0"/>
              </a:rPr>
              <a:t>The management of the hotel has to make sure that all of the personnel get proper training as their first and foremost responsibility. The personnel would learn regarding competence as well as their jobs via the staff development that were provided.</a:t>
            </a:r>
          </a:p>
          <a:p>
            <a:pPr marL="342900" lvl="0" indent="-342900" algn="just">
              <a:lnSpc>
                <a:spcPct val="150000"/>
              </a:lnSpc>
              <a:buFont typeface="+mj-lt"/>
              <a:buAutoNum type="romanLcPeriod"/>
            </a:pPr>
            <a:r>
              <a:rPr lang="en-GB" sz="1800" dirty="0">
                <a:effectLst/>
                <a:latin typeface="Calibri" panose="020F0502020204030204" pitchFamily="34" charset="0"/>
                <a:ea typeface="Calibri" panose="020F0502020204030204" pitchFamily="34" charset="0"/>
                <a:cs typeface="Arial" panose="020B0604020202020204" pitchFamily="34" charset="0"/>
              </a:rPr>
              <a:t>A further component of engaging the staffs is providing access to relevant information for the workforce. If administration is able to make the necessary resources available to the workforce, then the workforce will be more dependable in delivering high-quality offerings (Han et al., 2019).</a:t>
            </a:r>
          </a:p>
          <a:p>
            <a:pPr marL="342900" lvl="0" indent="-342900" algn="just">
              <a:lnSpc>
                <a:spcPct val="150000"/>
              </a:lnSpc>
              <a:spcAft>
                <a:spcPts val="800"/>
              </a:spcAft>
              <a:buFont typeface="+mj-lt"/>
              <a:buAutoNum type="romanLcPeriod"/>
            </a:pPr>
            <a:r>
              <a:rPr lang="en-GB" sz="1800" dirty="0">
                <a:effectLst/>
                <a:latin typeface="Calibri" panose="020F0502020204030204" pitchFamily="34" charset="0"/>
                <a:ea typeface="Calibri" panose="020F0502020204030204" pitchFamily="34" charset="0"/>
                <a:cs typeface="Arial" panose="020B0604020202020204" pitchFamily="34" charset="0"/>
              </a:rPr>
              <a:t>One more method that managers may use to engage their workforce is to maintain an open line of contact with staffs at all times. It is necessary for management to solicit the input of staffs and to provide assistance in consideration of the requirements of those staffs in order to involve staffs to a greater extent (Hunsaker and </a:t>
            </a:r>
            <a:r>
              <a:rPr lang="en-GB" sz="1800" dirty="0" err="1">
                <a:effectLst/>
                <a:latin typeface="Calibri" panose="020F0502020204030204" pitchFamily="34" charset="0"/>
                <a:ea typeface="Calibri" panose="020F0502020204030204" pitchFamily="34" charset="0"/>
                <a:cs typeface="Arial" panose="020B0604020202020204" pitchFamily="34" charset="0"/>
              </a:rPr>
              <a:t>Jeong</a:t>
            </a:r>
            <a:r>
              <a:rPr lang="en-GB" sz="1800" dirty="0">
                <a:effectLst/>
                <a:latin typeface="Calibri" panose="020F0502020204030204" pitchFamily="34" charset="0"/>
                <a:ea typeface="Calibri" panose="020F0502020204030204" pitchFamily="34" charset="0"/>
                <a:cs typeface="Arial" panose="020B0604020202020204" pitchFamily="34" charset="0"/>
              </a:rPr>
              <a:t>, 2020).</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8</a:t>
            </a:fld>
            <a:endParaRPr lang="en-GB"/>
          </a:p>
        </p:txBody>
      </p:sp>
    </p:spTree>
    <p:extLst>
      <p:ext uri="{BB962C8B-B14F-4D97-AF65-F5344CB8AC3E}">
        <p14:creationId xmlns:p14="http://schemas.microsoft.com/office/powerpoint/2010/main" val="267956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LcPeriod"/>
            </a:pPr>
            <a:r>
              <a:rPr lang="en-GB" sz="1800" dirty="0">
                <a:effectLst/>
                <a:latin typeface="Calibri" panose="020F0502020204030204" pitchFamily="34" charset="0"/>
                <a:ea typeface="Calibri" panose="020F0502020204030204" pitchFamily="34" charset="0"/>
                <a:cs typeface="Arial" panose="020B0604020202020204" pitchFamily="34" charset="0"/>
              </a:rPr>
              <a:t>Engaging the staff at hotels requires putting them in a position where they are the focus of attention for the hotel's customers and recognizing them for the important role, they play in providing high-quality service.</a:t>
            </a:r>
          </a:p>
          <a:p>
            <a:pPr marL="342900" lvl="0" indent="-342900" algn="just">
              <a:lnSpc>
                <a:spcPct val="150000"/>
              </a:lnSpc>
              <a:spcAft>
                <a:spcPts val="800"/>
              </a:spcAft>
              <a:buFont typeface="+mj-lt"/>
              <a:buAutoNum type="romanLcPeriod"/>
            </a:pPr>
            <a:r>
              <a:rPr lang="en-GB" sz="1800" dirty="0">
                <a:effectLst/>
                <a:latin typeface="Calibri" panose="020F0502020204030204" pitchFamily="34" charset="0"/>
                <a:ea typeface="Calibri" panose="020F0502020204030204" pitchFamily="34" charset="0"/>
                <a:cs typeface="Arial" panose="020B0604020202020204" pitchFamily="34" charset="0"/>
              </a:rPr>
              <a:t>At hotels, it is vital to recognize staffs, and the management will need to reward the employees regarding the degree of organisational outcomes. Employee recognition becomes vital because of this. Others will be inspired as a result to fulfil the duties and obligations assigned to them with more efficiency.</a:t>
            </a:r>
          </a:p>
          <a:p>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9</a:t>
            </a:fld>
            <a:endParaRPr lang="en-GB"/>
          </a:p>
        </p:txBody>
      </p:sp>
    </p:spTree>
    <p:extLst>
      <p:ext uri="{BB962C8B-B14F-4D97-AF65-F5344CB8AC3E}">
        <p14:creationId xmlns:p14="http://schemas.microsoft.com/office/powerpoint/2010/main" val="1186738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The provision of services of a high quality and of the anticipated kind to guests staying at the hotel is the critical factor in determining whether or not a hotel will be profitable. The only method to make certain that the guests get quality service is to have a proactive staff that is highly driven and motivated to give quality of service for the greater image of the business. This is the only way to guarantee that the visitors receive quality service. The hotels' successful operations may be directly attributed to the engaged individuals that work there. These staffs bring a high level of dedication and commitment to their work, which ultimately benefits the hotels.</a:t>
            </a:r>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10</a:t>
            </a:fld>
            <a:endParaRPr lang="en-GB"/>
          </a:p>
        </p:txBody>
      </p:sp>
    </p:spTree>
    <p:extLst>
      <p:ext uri="{BB962C8B-B14F-4D97-AF65-F5344CB8AC3E}">
        <p14:creationId xmlns:p14="http://schemas.microsoft.com/office/powerpoint/2010/main" val="3380931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References </a:t>
            </a:r>
            <a:endParaRPr lang="en-GB" dirty="0"/>
          </a:p>
        </p:txBody>
      </p:sp>
      <p:sp>
        <p:nvSpPr>
          <p:cNvPr id="4" name="Slide Number Placeholder 3"/>
          <p:cNvSpPr>
            <a:spLocks noGrp="1"/>
          </p:cNvSpPr>
          <p:nvPr>
            <p:ph type="sldNum" sz="quarter" idx="5"/>
          </p:nvPr>
        </p:nvSpPr>
        <p:spPr/>
        <p:txBody>
          <a:bodyPr/>
          <a:lstStyle/>
          <a:p>
            <a:fld id="{A8C2FCBE-68BE-4159-8CCF-E2EC790BCF30}" type="slidenum">
              <a:rPr lang="en-GB" smtClean="0"/>
              <a:t>11</a:t>
            </a:fld>
            <a:endParaRPr lang="en-GB"/>
          </a:p>
        </p:txBody>
      </p:sp>
    </p:spTree>
    <p:extLst>
      <p:ext uri="{BB962C8B-B14F-4D97-AF65-F5344CB8AC3E}">
        <p14:creationId xmlns:p14="http://schemas.microsoft.com/office/powerpoint/2010/main" val="269439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BF700-AD2B-4049-97B2-5D75896B0D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5DCC8A-ED33-4754-9956-216D902EC4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03A634-86E3-449E-ABF0-25155F04B224}"/>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EF56A117-17FA-417E-90DE-B4383F20A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E40EE-D67C-4CE7-8EEC-BF5C3FC28420}"/>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2032872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13C2-3916-4363-92EC-300CFDFD54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65743E-E8BE-4B83-BD9F-CA88A95FB9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01023-F62B-4BA7-ABC6-62B6B99DB399}"/>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EB16AD19-1DBC-45BA-802F-5DC440365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417CD-6AC4-412D-B3DA-CA87D41F018B}"/>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2815932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A24E4-C816-42D5-B4D7-84CE0CD16C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EEC18F-C5A1-4892-99E3-DA83783BDC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5A9772-C02E-4009-8CDA-966B54F3DB2B}"/>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820C5FC5-605A-4591-AA60-E4E3D9876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B3DF7B-D9EA-49DD-AE67-2992FE953562}"/>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76906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6714BC7-CCA3-4597-84F4-7B8812995D19}"/>
              </a:ext>
            </a:extLst>
          </p:cNvPr>
          <p:cNvSpPr/>
          <p:nvPr userDrawn="1"/>
        </p:nvSpPr>
        <p:spPr>
          <a:xfrm>
            <a:off x="2523744" y="237744"/>
            <a:ext cx="7552944" cy="274320"/>
          </a:xfrm>
          <a:prstGeom prst="rect">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5FD65F7-D29B-438C-8DD9-972709926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1">
            <a:extLst>
              <a:ext uri="{FF2B5EF4-FFF2-40B4-BE49-F238E27FC236}">
                <a16:creationId xmlns:a16="http://schemas.microsoft.com/office/drawing/2014/main" id="{BBA1D7E5-479E-4976-AC95-72AB56746BED}"/>
              </a:ext>
            </a:extLst>
          </p:cNvPr>
          <p:cNvSpPr>
            <a:spLocks noGrp="1"/>
          </p:cNvSpPr>
          <p:nvPr>
            <p:ph type="title" hasCustomPrompt="1"/>
          </p:nvPr>
        </p:nvSpPr>
        <p:spPr>
          <a:xfrm>
            <a:off x="746760" y="365125"/>
            <a:ext cx="10515600" cy="1325563"/>
          </a:xfrm>
          <a:solidFill>
            <a:schemeClr val="accent2"/>
          </a:solidFill>
          <a:ln>
            <a:noFill/>
          </a:ln>
        </p:spPr>
        <p:txBody>
          <a:bodyPr/>
          <a:lstStyle>
            <a:lvl1pPr>
              <a:defRPr/>
            </a:lvl1pPr>
          </a:lstStyle>
          <a:p>
            <a:r>
              <a:rPr lang="en-US" dirty="0"/>
              <a:t> Click to edit Master title style</a:t>
            </a:r>
            <a:endParaRPr lang="en-GB" dirty="0"/>
          </a:p>
        </p:txBody>
      </p:sp>
      <p:sp>
        <p:nvSpPr>
          <p:cNvPr id="4" name="Content Placeholder 3">
            <a:extLst>
              <a:ext uri="{FF2B5EF4-FFF2-40B4-BE49-F238E27FC236}">
                <a16:creationId xmlns:a16="http://schemas.microsoft.com/office/drawing/2014/main" id="{EFC48D20-6BBA-4E5F-948B-D944D16E7E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3A3C5C-0084-44A6-B9FD-48033B5B0C0C}"/>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6" name="Footer Placeholder 5">
            <a:extLst>
              <a:ext uri="{FF2B5EF4-FFF2-40B4-BE49-F238E27FC236}">
                <a16:creationId xmlns:a16="http://schemas.microsoft.com/office/drawing/2014/main" id="{098B4469-CD6F-497F-B567-716F01F8A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4BA0D9-E223-48B2-82B7-164F44936AB3}"/>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342664657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9F4D0-B581-495A-8930-F169949D47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464793-E7FF-4820-BD6F-4250DF188D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6D28CF-CE29-46BB-A5D7-416BC360E3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CB4A83-E08C-4B0D-A0A4-316D898A96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ABDD22-2C3B-4579-9C6A-E959D52E39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CF6EB7-A837-4B06-8C1A-DD0751E276D6}"/>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8" name="Footer Placeholder 7">
            <a:extLst>
              <a:ext uri="{FF2B5EF4-FFF2-40B4-BE49-F238E27FC236}">
                <a16:creationId xmlns:a16="http://schemas.microsoft.com/office/drawing/2014/main" id="{5A2FF0EA-E346-4317-9327-B84D4410BA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8FDA33-D42E-44F8-B443-27B4006D68B5}"/>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2886616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BB636-2563-465A-A80F-3E49CD50FF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8F5F75-287E-4CB2-A368-BABEFB97BF4B}"/>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4" name="Footer Placeholder 3">
            <a:extLst>
              <a:ext uri="{FF2B5EF4-FFF2-40B4-BE49-F238E27FC236}">
                <a16:creationId xmlns:a16="http://schemas.microsoft.com/office/drawing/2014/main" id="{64DDF149-0199-4D0F-B525-923BF479BA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D7146-D08D-4009-9454-38E34D83FAD7}"/>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3687371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5A42B9-9C48-47C7-9FC6-734B966A1AAA}"/>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3" name="Footer Placeholder 2">
            <a:extLst>
              <a:ext uri="{FF2B5EF4-FFF2-40B4-BE49-F238E27FC236}">
                <a16:creationId xmlns:a16="http://schemas.microsoft.com/office/drawing/2014/main" id="{8D48276A-E9D1-410A-AD09-3527A723E8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07C8F4-19BF-4ADD-9018-B2D1B8E8E5A9}"/>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134303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F28C-7896-464D-BBB8-09A5B4835A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D9F7B3-9CA6-4714-8A22-78DC1B5753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358CED-F54F-4FFA-B6D2-9FA374BA6B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D7FFF8-5D2D-4F5A-B248-3BF306CBFD4D}"/>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6" name="Footer Placeholder 5">
            <a:extLst>
              <a:ext uri="{FF2B5EF4-FFF2-40B4-BE49-F238E27FC236}">
                <a16:creationId xmlns:a16="http://schemas.microsoft.com/office/drawing/2014/main" id="{3E52BE75-224F-4EC2-897A-C4764255E6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1504CE-88BC-469C-997B-1EAA172ABCF2}"/>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3311210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6E3F-2BE0-497F-ABB3-4F44988DBD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AFE985-971C-4F0F-B4F7-23B5495BE1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D4543D-E892-4187-924A-73DDB5FF8D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D7B862-29BE-474C-A31E-62292C472DFD}"/>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6" name="Footer Placeholder 5">
            <a:extLst>
              <a:ext uri="{FF2B5EF4-FFF2-40B4-BE49-F238E27FC236}">
                <a16:creationId xmlns:a16="http://schemas.microsoft.com/office/drawing/2014/main" id="{8C2BB25B-6E63-4EE1-A3DA-E7BF80A730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988CF6-311D-427C-8C43-18BFA59291EF}"/>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730231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63D8-AD91-45F2-87F5-06BE65D2E9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B1E325-7B8F-489C-9FCE-BB3B3CB449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69B587-0731-401B-88D6-8277AEED5307}"/>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5BE5E9D6-CA04-4CFD-9AD3-0EC4686F6E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4B7789-A311-41EE-BB4D-72BEDD4CACD6}"/>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256488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E995-8B2F-4EA0-9916-F5DD48406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6F56E6-5472-43BD-8A38-0BE58377A9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C1345-295B-4197-A3C9-08D5191B2C95}"/>
              </a:ext>
            </a:extLst>
          </p:cNvPr>
          <p:cNvSpPr>
            <a:spLocks noGrp="1"/>
          </p:cNvSpPr>
          <p:nvPr>
            <p:ph type="dt" sz="half" idx="10"/>
          </p:nvPr>
        </p:nvSpPr>
        <p:spPr/>
        <p:txBody>
          <a:body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F96A96AC-4FA7-4678-A217-8EB0534E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21121-FAE6-46D0-B297-E7A50A6EA022}"/>
              </a:ext>
            </a:extLst>
          </p:cNvPr>
          <p:cNvSpPr>
            <a:spLocks noGrp="1"/>
          </p:cNvSpPr>
          <p:nvPr>
            <p:ph type="sldNum" sz="quarter" idx="12"/>
          </p:nvPr>
        </p:nvSpPr>
        <p:spPr/>
        <p:txBody>
          <a:bodyPr/>
          <a:lstStyle/>
          <a:p>
            <a:fld id="{301C3891-E222-41D7-971A-43240FBAE404}" type="slidenum">
              <a:rPr lang="en-GB" smtClean="0"/>
              <a:t>‹#›</a:t>
            </a:fld>
            <a:endParaRPr lang="en-GB"/>
          </a:p>
        </p:txBody>
      </p:sp>
    </p:spTree>
    <p:extLst>
      <p:ext uri="{BB962C8B-B14F-4D97-AF65-F5344CB8AC3E}">
        <p14:creationId xmlns:p14="http://schemas.microsoft.com/office/powerpoint/2010/main" val="364252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666D2F-A1F3-4B64-B4C5-3A1BC7FCF9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AC14BC1A-1D16-4DEE-8E9B-1C31FFB9EB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48046-1D69-43CD-896A-8027753F58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0DBD04-753F-4735-B6F5-AE08BFBB7B78}" type="datetimeFigureOut">
              <a:rPr lang="en-GB" smtClean="0"/>
              <a:t>01/12/2022</a:t>
            </a:fld>
            <a:endParaRPr lang="en-GB"/>
          </a:p>
        </p:txBody>
      </p:sp>
      <p:sp>
        <p:nvSpPr>
          <p:cNvPr id="5" name="Footer Placeholder 4">
            <a:extLst>
              <a:ext uri="{FF2B5EF4-FFF2-40B4-BE49-F238E27FC236}">
                <a16:creationId xmlns:a16="http://schemas.microsoft.com/office/drawing/2014/main" id="{F7163541-B5EC-4E07-83EE-E2E1E9D5F6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1A02C1-9C8A-49CC-964B-D2E0D25AD0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1C3891-E222-41D7-971A-43240FBAE404}" type="slidenum">
              <a:rPr lang="en-GB" smtClean="0"/>
              <a:t>‹#›</a:t>
            </a:fld>
            <a:endParaRPr lang="en-GB"/>
          </a:p>
        </p:txBody>
      </p:sp>
    </p:spTree>
    <p:extLst>
      <p:ext uri="{BB962C8B-B14F-4D97-AF65-F5344CB8AC3E}">
        <p14:creationId xmlns:p14="http://schemas.microsoft.com/office/powerpoint/2010/main" val="41815345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Calibri" panose="020F0502020204030204" pitchFamily="34" charset="0"/>
          <a:ea typeface="+mj-ea"/>
          <a:cs typeface="Calibri" panose="020F050202020403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7956FB-47A2-F908-B40E-F5437C4FAF39}"/>
              </a:ext>
            </a:extLst>
          </p:cNvPr>
          <p:cNvPicPr>
            <a:picLocks noChangeAspect="1"/>
          </p:cNvPicPr>
          <p:nvPr/>
        </p:nvPicPr>
        <p:blipFill>
          <a:blip r:embed="rId3"/>
          <a:stretch>
            <a:fillRect/>
          </a:stretch>
        </p:blipFill>
        <p:spPr>
          <a:xfrm>
            <a:off x="2037879" y="37627"/>
            <a:ext cx="7535327" cy="3391373"/>
          </a:xfrm>
          <a:prstGeom prst="rect">
            <a:avLst/>
          </a:prstGeom>
        </p:spPr>
      </p:pic>
      <p:sp>
        <p:nvSpPr>
          <p:cNvPr id="6" name="TextBox 5">
            <a:extLst>
              <a:ext uri="{FF2B5EF4-FFF2-40B4-BE49-F238E27FC236}">
                <a16:creationId xmlns:a16="http://schemas.microsoft.com/office/drawing/2014/main" id="{EAD699E1-1A63-F1B4-FB77-E1B67FD7B43B}"/>
              </a:ext>
            </a:extLst>
          </p:cNvPr>
          <p:cNvSpPr txBox="1"/>
          <p:nvPr/>
        </p:nvSpPr>
        <p:spPr>
          <a:xfrm>
            <a:off x="914400" y="4485939"/>
            <a:ext cx="8326419" cy="1200329"/>
          </a:xfrm>
          <a:prstGeom prst="rect">
            <a:avLst/>
          </a:prstGeom>
          <a:noFill/>
        </p:spPr>
        <p:txBody>
          <a:bodyPr wrap="square" rtlCol="0">
            <a:spAutoFit/>
          </a:bodyPr>
          <a:lstStyle/>
          <a:p>
            <a:r>
              <a:rPr lang="en-US" sz="3600" b="1" dirty="0">
                <a:solidFill>
                  <a:srgbClr val="0070C0"/>
                </a:solidFill>
              </a:rPr>
              <a:t>Presented by: </a:t>
            </a:r>
            <a:r>
              <a:rPr lang="en-US" sz="3600" b="1" dirty="0" err="1">
                <a:solidFill>
                  <a:srgbClr val="0070C0"/>
                </a:solidFill>
              </a:rPr>
              <a:t>Munni</a:t>
            </a:r>
            <a:r>
              <a:rPr lang="en-US" sz="3600" b="1" dirty="0">
                <a:solidFill>
                  <a:srgbClr val="0070C0"/>
                </a:solidFill>
              </a:rPr>
              <a:t> Begum </a:t>
            </a:r>
          </a:p>
          <a:p>
            <a:r>
              <a:rPr lang="en-US" sz="3600" b="1" dirty="0">
                <a:solidFill>
                  <a:srgbClr val="0070C0"/>
                </a:solidFill>
              </a:rPr>
              <a:t>ID No: 2118236</a:t>
            </a:r>
            <a:endParaRPr lang="en-GB" sz="3600" b="1" dirty="0">
              <a:solidFill>
                <a:srgbClr val="0070C0"/>
              </a:solidFill>
            </a:endParaRPr>
          </a:p>
        </p:txBody>
      </p:sp>
    </p:spTree>
    <p:extLst>
      <p:ext uri="{BB962C8B-B14F-4D97-AF65-F5344CB8AC3E}">
        <p14:creationId xmlns:p14="http://schemas.microsoft.com/office/powerpoint/2010/main" val="330500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CE293C3-02F8-426C-8575-42C031870AFA}"/>
              </a:ext>
            </a:extLst>
          </p:cNvPr>
          <p:cNvSpPr>
            <a:spLocks noGrp="1"/>
          </p:cNvSpPr>
          <p:nvPr>
            <p:ph type="title"/>
          </p:nvPr>
        </p:nvSpPr>
        <p:spPr/>
        <p:txBody>
          <a:bodyPr/>
          <a:lstStyle/>
          <a:p>
            <a:r>
              <a:rPr lang="en-US" b="1" dirty="0"/>
              <a:t>Contents</a:t>
            </a:r>
            <a:endParaRPr lang="en-GB" b="1" dirty="0"/>
          </a:p>
        </p:txBody>
      </p:sp>
      <p:sp>
        <p:nvSpPr>
          <p:cNvPr id="9" name="Content Placeholder 8">
            <a:extLst>
              <a:ext uri="{FF2B5EF4-FFF2-40B4-BE49-F238E27FC236}">
                <a16:creationId xmlns:a16="http://schemas.microsoft.com/office/drawing/2014/main" id="{78BC7C91-8289-425A-96D6-5083C2756C0D}"/>
              </a:ext>
            </a:extLst>
          </p:cNvPr>
          <p:cNvSpPr>
            <a:spLocks noGrp="1"/>
          </p:cNvSpPr>
          <p:nvPr>
            <p:ph idx="1"/>
          </p:nvPr>
        </p:nvSpPr>
        <p:spPr>
          <a:xfrm>
            <a:off x="838200" y="1690688"/>
            <a:ext cx="10515600" cy="4351338"/>
          </a:xfrm>
        </p:spPr>
        <p:txBody>
          <a:bodyPr>
            <a:normAutofit/>
          </a:bodyPr>
          <a:lstStyle/>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Introduction	</a:t>
            </a:r>
          </a:p>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Employee Engagement in Hotels	</a:t>
            </a:r>
          </a:p>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Importance of Employee Engagement in Hotels	</a:t>
            </a:r>
          </a:p>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Strategies to Engage Employees in Hotels	</a:t>
            </a:r>
          </a:p>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Conclusion	</a:t>
            </a:r>
          </a:p>
          <a:p>
            <a:pPr>
              <a:lnSpc>
                <a:spcPct val="150000"/>
              </a:lnSpc>
            </a:pPr>
            <a:r>
              <a:rPr lang="en-US" sz="2400" dirty="0">
                <a:latin typeface="Calibri" panose="020F0502020204030204" pitchFamily="34" charset="0"/>
                <a:ea typeface="Tahoma" panose="020B0604030504040204" pitchFamily="34" charset="0"/>
                <a:cs typeface="Calibri" panose="020F0502020204030204" pitchFamily="34" charset="0"/>
              </a:rPr>
              <a:t>References</a:t>
            </a:r>
          </a:p>
        </p:txBody>
      </p:sp>
    </p:spTree>
    <p:extLst>
      <p:ext uri="{BB962C8B-B14F-4D97-AF65-F5344CB8AC3E}">
        <p14:creationId xmlns:p14="http://schemas.microsoft.com/office/powerpoint/2010/main" val="3235317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DFCFC-034B-440C-B348-28C352CC0CAF}"/>
              </a:ext>
            </a:extLst>
          </p:cNvPr>
          <p:cNvSpPr>
            <a:spLocks noGrp="1"/>
          </p:cNvSpPr>
          <p:nvPr>
            <p:ph type="title"/>
          </p:nvPr>
        </p:nvSpPr>
        <p:spPr>
          <a:solidFill>
            <a:schemeClr val="accent1"/>
          </a:solidFill>
        </p:spPr>
        <p:txBody>
          <a:bodyPr/>
          <a:lstStyle/>
          <a:p>
            <a:pPr algn="ctr"/>
            <a:r>
              <a:rPr lang="en-US" b="1" dirty="0">
                <a:solidFill>
                  <a:schemeClr val="bg1"/>
                </a:solidFill>
              </a:rPr>
              <a:t>Introduction</a:t>
            </a:r>
            <a:endParaRPr lang="en-GB" b="1" dirty="0">
              <a:solidFill>
                <a:schemeClr val="bg1"/>
              </a:solidFill>
            </a:endParaRPr>
          </a:p>
        </p:txBody>
      </p:sp>
      <p:sp>
        <p:nvSpPr>
          <p:cNvPr id="7" name="Content Placeholder 6">
            <a:extLst>
              <a:ext uri="{FF2B5EF4-FFF2-40B4-BE49-F238E27FC236}">
                <a16:creationId xmlns:a16="http://schemas.microsoft.com/office/drawing/2014/main" id="{DB80A7E5-F90E-41A1-92CD-04638E989B55}"/>
              </a:ext>
            </a:extLst>
          </p:cNvPr>
          <p:cNvSpPr>
            <a:spLocks noGrp="1"/>
          </p:cNvSpPr>
          <p:nvPr>
            <p:ph sz="half" idx="1"/>
          </p:nvPr>
        </p:nvSpPr>
        <p:spPr>
          <a:xfrm>
            <a:off x="412356" y="2401438"/>
            <a:ext cx="6270822" cy="3640455"/>
          </a:xfrm>
        </p:spPr>
        <p:txBody>
          <a:bodyPr>
            <a:normAutofit/>
          </a:bodyPr>
          <a:lstStyle/>
          <a:p>
            <a:pPr marL="0" indent="0" algn="just">
              <a:lnSpc>
                <a:spcPct val="160000"/>
              </a:lnSpc>
              <a:buNone/>
            </a:pPr>
            <a:r>
              <a:rPr lang="en-GB" sz="2000" dirty="0">
                <a:effectLst/>
                <a:latin typeface="Calibri" panose="020F0502020204030204" pitchFamily="34" charset="0"/>
                <a:ea typeface="Calibri" panose="020F0502020204030204" pitchFamily="34" charset="0"/>
                <a:cs typeface="Arial" panose="020B0604020202020204" pitchFamily="34" charset="0"/>
              </a:rPr>
              <a:t>The degree to which employees are invested in their jobs can be inferred from the manner in which they carry out the roles and responsibilities assigned to them by their employers. Employee engagement is a term that describes the degree to which staffs feel attached to their organisation as well as the level of interest and zeal they have for their jobs within that organisation. </a:t>
            </a:r>
            <a:endParaRPr lang="en-GB" sz="2400"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898588BC-8333-8B32-0275-D8B9583CBEE4}"/>
              </a:ext>
            </a:extLst>
          </p:cNvPr>
          <p:cNvPicPr>
            <a:picLocks noChangeAspect="1"/>
          </p:cNvPicPr>
          <p:nvPr/>
        </p:nvPicPr>
        <p:blipFill>
          <a:blip r:embed="rId3"/>
          <a:stretch>
            <a:fillRect/>
          </a:stretch>
        </p:blipFill>
        <p:spPr>
          <a:xfrm>
            <a:off x="7080118" y="2036313"/>
            <a:ext cx="4456562" cy="4456562"/>
          </a:xfrm>
          <a:prstGeom prst="rect">
            <a:avLst/>
          </a:prstGeom>
        </p:spPr>
      </p:pic>
    </p:spTree>
    <p:extLst>
      <p:ext uri="{BB962C8B-B14F-4D97-AF65-F5344CB8AC3E}">
        <p14:creationId xmlns:p14="http://schemas.microsoft.com/office/powerpoint/2010/main" val="320161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6515-FF0B-4D26-941B-1FD13C2045C9}"/>
              </a:ext>
            </a:extLst>
          </p:cNvPr>
          <p:cNvSpPr>
            <a:spLocks noGrp="1"/>
          </p:cNvSpPr>
          <p:nvPr>
            <p:ph type="title"/>
          </p:nvPr>
        </p:nvSpPr>
        <p:spPr>
          <a:solidFill>
            <a:schemeClr val="accent1"/>
          </a:solidFill>
        </p:spPr>
        <p:txBody>
          <a:bodyPr/>
          <a:lstStyle/>
          <a:p>
            <a:pPr algn="ctr"/>
            <a:r>
              <a:rPr lang="en-US" b="1" dirty="0">
                <a:solidFill>
                  <a:schemeClr val="bg1"/>
                </a:solidFill>
              </a:rPr>
              <a:t>Employee Engagement in Hotels</a:t>
            </a:r>
            <a:endParaRPr lang="en-GB" b="1" dirty="0">
              <a:solidFill>
                <a:schemeClr val="bg1"/>
              </a:solidFill>
            </a:endParaRPr>
          </a:p>
        </p:txBody>
      </p:sp>
      <p:sp>
        <p:nvSpPr>
          <p:cNvPr id="4" name="Content Placeholder 3">
            <a:extLst>
              <a:ext uri="{FF2B5EF4-FFF2-40B4-BE49-F238E27FC236}">
                <a16:creationId xmlns:a16="http://schemas.microsoft.com/office/drawing/2014/main" id="{614B3F6B-AF4B-4805-9868-6F93182D8F3C}"/>
              </a:ext>
            </a:extLst>
          </p:cNvPr>
          <p:cNvSpPr>
            <a:spLocks noGrp="1"/>
          </p:cNvSpPr>
          <p:nvPr>
            <p:ph sz="half" idx="2"/>
          </p:nvPr>
        </p:nvSpPr>
        <p:spPr>
          <a:xfrm>
            <a:off x="479720" y="2115177"/>
            <a:ext cx="5181600" cy="4351338"/>
          </a:xfrm>
        </p:spPr>
        <p:txBody>
          <a:bodyPr>
            <a:normAutofit/>
          </a:bodyPr>
          <a:lstStyle/>
          <a:p>
            <a:pPr marL="0" indent="0" algn="just">
              <a:lnSpc>
                <a:spcPct val="150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The degree to which hotel staff members are engaged in their work determines both the amount of motivation they exhibit and the degree to </a:t>
            </a:r>
            <a:r>
              <a:rPr lang="en-GB" sz="1800" dirty="0" err="1">
                <a:effectLst/>
                <a:latin typeface="Calibri" panose="020F0502020204030204" pitchFamily="34" charset="0"/>
                <a:ea typeface="Calibri" panose="020F0502020204030204" pitchFamily="34" charset="0"/>
                <a:cs typeface="Arial" panose="020B0604020202020204" pitchFamily="34" charset="0"/>
              </a:rPr>
              <a:t>to</a:t>
            </a:r>
            <a:r>
              <a:rPr lang="en-GB" sz="1800" dirty="0">
                <a:effectLst/>
                <a:latin typeface="Calibri" panose="020F0502020204030204" pitchFamily="34" charset="0"/>
                <a:ea typeface="Calibri" panose="020F0502020204030204" pitchFamily="34" charset="0"/>
                <a:cs typeface="Arial" panose="020B0604020202020204" pitchFamily="34" charset="0"/>
              </a:rPr>
              <a:t> which they are likely to contribute to the total contentment of hotel guests. The level of involvement of staffs in hotels and other businesses in the hospitality industry is determined by more than just their ability to carry out their typical duties and responsibilities (</a:t>
            </a:r>
            <a:r>
              <a:rPr lang="en-GB" sz="1800" dirty="0" err="1">
                <a:effectLst/>
                <a:latin typeface="Calibri" panose="020F0502020204030204" pitchFamily="34" charset="0"/>
                <a:ea typeface="Calibri" panose="020F0502020204030204" pitchFamily="34" charset="0"/>
                <a:cs typeface="Arial" panose="020B0604020202020204" pitchFamily="34" charset="0"/>
              </a:rPr>
              <a:t>Dolasinski</a:t>
            </a:r>
            <a:r>
              <a:rPr lang="en-GB" sz="1800" dirty="0">
                <a:effectLst/>
                <a:latin typeface="Calibri" panose="020F0502020204030204" pitchFamily="34" charset="0"/>
                <a:ea typeface="Calibri" panose="020F0502020204030204" pitchFamily="34" charset="0"/>
                <a:cs typeface="Arial" panose="020B0604020202020204" pitchFamily="34" charset="0"/>
              </a:rPr>
              <a:t> and Roberts, 2021)</a:t>
            </a:r>
            <a:endParaRPr lang="en-GB" sz="2000" dirty="0">
              <a:effectLst/>
              <a:latin typeface="Calibri" panose="020F0502020204030204" pitchFamily="34" charset="0"/>
              <a:ea typeface="SimSun" panose="02010600030101010101" pitchFamily="2" charset="-122"/>
            </a:endParaRPr>
          </a:p>
        </p:txBody>
      </p:sp>
      <p:pic>
        <p:nvPicPr>
          <p:cNvPr id="3" name="Picture 2">
            <a:extLst>
              <a:ext uri="{FF2B5EF4-FFF2-40B4-BE49-F238E27FC236}">
                <a16:creationId xmlns:a16="http://schemas.microsoft.com/office/drawing/2014/main" id="{84161BFC-2DE9-4329-9D6A-63D92660888E}"/>
              </a:ext>
            </a:extLst>
          </p:cNvPr>
          <p:cNvPicPr>
            <a:picLocks noChangeAspect="1"/>
          </p:cNvPicPr>
          <p:nvPr/>
        </p:nvPicPr>
        <p:blipFill>
          <a:blip r:embed="rId3"/>
          <a:stretch>
            <a:fillRect/>
          </a:stretch>
        </p:blipFill>
        <p:spPr>
          <a:xfrm>
            <a:off x="6004560" y="2358148"/>
            <a:ext cx="5257800" cy="3284483"/>
          </a:xfrm>
          <a:prstGeom prst="rect">
            <a:avLst/>
          </a:prstGeom>
        </p:spPr>
      </p:pic>
    </p:spTree>
    <p:extLst>
      <p:ext uri="{BB962C8B-B14F-4D97-AF65-F5344CB8AC3E}">
        <p14:creationId xmlns:p14="http://schemas.microsoft.com/office/powerpoint/2010/main" val="3610291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6515-FF0B-4D26-941B-1FD13C2045C9}"/>
              </a:ext>
            </a:extLst>
          </p:cNvPr>
          <p:cNvSpPr>
            <a:spLocks noGrp="1"/>
          </p:cNvSpPr>
          <p:nvPr>
            <p:ph type="title"/>
          </p:nvPr>
        </p:nvSpPr>
        <p:spPr>
          <a:solidFill>
            <a:schemeClr val="accent1"/>
          </a:solidFill>
        </p:spPr>
        <p:txBody>
          <a:bodyPr/>
          <a:lstStyle/>
          <a:p>
            <a:pPr algn="ctr"/>
            <a:r>
              <a:rPr lang="en-US" b="1" dirty="0">
                <a:solidFill>
                  <a:schemeClr val="bg1"/>
                </a:solidFill>
              </a:rPr>
              <a:t>Employee Engagement in Hotels</a:t>
            </a:r>
            <a:endParaRPr lang="en-GB" b="1" dirty="0">
              <a:solidFill>
                <a:schemeClr val="bg1"/>
              </a:solidFill>
            </a:endParaRPr>
          </a:p>
        </p:txBody>
      </p:sp>
      <p:sp>
        <p:nvSpPr>
          <p:cNvPr id="4" name="Content Placeholder 3">
            <a:extLst>
              <a:ext uri="{FF2B5EF4-FFF2-40B4-BE49-F238E27FC236}">
                <a16:creationId xmlns:a16="http://schemas.microsoft.com/office/drawing/2014/main" id="{614B3F6B-AF4B-4805-9868-6F93182D8F3C}"/>
              </a:ext>
            </a:extLst>
          </p:cNvPr>
          <p:cNvSpPr>
            <a:spLocks noGrp="1"/>
          </p:cNvSpPr>
          <p:nvPr>
            <p:ph sz="half" idx="2"/>
          </p:nvPr>
        </p:nvSpPr>
        <p:spPr>
          <a:xfrm>
            <a:off x="596924" y="2506762"/>
            <a:ext cx="5288310" cy="3739717"/>
          </a:xfrm>
        </p:spPr>
        <p:txBody>
          <a:bodyPr>
            <a:normAutofit lnSpcReduction="10000"/>
          </a:bodyPr>
          <a:lstStyle/>
          <a:p>
            <a:pPr marL="0" indent="0" algn="just">
              <a:lnSpc>
                <a:spcPct val="150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The degree of involvement of staffs is what determines both the proactive nature of the staff members as well as their commitment to provide excellent service to guests in order to maintain the hotels' stellar reputations. The engaged personnel in the organisation are dedicated to providing the organisation with the very best services possible in order to </a:t>
            </a:r>
            <a:r>
              <a:rPr lang="en-GB" sz="1800" dirty="0" err="1">
                <a:effectLst/>
                <a:latin typeface="Calibri" panose="020F0502020204030204" pitchFamily="34" charset="0"/>
                <a:ea typeface="Calibri" panose="020F0502020204030204" pitchFamily="34" charset="0"/>
                <a:cs typeface="Arial" panose="020B0604020202020204" pitchFamily="34" charset="0"/>
              </a:rPr>
              <a:t>fulfill</a:t>
            </a:r>
            <a:r>
              <a:rPr lang="en-GB" sz="1800" dirty="0">
                <a:effectLst/>
                <a:latin typeface="Calibri" panose="020F0502020204030204" pitchFamily="34" charset="0"/>
                <a:ea typeface="Calibri" panose="020F0502020204030204" pitchFamily="34" charset="0"/>
                <a:cs typeface="Arial" panose="020B0604020202020204" pitchFamily="34" charset="0"/>
              </a:rPr>
              <a:t> the duties and obligations that have been assigned to them (</a:t>
            </a:r>
            <a:r>
              <a:rPr lang="en-GB" sz="1800" dirty="0" err="1">
                <a:effectLst/>
                <a:latin typeface="Calibri" panose="020F0502020204030204" pitchFamily="34" charset="0"/>
                <a:ea typeface="Calibri" panose="020F0502020204030204" pitchFamily="34" charset="0"/>
                <a:cs typeface="Arial" panose="020B0604020202020204" pitchFamily="34" charset="0"/>
              </a:rPr>
              <a:t>Crnjar</a:t>
            </a:r>
            <a:r>
              <a:rPr lang="en-GB" sz="1800" dirty="0">
                <a:effectLst/>
                <a:latin typeface="Calibri" panose="020F0502020204030204" pitchFamily="34" charset="0"/>
                <a:ea typeface="Calibri" panose="020F0502020204030204" pitchFamily="34" charset="0"/>
                <a:cs typeface="Arial" panose="020B0604020202020204" pitchFamily="34" charset="0"/>
              </a:rPr>
              <a:t> et al., 2020)</a:t>
            </a:r>
            <a:endParaRPr lang="en-GB" sz="2000" dirty="0">
              <a:effectLst/>
              <a:latin typeface="Calibri" panose="020F0502020204030204" pitchFamily="34" charset="0"/>
              <a:ea typeface="SimSun" panose="02010600030101010101" pitchFamily="2" charset="-122"/>
            </a:endParaRPr>
          </a:p>
        </p:txBody>
      </p:sp>
      <p:pic>
        <p:nvPicPr>
          <p:cNvPr id="5" name="Picture 4">
            <a:extLst>
              <a:ext uri="{FF2B5EF4-FFF2-40B4-BE49-F238E27FC236}">
                <a16:creationId xmlns:a16="http://schemas.microsoft.com/office/drawing/2014/main" id="{057EC870-2139-4442-B299-68C6EF5C2B4A}"/>
              </a:ext>
            </a:extLst>
          </p:cNvPr>
          <p:cNvPicPr>
            <a:picLocks noChangeAspect="1"/>
          </p:cNvPicPr>
          <p:nvPr/>
        </p:nvPicPr>
        <p:blipFill>
          <a:blip r:embed="rId3"/>
          <a:stretch>
            <a:fillRect/>
          </a:stretch>
        </p:blipFill>
        <p:spPr>
          <a:xfrm>
            <a:off x="6595353" y="2248817"/>
            <a:ext cx="4332052" cy="4072434"/>
          </a:xfrm>
          <a:prstGeom prst="rect">
            <a:avLst/>
          </a:prstGeom>
        </p:spPr>
      </p:pic>
    </p:spTree>
    <p:extLst>
      <p:ext uri="{BB962C8B-B14F-4D97-AF65-F5344CB8AC3E}">
        <p14:creationId xmlns:p14="http://schemas.microsoft.com/office/powerpoint/2010/main" val="3782383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6515-FF0B-4D26-941B-1FD13C2045C9}"/>
              </a:ext>
            </a:extLst>
          </p:cNvPr>
          <p:cNvSpPr>
            <a:spLocks noGrp="1"/>
          </p:cNvSpPr>
          <p:nvPr>
            <p:ph type="title"/>
          </p:nvPr>
        </p:nvSpPr>
        <p:spPr>
          <a:solidFill>
            <a:schemeClr val="accent1"/>
          </a:solidFill>
        </p:spPr>
        <p:txBody>
          <a:bodyPr/>
          <a:lstStyle/>
          <a:p>
            <a:pPr algn="ctr"/>
            <a:r>
              <a:rPr lang="en-US" b="1" dirty="0">
                <a:solidFill>
                  <a:schemeClr val="bg1"/>
                </a:solidFill>
              </a:rPr>
              <a:t>Importance of Employee Engagement in Hotels</a:t>
            </a:r>
            <a:endParaRPr lang="en-GB" b="1" dirty="0">
              <a:solidFill>
                <a:schemeClr val="bg1"/>
              </a:solidFill>
            </a:endParaRPr>
          </a:p>
        </p:txBody>
      </p:sp>
      <p:sp>
        <p:nvSpPr>
          <p:cNvPr id="4" name="Content Placeholder 3">
            <a:extLst>
              <a:ext uri="{FF2B5EF4-FFF2-40B4-BE49-F238E27FC236}">
                <a16:creationId xmlns:a16="http://schemas.microsoft.com/office/drawing/2014/main" id="{614B3F6B-AF4B-4805-9868-6F93182D8F3C}"/>
              </a:ext>
            </a:extLst>
          </p:cNvPr>
          <p:cNvSpPr>
            <a:spLocks noGrp="1"/>
          </p:cNvSpPr>
          <p:nvPr>
            <p:ph sz="half" idx="2"/>
          </p:nvPr>
        </p:nvSpPr>
        <p:spPr>
          <a:xfrm>
            <a:off x="585395" y="2287590"/>
            <a:ext cx="4918363" cy="4388163"/>
          </a:xfrm>
        </p:spPr>
        <p:txBody>
          <a:bodyPr>
            <a:normAutofit/>
          </a:bodyPr>
          <a:lstStyle/>
          <a:p>
            <a:pPr marL="0" indent="0" algn="just">
              <a:lnSpc>
                <a:spcPct val="150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Because hotels and other companies in the hotel industry are focused on providing high quality service, they link their staff and clients via direct contact and communication to enable the exchange of the delivery. As a consequence of this, the level of contentment, joy, or dissatisfaction experienced by hotel guests is directly proportional to the level of service provided by hotel staff (</a:t>
            </a:r>
            <a:r>
              <a:rPr lang="en-GB" sz="1800" dirty="0" err="1">
                <a:effectLst/>
                <a:latin typeface="Calibri" panose="020F0502020204030204" pitchFamily="34" charset="0"/>
                <a:ea typeface="Calibri" panose="020F0502020204030204" pitchFamily="34" charset="0"/>
                <a:cs typeface="Arial" panose="020B0604020202020204" pitchFamily="34" charset="0"/>
              </a:rPr>
              <a:t>Sange</a:t>
            </a:r>
            <a:r>
              <a:rPr lang="en-GB" sz="1800" dirty="0">
                <a:effectLst/>
                <a:latin typeface="Calibri" panose="020F0502020204030204" pitchFamily="34" charset="0"/>
                <a:ea typeface="Calibri" panose="020F0502020204030204" pitchFamily="34" charset="0"/>
                <a:cs typeface="Arial" panose="020B0604020202020204" pitchFamily="34" charset="0"/>
              </a:rPr>
              <a:t>, 2015). </a:t>
            </a:r>
            <a:endParaRPr lang="en-US" sz="2000" dirty="0">
              <a:effectLst/>
              <a:latin typeface="Calibri" panose="020F0502020204030204" pitchFamily="34" charset="0"/>
              <a:ea typeface="SimSun" panose="02010600030101010101" pitchFamily="2" charset="-122"/>
            </a:endParaRPr>
          </a:p>
        </p:txBody>
      </p:sp>
      <p:sp>
        <p:nvSpPr>
          <p:cNvPr id="5" name="AutoShape 2" descr="How to foster your guests loyalty as a hotel manager">
            <a:extLst>
              <a:ext uri="{FF2B5EF4-FFF2-40B4-BE49-F238E27FC236}">
                <a16:creationId xmlns:a16="http://schemas.microsoft.com/office/drawing/2014/main" id="{A3A26DB5-FC6B-486D-95A9-F9DE65F3E9F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8FE36F44-2141-6CFB-07F0-2459D51CDD09}"/>
              </a:ext>
            </a:extLst>
          </p:cNvPr>
          <p:cNvPicPr>
            <a:picLocks noChangeAspect="1"/>
          </p:cNvPicPr>
          <p:nvPr/>
        </p:nvPicPr>
        <p:blipFill>
          <a:blip r:embed="rId3"/>
          <a:stretch>
            <a:fillRect/>
          </a:stretch>
        </p:blipFill>
        <p:spPr>
          <a:xfrm>
            <a:off x="5943600" y="2086983"/>
            <a:ext cx="5361578" cy="4126191"/>
          </a:xfrm>
          <a:prstGeom prst="rect">
            <a:avLst/>
          </a:prstGeom>
        </p:spPr>
      </p:pic>
    </p:spTree>
    <p:extLst>
      <p:ext uri="{BB962C8B-B14F-4D97-AF65-F5344CB8AC3E}">
        <p14:creationId xmlns:p14="http://schemas.microsoft.com/office/powerpoint/2010/main" val="2799167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6515-FF0B-4D26-941B-1FD13C2045C9}"/>
              </a:ext>
            </a:extLst>
          </p:cNvPr>
          <p:cNvSpPr>
            <a:spLocks noGrp="1"/>
          </p:cNvSpPr>
          <p:nvPr>
            <p:ph type="title"/>
          </p:nvPr>
        </p:nvSpPr>
        <p:spPr>
          <a:xfrm>
            <a:off x="838200" y="352425"/>
            <a:ext cx="10515600" cy="1325563"/>
          </a:xfrm>
          <a:solidFill>
            <a:schemeClr val="accent1"/>
          </a:solidFill>
        </p:spPr>
        <p:txBody>
          <a:bodyPr/>
          <a:lstStyle/>
          <a:p>
            <a:pPr algn="ctr"/>
            <a:r>
              <a:rPr lang="en-US" b="1" dirty="0">
                <a:solidFill>
                  <a:schemeClr val="bg1"/>
                </a:solidFill>
              </a:rPr>
              <a:t>Importance of Employee Engagement in Hotels</a:t>
            </a:r>
            <a:endParaRPr lang="en-GB" b="1" dirty="0">
              <a:solidFill>
                <a:schemeClr val="bg1"/>
              </a:solidFill>
            </a:endParaRPr>
          </a:p>
        </p:txBody>
      </p:sp>
      <p:sp>
        <p:nvSpPr>
          <p:cNvPr id="4" name="Content Placeholder 3">
            <a:extLst>
              <a:ext uri="{FF2B5EF4-FFF2-40B4-BE49-F238E27FC236}">
                <a16:creationId xmlns:a16="http://schemas.microsoft.com/office/drawing/2014/main" id="{614B3F6B-AF4B-4805-9868-6F93182D8F3C}"/>
              </a:ext>
            </a:extLst>
          </p:cNvPr>
          <p:cNvSpPr>
            <a:spLocks noGrp="1"/>
          </p:cNvSpPr>
          <p:nvPr>
            <p:ph sz="half" idx="2"/>
          </p:nvPr>
        </p:nvSpPr>
        <p:spPr>
          <a:xfrm>
            <a:off x="626919" y="2065097"/>
            <a:ext cx="4859481" cy="4629991"/>
          </a:xfrm>
        </p:spPr>
        <p:txBody>
          <a:bodyPr>
            <a:normAutofit/>
          </a:bodyPr>
          <a:lstStyle/>
          <a:p>
            <a:pPr marL="0" indent="0" algn="just">
              <a:lnSpc>
                <a:spcPct val="150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The workforce of the hotels are the fundamental element of the operational processes, and the degree of work engagement determines not only the production or efficiency of the staff but also the efficacy of their contributions to the hotel as a whole. If the staff of the hotel provide the greatest quality of services to the visitors who are staying there, it is probable that the guests will become loyal clients of the hotel and will continue to stay there in the future.</a:t>
            </a:r>
            <a:endParaRPr lang="en-GB" sz="2000" dirty="0">
              <a:effectLst/>
              <a:latin typeface="Calibri" panose="020F0502020204030204" pitchFamily="34" charset="0"/>
              <a:ea typeface="SimSun" panose="02010600030101010101" pitchFamily="2" charset="-122"/>
            </a:endParaRPr>
          </a:p>
        </p:txBody>
      </p:sp>
      <p:sp>
        <p:nvSpPr>
          <p:cNvPr id="5" name="AutoShape 2" descr="How to foster your guests loyalty as a hotel manager">
            <a:extLst>
              <a:ext uri="{FF2B5EF4-FFF2-40B4-BE49-F238E27FC236}">
                <a16:creationId xmlns:a16="http://schemas.microsoft.com/office/drawing/2014/main" id="{A3A26DB5-FC6B-486D-95A9-F9DE65F3E9F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68FC324A-D265-ECE8-892D-B5B10EE10E98}"/>
              </a:ext>
            </a:extLst>
          </p:cNvPr>
          <p:cNvPicPr>
            <a:picLocks noChangeAspect="1"/>
          </p:cNvPicPr>
          <p:nvPr/>
        </p:nvPicPr>
        <p:blipFill rotWithShape="1">
          <a:blip r:embed="rId3"/>
          <a:srcRect l="14063" t="11451" r="14370" b="17804"/>
          <a:stretch/>
        </p:blipFill>
        <p:spPr>
          <a:xfrm>
            <a:off x="6248400" y="1843389"/>
            <a:ext cx="4859481" cy="4851699"/>
          </a:xfrm>
          <a:prstGeom prst="rect">
            <a:avLst/>
          </a:prstGeom>
        </p:spPr>
      </p:pic>
    </p:spTree>
    <p:extLst>
      <p:ext uri="{BB962C8B-B14F-4D97-AF65-F5344CB8AC3E}">
        <p14:creationId xmlns:p14="http://schemas.microsoft.com/office/powerpoint/2010/main" val="3618164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6BBFF44F-1A33-42B2-BC70-41604B782C1F}"/>
              </a:ext>
            </a:extLst>
          </p:cNvPr>
          <p:cNvSpPr>
            <a:spLocks noGrp="1"/>
          </p:cNvSpPr>
          <p:nvPr>
            <p:ph type="title"/>
          </p:nvPr>
        </p:nvSpPr>
        <p:spPr>
          <a:solidFill>
            <a:schemeClr val="accent1"/>
          </a:solidFill>
        </p:spPr>
        <p:txBody>
          <a:bodyPr/>
          <a:lstStyle/>
          <a:p>
            <a:pPr algn="ctr"/>
            <a:r>
              <a:rPr lang="en-US" b="1" dirty="0">
                <a:solidFill>
                  <a:schemeClr val="bg1"/>
                </a:solidFill>
              </a:rPr>
              <a:t>Strategies to Engage Employees in Hotels</a:t>
            </a:r>
            <a:endParaRPr lang="en-GB" b="1" dirty="0">
              <a:solidFill>
                <a:schemeClr val="bg1"/>
              </a:solidFill>
            </a:endParaRPr>
          </a:p>
        </p:txBody>
      </p:sp>
      <p:graphicFrame>
        <p:nvGraphicFramePr>
          <p:cNvPr id="2" name="Content Placeholder 1">
            <a:extLst>
              <a:ext uri="{FF2B5EF4-FFF2-40B4-BE49-F238E27FC236}">
                <a16:creationId xmlns:a16="http://schemas.microsoft.com/office/drawing/2014/main" id="{4CA46CEF-CA29-C8C0-D592-0A0699BD3F2D}"/>
              </a:ext>
            </a:extLst>
          </p:cNvPr>
          <p:cNvGraphicFramePr>
            <a:graphicFrameLocks noGrp="1"/>
          </p:cNvGraphicFramePr>
          <p:nvPr>
            <p:ph sz="half" idx="1"/>
            <p:extLst>
              <p:ext uri="{D42A27DB-BD31-4B8C-83A1-F6EECF244321}">
                <p14:modId xmlns:p14="http://schemas.microsoft.com/office/powerpoint/2010/main" val="119948659"/>
              </p:ext>
            </p:extLst>
          </p:nvPr>
        </p:nvGraphicFramePr>
        <p:xfrm>
          <a:off x="452410" y="1920329"/>
          <a:ext cx="5577550" cy="4625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BB9E9084-3D85-43A9-A0B8-3B5594C021C7}"/>
              </a:ext>
            </a:extLst>
          </p:cNvPr>
          <p:cNvPicPr>
            <a:picLocks noChangeAspect="1"/>
          </p:cNvPicPr>
          <p:nvPr/>
        </p:nvPicPr>
        <p:blipFill>
          <a:blip r:embed="rId8"/>
          <a:stretch>
            <a:fillRect/>
          </a:stretch>
        </p:blipFill>
        <p:spPr>
          <a:xfrm>
            <a:off x="6324309" y="2089893"/>
            <a:ext cx="5016317" cy="4286250"/>
          </a:xfrm>
          <a:prstGeom prst="rect">
            <a:avLst/>
          </a:prstGeom>
        </p:spPr>
      </p:pic>
    </p:spTree>
    <p:extLst>
      <p:ext uri="{BB962C8B-B14F-4D97-AF65-F5344CB8AC3E}">
        <p14:creationId xmlns:p14="http://schemas.microsoft.com/office/powerpoint/2010/main" val="544962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6BBFF44F-1A33-42B2-BC70-41604B782C1F}"/>
              </a:ext>
            </a:extLst>
          </p:cNvPr>
          <p:cNvSpPr>
            <a:spLocks noGrp="1"/>
          </p:cNvSpPr>
          <p:nvPr>
            <p:ph type="title"/>
          </p:nvPr>
        </p:nvSpPr>
        <p:spPr>
          <a:solidFill>
            <a:schemeClr val="accent1"/>
          </a:solidFill>
        </p:spPr>
        <p:txBody>
          <a:bodyPr/>
          <a:lstStyle/>
          <a:p>
            <a:pPr algn="ctr"/>
            <a:r>
              <a:rPr lang="en-US" b="1" dirty="0">
                <a:solidFill>
                  <a:schemeClr val="bg1"/>
                </a:solidFill>
              </a:rPr>
              <a:t>Strategies to Engage Employees in Hotels</a:t>
            </a:r>
            <a:endParaRPr lang="en-GB" b="1" dirty="0">
              <a:solidFill>
                <a:schemeClr val="bg1"/>
              </a:solidFill>
            </a:endParaRPr>
          </a:p>
        </p:txBody>
      </p:sp>
      <p:graphicFrame>
        <p:nvGraphicFramePr>
          <p:cNvPr id="3" name="Content Placeholder 2">
            <a:extLst>
              <a:ext uri="{FF2B5EF4-FFF2-40B4-BE49-F238E27FC236}">
                <a16:creationId xmlns:a16="http://schemas.microsoft.com/office/drawing/2014/main" id="{C3D47EBC-CECF-AA23-80B4-6720FBE26716}"/>
              </a:ext>
            </a:extLst>
          </p:cNvPr>
          <p:cNvGraphicFramePr>
            <a:graphicFrameLocks noGrp="1"/>
          </p:cNvGraphicFramePr>
          <p:nvPr>
            <p:ph sz="half" idx="1"/>
            <p:extLst>
              <p:ext uri="{D42A27DB-BD31-4B8C-83A1-F6EECF244321}">
                <p14:modId xmlns:p14="http://schemas.microsoft.com/office/powerpoint/2010/main" val="844593943"/>
              </p:ext>
            </p:extLst>
          </p:nvPr>
        </p:nvGraphicFramePr>
        <p:xfrm>
          <a:off x="554372" y="2242444"/>
          <a:ext cx="5307948" cy="4158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CFDF55C7-4AD3-D5E8-B31C-B6B273D1109F}"/>
              </a:ext>
            </a:extLst>
          </p:cNvPr>
          <p:cNvPicPr>
            <a:picLocks noChangeAspect="1"/>
          </p:cNvPicPr>
          <p:nvPr/>
        </p:nvPicPr>
        <p:blipFill>
          <a:blip r:embed="rId8"/>
          <a:stretch>
            <a:fillRect/>
          </a:stretch>
        </p:blipFill>
        <p:spPr>
          <a:xfrm>
            <a:off x="6798832" y="2093259"/>
            <a:ext cx="4307541" cy="4307541"/>
          </a:xfrm>
          <a:prstGeom prst="rect">
            <a:avLst/>
          </a:prstGeom>
        </p:spPr>
      </p:pic>
    </p:spTree>
    <p:extLst>
      <p:ext uri="{BB962C8B-B14F-4D97-AF65-F5344CB8AC3E}">
        <p14:creationId xmlns:p14="http://schemas.microsoft.com/office/powerpoint/2010/main" val="1858002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6BBFF44F-1A33-42B2-BC70-41604B782C1F}"/>
              </a:ext>
            </a:extLst>
          </p:cNvPr>
          <p:cNvSpPr>
            <a:spLocks noGrp="1"/>
          </p:cNvSpPr>
          <p:nvPr>
            <p:ph type="title"/>
          </p:nvPr>
        </p:nvSpPr>
        <p:spPr>
          <a:solidFill>
            <a:schemeClr val="accent1"/>
          </a:solidFill>
        </p:spPr>
        <p:txBody>
          <a:bodyPr/>
          <a:lstStyle/>
          <a:p>
            <a:pPr algn="ctr"/>
            <a:r>
              <a:rPr lang="en-US" b="1" dirty="0">
                <a:solidFill>
                  <a:schemeClr val="bg1"/>
                </a:solidFill>
              </a:rPr>
              <a:t>Conclusion</a:t>
            </a:r>
            <a:endParaRPr lang="en-GB" b="1" dirty="0">
              <a:solidFill>
                <a:schemeClr val="bg1"/>
              </a:solidFill>
            </a:endParaRPr>
          </a:p>
        </p:txBody>
      </p:sp>
      <p:sp>
        <p:nvSpPr>
          <p:cNvPr id="14" name="Content Placeholder 13">
            <a:extLst>
              <a:ext uri="{FF2B5EF4-FFF2-40B4-BE49-F238E27FC236}">
                <a16:creationId xmlns:a16="http://schemas.microsoft.com/office/drawing/2014/main" id="{F38F2C21-BFF8-4834-9D33-1B73A04C0C67}"/>
              </a:ext>
            </a:extLst>
          </p:cNvPr>
          <p:cNvSpPr>
            <a:spLocks noGrp="1"/>
          </p:cNvSpPr>
          <p:nvPr>
            <p:ph sz="half" idx="1"/>
          </p:nvPr>
        </p:nvSpPr>
        <p:spPr>
          <a:xfrm>
            <a:off x="340891" y="2313939"/>
            <a:ext cx="5296116" cy="3786789"/>
          </a:xfrm>
        </p:spPr>
        <p:txBody>
          <a:bodyPr>
            <a:normAutofit/>
          </a:bodyPr>
          <a:lstStyle/>
          <a:p>
            <a:pPr marL="0" indent="0" algn="just">
              <a:lnSpc>
                <a:spcPct val="150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The provision of services of a high quality and of the anticipated kind to guests staying at the hotel is the critical factor in determining whether or not a hotel will be profitable. The only method to make certain that the guests get quality service is to have a proactive staff that is highly driven and motivated to give quality of service for the greater image of the business. This is the one of the very vital elements to assure that the visitors receive quality service.</a:t>
            </a:r>
            <a:endParaRPr lang="en-GB" sz="1800" dirty="0">
              <a:effectLst/>
              <a:latin typeface="Calibri" panose="020F0502020204030204" pitchFamily="34" charset="0"/>
              <a:ea typeface="SimSun" panose="02010600030101010101" pitchFamily="2" charset="-122"/>
            </a:endParaRPr>
          </a:p>
        </p:txBody>
      </p:sp>
      <p:pic>
        <p:nvPicPr>
          <p:cNvPr id="2" name="Picture 1">
            <a:extLst>
              <a:ext uri="{FF2B5EF4-FFF2-40B4-BE49-F238E27FC236}">
                <a16:creationId xmlns:a16="http://schemas.microsoft.com/office/drawing/2014/main" id="{7B8177E5-76B4-A14A-53F6-BFD16BE78DCC}"/>
              </a:ext>
            </a:extLst>
          </p:cNvPr>
          <p:cNvPicPr>
            <a:picLocks noChangeAspect="1"/>
          </p:cNvPicPr>
          <p:nvPr/>
        </p:nvPicPr>
        <p:blipFill>
          <a:blip r:embed="rId3"/>
          <a:stretch>
            <a:fillRect/>
          </a:stretch>
        </p:blipFill>
        <p:spPr>
          <a:xfrm>
            <a:off x="5467959" y="2098412"/>
            <a:ext cx="6372392" cy="3786789"/>
          </a:xfrm>
          <a:prstGeom prst="rect">
            <a:avLst/>
          </a:prstGeom>
        </p:spPr>
      </p:pic>
    </p:spTree>
    <p:extLst>
      <p:ext uri="{BB962C8B-B14F-4D97-AF65-F5344CB8AC3E}">
        <p14:creationId xmlns:p14="http://schemas.microsoft.com/office/powerpoint/2010/main" val="209044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24D4D-5C7D-4753-BE26-CFDABCB348FD}"/>
              </a:ext>
            </a:extLst>
          </p:cNvPr>
          <p:cNvSpPr>
            <a:spLocks noGrp="1"/>
          </p:cNvSpPr>
          <p:nvPr>
            <p:ph type="title"/>
          </p:nvPr>
        </p:nvSpPr>
        <p:spPr/>
        <p:txBody>
          <a:bodyPr/>
          <a:lstStyle/>
          <a:p>
            <a:r>
              <a:rPr lang="en-US" b="1" dirty="0"/>
              <a:t>References</a:t>
            </a:r>
            <a:endParaRPr lang="en-GB" b="1" dirty="0"/>
          </a:p>
        </p:txBody>
      </p:sp>
      <p:sp>
        <p:nvSpPr>
          <p:cNvPr id="3" name="TextBox 2">
            <a:extLst>
              <a:ext uri="{FF2B5EF4-FFF2-40B4-BE49-F238E27FC236}">
                <a16:creationId xmlns:a16="http://schemas.microsoft.com/office/drawing/2014/main" id="{77408DDA-508D-4AFA-9B0D-3361CF10BC0D}"/>
              </a:ext>
            </a:extLst>
          </p:cNvPr>
          <p:cNvSpPr txBox="1"/>
          <p:nvPr/>
        </p:nvSpPr>
        <p:spPr>
          <a:xfrm>
            <a:off x="838200" y="1464319"/>
            <a:ext cx="10778247" cy="5028556"/>
          </a:xfrm>
          <a:prstGeom prst="rect">
            <a:avLst/>
          </a:prstGeom>
          <a:noFill/>
        </p:spPr>
        <p:txBody>
          <a:bodyPr wrap="square" rtlCol="0">
            <a:spAutoFit/>
          </a:bodyPr>
          <a:lstStyle/>
          <a:p>
            <a:pPr>
              <a:lnSpc>
                <a:spcPct val="150000"/>
              </a:lnSpc>
            </a:pPr>
            <a:r>
              <a:rPr lang="en-US" sz="1800" dirty="0" err="1">
                <a:effectLst/>
                <a:latin typeface="Calibri" panose="020F0502020204030204" pitchFamily="34" charset="0"/>
              </a:rPr>
              <a:t>Črnjar</a:t>
            </a:r>
            <a:r>
              <a:rPr lang="en-US" sz="1800" dirty="0">
                <a:effectLst/>
                <a:latin typeface="Calibri" panose="020F0502020204030204" pitchFamily="34" charset="0"/>
              </a:rPr>
              <a:t>, K., </a:t>
            </a:r>
            <a:r>
              <a:rPr lang="en-US" sz="1800" dirty="0" err="1">
                <a:effectLst/>
                <a:latin typeface="Calibri" panose="020F0502020204030204" pitchFamily="34" charset="0"/>
              </a:rPr>
              <a:t>Dlačić</a:t>
            </a:r>
            <a:r>
              <a:rPr lang="en-US" sz="1800" dirty="0">
                <a:effectLst/>
                <a:latin typeface="Calibri" panose="020F0502020204030204" pitchFamily="34" charset="0"/>
              </a:rPr>
              <a:t>, J. and </a:t>
            </a:r>
            <a:r>
              <a:rPr lang="en-US" sz="1800" dirty="0" err="1">
                <a:effectLst/>
                <a:latin typeface="Calibri" panose="020F0502020204030204" pitchFamily="34" charset="0"/>
              </a:rPr>
              <a:t>Milfelner</a:t>
            </a:r>
            <a:r>
              <a:rPr lang="en-US" sz="1800" dirty="0">
                <a:effectLst/>
                <a:latin typeface="Calibri" panose="020F0502020204030204" pitchFamily="34" charset="0"/>
              </a:rPr>
              <a:t>, B., 2020. Analysing the Relationship Between Hotels’ Internal Marketing and Employee Engagement Dimensions. </a:t>
            </a:r>
            <a:r>
              <a:rPr lang="en-US" sz="1800" i="1" dirty="0">
                <a:effectLst/>
                <a:latin typeface="Calibri" panose="020F0502020204030204" pitchFamily="34" charset="0"/>
              </a:rPr>
              <a:t>Market-</a:t>
            </a:r>
            <a:r>
              <a:rPr lang="en-US" sz="1800" i="1" dirty="0" err="1">
                <a:effectLst/>
                <a:latin typeface="Calibri" panose="020F0502020204030204" pitchFamily="34" charset="0"/>
              </a:rPr>
              <a:t>Tržište</a:t>
            </a:r>
            <a:r>
              <a:rPr lang="en-US" sz="1800" dirty="0">
                <a:effectLst/>
                <a:latin typeface="Calibri" panose="020F0502020204030204" pitchFamily="34" charset="0"/>
              </a:rPr>
              <a:t>, 32(SI), pp.49–65.</a:t>
            </a:r>
          </a:p>
          <a:p>
            <a:pPr>
              <a:lnSpc>
                <a:spcPct val="150000"/>
              </a:lnSpc>
            </a:pPr>
            <a:r>
              <a:rPr lang="en-US" sz="1800" dirty="0" err="1">
                <a:effectLst/>
                <a:latin typeface="Calibri" panose="020F0502020204030204" pitchFamily="34" charset="0"/>
              </a:rPr>
              <a:t>Dolasinski</a:t>
            </a:r>
            <a:r>
              <a:rPr lang="en-US" sz="1800" dirty="0">
                <a:effectLst/>
                <a:latin typeface="Calibri" panose="020F0502020204030204" pitchFamily="34" charset="0"/>
              </a:rPr>
              <a:t>, M. and Roberts, C., 2021. Employee engagement and balance scorecard performance in full- and select-service hotels. </a:t>
            </a:r>
            <a:r>
              <a:rPr lang="en-US" sz="1800" i="1" dirty="0">
                <a:effectLst/>
                <a:latin typeface="Calibri" panose="020F0502020204030204" pitchFamily="34" charset="0"/>
              </a:rPr>
              <a:t>Academia Letters</a:t>
            </a:r>
            <a:r>
              <a:rPr lang="en-US" sz="1800" dirty="0">
                <a:effectLst/>
                <a:latin typeface="Calibri" panose="020F0502020204030204" pitchFamily="34" charset="0"/>
              </a:rPr>
              <a:t>, 17(3).</a:t>
            </a:r>
          </a:p>
          <a:p>
            <a:pPr>
              <a:lnSpc>
                <a:spcPct val="150000"/>
              </a:lnSpc>
            </a:pPr>
            <a:r>
              <a:rPr lang="en-US" sz="1800" dirty="0">
                <a:effectLst/>
                <a:latin typeface="Calibri" panose="020F0502020204030204" pitchFamily="34" charset="0"/>
              </a:rPr>
              <a:t>Han, Z., Wang, Q. and Yan, X., 2019. How Responsible Leadership Motivates Employees to Engage in Organizational Citizenship Behavior for the Environment: A Double-Mediation Model. </a:t>
            </a:r>
            <a:r>
              <a:rPr lang="en-US" sz="1800" i="1" dirty="0">
                <a:effectLst/>
                <a:latin typeface="Calibri" panose="020F0502020204030204" pitchFamily="34" charset="0"/>
              </a:rPr>
              <a:t>Sustainability</a:t>
            </a:r>
            <a:r>
              <a:rPr lang="en-US" sz="1800" dirty="0">
                <a:effectLst/>
                <a:latin typeface="Calibri" panose="020F0502020204030204" pitchFamily="34" charset="0"/>
              </a:rPr>
              <a:t>, 11(3), p.605.</a:t>
            </a:r>
          </a:p>
          <a:p>
            <a:pPr>
              <a:lnSpc>
                <a:spcPct val="150000"/>
              </a:lnSpc>
            </a:pPr>
            <a:r>
              <a:rPr lang="en-US" sz="1800" dirty="0">
                <a:effectLst/>
                <a:latin typeface="Calibri" panose="020F0502020204030204" pitchFamily="34" charset="0"/>
              </a:rPr>
              <a:t>Hunsaker, W.D. and </a:t>
            </a:r>
            <a:r>
              <a:rPr lang="en-US" sz="1800" dirty="0" err="1">
                <a:effectLst/>
                <a:latin typeface="Calibri" panose="020F0502020204030204" pitchFamily="34" charset="0"/>
              </a:rPr>
              <a:t>Jeong</a:t>
            </a:r>
            <a:r>
              <a:rPr lang="en-US" sz="1800" dirty="0">
                <a:effectLst/>
                <a:latin typeface="Calibri" panose="020F0502020204030204" pitchFamily="34" charset="0"/>
              </a:rPr>
              <a:t>, W., 2020. Engaging employees through spiritual leadership. </a:t>
            </a:r>
            <a:r>
              <a:rPr lang="en-US" sz="1800" i="1" dirty="0">
                <a:effectLst/>
                <a:latin typeface="Calibri" panose="020F0502020204030204" pitchFamily="34" charset="0"/>
              </a:rPr>
              <a:t>Management Science Letters</a:t>
            </a:r>
            <a:r>
              <a:rPr lang="en-US" sz="1800" dirty="0">
                <a:effectLst/>
                <a:latin typeface="Calibri" panose="020F0502020204030204" pitchFamily="34" charset="0"/>
              </a:rPr>
              <a:t>, 12(1), pp.3527–3536.</a:t>
            </a:r>
          </a:p>
          <a:p>
            <a:pPr>
              <a:lnSpc>
                <a:spcPct val="150000"/>
              </a:lnSpc>
            </a:pPr>
            <a:r>
              <a:rPr lang="en-US" sz="1800" dirty="0">
                <a:effectLst/>
                <a:latin typeface="Calibri" panose="020F0502020204030204" pitchFamily="34" charset="0"/>
              </a:rPr>
              <a:t>Lussier, R. and Hendon, J., 2017. </a:t>
            </a:r>
            <a:r>
              <a:rPr lang="en-US" sz="1800" i="1" dirty="0">
                <a:effectLst/>
                <a:latin typeface="Calibri" panose="020F0502020204030204" pitchFamily="34" charset="0"/>
              </a:rPr>
              <a:t>Fundamentals of human resource management : functions, applications, skill development</a:t>
            </a:r>
            <a:r>
              <a:rPr lang="en-US" sz="1800" dirty="0">
                <a:effectLst/>
                <a:latin typeface="Calibri" panose="020F0502020204030204" pitchFamily="34" charset="0"/>
              </a:rPr>
              <a:t>. Los Angeles: Sage.</a:t>
            </a:r>
          </a:p>
          <a:p>
            <a:pPr>
              <a:lnSpc>
                <a:spcPct val="150000"/>
              </a:lnSpc>
            </a:pPr>
            <a:r>
              <a:rPr lang="en-US" sz="1800" dirty="0" err="1">
                <a:effectLst/>
                <a:latin typeface="Calibri" panose="020F0502020204030204" pitchFamily="34" charset="0"/>
              </a:rPr>
              <a:t>Sange</a:t>
            </a:r>
            <a:r>
              <a:rPr lang="en-US" sz="1800" dirty="0">
                <a:effectLst/>
                <a:latin typeface="Calibri" panose="020F0502020204030204" pitchFamily="34" charset="0"/>
              </a:rPr>
              <a:t>, R., 2015. Progressive Importance of the Drivers of Employee Engagement. </a:t>
            </a:r>
            <a:r>
              <a:rPr lang="en-US" sz="1800" i="1" dirty="0">
                <a:effectLst/>
                <a:latin typeface="Calibri" panose="020F0502020204030204" pitchFamily="34" charset="0"/>
              </a:rPr>
              <a:t>Indian Journal of Science and Technology</a:t>
            </a:r>
            <a:r>
              <a:rPr lang="en-US" sz="1800" dirty="0">
                <a:effectLst/>
                <a:latin typeface="Calibri" panose="020F0502020204030204" pitchFamily="34" charset="0"/>
              </a:rPr>
              <a:t>, 8(S4), p.299.</a:t>
            </a:r>
          </a:p>
        </p:txBody>
      </p:sp>
    </p:spTree>
    <p:extLst>
      <p:ext uri="{BB962C8B-B14F-4D97-AF65-F5344CB8AC3E}">
        <p14:creationId xmlns:p14="http://schemas.microsoft.com/office/powerpoint/2010/main" val="1576349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1858</Words>
  <Application>Microsoft Office PowerPoint</Application>
  <PresentationFormat>Widescreen</PresentationFormat>
  <Paragraphs>60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Contents</vt:lpstr>
      <vt:lpstr>Introduction</vt:lpstr>
      <vt:lpstr>Employee Engagement in Hotels</vt:lpstr>
      <vt:lpstr>Employee Engagement in Hotels</vt:lpstr>
      <vt:lpstr>Importance of Employee Engagement in Hotels</vt:lpstr>
      <vt:lpstr>Importance of Employee Engagement in Hotels</vt:lpstr>
      <vt:lpstr>Strategies to Engage Employees in Hotels</vt:lpstr>
      <vt:lpstr>Strategies to Engage Employees in Hotels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2021-10-13T08:48:28Z</dcterms:created>
  <dcterms:modified xsi:type="dcterms:W3CDTF">2022-12-01T18:46:53Z</dcterms:modified>
</cp:coreProperties>
</file>