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4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3" r:id="rId1"/>
  </p:sldMasterIdLst>
  <p:notesMasterIdLst>
    <p:notesMasterId r:id="rId52"/>
  </p:notesMasterIdLst>
  <p:handoutMasterIdLst>
    <p:handoutMasterId r:id="rId53"/>
  </p:handoutMasterIdLst>
  <p:sldIdLst>
    <p:sldId id="256" r:id="rId2"/>
    <p:sldId id="292" r:id="rId3"/>
    <p:sldId id="295" r:id="rId4"/>
    <p:sldId id="300" r:id="rId5"/>
    <p:sldId id="296" r:id="rId6"/>
    <p:sldId id="301" r:id="rId7"/>
    <p:sldId id="380" r:id="rId8"/>
    <p:sldId id="381" r:id="rId9"/>
    <p:sldId id="378" r:id="rId10"/>
    <p:sldId id="433" r:id="rId11"/>
    <p:sldId id="362" r:id="rId12"/>
    <p:sldId id="382" r:id="rId13"/>
    <p:sldId id="383" r:id="rId14"/>
    <p:sldId id="384" r:id="rId15"/>
    <p:sldId id="385" r:id="rId16"/>
    <p:sldId id="386" r:id="rId17"/>
    <p:sldId id="367" r:id="rId18"/>
    <p:sldId id="387" r:id="rId19"/>
    <p:sldId id="390" r:id="rId20"/>
    <p:sldId id="391" r:id="rId21"/>
    <p:sldId id="392" r:id="rId22"/>
    <p:sldId id="393" r:id="rId23"/>
    <p:sldId id="394" r:id="rId24"/>
    <p:sldId id="395" r:id="rId25"/>
    <p:sldId id="396" r:id="rId26"/>
    <p:sldId id="397" r:id="rId27"/>
    <p:sldId id="398" r:id="rId28"/>
    <p:sldId id="399" r:id="rId29"/>
    <p:sldId id="400" r:id="rId30"/>
    <p:sldId id="401" r:id="rId31"/>
    <p:sldId id="402" r:id="rId32"/>
    <p:sldId id="403" r:id="rId33"/>
    <p:sldId id="404" r:id="rId34"/>
    <p:sldId id="405" r:id="rId35"/>
    <p:sldId id="406" r:id="rId36"/>
    <p:sldId id="407" r:id="rId37"/>
    <p:sldId id="408" r:id="rId38"/>
    <p:sldId id="409" r:id="rId39"/>
    <p:sldId id="410" r:id="rId40"/>
    <p:sldId id="416" r:id="rId41"/>
    <p:sldId id="417" r:id="rId42"/>
    <p:sldId id="418" r:id="rId43"/>
    <p:sldId id="419" r:id="rId44"/>
    <p:sldId id="423" r:id="rId45"/>
    <p:sldId id="424" r:id="rId46"/>
    <p:sldId id="425" r:id="rId47"/>
    <p:sldId id="434" r:id="rId48"/>
    <p:sldId id="370" r:id="rId49"/>
    <p:sldId id="430" r:id="rId50"/>
    <p:sldId id="429" r:id="rId51"/>
  </p:sldIdLst>
  <p:sldSz cx="9144000" cy="6858000" type="screen4x3"/>
  <p:notesSz cx="9144000" cy="6858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99"/>
    <a:srgbClr val="331BC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94" autoAdjust="0"/>
    <p:restoredTop sz="94660"/>
  </p:normalViewPr>
  <p:slideViewPr>
    <p:cSldViewPr>
      <p:cViewPr varScale="1">
        <p:scale>
          <a:sx n="68" d="100"/>
          <a:sy n="68" d="100"/>
        </p:scale>
        <p:origin x="-145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E29371-87FB-4F4D-AB47-2706D65751F0}" type="datetimeFigureOut">
              <a:rPr lang="en-GB" smtClean="0"/>
              <a:pPr/>
              <a:t>11/10/2018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E3EF0C-7EB4-4E82-BF7C-4C53F0C14FFA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0DB64D1-7E7D-4EB9-829A-62A2D03CE4AA}" type="datetimeFigureOut">
              <a:rPr lang="en-GB" smtClean="0"/>
              <a:pPr/>
              <a:t>11/10/2018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D193EC-F29A-4802-9DED-69FA59CA1CA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Consultancy work, retainer,</a:t>
            </a:r>
            <a:r>
              <a:rPr lang="en-GB" baseline="0" dirty="0" smtClean="0"/>
              <a:t> one-offs, hourly or daily. Bespoke to the client and the work. FREE initial consultation.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95B351-0941-43DE-97A4-6E256F867A88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13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15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42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6EA2D65-218B-4E05-8F31-1F552C1FE442}" type="slidenum">
              <a:rPr lang="en-US"/>
              <a:pPr/>
              <a:t>43</a:t>
            </a:fld>
            <a:endParaRPr 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>
              <a:latin typeface="Times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1.IMAGINATION</a:t>
            </a:r>
            <a:r>
              <a:rPr lang="en-GB" baseline="0" dirty="0" smtClean="0"/>
              <a:t>  2. Problem Solving  3. Why child.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B95B351-0941-43DE-97A4-6E256F867A88}" type="slidenum">
              <a:rPr lang="en-GB" smtClean="0"/>
              <a:pPr/>
              <a:t>46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81BB4D88-01AB-4C18-BD28-0C89BC094654}" type="datetimeFigureOut">
              <a:rPr lang="en-US" smtClean="0"/>
              <a:pPr>
                <a:defRPr/>
              </a:pPr>
              <a:t>10/11/2018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CED0E861-3FF0-4132-877D-98E1CEA906A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7728C56-A700-42D5-9636-0B2B03B88053}" type="datetimeFigureOut">
              <a:rPr lang="en-US" smtClean="0"/>
              <a:pPr>
                <a:defRPr/>
              </a:pPr>
              <a:t>10/11/2018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9806F36-EC1D-4F3D-AF0A-E18899F058C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3C09EB7-EDD1-4D40-ABB7-BE0CE03C250B}" type="datetimeFigureOut">
              <a:rPr lang="en-US" smtClean="0"/>
              <a:pPr>
                <a:defRPr/>
              </a:pPr>
              <a:t>10/11/2018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A7DE1202-54C2-4D02-84A5-94FA7B826E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pPr>
              <a:defRPr/>
            </a:pPr>
            <a:fld id="{F5B3FA63-9085-41A4-81EB-A35E68F75486}" type="datetimeFigureOut">
              <a:rPr lang="en-US" smtClean="0"/>
              <a:pPr>
                <a:defRPr/>
              </a:pPr>
              <a:t>10/11/2018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>
              <a:defRPr/>
            </a:pPr>
            <a:fld id="{E72E4FCE-7C50-4EEF-BFC1-A701B1F46C7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pPr>
              <a:defRPr/>
            </a:pPr>
            <a:fld id="{34BE7454-88F5-48FD-B540-F5CC2BA126C1}" type="datetimeFigureOut">
              <a:rPr lang="en-US" smtClean="0"/>
              <a:pPr>
                <a:defRPr/>
              </a:pPr>
              <a:t>10/11/2018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>
              <a:defRPr/>
            </a:pPr>
            <a:fld id="{2950D148-932C-40A6-A29B-E407FC03E1F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pPr>
              <a:defRPr/>
            </a:pPr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67B3044-CBD3-4051-AA03-ADD5DCC2C435}" type="datetimeFigureOut">
              <a:rPr lang="en-US" smtClean="0"/>
              <a:pPr>
                <a:defRPr/>
              </a:pPr>
              <a:t>10/11/2018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CE352B25-6D13-4094-9D9D-64D8FA25237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D3C328A-DD1F-4DC6-9658-CE9474A21B51}" type="datetimeFigureOut">
              <a:rPr lang="en-US" smtClean="0"/>
              <a:pPr>
                <a:defRPr/>
              </a:pPr>
              <a:t>10/11/2018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A871F100-8EC6-4200-80A1-268DE830E33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0B25C40-B787-4F89-9D54-85647DE077AE}" type="datetimeFigureOut">
              <a:rPr lang="en-US" smtClean="0"/>
              <a:pPr>
                <a:defRPr/>
              </a:pPr>
              <a:t>10/11/2018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3D715733-BCE8-484A-84FE-353D7C94E07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pPr>
              <a:defRPr/>
            </a:pPr>
            <a:fld id="{D39564AC-1B47-4657-ADA3-63A8B6E8E679}" type="datetimeFigureOut">
              <a:rPr lang="en-US" smtClean="0"/>
              <a:pPr>
                <a:defRPr/>
              </a:pPr>
              <a:t>10/11/2018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pPr>
              <a:defRPr/>
            </a:pPr>
            <a:fld id="{2E20FCC1-F0AD-41A7-9F7E-9DD3CC32AA7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pPr>
              <a:defRPr/>
            </a:pP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63143B7-B152-4604-B430-EAB73F6F565C}" type="datetimeFigureOut">
              <a:rPr lang="en-US" smtClean="0"/>
              <a:pPr>
                <a:defRPr/>
              </a:pPr>
              <a:t>10/11/2018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1DCD676-3243-49C0-B3F0-1F9B92DDA6F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pPr>
              <a:defRPr/>
            </a:pPr>
            <a:fld id="{FA840545-D47C-4347-8779-96EC4477FAE3}" type="datetimeFigureOut">
              <a:rPr lang="en-US" smtClean="0"/>
              <a:pPr>
                <a:defRPr/>
              </a:pPr>
              <a:t>10/11/2018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pPr>
              <a:defRPr/>
            </a:pPr>
            <a:fld id="{547AF01A-C4B6-44F0-89E2-30CEF0131A4D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71FEDEE2-94F0-4D77-8357-3D6F76566775}" type="datetimeFigureOut">
              <a:rPr lang="en-US" smtClean="0"/>
              <a:pPr>
                <a:defRPr/>
              </a:pPr>
              <a:t>10/11/2018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8172E74-130B-4F24-9C78-50C5A64603D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4" r:id="rId1"/>
    <p:sldLayoutId id="2147483815" r:id="rId2"/>
    <p:sldLayoutId id="2147483816" r:id="rId3"/>
    <p:sldLayoutId id="2147483817" r:id="rId4"/>
    <p:sldLayoutId id="2147483818" r:id="rId5"/>
    <p:sldLayoutId id="2147483819" r:id="rId6"/>
    <p:sldLayoutId id="2147483820" r:id="rId7"/>
    <p:sldLayoutId id="2147483821" r:id="rId8"/>
    <p:sldLayoutId id="2147483822" r:id="rId9"/>
    <p:sldLayoutId id="2147483823" r:id="rId10"/>
    <p:sldLayoutId id="2147483824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app.simplydo.io/idea/aDzkr9rC4SonrGawi/pitch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time_continue=125&amp;v=c_PZTAW5piQ" TargetMode="Externa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674296" cy="1828800"/>
          </a:xfrm>
        </p:spPr>
        <p:txBody>
          <a:bodyPr/>
          <a:lstStyle/>
          <a:p>
            <a:pPr eaLnBrk="1" hangingPunct="1"/>
            <a:r>
              <a:rPr lang="en-GB" sz="4800" b="1" dirty="0" smtClean="0"/>
              <a:t>ENTREPRENEURSHIP</a:t>
            </a:r>
          </a:p>
        </p:txBody>
      </p:sp>
      <p:sp>
        <p:nvSpPr>
          <p:cNvPr id="5123" name="Subtitle 2"/>
          <p:cNvSpPr>
            <a:spLocks noGrp="1"/>
          </p:cNvSpPr>
          <p:nvPr>
            <p:ph type="subTitle" idx="1"/>
          </p:nvPr>
        </p:nvSpPr>
        <p:spPr>
          <a:xfrm>
            <a:off x="457200" y="3860800"/>
            <a:ext cx="1738536" cy="1752600"/>
          </a:xfrm>
        </p:spPr>
        <p:txBody>
          <a:bodyPr/>
          <a:lstStyle/>
          <a:p>
            <a:pPr marL="63500" eaLnBrk="1" hangingPunct="1"/>
            <a:r>
              <a:rPr lang="en-GB" b="1" dirty="0" smtClean="0">
                <a:solidFill>
                  <a:schemeClr val="tx1"/>
                </a:solidFill>
              </a:rPr>
              <a:t>Neil Dyer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395536" y="1785005"/>
            <a:ext cx="8281987" cy="48936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dirty="0">
                <a:latin typeface="Tahoma" pitchFamily="34" charset="0"/>
                <a:ea typeface="ＭＳ Ｐゴシック" pitchFamily="-112" charset="-128"/>
              </a:rPr>
              <a:t>This module is designed to help prepare you for the ‘real’ world</a:t>
            </a:r>
            <a:r>
              <a:rPr lang="en-GB" sz="2400" dirty="0" smtClean="0">
                <a:latin typeface="Tahoma" pitchFamily="34" charset="0"/>
                <a:ea typeface="ＭＳ Ｐゴシック" pitchFamily="-112" charset="-128"/>
              </a:rPr>
              <a:t>.</a:t>
            </a:r>
          </a:p>
          <a:p>
            <a:pPr eaLnBrk="0" hangingPunct="0">
              <a:spcBef>
                <a:spcPct val="50000"/>
              </a:spcBef>
            </a:pPr>
            <a:r>
              <a:rPr lang="en-GB" sz="2400" dirty="0" smtClean="0">
                <a:latin typeface="Tahoma" pitchFamily="34" charset="0"/>
                <a:ea typeface="ＭＳ Ｐゴシック" pitchFamily="-112" charset="-128"/>
              </a:rPr>
              <a:t>It will help you to:</a:t>
            </a:r>
            <a:br>
              <a:rPr lang="en-GB" sz="2400" dirty="0" smtClean="0">
                <a:latin typeface="Tahoma" pitchFamily="34" charset="0"/>
                <a:ea typeface="ＭＳ Ｐゴシック" pitchFamily="-112" charset="-128"/>
              </a:rPr>
            </a:br>
            <a:r>
              <a:rPr lang="en-GB" sz="2400" dirty="0" smtClean="0">
                <a:latin typeface="Tahoma" pitchFamily="34" charset="0"/>
                <a:ea typeface="ＭＳ Ｐゴシック" pitchFamily="-112" charset="-128"/>
              </a:rPr>
              <a:t/>
            </a:r>
            <a:br>
              <a:rPr lang="en-GB" sz="2400" dirty="0" smtClean="0">
                <a:latin typeface="Tahoma" pitchFamily="34" charset="0"/>
                <a:ea typeface="ＭＳ Ｐゴシック" pitchFamily="-112" charset="-128"/>
              </a:rPr>
            </a:br>
            <a:r>
              <a:rPr lang="en-GB" sz="2400" dirty="0" smtClean="0">
                <a:latin typeface="Tahoma" pitchFamily="34" charset="0"/>
                <a:ea typeface="ＭＳ Ｐゴシック" pitchFamily="-112" charset="-128"/>
              </a:rPr>
              <a:t>- Identify your individual skills, strengths and weaknesses</a:t>
            </a:r>
          </a:p>
          <a:p>
            <a:pPr eaLnBrk="0" hangingPunct="0">
              <a:spcBef>
                <a:spcPct val="50000"/>
              </a:spcBef>
            </a:pPr>
            <a:r>
              <a:rPr lang="en-GB" sz="2400" dirty="0" smtClean="0">
                <a:latin typeface="Tahoma" pitchFamily="34" charset="0"/>
                <a:ea typeface="ＭＳ Ｐゴシック" pitchFamily="-112" charset="-128"/>
              </a:rPr>
              <a:t>- How to apply yourself and get out there</a:t>
            </a: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400" dirty="0" smtClean="0">
                <a:latin typeface="Tahoma" pitchFamily="34" charset="0"/>
                <a:ea typeface="ＭＳ Ｐゴシック" pitchFamily="-112" charset="-128"/>
              </a:rPr>
              <a:t> Gain confidence in going alone</a:t>
            </a: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400" b="1" dirty="0" smtClean="0">
                <a:latin typeface="Tahoma" pitchFamily="34" charset="0"/>
                <a:ea typeface="ＭＳ Ｐゴシック" pitchFamily="-112" charset="-128"/>
              </a:rPr>
              <a:t> EMBRACE YOUR CREATIVE – IDEAS!!!</a:t>
            </a: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400" b="1" dirty="0" smtClean="0">
                <a:latin typeface="Tahoma" pitchFamily="34" charset="0"/>
                <a:ea typeface="ＭＳ Ｐゴシック" pitchFamily="-112" charset="-128"/>
              </a:rPr>
              <a:t> DEVELOP YOUR ENTREPRENEURIAL SELF!</a:t>
            </a:r>
            <a:endParaRPr lang="en-GB" sz="2400" b="1" dirty="0">
              <a:latin typeface="Tahoma" pitchFamily="34" charset="0"/>
              <a:ea typeface="ＭＳ Ｐゴシック" pitchFamily="-112" charset="-128"/>
            </a:endParaRPr>
          </a:p>
          <a:p>
            <a:pPr eaLnBrk="0" hangingPunct="0">
              <a:spcBef>
                <a:spcPct val="50000"/>
              </a:spcBef>
            </a:pPr>
            <a:r>
              <a:rPr lang="en-GB" sz="2400" dirty="0" smtClean="0">
                <a:latin typeface="Tahoma" pitchFamily="34" charset="0"/>
                <a:ea typeface="ＭＳ Ｐゴシック" pitchFamily="-112" charset="-128"/>
              </a:rPr>
              <a:t>- Develop your next step</a:t>
            </a:r>
            <a:endParaRPr lang="en-GB" sz="2400" dirty="0"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395536" y="188640"/>
            <a:ext cx="8064896" cy="144016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Entrepreneurship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3"/>
          <p:cNvSpPr txBox="1">
            <a:spLocks noChangeArrowheads="1"/>
          </p:cNvSpPr>
          <p:nvPr/>
        </p:nvSpPr>
        <p:spPr bwMode="auto">
          <a:xfrm>
            <a:off x="827088" y="2060575"/>
            <a:ext cx="799306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YOU – Self-evaluation</a:t>
            </a:r>
            <a:r>
              <a:rPr lang="en-GB" sz="2800" dirty="0">
                <a:latin typeface="Tahoma" pitchFamily="34" charset="0"/>
                <a:ea typeface="ＭＳ Ｐゴシック" pitchFamily="-112" charset="-128"/>
              </a:rPr>
              <a:t>.</a:t>
            </a: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 What can I do? What do I want?</a:t>
            </a:r>
            <a:endParaRPr lang="en-GB" sz="2800" dirty="0"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827088" y="3212976"/>
            <a:ext cx="799306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ENVIRONMENT – What’s out there? How does it work?</a:t>
            </a:r>
            <a:endParaRPr lang="en-GB" sz="2800" dirty="0"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827088" y="4563125"/>
            <a:ext cx="799306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FIT – Where do I or can I fit in? How do I do this?</a:t>
            </a:r>
            <a:endParaRPr lang="en-GB" sz="2800" dirty="0"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395536" y="188640"/>
            <a:ext cx="8064896" cy="144016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Basic Principles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14340" grpId="0"/>
      <p:bldP spid="1434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3"/>
          <p:cNvSpPr txBox="1">
            <a:spLocks noChangeArrowheads="1"/>
          </p:cNvSpPr>
          <p:nvPr/>
        </p:nvSpPr>
        <p:spPr bwMode="auto">
          <a:xfrm>
            <a:off x="827088" y="2060575"/>
            <a:ext cx="799306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YOU – Skills audit. CV’s. Interviews.</a:t>
            </a:r>
            <a:endParaRPr lang="en-GB" sz="2800" dirty="0"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827088" y="3194973"/>
            <a:ext cx="799306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ENVIRONMENT – The industry. Rules &amp; </a:t>
            </a:r>
            <a:r>
              <a:rPr lang="en-GB" sz="2800" dirty="0" err="1" smtClean="0">
                <a:latin typeface="Tahoma" pitchFamily="34" charset="0"/>
                <a:ea typeface="ＭＳ Ｐゴシック" pitchFamily="-112" charset="-128"/>
              </a:rPr>
              <a:t>reg’s</a:t>
            </a: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. Opportunities and Threats.</a:t>
            </a:r>
            <a:endParaRPr lang="en-GB" sz="2800" dirty="0"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827088" y="4563125"/>
            <a:ext cx="799306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FIT – Ideas. Business. Self-Promotion.</a:t>
            </a:r>
            <a:endParaRPr lang="en-GB" sz="2800" dirty="0"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395536" y="188640"/>
            <a:ext cx="8064896" cy="144016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Basic Principles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" grpId="0"/>
      <p:bldP spid="14340" grpId="0"/>
      <p:bldP spid="1434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611188" y="2060575"/>
            <a:ext cx="8281987" cy="310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800" dirty="0">
                <a:latin typeface="Arial" pitchFamily="34" charset="0"/>
                <a:cs typeface="Arial" pitchFamily="34" charset="0"/>
              </a:rPr>
              <a:t>Potential employers who felt that something was missing. </a:t>
            </a:r>
          </a:p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Ex-students </a:t>
            </a:r>
            <a:r>
              <a:rPr lang="en-GB" sz="2800" dirty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who felt that they should have been given more advice and help at university.  </a:t>
            </a:r>
          </a:p>
          <a:p>
            <a:pPr eaLnBrk="0" hangingPunct="0">
              <a:spcBef>
                <a:spcPct val="50000"/>
              </a:spcBef>
            </a:pPr>
            <a:r>
              <a:rPr lang="en-GB" sz="2800" dirty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You will have to convince potential employers/clients of your worth. </a:t>
            </a: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836712"/>
            <a:ext cx="7993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Where did the idea for the module come from?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560" y="260648"/>
            <a:ext cx="7993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Course Outline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899592" y="836712"/>
          <a:ext cx="7848872" cy="5793576"/>
        </p:xfrm>
        <a:graphic>
          <a:graphicData uri="http://schemas.openxmlformats.org/drawingml/2006/table">
            <a:tbl>
              <a:tblPr/>
              <a:tblGrid>
                <a:gridCol w="1224136"/>
                <a:gridCol w="6624736"/>
              </a:tblGrid>
              <a:tr h="4656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</a:rPr>
                        <a:t>Wk 1:  3rd Oct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260" marR="4026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Introduction &amp; Assignment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Self-Evaluation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11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(CV, Application &amp; Interviews</a:t>
                      </a:r>
                      <a:r>
                        <a:rPr lang="en-GB" sz="1100" dirty="0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)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260" marR="4026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6086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Calibri"/>
                        </a:rPr>
                        <a:t>Wk 2:  10th Oct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260" marR="4026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Business Planning – The Formal Stuff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(Structure, Legal) </a:t>
                      </a:r>
                      <a:endParaRPr lang="en-GB" sz="1200" dirty="0" smtClean="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Calibri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b="1" dirty="0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Idea Generation </a:t>
                      </a:r>
                      <a:r>
                        <a:rPr lang="en-GB" sz="1100" dirty="0" smtClean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(Getting started on the business idea)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Introduction to Simply Do Ideas Portal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(Canvas and Sign-up)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STEP 1. Concept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(including SWOT Analysis of idea, value proposition, features, benefits) 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260" marR="4026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193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807720" algn="l"/>
                        </a:tabLs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Wk 3:  17th Oct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260" marR="4026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STEP 2. Customer </a:t>
                      </a:r>
                      <a:r>
                        <a:rPr lang="en-GB" sz="12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(market research, demographics, profiling)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STEP 3.</a:t>
                      </a:r>
                      <a:r>
                        <a:rPr lang="en-GB" sz="12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</a:t>
                      </a:r>
                      <a:r>
                        <a:rPr lang="en-GB" sz="12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Competitors</a:t>
                      </a:r>
                      <a:r>
                        <a:rPr lang="en-GB" sz="12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(competitor analysis with 5 Forces) 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260" marR="4026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2197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Wk 4:  24th Oct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260" marR="4026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Insight </a:t>
                      </a:r>
                      <a:r>
                        <a:rPr lang="en-GB" sz="12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into Marketing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 (how to Get, Keep, Grow customers – marketing, self-promotion, elevator pitch, relationship marketing, networking, pricing strategy)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STEP 4. Compatibility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(going back to self-evaluation, roles and responsibilities, human resource, skills) 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Insight into Networks 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(the importance of networks, alliances, partnerships – support, advice and </a:t>
                      </a:r>
                      <a:r>
                        <a:rPr lang="en-GB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suppliers/customers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) 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260" marR="4026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91290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Wk 5:  31st Oct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260" marR="4026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Intellectual Property with Kath Penaluna </a:t>
                      </a:r>
                      <a:endParaRPr lang="en-GB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STEP </a:t>
                      </a:r>
                      <a:r>
                        <a:rPr lang="en-GB" sz="12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5. Contents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(distribution, assets, resources, equipment, training)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STEP 6. Cash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(key costs and income, funding) 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Insight into Financial Planning and Projections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(Income, expenditure and profit) 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Insight into Funding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(</a:t>
                      </a:r>
                      <a:r>
                        <a:rPr lang="en-GB" sz="1200" dirty="0" err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Crowdfunding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, loans, grants) 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260" marR="4026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76075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Wk 6:  7th Nov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260" marR="4026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Mission Statement, Objectives, Management Team 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(the remaining sections)</a:t>
                      </a:r>
                      <a:r>
                        <a:rPr lang="en-GB" sz="12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Assignment Review – 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a round-up of all sections.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Open Q&amp;A – </a:t>
                      </a:r>
                      <a:r>
                        <a:rPr lang="en-GB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last chance to highlight trouble areas and revisit previous sessions.</a:t>
                      </a:r>
                      <a:r>
                        <a:rPr lang="en-GB" sz="12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260" marR="4026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596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819150" algn="l"/>
                        </a:tabLs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Wk 7:  14th Nov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260" marR="4026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i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No session – ‘Enterprise Week’: GET INVOLVED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260" marR="4026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596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Wk 8:  21st Nov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260" marR="4026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1-2-1 and Group Assignment Support Slots</a:t>
                      </a:r>
                      <a:r>
                        <a:rPr lang="en-GB" sz="120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Calibri"/>
                        </a:rPr>
                        <a:t> 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260" marR="4026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596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Wk 9: 28th Nov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260" marR="4026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i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No session – Work on Assignments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260" marR="4026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596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53415" algn="l"/>
                        </a:tabLs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Wk 10: 5th Dec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260" marR="4026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ASSESSMENT: Simply Do Presentations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260" marR="4026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1596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>
                          <a:latin typeface="Calibri"/>
                          <a:ea typeface="Calibri"/>
                          <a:cs typeface="Times New Roman"/>
                        </a:rPr>
                        <a:t>Wk 11: 12th Dec</a:t>
                      </a:r>
                      <a:endParaRPr lang="en-GB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260" marR="4026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ASSESSMENT: Simply Do Presentations</a:t>
                      </a:r>
                      <a:endParaRPr lang="en-GB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0260" marR="4026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836712"/>
            <a:ext cx="7993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Assessment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4" name="Text Box 3"/>
          <p:cNvSpPr txBox="1">
            <a:spLocks noChangeArrowheads="1"/>
          </p:cNvSpPr>
          <p:nvPr/>
        </p:nvSpPr>
        <p:spPr bwMode="auto">
          <a:xfrm>
            <a:off x="467544" y="1628800"/>
            <a:ext cx="7993062" cy="48628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514350" indent="-514350" eaLnBrk="0" hangingPunct="0">
              <a:spcBef>
                <a:spcPct val="50000"/>
              </a:spcBef>
            </a:pPr>
            <a:r>
              <a:rPr lang="en-GB" sz="2000" b="1" dirty="0" smtClean="0">
                <a:latin typeface="Tahoma" pitchFamily="34" charset="0"/>
                <a:ea typeface="ＭＳ Ｐゴシック" pitchFamily="-112" charset="-128"/>
              </a:rPr>
              <a:t>Venture/Business Plan (70%): </a:t>
            </a:r>
          </a:p>
          <a:p>
            <a:pPr marL="514350" indent="-514350" eaLnBrk="0" hangingPunct="0">
              <a:spcBef>
                <a:spcPct val="50000"/>
              </a:spcBef>
              <a:buFontTx/>
              <a:buChar char="-"/>
            </a:pPr>
            <a:r>
              <a:rPr lang="en-GB" sz="2000" dirty="0" smtClean="0">
                <a:latin typeface="Tahoma" pitchFamily="34" charset="0"/>
                <a:ea typeface="ＭＳ Ｐゴシック" pitchFamily="-112" charset="-128"/>
              </a:rPr>
              <a:t>Groups of 3-4 students.</a:t>
            </a:r>
          </a:p>
          <a:p>
            <a:pPr marL="514350" indent="-514350" eaLnBrk="0" hangingPunct="0">
              <a:spcBef>
                <a:spcPct val="50000"/>
              </a:spcBef>
              <a:buFontTx/>
              <a:buChar char="-"/>
            </a:pPr>
            <a:r>
              <a:rPr lang="en-GB" sz="2000" dirty="0" smtClean="0">
                <a:latin typeface="Tahoma" pitchFamily="34" charset="0"/>
                <a:ea typeface="ＭＳ Ｐゴシック" pitchFamily="-112" charset="-128"/>
              </a:rPr>
              <a:t>Venture Plan is due on </a:t>
            </a:r>
            <a:r>
              <a:rPr lang="en-GB" sz="2000" b="1" dirty="0" smtClean="0">
                <a:solidFill>
                  <a:srgbClr val="FF0000"/>
                </a:solidFill>
                <a:latin typeface="Tahoma" pitchFamily="34" charset="0"/>
                <a:ea typeface="ＭＳ Ｐゴシック" pitchFamily="-112" charset="-128"/>
              </a:rPr>
              <a:t>9/1/2019 at 4pm</a:t>
            </a:r>
            <a:r>
              <a:rPr lang="en-GB" sz="2000" dirty="0" smtClean="0">
                <a:latin typeface="Tahoma" pitchFamily="34" charset="0"/>
                <a:ea typeface="ＭＳ Ｐゴシック" pitchFamily="-112" charset="-128"/>
              </a:rPr>
              <a:t> and is to be PRINTED and BOUND (NOT IN A POLY-POCKET), and handed in to </a:t>
            </a:r>
            <a:r>
              <a:rPr lang="en-GB" sz="2000" u="sng" dirty="0" smtClean="0">
                <a:solidFill>
                  <a:srgbClr val="C00000"/>
                </a:solidFill>
                <a:latin typeface="Tahoma" pitchFamily="34" charset="0"/>
                <a:ea typeface="ＭＳ Ｐゴシック" pitchFamily="-112" charset="-128"/>
              </a:rPr>
              <a:t>your course Programme Staff AND SUBMITTED VIA TURNITIN.</a:t>
            </a:r>
          </a:p>
          <a:p>
            <a:pPr marL="514350" indent="-514350" eaLnBrk="0" hangingPunct="0">
              <a:spcBef>
                <a:spcPct val="50000"/>
              </a:spcBef>
              <a:buFontTx/>
              <a:buChar char="-"/>
            </a:pPr>
            <a:endParaRPr lang="en-GB" sz="2000" u="sng" dirty="0" smtClean="0">
              <a:solidFill>
                <a:srgbClr val="C00000"/>
              </a:solidFill>
              <a:latin typeface="Tahoma" pitchFamily="34" charset="0"/>
              <a:ea typeface="ＭＳ Ｐゴシック" pitchFamily="-112" charset="-128"/>
            </a:endParaRPr>
          </a:p>
          <a:p>
            <a:pPr marL="514350" indent="-514350" eaLnBrk="0" hangingPunct="0">
              <a:spcBef>
                <a:spcPct val="50000"/>
              </a:spcBef>
            </a:pPr>
            <a:r>
              <a:rPr lang="en-GB" sz="2000" b="1" dirty="0" smtClean="0">
                <a:latin typeface="Tahoma" pitchFamily="34" charset="0"/>
                <a:ea typeface="ＭＳ Ｐゴシック" pitchFamily="-112" charset="-128"/>
              </a:rPr>
              <a:t>Individual ‘Simply Do Ideas Pitch’ (30%):</a:t>
            </a:r>
          </a:p>
          <a:p>
            <a:pPr marL="514350" indent="-514350" eaLnBrk="0" hangingPunct="0">
              <a:spcBef>
                <a:spcPct val="50000"/>
              </a:spcBef>
              <a:buFontTx/>
              <a:buChar char="-"/>
            </a:pPr>
            <a:r>
              <a:rPr lang="en-GB" sz="2000" dirty="0" smtClean="0">
                <a:latin typeface="Tahoma" pitchFamily="34" charset="0"/>
                <a:ea typeface="ＭＳ Ｐゴシック" pitchFamily="-112" charset="-128"/>
              </a:rPr>
              <a:t>To be completed individually. </a:t>
            </a:r>
          </a:p>
          <a:p>
            <a:pPr marL="514350" indent="-514350" eaLnBrk="0" hangingPunct="0">
              <a:spcBef>
                <a:spcPct val="50000"/>
              </a:spcBef>
              <a:buFontTx/>
              <a:buChar char="-"/>
            </a:pPr>
            <a:r>
              <a:rPr lang="en-GB" sz="2000" dirty="0" smtClean="0">
                <a:latin typeface="Tahoma" pitchFamily="34" charset="0"/>
                <a:ea typeface="ＭＳ Ｐゴシック" pitchFamily="-112" charset="-128"/>
              </a:rPr>
              <a:t>PDF printout to be submitted by </a:t>
            </a:r>
            <a:r>
              <a:rPr lang="en-GB" sz="2000" b="1" dirty="0" smtClean="0">
                <a:solidFill>
                  <a:srgbClr val="FF0000"/>
                </a:solidFill>
                <a:latin typeface="Tahoma" pitchFamily="34" charset="0"/>
                <a:ea typeface="ＭＳ Ｐゴシック" pitchFamily="-112" charset="-128"/>
              </a:rPr>
              <a:t>3/12/18 (11:59pm)</a:t>
            </a:r>
          </a:p>
          <a:p>
            <a:pPr marL="514350" indent="-514350" eaLnBrk="0" hangingPunct="0">
              <a:spcBef>
                <a:spcPct val="50000"/>
              </a:spcBef>
              <a:buFontTx/>
              <a:buChar char="-"/>
            </a:pPr>
            <a:r>
              <a:rPr lang="en-GB" sz="2000" dirty="0" smtClean="0">
                <a:latin typeface="Tahoma" pitchFamily="34" charset="0"/>
                <a:ea typeface="ＭＳ Ｐゴシック" pitchFamily="-112" charset="-128"/>
              </a:rPr>
              <a:t>Pitch/Presentations will take place on </a:t>
            </a:r>
            <a:r>
              <a:rPr lang="en-GB" sz="2000" b="1" dirty="0" smtClean="0">
                <a:solidFill>
                  <a:srgbClr val="FF0000"/>
                </a:solidFill>
                <a:latin typeface="Tahoma" pitchFamily="34" charset="0"/>
                <a:ea typeface="ＭＳ Ｐゴシック" pitchFamily="-112" charset="-128"/>
              </a:rPr>
              <a:t>5/12/18 and 12/12/18, </a:t>
            </a:r>
            <a:r>
              <a:rPr lang="en-GB" sz="2000" dirty="0" smtClean="0">
                <a:latin typeface="Tahoma" pitchFamily="34" charset="0"/>
                <a:ea typeface="ＭＳ Ｐゴシック" pitchFamily="-112" charset="-128"/>
              </a:rPr>
              <a:t>and will last no longer than 10 minutes with Q&amp;A.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836712"/>
            <a:ext cx="7993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Assessment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4" name="Text Box 3"/>
          <p:cNvSpPr txBox="1">
            <a:spLocks noChangeArrowheads="1"/>
          </p:cNvSpPr>
          <p:nvPr/>
        </p:nvSpPr>
        <p:spPr bwMode="auto">
          <a:xfrm>
            <a:off x="467544" y="1916832"/>
            <a:ext cx="7993062" cy="4555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514350" indent="-514350" eaLnBrk="0" hangingPunct="0">
              <a:spcBef>
                <a:spcPct val="50000"/>
              </a:spcBef>
            </a:pPr>
            <a:r>
              <a:rPr lang="en-GB" sz="2000" b="1" dirty="0" smtClean="0">
                <a:latin typeface="Tahoma" pitchFamily="34" charset="0"/>
                <a:ea typeface="ＭＳ Ｐゴシック" pitchFamily="-112" charset="-128"/>
              </a:rPr>
              <a:t>Venture/Business Plan</a:t>
            </a:r>
          </a:p>
          <a:p>
            <a:pPr marL="514350" indent="-514350" eaLnBrk="0" hangingPunct="0">
              <a:spcBef>
                <a:spcPct val="50000"/>
              </a:spcBef>
            </a:pPr>
            <a:endParaRPr lang="en-GB" sz="2000" dirty="0" smtClean="0"/>
          </a:p>
          <a:p>
            <a:pPr marL="457200" indent="-457200" hangingPunct="0"/>
            <a:r>
              <a:rPr lang="en-GB" sz="2000" i="1" dirty="0" smtClean="0">
                <a:latin typeface="Tahoma" pitchFamily="34" charset="0"/>
                <a:ea typeface="ＭＳ Ｐゴシック" pitchFamily="-112" charset="-128"/>
              </a:rPr>
              <a:t>Cover Page</a:t>
            </a:r>
          </a:p>
          <a:p>
            <a:pPr marL="457200" indent="-457200" hangingPunct="0"/>
            <a:r>
              <a:rPr lang="en-GB" sz="2000" dirty="0" smtClean="0">
                <a:latin typeface="Tahoma" pitchFamily="34" charset="0"/>
                <a:ea typeface="ＭＳ Ｐゴシック" pitchFamily="-112" charset="-128"/>
              </a:rPr>
              <a:t>Contents Page</a:t>
            </a:r>
          </a:p>
          <a:p>
            <a:pPr marL="457200" indent="-457200" hangingPunct="0">
              <a:buFont typeface="+mj-lt"/>
              <a:buAutoNum type="arabicPeriod"/>
            </a:pPr>
            <a:r>
              <a:rPr lang="en-GB" sz="2000" dirty="0" smtClean="0">
                <a:latin typeface="Tahoma" pitchFamily="34" charset="0"/>
                <a:ea typeface="ＭＳ Ｐゴシック" pitchFamily="-112" charset="-128"/>
              </a:rPr>
              <a:t>Executive Summary</a:t>
            </a:r>
          </a:p>
          <a:p>
            <a:pPr marL="457200" indent="-457200" hangingPunct="0">
              <a:buFont typeface="+mj-lt"/>
              <a:buAutoNum type="arabicPeriod"/>
            </a:pPr>
            <a:r>
              <a:rPr lang="en-GB" sz="2000" dirty="0" smtClean="0">
                <a:latin typeface="Tahoma" pitchFamily="34" charset="0"/>
                <a:ea typeface="ＭＳ Ｐゴシック" pitchFamily="-112" charset="-128"/>
              </a:rPr>
              <a:t>Mission Statement (inc. Mission &amp; Vision)</a:t>
            </a:r>
          </a:p>
          <a:p>
            <a:pPr marL="457200" indent="-457200" hangingPunct="0">
              <a:buFont typeface="+mj-lt"/>
              <a:buAutoNum type="arabicPeriod"/>
            </a:pPr>
            <a:r>
              <a:rPr lang="en-GB" sz="2000" dirty="0" smtClean="0">
                <a:latin typeface="Tahoma" pitchFamily="34" charset="0"/>
                <a:ea typeface="ＭＳ Ｐゴシック" pitchFamily="-112" charset="-128"/>
              </a:rPr>
              <a:t>Objectives (SMART, short, medium and long-term) </a:t>
            </a:r>
          </a:p>
          <a:p>
            <a:pPr marL="457200" indent="-457200" hangingPunct="0">
              <a:buFont typeface="+mj-lt"/>
              <a:buAutoNum type="arabicPeriod"/>
            </a:pPr>
            <a:r>
              <a:rPr lang="en-GB" sz="2000" dirty="0" smtClean="0">
                <a:latin typeface="Tahoma" pitchFamily="34" charset="0"/>
                <a:ea typeface="ＭＳ Ｐゴシック" pitchFamily="-112" charset="-128"/>
              </a:rPr>
              <a:t>The Management Team (Roles and responsibilities)</a:t>
            </a:r>
          </a:p>
          <a:p>
            <a:pPr marL="457200" indent="-457200" hangingPunct="0">
              <a:buFont typeface="+mj-lt"/>
              <a:buAutoNum type="arabicPeriod"/>
            </a:pPr>
            <a:r>
              <a:rPr lang="en-GB" sz="2000" dirty="0" smtClean="0">
                <a:latin typeface="Tahoma" pitchFamily="34" charset="0"/>
                <a:ea typeface="ＭＳ Ｐゴシック" pitchFamily="-112" charset="-128"/>
              </a:rPr>
              <a:t>The Product or Service (Introduce your concept, description)</a:t>
            </a:r>
          </a:p>
          <a:p>
            <a:pPr marL="457200" indent="-457200" hangingPunct="0">
              <a:buFont typeface="+mj-lt"/>
              <a:buAutoNum type="arabicPeriod"/>
            </a:pPr>
            <a:r>
              <a:rPr lang="en-GB" sz="2000" dirty="0" smtClean="0">
                <a:latin typeface="Tahoma" pitchFamily="34" charset="0"/>
                <a:ea typeface="ＭＳ Ｐゴシック" pitchFamily="-112" charset="-128"/>
              </a:rPr>
              <a:t>The Market (Customers, competitors, PEST analysis, trends)</a:t>
            </a:r>
          </a:p>
          <a:p>
            <a:pPr marL="457200" indent="-457200" hangingPunct="0">
              <a:buFont typeface="+mj-lt"/>
              <a:buAutoNum type="arabicPeriod"/>
            </a:pPr>
            <a:r>
              <a:rPr lang="en-GB" sz="2000" dirty="0" smtClean="0">
                <a:latin typeface="Tahoma" pitchFamily="34" charset="0"/>
                <a:ea typeface="ＭＳ Ｐゴシック" pitchFamily="-112" charset="-128"/>
              </a:rPr>
              <a:t>The Marketing Strategy/Plan (4P’s or 7P’s, critical tasks) </a:t>
            </a:r>
          </a:p>
          <a:p>
            <a:pPr marL="457200" indent="-457200" hangingPunct="0">
              <a:buFont typeface="+mj-lt"/>
              <a:buAutoNum type="arabicPeriod"/>
            </a:pPr>
            <a:r>
              <a:rPr lang="en-GB" sz="2000" dirty="0" smtClean="0">
                <a:latin typeface="Tahoma" pitchFamily="34" charset="0"/>
                <a:ea typeface="ＭＳ Ｐゴシック" pitchFamily="-112" charset="-128"/>
              </a:rPr>
              <a:t>Operations (Structure and formal considerations)</a:t>
            </a:r>
          </a:p>
          <a:p>
            <a:pPr marL="457200" indent="-457200" hangingPunct="0">
              <a:buFont typeface="+mj-lt"/>
              <a:buAutoNum type="arabicPeriod"/>
            </a:pPr>
            <a:r>
              <a:rPr lang="en-GB" sz="2000" dirty="0" smtClean="0">
                <a:latin typeface="Tahoma" pitchFamily="34" charset="0"/>
                <a:ea typeface="ＭＳ Ｐゴシック" pitchFamily="-112" charset="-128"/>
              </a:rPr>
              <a:t>SWOT Analysis and Risk (Identify risks and opportunities)</a:t>
            </a:r>
          </a:p>
          <a:p>
            <a:pPr marL="457200" indent="-457200" hangingPunct="0">
              <a:buFont typeface="+mj-lt"/>
              <a:buAutoNum type="arabicPeriod"/>
            </a:pPr>
            <a:r>
              <a:rPr lang="en-GB" sz="2000" dirty="0" smtClean="0">
                <a:latin typeface="Tahoma" pitchFamily="34" charset="0"/>
                <a:ea typeface="ＭＳ Ｐゴシック" pitchFamily="-112" charset="-128"/>
              </a:rPr>
              <a:t>Financial Forecasts (One year cash flow forecast)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611189" y="2060848"/>
            <a:ext cx="7561212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lvl="0"/>
            <a:r>
              <a:rPr lang="en-GB" sz="2400" b="1" dirty="0" smtClean="0"/>
              <a:t>The </a:t>
            </a:r>
            <a:r>
              <a:rPr lang="en-GB" sz="2400" b="1" dirty="0"/>
              <a:t>Simply Do Ideas Tool: </a:t>
            </a:r>
            <a:endParaRPr lang="en-GB" sz="2400" b="1" dirty="0" smtClean="0"/>
          </a:p>
          <a:p>
            <a:pPr lvl="0">
              <a:buFont typeface="Arial" pitchFamily="34" charset="0"/>
              <a:buChar char="•"/>
            </a:pPr>
            <a:r>
              <a:rPr lang="en-GB" sz="2400" dirty="0" smtClean="0"/>
              <a:t>This </a:t>
            </a:r>
            <a:r>
              <a:rPr lang="en-GB" sz="2400" dirty="0"/>
              <a:t>online system works on 6 ‘business’ elements or steps. </a:t>
            </a:r>
            <a:endParaRPr lang="en-GB" sz="2400" dirty="0" smtClean="0"/>
          </a:p>
          <a:p>
            <a:pPr lvl="0">
              <a:buFont typeface="Arial" pitchFamily="34" charset="0"/>
              <a:buChar char="•"/>
            </a:pPr>
            <a:r>
              <a:rPr lang="en-GB" sz="2400" dirty="0" smtClean="0"/>
              <a:t>The </a:t>
            </a:r>
            <a:r>
              <a:rPr lang="en-GB" sz="2400" dirty="0"/>
              <a:t>student is asked to analyse and complete necessary sections under each of these elements. </a:t>
            </a:r>
            <a:endParaRPr lang="en-GB" sz="2400" dirty="0" smtClean="0"/>
          </a:p>
          <a:p>
            <a:pPr lvl="0">
              <a:buFont typeface="Arial" pitchFamily="34" charset="0"/>
              <a:buChar char="•"/>
            </a:pPr>
            <a:r>
              <a:rPr lang="en-GB" sz="2400" dirty="0" smtClean="0"/>
              <a:t>These </a:t>
            </a:r>
            <a:r>
              <a:rPr lang="en-GB" sz="2400" dirty="0"/>
              <a:t>are then automatically compiled and presented in an online or presentation format as seen in this example here: </a:t>
            </a:r>
            <a:r>
              <a:rPr lang="en-GB" sz="2400" u="sng" dirty="0">
                <a:hlinkClick r:id="rId2"/>
              </a:rPr>
              <a:t>https://app.simplydo.io/idea/aDzkr9rC4SonrGawi/pitch</a:t>
            </a:r>
            <a:endParaRPr lang="en-GB" sz="2400" dirty="0"/>
          </a:p>
          <a:p>
            <a:r>
              <a:rPr lang="en-GB" sz="2400" b="1" dirty="0" smtClean="0"/>
              <a:t>	</a:t>
            </a:r>
            <a:endParaRPr lang="en-GB" sz="2400" dirty="0"/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836712"/>
            <a:ext cx="7993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Simply Do Ideas 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3"/>
          <p:cNvSpPr txBox="1">
            <a:spLocks noChangeArrowheads="1"/>
          </p:cNvSpPr>
          <p:nvPr/>
        </p:nvSpPr>
        <p:spPr bwMode="auto">
          <a:xfrm>
            <a:off x="538485" y="2060575"/>
            <a:ext cx="8281987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 Turn up and take part!</a:t>
            </a: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800" dirty="0">
                <a:latin typeface="Tahoma" pitchFamily="34" charset="0"/>
                <a:ea typeface="ＭＳ Ｐゴシック" pitchFamily="-112" charset="-128"/>
              </a:rPr>
              <a:t> </a:t>
            </a: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Make notes</a:t>
            </a: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800" dirty="0">
                <a:latin typeface="Tahoma" pitchFamily="34" charset="0"/>
                <a:ea typeface="ＭＳ Ｐゴシック" pitchFamily="-112" charset="-128"/>
              </a:rPr>
              <a:t> </a:t>
            </a: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Contextualise</a:t>
            </a: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800" dirty="0">
                <a:latin typeface="Tahoma" pitchFamily="34" charset="0"/>
                <a:ea typeface="ＭＳ Ｐゴシック" pitchFamily="-112" charset="-128"/>
              </a:rPr>
              <a:t> </a:t>
            </a: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Complete home tasks</a:t>
            </a: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800" dirty="0">
                <a:latin typeface="Tahoma" pitchFamily="34" charset="0"/>
                <a:ea typeface="ＭＳ Ｐゴシック" pitchFamily="-112" charset="-128"/>
              </a:rPr>
              <a:t> </a:t>
            </a: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Start generating</a:t>
            </a: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800" dirty="0">
                <a:latin typeface="Tahoma" pitchFamily="34" charset="0"/>
                <a:ea typeface="ＭＳ Ｐゴシック" pitchFamily="-112" charset="-128"/>
              </a:rPr>
              <a:t> </a:t>
            </a: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Get out there</a:t>
            </a: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800" dirty="0">
                <a:latin typeface="Tahoma" pitchFamily="34" charset="0"/>
                <a:ea typeface="ＭＳ Ｐゴシック" pitchFamily="-112" charset="-128"/>
              </a:rPr>
              <a:t> </a:t>
            </a: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Use me!</a:t>
            </a:r>
            <a:endParaRPr lang="en-GB" sz="2800" dirty="0"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39552" y="620688"/>
            <a:ext cx="68407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latin typeface="Tahoma" pitchFamily="34" charset="0"/>
                <a:ea typeface="ＭＳ Ｐゴシック" pitchFamily="-112" charset="-128"/>
              </a:rPr>
              <a:t>What do you have to do?</a:t>
            </a:r>
            <a:endParaRPr lang="en-GB" sz="2400" b="1" dirty="0">
              <a:latin typeface="Tahoma" pitchFamily="34" charset="0"/>
              <a:ea typeface="ＭＳ Ｐゴシック" pitchFamily="-112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6" name="AutoShape 8" descr="data:image/jpeg;base64,/9j/4AAQSkZJRgABAQAAAQABAAD/2wCEAAkGBxITEhUTExIWFhUXGCAbGBcYExoYHhcgFxsbGhYZIBceHyggGBonIhsbITEhJiorLy4wGSIzODMtNygtLisBCgoKDg0OGhAQGyslHyUtLi4vLS0tLS4tLS0tNi0tLS01LSstKys2LTcuLS0tLS01Li0tNi0tKy0tLS0tLS0vLf/AABEIAEQBaQMBIgACEQEDEQH/xAAcAAABBQEBAQAAAAAAAAAAAAAAAQMEBgcFAgj/xABFEAACAQIEAwQFCAgEBgMAAAABAgMAEQQFEiETMUEGB1FhFCIycYEVQlJicpGhsSMzNXOywdHwFiTC8Qh1kqKztCU2Q//EABcBAQEBAQAAAAAAAAAAAAAAAAABAgP/xAApEQACAQQBAgYBBQAAAAAAAAAAARECITFBURLBInGBobHRAxQyYZHh/9oADAMBAAIRAxEAPwDq92XYLDHDDG4xQ+sFkVvYRBf1iOpNr77AW86nnvIyVW4Yw/qXtrGGTR77e0R8Kn91eeQYrALhSRxIk4ckZO7KbjUB1Ujw5VwM47lQWJwuK0r0jlQtby4gN7e9SfOteZPI6PbzsFhMRhWxeEVI3VDIDGAElUDURpG17ciKw2tDzr5Zy3BthJLeitdeIo16Q3NNfNAfMdbVX+wnZZswxIi1aI1GqRgLkLe1h9Y8h4c97WqojK4TRW95zjclyjTC2GVpCL6ViWR7ctTM3K/v3pJuzWV5vhjLhVWJ+QdE0FGA9l4xa43G3nsaSIMFovVr7E5L/wDLRYbEIDokYOh3BKKxA8xcA+YrYu0WT5VhXGOxMUahV0BeGCpNyQRGB6z225cqrYg+cga2fsh2PwUuTGWSFWleOR+IfaUjVpselrDaoHbfOcjkWCWKNJHEyF0jThkxhgZAwsAbjkDzPUVpWRY7CyYFZYY9OGKMQmi1lF9Q0/fUbCR8/d3s2HXH4c4lVaMtb1hdQzCyEjkRe3Pxv0rRO+TsanDGNgQKYxaZVUAMvR7DqvXyPlVD7fZpl88kZwEHCUKdZ06A5JGn1elgDv11eVar3VdqBjsK2Gns0sS6GB34sZFgxH3qR5X60fIXBjPZPIXxuKjw6bAm7t9BB7Te/oB4kVqne1gsDhcvSFYY1kLAQ2UBhptrbVzItz8birJ2W7LYbKY8TKX2JZy7C2iNd1Tztub9SaxbPszmzfMV0jeRhHCp+YlzYn4Xc/HwpljBWKAa3xshynJ8OJMQiyMdtToJGka3JVOwH5eNGUyZNnCvGuHVXUbjhiOQA/ODLz+806hBglJerF2t7MNgcb6MzFkYqyPa2pHawv8AWFiD7vOtP72uz+Fiy0NHBGjRugVlQKbE2IJHO/nVkkGHUA1Yu7vBxzZnhYpVDIztqU8joikdbjqLqNqtffnlkMM2FaKNYzIkmrSoUHQY9Ow2v6xpNwZlei9fQmQdj8HPlWHjeFBrjR2cKA99mY6+e+49xqDNn3Z1keAiDSgI/U2vb6L6bsfMGp1Fgr3clkWGnXESTRLIyMqrrUMACCTsetWbOs8yHCzPBNBGJEtqAwhYbgMNwtjsRXO7h9OjGaL6eKum/O1jpv52tUXtx3a4zF46bERNEEcrbUxB2RVO1vEVNl0WfK8JkmYoywwwNYesBHw2W/I8gR76xrt52a9AxbQAlkKh42PPSxIsfMEEfAHrWsd2/YKTLnknnkVnZNIVASFF7sSepNhsB0rMe87tEmNxzPF+rjURqSLFtJYs1um7EW8B51VkjO7Hm2TjJTDoT0sxEbx+vxiNn129kNvztbavfcXl8UuIxDSRq5SNdOoA21ltRseuwqxrkGF/w5xOAmv0Iza9I1a+FxNWrnz/AA2ri9wP6/F/u4/4nppgrveHl0SZw8SKFRniuqiwHEVNVh0vcn41fu+TJsPHlytHCiNHIiqVQAgG4IuOlUvvK/bh+3B+UdaH32/s0/vk/M1OAfP9F61/um7GYZ8L6diEEpYvoRhdVEbMjHT85iVPwqTlPbjJ8VN6O+BSJGOlHeKMKTfYG28d/wDe1akQYxRV371+zMGCxKejtZJVLcK9+GRYbddJvcX5b9OVIoQKQmrX3ddkflDEFWJWGMBpCOZv7KA9Cd9+gB8q1POM0yXKysDQR67XKrCJGAPIsx8ediaNlgwGlrd827JZbmmEOIwYSN7Eo6Lp3X5jpt7vEVlnYPso2PxXBJKxoNUrDmADbSPrE7D3E9KSSCtE0VvecY3Jcp0wthlZyL6ViWR7ctTM3K/v3pMR2YyvN8KZcKqxPyDomgow+a6CwI8viDUksGC0Vce77JVObphsTGG0NIHRhcao1a23UXF607tXk+T4KQY3EwqNXqLEqXVm3JbhjYm3U7CrIgwC9F6+jIcmyvNMIHigjVHuFZYhG6MNjyHMeHKuPgmyPL5UwBRJJiVV3eISeseWpyLKSeg5XqdQgwulrX++Tshh4sOMXBGsTK4WRVFgwfYHSNgQbcuhNZBVTkhfMT3a4iLArj0nBcIJeGqFWRSAbiQN7QBJ5D8N4GU95GZQWHpHFUdJVD/92zfeaundr3iwCBcJjGCaBpSRt1deit9EjlvsRXTm7C5FI/FEqBTvpXFAJ919h5A1J5L5Fo7K5umZYFZZIgBIGR0O49UlG94Nqo/cbh1jlzCMG5R0QE9VVplB+Nt/hXT7Td4GCwOH9HwRR5AumNY90j+sW5G3O3Wsr7B9qmy/E8UgujjTKt9yL31C/Ngd9+e9SCyP96Wv5UxOrxXT9nQtvhzq49wGrVjPoWjv7/Xt+H8qsGdZfk2baZjiVVwLallWNrc9LK3O3mNqWTtDleT4YxYZ1kfchEcOzsRa7uNgNgL9LbCk2ghXPV/xQNPjv7+Cb/yp7/iBnNsFH0Jlb4pw1H8Zql9i88HytFisS4GuRi7nYAurAe5bkDy2qx9+uZwzS4RYpEkMaSltLBgOIYtG42udDVYuNGY19Cdhf2Gn7mT/AF1891undN2lwrYBcNJKiSR6lZXYLqUkkEX57HfzBpUEYSnIe6rN3b4l0zPClGI1SaWt1VhYg+X9KsXb7stlWEw18NiNU+oaU4wkuOoIHIAb3/Oqj2OxiQ47CyyHSizKWPgL2ufIXuauSGv9+WJdcCiqxAeUBgPnABmA91wD8Kzzue0/KkWr6D6ffp/perh34ZxBJhoIo5UdzJqsjBrKFIubctyKyXKcwfDzRzx+3G4ZfO3MHyIuD5E1FgryaV3/ABbj4W99HDe3hfUur4201XO6LX8qwaeWl9f2dB/1aa0ts6yrOcMI55Fjcb6HcI8bWtdWOzDf4+FGUYfJsnV5VxCs7D2jIsjkc9KqvL7t6k2gFe787elYDlez392uLT/q/GrT3zC+WSW+mn8VY1207TNj8WcRp0qAFjUm+lVJIv0uSST7/KtpyntLl+Z4LhTSIutNMsTuEYHxBuOouCKO0AyPuoiJzbCkfNMhPu4Mi/mwq1f8QP63BfYm/OGu1luIyXKZlWGQSSysEaTiB+Ep5ksNlW9vP7qrXfnmcM02FWKVJCiSatDBgNZj07ja/qmrsaL8uIMfZ8uDYrgGIPmITp/G1fOoFbhiM/wp7PMgnTX6JwtGoatZTTp0873rEKIM2buB/U4v94n8Jrhd4vbHMIMxnihxTpGpXSoVCBdFJ5qTzJqV3J5/hsOMRHPKsbOyspc2BsCCLnrVrzjKMixMzzzTQtI9tR9KtewAGwa3ICpsaKt3bd4ONmxsWGnYSpLqFyoDIVRnBuBuPVtbzpzv3yeJDBilULJIxR7D2rLdWPmLWq0ZViMiy/U8MsCtaxYPrYjnYHc/dWYd5nbMZhMoiBEEV9F9i5PNyOngB/XYsjRpy/8A1k/8sP8A65qp9wP6/F/u4/4nrtrnuG/w4U4ya/QjDo1DVr4fD06eftfhvVZ7jszhhxGIWWRUMka6dTBQdBYsLna+4q6ZSF3lftw/bg/KOtD77f2af3yfmazDvCzOKTOHlRg0avF6ym4PDVNViOdiCPhV+74s8w0uXKscyOzyIyhXDGwuSSBy+NTghVu7zt5LgINE2Gkkwgc2lRT+jZzutyNLXJva4Nz1varvFNkOaNp0xGV+hUxSE9fAk1we7XtVgXwPydjCiW1j19lkWRi/tcgwLH7gak5f3f5VBOuIOYBo421qjSxW23UFxuQPKx2owVHvI7ALl2mWFy0Dtp0sPWQ2uBqHtLYbddutUWtN73O2kGL4eGgbXGj6pJByJtYBfGwJN66XbjL8nXKtWH4PEsnCKMC7HUuq+9ztqvflVTBN7gwPRsT48UX/AOgWrMu3xb5Sxmrnxm5+G2j/ALdPwtXQ7tu2HyfiDrBMEoAkA5rb2XA625EeB8q03O8mybNGGIOJRXsLukyozAbAMreHK9r0wxoyjsnDmbpOuBMui36UIQAdthv863hvV+7glULi/p6kB91mt+N662O7VZZlOFMGEZZHAOlEfUSx+c8m4/2sBWW9he1rYHFmdgWSS4mUcyCb6h9YHf4kdaZGBe87V8q4vXe+tbe7hppt5Wt+NXfuA1/5v6H6O32vX1fhpru5zl2TZtpnOJVXAtqWVUe30WVvC/htRP2jyvJ8KYsMyyPzCI4dnY/OdxsB/SwHSpNoBwMFp/xXJp8Tf3+ii9v753rx3/SHXhV6aXPxuoqr932cj5XjxOIcLxGkLMTYBpFa2/QXNq7XfjmUMs+HWKRXKI2rSwYDURYXHXarsaLh3H/s4/vn/lWOZ0x+UZz19Mf/AMxrU+5fO8PHgpI5JkRkkZiHcLswFiLncbVkmZ4tWxksw9hsQzj7JkLD8KLIZuvfF+yJvtQ/+aOvnqtz72c/w0mVFI543aVotAVwTZXWQmw3Asp59awylOAwrzpHhXqitEEpad9GbRxLerfTe458+VNuhFrgi+4uLX8x4igPJFAFSMXhGj06resoYW8DTFAFIBS0UAUhFLRQCAUtFTMPlM8ihkjLKeRFv61l1KnLI3BCApadxOGeM6XUqfAj+701VTnBRCKAKWiqApCK9RoWIA5k2Hx2Fe8RCyMUYWINjUlTAGqKWiqBLUtSMTg2RY2NrSAlbeVuf31HqJp3QEotS0VQJS0Uug21WNr2vba/hfxoDzagilooBKLU9hsM8jaUUsfAf3tTuMy6WL9YhUHr0++s9SmJuSSJRpHhS0VooUlqWigCkIpadnwroFLKQGF18x41JQGaWno8I7IzhSVX2j4UzRNMCEUAUtFUCUAUtFAIRS0VNw+VSuutQunx1qLb2332rLqVOSTBBtS1LGWSkooXeQXXfmKX5Ll+j+IqddPIlEt8sUyQBL6ZVBO/K3t717GVx+kBd+Fo13vvp03516wOPQYc6mtIgcIPEOB/fwpUx6DDe1+lCGO3XSWvetggrh04Alsb8XTa/wA217e/zqfnjw8OIaGuY/UOr2RfqOtQOMvoui/rcW9vLTa9SMeY5Yo2EqhkTSUN7kg9KAlZk8KiEyqzkxLsDpAG+9+p57eVcvOcIIpSim62BHuIvTmdTq/C0sDpiANuhBO1Jns6vLdSCNKi48hvQDmHw0SQiWUFtRsiA6eXMk0YvAxkRSx3CO2kqTcqb7i/Uc69QvHLCsbOI3jJ0lr2YNzG3I0Y3EokccUba9La2YcifAeVANz4JBiuEL6NYHPextfencLl0bSzKxIVASD4WP47VLn4BxAn440lgdIB1X259AOpqLHik4mJOoWdGC+d+VAc/GvGSOEhUW+c1yT4+Vdn0GSXCwCMXILX3tzO1V6uni8Svo8Cqw1ozEjqu9wa4/lTfTHPZkq0TMxiJSDDs4abXvvq0htgCfu+6gYGAycARyX9njXPtfZtbTfzpvGY5C0OJUjiAjiJ4levxH8qfxUupi6Y3Sh30ktqXy0jnXDxJLWec+nsYuRMHgIhFI8uq8cmmyn2vLy3609Nh8KIkxGhwrErw9XMj6/QbVFhxK+iyqW9dpAQOp8TST4hThIkDDUJGJHUA3sa21U3l59oNXHcdgY+JAUuEm0nSTci7AEX+NOQ5ZGcRNGSQqKxBvci1t/Om5cUn+U9YepbX9X1gd6kQ42MYnEPrGllYKfG4Fqk1xvD+folxkYfDyxSmNHVo11XLX1DrcdK8xYWGKFJJlZ2kvpQNpsB1J/vnTWUTqseIDMAWisvmd9qkao54YlMqxvECvrXsw6EEe6q5Ti8T2+w5HM3hDrhEjuAwIXVzFytr+6lGBw5k4HDkv7PGubavs2tpvtzpvHY2NPRTG+vhXvtbkV6dL2NSMVLrYumN0Id9JLal8tI51hdSSV985kl4IeCwEQjkeW/6N7WU+1z2Hhc9adw+FhaN5xC7gNpEYc+qLC7E2JPXpUWPEL6NKpb12kUgdTa9zRlkYA1piRFJfcG4Fum45+61dGqrtt5/nt8mnJCxZQseGGC+DG5HjvXcR4Bg1LRsRxDcB7etpFzfw8qgdoMQjy3Qg+qAzAWDML3Nvu+6nsIY5MNwjKsbLJq9a9iCPKld6KW5DwhI8NDFEkkqs5kuVQNpso6k9TTGaYNFVJYieHIDYHmpGxF+tSrxzwxoZVjeK6gtfSy32II68qYzbEpojgjbUsdyW6MzG5sPDc0pdXUszLniNdgpk95JiE0SxM/DMgFn8LHkfI/zpvMcFPElmbVETcFWupPT3U1gMPC4IeXhv8ANJF1I6g9QamTPHFhnhEokaRgfVvZdJBO56m1Hau22rR7yNi5bBA+lRBK97BpL7KT5AWsPOvHyYv+YTcyRbqb81B9bbxt+dT8RiI2MbLiQkShf0YBvccxpGx36mobY9VxrSA3QtYnoVYWP9fhWE623E4neUSWRocCpg1m+t5Ake+31j5+FTjgYEkEDRyMdg0oJABPgtrECo2a4tFaJIiGSIXB8STqapuKxHFbiJjOGrblGZroeoAHMVanU7uYc8+mA5ODjIDG7Ieakj7qsWbAPh1X50cSSD3EaX+7Y1W52uxJbVv7R6+ddmTMkWWFx6yrCEcD3EMu/Wt/kpqfS9otSdiYq6MJJF1EYdvIubgfAAVzkw0MUSSSqztJuqBtIC+JPU16jzBWTFFiA0ltI8bHYfAWo1RzwxqZVjkiGn1r2YdNx1rmlVTMzm/9fZLo84jLY9cLJfhSnkea72Zb1KTB4XjnD6XJLEa9VtJ6AL1HS9Mz4yMNh4la6RG5e1gSTdj7q8R4pPTeJqGjiE6ult96vja3h/4LjeBy5bSvIGZYzp0rzdr2tfoKcmwsRRZhGyKHCyIWJ2Pzg1gadwOYL+mjMhj1uWSQX2N+tuhqJmZYKAcVxbn2QWIHgbn8qvidV++PgXkdOUj0rg/MJ1A/Ute9/dtUcTxhMQguNZXQOeyuTufdXTTFgYTi/wD6BTAD4gkG/vAFVytfjmr92oXqtlV8liw2eogiWxOlEGr6PISC3W4Ar18rw+J/6TVcoq/p6B0IKKKK7mwooooAooooAooooAooooAooooAooooAooooAooooAooooAooooAooooAooooAooooAooooAooooAooooAooooAooooAooooAr3AfWGwO42PWiio8Am5viyxCWVUTkqiw35n31z6KKzQkqVBFgKKKK2U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22540" name="AutoShape 12" descr="data:image/jpeg;base64,/9j/4AAQSkZJRgABAQAAAQABAAD/2wCEAAkGBxITEhUTExIWFhUXGCAbGBcYExoYHhcgFxsbGhYZIBceHyggGBonIhsbITEhJiorLy4wGSIzODMtNygtLisBCgoKDg0OGhAQGyslHyUtLi4vLS0tLS4tLS0tNi0tLS01LSstKys2LTcuLS0tLS01Li0tNi0tKy0tLS0tLS0vLf/AABEIAEQBaQMBIgACEQEDEQH/xAAcAAABBQEBAQAAAAAAAAAAAAAAAQMEBgcFAgj/xABFEAACAQIEAwQFCAgEBgMAAAABAgMAEQQFEiETMUEGB1FhFCIycYEVQlJicpGhsSMzNXOywdHwFiTC8Qh1kqKztCU2Q//EABcBAQEBAQAAAAAAAAAAAAAAAAABAgP/xAApEQACAQQBAgYBBQAAAAAAAAAAARECITFBURLBInGBobHRAxQyYZHh/9oADAMBAAIRAxEAPwDq92XYLDHDDG4xQ+sFkVvYRBf1iOpNr77AW86nnvIyVW4Yw/qXtrGGTR77e0R8Kn91eeQYrALhSRxIk4ckZO7KbjUB1Ujw5VwM47lQWJwuK0r0jlQtby4gN7e9SfOteZPI6PbzsFhMRhWxeEVI3VDIDGAElUDURpG17ciKw2tDzr5Zy3BthJLeitdeIo16Q3NNfNAfMdbVX+wnZZswxIi1aI1GqRgLkLe1h9Y8h4c97WqojK4TRW95zjclyjTC2GVpCL6ViWR7ctTM3K/v3pJuzWV5vhjLhVWJ+QdE0FGA9l4xa43G3nsaSIMFovVr7E5L/wDLRYbEIDokYOh3BKKxA8xcA+YrYu0WT5VhXGOxMUahV0BeGCpNyQRGB6z225cqrYg+cga2fsh2PwUuTGWSFWleOR+IfaUjVpselrDaoHbfOcjkWCWKNJHEyF0jThkxhgZAwsAbjkDzPUVpWRY7CyYFZYY9OGKMQmi1lF9Q0/fUbCR8/d3s2HXH4c4lVaMtb1hdQzCyEjkRe3Pxv0rRO+TsanDGNgQKYxaZVUAMvR7DqvXyPlVD7fZpl88kZwEHCUKdZ06A5JGn1elgDv11eVar3VdqBjsK2Gns0sS6GB34sZFgxH3qR5X60fIXBjPZPIXxuKjw6bAm7t9BB7Te/oB4kVqne1gsDhcvSFYY1kLAQ2UBhptrbVzItz8birJ2W7LYbKY8TKX2JZy7C2iNd1Tztub9SaxbPszmzfMV0jeRhHCp+YlzYn4Xc/HwpljBWKAa3xshynJ8OJMQiyMdtToJGka3JVOwH5eNGUyZNnCvGuHVXUbjhiOQA/ODLz+806hBglJerF2t7MNgcb6MzFkYqyPa2pHawv8AWFiD7vOtP72uz+Fiy0NHBGjRugVlQKbE2IJHO/nVkkGHUA1Yu7vBxzZnhYpVDIztqU8joikdbjqLqNqtffnlkMM2FaKNYzIkmrSoUHQY9Ow2v6xpNwZlei9fQmQdj8HPlWHjeFBrjR2cKA99mY6+e+49xqDNn3Z1keAiDSgI/U2vb6L6bsfMGp1Fgr3clkWGnXESTRLIyMqrrUMACCTsetWbOs8yHCzPBNBGJEtqAwhYbgMNwtjsRXO7h9OjGaL6eKum/O1jpv52tUXtx3a4zF46bERNEEcrbUxB2RVO1vEVNl0WfK8JkmYoywwwNYesBHw2W/I8gR76xrt52a9AxbQAlkKh42PPSxIsfMEEfAHrWsd2/YKTLnknnkVnZNIVASFF7sSepNhsB0rMe87tEmNxzPF+rjURqSLFtJYs1um7EW8B51VkjO7Hm2TjJTDoT0sxEbx+vxiNn129kNvztbavfcXl8UuIxDSRq5SNdOoA21ltRseuwqxrkGF/w5xOAmv0Iza9I1a+FxNWrnz/AA2ri9wP6/F/u4/4nppgrveHl0SZw8SKFRniuqiwHEVNVh0vcn41fu+TJsPHlytHCiNHIiqVQAgG4IuOlUvvK/bh+3B+UdaH32/s0/vk/M1OAfP9F61/um7GYZ8L6diEEpYvoRhdVEbMjHT85iVPwqTlPbjJ8VN6O+BSJGOlHeKMKTfYG28d/wDe1akQYxRV371+zMGCxKejtZJVLcK9+GRYbddJvcX5b9OVIoQKQmrX3ddkflDEFWJWGMBpCOZv7KA9Cd9+gB8q1POM0yXKysDQR67XKrCJGAPIsx8ediaNlgwGlrd827JZbmmEOIwYSN7Eo6Lp3X5jpt7vEVlnYPso2PxXBJKxoNUrDmADbSPrE7D3E9KSSCtE0VvecY3Jcp0wthlZyL6ViWR7ctTM3K/v3pMR2YyvN8KZcKqxPyDomgow+a6CwI8viDUksGC0Vce77JVObphsTGG0NIHRhcao1a23UXF607tXk+T4KQY3EwqNXqLEqXVm3JbhjYm3U7CrIgwC9F6+jIcmyvNMIHigjVHuFZYhG6MNjyHMeHKuPgmyPL5UwBRJJiVV3eISeseWpyLKSeg5XqdQgwulrX++Tshh4sOMXBGsTK4WRVFgwfYHSNgQbcuhNZBVTkhfMT3a4iLArj0nBcIJeGqFWRSAbiQN7QBJ5D8N4GU95GZQWHpHFUdJVD/92zfeaundr3iwCBcJjGCaBpSRt1deit9EjlvsRXTm7C5FI/FEqBTvpXFAJ919h5A1J5L5Fo7K5umZYFZZIgBIGR0O49UlG94Nqo/cbh1jlzCMG5R0QE9VVplB+Nt/hXT7Td4GCwOH9HwRR5AumNY90j+sW5G3O3Wsr7B9qmy/E8UgujjTKt9yL31C/Ngd9+e9SCyP96Wv5UxOrxXT9nQtvhzq49wGrVjPoWjv7/Xt+H8qsGdZfk2baZjiVVwLallWNrc9LK3O3mNqWTtDleT4YxYZ1kfchEcOzsRa7uNgNgL9LbCk2ghXPV/xQNPjv7+Cb/yp7/iBnNsFH0Jlb4pw1H8Zql9i88HytFisS4GuRi7nYAurAe5bkDy2qx9+uZwzS4RYpEkMaSltLBgOIYtG42udDVYuNGY19Cdhf2Gn7mT/AF1891undN2lwrYBcNJKiSR6lZXYLqUkkEX57HfzBpUEYSnIe6rN3b4l0zPClGI1SaWt1VhYg+X9KsXb7stlWEw18NiNU+oaU4wkuOoIHIAb3/Oqj2OxiQ47CyyHSizKWPgL2ufIXuauSGv9+WJdcCiqxAeUBgPnABmA91wD8Kzzue0/KkWr6D6ffp/perh34ZxBJhoIo5UdzJqsjBrKFIubctyKyXKcwfDzRzx+3G4ZfO3MHyIuD5E1FgryaV3/ABbj4W99HDe3hfUur4201XO6LX8qwaeWl9f2dB/1aa0ts6yrOcMI55Fjcb6HcI8bWtdWOzDf4+FGUYfJsnV5VxCs7D2jIsjkc9KqvL7t6k2gFe787elYDlez392uLT/q/GrT3zC+WSW+mn8VY1207TNj8WcRp0qAFjUm+lVJIv0uSST7/KtpyntLl+Z4LhTSIutNMsTuEYHxBuOouCKO0AyPuoiJzbCkfNMhPu4Mi/mwq1f8QP63BfYm/OGu1luIyXKZlWGQSSysEaTiB+Ep5ksNlW9vP7qrXfnmcM02FWKVJCiSatDBgNZj07ja/qmrsaL8uIMfZ8uDYrgGIPmITp/G1fOoFbhiM/wp7PMgnTX6JwtGoatZTTp0873rEKIM2buB/U4v94n8Jrhd4vbHMIMxnihxTpGpXSoVCBdFJ5qTzJqV3J5/hsOMRHPKsbOyspc2BsCCLnrVrzjKMixMzzzTQtI9tR9KtewAGwa3ICpsaKt3bd4ONmxsWGnYSpLqFyoDIVRnBuBuPVtbzpzv3yeJDBilULJIxR7D2rLdWPmLWq0ZViMiy/U8MsCtaxYPrYjnYHc/dWYd5nbMZhMoiBEEV9F9i5PNyOngB/XYsjRpy/8A1k/8sP8A65qp9wP6/F/u4/4nrtrnuG/w4U4ya/QjDo1DVr4fD06eftfhvVZ7jszhhxGIWWRUMka6dTBQdBYsLna+4q6ZSF3lftw/bg/KOtD77f2af3yfmazDvCzOKTOHlRg0avF6ym4PDVNViOdiCPhV+74s8w0uXKscyOzyIyhXDGwuSSBy+NTghVu7zt5LgINE2Gkkwgc2lRT+jZzutyNLXJva4Nz1varvFNkOaNp0xGV+hUxSE9fAk1we7XtVgXwPydjCiW1j19lkWRi/tcgwLH7gak5f3f5VBOuIOYBo421qjSxW23UFxuQPKx2owVHvI7ALl2mWFy0Dtp0sPWQ2uBqHtLYbddutUWtN73O2kGL4eGgbXGj6pJByJtYBfGwJN66XbjL8nXKtWH4PEsnCKMC7HUuq+9ztqvflVTBN7gwPRsT48UX/AOgWrMu3xb5Sxmrnxm5+G2j/ALdPwtXQ7tu2HyfiDrBMEoAkA5rb2XA625EeB8q03O8mybNGGIOJRXsLukyozAbAMreHK9r0wxoyjsnDmbpOuBMui36UIQAdthv863hvV+7glULi/p6kB91mt+N662O7VZZlOFMGEZZHAOlEfUSx+c8m4/2sBWW9he1rYHFmdgWSS4mUcyCb6h9YHf4kdaZGBe87V8q4vXe+tbe7hppt5Wt+NXfuA1/5v6H6O32vX1fhpru5zl2TZtpnOJVXAtqWVUe30WVvC/htRP2jyvJ8KYsMyyPzCI4dnY/OdxsB/SwHSpNoBwMFp/xXJp8Tf3+ii9v753rx3/SHXhV6aXPxuoqr932cj5XjxOIcLxGkLMTYBpFa2/QXNq7XfjmUMs+HWKRXKI2rSwYDURYXHXarsaLh3H/s4/vn/lWOZ0x+UZz19Mf/AMxrU+5fO8PHgpI5JkRkkZiHcLswFiLncbVkmZ4tWxksw9hsQzj7JkLD8KLIZuvfF+yJvtQ/+aOvnqtz72c/w0mVFI543aVotAVwTZXWQmw3Asp59awylOAwrzpHhXqitEEpad9GbRxLerfTe458+VNuhFrgi+4uLX8x4igPJFAFSMXhGj06resoYW8DTFAFIBS0UAUhFLRQCAUtFTMPlM8ihkjLKeRFv61l1KnLI3BCApadxOGeM6XUqfAj+701VTnBRCKAKWiqApCK9RoWIA5k2Hx2Fe8RCyMUYWINjUlTAGqKWiqBLUtSMTg2RY2NrSAlbeVuf31HqJp3QEotS0VQJS0Uug21WNr2vba/hfxoDzagilooBKLU9hsM8jaUUsfAf3tTuMy6WL9YhUHr0++s9SmJuSSJRpHhS0VooUlqWigCkIpadnwroFLKQGF18x41JQGaWno8I7IzhSVX2j4UzRNMCEUAUtFUCUAUtFAIRS0VNw+VSuutQunx1qLb2332rLqVOSTBBtS1LGWSkooXeQXXfmKX5Ll+j+IqddPIlEt8sUyQBL6ZVBO/K3t717GVx+kBd+Fo13vvp03516wOPQYc6mtIgcIPEOB/fwpUx6DDe1+lCGO3XSWvetggrh04Alsb8XTa/wA217e/zqfnjw8OIaGuY/UOr2RfqOtQOMvoui/rcW9vLTa9SMeY5Yo2EqhkTSUN7kg9KAlZk8KiEyqzkxLsDpAG+9+p57eVcvOcIIpSim62BHuIvTmdTq/C0sDpiANuhBO1Jns6vLdSCNKi48hvQDmHw0SQiWUFtRsiA6eXMk0YvAxkRSx3CO2kqTcqb7i/Uc69QvHLCsbOI3jJ0lr2YNzG3I0Y3EokccUba9La2YcifAeVANz4JBiuEL6NYHPextfencLl0bSzKxIVASD4WP47VLn4BxAn440lgdIB1X259AOpqLHik4mJOoWdGC+d+VAc/GvGSOEhUW+c1yT4+Vdn0GSXCwCMXILX3tzO1V6uni8Svo8Cqw1ozEjqu9wa4/lTfTHPZkq0TMxiJSDDs4abXvvq0htgCfu+6gYGAycARyX9njXPtfZtbTfzpvGY5C0OJUjiAjiJ4levxH8qfxUupi6Y3Sh30ktqXy0jnXDxJLWec+nsYuRMHgIhFI8uq8cmmyn2vLy3609Nh8KIkxGhwrErw9XMj6/QbVFhxK+iyqW9dpAQOp8TST4hThIkDDUJGJHUA3sa21U3l59oNXHcdgY+JAUuEm0nSTci7AEX+NOQ5ZGcRNGSQqKxBvci1t/Om5cUn+U9YepbX9X1gd6kQ42MYnEPrGllYKfG4Fqk1xvD+folxkYfDyxSmNHVo11XLX1DrcdK8xYWGKFJJlZ2kvpQNpsB1J/vnTWUTqseIDMAWisvmd9qkao54YlMqxvECvrXsw6EEe6q5Ti8T2+w5HM3hDrhEjuAwIXVzFytr+6lGBw5k4HDkv7PGubavs2tpvtzpvHY2NPRTG+vhXvtbkV6dL2NSMVLrYumN0Id9JLal8tI51hdSSV985kl4IeCwEQjkeW/6N7WU+1z2Hhc9adw+FhaN5xC7gNpEYc+qLC7E2JPXpUWPEL6NKpb12kUgdTa9zRlkYA1piRFJfcG4Fum45+61dGqrtt5/nt8mnJCxZQseGGC+DG5HjvXcR4Bg1LRsRxDcB7etpFzfw8qgdoMQjy3Qg+qAzAWDML3Nvu+6nsIY5MNwjKsbLJq9a9iCPKld6KW5DwhI8NDFEkkqs5kuVQNpso6k9TTGaYNFVJYieHIDYHmpGxF+tSrxzwxoZVjeK6gtfSy32II68qYzbEpojgjbUsdyW6MzG5sPDc0pdXUszLniNdgpk95JiE0SxM/DMgFn8LHkfI/zpvMcFPElmbVETcFWupPT3U1gMPC4IeXhv8ANJF1I6g9QamTPHFhnhEokaRgfVvZdJBO56m1Hau22rR7yNi5bBA+lRBK97BpL7KT5AWsPOvHyYv+YTcyRbqb81B9bbxt+dT8RiI2MbLiQkShf0YBvccxpGx36mobY9VxrSA3QtYnoVYWP9fhWE623E4neUSWRocCpg1m+t5Ake+31j5+FTjgYEkEDRyMdg0oJABPgtrECo2a4tFaJIiGSIXB8STqapuKxHFbiJjOGrblGZroeoAHMVanU7uYc8+mA5ODjIDG7Ieakj7qsWbAPh1X50cSSD3EaX+7Y1W52uxJbVv7R6+ddmTMkWWFx6yrCEcD3EMu/Wt/kpqfS9otSdiYq6MJJF1EYdvIubgfAAVzkw0MUSSSqztJuqBtIC+JPU16jzBWTFFiA0ltI8bHYfAWo1RzwxqZVjkiGn1r2YdNx1rmlVTMzm/9fZLo84jLY9cLJfhSnkea72Zb1KTB4XjnD6XJLEa9VtJ6AL1HS9Mz4yMNh4la6RG5e1gSTdj7q8R4pPTeJqGjiE6ult96vja3h/4LjeBy5bSvIGZYzp0rzdr2tfoKcmwsRRZhGyKHCyIWJ2Pzg1gadwOYL+mjMhj1uWSQX2N+tuhqJmZYKAcVxbn2QWIHgbn8qvidV++PgXkdOUj0rg/MJ1A/Ute9/dtUcTxhMQguNZXQOeyuTufdXTTFgYTi/wD6BTAD4gkG/vAFVytfjmr92oXqtlV8liw2eogiWxOlEGr6PISC3W4Ar18rw+J/6TVcoq/p6B0IKKKK7mwooooAooooAooooAooooAooooAooooAooooAooooAooooAooooAooooAooooAooooAooooAooooAooooAooooAooooAooooAr3AfWGwO42PWiio8Am5viyxCWVUTkqiw35n31z6KKzQkqVBFgKKKK2U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6" name="Picture 2" descr="Big Ideas Wale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16216" y="1628800"/>
            <a:ext cx="1296144" cy="1296144"/>
          </a:xfrm>
          <a:prstGeom prst="rect">
            <a:avLst/>
          </a:prstGeom>
          <a:noFill/>
        </p:spPr>
      </p:pic>
      <p:pic>
        <p:nvPicPr>
          <p:cNvPr id="27" name="Picture 4" descr="Image result for welsh government 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84368" y="1844824"/>
            <a:ext cx="985373" cy="936104"/>
          </a:xfrm>
          <a:prstGeom prst="rect">
            <a:avLst/>
          </a:prstGeom>
          <a:noFill/>
        </p:spPr>
      </p:pic>
      <p:sp>
        <p:nvSpPr>
          <p:cNvPr id="28" name="TextBox 27"/>
          <p:cNvSpPr txBox="1"/>
          <p:nvPr/>
        </p:nvSpPr>
        <p:spPr>
          <a:xfrm>
            <a:off x="571472" y="1357298"/>
            <a:ext cx="18473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2400" dirty="0" smtClean="0"/>
          </a:p>
          <a:p>
            <a:endParaRPr lang="en-GB" sz="2000" dirty="0" smtClean="0"/>
          </a:p>
          <a:p>
            <a:endParaRPr lang="en-GB" sz="2000" dirty="0"/>
          </a:p>
        </p:txBody>
      </p:sp>
      <p:pic>
        <p:nvPicPr>
          <p:cNvPr id="29" name="Picture 2" descr="Image result for big ideas wales"/>
          <p:cNvPicPr>
            <a:picLocks noChangeAspect="1" noChangeArrowheads="1"/>
          </p:cNvPicPr>
          <p:nvPr/>
        </p:nvPicPr>
        <p:blipFill>
          <a:blip r:embed="rId5" cstate="print"/>
          <a:srcRect t="2500" r="22656" b="40000"/>
          <a:stretch>
            <a:fillRect/>
          </a:stretch>
        </p:blipFill>
        <p:spPr bwMode="auto">
          <a:xfrm>
            <a:off x="2843808" y="2924944"/>
            <a:ext cx="6056874" cy="1407159"/>
          </a:xfrm>
          <a:prstGeom prst="rect">
            <a:avLst/>
          </a:prstGeom>
          <a:noFill/>
        </p:spPr>
      </p:pic>
      <p:sp>
        <p:nvSpPr>
          <p:cNvPr id="30" name="TextBox 29"/>
          <p:cNvSpPr txBox="1"/>
          <p:nvPr/>
        </p:nvSpPr>
        <p:spPr>
          <a:xfrm>
            <a:off x="642910" y="4390072"/>
            <a:ext cx="778674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lvl="0" indent="-514350">
              <a:spcBef>
                <a:spcPct val="0"/>
              </a:spcBef>
              <a:defRPr/>
            </a:pPr>
            <a:r>
              <a:rPr lang="en-GB" sz="2000" b="1" dirty="0" smtClean="0">
                <a:solidFill>
                  <a:schemeClr val="accent4">
                    <a:lumMod val="50000"/>
                  </a:schemeClr>
                </a:solidFill>
              </a:rPr>
              <a:t>Big Ideas Wales / </a:t>
            </a:r>
            <a:r>
              <a:rPr lang="en-GB" sz="2000" b="1" dirty="0" err="1" smtClean="0">
                <a:solidFill>
                  <a:schemeClr val="accent4">
                    <a:lumMod val="50000"/>
                  </a:schemeClr>
                </a:solidFill>
              </a:rPr>
              <a:t>Syniadau</a:t>
            </a:r>
            <a:r>
              <a:rPr lang="en-GB" sz="2000" b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en-GB" sz="2000" b="1" dirty="0" err="1" smtClean="0">
                <a:solidFill>
                  <a:schemeClr val="accent4">
                    <a:lumMod val="50000"/>
                  </a:schemeClr>
                </a:solidFill>
              </a:rPr>
              <a:t>Mawr</a:t>
            </a:r>
            <a:r>
              <a:rPr lang="en-GB" sz="2000" b="1" dirty="0" smtClean="0">
                <a:solidFill>
                  <a:schemeClr val="accent4">
                    <a:lumMod val="50000"/>
                  </a:schemeClr>
                </a:solidFill>
              </a:rPr>
              <a:t> Cymru</a:t>
            </a:r>
          </a:p>
          <a:p>
            <a:pPr marL="514350" lvl="0" indent="-514350">
              <a:spcBef>
                <a:spcPct val="0"/>
              </a:spcBef>
              <a:defRPr/>
            </a:pPr>
            <a:r>
              <a:rPr lang="en-GB" sz="2000" i="1" dirty="0" smtClean="0">
                <a:solidFill>
                  <a:schemeClr val="accent4">
                    <a:lumMod val="50000"/>
                  </a:schemeClr>
                </a:solidFill>
              </a:rPr>
              <a:t>“16-24 year olds – helping the next generation start their own business”</a:t>
            </a:r>
            <a:endParaRPr lang="en-GB" sz="28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 marL="514350" lvl="0" indent="-514350">
              <a:spcBef>
                <a:spcPct val="0"/>
              </a:spcBef>
              <a:buAutoNum type="arabicPeriod"/>
              <a:defRPr/>
            </a:pPr>
            <a:r>
              <a:rPr lang="en-GB" sz="2000" b="1" dirty="0" smtClean="0">
                <a:solidFill>
                  <a:schemeClr val="accent4">
                    <a:lumMod val="50000"/>
                  </a:schemeClr>
                </a:solidFill>
              </a:rPr>
              <a:t>Inspire</a:t>
            </a:r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</a:rPr>
              <a:t>: Role model workshops, tours/events</a:t>
            </a:r>
          </a:p>
          <a:p>
            <a:pPr marL="514350" lvl="0" indent="-514350">
              <a:spcBef>
                <a:spcPct val="0"/>
              </a:spcBef>
              <a:buAutoNum type="arabicPeriod"/>
              <a:defRPr/>
            </a:pPr>
            <a:r>
              <a:rPr lang="en-GB" sz="2000" b="1" dirty="0" smtClean="0">
                <a:solidFill>
                  <a:schemeClr val="accent4">
                    <a:lumMod val="50000"/>
                  </a:schemeClr>
                </a:solidFill>
              </a:rPr>
              <a:t>Develop</a:t>
            </a:r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</a:rPr>
              <a:t>: Workshop sessions, shadowing</a:t>
            </a:r>
          </a:p>
          <a:p>
            <a:pPr marL="514350" lvl="0" indent="-514350">
              <a:spcBef>
                <a:spcPct val="0"/>
              </a:spcBef>
              <a:buAutoNum type="arabicPeriod"/>
              <a:defRPr/>
            </a:pPr>
            <a:r>
              <a:rPr lang="en-GB" sz="2000" b="1" dirty="0" smtClean="0">
                <a:solidFill>
                  <a:schemeClr val="accent4">
                    <a:lumMod val="50000"/>
                  </a:schemeClr>
                </a:solidFill>
              </a:rPr>
              <a:t>Launch</a:t>
            </a:r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</a:rPr>
              <a:t>: </a:t>
            </a:r>
            <a:r>
              <a:rPr lang="en-GB" sz="2000" dirty="0" err="1" smtClean="0">
                <a:solidFill>
                  <a:schemeClr val="accent4">
                    <a:lumMod val="50000"/>
                  </a:schemeClr>
                </a:solidFill>
              </a:rPr>
              <a:t>Bootcamp</a:t>
            </a:r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</a:rPr>
              <a:t> to Business Challenge</a:t>
            </a:r>
          </a:p>
        </p:txBody>
      </p:sp>
      <p:sp>
        <p:nvSpPr>
          <p:cNvPr id="31" name="Title 1"/>
          <p:cNvSpPr>
            <a:spLocks noGrp="1"/>
          </p:cNvSpPr>
          <p:nvPr>
            <p:ph type="title"/>
          </p:nvPr>
        </p:nvSpPr>
        <p:spPr>
          <a:xfrm>
            <a:off x="142844" y="71414"/>
            <a:ext cx="6786610" cy="1357322"/>
          </a:xfrm>
        </p:spPr>
        <p:txBody>
          <a:bodyPr>
            <a:noAutofit/>
          </a:bodyPr>
          <a:lstStyle/>
          <a:p>
            <a:pPr algn="l"/>
            <a:r>
              <a:rPr lang="en-GB" sz="3600" b="1" i="1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In case I forget...</a:t>
            </a:r>
            <a:endParaRPr lang="en-GB" sz="3600" b="1" i="1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674296" cy="1828800"/>
          </a:xfrm>
        </p:spPr>
        <p:txBody>
          <a:bodyPr/>
          <a:lstStyle/>
          <a:p>
            <a:pPr eaLnBrk="1" hangingPunct="1"/>
            <a:r>
              <a:rPr lang="en-GB" sz="4800" b="1" dirty="0" smtClean="0"/>
              <a:t>TO BE AN ENTREPRENEUR</a:t>
            </a:r>
          </a:p>
        </p:txBody>
      </p:sp>
      <p:sp>
        <p:nvSpPr>
          <p:cNvPr id="5123" name="Subtitle 2"/>
          <p:cNvSpPr>
            <a:spLocks noGrp="1"/>
          </p:cNvSpPr>
          <p:nvPr>
            <p:ph type="subTitle" idx="1"/>
          </p:nvPr>
        </p:nvSpPr>
        <p:spPr>
          <a:xfrm>
            <a:off x="457200" y="3860800"/>
            <a:ext cx="1738536" cy="1752600"/>
          </a:xfrm>
        </p:spPr>
        <p:txBody>
          <a:bodyPr/>
          <a:lstStyle/>
          <a:p>
            <a:pPr marL="63500" eaLnBrk="1" hangingPunct="1"/>
            <a:r>
              <a:rPr lang="en-GB" b="1" dirty="0" smtClean="0">
                <a:solidFill>
                  <a:schemeClr val="tx1"/>
                </a:solidFill>
              </a:rPr>
              <a:t>Neil Dyer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395536" y="3212976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What is an entrepreneur?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00034" y="1556792"/>
            <a:ext cx="7500990" cy="4601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chemeClr val="accent4">
                    <a:lumMod val="50000"/>
                  </a:schemeClr>
                </a:solidFill>
              </a:rPr>
              <a:t>To Be Enterprising</a:t>
            </a:r>
          </a:p>
          <a:p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</a:rPr>
              <a:t>Creativity, communication, collaboration, problem solving</a:t>
            </a:r>
          </a:p>
          <a:p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</a:rPr>
              <a:t>“</a:t>
            </a:r>
            <a:r>
              <a:rPr lang="en-GB" sz="2000" i="1" dirty="0" smtClean="0">
                <a:solidFill>
                  <a:schemeClr val="accent4">
                    <a:lumMod val="50000"/>
                  </a:schemeClr>
                </a:solidFill>
              </a:rPr>
              <a:t>... it’s about embracing opportunity...”</a:t>
            </a:r>
            <a:r>
              <a:rPr lang="en-GB" b="1" i="1" dirty="0" smtClean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en-GB" b="1" i="1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en-GB" sz="1000" b="1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</a:p>
          <a:p>
            <a:r>
              <a:rPr lang="en-GB" sz="2400" b="1" dirty="0" smtClean="0">
                <a:solidFill>
                  <a:schemeClr val="accent4">
                    <a:lumMod val="50000"/>
                  </a:schemeClr>
                </a:solidFill>
              </a:rPr>
              <a:t>Entrepreneurship</a:t>
            </a:r>
          </a:p>
          <a:p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</a:rPr>
              <a:t>Utilising these skills to create a business idea and put it into action.</a:t>
            </a:r>
            <a:r>
              <a:rPr lang="en-GB" b="1" dirty="0" smtClean="0">
                <a:solidFill>
                  <a:schemeClr val="accent4">
                    <a:lumMod val="50000"/>
                  </a:schemeClr>
                </a:solidFill>
              </a:rPr>
              <a:t/>
            </a:r>
            <a:br>
              <a:rPr lang="en-GB" b="1" dirty="0" smtClean="0">
                <a:solidFill>
                  <a:schemeClr val="accent4">
                    <a:lumMod val="50000"/>
                  </a:schemeClr>
                </a:solidFill>
              </a:rPr>
            </a:br>
            <a:endParaRPr lang="en-GB" sz="11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GB" sz="2400" b="1" dirty="0" smtClean="0">
                <a:solidFill>
                  <a:schemeClr val="accent4">
                    <a:lumMod val="50000"/>
                  </a:schemeClr>
                </a:solidFill>
              </a:rPr>
              <a:t>Effective Entrepreneurship (or </a:t>
            </a:r>
            <a:r>
              <a:rPr lang="en-GB" sz="2400" b="1" dirty="0" err="1" smtClean="0">
                <a:solidFill>
                  <a:schemeClr val="accent4">
                    <a:lumMod val="50000"/>
                  </a:schemeClr>
                </a:solidFill>
              </a:rPr>
              <a:t>Intrapreneurship</a:t>
            </a:r>
            <a:r>
              <a:rPr lang="en-GB" sz="2400" b="1" dirty="0" smtClean="0">
                <a:solidFill>
                  <a:schemeClr val="accent4">
                    <a:lumMod val="50000"/>
                  </a:schemeClr>
                </a:solidFill>
              </a:rPr>
              <a:t>)</a:t>
            </a:r>
          </a:p>
          <a:p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</a:rPr>
              <a:t>- Ability to deal with risk</a:t>
            </a:r>
            <a:br>
              <a:rPr lang="en-GB" sz="2000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</a:rPr>
              <a:t>- Results orientated</a:t>
            </a:r>
            <a:br>
              <a:rPr lang="en-GB" sz="2000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</a:rPr>
              <a:t>- Energy</a:t>
            </a:r>
            <a:br>
              <a:rPr lang="en-GB" sz="2000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</a:rPr>
              <a:t>- Growth Potential</a:t>
            </a:r>
            <a:br>
              <a:rPr lang="en-GB" sz="2000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</a:rPr>
              <a:t>- Team Player / Sharer</a:t>
            </a:r>
            <a:br>
              <a:rPr lang="en-GB" sz="2000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</a:rPr>
              <a:t>- Multi-tasker</a:t>
            </a:r>
            <a:br>
              <a:rPr lang="en-GB" sz="2000" dirty="0" smtClean="0">
                <a:solidFill>
                  <a:schemeClr val="accent4">
                    <a:lumMod val="50000"/>
                  </a:schemeClr>
                </a:solidFill>
              </a:rPr>
            </a:br>
            <a:r>
              <a:rPr lang="en-GB" sz="2000" dirty="0" smtClean="0">
                <a:solidFill>
                  <a:schemeClr val="accent4">
                    <a:lumMod val="50000"/>
                  </a:schemeClr>
                </a:solidFill>
              </a:rPr>
              <a:t>- Improvement Orientated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115616" y="6402814"/>
            <a:ext cx="686431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dirty="0" err="1" smtClean="0">
                <a:solidFill>
                  <a:schemeClr val="accent4">
                    <a:lumMod val="50000"/>
                  </a:schemeClr>
                </a:solidFill>
              </a:rPr>
              <a:t>Hadzima</a:t>
            </a:r>
            <a:r>
              <a:rPr lang="en-GB" sz="1600" i="1" dirty="0" smtClean="0">
                <a:solidFill>
                  <a:schemeClr val="accent4">
                    <a:lumMod val="50000"/>
                  </a:schemeClr>
                </a:solidFill>
              </a:rPr>
              <a:t>, J. (2005), “Practical Advice for Entrepreneurs”, Boston Business Journal</a:t>
            </a:r>
            <a:endParaRPr lang="en-GB" sz="1600" i="1" dirty="0"/>
          </a:p>
        </p:txBody>
      </p:sp>
      <p:pic>
        <p:nvPicPr>
          <p:cNvPr id="9" name="Picture 4" descr="https://www.vocoli.com/media/18321/ideamachin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2066" y="4437112"/>
            <a:ext cx="2400000" cy="180000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bldLvl="2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395536" y="3068960"/>
            <a:ext cx="828092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What does it take to become a successful  entrepreneur?</a:t>
            </a:r>
          </a:p>
          <a:p>
            <a:pPr algn="ctr"/>
            <a:endParaRPr lang="en-GB" sz="3200" b="1" dirty="0" smtClean="0">
              <a:latin typeface="Arial" pitchFamily="34" charset="0"/>
              <a:cs typeface="Arial" pitchFamily="34" charset="0"/>
            </a:endParaRPr>
          </a:p>
          <a:p>
            <a:pPr algn="ctr"/>
            <a:endParaRPr lang="en-GB" sz="28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22"/>
            <a:ext cx="8229600" cy="1143000"/>
          </a:xfrm>
        </p:spPr>
        <p:txBody>
          <a:bodyPr/>
          <a:lstStyle/>
          <a:p>
            <a:r>
              <a:rPr lang="en-GB" b="1" dirty="0" smtClean="0">
                <a:solidFill>
                  <a:srgbClr val="0070C0"/>
                </a:solidFill>
              </a:rPr>
              <a:t>Important Factors</a:t>
            </a:r>
            <a:endParaRPr lang="en-GB" b="1" dirty="0">
              <a:solidFill>
                <a:srgbClr val="0070C0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251520" y="1556792"/>
            <a:ext cx="8496944" cy="5000660"/>
          </a:xfrm>
        </p:spPr>
        <p:txBody>
          <a:bodyPr>
            <a:normAutofit lnSpcReduction="10000"/>
          </a:bodyPr>
          <a:lstStyle/>
          <a:p>
            <a:r>
              <a:rPr lang="en-GB" sz="2600" b="1" dirty="0" smtClean="0">
                <a:solidFill>
                  <a:srgbClr val="0070C0"/>
                </a:solidFill>
              </a:rPr>
              <a:t>Crossroads – stick or twist! </a:t>
            </a:r>
            <a:r>
              <a:rPr lang="en-GB" sz="2600" b="1" dirty="0" smtClean="0">
                <a:solidFill>
                  <a:srgbClr val="FF0000"/>
                </a:solidFill>
              </a:rPr>
              <a:t>CATALYST</a:t>
            </a:r>
          </a:p>
          <a:p>
            <a:r>
              <a:rPr lang="en-GB" sz="2600" b="1" dirty="0" smtClean="0">
                <a:solidFill>
                  <a:srgbClr val="0070C0"/>
                </a:solidFill>
              </a:rPr>
              <a:t>My future career options and ambitions </a:t>
            </a:r>
            <a:r>
              <a:rPr lang="en-GB" sz="2600" b="1" dirty="0" smtClean="0">
                <a:solidFill>
                  <a:srgbClr val="FF0000"/>
                </a:solidFill>
              </a:rPr>
              <a:t>BYOB</a:t>
            </a:r>
          </a:p>
          <a:p>
            <a:r>
              <a:rPr lang="en-GB" sz="2600" b="1" dirty="0" smtClean="0">
                <a:solidFill>
                  <a:srgbClr val="0070C0"/>
                </a:solidFill>
              </a:rPr>
              <a:t>The MBA and a happy coincidence </a:t>
            </a:r>
            <a:r>
              <a:rPr lang="en-GB" sz="2600" b="1" dirty="0" smtClean="0">
                <a:solidFill>
                  <a:srgbClr val="FF0000"/>
                </a:solidFill>
              </a:rPr>
              <a:t>KNOWLEDGE</a:t>
            </a:r>
          </a:p>
          <a:p>
            <a:r>
              <a:rPr lang="en-GB" sz="2600" b="1" dirty="0" smtClean="0">
                <a:solidFill>
                  <a:srgbClr val="0070C0"/>
                </a:solidFill>
              </a:rPr>
              <a:t>Meeting my all important mentor! </a:t>
            </a:r>
            <a:r>
              <a:rPr lang="en-GB" sz="2600" b="1" dirty="0" smtClean="0">
                <a:solidFill>
                  <a:srgbClr val="FF0000"/>
                </a:solidFill>
              </a:rPr>
              <a:t>NETWORK</a:t>
            </a:r>
          </a:p>
          <a:p>
            <a:r>
              <a:rPr lang="en-GB" sz="2600" b="1" dirty="0" smtClean="0">
                <a:solidFill>
                  <a:srgbClr val="0070C0"/>
                </a:solidFill>
              </a:rPr>
              <a:t>Shadowing / being ‘</a:t>
            </a:r>
            <a:r>
              <a:rPr lang="en-GB" sz="2600" b="1" dirty="0" smtClean="0">
                <a:solidFill>
                  <a:srgbClr val="FF0000"/>
                </a:solidFill>
              </a:rPr>
              <a:t>INSPIRED</a:t>
            </a:r>
            <a:r>
              <a:rPr lang="en-GB" sz="2600" b="1" dirty="0" smtClean="0">
                <a:solidFill>
                  <a:srgbClr val="0070C0"/>
                </a:solidFill>
              </a:rPr>
              <a:t>’ by self-employed</a:t>
            </a:r>
          </a:p>
          <a:p>
            <a:r>
              <a:rPr lang="en-GB" sz="2600" b="1" dirty="0" smtClean="0">
                <a:solidFill>
                  <a:srgbClr val="0070C0"/>
                </a:solidFill>
              </a:rPr>
              <a:t>Family and flexible working </a:t>
            </a:r>
            <a:r>
              <a:rPr lang="en-GB" sz="2600" b="1" dirty="0" smtClean="0">
                <a:solidFill>
                  <a:srgbClr val="FF0000"/>
                </a:solidFill>
              </a:rPr>
              <a:t>MOTIVATION</a:t>
            </a:r>
          </a:p>
          <a:p>
            <a:r>
              <a:rPr lang="en-GB" sz="2600" b="1" i="1" dirty="0" smtClean="0">
                <a:solidFill>
                  <a:srgbClr val="0070C0"/>
                </a:solidFill>
              </a:rPr>
              <a:t>Support and allies. Ambition, drive, confidence and self-belief. Available resources, immediate opportunities and patience. </a:t>
            </a:r>
            <a:r>
              <a:rPr lang="en-GB" sz="2600" b="1" dirty="0" smtClean="0">
                <a:solidFill>
                  <a:srgbClr val="FF0000"/>
                </a:solidFill>
              </a:rPr>
              <a:t>COMMITMENT!</a:t>
            </a:r>
          </a:p>
          <a:p>
            <a:r>
              <a:rPr lang="en-GB" sz="2600" b="1" dirty="0" smtClean="0">
                <a:solidFill>
                  <a:srgbClr val="0070C0"/>
                </a:solidFill>
              </a:rPr>
              <a:t>...‘what will be will be’. </a:t>
            </a:r>
            <a:r>
              <a:rPr lang="en-GB" sz="2600" b="1" dirty="0" smtClean="0">
                <a:solidFill>
                  <a:srgbClr val="FF0000"/>
                </a:solidFill>
              </a:rPr>
              <a:t>THERE WILL ALWAYS BE RISK – A REASON NOT TO!</a:t>
            </a:r>
            <a:endParaRPr lang="en-GB" sz="2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3"/>
          <p:cNvSpPr txBox="1">
            <a:spLocks noChangeArrowheads="1"/>
          </p:cNvSpPr>
          <p:nvPr/>
        </p:nvSpPr>
        <p:spPr bwMode="auto">
          <a:xfrm>
            <a:off x="538485" y="1621824"/>
            <a:ext cx="8281987" cy="5047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b="1" i="1" dirty="0" smtClean="0">
                <a:solidFill>
                  <a:srgbClr val="00B050"/>
                </a:solidFill>
                <a:latin typeface="Tahoma" pitchFamily="34" charset="0"/>
                <a:ea typeface="ＭＳ Ｐゴシック" pitchFamily="-112" charset="-128"/>
              </a:rPr>
              <a:t>FOR THIS MODULE YOU NEED TO FORMULATE A BUSINESS IDEA</a:t>
            </a:r>
          </a:p>
          <a:p>
            <a:pPr eaLnBrk="0" hangingPunct="0">
              <a:spcBef>
                <a:spcPct val="50000"/>
              </a:spcBef>
            </a:pPr>
            <a:endParaRPr lang="en-GB" sz="2800" dirty="0" smtClean="0">
              <a:latin typeface="Tahoma" pitchFamily="34" charset="0"/>
              <a:ea typeface="ＭＳ Ｐゴシック" pitchFamily="-112" charset="-128"/>
            </a:endParaRPr>
          </a:p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My thoughts on starting your own business...</a:t>
            </a:r>
            <a:endParaRPr lang="en-GB" sz="2800" dirty="0">
              <a:latin typeface="Tahoma" pitchFamily="34" charset="0"/>
              <a:ea typeface="ＭＳ Ｐゴシック" pitchFamily="-112" charset="-128"/>
            </a:endParaRPr>
          </a:p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- Do it now! Think now, ask now, start now! </a:t>
            </a:r>
            <a:br>
              <a:rPr lang="en-GB" sz="2800" dirty="0" smtClean="0">
                <a:latin typeface="Tahoma" pitchFamily="34" charset="0"/>
                <a:ea typeface="ＭＳ Ｐゴシック" pitchFamily="-112" charset="-128"/>
              </a:rPr>
            </a:b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(no better time - </a:t>
            </a:r>
            <a:r>
              <a:rPr lang="en-GB" sz="2800" i="1" dirty="0" smtClean="0">
                <a:latin typeface="Tahoma" pitchFamily="34" charset="0"/>
                <a:ea typeface="ＭＳ Ｐゴシック" pitchFamily="-112" charset="-128"/>
              </a:rPr>
              <a:t>maybe</a:t>
            </a: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)</a:t>
            </a: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If you’re motivated you will get success</a:t>
            </a: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What’s the worst that can happen?</a:t>
            </a:r>
            <a:br>
              <a:rPr lang="en-GB" sz="2800" dirty="0" smtClean="0">
                <a:latin typeface="Tahoma" pitchFamily="34" charset="0"/>
                <a:ea typeface="ＭＳ Ｐゴシック" pitchFamily="-112" charset="-128"/>
              </a:rPr>
            </a:b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(risk assess)</a:t>
            </a:r>
            <a:endParaRPr lang="en-GB" sz="2800" dirty="0"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457200" y="328406"/>
            <a:ext cx="8229600" cy="868346"/>
          </a:xfrm>
        </p:spPr>
        <p:txBody>
          <a:bodyPr/>
          <a:lstStyle/>
          <a:p>
            <a:r>
              <a:rPr lang="en-GB" b="1" dirty="0" smtClean="0"/>
              <a:t>Discuss...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sz="4800" b="1" dirty="0" smtClean="0"/>
              <a:t>CV’s and interviews</a:t>
            </a:r>
            <a:br>
              <a:rPr lang="en-GB" sz="4800" b="1" dirty="0" smtClean="0"/>
            </a:br>
            <a:endParaRPr lang="en-GB" sz="4800" b="1" dirty="0" smtClean="0"/>
          </a:p>
        </p:txBody>
      </p:sp>
      <p:sp>
        <p:nvSpPr>
          <p:cNvPr id="5123" name="Subtitle 2"/>
          <p:cNvSpPr>
            <a:spLocks noGrp="1"/>
          </p:cNvSpPr>
          <p:nvPr>
            <p:ph type="subTitle" idx="1"/>
          </p:nvPr>
        </p:nvSpPr>
        <p:spPr>
          <a:xfrm>
            <a:off x="457200" y="3860800"/>
            <a:ext cx="1738536" cy="1752600"/>
          </a:xfrm>
        </p:spPr>
        <p:txBody>
          <a:bodyPr/>
          <a:lstStyle/>
          <a:p>
            <a:pPr marL="63500" eaLnBrk="1" hangingPunct="1"/>
            <a:r>
              <a:rPr lang="en-GB" b="1" dirty="0" smtClean="0">
                <a:solidFill>
                  <a:schemeClr val="tx1"/>
                </a:solidFill>
              </a:rPr>
              <a:t>Neil Dyer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3"/>
          <p:cNvSpPr txBox="1">
            <a:spLocks noChangeArrowheads="1"/>
          </p:cNvSpPr>
          <p:nvPr/>
        </p:nvSpPr>
        <p:spPr bwMode="auto">
          <a:xfrm>
            <a:off x="827088" y="2060575"/>
            <a:ext cx="799306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YOU – Self-evaluation</a:t>
            </a:r>
            <a:r>
              <a:rPr lang="en-GB" sz="2800" dirty="0">
                <a:latin typeface="Tahoma" pitchFamily="34" charset="0"/>
                <a:ea typeface="ＭＳ Ｐゴシック" pitchFamily="-112" charset="-128"/>
              </a:rPr>
              <a:t>.</a:t>
            </a: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 What can I do? What do I want?</a:t>
            </a:r>
            <a:endParaRPr lang="en-GB" sz="2800" dirty="0"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827088" y="3212976"/>
            <a:ext cx="799306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solidFill>
                  <a:schemeClr val="bg1">
                    <a:lumMod val="6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ENVIRONMENT – What’s out there? How does it work?</a:t>
            </a:r>
            <a:endParaRPr lang="en-GB" sz="2800" dirty="0">
              <a:solidFill>
                <a:schemeClr val="bg1">
                  <a:lumMod val="6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827088" y="4563125"/>
            <a:ext cx="799306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solidFill>
                  <a:schemeClr val="bg1">
                    <a:lumMod val="6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FIT – Where do I or can I fit in? How do I do this?</a:t>
            </a:r>
            <a:endParaRPr lang="en-GB" sz="2800" dirty="0">
              <a:solidFill>
                <a:schemeClr val="bg1">
                  <a:lumMod val="6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395536" y="188640"/>
            <a:ext cx="8064896" cy="144016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Basic Principle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3"/>
          <p:cNvSpPr txBox="1">
            <a:spLocks noChangeArrowheads="1"/>
          </p:cNvSpPr>
          <p:nvPr/>
        </p:nvSpPr>
        <p:spPr bwMode="auto">
          <a:xfrm>
            <a:off x="827088" y="2060575"/>
            <a:ext cx="799306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YOU – Skills audit. CV’s. Interviews.</a:t>
            </a:r>
            <a:endParaRPr lang="en-GB" sz="2800" dirty="0"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827088" y="3194973"/>
            <a:ext cx="7993062" cy="9541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solidFill>
                  <a:schemeClr val="bg1">
                    <a:lumMod val="6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ENVIRONMENT – The industry. Rules &amp; </a:t>
            </a:r>
            <a:r>
              <a:rPr lang="en-GB" sz="2800" dirty="0" err="1" smtClean="0">
                <a:solidFill>
                  <a:schemeClr val="bg1">
                    <a:lumMod val="6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reg’s</a:t>
            </a:r>
            <a:r>
              <a:rPr lang="en-GB" sz="2800" dirty="0" smtClean="0">
                <a:solidFill>
                  <a:schemeClr val="bg1">
                    <a:lumMod val="6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. Opportunities and Threats.</a:t>
            </a:r>
            <a:endParaRPr lang="en-GB" sz="2800" dirty="0">
              <a:solidFill>
                <a:schemeClr val="bg1">
                  <a:lumMod val="6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14341" name="Text Box 5"/>
          <p:cNvSpPr txBox="1">
            <a:spLocks noChangeArrowheads="1"/>
          </p:cNvSpPr>
          <p:nvPr/>
        </p:nvSpPr>
        <p:spPr bwMode="auto">
          <a:xfrm>
            <a:off x="827088" y="4563125"/>
            <a:ext cx="799306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solidFill>
                  <a:schemeClr val="bg1">
                    <a:lumMod val="6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FIT – Ideas. Business. Self-Promotion.</a:t>
            </a:r>
            <a:endParaRPr lang="en-GB" sz="2800" dirty="0">
              <a:solidFill>
                <a:schemeClr val="bg1">
                  <a:lumMod val="6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395536" y="188640"/>
            <a:ext cx="8064896" cy="144016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Basic Principle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611188" y="2060575"/>
            <a:ext cx="8281987" cy="310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800" dirty="0">
                <a:latin typeface="Arial" pitchFamily="34" charset="0"/>
                <a:cs typeface="Arial" pitchFamily="34" charset="0"/>
              </a:rPr>
              <a:t>Potential employers who felt that something was missing. </a:t>
            </a:r>
          </a:p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Ex-students </a:t>
            </a:r>
            <a:r>
              <a:rPr lang="en-GB" sz="2800" dirty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who felt that they should have been given more advice and help at university.  </a:t>
            </a:r>
          </a:p>
          <a:p>
            <a:pPr eaLnBrk="0" hangingPunct="0">
              <a:spcBef>
                <a:spcPct val="50000"/>
              </a:spcBef>
            </a:pPr>
            <a:r>
              <a:rPr lang="en-GB" sz="2800" dirty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You will have to convince potential employers/clients of your worth. </a:t>
            </a:r>
          </a:p>
        </p:txBody>
      </p:sp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836712"/>
            <a:ext cx="7993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Where did the idea for the module come from?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836712"/>
            <a:ext cx="7993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What do music graduates do?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19781" t="29989" r="37104" b="35313"/>
          <a:stretch>
            <a:fillRect/>
          </a:stretch>
        </p:blipFill>
        <p:spPr bwMode="auto">
          <a:xfrm>
            <a:off x="683568" y="1772816"/>
            <a:ext cx="6839227" cy="44033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6732240" y="6165304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u="sng" dirty="0" smtClean="0">
                <a:solidFill>
                  <a:srgbClr val="0070C0"/>
                </a:solidFill>
              </a:rPr>
              <a:t>prospects.ac.uk</a:t>
            </a:r>
            <a:endParaRPr lang="en-GB" i="1" u="sng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836712"/>
            <a:ext cx="7993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What do animation graduates do?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732240" y="6165304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u="sng" dirty="0" smtClean="0">
                <a:solidFill>
                  <a:srgbClr val="0070C0"/>
                </a:solidFill>
              </a:rPr>
              <a:t>prospects.ac.uk</a:t>
            </a:r>
            <a:endParaRPr lang="en-GB" i="1" u="sng" dirty="0">
              <a:solidFill>
                <a:srgbClr val="0070C0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 l="20750" t="37031" r="36636" b="23594"/>
          <a:stretch>
            <a:fillRect/>
          </a:stretch>
        </p:blipFill>
        <p:spPr bwMode="auto">
          <a:xfrm>
            <a:off x="395536" y="2491026"/>
            <a:ext cx="7488832" cy="389030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836712"/>
            <a:ext cx="7993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What do computer science graduates do?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732240" y="6165304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u="sng" dirty="0" smtClean="0">
                <a:solidFill>
                  <a:srgbClr val="0070C0"/>
                </a:solidFill>
              </a:rPr>
              <a:t>prospects.ac.uk</a:t>
            </a:r>
            <a:endParaRPr lang="en-GB" i="1" u="sng" dirty="0">
              <a:solidFill>
                <a:srgbClr val="0070C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20750" t="28172" r="36636" b="35407"/>
          <a:stretch>
            <a:fillRect/>
          </a:stretch>
        </p:blipFill>
        <p:spPr bwMode="auto">
          <a:xfrm>
            <a:off x="391644" y="2636912"/>
            <a:ext cx="7492724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836712"/>
            <a:ext cx="7993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What do music graduates do?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732240" y="6165304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u="sng" dirty="0" smtClean="0">
                <a:solidFill>
                  <a:srgbClr val="0070C0"/>
                </a:solidFill>
              </a:rPr>
              <a:t>prospects.ac.uk</a:t>
            </a:r>
            <a:endParaRPr lang="en-GB" i="1" u="sng" dirty="0">
              <a:solidFill>
                <a:srgbClr val="0070C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 l="20372" t="40605" r="40057" b="29864"/>
          <a:stretch>
            <a:fillRect/>
          </a:stretch>
        </p:blipFill>
        <p:spPr bwMode="auto">
          <a:xfrm>
            <a:off x="683568" y="1916832"/>
            <a:ext cx="6552728" cy="39120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836712"/>
            <a:ext cx="7993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What do animation graduates do?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732240" y="6165304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u="sng" dirty="0" smtClean="0">
                <a:solidFill>
                  <a:srgbClr val="0070C0"/>
                </a:solidFill>
              </a:rPr>
              <a:t>prospects.ac.uk</a:t>
            </a:r>
            <a:endParaRPr lang="en-GB" i="1" u="sng" dirty="0">
              <a:solidFill>
                <a:srgbClr val="0070C0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 l="21303" t="36047" r="34422" b="23594"/>
          <a:stretch>
            <a:fillRect/>
          </a:stretch>
        </p:blipFill>
        <p:spPr bwMode="auto">
          <a:xfrm>
            <a:off x="657224" y="1988840"/>
            <a:ext cx="7587184" cy="3888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836712"/>
            <a:ext cx="7993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What do computer science graduates do?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732240" y="6165304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u="sng" dirty="0" smtClean="0">
                <a:solidFill>
                  <a:srgbClr val="0070C0"/>
                </a:solidFill>
              </a:rPr>
              <a:t>prospects.ac.uk</a:t>
            </a:r>
            <a:endParaRPr lang="en-GB" i="1" u="sng" dirty="0">
              <a:solidFill>
                <a:srgbClr val="0070C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 l="20750" t="35063" r="35529" b="24578"/>
          <a:stretch>
            <a:fillRect/>
          </a:stretch>
        </p:blipFill>
        <p:spPr bwMode="auto">
          <a:xfrm>
            <a:off x="550090" y="1881284"/>
            <a:ext cx="7838334" cy="406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836712"/>
            <a:ext cx="7993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Selling Yourself &amp; Your Skills (Your Value)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611188" y="1772816"/>
            <a:ext cx="8281987" cy="48320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800" b="1" u="sng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SOFT SKILLS – ‘Expected’</a:t>
            </a:r>
          </a:p>
          <a:p>
            <a:r>
              <a:rPr lang="en-GB" sz="28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Soft skills are subjective skills that are difficult to quantify. </a:t>
            </a:r>
            <a:br>
              <a:rPr lang="en-GB" sz="28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</a:br>
            <a:r>
              <a:rPr lang="en-GB" sz="28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Also known as "people skills" or "interpersonal skills”.</a:t>
            </a:r>
          </a:p>
          <a:p>
            <a:endParaRPr lang="en-GB" sz="2800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  <a:p>
            <a:r>
              <a:rPr lang="en-GB" sz="2800" b="1" u="sng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HARD SKILLS – ‘What set you apart’</a:t>
            </a:r>
            <a:r>
              <a:rPr lang="en-GB" sz="28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/>
            </a:r>
            <a:br>
              <a:rPr lang="en-GB" sz="28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</a:br>
            <a:r>
              <a:rPr lang="en-GB" sz="28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Hard skills are teachable abilities or skill sets that are easy to quantify. </a:t>
            </a:r>
          </a:p>
          <a:p>
            <a:r>
              <a:rPr lang="en-GB" sz="28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Hard skills are learnt through education, training, self-learning or experience.</a:t>
            </a:r>
            <a:endParaRPr lang="en-GB" sz="2400" i="1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836712"/>
            <a:ext cx="7993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SOFT SKILLS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611189" y="1894180"/>
            <a:ext cx="6193059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800" b="1" u="sng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GROUP TASK:</a:t>
            </a:r>
          </a:p>
          <a:p>
            <a:endParaRPr lang="en-GB" sz="2800" u="sng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  <a:p>
            <a:r>
              <a:rPr lang="en-GB" sz="28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List as many soft skills as you can.</a:t>
            </a:r>
          </a:p>
          <a:p>
            <a:endParaRPr lang="en-GB" sz="2800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  <a:p>
            <a:r>
              <a:rPr lang="en-GB" sz="28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Skills that are typically asked for from an employer.</a:t>
            </a:r>
          </a:p>
          <a:p>
            <a:pPr marL="514350" indent="-514350"/>
            <a:endParaRPr lang="en-GB" sz="2400" i="1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836712"/>
            <a:ext cx="7993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CORE SOFT SKILLS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611188" y="1700808"/>
            <a:ext cx="828198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800" b="1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“What do you think?”</a:t>
            </a:r>
          </a:p>
        </p:txBody>
      </p:sp>
      <p:sp>
        <p:nvSpPr>
          <p:cNvPr id="4" name="Text Box 3"/>
          <p:cNvSpPr txBox="1">
            <a:spLocks noChangeArrowheads="1"/>
          </p:cNvSpPr>
          <p:nvPr/>
        </p:nvSpPr>
        <p:spPr bwMode="auto">
          <a:xfrm>
            <a:off x="1403648" y="2420888"/>
            <a:ext cx="7488832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 numCol="2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Communication</a:t>
            </a:r>
          </a:p>
          <a:p>
            <a:endParaRPr lang="en-GB" sz="2800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8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Flexibility</a:t>
            </a:r>
          </a:p>
          <a:p>
            <a:endParaRPr lang="en-GB" sz="2800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8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Leadership</a:t>
            </a:r>
          </a:p>
          <a:p>
            <a:endParaRPr lang="en-GB" sz="2800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8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Motivation</a:t>
            </a:r>
          </a:p>
          <a:p>
            <a:endParaRPr lang="en-GB" sz="2800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8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Patience</a:t>
            </a:r>
          </a:p>
          <a:p>
            <a:endParaRPr lang="en-GB" sz="2800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8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Persuasion</a:t>
            </a:r>
          </a:p>
          <a:p>
            <a:endParaRPr lang="en-GB" sz="2800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8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Problem Solving</a:t>
            </a:r>
          </a:p>
          <a:p>
            <a:endParaRPr lang="en-GB" sz="2800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8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Teamwork</a:t>
            </a:r>
          </a:p>
          <a:p>
            <a:endParaRPr lang="en-GB" sz="2800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8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Time Management</a:t>
            </a:r>
          </a:p>
          <a:p>
            <a:endParaRPr lang="en-GB" sz="2800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8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Work Ethic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836712"/>
            <a:ext cx="7993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WHAT ARE YOUR SOFT SKILLS?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611188" y="2124139"/>
            <a:ext cx="8281987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800" b="1" u="sng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Individual Exercise:</a:t>
            </a:r>
          </a:p>
          <a:p>
            <a:endParaRPr lang="en-GB" sz="2800" b="1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  <a:p>
            <a:r>
              <a:rPr lang="en-GB" sz="2800" b="1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List your top five!</a:t>
            </a:r>
          </a:p>
          <a:p>
            <a:r>
              <a:rPr lang="en-GB" sz="28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(These form your strengths at interview)</a:t>
            </a:r>
          </a:p>
          <a:p>
            <a:endParaRPr lang="en-GB" sz="2800" b="1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  <a:p>
            <a:r>
              <a:rPr lang="en-GB" sz="2800" b="1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...but what are your weaknesses?</a:t>
            </a:r>
            <a:br>
              <a:rPr lang="en-GB" sz="2800" b="1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</a:br>
            <a:r>
              <a:rPr lang="en-GB" sz="28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List three things you’re not good at.</a:t>
            </a:r>
          </a:p>
          <a:p>
            <a:r>
              <a:rPr lang="en-GB" sz="28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(More importantly, write how you are combating these weaknesses or how you overcome them).</a:t>
            </a:r>
          </a:p>
          <a:p>
            <a:endParaRPr lang="en-GB" sz="2800" b="1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404664"/>
            <a:ext cx="7993062" cy="8309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NOW...</a:t>
            </a:r>
            <a:b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</a:b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WHAT ARE YOUR </a:t>
            </a:r>
            <a:r>
              <a:rPr lang="en-GB" sz="2400" b="1" u="sng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HARD</a:t>
            </a: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 SKILLS?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611188" y="2121818"/>
            <a:ext cx="8281987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800" b="1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... Remember: </a:t>
            </a:r>
            <a:r>
              <a:rPr lang="en-GB" sz="2800" i="1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Hard skills are learnt through education, training, self-learning or experience.</a:t>
            </a:r>
          </a:p>
          <a:p>
            <a:endParaRPr lang="en-GB" sz="2800" i="1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Examples of hard skills include:</a:t>
            </a:r>
          </a:p>
          <a:p>
            <a:endParaRPr lang="en-GB" sz="2400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Proficiency in a foreign language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A degree or certificate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Typing speed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Machine operation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Computer programming</a:t>
            </a:r>
          </a:p>
          <a:p>
            <a:endParaRPr lang="en-GB" sz="2800" b="1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735087"/>
            <a:ext cx="799306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MUSIC GRADUATE SKILLS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539552" y="1628800"/>
            <a:ext cx="8281987" cy="415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400" b="1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A music degree gives you a broad base of skills including:</a:t>
            </a:r>
          </a:p>
          <a:p>
            <a:endParaRPr lang="en-GB" sz="2400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good physical dexterity, memory and concentration - developed in practice and performance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communication skills - developed through performing and engaging listeners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teamwork - through working in bands or orchestras as a player, leader or manager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self-management - physical and mental self-discipline achieved through regular practice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948264" y="6165304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u="sng" dirty="0" smtClean="0">
                <a:solidFill>
                  <a:srgbClr val="0070C0"/>
                </a:solidFill>
              </a:rPr>
              <a:t>prospects.ac.uk</a:t>
            </a:r>
            <a:endParaRPr lang="en-GB" i="1" u="sng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735087"/>
            <a:ext cx="799306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MUSIC GRADUATE SKILLS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539552" y="1628800"/>
            <a:ext cx="8281987" cy="415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performing under pressure - overcoming nervousness in order to perform well during exams, concerts and auditions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planning - organising and working towards a project/performance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technical skills and expertise - using technology to create and record music and studying acoustics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critical reflection - giving and receiving criticism, learning from mistakes and striving for improved performance.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You may gain knowledge of how music is used in different communities and cultures and develop an understanding of professional ethics in the arts world.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76256" y="6165304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u="sng" dirty="0" smtClean="0">
                <a:solidFill>
                  <a:srgbClr val="0070C0"/>
                </a:solidFill>
              </a:rPr>
              <a:t>prospects.ac.uk</a:t>
            </a:r>
            <a:endParaRPr lang="en-GB" i="1" u="sng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735087"/>
            <a:ext cx="799306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ANIMATION GRADUATE SKILLS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539552" y="1628800"/>
            <a:ext cx="8281987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endParaRPr lang="en-GB" sz="2400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  <a:p>
            <a:r>
              <a:rPr lang="en-GB" sz="2400" b="1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Studying animation allows you to acquire expertise in a range of technical skills related to the type of animation you work in, whether these are in drawing, model-making or various digital skills (or a combination of the three). </a:t>
            </a:r>
          </a:p>
          <a:p>
            <a:endParaRPr lang="en-GB" sz="2400" b="1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  <a:p>
            <a:r>
              <a:rPr lang="en-GB" sz="2400" b="1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These skills, particularly the IT skills, could be useful in a variety of jobs beyond animation.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948264" y="6165304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u="sng" dirty="0" smtClean="0">
                <a:solidFill>
                  <a:srgbClr val="0070C0"/>
                </a:solidFill>
              </a:rPr>
              <a:t>prospects.ac.uk</a:t>
            </a:r>
            <a:endParaRPr lang="en-GB" i="1" u="sng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735087"/>
            <a:ext cx="799306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ANIMATION GRADUATE SKILLS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539552" y="1628800"/>
            <a:ext cx="8281987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400" b="1" dirty="0" smtClean="0"/>
              <a:t>Because of the balance of individual and collaborative work, students also develop broader skills that are useful in a range of contexts, these include:</a:t>
            </a:r>
          </a:p>
          <a:p>
            <a:endParaRPr lang="en-GB" sz="2400" b="1" dirty="0" smtClean="0"/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managing your own time and projects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attention to detail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creativity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communication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problem-solving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interpersonal and </a:t>
            </a:r>
            <a:r>
              <a:rPr lang="en-GB" sz="2400" dirty="0" err="1" smtClean="0"/>
              <a:t>teamworking</a:t>
            </a:r>
            <a:r>
              <a:rPr lang="en-GB" sz="2400" dirty="0" smtClean="0"/>
              <a:t> skills.</a:t>
            </a:r>
            <a:endParaRPr lang="en-GB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6876256" y="6165304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u="sng" dirty="0" smtClean="0">
                <a:solidFill>
                  <a:srgbClr val="0070C0"/>
                </a:solidFill>
              </a:rPr>
              <a:t>prospects.ac.uk</a:t>
            </a:r>
            <a:endParaRPr lang="en-GB" i="1" u="sng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735087"/>
            <a:ext cx="799306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COMPUTER SCIENCE GRADUATE SKILLS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539552" y="1628800"/>
            <a:ext cx="8281987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400" b="1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Computing degrees combine theoretical study and practical projects, teaching you subject-specific skills including:</a:t>
            </a:r>
          </a:p>
          <a:p>
            <a:endParaRPr lang="en-GB" sz="2400" b="1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programming languages;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hardware architecture and construction;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network design and engineering;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software engineering;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multimedia design;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software tools and packages.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948264" y="6165304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u="sng" dirty="0" smtClean="0">
                <a:solidFill>
                  <a:srgbClr val="0070C0"/>
                </a:solidFill>
              </a:rPr>
              <a:t>prospects.ac.uk</a:t>
            </a:r>
            <a:endParaRPr lang="en-GB" i="1" u="sng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735087"/>
            <a:ext cx="7993062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COMPUTER SCIENCE GRADUATE SKILLS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539552" y="1628800"/>
            <a:ext cx="8281987" cy="5262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You learn how to specify, design and construct computer-based systems, evaluate and recognise potential risks and design creative solutions.</a:t>
            </a:r>
          </a:p>
          <a:p>
            <a:r>
              <a:rPr lang="en-GB" sz="2400" b="1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You also gain skills in: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teamwork and leadership;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communication;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problem-solving;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negotiation and persuasion;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time management and organisation;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report writing;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presenting reasoned arguments;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retrieval of information;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coping with the rapid technological changes in computing;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commercial awareness.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76256" y="6488668"/>
            <a:ext cx="18004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u="sng" dirty="0" smtClean="0">
                <a:solidFill>
                  <a:srgbClr val="0070C0"/>
                </a:solidFill>
              </a:rPr>
              <a:t>prospects.ac.uk</a:t>
            </a:r>
            <a:endParaRPr lang="en-GB" i="1" u="sng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836712"/>
            <a:ext cx="7993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INCLUDE THESE SKILLS...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1763316" y="2708920"/>
            <a:ext cx="4680892" cy="22467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800" b="1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In your CV/Application</a:t>
            </a:r>
          </a:p>
          <a:p>
            <a:pPr marL="514350" indent="-514350">
              <a:buFont typeface="+mj-lt"/>
              <a:buAutoNum type="arabicPeriod"/>
            </a:pPr>
            <a:endParaRPr lang="en-GB" sz="2800" b="1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800" b="1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In your cover letter</a:t>
            </a:r>
          </a:p>
          <a:p>
            <a:pPr marL="514350" indent="-514350">
              <a:buFont typeface="+mj-lt"/>
              <a:buAutoNum type="arabicPeriod"/>
            </a:pPr>
            <a:endParaRPr lang="en-GB" sz="2800" b="1" dirty="0" smtClean="0">
              <a:latin typeface="Arial" pitchFamily="34" charset="0"/>
              <a:ea typeface="ＭＳ Ｐゴシック" pitchFamily="-112" charset="-128"/>
              <a:cs typeface="Arial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800" b="1" dirty="0" smtClean="0">
                <a:latin typeface="Arial" pitchFamily="34" charset="0"/>
                <a:ea typeface="ＭＳ Ｐゴシック" pitchFamily="-112" charset="-128"/>
                <a:cs typeface="Arial" pitchFamily="34" charset="0"/>
              </a:rPr>
              <a:t>At interview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836712"/>
            <a:ext cx="7993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THE CV – Types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467544" y="1772816"/>
            <a:ext cx="7920880" cy="5262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en-GB" sz="2400" dirty="0" smtClean="0"/>
              <a:t> Chronological or traditional.</a:t>
            </a:r>
          </a:p>
          <a:p>
            <a:pPr>
              <a:buFontTx/>
              <a:buChar char="-"/>
            </a:pPr>
            <a:r>
              <a:rPr lang="en-GB" sz="2400" dirty="0" smtClean="0"/>
              <a:t> Skills-based or functional (highlights abilities, experience or achievements)</a:t>
            </a:r>
          </a:p>
          <a:p>
            <a:pPr>
              <a:buFontTx/>
              <a:buChar char="-"/>
            </a:pPr>
            <a:r>
              <a:rPr lang="en-GB" sz="2400" dirty="0" smtClean="0"/>
              <a:t> Academic/Teaching/Technical</a:t>
            </a:r>
          </a:p>
          <a:p>
            <a:pPr>
              <a:buFontTx/>
              <a:buChar char="-"/>
            </a:pPr>
            <a:endParaRPr lang="en-GB" sz="2400" dirty="0" smtClean="0"/>
          </a:p>
          <a:p>
            <a:pPr>
              <a:buFontTx/>
              <a:buChar char="-"/>
            </a:pPr>
            <a:r>
              <a:rPr lang="en-GB" sz="2400" dirty="0" smtClean="0"/>
              <a:t>The Video CV</a:t>
            </a:r>
            <a:br>
              <a:rPr lang="en-GB" sz="2400" dirty="0" smtClean="0"/>
            </a:br>
            <a:r>
              <a:rPr lang="en-GB" sz="2400" dirty="0" smtClean="0">
                <a:hlinkClick r:id="rId2"/>
              </a:rPr>
              <a:t>https://www.youtube.com/watch?time_continue=125&amp;v=c_PZTAW5piQ</a:t>
            </a:r>
            <a:r>
              <a:rPr lang="en-GB" sz="2400" dirty="0" smtClean="0"/>
              <a:t> </a:t>
            </a:r>
            <a:br>
              <a:rPr lang="en-GB" sz="2400" dirty="0" smtClean="0"/>
            </a:br>
            <a:r>
              <a:rPr lang="en-GB" sz="2400" i="1" dirty="0" smtClean="0"/>
              <a:t>(The Mark </a:t>
            </a:r>
            <a:r>
              <a:rPr lang="en-GB" sz="2400" i="1" dirty="0" err="1" smtClean="0"/>
              <a:t>LeRuste</a:t>
            </a:r>
            <a:r>
              <a:rPr lang="en-GB" sz="2400" i="1" dirty="0" smtClean="0"/>
              <a:t> CV)</a:t>
            </a:r>
            <a:endParaRPr lang="en-GB" sz="4400" i="1" u="sng" dirty="0" smtClean="0">
              <a:solidFill>
                <a:srgbClr val="7030A0"/>
              </a:solidFill>
              <a:latin typeface="AR DELANEY" pitchFamily="2" charset="0"/>
            </a:endParaRPr>
          </a:p>
          <a:p>
            <a:endParaRPr lang="en-GB" sz="2400" dirty="0" smtClean="0"/>
          </a:p>
          <a:p>
            <a:pPr>
              <a:buFontTx/>
              <a:buChar char="-"/>
            </a:pPr>
            <a:endParaRPr lang="en-GB" sz="2400" dirty="0" smtClean="0"/>
          </a:p>
          <a:p>
            <a:pPr algn="r">
              <a:buFontTx/>
              <a:buChar char="-"/>
            </a:pPr>
            <a:r>
              <a:rPr lang="en-GB" sz="3600" u="sng" dirty="0" smtClean="0">
                <a:solidFill>
                  <a:srgbClr val="7030A0"/>
                </a:solidFill>
                <a:latin typeface="AR DELANEY" pitchFamily="2" charset="0"/>
              </a:rPr>
              <a:t> THE CREATIVE CV   ???</a:t>
            </a:r>
            <a:br>
              <a:rPr lang="en-GB" sz="3600" u="sng" dirty="0" smtClean="0">
                <a:solidFill>
                  <a:srgbClr val="7030A0"/>
                </a:solidFill>
                <a:latin typeface="AR DELANEY" pitchFamily="2" charset="0"/>
              </a:rPr>
            </a:br>
            <a:endParaRPr lang="en-GB" sz="3600" i="1" u="sng" dirty="0" smtClean="0">
              <a:solidFill>
                <a:srgbClr val="7030A0"/>
              </a:solidFill>
              <a:latin typeface="AR DELANEY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2"/>
          <p:cNvSpPr txBox="1">
            <a:spLocks noChangeArrowheads="1"/>
          </p:cNvSpPr>
          <p:nvPr/>
        </p:nvSpPr>
        <p:spPr bwMode="auto">
          <a:xfrm>
            <a:off x="611188" y="836712"/>
            <a:ext cx="79930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solidFill>
                  <a:schemeClr val="accent2">
                    <a:lumMod val="75000"/>
                  </a:schemeClr>
                </a:solidFill>
                <a:latin typeface="Tahoma" pitchFamily="34" charset="0"/>
                <a:ea typeface="ＭＳ Ｐゴシック" pitchFamily="-112" charset="-128"/>
              </a:rPr>
              <a:t>THE CV – THE CREATIVE CV</a:t>
            </a:r>
            <a:endParaRPr lang="en-GB" sz="2400" b="1" dirty="0">
              <a:solidFill>
                <a:schemeClr val="accent2">
                  <a:lumMod val="75000"/>
                </a:schemeClr>
              </a:solidFill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809508" y="1556792"/>
            <a:ext cx="7691582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Don't let the medium interfere with the message.</a:t>
            </a:r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785786" y="1906572"/>
            <a:ext cx="7643866" cy="9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Start by producing a standard CV.  Only when the wording is excellent consider something that is a bit different: </a:t>
            </a:r>
            <a:r>
              <a:rPr lang="en-GB" u="sng" dirty="0" smtClean="0">
                <a:latin typeface="Arial" pitchFamily="34" charset="0"/>
              </a:rPr>
              <a:t>get the content right before focusing on the design. </a:t>
            </a:r>
            <a:endParaRPr lang="en-GB" u="sng" dirty="0">
              <a:latin typeface="Arial" pitchFamily="34" charset="0"/>
            </a:endParaRPr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809508" y="2922115"/>
            <a:ext cx="7691582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A well designed CV would be expected from students who have studied a design-related degree.</a:t>
            </a:r>
          </a:p>
        </p:txBody>
      </p:sp>
      <p:sp>
        <p:nvSpPr>
          <p:cNvPr id="9" name="Rectangle 5"/>
          <p:cNvSpPr>
            <a:spLocks noChangeArrowheads="1"/>
          </p:cNvSpPr>
          <p:nvPr/>
        </p:nvSpPr>
        <p:spPr bwMode="auto">
          <a:xfrm>
            <a:off x="785786" y="3505019"/>
            <a:ext cx="7643866" cy="9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You need to balance eye-catching/different with a sharp and professional promotion of your style.</a:t>
            </a:r>
            <a:endParaRPr lang="en-GB" dirty="0">
              <a:latin typeface="Arial" pitchFamily="34" charset="0"/>
            </a:endParaRPr>
          </a:p>
        </p:txBody>
      </p:sp>
      <p:sp>
        <p:nvSpPr>
          <p:cNvPr id="10" name="Rectangle 4"/>
          <p:cNvSpPr>
            <a:spLocks noChangeArrowheads="1"/>
          </p:cNvSpPr>
          <p:nvPr/>
        </p:nvSpPr>
        <p:spPr bwMode="auto">
          <a:xfrm>
            <a:off x="809508" y="4293096"/>
            <a:ext cx="7691582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Presentation is particularly important but that does not necessarily mean an unusual CV.</a:t>
            </a:r>
          </a:p>
        </p:txBody>
      </p:sp>
      <p:sp>
        <p:nvSpPr>
          <p:cNvPr id="11" name="Rectangle 5"/>
          <p:cNvSpPr>
            <a:spLocks noChangeArrowheads="1"/>
          </p:cNvSpPr>
          <p:nvPr/>
        </p:nvSpPr>
        <p:spPr bwMode="auto">
          <a:xfrm>
            <a:off x="785786" y="4869160"/>
            <a:ext cx="7643866" cy="9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These are difficult to compose and tend to detract from the key purpose of the CV.</a:t>
            </a:r>
          </a:p>
        </p:txBody>
      </p:sp>
      <p:sp>
        <p:nvSpPr>
          <p:cNvPr id="12" name="Rectangle 4"/>
          <p:cNvSpPr>
            <a:spLocks noChangeArrowheads="1"/>
          </p:cNvSpPr>
          <p:nvPr/>
        </p:nvSpPr>
        <p:spPr bwMode="auto">
          <a:xfrm>
            <a:off x="809508" y="5661248"/>
            <a:ext cx="7691582" cy="4442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b="1" dirty="0" smtClean="0">
                <a:latin typeface="Arial" pitchFamily="34" charset="0"/>
              </a:rPr>
              <a:t>Let your real work do the talking, not the CV layout.</a:t>
            </a:r>
          </a:p>
        </p:txBody>
      </p:sp>
      <p:sp>
        <p:nvSpPr>
          <p:cNvPr id="13" name="Rectangle 5"/>
          <p:cNvSpPr>
            <a:spLocks noChangeArrowheads="1"/>
          </p:cNvSpPr>
          <p:nvPr/>
        </p:nvSpPr>
        <p:spPr bwMode="auto">
          <a:xfrm>
            <a:off x="785786" y="6025299"/>
            <a:ext cx="7643866" cy="93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2075" tIns="46038" rIns="92075" bIns="46038"/>
          <a:lstStyle/>
          <a:p>
            <a:r>
              <a:rPr lang="en-GB" dirty="0" smtClean="0">
                <a:latin typeface="Arial" pitchFamily="34" charset="0"/>
              </a:rPr>
              <a:t>Don't include content such as graphics if they don't add any useful information about you as this is the sole purpose of a CV!</a:t>
            </a:r>
            <a:endParaRPr lang="en-GB" dirty="0"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74764"/>
            <a:ext cx="4672905" cy="66877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899592" y="1692097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latin typeface="Arial" pitchFamily="34" charset="0"/>
              </a:rPr>
              <a:t>Ex-students</a:t>
            </a:r>
            <a:endParaRPr lang="en-GB" sz="3200" dirty="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899592" y="1692097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>
                <a:latin typeface="Arial" pitchFamily="34" charset="0"/>
              </a:rPr>
              <a:t>Ex-students</a:t>
            </a:r>
            <a:endParaRPr lang="en-GB" sz="3200" dirty="0">
              <a:latin typeface="Arial" pitchFamily="34" charset="0"/>
            </a:endParaRPr>
          </a:p>
        </p:txBody>
      </p:sp>
      <p:pic>
        <p:nvPicPr>
          <p:cNvPr id="7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37676"/>
            <a:ext cx="4747474" cy="6708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ext Box 5"/>
          <p:cNvSpPr txBox="1">
            <a:spLocks noChangeArrowheads="1"/>
          </p:cNvSpPr>
          <p:nvPr/>
        </p:nvSpPr>
        <p:spPr bwMode="auto">
          <a:xfrm>
            <a:off x="250825" y="1592263"/>
            <a:ext cx="864235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 dirty="0">
                <a:solidFill>
                  <a:srgbClr val="000099"/>
                </a:solidFill>
              </a:rPr>
              <a:t>Self Promotion</a:t>
            </a:r>
          </a:p>
        </p:txBody>
      </p:sp>
      <p:sp>
        <p:nvSpPr>
          <p:cNvPr id="21" name="Text Box 6"/>
          <p:cNvSpPr txBox="1">
            <a:spLocks noChangeArrowheads="1"/>
          </p:cNvSpPr>
          <p:nvPr/>
        </p:nvSpPr>
        <p:spPr bwMode="auto">
          <a:xfrm>
            <a:off x="395288" y="2276475"/>
            <a:ext cx="828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000" b="1">
                <a:solidFill>
                  <a:srgbClr val="000099"/>
                </a:solidFill>
              </a:rPr>
              <a:t> Look Good - Be professional and presentable</a:t>
            </a:r>
          </a:p>
        </p:txBody>
      </p:sp>
      <p:sp>
        <p:nvSpPr>
          <p:cNvPr id="22" name="Text Box 7"/>
          <p:cNvSpPr txBox="1">
            <a:spLocks noChangeArrowheads="1"/>
          </p:cNvSpPr>
          <p:nvPr/>
        </p:nvSpPr>
        <p:spPr bwMode="auto">
          <a:xfrm>
            <a:off x="395288" y="2852738"/>
            <a:ext cx="82804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000" b="1" dirty="0">
                <a:solidFill>
                  <a:srgbClr val="000099"/>
                </a:solidFill>
              </a:rPr>
              <a:t> Portfolios/</a:t>
            </a:r>
            <a:r>
              <a:rPr lang="en-GB" sz="2000" b="1" dirty="0" err="1">
                <a:solidFill>
                  <a:srgbClr val="000099"/>
                </a:solidFill>
              </a:rPr>
              <a:t>Showreels</a:t>
            </a:r>
            <a:r>
              <a:rPr lang="en-GB" sz="2000" b="1" dirty="0">
                <a:solidFill>
                  <a:srgbClr val="000099"/>
                </a:solidFill>
              </a:rPr>
              <a:t> - Hard copies, digital copies, more than one</a:t>
            </a:r>
          </a:p>
        </p:txBody>
      </p:sp>
      <p:sp>
        <p:nvSpPr>
          <p:cNvPr id="23" name="Text Box 8"/>
          <p:cNvSpPr txBox="1">
            <a:spLocks noChangeArrowheads="1"/>
          </p:cNvSpPr>
          <p:nvPr/>
        </p:nvSpPr>
        <p:spPr bwMode="auto">
          <a:xfrm>
            <a:off x="395288" y="4038600"/>
            <a:ext cx="8424862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000" b="1">
                <a:solidFill>
                  <a:srgbClr val="000099"/>
                </a:solidFill>
              </a:rPr>
              <a:t> Be aware - Advertising and trade publications, what</a:t>
            </a:r>
            <a:r>
              <a:rPr lang="en-GB" altLang="en-US" sz="2000" b="1">
                <a:solidFill>
                  <a:srgbClr val="000099"/>
                </a:solidFill>
              </a:rPr>
              <a:t>’</a:t>
            </a:r>
            <a:r>
              <a:rPr lang="en-GB" sz="2000" b="1">
                <a:solidFill>
                  <a:srgbClr val="000099"/>
                </a:solidFill>
              </a:rPr>
              <a:t>s going on?</a:t>
            </a:r>
          </a:p>
        </p:txBody>
      </p:sp>
      <p:sp>
        <p:nvSpPr>
          <p:cNvPr id="24" name="Text Box 9"/>
          <p:cNvSpPr txBox="1">
            <a:spLocks noChangeArrowheads="1"/>
          </p:cNvSpPr>
          <p:nvPr/>
        </p:nvSpPr>
        <p:spPr bwMode="auto">
          <a:xfrm>
            <a:off x="395288" y="4652963"/>
            <a:ext cx="828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000" b="1">
                <a:solidFill>
                  <a:srgbClr val="000099"/>
                </a:solidFill>
              </a:rPr>
              <a:t> Get out there - Identify your market, then approach it!</a:t>
            </a:r>
          </a:p>
        </p:txBody>
      </p:sp>
      <p:sp>
        <p:nvSpPr>
          <p:cNvPr id="25" name="Text Box 11"/>
          <p:cNvSpPr txBox="1">
            <a:spLocks noChangeArrowheads="1"/>
          </p:cNvSpPr>
          <p:nvPr/>
        </p:nvSpPr>
        <p:spPr bwMode="auto">
          <a:xfrm>
            <a:off x="395288" y="3463925"/>
            <a:ext cx="82804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000" b="1">
                <a:solidFill>
                  <a:srgbClr val="000099"/>
                </a:solidFill>
              </a:rPr>
              <a:t> Websites - Swap links, post work on design sites/forums</a:t>
            </a:r>
          </a:p>
        </p:txBody>
      </p:sp>
      <p:sp>
        <p:nvSpPr>
          <p:cNvPr id="26" name="Text Box 12"/>
          <p:cNvSpPr txBox="1">
            <a:spLocks noChangeArrowheads="1"/>
          </p:cNvSpPr>
          <p:nvPr/>
        </p:nvSpPr>
        <p:spPr bwMode="auto">
          <a:xfrm>
            <a:off x="179388" y="5373688"/>
            <a:ext cx="878522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en-GB" sz="2400" b="1">
                <a:solidFill>
                  <a:srgbClr val="000099"/>
                </a:solidFill>
              </a:rPr>
              <a:t>Don</a:t>
            </a:r>
            <a:r>
              <a:rPr lang="en-GB" altLang="en-US" sz="2400" b="1">
                <a:solidFill>
                  <a:srgbClr val="000099"/>
                </a:solidFill>
              </a:rPr>
              <a:t>’</a:t>
            </a:r>
            <a:r>
              <a:rPr lang="en-GB" sz="2400" b="1">
                <a:solidFill>
                  <a:srgbClr val="000099"/>
                </a:solidFill>
              </a:rPr>
              <a:t>t just sit by the phone waiting for it to ring – it won</a:t>
            </a:r>
            <a:r>
              <a:rPr lang="en-GB" altLang="en-US" sz="2400" b="1">
                <a:solidFill>
                  <a:srgbClr val="000099"/>
                </a:solidFill>
              </a:rPr>
              <a:t>’</a:t>
            </a:r>
            <a:r>
              <a:rPr lang="en-GB" sz="2400" b="1">
                <a:solidFill>
                  <a:srgbClr val="000099"/>
                </a:solidFill>
              </a:rPr>
              <a:t>t.  You need to let potential Clients/Employers know that you are available for work!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3"/>
          <p:cNvSpPr txBox="1">
            <a:spLocks noChangeArrowheads="1"/>
          </p:cNvSpPr>
          <p:nvPr/>
        </p:nvSpPr>
        <p:spPr bwMode="auto">
          <a:xfrm>
            <a:off x="611560" y="1700809"/>
            <a:ext cx="7849939" cy="4801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b="1" dirty="0" smtClean="0">
                <a:latin typeface="Tahoma" pitchFamily="34" charset="0"/>
                <a:ea typeface="ＭＳ Ｐゴシック" pitchFamily="-112" charset="-128"/>
              </a:rPr>
              <a:t>Prospects Website</a:t>
            </a:r>
          </a:p>
          <a:p>
            <a:pPr marL="457200" indent="-457200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dirty="0" smtClean="0">
                <a:latin typeface="Tahoma" pitchFamily="34" charset="0"/>
                <a:ea typeface="ＭＳ Ｐゴシック" pitchFamily="-112" charset="-128"/>
              </a:rPr>
              <a:t>Skills/Job Match - </a:t>
            </a:r>
            <a:r>
              <a:rPr lang="en-GB" u="sng" dirty="0" smtClean="0">
                <a:solidFill>
                  <a:srgbClr val="002060"/>
                </a:solidFill>
                <a:latin typeface="Tahoma" pitchFamily="34" charset="0"/>
                <a:ea typeface="ＭＳ Ｐゴシック" pitchFamily="-112" charset="-128"/>
              </a:rPr>
              <a:t>https://www.prospects.ac.uk/planner</a:t>
            </a:r>
          </a:p>
          <a:p>
            <a:pPr marL="457200" indent="-457200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dirty="0" smtClean="0">
                <a:latin typeface="Tahoma" pitchFamily="34" charset="0"/>
                <a:ea typeface="ＭＳ Ｐゴシック" pitchFamily="-112" charset="-128"/>
              </a:rPr>
              <a:t>Loads of CV, cover letter, applications, interview advice and examples.</a:t>
            </a:r>
          </a:p>
          <a:p>
            <a:pPr marL="457200" indent="-457200" eaLnBrk="0" hangingPunct="0">
              <a:spcBef>
                <a:spcPct val="50000"/>
              </a:spcBef>
            </a:pPr>
            <a:endParaRPr lang="en-GB" dirty="0" smtClean="0">
              <a:latin typeface="Tahoma" pitchFamily="34" charset="0"/>
              <a:ea typeface="ＭＳ Ｐゴシック" pitchFamily="-112" charset="-128"/>
            </a:endParaRPr>
          </a:p>
          <a:p>
            <a:pPr marL="457200" indent="-457200" eaLnBrk="0" hangingPunct="0">
              <a:spcBef>
                <a:spcPct val="50000"/>
              </a:spcBef>
            </a:pPr>
            <a:r>
              <a:rPr lang="en-GB" b="1" dirty="0" smtClean="0">
                <a:latin typeface="Tahoma" pitchFamily="34" charset="0"/>
                <a:ea typeface="ＭＳ Ｐゴシック" pitchFamily="-112" charset="-128"/>
              </a:rPr>
              <a:t>National Careers Service </a:t>
            </a:r>
            <a:endParaRPr lang="en-GB" dirty="0" smtClean="0">
              <a:latin typeface="Tahoma" pitchFamily="34" charset="0"/>
              <a:ea typeface="ＭＳ Ｐゴシック" pitchFamily="-112" charset="-128"/>
            </a:endParaRPr>
          </a:p>
          <a:p>
            <a:pPr marL="457200" indent="-457200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dirty="0" smtClean="0">
                <a:latin typeface="Tahoma" pitchFamily="34" charset="0"/>
                <a:ea typeface="ＭＳ Ｐゴシック" pitchFamily="-112" charset="-128"/>
              </a:rPr>
              <a:t>Skills Health Check - </a:t>
            </a:r>
            <a:r>
              <a:rPr lang="en-GB" u="sng" dirty="0" smtClean="0">
                <a:solidFill>
                  <a:srgbClr val="002060"/>
                </a:solidFill>
                <a:latin typeface="Tahoma" pitchFamily="34" charset="0"/>
                <a:ea typeface="ＭＳ Ｐゴシック" pitchFamily="-112" charset="-128"/>
              </a:rPr>
              <a:t>https://nationalcareersservice.direct.gov.uk/skills-health-check/home </a:t>
            </a:r>
          </a:p>
          <a:p>
            <a:pPr marL="457200" indent="-457200" eaLnBrk="0" hangingPunct="0">
              <a:spcBef>
                <a:spcPct val="50000"/>
              </a:spcBef>
            </a:pPr>
            <a:endParaRPr lang="en-GB" u="sng" dirty="0" smtClean="0">
              <a:solidFill>
                <a:srgbClr val="002060"/>
              </a:solidFill>
              <a:latin typeface="Tahoma" pitchFamily="34" charset="0"/>
              <a:ea typeface="ＭＳ Ｐゴシック" pitchFamily="-112" charset="-128"/>
            </a:endParaRPr>
          </a:p>
          <a:p>
            <a:pPr marL="457200" indent="-457200" eaLnBrk="0" hangingPunct="0">
              <a:spcBef>
                <a:spcPct val="50000"/>
              </a:spcBef>
            </a:pPr>
            <a:r>
              <a:rPr lang="en-GB" b="1" dirty="0" smtClean="0">
                <a:latin typeface="Tahoma" pitchFamily="34" charset="0"/>
                <a:ea typeface="ＭＳ Ｐゴシック" pitchFamily="-112" charset="-128"/>
              </a:rPr>
              <a:t>UWTSD Careers Service (Mount Pleasant)</a:t>
            </a:r>
          </a:p>
          <a:p>
            <a:pPr marL="457200" indent="-457200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dirty="0" smtClean="0">
                <a:latin typeface="Tahoma" pitchFamily="34" charset="0"/>
                <a:ea typeface="ＭＳ Ｐゴシック" pitchFamily="-112" charset="-128"/>
              </a:rPr>
              <a:t>Val </a:t>
            </a:r>
            <a:r>
              <a:rPr lang="en-GB" dirty="0" err="1" smtClean="0">
                <a:latin typeface="Tahoma" pitchFamily="34" charset="0"/>
                <a:ea typeface="ＭＳ Ｐゴシック" pitchFamily="-112" charset="-128"/>
              </a:rPr>
              <a:t>Davidge</a:t>
            </a:r>
            <a:r>
              <a:rPr lang="en-GB" dirty="0" smtClean="0">
                <a:latin typeface="Tahoma" pitchFamily="34" charset="0"/>
                <a:ea typeface="ＭＳ Ｐゴシック" pitchFamily="-112" charset="-128"/>
              </a:rPr>
              <a:t>, Careers Advisor</a:t>
            </a:r>
          </a:p>
          <a:p>
            <a:pPr lvl="2"/>
            <a:r>
              <a:rPr lang="en-GB" dirty="0" smtClean="0"/>
              <a:t>Telephone: 01792 481222</a:t>
            </a:r>
            <a:br>
              <a:rPr lang="en-GB" dirty="0" smtClean="0"/>
            </a:br>
            <a:r>
              <a:rPr lang="en-GB" dirty="0" smtClean="0"/>
              <a:t>Email: </a:t>
            </a:r>
            <a:r>
              <a:rPr lang="en-GB" u="sng" dirty="0" smtClean="0">
                <a:solidFill>
                  <a:srgbClr val="002060"/>
                </a:solidFill>
              </a:rPr>
              <a:t>val.davidge@uwtsd.ac.uk</a:t>
            </a:r>
            <a:r>
              <a:rPr lang="en-GB" dirty="0" smtClean="0">
                <a:solidFill>
                  <a:srgbClr val="002060"/>
                </a:solidFill>
              </a:rPr>
              <a:t> </a:t>
            </a:r>
          </a:p>
          <a:p>
            <a:pPr lvl="2"/>
            <a:r>
              <a:rPr lang="en-GB" u="sng" dirty="0" smtClean="0">
                <a:solidFill>
                  <a:srgbClr val="002060"/>
                </a:solidFill>
              </a:rPr>
              <a:t>http://www.uwtsd.ac.uk/careers</a:t>
            </a:r>
            <a:endParaRPr lang="en-GB" dirty="0"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39552" y="620688"/>
            <a:ext cx="68407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latin typeface="Tahoma" pitchFamily="34" charset="0"/>
                <a:ea typeface="ＭＳ Ｐゴシック" pitchFamily="-112" charset="-128"/>
              </a:rPr>
              <a:t>Further advice, support and help</a:t>
            </a:r>
            <a:endParaRPr lang="en-GB" sz="2400" b="1" dirty="0">
              <a:latin typeface="Tahoma" pitchFamily="34" charset="0"/>
              <a:ea typeface="ＭＳ Ｐゴシック" pitchFamily="-112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5"/>
          <p:cNvSpPr txBox="1">
            <a:spLocks/>
          </p:cNvSpPr>
          <p:nvPr/>
        </p:nvSpPr>
        <p:spPr>
          <a:xfrm>
            <a:off x="428596" y="92867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34888" y="1643050"/>
            <a:ext cx="8229600" cy="2286016"/>
          </a:xfrm>
        </p:spPr>
        <p:txBody>
          <a:bodyPr>
            <a:normAutofit fontScale="90000"/>
          </a:bodyPr>
          <a:lstStyle/>
          <a:p>
            <a:r>
              <a:rPr lang="en-GB" sz="8800" dirty="0" smtClean="0">
                <a:solidFill>
                  <a:schemeClr val="accent4">
                    <a:lumMod val="50000"/>
                  </a:schemeClr>
                </a:solidFill>
                <a:latin typeface="AR CENA" pitchFamily="2" charset="0"/>
              </a:rPr>
              <a:t>ANY QUESTIONS?</a:t>
            </a:r>
            <a:endParaRPr lang="en-GB" sz="9600" dirty="0"/>
          </a:p>
        </p:txBody>
      </p:sp>
      <p:sp>
        <p:nvSpPr>
          <p:cNvPr id="87042" name="AutoShape 2" descr="data:image/jpeg;base64,/9j/4AAQSkZJRgABAQAAAQABAAD/2wCEAAkGBhIQERQUEBMWFRUUGRUXFRcYGBgYFxoXFxYYFRYYGhoYHicfFxsjGhgXHy8gIycpLCwsFiIxODAqNSYtLCkBCQoKDgwOGg8PGjEkHyMtLDQ0NC0tLTQsLDQyMCkqLC8sLy8sKiwsKSksLC8sLDQpKSwsLCwpLC0pLCwsLCwsLP/AABEIAN0A5QMBIgACEQEDEQH/xAAcAAEAAgIDAQAAAAAAAAAAAAAABgcEBQIDCAH/xABJEAACAQMCAwUEBgYGCAcBAAABAgMABBESIQUxQQYHEyJRFDJhcSNCUoGRsRUzkqHB0SQ0Q1NiciU1c3SCsrPwRGODorTD4Rb/xAAaAQEAAwEBAQAAAAAAAAAAAAAAAgMEBQEG/8QAMREAAgECBAMGBgIDAQAAAAAAAAECAxEEEiExQVFhBRMycbHwIoGRocHRBiMU4fFi/9oADAMBAAIRAxEAPwC8aUpQClKUApSlAKUpQClKUApSlAKUpQClKUApSlAKwLLifiSzxlceC6qDnOQYopMn03kx91Z9Y0PD0SR3UYMhDPuTkhUQH4eVFG1AfOGcQW4hjlTOmREcA8wHUOAcE4OCOtQztNw+K5uJ5JY9UloiiAsxIRhGZw6jbQ2pgCd8iNPSppw+wSCNYo8hECqo3OFVQqjJ3OwG5qO8WhxdyIwCrPCrZAGWZGaKYk/BHtgM+u2cNVGIbUG0W0bOdmbXgHG1msYbl2Cq0KSOzYUAFAzFui7bnoK0Vv3gO9zEptiltO3hwzO2JHbQ8msQgEommM++VY6lOOYEZ7L8aMltHYSgILNG9tJ2UCGTRBEzE4wyRmRz7rKpHusQNhBdwvIt9eyiC2iYrbCXyata7ykHzF3AbQMAqmTjL7e5255Y/M8yJRuyyaVG+E9u4LicQ+HPEz6jCZomjWZU3ZkJ3wAVOHCnzjbnjbcP4l4kk0bAK0Lgc86kZQ6P8AclfnG3SrU7lZnUpSvQKUpQClKUApSlAKUpQClKUApSlAKUpQClKUApSlAKUpQCuu5VijBCFYg6SRkBsbEjrg1r+L9p7S0BNzcRxAfaYA8s4xzzjp1zUZu++OwRkCLcyrIFKukDhfNyH0mk8sHYYwedeNpbnqTZifoyNY0/SMf08SoXuHBP0gYZeKce4DLlwoZSobJVRtWTOk0t3bNIpYQJMonDIFdZgvvJ7wkBiTdRoOony+6MWfvZheQwy2lwIXLRmUYcaCCNWhCXwQegPPritV2U7ZjXFZSrIzgeHFOEkEcqxozAt4wV0fQm4IOTnfFYamibg7pmynq0pq1iV8U4XFdRPDOuqOQYYZIyMgjcbgggH7q0MNvDbzeDZRGe5VV1PLI0ngIxOkNI5Z1BGsiOMZbBJwPNWfxbtTFbusOmR55MiGMRuPEYAE6ZGXw9Kggs2rCjPpit32P4A0CvLNgzTMZJGGQCTgAKGOQqoFRc8wmTuahh6Tlvt6kq9RR23MGz4aLLN1xC5ZmOABhggJOUjihTVuTgD33Ygb76a2fABI9xczMhVJCgjBGG0JGgDMMkqWfxPKcMABlQa1/DYBxKZriYZhjdltVJDJiNyntCgba3ZW0sclUUFdOvJ3d3xLSfBtwrSDGrYlIlI2Z8YySPdQEFvgMsOikkrIwtt6s4W3FZGvZoCq+EkcLKw97W/ilw2/LSqY2HM7npt61cjpZwyzTyNpRXkkdzqIAGW2UYGwACqOgwCTvgdnr6dbFppkZ5MTTeEN387PMsIyTuqsseM4BXA2r08JHSvitkZFKA+0pSgFKUoBSlKAUpSgFKUoBSlKAUpSgFKUoBUG7z+0bwJFbxM0bXGomRdSsEjKllRlI0s2cZ5hdWN8ETmol3h8LFzFFGjqs4kDRZBI0+7MWC76QjE81BdYxncAwqXyOxOnbMrlTQWiIulVAU5yNznPPOc5rtRAoAUAADAA2AA2AwOlSZ+wESuC17KrlVGjMIT5qjqSMnPUnpk1o+Odn7qySVyhuIY9b+IrRq4jA1edDjddx5c5xnAziuPlb4nUzJcDGrZdmrQvdwFcfRsztn7PhSJt6nLr++tYDW+7F/1r/gf+FQ2Js6+8yANdWGcgqLplIJVlZfAKsCNwQdwan/AGC7TveROs362FgrMBgOCoZXxyBwdwNs7jAOBBO8b+tWP+S7/wDort7pWEfEbpMnM8UUoHTEZaNhn1yyHHzrdhpO6j0/JjxEVZvr+Cw+0l1NGqx2i4kmJBlKFkhULvIw2DN7qqhI1Mw6Bq5dmOz4s4QmS7EszOxy7u51O7N1Zid/gAOSituzAYzjfYZ9a5V0DCYvEeHRzoFlXIVkcfB42Do3zDAHfbaokl3JxGZBAGjtIJC2W2Ny6MNLY5iFXBbJ/WMAAMAmpvWDxHhKzJoJKrqBYDYOACAj9WTlleRA0nykggYXC+IzStK4CvEWAg+qSijSZC2+rXIHK4wNAQ/WNK3EcYUYFKA50pSgFKUoBSlKAUpSgFKUoBSlKAUpSgFKUoBVYQ8QuOI31yLSdYzE7pJK8fiLDFEzRJEq6gPEkkSSViSPKE9FFWXPMqKWdgqqCWYkAADckk7AAdapfuy41HC8xktLtob2O3Z5DbzzK0oRkuC5w2tXdmfUCQQ+Mc8QnZ6SJRutUTXgvZO3lMy8Razvp2OpH8KPWsBQRqApLNGPESY+VsaixznNcOI2IEktjNkxTQsYWLZdo/1c0ZJ8xaMshDHJKyDJJUk5HZOTgy+F7C8KmNZljUuyuqyOrS+SUh8FlU7j5c9+njt5HLxS1ETq/hW914mlg2jxGtymvHu6tLYzzwccqqrRXd+RZSk8/mV5xjhrWU6wu+tWj1xyFNGcOytGTqKu4XQSVC+9nA2rbdjIA12DqwY45Dpx7wYoh36YJH41I+2XAfbbUoFDOjJLGpwAzxnIQk7AMCy5PLVnfGKjHYKR/bSssUkT+y62V1ZSNc0YwNQGrBQjUNjXNtfVHQbtozI7xHAubMYzlLrB9MG3P/599fe7iT/SYXfa3kJ2280sQG/r5G/CuvvIOLqy/wAl5+UFbzu0s44bWa+k28Ql9RLbxJqWLyty21OukbiYc60YaN5J8l+yivK0Wub/AESu/wDp7tIh7sGJWPrI4dYwD00oJGI2OWj5jIrbQ3iOzorZaMgON9iVDgZ5Z0spx6MPUVGzJLbqqjBurpmdnKM8SY0eK5wV8iKY4kGQWITnlmrKRXs4Yoo0aSV8LrZWKjceJNKy7FiSW05BdjpB+sOkYCQ0rC4TaPFGFeR5DknW5BclmLnOAANyQFAAUAAcqzaAUpSgFKUoBSlKAUpSgFKUoBSlKAUpSgFKUoBStRx7j4tzHGuDNOWWFTnTlF1uzEfVVRnHM7Ac8jRL2mu7cu8wS6jDAOltGVmiBXV7hd/G2ZCVyrANkBs4qEqkYuzZNQk1dI7O86BpLeBD+oa6thde6F8EsdmLclMnhA49fTNZOAPQDYegHQD4emK1va3tPHdWcsEMFzK88bAJ7PNGOQJR5JFVY8jIzn+GddwPsxIqMLqVnjc5FqzCaKNNICx65Q0kmnAOdSjIyB64sVZ2dzVhrq+h3cZ4Ra8XtzHNqIRh6pLFJpViCGGVbSwypHX5Go92e7DSWGYkZyrMCGElxHG5CLkt4EgMDHSd2WRd9uYWpTw3s+ltPI8CqkcqLrQZH0qEgOByGUYg+uhfjW3rN3jirJ6Gju1LVrU6rZcIoIIwqjBYuRsNixJLH4knPOo+n+uW/wBxX/5TVueMcRFtbzTEZEUbyY9dKlsfuqHWqzWd97Rci5uPHtVDNFE8qJL4uto0VBmOMDBGob55k5pBXuxN2siQ8S4BBe31tHcIHVYrlgCTjIkteYBww6FWyD6VObbh8caBFUBRjA6DGMY9MYGPTFVqe0MrXttPBaXjRwpOkymLwSfF8LRgTMgfHhsdjsceoqwODcfiuvE8PUrRMEkR10spKhxkehVgcj1ro4eyglxMNfWbfA2AjGAMbDlWo4wlzK/hxfRR+VjMMNIdyWjRSpWPYDMjZIzhVJ8y7mlaCg64I9KgE5wAM5J/eSSfmTmuylKAUpSgFKUoBSlKAUpSgFKUoBSlKAUpSgFKUoCB9trFhxPhk5P0Y9phOcAB3hZk5nctpIAA6fKsDhUN7+k7ppkVbZo0WIhs6ijHSxAONZBbOcHAQdKsLiPDo7iJoplDo4wynPzBBG4IOCCMEEAjBFRpe77SjRre3fhtnys6MQpAGgSFPEVcDGzg/HJJrNWoubui+lVUFZmToPpXyo32+7M2tlw53iBWbMUcLCRlfxGdVVgSdTlRlyMkkK2epqFcI7VXtsf17XC/WWc6idsErIBqTpt5hz23rn1qcaTSctzp4aNTEJyhHRFtUrWdn+OpeQiRQVOSroSCyOOakjmNwQeoIPWs+adUUs7BVUZZmIVQBzJJ2A+Jqo923NR22/1def7vN/02rbW3uL/lX8hUelvf0oDFb6hakjxZ8FRKoIJjhzuwJBV3I04BA1asiTYqb0VmVp3dzVdpGuxA3sCxtNkY8Q4AGdyo5M3oGKj8qye7y1GmWU3DzyOV8XxEEciMI0xG0YUCPC4ON86s5PM4/aSa4S3ke00eLGNeHUsCqjLKACMMRyycZGNs5Ed7E94VhB4jTSXHiTurPJJEuHyqqrH2csiKEVVx8CTnNbMJx2/Jjxc4xaTZbdKw+F8XhuoxJbypKh+shBHLODj3TvyOCKzK3mQUpSgFKUoBSlM0ApSlAKV8zWDf8ftrdgs9xDExGQJJEQkZIyAxBxkHf4UBn0rSydteHqMm9tuYH66M7kgDk3qa3KsCMjcHlQH2lcElVs6SDpOGwc4OAcH0OCDj4iudAKUpQClKUApSlAVb3w3+qa3gB2RWmYAnm2Yo8jkdvGx8jVacRm0KSWCjbHm0nIOcAkEbgctJzW97eXzvfXj4ywkEUa5JzoVI4135ZcscDq59amHDe7m1S3aKZRNJIpEszAaznchCQfCUdAvL571xK67ys5S2Wn7PpqFX/GwsYRXxSV/rt76EO7qru9klMsdviGRPDlkZtMeuMko6jGpyNTLgZ97GVwTVj3XZ6O4IN3icKdSIwHhIehCfWbG2py3XGnJB2FtapEipGoREAVVUYAA5ACtH2v7WrYoAgEk8m0ceR8fpH3yIxg79SMD1Hrld/CrGG0pO83dsyO0/aZLKLURrkfIiiBALsPifdQbZY7D4kgGr+I8Qubly89zLgsWWJHMcaA5woCYJwDjUTk43rhLNJK5kncySsAGcgDYclVRsijfYdSTzNfKyTrNaQO5h8BFLNVV3y4L9+7Gl4jZYkAV3AkDmXzuTIBoVQxJJYeYjB6E1zC42FZXEQuUJO51KPvwx/wCWtZcMFbOorn13Qnlg/ZO3MY59a6uFk5Ulc+D/AJBC2OlBaKysuGyNrwji01pMJrZ9EgIJ+y4GfLIv11IJG+4zkEHevR/A+Lpd28c8Z8sig4znB5Mp+IOQflXmWrS7kOKH+k255ApKvwLhkYcv/LB51si+BhwFZ5u7Za1KUqw6wpSlAef+2Hb29k4hcpHczW6xSGJIVZV8qDdiACSWOo5zyx92DH214gv/AIyc/Nyfzqd9+/BkaC2uPDBdJliZtIP0ciSe8cZwGAxk4Bf1NVJ7JH9hP2V/lVctzkYyUoTtmdmbE9oZ0G91Mo+M0g/Nq65O1EpBDXbkEHIM7EEdQRq3+VYXskf2E/ZX+VduKgYc/VmCLi2PLwv2V/lXLx4lOyYI6iI/mFrNpmvRnXX6/wCjWWk65kMgxqbYspAKjAXOoYH3+tSLg3aa8s002Vy0SHOEwske+5KpICFz6rjmfWtcj6hkepH4Eqfyr54I6DHPltz5nbmfjS5PvnGV43R28O4vdWsjTxyuJnZnkkjbBkYsXy8Z8r7k7HPPluasLgXfs64W9iD74DRDw322OY5Wwxzjk458qrqjKCMEZHodxXqkzZDtKSVpxT+z9/I9E8A7eWN6dMEw8Tb6NwY5MkZ2R8FuR3XI2qQV5ONkpGBkD02K7be6wI/AdK2/Du1vEbTAguZNI5KW1qNgNkm1DAHTI5dM1JSNsMXRnxt5/v8A4emqVTvCO/l1wL62H+eI6Op+pIxXlp/tPX5VYHAe8CxvSqwzASMMiNwY35DkrY1c/q5BwcZxUrmlaq62JFSlK9BRfbzhBtOJ67nULa4uYJVlAOlSXUvGzYwrAxlvirZ9QLME6ldeRpxq1ZGnTjOrPLGN88sVI7m1SVCkiK6MMMrAMpHoQdiK848a4Pb+3XbJEmjxnWMaQFCp5GAXG3nDjl0B+J52Kpwppz6nWwbqYmap8lv0X/bEx7Td4p3i4cA7cmuCAYkwcHQD+ubbp5d+Z3xDEjOSzs0kjbvI5y7H4n09ByFc6VyJ1XJWWiPpcPg4Ufi3fP8AQpSlVG0wuLICgDDOWGOhBwxyD0O1apxnJQjqHDe78mH1Wx9b89q2fHWIt3K7kaTyzydT/CtFEQxyoZT0xuw33Az76Dqp8wxy9OzgNab8/wBHwH8mpNYqM+cfyzYW0JUeg+zz0n0B9Kn3cvJJ+kJgB9GIUD8vfLsY/j7vi/D16VBFXrk79OnU5HpnNWX3F2JMl3Pk4LJENsD6JTqwevmkxW+O585glmrX6FwUpSrTtClKUBDu9xGPCZ9IJKtAx/yrPGzE/AAE/dVEV6R7XcKN3Y3MCgkyxSKoBAJbSdIy2wy2BvXmyPVjEilXBKup2KupKspHQhgRiq5nK7Qj4ZHKlKVA5QpSuuWYLzPr+7/v94oepX2ONtyI9Gf97FvyIrurpt/rfFs/cVXFd1D2W4pSlCJ8Ir5p9P8Av8a5Uoenzp6/x/Guh7FDyyvP3TgbjHu+6dvhWRShKFSUHeLscZuIXwXEV5MMbDE0yYAOwAV9IAG2Aoq2+w3eZZRQrDdXM4cAee6GcnTv9KhKBRjAzg5P1ic1Uun02+VfMH8s/wATt15elSUmjbDH1F4tT0V2k7URw2FxcwSI/hqQpRlYeK2FjXIyM6mTY+o9aoxFIABJY9STkk9WJ6knJJ6kmordW8ags0TLjrGR6c9iMY+VSDhcrtEDICDvjPMr9UkDkSK53aN3GL4H2n8dxEKkppJ308vqZdKUrkH1wpXxmAGScD1Ow/GtdP2it128QMfRd+uOfuj7yKlGEp+FXK6lWnTV5yS8zt4s7eGVRGYuCuRyXIxqbblvUu4L3SSXdqlxb3qt4yK6h4QME4yrGNzgjcdcEfOo5eWtzHDJP4UfhQhS7e0QucO6omBCz4J1Z3wMA71aHcxeMbaaEg6Ipn8I7YwwWR1GNgFdz+NdfAxcbxkvfto+V7YVHE2qJ5rabbX10+jKv7T9mrjhsiJdBcSCQo6NlSI8asg4KnDKcbjzc9quHum4N7Nw6LIIaUeK+Rg6pPOcj1AYL8kHKov3pwi94rY2mAQiO8mDvolZdasBuoMcLYbPNx6b2rZ24jRVAxgYwNh9wHIfCuklY+co0I05ScTupSlSNIpSlAKqvvH7s55p2urBVcuF8WHOhi6ggyIT5SWXSCpxuuc7mrUpXjVyE4RmsstjyjeXIglaGf6KVDh1bGxxn3lJU/jXYkgYZUgj4HP5VPOA22rtVea1yrCQbjY/qc71ZN93b8NmyXtIgSdRZVCNq382pMMTuTud6jl5GCfZ8X4XY89sMgj1rEntDnI3Bztn4Kd/+JAfvq8bzuUs2z4Uk0RzkefWOvlxIDtv8xio5xPuVukybeeOUb4VwY2/wjUNSk+pwo+HQeZWUf4dWGsbMrGxYjY89IB6nKEqcn5eGfvrMrN4/wBkL+0ZWktJSF1ZZB4iaMDUcruvT3gM6TitV+kIv7xfxFRaZnq0Zp3cdzIpWP8ApCL+8T9oV2C5T7a/tL/OvCnJJcDspXX7Sn21/aX+dPaU+2v7S/zoeZXyOyldZuE+0v7Q/nT2lPtr+0v86DK+R2Urr9pT7a/tL/Onjr9pfxFBlfI43cWtGXlqwufmQP41vl4OygBZmOPtqr5GOuNLem+enWtEg8WRI4znzoXI30oDqJJGw5AYJ3zUwrrYLB0q8G6sb8rnb7Oq1aEG4Nq7NO/D7nPleDHTKSA/fhjXW3CLl86p0Tljw4yfnu7ZHTlW8pWpdkYNO+T1Oo+0cU1ZzZDLns1PG4kkYXCAnKkMxAPXRqHwJAO2OoqT2duoB0pEEOSNAxnpkjSBy+J9KzK4hQM4HM5PzPM/OtlLDQo+BWRjlNyd5M1XFeBQNDJphjDaHKkKF8wU4PlAzv61fPY7h0UFnCIUCKUXYbDln8yST1JJqkOMOfCKrkvLiKMDOS8nkUDHzz91Wr2v40eH8HOD9IyCGMjozgqJBsdlXL4x9XG3McztFRUklyJRdldmn7G/0/i13endEbwofgqbZGVBGQobn/bOpzgGrNqId1/BfZrCPIwzjWw9C3mxnJzgaVyOegHANS+uYj2CstRSlK9JClKUApSlAVnws/6Y/wDWvPzgqzKryK3CcZXT9Zrlj828AmrDrPh3eLfWXqy2ro15L0FKUrQVHwiqB7nOz+OIyPOqkSxzPGpwWCCZAHx9UNlgD1CnpV/Gqw7sIFNxqIGpbW2APUAvcZGfQ4Bx/hHpVU5NTilxv6E0k02WF+g7f+6T8K+foG3/ALlPwrPpVpAwP0Db/wByn4V8bgFuRjwk/CthSgKg7luzaRG8jkVXUOrR5wToyyKTtsfKcirQ/QNv/cp+FQbupdvaL9XXSY2jTG4PIyb565c/gKsiowbcbs9lo9DA/QVv/cp+Fed+8fhKwi9j0aRFcFo9wfLIVkB26aZjt8q9L1QHe5CXnvlXm0tsB8zDbAVrw+rkv/LIs1HB+BewzSQCTxA0ccurTp31SJjGo+mfvru4txGWAFliWRcgAByHOSAAF0bnfoTyrLlnJezJOS9plidySPBOSepyx/GuySBW3I3wQGGzANsdJ5j7vSt3Zc51cHFt66+rFeKjUaWxH7HtY0wysagjmDIcj/2Vym45cZ8qwgejeIx/EY/KrE7uOyVneQ3Md1axOI5WWM6FDiNkSTSGXzAapGIwRjNRKx7HI/aGW1QH2WJiPD8SQDeIEKCG1Z1Nq5/V+446mKxEZOLls+SM0qdRu8JfY1J4vcEf2YOOYRzg/DL7/eKxpr6cjzzlee6qiD94P51Y3eb3a8PseF3M9tDpkURBW1OxGqeJTjUxwcEjPxNcu43s3az2CzSwRtKskgEhRS+OWNRGcY259apeIrS3myHcVXvP7IqmBE8VHWZ2mjKsreJrYMm4bBzyIzyxWyuu00/EZoLe5u5JdUqRKrIoCGR1jdioVAxC5G/2jyya9LRcFgQ5WJVPwGKo7jHZxYe1QIjHhPIkp2JVXlidhqLbBzKjMPjy5bUPm2WRw7W8my97GEJGigAAAbDkOuB8K76+KMDFfakaRSlKAUpSgFKUoCteF3pm4pE7AAlr1cDl9HKkQ5+oQH5mrKqpuxt4s15bSx50SG+kXIwdL3CuuR0OCNqtmsuF8D85erLa3i+S9BSlK1FR8NVp3UxsZZG20rDbRjnnIV5CT0/tgBj0NWNeT+HG74zoVmx/lGf4VAO6MHE2oYOm2JHoTbxHFUyt3kfn+Ca8L+RYtKUq4gKUrF4pfrBDLK+dMSPI2Bk4RSxwOpwOVAVz3PD+kcR/2kf/AE1q0Kq7ubiZZb0PnV/RS+Rg62to2fI6eYnarRqFN3gmuRKSs2hXnjtTdeJdzEnxFmv9Kkk7LGQuN98AwEY+VXT2h7c2Nh/WbiNG6Rg6pDzxiNctglSM4xnbNefDeO3sgmjlWVpw7l4mQM58RnIJABJZ84HrXQwfibfu7RXJmy4cii34e2dzDMg3/wASPjHrsT9xrZVqbGyxBaFcBY7i8XG/1hNpx8gnX4Vtq09j6UJR5SkvuSr+JPovQm/dLONV2n1tUb/NWiSMEevmicH029a1nCCv/wDQzjHmM0xJxzVYLQAE/Audv8RrUdn+ItbXttIh96RYpBnGqOY6MHY50uUfG3uc96yOzF94naF8jzl78semFnjt0x8dNuM/PPywY+nkrebv6im9GTjvbsHn4PeJHjVoR9zjaOVJW+/Shx8a1XcdZNDYPG/vRzzIccsq5U4+GQalPbn/AFbef7CX/kNazuzuxJbSjGDHc3SeuQJ5GB+HvHb+dZczz26EraXJfVZ95HDlHELOXcs4RQMbDwL21l15xsQjykknZVPxqzKgXfDExtYioyA8isPg9tMowOpyR+NeVfC/e2ohuTuL3R8hXKum0lDIrA5DAEEHIIIyCD1ruqwiKUpQClKUArX9oOKC1tZ5zj6KN33zjKqSAcb4JwK2FQjvZ4o0NmilG8KWaJLiQA6Y4gwZtWMnDkBORBDEcyM+Sdk2epXdiIdkc20/C00YBV45BudDGASnfPMvGRz6nFXNVA8U7VWUqeS5QSoyyRNh/LLGdSH3dt9j8GNXL2P7Qe32cNwUMbOql0IK4bG+M7lTzU9QRWHASk6bUk07vfrqaMQlmumbmlKVvMxrO092IbK5kYEhIZmIHPCxsTjPWol3YECS5XI1KttkdcGBADjnglW/A+lbvvFuSvD5VDKpmMUALb/rpUibAyMtoZyPlnpUZ7Avjit2CQDLDbuo6lUaVHP3Myj7xWWcv74x6P8ABbFf1t9V+Sy6UpWoqFQ7vQu1NoLbV5rt1iABIbwwQ8zDG4ARSM4xllB51Maj3ajsRb8QZHkaWOWMEJJFIyMob3gBnTv1JGcdajNNxajuextfUqp+80cJu7kCLxmkhjKhSPLMC2BJ1C6SD67D1yMi37US8WTVJdOVA0vBDrt0Utk4bSdcnwy2Ns4GTUA7Xdkbrh87i6V2DO2mc5KyZJYEv9ojcg4OxrSWfEJljkSOQpHIwZtOzNjl5uYHy55r6TAdjwVCl3TVSTWq0+HTjrwdk7/Iz4ipKcnbQsK4gtWeRbWESuVKSCIIqAk5DNKRhHU5wQSd+W22HxWzu5t7s4jhZJWjgVgdJDDUkpyTJGdWV223ycitL2N4zNDNDAHLRO2nQ24XVk5Xqpzk45HNWcK1VcHKEnTqaPktua8/ehhlJwfMhttbmSytxC7afbG+k2LaGkmjDHUPNnWo3H1uVdHGeE38J1RzPLGfsxoZFOeqhTqHxH4da3NqubGQ5IKzyuCDg5W7LD8qkBrhdjRVRVo32m+f7N2NnKGRrjFEE4FZXjzLPJ4j+yvHIkMimESt5js2kAEYG5U7tjYGpb3U3i3PF7iUKQskckq5xkCW6kmAOORGoA4PSs13Cgs2wXck9ANyagPBL79GOl0JdMiR2ToMgCaGXUJ0KEkuADzAyCgIxU+0aMY1IWerzP6EMNVcoyv0+5dHfBdiPhcoLaTJJbovPcm4jYj9hX+4GujunlHh3iHZku5yQfR2MikeuVdT99ajvQ7RwyT2Vs7KkflvHeRkRWC61iQauba9yMjYdc7a3sX2vWPjHgwsJorqIGUoQ6xyx6gr5U4AKBQ3Mk6fTFcN1P71G3A6Cj/XfqXLUN702/osI+1c26fISExE/cGJ+6plUK72P6pB/vln/wBUVdV8EvJlcPEjc9iL5ZrC3deWgLjOcFfKVJHUEYPoQRW8qve7fjKxz3FlI3mLG5g1E+ZJTmVVz9mTUcDkH674sKlOeeCkuIlHLJoUpSrCIpSlAK+EZ519pQGBHwG3Vy6wornOWVQpOdzkjnk7nPOsyOFV90AfKudKAUpSgID3jXge4tLcZOgvcSY5ABTHCGGMeZ2cjfIMJ26iNW977FxCC8dgINBguCceRXfMcnInAc4OMY2PLNSjtj3dC6me5iu57eRggk0EFWCZVNtiCNR3yedaK07ryW03F/dTI+VKatCkYyQ2NypAIIBB351hnQqOuqqasvbNEakFTyNFqQTrIqujBlYBlZSCpBGQQRsQR1FdlYXB+FpawpDHnRGoVASThVACjJJOwHWs2txnFKUoDqurVJUaORQyOCrKRkFWGGBHUEEivP8A2p7kb21YmzAuYd9IBCzKM7AqdnOCN154Owr0LStmExtfBzz0ZWfqRlFS3PJb9nL+3lRvZbhJE8yMIi4HT6oZfuNZN3xbiyoS/tKLsM+z6NyQAA3hjBJIAweZr1S0YPMA/OtXx7sxb3sQjnU6QyuulnQh1zpOYyCcZzg7ZweYFbavbFWq3KcItvjqvSSX2IdzEqnh3CWNksE5yxjKyH3t3ySd+ZBOfmKgEFpxaWSWFDdSNFtJpc6cNnSQWI2Ybj4VcV53QQucPe3zAcszL/BK3nZju5tLGTx4QxlKhGdnd2ZRjmWYgZwM4A+4bVwOzu9wc5Sdnm4NcTXXlCqkrbHnPiPBriGSKO+WaGOVhlpGJGkMuo4BOcZFb/tDNw66uINVyUi0NGzxpr0aTqjypAIXzOCQD02Fel5IgwwwzXX7FH9kVrr1p1a8a98rSa+FJLW99l1KotRg4W3Ndadn4Wt4Y51WcRqAryAOxGANWojcnAJIxmsm04DbwnMUKJnGdKgZxyyBzxk/jWakYUYAwB0rlVR4KiXePwe7uIITZqkjwyiRonbQHAR1ABxjIZgwyR7vripbSvJJSVmep2d0UxccD4tIVMVmLeZCDFcGdG8Mg53CRkspGVK4IOrcVanZ17k26C9CeOBiQx50MQdmXIBGRgkY2OcbVs6VXSpRpLLDYlObm7yFKUq0gKUpQH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7044" name="AutoShape 4" descr="data:image/jpeg;base64,/9j/4AAQSkZJRgABAQAAAQABAAD/2wCEAAkGBhIQERQUEBMWFRUUGRUXFRcYGBgYFxoXFxYYFRYYGhoYHicfFxsjGhgXHy8gIycpLCwsFiIxODAqNSYtLCkBCQoKDgwOGg8PGjEkHyMtLDQ0NC0tLTQsLDQyMCkqLC8sLy8sKiwsKSksLC8sLDQpKSwsLCwpLC0pLCwsLCwsLP/AABEIAN0A5QMBIgACEQEDEQH/xAAcAAEAAgIDAQAAAAAAAAAAAAAABgcEBQIDCAH/xABJEAACAQMCAwUEBgYGCAcBAAABAgMABBESIQUxQQYHEyJRFDJhcSNCUoGRsRUzkqHB0SQ0Q1NiciU1c3SCsrPwRGODorTD4Rb/xAAaAQEAAwEBAQAAAAAAAAAAAAAAAgMEBQEG/8QAMREAAgECBAMGBgIDAQAAAAAAAAECAxEEEiExQVFhBRMycbHwIoGRocHRBiMU4fFi/9oADAMBAAIRAxEAPwC8aUpQClKUApSlAKUpQClKUApSlAKUpQClKUApSlAKwLLifiSzxlceC6qDnOQYopMn03kx91Z9Y0PD0SR3UYMhDPuTkhUQH4eVFG1AfOGcQW4hjlTOmREcA8wHUOAcE4OCOtQztNw+K5uJ5JY9UloiiAsxIRhGZw6jbQ2pgCd8iNPSppw+wSCNYo8hECqo3OFVQqjJ3OwG5qO8WhxdyIwCrPCrZAGWZGaKYk/BHtgM+u2cNVGIbUG0W0bOdmbXgHG1msYbl2Cq0KSOzYUAFAzFui7bnoK0Vv3gO9zEptiltO3hwzO2JHbQ8msQgEommM++VY6lOOYEZ7L8aMltHYSgILNG9tJ2UCGTRBEzE4wyRmRz7rKpHusQNhBdwvIt9eyiC2iYrbCXyata7ykHzF3AbQMAqmTjL7e5255Y/M8yJRuyyaVG+E9u4LicQ+HPEz6jCZomjWZU3ZkJ3wAVOHCnzjbnjbcP4l4kk0bAK0Lgc86kZQ6P8AclfnG3SrU7lZnUpSvQKUpQClKUApSlAKUpQClKUApSlAKUpQClKUApSlAKUpQCuu5VijBCFYg6SRkBsbEjrg1r+L9p7S0BNzcRxAfaYA8s4xzzjp1zUZu++OwRkCLcyrIFKukDhfNyH0mk8sHYYwedeNpbnqTZifoyNY0/SMf08SoXuHBP0gYZeKce4DLlwoZSobJVRtWTOk0t3bNIpYQJMonDIFdZgvvJ7wkBiTdRoOony+6MWfvZheQwy2lwIXLRmUYcaCCNWhCXwQegPPritV2U7ZjXFZSrIzgeHFOEkEcqxozAt4wV0fQm4IOTnfFYamibg7pmynq0pq1iV8U4XFdRPDOuqOQYYZIyMgjcbgggH7q0MNvDbzeDZRGe5VV1PLI0ngIxOkNI5Z1BGsiOMZbBJwPNWfxbtTFbusOmR55MiGMRuPEYAE6ZGXw9Kggs2rCjPpit32P4A0CvLNgzTMZJGGQCTgAKGOQqoFRc8wmTuahh6Tlvt6kq9RR23MGz4aLLN1xC5ZmOABhggJOUjihTVuTgD33Ygb76a2fABI9xczMhVJCgjBGG0JGgDMMkqWfxPKcMABlQa1/DYBxKZriYZhjdltVJDJiNyntCgba3ZW0sclUUFdOvJ3d3xLSfBtwrSDGrYlIlI2Z8YySPdQEFvgMsOikkrIwtt6s4W3FZGvZoCq+EkcLKw97W/ilw2/LSqY2HM7npt61cjpZwyzTyNpRXkkdzqIAGW2UYGwACqOgwCTvgdnr6dbFppkZ5MTTeEN387PMsIyTuqsseM4BXA2r08JHSvitkZFKA+0pSgFKUoBSlKAUpSgFKUoBSlKAUpSgFKUoBUG7z+0bwJFbxM0bXGomRdSsEjKllRlI0s2cZ5hdWN8ETmol3h8LFzFFGjqs4kDRZBI0+7MWC76QjE81BdYxncAwqXyOxOnbMrlTQWiIulVAU5yNznPPOc5rtRAoAUAADAA2AA2AwOlSZ+wESuC17KrlVGjMIT5qjqSMnPUnpk1o+Odn7qySVyhuIY9b+IrRq4jA1edDjddx5c5xnAziuPlb4nUzJcDGrZdmrQvdwFcfRsztn7PhSJt6nLr++tYDW+7F/1r/gf+FQ2Js6+8yANdWGcgqLplIJVlZfAKsCNwQdwan/AGC7TveROs362FgrMBgOCoZXxyBwdwNs7jAOBBO8b+tWP+S7/wDort7pWEfEbpMnM8UUoHTEZaNhn1yyHHzrdhpO6j0/JjxEVZvr+Cw+0l1NGqx2i4kmJBlKFkhULvIw2DN7qqhI1Mw6Bq5dmOz4s4QmS7EszOxy7u51O7N1Zid/gAOSituzAYzjfYZ9a5V0DCYvEeHRzoFlXIVkcfB42Do3zDAHfbaokl3JxGZBAGjtIJC2W2Ny6MNLY5iFXBbJ/WMAAMAmpvWDxHhKzJoJKrqBYDYOACAj9WTlleRA0nykggYXC+IzStK4CvEWAg+qSijSZC2+rXIHK4wNAQ/WNK3EcYUYFKA50pSgFKUoBSlKAUpSgFKUoBSlKAUpSgFKUoBVYQ8QuOI31yLSdYzE7pJK8fiLDFEzRJEq6gPEkkSSViSPKE9FFWXPMqKWdgqqCWYkAADckk7AAdapfuy41HC8xktLtob2O3Z5DbzzK0oRkuC5w2tXdmfUCQQ+Mc8QnZ6SJRutUTXgvZO3lMy8Razvp2OpH8KPWsBQRqApLNGPESY+VsaixznNcOI2IEktjNkxTQsYWLZdo/1c0ZJ8xaMshDHJKyDJJUk5HZOTgy+F7C8KmNZljUuyuqyOrS+SUh8FlU7j5c9+njt5HLxS1ETq/hW914mlg2jxGtymvHu6tLYzzwccqqrRXd+RZSk8/mV5xjhrWU6wu+tWj1xyFNGcOytGTqKu4XQSVC+9nA2rbdjIA12DqwY45Dpx7wYoh36YJH41I+2XAfbbUoFDOjJLGpwAzxnIQk7AMCy5PLVnfGKjHYKR/bSssUkT+y62V1ZSNc0YwNQGrBQjUNjXNtfVHQbtozI7xHAubMYzlLrB9MG3P/599fe7iT/SYXfa3kJ2280sQG/r5G/CuvvIOLqy/wAl5+UFbzu0s44bWa+k28Ql9RLbxJqWLyty21OukbiYc60YaN5J8l+yivK0Wub/AESu/wDp7tIh7sGJWPrI4dYwD00oJGI2OWj5jIrbQ3iOzorZaMgON9iVDgZ5Z0spx6MPUVGzJLbqqjBurpmdnKM8SY0eK5wV8iKY4kGQWITnlmrKRXs4Yoo0aSV8LrZWKjceJNKy7FiSW05BdjpB+sOkYCQ0rC4TaPFGFeR5DknW5BclmLnOAANyQFAAUAAcqzaAUpSgFKUoBSlKAUpSgFKUoBSlKAUpSgFKUoBStRx7j4tzHGuDNOWWFTnTlF1uzEfVVRnHM7Ac8jRL2mu7cu8wS6jDAOltGVmiBXV7hd/G2ZCVyrANkBs4qEqkYuzZNQk1dI7O86BpLeBD+oa6thde6F8EsdmLclMnhA49fTNZOAPQDYegHQD4emK1va3tPHdWcsEMFzK88bAJ7PNGOQJR5JFVY8jIzn+GddwPsxIqMLqVnjc5FqzCaKNNICx65Q0kmnAOdSjIyB64sVZ2dzVhrq+h3cZ4Ra8XtzHNqIRh6pLFJpViCGGVbSwypHX5Go92e7DSWGYkZyrMCGElxHG5CLkt4EgMDHSd2WRd9uYWpTw3s+ltPI8CqkcqLrQZH0qEgOByGUYg+uhfjW3rN3jirJ6Gju1LVrU6rZcIoIIwqjBYuRsNixJLH4knPOo+n+uW/wBxX/5TVueMcRFtbzTEZEUbyY9dKlsfuqHWqzWd97Rci5uPHtVDNFE8qJL4uto0VBmOMDBGob55k5pBXuxN2siQ8S4BBe31tHcIHVYrlgCTjIkteYBww6FWyD6VObbh8caBFUBRjA6DGMY9MYGPTFVqe0MrXttPBaXjRwpOkymLwSfF8LRgTMgfHhsdjsceoqwODcfiuvE8PUrRMEkR10spKhxkehVgcj1ro4eyglxMNfWbfA2AjGAMbDlWo4wlzK/hxfRR+VjMMNIdyWjRSpWPYDMjZIzhVJ8y7mlaCg64I9KgE5wAM5J/eSSfmTmuylKAUpSgFKUoBSlKAUpSgFKUoBSlKAUpSgFKUoCB9trFhxPhk5P0Y9phOcAB3hZk5nctpIAA6fKsDhUN7+k7ppkVbZo0WIhs6ijHSxAONZBbOcHAQdKsLiPDo7iJoplDo4wynPzBBG4IOCCMEEAjBFRpe77SjRre3fhtnys6MQpAGgSFPEVcDGzg/HJJrNWoubui+lVUFZmToPpXyo32+7M2tlw53iBWbMUcLCRlfxGdVVgSdTlRlyMkkK2epqFcI7VXtsf17XC/WWc6idsErIBqTpt5hz23rn1qcaTSctzp4aNTEJyhHRFtUrWdn+OpeQiRQVOSroSCyOOakjmNwQeoIPWs+adUUs7BVUZZmIVQBzJJ2A+Jqo923NR22/1def7vN/02rbW3uL/lX8hUelvf0oDFb6hakjxZ8FRKoIJjhzuwJBV3I04BA1asiTYqb0VmVp3dzVdpGuxA3sCxtNkY8Q4AGdyo5M3oGKj8qye7y1GmWU3DzyOV8XxEEciMI0xG0YUCPC4ON86s5PM4/aSa4S3ke00eLGNeHUsCqjLKACMMRyycZGNs5Ed7E94VhB4jTSXHiTurPJJEuHyqqrH2csiKEVVx8CTnNbMJx2/Jjxc4xaTZbdKw+F8XhuoxJbypKh+shBHLODj3TvyOCKzK3mQUpSgFKUoBSlM0ApSlAKV8zWDf8ftrdgs9xDExGQJJEQkZIyAxBxkHf4UBn0rSydteHqMm9tuYH66M7kgDk3qa3KsCMjcHlQH2lcElVs6SDpOGwc4OAcH0OCDj4iudAKUpQClKUApSlAVb3w3+qa3gB2RWmYAnm2Yo8jkdvGx8jVacRm0KSWCjbHm0nIOcAkEbgctJzW97eXzvfXj4ywkEUa5JzoVI4135ZcscDq59amHDe7m1S3aKZRNJIpEszAaznchCQfCUdAvL571xK67ys5S2Wn7PpqFX/GwsYRXxSV/rt76EO7qru9klMsdviGRPDlkZtMeuMko6jGpyNTLgZ97GVwTVj3XZ6O4IN3icKdSIwHhIehCfWbG2py3XGnJB2FtapEipGoREAVVUYAA5ACtH2v7WrYoAgEk8m0ceR8fpH3yIxg79SMD1Hrld/CrGG0pO83dsyO0/aZLKLURrkfIiiBALsPifdQbZY7D4kgGr+I8Qubly89zLgsWWJHMcaA5woCYJwDjUTk43rhLNJK5kncySsAGcgDYclVRsijfYdSTzNfKyTrNaQO5h8BFLNVV3y4L9+7Gl4jZYkAV3AkDmXzuTIBoVQxJJYeYjB6E1zC42FZXEQuUJO51KPvwx/wCWtZcMFbOorn13Qnlg/ZO3MY59a6uFk5Ulc+D/AJBC2OlBaKysuGyNrwji01pMJrZ9EgIJ+y4GfLIv11IJG+4zkEHevR/A+Lpd28c8Z8sig4znB5Mp+IOQflXmWrS7kOKH+k255ApKvwLhkYcv/LB51si+BhwFZ5u7Za1KUqw6wpSlAef+2Hb29k4hcpHczW6xSGJIVZV8qDdiACSWOo5zyx92DH214gv/AIyc/Nyfzqd9+/BkaC2uPDBdJliZtIP0ciSe8cZwGAxk4Bf1NVJ7JH9hP2V/lVctzkYyUoTtmdmbE9oZ0G91Mo+M0g/Nq65O1EpBDXbkEHIM7EEdQRq3+VYXskf2E/ZX+VduKgYc/VmCLi2PLwv2V/lXLx4lOyYI6iI/mFrNpmvRnXX6/wCjWWk65kMgxqbYspAKjAXOoYH3+tSLg3aa8s002Vy0SHOEwske+5KpICFz6rjmfWtcj6hkepH4Eqfyr54I6DHPltz5nbmfjS5PvnGV43R28O4vdWsjTxyuJnZnkkjbBkYsXy8Z8r7k7HPPluasLgXfs64W9iD74DRDw322OY5Wwxzjk458qrqjKCMEZHodxXqkzZDtKSVpxT+z9/I9E8A7eWN6dMEw8Tb6NwY5MkZ2R8FuR3XI2qQV5ONkpGBkD02K7be6wI/AdK2/Du1vEbTAguZNI5KW1qNgNkm1DAHTI5dM1JSNsMXRnxt5/v8A4emqVTvCO/l1wL62H+eI6Op+pIxXlp/tPX5VYHAe8CxvSqwzASMMiNwY35DkrY1c/q5BwcZxUrmlaq62JFSlK9BRfbzhBtOJ67nULa4uYJVlAOlSXUvGzYwrAxlvirZ9QLME6ldeRpxq1ZGnTjOrPLGN88sVI7m1SVCkiK6MMMrAMpHoQdiK848a4Pb+3XbJEmjxnWMaQFCp5GAXG3nDjl0B+J52Kpwppz6nWwbqYmap8lv0X/bEx7Td4p3i4cA7cmuCAYkwcHQD+ubbp5d+Z3xDEjOSzs0kjbvI5y7H4n09ByFc6VyJ1XJWWiPpcPg4Ufi3fP8AQpSlVG0wuLICgDDOWGOhBwxyD0O1apxnJQjqHDe78mH1Wx9b89q2fHWIt3K7kaTyzydT/CtFEQxyoZT0xuw33Az76Dqp8wxy9OzgNab8/wBHwH8mpNYqM+cfyzYW0JUeg+zz0n0B9Kn3cvJJ+kJgB9GIUD8vfLsY/j7vi/D16VBFXrk79OnU5HpnNWX3F2JMl3Pk4LJENsD6JTqwevmkxW+O585glmrX6FwUpSrTtClKUBDu9xGPCZ9IJKtAx/yrPGzE/AAE/dVEV6R7XcKN3Y3MCgkyxSKoBAJbSdIy2wy2BvXmyPVjEilXBKup2KupKspHQhgRiq5nK7Qj4ZHKlKVA5QpSuuWYLzPr+7/v94oepX2ONtyI9Gf97FvyIrurpt/rfFs/cVXFd1D2W4pSlCJ8Ir5p9P8Av8a5Uoenzp6/x/Guh7FDyyvP3TgbjHu+6dvhWRShKFSUHeLscZuIXwXEV5MMbDE0yYAOwAV9IAG2Aoq2+w3eZZRQrDdXM4cAee6GcnTv9KhKBRjAzg5P1ic1Uun02+VfMH8s/wATt15elSUmjbDH1F4tT0V2k7URw2FxcwSI/hqQpRlYeK2FjXIyM6mTY+o9aoxFIABJY9STkk9WJ6knJJ6kmordW8ags0TLjrGR6c9iMY+VSDhcrtEDICDvjPMr9UkDkSK53aN3GL4H2n8dxEKkppJ308vqZdKUrkH1wpXxmAGScD1Ow/GtdP2it128QMfRd+uOfuj7yKlGEp+FXK6lWnTV5yS8zt4s7eGVRGYuCuRyXIxqbblvUu4L3SSXdqlxb3qt4yK6h4QME4yrGNzgjcdcEfOo5eWtzHDJP4UfhQhS7e0QucO6omBCz4J1Z3wMA71aHcxeMbaaEg6Ipn8I7YwwWR1GNgFdz+NdfAxcbxkvfto+V7YVHE2qJ5rabbX10+jKv7T9mrjhsiJdBcSCQo6NlSI8asg4KnDKcbjzc9quHum4N7Nw6LIIaUeK+Rg6pPOcj1AYL8kHKov3pwi94rY2mAQiO8mDvolZdasBuoMcLYbPNx6b2rZ24jRVAxgYwNh9wHIfCuklY+co0I05ScTupSlSNIpSlAKqvvH7s55p2urBVcuF8WHOhi6ggyIT5SWXSCpxuuc7mrUpXjVyE4RmsstjyjeXIglaGf6KVDh1bGxxn3lJU/jXYkgYZUgj4HP5VPOA22rtVea1yrCQbjY/qc71ZN93b8NmyXtIgSdRZVCNq382pMMTuTud6jl5GCfZ8X4XY89sMgj1rEntDnI3Bztn4Kd/+JAfvq8bzuUs2z4Uk0RzkefWOvlxIDtv8xio5xPuVukybeeOUb4VwY2/wjUNSk+pwo+HQeZWUf4dWGsbMrGxYjY89IB6nKEqcn5eGfvrMrN4/wBkL+0ZWktJSF1ZZB4iaMDUcruvT3gM6TitV+kIv7xfxFRaZnq0Zp3cdzIpWP8ApCL+8T9oV2C5T7a/tL/OvCnJJcDspXX7Sn21/aX+dPaU+2v7S/zoeZXyOyldZuE+0v7Q/nT2lPtr+0v86DK+R2Urr9pT7a/tL/Onjr9pfxFBlfI43cWtGXlqwufmQP41vl4OygBZmOPtqr5GOuNLem+enWtEg8WRI4znzoXI30oDqJJGw5AYJ3zUwrrYLB0q8G6sb8rnb7Oq1aEG4Nq7NO/D7nPleDHTKSA/fhjXW3CLl86p0Tljw4yfnu7ZHTlW8pWpdkYNO+T1Oo+0cU1ZzZDLns1PG4kkYXCAnKkMxAPXRqHwJAO2OoqT2duoB0pEEOSNAxnpkjSBy+J9KzK4hQM4HM5PzPM/OtlLDQo+BWRjlNyd5M1XFeBQNDJphjDaHKkKF8wU4PlAzv61fPY7h0UFnCIUCKUXYbDln8yST1JJqkOMOfCKrkvLiKMDOS8nkUDHzz91Wr2v40eH8HOD9IyCGMjozgqJBsdlXL4x9XG3McztFRUklyJRdldmn7G/0/i13endEbwofgqbZGVBGQobn/bOpzgGrNqId1/BfZrCPIwzjWw9C3mxnJzgaVyOegHANS+uYj2CstRSlK9JClKUApSlAVnws/6Y/wDWvPzgqzKryK3CcZXT9Zrlj828AmrDrPh3eLfWXqy2ro15L0FKUrQVHwiqB7nOz+OIyPOqkSxzPGpwWCCZAHx9UNlgD1CnpV/Gqw7sIFNxqIGpbW2APUAvcZGfQ4Bx/hHpVU5NTilxv6E0k02WF+g7f+6T8K+foG3/ALlPwrPpVpAwP0Db/wByn4V8bgFuRjwk/CthSgKg7luzaRG8jkVXUOrR5wToyyKTtsfKcirQ/QNv/cp+FQbupdvaL9XXSY2jTG4PIyb565c/gKsiowbcbs9lo9DA/QVv/cp+Fed+8fhKwi9j0aRFcFo9wfLIVkB26aZjt8q9L1QHe5CXnvlXm0tsB8zDbAVrw+rkv/LIs1HB+BewzSQCTxA0ccurTp31SJjGo+mfvru4txGWAFliWRcgAByHOSAAF0bnfoTyrLlnJezJOS9plidySPBOSepyx/GuySBW3I3wQGGzANsdJ5j7vSt3Zc51cHFt66+rFeKjUaWxH7HtY0wysagjmDIcj/2Vym45cZ8qwgejeIx/EY/KrE7uOyVneQ3Md1axOI5WWM6FDiNkSTSGXzAapGIwRjNRKx7HI/aGW1QH2WJiPD8SQDeIEKCG1Z1Nq5/V+446mKxEZOLls+SM0qdRu8JfY1J4vcEf2YOOYRzg/DL7/eKxpr6cjzzlee6qiD94P51Y3eb3a8PseF3M9tDpkURBW1OxGqeJTjUxwcEjPxNcu43s3az2CzSwRtKskgEhRS+OWNRGcY259apeIrS3myHcVXvP7IqmBE8VHWZ2mjKsreJrYMm4bBzyIzyxWyuu00/EZoLe5u5JdUqRKrIoCGR1jdioVAxC5G/2jyya9LRcFgQ5WJVPwGKo7jHZxYe1QIjHhPIkp2JVXlidhqLbBzKjMPjy5bUPm2WRw7W8my97GEJGigAAAbDkOuB8K76+KMDFfakaRSlKAUpSgFKUoCteF3pm4pE7AAlr1cDl9HKkQ5+oQH5mrKqpuxt4s15bSx50SG+kXIwdL3CuuR0OCNqtmsuF8D85erLa3i+S9BSlK1FR8NVp3UxsZZG20rDbRjnnIV5CT0/tgBj0NWNeT+HG74zoVmx/lGf4VAO6MHE2oYOm2JHoTbxHFUyt3kfn+Ca8L+RYtKUq4gKUrF4pfrBDLK+dMSPI2Bk4RSxwOpwOVAVz3PD+kcR/2kf/AE1q0Kq7ubiZZb0PnV/RS+Rg62to2fI6eYnarRqFN3gmuRKSs2hXnjtTdeJdzEnxFmv9Kkk7LGQuN98AwEY+VXT2h7c2Nh/WbiNG6Rg6pDzxiNctglSM4xnbNefDeO3sgmjlWVpw7l4mQM58RnIJABJZ84HrXQwfibfu7RXJmy4cii34e2dzDMg3/wASPjHrsT9xrZVqbGyxBaFcBY7i8XG/1hNpx8gnX4Vtq09j6UJR5SkvuSr+JPovQm/dLONV2n1tUb/NWiSMEevmicH029a1nCCv/wDQzjHmM0xJxzVYLQAE/Audv8RrUdn+ItbXttIh96RYpBnGqOY6MHY50uUfG3uc96yOzF94naF8jzl78semFnjt0x8dNuM/PPywY+nkrebv6im9GTjvbsHn4PeJHjVoR9zjaOVJW+/Shx8a1XcdZNDYPG/vRzzIccsq5U4+GQalPbn/AFbef7CX/kNazuzuxJbSjGDHc3SeuQJ5GB+HvHb+dZczz26EraXJfVZ95HDlHELOXcs4RQMbDwL21l15xsQjykknZVPxqzKgXfDExtYioyA8isPg9tMowOpyR+NeVfC/e2ohuTuL3R8hXKum0lDIrA5DAEEHIIIyCD1ruqwiKUpQClKUArX9oOKC1tZ5zj6KN33zjKqSAcb4JwK2FQjvZ4o0NmilG8KWaJLiQA6Y4gwZtWMnDkBORBDEcyM+Sdk2epXdiIdkc20/C00YBV45BudDGASnfPMvGRz6nFXNVA8U7VWUqeS5QSoyyRNh/LLGdSH3dt9j8GNXL2P7Qe32cNwUMbOql0IK4bG+M7lTzU9QRWHASk6bUk07vfrqaMQlmumbmlKVvMxrO092IbK5kYEhIZmIHPCxsTjPWol3YECS5XI1KttkdcGBADjnglW/A+lbvvFuSvD5VDKpmMUALb/rpUibAyMtoZyPlnpUZ7Avjit2CQDLDbuo6lUaVHP3Myj7xWWcv74x6P8ABbFf1t9V+Sy6UpWoqFQ7vQu1NoLbV5rt1iABIbwwQ8zDG4ARSM4xllB51Maj3ajsRb8QZHkaWOWMEJJFIyMob3gBnTv1JGcdajNNxajuextfUqp+80cJu7kCLxmkhjKhSPLMC2BJ1C6SD67D1yMi37US8WTVJdOVA0vBDrt0Utk4bSdcnwy2Ns4GTUA7Xdkbrh87i6V2DO2mc5KyZJYEv9ojcg4OxrSWfEJljkSOQpHIwZtOzNjl5uYHy55r6TAdjwVCl3TVSTWq0+HTjrwdk7/Iz4ipKcnbQsK4gtWeRbWESuVKSCIIqAk5DNKRhHU5wQSd+W22HxWzu5t7s4jhZJWjgVgdJDDUkpyTJGdWV223ycitL2N4zNDNDAHLRO2nQ24XVk5Xqpzk45HNWcK1VcHKEnTqaPktua8/ehhlJwfMhttbmSytxC7afbG+k2LaGkmjDHUPNnWo3H1uVdHGeE38J1RzPLGfsxoZFOeqhTqHxH4da3NqubGQ5IKzyuCDg5W7LD8qkBrhdjRVRVo32m+f7N2NnKGRrjFEE4FZXjzLPJ4j+yvHIkMimESt5js2kAEYG5U7tjYGpb3U3i3PF7iUKQskckq5xkCW6kmAOORGoA4PSs13Cgs2wXck9ANyagPBL79GOl0JdMiR2ToMgCaGXUJ0KEkuADzAyCgIxU+0aMY1IWerzP6EMNVcoyv0+5dHfBdiPhcoLaTJJbovPcm4jYj9hX+4GujunlHh3iHZku5yQfR2MikeuVdT99ajvQ7RwyT2Vs7KkflvHeRkRWC61iQauba9yMjYdc7a3sX2vWPjHgwsJorqIGUoQ6xyx6gr5U4AKBQ3Mk6fTFcN1P71G3A6Cj/XfqXLUN702/osI+1c26fISExE/cGJ+6plUK72P6pB/vln/wBUVdV8EvJlcPEjc9iL5ZrC3deWgLjOcFfKVJHUEYPoQRW8qve7fjKxz3FlI3mLG5g1E+ZJTmVVz9mTUcDkH674sKlOeeCkuIlHLJoUpSrCIpSlAK+EZ519pQGBHwG3Vy6wornOWVQpOdzkjnk7nPOsyOFV90AfKudKAUpSgID3jXge4tLcZOgvcSY5ABTHCGGMeZ2cjfIMJ26iNW977FxCC8dgINBguCceRXfMcnInAc4OMY2PLNSjtj3dC6me5iu57eRggk0EFWCZVNtiCNR3yedaK07ryW03F/dTI+VKatCkYyQ2NypAIIBB351hnQqOuqqasvbNEakFTyNFqQTrIqujBlYBlZSCpBGQQRsQR1FdlYXB+FpawpDHnRGoVASThVACjJJOwHWs2txnFKUoDqurVJUaORQyOCrKRkFWGGBHUEEivP8A2p7kb21YmzAuYd9IBCzKM7AqdnOCN154Owr0LStmExtfBzz0ZWfqRlFS3PJb9nL+3lRvZbhJE8yMIi4HT6oZfuNZN3xbiyoS/tKLsM+z6NyQAA3hjBJIAweZr1S0YPMA/OtXx7sxb3sQjnU6QyuulnQh1zpOYyCcZzg7ZweYFbavbFWq3KcItvjqvSSX2IdzEqnh3CWNksE5yxjKyH3t3ySd+ZBOfmKgEFpxaWSWFDdSNFtJpc6cNnSQWI2Ybj4VcV53QQucPe3zAcszL/BK3nZju5tLGTx4QxlKhGdnd2ZRjmWYgZwM4A+4bVwOzu9wc5Sdnm4NcTXXlCqkrbHnPiPBriGSKO+WaGOVhlpGJGkMuo4BOcZFb/tDNw66uINVyUi0NGzxpr0aTqjypAIXzOCQD02Fel5IgwwwzXX7FH9kVrr1p1a8a98rSa+FJLW99l1KotRg4W3Ndadn4Wt4Y51WcRqAryAOxGANWojcnAJIxmsm04DbwnMUKJnGdKgZxyyBzxk/jWakYUYAwB0rlVR4KiXePwe7uIITZqkjwyiRonbQHAR1ABxjIZgwyR7vripbSvJJSVmep2d0UxccD4tIVMVmLeZCDFcGdG8Mg53CRkspGVK4IOrcVanZ17k26C9CeOBiQx50MQdmXIBGRgkY2OcbVs6VXSpRpLLDYlObm7yFKUq0gKUpQH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7046" name="AutoShape 6" descr="data:image/jpeg;base64,/9j/4AAQSkZJRgABAQAAAQABAAD/2wCEAAkGBhIQERQUEBMWFRUUGRUXFRcYGBgYFxoXFxYYFRYYGhoYHicfFxsjGhgXHy8gIycpLCwsFiIxODAqNSYtLCkBCQoKDgwOGg8PGjEkHyMtLDQ0NC0tLTQsLDQyMCkqLC8sLy8sKiwsKSksLC8sLDQpKSwsLCwpLC0pLCwsLCwsLP/AABEIAN0A5QMBIgACEQEDEQH/xAAcAAEAAgIDAQAAAAAAAAAAAAAABgcEBQIDCAH/xABJEAACAQMCAwUEBgYGCAcBAAABAgMABBESIQUxQQYHEyJRFDJhcSNCUoGRsRUzkqHB0SQ0Q1NiciU1c3SCsrPwRGODorTD4Rb/xAAaAQEAAwEBAQAAAAAAAAAAAAAAAgMEBQEG/8QAMREAAgECBAMGBgIDAQAAAAAAAAECAxEEEiExQVFhBRMycbHwIoGRocHRBiMU4fFi/9oADAMBAAIRAxEAPwC8aUpQClKUApSlAKUpQClKUApSlAKUpQClKUApSlAKwLLifiSzxlceC6qDnOQYopMn03kx91Z9Y0PD0SR3UYMhDPuTkhUQH4eVFG1AfOGcQW4hjlTOmREcA8wHUOAcE4OCOtQztNw+K5uJ5JY9UloiiAsxIRhGZw6jbQ2pgCd8iNPSppw+wSCNYo8hECqo3OFVQqjJ3OwG5qO8WhxdyIwCrPCrZAGWZGaKYk/BHtgM+u2cNVGIbUG0W0bOdmbXgHG1msYbl2Cq0KSOzYUAFAzFui7bnoK0Vv3gO9zEptiltO3hwzO2JHbQ8msQgEommM++VY6lOOYEZ7L8aMltHYSgILNG9tJ2UCGTRBEzE4wyRmRz7rKpHusQNhBdwvIt9eyiC2iYrbCXyata7ykHzF3AbQMAqmTjL7e5255Y/M8yJRuyyaVG+E9u4LicQ+HPEz6jCZomjWZU3ZkJ3wAVOHCnzjbnjbcP4l4kk0bAK0Lgc86kZQ6P8AclfnG3SrU7lZnUpSvQKUpQClKUApSlAKUpQClKUApSlAKUpQClKUApSlAKUpQCuu5VijBCFYg6SRkBsbEjrg1r+L9p7S0BNzcRxAfaYA8s4xzzjp1zUZu++OwRkCLcyrIFKukDhfNyH0mk8sHYYwedeNpbnqTZifoyNY0/SMf08SoXuHBP0gYZeKce4DLlwoZSobJVRtWTOk0t3bNIpYQJMonDIFdZgvvJ7wkBiTdRoOony+6MWfvZheQwy2lwIXLRmUYcaCCNWhCXwQegPPritV2U7ZjXFZSrIzgeHFOEkEcqxozAt4wV0fQm4IOTnfFYamibg7pmynq0pq1iV8U4XFdRPDOuqOQYYZIyMgjcbgggH7q0MNvDbzeDZRGe5VV1PLI0ngIxOkNI5Z1BGsiOMZbBJwPNWfxbtTFbusOmR55MiGMRuPEYAE6ZGXw9Kggs2rCjPpit32P4A0CvLNgzTMZJGGQCTgAKGOQqoFRc8wmTuahh6Tlvt6kq9RR23MGz4aLLN1xC5ZmOABhggJOUjihTVuTgD33Ygb76a2fABI9xczMhVJCgjBGG0JGgDMMkqWfxPKcMABlQa1/DYBxKZriYZhjdltVJDJiNyntCgba3ZW0sclUUFdOvJ3d3xLSfBtwrSDGrYlIlI2Z8YySPdQEFvgMsOikkrIwtt6s4W3FZGvZoCq+EkcLKw97W/ilw2/LSqY2HM7npt61cjpZwyzTyNpRXkkdzqIAGW2UYGwACqOgwCTvgdnr6dbFppkZ5MTTeEN387PMsIyTuqsseM4BXA2r08JHSvitkZFKA+0pSgFKUoBSlKAUpSgFKUoBSlKAUpSgFKUoBUG7z+0bwJFbxM0bXGomRdSsEjKllRlI0s2cZ5hdWN8ETmol3h8LFzFFGjqs4kDRZBI0+7MWC76QjE81BdYxncAwqXyOxOnbMrlTQWiIulVAU5yNznPPOc5rtRAoAUAADAA2AA2AwOlSZ+wESuC17KrlVGjMIT5qjqSMnPUnpk1o+Odn7qySVyhuIY9b+IrRq4jA1edDjddx5c5xnAziuPlb4nUzJcDGrZdmrQvdwFcfRsztn7PhSJt6nLr++tYDW+7F/1r/gf+FQ2Js6+8yANdWGcgqLplIJVlZfAKsCNwQdwan/AGC7TveROs362FgrMBgOCoZXxyBwdwNs7jAOBBO8b+tWP+S7/wDort7pWEfEbpMnM8UUoHTEZaNhn1yyHHzrdhpO6j0/JjxEVZvr+Cw+0l1NGqx2i4kmJBlKFkhULvIw2DN7qqhI1Mw6Bq5dmOz4s4QmS7EszOxy7u51O7N1Zid/gAOSituzAYzjfYZ9a5V0DCYvEeHRzoFlXIVkcfB42Do3zDAHfbaokl3JxGZBAGjtIJC2W2Ny6MNLY5iFXBbJ/WMAAMAmpvWDxHhKzJoJKrqBYDYOACAj9WTlleRA0nykggYXC+IzStK4CvEWAg+qSijSZC2+rXIHK4wNAQ/WNK3EcYUYFKA50pSgFKUoBSlKAUpSgFKUoBSlKAUpSgFKUoBVYQ8QuOI31yLSdYzE7pJK8fiLDFEzRJEq6gPEkkSSViSPKE9FFWXPMqKWdgqqCWYkAADckk7AAdapfuy41HC8xktLtob2O3Z5DbzzK0oRkuC5w2tXdmfUCQQ+Mc8QnZ6SJRutUTXgvZO3lMy8Razvp2OpH8KPWsBQRqApLNGPESY+VsaixznNcOI2IEktjNkxTQsYWLZdo/1c0ZJ8xaMshDHJKyDJJUk5HZOTgy+F7C8KmNZljUuyuqyOrS+SUh8FlU7j5c9+njt5HLxS1ETq/hW914mlg2jxGtymvHu6tLYzzwccqqrRXd+RZSk8/mV5xjhrWU6wu+tWj1xyFNGcOytGTqKu4XQSVC+9nA2rbdjIA12DqwY45Dpx7wYoh36YJH41I+2XAfbbUoFDOjJLGpwAzxnIQk7AMCy5PLVnfGKjHYKR/bSssUkT+y62V1ZSNc0YwNQGrBQjUNjXNtfVHQbtozI7xHAubMYzlLrB9MG3P/599fe7iT/SYXfa3kJ2280sQG/r5G/CuvvIOLqy/wAl5+UFbzu0s44bWa+k28Ql9RLbxJqWLyty21OukbiYc60YaN5J8l+yivK0Wub/AESu/wDp7tIh7sGJWPrI4dYwD00oJGI2OWj5jIrbQ3iOzorZaMgON9iVDgZ5Z0spx6MPUVGzJLbqqjBurpmdnKM8SY0eK5wV8iKY4kGQWITnlmrKRXs4Yoo0aSV8LrZWKjceJNKy7FiSW05BdjpB+sOkYCQ0rC4TaPFGFeR5DknW5BclmLnOAANyQFAAUAAcqzaAUpSgFKUoBSlKAUpSgFKUoBSlKAUpSgFKUoBStRx7j4tzHGuDNOWWFTnTlF1uzEfVVRnHM7Ac8jRL2mu7cu8wS6jDAOltGVmiBXV7hd/G2ZCVyrANkBs4qEqkYuzZNQk1dI7O86BpLeBD+oa6thde6F8EsdmLclMnhA49fTNZOAPQDYegHQD4emK1va3tPHdWcsEMFzK88bAJ7PNGOQJR5JFVY8jIzn+GddwPsxIqMLqVnjc5FqzCaKNNICx65Q0kmnAOdSjIyB64sVZ2dzVhrq+h3cZ4Ra8XtzHNqIRh6pLFJpViCGGVbSwypHX5Go92e7DSWGYkZyrMCGElxHG5CLkt4EgMDHSd2WRd9uYWpTw3s+ltPI8CqkcqLrQZH0qEgOByGUYg+uhfjW3rN3jirJ6Gju1LVrU6rZcIoIIwqjBYuRsNixJLH4knPOo+n+uW/wBxX/5TVueMcRFtbzTEZEUbyY9dKlsfuqHWqzWd97Rci5uPHtVDNFE8qJL4uto0VBmOMDBGob55k5pBXuxN2siQ8S4BBe31tHcIHVYrlgCTjIkteYBww6FWyD6VObbh8caBFUBRjA6DGMY9MYGPTFVqe0MrXttPBaXjRwpOkymLwSfF8LRgTMgfHhsdjsceoqwODcfiuvE8PUrRMEkR10spKhxkehVgcj1ro4eyglxMNfWbfA2AjGAMbDlWo4wlzK/hxfRR+VjMMNIdyWjRSpWPYDMjZIzhVJ8y7mlaCg64I9KgE5wAM5J/eSSfmTmuylKAUpSgFKUoBSlKAUpSgFKUoBSlKAUpSgFKUoCB9trFhxPhk5P0Y9phOcAB3hZk5nctpIAA6fKsDhUN7+k7ppkVbZo0WIhs6ijHSxAONZBbOcHAQdKsLiPDo7iJoplDo4wynPzBBG4IOCCMEEAjBFRpe77SjRre3fhtnys6MQpAGgSFPEVcDGzg/HJJrNWoubui+lVUFZmToPpXyo32+7M2tlw53iBWbMUcLCRlfxGdVVgSdTlRlyMkkK2epqFcI7VXtsf17XC/WWc6idsErIBqTpt5hz23rn1qcaTSctzp4aNTEJyhHRFtUrWdn+OpeQiRQVOSroSCyOOakjmNwQeoIPWs+adUUs7BVUZZmIVQBzJJ2A+Jqo923NR22/1def7vN/02rbW3uL/lX8hUelvf0oDFb6hakjxZ8FRKoIJjhzuwJBV3I04BA1asiTYqb0VmVp3dzVdpGuxA3sCxtNkY8Q4AGdyo5M3oGKj8qye7y1GmWU3DzyOV8XxEEciMI0xG0YUCPC4ON86s5PM4/aSa4S3ke00eLGNeHUsCqjLKACMMRyycZGNs5Ed7E94VhB4jTSXHiTurPJJEuHyqqrH2csiKEVVx8CTnNbMJx2/Jjxc4xaTZbdKw+F8XhuoxJbypKh+shBHLODj3TvyOCKzK3mQUpSgFKUoBSlM0ApSlAKV8zWDf8ftrdgs9xDExGQJJEQkZIyAxBxkHf4UBn0rSydteHqMm9tuYH66M7kgDk3qa3KsCMjcHlQH2lcElVs6SDpOGwc4OAcH0OCDj4iudAKUpQClKUApSlAVb3w3+qa3gB2RWmYAnm2Yo8jkdvGx8jVacRm0KSWCjbHm0nIOcAkEbgctJzW97eXzvfXj4ywkEUa5JzoVI4135ZcscDq59amHDe7m1S3aKZRNJIpEszAaznchCQfCUdAvL571xK67ys5S2Wn7PpqFX/GwsYRXxSV/rt76EO7qru9klMsdviGRPDlkZtMeuMko6jGpyNTLgZ97GVwTVj3XZ6O4IN3icKdSIwHhIehCfWbG2py3XGnJB2FtapEipGoREAVVUYAA5ACtH2v7WrYoAgEk8m0ceR8fpH3yIxg79SMD1Hrld/CrGG0pO83dsyO0/aZLKLURrkfIiiBALsPifdQbZY7D4kgGr+I8Qubly89zLgsWWJHMcaA5woCYJwDjUTk43rhLNJK5kncySsAGcgDYclVRsijfYdSTzNfKyTrNaQO5h8BFLNVV3y4L9+7Gl4jZYkAV3AkDmXzuTIBoVQxJJYeYjB6E1zC42FZXEQuUJO51KPvwx/wCWtZcMFbOorn13Qnlg/ZO3MY59a6uFk5Ulc+D/AJBC2OlBaKysuGyNrwji01pMJrZ9EgIJ+y4GfLIv11IJG+4zkEHevR/A+Lpd28c8Z8sig4znB5Mp+IOQflXmWrS7kOKH+k255ApKvwLhkYcv/LB51si+BhwFZ5u7Za1KUqw6wpSlAef+2Hb29k4hcpHczW6xSGJIVZV8qDdiACSWOo5zyx92DH214gv/AIyc/Nyfzqd9+/BkaC2uPDBdJliZtIP0ciSe8cZwGAxk4Bf1NVJ7JH9hP2V/lVctzkYyUoTtmdmbE9oZ0G91Mo+M0g/Nq65O1EpBDXbkEHIM7EEdQRq3+VYXskf2E/ZX+VduKgYc/VmCLi2PLwv2V/lXLx4lOyYI6iI/mFrNpmvRnXX6/wCjWWk65kMgxqbYspAKjAXOoYH3+tSLg3aa8s002Vy0SHOEwske+5KpICFz6rjmfWtcj6hkepH4Eqfyr54I6DHPltz5nbmfjS5PvnGV43R28O4vdWsjTxyuJnZnkkjbBkYsXy8Z8r7k7HPPluasLgXfs64W9iD74DRDw322OY5Wwxzjk458qrqjKCMEZHodxXqkzZDtKSVpxT+z9/I9E8A7eWN6dMEw8Tb6NwY5MkZ2R8FuR3XI2qQV5ONkpGBkD02K7be6wI/AdK2/Du1vEbTAguZNI5KW1qNgNkm1DAHTI5dM1JSNsMXRnxt5/v8A4emqVTvCO/l1wL62H+eI6Op+pIxXlp/tPX5VYHAe8CxvSqwzASMMiNwY35DkrY1c/q5BwcZxUrmlaq62JFSlK9BRfbzhBtOJ67nULa4uYJVlAOlSXUvGzYwrAxlvirZ9QLME6ldeRpxq1ZGnTjOrPLGN88sVI7m1SVCkiK6MMMrAMpHoQdiK848a4Pb+3XbJEmjxnWMaQFCp5GAXG3nDjl0B+J52Kpwppz6nWwbqYmap8lv0X/bEx7Td4p3i4cA7cmuCAYkwcHQD+ubbp5d+Z3xDEjOSzs0kjbvI5y7H4n09ByFc6VyJ1XJWWiPpcPg4Ufi3fP8AQpSlVG0wuLICgDDOWGOhBwxyD0O1apxnJQjqHDe78mH1Wx9b89q2fHWIt3K7kaTyzydT/CtFEQxyoZT0xuw33Az76Dqp8wxy9OzgNab8/wBHwH8mpNYqM+cfyzYW0JUeg+zz0n0B9Kn3cvJJ+kJgB9GIUD8vfLsY/j7vi/D16VBFXrk79OnU5HpnNWX3F2JMl3Pk4LJENsD6JTqwevmkxW+O585glmrX6FwUpSrTtClKUBDu9xGPCZ9IJKtAx/yrPGzE/AAE/dVEV6R7XcKN3Y3MCgkyxSKoBAJbSdIy2wy2BvXmyPVjEilXBKup2KupKspHQhgRiq5nK7Qj4ZHKlKVA5QpSuuWYLzPr+7/v94oepX2ONtyI9Gf97FvyIrurpt/rfFs/cVXFd1D2W4pSlCJ8Ir5p9P8Av8a5Uoenzp6/x/Guh7FDyyvP3TgbjHu+6dvhWRShKFSUHeLscZuIXwXEV5MMbDE0yYAOwAV9IAG2Aoq2+w3eZZRQrDdXM4cAee6GcnTv9KhKBRjAzg5P1ic1Uun02+VfMH8s/wATt15elSUmjbDH1F4tT0V2k7URw2FxcwSI/hqQpRlYeK2FjXIyM6mTY+o9aoxFIABJY9STkk9WJ6knJJ6kmordW8ags0TLjrGR6c9iMY+VSDhcrtEDICDvjPMr9UkDkSK53aN3GL4H2n8dxEKkppJ308vqZdKUrkH1wpXxmAGScD1Ow/GtdP2it128QMfRd+uOfuj7yKlGEp+FXK6lWnTV5yS8zt4s7eGVRGYuCuRyXIxqbblvUu4L3SSXdqlxb3qt4yK6h4QME4yrGNzgjcdcEfOo5eWtzHDJP4UfhQhS7e0QucO6omBCz4J1Z3wMA71aHcxeMbaaEg6Ipn8I7YwwWR1GNgFdz+NdfAxcbxkvfto+V7YVHE2qJ5rabbX10+jKv7T9mrjhsiJdBcSCQo6NlSI8asg4KnDKcbjzc9quHum4N7Nw6LIIaUeK+Rg6pPOcj1AYL8kHKov3pwi94rY2mAQiO8mDvolZdasBuoMcLYbPNx6b2rZ24jRVAxgYwNh9wHIfCuklY+co0I05ScTupSlSNIpSlAKqvvH7s55p2urBVcuF8WHOhi6ggyIT5SWXSCpxuuc7mrUpXjVyE4RmsstjyjeXIglaGf6KVDh1bGxxn3lJU/jXYkgYZUgj4HP5VPOA22rtVea1yrCQbjY/qc71ZN93b8NmyXtIgSdRZVCNq382pMMTuTud6jl5GCfZ8X4XY89sMgj1rEntDnI3Bztn4Kd/+JAfvq8bzuUs2z4Uk0RzkefWOvlxIDtv8xio5xPuVukybeeOUb4VwY2/wjUNSk+pwo+HQeZWUf4dWGsbMrGxYjY89IB6nKEqcn5eGfvrMrN4/wBkL+0ZWktJSF1ZZB4iaMDUcruvT3gM6TitV+kIv7xfxFRaZnq0Zp3cdzIpWP8ApCL+8T9oV2C5T7a/tL/OvCnJJcDspXX7Sn21/aX+dPaU+2v7S/zoeZXyOyldZuE+0v7Q/nT2lPtr+0v86DK+R2Urr9pT7a/tL/Onjr9pfxFBlfI43cWtGXlqwufmQP41vl4OygBZmOPtqr5GOuNLem+enWtEg8WRI4znzoXI30oDqJJGw5AYJ3zUwrrYLB0q8G6sb8rnb7Oq1aEG4Nq7NO/D7nPleDHTKSA/fhjXW3CLl86p0Tljw4yfnu7ZHTlW8pWpdkYNO+T1Oo+0cU1ZzZDLns1PG4kkYXCAnKkMxAPXRqHwJAO2OoqT2duoB0pEEOSNAxnpkjSBy+J9KzK4hQM4HM5PzPM/OtlLDQo+BWRjlNyd5M1XFeBQNDJphjDaHKkKF8wU4PlAzv61fPY7h0UFnCIUCKUXYbDln8yST1JJqkOMOfCKrkvLiKMDOS8nkUDHzz91Wr2v40eH8HOD9IyCGMjozgqJBsdlXL4x9XG3McztFRUklyJRdldmn7G/0/i13endEbwofgqbZGVBGQobn/bOpzgGrNqId1/BfZrCPIwzjWw9C3mxnJzgaVyOegHANS+uYj2CstRSlK9JClKUApSlAVnws/6Y/wDWvPzgqzKryK3CcZXT9Zrlj828AmrDrPh3eLfWXqy2ro15L0FKUrQVHwiqB7nOz+OIyPOqkSxzPGpwWCCZAHx9UNlgD1CnpV/Gqw7sIFNxqIGpbW2APUAvcZGfQ4Bx/hHpVU5NTilxv6E0k02WF+g7f+6T8K+foG3/ALlPwrPpVpAwP0Db/wByn4V8bgFuRjwk/CthSgKg7luzaRG8jkVXUOrR5wToyyKTtsfKcirQ/QNv/cp+FQbupdvaL9XXSY2jTG4PIyb565c/gKsiowbcbs9lo9DA/QVv/cp+Fed+8fhKwi9j0aRFcFo9wfLIVkB26aZjt8q9L1QHe5CXnvlXm0tsB8zDbAVrw+rkv/LIs1HB+BewzSQCTxA0ccurTp31SJjGo+mfvru4txGWAFliWRcgAByHOSAAF0bnfoTyrLlnJezJOS9plidySPBOSepyx/GuySBW3I3wQGGzANsdJ5j7vSt3Zc51cHFt66+rFeKjUaWxH7HtY0wysagjmDIcj/2Vym45cZ8qwgejeIx/EY/KrE7uOyVneQ3Md1axOI5WWM6FDiNkSTSGXzAapGIwRjNRKx7HI/aGW1QH2WJiPD8SQDeIEKCG1Z1Nq5/V+446mKxEZOLls+SM0qdRu8JfY1J4vcEf2YOOYRzg/DL7/eKxpr6cjzzlee6qiD94P51Y3eb3a8PseF3M9tDpkURBW1OxGqeJTjUxwcEjPxNcu43s3az2CzSwRtKskgEhRS+OWNRGcY259apeIrS3myHcVXvP7IqmBE8VHWZ2mjKsreJrYMm4bBzyIzyxWyuu00/EZoLe5u5JdUqRKrIoCGR1jdioVAxC5G/2jyya9LRcFgQ5WJVPwGKo7jHZxYe1QIjHhPIkp2JVXlidhqLbBzKjMPjy5bUPm2WRw7W8my97GEJGigAAAbDkOuB8K76+KMDFfakaRSlKAUpSgFKUoCteF3pm4pE7AAlr1cDl9HKkQ5+oQH5mrKqpuxt4s15bSx50SG+kXIwdL3CuuR0OCNqtmsuF8D85erLa3i+S9BSlK1FR8NVp3UxsZZG20rDbRjnnIV5CT0/tgBj0NWNeT+HG74zoVmx/lGf4VAO6MHE2oYOm2JHoTbxHFUyt3kfn+Ca8L+RYtKUq4gKUrF4pfrBDLK+dMSPI2Bk4RSxwOpwOVAVz3PD+kcR/2kf/AE1q0Kq7ubiZZb0PnV/RS+Rg62to2fI6eYnarRqFN3gmuRKSs2hXnjtTdeJdzEnxFmv9Kkk7LGQuN98AwEY+VXT2h7c2Nh/WbiNG6Rg6pDzxiNctglSM4xnbNefDeO3sgmjlWVpw7l4mQM58RnIJABJZ84HrXQwfibfu7RXJmy4cii34e2dzDMg3/wASPjHrsT9xrZVqbGyxBaFcBY7i8XG/1hNpx8gnX4Vtq09j6UJR5SkvuSr+JPovQm/dLONV2n1tUb/NWiSMEevmicH029a1nCCv/wDQzjHmM0xJxzVYLQAE/Audv8RrUdn+ItbXttIh96RYpBnGqOY6MHY50uUfG3uc96yOzF94naF8jzl78semFnjt0x8dNuM/PPywY+nkrebv6im9GTjvbsHn4PeJHjVoR9zjaOVJW+/Shx8a1XcdZNDYPG/vRzzIccsq5U4+GQalPbn/AFbef7CX/kNazuzuxJbSjGDHc3SeuQJ5GB+HvHb+dZczz26EraXJfVZ95HDlHELOXcs4RQMbDwL21l15xsQjykknZVPxqzKgXfDExtYioyA8isPg9tMowOpyR+NeVfC/e2ohuTuL3R8hXKum0lDIrA5DAEEHIIIyCD1ruqwiKUpQClKUArX9oOKC1tZ5zj6KN33zjKqSAcb4JwK2FQjvZ4o0NmilG8KWaJLiQA6Y4gwZtWMnDkBORBDEcyM+Sdk2epXdiIdkc20/C00YBV45BudDGASnfPMvGRz6nFXNVA8U7VWUqeS5QSoyyRNh/LLGdSH3dt9j8GNXL2P7Qe32cNwUMbOql0IK4bG+M7lTzU9QRWHASk6bUk07vfrqaMQlmumbmlKVvMxrO092IbK5kYEhIZmIHPCxsTjPWol3YECS5XI1KttkdcGBADjnglW/A+lbvvFuSvD5VDKpmMUALb/rpUibAyMtoZyPlnpUZ7Avjit2CQDLDbuo6lUaVHP3Myj7xWWcv74x6P8ABbFf1t9V+Sy6UpWoqFQ7vQu1NoLbV5rt1iABIbwwQ8zDG4ARSM4xllB51Maj3ajsRb8QZHkaWOWMEJJFIyMob3gBnTv1JGcdajNNxajuextfUqp+80cJu7kCLxmkhjKhSPLMC2BJ1C6SD67D1yMi37US8WTVJdOVA0vBDrt0Utk4bSdcnwy2Ns4GTUA7Xdkbrh87i6V2DO2mc5KyZJYEv9ojcg4OxrSWfEJljkSOQpHIwZtOzNjl5uYHy55r6TAdjwVCl3TVSTWq0+HTjrwdk7/Iz4ipKcnbQsK4gtWeRbWESuVKSCIIqAk5DNKRhHU5wQSd+W22HxWzu5t7s4jhZJWjgVgdJDDUkpyTJGdWV223ycitL2N4zNDNDAHLRO2nQ24XVk5Xqpzk45HNWcK1VcHKEnTqaPktua8/ehhlJwfMhttbmSytxC7afbG+k2LaGkmjDHUPNnWo3H1uVdHGeE38J1RzPLGfsxoZFOeqhTqHxH4da3NqubGQ5IKzyuCDg5W7LD8qkBrhdjRVRVo32m+f7N2NnKGRrjFEE4FZXjzLPJ4j+yvHIkMimESt5js2kAEYG5U7tjYGpb3U3i3PF7iUKQskckq5xkCW6kmAOORGoA4PSs13Cgs2wXck9ANyagPBL79GOl0JdMiR2ToMgCaGXUJ0KEkuADzAyCgIxU+0aMY1IWerzP6EMNVcoyv0+5dHfBdiPhcoLaTJJbovPcm4jYj9hX+4GujunlHh3iHZku5yQfR2MikeuVdT99ajvQ7RwyT2Vs7KkflvHeRkRWC61iQauba9yMjYdc7a3sX2vWPjHgwsJorqIGUoQ6xyx6gr5U4AKBQ3Mk6fTFcN1P71G3A6Cj/XfqXLUN702/osI+1c26fISExE/cGJ+6plUK72P6pB/vln/wBUVdV8EvJlcPEjc9iL5ZrC3deWgLjOcFfKVJHUEYPoQRW8qve7fjKxz3FlI3mLG5g1E+ZJTmVVz9mTUcDkH674sKlOeeCkuIlHLJoUpSrCIpSlAK+EZ519pQGBHwG3Vy6wornOWVQpOdzkjnk7nPOsyOFV90AfKudKAUpSgID3jXge4tLcZOgvcSY5ABTHCGGMeZ2cjfIMJ26iNW977FxCC8dgINBguCceRXfMcnInAc4OMY2PLNSjtj3dC6me5iu57eRggk0EFWCZVNtiCNR3yedaK07ryW03F/dTI+VKatCkYyQ2NypAIIBB351hnQqOuqqasvbNEakFTyNFqQTrIqujBlYBlZSCpBGQQRsQR1FdlYXB+FpawpDHnRGoVASThVACjJJOwHWs2txnFKUoDqurVJUaORQyOCrKRkFWGGBHUEEivP8A2p7kb21YmzAuYd9IBCzKM7AqdnOCN154Owr0LStmExtfBzz0ZWfqRlFS3PJb9nL+3lRvZbhJE8yMIi4HT6oZfuNZN3xbiyoS/tKLsM+z6NyQAA3hjBJIAweZr1S0YPMA/OtXx7sxb3sQjnU6QyuulnQh1zpOYyCcZzg7ZweYFbavbFWq3KcItvjqvSSX2IdzEqnh3CWNksE5yxjKyH3t3ySd+ZBOfmKgEFpxaWSWFDdSNFtJpc6cNnSQWI2Ybj4VcV53QQucPe3zAcszL/BK3nZju5tLGTx4QxlKhGdnd2ZRjmWYgZwM4A+4bVwOzu9wc5Sdnm4NcTXXlCqkrbHnPiPBriGSKO+WaGOVhlpGJGkMuo4BOcZFb/tDNw66uINVyUi0NGzxpr0aTqjypAIXzOCQD02Fel5IgwwwzXX7FH9kVrr1p1a8a98rSa+FJLW99l1KotRg4W3Ndadn4Wt4Y51WcRqAryAOxGANWojcnAJIxmsm04DbwnMUKJnGdKgZxyyBzxk/jWakYUYAwB0rlVR4KiXePwe7uIITZqkjwyiRonbQHAR1ABxjIZgwyR7vripbSvJJSVmep2d0UxccD4tIVMVmLeZCDFcGdG8Mg53CRkspGVK4IOrcVanZ17k26C9CeOBiQx50MQdmXIBGRgkY2OcbVs6VXSpRpLLDYlObm7yFKUq0gKUpQH/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8" name="Picture 7" descr="download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71738" y="3194097"/>
            <a:ext cx="3500462" cy="3378175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Box 3"/>
          <p:cNvSpPr txBox="1">
            <a:spLocks noChangeArrowheads="1"/>
          </p:cNvSpPr>
          <p:nvPr/>
        </p:nvSpPr>
        <p:spPr bwMode="auto">
          <a:xfrm>
            <a:off x="538485" y="2060575"/>
            <a:ext cx="8281987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 Turn up and take part!</a:t>
            </a: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800" dirty="0">
                <a:latin typeface="Tahoma" pitchFamily="34" charset="0"/>
                <a:ea typeface="ＭＳ Ｐゴシック" pitchFamily="-112" charset="-128"/>
              </a:rPr>
              <a:t> </a:t>
            </a: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Make notes</a:t>
            </a: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800" dirty="0">
                <a:latin typeface="Tahoma" pitchFamily="34" charset="0"/>
                <a:ea typeface="ＭＳ Ｐゴシック" pitchFamily="-112" charset="-128"/>
              </a:rPr>
              <a:t> </a:t>
            </a: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Contextualise</a:t>
            </a: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800" dirty="0">
                <a:latin typeface="Tahoma" pitchFamily="34" charset="0"/>
                <a:ea typeface="ＭＳ Ｐゴシック" pitchFamily="-112" charset="-128"/>
              </a:rPr>
              <a:t> </a:t>
            </a: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Complete home tasks</a:t>
            </a: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800" dirty="0">
                <a:latin typeface="Tahoma" pitchFamily="34" charset="0"/>
                <a:ea typeface="ＭＳ Ｐゴシック" pitchFamily="-112" charset="-128"/>
              </a:rPr>
              <a:t> </a:t>
            </a: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Start generating</a:t>
            </a: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800" dirty="0">
                <a:latin typeface="Tahoma" pitchFamily="34" charset="0"/>
                <a:ea typeface="ＭＳ Ｐゴシック" pitchFamily="-112" charset="-128"/>
              </a:rPr>
              <a:t> </a:t>
            </a: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Get out there</a:t>
            </a:r>
          </a:p>
          <a:p>
            <a:pPr eaLnBrk="0" hangingPunct="0">
              <a:spcBef>
                <a:spcPct val="50000"/>
              </a:spcBef>
              <a:buFontTx/>
              <a:buChar char="-"/>
            </a:pPr>
            <a:r>
              <a:rPr lang="en-GB" sz="2800" dirty="0">
                <a:latin typeface="Tahoma" pitchFamily="34" charset="0"/>
                <a:ea typeface="ＭＳ Ｐゴシック" pitchFamily="-112" charset="-128"/>
              </a:rPr>
              <a:t> </a:t>
            </a: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Use me!</a:t>
            </a:r>
            <a:endParaRPr lang="en-GB" sz="2800" dirty="0">
              <a:latin typeface="Tahoma" pitchFamily="34" charset="0"/>
              <a:ea typeface="ＭＳ Ｐゴシック" pitchFamily="-112" charset="-128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39552" y="620688"/>
            <a:ext cx="68407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latin typeface="Tahoma" pitchFamily="34" charset="0"/>
                <a:ea typeface="ＭＳ Ｐゴシック" pitchFamily="-112" charset="-128"/>
              </a:rPr>
              <a:t>What do you have to do?</a:t>
            </a:r>
            <a:endParaRPr lang="en-GB" sz="2400" b="1" dirty="0">
              <a:latin typeface="Tahoma" pitchFamily="34" charset="0"/>
              <a:ea typeface="ＭＳ Ｐゴシック" pitchFamily="-112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3"/>
          <p:cNvSpPr txBox="1">
            <a:spLocks noChangeArrowheads="1"/>
          </p:cNvSpPr>
          <p:nvPr/>
        </p:nvSpPr>
        <p:spPr bwMode="auto">
          <a:xfrm>
            <a:off x="827088" y="1700808"/>
            <a:ext cx="7993062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Wednesday 9.30am to 1.30pm</a:t>
            </a:r>
            <a:br>
              <a:rPr lang="en-GB" sz="2800" dirty="0" smtClean="0">
                <a:latin typeface="Tahoma" pitchFamily="34" charset="0"/>
                <a:ea typeface="ＭＳ Ｐゴシック" pitchFamily="-112" charset="-128"/>
              </a:rPr>
            </a:b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(Check schedule)</a:t>
            </a:r>
            <a:br>
              <a:rPr lang="en-GB" sz="2800" dirty="0" smtClean="0">
                <a:latin typeface="Tahoma" pitchFamily="34" charset="0"/>
                <a:ea typeface="ＭＳ Ｐゴシック" pitchFamily="-112" charset="-128"/>
              </a:rPr>
            </a:br>
            <a:endParaRPr lang="en-GB" sz="2800" dirty="0">
              <a:latin typeface="Tahoma" pitchFamily="34" charset="0"/>
              <a:ea typeface="ＭＳ Ｐゴシック" pitchFamily="-112" charset="-128"/>
            </a:endParaRPr>
          </a:p>
          <a:p>
            <a:pPr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Weekly Homework is:</a:t>
            </a:r>
          </a:p>
          <a:p>
            <a:pPr lvl="1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 to contextualise topics discussed – ‘relate it to your industry’ and feedback</a:t>
            </a:r>
          </a:p>
          <a:p>
            <a:pPr lvl="1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Complete home tasks</a:t>
            </a:r>
          </a:p>
          <a:p>
            <a:pPr lvl="1" eaLnBrk="0" hangingPunct="0">
              <a:spcBef>
                <a:spcPct val="50000"/>
              </a:spcBef>
              <a:buFont typeface="Arial" pitchFamily="34" charset="0"/>
              <a:buChar char="•"/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Work on related sections for assignment</a:t>
            </a:r>
          </a:p>
        </p:txBody>
      </p:sp>
      <p:sp>
        <p:nvSpPr>
          <p:cNvPr id="3" name="Rectangle 2"/>
          <p:cNvSpPr/>
          <p:nvPr/>
        </p:nvSpPr>
        <p:spPr>
          <a:xfrm>
            <a:off x="539552" y="620688"/>
            <a:ext cx="684076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400" b="1" dirty="0" smtClean="0">
                <a:latin typeface="Tahoma" pitchFamily="34" charset="0"/>
                <a:ea typeface="ＭＳ Ｐゴシック" pitchFamily="-112" charset="-128"/>
              </a:rPr>
              <a:t>Requirements:</a:t>
            </a:r>
            <a:endParaRPr lang="en-GB" sz="2400" b="1" dirty="0">
              <a:latin typeface="Tahoma" pitchFamily="34" charset="0"/>
              <a:ea typeface="ＭＳ Ｐゴシック" pitchFamily="-112" charset="-128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3"/>
          <p:cNvSpPr txBox="1">
            <a:spLocks noChangeArrowheads="1"/>
          </p:cNvSpPr>
          <p:nvPr/>
        </p:nvSpPr>
        <p:spPr bwMode="auto">
          <a:xfrm>
            <a:off x="827088" y="476673"/>
            <a:ext cx="7993062" cy="59093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b="1" dirty="0" smtClean="0">
                <a:latin typeface="Tahoma" pitchFamily="34" charset="0"/>
                <a:ea typeface="ＭＳ Ｐゴシック" pitchFamily="-112" charset="-128"/>
              </a:rPr>
              <a:t>Home tasks:</a:t>
            </a:r>
          </a:p>
          <a:p>
            <a:pPr marL="514350" indent="-514350" eaLnBrk="0" hangingPunct="0">
              <a:spcBef>
                <a:spcPct val="50000"/>
              </a:spcBef>
              <a:buFont typeface="+mj-lt"/>
              <a:buAutoNum type="arabicPeriod"/>
            </a:pPr>
            <a:endParaRPr lang="en-GB" sz="2800" b="1" dirty="0" smtClean="0">
              <a:latin typeface="Tahoma" pitchFamily="34" charset="0"/>
              <a:ea typeface="ＭＳ Ｐゴシック" pitchFamily="-112" charset="-128"/>
            </a:endParaRPr>
          </a:p>
          <a:p>
            <a:pPr marL="514350" indent="-514350" eaLnBrk="0" hangingPunct="0">
              <a:spcBef>
                <a:spcPct val="50000"/>
              </a:spcBef>
              <a:buFont typeface="+mj-lt"/>
              <a:buAutoNum type="arabicPeriod"/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Email </a:t>
            </a:r>
            <a:r>
              <a:rPr lang="en-GB" sz="2800" u="sng" dirty="0" smtClean="0">
                <a:solidFill>
                  <a:srgbClr val="000099"/>
                </a:solidFill>
                <a:latin typeface="Tahoma" pitchFamily="34" charset="0"/>
                <a:ea typeface="ＭＳ Ｐゴシック" pitchFamily="-112" charset="-128"/>
              </a:rPr>
              <a:t>neil@neodynamic.co.uk</a:t>
            </a: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 confirming your name, course, student number, email address and student email address.</a:t>
            </a:r>
          </a:p>
          <a:p>
            <a:pPr marL="514350" indent="-514350" eaLnBrk="0" hangingPunct="0">
              <a:spcBef>
                <a:spcPct val="50000"/>
              </a:spcBef>
              <a:buFont typeface="+mj-lt"/>
              <a:buAutoNum type="arabicPeriod"/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Start writing a CV ready for your business plan. </a:t>
            </a:r>
          </a:p>
          <a:p>
            <a:pPr marL="514350" indent="-514350" eaLnBrk="0" hangingPunct="0">
              <a:spcBef>
                <a:spcPct val="50000"/>
              </a:spcBef>
              <a:buFont typeface="+mj-lt"/>
              <a:buAutoNum type="arabicPeriod"/>
            </a:pPr>
            <a:r>
              <a:rPr lang="en-GB" sz="2800" dirty="0">
                <a:latin typeface="Tahoma" pitchFamily="34" charset="0"/>
                <a:ea typeface="ＭＳ Ｐゴシック" pitchFamily="-112" charset="-128"/>
              </a:rPr>
              <a:t>Create a LinkedIn profile and connect with me</a:t>
            </a: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.</a:t>
            </a:r>
          </a:p>
          <a:p>
            <a:pPr marL="514350" indent="-514350" eaLnBrk="0" hangingPunct="0">
              <a:spcBef>
                <a:spcPct val="50000"/>
              </a:spcBef>
              <a:buFont typeface="+mj-lt"/>
              <a:buAutoNum type="arabicPeriod"/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Start thinking about some business ideas and your groups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 Box 3"/>
          <p:cNvSpPr txBox="1">
            <a:spLocks noChangeArrowheads="1"/>
          </p:cNvSpPr>
          <p:nvPr/>
        </p:nvSpPr>
        <p:spPr bwMode="auto">
          <a:xfrm>
            <a:off x="395536" y="2060575"/>
            <a:ext cx="7993062" cy="44012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Neil Dyer</a:t>
            </a:r>
            <a:br>
              <a:rPr lang="en-GB" sz="2800" dirty="0" smtClean="0">
                <a:latin typeface="Tahoma" pitchFamily="34" charset="0"/>
                <a:ea typeface="ＭＳ Ｐゴシック" pitchFamily="-112" charset="-128"/>
              </a:rPr>
            </a:br>
            <a:r>
              <a:rPr lang="en-GB" sz="2800" dirty="0" smtClean="0">
                <a:solidFill>
                  <a:srgbClr val="0070C0"/>
                </a:solidFill>
                <a:latin typeface="Tahoma" pitchFamily="34" charset="0"/>
                <a:ea typeface="ＭＳ Ｐゴシック" pitchFamily="-112" charset="-128"/>
              </a:rPr>
              <a:t>neil@neodynamic.co.uk</a:t>
            </a:r>
          </a:p>
          <a:p>
            <a:pPr eaLnBrk="0" hangingPunct="0">
              <a:spcBef>
                <a:spcPct val="50000"/>
              </a:spcBef>
            </a:pPr>
            <a:endParaRPr lang="en-GB" sz="2800" dirty="0">
              <a:latin typeface="Tahoma" pitchFamily="34" charset="0"/>
              <a:ea typeface="ＭＳ Ｐゴシック" pitchFamily="-112" charset="-128"/>
            </a:endParaRPr>
          </a:p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Check </a:t>
            </a:r>
            <a:r>
              <a:rPr lang="en-GB" sz="2800" dirty="0" err="1" smtClean="0">
                <a:latin typeface="Tahoma" pitchFamily="34" charset="0"/>
                <a:ea typeface="ＭＳ Ｐゴシック" pitchFamily="-112" charset="-128"/>
              </a:rPr>
              <a:t>Moodle</a:t>
            </a: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 and </a:t>
            </a:r>
            <a:br>
              <a:rPr lang="en-GB" sz="2800" dirty="0" smtClean="0">
                <a:latin typeface="Tahoma" pitchFamily="34" charset="0"/>
                <a:ea typeface="ＭＳ Ｐゴシック" pitchFamily="-112" charset="-128"/>
              </a:rPr>
            </a:b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your emails</a:t>
            </a:r>
            <a:r>
              <a:rPr lang="en-GB" sz="2800" dirty="0">
                <a:latin typeface="Tahoma" pitchFamily="34" charset="0"/>
                <a:ea typeface="ＭＳ Ｐゴシック" pitchFamily="-112" charset="-128"/>
              </a:rPr>
              <a:t/>
            </a:r>
            <a:br>
              <a:rPr lang="en-GB" sz="2800" dirty="0">
                <a:latin typeface="Tahoma" pitchFamily="34" charset="0"/>
                <a:ea typeface="ＭＳ Ｐゴシック" pitchFamily="-112" charset="-128"/>
              </a:rPr>
            </a:br>
            <a:endParaRPr lang="en-GB" sz="2800" dirty="0" smtClean="0">
              <a:latin typeface="Tahoma" pitchFamily="34" charset="0"/>
              <a:ea typeface="ＭＳ Ｐゴシック" pitchFamily="-112" charset="-128"/>
            </a:endParaRPr>
          </a:p>
          <a:p>
            <a:pPr eaLnBrk="0" hangingPunct="0">
              <a:spcBef>
                <a:spcPct val="50000"/>
              </a:spcBef>
            </a:pPr>
            <a:endParaRPr lang="en-GB" sz="2800" dirty="0">
              <a:latin typeface="Tahoma" pitchFamily="34" charset="0"/>
              <a:ea typeface="ＭＳ Ｐゴシック" pitchFamily="-112" charset="-128"/>
            </a:endParaRPr>
          </a:p>
          <a:p>
            <a:pPr eaLnBrk="0" hangingPunct="0">
              <a:spcBef>
                <a:spcPct val="50000"/>
              </a:spcBef>
            </a:pPr>
            <a:r>
              <a:rPr lang="en-GB" sz="2800" dirty="0" smtClean="0">
                <a:latin typeface="Tahoma" pitchFamily="34" charset="0"/>
                <a:ea typeface="ＭＳ Ｐゴシック" pitchFamily="-112" charset="-128"/>
              </a:rPr>
              <a:t>Ask anything, any time!</a:t>
            </a:r>
            <a:endParaRPr lang="en-GB" sz="2800" dirty="0">
              <a:latin typeface="Tahoma" pitchFamily="34" charset="0"/>
              <a:ea typeface="ＭＳ Ｐゴシック" pitchFamily="-112" charset="-128"/>
            </a:endParaRPr>
          </a:p>
        </p:txBody>
      </p:sp>
      <p:pic>
        <p:nvPicPr>
          <p:cNvPr id="3" name="Picture 2" descr="download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2924944"/>
            <a:ext cx="3500462" cy="3378175"/>
          </a:xfrm>
          <a:prstGeom prst="rect">
            <a:avLst/>
          </a:prstGeom>
        </p:spPr>
      </p:pic>
      <p:sp>
        <p:nvSpPr>
          <p:cNvPr id="4" name="Title 4"/>
          <p:cNvSpPr>
            <a:spLocks noGrp="1"/>
          </p:cNvSpPr>
          <p:nvPr>
            <p:ph type="title"/>
          </p:nvPr>
        </p:nvSpPr>
        <p:spPr>
          <a:xfrm>
            <a:off x="323528" y="44624"/>
            <a:ext cx="8229600" cy="1364162"/>
          </a:xfrm>
        </p:spPr>
        <p:txBody>
          <a:bodyPr>
            <a:normAutofit fontScale="90000"/>
          </a:bodyPr>
          <a:lstStyle/>
          <a:p>
            <a:r>
              <a:rPr lang="en-GB" sz="8800" dirty="0" smtClean="0">
                <a:solidFill>
                  <a:schemeClr val="accent4">
                    <a:lumMod val="50000"/>
                  </a:schemeClr>
                </a:solidFill>
                <a:latin typeface="AR CENA" pitchFamily="2" charset="0"/>
              </a:rPr>
              <a:t>ANY QUESTIONS?</a:t>
            </a:r>
            <a:endParaRPr lang="en-GB" sz="9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1210</TotalTime>
  <Words>2104</Words>
  <Application>Microsoft Office PowerPoint</Application>
  <PresentationFormat>On-screen Show (4:3)</PresentationFormat>
  <Paragraphs>343</Paragraphs>
  <Slides>50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50</vt:i4>
      </vt:variant>
    </vt:vector>
  </HeadingPairs>
  <TitlesOfParts>
    <vt:vector size="51" baseType="lpstr">
      <vt:lpstr>Median</vt:lpstr>
      <vt:lpstr>ENTREPRENEURSHIP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In case I forget...</vt:lpstr>
      <vt:lpstr>TO BE AN ENTREPRENEUR</vt:lpstr>
      <vt:lpstr>Slide 13</vt:lpstr>
      <vt:lpstr>Slide 14</vt:lpstr>
      <vt:lpstr>Slide 15</vt:lpstr>
      <vt:lpstr>Important Factors</vt:lpstr>
      <vt:lpstr>Discuss...</vt:lpstr>
      <vt:lpstr>CV’s and interviews 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  <vt:lpstr>Slide 29</vt:lpstr>
      <vt:lpstr>Slide 30</vt:lpstr>
      <vt:lpstr>Slide 31</vt:lpstr>
      <vt:lpstr>Slide 32</vt:lpstr>
      <vt:lpstr>Slide 33</vt:lpstr>
      <vt:lpstr>Slide 34</vt:lpstr>
      <vt:lpstr>Slide 35</vt:lpstr>
      <vt:lpstr>Slide 36</vt:lpstr>
      <vt:lpstr>Slide 37</vt:lpstr>
      <vt:lpstr>Slide 38</vt:lpstr>
      <vt:lpstr>Slide 39</vt:lpstr>
      <vt:lpstr>Slide 40</vt:lpstr>
      <vt:lpstr>Slide 41</vt:lpstr>
      <vt:lpstr>Slide 42</vt:lpstr>
      <vt:lpstr>Slide 43</vt:lpstr>
      <vt:lpstr>Slide 44</vt:lpstr>
      <vt:lpstr>Slide 45</vt:lpstr>
      <vt:lpstr>ANY QUESTIONS?</vt:lpstr>
      <vt:lpstr>Slide 47</vt:lpstr>
      <vt:lpstr>Slide 48</vt:lpstr>
      <vt:lpstr>Slide 49</vt:lpstr>
      <vt:lpstr>ANY QUESTIONS?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Music Industry</dc:title>
  <dc:creator>Owner</dc:creator>
  <cp:lastModifiedBy>Neil Dyer</cp:lastModifiedBy>
  <cp:revision>148</cp:revision>
  <dcterms:created xsi:type="dcterms:W3CDTF">2009-03-03T23:08:25Z</dcterms:created>
  <dcterms:modified xsi:type="dcterms:W3CDTF">2018-10-11T21:53:37Z</dcterms:modified>
</cp:coreProperties>
</file>