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1"/>
  </p:sldMasterIdLst>
  <p:notesMasterIdLst>
    <p:notesMasterId r:id="rId42"/>
  </p:notesMasterIdLst>
  <p:sldIdLst>
    <p:sldId id="256" r:id="rId2"/>
    <p:sldId id="303" r:id="rId3"/>
    <p:sldId id="271" r:id="rId4"/>
    <p:sldId id="257" r:id="rId5"/>
    <p:sldId id="272" r:id="rId6"/>
    <p:sldId id="259" r:id="rId7"/>
    <p:sldId id="260" r:id="rId8"/>
    <p:sldId id="261" r:id="rId9"/>
    <p:sldId id="262" r:id="rId10"/>
    <p:sldId id="263" r:id="rId11"/>
    <p:sldId id="273" r:id="rId12"/>
    <p:sldId id="274" r:id="rId13"/>
    <p:sldId id="264" r:id="rId14"/>
    <p:sldId id="265" r:id="rId15"/>
    <p:sldId id="267" r:id="rId16"/>
    <p:sldId id="275" r:id="rId17"/>
    <p:sldId id="276" r:id="rId18"/>
    <p:sldId id="287" r:id="rId19"/>
    <p:sldId id="277" r:id="rId20"/>
    <p:sldId id="278" r:id="rId21"/>
    <p:sldId id="279" r:id="rId22"/>
    <p:sldId id="280" r:id="rId23"/>
    <p:sldId id="281" r:id="rId24"/>
    <p:sldId id="282" r:id="rId25"/>
    <p:sldId id="283" r:id="rId26"/>
    <p:sldId id="284" r:id="rId27"/>
    <p:sldId id="288" r:id="rId28"/>
    <p:sldId id="285" r:id="rId29"/>
    <p:sldId id="302" r:id="rId30"/>
    <p:sldId id="291" r:id="rId31"/>
    <p:sldId id="295" r:id="rId32"/>
    <p:sldId id="292" r:id="rId33"/>
    <p:sldId id="293" r:id="rId34"/>
    <p:sldId id="296" r:id="rId35"/>
    <p:sldId id="297" r:id="rId36"/>
    <p:sldId id="298" r:id="rId37"/>
    <p:sldId id="300" r:id="rId38"/>
    <p:sldId id="286" r:id="rId39"/>
    <p:sldId id="301" r:id="rId40"/>
    <p:sldId id="270" r:id="rId41"/>
  </p:sldIdLst>
  <p:sldSz cx="18288000" cy="10287000"/>
  <p:notesSz cx="6858000" cy="9144000"/>
  <p:embeddedFontLst>
    <p:embeddedFont>
      <p:font typeface="Poppins" pitchFamily="2" charset="77"/>
      <p:regular r:id="rId43"/>
      <p:bold r:id="rId44"/>
      <p:italic r:id="rId45"/>
      <p:boldItalic r:id="rId46"/>
    </p:embeddedFont>
    <p:embeddedFont>
      <p:font typeface="Poppins Bold" pitchFamily="2" charset="77"/>
      <p:regular r:id="rId47"/>
      <p:bold r:id="rId4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64" autoAdjust="0"/>
    <p:restoredTop sz="94113" autoAdjust="0"/>
  </p:normalViewPr>
  <p:slideViewPr>
    <p:cSldViewPr>
      <p:cViewPr varScale="1">
        <p:scale>
          <a:sx n="57" d="100"/>
          <a:sy n="57" d="100"/>
        </p:scale>
        <p:origin x="1464" y="4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E86F1B-B85F-47C5-8541-472DFEFF95F7}" type="doc">
      <dgm:prSet loTypeId="urn:microsoft.com/office/officeart/2008/layout/VerticalCurvedList" loCatId="list" qsTypeId="urn:microsoft.com/office/officeart/2005/8/quickstyle/simple1" qsCatId="simple" csTypeId="urn:microsoft.com/office/officeart/2005/8/colors/colorful3" csCatId="colorful" phldr="1"/>
      <dgm:spPr/>
      <dgm:t>
        <a:bodyPr/>
        <a:lstStyle/>
        <a:p>
          <a:endParaRPr lang="en-US"/>
        </a:p>
      </dgm:t>
    </dgm:pt>
    <dgm:pt modelId="{0D9223E9-837E-4088-BDC9-BA14CEE3C5D8}">
      <dgm:prSet phldrT="[Text]" custT="1"/>
      <dgm:spPr/>
      <dgm:t>
        <a:bodyPr/>
        <a:lstStyle/>
        <a:p>
          <a:pPr>
            <a:buNone/>
          </a:pPr>
          <a:r>
            <a:rPr lang="en-GB" sz="2000" dirty="0">
              <a:effectLst/>
              <a:latin typeface="Arial" panose="020B0604020202020204" pitchFamily="34" charset="0"/>
              <a:ea typeface="Arial" panose="020B0604020202020204" pitchFamily="34" charset="0"/>
            </a:rPr>
            <a:t>Microsoft’s HR policy emphasises inclusivity, learning, and continuous performance feedback.</a:t>
          </a:r>
          <a:endParaRPr lang="en-US" sz="2000" dirty="0"/>
        </a:p>
      </dgm:t>
    </dgm:pt>
    <dgm:pt modelId="{2DA4D1DB-F03A-48E9-9AB7-783AE36BD616}" type="parTrans" cxnId="{769B97CC-C2AA-40F2-97C0-1A6BDA04878F}">
      <dgm:prSet/>
      <dgm:spPr/>
      <dgm:t>
        <a:bodyPr/>
        <a:lstStyle/>
        <a:p>
          <a:endParaRPr lang="en-US" sz="2000"/>
        </a:p>
      </dgm:t>
    </dgm:pt>
    <dgm:pt modelId="{0A3BEAC1-2757-40B8-A8B5-CAA0583BB449}" type="sibTrans" cxnId="{769B97CC-C2AA-40F2-97C0-1A6BDA04878F}">
      <dgm:prSet/>
      <dgm:spPr/>
      <dgm:t>
        <a:bodyPr/>
        <a:lstStyle/>
        <a:p>
          <a:endParaRPr lang="en-US" sz="2000"/>
        </a:p>
      </dgm:t>
    </dgm:pt>
    <dgm:pt modelId="{0E894171-3354-4299-B729-E0727430DD5A}">
      <dgm:prSet phldrT="[Text]" custT="1"/>
      <dgm:spPr/>
      <dgm:t>
        <a:bodyPr/>
        <a:lstStyle/>
        <a:p>
          <a:pPr>
            <a:buNone/>
          </a:pPr>
          <a:r>
            <a:rPr lang="en-GB" sz="2000" dirty="0">
              <a:effectLst/>
              <a:latin typeface="Arial" panose="020B0604020202020204" pitchFamily="34" charset="0"/>
              <a:ea typeface="Arial" panose="020B0604020202020204" pitchFamily="34" charset="0"/>
            </a:rPr>
            <a:t>The HR framework integrates digital platforms for employee lifecycle management.</a:t>
          </a:r>
          <a:endParaRPr lang="en-US" sz="2000" dirty="0"/>
        </a:p>
      </dgm:t>
    </dgm:pt>
    <dgm:pt modelId="{3CD6DAF2-6548-4FA9-ACE2-5273EE696045}" type="parTrans" cxnId="{C217B7A0-D3B4-4580-AA76-A40BE44CB826}">
      <dgm:prSet/>
      <dgm:spPr/>
      <dgm:t>
        <a:bodyPr/>
        <a:lstStyle/>
        <a:p>
          <a:endParaRPr lang="en-US" sz="2000"/>
        </a:p>
      </dgm:t>
    </dgm:pt>
    <dgm:pt modelId="{1633D8CB-66D1-4D23-B73A-36E67F8BA1A3}" type="sibTrans" cxnId="{C217B7A0-D3B4-4580-AA76-A40BE44CB826}">
      <dgm:prSet/>
      <dgm:spPr/>
      <dgm:t>
        <a:bodyPr/>
        <a:lstStyle/>
        <a:p>
          <a:endParaRPr lang="en-US" sz="2000"/>
        </a:p>
      </dgm:t>
    </dgm:pt>
    <dgm:pt modelId="{B8341304-607C-4DA8-AAEE-71F82138AF57}">
      <dgm:prSet phldrT="[Text]" custT="1"/>
      <dgm:spPr/>
      <dgm:t>
        <a:bodyPr/>
        <a:lstStyle/>
        <a:p>
          <a:pPr>
            <a:buNone/>
          </a:pPr>
          <a:r>
            <a:rPr lang="en-GB" sz="2000" dirty="0">
              <a:effectLst/>
              <a:latin typeface="Arial" panose="020B0604020202020204" pitchFamily="34" charset="0"/>
              <a:ea typeface="Arial" panose="020B0604020202020204" pitchFamily="34" charset="0"/>
            </a:rPr>
            <a:t>The company implement tools like Microsoft Viva and Dynamics 365 to streamline communication and productivity (Sharma and Kohli, 2024).</a:t>
          </a:r>
          <a:endParaRPr lang="en-US" sz="2000" dirty="0"/>
        </a:p>
      </dgm:t>
    </dgm:pt>
    <dgm:pt modelId="{3D803AA8-5789-483D-B7B5-B92E6E3292CD}" type="parTrans" cxnId="{20C90FC4-A884-4FA9-BDA2-222A3AC227B4}">
      <dgm:prSet/>
      <dgm:spPr/>
      <dgm:t>
        <a:bodyPr/>
        <a:lstStyle/>
        <a:p>
          <a:endParaRPr lang="en-US" sz="2000"/>
        </a:p>
      </dgm:t>
    </dgm:pt>
    <dgm:pt modelId="{AA51676F-584C-4428-B42B-457F2D217ECA}" type="sibTrans" cxnId="{20C90FC4-A884-4FA9-BDA2-222A3AC227B4}">
      <dgm:prSet/>
      <dgm:spPr/>
      <dgm:t>
        <a:bodyPr/>
        <a:lstStyle/>
        <a:p>
          <a:endParaRPr lang="en-US" sz="2000"/>
        </a:p>
      </dgm:t>
    </dgm:pt>
    <dgm:pt modelId="{030083A3-6275-4254-BB78-52FC3D51C3F5}">
      <dgm:prSet phldrT="[Text]" custT="1"/>
      <dgm:spPr/>
      <dgm:t>
        <a:bodyPr/>
        <a:lstStyle/>
        <a:p>
          <a:pPr>
            <a:buNone/>
          </a:pPr>
          <a:r>
            <a:rPr lang="en-GB" sz="2000">
              <a:effectLst/>
              <a:latin typeface="Arial" panose="020B0604020202020204" pitchFamily="34" charset="0"/>
              <a:ea typeface="Arial" panose="020B0604020202020204" pitchFamily="34" charset="0"/>
            </a:rPr>
            <a:t>HR technology ensures compliance, transparency, and equitable workforce practices globally.</a:t>
          </a:r>
          <a:endParaRPr lang="en-US" sz="2000" dirty="0"/>
        </a:p>
      </dgm:t>
    </dgm:pt>
    <dgm:pt modelId="{DCBE20AC-AC86-41A5-B9F9-F2A88360F181}" type="parTrans" cxnId="{DC52F05D-80B4-4FE0-80FF-272E77141C68}">
      <dgm:prSet/>
      <dgm:spPr/>
      <dgm:t>
        <a:bodyPr/>
        <a:lstStyle/>
        <a:p>
          <a:endParaRPr lang="en-US" sz="2000"/>
        </a:p>
      </dgm:t>
    </dgm:pt>
    <dgm:pt modelId="{0097FE7F-4258-41C9-A884-2A8220952893}" type="sibTrans" cxnId="{DC52F05D-80B4-4FE0-80FF-272E77141C68}">
      <dgm:prSet/>
      <dgm:spPr/>
      <dgm:t>
        <a:bodyPr/>
        <a:lstStyle/>
        <a:p>
          <a:endParaRPr lang="en-US" sz="2000"/>
        </a:p>
      </dgm:t>
    </dgm:pt>
    <dgm:pt modelId="{D8E12B70-9E0C-42A6-AE46-E896D5CC6B1B}" type="pres">
      <dgm:prSet presAssocID="{E4E86F1B-B85F-47C5-8541-472DFEFF95F7}" presName="Name0" presStyleCnt="0">
        <dgm:presLayoutVars>
          <dgm:chMax val="7"/>
          <dgm:chPref val="7"/>
          <dgm:dir/>
        </dgm:presLayoutVars>
      </dgm:prSet>
      <dgm:spPr/>
    </dgm:pt>
    <dgm:pt modelId="{4D549D1D-465C-46FB-888E-C2B68602384B}" type="pres">
      <dgm:prSet presAssocID="{E4E86F1B-B85F-47C5-8541-472DFEFF95F7}" presName="Name1" presStyleCnt="0"/>
      <dgm:spPr/>
    </dgm:pt>
    <dgm:pt modelId="{9EE87A2A-D7B1-4340-AE66-E2A94C65BE87}" type="pres">
      <dgm:prSet presAssocID="{E4E86F1B-B85F-47C5-8541-472DFEFF95F7}" presName="cycle" presStyleCnt="0"/>
      <dgm:spPr/>
    </dgm:pt>
    <dgm:pt modelId="{CE398B03-6B99-4263-B8A2-391B7FCE7712}" type="pres">
      <dgm:prSet presAssocID="{E4E86F1B-B85F-47C5-8541-472DFEFF95F7}" presName="srcNode" presStyleLbl="node1" presStyleIdx="0" presStyleCnt="4"/>
      <dgm:spPr/>
    </dgm:pt>
    <dgm:pt modelId="{927FD406-A1CD-47E8-A0AA-C1BE681B5464}" type="pres">
      <dgm:prSet presAssocID="{E4E86F1B-B85F-47C5-8541-472DFEFF95F7}" presName="conn" presStyleLbl="parChTrans1D2" presStyleIdx="0" presStyleCnt="1"/>
      <dgm:spPr/>
    </dgm:pt>
    <dgm:pt modelId="{764918F7-7401-4FA2-A754-792CC7BF8735}" type="pres">
      <dgm:prSet presAssocID="{E4E86F1B-B85F-47C5-8541-472DFEFF95F7}" presName="extraNode" presStyleLbl="node1" presStyleIdx="0" presStyleCnt="4"/>
      <dgm:spPr/>
    </dgm:pt>
    <dgm:pt modelId="{69F1896B-A472-4B44-8E6C-A985B6C3B180}" type="pres">
      <dgm:prSet presAssocID="{E4E86F1B-B85F-47C5-8541-472DFEFF95F7}" presName="dstNode" presStyleLbl="node1" presStyleIdx="0" presStyleCnt="4"/>
      <dgm:spPr/>
    </dgm:pt>
    <dgm:pt modelId="{D80BCC83-B1CD-4449-B246-784781468488}" type="pres">
      <dgm:prSet presAssocID="{0D9223E9-837E-4088-BDC9-BA14CEE3C5D8}" presName="text_1" presStyleLbl="node1" presStyleIdx="0" presStyleCnt="4" custLinFactNeighborX="1987" custLinFactNeighborY="-7932">
        <dgm:presLayoutVars>
          <dgm:bulletEnabled val="1"/>
        </dgm:presLayoutVars>
      </dgm:prSet>
      <dgm:spPr/>
    </dgm:pt>
    <dgm:pt modelId="{16571A84-6860-4D7E-A43B-E49C4E7AFA91}" type="pres">
      <dgm:prSet presAssocID="{0D9223E9-837E-4088-BDC9-BA14CEE3C5D8}" presName="accent_1" presStyleCnt="0"/>
      <dgm:spPr/>
    </dgm:pt>
    <dgm:pt modelId="{4FF5CD55-6F7B-42CF-B322-CDC04AF7F2D3}" type="pres">
      <dgm:prSet presAssocID="{0D9223E9-837E-4088-BDC9-BA14CEE3C5D8}" presName="accentRepeatNode" presStyleLbl="solidFgAcc1" presStyleIdx="0" presStyleCnt="4"/>
      <dgm:spPr/>
    </dgm:pt>
    <dgm:pt modelId="{6031B74D-FCCD-488D-BE6E-DF3A3465C76F}" type="pres">
      <dgm:prSet presAssocID="{0E894171-3354-4299-B729-E0727430DD5A}" presName="text_2" presStyleLbl="node1" presStyleIdx="1" presStyleCnt="4" custLinFactNeighborX="2403" custLinFactNeighborY="-2531">
        <dgm:presLayoutVars>
          <dgm:bulletEnabled val="1"/>
        </dgm:presLayoutVars>
      </dgm:prSet>
      <dgm:spPr/>
    </dgm:pt>
    <dgm:pt modelId="{77FE3D28-EB33-4F11-8CF5-73DB12068E76}" type="pres">
      <dgm:prSet presAssocID="{0E894171-3354-4299-B729-E0727430DD5A}" presName="accent_2" presStyleCnt="0"/>
      <dgm:spPr/>
    </dgm:pt>
    <dgm:pt modelId="{F4296050-9D98-4E22-9F92-824A1A8B8368}" type="pres">
      <dgm:prSet presAssocID="{0E894171-3354-4299-B729-E0727430DD5A}" presName="accentRepeatNode" presStyleLbl="solidFgAcc1" presStyleIdx="1" presStyleCnt="4"/>
      <dgm:spPr/>
    </dgm:pt>
    <dgm:pt modelId="{0B393300-1F84-47FB-887F-7DE09BC9DA0B}" type="pres">
      <dgm:prSet presAssocID="{B8341304-607C-4DA8-AAEE-71F82138AF57}" presName="text_3" presStyleLbl="node1" presStyleIdx="2" presStyleCnt="4">
        <dgm:presLayoutVars>
          <dgm:bulletEnabled val="1"/>
        </dgm:presLayoutVars>
      </dgm:prSet>
      <dgm:spPr/>
    </dgm:pt>
    <dgm:pt modelId="{DBBD779D-5526-4978-8471-F72D4B5C2BC2}" type="pres">
      <dgm:prSet presAssocID="{B8341304-607C-4DA8-AAEE-71F82138AF57}" presName="accent_3" presStyleCnt="0"/>
      <dgm:spPr/>
    </dgm:pt>
    <dgm:pt modelId="{8D4186B2-3524-447D-A587-513F5C194B69}" type="pres">
      <dgm:prSet presAssocID="{B8341304-607C-4DA8-AAEE-71F82138AF57}" presName="accentRepeatNode" presStyleLbl="solidFgAcc1" presStyleIdx="2" presStyleCnt="4"/>
      <dgm:spPr/>
    </dgm:pt>
    <dgm:pt modelId="{50614198-1561-44F0-A45E-A78E4F0CF4BD}" type="pres">
      <dgm:prSet presAssocID="{030083A3-6275-4254-BB78-52FC3D51C3F5}" presName="text_4" presStyleLbl="node1" presStyleIdx="3" presStyleCnt="4">
        <dgm:presLayoutVars>
          <dgm:bulletEnabled val="1"/>
        </dgm:presLayoutVars>
      </dgm:prSet>
      <dgm:spPr/>
    </dgm:pt>
    <dgm:pt modelId="{3163A538-5FF2-4818-8BAA-979065A4CFF1}" type="pres">
      <dgm:prSet presAssocID="{030083A3-6275-4254-BB78-52FC3D51C3F5}" presName="accent_4" presStyleCnt="0"/>
      <dgm:spPr/>
    </dgm:pt>
    <dgm:pt modelId="{007219A4-0803-4B3D-B584-10811430B955}" type="pres">
      <dgm:prSet presAssocID="{030083A3-6275-4254-BB78-52FC3D51C3F5}" presName="accentRepeatNode" presStyleLbl="solidFgAcc1" presStyleIdx="3" presStyleCnt="4"/>
      <dgm:spPr/>
    </dgm:pt>
  </dgm:ptLst>
  <dgm:cxnLst>
    <dgm:cxn modelId="{EFF79631-FACD-43C5-A18F-CB5CEAE46695}" type="presOf" srcId="{B8341304-607C-4DA8-AAEE-71F82138AF57}" destId="{0B393300-1F84-47FB-887F-7DE09BC9DA0B}" srcOrd="0" destOrd="0" presId="urn:microsoft.com/office/officeart/2008/layout/VerticalCurvedList"/>
    <dgm:cxn modelId="{1264FA43-5A54-4BF1-BE42-FEBAD7391D82}" type="presOf" srcId="{030083A3-6275-4254-BB78-52FC3D51C3F5}" destId="{50614198-1561-44F0-A45E-A78E4F0CF4BD}" srcOrd="0" destOrd="0" presId="urn:microsoft.com/office/officeart/2008/layout/VerticalCurvedList"/>
    <dgm:cxn modelId="{34E0D153-35A2-404D-AACE-8C4654F1410A}" type="presOf" srcId="{0E894171-3354-4299-B729-E0727430DD5A}" destId="{6031B74D-FCCD-488D-BE6E-DF3A3465C76F}" srcOrd="0" destOrd="0" presId="urn:microsoft.com/office/officeart/2008/layout/VerticalCurvedList"/>
    <dgm:cxn modelId="{DC52F05D-80B4-4FE0-80FF-272E77141C68}" srcId="{E4E86F1B-B85F-47C5-8541-472DFEFF95F7}" destId="{030083A3-6275-4254-BB78-52FC3D51C3F5}" srcOrd="3" destOrd="0" parTransId="{DCBE20AC-AC86-41A5-B9F9-F2A88360F181}" sibTransId="{0097FE7F-4258-41C9-A884-2A8220952893}"/>
    <dgm:cxn modelId="{F9BC2960-CA64-42EE-9122-42E5873A0AF4}" type="presOf" srcId="{E4E86F1B-B85F-47C5-8541-472DFEFF95F7}" destId="{D8E12B70-9E0C-42A6-AE46-E896D5CC6B1B}" srcOrd="0" destOrd="0" presId="urn:microsoft.com/office/officeart/2008/layout/VerticalCurvedList"/>
    <dgm:cxn modelId="{E46AFB99-0331-49DC-90A0-09E00FFAAC90}" type="presOf" srcId="{0D9223E9-837E-4088-BDC9-BA14CEE3C5D8}" destId="{D80BCC83-B1CD-4449-B246-784781468488}" srcOrd="0" destOrd="0" presId="urn:microsoft.com/office/officeart/2008/layout/VerticalCurvedList"/>
    <dgm:cxn modelId="{C217B7A0-D3B4-4580-AA76-A40BE44CB826}" srcId="{E4E86F1B-B85F-47C5-8541-472DFEFF95F7}" destId="{0E894171-3354-4299-B729-E0727430DD5A}" srcOrd="1" destOrd="0" parTransId="{3CD6DAF2-6548-4FA9-ACE2-5273EE696045}" sibTransId="{1633D8CB-66D1-4D23-B73A-36E67F8BA1A3}"/>
    <dgm:cxn modelId="{20C90FC4-A884-4FA9-BDA2-222A3AC227B4}" srcId="{E4E86F1B-B85F-47C5-8541-472DFEFF95F7}" destId="{B8341304-607C-4DA8-AAEE-71F82138AF57}" srcOrd="2" destOrd="0" parTransId="{3D803AA8-5789-483D-B7B5-B92E6E3292CD}" sibTransId="{AA51676F-584C-4428-B42B-457F2D217ECA}"/>
    <dgm:cxn modelId="{769B97CC-C2AA-40F2-97C0-1A6BDA04878F}" srcId="{E4E86F1B-B85F-47C5-8541-472DFEFF95F7}" destId="{0D9223E9-837E-4088-BDC9-BA14CEE3C5D8}" srcOrd="0" destOrd="0" parTransId="{2DA4D1DB-F03A-48E9-9AB7-783AE36BD616}" sibTransId="{0A3BEAC1-2757-40B8-A8B5-CAA0583BB449}"/>
    <dgm:cxn modelId="{CFD3C7DD-7285-4EC5-9F86-CD0E56885077}" type="presOf" srcId="{0A3BEAC1-2757-40B8-A8B5-CAA0583BB449}" destId="{927FD406-A1CD-47E8-A0AA-C1BE681B5464}" srcOrd="0" destOrd="0" presId="urn:microsoft.com/office/officeart/2008/layout/VerticalCurvedList"/>
    <dgm:cxn modelId="{DDFFE817-7B3C-43AC-BDD3-87407D49537E}" type="presParOf" srcId="{D8E12B70-9E0C-42A6-AE46-E896D5CC6B1B}" destId="{4D549D1D-465C-46FB-888E-C2B68602384B}" srcOrd="0" destOrd="0" presId="urn:microsoft.com/office/officeart/2008/layout/VerticalCurvedList"/>
    <dgm:cxn modelId="{B1C63F57-6A15-4720-B3E9-371C1A41F385}" type="presParOf" srcId="{4D549D1D-465C-46FB-888E-C2B68602384B}" destId="{9EE87A2A-D7B1-4340-AE66-E2A94C65BE87}" srcOrd="0" destOrd="0" presId="urn:microsoft.com/office/officeart/2008/layout/VerticalCurvedList"/>
    <dgm:cxn modelId="{C49825BC-30A0-45DD-9878-468E0F06BFEB}" type="presParOf" srcId="{9EE87A2A-D7B1-4340-AE66-E2A94C65BE87}" destId="{CE398B03-6B99-4263-B8A2-391B7FCE7712}" srcOrd="0" destOrd="0" presId="urn:microsoft.com/office/officeart/2008/layout/VerticalCurvedList"/>
    <dgm:cxn modelId="{965F3996-83FA-45D2-83AC-7174BF4C0C23}" type="presParOf" srcId="{9EE87A2A-D7B1-4340-AE66-E2A94C65BE87}" destId="{927FD406-A1CD-47E8-A0AA-C1BE681B5464}" srcOrd="1" destOrd="0" presId="urn:microsoft.com/office/officeart/2008/layout/VerticalCurvedList"/>
    <dgm:cxn modelId="{9733DE7E-F70B-4861-B069-DF69053DA334}" type="presParOf" srcId="{9EE87A2A-D7B1-4340-AE66-E2A94C65BE87}" destId="{764918F7-7401-4FA2-A754-792CC7BF8735}" srcOrd="2" destOrd="0" presId="urn:microsoft.com/office/officeart/2008/layout/VerticalCurvedList"/>
    <dgm:cxn modelId="{0F762EB6-36AD-41CF-9454-5D340ADBEA1D}" type="presParOf" srcId="{9EE87A2A-D7B1-4340-AE66-E2A94C65BE87}" destId="{69F1896B-A472-4B44-8E6C-A985B6C3B180}" srcOrd="3" destOrd="0" presId="urn:microsoft.com/office/officeart/2008/layout/VerticalCurvedList"/>
    <dgm:cxn modelId="{564483D8-8A1C-4A0D-AE5C-EEB5BAFB876F}" type="presParOf" srcId="{4D549D1D-465C-46FB-888E-C2B68602384B}" destId="{D80BCC83-B1CD-4449-B246-784781468488}" srcOrd="1" destOrd="0" presId="urn:microsoft.com/office/officeart/2008/layout/VerticalCurvedList"/>
    <dgm:cxn modelId="{B3537647-115E-4713-96B8-E2B5072185BA}" type="presParOf" srcId="{4D549D1D-465C-46FB-888E-C2B68602384B}" destId="{16571A84-6860-4D7E-A43B-E49C4E7AFA91}" srcOrd="2" destOrd="0" presId="urn:microsoft.com/office/officeart/2008/layout/VerticalCurvedList"/>
    <dgm:cxn modelId="{A64D9ABA-A38E-4DD4-9271-6822C8C532A2}" type="presParOf" srcId="{16571A84-6860-4D7E-A43B-E49C4E7AFA91}" destId="{4FF5CD55-6F7B-42CF-B322-CDC04AF7F2D3}" srcOrd="0" destOrd="0" presId="urn:microsoft.com/office/officeart/2008/layout/VerticalCurvedList"/>
    <dgm:cxn modelId="{2B7E14E7-D692-478A-9FFA-FE75CAA56345}" type="presParOf" srcId="{4D549D1D-465C-46FB-888E-C2B68602384B}" destId="{6031B74D-FCCD-488D-BE6E-DF3A3465C76F}" srcOrd="3" destOrd="0" presId="urn:microsoft.com/office/officeart/2008/layout/VerticalCurvedList"/>
    <dgm:cxn modelId="{C37F33AE-DC01-4CB5-9B62-4D49CB17FC44}" type="presParOf" srcId="{4D549D1D-465C-46FB-888E-C2B68602384B}" destId="{77FE3D28-EB33-4F11-8CF5-73DB12068E76}" srcOrd="4" destOrd="0" presId="urn:microsoft.com/office/officeart/2008/layout/VerticalCurvedList"/>
    <dgm:cxn modelId="{60F4056E-8FD3-4F42-A96A-79BB5E1019C5}" type="presParOf" srcId="{77FE3D28-EB33-4F11-8CF5-73DB12068E76}" destId="{F4296050-9D98-4E22-9F92-824A1A8B8368}" srcOrd="0" destOrd="0" presId="urn:microsoft.com/office/officeart/2008/layout/VerticalCurvedList"/>
    <dgm:cxn modelId="{EAFA8037-F4B9-46EF-B3CE-F82E4E40E50B}" type="presParOf" srcId="{4D549D1D-465C-46FB-888E-C2B68602384B}" destId="{0B393300-1F84-47FB-887F-7DE09BC9DA0B}" srcOrd="5" destOrd="0" presId="urn:microsoft.com/office/officeart/2008/layout/VerticalCurvedList"/>
    <dgm:cxn modelId="{370F4B56-B4ED-4DAD-874F-5A8055765BD3}" type="presParOf" srcId="{4D549D1D-465C-46FB-888E-C2B68602384B}" destId="{DBBD779D-5526-4978-8471-F72D4B5C2BC2}" srcOrd="6" destOrd="0" presId="urn:microsoft.com/office/officeart/2008/layout/VerticalCurvedList"/>
    <dgm:cxn modelId="{7549FFD4-357A-4BE5-92E7-AD953237E53E}" type="presParOf" srcId="{DBBD779D-5526-4978-8471-F72D4B5C2BC2}" destId="{8D4186B2-3524-447D-A587-513F5C194B69}" srcOrd="0" destOrd="0" presId="urn:microsoft.com/office/officeart/2008/layout/VerticalCurvedList"/>
    <dgm:cxn modelId="{B1F96A2B-6797-44F2-A5E7-52A75DF0A444}" type="presParOf" srcId="{4D549D1D-465C-46FB-888E-C2B68602384B}" destId="{50614198-1561-44F0-A45E-A78E4F0CF4BD}" srcOrd="7" destOrd="0" presId="urn:microsoft.com/office/officeart/2008/layout/VerticalCurvedList"/>
    <dgm:cxn modelId="{A7C16447-ABEB-4713-A29A-1F61E3CB8230}" type="presParOf" srcId="{4D549D1D-465C-46FB-888E-C2B68602384B}" destId="{3163A538-5FF2-4818-8BAA-979065A4CFF1}" srcOrd="8" destOrd="0" presId="urn:microsoft.com/office/officeart/2008/layout/VerticalCurvedList"/>
    <dgm:cxn modelId="{AED433D7-5EDB-407E-8255-BAF576FF73F8}" type="presParOf" srcId="{3163A538-5FF2-4818-8BAA-979065A4CFF1}" destId="{007219A4-0803-4B3D-B584-10811430B955}" srcOrd="0" destOrd="0" presId="urn:microsoft.com/office/officeart/2008/layout/VerticalCurv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2D55F4-DDB0-4759-9E05-0591FE3662BC}" type="doc">
      <dgm:prSet loTypeId="urn:microsoft.com/office/officeart/2009/3/layout/StepUpProcess" loCatId="process" qsTypeId="urn:microsoft.com/office/officeart/2005/8/quickstyle/simple1" qsCatId="simple" csTypeId="urn:microsoft.com/office/officeart/2005/8/colors/colorful1" csCatId="colorful" phldr="1"/>
      <dgm:spPr/>
      <dgm:t>
        <a:bodyPr/>
        <a:lstStyle/>
        <a:p>
          <a:endParaRPr lang="en-US"/>
        </a:p>
      </dgm:t>
    </dgm:pt>
    <dgm:pt modelId="{08D83FCD-AFF1-4A15-A056-9766ED24B49F}">
      <dgm:prSet phldrT="[Text]" custT="1"/>
      <dgm:spPr/>
      <dgm:t>
        <a:bodyPr/>
        <a:lstStyle/>
        <a:p>
          <a:pPr>
            <a:buNone/>
          </a:pPr>
          <a:r>
            <a:rPr lang="en-GB" sz="2400" dirty="0">
              <a:effectLst/>
              <a:latin typeface="Arial" panose="020B0604020202020204" pitchFamily="34" charset="0"/>
              <a:ea typeface="Arial" panose="020B0604020202020204" pitchFamily="34" charset="0"/>
            </a:rPr>
            <a:t>HR experiences challenges in balancing automation with human-centred management remains challenging.</a:t>
          </a:r>
          <a:endParaRPr lang="en-US" sz="2400" dirty="0"/>
        </a:p>
      </dgm:t>
    </dgm:pt>
    <dgm:pt modelId="{0D744C1C-4813-4BE9-94CD-90A8EBD4F136}" type="parTrans" cxnId="{5C382230-8457-4B6F-90B1-CE98F9F14E62}">
      <dgm:prSet/>
      <dgm:spPr/>
      <dgm:t>
        <a:bodyPr/>
        <a:lstStyle/>
        <a:p>
          <a:endParaRPr lang="en-US" sz="2400"/>
        </a:p>
      </dgm:t>
    </dgm:pt>
    <dgm:pt modelId="{D5E8CD73-FFF7-4FB9-B553-8B2F8E3C96D4}" type="sibTrans" cxnId="{5C382230-8457-4B6F-90B1-CE98F9F14E62}">
      <dgm:prSet/>
      <dgm:spPr/>
      <dgm:t>
        <a:bodyPr/>
        <a:lstStyle/>
        <a:p>
          <a:endParaRPr lang="en-US" sz="2400"/>
        </a:p>
      </dgm:t>
    </dgm:pt>
    <dgm:pt modelId="{112EB39E-D776-4939-9B74-38F23088EC83}">
      <dgm:prSet phldrT="[Text]" custT="1"/>
      <dgm:spPr/>
      <dgm:t>
        <a:bodyPr/>
        <a:lstStyle/>
        <a:p>
          <a:pPr>
            <a:buNone/>
          </a:pPr>
          <a:r>
            <a:rPr lang="en-GB" sz="2400" dirty="0">
              <a:effectLst/>
              <a:latin typeface="Arial" panose="020B0604020202020204" pitchFamily="34" charset="0"/>
              <a:ea typeface="Arial" panose="020B0604020202020204" pitchFamily="34" charset="0"/>
            </a:rPr>
            <a:t>Maintaining data privacy and cybersecurity concerns persist in digital HR systems.</a:t>
          </a:r>
          <a:endParaRPr lang="en-US" sz="2400" dirty="0"/>
        </a:p>
      </dgm:t>
    </dgm:pt>
    <dgm:pt modelId="{A0BDD7EE-F8B8-4A42-A8F3-4F551AB13EC5}" type="parTrans" cxnId="{EEE7B9F3-CF91-434C-BF4E-DDB8C0DDD2D5}">
      <dgm:prSet/>
      <dgm:spPr/>
      <dgm:t>
        <a:bodyPr/>
        <a:lstStyle/>
        <a:p>
          <a:endParaRPr lang="en-US" sz="2400"/>
        </a:p>
      </dgm:t>
    </dgm:pt>
    <dgm:pt modelId="{FD5139D7-45B6-459F-A2C4-0EBFD33B6BE3}" type="sibTrans" cxnId="{EEE7B9F3-CF91-434C-BF4E-DDB8C0DDD2D5}">
      <dgm:prSet/>
      <dgm:spPr/>
      <dgm:t>
        <a:bodyPr/>
        <a:lstStyle/>
        <a:p>
          <a:endParaRPr lang="en-US" sz="2400"/>
        </a:p>
      </dgm:t>
    </dgm:pt>
    <dgm:pt modelId="{B4D02854-23BA-43CE-8CC8-68C3B4E0F1EE}">
      <dgm:prSet phldrT="[Text]" custT="1"/>
      <dgm:spPr/>
      <dgm:t>
        <a:bodyPr/>
        <a:lstStyle/>
        <a:p>
          <a:pPr>
            <a:buNone/>
          </a:pPr>
          <a:r>
            <a:rPr lang="en-GB" sz="2400" dirty="0">
              <a:effectLst/>
              <a:latin typeface="Arial" panose="020B0604020202020204" pitchFamily="34" charset="0"/>
              <a:ea typeface="Arial" panose="020B0604020202020204" pitchFamily="34" charset="0"/>
            </a:rPr>
            <a:t>Global standardisation of HR technologies faces regional compliance issues (Bhatti Faqirah and Ullah, 2025).</a:t>
          </a:r>
          <a:endParaRPr lang="en-US" sz="2400" dirty="0"/>
        </a:p>
      </dgm:t>
    </dgm:pt>
    <dgm:pt modelId="{8E9C3763-1C26-495B-B5A5-E68115E980E2}" type="parTrans" cxnId="{6643737D-D6FB-4033-972C-F5CC8574A6D1}">
      <dgm:prSet/>
      <dgm:spPr/>
      <dgm:t>
        <a:bodyPr/>
        <a:lstStyle/>
        <a:p>
          <a:endParaRPr lang="en-US" sz="2400"/>
        </a:p>
      </dgm:t>
    </dgm:pt>
    <dgm:pt modelId="{FEC03189-CA8E-4852-900E-E65042E92C07}" type="sibTrans" cxnId="{6643737D-D6FB-4033-972C-F5CC8574A6D1}">
      <dgm:prSet/>
      <dgm:spPr/>
      <dgm:t>
        <a:bodyPr/>
        <a:lstStyle/>
        <a:p>
          <a:endParaRPr lang="en-US" sz="2400"/>
        </a:p>
      </dgm:t>
    </dgm:pt>
    <dgm:pt modelId="{F0C07A3C-804B-4D5F-B1F1-1E4154B47069}">
      <dgm:prSet phldrT="[Text]" custT="1"/>
      <dgm:spPr/>
      <dgm:t>
        <a:bodyPr/>
        <a:lstStyle/>
        <a:p>
          <a:pPr>
            <a:buNone/>
          </a:pPr>
          <a:r>
            <a:rPr lang="en-GB" sz="2400">
              <a:effectLst/>
              <a:latin typeface="Arial" panose="020B0604020202020204" pitchFamily="34" charset="0"/>
              <a:ea typeface="Arial" panose="020B0604020202020204" pitchFamily="34" charset="0"/>
            </a:rPr>
            <a:t>Ensuring continuous learning for employees adapting to new technologies is critical.</a:t>
          </a:r>
          <a:endParaRPr lang="en-US" sz="2400" dirty="0"/>
        </a:p>
      </dgm:t>
    </dgm:pt>
    <dgm:pt modelId="{D80D225E-F705-4D2E-B315-23751CD049C8}" type="parTrans" cxnId="{0A57F896-68A4-4AFD-94FA-C2F52FB90554}">
      <dgm:prSet/>
      <dgm:spPr/>
      <dgm:t>
        <a:bodyPr/>
        <a:lstStyle/>
        <a:p>
          <a:endParaRPr lang="en-US" sz="2400"/>
        </a:p>
      </dgm:t>
    </dgm:pt>
    <dgm:pt modelId="{D5E41E71-03F7-4955-8925-F34AD0043E9D}" type="sibTrans" cxnId="{0A57F896-68A4-4AFD-94FA-C2F52FB90554}">
      <dgm:prSet/>
      <dgm:spPr/>
      <dgm:t>
        <a:bodyPr/>
        <a:lstStyle/>
        <a:p>
          <a:endParaRPr lang="en-US" sz="2400"/>
        </a:p>
      </dgm:t>
    </dgm:pt>
    <dgm:pt modelId="{FAB1783D-D887-4DC6-A590-E327F4F42782}" type="pres">
      <dgm:prSet presAssocID="{612D55F4-DDB0-4759-9E05-0591FE3662BC}" presName="rootnode" presStyleCnt="0">
        <dgm:presLayoutVars>
          <dgm:chMax/>
          <dgm:chPref/>
          <dgm:dir/>
          <dgm:animLvl val="lvl"/>
        </dgm:presLayoutVars>
      </dgm:prSet>
      <dgm:spPr/>
    </dgm:pt>
    <dgm:pt modelId="{31A72C30-152F-4177-8C71-085844A38789}" type="pres">
      <dgm:prSet presAssocID="{08D83FCD-AFF1-4A15-A056-9766ED24B49F}" presName="composite" presStyleCnt="0"/>
      <dgm:spPr/>
    </dgm:pt>
    <dgm:pt modelId="{F69D464D-5B78-4A5D-AA7E-673D942C88F8}" type="pres">
      <dgm:prSet presAssocID="{08D83FCD-AFF1-4A15-A056-9766ED24B49F}" presName="LShape" presStyleLbl="alignNode1" presStyleIdx="0" presStyleCnt="7"/>
      <dgm:spPr/>
    </dgm:pt>
    <dgm:pt modelId="{A260F2C1-2190-4474-AD28-C01E346342D1}" type="pres">
      <dgm:prSet presAssocID="{08D83FCD-AFF1-4A15-A056-9766ED24B49F}" presName="ParentText" presStyleLbl="revTx" presStyleIdx="0" presStyleCnt="4">
        <dgm:presLayoutVars>
          <dgm:chMax val="0"/>
          <dgm:chPref val="0"/>
          <dgm:bulletEnabled val="1"/>
        </dgm:presLayoutVars>
      </dgm:prSet>
      <dgm:spPr/>
    </dgm:pt>
    <dgm:pt modelId="{E1EA3994-A2A9-4969-BA44-E267E5C346A6}" type="pres">
      <dgm:prSet presAssocID="{08D83FCD-AFF1-4A15-A056-9766ED24B49F}" presName="Triangle" presStyleLbl="alignNode1" presStyleIdx="1" presStyleCnt="7"/>
      <dgm:spPr/>
    </dgm:pt>
    <dgm:pt modelId="{772067D5-D495-456C-A3CA-4DB167AEEA57}" type="pres">
      <dgm:prSet presAssocID="{D5E8CD73-FFF7-4FB9-B553-8B2F8E3C96D4}" presName="sibTrans" presStyleCnt="0"/>
      <dgm:spPr/>
    </dgm:pt>
    <dgm:pt modelId="{FA41E004-E171-4B77-A7A6-E243984CE90A}" type="pres">
      <dgm:prSet presAssocID="{D5E8CD73-FFF7-4FB9-B553-8B2F8E3C96D4}" presName="space" presStyleCnt="0"/>
      <dgm:spPr/>
    </dgm:pt>
    <dgm:pt modelId="{F4EE47D4-7809-4902-9623-3D18C1BBCDEE}" type="pres">
      <dgm:prSet presAssocID="{112EB39E-D776-4939-9B74-38F23088EC83}" presName="composite" presStyleCnt="0"/>
      <dgm:spPr/>
    </dgm:pt>
    <dgm:pt modelId="{A69B8535-9979-4C5F-8486-7EC48332438F}" type="pres">
      <dgm:prSet presAssocID="{112EB39E-D776-4939-9B74-38F23088EC83}" presName="LShape" presStyleLbl="alignNode1" presStyleIdx="2" presStyleCnt="7"/>
      <dgm:spPr/>
    </dgm:pt>
    <dgm:pt modelId="{889C717D-6488-4581-BDF2-629C2944CC2B}" type="pres">
      <dgm:prSet presAssocID="{112EB39E-D776-4939-9B74-38F23088EC83}" presName="ParentText" presStyleLbl="revTx" presStyleIdx="1" presStyleCnt="4">
        <dgm:presLayoutVars>
          <dgm:chMax val="0"/>
          <dgm:chPref val="0"/>
          <dgm:bulletEnabled val="1"/>
        </dgm:presLayoutVars>
      </dgm:prSet>
      <dgm:spPr/>
    </dgm:pt>
    <dgm:pt modelId="{8BC8501F-59B7-4474-AE4A-89A123EFEF44}" type="pres">
      <dgm:prSet presAssocID="{112EB39E-D776-4939-9B74-38F23088EC83}" presName="Triangle" presStyleLbl="alignNode1" presStyleIdx="3" presStyleCnt="7"/>
      <dgm:spPr/>
    </dgm:pt>
    <dgm:pt modelId="{8FB9DCB9-9EEF-48AD-B30A-B4411B97B821}" type="pres">
      <dgm:prSet presAssocID="{FD5139D7-45B6-459F-A2C4-0EBFD33B6BE3}" presName="sibTrans" presStyleCnt="0"/>
      <dgm:spPr/>
    </dgm:pt>
    <dgm:pt modelId="{0F1B3707-A275-43C0-ABB0-0DFDBEACB6A2}" type="pres">
      <dgm:prSet presAssocID="{FD5139D7-45B6-459F-A2C4-0EBFD33B6BE3}" presName="space" presStyleCnt="0"/>
      <dgm:spPr/>
    </dgm:pt>
    <dgm:pt modelId="{DC7CA921-46D6-42F1-BF93-C9DA19DCCDB6}" type="pres">
      <dgm:prSet presAssocID="{B4D02854-23BA-43CE-8CC8-68C3B4E0F1EE}" presName="composite" presStyleCnt="0"/>
      <dgm:spPr/>
    </dgm:pt>
    <dgm:pt modelId="{C6F178EC-FB3D-48BF-A462-18A38190C6B1}" type="pres">
      <dgm:prSet presAssocID="{B4D02854-23BA-43CE-8CC8-68C3B4E0F1EE}" presName="LShape" presStyleLbl="alignNode1" presStyleIdx="4" presStyleCnt="7"/>
      <dgm:spPr/>
    </dgm:pt>
    <dgm:pt modelId="{D94CE1D3-CE0E-4E1B-ACCD-2C5F47759440}" type="pres">
      <dgm:prSet presAssocID="{B4D02854-23BA-43CE-8CC8-68C3B4E0F1EE}" presName="ParentText" presStyleLbl="revTx" presStyleIdx="2" presStyleCnt="4">
        <dgm:presLayoutVars>
          <dgm:chMax val="0"/>
          <dgm:chPref val="0"/>
          <dgm:bulletEnabled val="1"/>
        </dgm:presLayoutVars>
      </dgm:prSet>
      <dgm:spPr/>
    </dgm:pt>
    <dgm:pt modelId="{483D22BF-908C-417E-ABAB-7EA8854DAD68}" type="pres">
      <dgm:prSet presAssocID="{B4D02854-23BA-43CE-8CC8-68C3B4E0F1EE}" presName="Triangle" presStyleLbl="alignNode1" presStyleIdx="5" presStyleCnt="7"/>
      <dgm:spPr/>
    </dgm:pt>
    <dgm:pt modelId="{96816333-030C-4832-A58A-1BA4A13CC57F}" type="pres">
      <dgm:prSet presAssocID="{FEC03189-CA8E-4852-900E-E65042E92C07}" presName="sibTrans" presStyleCnt="0"/>
      <dgm:spPr/>
    </dgm:pt>
    <dgm:pt modelId="{C50212D1-C0F5-43AA-B362-11299E5C900F}" type="pres">
      <dgm:prSet presAssocID="{FEC03189-CA8E-4852-900E-E65042E92C07}" presName="space" presStyleCnt="0"/>
      <dgm:spPr/>
    </dgm:pt>
    <dgm:pt modelId="{7DD633E8-C0BC-4909-A405-B35B4A06AD56}" type="pres">
      <dgm:prSet presAssocID="{F0C07A3C-804B-4D5F-B1F1-1E4154B47069}" presName="composite" presStyleCnt="0"/>
      <dgm:spPr/>
    </dgm:pt>
    <dgm:pt modelId="{D83123A3-591F-4119-9F5D-99CA49EF9323}" type="pres">
      <dgm:prSet presAssocID="{F0C07A3C-804B-4D5F-B1F1-1E4154B47069}" presName="LShape" presStyleLbl="alignNode1" presStyleIdx="6" presStyleCnt="7"/>
      <dgm:spPr/>
    </dgm:pt>
    <dgm:pt modelId="{6A05E83C-1FDC-40D9-8D74-F54364D0C850}" type="pres">
      <dgm:prSet presAssocID="{F0C07A3C-804B-4D5F-B1F1-1E4154B47069}" presName="ParentText" presStyleLbl="revTx" presStyleIdx="3" presStyleCnt="4">
        <dgm:presLayoutVars>
          <dgm:chMax val="0"/>
          <dgm:chPref val="0"/>
          <dgm:bulletEnabled val="1"/>
        </dgm:presLayoutVars>
      </dgm:prSet>
      <dgm:spPr/>
    </dgm:pt>
  </dgm:ptLst>
  <dgm:cxnLst>
    <dgm:cxn modelId="{152D7017-1D90-48E5-9AFA-8BD62C1BDDB2}" type="presOf" srcId="{612D55F4-DDB0-4759-9E05-0591FE3662BC}" destId="{FAB1783D-D887-4DC6-A590-E327F4F42782}" srcOrd="0" destOrd="0" presId="urn:microsoft.com/office/officeart/2009/3/layout/StepUpProcess"/>
    <dgm:cxn modelId="{5C382230-8457-4B6F-90B1-CE98F9F14E62}" srcId="{612D55F4-DDB0-4759-9E05-0591FE3662BC}" destId="{08D83FCD-AFF1-4A15-A056-9766ED24B49F}" srcOrd="0" destOrd="0" parTransId="{0D744C1C-4813-4BE9-94CD-90A8EBD4F136}" sibTransId="{D5E8CD73-FFF7-4FB9-B553-8B2F8E3C96D4}"/>
    <dgm:cxn modelId="{4044D431-A0A6-4BF0-B7C0-0BDDBAD454A9}" type="presOf" srcId="{112EB39E-D776-4939-9B74-38F23088EC83}" destId="{889C717D-6488-4581-BDF2-629C2944CC2B}" srcOrd="0" destOrd="0" presId="urn:microsoft.com/office/officeart/2009/3/layout/StepUpProcess"/>
    <dgm:cxn modelId="{6643737D-D6FB-4033-972C-F5CC8574A6D1}" srcId="{612D55F4-DDB0-4759-9E05-0591FE3662BC}" destId="{B4D02854-23BA-43CE-8CC8-68C3B4E0F1EE}" srcOrd="2" destOrd="0" parTransId="{8E9C3763-1C26-495B-B5A5-E68115E980E2}" sibTransId="{FEC03189-CA8E-4852-900E-E65042E92C07}"/>
    <dgm:cxn modelId="{0A57F896-68A4-4AFD-94FA-C2F52FB90554}" srcId="{612D55F4-DDB0-4759-9E05-0591FE3662BC}" destId="{F0C07A3C-804B-4D5F-B1F1-1E4154B47069}" srcOrd="3" destOrd="0" parTransId="{D80D225E-F705-4D2E-B315-23751CD049C8}" sibTransId="{D5E41E71-03F7-4955-8925-F34AD0043E9D}"/>
    <dgm:cxn modelId="{33471DD1-664B-40BB-84B8-A383D092E07E}" type="presOf" srcId="{08D83FCD-AFF1-4A15-A056-9766ED24B49F}" destId="{A260F2C1-2190-4474-AD28-C01E346342D1}" srcOrd="0" destOrd="0" presId="urn:microsoft.com/office/officeart/2009/3/layout/StepUpProcess"/>
    <dgm:cxn modelId="{0D928FD2-D0A8-4071-8597-059E66F25E1B}" type="presOf" srcId="{B4D02854-23BA-43CE-8CC8-68C3B4E0F1EE}" destId="{D94CE1D3-CE0E-4E1B-ACCD-2C5F47759440}" srcOrd="0" destOrd="0" presId="urn:microsoft.com/office/officeart/2009/3/layout/StepUpProcess"/>
    <dgm:cxn modelId="{464AF3EE-4C75-4ECE-A0CD-027628D7D3A5}" type="presOf" srcId="{F0C07A3C-804B-4D5F-B1F1-1E4154B47069}" destId="{6A05E83C-1FDC-40D9-8D74-F54364D0C850}" srcOrd="0" destOrd="0" presId="urn:microsoft.com/office/officeart/2009/3/layout/StepUpProcess"/>
    <dgm:cxn modelId="{EEE7B9F3-CF91-434C-BF4E-DDB8C0DDD2D5}" srcId="{612D55F4-DDB0-4759-9E05-0591FE3662BC}" destId="{112EB39E-D776-4939-9B74-38F23088EC83}" srcOrd="1" destOrd="0" parTransId="{A0BDD7EE-F8B8-4A42-A8F3-4F551AB13EC5}" sibTransId="{FD5139D7-45B6-459F-A2C4-0EBFD33B6BE3}"/>
    <dgm:cxn modelId="{37FE1450-F117-435B-803E-819C690DB023}" type="presParOf" srcId="{FAB1783D-D887-4DC6-A590-E327F4F42782}" destId="{31A72C30-152F-4177-8C71-085844A38789}" srcOrd="0" destOrd="0" presId="urn:microsoft.com/office/officeart/2009/3/layout/StepUpProcess"/>
    <dgm:cxn modelId="{B730A684-AFD3-4FED-B1F9-0E1281F40EC2}" type="presParOf" srcId="{31A72C30-152F-4177-8C71-085844A38789}" destId="{F69D464D-5B78-4A5D-AA7E-673D942C88F8}" srcOrd="0" destOrd="0" presId="urn:microsoft.com/office/officeart/2009/3/layout/StepUpProcess"/>
    <dgm:cxn modelId="{28779A31-ED32-40A2-B4AE-3D9573327410}" type="presParOf" srcId="{31A72C30-152F-4177-8C71-085844A38789}" destId="{A260F2C1-2190-4474-AD28-C01E346342D1}" srcOrd="1" destOrd="0" presId="urn:microsoft.com/office/officeart/2009/3/layout/StepUpProcess"/>
    <dgm:cxn modelId="{C750D533-9FF5-45CF-A23E-F24C1B52B3AB}" type="presParOf" srcId="{31A72C30-152F-4177-8C71-085844A38789}" destId="{E1EA3994-A2A9-4969-BA44-E267E5C346A6}" srcOrd="2" destOrd="0" presId="urn:microsoft.com/office/officeart/2009/3/layout/StepUpProcess"/>
    <dgm:cxn modelId="{B24F528C-ECE3-4192-BA79-D01391F3BCE8}" type="presParOf" srcId="{FAB1783D-D887-4DC6-A590-E327F4F42782}" destId="{772067D5-D495-456C-A3CA-4DB167AEEA57}" srcOrd="1" destOrd="0" presId="urn:microsoft.com/office/officeart/2009/3/layout/StepUpProcess"/>
    <dgm:cxn modelId="{D5F1C662-460C-408B-B3D7-BC0790129324}" type="presParOf" srcId="{772067D5-D495-456C-A3CA-4DB167AEEA57}" destId="{FA41E004-E171-4B77-A7A6-E243984CE90A}" srcOrd="0" destOrd="0" presId="urn:microsoft.com/office/officeart/2009/3/layout/StepUpProcess"/>
    <dgm:cxn modelId="{536E0FAD-E97F-4DCC-8D81-27EF42A24C44}" type="presParOf" srcId="{FAB1783D-D887-4DC6-A590-E327F4F42782}" destId="{F4EE47D4-7809-4902-9623-3D18C1BBCDEE}" srcOrd="2" destOrd="0" presId="urn:microsoft.com/office/officeart/2009/3/layout/StepUpProcess"/>
    <dgm:cxn modelId="{1443BBDC-F292-4EC6-B110-208BC4B35E9E}" type="presParOf" srcId="{F4EE47D4-7809-4902-9623-3D18C1BBCDEE}" destId="{A69B8535-9979-4C5F-8486-7EC48332438F}" srcOrd="0" destOrd="0" presId="urn:microsoft.com/office/officeart/2009/3/layout/StepUpProcess"/>
    <dgm:cxn modelId="{467C60E6-58E8-490D-8580-6F436325ED97}" type="presParOf" srcId="{F4EE47D4-7809-4902-9623-3D18C1BBCDEE}" destId="{889C717D-6488-4581-BDF2-629C2944CC2B}" srcOrd="1" destOrd="0" presId="urn:microsoft.com/office/officeart/2009/3/layout/StepUpProcess"/>
    <dgm:cxn modelId="{E9EC20E9-E2AD-42A3-BC18-D545AF5A5F9C}" type="presParOf" srcId="{F4EE47D4-7809-4902-9623-3D18C1BBCDEE}" destId="{8BC8501F-59B7-4474-AE4A-89A123EFEF44}" srcOrd="2" destOrd="0" presId="urn:microsoft.com/office/officeart/2009/3/layout/StepUpProcess"/>
    <dgm:cxn modelId="{E54348A5-8731-4E31-B763-9DEB4534468A}" type="presParOf" srcId="{FAB1783D-D887-4DC6-A590-E327F4F42782}" destId="{8FB9DCB9-9EEF-48AD-B30A-B4411B97B821}" srcOrd="3" destOrd="0" presId="urn:microsoft.com/office/officeart/2009/3/layout/StepUpProcess"/>
    <dgm:cxn modelId="{07C87837-071D-4F36-86B9-ED966C943F60}" type="presParOf" srcId="{8FB9DCB9-9EEF-48AD-B30A-B4411B97B821}" destId="{0F1B3707-A275-43C0-ABB0-0DFDBEACB6A2}" srcOrd="0" destOrd="0" presId="urn:microsoft.com/office/officeart/2009/3/layout/StepUpProcess"/>
    <dgm:cxn modelId="{B844FF2D-4A77-4238-B4F0-F16B11DA1ADC}" type="presParOf" srcId="{FAB1783D-D887-4DC6-A590-E327F4F42782}" destId="{DC7CA921-46D6-42F1-BF93-C9DA19DCCDB6}" srcOrd="4" destOrd="0" presId="urn:microsoft.com/office/officeart/2009/3/layout/StepUpProcess"/>
    <dgm:cxn modelId="{D4EC42DB-9766-4270-A9F8-B92A43CEE28B}" type="presParOf" srcId="{DC7CA921-46D6-42F1-BF93-C9DA19DCCDB6}" destId="{C6F178EC-FB3D-48BF-A462-18A38190C6B1}" srcOrd="0" destOrd="0" presId="urn:microsoft.com/office/officeart/2009/3/layout/StepUpProcess"/>
    <dgm:cxn modelId="{2EC9A53C-2091-40D5-8780-64C2F2C16BA8}" type="presParOf" srcId="{DC7CA921-46D6-42F1-BF93-C9DA19DCCDB6}" destId="{D94CE1D3-CE0E-4E1B-ACCD-2C5F47759440}" srcOrd="1" destOrd="0" presId="urn:microsoft.com/office/officeart/2009/3/layout/StepUpProcess"/>
    <dgm:cxn modelId="{CE102AE2-3F08-4E97-991F-3298A7CED540}" type="presParOf" srcId="{DC7CA921-46D6-42F1-BF93-C9DA19DCCDB6}" destId="{483D22BF-908C-417E-ABAB-7EA8854DAD68}" srcOrd="2" destOrd="0" presId="urn:microsoft.com/office/officeart/2009/3/layout/StepUpProcess"/>
    <dgm:cxn modelId="{E1B11042-72D6-4BE8-9894-493A932B80D7}" type="presParOf" srcId="{FAB1783D-D887-4DC6-A590-E327F4F42782}" destId="{96816333-030C-4832-A58A-1BA4A13CC57F}" srcOrd="5" destOrd="0" presId="urn:microsoft.com/office/officeart/2009/3/layout/StepUpProcess"/>
    <dgm:cxn modelId="{66206693-58C8-47FF-AC6A-472C34FB287E}" type="presParOf" srcId="{96816333-030C-4832-A58A-1BA4A13CC57F}" destId="{C50212D1-C0F5-43AA-B362-11299E5C900F}" srcOrd="0" destOrd="0" presId="urn:microsoft.com/office/officeart/2009/3/layout/StepUpProcess"/>
    <dgm:cxn modelId="{A56161F2-7103-48BA-873A-B774A5402FF5}" type="presParOf" srcId="{FAB1783D-D887-4DC6-A590-E327F4F42782}" destId="{7DD633E8-C0BC-4909-A405-B35B4A06AD56}" srcOrd="6" destOrd="0" presId="urn:microsoft.com/office/officeart/2009/3/layout/StepUpProcess"/>
    <dgm:cxn modelId="{2BF11C2C-294D-4177-8670-7EA9A52D6FE0}" type="presParOf" srcId="{7DD633E8-C0BC-4909-A405-B35B4A06AD56}" destId="{D83123A3-591F-4119-9F5D-99CA49EF9323}" srcOrd="0" destOrd="0" presId="urn:microsoft.com/office/officeart/2009/3/layout/StepUpProcess"/>
    <dgm:cxn modelId="{A1A01476-C7AD-40F9-B5DE-E4757FE104D7}" type="presParOf" srcId="{7DD633E8-C0BC-4909-A405-B35B4A06AD56}" destId="{6A05E83C-1FDC-40D9-8D74-F54364D0C850}" srcOrd="1" destOrd="0" presId="urn:microsoft.com/office/officeart/2009/3/layout/StepUpProcess"/>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A724C7-5848-4776-A83A-3F7A1E1A6FF3}"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0133BE41-5A87-49A3-B132-D2468C5754AB}">
      <dgm:prSet phldrT="[Text]" custT="1"/>
      <dgm:spPr/>
      <dgm:t>
        <a:bodyPr/>
        <a:lstStyle/>
        <a:p>
          <a:pPr>
            <a:buNone/>
          </a:pPr>
          <a:r>
            <a:rPr lang="en-GB" sz="2000" dirty="0"/>
            <a:t>Recruitment supports Microsoft’s goal of building a skilled, innovative, and diverse workforce.</a:t>
          </a:r>
          <a:endParaRPr lang="en-US" sz="2000" dirty="0"/>
        </a:p>
      </dgm:t>
    </dgm:pt>
    <dgm:pt modelId="{CB5F4595-01C9-4E14-A7E7-A5CC07BD4C75}" type="parTrans" cxnId="{1B69BA5B-2B2D-40D2-B246-9D764EF1B886}">
      <dgm:prSet/>
      <dgm:spPr/>
      <dgm:t>
        <a:bodyPr/>
        <a:lstStyle/>
        <a:p>
          <a:endParaRPr lang="en-US" sz="2000"/>
        </a:p>
      </dgm:t>
    </dgm:pt>
    <dgm:pt modelId="{D5F9274D-CE6B-4732-B308-1800F6C83FF2}" type="sibTrans" cxnId="{1B69BA5B-2B2D-40D2-B246-9D764EF1B886}">
      <dgm:prSet/>
      <dgm:spPr/>
      <dgm:t>
        <a:bodyPr/>
        <a:lstStyle/>
        <a:p>
          <a:endParaRPr lang="en-US" sz="2000"/>
        </a:p>
      </dgm:t>
    </dgm:pt>
    <dgm:pt modelId="{A237DF4C-EC22-43E7-B4E3-1782ED3952DB}">
      <dgm:prSet phldrT="[Text]" custT="1"/>
      <dgm:spPr/>
      <dgm:t>
        <a:bodyPr/>
        <a:lstStyle/>
        <a:p>
          <a:pPr>
            <a:buNone/>
          </a:pPr>
          <a:r>
            <a:rPr lang="en-GB" sz="2000" dirty="0"/>
            <a:t>Talent acquisition strategies align with future business and digital priorities.</a:t>
          </a:r>
          <a:endParaRPr lang="en-US" sz="2000" dirty="0"/>
        </a:p>
      </dgm:t>
    </dgm:pt>
    <dgm:pt modelId="{E5E7A881-BD14-4CE0-9C28-0E557262FDD7}" type="parTrans" cxnId="{8A2EEA72-4BD9-4FEC-86C7-1004C82ED3ED}">
      <dgm:prSet/>
      <dgm:spPr/>
      <dgm:t>
        <a:bodyPr/>
        <a:lstStyle/>
        <a:p>
          <a:endParaRPr lang="en-US" sz="2000"/>
        </a:p>
      </dgm:t>
    </dgm:pt>
    <dgm:pt modelId="{A15A14C9-4C93-4F1C-8295-4F062935402C}" type="sibTrans" cxnId="{8A2EEA72-4BD9-4FEC-86C7-1004C82ED3ED}">
      <dgm:prSet/>
      <dgm:spPr/>
      <dgm:t>
        <a:bodyPr/>
        <a:lstStyle/>
        <a:p>
          <a:endParaRPr lang="en-US" sz="2000"/>
        </a:p>
      </dgm:t>
    </dgm:pt>
    <dgm:pt modelId="{A308FD41-9DFF-4899-AEEC-971A7C715F5D}">
      <dgm:prSet phldrT="[Text]" custT="1"/>
      <dgm:spPr/>
      <dgm:t>
        <a:bodyPr/>
        <a:lstStyle/>
        <a:p>
          <a:pPr>
            <a:buNone/>
          </a:pPr>
          <a:r>
            <a:rPr lang="en-GB" sz="2000" dirty="0"/>
            <a:t>The company recruits individuals who embody a growth mindset and collaboration (</a:t>
          </a:r>
          <a:r>
            <a:rPr lang="en-GB" sz="2000" dirty="0" err="1"/>
            <a:t>Tawk</a:t>
          </a:r>
          <a:r>
            <a:rPr lang="en-GB" sz="2000" dirty="0"/>
            <a:t>, 2021).</a:t>
          </a:r>
          <a:endParaRPr lang="en-US" sz="2000" dirty="0"/>
        </a:p>
      </dgm:t>
    </dgm:pt>
    <dgm:pt modelId="{A814816A-AE44-49B2-B8A6-928B69B0DFDE}" type="parTrans" cxnId="{A83CEA89-C9F6-4ECC-94BD-9B4CCCC2265F}">
      <dgm:prSet/>
      <dgm:spPr/>
      <dgm:t>
        <a:bodyPr/>
        <a:lstStyle/>
        <a:p>
          <a:endParaRPr lang="en-US" sz="2000"/>
        </a:p>
      </dgm:t>
    </dgm:pt>
    <dgm:pt modelId="{45925DCD-D5C7-4716-A403-AAFB09E5619B}" type="sibTrans" cxnId="{A83CEA89-C9F6-4ECC-94BD-9B4CCCC2265F}">
      <dgm:prSet/>
      <dgm:spPr/>
      <dgm:t>
        <a:bodyPr/>
        <a:lstStyle/>
        <a:p>
          <a:endParaRPr lang="en-US" sz="2000"/>
        </a:p>
      </dgm:t>
    </dgm:pt>
    <dgm:pt modelId="{E14E1C5F-EAC4-4C7F-8E6A-5A17657A177A}">
      <dgm:prSet phldrT="[Text]" custT="1"/>
      <dgm:spPr/>
      <dgm:t>
        <a:bodyPr/>
        <a:lstStyle/>
        <a:p>
          <a:pPr>
            <a:buNone/>
          </a:pPr>
          <a:r>
            <a:rPr lang="en-GB" sz="2000"/>
            <a:t>Strategic hiring enhances competitiveness in global technology markets.</a:t>
          </a:r>
          <a:endParaRPr lang="en-US" sz="2000" dirty="0"/>
        </a:p>
      </dgm:t>
    </dgm:pt>
    <dgm:pt modelId="{802E4DFF-63A1-41CD-A98E-A0C569A08803}" type="parTrans" cxnId="{E0F07A13-657F-45F5-B233-85FA471A8019}">
      <dgm:prSet/>
      <dgm:spPr/>
      <dgm:t>
        <a:bodyPr/>
        <a:lstStyle/>
        <a:p>
          <a:endParaRPr lang="en-US" sz="2000"/>
        </a:p>
      </dgm:t>
    </dgm:pt>
    <dgm:pt modelId="{F3199AD3-9553-42CA-B398-80F5C2430DB4}" type="sibTrans" cxnId="{E0F07A13-657F-45F5-B233-85FA471A8019}">
      <dgm:prSet/>
      <dgm:spPr/>
      <dgm:t>
        <a:bodyPr/>
        <a:lstStyle/>
        <a:p>
          <a:endParaRPr lang="en-US" sz="2000"/>
        </a:p>
      </dgm:t>
    </dgm:pt>
    <dgm:pt modelId="{47749FDA-D98D-4B3A-B1CB-211B73650667}" type="pres">
      <dgm:prSet presAssocID="{C1A724C7-5848-4776-A83A-3F7A1E1A6FF3}" presName="linear" presStyleCnt="0">
        <dgm:presLayoutVars>
          <dgm:dir/>
          <dgm:animLvl val="lvl"/>
          <dgm:resizeHandles val="exact"/>
        </dgm:presLayoutVars>
      </dgm:prSet>
      <dgm:spPr/>
    </dgm:pt>
    <dgm:pt modelId="{2DBF48D8-8F88-4213-83DF-BC80136AE80F}" type="pres">
      <dgm:prSet presAssocID="{0133BE41-5A87-49A3-B132-D2468C5754AB}" presName="parentLin" presStyleCnt="0"/>
      <dgm:spPr/>
    </dgm:pt>
    <dgm:pt modelId="{58D0AEF1-E50A-4D5B-9EFE-BFF1ED77ED36}" type="pres">
      <dgm:prSet presAssocID="{0133BE41-5A87-49A3-B132-D2468C5754AB}" presName="parentLeftMargin" presStyleLbl="node1" presStyleIdx="0" presStyleCnt="4"/>
      <dgm:spPr/>
    </dgm:pt>
    <dgm:pt modelId="{FC6EED47-1B27-4F5A-95C9-D11C95811369}" type="pres">
      <dgm:prSet presAssocID="{0133BE41-5A87-49A3-B132-D2468C5754AB}" presName="parentText" presStyleLbl="node1" presStyleIdx="0" presStyleCnt="4">
        <dgm:presLayoutVars>
          <dgm:chMax val="0"/>
          <dgm:bulletEnabled val="1"/>
        </dgm:presLayoutVars>
      </dgm:prSet>
      <dgm:spPr/>
    </dgm:pt>
    <dgm:pt modelId="{F6E6E380-011B-496A-B8A1-C3C7B9B441CE}" type="pres">
      <dgm:prSet presAssocID="{0133BE41-5A87-49A3-B132-D2468C5754AB}" presName="negativeSpace" presStyleCnt="0"/>
      <dgm:spPr/>
    </dgm:pt>
    <dgm:pt modelId="{D7D945FB-6645-4F9E-A640-01F6249A1081}" type="pres">
      <dgm:prSet presAssocID="{0133BE41-5A87-49A3-B132-D2468C5754AB}" presName="childText" presStyleLbl="conFgAcc1" presStyleIdx="0" presStyleCnt="4">
        <dgm:presLayoutVars>
          <dgm:bulletEnabled val="1"/>
        </dgm:presLayoutVars>
      </dgm:prSet>
      <dgm:spPr/>
    </dgm:pt>
    <dgm:pt modelId="{AB1F24BF-D73F-4E2B-8342-8EAD8343B796}" type="pres">
      <dgm:prSet presAssocID="{D5F9274D-CE6B-4732-B308-1800F6C83FF2}" presName="spaceBetweenRectangles" presStyleCnt="0"/>
      <dgm:spPr/>
    </dgm:pt>
    <dgm:pt modelId="{1F6922C3-4017-4C50-A41C-0E8C60F926ED}" type="pres">
      <dgm:prSet presAssocID="{A237DF4C-EC22-43E7-B4E3-1782ED3952DB}" presName="parentLin" presStyleCnt="0"/>
      <dgm:spPr/>
    </dgm:pt>
    <dgm:pt modelId="{EFDE12E6-15CA-4545-8A05-6D3E0A9C50EE}" type="pres">
      <dgm:prSet presAssocID="{A237DF4C-EC22-43E7-B4E3-1782ED3952DB}" presName="parentLeftMargin" presStyleLbl="node1" presStyleIdx="0" presStyleCnt="4"/>
      <dgm:spPr/>
    </dgm:pt>
    <dgm:pt modelId="{E8EE3A7B-A58A-4B30-8F00-853D66E5A633}" type="pres">
      <dgm:prSet presAssocID="{A237DF4C-EC22-43E7-B4E3-1782ED3952DB}" presName="parentText" presStyleLbl="node1" presStyleIdx="1" presStyleCnt="4">
        <dgm:presLayoutVars>
          <dgm:chMax val="0"/>
          <dgm:bulletEnabled val="1"/>
        </dgm:presLayoutVars>
      </dgm:prSet>
      <dgm:spPr/>
    </dgm:pt>
    <dgm:pt modelId="{7EF538F8-404A-4BF5-9A21-3086D1806BBE}" type="pres">
      <dgm:prSet presAssocID="{A237DF4C-EC22-43E7-B4E3-1782ED3952DB}" presName="negativeSpace" presStyleCnt="0"/>
      <dgm:spPr/>
    </dgm:pt>
    <dgm:pt modelId="{D96FDB98-6FE8-4CF9-B69C-50031CD2A27B}" type="pres">
      <dgm:prSet presAssocID="{A237DF4C-EC22-43E7-B4E3-1782ED3952DB}" presName="childText" presStyleLbl="conFgAcc1" presStyleIdx="1" presStyleCnt="4">
        <dgm:presLayoutVars>
          <dgm:bulletEnabled val="1"/>
        </dgm:presLayoutVars>
      </dgm:prSet>
      <dgm:spPr/>
    </dgm:pt>
    <dgm:pt modelId="{6B36E016-EECB-4869-BB92-CE9E00DB403D}" type="pres">
      <dgm:prSet presAssocID="{A15A14C9-4C93-4F1C-8295-4F062935402C}" presName="spaceBetweenRectangles" presStyleCnt="0"/>
      <dgm:spPr/>
    </dgm:pt>
    <dgm:pt modelId="{7E1D36D1-1F21-416A-A75C-F6A448D38D79}" type="pres">
      <dgm:prSet presAssocID="{A308FD41-9DFF-4899-AEEC-971A7C715F5D}" presName="parentLin" presStyleCnt="0"/>
      <dgm:spPr/>
    </dgm:pt>
    <dgm:pt modelId="{D073C612-7677-4F1E-9506-4A36C693F3D2}" type="pres">
      <dgm:prSet presAssocID="{A308FD41-9DFF-4899-AEEC-971A7C715F5D}" presName="parentLeftMargin" presStyleLbl="node1" presStyleIdx="1" presStyleCnt="4"/>
      <dgm:spPr/>
    </dgm:pt>
    <dgm:pt modelId="{BCC593DA-EEF6-446D-B813-7517EF802407}" type="pres">
      <dgm:prSet presAssocID="{A308FD41-9DFF-4899-AEEC-971A7C715F5D}" presName="parentText" presStyleLbl="node1" presStyleIdx="2" presStyleCnt="4">
        <dgm:presLayoutVars>
          <dgm:chMax val="0"/>
          <dgm:bulletEnabled val="1"/>
        </dgm:presLayoutVars>
      </dgm:prSet>
      <dgm:spPr/>
    </dgm:pt>
    <dgm:pt modelId="{F0304944-25BE-42E8-8A94-77B1530CA440}" type="pres">
      <dgm:prSet presAssocID="{A308FD41-9DFF-4899-AEEC-971A7C715F5D}" presName="negativeSpace" presStyleCnt="0"/>
      <dgm:spPr/>
    </dgm:pt>
    <dgm:pt modelId="{4A5C0775-57C1-4B6C-A1DE-F855D1878F0A}" type="pres">
      <dgm:prSet presAssocID="{A308FD41-9DFF-4899-AEEC-971A7C715F5D}" presName="childText" presStyleLbl="conFgAcc1" presStyleIdx="2" presStyleCnt="4">
        <dgm:presLayoutVars>
          <dgm:bulletEnabled val="1"/>
        </dgm:presLayoutVars>
      </dgm:prSet>
      <dgm:spPr/>
    </dgm:pt>
    <dgm:pt modelId="{64B4FFBF-8E96-489D-8B3A-0E939BEEFF32}" type="pres">
      <dgm:prSet presAssocID="{45925DCD-D5C7-4716-A403-AAFB09E5619B}" presName="spaceBetweenRectangles" presStyleCnt="0"/>
      <dgm:spPr/>
    </dgm:pt>
    <dgm:pt modelId="{693D31A1-9B43-4F6C-AC95-81C6A98A8238}" type="pres">
      <dgm:prSet presAssocID="{E14E1C5F-EAC4-4C7F-8E6A-5A17657A177A}" presName="parentLin" presStyleCnt="0"/>
      <dgm:spPr/>
    </dgm:pt>
    <dgm:pt modelId="{96A940DC-D0B8-4494-9E30-92FD95E1F5A6}" type="pres">
      <dgm:prSet presAssocID="{E14E1C5F-EAC4-4C7F-8E6A-5A17657A177A}" presName="parentLeftMargin" presStyleLbl="node1" presStyleIdx="2" presStyleCnt="4"/>
      <dgm:spPr/>
    </dgm:pt>
    <dgm:pt modelId="{D10A6CA2-DAED-4F51-9800-A62FC1C369E2}" type="pres">
      <dgm:prSet presAssocID="{E14E1C5F-EAC4-4C7F-8E6A-5A17657A177A}" presName="parentText" presStyleLbl="node1" presStyleIdx="3" presStyleCnt="4">
        <dgm:presLayoutVars>
          <dgm:chMax val="0"/>
          <dgm:bulletEnabled val="1"/>
        </dgm:presLayoutVars>
      </dgm:prSet>
      <dgm:spPr/>
    </dgm:pt>
    <dgm:pt modelId="{9D9FAC7F-80B5-4D54-A7EB-9D71D9DFCEB2}" type="pres">
      <dgm:prSet presAssocID="{E14E1C5F-EAC4-4C7F-8E6A-5A17657A177A}" presName="negativeSpace" presStyleCnt="0"/>
      <dgm:spPr/>
    </dgm:pt>
    <dgm:pt modelId="{1126E9FF-D154-4AB5-A675-3565C6BD952B}" type="pres">
      <dgm:prSet presAssocID="{E14E1C5F-EAC4-4C7F-8E6A-5A17657A177A}" presName="childText" presStyleLbl="conFgAcc1" presStyleIdx="3" presStyleCnt="4">
        <dgm:presLayoutVars>
          <dgm:bulletEnabled val="1"/>
        </dgm:presLayoutVars>
      </dgm:prSet>
      <dgm:spPr/>
    </dgm:pt>
  </dgm:ptLst>
  <dgm:cxnLst>
    <dgm:cxn modelId="{E0F07A13-657F-45F5-B233-85FA471A8019}" srcId="{C1A724C7-5848-4776-A83A-3F7A1E1A6FF3}" destId="{E14E1C5F-EAC4-4C7F-8E6A-5A17657A177A}" srcOrd="3" destOrd="0" parTransId="{802E4DFF-63A1-41CD-A98E-A0C569A08803}" sibTransId="{F3199AD3-9553-42CA-B398-80F5C2430DB4}"/>
    <dgm:cxn modelId="{6B0F023B-98CF-48EC-9FBF-428B91E19AE2}" type="presOf" srcId="{A237DF4C-EC22-43E7-B4E3-1782ED3952DB}" destId="{E8EE3A7B-A58A-4B30-8F00-853D66E5A633}" srcOrd="1" destOrd="0" presId="urn:microsoft.com/office/officeart/2005/8/layout/list1"/>
    <dgm:cxn modelId="{1B69BA5B-2B2D-40D2-B246-9D764EF1B886}" srcId="{C1A724C7-5848-4776-A83A-3F7A1E1A6FF3}" destId="{0133BE41-5A87-49A3-B132-D2468C5754AB}" srcOrd="0" destOrd="0" parTransId="{CB5F4595-01C9-4E14-A7E7-A5CC07BD4C75}" sibTransId="{D5F9274D-CE6B-4732-B308-1800F6C83FF2}"/>
    <dgm:cxn modelId="{8A2EEA72-4BD9-4FEC-86C7-1004C82ED3ED}" srcId="{C1A724C7-5848-4776-A83A-3F7A1E1A6FF3}" destId="{A237DF4C-EC22-43E7-B4E3-1782ED3952DB}" srcOrd="1" destOrd="0" parTransId="{E5E7A881-BD14-4CE0-9C28-0E557262FDD7}" sibTransId="{A15A14C9-4C93-4F1C-8295-4F062935402C}"/>
    <dgm:cxn modelId="{72388884-9FE0-4F84-AAEF-FA3D2CE84DBB}" type="presOf" srcId="{C1A724C7-5848-4776-A83A-3F7A1E1A6FF3}" destId="{47749FDA-D98D-4B3A-B1CB-211B73650667}" srcOrd="0" destOrd="0" presId="urn:microsoft.com/office/officeart/2005/8/layout/list1"/>
    <dgm:cxn modelId="{B6B6E586-A866-43B7-AB6F-AA4485FAEADB}" type="presOf" srcId="{E14E1C5F-EAC4-4C7F-8E6A-5A17657A177A}" destId="{96A940DC-D0B8-4494-9E30-92FD95E1F5A6}" srcOrd="0" destOrd="0" presId="urn:microsoft.com/office/officeart/2005/8/layout/list1"/>
    <dgm:cxn modelId="{A83CEA89-C9F6-4ECC-94BD-9B4CCCC2265F}" srcId="{C1A724C7-5848-4776-A83A-3F7A1E1A6FF3}" destId="{A308FD41-9DFF-4899-AEEC-971A7C715F5D}" srcOrd="2" destOrd="0" parTransId="{A814816A-AE44-49B2-B8A6-928B69B0DFDE}" sibTransId="{45925DCD-D5C7-4716-A403-AAFB09E5619B}"/>
    <dgm:cxn modelId="{6A7F3EAA-DF57-4542-9E72-B731A44DED77}" type="presOf" srcId="{E14E1C5F-EAC4-4C7F-8E6A-5A17657A177A}" destId="{D10A6CA2-DAED-4F51-9800-A62FC1C369E2}" srcOrd="1" destOrd="0" presId="urn:microsoft.com/office/officeart/2005/8/layout/list1"/>
    <dgm:cxn modelId="{9AB1A5AD-1C4C-48C5-8F5C-6AC0004BAE20}" type="presOf" srcId="{A308FD41-9DFF-4899-AEEC-971A7C715F5D}" destId="{D073C612-7677-4F1E-9506-4A36C693F3D2}" srcOrd="0" destOrd="0" presId="urn:microsoft.com/office/officeart/2005/8/layout/list1"/>
    <dgm:cxn modelId="{CFBC50BB-779D-4D2D-8F3D-C7BF8B1FB433}" type="presOf" srcId="{0133BE41-5A87-49A3-B132-D2468C5754AB}" destId="{FC6EED47-1B27-4F5A-95C9-D11C95811369}" srcOrd="1" destOrd="0" presId="urn:microsoft.com/office/officeart/2005/8/layout/list1"/>
    <dgm:cxn modelId="{A92CA9CC-02C4-4DBF-B636-3A7C1D728E4C}" type="presOf" srcId="{0133BE41-5A87-49A3-B132-D2468C5754AB}" destId="{58D0AEF1-E50A-4D5B-9EFE-BFF1ED77ED36}" srcOrd="0" destOrd="0" presId="urn:microsoft.com/office/officeart/2005/8/layout/list1"/>
    <dgm:cxn modelId="{23BCEFFA-924B-440E-831A-5498F6A4F95C}" type="presOf" srcId="{A308FD41-9DFF-4899-AEEC-971A7C715F5D}" destId="{BCC593DA-EEF6-446D-B813-7517EF802407}" srcOrd="1" destOrd="0" presId="urn:microsoft.com/office/officeart/2005/8/layout/list1"/>
    <dgm:cxn modelId="{F0E62DFB-1A8E-44AD-80C1-30DF36B1FDE0}" type="presOf" srcId="{A237DF4C-EC22-43E7-B4E3-1782ED3952DB}" destId="{EFDE12E6-15CA-4545-8A05-6D3E0A9C50EE}" srcOrd="0" destOrd="0" presId="urn:microsoft.com/office/officeart/2005/8/layout/list1"/>
    <dgm:cxn modelId="{9C7A9E5B-7CD3-4ED2-9394-67FF7BAB3F56}" type="presParOf" srcId="{47749FDA-D98D-4B3A-B1CB-211B73650667}" destId="{2DBF48D8-8F88-4213-83DF-BC80136AE80F}" srcOrd="0" destOrd="0" presId="urn:microsoft.com/office/officeart/2005/8/layout/list1"/>
    <dgm:cxn modelId="{2569F57B-CD52-4ED6-8F43-5076C20B63AF}" type="presParOf" srcId="{2DBF48D8-8F88-4213-83DF-BC80136AE80F}" destId="{58D0AEF1-E50A-4D5B-9EFE-BFF1ED77ED36}" srcOrd="0" destOrd="0" presId="urn:microsoft.com/office/officeart/2005/8/layout/list1"/>
    <dgm:cxn modelId="{79816444-356C-490A-B553-D16677891E08}" type="presParOf" srcId="{2DBF48D8-8F88-4213-83DF-BC80136AE80F}" destId="{FC6EED47-1B27-4F5A-95C9-D11C95811369}" srcOrd="1" destOrd="0" presId="urn:microsoft.com/office/officeart/2005/8/layout/list1"/>
    <dgm:cxn modelId="{A8CB93B7-FCB9-4C63-BD7C-76C4AB5BFC1D}" type="presParOf" srcId="{47749FDA-D98D-4B3A-B1CB-211B73650667}" destId="{F6E6E380-011B-496A-B8A1-C3C7B9B441CE}" srcOrd="1" destOrd="0" presId="urn:microsoft.com/office/officeart/2005/8/layout/list1"/>
    <dgm:cxn modelId="{3C7DC0E0-1F1B-4EDC-BEDF-AEBF0CEC569D}" type="presParOf" srcId="{47749FDA-D98D-4B3A-B1CB-211B73650667}" destId="{D7D945FB-6645-4F9E-A640-01F6249A1081}" srcOrd="2" destOrd="0" presId="urn:microsoft.com/office/officeart/2005/8/layout/list1"/>
    <dgm:cxn modelId="{D34D90DA-5BB4-4F0B-BB3C-A310E6B6EA1B}" type="presParOf" srcId="{47749FDA-D98D-4B3A-B1CB-211B73650667}" destId="{AB1F24BF-D73F-4E2B-8342-8EAD8343B796}" srcOrd="3" destOrd="0" presId="urn:microsoft.com/office/officeart/2005/8/layout/list1"/>
    <dgm:cxn modelId="{D7054702-BC8A-444F-8563-66DDD5D65081}" type="presParOf" srcId="{47749FDA-D98D-4B3A-B1CB-211B73650667}" destId="{1F6922C3-4017-4C50-A41C-0E8C60F926ED}" srcOrd="4" destOrd="0" presId="urn:microsoft.com/office/officeart/2005/8/layout/list1"/>
    <dgm:cxn modelId="{EEB67255-B570-4A74-88FC-A8383A60A9D9}" type="presParOf" srcId="{1F6922C3-4017-4C50-A41C-0E8C60F926ED}" destId="{EFDE12E6-15CA-4545-8A05-6D3E0A9C50EE}" srcOrd="0" destOrd="0" presId="urn:microsoft.com/office/officeart/2005/8/layout/list1"/>
    <dgm:cxn modelId="{1E2CEF6D-72FE-40BB-857E-EBC80E5C6F33}" type="presParOf" srcId="{1F6922C3-4017-4C50-A41C-0E8C60F926ED}" destId="{E8EE3A7B-A58A-4B30-8F00-853D66E5A633}" srcOrd="1" destOrd="0" presId="urn:microsoft.com/office/officeart/2005/8/layout/list1"/>
    <dgm:cxn modelId="{43F1FC01-C69B-4935-9088-3632C85EEA0C}" type="presParOf" srcId="{47749FDA-D98D-4B3A-B1CB-211B73650667}" destId="{7EF538F8-404A-4BF5-9A21-3086D1806BBE}" srcOrd="5" destOrd="0" presId="urn:microsoft.com/office/officeart/2005/8/layout/list1"/>
    <dgm:cxn modelId="{437BD86F-D78A-44A1-9FBD-CA2B89E757D3}" type="presParOf" srcId="{47749FDA-D98D-4B3A-B1CB-211B73650667}" destId="{D96FDB98-6FE8-4CF9-B69C-50031CD2A27B}" srcOrd="6" destOrd="0" presId="urn:microsoft.com/office/officeart/2005/8/layout/list1"/>
    <dgm:cxn modelId="{7DAD0B66-F870-4EC5-893E-7D9508001C97}" type="presParOf" srcId="{47749FDA-D98D-4B3A-B1CB-211B73650667}" destId="{6B36E016-EECB-4869-BB92-CE9E00DB403D}" srcOrd="7" destOrd="0" presId="urn:microsoft.com/office/officeart/2005/8/layout/list1"/>
    <dgm:cxn modelId="{59EC644C-8537-4499-A539-EA3BEC6C74E1}" type="presParOf" srcId="{47749FDA-D98D-4B3A-B1CB-211B73650667}" destId="{7E1D36D1-1F21-416A-A75C-F6A448D38D79}" srcOrd="8" destOrd="0" presId="urn:microsoft.com/office/officeart/2005/8/layout/list1"/>
    <dgm:cxn modelId="{51DC23C6-BCBB-4B90-9359-FC1D43F56440}" type="presParOf" srcId="{7E1D36D1-1F21-416A-A75C-F6A448D38D79}" destId="{D073C612-7677-4F1E-9506-4A36C693F3D2}" srcOrd="0" destOrd="0" presId="urn:microsoft.com/office/officeart/2005/8/layout/list1"/>
    <dgm:cxn modelId="{7F90756C-CEAA-43A4-AFF3-BEE93A4BE4EF}" type="presParOf" srcId="{7E1D36D1-1F21-416A-A75C-F6A448D38D79}" destId="{BCC593DA-EEF6-446D-B813-7517EF802407}" srcOrd="1" destOrd="0" presId="urn:microsoft.com/office/officeart/2005/8/layout/list1"/>
    <dgm:cxn modelId="{F5B5050A-736B-4BF9-A09D-275FCBCEE82E}" type="presParOf" srcId="{47749FDA-D98D-4B3A-B1CB-211B73650667}" destId="{F0304944-25BE-42E8-8A94-77B1530CA440}" srcOrd="9" destOrd="0" presId="urn:microsoft.com/office/officeart/2005/8/layout/list1"/>
    <dgm:cxn modelId="{0FDB2754-9C8C-46BE-BE2E-29A672100BC0}" type="presParOf" srcId="{47749FDA-D98D-4B3A-B1CB-211B73650667}" destId="{4A5C0775-57C1-4B6C-A1DE-F855D1878F0A}" srcOrd="10" destOrd="0" presId="urn:microsoft.com/office/officeart/2005/8/layout/list1"/>
    <dgm:cxn modelId="{9A2FD24D-B930-4378-8C87-3183BF4304C0}" type="presParOf" srcId="{47749FDA-D98D-4B3A-B1CB-211B73650667}" destId="{64B4FFBF-8E96-489D-8B3A-0E939BEEFF32}" srcOrd="11" destOrd="0" presId="urn:microsoft.com/office/officeart/2005/8/layout/list1"/>
    <dgm:cxn modelId="{F15EC3D3-67C8-4BFA-B605-FF5E24A9A57D}" type="presParOf" srcId="{47749FDA-D98D-4B3A-B1CB-211B73650667}" destId="{693D31A1-9B43-4F6C-AC95-81C6A98A8238}" srcOrd="12" destOrd="0" presId="urn:microsoft.com/office/officeart/2005/8/layout/list1"/>
    <dgm:cxn modelId="{5774CD8D-717A-414F-9493-DC4166E2913A}" type="presParOf" srcId="{693D31A1-9B43-4F6C-AC95-81C6A98A8238}" destId="{96A940DC-D0B8-4494-9E30-92FD95E1F5A6}" srcOrd="0" destOrd="0" presId="urn:microsoft.com/office/officeart/2005/8/layout/list1"/>
    <dgm:cxn modelId="{2505F577-FA3D-4401-8DE5-254F887D2CDD}" type="presParOf" srcId="{693D31A1-9B43-4F6C-AC95-81C6A98A8238}" destId="{D10A6CA2-DAED-4F51-9800-A62FC1C369E2}" srcOrd="1" destOrd="0" presId="urn:microsoft.com/office/officeart/2005/8/layout/list1"/>
    <dgm:cxn modelId="{B94408E0-9816-428B-9DD8-06665ED39D08}" type="presParOf" srcId="{47749FDA-D98D-4B3A-B1CB-211B73650667}" destId="{9D9FAC7F-80B5-4D54-A7EB-9D71D9DFCEB2}" srcOrd="13" destOrd="0" presId="urn:microsoft.com/office/officeart/2005/8/layout/list1"/>
    <dgm:cxn modelId="{C4FEEBE5-2DE3-4DA1-AE76-49E34BD7A9BA}" type="presParOf" srcId="{47749FDA-D98D-4B3A-B1CB-211B73650667}" destId="{1126E9FF-D154-4AB5-A675-3565C6BD952B}" srcOrd="14"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6D11553-F401-40D1-A062-B1D45C325D69}" type="doc">
      <dgm:prSet loTypeId="urn:microsoft.com/office/officeart/2005/8/layout/hProcess9" loCatId="process" qsTypeId="urn:microsoft.com/office/officeart/2005/8/quickstyle/simple1" qsCatId="simple" csTypeId="urn:microsoft.com/office/officeart/2005/8/colors/colorful1" csCatId="colorful" phldr="1"/>
      <dgm:spPr/>
    </dgm:pt>
    <dgm:pt modelId="{976C33F7-E61E-4D4C-9212-5062368F22B4}">
      <dgm:prSet phldrT="[Text]"/>
      <dgm:spPr/>
      <dgm:t>
        <a:bodyPr/>
        <a:lstStyle/>
        <a:p>
          <a:pPr>
            <a:buNone/>
          </a:pPr>
          <a:r>
            <a:rPr lang="en-GB" dirty="0"/>
            <a:t>Microsoft aims to expand AI and automation in global hiring.</a:t>
          </a:r>
          <a:endParaRPr lang="en-US" dirty="0"/>
        </a:p>
      </dgm:t>
    </dgm:pt>
    <dgm:pt modelId="{03D08D47-D448-4AF7-991E-6F88A8C6A6E0}" type="parTrans" cxnId="{D2ABD9BC-1D7E-48C6-B55E-4FC54C7AD84D}">
      <dgm:prSet/>
      <dgm:spPr/>
      <dgm:t>
        <a:bodyPr/>
        <a:lstStyle/>
        <a:p>
          <a:endParaRPr lang="en-US"/>
        </a:p>
      </dgm:t>
    </dgm:pt>
    <dgm:pt modelId="{C2989803-0404-4DBE-A00A-15F5A3C3E920}" type="sibTrans" cxnId="{D2ABD9BC-1D7E-48C6-B55E-4FC54C7AD84D}">
      <dgm:prSet/>
      <dgm:spPr/>
      <dgm:t>
        <a:bodyPr/>
        <a:lstStyle/>
        <a:p>
          <a:endParaRPr lang="en-US"/>
        </a:p>
      </dgm:t>
    </dgm:pt>
    <dgm:pt modelId="{E7039CB5-7DB5-42B0-A163-0061A952A6F8}">
      <dgm:prSet phldrT="[Text]"/>
      <dgm:spPr/>
      <dgm:t>
        <a:bodyPr/>
        <a:lstStyle/>
        <a:p>
          <a:pPr>
            <a:buNone/>
          </a:pPr>
          <a:r>
            <a:rPr lang="en-GB" dirty="0"/>
            <a:t>Virtual reality (VR) tools may simulate job environments during assessments.</a:t>
          </a:r>
          <a:endParaRPr lang="en-US" dirty="0"/>
        </a:p>
      </dgm:t>
    </dgm:pt>
    <dgm:pt modelId="{7DB2E993-E559-4713-B456-7CF178205DB9}" type="parTrans" cxnId="{BAB37941-1E4F-4BE5-9F54-6708BDA79985}">
      <dgm:prSet/>
      <dgm:spPr/>
      <dgm:t>
        <a:bodyPr/>
        <a:lstStyle/>
        <a:p>
          <a:endParaRPr lang="en-US"/>
        </a:p>
      </dgm:t>
    </dgm:pt>
    <dgm:pt modelId="{CFBE5564-6896-416A-8D4C-1A3BD259B791}" type="sibTrans" cxnId="{BAB37941-1E4F-4BE5-9F54-6708BDA79985}">
      <dgm:prSet/>
      <dgm:spPr/>
      <dgm:t>
        <a:bodyPr/>
        <a:lstStyle/>
        <a:p>
          <a:endParaRPr lang="en-US"/>
        </a:p>
      </dgm:t>
    </dgm:pt>
    <dgm:pt modelId="{AC6DA2D3-A3A2-4142-BF7A-C32093F98CEB}">
      <dgm:prSet phldrT="[Text]"/>
      <dgm:spPr/>
      <dgm:t>
        <a:bodyPr/>
        <a:lstStyle/>
        <a:p>
          <a:pPr>
            <a:buNone/>
          </a:pPr>
          <a:r>
            <a:rPr lang="en-GB" dirty="0"/>
            <a:t>The company can increase their focus on sustainability and ethical hiring (Koman, </a:t>
          </a:r>
          <a:r>
            <a:rPr lang="en-GB" dirty="0" err="1"/>
            <a:t>Boršoš</a:t>
          </a:r>
          <a:r>
            <a:rPr lang="en-GB" dirty="0"/>
            <a:t> and Kubina, 2024).</a:t>
          </a:r>
          <a:endParaRPr lang="en-US" dirty="0"/>
        </a:p>
      </dgm:t>
    </dgm:pt>
    <dgm:pt modelId="{8CF458B6-0DBB-4ED2-94E4-29101BE63413}" type="parTrans" cxnId="{AD181F93-0203-4D9D-932C-7E9A34C583CB}">
      <dgm:prSet/>
      <dgm:spPr/>
      <dgm:t>
        <a:bodyPr/>
        <a:lstStyle/>
        <a:p>
          <a:endParaRPr lang="en-US"/>
        </a:p>
      </dgm:t>
    </dgm:pt>
    <dgm:pt modelId="{F7EDD3EA-EAEB-4BFA-9CA3-6E81E5185F2E}" type="sibTrans" cxnId="{AD181F93-0203-4D9D-932C-7E9A34C583CB}">
      <dgm:prSet/>
      <dgm:spPr/>
      <dgm:t>
        <a:bodyPr/>
        <a:lstStyle/>
        <a:p>
          <a:endParaRPr lang="en-US"/>
        </a:p>
      </dgm:t>
    </dgm:pt>
    <dgm:pt modelId="{F7BA7E0B-B652-4ED1-8300-32EB17CE83ED}">
      <dgm:prSet phldrT="[Text]"/>
      <dgm:spPr/>
      <dgm:t>
        <a:bodyPr/>
        <a:lstStyle/>
        <a:p>
          <a:pPr>
            <a:buNone/>
          </a:pPr>
          <a:r>
            <a:rPr lang="en-GB" dirty="0"/>
            <a:t>Continuous innovation will make recruitment more inclusive, and data driven.</a:t>
          </a:r>
          <a:endParaRPr lang="en-US" dirty="0"/>
        </a:p>
      </dgm:t>
    </dgm:pt>
    <dgm:pt modelId="{B8D60D02-0DE4-4AD2-AD46-FE02A6C0541A}" type="parTrans" cxnId="{771CD64A-4F33-4A26-B123-4AF44655F48E}">
      <dgm:prSet/>
      <dgm:spPr/>
      <dgm:t>
        <a:bodyPr/>
        <a:lstStyle/>
        <a:p>
          <a:endParaRPr lang="en-US"/>
        </a:p>
      </dgm:t>
    </dgm:pt>
    <dgm:pt modelId="{21C83314-854C-4D9B-8B40-D222C5AD4004}" type="sibTrans" cxnId="{771CD64A-4F33-4A26-B123-4AF44655F48E}">
      <dgm:prSet/>
      <dgm:spPr/>
      <dgm:t>
        <a:bodyPr/>
        <a:lstStyle/>
        <a:p>
          <a:endParaRPr lang="en-US"/>
        </a:p>
      </dgm:t>
    </dgm:pt>
    <dgm:pt modelId="{C1DED928-9654-48BE-8CE9-3E0B2C38D53E}" type="pres">
      <dgm:prSet presAssocID="{B6D11553-F401-40D1-A062-B1D45C325D69}" presName="CompostProcess" presStyleCnt="0">
        <dgm:presLayoutVars>
          <dgm:dir/>
          <dgm:resizeHandles val="exact"/>
        </dgm:presLayoutVars>
      </dgm:prSet>
      <dgm:spPr/>
    </dgm:pt>
    <dgm:pt modelId="{B3BD124C-424F-4D26-91D9-AD15E3D67511}" type="pres">
      <dgm:prSet presAssocID="{B6D11553-F401-40D1-A062-B1D45C325D69}" presName="arrow" presStyleLbl="bgShp" presStyleIdx="0" presStyleCnt="1"/>
      <dgm:spPr/>
    </dgm:pt>
    <dgm:pt modelId="{E6A9A58B-FDD9-4489-A944-4F647B309D57}" type="pres">
      <dgm:prSet presAssocID="{B6D11553-F401-40D1-A062-B1D45C325D69}" presName="linearProcess" presStyleCnt="0"/>
      <dgm:spPr/>
    </dgm:pt>
    <dgm:pt modelId="{008E742C-6C72-4883-9D94-03E702AD4417}" type="pres">
      <dgm:prSet presAssocID="{976C33F7-E61E-4D4C-9212-5062368F22B4}" presName="textNode" presStyleLbl="node1" presStyleIdx="0" presStyleCnt="4">
        <dgm:presLayoutVars>
          <dgm:bulletEnabled val="1"/>
        </dgm:presLayoutVars>
      </dgm:prSet>
      <dgm:spPr/>
    </dgm:pt>
    <dgm:pt modelId="{5B2BD5F6-EDCE-4C58-B5D5-4DD6666714FC}" type="pres">
      <dgm:prSet presAssocID="{C2989803-0404-4DBE-A00A-15F5A3C3E920}" presName="sibTrans" presStyleCnt="0"/>
      <dgm:spPr/>
    </dgm:pt>
    <dgm:pt modelId="{2AFAB6B7-5F38-4BB1-8852-83BCE9F55107}" type="pres">
      <dgm:prSet presAssocID="{E7039CB5-7DB5-42B0-A163-0061A952A6F8}" presName="textNode" presStyleLbl="node1" presStyleIdx="1" presStyleCnt="4">
        <dgm:presLayoutVars>
          <dgm:bulletEnabled val="1"/>
        </dgm:presLayoutVars>
      </dgm:prSet>
      <dgm:spPr/>
    </dgm:pt>
    <dgm:pt modelId="{88B59A11-80D7-43EF-9C72-1ECF043FDF5A}" type="pres">
      <dgm:prSet presAssocID="{CFBE5564-6896-416A-8D4C-1A3BD259B791}" presName="sibTrans" presStyleCnt="0"/>
      <dgm:spPr/>
    </dgm:pt>
    <dgm:pt modelId="{653E2599-9BEA-4638-BD0A-7479E26D3530}" type="pres">
      <dgm:prSet presAssocID="{AC6DA2D3-A3A2-4142-BF7A-C32093F98CEB}" presName="textNode" presStyleLbl="node1" presStyleIdx="2" presStyleCnt="4" custLinFactNeighborX="37456" custLinFactNeighborY="2531">
        <dgm:presLayoutVars>
          <dgm:bulletEnabled val="1"/>
        </dgm:presLayoutVars>
      </dgm:prSet>
      <dgm:spPr/>
    </dgm:pt>
    <dgm:pt modelId="{8B448301-362F-4FC3-B23D-B8D504D6F140}" type="pres">
      <dgm:prSet presAssocID="{F7EDD3EA-EAEB-4BFA-9CA3-6E81E5185F2E}" presName="sibTrans" presStyleCnt="0"/>
      <dgm:spPr/>
    </dgm:pt>
    <dgm:pt modelId="{40A4ECF2-95A7-4D64-8111-63B5A6878765}" type="pres">
      <dgm:prSet presAssocID="{F7BA7E0B-B652-4ED1-8300-32EB17CE83ED}" presName="textNode" presStyleLbl="node1" presStyleIdx="3" presStyleCnt="4">
        <dgm:presLayoutVars>
          <dgm:bulletEnabled val="1"/>
        </dgm:presLayoutVars>
      </dgm:prSet>
      <dgm:spPr/>
    </dgm:pt>
  </dgm:ptLst>
  <dgm:cxnLst>
    <dgm:cxn modelId="{F4793019-ED4F-43EF-BA6E-A5756B2DAF21}" type="presOf" srcId="{B6D11553-F401-40D1-A062-B1D45C325D69}" destId="{C1DED928-9654-48BE-8CE9-3E0B2C38D53E}" srcOrd="0" destOrd="0" presId="urn:microsoft.com/office/officeart/2005/8/layout/hProcess9"/>
    <dgm:cxn modelId="{BAB37941-1E4F-4BE5-9F54-6708BDA79985}" srcId="{B6D11553-F401-40D1-A062-B1D45C325D69}" destId="{E7039CB5-7DB5-42B0-A163-0061A952A6F8}" srcOrd="1" destOrd="0" parTransId="{7DB2E993-E559-4713-B456-7CF178205DB9}" sibTransId="{CFBE5564-6896-416A-8D4C-1A3BD259B791}"/>
    <dgm:cxn modelId="{771CD64A-4F33-4A26-B123-4AF44655F48E}" srcId="{B6D11553-F401-40D1-A062-B1D45C325D69}" destId="{F7BA7E0B-B652-4ED1-8300-32EB17CE83ED}" srcOrd="3" destOrd="0" parTransId="{B8D60D02-0DE4-4AD2-AD46-FE02A6C0541A}" sibTransId="{21C83314-854C-4D9B-8B40-D222C5AD4004}"/>
    <dgm:cxn modelId="{AD181F93-0203-4D9D-932C-7E9A34C583CB}" srcId="{B6D11553-F401-40D1-A062-B1D45C325D69}" destId="{AC6DA2D3-A3A2-4142-BF7A-C32093F98CEB}" srcOrd="2" destOrd="0" parTransId="{8CF458B6-0DBB-4ED2-94E4-29101BE63413}" sibTransId="{F7EDD3EA-EAEB-4BFA-9CA3-6E81E5185F2E}"/>
    <dgm:cxn modelId="{896EAB99-4ECB-427E-BE84-2B023A9C98AB}" type="presOf" srcId="{976C33F7-E61E-4D4C-9212-5062368F22B4}" destId="{008E742C-6C72-4883-9D94-03E702AD4417}" srcOrd="0" destOrd="0" presId="urn:microsoft.com/office/officeart/2005/8/layout/hProcess9"/>
    <dgm:cxn modelId="{D2ABD9BC-1D7E-48C6-B55E-4FC54C7AD84D}" srcId="{B6D11553-F401-40D1-A062-B1D45C325D69}" destId="{976C33F7-E61E-4D4C-9212-5062368F22B4}" srcOrd="0" destOrd="0" parTransId="{03D08D47-D448-4AF7-991E-6F88A8C6A6E0}" sibTransId="{C2989803-0404-4DBE-A00A-15F5A3C3E920}"/>
    <dgm:cxn modelId="{27919AC1-C7C2-440B-85EB-807FBB4DA3B0}" type="presOf" srcId="{F7BA7E0B-B652-4ED1-8300-32EB17CE83ED}" destId="{40A4ECF2-95A7-4D64-8111-63B5A6878765}" srcOrd="0" destOrd="0" presId="urn:microsoft.com/office/officeart/2005/8/layout/hProcess9"/>
    <dgm:cxn modelId="{5C75ADDA-B13A-4417-93BC-FACB164DA39A}" type="presOf" srcId="{E7039CB5-7DB5-42B0-A163-0061A952A6F8}" destId="{2AFAB6B7-5F38-4BB1-8852-83BCE9F55107}" srcOrd="0" destOrd="0" presId="urn:microsoft.com/office/officeart/2005/8/layout/hProcess9"/>
    <dgm:cxn modelId="{1672FDDD-47D0-4261-8F9A-7DB028F5C585}" type="presOf" srcId="{AC6DA2D3-A3A2-4142-BF7A-C32093F98CEB}" destId="{653E2599-9BEA-4638-BD0A-7479E26D3530}" srcOrd="0" destOrd="0" presId="urn:microsoft.com/office/officeart/2005/8/layout/hProcess9"/>
    <dgm:cxn modelId="{D78C9EE6-7835-4CF6-BFE9-67D0EC4BCC26}" type="presParOf" srcId="{C1DED928-9654-48BE-8CE9-3E0B2C38D53E}" destId="{B3BD124C-424F-4D26-91D9-AD15E3D67511}" srcOrd="0" destOrd="0" presId="urn:microsoft.com/office/officeart/2005/8/layout/hProcess9"/>
    <dgm:cxn modelId="{D75087B4-D0C4-4B8C-8E8F-D29EFDFB75B8}" type="presParOf" srcId="{C1DED928-9654-48BE-8CE9-3E0B2C38D53E}" destId="{E6A9A58B-FDD9-4489-A944-4F647B309D57}" srcOrd="1" destOrd="0" presId="urn:microsoft.com/office/officeart/2005/8/layout/hProcess9"/>
    <dgm:cxn modelId="{21D41F78-B75C-43FF-8F11-FB5394E9A2FA}" type="presParOf" srcId="{E6A9A58B-FDD9-4489-A944-4F647B309D57}" destId="{008E742C-6C72-4883-9D94-03E702AD4417}" srcOrd="0" destOrd="0" presId="urn:microsoft.com/office/officeart/2005/8/layout/hProcess9"/>
    <dgm:cxn modelId="{810F1866-A61E-4DA2-819F-0603DCB1ABD1}" type="presParOf" srcId="{E6A9A58B-FDD9-4489-A944-4F647B309D57}" destId="{5B2BD5F6-EDCE-4C58-B5D5-4DD6666714FC}" srcOrd="1" destOrd="0" presId="urn:microsoft.com/office/officeart/2005/8/layout/hProcess9"/>
    <dgm:cxn modelId="{6D26FFEB-336E-4D98-AA69-A83D3B798436}" type="presParOf" srcId="{E6A9A58B-FDD9-4489-A944-4F647B309D57}" destId="{2AFAB6B7-5F38-4BB1-8852-83BCE9F55107}" srcOrd="2" destOrd="0" presId="urn:microsoft.com/office/officeart/2005/8/layout/hProcess9"/>
    <dgm:cxn modelId="{EFF7E892-E2EB-4DAA-B772-D472A9178C8A}" type="presParOf" srcId="{E6A9A58B-FDD9-4489-A944-4F647B309D57}" destId="{88B59A11-80D7-43EF-9C72-1ECF043FDF5A}" srcOrd="3" destOrd="0" presId="urn:microsoft.com/office/officeart/2005/8/layout/hProcess9"/>
    <dgm:cxn modelId="{6AC7DEF0-984F-448B-AAE1-65EF1FE627A6}" type="presParOf" srcId="{E6A9A58B-FDD9-4489-A944-4F647B309D57}" destId="{653E2599-9BEA-4638-BD0A-7479E26D3530}" srcOrd="4" destOrd="0" presId="urn:microsoft.com/office/officeart/2005/8/layout/hProcess9"/>
    <dgm:cxn modelId="{409A32A7-ED3E-410E-B733-30848933D77D}" type="presParOf" srcId="{E6A9A58B-FDD9-4489-A944-4F647B309D57}" destId="{8B448301-362F-4FC3-B23D-B8D504D6F140}" srcOrd="5" destOrd="0" presId="urn:microsoft.com/office/officeart/2005/8/layout/hProcess9"/>
    <dgm:cxn modelId="{D95EFCFB-1D1C-47A1-BDF1-5D8DD704C800}" type="presParOf" srcId="{E6A9A58B-FDD9-4489-A944-4F647B309D57}" destId="{40A4ECF2-95A7-4D64-8111-63B5A6878765}" srcOrd="6"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E07D72E-C8C2-467C-9937-0EB0ECC56EDE}" type="doc">
      <dgm:prSet loTypeId="urn:microsoft.com/office/officeart/2005/8/layout/lProcess2" loCatId="list" qsTypeId="urn:microsoft.com/office/officeart/2005/8/quickstyle/simple1" qsCatId="simple" csTypeId="urn:microsoft.com/office/officeart/2005/8/colors/accent3_1" csCatId="accent3" phldr="1"/>
      <dgm:spPr/>
      <dgm:t>
        <a:bodyPr/>
        <a:lstStyle/>
        <a:p>
          <a:endParaRPr lang="en-US"/>
        </a:p>
      </dgm:t>
    </dgm:pt>
    <dgm:pt modelId="{6528B6D7-5C71-4ACF-9560-9E136477F29B}">
      <dgm:prSet phldrT="[Text]" custT="1"/>
      <dgm:spPr/>
      <dgm:t>
        <a:bodyPr/>
        <a:lstStyle/>
        <a:p>
          <a:pPr>
            <a:buNone/>
          </a:pPr>
          <a:r>
            <a:rPr lang="en-GB" sz="2000" dirty="0"/>
            <a:t>Microsoft’s performance management focuses on growth, learning, and innovation.</a:t>
          </a:r>
          <a:endParaRPr lang="en-US" sz="2000" dirty="0"/>
        </a:p>
      </dgm:t>
    </dgm:pt>
    <dgm:pt modelId="{3C7AC2AF-1B22-4279-8170-F93E54B5CED2}" type="parTrans" cxnId="{A48A46C2-C6C1-4486-913B-EDCA87C0A5A5}">
      <dgm:prSet/>
      <dgm:spPr/>
      <dgm:t>
        <a:bodyPr/>
        <a:lstStyle/>
        <a:p>
          <a:endParaRPr lang="en-US" sz="2000"/>
        </a:p>
      </dgm:t>
    </dgm:pt>
    <dgm:pt modelId="{519A92B6-D2CA-4F49-99F8-BB1A56B63C7E}" type="sibTrans" cxnId="{A48A46C2-C6C1-4486-913B-EDCA87C0A5A5}">
      <dgm:prSet/>
      <dgm:spPr/>
      <dgm:t>
        <a:bodyPr/>
        <a:lstStyle/>
        <a:p>
          <a:endParaRPr lang="en-US" sz="2000"/>
        </a:p>
      </dgm:t>
    </dgm:pt>
    <dgm:pt modelId="{BDFDC54C-E56D-478C-848F-2AFAC95D5CD0}">
      <dgm:prSet phldrT="[Text]" custT="1"/>
      <dgm:spPr/>
      <dgm:t>
        <a:bodyPr/>
        <a:lstStyle/>
        <a:p>
          <a:pPr>
            <a:buNone/>
          </a:pPr>
          <a:r>
            <a:rPr lang="en-GB" sz="2000" dirty="0"/>
            <a:t>The company replaced traditional annual reviews with continuous feedback systems.</a:t>
          </a:r>
          <a:endParaRPr lang="en-US" sz="2000" dirty="0"/>
        </a:p>
      </dgm:t>
    </dgm:pt>
    <dgm:pt modelId="{B394A719-5E1F-4922-AA4F-6F54AD2CBBC8}" type="parTrans" cxnId="{4E085E74-B8F5-46D0-8007-8A23322F96B8}">
      <dgm:prSet/>
      <dgm:spPr/>
      <dgm:t>
        <a:bodyPr/>
        <a:lstStyle/>
        <a:p>
          <a:endParaRPr lang="en-US" sz="2000"/>
        </a:p>
      </dgm:t>
    </dgm:pt>
    <dgm:pt modelId="{81A648A9-7B1B-4D68-A8B3-B81F6B8E94A9}" type="sibTrans" cxnId="{4E085E74-B8F5-46D0-8007-8A23322F96B8}">
      <dgm:prSet/>
      <dgm:spPr/>
      <dgm:t>
        <a:bodyPr/>
        <a:lstStyle/>
        <a:p>
          <a:endParaRPr lang="en-US" sz="2000"/>
        </a:p>
      </dgm:t>
    </dgm:pt>
    <dgm:pt modelId="{C6C55ED7-D2F4-425E-AC37-5A6CF7534E53}">
      <dgm:prSet phldrT="[Text]" custT="1"/>
      <dgm:spPr/>
      <dgm:t>
        <a:bodyPr/>
        <a:lstStyle/>
        <a:p>
          <a:pPr>
            <a:buNone/>
          </a:pPr>
          <a:r>
            <a:rPr lang="en-GB" sz="2000" dirty="0"/>
            <a:t>Emphasis is placed on employee development through technology-enabled coaching.</a:t>
          </a:r>
          <a:endParaRPr lang="en-US" sz="2000" dirty="0"/>
        </a:p>
      </dgm:t>
    </dgm:pt>
    <dgm:pt modelId="{D9180C3F-4CBD-4E63-B6D9-0E68F27B170C}" type="parTrans" cxnId="{70089863-3A5F-4F22-9741-73A4AFC11A3A}">
      <dgm:prSet/>
      <dgm:spPr/>
      <dgm:t>
        <a:bodyPr/>
        <a:lstStyle/>
        <a:p>
          <a:endParaRPr lang="en-US" sz="2000"/>
        </a:p>
      </dgm:t>
    </dgm:pt>
    <dgm:pt modelId="{181C5865-D77E-4C9C-8EDC-1D34A85923BE}" type="sibTrans" cxnId="{70089863-3A5F-4F22-9741-73A4AFC11A3A}">
      <dgm:prSet/>
      <dgm:spPr/>
      <dgm:t>
        <a:bodyPr/>
        <a:lstStyle/>
        <a:p>
          <a:endParaRPr lang="en-US" sz="2000"/>
        </a:p>
      </dgm:t>
    </dgm:pt>
    <dgm:pt modelId="{74EF6820-CEFE-417C-8FFF-6B60BA5F4398}">
      <dgm:prSet phldrT="[Text]" custT="1"/>
      <dgm:spPr/>
      <dgm:t>
        <a:bodyPr/>
        <a:lstStyle/>
        <a:p>
          <a:pPr>
            <a:buNone/>
          </a:pPr>
          <a:r>
            <a:rPr lang="en-GB" sz="2000" dirty="0"/>
            <a:t>Performance management supports Microsoft’s culture of empowerment and collaboration (Schrøder-Hansen and Hansen, 2023).</a:t>
          </a:r>
          <a:endParaRPr lang="en-US" sz="2000" dirty="0"/>
        </a:p>
      </dgm:t>
    </dgm:pt>
    <dgm:pt modelId="{78CE2ED0-E37A-4E16-9055-939C6861128C}" type="parTrans" cxnId="{A14EDA8A-C0A7-4F2B-939C-8687C189B5BE}">
      <dgm:prSet/>
      <dgm:spPr/>
      <dgm:t>
        <a:bodyPr/>
        <a:lstStyle/>
        <a:p>
          <a:endParaRPr lang="en-US" sz="2000"/>
        </a:p>
      </dgm:t>
    </dgm:pt>
    <dgm:pt modelId="{99D60260-5FDD-46F8-8D15-1BB8BAE71302}" type="sibTrans" cxnId="{A14EDA8A-C0A7-4F2B-939C-8687C189B5BE}">
      <dgm:prSet/>
      <dgm:spPr/>
      <dgm:t>
        <a:bodyPr/>
        <a:lstStyle/>
        <a:p>
          <a:endParaRPr lang="en-US" sz="2000"/>
        </a:p>
      </dgm:t>
    </dgm:pt>
    <dgm:pt modelId="{5A68866D-C684-42E6-A58D-A91B37077B7D}" type="pres">
      <dgm:prSet presAssocID="{9E07D72E-C8C2-467C-9937-0EB0ECC56EDE}" presName="theList" presStyleCnt="0">
        <dgm:presLayoutVars>
          <dgm:dir/>
          <dgm:animLvl val="lvl"/>
          <dgm:resizeHandles val="exact"/>
        </dgm:presLayoutVars>
      </dgm:prSet>
      <dgm:spPr/>
    </dgm:pt>
    <dgm:pt modelId="{C31C9D70-8634-4736-9BFF-E24E6E2CEA1B}" type="pres">
      <dgm:prSet presAssocID="{6528B6D7-5C71-4ACF-9560-9E136477F29B}" presName="compNode" presStyleCnt="0"/>
      <dgm:spPr/>
    </dgm:pt>
    <dgm:pt modelId="{03B1D8E5-60CA-4068-9B76-32ED16FEAEDC}" type="pres">
      <dgm:prSet presAssocID="{6528B6D7-5C71-4ACF-9560-9E136477F29B}" presName="aNode" presStyleLbl="bgShp" presStyleIdx="0" presStyleCnt="1"/>
      <dgm:spPr/>
    </dgm:pt>
    <dgm:pt modelId="{95D346A3-05E2-41A0-AAF1-833CA4505CC3}" type="pres">
      <dgm:prSet presAssocID="{6528B6D7-5C71-4ACF-9560-9E136477F29B}" presName="textNode" presStyleLbl="bgShp" presStyleIdx="0" presStyleCnt="1"/>
      <dgm:spPr/>
    </dgm:pt>
    <dgm:pt modelId="{E51AC83F-CE60-44CD-9B3D-E1FF10BF88A1}" type="pres">
      <dgm:prSet presAssocID="{6528B6D7-5C71-4ACF-9560-9E136477F29B}" presName="compChildNode" presStyleCnt="0"/>
      <dgm:spPr/>
    </dgm:pt>
    <dgm:pt modelId="{596443C4-3D97-4F5B-A20F-E1B07D251ADA}" type="pres">
      <dgm:prSet presAssocID="{6528B6D7-5C71-4ACF-9560-9E136477F29B}" presName="theInnerList" presStyleCnt="0"/>
      <dgm:spPr/>
    </dgm:pt>
    <dgm:pt modelId="{18E791C4-F0E4-4C2C-B19A-A4A5FE51F7C5}" type="pres">
      <dgm:prSet presAssocID="{BDFDC54C-E56D-478C-848F-2AFAC95D5CD0}" presName="childNode" presStyleLbl="node1" presStyleIdx="0" presStyleCnt="3">
        <dgm:presLayoutVars>
          <dgm:bulletEnabled val="1"/>
        </dgm:presLayoutVars>
      </dgm:prSet>
      <dgm:spPr/>
    </dgm:pt>
    <dgm:pt modelId="{FFF3AF20-C630-45CE-A02E-9670A0FC5A8D}" type="pres">
      <dgm:prSet presAssocID="{BDFDC54C-E56D-478C-848F-2AFAC95D5CD0}" presName="aSpace2" presStyleCnt="0"/>
      <dgm:spPr/>
    </dgm:pt>
    <dgm:pt modelId="{55F36A94-8E80-4BC7-BA3C-DE5954038E61}" type="pres">
      <dgm:prSet presAssocID="{C6C55ED7-D2F4-425E-AC37-5A6CF7534E53}" presName="childNode" presStyleLbl="node1" presStyleIdx="1" presStyleCnt="3">
        <dgm:presLayoutVars>
          <dgm:bulletEnabled val="1"/>
        </dgm:presLayoutVars>
      </dgm:prSet>
      <dgm:spPr/>
    </dgm:pt>
    <dgm:pt modelId="{4798A39A-F99A-430E-B64F-A2F473CE22E8}" type="pres">
      <dgm:prSet presAssocID="{C6C55ED7-D2F4-425E-AC37-5A6CF7534E53}" presName="aSpace2" presStyleCnt="0"/>
      <dgm:spPr/>
    </dgm:pt>
    <dgm:pt modelId="{3E9D7C96-7E8E-4628-A71E-60D4801F7D3E}" type="pres">
      <dgm:prSet presAssocID="{74EF6820-CEFE-417C-8FFF-6B60BA5F4398}" presName="childNode" presStyleLbl="node1" presStyleIdx="2" presStyleCnt="3">
        <dgm:presLayoutVars>
          <dgm:bulletEnabled val="1"/>
        </dgm:presLayoutVars>
      </dgm:prSet>
      <dgm:spPr/>
    </dgm:pt>
  </dgm:ptLst>
  <dgm:cxnLst>
    <dgm:cxn modelId="{C354AF0F-54F9-48B9-A990-7AAC26736A39}" type="presOf" srcId="{6528B6D7-5C71-4ACF-9560-9E136477F29B}" destId="{03B1D8E5-60CA-4068-9B76-32ED16FEAEDC}" srcOrd="0" destOrd="0" presId="urn:microsoft.com/office/officeart/2005/8/layout/lProcess2"/>
    <dgm:cxn modelId="{7FEA052A-914B-4CD8-8D3E-9FBCFA7A9937}" type="presOf" srcId="{9E07D72E-C8C2-467C-9937-0EB0ECC56EDE}" destId="{5A68866D-C684-42E6-A58D-A91B37077B7D}" srcOrd="0" destOrd="0" presId="urn:microsoft.com/office/officeart/2005/8/layout/lProcess2"/>
    <dgm:cxn modelId="{455EA541-9172-437F-AB30-3932B73AB961}" type="presOf" srcId="{6528B6D7-5C71-4ACF-9560-9E136477F29B}" destId="{95D346A3-05E2-41A0-AAF1-833CA4505CC3}" srcOrd="1" destOrd="0" presId="urn:microsoft.com/office/officeart/2005/8/layout/lProcess2"/>
    <dgm:cxn modelId="{70089863-3A5F-4F22-9741-73A4AFC11A3A}" srcId="{6528B6D7-5C71-4ACF-9560-9E136477F29B}" destId="{C6C55ED7-D2F4-425E-AC37-5A6CF7534E53}" srcOrd="1" destOrd="0" parTransId="{D9180C3F-4CBD-4E63-B6D9-0E68F27B170C}" sibTransId="{181C5865-D77E-4C9C-8EDC-1D34A85923BE}"/>
    <dgm:cxn modelId="{4E085E74-B8F5-46D0-8007-8A23322F96B8}" srcId="{6528B6D7-5C71-4ACF-9560-9E136477F29B}" destId="{BDFDC54C-E56D-478C-848F-2AFAC95D5CD0}" srcOrd="0" destOrd="0" parTransId="{B394A719-5E1F-4922-AA4F-6F54AD2CBBC8}" sibTransId="{81A648A9-7B1B-4D68-A8B3-B81F6B8E94A9}"/>
    <dgm:cxn modelId="{F40B2386-1D9E-4ED8-83A9-27B3CC526662}" type="presOf" srcId="{BDFDC54C-E56D-478C-848F-2AFAC95D5CD0}" destId="{18E791C4-F0E4-4C2C-B19A-A4A5FE51F7C5}" srcOrd="0" destOrd="0" presId="urn:microsoft.com/office/officeart/2005/8/layout/lProcess2"/>
    <dgm:cxn modelId="{A14EDA8A-C0A7-4F2B-939C-8687C189B5BE}" srcId="{6528B6D7-5C71-4ACF-9560-9E136477F29B}" destId="{74EF6820-CEFE-417C-8FFF-6B60BA5F4398}" srcOrd="2" destOrd="0" parTransId="{78CE2ED0-E37A-4E16-9055-939C6861128C}" sibTransId="{99D60260-5FDD-46F8-8D15-1BB8BAE71302}"/>
    <dgm:cxn modelId="{0423E2A7-A169-4139-9353-B4205D505A68}" type="presOf" srcId="{74EF6820-CEFE-417C-8FFF-6B60BA5F4398}" destId="{3E9D7C96-7E8E-4628-A71E-60D4801F7D3E}" srcOrd="0" destOrd="0" presId="urn:microsoft.com/office/officeart/2005/8/layout/lProcess2"/>
    <dgm:cxn modelId="{A48A46C2-C6C1-4486-913B-EDCA87C0A5A5}" srcId="{9E07D72E-C8C2-467C-9937-0EB0ECC56EDE}" destId="{6528B6D7-5C71-4ACF-9560-9E136477F29B}" srcOrd="0" destOrd="0" parTransId="{3C7AC2AF-1B22-4279-8170-F93E54B5CED2}" sibTransId="{519A92B6-D2CA-4F49-99F8-BB1A56B63C7E}"/>
    <dgm:cxn modelId="{5714A8C8-9DE6-4F8E-99CD-D6CEEA33A67E}" type="presOf" srcId="{C6C55ED7-D2F4-425E-AC37-5A6CF7534E53}" destId="{55F36A94-8E80-4BC7-BA3C-DE5954038E61}" srcOrd="0" destOrd="0" presId="urn:microsoft.com/office/officeart/2005/8/layout/lProcess2"/>
    <dgm:cxn modelId="{FB4F45C4-7BA0-4AB4-B56D-22212F1437E4}" type="presParOf" srcId="{5A68866D-C684-42E6-A58D-A91B37077B7D}" destId="{C31C9D70-8634-4736-9BFF-E24E6E2CEA1B}" srcOrd="0" destOrd="0" presId="urn:microsoft.com/office/officeart/2005/8/layout/lProcess2"/>
    <dgm:cxn modelId="{6472B3F9-ED18-4A68-A550-496A34B77529}" type="presParOf" srcId="{C31C9D70-8634-4736-9BFF-E24E6E2CEA1B}" destId="{03B1D8E5-60CA-4068-9B76-32ED16FEAEDC}" srcOrd="0" destOrd="0" presId="urn:microsoft.com/office/officeart/2005/8/layout/lProcess2"/>
    <dgm:cxn modelId="{CBA4570A-9DED-4B53-AF78-2F76082C2C30}" type="presParOf" srcId="{C31C9D70-8634-4736-9BFF-E24E6E2CEA1B}" destId="{95D346A3-05E2-41A0-AAF1-833CA4505CC3}" srcOrd="1" destOrd="0" presId="urn:microsoft.com/office/officeart/2005/8/layout/lProcess2"/>
    <dgm:cxn modelId="{9800D0BB-6C30-4CAC-8E7E-2E52FAEA2A4F}" type="presParOf" srcId="{C31C9D70-8634-4736-9BFF-E24E6E2CEA1B}" destId="{E51AC83F-CE60-44CD-9B3D-E1FF10BF88A1}" srcOrd="2" destOrd="0" presId="urn:microsoft.com/office/officeart/2005/8/layout/lProcess2"/>
    <dgm:cxn modelId="{483593BB-9003-4748-8520-DBEACA33BF8A}" type="presParOf" srcId="{E51AC83F-CE60-44CD-9B3D-E1FF10BF88A1}" destId="{596443C4-3D97-4F5B-A20F-E1B07D251ADA}" srcOrd="0" destOrd="0" presId="urn:microsoft.com/office/officeart/2005/8/layout/lProcess2"/>
    <dgm:cxn modelId="{858739AA-BC40-42B6-B824-DE0507727954}" type="presParOf" srcId="{596443C4-3D97-4F5B-A20F-E1B07D251ADA}" destId="{18E791C4-F0E4-4C2C-B19A-A4A5FE51F7C5}" srcOrd="0" destOrd="0" presId="urn:microsoft.com/office/officeart/2005/8/layout/lProcess2"/>
    <dgm:cxn modelId="{300DEA12-A481-4D11-8108-3C8177DD2409}" type="presParOf" srcId="{596443C4-3D97-4F5B-A20F-E1B07D251ADA}" destId="{FFF3AF20-C630-45CE-A02E-9670A0FC5A8D}" srcOrd="1" destOrd="0" presId="urn:microsoft.com/office/officeart/2005/8/layout/lProcess2"/>
    <dgm:cxn modelId="{6C09CDD7-C1FF-45D8-A5D9-F8D0E0BB7FAC}" type="presParOf" srcId="{596443C4-3D97-4F5B-A20F-E1B07D251ADA}" destId="{55F36A94-8E80-4BC7-BA3C-DE5954038E61}" srcOrd="2" destOrd="0" presId="urn:microsoft.com/office/officeart/2005/8/layout/lProcess2"/>
    <dgm:cxn modelId="{10DCBDBE-07C5-40E7-AB31-5F30FD15F1C1}" type="presParOf" srcId="{596443C4-3D97-4F5B-A20F-E1B07D251ADA}" destId="{4798A39A-F99A-430E-B64F-A2F473CE22E8}" srcOrd="3" destOrd="0" presId="urn:microsoft.com/office/officeart/2005/8/layout/lProcess2"/>
    <dgm:cxn modelId="{CB611E4B-DD3B-47B1-9AC7-223FDA5EFC11}" type="presParOf" srcId="{596443C4-3D97-4F5B-A20F-E1B07D251ADA}" destId="{3E9D7C96-7E8E-4628-A71E-60D4801F7D3E}" srcOrd="4" destOrd="0" presId="urn:microsoft.com/office/officeart/2005/8/layout/l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571B42D-7546-4AB8-9D12-D09DBABB0C54}" type="doc">
      <dgm:prSet loTypeId="urn:microsoft.com/office/officeart/2005/8/layout/vProcess5" loCatId="process" qsTypeId="urn:microsoft.com/office/officeart/2005/8/quickstyle/simple1" qsCatId="simple" csTypeId="urn:microsoft.com/office/officeart/2005/8/colors/accent3_3" csCatId="accent3" phldr="1"/>
      <dgm:spPr/>
      <dgm:t>
        <a:bodyPr/>
        <a:lstStyle/>
        <a:p>
          <a:endParaRPr lang="en-US"/>
        </a:p>
      </dgm:t>
    </dgm:pt>
    <dgm:pt modelId="{683F3A3A-A4B1-4F18-8BE9-AC92D2E7A42F}">
      <dgm:prSet phldrT="[Text]" custT="1"/>
      <dgm:spPr/>
      <dgm:t>
        <a:bodyPr/>
        <a:lstStyle/>
        <a:p>
          <a:pPr>
            <a:buNone/>
          </a:pPr>
          <a:r>
            <a:rPr lang="en-GB" sz="2000" dirty="0"/>
            <a:t>Line managers provide consistent feedback and set achievable goals.</a:t>
          </a:r>
          <a:endParaRPr lang="en-US" sz="2000" dirty="0"/>
        </a:p>
      </dgm:t>
    </dgm:pt>
    <dgm:pt modelId="{41249B46-6CB0-4B4D-9212-3B3653112CEF}" type="parTrans" cxnId="{009B7A74-8713-4EFD-8508-AE5CB0EF8240}">
      <dgm:prSet/>
      <dgm:spPr/>
      <dgm:t>
        <a:bodyPr/>
        <a:lstStyle/>
        <a:p>
          <a:endParaRPr lang="en-US" sz="2000"/>
        </a:p>
      </dgm:t>
    </dgm:pt>
    <dgm:pt modelId="{5B97C422-B6A0-40C0-8906-26011A503EAC}" type="sibTrans" cxnId="{009B7A74-8713-4EFD-8508-AE5CB0EF8240}">
      <dgm:prSet custT="1"/>
      <dgm:spPr/>
      <dgm:t>
        <a:bodyPr/>
        <a:lstStyle/>
        <a:p>
          <a:endParaRPr lang="en-US" sz="2000"/>
        </a:p>
      </dgm:t>
    </dgm:pt>
    <dgm:pt modelId="{CB8F96B7-2A1A-4A46-971B-F6D124280B98}">
      <dgm:prSet phldrT="[Text]" custT="1"/>
      <dgm:spPr/>
      <dgm:t>
        <a:bodyPr/>
        <a:lstStyle/>
        <a:p>
          <a:pPr>
            <a:buNone/>
          </a:pPr>
          <a:r>
            <a:rPr lang="en-GB" sz="2000" dirty="0"/>
            <a:t>They use data analytics to track progress and recognise achievements.</a:t>
          </a:r>
          <a:endParaRPr lang="en-US" sz="2000" dirty="0"/>
        </a:p>
      </dgm:t>
    </dgm:pt>
    <dgm:pt modelId="{996D5813-3F15-47FD-A922-7D39F98F2765}" type="parTrans" cxnId="{754C6957-2DEB-4712-9697-0784AE6E54E0}">
      <dgm:prSet/>
      <dgm:spPr/>
      <dgm:t>
        <a:bodyPr/>
        <a:lstStyle/>
        <a:p>
          <a:endParaRPr lang="en-US" sz="2000"/>
        </a:p>
      </dgm:t>
    </dgm:pt>
    <dgm:pt modelId="{3E2DE12C-C8A4-4A18-A9D2-66B1D86537EA}" type="sibTrans" cxnId="{754C6957-2DEB-4712-9697-0784AE6E54E0}">
      <dgm:prSet custT="1"/>
      <dgm:spPr/>
      <dgm:t>
        <a:bodyPr/>
        <a:lstStyle/>
        <a:p>
          <a:endParaRPr lang="en-US" sz="2000"/>
        </a:p>
      </dgm:t>
    </dgm:pt>
    <dgm:pt modelId="{8876D596-1BB8-46AF-97EC-9634FCC5B96F}">
      <dgm:prSet phldrT="[Text]" custT="1"/>
      <dgm:spPr/>
      <dgm:t>
        <a:bodyPr/>
        <a:lstStyle/>
        <a:p>
          <a:pPr>
            <a:buNone/>
          </a:pPr>
          <a:r>
            <a:rPr lang="en-GB" sz="2000" dirty="0"/>
            <a:t>Managers ensure performance discussions are inclusive and growth-oriented (Schrøder-Hansen and Hansen, 2022).</a:t>
          </a:r>
          <a:endParaRPr lang="en-US" sz="2000" dirty="0"/>
        </a:p>
      </dgm:t>
    </dgm:pt>
    <dgm:pt modelId="{518F14FE-A314-41B0-8B91-B297054E3B8F}" type="parTrans" cxnId="{07573175-A575-4EDA-BDDC-AC214CA8619A}">
      <dgm:prSet/>
      <dgm:spPr/>
      <dgm:t>
        <a:bodyPr/>
        <a:lstStyle/>
        <a:p>
          <a:endParaRPr lang="en-US" sz="2000"/>
        </a:p>
      </dgm:t>
    </dgm:pt>
    <dgm:pt modelId="{33976108-E35C-4266-9A5D-6A67F0E4069F}" type="sibTrans" cxnId="{07573175-A575-4EDA-BDDC-AC214CA8619A}">
      <dgm:prSet custT="1"/>
      <dgm:spPr/>
      <dgm:t>
        <a:bodyPr/>
        <a:lstStyle/>
        <a:p>
          <a:endParaRPr lang="en-US" sz="2000"/>
        </a:p>
      </dgm:t>
    </dgm:pt>
    <dgm:pt modelId="{5B59F3ED-4ACE-4A83-93D2-8CF4FF9ACE7A}">
      <dgm:prSet phldrT="[Text]" custT="1"/>
      <dgm:spPr/>
      <dgm:t>
        <a:bodyPr/>
        <a:lstStyle/>
        <a:p>
          <a:pPr>
            <a:buNone/>
          </a:pPr>
          <a:r>
            <a:rPr lang="en-GB" sz="2000" dirty="0"/>
            <a:t>Their coaching role strengthens motivation and accountability within teams.</a:t>
          </a:r>
          <a:endParaRPr lang="en-US" sz="2000" dirty="0"/>
        </a:p>
      </dgm:t>
    </dgm:pt>
    <dgm:pt modelId="{74DFAE38-A468-4BBF-A39A-B0609D5EFABD}" type="parTrans" cxnId="{9BD8B7EB-B9F0-404C-B1AA-9C7AFA476F1E}">
      <dgm:prSet/>
      <dgm:spPr/>
      <dgm:t>
        <a:bodyPr/>
        <a:lstStyle/>
        <a:p>
          <a:endParaRPr lang="en-US" sz="2000"/>
        </a:p>
      </dgm:t>
    </dgm:pt>
    <dgm:pt modelId="{042EC1B5-D65D-4A14-8E73-1B2FE1C7ADBE}" type="sibTrans" cxnId="{9BD8B7EB-B9F0-404C-B1AA-9C7AFA476F1E}">
      <dgm:prSet/>
      <dgm:spPr/>
      <dgm:t>
        <a:bodyPr/>
        <a:lstStyle/>
        <a:p>
          <a:endParaRPr lang="en-US" sz="2000"/>
        </a:p>
      </dgm:t>
    </dgm:pt>
    <dgm:pt modelId="{4EE91394-EE66-4191-B30A-73AF18C3A2A8}" type="pres">
      <dgm:prSet presAssocID="{5571B42D-7546-4AB8-9D12-D09DBABB0C54}" presName="outerComposite" presStyleCnt="0">
        <dgm:presLayoutVars>
          <dgm:chMax val="5"/>
          <dgm:dir/>
          <dgm:resizeHandles val="exact"/>
        </dgm:presLayoutVars>
      </dgm:prSet>
      <dgm:spPr/>
    </dgm:pt>
    <dgm:pt modelId="{FEA6B6AF-0D1D-498E-9188-C227A515D26A}" type="pres">
      <dgm:prSet presAssocID="{5571B42D-7546-4AB8-9D12-D09DBABB0C54}" presName="dummyMaxCanvas" presStyleCnt="0">
        <dgm:presLayoutVars/>
      </dgm:prSet>
      <dgm:spPr/>
    </dgm:pt>
    <dgm:pt modelId="{4889E313-EEA5-4E5E-9E94-9C1FC5E55768}" type="pres">
      <dgm:prSet presAssocID="{5571B42D-7546-4AB8-9D12-D09DBABB0C54}" presName="FourNodes_1" presStyleLbl="node1" presStyleIdx="0" presStyleCnt="4">
        <dgm:presLayoutVars>
          <dgm:bulletEnabled val="1"/>
        </dgm:presLayoutVars>
      </dgm:prSet>
      <dgm:spPr/>
    </dgm:pt>
    <dgm:pt modelId="{E3B5825E-CE91-4E7B-98AD-2BB1C1A0E2EA}" type="pres">
      <dgm:prSet presAssocID="{5571B42D-7546-4AB8-9D12-D09DBABB0C54}" presName="FourNodes_2" presStyleLbl="node1" presStyleIdx="1" presStyleCnt="4">
        <dgm:presLayoutVars>
          <dgm:bulletEnabled val="1"/>
        </dgm:presLayoutVars>
      </dgm:prSet>
      <dgm:spPr/>
    </dgm:pt>
    <dgm:pt modelId="{C9310CC9-AD66-4184-845A-3B606DB9FE8F}" type="pres">
      <dgm:prSet presAssocID="{5571B42D-7546-4AB8-9D12-D09DBABB0C54}" presName="FourNodes_3" presStyleLbl="node1" presStyleIdx="2" presStyleCnt="4">
        <dgm:presLayoutVars>
          <dgm:bulletEnabled val="1"/>
        </dgm:presLayoutVars>
      </dgm:prSet>
      <dgm:spPr/>
    </dgm:pt>
    <dgm:pt modelId="{9BC06A83-40DB-4DF4-8B87-1E60A65F6FD9}" type="pres">
      <dgm:prSet presAssocID="{5571B42D-7546-4AB8-9D12-D09DBABB0C54}" presName="FourNodes_4" presStyleLbl="node1" presStyleIdx="3" presStyleCnt="4">
        <dgm:presLayoutVars>
          <dgm:bulletEnabled val="1"/>
        </dgm:presLayoutVars>
      </dgm:prSet>
      <dgm:spPr/>
    </dgm:pt>
    <dgm:pt modelId="{F1B612C4-074A-4611-A10F-F9A38DE63BDC}" type="pres">
      <dgm:prSet presAssocID="{5571B42D-7546-4AB8-9D12-D09DBABB0C54}" presName="FourConn_1-2" presStyleLbl="fgAccFollowNode1" presStyleIdx="0" presStyleCnt="3">
        <dgm:presLayoutVars>
          <dgm:bulletEnabled val="1"/>
        </dgm:presLayoutVars>
      </dgm:prSet>
      <dgm:spPr/>
    </dgm:pt>
    <dgm:pt modelId="{B8F5B411-4E85-4903-BC03-AE5F186DB598}" type="pres">
      <dgm:prSet presAssocID="{5571B42D-7546-4AB8-9D12-D09DBABB0C54}" presName="FourConn_2-3" presStyleLbl="fgAccFollowNode1" presStyleIdx="1" presStyleCnt="3">
        <dgm:presLayoutVars>
          <dgm:bulletEnabled val="1"/>
        </dgm:presLayoutVars>
      </dgm:prSet>
      <dgm:spPr/>
    </dgm:pt>
    <dgm:pt modelId="{72FE4574-C9C9-4FED-BE01-9E06716B5E81}" type="pres">
      <dgm:prSet presAssocID="{5571B42D-7546-4AB8-9D12-D09DBABB0C54}" presName="FourConn_3-4" presStyleLbl="fgAccFollowNode1" presStyleIdx="2" presStyleCnt="3">
        <dgm:presLayoutVars>
          <dgm:bulletEnabled val="1"/>
        </dgm:presLayoutVars>
      </dgm:prSet>
      <dgm:spPr/>
    </dgm:pt>
    <dgm:pt modelId="{4FB4AA57-4D31-49FB-A74E-C48A4D0EDDF0}" type="pres">
      <dgm:prSet presAssocID="{5571B42D-7546-4AB8-9D12-D09DBABB0C54}" presName="FourNodes_1_text" presStyleLbl="node1" presStyleIdx="3" presStyleCnt="4">
        <dgm:presLayoutVars>
          <dgm:bulletEnabled val="1"/>
        </dgm:presLayoutVars>
      </dgm:prSet>
      <dgm:spPr/>
    </dgm:pt>
    <dgm:pt modelId="{A310434A-9217-406A-B216-3F9C4B079099}" type="pres">
      <dgm:prSet presAssocID="{5571B42D-7546-4AB8-9D12-D09DBABB0C54}" presName="FourNodes_2_text" presStyleLbl="node1" presStyleIdx="3" presStyleCnt="4">
        <dgm:presLayoutVars>
          <dgm:bulletEnabled val="1"/>
        </dgm:presLayoutVars>
      </dgm:prSet>
      <dgm:spPr/>
    </dgm:pt>
    <dgm:pt modelId="{AEC54199-0C1F-4FA4-A5B4-BE00083E4568}" type="pres">
      <dgm:prSet presAssocID="{5571B42D-7546-4AB8-9D12-D09DBABB0C54}" presName="FourNodes_3_text" presStyleLbl="node1" presStyleIdx="3" presStyleCnt="4">
        <dgm:presLayoutVars>
          <dgm:bulletEnabled val="1"/>
        </dgm:presLayoutVars>
      </dgm:prSet>
      <dgm:spPr/>
    </dgm:pt>
    <dgm:pt modelId="{1E7A7DE1-6B09-4028-ACE2-E3599A7AC234}" type="pres">
      <dgm:prSet presAssocID="{5571B42D-7546-4AB8-9D12-D09DBABB0C54}" presName="FourNodes_4_text" presStyleLbl="node1" presStyleIdx="3" presStyleCnt="4">
        <dgm:presLayoutVars>
          <dgm:bulletEnabled val="1"/>
        </dgm:presLayoutVars>
      </dgm:prSet>
      <dgm:spPr/>
    </dgm:pt>
  </dgm:ptLst>
  <dgm:cxnLst>
    <dgm:cxn modelId="{9F58EA01-4E2E-44B0-A1A3-3F40843284DF}" type="presOf" srcId="{683F3A3A-A4B1-4F18-8BE9-AC92D2E7A42F}" destId="{4889E313-EEA5-4E5E-9E94-9C1FC5E55768}" srcOrd="0" destOrd="0" presId="urn:microsoft.com/office/officeart/2005/8/layout/vProcess5"/>
    <dgm:cxn modelId="{AED74802-17CC-45D2-B6CC-8C9CECF0BBDE}" type="presOf" srcId="{33976108-E35C-4266-9A5D-6A67F0E4069F}" destId="{72FE4574-C9C9-4FED-BE01-9E06716B5E81}" srcOrd="0" destOrd="0" presId="urn:microsoft.com/office/officeart/2005/8/layout/vProcess5"/>
    <dgm:cxn modelId="{FB128217-F94A-489F-8FD1-E322F3AF7067}" type="presOf" srcId="{8876D596-1BB8-46AF-97EC-9634FCC5B96F}" destId="{C9310CC9-AD66-4184-845A-3B606DB9FE8F}" srcOrd="0" destOrd="0" presId="urn:microsoft.com/office/officeart/2005/8/layout/vProcess5"/>
    <dgm:cxn modelId="{0A8CAA1A-CCCE-4077-89E8-852620AC826C}" type="presOf" srcId="{3E2DE12C-C8A4-4A18-A9D2-66B1D86537EA}" destId="{B8F5B411-4E85-4903-BC03-AE5F186DB598}" srcOrd="0" destOrd="0" presId="urn:microsoft.com/office/officeart/2005/8/layout/vProcess5"/>
    <dgm:cxn modelId="{FDF13D4F-8FEC-49BB-9CBD-B53DB08778EF}" type="presOf" srcId="{5B59F3ED-4ACE-4A83-93D2-8CF4FF9ACE7A}" destId="{1E7A7DE1-6B09-4028-ACE2-E3599A7AC234}" srcOrd="1" destOrd="0" presId="urn:microsoft.com/office/officeart/2005/8/layout/vProcess5"/>
    <dgm:cxn modelId="{754C6957-2DEB-4712-9697-0784AE6E54E0}" srcId="{5571B42D-7546-4AB8-9D12-D09DBABB0C54}" destId="{CB8F96B7-2A1A-4A46-971B-F6D124280B98}" srcOrd="1" destOrd="0" parTransId="{996D5813-3F15-47FD-A922-7D39F98F2765}" sibTransId="{3E2DE12C-C8A4-4A18-A9D2-66B1D86537EA}"/>
    <dgm:cxn modelId="{8C989870-BD60-489C-B9A7-7F9EC1B8525D}" type="presOf" srcId="{5B59F3ED-4ACE-4A83-93D2-8CF4FF9ACE7A}" destId="{9BC06A83-40DB-4DF4-8B87-1E60A65F6FD9}" srcOrd="0" destOrd="0" presId="urn:microsoft.com/office/officeart/2005/8/layout/vProcess5"/>
    <dgm:cxn modelId="{009B7A74-8713-4EFD-8508-AE5CB0EF8240}" srcId="{5571B42D-7546-4AB8-9D12-D09DBABB0C54}" destId="{683F3A3A-A4B1-4F18-8BE9-AC92D2E7A42F}" srcOrd="0" destOrd="0" parTransId="{41249B46-6CB0-4B4D-9212-3B3653112CEF}" sibTransId="{5B97C422-B6A0-40C0-8906-26011A503EAC}"/>
    <dgm:cxn modelId="{07573175-A575-4EDA-BDDC-AC214CA8619A}" srcId="{5571B42D-7546-4AB8-9D12-D09DBABB0C54}" destId="{8876D596-1BB8-46AF-97EC-9634FCC5B96F}" srcOrd="2" destOrd="0" parTransId="{518F14FE-A314-41B0-8B91-B297054E3B8F}" sibTransId="{33976108-E35C-4266-9A5D-6A67F0E4069F}"/>
    <dgm:cxn modelId="{87D08D8A-15AC-46B8-93AA-D50D7669F885}" type="presOf" srcId="{CB8F96B7-2A1A-4A46-971B-F6D124280B98}" destId="{E3B5825E-CE91-4E7B-98AD-2BB1C1A0E2EA}" srcOrd="0" destOrd="0" presId="urn:microsoft.com/office/officeart/2005/8/layout/vProcess5"/>
    <dgm:cxn modelId="{C69B36B4-8679-4410-A0AA-44DDD44FFC86}" type="presOf" srcId="{5571B42D-7546-4AB8-9D12-D09DBABB0C54}" destId="{4EE91394-EE66-4191-B30A-73AF18C3A2A8}" srcOrd="0" destOrd="0" presId="urn:microsoft.com/office/officeart/2005/8/layout/vProcess5"/>
    <dgm:cxn modelId="{7A283EBE-ECEC-475D-BBFB-DEF620826BAF}" type="presOf" srcId="{CB8F96B7-2A1A-4A46-971B-F6D124280B98}" destId="{A310434A-9217-406A-B216-3F9C4B079099}" srcOrd="1" destOrd="0" presId="urn:microsoft.com/office/officeart/2005/8/layout/vProcess5"/>
    <dgm:cxn modelId="{861344E3-1FB3-43DA-A263-89C7EAA23B94}" type="presOf" srcId="{5B97C422-B6A0-40C0-8906-26011A503EAC}" destId="{F1B612C4-074A-4611-A10F-F9A38DE63BDC}" srcOrd="0" destOrd="0" presId="urn:microsoft.com/office/officeart/2005/8/layout/vProcess5"/>
    <dgm:cxn modelId="{7F46E9E9-46DD-4DF2-905F-698AA8690F8A}" type="presOf" srcId="{8876D596-1BB8-46AF-97EC-9634FCC5B96F}" destId="{AEC54199-0C1F-4FA4-A5B4-BE00083E4568}" srcOrd="1" destOrd="0" presId="urn:microsoft.com/office/officeart/2005/8/layout/vProcess5"/>
    <dgm:cxn modelId="{9BD8B7EB-B9F0-404C-B1AA-9C7AFA476F1E}" srcId="{5571B42D-7546-4AB8-9D12-D09DBABB0C54}" destId="{5B59F3ED-4ACE-4A83-93D2-8CF4FF9ACE7A}" srcOrd="3" destOrd="0" parTransId="{74DFAE38-A468-4BBF-A39A-B0609D5EFABD}" sibTransId="{042EC1B5-D65D-4A14-8E73-1B2FE1C7ADBE}"/>
    <dgm:cxn modelId="{7A2721F1-CC0A-483C-B9DF-3CE87B4DA4EF}" type="presOf" srcId="{683F3A3A-A4B1-4F18-8BE9-AC92D2E7A42F}" destId="{4FB4AA57-4D31-49FB-A74E-C48A4D0EDDF0}" srcOrd="1" destOrd="0" presId="urn:microsoft.com/office/officeart/2005/8/layout/vProcess5"/>
    <dgm:cxn modelId="{E2D4D1FA-D55B-4A4E-B0B0-C675A7429E7C}" type="presParOf" srcId="{4EE91394-EE66-4191-B30A-73AF18C3A2A8}" destId="{FEA6B6AF-0D1D-498E-9188-C227A515D26A}" srcOrd="0" destOrd="0" presId="urn:microsoft.com/office/officeart/2005/8/layout/vProcess5"/>
    <dgm:cxn modelId="{2D5D0955-5632-42C7-8B65-EC49A8D3C733}" type="presParOf" srcId="{4EE91394-EE66-4191-B30A-73AF18C3A2A8}" destId="{4889E313-EEA5-4E5E-9E94-9C1FC5E55768}" srcOrd="1" destOrd="0" presId="urn:microsoft.com/office/officeart/2005/8/layout/vProcess5"/>
    <dgm:cxn modelId="{C7C753BD-B779-4CE9-B233-F519B64F49C1}" type="presParOf" srcId="{4EE91394-EE66-4191-B30A-73AF18C3A2A8}" destId="{E3B5825E-CE91-4E7B-98AD-2BB1C1A0E2EA}" srcOrd="2" destOrd="0" presId="urn:microsoft.com/office/officeart/2005/8/layout/vProcess5"/>
    <dgm:cxn modelId="{4D2C0961-1DF0-4116-AE92-DB6B9913D017}" type="presParOf" srcId="{4EE91394-EE66-4191-B30A-73AF18C3A2A8}" destId="{C9310CC9-AD66-4184-845A-3B606DB9FE8F}" srcOrd="3" destOrd="0" presId="urn:microsoft.com/office/officeart/2005/8/layout/vProcess5"/>
    <dgm:cxn modelId="{B5D79F05-A7AC-458D-8A46-1036BFADBB69}" type="presParOf" srcId="{4EE91394-EE66-4191-B30A-73AF18C3A2A8}" destId="{9BC06A83-40DB-4DF4-8B87-1E60A65F6FD9}" srcOrd="4" destOrd="0" presId="urn:microsoft.com/office/officeart/2005/8/layout/vProcess5"/>
    <dgm:cxn modelId="{4F70D48B-4775-420D-A320-C7A7E0190BFD}" type="presParOf" srcId="{4EE91394-EE66-4191-B30A-73AF18C3A2A8}" destId="{F1B612C4-074A-4611-A10F-F9A38DE63BDC}" srcOrd="5" destOrd="0" presId="urn:microsoft.com/office/officeart/2005/8/layout/vProcess5"/>
    <dgm:cxn modelId="{CEA1033D-B8AF-4836-8291-B67C3500203C}" type="presParOf" srcId="{4EE91394-EE66-4191-B30A-73AF18C3A2A8}" destId="{B8F5B411-4E85-4903-BC03-AE5F186DB598}" srcOrd="6" destOrd="0" presId="urn:microsoft.com/office/officeart/2005/8/layout/vProcess5"/>
    <dgm:cxn modelId="{D8964C05-5D8D-4A32-A51B-1D1A6A49A3F9}" type="presParOf" srcId="{4EE91394-EE66-4191-B30A-73AF18C3A2A8}" destId="{72FE4574-C9C9-4FED-BE01-9E06716B5E81}" srcOrd="7" destOrd="0" presId="urn:microsoft.com/office/officeart/2005/8/layout/vProcess5"/>
    <dgm:cxn modelId="{7A585B6B-C122-40BE-8A42-F614B6F833D2}" type="presParOf" srcId="{4EE91394-EE66-4191-B30A-73AF18C3A2A8}" destId="{4FB4AA57-4D31-49FB-A74E-C48A4D0EDDF0}" srcOrd="8" destOrd="0" presId="urn:microsoft.com/office/officeart/2005/8/layout/vProcess5"/>
    <dgm:cxn modelId="{CDE994EE-26BC-439D-91D9-9AE4E9B4EAD3}" type="presParOf" srcId="{4EE91394-EE66-4191-B30A-73AF18C3A2A8}" destId="{A310434A-9217-406A-B216-3F9C4B079099}" srcOrd="9" destOrd="0" presId="urn:microsoft.com/office/officeart/2005/8/layout/vProcess5"/>
    <dgm:cxn modelId="{29DD4196-2CD7-4E90-A66A-76ACB2560215}" type="presParOf" srcId="{4EE91394-EE66-4191-B30A-73AF18C3A2A8}" destId="{AEC54199-0C1F-4FA4-A5B4-BE00083E4568}" srcOrd="10" destOrd="0" presId="urn:microsoft.com/office/officeart/2005/8/layout/vProcess5"/>
    <dgm:cxn modelId="{8C386DE6-8667-484E-90F1-01CF72295156}" type="presParOf" srcId="{4EE91394-EE66-4191-B30A-73AF18C3A2A8}" destId="{1E7A7DE1-6B09-4028-ACE2-E3599A7AC234}" srcOrd="11" destOrd="0" presId="urn:microsoft.com/office/officeart/2005/8/layout/vProcess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571B42D-7546-4AB8-9D12-D09DBABB0C54}"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683F3A3A-A4B1-4F18-8BE9-AC92D2E7A42F}">
      <dgm:prSet phldrT="[Text]" custT="1"/>
      <dgm:spPr/>
      <dgm:t>
        <a:bodyPr/>
        <a:lstStyle/>
        <a:p>
          <a:pPr>
            <a:buNone/>
          </a:pPr>
          <a:r>
            <a:rPr lang="en-GB" sz="2000" dirty="0"/>
            <a:t>Performance management drives Microsoft’s mission of empowering people to achieve more.</a:t>
          </a:r>
          <a:endParaRPr lang="en-US" sz="2000" dirty="0"/>
        </a:p>
      </dgm:t>
    </dgm:pt>
    <dgm:pt modelId="{41249B46-6CB0-4B4D-9212-3B3653112CEF}" type="parTrans" cxnId="{009B7A74-8713-4EFD-8508-AE5CB0EF8240}">
      <dgm:prSet/>
      <dgm:spPr/>
      <dgm:t>
        <a:bodyPr/>
        <a:lstStyle/>
        <a:p>
          <a:endParaRPr lang="en-US" sz="2000"/>
        </a:p>
      </dgm:t>
    </dgm:pt>
    <dgm:pt modelId="{5B97C422-B6A0-40C0-8906-26011A503EAC}" type="sibTrans" cxnId="{009B7A74-8713-4EFD-8508-AE5CB0EF8240}">
      <dgm:prSet/>
      <dgm:spPr/>
      <dgm:t>
        <a:bodyPr/>
        <a:lstStyle/>
        <a:p>
          <a:endParaRPr lang="en-US" sz="2000"/>
        </a:p>
      </dgm:t>
    </dgm:pt>
    <dgm:pt modelId="{CB8F96B7-2A1A-4A46-971B-F6D124280B98}">
      <dgm:prSet phldrT="[Text]" custT="1"/>
      <dgm:spPr/>
      <dgm:t>
        <a:bodyPr/>
        <a:lstStyle/>
        <a:p>
          <a:pPr>
            <a:buNone/>
          </a:pPr>
          <a:r>
            <a:rPr lang="en-GB" sz="2000" dirty="0"/>
            <a:t>It fosters innovation by rewarding collaboration and creative problem-solving (Jaber, 2025).</a:t>
          </a:r>
          <a:endParaRPr lang="en-US" sz="2000" dirty="0"/>
        </a:p>
      </dgm:t>
    </dgm:pt>
    <dgm:pt modelId="{996D5813-3F15-47FD-A922-7D39F98F2765}" type="parTrans" cxnId="{754C6957-2DEB-4712-9697-0784AE6E54E0}">
      <dgm:prSet/>
      <dgm:spPr/>
      <dgm:t>
        <a:bodyPr/>
        <a:lstStyle/>
        <a:p>
          <a:endParaRPr lang="en-US" sz="2000"/>
        </a:p>
      </dgm:t>
    </dgm:pt>
    <dgm:pt modelId="{3E2DE12C-C8A4-4A18-A9D2-66B1D86537EA}" type="sibTrans" cxnId="{754C6957-2DEB-4712-9697-0784AE6E54E0}">
      <dgm:prSet/>
      <dgm:spPr/>
      <dgm:t>
        <a:bodyPr/>
        <a:lstStyle/>
        <a:p>
          <a:endParaRPr lang="en-US" sz="2000"/>
        </a:p>
      </dgm:t>
    </dgm:pt>
    <dgm:pt modelId="{8876D596-1BB8-46AF-97EC-9634FCC5B96F}">
      <dgm:prSet phldrT="[Text]" custT="1"/>
      <dgm:spPr/>
      <dgm:t>
        <a:bodyPr/>
        <a:lstStyle/>
        <a:p>
          <a:pPr>
            <a:buNone/>
          </a:pPr>
          <a:r>
            <a:rPr lang="en-GB" sz="2000" dirty="0"/>
            <a:t>The system promotes learning agility aligned with digital transformation.</a:t>
          </a:r>
          <a:endParaRPr lang="en-US" sz="2000" dirty="0"/>
        </a:p>
      </dgm:t>
    </dgm:pt>
    <dgm:pt modelId="{518F14FE-A314-41B0-8B91-B297054E3B8F}" type="parTrans" cxnId="{07573175-A575-4EDA-BDDC-AC214CA8619A}">
      <dgm:prSet/>
      <dgm:spPr/>
      <dgm:t>
        <a:bodyPr/>
        <a:lstStyle/>
        <a:p>
          <a:endParaRPr lang="en-US" sz="2000"/>
        </a:p>
      </dgm:t>
    </dgm:pt>
    <dgm:pt modelId="{33976108-E35C-4266-9A5D-6A67F0E4069F}" type="sibTrans" cxnId="{07573175-A575-4EDA-BDDC-AC214CA8619A}">
      <dgm:prSet/>
      <dgm:spPr/>
      <dgm:t>
        <a:bodyPr/>
        <a:lstStyle/>
        <a:p>
          <a:endParaRPr lang="en-US" sz="2000"/>
        </a:p>
      </dgm:t>
    </dgm:pt>
    <dgm:pt modelId="{877CC94E-BEDE-4879-9B06-E8BAFEDDA96E}">
      <dgm:prSet phldrT="[Text]" custT="1"/>
      <dgm:spPr/>
      <dgm:t>
        <a:bodyPr/>
        <a:lstStyle/>
        <a:p>
          <a:pPr>
            <a:buNone/>
          </a:pPr>
          <a:r>
            <a:rPr lang="en-GB" sz="2000"/>
            <a:t>Employee goals are directly linked to organisational success metrics.</a:t>
          </a:r>
          <a:endParaRPr lang="en-US" sz="2000" dirty="0"/>
        </a:p>
      </dgm:t>
    </dgm:pt>
    <dgm:pt modelId="{0D5C67DF-90B9-440F-A3A5-003723A4956C}" type="parTrans" cxnId="{72655865-244A-4C50-B002-30C8CDAF6B50}">
      <dgm:prSet/>
      <dgm:spPr/>
      <dgm:t>
        <a:bodyPr/>
        <a:lstStyle/>
        <a:p>
          <a:endParaRPr lang="en-US" sz="2000"/>
        </a:p>
      </dgm:t>
    </dgm:pt>
    <dgm:pt modelId="{19E5DF7D-1F4E-4786-B528-0C4AC0B7A815}" type="sibTrans" cxnId="{72655865-244A-4C50-B002-30C8CDAF6B50}">
      <dgm:prSet/>
      <dgm:spPr/>
      <dgm:t>
        <a:bodyPr/>
        <a:lstStyle/>
        <a:p>
          <a:endParaRPr lang="en-US" sz="2000"/>
        </a:p>
      </dgm:t>
    </dgm:pt>
    <dgm:pt modelId="{DF342EAF-72B1-4478-B4AF-7389C7BEB57F}" type="pres">
      <dgm:prSet presAssocID="{5571B42D-7546-4AB8-9D12-D09DBABB0C54}" presName="Name0" presStyleCnt="0">
        <dgm:presLayoutVars>
          <dgm:chMax val="11"/>
          <dgm:chPref val="11"/>
          <dgm:dir/>
          <dgm:resizeHandles/>
        </dgm:presLayoutVars>
      </dgm:prSet>
      <dgm:spPr/>
    </dgm:pt>
    <dgm:pt modelId="{D5D7EA2C-C328-42BA-9C09-FADE5F501301}" type="pres">
      <dgm:prSet presAssocID="{877CC94E-BEDE-4879-9B06-E8BAFEDDA96E}" presName="Accent4" presStyleCnt="0"/>
      <dgm:spPr/>
    </dgm:pt>
    <dgm:pt modelId="{B6310ADC-747E-4264-97B6-EE312003D506}" type="pres">
      <dgm:prSet presAssocID="{877CC94E-BEDE-4879-9B06-E8BAFEDDA96E}" presName="Accent" presStyleLbl="node1" presStyleIdx="0" presStyleCnt="4"/>
      <dgm:spPr/>
    </dgm:pt>
    <dgm:pt modelId="{02E498FF-D7D6-4694-AD06-CA3DC69D5D4C}" type="pres">
      <dgm:prSet presAssocID="{877CC94E-BEDE-4879-9B06-E8BAFEDDA96E}" presName="ParentBackground4" presStyleCnt="0"/>
      <dgm:spPr/>
    </dgm:pt>
    <dgm:pt modelId="{83678363-1CD9-463C-B9FD-B3CAFD2F9E67}" type="pres">
      <dgm:prSet presAssocID="{877CC94E-BEDE-4879-9B06-E8BAFEDDA96E}" presName="ParentBackground" presStyleLbl="fgAcc1" presStyleIdx="0" presStyleCnt="4"/>
      <dgm:spPr/>
    </dgm:pt>
    <dgm:pt modelId="{F48520EC-611A-4E97-89AD-C28FD010E31E}" type="pres">
      <dgm:prSet presAssocID="{877CC94E-BEDE-4879-9B06-E8BAFEDDA96E}" presName="Parent4" presStyleLbl="revTx" presStyleIdx="0" presStyleCnt="0">
        <dgm:presLayoutVars>
          <dgm:chMax val="1"/>
          <dgm:chPref val="1"/>
          <dgm:bulletEnabled val="1"/>
        </dgm:presLayoutVars>
      </dgm:prSet>
      <dgm:spPr/>
    </dgm:pt>
    <dgm:pt modelId="{8D1F08A2-45DE-4630-82F8-5BF5DF7D85A5}" type="pres">
      <dgm:prSet presAssocID="{8876D596-1BB8-46AF-97EC-9634FCC5B96F}" presName="Accent3" presStyleCnt="0"/>
      <dgm:spPr/>
    </dgm:pt>
    <dgm:pt modelId="{FA32E966-9422-46E0-A22A-E1445A03DE52}" type="pres">
      <dgm:prSet presAssocID="{8876D596-1BB8-46AF-97EC-9634FCC5B96F}" presName="Accent" presStyleLbl="node1" presStyleIdx="1" presStyleCnt="4"/>
      <dgm:spPr/>
    </dgm:pt>
    <dgm:pt modelId="{C23944B9-4D5E-480F-896C-02F65946AAC8}" type="pres">
      <dgm:prSet presAssocID="{8876D596-1BB8-46AF-97EC-9634FCC5B96F}" presName="ParentBackground3" presStyleCnt="0"/>
      <dgm:spPr/>
    </dgm:pt>
    <dgm:pt modelId="{3EF7298C-27D9-4707-ABF1-0014D5AE73DA}" type="pres">
      <dgm:prSet presAssocID="{8876D596-1BB8-46AF-97EC-9634FCC5B96F}" presName="ParentBackground" presStyleLbl="fgAcc1" presStyleIdx="1" presStyleCnt="4"/>
      <dgm:spPr/>
    </dgm:pt>
    <dgm:pt modelId="{AF3A1595-4421-4EE3-A50A-A3884A0D2E2E}" type="pres">
      <dgm:prSet presAssocID="{8876D596-1BB8-46AF-97EC-9634FCC5B96F}" presName="Parent3" presStyleLbl="revTx" presStyleIdx="0" presStyleCnt="0">
        <dgm:presLayoutVars>
          <dgm:chMax val="1"/>
          <dgm:chPref val="1"/>
          <dgm:bulletEnabled val="1"/>
        </dgm:presLayoutVars>
      </dgm:prSet>
      <dgm:spPr/>
    </dgm:pt>
    <dgm:pt modelId="{1259433F-5114-470D-96A4-853D4C92EFC1}" type="pres">
      <dgm:prSet presAssocID="{CB8F96B7-2A1A-4A46-971B-F6D124280B98}" presName="Accent2" presStyleCnt="0"/>
      <dgm:spPr/>
    </dgm:pt>
    <dgm:pt modelId="{55ED4C1F-8229-4002-8ADD-18FE53DD71D9}" type="pres">
      <dgm:prSet presAssocID="{CB8F96B7-2A1A-4A46-971B-F6D124280B98}" presName="Accent" presStyleLbl="node1" presStyleIdx="2" presStyleCnt="4"/>
      <dgm:spPr/>
    </dgm:pt>
    <dgm:pt modelId="{EFCD68C5-456E-41C2-B856-C815C33C5C53}" type="pres">
      <dgm:prSet presAssocID="{CB8F96B7-2A1A-4A46-971B-F6D124280B98}" presName="ParentBackground2" presStyleCnt="0"/>
      <dgm:spPr/>
    </dgm:pt>
    <dgm:pt modelId="{A805DEA1-24FD-49BF-8705-EBCECB8F5F94}" type="pres">
      <dgm:prSet presAssocID="{CB8F96B7-2A1A-4A46-971B-F6D124280B98}" presName="ParentBackground" presStyleLbl="fgAcc1" presStyleIdx="2" presStyleCnt="4"/>
      <dgm:spPr/>
    </dgm:pt>
    <dgm:pt modelId="{112B6CF7-AE4C-439E-8778-0C629BAED088}" type="pres">
      <dgm:prSet presAssocID="{CB8F96B7-2A1A-4A46-971B-F6D124280B98}" presName="Parent2" presStyleLbl="revTx" presStyleIdx="0" presStyleCnt="0">
        <dgm:presLayoutVars>
          <dgm:chMax val="1"/>
          <dgm:chPref val="1"/>
          <dgm:bulletEnabled val="1"/>
        </dgm:presLayoutVars>
      </dgm:prSet>
      <dgm:spPr/>
    </dgm:pt>
    <dgm:pt modelId="{A26592EB-8024-4322-8E25-0FB02CB2DB52}" type="pres">
      <dgm:prSet presAssocID="{683F3A3A-A4B1-4F18-8BE9-AC92D2E7A42F}" presName="Accent1" presStyleCnt="0"/>
      <dgm:spPr/>
    </dgm:pt>
    <dgm:pt modelId="{4BDFDC65-0FCA-4F25-AF8F-C33089973CE7}" type="pres">
      <dgm:prSet presAssocID="{683F3A3A-A4B1-4F18-8BE9-AC92D2E7A42F}" presName="Accent" presStyleLbl="node1" presStyleIdx="3" presStyleCnt="4"/>
      <dgm:spPr/>
    </dgm:pt>
    <dgm:pt modelId="{B8A2DEF1-8692-492D-8414-AFB7178E99A0}" type="pres">
      <dgm:prSet presAssocID="{683F3A3A-A4B1-4F18-8BE9-AC92D2E7A42F}" presName="ParentBackground1" presStyleCnt="0"/>
      <dgm:spPr/>
    </dgm:pt>
    <dgm:pt modelId="{0CB4C953-21A9-43A4-821E-8A0C42B9408E}" type="pres">
      <dgm:prSet presAssocID="{683F3A3A-A4B1-4F18-8BE9-AC92D2E7A42F}" presName="ParentBackground" presStyleLbl="fgAcc1" presStyleIdx="3" presStyleCnt="4"/>
      <dgm:spPr/>
    </dgm:pt>
    <dgm:pt modelId="{E8DB839E-0C7D-497F-ABBD-7B2D207852AE}" type="pres">
      <dgm:prSet presAssocID="{683F3A3A-A4B1-4F18-8BE9-AC92D2E7A42F}" presName="Parent1" presStyleLbl="revTx" presStyleIdx="0" presStyleCnt="0">
        <dgm:presLayoutVars>
          <dgm:chMax val="1"/>
          <dgm:chPref val="1"/>
          <dgm:bulletEnabled val="1"/>
        </dgm:presLayoutVars>
      </dgm:prSet>
      <dgm:spPr/>
    </dgm:pt>
  </dgm:ptLst>
  <dgm:cxnLst>
    <dgm:cxn modelId="{C5E26B03-AC5D-42D3-B9EC-79C4DA2595B4}" type="presOf" srcId="{5571B42D-7546-4AB8-9D12-D09DBABB0C54}" destId="{DF342EAF-72B1-4478-B4AF-7389C7BEB57F}" srcOrd="0" destOrd="0" presId="urn:microsoft.com/office/officeart/2011/layout/CircleProcess"/>
    <dgm:cxn modelId="{EED6C811-7062-4488-9F52-9B77EF6FF231}" type="presOf" srcId="{CB8F96B7-2A1A-4A46-971B-F6D124280B98}" destId="{A805DEA1-24FD-49BF-8705-EBCECB8F5F94}" srcOrd="0" destOrd="0" presId="urn:microsoft.com/office/officeart/2011/layout/CircleProcess"/>
    <dgm:cxn modelId="{3E956857-B2A0-4E0D-BD04-0B250C1F60BC}" type="presOf" srcId="{683F3A3A-A4B1-4F18-8BE9-AC92D2E7A42F}" destId="{E8DB839E-0C7D-497F-ABBD-7B2D207852AE}" srcOrd="1" destOrd="0" presId="urn:microsoft.com/office/officeart/2011/layout/CircleProcess"/>
    <dgm:cxn modelId="{754C6957-2DEB-4712-9697-0784AE6E54E0}" srcId="{5571B42D-7546-4AB8-9D12-D09DBABB0C54}" destId="{CB8F96B7-2A1A-4A46-971B-F6D124280B98}" srcOrd="1" destOrd="0" parTransId="{996D5813-3F15-47FD-A922-7D39F98F2765}" sibTransId="{3E2DE12C-C8A4-4A18-A9D2-66B1D86537EA}"/>
    <dgm:cxn modelId="{72655865-244A-4C50-B002-30C8CDAF6B50}" srcId="{5571B42D-7546-4AB8-9D12-D09DBABB0C54}" destId="{877CC94E-BEDE-4879-9B06-E8BAFEDDA96E}" srcOrd="3" destOrd="0" parTransId="{0D5C67DF-90B9-440F-A3A5-003723A4956C}" sibTransId="{19E5DF7D-1F4E-4786-B528-0C4AC0B7A815}"/>
    <dgm:cxn modelId="{009B7A74-8713-4EFD-8508-AE5CB0EF8240}" srcId="{5571B42D-7546-4AB8-9D12-D09DBABB0C54}" destId="{683F3A3A-A4B1-4F18-8BE9-AC92D2E7A42F}" srcOrd="0" destOrd="0" parTransId="{41249B46-6CB0-4B4D-9212-3B3653112CEF}" sibTransId="{5B97C422-B6A0-40C0-8906-26011A503EAC}"/>
    <dgm:cxn modelId="{07573175-A575-4EDA-BDDC-AC214CA8619A}" srcId="{5571B42D-7546-4AB8-9D12-D09DBABB0C54}" destId="{8876D596-1BB8-46AF-97EC-9634FCC5B96F}" srcOrd="2" destOrd="0" parTransId="{518F14FE-A314-41B0-8B91-B297054E3B8F}" sibTransId="{33976108-E35C-4266-9A5D-6A67F0E4069F}"/>
    <dgm:cxn modelId="{DDF51E9D-22C9-45CB-B9C7-A2799B444E27}" type="presOf" srcId="{8876D596-1BB8-46AF-97EC-9634FCC5B96F}" destId="{AF3A1595-4421-4EE3-A50A-A3884A0D2E2E}" srcOrd="1" destOrd="0" presId="urn:microsoft.com/office/officeart/2011/layout/CircleProcess"/>
    <dgm:cxn modelId="{F81BBEA7-44DA-4EFA-956D-943F829C3CDE}" type="presOf" srcId="{683F3A3A-A4B1-4F18-8BE9-AC92D2E7A42F}" destId="{0CB4C953-21A9-43A4-821E-8A0C42B9408E}" srcOrd="0" destOrd="0" presId="urn:microsoft.com/office/officeart/2011/layout/CircleProcess"/>
    <dgm:cxn modelId="{F4B78CB5-E574-4738-BDFF-EC13F7991FC1}" type="presOf" srcId="{8876D596-1BB8-46AF-97EC-9634FCC5B96F}" destId="{3EF7298C-27D9-4707-ABF1-0014D5AE73DA}" srcOrd="0" destOrd="0" presId="urn:microsoft.com/office/officeart/2011/layout/CircleProcess"/>
    <dgm:cxn modelId="{F8A211B8-1BCA-4741-AB62-8858F467445C}" type="presOf" srcId="{877CC94E-BEDE-4879-9B06-E8BAFEDDA96E}" destId="{F48520EC-611A-4E97-89AD-C28FD010E31E}" srcOrd="1" destOrd="0" presId="urn:microsoft.com/office/officeart/2011/layout/CircleProcess"/>
    <dgm:cxn modelId="{16C5A5D4-71E9-4718-A0A9-DD809C763D2C}" type="presOf" srcId="{877CC94E-BEDE-4879-9B06-E8BAFEDDA96E}" destId="{83678363-1CD9-463C-B9FD-B3CAFD2F9E67}" srcOrd="0" destOrd="0" presId="urn:microsoft.com/office/officeart/2011/layout/CircleProcess"/>
    <dgm:cxn modelId="{A65DEFE6-10C2-41A1-B0FA-2603F88953EA}" type="presOf" srcId="{CB8F96B7-2A1A-4A46-971B-F6D124280B98}" destId="{112B6CF7-AE4C-439E-8778-0C629BAED088}" srcOrd="1" destOrd="0" presId="urn:microsoft.com/office/officeart/2011/layout/CircleProcess"/>
    <dgm:cxn modelId="{B8295535-AECC-4098-9B42-5F98B8B1806F}" type="presParOf" srcId="{DF342EAF-72B1-4478-B4AF-7389C7BEB57F}" destId="{D5D7EA2C-C328-42BA-9C09-FADE5F501301}" srcOrd="0" destOrd="0" presId="urn:microsoft.com/office/officeart/2011/layout/CircleProcess"/>
    <dgm:cxn modelId="{5A7832D0-1AD4-46B6-86C3-F68D12A79623}" type="presParOf" srcId="{D5D7EA2C-C328-42BA-9C09-FADE5F501301}" destId="{B6310ADC-747E-4264-97B6-EE312003D506}" srcOrd="0" destOrd="0" presId="urn:microsoft.com/office/officeart/2011/layout/CircleProcess"/>
    <dgm:cxn modelId="{80D30022-4DBE-4253-8921-DD0B408A7E19}" type="presParOf" srcId="{DF342EAF-72B1-4478-B4AF-7389C7BEB57F}" destId="{02E498FF-D7D6-4694-AD06-CA3DC69D5D4C}" srcOrd="1" destOrd="0" presId="urn:microsoft.com/office/officeart/2011/layout/CircleProcess"/>
    <dgm:cxn modelId="{CF534CEE-A6FC-43AC-AA0D-5A16BEA9E29B}" type="presParOf" srcId="{02E498FF-D7D6-4694-AD06-CA3DC69D5D4C}" destId="{83678363-1CD9-463C-B9FD-B3CAFD2F9E67}" srcOrd="0" destOrd="0" presId="urn:microsoft.com/office/officeart/2011/layout/CircleProcess"/>
    <dgm:cxn modelId="{AC710373-10B6-4DB4-8E90-9AA3BDA2A29A}" type="presParOf" srcId="{DF342EAF-72B1-4478-B4AF-7389C7BEB57F}" destId="{F48520EC-611A-4E97-89AD-C28FD010E31E}" srcOrd="2" destOrd="0" presId="urn:microsoft.com/office/officeart/2011/layout/CircleProcess"/>
    <dgm:cxn modelId="{5D54B8B5-EEAB-49A8-949D-7E39B9AF8AD3}" type="presParOf" srcId="{DF342EAF-72B1-4478-B4AF-7389C7BEB57F}" destId="{8D1F08A2-45DE-4630-82F8-5BF5DF7D85A5}" srcOrd="3" destOrd="0" presId="urn:microsoft.com/office/officeart/2011/layout/CircleProcess"/>
    <dgm:cxn modelId="{C6E5C5BA-6E3A-4C66-9650-32CFDC5264FC}" type="presParOf" srcId="{8D1F08A2-45DE-4630-82F8-5BF5DF7D85A5}" destId="{FA32E966-9422-46E0-A22A-E1445A03DE52}" srcOrd="0" destOrd="0" presId="urn:microsoft.com/office/officeart/2011/layout/CircleProcess"/>
    <dgm:cxn modelId="{D8466395-5086-49CF-B4BC-1B5316176226}" type="presParOf" srcId="{DF342EAF-72B1-4478-B4AF-7389C7BEB57F}" destId="{C23944B9-4D5E-480F-896C-02F65946AAC8}" srcOrd="4" destOrd="0" presId="urn:microsoft.com/office/officeart/2011/layout/CircleProcess"/>
    <dgm:cxn modelId="{5AB7C842-C3F4-45F3-BEDD-7FA75B6F86A9}" type="presParOf" srcId="{C23944B9-4D5E-480F-896C-02F65946AAC8}" destId="{3EF7298C-27D9-4707-ABF1-0014D5AE73DA}" srcOrd="0" destOrd="0" presId="urn:microsoft.com/office/officeart/2011/layout/CircleProcess"/>
    <dgm:cxn modelId="{4EC6B1B4-A76B-4B6F-B5F5-52EFFFA029F3}" type="presParOf" srcId="{DF342EAF-72B1-4478-B4AF-7389C7BEB57F}" destId="{AF3A1595-4421-4EE3-A50A-A3884A0D2E2E}" srcOrd="5" destOrd="0" presId="urn:microsoft.com/office/officeart/2011/layout/CircleProcess"/>
    <dgm:cxn modelId="{CCFC1342-B906-4639-A2D3-03FEE2098AC7}" type="presParOf" srcId="{DF342EAF-72B1-4478-B4AF-7389C7BEB57F}" destId="{1259433F-5114-470D-96A4-853D4C92EFC1}" srcOrd="6" destOrd="0" presId="urn:microsoft.com/office/officeart/2011/layout/CircleProcess"/>
    <dgm:cxn modelId="{B2ECD461-2B64-44FE-BA6C-B71C475C42BE}" type="presParOf" srcId="{1259433F-5114-470D-96A4-853D4C92EFC1}" destId="{55ED4C1F-8229-4002-8ADD-18FE53DD71D9}" srcOrd="0" destOrd="0" presId="urn:microsoft.com/office/officeart/2011/layout/CircleProcess"/>
    <dgm:cxn modelId="{00FBC72C-CE51-40A8-8456-4325B0193EBE}" type="presParOf" srcId="{DF342EAF-72B1-4478-B4AF-7389C7BEB57F}" destId="{EFCD68C5-456E-41C2-B856-C815C33C5C53}" srcOrd="7" destOrd="0" presId="urn:microsoft.com/office/officeart/2011/layout/CircleProcess"/>
    <dgm:cxn modelId="{1118AA46-09D9-48A5-893E-AD997A5C1943}" type="presParOf" srcId="{EFCD68C5-456E-41C2-B856-C815C33C5C53}" destId="{A805DEA1-24FD-49BF-8705-EBCECB8F5F94}" srcOrd="0" destOrd="0" presId="urn:microsoft.com/office/officeart/2011/layout/CircleProcess"/>
    <dgm:cxn modelId="{2946C3C2-87F2-4A04-8633-F93B719DB654}" type="presParOf" srcId="{DF342EAF-72B1-4478-B4AF-7389C7BEB57F}" destId="{112B6CF7-AE4C-439E-8778-0C629BAED088}" srcOrd="8" destOrd="0" presId="urn:microsoft.com/office/officeart/2011/layout/CircleProcess"/>
    <dgm:cxn modelId="{D2A6F1FA-A0BD-410B-A8E1-FD629D3FBD62}" type="presParOf" srcId="{DF342EAF-72B1-4478-B4AF-7389C7BEB57F}" destId="{A26592EB-8024-4322-8E25-0FB02CB2DB52}" srcOrd="9" destOrd="0" presId="urn:microsoft.com/office/officeart/2011/layout/CircleProcess"/>
    <dgm:cxn modelId="{08AB6A87-408A-434E-B009-CC7C11F55024}" type="presParOf" srcId="{A26592EB-8024-4322-8E25-0FB02CB2DB52}" destId="{4BDFDC65-0FCA-4F25-AF8F-C33089973CE7}" srcOrd="0" destOrd="0" presId="urn:microsoft.com/office/officeart/2011/layout/CircleProcess"/>
    <dgm:cxn modelId="{C553A878-7713-4788-82AD-7452A2850E90}" type="presParOf" srcId="{DF342EAF-72B1-4478-B4AF-7389C7BEB57F}" destId="{B8A2DEF1-8692-492D-8414-AFB7178E99A0}" srcOrd="10" destOrd="0" presId="urn:microsoft.com/office/officeart/2011/layout/CircleProcess"/>
    <dgm:cxn modelId="{E952715C-BAFB-4BFE-ACEB-E8EB01B2C2E5}" type="presParOf" srcId="{B8A2DEF1-8692-492D-8414-AFB7178E99A0}" destId="{0CB4C953-21A9-43A4-821E-8A0C42B9408E}" srcOrd="0" destOrd="0" presId="urn:microsoft.com/office/officeart/2011/layout/CircleProcess"/>
    <dgm:cxn modelId="{7CE5D49A-0C1D-4C98-91C2-E1DF7EB6CF93}" type="presParOf" srcId="{DF342EAF-72B1-4478-B4AF-7389C7BEB57F}" destId="{E8DB839E-0C7D-497F-ABBD-7B2D207852AE}" srcOrd="11" destOrd="0" presId="urn:microsoft.com/office/officeart/2011/layout/Circle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571B42D-7546-4AB8-9D12-D09DBABB0C54}" type="doc">
      <dgm:prSet loTypeId="urn:microsoft.com/office/officeart/2009/layout/CircleArrowProcess" loCatId="process" qsTypeId="urn:microsoft.com/office/officeart/2005/8/quickstyle/simple1" qsCatId="simple" csTypeId="urn:microsoft.com/office/officeart/2005/8/colors/accent1_2" csCatId="accent1" phldr="1"/>
      <dgm:spPr/>
      <dgm:t>
        <a:bodyPr/>
        <a:lstStyle/>
        <a:p>
          <a:endParaRPr lang="en-US"/>
        </a:p>
      </dgm:t>
    </dgm:pt>
    <dgm:pt modelId="{683F3A3A-A4B1-4F18-8BE9-AC92D2E7A42F}">
      <dgm:prSet phldrT="[Text]" custT="1"/>
      <dgm:spPr/>
      <dgm:t>
        <a:bodyPr/>
        <a:lstStyle/>
        <a:p>
          <a:pPr>
            <a:buNone/>
          </a:pPr>
          <a:r>
            <a:rPr lang="en-GB" sz="1800" dirty="0"/>
            <a:t>HR faces difficulties in balancing objective evaluation with subjective feedback remains difficult.</a:t>
          </a:r>
          <a:endParaRPr lang="en-US" sz="1800" dirty="0"/>
        </a:p>
      </dgm:t>
    </dgm:pt>
    <dgm:pt modelId="{41249B46-6CB0-4B4D-9212-3B3653112CEF}" type="parTrans" cxnId="{009B7A74-8713-4EFD-8508-AE5CB0EF8240}">
      <dgm:prSet/>
      <dgm:spPr/>
      <dgm:t>
        <a:bodyPr/>
        <a:lstStyle/>
        <a:p>
          <a:endParaRPr lang="en-US" sz="1800"/>
        </a:p>
      </dgm:t>
    </dgm:pt>
    <dgm:pt modelId="{5B97C422-B6A0-40C0-8906-26011A503EAC}" type="sibTrans" cxnId="{009B7A74-8713-4EFD-8508-AE5CB0EF8240}">
      <dgm:prSet/>
      <dgm:spPr/>
      <dgm:t>
        <a:bodyPr/>
        <a:lstStyle/>
        <a:p>
          <a:endParaRPr lang="en-US" sz="1800"/>
        </a:p>
      </dgm:t>
    </dgm:pt>
    <dgm:pt modelId="{CB8F96B7-2A1A-4A46-971B-F6D124280B98}">
      <dgm:prSet phldrT="[Text]" custT="1"/>
      <dgm:spPr/>
      <dgm:t>
        <a:bodyPr/>
        <a:lstStyle/>
        <a:p>
          <a:pPr>
            <a:buNone/>
          </a:pPr>
          <a:r>
            <a:rPr lang="en-GB" sz="1800" dirty="0"/>
            <a:t>Remote and hybrid work complicates fair performance assessments (Helmold, 2022).</a:t>
          </a:r>
          <a:endParaRPr lang="en-US" sz="1800" dirty="0"/>
        </a:p>
      </dgm:t>
    </dgm:pt>
    <dgm:pt modelId="{996D5813-3F15-47FD-A922-7D39F98F2765}" type="parTrans" cxnId="{754C6957-2DEB-4712-9697-0784AE6E54E0}">
      <dgm:prSet/>
      <dgm:spPr/>
      <dgm:t>
        <a:bodyPr/>
        <a:lstStyle/>
        <a:p>
          <a:endParaRPr lang="en-US" sz="1800"/>
        </a:p>
      </dgm:t>
    </dgm:pt>
    <dgm:pt modelId="{3E2DE12C-C8A4-4A18-A9D2-66B1D86537EA}" type="sibTrans" cxnId="{754C6957-2DEB-4712-9697-0784AE6E54E0}">
      <dgm:prSet/>
      <dgm:spPr/>
      <dgm:t>
        <a:bodyPr/>
        <a:lstStyle/>
        <a:p>
          <a:endParaRPr lang="en-US" sz="1800"/>
        </a:p>
      </dgm:t>
    </dgm:pt>
    <dgm:pt modelId="{8876D596-1BB8-46AF-97EC-9634FCC5B96F}">
      <dgm:prSet phldrT="[Text]" custT="1"/>
      <dgm:spPr/>
      <dgm:t>
        <a:bodyPr/>
        <a:lstStyle/>
        <a:p>
          <a:pPr>
            <a:buNone/>
          </a:pPr>
          <a:r>
            <a:rPr lang="en-GB" sz="1800" dirty="0"/>
            <a:t>Ensuring performance systems adapt to fast-changing digital roles is critical.</a:t>
          </a:r>
          <a:endParaRPr lang="en-US" sz="1800" dirty="0"/>
        </a:p>
      </dgm:t>
    </dgm:pt>
    <dgm:pt modelId="{518F14FE-A314-41B0-8B91-B297054E3B8F}" type="parTrans" cxnId="{07573175-A575-4EDA-BDDC-AC214CA8619A}">
      <dgm:prSet/>
      <dgm:spPr/>
      <dgm:t>
        <a:bodyPr/>
        <a:lstStyle/>
        <a:p>
          <a:endParaRPr lang="en-US" sz="1800"/>
        </a:p>
      </dgm:t>
    </dgm:pt>
    <dgm:pt modelId="{33976108-E35C-4266-9A5D-6A67F0E4069F}" type="sibTrans" cxnId="{07573175-A575-4EDA-BDDC-AC214CA8619A}">
      <dgm:prSet/>
      <dgm:spPr/>
      <dgm:t>
        <a:bodyPr/>
        <a:lstStyle/>
        <a:p>
          <a:endParaRPr lang="en-US" sz="1800"/>
        </a:p>
      </dgm:t>
    </dgm:pt>
    <dgm:pt modelId="{D80FD213-DD4F-47A6-A28D-7949AE46E51B}">
      <dgm:prSet phldrT="[Text]" custT="1"/>
      <dgm:spPr/>
      <dgm:t>
        <a:bodyPr/>
        <a:lstStyle/>
        <a:p>
          <a:pPr>
            <a:buNone/>
          </a:pPr>
          <a:r>
            <a:rPr lang="en-GB" sz="1800"/>
            <a:t>Maintaining consistent feedback across global teams poses challenges.</a:t>
          </a:r>
          <a:endParaRPr lang="en-US" sz="1800" dirty="0"/>
        </a:p>
      </dgm:t>
    </dgm:pt>
    <dgm:pt modelId="{1A5E5641-50A2-44FC-BD3D-E582CCD652A4}" type="parTrans" cxnId="{E3114B16-D02E-4FD0-984F-E81B4CAE76BA}">
      <dgm:prSet/>
      <dgm:spPr/>
      <dgm:t>
        <a:bodyPr/>
        <a:lstStyle/>
        <a:p>
          <a:endParaRPr lang="en-US" sz="1800"/>
        </a:p>
      </dgm:t>
    </dgm:pt>
    <dgm:pt modelId="{603E31AF-35E4-41B2-A966-F2831AFF4772}" type="sibTrans" cxnId="{E3114B16-D02E-4FD0-984F-E81B4CAE76BA}">
      <dgm:prSet/>
      <dgm:spPr/>
      <dgm:t>
        <a:bodyPr/>
        <a:lstStyle/>
        <a:p>
          <a:endParaRPr lang="en-US" sz="1800"/>
        </a:p>
      </dgm:t>
    </dgm:pt>
    <dgm:pt modelId="{B5CA30A1-A90B-42AA-A82B-43316CD724F0}" type="pres">
      <dgm:prSet presAssocID="{5571B42D-7546-4AB8-9D12-D09DBABB0C54}" presName="Name0" presStyleCnt="0">
        <dgm:presLayoutVars>
          <dgm:chMax val="7"/>
          <dgm:chPref val="7"/>
          <dgm:dir/>
          <dgm:animLvl val="lvl"/>
        </dgm:presLayoutVars>
      </dgm:prSet>
      <dgm:spPr/>
    </dgm:pt>
    <dgm:pt modelId="{983EEDFE-FB37-4819-909C-3642CFD237BF}" type="pres">
      <dgm:prSet presAssocID="{683F3A3A-A4B1-4F18-8BE9-AC92D2E7A42F}" presName="Accent1" presStyleCnt="0"/>
      <dgm:spPr/>
    </dgm:pt>
    <dgm:pt modelId="{1122BFA4-2EBD-480B-B24A-764726F79812}" type="pres">
      <dgm:prSet presAssocID="{683F3A3A-A4B1-4F18-8BE9-AC92D2E7A42F}" presName="Accent" presStyleLbl="node1" presStyleIdx="0" presStyleCnt="4"/>
      <dgm:spPr/>
    </dgm:pt>
    <dgm:pt modelId="{3140EBC9-861B-40E3-A375-F1BCA55CF549}" type="pres">
      <dgm:prSet presAssocID="{683F3A3A-A4B1-4F18-8BE9-AC92D2E7A42F}" presName="Parent1" presStyleLbl="revTx" presStyleIdx="0" presStyleCnt="4">
        <dgm:presLayoutVars>
          <dgm:chMax val="1"/>
          <dgm:chPref val="1"/>
          <dgm:bulletEnabled val="1"/>
        </dgm:presLayoutVars>
      </dgm:prSet>
      <dgm:spPr/>
    </dgm:pt>
    <dgm:pt modelId="{8995419A-73B7-4F7A-92CF-0D08D552911E}" type="pres">
      <dgm:prSet presAssocID="{CB8F96B7-2A1A-4A46-971B-F6D124280B98}" presName="Accent2" presStyleCnt="0"/>
      <dgm:spPr/>
    </dgm:pt>
    <dgm:pt modelId="{A8712B5A-3E20-4935-BC00-11D708A01D77}" type="pres">
      <dgm:prSet presAssocID="{CB8F96B7-2A1A-4A46-971B-F6D124280B98}" presName="Accent" presStyleLbl="node1" presStyleIdx="1" presStyleCnt="4"/>
      <dgm:spPr/>
    </dgm:pt>
    <dgm:pt modelId="{08F84D97-3472-41EC-97EF-0DBD0238CE9F}" type="pres">
      <dgm:prSet presAssocID="{CB8F96B7-2A1A-4A46-971B-F6D124280B98}" presName="Parent2" presStyleLbl="revTx" presStyleIdx="1" presStyleCnt="4">
        <dgm:presLayoutVars>
          <dgm:chMax val="1"/>
          <dgm:chPref val="1"/>
          <dgm:bulletEnabled val="1"/>
        </dgm:presLayoutVars>
      </dgm:prSet>
      <dgm:spPr/>
    </dgm:pt>
    <dgm:pt modelId="{1B5DC189-32DD-4D0C-852B-564B9FBD7F18}" type="pres">
      <dgm:prSet presAssocID="{8876D596-1BB8-46AF-97EC-9634FCC5B96F}" presName="Accent3" presStyleCnt="0"/>
      <dgm:spPr/>
    </dgm:pt>
    <dgm:pt modelId="{431F717F-6669-4363-8FA6-D96004BED770}" type="pres">
      <dgm:prSet presAssocID="{8876D596-1BB8-46AF-97EC-9634FCC5B96F}" presName="Accent" presStyleLbl="node1" presStyleIdx="2" presStyleCnt="4"/>
      <dgm:spPr/>
    </dgm:pt>
    <dgm:pt modelId="{A7F77CF6-F59D-42FE-81E0-425F124A301B}" type="pres">
      <dgm:prSet presAssocID="{8876D596-1BB8-46AF-97EC-9634FCC5B96F}" presName="Parent3" presStyleLbl="revTx" presStyleIdx="2" presStyleCnt="4">
        <dgm:presLayoutVars>
          <dgm:chMax val="1"/>
          <dgm:chPref val="1"/>
          <dgm:bulletEnabled val="1"/>
        </dgm:presLayoutVars>
      </dgm:prSet>
      <dgm:spPr/>
    </dgm:pt>
    <dgm:pt modelId="{0FD6B101-645F-4E23-B3D6-A597CE3C528A}" type="pres">
      <dgm:prSet presAssocID="{D80FD213-DD4F-47A6-A28D-7949AE46E51B}" presName="Accent4" presStyleCnt="0"/>
      <dgm:spPr/>
    </dgm:pt>
    <dgm:pt modelId="{F83D40B6-8B13-4712-924E-C7A76BA80D8E}" type="pres">
      <dgm:prSet presAssocID="{D80FD213-DD4F-47A6-A28D-7949AE46E51B}" presName="Accent" presStyleLbl="node1" presStyleIdx="3" presStyleCnt="4"/>
      <dgm:spPr/>
    </dgm:pt>
    <dgm:pt modelId="{FD261D3F-DFCD-4709-A590-44211DC2CD48}" type="pres">
      <dgm:prSet presAssocID="{D80FD213-DD4F-47A6-A28D-7949AE46E51B}" presName="Parent4" presStyleLbl="revTx" presStyleIdx="3" presStyleCnt="4">
        <dgm:presLayoutVars>
          <dgm:chMax val="1"/>
          <dgm:chPref val="1"/>
          <dgm:bulletEnabled val="1"/>
        </dgm:presLayoutVars>
      </dgm:prSet>
      <dgm:spPr/>
    </dgm:pt>
  </dgm:ptLst>
  <dgm:cxnLst>
    <dgm:cxn modelId="{E3114B16-D02E-4FD0-984F-E81B4CAE76BA}" srcId="{5571B42D-7546-4AB8-9D12-D09DBABB0C54}" destId="{D80FD213-DD4F-47A6-A28D-7949AE46E51B}" srcOrd="3" destOrd="0" parTransId="{1A5E5641-50A2-44FC-BD3D-E582CCD652A4}" sibTransId="{603E31AF-35E4-41B2-A966-F2831AFF4772}"/>
    <dgm:cxn modelId="{AE40A633-163B-49D4-B773-6CBACE9DE391}" type="presOf" srcId="{CB8F96B7-2A1A-4A46-971B-F6D124280B98}" destId="{08F84D97-3472-41EC-97EF-0DBD0238CE9F}" srcOrd="0" destOrd="0" presId="urn:microsoft.com/office/officeart/2009/layout/CircleArrowProcess"/>
    <dgm:cxn modelId="{64281457-7D65-442B-8668-D44DCB8C8B76}" type="presOf" srcId="{5571B42D-7546-4AB8-9D12-D09DBABB0C54}" destId="{B5CA30A1-A90B-42AA-A82B-43316CD724F0}" srcOrd="0" destOrd="0" presId="urn:microsoft.com/office/officeart/2009/layout/CircleArrowProcess"/>
    <dgm:cxn modelId="{754C6957-2DEB-4712-9697-0784AE6E54E0}" srcId="{5571B42D-7546-4AB8-9D12-D09DBABB0C54}" destId="{CB8F96B7-2A1A-4A46-971B-F6D124280B98}" srcOrd="1" destOrd="0" parTransId="{996D5813-3F15-47FD-A922-7D39F98F2765}" sibTransId="{3E2DE12C-C8A4-4A18-A9D2-66B1D86537EA}"/>
    <dgm:cxn modelId="{537D8667-5A52-4421-A01C-276F35BA3DFF}" type="presOf" srcId="{683F3A3A-A4B1-4F18-8BE9-AC92D2E7A42F}" destId="{3140EBC9-861B-40E3-A375-F1BCA55CF549}" srcOrd="0" destOrd="0" presId="urn:microsoft.com/office/officeart/2009/layout/CircleArrowProcess"/>
    <dgm:cxn modelId="{009B7A74-8713-4EFD-8508-AE5CB0EF8240}" srcId="{5571B42D-7546-4AB8-9D12-D09DBABB0C54}" destId="{683F3A3A-A4B1-4F18-8BE9-AC92D2E7A42F}" srcOrd="0" destOrd="0" parTransId="{41249B46-6CB0-4B4D-9212-3B3653112CEF}" sibTransId="{5B97C422-B6A0-40C0-8906-26011A503EAC}"/>
    <dgm:cxn modelId="{07573175-A575-4EDA-BDDC-AC214CA8619A}" srcId="{5571B42D-7546-4AB8-9D12-D09DBABB0C54}" destId="{8876D596-1BB8-46AF-97EC-9634FCC5B96F}" srcOrd="2" destOrd="0" parTransId="{518F14FE-A314-41B0-8B91-B297054E3B8F}" sibTransId="{33976108-E35C-4266-9A5D-6A67F0E4069F}"/>
    <dgm:cxn modelId="{82B409B7-A66D-4B41-85BD-5241AF00DC2A}" type="presOf" srcId="{8876D596-1BB8-46AF-97EC-9634FCC5B96F}" destId="{A7F77CF6-F59D-42FE-81E0-425F124A301B}" srcOrd="0" destOrd="0" presId="urn:microsoft.com/office/officeart/2009/layout/CircleArrowProcess"/>
    <dgm:cxn modelId="{487758F9-F46B-40B7-88F2-6EF9A292B783}" type="presOf" srcId="{D80FD213-DD4F-47A6-A28D-7949AE46E51B}" destId="{FD261D3F-DFCD-4709-A590-44211DC2CD48}" srcOrd="0" destOrd="0" presId="urn:microsoft.com/office/officeart/2009/layout/CircleArrowProcess"/>
    <dgm:cxn modelId="{152606F9-A975-4119-AA38-9D626FA987CF}" type="presParOf" srcId="{B5CA30A1-A90B-42AA-A82B-43316CD724F0}" destId="{983EEDFE-FB37-4819-909C-3642CFD237BF}" srcOrd="0" destOrd="0" presId="urn:microsoft.com/office/officeart/2009/layout/CircleArrowProcess"/>
    <dgm:cxn modelId="{AD78C89B-ED6C-4742-993C-3D3B1644CE58}" type="presParOf" srcId="{983EEDFE-FB37-4819-909C-3642CFD237BF}" destId="{1122BFA4-2EBD-480B-B24A-764726F79812}" srcOrd="0" destOrd="0" presId="urn:microsoft.com/office/officeart/2009/layout/CircleArrowProcess"/>
    <dgm:cxn modelId="{73F2E587-8392-4358-9C33-647D5A7716AD}" type="presParOf" srcId="{B5CA30A1-A90B-42AA-A82B-43316CD724F0}" destId="{3140EBC9-861B-40E3-A375-F1BCA55CF549}" srcOrd="1" destOrd="0" presId="urn:microsoft.com/office/officeart/2009/layout/CircleArrowProcess"/>
    <dgm:cxn modelId="{904CF897-5F61-497F-B3A1-E051B489EF2A}" type="presParOf" srcId="{B5CA30A1-A90B-42AA-A82B-43316CD724F0}" destId="{8995419A-73B7-4F7A-92CF-0D08D552911E}" srcOrd="2" destOrd="0" presId="urn:microsoft.com/office/officeart/2009/layout/CircleArrowProcess"/>
    <dgm:cxn modelId="{C050BDFA-826B-404D-845E-3D397BF2F427}" type="presParOf" srcId="{8995419A-73B7-4F7A-92CF-0D08D552911E}" destId="{A8712B5A-3E20-4935-BC00-11D708A01D77}" srcOrd="0" destOrd="0" presId="urn:microsoft.com/office/officeart/2009/layout/CircleArrowProcess"/>
    <dgm:cxn modelId="{8CC6D843-28CA-4FFD-9FF1-DD5D5573A569}" type="presParOf" srcId="{B5CA30A1-A90B-42AA-A82B-43316CD724F0}" destId="{08F84D97-3472-41EC-97EF-0DBD0238CE9F}" srcOrd="3" destOrd="0" presId="urn:microsoft.com/office/officeart/2009/layout/CircleArrowProcess"/>
    <dgm:cxn modelId="{E54DCC0C-E0A6-4D74-9340-B33AF3F3C5CD}" type="presParOf" srcId="{B5CA30A1-A90B-42AA-A82B-43316CD724F0}" destId="{1B5DC189-32DD-4D0C-852B-564B9FBD7F18}" srcOrd="4" destOrd="0" presId="urn:microsoft.com/office/officeart/2009/layout/CircleArrowProcess"/>
    <dgm:cxn modelId="{B47B37EF-5AE8-4E25-991A-EE92C40CCD36}" type="presParOf" srcId="{1B5DC189-32DD-4D0C-852B-564B9FBD7F18}" destId="{431F717F-6669-4363-8FA6-D96004BED770}" srcOrd="0" destOrd="0" presId="urn:microsoft.com/office/officeart/2009/layout/CircleArrowProcess"/>
    <dgm:cxn modelId="{BBBF71E0-F771-44A6-9E30-EAB63AE4F1E3}" type="presParOf" srcId="{B5CA30A1-A90B-42AA-A82B-43316CD724F0}" destId="{A7F77CF6-F59D-42FE-81E0-425F124A301B}" srcOrd="5" destOrd="0" presId="urn:microsoft.com/office/officeart/2009/layout/CircleArrowProcess"/>
    <dgm:cxn modelId="{F4D2B6A4-1394-43A0-A8DE-785954BA9752}" type="presParOf" srcId="{B5CA30A1-A90B-42AA-A82B-43316CD724F0}" destId="{0FD6B101-645F-4E23-B3D6-A597CE3C528A}" srcOrd="6" destOrd="0" presId="urn:microsoft.com/office/officeart/2009/layout/CircleArrowProcess"/>
    <dgm:cxn modelId="{880653E4-EB1F-4C08-B3FC-E300A96DE895}" type="presParOf" srcId="{0FD6B101-645F-4E23-B3D6-A597CE3C528A}" destId="{F83D40B6-8B13-4712-924E-C7A76BA80D8E}" srcOrd="0" destOrd="0" presId="urn:microsoft.com/office/officeart/2009/layout/CircleArrowProcess"/>
    <dgm:cxn modelId="{A84D77A9-7507-4334-BA1E-DB4316B7D42A}" type="presParOf" srcId="{B5CA30A1-A90B-42AA-A82B-43316CD724F0}" destId="{FD261D3F-DFCD-4709-A590-44211DC2CD48}" srcOrd="7" destOrd="0" presId="urn:microsoft.com/office/officeart/2009/layout/CircleArrow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7FD406-A1CD-47E8-A0AA-C1BE681B5464}">
      <dsp:nvSpPr>
        <dsp:cNvPr id="0" name=""/>
        <dsp:cNvSpPr/>
      </dsp:nvSpPr>
      <dsp:spPr>
        <a:xfrm>
          <a:off x="-6680859" y="-1021614"/>
          <a:ext cx="7951455" cy="7951455"/>
        </a:xfrm>
        <a:prstGeom prst="blockArc">
          <a:avLst>
            <a:gd name="adj1" fmla="val 18900000"/>
            <a:gd name="adj2" fmla="val 2700000"/>
            <a:gd name="adj3" fmla="val 272"/>
          </a:avLst>
        </a:pr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80BCC83-B1CD-4449-B246-784781468488}">
      <dsp:nvSpPr>
        <dsp:cNvPr id="0" name=""/>
        <dsp:cNvSpPr/>
      </dsp:nvSpPr>
      <dsp:spPr>
        <a:xfrm>
          <a:off x="749163" y="382128"/>
          <a:ext cx="8673774" cy="908921"/>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1456"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dirty="0">
              <a:effectLst/>
              <a:latin typeface="Arial" panose="020B0604020202020204" pitchFamily="34" charset="0"/>
              <a:ea typeface="Arial" panose="020B0604020202020204" pitchFamily="34" charset="0"/>
            </a:rPr>
            <a:t>Microsoft’s HR policy emphasises inclusivity, learning, and continuous performance feedback.</a:t>
          </a:r>
          <a:endParaRPr lang="en-US" sz="2000" kern="1200" dirty="0"/>
        </a:p>
      </dsp:txBody>
      <dsp:txXfrm>
        <a:off x="749163" y="382128"/>
        <a:ext cx="8673774" cy="908921"/>
      </dsp:txXfrm>
    </dsp:sp>
    <dsp:sp modelId="{4FF5CD55-6F7B-42CF-B322-CDC04AF7F2D3}">
      <dsp:nvSpPr>
        <dsp:cNvPr id="0" name=""/>
        <dsp:cNvSpPr/>
      </dsp:nvSpPr>
      <dsp:spPr>
        <a:xfrm>
          <a:off x="96772" y="340609"/>
          <a:ext cx="1136151" cy="1136151"/>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031B74D-FCCD-488D-BE6E-DF3A3465C76F}">
      <dsp:nvSpPr>
        <dsp:cNvPr id="0" name=""/>
        <dsp:cNvSpPr/>
      </dsp:nvSpPr>
      <dsp:spPr>
        <a:xfrm>
          <a:off x="1270268" y="1794838"/>
          <a:ext cx="8152669" cy="908921"/>
        </a:xfrm>
        <a:prstGeom prst="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1456"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dirty="0">
              <a:effectLst/>
              <a:latin typeface="Arial" panose="020B0604020202020204" pitchFamily="34" charset="0"/>
              <a:ea typeface="Arial" panose="020B0604020202020204" pitchFamily="34" charset="0"/>
            </a:rPr>
            <a:t>The HR framework integrates digital platforms for employee lifecycle management.</a:t>
          </a:r>
          <a:endParaRPr lang="en-US" sz="2000" kern="1200" dirty="0"/>
        </a:p>
      </dsp:txBody>
      <dsp:txXfrm>
        <a:off x="1270268" y="1794838"/>
        <a:ext cx="8152669" cy="908921"/>
      </dsp:txXfrm>
    </dsp:sp>
    <dsp:sp modelId="{F4296050-9D98-4E22-9F92-824A1A8B8368}">
      <dsp:nvSpPr>
        <dsp:cNvPr id="0" name=""/>
        <dsp:cNvSpPr/>
      </dsp:nvSpPr>
      <dsp:spPr>
        <a:xfrm>
          <a:off x="617878" y="1704227"/>
          <a:ext cx="1136151" cy="1136151"/>
        </a:xfrm>
        <a:prstGeom prst="ellipse">
          <a:avLst/>
        </a:prstGeom>
        <a:solidFill>
          <a:schemeClr val="lt1">
            <a:hueOff val="0"/>
            <a:satOff val="0"/>
            <a:lumOff val="0"/>
            <a:alphaOff val="0"/>
          </a:schemeClr>
        </a:solidFill>
        <a:ln w="25400" cap="flat" cmpd="sng" algn="ctr">
          <a:solidFill>
            <a:schemeClr val="accent3">
              <a:hueOff val="3750088"/>
              <a:satOff val="-5627"/>
              <a:lumOff val="-915"/>
              <a:alphaOff val="0"/>
            </a:schemeClr>
          </a:solidFill>
          <a:prstDash val="solid"/>
        </a:ln>
        <a:effectLst/>
      </dsp:spPr>
      <dsp:style>
        <a:lnRef idx="2">
          <a:scrgbClr r="0" g="0" b="0"/>
        </a:lnRef>
        <a:fillRef idx="1">
          <a:scrgbClr r="0" g="0" b="0"/>
        </a:fillRef>
        <a:effectRef idx="0">
          <a:scrgbClr r="0" g="0" b="0"/>
        </a:effectRef>
        <a:fontRef idx="minor"/>
      </dsp:style>
    </dsp:sp>
    <dsp:sp modelId="{0B393300-1F84-47FB-887F-7DE09BC9DA0B}">
      <dsp:nvSpPr>
        <dsp:cNvPr id="0" name=""/>
        <dsp:cNvSpPr/>
      </dsp:nvSpPr>
      <dsp:spPr>
        <a:xfrm>
          <a:off x="1185954" y="3181461"/>
          <a:ext cx="8152669" cy="908921"/>
        </a:xfrm>
        <a:prstGeom prst="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1456"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dirty="0">
              <a:effectLst/>
              <a:latin typeface="Arial" panose="020B0604020202020204" pitchFamily="34" charset="0"/>
              <a:ea typeface="Arial" panose="020B0604020202020204" pitchFamily="34" charset="0"/>
            </a:rPr>
            <a:t>The company implement tools like Microsoft Viva and Dynamics 365 to streamline communication and productivity (Sharma and Kohli, 2024).</a:t>
          </a:r>
          <a:endParaRPr lang="en-US" sz="2000" kern="1200" dirty="0"/>
        </a:p>
      </dsp:txBody>
      <dsp:txXfrm>
        <a:off x="1185954" y="3181461"/>
        <a:ext cx="8152669" cy="908921"/>
      </dsp:txXfrm>
    </dsp:sp>
    <dsp:sp modelId="{8D4186B2-3524-447D-A587-513F5C194B69}">
      <dsp:nvSpPr>
        <dsp:cNvPr id="0" name=""/>
        <dsp:cNvSpPr/>
      </dsp:nvSpPr>
      <dsp:spPr>
        <a:xfrm>
          <a:off x="617878" y="3067846"/>
          <a:ext cx="1136151" cy="1136151"/>
        </a:xfrm>
        <a:prstGeom prst="ellipse">
          <a:avLst/>
        </a:prstGeom>
        <a:solidFill>
          <a:schemeClr val="lt1">
            <a:hueOff val="0"/>
            <a:satOff val="0"/>
            <a:lumOff val="0"/>
            <a:alphaOff val="0"/>
          </a:schemeClr>
        </a:solidFill>
        <a:ln w="25400" cap="flat" cmpd="sng" algn="ctr">
          <a:solidFill>
            <a:schemeClr val="accent3">
              <a:hueOff val="7500176"/>
              <a:satOff val="-11253"/>
              <a:lumOff val="-1830"/>
              <a:alphaOff val="0"/>
            </a:schemeClr>
          </a:solidFill>
          <a:prstDash val="solid"/>
        </a:ln>
        <a:effectLst/>
      </dsp:spPr>
      <dsp:style>
        <a:lnRef idx="2">
          <a:scrgbClr r="0" g="0" b="0"/>
        </a:lnRef>
        <a:fillRef idx="1">
          <a:scrgbClr r="0" g="0" b="0"/>
        </a:fillRef>
        <a:effectRef idx="0">
          <a:scrgbClr r="0" g="0" b="0"/>
        </a:effectRef>
        <a:fontRef idx="minor"/>
      </dsp:style>
    </dsp:sp>
    <dsp:sp modelId="{50614198-1561-44F0-A45E-A78E4F0CF4BD}">
      <dsp:nvSpPr>
        <dsp:cNvPr id="0" name=""/>
        <dsp:cNvSpPr/>
      </dsp:nvSpPr>
      <dsp:spPr>
        <a:xfrm>
          <a:off x="664848" y="4545080"/>
          <a:ext cx="8673774" cy="908921"/>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1456"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a:effectLst/>
              <a:latin typeface="Arial" panose="020B0604020202020204" pitchFamily="34" charset="0"/>
              <a:ea typeface="Arial" panose="020B0604020202020204" pitchFamily="34" charset="0"/>
            </a:rPr>
            <a:t>HR technology ensures compliance, transparency, and equitable workforce practices globally.</a:t>
          </a:r>
          <a:endParaRPr lang="en-US" sz="2000" kern="1200" dirty="0"/>
        </a:p>
      </dsp:txBody>
      <dsp:txXfrm>
        <a:off x="664848" y="4545080"/>
        <a:ext cx="8673774" cy="908921"/>
      </dsp:txXfrm>
    </dsp:sp>
    <dsp:sp modelId="{007219A4-0803-4B3D-B584-10811430B955}">
      <dsp:nvSpPr>
        <dsp:cNvPr id="0" name=""/>
        <dsp:cNvSpPr/>
      </dsp:nvSpPr>
      <dsp:spPr>
        <a:xfrm>
          <a:off x="96772" y="4431464"/>
          <a:ext cx="1136151" cy="1136151"/>
        </a:xfrm>
        <a:prstGeom prst="ellipse">
          <a:avLst/>
        </a:prstGeom>
        <a:solidFill>
          <a:schemeClr val="lt1">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9D464D-5B78-4A5D-AA7E-673D942C88F8}">
      <dsp:nvSpPr>
        <dsp:cNvPr id="0" name=""/>
        <dsp:cNvSpPr/>
      </dsp:nvSpPr>
      <dsp:spPr>
        <a:xfrm rot="5400000">
          <a:off x="453814" y="3204632"/>
          <a:ext cx="1366731" cy="2274209"/>
        </a:xfrm>
        <a:prstGeom prst="corner">
          <a:avLst>
            <a:gd name="adj1" fmla="val 16120"/>
            <a:gd name="adj2" fmla="val 16110"/>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60F2C1-2190-4474-AD28-C01E346342D1}">
      <dsp:nvSpPr>
        <dsp:cNvPr id="0" name=""/>
        <dsp:cNvSpPr/>
      </dsp:nvSpPr>
      <dsp:spPr>
        <a:xfrm>
          <a:off x="225673" y="3884130"/>
          <a:ext cx="2053169" cy="1799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effectLst/>
              <a:latin typeface="Arial" panose="020B0604020202020204" pitchFamily="34" charset="0"/>
              <a:ea typeface="Arial" panose="020B0604020202020204" pitchFamily="34" charset="0"/>
            </a:rPr>
            <a:t>HR experiences challenges in balancing automation with human-centred management remains challenging.</a:t>
          </a:r>
          <a:endParaRPr lang="en-US" sz="2400" kern="1200" dirty="0"/>
        </a:p>
      </dsp:txBody>
      <dsp:txXfrm>
        <a:off x="225673" y="3884130"/>
        <a:ext cx="2053169" cy="1799723"/>
      </dsp:txXfrm>
    </dsp:sp>
    <dsp:sp modelId="{E1EA3994-A2A9-4969-BA44-E267E5C346A6}">
      <dsp:nvSpPr>
        <dsp:cNvPr id="0" name=""/>
        <dsp:cNvSpPr/>
      </dsp:nvSpPr>
      <dsp:spPr>
        <a:xfrm>
          <a:off x="1891452" y="3037202"/>
          <a:ext cx="387390" cy="387390"/>
        </a:xfrm>
        <a:prstGeom prst="triangle">
          <a:avLst>
            <a:gd name="adj" fmla="val 100000"/>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9B8535-9979-4C5F-8486-7EC48332438F}">
      <dsp:nvSpPr>
        <dsp:cNvPr id="0" name=""/>
        <dsp:cNvSpPr/>
      </dsp:nvSpPr>
      <dsp:spPr>
        <a:xfrm rot="5400000">
          <a:off x="2967295" y="2582668"/>
          <a:ext cx="1366731" cy="2274209"/>
        </a:xfrm>
        <a:prstGeom prst="corner">
          <a:avLst>
            <a:gd name="adj1" fmla="val 16120"/>
            <a:gd name="adj2" fmla="val 16110"/>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9C717D-6488-4581-BDF2-629C2944CC2B}">
      <dsp:nvSpPr>
        <dsp:cNvPr id="0" name=""/>
        <dsp:cNvSpPr/>
      </dsp:nvSpPr>
      <dsp:spPr>
        <a:xfrm>
          <a:off x="2739153" y="3262167"/>
          <a:ext cx="2053169" cy="1799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effectLst/>
              <a:latin typeface="Arial" panose="020B0604020202020204" pitchFamily="34" charset="0"/>
              <a:ea typeface="Arial" panose="020B0604020202020204" pitchFamily="34" charset="0"/>
            </a:rPr>
            <a:t>Maintaining data privacy and cybersecurity concerns persist in digital HR systems.</a:t>
          </a:r>
          <a:endParaRPr lang="en-US" sz="2400" kern="1200" dirty="0"/>
        </a:p>
      </dsp:txBody>
      <dsp:txXfrm>
        <a:off x="2739153" y="3262167"/>
        <a:ext cx="2053169" cy="1799723"/>
      </dsp:txXfrm>
    </dsp:sp>
    <dsp:sp modelId="{8BC8501F-59B7-4474-AE4A-89A123EFEF44}">
      <dsp:nvSpPr>
        <dsp:cNvPr id="0" name=""/>
        <dsp:cNvSpPr/>
      </dsp:nvSpPr>
      <dsp:spPr>
        <a:xfrm>
          <a:off x="4404932" y="2415238"/>
          <a:ext cx="387390" cy="387390"/>
        </a:xfrm>
        <a:prstGeom prst="triangle">
          <a:avLst>
            <a:gd name="adj" fmla="val 100000"/>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F178EC-FB3D-48BF-A462-18A38190C6B1}">
      <dsp:nvSpPr>
        <dsp:cNvPr id="0" name=""/>
        <dsp:cNvSpPr/>
      </dsp:nvSpPr>
      <dsp:spPr>
        <a:xfrm rot="5400000">
          <a:off x="5480775" y="1960705"/>
          <a:ext cx="1366731" cy="2274209"/>
        </a:xfrm>
        <a:prstGeom prst="corner">
          <a:avLst>
            <a:gd name="adj1" fmla="val 16120"/>
            <a:gd name="adj2" fmla="val 16110"/>
          </a:avLst>
        </a:prstGeom>
        <a:solidFill>
          <a:schemeClr val="accent6">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4CE1D3-CE0E-4E1B-ACCD-2C5F47759440}">
      <dsp:nvSpPr>
        <dsp:cNvPr id="0" name=""/>
        <dsp:cNvSpPr/>
      </dsp:nvSpPr>
      <dsp:spPr>
        <a:xfrm>
          <a:off x="5252634" y="2640204"/>
          <a:ext cx="2053169" cy="1799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effectLst/>
              <a:latin typeface="Arial" panose="020B0604020202020204" pitchFamily="34" charset="0"/>
              <a:ea typeface="Arial" panose="020B0604020202020204" pitchFamily="34" charset="0"/>
            </a:rPr>
            <a:t>Global standardisation of HR technologies faces regional compliance issues (Bhatti Faqirah and Ullah, 2025).</a:t>
          </a:r>
          <a:endParaRPr lang="en-US" sz="2400" kern="1200" dirty="0"/>
        </a:p>
      </dsp:txBody>
      <dsp:txXfrm>
        <a:off x="5252634" y="2640204"/>
        <a:ext cx="2053169" cy="1799723"/>
      </dsp:txXfrm>
    </dsp:sp>
    <dsp:sp modelId="{483D22BF-908C-417E-ABAB-7EA8854DAD68}">
      <dsp:nvSpPr>
        <dsp:cNvPr id="0" name=""/>
        <dsp:cNvSpPr/>
      </dsp:nvSpPr>
      <dsp:spPr>
        <a:xfrm>
          <a:off x="6918413" y="1793275"/>
          <a:ext cx="387390" cy="387390"/>
        </a:xfrm>
        <a:prstGeom prst="triangle">
          <a:avLst>
            <a:gd name="adj" fmla="val 100000"/>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83123A3-591F-4119-9F5D-99CA49EF9323}">
      <dsp:nvSpPr>
        <dsp:cNvPr id="0" name=""/>
        <dsp:cNvSpPr/>
      </dsp:nvSpPr>
      <dsp:spPr>
        <a:xfrm rot="5400000">
          <a:off x="7994256" y="1338742"/>
          <a:ext cx="1366731" cy="2274209"/>
        </a:xfrm>
        <a:prstGeom prst="corner">
          <a:avLst>
            <a:gd name="adj1" fmla="val 16120"/>
            <a:gd name="adj2" fmla="val 16110"/>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A05E83C-1FDC-40D9-8D74-F54364D0C850}">
      <dsp:nvSpPr>
        <dsp:cNvPr id="0" name=""/>
        <dsp:cNvSpPr/>
      </dsp:nvSpPr>
      <dsp:spPr>
        <a:xfrm>
          <a:off x="7766115" y="2018241"/>
          <a:ext cx="2053169" cy="17997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effectLst/>
              <a:latin typeface="Arial" panose="020B0604020202020204" pitchFamily="34" charset="0"/>
              <a:ea typeface="Arial" panose="020B0604020202020204" pitchFamily="34" charset="0"/>
            </a:rPr>
            <a:t>Ensuring continuous learning for employees adapting to new technologies is critical.</a:t>
          </a:r>
          <a:endParaRPr lang="en-US" sz="2400" kern="1200" dirty="0"/>
        </a:p>
      </dsp:txBody>
      <dsp:txXfrm>
        <a:off x="7766115" y="2018241"/>
        <a:ext cx="2053169" cy="17997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D945FB-6645-4F9E-A640-01F6249A1081}">
      <dsp:nvSpPr>
        <dsp:cNvPr id="0" name=""/>
        <dsp:cNvSpPr/>
      </dsp:nvSpPr>
      <dsp:spPr>
        <a:xfrm>
          <a:off x="0" y="473173"/>
          <a:ext cx="9448799" cy="806399"/>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C6EED47-1B27-4F5A-95C9-D11C95811369}">
      <dsp:nvSpPr>
        <dsp:cNvPr id="0" name=""/>
        <dsp:cNvSpPr/>
      </dsp:nvSpPr>
      <dsp:spPr>
        <a:xfrm>
          <a:off x="472440" y="853"/>
          <a:ext cx="6614159" cy="94464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9999" tIns="0" rIns="249999" bIns="0" numCol="1" spcCol="1270" anchor="ctr" anchorCtr="0">
          <a:noAutofit/>
        </a:bodyPr>
        <a:lstStyle/>
        <a:p>
          <a:pPr marL="0" lvl="0" indent="0" algn="l" defTabSz="889000">
            <a:lnSpc>
              <a:spcPct val="90000"/>
            </a:lnSpc>
            <a:spcBef>
              <a:spcPct val="0"/>
            </a:spcBef>
            <a:spcAft>
              <a:spcPct val="35000"/>
            </a:spcAft>
            <a:buNone/>
          </a:pPr>
          <a:r>
            <a:rPr lang="en-GB" sz="2000" kern="1200" dirty="0"/>
            <a:t>Recruitment supports Microsoft’s goal of building a skilled, innovative, and diverse workforce.</a:t>
          </a:r>
          <a:endParaRPr lang="en-US" sz="2000" kern="1200" dirty="0"/>
        </a:p>
      </dsp:txBody>
      <dsp:txXfrm>
        <a:off x="518554" y="46967"/>
        <a:ext cx="6521931" cy="852412"/>
      </dsp:txXfrm>
    </dsp:sp>
    <dsp:sp modelId="{D96FDB98-6FE8-4CF9-B69C-50031CD2A27B}">
      <dsp:nvSpPr>
        <dsp:cNvPr id="0" name=""/>
        <dsp:cNvSpPr/>
      </dsp:nvSpPr>
      <dsp:spPr>
        <a:xfrm>
          <a:off x="0" y="1924693"/>
          <a:ext cx="9448799" cy="806399"/>
        </a:xfrm>
        <a:prstGeom prst="rect">
          <a:avLst/>
        </a:prstGeom>
        <a:solidFill>
          <a:schemeClr val="lt1">
            <a:alpha val="90000"/>
            <a:hueOff val="0"/>
            <a:satOff val="0"/>
            <a:lumOff val="0"/>
            <a:alphaOff val="0"/>
          </a:schemeClr>
        </a:solidFill>
        <a:ln w="25400" cap="flat" cmpd="sng" algn="ctr">
          <a:solidFill>
            <a:schemeClr val="accent5">
              <a:hueOff val="-3311292"/>
              <a:satOff val="13270"/>
              <a:lumOff val="2876"/>
              <a:alphaOff val="0"/>
            </a:schemeClr>
          </a:solidFill>
          <a:prstDash val="solid"/>
        </a:ln>
        <a:effectLst/>
      </dsp:spPr>
      <dsp:style>
        <a:lnRef idx="2">
          <a:scrgbClr r="0" g="0" b="0"/>
        </a:lnRef>
        <a:fillRef idx="1">
          <a:scrgbClr r="0" g="0" b="0"/>
        </a:fillRef>
        <a:effectRef idx="0">
          <a:scrgbClr r="0" g="0" b="0"/>
        </a:effectRef>
        <a:fontRef idx="minor"/>
      </dsp:style>
    </dsp:sp>
    <dsp:sp modelId="{E8EE3A7B-A58A-4B30-8F00-853D66E5A633}">
      <dsp:nvSpPr>
        <dsp:cNvPr id="0" name=""/>
        <dsp:cNvSpPr/>
      </dsp:nvSpPr>
      <dsp:spPr>
        <a:xfrm>
          <a:off x="472440" y="1452373"/>
          <a:ext cx="6614159" cy="944640"/>
        </a:xfrm>
        <a:prstGeom prst="roundRect">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9999" tIns="0" rIns="249999" bIns="0" numCol="1" spcCol="1270" anchor="ctr" anchorCtr="0">
          <a:noAutofit/>
        </a:bodyPr>
        <a:lstStyle/>
        <a:p>
          <a:pPr marL="0" lvl="0" indent="0" algn="l" defTabSz="889000">
            <a:lnSpc>
              <a:spcPct val="90000"/>
            </a:lnSpc>
            <a:spcBef>
              <a:spcPct val="0"/>
            </a:spcBef>
            <a:spcAft>
              <a:spcPct val="35000"/>
            </a:spcAft>
            <a:buNone/>
          </a:pPr>
          <a:r>
            <a:rPr lang="en-GB" sz="2000" kern="1200" dirty="0"/>
            <a:t>Talent acquisition strategies align with future business and digital priorities.</a:t>
          </a:r>
          <a:endParaRPr lang="en-US" sz="2000" kern="1200" dirty="0"/>
        </a:p>
      </dsp:txBody>
      <dsp:txXfrm>
        <a:off x="518554" y="1498487"/>
        <a:ext cx="6521931" cy="852412"/>
      </dsp:txXfrm>
    </dsp:sp>
    <dsp:sp modelId="{4A5C0775-57C1-4B6C-A1DE-F855D1878F0A}">
      <dsp:nvSpPr>
        <dsp:cNvPr id="0" name=""/>
        <dsp:cNvSpPr/>
      </dsp:nvSpPr>
      <dsp:spPr>
        <a:xfrm>
          <a:off x="0" y="3376213"/>
          <a:ext cx="9448799" cy="806399"/>
        </a:xfrm>
        <a:prstGeom prst="rect">
          <a:avLst/>
        </a:prstGeom>
        <a:solidFill>
          <a:schemeClr val="lt1">
            <a:alpha val="90000"/>
            <a:hueOff val="0"/>
            <a:satOff val="0"/>
            <a:lumOff val="0"/>
            <a:alphaOff val="0"/>
          </a:schemeClr>
        </a:solidFill>
        <a:ln w="25400" cap="flat" cmpd="sng" algn="ctr">
          <a:solidFill>
            <a:schemeClr val="accent5">
              <a:hueOff val="-6622584"/>
              <a:satOff val="26541"/>
              <a:lumOff val="5752"/>
              <a:alphaOff val="0"/>
            </a:schemeClr>
          </a:solidFill>
          <a:prstDash val="solid"/>
        </a:ln>
        <a:effectLst/>
      </dsp:spPr>
      <dsp:style>
        <a:lnRef idx="2">
          <a:scrgbClr r="0" g="0" b="0"/>
        </a:lnRef>
        <a:fillRef idx="1">
          <a:scrgbClr r="0" g="0" b="0"/>
        </a:fillRef>
        <a:effectRef idx="0">
          <a:scrgbClr r="0" g="0" b="0"/>
        </a:effectRef>
        <a:fontRef idx="minor"/>
      </dsp:style>
    </dsp:sp>
    <dsp:sp modelId="{BCC593DA-EEF6-446D-B813-7517EF802407}">
      <dsp:nvSpPr>
        <dsp:cNvPr id="0" name=""/>
        <dsp:cNvSpPr/>
      </dsp:nvSpPr>
      <dsp:spPr>
        <a:xfrm>
          <a:off x="472440" y="2903893"/>
          <a:ext cx="6614159" cy="944640"/>
        </a:xfrm>
        <a:prstGeom prst="roundRect">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9999" tIns="0" rIns="249999" bIns="0" numCol="1" spcCol="1270" anchor="ctr" anchorCtr="0">
          <a:noAutofit/>
        </a:bodyPr>
        <a:lstStyle/>
        <a:p>
          <a:pPr marL="0" lvl="0" indent="0" algn="l" defTabSz="889000">
            <a:lnSpc>
              <a:spcPct val="90000"/>
            </a:lnSpc>
            <a:spcBef>
              <a:spcPct val="0"/>
            </a:spcBef>
            <a:spcAft>
              <a:spcPct val="35000"/>
            </a:spcAft>
            <a:buNone/>
          </a:pPr>
          <a:r>
            <a:rPr lang="en-GB" sz="2000" kern="1200" dirty="0"/>
            <a:t>The company recruits individuals who embody a growth mindset and collaboration (</a:t>
          </a:r>
          <a:r>
            <a:rPr lang="en-GB" sz="2000" kern="1200" dirty="0" err="1"/>
            <a:t>Tawk</a:t>
          </a:r>
          <a:r>
            <a:rPr lang="en-GB" sz="2000" kern="1200" dirty="0"/>
            <a:t>, 2021).</a:t>
          </a:r>
          <a:endParaRPr lang="en-US" sz="2000" kern="1200" dirty="0"/>
        </a:p>
      </dsp:txBody>
      <dsp:txXfrm>
        <a:off x="518554" y="2950007"/>
        <a:ext cx="6521931" cy="852412"/>
      </dsp:txXfrm>
    </dsp:sp>
    <dsp:sp modelId="{1126E9FF-D154-4AB5-A675-3565C6BD952B}">
      <dsp:nvSpPr>
        <dsp:cNvPr id="0" name=""/>
        <dsp:cNvSpPr/>
      </dsp:nvSpPr>
      <dsp:spPr>
        <a:xfrm>
          <a:off x="0" y="4827733"/>
          <a:ext cx="9448799" cy="806399"/>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sp>
    <dsp:sp modelId="{D10A6CA2-DAED-4F51-9800-A62FC1C369E2}">
      <dsp:nvSpPr>
        <dsp:cNvPr id="0" name=""/>
        <dsp:cNvSpPr/>
      </dsp:nvSpPr>
      <dsp:spPr>
        <a:xfrm>
          <a:off x="472440" y="4355413"/>
          <a:ext cx="6614159" cy="944640"/>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9999" tIns="0" rIns="249999" bIns="0" numCol="1" spcCol="1270" anchor="ctr" anchorCtr="0">
          <a:noAutofit/>
        </a:bodyPr>
        <a:lstStyle/>
        <a:p>
          <a:pPr marL="0" lvl="0" indent="0" algn="l" defTabSz="889000">
            <a:lnSpc>
              <a:spcPct val="90000"/>
            </a:lnSpc>
            <a:spcBef>
              <a:spcPct val="0"/>
            </a:spcBef>
            <a:spcAft>
              <a:spcPct val="35000"/>
            </a:spcAft>
            <a:buNone/>
          </a:pPr>
          <a:r>
            <a:rPr lang="en-GB" sz="2000" kern="1200"/>
            <a:t>Strategic hiring enhances competitiveness in global technology markets.</a:t>
          </a:r>
          <a:endParaRPr lang="en-US" sz="2000" kern="1200" dirty="0"/>
        </a:p>
      </dsp:txBody>
      <dsp:txXfrm>
        <a:off x="518554" y="4401527"/>
        <a:ext cx="6521931" cy="8524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D124C-424F-4D26-91D9-AD15E3D67511}">
      <dsp:nvSpPr>
        <dsp:cNvPr id="0" name=""/>
        <dsp:cNvSpPr/>
      </dsp:nvSpPr>
      <dsp:spPr>
        <a:xfrm>
          <a:off x="1027838" y="0"/>
          <a:ext cx="11648833" cy="7312154"/>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8E742C-6C72-4883-9D94-03E702AD4417}">
      <dsp:nvSpPr>
        <dsp:cNvPr id="0" name=""/>
        <dsp:cNvSpPr/>
      </dsp:nvSpPr>
      <dsp:spPr>
        <a:xfrm>
          <a:off x="6858" y="2193646"/>
          <a:ext cx="3298986" cy="2924861"/>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Microsoft aims to expand AI and automation in global hiring.</a:t>
          </a:r>
          <a:endParaRPr lang="en-US" sz="2700" kern="1200" dirty="0"/>
        </a:p>
      </dsp:txBody>
      <dsp:txXfrm>
        <a:off x="149638" y="2336426"/>
        <a:ext cx="3013426" cy="2639301"/>
      </dsp:txXfrm>
    </dsp:sp>
    <dsp:sp modelId="{2AFAB6B7-5F38-4BB1-8852-83BCE9F55107}">
      <dsp:nvSpPr>
        <dsp:cNvPr id="0" name=""/>
        <dsp:cNvSpPr/>
      </dsp:nvSpPr>
      <dsp:spPr>
        <a:xfrm>
          <a:off x="3470794" y="2193646"/>
          <a:ext cx="3298986" cy="2924861"/>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Virtual reality (VR) tools may simulate job environments during assessments.</a:t>
          </a:r>
          <a:endParaRPr lang="en-US" sz="2700" kern="1200" dirty="0"/>
        </a:p>
      </dsp:txBody>
      <dsp:txXfrm>
        <a:off x="3613574" y="2336426"/>
        <a:ext cx="3013426" cy="2639301"/>
      </dsp:txXfrm>
    </dsp:sp>
    <dsp:sp modelId="{653E2599-9BEA-4638-BD0A-7479E26D3530}">
      <dsp:nvSpPr>
        <dsp:cNvPr id="0" name=""/>
        <dsp:cNvSpPr/>
      </dsp:nvSpPr>
      <dsp:spPr>
        <a:xfrm>
          <a:off x="6996513" y="2267674"/>
          <a:ext cx="3298986" cy="2924861"/>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The company can increase their focus on sustainability and ethical hiring (Koman, </a:t>
          </a:r>
          <a:r>
            <a:rPr lang="en-GB" sz="2700" kern="1200" dirty="0" err="1"/>
            <a:t>Boršoš</a:t>
          </a:r>
          <a:r>
            <a:rPr lang="en-GB" sz="2700" kern="1200" dirty="0"/>
            <a:t> and Kubina, 2024).</a:t>
          </a:r>
          <a:endParaRPr lang="en-US" sz="2700" kern="1200" dirty="0"/>
        </a:p>
      </dsp:txBody>
      <dsp:txXfrm>
        <a:off x="7139293" y="2410454"/>
        <a:ext cx="3013426" cy="2639301"/>
      </dsp:txXfrm>
    </dsp:sp>
    <dsp:sp modelId="{40A4ECF2-95A7-4D64-8111-63B5A6878765}">
      <dsp:nvSpPr>
        <dsp:cNvPr id="0" name=""/>
        <dsp:cNvSpPr/>
      </dsp:nvSpPr>
      <dsp:spPr>
        <a:xfrm>
          <a:off x="10398665" y="2193646"/>
          <a:ext cx="3298986" cy="2924861"/>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Continuous innovation will make recruitment more inclusive, and data driven.</a:t>
          </a:r>
          <a:endParaRPr lang="en-US" sz="2700" kern="1200" dirty="0"/>
        </a:p>
      </dsp:txBody>
      <dsp:txXfrm>
        <a:off x="10541445" y="2336426"/>
        <a:ext cx="3013426" cy="26393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B1D8E5-60CA-4068-9B76-32ED16FEAEDC}">
      <dsp:nvSpPr>
        <dsp:cNvPr id="0" name=""/>
        <dsp:cNvSpPr/>
      </dsp:nvSpPr>
      <dsp:spPr>
        <a:xfrm>
          <a:off x="0" y="0"/>
          <a:ext cx="8991600" cy="5664496"/>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Microsoft’s performance management focuses on growth, learning, and innovation.</a:t>
          </a:r>
          <a:endParaRPr lang="en-US" sz="2000" kern="1200" dirty="0"/>
        </a:p>
      </dsp:txBody>
      <dsp:txXfrm>
        <a:off x="0" y="0"/>
        <a:ext cx="8991600" cy="1699348"/>
      </dsp:txXfrm>
    </dsp:sp>
    <dsp:sp modelId="{18E791C4-F0E4-4C2C-B19A-A4A5FE51F7C5}">
      <dsp:nvSpPr>
        <dsp:cNvPr id="0" name=""/>
        <dsp:cNvSpPr/>
      </dsp:nvSpPr>
      <dsp:spPr>
        <a:xfrm>
          <a:off x="899159" y="1699832"/>
          <a:ext cx="7193280" cy="1112846"/>
        </a:xfrm>
        <a:prstGeom prst="roundRect">
          <a:avLst>
            <a:gd name="adj" fmla="val 10000"/>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90000"/>
            </a:lnSpc>
            <a:spcBef>
              <a:spcPct val="0"/>
            </a:spcBef>
            <a:spcAft>
              <a:spcPct val="35000"/>
            </a:spcAft>
            <a:buNone/>
          </a:pPr>
          <a:r>
            <a:rPr lang="en-GB" sz="2000" kern="1200" dirty="0"/>
            <a:t>The company replaced traditional annual reviews with continuous feedback systems.</a:t>
          </a:r>
          <a:endParaRPr lang="en-US" sz="2000" kern="1200" dirty="0"/>
        </a:p>
      </dsp:txBody>
      <dsp:txXfrm>
        <a:off x="931753" y="1732426"/>
        <a:ext cx="7128092" cy="1047658"/>
      </dsp:txXfrm>
    </dsp:sp>
    <dsp:sp modelId="{55F36A94-8E80-4BC7-BA3C-DE5954038E61}">
      <dsp:nvSpPr>
        <dsp:cNvPr id="0" name=""/>
        <dsp:cNvSpPr/>
      </dsp:nvSpPr>
      <dsp:spPr>
        <a:xfrm>
          <a:off x="899159" y="2983886"/>
          <a:ext cx="7193280" cy="1112846"/>
        </a:xfrm>
        <a:prstGeom prst="roundRect">
          <a:avLst>
            <a:gd name="adj" fmla="val 10000"/>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90000"/>
            </a:lnSpc>
            <a:spcBef>
              <a:spcPct val="0"/>
            </a:spcBef>
            <a:spcAft>
              <a:spcPct val="35000"/>
            </a:spcAft>
            <a:buNone/>
          </a:pPr>
          <a:r>
            <a:rPr lang="en-GB" sz="2000" kern="1200" dirty="0"/>
            <a:t>Emphasis is placed on employee development through technology-enabled coaching.</a:t>
          </a:r>
          <a:endParaRPr lang="en-US" sz="2000" kern="1200" dirty="0"/>
        </a:p>
      </dsp:txBody>
      <dsp:txXfrm>
        <a:off x="931753" y="3016480"/>
        <a:ext cx="7128092" cy="1047658"/>
      </dsp:txXfrm>
    </dsp:sp>
    <dsp:sp modelId="{3E9D7C96-7E8E-4628-A71E-60D4801F7D3E}">
      <dsp:nvSpPr>
        <dsp:cNvPr id="0" name=""/>
        <dsp:cNvSpPr/>
      </dsp:nvSpPr>
      <dsp:spPr>
        <a:xfrm>
          <a:off x="899159" y="4267940"/>
          <a:ext cx="7193280" cy="1112846"/>
        </a:xfrm>
        <a:prstGeom prst="roundRect">
          <a:avLst>
            <a:gd name="adj" fmla="val 10000"/>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marL="0" lvl="0" indent="0" algn="ctr" defTabSz="889000">
            <a:lnSpc>
              <a:spcPct val="90000"/>
            </a:lnSpc>
            <a:spcBef>
              <a:spcPct val="0"/>
            </a:spcBef>
            <a:spcAft>
              <a:spcPct val="35000"/>
            </a:spcAft>
            <a:buNone/>
          </a:pPr>
          <a:r>
            <a:rPr lang="en-GB" sz="2000" kern="1200" dirty="0"/>
            <a:t>Performance management supports Microsoft’s culture of empowerment and collaboration (Schrøder-Hansen and Hansen, 2023).</a:t>
          </a:r>
          <a:endParaRPr lang="en-US" sz="2000" kern="1200" dirty="0"/>
        </a:p>
      </dsp:txBody>
      <dsp:txXfrm>
        <a:off x="931753" y="4300534"/>
        <a:ext cx="7128092" cy="104765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89E313-EEA5-4E5E-9E94-9C1FC5E55768}">
      <dsp:nvSpPr>
        <dsp:cNvPr id="0" name=""/>
        <dsp:cNvSpPr/>
      </dsp:nvSpPr>
      <dsp:spPr>
        <a:xfrm>
          <a:off x="0" y="0"/>
          <a:ext cx="8012085" cy="1052996"/>
        </a:xfrm>
        <a:prstGeom prst="roundRect">
          <a:avLst>
            <a:gd name="adj" fmla="val 10000"/>
          </a:avLst>
        </a:prstGeom>
        <a:solidFill>
          <a:schemeClr val="accent3">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Line managers provide consistent feedback and set achievable goals.</a:t>
          </a:r>
          <a:endParaRPr lang="en-US" sz="2000" kern="1200" dirty="0"/>
        </a:p>
      </dsp:txBody>
      <dsp:txXfrm>
        <a:off x="30841" y="30841"/>
        <a:ext cx="6786842" cy="991314"/>
      </dsp:txXfrm>
    </dsp:sp>
    <dsp:sp modelId="{E3B5825E-CE91-4E7B-98AD-2BB1C1A0E2EA}">
      <dsp:nvSpPr>
        <dsp:cNvPr id="0" name=""/>
        <dsp:cNvSpPr/>
      </dsp:nvSpPr>
      <dsp:spPr>
        <a:xfrm>
          <a:off x="671012" y="1244449"/>
          <a:ext cx="8012085" cy="1052996"/>
        </a:xfrm>
        <a:prstGeom prst="roundRect">
          <a:avLst>
            <a:gd name="adj" fmla="val 10000"/>
          </a:avLst>
        </a:prstGeom>
        <a:solidFill>
          <a:schemeClr val="accent3">
            <a:shade val="80000"/>
            <a:hueOff val="72970"/>
            <a:satOff val="-477"/>
            <a:lumOff val="818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They use data analytics to track progress and recognise achievements.</a:t>
          </a:r>
          <a:endParaRPr lang="en-US" sz="2000" kern="1200" dirty="0"/>
        </a:p>
      </dsp:txBody>
      <dsp:txXfrm>
        <a:off x="701853" y="1275290"/>
        <a:ext cx="6594943" cy="991314"/>
      </dsp:txXfrm>
    </dsp:sp>
    <dsp:sp modelId="{C9310CC9-AD66-4184-845A-3B606DB9FE8F}">
      <dsp:nvSpPr>
        <dsp:cNvPr id="0" name=""/>
        <dsp:cNvSpPr/>
      </dsp:nvSpPr>
      <dsp:spPr>
        <a:xfrm>
          <a:off x="1332009" y="2488899"/>
          <a:ext cx="8012085" cy="1052996"/>
        </a:xfrm>
        <a:prstGeom prst="roundRect">
          <a:avLst>
            <a:gd name="adj" fmla="val 10000"/>
          </a:avLst>
        </a:prstGeom>
        <a:solidFill>
          <a:schemeClr val="accent3">
            <a:shade val="80000"/>
            <a:hueOff val="145939"/>
            <a:satOff val="-954"/>
            <a:lumOff val="1636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Managers ensure performance discussions are inclusive and growth-oriented (Schrøder-Hansen and Hansen, 2022).</a:t>
          </a:r>
          <a:endParaRPr lang="en-US" sz="2000" kern="1200" dirty="0"/>
        </a:p>
      </dsp:txBody>
      <dsp:txXfrm>
        <a:off x="1362850" y="2519740"/>
        <a:ext cx="6604959" cy="991314"/>
      </dsp:txXfrm>
    </dsp:sp>
    <dsp:sp modelId="{9BC06A83-40DB-4DF4-8B87-1E60A65F6FD9}">
      <dsp:nvSpPr>
        <dsp:cNvPr id="0" name=""/>
        <dsp:cNvSpPr/>
      </dsp:nvSpPr>
      <dsp:spPr>
        <a:xfrm>
          <a:off x="2003021" y="3733349"/>
          <a:ext cx="8012085" cy="1052996"/>
        </a:xfrm>
        <a:prstGeom prst="roundRect">
          <a:avLst>
            <a:gd name="adj" fmla="val 10000"/>
          </a:avLst>
        </a:prstGeom>
        <a:solidFill>
          <a:schemeClr val="accent3">
            <a:shade val="80000"/>
            <a:hueOff val="218909"/>
            <a:satOff val="-1431"/>
            <a:lumOff val="2455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Their coaching role strengthens motivation and accountability within teams.</a:t>
          </a:r>
          <a:endParaRPr lang="en-US" sz="2000" kern="1200" dirty="0"/>
        </a:p>
      </dsp:txBody>
      <dsp:txXfrm>
        <a:off x="2033862" y="3764190"/>
        <a:ext cx="6594943" cy="991314"/>
      </dsp:txXfrm>
    </dsp:sp>
    <dsp:sp modelId="{F1B612C4-074A-4611-A10F-F9A38DE63BDC}">
      <dsp:nvSpPr>
        <dsp:cNvPr id="0" name=""/>
        <dsp:cNvSpPr/>
      </dsp:nvSpPr>
      <dsp:spPr>
        <a:xfrm>
          <a:off x="7327638" y="806499"/>
          <a:ext cx="684447" cy="684447"/>
        </a:xfrm>
        <a:prstGeom prst="downArrow">
          <a:avLst>
            <a:gd name="adj1" fmla="val 55000"/>
            <a:gd name="adj2" fmla="val 45000"/>
          </a:avLst>
        </a:prstGeom>
        <a:solidFill>
          <a:schemeClr val="accent3">
            <a:alpha val="90000"/>
            <a:tint val="40000"/>
            <a:hueOff val="0"/>
            <a:satOff val="0"/>
            <a:lumOff val="0"/>
            <a:alphaOff val="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481639" y="806499"/>
        <a:ext cx="376445" cy="515046"/>
      </dsp:txXfrm>
    </dsp:sp>
    <dsp:sp modelId="{B8F5B411-4E85-4903-BC03-AE5F186DB598}">
      <dsp:nvSpPr>
        <dsp:cNvPr id="0" name=""/>
        <dsp:cNvSpPr/>
      </dsp:nvSpPr>
      <dsp:spPr>
        <a:xfrm>
          <a:off x="7998650" y="2050949"/>
          <a:ext cx="684447" cy="684447"/>
        </a:xfrm>
        <a:prstGeom prst="downArrow">
          <a:avLst>
            <a:gd name="adj1" fmla="val 55000"/>
            <a:gd name="adj2" fmla="val 45000"/>
          </a:avLst>
        </a:prstGeom>
        <a:solidFill>
          <a:schemeClr val="accent3">
            <a:alpha val="90000"/>
            <a:tint val="40000"/>
            <a:hueOff val="0"/>
            <a:satOff val="0"/>
            <a:lumOff val="0"/>
            <a:alphaOff val="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152651" y="2050949"/>
        <a:ext cx="376445" cy="515046"/>
      </dsp:txXfrm>
    </dsp:sp>
    <dsp:sp modelId="{72FE4574-C9C9-4FED-BE01-9E06716B5E81}">
      <dsp:nvSpPr>
        <dsp:cNvPr id="0" name=""/>
        <dsp:cNvSpPr/>
      </dsp:nvSpPr>
      <dsp:spPr>
        <a:xfrm>
          <a:off x="8659647" y="3295399"/>
          <a:ext cx="684447" cy="684447"/>
        </a:xfrm>
        <a:prstGeom prst="downArrow">
          <a:avLst>
            <a:gd name="adj1" fmla="val 55000"/>
            <a:gd name="adj2" fmla="val 45000"/>
          </a:avLst>
        </a:prstGeom>
        <a:solidFill>
          <a:schemeClr val="accent3">
            <a:alpha val="90000"/>
            <a:tint val="40000"/>
            <a:hueOff val="0"/>
            <a:satOff val="0"/>
            <a:lumOff val="0"/>
            <a:alphaOff val="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813648" y="3295399"/>
        <a:ext cx="376445" cy="51504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310ADC-747E-4264-97B6-EE312003D506}">
      <dsp:nvSpPr>
        <dsp:cNvPr id="0" name=""/>
        <dsp:cNvSpPr/>
      </dsp:nvSpPr>
      <dsp:spPr>
        <a:xfrm>
          <a:off x="8757061" y="2911543"/>
          <a:ext cx="2620795" cy="2620929"/>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678363-1CD9-463C-B9FD-B3CAFD2F9E67}">
      <dsp:nvSpPr>
        <dsp:cNvPr id="0" name=""/>
        <dsp:cNvSpPr/>
      </dsp:nvSpPr>
      <dsp:spPr>
        <a:xfrm>
          <a:off x="8844720" y="2998922"/>
          <a:ext cx="2446599" cy="2446169"/>
        </a:xfrm>
        <a:prstGeom prst="ellipse">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a:t>Employee goals are directly linked to organisational success metrics.</a:t>
          </a:r>
          <a:endParaRPr lang="en-US" sz="2000" kern="1200" dirty="0"/>
        </a:p>
      </dsp:txBody>
      <dsp:txXfrm>
        <a:off x="9194235" y="3348441"/>
        <a:ext cx="1747571" cy="1747132"/>
      </dsp:txXfrm>
    </dsp:sp>
    <dsp:sp modelId="{FA32E966-9422-46E0-A22A-E1445A03DE52}">
      <dsp:nvSpPr>
        <dsp:cNvPr id="0" name=""/>
        <dsp:cNvSpPr/>
      </dsp:nvSpPr>
      <dsp:spPr>
        <a:xfrm rot="2700000">
          <a:off x="6037346" y="2911359"/>
          <a:ext cx="2620837" cy="2620837"/>
        </a:xfrm>
        <a:prstGeom prst="teardrop">
          <a:avLst>
            <a:gd name="adj" fmla="val 1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F7298C-27D9-4707-ABF1-0014D5AE73DA}">
      <dsp:nvSpPr>
        <dsp:cNvPr id="0" name=""/>
        <dsp:cNvSpPr/>
      </dsp:nvSpPr>
      <dsp:spPr>
        <a:xfrm>
          <a:off x="6136266" y="2998922"/>
          <a:ext cx="2446599" cy="2446169"/>
        </a:xfrm>
        <a:prstGeom prst="ellipse">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The system promotes learning agility aligned with digital transformation.</a:t>
          </a:r>
          <a:endParaRPr lang="en-US" sz="2000" kern="1200" dirty="0"/>
        </a:p>
      </dsp:txBody>
      <dsp:txXfrm>
        <a:off x="6485780" y="3348441"/>
        <a:ext cx="1747571" cy="1747132"/>
      </dsp:txXfrm>
    </dsp:sp>
    <dsp:sp modelId="{55ED4C1F-8229-4002-8ADD-18FE53DD71D9}">
      <dsp:nvSpPr>
        <dsp:cNvPr id="0" name=""/>
        <dsp:cNvSpPr/>
      </dsp:nvSpPr>
      <dsp:spPr>
        <a:xfrm rot="2700000">
          <a:off x="3340130" y="2911359"/>
          <a:ext cx="2620837" cy="2620837"/>
        </a:xfrm>
        <a:prstGeom prst="teardrop">
          <a:avLst>
            <a:gd name="adj" fmla="val 1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05DEA1-24FD-49BF-8705-EBCECB8F5F94}">
      <dsp:nvSpPr>
        <dsp:cNvPr id="0" name=""/>
        <dsp:cNvSpPr/>
      </dsp:nvSpPr>
      <dsp:spPr>
        <a:xfrm>
          <a:off x="3427811" y="2998922"/>
          <a:ext cx="2446599" cy="2446169"/>
        </a:xfrm>
        <a:prstGeom prst="ellipse">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It fosters innovation by rewarding collaboration and creative problem-solving (Jaber, 2025).</a:t>
          </a:r>
          <a:endParaRPr lang="en-US" sz="2000" kern="1200" dirty="0"/>
        </a:p>
      </dsp:txBody>
      <dsp:txXfrm>
        <a:off x="3777325" y="3348441"/>
        <a:ext cx="1747571" cy="1747132"/>
      </dsp:txXfrm>
    </dsp:sp>
    <dsp:sp modelId="{4BDFDC65-0FCA-4F25-AF8F-C33089973CE7}">
      <dsp:nvSpPr>
        <dsp:cNvPr id="0" name=""/>
        <dsp:cNvSpPr/>
      </dsp:nvSpPr>
      <dsp:spPr>
        <a:xfrm rot="2700000">
          <a:off x="631676" y="2911359"/>
          <a:ext cx="2620837" cy="2620837"/>
        </a:xfrm>
        <a:prstGeom prst="teardrop">
          <a:avLst>
            <a:gd name="adj" fmla="val 1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B4C953-21A9-43A4-821E-8A0C42B9408E}">
      <dsp:nvSpPr>
        <dsp:cNvPr id="0" name=""/>
        <dsp:cNvSpPr/>
      </dsp:nvSpPr>
      <dsp:spPr>
        <a:xfrm>
          <a:off x="719356" y="2998922"/>
          <a:ext cx="2446599" cy="2446169"/>
        </a:xfrm>
        <a:prstGeom prst="ellipse">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Performance management drives Microsoft’s mission of empowering people to achieve more.</a:t>
          </a:r>
          <a:endParaRPr lang="en-US" sz="2000" kern="1200" dirty="0"/>
        </a:p>
      </dsp:txBody>
      <dsp:txXfrm>
        <a:off x="1068871" y="3348441"/>
        <a:ext cx="1747571" cy="174713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22BFA4-2EBD-480B-B24A-764726F79812}">
      <dsp:nvSpPr>
        <dsp:cNvPr id="0" name=""/>
        <dsp:cNvSpPr/>
      </dsp:nvSpPr>
      <dsp:spPr>
        <a:xfrm>
          <a:off x="4004088" y="0"/>
          <a:ext cx="3438647" cy="3438997"/>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40EBC9-861B-40E3-A375-F1BCA55CF549}">
      <dsp:nvSpPr>
        <dsp:cNvPr id="0" name=""/>
        <dsp:cNvSpPr/>
      </dsp:nvSpPr>
      <dsp:spPr>
        <a:xfrm>
          <a:off x="4763286" y="1244823"/>
          <a:ext cx="1918959" cy="959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dirty="0"/>
            <a:t>HR faces difficulties in balancing objective evaluation with subjective feedback remains difficult.</a:t>
          </a:r>
          <a:endParaRPr lang="en-US" sz="1800" kern="1200" dirty="0"/>
        </a:p>
      </dsp:txBody>
      <dsp:txXfrm>
        <a:off x="4763286" y="1244823"/>
        <a:ext cx="1918959" cy="959380"/>
      </dsp:txXfrm>
    </dsp:sp>
    <dsp:sp modelId="{A8712B5A-3E20-4935-BC00-11D708A01D77}">
      <dsp:nvSpPr>
        <dsp:cNvPr id="0" name=""/>
        <dsp:cNvSpPr/>
      </dsp:nvSpPr>
      <dsp:spPr>
        <a:xfrm>
          <a:off x="3048800" y="1976214"/>
          <a:ext cx="3438647" cy="3438997"/>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F84D97-3472-41EC-97EF-0DBD0238CE9F}">
      <dsp:nvSpPr>
        <dsp:cNvPr id="0" name=""/>
        <dsp:cNvSpPr/>
      </dsp:nvSpPr>
      <dsp:spPr>
        <a:xfrm>
          <a:off x="3804129" y="3224686"/>
          <a:ext cx="1918959" cy="959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dirty="0"/>
            <a:t>Remote and hybrid work complicates fair performance assessments (Helmold, 2022).</a:t>
          </a:r>
          <a:endParaRPr lang="en-US" sz="1800" kern="1200" dirty="0"/>
        </a:p>
      </dsp:txBody>
      <dsp:txXfrm>
        <a:off x="3804129" y="3224686"/>
        <a:ext cx="1918959" cy="959380"/>
      </dsp:txXfrm>
    </dsp:sp>
    <dsp:sp modelId="{431F717F-6669-4363-8FA6-D96004BED770}">
      <dsp:nvSpPr>
        <dsp:cNvPr id="0" name=""/>
        <dsp:cNvSpPr/>
      </dsp:nvSpPr>
      <dsp:spPr>
        <a:xfrm>
          <a:off x="4004088" y="3959725"/>
          <a:ext cx="3438647" cy="3438997"/>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7F77CF6-F59D-42FE-81E0-425F124A301B}">
      <dsp:nvSpPr>
        <dsp:cNvPr id="0" name=""/>
        <dsp:cNvSpPr/>
      </dsp:nvSpPr>
      <dsp:spPr>
        <a:xfrm>
          <a:off x="4763286" y="5204549"/>
          <a:ext cx="1918959" cy="959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dirty="0"/>
            <a:t>Ensuring performance systems adapt to fast-changing digital roles is critical.</a:t>
          </a:r>
          <a:endParaRPr lang="en-US" sz="1800" kern="1200" dirty="0"/>
        </a:p>
      </dsp:txBody>
      <dsp:txXfrm>
        <a:off x="4763286" y="5204549"/>
        <a:ext cx="1918959" cy="959380"/>
      </dsp:txXfrm>
    </dsp:sp>
    <dsp:sp modelId="{F83D40B6-8B13-4712-924E-C7A76BA80D8E}">
      <dsp:nvSpPr>
        <dsp:cNvPr id="0" name=""/>
        <dsp:cNvSpPr/>
      </dsp:nvSpPr>
      <dsp:spPr>
        <a:xfrm>
          <a:off x="3293911" y="6163930"/>
          <a:ext cx="2954230" cy="2955658"/>
        </a:xfrm>
        <a:prstGeom prst="blockArc">
          <a:avLst>
            <a:gd name="adj1" fmla="val 0"/>
            <a:gd name="adj2" fmla="val 18900000"/>
            <a:gd name="adj3" fmla="val 1274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261D3F-DFCD-4709-A590-44211DC2CD48}">
      <dsp:nvSpPr>
        <dsp:cNvPr id="0" name=""/>
        <dsp:cNvSpPr/>
      </dsp:nvSpPr>
      <dsp:spPr>
        <a:xfrm>
          <a:off x="3804129" y="7184412"/>
          <a:ext cx="1918959" cy="959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a:t>Maintaining consistent feedback across global teams poses challenges.</a:t>
          </a:r>
          <a:endParaRPr lang="en-US" sz="1800" kern="1200" dirty="0"/>
        </a:p>
      </dsp:txBody>
      <dsp:txXfrm>
        <a:off x="3804129" y="7184412"/>
        <a:ext cx="1918959" cy="95938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69FDD3-A83F-4A60-9D5A-3568DF44CCB2}" type="datetimeFigureOut">
              <a:rPr lang="en-US" smtClean="0"/>
              <a:t>10/31/25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2D598B-BEAB-4EAB-A4BA-CFAB4B042F9D}" type="slidenum">
              <a:rPr lang="en-US" smtClean="0"/>
              <a:t>‹#›</a:t>
            </a:fld>
            <a:endParaRPr lang="en-US"/>
          </a:p>
        </p:txBody>
      </p:sp>
    </p:spTree>
    <p:extLst>
      <p:ext uri="{BB962C8B-B14F-4D97-AF65-F5344CB8AC3E}">
        <p14:creationId xmlns:p14="http://schemas.microsoft.com/office/powerpoint/2010/main" val="5944447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address business success in the global market HR management plays the most crucial role. HR is responsible for recruitment, training and performance management. For effective HR management Microsoft includes emerging technologies to support company mission. This presentation investigates the HR management at Microsoft sustain competitive advantage.  </a:t>
            </a:r>
          </a:p>
        </p:txBody>
      </p:sp>
      <p:sp>
        <p:nvSpPr>
          <p:cNvPr id="4" name="Slide Number Placeholder 3"/>
          <p:cNvSpPr>
            <a:spLocks noGrp="1"/>
          </p:cNvSpPr>
          <p:nvPr>
            <p:ph type="sldNum" sz="quarter" idx="5"/>
          </p:nvPr>
        </p:nvSpPr>
        <p:spPr/>
        <p:txBody>
          <a:bodyPr/>
          <a:lstStyle/>
          <a:p>
            <a:fld id="{052D598B-BEAB-4EAB-A4BA-CFAB4B042F9D}" type="slidenum">
              <a:rPr lang="en-US" smtClean="0"/>
              <a:t>2</a:t>
            </a:fld>
            <a:endParaRPr lang="en-US"/>
          </a:p>
        </p:txBody>
      </p:sp>
    </p:spTree>
    <p:extLst>
      <p:ext uri="{BB962C8B-B14F-4D97-AF65-F5344CB8AC3E}">
        <p14:creationId xmlns:p14="http://schemas.microsoft.com/office/powerpoint/2010/main" val="1044605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digital transformation in HR and technology at Microsoft focuses on the AI integration, implementation of data analytics in the HR process and cloud system to optimise workforce efficiency. The Digital transformation in HR supports the managers in smart decision-making and enhances employee management and experiences while driving innovation and agility and aligning the business goals of the company. </a:t>
            </a:r>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4</a:t>
            </a:fld>
            <a:endParaRPr lang="en-US"/>
          </a:p>
        </p:txBody>
      </p:sp>
    </p:spTree>
    <p:extLst>
      <p:ext uri="{BB962C8B-B14F-4D97-AF65-F5344CB8AC3E}">
        <p14:creationId xmlns:p14="http://schemas.microsoft.com/office/powerpoint/2010/main" val="19220771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To develop an inclusive and data-driven culture, the HR policies of the business leverage technology and digital transformation. Microsoft includes digital tools like Dynamics 365 to enhance transparent communication, continuous learning and performance tracking. The digital transformation ensures that the HR policies align with the global compliance standards and organisational ethics. </a:t>
            </a:r>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5</a:t>
            </a:fld>
            <a:endParaRPr lang="en-US"/>
          </a:p>
        </p:txBody>
      </p:sp>
    </p:spTree>
    <p:extLst>
      <p:ext uri="{BB962C8B-B14F-4D97-AF65-F5344CB8AC3E}">
        <p14:creationId xmlns:p14="http://schemas.microsoft.com/office/powerpoint/2010/main" val="2707573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Line managers in the HRM play the most critical role in optimising Hr technologies at Microsoft. The line managers support to leverage of communication tools and digital dashboards to ensure smooth adoption, provide feedback and monitor organisational trends and performance. The line managers in the organisation support bridging the gap between daily workforce execution and HR strategies. </a:t>
            </a:r>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6</a:t>
            </a:fld>
            <a:endParaRPr lang="en-US"/>
          </a:p>
        </p:txBody>
      </p:sp>
    </p:spTree>
    <p:extLst>
      <p:ext uri="{BB962C8B-B14F-4D97-AF65-F5344CB8AC3E}">
        <p14:creationId xmlns:p14="http://schemas.microsoft.com/office/powerpoint/2010/main" val="2362726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HR technology at Microsoft significantly contributes to the business to meet its mission by empowering people and the organisation. The HR technology includes the data analytics tools, AI  and Machine learning to develop effective leadership, foster innovation and support a performance culture aligned with the digital-first business objective of the company.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7</a:t>
            </a:fld>
            <a:endParaRPr lang="en-US"/>
          </a:p>
        </p:txBody>
      </p:sp>
    </p:spTree>
    <p:extLst>
      <p:ext uri="{BB962C8B-B14F-4D97-AF65-F5344CB8AC3E}">
        <p14:creationId xmlns:p14="http://schemas.microsoft.com/office/powerpoint/2010/main" val="1216158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Digitalisation in HR technology supports the business to enhance HR efficiency, still it causes several challenges in HR operation, such as HE experiences challenges to address data privacy, keeping the employee technologically competent and managing diverse global regulations. The HR experience challenges in sustaining employee engagement while balancing operations with human interaction. The HR faces weakness in developing trust in the HR ecosystem with digital transformation. </a:t>
            </a:r>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8</a:t>
            </a:fld>
            <a:endParaRPr lang="en-US"/>
          </a:p>
        </p:txBody>
      </p:sp>
    </p:spTree>
    <p:extLst>
      <p:ext uri="{BB962C8B-B14F-4D97-AF65-F5344CB8AC3E}">
        <p14:creationId xmlns:p14="http://schemas.microsoft.com/office/powerpoint/2010/main" val="1098602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 enhance HR efficiency, the business should focus on developing workforce digital skills, cybersecurity and predictive analytics. The company can blend AI with human judgment and emotional intelligence to ensure inclusivity and fairness. This support to develop of smart workforce management decisions.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9</a:t>
            </a:fld>
            <a:endParaRPr lang="en-US"/>
          </a:p>
        </p:txBody>
      </p:sp>
    </p:spTree>
    <p:extLst>
      <p:ext uri="{BB962C8B-B14F-4D97-AF65-F5344CB8AC3E}">
        <p14:creationId xmlns:p14="http://schemas.microsoft.com/office/powerpoint/2010/main" val="1729266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future, the business emphasises personalised learning, intelligent automation and sustainable HR practices for HR direction. The company focuses on leveraging cloud innovation and Generative AI to shape a human-centric HR approach. This support empowered the employees with digital tools and ensured long-term business growth and maintained organisational ethical vision. </a:t>
            </a:r>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10</a:t>
            </a:fld>
            <a:endParaRPr lang="en-US"/>
          </a:p>
        </p:txBody>
      </p:sp>
    </p:spTree>
    <p:extLst>
      <p:ext uri="{BB962C8B-B14F-4D97-AF65-F5344CB8AC3E}">
        <p14:creationId xmlns:p14="http://schemas.microsoft.com/office/powerpoint/2010/main" val="2488058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recruitment and selection policies at Microsoft emphasise diversity, transparency and objectivity. The company offers internal job postings for recruitment in high posts that encourage career progression and motivate employees to achieve the best performance. The new recruitment includes the digital streamline assessment and interview process. This comprehensive recruitment process ensures skill alignment across all hiring levels.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14</a:t>
            </a:fld>
            <a:endParaRPr lang="en-US"/>
          </a:p>
        </p:txBody>
      </p:sp>
    </p:spTree>
    <p:extLst>
      <p:ext uri="{BB962C8B-B14F-4D97-AF65-F5344CB8AC3E}">
        <p14:creationId xmlns:p14="http://schemas.microsoft.com/office/powerpoint/2010/main" val="21648582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recruitment and selection strategy of the company aligns with the board's strategic goals of the business, such as diversity, innovation and continuous growth. HR strategy supports organisational agility by recruiting forward-thinking and adaptable talent. This supports the business to enhance its competitiveness in the global market in the long term and involves the company in the digital landscape.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16</a:t>
            </a:fld>
            <a:endParaRPr lang="en-US"/>
          </a:p>
        </p:txBody>
      </p:sp>
    </p:spTree>
    <p:extLst>
      <p:ext uri="{BB962C8B-B14F-4D97-AF65-F5344CB8AC3E}">
        <p14:creationId xmlns:p14="http://schemas.microsoft.com/office/powerpoint/2010/main" val="32440861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Despite the business success in the global market, the company faces challenges in recruitment and selection, such as high competition for global talent selection, as many competitors like Amazon, Google attract talent with good packages and cultures. The company face challenges in managing diverse cultural backgrounds and evolving digital tools. To ensure effective and candidate-friendly recruitment, the company experiences challenges in balancing automation with human engagement and evaluating EI. </a:t>
            </a:r>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17</a:t>
            </a:fld>
            <a:endParaRPr lang="en-US"/>
          </a:p>
        </p:txBody>
      </p:sp>
    </p:spTree>
    <p:extLst>
      <p:ext uri="{BB962C8B-B14F-4D97-AF65-F5344CB8AC3E}">
        <p14:creationId xmlns:p14="http://schemas.microsoft.com/office/powerpoint/2010/main" val="2280867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C2BD4-CB3B-3BCB-F212-D9B276B16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E91B73-DB19-FD22-3CFC-4485BFA1EA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D8E175-53A5-F23C-6E80-A7016E286557}"/>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To improve the selection and recruitment in HRM, the company should include global inclusion, predictive analytics and stronger employee branding. The company can enhance the user experience by simplifying the digital hiring tools and ensuring access to high-quality talent pools from diverse cultures. </a:t>
            </a:r>
            <a:endParaRPr lang="en-US" dirty="0"/>
          </a:p>
        </p:txBody>
      </p:sp>
      <p:sp>
        <p:nvSpPr>
          <p:cNvPr id="4" name="Slide Number Placeholder 3">
            <a:extLst>
              <a:ext uri="{FF2B5EF4-FFF2-40B4-BE49-F238E27FC236}">
                <a16:creationId xmlns:a16="http://schemas.microsoft.com/office/drawing/2014/main" id="{1D8CF7AE-1ADC-C829-DF52-45C1810B277C}"/>
              </a:ext>
            </a:extLst>
          </p:cNvPr>
          <p:cNvSpPr>
            <a:spLocks noGrp="1"/>
          </p:cNvSpPr>
          <p:nvPr>
            <p:ph type="sldNum" sz="quarter" idx="5"/>
          </p:nvPr>
        </p:nvSpPr>
        <p:spPr/>
        <p:txBody>
          <a:bodyPr/>
          <a:lstStyle/>
          <a:p>
            <a:fld id="{052D598B-BEAB-4EAB-A4BA-CFAB4B042F9D}" type="slidenum">
              <a:rPr lang="en-US" smtClean="0"/>
              <a:t>18</a:t>
            </a:fld>
            <a:endParaRPr lang="en-US"/>
          </a:p>
        </p:txBody>
      </p:sp>
    </p:spTree>
    <p:extLst>
      <p:ext uri="{BB962C8B-B14F-4D97-AF65-F5344CB8AC3E}">
        <p14:creationId xmlns:p14="http://schemas.microsoft.com/office/powerpoint/2010/main" val="13472720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future recruitment strategy of the company will leverage emerging technology like AR and VR to ensure ethical and smart hiring. The company is strongly focused on digital innovation and inclusivity to shape the next generation of recruitment excellence.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19</a:t>
            </a:fld>
            <a:endParaRPr lang="en-US"/>
          </a:p>
        </p:txBody>
      </p:sp>
    </p:spTree>
    <p:extLst>
      <p:ext uri="{BB962C8B-B14F-4D97-AF65-F5344CB8AC3E}">
        <p14:creationId xmlns:p14="http://schemas.microsoft.com/office/powerpoint/2010/main" val="10174223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Performance management at Microsoft encourages continuous feedback and improvement. To enhance the performance of the employees, the managers include real-time coaching and learning opportunities instead of rigid evaluations. To enhance the overall productivity, the HR aligns the organisational innovation-driven culture with the personal growth of the employees.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22</a:t>
            </a:fld>
            <a:endParaRPr lang="en-US"/>
          </a:p>
        </p:txBody>
      </p:sp>
    </p:spTree>
    <p:extLst>
      <p:ext uri="{BB962C8B-B14F-4D97-AF65-F5344CB8AC3E}">
        <p14:creationId xmlns:p14="http://schemas.microsoft.com/office/powerpoint/2010/main" val="3671193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Connect framework of Microsoft is central to the performance management policy of the company. This support enables open discussion on employee well-being and progress, and organisational growth. Microsoft includes platforms such as Viva to measure employee performance and engagement and manage the team efficiently. </a:t>
            </a:r>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23</a:t>
            </a:fld>
            <a:endParaRPr lang="en-US"/>
          </a:p>
        </p:txBody>
      </p:sp>
    </p:spTree>
    <p:extLst>
      <p:ext uri="{BB962C8B-B14F-4D97-AF65-F5344CB8AC3E}">
        <p14:creationId xmlns:p14="http://schemas.microsoft.com/office/powerpoint/2010/main" val="22691076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the permanent workforce at Microsoft, the line managers play the role of mentors where they guide the employees through regular discussions, cultivate a positive and supportive workplace environment and monitor data-based progress to enhance the overall team performance with individual productivity and enhance team morale.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24</a:t>
            </a:fld>
            <a:endParaRPr lang="en-US"/>
          </a:p>
        </p:txBody>
      </p:sp>
    </p:spTree>
    <p:extLst>
      <p:ext uri="{BB962C8B-B14F-4D97-AF65-F5344CB8AC3E}">
        <p14:creationId xmlns:p14="http://schemas.microsoft.com/office/powerpoint/2010/main" val="3374667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Performance management at Microsoft is designed to reinforce the mission of the company globally. The performance management sign with employee development with the inclusion of innovative technology and business goals. The company develops a motivated, experienced and skilled workforce to adapt to emerging opportunities in the era of digital transformation. </a:t>
            </a:r>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25</a:t>
            </a:fld>
            <a:endParaRPr lang="en-US"/>
          </a:p>
        </p:txBody>
      </p:sp>
    </p:spTree>
    <p:extLst>
      <p:ext uri="{BB962C8B-B14F-4D97-AF65-F5344CB8AC3E}">
        <p14:creationId xmlns:p14="http://schemas.microsoft.com/office/powerpoint/2010/main" val="15156155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business faces ongoing challenges in performance management across hybrid, diverse teams. The managers face challenges in considering the strong digital integration in the feedback process to ensure a consistent and fair feedback process. The managers face challenges in cultural alignment.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26</a:t>
            </a:fld>
            <a:endParaRPr lang="en-US"/>
          </a:p>
        </p:txBody>
      </p:sp>
    </p:spTree>
    <p:extLst>
      <p:ext uri="{BB962C8B-B14F-4D97-AF65-F5344CB8AC3E}">
        <p14:creationId xmlns:p14="http://schemas.microsoft.com/office/powerpoint/2010/main" val="4430749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54597E-AA61-91DB-B14A-E245C931BE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CAC0B1-E148-5F16-0F33-0AEAD420BC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F62F7E-E4AE-FF86-D16B-C8CED950E72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 improve the performance management at Microsoft, the company should leverage AI for data-driven analysis and fair assessment. The company can provide training to the managers for bias-free employee evaluation and expand virtual coaching programmes. To ensure accuracy and relevance, the company can focus on the regular KPI updates. </a:t>
            </a:r>
            <a:endParaRPr lang="en-US" sz="1200" kern="1200" dirty="0">
              <a:solidFill>
                <a:schemeClr val="tx1"/>
              </a:solidFill>
              <a:effectLst/>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585E2F09-AFAB-37ED-5A92-DA57D471F3AE}"/>
              </a:ext>
            </a:extLst>
          </p:cNvPr>
          <p:cNvSpPr>
            <a:spLocks noGrp="1"/>
          </p:cNvSpPr>
          <p:nvPr>
            <p:ph type="sldNum" sz="quarter" idx="5"/>
          </p:nvPr>
        </p:nvSpPr>
        <p:spPr/>
        <p:txBody>
          <a:bodyPr/>
          <a:lstStyle/>
          <a:p>
            <a:fld id="{052D598B-BEAB-4EAB-A4BA-CFAB4B042F9D}" type="slidenum">
              <a:rPr lang="en-US" smtClean="0"/>
              <a:t>27</a:t>
            </a:fld>
            <a:endParaRPr lang="en-US"/>
          </a:p>
        </p:txBody>
      </p:sp>
    </p:spTree>
    <p:extLst>
      <p:ext uri="{BB962C8B-B14F-4D97-AF65-F5344CB8AC3E}">
        <p14:creationId xmlns:p14="http://schemas.microsoft.com/office/powerpoint/2010/main" val="5000887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Future performance management at Microsoft needs to combine the personalised learning, data analytics and well-being focus. The inclusion of the innovation-driven technology support to balance the system that values both employee satisfaction and productivity, which overall improves the organisational performance.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52D598B-BEAB-4EAB-A4BA-CFAB4B042F9D}" type="slidenum">
              <a:rPr lang="en-US" smtClean="0"/>
              <a:t>28</a:t>
            </a:fld>
            <a:endParaRPr lang="en-US"/>
          </a:p>
        </p:txBody>
      </p:sp>
    </p:spTree>
    <p:extLst>
      <p:ext uri="{BB962C8B-B14F-4D97-AF65-F5344CB8AC3E}">
        <p14:creationId xmlns:p14="http://schemas.microsoft.com/office/powerpoint/2010/main" val="32782085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D4DE1-B2B5-EDC8-D459-DAB13CF5F7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0B7B0D-1C3B-98A4-4F61-DC520B19E9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B70DE9-EB04-243B-228C-1FF449FFFCB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cap="none" dirty="0">
                <a:solidFill>
                  <a:srgbClr val="080808"/>
                </a:solidFill>
                <a:latin typeface="Arial" panose="020B0604020202020204"/>
                <a:ea typeface="Arial" panose="020B0604020202020204"/>
                <a:cs typeface="Arial" panose="020B0604020202020204"/>
                <a:sym typeface="Arial" panose="020B0604020202020204"/>
              </a:rPr>
              <a:t>Training and development at Microsoft are essential for enhancing employees’ performance that contributes towards growth of the firm.</a:t>
            </a:r>
            <a:endParaRPr lang="en-US" sz="1200" b="0" i="0" u="none" strike="noStrike" cap="none" dirty="0">
              <a:solidFill>
                <a:srgbClr val="080808"/>
              </a:solidFill>
              <a:latin typeface="Arial" panose="020B0604020202020204"/>
              <a:ea typeface="Arial" panose="020B0604020202020204"/>
              <a:cs typeface="Arial" panose="020B0604020202020204"/>
              <a:sym typeface="Arial" panose="020B0604020202020204"/>
            </a:endParaRPr>
          </a:p>
          <a:p>
            <a:endParaRPr lang="en-US" dirty="0"/>
          </a:p>
        </p:txBody>
      </p:sp>
      <p:sp>
        <p:nvSpPr>
          <p:cNvPr id="4" name="Slide Number Placeholder 3">
            <a:extLst>
              <a:ext uri="{FF2B5EF4-FFF2-40B4-BE49-F238E27FC236}">
                <a16:creationId xmlns:a16="http://schemas.microsoft.com/office/drawing/2014/main" id="{85673A83-977B-7FAD-88B2-2CD013A181A9}"/>
              </a:ext>
            </a:extLst>
          </p:cNvPr>
          <p:cNvSpPr>
            <a:spLocks noGrp="1"/>
          </p:cNvSpPr>
          <p:nvPr>
            <p:ph type="sldNum" sz="quarter" idx="5"/>
          </p:nvPr>
        </p:nvSpPr>
        <p:spPr/>
        <p:txBody>
          <a:bodyPr/>
          <a:lstStyle/>
          <a:p>
            <a:fld id="{052D598B-BEAB-4EAB-A4BA-CFAB4B042F9D}" type="slidenum">
              <a:rPr lang="en-US" smtClean="0"/>
              <a:t>31</a:t>
            </a:fld>
            <a:endParaRPr lang="en-US"/>
          </a:p>
        </p:txBody>
      </p:sp>
    </p:spTree>
    <p:extLst>
      <p:ext uri="{BB962C8B-B14F-4D97-AF65-F5344CB8AC3E}">
        <p14:creationId xmlns:p14="http://schemas.microsoft.com/office/powerpoint/2010/main" val="16289022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1690D-B38F-0395-2F32-8A92F6B6C7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BE9585-335F-685C-1AB2-B6082CB23A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867DF0-260D-79B9-F029-67CC56154F4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HR practices at Microsoft USA are focused towards empowering employees regarding growth and wellbeing (Microsoft, 2025). HR policies at Microsoft focus on offering a diverse range of learning and development opportunities (Microsoft, 2025).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dk1"/>
              </a:solidFill>
              <a:latin typeface="Times New Roman" panose="02020603050405020304"/>
              <a:ea typeface="Times New Roman" panose="02020603050405020304"/>
              <a:cs typeface="Times New Roman" panose="02020603050405020304"/>
              <a:sym typeface="Times New Roman" panose="02020603050405020304"/>
            </a:endParaRPr>
          </a:p>
        </p:txBody>
      </p:sp>
      <p:sp>
        <p:nvSpPr>
          <p:cNvPr id="4" name="Slide Number Placeholder 3">
            <a:extLst>
              <a:ext uri="{FF2B5EF4-FFF2-40B4-BE49-F238E27FC236}">
                <a16:creationId xmlns:a16="http://schemas.microsoft.com/office/drawing/2014/main" id="{4B29E767-3776-A54A-605C-1F9D255A118F}"/>
              </a:ext>
            </a:extLst>
          </p:cNvPr>
          <p:cNvSpPr>
            <a:spLocks noGrp="1"/>
          </p:cNvSpPr>
          <p:nvPr>
            <p:ph type="sldNum" sz="quarter" idx="5"/>
          </p:nvPr>
        </p:nvSpPr>
        <p:spPr/>
        <p:txBody>
          <a:bodyPr/>
          <a:lstStyle/>
          <a:p>
            <a:fld id="{052D598B-BEAB-4EAB-A4BA-CFAB4B042F9D}" type="slidenum">
              <a:rPr lang="en-US" smtClean="0"/>
              <a:t>32</a:t>
            </a:fld>
            <a:endParaRPr lang="en-US"/>
          </a:p>
        </p:txBody>
      </p:sp>
    </p:spTree>
    <p:extLst>
      <p:ext uri="{BB962C8B-B14F-4D97-AF65-F5344CB8AC3E}">
        <p14:creationId xmlns:p14="http://schemas.microsoft.com/office/powerpoint/2010/main" val="6000864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0015C-03D1-EAC2-1917-036ACB667D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E3DA99-5FC1-DEF9-9659-B6F3EAC1D9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F8A24A-54E1-2F3C-D9A1-AD9F6A264CF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The line manager ensures that Microsoft can achieve its goals through improving employee performance based on the objectives developed by the middle and senior management (Microsoft, 2025). The line managers help in maximizing productivity and innovation through training and development that contributes towards business development.  </a:t>
            </a:r>
          </a:p>
        </p:txBody>
      </p:sp>
      <p:sp>
        <p:nvSpPr>
          <p:cNvPr id="4" name="Slide Number Placeholder 3">
            <a:extLst>
              <a:ext uri="{FF2B5EF4-FFF2-40B4-BE49-F238E27FC236}">
                <a16:creationId xmlns:a16="http://schemas.microsoft.com/office/drawing/2014/main" id="{9F2B356B-D938-0F71-FD92-3D308E71ACB1}"/>
              </a:ext>
            </a:extLst>
          </p:cNvPr>
          <p:cNvSpPr>
            <a:spLocks noGrp="1"/>
          </p:cNvSpPr>
          <p:nvPr>
            <p:ph type="sldNum" sz="quarter" idx="5"/>
          </p:nvPr>
        </p:nvSpPr>
        <p:spPr/>
        <p:txBody>
          <a:bodyPr/>
          <a:lstStyle/>
          <a:p>
            <a:fld id="{052D598B-BEAB-4EAB-A4BA-CFAB4B042F9D}" type="slidenum">
              <a:rPr lang="en-US" smtClean="0"/>
              <a:t>33</a:t>
            </a:fld>
            <a:endParaRPr lang="en-US"/>
          </a:p>
        </p:txBody>
      </p:sp>
    </p:spTree>
    <p:extLst>
      <p:ext uri="{BB962C8B-B14F-4D97-AF65-F5344CB8AC3E}">
        <p14:creationId xmlns:p14="http://schemas.microsoft.com/office/powerpoint/2010/main" val="2982572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D5486-EE94-28CA-09C0-C09EFF9112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3B90A2-AB23-8CD0-B0CE-7C7231B167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8E3AE4-3CAF-72A1-A82E-D4C4C4A1052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The line managers at Microsoft play an important role in collaborating with the employees for developing a culture of trust and inclusivity (Microsoft, 2025). The strategy is effective for training and developing the employees that is essential for enhancing work outcomes.</a:t>
            </a:r>
          </a:p>
        </p:txBody>
      </p:sp>
      <p:sp>
        <p:nvSpPr>
          <p:cNvPr id="4" name="Slide Number Placeholder 3">
            <a:extLst>
              <a:ext uri="{FF2B5EF4-FFF2-40B4-BE49-F238E27FC236}">
                <a16:creationId xmlns:a16="http://schemas.microsoft.com/office/drawing/2014/main" id="{1A00F212-E7BB-E135-6921-77B6FCCE5CEB}"/>
              </a:ext>
            </a:extLst>
          </p:cNvPr>
          <p:cNvSpPr>
            <a:spLocks noGrp="1"/>
          </p:cNvSpPr>
          <p:nvPr>
            <p:ph type="sldNum" sz="quarter" idx="5"/>
          </p:nvPr>
        </p:nvSpPr>
        <p:spPr/>
        <p:txBody>
          <a:bodyPr/>
          <a:lstStyle/>
          <a:p>
            <a:fld id="{052D598B-BEAB-4EAB-A4BA-CFAB4B042F9D}" type="slidenum">
              <a:rPr lang="en-US" smtClean="0"/>
              <a:t>34</a:t>
            </a:fld>
            <a:endParaRPr lang="en-US"/>
          </a:p>
        </p:txBody>
      </p:sp>
    </p:spTree>
    <p:extLst>
      <p:ext uri="{BB962C8B-B14F-4D97-AF65-F5344CB8AC3E}">
        <p14:creationId xmlns:p14="http://schemas.microsoft.com/office/powerpoint/2010/main" val="389376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C7886-DB8C-B454-D203-F15CC988CB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6DE228-E484-99F9-42F4-5CC9F6A12F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065FF2-BFE4-49F4-3726-C5C1E3B43EA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The strategic alignment of HR is coherent with maximising organisational value through training and developing the employee's skills through digital transformation. Microsoft's goal is to empower every person and organisation for achieving higher aspects of success (Microsoft, 2025). HR’s role at Microsoft includes transforming employee experiences through innovation that empowers them in optimising business outcomes. </a:t>
            </a:r>
          </a:p>
          <a:p>
            <a:endParaRPr lang="en-US" dirty="0"/>
          </a:p>
        </p:txBody>
      </p:sp>
      <p:sp>
        <p:nvSpPr>
          <p:cNvPr id="4" name="Slide Number Placeholder 3">
            <a:extLst>
              <a:ext uri="{FF2B5EF4-FFF2-40B4-BE49-F238E27FC236}">
                <a16:creationId xmlns:a16="http://schemas.microsoft.com/office/drawing/2014/main" id="{93EE54AE-B067-9AE4-099F-90DCCA01BBDC}"/>
              </a:ext>
            </a:extLst>
          </p:cNvPr>
          <p:cNvSpPr>
            <a:spLocks noGrp="1"/>
          </p:cNvSpPr>
          <p:nvPr>
            <p:ph type="sldNum" sz="quarter" idx="5"/>
          </p:nvPr>
        </p:nvSpPr>
        <p:spPr/>
        <p:txBody>
          <a:bodyPr/>
          <a:lstStyle/>
          <a:p>
            <a:fld id="{052D598B-BEAB-4EAB-A4BA-CFAB4B042F9D}" type="slidenum">
              <a:rPr lang="en-US" smtClean="0"/>
              <a:t>35</a:t>
            </a:fld>
            <a:endParaRPr lang="en-US"/>
          </a:p>
        </p:txBody>
      </p:sp>
    </p:spTree>
    <p:extLst>
      <p:ext uri="{BB962C8B-B14F-4D97-AF65-F5344CB8AC3E}">
        <p14:creationId xmlns:p14="http://schemas.microsoft.com/office/powerpoint/2010/main" val="9428051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97311-C831-FA45-0697-97782B5C82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9DE38D-E894-7B55-A515-EFC1611AF5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3D5E16-FCBC-12CA-B9FB-A2582EB6ACA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Key KR challenges related to the inability of training and developing the employees due to hindrance in developing an inclusive culture for collaborating every employee. The impact leads to an inability to enhance the business performance that leads to challenges in aligning HR-based initiatives with the company’s goals. </a:t>
            </a:r>
          </a:p>
          <a:p>
            <a:endParaRPr lang="en-US" dirty="0"/>
          </a:p>
        </p:txBody>
      </p:sp>
      <p:sp>
        <p:nvSpPr>
          <p:cNvPr id="4" name="Slide Number Placeholder 3">
            <a:extLst>
              <a:ext uri="{FF2B5EF4-FFF2-40B4-BE49-F238E27FC236}">
                <a16:creationId xmlns:a16="http://schemas.microsoft.com/office/drawing/2014/main" id="{C888ACC1-E120-CA45-5EAA-AE5433F29292}"/>
              </a:ext>
            </a:extLst>
          </p:cNvPr>
          <p:cNvSpPr>
            <a:spLocks noGrp="1"/>
          </p:cNvSpPr>
          <p:nvPr>
            <p:ph type="sldNum" sz="quarter" idx="5"/>
          </p:nvPr>
        </p:nvSpPr>
        <p:spPr/>
        <p:txBody>
          <a:bodyPr/>
          <a:lstStyle/>
          <a:p>
            <a:fld id="{052D598B-BEAB-4EAB-A4BA-CFAB4B042F9D}" type="slidenum">
              <a:rPr lang="en-US" smtClean="0"/>
              <a:t>36</a:t>
            </a:fld>
            <a:endParaRPr lang="en-US"/>
          </a:p>
        </p:txBody>
      </p:sp>
    </p:spTree>
    <p:extLst>
      <p:ext uri="{BB962C8B-B14F-4D97-AF65-F5344CB8AC3E}">
        <p14:creationId xmlns:p14="http://schemas.microsoft.com/office/powerpoint/2010/main" val="16658088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D3D8F-0FF1-2D03-EDCE-4C12A87127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BE1D5B-A060-3BFC-68AE-229B0637AD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4775AD-B498-27A7-DCF6-B37A44B3586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dk1"/>
                </a:solidFill>
                <a:latin typeface="Times New Roman" panose="02020603050405020304"/>
                <a:ea typeface="Times New Roman" panose="02020603050405020304"/>
                <a:cs typeface="Times New Roman" panose="02020603050405020304"/>
                <a:sym typeface="Times New Roman" panose="02020603050405020304"/>
              </a:rPr>
              <a:t>The practical recommendations can help the HR manager in monitoring the performance of the employees along with reducing conflicts in adopting new training and development-based strategies.</a:t>
            </a:r>
          </a:p>
          <a:p>
            <a:endParaRPr lang="en-US" dirty="0"/>
          </a:p>
        </p:txBody>
      </p:sp>
      <p:sp>
        <p:nvSpPr>
          <p:cNvPr id="4" name="Slide Number Placeholder 3">
            <a:extLst>
              <a:ext uri="{FF2B5EF4-FFF2-40B4-BE49-F238E27FC236}">
                <a16:creationId xmlns:a16="http://schemas.microsoft.com/office/drawing/2014/main" id="{F2533F64-4027-5C8A-1D99-D08A1704CAA0}"/>
              </a:ext>
            </a:extLst>
          </p:cNvPr>
          <p:cNvSpPr>
            <a:spLocks noGrp="1"/>
          </p:cNvSpPr>
          <p:nvPr>
            <p:ph type="sldNum" sz="quarter" idx="5"/>
          </p:nvPr>
        </p:nvSpPr>
        <p:spPr/>
        <p:txBody>
          <a:bodyPr/>
          <a:lstStyle/>
          <a:p>
            <a:fld id="{052D598B-BEAB-4EAB-A4BA-CFAB4B042F9D}" type="slidenum">
              <a:rPr lang="en-US" smtClean="0"/>
              <a:t>37</a:t>
            </a:fld>
            <a:endParaRPr lang="en-US"/>
          </a:p>
        </p:txBody>
      </p:sp>
    </p:spTree>
    <p:extLst>
      <p:ext uri="{BB962C8B-B14F-4D97-AF65-F5344CB8AC3E}">
        <p14:creationId xmlns:p14="http://schemas.microsoft.com/office/powerpoint/2010/main" val="8607895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DD9AB-363B-45EC-5852-C428C2DD3F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4A0548-F861-42A9-0AE8-2C344BDB98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729B8D-79C6-F8DD-3DAB-BC61BBB954F4}"/>
              </a:ext>
            </a:extLst>
          </p:cNvPr>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panose="020B0604020202020204"/>
              <a:buNone/>
              <a:tabLst/>
              <a:defRPr/>
            </a:pPr>
            <a:r>
              <a:rPr lang="en-US" sz="1200" kern="1200" dirty="0">
                <a:solidFill>
                  <a:schemeClr val="tx1"/>
                </a:solidFill>
                <a:effectLst/>
                <a:latin typeface="+mn-lt"/>
                <a:ea typeface="+mn-ea"/>
                <a:cs typeface="+mn-cs"/>
              </a:rPr>
              <a:t>In conclusion, the HR ecosystem of Microsoft demonstrates strategic leadership, technology and inclusivity drive organizational excellence. By including advanced technology in performance systems and innovative recruitment, the company creates a future-ready, skilled and motivated workforce aligned with the organizational goals. The HR strategy supports business to maintain global competitiveness in the fast-changing global landscape. </a:t>
            </a:r>
          </a:p>
          <a:p>
            <a:pPr marL="0" marR="0" indent="0" algn="just" defTabSz="914400" rtl="0" eaLnBrk="1" fontAlgn="auto" latinLnBrk="0" hangingPunct="1">
              <a:lnSpc>
                <a:spcPct val="100000"/>
              </a:lnSpc>
              <a:spcBef>
                <a:spcPts val="0"/>
              </a:spcBef>
              <a:spcAft>
                <a:spcPts val="0"/>
              </a:spcAft>
              <a:buClr>
                <a:srgbClr val="000000"/>
              </a:buClr>
              <a:buSzPts val="1100"/>
              <a:buFont typeface="Arial" panose="020B0604020202020204"/>
              <a:buNone/>
              <a:defRPr/>
            </a:pPr>
            <a:endParaRPr lang="en-US" sz="1200" b="0" i="0" u="none" strike="noStrike" cap="none" dirty="0">
              <a:solidFill>
                <a:srgbClr val="000000"/>
              </a:solidFill>
              <a:latin typeface="Arial" panose="020B0604020202020204"/>
              <a:ea typeface="Arial" panose="020B0604020202020204"/>
              <a:cs typeface="Arial" panose="020B0604020202020204"/>
              <a:sym typeface="Arial" panose="020B0604020202020204"/>
            </a:endParaRPr>
          </a:p>
        </p:txBody>
      </p:sp>
      <p:sp>
        <p:nvSpPr>
          <p:cNvPr id="4" name="Slide Number Placeholder 3">
            <a:extLst>
              <a:ext uri="{FF2B5EF4-FFF2-40B4-BE49-F238E27FC236}">
                <a16:creationId xmlns:a16="http://schemas.microsoft.com/office/drawing/2014/main" id="{F8CA0AF7-4376-C483-983C-D1B9470679E4}"/>
              </a:ext>
            </a:extLst>
          </p:cNvPr>
          <p:cNvSpPr>
            <a:spLocks noGrp="1"/>
          </p:cNvSpPr>
          <p:nvPr>
            <p:ph type="sldNum" sz="quarter" idx="5"/>
          </p:nvPr>
        </p:nvSpPr>
        <p:spPr/>
        <p:txBody>
          <a:bodyPr/>
          <a:lstStyle/>
          <a:p>
            <a:fld id="{052D598B-BEAB-4EAB-A4BA-CFAB4B042F9D}" type="slidenum">
              <a:rPr lang="en-US" smtClean="0"/>
              <a:t>39</a:t>
            </a:fld>
            <a:endParaRPr lang="en-US"/>
          </a:p>
        </p:txBody>
      </p:sp>
    </p:spTree>
    <p:extLst>
      <p:ext uri="{BB962C8B-B14F-4D97-AF65-F5344CB8AC3E}">
        <p14:creationId xmlns:p14="http://schemas.microsoft.com/office/powerpoint/2010/main" val="329907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10/31/25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10/31/25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10/31/25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10/31/25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10/31/25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10/31/25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10/31/25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 Id="rId9" Type="http://schemas.openxmlformats.org/officeDocument/2006/relationships/image" Target="../media/image14.jpg"/></Relationships>
</file>

<file path=ppt/slides/_rels/slide3.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2.sv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5.svg"/><Relationship Id="rId9" Type="http://schemas.openxmlformats.org/officeDocument/2006/relationships/image" Target="../media/image17.jpg"/></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xml"/><Relationship Id="rId13"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diagramData" Target="../diagrams/data1.xml"/><Relationship Id="rId12"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svg"/><Relationship Id="rId11" Type="http://schemas.microsoft.com/office/2007/relationships/diagramDrawing" Target="../diagrams/drawing1.xml"/><Relationship Id="rId5" Type="http://schemas.openxmlformats.org/officeDocument/2006/relationships/image" Target="../media/image1.png"/><Relationship Id="rId10" Type="http://schemas.openxmlformats.org/officeDocument/2006/relationships/diagramColors" Target="../diagrams/colors1.xml"/><Relationship Id="rId4" Type="http://schemas.openxmlformats.org/officeDocument/2006/relationships/image" Target="../media/image11.svg"/><Relationship Id="rId9" Type="http://schemas.openxmlformats.org/officeDocument/2006/relationships/diagramQuickStyle" Target="../diagrams/quickStyle1.xml"/><Relationship Id="rId14"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9.jpeg"/><Relationship Id="rId4" Type="http://schemas.openxmlformats.org/officeDocument/2006/relationships/image" Target="../media/image2.sv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svg"/><Relationship Id="rId3" Type="http://schemas.openxmlformats.org/officeDocument/2006/relationships/image" Target="../media/image1.png"/><Relationship Id="rId7" Type="http://schemas.openxmlformats.org/officeDocument/2006/relationships/image" Target="../media/image21.svg"/><Relationship Id="rId12"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25.svg"/><Relationship Id="rId5" Type="http://schemas.openxmlformats.org/officeDocument/2006/relationships/image" Target="../media/image15.png"/><Relationship Id="rId15" Type="http://schemas.openxmlformats.org/officeDocument/2006/relationships/image" Target="../media/image13.png"/><Relationship Id="rId10" Type="http://schemas.openxmlformats.org/officeDocument/2006/relationships/image" Target="../media/image24.png"/><Relationship Id="rId4" Type="http://schemas.openxmlformats.org/officeDocument/2006/relationships/image" Target="../media/image2.svg"/><Relationship Id="rId9" Type="http://schemas.openxmlformats.org/officeDocument/2006/relationships/image" Target="../media/image23.svg"/><Relationship Id="rId14" Type="http://schemas.openxmlformats.org/officeDocument/2006/relationships/image" Target="../media/image12.png"/></Relationships>
</file>

<file path=ppt/slides/_rels/slide8.xml.rels><?xml version="1.0" encoding="UTF-8" standalone="yes"?>
<Relationships xmlns="http://schemas.openxmlformats.org/package/2006/relationships"><Relationship Id="rId8" Type="http://schemas.openxmlformats.org/officeDocument/2006/relationships/image" Target="../media/image31.svg"/><Relationship Id="rId13" Type="http://schemas.microsoft.com/office/2007/relationships/diagramDrawing" Target="../diagrams/drawing2.xml"/><Relationship Id="rId3" Type="http://schemas.openxmlformats.org/officeDocument/2006/relationships/image" Target="../media/image1.png"/><Relationship Id="rId7" Type="http://schemas.openxmlformats.org/officeDocument/2006/relationships/image" Target="../media/image30.png"/><Relationship Id="rId12" Type="http://schemas.openxmlformats.org/officeDocument/2006/relationships/diagramColors" Target="../diagrams/colors2.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9.svg"/><Relationship Id="rId11" Type="http://schemas.openxmlformats.org/officeDocument/2006/relationships/diagramQuickStyle" Target="../diagrams/quickStyle2.xml"/><Relationship Id="rId5" Type="http://schemas.openxmlformats.org/officeDocument/2006/relationships/image" Target="../media/image28.png"/><Relationship Id="rId15" Type="http://schemas.openxmlformats.org/officeDocument/2006/relationships/image" Target="../media/image13.png"/><Relationship Id="rId10" Type="http://schemas.openxmlformats.org/officeDocument/2006/relationships/diagramLayout" Target="../diagrams/layout2.xml"/><Relationship Id="rId4" Type="http://schemas.openxmlformats.org/officeDocument/2006/relationships/image" Target="../media/image2.svg"/><Relationship Id="rId9" Type="http://schemas.openxmlformats.org/officeDocument/2006/relationships/diagramData" Target="../diagrams/data2.xml"/><Relationship Id="rId14"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svg"/><Relationship Id="rId3" Type="http://schemas.openxmlformats.org/officeDocument/2006/relationships/image" Target="../media/image15.png"/><Relationship Id="rId7" Type="http://schemas.openxmlformats.org/officeDocument/2006/relationships/image" Target="../media/image23.svg"/><Relationship Id="rId12"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svg"/><Relationship Id="rId5" Type="http://schemas.openxmlformats.org/officeDocument/2006/relationships/image" Target="../media/image21.svg"/><Relationship Id="rId15" Type="http://schemas.openxmlformats.org/officeDocument/2006/relationships/image" Target="../media/image13.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svg"/><Relationship Id="rId14"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39.svg"/><Relationship Id="rId18" Type="http://schemas.openxmlformats.org/officeDocument/2006/relationships/image" Target="../media/image44.png"/><Relationship Id="rId3" Type="http://schemas.openxmlformats.org/officeDocument/2006/relationships/image" Target="../media/image1.png"/><Relationship Id="rId21" Type="http://schemas.openxmlformats.org/officeDocument/2006/relationships/image" Target="../media/image47.svg"/><Relationship Id="rId7" Type="http://schemas.openxmlformats.org/officeDocument/2006/relationships/image" Target="../media/image34.png"/><Relationship Id="rId12" Type="http://schemas.openxmlformats.org/officeDocument/2006/relationships/image" Target="../media/image38.png"/><Relationship Id="rId17" Type="http://schemas.openxmlformats.org/officeDocument/2006/relationships/image" Target="../media/image43.svg"/><Relationship Id="rId2" Type="http://schemas.openxmlformats.org/officeDocument/2006/relationships/notesSlide" Target="../notesSlides/notesSlide8.xml"/><Relationship Id="rId16" Type="http://schemas.openxmlformats.org/officeDocument/2006/relationships/image" Target="../media/image42.png"/><Relationship Id="rId20"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33.svg"/><Relationship Id="rId11" Type="http://schemas.openxmlformats.org/officeDocument/2006/relationships/image" Target="../media/image37.svg"/><Relationship Id="rId5" Type="http://schemas.openxmlformats.org/officeDocument/2006/relationships/image" Target="../media/image32.png"/><Relationship Id="rId15" Type="http://schemas.openxmlformats.org/officeDocument/2006/relationships/image" Target="../media/image41.svg"/><Relationship Id="rId23" Type="http://schemas.openxmlformats.org/officeDocument/2006/relationships/image" Target="../media/image13.png"/><Relationship Id="rId10" Type="http://schemas.openxmlformats.org/officeDocument/2006/relationships/image" Target="../media/image36.png"/><Relationship Id="rId19" Type="http://schemas.openxmlformats.org/officeDocument/2006/relationships/image" Target="../media/image45.svg"/><Relationship Id="rId4" Type="http://schemas.openxmlformats.org/officeDocument/2006/relationships/image" Target="../media/image2.svg"/><Relationship Id="rId9" Type="http://schemas.openxmlformats.org/officeDocument/2006/relationships/image" Target="../media/image15.png"/><Relationship Id="rId14" Type="http://schemas.openxmlformats.org/officeDocument/2006/relationships/image" Target="../media/image40.png"/><Relationship Id="rId22"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hyperlink" Target="https://sciendo.com/2/v2/download/chapter/9788367405850/10.2478/9788367405850-028.pdf" TargetMode="External"/><Relationship Id="rId3" Type="http://schemas.openxmlformats.org/officeDocument/2006/relationships/image" Target="../media/image2.svg"/><Relationship Id="rId7" Type="http://schemas.openxmlformats.org/officeDocument/2006/relationships/hyperlink" Target="https://books.google.com/books?hl=en&amp;lr=&amp;id=At4zEAAAQBAJ&amp;oi=fnd&amp;pg=PP1&amp;dq=HR++at+Microsoft&amp;ots=21Zwa0YJbs&amp;sig=1zvEonblKMXk-dT_fWo6-RjPFF0"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cyberleninka.ru/article/n/transformational-changes-in-organizational-management-and-human-resources-in-the-digital-age" TargetMode="External"/><Relationship Id="rId5" Type="http://schemas.openxmlformats.org/officeDocument/2006/relationships/hyperlink" Target="https://www.academia.edu/download/121905088/6IJEBM_MAR20252_TheFuture.pdf" TargetMode="External"/><Relationship Id="rId10" Type="http://schemas.openxmlformats.org/officeDocument/2006/relationships/hyperlink" Target="https://www.wsp-publishing.com/rc-pub/front/front-article/download/42992336/lowqualitypdf/EmbracingDigitalTransformationforSustainableDevelopment:TheSynergybetweenLearningOrganizations,HumanResourceManagement,andServiceQuality.pdf" TargetMode="External"/><Relationship Id="rId4" Type="http://schemas.openxmlformats.org/officeDocument/2006/relationships/hyperlink" Target="https://www.tandfonline.com/doi/abs/10.1080/09537287.2023.2270465" TargetMode="External"/><Relationship Id="rId9" Type="http://schemas.openxmlformats.org/officeDocument/2006/relationships/hyperlink" Target="https://papers.ssrn.com/sol3/papers.cfm?abstract_id=5000303"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2.sv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8" Type="http://schemas.openxmlformats.org/officeDocument/2006/relationships/image" Target="../media/image51.svg"/><Relationship Id="rId13" Type="http://schemas.openxmlformats.org/officeDocument/2006/relationships/image" Target="../media/image56.png"/><Relationship Id="rId18" Type="http://schemas.openxmlformats.org/officeDocument/2006/relationships/image" Target="../media/image47.svg"/><Relationship Id="rId3" Type="http://schemas.openxmlformats.org/officeDocument/2006/relationships/image" Target="../media/image2.svg"/><Relationship Id="rId7" Type="http://schemas.openxmlformats.org/officeDocument/2006/relationships/image" Target="../media/image50.png"/><Relationship Id="rId12" Type="http://schemas.openxmlformats.org/officeDocument/2006/relationships/image" Target="../media/image55.svg"/><Relationship Id="rId17" Type="http://schemas.openxmlformats.org/officeDocument/2006/relationships/image" Target="../media/image46.png"/><Relationship Id="rId2" Type="http://schemas.openxmlformats.org/officeDocument/2006/relationships/image" Target="../media/image1.png"/><Relationship Id="rId16" Type="http://schemas.openxmlformats.org/officeDocument/2006/relationships/image" Target="../media/image59.svg"/><Relationship Id="rId20"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49.svg"/><Relationship Id="rId11" Type="http://schemas.openxmlformats.org/officeDocument/2006/relationships/image" Target="../media/image54.png"/><Relationship Id="rId5" Type="http://schemas.openxmlformats.org/officeDocument/2006/relationships/image" Target="../media/image48.png"/><Relationship Id="rId15" Type="http://schemas.openxmlformats.org/officeDocument/2006/relationships/image" Target="../media/image58.png"/><Relationship Id="rId10" Type="http://schemas.openxmlformats.org/officeDocument/2006/relationships/image" Target="../media/image53.svg"/><Relationship Id="rId19" Type="http://schemas.openxmlformats.org/officeDocument/2006/relationships/image" Target="../media/image12.png"/><Relationship Id="rId4" Type="http://schemas.openxmlformats.org/officeDocument/2006/relationships/image" Target="../media/image15.png"/><Relationship Id="rId9" Type="http://schemas.openxmlformats.org/officeDocument/2006/relationships/image" Target="../media/image52.png"/><Relationship Id="rId14" Type="http://schemas.openxmlformats.org/officeDocument/2006/relationships/image" Target="../media/image57.svg"/></Relationships>
</file>

<file path=ppt/slides/_rels/slide14.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7.svg"/><Relationship Id="rId3" Type="http://schemas.openxmlformats.org/officeDocument/2006/relationships/image" Target="../media/image1.png"/><Relationship Id="rId7" Type="http://schemas.openxmlformats.org/officeDocument/2006/relationships/image" Target="../media/image61.svg"/><Relationship Id="rId12" Type="http://schemas.openxmlformats.org/officeDocument/2006/relationships/image" Target="../media/image6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60.png"/><Relationship Id="rId11" Type="http://schemas.openxmlformats.org/officeDocument/2006/relationships/image" Target="../media/image65.svg"/><Relationship Id="rId5" Type="http://schemas.openxmlformats.org/officeDocument/2006/relationships/image" Target="../media/image15.png"/><Relationship Id="rId15" Type="http://schemas.openxmlformats.org/officeDocument/2006/relationships/image" Target="../media/image13.png"/><Relationship Id="rId10" Type="http://schemas.openxmlformats.org/officeDocument/2006/relationships/image" Target="../media/image64.png"/><Relationship Id="rId4" Type="http://schemas.openxmlformats.org/officeDocument/2006/relationships/image" Target="../media/image2.svg"/><Relationship Id="rId9" Type="http://schemas.openxmlformats.org/officeDocument/2006/relationships/image" Target="../media/image63.svg"/><Relationship Id="rId14"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2.svg"/><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3.png"/><Relationship Id="rId5" Type="http://schemas.openxmlformats.org/officeDocument/2006/relationships/image" Target="../media/image4.png"/><Relationship Id="rId10" Type="http://schemas.openxmlformats.org/officeDocument/2006/relationships/image" Target="../media/image12.png"/><Relationship Id="rId4" Type="http://schemas.openxmlformats.org/officeDocument/2006/relationships/image" Target="../media/image68.jpeg"/><Relationship Id="rId9" Type="http://schemas.openxmlformats.org/officeDocument/2006/relationships/image" Target="../media/image47.svg"/></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3.xml"/><Relationship Id="rId13"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diagramData" Target="../diagrams/data3.xml"/><Relationship Id="rId12" Type="http://schemas.openxmlformats.org/officeDocument/2006/relationships/image" Target="../media/image69.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svg"/><Relationship Id="rId11" Type="http://schemas.microsoft.com/office/2007/relationships/diagramDrawing" Target="../diagrams/drawing3.xml"/><Relationship Id="rId5" Type="http://schemas.openxmlformats.org/officeDocument/2006/relationships/image" Target="../media/image1.png"/><Relationship Id="rId10" Type="http://schemas.openxmlformats.org/officeDocument/2006/relationships/diagramColors" Target="../diagrams/colors3.xml"/><Relationship Id="rId4" Type="http://schemas.openxmlformats.org/officeDocument/2006/relationships/image" Target="../media/image11.svg"/><Relationship Id="rId9" Type="http://schemas.openxmlformats.org/officeDocument/2006/relationships/diagramQuickStyle" Target="../diagrams/quickStyle3.xml"/><Relationship Id="rId14" Type="http://schemas.openxmlformats.org/officeDocument/2006/relationships/image" Target="../media/image13.png"/></Relationships>
</file>

<file path=ppt/slides/_rels/slide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70.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 Id="rId9" Type="http://schemas.openxmlformats.org/officeDocument/2006/relationships/image" Target="../media/image13.png"/></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svg"/><Relationship Id="rId3" Type="http://schemas.openxmlformats.org/officeDocument/2006/relationships/image" Target="../media/image15.png"/><Relationship Id="rId7" Type="http://schemas.openxmlformats.org/officeDocument/2006/relationships/image" Target="../media/image23.svg"/><Relationship Id="rId12"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svg"/><Relationship Id="rId5" Type="http://schemas.openxmlformats.org/officeDocument/2006/relationships/image" Target="../media/image21.svg"/><Relationship Id="rId15" Type="http://schemas.openxmlformats.org/officeDocument/2006/relationships/image" Target="../media/image13.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svg"/><Relationship Id="rId14" Type="http://schemas.openxmlformats.org/officeDocument/2006/relationships/image" Target="../media/image12.png"/></Relationships>
</file>

<file path=ppt/slides/_rels/slide19.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png"/><Relationship Id="rId7" Type="http://schemas.openxmlformats.org/officeDocument/2006/relationships/diagramQuickStyle" Target="../diagrams/quickStyle4.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Layout" Target="../diagrams/layout4.xml"/><Relationship Id="rId11" Type="http://schemas.openxmlformats.org/officeDocument/2006/relationships/image" Target="../media/image13.png"/><Relationship Id="rId5" Type="http://schemas.openxmlformats.org/officeDocument/2006/relationships/diagramData" Target="../diagrams/data4.xml"/><Relationship Id="rId10" Type="http://schemas.openxmlformats.org/officeDocument/2006/relationships/image" Target="../media/image12.png"/><Relationship Id="rId4" Type="http://schemas.openxmlformats.org/officeDocument/2006/relationships/image" Target="../media/image2.svg"/><Relationship Id="rId9" Type="http://schemas.microsoft.com/office/2007/relationships/diagramDrawing" Target="../diagrams/drawing4.xml"/></Relationships>
</file>

<file path=ppt/slides/_rels/slide20.xml.rels><?xml version="1.0" encoding="UTF-8" standalone="yes"?>
<Relationships xmlns="http://schemas.openxmlformats.org/package/2006/relationships"><Relationship Id="rId8" Type="http://schemas.openxmlformats.org/officeDocument/2006/relationships/hyperlink" Target="https://heinonline.org/hol-cgi-bin/get_pdf.cgi?handle=hein.journals/hascietlj13&amp;section=5" TargetMode="External"/><Relationship Id="rId3" Type="http://schemas.openxmlformats.org/officeDocument/2006/relationships/image" Target="../media/image11.svg"/><Relationship Id="rId7" Type="http://schemas.openxmlformats.org/officeDocument/2006/relationships/hyperlink" Target="https://dspace.bracu.ac.bd/xmlui/handle/10361/17904" TargetMode="External"/><Relationship Id="rId12" Type="http://schemas.openxmlformats.org/officeDocument/2006/relationships/hyperlink" Target="https://journals.plos.org/plosone/article?id=10.1371/journal.pone.0261594" TargetMode="Externa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hyperlink" Target="https://www.wr-publishing.org/index.php/ijarbm/article/view/71" TargetMode="External"/><Relationship Id="rId11" Type="http://schemas.openxmlformats.org/officeDocument/2006/relationships/hyperlink" Target="https://www.researchgate.net/profile/Charles-Tawk/publication/353445997_ijbmer2021120203/links/60fd7881169a1a0103b74bc7/ijbmer2021120203.pdf" TargetMode="External"/><Relationship Id="rId5" Type="http://schemas.openxmlformats.org/officeDocument/2006/relationships/image" Target="../media/image2.svg"/><Relationship Id="rId10" Type="http://schemas.openxmlformats.org/officeDocument/2006/relationships/hyperlink" Target="https://www.researchgate.net/profile/Krithika-Jeganathan/publication/377082585_UNDERSTANDING_THE_PROCESS_OF_SELECTION_AND_RECRUITMENT_IN_VARIOUS_ORGANIZATIONS/links/6594f3cf0bb2c7472b2c7089/UNDERSTANDING-THE-PROCESS-OF-SELECTION-AND-RECRUITMENT-IN-VARIOUS-ORGANIZATIONS.pdf" TargetMode="External"/><Relationship Id="rId4" Type="http://schemas.openxmlformats.org/officeDocument/2006/relationships/image" Target="../media/image1.png"/><Relationship Id="rId9" Type="http://schemas.openxmlformats.org/officeDocument/2006/relationships/hyperlink" Target="https://www.mdpi.com/2076-3387/14/7/157"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2.sv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8" Type="http://schemas.openxmlformats.org/officeDocument/2006/relationships/diagramLayout" Target="../diagrams/layout5.xml"/><Relationship Id="rId13"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diagramData" Target="../diagrams/data5.xml"/><Relationship Id="rId12" Type="http://schemas.openxmlformats.org/officeDocument/2006/relationships/image" Target="../media/image7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svg"/><Relationship Id="rId11" Type="http://schemas.microsoft.com/office/2007/relationships/diagramDrawing" Target="../diagrams/drawing5.xml"/><Relationship Id="rId5" Type="http://schemas.openxmlformats.org/officeDocument/2006/relationships/image" Target="../media/image1.png"/><Relationship Id="rId10" Type="http://schemas.openxmlformats.org/officeDocument/2006/relationships/diagramColors" Target="../diagrams/colors5.xml"/><Relationship Id="rId4" Type="http://schemas.openxmlformats.org/officeDocument/2006/relationships/image" Target="../media/image11.svg"/><Relationship Id="rId9" Type="http://schemas.openxmlformats.org/officeDocument/2006/relationships/diagramQuickStyle" Target="../diagrams/quickStyle5.xml"/><Relationship Id="rId14" Type="http://schemas.openxmlformats.org/officeDocument/2006/relationships/image" Target="../media/image13.png"/></Relationships>
</file>

<file path=ppt/slides/_rels/slide2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72.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 Id="rId9" Type="http://schemas.openxmlformats.org/officeDocument/2006/relationships/image" Target="../media/image13.png"/></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6.xml"/><Relationship Id="rId13"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diagramData" Target="../diagrams/data6.xml"/><Relationship Id="rId12" Type="http://schemas.openxmlformats.org/officeDocument/2006/relationships/image" Target="../media/image7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svg"/><Relationship Id="rId11" Type="http://schemas.microsoft.com/office/2007/relationships/diagramDrawing" Target="../diagrams/drawing6.xml"/><Relationship Id="rId5" Type="http://schemas.openxmlformats.org/officeDocument/2006/relationships/image" Target="../media/image1.png"/><Relationship Id="rId10" Type="http://schemas.openxmlformats.org/officeDocument/2006/relationships/diagramColors" Target="../diagrams/colors6.xml"/><Relationship Id="rId4" Type="http://schemas.openxmlformats.org/officeDocument/2006/relationships/image" Target="../media/image11.svg"/><Relationship Id="rId9" Type="http://schemas.openxmlformats.org/officeDocument/2006/relationships/diagramQuickStyle" Target="../diagrams/quickStyle6.xml"/><Relationship Id="rId14" Type="http://schemas.openxmlformats.org/officeDocument/2006/relationships/image" Target="../media/image13.png"/></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7.xml"/><Relationship Id="rId13"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diagramData" Target="../diagrams/data7.xml"/><Relationship Id="rId12" Type="http://schemas.openxmlformats.org/officeDocument/2006/relationships/image" Target="../media/image74.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svg"/><Relationship Id="rId11" Type="http://schemas.microsoft.com/office/2007/relationships/diagramDrawing" Target="../diagrams/drawing7.xml"/><Relationship Id="rId5" Type="http://schemas.openxmlformats.org/officeDocument/2006/relationships/image" Target="../media/image1.png"/><Relationship Id="rId10" Type="http://schemas.openxmlformats.org/officeDocument/2006/relationships/diagramColors" Target="../diagrams/colors7.xml"/><Relationship Id="rId4" Type="http://schemas.openxmlformats.org/officeDocument/2006/relationships/image" Target="../media/image11.svg"/><Relationship Id="rId9" Type="http://schemas.openxmlformats.org/officeDocument/2006/relationships/diagramQuickStyle" Target="../diagrams/quickStyle7.xml"/><Relationship Id="rId14" Type="http://schemas.openxmlformats.org/officeDocument/2006/relationships/image" Target="../media/image13.png"/></Relationships>
</file>

<file path=ppt/slides/_rels/slide26.xml.rels><?xml version="1.0" encoding="UTF-8" standalone="yes"?>
<Relationships xmlns="http://schemas.openxmlformats.org/package/2006/relationships"><Relationship Id="rId8" Type="http://schemas.openxmlformats.org/officeDocument/2006/relationships/diagramLayout" Target="../diagrams/layout8.xml"/><Relationship Id="rId13"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diagramData" Target="../diagrams/data8.xml"/><Relationship Id="rId12" Type="http://schemas.openxmlformats.org/officeDocument/2006/relationships/image" Target="../media/image7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svg"/><Relationship Id="rId11" Type="http://schemas.microsoft.com/office/2007/relationships/diagramDrawing" Target="../diagrams/drawing8.xml"/><Relationship Id="rId5" Type="http://schemas.openxmlformats.org/officeDocument/2006/relationships/image" Target="../media/image1.png"/><Relationship Id="rId10" Type="http://schemas.openxmlformats.org/officeDocument/2006/relationships/diagramColors" Target="../diagrams/colors8.xml"/><Relationship Id="rId4" Type="http://schemas.openxmlformats.org/officeDocument/2006/relationships/image" Target="../media/image11.svg"/><Relationship Id="rId9" Type="http://schemas.openxmlformats.org/officeDocument/2006/relationships/diagramQuickStyle" Target="../diagrams/quickStyle8.xml"/><Relationship Id="rId14" Type="http://schemas.openxmlformats.org/officeDocument/2006/relationships/image" Target="../media/image13.png"/></Relationships>
</file>

<file path=ppt/slides/_rels/slide27.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svg"/><Relationship Id="rId3" Type="http://schemas.openxmlformats.org/officeDocument/2006/relationships/image" Target="../media/image15.png"/><Relationship Id="rId7" Type="http://schemas.openxmlformats.org/officeDocument/2006/relationships/image" Target="../media/image23.svg"/><Relationship Id="rId12"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svg"/><Relationship Id="rId5" Type="http://schemas.openxmlformats.org/officeDocument/2006/relationships/image" Target="../media/image21.svg"/><Relationship Id="rId15" Type="http://schemas.openxmlformats.org/officeDocument/2006/relationships/image" Target="../media/image13.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svg"/><Relationship Id="rId14" Type="http://schemas.openxmlformats.org/officeDocument/2006/relationships/image" Target="../media/image12.png"/></Relationships>
</file>

<file path=ppt/slides/_rels/slide2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7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 Id="rId9" Type="http://schemas.openxmlformats.org/officeDocument/2006/relationships/image" Target="../media/image13.png"/></Relationships>
</file>

<file path=ppt/slides/_rels/slide29.xml.rels><?xml version="1.0" encoding="UTF-8" standalone="yes"?>
<Relationships xmlns="http://schemas.openxmlformats.org/package/2006/relationships"><Relationship Id="rId8" Type="http://schemas.openxmlformats.org/officeDocument/2006/relationships/hyperlink" Target="https://link.springer.com/content/pdf/10.1007/978-3-030-98725-1.pdf" TargetMode="External"/><Relationship Id="rId3" Type="http://schemas.openxmlformats.org/officeDocument/2006/relationships/image" Target="../media/image11.svg"/><Relationship Id="rId7" Type="http://schemas.openxmlformats.org/officeDocument/2006/relationships/hyperlink" Target="https://gupea.ub.gu.se/handle/2077/89498" TargetMode="External"/><Relationship Id="rId12" Type="http://schemas.openxmlformats.org/officeDocument/2006/relationships/hyperlink" Target="https://www.emerald.com/insight/content/doi/10.1108/IJPPM-07-2021-0391/full/html" TargetMode="Externa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hyperlink" Target="https://www.saudijournals.com/media/articles/SJBMS_82_22-27.pdf" TargetMode="External"/><Relationship Id="rId11" Type="http://schemas.openxmlformats.org/officeDocument/2006/relationships/hyperlink" Target="https://www.researchgate.net/profile/Allan-Hansen-4/publication/359010126_Performance_management_trends-reflections_on_the_redesigns_big_companies_have_been_doing_lately/links/62224e073c53d31ba4a67d7e/Performance-management-trends-reflections-on-the-redesigns-big-companies-have-been-doing-lately.pdf" TargetMode="External"/><Relationship Id="rId5" Type="http://schemas.openxmlformats.org/officeDocument/2006/relationships/image" Target="../media/image2.svg"/><Relationship Id="rId10" Type="http://schemas.openxmlformats.org/officeDocument/2006/relationships/hyperlink" Target="https://www.tandfonline.com/doi/abs/10.1080/23311916.2023.2257924" TargetMode="External"/><Relationship Id="rId4" Type="http://schemas.openxmlformats.org/officeDocument/2006/relationships/image" Target="../media/image1.png"/><Relationship Id="rId9" Type="http://schemas.openxmlformats.org/officeDocument/2006/relationships/hyperlink" Target="https://www.researchgate.net/profile/Majid-Jaber/publication/394476434_The_impact_of_technology_risk_on_corporate_financial_performance_An_event_study_in_Microsoft_company/links/689d8e74a645d8252ba45ecc/The-impact-of-technology-risk-on-corporate-financial-performance-An-event-study-in-Microsoft-company.pdf"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2.sv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77.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 Id="rId9" Type="http://schemas.openxmlformats.org/officeDocument/2006/relationships/image" Target="../media/image13.png"/></Relationships>
</file>

<file path=ppt/slides/_rels/slide3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78.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 Id="rId9" Type="http://schemas.openxmlformats.org/officeDocument/2006/relationships/image" Target="../media/image13.png"/></Relationships>
</file>

<file path=ppt/slides/_rels/slide3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79.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 Id="rId9" Type="http://schemas.openxmlformats.org/officeDocument/2006/relationships/image" Target="../media/image13.png"/></Relationships>
</file>

<file path=ppt/slides/_rels/slide3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80.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 Id="rId9" Type="http://schemas.openxmlformats.org/officeDocument/2006/relationships/image" Target="../media/image13.png"/></Relationships>
</file>

<file path=ppt/slides/_rels/slide3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81.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 Id="rId9" Type="http://schemas.openxmlformats.org/officeDocument/2006/relationships/image" Target="../media/image13.png"/></Relationships>
</file>

<file path=ppt/slides/_rels/slide3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s>
</file>

<file path=ppt/slides/_rels/slide3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82.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 Id="rId9" Type="http://schemas.openxmlformats.org/officeDocument/2006/relationships/image" Target="../media/image13.png"/></Relationships>
</file>

<file path=ppt/slides/_rels/slide38.xml.rels><?xml version="1.0" encoding="UTF-8" standalone="yes"?>
<Relationships xmlns="http://schemas.openxmlformats.org/package/2006/relationships"><Relationship Id="rId8" Type="http://schemas.openxmlformats.org/officeDocument/2006/relationships/hyperlink" Target="https://www.microsoft.com/en-in/microsoft-viva" TargetMode="External"/><Relationship Id="rId13" Type="http://schemas.openxmlformats.org/officeDocument/2006/relationships/hyperlink" Target="https://info.microsoft.com/rs/157-GQE-382/images/Digital%20Workplace%20for%20HR_Supercharging%20HR%20with%20Data.pdf" TargetMode="External"/><Relationship Id="rId3" Type="http://schemas.openxmlformats.org/officeDocument/2006/relationships/image" Target="../media/image11.svg"/><Relationship Id="rId7" Type="http://schemas.openxmlformats.org/officeDocument/2006/relationships/hyperlink" Target="https://www.microsoft.com/en-us/human-resources/digital-hr" TargetMode="External"/><Relationship Id="rId12" Type="http://schemas.openxmlformats.org/officeDocument/2006/relationships/hyperlink" Target="https://www.microsoft.com/en-us/human-resources" TargetMode="Externa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hyperlink" Target="https://www.microsoft.com/en-us/human-resources/career-learning-development" TargetMode="External"/><Relationship Id="rId11" Type="http://schemas.openxmlformats.org/officeDocument/2006/relationships/hyperlink" Target="https://www.microsoft.com/en-us/corporate-responsibility/empowering-employees" TargetMode="External"/><Relationship Id="rId5" Type="http://schemas.openxmlformats.org/officeDocument/2006/relationships/image" Target="../media/image2.svg"/><Relationship Id="rId10" Type="http://schemas.openxmlformats.org/officeDocument/2006/relationships/hyperlink" Target="https://www.microsoft.com/en-us/microsoft-365/business-insights-ideas/resources/frontline-management-manager-leadership-guide" TargetMode="External"/><Relationship Id="rId4" Type="http://schemas.openxmlformats.org/officeDocument/2006/relationships/image" Target="../media/image1.png"/><Relationship Id="rId9" Type="http://schemas.openxmlformats.org/officeDocument/2006/relationships/hyperlink" Target="https://www.microsoft.com/insidetrack/blog/fostering-employee-wellbeing-and-improving-productivity-at-microsoft-with-microsoft-viva-insights/" TargetMode="External"/><Relationship Id="rId14" Type="http://schemas.openxmlformats.org/officeDocument/2006/relationships/hyperlink" Target="https://www.microsoft.com/en-in/about" TargetMode="External"/></Relationships>
</file>

<file path=ppt/slides/_rels/slide3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11.svg"/></Relationships>
</file>

<file path=ppt/slides/_rels/slide4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8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721612">
            <a:off x="3785765" y="1804098"/>
            <a:ext cx="14314219" cy="4992084"/>
          </a:xfrm>
          <a:custGeom>
            <a:avLst/>
            <a:gdLst/>
            <a:ahLst/>
            <a:cxnLst/>
            <a:rect l="l" t="t" r="r" b="b"/>
            <a:pathLst>
              <a:path w="14314219" h="4992084">
                <a:moveTo>
                  <a:pt x="0" y="0"/>
                </a:moveTo>
                <a:lnTo>
                  <a:pt x="14314219" y="0"/>
                </a:lnTo>
                <a:lnTo>
                  <a:pt x="14314219" y="4992084"/>
                </a:lnTo>
                <a:lnTo>
                  <a:pt x="0" y="499208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a:grpSpLocks noChangeAspect="1"/>
          </p:cNvGrpSpPr>
          <p:nvPr/>
        </p:nvGrpSpPr>
        <p:grpSpPr>
          <a:xfrm>
            <a:off x="9953601" y="5"/>
            <a:ext cx="8713725" cy="10289235"/>
            <a:chOff x="0" y="0"/>
            <a:chExt cx="21042033" cy="24846598"/>
          </a:xfrm>
        </p:grpSpPr>
        <p:sp>
          <p:nvSpPr>
            <p:cNvPr id="4" name="Freeform 4"/>
            <p:cNvSpPr/>
            <p:nvPr/>
          </p:nvSpPr>
          <p:spPr>
            <a:xfrm>
              <a:off x="-658495" y="0"/>
              <a:ext cx="21700490" cy="24846662"/>
            </a:xfrm>
            <a:custGeom>
              <a:avLst/>
              <a:gdLst/>
              <a:ahLst/>
              <a:cxnLst/>
              <a:rect l="l" t="t" r="r" b="b"/>
              <a:pathLst>
                <a:path w="21700490" h="24846662">
                  <a:moveTo>
                    <a:pt x="9113774" y="0"/>
                  </a:moveTo>
                  <a:cubicBezTo>
                    <a:pt x="9113774" y="0"/>
                    <a:pt x="10028936" y="4543806"/>
                    <a:pt x="4926584" y="12121388"/>
                  </a:cubicBezTo>
                  <a:cubicBezTo>
                    <a:pt x="0" y="19437986"/>
                    <a:pt x="691769" y="24846662"/>
                    <a:pt x="691769" y="24846662"/>
                  </a:cubicBezTo>
                  <a:lnTo>
                    <a:pt x="21700490" y="24846662"/>
                  </a:lnTo>
                  <a:lnTo>
                    <a:pt x="21700490" y="0"/>
                  </a:lnTo>
                  <a:close/>
                </a:path>
              </a:pathLst>
            </a:custGeom>
            <a:blipFill>
              <a:blip r:embed="rId4"/>
              <a:stretch>
                <a:fillRect l="-38616" r="-38616"/>
              </a:stretch>
            </a:blipFill>
          </p:spPr>
          <p:txBody>
            <a:bodyPr/>
            <a:lstStyle/>
            <a:p>
              <a:endParaRPr lang="en-US"/>
            </a:p>
          </p:txBody>
        </p:sp>
      </p:grpSp>
      <p:sp>
        <p:nvSpPr>
          <p:cNvPr id="5" name="Freeform 5"/>
          <p:cNvSpPr/>
          <p:nvPr/>
        </p:nvSpPr>
        <p:spPr>
          <a:xfrm rot="-2967198" flipH="1">
            <a:off x="12833343" y="6024265"/>
            <a:ext cx="10909314" cy="3709167"/>
          </a:xfrm>
          <a:custGeom>
            <a:avLst/>
            <a:gdLst/>
            <a:ahLst/>
            <a:cxnLst/>
            <a:rect l="l" t="t" r="r" b="b"/>
            <a:pathLst>
              <a:path w="10909314" h="3709167">
                <a:moveTo>
                  <a:pt x="10909314" y="0"/>
                </a:moveTo>
                <a:lnTo>
                  <a:pt x="0" y="0"/>
                </a:lnTo>
                <a:lnTo>
                  <a:pt x="0" y="3709167"/>
                </a:lnTo>
                <a:lnTo>
                  <a:pt x="10909314" y="3709167"/>
                </a:lnTo>
                <a:lnTo>
                  <a:pt x="10909314" y="0"/>
                </a:lnTo>
                <a:close/>
              </a:path>
            </a:pathLst>
          </a:custGeom>
          <a:blipFill>
            <a:blip r:embed="rId5">
              <a:alphaModFix amt="77000"/>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6" name="Group 6"/>
          <p:cNvGrpSpPr/>
          <p:nvPr/>
        </p:nvGrpSpPr>
        <p:grpSpPr>
          <a:xfrm>
            <a:off x="10165433" y="946396"/>
            <a:ext cx="857867" cy="857867"/>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06464"/>
            </a:solidFill>
          </p:spPr>
          <p:txBody>
            <a:bodyPr/>
            <a:lstStyle/>
            <a:p>
              <a:endParaRPr lang="en-US"/>
            </a:p>
          </p:txBody>
        </p:sp>
        <p:sp>
          <p:nvSpPr>
            <p:cNvPr id="8" name="TextBox 8"/>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9" name="Group 9"/>
          <p:cNvGrpSpPr/>
          <p:nvPr/>
        </p:nvGrpSpPr>
        <p:grpSpPr>
          <a:xfrm>
            <a:off x="9651318" y="2226096"/>
            <a:ext cx="604566" cy="604566"/>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11" name="TextBox 11"/>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12" name="Group 12"/>
          <p:cNvGrpSpPr/>
          <p:nvPr/>
        </p:nvGrpSpPr>
        <p:grpSpPr>
          <a:xfrm>
            <a:off x="10476408" y="681913"/>
            <a:ext cx="637633" cy="637633"/>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76200" cap="sq">
              <a:solidFill>
                <a:srgbClr val="FDB034"/>
              </a:solidFill>
              <a:prstDash val="solid"/>
              <a:miter/>
            </a:ln>
          </p:spPr>
          <p:txBody>
            <a:bodyPr/>
            <a:lstStyle/>
            <a:p>
              <a:endParaRPr lang="en-US"/>
            </a:p>
          </p:txBody>
        </p:sp>
        <p:sp>
          <p:nvSpPr>
            <p:cNvPr id="14" name="TextBox 14"/>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sp>
        <p:nvSpPr>
          <p:cNvPr id="15" name="Freeform 15"/>
          <p:cNvSpPr/>
          <p:nvPr/>
        </p:nvSpPr>
        <p:spPr>
          <a:xfrm>
            <a:off x="1034729" y="1028700"/>
            <a:ext cx="943289" cy="944469"/>
          </a:xfrm>
          <a:custGeom>
            <a:avLst/>
            <a:gdLst/>
            <a:ahLst/>
            <a:cxnLst/>
            <a:rect l="l" t="t" r="r" b="b"/>
            <a:pathLst>
              <a:path w="943289" h="944469">
                <a:moveTo>
                  <a:pt x="0" y="0"/>
                </a:moveTo>
                <a:lnTo>
                  <a:pt x="943289" y="0"/>
                </a:lnTo>
                <a:lnTo>
                  <a:pt x="943289" y="944469"/>
                </a:lnTo>
                <a:lnTo>
                  <a:pt x="0" y="94446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9" name="TextBox 19"/>
          <p:cNvSpPr txBox="1"/>
          <p:nvPr/>
        </p:nvSpPr>
        <p:spPr>
          <a:xfrm>
            <a:off x="797223" y="3629079"/>
            <a:ext cx="10604312" cy="982192"/>
          </a:xfrm>
          <a:prstGeom prst="rect">
            <a:avLst/>
          </a:prstGeom>
        </p:spPr>
        <p:txBody>
          <a:bodyPr wrap="square" lIns="0" tIns="0" rIns="0" bIns="0" rtlCol="0" anchor="t">
            <a:spAutoFit/>
          </a:bodyPr>
          <a:lstStyle/>
          <a:p>
            <a:pPr>
              <a:lnSpc>
                <a:spcPts val="8120"/>
              </a:lnSpc>
            </a:pPr>
            <a:r>
              <a:rPr lang="en-GB" sz="6000" b="1" dirty="0"/>
              <a:t>Human Capital Management</a:t>
            </a:r>
            <a:endParaRPr lang="en-US" sz="6000" dirty="0"/>
          </a:p>
        </p:txBody>
      </p:sp>
      <p:sp>
        <p:nvSpPr>
          <p:cNvPr id="20" name="TextBox 20"/>
          <p:cNvSpPr txBox="1"/>
          <p:nvPr/>
        </p:nvSpPr>
        <p:spPr>
          <a:xfrm>
            <a:off x="767726" y="4680437"/>
            <a:ext cx="6979151" cy="941540"/>
          </a:xfrm>
          <a:prstGeom prst="rect">
            <a:avLst/>
          </a:prstGeom>
        </p:spPr>
        <p:txBody>
          <a:bodyPr lIns="0" tIns="0" rIns="0" bIns="0" rtlCol="0" anchor="t">
            <a:spAutoFit/>
          </a:bodyPr>
          <a:lstStyle/>
          <a:p>
            <a:pPr>
              <a:lnSpc>
                <a:spcPts val="8120"/>
              </a:lnSpc>
            </a:pPr>
            <a:r>
              <a:rPr lang="en-GB" sz="4800" b="1" dirty="0"/>
              <a:t>LCMB7023</a:t>
            </a:r>
            <a:endParaRPr lang="en-US" sz="4800" dirty="0"/>
          </a:p>
        </p:txBody>
      </p:sp>
      <p:sp>
        <p:nvSpPr>
          <p:cNvPr id="21" name="TextBox 21"/>
          <p:cNvSpPr txBox="1"/>
          <p:nvPr/>
        </p:nvSpPr>
        <p:spPr>
          <a:xfrm>
            <a:off x="659865" y="5986861"/>
            <a:ext cx="7194871" cy="898451"/>
          </a:xfrm>
          <a:prstGeom prst="rect">
            <a:avLst/>
          </a:prstGeom>
        </p:spPr>
        <p:txBody>
          <a:bodyPr wrap="square" lIns="0" tIns="0" rIns="0" bIns="0" rtlCol="0" anchor="t">
            <a:spAutoFit/>
          </a:bodyPr>
          <a:lstStyle/>
          <a:p>
            <a:pPr>
              <a:lnSpc>
                <a:spcPts val="3396"/>
              </a:lnSpc>
            </a:pPr>
            <a:r>
              <a:rPr lang="en-GB" sz="4000" b="1" dirty="0"/>
              <a:t>Assessment component 2: Group presentation</a:t>
            </a:r>
            <a:endParaRPr lang="en-US" sz="4000" dirty="0"/>
          </a:p>
        </p:txBody>
      </p:sp>
      <p:pic>
        <p:nvPicPr>
          <p:cNvPr id="1026" name="Picture 2" descr="Microsoft Source">
            <a:extLst>
              <a:ext uri="{FF2B5EF4-FFF2-40B4-BE49-F238E27FC236}">
                <a16:creationId xmlns:a16="http://schemas.microsoft.com/office/drawing/2014/main" id="{CFE09B23-3A4D-7555-CA9F-423BEF7444A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651992" y="497734"/>
            <a:ext cx="3286886" cy="3096762"/>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296AF312-4926-BD35-CA63-675C8A6D1B80}"/>
              </a:ext>
            </a:extLst>
          </p:cNvPr>
          <p:cNvSpPr txBox="1"/>
          <p:nvPr/>
        </p:nvSpPr>
        <p:spPr>
          <a:xfrm>
            <a:off x="887780" y="7286343"/>
            <a:ext cx="11622504" cy="2626360"/>
          </a:xfrm>
          <a:prstGeom prst="rect">
            <a:avLst/>
          </a:prstGeom>
          <a:noFill/>
        </p:spPr>
        <p:txBody>
          <a:bodyPr wrap="square">
            <a:spAutoFit/>
          </a:bodyPr>
          <a:lstStyle/>
          <a:p>
            <a:pPr marL="0" marR="0" algn="just">
              <a:lnSpc>
                <a:spcPct val="150000"/>
              </a:lnSpc>
              <a:spcBef>
                <a:spcPts val="1200"/>
              </a:spcBef>
              <a:spcAft>
                <a:spcPts val="1200"/>
              </a:spcAft>
              <a:buNone/>
            </a:pPr>
            <a:r>
              <a:rPr lang="en-GB" sz="1800" b="1" dirty="0">
                <a:effectLst/>
                <a:latin typeface="Arial" panose="020B0604020202020204" pitchFamily="34" charset="0"/>
                <a:ea typeface="Arial" panose="020B0604020202020204" pitchFamily="34" charset="0"/>
                <a:cs typeface="Arial" panose="020B0604020202020204" pitchFamily="34" charset="0"/>
              </a:rPr>
              <a:t>Group Members: </a:t>
            </a:r>
            <a:r>
              <a:rPr lang="en-GB" sz="1800" b="1" dirty="0" err="1">
                <a:effectLst/>
                <a:latin typeface="Arial" panose="020B0604020202020204" pitchFamily="34" charset="0"/>
                <a:ea typeface="Arial" panose="020B0604020202020204" pitchFamily="34" charset="0"/>
                <a:cs typeface="Arial" panose="020B0604020202020204" pitchFamily="34" charset="0"/>
              </a:rPr>
              <a:t>Harshkumar</a:t>
            </a:r>
            <a:r>
              <a:rPr lang="en-GB" sz="1800" b="1" dirty="0">
                <a:effectLst/>
                <a:latin typeface="Arial" panose="020B0604020202020204" pitchFamily="34" charset="0"/>
                <a:ea typeface="Arial" panose="020B0604020202020204" pitchFamily="34" charset="0"/>
                <a:cs typeface="Arial" panose="020B0604020202020204" pitchFamily="34" charset="0"/>
              </a:rPr>
              <a:t> </a:t>
            </a:r>
            <a:r>
              <a:rPr lang="en-GB" sz="1800" b="1" dirty="0" err="1">
                <a:effectLst/>
                <a:latin typeface="Arial" panose="020B0604020202020204" pitchFamily="34" charset="0"/>
                <a:ea typeface="Arial" panose="020B0604020202020204" pitchFamily="34" charset="0"/>
                <a:cs typeface="Arial" panose="020B0604020202020204" pitchFamily="34" charset="0"/>
              </a:rPr>
              <a:t>Mangarola</a:t>
            </a:r>
            <a:r>
              <a:rPr lang="en-GB" sz="1800" b="1" dirty="0">
                <a:effectLst/>
                <a:latin typeface="Arial" panose="020B0604020202020204" pitchFamily="34" charset="0"/>
                <a:ea typeface="Arial" panose="020B0604020202020204" pitchFamily="34" charset="0"/>
                <a:cs typeface="Arial" panose="020B0604020202020204" pitchFamily="34" charset="0"/>
              </a:rPr>
              <a:t> (ID: 2405073)</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0" marR="0" algn="just">
              <a:lnSpc>
                <a:spcPct val="150000"/>
              </a:lnSpc>
              <a:spcBef>
                <a:spcPts val="1200"/>
              </a:spcBef>
              <a:spcAft>
                <a:spcPts val="1200"/>
              </a:spcAft>
              <a:buNone/>
            </a:pPr>
            <a:r>
              <a:rPr lang="en-GB" sz="1800" b="1" dirty="0">
                <a:effectLst/>
                <a:latin typeface="Arial" panose="020B0604020202020204" pitchFamily="34" charset="0"/>
                <a:ea typeface="Arial" panose="020B0604020202020204" pitchFamily="34" charset="0"/>
                <a:cs typeface="Arial" panose="020B0604020202020204" pitchFamily="34" charset="0"/>
              </a:rPr>
              <a:t>                              Akashkumar Prajapati (ID: 2438331)</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0" marR="0" algn="just">
              <a:lnSpc>
                <a:spcPct val="150000"/>
              </a:lnSpc>
              <a:spcBef>
                <a:spcPts val="1200"/>
              </a:spcBef>
              <a:spcAft>
                <a:spcPts val="1200"/>
              </a:spcAft>
              <a:buNone/>
            </a:pPr>
            <a:r>
              <a:rPr lang="en-GB" sz="1800" b="1" dirty="0">
                <a:effectLst/>
                <a:latin typeface="Arial" panose="020B0604020202020204" pitchFamily="34" charset="0"/>
                <a:ea typeface="Arial" panose="020B0604020202020204" pitchFamily="34" charset="0"/>
                <a:cs typeface="Arial" panose="020B0604020202020204" pitchFamily="34" charset="0"/>
              </a:rPr>
              <a:t>                              Krisha </a:t>
            </a:r>
            <a:r>
              <a:rPr lang="en-GB" sz="1800" b="1" dirty="0" err="1">
                <a:effectLst/>
                <a:latin typeface="Arial" panose="020B0604020202020204" pitchFamily="34" charset="0"/>
                <a:ea typeface="Arial" panose="020B0604020202020204" pitchFamily="34" charset="0"/>
                <a:cs typeface="Arial" panose="020B0604020202020204" pitchFamily="34" charset="0"/>
              </a:rPr>
              <a:t>Navapara</a:t>
            </a:r>
            <a:r>
              <a:rPr lang="en-GB" sz="1800" b="1" dirty="0">
                <a:effectLst/>
                <a:latin typeface="Arial" panose="020B0604020202020204" pitchFamily="34" charset="0"/>
                <a:ea typeface="Arial" panose="020B0604020202020204" pitchFamily="34" charset="0"/>
                <a:cs typeface="Arial" panose="020B0604020202020204" pitchFamily="34" charset="0"/>
              </a:rPr>
              <a:t> (ID: 2431955)</a:t>
            </a:r>
          </a:p>
          <a:p>
            <a:pPr algn="just">
              <a:lnSpc>
                <a:spcPct val="150000"/>
              </a:lnSpc>
              <a:spcBef>
                <a:spcPts val="1200"/>
              </a:spcBef>
              <a:spcAft>
                <a:spcPts val="1200"/>
              </a:spcAft>
            </a:pPr>
            <a:r>
              <a:rPr lang="en-GB" b="1" dirty="0">
                <a:latin typeface="Arial" panose="020B0604020202020204" pitchFamily="34" charset="0"/>
                <a:cs typeface="Arial" panose="020B0604020202020204" pitchFamily="34" charset="0"/>
                <a:sym typeface="+mn-ea"/>
              </a:rPr>
              <a:t>                              Sneha </a:t>
            </a:r>
            <a:r>
              <a:rPr lang="en-GB" b="1" dirty="0" err="1">
                <a:latin typeface="Arial" panose="020B0604020202020204" pitchFamily="34" charset="0"/>
                <a:cs typeface="Arial" panose="020B0604020202020204" pitchFamily="34" charset="0"/>
                <a:sym typeface="+mn-ea"/>
              </a:rPr>
              <a:t>Sajanbhai</a:t>
            </a:r>
            <a:r>
              <a:rPr lang="en-GB" b="1" dirty="0">
                <a:latin typeface="Arial" panose="020B0604020202020204" pitchFamily="34" charset="0"/>
                <a:cs typeface="Arial" panose="020B0604020202020204" pitchFamily="34" charset="0"/>
                <a:sym typeface="+mn-ea"/>
              </a:rPr>
              <a:t> </a:t>
            </a:r>
            <a:r>
              <a:rPr lang="en-GB" b="1" dirty="0" err="1">
                <a:latin typeface="Arial" panose="020B0604020202020204" pitchFamily="34" charset="0"/>
                <a:cs typeface="Arial" panose="020B0604020202020204" pitchFamily="34" charset="0"/>
                <a:sym typeface="+mn-ea"/>
              </a:rPr>
              <a:t>Khunti</a:t>
            </a:r>
            <a:r>
              <a:rPr lang="en-GB" b="1" dirty="0">
                <a:latin typeface="Arial" panose="020B0604020202020204" pitchFamily="34" charset="0"/>
                <a:cs typeface="Arial" panose="020B0604020202020204" pitchFamily="34" charset="0"/>
                <a:sym typeface="+mn-ea"/>
              </a:rPr>
              <a:t> (ID: 2504970)</a:t>
            </a:r>
            <a:endParaRPr lang="en-US" sz="1800" dirty="0">
              <a:effectLst/>
              <a:latin typeface="Arial" panose="020B0604020202020204" pitchFamily="34" charset="0"/>
              <a:ea typeface="Arial" panose="020B0604020202020204" pitchFamily="34" charset="0"/>
              <a:cs typeface="Arial" panose="020B0604020202020204" pitchFamily="34" charset="0"/>
            </a:endParaRPr>
          </a:p>
        </p:txBody>
      </p:sp>
      <p:pic>
        <p:nvPicPr>
          <p:cNvPr id="26" name="Picture 25" descr="Prifysgol Cymru Y Drindod Dewi Sant University of Wales Trinity Saint David  - MATLAB Access for Everyone - MATLAB &amp; Simulink">
            <a:extLst>
              <a:ext uri="{FF2B5EF4-FFF2-40B4-BE49-F238E27FC236}">
                <a16:creationId xmlns:a16="http://schemas.microsoft.com/office/drawing/2014/main" id="{AFD065D2-C981-8A2B-B732-428B08C40D66}"/>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94139" y="1500934"/>
            <a:ext cx="3695700" cy="129603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7EA4B-753F-D980-F599-A55F3E0E0C71}"/>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205BCE8F-0F48-BAD1-1988-D17159BF05E9}"/>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5BA3B385-2A11-9637-C1F3-ED12F1861519}"/>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5" name="Freeform 25">
            <a:extLst>
              <a:ext uri="{FF2B5EF4-FFF2-40B4-BE49-F238E27FC236}">
                <a16:creationId xmlns:a16="http://schemas.microsoft.com/office/drawing/2014/main" id="{3EF50C4C-FC11-73D8-4794-C78AB0818B15}"/>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9" name="TextBox 29">
            <a:extLst>
              <a:ext uri="{FF2B5EF4-FFF2-40B4-BE49-F238E27FC236}">
                <a16:creationId xmlns:a16="http://schemas.microsoft.com/office/drawing/2014/main" id="{0A9D2D93-0B53-47AA-87DC-C7A82D895D36}"/>
              </a:ext>
            </a:extLst>
          </p:cNvPr>
          <p:cNvSpPr txBox="1"/>
          <p:nvPr/>
        </p:nvSpPr>
        <p:spPr>
          <a:xfrm>
            <a:off x="2309072" y="4566360"/>
            <a:ext cx="5001235" cy="641293"/>
          </a:xfrm>
          <a:prstGeom prst="rect">
            <a:avLst/>
          </a:prstGeom>
        </p:spPr>
        <p:txBody>
          <a:bodyPr lIns="0" tIns="0" rIns="0" bIns="0" rtlCol="0" anchor="t">
            <a:spAutoFit/>
          </a:bodyPr>
          <a:lstStyle/>
          <a:p>
            <a:pPr algn="ctr">
              <a:lnSpc>
                <a:spcPts val="4687"/>
              </a:lnSpc>
            </a:pPr>
            <a:r>
              <a:rPr lang="en-US" sz="4148" b="1" spc="-124">
                <a:solidFill>
                  <a:srgbClr val="FFFFFF"/>
                </a:solidFill>
                <a:latin typeface="Poppins Bold"/>
                <a:ea typeface="Poppins Bold"/>
                <a:cs typeface="Poppins Bold"/>
                <a:sym typeface="Poppins Bold"/>
              </a:rPr>
              <a:t>Company Vision</a:t>
            </a:r>
          </a:p>
        </p:txBody>
      </p:sp>
      <p:sp>
        <p:nvSpPr>
          <p:cNvPr id="30" name="TextBox 30">
            <a:extLst>
              <a:ext uri="{FF2B5EF4-FFF2-40B4-BE49-F238E27FC236}">
                <a16:creationId xmlns:a16="http://schemas.microsoft.com/office/drawing/2014/main" id="{FF80A4D5-C807-F389-6B78-E188F8230C8C}"/>
              </a:ext>
            </a:extLst>
          </p:cNvPr>
          <p:cNvSpPr txBox="1"/>
          <p:nvPr/>
        </p:nvSpPr>
        <p:spPr>
          <a:xfrm>
            <a:off x="10977692" y="4566360"/>
            <a:ext cx="5001235" cy="641293"/>
          </a:xfrm>
          <a:prstGeom prst="rect">
            <a:avLst/>
          </a:prstGeom>
        </p:spPr>
        <p:txBody>
          <a:bodyPr lIns="0" tIns="0" rIns="0" bIns="0" rtlCol="0" anchor="t">
            <a:spAutoFit/>
          </a:bodyPr>
          <a:lstStyle/>
          <a:p>
            <a:pPr algn="ctr">
              <a:lnSpc>
                <a:spcPts val="4687"/>
              </a:lnSpc>
            </a:pPr>
            <a:r>
              <a:rPr lang="en-US" sz="4148" b="1" spc="-124">
                <a:solidFill>
                  <a:srgbClr val="FFFFFF"/>
                </a:solidFill>
                <a:latin typeface="Poppins Bold"/>
                <a:ea typeface="Poppins Bold"/>
                <a:cs typeface="Poppins Bold"/>
                <a:sym typeface="Poppins Bold"/>
              </a:rPr>
              <a:t>Company Mission</a:t>
            </a:r>
          </a:p>
        </p:txBody>
      </p:sp>
      <p:sp>
        <p:nvSpPr>
          <p:cNvPr id="3" name="TextBox 2">
            <a:extLst>
              <a:ext uri="{FF2B5EF4-FFF2-40B4-BE49-F238E27FC236}">
                <a16:creationId xmlns:a16="http://schemas.microsoft.com/office/drawing/2014/main" id="{F453FB30-667F-4241-945E-F74FE9253818}"/>
              </a:ext>
            </a:extLst>
          </p:cNvPr>
          <p:cNvSpPr txBox="1"/>
          <p:nvPr/>
        </p:nvSpPr>
        <p:spPr>
          <a:xfrm>
            <a:off x="1823203" y="1779469"/>
            <a:ext cx="13840326" cy="1427635"/>
          </a:xfrm>
          <a:prstGeom prst="rect">
            <a:avLst/>
          </a:prstGeom>
          <a:noFill/>
        </p:spPr>
        <p:txBody>
          <a:bodyPr wrap="square">
            <a:spAutoFit/>
          </a:bodyPr>
          <a:lstStyle/>
          <a:p>
            <a:pPr marL="0" marR="0" algn="ctr">
              <a:lnSpc>
                <a:spcPct val="150000"/>
              </a:lnSpc>
              <a:spcBef>
                <a:spcPts val="1200"/>
              </a:spcBef>
              <a:spcAft>
                <a:spcPts val="1200"/>
              </a:spcAft>
              <a:buNone/>
            </a:pPr>
            <a:r>
              <a:rPr lang="en-GB" sz="6600" b="1" dirty="0">
                <a:effectLst/>
                <a:latin typeface="Arial" panose="020B0604020202020204" pitchFamily="34" charset="0"/>
                <a:ea typeface="Arial" panose="020B0604020202020204" pitchFamily="34" charset="0"/>
              </a:rPr>
              <a:t>Introduction to this Presentation</a:t>
            </a:r>
            <a:endParaRPr lang="en-US" sz="6600" dirty="0">
              <a:effectLst/>
              <a:latin typeface="Arial" panose="020B0604020202020204" pitchFamily="34" charset="0"/>
              <a:ea typeface="Arial" panose="020B0604020202020204" pitchFamily="34" charset="0"/>
            </a:endParaRPr>
          </a:p>
        </p:txBody>
      </p:sp>
      <p:pic>
        <p:nvPicPr>
          <p:cNvPr id="2" name="Picture 1">
            <a:extLst>
              <a:ext uri="{FF2B5EF4-FFF2-40B4-BE49-F238E27FC236}">
                <a16:creationId xmlns:a16="http://schemas.microsoft.com/office/drawing/2014/main" id="{BA4F949C-1795-FDC7-092C-D3A410460700}"/>
              </a:ext>
            </a:extLst>
          </p:cNvPr>
          <p:cNvPicPr>
            <a:picLocks noChangeAspect="1"/>
          </p:cNvPicPr>
          <p:nvPr/>
        </p:nvPicPr>
        <p:blipFill>
          <a:blip r:embed="rId7"/>
          <a:stretch>
            <a:fillRect/>
          </a:stretch>
        </p:blipFill>
        <p:spPr>
          <a:xfrm>
            <a:off x="14249400" y="495300"/>
            <a:ext cx="3379382" cy="1306695"/>
          </a:xfrm>
          <a:prstGeom prst="rect">
            <a:avLst/>
          </a:prstGeom>
        </p:spPr>
      </p:pic>
      <p:pic>
        <p:nvPicPr>
          <p:cNvPr id="4" name="Picture 2" descr="D:\SUMANTA\OCTOBER\31 OCT\SEP_AIN4918    RW\Microsoft-Logo-Transparent.png">
            <a:extLst>
              <a:ext uri="{FF2B5EF4-FFF2-40B4-BE49-F238E27FC236}">
                <a16:creationId xmlns:a16="http://schemas.microsoft.com/office/drawing/2014/main" id="{2B9257AF-D473-9CC1-DE62-0C2421007810}"/>
              </a:ext>
            </a:extLst>
          </p:cNvPr>
          <p:cNvPicPr>
            <a:picLocks noChangeAspect="1" noChangeArrowheads="1"/>
          </p:cNvPicPr>
          <p:nvPr/>
        </p:nvPicPr>
        <p:blipFill>
          <a:blip r:embed="rId8"/>
          <a:srcRect t="17757" b="23365"/>
          <a:stretch>
            <a:fillRect/>
          </a:stretch>
        </p:blipFill>
        <p:spPr bwMode="auto">
          <a:xfrm>
            <a:off x="762000" y="571500"/>
            <a:ext cx="2859545" cy="947056"/>
          </a:xfrm>
          <a:prstGeom prst="rect">
            <a:avLst/>
          </a:prstGeom>
          <a:noFill/>
        </p:spPr>
      </p:pic>
      <p:sp>
        <p:nvSpPr>
          <p:cNvPr id="6" name="TextBox 5">
            <a:extLst>
              <a:ext uri="{FF2B5EF4-FFF2-40B4-BE49-F238E27FC236}">
                <a16:creationId xmlns:a16="http://schemas.microsoft.com/office/drawing/2014/main" id="{83684BA2-8DCD-2286-226A-175F9E400C2C}"/>
              </a:ext>
            </a:extLst>
          </p:cNvPr>
          <p:cNvSpPr txBox="1"/>
          <p:nvPr/>
        </p:nvSpPr>
        <p:spPr>
          <a:xfrm>
            <a:off x="9144000" y="3727582"/>
            <a:ext cx="8763000" cy="5727530"/>
          </a:xfrm>
          <a:prstGeom prst="rect">
            <a:avLst/>
          </a:prstGeom>
          <a:noFill/>
        </p:spPr>
        <p:txBody>
          <a:bodyPr wrap="square">
            <a:spAutoFit/>
          </a:bodyPr>
          <a:lstStyle/>
          <a:p>
            <a:pPr marL="342900" marR="0" lvl="0" indent="-342900">
              <a:lnSpc>
                <a:spcPct val="115000"/>
              </a:lnSpc>
              <a:buFont typeface="Symbol" pitchFamily="2" charset="2"/>
              <a:buChar char=""/>
            </a:pPr>
            <a:r>
              <a:rPr lang="en-US" sz="3200" kern="100" dirty="0">
                <a:effectLst/>
                <a:latin typeface="Aptos" panose="020B0004020202020204" pitchFamily="34" charset="0"/>
                <a:ea typeface="Aptos" panose="020B0004020202020204" pitchFamily="34" charset="0"/>
                <a:cs typeface="Times New Roman" panose="02020603050405020304" pitchFamily="18" charset="0"/>
              </a:rPr>
              <a:t>This Presentation explores the HR practices at Microsoft across three core areas.</a:t>
            </a:r>
          </a:p>
          <a:p>
            <a:pPr marL="342900" marR="0" lvl="0" indent="-342900">
              <a:lnSpc>
                <a:spcPct val="115000"/>
              </a:lnSpc>
              <a:buFont typeface="Symbol" pitchFamily="2" charset="2"/>
              <a:buChar char=""/>
            </a:pPr>
            <a:r>
              <a:rPr lang="en-US" sz="3200" kern="100" dirty="0">
                <a:effectLst/>
                <a:latin typeface="Aptos" panose="020B0004020202020204" pitchFamily="34" charset="0"/>
                <a:ea typeface="Aptos" panose="020B0004020202020204" pitchFamily="34" charset="0"/>
                <a:cs typeface="Times New Roman" panose="02020603050405020304" pitchFamily="18" charset="0"/>
              </a:rPr>
              <a:t>The core areas include HR Technology and Digital Transformation, Performance Management and Recruitment and Selection.</a:t>
            </a:r>
          </a:p>
          <a:p>
            <a:pPr marL="342900" marR="0" lvl="0" indent="-342900">
              <a:lnSpc>
                <a:spcPct val="115000"/>
              </a:lnSpc>
              <a:buFont typeface="Symbol" pitchFamily="2" charset="2"/>
              <a:buChar char=""/>
            </a:pPr>
            <a:r>
              <a:rPr lang="en-US" sz="3200" kern="100" dirty="0">
                <a:effectLst/>
                <a:latin typeface="Aptos" panose="020B0004020202020204" pitchFamily="34" charset="0"/>
                <a:ea typeface="Aptos" panose="020B0004020202020204" pitchFamily="34" charset="0"/>
                <a:cs typeface="Times New Roman" panose="02020603050405020304" pitchFamily="18" charset="0"/>
              </a:rPr>
              <a:t>Microsoft is one of the leading tech giants, globally known for cloud computing, innovation and digital transformation. </a:t>
            </a:r>
          </a:p>
          <a:p>
            <a:pPr marL="342900" marR="0" lvl="0" indent="-342900">
              <a:lnSpc>
                <a:spcPct val="115000"/>
              </a:lnSpc>
              <a:spcAft>
                <a:spcPts val="800"/>
              </a:spcAft>
              <a:buFont typeface="Symbol" pitchFamily="2" charset="2"/>
              <a:buChar char=""/>
            </a:pPr>
            <a:r>
              <a:rPr lang="en-US" sz="3200" kern="100" dirty="0">
                <a:effectLst/>
                <a:latin typeface="Aptos" panose="020B0004020202020204" pitchFamily="34" charset="0"/>
                <a:ea typeface="Aptos" panose="020B0004020202020204" pitchFamily="34" charset="0"/>
                <a:cs typeface="Times New Roman" panose="02020603050405020304" pitchFamily="18" charset="0"/>
              </a:rPr>
              <a:t>For business success, Microsoft prioritizes cultures, people and sustainability. </a:t>
            </a:r>
          </a:p>
        </p:txBody>
      </p:sp>
      <p:pic>
        <p:nvPicPr>
          <p:cNvPr id="8" name="Picture 7" descr="A hand pressing a button&#10;&#10;AI-generated content may be incorrect.">
            <a:extLst>
              <a:ext uri="{FF2B5EF4-FFF2-40B4-BE49-F238E27FC236}">
                <a16:creationId xmlns:a16="http://schemas.microsoft.com/office/drawing/2014/main" id="{03ADD8BF-A767-2752-1341-2F30F7B7C17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69420" y="3537304"/>
            <a:ext cx="8236876" cy="5491251"/>
          </a:xfrm>
          <a:prstGeom prst="rect">
            <a:avLst/>
          </a:prstGeom>
        </p:spPr>
      </p:pic>
      <p:sp>
        <p:nvSpPr>
          <p:cNvPr id="9" name="TextBox 8">
            <a:extLst>
              <a:ext uri="{FF2B5EF4-FFF2-40B4-BE49-F238E27FC236}">
                <a16:creationId xmlns:a16="http://schemas.microsoft.com/office/drawing/2014/main" id="{1B072050-71D9-DD34-2780-F7F1497E8C4A}"/>
              </a:ext>
            </a:extLst>
          </p:cNvPr>
          <p:cNvSpPr txBox="1"/>
          <p:nvPr/>
        </p:nvSpPr>
        <p:spPr>
          <a:xfrm>
            <a:off x="1905000" y="9270446"/>
            <a:ext cx="5881482" cy="369332"/>
          </a:xfrm>
          <a:prstGeom prst="rect">
            <a:avLst/>
          </a:prstGeom>
          <a:noFill/>
        </p:spPr>
        <p:txBody>
          <a:bodyPr wrap="none" rtlCol="0">
            <a:spAutoFit/>
          </a:bodyPr>
          <a:lstStyle/>
          <a:p>
            <a:r>
              <a:rPr lang="en-US" dirty="0"/>
              <a:t>(Source: https://www.artify360.com/digital-transformation/)</a:t>
            </a:r>
          </a:p>
        </p:txBody>
      </p:sp>
    </p:spTree>
    <p:extLst>
      <p:ext uri="{BB962C8B-B14F-4D97-AF65-F5344CB8AC3E}">
        <p14:creationId xmlns:p14="http://schemas.microsoft.com/office/powerpoint/2010/main" val="2424549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73EED-04AC-CB30-4D31-25CCF6DEA169}"/>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62CA4C3C-C67D-E334-F168-26417D4D858C}"/>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DB387348-E4F0-B63F-E5B1-6B639FA962C5}"/>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5" name="Freeform 25">
            <a:extLst>
              <a:ext uri="{FF2B5EF4-FFF2-40B4-BE49-F238E27FC236}">
                <a16:creationId xmlns:a16="http://schemas.microsoft.com/office/drawing/2014/main" id="{5F8117D5-9217-6C59-432A-74545760F20F}"/>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8" name="TextBox 28">
            <a:extLst>
              <a:ext uri="{FF2B5EF4-FFF2-40B4-BE49-F238E27FC236}">
                <a16:creationId xmlns:a16="http://schemas.microsoft.com/office/drawing/2014/main" id="{9E47A867-5D25-440C-B54A-532A30357D95}"/>
              </a:ext>
            </a:extLst>
          </p:cNvPr>
          <p:cNvSpPr txBox="1"/>
          <p:nvPr/>
        </p:nvSpPr>
        <p:spPr>
          <a:xfrm>
            <a:off x="10445227" y="5553355"/>
            <a:ext cx="6066165" cy="3662896"/>
          </a:xfrm>
          <a:prstGeom prst="rect">
            <a:avLst/>
          </a:prstGeom>
        </p:spPr>
        <p:txBody>
          <a:bodyPr lIns="0" tIns="0" rIns="0" bIns="0" rtlCol="0" anchor="t">
            <a:spAutoFit/>
          </a:bodyPr>
          <a:lstStyle/>
          <a:p>
            <a:pPr algn="just">
              <a:lnSpc>
                <a:spcPts val="2621"/>
              </a:lnSpc>
            </a:pPr>
            <a:r>
              <a:rPr lang="en-US" sz="2203">
                <a:solidFill>
                  <a:srgbClr val="FFFFFF"/>
                </a:solidFill>
                <a:latin typeface="Poppins"/>
                <a:ea typeface="Poppins"/>
                <a:cs typeface="Poppins"/>
                <a:sym typeface="Poppins"/>
              </a:rPr>
              <a:t>Lorem ipsum dolor sit amet, consectetur adipiscing elit. Nullam sed magna quis ligula sollicitudin vestibulum. Nunc ullamcorper diam eget nisi varius, non pharetra turpis rutrum. Ut imperdiet tortor vel sapien efficitur aliquam. Vivamus interdum risus sagittis rhoncus egestas. Nullam ac efficitur neque. Vestibulum venenatis, tellus a ultricies ultricies, elit massa interdum sapien, vel molestie elit magna vel odio. Mauris lobortis, arcu id.</a:t>
            </a:r>
          </a:p>
        </p:txBody>
      </p:sp>
      <p:sp>
        <p:nvSpPr>
          <p:cNvPr id="29" name="TextBox 29">
            <a:extLst>
              <a:ext uri="{FF2B5EF4-FFF2-40B4-BE49-F238E27FC236}">
                <a16:creationId xmlns:a16="http://schemas.microsoft.com/office/drawing/2014/main" id="{19C36B2A-AD31-8A05-C330-34BBC4110075}"/>
              </a:ext>
            </a:extLst>
          </p:cNvPr>
          <p:cNvSpPr txBox="1"/>
          <p:nvPr/>
        </p:nvSpPr>
        <p:spPr>
          <a:xfrm>
            <a:off x="2309072" y="4566360"/>
            <a:ext cx="5001235" cy="641293"/>
          </a:xfrm>
          <a:prstGeom prst="rect">
            <a:avLst/>
          </a:prstGeom>
        </p:spPr>
        <p:txBody>
          <a:bodyPr lIns="0" tIns="0" rIns="0" bIns="0" rtlCol="0" anchor="t">
            <a:spAutoFit/>
          </a:bodyPr>
          <a:lstStyle/>
          <a:p>
            <a:pPr algn="ctr">
              <a:lnSpc>
                <a:spcPts val="4687"/>
              </a:lnSpc>
            </a:pPr>
            <a:r>
              <a:rPr lang="en-US" sz="4148" b="1" spc="-124">
                <a:solidFill>
                  <a:srgbClr val="FFFFFF"/>
                </a:solidFill>
                <a:latin typeface="Poppins Bold"/>
                <a:ea typeface="Poppins Bold"/>
                <a:cs typeface="Poppins Bold"/>
                <a:sym typeface="Poppins Bold"/>
              </a:rPr>
              <a:t>Company Vision</a:t>
            </a:r>
          </a:p>
        </p:txBody>
      </p:sp>
      <p:sp>
        <p:nvSpPr>
          <p:cNvPr id="30" name="TextBox 30">
            <a:extLst>
              <a:ext uri="{FF2B5EF4-FFF2-40B4-BE49-F238E27FC236}">
                <a16:creationId xmlns:a16="http://schemas.microsoft.com/office/drawing/2014/main" id="{CEC753A3-75E8-684D-7143-0A28F502CC4C}"/>
              </a:ext>
            </a:extLst>
          </p:cNvPr>
          <p:cNvSpPr txBox="1"/>
          <p:nvPr/>
        </p:nvSpPr>
        <p:spPr>
          <a:xfrm>
            <a:off x="10977692" y="4566360"/>
            <a:ext cx="5001235" cy="641293"/>
          </a:xfrm>
          <a:prstGeom prst="rect">
            <a:avLst/>
          </a:prstGeom>
        </p:spPr>
        <p:txBody>
          <a:bodyPr lIns="0" tIns="0" rIns="0" bIns="0" rtlCol="0" anchor="t">
            <a:spAutoFit/>
          </a:bodyPr>
          <a:lstStyle/>
          <a:p>
            <a:pPr algn="ctr">
              <a:lnSpc>
                <a:spcPts val="4687"/>
              </a:lnSpc>
            </a:pPr>
            <a:r>
              <a:rPr lang="en-US" sz="4148" b="1" spc="-124">
                <a:solidFill>
                  <a:srgbClr val="FFFFFF"/>
                </a:solidFill>
                <a:latin typeface="Poppins Bold"/>
                <a:ea typeface="Poppins Bold"/>
                <a:cs typeface="Poppins Bold"/>
                <a:sym typeface="Poppins Bold"/>
              </a:rPr>
              <a:t>Company Mission</a:t>
            </a:r>
          </a:p>
        </p:txBody>
      </p:sp>
      <p:sp>
        <p:nvSpPr>
          <p:cNvPr id="3" name="TextBox 2">
            <a:extLst>
              <a:ext uri="{FF2B5EF4-FFF2-40B4-BE49-F238E27FC236}">
                <a16:creationId xmlns:a16="http://schemas.microsoft.com/office/drawing/2014/main" id="{77B5373A-FE86-F39C-C61D-D9792190AC41}"/>
              </a:ext>
            </a:extLst>
          </p:cNvPr>
          <p:cNvSpPr txBox="1"/>
          <p:nvPr/>
        </p:nvSpPr>
        <p:spPr>
          <a:xfrm>
            <a:off x="2138601" y="2702793"/>
            <a:ext cx="13840326" cy="3979359"/>
          </a:xfrm>
          <a:prstGeom prst="rect">
            <a:avLst/>
          </a:prstGeom>
          <a:noFill/>
        </p:spPr>
        <p:txBody>
          <a:bodyPr wrap="square">
            <a:spAutoFit/>
          </a:bodyPr>
          <a:lstStyle/>
          <a:p>
            <a:pPr marL="0" marR="0" algn="ctr">
              <a:lnSpc>
                <a:spcPct val="150000"/>
              </a:lnSpc>
              <a:spcBef>
                <a:spcPts val="1200"/>
              </a:spcBef>
              <a:spcAft>
                <a:spcPts val="1200"/>
              </a:spcAft>
              <a:buNone/>
            </a:pPr>
            <a:r>
              <a:rPr lang="en-GB" sz="6000" b="1" dirty="0">
                <a:effectLst/>
                <a:latin typeface="Arial" panose="020B0604020202020204" pitchFamily="34" charset="0"/>
                <a:ea typeface="Arial" panose="020B0604020202020204" pitchFamily="34" charset="0"/>
              </a:rPr>
              <a:t>Topic: HR technology and digital transformation</a:t>
            </a:r>
            <a:endParaRPr lang="en-US" sz="6000" dirty="0">
              <a:effectLst/>
              <a:latin typeface="Arial" panose="020B0604020202020204" pitchFamily="34" charset="0"/>
              <a:ea typeface="Arial" panose="020B0604020202020204" pitchFamily="34" charset="0"/>
            </a:endParaRPr>
          </a:p>
          <a:p>
            <a:pPr marL="0" marR="0" algn="ctr">
              <a:lnSpc>
                <a:spcPct val="150000"/>
              </a:lnSpc>
              <a:spcBef>
                <a:spcPts val="1200"/>
              </a:spcBef>
              <a:spcAft>
                <a:spcPts val="1200"/>
              </a:spcAft>
              <a:buNone/>
            </a:pPr>
            <a:r>
              <a:rPr lang="en-GB" sz="4000" b="1" dirty="0" err="1">
                <a:effectLst/>
                <a:latin typeface="Arial" panose="020B0604020202020204" pitchFamily="34" charset="0"/>
                <a:ea typeface="Arial" panose="020B0604020202020204" pitchFamily="34" charset="0"/>
              </a:rPr>
              <a:t>Harshkumar</a:t>
            </a:r>
            <a:r>
              <a:rPr lang="en-GB" sz="4000" b="1" dirty="0">
                <a:effectLst/>
                <a:latin typeface="Arial" panose="020B0604020202020204" pitchFamily="34" charset="0"/>
                <a:ea typeface="Arial" panose="020B0604020202020204" pitchFamily="34" charset="0"/>
              </a:rPr>
              <a:t> </a:t>
            </a:r>
            <a:r>
              <a:rPr lang="en-GB" sz="4000" b="1" dirty="0" err="1">
                <a:effectLst/>
                <a:latin typeface="Arial" panose="020B0604020202020204" pitchFamily="34" charset="0"/>
                <a:ea typeface="Arial" panose="020B0604020202020204" pitchFamily="34" charset="0"/>
              </a:rPr>
              <a:t>Mangarola</a:t>
            </a:r>
            <a:r>
              <a:rPr lang="en-GB" sz="4000" b="1" dirty="0">
                <a:effectLst/>
                <a:latin typeface="Arial" panose="020B0604020202020204" pitchFamily="34" charset="0"/>
                <a:ea typeface="Arial" panose="020B0604020202020204" pitchFamily="34" charset="0"/>
              </a:rPr>
              <a:t> (ID: 2405073)</a:t>
            </a:r>
            <a:endParaRPr lang="en-US" sz="4000" dirty="0">
              <a:effectLst/>
              <a:latin typeface="Arial" panose="020B0604020202020204" pitchFamily="34" charset="0"/>
              <a:ea typeface="Arial" panose="020B0604020202020204" pitchFamily="34" charset="0"/>
            </a:endParaRPr>
          </a:p>
        </p:txBody>
      </p:sp>
      <p:pic>
        <p:nvPicPr>
          <p:cNvPr id="2" name="Picture 1">
            <a:extLst>
              <a:ext uri="{FF2B5EF4-FFF2-40B4-BE49-F238E27FC236}">
                <a16:creationId xmlns:a16="http://schemas.microsoft.com/office/drawing/2014/main" id="{4E6B03FC-CEF0-10D4-F548-94BB47D6C3B9}"/>
              </a:ext>
            </a:extLst>
          </p:cNvPr>
          <p:cNvPicPr>
            <a:picLocks noChangeAspect="1"/>
          </p:cNvPicPr>
          <p:nvPr/>
        </p:nvPicPr>
        <p:blipFill>
          <a:blip r:embed="rId6"/>
          <a:stretch>
            <a:fillRect/>
          </a:stretch>
        </p:blipFill>
        <p:spPr>
          <a:xfrm>
            <a:off x="14249400" y="495300"/>
            <a:ext cx="3379382" cy="1306695"/>
          </a:xfrm>
          <a:prstGeom prst="rect">
            <a:avLst/>
          </a:prstGeom>
        </p:spPr>
      </p:pic>
      <p:pic>
        <p:nvPicPr>
          <p:cNvPr id="4" name="Picture 2" descr="D:\SUMANTA\OCTOBER\31 OCT\SEP_AIN4918    RW\Microsoft-Logo-Transparent.png">
            <a:extLst>
              <a:ext uri="{FF2B5EF4-FFF2-40B4-BE49-F238E27FC236}">
                <a16:creationId xmlns:a16="http://schemas.microsoft.com/office/drawing/2014/main" id="{A5BE1FC4-1BE5-3348-794A-DDC753DC7C3E}"/>
              </a:ext>
            </a:extLst>
          </p:cNvPr>
          <p:cNvPicPr>
            <a:picLocks noChangeAspect="1" noChangeArrowheads="1"/>
          </p:cNvPicPr>
          <p:nvPr/>
        </p:nvPicPr>
        <p:blipFill>
          <a:blip r:embed="rId7"/>
          <a:srcRect t="17757" b="23365"/>
          <a:stretch>
            <a:fillRect/>
          </a:stretch>
        </p:blipFill>
        <p:spPr bwMode="auto">
          <a:xfrm>
            <a:off x="762000" y="571500"/>
            <a:ext cx="2859545" cy="947056"/>
          </a:xfrm>
          <a:prstGeom prst="rect">
            <a:avLst/>
          </a:prstGeom>
          <a:noFill/>
        </p:spPr>
      </p:pic>
    </p:spTree>
    <p:extLst>
      <p:ext uri="{BB962C8B-B14F-4D97-AF65-F5344CB8AC3E}">
        <p14:creationId xmlns:p14="http://schemas.microsoft.com/office/powerpoint/2010/main" val="354153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5940775" y="946396"/>
            <a:ext cx="857867" cy="85786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06464"/>
            </a:solidFill>
          </p:spPr>
          <p:txBody>
            <a:bodyPr/>
            <a:lstStyle/>
            <a:p>
              <a:endParaRPr lang="en-US"/>
            </a:p>
          </p:txBody>
        </p:sp>
        <p:sp>
          <p:nvSpPr>
            <p:cNvPr id="5" name="TextBox 5"/>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6" name="Group 6"/>
          <p:cNvGrpSpPr/>
          <p:nvPr/>
        </p:nvGrpSpPr>
        <p:grpSpPr>
          <a:xfrm>
            <a:off x="6592862" y="2226096"/>
            <a:ext cx="604566" cy="60456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8" name="TextBox 8"/>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9" name="Group 9"/>
          <p:cNvGrpSpPr/>
          <p:nvPr/>
        </p:nvGrpSpPr>
        <p:grpSpPr>
          <a:xfrm>
            <a:off x="5825201" y="681913"/>
            <a:ext cx="637633" cy="637633"/>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76200" cap="sq">
              <a:solidFill>
                <a:srgbClr val="FDB034"/>
              </a:solidFill>
              <a:prstDash val="solid"/>
              <a:miter/>
            </a:ln>
          </p:spPr>
          <p:txBody>
            <a:bodyPr/>
            <a:lstStyle/>
            <a:p>
              <a:endParaRPr lang="en-US"/>
            </a:p>
          </p:txBody>
        </p:sp>
        <p:sp>
          <p:nvSpPr>
            <p:cNvPr id="11" name="TextBox 11"/>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sp>
        <p:nvSpPr>
          <p:cNvPr id="14" name="Freeform 14"/>
          <p:cNvSpPr/>
          <p:nvPr/>
        </p:nvSpPr>
        <p:spPr>
          <a:xfrm rot="2903702">
            <a:off x="-471071" y="3925720"/>
            <a:ext cx="9760682" cy="3265368"/>
          </a:xfrm>
          <a:custGeom>
            <a:avLst/>
            <a:gdLst/>
            <a:ahLst/>
            <a:cxnLst/>
            <a:rect l="l" t="t" r="r" b="b"/>
            <a:pathLst>
              <a:path w="10909314" h="3709167">
                <a:moveTo>
                  <a:pt x="0" y="0"/>
                </a:moveTo>
                <a:lnTo>
                  <a:pt x="10909314" y="0"/>
                </a:lnTo>
                <a:lnTo>
                  <a:pt x="10909314" y="3709167"/>
                </a:lnTo>
                <a:lnTo>
                  <a:pt x="0" y="3709167"/>
                </a:lnTo>
                <a:lnTo>
                  <a:pt x="0" y="0"/>
                </a:lnTo>
                <a:close/>
              </a:path>
            </a:pathLst>
          </a:custGeom>
          <a:blipFill>
            <a:blip r:embed="rId3">
              <a:alphaModFix amt="77000"/>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5" name="Freeform 15"/>
          <p:cNvSpPr/>
          <p:nvPr/>
        </p:nvSpPr>
        <p:spPr>
          <a:xfrm>
            <a:off x="14144996" y="5927125"/>
            <a:ext cx="3347005" cy="3359603"/>
          </a:xfrm>
          <a:custGeom>
            <a:avLst/>
            <a:gdLst/>
            <a:ahLst/>
            <a:cxnLst/>
            <a:rect l="l" t="t" r="r" b="b"/>
            <a:pathLst>
              <a:path w="3347005" h="3359603">
                <a:moveTo>
                  <a:pt x="0" y="0"/>
                </a:moveTo>
                <a:lnTo>
                  <a:pt x="3347004" y="0"/>
                </a:lnTo>
                <a:lnTo>
                  <a:pt x="3347004" y="3359604"/>
                </a:lnTo>
                <a:lnTo>
                  <a:pt x="0" y="3359604"/>
                </a:lnTo>
                <a:lnTo>
                  <a:pt x="0" y="0"/>
                </a:lnTo>
                <a:close/>
              </a:path>
            </a:pathLst>
          </a:custGeom>
          <a:blipFill>
            <a:blip r:embed="rId5">
              <a:alphaModFix amt="68000"/>
            </a:blip>
            <a:stretch>
              <a:fillRect/>
            </a:stretch>
          </a:blipFill>
        </p:spPr>
        <p:txBody>
          <a:bodyPr/>
          <a:lstStyle/>
          <a:p>
            <a:endParaRPr lang="en-US"/>
          </a:p>
        </p:txBody>
      </p:sp>
      <p:grpSp>
        <p:nvGrpSpPr>
          <p:cNvPr id="16" name="Group 16"/>
          <p:cNvGrpSpPr/>
          <p:nvPr/>
        </p:nvGrpSpPr>
        <p:grpSpPr>
          <a:xfrm>
            <a:off x="14214950" y="6500136"/>
            <a:ext cx="2972804" cy="2972804"/>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a:ln w="104775" cap="sq">
              <a:solidFill>
                <a:srgbClr val="FDB034"/>
              </a:solidFill>
              <a:prstDash val="solid"/>
              <a:miter/>
            </a:ln>
          </p:spPr>
          <p:txBody>
            <a:bodyPr/>
            <a:lstStyle/>
            <a:p>
              <a:endParaRPr lang="en-US"/>
            </a:p>
          </p:txBody>
        </p:sp>
        <p:sp>
          <p:nvSpPr>
            <p:cNvPr id="18" name="TextBox 18"/>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sp>
        <p:nvSpPr>
          <p:cNvPr id="22" name="TextBox 22"/>
          <p:cNvSpPr txBox="1"/>
          <p:nvPr/>
        </p:nvSpPr>
        <p:spPr>
          <a:xfrm>
            <a:off x="6908038" y="1434688"/>
            <a:ext cx="9513733" cy="1357166"/>
          </a:xfrm>
          <a:prstGeom prst="rect">
            <a:avLst/>
          </a:prstGeom>
        </p:spPr>
        <p:txBody>
          <a:bodyPr wrap="square" lIns="0" tIns="0" rIns="0" bIns="0" rtlCol="0" anchor="t">
            <a:spAutoFit/>
          </a:bodyPr>
          <a:lstStyle/>
          <a:p>
            <a:pPr algn="r">
              <a:lnSpc>
                <a:spcPts val="5084"/>
              </a:lnSpc>
            </a:pPr>
            <a:r>
              <a:rPr lang="en-GB" sz="6000" b="1" dirty="0"/>
              <a:t>Overview of Microsoft’s HR Technology Transformation</a:t>
            </a:r>
            <a:endParaRPr lang="en-US" sz="6000" b="1" spc="-134" dirty="0">
              <a:solidFill>
                <a:srgbClr val="000000"/>
              </a:solidFill>
              <a:latin typeface="Poppins Bold"/>
              <a:ea typeface="Poppins Bold"/>
              <a:cs typeface="Poppins Bold"/>
              <a:sym typeface="Poppins Bold"/>
            </a:endParaRPr>
          </a:p>
        </p:txBody>
      </p:sp>
      <p:sp>
        <p:nvSpPr>
          <p:cNvPr id="24" name="TextBox 24"/>
          <p:cNvSpPr txBox="1"/>
          <p:nvPr/>
        </p:nvSpPr>
        <p:spPr>
          <a:xfrm>
            <a:off x="9829800" y="9258300"/>
            <a:ext cx="3968623" cy="575818"/>
          </a:xfrm>
          <a:prstGeom prst="rect">
            <a:avLst/>
          </a:prstGeom>
        </p:spPr>
        <p:txBody>
          <a:bodyPr lIns="0" tIns="0" rIns="0" bIns="0" rtlCol="0" anchor="t">
            <a:spAutoFit/>
          </a:bodyPr>
          <a:lstStyle/>
          <a:p>
            <a:pPr algn="r">
              <a:lnSpc>
                <a:spcPts val="4180"/>
              </a:lnSpc>
            </a:pPr>
            <a:r>
              <a:rPr lang="en-US" sz="3699" b="1" spc="-110" dirty="0">
                <a:solidFill>
                  <a:srgbClr val="0E8388"/>
                </a:solidFill>
                <a:latin typeface="Poppins Bold"/>
                <a:ea typeface="Poppins Bold"/>
                <a:cs typeface="Poppins Bold"/>
                <a:sym typeface="Poppins Bold"/>
              </a:rPr>
              <a:t>CEO Profile</a:t>
            </a:r>
          </a:p>
        </p:txBody>
      </p:sp>
      <p:sp>
        <p:nvSpPr>
          <p:cNvPr id="26" name="TextBox 25">
            <a:extLst>
              <a:ext uri="{FF2B5EF4-FFF2-40B4-BE49-F238E27FC236}">
                <a16:creationId xmlns:a16="http://schemas.microsoft.com/office/drawing/2014/main" id="{44ECC62C-C823-1EED-3917-6BF7FF424F5D}"/>
              </a:ext>
            </a:extLst>
          </p:cNvPr>
          <p:cNvSpPr txBox="1"/>
          <p:nvPr/>
        </p:nvSpPr>
        <p:spPr>
          <a:xfrm>
            <a:off x="7162800" y="3009900"/>
            <a:ext cx="7441531" cy="5113644"/>
          </a:xfrm>
          <a:prstGeom prst="rect">
            <a:avLst/>
          </a:prstGeom>
          <a:noFill/>
        </p:spPr>
        <p:txBody>
          <a:bodyPr wrap="square">
            <a:spAutoFit/>
          </a:bodyPr>
          <a:lstStyle/>
          <a:p>
            <a:pPr marL="342900" marR="0" indent="-342900" algn="just">
              <a:lnSpc>
                <a:spcPct val="150000"/>
              </a:lnSpc>
              <a:spcBef>
                <a:spcPts val="1200"/>
              </a:spcBef>
              <a:spcAft>
                <a:spcPts val="1200"/>
              </a:spcAft>
              <a:buFont typeface="Wingdings" panose="05000000000000000000" pitchFamily="2" charset="2"/>
              <a:buChar char="v"/>
            </a:pPr>
            <a:r>
              <a:rPr lang="en-GB" sz="2000" dirty="0">
                <a:effectLst/>
                <a:latin typeface="Arial" panose="020B0604020202020204" pitchFamily="34" charset="0"/>
                <a:ea typeface="Arial" panose="020B0604020202020204" pitchFamily="34" charset="0"/>
              </a:rPr>
              <a:t>Microsoft integrates advanced HR technologies to streamline global workforce management.</a:t>
            </a:r>
            <a:endParaRPr lang="en-US" sz="2000" dirty="0">
              <a:effectLst/>
              <a:latin typeface="Arial" panose="020B0604020202020204" pitchFamily="34" charset="0"/>
              <a:ea typeface="Arial" panose="020B0604020202020204" pitchFamily="34" charset="0"/>
            </a:endParaRPr>
          </a:p>
          <a:p>
            <a:pPr marL="342900" marR="0" indent="-342900" algn="just">
              <a:lnSpc>
                <a:spcPct val="150000"/>
              </a:lnSpc>
              <a:spcBef>
                <a:spcPts val="1200"/>
              </a:spcBef>
              <a:spcAft>
                <a:spcPts val="1200"/>
              </a:spcAft>
              <a:buFont typeface="Wingdings" panose="05000000000000000000" pitchFamily="2" charset="2"/>
              <a:buChar char="v"/>
            </a:pPr>
            <a:r>
              <a:rPr lang="en-GB" sz="2000" dirty="0">
                <a:effectLst/>
                <a:latin typeface="Arial" panose="020B0604020202020204" pitchFamily="34" charset="0"/>
                <a:ea typeface="Arial" panose="020B0604020202020204" pitchFamily="34" charset="0"/>
              </a:rPr>
              <a:t>The company uses AI-driven tools to enhance decision-making and employee engagement, and HR management (Natalia and Malinda, 2024).</a:t>
            </a:r>
            <a:endParaRPr lang="en-US" sz="2000" dirty="0">
              <a:effectLst/>
              <a:latin typeface="Arial" panose="020B0604020202020204" pitchFamily="34" charset="0"/>
              <a:ea typeface="Arial" panose="020B0604020202020204" pitchFamily="34" charset="0"/>
            </a:endParaRPr>
          </a:p>
          <a:p>
            <a:pPr marL="342900" marR="0" indent="-342900" algn="just">
              <a:lnSpc>
                <a:spcPct val="150000"/>
              </a:lnSpc>
              <a:spcBef>
                <a:spcPts val="1200"/>
              </a:spcBef>
              <a:spcAft>
                <a:spcPts val="1200"/>
              </a:spcAft>
              <a:buFont typeface="Wingdings" panose="05000000000000000000" pitchFamily="2" charset="2"/>
              <a:buChar char="v"/>
            </a:pPr>
            <a:r>
              <a:rPr lang="en-GB" sz="2000" dirty="0">
                <a:effectLst/>
                <a:latin typeface="Arial" panose="020B0604020202020204" pitchFamily="34" charset="0"/>
                <a:ea typeface="Arial" panose="020B0604020202020204" pitchFamily="34" charset="0"/>
              </a:rPr>
              <a:t>Microsoft emphasised that cloud-based HR systems enable real-time data analytics and collaboration.</a:t>
            </a:r>
            <a:endParaRPr lang="en-US" sz="2000" dirty="0">
              <a:effectLst/>
              <a:latin typeface="Arial" panose="020B0604020202020204" pitchFamily="34" charset="0"/>
              <a:ea typeface="Arial" panose="020B0604020202020204" pitchFamily="34" charset="0"/>
            </a:endParaRPr>
          </a:p>
          <a:p>
            <a:pPr marL="342900" marR="0" indent="-342900" algn="just">
              <a:lnSpc>
                <a:spcPct val="150000"/>
              </a:lnSpc>
              <a:spcBef>
                <a:spcPts val="1200"/>
              </a:spcBef>
              <a:spcAft>
                <a:spcPts val="1200"/>
              </a:spcAft>
              <a:buFont typeface="Wingdings" panose="05000000000000000000" pitchFamily="2" charset="2"/>
              <a:buChar char="v"/>
            </a:pPr>
            <a:r>
              <a:rPr lang="en-GB" sz="2000" dirty="0">
                <a:effectLst/>
                <a:latin typeface="Arial" panose="020B0604020202020204" pitchFamily="34" charset="0"/>
                <a:ea typeface="Arial" panose="020B0604020202020204" pitchFamily="34" charset="0"/>
              </a:rPr>
              <a:t>Continuous innovation of the company aligns HR technology with business agility and digital strategy</a:t>
            </a:r>
            <a:endParaRPr lang="en-US" sz="2000" dirty="0">
              <a:effectLst/>
              <a:latin typeface="Arial" panose="020B0604020202020204" pitchFamily="34" charset="0"/>
              <a:ea typeface="Arial" panose="020B0604020202020204" pitchFamily="34" charset="0"/>
            </a:endParaRPr>
          </a:p>
        </p:txBody>
      </p:sp>
      <p:pic>
        <p:nvPicPr>
          <p:cNvPr id="2050" name="Picture 2" descr="Satya Nadella - Source">
            <a:extLst>
              <a:ext uri="{FF2B5EF4-FFF2-40B4-BE49-F238E27FC236}">
                <a16:creationId xmlns:a16="http://schemas.microsoft.com/office/drawing/2014/main" id="{C4CC9023-C657-D4DF-D367-03643D35E4D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757627" y="6641980"/>
            <a:ext cx="2135187" cy="320204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393A4287-5754-8298-03AC-811828697B19}"/>
              </a:ext>
            </a:extLst>
          </p:cNvPr>
          <p:cNvPicPr>
            <a:picLocks noChangeAspect="1"/>
          </p:cNvPicPr>
          <p:nvPr/>
        </p:nvPicPr>
        <p:blipFill>
          <a:blip r:embed="rId7"/>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9EA678B7-0BC6-FD59-82B3-C58CE1396063}"/>
              </a:ext>
            </a:extLst>
          </p:cNvPr>
          <p:cNvPicPr>
            <a:picLocks noChangeAspect="1" noChangeArrowheads="1"/>
          </p:cNvPicPr>
          <p:nvPr/>
        </p:nvPicPr>
        <p:blipFill>
          <a:blip r:embed="rId8"/>
          <a:srcRect t="17757" b="23365"/>
          <a:stretch>
            <a:fillRect/>
          </a:stretch>
        </p:blipFill>
        <p:spPr bwMode="auto">
          <a:xfrm>
            <a:off x="762000" y="571500"/>
            <a:ext cx="2859545" cy="947056"/>
          </a:xfrm>
          <a:prstGeom prst="rect">
            <a:avLst/>
          </a:prstGeom>
          <a:noFill/>
        </p:spPr>
      </p:pic>
      <p:sp>
        <p:nvSpPr>
          <p:cNvPr id="19" name="TextBox 18">
            <a:extLst>
              <a:ext uri="{FF2B5EF4-FFF2-40B4-BE49-F238E27FC236}">
                <a16:creationId xmlns:a16="http://schemas.microsoft.com/office/drawing/2014/main" id="{7ACFA23D-F7B5-A4FB-E3E7-4AE830FE1500}"/>
              </a:ext>
            </a:extLst>
          </p:cNvPr>
          <p:cNvSpPr txBox="1"/>
          <p:nvPr/>
        </p:nvSpPr>
        <p:spPr>
          <a:xfrm>
            <a:off x="7239000" y="3429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Harshkumar</a:t>
            </a:r>
            <a:r>
              <a:rPr lang="en-GB" b="1" dirty="0">
                <a:latin typeface="Arial" panose="020B0604020202020204" pitchFamily="34" charset="0"/>
                <a:ea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Mangarola</a:t>
            </a:r>
            <a:r>
              <a:rPr lang="en-GB" b="1" dirty="0">
                <a:latin typeface="Arial" panose="020B0604020202020204" pitchFamily="34" charset="0"/>
                <a:ea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latin typeface="Arial" panose="020B0604020202020204" pitchFamily="34" charset="0"/>
                <a:ea typeface="Arial" panose="020B0604020202020204" pitchFamily="34" charset="0"/>
                <a:cs typeface="Arial" panose="020B0604020202020204" pitchFamily="34" charset="0"/>
              </a:rPr>
              <a:t>2405073</a:t>
            </a:r>
            <a:endParaRPr lang="en-GB" b="1" dirty="0">
              <a:latin typeface="Arial" panose="020B0604020202020204" pitchFamily="34" charset="0"/>
              <a:cs typeface="Arial" panose="020B0604020202020204" pitchFamily="34" charset="0"/>
              <a:sym typeface="+mn-ea"/>
            </a:endParaRPr>
          </a:p>
        </p:txBody>
      </p:sp>
      <p:pic>
        <p:nvPicPr>
          <p:cNvPr id="21" name="Picture 20" descr="A diagram of a microsoft dynamics 365&#10;&#10;AI-generated content may be incorrect.">
            <a:extLst>
              <a:ext uri="{FF2B5EF4-FFF2-40B4-BE49-F238E27FC236}">
                <a16:creationId xmlns:a16="http://schemas.microsoft.com/office/drawing/2014/main" id="{96E2258E-A5D7-0B77-F02F-93B604C9C1A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37443" y="3214166"/>
            <a:ext cx="6561199" cy="4305969"/>
          </a:xfrm>
          <a:prstGeom prst="rect">
            <a:avLst/>
          </a:prstGeom>
        </p:spPr>
      </p:pic>
      <p:sp>
        <p:nvSpPr>
          <p:cNvPr id="23" name="TextBox 22">
            <a:extLst>
              <a:ext uri="{FF2B5EF4-FFF2-40B4-BE49-F238E27FC236}">
                <a16:creationId xmlns:a16="http://schemas.microsoft.com/office/drawing/2014/main" id="{696F82B6-7363-D0A1-4F0B-CAAC364B2F3D}"/>
              </a:ext>
            </a:extLst>
          </p:cNvPr>
          <p:cNvSpPr txBox="1"/>
          <p:nvPr/>
        </p:nvSpPr>
        <p:spPr>
          <a:xfrm>
            <a:off x="603398" y="7632990"/>
            <a:ext cx="5681684" cy="369332"/>
          </a:xfrm>
          <a:prstGeom prst="rect">
            <a:avLst/>
          </a:prstGeom>
          <a:noFill/>
        </p:spPr>
        <p:txBody>
          <a:bodyPr wrap="none" rtlCol="0">
            <a:spAutoFit/>
          </a:bodyPr>
          <a:lstStyle/>
          <a:p>
            <a:r>
              <a:rPr lang="en-US" dirty="0"/>
              <a:t>(Source: https://</a:t>
            </a:r>
            <a:r>
              <a:rPr lang="en-US" dirty="0" err="1"/>
              <a:t>www.dynamics-hr-management.com</a:t>
            </a:r>
            <a:r>
              <a:rPr lang="en-US" dirty="0"/>
              <a:t>/</a:t>
            </a:r>
            <a:r>
              <a:rPr lang="en-US" dirty="0" err="1"/>
              <a:t>en</a:t>
            </a:r>
            <a:r>
              <a:rPr lang="en-US" dirty="0"/>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98307-8CC7-BD13-8BA3-89CDDA71DBF2}"/>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E7448382-6D7D-E23D-5287-EE0F1DA17966}"/>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571F0F42-6985-E16F-8B08-A4452253D33D}"/>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5" name="Freeform 25">
            <a:extLst>
              <a:ext uri="{FF2B5EF4-FFF2-40B4-BE49-F238E27FC236}">
                <a16:creationId xmlns:a16="http://schemas.microsoft.com/office/drawing/2014/main" id="{033D7F96-5224-F5E1-E32E-D6289FC7227A}"/>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6" name="TextBox 26">
            <a:extLst>
              <a:ext uri="{FF2B5EF4-FFF2-40B4-BE49-F238E27FC236}">
                <a16:creationId xmlns:a16="http://schemas.microsoft.com/office/drawing/2014/main" id="{36557545-B07F-5D7A-DBD7-39598EECE2E3}"/>
              </a:ext>
            </a:extLst>
          </p:cNvPr>
          <p:cNvSpPr txBox="1"/>
          <p:nvPr/>
        </p:nvSpPr>
        <p:spPr>
          <a:xfrm>
            <a:off x="5029200" y="1562100"/>
            <a:ext cx="8128924" cy="1357166"/>
          </a:xfrm>
          <a:prstGeom prst="rect">
            <a:avLst/>
          </a:prstGeom>
        </p:spPr>
        <p:txBody>
          <a:bodyPr wrap="square" lIns="0" tIns="0" rIns="0" bIns="0" rtlCol="0" anchor="t">
            <a:spAutoFit/>
          </a:bodyPr>
          <a:lstStyle/>
          <a:p>
            <a:pPr algn="ctr">
              <a:lnSpc>
                <a:spcPts val="5084"/>
              </a:lnSpc>
            </a:pPr>
            <a:r>
              <a:rPr lang="en-GB" sz="6000" b="1" dirty="0"/>
              <a:t>Current HR Policies and Practices</a:t>
            </a:r>
            <a:endParaRPr lang="en-US" sz="6000" b="1" spc="-134" dirty="0">
              <a:solidFill>
                <a:srgbClr val="000000"/>
              </a:solidFill>
              <a:latin typeface="Poppins Bold"/>
              <a:ea typeface="Poppins Bold"/>
              <a:cs typeface="Poppins Bold"/>
              <a:sym typeface="Poppins Bold"/>
            </a:endParaRPr>
          </a:p>
        </p:txBody>
      </p:sp>
      <p:graphicFrame>
        <p:nvGraphicFramePr>
          <p:cNvPr id="4" name="Diagram 3">
            <a:extLst>
              <a:ext uri="{FF2B5EF4-FFF2-40B4-BE49-F238E27FC236}">
                <a16:creationId xmlns:a16="http://schemas.microsoft.com/office/drawing/2014/main" id="{295DA795-8466-2B99-AAAA-4CC4ADBADAAB}"/>
              </a:ext>
            </a:extLst>
          </p:cNvPr>
          <p:cNvGraphicFramePr/>
          <p:nvPr>
            <p:extLst>
              <p:ext uri="{D42A27DB-BD31-4B8C-83A1-F6EECF244321}">
                <p14:modId xmlns:p14="http://schemas.microsoft.com/office/powerpoint/2010/main" val="374110935"/>
              </p:ext>
            </p:extLst>
          </p:nvPr>
        </p:nvGraphicFramePr>
        <p:xfrm>
          <a:off x="8686800" y="3111374"/>
          <a:ext cx="9422938" cy="590822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5" name="Picture 4">
            <a:extLst>
              <a:ext uri="{FF2B5EF4-FFF2-40B4-BE49-F238E27FC236}">
                <a16:creationId xmlns:a16="http://schemas.microsoft.com/office/drawing/2014/main" id="{AF5AFC70-4366-130F-FB85-AEED2589D893}"/>
              </a:ext>
            </a:extLst>
          </p:cNvPr>
          <p:cNvPicPr>
            <a:picLocks noChangeAspect="1"/>
          </p:cNvPicPr>
          <p:nvPr/>
        </p:nvPicPr>
        <p:blipFill>
          <a:blip r:embed="rId12"/>
          <a:stretch>
            <a:fillRect/>
          </a:stretch>
        </p:blipFill>
        <p:spPr>
          <a:xfrm>
            <a:off x="100406" y="3513166"/>
            <a:ext cx="8591310" cy="4832612"/>
          </a:xfrm>
          <a:prstGeom prst="rect">
            <a:avLst/>
          </a:prstGeom>
        </p:spPr>
      </p:pic>
      <p:pic>
        <p:nvPicPr>
          <p:cNvPr id="2" name="Picture 1">
            <a:extLst>
              <a:ext uri="{FF2B5EF4-FFF2-40B4-BE49-F238E27FC236}">
                <a16:creationId xmlns:a16="http://schemas.microsoft.com/office/drawing/2014/main" id="{6B27AE47-7F11-9777-AA7D-AEB83585E45C}"/>
              </a:ext>
            </a:extLst>
          </p:cNvPr>
          <p:cNvPicPr>
            <a:picLocks noChangeAspect="1"/>
          </p:cNvPicPr>
          <p:nvPr/>
        </p:nvPicPr>
        <p:blipFill>
          <a:blip r:embed="rId13"/>
          <a:stretch>
            <a:fillRect/>
          </a:stretch>
        </p:blipFill>
        <p:spPr>
          <a:xfrm>
            <a:off x="15621000" y="266701"/>
            <a:ext cx="2364826" cy="914400"/>
          </a:xfrm>
          <a:prstGeom prst="rect">
            <a:avLst/>
          </a:prstGeom>
        </p:spPr>
      </p:pic>
      <p:pic>
        <p:nvPicPr>
          <p:cNvPr id="3" name="Picture 2" descr="D:\SUMANTA\OCTOBER\31 OCT\SEP_AIN4918    RW\Microsoft-Logo-Transparent.png">
            <a:extLst>
              <a:ext uri="{FF2B5EF4-FFF2-40B4-BE49-F238E27FC236}">
                <a16:creationId xmlns:a16="http://schemas.microsoft.com/office/drawing/2014/main" id="{2C74B619-D3E2-B201-2382-4467505B5474}"/>
              </a:ext>
            </a:extLst>
          </p:cNvPr>
          <p:cNvPicPr>
            <a:picLocks noChangeAspect="1" noChangeArrowheads="1"/>
          </p:cNvPicPr>
          <p:nvPr/>
        </p:nvPicPr>
        <p:blipFill>
          <a:blip r:embed="rId14"/>
          <a:srcRect t="17757" b="23365"/>
          <a:stretch>
            <a:fillRect/>
          </a:stretch>
        </p:blipFill>
        <p:spPr bwMode="auto">
          <a:xfrm>
            <a:off x="762000" y="571500"/>
            <a:ext cx="2859545" cy="947056"/>
          </a:xfrm>
          <a:prstGeom prst="rect">
            <a:avLst/>
          </a:prstGeom>
          <a:noFill/>
        </p:spPr>
      </p:pic>
      <p:sp>
        <p:nvSpPr>
          <p:cNvPr id="7" name="TextBox 6">
            <a:extLst>
              <a:ext uri="{FF2B5EF4-FFF2-40B4-BE49-F238E27FC236}">
                <a16:creationId xmlns:a16="http://schemas.microsoft.com/office/drawing/2014/main" id="{721FB8E3-164C-8852-5129-C318EA6556C1}"/>
              </a:ext>
            </a:extLst>
          </p:cNvPr>
          <p:cNvSpPr txBox="1"/>
          <p:nvPr/>
        </p:nvSpPr>
        <p:spPr>
          <a:xfrm>
            <a:off x="7239000" y="3429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Harshkumar</a:t>
            </a:r>
            <a:r>
              <a:rPr lang="en-GB" b="1" dirty="0">
                <a:latin typeface="Arial" panose="020B0604020202020204" pitchFamily="34" charset="0"/>
                <a:ea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Mangarola</a:t>
            </a:r>
            <a:r>
              <a:rPr lang="en-GB" b="1" dirty="0">
                <a:latin typeface="Arial" panose="020B0604020202020204" pitchFamily="34" charset="0"/>
                <a:ea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latin typeface="Arial" panose="020B0604020202020204" pitchFamily="34" charset="0"/>
                <a:ea typeface="Arial" panose="020B0604020202020204" pitchFamily="34" charset="0"/>
                <a:cs typeface="Arial" panose="020B0604020202020204" pitchFamily="34" charset="0"/>
              </a:rPr>
              <a:t>2405073</a:t>
            </a:r>
            <a:endParaRPr lang="en-GB" b="1" dirty="0">
              <a:latin typeface="Arial" panose="020B0604020202020204" pitchFamily="34" charset="0"/>
              <a:cs typeface="Arial" panose="020B0604020202020204" pitchFamily="34" charset="0"/>
              <a:sym typeface="+mn-ea"/>
            </a:endParaRPr>
          </a:p>
        </p:txBody>
      </p:sp>
      <p:sp>
        <p:nvSpPr>
          <p:cNvPr id="8" name="TextBox 7">
            <a:extLst>
              <a:ext uri="{FF2B5EF4-FFF2-40B4-BE49-F238E27FC236}">
                <a16:creationId xmlns:a16="http://schemas.microsoft.com/office/drawing/2014/main" id="{00AAB856-A86F-1643-8F25-CF35B851D2E3}"/>
              </a:ext>
            </a:extLst>
          </p:cNvPr>
          <p:cNvSpPr txBox="1"/>
          <p:nvPr/>
        </p:nvSpPr>
        <p:spPr>
          <a:xfrm>
            <a:off x="1219200" y="8570346"/>
            <a:ext cx="5681684" cy="369332"/>
          </a:xfrm>
          <a:prstGeom prst="rect">
            <a:avLst/>
          </a:prstGeom>
          <a:noFill/>
        </p:spPr>
        <p:txBody>
          <a:bodyPr wrap="none" rtlCol="0">
            <a:spAutoFit/>
          </a:bodyPr>
          <a:lstStyle/>
          <a:p>
            <a:r>
              <a:rPr lang="en-US" dirty="0"/>
              <a:t>(Source: https://</a:t>
            </a:r>
            <a:r>
              <a:rPr lang="en-US" dirty="0" err="1"/>
              <a:t>www.dynamics-hr-management.com</a:t>
            </a:r>
            <a:r>
              <a:rPr lang="en-US" dirty="0"/>
              <a:t>/</a:t>
            </a:r>
            <a:r>
              <a:rPr lang="en-US" dirty="0" err="1"/>
              <a:t>en</a:t>
            </a:r>
            <a:r>
              <a:rPr lang="en-US" dirty="0"/>
              <a:t>/)</a:t>
            </a:r>
          </a:p>
        </p:txBody>
      </p:sp>
    </p:spTree>
    <p:extLst>
      <p:ext uri="{BB962C8B-B14F-4D97-AF65-F5344CB8AC3E}">
        <p14:creationId xmlns:p14="http://schemas.microsoft.com/office/powerpoint/2010/main" val="1500074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773720">
            <a:off x="6148840" y="2632747"/>
            <a:ext cx="12676724" cy="4421008"/>
          </a:xfrm>
          <a:custGeom>
            <a:avLst/>
            <a:gdLst/>
            <a:ahLst/>
            <a:cxnLst/>
            <a:rect l="l" t="t" r="r" b="b"/>
            <a:pathLst>
              <a:path w="12676724" h="4421008">
                <a:moveTo>
                  <a:pt x="0" y="0"/>
                </a:moveTo>
                <a:lnTo>
                  <a:pt x="12676724" y="0"/>
                </a:lnTo>
                <a:lnTo>
                  <a:pt x="12676724" y="4421008"/>
                </a:lnTo>
                <a:lnTo>
                  <a:pt x="0" y="44210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3" name="Group 3"/>
          <p:cNvGrpSpPr>
            <a:grpSpLocks noChangeAspect="1"/>
          </p:cNvGrpSpPr>
          <p:nvPr/>
        </p:nvGrpSpPr>
        <p:grpSpPr>
          <a:xfrm>
            <a:off x="12448398" y="1149022"/>
            <a:ext cx="5777279" cy="8283639"/>
            <a:chOff x="0" y="0"/>
            <a:chExt cx="20508404" cy="29405580"/>
          </a:xfrm>
        </p:grpSpPr>
        <p:sp>
          <p:nvSpPr>
            <p:cNvPr id="4" name="Freeform 4"/>
            <p:cNvSpPr/>
            <p:nvPr/>
          </p:nvSpPr>
          <p:spPr>
            <a:xfrm>
              <a:off x="0" y="0"/>
              <a:ext cx="20508340" cy="29405582"/>
            </a:xfrm>
            <a:custGeom>
              <a:avLst/>
              <a:gdLst/>
              <a:ahLst/>
              <a:cxnLst/>
              <a:rect l="l" t="t" r="r" b="b"/>
              <a:pathLst>
                <a:path w="20508340" h="29405582">
                  <a:moveTo>
                    <a:pt x="9683242" y="0"/>
                  </a:moveTo>
                  <a:cubicBezTo>
                    <a:pt x="9719437" y="5416550"/>
                    <a:pt x="8407908" y="9588373"/>
                    <a:pt x="4155313" y="16175737"/>
                  </a:cubicBezTo>
                  <a:cubicBezTo>
                    <a:pt x="343281" y="22080474"/>
                    <a:pt x="1397" y="27222577"/>
                    <a:pt x="0" y="28861513"/>
                  </a:cubicBezTo>
                  <a:lnTo>
                    <a:pt x="0" y="28881071"/>
                  </a:lnTo>
                  <a:cubicBezTo>
                    <a:pt x="254" y="29222067"/>
                    <a:pt x="15240" y="29405582"/>
                    <a:pt x="15240" y="29405582"/>
                  </a:cubicBezTo>
                  <a:lnTo>
                    <a:pt x="20508340" y="29405582"/>
                  </a:lnTo>
                  <a:lnTo>
                    <a:pt x="20508340" y="0"/>
                  </a:lnTo>
                  <a:close/>
                </a:path>
              </a:pathLst>
            </a:custGeom>
            <a:blipFill>
              <a:blip r:embed="rId5"/>
              <a:stretch>
                <a:fillRect l="-44321" r="-70485"/>
              </a:stretch>
            </a:blipFill>
          </p:spPr>
          <p:txBody>
            <a:bodyPr/>
            <a:lstStyle/>
            <a:p>
              <a:endParaRPr lang="en-US"/>
            </a:p>
          </p:txBody>
        </p:sp>
      </p:grpSp>
      <p:sp>
        <p:nvSpPr>
          <p:cNvPr id="5" name="Freeform 5"/>
          <p:cNvSpPr/>
          <p:nvPr/>
        </p:nvSpPr>
        <p:spPr>
          <a:xfrm rot="-2967198" flipH="1">
            <a:off x="13287997" y="6433664"/>
            <a:ext cx="10665551" cy="3626287"/>
          </a:xfrm>
          <a:custGeom>
            <a:avLst/>
            <a:gdLst/>
            <a:ahLst/>
            <a:cxnLst/>
            <a:rect l="l" t="t" r="r" b="b"/>
            <a:pathLst>
              <a:path w="10665551" h="3626287">
                <a:moveTo>
                  <a:pt x="10665551" y="0"/>
                </a:moveTo>
                <a:lnTo>
                  <a:pt x="0" y="0"/>
                </a:lnTo>
                <a:lnTo>
                  <a:pt x="0" y="3626288"/>
                </a:lnTo>
                <a:lnTo>
                  <a:pt x="10665551" y="3626288"/>
                </a:lnTo>
                <a:lnTo>
                  <a:pt x="10665551" y="0"/>
                </a:lnTo>
                <a:close/>
              </a:path>
            </a:pathLst>
          </a:custGeom>
          <a:blipFill>
            <a:blip r:embed="rId6">
              <a:alphaModFix amt="77000"/>
              <a:extLst>
                <a:ext uri="{96DAC541-7B7A-43D3-8B79-37D633B846F1}">
                  <asvg:svgBlip xmlns:asvg="http://schemas.microsoft.com/office/drawing/2016/SVG/main" r:embed="rId7"/>
                </a:ext>
              </a:extLst>
            </a:blip>
            <a:stretch>
              <a:fillRect/>
            </a:stretch>
          </a:blipFill>
        </p:spPr>
        <p:txBody>
          <a:bodyPr/>
          <a:lstStyle/>
          <a:p>
            <a:endParaRPr lang="en-US"/>
          </a:p>
        </p:txBody>
      </p:sp>
      <p:sp>
        <p:nvSpPr>
          <p:cNvPr id="7" name="TextBox 7"/>
          <p:cNvSpPr txBox="1"/>
          <p:nvPr/>
        </p:nvSpPr>
        <p:spPr>
          <a:xfrm>
            <a:off x="685800" y="1714500"/>
            <a:ext cx="10006246" cy="1357166"/>
          </a:xfrm>
          <a:prstGeom prst="rect">
            <a:avLst/>
          </a:prstGeom>
        </p:spPr>
        <p:txBody>
          <a:bodyPr wrap="square" lIns="0" tIns="0" rIns="0" bIns="0" rtlCol="0" anchor="t">
            <a:spAutoFit/>
          </a:bodyPr>
          <a:lstStyle/>
          <a:p>
            <a:pPr algn="ctr">
              <a:lnSpc>
                <a:spcPts val="5084"/>
              </a:lnSpc>
            </a:pPr>
            <a:r>
              <a:rPr lang="en-GB" sz="6000" b="1" dirty="0"/>
              <a:t>Role of Line Managers in Digital HR Implementation</a:t>
            </a:r>
            <a:endParaRPr lang="en-US" sz="6000" b="1" spc="-134" dirty="0">
              <a:solidFill>
                <a:srgbClr val="000000"/>
              </a:solidFill>
              <a:latin typeface="Poppins Bold"/>
              <a:ea typeface="Poppins Bold"/>
              <a:cs typeface="Poppins Bold"/>
              <a:sym typeface="Poppins Bold"/>
            </a:endParaRPr>
          </a:p>
        </p:txBody>
      </p:sp>
      <p:grpSp>
        <p:nvGrpSpPr>
          <p:cNvPr id="8" name="Group 8"/>
          <p:cNvGrpSpPr/>
          <p:nvPr/>
        </p:nvGrpSpPr>
        <p:grpSpPr>
          <a:xfrm>
            <a:off x="11279555" y="946396"/>
            <a:ext cx="857867" cy="85786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06464"/>
            </a:solidFill>
          </p:spPr>
          <p:txBody>
            <a:bodyPr/>
            <a:lstStyle/>
            <a:p>
              <a:endParaRPr lang="en-US"/>
            </a:p>
          </p:txBody>
        </p:sp>
        <p:sp>
          <p:nvSpPr>
            <p:cNvPr id="10" name="TextBox 10"/>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11" name="Group 11"/>
          <p:cNvGrpSpPr/>
          <p:nvPr/>
        </p:nvGrpSpPr>
        <p:grpSpPr>
          <a:xfrm>
            <a:off x="10765440" y="2226096"/>
            <a:ext cx="604566" cy="604566"/>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13" name="TextBox 13"/>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14" name="Group 14"/>
          <p:cNvGrpSpPr/>
          <p:nvPr/>
        </p:nvGrpSpPr>
        <p:grpSpPr>
          <a:xfrm>
            <a:off x="11590531" y="681913"/>
            <a:ext cx="637633" cy="637633"/>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76200" cap="sq">
              <a:solidFill>
                <a:srgbClr val="FDB034"/>
              </a:solidFill>
              <a:prstDash val="solid"/>
              <a:miter/>
            </a:ln>
          </p:spPr>
          <p:txBody>
            <a:bodyPr/>
            <a:lstStyle/>
            <a:p>
              <a:endParaRPr lang="en-US"/>
            </a:p>
          </p:txBody>
        </p:sp>
        <p:sp>
          <p:nvSpPr>
            <p:cNvPr id="16" name="TextBox 16"/>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sp>
        <p:nvSpPr>
          <p:cNvPr id="18" name="TextBox 17">
            <a:extLst>
              <a:ext uri="{FF2B5EF4-FFF2-40B4-BE49-F238E27FC236}">
                <a16:creationId xmlns:a16="http://schemas.microsoft.com/office/drawing/2014/main" id="{71B4196F-7229-47FD-3BE3-799888B9D774}"/>
              </a:ext>
            </a:extLst>
          </p:cNvPr>
          <p:cNvSpPr txBox="1"/>
          <p:nvPr/>
        </p:nvSpPr>
        <p:spPr>
          <a:xfrm>
            <a:off x="228600" y="3015891"/>
            <a:ext cx="10006246" cy="6106480"/>
          </a:xfrm>
          <a:prstGeom prst="rect">
            <a:avLst/>
          </a:prstGeom>
          <a:noFill/>
        </p:spPr>
        <p:txBody>
          <a:bodyPr wrap="square">
            <a:spAutoFit/>
          </a:bodyPr>
          <a:lstStyle/>
          <a:p>
            <a:pPr marL="285750" marR="0" indent="-285750" algn="just">
              <a:lnSpc>
                <a:spcPct val="150000"/>
              </a:lnSpc>
              <a:spcBef>
                <a:spcPts val="1200"/>
              </a:spcBef>
              <a:spcAft>
                <a:spcPts val="1200"/>
              </a:spcAft>
              <a:buFont typeface="Wingdings" panose="05000000000000000000" pitchFamily="2" charset="2"/>
              <a:buChar char="v"/>
            </a:pPr>
            <a:r>
              <a:rPr lang="en-GB" sz="2800" dirty="0">
                <a:effectLst/>
                <a:latin typeface="Arial" panose="020B0604020202020204" pitchFamily="34" charset="0"/>
                <a:ea typeface="Arial" panose="020B0604020202020204" pitchFamily="34" charset="0"/>
              </a:rPr>
              <a:t>Line managers use digital HR tools to monitor and support team performance.</a:t>
            </a:r>
            <a:endParaRPr lang="en-US" sz="2800" dirty="0">
              <a:effectLst/>
              <a:latin typeface="Arial" panose="020B0604020202020204" pitchFamily="34" charset="0"/>
              <a:ea typeface="Arial" panose="020B0604020202020204" pitchFamily="34" charset="0"/>
            </a:endParaRPr>
          </a:p>
          <a:p>
            <a:pPr marL="285750" marR="0" indent="-285750" algn="just">
              <a:lnSpc>
                <a:spcPct val="150000"/>
              </a:lnSpc>
              <a:spcBef>
                <a:spcPts val="1200"/>
              </a:spcBef>
              <a:spcAft>
                <a:spcPts val="1200"/>
              </a:spcAft>
              <a:buFont typeface="Wingdings" panose="05000000000000000000" pitchFamily="2" charset="2"/>
              <a:buChar char="v"/>
            </a:pPr>
            <a:r>
              <a:rPr lang="en-GB" sz="2800" dirty="0">
                <a:effectLst/>
                <a:latin typeface="Arial" panose="020B0604020202020204" pitchFamily="34" charset="0"/>
                <a:ea typeface="Arial" panose="020B0604020202020204" pitchFamily="34" charset="0"/>
              </a:rPr>
              <a:t>They facilitate the adoption of new HR systems and digital workflows (Akter et al., 2024).</a:t>
            </a:r>
            <a:endParaRPr lang="en-US" sz="2800" dirty="0">
              <a:effectLst/>
              <a:latin typeface="Arial" panose="020B0604020202020204" pitchFamily="34" charset="0"/>
              <a:ea typeface="Arial" panose="020B0604020202020204" pitchFamily="34" charset="0"/>
            </a:endParaRPr>
          </a:p>
          <a:p>
            <a:pPr marL="285750" marR="0" indent="-285750" algn="just">
              <a:lnSpc>
                <a:spcPct val="150000"/>
              </a:lnSpc>
              <a:spcBef>
                <a:spcPts val="1200"/>
              </a:spcBef>
              <a:spcAft>
                <a:spcPts val="1200"/>
              </a:spcAft>
              <a:buFont typeface="Wingdings" panose="05000000000000000000" pitchFamily="2" charset="2"/>
              <a:buChar char="v"/>
            </a:pPr>
            <a:r>
              <a:rPr lang="en-GB" sz="2800" dirty="0">
                <a:effectLst/>
                <a:latin typeface="Arial" panose="020B0604020202020204" pitchFamily="34" charset="0"/>
                <a:ea typeface="Arial" panose="020B0604020202020204" pitchFamily="34" charset="0"/>
              </a:rPr>
              <a:t>Managers use analytics dashboards for informed workforce decisions.</a:t>
            </a:r>
            <a:endParaRPr lang="en-US" sz="2800" dirty="0">
              <a:effectLst/>
              <a:latin typeface="Arial" panose="020B0604020202020204" pitchFamily="34" charset="0"/>
              <a:ea typeface="Arial" panose="020B0604020202020204" pitchFamily="34" charset="0"/>
            </a:endParaRPr>
          </a:p>
          <a:p>
            <a:pPr marL="285750" marR="0" indent="-285750" algn="just">
              <a:lnSpc>
                <a:spcPct val="150000"/>
              </a:lnSpc>
              <a:spcBef>
                <a:spcPts val="1200"/>
              </a:spcBef>
              <a:spcAft>
                <a:spcPts val="1200"/>
              </a:spcAft>
              <a:buFont typeface="Wingdings" panose="05000000000000000000" pitchFamily="2" charset="2"/>
              <a:buChar char="v"/>
            </a:pPr>
            <a:r>
              <a:rPr lang="en-GB" sz="2800" dirty="0">
                <a:effectLst/>
                <a:latin typeface="Arial" panose="020B0604020202020204" pitchFamily="34" charset="0"/>
                <a:ea typeface="Arial" panose="020B0604020202020204" pitchFamily="34" charset="0"/>
              </a:rPr>
              <a:t>They act as key connectors between HR technologies and employee engagement.</a:t>
            </a:r>
            <a:endParaRPr lang="en-US" sz="2800" dirty="0">
              <a:effectLst/>
              <a:latin typeface="Arial" panose="020B0604020202020204" pitchFamily="34" charset="0"/>
              <a:ea typeface="Arial" panose="020B0604020202020204" pitchFamily="34" charset="0"/>
            </a:endParaRPr>
          </a:p>
        </p:txBody>
      </p:sp>
      <p:pic>
        <p:nvPicPr>
          <p:cNvPr id="6" name="Picture 5">
            <a:extLst>
              <a:ext uri="{FF2B5EF4-FFF2-40B4-BE49-F238E27FC236}">
                <a16:creationId xmlns:a16="http://schemas.microsoft.com/office/drawing/2014/main" id="{02DC15FF-CD89-EC5C-EBBF-536B54D4D76D}"/>
              </a:ext>
            </a:extLst>
          </p:cNvPr>
          <p:cNvPicPr>
            <a:picLocks noChangeAspect="1"/>
          </p:cNvPicPr>
          <p:nvPr/>
        </p:nvPicPr>
        <p:blipFill>
          <a:blip r:embed="rId8"/>
          <a:stretch>
            <a:fillRect/>
          </a:stretch>
        </p:blipFill>
        <p:spPr>
          <a:xfrm>
            <a:off x="15621000" y="266701"/>
            <a:ext cx="2364826" cy="914400"/>
          </a:xfrm>
          <a:prstGeom prst="rect">
            <a:avLst/>
          </a:prstGeom>
        </p:spPr>
      </p:pic>
      <p:pic>
        <p:nvPicPr>
          <p:cNvPr id="17" name="Picture 2" descr="D:\SUMANTA\OCTOBER\31 OCT\SEP_AIN4918    RW\Microsoft-Logo-Transparent.png">
            <a:extLst>
              <a:ext uri="{FF2B5EF4-FFF2-40B4-BE49-F238E27FC236}">
                <a16:creationId xmlns:a16="http://schemas.microsoft.com/office/drawing/2014/main" id="{2972344E-6409-C70C-86A9-7B307491D4A0}"/>
              </a:ext>
            </a:extLst>
          </p:cNvPr>
          <p:cNvPicPr>
            <a:picLocks noChangeAspect="1" noChangeArrowheads="1"/>
          </p:cNvPicPr>
          <p:nvPr/>
        </p:nvPicPr>
        <p:blipFill>
          <a:blip r:embed="rId9"/>
          <a:srcRect t="17757" b="23365"/>
          <a:stretch>
            <a:fillRect/>
          </a:stretch>
        </p:blipFill>
        <p:spPr bwMode="auto">
          <a:xfrm>
            <a:off x="762000" y="571500"/>
            <a:ext cx="2859545" cy="947056"/>
          </a:xfrm>
          <a:prstGeom prst="rect">
            <a:avLst/>
          </a:prstGeom>
          <a:noFill/>
        </p:spPr>
      </p:pic>
      <p:sp>
        <p:nvSpPr>
          <p:cNvPr id="20" name="TextBox 19">
            <a:extLst>
              <a:ext uri="{FF2B5EF4-FFF2-40B4-BE49-F238E27FC236}">
                <a16:creationId xmlns:a16="http://schemas.microsoft.com/office/drawing/2014/main" id="{82A2F27D-3108-106B-8D92-7C0FA6D331C0}"/>
              </a:ext>
            </a:extLst>
          </p:cNvPr>
          <p:cNvSpPr txBox="1"/>
          <p:nvPr/>
        </p:nvSpPr>
        <p:spPr>
          <a:xfrm>
            <a:off x="7239000" y="3429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Harshkumar</a:t>
            </a:r>
            <a:r>
              <a:rPr lang="en-GB" b="1" dirty="0">
                <a:latin typeface="Arial" panose="020B0604020202020204" pitchFamily="34" charset="0"/>
                <a:ea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Mangarola</a:t>
            </a:r>
            <a:r>
              <a:rPr lang="en-GB" b="1" dirty="0">
                <a:latin typeface="Arial" panose="020B0604020202020204" pitchFamily="34" charset="0"/>
                <a:ea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latin typeface="Arial" panose="020B0604020202020204" pitchFamily="34" charset="0"/>
                <a:ea typeface="Arial" panose="020B0604020202020204" pitchFamily="34" charset="0"/>
                <a:cs typeface="Arial" panose="020B0604020202020204" pitchFamily="34" charset="0"/>
              </a:rPr>
              <a:t>2405073</a:t>
            </a:r>
            <a:endParaRPr lang="en-GB" b="1" dirty="0">
              <a:latin typeface="Arial" panose="020B0604020202020204" pitchFamily="34" charset="0"/>
              <a:cs typeface="Arial" panose="020B0604020202020204" pitchFamily="34" charset="0"/>
              <a:sym typeface="+mn-ea"/>
            </a:endParaRPr>
          </a:p>
        </p:txBody>
      </p:sp>
      <p:sp>
        <p:nvSpPr>
          <p:cNvPr id="21" name="TextBox 20">
            <a:extLst>
              <a:ext uri="{FF2B5EF4-FFF2-40B4-BE49-F238E27FC236}">
                <a16:creationId xmlns:a16="http://schemas.microsoft.com/office/drawing/2014/main" id="{BAFC3CCD-D446-C68F-46C1-EAADA400B265}"/>
              </a:ext>
            </a:extLst>
          </p:cNvPr>
          <p:cNvSpPr txBox="1"/>
          <p:nvPr/>
        </p:nvSpPr>
        <p:spPr>
          <a:xfrm>
            <a:off x="10701339" y="9485163"/>
            <a:ext cx="9019478" cy="369332"/>
          </a:xfrm>
          <a:prstGeom prst="rect">
            <a:avLst/>
          </a:prstGeom>
          <a:noFill/>
        </p:spPr>
        <p:txBody>
          <a:bodyPr wrap="square" rtlCol="0">
            <a:spAutoFit/>
          </a:bodyPr>
          <a:lstStyle/>
          <a:p>
            <a:r>
              <a:rPr lang="en-US" dirty="0"/>
              <a:t>(Source: https://</a:t>
            </a:r>
            <a:r>
              <a:rPr lang="en-US" dirty="0" err="1"/>
              <a:t>ebpearls.com.au</a:t>
            </a:r>
            <a:r>
              <a:rPr lang="en-US" dirty="0"/>
              <a:t>/blog/incredible-ways-mobile-apps-can-help-business)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821361" y="4584074"/>
            <a:ext cx="21494542" cy="6357176"/>
            <a:chOff x="0" y="0"/>
            <a:chExt cx="5661114" cy="1674318"/>
          </a:xfrm>
        </p:grpSpPr>
        <p:sp>
          <p:nvSpPr>
            <p:cNvPr id="3" name="Freeform 3"/>
            <p:cNvSpPr/>
            <p:nvPr/>
          </p:nvSpPr>
          <p:spPr>
            <a:xfrm>
              <a:off x="0" y="0"/>
              <a:ext cx="5661114" cy="1674318"/>
            </a:xfrm>
            <a:custGeom>
              <a:avLst/>
              <a:gdLst/>
              <a:ahLst/>
              <a:cxnLst/>
              <a:rect l="l" t="t" r="r" b="b"/>
              <a:pathLst>
                <a:path w="5661114" h="1674318">
                  <a:moveTo>
                    <a:pt x="0" y="0"/>
                  </a:moveTo>
                  <a:lnTo>
                    <a:pt x="5661114" y="0"/>
                  </a:lnTo>
                  <a:lnTo>
                    <a:pt x="5661114" y="1674318"/>
                  </a:lnTo>
                  <a:lnTo>
                    <a:pt x="0" y="1674318"/>
                  </a:lnTo>
                  <a:close/>
                </a:path>
              </a:pathLst>
            </a:custGeom>
            <a:solidFill>
              <a:srgbClr val="0E8388"/>
            </a:solidFill>
          </p:spPr>
          <p:txBody>
            <a:bodyPr/>
            <a:lstStyle/>
            <a:p>
              <a:endParaRPr lang="en-US" b="1">
                <a:solidFill>
                  <a:schemeClr val="bg1"/>
                </a:solidFill>
              </a:endParaRPr>
            </a:p>
          </p:txBody>
        </p:sp>
        <p:sp>
          <p:nvSpPr>
            <p:cNvPr id="4" name="TextBox 4"/>
            <p:cNvSpPr txBox="1"/>
            <p:nvPr/>
          </p:nvSpPr>
          <p:spPr>
            <a:xfrm>
              <a:off x="0" y="0"/>
              <a:ext cx="5661114" cy="1674318"/>
            </a:xfrm>
            <a:prstGeom prst="rect">
              <a:avLst/>
            </a:prstGeom>
          </p:spPr>
          <p:txBody>
            <a:bodyPr lIns="50800" tIns="50800" rIns="50800" bIns="50800" rtlCol="0" anchor="ctr"/>
            <a:lstStyle/>
            <a:p>
              <a:pPr algn="ctr">
                <a:lnSpc>
                  <a:spcPts val="1855"/>
                </a:lnSpc>
              </a:pPr>
              <a:endParaRPr b="1">
                <a:solidFill>
                  <a:schemeClr val="bg1"/>
                </a:solidFill>
              </a:endParaRPr>
            </a:p>
          </p:txBody>
        </p:sp>
      </p:grpSp>
      <p:sp>
        <p:nvSpPr>
          <p:cNvPr id="5" name="Freeform 5"/>
          <p:cNvSpPr/>
          <p:nvPr/>
        </p:nvSpPr>
        <p:spPr>
          <a:xfrm rot="-10602057">
            <a:off x="12387093" y="-1133853"/>
            <a:ext cx="6240735" cy="2176456"/>
          </a:xfrm>
          <a:custGeom>
            <a:avLst/>
            <a:gdLst/>
            <a:ahLst/>
            <a:cxnLst/>
            <a:rect l="l" t="t" r="r" b="b"/>
            <a:pathLst>
              <a:path w="6240735" h="2176456">
                <a:moveTo>
                  <a:pt x="0" y="0"/>
                </a:moveTo>
                <a:lnTo>
                  <a:pt x="6240735" y="0"/>
                </a:lnTo>
                <a:lnTo>
                  <a:pt x="6240735" y="2176457"/>
                </a:lnTo>
                <a:lnTo>
                  <a:pt x="0" y="217645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b="1">
              <a:solidFill>
                <a:schemeClr val="bg1"/>
              </a:solidFill>
            </a:endParaRPr>
          </a:p>
        </p:txBody>
      </p:sp>
      <p:sp>
        <p:nvSpPr>
          <p:cNvPr id="6" name="Freeform 6"/>
          <p:cNvSpPr/>
          <p:nvPr/>
        </p:nvSpPr>
        <p:spPr>
          <a:xfrm rot="-201626" flipV="1">
            <a:off x="-440482" y="-1192452"/>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b="1">
              <a:solidFill>
                <a:schemeClr val="bg1"/>
              </a:solidFill>
            </a:endParaRPr>
          </a:p>
        </p:txBody>
      </p:sp>
      <p:grpSp>
        <p:nvGrpSpPr>
          <p:cNvPr id="7" name="Group 7"/>
          <p:cNvGrpSpPr/>
          <p:nvPr/>
        </p:nvGrpSpPr>
        <p:grpSpPr>
          <a:xfrm>
            <a:off x="-1342907" y="10016500"/>
            <a:ext cx="20973813" cy="734301"/>
            <a:chOff x="0" y="0"/>
            <a:chExt cx="11607985" cy="406400"/>
          </a:xfrm>
        </p:grpSpPr>
        <p:sp>
          <p:nvSpPr>
            <p:cNvPr id="8" name="Freeform 8"/>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b="1">
                <a:solidFill>
                  <a:schemeClr val="bg1"/>
                </a:solidFill>
              </a:endParaRPr>
            </a:p>
          </p:txBody>
        </p:sp>
        <p:sp>
          <p:nvSpPr>
            <p:cNvPr id="9" name="TextBox 9"/>
            <p:cNvSpPr txBox="1"/>
            <p:nvPr/>
          </p:nvSpPr>
          <p:spPr>
            <a:xfrm>
              <a:off x="0" y="-57150"/>
              <a:ext cx="11607985" cy="463550"/>
            </a:xfrm>
            <a:prstGeom prst="rect">
              <a:avLst/>
            </a:prstGeom>
          </p:spPr>
          <p:txBody>
            <a:bodyPr lIns="50800" tIns="50800" rIns="50800" bIns="50800" rtlCol="0" anchor="ctr"/>
            <a:lstStyle/>
            <a:p>
              <a:pPr algn="ctr">
                <a:lnSpc>
                  <a:spcPts val="2659"/>
                </a:lnSpc>
              </a:pPr>
              <a:endParaRPr b="1">
                <a:solidFill>
                  <a:schemeClr val="bg1"/>
                </a:solidFill>
              </a:endParaRPr>
            </a:p>
          </p:txBody>
        </p:sp>
      </p:grpSp>
      <p:grpSp>
        <p:nvGrpSpPr>
          <p:cNvPr id="10" name="Group 10"/>
          <p:cNvGrpSpPr/>
          <p:nvPr/>
        </p:nvGrpSpPr>
        <p:grpSpPr>
          <a:xfrm>
            <a:off x="4131384" y="10016500"/>
            <a:ext cx="10025232" cy="734301"/>
            <a:chOff x="0" y="0"/>
            <a:chExt cx="5548478" cy="406400"/>
          </a:xfrm>
        </p:grpSpPr>
        <p:sp>
          <p:nvSpPr>
            <p:cNvPr id="11" name="Freeform 11"/>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b="1">
                <a:solidFill>
                  <a:schemeClr val="bg1"/>
                </a:solidFill>
              </a:endParaRPr>
            </a:p>
          </p:txBody>
        </p:sp>
        <p:sp>
          <p:nvSpPr>
            <p:cNvPr id="12" name="TextBox 12"/>
            <p:cNvSpPr txBox="1"/>
            <p:nvPr/>
          </p:nvSpPr>
          <p:spPr>
            <a:xfrm>
              <a:off x="0" y="-57150"/>
              <a:ext cx="5548478" cy="463550"/>
            </a:xfrm>
            <a:prstGeom prst="rect">
              <a:avLst/>
            </a:prstGeom>
          </p:spPr>
          <p:txBody>
            <a:bodyPr lIns="50800" tIns="50800" rIns="50800" bIns="50800" rtlCol="0" anchor="ctr"/>
            <a:lstStyle/>
            <a:p>
              <a:pPr algn="ctr">
                <a:lnSpc>
                  <a:spcPts val="2659"/>
                </a:lnSpc>
              </a:pPr>
              <a:endParaRPr b="1">
                <a:solidFill>
                  <a:schemeClr val="bg1"/>
                </a:solidFill>
              </a:endParaRPr>
            </a:p>
          </p:txBody>
        </p:sp>
      </p:grpSp>
      <p:sp>
        <p:nvSpPr>
          <p:cNvPr id="13" name="TextBox 13"/>
          <p:cNvSpPr txBox="1"/>
          <p:nvPr/>
        </p:nvSpPr>
        <p:spPr>
          <a:xfrm>
            <a:off x="3581400" y="1638300"/>
            <a:ext cx="10668000" cy="1962076"/>
          </a:xfrm>
          <a:prstGeom prst="rect">
            <a:avLst/>
          </a:prstGeom>
        </p:spPr>
        <p:txBody>
          <a:bodyPr wrap="square" lIns="0" tIns="0" rIns="0" bIns="0" rtlCol="0" anchor="t">
            <a:spAutoFit/>
          </a:bodyPr>
          <a:lstStyle/>
          <a:p>
            <a:pPr algn="ctr">
              <a:lnSpc>
                <a:spcPts val="5084"/>
              </a:lnSpc>
            </a:pPr>
            <a:r>
              <a:rPr lang="en-GB" sz="6000" b="1" dirty="0"/>
              <a:t>Strategic Alignment with Microsoft’s Business Goals</a:t>
            </a:r>
            <a:endParaRPr lang="en-US" sz="6000" b="1" dirty="0"/>
          </a:p>
          <a:p>
            <a:pPr algn="ctr">
              <a:lnSpc>
                <a:spcPts val="5084"/>
              </a:lnSpc>
            </a:pPr>
            <a:endParaRPr lang="en-US" sz="4499" b="1" spc="-134" dirty="0">
              <a:latin typeface="Poppins Bold"/>
              <a:ea typeface="Poppins Bold"/>
              <a:cs typeface="Poppins Bold"/>
              <a:sym typeface="Poppins Bold"/>
            </a:endParaRPr>
          </a:p>
        </p:txBody>
      </p:sp>
      <p:sp>
        <p:nvSpPr>
          <p:cNvPr id="15" name="TextBox 15"/>
          <p:cNvSpPr txBox="1"/>
          <p:nvPr/>
        </p:nvSpPr>
        <p:spPr>
          <a:xfrm>
            <a:off x="1297793" y="6042689"/>
            <a:ext cx="3175609" cy="1436291"/>
          </a:xfrm>
          <a:prstGeom prst="rect">
            <a:avLst/>
          </a:prstGeom>
        </p:spPr>
        <p:txBody>
          <a:bodyPr lIns="0" tIns="0" rIns="0" bIns="0" rtlCol="0" anchor="t">
            <a:spAutoFit/>
          </a:bodyPr>
          <a:lstStyle/>
          <a:p>
            <a:pPr algn="ctr">
              <a:lnSpc>
                <a:spcPts val="2813"/>
              </a:lnSpc>
            </a:pPr>
            <a:r>
              <a:rPr lang="en-GB" b="1" dirty="0">
                <a:solidFill>
                  <a:schemeClr val="bg1"/>
                </a:solidFill>
              </a:rPr>
              <a:t>HR digital transformation supports Microsoft’s mission of empowering employees globally.</a:t>
            </a:r>
            <a:endParaRPr lang="en-US" b="1" dirty="0">
              <a:solidFill>
                <a:schemeClr val="bg1"/>
              </a:solidFill>
            </a:endParaRPr>
          </a:p>
          <a:p>
            <a:pPr algn="ctr">
              <a:lnSpc>
                <a:spcPts val="2813"/>
              </a:lnSpc>
            </a:pPr>
            <a:endParaRPr lang="en-US" sz="2489" b="1" spc="-74" dirty="0">
              <a:solidFill>
                <a:schemeClr val="bg1"/>
              </a:solidFill>
              <a:latin typeface="Poppins Bold"/>
              <a:ea typeface="Poppins Bold"/>
              <a:cs typeface="Poppins Bold"/>
              <a:sym typeface="Poppins Bold"/>
            </a:endParaRPr>
          </a:p>
        </p:txBody>
      </p:sp>
      <p:sp>
        <p:nvSpPr>
          <p:cNvPr id="17" name="TextBox 17"/>
          <p:cNvSpPr txBox="1"/>
          <p:nvPr/>
        </p:nvSpPr>
        <p:spPr>
          <a:xfrm>
            <a:off x="5200743" y="6042689"/>
            <a:ext cx="3715643" cy="1077218"/>
          </a:xfrm>
          <a:prstGeom prst="rect">
            <a:avLst/>
          </a:prstGeom>
        </p:spPr>
        <p:txBody>
          <a:bodyPr lIns="0" tIns="0" rIns="0" bIns="0" rtlCol="0" anchor="t">
            <a:spAutoFit/>
          </a:bodyPr>
          <a:lstStyle/>
          <a:p>
            <a:pPr algn="ctr">
              <a:lnSpc>
                <a:spcPts val="2813"/>
              </a:lnSpc>
            </a:pPr>
            <a:r>
              <a:rPr lang="en-GB" b="1" dirty="0">
                <a:solidFill>
                  <a:schemeClr val="bg1"/>
                </a:solidFill>
              </a:rPr>
              <a:t>Data-driven HR systems enhance talent retention and innovation capacity.</a:t>
            </a:r>
            <a:endParaRPr lang="en-US" b="1" dirty="0">
              <a:solidFill>
                <a:schemeClr val="bg1"/>
              </a:solidFill>
            </a:endParaRPr>
          </a:p>
          <a:p>
            <a:pPr algn="ctr">
              <a:lnSpc>
                <a:spcPts val="2813"/>
              </a:lnSpc>
            </a:pPr>
            <a:endParaRPr lang="en-US" sz="2489" b="1" spc="-74" dirty="0">
              <a:solidFill>
                <a:schemeClr val="bg1"/>
              </a:solidFill>
              <a:latin typeface="Poppins Bold"/>
              <a:ea typeface="Poppins Bold"/>
              <a:cs typeface="Poppins Bold"/>
              <a:sym typeface="Poppins Bold"/>
            </a:endParaRPr>
          </a:p>
        </p:txBody>
      </p:sp>
      <p:sp>
        <p:nvSpPr>
          <p:cNvPr id="19" name="TextBox 19"/>
          <p:cNvSpPr txBox="1"/>
          <p:nvPr/>
        </p:nvSpPr>
        <p:spPr>
          <a:xfrm>
            <a:off x="9547648" y="6042689"/>
            <a:ext cx="3365670" cy="1795363"/>
          </a:xfrm>
          <a:prstGeom prst="rect">
            <a:avLst/>
          </a:prstGeom>
        </p:spPr>
        <p:txBody>
          <a:bodyPr lIns="0" tIns="0" rIns="0" bIns="0" rtlCol="0" anchor="t">
            <a:spAutoFit/>
          </a:bodyPr>
          <a:lstStyle/>
          <a:p>
            <a:pPr algn="ctr">
              <a:lnSpc>
                <a:spcPts val="2813"/>
              </a:lnSpc>
            </a:pPr>
            <a:r>
              <a:rPr lang="en-GB" b="1" dirty="0">
                <a:solidFill>
                  <a:schemeClr val="bg1"/>
                </a:solidFill>
              </a:rPr>
              <a:t>AI integration strengthens agility and leadership development (Cherep, </a:t>
            </a:r>
            <a:r>
              <a:rPr lang="en-GB" b="1" dirty="0" err="1">
                <a:solidFill>
                  <a:schemeClr val="bg1"/>
                </a:solidFill>
              </a:rPr>
              <a:t>Voronkova</a:t>
            </a:r>
            <a:r>
              <a:rPr lang="en-GB" b="1" dirty="0">
                <a:solidFill>
                  <a:schemeClr val="bg1"/>
                </a:solidFill>
              </a:rPr>
              <a:t> and </a:t>
            </a:r>
            <a:r>
              <a:rPr lang="en-GB" b="1" dirty="0" err="1">
                <a:solidFill>
                  <a:schemeClr val="bg1"/>
                </a:solidFill>
              </a:rPr>
              <a:t>Androsova</a:t>
            </a:r>
            <a:r>
              <a:rPr lang="en-GB" b="1" dirty="0">
                <a:solidFill>
                  <a:schemeClr val="bg1"/>
                </a:solidFill>
              </a:rPr>
              <a:t>, 2022).</a:t>
            </a:r>
            <a:endParaRPr lang="en-US" b="1" dirty="0">
              <a:solidFill>
                <a:schemeClr val="bg1"/>
              </a:solidFill>
            </a:endParaRPr>
          </a:p>
          <a:p>
            <a:pPr algn="ctr">
              <a:lnSpc>
                <a:spcPts val="2813"/>
              </a:lnSpc>
            </a:pPr>
            <a:endParaRPr lang="en-US" sz="2489" b="1" spc="-74" dirty="0">
              <a:solidFill>
                <a:schemeClr val="bg1"/>
              </a:solidFill>
              <a:latin typeface="Poppins Bold"/>
              <a:ea typeface="Poppins Bold"/>
              <a:cs typeface="Poppins Bold"/>
              <a:sym typeface="Poppins Bold"/>
            </a:endParaRPr>
          </a:p>
        </p:txBody>
      </p:sp>
      <p:sp>
        <p:nvSpPr>
          <p:cNvPr id="21" name="TextBox 21"/>
          <p:cNvSpPr txBox="1"/>
          <p:nvPr/>
        </p:nvSpPr>
        <p:spPr>
          <a:xfrm>
            <a:off x="13545504" y="6042689"/>
            <a:ext cx="3713796" cy="1436291"/>
          </a:xfrm>
          <a:prstGeom prst="rect">
            <a:avLst/>
          </a:prstGeom>
        </p:spPr>
        <p:txBody>
          <a:bodyPr lIns="0" tIns="0" rIns="0" bIns="0" rtlCol="0" anchor="t">
            <a:spAutoFit/>
          </a:bodyPr>
          <a:lstStyle/>
          <a:p>
            <a:pPr algn="ctr">
              <a:lnSpc>
                <a:spcPts val="2813"/>
              </a:lnSpc>
            </a:pPr>
            <a:r>
              <a:rPr lang="en-GB" b="1" dirty="0">
                <a:solidFill>
                  <a:schemeClr val="bg1"/>
                </a:solidFill>
              </a:rPr>
              <a:t>Technology-driven HR initiatives align workforce management with sustainable business growth.</a:t>
            </a:r>
            <a:endParaRPr lang="en-US" b="1" dirty="0">
              <a:solidFill>
                <a:schemeClr val="bg1"/>
              </a:solidFill>
            </a:endParaRPr>
          </a:p>
          <a:p>
            <a:pPr algn="ctr">
              <a:lnSpc>
                <a:spcPts val="2813"/>
              </a:lnSpc>
            </a:pPr>
            <a:endParaRPr lang="en-US" sz="2489" b="1" spc="-74" dirty="0">
              <a:solidFill>
                <a:schemeClr val="bg1"/>
              </a:solidFill>
              <a:latin typeface="Poppins Bold"/>
              <a:ea typeface="Poppins Bold"/>
              <a:cs typeface="Poppins Bold"/>
              <a:sym typeface="Poppins Bold"/>
            </a:endParaRPr>
          </a:p>
        </p:txBody>
      </p:sp>
      <p:sp>
        <p:nvSpPr>
          <p:cNvPr id="22" name="Freeform 22"/>
          <p:cNvSpPr/>
          <p:nvPr/>
        </p:nvSpPr>
        <p:spPr>
          <a:xfrm>
            <a:off x="1746033"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5">
              <a:alphaModFix amt="68000"/>
            </a:blip>
            <a:stretch>
              <a:fillRect/>
            </a:stretch>
          </a:blipFill>
        </p:spPr>
        <p:txBody>
          <a:bodyPr/>
          <a:lstStyle/>
          <a:p>
            <a:endParaRPr lang="en-US" b="1">
              <a:solidFill>
                <a:schemeClr val="bg1"/>
              </a:solidFill>
            </a:endParaRPr>
          </a:p>
        </p:txBody>
      </p:sp>
      <p:sp>
        <p:nvSpPr>
          <p:cNvPr id="23" name="Freeform 23"/>
          <p:cNvSpPr/>
          <p:nvPr/>
        </p:nvSpPr>
        <p:spPr>
          <a:xfrm>
            <a:off x="5954249"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5">
              <a:alphaModFix amt="68000"/>
            </a:blip>
            <a:stretch>
              <a:fillRect/>
            </a:stretch>
          </a:blipFill>
        </p:spPr>
        <p:txBody>
          <a:bodyPr/>
          <a:lstStyle/>
          <a:p>
            <a:endParaRPr lang="en-US" b="1">
              <a:solidFill>
                <a:schemeClr val="bg1"/>
              </a:solidFill>
            </a:endParaRPr>
          </a:p>
        </p:txBody>
      </p:sp>
      <p:grpSp>
        <p:nvGrpSpPr>
          <p:cNvPr id="24" name="Group 24"/>
          <p:cNvGrpSpPr/>
          <p:nvPr/>
        </p:nvGrpSpPr>
        <p:grpSpPr>
          <a:xfrm>
            <a:off x="1874219" y="3498166"/>
            <a:ext cx="2082799" cy="2082799"/>
            <a:chOff x="0" y="0"/>
            <a:chExt cx="812800" cy="812800"/>
          </a:xfrm>
        </p:grpSpPr>
        <p:sp>
          <p:nvSpPr>
            <p:cNvPr id="25" name="Freeform 2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solidFill>
                  <a:schemeClr val="bg1"/>
                </a:solidFill>
              </a:endParaRPr>
            </a:p>
          </p:txBody>
        </p:sp>
        <p:sp>
          <p:nvSpPr>
            <p:cNvPr id="26" name="TextBox 26"/>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solidFill>
                  <a:schemeClr val="bg1"/>
                </a:solidFill>
              </a:endParaRPr>
            </a:p>
          </p:txBody>
        </p:sp>
      </p:grpSp>
      <p:grpSp>
        <p:nvGrpSpPr>
          <p:cNvPr id="27" name="Group 27"/>
          <p:cNvGrpSpPr/>
          <p:nvPr/>
        </p:nvGrpSpPr>
        <p:grpSpPr>
          <a:xfrm>
            <a:off x="1959807" y="3583754"/>
            <a:ext cx="1911622" cy="1911622"/>
            <a:chOff x="0" y="0"/>
            <a:chExt cx="812800" cy="812800"/>
          </a:xfrm>
        </p:grpSpPr>
        <p:sp>
          <p:nvSpPr>
            <p:cNvPr id="28" name="Freeform 2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solidFill>
                  <a:schemeClr val="bg1"/>
                </a:solidFill>
              </a:endParaRPr>
            </a:p>
          </p:txBody>
        </p:sp>
        <p:sp>
          <p:nvSpPr>
            <p:cNvPr id="29" name="TextBox 29"/>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solidFill>
                  <a:schemeClr val="bg1"/>
                </a:solidFill>
              </a:endParaRPr>
            </a:p>
          </p:txBody>
        </p:sp>
      </p:grpSp>
      <p:sp>
        <p:nvSpPr>
          <p:cNvPr id="30" name="Freeform 30"/>
          <p:cNvSpPr/>
          <p:nvPr/>
        </p:nvSpPr>
        <p:spPr>
          <a:xfrm>
            <a:off x="2311879"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b="1">
              <a:solidFill>
                <a:schemeClr val="bg1"/>
              </a:solidFill>
            </a:endParaRPr>
          </a:p>
        </p:txBody>
      </p:sp>
      <p:grpSp>
        <p:nvGrpSpPr>
          <p:cNvPr id="31" name="Group 31"/>
          <p:cNvGrpSpPr/>
          <p:nvPr/>
        </p:nvGrpSpPr>
        <p:grpSpPr>
          <a:xfrm>
            <a:off x="6016641" y="3420796"/>
            <a:ext cx="2082799" cy="2082799"/>
            <a:chOff x="0" y="0"/>
            <a:chExt cx="812800" cy="812800"/>
          </a:xfrm>
        </p:grpSpPr>
        <p:sp>
          <p:nvSpPr>
            <p:cNvPr id="32" name="Freeform 3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solidFill>
                  <a:schemeClr val="bg1"/>
                </a:solidFill>
              </a:endParaRPr>
            </a:p>
          </p:txBody>
        </p:sp>
        <p:sp>
          <p:nvSpPr>
            <p:cNvPr id="33" name="TextBox 33"/>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solidFill>
                  <a:schemeClr val="bg1"/>
                </a:solidFill>
              </a:endParaRPr>
            </a:p>
          </p:txBody>
        </p:sp>
      </p:grpSp>
      <p:grpSp>
        <p:nvGrpSpPr>
          <p:cNvPr id="34" name="Group 34"/>
          <p:cNvGrpSpPr/>
          <p:nvPr/>
        </p:nvGrpSpPr>
        <p:grpSpPr>
          <a:xfrm>
            <a:off x="6102229" y="3506384"/>
            <a:ext cx="1911622" cy="1911622"/>
            <a:chOff x="0" y="0"/>
            <a:chExt cx="812800" cy="812800"/>
          </a:xfrm>
        </p:grpSpPr>
        <p:sp>
          <p:nvSpPr>
            <p:cNvPr id="35" name="Freeform 3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solidFill>
                  <a:schemeClr val="bg1"/>
                </a:solidFill>
              </a:endParaRPr>
            </a:p>
          </p:txBody>
        </p:sp>
        <p:sp>
          <p:nvSpPr>
            <p:cNvPr id="36" name="TextBox 36"/>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solidFill>
                  <a:schemeClr val="bg1"/>
                </a:solidFill>
              </a:endParaRPr>
            </a:p>
          </p:txBody>
        </p:sp>
      </p:grpSp>
      <p:sp>
        <p:nvSpPr>
          <p:cNvPr id="37" name="Freeform 37"/>
          <p:cNvSpPr/>
          <p:nvPr/>
        </p:nvSpPr>
        <p:spPr>
          <a:xfrm>
            <a:off x="6484845"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b="1">
              <a:solidFill>
                <a:schemeClr val="bg1"/>
              </a:solidFill>
            </a:endParaRPr>
          </a:p>
        </p:txBody>
      </p:sp>
      <p:sp>
        <p:nvSpPr>
          <p:cNvPr id="38" name="Freeform 38"/>
          <p:cNvSpPr/>
          <p:nvPr/>
        </p:nvSpPr>
        <p:spPr>
          <a:xfrm>
            <a:off x="10014308"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5">
              <a:alphaModFix amt="68000"/>
            </a:blip>
            <a:stretch>
              <a:fillRect/>
            </a:stretch>
          </a:blipFill>
        </p:spPr>
        <p:txBody>
          <a:bodyPr/>
          <a:lstStyle/>
          <a:p>
            <a:endParaRPr lang="en-US" b="1">
              <a:solidFill>
                <a:schemeClr val="bg1"/>
              </a:solidFill>
            </a:endParaRPr>
          </a:p>
        </p:txBody>
      </p:sp>
      <p:grpSp>
        <p:nvGrpSpPr>
          <p:cNvPr id="39" name="Group 39"/>
          <p:cNvGrpSpPr/>
          <p:nvPr/>
        </p:nvGrpSpPr>
        <p:grpSpPr>
          <a:xfrm>
            <a:off x="10162464" y="3464985"/>
            <a:ext cx="2082799" cy="2082799"/>
            <a:chOff x="0" y="0"/>
            <a:chExt cx="812800" cy="812800"/>
          </a:xfrm>
        </p:grpSpPr>
        <p:sp>
          <p:nvSpPr>
            <p:cNvPr id="40" name="Freeform 4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solidFill>
                  <a:schemeClr val="bg1"/>
                </a:solidFill>
              </a:endParaRPr>
            </a:p>
          </p:txBody>
        </p:sp>
        <p:sp>
          <p:nvSpPr>
            <p:cNvPr id="41" name="TextBox 41"/>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solidFill>
                  <a:schemeClr val="bg1"/>
                </a:solidFill>
              </a:endParaRPr>
            </a:p>
          </p:txBody>
        </p:sp>
      </p:grpSp>
      <p:grpSp>
        <p:nvGrpSpPr>
          <p:cNvPr id="42" name="Group 42"/>
          <p:cNvGrpSpPr/>
          <p:nvPr/>
        </p:nvGrpSpPr>
        <p:grpSpPr>
          <a:xfrm>
            <a:off x="10248052" y="3550573"/>
            <a:ext cx="1911622" cy="1911622"/>
            <a:chOff x="0" y="0"/>
            <a:chExt cx="812800" cy="812800"/>
          </a:xfrm>
        </p:grpSpPr>
        <p:sp>
          <p:nvSpPr>
            <p:cNvPr id="43" name="Freeform 4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solidFill>
                  <a:schemeClr val="bg1"/>
                </a:solidFill>
              </a:endParaRPr>
            </a:p>
          </p:txBody>
        </p:sp>
        <p:sp>
          <p:nvSpPr>
            <p:cNvPr id="44" name="TextBox 44"/>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solidFill>
                  <a:schemeClr val="bg1"/>
                </a:solidFill>
              </a:endParaRPr>
            </a:p>
          </p:txBody>
        </p:sp>
      </p:grpSp>
      <p:sp>
        <p:nvSpPr>
          <p:cNvPr id="45" name="Freeform 45"/>
          <p:cNvSpPr/>
          <p:nvPr/>
        </p:nvSpPr>
        <p:spPr>
          <a:xfrm>
            <a:off x="10668925" y="3875415"/>
            <a:ext cx="1123117" cy="1123117"/>
          </a:xfrm>
          <a:custGeom>
            <a:avLst/>
            <a:gdLst/>
            <a:ahLst/>
            <a:cxnLst/>
            <a:rect l="l" t="t" r="r" b="b"/>
            <a:pathLst>
              <a:path w="1123117" h="1123117">
                <a:moveTo>
                  <a:pt x="0" y="0"/>
                </a:moveTo>
                <a:lnTo>
                  <a:pt x="1123116" y="0"/>
                </a:lnTo>
                <a:lnTo>
                  <a:pt x="1123116" y="1123117"/>
                </a:lnTo>
                <a:lnTo>
                  <a:pt x="0" y="112311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b="1">
              <a:solidFill>
                <a:schemeClr val="bg1"/>
              </a:solidFill>
            </a:endParaRPr>
          </a:p>
        </p:txBody>
      </p:sp>
      <p:sp>
        <p:nvSpPr>
          <p:cNvPr id="46" name="Freeform 46"/>
          <p:cNvSpPr/>
          <p:nvPr/>
        </p:nvSpPr>
        <p:spPr>
          <a:xfrm>
            <a:off x="14222524" y="3359089"/>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5">
              <a:alphaModFix amt="68000"/>
            </a:blip>
            <a:stretch>
              <a:fillRect/>
            </a:stretch>
          </a:blipFill>
        </p:spPr>
        <p:txBody>
          <a:bodyPr/>
          <a:lstStyle/>
          <a:p>
            <a:endParaRPr lang="en-US" b="1">
              <a:solidFill>
                <a:schemeClr val="bg1"/>
              </a:solidFill>
            </a:endParaRPr>
          </a:p>
        </p:txBody>
      </p:sp>
      <p:grpSp>
        <p:nvGrpSpPr>
          <p:cNvPr id="47" name="Group 47"/>
          <p:cNvGrpSpPr/>
          <p:nvPr/>
        </p:nvGrpSpPr>
        <p:grpSpPr>
          <a:xfrm>
            <a:off x="14355972" y="3460741"/>
            <a:ext cx="2082799" cy="2082799"/>
            <a:chOff x="0" y="0"/>
            <a:chExt cx="812800" cy="812800"/>
          </a:xfrm>
        </p:grpSpPr>
        <p:sp>
          <p:nvSpPr>
            <p:cNvPr id="48" name="Freeform 4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solidFill>
                  <a:schemeClr val="bg1"/>
                </a:solidFill>
              </a:endParaRPr>
            </a:p>
          </p:txBody>
        </p:sp>
        <p:sp>
          <p:nvSpPr>
            <p:cNvPr id="49" name="TextBox 49"/>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solidFill>
                  <a:schemeClr val="bg1"/>
                </a:solidFill>
              </a:endParaRPr>
            </a:p>
          </p:txBody>
        </p:sp>
      </p:grpSp>
      <p:grpSp>
        <p:nvGrpSpPr>
          <p:cNvPr id="50" name="Group 50"/>
          <p:cNvGrpSpPr/>
          <p:nvPr/>
        </p:nvGrpSpPr>
        <p:grpSpPr>
          <a:xfrm>
            <a:off x="14441560" y="3546329"/>
            <a:ext cx="1911622" cy="1911622"/>
            <a:chOff x="0" y="0"/>
            <a:chExt cx="812800" cy="812800"/>
          </a:xfrm>
        </p:grpSpPr>
        <p:sp>
          <p:nvSpPr>
            <p:cNvPr id="51" name="Freeform 5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solidFill>
                  <a:schemeClr val="bg1"/>
                </a:solidFill>
              </a:endParaRPr>
            </a:p>
          </p:txBody>
        </p:sp>
        <p:sp>
          <p:nvSpPr>
            <p:cNvPr id="52" name="TextBox 52"/>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solidFill>
                  <a:schemeClr val="bg1"/>
                </a:solidFill>
              </a:endParaRPr>
            </a:p>
          </p:txBody>
        </p:sp>
      </p:grpSp>
      <p:sp>
        <p:nvSpPr>
          <p:cNvPr id="53" name="Freeform 53"/>
          <p:cNvSpPr/>
          <p:nvPr/>
        </p:nvSpPr>
        <p:spPr>
          <a:xfrm>
            <a:off x="14828683"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b="1">
              <a:solidFill>
                <a:schemeClr val="bg1"/>
              </a:solidFill>
            </a:endParaRPr>
          </a:p>
        </p:txBody>
      </p:sp>
      <p:pic>
        <p:nvPicPr>
          <p:cNvPr id="14" name="Picture 13">
            <a:extLst>
              <a:ext uri="{FF2B5EF4-FFF2-40B4-BE49-F238E27FC236}">
                <a16:creationId xmlns:a16="http://schemas.microsoft.com/office/drawing/2014/main" id="{84064DE2-7AFA-C108-95A2-F6DE474FF79D}"/>
              </a:ext>
            </a:extLst>
          </p:cNvPr>
          <p:cNvPicPr>
            <a:picLocks noChangeAspect="1"/>
          </p:cNvPicPr>
          <p:nvPr/>
        </p:nvPicPr>
        <p:blipFill>
          <a:blip r:embed="rId14"/>
          <a:stretch>
            <a:fillRect/>
          </a:stretch>
        </p:blipFill>
        <p:spPr>
          <a:xfrm>
            <a:off x="15621000" y="266701"/>
            <a:ext cx="2364826" cy="914400"/>
          </a:xfrm>
          <a:prstGeom prst="rect">
            <a:avLst/>
          </a:prstGeom>
        </p:spPr>
      </p:pic>
      <p:pic>
        <p:nvPicPr>
          <p:cNvPr id="16" name="Picture 2" descr="D:\SUMANTA\OCTOBER\31 OCT\SEP_AIN4918    RW\Microsoft-Logo-Transparent.png">
            <a:extLst>
              <a:ext uri="{FF2B5EF4-FFF2-40B4-BE49-F238E27FC236}">
                <a16:creationId xmlns:a16="http://schemas.microsoft.com/office/drawing/2014/main" id="{16C447A1-A9ED-374A-AFA4-12523870D5DC}"/>
              </a:ext>
            </a:extLst>
          </p:cNvPr>
          <p:cNvPicPr>
            <a:picLocks noChangeAspect="1" noChangeArrowheads="1"/>
          </p:cNvPicPr>
          <p:nvPr/>
        </p:nvPicPr>
        <p:blipFill>
          <a:blip r:embed="rId15"/>
          <a:srcRect t="17757" b="23365"/>
          <a:stretch>
            <a:fillRect/>
          </a:stretch>
        </p:blipFill>
        <p:spPr bwMode="auto">
          <a:xfrm>
            <a:off x="762000" y="571500"/>
            <a:ext cx="2859545" cy="947056"/>
          </a:xfrm>
          <a:prstGeom prst="rect">
            <a:avLst/>
          </a:prstGeom>
          <a:noFill/>
        </p:spPr>
      </p:pic>
      <p:sp>
        <p:nvSpPr>
          <p:cNvPr id="18" name="TextBox 17">
            <a:extLst>
              <a:ext uri="{FF2B5EF4-FFF2-40B4-BE49-F238E27FC236}">
                <a16:creationId xmlns:a16="http://schemas.microsoft.com/office/drawing/2014/main" id="{F9D916F8-A5C7-90D0-5324-A9C3181022A0}"/>
              </a:ext>
            </a:extLst>
          </p:cNvPr>
          <p:cNvSpPr txBox="1"/>
          <p:nvPr/>
        </p:nvSpPr>
        <p:spPr>
          <a:xfrm>
            <a:off x="7239000" y="3429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Harshkumar</a:t>
            </a:r>
            <a:r>
              <a:rPr lang="en-GB" b="1" dirty="0">
                <a:latin typeface="Arial" panose="020B0604020202020204" pitchFamily="34" charset="0"/>
                <a:ea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Mangarola</a:t>
            </a:r>
            <a:r>
              <a:rPr lang="en-GB" b="1" dirty="0">
                <a:latin typeface="Arial" panose="020B0604020202020204" pitchFamily="34" charset="0"/>
                <a:ea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latin typeface="Arial" panose="020B0604020202020204" pitchFamily="34" charset="0"/>
                <a:ea typeface="Arial" panose="020B0604020202020204" pitchFamily="34" charset="0"/>
                <a:cs typeface="Arial" panose="020B0604020202020204" pitchFamily="34" charset="0"/>
              </a:rPr>
              <a:t>2405073</a:t>
            </a:r>
            <a:endParaRPr lang="en-GB" b="1" dirty="0">
              <a:latin typeface="Arial" panose="020B0604020202020204" pitchFamily="34" charset="0"/>
              <a:cs typeface="Arial" panose="020B0604020202020204" pitchFamily="34" charset="0"/>
              <a:sym typeface="+mn-e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602057">
            <a:off x="12387093" y="-1133853"/>
            <a:ext cx="6240735" cy="2176456"/>
          </a:xfrm>
          <a:custGeom>
            <a:avLst/>
            <a:gdLst/>
            <a:ahLst/>
            <a:cxnLst/>
            <a:rect l="l" t="t" r="r" b="b"/>
            <a:pathLst>
              <a:path w="6240735" h="2176456">
                <a:moveTo>
                  <a:pt x="0" y="0"/>
                </a:moveTo>
                <a:lnTo>
                  <a:pt x="6240735" y="0"/>
                </a:lnTo>
                <a:lnTo>
                  <a:pt x="6240735" y="2176457"/>
                </a:lnTo>
                <a:lnTo>
                  <a:pt x="0" y="217645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rot="-201626" flipV="1">
            <a:off x="-440482" y="-1192452"/>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4" name="Freeform 4"/>
          <p:cNvSpPr/>
          <p:nvPr/>
        </p:nvSpPr>
        <p:spPr>
          <a:xfrm>
            <a:off x="9918829" y="2954304"/>
            <a:ext cx="7340471" cy="6282219"/>
          </a:xfrm>
          <a:custGeom>
            <a:avLst/>
            <a:gdLst/>
            <a:ahLst/>
            <a:cxnLst/>
            <a:rect l="l" t="t" r="r" b="b"/>
            <a:pathLst>
              <a:path w="7340471" h="6282219">
                <a:moveTo>
                  <a:pt x="0" y="0"/>
                </a:moveTo>
                <a:lnTo>
                  <a:pt x="7340471" y="0"/>
                </a:lnTo>
                <a:lnTo>
                  <a:pt x="7340471" y="6282220"/>
                </a:lnTo>
                <a:lnTo>
                  <a:pt x="0" y="628222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5" name="Group 5"/>
          <p:cNvGrpSpPr/>
          <p:nvPr/>
        </p:nvGrpSpPr>
        <p:grpSpPr>
          <a:xfrm>
            <a:off x="-1342907" y="10016500"/>
            <a:ext cx="20973813" cy="734301"/>
            <a:chOff x="0" y="0"/>
            <a:chExt cx="11607985" cy="406400"/>
          </a:xfrm>
        </p:grpSpPr>
        <p:sp>
          <p:nvSpPr>
            <p:cNvPr id="6" name="Freeform 6"/>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7" name="TextBox 7"/>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2488624" y="10016500"/>
            <a:ext cx="13310752" cy="734301"/>
            <a:chOff x="0" y="0"/>
            <a:chExt cx="7366854" cy="406400"/>
          </a:xfrm>
        </p:grpSpPr>
        <p:sp>
          <p:nvSpPr>
            <p:cNvPr id="9" name="Freeform 9"/>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10" name="TextBox 10"/>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4131384" y="10016500"/>
            <a:ext cx="10025232" cy="734301"/>
            <a:chOff x="0" y="0"/>
            <a:chExt cx="5548478" cy="406400"/>
          </a:xfrm>
        </p:grpSpPr>
        <p:sp>
          <p:nvSpPr>
            <p:cNvPr id="12" name="Freeform 12"/>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3" name="TextBox 13"/>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a:off x="11801545" y="5421145"/>
            <a:ext cx="1221784" cy="1201930"/>
          </a:xfrm>
          <a:custGeom>
            <a:avLst/>
            <a:gdLst/>
            <a:ahLst/>
            <a:cxnLst/>
            <a:rect l="l" t="t" r="r" b="b"/>
            <a:pathLst>
              <a:path w="1221784" h="1201930">
                <a:moveTo>
                  <a:pt x="0" y="0"/>
                </a:moveTo>
                <a:lnTo>
                  <a:pt x="1221784" y="0"/>
                </a:lnTo>
                <a:lnTo>
                  <a:pt x="1221784" y="1201930"/>
                </a:lnTo>
                <a:lnTo>
                  <a:pt x="0" y="120193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5" name="TextBox 15"/>
          <p:cNvSpPr txBox="1"/>
          <p:nvPr/>
        </p:nvSpPr>
        <p:spPr>
          <a:xfrm>
            <a:off x="5002877" y="1451436"/>
            <a:ext cx="7960319" cy="1357166"/>
          </a:xfrm>
          <a:prstGeom prst="rect">
            <a:avLst/>
          </a:prstGeom>
        </p:spPr>
        <p:txBody>
          <a:bodyPr wrap="square" lIns="0" tIns="0" rIns="0" bIns="0" rtlCol="0" anchor="t">
            <a:spAutoFit/>
          </a:bodyPr>
          <a:lstStyle/>
          <a:p>
            <a:pPr algn="ctr">
              <a:lnSpc>
                <a:spcPts val="5084"/>
              </a:lnSpc>
            </a:pPr>
            <a:r>
              <a:rPr lang="en-GB" sz="6000" b="1" dirty="0"/>
              <a:t>Key HR Challenges in Digital Transformation</a:t>
            </a:r>
            <a:endParaRPr lang="en-US" sz="6000" b="1" spc="-134" dirty="0">
              <a:solidFill>
                <a:srgbClr val="000000"/>
              </a:solidFill>
              <a:latin typeface="Poppins Bold"/>
              <a:ea typeface="Poppins Bold"/>
              <a:cs typeface="Poppins Bold"/>
              <a:sym typeface="Poppins Bold"/>
            </a:endParaRPr>
          </a:p>
        </p:txBody>
      </p:sp>
      <p:sp>
        <p:nvSpPr>
          <p:cNvPr id="16" name="TextBox 16"/>
          <p:cNvSpPr txBox="1"/>
          <p:nvPr/>
        </p:nvSpPr>
        <p:spPr>
          <a:xfrm>
            <a:off x="12227182" y="3075536"/>
            <a:ext cx="2023184" cy="490443"/>
          </a:xfrm>
          <a:prstGeom prst="rect">
            <a:avLst/>
          </a:prstGeom>
        </p:spPr>
        <p:txBody>
          <a:bodyPr lIns="0" tIns="0" rIns="0" bIns="0" rtlCol="0" anchor="t">
            <a:spAutoFit/>
          </a:bodyPr>
          <a:lstStyle/>
          <a:p>
            <a:pPr algn="l">
              <a:lnSpc>
                <a:spcPts val="1880"/>
              </a:lnSpc>
            </a:pPr>
            <a:r>
              <a:rPr lang="en-US" sz="1664" b="1" spc="-49">
                <a:solidFill>
                  <a:srgbClr val="000000"/>
                </a:solidFill>
                <a:latin typeface="Poppins Bold"/>
                <a:ea typeface="Poppins Bold"/>
                <a:cs typeface="Poppins Bold"/>
                <a:sym typeface="Poppins Bold"/>
              </a:rPr>
              <a:t>Setting Performance Goals</a:t>
            </a:r>
          </a:p>
        </p:txBody>
      </p:sp>
      <p:sp>
        <p:nvSpPr>
          <p:cNvPr id="17" name="TextBox 17"/>
          <p:cNvSpPr txBox="1"/>
          <p:nvPr/>
        </p:nvSpPr>
        <p:spPr>
          <a:xfrm>
            <a:off x="12227182" y="8618648"/>
            <a:ext cx="2023184" cy="490443"/>
          </a:xfrm>
          <a:prstGeom prst="rect">
            <a:avLst/>
          </a:prstGeom>
        </p:spPr>
        <p:txBody>
          <a:bodyPr lIns="0" tIns="0" rIns="0" bIns="0" rtlCol="0" anchor="t">
            <a:spAutoFit/>
          </a:bodyPr>
          <a:lstStyle/>
          <a:p>
            <a:pPr algn="l">
              <a:lnSpc>
                <a:spcPts val="1880"/>
              </a:lnSpc>
            </a:pPr>
            <a:r>
              <a:rPr lang="en-US" sz="1664" b="1" spc="-49">
                <a:solidFill>
                  <a:srgbClr val="000000"/>
                </a:solidFill>
                <a:latin typeface="Poppins Bold"/>
                <a:ea typeface="Poppins Bold"/>
                <a:cs typeface="Poppins Bold"/>
                <a:sym typeface="Poppins Bold"/>
              </a:rPr>
              <a:t>Developing HR Training Programs</a:t>
            </a:r>
          </a:p>
        </p:txBody>
      </p:sp>
      <p:sp>
        <p:nvSpPr>
          <p:cNvPr id="18" name="TextBox 18"/>
          <p:cNvSpPr txBox="1"/>
          <p:nvPr/>
        </p:nvSpPr>
        <p:spPr>
          <a:xfrm>
            <a:off x="14959514" y="5921716"/>
            <a:ext cx="2023184" cy="490443"/>
          </a:xfrm>
          <a:prstGeom prst="rect">
            <a:avLst/>
          </a:prstGeom>
        </p:spPr>
        <p:txBody>
          <a:bodyPr lIns="0" tIns="0" rIns="0" bIns="0" rtlCol="0" anchor="t">
            <a:spAutoFit/>
          </a:bodyPr>
          <a:lstStyle/>
          <a:p>
            <a:pPr algn="l">
              <a:lnSpc>
                <a:spcPts val="1880"/>
              </a:lnSpc>
            </a:pPr>
            <a:r>
              <a:rPr lang="en-US" sz="1664" b="1" spc="-49">
                <a:solidFill>
                  <a:srgbClr val="000000"/>
                </a:solidFill>
                <a:latin typeface="Poppins Bold"/>
                <a:ea typeface="Poppins Bold"/>
                <a:cs typeface="Poppins Bold"/>
                <a:sym typeface="Poppins Bold"/>
              </a:rPr>
              <a:t>Streamlining Team Communication</a:t>
            </a:r>
          </a:p>
        </p:txBody>
      </p:sp>
      <p:sp>
        <p:nvSpPr>
          <p:cNvPr id="19" name="TextBox 19"/>
          <p:cNvSpPr txBox="1"/>
          <p:nvPr/>
        </p:nvSpPr>
        <p:spPr>
          <a:xfrm>
            <a:off x="14620299" y="4285582"/>
            <a:ext cx="2116041" cy="393772"/>
          </a:xfrm>
          <a:prstGeom prst="rect">
            <a:avLst/>
          </a:prstGeom>
        </p:spPr>
        <p:txBody>
          <a:bodyPr lIns="0" tIns="0" rIns="0" bIns="0" rtlCol="0" anchor="t">
            <a:spAutoFit/>
          </a:bodyPr>
          <a:lstStyle/>
          <a:p>
            <a:pPr algn="l">
              <a:lnSpc>
                <a:spcPts val="1532"/>
              </a:lnSpc>
            </a:pPr>
            <a:r>
              <a:rPr lang="en-US" sz="1235" b="1" spc="-37">
                <a:solidFill>
                  <a:srgbClr val="FFFFFF"/>
                </a:solidFill>
                <a:latin typeface="Poppins Bold"/>
                <a:ea typeface="Poppins Bold"/>
                <a:cs typeface="Poppins Bold"/>
                <a:sym typeface="Poppins Bold"/>
              </a:rPr>
              <a:t>Performance Expectations Of Employees &amp; Superiors</a:t>
            </a:r>
          </a:p>
        </p:txBody>
      </p:sp>
      <p:sp>
        <p:nvSpPr>
          <p:cNvPr id="20" name="TextBox 20"/>
          <p:cNvSpPr txBox="1"/>
          <p:nvPr/>
        </p:nvSpPr>
        <p:spPr>
          <a:xfrm>
            <a:off x="14620299" y="7487313"/>
            <a:ext cx="2116041" cy="456775"/>
          </a:xfrm>
          <a:prstGeom prst="rect">
            <a:avLst/>
          </a:prstGeom>
        </p:spPr>
        <p:txBody>
          <a:bodyPr lIns="0" tIns="0" rIns="0" bIns="0" rtlCol="0" anchor="t">
            <a:spAutoFit/>
          </a:bodyPr>
          <a:lstStyle/>
          <a:p>
            <a:pPr algn="l">
              <a:lnSpc>
                <a:spcPts val="1751"/>
              </a:lnSpc>
            </a:pPr>
            <a:r>
              <a:rPr lang="en-US" sz="1550" b="1" spc="-46">
                <a:solidFill>
                  <a:srgbClr val="FFFFFF"/>
                </a:solidFill>
                <a:latin typeface="Poppins Bold"/>
                <a:ea typeface="Poppins Bold"/>
                <a:cs typeface="Poppins Bold"/>
                <a:sym typeface="Poppins Bold"/>
              </a:rPr>
              <a:t>Setting Performance Standards</a:t>
            </a:r>
          </a:p>
        </p:txBody>
      </p:sp>
      <p:graphicFrame>
        <p:nvGraphicFramePr>
          <p:cNvPr id="25" name="Diagram 24">
            <a:extLst>
              <a:ext uri="{FF2B5EF4-FFF2-40B4-BE49-F238E27FC236}">
                <a16:creationId xmlns:a16="http://schemas.microsoft.com/office/drawing/2014/main" id="{2AEEE81B-2C9C-45BB-D192-722FC484F3B6}"/>
              </a:ext>
            </a:extLst>
          </p:cNvPr>
          <p:cNvGraphicFramePr/>
          <p:nvPr>
            <p:extLst>
              <p:ext uri="{D42A27DB-BD31-4B8C-83A1-F6EECF244321}">
                <p14:modId xmlns:p14="http://schemas.microsoft.com/office/powerpoint/2010/main" val="2287470475"/>
              </p:ext>
            </p:extLst>
          </p:nvPr>
        </p:nvGraphicFramePr>
        <p:xfrm>
          <a:off x="412275" y="1729461"/>
          <a:ext cx="9819360" cy="747633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21" name="Picture 20">
            <a:extLst>
              <a:ext uri="{FF2B5EF4-FFF2-40B4-BE49-F238E27FC236}">
                <a16:creationId xmlns:a16="http://schemas.microsoft.com/office/drawing/2014/main" id="{9CD2E0C4-FA1B-AB43-4096-049DB51E5A77}"/>
              </a:ext>
            </a:extLst>
          </p:cNvPr>
          <p:cNvPicPr>
            <a:picLocks noChangeAspect="1"/>
          </p:cNvPicPr>
          <p:nvPr/>
        </p:nvPicPr>
        <p:blipFill>
          <a:blip r:embed="rId14"/>
          <a:stretch>
            <a:fillRect/>
          </a:stretch>
        </p:blipFill>
        <p:spPr>
          <a:xfrm>
            <a:off x="15621000" y="266701"/>
            <a:ext cx="2364826" cy="914400"/>
          </a:xfrm>
          <a:prstGeom prst="rect">
            <a:avLst/>
          </a:prstGeom>
        </p:spPr>
      </p:pic>
      <p:pic>
        <p:nvPicPr>
          <p:cNvPr id="22" name="Picture 2" descr="D:\SUMANTA\OCTOBER\31 OCT\SEP_AIN4918    RW\Microsoft-Logo-Transparent.png">
            <a:extLst>
              <a:ext uri="{FF2B5EF4-FFF2-40B4-BE49-F238E27FC236}">
                <a16:creationId xmlns:a16="http://schemas.microsoft.com/office/drawing/2014/main" id="{8FBA658A-3499-6BF7-B3CD-0D87B258F08D}"/>
              </a:ext>
            </a:extLst>
          </p:cNvPr>
          <p:cNvPicPr>
            <a:picLocks noChangeAspect="1" noChangeArrowheads="1"/>
          </p:cNvPicPr>
          <p:nvPr/>
        </p:nvPicPr>
        <p:blipFill>
          <a:blip r:embed="rId15"/>
          <a:srcRect t="17757" b="23365"/>
          <a:stretch>
            <a:fillRect/>
          </a:stretch>
        </p:blipFill>
        <p:spPr bwMode="auto">
          <a:xfrm>
            <a:off x="762000" y="571500"/>
            <a:ext cx="2859545" cy="947056"/>
          </a:xfrm>
          <a:prstGeom prst="rect">
            <a:avLst/>
          </a:prstGeom>
          <a:noFill/>
        </p:spPr>
      </p:pic>
      <p:sp>
        <p:nvSpPr>
          <p:cNvPr id="23" name="TextBox 22">
            <a:extLst>
              <a:ext uri="{FF2B5EF4-FFF2-40B4-BE49-F238E27FC236}">
                <a16:creationId xmlns:a16="http://schemas.microsoft.com/office/drawing/2014/main" id="{B800CDFD-9F26-A2E0-FACB-132B71E6E099}"/>
              </a:ext>
            </a:extLst>
          </p:cNvPr>
          <p:cNvSpPr txBox="1"/>
          <p:nvPr/>
        </p:nvSpPr>
        <p:spPr>
          <a:xfrm>
            <a:off x="7239000" y="3429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Harshkumar</a:t>
            </a:r>
            <a:r>
              <a:rPr lang="en-GB" b="1" dirty="0">
                <a:latin typeface="Arial" panose="020B0604020202020204" pitchFamily="34" charset="0"/>
                <a:ea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Mangarola</a:t>
            </a:r>
            <a:r>
              <a:rPr lang="en-GB" b="1" dirty="0">
                <a:latin typeface="Arial" panose="020B0604020202020204" pitchFamily="34" charset="0"/>
                <a:ea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latin typeface="Arial" panose="020B0604020202020204" pitchFamily="34" charset="0"/>
                <a:ea typeface="Arial" panose="020B0604020202020204" pitchFamily="34" charset="0"/>
                <a:cs typeface="Arial" panose="020B0604020202020204" pitchFamily="34" charset="0"/>
              </a:rPr>
              <a:t>2405073</a:t>
            </a:r>
            <a:endParaRPr lang="en-GB" b="1" dirty="0">
              <a:latin typeface="Arial" panose="020B0604020202020204" pitchFamily="34" charset="0"/>
              <a:cs typeface="Arial" panose="020B0604020202020204" pitchFamily="34" charset="0"/>
              <a:sym typeface="+mn-ea"/>
            </a:endParaRPr>
          </a:p>
        </p:txBody>
      </p:sp>
      <p:sp>
        <p:nvSpPr>
          <p:cNvPr id="24" name="TextBox 23">
            <a:extLst>
              <a:ext uri="{FF2B5EF4-FFF2-40B4-BE49-F238E27FC236}">
                <a16:creationId xmlns:a16="http://schemas.microsoft.com/office/drawing/2014/main" id="{3F186C07-3253-D168-6CB9-8277DDE61854}"/>
              </a:ext>
            </a:extLst>
          </p:cNvPr>
          <p:cNvSpPr txBox="1"/>
          <p:nvPr/>
        </p:nvSpPr>
        <p:spPr>
          <a:xfrm>
            <a:off x="10439400" y="9300533"/>
            <a:ext cx="6427722" cy="369332"/>
          </a:xfrm>
          <a:prstGeom prst="rect">
            <a:avLst/>
          </a:prstGeom>
          <a:noFill/>
        </p:spPr>
        <p:txBody>
          <a:bodyPr wrap="none" rtlCol="0">
            <a:spAutoFit/>
          </a:bodyPr>
          <a:lstStyle/>
          <a:p>
            <a:r>
              <a:rPr lang="en-US" dirty="0"/>
              <a:t>(Source: https://</a:t>
            </a:r>
            <a:r>
              <a:rPr lang="en-US" dirty="0" err="1"/>
              <a:t>www.socialdevelops.com</a:t>
            </a:r>
            <a:r>
              <a:rPr lang="en-US" dirty="0"/>
              <a:t>/</a:t>
            </a:r>
            <a:r>
              <a:rPr lang="en-US" dirty="0" err="1"/>
              <a:t>hr</a:t>
            </a:r>
            <a:r>
              <a:rPr lang="en-US" dirty="0"/>
              <a:t>-website-</a:t>
            </a:r>
            <a:r>
              <a:rPr lang="en-US" dirty="0" err="1"/>
              <a:t>design.html</a:t>
            </a:r>
            <a:r>
              <a:rPr lang="en-US" dirty="0"/>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746033"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sp>
        <p:nvSpPr>
          <p:cNvPr id="3" name="Freeform 3"/>
          <p:cNvSpPr/>
          <p:nvPr/>
        </p:nvSpPr>
        <p:spPr>
          <a:xfrm>
            <a:off x="5954249"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grpSp>
        <p:nvGrpSpPr>
          <p:cNvPr id="4" name="Group 4"/>
          <p:cNvGrpSpPr/>
          <p:nvPr/>
        </p:nvGrpSpPr>
        <p:grpSpPr>
          <a:xfrm>
            <a:off x="1874219" y="3498166"/>
            <a:ext cx="2082799" cy="2082799"/>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6" name="TextBox 6"/>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7" name="Group 7"/>
          <p:cNvGrpSpPr/>
          <p:nvPr/>
        </p:nvGrpSpPr>
        <p:grpSpPr>
          <a:xfrm>
            <a:off x="1959807" y="3583754"/>
            <a:ext cx="1911622" cy="1911622"/>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10" name="Freeform 10"/>
          <p:cNvSpPr/>
          <p:nvPr/>
        </p:nvSpPr>
        <p:spPr>
          <a:xfrm>
            <a:off x="2311879"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b="1"/>
          </a:p>
        </p:txBody>
      </p:sp>
      <p:grpSp>
        <p:nvGrpSpPr>
          <p:cNvPr id="11" name="Group 11"/>
          <p:cNvGrpSpPr/>
          <p:nvPr/>
        </p:nvGrpSpPr>
        <p:grpSpPr>
          <a:xfrm>
            <a:off x="6016641" y="3420796"/>
            <a:ext cx="2082799" cy="2082799"/>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13" name="TextBox 13"/>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14" name="Group 14"/>
          <p:cNvGrpSpPr/>
          <p:nvPr/>
        </p:nvGrpSpPr>
        <p:grpSpPr>
          <a:xfrm>
            <a:off x="6102229" y="3506384"/>
            <a:ext cx="1911622" cy="1911622"/>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16" name="TextBox 16"/>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17" name="Freeform 17"/>
          <p:cNvSpPr/>
          <p:nvPr/>
        </p:nvSpPr>
        <p:spPr>
          <a:xfrm>
            <a:off x="6484845"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b="1"/>
          </a:p>
        </p:txBody>
      </p:sp>
      <p:sp>
        <p:nvSpPr>
          <p:cNvPr id="18" name="Freeform 18"/>
          <p:cNvSpPr/>
          <p:nvPr/>
        </p:nvSpPr>
        <p:spPr>
          <a:xfrm>
            <a:off x="10014308"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grpSp>
        <p:nvGrpSpPr>
          <p:cNvPr id="19" name="Group 19"/>
          <p:cNvGrpSpPr/>
          <p:nvPr/>
        </p:nvGrpSpPr>
        <p:grpSpPr>
          <a:xfrm>
            <a:off x="10162464" y="3464985"/>
            <a:ext cx="2082799" cy="2082799"/>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21" name="TextBox 21"/>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22" name="Group 22"/>
          <p:cNvGrpSpPr/>
          <p:nvPr/>
        </p:nvGrpSpPr>
        <p:grpSpPr>
          <a:xfrm>
            <a:off x="10248052" y="3550573"/>
            <a:ext cx="1911622" cy="1911622"/>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24" name="TextBox 24"/>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25" name="Freeform 25"/>
          <p:cNvSpPr/>
          <p:nvPr/>
        </p:nvSpPr>
        <p:spPr>
          <a:xfrm>
            <a:off x="10668925" y="3875415"/>
            <a:ext cx="1123117" cy="1123117"/>
          </a:xfrm>
          <a:custGeom>
            <a:avLst/>
            <a:gdLst/>
            <a:ahLst/>
            <a:cxnLst/>
            <a:rect l="l" t="t" r="r" b="b"/>
            <a:pathLst>
              <a:path w="1123117" h="1123117">
                <a:moveTo>
                  <a:pt x="0" y="0"/>
                </a:moveTo>
                <a:lnTo>
                  <a:pt x="1123116" y="0"/>
                </a:lnTo>
                <a:lnTo>
                  <a:pt x="1123116" y="1123117"/>
                </a:lnTo>
                <a:lnTo>
                  <a:pt x="0" y="112311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b="1"/>
          </a:p>
        </p:txBody>
      </p:sp>
      <p:sp>
        <p:nvSpPr>
          <p:cNvPr id="26" name="Freeform 26"/>
          <p:cNvSpPr/>
          <p:nvPr/>
        </p:nvSpPr>
        <p:spPr>
          <a:xfrm>
            <a:off x="14222524" y="3359089"/>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grpSp>
        <p:nvGrpSpPr>
          <p:cNvPr id="27" name="Group 27"/>
          <p:cNvGrpSpPr/>
          <p:nvPr/>
        </p:nvGrpSpPr>
        <p:grpSpPr>
          <a:xfrm>
            <a:off x="14355972" y="3460741"/>
            <a:ext cx="2082799" cy="2082799"/>
            <a:chOff x="0" y="0"/>
            <a:chExt cx="812800" cy="812800"/>
          </a:xfrm>
        </p:grpSpPr>
        <p:sp>
          <p:nvSpPr>
            <p:cNvPr id="28" name="Freeform 2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29" name="TextBox 29"/>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30" name="Group 30"/>
          <p:cNvGrpSpPr/>
          <p:nvPr/>
        </p:nvGrpSpPr>
        <p:grpSpPr>
          <a:xfrm>
            <a:off x="14441560" y="3546329"/>
            <a:ext cx="1911622" cy="1911622"/>
            <a:chOff x="0" y="0"/>
            <a:chExt cx="812800" cy="812800"/>
          </a:xfrm>
        </p:grpSpPr>
        <p:sp>
          <p:nvSpPr>
            <p:cNvPr id="31" name="Freeform 3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32" name="TextBox 32"/>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33" name="Freeform 33"/>
          <p:cNvSpPr/>
          <p:nvPr/>
        </p:nvSpPr>
        <p:spPr>
          <a:xfrm>
            <a:off x="14828683"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b="1"/>
          </a:p>
        </p:txBody>
      </p:sp>
      <p:sp>
        <p:nvSpPr>
          <p:cNvPr id="34" name="TextBox 34"/>
          <p:cNvSpPr txBox="1"/>
          <p:nvPr/>
        </p:nvSpPr>
        <p:spPr>
          <a:xfrm>
            <a:off x="5486400" y="1638300"/>
            <a:ext cx="7207401" cy="703141"/>
          </a:xfrm>
          <a:prstGeom prst="rect">
            <a:avLst/>
          </a:prstGeom>
        </p:spPr>
        <p:txBody>
          <a:bodyPr lIns="0" tIns="0" rIns="0" bIns="0" rtlCol="0" anchor="t">
            <a:spAutoFit/>
          </a:bodyPr>
          <a:lstStyle/>
          <a:p>
            <a:pPr algn="ctr">
              <a:lnSpc>
                <a:spcPts val="5084"/>
              </a:lnSpc>
            </a:pPr>
            <a:r>
              <a:rPr lang="en-GB" sz="6000" b="1" dirty="0"/>
              <a:t>Recommendations</a:t>
            </a:r>
            <a:endParaRPr lang="en-US" sz="6000" b="1" spc="-134" dirty="0">
              <a:solidFill>
                <a:srgbClr val="000000"/>
              </a:solidFill>
              <a:latin typeface="Poppins Bold"/>
              <a:ea typeface="Poppins Bold"/>
              <a:cs typeface="Poppins Bold"/>
              <a:sym typeface="Poppins Bold"/>
            </a:endParaRPr>
          </a:p>
        </p:txBody>
      </p:sp>
      <p:sp>
        <p:nvSpPr>
          <p:cNvPr id="36" name="TextBox 36"/>
          <p:cNvSpPr txBox="1"/>
          <p:nvPr/>
        </p:nvSpPr>
        <p:spPr>
          <a:xfrm>
            <a:off x="1297793" y="6042689"/>
            <a:ext cx="3175609" cy="1795363"/>
          </a:xfrm>
          <a:prstGeom prst="rect">
            <a:avLst/>
          </a:prstGeom>
        </p:spPr>
        <p:txBody>
          <a:bodyPr lIns="0" tIns="0" rIns="0" bIns="0" rtlCol="0" anchor="t">
            <a:spAutoFit/>
          </a:bodyPr>
          <a:lstStyle/>
          <a:p>
            <a:pPr algn="ctr">
              <a:lnSpc>
                <a:spcPts val="2813"/>
              </a:lnSpc>
            </a:pPr>
            <a:r>
              <a:rPr lang="en-GB" b="1" dirty="0"/>
              <a:t>HR at Microsoft strengthen cybersecurity protocols and compliance frameworks across HR systems.</a:t>
            </a:r>
            <a:endParaRPr lang="en-US" b="1"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38" name="TextBox 38"/>
          <p:cNvSpPr txBox="1"/>
          <p:nvPr/>
        </p:nvSpPr>
        <p:spPr>
          <a:xfrm>
            <a:off x="5764174" y="6042689"/>
            <a:ext cx="2588781" cy="1795363"/>
          </a:xfrm>
          <a:prstGeom prst="rect">
            <a:avLst/>
          </a:prstGeom>
        </p:spPr>
        <p:txBody>
          <a:bodyPr lIns="0" tIns="0" rIns="0" bIns="0" rtlCol="0" anchor="t">
            <a:spAutoFit/>
          </a:bodyPr>
          <a:lstStyle/>
          <a:p>
            <a:pPr algn="ctr">
              <a:lnSpc>
                <a:spcPts val="2813"/>
              </a:lnSpc>
            </a:pPr>
            <a:r>
              <a:rPr lang="en-GB" b="1" dirty="0"/>
              <a:t>Microsoft can expand digital literacy and training programs for employees and managers.</a:t>
            </a:r>
            <a:endParaRPr lang="en-US" b="1"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40" name="TextBox 40"/>
          <p:cNvSpPr txBox="1"/>
          <p:nvPr/>
        </p:nvSpPr>
        <p:spPr>
          <a:xfrm>
            <a:off x="9373585" y="6042689"/>
            <a:ext cx="3713796" cy="1436291"/>
          </a:xfrm>
          <a:prstGeom prst="rect">
            <a:avLst/>
          </a:prstGeom>
        </p:spPr>
        <p:txBody>
          <a:bodyPr lIns="0" tIns="0" rIns="0" bIns="0" rtlCol="0" anchor="t">
            <a:spAutoFit/>
          </a:bodyPr>
          <a:lstStyle/>
          <a:p>
            <a:pPr algn="ctr">
              <a:lnSpc>
                <a:spcPts val="2813"/>
              </a:lnSpc>
            </a:pPr>
            <a:r>
              <a:rPr lang="en-GB" b="1" dirty="0"/>
              <a:t>Use predictive analytics to enhance workforce planning and retention (Sharma et al., 2023).</a:t>
            </a:r>
            <a:endParaRPr lang="en-US" b="1"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42" name="TextBox 42"/>
          <p:cNvSpPr txBox="1"/>
          <p:nvPr/>
        </p:nvSpPr>
        <p:spPr>
          <a:xfrm>
            <a:off x="13545504" y="6042689"/>
            <a:ext cx="3713796" cy="1436291"/>
          </a:xfrm>
          <a:prstGeom prst="rect">
            <a:avLst/>
          </a:prstGeom>
        </p:spPr>
        <p:txBody>
          <a:bodyPr lIns="0" tIns="0" rIns="0" bIns="0" rtlCol="0" anchor="t">
            <a:spAutoFit/>
          </a:bodyPr>
          <a:lstStyle/>
          <a:p>
            <a:pPr algn="ctr">
              <a:lnSpc>
                <a:spcPts val="2813"/>
              </a:lnSpc>
            </a:pPr>
            <a:r>
              <a:rPr lang="en-GB" b="1" dirty="0"/>
              <a:t>Encourage hybrid human-AI decision models for more inclusive HR practices.</a:t>
            </a:r>
            <a:endParaRPr lang="en-US" b="1"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43" name="Freeform 43"/>
          <p:cNvSpPr/>
          <p:nvPr/>
        </p:nvSpPr>
        <p:spPr>
          <a:xfrm rot="-10602057">
            <a:off x="12407590" y="-1133853"/>
            <a:ext cx="6240735" cy="2176456"/>
          </a:xfrm>
          <a:custGeom>
            <a:avLst/>
            <a:gdLst/>
            <a:ahLst/>
            <a:cxnLst/>
            <a:rect l="l" t="t" r="r" b="b"/>
            <a:pathLst>
              <a:path w="6240735" h="2176456">
                <a:moveTo>
                  <a:pt x="0" y="0"/>
                </a:moveTo>
                <a:lnTo>
                  <a:pt x="6240735" y="0"/>
                </a:lnTo>
                <a:lnTo>
                  <a:pt x="6240735" y="2176457"/>
                </a:lnTo>
                <a:lnTo>
                  <a:pt x="0" y="217645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b="1"/>
          </a:p>
        </p:txBody>
      </p:sp>
      <p:sp>
        <p:nvSpPr>
          <p:cNvPr id="44" name="Freeform 44"/>
          <p:cNvSpPr/>
          <p:nvPr/>
        </p:nvSpPr>
        <p:spPr>
          <a:xfrm rot="-201626" flipV="1">
            <a:off x="-440482" y="-1192452"/>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b="1"/>
          </a:p>
        </p:txBody>
      </p:sp>
      <p:grpSp>
        <p:nvGrpSpPr>
          <p:cNvPr id="45" name="Group 45"/>
          <p:cNvGrpSpPr/>
          <p:nvPr/>
        </p:nvGrpSpPr>
        <p:grpSpPr>
          <a:xfrm>
            <a:off x="-1342907" y="10016500"/>
            <a:ext cx="20973813" cy="734301"/>
            <a:chOff x="0" y="0"/>
            <a:chExt cx="11607985" cy="406400"/>
          </a:xfrm>
        </p:grpSpPr>
        <p:sp>
          <p:nvSpPr>
            <p:cNvPr id="46" name="Freeform 46"/>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b="1"/>
            </a:p>
          </p:txBody>
        </p:sp>
        <p:sp>
          <p:nvSpPr>
            <p:cNvPr id="47" name="TextBox 47"/>
            <p:cNvSpPr txBox="1"/>
            <p:nvPr/>
          </p:nvSpPr>
          <p:spPr>
            <a:xfrm>
              <a:off x="0" y="-57150"/>
              <a:ext cx="11607985" cy="463550"/>
            </a:xfrm>
            <a:prstGeom prst="rect">
              <a:avLst/>
            </a:prstGeom>
          </p:spPr>
          <p:txBody>
            <a:bodyPr lIns="50800" tIns="50800" rIns="50800" bIns="50800" rtlCol="0" anchor="ctr"/>
            <a:lstStyle/>
            <a:p>
              <a:pPr algn="ctr">
                <a:lnSpc>
                  <a:spcPts val="2659"/>
                </a:lnSpc>
              </a:pPr>
              <a:endParaRPr b="1"/>
            </a:p>
          </p:txBody>
        </p:sp>
      </p:grpSp>
      <p:grpSp>
        <p:nvGrpSpPr>
          <p:cNvPr id="48" name="Group 48"/>
          <p:cNvGrpSpPr/>
          <p:nvPr/>
        </p:nvGrpSpPr>
        <p:grpSpPr>
          <a:xfrm>
            <a:off x="2488624" y="10016500"/>
            <a:ext cx="13310752" cy="734301"/>
            <a:chOff x="0" y="0"/>
            <a:chExt cx="7366854" cy="406400"/>
          </a:xfrm>
        </p:grpSpPr>
        <p:sp>
          <p:nvSpPr>
            <p:cNvPr id="49" name="Freeform 49"/>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b="1"/>
            </a:p>
          </p:txBody>
        </p:sp>
        <p:sp>
          <p:nvSpPr>
            <p:cNvPr id="50" name="TextBox 50"/>
            <p:cNvSpPr txBox="1"/>
            <p:nvPr/>
          </p:nvSpPr>
          <p:spPr>
            <a:xfrm>
              <a:off x="0" y="-57150"/>
              <a:ext cx="7366854" cy="463550"/>
            </a:xfrm>
            <a:prstGeom prst="rect">
              <a:avLst/>
            </a:prstGeom>
          </p:spPr>
          <p:txBody>
            <a:bodyPr lIns="50800" tIns="50800" rIns="50800" bIns="50800" rtlCol="0" anchor="ctr"/>
            <a:lstStyle/>
            <a:p>
              <a:pPr algn="ctr">
                <a:lnSpc>
                  <a:spcPts val="2659"/>
                </a:lnSpc>
              </a:pPr>
              <a:endParaRPr b="1"/>
            </a:p>
          </p:txBody>
        </p:sp>
      </p:grpSp>
      <p:grpSp>
        <p:nvGrpSpPr>
          <p:cNvPr id="51" name="Group 51"/>
          <p:cNvGrpSpPr/>
          <p:nvPr/>
        </p:nvGrpSpPr>
        <p:grpSpPr>
          <a:xfrm>
            <a:off x="4131384" y="10016500"/>
            <a:ext cx="10025232" cy="734301"/>
            <a:chOff x="0" y="0"/>
            <a:chExt cx="5548478" cy="406400"/>
          </a:xfrm>
        </p:grpSpPr>
        <p:sp>
          <p:nvSpPr>
            <p:cNvPr id="52" name="Freeform 52"/>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b="1"/>
            </a:p>
          </p:txBody>
        </p:sp>
        <p:sp>
          <p:nvSpPr>
            <p:cNvPr id="53" name="TextBox 53"/>
            <p:cNvSpPr txBox="1"/>
            <p:nvPr/>
          </p:nvSpPr>
          <p:spPr>
            <a:xfrm>
              <a:off x="0" y="-57150"/>
              <a:ext cx="5548478" cy="463550"/>
            </a:xfrm>
            <a:prstGeom prst="rect">
              <a:avLst/>
            </a:prstGeom>
          </p:spPr>
          <p:txBody>
            <a:bodyPr lIns="50800" tIns="50800" rIns="50800" bIns="50800" rtlCol="0" anchor="ctr"/>
            <a:lstStyle/>
            <a:p>
              <a:pPr algn="ctr">
                <a:lnSpc>
                  <a:spcPts val="2659"/>
                </a:lnSpc>
              </a:pPr>
              <a:endParaRPr b="1"/>
            </a:p>
          </p:txBody>
        </p:sp>
      </p:grpSp>
      <p:pic>
        <p:nvPicPr>
          <p:cNvPr id="35" name="Picture 34">
            <a:extLst>
              <a:ext uri="{FF2B5EF4-FFF2-40B4-BE49-F238E27FC236}">
                <a16:creationId xmlns:a16="http://schemas.microsoft.com/office/drawing/2014/main" id="{18B088ED-67D8-112B-C752-0BF3308EE116}"/>
              </a:ext>
            </a:extLst>
          </p:cNvPr>
          <p:cNvPicPr>
            <a:picLocks noChangeAspect="1"/>
          </p:cNvPicPr>
          <p:nvPr/>
        </p:nvPicPr>
        <p:blipFill>
          <a:blip r:embed="rId14"/>
          <a:stretch>
            <a:fillRect/>
          </a:stretch>
        </p:blipFill>
        <p:spPr>
          <a:xfrm>
            <a:off x="15621000" y="266701"/>
            <a:ext cx="2364826" cy="914400"/>
          </a:xfrm>
          <a:prstGeom prst="rect">
            <a:avLst/>
          </a:prstGeom>
        </p:spPr>
      </p:pic>
      <p:pic>
        <p:nvPicPr>
          <p:cNvPr id="37" name="Picture 2" descr="D:\SUMANTA\OCTOBER\31 OCT\SEP_AIN4918    RW\Microsoft-Logo-Transparent.png">
            <a:extLst>
              <a:ext uri="{FF2B5EF4-FFF2-40B4-BE49-F238E27FC236}">
                <a16:creationId xmlns:a16="http://schemas.microsoft.com/office/drawing/2014/main" id="{9963670B-74FF-E619-3060-ED16D64078B1}"/>
              </a:ext>
            </a:extLst>
          </p:cNvPr>
          <p:cNvPicPr>
            <a:picLocks noChangeAspect="1" noChangeArrowheads="1"/>
          </p:cNvPicPr>
          <p:nvPr/>
        </p:nvPicPr>
        <p:blipFill>
          <a:blip r:embed="rId15"/>
          <a:srcRect t="17757" b="23365"/>
          <a:stretch>
            <a:fillRect/>
          </a:stretch>
        </p:blipFill>
        <p:spPr bwMode="auto">
          <a:xfrm>
            <a:off x="762000" y="571500"/>
            <a:ext cx="2859545" cy="947056"/>
          </a:xfrm>
          <a:prstGeom prst="rect">
            <a:avLst/>
          </a:prstGeom>
          <a:noFill/>
        </p:spPr>
      </p:pic>
      <p:sp>
        <p:nvSpPr>
          <p:cNvPr id="39" name="TextBox 38">
            <a:extLst>
              <a:ext uri="{FF2B5EF4-FFF2-40B4-BE49-F238E27FC236}">
                <a16:creationId xmlns:a16="http://schemas.microsoft.com/office/drawing/2014/main" id="{2D995626-4AD8-BBBC-5461-9B6BFA9E6AA9}"/>
              </a:ext>
            </a:extLst>
          </p:cNvPr>
          <p:cNvSpPr txBox="1"/>
          <p:nvPr/>
        </p:nvSpPr>
        <p:spPr>
          <a:xfrm>
            <a:off x="7239000" y="3429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Harshkumar</a:t>
            </a:r>
            <a:r>
              <a:rPr lang="en-GB" b="1" dirty="0">
                <a:latin typeface="Arial" panose="020B0604020202020204" pitchFamily="34" charset="0"/>
                <a:ea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Mangarola</a:t>
            </a:r>
            <a:r>
              <a:rPr lang="en-GB" b="1" dirty="0">
                <a:latin typeface="Arial" panose="020B0604020202020204" pitchFamily="34" charset="0"/>
                <a:ea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latin typeface="Arial" panose="020B0604020202020204" pitchFamily="34" charset="0"/>
                <a:ea typeface="Arial" panose="020B0604020202020204" pitchFamily="34" charset="0"/>
                <a:cs typeface="Arial" panose="020B0604020202020204" pitchFamily="34" charset="0"/>
              </a:rPr>
              <a:t>2405073</a:t>
            </a:r>
            <a:endParaRPr lang="en-GB" b="1" dirty="0">
              <a:latin typeface="Arial" panose="020B0604020202020204" pitchFamily="34" charset="0"/>
              <a:cs typeface="Arial" panose="020B0604020202020204" pitchFamily="34" charset="0"/>
              <a:sym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602057">
            <a:off x="12407590" y="-1133853"/>
            <a:ext cx="6240735" cy="2176456"/>
          </a:xfrm>
          <a:custGeom>
            <a:avLst/>
            <a:gdLst/>
            <a:ahLst/>
            <a:cxnLst/>
            <a:rect l="l" t="t" r="r" b="b"/>
            <a:pathLst>
              <a:path w="6240735" h="2176456">
                <a:moveTo>
                  <a:pt x="0" y="0"/>
                </a:moveTo>
                <a:lnTo>
                  <a:pt x="6240735" y="0"/>
                </a:lnTo>
                <a:lnTo>
                  <a:pt x="6240735" y="2176457"/>
                </a:lnTo>
                <a:lnTo>
                  <a:pt x="0" y="217645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b="1"/>
          </a:p>
        </p:txBody>
      </p:sp>
      <p:sp>
        <p:nvSpPr>
          <p:cNvPr id="3" name="Freeform 3"/>
          <p:cNvSpPr/>
          <p:nvPr/>
        </p:nvSpPr>
        <p:spPr>
          <a:xfrm rot="-201626" flipV="1">
            <a:off x="-440482" y="-1192452"/>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b="1"/>
          </a:p>
        </p:txBody>
      </p:sp>
      <p:sp>
        <p:nvSpPr>
          <p:cNvPr id="4" name="Freeform 4"/>
          <p:cNvSpPr/>
          <p:nvPr/>
        </p:nvSpPr>
        <p:spPr>
          <a:xfrm>
            <a:off x="839669" y="2721651"/>
            <a:ext cx="6936715" cy="6667917"/>
          </a:xfrm>
          <a:custGeom>
            <a:avLst/>
            <a:gdLst/>
            <a:ahLst/>
            <a:cxnLst/>
            <a:rect l="l" t="t" r="r" b="b"/>
            <a:pathLst>
              <a:path w="6936715" h="6667917">
                <a:moveTo>
                  <a:pt x="0" y="0"/>
                </a:moveTo>
                <a:lnTo>
                  <a:pt x="6936715" y="0"/>
                </a:lnTo>
                <a:lnTo>
                  <a:pt x="6936715" y="6667917"/>
                </a:lnTo>
                <a:lnTo>
                  <a:pt x="0" y="666791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b="1"/>
          </a:p>
        </p:txBody>
      </p:sp>
      <p:sp>
        <p:nvSpPr>
          <p:cNvPr id="5" name="Freeform 5"/>
          <p:cNvSpPr/>
          <p:nvPr/>
        </p:nvSpPr>
        <p:spPr>
          <a:xfrm>
            <a:off x="2241826" y="3609564"/>
            <a:ext cx="1127195" cy="1127195"/>
          </a:xfrm>
          <a:custGeom>
            <a:avLst/>
            <a:gdLst/>
            <a:ahLst/>
            <a:cxnLst/>
            <a:rect l="l" t="t" r="r" b="b"/>
            <a:pathLst>
              <a:path w="1127195" h="1127195">
                <a:moveTo>
                  <a:pt x="0" y="0"/>
                </a:moveTo>
                <a:lnTo>
                  <a:pt x="1127194" y="0"/>
                </a:lnTo>
                <a:lnTo>
                  <a:pt x="1127194" y="1127194"/>
                </a:lnTo>
                <a:lnTo>
                  <a:pt x="0" y="112719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b="1"/>
          </a:p>
        </p:txBody>
      </p:sp>
      <p:sp>
        <p:nvSpPr>
          <p:cNvPr id="6" name="Freeform 6"/>
          <p:cNvSpPr/>
          <p:nvPr/>
        </p:nvSpPr>
        <p:spPr>
          <a:xfrm>
            <a:off x="2961882" y="4559468"/>
            <a:ext cx="2692289" cy="2702423"/>
          </a:xfrm>
          <a:custGeom>
            <a:avLst/>
            <a:gdLst/>
            <a:ahLst/>
            <a:cxnLst/>
            <a:rect l="l" t="t" r="r" b="b"/>
            <a:pathLst>
              <a:path w="2692289" h="2702423">
                <a:moveTo>
                  <a:pt x="0" y="0"/>
                </a:moveTo>
                <a:lnTo>
                  <a:pt x="2692289" y="0"/>
                </a:lnTo>
                <a:lnTo>
                  <a:pt x="2692289" y="2702424"/>
                </a:lnTo>
                <a:lnTo>
                  <a:pt x="0" y="2702424"/>
                </a:lnTo>
                <a:lnTo>
                  <a:pt x="0" y="0"/>
                </a:lnTo>
                <a:close/>
              </a:path>
            </a:pathLst>
          </a:custGeom>
          <a:blipFill>
            <a:blip r:embed="rId9">
              <a:alphaModFix amt="68000"/>
            </a:blip>
            <a:stretch>
              <a:fillRect/>
            </a:stretch>
          </a:blipFill>
        </p:spPr>
        <p:txBody>
          <a:bodyPr/>
          <a:lstStyle/>
          <a:p>
            <a:endParaRPr lang="en-US" b="1"/>
          </a:p>
        </p:txBody>
      </p:sp>
      <p:grpSp>
        <p:nvGrpSpPr>
          <p:cNvPr id="7" name="Group 7"/>
          <p:cNvGrpSpPr/>
          <p:nvPr/>
        </p:nvGrpSpPr>
        <p:grpSpPr>
          <a:xfrm>
            <a:off x="3111077" y="4750080"/>
            <a:ext cx="2424170" cy="2424170"/>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US" b="1"/>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10" name="Group 10"/>
          <p:cNvGrpSpPr/>
          <p:nvPr/>
        </p:nvGrpSpPr>
        <p:grpSpPr>
          <a:xfrm>
            <a:off x="3210694" y="4849696"/>
            <a:ext cx="2224938" cy="2224938"/>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12" name="TextBox 12"/>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13" name="Freeform 13"/>
          <p:cNvSpPr/>
          <p:nvPr/>
        </p:nvSpPr>
        <p:spPr>
          <a:xfrm>
            <a:off x="5100269" y="3609564"/>
            <a:ext cx="1097606" cy="1127195"/>
          </a:xfrm>
          <a:custGeom>
            <a:avLst/>
            <a:gdLst/>
            <a:ahLst/>
            <a:cxnLst/>
            <a:rect l="l" t="t" r="r" b="b"/>
            <a:pathLst>
              <a:path w="1097606" h="1127195">
                <a:moveTo>
                  <a:pt x="0" y="0"/>
                </a:moveTo>
                <a:lnTo>
                  <a:pt x="1097606" y="0"/>
                </a:lnTo>
                <a:lnTo>
                  <a:pt x="1097606" y="1127194"/>
                </a:lnTo>
                <a:lnTo>
                  <a:pt x="0" y="112719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b="1"/>
          </a:p>
        </p:txBody>
      </p:sp>
      <p:sp>
        <p:nvSpPr>
          <p:cNvPr id="14" name="Freeform 14"/>
          <p:cNvSpPr/>
          <p:nvPr/>
        </p:nvSpPr>
        <p:spPr>
          <a:xfrm>
            <a:off x="5717556" y="6263919"/>
            <a:ext cx="1328361" cy="954760"/>
          </a:xfrm>
          <a:custGeom>
            <a:avLst/>
            <a:gdLst/>
            <a:ahLst/>
            <a:cxnLst/>
            <a:rect l="l" t="t" r="r" b="b"/>
            <a:pathLst>
              <a:path w="1328361" h="954760">
                <a:moveTo>
                  <a:pt x="0" y="0"/>
                </a:moveTo>
                <a:lnTo>
                  <a:pt x="1328361" y="0"/>
                </a:lnTo>
                <a:lnTo>
                  <a:pt x="1328361" y="954759"/>
                </a:lnTo>
                <a:lnTo>
                  <a:pt x="0" y="954759"/>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b="1"/>
          </a:p>
        </p:txBody>
      </p:sp>
      <p:sp>
        <p:nvSpPr>
          <p:cNvPr id="15" name="Freeform 15"/>
          <p:cNvSpPr/>
          <p:nvPr/>
        </p:nvSpPr>
        <p:spPr>
          <a:xfrm>
            <a:off x="1483360" y="6048633"/>
            <a:ext cx="1364551" cy="1385331"/>
          </a:xfrm>
          <a:custGeom>
            <a:avLst/>
            <a:gdLst/>
            <a:ahLst/>
            <a:cxnLst/>
            <a:rect l="l" t="t" r="r" b="b"/>
            <a:pathLst>
              <a:path w="1364551" h="1385331">
                <a:moveTo>
                  <a:pt x="0" y="0"/>
                </a:moveTo>
                <a:lnTo>
                  <a:pt x="1364552" y="0"/>
                </a:lnTo>
                <a:lnTo>
                  <a:pt x="1364552" y="1385331"/>
                </a:lnTo>
                <a:lnTo>
                  <a:pt x="0" y="1385331"/>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b="1"/>
          </a:p>
        </p:txBody>
      </p:sp>
      <p:sp>
        <p:nvSpPr>
          <p:cNvPr id="16" name="Freeform 16"/>
          <p:cNvSpPr/>
          <p:nvPr/>
        </p:nvSpPr>
        <p:spPr>
          <a:xfrm>
            <a:off x="3783308" y="7439182"/>
            <a:ext cx="1230060" cy="1248792"/>
          </a:xfrm>
          <a:custGeom>
            <a:avLst/>
            <a:gdLst/>
            <a:ahLst/>
            <a:cxnLst/>
            <a:rect l="l" t="t" r="r" b="b"/>
            <a:pathLst>
              <a:path w="1230060" h="1248792">
                <a:moveTo>
                  <a:pt x="0" y="0"/>
                </a:moveTo>
                <a:lnTo>
                  <a:pt x="1230060" y="0"/>
                </a:lnTo>
                <a:lnTo>
                  <a:pt x="1230060" y="1248792"/>
                </a:lnTo>
                <a:lnTo>
                  <a:pt x="0" y="124879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b="1"/>
          </a:p>
        </p:txBody>
      </p:sp>
      <p:sp>
        <p:nvSpPr>
          <p:cNvPr id="17" name="Freeform 17"/>
          <p:cNvSpPr/>
          <p:nvPr/>
        </p:nvSpPr>
        <p:spPr>
          <a:xfrm>
            <a:off x="3552099" y="5239137"/>
            <a:ext cx="1461269" cy="1461269"/>
          </a:xfrm>
          <a:custGeom>
            <a:avLst/>
            <a:gdLst/>
            <a:ahLst/>
            <a:cxnLst/>
            <a:rect l="l" t="t" r="r" b="b"/>
            <a:pathLst>
              <a:path w="1461269" h="1461269">
                <a:moveTo>
                  <a:pt x="0" y="0"/>
                </a:moveTo>
                <a:lnTo>
                  <a:pt x="1461269" y="0"/>
                </a:lnTo>
                <a:lnTo>
                  <a:pt x="1461269" y="1461269"/>
                </a:lnTo>
                <a:lnTo>
                  <a:pt x="0" y="1461269"/>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b="1"/>
          </a:p>
        </p:txBody>
      </p:sp>
      <p:grpSp>
        <p:nvGrpSpPr>
          <p:cNvPr id="18" name="Group 18"/>
          <p:cNvGrpSpPr/>
          <p:nvPr/>
        </p:nvGrpSpPr>
        <p:grpSpPr>
          <a:xfrm>
            <a:off x="-1342907" y="10016500"/>
            <a:ext cx="20973813" cy="734301"/>
            <a:chOff x="0" y="0"/>
            <a:chExt cx="11607985" cy="406400"/>
          </a:xfrm>
        </p:grpSpPr>
        <p:sp>
          <p:nvSpPr>
            <p:cNvPr id="19" name="Freeform 19"/>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b="1"/>
            </a:p>
          </p:txBody>
        </p:sp>
        <p:sp>
          <p:nvSpPr>
            <p:cNvPr id="20" name="TextBox 20"/>
            <p:cNvSpPr txBox="1"/>
            <p:nvPr/>
          </p:nvSpPr>
          <p:spPr>
            <a:xfrm>
              <a:off x="0" y="-57150"/>
              <a:ext cx="11607985" cy="463550"/>
            </a:xfrm>
            <a:prstGeom prst="rect">
              <a:avLst/>
            </a:prstGeom>
          </p:spPr>
          <p:txBody>
            <a:bodyPr lIns="50800" tIns="50800" rIns="50800" bIns="50800" rtlCol="0" anchor="ctr"/>
            <a:lstStyle/>
            <a:p>
              <a:pPr algn="ctr">
                <a:lnSpc>
                  <a:spcPts val="2659"/>
                </a:lnSpc>
              </a:pPr>
              <a:endParaRPr b="1"/>
            </a:p>
          </p:txBody>
        </p:sp>
      </p:grpSp>
      <p:grpSp>
        <p:nvGrpSpPr>
          <p:cNvPr id="21" name="Group 21"/>
          <p:cNvGrpSpPr/>
          <p:nvPr/>
        </p:nvGrpSpPr>
        <p:grpSpPr>
          <a:xfrm>
            <a:off x="2488624" y="10016500"/>
            <a:ext cx="13310752" cy="734301"/>
            <a:chOff x="0" y="0"/>
            <a:chExt cx="7366854" cy="406400"/>
          </a:xfrm>
        </p:grpSpPr>
        <p:sp>
          <p:nvSpPr>
            <p:cNvPr id="22" name="Freeform 22"/>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b="1"/>
            </a:p>
          </p:txBody>
        </p:sp>
        <p:sp>
          <p:nvSpPr>
            <p:cNvPr id="23" name="TextBox 23"/>
            <p:cNvSpPr txBox="1"/>
            <p:nvPr/>
          </p:nvSpPr>
          <p:spPr>
            <a:xfrm>
              <a:off x="0" y="-57150"/>
              <a:ext cx="7366854" cy="463550"/>
            </a:xfrm>
            <a:prstGeom prst="rect">
              <a:avLst/>
            </a:prstGeom>
          </p:spPr>
          <p:txBody>
            <a:bodyPr lIns="50800" tIns="50800" rIns="50800" bIns="50800" rtlCol="0" anchor="ctr"/>
            <a:lstStyle/>
            <a:p>
              <a:pPr algn="ctr">
                <a:lnSpc>
                  <a:spcPts val="2659"/>
                </a:lnSpc>
              </a:pPr>
              <a:endParaRPr b="1"/>
            </a:p>
          </p:txBody>
        </p:sp>
      </p:grpSp>
      <p:grpSp>
        <p:nvGrpSpPr>
          <p:cNvPr id="24" name="Group 24"/>
          <p:cNvGrpSpPr/>
          <p:nvPr/>
        </p:nvGrpSpPr>
        <p:grpSpPr>
          <a:xfrm>
            <a:off x="4131384" y="10016500"/>
            <a:ext cx="10025232" cy="734301"/>
            <a:chOff x="0" y="0"/>
            <a:chExt cx="5548478" cy="406400"/>
          </a:xfrm>
        </p:grpSpPr>
        <p:sp>
          <p:nvSpPr>
            <p:cNvPr id="25" name="Freeform 25"/>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b="1"/>
            </a:p>
          </p:txBody>
        </p:sp>
        <p:sp>
          <p:nvSpPr>
            <p:cNvPr id="26" name="TextBox 26"/>
            <p:cNvSpPr txBox="1"/>
            <p:nvPr/>
          </p:nvSpPr>
          <p:spPr>
            <a:xfrm>
              <a:off x="0" y="-57150"/>
              <a:ext cx="5548478" cy="463550"/>
            </a:xfrm>
            <a:prstGeom prst="rect">
              <a:avLst/>
            </a:prstGeom>
          </p:spPr>
          <p:txBody>
            <a:bodyPr lIns="50800" tIns="50800" rIns="50800" bIns="50800" rtlCol="0" anchor="ctr"/>
            <a:lstStyle/>
            <a:p>
              <a:pPr algn="ctr">
                <a:lnSpc>
                  <a:spcPts val="2659"/>
                </a:lnSpc>
              </a:pPr>
              <a:endParaRPr b="1"/>
            </a:p>
          </p:txBody>
        </p:sp>
      </p:grpSp>
      <p:sp>
        <p:nvSpPr>
          <p:cNvPr id="27" name="Freeform 27"/>
          <p:cNvSpPr/>
          <p:nvPr/>
        </p:nvSpPr>
        <p:spPr>
          <a:xfrm>
            <a:off x="8367944" y="2721651"/>
            <a:ext cx="1233851" cy="1238495"/>
          </a:xfrm>
          <a:custGeom>
            <a:avLst/>
            <a:gdLst/>
            <a:ahLst/>
            <a:cxnLst/>
            <a:rect l="l" t="t" r="r" b="b"/>
            <a:pathLst>
              <a:path w="1233851" h="1238495">
                <a:moveTo>
                  <a:pt x="0" y="0"/>
                </a:moveTo>
                <a:lnTo>
                  <a:pt x="1233851" y="0"/>
                </a:lnTo>
                <a:lnTo>
                  <a:pt x="1233851" y="1238495"/>
                </a:lnTo>
                <a:lnTo>
                  <a:pt x="0" y="1238495"/>
                </a:lnTo>
                <a:lnTo>
                  <a:pt x="0" y="0"/>
                </a:lnTo>
                <a:close/>
              </a:path>
            </a:pathLst>
          </a:custGeom>
          <a:blipFill>
            <a:blip r:embed="rId9">
              <a:alphaModFix amt="68000"/>
            </a:blip>
            <a:stretch>
              <a:fillRect/>
            </a:stretch>
          </a:blipFill>
        </p:spPr>
        <p:txBody>
          <a:bodyPr/>
          <a:lstStyle/>
          <a:p>
            <a:endParaRPr lang="en-US" b="1"/>
          </a:p>
        </p:txBody>
      </p:sp>
      <p:sp>
        <p:nvSpPr>
          <p:cNvPr id="28" name="Freeform 28"/>
          <p:cNvSpPr/>
          <p:nvPr/>
        </p:nvSpPr>
        <p:spPr>
          <a:xfrm>
            <a:off x="8367944" y="4046189"/>
            <a:ext cx="1233851" cy="1238495"/>
          </a:xfrm>
          <a:custGeom>
            <a:avLst/>
            <a:gdLst/>
            <a:ahLst/>
            <a:cxnLst/>
            <a:rect l="l" t="t" r="r" b="b"/>
            <a:pathLst>
              <a:path w="1233851" h="1238495">
                <a:moveTo>
                  <a:pt x="0" y="0"/>
                </a:moveTo>
                <a:lnTo>
                  <a:pt x="1233851" y="0"/>
                </a:lnTo>
                <a:lnTo>
                  <a:pt x="1233851" y="1238495"/>
                </a:lnTo>
                <a:lnTo>
                  <a:pt x="0" y="1238495"/>
                </a:lnTo>
                <a:lnTo>
                  <a:pt x="0" y="0"/>
                </a:lnTo>
                <a:close/>
              </a:path>
            </a:pathLst>
          </a:custGeom>
          <a:blipFill>
            <a:blip r:embed="rId9">
              <a:alphaModFix amt="68000"/>
            </a:blip>
            <a:stretch>
              <a:fillRect/>
            </a:stretch>
          </a:blipFill>
        </p:spPr>
        <p:txBody>
          <a:bodyPr/>
          <a:lstStyle/>
          <a:p>
            <a:endParaRPr lang="en-US" b="1"/>
          </a:p>
        </p:txBody>
      </p:sp>
      <p:grpSp>
        <p:nvGrpSpPr>
          <p:cNvPr id="29" name="Group 29"/>
          <p:cNvGrpSpPr/>
          <p:nvPr/>
        </p:nvGrpSpPr>
        <p:grpSpPr>
          <a:xfrm>
            <a:off x="8436319" y="2809006"/>
            <a:ext cx="1110974" cy="1110974"/>
            <a:chOff x="0" y="0"/>
            <a:chExt cx="812800" cy="812800"/>
          </a:xfrm>
        </p:grpSpPr>
        <p:sp>
          <p:nvSpPr>
            <p:cNvPr id="30"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31" name="TextBox 31"/>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32" name="Group 32"/>
          <p:cNvGrpSpPr/>
          <p:nvPr/>
        </p:nvGrpSpPr>
        <p:grpSpPr>
          <a:xfrm>
            <a:off x="8436319" y="4133545"/>
            <a:ext cx="1110974" cy="1110974"/>
            <a:chOff x="0" y="0"/>
            <a:chExt cx="812800" cy="812800"/>
          </a:xfrm>
        </p:grpSpPr>
        <p:sp>
          <p:nvSpPr>
            <p:cNvPr id="33" name="Freeform 3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34" name="TextBox 34"/>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35" name="Group 35"/>
          <p:cNvGrpSpPr/>
          <p:nvPr/>
        </p:nvGrpSpPr>
        <p:grpSpPr>
          <a:xfrm>
            <a:off x="8481972" y="2854660"/>
            <a:ext cx="1019668" cy="1019668"/>
            <a:chOff x="0" y="0"/>
            <a:chExt cx="812800" cy="812800"/>
          </a:xfrm>
        </p:grpSpPr>
        <p:sp>
          <p:nvSpPr>
            <p:cNvPr id="36" name="Freeform 3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37" name="TextBox 37"/>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38" name="Group 38"/>
          <p:cNvGrpSpPr/>
          <p:nvPr/>
        </p:nvGrpSpPr>
        <p:grpSpPr>
          <a:xfrm>
            <a:off x="8481972" y="4179198"/>
            <a:ext cx="1019668" cy="1019668"/>
            <a:chOff x="0" y="0"/>
            <a:chExt cx="812800" cy="812800"/>
          </a:xfrm>
        </p:grpSpPr>
        <p:sp>
          <p:nvSpPr>
            <p:cNvPr id="39" name="Freeform 3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40" name="TextBox 40"/>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41" name="Freeform 41"/>
          <p:cNvSpPr/>
          <p:nvPr/>
        </p:nvSpPr>
        <p:spPr>
          <a:xfrm>
            <a:off x="8663588" y="3114798"/>
            <a:ext cx="642562" cy="452201"/>
          </a:xfrm>
          <a:custGeom>
            <a:avLst/>
            <a:gdLst/>
            <a:ahLst/>
            <a:cxnLst/>
            <a:rect l="l" t="t" r="r" b="b"/>
            <a:pathLst>
              <a:path w="642562" h="452201">
                <a:moveTo>
                  <a:pt x="0" y="0"/>
                </a:moveTo>
                <a:lnTo>
                  <a:pt x="642562" y="0"/>
                </a:lnTo>
                <a:lnTo>
                  <a:pt x="642562" y="452201"/>
                </a:lnTo>
                <a:lnTo>
                  <a:pt x="0" y="452201"/>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b="1"/>
          </a:p>
        </p:txBody>
      </p:sp>
      <p:sp>
        <p:nvSpPr>
          <p:cNvPr id="42" name="Freeform 42"/>
          <p:cNvSpPr/>
          <p:nvPr/>
        </p:nvSpPr>
        <p:spPr>
          <a:xfrm>
            <a:off x="8663588" y="4439336"/>
            <a:ext cx="642562" cy="452201"/>
          </a:xfrm>
          <a:custGeom>
            <a:avLst/>
            <a:gdLst/>
            <a:ahLst/>
            <a:cxnLst/>
            <a:rect l="l" t="t" r="r" b="b"/>
            <a:pathLst>
              <a:path w="642562" h="452201">
                <a:moveTo>
                  <a:pt x="0" y="0"/>
                </a:moveTo>
                <a:lnTo>
                  <a:pt x="642562" y="0"/>
                </a:lnTo>
                <a:lnTo>
                  <a:pt x="642562" y="452202"/>
                </a:lnTo>
                <a:lnTo>
                  <a:pt x="0" y="452202"/>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b="1"/>
          </a:p>
        </p:txBody>
      </p:sp>
      <p:sp>
        <p:nvSpPr>
          <p:cNvPr id="43" name="TextBox 43"/>
          <p:cNvSpPr txBox="1"/>
          <p:nvPr/>
        </p:nvSpPr>
        <p:spPr>
          <a:xfrm>
            <a:off x="5029200" y="1257300"/>
            <a:ext cx="9845632" cy="1347677"/>
          </a:xfrm>
          <a:prstGeom prst="rect">
            <a:avLst/>
          </a:prstGeom>
        </p:spPr>
        <p:txBody>
          <a:bodyPr wrap="square" lIns="0" tIns="0" rIns="0" bIns="0" rtlCol="0" anchor="t">
            <a:spAutoFit/>
          </a:bodyPr>
          <a:lstStyle/>
          <a:p>
            <a:pPr algn="ctr">
              <a:lnSpc>
                <a:spcPts val="5084"/>
              </a:lnSpc>
            </a:pPr>
            <a:r>
              <a:rPr lang="en-GB" sz="6000" b="1" dirty="0"/>
              <a:t>Future Outlook for HR Technology</a:t>
            </a:r>
            <a:endParaRPr lang="en-US" sz="6000" b="1" dirty="0"/>
          </a:p>
        </p:txBody>
      </p:sp>
      <p:sp>
        <p:nvSpPr>
          <p:cNvPr id="49" name="TextBox 49"/>
          <p:cNvSpPr txBox="1"/>
          <p:nvPr/>
        </p:nvSpPr>
        <p:spPr>
          <a:xfrm>
            <a:off x="9834375" y="2855840"/>
            <a:ext cx="5887242" cy="1077218"/>
          </a:xfrm>
          <a:prstGeom prst="rect">
            <a:avLst/>
          </a:prstGeom>
        </p:spPr>
        <p:txBody>
          <a:bodyPr lIns="0" tIns="0" rIns="0" bIns="0" rtlCol="0" anchor="t">
            <a:spAutoFit/>
          </a:bodyPr>
          <a:lstStyle/>
          <a:p>
            <a:pPr>
              <a:lnSpc>
                <a:spcPts val="2813"/>
              </a:lnSpc>
            </a:pPr>
            <a:r>
              <a:rPr lang="en-GB" b="1" dirty="0"/>
              <a:t>In the future, Microsoft aims to advance its HR technology through generative AI and automation.</a:t>
            </a:r>
            <a:endParaRPr lang="en-US" b="1" dirty="0"/>
          </a:p>
          <a:p>
            <a:pPr algn="l">
              <a:lnSpc>
                <a:spcPts val="2813"/>
              </a:lnSpc>
            </a:pPr>
            <a:endParaRPr lang="en-US" sz="2489" b="1" spc="-74" dirty="0">
              <a:solidFill>
                <a:srgbClr val="000000"/>
              </a:solidFill>
              <a:latin typeface="Poppins Bold"/>
              <a:ea typeface="Poppins Bold"/>
              <a:cs typeface="Poppins Bold"/>
              <a:sym typeface="Poppins Bold"/>
            </a:endParaRPr>
          </a:p>
        </p:txBody>
      </p:sp>
      <p:sp>
        <p:nvSpPr>
          <p:cNvPr id="50" name="TextBox 50"/>
          <p:cNvSpPr txBox="1"/>
          <p:nvPr/>
        </p:nvSpPr>
        <p:spPr>
          <a:xfrm>
            <a:off x="9834375" y="4117385"/>
            <a:ext cx="7294807" cy="1077218"/>
          </a:xfrm>
          <a:prstGeom prst="rect">
            <a:avLst/>
          </a:prstGeom>
        </p:spPr>
        <p:txBody>
          <a:bodyPr lIns="0" tIns="0" rIns="0" bIns="0" rtlCol="0" anchor="t">
            <a:spAutoFit/>
          </a:bodyPr>
          <a:lstStyle/>
          <a:p>
            <a:pPr>
              <a:lnSpc>
                <a:spcPts val="2813"/>
              </a:lnSpc>
            </a:pPr>
            <a:r>
              <a:rPr lang="en-GB" b="1" dirty="0"/>
              <a:t>In future, the company will include digital tools to personalise employee learning and career development (Ferrar and Green, 2021).</a:t>
            </a:r>
            <a:endParaRPr lang="en-US" b="1" dirty="0"/>
          </a:p>
          <a:p>
            <a:pPr algn="l">
              <a:lnSpc>
                <a:spcPts val="2813"/>
              </a:lnSpc>
            </a:pPr>
            <a:endParaRPr lang="en-US" sz="2489" b="1" spc="-74" dirty="0">
              <a:solidFill>
                <a:srgbClr val="000000"/>
              </a:solidFill>
              <a:latin typeface="Poppins Bold"/>
              <a:ea typeface="Poppins Bold"/>
              <a:cs typeface="Poppins Bold"/>
              <a:sym typeface="Poppins Bold"/>
            </a:endParaRPr>
          </a:p>
        </p:txBody>
      </p:sp>
      <p:sp>
        <p:nvSpPr>
          <p:cNvPr id="51" name="TextBox 51"/>
          <p:cNvSpPr txBox="1"/>
          <p:nvPr/>
        </p:nvSpPr>
        <p:spPr>
          <a:xfrm>
            <a:off x="9834375" y="5449643"/>
            <a:ext cx="5887242" cy="1077218"/>
          </a:xfrm>
          <a:prstGeom prst="rect">
            <a:avLst/>
          </a:prstGeom>
        </p:spPr>
        <p:txBody>
          <a:bodyPr lIns="0" tIns="0" rIns="0" bIns="0" rtlCol="0" anchor="t">
            <a:spAutoFit/>
          </a:bodyPr>
          <a:lstStyle/>
          <a:p>
            <a:pPr>
              <a:lnSpc>
                <a:spcPts val="2813"/>
              </a:lnSpc>
            </a:pPr>
            <a:r>
              <a:rPr lang="en-GB" b="1" dirty="0"/>
              <a:t>Microsoft can integrate cloud-based ecosystems to drive global collaboration.</a:t>
            </a:r>
            <a:endParaRPr lang="en-US" b="1" dirty="0"/>
          </a:p>
          <a:p>
            <a:pPr algn="l">
              <a:lnSpc>
                <a:spcPts val="2813"/>
              </a:lnSpc>
            </a:pPr>
            <a:endParaRPr lang="en-US" sz="2489" b="1" spc="-74" dirty="0">
              <a:solidFill>
                <a:srgbClr val="000000"/>
              </a:solidFill>
              <a:latin typeface="Poppins Bold"/>
              <a:ea typeface="Poppins Bold"/>
              <a:cs typeface="Poppins Bold"/>
              <a:sym typeface="Poppins Bold"/>
            </a:endParaRPr>
          </a:p>
        </p:txBody>
      </p:sp>
      <p:sp>
        <p:nvSpPr>
          <p:cNvPr id="52" name="TextBox 52"/>
          <p:cNvSpPr txBox="1"/>
          <p:nvPr/>
        </p:nvSpPr>
        <p:spPr>
          <a:xfrm>
            <a:off x="9834375" y="6834595"/>
            <a:ext cx="5887242" cy="1077218"/>
          </a:xfrm>
          <a:prstGeom prst="rect">
            <a:avLst/>
          </a:prstGeom>
        </p:spPr>
        <p:txBody>
          <a:bodyPr lIns="0" tIns="0" rIns="0" bIns="0" rtlCol="0" anchor="t">
            <a:spAutoFit/>
          </a:bodyPr>
          <a:lstStyle/>
          <a:p>
            <a:pPr>
              <a:lnSpc>
                <a:spcPts val="2813"/>
              </a:lnSpc>
            </a:pPr>
            <a:r>
              <a:rPr lang="en-GB" b="1" dirty="0"/>
              <a:t>Sustainable digital HR practices will reinforce ethical and inclusive growth.</a:t>
            </a:r>
            <a:endParaRPr lang="en-US" b="1" dirty="0"/>
          </a:p>
          <a:p>
            <a:pPr algn="l">
              <a:lnSpc>
                <a:spcPts val="2813"/>
              </a:lnSpc>
            </a:pPr>
            <a:endParaRPr lang="en-US" sz="2489" b="1" spc="-74" dirty="0">
              <a:solidFill>
                <a:srgbClr val="000000"/>
              </a:solidFill>
              <a:latin typeface="Poppins Bold"/>
              <a:ea typeface="Poppins Bold"/>
              <a:cs typeface="Poppins Bold"/>
              <a:sym typeface="Poppins Bold"/>
            </a:endParaRPr>
          </a:p>
        </p:txBody>
      </p:sp>
      <p:sp>
        <p:nvSpPr>
          <p:cNvPr id="54" name="Freeform 54"/>
          <p:cNvSpPr/>
          <p:nvPr/>
        </p:nvSpPr>
        <p:spPr>
          <a:xfrm>
            <a:off x="8367944" y="5370728"/>
            <a:ext cx="1233851" cy="1238495"/>
          </a:xfrm>
          <a:custGeom>
            <a:avLst/>
            <a:gdLst/>
            <a:ahLst/>
            <a:cxnLst/>
            <a:rect l="l" t="t" r="r" b="b"/>
            <a:pathLst>
              <a:path w="1233851" h="1238495">
                <a:moveTo>
                  <a:pt x="0" y="0"/>
                </a:moveTo>
                <a:lnTo>
                  <a:pt x="1233851" y="0"/>
                </a:lnTo>
                <a:lnTo>
                  <a:pt x="1233851" y="1238495"/>
                </a:lnTo>
                <a:lnTo>
                  <a:pt x="0" y="1238495"/>
                </a:lnTo>
                <a:lnTo>
                  <a:pt x="0" y="0"/>
                </a:lnTo>
                <a:close/>
              </a:path>
            </a:pathLst>
          </a:custGeom>
          <a:blipFill>
            <a:blip r:embed="rId9">
              <a:alphaModFix amt="68000"/>
            </a:blip>
            <a:stretch>
              <a:fillRect/>
            </a:stretch>
          </a:blipFill>
        </p:spPr>
        <p:txBody>
          <a:bodyPr/>
          <a:lstStyle/>
          <a:p>
            <a:endParaRPr lang="en-US" b="1"/>
          </a:p>
        </p:txBody>
      </p:sp>
      <p:grpSp>
        <p:nvGrpSpPr>
          <p:cNvPr id="55" name="Group 55"/>
          <p:cNvGrpSpPr/>
          <p:nvPr/>
        </p:nvGrpSpPr>
        <p:grpSpPr>
          <a:xfrm>
            <a:off x="8436319" y="5458084"/>
            <a:ext cx="1110974" cy="1110974"/>
            <a:chOff x="0" y="0"/>
            <a:chExt cx="812800" cy="812800"/>
          </a:xfrm>
        </p:grpSpPr>
        <p:sp>
          <p:nvSpPr>
            <p:cNvPr id="56" name="Freeform 5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57" name="TextBox 57"/>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58" name="Group 58"/>
          <p:cNvGrpSpPr/>
          <p:nvPr/>
        </p:nvGrpSpPr>
        <p:grpSpPr>
          <a:xfrm>
            <a:off x="8481972" y="5503737"/>
            <a:ext cx="1019668" cy="1019668"/>
            <a:chOff x="0" y="0"/>
            <a:chExt cx="812800" cy="812800"/>
          </a:xfrm>
        </p:grpSpPr>
        <p:sp>
          <p:nvSpPr>
            <p:cNvPr id="59" name="Freeform 5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60" name="TextBox 60"/>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61" name="Freeform 61"/>
          <p:cNvSpPr/>
          <p:nvPr/>
        </p:nvSpPr>
        <p:spPr>
          <a:xfrm>
            <a:off x="8663588" y="5763875"/>
            <a:ext cx="642562" cy="452201"/>
          </a:xfrm>
          <a:custGeom>
            <a:avLst/>
            <a:gdLst/>
            <a:ahLst/>
            <a:cxnLst/>
            <a:rect l="l" t="t" r="r" b="b"/>
            <a:pathLst>
              <a:path w="642562" h="452201">
                <a:moveTo>
                  <a:pt x="0" y="0"/>
                </a:moveTo>
                <a:lnTo>
                  <a:pt x="642562" y="0"/>
                </a:lnTo>
                <a:lnTo>
                  <a:pt x="642562" y="452201"/>
                </a:lnTo>
                <a:lnTo>
                  <a:pt x="0" y="452201"/>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b="1"/>
          </a:p>
        </p:txBody>
      </p:sp>
      <p:sp>
        <p:nvSpPr>
          <p:cNvPr id="62" name="Freeform 62"/>
          <p:cNvSpPr/>
          <p:nvPr/>
        </p:nvSpPr>
        <p:spPr>
          <a:xfrm>
            <a:off x="8367944" y="6695267"/>
            <a:ext cx="1233851" cy="1238495"/>
          </a:xfrm>
          <a:custGeom>
            <a:avLst/>
            <a:gdLst/>
            <a:ahLst/>
            <a:cxnLst/>
            <a:rect l="l" t="t" r="r" b="b"/>
            <a:pathLst>
              <a:path w="1233851" h="1238495">
                <a:moveTo>
                  <a:pt x="0" y="0"/>
                </a:moveTo>
                <a:lnTo>
                  <a:pt x="1233851" y="0"/>
                </a:lnTo>
                <a:lnTo>
                  <a:pt x="1233851" y="1238494"/>
                </a:lnTo>
                <a:lnTo>
                  <a:pt x="0" y="1238494"/>
                </a:lnTo>
                <a:lnTo>
                  <a:pt x="0" y="0"/>
                </a:lnTo>
                <a:close/>
              </a:path>
            </a:pathLst>
          </a:custGeom>
          <a:blipFill>
            <a:blip r:embed="rId9">
              <a:alphaModFix amt="68000"/>
            </a:blip>
            <a:stretch>
              <a:fillRect/>
            </a:stretch>
          </a:blipFill>
        </p:spPr>
        <p:txBody>
          <a:bodyPr/>
          <a:lstStyle/>
          <a:p>
            <a:endParaRPr lang="en-US" b="1"/>
          </a:p>
        </p:txBody>
      </p:sp>
      <p:grpSp>
        <p:nvGrpSpPr>
          <p:cNvPr id="63" name="Group 63"/>
          <p:cNvGrpSpPr/>
          <p:nvPr/>
        </p:nvGrpSpPr>
        <p:grpSpPr>
          <a:xfrm>
            <a:off x="8436319" y="6782622"/>
            <a:ext cx="1110974" cy="1110974"/>
            <a:chOff x="0" y="0"/>
            <a:chExt cx="812800" cy="812800"/>
          </a:xfrm>
        </p:grpSpPr>
        <p:sp>
          <p:nvSpPr>
            <p:cNvPr id="64" name="Freeform 6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65" name="TextBox 65"/>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66" name="Group 66"/>
          <p:cNvGrpSpPr/>
          <p:nvPr/>
        </p:nvGrpSpPr>
        <p:grpSpPr>
          <a:xfrm>
            <a:off x="8481972" y="6828275"/>
            <a:ext cx="1019668" cy="1019668"/>
            <a:chOff x="0" y="0"/>
            <a:chExt cx="812800" cy="812800"/>
          </a:xfrm>
        </p:grpSpPr>
        <p:sp>
          <p:nvSpPr>
            <p:cNvPr id="67" name="Freeform 6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68" name="TextBox 68"/>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69" name="Freeform 69"/>
          <p:cNvSpPr/>
          <p:nvPr/>
        </p:nvSpPr>
        <p:spPr>
          <a:xfrm>
            <a:off x="8663588" y="7088413"/>
            <a:ext cx="642562" cy="452201"/>
          </a:xfrm>
          <a:custGeom>
            <a:avLst/>
            <a:gdLst/>
            <a:ahLst/>
            <a:cxnLst/>
            <a:rect l="l" t="t" r="r" b="b"/>
            <a:pathLst>
              <a:path w="642562" h="452201">
                <a:moveTo>
                  <a:pt x="0" y="0"/>
                </a:moveTo>
                <a:lnTo>
                  <a:pt x="642562" y="0"/>
                </a:lnTo>
                <a:lnTo>
                  <a:pt x="642562" y="452202"/>
                </a:lnTo>
                <a:lnTo>
                  <a:pt x="0" y="452202"/>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b="1"/>
          </a:p>
        </p:txBody>
      </p:sp>
      <p:sp>
        <p:nvSpPr>
          <p:cNvPr id="77" name="Freeform 77"/>
          <p:cNvSpPr/>
          <p:nvPr/>
        </p:nvSpPr>
        <p:spPr>
          <a:xfrm>
            <a:off x="8663588" y="8412952"/>
            <a:ext cx="642562" cy="452201"/>
          </a:xfrm>
          <a:custGeom>
            <a:avLst/>
            <a:gdLst/>
            <a:ahLst/>
            <a:cxnLst/>
            <a:rect l="l" t="t" r="r" b="b"/>
            <a:pathLst>
              <a:path w="642562" h="452201">
                <a:moveTo>
                  <a:pt x="0" y="0"/>
                </a:moveTo>
                <a:lnTo>
                  <a:pt x="642562" y="0"/>
                </a:lnTo>
                <a:lnTo>
                  <a:pt x="642562" y="452201"/>
                </a:lnTo>
                <a:lnTo>
                  <a:pt x="0" y="452201"/>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b="1"/>
          </a:p>
        </p:txBody>
      </p:sp>
      <p:pic>
        <p:nvPicPr>
          <p:cNvPr id="44" name="Picture 43">
            <a:extLst>
              <a:ext uri="{FF2B5EF4-FFF2-40B4-BE49-F238E27FC236}">
                <a16:creationId xmlns:a16="http://schemas.microsoft.com/office/drawing/2014/main" id="{77DE7F1A-E4AF-3D09-8F81-37DBD609796C}"/>
              </a:ext>
            </a:extLst>
          </p:cNvPr>
          <p:cNvPicPr>
            <a:picLocks noChangeAspect="1"/>
          </p:cNvPicPr>
          <p:nvPr/>
        </p:nvPicPr>
        <p:blipFill>
          <a:blip r:embed="rId22"/>
          <a:stretch>
            <a:fillRect/>
          </a:stretch>
        </p:blipFill>
        <p:spPr>
          <a:xfrm>
            <a:off x="15621000" y="266701"/>
            <a:ext cx="2364826" cy="914400"/>
          </a:xfrm>
          <a:prstGeom prst="rect">
            <a:avLst/>
          </a:prstGeom>
        </p:spPr>
      </p:pic>
      <p:pic>
        <p:nvPicPr>
          <p:cNvPr id="45" name="Picture 2" descr="D:\SUMANTA\OCTOBER\31 OCT\SEP_AIN4918    RW\Microsoft-Logo-Transparent.png">
            <a:extLst>
              <a:ext uri="{FF2B5EF4-FFF2-40B4-BE49-F238E27FC236}">
                <a16:creationId xmlns:a16="http://schemas.microsoft.com/office/drawing/2014/main" id="{60F68037-E40D-9487-E255-427748095698}"/>
              </a:ext>
            </a:extLst>
          </p:cNvPr>
          <p:cNvPicPr>
            <a:picLocks noChangeAspect="1" noChangeArrowheads="1"/>
          </p:cNvPicPr>
          <p:nvPr/>
        </p:nvPicPr>
        <p:blipFill>
          <a:blip r:embed="rId23"/>
          <a:srcRect t="17757" b="23365"/>
          <a:stretch>
            <a:fillRect/>
          </a:stretch>
        </p:blipFill>
        <p:spPr bwMode="auto">
          <a:xfrm>
            <a:off x="762000" y="571500"/>
            <a:ext cx="2859545" cy="947056"/>
          </a:xfrm>
          <a:prstGeom prst="rect">
            <a:avLst/>
          </a:prstGeom>
          <a:noFill/>
        </p:spPr>
      </p:pic>
      <p:sp>
        <p:nvSpPr>
          <p:cNvPr id="46" name="TextBox 45">
            <a:extLst>
              <a:ext uri="{FF2B5EF4-FFF2-40B4-BE49-F238E27FC236}">
                <a16:creationId xmlns:a16="http://schemas.microsoft.com/office/drawing/2014/main" id="{6E69A594-5D15-6FB1-3D76-29439C10ADD4}"/>
              </a:ext>
            </a:extLst>
          </p:cNvPr>
          <p:cNvSpPr txBox="1"/>
          <p:nvPr/>
        </p:nvSpPr>
        <p:spPr>
          <a:xfrm>
            <a:off x="7239000" y="3429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Harshkumar</a:t>
            </a:r>
            <a:r>
              <a:rPr lang="en-GB" b="1" dirty="0">
                <a:latin typeface="Arial" panose="020B0604020202020204" pitchFamily="34" charset="0"/>
                <a:ea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Mangarola</a:t>
            </a:r>
            <a:r>
              <a:rPr lang="en-GB" b="1" dirty="0">
                <a:latin typeface="Arial" panose="020B0604020202020204" pitchFamily="34" charset="0"/>
                <a:ea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latin typeface="Arial" panose="020B0604020202020204" pitchFamily="34" charset="0"/>
                <a:ea typeface="Arial" panose="020B0604020202020204" pitchFamily="34" charset="0"/>
                <a:cs typeface="Arial" panose="020B0604020202020204" pitchFamily="34" charset="0"/>
              </a:rPr>
              <a:t>2405073</a:t>
            </a:r>
            <a:endParaRPr lang="en-GB" b="1" dirty="0">
              <a:latin typeface="Arial" panose="020B0604020202020204" pitchFamily="34" charset="0"/>
              <a:cs typeface="Arial" panose="020B0604020202020204" pitchFamily="34" charset="0"/>
              <a:sym typeface="+mn-ea"/>
            </a:endParaRPr>
          </a:p>
        </p:txBody>
      </p:sp>
      <p:sp>
        <p:nvSpPr>
          <p:cNvPr id="47" name="TextBox 46">
            <a:extLst>
              <a:ext uri="{FF2B5EF4-FFF2-40B4-BE49-F238E27FC236}">
                <a16:creationId xmlns:a16="http://schemas.microsoft.com/office/drawing/2014/main" id="{9AB9C5CE-4F7E-5EE9-FE59-B0D0801E3D1F}"/>
              </a:ext>
            </a:extLst>
          </p:cNvPr>
          <p:cNvSpPr txBox="1"/>
          <p:nvPr/>
        </p:nvSpPr>
        <p:spPr>
          <a:xfrm>
            <a:off x="231406" y="9321576"/>
            <a:ext cx="11116761" cy="369332"/>
          </a:xfrm>
          <a:prstGeom prst="rect">
            <a:avLst/>
          </a:prstGeom>
          <a:noFill/>
        </p:spPr>
        <p:txBody>
          <a:bodyPr wrap="none" rtlCol="0">
            <a:spAutoFit/>
          </a:bodyPr>
          <a:lstStyle/>
          <a:p>
            <a:r>
              <a:rPr lang="en-US" dirty="0"/>
              <a:t>(Source: https://</a:t>
            </a:r>
            <a:r>
              <a:rPr lang="en-US" dirty="0" err="1"/>
              <a:t>www.txdot.gov</a:t>
            </a:r>
            <a:r>
              <a:rPr lang="en-US" dirty="0"/>
              <a:t>/content/dam/docs/division/</a:t>
            </a:r>
            <a:r>
              <a:rPr lang="en-US" dirty="0" err="1"/>
              <a:t>ppd</a:t>
            </a:r>
            <a:r>
              <a:rPr lang="en-US" dirty="0"/>
              <a:t>/peps-conference/2023/6-digital-roadway-data.pdf)</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97B33-9E49-1740-8775-2FFD4B71506B}"/>
            </a:ext>
          </a:extLst>
        </p:cNvPr>
        <p:cNvGrpSpPr/>
        <p:nvPr/>
      </p:nvGrpSpPr>
      <p:grpSpPr>
        <a:xfrm>
          <a:off x="0" y="0"/>
          <a:ext cx="0" cy="0"/>
          <a:chOff x="0" y="0"/>
          <a:chExt cx="0" cy="0"/>
        </a:xfrm>
      </p:grpSpPr>
      <p:sp>
        <p:nvSpPr>
          <p:cNvPr id="24" name="Freeform 24">
            <a:extLst>
              <a:ext uri="{FF2B5EF4-FFF2-40B4-BE49-F238E27FC236}">
                <a16:creationId xmlns:a16="http://schemas.microsoft.com/office/drawing/2014/main" id="{DAD0C60D-76BE-5FB9-DC27-20C6B5F327DE}"/>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5" name="Freeform 25">
            <a:extLst>
              <a:ext uri="{FF2B5EF4-FFF2-40B4-BE49-F238E27FC236}">
                <a16:creationId xmlns:a16="http://schemas.microsoft.com/office/drawing/2014/main" id="{C754FEA5-BEE7-8CC8-DCF6-3CBC57628FE1}"/>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9" name="TextBox 29">
            <a:extLst>
              <a:ext uri="{FF2B5EF4-FFF2-40B4-BE49-F238E27FC236}">
                <a16:creationId xmlns:a16="http://schemas.microsoft.com/office/drawing/2014/main" id="{AC9FFB9F-5B16-C823-99E8-AA6FD6BFA564}"/>
              </a:ext>
            </a:extLst>
          </p:cNvPr>
          <p:cNvSpPr txBox="1"/>
          <p:nvPr/>
        </p:nvSpPr>
        <p:spPr>
          <a:xfrm>
            <a:off x="2309072" y="4566360"/>
            <a:ext cx="5001235" cy="641293"/>
          </a:xfrm>
          <a:prstGeom prst="rect">
            <a:avLst/>
          </a:prstGeom>
        </p:spPr>
        <p:txBody>
          <a:bodyPr lIns="0" tIns="0" rIns="0" bIns="0" rtlCol="0" anchor="t">
            <a:spAutoFit/>
          </a:bodyPr>
          <a:lstStyle/>
          <a:p>
            <a:pPr algn="ctr">
              <a:lnSpc>
                <a:spcPts val="4687"/>
              </a:lnSpc>
            </a:pPr>
            <a:r>
              <a:rPr lang="en-US" sz="4148" b="1" spc="-124" dirty="0">
                <a:solidFill>
                  <a:srgbClr val="FFFFFF"/>
                </a:solidFill>
                <a:latin typeface="Poppins Bold"/>
                <a:ea typeface="Poppins Bold"/>
                <a:cs typeface="Poppins Bold"/>
                <a:sym typeface="Poppins Bold"/>
              </a:rPr>
              <a:t>Company Vision</a:t>
            </a:r>
          </a:p>
        </p:txBody>
      </p:sp>
      <p:sp>
        <p:nvSpPr>
          <p:cNvPr id="4" name="TextBox 3">
            <a:extLst>
              <a:ext uri="{FF2B5EF4-FFF2-40B4-BE49-F238E27FC236}">
                <a16:creationId xmlns:a16="http://schemas.microsoft.com/office/drawing/2014/main" id="{53538B9D-B5FE-E005-2AF2-7E04AB05B570}"/>
              </a:ext>
            </a:extLst>
          </p:cNvPr>
          <p:cNvSpPr txBox="1"/>
          <p:nvPr/>
        </p:nvSpPr>
        <p:spPr>
          <a:xfrm>
            <a:off x="838200" y="3809547"/>
            <a:ext cx="9649326" cy="1306255"/>
          </a:xfrm>
          <a:prstGeom prst="rect">
            <a:avLst/>
          </a:prstGeom>
          <a:noFill/>
        </p:spPr>
        <p:txBody>
          <a:bodyPr wrap="square">
            <a:spAutoFit/>
          </a:bodyPr>
          <a:lstStyle/>
          <a:p>
            <a:pPr marL="0" marR="0" algn="just">
              <a:lnSpc>
                <a:spcPct val="150000"/>
              </a:lnSpc>
              <a:spcBef>
                <a:spcPts val="1200"/>
              </a:spcBef>
              <a:spcAft>
                <a:spcPts val="1200"/>
              </a:spcAft>
              <a:buNone/>
            </a:pPr>
            <a:r>
              <a:rPr lang="en-GB" sz="6000" b="1" kern="0" dirty="0">
                <a:effectLst/>
                <a:latin typeface="Arial" panose="020B0604020202020204" pitchFamily="34" charset="0"/>
              </a:rPr>
              <a:t>Reference List </a:t>
            </a:r>
            <a:endParaRPr lang="en-US" sz="6000" b="1" kern="0" dirty="0">
              <a:effectLst/>
              <a:latin typeface="Arial" panose="020B0604020202020204" pitchFamily="34" charset="0"/>
            </a:endParaRPr>
          </a:p>
        </p:txBody>
      </p:sp>
      <p:sp>
        <p:nvSpPr>
          <p:cNvPr id="6" name="TextBox 5">
            <a:extLst>
              <a:ext uri="{FF2B5EF4-FFF2-40B4-BE49-F238E27FC236}">
                <a16:creationId xmlns:a16="http://schemas.microsoft.com/office/drawing/2014/main" id="{9C633FCA-7CE0-EAF4-B83D-DC96203BB6CA}"/>
              </a:ext>
            </a:extLst>
          </p:cNvPr>
          <p:cNvSpPr txBox="1"/>
          <p:nvPr/>
        </p:nvSpPr>
        <p:spPr>
          <a:xfrm>
            <a:off x="6477000" y="2019300"/>
            <a:ext cx="9645444" cy="7232749"/>
          </a:xfrm>
          <a:prstGeom prst="rect">
            <a:avLst/>
          </a:prstGeom>
          <a:noFill/>
        </p:spPr>
        <p:txBody>
          <a:bodyPr wrap="square">
            <a:spAutoFit/>
          </a:bodyPr>
          <a:lstStyle/>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Akter, S., Biswas, K., </a:t>
            </a:r>
            <a:r>
              <a:rPr lang="en-GB" sz="1600" dirty="0" err="1">
                <a:effectLst/>
                <a:latin typeface="Arial" panose="020B0604020202020204" pitchFamily="34" charset="0"/>
                <a:ea typeface="Arial" panose="020B0604020202020204" pitchFamily="34" charset="0"/>
              </a:rPr>
              <a:t>Vrontis</a:t>
            </a:r>
            <a:r>
              <a:rPr lang="en-GB" sz="1600" dirty="0">
                <a:effectLst/>
                <a:latin typeface="Arial" panose="020B0604020202020204" pitchFamily="34" charset="0"/>
                <a:ea typeface="Arial" panose="020B0604020202020204" pitchFamily="34" charset="0"/>
              </a:rPr>
              <a:t>, D., Cooper, S. C. L., and </a:t>
            </a:r>
            <a:r>
              <a:rPr lang="en-GB" sz="1600" dirty="0" err="1">
                <a:effectLst/>
                <a:latin typeface="Arial" panose="020B0604020202020204" pitchFamily="34" charset="0"/>
                <a:ea typeface="Arial" panose="020B0604020202020204" pitchFamily="34" charset="0"/>
              </a:rPr>
              <a:t>Tarba</a:t>
            </a:r>
            <a:r>
              <a:rPr lang="en-GB" sz="1600" dirty="0">
                <a:effectLst/>
                <a:latin typeface="Arial" panose="020B0604020202020204" pitchFamily="34" charset="0"/>
                <a:ea typeface="Arial" panose="020B0604020202020204" pitchFamily="34" charset="0"/>
              </a:rPr>
              <a:t>, S. Y. (2024). Mastering digital transformation in workforce management. </a:t>
            </a:r>
            <a:r>
              <a:rPr lang="en-GB" sz="1600" i="1" dirty="0">
                <a:effectLst/>
                <a:latin typeface="Arial" panose="020B0604020202020204" pitchFamily="34" charset="0"/>
                <a:ea typeface="Arial" panose="020B0604020202020204" pitchFamily="34" charset="0"/>
              </a:rPr>
              <a:t>Production Planning &amp; Control</a:t>
            </a:r>
            <a:r>
              <a:rPr lang="en-GB" sz="1600" dirty="0">
                <a:effectLst/>
                <a:latin typeface="Arial" panose="020B0604020202020204" pitchFamily="34" charset="0"/>
                <a:ea typeface="Arial" panose="020B0604020202020204" pitchFamily="34" charset="0"/>
              </a:rPr>
              <a:t>, </a:t>
            </a:r>
            <a:r>
              <a:rPr lang="en-GB" sz="1600" i="1" dirty="0">
                <a:effectLst/>
                <a:latin typeface="Arial" panose="020B0604020202020204" pitchFamily="34" charset="0"/>
                <a:ea typeface="Arial" panose="020B0604020202020204" pitchFamily="34" charset="0"/>
              </a:rPr>
              <a:t>35</a:t>
            </a:r>
            <a:r>
              <a:rPr lang="en-GB" sz="1600" dirty="0">
                <a:effectLst/>
                <a:latin typeface="Arial" panose="020B0604020202020204" pitchFamily="34" charset="0"/>
                <a:ea typeface="Arial" panose="020B0604020202020204" pitchFamily="34" charset="0"/>
              </a:rPr>
              <a:t>(13), 1525-1532. </a:t>
            </a:r>
            <a:r>
              <a:rPr lang="en-GB" sz="1600" u="sng" dirty="0">
                <a:solidFill>
                  <a:srgbClr val="0000FF"/>
                </a:solidFill>
                <a:effectLst/>
                <a:latin typeface="Arial" panose="020B0604020202020204" pitchFamily="34" charset="0"/>
                <a:ea typeface="Arial" panose="020B0604020202020204" pitchFamily="34" charset="0"/>
                <a:hlinkClick r:id="rId4"/>
              </a:rPr>
              <a:t>https://www.tandfonline.com/doi/abs/10.1080/09537287.2023.2270465</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Bhatti, S., Faqirah, M. R., and Ullah, M. S. (2025). The Future of HR: Exploring the Benefits and Challenges of Digital Transformation. </a:t>
            </a:r>
            <a:r>
              <a:rPr lang="en-GB" sz="1600" i="1" dirty="0">
                <a:effectLst/>
                <a:latin typeface="Arial" panose="020B0604020202020204" pitchFamily="34" charset="0"/>
                <a:ea typeface="Arial" panose="020B0604020202020204" pitchFamily="34" charset="0"/>
              </a:rPr>
              <a:t>International Journal of Engineering, Business and Management</a:t>
            </a:r>
            <a:r>
              <a:rPr lang="en-GB" sz="1600" dirty="0">
                <a:effectLst/>
                <a:latin typeface="Arial" panose="020B0604020202020204" pitchFamily="34" charset="0"/>
                <a:ea typeface="Arial" panose="020B0604020202020204" pitchFamily="34" charset="0"/>
              </a:rPr>
              <a:t>, </a:t>
            </a:r>
            <a:r>
              <a:rPr lang="en-GB" sz="1600" i="1" dirty="0">
                <a:effectLst/>
                <a:latin typeface="Arial" panose="020B0604020202020204" pitchFamily="34" charset="0"/>
                <a:ea typeface="Arial" panose="020B0604020202020204" pitchFamily="34" charset="0"/>
              </a:rPr>
              <a:t>9</a:t>
            </a:r>
            <a:r>
              <a:rPr lang="en-GB" sz="1600" dirty="0">
                <a:effectLst/>
                <a:latin typeface="Arial" panose="020B0604020202020204" pitchFamily="34" charset="0"/>
                <a:ea typeface="Arial" panose="020B0604020202020204" pitchFamily="34" charset="0"/>
              </a:rPr>
              <a:t>(1), 595779. </a:t>
            </a:r>
            <a:r>
              <a:rPr lang="en-GB" sz="1600" u="sng" dirty="0">
                <a:solidFill>
                  <a:srgbClr val="0000FF"/>
                </a:solidFill>
                <a:effectLst/>
                <a:latin typeface="Arial" panose="020B0604020202020204" pitchFamily="34" charset="0"/>
                <a:ea typeface="Arial" panose="020B0604020202020204" pitchFamily="34" charset="0"/>
                <a:hlinkClick r:id="rId5"/>
              </a:rPr>
              <a:t>https://www.academia.edu/download/121905088/6IJEBM_MAR20252_TheFuture.pdf</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Cherep, A., </a:t>
            </a:r>
            <a:r>
              <a:rPr lang="en-GB" sz="1600" dirty="0" err="1">
                <a:effectLst/>
                <a:latin typeface="Arial" panose="020B0604020202020204" pitchFamily="34" charset="0"/>
                <a:ea typeface="Arial" panose="020B0604020202020204" pitchFamily="34" charset="0"/>
              </a:rPr>
              <a:t>Voronkova</a:t>
            </a:r>
            <a:r>
              <a:rPr lang="en-GB" sz="1600" dirty="0">
                <a:effectLst/>
                <a:latin typeface="Arial" panose="020B0604020202020204" pitchFamily="34" charset="0"/>
                <a:ea typeface="Arial" panose="020B0604020202020204" pitchFamily="34" charset="0"/>
              </a:rPr>
              <a:t>, V., and </a:t>
            </a:r>
            <a:r>
              <a:rPr lang="en-GB" sz="1600" dirty="0" err="1">
                <a:effectLst/>
                <a:latin typeface="Arial" panose="020B0604020202020204" pitchFamily="34" charset="0"/>
                <a:ea typeface="Arial" panose="020B0604020202020204" pitchFamily="34" charset="0"/>
              </a:rPr>
              <a:t>Androsova</a:t>
            </a:r>
            <a:r>
              <a:rPr lang="en-GB" sz="1600" dirty="0">
                <a:effectLst/>
                <a:latin typeface="Arial" panose="020B0604020202020204" pitchFamily="34" charset="0"/>
                <a:ea typeface="Arial" panose="020B0604020202020204" pitchFamily="34" charset="0"/>
              </a:rPr>
              <a:t>, O. (2022). Transformational changes in organizational management and human resources in the digital age. </a:t>
            </a:r>
            <a:r>
              <a:rPr lang="en-GB" sz="1600" i="1" dirty="0">
                <a:effectLst/>
                <a:latin typeface="Arial" panose="020B0604020202020204" pitchFamily="34" charset="0"/>
                <a:ea typeface="Arial" panose="020B0604020202020204" pitchFamily="34" charset="0"/>
              </a:rPr>
              <a:t>Baltic journal of economic studies</a:t>
            </a:r>
            <a:r>
              <a:rPr lang="en-GB" sz="1600" dirty="0">
                <a:effectLst/>
                <a:latin typeface="Arial" panose="020B0604020202020204" pitchFamily="34" charset="0"/>
                <a:ea typeface="Arial" panose="020B0604020202020204" pitchFamily="34" charset="0"/>
              </a:rPr>
              <a:t>, </a:t>
            </a:r>
            <a:r>
              <a:rPr lang="en-GB" sz="1600" i="1" dirty="0">
                <a:effectLst/>
                <a:latin typeface="Arial" panose="020B0604020202020204" pitchFamily="34" charset="0"/>
                <a:ea typeface="Arial" panose="020B0604020202020204" pitchFamily="34" charset="0"/>
              </a:rPr>
              <a:t>8</a:t>
            </a:r>
            <a:r>
              <a:rPr lang="en-GB" sz="1600" dirty="0">
                <a:effectLst/>
                <a:latin typeface="Arial" panose="020B0604020202020204" pitchFamily="34" charset="0"/>
                <a:ea typeface="Arial" panose="020B0604020202020204" pitchFamily="34" charset="0"/>
              </a:rPr>
              <a:t>(3), 210-219. </a:t>
            </a:r>
            <a:r>
              <a:rPr lang="en-GB" sz="1600" u="sng" dirty="0">
                <a:solidFill>
                  <a:srgbClr val="0000FF"/>
                </a:solidFill>
                <a:effectLst/>
                <a:latin typeface="Arial" panose="020B0604020202020204" pitchFamily="34" charset="0"/>
                <a:ea typeface="Arial" panose="020B0604020202020204" pitchFamily="34" charset="0"/>
                <a:hlinkClick r:id="rId6"/>
              </a:rPr>
              <a:t>https://cyberleninka.ru/article/n/transformational-changes-in-organizational-management-and-human-resources-in-the-digital-age</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Ferrar, J., and Green, D. (2021). </a:t>
            </a:r>
            <a:r>
              <a:rPr lang="en-GB" sz="1600" i="1" dirty="0">
                <a:effectLst/>
                <a:latin typeface="Arial" panose="020B0604020202020204" pitchFamily="34" charset="0"/>
                <a:ea typeface="Arial" panose="020B0604020202020204" pitchFamily="34" charset="0"/>
              </a:rPr>
              <a:t>Excellence in people analytics: How to use workforce data to create business value</a:t>
            </a:r>
            <a:r>
              <a:rPr lang="en-GB" sz="1600" dirty="0">
                <a:effectLst/>
                <a:latin typeface="Arial" panose="020B0604020202020204" pitchFamily="34" charset="0"/>
                <a:ea typeface="Arial" panose="020B0604020202020204" pitchFamily="34" charset="0"/>
              </a:rPr>
              <a:t>. Kogan Page Publishers. </a:t>
            </a:r>
            <a:r>
              <a:rPr lang="en-GB" sz="1600" u="sng" dirty="0">
                <a:solidFill>
                  <a:srgbClr val="0000FF"/>
                </a:solidFill>
                <a:effectLst/>
                <a:latin typeface="Arial" panose="020B0604020202020204" pitchFamily="34" charset="0"/>
                <a:ea typeface="Arial" panose="020B0604020202020204" pitchFamily="34" charset="0"/>
                <a:hlinkClick r:id="rId7"/>
              </a:rPr>
              <a:t>https://books.google.com/books?hl=en&amp;lr=&amp;id=At4zEAAAQBAJ&amp;oi=fnd&amp;pg=PP1&amp;dq=HR++at+Microsoft&amp;ots=21Zwa0YJbs&amp;sig=1zvEonblKMXk-dT_fWo6-RjPFF0</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Natalia, N., and Malinda, M. (2024). The Roles of Human Resources Department in Digital Transformation. In </a:t>
            </a:r>
            <a:r>
              <a:rPr lang="en-GB" sz="1600" i="1" dirty="0">
                <a:effectLst/>
                <a:latin typeface="Arial" panose="020B0604020202020204" pitchFamily="34" charset="0"/>
                <a:ea typeface="Arial" panose="020B0604020202020204" pitchFamily="34" charset="0"/>
              </a:rPr>
              <a:t>R. </a:t>
            </a:r>
            <a:r>
              <a:rPr lang="en-GB" sz="1600" i="1" dirty="0" err="1">
                <a:effectLst/>
                <a:latin typeface="Arial" panose="020B0604020202020204" pitchFamily="34" charset="0"/>
                <a:ea typeface="Arial" panose="020B0604020202020204" pitchFamily="34" charset="0"/>
              </a:rPr>
              <a:t>Fitriyani</a:t>
            </a:r>
            <a:r>
              <a:rPr lang="en-GB" sz="1600" i="1" dirty="0">
                <a:effectLst/>
                <a:latin typeface="Arial" panose="020B0604020202020204" pitchFamily="34" charset="0"/>
                <a:ea typeface="Arial" panose="020B0604020202020204" pitchFamily="34" charset="0"/>
              </a:rPr>
              <a:t> &amp; D. </a:t>
            </a:r>
            <a:r>
              <a:rPr lang="en-GB" sz="1600" i="1" dirty="0" err="1">
                <a:effectLst/>
                <a:latin typeface="Arial" panose="020B0604020202020204" pitchFamily="34" charset="0"/>
                <a:ea typeface="Arial" panose="020B0604020202020204" pitchFamily="34" charset="0"/>
              </a:rPr>
              <a:t>Silalahi</a:t>
            </a:r>
            <a:r>
              <a:rPr lang="en-GB" sz="1600" i="1" dirty="0">
                <a:effectLst/>
                <a:latin typeface="Arial" panose="020B0604020202020204" pitchFamily="34" charset="0"/>
                <a:ea typeface="Arial" panose="020B0604020202020204" pitchFamily="34" charset="0"/>
              </a:rPr>
              <a:t>, The 5th Asia-Pacific Management Research Conference (APMRC)</a:t>
            </a:r>
            <a:r>
              <a:rPr lang="en-GB" sz="1600" dirty="0">
                <a:effectLst/>
                <a:latin typeface="Arial" panose="020B0604020202020204" pitchFamily="34" charset="0"/>
                <a:ea typeface="Arial" panose="020B0604020202020204" pitchFamily="34" charset="0"/>
              </a:rPr>
              <a:t> (pp. 318-329). </a:t>
            </a:r>
            <a:r>
              <a:rPr lang="en-GB" sz="1600" u="sng" dirty="0">
                <a:solidFill>
                  <a:srgbClr val="0000FF"/>
                </a:solidFill>
                <a:effectLst/>
                <a:latin typeface="Arial" panose="020B0604020202020204" pitchFamily="34" charset="0"/>
                <a:ea typeface="Arial" panose="020B0604020202020204" pitchFamily="34" charset="0"/>
                <a:hlinkClick r:id="rId8"/>
              </a:rPr>
              <a:t>https://sciendo.com/2/v2/download/chapter/9788367405850/10.2478/9788367405850-028.pdf</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Sharma, N., William, P., Kulshreshtha, K., Sharma, G., </a:t>
            </a:r>
            <a:r>
              <a:rPr lang="en-GB" sz="1600" dirty="0" err="1">
                <a:effectLst/>
                <a:latin typeface="Arial" panose="020B0604020202020204" pitchFamily="34" charset="0"/>
                <a:ea typeface="Arial" panose="020B0604020202020204" pitchFamily="34" charset="0"/>
              </a:rPr>
              <a:t>Haralayya</a:t>
            </a:r>
            <a:r>
              <a:rPr lang="en-GB" sz="1600" dirty="0">
                <a:effectLst/>
                <a:latin typeface="Arial" panose="020B0604020202020204" pitchFamily="34" charset="0"/>
                <a:ea typeface="Arial" panose="020B0604020202020204" pitchFamily="34" charset="0"/>
              </a:rPr>
              <a:t>, D. B., and Chauhan, Y. (2023). Human resource management model with ICT architecture: solution of management &amp; understanding of psychology of human resources and corporate social responsibility. </a:t>
            </a:r>
            <a:r>
              <a:rPr lang="en-GB" sz="1600" i="1" dirty="0">
                <a:effectLst/>
                <a:latin typeface="Arial" panose="020B0604020202020204" pitchFamily="34" charset="0"/>
                <a:ea typeface="Arial" panose="020B0604020202020204" pitchFamily="34" charset="0"/>
              </a:rPr>
              <a:t>Available at SSRN 5000303</a:t>
            </a:r>
            <a:r>
              <a:rPr lang="en-GB" sz="1600" dirty="0">
                <a:effectLst/>
                <a:latin typeface="Arial" panose="020B0604020202020204" pitchFamily="34" charset="0"/>
                <a:ea typeface="Arial" panose="020B0604020202020204" pitchFamily="34" charset="0"/>
              </a:rPr>
              <a:t>. </a:t>
            </a:r>
            <a:r>
              <a:rPr lang="en-GB" sz="1600" u="sng" dirty="0">
                <a:solidFill>
                  <a:srgbClr val="0000FF"/>
                </a:solidFill>
                <a:effectLst/>
                <a:latin typeface="Arial" panose="020B0604020202020204" pitchFamily="34" charset="0"/>
                <a:ea typeface="Arial" panose="020B0604020202020204" pitchFamily="34" charset="0"/>
                <a:hlinkClick r:id="rId9"/>
              </a:rPr>
              <a:t>https://papers.ssrn.com/sol3/papers.cfm?abstract_id=5000303</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Sharma, R. C., and Kohli, D. (2024). Embracing digital transformation for sustainable development: The synergy between learning organizations, human resource management, and service quality. </a:t>
            </a:r>
            <a:r>
              <a:rPr lang="en-GB" sz="1600" i="1" dirty="0">
                <a:effectLst/>
                <a:latin typeface="Arial" panose="020B0604020202020204" pitchFamily="34" charset="0"/>
                <a:ea typeface="Arial" panose="020B0604020202020204" pitchFamily="34" charset="0"/>
              </a:rPr>
              <a:t>Journal of Chinese Human Resources Management</a:t>
            </a:r>
            <a:r>
              <a:rPr lang="en-GB" sz="1600" dirty="0">
                <a:effectLst/>
                <a:latin typeface="Arial" panose="020B0604020202020204" pitchFamily="34" charset="0"/>
                <a:ea typeface="Arial" panose="020B0604020202020204" pitchFamily="34" charset="0"/>
              </a:rPr>
              <a:t>, </a:t>
            </a:r>
            <a:r>
              <a:rPr lang="en-GB" sz="1600" i="1" dirty="0">
                <a:effectLst/>
                <a:latin typeface="Arial" panose="020B0604020202020204" pitchFamily="34" charset="0"/>
                <a:ea typeface="Arial" panose="020B0604020202020204" pitchFamily="34" charset="0"/>
              </a:rPr>
              <a:t>14</a:t>
            </a:r>
            <a:r>
              <a:rPr lang="en-GB" sz="1600" dirty="0">
                <a:effectLst/>
                <a:latin typeface="Arial" panose="020B0604020202020204" pitchFamily="34" charset="0"/>
                <a:ea typeface="Arial" panose="020B0604020202020204" pitchFamily="34" charset="0"/>
              </a:rPr>
              <a:t>(3), 3-17. </a:t>
            </a:r>
            <a:r>
              <a:rPr lang="en-GB" sz="1600" u="sng" dirty="0">
                <a:solidFill>
                  <a:srgbClr val="0000FF"/>
                </a:solidFill>
                <a:effectLst/>
                <a:latin typeface="Arial" panose="020B0604020202020204" pitchFamily="34" charset="0"/>
                <a:ea typeface="Arial" panose="020B0604020202020204" pitchFamily="34" charset="0"/>
                <a:hlinkClick r:id="rId10"/>
              </a:rPr>
              <a:t>https://www.wsp-publishing.com/rc-pub/front/front-article/download/42992336/lowqualitypdf/EmbracingDigitalTransformationforSustainableDevelopment:TheSynergybetweenLearningOrganizations,HumanResourceManagement,andServiceQuality.pdf</a:t>
            </a:r>
            <a:endParaRPr lang="en-US" sz="1600" dirty="0">
              <a:effectLst/>
              <a:latin typeface="Arial" panose="020B0604020202020204" pitchFamily="34" charset="0"/>
              <a:ea typeface="Arial" panose="020B0604020202020204" pitchFamily="34" charset="0"/>
            </a:endParaRPr>
          </a:p>
        </p:txBody>
      </p:sp>
      <p:sp>
        <p:nvSpPr>
          <p:cNvPr id="3" name="TextBox 2">
            <a:extLst>
              <a:ext uri="{FF2B5EF4-FFF2-40B4-BE49-F238E27FC236}">
                <a16:creationId xmlns:a16="http://schemas.microsoft.com/office/drawing/2014/main" id="{93CE09A3-2497-EBC5-94FC-663A16AE7441}"/>
              </a:ext>
            </a:extLst>
          </p:cNvPr>
          <p:cNvSpPr txBox="1"/>
          <p:nvPr/>
        </p:nvSpPr>
        <p:spPr>
          <a:xfrm>
            <a:off x="7239000" y="3429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Harshkumar</a:t>
            </a:r>
            <a:r>
              <a:rPr lang="en-GB" b="1" dirty="0">
                <a:latin typeface="Arial" panose="020B0604020202020204" pitchFamily="34" charset="0"/>
                <a:ea typeface="Arial" panose="020B0604020202020204" pitchFamily="34" charset="0"/>
                <a:cs typeface="Arial" panose="020B0604020202020204" pitchFamily="34" charset="0"/>
              </a:rPr>
              <a:t> </a:t>
            </a:r>
            <a:r>
              <a:rPr lang="en-GB" b="1" dirty="0" err="1">
                <a:latin typeface="Arial" panose="020B0604020202020204" pitchFamily="34" charset="0"/>
                <a:ea typeface="Arial" panose="020B0604020202020204" pitchFamily="34" charset="0"/>
                <a:cs typeface="Arial" panose="020B0604020202020204" pitchFamily="34" charset="0"/>
              </a:rPr>
              <a:t>Mangarola</a:t>
            </a:r>
            <a:r>
              <a:rPr lang="en-GB" b="1" dirty="0">
                <a:latin typeface="Arial" panose="020B0604020202020204" pitchFamily="34" charset="0"/>
                <a:ea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latin typeface="Arial" panose="020B0604020202020204" pitchFamily="34" charset="0"/>
                <a:ea typeface="Arial" panose="020B0604020202020204" pitchFamily="34" charset="0"/>
                <a:cs typeface="Arial" panose="020B0604020202020204" pitchFamily="34" charset="0"/>
              </a:rPr>
              <a:t>2405073</a:t>
            </a:r>
            <a:endParaRPr lang="en-GB" b="1" dirty="0">
              <a:latin typeface="Arial" panose="020B0604020202020204" pitchFamily="34" charset="0"/>
              <a:cs typeface="Arial" panose="020B0604020202020204" pitchFamily="34" charset="0"/>
              <a:sym typeface="+mn-ea"/>
            </a:endParaRPr>
          </a:p>
        </p:txBody>
      </p:sp>
    </p:spTree>
    <p:extLst>
      <p:ext uri="{BB962C8B-B14F-4D97-AF65-F5344CB8AC3E}">
        <p14:creationId xmlns:p14="http://schemas.microsoft.com/office/powerpoint/2010/main" val="36237497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22A9C-D97B-C460-3E04-C1038EDA8BF9}"/>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A1205912-7CB7-198C-3622-83C317D09E8D}"/>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77158195-2DD8-ED0E-2034-0797AD6AB53B}"/>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EBA9B340-9382-8534-12AA-9E37B5F0EE79}"/>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 name="TextBox 1">
            <a:extLst>
              <a:ext uri="{FF2B5EF4-FFF2-40B4-BE49-F238E27FC236}">
                <a16:creationId xmlns:a16="http://schemas.microsoft.com/office/drawing/2014/main" id="{11C92598-0B20-B63E-EEA1-71FEF80C9F3E}"/>
              </a:ext>
            </a:extLst>
          </p:cNvPr>
          <p:cNvSpPr txBox="1"/>
          <p:nvPr/>
        </p:nvSpPr>
        <p:spPr>
          <a:xfrm>
            <a:off x="2111562" y="4030491"/>
            <a:ext cx="13840326" cy="2305246"/>
          </a:xfrm>
          <a:prstGeom prst="rect">
            <a:avLst/>
          </a:prstGeom>
          <a:noFill/>
        </p:spPr>
        <p:txBody>
          <a:bodyPr wrap="square">
            <a:spAutoFit/>
          </a:bodyPr>
          <a:lstStyle/>
          <a:p>
            <a:pPr algn="ctr">
              <a:lnSpc>
                <a:spcPct val="150000"/>
              </a:lnSpc>
            </a:pPr>
            <a:r>
              <a:rPr lang="en-GB" sz="6000" b="1" dirty="0"/>
              <a:t>Topic: Recruitment and selection</a:t>
            </a:r>
            <a:endParaRPr lang="en-US" sz="6000" dirty="0"/>
          </a:p>
          <a:p>
            <a:pPr algn="ctr">
              <a:lnSpc>
                <a:spcPct val="150000"/>
              </a:lnSpc>
            </a:pPr>
            <a:r>
              <a:rPr lang="en-GB" sz="4000" b="1" dirty="0"/>
              <a:t>Akashkumar Prajapati (ID: 2438331)</a:t>
            </a:r>
            <a:endParaRPr lang="en-US" sz="4000" dirty="0"/>
          </a:p>
        </p:txBody>
      </p:sp>
      <p:pic>
        <p:nvPicPr>
          <p:cNvPr id="3" name="Picture 2">
            <a:extLst>
              <a:ext uri="{FF2B5EF4-FFF2-40B4-BE49-F238E27FC236}">
                <a16:creationId xmlns:a16="http://schemas.microsoft.com/office/drawing/2014/main" id="{5F4BCE71-8217-2ACA-5473-B42CABD3E8A2}"/>
              </a:ext>
            </a:extLst>
          </p:cNvPr>
          <p:cNvPicPr>
            <a:picLocks noChangeAspect="1"/>
          </p:cNvPicPr>
          <p:nvPr/>
        </p:nvPicPr>
        <p:blipFill>
          <a:blip r:embed="rId6"/>
          <a:stretch>
            <a:fillRect/>
          </a:stretch>
        </p:blipFill>
        <p:spPr>
          <a:xfrm>
            <a:off x="15621000" y="266701"/>
            <a:ext cx="2364826" cy="914400"/>
          </a:xfrm>
          <a:prstGeom prst="rect">
            <a:avLst/>
          </a:prstGeom>
        </p:spPr>
      </p:pic>
      <p:pic>
        <p:nvPicPr>
          <p:cNvPr id="4" name="Picture 2" descr="D:\SUMANTA\OCTOBER\31 OCT\SEP_AIN4918    RW\Microsoft-Logo-Transparent.png">
            <a:extLst>
              <a:ext uri="{FF2B5EF4-FFF2-40B4-BE49-F238E27FC236}">
                <a16:creationId xmlns:a16="http://schemas.microsoft.com/office/drawing/2014/main" id="{B4AFF8FC-A961-E628-9A10-BAAE38D86678}"/>
              </a:ext>
            </a:extLst>
          </p:cNvPr>
          <p:cNvPicPr>
            <a:picLocks noChangeAspect="1" noChangeArrowheads="1"/>
          </p:cNvPicPr>
          <p:nvPr/>
        </p:nvPicPr>
        <p:blipFill>
          <a:blip r:embed="rId7"/>
          <a:srcRect t="17757" b="23365"/>
          <a:stretch>
            <a:fillRect/>
          </a:stretch>
        </p:blipFill>
        <p:spPr bwMode="auto">
          <a:xfrm>
            <a:off x="762000" y="571500"/>
            <a:ext cx="2859545" cy="947056"/>
          </a:xfrm>
          <a:prstGeom prst="rect">
            <a:avLst/>
          </a:prstGeom>
          <a:noFill/>
        </p:spPr>
      </p:pic>
    </p:spTree>
    <p:extLst>
      <p:ext uri="{BB962C8B-B14F-4D97-AF65-F5344CB8AC3E}">
        <p14:creationId xmlns:p14="http://schemas.microsoft.com/office/powerpoint/2010/main" val="3804428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602057">
            <a:off x="12407590" y="-1133853"/>
            <a:ext cx="6240735" cy="2176456"/>
          </a:xfrm>
          <a:custGeom>
            <a:avLst/>
            <a:gdLst/>
            <a:ahLst/>
            <a:cxnLst/>
            <a:rect l="l" t="t" r="r" b="b"/>
            <a:pathLst>
              <a:path w="6240735" h="2176456">
                <a:moveTo>
                  <a:pt x="0" y="0"/>
                </a:moveTo>
                <a:lnTo>
                  <a:pt x="6240735" y="0"/>
                </a:lnTo>
                <a:lnTo>
                  <a:pt x="6240735" y="2176457"/>
                </a:lnTo>
                <a:lnTo>
                  <a:pt x="0" y="217645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sz="2800"/>
          </a:p>
        </p:txBody>
      </p:sp>
      <p:sp>
        <p:nvSpPr>
          <p:cNvPr id="3" name="Freeform 3"/>
          <p:cNvSpPr/>
          <p:nvPr/>
        </p:nvSpPr>
        <p:spPr>
          <a:xfrm rot="-201626" flipV="1">
            <a:off x="-440482" y="-1192452"/>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sz="2800"/>
          </a:p>
        </p:txBody>
      </p:sp>
      <p:sp>
        <p:nvSpPr>
          <p:cNvPr id="4" name="Freeform 4"/>
          <p:cNvSpPr/>
          <p:nvPr/>
        </p:nvSpPr>
        <p:spPr>
          <a:xfrm>
            <a:off x="12677721" y="2836675"/>
            <a:ext cx="2313161" cy="2321868"/>
          </a:xfrm>
          <a:custGeom>
            <a:avLst/>
            <a:gdLst/>
            <a:ahLst/>
            <a:cxnLst/>
            <a:rect l="l" t="t" r="r" b="b"/>
            <a:pathLst>
              <a:path w="2313161" h="2321868">
                <a:moveTo>
                  <a:pt x="0" y="0"/>
                </a:moveTo>
                <a:lnTo>
                  <a:pt x="2313161" y="0"/>
                </a:lnTo>
                <a:lnTo>
                  <a:pt x="2313161" y="2321869"/>
                </a:lnTo>
                <a:lnTo>
                  <a:pt x="0" y="2321869"/>
                </a:lnTo>
                <a:lnTo>
                  <a:pt x="0" y="0"/>
                </a:lnTo>
                <a:close/>
              </a:path>
            </a:pathLst>
          </a:custGeom>
          <a:blipFill>
            <a:blip r:embed="rId4">
              <a:alphaModFix amt="68000"/>
            </a:blip>
            <a:stretch>
              <a:fillRect/>
            </a:stretch>
          </a:blipFill>
        </p:spPr>
        <p:txBody>
          <a:bodyPr/>
          <a:lstStyle/>
          <a:p>
            <a:endParaRPr lang="en-US" sz="2800"/>
          </a:p>
        </p:txBody>
      </p:sp>
      <p:sp>
        <p:nvSpPr>
          <p:cNvPr id="5" name="Freeform 5"/>
          <p:cNvSpPr/>
          <p:nvPr/>
        </p:nvSpPr>
        <p:spPr>
          <a:xfrm>
            <a:off x="10564407" y="4439336"/>
            <a:ext cx="2313161" cy="2321868"/>
          </a:xfrm>
          <a:custGeom>
            <a:avLst/>
            <a:gdLst/>
            <a:ahLst/>
            <a:cxnLst/>
            <a:rect l="l" t="t" r="r" b="b"/>
            <a:pathLst>
              <a:path w="2313161" h="2321868">
                <a:moveTo>
                  <a:pt x="0" y="0"/>
                </a:moveTo>
                <a:lnTo>
                  <a:pt x="2313161" y="0"/>
                </a:lnTo>
                <a:lnTo>
                  <a:pt x="2313161" y="2321869"/>
                </a:lnTo>
                <a:lnTo>
                  <a:pt x="0" y="2321869"/>
                </a:lnTo>
                <a:lnTo>
                  <a:pt x="0" y="0"/>
                </a:lnTo>
                <a:close/>
              </a:path>
            </a:pathLst>
          </a:custGeom>
          <a:blipFill>
            <a:blip r:embed="rId4">
              <a:alphaModFix amt="68000"/>
            </a:blip>
            <a:stretch>
              <a:fillRect/>
            </a:stretch>
          </a:blipFill>
        </p:spPr>
        <p:txBody>
          <a:bodyPr/>
          <a:lstStyle/>
          <a:p>
            <a:endParaRPr lang="en-US" sz="2800"/>
          </a:p>
        </p:txBody>
      </p:sp>
      <p:sp>
        <p:nvSpPr>
          <p:cNvPr id="6" name="Freeform 6"/>
          <p:cNvSpPr/>
          <p:nvPr/>
        </p:nvSpPr>
        <p:spPr>
          <a:xfrm>
            <a:off x="12654470" y="5050063"/>
            <a:ext cx="2280755" cy="2312819"/>
          </a:xfrm>
          <a:custGeom>
            <a:avLst/>
            <a:gdLst/>
            <a:ahLst/>
            <a:cxnLst/>
            <a:rect l="l" t="t" r="r" b="b"/>
            <a:pathLst>
              <a:path w="2280755" h="2312819">
                <a:moveTo>
                  <a:pt x="0" y="0"/>
                </a:moveTo>
                <a:lnTo>
                  <a:pt x="2280756" y="0"/>
                </a:lnTo>
                <a:lnTo>
                  <a:pt x="2280756" y="2312819"/>
                </a:lnTo>
                <a:lnTo>
                  <a:pt x="0" y="2312819"/>
                </a:lnTo>
                <a:lnTo>
                  <a:pt x="0" y="0"/>
                </a:lnTo>
                <a:close/>
              </a:path>
            </a:pathLst>
          </a:custGeom>
          <a:blipFill>
            <a:blip r:embed="rId4">
              <a:alphaModFix amt="68000"/>
            </a:blip>
            <a:stretch>
              <a:fillRect l="-512" r="-512"/>
            </a:stretch>
          </a:blipFill>
        </p:spPr>
        <p:txBody>
          <a:bodyPr/>
          <a:lstStyle/>
          <a:p>
            <a:endParaRPr lang="en-US" sz="2800"/>
          </a:p>
        </p:txBody>
      </p:sp>
      <p:grpSp>
        <p:nvGrpSpPr>
          <p:cNvPr id="7" name="Group 7"/>
          <p:cNvGrpSpPr/>
          <p:nvPr/>
        </p:nvGrpSpPr>
        <p:grpSpPr>
          <a:xfrm>
            <a:off x="12824150" y="5216648"/>
            <a:ext cx="1998937" cy="1998937"/>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sz="2800"/>
            </a:p>
          </p:txBody>
        </p:sp>
        <p:sp>
          <p:nvSpPr>
            <p:cNvPr id="9" name="TextBox 9"/>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10" name="Group 10"/>
          <p:cNvGrpSpPr/>
          <p:nvPr/>
        </p:nvGrpSpPr>
        <p:grpSpPr>
          <a:xfrm>
            <a:off x="12906292" y="5298791"/>
            <a:ext cx="1834653" cy="1834653"/>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sz="2800"/>
            </a:p>
          </p:txBody>
        </p:sp>
        <p:sp>
          <p:nvSpPr>
            <p:cNvPr id="12" name="TextBox 12"/>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sp>
        <p:nvSpPr>
          <p:cNvPr id="13" name="Freeform 13"/>
          <p:cNvSpPr/>
          <p:nvPr/>
        </p:nvSpPr>
        <p:spPr>
          <a:xfrm>
            <a:off x="14787070" y="4439336"/>
            <a:ext cx="2313161" cy="2321868"/>
          </a:xfrm>
          <a:custGeom>
            <a:avLst/>
            <a:gdLst/>
            <a:ahLst/>
            <a:cxnLst/>
            <a:rect l="l" t="t" r="r" b="b"/>
            <a:pathLst>
              <a:path w="2313161" h="2321868">
                <a:moveTo>
                  <a:pt x="0" y="0"/>
                </a:moveTo>
                <a:lnTo>
                  <a:pt x="2313161" y="0"/>
                </a:lnTo>
                <a:lnTo>
                  <a:pt x="2313161" y="2321869"/>
                </a:lnTo>
                <a:lnTo>
                  <a:pt x="0" y="2321869"/>
                </a:lnTo>
                <a:lnTo>
                  <a:pt x="0" y="0"/>
                </a:lnTo>
                <a:close/>
              </a:path>
            </a:pathLst>
          </a:custGeom>
          <a:blipFill>
            <a:blip r:embed="rId4">
              <a:alphaModFix amt="68000"/>
            </a:blip>
            <a:stretch>
              <a:fillRect/>
            </a:stretch>
          </a:blipFill>
        </p:spPr>
        <p:txBody>
          <a:bodyPr/>
          <a:lstStyle/>
          <a:p>
            <a:endParaRPr lang="en-US" sz="2800"/>
          </a:p>
        </p:txBody>
      </p:sp>
      <p:sp>
        <p:nvSpPr>
          <p:cNvPr id="14" name="Freeform 14"/>
          <p:cNvSpPr/>
          <p:nvPr/>
        </p:nvSpPr>
        <p:spPr>
          <a:xfrm>
            <a:off x="11454579" y="6850613"/>
            <a:ext cx="2313161" cy="2321868"/>
          </a:xfrm>
          <a:custGeom>
            <a:avLst/>
            <a:gdLst/>
            <a:ahLst/>
            <a:cxnLst/>
            <a:rect l="l" t="t" r="r" b="b"/>
            <a:pathLst>
              <a:path w="2313161" h="2321868">
                <a:moveTo>
                  <a:pt x="0" y="0"/>
                </a:moveTo>
                <a:lnTo>
                  <a:pt x="2313161" y="0"/>
                </a:lnTo>
                <a:lnTo>
                  <a:pt x="2313161" y="2321869"/>
                </a:lnTo>
                <a:lnTo>
                  <a:pt x="0" y="2321869"/>
                </a:lnTo>
                <a:lnTo>
                  <a:pt x="0" y="0"/>
                </a:lnTo>
                <a:close/>
              </a:path>
            </a:pathLst>
          </a:custGeom>
          <a:blipFill>
            <a:blip r:embed="rId4">
              <a:alphaModFix amt="68000"/>
            </a:blip>
            <a:stretch>
              <a:fillRect/>
            </a:stretch>
          </a:blipFill>
        </p:spPr>
        <p:txBody>
          <a:bodyPr/>
          <a:lstStyle/>
          <a:p>
            <a:endParaRPr lang="en-US" sz="2800"/>
          </a:p>
        </p:txBody>
      </p:sp>
      <p:sp>
        <p:nvSpPr>
          <p:cNvPr id="15" name="Freeform 15"/>
          <p:cNvSpPr/>
          <p:nvPr/>
        </p:nvSpPr>
        <p:spPr>
          <a:xfrm>
            <a:off x="13978793" y="6850613"/>
            <a:ext cx="2313161" cy="2321868"/>
          </a:xfrm>
          <a:custGeom>
            <a:avLst/>
            <a:gdLst/>
            <a:ahLst/>
            <a:cxnLst/>
            <a:rect l="l" t="t" r="r" b="b"/>
            <a:pathLst>
              <a:path w="2313161" h="2321868">
                <a:moveTo>
                  <a:pt x="0" y="0"/>
                </a:moveTo>
                <a:lnTo>
                  <a:pt x="2313162" y="0"/>
                </a:lnTo>
                <a:lnTo>
                  <a:pt x="2313162" y="2321869"/>
                </a:lnTo>
                <a:lnTo>
                  <a:pt x="0" y="2321869"/>
                </a:lnTo>
                <a:lnTo>
                  <a:pt x="0" y="0"/>
                </a:lnTo>
                <a:close/>
              </a:path>
            </a:pathLst>
          </a:custGeom>
          <a:blipFill>
            <a:blip r:embed="rId4">
              <a:alphaModFix amt="68000"/>
            </a:blip>
            <a:stretch>
              <a:fillRect/>
            </a:stretch>
          </a:blipFill>
        </p:spPr>
        <p:txBody>
          <a:bodyPr/>
          <a:lstStyle/>
          <a:p>
            <a:endParaRPr lang="en-US" sz="2800"/>
          </a:p>
        </p:txBody>
      </p:sp>
      <p:grpSp>
        <p:nvGrpSpPr>
          <p:cNvPr id="16" name="Group 16"/>
          <p:cNvGrpSpPr/>
          <p:nvPr/>
        </p:nvGrpSpPr>
        <p:grpSpPr>
          <a:xfrm>
            <a:off x="12825877" y="2967264"/>
            <a:ext cx="2082799" cy="2082799"/>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sz="2800"/>
            </a:p>
          </p:txBody>
        </p:sp>
        <p:sp>
          <p:nvSpPr>
            <p:cNvPr id="18" name="TextBox 18"/>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19" name="Group 19"/>
          <p:cNvGrpSpPr/>
          <p:nvPr/>
        </p:nvGrpSpPr>
        <p:grpSpPr>
          <a:xfrm>
            <a:off x="10712563" y="4569925"/>
            <a:ext cx="2082799" cy="2082799"/>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sz="2800"/>
            </a:p>
          </p:txBody>
        </p:sp>
        <p:sp>
          <p:nvSpPr>
            <p:cNvPr id="21" name="TextBox 21"/>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22" name="Group 22"/>
          <p:cNvGrpSpPr/>
          <p:nvPr/>
        </p:nvGrpSpPr>
        <p:grpSpPr>
          <a:xfrm>
            <a:off x="14935226" y="4569925"/>
            <a:ext cx="2082799" cy="2082799"/>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sz="2800"/>
            </a:p>
          </p:txBody>
        </p:sp>
        <p:sp>
          <p:nvSpPr>
            <p:cNvPr id="24" name="TextBox 24"/>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25" name="Group 25"/>
          <p:cNvGrpSpPr/>
          <p:nvPr/>
        </p:nvGrpSpPr>
        <p:grpSpPr>
          <a:xfrm>
            <a:off x="11602735" y="6981202"/>
            <a:ext cx="2082799" cy="2082799"/>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sz="2800"/>
            </a:p>
          </p:txBody>
        </p:sp>
        <p:sp>
          <p:nvSpPr>
            <p:cNvPr id="27" name="TextBox 27"/>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28" name="Group 28"/>
          <p:cNvGrpSpPr/>
          <p:nvPr/>
        </p:nvGrpSpPr>
        <p:grpSpPr>
          <a:xfrm>
            <a:off x="14126949" y="6981202"/>
            <a:ext cx="2082799" cy="2082799"/>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sz="2800"/>
            </a:p>
          </p:txBody>
        </p:sp>
        <p:sp>
          <p:nvSpPr>
            <p:cNvPr id="30" name="TextBox 30"/>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31" name="Group 31"/>
          <p:cNvGrpSpPr/>
          <p:nvPr/>
        </p:nvGrpSpPr>
        <p:grpSpPr>
          <a:xfrm>
            <a:off x="12911465" y="3052853"/>
            <a:ext cx="1911622" cy="1911622"/>
            <a:chOff x="0" y="0"/>
            <a:chExt cx="812800" cy="812800"/>
          </a:xfrm>
        </p:grpSpPr>
        <p:sp>
          <p:nvSpPr>
            <p:cNvPr id="32" name="Freeform 3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sz="2800"/>
            </a:p>
          </p:txBody>
        </p:sp>
        <p:sp>
          <p:nvSpPr>
            <p:cNvPr id="33" name="TextBox 33"/>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34" name="Group 34"/>
          <p:cNvGrpSpPr/>
          <p:nvPr/>
        </p:nvGrpSpPr>
        <p:grpSpPr>
          <a:xfrm>
            <a:off x="10798151" y="4655513"/>
            <a:ext cx="1911622" cy="1911622"/>
            <a:chOff x="0" y="0"/>
            <a:chExt cx="812800" cy="812800"/>
          </a:xfrm>
        </p:grpSpPr>
        <p:sp>
          <p:nvSpPr>
            <p:cNvPr id="35" name="Freeform 3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sz="2800"/>
            </a:p>
          </p:txBody>
        </p:sp>
        <p:sp>
          <p:nvSpPr>
            <p:cNvPr id="36" name="TextBox 36"/>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37" name="Group 37"/>
          <p:cNvGrpSpPr/>
          <p:nvPr/>
        </p:nvGrpSpPr>
        <p:grpSpPr>
          <a:xfrm>
            <a:off x="15020814" y="4655513"/>
            <a:ext cx="1911622" cy="1911622"/>
            <a:chOff x="0" y="0"/>
            <a:chExt cx="812800" cy="812800"/>
          </a:xfrm>
        </p:grpSpPr>
        <p:sp>
          <p:nvSpPr>
            <p:cNvPr id="38" name="Freeform 3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sz="2800"/>
            </a:p>
          </p:txBody>
        </p:sp>
        <p:sp>
          <p:nvSpPr>
            <p:cNvPr id="39" name="TextBox 39"/>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40" name="Group 40"/>
          <p:cNvGrpSpPr/>
          <p:nvPr/>
        </p:nvGrpSpPr>
        <p:grpSpPr>
          <a:xfrm>
            <a:off x="11688323" y="7066791"/>
            <a:ext cx="1911622" cy="1911622"/>
            <a:chOff x="0" y="0"/>
            <a:chExt cx="812800" cy="812800"/>
          </a:xfrm>
        </p:grpSpPr>
        <p:sp>
          <p:nvSpPr>
            <p:cNvPr id="41" name="Freeform 4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sz="2800"/>
            </a:p>
          </p:txBody>
        </p:sp>
        <p:sp>
          <p:nvSpPr>
            <p:cNvPr id="42" name="TextBox 42"/>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43" name="Group 43"/>
          <p:cNvGrpSpPr/>
          <p:nvPr/>
        </p:nvGrpSpPr>
        <p:grpSpPr>
          <a:xfrm>
            <a:off x="14212538" y="7066791"/>
            <a:ext cx="1911622" cy="1911622"/>
            <a:chOff x="0" y="0"/>
            <a:chExt cx="812800" cy="812800"/>
          </a:xfrm>
        </p:grpSpPr>
        <p:sp>
          <p:nvSpPr>
            <p:cNvPr id="44" name="Freeform 4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sz="2800"/>
            </a:p>
          </p:txBody>
        </p:sp>
        <p:sp>
          <p:nvSpPr>
            <p:cNvPr id="45" name="TextBox 45"/>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sp>
        <p:nvSpPr>
          <p:cNvPr id="46" name="Freeform 46"/>
          <p:cNvSpPr/>
          <p:nvPr/>
        </p:nvSpPr>
        <p:spPr>
          <a:xfrm>
            <a:off x="13189687" y="3307988"/>
            <a:ext cx="1304315" cy="1304315"/>
          </a:xfrm>
          <a:custGeom>
            <a:avLst/>
            <a:gdLst/>
            <a:ahLst/>
            <a:cxnLst/>
            <a:rect l="l" t="t" r="r" b="b"/>
            <a:pathLst>
              <a:path w="1304315" h="1304315">
                <a:moveTo>
                  <a:pt x="0" y="0"/>
                </a:moveTo>
                <a:lnTo>
                  <a:pt x="1304315" y="0"/>
                </a:lnTo>
                <a:lnTo>
                  <a:pt x="1304315" y="1304315"/>
                </a:lnTo>
                <a:lnTo>
                  <a:pt x="0" y="130431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sz="2800"/>
          </a:p>
        </p:txBody>
      </p:sp>
      <p:sp>
        <p:nvSpPr>
          <p:cNvPr id="47" name="Freeform 47"/>
          <p:cNvSpPr/>
          <p:nvPr/>
        </p:nvSpPr>
        <p:spPr>
          <a:xfrm>
            <a:off x="11199889" y="4891538"/>
            <a:ext cx="1094283" cy="1300782"/>
          </a:xfrm>
          <a:custGeom>
            <a:avLst/>
            <a:gdLst/>
            <a:ahLst/>
            <a:cxnLst/>
            <a:rect l="l" t="t" r="r" b="b"/>
            <a:pathLst>
              <a:path w="1094283" h="1300782">
                <a:moveTo>
                  <a:pt x="0" y="0"/>
                </a:moveTo>
                <a:lnTo>
                  <a:pt x="1094283" y="0"/>
                </a:lnTo>
                <a:lnTo>
                  <a:pt x="1094283" y="1300781"/>
                </a:lnTo>
                <a:lnTo>
                  <a:pt x="0" y="130078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sz="2800"/>
          </a:p>
        </p:txBody>
      </p:sp>
      <p:sp>
        <p:nvSpPr>
          <p:cNvPr id="48" name="Freeform 48"/>
          <p:cNvSpPr/>
          <p:nvPr/>
        </p:nvSpPr>
        <p:spPr>
          <a:xfrm>
            <a:off x="15439339" y="4969784"/>
            <a:ext cx="1250071" cy="1250071"/>
          </a:xfrm>
          <a:custGeom>
            <a:avLst/>
            <a:gdLst/>
            <a:ahLst/>
            <a:cxnLst/>
            <a:rect l="l" t="t" r="r" b="b"/>
            <a:pathLst>
              <a:path w="1250071" h="1250071">
                <a:moveTo>
                  <a:pt x="0" y="0"/>
                </a:moveTo>
                <a:lnTo>
                  <a:pt x="1250071" y="0"/>
                </a:lnTo>
                <a:lnTo>
                  <a:pt x="1250071" y="1250071"/>
                </a:lnTo>
                <a:lnTo>
                  <a:pt x="0" y="125007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sz="2800"/>
          </a:p>
        </p:txBody>
      </p:sp>
      <p:sp>
        <p:nvSpPr>
          <p:cNvPr id="49" name="Freeform 49"/>
          <p:cNvSpPr/>
          <p:nvPr/>
        </p:nvSpPr>
        <p:spPr>
          <a:xfrm>
            <a:off x="11961574" y="7469448"/>
            <a:ext cx="1299172" cy="1299172"/>
          </a:xfrm>
          <a:custGeom>
            <a:avLst/>
            <a:gdLst/>
            <a:ahLst/>
            <a:cxnLst/>
            <a:rect l="l" t="t" r="r" b="b"/>
            <a:pathLst>
              <a:path w="1299172" h="1299172">
                <a:moveTo>
                  <a:pt x="0" y="0"/>
                </a:moveTo>
                <a:lnTo>
                  <a:pt x="1299172" y="0"/>
                </a:lnTo>
                <a:lnTo>
                  <a:pt x="1299172" y="1299171"/>
                </a:lnTo>
                <a:lnTo>
                  <a:pt x="0" y="129917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sz="2800"/>
          </a:p>
        </p:txBody>
      </p:sp>
      <p:sp>
        <p:nvSpPr>
          <p:cNvPr id="50" name="Freeform 50"/>
          <p:cNvSpPr/>
          <p:nvPr/>
        </p:nvSpPr>
        <p:spPr>
          <a:xfrm>
            <a:off x="14458329" y="7522134"/>
            <a:ext cx="1354089" cy="1056190"/>
          </a:xfrm>
          <a:custGeom>
            <a:avLst/>
            <a:gdLst/>
            <a:ahLst/>
            <a:cxnLst/>
            <a:rect l="l" t="t" r="r" b="b"/>
            <a:pathLst>
              <a:path w="1354089" h="1056190">
                <a:moveTo>
                  <a:pt x="0" y="0"/>
                </a:moveTo>
                <a:lnTo>
                  <a:pt x="1354090" y="0"/>
                </a:lnTo>
                <a:lnTo>
                  <a:pt x="1354090" y="1056190"/>
                </a:lnTo>
                <a:lnTo>
                  <a:pt x="0" y="105619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sz="2800"/>
          </a:p>
        </p:txBody>
      </p:sp>
      <p:sp>
        <p:nvSpPr>
          <p:cNvPr id="51" name="Freeform 51"/>
          <p:cNvSpPr/>
          <p:nvPr/>
        </p:nvSpPr>
        <p:spPr>
          <a:xfrm>
            <a:off x="13335469" y="5595484"/>
            <a:ext cx="997664" cy="1039233"/>
          </a:xfrm>
          <a:custGeom>
            <a:avLst/>
            <a:gdLst/>
            <a:ahLst/>
            <a:cxnLst/>
            <a:rect l="l" t="t" r="r" b="b"/>
            <a:pathLst>
              <a:path w="997664" h="1039233">
                <a:moveTo>
                  <a:pt x="0" y="0"/>
                </a:moveTo>
                <a:lnTo>
                  <a:pt x="997664" y="0"/>
                </a:lnTo>
                <a:lnTo>
                  <a:pt x="997664" y="1039233"/>
                </a:lnTo>
                <a:lnTo>
                  <a:pt x="0" y="1039233"/>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sz="2800"/>
          </a:p>
        </p:txBody>
      </p:sp>
      <p:sp>
        <p:nvSpPr>
          <p:cNvPr id="52" name="TextBox 52"/>
          <p:cNvSpPr txBox="1"/>
          <p:nvPr/>
        </p:nvSpPr>
        <p:spPr>
          <a:xfrm>
            <a:off x="3954867" y="1009650"/>
            <a:ext cx="10378267" cy="1222514"/>
          </a:xfrm>
          <a:prstGeom prst="rect">
            <a:avLst/>
          </a:prstGeom>
        </p:spPr>
        <p:txBody>
          <a:bodyPr lIns="0" tIns="0" rIns="0" bIns="0" rtlCol="0" anchor="t">
            <a:spAutoFit/>
          </a:bodyPr>
          <a:lstStyle/>
          <a:p>
            <a:pPr algn="ctr">
              <a:lnSpc>
                <a:spcPts val="4519"/>
              </a:lnSpc>
            </a:pPr>
            <a:r>
              <a:rPr lang="en-GB" sz="5400" b="1" dirty="0"/>
              <a:t>Overview of Recruitment and Selection at Microsoft</a:t>
            </a:r>
            <a:endParaRPr lang="en-US" sz="5400" b="1" spc="-119" dirty="0">
              <a:solidFill>
                <a:srgbClr val="000000"/>
              </a:solidFill>
              <a:latin typeface="Poppins Bold"/>
              <a:ea typeface="Poppins Bold"/>
              <a:cs typeface="Poppins Bold"/>
              <a:sym typeface="Poppins Bold"/>
            </a:endParaRPr>
          </a:p>
        </p:txBody>
      </p:sp>
      <p:sp>
        <p:nvSpPr>
          <p:cNvPr id="58" name="TextBox 58"/>
          <p:cNvSpPr txBox="1"/>
          <p:nvPr/>
        </p:nvSpPr>
        <p:spPr>
          <a:xfrm>
            <a:off x="533400" y="2855840"/>
            <a:ext cx="7920225" cy="1087990"/>
          </a:xfrm>
          <a:prstGeom prst="rect">
            <a:avLst/>
          </a:prstGeom>
        </p:spPr>
        <p:txBody>
          <a:bodyPr wrap="square" lIns="0" tIns="0" rIns="0" bIns="0" rtlCol="0" anchor="t">
            <a:spAutoFit/>
          </a:bodyPr>
          <a:lstStyle/>
          <a:p>
            <a:pPr algn="r">
              <a:lnSpc>
                <a:spcPts val="2813"/>
              </a:lnSpc>
            </a:pPr>
            <a:r>
              <a:rPr lang="en-GB" sz="2800" dirty="0"/>
              <a:t>Microsoft follows a global, technology-enabled recruitment process for diverse talent acquisition.</a:t>
            </a:r>
            <a:endParaRPr lang="en-US" sz="2800" dirty="0"/>
          </a:p>
          <a:p>
            <a:pPr algn="r">
              <a:lnSpc>
                <a:spcPts val="2813"/>
              </a:lnSpc>
            </a:pPr>
            <a:endParaRPr lang="en-US" sz="2800" b="1" spc="-74" dirty="0">
              <a:solidFill>
                <a:srgbClr val="000000"/>
              </a:solidFill>
              <a:latin typeface="Poppins Bold"/>
              <a:ea typeface="Poppins Bold"/>
              <a:cs typeface="Poppins Bold"/>
              <a:sym typeface="Poppins Bold"/>
            </a:endParaRPr>
          </a:p>
        </p:txBody>
      </p:sp>
      <p:sp>
        <p:nvSpPr>
          <p:cNvPr id="59" name="TextBox 59"/>
          <p:cNvSpPr txBox="1"/>
          <p:nvPr/>
        </p:nvSpPr>
        <p:spPr>
          <a:xfrm>
            <a:off x="228600" y="4117385"/>
            <a:ext cx="8225025" cy="1447063"/>
          </a:xfrm>
          <a:prstGeom prst="rect">
            <a:avLst/>
          </a:prstGeom>
        </p:spPr>
        <p:txBody>
          <a:bodyPr wrap="square" lIns="0" tIns="0" rIns="0" bIns="0" rtlCol="0" anchor="t">
            <a:spAutoFit/>
          </a:bodyPr>
          <a:lstStyle/>
          <a:p>
            <a:pPr algn="r">
              <a:lnSpc>
                <a:spcPts val="2813"/>
              </a:lnSpc>
            </a:pPr>
            <a:r>
              <a:rPr lang="en-GB" sz="2800" dirty="0"/>
              <a:t>The company uses AI and analytics to identify the right candidates efficiently (Sharani Agrawal and Krithika, 2023).</a:t>
            </a:r>
            <a:endParaRPr lang="en-US" sz="2800" dirty="0"/>
          </a:p>
          <a:p>
            <a:pPr algn="r">
              <a:lnSpc>
                <a:spcPts val="2813"/>
              </a:lnSpc>
            </a:pPr>
            <a:endParaRPr lang="en-US" sz="2800" b="1" spc="-74" dirty="0">
              <a:solidFill>
                <a:srgbClr val="000000"/>
              </a:solidFill>
              <a:latin typeface="Poppins Bold"/>
              <a:ea typeface="Poppins Bold"/>
              <a:cs typeface="Poppins Bold"/>
              <a:sym typeface="Poppins Bold"/>
            </a:endParaRPr>
          </a:p>
        </p:txBody>
      </p:sp>
      <p:sp>
        <p:nvSpPr>
          <p:cNvPr id="60" name="TextBox 60"/>
          <p:cNvSpPr txBox="1"/>
          <p:nvPr/>
        </p:nvSpPr>
        <p:spPr>
          <a:xfrm>
            <a:off x="533400" y="5449643"/>
            <a:ext cx="7920225" cy="1087990"/>
          </a:xfrm>
          <a:prstGeom prst="rect">
            <a:avLst/>
          </a:prstGeom>
        </p:spPr>
        <p:txBody>
          <a:bodyPr wrap="square" lIns="0" tIns="0" rIns="0" bIns="0" rtlCol="0" anchor="t">
            <a:spAutoFit/>
          </a:bodyPr>
          <a:lstStyle/>
          <a:p>
            <a:pPr algn="r">
              <a:lnSpc>
                <a:spcPts val="2813"/>
              </a:lnSpc>
            </a:pPr>
            <a:r>
              <a:rPr lang="en-GB" sz="2800" dirty="0"/>
              <a:t>The company depends on digital platforms like LinkedIn and GitHub are integral to talent sourcing.</a:t>
            </a:r>
            <a:endParaRPr lang="en-US" sz="2800" dirty="0"/>
          </a:p>
          <a:p>
            <a:pPr algn="r">
              <a:lnSpc>
                <a:spcPts val="2813"/>
              </a:lnSpc>
            </a:pPr>
            <a:endParaRPr lang="en-US" sz="2800" b="1" spc="-74" dirty="0">
              <a:solidFill>
                <a:srgbClr val="000000"/>
              </a:solidFill>
              <a:latin typeface="Poppins Bold"/>
              <a:ea typeface="Poppins Bold"/>
              <a:cs typeface="Poppins Bold"/>
              <a:sym typeface="Poppins Bold"/>
            </a:endParaRPr>
          </a:p>
        </p:txBody>
      </p:sp>
      <p:sp>
        <p:nvSpPr>
          <p:cNvPr id="61" name="TextBox 61"/>
          <p:cNvSpPr txBox="1"/>
          <p:nvPr/>
        </p:nvSpPr>
        <p:spPr>
          <a:xfrm>
            <a:off x="274138" y="6874747"/>
            <a:ext cx="8225025" cy="1087990"/>
          </a:xfrm>
          <a:prstGeom prst="rect">
            <a:avLst/>
          </a:prstGeom>
        </p:spPr>
        <p:txBody>
          <a:bodyPr wrap="square" lIns="0" tIns="0" rIns="0" bIns="0" rtlCol="0" anchor="t">
            <a:spAutoFit/>
          </a:bodyPr>
          <a:lstStyle/>
          <a:p>
            <a:pPr algn="r">
              <a:lnSpc>
                <a:spcPts val="2813"/>
              </a:lnSpc>
            </a:pPr>
            <a:r>
              <a:rPr lang="en-GB" sz="2800" dirty="0"/>
              <a:t>Recruitment aligns with Microsoft’s vision of inclusive growth and innovation.</a:t>
            </a:r>
            <a:endParaRPr lang="en-US" sz="2800" dirty="0"/>
          </a:p>
          <a:p>
            <a:pPr algn="r">
              <a:lnSpc>
                <a:spcPts val="2813"/>
              </a:lnSpc>
            </a:pPr>
            <a:endParaRPr lang="en-US" sz="2800" b="1" spc="-74" dirty="0">
              <a:solidFill>
                <a:srgbClr val="000000"/>
              </a:solidFill>
              <a:latin typeface="Poppins Bold"/>
              <a:ea typeface="Poppins Bold"/>
              <a:cs typeface="Poppins Bold"/>
              <a:sym typeface="Poppins Bold"/>
            </a:endParaRPr>
          </a:p>
        </p:txBody>
      </p:sp>
      <p:grpSp>
        <p:nvGrpSpPr>
          <p:cNvPr id="63" name="Group 63"/>
          <p:cNvGrpSpPr/>
          <p:nvPr/>
        </p:nvGrpSpPr>
        <p:grpSpPr>
          <a:xfrm>
            <a:off x="-1342907" y="10016500"/>
            <a:ext cx="20973813" cy="734301"/>
            <a:chOff x="0" y="0"/>
            <a:chExt cx="11607985" cy="406400"/>
          </a:xfrm>
        </p:grpSpPr>
        <p:sp>
          <p:nvSpPr>
            <p:cNvPr id="64" name="Freeform 64"/>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sz="2800"/>
            </a:p>
          </p:txBody>
        </p:sp>
        <p:sp>
          <p:nvSpPr>
            <p:cNvPr id="65" name="TextBox 65"/>
            <p:cNvSpPr txBox="1"/>
            <p:nvPr/>
          </p:nvSpPr>
          <p:spPr>
            <a:xfrm>
              <a:off x="0" y="-57150"/>
              <a:ext cx="11607985" cy="463550"/>
            </a:xfrm>
            <a:prstGeom prst="rect">
              <a:avLst/>
            </a:prstGeom>
          </p:spPr>
          <p:txBody>
            <a:bodyPr lIns="50800" tIns="50800" rIns="50800" bIns="50800" rtlCol="0" anchor="ctr"/>
            <a:lstStyle/>
            <a:p>
              <a:pPr algn="ctr">
                <a:lnSpc>
                  <a:spcPts val="2659"/>
                </a:lnSpc>
              </a:pPr>
              <a:endParaRPr sz="2800"/>
            </a:p>
          </p:txBody>
        </p:sp>
      </p:grpSp>
      <p:grpSp>
        <p:nvGrpSpPr>
          <p:cNvPr id="66" name="Group 66"/>
          <p:cNvGrpSpPr/>
          <p:nvPr/>
        </p:nvGrpSpPr>
        <p:grpSpPr>
          <a:xfrm>
            <a:off x="2488624" y="10016500"/>
            <a:ext cx="13310752" cy="734301"/>
            <a:chOff x="0" y="0"/>
            <a:chExt cx="7366854" cy="406400"/>
          </a:xfrm>
        </p:grpSpPr>
        <p:sp>
          <p:nvSpPr>
            <p:cNvPr id="67" name="Freeform 67"/>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sz="2800"/>
            </a:p>
          </p:txBody>
        </p:sp>
        <p:sp>
          <p:nvSpPr>
            <p:cNvPr id="68" name="TextBox 68"/>
            <p:cNvSpPr txBox="1"/>
            <p:nvPr/>
          </p:nvSpPr>
          <p:spPr>
            <a:xfrm>
              <a:off x="0" y="-57150"/>
              <a:ext cx="7366854" cy="463550"/>
            </a:xfrm>
            <a:prstGeom prst="rect">
              <a:avLst/>
            </a:prstGeom>
          </p:spPr>
          <p:txBody>
            <a:bodyPr lIns="50800" tIns="50800" rIns="50800" bIns="50800" rtlCol="0" anchor="ctr"/>
            <a:lstStyle/>
            <a:p>
              <a:pPr algn="ctr">
                <a:lnSpc>
                  <a:spcPts val="2659"/>
                </a:lnSpc>
              </a:pPr>
              <a:endParaRPr sz="2800"/>
            </a:p>
          </p:txBody>
        </p:sp>
      </p:grpSp>
      <p:grpSp>
        <p:nvGrpSpPr>
          <p:cNvPr id="69" name="Group 69"/>
          <p:cNvGrpSpPr/>
          <p:nvPr/>
        </p:nvGrpSpPr>
        <p:grpSpPr>
          <a:xfrm>
            <a:off x="4131384" y="10016500"/>
            <a:ext cx="10025232" cy="734301"/>
            <a:chOff x="0" y="0"/>
            <a:chExt cx="5548478" cy="406400"/>
          </a:xfrm>
        </p:grpSpPr>
        <p:sp>
          <p:nvSpPr>
            <p:cNvPr id="70" name="Freeform 70"/>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sz="2800"/>
            </a:p>
          </p:txBody>
        </p:sp>
        <p:sp>
          <p:nvSpPr>
            <p:cNvPr id="71" name="TextBox 71"/>
            <p:cNvSpPr txBox="1"/>
            <p:nvPr/>
          </p:nvSpPr>
          <p:spPr>
            <a:xfrm>
              <a:off x="0" y="-57150"/>
              <a:ext cx="5548478" cy="463550"/>
            </a:xfrm>
            <a:prstGeom prst="rect">
              <a:avLst/>
            </a:prstGeom>
          </p:spPr>
          <p:txBody>
            <a:bodyPr lIns="50800" tIns="50800" rIns="50800" bIns="50800" rtlCol="0" anchor="ctr"/>
            <a:lstStyle/>
            <a:p>
              <a:pPr algn="ctr">
                <a:lnSpc>
                  <a:spcPts val="2659"/>
                </a:lnSpc>
              </a:pPr>
              <a:endParaRPr sz="2800"/>
            </a:p>
          </p:txBody>
        </p:sp>
      </p:grpSp>
      <p:sp>
        <p:nvSpPr>
          <p:cNvPr id="72" name="Freeform 72"/>
          <p:cNvSpPr/>
          <p:nvPr/>
        </p:nvSpPr>
        <p:spPr>
          <a:xfrm>
            <a:off x="8946273" y="2721651"/>
            <a:ext cx="1233851" cy="1238495"/>
          </a:xfrm>
          <a:custGeom>
            <a:avLst/>
            <a:gdLst/>
            <a:ahLst/>
            <a:cxnLst/>
            <a:rect l="l" t="t" r="r" b="b"/>
            <a:pathLst>
              <a:path w="1233851" h="1238495">
                <a:moveTo>
                  <a:pt x="0" y="0"/>
                </a:moveTo>
                <a:lnTo>
                  <a:pt x="1233851" y="0"/>
                </a:lnTo>
                <a:lnTo>
                  <a:pt x="1233851" y="1238495"/>
                </a:lnTo>
                <a:lnTo>
                  <a:pt x="0" y="1238495"/>
                </a:lnTo>
                <a:lnTo>
                  <a:pt x="0" y="0"/>
                </a:lnTo>
                <a:close/>
              </a:path>
            </a:pathLst>
          </a:custGeom>
          <a:blipFill>
            <a:blip r:embed="rId4">
              <a:alphaModFix amt="68000"/>
            </a:blip>
            <a:stretch>
              <a:fillRect/>
            </a:stretch>
          </a:blipFill>
        </p:spPr>
        <p:txBody>
          <a:bodyPr/>
          <a:lstStyle/>
          <a:p>
            <a:endParaRPr lang="en-US" sz="2800"/>
          </a:p>
        </p:txBody>
      </p:sp>
      <p:sp>
        <p:nvSpPr>
          <p:cNvPr id="73" name="Freeform 73"/>
          <p:cNvSpPr/>
          <p:nvPr/>
        </p:nvSpPr>
        <p:spPr>
          <a:xfrm>
            <a:off x="8946273" y="4046189"/>
            <a:ext cx="1233851" cy="1238495"/>
          </a:xfrm>
          <a:custGeom>
            <a:avLst/>
            <a:gdLst/>
            <a:ahLst/>
            <a:cxnLst/>
            <a:rect l="l" t="t" r="r" b="b"/>
            <a:pathLst>
              <a:path w="1233851" h="1238495">
                <a:moveTo>
                  <a:pt x="0" y="0"/>
                </a:moveTo>
                <a:lnTo>
                  <a:pt x="1233851" y="0"/>
                </a:lnTo>
                <a:lnTo>
                  <a:pt x="1233851" y="1238495"/>
                </a:lnTo>
                <a:lnTo>
                  <a:pt x="0" y="1238495"/>
                </a:lnTo>
                <a:lnTo>
                  <a:pt x="0" y="0"/>
                </a:lnTo>
                <a:close/>
              </a:path>
            </a:pathLst>
          </a:custGeom>
          <a:blipFill>
            <a:blip r:embed="rId4">
              <a:alphaModFix amt="68000"/>
            </a:blip>
            <a:stretch>
              <a:fillRect/>
            </a:stretch>
          </a:blipFill>
        </p:spPr>
        <p:txBody>
          <a:bodyPr/>
          <a:lstStyle/>
          <a:p>
            <a:endParaRPr lang="en-US" sz="2800"/>
          </a:p>
        </p:txBody>
      </p:sp>
      <p:grpSp>
        <p:nvGrpSpPr>
          <p:cNvPr id="74" name="Group 74"/>
          <p:cNvGrpSpPr/>
          <p:nvPr/>
        </p:nvGrpSpPr>
        <p:grpSpPr>
          <a:xfrm>
            <a:off x="9014648" y="2809006"/>
            <a:ext cx="1110974" cy="1110974"/>
            <a:chOff x="0" y="0"/>
            <a:chExt cx="812800" cy="812800"/>
          </a:xfrm>
        </p:grpSpPr>
        <p:sp>
          <p:nvSpPr>
            <p:cNvPr id="75" name="Freeform 7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sz="2800"/>
            </a:p>
          </p:txBody>
        </p:sp>
        <p:sp>
          <p:nvSpPr>
            <p:cNvPr id="76" name="TextBox 76"/>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77" name="Group 77"/>
          <p:cNvGrpSpPr/>
          <p:nvPr/>
        </p:nvGrpSpPr>
        <p:grpSpPr>
          <a:xfrm>
            <a:off x="9014648" y="4133545"/>
            <a:ext cx="1110974" cy="1110974"/>
            <a:chOff x="0" y="0"/>
            <a:chExt cx="812800" cy="812800"/>
          </a:xfrm>
        </p:grpSpPr>
        <p:sp>
          <p:nvSpPr>
            <p:cNvPr id="78" name="Freeform 7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sz="2800"/>
            </a:p>
          </p:txBody>
        </p:sp>
        <p:sp>
          <p:nvSpPr>
            <p:cNvPr id="79" name="TextBox 79"/>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80" name="Group 80"/>
          <p:cNvGrpSpPr/>
          <p:nvPr/>
        </p:nvGrpSpPr>
        <p:grpSpPr>
          <a:xfrm>
            <a:off x="9060301" y="2854660"/>
            <a:ext cx="1019668" cy="1019668"/>
            <a:chOff x="0" y="0"/>
            <a:chExt cx="812800" cy="812800"/>
          </a:xfrm>
        </p:grpSpPr>
        <p:sp>
          <p:nvSpPr>
            <p:cNvPr id="81" name="Freeform 8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sz="2800"/>
            </a:p>
          </p:txBody>
        </p:sp>
        <p:sp>
          <p:nvSpPr>
            <p:cNvPr id="82" name="TextBox 82"/>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83" name="Group 83"/>
          <p:cNvGrpSpPr/>
          <p:nvPr/>
        </p:nvGrpSpPr>
        <p:grpSpPr>
          <a:xfrm>
            <a:off x="9060301" y="4179198"/>
            <a:ext cx="1019668" cy="1019668"/>
            <a:chOff x="0" y="0"/>
            <a:chExt cx="812800" cy="812800"/>
          </a:xfrm>
        </p:grpSpPr>
        <p:sp>
          <p:nvSpPr>
            <p:cNvPr id="84" name="Freeform 8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sz="2800"/>
            </a:p>
          </p:txBody>
        </p:sp>
        <p:sp>
          <p:nvSpPr>
            <p:cNvPr id="85" name="TextBox 85"/>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sp>
        <p:nvSpPr>
          <p:cNvPr id="86" name="Freeform 86"/>
          <p:cNvSpPr/>
          <p:nvPr/>
        </p:nvSpPr>
        <p:spPr>
          <a:xfrm>
            <a:off x="9241917" y="3114798"/>
            <a:ext cx="642562" cy="452201"/>
          </a:xfrm>
          <a:custGeom>
            <a:avLst/>
            <a:gdLst/>
            <a:ahLst/>
            <a:cxnLst/>
            <a:rect l="l" t="t" r="r" b="b"/>
            <a:pathLst>
              <a:path w="642562" h="452201">
                <a:moveTo>
                  <a:pt x="0" y="0"/>
                </a:moveTo>
                <a:lnTo>
                  <a:pt x="642562" y="0"/>
                </a:lnTo>
                <a:lnTo>
                  <a:pt x="642562" y="452201"/>
                </a:lnTo>
                <a:lnTo>
                  <a:pt x="0" y="452201"/>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sz="2800"/>
          </a:p>
        </p:txBody>
      </p:sp>
      <p:sp>
        <p:nvSpPr>
          <p:cNvPr id="87" name="Freeform 87"/>
          <p:cNvSpPr/>
          <p:nvPr/>
        </p:nvSpPr>
        <p:spPr>
          <a:xfrm>
            <a:off x="9241917" y="4439336"/>
            <a:ext cx="642562" cy="452201"/>
          </a:xfrm>
          <a:custGeom>
            <a:avLst/>
            <a:gdLst/>
            <a:ahLst/>
            <a:cxnLst/>
            <a:rect l="l" t="t" r="r" b="b"/>
            <a:pathLst>
              <a:path w="642562" h="452201">
                <a:moveTo>
                  <a:pt x="0" y="0"/>
                </a:moveTo>
                <a:lnTo>
                  <a:pt x="642562" y="0"/>
                </a:lnTo>
                <a:lnTo>
                  <a:pt x="642562" y="452202"/>
                </a:lnTo>
                <a:lnTo>
                  <a:pt x="0" y="452202"/>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sz="2800"/>
          </a:p>
        </p:txBody>
      </p:sp>
      <p:sp>
        <p:nvSpPr>
          <p:cNvPr id="88" name="Freeform 88"/>
          <p:cNvSpPr/>
          <p:nvPr/>
        </p:nvSpPr>
        <p:spPr>
          <a:xfrm>
            <a:off x="8946273" y="5370728"/>
            <a:ext cx="1233851" cy="1238495"/>
          </a:xfrm>
          <a:custGeom>
            <a:avLst/>
            <a:gdLst/>
            <a:ahLst/>
            <a:cxnLst/>
            <a:rect l="l" t="t" r="r" b="b"/>
            <a:pathLst>
              <a:path w="1233851" h="1238495">
                <a:moveTo>
                  <a:pt x="0" y="0"/>
                </a:moveTo>
                <a:lnTo>
                  <a:pt x="1233851" y="0"/>
                </a:lnTo>
                <a:lnTo>
                  <a:pt x="1233851" y="1238495"/>
                </a:lnTo>
                <a:lnTo>
                  <a:pt x="0" y="1238495"/>
                </a:lnTo>
                <a:lnTo>
                  <a:pt x="0" y="0"/>
                </a:lnTo>
                <a:close/>
              </a:path>
            </a:pathLst>
          </a:custGeom>
          <a:blipFill>
            <a:blip r:embed="rId4">
              <a:alphaModFix amt="68000"/>
            </a:blip>
            <a:stretch>
              <a:fillRect/>
            </a:stretch>
          </a:blipFill>
        </p:spPr>
        <p:txBody>
          <a:bodyPr/>
          <a:lstStyle/>
          <a:p>
            <a:endParaRPr lang="en-US" sz="2800"/>
          </a:p>
        </p:txBody>
      </p:sp>
      <p:grpSp>
        <p:nvGrpSpPr>
          <p:cNvPr id="89" name="Group 89"/>
          <p:cNvGrpSpPr/>
          <p:nvPr/>
        </p:nvGrpSpPr>
        <p:grpSpPr>
          <a:xfrm>
            <a:off x="9014648" y="5458084"/>
            <a:ext cx="1110974" cy="1110974"/>
            <a:chOff x="0" y="0"/>
            <a:chExt cx="812800" cy="812800"/>
          </a:xfrm>
        </p:grpSpPr>
        <p:sp>
          <p:nvSpPr>
            <p:cNvPr id="90" name="Freeform 9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sz="2800"/>
            </a:p>
          </p:txBody>
        </p:sp>
        <p:sp>
          <p:nvSpPr>
            <p:cNvPr id="91" name="TextBox 91"/>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92" name="Group 92"/>
          <p:cNvGrpSpPr/>
          <p:nvPr/>
        </p:nvGrpSpPr>
        <p:grpSpPr>
          <a:xfrm>
            <a:off x="9060301" y="5503737"/>
            <a:ext cx="1019668" cy="1019668"/>
            <a:chOff x="0" y="0"/>
            <a:chExt cx="812800" cy="812800"/>
          </a:xfrm>
        </p:grpSpPr>
        <p:sp>
          <p:nvSpPr>
            <p:cNvPr id="93" name="Freeform 9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sz="2800"/>
            </a:p>
          </p:txBody>
        </p:sp>
        <p:sp>
          <p:nvSpPr>
            <p:cNvPr id="94" name="TextBox 94"/>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sp>
        <p:nvSpPr>
          <p:cNvPr id="95" name="Freeform 95"/>
          <p:cNvSpPr/>
          <p:nvPr/>
        </p:nvSpPr>
        <p:spPr>
          <a:xfrm>
            <a:off x="9241917" y="5763875"/>
            <a:ext cx="642562" cy="452201"/>
          </a:xfrm>
          <a:custGeom>
            <a:avLst/>
            <a:gdLst/>
            <a:ahLst/>
            <a:cxnLst/>
            <a:rect l="l" t="t" r="r" b="b"/>
            <a:pathLst>
              <a:path w="642562" h="452201">
                <a:moveTo>
                  <a:pt x="0" y="0"/>
                </a:moveTo>
                <a:lnTo>
                  <a:pt x="642562" y="0"/>
                </a:lnTo>
                <a:lnTo>
                  <a:pt x="642562" y="452201"/>
                </a:lnTo>
                <a:lnTo>
                  <a:pt x="0" y="452201"/>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sz="2800"/>
          </a:p>
        </p:txBody>
      </p:sp>
      <p:sp>
        <p:nvSpPr>
          <p:cNvPr id="96" name="Freeform 96"/>
          <p:cNvSpPr/>
          <p:nvPr/>
        </p:nvSpPr>
        <p:spPr>
          <a:xfrm>
            <a:off x="8946273" y="6695267"/>
            <a:ext cx="1233851" cy="1238495"/>
          </a:xfrm>
          <a:custGeom>
            <a:avLst/>
            <a:gdLst/>
            <a:ahLst/>
            <a:cxnLst/>
            <a:rect l="l" t="t" r="r" b="b"/>
            <a:pathLst>
              <a:path w="1233851" h="1238495">
                <a:moveTo>
                  <a:pt x="0" y="0"/>
                </a:moveTo>
                <a:lnTo>
                  <a:pt x="1233851" y="0"/>
                </a:lnTo>
                <a:lnTo>
                  <a:pt x="1233851" y="1238494"/>
                </a:lnTo>
                <a:lnTo>
                  <a:pt x="0" y="1238494"/>
                </a:lnTo>
                <a:lnTo>
                  <a:pt x="0" y="0"/>
                </a:lnTo>
                <a:close/>
              </a:path>
            </a:pathLst>
          </a:custGeom>
          <a:blipFill>
            <a:blip r:embed="rId4">
              <a:alphaModFix amt="68000"/>
            </a:blip>
            <a:stretch>
              <a:fillRect/>
            </a:stretch>
          </a:blipFill>
        </p:spPr>
        <p:txBody>
          <a:bodyPr/>
          <a:lstStyle/>
          <a:p>
            <a:endParaRPr lang="en-US" sz="2800"/>
          </a:p>
        </p:txBody>
      </p:sp>
      <p:grpSp>
        <p:nvGrpSpPr>
          <p:cNvPr id="97" name="Group 97"/>
          <p:cNvGrpSpPr/>
          <p:nvPr/>
        </p:nvGrpSpPr>
        <p:grpSpPr>
          <a:xfrm>
            <a:off x="9014648" y="6782622"/>
            <a:ext cx="1110974" cy="1110974"/>
            <a:chOff x="0" y="0"/>
            <a:chExt cx="812800" cy="812800"/>
          </a:xfrm>
        </p:grpSpPr>
        <p:sp>
          <p:nvSpPr>
            <p:cNvPr id="98" name="Freeform 9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sz="2800"/>
            </a:p>
          </p:txBody>
        </p:sp>
        <p:sp>
          <p:nvSpPr>
            <p:cNvPr id="99" name="TextBox 99"/>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grpSp>
        <p:nvGrpSpPr>
          <p:cNvPr id="100" name="Group 100"/>
          <p:cNvGrpSpPr/>
          <p:nvPr/>
        </p:nvGrpSpPr>
        <p:grpSpPr>
          <a:xfrm>
            <a:off x="9060301" y="6828275"/>
            <a:ext cx="1019668" cy="1019668"/>
            <a:chOff x="0" y="0"/>
            <a:chExt cx="812800" cy="812800"/>
          </a:xfrm>
        </p:grpSpPr>
        <p:sp>
          <p:nvSpPr>
            <p:cNvPr id="101" name="Freeform 10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sz="2800"/>
            </a:p>
          </p:txBody>
        </p:sp>
        <p:sp>
          <p:nvSpPr>
            <p:cNvPr id="102" name="TextBox 102"/>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sz="2800"/>
            </a:p>
          </p:txBody>
        </p:sp>
      </p:grpSp>
      <p:sp>
        <p:nvSpPr>
          <p:cNvPr id="103" name="Freeform 103"/>
          <p:cNvSpPr/>
          <p:nvPr/>
        </p:nvSpPr>
        <p:spPr>
          <a:xfrm>
            <a:off x="9241917" y="7088413"/>
            <a:ext cx="642562" cy="452201"/>
          </a:xfrm>
          <a:custGeom>
            <a:avLst/>
            <a:gdLst/>
            <a:ahLst/>
            <a:cxnLst/>
            <a:rect l="l" t="t" r="r" b="b"/>
            <a:pathLst>
              <a:path w="642562" h="452201">
                <a:moveTo>
                  <a:pt x="0" y="0"/>
                </a:moveTo>
                <a:lnTo>
                  <a:pt x="642562" y="0"/>
                </a:lnTo>
                <a:lnTo>
                  <a:pt x="642562" y="452202"/>
                </a:lnTo>
                <a:lnTo>
                  <a:pt x="0" y="452202"/>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sz="2800"/>
          </a:p>
        </p:txBody>
      </p:sp>
      <p:sp>
        <p:nvSpPr>
          <p:cNvPr id="111" name="Freeform 111"/>
          <p:cNvSpPr/>
          <p:nvPr/>
        </p:nvSpPr>
        <p:spPr>
          <a:xfrm>
            <a:off x="9241917" y="8412952"/>
            <a:ext cx="642562" cy="452201"/>
          </a:xfrm>
          <a:custGeom>
            <a:avLst/>
            <a:gdLst/>
            <a:ahLst/>
            <a:cxnLst/>
            <a:rect l="l" t="t" r="r" b="b"/>
            <a:pathLst>
              <a:path w="642562" h="452201">
                <a:moveTo>
                  <a:pt x="0" y="0"/>
                </a:moveTo>
                <a:lnTo>
                  <a:pt x="642562" y="0"/>
                </a:lnTo>
                <a:lnTo>
                  <a:pt x="642562" y="452201"/>
                </a:lnTo>
                <a:lnTo>
                  <a:pt x="0" y="452201"/>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sz="2800"/>
          </a:p>
        </p:txBody>
      </p:sp>
      <p:pic>
        <p:nvPicPr>
          <p:cNvPr id="53" name="Picture 52">
            <a:extLst>
              <a:ext uri="{FF2B5EF4-FFF2-40B4-BE49-F238E27FC236}">
                <a16:creationId xmlns:a16="http://schemas.microsoft.com/office/drawing/2014/main" id="{D41D6131-9489-636D-69F7-05A52301AED7}"/>
              </a:ext>
            </a:extLst>
          </p:cNvPr>
          <p:cNvPicPr>
            <a:picLocks noChangeAspect="1"/>
          </p:cNvPicPr>
          <p:nvPr/>
        </p:nvPicPr>
        <p:blipFill>
          <a:blip r:embed="rId19"/>
          <a:stretch>
            <a:fillRect/>
          </a:stretch>
        </p:blipFill>
        <p:spPr>
          <a:xfrm>
            <a:off x="15621000" y="266701"/>
            <a:ext cx="2364826" cy="914400"/>
          </a:xfrm>
          <a:prstGeom prst="rect">
            <a:avLst/>
          </a:prstGeom>
        </p:spPr>
      </p:pic>
      <p:pic>
        <p:nvPicPr>
          <p:cNvPr id="54" name="Picture 2" descr="D:\SUMANTA\OCTOBER\31 OCT\SEP_AIN4918    RW\Microsoft-Logo-Transparent.png">
            <a:extLst>
              <a:ext uri="{FF2B5EF4-FFF2-40B4-BE49-F238E27FC236}">
                <a16:creationId xmlns:a16="http://schemas.microsoft.com/office/drawing/2014/main" id="{E99678A9-D1F8-A458-6366-344ED1AE9A42}"/>
              </a:ext>
            </a:extLst>
          </p:cNvPr>
          <p:cNvPicPr>
            <a:picLocks noChangeAspect="1" noChangeArrowheads="1"/>
          </p:cNvPicPr>
          <p:nvPr/>
        </p:nvPicPr>
        <p:blipFill>
          <a:blip r:embed="rId20"/>
          <a:srcRect t="17757" b="23365"/>
          <a:stretch>
            <a:fillRect/>
          </a:stretch>
        </p:blipFill>
        <p:spPr bwMode="auto">
          <a:xfrm>
            <a:off x="762000" y="571500"/>
            <a:ext cx="2859545" cy="947056"/>
          </a:xfrm>
          <a:prstGeom prst="rect">
            <a:avLst/>
          </a:prstGeom>
          <a:noFill/>
        </p:spPr>
      </p:pic>
      <p:sp>
        <p:nvSpPr>
          <p:cNvPr id="56" name="TextBox 55">
            <a:extLst>
              <a:ext uri="{FF2B5EF4-FFF2-40B4-BE49-F238E27FC236}">
                <a16:creationId xmlns:a16="http://schemas.microsoft.com/office/drawing/2014/main" id="{FF591AB3-CDB9-61E4-051B-B5260EF6B5DC}"/>
              </a:ext>
            </a:extLst>
          </p:cNvPr>
          <p:cNvSpPr txBox="1"/>
          <p:nvPr/>
        </p:nvSpPr>
        <p:spPr>
          <a:xfrm>
            <a:off x="7010400" y="1905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a:t>Akashkumar Prajapati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t>2438331</a:t>
            </a:r>
            <a:endParaRPr lang="en-GB" b="1" dirty="0">
              <a:latin typeface="Arial" panose="020B0604020202020204" pitchFamily="34" charset="0"/>
              <a:cs typeface="Arial" panose="020B0604020202020204" pitchFamily="34" charset="0"/>
              <a:sym typeface="+mn-ea"/>
            </a:endParaRPr>
          </a:p>
        </p:txBody>
      </p:sp>
      <p:sp>
        <p:nvSpPr>
          <p:cNvPr id="55" name="TextBox 54">
            <a:extLst>
              <a:ext uri="{FF2B5EF4-FFF2-40B4-BE49-F238E27FC236}">
                <a16:creationId xmlns:a16="http://schemas.microsoft.com/office/drawing/2014/main" id="{B8B3B034-5AB2-38FF-FBBB-A7CCE5C78549}"/>
              </a:ext>
            </a:extLst>
          </p:cNvPr>
          <p:cNvSpPr txBox="1"/>
          <p:nvPr/>
        </p:nvSpPr>
        <p:spPr>
          <a:xfrm>
            <a:off x="11961574" y="9387455"/>
            <a:ext cx="4357603" cy="369332"/>
          </a:xfrm>
          <a:prstGeom prst="rect">
            <a:avLst/>
          </a:prstGeom>
          <a:noFill/>
        </p:spPr>
        <p:txBody>
          <a:bodyPr wrap="none" rtlCol="0">
            <a:spAutoFit/>
          </a:bodyPr>
          <a:lstStyle/>
          <a:p>
            <a:r>
              <a:rPr lang="en-US" dirty="0"/>
              <a:t>Source: https://</a:t>
            </a:r>
            <a:r>
              <a:rPr lang="en-US" dirty="0" err="1"/>
              <a:t>www.choicestraining.org.uk</a:t>
            </a:r>
            <a:r>
              <a:rPr lang="en-US" dirty="0"/>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602057">
            <a:off x="12407590" y="-1133853"/>
            <a:ext cx="6240735" cy="2176456"/>
          </a:xfrm>
          <a:custGeom>
            <a:avLst/>
            <a:gdLst/>
            <a:ahLst/>
            <a:cxnLst/>
            <a:rect l="l" t="t" r="r" b="b"/>
            <a:pathLst>
              <a:path w="6240735" h="2176456">
                <a:moveTo>
                  <a:pt x="0" y="0"/>
                </a:moveTo>
                <a:lnTo>
                  <a:pt x="6240735" y="0"/>
                </a:lnTo>
                <a:lnTo>
                  <a:pt x="6240735" y="2176457"/>
                </a:lnTo>
                <a:lnTo>
                  <a:pt x="0" y="217645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 name="Freeform 3"/>
          <p:cNvSpPr/>
          <p:nvPr/>
        </p:nvSpPr>
        <p:spPr>
          <a:xfrm rot="-201626" flipV="1">
            <a:off x="-440482" y="-1192452"/>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4" name="Freeform 4"/>
          <p:cNvSpPr/>
          <p:nvPr/>
        </p:nvSpPr>
        <p:spPr>
          <a:xfrm>
            <a:off x="9108020" y="3331743"/>
            <a:ext cx="2313161" cy="2321868"/>
          </a:xfrm>
          <a:custGeom>
            <a:avLst/>
            <a:gdLst/>
            <a:ahLst/>
            <a:cxnLst/>
            <a:rect l="l" t="t" r="r" b="b"/>
            <a:pathLst>
              <a:path w="2313161" h="2321868">
                <a:moveTo>
                  <a:pt x="0" y="0"/>
                </a:moveTo>
                <a:lnTo>
                  <a:pt x="2313161" y="0"/>
                </a:lnTo>
                <a:lnTo>
                  <a:pt x="2313161" y="2321869"/>
                </a:lnTo>
                <a:lnTo>
                  <a:pt x="0" y="2321869"/>
                </a:lnTo>
                <a:lnTo>
                  <a:pt x="0" y="0"/>
                </a:lnTo>
                <a:close/>
              </a:path>
            </a:pathLst>
          </a:custGeom>
          <a:blipFill>
            <a:blip r:embed="rId5">
              <a:alphaModFix amt="68000"/>
            </a:blip>
            <a:stretch>
              <a:fillRect/>
            </a:stretch>
          </a:blipFill>
        </p:spPr>
        <p:txBody>
          <a:bodyPr/>
          <a:lstStyle/>
          <a:p>
            <a:endParaRPr lang="en-US"/>
          </a:p>
        </p:txBody>
      </p:sp>
      <p:sp>
        <p:nvSpPr>
          <p:cNvPr id="5" name="Freeform 5"/>
          <p:cNvSpPr/>
          <p:nvPr/>
        </p:nvSpPr>
        <p:spPr>
          <a:xfrm>
            <a:off x="6544213" y="6102894"/>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5">
              <a:alphaModFix amt="68000"/>
            </a:blip>
            <a:stretch>
              <a:fillRect/>
            </a:stretch>
          </a:blipFill>
        </p:spPr>
        <p:txBody>
          <a:bodyPr/>
          <a:lstStyle/>
          <a:p>
            <a:endParaRPr lang="en-US"/>
          </a:p>
        </p:txBody>
      </p:sp>
      <p:sp>
        <p:nvSpPr>
          <p:cNvPr id="6" name="Freeform 6"/>
          <p:cNvSpPr/>
          <p:nvPr/>
        </p:nvSpPr>
        <p:spPr>
          <a:xfrm>
            <a:off x="9193213" y="6102894"/>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5">
              <a:alphaModFix amt="68000"/>
            </a:blip>
            <a:stretch>
              <a:fillRect/>
            </a:stretch>
          </a:blipFill>
        </p:spPr>
        <p:txBody>
          <a:bodyPr/>
          <a:lstStyle/>
          <a:p>
            <a:endParaRPr lang="en-US"/>
          </a:p>
        </p:txBody>
      </p:sp>
      <p:sp>
        <p:nvSpPr>
          <p:cNvPr id="7" name="Freeform 7"/>
          <p:cNvSpPr/>
          <p:nvPr/>
        </p:nvSpPr>
        <p:spPr>
          <a:xfrm>
            <a:off x="6544213" y="3342150"/>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5">
              <a:alphaModFix amt="68000"/>
            </a:blip>
            <a:stretch>
              <a:fillRect/>
            </a:stretch>
          </a:blipFill>
        </p:spPr>
        <p:txBody>
          <a:bodyPr/>
          <a:lstStyle/>
          <a:p>
            <a:endParaRPr lang="en-US"/>
          </a:p>
        </p:txBody>
      </p:sp>
      <p:grpSp>
        <p:nvGrpSpPr>
          <p:cNvPr id="8" name="Group 8"/>
          <p:cNvGrpSpPr/>
          <p:nvPr/>
        </p:nvGrpSpPr>
        <p:grpSpPr>
          <a:xfrm>
            <a:off x="9256176" y="3462332"/>
            <a:ext cx="2082799" cy="2082799"/>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a:p>
          </p:txBody>
        </p:sp>
        <p:sp>
          <p:nvSpPr>
            <p:cNvPr id="10" name="TextBox 10"/>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6692369" y="6233483"/>
            <a:ext cx="2082799" cy="2082799"/>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a:p>
          </p:txBody>
        </p:sp>
        <p:sp>
          <p:nvSpPr>
            <p:cNvPr id="13" name="TextBox 13"/>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14" name="Group 14"/>
          <p:cNvGrpSpPr/>
          <p:nvPr/>
        </p:nvGrpSpPr>
        <p:grpSpPr>
          <a:xfrm>
            <a:off x="6692369" y="3472739"/>
            <a:ext cx="2082799" cy="2082799"/>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16" name="TextBox 16"/>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17" name="Group 17"/>
          <p:cNvGrpSpPr/>
          <p:nvPr/>
        </p:nvGrpSpPr>
        <p:grpSpPr>
          <a:xfrm>
            <a:off x="9308394" y="6233483"/>
            <a:ext cx="2082799" cy="2082799"/>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19" name="TextBox 19"/>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20" name="Group 20"/>
          <p:cNvGrpSpPr/>
          <p:nvPr/>
        </p:nvGrpSpPr>
        <p:grpSpPr>
          <a:xfrm>
            <a:off x="9341764" y="3547921"/>
            <a:ext cx="1911622" cy="1911622"/>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22" name="TextBox 22"/>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23" name="Group 23"/>
          <p:cNvGrpSpPr/>
          <p:nvPr/>
        </p:nvGrpSpPr>
        <p:grpSpPr>
          <a:xfrm>
            <a:off x="6777957" y="6319071"/>
            <a:ext cx="1911622" cy="1911622"/>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25" name="TextBox 25"/>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26" name="Group 26"/>
          <p:cNvGrpSpPr/>
          <p:nvPr/>
        </p:nvGrpSpPr>
        <p:grpSpPr>
          <a:xfrm>
            <a:off x="6777957" y="3558327"/>
            <a:ext cx="1911622" cy="1911622"/>
            <a:chOff x="0" y="0"/>
            <a:chExt cx="812800" cy="812800"/>
          </a:xfrm>
        </p:grpSpPr>
        <p:sp>
          <p:nvSpPr>
            <p:cNvPr id="27" name="Freeform 2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a:p>
          </p:txBody>
        </p:sp>
        <p:sp>
          <p:nvSpPr>
            <p:cNvPr id="28" name="TextBox 28"/>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29" name="Group 29"/>
          <p:cNvGrpSpPr/>
          <p:nvPr/>
        </p:nvGrpSpPr>
        <p:grpSpPr>
          <a:xfrm>
            <a:off x="9393982" y="6319071"/>
            <a:ext cx="1911622" cy="1911622"/>
            <a:chOff x="0" y="0"/>
            <a:chExt cx="812800" cy="812800"/>
          </a:xfrm>
        </p:grpSpPr>
        <p:sp>
          <p:nvSpPr>
            <p:cNvPr id="30"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a:p>
          </p:txBody>
        </p:sp>
        <p:sp>
          <p:nvSpPr>
            <p:cNvPr id="31" name="TextBox 31"/>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sp>
        <p:nvSpPr>
          <p:cNvPr id="32" name="Freeform 32"/>
          <p:cNvSpPr/>
          <p:nvPr/>
        </p:nvSpPr>
        <p:spPr>
          <a:xfrm>
            <a:off x="9750869" y="3940497"/>
            <a:ext cx="1105986" cy="984328"/>
          </a:xfrm>
          <a:custGeom>
            <a:avLst/>
            <a:gdLst/>
            <a:ahLst/>
            <a:cxnLst/>
            <a:rect l="l" t="t" r="r" b="b"/>
            <a:pathLst>
              <a:path w="1105986" h="984328">
                <a:moveTo>
                  <a:pt x="0" y="0"/>
                </a:moveTo>
                <a:lnTo>
                  <a:pt x="1105987" y="0"/>
                </a:lnTo>
                <a:lnTo>
                  <a:pt x="1105987" y="984328"/>
                </a:lnTo>
                <a:lnTo>
                  <a:pt x="0" y="98432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33" name="Freeform 33"/>
          <p:cNvSpPr/>
          <p:nvPr/>
        </p:nvSpPr>
        <p:spPr>
          <a:xfrm>
            <a:off x="7150097" y="4129468"/>
            <a:ext cx="1143638" cy="804835"/>
          </a:xfrm>
          <a:custGeom>
            <a:avLst/>
            <a:gdLst/>
            <a:ahLst/>
            <a:cxnLst/>
            <a:rect l="l" t="t" r="r" b="b"/>
            <a:pathLst>
              <a:path w="1143638" h="804835">
                <a:moveTo>
                  <a:pt x="0" y="0"/>
                </a:moveTo>
                <a:lnTo>
                  <a:pt x="1143638" y="0"/>
                </a:lnTo>
                <a:lnTo>
                  <a:pt x="1143638" y="804836"/>
                </a:lnTo>
                <a:lnTo>
                  <a:pt x="0" y="80483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4" name="Freeform 34"/>
          <p:cNvSpPr/>
          <p:nvPr/>
        </p:nvSpPr>
        <p:spPr>
          <a:xfrm>
            <a:off x="9805320" y="6721927"/>
            <a:ext cx="1088947" cy="1098559"/>
          </a:xfrm>
          <a:custGeom>
            <a:avLst/>
            <a:gdLst/>
            <a:ahLst/>
            <a:cxnLst/>
            <a:rect l="l" t="t" r="r" b="b"/>
            <a:pathLst>
              <a:path w="1088947" h="1098559">
                <a:moveTo>
                  <a:pt x="0" y="0"/>
                </a:moveTo>
                <a:lnTo>
                  <a:pt x="1088947" y="0"/>
                </a:lnTo>
                <a:lnTo>
                  <a:pt x="1088947" y="1098560"/>
                </a:lnTo>
                <a:lnTo>
                  <a:pt x="0" y="109856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grpSp>
        <p:nvGrpSpPr>
          <p:cNvPr id="35" name="Group 35"/>
          <p:cNvGrpSpPr/>
          <p:nvPr/>
        </p:nvGrpSpPr>
        <p:grpSpPr>
          <a:xfrm>
            <a:off x="-1342907" y="10016500"/>
            <a:ext cx="20973813" cy="734301"/>
            <a:chOff x="0" y="0"/>
            <a:chExt cx="11607985" cy="406400"/>
          </a:xfrm>
        </p:grpSpPr>
        <p:sp>
          <p:nvSpPr>
            <p:cNvPr id="36" name="Freeform 36"/>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37" name="TextBox 37"/>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38" name="Group 38"/>
          <p:cNvGrpSpPr/>
          <p:nvPr/>
        </p:nvGrpSpPr>
        <p:grpSpPr>
          <a:xfrm>
            <a:off x="2488624" y="10016500"/>
            <a:ext cx="13310752" cy="734301"/>
            <a:chOff x="0" y="0"/>
            <a:chExt cx="7366854" cy="406400"/>
          </a:xfrm>
        </p:grpSpPr>
        <p:sp>
          <p:nvSpPr>
            <p:cNvPr id="39" name="Freeform 39"/>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40" name="TextBox 40"/>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41" name="Group 41"/>
          <p:cNvGrpSpPr/>
          <p:nvPr/>
        </p:nvGrpSpPr>
        <p:grpSpPr>
          <a:xfrm>
            <a:off x="4131384" y="10016500"/>
            <a:ext cx="10025232" cy="734301"/>
            <a:chOff x="0" y="0"/>
            <a:chExt cx="5548478" cy="406400"/>
          </a:xfrm>
        </p:grpSpPr>
        <p:sp>
          <p:nvSpPr>
            <p:cNvPr id="42" name="Freeform 42"/>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43" name="TextBox 43"/>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44" name="Freeform 44"/>
          <p:cNvSpPr/>
          <p:nvPr/>
        </p:nvSpPr>
        <p:spPr>
          <a:xfrm>
            <a:off x="7137729" y="6592197"/>
            <a:ext cx="1149428" cy="1324213"/>
          </a:xfrm>
          <a:custGeom>
            <a:avLst/>
            <a:gdLst/>
            <a:ahLst/>
            <a:cxnLst/>
            <a:rect l="l" t="t" r="r" b="b"/>
            <a:pathLst>
              <a:path w="1149428" h="1324213">
                <a:moveTo>
                  <a:pt x="0" y="0"/>
                </a:moveTo>
                <a:lnTo>
                  <a:pt x="1149428" y="0"/>
                </a:lnTo>
                <a:lnTo>
                  <a:pt x="1149428" y="1324213"/>
                </a:lnTo>
                <a:lnTo>
                  <a:pt x="0" y="132421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5" name="TextBox 45"/>
          <p:cNvSpPr txBox="1"/>
          <p:nvPr/>
        </p:nvSpPr>
        <p:spPr>
          <a:xfrm>
            <a:off x="4191000" y="1409700"/>
            <a:ext cx="9987936" cy="1222514"/>
          </a:xfrm>
          <a:prstGeom prst="rect">
            <a:avLst/>
          </a:prstGeom>
        </p:spPr>
        <p:txBody>
          <a:bodyPr wrap="square" lIns="0" tIns="0" rIns="0" bIns="0" rtlCol="0" anchor="t">
            <a:spAutoFit/>
          </a:bodyPr>
          <a:lstStyle/>
          <a:p>
            <a:pPr algn="ctr">
              <a:lnSpc>
                <a:spcPts val="4519"/>
              </a:lnSpc>
            </a:pPr>
            <a:r>
              <a:rPr lang="en-GB" sz="6000" b="1" dirty="0"/>
              <a:t>Current Recruitment and Selection Policies</a:t>
            </a:r>
            <a:endParaRPr lang="en-US" sz="6000" b="1" spc="-119" dirty="0">
              <a:solidFill>
                <a:srgbClr val="000000"/>
              </a:solidFill>
              <a:latin typeface="Poppins Bold"/>
              <a:ea typeface="Poppins Bold"/>
              <a:cs typeface="Poppins Bold"/>
              <a:sym typeface="Poppins Bold"/>
            </a:endParaRPr>
          </a:p>
        </p:txBody>
      </p:sp>
      <p:sp>
        <p:nvSpPr>
          <p:cNvPr id="50" name="TextBox 50"/>
          <p:cNvSpPr txBox="1"/>
          <p:nvPr/>
        </p:nvSpPr>
        <p:spPr>
          <a:xfrm>
            <a:off x="12021602" y="3386902"/>
            <a:ext cx="5082607" cy="1192634"/>
          </a:xfrm>
          <a:prstGeom prst="rect">
            <a:avLst/>
          </a:prstGeom>
        </p:spPr>
        <p:txBody>
          <a:bodyPr lIns="0" tIns="0" rIns="0" bIns="0" rtlCol="0" anchor="t">
            <a:spAutoFit/>
          </a:bodyPr>
          <a:lstStyle/>
          <a:p>
            <a:pPr>
              <a:lnSpc>
                <a:spcPts val="3079"/>
              </a:lnSpc>
            </a:pPr>
            <a:r>
              <a:rPr lang="en-GB" dirty="0"/>
              <a:t>The selection process includes digital assessments, structured interviews, and behavioural evaluations.</a:t>
            </a:r>
            <a:endParaRPr lang="en-US" dirty="0"/>
          </a:p>
          <a:p>
            <a:pPr algn="l">
              <a:lnSpc>
                <a:spcPts val="3079"/>
              </a:lnSpc>
            </a:pPr>
            <a:endParaRPr lang="en-US" sz="2725" b="1" spc="-81" dirty="0">
              <a:solidFill>
                <a:srgbClr val="000000"/>
              </a:solidFill>
              <a:latin typeface="Poppins Bold"/>
              <a:ea typeface="Poppins Bold"/>
              <a:cs typeface="Poppins Bold"/>
              <a:sym typeface="Poppins Bold"/>
            </a:endParaRPr>
          </a:p>
        </p:txBody>
      </p:sp>
      <p:sp>
        <p:nvSpPr>
          <p:cNvPr id="51" name="TextBox 51"/>
          <p:cNvSpPr txBox="1"/>
          <p:nvPr/>
        </p:nvSpPr>
        <p:spPr>
          <a:xfrm>
            <a:off x="1869705" y="3520975"/>
            <a:ext cx="4396693" cy="1192634"/>
          </a:xfrm>
          <a:prstGeom prst="rect">
            <a:avLst/>
          </a:prstGeom>
        </p:spPr>
        <p:txBody>
          <a:bodyPr lIns="0" tIns="0" rIns="0" bIns="0" rtlCol="0" anchor="t">
            <a:spAutoFit/>
          </a:bodyPr>
          <a:lstStyle/>
          <a:p>
            <a:pPr algn="r">
              <a:lnSpc>
                <a:spcPts val="3079"/>
              </a:lnSpc>
            </a:pPr>
            <a:r>
              <a:rPr lang="en-GB" dirty="0"/>
              <a:t>Microsoft promotes equal opportunity and diversity through fair hiring practices.</a:t>
            </a:r>
            <a:endParaRPr lang="en-US" dirty="0"/>
          </a:p>
          <a:p>
            <a:pPr algn="r">
              <a:lnSpc>
                <a:spcPts val="3079"/>
              </a:lnSpc>
            </a:pPr>
            <a:endParaRPr lang="en-US" sz="2725" b="1" spc="-81" dirty="0">
              <a:solidFill>
                <a:srgbClr val="000000"/>
              </a:solidFill>
              <a:latin typeface="Poppins Bold"/>
              <a:ea typeface="Poppins Bold"/>
              <a:cs typeface="Poppins Bold"/>
              <a:sym typeface="Poppins Bold"/>
            </a:endParaRPr>
          </a:p>
        </p:txBody>
      </p:sp>
      <p:sp>
        <p:nvSpPr>
          <p:cNvPr id="52" name="TextBox 52"/>
          <p:cNvSpPr txBox="1"/>
          <p:nvPr/>
        </p:nvSpPr>
        <p:spPr>
          <a:xfrm>
            <a:off x="11955094" y="6242249"/>
            <a:ext cx="5098851" cy="1192634"/>
          </a:xfrm>
          <a:prstGeom prst="rect">
            <a:avLst/>
          </a:prstGeom>
        </p:spPr>
        <p:txBody>
          <a:bodyPr lIns="0" tIns="0" rIns="0" bIns="0" rtlCol="0" anchor="t">
            <a:spAutoFit/>
          </a:bodyPr>
          <a:lstStyle/>
          <a:p>
            <a:pPr>
              <a:lnSpc>
                <a:spcPts val="3089"/>
              </a:lnSpc>
            </a:pPr>
            <a:r>
              <a:rPr lang="en-GB" dirty="0"/>
              <a:t>HR technology automates candidate screening and enhances hiring accuracy.</a:t>
            </a:r>
            <a:endParaRPr lang="en-US" dirty="0"/>
          </a:p>
          <a:p>
            <a:pPr algn="l">
              <a:lnSpc>
                <a:spcPts val="3089"/>
              </a:lnSpc>
            </a:pPr>
            <a:endParaRPr lang="en-US" sz="2733" b="1" spc="-82" dirty="0">
              <a:solidFill>
                <a:srgbClr val="000000"/>
              </a:solidFill>
              <a:latin typeface="Poppins Bold"/>
              <a:ea typeface="Poppins Bold"/>
              <a:cs typeface="Poppins Bold"/>
              <a:sym typeface="Poppins Bold"/>
            </a:endParaRPr>
          </a:p>
        </p:txBody>
      </p:sp>
      <p:sp>
        <p:nvSpPr>
          <p:cNvPr id="53" name="TextBox 53"/>
          <p:cNvSpPr txBox="1"/>
          <p:nvPr/>
        </p:nvSpPr>
        <p:spPr>
          <a:xfrm>
            <a:off x="1183791" y="6302405"/>
            <a:ext cx="5082607" cy="1192634"/>
          </a:xfrm>
          <a:prstGeom prst="rect">
            <a:avLst/>
          </a:prstGeom>
        </p:spPr>
        <p:txBody>
          <a:bodyPr lIns="0" tIns="0" rIns="0" bIns="0" rtlCol="0" anchor="t">
            <a:spAutoFit/>
          </a:bodyPr>
          <a:lstStyle/>
          <a:p>
            <a:pPr algn="r">
              <a:lnSpc>
                <a:spcPts val="3079"/>
              </a:lnSpc>
            </a:pPr>
            <a:r>
              <a:rPr lang="en-GB" dirty="0"/>
              <a:t>Internal mobility is supported through transparent internal job postings (Ali, 2021).</a:t>
            </a:r>
            <a:endParaRPr lang="en-US" dirty="0"/>
          </a:p>
          <a:p>
            <a:pPr algn="r">
              <a:lnSpc>
                <a:spcPts val="3079"/>
              </a:lnSpc>
            </a:pPr>
            <a:endParaRPr lang="en-US" sz="2725" b="1" spc="-81" dirty="0">
              <a:solidFill>
                <a:srgbClr val="000000"/>
              </a:solidFill>
              <a:latin typeface="Poppins Bold"/>
              <a:ea typeface="Poppins Bold"/>
              <a:cs typeface="Poppins Bold"/>
              <a:sym typeface="Poppins Bold"/>
            </a:endParaRPr>
          </a:p>
        </p:txBody>
      </p:sp>
      <p:pic>
        <p:nvPicPr>
          <p:cNvPr id="46" name="Picture 45">
            <a:extLst>
              <a:ext uri="{FF2B5EF4-FFF2-40B4-BE49-F238E27FC236}">
                <a16:creationId xmlns:a16="http://schemas.microsoft.com/office/drawing/2014/main" id="{5AF07C23-2F78-000C-AD82-09133F91600C}"/>
              </a:ext>
            </a:extLst>
          </p:cNvPr>
          <p:cNvPicPr>
            <a:picLocks noChangeAspect="1"/>
          </p:cNvPicPr>
          <p:nvPr/>
        </p:nvPicPr>
        <p:blipFill>
          <a:blip r:embed="rId14"/>
          <a:stretch>
            <a:fillRect/>
          </a:stretch>
        </p:blipFill>
        <p:spPr>
          <a:xfrm>
            <a:off x="15621000" y="266701"/>
            <a:ext cx="2364826" cy="914400"/>
          </a:xfrm>
          <a:prstGeom prst="rect">
            <a:avLst/>
          </a:prstGeom>
        </p:spPr>
      </p:pic>
      <p:pic>
        <p:nvPicPr>
          <p:cNvPr id="47" name="Picture 2" descr="D:\SUMANTA\OCTOBER\31 OCT\SEP_AIN4918    RW\Microsoft-Logo-Transparent.png">
            <a:extLst>
              <a:ext uri="{FF2B5EF4-FFF2-40B4-BE49-F238E27FC236}">
                <a16:creationId xmlns:a16="http://schemas.microsoft.com/office/drawing/2014/main" id="{F8363CD0-476A-BFD0-266B-9EDCF3E46DE5}"/>
              </a:ext>
            </a:extLst>
          </p:cNvPr>
          <p:cNvPicPr>
            <a:picLocks noChangeAspect="1" noChangeArrowheads="1"/>
          </p:cNvPicPr>
          <p:nvPr/>
        </p:nvPicPr>
        <p:blipFill>
          <a:blip r:embed="rId15"/>
          <a:srcRect t="17757" b="23365"/>
          <a:stretch>
            <a:fillRect/>
          </a:stretch>
        </p:blipFill>
        <p:spPr bwMode="auto">
          <a:xfrm>
            <a:off x="762000" y="571500"/>
            <a:ext cx="2859545" cy="947056"/>
          </a:xfrm>
          <a:prstGeom prst="rect">
            <a:avLst/>
          </a:prstGeom>
          <a:noFill/>
        </p:spPr>
      </p:pic>
      <p:sp>
        <p:nvSpPr>
          <p:cNvPr id="48" name="TextBox 47">
            <a:extLst>
              <a:ext uri="{FF2B5EF4-FFF2-40B4-BE49-F238E27FC236}">
                <a16:creationId xmlns:a16="http://schemas.microsoft.com/office/drawing/2014/main" id="{6F9EE9AA-DB7E-1659-DA8D-1C1213EC34C8}"/>
              </a:ext>
            </a:extLst>
          </p:cNvPr>
          <p:cNvSpPr txBox="1"/>
          <p:nvPr/>
        </p:nvSpPr>
        <p:spPr>
          <a:xfrm>
            <a:off x="7010400" y="1905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a:t>Akashkumar Prajapati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t>2438331</a:t>
            </a:r>
            <a:endParaRPr lang="en-GB" b="1" dirty="0">
              <a:latin typeface="Arial" panose="020B0604020202020204" pitchFamily="34" charset="0"/>
              <a:cs typeface="Arial" panose="020B0604020202020204" pitchFamily="34" charset="0"/>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6078113" flipV="1">
            <a:off x="35054" y="2973748"/>
            <a:ext cx="12676724" cy="4421008"/>
          </a:xfrm>
          <a:custGeom>
            <a:avLst/>
            <a:gdLst/>
            <a:ahLst/>
            <a:cxnLst/>
            <a:rect l="l" t="t" r="r" b="b"/>
            <a:pathLst>
              <a:path w="12676724" h="4421008">
                <a:moveTo>
                  <a:pt x="0" y="4421007"/>
                </a:moveTo>
                <a:lnTo>
                  <a:pt x="12676725" y="4421007"/>
                </a:lnTo>
                <a:lnTo>
                  <a:pt x="12676725" y="0"/>
                </a:lnTo>
                <a:lnTo>
                  <a:pt x="0" y="0"/>
                </a:lnTo>
                <a:lnTo>
                  <a:pt x="0" y="4421007"/>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p:nvPr/>
        </p:nvGrpSpPr>
        <p:grpSpPr>
          <a:xfrm>
            <a:off x="6517566" y="946396"/>
            <a:ext cx="857867" cy="85786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06464"/>
            </a:solidFill>
          </p:spPr>
          <p:txBody>
            <a:bodyPr/>
            <a:lstStyle/>
            <a:p>
              <a:endParaRPr lang="en-US"/>
            </a:p>
          </p:txBody>
        </p:sp>
        <p:sp>
          <p:nvSpPr>
            <p:cNvPr id="5" name="TextBox 5"/>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6" name="Group 6"/>
          <p:cNvGrpSpPr/>
          <p:nvPr/>
        </p:nvGrpSpPr>
        <p:grpSpPr>
          <a:xfrm>
            <a:off x="7169653" y="2226096"/>
            <a:ext cx="604566" cy="60456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8" name="TextBox 8"/>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9" name="Group 9"/>
          <p:cNvGrpSpPr/>
          <p:nvPr/>
        </p:nvGrpSpPr>
        <p:grpSpPr>
          <a:xfrm>
            <a:off x="6401992" y="681913"/>
            <a:ext cx="637633" cy="637633"/>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76200" cap="sq">
              <a:solidFill>
                <a:srgbClr val="FDB034"/>
              </a:solidFill>
              <a:prstDash val="solid"/>
              <a:miter/>
            </a:ln>
          </p:spPr>
          <p:txBody>
            <a:bodyPr/>
            <a:lstStyle/>
            <a:p>
              <a:endParaRPr lang="en-US"/>
            </a:p>
          </p:txBody>
        </p:sp>
        <p:sp>
          <p:nvSpPr>
            <p:cNvPr id="11" name="TextBox 11"/>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12" name="Group 12"/>
          <p:cNvGrpSpPr>
            <a:grpSpLocks noChangeAspect="1"/>
          </p:cNvGrpSpPr>
          <p:nvPr/>
        </p:nvGrpSpPr>
        <p:grpSpPr>
          <a:xfrm>
            <a:off x="0" y="0"/>
            <a:ext cx="7172629" cy="10284335"/>
            <a:chOff x="0" y="0"/>
            <a:chExt cx="20508404" cy="29405580"/>
          </a:xfrm>
        </p:grpSpPr>
        <p:sp>
          <p:nvSpPr>
            <p:cNvPr id="13" name="Freeform 13"/>
            <p:cNvSpPr/>
            <p:nvPr/>
          </p:nvSpPr>
          <p:spPr>
            <a:xfrm>
              <a:off x="0" y="0"/>
              <a:ext cx="20508340" cy="29405579"/>
            </a:xfrm>
            <a:custGeom>
              <a:avLst/>
              <a:gdLst/>
              <a:ahLst/>
              <a:cxnLst/>
              <a:rect l="l" t="t" r="r" b="b"/>
              <a:pathLst>
                <a:path w="20508340" h="29405579">
                  <a:moveTo>
                    <a:pt x="0" y="0"/>
                  </a:moveTo>
                  <a:lnTo>
                    <a:pt x="0" y="29405579"/>
                  </a:lnTo>
                  <a:lnTo>
                    <a:pt x="20493101" y="29405579"/>
                  </a:lnTo>
                  <a:cubicBezTo>
                    <a:pt x="20493101" y="29405579"/>
                    <a:pt x="20508088" y="29221937"/>
                    <a:pt x="20508340" y="28880941"/>
                  </a:cubicBezTo>
                  <a:lnTo>
                    <a:pt x="20508340" y="28861637"/>
                  </a:lnTo>
                  <a:cubicBezTo>
                    <a:pt x="20506944" y="27222701"/>
                    <a:pt x="20165059" y="22080345"/>
                    <a:pt x="16353154" y="16175734"/>
                  </a:cubicBezTo>
                  <a:cubicBezTo>
                    <a:pt x="12100560" y="9588373"/>
                    <a:pt x="10789031" y="5416550"/>
                    <a:pt x="10825226" y="0"/>
                  </a:cubicBezTo>
                  <a:close/>
                </a:path>
              </a:pathLst>
            </a:custGeom>
            <a:blipFill>
              <a:blip r:embed="rId4"/>
              <a:stretch>
                <a:fillRect l="-81862" r="-32944"/>
              </a:stretch>
            </a:blipFill>
          </p:spPr>
          <p:txBody>
            <a:bodyPr/>
            <a:lstStyle/>
            <a:p>
              <a:endParaRPr lang="en-US"/>
            </a:p>
          </p:txBody>
        </p:sp>
      </p:grpSp>
      <p:sp>
        <p:nvSpPr>
          <p:cNvPr id="14" name="Freeform 14"/>
          <p:cNvSpPr/>
          <p:nvPr/>
        </p:nvSpPr>
        <p:spPr>
          <a:xfrm rot="2903702">
            <a:off x="-5767044" y="6286174"/>
            <a:ext cx="10909314" cy="3709167"/>
          </a:xfrm>
          <a:custGeom>
            <a:avLst/>
            <a:gdLst/>
            <a:ahLst/>
            <a:cxnLst/>
            <a:rect l="l" t="t" r="r" b="b"/>
            <a:pathLst>
              <a:path w="10909314" h="3709167">
                <a:moveTo>
                  <a:pt x="0" y="0"/>
                </a:moveTo>
                <a:lnTo>
                  <a:pt x="10909315" y="0"/>
                </a:lnTo>
                <a:lnTo>
                  <a:pt x="10909315" y="3709166"/>
                </a:lnTo>
                <a:lnTo>
                  <a:pt x="0" y="3709166"/>
                </a:lnTo>
                <a:lnTo>
                  <a:pt x="0" y="0"/>
                </a:lnTo>
                <a:close/>
              </a:path>
            </a:pathLst>
          </a:custGeom>
          <a:blipFill>
            <a:blip r:embed="rId5">
              <a:alphaModFix amt="77000"/>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6" name="TextBox 16"/>
          <p:cNvSpPr txBox="1"/>
          <p:nvPr/>
        </p:nvSpPr>
        <p:spPr>
          <a:xfrm>
            <a:off x="8686800" y="1943100"/>
            <a:ext cx="8555259" cy="1357166"/>
          </a:xfrm>
          <a:prstGeom prst="rect">
            <a:avLst/>
          </a:prstGeom>
        </p:spPr>
        <p:txBody>
          <a:bodyPr lIns="0" tIns="0" rIns="0" bIns="0" rtlCol="0" anchor="t">
            <a:spAutoFit/>
          </a:bodyPr>
          <a:lstStyle/>
          <a:p>
            <a:pPr algn="ctr">
              <a:lnSpc>
                <a:spcPts val="5084"/>
              </a:lnSpc>
            </a:pPr>
            <a:r>
              <a:rPr lang="en-GB" sz="6000" b="1" dirty="0"/>
              <a:t>Role of Line Managers in Recruitment</a:t>
            </a:r>
            <a:endParaRPr lang="en-US" sz="6000" b="1" spc="-134" dirty="0">
              <a:solidFill>
                <a:srgbClr val="000000"/>
              </a:solidFill>
              <a:latin typeface="Poppins Bold"/>
              <a:ea typeface="Poppins Bold"/>
              <a:cs typeface="Poppins Bold"/>
              <a:sym typeface="Poppins Bold"/>
            </a:endParaRPr>
          </a:p>
        </p:txBody>
      </p:sp>
      <p:sp>
        <p:nvSpPr>
          <p:cNvPr id="20" name="TextBox 20"/>
          <p:cNvSpPr txBox="1"/>
          <p:nvPr/>
        </p:nvSpPr>
        <p:spPr>
          <a:xfrm>
            <a:off x="8941896" y="5378886"/>
            <a:ext cx="7611769" cy="1384995"/>
          </a:xfrm>
          <a:prstGeom prst="rect">
            <a:avLst/>
          </a:prstGeom>
        </p:spPr>
        <p:txBody>
          <a:bodyPr lIns="0" tIns="0" rIns="0" bIns="0" rtlCol="0" anchor="t">
            <a:spAutoFit/>
          </a:bodyPr>
          <a:lstStyle/>
          <a:p>
            <a:pPr>
              <a:lnSpc>
                <a:spcPts val="2702"/>
              </a:lnSpc>
            </a:pPr>
            <a:r>
              <a:rPr lang="en-GB" sz="2400" dirty="0"/>
              <a:t>Line managers in the recruitment process participate in shortlisting, interviews, and final selection decisions (Adelaine, </a:t>
            </a:r>
            <a:r>
              <a:rPr lang="en-GB" sz="2400" dirty="0" err="1"/>
              <a:t>Mandisi</a:t>
            </a:r>
            <a:r>
              <a:rPr lang="en-GB" sz="2400" dirty="0"/>
              <a:t> and </a:t>
            </a:r>
            <a:r>
              <a:rPr lang="en-GB" sz="2400" dirty="0" err="1"/>
              <a:t>Andani</a:t>
            </a:r>
            <a:r>
              <a:rPr lang="en-GB" sz="2400" dirty="0"/>
              <a:t>, 2024).</a:t>
            </a:r>
            <a:endParaRPr lang="en-US" sz="2400" dirty="0"/>
          </a:p>
          <a:p>
            <a:pPr algn="r">
              <a:lnSpc>
                <a:spcPts val="2702"/>
              </a:lnSpc>
            </a:pPr>
            <a:endParaRPr lang="en-US" sz="2400" b="1" spc="-71" dirty="0">
              <a:solidFill>
                <a:srgbClr val="000000"/>
              </a:solidFill>
              <a:latin typeface="Poppins Bold"/>
              <a:ea typeface="Poppins Bold"/>
              <a:cs typeface="Poppins Bold"/>
              <a:sym typeface="Poppins Bold"/>
            </a:endParaRPr>
          </a:p>
        </p:txBody>
      </p:sp>
      <p:sp>
        <p:nvSpPr>
          <p:cNvPr id="21" name="TextBox 21"/>
          <p:cNvSpPr txBox="1"/>
          <p:nvPr/>
        </p:nvSpPr>
        <p:spPr>
          <a:xfrm>
            <a:off x="8978144" y="6653960"/>
            <a:ext cx="6919916" cy="1038746"/>
          </a:xfrm>
          <a:prstGeom prst="rect">
            <a:avLst/>
          </a:prstGeom>
        </p:spPr>
        <p:txBody>
          <a:bodyPr lIns="0" tIns="0" rIns="0" bIns="0" rtlCol="0" anchor="t">
            <a:spAutoFit/>
          </a:bodyPr>
          <a:lstStyle/>
          <a:p>
            <a:pPr>
              <a:lnSpc>
                <a:spcPts val="2702"/>
              </a:lnSpc>
            </a:pPr>
            <a:r>
              <a:rPr lang="en-GB" sz="2400" dirty="0"/>
              <a:t>Managers ensure candidates align with team culture and performance goals.</a:t>
            </a:r>
            <a:endParaRPr lang="en-US" sz="2400" dirty="0"/>
          </a:p>
          <a:p>
            <a:pPr algn="r">
              <a:lnSpc>
                <a:spcPts val="2702"/>
              </a:lnSpc>
            </a:pPr>
            <a:endParaRPr lang="en-US" sz="2400" b="1" spc="-71" dirty="0">
              <a:solidFill>
                <a:srgbClr val="000000"/>
              </a:solidFill>
              <a:latin typeface="Poppins Bold"/>
              <a:ea typeface="Poppins Bold"/>
              <a:cs typeface="Poppins Bold"/>
              <a:sym typeface="Poppins Bold"/>
            </a:endParaRPr>
          </a:p>
        </p:txBody>
      </p:sp>
      <p:sp>
        <p:nvSpPr>
          <p:cNvPr id="22" name="TextBox 22"/>
          <p:cNvSpPr txBox="1"/>
          <p:nvPr/>
        </p:nvSpPr>
        <p:spPr>
          <a:xfrm>
            <a:off x="8978144" y="7712444"/>
            <a:ext cx="7194019" cy="1000274"/>
          </a:xfrm>
          <a:prstGeom prst="rect">
            <a:avLst/>
          </a:prstGeom>
        </p:spPr>
        <p:txBody>
          <a:bodyPr lIns="0" tIns="0" rIns="0" bIns="0" rtlCol="0" anchor="t">
            <a:spAutoFit/>
          </a:bodyPr>
          <a:lstStyle/>
          <a:p>
            <a:pPr>
              <a:lnSpc>
                <a:spcPts val="2604"/>
              </a:lnSpc>
            </a:pPr>
            <a:r>
              <a:rPr lang="en-GB" sz="2400" dirty="0"/>
              <a:t>Involvement of line managers strengthens accountability and talent retention outcomes.</a:t>
            </a:r>
            <a:endParaRPr lang="en-US" sz="2400" dirty="0"/>
          </a:p>
          <a:p>
            <a:pPr algn="r">
              <a:lnSpc>
                <a:spcPts val="2604"/>
              </a:lnSpc>
            </a:pPr>
            <a:endParaRPr lang="en-US" sz="2400" b="1" spc="-69" dirty="0">
              <a:solidFill>
                <a:srgbClr val="000000"/>
              </a:solidFill>
              <a:latin typeface="Poppins Bold"/>
              <a:ea typeface="Poppins Bold"/>
              <a:cs typeface="Poppins Bold"/>
              <a:sym typeface="Poppins Bold"/>
            </a:endParaRPr>
          </a:p>
        </p:txBody>
      </p:sp>
      <p:sp>
        <p:nvSpPr>
          <p:cNvPr id="23" name="Freeform 23"/>
          <p:cNvSpPr/>
          <p:nvPr/>
        </p:nvSpPr>
        <p:spPr>
          <a:xfrm>
            <a:off x="16350871" y="5320217"/>
            <a:ext cx="908429" cy="911849"/>
          </a:xfrm>
          <a:custGeom>
            <a:avLst/>
            <a:gdLst/>
            <a:ahLst/>
            <a:cxnLst/>
            <a:rect l="l" t="t" r="r" b="b"/>
            <a:pathLst>
              <a:path w="908429" h="911849">
                <a:moveTo>
                  <a:pt x="0" y="0"/>
                </a:moveTo>
                <a:lnTo>
                  <a:pt x="908429" y="0"/>
                </a:lnTo>
                <a:lnTo>
                  <a:pt x="908429" y="911849"/>
                </a:lnTo>
                <a:lnTo>
                  <a:pt x="0" y="911849"/>
                </a:lnTo>
                <a:lnTo>
                  <a:pt x="0" y="0"/>
                </a:lnTo>
                <a:close/>
              </a:path>
            </a:pathLst>
          </a:custGeom>
          <a:blipFill>
            <a:blip r:embed="rId7">
              <a:alphaModFix amt="68000"/>
            </a:blip>
            <a:stretch>
              <a:fillRect/>
            </a:stretch>
          </a:blipFill>
        </p:spPr>
        <p:txBody>
          <a:bodyPr/>
          <a:lstStyle/>
          <a:p>
            <a:endParaRPr lang="en-US"/>
          </a:p>
        </p:txBody>
      </p:sp>
      <p:sp>
        <p:nvSpPr>
          <p:cNvPr id="24" name="Freeform 24"/>
          <p:cNvSpPr/>
          <p:nvPr/>
        </p:nvSpPr>
        <p:spPr>
          <a:xfrm>
            <a:off x="16350871" y="6538437"/>
            <a:ext cx="908429" cy="911849"/>
          </a:xfrm>
          <a:custGeom>
            <a:avLst/>
            <a:gdLst/>
            <a:ahLst/>
            <a:cxnLst/>
            <a:rect l="l" t="t" r="r" b="b"/>
            <a:pathLst>
              <a:path w="908429" h="911849">
                <a:moveTo>
                  <a:pt x="0" y="0"/>
                </a:moveTo>
                <a:lnTo>
                  <a:pt x="908429" y="0"/>
                </a:lnTo>
                <a:lnTo>
                  <a:pt x="908429" y="911849"/>
                </a:lnTo>
                <a:lnTo>
                  <a:pt x="0" y="911849"/>
                </a:lnTo>
                <a:lnTo>
                  <a:pt x="0" y="0"/>
                </a:lnTo>
                <a:close/>
              </a:path>
            </a:pathLst>
          </a:custGeom>
          <a:blipFill>
            <a:blip r:embed="rId7">
              <a:alphaModFix amt="68000"/>
            </a:blip>
            <a:stretch>
              <a:fillRect/>
            </a:stretch>
          </a:blipFill>
        </p:spPr>
        <p:txBody>
          <a:bodyPr/>
          <a:lstStyle/>
          <a:p>
            <a:endParaRPr lang="en-US"/>
          </a:p>
        </p:txBody>
      </p:sp>
      <p:grpSp>
        <p:nvGrpSpPr>
          <p:cNvPr id="25" name="Group 25"/>
          <p:cNvGrpSpPr/>
          <p:nvPr/>
        </p:nvGrpSpPr>
        <p:grpSpPr>
          <a:xfrm>
            <a:off x="16401212" y="5384533"/>
            <a:ext cx="817961" cy="817961"/>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a:p>
          </p:txBody>
        </p:sp>
        <p:sp>
          <p:nvSpPr>
            <p:cNvPr id="27" name="TextBox 27"/>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28" name="Group 28"/>
          <p:cNvGrpSpPr/>
          <p:nvPr/>
        </p:nvGrpSpPr>
        <p:grpSpPr>
          <a:xfrm>
            <a:off x="16401212" y="6602753"/>
            <a:ext cx="817961" cy="817961"/>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a:p>
          </p:txBody>
        </p:sp>
        <p:sp>
          <p:nvSpPr>
            <p:cNvPr id="30" name="TextBox 30"/>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31" name="Group 31"/>
          <p:cNvGrpSpPr/>
          <p:nvPr/>
        </p:nvGrpSpPr>
        <p:grpSpPr>
          <a:xfrm>
            <a:off x="16434825" y="5418146"/>
            <a:ext cx="750736" cy="750736"/>
            <a:chOff x="0" y="0"/>
            <a:chExt cx="812800" cy="812800"/>
          </a:xfrm>
        </p:grpSpPr>
        <p:sp>
          <p:nvSpPr>
            <p:cNvPr id="32" name="Freeform 3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33" name="TextBox 33"/>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34" name="Group 34"/>
          <p:cNvGrpSpPr/>
          <p:nvPr/>
        </p:nvGrpSpPr>
        <p:grpSpPr>
          <a:xfrm>
            <a:off x="16434825" y="6636365"/>
            <a:ext cx="750736" cy="750736"/>
            <a:chOff x="0" y="0"/>
            <a:chExt cx="812800" cy="812800"/>
          </a:xfrm>
        </p:grpSpPr>
        <p:sp>
          <p:nvSpPr>
            <p:cNvPr id="35" name="Freeform 3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36" name="TextBox 36"/>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sp>
        <p:nvSpPr>
          <p:cNvPr id="37" name="Freeform 37"/>
          <p:cNvSpPr/>
          <p:nvPr/>
        </p:nvSpPr>
        <p:spPr>
          <a:xfrm>
            <a:off x="16568540" y="5609674"/>
            <a:ext cx="473090" cy="332936"/>
          </a:xfrm>
          <a:custGeom>
            <a:avLst/>
            <a:gdLst/>
            <a:ahLst/>
            <a:cxnLst/>
            <a:rect l="l" t="t" r="r" b="b"/>
            <a:pathLst>
              <a:path w="473090" h="332936">
                <a:moveTo>
                  <a:pt x="0" y="0"/>
                </a:moveTo>
                <a:lnTo>
                  <a:pt x="473090" y="0"/>
                </a:lnTo>
                <a:lnTo>
                  <a:pt x="473090" y="332935"/>
                </a:lnTo>
                <a:lnTo>
                  <a:pt x="0" y="33293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8" name="Freeform 38"/>
          <p:cNvSpPr/>
          <p:nvPr/>
        </p:nvSpPr>
        <p:spPr>
          <a:xfrm>
            <a:off x="16568540" y="6827894"/>
            <a:ext cx="473090" cy="332936"/>
          </a:xfrm>
          <a:custGeom>
            <a:avLst/>
            <a:gdLst/>
            <a:ahLst/>
            <a:cxnLst/>
            <a:rect l="l" t="t" r="r" b="b"/>
            <a:pathLst>
              <a:path w="473090" h="332936">
                <a:moveTo>
                  <a:pt x="0" y="0"/>
                </a:moveTo>
                <a:lnTo>
                  <a:pt x="473090" y="0"/>
                </a:lnTo>
                <a:lnTo>
                  <a:pt x="473090" y="332935"/>
                </a:lnTo>
                <a:lnTo>
                  <a:pt x="0" y="33293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9" name="Freeform 39"/>
          <p:cNvSpPr/>
          <p:nvPr/>
        </p:nvSpPr>
        <p:spPr>
          <a:xfrm>
            <a:off x="16350871" y="7756657"/>
            <a:ext cx="908429" cy="911849"/>
          </a:xfrm>
          <a:custGeom>
            <a:avLst/>
            <a:gdLst/>
            <a:ahLst/>
            <a:cxnLst/>
            <a:rect l="l" t="t" r="r" b="b"/>
            <a:pathLst>
              <a:path w="908429" h="911849">
                <a:moveTo>
                  <a:pt x="0" y="0"/>
                </a:moveTo>
                <a:lnTo>
                  <a:pt x="908429" y="0"/>
                </a:lnTo>
                <a:lnTo>
                  <a:pt x="908429" y="911849"/>
                </a:lnTo>
                <a:lnTo>
                  <a:pt x="0" y="911849"/>
                </a:lnTo>
                <a:lnTo>
                  <a:pt x="0" y="0"/>
                </a:lnTo>
                <a:close/>
              </a:path>
            </a:pathLst>
          </a:custGeom>
          <a:blipFill>
            <a:blip r:embed="rId7">
              <a:alphaModFix amt="68000"/>
            </a:blip>
            <a:stretch>
              <a:fillRect/>
            </a:stretch>
          </a:blipFill>
        </p:spPr>
        <p:txBody>
          <a:bodyPr/>
          <a:lstStyle/>
          <a:p>
            <a:endParaRPr lang="en-US"/>
          </a:p>
        </p:txBody>
      </p:sp>
      <p:grpSp>
        <p:nvGrpSpPr>
          <p:cNvPr id="40" name="Group 40"/>
          <p:cNvGrpSpPr/>
          <p:nvPr/>
        </p:nvGrpSpPr>
        <p:grpSpPr>
          <a:xfrm>
            <a:off x="16401212" y="7820973"/>
            <a:ext cx="817961" cy="817961"/>
            <a:chOff x="0" y="0"/>
            <a:chExt cx="812800" cy="812800"/>
          </a:xfrm>
        </p:grpSpPr>
        <p:sp>
          <p:nvSpPr>
            <p:cNvPr id="41" name="Freeform 4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a:p>
          </p:txBody>
        </p:sp>
        <p:sp>
          <p:nvSpPr>
            <p:cNvPr id="42" name="TextBox 42"/>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43" name="Group 43"/>
          <p:cNvGrpSpPr/>
          <p:nvPr/>
        </p:nvGrpSpPr>
        <p:grpSpPr>
          <a:xfrm>
            <a:off x="16434825" y="7854585"/>
            <a:ext cx="750736" cy="750736"/>
            <a:chOff x="0" y="0"/>
            <a:chExt cx="812800" cy="812800"/>
          </a:xfrm>
        </p:grpSpPr>
        <p:sp>
          <p:nvSpPr>
            <p:cNvPr id="44" name="Freeform 4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45" name="TextBox 45"/>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sp>
        <p:nvSpPr>
          <p:cNvPr id="46" name="Freeform 46"/>
          <p:cNvSpPr/>
          <p:nvPr/>
        </p:nvSpPr>
        <p:spPr>
          <a:xfrm>
            <a:off x="16568540" y="8046114"/>
            <a:ext cx="473090" cy="332936"/>
          </a:xfrm>
          <a:custGeom>
            <a:avLst/>
            <a:gdLst/>
            <a:ahLst/>
            <a:cxnLst/>
            <a:rect l="l" t="t" r="r" b="b"/>
            <a:pathLst>
              <a:path w="473090" h="332936">
                <a:moveTo>
                  <a:pt x="0" y="0"/>
                </a:moveTo>
                <a:lnTo>
                  <a:pt x="473090" y="0"/>
                </a:lnTo>
                <a:lnTo>
                  <a:pt x="473090" y="332935"/>
                </a:lnTo>
                <a:lnTo>
                  <a:pt x="0" y="33293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61" name="Group 25">
            <a:extLst>
              <a:ext uri="{FF2B5EF4-FFF2-40B4-BE49-F238E27FC236}">
                <a16:creationId xmlns:a16="http://schemas.microsoft.com/office/drawing/2014/main" id="{E4211031-F661-37C9-4C95-421CECE80004}"/>
              </a:ext>
            </a:extLst>
          </p:cNvPr>
          <p:cNvGrpSpPr/>
          <p:nvPr/>
        </p:nvGrpSpPr>
        <p:grpSpPr>
          <a:xfrm>
            <a:off x="16367599" y="3839027"/>
            <a:ext cx="817961" cy="817961"/>
            <a:chOff x="0" y="0"/>
            <a:chExt cx="812800" cy="812800"/>
          </a:xfrm>
        </p:grpSpPr>
        <p:sp>
          <p:nvSpPr>
            <p:cNvPr id="62" name="Freeform 26">
              <a:extLst>
                <a:ext uri="{FF2B5EF4-FFF2-40B4-BE49-F238E27FC236}">
                  <a16:creationId xmlns:a16="http://schemas.microsoft.com/office/drawing/2014/main" id="{B1F16F39-9ECD-1935-59F9-BEDBBCCDEC1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a:p>
          </p:txBody>
        </p:sp>
        <p:sp>
          <p:nvSpPr>
            <p:cNvPr id="63" name="TextBox 27">
              <a:extLst>
                <a:ext uri="{FF2B5EF4-FFF2-40B4-BE49-F238E27FC236}">
                  <a16:creationId xmlns:a16="http://schemas.microsoft.com/office/drawing/2014/main" id="{A88367EB-ED3B-9D76-B010-852433A4BAE2}"/>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grpSp>
        <p:nvGrpSpPr>
          <p:cNvPr id="64" name="Group 31">
            <a:extLst>
              <a:ext uri="{FF2B5EF4-FFF2-40B4-BE49-F238E27FC236}">
                <a16:creationId xmlns:a16="http://schemas.microsoft.com/office/drawing/2014/main" id="{6A2DC69F-9A78-FF70-A9DB-4EA5BE217853}"/>
              </a:ext>
            </a:extLst>
          </p:cNvPr>
          <p:cNvGrpSpPr/>
          <p:nvPr/>
        </p:nvGrpSpPr>
        <p:grpSpPr>
          <a:xfrm>
            <a:off x="16401212" y="3872640"/>
            <a:ext cx="750736" cy="750736"/>
            <a:chOff x="0" y="0"/>
            <a:chExt cx="812800" cy="812800"/>
          </a:xfrm>
        </p:grpSpPr>
        <p:sp>
          <p:nvSpPr>
            <p:cNvPr id="65" name="Freeform 32">
              <a:extLst>
                <a:ext uri="{FF2B5EF4-FFF2-40B4-BE49-F238E27FC236}">
                  <a16:creationId xmlns:a16="http://schemas.microsoft.com/office/drawing/2014/main" id="{7B3E4E24-73B0-A3BE-9AB5-BF5BD526F6D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66" name="TextBox 33">
              <a:extLst>
                <a:ext uri="{FF2B5EF4-FFF2-40B4-BE49-F238E27FC236}">
                  <a16:creationId xmlns:a16="http://schemas.microsoft.com/office/drawing/2014/main" id="{9185CE6C-492D-2330-78BC-6FD068D1B5D6}"/>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a:p>
          </p:txBody>
        </p:sp>
      </p:grpSp>
      <p:sp>
        <p:nvSpPr>
          <p:cNvPr id="67" name="Freeform 37">
            <a:extLst>
              <a:ext uri="{FF2B5EF4-FFF2-40B4-BE49-F238E27FC236}">
                <a16:creationId xmlns:a16="http://schemas.microsoft.com/office/drawing/2014/main" id="{3A7C7659-BDF0-025F-90F7-965E40D7880E}"/>
              </a:ext>
            </a:extLst>
          </p:cNvPr>
          <p:cNvSpPr/>
          <p:nvPr/>
        </p:nvSpPr>
        <p:spPr>
          <a:xfrm>
            <a:off x="16534927" y="4064168"/>
            <a:ext cx="473090" cy="332936"/>
          </a:xfrm>
          <a:custGeom>
            <a:avLst/>
            <a:gdLst/>
            <a:ahLst/>
            <a:cxnLst/>
            <a:rect l="l" t="t" r="r" b="b"/>
            <a:pathLst>
              <a:path w="473090" h="332936">
                <a:moveTo>
                  <a:pt x="0" y="0"/>
                </a:moveTo>
                <a:lnTo>
                  <a:pt x="473090" y="0"/>
                </a:lnTo>
                <a:lnTo>
                  <a:pt x="473090" y="332935"/>
                </a:lnTo>
                <a:lnTo>
                  <a:pt x="0" y="33293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68" name="TextBox 20">
            <a:extLst>
              <a:ext uri="{FF2B5EF4-FFF2-40B4-BE49-F238E27FC236}">
                <a16:creationId xmlns:a16="http://schemas.microsoft.com/office/drawing/2014/main" id="{89EF7C5A-8332-B3AA-3FAA-6C157FF2E7AE}"/>
              </a:ext>
            </a:extLst>
          </p:cNvPr>
          <p:cNvSpPr txBox="1"/>
          <p:nvPr/>
        </p:nvSpPr>
        <p:spPr>
          <a:xfrm>
            <a:off x="8940947" y="4297531"/>
            <a:ext cx="7611769" cy="738664"/>
          </a:xfrm>
          <a:prstGeom prst="rect">
            <a:avLst/>
          </a:prstGeom>
        </p:spPr>
        <p:txBody>
          <a:bodyPr lIns="0" tIns="0" rIns="0" bIns="0" rtlCol="0" anchor="t">
            <a:spAutoFit/>
          </a:bodyPr>
          <a:lstStyle/>
          <a:p>
            <a:r>
              <a:rPr lang="en-GB" sz="2400" dirty="0"/>
              <a:t>Line managers collaborate with HR to define role requirements and competencies.</a:t>
            </a:r>
            <a:endParaRPr lang="en-US" sz="2400" dirty="0"/>
          </a:p>
        </p:txBody>
      </p:sp>
      <p:pic>
        <p:nvPicPr>
          <p:cNvPr id="15" name="Picture 14">
            <a:extLst>
              <a:ext uri="{FF2B5EF4-FFF2-40B4-BE49-F238E27FC236}">
                <a16:creationId xmlns:a16="http://schemas.microsoft.com/office/drawing/2014/main" id="{1DFE71F7-07CB-ABF4-B1C4-B83F5172DED4}"/>
              </a:ext>
            </a:extLst>
          </p:cNvPr>
          <p:cNvPicPr>
            <a:picLocks noChangeAspect="1"/>
          </p:cNvPicPr>
          <p:nvPr/>
        </p:nvPicPr>
        <p:blipFill>
          <a:blip r:embed="rId10"/>
          <a:stretch>
            <a:fillRect/>
          </a:stretch>
        </p:blipFill>
        <p:spPr>
          <a:xfrm>
            <a:off x="15621000" y="342900"/>
            <a:ext cx="2364826" cy="914400"/>
          </a:xfrm>
          <a:prstGeom prst="rect">
            <a:avLst/>
          </a:prstGeom>
        </p:spPr>
      </p:pic>
      <p:pic>
        <p:nvPicPr>
          <p:cNvPr id="17" name="Picture 2" descr="D:\SUMANTA\OCTOBER\31 OCT\SEP_AIN4918    RW\Microsoft-Logo-Transparent.png">
            <a:extLst>
              <a:ext uri="{FF2B5EF4-FFF2-40B4-BE49-F238E27FC236}">
                <a16:creationId xmlns:a16="http://schemas.microsoft.com/office/drawing/2014/main" id="{BF53EE61-0FD9-15C1-E67B-8155BDC47480}"/>
              </a:ext>
            </a:extLst>
          </p:cNvPr>
          <p:cNvPicPr>
            <a:picLocks noChangeAspect="1" noChangeArrowheads="1"/>
          </p:cNvPicPr>
          <p:nvPr/>
        </p:nvPicPr>
        <p:blipFill>
          <a:blip r:embed="rId11"/>
          <a:srcRect t="17757" b="23365"/>
          <a:stretch>
            <a:fillRect/>
          </a:stretch>
        </p:blipFill>
        <p:spPr bwMode="auto">
          <a:xfrm>
            <a:off x="762000" y="571500"/>
            <a:ext cx="2859545" cy="947056"/>
          </a:xfrm>
          <a:prstGeom prst="rect">
            <a:avLst/>
          </a:prstGeom>
          <a:noFill/>
        </p:spPr>
      </p:pic>
      <p:sp>
        <p:nvSpPr>
          <p:cNvPr id="18" name="TextBox 17">
            <a:extLst>
              <a:ext uri="{FF2B5EF4-FFF2-40B4-BE49-F238E27FC236}">
                <a16:creationId xmlns:a16="http://schemas.microsoft.com/office/drawing/2014/main" id="{481824F1-308B-1C5F-EBAE-64D66E098552}"/>
              </a:ext>
            </a:extLst>
          </p:cNvPr>
          <p:cNvSpPr txBox="1"/>
          <p:nvPr/>
        </p:nvSpPr>
        <p:spPr>
          <a:xfrm>
            <a:off x="7010400" y="1905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a:t>Akashkumar Prajapati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t>2438331</a:t>
            </a:r>
            <a:endParaRPr lang="en-GB" b="1" dirty="0">
              <a:latin typeface="Arial" panose="020B0604020202020204" pitchFamily="34" charset="0"/>
              <a:cs typeface="Arial" panose="020B0604020202020204" pitchFamily="34" charset="0"/>
              <a:sym typeface="+mn-e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50148-1A7E-88EA-03BA-5ED8CD002AC2}"/>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356713D5-2D27-A03C-4CE9-0A9DA5A24A0E}"/>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8EA061F1-3CB0-5341-B5B9-69B310C47D98}"/>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8F26C3AE-EF07-BA11-2BED-40526C5F92B0}"/>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 name="TextBox 3">
            <a:extLst>
              <a:ext uri="{FF2B5EF4-FFF2-40B4-BE49-F238E27FC236}">
                <a16:creationId xmlns:a16="http://schemas.microsoft.com/office/drawing/2014/main" id="{C185F30E-D52D-F145-FF7C-7E7CF89EEBA8}"/>
              </a:ext>
            </a:extLst>
          </p:cNvPr>
          <p:cNvSpPr txBox="1"/>
          <p:nvPr/>
        </p:nvSpPr>
        <p:spPr>
          <a:xfrm>
            <a:off x="3581400" y="1409700"/>
            <a:ext cx="11706726" cy="769441"/>
          </a:xfrm>
          <a:prstGeom prst="rect">
            <a:avLst/>
          </a:prstGeom>
          <a:noFill/>
        </p:spPr>
        <p:txBody>
          <a:bodyPr wrap="square">
            <a:spAutoFit/>
          </a:bodyPr>
          <a:lstStyle/>
          <a:p>
            <a:pPr algn="ctr"/>
            <a:r>
              <a:rPr lang="en-GB" sz="4400" b="1" dirty="0">
                <a:effectLst/>
                <a:latin typeface="Arial" panose="020B0604020202020204" pitchFamily="34" charset="0"/>
                <a:ea typeface="Arial" panose="020B0604020202020204" pitchFamily="34" charset="0"/>
              </a:rPr>
              <a:t>Strategic Alignment with Microsoft’s Goals</a:t>
            </a:r>
            <a:endParaRPr lang="en-US" sz="4400" b="1" dirty="0"/>
          </a:p>
        </p:txBody>
      </p:sp>
      <p:grpSp>
        <p:nvGrpSpPr>
          <p:cNvPr id="5" name="Group 35">
            <a:extLst>
              <a:ext uri="{FF2B5EF4-FFF2-40B4-BE49-F238E27FC236}">
                <a16:creationId xmlns:a16="http://schemas.microsoft.com/office/drawing/2014/main" id="{7A0CDE57-D571-6D5B-8F58-FE50D6C90569}"/>
              </a:ext>
            </a:extLst>
          </p:cNvPr>
          <p:cNvGrpSpPr/>
          <p:nvPr/>
        </p:nvGrpSpPr>
        <p:grpSpPr>
          <a:xfrm>
            <a:off x="-1342907" y="10016500"/>
            <a:ext cx="20973813" cy="734301"/>
            <a:chOff x="0" y="0"/>
            <a:chExt cx="11607985" cy="406400"/>
          </a:xfrm>
        </p:grpSpPr>
        <p:sp>
          <p:nvSpPr>
            <p:cNvPr id="6" name="Freeform 36">
              <a:extLst>
                <a:ext uri="{FF2B5EF4-FFF2-40B4-BE49-F238E27FC236}">
                  <a16:creationId xmlns:a16="http://schemas.microsoft.com/office/drawing/2014/main" id="{A9ABDECC-18D9-31C0-8E0E-4B8FFB1E8375}"/>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dirty="0"/>
            </a:p>
          </p:txBody>
        </p:sp>
        <p:sp>
          <p:nvSpPr>
            <p:cNvPr id="7" name="TextBox 37">
              <a:extLst>
                <a:ext uri="{FF2B5EF4-FFF2-40B4-BE49-F238E27FC236}">
                  <a16:creationId xmlns:a16="http://schemas.microsoft.com/office/drawing/2014/main" id="{FA7C03B1-FDB5-A911-AABC-F9266B1781F8}"/>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8" name="Group 38">
            <a:extLst>
              <a:ext uri="{FF2B5EF4-FFF2-40B4-BE49-F238E27FC236}">
                <a16:creationId xmlns:a16="http://schemas.microsoft.com/office/drawing/2014/main" id="{24D278C0-F170-068A-422C-FBB0CCF85933}"/>
              </a:ext>
            </a:extLst>
          </p:cNvPr>
          <p:cNvGrpSpPr/>
          <p:nvPr/>
        </p:nvGrpSpPr>
        <p:grpSpPr>
          <a:xfrm>
            <a:off x="2488624" y="10016500"/>
            <a:ext cx="13310752" cy="734301"/>
            <a:chOff x="0" y="0"/>
            <a:chExt cx="7366854" cy="406400"/>
          </a:xfrm>
        </p:grpSpPr>
        <p:sp>
          <p:nvSpPr>
            <p:cNvPr id="9" name="Freeform 39">
              <a:extLst>
                <a:ext uri="{FF2B5EF4-FFF2-40B4-BE49-F238E27FC236}">
                  <a16:creationId xmlns:a16="http://schemas.microsoft.com/office/drawing/2014/main" id="{C02C890D-AD14-0731-3989-2B0463E6E000}"/>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10" name="TextBox 40">
              <a:extLst>
                <a:ext uri="{FF2B5EF4-FFF2-40B4-BE49-F238E27FC236}">
                  <a16:creationId xmlns:a16="http://schemas.microsoft.com/office/drawing/2014/main" id="{E4EE13DA-EE07-F1CD-CA7F-730BBCF4477C}"/>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11" name="Group 41">
            <a:extLst>
              <a:ext uri="{FF2B5EF4-FFF2-40B4-BE49-F238E27FC236}">
                <a16:creationId xmlns:a16="http://schemas.microsoft.com/office/drawing/2014/main" id="{E6257F5E-6A38-B199-B6FA-18B2F3A530C8}"/>
              </a:ext>
            </a:extLst>
          </p:cNvPr>
          <p:cNvGrpSpPr/>
          <p:nvPr/>
        </p:nvGrpSpPr>
        <p:grpSpPr>
          <a:xfrm>
            <a:off x="4131384" y="10016500"/>
            <a:ext cx="10025232" cy="734301"/>
            <a:chOff x="0" y="0"/>
            <a:chExt cx="5548478" cy="406400"/>
          </a:xfrm>
        </p:grpSpPr>
        <p:sp>
          <p:nvSpPr>
            <p:cNvPr id="12" name="Freeform 42">
              <a:extLst>
                <a:ext uri="{FF2B5EF4-FFF2-40B4-BE49-F238E27FC236}">
                  <a16:creationId xmlns:a16="http://schemas.microsoft.com/office/drawing/2014/main" id="{0DAF2A5D-C64C-A260-1AF9-03181856789C}"/>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3" name="TextBox 43">
              <a:extLst>
                <a:ext uri="{FF2B5EF4-FFF2-40B4-BE49-F238E27FC236}">
                  <a16:creationId xmlns:a16="http://schemas.microsoft.com/office/drawing/2014/main" id="{0D8A4B5C-E4CE-EBC8-59E5-0C95BB7B17EB}"/>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graphicFrame>
        <p:nvGraphicFramePr>
          <p:cNvPr id="14" name="Diagram 13">
            <a:extLst>
              <a:ext uri="{FF2B5EF4-FFF2-40B4-BE49-F238E27FC236}">
                <a16:creationId xmlns:a16="http://schemas.microsoft.com/office/drawing/2014/main" id="{757AADF8-3122-EED0-36FF-78E833A41638}"/>
              </a:ext>
            </a:extLst>
          </p:cNvPr>
          <p:cNvGraphicFramePr/>
          <p:nvPr>
            <p:extLst>
              <p:ext uri="{D42A27DB-BD31-4B8C-83A1-F6EECF244321}">
                <p14:modId xmlns:p14="http://schemas.microsoft.com/office/powerpoint/2010/main" val="2570422963"/>
              </p:ext>
            </p:extLst>
          </p:nvPr>
        </p:nvGraphicFramePr>
        <p:xfrm>
          <a:off x="1295400" y="2746522"/>
          <a:ext cx="9448800" cy="56349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7" name="Picture 16">
            <a:extLst>
              <a:ext uri="{FF2B5EF4-FFF2-40B4-BE49-F238E27FC236}">
                <a16:creationId xmlns:a16="http://schemas.microsoft.com/office/drawing/2014/main" id="{55E880BF-87EB-5692-3F8C-A99B8DAF64AE}"/>
              </a:ext>
            </a:extLst>
          </p:cNvPr>
          <p:cNvPicPr>
            <a:picLocks noChangeAspect="1"/>
          </p:cNvPicPr>
          <p:nvPr/>
        </p:nvPicPr>
        <p:blipFill>
          <a:blip r:embed="rId12"/>
          <a:stretch>
            <a:fillRect/>
          </a:stretch>
        </p:blipFill>
        <p:spPr>
          <a:xfrm>
            <a:off x="11125200" y="4266441"/>
            <a:ext cx="7010400" cy="2949540"/>
          </a:xfrm>
          <a:prstGeom prst="rect">
            <a:avLst/>
          </a:prstGeom>
        </p:spPr>
      </p:pic>
      <p:sp>
        <p:nvSpPr>
          <p:cNvPr id="19" name="TextBox 18">
            <a:extLst>
              <a:ext uri="{FF2B5EF4-FFF2-40B4-BE49-F238E27FC236}">
                <a16:creationId xmlns:a16="http://schemas.microsoft.com/office/drawing/2014/main" id="{FB98536F-65F2-29DB-6B9B-8B4D1CF0D6E5}"/>
              </a:ext>
            </a:extLst>
          </p:cNvPr>
          <p:cNvSpPr txBox="1"/>
          <p:nvPr/>
        </p:nvSpPr>
        <p:spPr>
          <a:xfrm>
            <a:off x="14068926" y="8150765"/>
            <a:ext cx="3761874" cy="369332"/>
          </a:xfrm>
          <a:prstGeom prst="rect">
            <a:avLst/>
          </a:prstGeom>
          <a:noFill/>
        </p:spPr>
        <p:txBody>
          <a:bodyPr wrap="square">
            <a:spAutoFit/>
          </a:bodyPr>
          <a:lstStyle/>
          <a:p>
            <a:pPr lvl="0"/>
            <a:r>
              <a:rPr lang="en-GB" sz="1800" dirty="0"/>
              <a:t>(Source:</a:t>
            </a:r>
            <a:r>
              <a:rPr lang="en-GB" dirty="0"/>
              <a:t> Beyond Intranet</a:t>
            </a:r>
            <a:r>
              <a:rPr lang="en-GB" sz="1800" dirty="0"/>
              <a:t>, 2021)</a:t>
            </a:r>
            <a:endParaRPr lang="en-US" dirty="0"/>
          </a:p>
        </p:txBody>
      </p:sp>
      <p:pic>
        <p:nvPicPr>
          <p:cNvPr id="2" name="Picture 1">
            <a:extLst>
              <a:ext uri="{FF2B5EF4-FFF2-40B4-BE49-F238E27FC236}">
                <a16:creationId xmlns:a16="http://schemas.microsoft.com/office/drawing/2014/main" id="{5813DDA6-79FF-CCF8-852B-8BAACC7481CB}"/>
              </a:ext>
            </a:extLst>
          </p:cNvPr>
          <p:cNvPicPr>
            <a:picLocks noChangeAspect="1"/>
          </p:cNvPicPr>
          <p:nvPr/>
        </p:nvPicPr>
        <p:blipFill>
          <a:blip r:embed="rId13"/>
          <a:stretch>
            <a:fillRect/>
          </a:stretch>
        </p:blipFill>
        <p:spPr>
          <a:xfrm>
            <a:off x="15621000" y="266701"/>
            <a:ext cx="2364826" cy="914400"/>
          </a:xfrm>
          <a:prstGeom prst="rect">
            <a:avLst/>
          </a:prstGeom>
        </p:spPr>
      </p:pic>
      <p:pic>
        <p:nvPicPr>
          <p:cNvPr id="3" name="Picture 2" descr="D:\SUMANTA\OCTOBER\31 OCT\SEP_AIN4918    RW\Microsoft-Logo-Transparent.png">
            <a:extLst>
              <a:ext uri="{FF2B5EF4-FFF2-40B4-BE49-F238E27FC236}">
                <a16:creationId xmlns:a16="http://schemas.microsoft.com/office/drawing/2014/main" id="{6E9AD21F-40C2-D5ED-7B21-E52525051BA5}"/>
              </a:ext>
            </a:extLst>
          </p:cNvPr>
          <p:cNvPicPr>
            <a:picLocks noChangeAspect="1" noChangeArrowheads="1"/>
          </p:cNvPicPr>
          <p:nvPr/>
        </p:nvPicPr>
        <p:blipFill>
          <a:blip r:embed="rId14"/>
          <a:srcRect t="17757" b="23365"/>
          <a:stretch>
            <a:fillRect/>
          </a:stretch>
        </p:blipFill>
        <p:spPr bwMode="auto">
          <a:xfrm>
            <a:off x="762000" y="571500"/>
            <a:ext cx="2859545" cy="947056"/>
          </a:xfrm>
          <a:prstGeom prst="rect">
            <a:avLst/>
          </a:prstGeom>
          <a:noFill/>
        </p:spPr>
      </p:pic>
      <p:sp>
        <p:nvSpPr>
          <p:cNvPr id="16" name="TextBox 15">
            <a:extLst>
              <a:ext uri="{FF2B5EF4-FFF2-40B4-BE49-F238E27FC236}">
                <a16:creationId xmlns:a16="http://schemas.microsoft.com/office/drawing/2014/main" id="{95E60E2F-4434-185D-6F12-B26B01EA8D2C}"/>
              </a:ext>
            </a:extLst>
          </p:cNvPr>
          <p:cNvSpPr txBox="1"/>
          <p:nvPr/>
        </p:nvSpPr>
        <p:spPr>
          <a:xfrm>
            <a:off x="7010400" y="1905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a:t>Akashkumar Prajapati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t>2438331</a:t>
            </a:r>
            <a:endParaRPr lang="en-GB" b="1" dirty="0">
              <a:latin typeface="Arial" panose="020B0604020202020204" pitchFamily="34" charset="0"/>
              <a:cs typeface="Arial" panose="020B0604020202020204" pitchFamily="34" charset="0"/>
              <a:sym typeface="+mn-ea"/>
            </a:endParaRPr>
          </a:p>
        </p:txBody>
      </p:sp>
    </p:spTree>
    <p:extLst>
      <p:ext uri="{BB962C8B-B14F-4D97-AF65-F5344CB8AC3E}">
        <p14:creationId xmlns:p14="http://schemas.microsoft.com/office/powerpoint/2010/main" val="1268275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BDDFA-CEF1-568F-9B2C-5678AA9FA52C}"/>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965615AD-FDD0-98AD-DA38-AC49A47D6617}"/>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5C4CF6D7-E767-770D-DDD1-5E76FF9C930A}"/>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AF476A0E-F263-787B-535E-79E6A812D744}"/>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CDD8123A-CA26-5E4D-1B3A-49996A0D0F4C}"/>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393C7AA5-0645-F4B8-162B-D787508CB59E}"/>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2A29924C-94C8-E84F-5046-93D793D1EBAE}"/>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F24218DA-3DC0-DB8A-1760-2E64FAF048C5}"/>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6F159919-3C7C-93EC-3057-503661717390}"/>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DC8D3076-B3DB-1C0D-CAB6-705300AA2018}"/>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0D811BEF-D0DD-37A0-76C4-597D68A069D3}"/>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1F9D97DD-069C-25EA-4E2C-37A25B69BFB0}"/>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79015C20-5CD2-D277-F21D-18E315890D1F}"/>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3" name="TextBox 12">
            <a:extLst>
              <a:ext uri="{FF2B5EF4-FFF2-40B4-BE49-F238E27FC236}">
                <a16:creationId xmlns:a16="http://schemas.microsoft.com/office/drawing/2014/main" id="{9691931B-6703-36A5-17EE-3F825873E600}"/>
              </a:ext>
            </a:extLst>
          </p:cNvPr>
          <p:cNvSpPr txBox="1"/>
          <p:nvPr/>
        </p:nvSpPr>
        <p:spPr>
          <a:xfrm>
            <a:off x="3733800" y="1028700"/>
            <a:ext cx="11265567" cy="1569660"/>
          </a:xfrm>
          <a:prstGeom prst="rect">
            <a:avLst/>
          </a:prstGeom>
          <a:noFill/>
        </p:spPr>
        <p:txBody>
          <a:bodyPr wrap="square">
            <a:spAutoFit/>
          </a:bodyPr>
          <a:lstStyle/>
          <a:p>
            <a:pPr marL="0" marR="0" algn="ctr">
              <a:spcBef>
                <a:spcPts val="1200"/>
              </a:spcBef>
              <a:spcAft>
                <a:spcPts val="1200"/>
              </a:spcAft>
              <a:buNone/>
            </a:pPr>
            <a:r>
              <a:rPr lang="en-GB" sz="4800" b="1" kern="0" dirty="0">
                <a:effectLst/>
                <a:latin typeface="Arial" panose="020B0604020202020204" pitchFamily="34" charset="0"/>
              </a:rPr>
              <a:t>Key Challenges in Recruitment and Selection</a:t>
            </a:r>
            <a:endParaRPr lang="en-US" sz="4800" b="1" kern="0" dirty="0">
              <a:effectLst/>
              <a:latin typeface="Arial" panose="020B0604020202020204" pitchFamily="34" charset="0"/>
            </a:endParaRPr>
          </a:p>
        </p:txBody>
      </p:sp>
      <p:sp>
        <p:nvSpPr>
          <p:cNvPr id="15" name="TextBox 14">
            <a:extLst>
              <a:ext uri="{FF2B5EF4-FFF2-40B4-BE49-F238E27FC236}">
                <a16:creationId xmlns:a16="http://schemas.microsoft.com/office/drawing/2014/main" id="{3FDE0512-63A7-5529-58B2-278C0EE4EEF8}"/>
              </a:ext>
            </a:extLst>
          </p:cNvPr>
          <p:cNvSpPr txBox="1"/>
          <p:nvPr/>
        </p:nvSpPr>
        <p:spPr>
          <a:xfrm>
            <a:off x="7627082" y="3151433"/>
            <a:ext cx="10491536" cy="4825167"/>
          </a:xfrm>
          <a:prstGeom prst="rect">
            <a:avLst/>
          </a:prstGeom>
          <a:noFill/>
        </p:spPr>
        <p:txBody>
          <a:bodyPr wrap="square">
            <a:spAutoFit/>
          </a:bodyPr>
          <a:lstStyle/>
          <a:p>
            <a:pPr marL="285750" marR="0" indent="-285750" algn="just">
              <a:lnSpc>
                <a:spcPct val="150000"/>
              </a:lnSpc>
              <a:spcBef>
                <a:spcPts val="1200"/>
              </a:spcBef>
              <a:spcAft>
                <a:spcPts val="1200"/>
              </a:spcAft>
              <a:buFont typeface="Wingdings" panose="05000000000000000000" pitchFamily="2" charset="2"/>
              <a:buChar char="v"/>
            </a:pPr>
            <a:r>
              <a:rPr lang="en-GB" sz="2400" dirty="0">
                <a:effectLst/>
                <a:latin typeface="Arial" panose="020B0604020202020204" pitchFamily="34" charset="0"/>
                <a:ea typeface="Arial" panose="020B0604020202020204" pitchFamily="34" charset="0"/>
              </a:rPr>
              <a:t>Competition for top tech talent increases in the global market recruitment costs and timelines.</a:t>
            </a:r>
            <a:endParaRPr lang="en-US" sz="2400" dirty="0">
              <a:effectLst/>
              <a:latin typeface="Arial" panose="020B0604020202020204" pitchFamily="34" charset="0"/>
              <a:ea typeface="Arial" panose="020B0604020202020204" pitchFamily="34" charset="0"/>
            </a:endParaRPr>
          </a:p>
          <a:p>
            <a:pPr marL="285750" marR="0" indent="-285750" algn="just">
              <a:lnSpc>
                <a:spcPct val="150000"/>
              </a:lnSpc>
              <a:spcBef>
                <a:spcPts val="1200"/>
              </a:spcBef>
              <a:spcAft>
                <a:spcPts val="1200"/>
              </a:spcAft>
              <a:buFont typeface="Wingdings" panose="05000000000000000000" pitchFamily="2" charset="2"/>
              <a:buChar char="v"/>
            </a:pPr>
            <a:r>
              <a:rPr lang="en-GB" sz="2400" dirty="0">
                <a:effectLst/>
                <a:latin typeface="Arial" panose="020B0604020202020204" pitchFamily="34" charset="0"/>
                <a:ea typeface="Arial" panose="020B0604020202020204" pitchFamily="34" charset="0"/>
              </a:rPr>
              <a:t>HR faces challenges in maintaining diversity in global hiring remains complex.</a:t>
            </a:r>
            <a:endParaRPr lang="en-US" sz="2400" dirty="0">
              <a:effectLst/>
              <a:latin typeface="Arial" panose="020B0604020202020204" pitchFamily="34" charset="0"/>
              <a:ea typeface="Arial" panose="020B0604020202020204" pitchFamily="34" charset="0"/>
            </a:endParaRPr>
          </a:p>
          <a:p>
            <a:pPr marL="285750" marR="0" indent="-285750" algn="just">
              <a:lnSpc>
                <a:spcPct val="150000"/>
              </a:lnSpc>
              <a:spcBef>
                <a:spcPts val="1200"/>
              </a:spcBef>
              <a:spcAft>
                <a:spcPts val="1200"/>
              </a:spcAft>
              <a:buFont typeface="Wingdings" panose="05000000000000000000" pitchFamily="2" charset="2"/>
              <a:buChar char="v"/>
            </a:pPr>
            <a:r>
              <a:rPr lang="en-GB" sz="2400" dirty="0">
                <a:effectLst/>
                <a:latin typeface="Arial" panose="020B0604020202020204" pitchFamily="34" charset="0"/>
                <a:ea typeface="Arial" panose="020B0604020202020204" pitchFamily="34" charset="0"/>
              </a:rPr>
              <a:t>Candidate experience can suffer due to digital process overload.</a:t>
            </a:r>
            <a:endParaRPr lang="en-US" sz="2400" dirty="0">
              <a:effectLst/>
              <a:latin typeface="Arial" panose="020B0604020202020204" pitchFamily="34" charset="0"/>
              <a:ea typeface="Arial" panose="020B0604020202020204" pitchFamily="34" charset="0"/>
            </a:endParaRPr>
          </a:p>
          <a:p>
            <a:pPr marL="285750" marR="0" indent="-285750" algn="just">
              <a:lnSpc>
                <a:spcPct val="150000"/>
              </a:lnSpc>
              <a:spcBef>
                <a:spcPts val="1200"/>
              </a:spcBef>
              <a:spcAft>
                <a:spcPts val="1200"/>
              </a:spcAft>
              <a:buFont typeface="Wingdings" panose="05000000000000000000" pitchFamily="2" charset="2"/>
              <a:buChar char="v"/>
            </a:pPr>
            <a:r>
              <a:rPr lang="en-GB" sz="2400" dirty="0">
                <a:effectLst/>
                <a:latin typeface="Arial" panose="020B0604020202020204" pitchFamily="34" charset="0"/>
                <a:ea typeface="Arial" panose="020B0604020202020204" pitchFamily="34" charset="0"/>
              </a:rPr>
              <a:t>Rapid technological changes demand continuous adaptation in hiring practices (Wang, Li and Li, 2021).</a:t>
            </a:r>
            <a:endParaRPr lang="en-US" sz="2400" dirty="0">
              <a:effectLst/>
              <a:latin typeface="Arial" panose="020B0604020202020204" pitchFamily="34" charset="0"/>
              <a:ea typeface="Arial" panose="020B0604020202020204" pitchFamily="34" charset="0"/>
            </a:endParaRPr>
          </a:p>
        </p:txBody>
      </p:sp>
      <p:pic>
        <p:nvPicPr>
          <p:cNvPr id="3074" name="Picture 2" descr="How to leverage the full potential of HR in your Microsoft ecosystem -  FourVision">
            <a:extLst>
              <a:ext uri="{FF2B5EF4-FFF2-40B4-BE49-F238E27FC236}">
                <a16:creationId xmlns:a16="http://schemas.microsoft.com/office/drawing/2014/main" id="{F65FC4DA-8DFF-C076-A5B7-B3E5442936B4}"/>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b="11429"/>
          <a:stretch>
            <a:fillRect/>
          </a:stretch>
        </p:blipFill>
        <p:spPr bwMode="auto">
          <a:xfrm>
            <a:off x="19665" y="3683057"/>
            <a:ext cx="7634748" cy="3803706"/>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40EA8155-F710-C895-DD97-B894643EFE62}"/>
              </a:ext>
            </a:extLst>
          </p:cNvPr>
          <p:cNvSpPr txBox="1"/>
          <p:nvPr/>
        </p:nvSpPr>
        <p:spPr>
          <a:xfrm>
            <a:off x="2250447" y="8330669"/>
            <a:ext cx="3761874" cy="369332"/>
          </a:xfrm>
          <a:prstGeom prst="rect">
            <a:avLst/>
          </a:prstGeom>
          <a:noFill/>
        </p:spPr>
        <p:txBody>
          <a:bodyPr wrap="square">
            <a:spAutoFit/>
          </a:bodyPr>
          <a:lstStyle/>
          <a:p>
            <a:pPr lvl="0"/>
            <a:r>
              <a:rPr lang="en-GB" sz="1800" dirty="0"/>
              <a:t>(Source:</a:t>
            </a:r>
            <a:r>
              <a:rPr lang="en-GB" dirty="0"/>
              <a:t> </a:t>
            </a:r>
            <a:r>
              <a:rPr lang="en-GB" dirty="0" err="1"/>
              <a:t>FourVision</a:t>
            </a:r>
            <a:r>
              <a:rPr lang="en-GB" sz="1800" dirty="0"/>
              <a:t>, 2022)</a:t>
            </a:r>
            <a:endParaRPr lang="en-US" dirty="0"/>
          </a:p>
        </p:txBody>
      </p:sp>
      <p:pic>
        <p:nvPicPr>
          <p:cNvPr id="2" name="Picture 1">
            <a:extLst>
              <a:ext uri="{FF2B5EF4-FFF2-40B4-BE49-F238E27FC236}">
                <a16:creationId xmlns:a16="http://schemas.microsoft.com/office/drawing/2014/main" id="{69CADF5A-FF27-76DF-A3A5-8A8697052EF0}"/>
              </a:ext>
            </a:extLst>
          </p:cNvPr>
          <p:cNvPicPr>
            <a:picLocks noChangeAspect="1"/>
          </p:cNvPicPr>
          <p:nvPr/>
        </p:nvPicPr>
        <p:blipFill>
          <a:blip r:embed="rId8"/>
          <a:stretch>
            <a:fillRect/>
          </a:stretch>
        </p:blipFill>
        <p:spPr>
          <a:xfrm>
            <a:off x="15621000" y="266700"/>
            <a:ext cx="2364826" cy="914400"/>
          </a:xfrm>
          <a:prstGeom prst="rect">
            <a:avLst/>
          </a:prstGeom>
        </p:spPr>
      </p:pic>
      <p:pic>
        <p:nvPicPr>
          <p:cNvPr id="12" name="Picture 2" descr="D:\SUMANTA\OCTOBER\31 OCT\SEP_AIN4918    RW\Microsoft-Logo-Transparent.png">
            <a:extLst>
              <a:ext uri="{FF2B5EF4-FFF2-40B4-BE49-F238E27FC236}">
                <a16:creationId xmlns:a16="http://schemas.microsoft.com/office/drawing/2014/main" id="{826A1C30-F11C-13E8-FCFA-6CFAFA4EF560}"/>
              </a:ext>
            </a:extLst>
          </p:cNvPr>
          <p:cNvPicPr>
            <a:picLocks noChangeAspect="1" noChangeArrowheads="1"/>
          </p:cNvPicPr>
          <p:nvPr/>
        </p:nvPicPr>
        <p:blipFill>
          <a:blip r:embed="rId9"/>
          <a:srcRect t="17757" b="23365"/>
          <a:stretch>
            <a:fillRect/>
          </a:stretch>
        </p:blipFill>
        <p:spPr bwMode="auto">
          <a:xfrm>
            <a:off x="762000" y="571500"/>
            <a:ext cx="2859545" cy="947056"/>
          </a:xfrm>
          <a:prstGeom prst="rect">
            <a:avLst/>
          </a:prstGeom>
          <a:noFill/>
        </p:spPr>
      </p:pic>
      <p:sp>
        <p:nvSpPr>
          <p:cNvPr id="14" name="TextBox 13">
            <a:extLst>
              <a:ext uri="{FF2B5EF4-FFF2-40B4-BE49-F238E27FC236}">
                <a16:creationId xmlns:a16="http://schemas.microsoft.com/office/drawing/2014/main" id="{0B2DFA31-F28B-CC7E-1FB5-565CF3222A6C}"/>
              </a:ext>
            </a:extLst>
          </p:cNvPr>
          <p:cNvSpPr txBox="1"/>
          <p:nvPr/>
        </p:nvSpPr>
        <p:spPr>
          <a:xfrm>
            <a:off x="7010400" y="1905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a:t>Akashkumar Prajapati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t>2438331</a:t>
            </a:r>
            <a:endParaRPr lang="en-GB" b="1" dirty="0">
              <a:latin typeface="Arial" panose="020B0604020202020204" pitchFamily="34" charset="0"/>
              <a:cs typeface="Arial" panose="020B0604020202020204" pitchFamily="34" charset="0"/>
              <a:sym typeface="+mn-ea"/>
            </a:endParaRPr>
          </a:p>
        </p:txBody>
      </p:sp>
    </p:spTree>
    <p:extLst>
      <p:ext uri="{BB962C8B-B14F-4D97-AF65-F5344CB8AC3E}">
        <p14:creationId xmlns:p14="http://schemas.microsoft.com/office/powerpoint/2010/main" val="32848291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BFEC4-6607-F5A0-0635-56FE9351152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4FDE343-5B33-641F-F474-FFCE7FA8DA8D}"/>
              </a:ext>
            </a:extLst>
          </p:cNvPr>
          <p:cNvSpPr/>
          <p:nvPr/>
        </p:nvSpPr>
        <p:spPr>
          <a:xfrm>
            <a:off x="1746033"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sp>
        <p:nvSpPr>
          <p:cNvPr id="3" name="Freeform 3">
            <a:extLst>
              <a:ext uri="{FF2B5EF4-FFF2-40B4-BE49-F238E27FC236}">
                <a16:creationId xmlns:a16="http://schemas.microsoft.com/office/drawing/2014/main" id="{96971389-2337-E741-866A-15A77DA19998}"/>
              </a:ext>
            </a:extLst>
          </p:cNvPr>
          <p:cNvSpPr/>
          <p:nvPr/>
        </p:nvSpPr>
        <p:spPr>
          <a:xfrm>
            <a:off x="5954249"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grpSp>
        <p:nvGrpSpPr>
          <p:cNvPr id="4" name="Group 4">
            <a:extLst>
              <a:ext uri="{FF2B5EF4-FFF2-40B4-BE49-F238E27FC236}">
                <a16:creationId xmlns:a16="http://schemas.microsoft.com/office/drawing/2014/main" id="{07EC9AD1-1701-A2D3-AAB3-457974C67E7C}"/>
              </a:ext>
            </a:extLst>
          </p:cNvPr>
          <p:cNvGrpSpPr/>
          <p:nvPr/>
        </p:nvGrpSpPr>
        <p:grpSpPr>
          <a:xfrm>
            <a:off x="1874219" y="3498166"/>
            <a:ext cx="2082799" cy="2082799"/>
            <a:chOff x="0" y="0"/>
            <a:chExt cx="812800" cy="812800"/>
          </a:xfrm>
        </p:grpSpPr>
        <p:sp>
          <p:nvSpPr>
            <p:cNvPr id="5" name="Freeform 5">
              <a:extLst>
                <a:ext uri="{FF2B5EF4-FFF2-40B4-BE49-F238E27FC236}">
                  <a16:creationId xmlns:a16="http://schemas.microsoft.com/office/drawing/2014/main" id="{56CCC408-27D1-E9B2-B5CA-B8D84527967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6" name="TextBox 6">
              <a:extLst>
                <a:ext uri="{FF2B5EF4-FFF2-40B4-BE49-F238E27FC236}">
                  <a16:creationId xmlns:a16="http://schemas.microsoft.com/office/drawing/2014/main" id="{4CE937BE-EAFA-B71B-9F61-B00AF4A9317B}"/>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7" name="Group 7">
            <a:extLst>
              <a:ext uri="{FF2B5EF4-FFF2-40B4-BE49-F238E27FC236}">
                <a16:creationId xmlns:a16="http://schemas.microsoft.com/office/drawing/2014/main" id="{9D1662A2-8432-B61D-A034-CF01ADD4C61E}"/>
              </a:ext>
            </a:extLst>
          </p:cNvPr>
          <p:cNvGrpSpPr/>
          <p:nvPr/>
        </p:nvGrpSpPr>
        <p:grpSpPr>
          <a:xfrm>
            <a:off x="1959807" y="3583754"/>
            <a:ext cx="1911622" cy="1911622"/>
            <a:chOff x="0" y="0"/>
            <a:chExt cx="812800" cy="812800"/>
          </a:xfrm>
        </p:grpSpPr>
        <p:sp>
          <p:nvSpPr>
            <p:cNvPr id="8" name="Freeform 8">
              <a:extLst>
                <a:ext uri="{FF2B5EF4-FFF2-40B4-BE49-F238E27FC236}">
                  <a16:creationId xmlns:a16="http://schemas.microsoft.com/office/drawing/2014/main" id="{479652AF-1B7D-E25D-71A0-AF75E952C2C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9" name="TextBox 9">
              <a:extLst>
                <a:ext uri="{FF2B5EF4-FFF2-40B4-BE49-F238E27FC236}">
                  <a16:creationId xmlns:a16="http://schemas.microsoft.com/office/drawing/2014/main" id="{E2B77B31-5E5E-1A70-BD97-DDCBB361D5A0}"/>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10" name="Freeform 10">
            <a:extLst>
              <a:ext uri="{FF2B5EF4-FFF2-40B4-BE49-F238E27FC236}">
                <a16:creationId xmlns:a16="http://schemas.microsoft.com/office/drawing/2014/main" id="{2307757F-D5D9-1A9A-9872-6DCB6268EA6A}"/>
              </a:ext>
            </a:extLst>
          </p:cNvPr>
          <p:cNvSpPr/>
          <p:nvPr/>
        </p:nvSpPr>
        <p:spPr>
          <a:xfrm>
            <a:off x="2311879"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b="1"/>
          </a:p>
        </p:txBody>
      </p:sp>
      <p:grpSp>
        <p:nvGrpSpPr>
          <p:cNvPr id="11" name="Group 11">
            <a:extLst>
              <a:ext uri="{FF2B5EF4-FFF2-40B4-BE49-F238E27FC236}">
                <a16:creationId xmlns:a16="http://schemas.microsoft.com/office/drawing/2014/main" id="{5FA9DEFF-A60F-FC5A-583A-EBB96558F0A3}"/>
              </a:ext>
            </a:extLst>
          </p:cNvPr>
          <p:cNvGrpSpPr/>
          <p:nvPr/>
        </p:nvGrpSpPr>
        <p:grpSpPr>
          <a:xfrm>
            <a:off x="6016641" y="3420796"/>
            <a:ext cx="2082799" cy="2082799"/>
            <a:chOff x="0" y="0"/>
            <a:chExt cx="812800" cy="812800"/>
          </a:xfrm>
        </p:grpSpPr>
        <p:sp>
          <p:nvSpPr>
            <p:cNvPr id="12" name="Freeform 12">
              <a:extLst>
                <a:ext uri="{FF2B5EF4-FFF2-40B4-BE49-F238E27FC236}">
                  <a16:creationId xmlns:a16="http://schemas.microsoft.com/office/drawing/2014/main" id="{E8D6352E-5726-D007-5967-2B1C1B89DCA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13" name="TextBox 13">
              <a:extLst>
                <a:ext uri="{FF2B5EF4-FFF2-40B4-BE49-F238E27FC236}">
                  <a16:creationId xmlns:a16="http://schemas.microsoft.com/office/drawing/2014/main" id="{E1108B4B-BB7E-614F-E0B1-A5E391AACD58}"/>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14" name="Group 14">
            <a:extLst>
              <a:ext uri="{FF2B5EF4-FFF2-40B4-BE49-F238E27FC236}">
                <a16:creationId xmlns:a16="http://schemas.microsoft.com/office/drawing/2014/main" id="{7FCD9E2E-6D30-8B68-136E-55E1026B5886}"/>
              </a:ext>
            </a:extLst>
          </p:cNvPr>
          <p:cNvGrpSpPr/>
          <p:nvPr/>
        </p:nvGrpSpPr>
        <p:grpSpPr>
          <a:xfrm>
            <a:off x="6102229" y="3506384"/>
            <a:ext cx="1911622" cy="1911622"/>
            <a:chOff x="0" y="0"/>
            <a:chExt cx="812800" cy="812800"/>
          </a:xfrm>
        </p:grpSpPr>
        <p:sp>
          <p:nvSpPr>
            <p:cNvPr id="15" name="Freeform 15">
              <a:extLst>
                <a:ext uri="{FF2B5EF4-FFF2-40B4-BE49-F238E27FC236}">
                  <a16:creationId xmlns:a16="http://schemas.microsoft.com/office/drawing/2014/main" id="{D8B4F270-E20A-CD9D-082E-356A1B0D657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16" name="TextBox 16">
              <a:extLst>
                <a:ext uri="{FF2B5EF4-FFF2-40B4-BE49-F238E27FC236}">
                  <a16:creationId xmlns:a16="http://schemas.microsoft.com/office/drawing/2014/main" id="{75E05527-BDF2-FC0C-7887-BB915E914D00}"/>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17" name="Freeform 17">
            <a:extLst>
              <a:ext uri="{FF2B5EF4-FFF2-40B4-BE49-F238E27FC236}">
                <a16:creationId xmlns:a16="http://schemas.microsoft.com/office/drawing/2014/main" id="{6F1D02E3-818F-FE83-FD1D-414298A2ABA4}"/>
              </a:ext>
            </a:extLst>
          </p:cNvPr>
          <p:cNvSpPr/>
          <p:nvPr/>
        </p:nvSpPr>
        <p:spPr>
          <a:xfrm>
            <a:off x="6484845"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b="1"/>
          </a:p>
        </p:txBody>
      </p:sp>
      <p:sp>
        <p:nvSpPr>
          <p:cNvPr id="18" name="Freeform 18">
            <a:extLst>
              <a:ext uri="{FF2B5EF4-FFF2-40B4-BE49-F238E27FC236}">
                <a16:creationId xmlns:a16="http://schemas.microsoft.com/office/drawing/2014/main" id="{B9E3D805-C123-7805-E570-E76C147E4FB9}"/>
              </a:ext>
            </a:extLst>
          </p:cNvPr>
          <p:cNvSpPr/>
          <p:nvPr/>
        </p:nvSpPr>
        <p:spPr>
          <a:xfrm>
            <a:off x="10014308"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grpSp>
        <p:nvGrpSpPr>
          <p:cNvPr id="19" name="Group 19">
            <a:extLst>
              <a:ext uri="{FF2B5EF4-FFF2-40B4-BE49-F238E27FC236}">
                <a16:creationId xmlns:a16="http://schemas.microsoft.com/office/drawing/2014/main" id="{8532804B-59CA-BC29-50F8-2D4AE488AB38}"/>
              </a:ext>
            </a:extLst>
          </p:cNvPr>
          <p:cNvGrpSpPr/>
          <p:nvPr/>
        </p:nvGrpSpPr>
        <p:grpSpPr>
          <a:xfrm>
            <a:off x="10162464" y="3464985"/>
            <a:ext cx="2082799" cy="2082799"/>
            <a:chOff x="0" y="0"/>
            <a:chExt cx="812800" cy="812800"/>
          </a:xfrm>
        </p:grpSpPr>
        <p:sp>
          <p:nvSpPr>
            <p:cNvPr id="20" name="Freeform 20">
              <a:extLst>
                <a:ext uri="{FF2B5EF4-FFF2-40B4-BE49-F238E27FC236}">
                  <a16:creationId xmlns:a16="http://schemas.microsoft.com/office/drawing/2014/main" id="{FDA00062-78B6-6EA3-524E-08C6EBE00A5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21" name="TextBox 21">
              <a:extLst>
                <a:ext uri="{FF2B5EF4-FFF2-40B4-BE49-F238E27FC236}">
                  <a16:creationId xmlns:a16="http://schemas.microsoft.com/office/drawing/2014/main" id="{1E7B413C-583B-E114-27B2-7B5EDAAEF96B}"/>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22" name="Group 22">
            <a:extLst>
              <a:ext uri="{FF2B5EF4-FFF2-40B4-BE49-F238E27FC236}">
                <a16:creationId xmlns:a16="http://schemas.microsoft.com/office/drawing/2014/main" id="{F813B8A9-67F2-FF4F-FE29-8D0DA1B798D2}"/>
              </a:ext>
            </a:extLst>
          </p:cNvPr>
          <p:cNvGrpSpPr/>
          <p:nvPr/>
        </p:nvGrpSpPr>
        <p:grpSpPr>
          <a:xfrm>
            <a:off x="10248052" y="3550573"/>
            <a:ext cx="1911622" cy="1911622"/>
            <a:chOff x="0" y="0"/>
            <a:chExt cx="812800" cy="812800"/>
          </a:xfrm>
        </p:grpSpPr>
        <p:sp>
          <p:nvSpPr>
            <p:cNvPr id="23" name="Freeform 23">
              <a:extLst>
                <a:ext uri="{FF2B5EF4-FFF2-40B4-BE49-F238E27FC236}">
                  <a16:creationId xmlns:a16="http://schemas.microsoft.com/office/drawing/2014/main" id="{B99ECA0A-018C-2FB6-B6EF-2934BDC1B72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24" name="TextBox 24">
              <a:extLst>
                <a:ext uri="{FF2B5EF4-FFF2-40B4-BE49-F238E27FC236}">
                  <a16:creationId xmlns:a16="http://schemas.microsoft.com/office/drawing/2014/main" id="{788B51E6-0911-08B5-A852-5DA05F784A72}"/>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25" name="Freeform 25">
            <a:extLst>
              <a:ext uri="{FF2B5EF4-FFF2-40B4-BE49-F238E27FC236}">
                <a16:creationId xmlns:a16="http://schemas.microsoft.com/office/drawing/2014/main" id="{01B0A54A-CEA6-CB07-004C-1D49593E147B}"/>
              </a:ext>
            </a:extLst>
          </p:cNvPr>
          <p:cNvSpPr/>
          <p:nvPr/>
        </p:nvSpPr>
        <p:spPr>
          <a:xfrm>
            <a:off x="10668925" y="3875415"/>
            <a:ext cx="1123117" cy="1123117"/>
          </a:xfrm>
          <a:custGeom>
            <a:avLst/>
            <a:gdLst/>
            <a:ahLst/>
            <a:cxnLst/>
            <a:rect l="l" t="t" r="r" b="b"/>
            <a:pathLst>
              <a:path w="1123117" h="1123117">
                <a:moveTo>
                  <a:pt x="0" y="0"/>
                </a:moveTo>
                <a:lnTo>
                  <a:pt x="1123116" y="0"/>
                </a:lnTo>
                <a:lnTo>
                  <a:pt x="1123116" y="1123117"/>
                </a:lnTo>
                <a:lnTo>
                  <a:pt x="0" y="112311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b="1"/>
          </a:p>
        </p:txBody>
      </p:sp>
      <p:sp>
        <p:nvSpPr>
          <p:cNvPr id="26" name="Freeform 26">
            <a:extLst>
              <a:ext uri="{FF2B5EF4-FFF2-40B4-BE49-F238E27FC236}">
                <a16:creationId xmlns:a16="http://schemas.microsoft.com/office/drawing/2014/main" id="{BFA35F55-B22A-397B-03EA-FC2E58C5BC07}"/>
              </a:ext>
            </a:extLst>
          </p:cNvPr>
          <p:cNvSpPr/>
          <p:nvPr/>
        </p:nvSpPr>
        <p:spPr>
          <a:xfrm>
            <a:off x="14222524" y="3359089"/>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grpSp>
        <p:nvGrpSpPr>
          <p:cNvPr id="27" name="Group 27">
            <a:extLst>
              <a:ext uri="{FF2B5EF4-FFF2-40B4-BE49-F238E27FC236}">
                <a16:creationId xmlns:a16="http://schemas.microsoft.com/office/drawing/2014/main" id="{DB33F64E-6125-175F-0F0F-23D9B4E32C0C}"/>
              </a:ext>
            </a:extLst>
          </p:cNvPr>
          <p:cNvGrpSpPr/>
          <p:nvPr/>
        </p:nvGrpSpPr>
        <p:grpSpPr>
          <a:xfrm>
            <a:off x="14355972" y="3460741"/>
            <a:ext cx="2082799" cy="2082799"/>
            <a:chOff x="0" y="0"/>
            <a:chExt cx="812800" cy="812800"/>
          </a:xfrm>
        </p:grpSpPr>
        <p:sp>
          <p:nvSpPr>
            <p:cNvPr id="28" name="Freeform 28">
              <a:extLst>
                <a:ext uri="{FF2B5EF4-FFF2-40B4-BE49-F238E27FC236}">
                  <a16:creationId xmlns:a16="http://schemas.microsoft.com/office/drawing/2014/main" id="{1184970B-E915-9CCA-BBAA-7E4F187E079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29" name="TextBox 29">
              <a:extLst>
                <a:ext uri="{FF2B5EF4-FFF2-40B4-BE49-F238E27FC236}">
                  <a16:creationId xmlns:a16="http://schemas.microsoft.com/office/drawing/2014/main" id="{DB23640E-7248-FE68-0925-7FF8DD217CC6}"/>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30" name="Group 30">
            <a:extLst>
              <a:ext uri="{FF2B5EF4-FFF2-40B4-BE49-F238E27FC236}">
                <a16:creationId xmlns:a16="http://schemas.microsoft.com/office/drawing/2014/main" id="{1FC5B87D-1E4B-4E2C-CBB5-5D53192B6775}"/>
              </a:ext>
            </a:extLst>
          </p:cNvPr>
          <p:cNvGrpSpPr/>
          <p:nvPr/>
        </p:nvGrpSpPr>
        <p:grpSpPr>
          <a:xfrm>
            <a:off x="14441560" y="3546329"/>
            <a:ext cx="1911622" cy="1911622"/>
            <a:chOff x="0" y="0"/>
            <a:chExt cx="812800" cy="812800"/>
          </a:xfrm>
        </p:grpSpPr>
        <p:sp>
          <p:nvSpPr>
            <p:cNvPr id="31" name="Freeform 31">
              <a:extLst>
                <a:ext uri="{FF2B5EF4-FFF2-40B4-BE49-F238E27FC236}">
                  <a16:creationId xmlns:a16="http://schemas.microsoft.com/office/drawing/2014/main" id="{5B3F00F0-3016-E086-6316-73CE8815216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32" name="TextBox 32">
              <a:extLst>
                <a:ext uri="{FF2B5EF4-FFF2-40B4-BE49-F238E27FC236}">
                  <a16:creationId xmlns:a16="http://schemas.microsoft.com/office/drawing/2014/main" id="{BB9B080F-866D-0F67-BE4E-8E5F320E8B66}"/>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33" name="Freeform 33">
            <a:extLst>
              <a:ext uri="{FF2B5EF4-FFF2-40B4-BE49-F238E27FC236}">
                <a16:creationId xmlns:a16="http://schemas.microsoft.com/office/drawing/2014/main" id="{83A0FDBF-D506-73B1-9932-47D02A5923BC}"/>
              </a:ext>
            </a:extLst>
          </p:cNvPr>
          <p:cNvSpPr/>
          <p:nvPr/>
        </p:nvSpPr>
        <p:spPr>
          <a:xfrm>
            <a:off x="14828683"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b="1"/>
          </a:p>
        </p:txBody>
      </p:sp>
      <p:sp>
        <p:nvSpPr>
          <p:cNvPr id="34" name="TextBox 34">
            <a:extLst>
              <a:ext uri="{FF2B5EF4-FFF2-40B4-BE49-F238E27FC236}">
                <a16:creationId xmlns:a16="http://schemas.microsoft.com/office/drawing/2014/main" id="{1B96204E-180A-F1FB-A7A3-912B1274DDD7}"/>
              </a:ext>
            </a:extLst>
          </p:cNvPr>
          <p:cNvSpPr txBox="1"/>
          <p:nvPr/>
        </p:nvSpPr>
        <p:spPr>
          <a:xfrm>
            <a:off x="5562600" y="1562100"/>
            <a:ext cx="7207401" cy="703141"/>
          </a:xfrm>
          <a:prstGeom prst="rect">
            <a:avLst/>
          </a:prstGeom>
        </p:spPr>
        <p:txBody>
          <a:bodyPr lIns="0" tIns="0" rIns="0" bIns="0" rtlCol="0" anchor="t">
            <a:spAutoFit/>
          </a:bodyPr>
          <a:lstStyle/>
          <a:p>
            <a:pPr algn="ctr">
              <a:lnSpc>
                <a:spcPts val="5084"/>
              </a:lnSpc>
            </a:pPr>
            <a:r>
              <a:rPr lang="en-GB" sz="6000" b="1" dirty="0"/>
              <a:t>Recommendations</a:t>
            </a:r>
            <a:endParaRPr lang="en-US" sz="6000" b="1" spc="-134" dirty="0">
              <a:solidFill>
                <a:srgbClr val="000000"/>
              </a:solidFill>
              <a:latin typeface="Poppins Bold"/>
              <a:ea typeface="Poppins Bold"/>
              <a:cs typeface="Poppins Bold"/>
              <a:sym typeface="Poppins Bold"/>
            </a:endParaRPr>
          </a:p>
        </p:txBody>
      </p:sp>
      <p:sp>
        <p:nvSpPr>
          <p:cNvPr id="36" name="TextBox 36">
            <a:extLst>
              <a:ext uri="{FF2B5EF4-FFF2-40B4-BE49-F238E27FC236}">
                <a16:creationId xmlns:a16="http://schemas.microsoft.com/office/drawing/2014/main" id="{5AED9133-64BC-B58D-F8AE-B4242938220B}"/>
              </a:ext>
            </a:extLst>
          </p:cNvPr>
          <p:cNvSpPr txBox="1"/>
          <p:nvPr/>
        </p:nvSpPr>
        <p:spPr>
          <a:xfrm>
            <a:off x="1297793" y="6042689"/>
            <a:ext cx="3175609" cy="1436291"/>
          </a:xfrm>
          <a:prstGeom prst="rect">
            <a:avLst/>
          </a:prstGeom>
        </p:spPr>
        <p:txBody>
          <a:bodyPr lIns="0" tIns="0" rIns="0" bIns="0" rtlCol="0" anchor="t">
            <a:spAutoFit/>
          </a:bodyPr>
          <a:lstStyle/>
          <a:p>
            <a:pPr algn="ctr">
              <a:lnSpc>
                <a:spcPts val="2813"/>
              </a:lnSpc>
            </a:pPr>
            <a:r>
              <a:rPr lang="en-GB" b="1" dirty="0"/>
              <a:t>Microsoft can strengthen employer branding to attract high-potential digital talent.</a:t>
            </a:r>
            <a:endParaRPr lang="en-US" b="1"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38" name="TextBox 38">
            <a:extLst>
              <a:ext uri="{FF2B5EF4-FFF2-40B4-BE49-F238E27FC236}">
                <a16:creationId xmlns:a16="http://schemas.microsoft.com/office/drawing/2014/main" id="{B180672A-CABB-2EDD-376B-ED55A132D083}"/>
              </a:ext>
            </a:extLst>
          </p:cNvPr>
          <p:cNvSpPr txBox="1"/>
          <p:nvPr/>
        </p:nvSpPr>
        <p:spPr>
          <a:xfrm>
            <a:off x="5764174" y="6042689"/>
            <a:ext cx="2588781" cy="1410322"/>
          </a:xfrm>
          <a:prstGeom prst="rect">
            <a:avLst/>
          </a:prstGeom>
        </p:spPr>
        <p:txBody>
          <a:bodyPr lIns="0" tIns="0" rIns="0" bIns="0" rtlCol="0" anchor="t">
            <a:spAutoFit/>
          </a:bodyPr>
          <a:lstStyle/>
          <a:p>
            <a:pPr algn="ctr">
              <a:lnSpc>
                <a:spcPts val="2813"/>
              </a:lnSpc>
            </a:pPr>
            <a:r>
              <a:rPr lang="en-GB" b="1" dirty="0"/>
              <a:t>Implement AI-driven predictive analytics to identify future skills needs (Bhadra, 2022).</a:t>
            </a:r>
            <a:endParaRPr lang="en-US" sz="2489" b="1" spc="-74" dirty="0">
              <a:solidFill>
                <a:srgbClr val="000000"/>
              </a:solidFill>
              <a:latin typeface="Poppins Bold"/>
              <a:ea typeface="Poppins Bold"/>
              <a:cs typeface="Poppins Bold"/>
              <a:sym typeface="Poppins Bold"/>
            </a:endParaRPr>
          </a:p>
        </p:txBody>
      </p:sp>
      <p:sp>
        <p:nvSpPr>
          <p:cNvPr id="40" name="TextBox 40">
            <a:extLst>
              <a:ext uri="{FF2B5EF4-FFF2-40B4-BE49-F238E27FC236}">
                <a16:creationId xmlns:a16="http://schemas.microsoft.com/office/drawing/2014/main" id="{E7B9D29C-3E05-DCFB-85CC-0D12A1328D27}"/>
              </a:ext>
            </a:extLst>
          </p:cNvPr>
          <p:cNvSpPr txBox="1"/>
          <p:nvPr/>
        </p:nvSpPr>
        <p:spPr>
          <a:xfrm>
            <a:off x="9373585" y="6042689"/>
            <a:ext cx="3713796" cy="1436291"/>
          </a:xfrm>
          <a:prstGeom prst="rect">
            <a:avLst/>
          </a:prstGeom>
        </p:spPr>
        <p:txBody>
          <a:bodyPr lIns="0" tIns="0" rIns="0" bIns="0" rtlCol="0" anchor="t">
            <a:spAutoFit/>
          </a:bodyPr>
          <a:lstStyle/>
          <a:p>
            <a:pPr algn="ctr">
              <a:lnSpc>
                <a:spcPts val="2813"/>
              </a:lnSpc>
            </a:pPr>
            <a:r>
              <a:rPr lang="en-GB" b="1" dirty="0"/>
              <a:t>The company can enhance diversity hiring programs with regional inclusion initiatives.</a:t>
            </a:r>
            <a:endParaRPr lang="en-US" b="1"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42" name="TextBox 42">
            <a:extLst>
              <a:ext uri="{FF2B5EF4-FFF2-40B4-BE49-F238E27FC236}">
                <a16:creationId xmlns:a16="http://schemas.microsoft.com/office/drawing/2014/main" id="{E111BEF3-7DC7-EBB0-C9E4-C0645C68B986}"/>
              </a:ext>
            </a:extLst>
          </p:cNvPr>
          <p:cNvSpPr txBox="1"/>
          <p:nvPr/>
        </p:nvSpPr>
        <p:spPr>
          <a:xfrm>
            <a:off x="13545504" y="6042689"/>
            <a:ext cx="3713796" cy="1077218"/>
          </a:xfrm>
          <a:prstGeom prst="rect">
            <a:avLst/>
          </a:prstGeom>
        </p:spPr>
        <p:txBody>
          <a:bodyPr lIns="0" tIns="0" rIns="0" bIns="0" rtlCol="0" anchor="t">
            <a:spAutoFit/>
          </a:bodyPr>
          <a:lstStyle/>
          <a:p>
            <a:pPr algn="ctr">
              <a:lnSpc>
                <a:spcPts val="2813"/>
              </a:lnSpc>
            </a:pPr>
            <a:r>
              <a:rPr lang="en-GB" b="1" dirty="0"/>
              <a:t>Simplify digital hiring interfaces for better candidate engagement.</a:t>
            </a:r>
            <a:endParaRPr lang="en-US" b="1"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43" name="Freeform 43">
            <a:extLst>
              <a:ext uri="{FF2B5EF4-FFF2-40B4-BE49-F238E27FC236}">
                <a16:creationId xmlns:a16="http://schemas.microsoft.com/office/drawing/2014/main" id="{75217B8D-D99A-47A2-9F1E-B15CF2C11C08}"/>
              </a:ext>
            </a:extLst>
          </p:cNvPr>
          <p:cNvSpPr/>
          <p:nvPr/>
        </p:nvSpPr>
        <p:spPr>
          <a:xfrm rot="-10602057">
            <a:off x="12407590" y="-1133853"/>
            <a:ext cx="6240735" cy="2176456"/>
          </a:xfrm>
          <a:custGeom>
            <a:avLst/>
            <a:gdLst/>
            <a:ahLst/>
            <a:cxnLst/>
            <a:rect l="l" t="t" r="r" b="b"/>
            <a:pathLst>
              <a:path w="6240735" h="2176456">
                <a:moveTo>
                  <a:pt x="0" y="0"/>
                </a:moveTo>
                <a:lnTo>
                  <a:pt x="6240735" y="0"/>
                </a:lnTo>
                <a:lnTo>
                  <a:pt x="6240735" y="2176457"/>
                </a:lnTo>
                <a:lnTo>
                  <a:pt x="0" y="217645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b="1"/>
          </a:p>
        </p:txBody>
      </p:sp>
      <p:sp>
        <p:nvSpPr>
          <p:cNvPr id="44" name="Freeform 44">
            <a:extLst>
              <a:ext uri="{FF2B5EF4-FFF2-40B4-BE49-F238E27FC236}">
                <a16:creationId xmlns:a16="http://schemas.microsoft.com/office/drawing/2014/main" id="{3543B551-B8F0-1B92-E78F-574111FD6505}"/>
              </a:ext>
            </a:extLst>
          </p:cNvPr>
          <p:cNvSpPr/>
          <p:nvPr/>
        </p:nvSpPr>
        <p:spPr>
          <a:xfrm rot="-201626" flipV="1">
            <a:off x="-440482" y="-1192452"/>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b="1"/>
          </a:p>
        </p:txBody>
      </p:sp>
      <p:grpSp>
        <p:nvGrpSpPr>
          <p:cNvPr id="45" name="Group 45">
            <a:extLst>
              <a:ext uri="{FF2B5EF4-FFF2-40B4-BE49-F238E27FC236}">
                <a16:creationId xmlns:a16="http://schemas.microsoft.com/office/drawing/2014/main" id="{E04FC64C-CF79-AB95-7BAE-3BAD0C566A4D}"/>
              </a:ext>
            </a:extLst>
          </p:cNvPr>
          <p:cNvGrpSpPr/>
          <p:nvPr/>
        </p:nvGrpSpPr>
        <p:grpSpPr>
          <a:xfrm>
            <a:off x="-1342907" y="10016500"/>
            <a:ext cx="20973813" cy="734301"/>
            <a:chOff x="0" y="0"/>
            <a:chExt cx="11607985" cy="406400"/>
          </a:xfrm>
        </p:grpSpPr>
        <p:sp>
          <p:nvSpPr>
            <p:cNvPr id="46" name="Freeform 46">
              <a:extLst>
                <a:ext uri="{FF2B5EF4-FFF2-40B4-BE49-F238E27FC236}">
                  <a16:creationId xmlns:a16="http://schemas.microsoft.com/office/drawing/2014/main" id="{31501A62-6E0C-37D3-20B5-4207E1FE25DF}"/>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b="1"/>
            </a:p>
          </p:txBody>
        </p:sp>
        <p:sp>
          <p:nvSpPr>
            <p:cNvPr id="47" name="TextBox 47">
              <a:extLst>
                <a:ext uri="{FF2B5EF4-FFF2-40B4-BE49-F238E27FC236}">
                  <a16:creationId xmlns:a16="http://schemas.microsoft.com/office/drawing/2014/main" id="{ECBABC7F-767B-0F67-A587-72A1F00A8C82}"/>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b="1"/>
            </a:p>
          </p:txBody>
        </p:sp>
      </p:grpSp>
      <p:grpSp>
        <p:nvGrpSpPr>
          <p:cNvPr id="48" name="Group 48">
            <a:extLst>
              <a:ext uri="{FF2B5EF4-FFF2-40B4-BE49-F238E27FC236}">
                <a16:creationId xmlns:a16="http://schemas.microsoft.com/office/drawing/2014/main" id="{34D93BE1-75C5-3BC9-1126-1663D02B5A80}"/>
              </a:ext>
            </a:extLst>
          </p:cNvPr>
          <p:cNvGrpSpPr/>
          <p:nvPr/>
        </p:nvGrpSpPr>
        <p:grpSpPr>
          <a:xfrm>
            <a:off x="2488624" y="10016500"/>
            <a:ext cx="13310752" cy="734301"/>
            <a:chOff x="0" y="0"/>
            <a:chExt cx="7366854" cy="406400"/>
          </a:xfrm>
        </p:grpSpPr>
        <p:sp>
          <p:nvSpPr>
            <p:cNvPr id="49" name="Freeform 49">
              <a:extLst>
                <a:ext uri="{FF2B5EF4-FFF2-40B4-BE49-F238E27FC236}">
                  <a16:creationId xmlns:a16="http://schemas.microsoft.com/office/drawing/2014/main" id="{5E9CCBEA-D521-D00F-9699-B5A7F9A4330F}"/>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b="1"/>
            </a:p>
          </p:txBody>
        </p:sp>
        <p:sp>
          <p:nvSpPr>
            <p:cNvPr id="50" name="TextBox 50">
              <a:extLst>
                <a:ext uri="{FF2B5EF4-FFF2-40B4-BE49-F238E27FC236}">
                  <a16:creationId xmlns:a16="http://schemas.microsoft.com/office/drawing/2014/main" id="{DFFB3C88-2BB4-2E51-2DF0-23B1346DF22B}"/>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b="1"/>
            </a:p>
          </p:txBody>
        </p:sp>
      </p:grpSp>
      <p:grpSp>
        <p:nvGrpSpPr>
          <p:cNvPr id="51" name="Group 51">
            <a:extLst>
              <a:ext uri="{FF2B5EF4-FFF2-40B4-BE49-F238E27FC236}">
                <a16:creationId xmlns:a16="http://schemas.microsoft.com/office/drawing/2014/main" id="{65BFF877-85C9-C6C9-9DD9-B98FE38D8F19}"/>
              </a:ext>
            </a:extLst>
          </p:cNvPr>
          <p:cNvGrpSpPr/>
          <p:nvPr/>
        </p:nvGrpSpPr>
        <p:grpSpPr>
          <a:xfrm>
            <a:off x="4131384" y="10016500"/>
            <a:ext cx="10025232" cy="734301"/>
            <a:chOff x="0" y="0"/>
            <a:chExt cx="5548478" cy="406400"/>
          </a:xfrm>
        </p:grpSpPr>
        <p:sp>
          <p:nvSpPr>
            <p:cNvPr id="52" name="Freeform 52">
              <a:extLst>
                <a:ext uri="{FF2B5EF4-FFF2-40B4-BE49-F238E27FC236}">
                  <a16:creationId xmlns:a16="http://schemas.microsoft.com/office/drawing/2014/main" id="{BE27787E-03C8-6529-063B-10989940AAC8}"/>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b="1"/>
            </a:p>
          </p:txBody>
        </p:sp>
        <p:sp>
          <p:nvSpPr>
            <p:cNvPr id="53" name="TextBox 53">
              <a:extLst>
                <a:ext uri="{FF2B5EF4-FFF2-40B4-BE49-F238E27FC236}">
                  <a16:creationId xmlns:a16="http://schemas.microsoft.com/office/drawing/2014/main" id="{BCE4DDA3-70D9-769A-A7BA-C71F83F53C5B}"/>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b="1"/>
            </a:p>
          </p:txBody>
        </p:sp>
      </p:grpSp>
      <p:pic>
        <p:nvPicPr>
          <p:cNvPr id="37" name="Picture 36">
            <a:extLst>
              <a:ext uri="{FF2B5EF4-FFF2-40B4-BE49-F238E27FC236}">
                <a16:creationId xmlns:a16="http://schemas.microsoft.com/office/drawing/2014/main" id="{52684162-CD9F-395B-9333-0DE99A2CD35B}"/>
              </a:ext>
            </a:extLst>
          </p:cNvPr>
          <p:cNvPicPr>
            <a:picLocks noChangeAspect="1"/>
          </p:cNvPicPr>
          <p:nvPr/>
        </p:nvPicPr>
        <p:blipFill>
          <a:blip r:embed="rId14"/>
          <a:stretch>
            <a:fillRect/>
          </a:stretch>
        </p:blipFill>
        <p:spPr>
          <a:xfrm>
            <a:off x="15621000" y="266701"/>
            <a:ext cx="2364826" cy="914400"/>
          </a:xfrm>
          <a:prstGeom prst="rect">
            <a:avLst/>
          </a:prstGeom>
        </p:spPr>
      </p:pic>
      <p:pic>
        <p:nvPicPr>
          <p:cNvPr id="39" name="Picture 2" descr="D:\SUMANTA\OCTOBER\31 OCT\SEP_AIN4918    RW\Microsoft-Logo-Transparent.png">
            <a:extLst>
              <a:ext uri="{FF2B5EF4-FFF2-40B4-BE49-F238E27FC236}">
                <a16:creationId xmlns:a16="http://schemas.microsoft.com/office/drawing/2014/main" id="{6282A9A1-94E8-4718-4808-3D94BD8EAE49}"/>
              </a:ext>
            </a:extLst>
          </p:cNvPr>
          <p:cNvPicPr>
            <a:picLocks noChangeAspect="1" noChangeArrowheads="1"/>
          </p:cNvPicPr>
          <p:nvPr/>
        </p:nvPicPr>
        <p:blipFill>
          <a:blip r:embed="rId15"/>
          <a:srcRect t="17757" b="23365"/>
          <a:stretch>
            <a:fillRect/>
          </a:stretch>
        </p:blipFill>
        <p:spPr bwMode="auto">
          <a:xfrm>
            <a:off x="762000" y="571500"/>
            <a:ext cx="2859545" cy="947056"/>
          </a:xfrm>
          <a:prstGeom prst="rect">
            <a:avLst/>
          </a:prstGeom>
          <a:noFill/>
        </p:spPr>
      </p:pic>
      <p:sp>
        <p:nvSpPr>
          <p:cNvPr id="41" name="TextBox 40">
            <a:extLst>
              <a:ext uri="{FF2B5EF4-FFF2-40B4-BE49-F238E27FC236}">
                <a16:creationId xmlns:a16="http://schemas.microsoft.com/office/drawing/2014/main" id="{86EC6301-26DE-0F51-1703-759C9A0B64BB}"/>
              </a:ext>
            </a:extLst>
          </p:cNvPr>
          <p:cNvSpPr txBox="1"/>
          <p:nvPr/>
        </p:nvSpPr>
        <p:spPr>
          <a:xfrm>
            <a:off x="7010400" y="1905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a:t>Akashkumar Prajapati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t>2438331</a:t>
            </a:r>
            <a:endParaRPr lang="en-GB" b="1" dirty="0">
              <a:latin typeface="Arial" panose="020B0604020202020204" pitchFamily="34" charset="0"/>
              <a:cs typeface="Arial" panose="020B0604020202020204" pitchFamily="34" charset="0"/>
              <a:sym typeface="+mn-ea"/>
            </a:endParaRPr>
          </a:p>
        </p:txBody>
      </p:sp>
    </p:spTree>
    <p:extLst>
      <p:ext uri="{BB962C8B-B14F-4D97-AF65-F5344CB8AC3E}">
        <p14:creationId xmlns:p14="http://schemas.microsoft.com/office/powerpoint/2010/main" val="10198851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855C9-A130-A598-EBCD-1579F5AEA558}"/>
            </a:ext>
          </a:extLst>
        </p:cNvPr>
        <p:cNvGrpSpPr/>
        <p:nvPr/>
      </p:nvGrpSpPr>
      <p:grpSpPr>
        <a:xfrm>
          <a:off x="0" y="0"/>
          <a:ext cx="0" cy="0"/>
          <a:chOff x="0" y="0"/>
          <a:chExt cx="0" cy="0"/>
        </a:xfrm>
      </p:grpSpPr>
      <p:sp>
        <p:nvSpPr>
          <p:cNvPr id="24" name="Freeform 24">
            <a:extLst>
              <a:ext uri="{FF2B5EF4-FFF2-40B4-BE49-F238E27FC236}">
                <a16:creationId xmlns:a16="http://schemas.microsoft.com/office/drawing/2014/main" id="{938A65C1-26C3-A3F5-0639-CE554156AEA3}"/>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78BD2CD3-9875-C3A1-5C36-7938C3FF3E18}"/>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F436B378-BCBF-9AAF-7A53-E2D73B88FC8C}"/>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8DB7515C-995E-376F-3856-DDD19A6A3727}"/>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BBC2B09B-ED52-3E41-7A05-2CAE4DCD9FA0}"/>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7F28DA19-B232-19DA-B3FA-9F4E0DFB9D2D}"/>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8DB0B090-DDAA-D858-68E7-01501CDE8321}"/>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7EDB127C-BFF5-13C6-5D09-A7A52C567BCA}"/>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87CF014D-BCA6-9D7D-029F-115885D4784B}"/>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BE947C7F-5C1F-A3CA-0937-1E5C3B785CB1}"/>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1F1A9883-9DD0-5681-5D3D-3C4092D1CB35}"/>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3" name="TextBox 12">
            <a:extLst>
              <a:ext uri="{FF2B5EF4-FFF2-40B4-BE49-F238E27FC236}">
                <a16:creationId xmlns:a16="http://schemas.microsoft.com/office/drawing/2014/main" id="{980B3E14-8A3D-A0D6-BB0E-1792F4DD6BA4}"/>
              </a:ext>
            </a:extLst>
          </p:cNvPr>
          <p:cNvSpPr txBox="1"/>
          <p:nvPr/>
        </p:nvSpPr>
        <p:spPr>
          <a:xfrm>
            <a:off x="2895600" y="1562100"/>
            <a:ext cx="12625678" cy="830997"/>
          </a:xfrm>
          <a:prstGeom prst="rect">
            <a:avLst/>
          </a:prstGeom>
          <a:noFill/>
        </p:spPr>
        <p:txBody>
          <a:bodyPr wrap="square">
            <a:spAutoFit/>
          </a:bodyPr>
          <a:lstStyle/>
          <a:p>
            <a:pPr algn="ctr"/>
            <a:r>
              <a:rPr lang="en-GB" sz="4800" b="1" dirty="0">
                <a:effectLst/>
                <a:latin typeface="Arial" panose="020B0604020202020204" pitchFamily="34" charset="0"/>
                <a:ea typeface="Arial" panose="020B0604020202020204" pitchFamily="34" charset="0"/>
              </a:rPr>
              <a:t>Future Outlook of Microsoft’s Recruitment</a:t>
            </a:r>
            <a:endParaRPr lang="en-US" sz="4800" b="1" dirty="0"/>
          </a:p>
        </p:txBody>
      </p:sp>
      <p:graphicFrame>
        <p:nvGraphicFramePr>
          <p:cNvPr id="14" name="Diagram 13">
            <a:extLst>
              <a:ext uri="{FF2B5EF4-FFF2-40B4-BE49-F238E27FC236}">
                <a16:creationId xmlns:a16="http://schemas.microsoft.com/office/drawing/2014/main" id="{152E3FF0-0784-4302-1D0A-CF2DAFD6ECE4}"/>
              </a:ext>
            </a:extLst>
          </p:cNvPr>
          <p:cNvGraphicFramePr/>
          <p:nvPr>
            <p:extLst>
              <p:ext uri="{D42A27DB-BD31-4B8C-83A1-F6EECF244321}">
                <p14:modId xmlns:p14="http://schemas.microsoft.com/office/powerpoint/2010/main" val="2341704405"/>
              </p:ext>
            </p:extLst>
          </p:nvPr>
        </p:nvGraphicFramePr>
        <p:xfrm>
          <a:off x="2634645" y="2393097"/>
          <a:ext cx="13704510" cy="731215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Picture 1">
            <a:extLst>
              <a:ext uri="{FF2B5EF4-FFF2-40B4-BE49-F238E27FC236}">
                <a16:creationId xmlns:a16="http://schemas.microsoft.com/office/drawing/2014/main" id="{0C1A35F5-7924-93AA-A64C-656550F4A2F6}"/>
              </a:ext>
            </a:extLst>
          </p:cNvPr>
          <p:cNvPicPr>
            <a:picLocks noChangeAspect="1"/>
          </p:cNvPicPr>
          <p:nvPr/>
        </p:nvPicPr>
        <p:blipFill>
          <a:blip r:embed="rId10"/>
          <a:stretch>
            <a:fillRect/>
          </a:stretch>
        </p:blipFill>
        <p:spPr>
          <a:xfrm>
            <a:off x="15621000" y="266701"/>
            <a:ext cx="2364826" cy="914400"/>
          </a:xfrm>
          <a:prstGeom prst="rect">
            <a:avLst/>
          </a:prstGeom>
        </p:spPr>
      </p:pic>
      <p:pic>
        <p:nvPicPr>
          <p:cNvPr id="12" name="Picture 2" descr="D:\SUMANTA\OCTOBER\31 OCT\SEP_AIN4918    RW\Microsoft-Logo-Transparent.png">
            <a:extLst>
              <a:ext uri="{FF2B5EF4-FFF2-40B4-BE49-F238E27FC236}">
                <a16:creationId xmlns:a16="http://schemas.microsoft.com/office/drawing/2014/main" id="{246C2A46-341B-D568-47B6-2A2D36C805CF}"/>
              </a:ext>
            </a:extLst>
          </p:cNvPr>
          <p:cNvPicPr>
            <a:picLocks noChangeAspect="1" noChangeArrowheads="1"/>
          </p:cNvPicPr>
          <p:nvPr/>
        </p:nvPicPr>
        <p:blipFill>
          <a:blip r:embed="rId11"/>
          <a:srcRect t="17757" b="23365"/>
          <a:stretch>
            <a:fillRect/>
          </a:stretch>
        </p:blipFill>
        <p:spPr bwMode="auto">
          <a:xfrm>
            <a:off x="762000" y="571500"/>
            <a:ext cx="2859545" cy="947056"/>
          </a:xfrm>
          <a:prstGeom prst="rect">
            <a:avLst/>
          </a:prstGeom>
          <a:noFill/>
        </p:spPr>
      </p:pic>
      <p:sp>
        <p:nvSpPr>
          <p:cNvPr id="16" name="TextBox 15">
            <a:extLst>
              <a:ext uri="{FF2B5EF4-FFF2-40B4-BE49-F238E27FC236}">
                <a16:creationId xmlns:a16="http://schemas.microsoft.com/office/drawing/2014/main" id="{6169A652-5012-4F23-FCBE-45BA427EBB57}"/>
              </a:ext>
            </a:extLst>
          </p:cNvPr>
          <p:cNvSpPr txBox="1"/>
          <p:nvPr/>
        </p:nvSpPr>
        <p:spPr>
          <a:xfrm>
            <a:off x="7010400" y="1905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a:t>Akashkumar Prajapati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t>2438331</a:t>
            </a:r>
            <a:endParaRPr lang="en-GB" b="1" dirty="0">
              <a:latin typeface="Arial" panose="020B0604020202020204" pitchFamily="34" charset="0"/>
              <a:cs typeface="Arial" panose="020B0604020202020204" pitchFamily="34" charset="0"/>
              <a:sym typeface="+mn-ea"/>
            </a:endParaRPr>
          </a:p>
        </p:txBody>
      </p:sp>
    </p:spTree>
    <p:extLst>
      <p:ext uri="{BB962C8B-B14F-4D97-AF65-F5344CB8AC3E}">
        <p14:creationId xmlns:p14="http://schemas.microsoft.com/office/powerpoint/2010/main" val="307766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9468D-A454-F6F9-F23C-C7BD2F76588F}"/>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213A4A5E-5DB7-1AE1-53A7-79CA66136A20}"/>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4FB2B192-1F67-539C-7046-B9A74A8EE0E0}"/>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F8C54569-7083-5417-831E-9EAA7DA23C80}"/>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518ED764-0466-848F-8704-178891BDEFED}"/>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2F1810B2-5610-A6B5-BA66-DB11170664C9}"/>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8703A923-F58C-105C-EA96-858B01B5E3C5}"/>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436A7348-2D39-4EDB-10AC-B4E70C081E49}"/>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3F186B78-781D-D8EA-A155-C0214105C498}"/>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09DC880C-63DC-C752-A51C-9CE2C22DD1DF}"/>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DD65D782-AC8A-0AB0-6D7F-E087C2B85BFF}"/>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DB3F6993-079A-FC91-23FD-EF31BC6BC0D7}"/>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1D0AA5F0-3012-6ED3-1505-2C903CD465EB}"/>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3" name="TextBox 12">
            <a:extLst>
              <a:ext uri="{FF2B5EF4-FFF2-40B4-BE49-F238E27FC236}">
                <a16:creationId xmlns:a16="http://schemas.microsoft.com/office/drawing/2014/main" id="{348882FC-469F-72D1-23A7-5D035BEA1EAA}"/>
              </a:ext>
            </a:extLst>
          </p:cNvPr>
          <p:cNvSpPr txBox="1"/>
          <p:nvPr/>
        </p:nvSpPr>
        <p:spPr>
          <a:xfrm>
            <a:off x="-2286000" y="4248236"/>
            <a:ext cx="10491536" cy="1306255"/>
          </a:xfrm>
          <a:prstGeom prst="rect">
            <a:avLst/>
          </a:prstGeom>
          <a:noFill/>
        </p:spPr>
        <p:txBody>
          <a:bodyPr wrap="square">
            <a:spAutoFit/>
          </a:bodyPr>
          <a:lstStyle/>
          <a:p>
            <a:pPr marL="0" marR="0" algn="ctr">
              <a:lnSpc>
                <a:spcPct val="150000"/>
              </a:lnSpc>
              <a:spcBef>
                <a:spcPts val="1200"/>
              </a:spcBef>
              <a:spcAft>
                <a:spcPts val="1200"/>
              </a:spcAft>
              <a:buNone/>
            </a:pPr>
            <a:r>
              <a:rPr lang="en-GB" sz="6000" b="1" kern="0" dirty="0">
                <a:effectLst/>
                <a:latin typeface="Arial" panose="020B0604020202020204" pitchFamily="34" charset="0"/>
              </a:rPr>
              <a:t>Reference List  </a:t>
            </a:r>
            <a:endParaRPr lang="en-US" sz="6000" b="1" kern="0" dirty="0">
              <a:effectLst/>
              <a:latin typeface="Arial" panose="020B0604020202020204" pitchFamily="34" charset="0"/>
            </a:endParaRPr>
          </a:p>
        </p:txBody>
      </p:sp>
      <p:sp>
        <p:nvSpPr>
          <p:cNvPr id="15" name="TextBox 14">
            <a:extLst>
              <a:ext uri="{FF2B5EF4-FFF2-40B4-BE49-F238E27FC236}">
                <a16:creationId xmlns:a16="http://schemas.microsoft.com/office/drawing/2014/main" id="{A937299E-A12E-E749-F13E-D7B6019E9CA9}"/>
              </a:ext>
            </a:extLst>
          </p:cNvPr>
          <p:cNvSpPr txBox="1"/>
          <p:nvPr/>
        </p:nvSpPr>
        <p:spPr>
          <a:xfrm>
            <a:off x="5867400" y="2247900"/>
            <a:ext cx="10486102" cy="6247864"/>
          </a:xfrm>
          <a:prstGeom prst="rect">
            <a:avLst/>
          </a:prstGeom>
          <a:noFill/>
        </p:spPr>
        <p:txBody>
          <a:bodyPr wrap="square">
            <a:spAutoFit/>
          </a:bodyPr>
          <a:lstStyle/>
          <a:p>
            <a:pPr marL="285750" marR="0" indent="-285750" algn="just">
              <a:spcBef>
                <a:spcPts val="1200"/>
              </a:spcBef>
              <a:spcAft>
                <a:spcPts val="1200"/>
              </a:spcAft>
              <a:buFont typeface="Arial" panose="020B0604020202020204" pitchFamily="34" charset="0"/>
              <a:buChar char="•"/>
            </a:pPr>
            <a:r>
              <a:rPr lang="en-GB" sz="1400" dirty="0">
                <a:effectLst/>
                <a:latin typeface="Arial" panose="020B0604020202020204" pitchFamily="34" charset="0"/>
                <a:ea typeface="Arial" panose="020B0604020202020204" pitchFamily="34" charset="0"/>
              </a:rPr>
              <a:t>Adelaine, M. K., </a:t>
            </a:r>
            <a:r>
              <a:rPr lang="en-GB" sz="1400" dirty="0" err="1">
                <a:effectLst/>
                <a:latin typeface="Arial" panose="020B0604020202020204" pitchFamily="34" charset="0"/>
                <a:ea typeface="Arial" panose="020B0604020202020204" pitchFamily="34" charset="0"/>
              </a:rPr>
              <a:t>Mandisi</a:t>
            </a:r>
            <a:r>
              <a:rPr lang="en-GB" sz="1400" dirty="0">
                <a:effectLst/>
                <a:latin typeface="Arial" panose="020B0604020202020204" pitchFamily="34" charset="0"/>
                <a:ea typeface="Arial" panose="020B0604020202020204" pitchFamily="34" charset="0"/>
              </a:rPr>
              <a:t>, R., and </a:t>
            </a:r>
            <a:r>
              <a:rPr lang="en-GB" sz="1400" dirty="0" err="1">
                <a:effectLst/>
                <a:latin typeface="Arial" panose="020B0604020202020204" pitchFamily="34" charset="0"/>
                <a:ea typeface="Arial" panose="020B0604020202020204" pitchFamily="34" charset="0"/>
              </a:rPr>
              <a:t>Andani</a:t>
            </a:r>
            <a:r>
              <a:rPr lang="en-GB" sz="1400" dirty="0">
                <a:effectLst/>
                <a:latin typeface="Arial" panose="020B0604020202020204" pitchFamily="34" charset="0"/>
                <a:ea typeface="Arial" panose="020B0604020202020204" pitchFamily="34" charset="0"/>
              </a:rPr>
              <a:t>, N. (2024). The Impact of COVID-19 on Selected Human Resource Management Functions: Recruitment &amp; Selection, Talent Management and Performance Management. </a:t>
            </a:r>
            <a:r>
              <a:rPr lang="en-GB" sz="1400" i="1" dirty="0">
                <a:effectLst/>
                <a:latin typeface="Arial" panose="020B0604020202020204" pitchFamily="34" charset="0"/>
                <a:ea typeface="Arial" panose="020B0604020202020204" pitchFamily="34" charset="0"/>
              </a:rPr>
              <a:t>International Journal of Applied Research in Business and Management</a:t>
            </a:r>
            <a:r>
              <a:rPr lang="en-GB" sz="1400" dirty="0">
                <a:effectLst/>
                <a:latin typeface="Arial" panose="020B0604020202020204" pitchFamily="34" charset="0"/>
                <a:ea typeface="Arial" panose="020B0604020202020204" pitchFamily="34" charset="0"/>
              </a:rPr>
              <a:t>, </a:t>
            </a:r>
            <a:r>
              <a:rPr lang="en-GB" sz="1400" i="1" dirty="0">
                <a:effectLst/>
                <a:latin typeface="Arial" panose="020B0604020202020204" pitchFamily="34" charset="0"/>
                <a:ea typeface="Arial" panose="020B0604020202020204" pitchFamily="34" charset="0"/>
              </a:rPr>
              <a:t>5</a:t>
            </a:r>
            <a:r>
              <a:rPr lang="en-GB" sz="1400" dirty="0">
                <a:effectLst/>
                <a:latin typeface="Arial" panose="020B0604020202020204" pitchFamily="34" charset="0"/>
                <a:ea typeface="Arial" panose="020B0604020202020204" pitchFamily="34" charset="0"/>
              </a:rPr>
              <a:t>(1). </a:t>
            </a:r>
            <a:r>
              <a:rPr lang="en-GB" sz="1400" u="sng" dirty="0">
                <a:solidFill>
                  <a:srgbClr val="0000FF"/>
                </a:solidFill>
                <a:effectLst/>
                <a:latin typeface="Arial" panose="020B0604020202020204" pitchFamily="34" charset="0"/>
                <a:ea typeface="Arial" panose="020B0604020202020204" pitchFamily="34" charset="0"/>
                <a:hlinkClick r:id="rId6"/>
              </a:rPr>
              <a:t>https://www.wr-publishing.org/index.php/ijarbm/article/view/71</a:t>
            </a:r>
            <a:endParaRPr lang="en-US" sz="1400" dirty="0">
              <a:effectLst/>
              <a:latin typeface="Arial" panose="020B0604020202020204" pitchFamily="34" charset="0"/>
              <a:ea typeface="Arial" panose="020B0604020202020204" pitchFamily="34" charset="0"/>
            </a:endParaRPr>
          </a:p>
          <a:p>
            <a:pPr marL="285750" marR="0" indent="-285750" algn="just">
              <a:spcBef>
                <a:spcPts val="1200"/>
              </a:spcBef>
              <a:spcAft>
                <a:spcPts val="1200"/>
              </a:spcAft>
              <a:buFont typeface="Arial" panose="020B0604020202020204" pitchFamily="34" charset="0"/>
              <a:buChar char="•"/>
            </a:pPr>
            <a:r>
              <a:rPr lang="en-GB" sz="1400" dirty="0">
                <a:effectLst/>
                <a:latin typeface="Arial" panose="020B0604020202020204" pitchFamily="34" charset="0"/>
                <a:ea typeface="Arial" panose="020B0604020202020204" pitchFamily="34" charset="0"/>
              </a:rPr>
              <a:t>Ali, J. (2021). The HR Functions of grow n excel and Its Significance on Recruitment and Selection Process. </a:t>
            </a:r>
            <a:r>
              <a:rPr lang="en-GB" sz="1400" u="sng" dirty="0">
                <a:solidFill>
                  <a:srgbClr val="0000FF"/>
                </a:solidFill>
                <a:effectLst/>
                <a:latin typeface="Arial" panose="020B0604020202020204" pitchFamily="34" charset="0"/>
                <a:ea typeface="Arial" panose="020B0604020202020204" pitchFamily="34" charset="0"/>
                <a:hlinkClick r:id="rId7"/>
              </a:rPr>
              <a:t>https://dspace.bracu.ac.bd/xmlui/handle/10361/17904</a:t>
            </a:r>
            <a:endParaRPr lang="en-US" sz="1400" dirty="0">
              <a:effectLst/>
              <a:latin typeface="Arial" panose="020B0604020202020204" pitchFamily="34" charset="0"/>
              <a:ea typeface="Arial" panose="020B0604020202020204" pitchFamily="34" charset="0"/>
            </a:endParaRPr>
          </a:p>
          <a:p>
            <a:pPr marL="285750" marR="0" indent="-285750" algn="just">
              <a:spcBef>
                <a:spcPts val="1200"/>
              </a:spcBef>
              <a:spcAft>
                <a:spcPts val="1200"/>
              </a:spcAft>
              <a:buFont typeface="Arial" panose="020B0604020202020204" pitchFamily="34" charset="0"/>
              <a:buChar char="•"/>
            </a:pPr>
            <a:r>
              <a:rPr lang="en-GB" sz="1400" dirty="0">
                <a:effectLst/>
                <a:latin typeface="Arial" panose="020B0604020202020204" pitchFamily="34" charset="0"/>
                <a:ea typeface="Arial" panose="020B0604020202020204" pitchFamily="34" charset="0"/>
              </a:rPr>
              <a:t>Bhadra, R. (2022). LinkedIn: A case study into how tech giants like Microsoft abuse their dominant market position to create unlawful monopolies in emerging industries. </a:t>
            </a:r>
            <a:r>
              <a:rPr lang="en-GB" sz="1400" i="1" dirty="0">
                <a:effectLst/>
                <a:latin typeface="Arial" panose="020B0604020202020204" pitchFamily="34" charset="0"/>
                <a:ea typeface="Arial" panose="020B0604020202020204" pitchFamily="34" charset="0"/>
              </a:rPr>
              <a:t>Hastings Sci. &amp; Tech. LJ</a:t>
            </a:r>
            <a:r>
              <a:rPr lang="en-GB" sz="1400" dirty="0">
                <a:effectLst/>
                <a:latin typeface="Arial" panose="020B0604020202020204" pitchFamily="34" charset="0"/>
                <a:ea typeface="Arial" panose="020B0604020202020204" pitchFamily="34" charset="0"/>
              </a:rPr>
              <a:t>, </a:t>
            </a:r>
            <a:r>
              <a:rPr lang="en-GB" sz="1400" i="1" dirty="0">
                <a:effectLst/>
                <a:latin typeface="Arial" panose="020B0604020202020204" pitchFamily="34" charset="0"/>
                <a:ea typeface="Arial" panose="020B0604020202020204" pitchFamily="34" charset="0"/>
              </a:rPr>
              <a:t>13</a:t>
            </a:r>
            <a:r>
              <a:rPr lang="en-GB" sz="1400" dirty="0">
                <a:effectLst/>
                <a:latin typeface="Arial" panose="020B0604020202020204" pitchFamily="34" charset="0"/>
                <a:ea typeface="Arial" panose="020B0604020202020204" pitchFamily="34" charset="0"/>
              </a:rPr>
              <a:t>, 3. </a:t>
            </a:r>
            <a:r>
              <a:rPr lang="en-GB" sz="1400" u="sng" dirty="0">
                <a:solidFill>
                  <a:srgbClr val="0000FF"/>
                </a:solidFill>
                <a:effectLst/>
                <a:latin typeface="Arial" panose="020B0604020202020204" pitchFamily="34" charset="0"/>
                <a:ea typeface="Arial" panose="020B0604020202020204" pitchFamily="34" charset="0"/>
                <a:hlinkClick r:id="rId8"/>
              </a:rPr>
              <a:t>https://heinonline.org/hol-cgi-bin/get_pdf.cgi?handle=hein.journals/hascietlj13&amp;section=5</a:t>
            </a:r>
            <a:endParaRPr lang="en-US" sz="1400" dirty="0">
              <a:effectLst/>
              <a:latin typeface="Arial" panose="020B0604020202020204" pitchFamily="34" charset="0"/>
              <a:ea typeface="Arial" panose="020B0604020202020204" pitchFamily="34" charset="0"/>
            </a:endParaRPr>
          </a:p>
          <a:p>
            <a:pPr marL="285750" marR="0" indent="-285750" algn="just">
              <a:spcBef>
                <a:spcPts val="1200"/>
              </a:spcBef>
              <a:spcAft>
                <a:spcPts val="1200"/>
              </a:spcAft>
              <a:buFont typeface="Arial" panose="020B0604020202020204" pitchFamily="34" charset="0"/>
              <a:buChar char="•"/>
            </a:pPr>
            <a:r>
              <a:rPr lang="en-GB" sz="1400" dirty="0">
                <a:effectLst/>
                <a:latin typeface="Arial" panose="020B0604020202020204" pitchFamily="34" charset="0"/>
                <a:ea typeface="Arial" panose="020B0604020202020204" pitchFamily="34" charset="0"/>
              </a:rPr>
              <a:t>Koman, G., </a:t>
            </a:r>
            <a:r>
              <a:rPr lang="en-GB" sz="1400" dirty="0" err="1">
                <a:effectLst/>
                <a:latin typeface="Arial" panose="020B0604020202020204" pitchFamily="34" charset="0"/>
                <a:ea typeface="Arial" panose="020B0604020202020204" pitchFamily="34" charset="0"/>
              </a:rPr>
              <a:t>Boršoš</a:t>
            </a:r>
            <a:r>
              <a:rPr lang="en-GB" sz="1400" dirty="0">
                <a:effectLst/>
                <a:latin typeface="Arial" panose="020B0604020202020204" pitchFamily="34" charset="0"/>
                <a:ea typeface="Arial" panose="020B0604020202020204" pitchFamily="34" charset="0"/>
              </a:rPr>
              <a:t>, P., and Kubina, M. (2024). The possibilities of using artificial intelligence as a key technology in the current employee recruitment process. </a:t>
            </a:r>
            <a:r>
              <a:rPr lang="en-GB" sz="1400" i="1" dirty="0">
                <a:effectLst/>
                <a:latin typeface="Arial" panose="020B0604020202020204" pitchFamily="34" charset="0"/>
                <a:ea typeface="Arial" panose="020B0604020202020204" pitchFamily="34" charset="0"/>
              </a:rPr>
              <a:t>Administrative Sciences</a:t>
            </a:r>
            <a:r>
              <a:rPr lang="en-GB" sz="1400" dirty="0">
                <a:effectLst/>
                <a:latin typeface="Arial" panose="020B0604020202020204" pitchFamily="34" charset="0"/>
                <a:ea typeface="Arial" panose="020B0604020202020204" pitchFamily="34" charset="0"/>
              </a:rPr>
              <a:t>, </a:t>
            </a:r>
            <a:r>
              <a:rPr lang="en-GB" sz="1400" i="1" dirty="0">
                <a:effectLst/>
                <a:latin typeface="Arial" panose="020B0604020202020204" pitchFamily="34" charset="0"/>
                <a:ea typeface="Arial" panose="020B0604020202020204" pitchFamily="34" charset="0"/>
              </a:rPr>
              <a:t>14</a:t>
            </a:r>
            <a:r>
              <a:rPr lang="en-GB" sz="1400" dirty="0">
                <a:effectLst/>
                <a:latin typeface="Arial" panose="020B0604020202020204" pitchFamily="34" charset="0"/>
                <a:ea typeface="Arial" panose="020B0604020202020204" pitchFamily="34" charset="0"/>
              </a:rPr>
              <a:t>(7), 157. </a:t>
            </a:r>
            <a:r>
              <a:rPr lang="en-GB" sz="1400" u="sng" dirty="0">
                <a:solidFill>
                  <a:srgbClr val="0000FF"/>
                </a:solidFill>
                <a:effectLst/>
                <a:latin typeface="Arial" panose="020B0604020202020204" pitchFamily="34" charset="0"/>
                <a:ea typeface="Arial" panose="020B0604020202020204" pitchFamily="34" charset="0"/>
                <a:hlinkClick r:id="rId9"/>
              </a:rPr>
              <a:t>https://www.mdpi.com/2076-3387/14/7/157</a:t>
            </a:r>
            <a:endParaRPr lang="en-US" sz="1400" dirty="0">
              <a:effectLst/>
              <a:latin typeface="Arial" panose="020B0604020202020204" pitchFamily="34" charset="0"/>
              <a:ea typeface="Arial" panose="020B0604020202020204" pitchFamily="34" charset="0"/>
            </a:endParaRPr>
          </a:p>
          <a:p>
            <a:pPr marL="285750" marR="0" indent="-285750" algn="just">
              <a:spcBef>
                <a:spcPts val="1200"/>
              </a:spcBef>
              <a:spcAft>
                <a:spcPts val="1200"/>
              </a:spcAft>
              <a:buFont typeface="Arial" panose="020B0604020202020204" pitchFamily="34" charset="0"/>
              <a:buChar char="•"/>
            </a:pPr>
            <a:r>
              <a:rPr lang="en-GB" sz="1400" dirty="0">
                <a:effectLst/>
                <a:latin typeface="Arial" panose="020B0604020202020204" pitchFamily="34" charset="0"/>
                <a:ea typeface="Arial" panose="020B0604020202020204" pitchFamily="34" charset="0"/>
              </a:rPr>
              <a:t>Sharani, V., Agrawal, A., and Krithika, J (2023). UNDERSTANDING THE PROCESS OF SELECTION AND RECRUITMENT IN VARIOUS ORGANIZATIONS. </a:t>
            </a:r>
            <a:r>
              <a:rPr lang="en-GB" sz="1400" u="sng" dirty="0">
                <a:solidFill>
                  <a:srgbClr val="0000FF"/>
                </a:solidFill>
                <a:effectLst/>
                <a:latin typeface="Arial" panose="020B0604020202020204" pitchFamily="34" charset="0"/>
                <a:ea typeface="Arial" panose="020B0604020202020204" pitchFamily="34" charset="0"/>
                <a:hlinkClick r:id="rId10"/>
              </a:rPr>
              <a:t>https://www.researchgate.net/profile/Krithika-Jeganathan/publication/377082585_UNDERSTANDING_THE_PROCESS_OF_SELECTION_AND_RECRUITMENT_IN_VARIOUS_ORGANIZATIONS/links/6594f3cf0bb2c7472b2c7089/UNDERSTANDING-THE-PROCESS-OF-SELECTION-AND-RECRUITMENT-IN-VARIOUS-ORGANIZATIONS.pdf</a:t>
            </a:r>
            <a:endParaRPr lang="en-US" sz="1400" dirty="0">
              <a:effectLst/>
              <a:latin typeface="Arial" panose="020B0604020202020204" pitchFamily="34" charset="0"/>
              <a:ea typeface="Arial" panose="020B0604020202020204" pitchFamily="34" charset="0"/>
            </a:endParaRPr>
          </a:p>
          <a:p>
            <a:pPr marL="285750" marR="0" indent="-285750" algn="just">
              <a:spcBef>
                <a:spcPts val="1200"/>
              </a:spcBef>
              <a:spcAft>
                <a:spcPts val="1200"/>
              </a:spcAft>
              <a:buFont typeface="Arial" panose="020B0604020202020204" pitchFamily="34" charset="0"/>
              <a:buChar char="•"/>
            </a:pPr>
            <a:r>
              <a:rPr lang="en-GB" sz="1400" dirty="0" err="1">
                <a:effectLst/>
                <a:latin typeface="Arial" panose="020B0604020202020204" pitchFamily="34" charset="0"/>
                <a:ea typeface="Arial" panose="020B0604020202020204" pitchFamily="34" charset="0"/>
              </a:rPr>
              <a:t>Tawk</a:t>
            </a:r>
            <a:r>
              <a:rPr lang="en-GB" sz="1400" dirty="0">
                <a:effectLst/>
                <a:latin typeface="Arial" panose="020B0604020202020204" pitchFamily="34" charset="0"/>
                <a:ea typeface="Arial" panose="020B0604020202020204" pitchFamily="34" charset="0"/>
              </a:rPr>
              <a:t>, C. J. (2021). Chatbots: Recruitment game changers. </a:t>
            </a:r>
            <a:r>
              <a:rPr lang="en-GB" sz="1400" i="1" dirty="0">
                <a:effectLst/>
                <a:latin typeface="Arial" panose="020B0604020202020204" pitchFamily="34" charset="0"/>
                <a:ea typeface="Arial" panose="020B0604020202020204" pitchFamily="34" charset="0"/>
              </a:rPr>
              <a:t>International Journal of Business Management and Economic Research (IJBMER)</a:t>
            </a:r>
            <a:r>
              <a:rPr lang="en-GB" sz="1400" dirty="0">
                <a:effectLst/>
                <a:latin typeface="Arial" panose="020B0604020202020204" pitchFamily="34" charset="0"/>
                <a:ea typeface="Arial" panose="020B0604020202020204" pitchFamily="34" charset="0"/>
              </a:rPr>
              <a:t>, </a:t>
            </a:r>
            <a:r>
              <a:rPr lang="en-GB" sz="1400" i="1" dirty="0">
                <a:effectLst/>
                <a:latin typeface="Arial" panose="020B0604020202020204" pitchFamily="34" charset="0"/>
                <a:ea typeface="Arial" panose="020B0604020202020204" pitchFamily="34" charset="0"/>
              </a:rPr>
              <a:t>12</a:t>
            </a:r>
            <a:r>
              <a:rPr lang="en-GB" sz="1400" dirty="0">
                <a:effectLst/>
                <a:latin typeface="Arial" panose="020B0604020202020204" pitchFamily="34" charset="0"/>
                <a:ea typeface="Arial" panose="020B0604020202020204" pitchFamily="34" charset="0"/>
              </a:rPr>
              <a:t>(2), 1909-1910. </a:t>
            </a:r>
            <a:r>
              <a:rPr lang="en-GB" sz="1400" u="sng" dirty="0">
                <a:solidFill>
                  <a:srgbClr val="0000FF"/>
                </a:solidFill>
                <a:effectLst/>
                <a:latin typeface="Arial" panose="020B0604020202020204" pitchFamily="34" charset="0"/>
                <a:ea typeface="Arial" panose="020B0604020202020204" pitchFamily="34" charset="0"/>
                <a:hlinkClick r:id="rId11"/>
              </a:rPr>
              <a:t>https://www.researchgate.net/profile/Charles-Tawk/publication/353445997_ijbmer2021120203/links/60fd7881169a1a0103b74bc7/ijbmer2021120203.pdf</a:t>
            </a:r>
            <a:endParaRPr lang="en-US" sz="1400" dirty="0">
              <a:effectLst/>
              <a:latin typeface="Arial" panose="020B0604020202020204" pitchFamily="34" charset="0"/>
              <a:ea typeface="Arial" panose="020B0604020202020204" pitchFamily="34" charset="0"/>
            </a:endParaRPr>
          </a:p>
          <a:p>
            <a:pPr marL="285750" marR="0" indent="-285750" algn="just">
              <a:spcBef>
                <a:spcPts val="1200"/>
              </a:spcBef>
              <a:spcAft>
                <a:spcPts val="1200"/>
              </a:spcAft>
              <a:buFont typeface="Arial" panose="020B0604020202020204" pitchFamily="34" charset="0"/>
              <a:buChar char="•"/>
            </a:pPr>
            <a:r>
              <a:rPr lang="en-GB" sz="1400" dirty="0">
                <a:effectLst/>
                <a:latin typeface="Arial" panose="020B0604020202020204" pitchFamily="34" charset="0"/>
                <a:ea typeface="Arial" panose="020B0604020202020204" pitchFamily="34" charset="0"/>
              </a:rPr>
              <a:t>Wang, T., Li, N., and Li, H. (2021). Design and development of human resource management computer system for enterprise employees. </a:t>
            </a:r>
            <a:r>
              <a:rPr lang="en-GB" sz="1400" i="1" dirty="0" err="1">
                <a:effectLst/>
                <a:latin typeface="Arial" panose="020B0604020202020204" pitchFamily="34" charset="0"/>
                <a:ea typeface="Arial" panose="020B0604020202020204" pitchFamily="34" charset="0"/>
              </a:rPr>
              <a:t>Plos</a:t>
            </a:r>
            <a:r>
              <a:rPr lang="en-GB" sz="1400" i="1" dirty="0">
                <a:effectLst/>
                <a:latin typeface="Arial" panose="020B0604020202020204" pitchFamily="34" charset="0"/>
                <a:ea typeface="Arial" panose="020B0604020202020204" pitchFamily="34" charset="0"/>
              </a:rPr>
              <a:t> one</a:t>
            </a:r>
            <a:r>
              <a:rPr lang="en-GB" sz="1400" dirty="0">
                <a:effectLst/>
                <a:latin typeface="Arial" panose="020B0604020202020204" pitchFamily="34" charset="0"/>
                <a:ea typeface="Arial" panose="020B0604020202020204" pitchFamily="34" charset="0"/>
              </a:rPr>
              <a:t>, </a:t>
            </a:r>
            <a:r>
              <a:rPr lang="en-GB" sz="1400" i="1" dirty="0">
                <a:effectLst/>
                <a:latin typeface="Arial" panose="020B0604020202020204" pitchFamily="34" charset="0"/>
                <a:ea typeface="Arial" panose="020B0604020202020204" pitchFamily="34" charset="0"/>
              </a:rPr>
              <a:t>16</a:t>
            </a:r>
            <a:r>
              <a:rPr lang="en-GB" sz="1400" dirty="0">
                <a:effectLst/>
                <a:latin typeface="Arial" panose="020B0604020202020204" pitchFamily="34" charset="0"/>
                <a:ea typeface="Arial" panose="020B0604020202020204" pitchFamily="34" charset="0"/>
              </a:rPr>
              <a:t>(12), e0261594. </a:t>
            </a:r>
            <a:r>
              <a:rPr lang="en-GB" sz="1400" u="sng" dirty="0">
                <a:solidFill>
                  <a:srgbClr val="0000FF"/>
                </a:solidFill>
                <a:effectLst/>
                <a:latin typeface="Arial" panose="020B0604020202020204" pitchFamily="34" charset="0"/>
                <a:ea typeface="Arial" panose="020B0604020202020204" pitchFamily="34" charset="0"/>
                <a:hlinkClick r:id="rId12"/>
              </a:rPr>
              <a:t>https://journals.plos.org/plosone/article?id=10.1371/journal.pone.0261594</a:t>
            </a:r>
            <a:endParaRPr lang="en-US" sz="1400" dirty="0">
              <a:effectLst/>
              <a:latin typeface="Arial" panose="020B0604020202020204" pitchFamily="34" charset="0"/>
              <a:ea typeface="Arial" panose="020B0604020202020204" pitchFamily="34" charset="0"/>
            </a:endParaRPr>
          </a:p>
        </p:txBody>
      </p:sp>
      <p:sp>
        <p:nvSpPr>
          <p:cNvPr id="2" name="TextBox 1">
            <a:extLst>
              <a:ext uri="{FF2B5EF4-FFF2-40B4-BE49-F238E27FC236}">
                <a16:creationId xmlns:a16="http://schemas.microsoft.com/office/drawing/2014/main" id="{8B8EFE03-AB9C-EFC2-B12E-CC3EB57AA14F}"/>
              </a:ext>
            </a:extLst>
          </p:cNvPr>
          <p:cNvSpPr txBox="1"/>
          <p:nvPr/>
        </p:nvSpPr>
        <p:spPr>
          <a:xfrm>
            <a:off x="7010400" y="190500"/>
            <a:ext cx="4953000" cy="646331"/>
          </a:xfrm>
          <a:prstGeom prst="rect">
            <a:avLst/>
          </a:prstGeom>
          <a:noFill/>
        </p:spPr>
        <p:txBody>
          <a:bodyPr wrap="square">
            <a:spAutoFit/>
          </a:bodyPr>
          <a:lstStyle/>
          <a:p>
            <a:pPr lvl="0" algn="ctr"/>
            <a:r>
              <a:rPr lang="en-GB" b="1" dirty="0">
                <a:latin typeface="Arial" panose="020B0604020202020204" pitchFamily="34" charset="0"/>
                <a:cs typeface="Arial" panose="020B0604020202020204" pitchFamily="34" charset="0"/>
                <a:sym typeface="+mn-ea"/>
              </a:rPr>
              <a:t>Student Name: </a:t>
            </a:r>
            <a:r>
              <a:rPr lang="en-GB" b="1" dirty="0">
                <a:latin typeface="Arial" panose="020B0604020202020204" pitchFamily="34" charset="0"/>
                <a:cs typeface="Arial" panose="020B0604020202020204" pitchFamily="34" charset="0"/>
              </a:rPr>
              <a:t> </a:t>
            </a:r>
            <a:r>
              <a:rPr lang="en-GB" b="1" dirty="0"/>
              <a:t>Akashkumar Prajapati </a:t>
            </a:r>
            <a:endParaRPr lang="en-GB" b="1" dirty="0">
              <a:latin typeface="Arial" panose="020B0604020202020204" pitchFamily="34" charset="0"/>
              <a:cs typeface="Arial" panose="020B0604020202020204" pitchFamily="34" charset="0"/>
              <a:sym typeface="+mn-ea"/>
            </a:endParaRPr>
          </a:p>
          <a:p>
            <a:pPr lvl="0" algn="ctr"/>
            <a:r>
              <a:rPr lang="en-GB" b="1" dirty="0">
                <a:latin typeface="Arial" panose="020B0604020202020204" pitchFamily="34" charset="0"/>
                <a:cs typeface="Arial" panose="020B0604020202020204" pitchFamily="34" charset="0"/>
                <a:sym typeface="+mn-ea"/>
              </a:rPr>
              <a:t>ID: </a:t>
            </a:r>
            <a:r>
              <a:rPr lang="en-GB" b="1" dirty="0"/>
              <a:t>2438331</a:t>
            </a:r>
            <a:endParaRPr lang="en-GB" b="1" dirty="0">
              <a:latin typeface="Arial" panose="020B0604020202020204" pitchFamily="34" charset="0"/>
              <a:cs typeface="Arial" panose="020B0604020202020204" pitchFamily="34" charset="0"/>
              <a:sym typeface="+mn-ea"/>
            </a:endParaRPr>
          </a:p>
        </p:txBody>
      </p:sp>
    </p:spTree>
    <p:extLst>
      <p:ext uri="{BB962C8B-B14F-4D97-AF65-F5344CB8AC3E}">
        <p14:creationId xmlns:p14="http://schemas.microsoft.com/office/powerpoint/2010/main" val="2358855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94EF1-13E0-4237-5878-CA4E825849DF}"/>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09F3FC9F-BB13-71AC-D8CA-47BA9D888DED}"/>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671C3F46-9C96-E1C5-D1A9-7A746B6C13CB}"/>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600D5751-9364-BAE2-042D-F6E79BFF6DA0}"/>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 name="TextBox 1">
            <a:extLst>
              <a:ext uri="{FF2B5EF4-FFF2-40B4-BE49-F238E27FC236}">
                <a16:creationId xmlns:a16="http://schemas.microsoft.com/office/drawing/2014/main" id="{8C31D59C-69A1-BD34-82A0-CAEA9D998CE3}"/>
              </a:ext>
            </a:extLst>
          </p:cNvPr>
          <p:cNvSpPr txBox="1"/>
          <p:nvPr/>
        </p:nvSpPr>
        <p:spPr>
          <a:xfrm>
            <a:off x="2223836" y="3390900"/>
            <a:ext cx="13840326" cy="2305246"/>
          </a:xfrm>
          <a:prstGeom prst="rect">
            <a:avLst/>
          </a:prstGeom>
          <a:noFill/>
        </p:spPr>
        <p:txBody>
          <a:bodyPr wrap="square">
            <a:spAutoFit/>
          </a:bodyPr>
          <a:lstStyle/>
          <a:p>
            <a:pPr algn="ctr">
              <a:lnSpc>
                <a:spcPct val="150000"/>
              </a:lnSpc>
            </a:pPr>
            <a:r>
              <a:rPr lang="en-GB" sz="6000" b="1" dirty="0"/>
              <a:t>Topic: Performance management</a:t>
            </a:r>
            <a:endParaRPr lang="en-US" sz="6000" dirty="0"/>
          </a:p>
          <a:p>
            <a:pPr algn="ctr">
              <a:lnSpc>
                <a:spcPct val="150000"/>
              </a:lnSpc>
            </a:pPr>
            <a:r>
              <a:rPr lang="en-GB" sz="4000" b="1" dirty="0"/>
              <a:t>Krisha </a:t>
            </a:r>
            <a:r>
              <a:rPr lang="en-GB" sz="4000" b="1" dirty="0" err="1"/>
              <a:t>Navapara</a:t>
            </a:r>
            <a:r>
              <a:rPr lang="en-GB" sz="4000" b="1" dirty="0"/>
              <a:t> (ID: 2431955)</a:t>
            </a:r>
            <a:endParaRPr lang="en-US" sz="4000" dirty="0"/>
          </a:p>
        </p:txBody>
      </p:sp>
      <p:grpSp>
        <p:nvGrpSpPr>
          <p:cNvPr id="3" name="Group 35">
            <a:extLst>
              <a:ext uri="{FF2B5EF4-FFF2-40B4-BE49-F238E27FC236}">
                <a16:creationId xmlns:a16="http://schemas.microsoft.com/office/drawing/2014/main" id="{4CBD93AA-CAA1-0423-56A8-9E5CEAFFF48D}"/>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523CABD0-843A-7551-9C10-68600B3ACB7D}"/>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E5EBE99A-EBB7-B7B9-C61A-30EF746612FA}"/>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90A7F90D-09CF-7C57-F2B2-78B43921FE5F}"/>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3E62AF25-9E80-D283-C9E2-67BBE6698111}"/>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09D4891A-8705-41F4-468E-8A1651EB3724}"/>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35728B4E-7072-C7A1-6217-0CEFF0AD2133}"/>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D1212587-82A6-A7A1-BE5E-E30E5FCF1668}"/>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DB1B49B2-1A05-9448-D40F-B533D5CC564E}"/>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pic>
        <p:nvPicPr>
          <p:cNvPr id="13" name="Picture 12">
            <a:extLst>
              <a:ext uri="{FF2B5EF4-FFF2-40B4-BE49-F238E27FC236}">
                <a16:creationId xmlns:a16="http://schemas.microsoft.com/office/drawing/2014/main" id="{C07ADB2F-C1BE-2E7C-77C5-A963040AD232}"/>
              </a:ext>
            </a:extLst>
          </p:cNvPr>
          <p:cNvPicPr>
            <a:picLocks noChangeAspect="1"/>
          </p:cNvPicPr>
          <p:nvPr/>
        </p:nvPicPr>
        <p:blipFill>
          <a:blip r:embed="rId6"/>
          <a:stretch>
            <a:fillRect/>
          </a:stretch>
        </p:blipFill>
        <p:spPr>
          <a:xfrm>
            <a:off x="15621000" y="266701"/>
            <a:ext cx="2364826" cy="914400"/>
          </a:xfrm>
          <a:prstGeom prst="rect">
            <a:avLst/>
          </a:prstGeom>
        </p:spPr>
      </p:pic>
      <p:pic>
        <p:nvPicPr>
          <p:cNvPr id="14" name="Picture 2" descr="D:\SUMANTA\OCTOBER\31 OCT\SEP_AIN4918    RW\Microsoft-Logo-Transparent.png">
            <a:extLst>
              <a:ext uri="{FF2B5EF4-FFF2-40B4-BE49-F238E27FC236}">
                <a16:creationId xmlns:a16="http://schemas.microsoft.com/office/drawing/2014/main" id="{D9802369-A8BF-478F-6514-76B443F58EE2}"/>
              </a:ext>
            </a:extLst>
          </p:cNvPr>
          <p:cNvPicPr>
            <a:picLocks noChangeAspect="1" noChangeArrowheads="1"/>
          </p:cNvPicPr>
          <p:nvPr/>
        </p:nvPicPr>
        <p:blipFill>
          <a:blip r:embed="rId7"/>
          <a:srcRect t="17757" b="23365"/>
          <a:stretch>
            <a:fillRect/>
          </a:stretch>
        </p:blipFill>
        <p:spPr bwMode="auto">
          <a:xfrm>
            <a:off x="762000" y="571500"/>
            <a:ext cx="2859545" cy="947056"/>
          </a:xfrm>
          <a:prstGeom prst="rect">
            <a:avLst/>
          </a:prstGeom>
          <a:noFill/>
        </p:spPr>
      </p:pic>
    </p:spTree>
    <p:extLst>
      <p:ext uri="{BB962C8B-B14F-4D97-AF65-F5344CB8AC3E}">
        <p14:creationId xmlns:p14="http://schemas.microsoft.com/office/powerpoint/2010/main" val="20666005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8365C-1191-B7F2-2B67-7294451EFEB7}"/>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A76C7EE1-AAB6-B35C-EB97-84F43C0270EA}"/>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9125BCF8-4C03-31C0-0DF4-A45D16EE0A99}"/>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D02D8528-AAD0-D574-3B94-4F8747DC0FA2}"/>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357C7D79-A676-BB88-E3BE-FBD7973E28C0}"/>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4A7BA6F3-0BE8-7891-E144-98D9A8783649}"/>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3BB65CA3-122D-B0C0-339E-36D1EB3299AC}"/>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B96CC2D7-5670-64A2-8FAF-01B77407B9CB}"/>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617CA630-B5EF-7857-0745-6900DD77AD9F}"/>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60CA57DB-53C9-8A27-A8B2-999408F06FB6}"/>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70AAE5F2-083E-1CF5-DB1D-476E9E4E94AF}"/>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D1B77A3E-CA47-9184-3B44-B59317377EAD}"/>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45541AB4-EC6A-54BB-CAE3-E74D93457130}"/>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C349601E-108C-8166-236F-091EA87323B4}"/>
              </a:ext>
            </a:extLst>
          </p:cNvPr>
          <p:cNvSpPr txBox="1"/>
          <p:nvPr/>
        </p:nvSpPr>
        <p:spPr>
          <a:xfrm>
            <a:off x="3200400" y="1562100"/>
            <a:ext cx="12522776" cy="1446550"/>
          </a:xfrm>
          <a:prstGeom prst="rect">
            <a:avLst/>
          </a:prstGeom>
          <a:noFill/>
        </p:spPr>
        <p:txBody>
          <a:bodyPr wrap="square">
            <a:spAutoFit/>
          </a:bodyPr>
          <a:lstStyle/>
          <a:p>
            <a:pPr algn="ctr"/>
            <a:r>
              <a:rPr lang="en-GB" sz="4400" b="1" dirty="0">
                <a:effectLst/>
                <a:latin typeface="Arial" panose="020B0604020202020204" pitchFamily="34" charset="0"/>
                <a:ea typeface="Arial" panose="020B0604020202020204" pitchFamily="34" charset="0"/>
              </a:rPr>
              <a:t>Overview of Performance Management at Microsoft </a:t>
            </a:r>
            <a:endParaRPr lang="en-US" sz="4400" b="1" dirty="0"/>
          </a:p>
        </p:txBody>
      </p:sp>
      <p:graphicFrame>
        <p:nvGraphicFramePr>
          <p:cNvPr id="15" name="Diagram 14">
            <a:extLst>
              <a:ext uri="{FF2B5EF4-FFF2-40B4-BE49-F238E27FC236}">
                <a16:creationId xmlns:a16="http://schemas.microsoft.com/office/drawing/2014/main" id="{C1BE300E-B6F5-615E-4F51-AF3A057D4C09}"/>
              </a:ext>
            </a:extLst>
          </p:cNvPr>
          <p:cNvGraphicFramePr/>
          <p:nvPr>
            <p:extLst>
              <p:ext uri="{D42A27DB-BD31-4B8C-83A1-F6EECF244321}">
                <p14:modId xmlns:p14="http://schemas.microsoft.com/office/powerpoint/2010/main" val="2794904153"/>
              </p:ext>
            </p:extLst>
          </p:nvPr>
        </p:nvGraphicFramePr>
        <p:xfrm>
          <a:off x="8763000" y="3206991"/>
          <a:ext cx="8991600" cy="566449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6" name="Picture 15">
            <a:extLst>
              <a:ext uri="{FF2B5EF4-FFF2-40B4-BE49-F238E27FC236}">
                <a16:creationId xmlns:a16="http://schemas.microsoft.com/office/drawing/2014/main" id="{281D6300-C7A4-3912-C506-EED11B14CD49}"/>
              </a:ext>
            </a:extLst>
          </p:cNvPr>
          <p:cNvPicPr>
            <a:picLocks noChangeAspect="1"/>
          </p:cNvPicPr>
          <p:nvPr/>
        </p:nvPicPr>
        <p:blipFill>
          <a:blip r:embed="rId12"/>
          <a:stretch>
            <a:fillRect/>
          </a:stretch>
        </p:blipFill>
        <p:spPr>
          <a:xfrm>
            <a:off x="329912" y="3206991"/>
            <a:ext cx="8097522" cy="5398348"/>
          </a:xfrm>
          <a:prstGeom prst="rect">
            <a:avLst/>
          </a:prstGeom>
        </p:spPr>
      </p:pic>
      <p:sp>
        <p:nvSpPr>
          <p:cNvPr id="17" name="TextBox 16">
            <a:extLst>
              <a:ext uri="{FF2B5EF4-FFF2-40B4-BE49-F238E27FC236}">
                <a16:creationId xmlns:a16="http://schemas.microsoft.com/office/drawing/2014/main" id="{C27415BC-3AEF-794C-39BF-7DD419D45782}"/>
              </a:ext>
            </a:extLst>
          </p:cNvPr>
          <p:cNvSpPr txBox="1"/>
          <p:nvPr/>
        </p:nvSpPr>
        <p:spPr>
          <a:xfrm>
            <a:off x="2486526" y="9022659"/>
            <a:ext cx="3761874" cy="369332"/>
          </a:xfrm>
          <a:prstGeom prst="rect">
            <a:avLst/>
          </a:prstGeom>
          <a:noFill/>
        </p:spPr>
        <p:txBody>
          <a:bodyPr wrap="square">
            <a:spAutoFit/>
          </a:bodyPr>
          <a:lstStyle/>
          <a:p>
            <a:pPr lvl="0"/>
            <a:r>
              <a:rPr lang="en-GB" sz="1800" dirty="0"/>
              <a:t>(Source:</a:t>
            </a:r>
            <a:r>
              <a:rPr lang="en-GB" dirty="0"/>
              <a:t> </a:t>
            </a:r>
            <a:r>
              <a:rPr lang="en-GB" dirty="0" err="1"/>
              <a:t>Engagedly</a:t>
            </a:r>
            <a:r>
              <a:rPr lang="en-GB" sz="1800" dirty="0"/>
              <a:t>, 2022)</a:t>
            </a:r>
            <a:endParaRPr lang="en-US" dirty="0"/>
          </a:p>
        </p:txBody>
      </p:sp>
      <p:pic>
        <p:nvPicPr>
          <p:cNvPr id="2" name="Picture 1">
            <a:extLst>
              <a:ext uri="{FF2B5EF4-FFF2-40B4-BE49-F238E27FC236}">
                <a16:creationId xmlns:a16="http://schemas.microsoft.com/office/drawing/2014/main" id="{80716E91-0A05-4CC9-8133-EEE527ED86BB}"/>
              </a:ext>
            </a:extLst>
          </p:cNvPr>
          <p:cNvPicPr>
            <a:picLocks noChangeAspect="1"/>
          </p:cNvPicPr>
          <p:nvPr/>
        </p:nvPicPr>
        <p:blipFill>
          <a:blip r:embed="rId13"/>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D8CEC864-D760-5FE7-3678-6F03425AFBD9}"/>
              </a:ext>
            </a:extLst>
          </p:cNvPr>
          <p:cNvPicPr>
            <a:picLocks noChangeAspect="1" noChangeArrowheads="1"/>
          </p:cNvPicPr>
          <p:nvPr/>
        </p:nvPicPr>
        <p:blipFill>
          <a:blip r:embed="rId14"/>
          <a:srcRect t="17757" b="23365"/>
          <a:stretch>
            <a:fillRect/>
          </a:stretch>
        </p:blipFill>
        <p:spPr bwMode="auto">
          <a:xfrm>
            <a:off x="762000" y="571500"/>
            <a:ext cx="2859545" cy="947056"/>
          </a:xfrm>
          <a:prstGeom prst="rect">
            <a:avLst/>
          </a:prstGeom>
          <a:noFill/>
        </p:spPr>
      </p:pic>
      <p:sp>
        <p:nvSpPr>
          <p:cNvPr id="18" name="TextBox 17">
            <a:extLst>
              <a:ext uri="{FF2B5EF4-FFF2-40B4-BE49-F238E27FC236}">
                <a16:creationId xmlns:a16="http://schemas.microsoft.com/office/drawing/2014/main" id="{C017805A-C6B0-02E9-161D-CFC1EE552031}"/>
              </a:ext>
            </a:extLst>
          </p:cNvPr>
          <p:cNvSpPr txBox="1"/>
          <p:nvPr/>
        </p:nvSpPr>
        <p:spPr>
          <a:xfrm>
            <a:off x="7315200" y="342900"/>
            <a:ext cx="4953000" cy="646331"/>
          </a:xfrm>
          <a:prstGeom prst="rect">
            <a:avLst/>
          </a:prstGeom>
          <a:noFill/>
        </p:spPr>
        <p:txBody>
          <a:bodyPr wrap="square">
            <a:spAutoFit/>
          </a:bodyPr>
          <a:lstStyle/>
          <a:p>
            <a:pPr lvl="0" algn="ctr"/>
            <a:r>
              <a:rPr lang="en-GB" b="1" dirty="0">
                <a:latin typeface="Times New Roman" panose="02020603050405020304" pitchFamily="18" charset="0"/>
                <a:cs typeface="Times New Roman" panose="02020603050405020304" pitchFamily="18" charset="0"/>
                <a:sym typeface="+mn-ea"/>
              </a:rPr>
              <a:t>Student Name: </a:t>
            </a:r>
            <a:r>
              <a:rPr lang="en-GB" b="1" dirty="0"/>
              <a:t> Krisha </a:t>
            </a:r>
            <a:r>
              <a:rPr lang="en-GB" b="1" dirty="0" err="1"/>
              <a:t>Navapara</a:t>
            </a:r>
            <a:endParaRPr lang="en-GB" b="1" dirty="0">
              <a:latin typeface="Times New Roman" panose="02020603050405020304" pitchFamily="18" charset="0"/>
              <a:cs typeface="Times New Roman" panose="02020603050405020304" pitchFamily="18" charset="0"/>
              <a:sym typeface="+mn-ea"/>
            </a:endParaRPr>
          </a:p>
          <a:p>
            <a:pPr lvl="0" algn="ctr"/>
            <a:r>
              <a:rPr lang="en-GB" b="1" dirty="0">
                <a:latin typeface="Times New Roman" panose="02020603050405020304" pitchFamily="18" charset="0"/>
                <a:cs typeface="Times New Roman" panose="02020603050405020304" pitchFamily="18" charset="0"/>
                <a:sym typeface="+mn-ea"/>
              </a:rPr>
              <a:t>ID: </a:t>
            </a:r>
            <a:r>
              <a:rPr lang="en-GB" b="1" dirty="0"/>
              <a:t>2431955</a:t>
            </a:r>
            <a:endParaRPr lang="en-GB" b="1" dirty="0">
              <a:latin typeface="Times New Roman" panose="02020603050405020304" pitchFamily="18" charset="0"/>
              <a:cs typeface="Times New Roman" panose="02020603050405020304" pitchFamily="18" charset="0"/>
              <a:sym typeface="+mn-ea"/>
            </a:endParaRPr>
          </a:p>
        </p:txBody>
      </p:sp>
    </p:spTree>
    <p:extLst>
      <p:ext uri="{BB962C8B-B14F-4D97-AF65-F5344CB8AC3E}">
        <p14:creationId xmlns:p14="http://schemas.microsoft.com/office/powerpoint/2010/main" val="32131278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D33CA-035E-F80D-982C-B82854A2BF5E}"/>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5E1A56F5-2E5D-090E-84ED-95EE2E52F174}"/>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2E42FB3B-26C9-CFD5-271E-9FCD9E9960DF}"/>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EBF4032D-62CA-A476-A26B-D8114CF34F80}"/>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FD53A09B-60AA-43E7-1568-F4EBD8A4B206}"/>
              </a:ext>
            </a:extLst>
          </p:cNvPr>
          <p:cNvGrpSpPr/>
          <p:nvPr/>
        </p:nvGrpSpPr>
        <p:grpSpPr>
          <a:xfrm>
            <a:off x="-1342907" y="9585626"/>
            <a:ext cx="20973813" cy="734301"/>
            <a:chOff x="0" y="0"/>
            <a:chExt cx="11607985" cy="406400"/>
          </a:xfrm>
        </p:grpSpPr>
        <p:sp>
          <p:nvSpPr>
            <p:cNvPr id="4" name="Freeform 36">
              <a:extLst>
                <a:ext uri="{FF2B5EF4-FFF2-40B4-BE49-F238E27FC236}">
                  <a16:creationId xmlns:a16="http://schemas.microsoft.com/office/drawing/2014/main" id="{425D6495-D717-7ECF-4DEE-6888133D1738}"/>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FC231B63-1C62-359E-2FC4-F2CD8829D833}"/>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4C0D7604-62B5-57BF-23E7-2CB326C0434A}"/>
              </a:ext>
            </a:extLst>
          </p:cNvPr>
          <p:cNvGrpSpPr/>
          <p:nvPr/>
        </p:nvGrpSpPr>
        <p:grpSpPr>
          <a:xfrm>
            <a:off x="2488624" y="9585626"/>
            <a:ext cx="13310752" cy="734301"/>
            <a:chOff x="0" y="0"/>
            <a:chExt cx="7366854" cy="406400"/>
          </a:xfrm>
        </p:grpSpPr>
        <p:sp>
          <p:nvSpPr>
            <p:cNvPr id="7" name="Freeform 39">
              <a:extLst>
                <a:ext uri="{FF2B5EF4-FFF2-40B4-BE49-F238E27FC236}">
                  <a16:creationId xmlns:a16="http://schemas.microsoft.com/office/drawing/2014/main" id="{978EFA82-DF2A-37D9-4DA7-0B78DE759B41}"/>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5F4231F7-603F-DE65-8999-52E22E859FBF}"/>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79C96D80-118E-FB56-F8C3-09D6165CA37B}"/>
              </a:ext>
            </a:extLst>
          </p:cNvPr>
          <p:cNvGrpSpPr/>
          <p:nvPr/>
        </p:nvGrpSpPr>
        <p:grpSpPr>
          <a:xfrm>
            <a:off x="4131384" y="9585626"/>
            <a:ext cx="10025232" cy="734301"/>
            <a:chOff x="0" y="0"/>
            <a:chExt cx="5548478" cy="406400"/>
          </a:xfrm>
        </p:grpSpPr>
        <p:sp>
          <p:nvSpPr>
            <p:cNvPr id="10" name="Freeform 42">
              <a:extLst>
                <a:ext uri="{FF2B5EF4-FFF2-40B4-BE49-F238E27FC236}">
                  <a16:creationId xmlns:a16="http://schemas.microsoft.com/office/drawing/2014/main" id="{15FEAC08-2686-4C64-CA3E-AEFA41437927}"/>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F5499A32-B283-4D46-A926-FDB8FD24628D}"/>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D4AE5034-96F2-5209-4CA4-53E01954EF57}"/>
              </a:ext>
            </a:extLst>
          </p:cNvPr>
          <p:cNvSpPr txBox="1"/>
          <p:nvPr/>
        </p:nvSpPr>
        <p:spPr>
          <a:xfrm>
            <a:off x="2895600" y="1333500"/>
            <a:ext cx="13018167" cy="1569660"/>
          </a:xfrm>
          <a:prstGeom prst="rect">
            <a:avLst/>
          </a:prstGeom>
          <a:noFill/>
        </p:spPr>
        <p:txBody>
          <a:bodyPr wrap="square">
            <a:spAutoFit/>
          </a:bodyPr>
          <a:lstStyle/>
          <a:p>
            <a:pPr marL="0" marR="0" algn="ctr">
              <a:spcBef>
                <a:spcPts val="1200"/>
              </a:spcBef>
              <a:spcAft>
                <a:spcPts val="1200"/>
              </a:spcAft>
              <a:buNone/>
            </a:pPr>
            <a:r>
              <a:rPr lang="en-GB" sz="4800" b="1" kern="0" dirty="0">
                <a:effectLst/>
                <a:latin typeface="Arial" panose="020B0604020202020204" pitchFamily="34" charset="0"/>
              </a:rPr>
              <a:t>Current HR Policies and Practices in Performance Management</a:t>
            </a:r>
            <a:endParaRPr lang="en-US" sz="4800" b="1" kern="0" dirty="0">
              <a:effectLst/>
              <a:latin typeface="Arial" panose="020B0604020202020204" pitchFamily="34" charset="0"/>
            </a:endParaRPr>
          </a:p>
        </p:txBody>
      </p:sp>
      <p:sp>
        <p:nvSpPr>
          <p:cNvPr id="16" name="TextBox 15">
            <a:extLst>
              <a:ext uri="{FF2B5EF4-FFF2-40B4-BE49-F238E27FC236}">
                <a16:creationId xmlns:a16="http://schemas.microsoft.com/office/drawing/2014/main" id="{A0905A41-1F0E-50CB-7DB0-56E81F38B147}"/>
              </a:ext>
            </a:extLst>
          </p:cNvPr>
          <p:cNvSpPr txBox="1"/>
          <p:nvPr/>
        </p:nvSpPr>
        <p:spPr>
          <a:xfrm>
            <a:off x="169383" y="3045274"/>
            <a:ext cx="10491536" cy="5460149"/>
          </a:xfrm>
          <a:prstGeom prst="rect">
            <a:avLst/>
          </a:prstGeom>
          <a:noFill/>
        </p:spPr>
        <p:txBody>
          <a:bodyPr wrap="square">
            <a:spAutoFit/>
          </a:bodyPr>
          <a:lstStyle/>
          <a:p>
            <a:pPr marL="457200" marR="0" indent="-457200" algn="just">
              <a:lnSpc>
                <a:spcPct val="150000"/>
              </a:lnSpc>
              <a:spcBef>
                <a:spcPts val="1200"/>
              </a:spcBef>
              <a:spcAft>
                <a:spcPts val="1200"/>
              </a:spcAft>
              <a:buFont typeface="Wingdings" panose="05000000000000000000" pitchFamily="2" charset="2"/>
              <a:buChar char="v"/>
            </a:pPr>
            <a:r>
              <a:rPr lang="en-GB" sz="2800" dirty="0">
                <a:effectLst/>
                <a:latin typeface="Arial" panose="020B0604020202020204" pitchFamily="34" charset="0"/>
                <a:ea typeface="Arial" panose="020B0604020202020204" pitchFamily="34" charset="0"/>
              </a:rPr>
              <a:t>Microsoft uses the “Connects” framework for continuous dialogue between employees and managers.</a:t>
            </a:r>
            <a:endParaRPr lang="en-US" sz="2800" dirty="0">
              <a:effectLst/>
              <a:latin typeface="Arial" panose="020B0604020202020204" pitchFamily="34" charset="0"/>
              <a:ea typeface="Arial" panose="020B0604020202020204" pitchFamily="34" charset="0"/>
            </a:endParaRPr>
          </a:p>
          <a:p>
            <a:pPr marL="457200" marR="0" indent="-457200" algn="just">
              <a:lnSpc>
                <a:spcPct val="150000"/>
              </a:lnSpc>
              <a:spcBef>
                <a:spcPts val="1200"/>
              </a:spcBef>
              <a:spcAft>
                <a:spcPts val="1200"/>
              </a:spcAft>
              <a:buFont typeface="Wingdings" panose="05000000000000000000" pitchFamily="2" charset="2"/>
              <a:buChar char="v"/>
            </a:pPr>
            <a:r>
              <a:rPr lang="en-GB" sz="2800" dirty="0">
                <a:effectLst/>
                <a:latin typeface="Arial" panose="020B0604020202020204" pitchFamily="34" charset="0"/>
                <a:ea typeface="Arial" panose="020B0604020202020204" pitchFamily="34" charset="0"/>
              </a:rPr>
              <a:t>Regular check-ins replace annual reviews to promote agility (Dering and Larsson, 2025).</a:t>
            </a:r>
            <a:endParaRPr lang="en-US" sz="2800" dirty="0">
              <a:effectLst/>
              <a:latin typeface="Arial" panose="020B0604020202020204" pitchFamily="34" charset="0"/>
              <a:ea typeface="Arial" panose="020B0604020202020204" pitchFamily="34" charset="0"/>
            </a:endParaRPr>
          </a:p>
          <a:p>
            <a:pPr marL="457200" marR="0" indent="-457200" algn="just">
              <a:lnSpc>
                <a:spcPct val="150000"/>
              </a:lnSpc>
              <a:spcBef>
                <a:spcPts val="1200"/>
              </a:spcBef>
              <a:spcAft>
                <a:spcPts val="1200"/>
              </a:spcAft>
              <a:buFont typeface="Wingdings" panose="05000000000000000000" pitchFamily="2" charset="2"/>
              <a:buChar char="v"/>
            </a:pPr>
            <a:r>
              <a:rPr lang="en-GB" sz="2800" dirty="0">
                <a:effectLst/>
                <a:latin typeface="Arial" panose="020B0604020202020204" pitchFamily="34" charset="0"/>
                <a:ea typeface="Arial" panose="020B0604020202020204" pitchFamily="34" charset="0"/>
              </a:rPr>
              <a:t>Goals are aligned with team objectives and company vision.</a:t>
            </a:r>
            <a:endParaRPr lang="en-US" sz="2800" dirty="0">
              <a:effectLst/>
              <a:latin typeface="Arial" panose="020B0604020202020204" pitchFamily="34" charset="0"/>
              <a:ea typeface="Arial" panose="020B0604020202020204" pitchFamily="34" charset="0"/>
            </a:endParaRPr>
          </a:p>
          <a:p>
            <a:pPr marL="457200" marR="0" indent="-457200" algn="just">
              <a:lnSpc>
                <a:spcPct val="150000"/>
              </a:lnSpc>
              <a:spcBef>
                <a:spcPts val="1200"/>
              </a:spcBef>
              <a:spcAft>
                <a:spcPts val="1200"/>
              </a:spcAft>
              <a:buFont typeface="Wingdings" panose="05000000000000000000" pitchFamily="2" charset="2"/>
              <a:buChar char="v"/>
            </a:pPr>
            <a:r>
              <a:rPr lang="en-GB" sz="2800" dirty="0">
                <a:effectLst/>
                <a:latin typeface="Arial" panose="020B0604020202020204" pitchFamily="34" charset="0"/>
                <a:ea typeface="Arial" panose="020B0604020202020204" pitchFamily="34" charset="0"/>
              </a:rPr>
              <a:t>Digital tools like Viva Insights support data-driven performance tracking.</a:t>
            </a:r>
            <a:endParaRPr lang="en-US" sz="2800" dirty="0">
              <a:effectLst/>
              <a:latin typeface="Arial" panose="020B0604020202020204" pitchFamily="34" charset="0"/>
              <a:ea typeface="Arial" panose="020B0604020202020204" pitchFamily="34" charset="0"/>
            </a:endParaRPr>
          </a:p>
        </p:txBody>
      </p:sp>
      <p:pic>
        <p:nvPicPr>
          <p:cNvPr id="17" name="Picture 16">
            <a:extLst>
              <a:ext uri="{FF2B5EF4-FFF2-40B4-BE49-F238E27FC236}">
                <a16:creationId xmlns:a16="http://schemas.microsoft.com/office/drawing/2014/main" id="{494AD498-CB15-5724-5FC0-76C4387BEA05}"/>
              </a:ext>
            </a:extLst>
          </p:cNvPr>
          <p:cNvPicPr>
            <a:picLocks noChangeAspect="1"/>
          </p:cNvPicPr>
          <p:nvPr/>
        </p:nvPicPr>
        <p:blipFill>
          <a:blip r:embed="rId7"/>
          <a:srcRect l="3662" b="11585"/>
          <a:stretch>
            <a:fillRect/>
          </a:stretch>
        </p:blipFill>
        <p:spPr>
          <a:xfrm>
            <a:off x="11309962" y="3617213"/>
            <a:ext cx="6808655" cy="3498685"/>
          </a:xfrm>
          <a:prstGeom prst="rect">
            <a:avLst/>
          </a:prstGeom>
        </p:spPr>
      </p:pic>
      <p:sp>
        <p:nvSpPr>
          <p:cNvPr id="18" name="TextBox 17">
            <a:extLst>
              <a:ext uri="{FF2B5EF4-FFF2-40B4-BE49-F238E27FC236}">
                <a16:creationId xmlns:a16="http://schemas.microsoft.com/office/drawing/2014/main" id="{4B33CEA3-B203-16CB-BCCD-3F54C22AD18C}"/>
              </a:ext>
            </a:extLst>
          </p:cNvPr>
          <p:cNvSpPr txBox="1"/>
          <p:nvPr/>
        </p:nvSpPr>
        <p:spPr>
          <a:xfrm>
            <a:off x="13335000" y="7962900"/>
            <a:ext cx="3761874" cy="369332"/>
          </a:xfrm>
          <a:prstGeom prst="rect">
            <a:avLst/>
          </a:prstGeom>
          <a:noFill/>
        </p:spPr>
        <p:txBody>
          <a:bodyPr wrap="square">
            <a:spAutoFit/>
          </a:bodyPr>
          <a:lstStyle/>
          <a:p>
            <a:pPr lvl="0"/>
            <a:r>
              <a:rPr lang="en-GB" sz="1800" dirty="0"/>
              <a:t>(Source:</a:t>
            </a:r>
            <a:r>
              <a:rPr lang="en-GB" dirty="0"/>
              <a:t> </a:t>
            </a:r>
            <a:r>
              <a:rPr lang="en-GB" dirty="0" err="1"/>
              <a:t>FourVision</a:t>
            </a:r>
            <a:r>
              <a:rPr lang="en-GB" sz="1800" dirty="0"/>
              <a:t>, 2022)</a:t>
            </a:r>
            <a:endParaRPr lang="en-US" dirty="0"/>
          </a:p>
        </p:txBody>
      </p:sp>
      <p:pic>
        <p:nvPicPr>
          <p:cNvPr id="2" name="Picture 1">
            <a:extLst>
              <a:ext uri="{FF2B5EF4-FFF2-40B4-BE49-F238E27FC236}">
                <a16:creationId xmlns:a16="http://schemas.microsoft.com/office/drawing/2014/main" id="{12BE0B98-6BB9-CAAA-556C-CCF9709C4D52}"/>
              </a:ext>
            </a:extLst>
          </p:cNvPr>
          <p:cNvPicPr>
            <a:picLocks noChangeAspect="1"/>
          </p:cNvPicPr>
          <p:nvPr/>
        </p:nvPicPr>
        <p:blipFill>
          <a:blip r:embed="rId8"/>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BCD5834F-B757-A2C0-FC03-ADA3FDD4ED17}"/>
              </a:ext>
            </a:extLst>
          </p:cNvPr>
          <p:cNvPicPr>
            <a:picLocks noChangeAspect="1" noChangeArrowheads="1"/>
          </p:cNvPicPr>
          <p:nvPr/>
        </p:nvPicPr>
        <p:blipFill>
          <a:blip r:embed="rId9"/>
          <a:srcRect t="17757" b="23365"/>
          <a:stretch>
            <a:fillRect/>
          </a:stretch>
        </p:blipFill>
        <p:spPr bwMode="auto">
          <a:xfrm>
            <a:off x="762000" y="571500"/>
            <a:ext cx="2859545" cy="947056"/>
          </a:xfrm>
          <a:prstGeom prst="rect">
            <a:avLst/>
          </a:prstGeom>
          <a:noFill/>
        </p:spPr>
      </p:pic>
      <p:sp>
        <p:nvSpPr>
          <p:cNvPr id="15" name="TextBox 14">
            <a:extLst>
              <a:ext uri="{FF2B5EF4-FFF2-40B4-BE49-F238E27FC236}">
                <a16:creationId xmlns:a16="http://schemas.microsoft.com/office/drawing/2014/main" id="{9C29D8AE-902A-6B68-A9D9-670ACB185D5F}"/>
              </a:ext>
            </a:extLst>
          </p:cNvPr>
          <p:cNvSpPr txBox="1"/>
          <p:nvPr/>
        </p:nvSpPr>
        <p:spPr>
          <a:xfrm>
            <a:off x="7315200" y="342900"/>
            <a:ext cx="4953000" cy="646331"/>
          </a:xfrm>
          <a:prstGeom prst="rect">
            <a:avLst/>
          </a:prstGeom>
          <a:noFill/>
        </p:spPr>
        <p:txBody>
          <a:bodyPr wrap="square">
            <a:spAutoFit/>
          </a:bodyPr>
          <a:lstStyle/>
          <a:p>
            <a:pPr lvl="0" algn="ctr"/>
            <a:r>
              <a:rPr lang="en-GB" b="1" dirty="0">
                <a:latin typeface="Times New Roman" panose="02020603050405020304" pitchFamily="18" charset="0"/>
                <a:cs typeface="Times New Roman" panose="02020603050405020304" pitchFamily="18" charset="0"/>
                <a:sym typeface="+mn-ea"/>
              </a:rPr>
              <a:t>Student Name: </a:t>
            </a:r>
            <a:r>
              <a:rPr lang="en-GB" b="1" dirty="0"/>
              <a:t> Krisha </a:t>
            </a:r>
            <a:r>
              <a:rPr lang="en-GB" b="1" dirty="0" err="1"/>
              <a:t>Navapara</a:t>
            </a:r>
            <a:endParaRPr lang="en-GB" b="1" dirty="0">
              <a:latin typeface="Times New Roman" panose="02020603050405020304" pitchFamily="18" charset="0"/>
              <a:cs typeface="Times New Roman" panose="02020603050405020304" pitchFamily="18" charset="0"/>
              <a:sym typeface="+mn-ea"/>
            </a:endParaRPr>
          </a:p>
          <a:p>
            <a:pPr lvl="0" algn="ctr"/>
            <a:r>
              <a:rPr lang="en-GB" b="1" dirty="0">
                <a:latin typeface="Times New Roman" panose="02020603050405020304" pitchFamily="18" charset="0"/>
                <a:cs typeface="Times New Roman" panose="02020603050405020304" pitchFamily="18" charset="0"/>
                <a:sym typeface="+mn-ea"/>
              </a:rPr>
              <a:t>ID: </a:t>
            </a:r>
            <a:r>
              <a:rPr lang="en-GB" b="1" dirty="0"/>
              <a:t>2431955</a:t>
            </a:r>
            <a:endParaRPr lang="en-GB" b="1" dirty="0">
              <a:latin typeface="Times New Roman" panose="02020603050405020304" pitchFamily="18" charset="0"/>
              <a:cs typeface="Times New Roman" panose="02020603050405020304" pitchFamily="18" charset="0"/>
              <a:sym typeface="+mn-ea"/>
            </a:endParaRPr>
          </a:p>
        </p:txBody>
      </p:sp>
    </p:spTree>
    <p:extLst>
      <p:ext uri="{BB962C8B-B14F-4D97-AF65-F5344CB8AC3E}">
        <p14:creationId xmlns:p14="http://schemas.microsoft.com/office/powerpoint/2010/main" val="10182129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BB227-FCF5-0B60-0DB3-DB4385A8411D}"/>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4714C3BF-4F1A-FE7A-BFB9-031C8AC59D61}"/>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B15BB019-62E0-6472-C3FB-D7F263E3FA64}"/>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A4E05680-659D-8B34-219A-C0FBA89A0106}"/>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D8AF244D-FA95-EBD5-5E9A-2C733454DFE9}"/>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07AC6AAE-7C15-16B4-3863-12CB332BA063}"/>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111B6F7E-9584-E8DE-B9DF-89C1C87F55E3}"/>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2D01BFF2-7FCD-2F14-6E37-B2F382BDAC85}"/>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F7D291CF-56E0-5C80-3BBD-4ED4AE3F7E4E}"/>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FEE11DFC-EBCC-5879-5C60-4DB9CDCBC0DE}"/>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C3131970-A523-66A0-B149-64839D2435BD}"/>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508D810E-00AD-5E8D-5BFF-2DEFB8A9ECA0}"/>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DB352C6C-265A-D4CC-E266-5560C53CC93A}"/>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26A974B0-D3E1-F996-0F71-631F2D2019CB}"/>
              </a:ext>
            </a:extLst>
          </p:cNvPr>
          <p:cNvSpPr txBox="1"/>
          <p:nvPr/>
        </p:nvSpPr>
        <p:spPr>
          <a:xfrm>
            <a:off x="4267200" y="1257300"/>
            <a:ext cx="10491536" cy="1938992"/>
          </a:xfrm>
          <a:prstGeom prst="rect">
            <a:avLst/>
          </a:prstGeom>
          <a:noFill/>
        </p:spPr>
        <p:txBody>
          <a:bodyPr wrap="square">
            <a:spAutoFit/>
          </a:bodyPr>
          <a:lstStyle/>
          <a:p>
            <a:pPr algn="ctr"/>
            <a:r>
              <a:rPr lang="en-GB" sz="6000" b="1" dirty="0">
                <a:effectLst/>
                <a:latin typeface="Arial" panose="020B0604020202020204" pitchFamily="34" charset="0"/>
                <a:ea typeface="Arial" panose="020B0604020202020204" pitchFamily="34" charset="0"/>
              </a:rPr>
              <a:t>Role of Line Managers in Performance Management</a:t>
            </a:r>
            <a:endParaRPr lang="en-US" sz="6000" b="1" dirty="0"/>
          </a:p>
        </p:txBody>
      </p:sp>
      <p:graphicFrame>
        <p:nvGraphicFramePr>
          <p:cNvPr id="15" name="Diagram 14">
            <a:extLst>
              <a:ext uri="{FF2B5EF4-FFF2-40B4-BE49-F238E27FC236}">
                <a16:creationId xmlns:a16="http://schemas.microsoft.com/office/drawing/2014/main" id="{C13CB2A4-4D5A-19C1-7D18-2F15CAB157B4}"/>
              </a:ext>
            </a:extLst>
          </p:cNvPr>
          <p:cNvGraphicFramePr/>
          <p:nvPr>
            <p:extLst>
              <p:ext uri="{D42A27DB-BD31-4B8C-83A1-F6EECF244321}">
                <p14:modId xmlns:p14="http://schemas.microsoft.com/office/powerpoint/2010/main" val="3199030041"/>
              </p:ext>
            </p:extLst>
          </p:nvPr>
        </p:nvGraphicFramePr>
        <p:xfrm>
          <a:off x="8153400" y="3924300"/>
          <a:ext cx="10015107" cy="478634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6" name="Picture 15">
            <a:extLst>
              <a:ext uri="{FF2B5EF4-FFF2-40B4-BE49-F238E27FC236}">
                <a16:creationId xmlns:a16="http://schemas.microsoft.com/office/drawing/2014/main" id="{90FC2179-1F19-BF4E-1264-D7E430F6F810}"/>
              </a:ext>
            </a:extLst>
          </p:cNvPr>
          <p:cNvPicPr>
            <a:picLocks noChangeAspect="1"/>
          </p:cNvPicPr>
          <p:nvPr/>
        </p:nvPicPr>
        <p:blipFill>
          <a:blip r:embed="rId12"/>
          <a:stretch>
            <a:fillRect/>
          </a:stretch>
        </p:blipFill>
        <p:spPr>
          <a:xfrm>
            <a:off x="1219200" y="3073542"/>
            <a:ext cx="6488410" cy="5575407"/>
          </a:xfrm>
          <a:prstGeom prst="rect">
            <a:avLst/>
          </a:prstGeom>
        </p:spPr>
      </p:pic>
      <p:sp>
        <p:nvSpPr>
          <p:cNvPr id="17" name="TextBox 16">
            <a:extLst>
              <a:ext uri="{FF2B5EF4-FFF2-40B4-BE49-F238E27FC236}">
                <a16:creationId xmlns:a16="http://schemas.microsoft.com/office/drawing/2014/main" id="{ECA6318F-CE4A-EF81-9A46-725E8D7B3F2A}"/>
              </a:ext>
            </a:extLst>
          </p:cNvPr>
          <p:cNvSpPr txBox="1"/>
          <p:nvPr/>
        </p:nvSpPr>
        <p:spPr>
          <a:xfrm>
            <a:off x="3048000" y="8944357"/>
            <a:ext cx="3761874" cy="369332"/>
          </a:xfrm>
          <a:prstGeom prst="rect">
            <a:avLst/>
          </a:prstGeom>
          <a:noFill/>
        </p:spPr>
        <p:txBody>
          <a:bodyPr wrap="square">
            <a:spAutoFit/>
          </a:bodyPr>
          <a:lstStyle/>
          <a:p>
            <a:pPr lvl="0"/>
            <a:r>
              <a:rPr lang="en-GB" sz="1800" dirty="0"/>
              <a:t>(Source:</a:t>
            </a:r>
            <a:r>
              <a:rPr lang="en-GB" dirty="0"/>
              <a:t> ACTE</a:t>
            </a:r>
            <a:r>
              <a:rPr lang="en-GB" sz="1800" dirty="0"/>
              <a:t>, 2022)</a:t>
            </a:r>
            <a:endParaRPr lang="en-US" dirty="0"/>
          </a:p>
        </p:txBody>
      </p:sp>
      <p:pic>
        <p:nvPicPr>
          <p:cNvPr id="2" name="Picture 1">
            <a:extLst>
              <a:ext uri="{FF2B5EF4-FFF2-40B4-BE49-F238E27FC236}">
                <a16:creationId xmlns:a16="http://schemas.microsoft.com/office/drawing/2014/main" id="{461CAA6C-5B23-15F2-3371-5AA4711EB32C}"/>
              </a:ext>
            </a:extLst>
          </p:cNvPr>
          <p:cNvPicPr>
            <a:picLocks noChangeAspect="1"/>
          </p:cNvPicPr>
          <p:nvPr/>
        </p:nvPicPr>
        <p:blipFill>
          <a:blip r:embed="rId13"/>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99D1C0C7-F8D6-145E-ACC6-256CA72F330D}"/>
              </a:ext>
            </a:extLst>
          </p:cNvPr>
          <p:cNvPicPr>
            <a:picLocks noChangeAspect="1" noChangeArrowheads="1"/>
          </p:cNvPicPr>
          <p:nvPr/>
        </p:nvPicPr>
        <p:blipFill>
          <a:blip r:embed="rId14"/>
          <a:srcRect t="17757" b="23365"/>
          <a:stretch>
            <a:fillRect/>
          </a:stretch>
        </p:blipFill>
        <p:spPr bwMode="auto">
          <a:xfrm>
            <a:off x="762000" y="571500"/>
            <a:ext cx="2859545" cy="947056"/>
          </a:xfrm>
          <a:prstGeom prst="rect">
            <a:avLst/>
          </a:prstGeom>
          <a:noFill/>
        </p:spPr>
      </p:pic>
      <p:sp>
        <p:nvSpPr>
          <p:cNvPr id="18" name="TextBox 17">
            <a:extLst>
              <a:ext uri="{FF2B5EF4-FFF2-40B4-BE49-F238E27FC236}">
                <a16:creationId xmlns:a16="http://schemas.microsoft.com/office/drawing/2014/main" id="{97BF4E91-2A42-5E21-7743-5B9E38C70B9C}"/>
              </a:ext>
            </a:extLst>
          </p:cNvPr>
          <p:cNvSpPr txBox="1"/>
          <p:nvPr/>
        </p:nvSpPr>
        <p:spPr>
          <a:xfrm>
            <a:off x="7315200" y="342900"/>
            <a:ext cx="4953000" cy="646331"/>
          </a:xfrm>
          <a:prstGeom prst="rect">
            <a:avLst/>
          </a:prstGeom>
          <a:noFill/>
        </p:spPr>
        <p:txBody>
          <a:bodyPr wrap="square">
            <a:spAutoFit/>
          </a:bodyPr>
          <a:lstStyle/>
          <a:p>
            <a:pPr lvl="0" algn="ctr"/>
            <a:r>
              <a:rPr lang="en-GB" b="1" dirty="0">
                <a:latin typeface="Times New Roman" panose="02020603050405020304" pitchFamily="18" charset="0"/>
                <a:cs typeface="Times New Roman" panose="02020603050405020304" pitchFamily="18" charset="0"/>
                <a:sym typeface="+mn-ea"/>
              </a:rPr>
              <a:t>Student Name: </a:t>
            </a:r>
            <a:r>
              <a:rPr lang="en-GB" b="1" dirty="0"/>
              <a:t> Krisha </a:t>
            </a:r>
            <a:r>
              <a:rPr lang="en-GB" b="1" dirty="0" err="1"/>
              <a:t>Navapara</a:t>
            </a:r>
            <a:endParaRPr lang="en-GB" b="1" dirty="0">
              <a:latin typeface="Times New Roman" panose="02020603050405020304" pitchFamily="18" charset="0"/>
              <a:cs typeface="Times New Roman" panose="02020603050405020304" pitchFamily="18" charset="0"/>
              <a:sym typeface="+mn-ea"/>
            </a:endParaRPr>
          </a:p>
          <a:p>
            <a:pPr lvl="0" algn="ctr"/>
            <a:r>
              <a:rPr lang="en-GB" b="1" dirty="0">
                <a:latin typeface="Times New Roman" panose="02020603050405020304" pitchFamily="18" charset="0"/>
                <a:cs typeface="Times New Roman" panose="02020603050405020304" pitchFamily="18" charset="0"/>
                <a:sym typeface="+mn-ea"/>
              </a:rPr>
              <a:t>ID: </a:t>
            </a:r>
            <a:r>
              <a:rPr lang="en-GB" b="1" dirty="0"/>
              <a:t>2431955</a:t>
            </a:r>
            <a:endParaRPr lang="en-GB" b="1" dirty="0">
              <a:latin typeface="Times New Roman" panose="02020603050405020304" pitchFamily="18" charset="0"/>
              <a:cs typeface="Times New Roman" panose="02020603050405020304" pitchFamily="18" charset="0"/>
              <a:sym typeface="+mn-ea"/>
            </a:endParaRPr>
          </a:p>
        </p:txBody>
      </p:sp>
    </p:spTree>
    <p:extLst>
      <p:ext uri="{BB962C8B-B14F-4D97-AF65-F5344CB8AC3E}">
        <p14:creationId xmlns:p14="http://schemas.microsoft.com/office/powerpoint/2010/main" val="39629439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3DBCF-4E06-3155-CB4C-7413DE266C24}"/>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12418F9A-2DF7-50E6-C986-043A7512BDF4}"/>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142038E0-FD77-08DA-D63F-B717345A9EB2}"/>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13CEE783-1716-D1D3-D1E4-7CBD15BEADA8}"/>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C792B65F-E856-2793-54DE-9C6441A4F78F}"/>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EAD75425-56C3-80E5-E1F0-BD5AF09DC592}"/>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D7DBAE2D-015F-3A18-A654-BC4E472158A5}"/>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931A4442-8FB6-E1A1-983D-9CDBD701B014}"/>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7C377D2A-EF58-0BCE-935F-4AFFCCF90BA6}"/>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7F4D905D-94B7-B761-65C6-1E40C27FB2E4}"/>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77F621E3-DAFB-C834-376E-48B8FB1D6F39}"/>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7743507C-747D-8C42-B0EE-9C601FF35D52}"/>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1027850B-D884-8E87-0C46-A6B869D020F5}"/>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graphicFrame>
        <p:nvGraphicFramePr>
          <p:cNvPr id="13" name="Diagram 12">
            <a:extLst>
              <a:ext uri="{FF2B5EF4-FFF2-40B4-BE49-F238E27FC236}">
                <a16:creationId xmlns:a16="http://schemas.microsoft.com/office/drawing/2014/main" id="{4836F3C3-863D-39BC-47ED-9C2927CCB836}"/>
              </a:ext>
            </a:extLst>
          </p:cNvPr>
          <p:cNvGraphicFramePr/>
          <p:nvPr>
            <p:extLst>
              <p:ext uri="{D42A27DB-BD31-4B8C-83A1-F6EECF244321}">
                <p14:modId xmlns:p14="http://schemas.microsoft.com/office/powerpoint/2010/main" val="765978539"/>
              </p:ext>
            </p:extLst>
          </p:nvPr>
        </p:nvGraphicFramePr>
        <p:xfrm>
          <a:off x="-318219" y="1418053"/>
          <a:ext cx="11466739" cy="84435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5" name="TextBox 14">
            <a:extLst>
              <a:ext uri="{FF2B5EF4-FFF2-40B4-BE49-F238E27FC236}">
                <a16:creationId xmlns:a16="http://schemas.microsoft.com/office/drawing/2014/main" id="{25E4A6FA-F417-2D76-6AC8-7C2DF3E3DEEA}"/>
              </a:ext>
            </a:extLst>
          </p:cNvPr>
          <p:cNvSpPr txBox="1"/>
          <p:nvPr/>
        </p:nvSpPr>
        <p:spPr>
          <a:xfrm>
            <a:off x="3962400" y="1257300"/>
            <a:ext cx="10491536" cy="1938992"/>
          </a:xfrm>
          <a:prstGeom prst="rect">
            <a:avLst/>
          </a:prstGeom>
          <a:noFill/>
        </p:spPr>
        <p:txBody>
          <a:bodyPr wrap="square">
            <a:spAutoFit/>
          </a:bodyPr>
          <a:lstStyle/>
          <a:p>
            <a:pPr marL="0" marR="0" algn="ctr">
              <a:spcBef>
                <a:spcPts val="1200"/>
              </a:spcBef>
              <a:spcAft>
                <a:spcPts val="1200"/>
              </a:spcAft>
              <a:buNone/>
            </a:pPr>
            <a:r>
              <a:rPr lang="en-GB" sz="6000" b="1" kern="0" dirty="0">
                <a:effectLst/>
                <a:latin typeface="Arial" panose="020B0604020202020204" pitchFamily="34" charset="0"/>
              </a:rPr>
              <a:t>Strategic Alignment with Microsoft’s Goals</a:t>
            </a:r>
            <a:endParaRPr lang="en-US" sz="6000" b="1" kern="0" dirty="0">
              <a:effectLst/>
              <a:latin typeface="Arial" panose="020B0604020202020204" pitchFamily="34" charset="0"/>
            </a:endParaRPr>
          </a:p>
        </p:txBody>
      </p:sp>
      <p:pic>
        <p:nvPicPr>
          <p:cNvPr id="16" name="Picture 15">
            <a:extLst>
              <a:ext uri="{FF2B5EF4-FFF2-40B4-BE49-F238E27FC236}">
                <a16:creationId xmlns:a16="http://schemas.microsoft.com/office/drawing/2014/main" id="{BE98C37E-F67A-8C19-531B-CAF787701C73}"/>
              </a:ext>
            </a:extLst>
          </p:cNvPr>
          <p:cNvPicPr>
            <a:picLocks noChangeAspect="1"/>
          </p:cNvPicPr>
          <p:nvPr/>
        </p:nvPicPr>
        <p:blipFill>
          <a:blip r:embed="rId12"/>
          <a:srcRect b="12573"/>
          <a:stretch>
            <a:fillRect/>
          </a:stretch>
        </p:blipFill>
        <p:spPr>
          <a:xfrm>
            <a:off x="11353800" y="3543300"/>
            <a:ext cx="6705600" cy="4267200"/>
          </a:xfrm>
          <a:prstGeom prst="rect">
            <a:avLst/>
          </a:prstGeom>
        </p:spPr>
      </p:pic>
      <p:sp>
        <p:nvSpPr>
          <p:cNvPr id="17" name="TextBox 16">
            <a:extLst>
              <a:ext uri="{FF2B5EF4-FFF2-40B4-BE49-F238E27FC236}">
                <a16:creationId xmlns:a16="http://schemas.microsoft.com/office/drawing/2014/main" id="{AE0196DB-9697-F079-EF75-13C83A98ED42}"/>
              </a:ext>
            </a:extLst>
          </p:cNvPr>
          <p:cNvSpPr txBox="1"/>
          <p:nvPr/>
        </p:nvSpPr>
        <p:spPr>
          <a:xfrm>
            <a:off x="13499640" y="8430046"/>
            <a:ext cx="3761874" cy="369332"/>
          </a:xfrm>
          <a:prstGeom prst="rect">
            <a:avLst/>
          </a:prstGeom>
          <a:noFill/>
        </p:spPr>
        <p:txBody>
          <a:bodyPr wrap="square">
            <a:spAutoFit/>
          </a:bodyPr>
          <a:lstStyle/>
          <a:p>
            <a:pPr lvl="0"/>
            <a:r>
              <a:rPr lang="en-GB" sz="1800" dirty="0"/>
              <a:t>(Source:</a:t>
            </a:r>
            <a:r>
              <a:rPr lang="en-GB" dirty="0"/>
              <a:t> </a:t>
            </a:r>
            <a:r>
              <a:rPr lang="en-GB" dirty="0" err="1"/>
              <a:t>FourVision</a:t>
            </a:r>
            <a:r>
              <a:rPr lang="en-GB" sz="1800" dirty="0"/>
              <a:t>, 2022)</a:t>
            </a:r>
            <a:endParaRPr lang="en-US" dirty="0"/>
          </a:p>
        </p:txBody>
      </p:sp>
      <p:pic>
        <p:nvPicPr>
          <p:cNvPr id="2" name="Picture 1">
            <a:extLst>
              <a:ext uri="{FF2B5EF4-FFF2-40B4-BE49-F238E27FC236}">
                <a16:creationId xmlns:a16="http://schemas.microsoft.com/office/drawing/2014/main" id="{181D49BD-F2D7-791E-E664-C0C45B4F2AD5}"/>
              </a:ext>
            </a:extLst>
          </p:cNvPr>
          <p:cNvPicPr>
            <a:picLocks noChangeAspect="1"/>
          </p:cNvPicPr>
          <p:nvPr/>
        </p:nvPicPr>
        <p:blipFill>
          <a:blip r:embed="rId13"/>
          <a:stretch>
            <a:fillRect/>
          </a:stretch>
        </p:blipFill>
        <p:spPr>
          <a:xfrm>
            <a:off x="15621000" y="266700"/>
            <a:ext cx="2364826" cy="914400"/>
          </a:xfrm>
          <a:prstGeom prst="rect">
            <a:avLst/>
          </a:prstGeom>
        </p:spPr>
      </p:pic>
      <p:pic>
        <p:nvPicPr>
          <p:cNvPr id="14" name="Picture 2" descr="D:\SUMANTA\OCTOBER\31 OCT\SEP_AIN4918    RW\Microsoft-Logo-Transparent.png">
            <a:extLst>
              <a:ext uri="{FF2B5EF4-FFF2-40B4-BE49-F238E27FC236}">
                <a16:creationId xmlns:a16="http://schemas.microsoft.com/office/drawing/2014/main" id="{492FBBF8-A628-477F-2F96-AB0285904D65}"/>
              </a:ext>
            </a:extLst>
          </p:cNvPr>
          <p:cNvPicPr>
            <a:picLocks noChangeAspect="1" noChangeArrowheads="1"/>
          </p:cNvPicPr>
          <p:nvPr/>
        </p:nvPicPr>
        <p:blipFill>
          <a:blip r:embed="rId14"/>
          <a:srcRect t="17757" b="23365"/>
          <a:stretch>
            <a:fillRect/>
          </a:stretch>
        </p:blipFill>
        <p:spPr bwMode="auto">
          <a:xfrm>
            <a:off x="762000" y="571500"/>
            <a:ext cx="2859545" cy="947056"/>
          </a:xfrm>
          <a:prstGeom prst="rect">
            <a:avLst/>
          </a:prstGeom>
          <a:noFill/>
        </p:spPr>
      </p:pic>
      <p:sp>
        <p:nvSpPr>
          <p:cNvPr id="18" name="TextBox 17">
            <a:extLst>
              <a:ext uri="{FF2B5EF4-FFF2-40B4-BE49-F238E27FC236}">
                <a16:creationId xmlns:a16="http://schemas.microsoft.com/office/drawing/2014/main" id="{CFABA63A-9467-A6A7-06A8-CE5B22BBD9BA}"/>
              </a:ext>
            </a:extLst>
          </p:cNvPr>
          <p:cNvSpPr txBox="1"/>
          <p:nvPr/>
        </p:nvSpPr>
        <p:spPr>
          <a:xfrm>
            <a:off x="7315200" y="342900"/>
            <a:ext cx="4953000" cy="646331"/>
          </a:xfrm>
          <a:prstGeom prst="rect">
            <a:avLst/>
          </a:prstGeom>
          <a:noFill/>
        </p:spPr>
        <p:txBody>
          <a:bodyPr wrap="square">
            <a:spAutoFit/>
          </a:bodyPr>
          <a:lstStyle/>
          <a:p>
            <a:pPr lvl="0" algn="ctr"/>
            <a:r>
              <a:rPr lang="en-GB" b="1" dirty="0">
                <a:latin typeface="Times New Roman" panose="02020603050405020304" pitchFamily="18" charset="0"/>
                <a:cs typeface="Times New Roman" panose="02020603050405020304" pitchFamily="18" charset="0"/>
                <a:sym typeface="+mn-ea"/>
              </a:rPr>
              <a:t>Student Name: </a:t>
            </a:r>
            <a:r>
              <a:rPr lang="en-GB" b="1" dirty="0"/>
              <a:t> Krisha </a:t>
            </a:r>
            <a:r>
              <a:rPr lang="en-GB" b="1" dirty="0" err="1"/>
              <a:t>Navapara</a:t>
            </a:r>
            <a:endParaRPr lang="en-GB" b="1" dirty="0">
              <a:latin typeface="Times New Roman" panose="02020603050405020304" pitchFamily="18" charset="0"/>
              <a:cs typeface="Times New Roman" panose="02020603050405020304" pitchFamily="18" charset="0"/>
              <a:sym typeface="+mn-ea"/>
            </a:endParaRPr>
          </a:p>
          <a:p>
            <a:pPr lvl="0" algn="ctr"/>
            <a:r>
              <a:rPr lang="en-GB" b="1" dirty="0">
                <a:latin typeface="Times New Roman" panose="02020603050405020304" pitchFamily="18" charset="0"/>
                <a:cs typeface="Times New Roman" panose="02020603050405020304" pitchFamily="18" charset="0"/>
                <a:sym typeface="+mn-ea"/>
              </a:rPr>
              <a:t>ID: </a:t>
            </a:r>
            <a:r>
              <a:rPr lang="en-GB" b="1" dirty="0"/>
              <a:t>2431955</a:t>
            </a:r>
            <a:endParaRPr lang="en-GB" b="1" dirty="0">
              <a:latin typeface="Times New Roman" panose="02020603050405020304" pitchFamily="18" charset="0"/>
              <a:cs typeface="Times New Roman" panose="02020603050405020304" pitchFamily="18" charset="0"/>
              <a:sym typeface="+mn-ea"/>
            </a:endParaRPr>
          </a:p>
        </p:txBody>
      </p:sp>
    </p:spTree>
    <p:extLst>
      <p:ext uri="{BB962C8B-B14F-4D97-AF65-F5344CB8AC3E}">
        <p14:creationId xmlns:p14="http://schemas.microsoft.com/office/powerpoint/2010/main" val="42753908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0B78E-7CEB-3CAB-846B-3D219F859149}"/>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81E1EC1C-4881-F9FB-E505-81D4C97A0B51}"/>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1F2EF2CA-75D5-4F87-2FE6-1F800B31DF81}"/>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254F0805-E219-FB70-04F0-9ECC8F6F2427}"/>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AD9298C7-F4F5-4855-EA1C-FE0FFF47B9DA}"/>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D4A85979-1B9B-02C2-84CC-152244D1F73F}"/>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C0A18BA8-1D87-60EB-50F4-BC595FD53849}"/>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85278A55-5E68-DE6C-9B51-026DF85DA601}"/>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BBFA8FCD-27C9-1F1F-29EF-209B6543462D}"/>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11520DA5-D58B-387F-0545-2EF5780CF9AA}"/>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654E98E4-A555-14DC-6BF0-27663587A4C6}"/>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506E442A-AA6F-E985-93C9-1A07D89D6C12}"/>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338D5ED9-17EA-5D1F-568D-423CC91969E8}"/>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graphicFrame>
        <p:nvGraphicFramePr>
          <p:cNvPr id="13" name="Diagram 12">
            <a:extLst>
              <a:ext uri="{FF2B5EF4-FFF2-40B4-BE49-F238E27FC236}">
                <a16:creationId xmlns:a16="http://schemas.microsoft.com/office/drawing/2014/main" id="{10876DAD-066B-200D-2A26-ADD083F004F2}"/>
              </a:ext>
            </a:extLst>
          </p:cNvPr>
          <p:cNvGraphicFramePr/>
          <p:nvPr>
            <p:extLst>
              <p:ext uri="{D42A27DB-BD31-4B8C-83A1-F6EECF244321}">
                <p14:modId xmlns:p14="http://schemas.microsoft.com/office/powerpoint/2010/main" val="1372084209"/>
              </p:ext>
            </p:extLst>
          </p:nvPr>
        </p:nvGraphicFramePr>
        <p:xfrm>
          <a:off x="8458200" y="583705"/>
          <a:ext cx="10491536" cy="911958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5" name="TextBox 14">
            <a:extLst>
              <a:ext uri="{FF2B5EF4-FFF2-40B4-BE49-F238E27FC236}">
                <a16:creationId xmlns:a16="http://schemas.microsoft.com/office/drawing/2014/main" id="{469D4C1A-4AFD-FB10-7A15-7A009CDCEB8E}"/>
              </a:ext>
            </a:extLst>
          </p:cNvPr>
          <p:cNvSpPr txBox="1"/>
          <p:nvPr/>
        </p:nvSpPr>
        <p:spPr>
          <a:xfrm>
            <a:off x="2438400" y="1485900"/>
            <a:ext cx="10491536" cy="1938992"/>
          </a:xfrm>
          <a:prstGeom prst="rect">
            <a:avLst/>
          </a:prstGeom>
          <a:noFill/>
        </p:spPr>
        <p:txBody>
          <a:bodyPr wrap="square">
            <a:spAutoFit/>
          </a:bodyPr>
          <a:lstStyle/>
          <a:p>
            <a:pPr algn="ctr"/>
            <a:r>
              <a:rPr lang="en-GB" sz="6000" b="1" dirty="0">
                <a:effectLst/>
                <a:latin typeface="Arial" panose="020B0604020202020204" pitchFamily="34" charset="0"/>
                <a:ea typeface="Arial" panose="020B0604020202020204" pitchFamily="34" charset="0"/>
              </a:rPr>
              <a:t>Key HR Challenges in Performance Management</a:t>
            </a:r>
            <a:endParaRPr lang="en-US" sz="6000" b="1" dirty="0"/>
          </a:p>
        </p:txBody>
      </p:sp>
      <p:pic>
        <p:nvPicPr>
          <p:cNvPr id="16" name="Picture 15">
            <a:extLst>
              <a:ext uri="{FF2B5EF4-FFF2-40B4-BE49-F238E27FC236}">
                <a16:creationId xmlns:a16="http://schemas.microsoft.com/office/drawing/2014/main" id="{F6673724-05E2-90D9-FD12-FC32EAFEB502}"/>
              </a:ext>
            </a:extLst>
          </p:cNvPr>
          <p:cNvPicPr>
            <a:picLocks noChangeAspect="1"/>
          </p:cNvPicPr>
          <p:nvPr/>
        </p:nvPicPr>
        <p:blipFill>
          <a:blip r:embed="rId12"/>
          <a:stretch>
            <a:fillRect/>
          </a:stretch>
        </p:blipFill>
        <p:spPr>
          <a:xfrm>
            <a:off x="457200" y="3771900"/>
            <a:ext cx="10639425" cy="4131124"/>
          </a:xfrm>
          <a:prstGeom prst="rect">
            <a:avLst/>
          </a:prstGeom>
        </p:spPr>
      </p:pic>
      <p:sp>
        <p:nvSpPr>
          <p:cNvPr id="17" name="TextBox 16">
            <a:extLst>
              <a:ext uri="{FF2B5EF4-FFF2-40B4-BE49-F238E27FC236}">
                <a16:creationId xmlns:a16="http://schemas.microsoft.com/office/drawing/2014/main" id="{60AECD52-8B73-F6E8-A499-0E701C2A048A}"/>
              </a:ext>
            </a:extLst>
          </p:cNvPr>
          <p:cNvSpPr txBox="1"/>
          <p:nvPr/>
        </p:nvSpPr>
        <p:spPr>
          <a:xfrm>
            <a:off x="4572000" y="8635546"/>
            <a:ext cx="3761874" cy="369332"/>
          </a:xfrm>
          <a:prstGeom prst="rect">
            <a:avLst/>
          </a:prstGeom>
          <a:noFill/>
        </p:spPr>
        <p:txBody>
          <a:bodyPr wrap="square">
            <a:spAutoFit/>
          </a:bodyPr>
          <a:lstStyle/>
          <a:p>
            <a:pPr lvl="0"/>
            <a:r>
              <a:rPr lang="en-GB" sz="1800" dirty="0"/>
              <a:t>(Source:</a:t>
            </a:r>
            <a:r>
              <a:rPr lang="en-GB" dirty="0"/>
              <a:t> </a:t>
            </a:r>
            <a:r>
              <a:rPr lang="en-GB" dirty="0" err="1"/>
              <a:t>FourVision</a:t>
            </a:r>
            <a:r>
              <a:rPr lang="en-GB" sz="1800" dirty="0"/>
              <a:t>, 2022)</a:t>
            </a:r>
            <a:endParaRPr lang="en-US" dirty="0"/>
          </a:p>
        </p:txBody>
      </p:sp>
      <p:pic>
        <p:nvPicPr>
          <p:cNvPr id="2" name="Picture 1">
            <a:extLst>
              <a:ext uri="{FF2B5EF4-FFF2-40B4-BE49-F238E27FC236}">
                <a16:creationId xmlns:a16="http://schemas.microsoft.com/office/drawing/2014/main" id="{8E23DAF1-250B-79BC-9680-16AE8321DF80}"/>
              </a:ext>
            </a:extLst>
          </p:cNvPr>
          <p:cNvPicPr>
            <a:picLocks noChangeAspect="1"/>
          </p:cNvPicPr>
          <p:nvPr/>
        </p:nvPicPr>
        <p:blipFill>
          <a:blip r:embed="rId13"/>
          <a:stretch>
            <a:fillRect/>
          </a:stretch>
        </p:blipFill>
        <p:spPr>
          <a:xfrm>
            <a:off x="15621000" y="266701"/>
            <a:ext cx="2364826" cy="914400"/>
          </a:xfrm>
          <a:prstGeom prst="rect">
            <a:avLst/>
          </a:prstGeom>
        </p:spPr>
      </p:pic>
      <p:pic>
        <p:nvPicPr>
          <p:cNvPr id="14" name="Picture 2" descr="D:\SUMANTA\OCTOBER\31 OCT\SEP_AIN4918    RW\Microsoft-Logo-Transparent.png">
            <a:extLst>
              <a:ext uri="{FF2B5EF4-FFF2-40B4-BE49-F238E27FC236}">
                <a16:creationId xmlns:a16="http://schemas.microsoft.com/office/drawing/2014/main" id="{A5253966-DFED-35D3-A977-5BEC33F4F9D3}"/>
              </a:ext>
            </a:extLst>
          </p:cNvPr>
          <p:cNvPicPr>
            <a:picLocks noChangeAspect="1" noChangeArrowheads="1"/>
          </p:cNvPicPr>
          <p:nvPr/>
        </p:nvPicPr>
        <p:blipFill>
          <a:blip r:embed="rId14"/>
          <a:srcRect t="17757" b="23365"/>
          <a:stretch>
            <a:fillRect/>
          </a:stretch>
        </p:blipFill>
        <p:spPr bwMode="auto">
          <a:xfrm>
            <a:off x="762000" y="571500"/>
            <a:ext cx="2859545" cy="947056"/>
          </a:xfrm>
          <a:prstGeom prst="rect">
            <a:avLst/>
          </a:prstGeom>
          <a:noFill/>
        </p:spPr>
      </p:pic>
      <p:sp>
        <p:nvSpPr>
          <p:cNvPr id="18" name="TextBox 17">
            <a:extLst>
              <a:ext uri="{FF2B5EF4-FFF2-40B4-BE49-F238E27FC236}">
                <a16:creationId xmlns:a16="http://schemas.microsoft.com/office/drawing/2014/main" id="{77D6BABD-2254-DD04-CD86-3608A9299094}"/>
              </a:ext>
            </a:extLst>
          </p:cNvPr>
          <p:cNvSpPr txBox="1"/>
          <p:nvPr/>
        </p:nvSpPr>
        <p:spPr>
          <a:xfrm>
            <a:off x="7315200" y="342900"/>
            <a:ext cx="4953000" cy="646331"/>
          </a:xfrm>
          <a:prstGeom prst="rect">
            <a:avLst/>
          </a:prstGeom>
          <a:noFill/>
        </p:spPr>
        <p:txBody>
          <a:bodyPr wrap="square">
            <a:spAutoFit/>
          </a:bodyPr>
          <a:lstStyle/>
          <a:p>
            <a:pPr lvl="0" algn="ctr"/>
            <a:r>
              <a:rPr lang="en-GB" b="1" dirty="0">
                <a:latin typeface="Times New Roman" panose="02020603050405020304" pitchFamily="18" charset="0"/>
                <a:cs typeface="Times New Roman" panose="02020603050405020304" pitchFamily="18" charset="0"/>
                <a:sym typeface="+mn-ea"/>
              </a:rPr>
              <a:t>Student Name: </a:t>
            </a:r>
            <a:r>
              <a:rPr lang="en-GB" b="1" dirty="0"/>
              <a:t> Krisha </a:t>
            </a:r>
            <a:r>
              <a:rPr lang="en-GB" b="1" dirty="0" err="1"/>
              <a:t>Navapara</a:t>
            </a:r>
            <a:endParaRPr lang="en-GB" b="1" dirty="0">
              <a:latin typeface="Times New Roman" panose="02020603050405020304" pitchFamily="18" charset="0"/>
              <a:cs typeface="Times New Roman" panose="02020603050405020304" pitchFamily="18" charset="0"/>
              <a:sym typeface="+mn-ea"/>
            </a:endParaRPr>
          </a:p>
          <a:p>
            <a:pPr lvl="0" algn="ctr"/>
            <a:r>
              <a:rPr lang="en-GB" b="1" dirty="0">
                <a:latin typeface="Times New Roman" panose="02020603050405020304" pitchFamily="18" charset="0"/>
                <a:cs typeface="Times New Roman" panose="02020603050405020304" pitchFamily="18" charset="0"/>
                <a:sym typeface="+mn-ea"/>
              </a:rPr>
              <a:t>ID: </a:t>
            </a:r>
            <a:r>
              <a:rPr lang="en-GB" b="1" dirty="0"/>
              <a:t>2431955</a:t>
            </a:r>
            <a:endParaRPr lang="en-GB" b="1" dirty="0">
              <a:latin typeface="Times New Roman" panose="02020603050405020304" pitchFamily="18" charset="0"/>
              <a:cs typeface="Times New Roman" panose="02020603050405020304" pitchFamily="18" charset="0"/>
              <a:sym typeface="+mn-ea"/>
            </a:endParaRPr>
          </a:p>
        </p:txBody>
      </p:sp>
    </p:spTree>
    <p:extLst>
      <p:ext uri="{BB962C8B-B14F-4D97-AF65-F5344CB8AC3E}">
        <p14:creationId xmlns:p14="http://schemas.microsoft.com/office/powerpoint/2010/main" val="37258051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29BA6-F56E-32AF-FC3A-8BE8F5CA844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983BEF8-9027-3A80-384F-B058E8A83C16}"/>
              </a:ext>
            </a:extLst>
          </p:cNvPr>
          <p:cNvSpPr/>
          <p:nvPr/>
        </p:nvSpPr>
        <p:spPr>
          <a:xfrm>
            <a:off x="1746033"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sp>
        <p:nvSpPr>
          <p:cNvPr id="3" name="Freeform 3">
            <a:extLst>
              <a:ext uri="{FF2B5EF4-FFF2-40B4-BE49-F238E27FC236}">
                <a16:creationId xmlns:a16="http://schemas.microsoft.com/office/drawing/2014/main" id="{6810D6AA-C584-C7BD-1DF7-92D661D10717}"/>
              </a:ext>
            </a:extLst>
          </p:cNvPr>
          <p:cNvSpPr/>
          <p:nvPr/>
        </p:nvSpPr>
        <p:spPr>
          <a:xfrm>
            <a:off x="5954249"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grpSp>
        <p:nvGrpSpPr>
          <p:cNvPr id="4" name="Group 4">
            <a:extLst>
              <a:ext uri="{FF2B5EF4-FFF2-40B4-BE49-F238E27FC236}">
                <a16:creationId xmlns:a16="http://schemas.microsoft.com/office/drawing/2014/main" id="{EDF9134B-58BE-E8C5-54C1-86A410015602}"/>
              </a:ext>
            </a:extLst>
          </p:cNvPr>
          <p:cNvGrpSpPr/>
          <p:nvPr/>
        </p:nvGrpSpPr>
        <p:grpSpPr>
          <a:xfrm>
            <a:off x="1874219" y="3498166"/>
            <a:ext cx="2082799" cy="2082799"/>
            <a:chOff x="0" y="0"/>
            <a:chExt cx="812800" cy="812800"/>
          </a:xfrm>
        </p:grpSpPr>
        <p:sp>
          <p:nvSpPr>
            <p:cNvPr id="5" name="Freeform 5">
              <a:extLst>
                <a:ext uri="{FF2B5EF4-FFF2-40B4-BE49-F238E27FC236}">
                  <a16:creationId xmlns:a16="http://schemas.microsoft.com/office/drawing/2014/main" id="{70E6B44B-E982-6374-EFAF-62F287EAA8D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6" name="TextBox 6">
              <a:extLst>
                <a:ext uri="{FF2B5EF4-FFF2-40B4-BE49-F238E27FC236}">
                  <a16:creationId xmlns:a16="http://schemas.microsoft.com/office/drawing/2014/main" id="{19996DE4-8849-92D6-7852-4ABA5A39EDC7}"/>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7" name="Group 7">
            <a:extLst>
              <a:ext uri="{FF2B5EF4-FFF2-40B4-BE49-F238E27FC236}">
                <a16:creationId xmlns:a16="http://schemas.microsoft.com/office/drawing/2014/main" id="{9DDC930E-E131-F9C1-AF42-1A78DB5E9160}"/>
              </a:ext>
            </a:extLst>
          </p:cNvPr>
          <p:cNvGrpSpPr/>
          <p:nvPr/>
        </p:nvGrpSpPr>
        <p:grpSpPr>
          <a:xfrm>
            <a:off x="1959807" y="3583754"/>
            <a:ext cx="1911622" cy="1911622"/>
            <a:chOff x="0" y="0"/>
            <a:chExt cx="812800" cy="812800"/>
          </a:xfrm>
        </p:grpSpPr>
        <p:sp>
          <p:nvSpPr>
            <p:cNvPr id="8" name="Freeform 8">
              <a:extLst>
                <a:ext uri="{FF2B5EF4-FFF2-40B4-BE49-F238E27FC236}">
                  <a16:creationId xmlns:a16="http://schemas.microsoft.com/office/drawing/2014/main" id="{0CE062FC-BE18-7AC8-76D0-E51A36E1038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9" name="TextBox 9">
              <a:extLst>
                <a:ext uri="{FF2B5EF4-FFF2-40B4-BE49-F238E27FC236}">
                  <a16:creationId xmlns:a16="http://schemas.microsoft.com/office/drawing/2014/main" id="{6BC732B2-7F25-BA5E-F160-7634B7E5DA96}"/>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10" name="Freeform 10">
            <a:extLst>
              <a:ext uri="{FF2B5EF4-FFF2-40B4-BE49-F238E27FC236}">
                <a16:creationId xmlns:a16="http://schemas.microsoft.com/office/drawing/2014/main" id="{12AF70D7-3164-6F80-CAA1-70A400658ABE}"/>
              </a:ext>
            </a:extLst>
          </p:cNvPr>
          <p:cNvSpPr/>
          <p:nvPr/>
        </p:nvSpPr>
        <p:spPr>
          <a:xfrm>
            <a:off x="2311879"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b="1"/>
          </a:p>
        </p:txBody>
      </p:sp>
      <p:grpSp>
        <p:nvGrpSpPr>
          <p:cNvPr id="11" name="Group 11">
            <a:extLst>
              <a:ext uri="{FF2B5EF4-FFF2-40B4-BE49-F238E27FC236}">
                <a16:creationId xmlns:a16="http://schemas.microsoft.com/office/drawing/2014/main" id="{14FEBBFB-5620-FF7F-1D6E-A682727D3471}"/>
              </a:ext>
            </a:extLst>
          </p:cNvPr>
          <p:cNvGrpSpPr/>
          <p:nvPr/>
        </p:nvGrpSpPr>
        <p:grpSpPr>
          <a:xfrm>
            <a:off x="6016641" y="3420796"/>
            <a:ext cx="2082799" cy="2082799"/>
            <a:chOff x="0" y="0"/>
            <a:chExt cx="812800" cy="812800"/>
          </a:xfrm>
        </p:grpSpPr>
        <p:sp>
          <p:nvSpPr>
            <p:cNvPr id="12" name="Freeform 12">
              <a:extLst>
                <a:ext uri="{FF2B5EF4-FFF2-40B4-BE49-F238E27FC236}">
                  <a16:creationId xmlns:a16="http://schemas.microsoft.com/office/drawing/2014/main" id="{931792E6-20BD-EC65-7886-845AFF8F596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13" name="TextBox 13">
              <a:extLst>
                <a:ext uri="{FF2B5EF4-FFF2-40B4-BE49-F238E27FC236}">
                  <a16:creationId xmlns:a16="http://schemas.microsoft.com/office/drawing/2014/main" id="{A1486923-64AB-9983-EA19-A0FDFE05F2C7}"/>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14" name="Group 14">
            <a:extLst>
              <a:ext uri="{FF2B5EF4-FFF2-40B4-BE49-F238E27FC236}">
                <a16:creationId xmlns:a16="http://schemas.microsoft.com/office/drawing/2014/main" id="{5D2511B0-903D-E2B3-F5DD-3E9F944977C6}"/>
              </a:ext>
            </a:extLst>
          </p:cNvPr>
          <p:cNvGrpSpPr/>
          <p:nvPr/>
        </p:nvGrpSpPr>
        <p:grpSpPr>
          <a:xfrm>
            <a:off x="6102229" y="3506384"/>
            <a:ext cx="1911622" cy="1911622"/>
            <a:chOff x="0" y="0"/>
            <a:chExt cx="812800" cy="812800"/>
          </a:xfrm>
        </p:grpSpPr>
        <p:sp>
          <p:nvSpPr>
            <p:cNvPr id="15" name="Freeform 15">
              <a:extLst>
                <a:ext uri="{FF2B5EF4-FFF2-40B4-BE49-F238E27FC236}">
                  <a16:creationId xmlns:a16="http://schemas.microsoft.com/office/drawing/2014/main" id="{A8DC9D5E-39B6-36A3-776C-97299317448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16" name="TextBox 16">
              <a:extLst>
                <a:ext uri="{FF2B5EF4-FFF2-40B4-BE49-F238E27FC236}">
                  <a16:creationId xmlns:a16="http://schemas.microsoft.com/office/drawing/2014/main" id="{5CB35707-5EDE-6D1C-2A60-53D2E9C63E89}"/>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17" name="Freeform 17">
            <a:extLst>
              <a:ext uri="{FF2B5EF4-FFF2-40B4-BE49-F238E27FC236}">
                <a16:creationId xmlns:a16="http://schemas.microsoft.com/office/drawing/2014/main" id="{52954767-2488-0D73-6003-9DF0A027CDBD}"/>
              </a:ext>
            </a:extLst>
          </p:cNvPr>
          <p:cNvSpPr/>
          <p:nvPr/>
        </p:nvSpPr>
        <p:spPr>
          <a:xfrm>
            <a:off x="6484845"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b="1"/>
          </a:p>
        </p:txBody>
      </p:sp>
      <p:sp>
        <p:nvSpPr>
          <p:cNvPr id="18" name="Freeform 18">
            <a:extLst>
              <a:ext uri="{FF2B5EF4-FFF2-40B4-BE49-F238E27FC236}">
                <a16:creationId xmlns:a16="http://schemas.microsoft.com/office/drawing/2014/main" id="{70E34DD5-0D93-A859-3ABB-28C37B60DD24}"/>
              </a:ext>
            </a:extLst>
          </p:cNvPr>
          <p:cNvSpPr/>
          <p:nvPr/>
        </p:nvSpPr>
        <p:spPr>
          <a:xfrm>
            <a:off x="10014308" y="3334396"/>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grpSp>
        <p:nvGrpSpPr>
          <p:cNvPr id="19" name="Group 19">
            <a:extLst>
              <a:ext uri="{FF2B5EF4-FFF2-40B4-BE49-F238E27FC236}">
                <a16:creationId xmlns:a16="http://schemas.microsoft.com/office/drawing/2014/main" id="{507DE3D6-96C9-158D-1C7A-4610FD233BC4}"/>
              </a:ext>
            </a:extLst>
          </p:cNvPr>
          <p:cNvGrpSpPr/>
          <p:nvPr/>
        </p:nvGrpSpPr>
        <p:grpSpPr>
          <a:xfrm>
            <a:off x="10162464" y="3464985"/>
            <a:ext cx="2082799" cy="2082799"/>
            <a:chOff x="0" y="0"/>
            <a:chExt cx="812800" cy="812800"/>
          </a:xfrm>
        </p:grpSpPr>
        <p:sp>
          <p:nvSpPr>
            <p:cNvPr id="20" name="Freeform 20">
              <a:extLst>
                <a:ext uri="{FF2B5EF4-FFF2-40B4-BE49-F238E27FC236}">
                  <a16:creationId xmlns:a16="http://schemas.microsoft.com/office/drawing/2014/main" id="{0CB4A848-9C3D-ADFE-69DA-A6195FF6CD5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21" name="TextBox 21">
              <a:extLst>
                <a:ext uri="{FF2B5EF4-FFF2-40B4-BE49-F238E27FC236}">
                  <a16:creationId xmlns:a16="http://schemas.microsoft.com/office/drawing/2014/main" id="{7E2B7E2A-2DB3-137D-34FF-8722D27A4375}"/>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22" name="Group 22">
            <a:extLst>
              <a:ext uri="{FF2B5EF4-FFF2-40B4-BE49-F238E27FC236}">
                <a16:creationId xmlns:a16="http://schemas.microsoft.com/office/drawing/2014/main" id="{6CAE98CD-1D9E-E66E-3C2C-CE69B3C5958A}"/>
              </a:ext>
            </a:extLst>
          </p:cNvPr>
          <p:cNvGrpSpPr/>
          <p:nvPr/>
        </p:nvGrpSpPr>
        <p:grpSpPr>
          <a:xfrm>
            <a:off x="10248052" y="3550573"/>
            <a:ext cx="1911622" cy="1911622"/>
            <a:chOff x="0" y="0"/>
            <a:chExt cx="812800" cy="812800"/>
          </a:xfrm>
        </p:grpSpPr>
        <p:sp>
          <p:nvSpPr>
            <p:cNvPr id="23" name="Freeform 23">
              <a:extLst>
                <a:ext uri="{FF2B5EF4-FFF2-40B4-BE49-F238E27FC236}">
                  <a16:creationId xmlns:a16="http://schemas.microsoft.com/office/drawing/2014/main" id="{6F530194-0946-997C-0924-65049CEE92C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24" name="TextBox 24">
              <a:extLst>
                <a:ext uri="{FF2B5EF4-FFF2-40B4-BE49-F238E27FC236}">
                  <a16:creationId xmlns:a16="http://schemas.microsoft.com/office/drawing/2014/main" id="{420B0BCC-1C3C-E492-9736-00078FA03011}"/>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25" name="Freeform 25">
            <a:extLst>
              <a:ext uri="{FF2B5EF4-FFF2-40B4-BE49-F238E27FC236}">
                <a16:creationId xmlns:a16="http://schemas.microsoft.com/office/drawing/2014/main" id="{45592A4D-7BC5-2731-919C-759DD1FBC99E}"/>
              </a:ext>
            </a:extLst>
          </p:cNvPr>
          <p:cNvSpPr/>
          <p:nvPr/>
        </p:nvSpPr>
        <p:spPr>
          <a:xfrm>
            <a:off x="10668925" y="3875415"/>
            <a:ext cx="1123117" cy="1123117"/>
          </a:xfrm>
          <a:custGeom>
            <a:avLst/>
            <a:gdLst/>
            <a:ahLst/>
            <a:cxnLst/>
            <a:rect l="l" t="t" r="r" b="b"/>
            <a:pathLst>
              <a:path w="1123117" h="1123117">
                <a:moveTo>
                  <a:pt x="0" y="0"/>
                </a:moveTo>
                <a:lnTo>
                  <a:pt x="1123116" y="0"/>
                </a:lnTo>
                <a:lnTo>
                  <a:pt x="1123116" y="1123117"/>
                </a:lnTo>
                <a:lnTo>
                  <a:pt x="0" y="112311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b="1"/>
          </a:p>
        </p:txBody>
      </p:sp>
      <p:sp>
        <p:nvSpPr>
          <p:cNvPr id="26" name="Freeform 26">
            <a:extLst>
              <a:ext uri="{FF2B5EF4-FFF2-40B4-BE49-F238E27FC236}">
                <a16:creationId xmlns:a16="http://schemas.microsoft.com/office/drawing/2014/main" id="{69CAF711-2569-CB65-6ABA-DD3599090A3C}"/>
              </a:ext>
            </a:extLst>
          </p:cNvPr>
          <p:cNvSpPr/>
          <p:nvPr/>
        </p:nvSpPr>
        <p:spPr>
          <a:xfrm>
            <a:off x="14222524" y="3359089"/>
            <a:ext cx="2313161" cy="2321868"/>
          </a:xfrm>
          <a:custGeom>
            <a:avLst/>
            <a:gdLst/>
            <a:ahLst/>
            <a:cxnLst/>
            <a:rect l="l" t="t" r="r" b="b"/>
            <a:pathLst>
              <a:path w="2313161" h="2321868">
                <a:moveTo>
                  <a:pt x="0" y="0"/>
                </a:moveTo>
                <a:lnTo>
                  <a:pt x="2313161" y="0"/>
                </a:lnTo>
                <a:lnTo>
                  <a:pt x="2313161" y="2321868"/>
                </a:lnTo>
                <a:lnTo>
                  <a:pt x="0" y="2321868"/>
                </a:lnTo>
                <a:lnTo>
                  <a:pt x="0" y="0"/>
                </a:lnTo>
                <a:close/>
              </a:path>
            </a:pathLst>
          </a:custGeom>
          <a:blipFill>
            <a:blip r:embed="rId3">
              <a:alphaModFix amt="68000"/>
            </a:blip>
            <a:stretch>
              <a:fillRect/>
            </a:stretch>
          </a:blipFill>
        </p:spPr>
        <p:txBody>
          <a:bodyPr/>
          <a:lstStyle/>
          <a:p>
            <a:endParaRPr lang="en-US" b="1"/>
          </a:p>
        </p:txBody>
      </p:sp>
      <p:grpSp>
        <p:nvGrpSpPr>
          <p:cNvPr id="27" name="Group 27">
            <a:extLst>
              <a:ext uri="{FF2B5EF4-FFF2-40B4-BE49-F238E27FC236}">
                <a16:creationId xmlns:a16="http://schemas.microsoft.com/office/drawing/2014/main" id="{433778DA-6F74-BAFB-143D-273BB2AFD3B4}"/>
              </a:ext>
            </a:extLst>
          </p:cNvPr>
          <p:cNvGrpSpPr/>
          <p:nvPr/>
        </p:nvGrpSpPr>
        <p:grpSpPr>
          <a:xfrm>
            <a:off x="14355972" y="3460741"/>
            <a:ext cx="2082799" cy="2082799"/>
            <a:chOff x="0" y="0"/>
            <a:chExt cx="812800" cy="812800"/>
          </a:xfrm>
        </p:grpSpPr>
        <p:sp>
          <p:nvSpPr>
            <p:cNvPr id="28" name="Freeform 28">
              <a:extLst>
                <a:ext uri="{FF2B5EF4-FFF2-40B4-BE49-F238E27FC236}">
                  <a16:creationId xmlns:a16="http://schemas.microsoft.com/office/drawing/2014/main" id="{B834E330-6E89-4E12-F74B-992753D0983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B034"/>
            </a:solidFill>
          </p:spPr>
          <p:txBody>
            <a:bodyPr/>
            <a:lstStyle/>
            <a:p>
              <a:endParaRPr lang="en-US" b="1"/>
            </a:p>
          </p:txBody>
        </p:sp>
        <p:sp>
          <p:nvSpPr>
            <p:cNvPr id="29" name="TextBox 29">
              <a:extLst>
                <a:ext uri="{FF2B5EF4-FFF2-40B4-BE49-F238E27FC236}">
                  <a16:creationId xmlns:a16="http://schemas.microsoft.com/office/drawing/2014/main" id="{E877BA47-B9E0-9A85-BCDA-BED3C02A122B}"/>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grpSp>
        <p:nvGrpSpPr>
          <p:cNvPr id="30" name="Group 30">
            <a:extLst>
              <a:ext uri="{FF2B5EF4-FFF2-40B4-BE49-F238E27FC236}">
                <a16:creationId xmlns:a16="http://schemas.microsoft.com/office/drawing/2014/main" id="{BFC35D56-B2E0-4B26-45B6-D51FD4FE883B}"/>
              </a:ext>
            </a:extLst>
          </p:cNvPr>
          <p:cNvGrpSpPr/>
          <p:nvPr/>
        </p:nvGrpSpPr>
        <p:grpSpPr>
          <a:xfrm>
            <a:off x="14441560" y="3546329"/>
            <a:ext cx="1911622" cy="1911622"/>
            <a:chOff x="0" y="0"/>
            <a:chExt cx="812800" cy="812800"/>
          </a:xfrm>
        </p:grpSpPr>
        <p:sp>
          <p:nvSpPr>
            <p:cNvPr id="31" name="Freeform 31">
              <a:extLst>
                <a:ext uri="{FF2B5EF4-FFF2-40B4-BE49-F238E27FC236}">
                  <a16:creationId xmlns:a16="http://schemas.microsoft.com/office/drawing/2014/main" id="{3FB4C18F-6568-A2C2-FCB4-5F6715AC02C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b="1"/>
            </a:p>
          </p:txBody>
        </p:sp>
        <p:sp>
          <p:nvSpPr>
            <p:cNvPr id="32" name="TextBox 32">
              <a:extLst>
                <a:ext uri="{FF2B5EF4-FFF2-40B4-BE49-F238E27FC236}">
                  <a16:creationId xmlns:a16="http://schemas.microsoft.com/office/drawing/2014/main" id="{B8DC5B1D-EF21-92E8-80DA-6D00926A2802}"/>
                </a:ext>
              </a:extLst>
            </p:cNvPr>
            <p:cNvSpPr txBox="1"/>
            <p:nvPr/>
          </p:nvSpPr>
          <p:spPr>
            <a:xfrm>
              <a:off x="76200" y="19050"/>
              <a:ext cx="660400" cy="717550"/>
            </a:xfrm>
            <a:prstGeom prst="rect">
              <a:avLst/>
            </a:prstGeom>
          </p:spPr>
          <p:txBody>
            <a:bodyPr lIns="50800" tIns="50800" rIns="50800" bIns="50800" rtlCol="0" anchor="ctr"/>
            <a:lstStyle/>
            <a:p>
              <a:pPr algn="ctr">
                <a:lnSpc>
                  <a:spcPts val="2659"/>
                </a:lnSpc>
              </a:pPr>
              <a:endParaRPr b="1"/>
            </a:p>
          </p:txBody>
        </p:sp>
      </p:grpSp>
      <p:sp>
        <p:nvSpPr>
          <p:cNvPr id="33" name="Freeform 33">
            <a:extLst>
              <a:ext uri="{FF2B5EF4-FFF2-40B4-BE49-F238E27FC236}">
                <a16:creationId xmlns:a16="http://schemas.microsoft.com/office/drawing/2014/main" id="{A39118FF-91B3-A4F5-92B8-B8C4FA04E831}"/>
              </a:ext>
            </a:extLst>
          </p:cNvPr>
          <p:cNvSpPr/>
          <p:nvPr/>
        </p:nvSpPr>
        <p:spPr>
          <a:xfrm>
            <a:off x="14828683" y="3946233"/>
            <a:ext cx="1147438" cy="1147438"/>
          </a:xfrm>
          <a:custGeom>
            <a:avLst/>
            <a:gdLst/>
            <a:ahLst/>
            <a:cxnLst/>
            <a:rect l="l" t="t" r="r" b="b"/>
            <a:pathLst>
              <a:path w="1147438" h="1147438">
                <a:moveTo>
                  <a:pt x="0" y="0"/>
                </a:moveTo>
                <a:lnTo>
                  <a:pt x="1147438" y="0"/>
                </a:lnTo>
                <a:lnTo>
                  <a:pt x="1147438" y="1147438"/>
                </a:lnTo>
                <a:lnTo>
                  <a:pt x="0" y="114743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b="1"/>
          </a:p>
        </p:txBody>
      </p:sp>
      <p:sp>
        <p:nvSpPr>
          <p:cNvPr id="34" name="TextBox 34">
            <a:extLst>
              <a:ext uri="{FF2B5EF4-FFF2-40B4-BE49-F238E27FC236}">
                <a16:creationId xmlns:a16="http://schemas.microsoft.com/office/drawing/2014/main" id="{B7A0E10B-CC55-FA85-2549-805E330869EE}"/>
              </a:ext>
            </a:extLst>
          </p:cNvPr>
          <p:cNvSpPr txBox="1"/>
          <p:nvPr/>
        </p:nvSpPr>
        <p:spPr>
          <a:xfrm>
            <a:off x="5638800" y="1409700"/>
            <a:ext cx="7207401" cy="703141"/>
          </a:xfrm>
          <a:prstGeom prst="rect">
            <a:avLst/>
          </a:prstGeom>
        </p:spPr>
        <p:txBody>
          <a:bodyPr lIns="0" tIns="0" rIns="0" bIns="0" rtlCol="0" anchor="t">
            <a:spAutoFit/>
          </a:bodyPr>
          <a:lstStyle/>
          <a:p>
            <a:pPr algn="ctr">
              <a:lnSpc>
                <a:spcPts val="5084"/>
              </a:lnSpc>
            </a:pPr>
            <a:r>
              <a:rPr lang="en-GB" sz="6000" b="1" dirty="0"/>
              <a:t>Recommendations</a:t>
            </a:r>
            <a:endParaRPr lang="en-US" sz="6000" b="1" spc="-134" dirty="0">
              <a:solidFill>
                <a:srgbClr val="000000"/>
              </a:solidFill>
              <a:latin typeface="Poppins Bold"/>
              <a:ea typeface="Poppins Bold"/>
              <a:cs typeface="Poppins Bold"/>
              <a:sym typeface="Poppins Bold"/>
            </a:endParaRPr>
          </a:p>
        </p:txBody>
      </p:sp>
      <p:sp>
        <p:nvSpPr>
          <p:cNvPr id="36" name="TextBox 36">
            <a:extLst>
              <a:ext uri="{FF2B5EF4-FFF2-40B4-BE49-F238E27FC236}">
                <a16:creationId xmlns:a16="http://schemas.microsoft.com/office/drawing/2014/main" id="{9DB15EEA-1CA6-E235-7B53-8516D7FD00A1}"/>
              </a:ext>
            </a:extLst>
          </p:cNvPr>
          <p:cNvSpPr txBox="1"/>
          <p:nvPr/>
        </p:nvSpPr>
        <p:spPr>
          <a:xfrm>
            <a:off x="1297793" y="6042689"/>
            <a:ext cx="3175609" cy="1795363"/>
          </a:xfrm>
          <a:prstGeom prst="rect">
            <a:avLst/>
          </a:prstGeom>
        </p:spPr>
        <p:txBody>
          <a:bodyPr lIns="0" tIns="0" rIns="0" bIns="0" rtlCol="0" anchor="t">
            <a:spAutoFit/>
          </a:bodyPr>
          <a:lstStyle/>
          <a:p>
            <a:pPr algn="ctr">
              <a:lnSpc>
                <a:spcPts val="2813"/>
              </a:lnSpc>
            </a:pPr>
            <a:r>
              <a:rPr lang="en-GB" dirty="0"/>
              <a:t>The company can focus on enhancing manager training for unbiased and effective feedback delivery.</a:t>
            </a:r>
            <a:endParaRPr lang="en-US"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38" name="TextBox 38">
            <a:extLst>
              <a:ext uri="{FF2B5EF4-FFF2-40B4-BE49-F238E27FC236}">
                <a16:creationId xmlns:a16="http://schemas.microsoft.com/office/drawing/2014/main" id="{FE7B4C16-FF66-30F5-CC41-456DD01CFDE0}"/>
              </a:ext>
            </a:extLst>
          </p:cNvPr>
          <p:cNvSpPr txBox="1"/>
          <p:nvPr/>
        </p:nvSpPr>
        <p:spPr>
          <a:xfrm>
            <a:off x="5764174" y="6042689"/>
            <a:ext cx="2588781" cy="1795363"/>
          </a:xfrm>
          <a:prstGeom prst="rect">
            <a:avLst/>
          </a:prstGeom>
        </p:spPr>
        <p:txBody>
          <a:bodyPr lIns="0" tIns="0" rIns="0" bIns="0" rtlCol="0" anchor="t">
            <a:spAutoFit/>
          </a:bodyPr>
          <a:lstStyle/>
          <a:p>
            <a:pPr algn="ctr">
              <a:lnSpc>
                <a:spcPts val="2813"/>
              </a:lnSpc>
            </a:pPr>
            <a:r>
              <a:rPr lang="en-GB" dirty="0"/>
              <a:t>Integrate AI tools to support objective performance evaluations (Nabil et al., 2023).</a:t>
            </a:r>
            <a:endParaRPr lang="en-US"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40" name="TextBox 40">
            <a:extLst>
              <a:ext uri="{FF2B5EF4-FFF2-40B4-BE49-F238E27FC236}">
                <a16:creationId xmlns:a16="http://schemas.microsoft.com/office/drawing/2014/main" id="{74AB5F60-F9F7-422E-EA9D-D4137F0D660F}"/>
              </a:ext>
            </a:extLst>
          </p:cNvPr>
          <p:cNvSpPr txBox="1"/>
          <p:nvPr/>
        </p:nvSpPr>
        <p:spPr>
          <a:xfrm>
            <a:off x="9373585" y="6042689"/>
            <a:ext cx="3713796" cy="1077218"/>
          </a:xfrm>
          <a:prstGeom prst="rect">
            <a:avLst/>
          </a:prstGeom>
        </p:spPr>
        <p:txBody>
          <a:bodyPr lIns="0" tIns="0" rIns="0" bIns="0" rtlCol="0" anchor="t">
            <a:spAutoFit/>
          </a:bodyPr>
          <a:lstStyle/>
          <a:p>
            <a:pPr algn="ctr">
              <a:lnSpc>
                <a:spcPts val="2813"/>
              </a:lnSpc>
            </a:pPr>
            <a:r>
              <a:rPr lang="en-GB" dirty="0"/>
              <a:t>Strengthen virtual coaching programs for hybrid employees.</a:t>
            </a:r>
            <a:endParaRPr lang="en-US"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42" name="TextBox 42">
            <a:extLst>
              <a:ext uri="{FF2B5EF4-FFF2-40B4-BE49-F238E27FC236}">
                <a16:creationId xmlns:a16="http://schemas.microsoft.com/office/drawing/2014/main" id="{B8A1D655-A5C2-A490-0E2C-3E04BB148803}"/>
              </a:ext>
            </a:extLst>
          </p:cNvPr>
          <p:cNvSpPr txBox="1"/>
          <p:nvPr/>
        </p:nvSpPr>
        <p:spPr>
          <a:xfrm>
            <a:off x="13545504" y="6042689"/>
            <a:ext cx="3713796" cy="1077218"/>
          </a:xfrm>
          <a:prstGeom prst="rect">
            <a:avLst/>
          </a:prstGeom>
        </p:spPr>
        <p:txBody>
          <a:bodyPr lIns="0" tIns="0" rIns="0" bIns="0" rtlCol="0" anchor="t">
            <a:spAutoFit/>
          </a:bodyPr>
          <a:lstStyle/>
          <a:p>
            <a:pPr algn="ctr">
              <a:lnSpc>
                <a:spcPts val="2813"/>
              </a:lnSpc>
            </a:pPr>
            <a:r>
              <a:rPr lang="en-GB" dirty="0"/>
              <a:t>Regularly update KPIs to match evolving digital skills and roles.</a:t>
            </a:r>
            <a:endParaRPr lang="en-US" dirty="0"/>
          </a:p>
          <a:p>
            <a:pPr algn="ctr">
              <a:lnSpc>
                <a:spcPts val="2813"/>
              </a:lnSpc>
            </a:pPr>
            <a:endParaRPr lang="en-US" sz="2489" b="1" spc="-74" dirty="0">
              <a:solidFill>
                <a:srgbClr val="000000"/>
              </a:solidFill>
              <a:latin typeface="Poppins Bold"/>
              <a:ea typeface="Poppins Bold"/>
              <a:cs typeface="Poppins Bold"/>
              <a:sym typeface="Poppins Bold"/>
            </a:endParaRPr>
          </a:p>
        </p:txBody>
      </p:sp>
      <p:sp>
        <p:nvSpPr>
          <p:cNvPr id="43" name="Freeform 43">
            <a:extLst>
              <a:ext uri="{FF2B5EF4-FFF2-40B4-BE49-F238E27FC236}">
                <a16:creationId xmlns:a16="http://schemas.microsoft.com/office/drawing/2014/main" id="{16637427-4246-0CC6-27E3-8A8479F25D45}"/>
              </a:ext>
            </a:extLst>
          </p:cNvPr>
          <p:cNvSpPr/>
          <p:nvPr/>
        </p:nvSpPr>
        <p:spPr>
          <a:xfrm rot="-10602057">
            <a:off x="12407590" y="-1133853"/>
            <a:ext cx="6240735" cy="2176456"/>
          </a:xfrm>
          <a:custGeom>
            <a:avLst/>
            <a:gdLst/>
            <a:ahLst/>
            <a:cxnLst/>
            <a:rect l="l" t="t" r="r" b="b"/>
            <a:pathLst>
              <a:path w="6240735" h="2176456">
                <a:moveTo>
                  <a:pt x="0" y="0"/>
                </a:moveTo>
                <a:lnTo>
                  <a:pt x="6240735" y="0"/>
                </a:lnTo>
                <a:lnTo>
                  <a:pt x="6240735" y="2176457"/>
                </a:lnTo>
                <a:lnTo>
                  <a:pt x="0" y="217645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b="1"/>
          </a:p>
        </p:txBody>
      </p:sp>
      <p:sp>
        <p:nvSpPr>
          <p:cNvPr id="44" name="Freeform 44">
            <a:extLst>
              <a:ext uri="{FF2B5EF4-FFF2-40B4-BE49-F238E27FC236}">
                <a16:creationId xmlns:a16="http://schemas.microsoft.com/office/drawing/2014/main" id="{BB0FBC59-3757-5F1C-FD16-8DCAECA082D4}"/>
              </a:ext>
            </a:extLst>
          </p:cNvPr>
          <p:cNvSpPr/>
          <p:nvPr/>
        </p:nvSpPr>
        <p:spPr>
          <a:xfrm rot="-201626" flipV="1">
            <a:off x="-440482" y="-1192452"/>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b="1"/>
          </a:p>
        </p:txBody>
      </p:sp>
      <p:grpSp>
        <p:nvGrpSpPr>
          <p:cNvPr id="45" name="Group 45">
            <a:extLst>
              <a:ext uri="{FF2B5EF4-FFF2-40B4-BE49-F238E27FC236}">
                <a16:creationId xmlns:a16="http://schemas.microsoft.com/office/drawing/2014/main" id="{E2DDEC37-10FD-3755-1557-CE3D98258260}"/>
              </a:ext>
            </a:extLst>
          </p:cNvPr>
          <p:cNvGrpSpPr/>
          <p:nvPr/>
        </p:nvGrpSpPr>
        <p:grpSpPr>
          <a:xfrm>
            <a:off x="-1342907" y="10016500"/>
            <a:ext cx="20973813" cy="734301"/>
            <a:chOff x="0" y="0"/>
            <a:chExt cx="11607985" cy="406400"/>
          </a:xfrm>
        </p:grpSpPr>
        <p:sp>
          <p:nvSpPr>
            <p:cNvPr id="46" name="Freeform 46">
              <a:extLst>
                <a:ext uri="{FF2B5EF4-FFF2-40B4-BE49-F238E27FC236}">
                  <a16:creationId xmlns:a16="http://schemas.microsoft.com/office/drawing/2014/main" id="{0D8B8D37-BFAF-60F6-C8A0-8532BDF09D2F}"/>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b="1"/>
            </a:p>
          </p:txBody>
        </p:sp>
        <p:sp>
          <p:nvSpPr>
            <p:cNvPr id="47" name="TextBox 47">
              <a:extLst>
                <a:ext uri="{FF2B5EF4-FFF2-40B4-BE49-F238E27FC236}">
                  <a16:creationId xmlns:a16="http://schemas.microsoft.com/office/drawing/2014/main" id="{7353DCBA-E232-8409-3A3E-D32B67FFCDF3}"/>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b="1"/>
            </a:p>
          </p:txBody>
        </p:sp>
      </p:grpSp>
      <p:grpSp>
        <p:nvGrpSpPr>
          <p:cNvPr id="48" name="Group 48">
            <a:extLst>
              <a:ext uri="{FF2B5EF4-FFF2-40B4-BE49-F238E27FC236}">
                <a16:creationId xmlns:a16="http://schemas.microsoft.com/office/drawing/2014/main" id="{E83423CE-EBA1-685B-20C6-DA42A463AACC}"/>
              </a:ext>
            </a:extLst>
          </p:cNvPr>
          <p:cNvGrpSpPr/>
          <p:nvPr/>
        </p:nvGrpSpPr>
        <p:grpSpPr>
          <a:xfrm>
            <a:off x="2488624" y="10016500"/>
            <a:ext cx="13310752" cy="734301"/>
            <a:chOff x="0" y="0"/>
            <a:chExt cx="7366854" cy="406400"/>
          </a:xfrm>
        </p:grpSpPr>
        <p:sp>
          <p:nvSpPr>
            <p:cNvPr id="49" name="Freeform 49">
              <a:extLst>
                <a:ext uri="{FF2B5EF4-FFF2-40B4-BE49-F238E27FC236}">
                  <a16:creationId xmlns:a16="http://schemas.microsoft.com/office/drawing/2014/main" id="{CCECB3CC-BA9F-2B21-A576-06B0D1AED6FA}"/>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b="1"/>
            </a:p>
          </p:txBody>
        </p:sp>
        <p:sp>
          <p:nvSpPr>
            <p:cNvPr id="50" name="TextBox 50">
              <a:extLst>
                <a:ext uri="{FF2B5EF4-FFF2-40B4-BE49-F238E27FC236}">
                  <a16:creationId xmlns:a16="http://schemas.microsoft.com/office/drawing/2014/main" id="{A4AACA29-01DF-A0D8-C5CF-27A65666E5BA}"/>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b="1"/>
            </a:p>
          </p:txBody>
        </p:sp>
      </p:grpSp>
      <p:grpSp>
        <p:nvGrpSpPr>
          <p:cNvPr id="51" name="Group 51">
            <a:extLst>
              <a:ext uri="{FF2B5EF4-FFF2-40B4-BE49-F238E27FC236}">
                <a16:creationId xmlns:a16="http://schemas.microsoft.com/office/drawing/2014/main" id="{09AF2F1D-C41A-D22C-965B-772C74F157D7}"/>
              </a:ext>
            </a:extLst>
          </p:cNvPr>
          <p:cNvGrpSpPr/>
          <p:nvPr/>
        </p:nvGrpSpPr>
        <p:grpSpPr>
          <a:xfrm>
            <a:off x="4131384" y="10016500"/>
            <a:ext cx="10025232" cy="734301"/>
            <a:chOff x="0" y="0"/>
            <a:chExt cx="5548478" cy="406400"/>
          </a:xfrm>
        </p:grpSpPr>
        <p:sp>
          <p:nvSpPr>
            <p:cNvPr id="52" name="Freeform 52">
              <a:extLst>
                <a:ext uri="{FF2B5EF4-FFF2-40B4-BE49-F238E27FC236}">
                  <a16:creationId xmlns:a16="http://schemas.microsoft.com/office/drawing/2014/main" id="{E7E86C84-FF6D-BEB9-A0F2-B2B76881A873}"/>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b="1"/>
            </a:p>
          </p:txBody>
        </p:sp>
        <p:sp>
          <p:nvSpPr>
            <p:cNvPr id="53" name="TextBox 53">
              <a:extLst>
                <a:ext uri="{FF2B5EF4-FFF2-40B4-BE49-F238E27FC236}">
                  <a16:creationId xmlns:a16="http://schemas.microsoft.com/office/drawing/2014/main" id="{B93A4A38-0901-24FF-7A30-7A9590C1CB67}"/>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b="1"/>
            </a:p>
          </p:txBody>
        </p:sp>
      </p:grpSp>
      <p:pic>
        <p:nvPicPr>
          <p:cNvPr id="37" name="Picture 36">
            <a:extLst>
              <a:ext uri="{FF2B5EF4-FFF2-40B4-BE49-F238E27FC236}">
                <a16:creationId xmlns:a16="http://schemas.microsoft.com/office/drawing/2014/main" id="{9D238D6C-C250-4859-BEA8-AC0D50FFC564}"/>
              </a:ext>
            </a:extLst>
          </p:cNvPr>
          <p:cNvPicPr>
            <a:picLocks noChangeAspect="1"/>
          </p:cNvPicPr>
          <p:nvPr/>
        </p:nvPicPr>
        <p:blipFill>
          <a:blip r:embed="rId14"/>
          <a:stretch>
            <a:fillRect/>
          </a:stretch>
        </p:blipFill>
        <p:spPr>
          <a:xfrm>
            <a:off x="15621000" y="266701"/>
            <a:ext cx="2364826" cy="914400"/>
          </a:xfrm>
          <a:prstGeom prst="rect">
            <a:avLst/>
          </a:prstGeom>
        </p:spPr>
      </p:pic>
      <p:pic>
        <p:nvPicPr>
          <p:cNvPr id="39" name="Picture 2" descr="D:\SUMANTA\OCTOBER\31 OCT\SEP_AIN4918    RW\Microsoft-Logo-Transparent.png">
            <a:extLst>
              <a:ext uri="{FF2B5EF4-FFF2-40B4-BE49-F238E27FC236}">
                <a16:creationId xmlns:a16="http://schemas.microsoft.com/office/drawing/2014/main" id="{68D581BF-7CE1-AF11-B451-83BCCE1D94B0}"/>
              </a:ext>
            </a:extLst>
          </p:cNvPr>
          <p:cNvPicPr>
            <a:picLocks noChangeAspect="1" noChangeArrowheads="1"/>
          </p:cNvPicPr>
          <p:nvPr/>
        </p:nvPicPr>
        <p:blipFill>
          <a:blip r:embed="rId15"/>
          <a:srcRect t="17757" b="23365"/>
          <a:stretch>
            <a:fillRect/>
          </a:stretch>
        </p:blipFill>
        <p:spPr bwMode="auto">
          <a:xfrm>
            <a:off x="762000" y="571500"/>
            <a:ext cx="2859545" cy="947056"/>
          </a:xfrm>
          <a:prstGeom prst="rect">
            <a:avLst/>
          </a:prstGeom>
          <a:noFill/>
        </p:spPr>
      </p:pic>
      <p:sp>
        <p:nvSpPr>
          <p:cNvPr id="41" name="TextBox 40">
            <a:extLst>
              <a:ext uri="{FF2B5EF4-FFF2-40B4-BE49-F238E27FC236}">
                <a16:creationId xmlns:a16="http://schemas.microsoft.com/office/drawing/2014/main" id="{0189D192-DEB1-233C-C75E-BC91FA3581D7}"/>
              </a:ext>
            </a:extLst>
          </p:cNvPr>
          <p:cNvSpPr txBox="1"/>
          <p:nvPr/>
        </p:nvSpPr>
        <p:spPr>
          <a:xfrm>
            <a:off x="7315200" y="342900"/>
            <a:ext cx="4953000" cy="646331"/>
          </a:xfrm>
          <a:prstGeom prst="rect">
            <a:avLst/>
          </a:prstGeom>
          <a:noFill/>
        </p:spPr>
        <p:txBody>
          <a:bodyPr wrap="square">
            <a:spAutoFit/>
          </a:bodyPr>
          <a:lstStyle/>
          <a:p>
            <a:pPr lvl="0" algn="ctr"/>
            <a:r>
              <a:rPr lang="en-GB" b="1" dirty="0">
                <a:latin typeface="Times New Roman" panose="02020603050405020304" pitchFamily="18" charset="0"/>
                <a:cs typeface="Times New Roman" panose="02020603050405020304" pitchFamily="18" charset="0"/>
                <a:sym typeface="+mn-ea"/>
              </a:rPr>
              <a:t>Student Name: </a:t>
            </a:r>
            <a:r>
              <a:rPr lang="en-GB" b="1" dirty="0"/>
              <a:t> Krisha </a:t>
            </a:r>
            <a:r>
              <a:rPr lang="en-GB" b="1" dirty="0" err="1"/>
              <a:t>Navapara</a:t>
            </a:r>
            <a:endParaRPr lang="en-GB" b="1" dirty="0">
              <a:latin typeface="Times New Roman" panose="02020603050405020304" pitchFamily="18" charset="0"/>
              <a:cs typeface="Times New Roman" panose="02020603050405020304" pitchFamily="18" charset="0"/>
              <a:sym typeface="+mn-ea"/>
            </a:endParaRPr>
          </a:p>
          <a:p>
            <a:pPr lvl="0" algn="ctr"/>
            <a:r>
              <a:rPr lang="en-GB" b="1" dirty="0">
                <a:latin typeface="Times New Roman" panose="02020603050405020304" pitchFamily="18" charset="0"/>
                <a:cs typeface="Times New Roman" panose="02020603050405020304" pitchFamily="18" charset="0"/>
                <a:sym typeface="+mn-ea"/>
              </a:rPr>
              <a:t>ID: </a:t>
            </a:r>
            <a:r>
              <a:rPr lang="en-GB" b="1" dirty="0"/>
              <a:t>2431955</a:t>
            </a:r>
            <a:endParaRPr lang="en-GB" b="1" dirty="0">
              <a:latin typeface="Times New Roman" panose="02020603050405020304" pitchFamily="18" charset="0"/>
              <a:cs typeface="Times New Roman" panose="02020603050405020304" pitchFamily="18" charset="0"/>
              <a:sym typeface="+mn-ea"/>
            </a:endParaRPr>
          </a:p>
        </p:txBody>
      </p:sp>
    </p:spTree>
    <p:extLst>
      <p:ext uri="{BB962C8B-B14F-4D97-AF65-F5344CB8AC3E}">
        <p14:creationId xmlns:p14="http://schemas.microsoft.com/office/powerpoint/2010/main" val="9011414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F1185-EDAC-AD96-495E-1FC0E32CC2BF}"/>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B3C1CB39-29C7-2341-6DA4-A03D89FE99F6}"/>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C2EFFA52-69EA-A224-6CCD-DB51A0398D3F}"/>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942592C8-68C9-3DBC-4FC3-45642E127DB4}"/>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1A917482-0919-EE0C-5F1A-5B3B4800E990}"/>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66BDA621-9EDE-09C2-A157-BCC59FFA2475}"/>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A85657C3-CB63-BCED-6D28-F17F1ABC4C52}"/>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40517A3D-8939-1719-0353-EB13B753DBEE}"/>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6B5EB850-9C8F-416E-807F-8C8CE7503A8E}"/>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BAC23C11-A934-48A0-F2C8-8B8D89FAD5A2}"/>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D9A3AACB-B1C2-163D-1BF6-DA2789182BA4}"/>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8F68F33A-1386-C527-055E-8B59DBC5899B}"/>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59BBDEBC-D2CF-6DBB-3469-70AFC572CB4F}"/>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14006D75-2B3E-64D8-338C-4C9697EEEB2F}"/>
              </a:ext>
            </a:extLst>
          </p:cNvPr>
          <p:cNvSpPr txBox="1"/>
          <p:nvPr/>
        </p:nvSpPr>
        <p:spPr>
          <a:xfrm>
            <a:off x="3962400" y="1333500"/>
            <a:ext cx="10491536" cy="1569660"/>
          </a:xfrm>
          <a:prstGeom prst="rect">
            <a:avLst/>
          </a:prstGeom>
          <a:noFill/>
        </p:spPr>
        <p:txBody>
          <a:bodyPr wrap="square">
            <a:spAutoFit/>
          </a:bodyPr>
          <a:lstStyle/>
          <a:p>
            <a:pPr marL="0" marR="0" algn="ctr">
              <a:spcBef>
                <a:spcPts val="1200"/>
              </a:spcBef>
              <a:spcAft>
                <a:spcPts val="1200"/>
              </a:spcAft>
              <a:buNone/>
            </a:pPr>
            <a:r>
              <a:rPr lang="en-GB" sz="4800" b="1" kern="0" dirty="0">
                <a:effectLst/>
                <a:latin typeface="Arial" panose="020B0604020202020204" pitchFamily="34" charset="0"/>
              </a:rPr>
              <a:t>Future Outlook for Performance Management</a:t>
            </a:r>
            <a:endParaRPr lang="en-US" sz="4800" b="1" kern="0" dirty="0">
              <a:effectLst/>
              <a:latin typeface="Arial" panose="020B0604020202020204" pitchFamily="34" charset="0"/>
            </a:endParaRPr>
          </a:p>
        </p:txBody>
      </p:sp>
      <p:sp>
        <p:nvSpPr>
          <p:cNvPr id="16" name="TextBox 15">
            <a:extLst>
              <a:ext uri="{FF2B5EF4-FFF2-40B4-BE49-F238E27FC236}">
                <a16:creationId xmlns:a16="http://schemas.microsoft.com/office/drawing/2014/main" id="{75BC7E04-BC43-D1E7-E585-A2CB9E3AEC9C}"/>
              </a:ext>
            </a:extLst>
          </p:cNvPr>
          <p:cNvSpPr txBox="1"/>
          <p:nvPr/>
        </p:nvSpPr>
        <p:spPr>
          <a:xfrm>
            <a:off x="685800" y="3543300"/>
            <a:ext cx="8534400" cy="3970318"/>
          </a:xfrm>
          <a:prstGeom prst="rect">
            <a:avLst/>
          </a:prstGeom>
          <a:noFill/>
        </p:spPr>
        <p:txBody>
          <a:bodyPr wrap="square">
            <a:spAutoFit/>
          </a:bodyPr>
          <a:lstStyle/>
          <a:p>
            <a:pPr marL="285750" marR="0" indent="-285750" algn="just">
              <a:spcBef>
                <a:spcPts val="1200"/>
              </a:spcBef>
              <a:spcAft>
                <a:spcPts val="1200"/>
              </a:spcAft>
              <a:buFont typeface="Wingdings" panose="05000000000000000000" pitchFamily="2" charset="2"/>
              <a:buChar char="v"/>
            </a:pPr>
            <a:r>
              <a:rPr lang="en-GB" sz="2400" dirty="0">
                <a:effectLst/>
                <a:latin typeface="Arial" panose="020B0604020202020204" pitchFamily="34" charset="0"/>
                <a:ea typeface="Arial" panose="020B0604020202020204" pitchFamily="34" charset="0"/>
              </a:rPr>
              <a:t>Microsoft aims to use predictive analytics to anticipate performance trends.</a:t>
            </a:r>
            <a:endParaRPr lang="en-US" sz="2400" dirty="0">
              <a:effectLst/>
              <a:latin typeface="Arial" panose="020B0604020202020204" pitchFamily="34" charset="0"/>
              <a:ea typeface="Arial" panose="020B0604020202020204" pitchFamily="34" charset="0"/>
            </a:endParaRPr>
          </a:p>
          <a:p>
            <a:pPr marL="285750" marR="0" indent="-285750" algn="just">
              <a:spcBef>
                <a:spcPts val="1200"/>
              </a:spcBef>
              <a:spcAft>
                <a:spcPts val="1200"/>
              </a:spcAft>
              <a:buFont typeface="Wingdings" panose="05000000000000000000" pitchFamily="2" charset="2"/>
              <a:buChar char="v"/>
            </a:pPr>
            <a:r>
              <a:rPr lang="en-GB" sz="2400" dirty="0">
                <a:effectLst/>
                <a:latin typeface="Arial" panose="020B0604020202020204" pitchFamily="34" charset="0"/>
                <a:ea typeface="Arial" panose="020B0604020202020204" pitchFamily="34" charset="0"/>
              </a:rPr>
              <a:t>Future systems will personalise learning and development pathways (Almulaiki, 2023).</a:t>
            </a:r>
            <a:endParaRPr lang="en-US" sz="2400" dirty="0">
              <a:effectLst/>
              <a:latin typeface="Arial" panose="020B0604020202020204" pitchFamily="34" charset="0"/>
              <a:ea typeface="Arial" panose="020B0604020202020204" pitchFamily="34" charset="0"/>
            </a:endParaRPr>
          </a:p>
          <a:p>
            <a:pPr marL="285750" marR="0" indent="-285750" algn="just">
              <a:spcBef>
                <a:spcPts val="1200"/>
              </a:spcBef>
              <a:spcAft>
                <a:spcPts val="1200"/>
              </a:spcAft>
              <a:buFont typeface="Wingdings" panose="05000000000000000000" pitchFamily="2" charset="2"/>
              <a:buChar char="v"/>
            </a:pPr>
            <a:r>
              <a:rPr lang="en-GB" sz="2400" dirty="0">
                <a:effectLst/>
                <a:latin typeface="Arial" panose="020B0604020202020204" pitchFamily="34" charset="0"/>
                <a:ea typeface="Arial" panose="020B0604020202020204" pitchFamily="34" charset="0"/>
              </a:rPr>
              <a:t>Emphasis will grow on well-being and inclusion in performance goals.</a:t>
            </a:r>
            <a:endParaRPr lang="en-US" sz="2400" dirty="0">
              <a:effectLst/>
              <a:latin typeface="Arial" panose="020B0604020202020204" pitchFamily="34" charset="0"/>
              <a:ea typeface="Arial" panose="020B0604020202020204" pitchFamily="34" charset="0"/>
            </a:endParaRPr>
          </a:p>
          <a:p>
            <a:pPr marL="285750" marR="0" indent="-285750" algn="just">
              <a:spcBef>
                <a:spcPts val="1200"/>
              </a:spcBef>
              <a:spcAft>
                <a:spcPts val="1200"/>
              </a:spcAft>
              <a:buFont typeface="Wingdings" panose="05000000000000000000" pitchFamily="2" charset="2"/>
              <a:buChar char="v"/>
            </a:pPr>
            <a:r>
              <a:rPr lang="en-GB" sz="2400" dirty="0">
                <a:effectLst/>
                <a:latin typeface="Arial" panose="020B0604020202020204" pitchFamily="34" charset="0"/>
                <a:ea typeface="Arial" panose="020B0604020202020204" pitchFamily="34" charset="0"/>
              </a:rPr>
              <a:t>Continuous digital innovation will enhance fairness and engagement.</a:t>
            </a:r>
            <a:endParaRPr lang="en-US" sz="2400" dirty="0">
              <a:effectLst/>
              <a:latin typeface="Arial" panose="020B0604020202020204" pitchFamily="34" charset="0"/>
              <a:ea typeface="Arial" panose="020B0604020202020204" pitchFamily="34" charset="0"/>
            </a:endParaRPr>
          </a:p>
        </p:txBody>
      </p:sp>
      <p:pic>
        <p:nvPicPr>
          <p:cNvPr id="17" name="Picture 16">
            <a:extLst>
              <a:ext uri="{FF2B5EF4-FFF2-40B4-BE49-F238E27FC236}">
                <a16:creationId xmlns:a16="http://schemas.microsoft.com/office/drawing/2014/main" id="{3209D75A-195B-BEFE-57EB-DFCA7543133A}"/>
              </a:ext>
            </a:extLst>
          </p:cNvPr>
          <p:cNvPicPr>
            <a:picLocks noChangeAspect="1"/>
          </p:cNvPicPr>
          <p:nvPr/>
        </p:nvPicPr>
        <p:blipFill>
          <a:blip r:embed="rId7"/>
          <a:srcRect b="8586"/>
          <a:stretch>
            <a:fillRect/>
          </a:stretch>
        </p:blipFill>
        <p:spPr>
          <a:xfrm>
            <a:off x="9829800" y="3596682"/>
            <a:ext cx="8327393" cy="4764487"/>
          </a:xfrm>
          <a:prstGeom prst="rect">
            <a:avLst/>
          </a:prstGeom>
        </p:spPr>
      </p:pic>
      <p:sp>
        <p:nvSpPr>
          <p:cNvPr id="18" name="TextBox 17">
            <a:extLst>
              <a:ext uri="{FF2B5EF4-FFF2-40B4-BE49-F238E27FC236}">
                <a16:creationId xmlns:a16="http://schemas.microsoft.com/office/drawing/2014/main" id="{92EB28FA-AB3D-B001-80F7-771698F108C3}"/>
              </a:ext>
            </a:extLst>
          </p:cNvPr>
          <p:cNvSpPr txBox="1"/>
          <p:nvPr/>
        </p:nvSpPr>
        <p:spPr>
          <a:xfrm>
            <a:off x="13182600" y="8767872"/>
            <a:ext cx="3761874" cy="369332"/>
          </a:xfrm>
          <a:prstGeom prst="rect">
            <a:avLst/>
          </a:prstGeom>
          <a:noFill/>
        </p:spPr>
        <p:txBody>
          <a:bodyPr wrap="square">
            <a:spAutoFit/>
          </a:bodyPr>
          <a:lstStyle/>
          <a:p>
            <a:pPr lvl="0"/>
            <a:r>
              <a:rPr lang="en-GB" sz="1800" dirty="0"/>
              <a:t>(Source:</a:t>
            </a:r>
            <a:r>
              <a:rPr lang="en-GB" dirty="0"/>
              <a:t> </a:t>
            </a:r>
            <a:r>
              <a:rPr lang="en-GB" dirty="0" err="1"/>
              <a:t>Engagedly</a:t>
            </a:r>
            <a:r>
              <a:rPr lang="en-GB" sz="1800" dirty="0"/>
              <a:t>, 2022)</a:t>
            </a:r>
            <a:endParaRPr lang="en-US" dirty="0"/>
          </a:p>
        </p:txBody>
      </p:sp>
      <p:pic>
        <p:nvPicPr>
          <p:cNvPr id="2" name="Picture 1">
            <a:extLst>
              <a:ext uri="{FF2B5EF4-FFF2-40B4-BE49-F238E27FC236}">
                <a16:creationId xmlns:a16="http://schemas.microsoft.com/office/drawing/2014/main" id="{C6868350-973E-E0D2-4B98-B6798BA79E41}"/>
              </a:ext>
            </a:extLst>
          </p:cNvPr>
          <p:cNvPicPr>
            <a:picLocks noChangeAspect="1"/>
          </p:cNvPicPr>
          <p:nvPr/>
        </p:nvPicPr>
        <p:blipFill>
          <a:blip r:embed="rId8"/>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4B92F470-BC95-B88D-2237-5CC934BF7FC9}"/>
              </a:ext>
            </a:extLst>
          </p:cNvPr>
          <p:cNvPicPr>
            <a:picLocks noChangeAspect="1" noChangeArrowheads="1"/>
          </p:cNvPicPr>
          <p:nvPr/>
        </p:nvPicPr>
        <p:blipFill>
          <a:blip r:embed="rId9"/>
          <a:srcRect t="17757" b="23365"/>
          <a:stretch>
            <a:fillRect/>
          </a:stretch>
        </p:blipFill>
        <p:spPr bwMode="auto">
          <a:xfrm>
            <a:off x="762000" y="571500"/>
            <a:ext cx="2859545" cy="947056"/>
          </a:xfrm>
          <a:prstGeom prst="rect">
            <a:avLst/>
          </a:prstGeom>
          <a:noFill/>
        </p:spPr>
      </p:pic>
      <p:sp>
        <p:nvSpPr>
          <p:cNvPr id="15" name="TextBox 14">
            <a:extLst>
              <a:ext uri="{FF2B5EF4-FFF2-40B4-BE49-F238E27FC236}">
                <a16:creationId xmlns:a16="http://schemas.microsoft.com/office/drawing/2014/main" id="{C30E0B78-749A-D040-4AF0-11ED178AE55E}"/>
              </a:ext>
            </a:extLst>
          </p:cNvPr>
          <p:cNvSpPr txBox="1"/>
          <p:nvPr/>
        </p:nvSpPr>
        <p:spPr>
          <a:xfrm>
            <a:off x="7315200" y="342900"/>
            <a:ext cx="4953000" cy="646331"/>
          </a:xfrm>
          <a:prstGeom prst="rect">
            <a:avLst/>
          </a:prstGeom>
          <a:noFill/>
        </p:spPr>
        <p:txBody>
          <a:bodyPr wrap="square">
            <a:spAutoFit/>
          </a:bodyPr>
          <a:lstStyle/>
          <a:p>
            <a:pPr lvl="0" algn="ctr"/>
            <a:r>
              <a:rPr lang="en-GB" b="1" dirty="0">
                <a:latin typeface="Times New Roman" panose="02020603050405020304" pitchFamily="18" charset="0"/>
                <a:cs typeface="Times New Roman" panose="02020603050405020304" pitchFamily="18" charset="0"/>
                <a:sym typeface="+mn-ea"/>
              </a:rPr>
              <a:t>Student Name: </a:t>
            </a:r>
            <a:r>
              <a:rPr lang="en-GB" b="1" dirty="0"/>
              <a:t> Krisha </a:t>
            </a:r>
            <a:r>
              <a:rPr lang="en-GB" b="1" dirty="0" err="1"/>
              <a:t>Navapara</a:t>
            </a:r>
            <a:endParaRPr lang="en-GB" b="1" dirty="0">
              <a:latin typeface="Times New Roman" panose="02020603050405020304" pitchFamily="18" charset="0"/>
              <a:cs typeface="Times New Roman" panose="02020603050405020304" pitchFamily="18" charset="0"/>
              <a:sym typeface="+mn-ea"/>
            </a:endParaRPr>
          </a:p>
          <a:p>
            <a:pPr lvl="0" algn="ctr"/>
            <a:r>
              <a:rPr lang="en-GB" b="1" dirty="0">
                <a:latin typeface="Times New Roman" panose="02020603050405020304" pitchFamily="18" charset="0"/>
                <a:cs typeface="Times New Roman" panose="02020603050405020304" pitchFamily="18" charset="0"/>
                <a:sym typeface="+mn-ea"/>
              </a:rPr>
              <a:t>ID: </a:t>
            </a:r>
            <a:r>
              <a:rPr lang="en-GB" b="1" dirty="0"/>
              <a:t>2431955</a:t>
            </a:r>
            <a:endParaRPr lang="en-GB" b="1" dirty="0">
              <a:latin typeface="Times New Roman" panose="02020603050405020304" pitchFamily="18" charset="0"/>
              <a:cs typeface="Times New Roman" panose="02020603050405020304" pitchFamily="18" charset="0"/>
              <a:sym typeface="+mn-ea"/>
            </a:endParaRPr>
          </a:p>
        </p:txBody>
      </p:sp>
    </p:spTree>
    <p:extLst>
      <p:ext uri="{BB962C8B-B14F-4D97-AF65-F5344CB8AC3E}">
        <p14:creationId xmlns:p14="http://schemas.microsoft.com/office/powerpoint/2010/main" val="41736354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D47C9-471A-EA96-216D-53A5744117FE}"/>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C75C1D66-7D89-66E7-CB87-5578050362E4}"/>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73CC6C17-1EA9-8401-5FBD-91A15CC60B7C}"/>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89306894-D8DF-6828-EA42-B10DF9D9F9AF}"/>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C7B96F77-C570-0CD6-80BF-DBBB76F44804}"/>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A88B4EC5-D36C-8980-4EFA-8F707E22ECB9}"/>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60274042-CFB5-5D1C-9A88-89208E02D5BD}"/>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574E462D-75F3-26E3-090A-B3ADBBB9981D}"/>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3A83E663-796E-9D1A-B482-DC65120C2F13}"/>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2B18A9A1-9E5B-16F2-A16E-9F47DBBE340F}"/>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FEF0E52D-ED35-5282-6364-AD2B828A9E3B}"/>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A3F76D76-7E2D-FA8A-B1F7-63240F94BAFA}"/>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849F14D3-50E5-DBE8-7EAC-92E9EEE3421A}"/>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C456284C-C4FE-A35C-433D-2F29C4C7E057}"/>
              </a:ext>
            </a:extLst>
          </p:cNvPr>
          <p:cNvSpPr txBox="1"/>
          <p:nvPr/>
        </p:nvSpPr>
        <p:spPr>
          <a:xfrm>
            <a:off x="381000" y="4152900"/>
            <a:ext cx="4876800" cy="1063433"/>
          </a:xfrm>
          <a:prstGeom prst="rect">
            <a:avLst/>
          </a:prstGeom>
          <a:noFill/>
        </p:spPr>
        <p:txBody>
          <a:bodyPr wrap="square">
            <a:spAutoFit/>
          </a:bodyPr>
          <a:lstStyle/>
          <a:p>
            <a:pPr marL="0" marR="0" algn="just">
              <a:lnSpc>
                <a:spcPct val="150000"/>
              </a:lnSpc>
              <a:spcBef>
                <a:spcPts val="1200"/>
              </a:spcBef>
              <a:spcAft>
                <a:spcPts val="1200"/>
              </a:spcAft>
              <a:buNone/>
            </a:pPr>
            <a:r>
              <a:rPr lang="en-GB" sz="4800" b="1" kern="0" dirty="0">
                <a:effectLst/>
                <a:latin typeface="Arial" panose="020B0604020202020204" pitchFamily="34" charset="0"/>
              </a:rPr>
              <a:t>Reference List </a:t>
            </a:r>
            <a:endParaRPr lang="en-US" sz="4800" b="1" kern="0" dirty="0">
              <a:effectLst/>
              <a:latin typeface="Arial" panose="020B0604020202020204" pitchFamily="34" charset="0"/>
            </a:endParaRPr>
          </a:p>
        </p:txBody>
      </p:sp>
      <p:sp>
        <p:nvSpPr>
          <p:cNvPr id="16" name="TextBox 15">
            <a:extLst>
              <a:ext uri="{FF2B5EF4-FFF2-40B4-BE49-F238E27FC236}">
                <a16:creationId xmlns:a16="http://schemas.microsoft.com/office/drawing/2014/main" id="{792B7968-1708-2FFF-12EA-F413C6886DC0}"/>
              </a:ext>
            </a:extLst>
          </p:cNvPr>
          <p:cNvSpPr txBox="1"/>
          <p:nvPr/>
        </p:nvSpPr>
        <p:spPr>
          <a:xfrm>
            <a:off x="5486400" y="2019300"/>
            <a:ext cx="11792833" cy="5755422"/>
          </a:xfrm>
          <a:prstGeom prst="rect">
            <a:avLst/>
          </a:prstGeom>
          <a:noFill/>
        </p:spPr>
        <p:txBody>
          <a:bodyPr wrap="square">
            <a:spAutoFit/>
          </a:bodyPr>
          <a:lstStyle/>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Almulaiki, W. A. (2023). The impact of performance management on employee performance. </a:t>
            </a:r>
            <a:r>
              <a:rPr lang="en-GB" sz="1600" i="1" dirty="0">
                <a:effectLst/>
                <a:latin typeface="Arial" panose="020B0604020202020204" pitchFamily="34" charset="0"/>
                <a:ea typeface="Arial" panose="020B0604020202020204" pitchFamily="34" charset="0"/>
              </a:rPr>
              <a:t>Saudi Journal of Business and Management Studies</a:t>
            </a:r>
            <a:r>
              <a:rPr lang="en-GB" sz="1600" dirty="0">
                <a:effectLst/>
                <a:latin typeface="Arial" panose="020B0604020202020204" pitchFamily="34" charset="0"/>
                <a:ea typeface="Arial" panose="020B0604020202020204" pitchFamily="34" charset="0"/>
              </a:rPr>
              <a:t>, </a:t>
            </a:r>
            <a:r>
              <a:rPr lang="en-GB" sz="1600" i="1" dirty="0">
                <a:effectLst/>
                <a:latin typeface="Arial" panose="020B0604020202020204" pitchFamily="34" charset="0"/>
                <a:ea typeface="Arial" panose="020B0604020202020204" pitchFamily="34" charset="0"/>
              </a:rPr>
              <a:t>8</a:t>
            </a:r>
            <a:r>
              <a:rPr lang="en-GB" sz="1600" dirty="0">
                <a:effectLst/>
                <a:latin typeface="Arial" panose="020B0604020202020204" pitchFamily="34" charset="0"/>
                <a:ea typeface="Arial" panose="020B0604020202020204" pitchFamily="34" charset="0"/>
              </a:rPr>
              <a:t>(2), 22-27. </a:t>
            </a:r>
            <a:r>
              <a:rPr lang="en-GB" sz="1600" u="sng" dirty="0">
                <a:solidFill>
                  <a:srgbClr val="0000FF"/>
                </a:solidFill>
                <a:effectLst/>
                <a:latin typeface="Arial" panose="020B0604020202020204" pitchFamily="34" charset="0"/>
                <a:ea typeface="Arial" panose="020B0604020202020204" pitchFamily="34" charset="0"/>
                <a:hlinkClick r:id="rId6"/>
              </a:rPr>
              <a:t>https://www.saudijournals.com/media/articles/SJBMS_82_22-27.pdf</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Dering, V., and Larsson, J. (2025). The Emerging Role of IT in Multinational Enterprises-A multiple case study of how to manage internal IT innovation in multinational enterprises, a comparison between Company X and Microsoft Corporation. </a:t>
            </a:r>
            <a:r>
              <a:rPr lang="en-GB" sz="1600" u="sng" dirty="0">
                <a:solidFill>
                  <a:srgbClr val="0000FF"/>
                </a:solidFill>
                <a:effectLst/>
                <a:latin typeface="Arial" panose="020B0604020202020204" pitchFamily="34" charset="0"/>
                <a:ea typeface="Arial" panose="020B0604020202020204" pitchFamily="34" charset="0"/>
                <a:hlinkClick r:id="rId7"/>
              </a:rPr>
              <a:t>https://gupea.ub.gu.se/handle/2077/89498</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Helmold, M. (2022). Strategic Performance Management. </a:t>
            </a:r>
            <a:r>
              <a:rPr lang="en-GB" sz="1600" i="1" dirty="0">
                <a:effectLst/>
                <a:latin typeface="Arial" panose="020B0604020202020204" pitchFamily="34" charset="0"/>
                <a:ea typeface="Arial" panose="020B0604020202020204" pitchFamily="34" charset="0"/>
              </a:rPr>
              <a:t>Achieving Long-term Competitive Advantage through Performance Excellence. </a:t>
            </a:r>
            <a:r>
              <a:rPr lang="en-GB" sz="1600" i="1" dirty="0" err="1">
                <a:effectLst/>
                <a:latin typeface="Arial" panose="020B0604020202020204" pitchFamily="34" charset="0"/>
                <a:ea typeface="Arial" panose="020B0604020202020204" pitchFamily="34" charset="0"/>
              </a:rPr>
              <a:t>Gewerbestrasse</a:t>
            </a:r>
            <a:r>
              <a:rPr lang="en-GB" sz="1600" i="1" dirty="0">
                <a:effectLst/>
                <a:latin typeface="Arial" panose="020B0604020202020204" pitchFamily="34" charset="0"/>
                <a:ea typeface="Arial" panose="020B0604020202020204" pitchFamily="34" charset="0"/>
              </a:rPr>
              <a:t>, Switzerland: Springer</a:t>
            </a:r>
            <a:r>
              <a:rPr lang="en-GB" sz="1600" dirty="0">
                <a:effectLst/>
                <a:latin typeface="Arial" panose="020B0604020202020204" pitchFamily="34" charset="0"/>
                <a:ea typeface="Arial" panose="020B0604020202020204" pitchFamily="34" charset="0"/>
              </a:rPr>
              <a:t>. </a:t>
            </a:r>
            <a:r>
              <a:rPr lang="en-GB" sz="1600" u="sng" dirty="0">
                <a:solidFill>
                  <a:srgbClr val="0000FF"/>
                </a:solidFill>
                <a:effectLst/>
                <a:latin typeface="Arial" panose="020B0604020202020204" pitchFamily="34" charset="0"/>
                <a:ea typeface="Arial" panose="020B0604020202020204" pitchFamily="34" charset="0"/>
                <a:hlinkClick r:id="rId8"/>
              </a:rPr>
              <a:t>https://link.springer.com/content/pdf/10.1007/978-3-030-98725-1.pdf</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Jaber, M. M. S. (2025). The impact of technology risk on corporate financial performance: An event study in Microsoft company. </a:t>
            </a:r>
            <a:r>
              <a:rPr lang="en-GB" sz="1600" u="sng" dirty="0">
                <a:solidFill>
                  <a:srgbClr val="0000FF"/>
                </a:solidFill>
                <a:effectLst/>
                <a:latin typeface="Arial" panose="020B0604020202020204" pitchFamily="34" charset="0"/>
                <a:ea typeface="Arial" panose="020B0604020202020204" pitchFamily="34" charset="0"/>
                <a:hlinkClick r:id="rId9"/>
              </a:rPr>
              <a:t>https://www.researchgate.net/profile/Majid-Jaber/publication/394476434_The_impact_of_technology_risk_on_corporate_financial_performance_An_event_study_in_Microsoft_company/links/689d8e74a645d8252ba45ecc/The-impact-of-technology-risk-on-corporate-financial-performance-An-event-study-in-Microsoft-company.pdf</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Nabil, D. H., Rahman, M. H., Chowdhury, A. H., and Menezes, B. C. (2023). Managing supply chain performance using a real time Microsoft Power BI dashboard by action design research (ADR) method. </a:t>
            </a:r>
            <a:r>
              <a:rPr lang="en-GB" sz="1600" i="1" dirty="0">
                <a:effectLst/>
                <a:latin typeface="Arial" panose="020B0604020202020204" pitchFamily="34" charset="0"/>
                <a:ea typeface="Arial" panose="020B0604020202020204" pitchFamily="34" charset="0"/>
              </a:rPr>
              <a:t>Cogent Engineering</a:t>
            </a:r>
            <a:r>
              <a:rPr lang="en-GB" sz="1600" dirty="0">
                <a:effectLst/>
                <a:latin typeface="Arial" panose="020B0604020202020204" pitchFamily="34" charset="0"/>
                <a:ea typeface="Arial" panose="020B0604020202020204" pitchFamily="34" charset="0"/>
              </a:rPr>
              <a:t>, </a:t>
            </a:r>
            <a:r>
              <a:rPr lang="en-GB" sz="1600" i="1" dirty="0">
                <a:effectLst/>
                <a:latin typeface="Arial" panose="020B0604020202020204" pitchFamily="34" charset="0"/>
                <a:ea typeface="Arial" panose="020B0604020202020204" pitchFamily="34" charset="0"/>
              </a:rPr>
              <a:t>10</a:t>
            </a:r>
            <a:r>
              <a:rPr lang="en-GB" sz="1600" dirty="0">
                <a:effectLst/>
                <a:latin typeface="Arial" panose="020B0604020202020204" pitchFamily="34" charset="0"/>
                <a:ea typeface="Arial" panose="020B0604020202020204" pitchFamily="34" charset="0"/>
              </a:rPr>
              <a:t>(2), 2257924. </a:t>
            </a:r>
            <a:r>
              <a:rPr lang="en-GB" sz="1600" u="sng" dirty="0">
                <a:solidFill>
                  <a:srgbClr val="0000FF"/>
                </a:solidFill>
                <a:effectLst/>
                <a:latin typeface="Arial" panose="020B0604020202020204" pitchFamily="34" charset="0"/>
                <a:ea typeface="Arial" panose="020B0604020202020204" pitchFamily="34" charset="0"/>
                <a:hlinkClick r:id="rId10"/>
              </a:rPr>
              <a:t>https://www.tandfonline.com/doi/abs/10.1080/23311916.2023.2257924</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Schrøder-Hansen, K., and Hansen, A. (2022). Performance management trends. </a:t>
            </a:r>
            <a:r>
              <a:rPr lang="en-GB" sz="1600" i="1" dirty="0">
                <a:effectLst/>
                <a:latin typeface="Arial" panose="020B0604020202020204" pitchFamily="34" charset="0"/>
                <a:ea typeface="Arial" panose="020B0604020202020204" pitchFamily="34" charset="0"/>
              </a:rPr>
              <a:t>International Journal of Productivity and Performance Management</a:t>
            </a:r>
            <a:r>
              <a:rPr lang="en-GB" sz="1600" dirty="0">
                <a:effectLst/>
                <a:latin typeface="Arial" panose="020B0604020202020204" pitchFamily="34" charset="0"/>
                <a:ea typeface="Arial" panose="020B0604020202020204" pitchFamily="34" charset="0"/>
              </a:rPr>
              <a:t>. </a:t>
            </a:r>
            <a:r>
              <a:rPr lang="en-GB" sz="1600" u="sng" dirty="0">
                <a:solidFill>
                  <a:srgbClr val="0000FF"/>
                </a:solidFill>
                <a:effectLst/>
                <a:latin typeface="Arial" panose="020B0604020202020204" pitchFamily="34" charset="0"/>
                <a:ea typeface="Arial" panose="020B0604020202020204" pitchFamily="34" charset="0"/>
                <a:hlinkClick r:id="rId11"/>
              </a:rPr>
              <a:t>https://www.researchgate.net/profile/Allan-Hansen-4/publication/359010126_Performance_management_trends-reflections_on_the_redesigns_big_companies_have_been_doing_lately/links/62224e073c53d31ba4a67d7e/Performance-management-trends-reflections-on-the-redesigns-big-companies-have-been-doing-lately.pdf</a:t>
            </a:r>
            <a:endParaRPr lang="en-US" sz="1600" dirty="0">
              <a:effectLst/>
              <a:latin typeface="Arial" panose="020B0604020202020204" pitchFamily="34" charset="0"/>
              <a:ea typeface="Arial" panose="020B0604020202020204" pitchFamily="34" charset="0"/>
            </a:endParaRPr>
          </a:p>
          <a:p>
            <a:pPr marL="342900" marR="0" indent="-342900" algn="just">
              <a:buFont typeface="+mj-lt"/>
              <a:buAutoNum type="arabicPeriod"/>
            </a:pPr>
            <a:r>
              <a:rPr lang="en-GB" sz="1600" dirty="0">
                <a:effectLst/>
                <a:latin typeface="Arial" panose="020B0604020202020204" pitchFamily="34" charset="0"/>
                <a:ea typeface="Arial" panose="020B0604020202020204" pitchFamily="34" charset="0"/>
              </a:rPr>
              <a:t>Schrøder-Hansen, K., and Hansen, A. (2023). Performance management trends–reflections on the redesigns big companies have been doing lately. </a:t>
            </a:r>
            <a:r>
              <a:rPr lang="en-GB" sz="1600" i="1" dirty="0">
                <a:effectLst/>
                <a:latin typeface="Arial" panose="020B0604020202020204" pitchFamily="34" charset="0"/>
                <a:ea typeface="Arial" panose="020B0604020202020204" pitchFamily="34" charset="0"/>
              </a:rPr>
              <a:t>International Journal of Productivity and Performance Management</a:t>
            </a:r>
            <a:r>
              <a:rPr lang="en-GB" sz="1600" dirty="0">
                <a:effectLst/>
                <a:latin typeface="Arial" panose="020B0604020202020204" pitchFamily="34" charset="0"/>
                <a:ea typeface="Arial" panose="020B0604020202020204" pitchFamily="34" charset="0"/>
              </a:rPr>
              <a:t>, </a:t>
            </a:r>
            <a:r>
              <a:rPr lang="en-GB" sz="1600" i="1" dirty="0">
                <a:effectLst/>
                <a:latin typeface="Arial" panose="020B0604020202020204" pitchFamily="34" charset="0"/>
                <a:ea typeface="Arial" panose="020B0604020202020204" pitchFamily="34" charset="0"/>
              </a:rPr>
              <a:t>72</a:t>
            </a:r>
            <a:r>
              <a:rPr lang="en-GB" sz="1600" dirty="0">
                <a:effectLst/>
                <a:latin typeface="Arial" panose="020B0604020202020204" pitchFamily="34" charset="0"/>
                <a:ea typeface="Arial" panose="020B0604020202020204" pitchFamily="34" charset="0"/>
              </a:rPr>
              <a:t>(5), 1201-1220. </a:t>
            </a:r>
            <a:r>
              <a:rPr lang="en-GB" sz="1600" u="sng" dirty="0">
                <a:solidFill>
                  <a:srgbClr val="0000FF"/>
                </a:solidFill>
                <a:effectLst/>
                <a:latin typeface="Arial" panose="020B0604020202020204" pitchFamily="34" charset="0"/>
                <a:ea typeface="Arial" panose="020B0604020202020204" pitchFamily="34" charset="0"/>
                <a:hlinkClick r:id="rId12"/>
              </a:rPr>
              <a:t>https://www.emerald.com/insight/content/doi/10.1108/IJPPM-07-2021-0391/full/html</a:t>
            </a:r>
            <a:endParaRPr lang="en-GB" sz="1600" u="sng" dirty="0">
              <a:solidFill>
                <a:srgbClr val="0000FF"/>
              </a:solidFill>
              <a:effectLst/>
              <a:latin typeface="Arial" panose="020B0604020202020204" pitchFamily="34" charset="0"/>
              <a:ea typeface="Arial" panose="020B0604020202020204" pitchFamily="34" charset="0"/>
            </a:endParaRPr>
          </a:p>
        </p:txBody>
      </p:sp>
      <p:sp>
        <p:nvSpPr>
          <p:cNvPr id="2" name="TextBox 1">
            <a:extLst>
              <a:ext uri="{FF2B5EF4-FFF2-40B4-BE49-F238E27FC236}">
                <a16:creationId xmlns:a16="http://schemas.microsoft.com/office/drawing/2014/main" id="{92844444-A6E3-6704-D191-3DB07BC71EB9}"/>
              </a:ext>
            </a:extLst>
          </p:cNvPr>
          <p:cNvSpPr txBox="1"/>
          <p:nvPr/>
        </p:nvSpPr>
        <p:spPr>
          <a:xfrm>
            <a:off x="7315200" y="342900"/>
            <a:ext cx="4953000" cy="646331"/>
          </a:xfrm>
          <a:prstGeom prst="rect">
            <a:avLst/>
          </a:prstGeom>
          <a:noFill/>
        </p:spPr>
        <p:txBody>
          <a:bodyPr wrap="square">
            <a:spAutoFit/>
          </a:bodyPr>
          <a:lstStyle/>
          <a:p>
            <a:pPr lvl="0" algn="ctr"/>
            <a:r>
              <a:rPr lang="en-GB" b="1" dirty="0">
                <a:latin typeface="Times New Roman" panose="02020603050405020304" pitchFamily="18" charset="0"/>
                <a:cs typeface="Times New Roman" panose="02020603050405020304" pitchFamily="18" charset="0"/>
                <a:sym typeface="+mn-ea"/>
              </a:rPr>
              <a:t>Student Name: </a:t>
            </a:r>
            <a:r>
              <a:rPr lang="en-GB" b="1" dirty="0"/>
              <a:t> Krisha </a:t>
            </a:r>
            <a:r>
              <a:rPr lang="en-GB" b="1" dirty="0" err="1"/>
              <a:t>Navapara</a:t>
            </a:r>
            <a:endParaRPr lang="en-GB" b="1" dirty="0">
              <a:latin typeface="Times New Roman" panose="02020603050405020304" pitchFamily="18" charset="0"/>
              <a:cs typeface="Times New Roman" panose="02020603050405020304" pitchFamily="18" charset="0"/>
              <a:sym typeface="+mn-ea"/>
            </a:endParaRPr>
          </a:p>
          <a:p>
            <a:pPr lvl="0" algn="ctr"/>
            <a:r>
              <a:rPr lang="en-GB" b="1" dirty="0">
                <a:latin typeface="Times New Roman" panose="02020603050405020304" pitchFamily="18" charset="0"/>
                <a:cs typeface="Times New Roman" panose="02020603050405020304" pitchFamily="18" charset="0"/>
                <a:sym typeface="+mn-ea"/>
              </a:rPr>
              <a:t>ID: </a:t>
            </a:r>
            <a:r>
              <a:rPr lang="en-GB" b="1" dirty="0"/>
              <a:t>2431955</a:t>
            </a:r>
            <a:endParaRPr lang="en-GB" b="1" dirty="0">
              <a:latin typeface="Times New Roman" panose="02020603050405020304" pitchFamily="18" charset="0"/>
              <a:cs typeface="Times New Roman" panose="02020603050405020304" pitchFamily="18" charset="0"/>
              <a:sym typeface="+mn-ea"/>
            </a:endParaRPr>
          </a:p>
        </p:txBody>
      </p:sp>
    </p:spTree>
    <p:extLst>
      <p:ext uri="{BB962C8B-B14F-4D97-AF65-F5344CB8AC3E}">
        <p14:creationId xmlns:p14="http://schemas.microsoft.com/office/powerpoint/2010/main" val="20717751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C1BC8-AB79-BC52-B35A-78B472D04D6E}"/>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F4F7C64E-CDFF-4D7D-7850-B3988267C460}"/>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C06E584E-AB10-EE86-EE0C-A3F9E083BECA}"/>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3D31DB57-7C4C-1E26-5FE9-7EA4C4A44FBA}"/>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 name="TextBox 1">
            <a:extLst>
              <a:ext uri="{FF2B5EF4-FFF2-40B4-BE49-F238E27FC236}">
                <a16:creationId xmlns:a16="http://schemas.microsoft.com/office/drawing/2014/main" id="{DBB61201-8664-19E7-CF0C-D07E5B6F6C48}"/>
              </a:ext>
            </a:extLst>
          </p:cNvPr>
          <p:cNvSpPr txBox="1"/>
          <p:nvPr/>
        </p:nvSpPr>
        <p:spPr>
          <a:xfrm>
            <a:off x="2223836" y="3390900"/>
            <a:ext cx="13840326" cy="2092881"/>
          </a:xfrm>
          <a:prstGeom prst="rect">
            <a:avLst/>
          </a:prstGeom>
          <a:noFill/>
        </p:spPr>
        <p:txBody>
          <a:bodyPr wrap="square">
            <a:spAutoFit/>
          </a:bodyPr>
          <a:lstStyle/>
          <a:p>
            <a:pPr algn="ctr">
              <a:lnSpc>
                <a:spcPct val="150000"/>
              </a:lnSpc>
            </a:pPr>
            <a:r>
              <a:rPr lang="en-GB" sz="6000" b="1" dirty="0"/>
              <a:t>Topic: Performance management</a:t>
            </a:r>
            <a:endParaRPr lang="en-US" sz="6000" dirty="0"/>
          </a:p>
          <a:p>
            <a:pPr lvl="0" algn="ctr"/>
            <a:r>
              <a:rPr lang="en-GB" sz="4000" b="1" dirty="0">
                <a:latin typeface="Arial" panose="020B0604020202020204" pitchFamily="34" charset="0"/>
                <a:cs typeface="Arial" panose="020B0604020202020204" pitchFamily="34" charset="0"/>
                <a:sym typeface="+mn-ea"/>
              </a:rPr>
              <a:t>Sneha </a:t>
            </a:r>
            <a:r>
              <a:rPr lang="en-GB" sz="4000" b="1" dirty="0" err="1">
                <a:latin typeface="Arial" panose="020B0604020202020204" pitchFamily="34" charset="0"/>
                <a:cs typeface="Arial" panose="020B0604020202020204" pitchFamily="34" charset="0"/>
                <a:sym typeface="+mn-ea"/>
              </a:rPr>
              <a:t>Sajanbhai</a:t>
            </a:r>
            <a:r>
              <a:rPr lang="en-GB" sz="4000" b="1" dirty="0">
                <a:latin typeface="Arial" panose="020B0604020202020204" pitchFamily="34" charset="0"/>
                <a:cs typeface="Arial" panose="020B0604020202020204" pitchFamily="34" charset="0"/>
                <a:sym typeface="+mn-ea"/>
              </a:rPr>
              <a:t> </a:t>
            </a:r>
            <a:r>
              <a:rPr lang="en-GB" sz="4000" b="1" dirty="0" err="1">
                <a:latin typeface="Arial" panose="020B0604020202020204" pitchFamily="34" charset="0"/>
                <a:cs typeface="Arial" panose="020B0604020202020204" pitchFamily="34" charset="0"/>
                <a:sym typeface="+mn-ea"/>
              </a:rPr>
              <a:t>Khunti</a:t>
            </a:r>
            <a:r>
              <a:rPr lang="en-GB" sz="4000" b="1" dirty="0">
                <a:latin typeface="Arial" panose="020B0604020202020204" pitchFamily="34" charset="0"/>
                <a:cs typeface="Arial" panose="020B0604020202020204" pitchFamily="34" charset="0"/>
                <a:sym typeface="+mn-ea"/>
              </a:rPr>
              <a:t> (ID: 2504970)</a:t>
            </a:r>
          </a:p>
        </p:txBody>
      </p:sp>
      <p:grpSp>
        <p:nvGrpSpPr>
          <p:cNvPr id="3" name="Group 35">
            <a:extLst>
              <a:ext uri="{FF2B5EF4-FFF2-40B4-BE49-F238E27FC236}">
                <a16:creationId xmlns:a16="http://schemas.microsoft.com/office/drawing/2014/main" id="{D4D7A6A2-A9D5-B0D8-9117-9D9068C58880}"/>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F2170F86-006D-A5C3-015A-9ED922B462B9}"/>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09DC265E-AF72-D2C3-43A2-09062F95E5A0}"/>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0C3BACA6-437F-EFF3-0C02-7E99644F7DF5}"/>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0E265DA8-9F99-9173-D661-764A63EA5929}"/>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EBA47247-A0CF-3F08-4888-D36F72BD22C2}"/>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FC1279BD-3D94-2C19-858D-FAE3631460AD}"/>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AD9FFF9B-41ED-2595-2450-2208A22BF985}"/>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464AE892-755E-EA0F-FBAE-47079B34329D}"/>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pic>
        <p:nvPicPr>
          <p:cNvPr id="13" name="Picture 12">
            <a:extLst>
              <a:ext uri="{FF2B5EF4-FFF2-40B4-BE49-F238E27FC236}">
                <a16:creationId xmlns:a16="http://schemas.microsoft.com/office/drawing/2014/main" id="{8A47ACA3-B943-8320-E6D4-32F04FC385FC}"/>
              </a:ext>
            </a:extLst>
          </p:cNvPr>
          <p:cNvPicPr>
            <a:picLocks noChangeAspect="1"/>
          </p:cNvPicPr>
          <p:nvPr/>
        </p:nvPicPr>
        <p:blipFill>
          <a:blip r:embed="rId6"/>
          <a:stretch>
            <a:fillRect/>
          </a:stretch>
        </p:blipFill>
        <p:spPr>
          <a:xfrm>
            <a:off x="15621000" y="266701"/>
            <a:ext cx="2364826" cy="914400"/>
          </a:xfrm>
          <a:prstGeom prst="rect">
            <a:avLst/>
          </a:prstGeom>
        </p:spPr>
      </p:pic>
      <p:pic>
        <p:nvPicPr>
          <p:cNvPr id="14" name="Picture 2" descr="D:\SUMANTA\OCTOBER\31 OCT\SEP_AIN4918    RW\Microsoft-Logo-Transparent.png">
            <a:extLst>
              <a:ext uri="{FF2B5EF4-FFF2-40B4-BE49-F238E27FC236}">
                <a16:creationId xmlns:a16="http://schemas.microsoft.com/office/drawing/2014/main" id="{8C4C85B7-D07A-D671-6C1F-12A171619B7A}"/>
              </a:ext>
            </a:extLst>
          </p:cNvPr>
          <p:cNvPicPr>
            <a:picLocks noChangeAspect="1" noChangeArrowheads="1"/>
          </p:cNvPicPr>
          <p:nvPr/>
        </p:nvPicPr>
        <p:blipFill>
          <a:blip r:embed="rId7"/>
          <a:srcRect t="17757" b="23365"/>
          <a:stretch>
            <a:fillRect/>
          </a:stretch>
        </p:blipFill>
        <p:spPr bwMode="auto">
          <a:xfrm>
            <a:off x="762000" y="571500"/>
            <a:ext cx="2859545" cy="947056"/>
          </a:xfrm>
          <a:prstGeom prst="rect">
            <a:avLst/>
          </a:prstGeom>
          <a:noFill/>
        </p:spPr>
      </p:pic>
    </p:spTree>
    <p:extLst>
      <p:ext uri="{BB962C8B-B14F-4D97-AF65-F5344CB8AC3E}">
        <p14:creationId xmlns:p14="http://schemas.microsoft.com/office/powerpoint/2010/main" val="33951517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FEB4D-F176-830D-51B3-5CA9F87D83D1}"/>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79DD4614-467E-C562-F28C-246063E3CA09}"/>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7B339DA0-9232-D78B-4E48-F21F9A358979}"/>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3799E817-57DA-42B6-D1A0-C36D1849E039}"/>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77ED39FE-966C-6E1B-A273-224F235993D8}"/>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20148518-52BE-C725-ADE1-A54CC9F72266}"/>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4CD6C3EB-624C-9E79-098D-09819246439D}"/>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AC5F9DE5-7677-5DE8-B164-B35408893956}"/>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3DF86A27-88A0-95A9-4A69-E64349A958D1}"/>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7435D0DC-BE14-A46E-6CA8-7A92BFD5F1F6}"/>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72CA802A-8284-0653-EDFA-823663E8B296}"/>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1E16DFD0-0941-09E6-3E93-2CCB75CACC95}"/>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1215621D-D8BB-465E-3FE9-E1822663C150}"/>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7557C4F9-199F-3A26-CAE5-B8837C414C1E}"/>
              </a:ext>
            </a:extLst>
          </p:cNvPr>
          <p:cNvSpPr txBox="1"/>
          <p:nvPr/>
        </p:nvSpPr>
        <p:spPr>
          <a:xfrm>
            <a:off x="3962400" y="1257300"/>
            <a:ext cx="10491536" cy="1015663"/>
          </a:xfrm>
          <a:prstGeom prst="rect">
            <a:avLst/>
          </a:prstGeom>
          <a:noFill/>
        </p:spPr>
        <p:txBody>
          <a:bodyPr wrap="square">
            <a:spAutoFit/>
          </a:bodyPr>
          <a:lstStyle/>
          <a:p>
            <a:pPr algn="ctr">
              <a:spcBef>
                <a:spcPts val="1200"/>
              </a:spcBef>
              <a:spcAft>
                <a:spcPts val="1200"/>
              </a:spcAft>
            </a:pPr>
            <a:r>
              <a:rPr lang="en-GB" sz="6000" b="1" dirty="0">
                <a:latin typeface="Arial" panose="020B0604020202020204" pitchFamily="34" charset="0"/>
                <a:ea typeface="Times New Roman" panose="02020603050405020304"/>
                <a:cs typeface="Arial" panose="020B0604020202020204" pitchFamily="34" charset="0"/>
                <a:sym typeface="Times New Roman" panose="02020603050405020304"/>
              </a:rPr>
              <a:t>Introduction to the Topic</a:t>
            </a:r>
            <a:endParaRPr lang="en-US" sz="6000" b="1" kern="0" dirty="0">
              <a:effectLst/>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4A69B565-3B6B-CB11-6884-98D48F7EAF3B}"/>
              </a:ext>
            </a:extLst>
          </p:cNvPr>
          <p:cNvSpPr txBox="1"/>
          <p:nvPr/>
        </p:nvSpPr>
        <p:spPr>
          <a:xfrm>
            <a:off x="609600" y="3467100"/>
            <a:ext cx="8534400" cy="2793842"/>
          </a:xfrm>
          <a:prstGeom prst="rect">
            <a:avLst/>
          </a:prstGeom>
          <a:noFill/>
        </p:spPr>
        <p:txBody>
          <a:bodyPr wrap="square">
            <a:spAutoFit/>
          </a:bodyPr>
          <a:lstStyle/>
          <a:p>
            <a:pPr marL="342900" lvl="0" indent="-342900" algn="just">
              <a:lnSpc>
                <a:spcPct val="150000"/>
              </a:lnSpc>
              <a:buFont typeface="Wingdings" panose="05000000000000000000" pitchFamily="2" charset="2"/>
              <a:buChar char="v"/>
            </a:pPr>
            <a:r>
              <a:rPr lang="en-GB" sz="2400" dirty="0">
                <a:solidFill>
                  <a:srgbClr val="080808"/>
                </a:solidFill>
                <a:latin typeface="Arial" panose="020B0604020202020204" pitchFamily="34" charset="0"/>
                <a:ea typeface="Times New Roman" panose="02020603050405020304"/>
                <a:cs typeface="Arial" panose="020B0604020202020204" pitchFamily="34" charset="0"/>
              </a:rPr>
              <a:t>Training and development refers to improvement of current skills of employees at different workplaces.</a:t>
            </a:r>
            <a:endParaRPr lang="en-US" sz="2400" dirty="0">
              <a:solidFill>
                <a:srgbClr val="080808"/>
              </a:solidFill>
              <a:latin typeface="Arial" panose="020B0604020202020204" pitchFamily="34" charset="0"/>
              <a:ea typeface="Times New Roman" panose="02020603050405020304"/>
              <a:cs typeface="Arial" panose="020B0604020202020204" pitchFamily="34" charset="0"/>
            </a:endParaRPr>
          </a:p>
          <a:p>
            <a:pPr marL="342900" lvl="0" indent="-342900" algn="just">
              <a:lnSpc>
                <a:spcPct val="150000"/>
              </a:lnSpc>
              <a:buFont typeface="Wingdings" panose="05000000000000000000" pitchFamily="2" charset="2"/>
              <a:buChar char="v"/>
            </a:pPr>
            <a:r>
              <a:rPr lang="en-GB" sz="2400" dirty="0">
                <a:solidFill>
                  <a:srgbClr val="080808"/>
                </a:solidFill>
                <a:latin typeface="Arial" panose="020B0604020202020204" pitchFamily="34" charset="0"/>
                <a:ea typeface="Times New Roman" panose="02020603050405020304"/>
                <a:cs typeface="Arial" panose="020B0604020202020204" pitchFamily="34" charset="0"/>
              </a:rPr>
              <a:t>Training and development at Microsoft focuses on enhancing employee growth and wellbeing (Microsoft, 2025).</a:t>
            </a:r>
            <a:endParaRPr lang="en-US" sz="2400" dirty="0">
              <a:solidFill>
                <a:srgbClr val="080808"/>
              </a:solidFill>
              <a:latin typeface="Arial" panose="020B0604020202020204" pitchFamily="34" charset="0"/>
              <a:ea typeface="Times New Roman" panose="02020603050405020304"/>
              <a:cs typeface="Arial" panose="020B0604020202020204" pitchFamily="34" charset="0"/>
            </a:endParaRPr>
          </a:p>
        </p:txBody>
      </p:sp>
      <p:pic>
        <p:nvPicPr>
          <p:cNvPr id="3076" name="Picture 4" descr="D:\SUMANTA\OCTOBER\31 OCT\SEP_AIN4918    RW\images.jpg"/>
          <p:cNvPicPr>
            <a:picLocks noChangeAspect="1" noChangeArrowheads="1"/>
          </p:cNvPicPr>
          <p:nvPr/>
        </p:nvPicPr>
        <p:blipFill>
          <a:blip r:embed="rId7"/>
          <a:srcRect/>
          <a:stretch>
            <a:fillRect/>
          </a:stretch>
        </p:blipFill>
        <p:spPr bwMode="auto">
          <a:xfrm>
            <a:off x="10439400" y="3314700"/>
            <a:ext cx="6102804" cy="3429000"/>
          </a:xfrm>
          <a:prstGeom prst="rect">
            <a:avLst/>
          </a:prstGeom>
          <a:noFill/>
        </p:spPr>
      </p:pic>
      <p:sp>
        <p:nvSpPr>
          <p:cNvPr id="13" name="TextBox 12">
            <a:extLst>
              <a:ext uri="{FF2B5EF4-FFF2-40B4-BE49-F238E27FC236}">
                <a16:creationId xmlns:a16="http://schemas.microsoft.com/office/drawing/2014/main" id="{7B5974BC-C6A0-1150-1F73-35A453F3DF81}"/>
              </a:ext>
            </a:extLst>
          </p:cNvPr>
          <p:cNvSpPr txBox="1"/>
          <p:nvPr/>
        </p:nvSpPr>
        <p:spPr>
          <a:xfrm>
            <a:off x="10820400" y="7581900"/>
            <a:ext cx="5486400" cy="872034"/>
          </a:xfrm>
          <a:prstGeom prst="rect">
            <a:avLst/>
          </a:prstGeom>
          <a:noFill/>
        </p:spPr>
        <p:txBody>
          <a:bodyPr wrap="square">
            <a:spAutoFit/>
          </a:bodyPr>
          <a:lstStyle/>
          <a:p>
            <a:pPr marL="0" lvl="0" indent="0" algn="ctr" rtl="0">
              <a:lnSpc>
                <a:spcPct val="150000"/>
              </a:lnSpc>
              <a:spcBef>
                <a:spcPts val="0"/>
              </a:spcBef>
              <a:spcAft>
                <a:spcPts val="0"/>
              </a:spcAft>
              <a:buNone/>
            </a:pPr>
            <a:r>
              <a:rPr lang="en-US" sz="1800" b="1" dirty="0">
                <a:latin typeface="Arial" panose="020B0604020202020204" pitchFamily="34" charset="0"/>
                <a:ea typeface="Times New Roman" panose="02020603050405020304"/>
                <a:cs typeface="Arial" panose="020B0604020202020204" pitchFamily="34" charset="0"/>
                <a:sym typeface="Times New Roman" panose="02020603050405020304"/>
              </a:rPr>
              <a:t>Figure 1: Training and Development at Microsoft</a:t>
            </a:r>
          </a:p>
          <a:p>
            <a:pPr marL="0" lvl="0" indent="0" algn="ctr" rtl="0">
              <a:lnSpc>
                <a:spcPct val="150000"/>
              </a:lnSpc>
              <a:spcBef>
                <a:spcPts val="0"/>
              </a:spcBef>
              <a:spcAft>
                <a:spcPts val="1000"/>
              </a:spcAft>
              <a:buNone/>
            </a:pPr>
            <a:r>
              <a:rPr lang="en-US" sz="1800" dirty="0">
                <a:latin typeface="Arial" panose="020B0604020202020204" pitchFamily="34" charset="0"/>
                <a:ea typeface="Times New Roman" panose="02020603050405020304"/>
                <a:cs typeface="Arial" panose="020B0604020202020204" pitchFamily="34" charset="0"/>
                <a:sym typeface="Times New Roman" panose="02020603050405020304"/>
              </a:rPr>
              <a:t>(Source: Microsoft, 2025)</a:t>
            </a:r>
            <a:endParaRPr lang="en-US" sz="2000" dirty="0">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7D6BD67F-7128-54B8-CEF8-9A5D179BCFE7}"/>
              </a:ext>
            </a:extLst>
          </p:cNvPr>
          <p:cNvPicPr>
            <a:picLocks noChangeAspect="1"/>
          </p:cNvPicPr>
          <p:nvPr/>
        </p:nvPicPr>
        <p:blipFill>
          <a:blip r:embed="rId8"/>
          <a:stretch>
            <a:fillRect/>
          </a:stretch>
        </p:blipFill>
        <p:spPr>
          <a:xfrm>
            <a:off x="15621000" y="266701"/>
            <a:ext cx="2364826" cy="914400"/>
          </a:xfrm>
          <a:prstGeom prst="rect">
            <a:avLst/>
          </a:prstGeom>
        </p:spPr>
      </p:pic>
      <p:pic>
        <p:nvPicPr>
          <p:cNvPr id="19" name="Picture 2" descr="D:\SUMANTA\OCTOBER\31 OCT\SEP_AIN4918    RW\Microsoft-Logo-Transparent.png">
            <a:extLst>
              <a:ext uri="{FF2B5EF4-FFF2-40B4-BE49-F238E27FC236}">
                <a16:creationId xmlns:a16="http://schemas.microsoft.com/office/drawing/2014/main" id="{38B876F4-30BE-E824-E93F-C9DE2F5FAB42}"/>
              </a:ext>
            </a:extLst>
          </p:cNvPr>
          <p:cNvPicPr>
            <a:picLocks noChangeAspect="1" noChangeArrowheads="1"/>
          </p:cNvPicPr>
          <p:nvPr/>
        </p:nvPicPr>
        <p:blipFill>
          <a:blip r:embed="rId9"/>
          <a:srcRect t="17757" b="23365"/>
          <a:stretch>
            <a:fillRect/>
          </a:stretch>
        </p:blipFill>
        <p:spPr bwMode="auto">
          <a:xfrm>
            <a:off x="762000" y="571500"/>
            <a:ext cx="2859545" cy="947056"/>
          </a:xfrm>
          <a:prstGeom prst="rect">
            <a:avLst/>
          </a:prstGeom>
          <a:noFill/>
        </p:spPr>
      </p:pic>
      <p:sp>
        <p:nvSpPr>
          <p:cNvPr id="21" name="TextBox 20">
            <a:extLst>
              <a:ext uri="{FF2B5EF4-FFF2-40B4-BE49-F238E27FC236}">
                <a16:creationId xmlns:a16="http://schemas.microsoft.com/office/drawing/2014/main" id="{B7C4981A-3C90-DE88-F790-86BDFB2AAF11}"/>
              </a:ext>
            </a:extLst>
          </p:cNvPr>
          <p:cNvSpPr txBox="1"/>
          <p:nvPr/>
        </p:nvSpPr>
        <p:spPr>
          <a:xfrm>
            <a:off x="7543800" y="342900"/>
            <a:ext cx="4953000" cy="646331"/>
          </a:xfrm>
          <a:prstGeom prst="rect">
            <a:avLst/>
          </a:prstGeom>
          <a:noFill/>
        </p:spPr>
        <p:txBody>
          <a:bodyPr wrap="square">
            <a:spAutoFit/>
          </a:bodyPr>
          <a:lstStyle/>
          <a:p>
            <a:pPr marL="0" lvl="0" indent="0"/>
            <a:r>
              <a:rPr lang="en-GB" b="1" dirty="0">
                <a:latin typeface="Times New Roman" panose="02020603050405020304" pitchFamily="18" charset="0"/>
                <a:cs typeface="Times New Roman" panose="02020603050405020304" pitchFamily="18" charset="0"/>
                <a:sym typeface="+mn-ea"/>
              </a:rPr>
              <a:t>Student Name: Sneha </a:t>
            </a:r>
            <a:r>
              <a:rPr lang="en-GB" b="1" dirty="0" err="1">
                <a:latin typeface="Times New Roman" panose="02020603050405020304" pitchFamily="18" charset="0"/>
                <a:cs typeface="Times New Roman" panose="02020603050405020304" pitchFamily="18" charset="0"/>
                <a:sym typeface="+mn-ea"/>
              </a:rPr>
              <a:t>Sajanbhai</a:t>
            </a:r>
            <a:r>
              <a:rPr lang="en-GB" b="1" dirty="0">
                <a:latin typeface="Times New Roman" panose="02020603050405020304" pitchFamily="18" charset="0"/>
                <a:cs typeface="Times New Roman" panose="02020603050405020304" pitchFamily="18" charset="0"/>
                <a:sym typeface="+mn-ea"/>
              </a:rPr>
              <a:t> </a:t>
            </a:r>
            <a:r>
              <a:rPr lang="en-GB" b="1" dirty="0" err="1">
                <a:latin typeface="Times New Roman" panose="02020603050405020304" pitchFamily="18" charset="0"/>
                <a:cs typeface="Times New Roman" panose="02020603050405020304" pitchFamily="18" charset="0"/>
                <a:sym typeface="+mn-ea"/>
              </a:rPr>
              <a:t>Khunti</a:t>
            </a:r>
            <a:endParaRPr lang="en-GB" b="1" dirty="0">
              <a:latin typeface="Times New Roman" panose="02020603050405020304" pitchFamily="18" charset="0"/>
              <a:cs typeface="Times New Roman" panose="02020603050405020304" pitchFamily="18" charset="0"/>
            </a:endParaRPr>
          </a:p>
          <a:p>
            <a:pPr marL="0" lvl="0" indent="0"/>
            <a:r>
              <a:rPr lang="en-GB" b="1" dirty="0">
                <a:latin typeface="Times New Roman" panose="02020603050405020304" pitchFamily="18" charset="0"/>
                <a:cs typeface="Times New Roman" panose="02020603050405020304" pitchFamily="18" charset="0"/>
                <a:sym typeface="+mn-ea"/>
              </a:rPr>
              <a:t>Student I'd: 2504970</a:t>
            </a:r>
          </a:p>
        </p:txBody>
      </p:sp>
    </p:spTree>
    <p:extLst>
      <p:ext uri="{BB962C8B-B14F-4D97-AF65-F5344CB8AC3E}">
        <p14:creationId xmlns:p14="http://schemas.microsoft.com/office/powerpoint/2010/main" val="17174415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C1D2A-C80C-B80F-578A-CD65D07381C2}"/>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F341C614-0098-4A75-A8A4-3FEC85618516}"/>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0E6665CF-C30A-140B-B841-BEE53751EB02}"/>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F475BE6A-11DA-CA39-8C39-06993C9B7D20}"/>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9ACFFC3B-83FF-5E54-8BC7-B6D1FDCC1855}"/>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CB5112AA-42F7-10D1-D19E-80A273FF5D0C}"/>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321011A7-6DBB-2FB4-3D4A-8B0F0FD5800B}"/>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6BE3E3E5-8EEA-0E6F-43CA-A06C0F8B950A}"/>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2294CBB8-19C0-CAEB-DC34-FE2B7EEF6667}"/>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5C5372DB-C21B-C83A-BB46-FE943A3EFB0A}"/>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2E2247DB-FDE2-823E-B52D-0AC6B1951F75}"/>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1E97AA73-8A78-14D5-5272-31B2466FD525}"/>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168E3C5A-C09E-9396-094A-EB125DB79CA2}"/>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2F270DE6-7CB3-18B4-FBD1-B3F763223061}"/>
              </a:ext>
            </a:extLst>
          </p:cNvPr>
          <p:cNvSpPr txBox="1"/>
          <p:nvPr/>
        </p:nvSpPr>
        <p:spPr>
          <a:xfrm>
            <a:off x="3886200" y="1257300"/>
            <a:ext cx="10491536" cy="1569660"/>
          </a:xfrm>
          <a:prstGeom prst="rect">
            <a:avLst/>
          </a:prstGeom>
          <a:noFill/>
        </p:spPr>
        <p:txBody>
          <a:bodyPr wrap="square">
            <a:spAutoFit/>
          </a:bodyPr>
          <a:lstStyle/>
          <a:p>
            <a:pPr algn="ctr">
              <a:spcBef>
                <a:spcPts val="1200"/>
              </a:spcBef>
              <a:spcAft>
                <a:spcPts val="1200"/>
              </a:spcAft>
            </a:pPr>
            <a:r>
              <a:rPr lang="en-GB" sz="4800" b="1" dirty="0">
                <a:latin typeface="Arial" panose="020B0604020202020204" pitchFamily="34" charset="0"/>
                <a:ea typeface="Times New Roman" panose="02020603050405020304"/>
                <a:cs typeface="Arial" panose="020B0604020202020204" pitchFamily="34" charset="0"/>
                <a:sym typeface="Times New Roman" panose="02020603050405020304"/>
              </a:rPr>
              <a:t>Current Hr Policies And Practices Of Microsoft Usa</a:t>
            </a:r>
            <a:endParaRPr lang="en-US" sz="4800" b="1" kern="0" dirty="0">
              <a:effectLst/>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500144E1-601B-944E-5E4C-9D6D639B43DB}"/>
              </a:ext>
            </a:extLst>
          </p:cNvPr>
          <p:cNvSpPr txBox="1"/>
          <p:nvPr/>
        </p:nvSpPr>
        <p:spPr>
          <a:xfrm>
            <a:off x="457200" y="3303476"/>
            <a:ext cx="9372600" cy="3347840"/>
          </a:xfrm>
          <a:prstGeom prst="rect">
            <a:avLst/>
          </a:prstGeom>
          <a:noFill/>
        </p:spPr>
        <p:txBody>
          <a:bodyPr wrap="square">
            <a:spAutoFit/>
          </a:bodyPr>
          <a:lstStyle/>
          <a:p>
            <a:pPr marL="342900" lvl="0" indent="-342900" algn="just">
              <a:lnSpc>
                <a:spcPct val="150000"/>
              </a:lnSpc>
              <a:buFont typeface="Wingdings" panose="05000000000000000000" pitchFamily="2" charset="2"/>
              <a:buChar char="v"/>
            </a:pPr>
            <a:r>
              <a:rPr lang="en-GB" sz="2400" dirty="0">
                <a:solidFill>
                  <a:srgbClr val="000000"/>
                </a:solidFill>
                <a:latin typeface="Arial" panose="020B0604020202020204" pitchFamily="34" charset="0"/>
                <a:ea typeface="Times New Roman" panose="02020603050405020304"/>
                <a:cs typeface="Arial" panose="020B0604020202020204" pitchFamily="34" charset="0"/>
              </a:rPr>
              <a:t>HR policies at Microsoft focus on digitally transforming the business by training the employee regarding the use of digital tools (Microsoft, 2025). </a:t>
            </a:r>
            <a:endParaRPr lang="en-US" sz="2400" dirty="0">
              <a:latin typeface="Arial" panose="020B0604020202020204" pitchFamily="34" charset="0"/>
              <a:ea typeface="Times New Roman" panose="02020603050405020304"/>
              <a:cs typeface="Arial" panose="020B0604020202020204" pitchFamily="34" charset="0"/>
            </a:endParaRPr>
          </a:p>
          <a:p>
            <a:pPr marL="342900" lvl="0" indent="-342900" algn="just">
              <a:lnSpc>
                <a:spcPct val="150000"/>
              </a:lnSpc>
              <a:buFont typeface="Wingdings" panose="05000000000000000000" pitchFamily="2" charset="2"/>
              <a:buChar char="v"/>
            </a:pPr>
            <a:r>
              <a:rPr lang="en-GB" sz="2400" dirty="0">
                <a:solidFill>
                  <a:srgbClr val="000000"/>
                </a:solidFill>
                <a:latin typeface="Arial" panose="020B0604020202020204" pitchFamily="34" charset="0"/>
                <a:ea typeface="Times New Roman" panose="02020603050405020304"/>
                <a:cs typeface="Arial" panose="020B0604020202020204" pitchFamily="34" charset="0"/>
              </a:rPr>
              <a:t>HR policies at Microsoft are significant for enhancing talent and holistic wellbeing through maintaining strong connection between technology, people and culture (Microsoft, 2025). </a:t>
            </a:r>
            <a:endParaRPr lang="en-US" sz="2400" dirty="0">
              <a:latin typeface="Arial" panose="020B0604020202020204" pitchFamily="34" charset="0"/>
              <a:ea typeface="Times New Roman" panose="02020603050405020304"/>
              <a:cs typeface="Arial" panose="020B0604020202020204" pitchFamily="34" charset="0"/>
            </a:endParaRPr>
          </a:p>
        </p:txBody>
      </p:sp>
      <p:pic>
        <p:nvPicPr>
          <p:cNvPr id="137" name="Google Shape;137;p14"/>
          <p:cNvPicPr preferRelativeResize="0"/>
          <p:nvPr/>
        </p:nvPicPr>
        <p:blipFill>
          <a:blip r:embed="rId7"/>
          <a:stretch>
            <a:fillRect/>
          </a:stretch>
        </p:blipFill>
        <p:spPr>
          <a:xfrm>
            <a:off x="10896600" y="3619500"/>
            <a:ext cx="5943600" cy="3276600"/>
          </a:xfrm>
          <a:prstGeom prst="rect">
            <a:avLst/>
          </a:prstGeom>
          <a:noFill/>
          <a:ln>
            <a:noFill/>
          </a:ln>
        </p:spPr>
      </p:pic>
      <p:sp>
        <p:nvSpPr>
          <p:cNvPr id="13" name="TextBox 12">
            <a:extLst>
              <a:ext uri="{FF2B5EF4-FFF2-40B4-BE49-F238E27FC236}">
                <a16:creationId xmlns:a16="http://schemas.microsoft.com/office/drawing/2014/main" id="{541D7FDB-2D1C-4E83-F9BB-27DF98AB32EC}"/>
              </a:ext>
            </a:extLst>
          </p:cNvPr>
          <p:cNvSpPr txBox="1"/>
          <p:nvPr/>
        </p:nvSpPr>
        <p:spPr>
          <a:xfrm>
            <a:off x="10896600" y="7581900"/>
            <a:ext cx="5791200" cy="878895"/>
          </a:xfrm>
          <a:prstGeom prst="rect">
            <a:avLst/>
          </a:prstGeom>
          <a:noFill/>
        </p:spPr>
        <p:txBody>
          <a:bodyPr wrap="square">
            <a:spAutoFit/>
          </a:bodyPr>
          <a:lstStyle/>
          <a:p>
            <a:pPr marL="0" lvl="0" indent="0" algn="ctr" rtl="0">
              <a:lnSpc>
                <a:spcPct val="150000"/>
              </a:lnSpc>
              <a:spcBef>
                <a:spcPts val="0"/>
              </a:spcBef>
              <a:spcAft>
                <a:spcPts val="0"/>
              </a:spcAft>
              <a:buNone/>
            </a:pPr>
            <a:r>
              <a:rPr lang="en-GB" sz="1800" b="1" dirty="0">
                <a:latin typeface="Arial" panose="020B0604020202020204" pitchFamily="34" charset="0"/>
                <a:ea typeface="Times New Roman" panose="02020603050405020304"/>
                <a:cs typeface="Arial" panose="020B0604020202020204" pitchFamily="34" charset="0"/>
                <a:sym typeface="Times New Roman" panose="02020603050405020304"/>
              </a:rPr>
              <a:t>Figure 2: Digital Transformation as HR approach </a:t>
            </a:r>
          </a:p>
          <a:p>
            <a:pPr marL="0" lvl="0" indent="0" algn="ctr" rtl="0">
              <a:lnSpc>
                <a:spcPct val="150000"/>
              </a:lnSpc>
              <a:spcBef>
                <a:spcPts val="0"/>
              </a:spcBef>
              <a:spcAft>
                <a:spcPts val="1000"/>
              </a:spcAft>
              <a:buNone/>
            </a:pPr>
            <a:r>
              <a:rPr lang="en-GB" sz="1800" dirty="0">
                <a:latin typeface="Arial" panose="020B0604020202020204" pitchFamily="34" charset="0"/>
                <a:ea typeface="Times New Roman" panose="02020603050405020304"/>
                <a:cs typeface="Arial" panose="020B0604020202020204" pitchFamily="34" charset="0"/>
                <a:sym typeface="Times New Roman" panose="02020603050405020304"/>
              </a:rPr>
              <a:t>(Source: Microsoft, 2025)</a:t>
            </a:r>
            <a:endParaRPr lang="en-GB" sz="2000" dirty="0">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573AEB78-12CA-CC49-A1CF-5C39D17E802A}"/>
              </a:ext>
            </a:extLst>
          </p:cNvPr>
          <p:cNvPicPr>
            <a:picLocks noChangeAspect="1"/>
          </p:cNvPicPr>
          <p:nvPr/>
        </p:nvPicPr>
        <p:blipFill>
          <a:blip r:embed="rId8"/>
          <a:stretch>
            <a:fillRect/>
          </a:stretch>
        </p:blipFill>
        <p:spPr>
          <a:xfrm>
            <a:off x="15621000" y="266701"/>
            <a:ext cx="2364826" cy="914400"/>
          </a:xfrm>
          <a:prstGeom prst="rect">
            <a:avLst/>
          </a:prstGeom>
        </p:spPr>
      </p:pic>
      <p:pic>
        <p:nvPicPr>
          <p:cNvPr id="19" name="Picture 2" descr="D:\SUMANTA\OCTOBER\31 OCT\SEP_AIN4918    RW\Microsoft-Logo-Transparent.png">
            <a:extLst>
              <a:ext uri="{FF2B5EF4-FFF2-40B4-BE49-F238E27FC236}">
                <a16:creationId xmlns:a16="http://schemas.microsoft.com/office/drawing/2014/main" id="{E61D4784-3777-1194-3632-99FB6E796D40}"/>
              </a:ext>
            </a:extLst>
          </p:cNvPr>
          <p:cNvPicPr>
            <a:picLocks noChangeAspect="1" noChangeArrowheads="1"/>
          </p:cNvPicPr>
          <p:nvPr/>
        </p:nvPicPr>
        <p:blipFill>
          <a:blip r:embed="rId9"/>
          <a:srcRect t="17757" b="23365"/>
          <a:stretch>
            <a:fillRect/>
          </a:stretch>
        </p:blipFill>
        <p:spPr bwMode="auto">
          <a:xfrm>
            <a:off x="762000" y="571500"/>
            <a:ext cx="2859545" cy="947056"/>
          </a:xfrm>
          <a:prstGeom prst="rect">
            <a:avLst/>
          </a:prstGeom>
          <a:noFill/>
        </p:spPr>
      </p:pic>
      <p:sp>
        <p:nvSpPr>
          <p:cNvPr id="20" name="TextBox 19">
            <a:extLst>
              <a:ext uri="{FF2B5EF4-FFF2-40B4-BE49-F238E27FC236}">
                <a16:creationId xmlns:a16="http://schemas.microsoft.com/office/drawing/2014/main" id="{6E44F9F5-6A69-98BB-A66D-A512FA4ED1E5}"/>
              </a:ext>
            </a:extLst>
          </p:cNvPr>
          <p:cNvSpPr txBox="1"/>
          <p:nvPr/>
        </p:nvSpPr>
        <p:spPr>
          <a:xfrm>
            <a:off x="7543800" y="342900"/>
            <a:ext cx="4953000" cy="646331"/>
          </a:xfrm>
          <a:prstGeom prst="rect">
            <a:avLst/>
          </a:prstGeom>
          <a:noFill/>
        </p:spPr>
        <p:txBody>
          <a:bodyPr wrap="square">
            <a:spAutoFit/>
          </a:bodyPr>
          <a:lstStyle/>
          <a:p>
            <a:pPr marL="0" lvl="0" indent="0"/>
            <a:r>
              <a:rPr lang="en-GB" b="1" dirty="0">
                <a:latin typeface="Times New Roman" panose="02020603050405020304" pitchFamily="18" charset="0"/>
                <a:cs typeface="Times New Roman" panose="02020603050405020304" pitchFamily="18" charset="0"/>
                <a:sym typeface="+mn-ea"/>
              </a:rPr>
              <a:t>Student Name: Sneha </a:t>
            </a:r>
            <a:r>
              <a:rPr lang="en-GB" b="1" dirty="0" err="1">
                <a:latin typeface="Times New Roman" panose="02020603050405020304" pitchFamily="18" charset="0"/>
                <a:cs typeface="Times New Roman" panose="02020603050405020304" pitchFamily="18" charset="0"/>
                <a:sym typeface="+mn-ea"/>
              </a:rPr>
              <a:t>Sajanbhai</a:t>
            </a:r>
            <a:r>
              <a:rPr lang="en-GB" b="1" dirty="0">
                <a:latin typeface="Times New Roman" panose="02020603050405020304" pitchFamily="18" charset="0"/>
                <a:cs typeface="Times New Roman" panose="02020603050405020304" pitchFamily="18" charset="0"/>
                <a:sym typeface="+mn-ea"/>
              </a:rPr>
              <a:t> </a:t>
            </a:r>
            <a:r>
              <a:rPr lang="en-GB" b="1" dirty="0" err="1">
                <a:latin typeface="Times New Roman" panose="02020603050405020304" pitchFamily="18" charset="0"/>
                <a:cs typeface="Times New Roman" panose="02020603050405020304" pitchFamily="18" charset="0"/>
                <a:sym typeface="+mn-ea"/>
              </a:rPr>
              <a:t>Khunti</a:t>
            </a:r>
            <a:endParaRPr lang="en-GB" b="1" dirty="0">
              <a:latin typeface="Times New Roman" panose="02020603050405020304" pitchFamily="18" charset="0"/>
              <a:cs typeface="Times New Roman" panose="02020603050405020304" pitchFamily="18" charset="0"/>
            </a:endParaRPr>
          </a:p>
          <a:p>
            <a:pPr marL="0" lvl="0" indent="0"/>
            <a:r>
              <a:rPr lang="en-GB" b="1" dirty="0">
                <a:latin typeface="Times New Roman" panose="02020603050405020304" pitchFamily="18" charset="0"/>
                <a:cs typeface="Times New Roman" panose="02020603050405020304" pitchFamily="18" charset="0"/>
                <a:sym typeface="+mn-ea"/>
              </a:rPr>
              <a:t>Student I'd: 2504970</a:t>
            </a:r>
          </a:p>
        </p:txBody>
      </p:sp>
    </p:spTree>
    <p:extLst>
      <p:ext uri="{BB962C8B-B14F-4D97-AF65-F5344CB8AC3E}">
        <p14:creationId xmlns:p14="http://schemas.microsoft.com/office/powerpoint/2010/main" val="22197175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E767EE-BBFA-749C-B6E1-F7EFFC2BAF87}"/>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B4EF3752-4B75-5FBE-3896-6497C8983E30}"/>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5C83EC5C-AC1F-39B8-DC8E-FBEC202AE20A}"/>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180AB471-A9F2-9BFC-0B94-89A7FDC9871B}"/>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86074195-6AED-A9D5-E478-8E1E5ED633DA}"/>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DFB2E026-F146-127D-5DD6-115E6984D658}"/>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313EEF0E-35BA-BF13-2BB2-D723FE886F8F}"/>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D89C319C-C909-83F3-751F-822DE583EE52}"/>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CC54DF35-6515-C58D-1A0B-361D65DA310B}"/>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B2E8CC38-7CBF-52E2-8D74-E668398E0500}"/>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97C8ABBF-727F-D3F1-E5DF-04B3E4D20758}"/>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FE765374-C4F4-2D9C-62E5-F8642BA99A0B}"/>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FA4C05A2-B1DD-09E3-D105-B5A828903BB5}"/>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F0590817-62CD-090E-D22C-8CEE7E7841E7}"/>
              </a:ext>
            </a:extLst>
          </p:cNvPr>
          <p:cNvSpPr txBox="1"/>
          <p:nvPr/>
        </p:nvSpPr>
        <p:spPr>
          <a:xfrm>
            <a:off x="3886200" y="1257300"/>
            <a:ext cx="10491536" cy="1569660"/>
          </a:xfrm>
          <a:prstGeom prst="rect">
            <a:avLst/>
          </a:prstGeom>
          <a:noFill/>
        </p:spPr>
        <p:txBody>
          <a:bodyPr wrap="square">
            <a:spAutoFit/>
          </a:bodyPr>
          <a:lstStyle/>
          <a:p>
            <a:pPr algn="ctr">
              <a:spcBef>
                <a:spcPts val="1200"/>
              </a:spcBef>
              <a:spcAft>
                <a:spcPts val="1200"/>
              </a:spcAft>
            </a:pPr>
            <a:r>
              <a:rPr lang="en-GB" sz="4800" b="1" dirty="0">
                <a:latin typeface="Arial" panose="020B0604020202020204" pitchFamily="34" charset="0"/>
                <a:ea typeface="Times New Roman" panose="02020603050405020304"/>
                <a:cs typeface="Arial" panose="020B0604020202020204" pitchFamily="34" charset="0"/>
                <a:sym typeface="Times New Roman" panose="02020603050405020304"/>
              </a:rPr>
              <a:t>Role Of Line Managers In Implementation</a:t>
            </a:r>
            <a:endParaRPr lang="en-US" sz="4800" b="1" kern="0" dirty="0">
              <a:effectLst/>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F049CB4A-606A-61A5-F436-487E307A43F1}"/>
              </a:ext>
            </a:extLst>
          </p:cNvPr>
          <p:cNvSpPr txBox="1"/>
          <p:nvPr/>
        </p:nvSpPr>
        <p:spPr>
          <a:xfrm>
            <a:off x="457200" y="3303477"/>
            <a:ext cx="9144000" cy="4457952"/>
          </a:xfrm>
          <a:prstGeom prst="rect">
            <a:avLst/>
          </a:prstGeom>
          <a:noFill/>
        </p:spPr>
        <p:txBody>
          <a:bodyPr wrap="square">
            <a:spAutoFit/>
          </a:bodyPr>
          <a:lstStyle/>
          <a:p>
            <a:pPr marL="457200" lvl="0" indent="-304800" algn="just">
              <a:lnSpc>
                <a:spcPct val="150000"/>
              </a:lnSpc>
              <a:buClr>
                <a:srgbClr val="000000"/>
              </a:buClr>
              <a:buSzPts val="1200"/>
              <a:buFont typeface="Times New Roman" panose="02020603050405020304"/>
              <a:buChar char="●"/>
            </a:pPr>
            <a:r>
              <a:rPr lang="en-US" sz="2400" dirty="0">
                <a:solidFill>
                  <a:srgbClr val="000000"/>
                </a:solidFill>
                <a:latin typeface="Arial" panose="020B0604020202020204" pitchFamily="34" charset="0"/>
                <a:ea typeface="Times New Roman" panose="02020603050405020304"/>
                <a:cs typeface="Arial" panose="020B0604020202020204" pitchFamily="34" charset="0"/>
                <a:sym typeface="Times New Roman" panose="02020603050405020304"/>
              </a:rPr>
              <a:t>Frontline managers at Microsoft contribute towards improving operational efficiency and product quality through employee training and development (Microsoft, 2025).</a:t>
            </a:r>
          </a:p>
          <a:p>
            <a:pPr marL="457200" lvl="0" indent="-304800" algn="just">
              <a:lnSpc>
                <a:spcPct val="150000"/>
              </a:lnSpc>
              <a:buClr>
                <a:srgbClr val="000000"/>
              </a:buClr>
              <a:buSzPts val="1200"/>
              <a:buFont typeface="Times New Roman" panose="02020603050405020304"/>
              <a:buChar char="●"/>
            </a:pPr>
            <a:r>
              <a:rPr lang="en-US" sz="2400" dirty="0">
                <a:solidFill>
                  <a:srgbClr val="000000"/>
                </a:solidFill>
                <a:latin typeface="Arial" panose="020B0604020202020204" pitchFamily="34" charset="0"/>
                <a:ea typeface="Times New Roman" panose="02020603050405020304"/>
                <a:cs typeface="Arial" panose="020B0604020202020204" pitchFamily="34" charset="0"/>
                <a:sym typeface="Times New Roman" panose="02020603050405020304"/>
              </a:rPr>
              <a:t>Frontline managers are significant for </a:t>
            </a:r>
            <a:r>
              <a:rPr lang="en-US" sz="2400" dirty="0" err="1">
                <a:solidFill>
                  <a:srgbClr val="000000"/>
                </a:solidFill>
                <a:latin typeface="Arial" panose="020B0604020202020204" pitchFamily="34" charset="0"/>
                <a:ea typeface="Times New Roman" panose="02020603050405020304"/>
                <a:cs typeface="Arial" panose="020B0604020202020204" pitchFamily="34" charset="0"/>
                <a:sym typeface="Times New Roman" panose="02020603050405020304"/>
              </a:rPr>
              <a:t>optimising</a:t>
            </a:r>
            <a:r>
              <a:rPr lang="en-US" sz="2400" dirty="0">
                <a:solidFill>
                  <a:srgbClr val="000000"/>
                </a:solidFill>
                <a:latin typeface="Arial" panose="020B0604020202020204" pitchFamily="34" charset="0"/>
                <a:ea typeface="Times New Roman" panose="02020603050405020304"/>
                <a:cs typeface="Arial" panose="020B0604020202020204" pitchFamily="34" charset="0"/>
                <a:sym typeface="Times New Roman" panose="02020603050405020304"/>
              </a:rPr>
              <a:t> the performan</a:t>
            </a:r>
            <a:r>
              <a:rPr lang="en-US" sz="2400" dirty="0">
                <a:solidFill>
                  <a:srgbClr val="080808"/>
                </a:solidFill>
                <a:latin typeface="Arial" panose="020B0604020202020204" pitchFamily="34" charset="0"/>
                <a:ea typeface="Times New Roman" panose="02020603050405020304"/>
                <a:cs typeface="Arial" panose="020B0604020202020204" pitchFamily="34" charset="0"/>
                <a:sym typeface="Times New Roman" panose="02020603050405020304"/>
              </a:rPr>
              <a:t>ce across teams and individuals through training and development (Microsoft, 2025).</a:t>
            </a:r>
          </a:p>
          <a:p>
            <a:pPr marL="457200" lvl="0" indent="-304800" algn="just">
              <a:lnSpc>
                <a:spcPct val="150000"/>
              </a:lnSpc>
              <a:buClr>
                <a:srgbClr val="000000"/>
              </a:buClr>
              <a:buSzPts val="1200"/>
              <a:buFont typeface="Times New Roman" panose="02020603050405020304"/>
              <a:buChar char="●"/>
            </a:pPr>
            <a:r>
              <a:rPr lang="en-US" sz="2400" dirty="0">
                <a:solidFill>
                  <a:srgbClr val="080808"/>
                </a:solidFill>
                <a:latin typeface="Arial" panose="020B0604020202020204" pitchFamily="34" charset="0"/>
                <a:ea typeface="Times New Roman" panose="02020603050405020304"/>
                <a:cs typeface="Arial" panose="020B0604020202020204" pitchFamily="34" charset="0"/>
              </a:rPr>
              <a:t>Line managers provide leadership approaches towards training and developing employees (Microsoft, 2025).</a:t>
            </a:r>
          </a:p>
        </p:txBody>
      </p:sp>
      <p:sp>
        <p:nvSpPr>
          <p:cNvPr id="18" name="TextBox 17">
            <a:extLst>
              <a:ext uri="{FF2B5EF4-FFF2-40B4-BE49-F238E27FC236}">
                <a16:creationId xmlns:a16="http://schemas.microsoft.com/office/drawing/2014/main" id="{1486BB01-0706-DE6C-E624-68E6648F0C84}"/>
              </a:ext>
            </a:extLst>
          </p:cNvPr>
          <p:cNvSpPr txBox="1"/>
          <p:nvPr/>
        </p:nvSpPr>
        <p:spPr>
          <a:xfrm>
            <a:off x="12420600" y="7505700"/>
            <a:ext cx="3761874" cy="1294393"/>
          </a:xfrm>
          <a:prstGeom prst="rect">
            <a:avLst/>
          </a:prstGeom>
          <a:noFill/>
        </p:spPr>
        <p:txBody>
          <a:bodyPr wrap="square">
            <a:spAutoFit/>
          </a:bodyPr>
          <a:lstStyle/>
          <a:p>
            <a:pPr lvl="0" algn="ctr">
              <a:lnSpc>
                <a:spcPct val="150000"/>
              </a:lnSpc>
            </a:pPr>
            <a:r>
              <a:rPr lang="en-US" b="1" dirty="0">
                <a:latin typeface="Arial" panose="020B0604020202020204" pitchFamily="34" charset="0"/>
                <a:ea typeface="Times New Roman" panose="02020603050405020304"/>
                <a:cs typeface="Arial" panose="020B0604020202020204" pitchFamily="34" charset="0"/>
                <a:sym typeface="Times New Roman" panose="02020603050405020304"/>
              </a:rPr>
              <a:t>Figure 3: Role of Line Managers at Microsoft</a:t>
            </a:r>
          </a:p>
          <a:p>
            <a:pPr lvl="0" algn="ctr">
              <a:lnSpc>
                <a:spcPct val="150000"/>
              </a:lnSpc>
              <a:spcAft>
                <a:spcPts val="1000"/>
              </a:spcAft>
            </a:pPr>
            <a:r>
              <a:rPr lang="en-US" dirty="0">
                <a:latin typeface="Arial" panose="020B0604020202020204" pitchFamily="34" charset="0"/>
                <a:ea typeface="Times New Roman" panose="02020603050405020304"/>
                <a:cs typeface="Arial" panose="020B0604020202020204" pitchFamily="34" charset="0"/>
                <a:sym typeface="Times New Roman" panose="02020603050405020304"/>
              </a:rPr>
              <a:t>(Source: Self-developed)</a:t>
            </a:r>
            <a:endParaRPr lang="en-US" sz="2000" dirty="0">
              <a:latin typeface="Arial" panose="020B0604020202020204" pitchFamily="34" charset="0"/>
              <a:cs typeface="Arial" panose="020B0604020202020204" pitchFamily="34" charset="0"/>
            </a:endParaRPr>
          </a:p>
        </p:txBody>
      </p:sp>
      <p:pic>
        <p:nvPicPr>
          <p:cNvPr id="144" name="Google Shape;144;p15"/>
          <p:cNvPicPr preferRelativeResize="0"/>
          <p:nvPr/>
        </p:nvPicPr>
        <p:blipFill>
          <a:blip r:embed="rId7"/>
          <a:stretch>
            <a:fillRect/>
          </a:stretch>
        </p:blipFill>
        <p:spPr>
          <a:xfrm>
            <a:off x="10972800" y="3467100"/>
            <a:ext cx="6477000" cy="3505200"/>
          </a:xfrm>
          <a:prstGeom prst="rect">
            <a:avLst/>
          </a:prstGeom>
          <a:noFill/>
          <a:ln>
            <a:noFill/>
          </a:ln>
        </p:spPr>
      </p:pic>
      <p:pic>
        <p:nvPicPr>
          <p:cNvPr id="2" name="Picture 1">
            <a:extLst>
              <a:ext uri="{FF2B5EF4-FFF2-40B4-BE49-F238E27FC236}">
                <a16:creationId xmlns:a16="http://schemas.microsoft.com/office/drawing/2014/main" id="{B2FD0150-454B-0B72-DDCB-1AB50310FDF9}"/>
              </a:ext>
            </a:extLst>
          </p:cNvPr>
          <p:cNvPicPr>
            <a:picLocks noChangeAspect="1"/>
          </p:cNvPicPr>
          <p:nvPr/>
        </p:nvPicPr>
        <p:blipFill>
          <a:blip r:embed="rId8"/>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2C6662AB-3966-AF08-47E4-5C427F5E5D25}"/>
              </a:ext>
            </a:extLst>
          </p:cNvPr>
          <p:cNvPicPr>
            <a:picLocks noChangeAspect="1" noChangeArrowheads="1"/>
          </p:cNvPicPr>
          <p:nvPr/>
        </p:nvPicPr>
        <p:blipFill>
          <a:blip r:embed="rId9"/>
          <a:srcRect t="17757" b="23365"/>
          <a:stretch>
            <a:fillRect/>
          </a:stretch>
        </p:blipFill>
        <p:spPr bwMode="auto">
          <a:xfrm>
            <a:off x="762000" y="571500"/>
            <a:ext cx="2859545" cy="947056"/>
          </a:xfrm>
          <a:prstGeom prst="rect">
            <a:avLst/>
          </a:prstGeom>
          <a:noFill/>
        </p:spPr>
      </p:pic>
      <p:sp>
        <p:nvSpPr>
          <p:cNvPr id="15" name="TextBox 14">
            <a:extLst>
              <a:ext uri="{FF2B5EF4-FFF2-40B4-BE49-F238E27FC236}">
                <a16:creationId xmlns:a16="http://schemas.microsoft.com/office/drawing/2014/main" id="{AE61DA0D-E9CF-B63B-1097-4203C5186843}"/>
              </a:ext>
            </a:extLst>
          </p:cNvPr>
          <p:cNvSpPr txBox="1"/>
          <p:nvPr/>
        </p:nvSpPr>
        <p:spPr>
          <a:xfrm>
            <a:off x="7543800" y="342900"/>
            <a:ext cx="4953000" cy="646331"/>
          </a:xfrm>
          <a:prstGeom prst="rect">
            <a:avLst/>
          </a:prstGeom>
          <a:noFill/>
        </p:spPr>
        <p:txBody>
          <a:bodyPr wrap="square">
            <a:spAutoFit/>
          </a:bodyPr>
          <a:lstStyle/>
          <a:p>
            <a:pPr marL="0" lvl="0" indent="0"/>
            <a:r>
              <a:rPr lang="en-GB" b="1" dirty="0">
                <a:latin typeface="Times New Roman" panose="02020603050405020304" pitchFamily="18" charset="0"/>
                <a:cs typeface="Times New Roman" panose="02020603050405020304" pitchFamily="18" charset="0"/>
                <a:sym typeface="+mn-ea"/>
              </a:rPr>
              <a:t>Student Name: Sneha </a:t>
            </a:r>
            <a:r>
              <a:rPr lang="en-GB" b="1" dirty="0" err="1">
                <a:latin typeface="Times New Roman" panose="02020603050405020304" pitchFamily="18" charset="0"/>
                <a:cs typeface="Times New Roman" panose="02020603050405020304" pitchFamily="18" charset="0"/>
                <a:sym typeface="+mn-ea"/>
              </a:rPr>
              <a:t>Sajanbhai</a:t>
            </a:r>
            <a:r>
              <a:rPr lang="en-GB" b="1" dirty="0">
                <a:latin typeface="Times New Roman" panose="02020603050405020304" pitchFamily="18" charset="0"/>
                <a:cs typeface="Times New Roman" panose="02020603050405020304" pitchFamily="18" charset="0"/>
                <a:sym typeface="+mn-ea"/>
              </a:rPr>
              <a:t> </a:t>
            </a:r>
            <a:r>
              <a:rPr lang="en-GB" b="1" dirty="0" err="1">
                <a:latin typeface="Times New Roman" panose="02020603050405020304" pitchFamily="18" charset="0"/>
                <a:cs typeface="Times New Roman" panose="02020603050405020304" pitchFamily="18" charset="0"/>
                <a:sym typeface="+mn-ea"/>
              </a:rPr>
              <a:t>Khunti</a:t>
            </a:r>
            <a:endParaRPr lang="en-GB" b="1" dirty="0">
              <a:latin typeface="Times New Roman" panose="02020603050405020304" pitchFamily="18" charset="0"/>
              <a:cs typeface="Times New Roman" panose="02020603050405020304" pitchFamily="18" charset="0"/>
            </a:endParaRPr>
          </a:p>
          <a:p>
            <a:pPr marL="0" lvl="0" indent="0"/>
            <a:r>
              <a:rPr lang="en-GB" b="1" dirty="0">
                <a:latin typeface="Times New Roman" panose="02020603050405020304" pitchFamily="18" charset="0"/>
                <a:cs typeface="Times New Roman" panose="02020603050405020304" pitchFamily="18" charset="0"/>
                <a:sym typeface="+mn-ea"/>
              </a:rPr>
              <a:t>Student I'd: 2504970</a:t>
            </a:r>
          </a:p>
        </p:txBody>
      </p:sp>
    </p:spTree>
    <p:extLst>
      <p:ext uri="{BB962C8B-B14F-4D97-AF65-F5344CB8AC3E}">
        <p14:creationId xmlns:p14="http://schemas.microsoft.com/office/powerpoint/2010/main" val="18279428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4A555-341E-1C7F-F102-026861C6FD0A}"/>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66735573-B1BE-F9CF-411B-C84200630701}"/>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2A3194AB-61C6-67C5-3BEE-E3B6AD0AD827}"/>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C0360CC0-A0A8-1AE3-A351-3EB069A61B4E}"/>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0827F6E0-564F-0510-B710-041C27A7E757}"/>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C9D4BC2B-1658-F652-0057-491A9981EFC3}"/>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CBCB87F0-3AE3-6142-645B-7FDD861DFAC6}"/>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07CCB69E-272D-DEDA-3549-FD8681753C64}"/>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338FBC50-80B9-A4D5-C40C-0BAC8D01841D}"/>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05504815-2AC2-84D0-D881-92CF7D75D785}"/>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D9B372DB-1886-BFC8-8A85-5ED2100870AA}"/>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0AB879D8-C517-60CB-34E4-B0335333B956}"/>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EC1AFB28-CB51-B983-5120-FB7127E75480}"/>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FF67677C-671F-F535-FF98-358AF8452203}"/>
              </a:ext>
            </a:extLst>
          </p:cNvPr>
          <p:cNvSpPr txBox="1"/>
          <p:nvPr/>
        </p:nvSpPr>
        <p:spPr>
          <a:xfrm>
            <a:off x="3810000" y="1485900"/>
            <a:ext cx="10491536" cy="1938992"/>
          </a:xfrm>
          <a:prstGeom prst="rect">
            <a:avLst/>
          </a:prstGeom>
          <a:noFill/>
        </p:spPr>
        <p:txBody>
          <a:bodyPr wrap="square">
            <a:spAutoFit/>
          </a:bodyPr>
          <a:lstStyle/>
          <a:p>
            <a:pPr algn="ctr">
              <a:spcBef>
                <a:spcPts val="1200"/>
              </a:spcBef>
              <a:spcAft>
                <a:spcPts val="1200"/>
              </a:spcAft>
            </a:pPr>
            <a:r>
              <a:rPr lang="en-US" sz="6000" b="1" dirty="0">
                <a:latin typeface="Arial" panose="020B0604020202020204" pitchFamily="34" charset="0"/>
                <a:ea typeface="Times New Roman" panose="02020603050405020304"/>
                <a:cs typeface="Arial" panose="020B0604020202020204" pitchFamily="34" charset="0"/>
                <a:sym typeface="Times New Roman" panose="02020603050405020304"/>
              </a:rPr>
              <a:t>Role Of Line Managers In Implementation [Contd.]</a:t>
            </a:r>
            <a:endParaRPr lang="en-US" sz="6000" b="1" kern="0" dirty="0">
              <a:effectLst/>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E19715B0-8904-1EAE-0709-F5454AAE440C}"/>
              </a:ext>
            </a:extLst>
          </p:cNvPr>
          <p:cNvSpPr txBox="1"/>
          <p:nvPr/>
        </p:nvSpPr>
        <p:spPr>
          <a:xfrm>
            <a:off x="762000" y="4533900"/>
            <a:ext cx="11201400" cy="3347840"/>
          </a:xfrm>
          <a:prstGeom prst="rect">
            <a:avLst/>
          </a:prstGeom>
          <a:noFill/>
        </p:spPr>
        <p:txBody>
          <a:bodyPr wrap="square">
            <a:spAutoFit/>
          </a:bodyPr>
          <a:lstStyle/>
          <a:p>
            <a:pPr marL="501015" lvl="0" indent="-342900" algn="just">
              <a:lnSpc>
                <a:spcPct val="150000"/>
              </a:lnSpc>
              <a:buClr>
                <a:srgbClr val="000000"/>
              </a:buClr>
              <a:buSzPct val="100000"/>
              <a:buFont typeface="Wingdings" panose="05000000000000000000" pitchFamily="2" charset="2"/>
              <a:buChar char="v"/>
            </a:pPr>
            <a:r>
              <a:rPr lang="en-US" sz="2400" dirty="0">
                <a:solidFill>
                  <a:srgbClr val="000000"/>
                </a:solidFill>
                <a:latin typeface="Arial" panose="020B0604020202020204" pitchFamily="34" charset="0"/>
                <a:ea typeface="Times New Roman" panose="02020603050405020304"/>
                <a:cs typeface="Arial" panose="020B0604020202020204" pitchFamily="34" charset="0"/>
                <a:sym typeface="Times New Roman" panose="02020603050405020304"/>
              </a:rPr>
              <a:t>Frontline managers at Microsoft “hire, hire, train, coach”, and evaluate the performance of employees (Microsoft, 2025).</a:t>
            </a:r>
          </a:p>
          <a:p>
            <a:pPr marL="501015" lvl="0" indent="-342900" algn="just">
              <a:lnSpc>
                <a:spcPct val="150000"/>
              </a:lnSpc>
              <a:buClr>
                <a:srgbClr val="000000"/>
              </a:buClr>
              <a:buSzPct val="100000"/>
              <a:buFont typeface="Wingdings" panose="05000000000000000000" pitchFamily="2" charset="2"/>
              <a:buChar char="v"/>
            </a:pPr>
            <a:r>
              <a:rPr lang="en-US" sz="2400" dirty="0">
                <a:solidFill>
                  <a:srgbClr val="000000"/>
                </a:solidFill>
                <a:latin typeface="Arial" panose="020B0604020202020204" pitchFamily="34" charset="0"/>
                <a:ea typeface="Times New Roman" panose="02020603050405020304"/>
                <a:cs typeface="Arial" panose="020B0604020202020204" pitchFamily="34" charset="0"/>
                <a:sym typeface="Times New Roman" panose="02020603050405020304"/>
              </a:rPr>
              <a:t>Line managers at Microsoft interact with new/existing employees at Microsoft regarding productivity enhancement (Microsoft, 2025). </a:t>
            </a:r>
          </a:p>
          <a:p>
            <a:pPr marL="501015" lvl="0" indent="-342900" algn="just">
              <a:lnSpc>
                <a:spcPct val="150000"/>
              </a:lnSpc>
              <a:buClr>
                <a:srgbClr val="000000"/>
              </a:buClr>
              <a:buSzPct val="100000"/>
              <a:buFont typeface="Wingdings" panose="05000000000000000000" pitchFamily="2" charset="2"/>
              <a:buChar char="v"/>
            </a:pPr>
            <a:r>
              <a:rPr lang="en-US" sz="2400" dirty="0">
                <a:solidFill>
                  <a:srgbClr val="000000"/>
                </a:solidFill>
                <a:latin typeface="Arial" panose="020B0604020202020204" pitchFamily="34" charset="0"/>
                <a:ea typeface="Times New Roman" panose="02020603050405020304"/>
                <a:cs typeface="Arial" panose="020B0604020202020204" pitchFamily="34" charset="0"/>
                <a:sym typeface="Times New Roman" panose="02020603050405020304"/>
              </a:rPr>
              <a:t>Line managers provide foundational training across the employees for ensuring business success (Microsoft, 2025).</a:t>
            </a:r>
            <a:endParaRPr lang="en-US" sz="2400" dirty="0">
              <a:latin typeface="Arial" panose="020B0604020202020204" pitchFamily="34" charset="0"/>
              <a:ea typeface="Times New Roman" panose="02020603050405020304"/>
              <a:cs typeface="Arial" panose="020B0604020202020204" pitchFamily="34" charset="0"/>
              <a:sym typeface="Times New Roman" panose="02020603050405020304"/>
            </a:endParaRPr>
          </a:p>
        </p:txBody>
      </p:sp>
      <p:sp>
        <p:nvSpPr>
          <p:cNvPr id="18" name="TextBox 17">
            <a:extLst>
              <a:ext uri="{FF2B5EF4-FFF2-40B4-BE49-F238E27FC236}">
                <a16:creationId xmlns:a16="http://schemas.microsoft.com/office/drawing/2014/main" id="{D76949CC-63B6-44A3-D2F0-145FD1EDF67A}"/>
              </a:ext>
            </a:extLst>
          </p:cNvPr>
          <p:cNvSpPr txBox="1"/>
          <p:nvPr/>
        </p:nvSpPr>
        <p:spPr>
          <a:xfrm>
            <a:off x="12954000" y="7810500"/>
            <a:ext cx="4724400" cy="1294393"/>
          </a:xfrm>
          <a:prstGeom prst="rect">
            <a:avLst/>
          </a:prstGeom>
          <a:noFill/>
        </p:spPr>
        <p:txBody>
          <a:bodyPr wrap="square">
            <a:spAutoFit/>
          </a:bodyPr>
          <a:lstStyle/>
          <a:p>
            <a:pPr lvl="0" algn="ctr">
              <a:lnSpc>
                <a:spcPct val="150000"/>
              </a:lnSpc>
            </a:pPr>
            <a:r>
              <a:rPr lang="en-US" b="1" dirty="0">
                <a:latin typeface="Arial" panose="020B0604020202020204" pitchFamily="34" charset="0"/>
                <a:ea typeface="Times New Roman" panose="02020603050405020304"/>
                <a:cs typeface="Arial" panose="020B0604020202020204" pitchFamily="34" charset="0"/>
                <a:sym typeface="Times New Roman" panose="02020603050405020304"/>
              </a:rPr>
              <a:t>Figure 4: Role of Line Managers at Microsoft</a:t>
            </a:r>
          </a:p>
          <a:p>
            <a:pPr lvl="0" algn="ctr">
              <a:lnSpc>
                <a:spcPct val="150000"/>
              </a:lnSpc>
              <a:spcAft>
                <a:spcPts val="1000"/>
              </a:spcAft>
            </a:pPr>
            <a:r>
              <a:rPr lang="en-US" dirty="0">
                <a:latin typeface="Arial" panose="020B0604020202020204" pitchFamily="34" charset="0"/>
                <a:ea typeface="Times New Roman" panose="02020603050405020304"/>
                <a:cs typeface="Arial" panose="020B0604020202020204" pitchFamily="34" charset="0"/>
                <a:sym typeface="Times New Roman" panose="02020603050405020304"/>
              </a:rPr>
              <a:t>(Source: Self-developed)</a:t>
            </a:r>
            <a:endParaRPr lang="en-US" sz="2000" dirty="0">
              <a:latin typeface="Arial" panose="020B0604020202020204" pitchFamily="34" charset="0"/>
              <a:cs typeface="Arial" panose="020B0604020202020204" pitchFamily="34" charset="0"/>
            </a:endParaRPr>
          </a:p>
        </p:txBody>
      </p:sp>
      <p:pic>
        <p:nvPicPr>
          <p:cNvPr id="153" name="Google Shape;153;p16">
            <a:extLst>
              <a:ext uri="{FF2B5EF4-FFF2-40B4-BE49-F238E27FC236}">
                <a16:creationId xmlns:a16="http://schemas.microsoft.com/office/drawing/2014/main" id="{93A61601-645C-1B9E-8AD4-D5F349F20893}"/>
              </a:ext>
            </a:extLst>
          </p:cNvPr>
          <p:cNvPicPr preferRelativeResize="0"/>
          <p:nvPr/>
        </p:nvPicPr>
        <p:blipFill>
          <a:blip r:embed="rId7"/>
          <a:stretch>
            <a:fillRect/>
          </a:stretch>
        </p:blipFill>
        <p:spPr>
          <a:xfrm>
            <a:off x="12573000" y="4076700"/>
            <a:ext cx="5257800" cy="3048000"/>
          </a:xfrm>
          <a:prstGeom prst="rect">
            <a:avLst/>
          </a:prstGeom>
          <a:noFill/>
          <a:ln>
            <a:noFill/>
          </a:ln>
        </p:spPr>
      </p:pic>
      <p:pic>
        <p:nvPicPr>
          <p:cNvPr id="2" name="Picture 1">
            <a:extLst>
              <a:ext uri="{FF2B5EF4-FFF2-40B4-BE49-F238E27FC236}">
                <a16:creationId xmlns:a16="http://schemas.microsoft.com/office/drawing/2014/main" id="{F54B3440-B80D-8627-9665-6DB57543073B}"/>
              </a:ext>
            </a:extLst>
          </p:cNvPr>
          <p:cNvPicPr>
            <a:picLocks noChangeAspect="1"/>
          </p:cNvPicPr>
          <p:nvPr/>
        </p:nvPicPr>
        <p:blipFill>
          <a:blip r:embed="rId8"/>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F4F9CB51-A123-8F53-D7A0-89AC265899B9}"/>
              </a:ext>
            </a:extLst>
          </p:cNvPr>
          <p:cNvPicPr>
            <a:picLocks noChangeAspect="1" noChangeArrowheads="1"/>
          </p:cNvPicPr>
          <p:nvPr/>
        </p:nvPicPr>
        <p:blipFill>
          <a:blip r:embed="rId9"/>
          <a:srcRect t="17757" b="23365"/>
          <a:stretch>
            <a:fillRect/>
          </a:stretch>
        </p:blipFill>
        <p:spPr bwMode="auto">
          <a:xfrm>
            <a:off x="762000" y="571500"/>
            <a:ext cx="2859545" cy="947056"/>
          </a:xfrm>
          <a:prstGeom prst="rect">
            <a:avLst/>
          </a:prstGeom>
          <a:noFill/>
        </p:spPr>
      </p:pic>
      <p:sp>
        <p:nvSpPr>
          <p:cNvPr id="15" name="TextBox 14">
            <a:extLst>
              <a:ext uri="{FF2B5EF4-FFF2-40B4-BE49-F238E27FC236}">
                <a16:creationId xmlns:a16="http://schemas.microsoft.com/office/drawing/2014/main" id="{C48A5C4F-35F3-46EF-0A75-B2C76989D305}"/>
              </a:ext>
            </a:extLst>
          </p:cNvPr>
          <p:cNvSpPr txBox="1"/>
          <p:nvPr/>
        </p:nvSpPr>
        <p:spPr>
          <a:xfrm>
            <a:off x="7543800" y="342900"/>
            <a:ext cx="4953000" cy="646331"/>
          </a:xfrm>
          <a:prstGeom prst="rect">
            <a:avLst/>
          </a:prstGeom>
          <a:noFill/>
        </p:spPr>
        <p:txBody>
          <a:bodyPr wrap="square">
            <a:spAutoFit/>
          </a:bodyPr>
          <a:lstStyle/>
          <a:p>
            <a:pPr marL="0" lvl="0" indent="0"/>
            <a:r>
              <a:rPr lang="en-GB" b="1" dirty="0">
                <a:latin typeface="Times New Roman" panose="02020603050405020304" pitchFamily="18" charset="0"/>
                <a:cs typeface="Times New Roman" panose="02020603050405020304" pitchFamily="18" charset="0"/>
                <a:sym typeface="+mn-ea"/>
              </a:rPr>
              <a:t>Student Name: Sneha </a:t>
            </a:r>
            <a:r>
              <a:rPr lang="en-GB" b="1" dirty="0" err="1">
                <a:latin typeface="Times New Roman" panose="02020603050405020304" pitchFamily="18" charset="0"/>
                <a:cs typeface="Times New Roman" panose="02020603050405020304" pitchFamily="18" charset="0"/>
                <a:sym typeface="+mn-ea"/>
              </a:rPr>
              <a:t>Sajanbhai</a:t>
            </a:r>
            <a:r>
              <a:rPr lang="en-GB" b="1" dirty="0">
                <a:latin typeface="Times New Roman" panose="02020603050405020304" pitchFamily="18" charset="0"/>
                <a:cs typeface="Times New Roman" panose="02020603050405020304" pitchFamily="18" charset="0"/>
                <a:sym typeface="+mn-ea"/>
              </a:rPr>
              <a:t> </a:t>
            </a:r>
            <a:r>
              <a:rPr lang="en-GB" b="1" dirty="0" err="1">
                <a:latin typeface="Times New Roman" panose="02020603050405020304" pitchFamily="18" charset="0"/>
                <a:cs typeface="Times New Roman" panose="02020603050405020304" pitchFamily="18" charset="0"/>
                <a:sym typeface="+mn-ea"/>
              </a:rPr>
              <a:t>Khunti</a:t>
            </a:r>
            <a:endParaRPr lang="en-GB" b="1" dirty="0">
              <a:latin typeface="Times New Roman" panose="02020603050405020304" pitchFamily="18" charset="0"/>
              <a:cs typeface="Times New Roman" panose="02020603050405020304" pitchFamily="18" charset="0"/>
            </a:endParaRPr>
          </a:p>
          <a:p>
            <a:pPr marL="0" lvl="0" indent="0"/>
            <a:r>
              <a:rPr lang="en-GB" b="1" dirty="0">
                <a:latin typeface="Times New Roman" panose="02020603050405020304" pitchFamily="18" charset="0"/>
                <a:cs typeface="Times New Roman" panose="02020603050405020304" pitchFamily="18" charset="0"/>
                <a:sym typeface="+mn-ea"/>
              </a:rPr>
              <a:t>Student I'd: 2504970</a:t>
            </a:r>
          </a:p>
        </p:txBody>
      </p:sp>
    </p:spTree>
    <p:extLst>
      <p:ext uri="{BB962C8B-B14F-4D97-AF65-F5344CB8AC3E}">
        <p14:creationId xmlns:p14="http://schemas.microsoft.com/office/powerpoint/2010/main" val="8897491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EBA06-B0FF-9377-2287-0223C18A611E}"/>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EA7907D8-FC16-DE90-3C78-2AE773918629}"/>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7705C423-246B-39A1-DCA9-53CB39A846F1}"/>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4BBCA4F0-2969-E8A0-2AB9-E21482DBDE74}"/>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BB6C9F9F-ED3B-B71E-D938-4612A6CF14E7}"/>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738EE4AD-D97A-09E1-6A74-3E1EC7F9ED1F}"/>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394E0EDA-6877-CABE-67AA-9B915F8F8E44}"/>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25F19A5C-6EA5-BE8D-9DB5-A5885278442C}"/>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E63BBF53-542B-34A0-4832-C9C716C7131E}"/>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48E9899D-B46E-623A-74F5-8190991FF22C}"/>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DDEE0BDD-4A69-37E2-1885-BD1DDDD5DB95}"/>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29B0D875-6DB9-0302-E49F-97FDEC34235B}"/>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6BF60D55-F327-839D-B622-58E22C35422C}"/>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8D2DB983-0A46-11ED-786D-1EA424E6E71B}"/>
              </a:ext>
            </a:extLst>
          </p:cNvPr>
          <p:cNvSpPr txBox="1"/>
          <p:nvPr/>
        </p:nvSpPr>
        <p:spPr>
          <a:xfrm>
            <a:off x="4114800" y="1333500"/>
            <a:ext cx="10491536" cy="1569660"/>
          </a:xfrm>
          <a:prstGeom prst="rect">
            <a:avLst/>
          </a:prstGeom>
          <a:noFill/>
        </p:spPr>
        <p:txBody>
          <a:bodyPr wrap="square">
            <a:spAutoFit/>
          </a:bodyPr>
          <a:lstStyle/>
          <a:p>
            <a:pPr algn="ctr">
              <a:spcBef>
                <a:spcPts val="1200"/>
              </a:spcBef>
              <a:spcAft>
                <a:spcPts val="1200"/>
              </a:spcAft>
            </a:pPr>
            <a:r>
              <a:rPr lang="en-US" sz="4800" b="1" dirty="0">
                <a:latin typeface="Arial" panose="020B0604020202020204" pitchFamily="34" charset="0"/>
                <a:ea typeface="Times New Roman" panose="02020603050405020304"/>
                <a:cs typeface="Arial" panose="020B0604020202020204" pitchFamily="34" charset="0"/>
                <a:sym typeface="Times New Roman" panose="02020603050405020304"/>
              </a:rPr>
              <a:t>Strategic Alignment Of </a:t>
            </a:r>
            <a:r>
              <a:rPr lang="en-US" sz="4800" b="1" dirty="0" err="1">
                <a:latin typeface="Arial" panose="020B0604020202020204" pitchFamily="34" charset="0"/>
                <a:ea typeface="Times New Roman" panose="02020603050405020304"/>
                <a:cs typeface="Arial" panose="020B0604020202020204" pitchFamily="34" charset="0"/>
                <a:sym typeface="Times New Roman" panose="02020603050405020304"/>
              </a:rPr>
              <a:t>Hr</a:t>
            </a:r>
            <a:r>
              <a:rPr lang="en-US" sz="4800" b="1" dirty="0">
                <a:latin typeface="Arial" panose="020B0604020202020204" pitchFamily="34" charset="0"/>
                <a:ea typeface="Times New Roman" panose="02020603050405020304"/>
                <a:cs typeface="Arial" panose="020B0604020202020204" pitchFamily="34" charset="0"/>
                <a:sym typeface="Times New Roman" panose="02020603050405020304"/>
              </a:rPr>
              <a:t> Practices With Company Goals</a:t>
            </a:r>
            <a:endParaRPr lang="en-US" sz="4800" b="1" kern="0" dirty="0">
              <a:effectLst/>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652271EA-4E2F-83F6-0AE9-7F0667DCAA11}"/>
              </a:ext>
            </a:extLst>
          </p:cNvPr>
          <p:cNvSpPr txBox="1"/>
          <p:nvPr/>
        </p:nvSpPr>
        <p:spPr>
          <a:xfrm>
            <a:off x="457200" y="3303477"/>
            <a:ext cx="9982200" cy="4455835"/>
          </a:xfrm>
          <a:prstGeom prst="rect">
            <a:avLst/>
          </a:prstGeom>
          <a:noFill/>
        </p:spPr>
        <p:txBody>
          <a:bodyPr wrap="square">
            <a:spAutoFit/>
          </a:bodyPr>
          <a:lstStyle/>
          <a:p>
            <a:pPr marL="495300" lvl="0" indent="-342900" algn="just">
              <a:lnSpc>
                <a:spcPct val="150000"/>
              </a:lnSpc>
              <a:buClr>
                <a:srgbClr val="000000"/>
              </a:buClr>
              <a:buSzPts val="1200"/>
              <a:buFont typeface="Wingdings" panose="05000000000000000000" pitchFamily="2" charset="2"/>
              <a:buChar char="v"/>
            </a:pPr>
            <a:r>
              <a:rPr lang="en-GB" sz="2400" dirty="0">
                <a:solidFill>
                  <a:srgbClr val="000000"/>
                </a:solidFill>
                <a:latin typeface="Arial" panose="020B0604020202020204" pitchFamily="34" charset="0"/>
                <a:ea typeface="Times New Roman" panose="02020603050405020304"/>
                <a:cs typeface="Arial" panose="020B0604020202020204" pitchFamily="34" charset="0"/>
                <a:sym typeface="Times New Roman" panose="02020603050405020304"/>
              </a:rPr>
              <a:t>HR practices at Microsoft influence the usage of Microsoft Viva suite that analyses employees’ performance (Microsoft, 2025).</a:t>
            </a:r>
          </a:p>
          <a:p>
            <a:pPr marL="495300" lvl="0" indent="-342900" algn="just">
              <a:lnSpc>
                <a:spcPct val="150000"/>
              </a:lnSpc>
              <a:buClr>
                <a:srgbClr val="000000"/>
              </a:buClr>
              <a:buSzPts val="1200"/>
              <a:buFont typeface="Wingdings" panose="05000000000000000000" pitchFamily="2" charset="2"/>
              <a:buChar char="v"/>
            </a:pPr>
            <a:r>
              <a:rPr lang="en-GB" sz="2400" dirty="0">
                <a:solidFill>
                  <a:srgbClr val="000000"/>
                </a:solidFill>
                <a:latin typeface="Arial" panose="020B0604020202020204" pitchFamily="34" charset="0"/>
                <a:ea typeface="Times New Roman" panose="02020603050405020304"/>
                <a:cs typeface="Arial" panose="020B0604020202020204" pitchFamily="34" charset="0"/>
                <a:sym typeface="Times New Roman" panose="02020603050405020304"/>
              </a:rPr>
              <a:t>Microsoft's HR’s strategic alignment is traced through digital transformation while training and developing employees (Natalia and Malinda, 2024).</a:t>
            </a:r>
          </a:p>
          <a:p>
            <a:pPr marL="495300" lvl="0" indent="-342900" algn="just">
              <a:lnSpc>
                <a:spcPct val="150000"/>
              </a:lnSpc>
              <a:buClr>
                <a:srgbClr val="000000"/>
              </a:buClr>
              <a:buSzPts val="1200"/>
              <a:buFont typeface="Wingdings" panose="05000000000000000000" pitchFamily="2" charset="2"/>
              <a:buChar char="v"/>
            </a:pPr>
            <a:r>
              <a:rPr lang="en-GB" sz="2400" dirty="0">
                <a:solidFill>
                  <a:srgbClr val="000000"/>
                </a:solidFill>
                <a:latin typeface="Arial" panose="020B0604020202020204" pitchFamily="34" charset="0"/>
                <a:ea typeface="Times New Roman" panose="02020603050405020304"/>
                <a:cs typeface="Arial" panose="020B0604020202020204" pitchFamily="34" charset="0"/>
                <a:sym typeface="Times New Roman" panose="02020603050405020304"/>
              </a:rPr>
              <a:t>HR's strategy towards providing opportunities for skilling and development are coherent with Microsoft’s goals in empowering people. </a:t>
            </a:r>
            <a:endParaRPr lang="en-GB" sz="2400" dirty="0">
              <a:latin typeface="Arial" panose="020B0604020202020204" pitchFamily="34" charset="0"/>
              <a:ea typeface="Times New Roman" panose="02020603050405020304"/>
              <a:cs typeface="Arial" panose="020B0604020202020204" pitchFamily="34" charset="0"/>
              <a:sym typeface="Times New Roman" panose="02020603050405020304"/>
            </a:endParaRPr>
          </a:p>
        </p:txBody>
      </p:sp>
      <p:sp>
        <p:nvSpPr>
          <p:cNvPr id="18" name="TextBox 17">
            <a:extLst>
              <a:ext uri="{FF2B5EF4-FFF2-40B4-BE49-F238E27FC236}">
                <a16:creationId xmlns:a16="http://schemas.microsoft.com/office/drawing/2014/main" id="{AEC6C45C-32B7-BBE7-AB3B-7CED24E5C361}"/>
              </a:ext>
            </a:extLst>
          </p:cNvPr>
          <p:cNvSpPr txBox="1"/>
          <p:nvPr/>
        </p:nvSpPr>
        <p:spPr>
          <a:xfrm>
            <a:off x="12801600" y="7353300"/>
            <a:ext cx="3761874" cy="878895"/>
          </a:xfrm>
          <a:prstGeom prst="rect">
            <a:avLst/>
          </a:prstGeom>
          <a:noFill/>
        </p:spPr>
        <p:txBody>
          <a:bodyPr wrap="square">
            <a:spAutoFit/>
          </a:bodyPr>
          <a:lstStyle/>
          <a:p>
            <a:pPr lvl="0" algn="ctr">
              <a:lnSpc>
                <a:spcPct val="150000"/>
              </a:lnSpc>
            </a:pPr>
            <a:r>
              <a:rPr lang="fr-FR" b="1" dirty="0">
                <a:latin typeface="Arial" panose="020B0604020202020204" pitchFamily="34" charset="0"/>
                <a:ea typeface="Times New Roman" panose="02020603050405020304"/>
                <a:cs typeface="Arial" panose="020B0604020202020204" pitchFamily="34" charset="0"/>
                <a:sym typeface="Times New Roman" panose="02020603050405020304"/>
              </a:rPr>
              <a:t>Figure 5: Microsoft Viva Suite</a:t>
            </a:r>
          </a:p>
          <a:p>
            <a:pPr lvl="0" algn="ctr">
              <a:lnSpc>
                <a:spcPct val="150000"/>
              </a:lnSpc>
              <a:spcAft>
                <a:spcPts val="1000"/>
              </a:spcAft>
            </a:pPr>
            <a:r>
              <a:rPr lang="fr-FR" dirty="0">
                <a:latin typeface="Arial" panose="020B0604020202020204" pitchFamily="34" charset="0"/>
                <a:ea typeface="Times New Roman" panose="02020603050405020304"/>
                <a:cs typeface="Arial" panose="020B0604020202020204" pitchFamily="34" charset="0"/>
                <a:sym typeface="Times New Roman" panose="02020603050405020304"/>
              </a:rPr>
              <a:t>(Source: Microsoft, 2025).</a:t>
            </a:r>
            <a:endParaRPr lang="fr-FR" sz="2000" dirty="0">
              <a:latin typeface="Arial" panose="020B0604020202020204" pitchFamily="34" charset="0"/>
              <a:cs typeface="Arial" panose="020B0604020202020204" pitchFamily="34" charset="0"/>
            </a:endParaRPr>
          </a:p>
        </p:txBody>
      </p:sp>
      <p:pic>
        <p:nvPicPr>
          <p:cNvPr id="161" name="Google Shape;161;p17"/>
          <p:cNvPicPr preferRelativeResize="0"/>
          <p:nvPr/>
        </p:nvPicPr>
        <p:blipFill>
          <a:blip r:embed="rId7"/>
          <a:stretch>
            <a:fillRect/>
          </a:stretch>
        </p:blipFill>
        <p:spPr>
          <a:xfrm>
            <a:off x="11353800" y="3238500"/>
            <a:ext cx="6172200" cy="3429000"/>
          </a:xfrm>
          <a:prstGeom prst="rect">
            <a:avLst/>
          </a:prstGeom>
          <a:noFill/>
          <a:ln>
            <a:noFill/>
          </a:ln>
        </p:spPr>
      </p:pic>
      <p:pic>
        <p:nvPicPr>
          <p:cNvPr id="2" name="Picture 1">
            <a:extLst>
              <a:ext uri="{FF2B5EF4-FFF2-40B4-BE49-F238E27FC236}">
                <a16:creationId xmlns:a16="http://schemas.microsoft.com/office/drawing/2014/main" id="{03491BE5-49C3-5370-9699-6832284BBB7C}"/>
              </a:ext>
            </a:extLst>
          </p:cNvPr>
          <p:cNvPicPr>
            <a:picLocks noChangeAspect="1"/>
          </p:cNvPicPr>
          <p:nvPr/>
        </p:nvPicPr>
        <p:blipFill>
          <a:blip r:embed="rId8"/>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F3E9372E-BFC7-BD7D-6091-5030F01D1416}"/>
              </a:ext>
            </a:extLst>
          </p:cNvPr>
          <p:cNvPicPr>
            <a:picLocks noChangeAspect="1" noChangeArrowheads="1"/>
          </p:cNvPicPr>
          <p:nvPr/>
        </p:nvPicPr>
        <p:blipFill>
          <a:blip r:embed="rId9"/>
          <a:srcRect t="17757" b="23365"/>
          <a:stretch>
            <a:fillRect/>
          </a:stretch>
        </p:blipFill>
        <p:spPr bwMode="auto">
          <a:xfrm>
            <a:off x="762000" y="571500"/>
            <a:ext cx="2859545" cy="947056"/>
          </a:xfrm>
          <a:prstGeom prst="rect">
            <a:avLst/>
          </a:prstGeom>
          <a:noFill/>
        </p:spPr>
      </p:pic>
      <p:sp>
        <p:nvSpPr>
          <p:cNvPr id="15" name="TextBox 14">
            <a:extLst>
              <a:ext uri="{FF2B5EF4-FFF2-40B4-BE49-F238E27FC236}">
                <a16:creationId xmlns:a16="http://schemas.microsoft.com/office/drawing/2014/main" id="{0C128ACD-D1A5-9B01-F788-D47761161F0F}"/>
              </a:ext>
            </a:extLst>
          </p:cNvPr>
          <p:cNvSpPr txBox="1"/>
          <p:nvPr/>
        </p:nvSpPr>
        <p:spPr>
          <a:xfrm>
            <a:off x="7543800" y="342900"/>
            <a:ext cx="4953000" cy="646331"/>
          </a:xfrm>
          <a:prstGeom prst="rect">
            <a:avLst/>
          </a:prstGeom>
          <a:noFill/>
        </p:spPr>
        <p:txBody>
          <a:bodyPr wrap="square">
            <a:spAutoFit/>
          </a:bodyPr>
          <a:lstStyle/>
          <a:p>
            <a:pPr marL="0" lvl="0" indent="0"/>
            <a:r>
              <a:rPr lang="en-GB" b="1" dirty="0">
                <a:latin typeface="Times New Roman" panose="02020603050405020304" pitchFamily="18" charset="0"/>
                <a:cs typeface="Times New Roman" panose="02020603050405020304" pitchFamily="18" charset="0"/>
                <a:sym typeface="+mn-ea"/>
              </a:rPr>
              <a:t>Student Name: Sneha </a:t>
            </a:r>
            <a:r>
              <a:rPr lang="en-GB" b="1" dirty="0" err="1">
                <a:latin typeface="Times New Roman" panose="02020603050405020304" pitchFamily="18" charset="0"/>
                <a:cs typeface="Times New Roman" panose="02020603050405020304" pitchFamily="18" charset="0"/>
                <a:sym typeface="+mn-ea"/>
              </a:rPr>
              <a:t>Sajanbhai</a:t>
            </a:r>
            <a:r>
              <a:rPr lang="en-GB" b="1" dirty="0">
                <a:latin typeface="Times New Roman" panose="02020603050405020304" pitchFamily="18" charset="0"/>
                <a:cs typeface="Times New Roman" panose="02020603050405020304" pitchFamily="18" charset="0"/>
                <a:sym typeface="+mn-ea"/>
              </a:rPr>
              <a:t> </a:t>
            </a:r>
            <a:r>
              <a:rPr lang="en-GB" b="1" dirty="0" err="1">
                <a:latin typeface="Times New Roman" panose="02020603050405020304" pitchFamily="18" charset="0"/>
                <a:cs typeface="Times New Roman" panose="02020603050405020304" pitchFamily="18" charset="0"/>
                <a:sym typeface="+mn-ea"/>
              </a:rPr>
              <a:t>Khunti</a:t>
            </a:r>
            <a:endParaRPr lang="en-GB" b="1" dirty="0">
              <a:latin typeface="Times New Roman" panose="02020603050405020304" pitchFamily="18" charset="0"/>
              <a:cs typeface="Times New Roman" panose="02020603050405020304" pitchFamily="18" charset="0"/>
            </a:endParaRPr>
          </a:p>
          <a:p>
            <a:pPr marL="0" lvl="0" indent="0"/>
            <a:r>
              <a:rPr lang="en-GB" b="1" dirty="0">
                <a:latin typeface="Times New Roman" panose="02020603050405020304" pitchFamily="18" charset="0"/>
                <a:cs typeface="Times New Roman" panose="02020603050405020304" pitchFamily="18" charset="0"/>
                <a:sym typeface="+mn-ea"/>
              </a:rPr>
              <a:t>Student I'd: 2504970</a:t>
            </a:r>
          </a:p>
        </p:txBody>
      </p:sp>
    </p:spTree>
    <p:extLst>
      <p:ext uri="{BB962C8B-B14F-4D97-AF65-F5344CB8AC3E}">
        <p14:creationId xmlns:p14="http://schemas.microsoft.com/office/powerpoint/2010/main" val="20828510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2D78B-629C-56FD-16AF-11315C81204D}"/>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3B5BDD53-78B2-FCBB-1D8F-557E485B8EEF}"/>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DB1F8CA0-7E35-FD09-D730-0D91B1E6E26C}"/>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7466D923-FD6D-14F5-2346-B83535029F5E}"/>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61A8C947-8C54-5B6E-C07E-937A64AF5877}"/>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3C99FFB6-8D25-A7F5-DFB9-6CB817DBD896}"/>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77C3B3A7-BDF0-4F35-8F65-D3A23D23DD03}"/>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D4687121-217C-EACF-7324-DC29194013CE}"/>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8AECA9B1-1455-8239-9C21-C7DCC108A948}"/>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3C12177D-B5BF-735F-FB23-E8AC9E489998}"/>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EB738394-EA5D-016A-F65F-37156936F224}"/>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3729BE77-71C6-F11D-F0D9-0C9B7769E9DE}"/>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87BDB4D3-08BC-4CB7-B0E0-EFA567A0985A}"/>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783DCC7B-CB81-FF9D-8E56-300360DC9644}"/>
              </a:ext>
            </a:extLst>
          </p:cNvPr>
          <p:cNvSpPr txBox="1"/>
          <p:nvPr/>
        </p:nvSpPr>
        <p:spPr>
          <a:xfrm>
            <a:off x="3810000" y="1333500"/>
            <a:ext cx="10491536" cy="1754326"/>
          </a:xfrm>
          <a:prstGeom prst="rect">
            <a:avLst/>
          </a:prstGeom>
          <a:noFill/>
        </p:spPr>
        <p:txBody>
          <a:bodyPr wrap="square">
            <a:spAutoFit/>
          </a:bodyPr>
          <a:lstStyle/>
          <a:p>
            <a:pPr algn="ctr">
              <a:spcBef>
                <a:spcPts val="1200"/>
              </a:spcBef>
              <a:spcAft>
                <a:spcPts val="1200"/>
              </a:spcAft>
            </a:pPr>
            <a:r>
              <a:rPr lang="en-GB" sz="5400" b="1" dirty="0">
                <a:latin typeface="Arial" panose="020B0604020202020204" pitchFamily="34" charset="0"/>
                <a:ea typeface="Times New Roman" panose="02020603050405020304"/>
                <a:cs typeface="Arial" panose="020B0604020202020204" pitchFamily="34" charset="0"/>
                <a:sym typeface="Times New Roman" panose="02020603050405020304"/>
              </a:rPr>
              <a:t>Key Hr Challenges Faced By The Company</a:t>
            </a:r>
            <a:endParaRPr lang="en-US" sz="5400" b="1" kern="0" dirty="0">
              <a:effectLst/>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2697CD8F-1211-92E1-9920-3CC5D981975F}"/>
              </a:ext>
            </a:extLst>
          </p:cNvPr>
          <p:cNvSpPr txBox="1"/>
          <p:nvPr/>
        </p:nvSpPr>
        <p:spPr>
          <a:xfrm>
            <a:off x="990600" y="4305300"/>
            <a:ext cx="15849600" cy="2597827"/>
          </a:xfrm>
          <a:prstGeom prst="rect">
            <a:avLst/>
          </a:prstGeom>
          <a:noFill/>
        </p:spPr>
        <p:txBody>
          <a:bodyPr wrap="square">
            <a:spAutoFit/>
          </a:bodyPr>
          <a:lstStyle/>
          <a:p>
            <a:pPr marL="342900" lvl="0" indent="-342900" algn="just">
              <a:lnSpc>
                <a:spcPct val="150000"/>
              </a:lnSpc>
              <a:buFont typeface="Wingdings" panose="05000000000000000000" pitchFamily="2" charset="2"/>
              <a:buChar char="v"/>
            </a:pPr>
            <a:r>
              <a:rPr lang="en-GB" sz="2800" dirty="0">
                <a:solidFill>
                  <a:srgbClr val="000000"/>
                </a:solidFill>
                <a:latin typeface="Arial" panose="020B0604020202020204" pitchFamily="34" charset="0"/>
                <a:ea typeface="Times New Roman" panose="02020603050405020304"/>
                <a:cs typeface="Arial" panose="020B0604020202020204" pitchFamily="34" charset="0"/>
              </a:rPr>
              <a:t>HR managers at Microsoft face challenges in communicating with a diverse and hybrid workforce (Chance</a:t>
            </a:r>
            <a:r>
              <a:rPr lang="en-GB" sz="2800" i="1" dirty="0">
                <a:solidFill>
                  <a:srgbClr val="000000"/>
                </a:solidFill>
                <a:latin typeface="Arial" panose="020B0604020202020204" pitchFamily="34" charset="0"/>
                <a:ea typeface="Times New Roman" panose="02020603050405020304"/>
                <a:cs typeface="Arial" panose="020B0604020202020204" pitchFamily="34" charset="0"/>
              </a:rPr>
              <a:t> et al. </a:t>
            </a:r>
            <a:r>
              <a:rPr lang="en-GB" sz="2800" dirty="0">
                <a:solidFill>
                  <a:srgbClr val="000000"/>
                </a:solidFill>
                <a:latin typeface="Arial" panose="020B0604020202020204" pitchFamily="34" charset="0"/>
                <a:ea typeface="Times New Roman" panose="02020603050405020304"/>
                <a:cs typeface="Arial" panose="020B0604020202020204" pitchFamily="34" charset="0"/>
              </a:rPr>
              <a:t>2023).</a:t>
            </a:r>
            <a:endParaRPr lang="en-US" sz="2800" dirty="0">
              <a:latin typeface="Arial" panose="020B0604020202020204" pitchFamily="34" charset="0"/>
              <a:ea typeface="Times New Roman" panose="02020603050405020304"/>
              <a:cs typeface="Arial" panose="020B0604020202020204" pitchFamily="34" charset="0"/>
            </a:endParaRPr>
          </a:p>
          <a:p>
            <a:pPr marL="342900" lvl="0" indent="-342900" algn="just">
              <a:lnSpc>
                <a:spcPct val="150000"/>
              </a:lnSpc>
              <a:buFont typeface="Wingdings" panose="05000000000000000000" pitchFamily="2" charset="2"/>
              <a:buChar char="v"/>
            </a:pPr>
            <a:r>
              <a:rPr lang="en-GB" sz="2800" dirty="0">
                <a:solidFill>
                  <a:srgbClr val="000000"/>
                </a:solidFill>
                <a:latin typeface="Arial" panose="020B0604020202020204" pitchFamily="34" charset="0"/>
                <a:ea typeface="Times New Roman" panose="02020603050405020304"/>
                <a:cs typeface="Arial" panose="020B0604020202020204" pitchFamily="34" charset="0"/>
              </a:rPr>
              <a:t>The introduction of a new technology as a rapid change across employees is a challenge of HR at Microsoft (</a:t>
            </a:r>
            <a:r>
              <a:rPr lang="en-GB" sz="2800" dirty="0" err="1">
                <a:solidFill>
                  <a:srgbClr val="000000"/>
                </a:solidFill>
                <a:latin typeface="Arial" panose="020B0604020202020204" pitchFamily="34" charset="0"/>
                <a:ea typeface="Times New Roman" panose="02020603050405020304"/>
                <a:cs typeface="Arial" panose="020B0604020202020204" pitchFamily="34" charset="0"/>
              </a:rPr>
              <a:t>Parasa</a:t>
            </a:r>
            <a:r>
              <a:rPr lang="en-GB" sz="2800" dirty="0">
                <a:solidFill>
                  <a:srgbClr val="000000"/>
                </a:solidFill>
                <a:latin typeface="Arial" panose="020B0604020202020204" pitchFamily="34" charset="0"/>
                <a:ea typeface="Times New Roman" panose="02020603050405020304"/>
                <a:cs typeface="Arial" panose="020B0604020202020204" pitchFamily="34" charset="0"/>
              </a:rPr>
              <a:t>, 2021). </a:t>
            </a:r>
            <a:endParaRPr lang="en-US" sz="2800" dirty="0">
              <a:latin typeface="Arial" panose="020B0604020202020204" pitchFamily="34" charset="0"/>
              <a:ea typeface="Times New Roman" panose="02020603050405020304"/>
              <a:cs typeface="Arial" panose="020B0604020202020204" pitchFamily="34" charset="0"/>
            </a:endParaRPr>
          </a:p>
        </p:txBody>
      </p:sp>
      <p:pic>
        <p:nvPicPr>
          <p:cNvPr id="2" name="Picture 1">
            <a:extLst>
              <a:ext uri="{FF2B5EF4-FFF2-40B4-BE49-F238E27FC236}">
                <a16:creationId xmlns:a16="http://schemas.microsoft.com/office/drawing/2014/main" id="{EFC88B01-6C2E-1742-0042-4162BB3F09A8}"/>
              </a:ext>
            </a:extLst>
          </p:cNvPr>
          <p:cNvPicPr>
            <a:picLocks noChangeAspect="1"/>
          </p:cNvPicPr>
          <p:nvPr/>
        </p:nvPicPr>
        <p:blipFill>
          <a:blip r:embed="rId7"/>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1D78BB97-B396-3540-A071-BD5F00197CAF}"/>
              </a:ext>
            </a:extLst>
          </p:cNvPr>
          <p:cNvPicPr>
            <a:picLocks noChangeAspect="1" noChangeArrowheads="1"/>
          </p:cNvPicPr>
          <p:nvPr/>
        </p:nvPicPr>
        <p:blipFill>
          <a:blip r:embed="rId8"/>
          <a:srcRect t="17757" b="23365"/>
          <a:stretch>
            <a:fillRect/>
          </a:stretch>
        </p:blipFill>
        <p:spPr bwMode="auto">
          <a:xfrm>
            <a:off x="762000" y="571500"/>
            <a:ext cx="2859545" cy="947056"/>
          </a:xfrm>
          <a:prstGeom prst="rect">
            <a:avLst/>
          </a:prstGeom>
          <a:noFill/>
        </p:spPr>
      </p:pic>
      <p:sp>
        <p:nvSpPr>
          <p:cNvPr id="15" name="TextBox 14">
            <a:extLst>
              <a:ext uri="{FF2B5EF4-FFF2-40B4-BE49-F238E27FC236}">
                <a16:creationId xmlns:a16="http://schemas.microsoft.com/office/drawing/2014/main" id="{400FF530-16AC-61A4-B4A2-3721616AE035}"/>
              </a:ext>
            </a:extLst>
          </p:cNvPr>
          <p:cNvSpPr txBox="1"/>
          <p:nvPr/>
        </p:nvSpPr>
        <p:spPr>
          <a:xfrm>
            <a:off x="7543800" y="342900"/>
            <a:ext cx="4953000" cy="646331"/>
          </a:xfrm>
          <a:prstGeom prst="rect">
            <a:avLst/>
          </a:prstGeom>
          <a:noFill/>
        </p:spPr>
        <p:txBody>
          <a:bodyPr wrap="square">
            <a:spAutoFit/>
          </a:bodyPr>
          <a:lstStyle/>
          <a:p>
            <a:pPr marL="0" lvl="0" indent="0"/>
            <a:r>
              <a:rPr lang="en-GB" b="1" dirty="0">
                <a:latin typeface="Times New Roman" panose="02020603050405020304" pitchFamily="18" charset="0"/>
                <a:cs typeface="Times New Roman" panose="02020603050405020304" pitchFamily="18" charset="0"/>
                <a:sym typeface="+mn-ea"/>
              </a:rPr>
              <a:t>Student Name: Sneha </a:t>
            </a:r>
            <a:r>
              <a:rPr lang="en-GB" b="1" dirty="0" err="1">
                <a:latin typeface="Times New Roman" panose="02020603050405020304" pitchFamily="18" charset="0"/>
                <a:cs typeface="Times New Roman" panose="02020603050405020304" pitchFamily="18" charset="0"/>
                <a:sym typeface="+mn-ea"/>
              </a:rPr>
              <a:t>Sajanbhai</a:t>
            </a:r>
            <a:r>
              <a:rPr lang="en-GB" b="1" dirty="0">
                <a:latin typeface="Times New Roman" panose="02020603050405020304" pitchFamily="18" charset="0"/>
                <a:cs typeface="Times New Roman" panose="02020603050405020304" pitchFamily="18" charset="0"/>
                <a:sym typeface="+mn-ea"/>
              </a:rPr>
              <a:t> </a:t>
            </a:r>
            <a:r>
              <a:rPr lang="en-GB" b="1" dirty="0" err="1">
                <a:latin typeface="Times New Roman" panose="02020603050405020304" pitchFamily="18" charset="0"/>
                <a:cs typeface="Times New Roman" panose="02020603050405020304" pitchFamily="18" charset="0"/>
                <a:sym typeface="+mn-ea"/>
              </a:rPr>
              <a:t>Khunti</a:t>
            </a:r>
            <a:endParaRPr lang="en-GB" b="1" dirty="0">
              <a:latin typeface="Times New Roman" panose="02020603050405020304" pitchFamily="18" charset="0"/>
              <a:cs typeface="Times New Roman" panose="02020603050405020304" pitchFamily="18" charset="0"/>
            </a:endParaRPr>
          </a:p>
          <a:p>
            <a:pPr marL="0" lvl="0" indent="0"/>
            <a:r>
              <a:rPr lang="en-GB" b="1" dirty="0">
                <a:latin typeface="Times New Roman" panose="02020603050405020304" pitchFamily="18" charset="0"/>
                <a:cs typeface="Times New Roman" panose="02020603050405020304" pitchFamily="18" charset="0"/>
                <a:sym typeface="+mn-ea"/>
              </a:rPr>
              <a:t>Student I'd: 2504970</a:t>
            </a:r>
          </a:p>
        </p:txBody>
      </p:sp>
    </p:spTree>
    <p:extLst>
      <p:ext uri="{BB962C8B-B14F-4D97-AF65-F5344CB8AC3E}">
        <p14:creationId xmlns:p14="http://schemas.microsoft.com/office/powerpoint/2010/main" val="32271703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9DE38-67B2-0C79-4957-7082D7BAEE99}"/>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FB479420-C7C1-0FDA-0D71-6599AAAC6CC2}"/>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55226E4F-64F7-1EBF-191A-CBAB1E8ABFE5}"/>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E59C47EB-23CE-929B-8968-927EF9FE8960}"/>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073270BC-B8C8-E1D5-1CB2-35E15E639C78}"/>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CC215CE1-EC64-A494-2243-E3F3CF64B647}"/>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80B71BA1-804B-6CEF-A6EB-0B7CF3D7ADDE}"/>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8C514FD5-4B63-E07D-15E0-0CAC3846457B}"/>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664C3C00-5EEB-FFBE-B80B-D225C386AE65}"/>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FFFBAA4B-9008-EB70-7A30-54B45CFCBAB8}"/>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79349286-1949-DC59-E89F-EEC3D7E6C879}"/>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C808F779-BFC7-2AB0-FCA0-DB4EFB713BBE}"/>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5A875A13-D4E5-8C0D-3E09-2BC9C6664690}"/>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DF928179-C520-149F-7234-DA6974EB43B7}"/>
              </a:ext>
            </a:extLst>
          </p:cNvPr>
          <p:cNvSpPr txBox="1"/>
          <p:nvPr/>
        </p:nvSpPr>
        <p:spPr>
          <a:xfrm>
            <a:off x="3886200" y="1181100"/>
            <a:ext cx="10491536" cy="1569660"/>
          </a:xfrm>
          <a:prstGeom prst="rect">
            <a:avLst/>
          </a:prstGeom>
          <a:noFill/>
        </p:spPr>
        <p:txBody>
          <a:bodyPr wrap="square">
            <a:spAutoFit/>
          </a:bodyPr>
          <a:lstStyle/>
          <a:p>
            <a:pPr algn="ctr">
              <a:spcBef>
                <a:spcPts val="1200"/>
              </a:spcBef>
              <a:spcAft>
                <a:spcPts val="1200"/>
              </a:spcAft>
            </a:pPr>
            <a:r>
              <a:rPr lang="en-US" sz="4800" b="1" dirty="0">
                <a:latin typeface="Arial" panose="020B0604020202020204" pitchFamily="34" charset="0"/>
                <a:ea typeface="Times New Roman" panose="02020603050405020304"/>
                <a:cs typeface="Arial" panose="020B0604020202020204" pitchFamily="34" charset="0"/>
                <a:sym typeface="Times New Roman" panose="02020603050405020304"/>
              </a:rPr>
              <a:t>Practical Recommendations To Address These Challenges</a:t>
            </a:r>
            <a:endParaRPr lang="en-US" sz="4800" b="1" kern="0" dirty="0">
              <a:effectLst/>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B23B51F3-0163-D2EB-4CDA-F08119BD839B}"/>
              </a:ext>
            </a:extLst>
          </p:cNvPr>
          <p:cNvSpPr txBox="1"/>
          <p:nvPr/>
        </p:nvSpPr>
        <p:spPr>
          <a:xfrm>
            <a:off x="990600" y="3390900"/>
            <a:ext cx="10210800" cy="5011949"/>
          </a:xfrm>
          <a:prstGeom prst="rect">
            <a:avLst/>
          </a:prstGeom>
          <a:noFill/>
        </p:spPr>
        <p:txBody>
          <a:bodyPr wrap="square">
            <a:spAutoFit/>
          </a:bodyPr>
          <a:lstStyle/>
          <a:p>
            <a:pPr marL="342900" lvl="0" indent="-342900" algn="just">
              <a:lnSpc>
                <a:spcPct val="150000"/>
              </a:lnSpc>
              <a:buFont typeface="Wingdings" panose="05000000000000000000" pitchFamily="2" charset="2"/>
              <a:buChar char="v"/>
            </a:pPr>
            <a:r>
              <a:rPr lang="en-GB" sz="2400" dirty="0">
                <a:solidFill>
                  <a:srgbClr val="000000"/>
                </a:solidFill>
                <a:latin typeface="Arial" panose="020B0604020202020204" pitchFamily="34" charset="0"/>
                <a:ea typeface="Times New Roman" panose="02020603050405020304"/>
                <a:cs typeface="Arial" panose="020B0604020202020204" pitchFamily="34" charset="0"/>
              </a:rPr>
              <a:t>Developing a collaborative culture using MS teams as a platform can be significant for training and developing employees and also analyse feedback (Melati, 2025).</a:t>
            </a:r>
            <a:endParaRPr lang="en-US" sz="2400" dirty="0">
              <a:latin typeface="Arial" panose="020B0604020202020204" pitchFamily="34" charset="0"/>
              <a:ea typeface="Times New Roman" panose="02020603050405020304"/>
              <a:cs typeface="Arial" panose="020B0604020202020204" pitchFamily="34" charset="0"/>
            </a:endParaRPr>
          </a:p>
          <a:p>
            <a:pPr marL="342900" lvl="0" indent="-342900" algn="just">
              <a:lnSpc>
                <a:spcPct val="150000"/>
              </a:lnSpc>
              <a:buFont typeface="Wingdings" panose="05000000000000000000" pitchFamily="2" charset="2"/>
              <a:buChar char="v"/>
            </a:pPr>
            <a:r>
              <a:rPr lang="en-GB" sz="2400" dirty="0">
                <a:solidFill>
                  <a:srgbClr val="000000"/>
                </a:solidFill>
                <a:latin typeface="Arial" panose="020B0604020202020204" pitchFamily="34" charset="0"/>
                <a:ea typeface="Times New Roman" panose="02020603050405020304"/>
                <a:cs typeface="Arial" panose="020B0604020202020204" pitchFamily="34" charset="0"/>
              </a:rPr>
              <a:t>Communicating with employees regarding their challenges can influence HR managers in modifying incumbent training and development guidelines at Microsoft.</a:t>
            </a:r>
            <a:endParaRPr lang="en-US" sz="2400" dirty="0">
              <a:latin typeface="Arial" panose="020B0604020202020204" pitchFamily="34" charset="0"/>
              <a:ea typeface="Times New Roman" panose="02020603050405020304"/>
              <a:cs typeface="Arial" panose="020B0604020202020204" pitchFamily="34" charset="0"/>
            </a:endParaRPr>
          </a:p>
          <a:p>
            <a:pPr marL="342900" lvl="0" indent="-342900" algn="just">
              <a:lnSpc>
                <a:spcPct val="150000"/>
              </a:lnSpc>
              <a:buFont typeface="Wingdings" panose="05000000000000000000" pitchFamily="2" charset="2"/>
              <a:buChar char="v"/>
            </a:pPr>
            <a:r>
              <a:rPr lang="en-GB" sz="2400" dirty="0">
                <a:solidFill>
                  <a:srgbClr val="000000"/>
                </a:solidFill>
                <a:latin typeface="Arial" panose="020B0604020202020204" pitchFamily="34" charset="0"/>
                <a:ea typeface="Times New Roman" panose="02020603050405020304"/>
                <a:cs typeface="Arial" panose="020B0604020202020204" pitchFamily="34" charset="0"/>
              </a:rPr>
              <a:t>Motivating employees at Microsoft regarding the use of cutting-edge technologies to address workloads can help in addressing their resistance to change. </a:t>
            </a:r>
            <a:endParaRPr lang="en-US" sz="2400" dirty="0">
              <a:latin typeface="Arial" panose="020B0604020202020204" pitchFamily="34" charset="0"/>
              <a:ea typeface="Times New Roman" panose="02020603050405020304"/>
              <a:cs typeface="Arial" panose="020B0604020202020204" pitchFamily="34" charset="0"/>
            </a:endParaRPr>
          </a:p>
        </p:txBody>
      </p:sp>
      <p:sp>
        <p:nvSpPr>
          <p:cNvPr id="18" name="TextBox 17">
            <a:extLst>
              <a:ext uri="{FF2B5EF4-FFF2-40B4-BE49-F238E27FC236}">
                <a16:creationId xmlns:a16="http://schemas.microsoft.com/office/drawing/2014/main" id="{CAB5C82B-B741-35F2-85E4-A07FFC807001}"/>
              </a:ext>
            </a:extLst>
          </p:cNvPr>
          <p:cNvSpPr txBox="1"/>
          <p:nvPr/>
        </p:nvSpPr>
        <p:spPr>
          <a:xfrm>
            <a:off x="12801600" y="8191500"/>
            <a:ext cx="4419600" cy="872034"/>
          </a:xfrm>
          <a:prstGeom prst="rect">
            <a:avLst/>
          </a:prstGeom>
          <a:noFill/>
        </p:spPr>
        <p:txBody>
          <a:bodyPr wrap="square">
            <a:spAutoFit/>
          </a:bodyPr>
          <a:lstStyle/>
          <a:p>
            <a:pPr lvl="0" algn="ctr">
              <a:lnSpc>
                <a:spcPct val="150000"/>
              </a:lnSpc>
            </a:pPr>
            <a:r>
              <a:rPr lang="en-GB" b="1" dirty="0">
                <a:latin typeface="Arial" panose="020B0604020202020204" pitchFamily="34" charset="0"/>
                <a:ea typeface="Times New Roman" panose="02020603050405020304"/>
                <a:cs typeface="Arial" panose="020B0604020202020204" pitchFamily="34" charset="0"/>
                <a:sym typeface="Times New Roman" panose="02020603050405020304"/>
              </a:rPr>
              <a:t>Figure 6: Practical Recommendations</a:t>
            </a:r>
          </a:p>
          <a:p>
            <a:pPr lvl="0" algn="ctr">
              <a:lnSpc>
                <a:spcPct val="150000"/>
              </a:lnSpc>
              <a:spcAft>
                <a:spcPts val="1000"/>
              </a:spcAft>
            </a:pPr>
            <a:r>
              <a:rPr lang="en-GB" dirty="0">
                <a:latin typeface="Arial" panose="020B0604020202020204" pitchFamily="34" charset="0"/>
                <a:ea typeface="Times New Roman" panose="02020603050405020304"/>
                <a:cs typeface="Arial" panose="020B0604020202020204" pitchFamily="34" charset="0"/>
                <a:sym typeface="Times New Roman" panose="02020603050405020304"/>
              </a:rPr>
              <a:t>(Source: Self-developed)</a:t>
            </a:r>
            <a:endParaRPr lang="en-GB" sz="2000" dirty="0">
              <a:latin typeface="Arial" panose="020B0604020202020204" pitchFamily="34" charset="0"/>
              <a:cs typeface="Arial" panose="020B0604020202020204" pitchFamily="34" charset="0"/>
            </a:endParaRPr>
          </a:p>
        </p:txBody>
      </p:sp>
      <p:pic>
        <p:nvPicPr>
          <p:cNvPr id="175" name="Google Shape;175;p19"/>
          <p:cNvPicPr preferRelativeResize="0"/>
          <p:nvPr/>
        </p:nvPicPr>
        <p:blipFill>
          <a:blip r:embed="rId7"/>
          <a:stretch>
            <a:fillRect/>
          </a:stretch>
        </p:blipFill>
        <p:spPr>
          <a:xfrm>
            <a:off x="12344400" y="3467100"/>
            <a:ext cx="4953000" cy="3810000"/>
          </a:xfrm>
          <a:prstGeom prst="rect">
            <a:avLst/>
          </a:prstGeom>
          <a:noFill/>
          <a:ln>
            <a:noFill/>
          </a:ln>
        </p:spPr>
      </p:pic>
      <p:pic>
        <p:nvPicPr>
          <p:cNvPr id="2" name="Picture 1">
            <a:extLst>
              <a:ext uri="{FF2B5EF4-FFF2-40B4-BE49-F238E27FC236}">
                <a16:creationId xmlns:a16="http://schemas.microsoft.com/office/drawing/2014/main" id="{CB78156E-F60D-F9B2-907A-2569BF01D7E8}"/>
              </a:ext>
            </a:extLst>
          </p:cNvPr>
          <p:cNvPicPr>
            <a:picLocks noChangeAspect="1"/>
          </p:cNvPicPr>
          <p:nvPr/>
        </p:nvPicPr>
        <p:blipFill>
          <a:blip r:embed="rId8"/>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FF6B437E-45ED-57A2-54F4-2720605CCB3E}"/>
              </a:ext>
            </a:extLst>
          </p:cNvPr>
          <p:cNvPicPr>
            <a:picLocks noChangeAspect="1" noChangeArrowheads="1"/>
          </p:cNvPicPr>
          <p:nvPr/>
        </p:nvPicPr>
        <p:blipFill>
          <a:blip r:embed="rId9"/>
          <a:srcRect t="17757" b="23365"/>
          <a:stretch>
            <a:fillRect/>
          </a:stretch>
        </p:blipFill>
        <p:spPr bwMode="auto">
          <a:xfrm>
            <a:off x="762000" y="571500"/>
            <a:ext cx="2859545" cy="947056"/>
          </a:xfrm>
          <a:prstGeom prst="rect">
            <a:avLst/>
          </a:prstGeom>
          <a:noFill/>
        </p:spPr>
      </p:pic>
      <p:sp>
        <p:nvSpPr>
          <p:cNvPr id="15" name="TextBox 14">
            <a:extLst>
              <a:ext uri="{FF2B5EF4-FFF2-40B4-BE49-F238E27FC236}">
                <a16:creationId xmlns:a16="http://schemas.microsoft.com/office/drawing/2014/main" id="{9D7BDA10-1A85-196A-4DBD-EDDE7C8288A4}"/>
              </a:ext>
            </a:extLst>
          </p:cNvPr>
          <p:cNvSpPr txBox="1"/>
          <p:nvPr/>
        </p:nvSpPr>
        <p:spPr>
          <a:xfrm>
            <a:off x="7543800" y="342900"/>
            <a:ext cx="4953000" cy="646331"/>
          </a:xfrm>
          <a:prstGeom prst="rect">
            <a:avLst/>
          </a:prstGeom>
          <a:noFill/>
        </p:spPr>
        <p:txBody>
          <a:bodyPr wrap="square">
            <a:spAutoFit/>
          </a:bodyPr>
          <a:lstStyle/>
          <a:p>
            <a:pPr marL="0" lvl="0" indent="0"/>
            <a:r>
              <a:rPr lang="en-GB" b="1" dirty="0">
                <a:latin typeface="Times New Roman" panose="02020603050405020304" pitchFamily="18" charset="0"/>
                <a:cs typeface="Times New Roman" panose="02020603050405020304" pitchFamily="18" charset="0"/>
                <a:sym typeface="+mn-ea"/>
              </a:rPr>
              <a:t>Student Name: Sneha </a:t>
            </a:r>
            <a:r>
              <a:rPr lang="en-GB" b="1" dirty="0" err="1">
                <a:latin typeface="Times New Roman" panose="02020603050405020304" pitchFamily="18" charset="0"/>
                <a:cs typeface="Times New Roman" panose="02020603050405020304" pitchFamily="18" charset="0"/>
                <a:sym typeface="+mn-ea"/>
              </a:rPr>
              <a:t>Sajanbhai</a:t>
            </a:r>
            <a:r>
              <a:rPr lang="en-GB" b="1" dirty="0">
                <a:latin typeface="Times New Roman" panose="02020603050405020304" pitchFamily="18" charset="0"/>
                <a:cs typeface="Times New Roman" panose="02020603050405020304" pitchFamily="18" charset="0"/>
                <a:sym typeface="+mn-ea"/>
              </a:rPr>
              <a:t> </a:t>
            </a:r>
            <a:r>
              <a:rPr lang="en-GB" b="1" dirty="0" err="1">
                <a:latin typeface="Times New Roman" panose="02020603050405020304" pitchFamily="18" charset="0"/>
                <a:cs typeface="Times New Roman" panose="02020603050405020304" pitchFamily="18" charset="0"/>
                <a:sym typeface="+mn-ea"/>
              </a:rPr>
              <a:t>Khunti</a:t>
            </a:r>
            <a:endParaRPr lang="en-GB" b="1" dirty="0">
              <a:latin typeface="Times New Roman" panose="02020603050405020304" pitchFamily="18" charset="0"/>
              <a:cs typeface="Times New Roman" panose="02020603050405020304" pitchFamily="18" charset="0"/>
            </a:endParaRPr>
          </a:p>
          <a:p>
            <a:pPr marL="0" lvl="0" indent="0"/>
            <a:r>
              <a:rPr lang="en-GB" b="1" dirty="0">
                <a:latin typeface="Times New Roman" panose="02020603050405020304" pitchFamily="18" charset="0"/>
                <a:cs typeface="Times New Roman" panose="02020603050405020304" pitchFamily="18" charset="0"/>
                <a:sym typeface="+mn-ea"/>
              </a:rPr>
              <a:t>Student I'd: 2504970</a:t>
            </a:r>
          </a:p>
        </p:txBody>
      </p:sp>
    </p:spTree>
    <p:extLst>
      <p:ext uri="{BB962C8B-B14F-4D97-AF65-F5344CB8AC3E}">
        <p14:creationId xmlns:p14="http://schemas.microsoft.com/office/powerpoint/2010/main" val="22397987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93B07-803B-1A00-317A-16BFD0F67138}"/>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7301EE8F-F02E-8020-CC59-49891D490140}"/>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15149C7E-B1CC-31B1-10F8-D41E9DF006DA}"/>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AE7A0821-F1B4-E2BF-D335-9BF91B7825F2}"/>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4591A3F7-4326-67A4-0DC1-52371A5F3908}"/>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21531746-14DA-7AD5-842A-20C69CCEAE2F}"/>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8CDD7EB5-89D3-3021-991F-D835BE0398A8}"/>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20350BB0-F388-C2BD-3825-178D119A6F23}"/>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5299D14A-D172-74D0-CEE2-E92C2E8F6C81}"/>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D40ED5F0-874F-6C18-2727-43671A5DA19C}"/>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BCDAD60F-7F12-00BD-E3B4-00EE5F94DF4C}"/>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FEE9C774-2FA4-534A-EBA1-1217EA7EDDB8}"/>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AF91CC2C-06C9-32BA-A9E3-445F3A337FF1}"/>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A9A04BF2-5271-82F3-5D81-5753005CDC85}"/>
              </a:ext>
            </a:extLst>
          </p:cNvPr>
          <p:cNvSpPr txBox="1"/>
          <p:nvPr/>
        </p:nvSpPr>
        <p:spPr>
          <a:xfrm>
            <a:off x="381000" y="4152900"/>
            <a:ext cx="4876800" cy="1063433"/>
          </a:xfrm>
          <a:prstGeom prst="rect">
            <a:avLst/>
          </a:prstGeom>
          <a:noFill/>
        </p:spPr>
        <p:txBody>
          <a:bodyPr wrap="square">
            <a:spAutoFit/>
          </a:bodyPr>
          <a:lstStyle/>
          <a:p>
            <a:pPr marL="0" marR="0" algn="just">
              <a:lnSpc>
                <a:spcPct val="150000"/>
              </a:lnSpc>
              <a:spcBef>
                <a:spcPts val="1200"/>
              </a:spcBef>
              <a:spcAft>
                <a:spcPts val="1200"/>
              </a:spcAft>
              <a:buNone/>
            </a:pPr>
            <a:r>
              <a:rPr lang="en-GB" sz="4800" b="1" kern="0" dirty="0">
                <a:effectLst/>
                <a:latin typeface="Arial" panose="020B0604020202020204" pitchFamily="34" charset="0"/>
              </a:rPr>
              <a:t>Reference List </a:t>
            </a:r>
            <a:endParaRPr lang="en-US" sz="4800" b="1" kern="0" dirty="0">
              <a:effectLst/>
              <a:latin typeface="Arial" panose="020B0604020202020204" pitchFamily="34" charset="0"/>
            </a:endParaRPr>
          </a:p>
        </p:txBody>
      </p:sp>
      <p:sp>
        <p:nvSpPr>
          <p:cNvPr id="16" name="TextBox 15">
            <a:extLst>
              <a:ext uri="{FF2B5EF4-FFF2-40B4-BE49-F238E27FC236}">
                <a16:creationId xmlns:a16="http://schemas.microsoft.com/office/drawing/2014/main" id="{ACCE10D6-D669-72DE-F6D5-C8CFCB374B73}"/>
              </a:ext>
            </a:extLst>
          </p:cNvPr>
          <p:cNvSpPr txBox="1"/>
          <p:nvPr/>
        </p:nvSpPr>
        <p:spPr>
          <a:xfrm>
            <a:off x="5410200" y="2019300"/>
            <a:ext cx="11792833" cy="5693866"/>
          </a:xfrm>
          <a:prstGeom prst="rect">
            <a:avLst/>
          </a:prstGeom>
          <a:noFill/>
        </p:spPr>
        <p:txBody>
          <a:bodyPr wrap="square">
            <a:spAutoFit/>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Chance, F. S., Lofstead II, G. F., Metodi, T. S., Mitchell, S. A., Rutka, P. A., Steinmetz, S. T., … and Warrender, C. E. (2023). </a:t>
            </a:r>
            <a:r>
              <a:rPr lang="en-US" sz="1400" i="1" dirty="0">
                <a:latin typeface="Times New Roman" panose="02020603050405020304" pitchFamily="18" charset="0"/>
                <a:cs typeface="Times New Roman" panose="02020603050405020304" pitchFamily="18" charset="0"/>
              </a:rPr>
              <a:t>Towards a More Effective Hybrid Workforce Culture in a Computationally Focused Research Center</a:t>
            </a:r>
            <a:r>
              <a:rPr lang="en-US" sz="1400" dirty="0">
                <a:latin typeface="Times New Roman" panose="02020603050405020304" pitchFamily="18" charset="0"/>
                <a:cs typeface="Times New Roman" panose="02020603050405020304" pitchFamily="18" charset="0"/>
              </a:rPr>
              <a:t> (No. SAND-2023-07415). Sandia National Lab.(SNL-NM), Albuquerque, NM (United States).</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Melati, R. (2025). Analysis of The Advantages of Microsoft Teams as A Corporate Communication Tool in Supporting Employee Performance. </a:t>
            </a:r>
            <a:r>
              <a:rPr lang="en-US" sz="1400" i="1" dirty="0" err="1">
                <a:latin typeface="Times New Roman" panose="02020603050405020304" pitchFamily="18" charset="0"/>
                <a:cs typeface="Times New Roman" panose="02020603050405020304" pitchFamily="18" charset="0"/>
              </a:rPr>
              <a:t>Eduvest</a:t>
            </a:r>
            <a:r>
              <a:rPr lang="en-US" sz="1400" i="1" dirty="0">
                <a:latin typeface="Times New Roman" panose="02020603050405020304" pitchFamily="18" charset="0"/>
                <a:cs typeface="Times New Roman" panose="02020603050405020304" pitchFamily="18" charset="0"/>
              </a:rPr>
              <a:t>-Journal of Universal Studies</a:t>
            </a:r>
            <a:r>
              <a:rPr lang="en-US" sz="1400" dirty="0">
                <a:latin typeface="Times New Roman" panose="02020603050405020304" pitchFamily="18" charset="0"/>
                <a:cs typeface="Times New Roman" panose="02020603050405020304" pitchFamily="18" charset="0"/>
              </a:rPr>
              <a:t>, </a:t>
            </a:r>
            <a:r>
              <a:rPr lang="en-US" sz="1400" i="1" dirty="0">
                <a:latin typeface="Times New Roman" panose="02020603050405020304" pitchFamily="18" charset="0"/>
                <a:cs typeface="Times New Roman" panose="02020603050405020304" pitchFamily="18" charset="0"/>
              </a:rPr>
              <a:t>5</a:t>
            </a:r>
            <a:r>
              <a:rPr lang="en-US" sz="1400" dirty="0">
                <a:latin typeface="Times New Roman" panose="02020603050405020304" pitchFamily="18" charset="0"/>
                <a:cs typeface="Times New Roman" panose="02020603050405020304" pitchFamily="18" charset="0"/>
              </a:rPr>
              <a:t>(3), 2893-2899.</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Microsoft, (2025).</a:t>
            </a:r>
            <a:r>
              <a:rPr lang="en-US" sz="1400" i="1" dirty="0">
                <a:latin typeface="Times New Roman" panose="02020603050405020304" pitchFamily="18" charset="0"/>
                <a:cs typeface="Times New Roman" panose="02020603050405020304" pitchFamily="18" charset="0"/>
              </a:rPr>
              <a:t> Career, learning &amp; development</a:t>
            </a:r>
            <a:r>
              <a:rPr lang="en-US" sz="1400" dirty="0">
                <a:latin typeface="Times New Roman" panose="02020603050405020304" pitchFamily="18" charset="0"/>
                <a:cs typeface="Times New Roman" panose="02020603050405020304" pitchFamily="18" charset="0"/>
              </a:rPr>
              <a:t> Available at: </a:t>
            </a:r>
            <a:r>
              <a:rPr lang="en-US" sz="1400" u="sng" dirty="0">
                <a:latin typeface="Times New Roman" panose="02020603050405020304" pitchFamily="18" charset="0"/>
                <a:cs typeface="Times New Roman" panose="02020603050405020304" pitchFamily="18" charset="0"/>
                <a:hlinkClick r:id="rId6"/>
              </a:rPr>
              <a:t>https://www.microsoft.com/en-us/human-resources/career-learning-development</a:t>
            </a:r>
            <a:r>
              <a:rPr lang="en-US" sz="1400" dirty="0">
                <a:latin typeface="Times New Roman" panose="02020603050405020304" pitchFamily="18" charset="0"/>
                <a:cs typeface="Times New Roman" panose="02020603050405020304" pitchFamily="18" charset="0"/>
              </a:rPr>
              <a:t> (Accessed: 21 November 2021).</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Microsoft, (2025).</a:t>
            </a:r>
            <a:r>
              <a:rPr lang="en-US" sz="1400" i="1" dirty="0">
                <a:latin typeface="Times New Roman" panose="02020603050405020304" pitchFamily="18" charset="0"/>
                <a:cs typeface="Times New Roman" panose="02020603050405020304" pitchFamily="18" charset="0"/>
              </a:rPr>
              <a:t> Career, learning &amp; development </a:t>
            </a:r>
            <a:r>
              <a:rPr lang="en-US" sz="1400" dirty="0">
                <a:latin typeface="Times New Roman" panose="02020603050405020304" pitchFamily="18" charset="0"/>
                <a:cs typeface="Times New Roman" panose="02020603050405020304" pitchFamily="18" charset="0"/>
              </a:rPr>
              <a:t>Available at: </a:t>
            </a:r>
            <a:r>
              <a:rPr lang="en-US" sz="1400" u="sng" dirty="0">
                <a:latin typeface="Times New Roman" panose="02020603050405020304" pitchFamily="18" charset="0"/>
                <a:cs typeface="Times New Roman" panose="02020603050405020304" pitchFamily="18" charset="0"/>
                <a:hlinkClick r:id="rId6"/>
              </a:rPr>
              <a:t>https://www.microsoft.com/en-us/human-resources/career-learning-development</a:t>
            </a:r>
            <a:r>
              <a:rPr lang="en-US" sz="1400" dirty="0">
                <a:latin typeface="Times New Roman" panose="02020603050405020304" pitchFamily="18" charset="0"/>
                <a:cs typeface="Times New Roman" panose="02020603050405020304" pitchFamily="18" charset="0"/>
              </a:rPr>
              <a:t> (Accessed: 21 November 2021).</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Microsoft, (2025).</a:t>
            </a:r>
            <a:r>
              <a:rPr lang="en-US" sz="1400" i="1" dirty="0">
                <a:latin typeface="Times New Roman" panose="02020603050405020304" pitchFamily="18" charset="0"/>
                <a:cs typeface="Times New Roman" panose="02020603050405020304" pitchFamily="18" charset="0"/>
              </a:rPr>
              <a:t> Digital HR</a:t>
            </a:r>
            <a:r>
              <a:rPr lang="en-US" sz="1400" dirty="0">
                <a:latin typeface="Times New Roman" panose="02020603050405020304" pitchFamily="18" charset="0"/>
                <a:cs typeface="Times New Roman" panose="02020603050405020304" pitchFamily="18" charset="0"/>
              </a:rPr>
              <a:t> Available at: </a:t>
            </a:r>
            <a:r>
              <a:rPr lang="en-US" sz="1400" u="sng" dirty="0">
                <a:latin typeface="Times New Roman" panose="02020603050405020304" pitchFamily="18" charset="0"/>
                <a:cs typeface="Times New Roman" panose="02020603050405020304" pitchFamily="18" charset="0"/>
                <a:hlinkClick r:id="rId7"/>
              </a:rPr>
              <a:t>https://www.microsoft.com/en-us/human-resources/digital-hr</a:t>
            </a:r>
            <a:r>
              <a:rPr lang="en-US" sz="1400" dirty="0">
                <a:latin typeface="Times New Roman" panose="02020603050405020304" pitchFamily="18" charset="0"/>
                <a:cs typeface="Times New Roman" panose="02020603050405020304" pitchFamily="18" charset="0"/>
              </a:rPr>
              <a:t> (Accessed: 21 November 2021).</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Microsoft, (2025). </a:t>
            </a:r>
            <a:r>
              <a:rPr lang="en-US" sz="1400" i="1" dirty="0">
                <a:latin typeface="Times New Roman" panose="02020603050405020304" pitchFamily="18" charset="0"/>
                <a:cs typeface="Times New Roman" panose="02020603050405020304" pitchFamily="18" charset="0"/>
              </a:rPr>
              <a:t>Employee Experience and Engagement | Microsoft Viva </a:t>
            </a:r>
            <a:r>
              <a:rPr lang="en-US" sz="1400" dirty="0">
                <a:latin typeface="Times New Roman" panose="02020603050405020304" pitchFamily="18" charset="0"/>
                <a:cs typeface="Times New Roman" panose="02020603050405020304" pitchFamily="18" charset="0"/>
              </a:rPr>
              <a:t>Available at: </a:t>
            </a:r>
            <a:r>
              <a:rPr lang="en-US" sz="1400" u="sng" dirty="0">
                <a:latin typeface="Times New Roman" panose="02020603050405020304" pitchFamily="18" charset="0"/>
                <a:cs typeface="Times New Roman" panose="02020603050405020304" pitchFamily="18" charset="0"/>
                <a:hlinkClick r:id="rId8"/>
              </a:rPr>
              <a:t>https://www.microsoft.com/en-in/microsoft-viva</a:t>
            </a:r>
            <a:r>
              <a:rPr lang="en-US" sz="1400" dirty="0">
                <a:latin typeface="Times New Roman" panose="02020603050405020304" pitchFamily="18" charset="0"/>
                <a:cs typeface="Times New Roman" panose="02020603050405020304" pitchFamily="18" charset="0"/>
              </a:rPr>
              <a:t> (Accessed: 21 November 2021).</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Microsoft, (2025).</a:t>
            </a:r>
            <a:r>
              <a:rPr lang="en-US" sz="1400" i="1" dirty="0">
                <a:latin typeface="Times New Roman" panose="02020603050405020304" pitchFamily="18" charset="0"/>
                <a:cs typeface="Times New Roman" panose="02020603050405020304" pitchFamily="18" charset="0"/>
              </a:rPr>
              <a:t> Fostering employee wellbeing and improving productivity at Microsoft with Microsoft Viva Insights</a:t>
            </a:r>
            <a:r>
              <a:rPr lang="en-US" sz="1400" dirty="0">
                <a:latin typeface="Times New Roman" panose="02020603050405020304" pitchFamily="18" charset="0"/>
                <a:cs typeface="Times New Roman" panose="02020603050405020304" pitchFamily="18" charset="0"/>
              </a:rPr>
              <a:t> Available at: </a:t>
            </a:r>
            <a:r>
              <a:rPr lang="en-US" sz="1400" u="sng" dirty="0">
                <a:latin typeface="Times New Roman" panose="02020603050405020304" pitchFamily="18" charset="0"/>
                <a:cs typeface="Times New Roman" panose="02020603050405020304" pitchFamily="18" charset="0"/>
                <a:hlinkClick r:id="rId9"/>
              </a:rPr>
              <a:t>https://www.microsoft.com/insidetrack/blog/fostering-employee-wellbeing-and-improving-productivity-at-microsoft-with-microsoft-viva-insights/</a:t>
            </a:r>
            <a:r>
              <a:rPr lang="en-US" sz="1400" dirty="0">
                <a:latin typeface="Times New Roman" panose="02020603050405020304" pitchFamily="18" charset="0"/>
                <a:cs typeface="Times New Roman" panose="02020603050405020304" pitchFamily="18" charset="0"/>
              </a:rPr>
              <a:t> (Accessed: 21 November 2021).</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Microsoft, (2025).</a:t>
            </a:r>
            <a:r>
              <a:rPr lang="en-US" sz="1400" i="1" dirty="0">
                <a:latin typeface="Times New Roman" panose="02020603050405020304" pitchFamily="18" charset="0"/>
                <a:cs typeface="Times New Roman" panose="02020603050405020304" pitchFamily="18" charset="0"/>
              </a:rPr>
              <a:t> Frontline management: A guide to frontline manager leadership</a:t>
            </a:r>
            <a:r>
              <a:rPr lang="en-US" sz="1400" dirty="0">
                <a:latin typeface="Times New Roman" panose="02020603050405020304" pitchFamily="18" charset="0"/>
                <a:cs typeface="Times New Roman" panose="02020603050405020304" pitchFamily="18" charset="0"/>
              </a:rPr>
              <a:t> Available at: </a:t>
            </a:r>
            <a:r>
              <a:rPr lang="en-US" sz="1400" u="sng" dirty="0">
                <a:latin typeface="Times New Roman" panose="02020603050405020304" pitchFamily="18" charset="0"/>
                <a:cs typeface="Times New Roman" panose="02020603050405020304" pitchFamily="18" charset="0"/>
                <a:hlinkClick r:id="rId10"/>
              </a:rPr>
              <a:t>https://www.microsoft.com/en-us/microsoft-365/business-insights-ideas/resources/frontline-management-manager-leadership-guide</a:t>
            </a:r>
            <a:r>
              <a:rPr lang="en-US" sz="1400" dirty="0">
                <a:latin typeface="Times New Roman" panose="02020603050405020304" pitchFamily="18" charset="0"/>
                <a:cs typeface="Times New Roman" panose="02020603050405020304" pitchFamily="18" charset="0"/>
              </a:rPr>
              <a:t> (Accessed: 21 November 2021).</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Microsoft, (2025).</a:t>
            </a:r>
            <a:r>
              <a:rPr lang="en-US" sz="1400" i="1" dirty="0">
                <a:latin typeface="Times New Roman" panose="02020603050405020304" pitchFamily="18" charset="0"/>
                <a:cs typeface="Times New Roman" panose="02020603050405020304" pitchFamily="18" charset="0"/>
              </a:rPr>
              <a:t> Our commitment and approach</a:t>
            </a:r>
            <a:r>
              <a:rPr lang="en-US" sz="1400" dirty="0">
                <a:latin typeface="Times New Roman" panose="02020603050405020304" pitchFamily="18" charset="0"/>
                <a:cs typeface="Times New Roman" panose="02020603050405020304" pitchFamily="18" charset="0"/>
              </a:rPr>
              <a:t> Available at: </a:t>
            </a:r>
            <a:r>
              <a:rPr lang="en-US" sz="1400" u="sng" dirty="0">
                <a:latin typeface="Times New Roman" panose="02020603050405020304" pitchFamily="18" charset="0"/>
                <a:cs typeface="Times New Roman" panose="02020603050405020304" pitchFamily="18" charset="0"/>
                <a:hlinkClick r:id="rId11"/>
              </a:rPr>
              <a:t>https://www.microsoft.com/en-us/corporate-responsibility/empowering-employees</a:t>
            </a:r>
            <a:r>
              <a:rPr lang="en-US" sz="1400" dirty="0">
                <a:latin typeface="Times New Roman" panose="02020603050405020304" pitchFamily="18" charset="0"/>
                <a:cs typeface="Times New Roman" panose="02020603050405020304" pitchFamily="18" charset="0"/>
              </a:rPr>
              <a:t> (Accessed: 21 November 2021).</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Microsoft, (2025).</a:t>
            </a:r>
            <a:r>
              <a:rPr lang="en-US" sz="1400" i="1" dirty="0">
                <a:latin typeface="Times New Roman" panose="02020603050405020304" pitchFamily="18" charset="0"/>
                <a:cs typeface="Times New Roman" panose="02020603050405020304" pitchFamily="18" charset="0"/>
              </a:rPr>
              <a:t> Our mission</a:t>
            </a:r>
            <a:r>
              <a:rPr lang="en-US" sz="1400" dirty="0">
                <a:latin typeface="Times New Roman" panose="02020603050405020304" pitchFamily="18" charset="0"/>
                <a:cs typeface="Times New Roman" panose="02020603050405020304" pitchFamily="18" charset="0"/>
              </a:rPr>
              <a:t> Available at: </a:t>
            </a:r>
            <a:r>
              <a:rPr lang="en-US" sz="1400" u="sng" dirty="0">
                <a:latin typeface="Times New Roman" panose="02020603050405020304" pitchFamily="18" charset="0"/>
                <a:cs typeface="Times New Roman" panose="02020603050405020304" pitchFamily="18" charset="0"/>
                <a:hlinkClick r:id="rId12"/>
              </a:rPr>
              <a:t>https://www.microsoft.com/en-us/human-resources</a:t>
            </a:r>
            <a:r>
              <a:rPr lang="en-US" sz="1400" dirty="0">
                <a:latin typeface="Times New Roman" panose="02020603050405020304" pitchFamily="18" charset="0"/>
                <a:cs typeface="Times New Roman" panose="02020603050405020304" pitchFamily="18" charset="0"/>
              </a:rPr>
              <a:t> (Accessed: 21 November 2021).</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Microsoft, (2025).</a:t>
            </a:r>
            <a:r>
              <a:rPr lang="en-US" sz="1400" i="1" dirty="0">
                <a:latin typeface="Times New Roman" panose="02020603050405020304" pitchFamily="18" charset="0"/>
                <a:cs typeface="Times New Roman" panose="02020603050405020304" pitchFamily="18" charset="0"/>
              </a:rPr>
              <a:t> Use HR and data for a competitive edge </a:t>
            </a:r>
            <a:r>
              <a:rPr lang="en-US" sz="1400" dirty="0">
                <a:latin typeface="Times New Roman" panose="02020603050405020304" pitchFamily="18" charset="0"/>
                <a:cs typeface="Times New Roman" panose="02020603050405020304" pitchFamily="18" charset="0"/>
              </a:rPr>
              <a:t>Available at: </a:t>
            </a:r>
            <a:r>
              <a:rPr lang="en-US" sz="1400" u="sng" dirty="0">
                <a:latin typeface="Times New Roman" panose="02020603050405020304" pitchFamily="18" charset="0"/>
                <a:cs typeface="Times New Roman" panose="02020603050405020304" pitchFamily="18" charset="0"/>
                <a:hlinkClick r:id="rId13"/>
              </a:rPr>
              <a:t>https://info.microsoft.com/rs/157-GQE-382/images/Digital%20Workplace%20for%20HR_Supercharging%20HR%20with%20Data.pdf</a:t>
            </a:r>
            <a:r>
              <a:rPr lang="en-US" sz="1400" dirty="0">
                <a:latin typeface="Times New Roman" panose="02020603050405020304" pitchFamily="18" charset="0"/>
                <a:cs typeface="Times New Roman" panose="02020603050405020304" pitchFamily="18" charset="0"/>
              </a:rPr>
              <a:t> (Accessed: 21 November 2021).</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Microsoft, (2025).</a:t>
            </a:r>
            <a:r>
              <a:rPr lang="en-US" sz="1400" i="1" dirty="0">
                <a:latin typeface="Times New Roman" panose="02020603050405020304" pitchFamily="18" charset="0"/>
                <a:cs typeface="Times New Roman" panose="02020603050405020304" pitchFamily="18" charset="0"/>
              </a:rPr>
              <a:t> We believe in what people make possible </a:t>
            </a:r>
            <a:r>
              <a:rPr lang="en-US" sz="1400" dirty="0">
                <a:latin typeface="Times New Roman" panose="02020603050405020304" pitchFamily="18" charset="0"/>
                <a:cs typeface="Times New Roman" panose="02020603050405020304" pitchFamily="18" charset="0"/>
              </a:rPr>
              <a:t>Available at: </a:t>
            </a:r>
            <a:r>
              <a:rPr lang="en-US" sz="1400" u="sng" dirty="0">
                <a:latin typeface="Times New Roman" panose="02020603050405020304" pitchFamily="18" charset="0"/>
                <a:cs typeface="Times New Roman" panose="02020603050405020304" pitchFamily="18" charset="0"/>
                <a:hlinkClick r:id="rId14"/>
              </a:rPr>
              <a:t>https://www.microsoft.com/en-in/about</a:t>
            </a:r>
            <a:r>
              <a:rPr lang="en-US" sz="1400" dirty="0">
                <a:latin typeface="Times New Roman" panose="02020603050405020304" pitchFamily="18" charset="0"/>
                <a:cs typeface="Times New Roman" panose="02020603050405020304" pitchFamily="18" charset="0"/>
              </a:rPr>
              <a:t> (Accessed: 21 November 2021).</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Natalia, N. and Malinda, M., (2024). The Roles of Human Resources Department in Digital Transformation. In </a:t>
            </a:r>
            <a:r>
              <a:rPr lang="en-US" sz="1400" i="1" dirty="0">
                <a:latin typeface="Times New Roman" panose="02020603050405020304" pitchFamily="18" charset="0"/>
                <a:cs typeface="Times New Roman" panose="02020603050405020304" pitchFamily="18" charset="0"/>
              </a:rPr>
              <a:t>R. </a:t>
            </a:r>
            <a:r>
              <a:rPr lang="en-US" sz="1400" i="1" dirty="0" err="1">
                <a:latin typeface="Times New Roman" panose="02020603050405020304" pitchFamily="18" charset="0"/>
                <a:cs typeface="Times New Roman" panose="02020603050405020304" pitchFamily="18" charset="0"/>
              </a:rPr>
              <a:t>Fitriyani</a:t>
            </a:r>
            <a:r>
              <a:rPr lang="en-US" sz="1400" i="1" dirty="0">
                <a:latin typeface="Times New Roman" panose="02020603050405020304" pitchFamily="18" charset="0"/>
                <a:cs typeface="Times New Roman" panose="02020603050405020304" pitchFamily="18" charset="0"/>
              </a:rPr>
              <a:t> &amp; D. </a:t>
            </a:r>
            <a:r>
              <a:rPr lang="en-US" sz="1400" i="1" dirty="0" err="1">
                <a:latin typeface="Times New Roman" panose="02020603050405020304" pitchFamily="18" charset="0"/>
                <a:cs typeface="Times New Roman" panose="02020603050405020304" pitchFamily="18" charset="0"/>
              </a:rPr>
              <a:t>Silalahi</a:t>
            </a:r>
            <a:r>
              <a:rPr lang="en-US" sz="1400" i="1" dirty="0">
                <a:latin typeface="Times New Roman" panose="02020603050405020304" pitchFamily="18" charset="0"/>
                <a:cs typeface="Times New Roman" panose="02020603050405020304" pitchFamily="18" charset="0"/>
              </a:rPr>
              <a:t>, The 5th Asia-Pacific Management Research Conference (APMRC)</a:t>
            </a:r>
            <a:r>
              <a:rPr lang="en-US" sz="1400" dirty="0">
                <a:latin typeface="Times New Roman" panose="02020603050405020304" pitchFamily="18" charset="0"/>
                <a:cs typeface="Times New Roman" panose="02020603050405020304" pitchFamily="18" charset="0"/>
              </a:rPr>
              <a:t> (pp. 318-329).</a:t>
            </a:r>
          </a:p>
          <a:p>
            <a:pPr marL="285750" indent="-285750">
              <a:buFont typeface="Arial" panose="020B0604020202020204" pitchFamily="34" charset="0"/>
              <a:buChar char="•"/>
            </a:pPr>
            <a:r>
              <a:rPr lang="en-US" sz="1400" dirty="0" err="1">
                <a:latin typeface="Times New Roman" panose="02020603050405020304" pitchFamily="18" charset="0"/>
                <a:cs typeface="Times New Roman" panose="02020603050405020304" pitchFamily="18" charset="0"/>
              </a:rPr>
              <a:t>Parasa</a:t>
            </a:r>
            <a:r>
              <a:rPr lang="en-US" sz="1400" dirty="0">
                <a:latin typeface="Times New Roman" panose="02020603050405020304" pitchFamily="18" charset="0"/>
                <a:cs typeface="Times New Roman" panose="02020603050405020304" pitchFamily="18" charset="0"/>
              </a:rPr>
              <a:t>, S. K. (2021). Integrating Microsoft Teams with SAP SuccessFactors: Enhancing Workforce Collaboration and Efficiency. </a:t>
            </a:r>
            <a:r>
              <a:rPr lang="en-US" sz="1400" i="1" dirty="0">
                <a:latin typeface="Times New Roman" panose="02020603050405020304" pitchFamily="18" charset="0"/>
                <a:cs typeface="Times New Roman" panose="02020603050405020304" pitchFamily="18" charset="0"/>
              </a:rPr>
              <a:t>Available at SSRN 5102744</a:t>
            </a:r>
            <a:r>
              <a:rPr lang="en-US" sz="1400" dirty="0">
                <a:latin typeface="Times New Roman" panose="02020603050405020304" pitchFamily="18" charset="0"/>
                <a:cs typeface="Times New Roman" panose="02020603050405020304" pitchFamily="18" charset="0"/>
              </a:rPr>
              <a:t>.</a:t>
            </a:r>
          </a:p>
        </p:txBody>
      </p:sp>
      <p:sp>
        <p:nvSpPr>
          <p:cNvPr id="2" name="TextBox 1">
            <a:extLst>
              <a:ext uri="{FF2B5EF4-FFF2-40B4-BE49-F238E27FC236}">
                <a16:creationId xmlns:a16="http://schemas.microsoft.com/office/drawing/2014/main" id="{716812F0-2F5A-67A2-B71C-9DA4A3681BBF}"/>
              </a:ext>
            </a:extLst>
          </p:cNvPr>
          <p:cNvSpPr txBox="1"/>
          <p:nvPr/>
        </p:nvSpPr>
        <p:spPr>
          <a:xfrm>
            <a:off x="7543800" y="342900"/>
            <a:ext cx="4953000" cy="646331"/>
          </a:xfrm>
          <a:prstGeom prst="rect">
            <a:avLst/>
          </a:prstGeom>
          <a:noFill/>
        </p:spPr>
        <p:txBody>
          <a:bodyPr wrap="square">
            <a:spAutoFit/>
          </a:bodyPr>
          <a:lstStyle/>
          <a:p>
            <a:pPr marL="0" lvl="0" indent="0"/>
            <a:r>
              <a:rPr lang="en-GB" b="1" dirty="0">
                <a:latin typeface="Times New Roman" panose="02020603050405020304" pitchFamily="18" charset="0"/>
                <a:cs typeface="Times New Roman" panose="02020603050405020304" pitchFamily="18" charset="0"/>
                <a:sym typeface="+mn-ea"/>
              </a:rPr>
              <a:t>Student Name: Sneha </a:t>
            </a:r>
            <a:r>
              <a:rPr lang="en-GB" b="1" dirty="0" err="1">
                <a:latin typeface="Times New Roman" panose="02020603050405020304" pitchFamily="18" charset="0"/>
                <a:cs typeface="Times New Roman" panose="02020603050405020304" pitchFamily="18" charset="0"/>
                <a:sym typeface="+mn-ea"/>
              </a:rPr>
              <a:t>Sajanbhai</a:t>
            </a:r>
            <a:r>
              <a:rPr lang="en-GB" b="1" dirty="0">
                <a:latin typeface="Times New Roman" panose="02020603050405020304" pitchFamily="18" charset="0"/>
                <a:cs typeface="Times New Roman" panose="02020603050405020304" pitchFamily="18" charset="0"/>
                <a:sym typeface="+mn-ea"/>
              </a:rPr>
              <a:t> </a:t>
            </a:r>
            <a:r>
              <a:rPr lang="en-GB" b="1" dirty="0" err="1">
                <a:latin typeface="Times New Roman" panose="02020603050405020304" pitchFamily="18" charset="0"/>
                <a:cs typeface="Times New Roman" panose="02020603050405020304" pitchFamily="18" charset="0"/>
                <a:sym typeface="+mn-ea"/>
              </a:rPr>
              <a:t>Khunti</a:t>
            </a:r>
            <a:endParaRPr lang="en-GB" b="1" dirty="0">
              <a:latin typeface="Times New Roman" panose="02020603050405020304" pitchFamily="18" charset="0"/>
              <a:cs typeface="Times New Roman" panose="02020603050405020304" pitchFamily="18" charset="0"/>
            </a:endParaRPr>
          </a:p>
          <a:p>
            <a:pPr marL="0" lvl="0" indent="0"/>
            <a:r>
              <a:rPr lang="en-GB" b="1" dirty="0">
                <a:latin typeface="Times New Roman" panose="02020603050405020304" pitchFamily="18" charset="0"/>
                <a:cs typeface="Times New Roman" panose="02020603050405020304" pitchFamily="18" charset="0"/>
                <a:sym typeface="+mn-ea"/>
              </a:rPr>
              <a:t>Student I'd: 2504970</a:t>
            </a:r>
          </a:p>
        </p:txBody>
      </p:sp>
    </p:spTree>
    <p:extLst>
      <p:ext uri="{BB962C8B-B14F-4D97-AF65-F5344CB8AC3E}">
        <p14:creationId xmlns:p14="http://schemas.microsoft.com/office/powerpoint/2010/main" val="39696635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63336-2B01-B3CF-A3EE-60E1A9B25CB0}"/>
            </a:ext>
          </a:extLst>
        </p:cNvPr>
        <p:cNvGrpSpPr/>
        <p:nvPr/>
      </p:nvGrpSpPr>
      <p:grpSpPr>
        <a:xfrm>
          <a:off x="0" y="0"/>
          <a:ext cx="0" cy="0"/>
          <a:chOff x="0" y="0"/>
          <a:chExt cx="0" cy="0"/>
        </a:xfrm>
      </p:grpSpPr>
      <p:sp>
        <p:nvSpPr>
          <p:cNvPr id="23" name="Freeform 23">
            <a:extLst>
              <a:ext uri="{FF2B5EF4-FFF2-40B4-BE49-F238E27FC236}">
                <a16:creationId xmlns:a16="http://schemas.microsoft.com/office/drawing/2014/main" id="{9A908FF3-99BD-2873-0C5A-7F782A8A391D}"/>
              </a:ext>
            </a:extLst>
          </p:cNvPr>
          <p:cNvSpPr/>
          <p:nvPr/>
        </p:nvSpPr>
        <p:spPr>
          <a:xfrm flipV="1">
            <a:off x="12872850" y="2553244"/>
            <a:ext cx="1253580" cy="984060"/>
          </a:xfrm>
          <a:custGeom>
            <a:avLst/>
            <a:gdLst/>
            <a:ahLst/>
            <a:cxnLst/>
            <a:rect l="l" t="t" r="r" b="b"/>
            <a:pathLst>
              <a:path w="1253580" h="984060">
                <a:moveTo>
                  <a:pt x="0" y="984060"/>
                </a:moveTo>
                <a:lnTo>
                  <a:pt x="1253580" y="984060"/>
                </a:lnTo>
                <a:lnTo>
                  <a:pt x="1253580" y="0"/>
                </a:lnTo>
                <a:lnTo>
                  <a:pt x="0" y="0"/>
                </a:lnTo>
                <a:lnTo>
                  <a:pt x="0" y="98406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719FD522-328F-C1A4-CBCF-BDCD8CBF2125}"/>
              </a:ext>
            </a:extLst>
          </p:cNvPr>
          <p:cNvSpPr/>
          <p:nvPr/>
        </p:nvSpPr>
        <p:spPr>
          <a:xfrm rot="-10520999">
            <a:off x="12455024" y="-1230096"/>
            <a:ext cx="6240735" cy="2176456"/>
          </a:xfrm>
          <a:custGeom>
            <a:avLst/>
            <a:gdLst/>
            <a:ahLst/>
            <a:cxnLst/>
            <a:rect l="l" t="t" r="r" b="b"/>
            <a:pathLst>
              <a:path w="6240735" h="2176456">
                <a:moveTo>
                  <a:pt x="0" y="0"/>
                </a:moveTo>
                <a:lnTo>
                  <a:pt x="6240735" y="0"/>
                </a:lnTo>
                <a:lnTo>
                  <a:pt x="6240735" y="2176456"/>
                </a:lnTo>
                <a:lnTo>
                  <a:pt x="0" y="21764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dirty="0"/>
          </a:p>
        </p:txBody>
      </p:sp>
      <p:sp>
        <p:nvSpPr>
          <p:cNvPr id="25" name="Freeform 25">
            <a:extLst>
              <a:ext uri="{FF2B5EF4-FFF2-40B4-BE49-F238E27FC236}">
                <a16:creationId xmlns:a16="http://schemas.microsoft.com/office/drawing/2014/main" id="{3464F3A9-A865-B556-9FA8-07603797EF64}"/>
              </a:ext>
            </a:extLst>
          </p:cNvPr>
          <p:cNvSpPr/>
          <p:nvPr/>
        </p:nvSpPr>
        <p:spPr>
          <a:xfrm rot="-201626" flipV="1">
            <a:off x="-440482" y="-1269646"/>
            <a:ext cx="6576787" cy="2293655"/>
          </a:xfrm>
          <a:custGeom>
            <a:avLst/>
            <a:gdLst/>
            <a:ahLst/>
            <a:cxnLst/>
            <a:rect l="l" t="t" r="r" b="b"/>
            <a:pathLst>
              <a:path w="6576787" h="2293655">
                <a:moveTo>
                  <a:pt x="0" y="2293655"/>
                </a:moveTo>
                <a:lnTo>
                  <a:pt x="6576787" y="2293655"/>
                </a:lnTo>
                <a:lnTo>
                  <a:pt x="6576787" y="0"/>
                </a:lnTo>
                <a:lnTo>
                  <a:pt x="0" y="0"/>
                </a:lnTo>
                <a:lnTo>
                  <a:pt x="0" y="229365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3" name="Group 35">
            <a:extLst>
              <a:ext uri="{FF2B5EF4-FFF2-40B4-BE49-F238E27FC236}">
                <a16:creationId xmlns:a16="http://schemas.microsoft.com/office/drawing/2014/main" id="{199070E6-1316-EF3D-95C4-C9956820F3CF}"/>
              </a:ext>
            </a:extLst>
          </p:cNvPr>
          <p:cNvGrpSpPr/>
          <p:nvPr/>
        </p:nvGrpSpPr>
        <p:grpSpPr>
          <a:xfrm>
            <a:off x="-1342907" y="10016500"/>
            <a:ext cx="20973813" cy="734301"/>
            <a:chOff x="0" y="0"/>
            <a:chExt cx="11607985" cy="406400"/>
          </a:xfrm>
        </p:grpSpPr>
        <p:sp>
          <p:nvSpPr>
            <p:cNvPr id="4" name="Freeform 36">
              <a:extLst>
                <a:ext uri="{FF2B5EF4-FFF2-40B4-BE49-F238E27FC236}">
                  <a16:creationId xmlns:a16="http://schemas.microsoft.com/office/drawing/2014/main" id="{5F8B5AF0-23FE-D07A-2BFD-42E12C99AEC2}"/>
                </a:ext>
              </a:extLst>
            </p:cNvPr>
            <p:cNvSpPr/>
            <p:nvPr/>
          </p:nvSpPr>
          <p:spPr>
            <a:xfrm>
              <a:off x="0" y="0"/>
              <a:ext cx="11607985" cy="406400"/>
            </a:xfrm>
            <a:custGeom>
              <a:avLst/>
              <a:gdLst/>
              <a:ahLst/>
              <a:cxnLst/>
              <a:rect l="l" t="t" r="r" b="b"/>
              <a:pathLst>
                <a:path w="11607985" h="406400">
                  <a:moveTo>
                    <a:pt x="11404785" y="0"/>
                  </a:moveTo>
                  <a:cubicBezTo>
                    <a:pt x="11517009" y="0"/>
                    <a:pt x="11607985" y="90976"/>
                    <a:pt x="11607985" y="203200"/>
                  </a:cubicBezTo>
                  <a:cubicBezTo>
                    <a:pt x="11607985" y="315424"/>
                    <a:pt x="11517009" y="406400"/>
                    <a:pt x="11404785" y="406400"/>
                  </a:cubicBezTo>
                  <a:lnTo>
                    <a:pt x="203200" y="406400"/>
                  </a:lnTo>
                  <a:cubicBezTo>
                    <a:pt x="90976" y="406400"/>
                    <a:pt x="0" y="315424"/>
                    <a:pt x="0" y="203200"/>
                  </a:cubicBezTo>
                  <a:cubicBezTo>
                    <a:pt x="0" y="90976"/>
                    <a:pt x="90976" y="0"/>
                    <a:pt x="203200" y="0"/>
                  </a:cubicBezTo>
                  <a:close/>
                </a:path>
              </a:pathLst>
            </a:custGeom>
            <a:solidFill>
              <a:srgbClr val="306464"/>
            </a:solidFill>
          </p:spPr>
          <p:txBody>
            <a:bodyPr/>
            <a:lstStyle/>
            <a:p>
              <a:endParaRPr lang="en-US"/>
            </a:p>
          </p:txBody>
        </p:sp>
        <p:sp>
          <p:nvSpPr>
            <p:cNvPr id="5" name="TextBox 37">
              <a:extLst>
                <a:ext uri="{FF2B5EF4-FFF2-40B4-BE49-F238E27FC236}">
                  <a16:creationId xmlns:a16="http://schemas.microsoft.com/office/drawing/2014/main" id="{6CD5ED2E-E9B0-7F9A-1EB6-9E82EC0C8A76}"/>
                </a:ext>
              </a:extLst>
            </p:cNvPr>
            <p:cNvSpPr txBox="1"/>
            <p:nvPr/>
          </p:nvSpPr>
          <p:spPr>
            <a:xfrm>
              <a:off x="0" y="-57150"/>
              <a:ext cx="11607985" cy="463550"/>
            </a:xfrm>
            <a:prstGeom prst="rect">
              <a:avLst/>
            </a:prstGeom>
          </p:spPr>
          <p:txBody>
            <a:bodyPr lIns="50800" tIns="50800" rIns="50800" bIns="50800" rtlCol="0" anchor="ctr"/>
            <a:lstStyle/>
            <a:p>
              <a:pPr algn="ctr">
                <a:lnSpc>
                  <a:spcPts val="2659"/>
                </a:lnSpc>
              </a:pPr>
              <a:endParaRPr/>
            </a:p>
          </p:txBody>
        </p:sp>
      </p:grpSp>
      <p:grpSp>
        <p:nvGrpSpPr>
          <p:cNvPr id="6" name="Group 38">
            <a:extLst>
              <a:ext uri="{FF2B5EF4-FFF2-40B4-BE49-F238E27FC236}">
                <a16:creationId xmlns:a16="http://schemas.microsoft.com/office/drawing/2014/main" id="{2C68FCD9-0668-9C84-DA7F-1CA1D718EFC2}"/>
              </a:ext>
            </a:extLst>
          </p:cNvPr>
          <p:cNvGrpSpPr/>
          <p:nvPr/>
        </p:nvGrpSpPr>
        <p:grpSpPr>
          <a:xfrm>
            <a:off x="2488624" y="10016500"/>
            <a:ext cx="13310752" cy="734301"/>
            <a:chOff x="0" y="0"/>
            <a:chExt cx="7366854" cy="406400"/>
          </a:xfrm>
        </p:grpSpPr>
        <p:sp>
          <p:nvSpPr>
            <p:cNvPr id="7" name="Freeform 39">
              <a:extLst>
                <a:ext uri="{FF2B5EF4-FFF2-40B4-BE49-F238E27FC236}">
                  <a16:creationId xmlns:a16="http://schemas.microsoft.com/office/drawing/2014/main" id="{807B4BB0-5760-A637-5AE6-C1157EC21B77}"/>
                </a:ext>
              </a:extLst>
            </p:cNvPr>
            <p:cNvSpPr/>
            <p:nvPr/>
          </p:nvSpPr>
          <p:spPr>
            <a:xfrm>
              <a:off x="0" y="0"/>
              <a:ext cx="7366853" cy="406400"/>
            </a:xfrm>
            <a:custGeom>
              <a:avLst/>
              <a:gdLst/>
              <a:ahLst/>
              <a:cxnLst/>
              <a:rect l="l" t="t" r="r" b="b"/>
              <a:pathLst>
                <a:path w="7366853" h="406400">
                  <a:moveTo>
                    <a:pt x="7163653" y="0"/>
                  </a:moveTo>
                  <a:cubicBezTo>
                    <a:pt x="7275878" y="0"/>
                    <a:pt x="7366853" y="90976"/>
                    <a:pt x="7366853" y="203200"/>
                  </a:cubicBezTo>
                  <a:cubicBezTo>
                    <a:pt x="7366853" y="315424"/>
                    <a:pt x="7275878" y="406400"/>
                    <a:pt x="7163653" y="406400"/>
                  </a:cubicBezTo>
                  <a:lnTo>
                    <a:pt x="203200" y="406400"/>
                  </a:lnTo>
                  <a:cubicBezTo>
                    <a:pt x="90976" y="406400"/>
                    <a:pt x="0" y="315424"/>
                    <a:pt x="0" y="203200"/>
                  </a:cubicBezTo>
                  <a:cubicBezTo>
                    <a:pt x="0" y="90976"/>
                    <a:pt x="90976" y="0"/>
                    <a:pt x="203200" y="0"/>
                  </a:cubicBezTo>
                  <a:close/>
                </a:path>
              </a:pathLst>
            </a:custGeom>
            <a:solidFill>
              <a:srgbClr val="0E8388"/>
            </a:solidFill>
          </p:spPr>
          <p:txBody>
            <a:bodyPr/>
            <a:lstStyle/>
            <a:p>
              <a:endParaRPr lang="en-US"/>
            </a:p>
          </p:txBody>
        </p:sp>
        <p:sp>
          <p:nvSpPr>
            <p:cNvPr id="8" name="TextBox 40">
              <a:extLst>
                <a:ext uri="{FF2B5EF4-FFF2-40B4-BE49-F238E27FC236}">
                  <a16:creationId xmlns:a16="http://schemas.microsoft.com/office/drawing/2014/main" id="{5CB06F47-934B-4698-51C0-C5D4EC4B1D2A}"/>
                </a:ext>
              </a:extLst>
            </p:cNvPr>
            <p:cNvSpPr txBox="1"/>
            <p:nvPr/>
          </p:nvSpPr>
          <p:spPr>
            <a:xfrm>
              <a:off x="0" y="-57150"/>
              <a:ext cx="7366854" cy="463550"/>
            </a:xfrm>
            <a:prstGeom prst="rect">
              <a:avLst/>
            </a:prstGeom>
          </p:spPr>
          <p:txBody>
            <a:bodyPr lIns="50800" tIns="50800" rIns="50800" bIns="50800" rtlCol="0" anchor="ctr"/>
            <a:lstStyle/>
            <a:p>
              <a:pPr algn="ctr">
                <a:lnSpc>
                  <a:spcPts val="2659"/>
                </a:lnSpc>
              </a:pPr>
              <a:endParaRPr/>
            </a:p>
          </p:txBody>
        </p:sp>
      </p:grpSp>
      <p:grpSp>
        <p:nvGrpSpPr>
          <p:cNvPr id="9" name="Group 41">
            <a:extLst>
              <a:ext uri="{FF2B5EF4-FFF2-40B4-BE49-F238E27FC236}">
                <a16:creationId xmlns:a16="http://schemas.microsoft.com/office/drawing/2014/main" id="{B2CC8EE5-9AA5-811D-55CA-77A954400ACD}"/>
              </a:ext>
            </a:extLst>
          </p:cNvPr>
          <p:cNvGrpSpPr/>
          <p:nvPr/>
        </p:nvGrpSpPr>
        <p:grpSpPr>
          <a:xfrm>
            <a:off x="4131384" y="10016500"/>
            <a:ext cx="10025232" cy="734301"/>
            <a:chOff x="0" y="0"/>
            <a:chExt cx="5548478" cy="406400"/>
          </a:xfrm>
        </p:grpSpPr>
        <p:sp>
          <p:nvSpPr>
            <p:cNvPr id="10" name="Freeform 42">
              <a:extLst>
                <a:ext uri="{FF2B5EF4-FFF2-40B4-BE49-F238E27FC236}">
                  <a16:creationId xmlns:a16="http://schemas.microsoft.com/office/drawing/2014/main" id="{DDF57F7B-47C7-DAF7-2A0D-2F4F9AB90A15}"/>
                </a:ext>
              </a:extLst>
            </p:cNvPr>
            <p:cNvSpPr/>
            <p:nvPr/>
          </p:nvSpPr>
          <p:spPr>
            <a:xfrm>
              <a:off x="0" y="0"/>
              <a:ext cx="5548478" cy="406400"/>
            </a:xfrm>
            <a:custGeom>
              <a:avLst/>
              <a:gdLst/>
              <a:ahLst/>
              <a:cxnLst/>
              <a:rect l="l" t="t" r="r" b="b"/>
              <a:pathLst>
                <a:path w="5548478" h="406400">
                  <a:moveTo>
                    <a:pt x="5345278" y="0"/>
                  </a:moveTo>
                  <a:cubicBezTo>
                    <a:pt x="5457503" y="0"/>
                    <a:pt x="5548478" y="90976"/>
                    <a:pt x="5548478" y="203200"/>
                  </a:cubicBezTo>
                  <a:cubicBezTo>
                    <a:pt x="5548478" y="315424"/>
                    <a:pt x="5457503" y="406400"/>
                    <a:pt x="5345278" y="406400"/>
                  </a:cubicBezTo>
                  <a:lnTo>
                    <a:pt x="203200" y="406400"/>
                  </a:lnTo>
                  <a:cubicBezTo>
                    <a:pt x="90976" y="406400"/>
                    <a:pt x="0" y="315424"/>
                    <a:pt x="0" y="203200"/>
                  </a:cubicBezTo>
                  <a:cubicBezTo>
                    <a:pt x="0" y="90976"/>
                    <a:pt x="90976" y="0"/>
                    <a:pt x="203200" y="0"/>
                  </a:cubicBezTo>
                  <a:close/>
                </a:path>
              </a:pathLst>
            </a:custGeom>
            <a:solidFill>
              <a:srgbClr val="FDB034"/>
            </a:solidFill>
          </p:spPr>
          <p:txBody>
            <a:bodyPr/>
            <a:lstStyle/>
            <a:p>
              <a:endParaRPr lang="en-US"/>
            </a:p>
          </p:txBody>
        </p:sp>
        <p:sp>
          <p:nvSpPr>
            <p:cNvPr id="11" name="TextBox 43">
              <a:extLst>
                <a:ext uri="{FF2B5EF4-FFF2-40B4-BE49-F238E27FC236}">
                  <a16:creationId xmlns:a16="http://schemas.microsoft.com/office/drawing/2014/main" id="{DD8AFE85-B1EC-19FC-F49C-A365447A32DE}"/>
                </a:ext>
              </a:extLst>
            </p:cNvPr>
            <p:cNvSpPr txBox="1"/>
            <p:nvPr/>
          </p:nvSpPr>
          <p:spPr>
            <a:xfrm>
              <a:off x="0" y="-57150"/>
              <a:ext cx="5548478" cy="463550"/>
            </a:xfrm>
            <a:prstGeom prst="rect">
              <a:avLst/>
            </a:prstGeom>
          </p:spPr>
          <p:txBody>
            <a:bodyPr lIns="50800" tIns="50800" rIns="50800" bIns="50800" rtlCol="0" anchor="ctr"/>
            <a:lstStyle/>
            <a:p>
              <a:pPr algn="ctr">
                <a:lnSpc>
                  <a:spcPts val="2659"/>
                </a:lnSpc>
              </a:pPr>
              <a:endParaRPr/>
            </a:p>
          </p:txBody>
        </p:sp>
      </p:grpSp>
      <p:sp>
        <p:nvSpPr>
          <p:cNvPr id="14" name="TextBox 13">
            <a:extLst>
              <a:ext uri="{FF2B5EF4-FFF2-40B4-BE49-F238E27FC236}">
                <a16:creationId xmlns:a16="http://schemas.microsoft.com/office/drawing/2014/main" id="{95DD2656-D480-D16C-C34D-6BCEDAF81DF8}"/>
              </a:ext>
            </a:extLst>
          </p:cNvPr>
          <p:cNvSpPr txBox="1"/>
          <p:nvPr/>
        </p:nvSpPr>
        <p:spPr>
          <a:xfrm>
            <a:off x="3505200" y="1333500"/>
            <a:ext cx="10491536" cy="923330"/>
          </a:xfrm>
          <a:prstGeom prst="rect">
            <a:avLst/>
          </a:prstGeom>
          <a:noFill/>
        </p:spPr>
        <p:txBody>
          <a:bodyPr wrap="square">
            <a:spAutoFit/>
          </a:bodyPr>
          <a:lstStyle/>
          <a:p>
            <a:pPr algn="ctr">
              <a:spcBef>
                <a:spcPts val="1200"/>
              </a:spcBef>
              <a:spcAft>
                <a:spcPts val="1200"/>
              </a:spcAft>
            </a:pPr>
            <a:r>
              <a:rPr lang="en-GB" sz="5400" b="1" dirty="0">
                <a:latin typeface="Arial" panose="020B0604020202020204" pitchFamily="34" charset="0"/>
                <a:ea typeface="Times New Roman" panose="02020603050405020304"/>
                <a:cs typeface="Arial" panose="020B0604020202020204" pitchFamily="34" charset="0"/>
                <a:sym typeface="Times New Roman" panose="02020603050405020304"/>
              </a:rPr>
              <a:t>Overall Conclusion</a:t>
            </a:r>
            <a:endParaRPr lang="en-US" sz="5400" b="1" kern="0" dirty="0">
              <a:effectLst/>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8182A938-39E8-0326-2E14-A2987BF7BD61}"/>
              </a:ext>
            </a:extLst>
          </p:cNvPr>
          <p:cNvSpPr txBox="1"/>
          <p:nvPr/>
        </p:nvSpPr>
        <p:spPr>
          <a:xfrm>
            <a:off x="1905000" y="3390900"/>
            <a:ext cx="15163800" cy="5171737"/>
          </a:xfrm>
          <a:prstGeom prst="rect">
            <a:avLst/>
          </a:prstGeom>
          <a:noFill/>
        </p:spPr>
        <p:txBody>
          <a:bodyPr wrap="square">
            <a:spAutoFit/>
          </a:bodyPr>
          <a:lstStyle/>
          <a:p>
            <a:pPr marL="342900" lvl="0" indent="-342900" algn="just">
              <a:lnSpc>
                <a:spcPct val="150000"/>
              </a:lnSpc>
              <a:buFont typeface="Wingdings" panose="05000000000000000000" pitchFamily="2" charset="2"/>
              <a:buChar char="v"/>
            </a:pPr>
            <a:r>
              <a:rPr lang="en-GB" sz="3200" dirty="0">
                <a:solidFill>
                  <a:srgbClr val="080808"/>
                </a:solidFill>
                <a:latin typeface="Arial" panose="020B0604020202020204" pitchFamily="34" charset="0"/>
                <a:ea typeface="Times New Roman" panose="02020603050405020304"/>
                <a:cs typeface="Arial" panose="020B0604020202020204" pitchFamily="34" charset="0"/>
              </a:rPr>
              <a:t>It can be concluded that HR strategy at Microsoft integrates emerging technologies, innovation and inclusivity across all functional departments.</a:t>
            </a:r>
          </a:p>
          <a:p>
            <a:pPr marL="342900" lvl="0" indent="-342900" algn="just">
              <a:lnSpc>
                <a:spcPct val="150000"/>
              </a:lnSpc>
              <a:buFont typeface="Wingdings" panose="05000000000000000000" pitchFamily="2" charset="2"/>
              <a:buChar char="v"/>
            </a:pPr>
            <a:r>
              <a:rPr lang="en-GB" sz="3200" dirty="0">
                <a:solidFill>
                  <a:srgbClr val="080808"/>
                </a:solidFill>
                <a:latin typeface="Arial" panose="020B0604020202020204" pitchFamily="34" charset="0"/>
                <a:ea typeface="Times New Roman" panose="02020603050405020304"/>
                <a:cs typeface="Arial" panose="020B0604020202020204" pitchFamily="34" charset="0"/>
              </a:rPr>
              <a:t>HR recruitment efficiency can enhance with digital transformation and it support enhance overall performance management.   </a:t>
            </a:r>
          </a:p>
          <a:p>
            <a:pPr marL="342900" lvl="0" indent="-342900" algn="just">
              <a:lnSpc>
                <a:spcPct val="150000"/>
              </a:lnSpc>
              <a:buFont typeface="Wingdings" panose="05000000000000000000" pitchFamily="2" charset="2"/>
              <a:buChar char="v"/>
            </a:pPr>
            <a:r>
              <a:rPr lang="en-GB" sz="3200" dirty="0">
                <a:solidFill>
                  <a:srgbClr val="080808"/>
                </a:solidFill>
                <a:latin typeface="Arial" panose="020B0604020202020204" pitchFamily="34" charset="0"/>
                <a:ea typeface="Times New Roman" panose="02020603050405020304"/>
                <a:cs typeface="Arial" panose="020B0604020202020204" pitchFamily="34" charset="0"/>
              </a:rPr>
              <a:t>Line managers play key role in aligning business goals with HR practices.</a:t>
            </a:r>
          </a:p>
          <a:p>
            <a:pPr marL="342900" lvl="0" indent="-342900" algn="just">
              <a:lnSpc>
                <a:spcPct val="150000"/>
              </a:lnSpc>
              <a:buFont typeface="Wingdings" panose="05000000000000000000" pitchFamily="2" charset="2"/>
              <a:buChar char="v"/>
            </a:pPr>
            <a:r>
              <a:rPr lang="en-GB" sz="3200" dirty="0">
                <a:solidFill>
                  <a:srgbClr val="080808"/>
                </a:solidFill>
                <a:latin typeface="Arial" panose="020B0604020202020204" pitchFamily="34" charset="0"/>
                <a:ea typeface="Times New Roman" panose="02020603050405020304"/>
                <a:cs typeface="Arial" panose="020B0604020202020204" pitchFamily="34" charset="0"/>
              </a:rPr>
              <a:t>It can be concluded that ethical leadership and continuous improvement is important to maintain people-centric growth globally. </a:t>
            </a:r>
          </a:p>
        </p:txBody>
      </p:sp>
      <p:pic>
        <p:nvPicPr>
          <p:cNvPr id="2" name="Picture 1">
            <a:extLst>
              <a:ext uri="{FF2B5EF4-FFF2-40B4-BE49-F238E27FC236}">
                <a16:creationId xmlns:a16="http://schemas.microsoft.com/office/drawing/2014/main" id="{397F7A3B-9E2D-EADB-91FC-A48B0E715262}"/>
              </a:ext>
            </a:extLst>
          </p:cNvPr>
          <p:cNvPicPr>
            <a:picLocks noChangeAspect="1"/>
          </p:cNvPicPr>
          <p:nvPr/>
        </p:nvPicPr>
        <p:blipFill>
          <a:blip r:embed="rId7"/>
          <a:stretch>
            <a:fillRect/>
          </a:stretch>
        </p:blipFill>
        <p:spPr>
          <a:xfrm>
            <a:off x="15621000" y="266701"/>
            <a:ext cx="2364826" cy="914400"/>
          </a:xfrm>
          <a:prstGeom prst="rect">
            <a:avLst/>
          </a:prstGeom>
        </p:spPr>
      </p:pic>
      <p:pic>
        <p:nvPicPr>
          <p:cNvPr id="13" name="Picture 2" descr="D:\SUMANTA\OCTOBER\31 OCT\SEP_AIN4918    RW\Microsoft-Logo-Transparent.png">
            <a:extLst>
              <a:ext uri="{FF2B5EF4-FFF2-40B4-BE49-F238E27FC236}">
                <a16:creationId xmlns:a16="http://schemas.microsoft.com/office/drawing/2014/main" id="{F4A3D329-8AA7-996E-43EA-54E269D8D22E}"/>
              </a:ext>
            </a:extLst>
          </p:cNvPr>
          <p:cNvPicPr>
            <a:picLocks noChangeAspect="1" noChangeArrowheads="1"/>
          </p:cNvPicPr>
          <p:nvPr/>
        </p:nvPicPr>
        <p:blipFill>
          <a:blip r:embed="rId8"/>
          <a:srcRect t="17757" b="23365"/>
          <a:stretch>
            <a:fillRect/>
          </a:stretch>
        </p:blipFill>
        <p:spPr bwMode="auto">
          <a:xfrm>
            <a:off x="762000" y="571500"/>
            <a:ext cx="2859545" cy="947056"/>
          </a:xfrm>
          <a:prstGeom prst="rect">
            <a:avLst/>
          </a:prstGeom>
          <a:noFill/>
        </p:spPr>
      </p:pic>
    </p:spTree>
    <p:extLst>
      <p:ext uri="{BB962C8B-B14F-4D97-AF65-F5344CB8AC3E}">
        <p14:creationId xmlns:p14="http://schemas.microsoft.com/office/powerpoint/2010/main" val="3555300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721612">
            <a:off x="3638115" y="1896865"/>
            <a:ext cx="14314219" cy="4992084"/>
          </a:xfrm>
          <a:custGeom>
            <a:avLst/>
            <a:gdLst/>
            <a:ahLst/>
            <a:cxnLst/>
            <a:rect l="l" t="t" r="r" b="b"/>
            <a:pathLst>
              <a:path w="14314219" h="4992084">
                <a:moveTo>
                  <a:pt x="0" y="0"/>
                </a:moveTo>
                <a:lnTo>
                  <a:pt x="14314219" y="0"/>
                </a:lnTo>
                <a:lnTo>
                  <a:pt x="14314219" y="4992084"/>
                </a:lnTo>
                <a:lnTo>
                  <a:pt x="0" y="499208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3" name="Group 3"/>
          <p:cNvGrpSpPr>
            <a:grpSpLocks noChangeAspect="1"/>
          </p:cNvGrpSpPr>
          <p:nvPr/>
        </p:nvGrpSpPr>
        <p:grpSpPr>
          <a:xfrm>
            <a:off x="9953601" y="5"/>
            <a:ext cx="8713725" cy="10289235"/>
            <a:chOff x="0" y="0"/>
            <a:chExt cx="21042033" cy="24846598"/>
          </a:xfrm>
        </p:grpSpPr>
        <p:sp>
          <p:nvSpPr>
            <p:cNvPr id="4" name="Freeform 4"/>
            <p:cNvSpPr/>
            <p:nvPr/>
          </p:nvSpPr>
          <p:spPr>
            <a:xfrm>
              <a:off x="-658495" y="0"/>
              <a:ext cx="21700490" cy="24846662"/>
            </a:xfrm>
            <a:custGeom>
              <a:avLst/>
              <a:gdLst/>
              <a:ahLst/>
              <a:cxnLst/>
              <a:rect l="l" t="t" r="r" b="b"/>
              <a:pathLst>
                <a:path w="21700490" h="24846662">
                  <a:moveTo>
                    <a:pt x="9113774" y="0"/>
                  </a:moveTo>
                  <a:cubicBezTo>
                    <a:pt x="9113774" y="0"/>
                    <a:pt x="10028936" y="4543806"/>
                    <a:pt x="4926584" y="12121388"/>
                  </a:cubicBezTo>
                  <a:cubicBezTo>
                    <a:pt x="0" y="19437986"/>
                    <a:pt x="691769" y="24846662"/>
                    <a:pt x="691769" y="24846662"/>
                  </a:cubicBezTo>
                  <a:lnTo>
                    <a:pt x="21700490" y="24846662"/>
                  </a:lnTo>
                  <a:lnTo>
                    <a:pt x="21700490" y="0"/>
                  </a:lnTo>
                  <a:close/>
                </a:path>
              </a:pathLst>
            </a:custGeom>
            <a:blipFill>
              <a:blip r:embed="rId4"/>
              <a:stretch>
                <a:fillRect l="-50132" r="-26989"/>
              </a:stretch>
            </a:blipFill>
          </p:spPr>
          <p:txBody>
            <a:bodyPr/>
            <a:lstStyle/>
            <a:p>
              <a:endParaRPr lang="en-US"/>
            </a:p>
          </p:txBody>
        </p:sp>
      </p:grpSp>
      <p:sp>
        <p:nvSpPr>
          <p:cNvPr id="5" name="Freeform 5"/>
          <p:cNvSpPr/>
          <p:nvPr/>
        </p:nvSpPr>
        <p:spPr>
          <a:xfrm rot="-2967198" flipH="1">
            <a:off x="12833343" y="6024265"/>
            <a:ext cx="10909314" cy="3709167"/>
          </a:xfrm>
          <a:custGeom>
            <a:avLst/>
            <a:gdLst/>
            <a:ahLst/>
            <a:cxnLst/>
            <a:rect l="l" t="t" r="r" b="b"/>
            <a:pathLst>
              <a:path w="10909314" h="3709167">
                <a:moveTo>
                  <a:pt x="10909314" y="0"/>
                </a:moveTo>
                <a:lnTo>
                  <a:pt x="0" y="0"/>
                </a:lnTo>
                <a:lnTo>
                  <a:pt x="0" y="3709167"/>
                </a:lnTo>
                <a:lnTo>
                  <a:pt x="10909314" y="3709167"/>
                </a:lnTo>
                <a:lnTo>
                  <a:pt x="10909314" y="0"/>
                </a:lnTo>
                <a:close/>
              </a:path>
            </a:pathLst>
          </a:custGeom>
          <a:blipFill>
            <a:blip r:embed="rId5">
              <a:alphaModFix amt="77000"/>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6" name="Group 6"/>
          <p:cNvGrpSpPr/>
          <p:nvPr/>
        </p:nvGrpSpPr>
        <p:grpSpPr>
          <a:xfrm>
            <a:off x="10165433" y="946396"/>
            <a:ext cx="857867" cy="857867"/>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06464"/>
            </a:solidFill>
          </p:spPr>
          <p:txBody>
            <a:bodyPr/>
            <a:lstStyle/>
            <a:p>
              <a:endParaRPr lang="en-US"/>
            </a:p>
          </p:txBody>
        </p:sp>
        <p:sp>
          <p:nvSpPr>
            <p:cNvPr id="8" name="TextBox 8"/>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9" name="Group 9"/>
          <p:cNvGrpSpPr/>
          <p:nvPr/>
        </p:nvGrpSpPr>
        <p:grpSpPr>
          <a:xfrm>
            <a:off x="9651318" y="2226096"/>
            <a:ext cx="604566" cy="604566"/>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E8388"/>
            </a:solidFill>
          </p:spPr>
          <p:txBody>
            <a:bodyPr/>
            <a:lstStyle/>
            <a:p>
              <a:endParaRPr lang="en-US"/>
            </a:p>
          </p:txBody>
        </p:sp>
        <p:sp>
          <p:nvSpPr>
            <p:cNvPr id="11" name="TextBox 11"/>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grpSp>
        <p:nvGrpSpPr>
          <p:cNvPr id="12" name="Group 12"/>
          <p:cNvGrpSpPr/>
          <p:nvPr/>
        </p:nvGrpSpPr>
        <p:grpSpPr>
          <a:xfrm>
            <a:off x="10476408" y="681913"/>
            <a:ext cx="637633" cy="637633"/>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76200" cap="sq">
              <a:solidFill>
                <a:srgbClr val="FDB034"/>
              </a:solidFill>
              <a:prstDash val="solid"/>
              <a:miter/>
            </a:ln>
          </p:spPr>
          <p:txBody>
            <a:bodyPr/>
            <a:lstStyle/>
            <a:p>
              <a:endParaRPr lang="en-US"/>
            </a:p>
          </p:txBody>
        </p:sp>
        <p:sp>
          <p:nvSpPr>
            <p:cNvPr id="14" name="TextBox 14"/>
            <p:cNvSpPr txBox="1"/>
            <p:nvPr/>
          </p:nvSpPr>
          <p:spPr>
            <a:xfrm>
              <a:off x="76200" y="76200"/>
              <a:ext cx="660400" cy="660400"/>
            </a:xfrm>
            <a:prstGeom prst="rect">
              <a:avLst/>
            </a:prstGeom>
          </p:spPr>
          <p:txBody>
            <a:bodyPr lIns="50800" tIns="50800" rIns="50800" bIns="50800" rtlCol="0" anchor="ctr"/>
            <a:lstStyle/>
            <a:p>
              <a:pPr algn="ctr">
                <a:lnSpc>
                  <a:spcPts val="1855"/>
                </a:lnSpc>
              </a:pPr>
              <a:endParaRPr/>
            </a:p>
          </p:txBody>
        </p:sp>
      </p:grpSp>
      <p:sp>
        <p:nvSpPr>
          <p:cNvPr id="15" name="Freeform 15"/>
          <p:cNvSpPr/>
          <p:nvPr/>
        </p:nvSpPr>
        <p:spPr>
          <a:xfrm>
            <a:off x="1034729" y="1028700"/>
            <a:ext cx="943289" cy="944469"/>
          </a:xfrm>
          <a:custGeom>
            <a:avLst/>
            <a:gdLst/>
            <a:ahLst/>
            <a:cxnLst/>
            <a:rect l="l" t="t" r="r" b="b"/>
            <a:pathLst>
              <a:path w="943289" h="944469">
                <a:moveTo>
                  <a:pt x="0" y="0"/>
                </a:moveTo>
                <a:lnTo>
                  <a:pt x="943289" y="0"/>
                </a:lnTo>
                <a:lnTo>
                  <a:pt x="943289" y="944469"/>
                </a:lnTo>
                <a:lnTo>
                  <a:pt x="0" y="94446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9" name="TextBox 19"/>
          <p:cNvSpPr txBox="1"/>
          <p:nvPr/>
        </p:nvSpPr>
        <p:spPr>
          <a:xfrm>
            <a:off x="1041071" y="5394958"/>
            <a:ext cx="7614174" cy="563079"/>
          </a:xfrm>
          <a:prstGeom prst="rect">
            <a:avLst/>
          </a:prstGeom>
        </p:spPr>
        <p:txBody>
          <a:bodyPr lIns="0" tIns="0" rIns="0" bIns="0" rtlCol="0" anchor="t">
            <a:spAutoFit/>
          </a:bodyPr>
          <a:lstStyle/>
          <a:p>
            <a:pPr algn="l">
              <a:lnSpc>
                <a:spcPts val="4111"/>
              </a:lnSpc>
            </a:pPr>
            <a:r>
              <a:rPr lang="en-US" sz="3606" b="1" spc="1413">
                <a:solidFill>
                  <a:srgbClr val="000000"/>
                </a:solidFill>
                <a:latin typeface="Poppins Bold"/>
                <a:ea typeface="Poppins Bold"/>
                <a:cs typeface="Poppins Bold"/>
                <a:sym typeface="Poppins Bold"/>
              </a:rPr>
              <a:t>For Your Attention</a:t>
            </a:r>
          </a:p>
        </p:txBody>
      </p:sp>
      <p:sp>
        <p:nvSpPr>
          <p:cNvPr id="22" name="TextBox 22"/>
          <p:cNvSpPr txBox="1"/>
          <p:nvPr/>
        </p:nvSpPr>
        <p:spPr>
          <a:xfrm>
            <a:off x="1034729" y="3875590"/>
            <a:ext cx="7538244" cy="1633786"/>
          </a:xfrm>
          <a:prstGeom prst="rect">
            <a:avLst/>
          </a:prstGeom>
        </p:spPr>
        <p:txBody>
          <a:bodyPr lIns="0" tIns="0" rIns="0" bIns="0" rtlCol="0" anchor="t">
            <a:spAutoFit/>
          </a:bodyPr>
          <a:lstStyle/>
          <a:p>
            <a:pPr algn="l">
              <a:lnSpc>
                <a:spcPts val="11991"/>
              </a:lnSpc>
            </a:pPr>
            <a:r>
              <a:rPr lang="en-US" sz="10518" b="1">
                <a:solidFill>
                  <a:srgbClr val="0E8388"/>
                </a:solidFill>
                <a:latin typeface="Poppins Bold"/>
                <a:ea typeface="Poppins Bold"/>
                <a:cs typeface="Poppins Bold"/>
                <a:sym typeface="Poppins Bold"/>
              </a:rPr>
              <a:t>Thank You</a:t>
            </a:r>
          </a:p>
        </p:txBody>
      </p:sp>
      <p:pic>
        <p:nvPicPr>
          <p:cNvPr id="23" name="Picture 2" descr="Microsoft Source">
            <a:extLst>
              <a:ext uri="{FF2B5EF4-FFF2-40B4-BE49-F238E27FC236}">
                <a16:creationId xmlns:a16="http://schemas.microsoft.com/office/drawing/2014/main" id="{249F2AB0-60C1-CE60-C422-BCFA90D5BE3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651992" y="497734"/>
            <a:ext cx="3286886" cy="3096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203</TotalTime>
  <Words>5808</Words>
  <Application>Microsoft Macintosh PowerPoint</Application>
  <PresentationFormat>Custom</PresentationFormat>
  <Paragraphs>355</Paragraphs>
  <Slides>40</Slides>
  <Notes>28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Poppins Bold</vt:lpstr>
      <vt:lpstr>Times New Roman</vt:lpstr>
      <vt:lpstr>Calibri</vt:lpstr>
      <vt:lpstr>Wingdings</vt:lpstr>
      <vt:lpstr>Aptos</vt:lpstr>
      <vt:lpstr>Symbol</vt:lpstr>
      <vt:lpstr>Arial</vt:lpstr>
      <vt:lpstr>Poppins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White And Teal Modern Professional HR Performance Management Presentation</dc:title>
  <cp:lastModifiedBy>.</cp:lastModifiedBy>
  <cp:revision>21</cp:revision>
  <dcterms:created xsi:type="dcterms:W3CDTF">2006-08-16T00:00:00Z</dcterms:created>
  <dcterms:modified xsi:type="dcterms:W3CDTF">2025-10-31T15:51:06Z</dcterms:modified>
  <dc:identifier>DAG3V2zexDc</dc:identifier>
</cp:coreProperties>
</file>