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74" r:id="rId6"/>
    <p:sldId id="273" r:id="rId7"/>
    <p:sldId id="265" r:id="rId8"/>
    <p:sldId id="269" r:id="rId9"/>
    <p:sldId id="268" r:id="rId10"/>
    <p:sldId id="275" r:id="rId11"/>
    <p:sldId id="277" r:id="rId12"/>
    <p:sldId id="276" r:id="rId13"/>
    <p:sldId id="260" r:id="rId14"/>
    <p:sldId id="261" r:id="rId15"/>
    <p:sldId id="257" r:id="rId16"/>
    <p:sldId id="270" r:id="rId17"/>
    <p:sldId id="263" r:id="rId18"/>
    <p:sldId id="264" r:id="rId19"/>
    <p:sldId id="259" r:id="rId20"/>
    <p:sldId id="279" r:id="rId21"/>
    <p:sldId id="278" r:id="rId22"/>
    <p:sldId id="267" r:id="rId2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438B5-AD6E-4E4E-8DE4-639A1488C26E}" v="509" dt="2021-11-07T19:20:28.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553" autoAdjust="0"/>
    <p:restoredTop sz="92713" autoAdjust="0"/>
  </p:normalViewPr>
  <p:slideViewPr>
    <p:cSldViewPr snapToGrid="0">
      <p:cViewPr varScale="1">
        <p:scale>
          <a:sx n="62" d="100"/>
          <a:sy n="62" d="100"/>
        </p:scale>
        <p:origin x="5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5ACDD4-FFB8-44C4-95DD-3E3A2EB06597}" type="doc">
      <dgm:prSet loTypeId="urn:microsoft.com/office/officeart/2005/8/layout/arrow5" loCatId="relationship" qsTypeId="urn:microsoft.com/office/officeart/2005/8/quickstyle/simple2" qsCatId="simple" csTypeId="urn:microsoft.com/office/officeart/2005/8/colors/accent3_2" csCatId="accent3"/>
      <dgm:spPr/>
      <dgm:t>
        <a:bodyPr/>
        <a:lstStyle/>
        <a:p>
          <a:endParaRPr lang="en-US"/>
        </a:p>
      </dgm:t>
    </dgm:pt>
    <dgm:pt modelId="{A3505853-C330-4BDC-BD83-1C6A8F91C4C3}">
      <dgm:prSet/>
      <dgm:spPr/>
      <dgm:t>
        <a:bodyPr/>
        <a:lstStyle/>
        <a:p>
          <a:r>
            <a:rPr lang="en-US" b="1" dirty="0"/>
            <a:t>Reflection </a:t>
          </a:r>
          <a:endParaRPr lang="en-US" dirty="0"/>
        </a:p>
      </dgm:t>
    </dgm:pt>
    <dgm:pt modelId="{8BC07449-6BEF-4815-8484-02C7D1634180}" type="parTrans" cxnId="{C72856D7-D144-42D2-98B2-F025EA585EAC}">
      <dgm:prSet/>
      <dgm:spPr/>
      <dgm:t>
        <a:bodyPr/>
        <a:lstStyle/>
        <a:p>
          <a:endParaRPr lang="en-US"/>
        </a:p>
      </dgm:t>
    </dgm:pt>
    <dgm:pt modelId="{3D17A761-B5F5-4A88-AD62-E3C743E04175}" type="sibTrans" cxnId="{C72856D7-D144-42D2-98B2-F025EA585EAC}">
      <dgm:prSet/>
      <dgm:spPr/>
      <dgm:t>
        <a:bodyPr/>
        <a:lstStyle/>
        <a:p>
          <a:endParaRPr lang="en-US"/>
        </a:p>
      </dgm:t>
    </dgm:pt>
    <dgm:pt modelId="{1A8E69B3-AC36-4FC7-8AC8-7D853011CC11}">
      <dgm:prSet/>
      <dgm:spPr/>
      <dgm:t>
        <a:bodyPr/>
        <a:lstStyle/>
        <a:p>
          <a:r>
            <a:rPr lang="en-US" b="1"/>
            <a:t>Reflexivity </a:t>
          </a:r>
          <a:endParaRPr lang="en-US"/>
        </a:p>
      </dgm:t>
    </dgm:pt>
    <dgm:pt modelId="{D6CDD36B-491F-46D1-9363-B865489439A8}" type="parTrans" cxnId="{5C6CA475-2405-4A7A-A4D5-4C1E3A86E191}">
      <dgm:prSet/>
      <dgm:spPr/>
      <dgm:t>
        <a:bodyPr/>
        <a:lstStyle/>
        <a:p>
          <a:endParaRPr lang="en-US"/>
        </a:p>
      </dgm:t>
    </dgm:pt>
    <dgm:pt modelId="{F04D114E-7A49-4A9C-9E7B-920AD67B017F}" type="sibTrans" cxnId="{5C6CA475-2405-4A7A-A4D5-4C1E3A86E191}">
      <dgm:prSet/>
      <dgm:spPr/>
      <dgm:t>
        <a:bodyPr/>
        <a:lstStyle/>
        <a:p>
          <a:endParaRPr lang="en-US"/>
        </a:p>
      </dgm:t>
    </dgm:pt>
    <dgm:pt modelId="{548D9FEB-EE8C-4151-A7A5-C828B9DFB5F4}">
      <dgm:prSet/>
      <dgm:spPr/>
      <dgm:t>
        <a:bodyPr/>
        <a:lstStyle/>
        <a:p>
          <a:r>
            <a:rPr lang="en-US" b="1" dirty="0"/>
            <a:t>Reflective Practice</a:t>
          </a:r>
          <a:endParaRPr lang="en-US" dirty="0"/>
        </a:p>
      </dgm:t>
    </dgm:pt>
    <dgm:pt modelId="{48F37BE9-59E4-4EC8-961C-A11BD36EF779}" type="parTrans" cxnId="{20401FDD-C0F1-45D3-9BE3-4000403F8D41}">
      <dgm:prSet/>
      <dgm:spPr/>
      <dgm:t>
        <a:bodyPr/>
        <a:lstStyle/>
        <a:p>
          <a:endParaRPr lang="en-US"/>
        </a:p>
      </dgm:t>
    </dgm:pt>
    <dgm:pt modelId="{8C7E4BDA-AD21-4190-A339-BD2129827111}" type="sibTrans" cxnId="{20401FDD-C0F1-45D3-9BE3-4000403F8D41}">
      <dgm:prSet/>
      <dgm:spPr/>
      <dgm:t>
        <a:bodyPr/>
        <a:lstStyle/>
        <a:p>
          <a:endParaRPr lang="en-US"/>
        </a:p>
      </dgm:t>
    </dgm:pt>
    <dgm:pt modelId="{62EAE7EB-5705-4185-A7E6-FA925544AF39}" type="pres">
      <dgm:prSet presAssocID="{F95ACDD4-FFB8-44C4-95DD-3E3A2EB06597}" presName="diagram" presStyleCnt="0">
        <dgm:presLayoutVars>
          <dgm:dir/>
          <dgm:resizeHandles val="exact"/>
        </dgm:presLayoutVars>
      </dgm:prSet>
      <dgm:spPr/>
    </dgm:pt>
    <dgm:pt modelId="{B90E8DB2-7DB2-4985-86AC-524E12222416}" type="pres">
      <dgm:prSet presAssocID="{A3505853-C330-4BDC-BD83-1C6A8F91C4C3}" presName="arrow" presStyleLbl="node1" presStyleIdx="0" presStyleCnt="3">
        <dgm:presLayoutVars>
          <dgm:bulletEnabled val="1"/>
        </dgm:presLayoutVars>
      </dgm:prSet>
      <dgm:spPr/>
    </dgm:pt>
    <dgm:pt modelId="{AF70AFED-D369-4116-B1BB-DB5C515C873A}" type="pres">
      <dgm:prSet presAssocID="{1A8E69B3-AC36-4FC7-8AC8-7D853011CC11}" presName="arrow" presStyleLbl="node1" presStyleIdx="1" presStyleCnt="3">
        <dgm:presLayoutVars>
          <dgm:bulletEnabled val="1"/>
        </dgm:presLayoutVars>
      </dgm:prSet>
      <dgm:spPr/>
    </dgm:pt>
    <dgm:pt modelId="{95CCD87F-6B8C-471C-B50C-73906D90ACA9}" type="pres">
      <dgm:prSet presAssocID="{548D9FEB-EE8C-4151-A7A5-C828B9DFB5F4}" presName="arrow" presStyleLbl="node1" presStyleIdx="2" presStyleCnt="3">
        <dgm:presLayoutVars>
          <dgm:bulletEnabled val="1"/>
        </dgm:presLayoutVars>
      </dgm:prSet>
      <dgm:spPr/>
    </dgm:pt>
  </dgm:ptLst>
  <dgm:cxnLst>
    <dgm:cxn modelId="{5C6CA475-2405-4A7A-A4D5-4C1E3A86E191}" srcId="{F95ACDD4-FFB8-44C4-95DD-3E3A2EB06597}" destId="{1A8E69B3-AC36-4FC7-8AC8-7D853011CC11}" srcOrd="1" destOrd="0" parTransId="{D6CDD36B-491F-46D1-9363-B865489439A8}" sibTransId="{F04D114E-7A49-4A9C-9E7B-920AD67B017F}"/>
    <dgm:cxn modelId="{4520FC8E-FF88-42CD-8F58-CDD1569AF3E2}" type="presOf" srcId="{548D9FEB-EE8C-4151-A7A5-C828B9DFB5F4}" destId="{95CCD87F-6B8C-471C-B50C-73906D90ACA9}" srcOrd="0" destOrd="0" presId="urn:microsoft.com/office/officeart/2005/8/layout/arrow5"/>
    <dgm:cxn modelId="{25CF9EBD-1BAE-4222-8CAF-2198720ABF1F}" type="presOf" srcId="{1A8E69B3-AC36-4FC7-8AC8-7D853011CC11}" destId="{AF70AFED-D369-4116-B1BB-DB5C515C873A}" srcOrd="0" destOrd="0" presId="urn:microsoft.com/office/officeart/2005/8/layout/arrow5"/>
    <dgm:cxn modelId="{6D69D9CF-3948-4394-900E-840D90E299FB}" type="presOf" srcId="{F95ACDD4-FFB8-44C4-95DD-3E3A2EB06597}" destId="{62EAE7EB-5705-4185-A7E6-FA925544AF39}" srcOrd="0" destOrd="0" presId="urn:microsoft.com/office/officeart/2005/8/layout/arrow5"/>
    <dgm:cxn modelId="{C72856D7-D144-42D2-98B2-F025EA585EAC}" srcId="{F95ACDD4-FFB8-44C4-95DD-3E3A2EB06597}" destId="{A3505853-C330-4BDC-BD83-1C6A8F91C4C3}" srcOrd="0" destOrd="0" parTransId="{8BC07449-6BEF-4815-8484-02C7D1634180}" sibTransId="{3D17A761-B5F5-4A88-AD62-E3C743E04175}"/>
    <dgm:cxn modelId="{20401FDD-C0F1-45D3-9BE3-4000403F8D41}" srcId="{F95ACDD4-FFB8-44C4-95DD-3E3A2EB06597}" destId="{548D9FEB-EE8C-4151-A7A5-C828B9DFB5F4}" srcOrd="2" destOrd="0" parTransId="{48F37BE9-59E4-4EC8-961C-A11BD36EF779}" sibTransId="{8C7E4BDA-AD21-4190-A339-BD2129827111}"/>
    <dgm:cxn modelId="{0EB13FF0-A929-474E-A4D6-2AB63E0631AA}" type="presOf" srcId="{A3505853-C330-4BDC-BD83-1C6A8F91C4C3}" destId="{B90E8DB2-7DB2-4985-86AC-524E12222416}" srcOrd="0" destOrd="0" presId="urn:microsoft.com/office/officeart/2005/8/layout/arrow5"/>
    <dgm:cxn modelId="{8066B231-8464-4762-9B17-1A9F5C17CEC9}" type="presParOf" srcId="{62EAE7EB-5705-4185-A7E6-FA925544AF39}" destId="{B90E8DB2-7DB2-4985-86AC-524E12222416}" srcOrd="0" destOrd="0" presId="urn:microsoft.com/office/officeart/2005/8/layout/arrow5"/>
    <dgm:cxn modelId="{048A4C2B-2E89-45C5-A5A5-A0DA4479B795}" type="presParOf" srcId="{62EAE7EB-5705-4185-A7E6-FA925544AF39}" destId="{AF70AFED-D369-4116-B1BB-DB5C515C873A}" srcOrd="1" destOrd="0" presId="urn:microsoft.com/office/officeart/2005/8/layout/arrow5"/>
    <dgm:cxn modelId="{289BAF3C-C12F-4BB5-966A-04D803DDA667}" type="presParOf" srcId="{62EAE7EB-5705-4185-A7E6-FA925544AF39}" destId="{95CCD87F-6B8C-471C-B50C-73906D90ACA9}" srcOrd="2"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BBD9EE-C309-426A-93BD-35A3EDDBE5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4E7A3D-6C10-4B4D-8D1F-F78E4F7E0E3F}">
      <dgm:prSet/>
      <dgm:spPr/>
      <dgm:t>
        <a:bodyPr/>
        <a:lstStyle/>
        <a:p>
          <a:r>
            <a:rPr lang="en-GB" b="1"/>
            <a:t>Rogers (1942) Identified four positive qualities of therapeutic relationship</a:t>
          </a:r>
          <a:endParaRPr lang="en-US"/>
        </a:p>
      </dgm:t>
    </dgm:pt>
    <dgm:pt modelId="{B9D1D19E-6FC1-4682-AE72-E78F7FEC17E2}" type="parTrans" cxnId="{77EF5776-5461-4734-81EF-F4B02D3F606D}">
      <dgm:prSet/>
      <dgm:spPr/>
      <dgm:t>
        <a:bodyPr/>
        <a:lstStyle/>
        <a:p>
          <a:endParaRPr lang="en-US"/>
        </a:p>
      </dgm:t>
    </dgm:pt>
    <dgm:pt modelId="{E0CE8081-43E7-46EB-9C7E-83C2FD122BE2}" type="sibTrans" cxnId="{77EF5776-5461-4734-81EF-F4B02D3F606D}">
      <dgm:prSet/>
      <dgm:spPr/>
      <dgm:t>
        <a:bodyPr/>
        <a:lstStyle/>
        <a:p>
          <a:endParaRPr lang="en-US"/>
        </a:p>
      </dgm:t>
    </dgm:pt>
    <dgm:pt modelId="{0D86613F-6BF8-48F4-975C-26AC53AD0F03}">
      <dgm:prSet/>
      <dgm:spPr/>
      <dgm:t>
        <a:bodyPr/>
        <a:lstStyle/>
        <a:p>
          <a:r>
            <a:rPr lang="en-GB"/>
            <a:t>Warmth and responsiveness of the counsellor</a:t>
          </a:r>
          <a:endParaRPr lang="en-US"/>
        </a:p>
      </dgm:t>
    </dgm:pt>
    <dgm:pt modelId="{A6D41E30-3FE0-4F8D-B152-07295CE24DB1}" type="parTrans" cxnId="{B4681E43-0944-49AB-A99F-C695DCAE4052}">
      <dgm:prSet/>
      <dgm:spPr/>
      <dgm:t>
        <a:bodyPr/>
        <a:lstStyle/>
        <a:p>
          <a:endParaRPr lang="en-US"/>
        </a:p>
      </dgm:t>
    </dgm:pt>
    <dgm:pt modelId="{71307177-E24B-4E1C-801C-E066DFAFD9A3}" type="sibTrans" cxnId="{B4681E43-0944-49AB-A99F-C695DCAE4052}">
      <dgm:prSet/>
      <dgm:spPr/>
      <dgm:t>
        <a:bodyPr/>
        <a:lstStyle/>
        <a:p>
          <a:endParaRPr lang="en-US"/>
        </a:p>
      </dgm:t>
    </dgm:pt>
    <dgm:pt modelId="{AB7C26F2-EBAB-4A62-B663-2D69A4A209B9}">
      <dgm:prSet/>
      <dgm:spPr/>
      <dgm:t>
        <a:bodyPr/>
        <a:lstStyle/>
        <a:p>
          <a:r>
            <a:rPr lang="en-GB"/>
            <a:t>Permissiveness in regard to the expression of feelings</a:t>
          </a:r>
          <a:endParaRPr lang="en-US"/>
        </a:p>
      </dgm:t>
    </dgm:pt>
    <dgm:pt modelId="{DCFD96C0-1A8E-4B32-9F94-B36C1556680F}" type="parTrans" cxnId="{6022F2D3-09BB-4ED2-B70F-251272588DC8}">
      <dgm:prSet/>
      <dgm:spPr/>
      <dgm:t>
        <a:bodyPr/>
        <a:lstStyle/>
        <a:p>
          <a:endParaRPr lang="en-US"/>
        </a:p>
      </dgm:t>
    </dgm:pt>
    <dgm:pt modelId="{7A83C44B-6501-4D72-A754-8363A90F6CCB}" type="sibTrans" cxnId="{6022F2D3-09BB-4ED2-B70F-251272588DC8}">
      <dgm:prSet/>
      <dgm:spPr/>
      <dgm:t>
        <a:bodyPr/>
        <a:lstStyle/>
        <a:p>
          <a:endParaRPr lang="en-US"/>
        </a:p>
      </dgm:t>
    </dgm:pt>
    <dgm:pt modelId="{07870287-6732-4C71-BD71-2853FA506C4E}">
      <dgm:prSet/>
      <dgm:spPr/>
      <dgm:t>
        <a:bodyPr/>
        <a:lstStyle/>
        <a:p>
          <a:r>
            <a:rPr lang="en-GB"/>
            <a:t>Certain limits in action such as holding to agreed time and safety boundaries</a:t>
          </a:r>
          <a:endParaRPr lang="en-US"/>
        </a:p>
      </dgm:t>
    </dgm:pt>
    <dgm:pt modelId="{927D40FD-64A5-4321-8C72-5460B65F73CE}" type="parTrans" cxnId="{D627E581-B58F-4271-B3CC-0CDB2D8FF466}">
      <dgm:prSet/>
      <dgm:spPr/>
      <dgm:t>
        <a:bodyPr/>
        <a:lstStyle/>
        <a:p>
          <a:endParaRPr lang="en-US"/>
        </a:p>
      </dgm:t>
    </dgm:pt>
    <dgm:pt modelId="{4EEF054C-30AD-4C60-9E7B-BA4CB7792113}" type="sibTrans" cxnId="{D627E581-B58F-4271-B3CC-0CDB2D8FF466}">
      <dgm:prSet/>
      <dgm:spPr/>
      <dgm:t>
        <a:bodyPr/>
        <a:lstStyle/>
        <a:p>
          <a:endParaRPr lang="en-US"/>
        </a:p>
      </dgm:t>
    </dgm:pt>
    <dgm:pt modelId="{BC977115-C72F-4883-90AC-7A2ED94065F1}">
      <dgm:prSet/>
      <dgm:spPr/>
      <dgm:t>
        <a:bodyPr/>
        <a:lstStyle/>
        <a:p>
          <a:r>
            <a:rPr lang="en-GB"/>
            <a:t>Freedom from any type of coercion or pressure </a:t>
          </a:r>
          <a:endParaRPr lang="en-US"/>
        </a:p>
      </dgm:t>
    </dgm:pt>
    <dgm:pt modelId="{8DEFFAEA-E6A8-48D0-A412-BFE6CDD6066A}" type="parTrans" cxnId="{E74766FA-3A26-4061-8399-E26687A09A1D}">
      <dgm:prSet/>
      <dgm:spPr/>
      <dgm:t>
        <a:bodyPr/>
        <a:lstStyle/>
        <a:p>
          <a:endParaRPr lang="en-US"/>
        </a:p>
      </dgm:t>
    </dgm:pt>
    <dgm:pt modelId="{919BF87E-80A1-4B06-82C4-AA4E9D83C981}" type="sibTrans" cxnId="{E74766FA-3A26-4061-8399-E26687A09A1D}">
      <dgm:prSet/>
      <dgm:spPr/>
      <dgm:t>
        <a:bodyPr/>
        <a:lstStyle/>
        <a:p>
          <a:endParaRPr lang="en-US"/>
        </a:p>
      </dgm:t>
    </dgm:pt>
    <dgm:pt modelId="{F35E71CC-216D-444A-9691-6002C6230676}" type="pres">
      <dgm:prSet presAssocID="{FCBBD9EE-C309-426A-93BD-35A3EDDBE582}" presName="linear" presStyleCnt="0">
        <dgm:presLayoutVars>
          <dgm:animLvl val="lvl"/>
          <dgm:resizeHandles val="exact"/>
        </dgm:presLayoutVars>
      </dgm:prSet>
      <dgm:spPr/>
    </dgm:pt>
    <dgm:pt modelId="{D3609869-3F58-44B2-9BA8-0A9798ECA657}" type="pres">
      <dgm:prSet presAssocID="{EE4E7A3D-6C10-4B4D-8D1F-F78E4F7E0E3F}" presName="parentText" presStyleLbl="node1" presStyleIdx="0" presStyleCnt="1">
        <dgm:presLayoutVars>
          <dgm:chMax val="0"/>
          <dgm:bulletEnabled val="1"/>
        </dgm:presLayoutVars>
      </dgm:prSet>
      <dgm:spPr/>
    </dgm:pt>
    <dgm:pt modelId="{5C73C6DA-DFB9-4860-8B57-C12A672CEE67}" type="pres">
      <dgm:prSet presAssocID="{EE4E7A3D-6C10-4B4D-8D1F-F78E4F7E0E3F}" presName="childText" presStyleLbl="revTx" presStyleIdx="0" presStyleCnt="1">
        <dgm:presLayoutVars>
          <dgm:bulletEnabled val="1"/>
        </dgm:presLayoutVars>
      </dgm:prSet>
      <dgm:spPr/>
    </dgm:pt>
  </dgm:ptLst>
  <dgm:cxnLst>
    <dgm:cxn modelId="{76B20E2E-8DCE-4B67-90D2-A249FF311A1A}" type="presOf" srcId="{EE4E7A3D-6C10-4B4D-8D1F-F78E4F7E0E3F}" destId="{D3609869-3F58-44B2-9BA8-0A9798ECA657}" srcOrd="0" destOrd="0" presId="urn:microsoft.com/office/officeart/2005/8/layout/vList2"/>
    <dgm:cxn modelId="{F63F0060-3594-4E8D-86D4-AEA7F5CC6DB4}" type="presOf" srcId="{FCBBD9EE-C309-426A-93BD-35A3EDDBE582}" destId="{F35E71CC-216D-444A-9691-6002C6230676}" srcOrd="0" destOrd="0" presId="urn:microsoft.com/office/officeart/2005/8/layout/vList2"/>
    <dgm:cxn modelId="{B4681E43-0944-49AB-A99F-C695DCAE4052}" srcId="{EE4E7A3D-6C10-4B4D-8D1F-F78E4F7E0E3F}" destId="{0D86613F-6BF8-48F4-975C-26AC53AD0F03}" srcOrd="0" destOrd="0" parTransId="{A6D41E30-3FE0-4F8D-B152-07295CE24DB1}" sibTransId="{71307177-E24B-4E1C-801C-E066DFAFD9A3}"/>
    <dgm:cxn modelId="{F8B7BE44-E263-4FF5-B6EB-EA34C35DE885}" type="presOf" srcId="{07870287-6732-4C71-BD71-2853FA506C4E}" destId="{5C73C6DA-DFB9-4860-8B57-C12A672CEE67}" srcOrd="0" destOrd="2" presId="urn:microsoft.com/office/officeart/2005/8/layout/vList2"/>
    <dgm:cxn modelId="{77EF5776-5461-4734-81EF-F4B02D3F606D}" srcId="{FCBBD9EE-C309-426A-93BD-35A3EDDBE582}" destId="{EE4E7A3D-6C10-4B4D-8D1F-F78E4F7E0E3F}" srcOrd="0" destOrd="0" parTransId="{B9D1D19E-6FC1-4682-AE72-E78F7FEC17E2}" sibTransId="{E0CE8081-43E7-46EB-9C7E-83C2FD122BE2}"/>
    <dgm:cxn modelId="{D627E581-B58F-4271-B3CC-0CDB2D8FF466}" srcId="{EE4E7A3D-6C10-4B4D-8D1F-F78E4F7E0E3F}" destId="{07870287-6732-4C71-BD71-2853FA506C4E}" srcOrd="2" destOrd="0" parTransId="{927D40FD-64A5-4321-8C72-5460B65F73CE}" sibTransId="{4EEF054C-30AD-4C60-9E7B-BA4CB7792113}"/>
    <dgm:cxn modelId="{CEC6F694-41B5-4996-9864-F431B17A3E3D}" type="presOf" srcId="{AB7C26F2-EBAB-4A62-B663-2D69A4A209B9}" destId="{5C73C6DA-DFB9-4860-8B57-C12A672CEE67}" srcOrd="0" destOrd="1" presId="urn:microsoft.com/office/officeart/2005/8/layout/vList2"/>
    <dgm:cxn modelId="{1D6911C9-990C-415A-9830-F41BB1631D96}" type="presOf" srcId="{BC977115-C72F-4883-90AC-7A2ED94065F1}" destId="{5C73C6DA-DFB9-4860-8B57-C12A672CEE67}" srcOrd="0" destOrd="3" presId="urn:microsoft.com/office/officeart/2005/8/layout/vList2"/>
    <dgm:cxn modelId="{3FFADACE-B2D0-4120-8539-D73F4FD17ACE}" type="presOf" srcId="{0D86613F-6BF8-48F4-975C-26AC53AD0F03}" destId="{5C73C6DA-DFB9-4860-8B57-C12A672CEE67}" srcOrd="0" destOrd="0" presId="urn:microsoft.com/office/officeart/2005/8/layout/vList2"/>
    <dgm:cxn modelId="{6022F2D3-09BB-4ED2-B70F-251272588DC8}" srcId="{EE4E7A3D-6C10-4B4D-8D1F-F78E4F7E0E3F}" destId="{AB7C26F2-EBAB-4A62-B663-2D69A4A209B9}" srcOrd="1" destOrd="0" parTransId="{DCFD96C0-1A8E-4B32-9F94-B36C1556680F}" sibTransId="{7A83C44B-6501-4D72-A754-8363A90F6CCB}"/>
    <dgm:cxn modelId="{E74766FA-3A26-4061-8399-E26687A09A1D}" srcId="{EE4E7A3D-6C10-4B4D-8D1F-F78E4F7E0E3F}" destId="{BC977115-C72F-4883-90AC-7A2ED94065F1}" srcOrd="3" destOrd="0" parTransId="{8DEFFAEA-E6A8-48D0-A412-BFE6CDD6066A}" sibTransId="{919BF87E-80A1-4B06-82C4-AA4E9D83C981}"/>
    <dgm:cxn modelId="{77E3F233-B3CC-4DD9-A0A2-7BF98B66F897}" type="presParOf" srcId="{F35E71CC-216D-444A-9691-6002C6230676}" destId="{D3609869-3F58-44B2-9BA8-0A9798ECA657}" srcOrd="0" destOrd="0" presId="urn:microsoft.com/office/officeart/2005/8/layout/vList2"/>
    <dgm:cxn modelId="{C49AF458-A13D-499D-AA31-E69C6A028288}" type="presParOf" srcId="{F35E71CC-216D-444A-9691-6002C6230676}" destId="{5C73C6DA-DFB9-4860-8B57-C12A672CEE67}"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9A630A-7BA4-41FD-8F3A-5675931676F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3EED1D6-CA66-47F5-9BBB-E2106131AEAB}">
      <dgm:prSet/>
      <dgm:spPr>
        <a:solidFill>
          <a:schemeClr val="accent4">
            <a:lumMod val="75000"/>
          </a:schemeClr>
        </a:solidFill>
      </dgm:spPr>
      <dgm:t>
        <a:bodyPr/>
        <a:lstStyle/>
        <a:p>
          <a:r>
            <a:rPr lang="en-US" b="0" dirty="0" err="1"/>
            <a:t>Uffe</a:t>
          </a:r>
          <a:r>
            <a:rPr lang="en-US" b="0" dirty="0"/>
            <a:t> </a:t>
          </a:r>
          <a:r>
            <a:rPr lang="en-US" b="0" dirty="0" err="1"/>
            <a:t>Elbaek’s</a:t>
          </a:r>
          <a:r>
            <a:rPr lang="en-US" b="0" dirty="0"/>
            <a:t> (2008) suggests that there are four perspectives worth bearing in mind:-</a:t>
          </a:r>
        </a:p>
      </dgm:t>
    </dgm:pt>
    <dgm:pt modelId="{EBB8CF38-5B3B-4E8F-9B36-6961861E08FA}" type="parTrans" cxnId="{1ED31AAF-B4FB-4F02-96FD-5F8380A7D95B}">
      <dgm:prSet/>
      <dgm:spPr/>
      <dgm:t>
        <a:bodyPr/>
        <a:lstStyle/>
        <a:p>
          <a:endParaRPr lang="en-US"/>
        </a:p>
      </dgm:t>
    </dgm:pt>
    <dgm:pt modelId="{E7AC7713-245F-4932-96EC-5AD0154280D5}" type="sibTrans" cxnId="{1ED31AAF-B4FB-4F02-96FD-5F8380A7D95B}">
      <dgm:prSet/>
      <dgm:spPr/>
      <dgm:t>
        <a:bodyPr/>
        <a:lstStyle/>
        <a:p>
          <a:endParaRPr lang="en-US"/>
        </a:p>
      </dgm:t>
    </dgm:pt>
    <dgm:pt modelId="{9AEABEFD-2712-49C1-B561-8F4700B5DBA6}">
      <dgm:prSet/>
      <dgm:spPr>
        <a:solidFill>
          <a:schemeClr val="accent4">
            <a:lumMod val="75000"/>
          </a:schemeClr>
        </a:solidFill>
      </dgm:spPr>
      <dgm:t>
        <a:bodyPr/>
        <a:lstStyle/>
        <a:p>
          <a:r>
            <a:rPr lang="en-US" dirty="0"/>
            <a:t>How you see yourself</a:t>
          </a:r>
        </a:p>
      </dgm:t>
    </dgm:pt>
    <dgm:pt modelId="{BF0CD9CB-E880-40F0-9CE0-A534474400B4}" type="parTrans" cxnId="{500D3BCF-C2A2-47B3-B7E5-90735CCACE35}">
      <dgm:prSet/>
      <dgm:spPr/>
      <dgm:t>
        <a:bodyPr/>
        <a:lstStyle/>
        <a:p>
          <a:endParaRPr lang="en-US"/>
        </a:p>
      </dgm:t>
    </dgm:pt>
    <dgm:pt modelId="{5CDBAAD4-FF44-4288-8C59-C5F81BB97249}" type="sibTrans" cxnId="{500D3BCF-C2A2-47B3-B7E5-90735CCACE35}">
      <dgm:prSet/>
      <dgm:spPr/>
      <dgm:t>
        <a:bodyPr/>
        <a:lstStyle/>
        <a:p>
          <a:endParaRPr lang="en-US"/>
        </a:p>
      </dgm:t>
    </dgm:pt>
    <dgm:pt modelId="{7C72E60A-73C9-4E26-BD58-A14E319C2CD3}">
      <dgm:prSet/>
      <dgm:spPr>
        <a:solidFill>
          <a:schemeClr val="accent4">
            <a:lumMod val="75000"/>
          </a:schemeClr>
        </a:solidFill>
      </dgm:spPr>
      <dgm:t>
        <a:bodyPr/>
        <a:lstStyle/>
        <a:p>
          <a:r>
            <a:rPr lang="en-US" dirty="0"/>
            <a:t>How you would like to see yourself</a:t>
          </a:r>
        </a:p>
      </dgm:t>
    </dgm:pt>
    <dgm:pt modelId="{7D0FF921-85F4-4146-8B36-F6747A77D220}" type="parTrans" cxnId="{5C7A01A3-A091-418F-BF1D-287E6EA801B7}">
      <dgm:prSet/>
      <dgm:spPr/>
      <dgm:t>
        <a:bodyPr/>
        <a:lstStyle/>
        <a:p>
          <a:endParaRPr lang="en-US"/>
        </a:p>
      </dgm:t>
    </dgm:pt>
    <dgm:pt modelId="{57E2CC06-3E8C-4756-A81E-77BD78E5BB9D}" type="sibTrans" cxnId="{5C7A01A3-A091-418F-BF1D-287E6EA801B7}">
      <dgm:prSet/>
      <dgm:spPr/>
      <dgm:t>
        <a:bodyPr/>
        <a:lstStyle/>
        <a:p>
          <a:endParaRPr lang="en-US"/>
        </a:p>
      </dgm:t>
    </dgm:pt>
    <dgm:pt modelId="{9E363EB0-D2BA-4808-B354-9A2A3B3F1736}">
      <dgm:prSet/>
      <dgm:spPr>
        <a:solidFill>
          <a:schemeClr val="accent4">
            <a:lumMod val="75000"/>
          </a:schemeClr>
        </a:solidFill>
      </dgm:spPr>
      <dgm:t>
        <a:bodyPr/>
        <a:lstStyle/>
        <a:p>
          <a:r>
            <a:rPr lang="en-US"/>
            <a:t>How others see you</a:t>
          </a:r>
        </a:p>
      </dgm:t>
    </dgm:pt>
    <dgm:pt modelId="{4856C263-64D9-46CB-91A5-A15F82395F69}" type="parTrans" cxnId="{5AA90CFD-8A7C-4BCB-B9CF-FC5BF7F772AA}">
      <dgm:prSet/>
      <dgm:spPr/>
      <dgm:t>
        <a:bodyPr/>
        <a:lstStyle/>
        <a:p>
          <a:endParaRPr lang="en-US"/>
        </a:p>
      </dgm:t>
    </dgm:pt>
    <dgm:pt modelId="{81758396-E6FC-40CE-AECF-BDE3BA163678}" type="sibTrans" cxnId="{5AA90CFD-8A7C-4BCB-B9CF-FC5BF7F772AA}">
      <dgm:prSet/>
      <dgm:spPr/>
      <dgm:t>
        <a:bodyPr/>
        <a:lstStyle/>
        <a:p>
          <a:endParaRPr lang="en-US"/>
        </a:p>
      </dgm:t>
    </dgm:pt>
    <dgm:pt modelId="{89FE1C12-B1E1-469A-8E3C-9ADAFD3355DC}">
      <dgm:prSet/>
      <dgm:spPr>
        <a:solidFill>
          <a:schemeClr val="accent4">
            <a:lumMod val="75000"/>
          </a:schemeClr>
        </a:solidFill>
      </dgm:spPr>
      <dgm:t>
        <a:bodyPr/>
        <a:lstStyle/>
        <a:p>
          <a:r>
            <a:rPr lang="en-US"/>
            <a:t>How others would like to see you</a:t>
          </a:r>
        </a:p>
      </dgm:t>
    </dgm:pt>
    <dgm:pt modelId="{EAB5A494-6B11-4E0B-BA2A-8B7270403E85}" type="parTrans" cxnId="{825EB1FA-8BC2-449D-BA62-CCC1BD828D64}">
      <dgm:prSet/>
      <dgm:spPr/>
      <dgm:t>
        <a:bodyPr/>
        <a:lstStyle/>
        <a:p>
          <a:endParaRPr lang="en-US"/>
        </a:p>
      </dgm:t>
    </dgm:pt>
    <dgm:pt modelId="{62D16ADE-3308-4872-9413-059EB637823D}" type="sibTrans" cxnId="{825EB1FA-8BC2-449D-BA62-CCC1BD828D64}">
      <dgm:prSet/>
      <dgm:spPr/>
      <dgm:t>
        <a:bodyPr/>
        <a:lstStyle/>
        <a:p>
          <a:endParaRPr lang="en-US"/>
        </a:p>
      </dgm:t>
    </dgm:pt>
    <dgm:pt modelId="{46DC6741-69BC-4AC4-9B9E-CFCC88132B19}" type="pres">
      <dgm:prSet presAssocID="{709A630A-7BA4-41FD-8F3A-5675931676F0}" presName="outerComposite" presStyleCnt="0">
        <dgm:presLayoutVars>
          <dgm:chMax val="5"/>
          <dgm:dir/>
          <dgm:resizeHandles val="exact"/>
        </dgm:presLayoutVars>
      </dgm:prSet>
      <dgm:spPr/>
    </dgm:pt>
    <dgm:pt modelId="{EBEA5CDC-07CF-43DA-A1F6-4A7EFBC9A860}" type="pres">
      <dgm:prSet presAssocID="{709A630A-7BA4-41FD-8F3A-5675931676F0}" presName="dummyMaxCanvas" presStyleCnt="0">
        <dgm:presLayoutVars/>
      </dgm:prSet>
      <dgm:spPr/>
    </dgm:pt>
    <dgm:pt modelId="{845C12C8-5867-4610-BF8A-388EF627EC21}" type="pres">
      <dgm:prSet presAssocID="{709A630A-7BA4-41FD-8F3A-5675931676F0}" presName="OneNode_1" presStyleLbl="node1" presStyleIdx="0" presStyleCnt="1" custScaleY="200000">
        <dgm:presLayoutVars>
          <dgm:bulletEnabled val="1"/>
        </dgm:presLayoutVars>
      </dgm:prSet>
      <dgm:spPr/>
    </dgm:pt>
  </dgm:ptLst>
  <dgm:cxnLst>
    <dgm:cxn modelId="{F00CA911-225D-45F9-B0B1-3FDBCEE3B30A}" type="presOf" srcId="{7C72E60A-73C9-4E26-BD58-A14E319C2CD3}" destId="{845C12C8-5867-4610-BF8A-388EF627EC21}" srcOrd="0" destOrd="2" presId="urn:microsoft.com/office/officeart/2005/8/layout/vProcess5"/>
    <dgm:cxn modelId="{3055D731-3AD9-4235-85AE-6912DBB2366C}" type="presOf" srcId="{33EED1D6-CA66-47F5-9BBB-E2106131AEAB}" destId="{845C12C8-5867-4610-BF8A-388EF627EC21}" srcOrd="0" destOrd="0" presId="urn:microsoft.com/office/officeart/2005/8/layout/vProcess5"/>
    <dgm:cxn modelId="{BDB1E75C-A46B-4C8E-87A9-434F16312D7F}" type="presOf" srcId="{9E363EB0-D2BA-4808-B354-9A2A3B3F1736}" destId="{845C12C8-5867-4610-BF8A-388EF627EC21}" srcOrd="0" destOrd="3" presId="urn:microsoft.com/office/officeart/2005/8/layout/vProcess5"/>
    <dgm:cxn modelId="{3188BD8F-E0A4-4DDB-93D6-5E909979C06C}" type="presOf" srcId="{89FE1C12-B1E1-469A-8E3C-9ADAFD3355DC}" destId="{845C12C8-5867-4610-BF8A-388EF627EC21}" srcOrd="0" destOrd="4" presId="urn:microsoft.com/office/officeart/2005/8/layout/vProcess5"/>
    <dgm:cxn modelId="{5C7A01A3-A091-418F-BF1D-287E6EA801B7}" srcId="{33EED1D6-CA66-47F5-9BBB-E2106131AEAB}" destId="{7C72E60A-73C9-4E26-BD58-A14E319C2CD3}" srcOrd="1" destOrd="0" parTransId="{7D0FF921-85F4-4146-8B36-F6747A77D220}" sibTransId="{57E2CC06-3E8C-4756-A81E-77BD78E5BB9D}"/>
    <dgm:cxn modelId="{9F2715AD-D8DB-40DE-944F-FAC935053B12}" type="presOf" srcId="{709A630A-7BA4-41FD-8F3A-5675931676F0}" destId="{46DC6741-69BC-4AC4-9B9E-CFCC88132B19}" srcOrd="0" destOrd="0" presId="urn:microsoft.com/office/officeart/2005/8/layout/vProcess5"/>
    <dgm:cxn modelId="{1ED31AAF-B4FB-4F02-96FD-5F8380A7D95B}" srcId="{709A630A-7BA4-41FD-8F3A-5675931676F0}" destId="{33EED1D6-CA66-47F5-9BBB-E2106131AEAB}" srcOrd="0" destOrd="0" parTransId="{EBB8CF38-5B3B-4E8F-9B36-6961861E08FA}" sibTransId="{E7AC7713-245F-4932-96EC-5AD0154280D5}"/>
    <dgm:cxn modelId="{859EBCC7-3385-49E6-AA57-A2880599D3C6}" type="presOf" srcId="{9AEABEFD-2712-49C1-B561-8F4700B5DBA6}" destId="{845C12C8-5867-4610-BF8A-388EF627EC21}" srcOrd="0" destOrd="1" presId="urn:microsoft.com/office/officeart/2005/8/layout/vProcess5"/>
    <dgm:cxn modelId="{500D3BCF-C2A2-47B3-B7E5-90735CCACE35}" srcId="{33EED1D6-CA66-47F5-9BBB-E2106131AEAB}" destId="{9AEABEFD-2712-49C1-B561-8F4700B5DBA6}" srcOrd="0" destOrd="0" parTransId="{BF0CD9CB-E880-40F0-9CE0-A534474400B4}" sibTransId="{5CDBAAD4-FF44-4288-8C59-C5F81BB97249}"/>
    <dgm:cxn modelId="{825EB1FA-8BC2-449D-BA62-CCC1BD828D64}" srcId="{33EED1D6-CA66-47F5-9BBB-E2106131AEAB}" destId="{89FE1C12-B1E1-469A-8E3C-9ADAFD3355DC}" srcOrd="3" destOrd="0" parTransId="{EAB5A494-6B11-4E0B-BA2A-8B7270403E85}" sibTransId="{62D16ADE-3308-4872-9413-059EB637823D}"/>
    <dgm:cxn modelId="{5AA90CFD-8A7C-4BCB-B9CF-FC5BF7F772AA}" srcId="{33EED1D6-CA66-47F5-9BBB-E2106131AEAB}" destId="{9E363EB0-D2BA-4808-B354-9A2A3B3F1736}" srcOrd="2" destOrd="0" parTransId="{4856C263-64D9-46CB-91A5-A15F82395F69}" sibTransId="{81758396-E6FC-40CE-AECF-BDE3BA163678}"/>
    <dgm:cxn modelId="{802A172B-7004-4835-95D4-0BC1D9DB85B1}" type="presParOf" srcId="{46DC6741-69BC-4AC4-9B9E-CFCC88132B19}" destId="{EBEA5CDC-07CF-43DA-A1F6-4A7EFBC9A860}" srcOrd="0" destOrd="0" presId="urn:microsoft.com/office/officeart/2005/8/layout/vProcess5"/>
    <dgm:cxn modelId="{220DFE58-294F-4E16-836F-F731BD3E0749}" type="presParOf" srcId="{46DC6741-69BC-4AC4-9B9E-CFCC88132B19}" destId="{845C12C8-5867-4610-BF8A-388EF627EC21}" srcOrd="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CFF64F-42EF-4638-B946-637D85D011E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EB5D77B-D39B-4B8B-872C-FEE3EB7D3358}">
      <dgm:prSet/>
      <dgm:spPr/>
      <dgm:t>
        <a:bodyPr/>
        <a:lstStyle/>
        <a:p>
          <a:r>
            <a:rPr lang="en-GB"/>
            <a:t>To be a fully functioning person</a:t>
          </a:r>
          <a:endParaRPr lang="en-US"/>
        </a:p>
      </dgm:t>
    </dgm:pt>
    <dgm:pt modelId="{A94BD680-B9E3-4BB9-9EFE-2C7468E8F2B4}" type="parTrans" cxnId="{A09FC0EA-A705-4B00-A530-3FFFDEEC9084}">
      <dgm:prSet/>
      <dgm:spPr/>
      <dgm:t>
        <a:bodyPr/>
        <a:lstStyle/>
        <a:p>
          <a:endParaRPr lang="en-US"/>
        </a:p>
      </dgm:t>
    </dgm:pt>
    <dgm:pt modelId="{ACD3194B-F91E-4670-A083-97CD31E77A33}" type="sibTrans" cxnId="{A09FC0EA-A705-4B00-A530-3FFFDEEC9084}">
      <dgm:prSet/>
      <dgm:spPr/>
      <dgm:t>
        <a:bodyPr/>
        <a:lstStyle/>
        <a:p>
          <a:endParaRPr lang="en-US"/>
        </a:p>
      </dgm:t>
    </dgm:pt>
    <dgm:pt modelId="{CB564CD0-3FA4-4921-BE1E-054D115FFE9C}">
      <dgm:prSet/>
      <dgm:spPr/>
      <dgm:t>
        <a:bodyPr/>
        <a:lstStyle/>
        <a:p>
          <a:r>
            <a:rPr lang="en-GB"/>
            <a:t>To have growing openness to experience</a:t>
          </a:r>
          <a:endParaRPr lang="en-US"/>
        </a:p>
      </dgm:t>
    </dgm:pt>
    <dgm:pt modelId="{2CF7868D-D0C4-460F-9E20-ECE089ADC733}" type="parTrans" cxnId="{18D980DC-D8C9-4B9E-A12D-50D343EFB47A}">
      <dgm:prSet/>
      <dgm:spPr/>
      <dgm:t>
        <a:bodyPr/>
        <a:lstStyle/>
        <a:p>
          <a:endParaRPr lang="en-US"/>
        </a:p>
      </dgm:t>
    </dgm:pt>
    <dgm:pt modelId="{0EB5DAB8-B509-45E8-B65D-DC0F25418975}" type="sibTrans" cxnId="{18D980DC-D8C9-4B9E-A12D-50D343EFB47A}">
      <dgm:prSet/>
      <dgm:spPr/>
      <dgm:t>
        <a:bodyPr/>
        <a:lstStyle/>
        <a:p>
          <a:endParaRPr lang="en-US"/>
        </a:p>
      </dgm:t>
    </dgm:pt>
    <dgm:pt modelId="{9A0BD2C9-9390-4818-B610-95B045F9DDA1}">
      <dgm:prSet/>
      <dgm:spPr/>
      <dgm:t>
        <a:bodyPr/>
        <a:lstStyle/>
        <a:p>
          <a:r>
            <a:rPr lang="en-GB"/>
            <a:t>An increasingly exicential lifestyle</a:t>
          </a:r>
          <a:endParaRPr lang="en-US"/>
        </a:p>
      </dgm:t>
    </dgm:pt>
    <dgm:pt modelId="{3AED5610-6597-49AD-BCF0-F3764F2EF1D7}" type="parTrans" cxnId="{A7A8A993-05C1-41D3-A3AA-DF552B7D00F2}">
      <dgm:prSet/>
      <dgm:spPr/>
      <dgm:t>
        <a:bodyPr/>
        <a:lstStyle/>
        <a:p>
          <a:endParaRPr lang="en-US"/>
        </a:p>
      </dgm:t>
    </dgm:pt>
    <dgm:pt modelId="{EA72E330-165A-4013-9A6E-E2B0F1D8155B}" type="sibTrans" cxnId="{A7A8A993-05C1-41D3-A3AA-DF552B7D00F2}">
      <dgm:prSet/>
      <dgm:spPr/>
      <dgm:t>
        <a:bodyPr/>
        <a:lstStyle/>
        <a:p>
          <a:endParaRPr lang="en-US"/>
        </a:p>
      </dgm:t>
    </dgm:pt>
    <dgm:pt modelId="{22A4D922-B61E-49B8-8168-AA05C2D34D49}">
      <dgm:prSet/>
      <dgm:spPr/>
      <dgm:t>
        <a:bodyPr/>
        <a:lstStyle/>
        <a:p>
          <a:r>
            <a:rPr lang="en-GB"/>
            <a:t>Increasingly optimistic trust</a:t>
          </a:r>
          <a:endParaRPr lang="en-US"/>
        </a:p>
      </dgm:t>
    </dgm:pt>
    <dgm:pt modelId="{9CBC551E-46BE-43DA-9A11-85565FBF906E}" type="parTrans" cxnId="{A258A6AB-EBBF-4A9C-BC83-9CFE85F9D5B6}">
      <dgm:prSet/>
      <dgm:spPr/>
      <dgm:t>
        <a:bodyPr/>
        <a:lstStyle/>
        <a:p>
          <a:endParaRPr lang="en-US"/>
        </a:p>
      </dgm:t>
    </dgm:pt>
    <dgm:pt modelId="{4C8C6005-31DB-4B46-8493-A0B62FA6BA1A}" type="sibTrans" cxnId="{A258A6AB-EBBF-4A9C-BC83-9CFE85F9D5B6}">
      <dgm:prSet/>
      <dgm:spPr/>
      <dgm:t>
        <a:bodyPr/>
        <a:lstStyle/>
        <a:p>
          <a:endParaRPr lang="en-US"/>
        </a:p>
      </dgm:t>
    </dgm:pt>
    <dgm:pt modelId="{93A8E631-6280-46BD-B6C4-3AAB268CC07A}">
      <dgm:prSet/>
      <dgm:spPr/>
      <dgm:t>
        <a:bodyPr/>
        <a:lstStyle/>
        <a:p>
          <a:r>
            <a:rPr lang="en-GB"/>
            <a:t>Freedom of choice</a:t>
          </a:r>
          <a:endParaRPr lang="en-US"/>
        </a:p>
      </dgm:t>
    </dgm:pt>
    <dgm:pt modelId="{6BC054CE-C419-46AD-8B2E-BC8A5F660CA5}" type="parTrans" cxnId="{59A334BC-0EBB-471E-ABD7-976AF0D0305A}">
      <dgm:prSet/>
      <dgm:spPr/>
      <dgm:t>
        <a:bodyPr/>
        <a:lstStyle/>
        <a:p>
          <a:endParaRPr lang="en-US"/>
        </a:p>
      </dgm:t>
    </dgm:pt>
    <dgm:pt modelId="{5F3B4225-1191-494E-8158-BC460557AABC}" type="sibTrans" cxnId="{59A334BC-0EBB-471E-ABD7-976AF0D0305A}">
      <dgm:prSet/>
      <dgm:spPr/>
      <dgm:t>
        <a:bodyPr/>
        <a:lstStyle/>
        <a:p>
          <a:endParaRPr lang="en-US"/>
        </a:p>
      </dgm:t>
    </dgm:pt>
    <dgm:pt modelId="{EDE5CC59-6FA1-438E-859B-4B2C32EC008A}">
      <dgm:prSet/>
      <dgm:spPr/>
      <dgm:t>
        <a:bodyPr/>
        <a:lstStyle/>
        <a:p>
          <a:r>
            <a:rPr lang="en-GB"/>
            <a:t>Creativity</a:t>
          </a:r>
          <a:endParaRPr lang="en-US"/>
        </a:p>
      </dgm:t>
    </dgm:pt>
    <dgm:pt modelId="{760FD8AE-61CE-4126-9AE4-E431A5C113E9}" type="parTrans" cxnId="{96170F4C-325D-44F8-A045-FBD90E932AF2}">
      <dgm:prSet/>
      <dgm:spPr/>
      <dgm:t>
        <a:bodyPr/>
        <a:lstStyle/>
        <a:p>
          <a:endParaRPr lang="en-US"/>
        </a:p>
      </dgm:t>
    </dgm:pt>
    <dgm:pt modelId="{3B1D9C4C-1359-4A34-A222-D565C02774EB}" type="sibTrans" cxnId="{96170F4C-325D-44F8-A045-FBD90E932AF2}">
      <dgm:prSet/>
      <dgm:spPr/>
      <dgm:t>
        <a:bodyPr/>
        <a:lstStyle/>
        <a:p>
          <a:endParaRPr lang="en-US"/>
        </a:p>
      </dgm:t>
    </dgm:pt>
    <dgm:pt modelId="{A89AC2B3-D0F3-436F-9FDE-C8432422B417}">
      <dgm:prSet/>
      <dgm:spPr/>
      <dgm:t>
        <a:bodyPr/>
        <a:lstStyle/>
        <a:p>
          <a:r>
            <a:rPr lang="en-GB"/>
            <a:t>Reliability and constructiveness</a:t>
          </a:r>
          <a:endParaRPr lang="en-US"/>
        </a:p>
      </dgm:t>
    </dgm:pt>
    <dgm:pt modelId="{DF953799-DD2F-4F7A-A140-A7FB16ADB108}" type="parTrans" cxnId="{0029B0A1-C851-4055-A19B-6F0BC9372279}">
      <dgm:prSet/>
      <dgm:spPr/>
      <dgm:t>
        <a:bodyPr/>
        <a:lstStyle/>
        <a:p>
          <a:endParaRPr lang="en-US"/>
        </a:p>
      </dgm:t>
    </dgm:pt>
    <dgm:pt modelId="{72D94518-A373-48CA-900E-C3FF0840DC84}" type="sibTrans" cxnId="{0029B0A1-C851-4055-A19B-6F0BC9372279}">
      <dgm:prSet/>
      <dgm:spPr/>
      <dgm:t>
        <a:bodyPr/>
        <a:lstStyle/>
        <a:p>
          <a:endParaRPr lang="en-US"/>
        </a:p>
      </dgm:t>
    </dgm:pt>
    <dgm:pt modelId="{74B573DA-ACC7-495B-92CC-594C0FBE7EDC}">
      <dgm:prSet/>
      <dgm:spPr/>
      <dgm:t>
        <a:bodyPr/>
        <a:lstStyle/>
        <a:p>
          <a:r>
            <a:rPr lang="en-GB"/>
            <a:t>A rich and full life</a:t>
          </a:r>
          <a:endParaRPr lang="en-US"/>
        </a:p>
      </dgm:t>
    </dgm:pt>
    <dgm:pt modelId="{109807E9-30C6-4A1E-A075-5F2B39C28E70}" type="parTrans" cxnId="{3AD369BE-7366-4016-8CF5-223BD33E41CA}">
      <dgm:prSet/>
      <dgm:spPr/>
      <dgm:t>
        <a:bodyPr/>
        <a:lstStyle/>
        <a:p>
          <a:endParaRPr lang="en-US"/>
        </a:p>
      </dgm:t>
    </dgm:pt>
    <dgm:pt modelId="{ED3E072A-271D-4449-A5DD-230DEAEB1248}" type="sibTrans" cxnId="{3AD369BE-7366-4016-8CF5-223BD33E41CA}">
      <dgm:prSet/>
      <dgm:spPr/>
      <dgm:t>
        <a:bodyPr/>
        <a:lstStyle/>
        <a:p>
          <a:endParaRPr lang="en-US"/>
        </a:p>
      </dgm:t>
    </dgm:pt>
    <dgm:pt modelId="{76304DC2-D32C-419A-91D2-AB9AC80E6004}" type="pres">
      <dgm:prSet presAssocID="{31CFF64F-42EF-4638-B946-637D85D011ED}" presName="diagram" presStyleCnt="0">
        <dgm:presLayoutVars>
          <dgm:dir/>
          <dgm:resizeHandles val="exact"/>
        </dgm:presLayoutVars>
      </dgm:prSet>
      <dgm:spPr/>
    </dgm:pt>
    <dgm:pt modelId="{8DFD2F58-5CB5-4122-8027-9796A0971F5D}" type="pres">
      <dgm:prSet presAssocID="{0EB5D77B-D39B-4B8B-872C-FEE3EB7D3358}" presName="node" presStyleLbl="node1" presStyleIdx="0" presStyleCnt="8">
        <dgm:presLayoutVars>
          <dgm:bulletEnabled val="1"/>
        </dgm:presLayoutVars>
      </dgm:prSet>
      <dgm:spPr/>
    </dgm:pt>
    <dgm:pt modelId="{B0CF592D-70DB-45E4-A615-80B0930527D3}" type="pres">
      <dgm:prSet presAssocID="{ACD3194B-F91E-4670-A083-97CD31E77A33}" presName="sibTrans" presStyleCnt="0"/>
      <dgm:spPr/>
    </dgm:pt>
    <dgm:pt modelId="{F28C980A-6958-4264-AC41-5F08CDDD9C17}" type="pres">
      <dgm:prSet presAssocID="{CB564CD0-3FA4-4921-BE1E-054D115FFE9C}" presName="node" presStyleLbl="node1" presStyleIdx="1" presStyleCnt="8">
        <dgm:presLayoutVars>
          <dgm:bulletEnabled val="1"/>
        </dgm:presLayoutVars>
      </dgm:prSet>
      <dgm:spPr/>
    </dgm:pt>
    <dgm:pt modelId="{B296AF78-97A0-4F65-A8A6-D8F2137A7416}" type="pres">
      <dgm:prSet presAssocID="{0EB5DAB8-B509-45E8-B65D-DC0F25418975}" presName="sibTrans" presStyleCnt="0"/>
      <dgm:spPr/>
    </dgm:pt>
    <dgm:pt modelId="{26A07068-5DB0-4E98-8B91-3495594669E0}" type="pres">
      <dgm:prSet presAssocID="{9A0BD2C9-9390-4818-B610-95B045F9DDA1}" presName="node" presStyleLbl="node1" presStyleIdx="2" presStyleCnt="8">
        <dgm:presLayoutVars>
          <dgm:bulletEnabled val="1"/>
        </dgm:presLayoutVars>
      </dgm:prSet>
      <dgm:spPr/>
    </dgm:pt>
    <dgm:pt modelId="{A8F4FC4C-95A3-4486-AE5B-BD42953BA84E}" type="pres">
      <dgm:prSet presAssocID="{EA72E330-165A-4013-9A6E-E2B0F1D8155B}" presName="sibTrans" presStyleCnt="0"/>
      <dgm:spPr/>
    </dgm:pt>
    <dgm:pt modelId="{E3A8350D-D1AD-41A1-9140-353F8D024CA1}" type="pres">
      <dgm:prSet presAssocID="{22A4D922-B61E-49B8-8168-AA05C2D34D49}" presName="node" presStyleLbl="node1" presStyleIdx="3" presStyleCnt="8">
        <dgm:presLayoutVars>
          <dgm:bulletEnabled val="1"/>
        </dgm:presLayoutVars>
      </dgm:prSet>
      <dgm:spPr/>
    </dgm:pt>
    <dgm:pt modelId="{38F8715B-73DC-4EDE-A379-883837E03F5C}" type="pres">
      <dgm:prSet presAssocID="{4C8C6005-31DB-4B46-8493-A0B62FA6BA1A}" presName="sibTrans" presStyleCnt="0"/>
      <dgm:spPr/>
    </dgm:pt>
    <dgm:pt modelId="{CE904346-2536-4735-A019-4A53F6D602A0}" type="pres">
      <dgm:prSet presAssocID="{93A8E631-6280-46BD-B6C4-3AAB268CC07A}" presName="node" presStyleLbl="node1" presStyleIdx="4" presStyleCnt="8">
        <dgm:presLayoutVars>
          <dgm:bulletEnabled val="1"/>
        </dgm:presLayoutVars>
      </dgm:prSet>
      <dgm:spPr/>
    </dgm:pt>
    <dgm:pt modelId="{CC38A565-CB45-4E43-98C4-BED1DB2AFA11}" type="pres">
      <dgm:prSet presAssocID="{5F3B4225-1191-494E-8158-BC460557AABC}" presName="sibTrans" presStyleCnt="0"/>
      <dgm:spPr/>
    </dgm:pt>
    <dgm:pt modelId="{5D224FE5-F8A1-42CD-B491-817AF67B00F7}" type="pres">
      <dgm:prSet presAssocID="{EDE5CC59-6FA1-438E-859B-4B2C32EC008A}" presName="node" presStyleLbl="node1" presStyleIdx="5" presStyleCnt="8">
        <dgm:presLayoutVars>
          <dgm:bulletEnabled val="1"/>
        </dgm:presLayoutVars>
      </dgm:prSet>
      <dgm:spPr/>
    </dgm:pt>
    <dgm:pt modelId="{B6AD773A-B366-443C-87E9-7E57B63B3068}" type="pres">
      <dgm:prSet presAssocID="{3B1D9C4C-1359-4A34-A222-D565C02774EB}" presName="sibTrans" presStyleCnt="0"/>
      <dgm:spPr/>
    </dgm:pt>
    <dgm:pt modelId="{A215921E-3EEA-460A-B347-38AA457A5C6D}" type="pres">
      <dgm:prSet presAssocID="{A89AC2B3-D0F3-436F-9FDE-C8432422B417}" presName="node" presStyleLbl="node1" presStyleIdx="6" presStyleCnt="8">
        <dgm:presLayoutVars>
          <dgm:bulletEnabled val="1"/>
        </dgm:presLayoutVars>
      </dgm:prSet>
      <dgm:spPr/>
    </dgm:pt>
    <dgm:pt modelId="{43C5A9D4-2580-49EC-8F9C-2F008E87AD9A}" type="pres">
      <dgm:prSet presAssocID="{72D94518-A373-48CA-900E-C3FF0840DC84}" presName="sibTrans" presStyleCnt="0"/>
      <dgm:spPr/>
    </dgm:pt>
    <dgm:pt modelId="{10572504-8CDD-447A-8FDD-E52039EDF2C6}" type="pres">
      <dgm:prSet presAssocID="{74B573DA-ACC7-495B-92CC-594C0FBE7EDC}" presName="node" presStyleLbl="node1" presStyleIdx="7" presStyleCnt="8">
        <dgm:presLayoutVars>
          <dgm:bulletEnabled val="1"/>
        </dgm:presLayoutVars>
      </dgm:prSet>
      <dgm:spPr/>
    </dgm:pt>
  </dgm:ptLst>
  <dgm:cxnLst>
    <dgm:cxn modelId="{6EB8E70B-7EAC-4984-9BAB-1C3CEA292731}" type="presOf" srcId="{31CFF64F-42EF-4638-B946-637D85D011ED}" destId="{76304DC2-D32C-419A-91D2-AB9AC80E6004}" srcOrd="0" destOrd="0" presId="urn:microsoft.com/office/officeart/2005/8/layout/default"/>
    <dgm:cxn modelId="{A77CEA1A-377A-4DDD-9108-508934FA6191}" type="presOf" srcId="{0EB5D77B-D39B-4B8B-872C-FEE3EB7D3358}" destId="{8DFD2F58-5CB5-4122-8027-9796A0971F5D}" srcOrd="0" destOrd="0" presId="urn:microsoft.com/office/officeart/2005/8/layout/default"/>
    <dgm:cxn modelId="{AFBF6637-9A02-43B8-88A6-B4B61005AB5B}" type="presOf" srcId="{CB564CD0-3FA4-4921-BE1E-054D115FFE9C}" destId="{F28C980A-6958-4264-AC41-5F08CDDD9C17}" srcOrd="0" destOrd="0" presId="urn:microsoft.com/office/officeart/2005/8/layout/default"/>
    <dgm:cxn modelId="{96170F4C-325D-44F8-A045-FBD90E932AF2}" srcId="{31CFF64F-42EF-4638-B946-637D85D011ED}" destId="{EDE5CC59-6FA1-438E-859B-4B2C32EC008A}" srcOrd="5" destOrd="0" parTransId="{760FD8AE-61CE-4126-9AE4-E431A5C113E9}" sibTransId="{3B1D9C4C-1359-4A34-A222-D565C02774EB}"/>
    <dgm:cxn modelId="{6B9F6A4D-582E-44A5-976A-6AA5F410995C}" type="presOf" srcId="{93A8E631-6280-46BD-B6C4-3AAB268CC07A}" destId="{CE904346-2536-4735-A019-4A53F6D602A0}" srcOrd="0" destOrd="0" presId="urn:microsoft.com/office/officeart/2005/8/layout/default"/>
    <dgm:cxn modelId="{41B2F750-335A-4048-A772-510ABBA18AF7}" type="presOf" srcId="{74B573DA-ACC7-495B-92CC-594C0FBE7EDC}" destId="{10572504-8CDD-447A-8FDD-E52039EDF2C6}" srcOrd="0" destOrd="0" presId="urn:microsoft.com/office/officeart/2005/8/layout/default"/>
    <dgm:cxn modelId="{ADE0AF8C-024E-4976-8357-9A22C68EACA8}" type="presOf" srcId="{22A4D922-B61E-49B8-8168-AA05C2D34D49}" destId="{E3A8350D-D1AD-41A1-9140-353F8D024CA1}" srcOrd="0" destOrd="0" presId="urn:microsoft.com/office/officeart/2005/8/layout/default"/>
    <dgm:cxn modelId="{A7A8A993-05C1-41D3-A3AA-DF552B7D00F2}" srcId="{31CFF64F-42EF-4638-B946-637D85D011ED}" destId="{9A0BD2C9-9390-4818-B610-95B045F9DDA1}" srcOrd="2" destOrd="0" parTransId="{3AED5610-6597-49AD-BCF0-F3764F2EF1D7}" sibTransId="{EA72E330-165A-4013-9A6E-E2B0F1D8155B}"/>
    <dgm:cxn modelId="{0029B0A1-C851-4055-A19B-6F0BC9372279}" srcId="{31CFF64F-42EF-4638-B946-637D85D011ED}" destId="{A89AC2B3-D0F3-436F-9FDE-C8432422B417}" srcOrd="6" destOrd="0" parTransId="{DF953799-DD2F-4F7A-A140-A7FB16ADB108}" sibTransId="{72D94518-A373-48CA-900E-C3FF0840DC84}"/>
    <dgm:cxn modelId="{A258A6AB-EBBF-4A9C-BC83-9CFE85F9D5B6}" srcId="{31CFF64F-42EF-4638-B946-637D85D011ED}" destId="{22A4D922-B61E-49B8-8168-AA05C2D34D49}" srcOrd="3" destOrd="0" parTransId="{9CBC551E-46BE-43DA-9A11-85565FBF906E}" sibTransId="{4C8C6005-31DB-4B46-8493-A0B62FA6BA1A}"/>
    <dgm:cxn modelId="{68711AB2-D763-436B-9B15-9DC32FA72865}" type="presOf" srcId="{9A0BD2C9-9390-4818-B610-95B045F9DDA1}" destId="{26A07068-5DB0-4E98-8B91-3495594669E0}" srcOrd="0" destOrd="0" presId="urn:microsoft.com/office/officeart/2005/8/layout/default"/>
    <dgm:cxn modelId="{59A334BC-0EBB-471E-ABD7-976AF0D0305A}" srcId="{31CFF64F-42EF-4638-B946-637D85D011ED}" destId="{93A8E631-6280-46BD-B6C4-3AAB268CC07A}" srcOrd="4" destOrd="0" parTransId="{6BC054CE-C419-46AD-8B2E-BC8A5F660CA5}" sibTransId="{5F3B4225-1191-494E-8158-BC460557AABC}"/>
    <dgm:cxn modelId="{3AD369BE-7366-4016-8CF5-223BD33E41CA}" srcId="{31CFF64F-42EF-4638-B946-637D85D011ED}" destId="{74B573DA-ACC7-495B-92CC-594C0FBE7EDC}" srcOrd="7" destOrd="0" parTransId="{109807E9-30C6-4A1E-A075-5F2B39C28E70}" sibTransId="{ED3E072A-271D-4449-A5DD-230DEAEB1248}"/>
    <dgm:cxn modelId="{4A66E8C7-7AD4-4AF9-8122-8762DDF7C2EC}" type="presOf" srcId="{A89AC2B3-D0F3-436F-9FDE-C8432422B417}" destId="{A215921E-3EEA-460A-B347-38AA457A5C6D}" srcOrd="0" destOrd="0" presId="urn:microsoft.com/office/officeart/2005/8/layout/default"/>
    <dgm:cxn modelId="{87EA44CD-1DDE-4598-B4CA-9178B97C7F6E}" type="presOf" srcId="{EDE5CC59-6FA1-438E-859B-4B2C32EC008A}" destId="{5D224FE5-F8A1-42CD-B491-817AF67B00F7}" srcOrd="0" destOrd="0" presId="urn:microsoft.com/office/officeart/2005/8/layout/default"/>
    <dgm:cxn modelId="{18D980DC-D8C9-4B9E-A12D-50D343EFB47A}" srcId="{31CFF64F-42EF-4638-B946-637D85D011ED}" destId="{CB564CD0-3FA4-4921-BE1E-054D115FFE9C}" srcOrd="1" destOrd="0" parTransId="{2CF7868D-D0C4-460F-9E20-ECE089ADC733}" sibTransId="{0EB5DAB8-B509-45E8-B65D-DC0F25418975}"/>
    <dgm:cxn modelId="{A09FC0EA-A705-4B00-A530-3FFFDEEC9084}" srcId="{31CFF64F-42EF-4638-B946-637D85D011ED}" destId="{0EB5D77B-D39B-4B8B-872C-FEE3EB7D3358}" srcOrd="0" destOrd="0" parTransId="{A94BD680-B9E3-4BB9-9EFE-2C7468E8F2B4}" sibTransId="{ACD3194B-F91E-4670-A083-97CD31E77A33}"/>
    <dgm:cxn modelId="{894A9DD3-E2A1-4FB8-BC27-E79BC0E25E95}" type="presParOf" srcId="{76304DC2-D32C-419A-91D2-AB9AC80E6004}" destId="{8DFD2F58-5CB5-4122-8027-9796A0971F5D}" srcOrd="0" destOrd="0" presId="urn:microsoft.com/office/officeart/2005/8/layout/default"/>
    <dgm:cxn modelId="{8B0F95F3-04DB-4ADA-9182-73E00DB4536E}" type="presParOf" srcId="{76304DC2-D32C-419A-91D2-AB9AC80E6004}" destId="{B0CF592D-70DB-45E4-A615-80B0930527D3}" srcOrd="1" destOrd="0" presId="urn:microsoft.com/office/officeart/2005/8/layout/default"/>
    <dgm:cxn modelId="{D5811438-DF90-46A4-808E-6F4B60D37A92}" type="presParOf" srcId="{76304DC2-D32C-419A-91D2-AB9AC80E6004}" destId="{F28C980A-6958-4264-AC41-5F08CDDD9C17}" srcOrd="2" destOrd="0" presId="urn:microsoft.com/office/officeart/2005/8/layout/default"/>
    <dgm:cxn modelId="{A7E47976-8469-4387-967E-4D055BD24088}" type="presParOf" srcId="{76304DC2-D32C-419A-91D2-AB9AC80E6004}" destId="{B296AF78-97A0-4F65-A8A6-D8F2137A7416}" srcOrd="3" destOrd="0" presId="urn:microsoft.com/office/officeart/2005/8/layout/default"/>
    <dgm:cxn modelId="{F38C9229-409D-426E-B4DA-0FAC5A18CAC7}" type="presParOf" srcId="{76304DC2-D32C-419A-91D2-AB9AC80E6004}" destId="{26A07068-5DB0-4E98-8B91-3495594669E0}" srcOrd="4" destOrd="0" presId="urn:microsoft.com/office/officeart/2005/8/layout/default"/>
    <dgm:cxn modelId="{F4CA886D-B8A4-49D7-B2C9-C9968BDC3800}" type="presParOf" srcId="{76304DC2-D32C-419A-91D2-AB9AC80E6004}" destId="{A8F4FC4C-95A3-4486-AE5B-BD42953BA84E}" srcOrd="5" destOrd="0" presId="urn:microsoft.com/office/officeart/2005/8/layout/default"/>
    <dgm:cxn modelId="{25180A24-B2BF-4DDA-BDD6-A5FEEBC44959}" type="presParOf" srcId="{76304DC2-D32C-419A-91D2-AB9AC80E6004}" destId="{E3A8350D-D1AD-41A1-9140-353F8D024CA1}" srcOrd="6" destOrd="0" presId="urn:microsoft.com/office/officeart/2005/8/layout/default"/>
    <dgm:cxn modelId="{5E33B220-A76E-4294-B29A-8E36D98EE699}" type="presParOf" srcId="{76304DC2-D32C-419A-91D2-AB9AC80E6004}" destId="{38F8715B-73DC-4EDE-A379-883837E03F5C}" srcOrd="7" destOrd="0" presId="urn:microsoft.com/office/officeart/2005/8/layout/default"/>
    <dgm:cxn modelId="{5F9F5020-1586-4DEA-B8C2-B00FA444E030}" type="presParOf" srcId="{76304DC2-D32C-419A-91D2-AB9AC80E6004}" destId="{CE904346-2536-4735-A019-4A53F6D602A0}" srcOrd="8" destOrd="0" presId="urn:microsoft.com/office/officeart/2005/8/layout/default"/>
    <dgm:cxn modelId="{28FA73F6-BB00-4C97-815A-4587E05BDA98}" type="presParOf" srcId="{76304DC2-D32C-419A-91D2-AB9AC80E6004}" destId="{CC38A565-CB45-4E43-98C4-BED1DB2AFA11}" srcOrd="9" destOrd="0" presId="urn:microsoft.com/office/officeart/2005/8/layout/default"/>
    <dgm:cxn modelId="{EC7710DA-50B5-4060-B8FA-4E03A2D558BC}" type="presParOf" srcId="{76304DC2-D32C-419A-91D2-AB9AC80E6004}" destId="{5D224FE5-F8A1-42CD-B491-817AF67B00F7}" srcOrd="10" destOrd="0" presId="urn:microsoft.com/office/officeart/2005/8/layout/default"/>
    <dgm:cxn modelId="{40FFAFD3-37A8-49FE-8C25-81606920A60A}" type="presParOf" srcId="{76304DC2-D32C-419A-91D2-AB9AC80E6004}" destId="{B6AD773A-B366-443C-87E9-7E57B63B3068}" srcOrd="11" destOrd="0" presId="urn:microsoft.com/office/officeart/2005/8/layout/default"/>
    <dgm:cxn modelId="{C8E2D37A-5953-4480-BE28-64CF8604DE47}" type="presParOf" srcId="{76304DC2-D32C-419A-91D2-AB9AC80E6004}" destId="{A215921E-3EEA-460A-B347-38AA457A5C6D}" srcOrd="12" destOrd="0" presId="urn:microsoft.com/office/officeart/2005/8/layout/default"/>
    <dgm:cxn modelId="{DAA77385-EAAA-4F65-BE35-A217E1831D62}" type="presParOf" srcId="{76304DC2-D32C-419A-91D2-AB9AC80E6004}" destId="{43C5A9D4-2580-49EC-8F9C-2F008E87AD9A}" srcOrd="13" destOrd="0" presId="urn:microsoft.com/office/officeart/2005/8/layout/default"/>
    <dgm:cxn modelId="{C811921C-3D8F-43E0-B4CB-1E12934F81A9}" type="presParOf" srcId="{76304DC2-D32C-419A-91D2-AB9AC80E6004}" destId="{10572504-8CDD-447A-8FDD-E52039EDF2C6}"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E8DB2-7DB2-4985-86AC-524E12222416}">
      <dsp:nvSpPr>
        <dsp:cNvPr id="0" name=""/>
        <dsp:cNvSpPr/>
      </dsp:nvSpPr>
      <dsp:spPr>
        <a:xfrm>
          <a:off x="2605794" y="997"/>
          <a:ext cx="2967211" cy="296721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b="1" kern="1200" dirty="0"/>
            <a:t>Reflection </a:t>
          </a:r>
          <a:endParaRPr lang="en-US" sz="2100" kern="1200" dirty="0"/>
        </a:p>
      </dsp:txBody>
      <dsp:txXfrm>
        <a:off x="3347597" y="997"/>
        <a:ext cx="1483605" cy="2447949"/>
      </dsp:txXfrm>
    </dsp:sp>
    <dsp:sp modelId="{AF70AFED-D369-4116-B1BB-DB5C515C873A}">
      <dsp:nvSpPr>
        <dsp:cNvPr id="0" name=""/>
        <dsp:cNvSpPr/>
      </dsp:nvSpPr>
      <dsp:spPr>
        <a:xfrm rot="7200000">
          <a:off x="4322560" y="2974524"/>
          <a:ext cx="2967211" cy="296721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b="1" kern="1200"/>
            <a:t>Reflexivity </a:t>
          </a:r>
          <a:endParaRPr lang="en-US" sz="2100" kern="1200"/>
        </a:p>
      </dsp:txBody>
      <dsp:txXfrm rot="-5400000">
        <a:off x="4807038" y="3846143"/>
        <a:ext cx="2447949" cy="1483605"/>
      </dsp:txXfrm>
    </dsp:sp>
    <dsp:sp modelId="{95CCD87F-6B8C-471C-B50C-73906D90ACA9}">
      <dsp:nvSpPr>
        <dsp:cNvPr id="0" name=""/>
        <dsp:cNvSpPr/>
      </dsp:nvSpPr>
      <dsp:spPr>
        <a:xfrm rot="14400000">
          <a:off x="889027" y="2974524"/>
          <a:ext cx="2967211" cy="2967211"/>
        </a:xfrm>
        <a:prstGeom prst="downArrow">
          <a:avLst>
            <a:gd name="adj1" fmla="val 50000"/>
            <a:gd name="adj2" fmla="val 3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b="1" kern="1200" dirty="0"/>
            <a:t>Reflective Practice</a:t>
          </a:r>
          <a:endParaRPr lang="en-US" sz="2100" kern="1200" dirty="0"/>
        </a:p>
      </dsp:txBody>
      <dsp:txXfrm rot="5400000">
        <a:off x="923811" y="3846143"/>
        <a:ext cx="2447949" cy="14836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09869-3F58-44B2-9BA8-0A9798ECA657}">
      <dsp:nvSpPr>
        <dsp:cNvPr id="0" name=""/>
        <dsp:cNvSpPr/>
      </dsp:nvSpPr>
      <dsp:spPr>
        <a:xfrm>
          <a:off x="0" y="1532"/>
          <a:ext cx="11429998" cy="19094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b="1" kern="1200"/>
            <a:t>Rogers (1942) Identified four positive qualities of therapeutic relationship</a:t>
          </a:r>
          <a:endParaRPr lang="en-US" sz="4800" kern="1200"/>
        </a:p>
      </dsp:txBody>
      <dsp:txXfrm>
        <a:off x="93211" y="94743"/>
        <a:ext cx="11243576" cy="1723017"/>
      </dsp:txXfrm>
    </dsp:sp>
    <dsp:sp modelId="{5C73C6DA-DFB9-4860-8B57-C12A672CEE67}">
      <dsp:nvSpPr>
        <dsp:cNvPr id="0" name=""/>
        <dsp:cNvSpPr/>
      </dsp:nvSpPr>
      <dsp:spPr>
        <a:xfrm>
          <a:off x="0" y="1910972"/>
          <a:ext cx="11429998" cy="3080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2902" tIns="60960" rIns="341376" bIns="60960" numCol="1" spcCol="1270" anchor="t" anchorCtr="0">
          <a:noAutofit/>
        </a:bodyPr>
        <a:lstStyle/>
        <a:p>
          <a:pPr marL="285750" lvl="1" indent="-285750" algn="l" defTabSz="1644650">
            <a:lnSpc>
              <a:spcPct val="90000"/>
            </a:lnSpc>
            <a:spcBef>
              <a:spcPct val="0"/>
            </a:spcBef>
            <a:spcAft>
              <a:spcPct val="20000"/>
            </a:spcAft>
            <a:buChar char="•"/>
          </a:pPr>
          <a:r>
            <a:rPr lang="en-GB" sz="3700" kern="1200"/>
            <a:t>Warmth and responsiveness of the counsellor</a:t>
          </a:r>
          <a:endParaRPr lang="en-US" sz="3700" kern="1200"/>
        </a:p>
        <a:p>
          <a:pPr marL="285750" lvl="1" indent="-285750" algn="l" defTabSz="1644650">
            <a:lnSpc>
              <a:spcPct val="90000"/>
            </a:lnSpc>
            <a:spcBef>
              <a:spcPct val="0"/>
            </a:spcBef>
            <a:spcAft>
              <a:spcPct val="20000"/>
            </a:spcAft>
            <a:buChar char="•"/>
          </a:pPr>
          <a:r>
            <a:rPr lang="en-GB" sz="3700" kern="1200"/>
            <a:t>Permissiveness in regard to the expression of feelings</a:t>
          </a:r>
          <a:endParaRPr lang="en-US" sz="3700" kern="1200"/>
        </a:p>
        <a:p>
          <a:pPr marL="285750" lvl="1" indent="-285750" algn="l" defTabSz="1644650">
            <a:lnSpc>
              <a:spcPct val="90000"/>
            </a:lnSpc>
            <a:spcBef>
              <a:spcPct val="0"/>
            </a:spcBef>
            <a:spcAft>
              <a:spcPct val="20000"/>
            </a:spcAft>
            <a:buChar char="•"/>
          </a:pPr>
          <a:r>
            <a:rPr lang="en-GB" sz="3700" kern="1200"/>
            <a:t>Certain limits in action such as holding to agreed time and safety boundaries</a:t>
          </a:r>
          <a:endParaRPr lang="en-US" sz="3700" kern="1200"/>
        </a:p>
        <a:p>
          <a:pPr marL="285750" lvl="1" indent="-285750" algn="l" defTabSz="1644650">
            <a:lnSpc>
              <a:spcPct val="90000"/>
            </a:lnSpc>
            <a:spcBef>
              <a:spcPct val="0"/>
            </a:spcBef>
            <a:spcAft>
              <a:spcPct val="20000"/>
            </a:spcAft>
            <a:buChar char="•"/>
          </a:pPr>
          <a:r>
            <a:rPr lang="en-GB" sz="3700" kern="1200"/>
            <a:t>Freedom from any type of coercion or pressure </a:t>
          </a:r>
          <a:endParaRPr lang="en-US" sz="3700" kern="1200"/>
        </a:p>
      </dsp:txBody>
      <dsp:txXfrm>
        <a:off x="0" y="1910972"/>
        <a:ext cx="11429998" cy="30801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C12C8-5867-4610-BF8A-388EF627EC21}">
      <dsp:nvSpPr>
        <dsp:cNvPr id="0" name=""/>
        <dsp:cNvSpPr/>
      </dsp:nvSpPr>
      <dsp:spPr>
        <a:xfrm>
          <a:off x="0" y="0"/>
          <a:ext cx="10927829" cy="5606885"/>
        </a:xfrm>
        <a:prstGeom prst="roundRect">
          <a:avLst>
            <a:gd name="adj" fmla="val 1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b="0" kern="1200" dirty="0" err="1"/>
            <a:t>Uffe</a:t>
          </a:r>
          <a:r>
            <a:rPr lang="en-US" sz="5000" b="0" kern="1200" dirty="0"/>
            <a:t> </a:t>
          </a:r>
          <a:r>
            <a:rPr lang="en-US" sz="5000" b="0" kern="1200" dirty="0" err="1"/>
            <a:t>Elbaek’s</a:t>
          </a:r>
          <a:r>
            <a:rPr lang="en-US" sz="5000" b="0" kern="1200" dirty="0"/>
            <a:t> (2008) suggests that there are four perspectives worth bearing in mind:-</a:t>
          </a:r>
        </a:p>
        <a:p>
          <a:pPr marL="285750" lvl="1" indent="-285750" algn="l" defTabSz="1733550">
            <a:lnSpc>
              <a:spcPct val="90000"/>
            </a:lnSpc>
            <a:spcBef>
              <a:spcPct val="0"/>
            </a:spcBef>
            <a:spcAft>
              <a:spcPct val="15000"/>
            </a:spcAft>
            <a:buChar char="•"/>
          </a:pPr>
          <a:r>
            <a:rPr lang="en-US" sz="3900" kern="1200" dirty="0"/>
            <a:t>How you see yourself</a:t>
          </a:r>
        </a:p>
        <a:p>
          <a:pPr marL="285750" lvl="1" indent="-285750" algn="l" defTabSz="1733550">
            <a:lnSpc>
              <a:spcPct val="90000"/>
            </a:lnSpc>
            <a:spcBef>
              <a:spcPct val="0"/>
            </a:spcBef>
            <a:spcAft>
              <a:spcPct val="15000"/>
            </a:spcAft>
            <a:buChar char="•"/>
          </a:pPr>
          <a:r>
            <a:rPr lang="en-US" sz="3900" kern="1200" dirty="0"/>
            <a:t>How you would like to see yourself</a:t>
          </a:r>
        </a:p>
        <a:p>
          <a:pPr marL="285750" lvl="1" indent="-285750" algn="l" defTabSz="1733550">
            <a:lnSpc>
              <a:spcPct val="90000"/>
            </a:lnSpc>
            <a:spcBef>
              <a:spcPct val="0"/>
            </a:spcBef>
            <a:spcAft>
              <a:spcPct val="15000"/>
            </a:spcAft>
            <a:buChar char="•"/>
          </a:pPr>
          <a:r>
            <a:rPr lang="en-US" sz="3900" kern="1200"/>
            <a:t>How others see you</a:t>
          </a:r>
        </a:p>
        <a:p>
          <a:pPr marL="285750" lvl="1" indent="-285750" algn="l" defTabSz="1733550">
            <a:lnSpc>
              <a:spcPct val="90000"/>
            </a:lnSpc>
            <a:spcBef>
              <a:spcPct val="0"/>
            </a:spcBef>
            <a:spcAft>
              <a:spcPct val="15000"/>
            </a:spcAft>
            <a:buChar char="•"/>
          </a:pPr>
          <a:r>
            <a:rPr lang="en-US" sz="3900" kern="1200"/>
            <a:t>How others would like to see you</a:t>
          </a:r>
        </a:p>
      </dsp:txBody>
      <dsp:txXfrm>
        <a:off x="164220" y="164220"/>
        <a:ext cx="10599389" cy="52784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D2F58-5CB5-4122-8027-9796A0971F5D}">
      <dsp:nvSpPr>
        <dsp:cNvPr id="0" name=""/>
        <dsp:cNvSpPr/>
      </dsp:nvSpPr>
      <dsp:spPr>
        <a:xfrm>
          <a:off x="3201" y="1937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To be a fully functioning person</a:t>
          </a:r>
          <a:endParaRPr lang="en-US" sz="2700" kern="1200"/>
        </a:p>
      </dsp:txBody>
      <dsp:txXfrm>
        <a:off x="3201" y="193789"/>
        <a:ext cx="2539866" cy="1523919"/>
      </dsp:txXfrm>
    </dsp:sp>
    <dsp:sp modelId="{F28C980A-6958-4264-AC41-5F08CDDD9C17}">
      <dsp:nvSpPr>
        <dsp:cNvPr id="0" name=""/>
        <dsp:cNvSpPr/>
      </dsp:nvSpPr>
      <dsp:spPr>
        <a:xfrm>
          <a:off x="2797054" y="1937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To have growing openness to experience</a:t>
          </a:r>
          <a:endParaRPr lang="en-US" sz="2700" kern="1200"/>
        </a:p>
      </dsp:txBody>
      <dsp:txXfrm>
        <a:off x="2797054" y="193789"/>
        <a:ext cx="2539866" cy="1523919"/>
      </dsp:txXfrm>
    </dsp:sp>
    <dsp:sp modelId="{26A07068-5DB0-4E98-8B91-3495594669E0}">
      <dsp:nvSpPr>
        <dsp:cNvPr id="0" name=""/>
        <dsp:cNvSpPr/>
      </dsp:nvSpPr>
      <dsp:spPr>
        <a:xfrm>
          <a:off x="5590907" y="1937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An increasingly exicential lifestyle</a:t>
          </a:r>
          <a:endParaRPr lang="en-US" sz="2700" kern="1200"/>
        </a:p>
      </dsp:txBody>
      <dsp:txXfrm>
        <a:off x="5590907" y="193789"/>
        <a:ext cx="2539866" cy="1523919"/>
      </dsp:txXfrm>
    </dsp:sp>
    <dsp:sp modelId="{E3A8350D-D1AD-41A1-9140-353F8D024CA1}">
      <dsp:nvSpPr>
        <dsp:cNvPr id="0" name=""/>
        <dsp:cNvSpPr/>
      </dsp:nvSpPr>
      <dsp:spPr>
        <a:xfrm>
          <a:off x="8384760" y="1937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Increasingly optimistic trust</a:t>
          </a:r>
          <a:endParaRPr lang="en-US" sz="2700" kern="1200"/>
        </a:p>
      </dsp:txBody>
      <dsp:txXfrm>
        <a:off x="8384760" y="193789"/>
        <a:ext cx="2539866" cy="1523919"/>
      </dsp:txXfrm>
    </dsp:sp>
    <dsp:sp modelId="{CE904346-2536-4735-A019-4A53F6D602A0}">
      <dsp:nvSpPr>
        <dsp:cNvPr id="0" name=""/>
        <dsp:cNvSpPr/>
      </dsp:nvSpPr>
      <dsp:spPr>
        <a:xfrm>
          <a:off x="3201" y="19716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Freedom of choice</a:t>
          </a:r>
          <a:endParaRPr lang="en-US" sz="2700" kern="1200"/>
        </a:p>
      </dsp:txBody>
      <dsp:txXfrm>
        <a:off x="3201" y="1971695"/>
        <a:ext cx="2539866" cy="1523919"/>
      </dsp:txXfrm>
    </dsp:sp>
    <dsp:sp modelId="{5D224FE5-F8A1-42CD-B491-817AF67B00F7}">
      <dsp:nvSpPr>
        <dsp:cNvPr id="0" name=""/>
        <dsp:cNvSpPr/>
      </dsp:nvSpPr>
      <dsp:spPr>
        <a:xfrm>
          <a:off x="2797054" y="19716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Creativity</a:t>
          </a:r>
          <a:endParaRPr lang="en-US" sz="2700" kern="1200"/>
        </a:p>
      </dsp:txBody>
      <dsp:txXfrm>
        <a:off x="2797054" y="1971695"/>
        <a:ext cx="2539866" cy="1523919"/>
      </dsp:txXfrm>
    </dsp:sp>
    <dsp:sp modelId="{A215921E-3EEA-460A-B347-38AA457A5C6D}">
      <dsp:nvSpPr>
        <dsp:cNvPr id="0" name=""/>
        <dsp:cNvSpPr/>
      </dsp:nvSpPr>
      <dsp:spPr>
        <a:xfrm>
          <a:off x="5590907" y="19716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Reliability and constructiveness</a:t>
          </a:r>
          <a:endParaRPr lang="en-US" sz="2700" kern="1200"/>
        </a:p>
      </dsp:txBody>
      <dsp:txXfrm>
        <a:off x="5590907" y="1971695"/>
        <a:ext cx="2539866" cy="1523919"/>
      </dsp:txXfrm>
    </dsp:sp>
    <dsp:sp modelId="{10572504-8CDD-447A-8FDD-E52039EDF2C6}">
      <dsp:nvSpPr>
        <dsp:cNvPr id="0" name=""/>
        <dsp:cNvSpPr/>
      </dsp:nvSpPr>
      <dsp:spPr>
        <a:xfrm>
          <a:off x="8384760" y="19716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 rich and full life</a:t>
          </a:r>
          <a:endParaRPr lang="en-US" sz="2700" kern="1200"/>
        </a:p>
      </dsp:txBody>
      <dsp:txXfrm>
        <a:off x="8384760" y="1971695"/>
        <a:ext cx="2539866" cy="1523919"/>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5AD314F4-953A-4611-81B3-F62535D772FB}" type="datetimeFigureOut">
              <a:rPr lang="en-GB" smtClean="0"/>
              <a:t>07/11/2021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B32587A6-82FA-4A58-92F2-B897DD09A0F1}" type="slidenum">
              <a:rPr lang="en-GB" smtClean="0"/>
              <a:t>‹#›</a:t>
            </a:fld>
            <a:endParaRPr lang="en-GB"/>
          </a:p>
        </p:txBody>
      </p:sp>
    </p:spTree>
    <p:extLst>
      <p:ext uri="{BB962C8B-B14F-4D97-AF65-F5344CB8AC3E}">
        <p14:creationId xmlns:p14="http://schemas.microsoft.com/office/powerpoint/2010/main" val="231613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71BB64-C6D9-4D1B-8F4D-1C95E39197D0}"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2846635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71BB64-C6D9-4D1B-8F4D-1C95E39197D0}"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3310940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71BB64-C6D9-4D1B-8F4D-1C95E39197D0}"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3633477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71BB64-C6D9-4D1B-8F4D-1C95E39197D0}"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3055338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71BB64-C6D9-4D1B-8F4D-1C95E39197D0}" type="datetimeFigureOut">
              <a:rPr lang="en-GB" smtClean="0"/>
              <a:t>07/11/2021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2434724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71BB64-C6D9-4D1B-8F4D-1C95E39197D0}" type="datetimeFigureOut">
              <a:rPr lang="en-GB" smtClean="0"/>
              <a:t>07/11/2021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328518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71BB64-C6D9-4D1B-8F4D-1C95E39197D0}" type="datetimeFigureOut">
              <a:rPr lang="en-GB" smtClean="0"/>
              <a:t>07/11/2021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118621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71BB64-C6D9-4D1B-8F4D-1C95E39197D0}"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1624327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71BB64-C6D9-4D1B-8F4D-1C95E39197D0}"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3471876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71BB64-C6D9-4D1B-8F4D-1C95E39197D0}"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889800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71BB64-C6D9-4D1B-8F4D-1C95E39197D0}"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02E9A3-228C-48E7-9248-983F7E4737B5}" type="slidenum">
              <a:rPr lang="en-GB" smtClean="0"/>
              <a:t>‹#›</a:t>
            </a:fld>
            <a:endParaRPr lang="en-GB"/>
          </a:p>
        </p:txBody>
      </p:sp>
    </p:spTree>
    <p:extLst>
      <p:ext uri="{BB962C8B-B14F-4D97-AF65-F5344CB8AC3E}">
        <p14:creationId xmlns:p14="http://schemas.microsoft.com/office/powerpoint/2010/main" val="1149683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60000"/>
                <a:lumOff val="40000"/>
              </a:schemeClr>
            </a:gs>
            <a:gs pos="50000">
              <a:schemeClr val="bg2">
                <a:tint val="98000"/>
                <a:satMod val="130000"/>
                <a:shade val="90000"/>
                <a:lumMod val="103000"/>
              </a:schemeClr>
            </a:gs>
            <a:gs pos="100000">
              <a:schemeClr val="bg2">
                <a:shade val="63000"/>
                <a:satMod val="12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1BB64-C6D9-4D1B-8F4D-1C95E39197D0}" type="datetimeFigureOut">
              <a:rPr lang="en-GB" smtClean="0"/>
              <a:t>07/11/2021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02E9A3-228C-48E7-9248-983F7E4737B5}" type="slidenum">
              <a:rPr lang="en-GB" smtClean="0"/>
              <a:t>‹#›</a:t>
            </a:fld>
            <a:endParaRPr lang="en-GB"/>
          </a:p>
        </p:txBody>
      </p:sp>
    </p:spTree>
    <p:extLst>
      <p:ext uri="{BB962C8B-B14F-4D97-AF65-F5344CB8AC3E}">
        <p14:creationId xmlns:p14="http://schemas.microsoft.com/office/powerpoint/2010/main" val="366733796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audio" Target="../media/media3.m4a"/><Relationship Id="rId7" Type="http://schemas.openxmlformats.org/officeDocument/2006/relationships/diagramData" Target="../diagrams/data1.xml"/><Relationship Id="rId12" Type="http://schemas.openxmlformats.org/officeDocument/2006/relationships/image" Target="../media/image2.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4.svg"/><Relationship Id="rId11" Type="http://schemas.microsoft.com/office/2007/relationships/diagramDrawing" Target="../diagrams/drawing1.xml"/><Relationship Id="rId5" Type="http://schemas.openxmlformats.org/officeDocument/2006/relationships/image" Target="../media/image3.png"/><Relationship Id="rId10" Type="http://schemas.openxmlformats.org/officeDocument/2006/relationships/diagramColors" Target="../diagrams/colors1.xml"/><Relationship Id="rId4" Type="http://schemas.openxmlformats.org/officeDocument/2006/relationships/slideLayout" Target="../slideLayouts/slideLayout7.xml"/><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6.xml"/><Relationship Id="rId7" Type="http://schemas.openxmlformats.org/officeDocument/2006/relationships/diagramColors" Target="../diagrams/colors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alphaModFix amt="50000"/>
          </a:blip>
          <a:srcRect t="5287" b="6477"/>
          <a:stretch/>
        </p:blipFill>
        <p:spPr>
          <a:xfrm>
            <a:off x="20" y="-152390"/>
            <a:ext cx="12191980" cy="6857990"/>
          </a:xfrm>
          <a:prstGeom prst="rect">
            <a:avLst/>
          </a:prstGeom>
        </p:spPr>
      </p:pic>
      <p:sp>
        <p:nvSpPr>
          <p:cNvPr id="2" name="Title 1"/>
          <p:cNvSpPr>
            <a:spLocks noGrp="1"/>
          </p:cNvSpPr>
          <p:nvPr>
            <p:ph type="ctrTitle"/>
          </p:nvPr>
        </p:nvSpPr>
        <p:spPr>
          <a:xfrm>
            <a:off x="4387349" y="1200152"/>
            <a:ext cx="6897171" cy="4457696"/>
          </a:xfrm>
        </p:spPr>
        <p:txBody>
          <a:bodyPr vert="horz" lIns="91440" tIns="45720" rIns="91440" bIns="45720" rtlCol="0" anchor="ctr">
            <a:normAutofit/>
          </a:bodyPr>
          <a:lstStyle/>
          <a:p>
            <a:pPr algn="l"/>
            <a:r>
              <a:rPr lang="en-US" sz="7400" dirty="0">
                <a:solidFill>
                  <a:srgbClr val="FFFFFF"/>
                </a:solidFill>
              </a:rPr>
              <a:t>Graduate Certificate in Counselling skills</a:t>
            </a:r>
          </a:p>
        </p:txBody>
      </p:sp>
      <p:sp>
        <p:nvSpPr>
          <p:cNvPr id="3" name="Subtitle 2"/>
          <p:cNvSpPr>
            <a:spLocks noGrp="1"/>
          </p:cNvSpPr>
          <p:nvPr>
            <p:ph type="subTitle" idx="1"/>
          </p:nvPr>
        </p:nvSpPr>
        <p:spPr>
          <a:xfrm>
            <a:off x="849963" y="1200152"/>
            <a:ext cx="2816535" cy="4457696"/>
          </a:xfrm>
        </p:spPr>
        <p:txBody>
          <a:bodyPr vert="horz" lIns="91440" tIns="45720" rIns="91440" bIns="45720" rtlCol="0" anchor="ctr">
            <a:normAutofit/>
          </a:bodyPr>
          <a:lstStyle/>
          <a:p>
            <a:pPr algn="r"/>
            <a:r>
              <a:rPr lang="en-US" sz="2800" dirty="0">
                <a:solidFill>
                  <a:srgbClr val="FFFFFF"/>
                </a:solidFill>
              </a:rPr>
              <a:t>Reflective Practice in Counselling ECCS6002</a:t>
            </a:r>
          </a:p>
        </p:txBody>
      </p:sp>
      <p:sp>
        <p:nvSpPr>
          <p:cNvPr id="20"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A6FECF7-6B13-4F70-8C65-850E609A09DE}"/>
              </a:ext>
            </a:extLst>
          </p:cNvPr>
          <p:cNvSpPr txBox="1"/>
          <p:nvPr/>
        </p:nvSpPr>
        <p:spPr>
          <a:xfrm>
            <a:off x="7152640" y="771532"/>
            <a:ext cx="4721422" cy="769441"/>
          </a:xfrm>
          <a:prstGeom prst="rect">
            <a:avLst/>
          </a:prstGeom>
          <a:solidFill>
            <a:schemeClr val="accent4">
              <a:lumMod val="75000"/>
            </a:schemeClr>
          </a:solidFill>
        </p:spPr>
        <p:txBody>
          <a:bodyPr wrap="square" rtlCol="0">
            <a:spAutoFit/>
          </a:bodyPr>
          <a:lstStyle/>
          <a:p>
            <a:pPr>
              <a:spcAft>
                <a:spcPts val="600"/>
              </a:spcAft>
            </a:pPr>
            <a:r>
              <a:rPr lang="en-GB" sz="4400" b="1"/>
              <a:t>Mrs Tania Morgan</a:t>
            </a:r>
          </a:p>
        </p:txBody>
      </p:sp>
      <p:sp>
        <p:nvSpPr>
          <p:cNvPr id="6" name="TextBox 5">
            <a:extLst>
              <a:ext uri="{FF2B5EF4-FFF2-40B4-BE49-F238E27FC236}">
                <a16:creationId xmlns:a16="http://schemas.microsoft.com/office/drawing/2014/main" id="{19DFD675-E4C7-4817-A09B-2E3FF84DDEB1}"/>
              </a:ext>
            </a:extLst>
          </p:cNvPr>
          <p:cNvSpPr txBox="1"/>
          <p:nvPr/>
        </p:nvSpPr>
        <p:spPr>
          <a:xfrm>
            <a:off x="8846050" y="6086468"/>
            <a:ext cx="2712377" cy="369332"/>
          </a:xfrm>
          <a:prstGeom prst="rect">
            <a:avLst/>
          </a:prstGeom>
          <a:noFill/>
        </p:spPr>
        <p:txBody>
          <a:bodyPr wrap="square" rtlCol="0">
            <a:spAutoFit/>
          </a:bodyPr>
          <a:lstStyle/>
          <a:p>
            <a:r>
              <a:rPr lang="en-GB" dirty="0"/>
              <a:t>Student number 1104480</a:t>
            </a:r>
          </a:p>
        </p:txBody>
      </p:sp>
      <p:pic>
        <p:nvPicPr>
          <p:cNvPr id="10" name="Audio 9">
            <a:hlinkClick r:id="" action="ppaction://media"/>
            <a:extLst>
              <a:ext uri="{FF2B5EF4-FFF2-40B4-BE49-F238E27FC236}">
                <a16:creationId xmlns:a16="http://schemas.microsoft.com/office/drawing/2014/main" id="{8280B01C-87CA-4D98-A4EF-D50B07721F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10297630"/>
      </p:ext>
    </p:extLst>
  </p:cSld>
  <p:clrMapOvr>
    <a:masterClrMapping/>
  </p:clrMapOvr>
  <mc:AlternateContent xmlns:mc="http://schemas.openxmlformats.org/markup-compatibility/2006" xmlns:p14="http://schemas.microsoft.com/office/powerpoint/2010/main">
    <mc:Choice Requires="p14">
      <p:transition spd="slow" p14:dur="2000" advTm="15400"/>
    </mc:Choice>
    <mc:Fallback xmlns="">
      <p:transition spd="slow" advTm="15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7E9A-F427-4626-A685-8994A961DEA2}"/>
              </a:ext>
            </a:extLst>
          </p:cNvPr>
          <p:cNvSpPr>
            <a:spLocks noGrp="1"/>
          </p:cNvSpPr>
          <p:nvPr>
            <p:ph type="title"/>
          </p:nvPr>
        </p:nvSpPr>
        <p:spPr/>
        <p:txBody>
          <a:bodyPr>
            <a:normAutofit/>
          </a:bodyPr>
          <a:lstStyle/>
          <a:p>
            <a:r>
              <a:rPr lang="en-GB" sz="7200" b="1" dirty="0"/>
              <a:t>Assignment Title</a:t>
            </a:r>
          </a:p>
        </p:txBody>
      </p:sp>
      <p:sp>
        <p:nvSpPr>
          <p:cNvPr id="3" name="Content Placeholder 2">
            <a:extLst>
              <a:ext uri="{FF2B5EF4-FFF2-40B4-BE49-F238E27FC236}">
                <a16:creationId xmlns:a16="http://schemas.microsoft.com/office/drawing/2014/main" id="{CFC0D6DD-2640-4BAF-8C80-6DB1BCE0CB2E}"/>
              </a:ext>
            </a:extLst>
          </p:cNvPr>
          <p:cNvSpPr>
            <a:spLocks noGrp="1"/>
          </p:cNvSpPr>
          <p:nvPr>
            <p:ph idx="1"/>
          </p:nvPr>
        </p:nvSpPr>
        <p:spPr/>
        <p:txBody>
          <a:bodyPr>
            <a:normAutofit/>
          </a:bodyPr>
          <a:lstStyle/>
          <a:p>
            <a:r>
              <a:rPr lang="en-GB" sz="3200" dirty="0"/>
              <a:t>Reflect on your personal story and consider the journey that you have taken to reach this point in your life.</a:t>
            </a:r>
          </a:p>
          <a:p>
            <a:r>
              <a:rPr lang="en-GB" sz="3200" dirty="0"/>
              <a:t>Critically reflect on this personal journey and choose a song, poem or object that reflects a significant transition in your life.</a:t>
            </a:r>
          </a:p>
          <a:p>
            <a:r>
              <a:rPr lang="en-GB" sz="3200" dirty="0"/>
              <a:t>Highlight the importance of this song, poem or object and identify the significance of this creative piece or item.</a:t>
            </a:r>
          </a:p>
        </p:txBody>
      </p:sp>
      <p:pic>
        <p:nvPicPr>
          <p:cNvPr id="5" name="Audio 4">
            <a:hlinkClick r:id="" action="ppaction://media"/>
            <a:extLst>
              <a:ext uri="{FF2B5EF4-FFF2-40B4-BE49-F238E27FC236}">
                <a16:creationId xmlns:a16="http://schemas.microsoft.com/office/drawing/2014/main" id="{74750DA0-CEA7-455D-AA12-1F404655AF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85279872"/>
      </p:ext>
    </p:extLst>
  </p:cSld>
  <p:clrMapOvr>
    <a:masterClrMapping/>
  </p:clrMapOvr>
  <mc:AlternateContent xmlns:mc="http://schemas.openxmlformats.org/markup-compatibility/2006" xmlns:p14="http://schemas.microsoft.com/office/powerpoint/2010/main">
    <mc:Choice Requires="p14">
      <p:transition spd="slow" p14:dur="2000" advTm="42152"/>
    </mc:Choice>
    <mc:Fallback xmlns="">
      <p:transition spd="slow" advTm="42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57CDC42-0EEC-4E69-A96C-A77A17F91845}"/>
              </a:ext>
            </a:extLst>
          </p:cNvPr>
          <p:cNvSpPr txBox="1"/>
          <p:nvPr/>
        </p:nvSpPr>
        <p:spPr>
          <a:xfrm>
            <a:off x="273116" y="17208"/>
            <a:ext cx="6986936" cy="211309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000" b="1" kern="1200" dirty="0">
                <a:solidFill>
                  <a:schemeClr val="tx1"/>
                </a:solidFill>
                <a:latin typeface="+mj-lt"/>
                <a:ea typeface="+mj-ea"/>
                <a:cs typeface="+mj-cs"/>
              </a:rPr>
              <a:t>How?</a:t>
            </a:r>
          </a:p>
        </p:txBody>
      </p:sp>
      <p:sp>
        <p:nvSpPr>
          <p:cNvPr id="51" name="Rectangle 5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a:extLst>
              <a:ext uri="{FF2B5EF4-FFF2-40B4-BE49-F238E27FC236}">
                <a16:creationId xmlns:a16="http://schemas.microsoft.com/office/drawing/2014/main" id="{86D5428D-7C3F-4E92-9498-C42D7DEABB4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75967" y="1359681"/>
            <a:ext cx="4170530" cy="4170530"/>
          </a:xfrm>
          <a:prstGeom prst="rect">
            <a:avLst/>
          </a:prstGeom>
        </p:spPr>
      </p:pic>
      <p:graphicFrame>
        <p:nvGraphicFramePr>
          <p:cNvPr id="44" name="TextBox 2">
            <a:extLst>
              <a:ext uri="{FF2B5EF4-FFF2-40B4-BE49-F238E27FC236}">
                <a16:creationId xmlns:a16="http://schemas.microsoft.com/office/drawing/2014/main" id="{22BF727B-53DC-4CAB-9DB2-687B2D028DC7}"/>
              </a:ext>
            </a:extLst>
          </p:cNvPr>
          <p:cNvGraphicFramePr/>
          <p:nvPr>
            <p:extLst>
              <p:ext uri="{D42A27DB-BD31-4B8C-83A1-F6EECF244321}">
                <p14:modId xmlns:p14="http://schemas.microsoft.com/office/powerpoint/2010/main" val="1167797055"/>
              </p:ext>
            </p:extLst>
          </p:nvPr>
        </p:nvGraphicFramePr>
        <p:xfrm>
          <a:off x="0" y="457621"/>
          <a:ext cx="8178800" cy="59427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Audio 9">
            <a:hlinkClick r:id="" action="ppaction://media"/>
            <a:extLst>
              <a:ext uri="{FF2B5EF4-FFF2-40B4-BE49-F238E27FC236}">
                <a16:creationId xmlns:a16="http://schemas.microsoft.com/office/drawing/2014/main" id="{45212F35-B799-4D80-AAAA-59D2414323AB}"/>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773729111"/>
      </p:ext>
    </p:extLst>
  </p:cSld>
  <p:clrMapOvr>
    <a:masterClrMapping/>
  </p:clrMapOvr>
  <mc:AlternateContent xmlns:mc="http://schemas.openxmlformats.org/markup-compatibility/2006" xmlns:p14="http://schemas.microsoft.com/office/powerpoint/2010/main">
    <mc:Choice Requires="p14">
      <p:transition spd="slow" p14:dur="2000" advTm="60306"/>
    </mc:Choice>
    <mc:Fallback xmlns="">
      <p:transition spd="slow" advTm="60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0FAA819-11A9-453A-A1BA-FCF26049A4C9}"/>
              </a:ext>
            </a:extLst>
          </p:cNvPr>
          <p:cNvSpPr txBox="1"/>
          <p:nvPr/>
        </p:nvSpPr>
        <p:spPr>
          <a:xfrm>
            <a:off x="82193" y="292339"/>
            <a:ext cx="6780944" cy="5840278"/>
          </a:xfrm>
          <a:prstGeom prst="rect">
            <a:avLst/>
          </a:prstGeom>
        </p:spPr>
        <p:txBody>
          <a:bodyPr vert="horz" lIns="91440" tIns="45720" rIns="91440" bIns="45720" rtlCol="0" anchor="t">
            <a:normAutofit fontScale="25000" lnSpcReduction="20000"/>
          </a:bodyPr>
          <a:lstStyle/>
          <a:p>
            <a:pPr>
              <a:lnSpc>
                <a:spcPct val="90000"/>
              </a:lnSpc>
              <a:spcAft>
                <a:spcPts val="600"/>
              </a:spcAft>
            </a:pPr>
            <a:r>
              <a:rPr lang="en-US" sz="17600" dirty="0"/>
              <a:t>What is Reflective Practice? </a:t>
            </a:r>
          </a:p>
          <a:p>
            <a:pPr>
              <a:lnSpc>
                <a:spcPct val="90000"/>
              </a:lnSpc>
              <a:spcAft>
                <a:spcPts val="600"/>
              </a:spcAft>
            </a:pPr>
            <a:endParaRPr lang="en-US" sz="14400" dirty="0"/>
          </a:p>
          <a:p>
            <a:pPr>
              <a:lnSpc>
                <a:spcPct val="90000"/>
              </a:lnSpc>
              <a:spcAft>
                <a:spcPts val="600"/>
              </a:spcAft>
            </a:pPr>
            <a:r>
              <a:rPr lang="en-US" sz="14400" dirty="0"/>
              <a:t>Gibbs Reflective Cycle (1988)…</a:t>
            </a:r>
          </a:p>
          <a:p>
            <a:pPr indent="-228600">
              <a:lnSpc>
                <a:spcPct val="90000"/>
              </a:lnSpc>
              <a:spcAft>
                <a:spcPts val="600"/>
              </a:spcAft>
              <a:buFont typeface="Arial" panose="020B0604020202020204" pitchFamily="34" charset="0"/>
              <a:buChar char="•"/>
            </a:pPr>
            <a:endParaRPr lang="en-US" sz="4400" dirty="0"/>
          </a:p>
          <a:p>
            <a:pPr marL="457200" indent="-228600">
              <a:lnSpc>
                <a:spcPct val="90000"/>
              </a:lnSpc>
              <a:spcAft>
                <a:spcPts val="600"/>
              </a:spcAft>
              <a:buFont typeface="Arial" panose="020B0604020202020204" pitchFamily="34" charset="0"/>
              <a:buChar char="•"/>
            </a:pPr>
            <a:r>
              <a:rPr lang="en-US" sz="11200" b="1" dirty="0"/>
              <a:t>Description </a:t>
            </a:r>
            <a:r>
              <a:rPr lang="en-US" sz="11200" dirty="0"/>
              <a:t>of the experience</a:t>
            </a:r>
          </a:p>
          <a:p>
            <a:pPr marL="457200" indent="-228600">
              <a:lnSpc>
                <a:spcPct val="90000"/>
              </a:lnSpc>
              <a:spcAft>
                <a:spcPts val="600"/>
              </a:spcAft>
              <a:buFont typeface="Arial" panose="020B0604020202020204" pitchFamily="34" charset="0"/>
              <a:buChar char="•"/>
            </a:pPr>
            <a:r>
              <a:rPr lang="en-US" sz="11200" b="1" dirty="0"/>
              <a:t>Feelings</a:t>
            </a:r>
            <a:r>
              <a:rPr lang="en-US" sz="11200" dirty="0"/>
              <a:t> and thoughts about the experience</a:t>
            </a:r>
          </a:p>
          <a:p>
            <a:pPr marL="457200" indent="-228600">
              <a:lnSpc>
                <a:spcPct val="90000"/>
              </a:lnSpc>
              <a:spcAft>
                <a:spcPts val="600"/>
              </a:spcAft>
              <a:buFont typeface="Arial" panose="020B0604020202020204" pitchFamily="34" charset="0"/>
              <a:buChar char="•"/>
            </a:pPr>
            <a:r>
              <a:rPr lang="en-US" sz="11200" dirty="0"/>
              <a:t>E</a:t>
            </a:r>
            <a:r>
              <a:rPr lang="en-US" sz="11200" b="1" dirty="0"/>
              <a:t>valuation</a:t>
            </a:r>
            <a:r>
              <a:rPr lang="en-US" sz="11200" dirty="0"/>
              <a:t> of the experience, good and bad</a:t>
            </a:r>
          </a:p>
          <a:p>
            <a:pPr marL="457200" indent="-228600">
              <a:lnSpc>
                <a:spcPct val="90000"/>
              </a:lnSpc>
              <a:spcAft>
                <a:spcPts val="600"/>
              </a:spcAft>
              <a:buFont typeface="Arial" panose="020B0604020202020204" pitchFamily="34" charset="0"/>
              <a:buChar char="•"/>
            </a:pPr>
            <a:r>
              <a:rPr lang="en-US" sz="11200" b="1" dirty="0"/>
              <a:t>Analysis</a:t>
            </a:r>
            <a:r>
              <a:rPr lang="en-US" sz="11200" dirty="0"/>
              <a:t> to make sense of the situation</a:t>
            </a:r>
          </a:p>
          <a:p>
            <a:pPr marL="457200" indent="-228600">
              <a:lnSpc>
                <a:spcPct val="90000"/>
              </a:lnSpc>
              <a:spcAft>
                <a:spcPts val="600"/>
              </a:spcAft>
              <a:buFont typeface="Arial" panose="020B0604020202020204" pitchFamily="34" charset="0"/>
              <a:buChar char="•"/>
            </a:pPr>
            <a:r>
              <a:rPr lang="en-US" sz="11200" b="1" dirty="0"/>
              <a:t>Conclusion</a:t>
            </a:r>
            <a:r>
              <a:rPr lang="en-US" sz="11200" dirty="0"/>
              <a:t> about what you have learned and what you could have done differently</a:t>
            </a:r>
          </a:p>
          <a:p>
            <a:pPr marL="457200" indent="-228600">
              <a:lnSpc>
                <a:spcPct val="90000"/>
              </a:lnSpc>
              <a:spcAft>
                <a:spcPts val="600"/>
              </a:spcAft>
              <a:buFont typeface="Arial" panose="020B0604020202020204" pitchFamily="34" charset="0"/>
              <a:buChar char="•"/>
            </a:pPr>
            <a:r>
              <a:rPr lang="en-US" sz="11200" b="1" dirty="0"/>
              <a:t>Action plan </a:t>
            </a:r>
            <a:r>
              <a:rPr lang="en-US" sz="11200" dirty="0"/>
              <a:t>for how you would deal with similar situations in the future</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15" name="Freeform: Shape 1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46194181-FAD5-4EB6-BA81-D98504499933}"/>
              </a:ext>
            </a:extLst>
          </p:cNvPr>
          <p:cNvPicPr>
            <a:picLocks noChangeAspect="1"/>
          </p:cNvPicPr>
          <p:nvPr/>
        </p:nvPicPr>
        <p:blipFill rotWithShape="1">
          <a:blip r:embed="rId4"/>
          <a:srcRect l="13232" r="14594"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6" name="Audio 5">
            <a:hlinkClick r:id="" action="ppaction://media"/>
            <a:extLst>
              <a:ext uri="{FF2B5EF4-FFF2-40B4-BE49-F238E27FC236}">
                <a16:creationId xmlns:a16="http://schemas.microsoft.com/office/drawing/2014/main" id="{B21EF2F2-19C7-4549-861C-B6C85D96E0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20681329"/>
      </p:ext>
    </p:extLst>
  </p:cSld>
  <p:clrMapOvr>
    <a:masterClrMapping/>
  </p:clrMapOvr>
  <mc:AlternateContent xmlns:mc="http://schemas.openxmlformats.org/markup-compatibility/2006" xmlns:p14="http://schemas.microsoft.com/office/powerpoint/2010/main">
    <mc:Choice Requires="p14">
      <p:transition spd="slow" p14:dur="2000" advTm="94120"/>
    </mc:Choice>
    <mc:Fallback xmlns="">
      <p:transition spd="slow" advTm="94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767DD4-8021-4E73-B054-BE4CCE9F9520}"/>
              </a:ext>
            </a:extLst>
          </p:cNvPr>
          <p:cNvSpPr>
            <a:spLocks noGrp="1"/>
          </p:cNvSpPr>
          <p:nvPr>
            <p:ph type="title"/>
          </p:nvPr>
        </p:nvSpPr>
        <p:spPr>
          <a:xfrm>
            <a:off x="1955199" y="-411322"/>
            <a:ext cx="8272458" cy="3189507"/>
          </a:xfrm>
        </p:spPr>
        <p:txBody>
          <a:bodyPr vert="horz" lIns="91440" tIns="45720" rIns="91440" bIns="45720" rtlCol="0" anchor="b">
            <a:normAutofit/>
          </a:bodyPr>
          <a:lstStyle/>
          <a:p>
            <a:r>
              <a:rPr lang="en-US" sz="8000" kern="1200" dirty="0">
                <a:solidFill>
                  <a:srgbClr val="FFFFFF"/>
                </a:solidFill>
                <a:latin typeface="+mj-lt"/>
                <a:ea typeface="+mj-ea"/>
                <a:cs typeface="+mj-cs"/>
              </a:rPr>
              <a:t>      </a:t>
            </a:r>
            <a:r>
              <a:rPr lang="en-US" sz="8000" b="1" kern="1200" dirty="0">
                <a:solidFill>
                  <a:srgbClr val="FFFFFF"/>
                </a:solidFill>
                <a:latin typeface="+mj-lt"/>
                <a:ea typeface="+mj-ea"/>
                <a:cs typeface="+mj-cs"/>
              </a:rPr>
              <a:t>Why bother?</a:t>
            </a:r>
          </a:p>
        </p:txBody>
      </p:sp>
      <p:sp>
        <p:nvSpPr>
          <p:cNvPr id="29"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TextBox 33">
            <a:extLst>
              <a:ext uri="{FF2B5EF4-FFF2-40B4-BE49-F238E27FC236}">
                <a16:creationId xmlns:a16="http://schemas.microsoft.com/office/drawing/2014/main" id="{DF83F734-BABC-4F99-B2FB-DA76637F8DED}"/>
              </a:ext>
            </a:extLst>
          </p:cNvPr>
          <p:cNvSpPr txBox="1"/>
          <p:nvPr/>
        </p:nvSpPr>
        <p:spPr>
          <a:xfrm>
            <a:off x="150809" y="3924511"/>
            <a:ext cx="8847926" cy="1846659"/>
          </a:xfrm>
          <a:prstGeom prst="rect">
            <a:avLst/>
          </a:prstGeom>
          <a:noFill/>
        </p:spPr>
        <p:txBody>
          <a:bodyPr wrap="square">
            <a:spAutoFit/>
          </a:bodyPr>
          <a:lstStyle/>
          <a:p>
            <a:endParaRPr lang="en-GB" sz="1800" b="1" dirty="0"/>
          </a:p>
          <a:p>
            <a:r>
              <a:rPr lang="en-GB" sz="3200" dirty="0"/>
              <a:t>‘Learning through and from experience towards gaining new insights of self and practice’ (Finlay, 2008)</a:t>
            </a:r>
          </a:p>
        </p:txBody>
      </p:sp>
      <p:pic>
        <p:nvPicPr>
          <p:cNvPr id="7" name="Audio 6">
            <a:hlinkClick r:id="" action="ppaction://media"/>
            <a:extLst>
              <a:ext uri="{FF2B5EF4-FFF2-40B4-BE49-F238E27FC236}">
                <a16:creationId xmlns:a16="http://schemas.microsoft.com/office/drawing/2014/main" id="{02575DB6-EFA3-4BC7-9418-52CE3C011B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99530232"/>
      </p:ext>
    </p:extLst>
  </p:cSld>
  <p:clrMapOvr>
    <a:masterClrMapping/>
  </p:clrMapOvr>
  <mc:AlternateContent xmlns:mc="http://schemas.openxmlformats.org/markup-compatibility/2006" xmlns:p14="http://schemas.microsoft.com/office/powerpoint/2010/main">
    <mc:Choice Requires="p14">
      <p:transition spd="slow" p14:dur="2000" advTm="38056"/>
    </mc:Choice>
    <mc:Fallback xmlns="">
      <p:transition spd="slow" advTm="38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DD0F023-A003-450E-8BBB-0BE8059AA81E}"/>
              </a:ext>
            </a:extLst>
          </p:cNvPr>
          <p:cNvPicPr>
            <a:picLocks noGrp="1" noChangeAspect="1"/>
          </p:cNvPicPr>
          <p:nvPr>
            <p:ph idx="1"/>
          </p:nvPr>
        </p:nvPicPr>
        <p:blipFill rotWithShape="1">
          <a:blip r:embed="rId4"/>
          <a:srcRect r="20689"/>
          <a:stretch/>
        </p:blipFill>
        <p:spPr>
          <a:xfrm>
            <a:off x="2522358"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AFC8182-836B-43F4-91A1-6EE096FFF4EC}"/>
              </a:ext>
            </a:extLst>
          </p:cNvPr>
          <p:cNvSpPr txBox="1"/>
          <p:nvPr/>
        </p:nvSpPr>
        <p:spPr>
          <a:xfrm>
            <a:off x="838200" y="698643"/>
            <a:ext cx="9486900" cy="5478320"/>
          </a:xfrm>
          <a:prstGeom prst="rect">
            <a:avLst/>
          </a:prstGeom>
        </p:spPr>
        <p:txBody>
          <a:bodyPr vert="horz" lIns="91440" tIns="45720" rIns="91440" bIns="45720" rtlCol="0">
            <a:normAutofit/>
          </a:bodyPr>
          <a:lstStyle/>
          <a:p>
            <a:pPr>
              <a:lnSpc>
                <a:spcPct val="90000"/>
              </a:lnSpc>
              <a:spcAft>
                <a:spcPts val="600"/>
              </a:spcAft>
            </a:pPr>
            <a:endParaRPr lang="en-GB" sz="4800" dirty="0"/>
          </a:p>
          <a:p>
            <a:pPr>
              <a:lnSpc>
                <a:spcPct val="90000"/>
              </a:lnSpc>
              <a:spcAft>
                <a:spcPts val="600"/>
              </a:spcAft>
            </a:pPr>
            <a:r>
              <a:rPr lang="en-GB" sz="4800" dirty="0"/>
              <a:t>Counselling is often described as ‘Talk Therapy’ and aims to provide clients with time and space to explore, understand and resolve their problems.</a:t>
            </a:r>
            <a:endParaRPr lang="en-US" sz="4800" b="1" dirty="0"/>
          </a:p>
        </p:txBody>
      </p:sp>
      <p:pic>
        <p:nvPicPr>
          <p:cNvPr id="5" name="Audio 4">
            <a:hlinkClick r:id="" action="ppaction://media"/>
            <a:extLst>
              <a:ext uri="{FF2B5EF4-FFF2-40B4-BE49-F238E27FC236}">
                <a16:creationId xmlns:a16="http://schemas.microsoft.com/office/drawing/2014/main" id="{8B9041EB-CD4B-4DB0-88D2-B56AD7869B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82491870"/>
      </p:ext>
    </p:extLst>
  </p:cSld>
  <p:clrMapOvr>
    <a:masterClrMapping/>
  </p:clrMapOvr>
  <mc:AlternateContent xmlns:mc="http://schemas.openxmlformats.org/markup-compatibility/2006" xmlns:p14="http://schemas.microsoft.com/office/powerpoint/2010/main">
    <mc:Choice Requires="p14">
      <p:transition spd="slow" p14:dur="2000" advTm="26480"/>
    </mc:Choice>
    <mc:Fallback xmlns="">
      <p:transition spd="slow" advTm="26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60000"/>
                <a:lumOff val="40000"/>
              </a:schemeClr>
            </a:gs>
            <a:gs pos="50000">
              <a:schemeClr val="bg2">
                <a:tint val="98000"/>
                <a:satMod val="130000"/>
                <a:shade val="90000"/>
                <a:lumMod val="103000"/>
              </a:schemeClr>
            </a:gs>
            <a:gs pos="100000">
              <a:schemeClr val="bg2">
                <a:shade val="63000"/>
                <a:satMod val="120000"/>
              </a:schemeClr>
            </a:gs>
          </a:gsLst>
          <a:lin ang="5400000" scaled="0"/>
          <a:tileRect/>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descr="One in a crowd">
            <a:extLst>
              <a:ext uri="{FF2B5EF4-FFF2-40B4-BE49-F238E27FC236}">
                <a16:creationId xmlns:a16="http://schemas.microsoft.com/office/drawing/2014/main" id="{4B1BA495-843E-4187-B6B8-94087BD01F80}"/>
              </a:ext>
            </a:extLst>
          </p:cNvPr>
          <p:cNvPicPr>
            <a:picLocks noChangeAspect="1"/>
          </p:cNvPicPr>
          <p:nvPr/>
        </p:nvPicPr>
        <p:blipFill rotWithShape="1">
          <a:blip r:embed="rId4"/>
          <a:srcRect b="5436"/>
          <a:stretch/>
        </p:blipFill>
        <p:spPr>
          <a:xfrm>
            <a:off x="0" y="10"/>
            <a:ext cx="9669642" cy="6857990"/>
          </a:xfrm>
          <a:prstGeom prst="rect">
            <a:avLst/>
          </a:prstGeom>
          <a:solidFill>
            <a:schemeClr val="accent4">
              <a:lumMod val="60000"/>
              <a:lumOff val="40000"/>
            </a:schemeClr>
          </a:solidFill>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E5868A-A6A3-485C-9CF9-AA85DB9E4FE3}"/>
              </a:ext>
            </a:extLst>
          </p:cNvPr>
          <p:cNvSpPr>
            <a:spLocks noGrp="1"/>
          </p:cNvSpPr>
          <p:nvPr>
            <p:ph type="title"/>
          </p:nvPr>
        </p:nvSpPr>
        <p:spPr>
          <a:xfrm>
            <a:off x="7531610" y="365125"/>
            <a:ext cx="3822189" cy="1899912"/>
          </a:xfrm>
        </p:spPr>
        <p:txBody>
          <a:bodyPr vert="horz" lIns="91440" tIns="45720" rIns="91440" bIns="45720" rtlCol="0" anchor="ctr">
            <a:normAutofit/>
          </a:bodyPr>
          <a:lstStyle/>
          <a:p>
            <a:br>
              <a:rPr lang="en-US" sz="4000"/>
            </a:br>
            <a:endParaRPr lang="en-US" sz="4000"/>
          </a:p>
        </p:txBody>
      </p:sp>
      <p:sp>
        <p:nvSpPr>
          <p:cNvPr id="5" name="TextBox 4">
            <a:extLst>
              <a:ext uri="{FF2B5EF4-FFF2-40B4-BE49-F238E27FC236}">
                <a16:creationId xmlns:a16="http://schemas.microsoft.com/office/drawing/2014/main" id="{44124242-14F0-4989-8D34-23C8EBD6EFF5}"/>
              </a:ext>
            </a:extLst>
          </p:cNvPr>
          <p:cNvSpPr txBox="1"/>
          <p:nvPr/>
        </p:nvSpPr>
        <p:spPr>
          <a:xfrm>
            <a:off x="6889075" y="365125"/>
            <a:ext cx="5107258" cy="5811838"/>
          </a:xfrm>
          <a:prstGeom prst="rect">
            <a:avLst/>
          </a:prstGeom>
        </p:spPr>
        <p:txBody>
          <a:bodyPr vert="horz" lIns="91440" tIns="45720" rIns="91440" bIns="45720" rtlCol="0">
            <a:normAutofit/>
          </a:bodyPr>
          <a:lstStyle/>
          <a:p>
            <a:pPr>
              <a:lnSpc>
                <a:spcPct val="90000"/>
              </a:lnSpc>
              <a:spcAft>
                <a:spcPts val="600"/>
              </a:spcAft>
            </a:pPr>
            <a:r>
              <a:rPr lang="en-US" sz="4000" b="1" dirty="0"/>
              <a:t>Core conditions for a trusting, professional relationship:-</a:t>
            </a:r>
          </a:p>
          <a:p>
            <a:pPr indent="-228600">
              <a:lnSpc>
                <a:spcPct val="90000"/>
              </a:lnSpc>
              <a:spcAft>
                <a:spcPts val="600"/>
              </a:spcAft>
              <a:buFont typeface="Arial" panose="020B0604020202020204" pitchFamily="34" charset="0"/>
              <a:buChar char="•"/>
            </a:pPr>
            <a:endParaRPr lang="en-US" sz="2000" b="1" dirty="0"/>
          </a:p>
          <a:p>
            <a:pPr marL="685800" indent="-228600">
              <a:lnSpc>
                <a:spcPct val="90000"/>
              </a:lnSpc>
              <a:spcAft>
                <a:spcPts val="600"/>
              </a:spcAft>
              <a:buFont typeface="Arial" panose="020B0604020202020204" pitchFamily="34" charset="0"/>
              <a:buChar char="•"/>
            </a:pPr>
            <a:r>
              <a:rPr lang="en-US" sz="3200" b="1" dirty="0"/>
              <a:t>Safe and supportive setting</a:t>
            </a:r>
          </a:p>
          <a:p>
            <a:pPr marL="685800" indent="-228600">
              <a:lnSpc>
                <a:spcPct val="90000"/>
              </a:lnSpc>
              <a:spcAft>
                <a:spcPts val="600"/>
              </a:spcAft>
              <a:buFont typeface="Arial" panose="020B0604020202020204" pitchFamily="34" charset="0"/>
              <a:buChar char="•"/>
            </a:pPr>
            <a:r>
              <a:rPr lang="en-US" sz="3200" b="1" dirty="0"/>
              <a:t>Confidentiality</a:t>
            </a:r>
          </a:p>
          <a:p>
            <a:pPr marL="685800" indent="-228600">
              <a:lnSpc>
                <a:spcPct val="90000"/>
              </a:lnSpc>
              <a:spcAft>
                <a:spcPts val="600"/>
              </a:spcAft>
              <a:buFont typeface="Arial" panose="020B0604020202020204" pitchFamily="34" charset="0"/>
              <a:buChar char="•"/>
            </a:pPr>
            <a:r>
              <a:rPr lang="en-US" sz="3200" b="1" dirty="0"/>
              <a:t>Respect</a:t>
            </a:r>
          </a:p>
          <a:p>
            <a:pPr marL="685800" indent="-228600">
              <a:lnSpc>
                <a:spcPct val="90000"/>
              </a:lnSpc>
              <a:spcAft>
                <a:spcPts val="600"/>
              </a:spcAft>
              <a:buFont typeface="Arial" panose="020B0604020202020204" pitchFamily="34" charset="0"/>
              <a:buChar char="•"/>
            </a:pPr>
            <a:r>
              <a:rPr lang="en-US" sz="3200" b="1" dirty="0"/>
              <a:t>Non </a:t>
            </a:r>
            <a:r>
              <a:rPr lang="en-US" sz="3200" b="1" dirty="0" err="1"/>
              <a:t>judgemental</a:t>
            </a:r>
            <a:endParaRPr lang="en-US" sz="3200" b="1" dirty="0"/>
          </a:p>
          <a:p>
            <a:pPr marL="685800" indent="-228600">
              <a:lnSpc>
                <a:spcPct val="90000"/>
              </a:lnSpc>
              <a:spcAft>
                <a:spcPts val="600"/>
              </a:spcAft>
              <a:buFont typeface="Arial" panose="020B0604020202020204" pitchFamily="34" charset="0"/>
              <a:buChar char="•"/>
            </a:pPr>
            <a:r>
              <a:rPr lang="en-US" sz="3200" b="1" dirty="0"/>
              <a:t>Maintain impartiality, integrity and reliability</a:t>
            </a:r>
          </a:p>
        </p:txBody>
      </p:sp>
      <p:pic>
        <p:nvPicPr>
          <p:cNvPr id="3" name="Audio 2">
            <a:hlinkClick r:id="" action="ppaction://media"/>
            <a:extLst>
              <a:ext uri="{FF2B5EF4-FFF2-40B4-BE49-F238E27FC236}">
                <a16:creationId xmlns:a16="http://schemas.microsoft.com/office/drawing/2014/main" id="{62122DCB-F43F-4891-B825-06CB243618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38772843"/>
      </p:ext>
    </p:extLst>
  </p:cSld>
  <p:clrMapOvr>
    <a:masterClrMapping/>
  </p:clrMapOvr>
  <mc:AlternateContent xmlns:mc="http://schemas.openxmlformats.org/markup-compatibility/2006" xmlns:p14="http://schemas.microsoft.com/office/powerpoint/2010/main">
    <mc:Choice Requires="p14">
      <p:transition spd="slow" p14:dur="2000" advTm="85805"/>
    </mc:Choice>
    <mc:Fallback xmlns="">
      <p:transition spd="slow" advTm="85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B462-E619-44CB-AAF0-169280D07344}"/>
              </a:ext>
            </a:extLst>
          </p:cNvPr>
          <p:cNvSpPr>
            <a:spLocks noGrp="1"/>
          </p:cNvSpPr>
          <p:nvPr>
            <p:ph type="title"/>
          </p:nvPr>
        </p:nvSpPr>
        <p:spPr>
          <a:xfrm>
            <a:off x="838200" y="90643"/>
            <a:ext cx="10515600" cy="1325563"/>
          </a:xfrm>
        </p:spPr>
        <p:txBody>
          <a:bodyPr>
            <a:normAutofit/>
          </a:bodyPr>
          <a:lstStyle/>
          <a:p>
            <a:pPr algn="ctr"/>
            <a:r>
              <a:rPr lang="en-GB" sz="5400" b="1" dirty="0"/>
              <a:t>Therapeutic relationship</a:t>
            </a:r>
          </a:p>
        </p:txBody>
      </p:sp>
      <p:graphicFrame>
        <p:nvGraphicFramePr>
          <p:cNvPr id="5" name="TextBox 2">
            <a:extLst>
              <a:ext uri="{FF2B5EF4-FFF2-40B4-BE49-F238E27FC236}">
                <a16:creationId xmlns:a16="http://schemas.microsoft.com/office/drawing/2014/main" id="{3BA228D7-7350-4EC2-85D7-E96A479C30EA}"/>
              </a:ext>
            </a:extLst>
          </p:cNvPr>
          <p:cNvGraphicFramePr/>
          <p:nvPr>
            <p:extLst>
              <p:ext uri="{D42A27DB-BD31-4B8C-83A1-F6EECF244321}">
                <p14:modId xmlns:p14="http://schemas.microsoft.com/office/powerpoint/2010/main" val="1863734460"/>
              </p:ext>
            </p:extLst>
          </p:nvPr>
        </p:nvGraphicFramePr>
        <p:xfrm>
          <a:off x="390293" y="1416206"/>
          <a:ext cx="11429999" cy="49926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E0572FAD-FF89-47C4-A329-78EEF1F402C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37505739"/>
      </p:ext>
    </p:extLst>
  </p:cSld>
  <p:clrMapOvr>
    <a:masterClrMapping/>
  </p:clrMapOvr>
  <mc:AlternateContent xmlns:mc="http://schemas.openxmlformats.org/markup-compatibility/2006" xmlns:p14="http://schemas.microsoft.com/office/powerpoint/2010/main">
    <mc:Choice Requires="p14">
      <p:transition spd="slow" p14:dur="2000" advTm="62395"/>
    </mc:Choice>
    <mc:Fallback xmlns="">
      <p:transition spd="slow" advTm="62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DD0F023-A003-450E-8BBB-0BE8059AA81E}"/>
              </a:ext>
            </a:extLst>
          </p:cNvPr>
          <p:cNvPicPr>
            <a:picLocks noGrp="1" noChangeAspect="1"/>
          </p:cNvPicPr>
          <p:nvPr>
            <p:ph idx="1"/>
          </p:nvPr>
        </p:nvPicPr>
        <p:blipFill rotWithShape="1">
          <a:blip r:embed="rId4"/>
          <a:srcRect r="20689"/>
          <a:stretch/>
        </p:blipFill>
        <p:spPr>
          <a:xfrm>
            <a:off x="2522356"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AFC8182-836B-43F4-91A1-6EE096FFF4EC}"/>
              </a:ext>
            </a:extLst>
          </p:cNvPr>
          <p:cNvSpPr txBox="1"/>
          <p:nvPr/>
        </p:nvSpPr>
        <p:spPr>
          <a:xfrm>
            <a:off x="838200" y="1409701"/>
            <a:ext cx="9486900" cy="4767262"/>
          </a:xfrm>
          <a:prstGeom prst="rect">
            <a:avLst/>
          </a:prstGeom>
        </p:spPr>
        <p:txBody>
          <a:bodyPr vert="horz" lIns="91440" tIns="45720" rIns="91440" bIns="45720" rtlCol="0">
            <a:normAutofit/>
          </a:bodyPr>
          <a:lstStyle/>
          <a:p>
            <a:pPr>
              <a:lnSpc>
                <a:spcPct val="90000"/>
              </a:lnSpc>
              <a:spcAft>
                <a:spcPts val="600"/>
              </a:spcAft>
            </a:pPr>
            <a:r>
              <a:rPr lang="en-US" sz="5400" b="1" dirty="0"/>
              <a:t>Covid-19 and Bereavement early in 2020 were transitional in making me stop and take stock of my life!</a:t>
            </a:r>
          </a:p>
        </p:txBody>
      </p:sp>
      <p:pic>
        <p:nvPicPr>
          <p:cNvPr id="6" name="Audio 5">
            <a:hlinkClick r:id="" action="ppaction://media"/>
            <a:extLst>
              <a:ext uri="{FF2B5EF4-FFF2-40B4-BE49-F238E27FC236}">
                <a16:creationId xmlns:a16="http://schemas.microsoft.com/office/drawing/2014/main" id="{6589186C-568D-4899-8633-B28F189DB5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72874649"/>
      </p:ext>
    </p:extLst>
  </p:cSld>
  <p:clrMapOvr>
    <a:masterClrMapping/>
  </p:clrMapOvr>
  <mc:AlternateContent xmlns:mc="http://schemas.openxmlformats.org/markup-compatibility/2006" xmlns:p14="http://schemas.microsoft.com/office/powerpoint/2010/main">
    <mc:Choice Requires="p14">
      <p:transition spd="slow" p14:dur="2000" advTm="21307"/>
    </mc:Choice>
    <mc:Fallback xmlns="">
      <p:transition spd="slow" advTm="21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AF80EA8-8A5E-401D-850E-DBB85985E7F0}"/>
              </a:ext>
            </a:extLst>
          </p:cNvPr>
          <p:cNvPicPr>
            <a:picLocks noChangeAspect="1"/>
          </p:cNvPicPr>
          <p:nvPr/>
        </p:nvPicPr>
        <p:blipFill rotWithShape="1">
          <a:blip r:embed="rId4">
            <a:alphaModFix/>
          </a:blip>
          <a:srcRect t="8833" r="-1" b="5547"/>
          <a:stretch/>
        </p:blipFill>
        <p:spPr>
          <a:xfrm>
            <a:off x="5153025" y="498475"/>
            <a:ext cx="6553200" cy="3117850"/>
          </a:xfrm>
          <a:prstGeom prst="rect">
            <a:avLst/>
          </a:prstGeom>
        </p:spPr>
      </p:pic>
      <p:pic>
        <p:nvPicPr>
          <p:cNvPr id="21" name="Picture Placeholder 5">
            <a:extLst>
              <a:ext uri="{FF2B5EF4-FFF2-40B4-BE49-F238E27FC236}">
                <a16:creationId xmlns:a16="http://schemas.microsoft.com/office/drawing/2014/main" id="{212A11CC-D866-4639-9998-17395712808E}"/>
              </a:ext>
            </a:extLst>
          </p:cNvPr>
          <p:cNvPicPr>
            <a:picLocks noChangeAspect="1"/>
          </p:cNvPicPr>
          <p:nvPr/>
        </p:nvPicPr>
        <p:blipFill rotWithShape="1">
          <a:blip r:embed="rId5">
            <a:alphaModFix/>
          </a:blip>
          <a:srcRect t="20209" r="-1" b="24382"/>
          <a:stretch/>
        </p:blipFill>
        <p:spPr>
          <a:xfrm>
            <a:off x="5153025" y="3686175"/>
            <a:ext cx="6553200" cy="2678113"/>
          </a:xfrm>
          <a:prstGeom prst="rect">
            <a:avLst/>
          </a:prstGeom>
        </p:spPr>
      </p:pic>
      <p:sp>
        <p:nvSpPr>
          <p:cNvPr id="2" name="Title 1">
            <a:extLst>
              <a:ext uri="{FF2B5EF4-FFF2-40B4-BE49-F238E27FC236}">
                <a16:creationId xmlns:a16="http://schemas.microsoft.com/office/drawing/2014/main" id="{B8E9D1CC-13C2-46AD-91B9-256F05B147C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400" b="1" kern="1200" dirty="0">
                <a:ln>
                  <a:solidFill>
                    <a:schemeClr val="accent1"/>
                  </a:solidFill>
                </a:ln>
                <a:solidFill>
                  <a:srgbClr val="FFFFFF"/>
                </a:solidFill>
                <a:latin typeface="+mj-lt"/>
                <a:ea typeface="+mj-ea"/>
                <a:cs typeface="+mj-cs"/>
              </a:rPr>
              <a:t>While reflecting on what represents my life journey most, I stumbled upon this!</a:t>
            </a:r>
          </a:p>
        </p:txBody>
      </p:sp>
      <p:pic>
        <p:nvPicPr>
          <p:cNvPr id="6" name="Audio 5">
            <a:hlinkClick r:id="" action="ppaction://media"/>
            <a:extLst>
              <a:ext uri="{FF2B5EF4-FFF2-40B4-BE49-F238E27FC236}">
                <a16:creationId xmlns:a16="http://schemas.microsoft.com/office/drawing/2014/main" id="{1D161931-5B69-4ECB-A7B8-E416855D05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0164778"/>
      </p:ext>
    </p:extLst>
  </p:cSld>
  <p:clrMapOvr>
    <a:masterClrMapping/>
  </p:clrMapOvr>
  <mc:AlternateContent xmlns:mc="http://schemas.openxmlformats.org/markup-compatibility/2006" xmlns:p14="http://schemas.microsoft.com/office/powerpoint/2010/main">
    <mc:Choice Requires="p14">
      <p:transition spd="slow" p14:dur="2000" advTm="15065"/>
    </mc:Choice>
    <mc:Fallback xmlns="">
      <p:transition spd="slow" advTm="15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9"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D1CC-13C2-46AD-91B9-256F05B147C4}"/>
              </a:ext>
            </a:extLst>
          </p:cNvPr>
          <p:cNvSpPr>
            <a:spLocks noGrp="1"/>
          </p:cNvSpPr>
          <p:nvPr>
            <p:ph type="title"/>
          </p:nvPr>
        </p:nvSpPr>
        <p:spPr>
          <a:xfrm>
            <a:off x="6778390" y="912412"/>
            <a:ext cx="4887685" cy="1777419"/>
          </a:xfrm>
        </p:spPr>
        <p:txBody>
          <a:bodyPr vert="horz" lIns="91440" tIns="45720" rIns="91440" bIns="45720" rtlCol="0" anchor="b">
            <a:noAutofit/>
          </a:bodyPr>
          <a:lstStyle/>
          <a:p>
            <a:r>
              <a:rPr lang="en-US" sz="4400" b="1"/>
              <a:t>The scale represents my need for balance- in all things</a:t>
            </a:r>
          </a:p>
        </p:txBody>
      </p:sp>
      <p:pic>
        <p:nvPicPr>
          <p:cNvPr id="8" name="Picture 7">
            <a:extLst>
              <a:ext uri="{FF2B5EF4-FFF2-40B4-BE49-F238E27FC236}">
                <a16:creationId xmlns:a16="http://schemas.microsoft.com/office/drawing/2014/main" id="{1986272D-C293-4B93-9684-330853F583A3}"/>
              </a:ext>
            </a:extLst>
          </p:cNvPr>
          <p:cNvPicPr>
            <a:picLocks noChangeAspect="1"/>
          </p:cNvPicPr>
          <p:nvPr/>
        </p:nvPicPr>
        <p:blipFill rotWithShape="1">
          <a:blip r:embed="rId4"/>
          <a:srcRect l="12381" r="20595" b="-3"/>
          <a:stretch/>
        </p:blipFill>
        <p:spPr>
          <a:xfrm>
            <a:off x="391902" y="573678"/>
            <a:ext cx="5535442" cy="5710645"/>
          </a:xfrm>
          <a:prstGeom prst="rect">
            <a:avLst/>
          </a:prstGeom>
        </p:spPr>
      </p:pic>
      <p:sp>
        <p:nvSpPr>
          <p:cNvPr id="51"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55822E9-BDBA-4F02-98D5-B116489765A1}"/>
              </a:ext>
            </a:extLst>
          </p:cNvPr>
          <p:cNvSpPr>
            <a:spLocks noGrp="1"/>
          </p:cNvSpPr>
          <p:nvPr>
            <p:ph type="body" sz="half" idx="2"/>
          </p:nvPr>
        </p:nvSpPr>
        <p:spPr>
          <a:xfrm>
            <a:off x="6264658" y="2609850"/>
            <a:ext cx="5915150" cy="3676650"/>
          </a:xfrm>
        </p:spPr>
        <p:txBody>
          <a:bodyPr vert="horz" lIns="91440" tIns="45720" rIns="91440" bIns="45720" rtlCol="0" anchor="t">
            <a:normAutofit lnSpcReduction="10000"/>
          </a:bodyPr>
          <a:lstStyle/>
          <a:p>
            <a:pPr indent="-228600">
              <a:buFont typeface="Arial" panose="020B0604020202020204" pitchFamily="34" charset="0"/>
              <a:buChar char="•"/>
            </a:pPr>
            <a:endParaRPr lang="en-US" sz="2000" b="1" dirty="0"/>
          </a:p>
          <a:p>
            <a:r>
              <a:rPr lang="en-US" sz="2400" b="1" dirty="0"/>
              <a:t>This particular scale was significant because it was:-</a:t>
            </a:r>
          </a:p>
          <a:p>
            <a:pPr marL="285750" indent="-228600">
              <a:buFont typeface="Arial" panose="020B0604020202020204" pitchFamily="34" charset="0"/>
              <a:buChar char="•"/>
            </a:pPr>
            <a:endParaRPr lang="en-US" sz="2400" b="1" dirty="0"/>
          </a:p>
          <a:p>
            <a:pPr marL="285750" indent="-228600">
              <a:buFont typeface="Arial" panose="020B0604020202020204" pitchFamily="34" charset="0"/>
              <a:buChar char="•"/>
            </a:pPr>
            <a:r>
              <a:rPr lang="en-US" sz="2000" b="1" dirty="0"/>
              <a:t>Attractive and made of quality materials </a:t>
            </a:r>
          </a:p>
          <a:p>
            <a:pPr marL="285750" indent="-228600">
              <a:buFont typeface="Arial" panose="020B0604020202020204" pitchFamily="34" charset="0"/>
              <a:buChar char="•"/>
            </a:pPr>
            <a:r>
              <a:rPr lang="en-US" sz="2000" b="1" dirty="0"/>
              <a:t>No longer new and shiny</a:t>
            </a:r>
          </a:p>
          <a:p>
            <a:pPr marL="285750" indent="-228600">
              <a:buFont typeface="Arial" panose="020B0604020202020204" pitchFamily="34" charset="0"/>
              <a:buChar char="•"/>
            </a:pPr>
            <a:r>
              <a:rPr lang="en-US" sz="2000" b="1" dirty="0"/>
              <a:t>Had experienced a useful and looked after life</a:t>
            </a:r>
          </a:p>
          <a:p>
            <a:pPr marL="285750" indent="-228600">
              <a:buFont typeface="Arial" panose="020B0604020202020204" pitchFamily="34" charset="0"/>
              <a:buChar char="•"/>
            </a:pPr>
            <a:r>
              <a:rPr lang="en-US" sz="2000" b="1" dirty="0"/>
              <a:t>Had mismatched weights, some that were no longer current or accurate!</a:t>
            </a:r>
          </a:p>
          <a:p>
            <a:pPr marL="285750" indent="-228600">
              <a:buFont typeface="Arial" panose="020B0604020202020204" pitchFamily="34" charset="0"/>
              <a:buChar char="•"/>
            </a:pPr>
            <a:r>
              <a:rPr lang="en-US" sz="2000" b="1" dirty="0"/>
              <a:t>Was complex yet simple in design and use</a:t>
            </a:r>
          </a:p>
          <a:p>
            <a:pPr marL="285750" indent="-228600">
              <a:buFont typeface="Arial" panose="020B0604020202020204" pitchFamily="34" charset="0"/>
              <a:buChar char="•"/>
            </a:pPr>
            <a:endParaRPr lang="en-US" sz="2000" b="1" dirty="0"/>
          </a:p>
          <a:p>
            <a:pPr marL="285750" indent="-228600">
              <a:buFont typeface="Arial" panose="020B0604020202020204" pitchFamily="34" charset="0"/>
              <a:buChar char="•"/>
            </a:pPr>
            <a:endParaRPr lang="en-US" sz="2000" b="1" dirty="0"/>
          </a:p>
          <a:p>
            <a:pPr marL="57150" indent="-228600">
              <a:buFont typeface="Arial" panose="020B0604020202020204" pitchFamily="34" charset="0"/>
              <a:buChar char="•"/>
            </a:pPr>
            <a:endParaRPr lang="en-US" sz="2000" b="1" dirty="0"/>
          </a:p>
        </p:txBody>
      </p:sp>
      <p:pic>
        <p:nvPicPr>
          <p:cNvPr id="3" name="Audio 2">
            <a:hlinkClick r:id="" action="ppaction://media"/>
            <a:extLst>
              <a:ext uri="{FF2B5EF4-FFF2-40B4-BE49-F238E27FC236}">
                <a16:creationId xmlns:a16="http://schemas.microsoft.com/office/drawing/2014/main" id="{0E19B6D4-983B-48BF-9CEA-2D82615C1B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1131392"/>
      </p:ext>
    </p:extLst>
  </p:cSld>
  <p:clrMapOvr>
    <a:masterClrMapping/>
  </p:clrMapOvr>
  <mc:AlternateContent xmlns:mc="http://schemas.openxmlformats.org/markup-compatibility/2006" xmlns:p14="http://schemas.microsoft.com/office/powerpoint/2010/main">
    <mc:Choice Requires="p14">
      <p:transition spd="slow" p14:dur="2000" advTm="86550"/>
    </mc:Choice>
    <mc:Fallback xmlns="">
      <p:transition spd="slow" advTm="86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B61C36D-F6D4-4B07-B698-70784064B499}"/>
              </a:ext>
            </a:extLst>
          </p:cNvPr>
          <p:cNvPicPr>
            <a:picLocks noChangeAspect="1"/>
          </p:cNvPicPr>
          <p:nvPr/>
        </p:nvPicPr>
        <p:blipFill rotWithShape="1">
          <a:blip r:embed="rId4"/>
          <a:srcRect l="11820" t="9091" r="23543"/>
          <a:stretch/>
        </p:blipFill>
        <p:spPr>
          <a:xfrm>
            <a:off x="20" y="10"/>
            <a:ext cx="8668492" cy="6857990"/>
          </a:xfrm>
          <a:prstGeom prst="rect">
            <a:avLst/>
          </a:prstGeom>
        </p:spPr>
      </p:pic>
      <p:sp>
        <p:nvSpPr>
          <p:cNvPr id="16" name="Rectangle 15">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9E934-6C56-4EBE-B8B4-BF6B4796A6CB}"/>
              </a:ext>
            </a:extLst>
          </p:cNvPr>
          <p:cNvSpPr>
            <a:spLocks noGrp="1"/>
          </p:cNvSpPr>
          <p:nvPr>
            <p:ph type="title"/>
          </p:nvPr>
        </p:nvSpPr>
        <p:spPr>
          <a:xfrm>
            <a:off x="5882640" y="609600"/>
            <a:ext cx="5951372" cy="1676400"/>
          </a:xfrm>
        </p:spPr>
        <p:txBody>
          <a:bodyPr anchor="b">
            <a:normAutofit/>
          </a:bodyPr>
          <a:lstStyle/>
          <a:p>
            <a:r>
              <a:rPr lang="en-GB"/>
              <a:t>In both my personal and professional life I try…</a:t>
            </a:r>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DBC7B7D1-601D-401E-8E1C-27FA74F41EC2}"/>
              </a:ext>
            </a:extLst>
          </p:cNvPr>
          <p:cNvSpPr>
            <a:spLocks noGrp="1"/>
          </p:cNvSpPr>
          <p:nvPr>
            <p:ph idx="1"/>
          </p:nvPr>
        </p:nvSpPr>
        <p:spPr>
          <a:xfrm>
            <a:off x="6004560" y="2718054"/>
            <a:ext cx="5830214" cy="3205226"/>
          </a:xfrm>
        </p:spPr>
        <p:txBody>
          <a:bodyPr anchor="t">
            <a:normAutofit/>
          </a:bodyPr>
          <a:lstStyle/>
          <a:p>
            <a:r>
              <a:rPr lang="en-GB"/>
              <a:t>to be reflective</a:t>
            </a:r>
          </a:p>
          <a:p>
            <a:r>
              <a:rPr lang="en-GB"/>
              <a:t>to maintain integrity</a:t>
            </a:r>
          </a:p>
          <a:p>
            <a:r>
              <a:rPr lang="en-GB"/>
              <a:t>to be accountable, honest and open</a:t>
            </a:r>
          </a:p>
          <a:p>
            <a:r>
              <a:rPr lang="en-GB"/>
              <a:t>to work to high standards</a:t>
            </a:r>
          </a:p>
          <a:p>
            <a:r>
              <a:rPr lang="en-GB"/>
              <a:t>to respect everyone</a:t>
            </a:r>
          </a:p>
          <a:p>
            <a:r>
              <a:rPr lang="en-GB"/>
              <a:t>to put other people first</a:t>
            </a:r>
          </a:p>
          <a:p>
            <a:endParaRPr lang="en-GB" sz="1700"/>
          </a:p>
        </p:txBody>
      </p:sp>
      <p:pic>
        <p:nvPicPr>
          <p:cNvPr id="4" name="Audio 3">
            <a:hlinkClick r:id="" action="ppaction://media"/>
            <a:extLst>
              <a:ext uri="{FF2B5EF4-FFF2-40B4-BE49-F238E27FC236}">
                <a16:creationId xmlns:a16="http://schemas.microsoft.com/office/drawing/2014/main" id="{EC5E7BB6-A791-4DB0-94D9-077B5BD3A7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37418336"/>
      </p:ext>
    </p:extLst>
  </p:cSld>
  <p:clrMapOvr>
    <a:masterClrMapping/>
  </p:clrMapOvr>
  <mc:AlternateContent xmlns:mc="http://schemas.openxmlformats.org/markup-compatibility/2006" xmlns:p14="http://schemas.microsoft.com/office/powerpoint/2010/main">
    <mc:Choice Requires="p14">
      <p:transition spd="slow" p14:dur="2000" advTm="101202"/>
    </mc:Choice>
    <mc:Fallback xmlns="">
      <p:transition spd="slow" advTm="101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60000"/>
                <a:lumOff val="40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TextBox 2">
            <a:extLst>
              <a:ext uri="{FF2B5EF4-FFF2-40B4-BE49-F238E27FC236}">
                <a16:creationId xmlns:a16="http://schemas.microsoft.com/office/drawing/2014/main" id="{3E073E17-43D3-4E63-B7B9-B5454C3061F5}"/>
              </a:ext>
            </a:extLst>
          </p:cNvPr>
          <p:cNvGraphicFramePr/>
          <p:nvPr>
            <p:extLst>
              <p:ext uri="{D42A27DB-BD31-4B8C-83A1-F6EECF244321}">
                <p14:modId xmlns:p14="http://schemas.microsoft.com/office/powerpoint/2010/main" val="609457323"/>
              </p:ext>
            </p:extLst>
          </p:nvPr>
        </p:nvGraphicFramePr>
        <p:xfrm>
          <a:off x="644056" y="698500"/>
          <a:ext cx="10927829" cy="56068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E1950F6B-241F-4F2E-9992-58367014D5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92731236"/>
      </p:ext>
    </p:extLst>
  </p:cSld>
  <p:clrMapOvr>
    <a:masterClrMapping/>
  </p:clrMapOvr>
  <mc:AlternateContent xmlns:mc="http://schemas.openxmlformats.org/markup-compatibility/2006" xmlns:p14="http://schemas.microsoft.com/office/powerpoint/2010/main">
    <mc:Choice Requires="p14">
      <p:transition spd="slow" p14:dur="2000" advTm="31287"/>
    </mc:Choice>
    <mc:Fallback xmlns="">
      <p:transition spd="slow" advTm="31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5A06E9BA-EABA-4D7D-9B50-B81E4CDB25A9}"/>
              </a:ext>
            </a:extLst>
          </p:cNvPr>
          <p:cNvPicPr>
            <a:picLocks noGrp="1" noChangeAspect="1"/>
          </p:cNvPicPr>
          <p:nvPr>
            <p:ph type="pic" idx="1"/>
          </p:nvPr>
        </p:nvPicPr>
        <p:blipFill rotWithShape="1">
          <a:blip r:embed="rId4"/>
          <a:srcRect t="16205" r="-2" b="20376"/>
          <a:stretch/>
        </p:blipFill>
        <p:spPr>
          <a:xfrm>
            <a:off x="5903347" y="3226085"/>
            <a:ext cx="6176895" cy="3589212"/>
          </a:xfrm>
          <a:prstGeom prst="rect">
            <a:avLst/>
          </a:prstGeom>
        </p:spPr>
      </p:pic>
      <p:sp>
        <p:nvSpPr>
          <p:cNvPr id="18" name="Freeform: Shape 17">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555822E9-BDBA-4F02-98D5-B116489765A1}"/>
              </a:ext>
            </a:extLst>
          </p:cNvPr>
          <p:cNvSpPr>
            <a:spLocks noGrp="1"/>
          </p:cNvSpPr>
          <p:nvPr>
            <p:ph type="body" sz="half" idx="2"/>
          </p:nvPr>
        </p:nvSpPr>
        <p:spPr>
          <a:xfrm>
            <a:off x="804672" y="2346959"/>
            <a:ext cx="3941499" cy="3930015"/>
          </a:xfrm>
        </p:spPr>
        <p:txBody>
          <a:bodyPr vert="horz" lIns="91440" tIns="45720" rIns="91440" bIns="45720" rtlCol="0">
            <a:normAutofit lnSpcReduction="10000"/>
          </a:bodyPr>
          <a:lstStyle/>
          <a:p>
            <a:pPr marL="342900" indent="-342900">
              <a:buFont typeface="Arial" panose="020B0604020202020204" pitchFamily="34" charset="0"/>
              <a:buChar char="•"/>
            </a:pPr>
            <a:r>
              <a:rPr lang="en-US" sz="2800" b="1"/>
              <a:t>I am kind</a:t>
            </a:r>
          </a:p>
          <a:p>
            <a:pPr marL="342900" indent="-342900">
              <a:buFont typeface="Arial" panose="020B0604020202020204" pitchFamily="34" charset="0"/>
              <a:buChar char="•"/>
            </a:pPr>
            <a:r>
              <a:rPr lang="en-US" sz="2800" b="1"/>
              <a:t>I am open minded</a:t>
            </a:r>
          </a:p>
          <a:p>
            <a:pPr marL="342900" indent="-342900">
              <a:buFont typeface="Arial" panose="020B0604020202020204" pitchFamily="34" charset="0"/>
              <a:buChar char="•"/>
            </a:pPr>
            <a:r>
              <a:rPr lang="en-US" sz="2800" b="1"/>
              <a:t>I am diplomatic</a:t>
            </a:r>
          </a:p>
          <a:p>
            <a:pPr marL="342900" indent="-342900">
              <a:buFont typeface="Arial" panose="020B0604020202020204" pitchFamily="34" charset="0"/>
              <a:buChar char="•"/>
            </a:pPr>
            <a:r>
              <a:rPr lang="en-US" sz="2800" b="1"/>
              <a:t>I am honest</a:t>
            </a:r>
          </a:p>
          <a:p>
            <a:pPr marL="342900" indent="-342900">
              <a:buFont typeface="Arial" panose="020B0604020202020204" pitchFamily="34" charset="0"/>
              <a:buChar char="•"/>
            </a:pPr>
            <a:r>
              <a:rPr lang="en-US" sz="2800" b="1"/>
              <a:t>I am fair and just</a:t>
            </a:r>
          </a:p>
          <a:p>
            <a:pPr marL="342900" indent="-342900">
              <a:buFont typeface="Arial" panose="020B0604020202020204" pitchFamily="34" charset="0"/>
              <a:buChar char="•"/>
            </a:pPr>
            <a:r>
              <a:rPr lang="en-US" sz="2800" b="1"/>
              <a:t>I am Idealistic</a:t>
            </a:r>
          </a:p>
          <a:p>
            <a:pPr marL="342900" indent="-342900">
              <a:buFont typeface="Arial" panose="020B0604020202020204" pitchFamily="34" charset="0"/>
              <a:buChar char="•"/>
            </a:pPr>
            <a:r>
              <a:rPr lang="en-US" sz="2800" b="1"/>
              <a:t>I am sociable</a:t>
            </a:r>
          </a:p>
          <a:p>
            <a:pPr marL="342900" indent="-342900">
              <a:buFont typeface="Arial" panose="020B0604020202020204" pitchFamily="34" charset="0"/>
              <a:buChar char="•"/>
            </a:pPr>
            <a:r>
              <a:rPr lang="en-US" sz="2800" b="1"/>
              <a:t>I am bright and bubbly</a:t>
            </a:r>
          </a:p>
          <a:p>
            <a:endParaRPr lang="en-US" sz="2000" b="1"/>
          </a:p>
        </p:txBody>
      </p:sp>
      <p:sp>
        <p:nvSpPr>
          <p:cNvPr id="7" name="Title 6">
            <a:extLst>
              <a:ext uri="{FF2B5EF4-FFF2-40B4-BE49-F238E27FC236}">
                <a16:creationId xmlns:a16="http://schemas.microsoft.com/office/drawing/2014/main" id="{AE1F0FEA-1A07-43D4-818F-C6D5FB16D986}"/>
              </a:ext>
            </a:extLst>
          </p:cNvPr>
          <p:cNvSpPr>
            <a:spLocks noGrp="1"/>
          </p:cNvSpPr>
          <p:nvPr>
            <p:ph type="title"/>
          </p:nvPr>
        </p:nvSpPr>
        <p:spPr>
          <a:xfrm>
            <a:off x="839788" y="457200"/>
            <a:ext cx="6506234" cy="1600200"/>
          </a:xfrm>
        </p:spPr>
        <p:txBody>
          <a:bodyPr>
            <a:noAutofit/>
          </a:bodyPr>
          <a:lstStyle/>
          <a:p>
            <a:r>
              <a:rPr lang="en-GB" sz="4800" b="1" dirty="0"/>
              <a:t>Having reflected …</a:t>
            </a:r>
          </a:p>
        </p:txBody>
      </p:sp>
      <p:pic>
        <p:nvPicPr>
          <p:cNvPr id="3" name="Audio 2">
            <a:hlinkClick r:id="" action="ppaction://media"/>
            <a:extLst>
              <a:ext uri="{FF2B5EF4-FFF2-40B4-BE49-F238E27FC236}">
                <a16:creationId xmlns:a16="http://schemas.microsoft.com/office/drawing/2014/main" id="{0AF24B1F-C016-415C-AD0A-1CDD5595FF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83020405"/>
      </p:ext>
    </p:extLst>
  </p:cSld>
  <p:clrMapOvr>
    <a:masterClrMapping/>
  </p:clrMapOvr>
  <mc:AlternateContent xmlns:mc="http://schemas.openxmlformats.org/markup-compatibility/2006" xmlns:p14="http://schemas.microsoft.com/office/powerpoint/2010/main">
    <mc:Choice Requires="p14">
      <p:transition spd="slow" p14:dur="2000" advTm="57061"/>
    </mc:Choice>
    <mc:Fallback xmlns="">
      <p:transition spd="slow" advTm="57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5A06E9BA-EABA-4D7D-9B50-B81E4CDB25A9}"/>
              </a:ext>
            </a:extLst>
          </p:cNvPr>
          <p:cNvPicPr>
            <a:picLocks noGrp="1" noChangeAspect="1"/>
          </p:cNvPicPr>
          <p:nvPr>
            <p:ph type="pic" idx="1"/>
          </p:nvPr>
        </p:nvPicPr>
        <p:blipFill rotWithShape="1">
          <a:blip r:embed="rId4"/>
          <a:srcRect t="632" b="4804"/>
          <a:stretch/>
        </p:blipFill>
        <p:spPr>
          <a:xfrm>
            <a:off x="0" y="10"/>
            <a:ext cx="9669642" cy="6857990"/>
          </a:xfrm>
          <a:prstGeom prst="rect">
            <a:avLst/>
          </a:prstGeom>
        </p:spPr>
      </p:pic>
      <p:sp>
        <p:nvSpPr>
          <p:cNvPr id="49" name="Rectangle 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E1F0FEA-1A07-43D4-818F-C6D5FB16D986}"/>
              </a:ext>
            </a:extLst>
          </p:cNvPr>
          <p:cNvSpPr>
            <a:spLocks noGrp="1"/>
          </p:cNvSpPr>
          <p:nvPr>
            <p:ph type="title"/>
          </p:nvPr>
        </p:nvSpPr>
        <p:spPr>
          <a:xfrm>
            <a:off x="5928190" y="350108"/>
            <a:ext cx="5425610" cy="1899912"/>
          </a:xfrm>
        </p:spPr>
        <p:txBody>
          <a:bodyPr vert="horz" lIns="91440" tIns="45720" rIns="91440" bIns="45720" rtlCol="0" anchor="ctr">
            <a:noAutofit/>
          </a:bodyPr>
          <a:lstStyle/>
          <a:p>
            <a:r>
              <a:rPr lang="en-US" sz="4400" b="1" dirty="0"/>
              <a:t>On digging deeper…</a:t>
            </a:r>
          </a:p>
        </p:txBody>
      </p:sp>
      <p:sp>
        <p:nvSpPr>
          <p:cNvPr id="4" name="Text Placeholder 3">
            <a:extLst>
              <a:ext uri="{FF2B5EF4-FFF2-40B4-BE49-F238E27FC236}">
                <a16:creationId xmlns:a16="http://schemas.microsoft.com/office/drawing/2014/main" id="{555822E9-BDBA-4F02-98D5-B116489765A1}"/>
              </a:ext>
            </a:extLst>
          </p:cNvPr>
          <p:cNvSpPr>
            <a:spLocks noGrp="1"/>
          </p:cNvSpPr>
          <p:nvPr>
            <p:ph type="body" sz="half" idx="2"/>
          </p:nvPr>
        </p:nvSpPr>
        <p:spPr>
          <a:xfrm>
            <a:off x="5928190" y="1756881"/>
            <a:ext cx="5425610" cy="4735993"/>
          </a:xfrm>
        </p:spPr>
        <p:txBody>
          <a:bodyPr vert="horz" lIns="91440" tIns="45720" rIns="91440" bIns="45720" rtlCol="0">
            <a:normAutofit/>
          </a:bodyPr>
          <a:lstStyle/>
          <a:p>
            <a:pPr indent="-228600">
              <a:buFont typeface="Arial" panose="020B0604020202020204" pitchFamily="34" charset="0"/>
              <a:buChar char="•"/>
            </a:pPr>
            <a:endParaRPr lang="en-US" sz="1700" b="1"/>
          </a:p>
          <a:p>
            <a:pPr marL="342900" indent="-228600">
              <a:buFont typeface="Arial" panose="020B0604020202020204" pitchFamily="34" charset="0"/>
              <a:buChar char="•"/>
            </a:pPr>
            <a:endParaRPr lang="en-US" sz="1700" b="1"/>
          </a:p>
          <a:p>
            <a:pPr marL="342900" indent="-228600">
              <a:buFont typeface="Arial" panose="020B0604020202020204" pitchFamily="34" charset="0"/>
              <a:buChar char="•"/>
            </a:pPr>
            <a:r>
              <a:rPr lang="en-US" sz="2400" b="1"/>
              <a:t>I am self-absorbed</a:t>
            </a:r>
          </a:p>
          <a:p>
            <a:pPr marL="342900" indent="-228600">
              <a:buFont typeface="Arial" panose="020B0604020202020204" pitchFamily="34" charset="0"/>
              <a:buChar char="•"/>
            </a:pPr>
            <a:r>
              <a:rPr lang="en-US" sz="2400" b="1"/>
              <a:t>I crave validation and am hyper attuned to other people</a:t>
            </a:r>
          </a:p>
          <a:p>
            <a:pPr marL="342900" indent="-228600">
              <a:buFont typeface="Arial" panose="020B0604020202020204" pitchFamily="34" charset="0"/>
              <a:buChar char="•"/>
            </a:pPr>
            <a:r>
              <a:rPr lang="en-US" sz="2400" b="1"/>
              <a:t>I have to solve problems- mine and other peoples</a:t>
            </a:r>
          </a:p>
          <a:p>
            <a:pPr marL="342900" indent="-228600">
              <a:buFont typeface="Arial" panose="020B0604020202020204" pitchFamily="34" charset="0"/>
              <a:buChar char="•"/>
            </a:pPr>
            <a:r>
              <a:rPr lang="en-US" sz="2400" b="1"/>
              <a:t>I am non-confrontational and need to keep the peace</a:t>
            </a:r>
          </a:p>
          <a:p>
            <a:pPr marL="342900" indent="-228600">
              <a:buFont typeface="Arial" panose="020B0604020202020204" pitchFamily="34" charset="0"/>
              <a:buChar char="•"/>
            </a:pPr>
            <a:r>
              <a:rPr lang="en-US" sz="2400" b="1"/>
              <a:t>I am always looking forward and am never satisfied with the here and now</a:t>
            </a:r>
          </a:p>
          <a:p>
            <a:pPr marL="342900" indent="-228600">
              <a:buFont typeface="Arial" panose="020B0604020202020204" pitchFamily="34" charset="0"/>
              <a:buChar char="•"/>
            </a:pPr>
            <a:endParaRPr lang="en-US" sz="1700" b="1"/>
          </a:p>
          <a:p>
            <a:pPr indent="-228600">
              <a:buFont typeface="Arial" panose="020B0604020202020204" pitchFamily="34" charset="0"/>
              <a:buChar char="•"/>
            </a:pPr>
            <a:endParaRPr lang="en-US" sz="1700" b="1"/>
          </a:p>
        </p:txBody>
      </p:sp>
      <p:pic>
        <p:nvPicPr>
          <p:cNvPr id="3" name="Audio 2">
            <a:hlinkClick r:id="" action="ppaction://media"/>
            <a:extLst>
              <a:ext uri="{FF2B5EF4-FFF2-40B4-BE49-F238E27FC236}">
                <a16:creationId xmlns:a16="http://schemas.microsoft.com/office/drawing/2014/main" id="{D9009B7F-35D0-41D5-BEBB-15FD6F3CAB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2497257"/>
      </p:ext>
    </p:extLst>
  </p:cSld>
  <p:clrMapOvr>
    <a:masterClrMapping/>
  </p:clrMapOvr>
  <mc:AlternateContent xmlns:mc="http://schemas.openxmlformats.org/markup-compatibility/2006" xmlns:p14="http://schemas.microsoft.com/office/powerpoint/2010/main">
    <mc:Choice Requires="p14">
      <p:transition spd="slow" p14:dur="2000" advTm="126698"/>
    </mc:Choice>
    <mc:Fallback xmlns="">
      <p:transition spd="slow" advTm="126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362F6B-9205-491D-8D7D-A941250DA1E1}"/>
              </a:ext>
            </a:extLst>
          </p:cNvPr>
          <p:cNvPicPr>
            <a:picLocks noChangeAspect="1"/>
          </p:cNvPicPr>
          <p:nvPr/>
        </p:nvPicPr>
        <p:blipFill rotWithShape="1">
          <a:blip r:embed="rId4"/>
          <a:srcRect r="33772"/>
          <a:stretch/>
        </p:blipFill>
        <p:spPr>
          <a:xfrm>
            <a:off x="4117521" y="10"/>
            <a:ext cx="8074479"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80FAA819-11A9-453A-A1BA-FCF26049A4C9}"/>
              </a:ext>
            </a:extLst>
          </p:cNvPr>
          <p:cNvSpPr txBox="1"/>
          <p:nvPr/>
        </p:nvSpPr>
        <p:spPr>
          <a:xfrm>
            <a:off x="375920" y="467361"/>
            <a:ext cx="5029200" cy="6149196"/>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4400" dirty="0"/>
              <a:t>What have I learned?</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2000" b="1" dirty="0"/>
              <a:t>Having spent so much time looking forward and maintaining balance I seem to have missed some wonderful times/ opportunities/moments along the way.</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dirty="0"/>
              <a:t>Whilst reflection has always been part of my innate  make-up I seem to have concentrated on the immediate and obvious problems.</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dirty="0"/>
              <a:t>I </a:t>
            </a:r>
            <a:r>
              <a:rPr lang="en-US" sz="2000" b="1" dirty="0" err="1"/>
              <a:t>realise</a:t>
            </a:r>
            <a:r>
              <a:rPr lang="en-US" sz="2000" b="1" dirty="0"/>
              <a:t> that I need to look inward in order to lead a more existential lifestyle. Journaling and  Barbara </a:t>
            </a:r>
            <a:r>
              <a:rPr lang="en-US" sz="2000" b="1" dirty="0" err="1"/>
              <a:t>Bassot’s</a:t>
            </a:r>
            <a:r>
              <a:rPr lang="en-US" sz="2000" b="1" dirty="0"/>
              <a:t> Metaphoric Mirrors have been an ideal starting point. </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dirty="0"/>
              <a:t>This is not a comfortable exercise for me as self-care has always come last but I am the only person in a position to change the current status quo.</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b="1" dirty="0"/>
              <a:t>My biggest worry is that if I unearth too much, I might not be able to cope with the emotions released.</a:t>
            </a:r>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1400" dirty="0"/>
          </a:p>
        </p:txBody>
      </p:sp>
      <p:pic>
        <p:nvPicPr>
          <p:cNvPr id="4" name="Audio 3">
            <a:hlinkClick r:id="" action="ppaction://media"/>
            <a:extLst>
              <a:ext uri="{FF2B5EF4-FFF2-40B4-BE49-F238E27FC236}">
                <a16:creationId xmlns:a16="http://schemas.microsoft.com/office/drawing/2014/main" id="{8BA811E2-24D1-47C6-B54B-CE04D36E2D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77037292"/>
      </p:ext>
    </p:extLst>
  </p:cSld>
  <p:clrMapOvr>
    <a:masterClrMapping/>
  </p:clrMapOvr>
  <mc:AlternateContent xmlns:mc="http://schemas.openxmlformats.org/markup-compatibility/2006" xmlns:p14="http://schemas.microsoft.com/office/powerpoint/2010/main">
    <mc:Choice Requires="p14">
      <p:transition spd="slow" p14:dur="2000" advTm="135065"/>
    </mc:Choice>
    <mc:Fallback xmlns="">
      <p:transition spd="slow" advTm="135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B549DF-0B90-4335-A548-F096057AFE7F}"/>
              </a:ext>
            </a:extLst>
          </p:cNvPr>
          <p:cNvSpPr>
            <a:spLocks noGrp="1"/>
          </p:cNvSpPr>
          <p:nvPr>
            <p:ph type="title"/>
          </p:nvPr>
        </p:nvSpPr>
        <p:spPr>
          <a:xfrm>
            <a:off x="1383564" y="892097"/>
            <a:ext cx="9718111" cy="1033213"/>
          </a:xfrm>
        </p:spPr>
        <p:txBody>
          <a:bodyPr vert="horz" lIns="91440" tIns="45720" rIns="91440" bIns="45720" rtlCol="0" anchor="ctr">
            <a:noAutofit/>
          </a:bodyPr>
          <a:lstStyle/>
          <a:p>
            <a:r>
              <a:rPr lang="en-US" sz="6600" b="1" kern="1200" dirty="0">
                <a:solidFill>
                  <a:srgbClr val="FFFFFF"/>
                </a:solidFill>
                <a:latin typeface="+mj-lt"/>
                <a:ea typeface="+mj-ea"/>
                <a:cs typeface="+mj-cs"/>
              </a:rPr>
              <a:t>Why bother?</a:t>
            </a:r>
            <a:br>
              <a:rPr lang="en-US" sz="6600" kern="1200" dirty="0">
                <a:solidFill>
                  <a:srgbClr val="FFFFFF"/>
                </a:solidFill>
                <a:latin typeface="+mj-lt"/>
                <a:ea typeface="+mj-ea"/>
                <a:cs typeface="+mj-cs"/>
              </a:rPr>
            </a:br>
            <a:r>
              <a:rPr lang="en-US" sz="3600" b="1" kern="1200" dirty="0">
                <a:solidFill>
                  <a:srgbClr val="FFFFFF"/>
                </a:solidFill>
                <a:latin typeface="+mj-lt"/>
                <a:ea typeface="+mj-ea"/>
                <a:cs typeface="+mj-cs"/>
              </a:rPr>
              <a:t>Using Carl Rogers proposition 14 (1961)</a:t>
            </a:r>
          </a:p>
        </p:txBody>
      </p:sp>
      <p:graphicFrame>
        <p:nvGraphicFramePr>
          <p:cNvPr id="14" name="TextBox 2">
            <a:extLst>
              <a:ext uri="{FF2B5EF4-FFF2-40B4-BE49-F238E27FC236}">
                <a16:creationId xmlns:a16="http://schemas.microsoft.com/office/drawing/2014/main" id="{C5448B5F-A937-471E-B04D-EEDE666BE0E8}"/>
              </a:ext>
            </a:extLst>
          </p:cNvPr>
          <p:cNvGraphicFramePr/>
          <p:nvPr>
            <p:extLst>
              <p:ext uri="{D42A27DB-BD31-4B8C-83A1-F6EECF244321}">
                <p14:modId xmlns:p14="http://schemas.microsoft.com/office/powerpoint/2010/main" val="219651617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20CD7AD0-AC48-4670-B267-888FCEE1537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5104669"/>
      </p:ext>
    </p:extLst>
  </p:cSld>
  <p:clrMapOvr>
    <a:masterClrMapping/>
  </p:clrMapOvr>
  <mc:AlternateContent xmlns:mc="http://schemas.openxmlformats.org/markup-compatibility/2006" xmlns:p14="http://schemas.microsoft.com/office/powerpoint/2010/main">
    <mc:Choice Requires="p14">
      <p:transition spd="slow" p14:dur="2000" advTm="122595"/>
    </mc:Choice>
    <mc:Fallback xmlns="">
      <p:transition spd="slow" advTm="122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2E9B2C7-6BAE-4B64-B4A2-45353CA0FD9F}"/>
              </a:ext>
            </a:extLst>
          </p:cNvPr>
          <p:cNvPicPr>
            <a:picLocks noChangeAspect="1"/>
          </p:cNvPicPr>
          <p:nvPr/>
        </p:nvPicPr>
        <p:blipFill rotWithShape="1">
          <a:blip r:embed="rId4"/>
          <a:srcRect l="13818" t="93" b="8998"/>
          <a:stretch/>
        </p:blipFill>
        <p:spPr>
          <a:xfrm>
            <a:off x="0" y="-475776"/>
            <a:ext cx="8668492" cy="6857990"/>
          </a:xfrm>
          <a:prstGeom prst="rect">
            <a:avLst/>
          </a:prstGeom>
        </p:spPr>
      </p:pic>
      <p:sp>
        <p:nvSpPr>
          <p:cNvPr id="27" name="Rectangle 26">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E1F0FEA-1A07-43D4-818F-C6D5FB16D986}"/>
              </a:ext>
            </a:extLst>
          </p:cNvPr>
          <p:cNvSpPr>
            <a:spLocks noGrp="1"/>
          </p:cNvSpPr>
          <p:nvPr>
            <p:ph type="title"/>
          </p:nvPr>
        </p:nvSpPr>
        <p:spPr>
          <a:xfrm>
            <a:off x="2185639" y="676210"/>
            <a:ext cx="9648372" cy="1609790"/>
          </a:xfrm>
        </p:spPr>
        <p:txBody>
          <a:bodyPr vert="horz" lIns="91440" tIns="45720" rIns="91440" bIns="45720" rtlCol="0" anchor="b">
            <a:noAutofit/>
          </a:bodyPr>
          <a:lstStyle/>
          <a:p>
            <a:r>
              <a:rPr lang="en-US" sz="4800" b="1" dirty="0"/>
              <a:t>Carl Rogers’ description of the good life sums up the need for reflection</a:t>
            </a:r>
          </a:p>
        </p:txBody>
      </p:sp>
      <p:sp>
        <p:nvSpPr>
          <p:cNvPr id="29" name="Rectangle 2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555822E9-BDBA-4F02-98D5-B116489765A1}"/>
              </a:ext>
            </a:extLst>
          </p:cNvPr>
          <p:cNvSpPr>
            <a:spLocks noGrp="1"/>
          </p:cNvSpPr>
          <p:nvPr>
            <p:ph type="body" sz="half" idx="2"/>
          </p:nvPr>
        </p:nvSpPr>
        <p:spPr>
          <a:xfrm>
            <a:off x="6391759" y="2644287"/>
            <a:ext cx="5738774" cy="2939796"/>
          </a:xfrm>
        </p:spPr>
        <p:txBody>
          <a:bodyPr vert="horz" lIns="91440" tIns="45720" rIns="91440" bIns="45720" rtlCol="0" anchor="t">
            <a:normAutofit/>
          </a:bodyPr>
          <a:lstStyle/>
          <a:p>
            <a:r>
              <a:rPr lang="en-US" sz="1700" b="1" dirty="0"/>
              <a:t>‘</a:t>
            </a:r>
            <a:r>
              <a:rPr lang="en-US" sz="2400" b="1" dirty="0"/>
              <a:t>This process of the good life is not, I am convinced, a life for the faint hearted. It involves the stretching and growing of becoming more and more of one’s potentialities. It involves the courage to be. It means launching oneself fully into the stream of life.’ (Rogers 1961)</a:t>
            </a:r>
          </a:p>
          <a:p>
            <a:pPr indent="-228600">
              <a:buFont typeface="Arial" panose="020B0604020202020204" pitchFamily="34" charset="0"/>
              <a:buChar char="•"/>
            </a:pPr>
            <a:endParaRPr lang="en-US" sz="1700" b="1" dirty="0"/>
          </a:p>
        </p:txBody>
      </p:sp>
      <p:pic>
        <p:nvPicPr>
          <p:cNvPr id="3" name="Audio 2">
            <a:hlinkClick r:id="" action="ppaction://media"/>
            <a:extLst>
              <a:ext uri="{FF2B5EF4-FFF2-40B4-BE49-F238E27FC236}">
                <a16:creationId xmlns:a16="http://schemas.microsoft.com/office/drawing/2014/main" id="{A9589863-AD25-43C3-8974-DABDF84F86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72194320"/>
      </p:ext>
    </p:extLst>
  </p:cSld>
  <p:clrMapOvr>
    <a:masterClrMapping/>
  </p:clrMapOvr>
  <mc:AlternateContent xmlns:mc="http://schemas.openxmlformats.org/markup-compatibility/2006" xmlns:p14="http://schemas.microsoft.com/office/powerpoint/2010/main">
    <mc:Choice Requires="p14">
      <p:transition spd="slow" p14:dur="2000" advTm="46010"/>
    </mc:Choice>
    <mc:Fallback xmlns="">
      <p:transition spd="slow" advTm="46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FE3E8D-E825-4944-A8FB-5F5E1E969224}"/>
              </a:ext>
            </a:extLst>
          </p:cNvPr>
          <p:cNvSpPr txBox="1"/>
          <p:nvPr/>
        </p:nvSpPr>
        <p:spPr>
          <a:xfrm>
            <a:off x="559427" y="874518"/>
            <a:ext cx="11409967" cy="5091074"/>
          </a:xfrm>
          <a:prstGeom prst="rect">
            <a:avLst/>
          </a:prstGeom>
          <a:noFill/>
        </p:spPr>
        <p:txBody>
          <a:bodyPr wrap="square" rtlCol="0">
            <a:spAutoFit/>
          </a:bodyPr>
          <a:lstStyle/>
          <a:p>
            <a:pPr lvl="0">
              <a:lnSpc>
                <a:spcPct val="150000"/>
              </a:lnSpc>
            </a:pP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Bager-Charleson</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 (2015)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Reflective Practice in Counselling and Psychotherapy.</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London. Sage Publications Limited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Egan, G. (2013) The Skilled Helper, A Problem Management and Opportunity Approach. 10th ed. California: Brooks/Cole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Feltham, C and Horton, I., eds (2012) The Sage Handbook of Counselling and Psychotherapy. 3rd ed. London: Sage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Gibbs, G. (1988) Learning by Doing: A Guide to Teaching and Learning Methods. Oxford: Further Education Unit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Hedges, F. (2010)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Reflexivity in Therapeutic Practice. </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Basingstoke, Hampshire. Palgrave MacMillan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Krogerus</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 and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Tschappeler</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 (2008) The Decision Book. The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Uffe</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Elbaek</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Model.</a:t>
            </a:r>
            <a:r>
              <a:rPr lang="en-GB" sz="1200" dirty="0" err="1">
                <a:latin typeface="Calibri" panose="020F0502020204030204" pitchFamily="34" charset="0"/>
                <a:ea typeface="Calibri" panose="020F0502020204030204" pitchFamily="34" charset="0"/>
                <a:cs typeface="Times New Roman" panose="02020603050405020304" pitchFamily="18" charset="0"/>
              </a:rPr>
              <a:t>n</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London</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Profile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McLeod, J. (2011) Introduction to Counselling, 4thed. Maidenhead: Open University Press.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McLeod, J. and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Mcleod</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J., (2011) Counselling Skills: A Practical Guide for Counsellors and Helping Professionals. Maidenhead, Berkshire: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McGrawHill</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/Open University Press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Mearns, D. and Thorne, B., with McLeod, J. (2013) Person-Centred Counselling in action. 4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ed. London: Sage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Midwinter, R and Dickson, J. (2015) Embedding Counselling and Communication Skills. Routledge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Picture of Libran weighing scales, accessed 20 October 2022 &lt;https://www.dreamstime.com/illustration/libra-balance.html&gt;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202124"/>
                </a:solidFill>
                <a:effectLst/>
                <a:latin typeface="Calibri" panose="020F0502020204030204" pitchFamily="34" charset="0"/>
                <a:ea typeface="+mn-ea"/>
                <a:cs typeface="+mn-cs"/>
              </a:rPr>
              <a:t>Rogers, C., 1959. [online] Available at: &lt;http://A theory of therapy, personality, and interpersonal relationships, as developed in the client-</a:t>
            </a:r>
            <a:r>
              <a:rPr lang="en-GB" sz="1200" kern="1200" dirty="0" err="1">
                <a:solidFill>
                  <a:srgbClr val="202124"/>
                </a:solidFill>
                <a:effectLst/>
                <a:latin typeface="Calibri" panose="020F0502020204030204" pitchFamily="34" charset="0"/>
                <a:ea typeface="+mn-ea"/>
                <a:cs typeface="+mn-cs"/>
              </a:rPr>
              <a:t>centered</a:t>
            </a:r>
            <a:r>
              <a:rPr lang="en-GB" sz="1200" kern="1200" dirty="0">
                <a:solidFill>
                  <a:srgbClr val="202124"/>
                </a:solidFill>
                <a:effectLst/>
                <a:latin typeface="Calibri" panose="020F0502020204030204" pitchFamily="34" charset="0"/>
                <a:ea typeface="+mn-ea"/>
                <a:cs typeface="+mn-cs"/>
              </a:rPr>
              <a:t> framework,&gt;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Rose, C. (2008)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Personal Development Group: The Students’ Guide.</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London.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Karnac</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Books Limited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Stedmon</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Dallos</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Stedmon</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Jacqui, &amp; </a:t>
            </a: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Dallos</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Rudi. (2009).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Reflective practice in psychotherapy and counselling</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Maidenhead: McGraw-Hill/Open University Press.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Sunim</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H. (2017) The Things You Can See Only When You Slow Down. 2nd ed. London: Penguin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Sutton, J and Stewart, W. (2013) Learning to counsel: Develop the skills, insight and knowledge to counsel others. Oxford: \how to Books Limited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Thompson, S and Thompson, N. (2018)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Critically Reflective Practitioner</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a:t>
            </a:r>
            <a:r>
              <a:rPr lang="en-GB" sz="1200" kern="1200"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Ed. London: Palgrave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pPr>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Wright, J. and Bolton, G. (2012) </a:t>
            </a:r>
            <a:r>
              <a:rPr lang="en-GB" sz="12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Reflective </a:t>
            </a:r>
            <a:r>
              <a:rPr lang="en-GB" sz="1400" i="1"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Writing in Counselling and Psychotherapy.</a:t>
            </a:r>
            <a:r>
              <a:rPr lang="en-GB" sz="14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London. Sage Publications Limited.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5331FAA-1DB2-476C-AA5A-2CAAD87F17CD}"/>
              </a:ext>
            </a:extLst>
          </p:cNvPr>
          <p:cNvSpPr txBox="1"/>
          <p:nvPr/>
        </p:nvSpPr>
        <p:spPr>
          <a:xfrm flipH="1">
            <a:off x="641620" y="349320"/>
            <a:ext cx="7742092" cy="461665"/>
          </a:xfrm>
          <a:prstGeom prst="rect">
            <a:avLst/>
          </a:prstGeom>
          <a:noFill/>
        </p:spPr>
        <p:txBody>
          <a:bodyPr wrap="square" rtlCol="0">
            <a:spAutoFit/>
          </a:bodyPr>
          <a:lstStyle/>
          <a:p>
            <a:r>
              <a:rPr lang="en-GB" sz="2400" dirty="0">
                <a:solidFill>
                  <a:schemeClr val="bg1"/>
                </a:solidFill>
              </a:rPr>
              <a:t>Resources</a:t>
            </a:r>
          </a:p>
        </p:txBody>
      </p:sp>
      <p:pic>
        <p:nvPicPr>
          <p:cNvPr id="4" name="Audio 3">
            <a:hlinkClick r:id="" action="ppaction://media"/>
            <a:extLst>
              <a:ext uri="{FF2B5EF4-FFF2-40B4-BE49-F238E27FC236}">
                <a16:creationId xmlns:a16="http://schemas.microsoft.com/office/drawing/2014/main" id="{1574B736-FBF6-4174-BA4F-2A7F366497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30466960"/>
      </p:ext>
    </p:extLst>
  </p:cSld>
  <p:clrMapOvr>
    <a:masterClrMapping/>
  </p:clrMapOvr>
  <mc:AlternateContent xmlns:mc="http://schemas.openxmlformats.org/markup-compatibility/2006" xmlns:p14="http://schemas.microsoft.com/office/powerpoint/2010/main">
    <mc:Choice Requires="p14">
      <p:transition spd="slow" p14:dur="2000" advTm="23874"/>
    </mc:Choice>
    <mc:Fallback xmlns="">
      <p:transition spd="slow" advTm="23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5"/>
</p:tagLst>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BF2FC73DCE2843B15C3B34AC1B39B1" ma:contentTypeVersion="14" ma:contentTypeDescription="Create a new document." ma:contentTypeScope="" ma:versionID="6a3f7201a00672cc954052c6576c2d43">
  <xsd:schema xmlns:xsd="http://www.w3.org/2001/XMLSchema" xmlns:xs="http://www.w3.org/2001/XMLSchema" xmlns:p="http://schemas.microsoft.com/office/2006/metadata/properties" xmlns:ns3="dd47e44c-0718-4435-a1c3-275657ffdd63" xmlns:ns4="3cb9990d-ba06-49d0-a21e-e5af6e0e6505" targetNamespace="http://schemas.microsoft.com/office/2006/metadata/properties" ma:root="true" ma:fieldsID="8c7efe0863eafbd312a2b05eb7c4295e" ns3:_="" ns4:_="">
    <xsd:import namespace="dd47e44c-0718-4435-a1c3-275657ffdd63"/>
    <xsd:import namespace="3cb9990d-ba06-49d0-a21e-e5af6e0e6505"/>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3:SharedWithDetails" minOccurs="0"/>
                <xsd:element ref="ns3:SharingHintHash" minOccurs="0"/>
                <xsd:element ref="ns4:MediaServiceAutoKeyPoints" minOccurs="0"/>
                <xsd:element ref="ns4:MediaServiceKeyPoints" minOccurs="0"/>
                <xsd:element ref="ns4:MediaServiceDateTaken"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47e44c-0718-4435-a1c3-275657ffdd63"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cb9990d-ba06-49d0-a21e-e5af6e0e6505" elementFormDefault="qualified">
    <xsd:import namespace="http://schemas.microsoft.com/office/2006/documentManagement/types"/>
    <xsd:import namespace="http://schemas.microsoft.com/office/infopath/2007/PartnerControls"/>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D9B894-9618-4184-AA4F-FBC487C39656}">
  <ds:schemaRefs>
    <ds:schemaRef ds:uri="3cb9990d-ba06-49d0-a21e-e5af6e0e6505"/>
    <ds:schemaRef ds:uri="dd47e44c-0718-4435-a1c3-275657ffdd6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CF6DCF5-2F93-4117-92CE-F212CB1C0B2C}">
  <ds:schemaRefs>
    <ds:schemaRef ds:uri="http://schemas.microsoft.com/sharepoint/v3/contenttype/forms"/>
  </ds:schemaRefs>
</ds:datastoreItem>
</file>

<file path=customXml/itemProps3.xml><?xml version="1.0" encoding="utf-8"?>
<ds:datastoreItem xmlns:ds="http://schemas.openxmlformats.org/officeDocument/2006/customXml" ds:itemID="{48B9A094-D5D7-4D38-A075-323D2FD9F27A}">
  <ds:schemaRefs>
    <ds:schemaRef ds:uri="http://purl.org/dc/dcmitype/"/>
    <ds:schemaRef ds:uri="http://schemas.microsoft.com/office/2006/documentManagement/types"/>
    <ds:schemaRef ds:uri="http://purl.org/dc/terms/"/>
    <ds:schemaRef ds:uri="http://schemas.microsoft.com/office/infopath/2007/PartnerControls"/>
    <ds:schemaRef ds:uri="http://www.w3.org/XML/1998/namespace"/>
    <ds:schemaRef ds:uri="3cb9990d-ba06-49d0-a21e-e5af6e0e6505"/>
    <ds:schemaRef ds:uri="http://schemas.openxmlformats.org/package/2006/metadata/core-properties"/>
    <ds:schemaRef ds:uri="dd47e44c-0718-4435-a1c3-275657ffdd63"/>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3158</TotalTime>
  <Words>1224</Words>
  <Application>Microsoft Office PowerPoint</Application>
  <PresentationFormat>Widescreen</PresentationFormat>
  <Paragraphs>124</Paragraphs>
  <Slides>19</Slides>
  <Notes>0</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Graduate Certificate in Counselling skills</vt:lpstr>
      <vt:lpstr>Assignment Title</vt:lpstr>
      <vt:lpstr>PowerPoint Presentation</vt:lpstr>
      <vt:lpstr>PowerPoint Presentation</vt:lpstr>
      <vt:lpstr>      Why bother?</vt:lpstr>
      <vt:lpstr>PowerPoint Presentation</vt:lpstr>
      <vt:lpstr> </vt:lpstr>
      <vt:lpstr>Therapeutic relationship</vt:lpstr>
      <vt:lpstr>PowerPoint Presentation</vt:lpstr>
      <vt:lpstr>While reflecting on what represents my life journey most, I stumbled upon this!</vt:lpstr>
      <vt:lpstr>The scale represents my need for balance- in all things</vt:lpstr>
      <vt:lpstr>In both my personal and professional life I try…</vt:lpstr>
      <vt:lpstr>PowerPoint Presentation</vt:lpstr>
      <vt:lpstr>Having reflected …</vt:lpstr>
      <vt:lpstr>On digging deeper…</vt:lpstr>
      <vt:lpstr>PowerPoint Presentation</vt:lpstr>
      <vt:lpstr>Why bother? Using Carl Rogers proposition 14 (1961)</vt:lpstr>
      <vt:lpstr>Carl Rogers’ description of the good life sums up the need for reflection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 Morgan (Ysgol Gynradd Bynea)</dc:creator>
  <cp:lastModifiedBy>T Morgan (Ysgol Gynradd Bynea)</cp:lastModifiedBy>
  <cp:revision>2</cp:revision>
  <cp:lastPrinted>2021-10-28T11:14:15Z</cp:lastPrinted>
  <dcterms:created xsi:type="dcterms:W3CDTF">2021-10-26T08:42:06Z</dcterms:created>
  <dcterms:modified xsi:type="dcterms:W3CDTF">2021-11-07T19:24:44Z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0x010100DABF2FC73DCE2843B15C3B34AC1B39B1</vt:lpwstr>
  </property>
</Properties>
</file>