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4" r:id="rId3"/>
  </p:sldMasterIdLst>
  <p:notesMasterIdLst>
    <p:notesMasterId r:id="rId34"/>
  </p:notesMasterIdLst>
  <p:sldIdLst>
    <p:sldId id="552" r:id="rId4"/>
    <p:sldId id="257" r:id="rId5"/>
    <p:sldId id="258" r:id="rId6"/>
    <p:sldId id="619" r:id="rId7"/>
    <p:sldId id="644" r:id="rId8"/>
    <p:sldId id="617" r:id="rId9"/>
    <p:sldId id="616" r:id="rId10"/>
    <p:sldId id="554" r:id="rId11"/>
    <p:sldId id="576" r:id="rId12"/>
    <p:sldId id="577" r:id="rId13"/>
    <p:sldId id="578" r:id="rId14"/>
    <p:sldId id="646" r:id="rId15"/>
    <p:sldId id="627" r:id="rId16"/>
    <p:sldId id="626" r:id="rId17"/>
    <p:sldId id="580" r:id="rId18"/>
    <p:sldId id="579" r:id="rId19"/>
    <p:sldId id="585" r:id="rId20"/>
    <p:sldId id="645" r:id="rId21"/>
    <p:sldId id="625" r:id="rId22"/>
    <p:sldId id="582" r:id="rId23"/>
    <p:sldId id="603" r:id="rId24"/>
    <p:sldId id="583" r:id="rId25"/>
    <p:sldId id="584" r:id="rId26"/>
    <p:sldId id="606" r:id="rId27"/>
    <p:sldId id="618" r:id="rId28"/>
    <p:sldId id="596" r:id="rId29"/>
    <p:sldId id="301" r:id="rId30"/>
    <p:sldId id="637" r:id="rId31"/>
    <p:sldId id="638" r:id="rId32"/>
    <p:sldId id="635"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1C381"/>
    <a:srgbClr val="35BFAB"/>
    <a:srgbClr val="990033"/>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4422" autoAdjust="0"/>
  </p:normalViewPr>
  <p:slideViewPr>
    <p:cSldViewPr snapToGrid="0">
      <p:cViewPr varScale="1">
        <p:scale>
          <a:sx n="60" d="100"/>
          <a:sy n="60" d="100"/>
        </p:scale>
        <p:origin x="1140" y="72"/>
      </p:cViewPr>
      <p:guideLst/>
    </p:cSldViewPr>
  </p:slideViewPr>
  <p:notesTextViewPr>
    <p:cViewPr>
      <p:scale>
        <a:sx n="1" d="1"/>
        <a:sy n="1" d="1"/>
      </p:scale>
      <p:origin x="0" y="0"/>
    </p:cViewPr>
  </p:notesTextViewPr>
  <p:notesViewPr>
    <p:cSldViewPr snapToGrid="0">
      <p:cViewPr varScale="1">
        <p:scale>
          <a:sx n="96" d="100"/>
          <a:sy n="96" d="100"/>
        </p:scale>
        <p:origin x="2480"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1.xml"/><Relationship Id="rId21" Type="http://schemas.openxmlformats.org/officeDocument/2006/relationships/slide" Target="slides/slide18.xml"/><Relationship Id="rId34" Type="http://schemas.openxmlformats.org/officeDocument/2006/relationships/notesMaster" Target="notesMasters/notes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311B0A-A7AB-4B9A-BC8D-B13CAEB8FAD1}" type="datetimeFigureOut">
              <a:rPr lang="en-GB" smtClean="0"/>
              <a:t>14/10/2022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CEAF5D-A94A-4955-B82E-8236CC92B900}" type="slidenum">
              <a:rPr lang="en-GB" smtClean="0"/>
              <a:t>‹#›</a:t>
            </a:fld>
            <a:endParaRPr lang="en-GB"/>
          </a:p>
        </p:txBody>
      </p:sp>
    </p:spTree>
    <p:extLst>
      <p:ext uri="{BB962C8B-B14F-4D97-AF65-F5344CB8AC3E}">
        <p14:creationId xmlns:p14="http://schemas.microsoft.com/office/powerpoint/2010/main" val="12666390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isha.sadhguru.org/sg/en/wisdom/article/health-and-wellbeing-4-sadhguru-quotes"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businessinsider.com/most-outrageous-hotel-amenities-2017-3#workout-concierges-15" TargetMode="External"/><Relationship Id="rId2" Type="http://schemas.openxmlformats.org/officeDocument/2006/relationships/slide" Target="../slides/slide17.xml"/><Relationship Id="rId1" Type="http://schemas.openxmlformats.org/officeDocument/2006/relationships/notesMaster" Target="../notesMasters/notesMaster1.xml"/><Relationship Id="rId6" Type="http://schemas.openxmlformats.org/officeDocument/2006/relationships/hyperlink" Target="https://www.mckinsey.com/industries/consumer-packaged-goods/our-insights/wellness-in-2030" TargetMode="External"/><Relationship Id="rId5" Type="http://schemas.openxmlformats.org/officeDocument/2006/relationships/hyperlink" Target="https://cdn.theculturetrip.com/wp-content/uploads/2017/01/juico-087-edit.jpg" TargetMode="External"/><Relationship Id="rId4" Type="http://schemas.openxmlformats.org/officeDocument/2006/relationships/hyperlink" Target="https://www.forbes.com/sites/irenelevine/2018/09/10/luxury-hotels-carve-out-wellness-enclaves-for-health-conscious-travelers/?sh=36170ffb78e1"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8" Type="http://schemas.openxmlformats.org/officeDocument/2006/relationships/hyperlink" Target="https://www.betterup.com/en-us/resources/blog/what-is-mental-wellbeing-3-steps-to-boost-your-mental-health" TargetMode="External"/><Relationship Id="rId13" Type="http://schemas.openxmlformats.org/officeDocument/2006/relationships/hyperlink" Target="https://www.betterup.com/en-us/resources/blog/physical-well-being-and-health-what-it-is-and-how-to-achieve-it" TargetMode="External"/><Relationship Id="rId3" Type="http://schemas.openxmlformats.org/officeDocument/2006/relationships/hyperlink" Target="https://www.health.harvard.edu/staying-healthy/how-to-boost-your-immune-system" TargetMode="External"/><Relationship Id="rId7" Type="http://schemas.openxmlformats.org/officeDocument/2006/relationships/hyperlink" Target="https://www.betterup.com/en-us/resources/blog/did-support-seeking-become-normal" TargetMode="External"/><Relationship Id="rId12" Type="http://schemas.openxmlformats.org/officeDocument/2006/relationships/hyperlink" Target="https://financialpost.com/news/retail-marketing/meal-kit-popularity-explodes-during-pandemic-putting-more-pressure-on-traditional-grocers-to-change" TargetMode="External"/><Relationship Id="rId2" Type="http://schemas.openxmlformats.org/officeDocument/2006/relationships/slide" Target="../slides/slide19.xml"/><Relationship Id="rId1" Type="http://schemas.openxmlformats.org/officeDocument/2006/relationships/notesMaster" Target="../notesMasters/notesMaster1.xml"/><Relationship Id="rId6" Type="http://schemas.openxmlformats.org/officeDocument/2006/relationships/hyperlink" Target="https://www.betterup.com/en-us/resources/blog/what-is-languish-how-to-flourish" TargetMode="External"/><Relationship Id="rId11" Type="http://schemas.openxmlformats.org/officeDocument/2006/relationships/hyperlink" Target="https://www.eatingwell.com/article/292256/what-are-adaptogens-and-are-they-good-for-you/" TargetMode="External"/><Relationship Id="rId5" Type="http://schemas.openxmlformats.org/officeDocument/2006/relationships/hyperlink" Target="https://www.theatlantic.com/health/archive/2019/01/ugly-produce-startups-food-waste/581182/" TargetMode="External"/><Relationship Id="rId10" Type="http://schemas.openxmlformats.org/officeDocument/2006/relationships/hyperlink" Target="https://www.healthline.com/nutrition/rhodiola-rosea" TargetMode="External"/><Relationship Id="rId4" Type="http://schemas.openxmlformats.org/officeDocument/2006/relationships/hyperlink" Target="https://www.betterup.com/en-us/resources/blog/sleep-isnt-just-a-personal-issue-its-a-business-imperative" TargetMode="External"/><Relationship Id="rId9" Type="http://schemas.openxmlformats.org/officeDocument/2006/relationships/hyperlink" Target="https://www.healthline.com/nutrition/12-proven-ashwagandha-benefits"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eu.usatoday.com/story/travel/roadwarriorvoices/2017/03/06/hotel-beds-mattresses-westin-hilton-fairmont/98659552/" TargetMode="External"/><Relationship Id="rId2" Type="http://schemas.openxmlformats.org/officeDocument/2006/relationships/slide" Target="../slides/slide22.xml"/><Relationship Id="rId1" Type="http://schemas.openxmlformats.org/officeDocument/2006/relationships/notesMaster" Target="../notesMasters/notesMaster1.xml"/><Relationship Id="rId4" Type="http://schemas.openxmlformats.org/officeDocument/2006/relationships/hyperlink" Target="http://www.cladglobal.com/CLADnews/architecture-design/Lithuanian-spa-to-focus-on-sleep-wellness/340619" TargetMode="Externa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marketwatch.com/press-release/equinox-launches-equinox-hotels-at-35-hudson-yards-defines-new-genre-of-luxury-travel-2019-03-27" TargetMode="External"/><Relationship Id="rId2" Type="http://schemas.openxmlformats.org/officeDocument/2006/relationships/slide" Target="../slides/slide23.xml"/><Relationship Id="rId1" Type="http://schemas.openxmlformats.org/officeDocument/2006/relationships/notesMaster" Target="../notesMasters/notesMaster1.xml"/><Relationship Id="rId4" Type="http://schemas.openxmlformats.org/officeDocument/2006/relationships/hyperlink" Target="https://www.businesswire.com/news/home/20171110005204/en/Midtown-Athletic-Clubs-Announces-Grand-Opening-Hotel" TargetMode="Externa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a:t>
            </a:fld>
            <a:endParaRPr lang="en-GB" dirty="0"/>
          </a:p>
        </p:txBody>
      </p:sp>
    </p:spTree>
    <p:extLst>
      <p:ext uri="{BB962C8B-B14F-4D97-AF65-F5344CB8AC3E}">
        <p14:creationId xmlns:p14="http://schemas.microsoft.com/office/powerpoint/2010/main" val="11202223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3</a:t>
            </a:fld>
            <a:endParaRPr lang="en-GB"/>
          </a:p>
        </p:txBody>
      </p:sp>
    </p:spTree>
    <p:extLst>
      <p:ext uri="{BB962C8B-B14F-4D97-AF65-F5344CB8AC3E}">
        <p14:creationId xmlns:p14="http://schemas.microsoft.com/office/powerpoint/2010/main" val="41602004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Health and Wellbeing: 4 Sadhguru Quotes</a:t>
            </a:r>
            <a:endParaRPr lang="en-GB"/>
          </a:p>
          <a:p>
            <a:endParaRPr lang="en-GB"/>
          </a:p>
          <a:p>
            <a:r>
              <a:rPr lang="en-GB"/>
              <a:t>What </a:t>
            </a:r>
            <a:r>
              <a:rPr lang="en-GB" dirty="0"/>
              <a:t>else do you think Health and wellbeing might mean?</a:t>
            </a:r>
          </a:p>
        </p:txBody>
      </p:sp>
      <p:sp>
        <p:nvSpPr>
          <p:cNvPr id="4" name="Slide Number Placeholder 3"/>
          <p:cNvSpPr>
            <a:spLocks noGrp="1"/>
          </p:cNvSpPr>
          <p:nvPr>
            <p:ph type="sldNum" sz="quarter" idx="5"/>
          </p:nvPr>
        </p:nvSpPr>
        <p:spPr/>
        <p:txBody>
          <a:bodyPr/>
          <a:lstStyle/>
          <a:p>
            <a:fld id="{31CEAF5D-A94A-4955-B82E-8236CC92B900}" type="slidenum">
              <a:rPr lang="en-GB" smtClean="0"/>
              <a:t>4</a:t>
            </a:fld>
            <a:endParaRPr lang="en-GB"/>
          </a:p>
        </p:txBody>
      </p:sp>
    </p:spTree>
    <p:extLst>
      <p:ext uri="{BB962C8B-B14F-4D97-AF65-F5344CB8AC3E}">
        <p14:creationId xmlns:p14="http://schemas.microsoft.com/office/powerpoint/2010/main" val="30973467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15 minute exercise</a:t>
            </a: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5</a:t>
            </a:fld>
            <a:endParaRPr lang="en-GB"/>
          </a:p>
        </p:txBody>
      </p:sp>
    </p:spTree>
    <p:extLst>
      <p:ext uri="{BB962C8B-B14F-4D97-AF65-F5344CB8AC3E}">
        <p14:creationId xmlns:p14="http://schemas.microsoft.com/office/powerpoint/2010/main" val="42438117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students ideas on what it is to be healthy and what we need to do to stay health. How can this be applied to hospitality? What we do and can offer is exactly what our customers are looking for</a:t>
            </a:r>
          </a:p>
          <a:p>
            <a:endParaRPr lang="en-GB"/>
          </a:p>
          <a:p>
            <a:r>
              <a:rPr lang="en-GB"/>
              <a:t>Physical and mental health</a:t>
            </a:r>
          </a:p>
          <a:p>
            <a:endParaRPr lang="en-GB"/>
          </a:p>
          <a:p>
            <a:r>
              <a:rPr lang="en-GB"/>
              <a:t>Breakout room</a:t>
            </a: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6</a:t>
            </a:fld>
            <a:endParaRPr lang="en-GB"/>
          </a:p>
        </p:txBody>
      </p:sp>
    </p:spTree>
    <p:extLst>
      <p:ext uri="{BB962C8B-B14F-4D97-AF65-F5344CB8AC3E}">
        <p14:creationId xmlns:p14="http://schemas.microsoft.com/office/powerpoint/2010/main" val="34271090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From womb-shaped beds to digital detox packages, the hospitality industry is offering more than ever for wellness-focused guests. But what are some of the key developments in the health-conscious trend that is gradually transforming the industry?</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In the 21</a:t>
            </a:r>
            <a:r>
              <a:rPr lang="en-GB" sz="1200" b="0" i="0" u="none" strike="noStrike" kern="1200" baseline="30000" dirty="0">
                <a:solidFill>
                  <a:schemeClr val="tx1"/>
                </a:solidFill>
                <a:effectLst/>
                <a:latin typeface="+mn-lt"/>
                <a:ea typeface="+mn-ea"/>
                <a:cs typeface="+mn-cs"/>
              </a:rPr>
              <a:t>st</a:t>
            </a:r>
            <a:r>
              <a:rPr lang="en-GB" sz="1200" b="0" i="0" u="none" strike="noStrike" kern="1200" dirty="0">
                <a:solidFill>
                  <a:schemeClr val="tx1"/>
                </a:solidFill>
                <a:effectLst/>
                <a:latin typeface="+mn-lt"/>
                <a:ea typeface="+mn-ea"/>
                <a:cs typeface="+mn-cs"/>
              </a:rPr>
              <a:t> century, public understanding of health has evolved beyond simply the presence or absence of sickness and physical disability. Whether at work or play, home or abroad, everyday people are increasingly conscious that health is a complex spectrum rather than a simple binary. This growing awareness is encapsulated in the global ‘wellness’ trend, which expands the concept of health to include such diverse fields as nutrition, self-care, social satisfaction and fitness.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Wellness might be the buzzword of the day, but it’s hardly a new concept. The preamble to World Health Organization’s constitution, adopted in the late 1940s, defines health as “a state of complete physical, mental and social well-being and not merely the absence of disease or infirmity”.  Nevertheless, the last decade has seen a wider recognition of the broader wellness concept, and it is driving consumer expectations in virtually every aspect of life, from what we buy from the supermarket to how we choose to spend our free time.</a:t>
            </a:r>
            <a:endParaRPr lang="en-GB" dirty="0"/>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7</a:t>
            </a:fld>
            <a:endParaRPr lang="en-GB"/>
          </a:p>
        </p:txBody>
      </p:sp>
    </p:spTree>
    <p:extLst>
      <p:ext uri="{BB962C8B-B14F-4D97-AF65-F5344CB8AC3E}">
        <p14:creationId xmlns:p14="http://schemas.microsoft.com/office/powerpoint/2010/main" val="38142715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How today’s hospitality spaces have changed! From the days where fitness and wellness were relegated to the back corner, we are now in </a:t>
            </a:r>
            <a:r>
              <a:rPr lang="en-GB" sz="1200" b="1" dirty="0"/>
              <a:t>an era where they are front and centre</a:t>
            </a:r>
            <a:r>
              <a:rPr lang="en-GB" sz="1200" dirty="0"/>
              <a:t>. The reason for this is no mystery — </a:t>
            </a:r>
            <a:r>
              <a:rPr lang="en-GB" sz="1200" b="1" dirty="0"/>
              <a:t>wellness is one of the fastest growing sectors </a:t>
            </a:r>
            <a:r>
              <a:rPr lang="en-GB" sz="1200" dirty="0"/>
              <a:t>in the hospitality industry and, according to the Global Wellness Institute’s latest report, its growth is on an upward trend, expected to reach a </a:t>
            </a:r>
            <a:r>
              <a:rPr lang="en-GB" sz="1200" b="1" dirty="0"/>
              <a:t>projected $919 billion by 2022.</a:t>
            </a:r>
          </a:p>
          <a:p>
            <a:br>
              <a:rPr lang="en-GB" dirty="0"/>
            </a:br>
            <a:r>
              <a:rPr lang="en-GB" dirty="0"/>
              <a:t>Click the Westin link and take the Students through the Running Concierge concept. Gather thoughts / perspectives.</a:t>
            </a:r>
          </a:p>
        </p:txBody>
      </p:sp>
      <p:sp>
        <p:nvSpPr>
          <p:cNvPr id="4" name="Slide Number Placeholder 3"/>
          <p:cNvSpPr>
            <a:spLocks noGrp="1"/>
          </p:cNvSpPr>
          <p:nvPr>
            <p:ph type="sldNum" sz="quarter" idx="5"/>
          </p:nvPr>
        </p:nvSpPr>
        <p:spPr/>
        <p:txBody>
          <a:bodyPr/>
          <a:lstStyle/>
          <a:p>
            <a:fld id="{31CEAF5D-A94A-4955-B82E-8236CC92B900}" type="slidenum">
              <a:rPr lang="en-GB" smtClean="0"/>
              <a:t>8</a:t>
            </a:fld>
            <a:endParaRPr lang="en-GB"/>
          </a:p>
        </p:txBody>
      </p:sp>
    </p:spTree>
    <p:extLst>
      <p:ext uri="{BB962C8B-B14F-4D97-AF65-F5344CB8AC3E}">
        <p14:creationId xmlns:p14="http://schemas.microsoft.com/office/powerpoint/2010/main" val="39483082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Valued at $4.2 trillion (£3.4 trillion) in 2017, the wellness economy continues to expand faster than global economic growth. </a:t>
            </a:r>
          </a:p>
          <a:p>
            <a:endParaRPr lang="en-GB" dirty="0"/>
          </a:p>
          <a:p>
            <a:r>
              <a:rPr lang="en-GB" sz="1200" kern="1200" dirty="0">
                <a:solidFill>
                  <a:schemeClr val="tx1"/>
                </a:solidFill>
                <a:effectLst/>
                <a:latin typeface="+mn-lt"/>
                <a:ea typeface="+mn-ea"/>
                <a:cs typeface="+mn-cs"/>
              </a:rPr>
              <a:t>The Global Wellness Institute (GWI) defines wellness as t</a:t>
            </a:r>
            <a:r>
              <a:rPr lang="en-GB" sz="1200" b="1" i="1" kern="1200" dirty="0">
                <a:solidFill>
                  <a:schemeClr val="tx1"/>
                </a:solidFill>
                <a:effectLst/>
                <a:latin typeface="+mn-lt"/>
                <a:ea typeface="+mn-ea"/>
                <a:cs typeface="+mn-cs"/>
              </a:rPr>
              <a:t>he active pursuit of activities, choices, and lifestyles that lead to a state of holistic health. </a:t>
            </a:r>
            <a:r>
              <a:rPr lang="en-GB" sz="1200" kern="1200" dirty="0">
                <a:solidFill>
                  <a:schemeClr val="tx1"/>
                </a:solidFill>
                <a:effectLst/>
                <a:latin typeface="+mn-lt"/>
                <a:ea typeface="+mn-ea"/>
                <a:cs typeface="+mn-cs"/>
              </a:rPr>
              <a:t>In 2014, GWI published the first Global Spa &amp; Wellness Economy Monitor, measuring the size of the global wellness economy for the first time. </a:t>
            </a:r>
            <a:r>
              <a:rPr lang="en-GB" sz="1200" b="1" i="1" kern="1200" dirty="0">
                <a:solidFill>
                  <a:schemeClr val="tx1"/>
                </a:solidFill>
                <a:effectLst/>
                <a:latin typeface="+mn-lt"/>
                <a:ea typeface="+mn-ea"/>
                <a:cs typeface="+mn-cs"/>
              </a:rPr>
              <a:t>The wellness economy encompasses industries that enable consumers to incorporate wellness activities and lifestyles into their daily lives. </a:t>
            </a:r>
            <a:r>
              <a:rPr lang="en-GB" sz="1200" kern="1200" dirty="0">
                <a:solidFill>
                  <a:schemeClr val="tx1"/>
                </a:solidFill>
                <a:effectLst/>
                <a:latin typeface="+mn-lt"/>
                <a:ea typeface="+mn-ea"/>
                <a:cs typeface="+mn-cs"/>
              </a:rPr>
              <a:t> They include ten sectors in the global wellness economy (see screen), which together are worth $4.2 trillion in 2017, representing 5.3% of global economic output. By comparison, global health expenditures were estimated at $7.3 trillion in 2015. From 2015-2017, the wellness economy grew from $3.7 trillion to $4.2 trillion, or by 6.4% annually, a growth rate nearly twice as fast as global economic growth (3.6%). </a:t>
            </a:r>
            <a:endParaRPr lang="en-GB" dirty="0"/>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9</a:t>
            </a:fld>
            <a:endParaRPr lang="en-GB"/>
          </a:p>
        </p:txBody>
      </p:sp>
    </p:spTree>
    <p:extLst>
      <p:ext uri="{BB962C8B-B14F-4D97-AF65-F5344CB8AC3E}">
        <p14:creationId xmlns:p14="http://schemas.microsoft.com/office/powerpoint/2010/main" val="21932011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2013 </a:t>
            </a:r>
            <a:r>
              <a:rPr lang="en-GB" sz="1200" i="1" kern="1200" dirty="0">
                <a:solidFill>
                  <a:schemeClr val="tx1"/>
                </a:solidFill>
                <a:effectLst/>
                <a:latin typeface="+mn-lt"/>
                <a:ea typeface="+mn-ea"/>
                <a:cs typeface="+mn-cs"/>
              </a:rPr>
              <a:t>Wellness Tourism Economy </a:t>
            </a:r>
            <a:r>
              <a:rPr lang="en-GB" sz="1200" kern="1200" dirty="0">
                <a:solidFill>
                  <a:schemeClr val="tx1"/>
                </a:solidFill>
                <a:effectLst/>
                <a:latin typeface="+mn-lt"/>
                <a:ea typeface="+mn-ea"/>
                <a:cs typeface="+mn-cs"/>
              </a:rPr>
              <a:t>inaugural study, GWI defined wellness tourism as </a:t>
            </a:r>
            <a:r>
              <a:rPr lang="en-GB" sz="1200" b="1" i="1" kern="1200" dirty="0">
                <a:solidFill>
                  <a:schemeClr val="tx1"/>
                </a:solidFill>
                <a:effectLst/>
                <a:latin typeface="+mn-lt"/>
                <a:ea typeface="+mn-ea"/>
                <a:cs typeface="+mn-cs"/>
              </a:rPr>
              <a:t>travel associated with the pursuit of maintaining or enhancing one’s personal wellbeing </a:t>
            </a:r>
            <a:r>
              <a:rPr lang="en-GB" sz="1200" kern="1200" dirty="0">
                <a:solidFill>
                  <a:schemeClr val="tx1"/>
                </a:solidFill>
                <a:effectLst/>
                <a:latin typeface="+mn-lt"/>
                <a:ea typeface="+mn-ea"/>
                <a:cs typeface="+mn-cs"/>
              </a:rPr>
              <a:t>and measured its global size for the first time. Fast-forward five years, and wellness tourism was now recognised as a significant and fast-growing tourism segment. Globally, wellness tourism has expanded from $563.2 billion in 2015 to $639.4 billion in 2017. The sector’s 6.5% annual growth rate from 2015- 2017 is more than double the 3.2% growth rate for general tourism. Travelers made 830 million wellness trips in 2017, which is 139 million more than in 2015. </a:t>
            </a:r>
          </a:p>
          <a:p>
            <a:endParaRPr lang="en-GB" dirty="0"/>
          </a:p>
          <a:p>
            <a:r>
              <a:rPr lang="en-GB" sz="1200" kern="1200" dirty="0">
                <a:solidFill>
                  <a:schemeClr val="tx1"/>
                </a:solidFill>
                <a:effectLst/>
                <a:latin typeface="+mn-lt"/>
                <a:ea typeface="+mn-ea"/>
                <a:cs typeface="+mn-cs"/>
              </a:rPr>
              <a:t>Wellness tourism creates opportunities for wellness businesses and other businesses. The expenditures of wellness travellers benefit all travel industry segments (see screen). While some expenditures are made on wellness-focused activities (such as visiting a hot spring, getting a massage, or taking a meditation or fitness class), others are “generic” travel expenditures (such as transportation, food and lodging, shopping, etc.). As more consumers incorporate wellness into their lifestyles, there are many opportunities for all businesses to infuse wellness into their offerings and capture spending by wellness travellers. </a:t>
            </a:r>
            <a:endParaRPr lang="en-GB" dirty="0"/>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10</a:t>
            </a:fld>
            <a:endParaRPr lang="en-GB"/>
          </a:p>
        </p:txBody>
      </p:sp>
    </p:spTree>
    <p:extLst>
      <p:ext uri="{BB962C8B-B14F-4D97-AF65-F5344CB8AC3E}">
        <p14:creationId xmlns:p14="http://schemas.microsoft.com/office/powerpoint/2010/main" val="2557878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wellness tourism market includes two types of travellers: those who are motivated by wellness to take the trip or choose the destination </a:t>
            </a:r>
            <a:r>
              <a:rPr lang="en-GB" sz="1200" b="1" i="1" kern="1200" dirty="0">
                <a:solidFill>
                  <a:schemeClr val="tx1"/>
                </a:solidFill>
                <a:effectLst/>
                <a:latin typeface="+mn-lt"/>
                <a:ea typeface="+mn-ea"/>
                <a:cs typeface="+mn-cs"/>
              </a:rPr>
              <a:t>(primary wellness travellers) </a:t>
            </a:r>
            <a:r>
              <a:rPr lang="en-GB" sz="1200" kern="1200" dirty="0">
                <a:solidFill>
                  <a:schemeClr val="tx1"/>
                </a:solidFill>
                <a:effectLst/>
                <a:latin typeface="+mn-lt"/>
                <a:ea typeface="+mn-ea"/>
                <a:cs typeface="+mn-cs"/>
              </a:rPr>
              <a:t>and those who seek to maintain wellness or engage in wellness activities during travel </a:t>
            </a:r>
            <a:r>
              <a:rPr lang="en-GB" sz="1200" b="1" i="1" kern="1200" dirty="0">
                <a:solidFill>
                  <a:schemeClr val="tx1"/>
                </a:solidFill>
                <a:effectLst/>
                <a:latin typeface="+mn-lt"/>
                <a:ea typeface="+mn-ea"/>
                <a:cs typeface="+mn-cs"/>
              </a:rPr>
              <a:t>(secondary wellness travellers)</a:t>
            </a:r>
            <a:r>
              <a:rPr lang="en-GB" sz="1200" kern="1200" dirty="0">
                <a:solidFill>
                  <a:schemeClr val="tx1"/>
                </a:solidFill>
                <a:effectLst/>
                <a:latin typeface="+mn-lt"/>
                <a:ea typeface="+mn-ea"/>
                <a:cs typeface="+mn-cs"/>
              </a:rPr>
              <a:t>. The bulk of wellness travel is done by secondary wellness travellers, who account for 89% of wellness tourism trips and 86% of expenditures in 2017. Wellness tourism is also high-yield tourism. GWI estimates that international wellness travellers spend at a 53% premium (over the average international tourist), while domestic wellness travellers spend at a 178% premium (over the average domestic tourist). </a:t>
            </a:r>
          </a:p>
          <a:p>
            <a:endParaRPr lang="en-GB" dirty="0"/>
          </a:p>
          <a:p>
            <a:r>
              <a:rPr lang="en-GB" sz="1200" kern="1200" dirty="0">
                <a:solidFill>
                  <a:schemeClr val="tx1"/>
                </a:solidFill>
                <a:effectLst/>
                <a:latin typeface="+mn-lt"/>
                <a:ea typeface="+mn-ea"/>
                <a:cs typeface="+mn-cs"/>
              </a:rPr>
              <a:t>The rapid growth of wellness tourism around the world has been stimulated by a rising global middle class, increasing consumer desire to adopt a wellness lifestyle, and a growing interest in experiential travel. Across the world, Europe remains the destination for the largest number of wellness trips. North America continues to lead in wellness tourism expenditures because average spending per trip is higher. In the past five years, Asia has made the most gains in the number of wellness trips and wellness tourism expenditures, with demand stimulated by strong economies and an expanding middle class. </a:t>
            </a:r>
            <a:endParaRPr lang="en-GB" dirty="0"/>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11</a:t>
            </a:fld>
            <a:endParaRPr lang="en-GB"/>
          </a:p>
        </p:txBody>
      </p:sp>
    </p:spTree>
    <p:extLst>
      <p:ext uri="{BB962C8B-B14F-4D97-AF65-F5344CB8AC3E}">
        <p14:creationId xmlns:p14="http://schemas.microsoft.com/office/powerpoint/2010/main" val="25073431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15 minute research exercise</a:t>
            </a: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12</a:t>
            </a:fld>
            <a:endParaRPr lang="en-GB"/>
          </a:p>
        </p:txBody>
      </p:sp>
    </p:spTree>
    <p:extLst>
      <p:ext uri="{BB962C8B-B14F-4D97-AF65-F5344CB8AC3E}">
        <p14:creationId xmlns:p14="http://schemas.microsoft.com/office/powerpoint/2010/main" val="33670798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r>
              <a:rPr lang="en-GB" dirty="0"/>
              <a:t>As previously established, </a:t>
            </a:r>
            <a:r>
              <a:rPr lang="en-GB" b="0" i="0" dirty="0">
                <a:solidFill>
                  <a:srgbClr val="222222"/>
                </a:solidFill>
                <a:effectLst/>
                <a:latin typeface="Arial" panose="020B0604020202020204" pitchFamily="34" charset="0"/>
              </a:rPr>
              <a:t>Primary wellness travellers –  those who are primarily motivated by wellness to take a trip. Their destination is based on its wellness offerings. An example would be someone going to a yoga retreat of wellness resort.</a:t>
            </a:r>
          </a:p>
          <a:p>
            <a:pPr algn="l">
              <a:buFont typeface="Arial" panose="020B0604020202020204" pitchFamily="34" charset="0"/>
              <a:buNone/>
            </a:pPr>
            <a:endParaRPr lang="en-GB" b="0" i="0" dirty="0">
              <a:solidFill>
                <a:srgbClr val="222222"/>
              </a:solidFill>
              <a:effectLst/>
              <a:latin typeface="Arial" panose="020B0604020202020204" pitchFamily="34" charset="0"/>
            </a:endParaRPr>
          </a:p>
          <a:p>
            <a:pPr algn="l">
              <a:buFont typeface="Arial" panose="020B0604020202020204" pitchFamily="34" charset="0"/>
              <a:buNone/>
            </a:pPr>
            <a:r>
              <a:rPr lang="en-GB" b="0" i="0" dirty="0">
                <a:solidFill>
                  <a:srgbClr val="222222"/>
                </a:solidFill>
                <a:effectLst/>
                <a:latin typeface="Arial" panose="020B0604020202020204" pitchFamily="34" charset="0"/>
              </a:rPr>
              <a:t>Secondary wellness travellers – those who want to maintain wellness or participate in wellness activities during any kind of travel. An example would be someone who visits the gym while they are on a trip.</a:t>
            </a:r>
          </a:p>
          <a:p>
            <a:pPr algn="l">
              <a:buFont typeface="Arial" panose="020B0604020202020204" pitchFamily="34" charset="0"/>
              <a:buChar char="•"/>
            </a:pPr>
            <a:endParaRPr lang="en-GB" b="0" i="0" dirty="0">
              <a:solidFill>
                <a:srgbClr val="222222"/>
              </a:solidFill>
              <a:effectLst/>
              <a:latin typeface="Arial" panose="020B0604020202020204" pitchFamily="34" charset="0"/>
            </a:endParaRPr>
          </a:p>
          <a:p>
            <a:pPr algn="l"/>
            <a:r>
              <a:rPr lang="en-GB" b="0" i="0" dirty="0">
                <a:solidFill>
                  <a:srgbClr val="222222"/>
                </a:solidFill>
                <a:effectLst/>
                <a:latin typeface="Arial" panose="020B0604020202020204" pitchFamily="34" charset="0"/>
              </a:rPr>
              <a:t>Wellness tourism should not be confused with medical tourism. Wellness tourists travel to improve or maintain their health and quality of life, whereas medical tourists travel to receive treatment for a diagnosed condition.</a:t>
            </a:r>
          </a:p>
          <a:p>
            <a:pPr algn="l"/>
            <a:endParaRPr lang="en-GB" b="0" i="0" dirty="0">
              <a:solidFill>
                <a:srgbClr val="222222"/>
              </a:solidFill>
              <a:effectLst/>
              <a:latin typeface="Arial" panose="020B0604020202020204" pitchFamily="34" charset="0"/>
            </a:endParaRPr>
          </a:p>
          <a:p>
            <a:br>
              <a:rPr lang="en-GB" dirty="0"/>
            </a:b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13</a:t>
            </a:fld>
            <a:endParaRPr lang="en-GB"/>
          </a:p>
        </p:txBody>
      </p:sp>
    </p:spTree>
    <p:extLst>
      <p:ext uri="{BB962C8B-B14F-4D97-AF65-F5344CB8AC3E}">
        <p14:creationId xmlns:p14="http://schemas.microsoft.com/office/powerpoint/2010/main" val="7719463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 screen are examples of what Primary and Secondary  wellness might look like in house – READ SCREEN</a:t>
            </a:r>
          </a:p>
        </p:txBody>
      </p:sp>
      <p:sp>
        <p:nvSpPr>
          <p:cNvPr id="4" name="Slide Number Placeholder 3"/>
          <p:cNvSpPr>
            <a:spLocks noGrp="1"/>
          </p:cNvSpPr>
          <p:nvPr>
            <p:ph type="sldNum" sz="quarter" idx="5"/>
          </p:nvPr>
        </p:nvSpPr>
        <p:spPr/>
        <p:txBody>
          <a:bodyPr/>
          <a:lstStyle/>
          <a:p>
            <a:fld id="{31CEAF5D-A94A-4955-B82E-8236CC92B900}" type="slidenum">
              <a:rPr lang="en-GB" smtClean="0"/>
              <a:t>14</a:t>
            </a:fld>
            <a:endParaRPr lang="en-GB"/>
          </a:p>
        </p:txBody>
      </p:sp>
    </p:spTree>
    <p:extLst>
      <p:ext uri="{BB962C8B-B14F-4D97-AF65-F5344CB8AC3E}">
        <p14:creationId xmlns:p14="http://schemas.microsoft.com/office/powerpoint/2010/main" val="8720448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Wellness tourism has deep roots in Europe. For centuries, people have travelled within the region to take advantage of hot springs, alpine air, sea breezes, slow food, and idyllic landscapes, in order to escape from everyday life and pursue recreation and healing. Europeans are sophisticated wellness consumers, based on longstanding cultural and historical traditions across the region, and this influences their propensity for wellness travel. In a Eurobarometer survey of 30,000 Europeans across 33 countries, 13% indicated that wellness/spa/health treatments were their primary or secondary motivation for going on holiday in 2015 (and the share of trips for which wellness was a primary motivation has doubled, from 3% in 2010 to 6% in 2015). In several countries, the propensity for primary-motivation wellness trips is very high, including Iceland (19% of survey respondents), Sweden (17%), Hungary (16%), Portugal and Slovakia (15%), and Czech Republic (10%).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Europe’s wellness tourism industry continues to leverage its historic wellness assets, while upgrading its infrastructure (spas, wellness hotels, health resorts, etc.) and service offerings to attract the modern consumer. Throughout the region, governments and destinations are looking to wellness tourism to diversify their tourism sector, carve out a unique niche, reduce seasonality, combat over-tourism in some cases, and bring more benefits to their local communities and small businesses. For example, Russia’s tourism plan for 2020 emphasizes the importance of enhancing spa and wellness sector quality and offerings to attract domestic and international wellness tourists. Italy recently launched Terme </a:t>
            </a:r>
            <a:r>
              <a:rPr lang="en-GB" sz="1200" kern="1200" dirty="0" err="1">
                <a:solidFill>
                  <a:schemeClr val="tx1"/>
                </a:solidFill>
                <a:effectLst/>
                <a:latin typeface="+mn-lt"/>
                <a:ea typeface="+mn-ea"/>
                <a:cs typeface="+mn-cs"/>
              </a:rPr>
              <a:t>d’Italia</a:t>
            </a:r>
            <a:r>
              <a:rPr lang="en-GB" sz="1200" kern="1200" dirty="0">
                <a:solidFill>
                  <a:schemeClr val="tx1"/>
                </a:solidFill>
                <a:effectLst/>
                <a:latin typeface="+mn-lt"/>
                <a:ea typeface="+mn-ea"/>
                <a:cs typeface="+mn-cs"/>
              </a:rPr>
              <a:t>, a project aimed at stimulating demand for spas and wellness resorts in eight regions. Azerbaijan, a relative newcomer that has received attention from the National Geographic </a:t>
            </a:r>
            <a:r>
              <a:rPr lang="en-GB" sz="1200" kern="1200" dirty="0" err="1">
                <a:solidFill>
                  <a:schemeClr val="tx1"/>
                </a:solidFill>
                <a:effectLst/>
                <a:latin typeface="+mn-lt"/>
                <a:ea typeface="+mn-ea"/>
                <a:cs typeface="+mn-cs"/>
              </a:rPr>
              <a:t>Traveler</a:t>
            </a:r>
            <a:r>
              <a:rPr lang="en-GB" sz="1200" kern="1200" dirty="0">
                <a:solidFill>
                  <a:schemeClr val="tx1"/>
                </a:solidFill>
                <a:effectLst/>
                <a:latin typeface="+mn-lt"/>
                <a:ea typeface="+mn-ea"/>
                <a:cs typeface="+mn-cs"/>
              </a:rPr>
              <a:t> Awards, is highlighting its thermal wealth and the unique quality of its mud to elevate its wellness tourism standing.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Central and Eastern Europe, wellness tourism is intrinsically linked to thermal resources and an extensive network of historic health resorts and sanatoria, where guests stay for doctor- supervised, water-based medical treatments, financed wholly or partially by national insurance systems. Many of these sanatoriums are now undergoing renovations, modernization, and wellness menu enhancements (mostly with private investment) in order to attract a younger clientele who are seeking wellness rather than medical treatments, and who are more likely to spend on room upgrades, add-on services, and a higher quality experience.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quest for differentiation and authenticity has led many industry players to refocus on their own traditions and wellness modalities in designing destinations and crafting guest experiences. Some look to their bathing traditions; for example, Finnish saunas, Austrian sauna </a:t>
            </a:r>
            <a:r>
              <a:rPr lang="en-GB" sz="1200" kern="1200" dirty="0" err="1">
                <a:solidFill>
                  <a:schemeClr val="tx1"/>
                </a:solidFill>
                <a:effectLst/>
                <a:latin typeface="+mn-lt"/>
                <a:ea typeface="+mn-ea"/>
                <a:cs typeface="+mn-cs"/>
              </a:rPr>
              <a:t>aufguss</a:t>
            </a:r>
            <a:r>
              <a:rPr lang="en-GB" sz="1200" kern="1200" dirty="0">
                <a:solidFill>
                  <a:schemeClr val="tx1"/>
                </a:solidFill>
                <a:effectLst/>
                <a:latin typeface="+mn-lt"/>
                <a:ea typeface="+mn-ea"/>
                <a:cs typeface="+mn-cs"/>
              </a:rPr>
              <a:t>, and Russia </a:t>
            </a:r>
            <a:r>
              <a:rPr lang="en-GB" sz="1200" kern="1200" dirty="0" err="1">
                <a:solidFill>
                  <a:schemeClr val="tx1"/>
                </a:solidFill>
                <a:effectLst/>
                <a:latin typeface="+mn-lt"/>
                <a:ea typeface="+mn-ea"/>
                <a:cs typeface="+mn-cs"/>
              </a:rPr>
              <a:t>banya</a:t>
            </a:r>
            <a:r>
              <a:rPr lang="en-GB" sz="1200" kern="1200" dirty="0">
                <a:solidFill>
                  <a:schemeClr val="tx1"/>
                </a:solidFill>
                <a:effectLst/>
                <a:latin typeface="+mn-lt"/>
                <a:ea typeface="+mn-ea"/>
                <a:cs typeface="+mn-cs"/>
              </a:rPr>
              <a:t> all offer distinctive experiences that combine wellness with rituals, community, fun, and entertainment, within a specific cultural context. With Scandinavians consistently ranking as the happiest people in the world, there is also surging interest in Nordic lifestyle concepts such as </a:t>
            </a:r>
            <a:r>
              <a:rPr lang="en-GB" sz="1200" i="1" kern="1200" dirty="0">
                <a:solidFill>
                  <a:schemeClr val="tx1"/>
                </a:solidFill>
                <a:effectLst/>
                <a:latin typeface="+mn-lt"/>
                <a:ea typeface="+mn-ea"/>
                <a:cs typeface="+mn-cs"/>
              </a:rPr>
              <a:t>hygge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cozy</a:t>
            </a:r>
            <a:r>
              <a:rPr lang="en-GB" sz="1200" kern="1200" dirty="0">
                <a:solidFill>
                  <a:schemeClr val="tx1"/>
                </a:solidFill>
                <a:effectLst/>
                <a:latin typeface="+mn-lt"/>
                <a:ea typeface="+mn-ea"/>
                <a:cs typeface="+mn-cs"/>
              </a:rPr>
              <a:t>” for the Danish and Norwegians) and </a:t>
            </a:r>
            <a:r>
              <a:rPr lang="en-GB" sz="1200" i="1" kern="1200" dirty="0" err="1">
                <a:solidFill>
                  <a:schemeClr val="tx1"/>
                </a:solidFill>
                <a:effectLst/>
                <a:latin typeface="+mn-lt"/>
                <a:ea typeface="+mn-ea"/>
                <a:cs typeface="+mn-cs"/>
              </a:rPr>
              <a:t>lagom</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(“balanced” or “just right” for the Swedish), which can be incorporated into facility design, guest experiences, wellness offerings, and marketing/promotion.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Wellness trips and retreats that are built around a specific wellness activity are on the rise, from boot camps to meditation and silence retreats. There is more demand to combine activities in nature with wellness modalities, such as hiking to a scenic location for meditation, or yoga and tai chi in an outdoor setting. Short-haul, weekend getaways continue to grow – not only for couples and girlfriends, but increasingly for families (including multi-generations) – and destinations are modifying their amenities and programming to accommodate this trend.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15</a:t>
            </a:fld>
            <a:endParaRPr lang="en-GB"/>
          </a:p>
        </p:txBody>
      </p:sp>
    </p:spTree>
    <p:extLst>
      <p:ext uri="{BB962C8B-B14F-4D97-AF65-F5344CB8AC3E}">
        <p14:creationId xmlns:p14="http://schemas.microsoft.com/office/powerpoint/2010/main" val="13170869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GWI predicts that the wellness economy will continue to grow at a healthy pace over the next five years and will expand its share of the global economy. </a:t>
            </a:r>
          </a:p>
          <a:p>
            <a:endParaRPr lang="en-GB" dirty="0"/>
          </a:p>
          <a:p>
            <a:r>
              <a:rPr lang="en-GB" sz="1200" kern="1200" dirty="0">
                <a:solidFill>
                  <a:schemeClr val="tx1"/>
                </a:solidFill>
                <a:effectLst/>
                <a:latin typeface="+mn-lt"/>
                <a:ea typeface="+mn-ea"/>
                <a:cs typeface="+mn-cs"/>
              </a:rPr>
              <a:t>Within a relatively short span of time, wellness as a holistic concept has become more broadly understood and adopted all around the world. And there is no sign that this movement is slowing down. Between 2017 and 2022, GWI projects robust growth in the five wellness sectors that they track in detail (see table on screen), based on their own data sources and estimation models. They also believe the three sectors that represent the three core spheres of life will have the strongest growth – </a:t>
            </a:r>
            <a:r>
              <a:rPr lang="en-GB" sz="1200" i="1" kern="1200" dirty="0">
                <a:solidFill>
                  <a:schemeClr val="tx1"/>
                </a:solidFill>
                <a:effectLst/>
                <a:latin typeface="+mn-lt"/>
                <a:ea typeface="+mn-ea"/>
                <a:cs typeface="+mn-cs"/>
              </a:rPr>
              <a:t>wellness real estate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workplace wellness</a:t>
            </a:r>
            <a:r>
              <a:rPr lang="en-GB" sz="1200" kern="1200" dirty="0">
                <a:solidFill>
                  <a:schemeClr val="tx1"/>
                </a:solidFill>
                <a:effectLst/>
                <a:latin typeface="+mn-lt"/>
                <a:ea typeface="+mn-ea"/>
                <a:cs typeface="+mn-cs"/>
              </a:rPr>
              <a:t>, and </a:t>
            </a:r>
            <a:r>
              <a:rPr lang="en-GB" sz="1200" i="1" kern="1200" dirty="0">
                <a:solidFill>
                  <a:schemeClr val="tx1"/>
                </a:solidFill>
                <a:effectLst/>
                <a:latin typeface="+mn-lt"/>
                <a:ea typeface="+mn-ea"/>
                <a:cs typeface="+mn-cs"/>
              </a:rPr>
              <a:t>wellness tourism </a:t>
            </a:r>
            <a:r>
              <a:rPr lang="en-GB" sz="1200" kern="1200" dirty="0">
                <a:solidFill>
                  <a:schemeClr val="tx1"/>
                </a:solidFill>
                <a:effectLst/>
                <a:latin typeface="+mn-lt"/>
                <a:ea typeface="+mn-ea"/>
                <a:cs typeface="+mn-cs"/>
              </a:rPr>
              <a:t>– while the other wellness sectors will continue to grow as they support the integration of a wellness lifestyle into all aspects of our daily lives. </a:t>
            </a:r>
            <a:endParaRPr lang="en-GB" dirty="0"/>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16</a:t>
            </a:fld>
            <a:endParaRPr lang="en-GB"/>
          </a:p>
        </p:txBody>
      </p:sp>
    </p:spTree>
    <p:extLst>
      <p:ext uri="{BB962C8B-B14F-4D97-AF65-F5344CB8AC3E}">
        <p14:creationId xmlns:p14="http://schemas.microsoft.com/office/powerpoint/2010/main" val="10958036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solidFill>
                  <a:srgbClr val="0A0A0A"/>
                </a:solidFill>
                <a:latin typeface="Lora"/>
              </a:rPr>
              <a:t>Beyond technology and facilities, design and services can be brought together to infuse a sense of wellness into hotels’ broader operations. Calming colour schemes, natural light, furniture layout, restaurant menus and tranquil common areas can all help align a hotel’s branding with its wellness objectives. What about juice bars or antibacterial cedar elements, there’s no shortage of options for hospitality businesses looking to boost their wellness credentials. </a:t>
            </a:r>
            <a:r>
              <a:rPr lang="en-GB" b="0" i="0" dirty="0">
                <a:solidFill>
                  <a:srgbClr val="111111"/>
                </a:solidFill>
                <a:effectLst/>
                <a:latin typeface="TiemposTextWeb"/>
              </a:rPr>
              <a:t>Eucalyptus towels upon check-in? That's a wellness amenity. A personal </a:t>
            </a:r>
            <a:r>
              <a:rPr lang="en-GB" b="0" i="0" u="none" strike="noStrike" dirty="0">
                <a:solidFill>
                  <a:srgbClr val="111111"/>
                </a:solidFill>
                <a:effectLst/>
                <a:latin typeface="TiemposTextWeb"/>
                <a:hlinkClick r:id="rId3"/>
              </a:rPr>
              <a:t>wellness concierge</a:t>
            </a:r>
            <a:r>
              <a:rPr lang="en-GB" b="0" i="0" dirty="0">
                <a:solidFill>
                  <a:srgbClr val="111111"/>
                </a:solidFill>
                <a:effectLst/>
                <a:latin typeface="TiemposTextWeb"/>
              </a:rPr>
              <a:t> to lead you on a run in your temporary city? That's a wellness amenity. Aromatherapy bath salts and </a:t>
            </a:r>
            <a:r>
              <a:rPr lang="en-GB" b="0" i="0" u="none" strike="noStrike" dirty="0">
                <a:solidFill>
                  <a:srgbClr val="111111"/>
                </a:solidFill>
                <a:effectLst/>
                <a:latin typeface="TiemposTextWeb"/>
                <a:hlinkClick r:id="rId4"/>
              </a:rPr>
              <a:t>Vitamin C-infused shower water</a:t>
            </a:r>
            <a:r>
              <a:rPr lang="en-GB" b="0" i="0" dirty="0">
                <a:solidFill>
                  <a:srgbClr val="111111"/>
                </a:solidFill>
                <a:effectLst/>
                <a:latin typeface="TiemposTextWeb"/>
              </a:rPr>
              <a:t>? You guessed it — </a:t>
            </a:r>
            <a:r>
              <a:rPr lang="en-GB" b="0" i="0" dirty="0" err="1">
                <a:solidFill>
                  <a:srgbClr val="111111"/>
                </a:solidFill>
                <a:effectLst/>
                <a:latin typeface="TiemposTextWeb"/>
              </a:rPr>
              <a:t>wellnes</a:t>
            </a:r>
            <a:endParaRPr lang="en-GB" dirty="0">
              <a:solidFill>
                <a:srgbClr val="0A0A0A"/>
              </a:solidFill>
              <a:latin typeface="Lora"/>
            </a:endParaRPr>
          </a:p>
          <a:p>
            <a:pPr algn="just"/>
            <a:endParaRPr lang="en-GB" dirty="0">
              <a:solidFill>
                <a:srgbClr val="0A0A0A"/>
              </a:solidFill>
              <a:latin typeface="Lora"/>
            </a:endParaRPr>
          </a:p>
          <a:p>
            <a:r>
              <a:rPr lang="en-GB" sz="1200" b="0" i="0" u="none" strike="noStrike" kern="1200" dirty="0">
                <a:solidFill>
                  <a:schemeClr val="tx1"/>
                </a:solidFill>
                <a:effectLst/>
                <a:latin typeface="+mn-lt"/>
                <a:ea typeface="+mn-ea"/>
                <a:cs typeface="+mn-cs"/>
              </a:rPr>
              <a:t>With the wellness tourism market surging and showing no signs of slowing down, it’s no surprise that hotels and spas – from the big brands to tiny boutique outfits – are racing to capture a slice of this lucrative pie.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While the wellness stereotype tends towards the natural and organic, many hotels are embracing smart technologies to offer rooms that better align with the priorities of wellness-focused guests. These range from air purifiers and showerheads infused with vitamin C to aromatherapy systems and deep-cleaning techniques such as high-ozone shock treatment, which uses lethal levels of ozone to kill bacteria and viruses, along with much of the odour they create.</a:t>
            </a:r>
          </a:p>
          <a:p>
            <a:endParaRPr lang="en-GB" sz="1200" b="0" i="0" u="none" strike="noStrike" kern="1200" dirty="0">
              <a:solidFill>
                <a:schemeClr val="tx1"/>
              </a:solidFill>
              <a:effectLst/>
              <a:latin typeface="+mn-lt"/>
              <a:ea typeface="+mn-ea"/>
              <a:cs typeface="+mn-cs"/>
            </a:endParaRPr>
          </a:p>
          <a:p>
            <a:pPr algn="just"/>
            <a:r>
              <a:rPr lang="en-GB" dirty="0">
                <a:solidFill>
                  <a:srgbClr val="0A0A0A"/>
                </a:solidFill>
                <a:latin typeface="Lora"/>
              </a:rPr>
              <a:t>Bing images</a:t>
            </a:r>
          </a:p>
          <a:p>
            <a:pPr algn="just"/>
            <a:r>
              <a:rPr lang="pt-BR" dirty="0">
                <a:hlinkClick r:id="rId5"/>
              </a:rPr>
              <a:t>juico-087-edit.jpg (4534×3023) (theculturetrip.com)</a:t>
            </a:r>
            <a:endParaRPr lang="pt-BR"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solidFill>
                  <a:srgbClr val="0A0A0A"/>
                </a:solidFill>
                <a:latin typeface="Lora"/>
              </a:rPr>
              <a:t>Bing images</a:t>
            </a:r>
          </a:p>
          <a:p>
            <a:endParaRPr lang="en-GB" sz="1200" b="0" i="0" u="none" strike="noStrike" kern="1200" dirty="0">
              <a:solidFill>
                <a:schemeClr val="tx1"/>
              </a:solidFill>
              <a:effectLst/>
              <a:latin typeface="+mn-lt"/>
              <a:ea typeface="+mn-ea"/>
              <a:cs typeface="+mn-cs"/>
            </a:endParaRPr>
          </a:p>
          <a:p>
            <a:r>
              <a:rPr lang="en-GB" dirty="0">
                <a:hlinkClick r:id="rId6"/>
              </a:rPr>
              <a:t>Wellness in 2030 | McKinsey</a:t>
            </a:r>
            <a:endParaRPr lang="en-GB" dirty="0"/>
          </a:p>
          <a:p>
            <a:pPr algn="just"/>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17</a:t>
            </a:fld>
            <a:endParaRPr lang="en-GB"/>
          </a:p>
        </p:txBody>
      </p:sp>
    </p:spTree>
    <p:extLst>
      <p:ext uri="{BB962C8B-B14F-4D97-AF65-F5344CB8AC3E}">
        <p14:creationId xmlns:p14="http://schemas.microsoft.com/office/powerpoint/2010/main" val="22143831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15 minute exercise</a:t>
            </a: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18</a:t>
            </a:fld>
            <a:endParaRPr lang="en-GB"/>
          </a:p>
        </p:txBody>
      </p:sp>
    </p:spTree>
    <p:extLst>
      <p:ext uri="{BB962C8B-B14F-4D97-AF65-F5344CB8AC3E}">
        <p14:creationId xmlns:p14="http://schemas.microsoft.com/office/powerpoint/2010/main" val="18404330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00000"/>
                </a:solidFill>
                <a:effectLst/>
                <a:latin typeface="Ivar Headline"/>
              </a:rPr>
              <a:t>The 22 most popular wellness trends for you to try</a:t>
            </a:r>
          </a:p>
          <a:p>
            <a:pPr algn="l"/>
            <a:r>
              <a:rPr lang="en-GB" b="1" i="0" dirty="0">
                <a:solidFill>
                  <a:srgbClr val="000000"/>
                </a:solidFill>
                <a:effectLst/>
                <a:latin typeface="Sohne"/>
              </a:rPr>
              <a:t>1. Touchless spas </a:t>
            </a:r>
            <a:endParaRPr lang="en-GB" b="0" i="0" dirty="0">
              <a:solidFill>
                <a:srgbClr val="000000"/>
              </a:solidFill>
              <a:effectLst/>
              <a:latin typeface="Sohne"/>
            </a:endParaRPr>
          </a:p>
          <a:p>
            <a:pPr algn="l"/>
            <a:r>
              <a:rPr lang="en-GB" b="0" i="0" dirty="0">
                <a:solidFill>
                  <a:srgbClr val="000000"/>
                </a:solidFill>
                <a:effectLst/>
                <a:latin typeface="Sohne"/>
              </a:rPr>
              <a:t>Missing the spa, but not ready to be in close quarters with anyone yet? Touchless spas are on the rise. They provide services like no-touch facials, relaxation pods, and dry hydrotherapy massages. The beauty industry is rethinking the in-person experience. Professionals are striving to accommodate fewer points of contact and social distancing.</a:t>
            </a:r>
          </a:p>
          <a:p>
            <a:pPr algn="l"/>
            <a:r>
              <a:rPr lang="en-GB" b="1" i="0" dirty="0">
                <a:solidFill>
                  <a:srgbClr val="000000"/>
                </a:solidFill>
                <a:effectLst/>
                <a:latin typeface="Sohne"/>
              </a:rPr>
              <a:t>2. Virtual fitness</a:t>
            </a:r>
            <a:endParaRPr lang="en-GB" b="0" i="0" dirty="0">
              <a:solidFill>
                <a:srgbClr val="000000"/>
              </a:solidFill>
              <a:effectLst/>
              <a:latin typeface="Sohne"/>
            </a:endParaRPr>
          </a:p>
          <a:p>
            <a:pPr algn="l"/>
            <a:r>
              <a:rPr lang="en-GB" b="0" i="0" dirty="0">
                <a:solidFill>
                  <a:srgbClr val="000000"/>
                </a:solidFill>
                <a:effectLst/>
                <a:latin typeface="Sohne"/>
              </a:rPr>
              <a:t>Virtual fitness classes were already gaining in popularity pre-COVID. This made them well-positioned to take advantage of the need to stay fit while apart. Virtual studios have popped up, offering everything from spin class experiences (thanks, Peloton!) to remote yoga retreats. Virtual fitness classes provide access to a community and real-time or asynchronous instruction. They’re often affordable and always convenient.</a:t>
            </a:r>
          </a:p>
          <a:p>
            <a:pPr algn="l"/>
            <a:r>
              <a:rPr lang="en-GB" b="1" i="0" dirty="0">
                <a:solidFill>
                  <a:srgbClr val="000000"/>
                </a:solidFill>
                <a:effectLst/>
                <a:latin typeface="Sohne"/>
              </a:rPr>
              <a:t>3. Immune health</a:t>
            </a:r>
            <a:endParaRPr lang="en-GB" b="0" i="0" dirty="0">
              <a:solidFill>
                <a:srgbClr val="000000"/>
              </a:solidFill>
              <a:effectLst/>
              <a:latin typeface="Sohne"/>
            </a:endParaRPr>
          </a:p>
          <a:p>
            <a:pPr algn="l"/>
            <a:r>
              <a:rPr lang="en-GB" b="0" i="0" dirty="0">
                <a:solidFill>
                  <a:srgbClr val="000000"/>
                </a:solidFill>
                <a:effectLst/>
                <a:latin typeface="Sohne"/>
              </a:rPr>
              <a:t>Not surprisingly, living through a global health crisis has made people ultra-aware of their immune systems. So-called “immune boosters'' were always popular, </a:t>
            </a:r>
            <a:r>
              <a:rPr lang="en-GB" b="0" i="0" u="sng" dirty="0">
                <a:solidFill>
                  <a:srgbClr val="C91459"/>
                </a:solidFill>
                <a:effectLst/>
                <a:latin typeface="Sohne"/>
                <a:hlinkClick r:id="rId3"/>
              </a:rPr>
              <a:t>but a new understanding of how the immune system works has led to a rise in immune </a:t>
            </a:r>
            <a:r>
              <a:rPr lang="en-GB" b="0" i="1" u="sng" dirty="0">
                <a:solidFill>
                  <a:srgbClr val="C91459"/>
                </a:solidFill>
                <a:effectLst/>
                <a:latin typeface="Sohne"/>
                <a:hlinkClick r:id="rId3"/>
              </a:rPr>
              <a:t>balancers</a:t>
            </a:r>
            <a:r>
              <a:rPr lang="en-GB" b="0" i="0" dirty="0">
                <a:solidFill>
                  <a:srgbClr val="000000"/>
                </a:solidFill>
                <a:effectLst/>
                <a:latin typeface="Sohne"/>
              </a:rPr>
              <a:t>. The idea is that the immune system can't be boosted, but simply optimized to work as effectively as possible. Incidentally, sales of elderberry have skyrocketed. Elderberry and other superfood immune products are now almost impossible to find.</a:t>
            </a:r>
          </a:p>
          <a:p>
            <a:pPr algn="l"/>
            <a:r>
              <a:rPr lang="en-GB" b="1" i="0" dirty="0">
                <a:solidFill>
                  <a:srgbClr val="000000"/>
                </a:solidFill>
                <a:effectLst/>
                <a:latin typeface="Sohne"/>
              </a:rPr>
              <a:t>4. Breathwork</a:t>
            </a:r>
            <a:endParaRPr lang="en-GB" b="0" i="0" dirty="0">
              <a:solidFill>
                <a:srgbClr val="000000"/>
              </a:solidFill>
              <a:effectLst/>
              <a:latin typeface="Sohne"/>
            </a:endParaRPr>
          </a:p>
          <a:p>
            <a:pPr algn="l"/>
            <a:r>
              <a:rPr lang="en-GB" b="0" i="0" dirty="0">
                <a:solidFill>
                  <a:srgbClr val="000000"/>
                </a:solidFill>
                <a:effectLst/>
                <a:latin typeface="Sohne"/>
              </a:rPr>
              <a:t>Deep breathing is simple, free, and easy to take anywhere. Both research and anecdotal experience emphasize the importance of connecting to your breath. while breathwork and mindfulness are powerful ways to reduce stress. In a world of endless Zoom meetings and chronic anxiety, it's no wonder that people are taking a deep breath to pull themselves out of their heads and back into the moment.</a:t>
            </a:r>
          </a:p>
          <a:p>
            <a:pPr algn="l"/>
            <a:r>
              <a:rPr lang="en-GB" b="1" i="0" dirty="0">
                <a:solidFill>
                  <a:srgbClr val="000000"/>
                </a:solidFill>
                <a:effectLst/>
                <a:latin typeface="Sohne"/>
              </a:rPr>
              <a:t>5. Mindful eating</a:t>
            </a:r>
            <a:endParaRPr lang="en-GB" b="0" i="0" dirty="0">
              <a:solidFill>
                <a:srgbClr val="000000"/>
              </a:solidFill>
              <a:effectLst/>
              <a:latin typeface="Sohne"/>
            </a:endParaRPr>
          </a:p>
          <a:p>
            <a:pPr algn="l"/>
            <a:r>
              <a:rPr lang="en-GB" b="0" i="0" dirty="0">
                <a:solidFill>
                  <a:srgbClr val="000000"/>
                </a:solidFill>
                <a:effectLst/>
                <a:latin typeface="Sohne"/>
              </a:rPr>
              <a:t>Time spent at home — and near the refrigerator — has led some to gain weight, affectionately called the COVID-15. Some of us have even taken greater responsibility than others in supporting our </a:t>
            </a:r>
            <a:r>
              <a:rPr lang="en-GB" b="0" i="0" dirty="0" err="1">
                <a:solidFill>
                  <a:srgbClr val="000000"/>
                </a:solidFill>
                <a:effectLst/>
                <a:latin typeface="Sohne"/>
              </a:rPr>
              <a:t>neighborhood</a:t>
            </a:r>
            <a:r>
              <a:rPr lang="en-GB" b="0" i="0" dirty="0">
                <a:solidFill>
                  <a:srgbClr val="000000"/>
                </a:solidFill>
                <a:effectLst/>
                <a:latin typeface="Sohne"/>
              </a:rPr>
              <a:t> restaurants. Although mindful eating was on everyone's mind pre-pandemic, more time spent at home is making at-home meal time more frequent and more of a ritual. </a:t>
            </a:r>
          </a:p>
          <a:p>
            <a:pPr algn="l"/>
            <a:r>
              <a:rPr lang="en-GB" b="1" i="0" dirty="0">
                <a:solidFill>
                  <a:srgbClr val="000000"/>
                </a:solidFill>
                <a:effectLst/>
                <a:latin typeface="Sohne"/>
              </a:rPr>
              <a:t>6. Sleep hygiene </a:t>
            </a:r>
            <a:endParaRPr lang="en-GB" b="0" i="0" dirty="0">
              <a:solidFill>
                <a:srgbClr val="000000"/>
              </a:solidFill>
              <a:effectLst/>
              <a:latin typeface="Sohne"/>
            </a:endParaRPr>
          </a:p>
          <a:p>
            <a:pPr algn="l"/>
            <a:r>
              <a:rPr lang="en-GB" b="0" i="0" dirty="0">
                <a:solidFill>
                  <a:srgbClr val="000000"/>
                </a:solidFill>
                <a:effectLst/>
                <a:latin typeface="Sohne"/>
              </a:rPr>
              <a:t>Shelter-in-place gave many of us several hours a day of commute-time back, which was a welcome change. But people thrive on routine, and not having to take kids to school or avoid rush hour madness affects our sleep schedules. Even if oversleeping for work isn’t as much of a concern, </a:t>
            </a:r>
            <a:r>
              <a:rPr lang="en-GB" b="0" i="0" u="sng" dirty="0">
                <a:solidFill>
                  <a:srgbClr val="C91459"/>
                </a:solidFill>
                <a:effectLst/>
                <a:latin typeface="Sohne"/>
                <a:hlinkClick r:id="rId4"/>
              </a:rPr>
              <a:t>sleep health is important</a:t>
            </a:r>
            <a:r>
              <a:rPr lang="en-GB" b="0" i="0" dirty="0">
                <a:solidFill>
                  <a:srgbClr val="000000"/>
                </a:solidFill>
                <a:effectLst/>
                <a:latin typeface="Sohne"/>
              </a:rPr>
              <a:t>. Many of us are taking advantage of the extra time at home to cancel some of our sleep debt and put in place intentional </a:t>
            </a:r>
            <a:r>
              <a:rPr lang="en-GB" b="0" i="0" dirty="0" err="1">
                <a:solidFill>
                  <a:srgbClr val="000000"/>
                </a:solidFill>
                <a:effectLst/>
                <a:latin typeface="Sohne"/>
              </a:rPr>
              <a:t>nighttime</a:t>
            </a:r>
            <a:r>
              <a:rPr lang="en-GB" b="0" i="0" dirty="0">
                <a:solidFill>
                  <a:srgbClr val="000000"/>
                </a:solidFill>
                <a:effectLst/>
                <a:latin typeface="Sohne"/>
              </a:rPr>
              <a:t> routines. Endless days brought us a greater awareness of circadian rhythms, sleep quality, and the effects of sleep deprivation.</a:t>
            </a:r>
          </a:p>
          <a:p>
            <a:pPr algn="l"/>
            <a:r>
              <a:rPr lang="en-GB" b="0" i="0" dirty="0">
                <a:solidFill>
                  <a:srgbClr val="000000"/>
                </a:solidFill>
                <a:effectLst/>
                <a:latin typeface="Sohne"/>
              </a:rPr>
              <a:t> </a:t>
            </a:r>
          </a:p>
          <a:p>
            <a:pPr algn="l"/>
            <a:r>
              <a:rPr lang="en-GB" b="1" i="0" dirty="0">
                <a:solidFill>
                  <a:srgbClr val="000000"/>
                </a:solidFill>
                <a:effectLst/>
                <a:latin typeface="Sohne"/>
              </a:rPr>
              <a:t>7. Upcycling food</a:t>
            </a:r>
            <a:endParaRPr lang="en-GB" b="0" i="0" dirty="0">
              <a:solidFill>
                <a:srgbClr val="000000"/>
              </a:solidFill>
              <a:effectLst/>
              <a:latin typeface="Sohne"/>
            </a:endParaRPr>
          </a:p>
          <a:p>
            <a:pPr algn="l"/>
            <a:r>
              <a:rPr lang="en-GB" b="0" i="0" dirty="0">
                <a:solidFill>
                  <a:srgbClr val="000000"/>
                </a:solidFill>
                <a:effectLst/>
                <a:latin typeface="Sohne"/>
              </a:rPr>
              <a:t>In the United States, food insecurity is the worst that it has been in decades. With lines of newly out-of-work people at food pantries stretching up to a quarter of a mile long, people have gotten creative about using food scraps or alternatives to their normal grocery store staples. </a:t>
            </a:r>
            <a:r>
              <a:rPr lang="en-GB" b="0" i="0" u="sng" dirty="0">
                <a:solidFill>
                  <a:srgbClr val="C91459"/>
                </a:solidFill>
                <a:effectLst/>
                <a:latin typeface="Sohne"/>
                <a:hlinkClick r:id="rId5"/>
              </a:rPr>
              <a:t>Some brands have gotten in on the trend</a:t>
            </a:r>
            <a:r>
              <a:rPr lang="en-GB" b="0" i="0" dirty="0">
                <a:solidFill>
                  <a:srgbClr val="000000"/>
                </a:solidFill>
                <a:effectLst/>
                <a:latin typeface="Sohne"/>
              </a:rPr>
              <a:t>, selling the imperfect and misshapen foods that would normally be discarded from farms and food processing plants.</a:t>
            </a:r>
          </a:p>
          <a:p>
            <a:pPr algn="l"/>
            <a:r>
              <a:rPr lang="en-GB" b="1" i="0" dirty="0">
                <a:solidFill>
                  <a:srgbClr val="000000"/>
                </a:solidFill>
                <a:effectLst/>
                <a:latin typeface="Sohne"/>
              </a:rPr>
              <a:t>8. Functional foods</a:t>
            </a:r>
            <a:endParaRPr lang="en-GB" b="0" i="0" dirty="0">
              <a:solidFill>
                <a:srgbClr val="000000"/>
              </a:solidFill>
              <a:effectLst/>
              <a:latin typeface="Sohne"/>
            </a:endParaRPr>
          </a:p>
          <a:p>
            <a:pPr algn="l"/>
            <a:r>
              <a:rPr lang="en-GB" b="0" i="0" dirty="0">
                <a:solidFill>
                  <a:srgbClr val="000000"/>
                </a:solidFill>
                <a:effectLst/>
                <a:latin typeface="Sohne"/>
              </a:rPr>
              <a:t>In 2021, we're not giving lazy food any attention — it’s got to be good </a:t>
            </a:r>
            <a:r>
              <a:rPr lang="en-GB" b="0" i="1" dirty="0">
                <a:solidFill>
                  <a:srgbClr val="000000"/>
                </a:solidFill>
                <a:effectLst/>
                <a:latin typeface="Sohne"/>
              </a:rPr>
              <a:t>and</a:t>
            </a:r>
            <a:r>
              <a:rPr lang="en-GB" b="0" i="0" dirty="0">
                <a:solidFill>
                  <a:srgbClr val="000000"/>
                </a:solidFill>
                <a:effectLst/>
                <a:latin typeface="Sohne"/>
              </a:rPr>
              <a:t> good for you. There's a growing trend towards functional foods. Functional foods that are either naturally or artificially modified to have additional benefits. For example, think calcium added to orange juice or soluble </a:t>
            </a:r>
            <a:r>
              <a:rPr lang="en-GB" b="0" i="0" dirty="0" err="1">
                <a:solidFill>
                  <a:srgbClr val="000000"/>
                </a:solidFill>
                <a:effectLst/>
                <a:latin typeface="Sohne"/>
              </a:rPr>
              <a:t>fiber</a:t>
            </a:r>
            <a:r>
              <a:rPr lang="en-GB" b="0" i="0" dirty="0">
                <a:solidFill>
                  <a:srgbClr val="000000"/>
                </a:solidFill>
                <a:effectLst/>
                <a:latin typeface="Sohne"/>
              </a:rPr>
              <a:t> in oatmeal. It's part of an overall trend towards more thoughtful nutrition choices.</a:t>
            </a:r>
          </a:p>
          <a:p>
            <a:pPr algn="l"/>
            <a:r>
              <a:rPr lang="en-GB" b="1" i="0" dirty="0">
                <a:solidFill>
                  <a:srgbClr val="000000"/>
                </a:solidFill>
                <a:effectLst/>
                <a:latin typeface="Sohne"/>
              </a:rPr>
              <a:t>9. Mental fitness</a:t>
            </a:r>
            <a:endParaRPr lang="en-GB" b="0" i="0" dirty="0">
              <a:solidFill>
                <a:srgbClr val="000000"/>
              </a:solidFill>
              <a:effectLst/>
              <a:latin typeface="Sohne"/>
            </a:endParaRPr>
          </a:p>
          <a:p>
            <a:pPr algn="l"/>
            <a:r>
              <a:rPr lang="en-GB" b="0" i="0" dirty="0">
                <a:solidFill>
                  <a:srgbClr val="000000"/>
                </a:solidFill>
                <a:effectLst/>
                <a:latin typeface="Sohne"/>
              </a:rPr>
              <a:t>If there's one good thing about the COVID-19 pandemic, it’s that it took the stigma off of mental health conversations. In fact, according to the New York Times, </a:t>
            </a:r>
            <a:r>
              <a:rPr lang="en-GB" b="0" i="0" u="sng" dirty="0">
                <a:solidFill>
                  <a:srgbClr val="C91459"/>
                </a:solidFill>
                <a:effectLst/>
                <a:latin typeface="Sohne"/>
                <a:hlinkClick r:id="rId6"/>
              </a:rPr>
              <a:t>the defining feeling of 2021 is “blah.</a:t>
            </a:r>
            <a:r>
              <a:rPr lang="en-GB" b="0" i="0" dirty="0">
                <a:solidFill>
                  <a:srgbClr val="000000"/>
                </a:solidFill>
                <a:effectLst/>
                <a:latin typeface="Sohne"/>
              </a:rPr>
              <a:t>” While we're all “not okay,” struggling with anxiety, depression, languish, and burnout isn’t quite as lonely as it once was. </a:t>
            </a:r>
            <a:r>
              <a:rPr lang="en-GB" b="0" i="0" u="sng" dirty="0">
                <a:solidFill>
                  <a:srgbClr val="C91459"/>
                </a:solidFill>
                <a:effectLst/>
                <a:latin typeface="Sohne"/>
                <a:hlinkClick r:id="rId7"/>
              </a:rPr>
              <a:t>It's now more acceptable and understandable to reach out for mental health support</a:t>
            </a:r>
            <a:r>
              <a:rPr lang="en-GB" b="0" i="0" dirty="0">
                <a:solidFill>
                  <a:srgbClr val="000000"/>
                </a:solidFill>
                <a:effectLst/>
                <a:latin typeface="Sohne"/>
              </a:rPr>
              <a:t>. This might include coaching, therapy, or even taking a mental health day from work.</a:t>
            </a:r>
          </a:p>
          <a:p>
            <a:pPr algn="l"/>
            <a:r>
              <a:rPr lang="en-GB" b="1" i="0" dirty="0">
                <a:solidFill>
                  <a:srgbClr val="000000"/>
                </a:solidFill>
                <a:effectLst/>
                <a:latin typeface="Sohne"/>
              </a:rPr>
              <a:t>10. Meditation apps</a:t>
            </a:r>
            <a:endParaRPr lang="en-GB" b="0" i="0" dirty="0">
              <a:solidFill>
                <a:srgbClr val="000000"/>
              </a:solidFill>
              <a:effectLst/>
              <a:latin typeface="Sohne"/>
            </a:endParaRPr>
          </a:p>
          <a:p>
            <a:pPr algn="l"/>
            <a:r>
              <a:rPr lang="en-GB" b="0" i="0" dirty="0">
                <a:solidFill>
                  <a:srgbClr val="000000"/>
                </a:solidFill>
                <a:effectLst/>
                <a:latin typeface="Sohne"/>
              </a:rPr>
              <a:t>Anyone with a smartphone likely has one — or more — meditation apps installed. There is an endless variety of apps, with a plethora of cool features, and options in every price range. This makes meditation apps an easy and accessible way </a:t>
            </a:r>
            <a:r>
              <a:rPr lang="en-GB" b="0" i="0" u="sng" dirty="0">
                <a:solidFill>
                  <a:srgbClr val="C91459"/>
                </a:solidFill>
                <a:effectLst/>
                <a:latin typeface="Sohne"/>
                <a:hlinkClick r:id="rId8"/>
              </a:rPr>
              <a:t>to practice mindfulness</a:t>
            </a:r>
            <a:r>
              <a:rPr lang="en-GB" b="0" i="0" dirty="0">
                <a:solidFill>
                  <a:srgbClr val="000000"/>
                </a:solidFill>
                <a:effectLst/>
                <a:latin typeface="Sohne"/>
              </a:rPr>
              <a:t>.</a:t>
            </a:r>
          </a:p>
          <a:p>
            <a:pPr algn="l"/>
            <a:r>
              <a:rPr lang="en-GB" b="0" i="0" dirty="0">
                <a:solidFill>
                  <a:srgbClr val="000000"/>
                </a:solidFill>
                <a:effectLst/>
                <a:latin typeface="Sohne"/>
              </a:rPr>
              <a:t>. </a:t>
            </a:r>
          </a:p>
          <a:p>
            <a:pPr algn="l"/>
            <a:r>
              <a:rPr lang="en-GB" b="1" i="0" dirty="0">
                <a:solidFill>
                  <a:srgbClr val="000000"/>
                </a:solidFill>
                <a:effectLst/>
                <a:latin typeface="Sohne"/>
              </a:rPr>
              <a:t>12. Virtual hangouts</a:t>
            </a:r>
            <a:endParaRPr lang="en-GB" b="0" i="0" dirty="0">
              <a:solidFill>
                <a:srgbClr val="000000"/>
              </a:solidFill>
              <a:effectLst/>
              <a:latin typeface="Sohne"/>
            </a:endParaRPr>
          </a:p>
          <a:p>
            <a:pPr algn="l"/>
            <a:r>
              <a:rPr lang="en-GB" b="0" i="0" dirty="0">
                <a:solidFill>
                  <a:srgbClr val="000000"/>
                </a:solidFill>
                <a:effectLst/>
                <a:latin typeface="Sohne"/>
              </a:rPr>
              <a:t>All-day Zoom meetings may be getting tiring, but virtual hangouts are likely here to stay. After all, you didn't spend all that time teaching your parents how to unmute themselves for nothing, did you? As a vaccinated workforce returns to the office, many social activities will likely continue to offer virtual options. Social events (bachelorette parties, family reunions, and weddings) are leveraging social media and streaming services. This allows those that are not able to travel, or who don't yet feel comfortable, to still take part.  </a:t>
            </a:r>
          </a:p>
          <a:p>
            <a:pPr algn="l"/>
            <a:r>
              <a:rPr lang="en-GB" b="1" i="0" dirty="0">
                <a:solidFill>
                  <a:srgbClr val="000000"/>
                </a:solidFill>
                <a:effectLst/>
                <a:latin typeface="Sohne"/>
              </a:rPr>
              <a:t>13. Outdoor activities</a:t>
            </a:r>
            <a:endParaRPr lang="en-GB" b="0" i="0" dirty="0">
              <a:solidFill>
                <a:srgbClr val="000000"/>
              </a:solidFill>
              <a:effectLst/>
              <a:latin typeface="Sohne"/>
            </a:endParaRPr>
          </a:p>
          <a:p>
            <a:pPr algn="l"/>
            <a:r>
              <a:rPr lang="en-GB" b="0" i="0" dirty="0">
                <a:solidFill>
                  <a:srgbClr val="000000"/>
                </a:solidFill>
                <a:effectLst/>
                <a:latin typeface="Sohne"/>
              </a:rPr>
              <a:t>More time spent indoors — coupled with an (evidence-based) lower rate of transmission outdoors —  makes fresh air more appealing. Dining al fresco and working out outside are gaining popularity. This is particularly true in regions that are warming up for spring and summer, providing a reprieve from winter and lockdowns. Outdoor hobbies like gardening, tennis, sailing, and basketball are seeing more interest. They a) involve sunshine and b) don't involve a screen.</a:t>
            </a:r>
          </a:p>
          <a:p>
            <a:pPr algn="l"/>
            <a:r>
              <a:rPr lang="en-GB" b="1" i="0" dirty="0">
                <a:solidFill>
                  <a:srgbClr val="000000"/>
                </a:solidFill>
                <a:effectLst/>
                <a:latin typeface="Sohne"/>
              </a:rPr>
              <a:t>14.</a:t>
            </a:r>
            <a:r>
              <a:rPr lang="en-GB" b="0" i="0" dirty="0">
                <a:solidFill>
                  <a:srgbClr val="000000"/>
                </a:solidFill>
                <a:effectLst/>
                <a:latin typeface="Sohne"/>
              </a:rPr>
              <a:t>  </a:t>
            </a:r>
            <a:r>
              <a:rPr lang="en-GB" b="1" i="0" dirty="0" err="1">
                <a:solidFill>
                  <a:srgbClr val="000000"/>
                </a:solidFill>
                <a:effectLst/>
                <a:latin typeface="Sohne"/>
              </a:rPr>
              <a:t>Cozy</a:t>
            </a:r>
            <a:r>
              <a:rPr lang="en-GB" b="1" i="0" dirty="0">
                <a:solidFill>
                  <a:srgbClr val="000000"/>
                </a:solidFill>
                <a:effectLst/>
                <a:latin typeface="Sohne"/>
              </a:rPr>
              <a:t> and casual chic</a:t>
            </a:r>
            <a:endParaRPr lang="en-GB" b="0" i="0" dirty="0">
              <a:solidFill>
                <a:srgbClr val="000000"/>
              </a:solidFill>
              <a:effectLst/>
              <a:latin typeface="Sohne"/>
            </a:endParaRPr>
          </a:p>
          <a:p>
            <a:pPr algn="l"/>
            <a:r>
              <a:rPr lang="en-GB" b="0" i="0" dirty="0">
                <a:solidFill>
                  <a:srgbClr val="000000"/>
                </a:solidFill>
                <a:effectLst/>
                <a:latin typeface="Sohne"/>
              </a:rPr>
              <a:t>Business up top, but party off-screen. Working from home lends itself to a more relaxed office dress code. With offices reopening on a hybrid model (for the ones that are planning to reopen at all), fewer workers will feel the need to dress up for every meeting. Stores are featuring hybrid work-leisure gear. This includes chic fitted leggings, comfortable button-down shirts, and relaxed-but-trendy dresses. High heels and Windsor knots may never recover.</a:t>
            </a:r>
          </a:p>
          <a:p>
            <a:pPr algn="l"/>
            <a:r>
              <a:rPr lang="en-GB" b="1" i="0" dirty="0">
                <a:solidFill>
                  <a:srgbClr val="000000"/>
                </a:solidFill>
                <a:effectLst/>
                <a:latin typeface="Sohne"/>
              </a:rPr>
              <a:t>15. Tracking stress</a:t>
            </a:r>
            <a:endParaRPr lang="en-GB" b="0" i="0" dirty="0">
              <a:solidFill>
                <a:srgbClr val="000000"/>
              </a:solidFill>
              <a:effectLst/>
              <a:latin typeface="Sohne"/>
            </a:endParaRPr>
          </a:p>
          <a:p>
            <a:pPr algn="l"/>
            <a:r>
              <a:rPr lang="en-GB" b="0" i="0" dirty="0">
                <a:solidFill>
                  <a:srgbClr val="000000"/>
                </a:solidFill>
                <a:effectLst/>
                <a:latin typeface="Sohne"/>
              </a:rPr>
              <a:t>Stress is at new highs and affecting a record amount of the population. With this, people are becoming more and more interested in the impact of stress on all aspects of their health. The fitness trackers now document physiological responses to determine how stressed out an individual is and when spikes occur. This provides individuals new insight into their daily routines.</a:t>
            </a:r>
          </a:p>
          <a:p>
            <a:pPr algn="l"/>
            <a:r>
              <a:rPr lang="en-GB" b="1" i="0" dirty="0">
                <a:solidFill>
                  <a:srgbClr val="000000"/>
                </a:solidFill>
                <a:effectLst/>
                <a:latin typeface="Sohne"/>
              </a:rPr>
              <a:t>16. Digital healthcare </a:t>
            </a:r>
            <a:endParaRPr lang="en-GB" b="0" i="0" dirty="0">
              <a:solidFill>
                <a:srgbClr val="000000"/>
              </a:solidFill>
              <a:effectLst/>
              <a:latin typeface="Sohne"/>
            </a:endParaRPr>
          </a:p>
          <a:p>
            <a:pPr algn="l"/>
            <a:r>
              <a:rPr lang="en-GB" b="0" i="0" dirty="0">
                <a:solidFill>
                  <a:srgbClr val="000000"/>
                </a:solidFill>
                <a:effectLst/>
                <a:latin typeface="Sohne"/>
              </a:rPr>
              <a:t>You may have struggled to get an appointment with a specialist in the past or groaned at the commute to the “good doctor’s office.” But, with virtual conferencing and meeting technology more popular than ever, doctors are more willing to meet with you virtually. You can even book virtual sessions with personal trainers, nutritionists, physical therapists, mental health professionals, coaches, and sleep specialists. Just double-check that it's actually your therapist you're texting before you hit send.</a:t>
            </a:r>
          </a:p>
          <a:p>
            <a:pPr algn="l"/>
            <a:r>
              <a:rPr lang="en-GB" b="1" i="0" dirty="0">
                <a:solidFill>
                  <a:srgbClr val="000000"/>
                </a:solidFill>
                <a:effectLst/>
                <a:latin typeface="Sohne"/>
              </a:rPr>
              <a:t>17. Adaptogens</a:t>
            </a:r>
            <a:endParaRPr lang="en-GB" b="0" i="0" dirty="0">
              <a:solidFill>
                <a:srgbClr val="000000"/>
              </a:solidFill>
              <a:effectLst/>
              <a:latin typeface="Sohne"/>
            </a:endParaRPr>
          </a:p>
          <a:p>
            <a:pPr algn="l"/>
            <a:r>
              <a:rPr lang="en-GB" b="0" i="0" dirty="0">
                <a:solidFill>
                  <a:srgbClr val="000000"/>
                </a:solidFill>
                <a:effectLst/>
                <a:latin typeface="Sohne"/>
              </a:rPr>
              <a:t>The newest addition to the line of superfoods are adaptogens. Known for their stress-busting properties, adaptogens like </a:t>
            </a:r>
            <a:r>
              <a:rPr lang="en-GB" b="0" i="0" u="sng" dirty="0">
                <a:solidFill>
                  <a:srgbClr val="C91459"/>
                </a:solidFill>
                <a:effectLst/>
                <a:latin typeface="Sohne"/>
                <a:hlinkClick r:id="rId9"/>
              </a:rPr>
              <a:t>ashwagandha</a:t>
            </a:r>
            <a:r>
              <a:rPr lang="en-GB" b="0" i="0" dirty="0">
                <a:solidFill>
                  <a:srgbClr val="000000"/>
                </a:solidFill>
                <a:effectLst/>
                <a:latin typeface="Sohne"/>
              </a:rPr>
              <a:t> and </a:t>
            </a:r>
            <a:r>
              <a:rPr lang="en-GB" b="0" i="0" u="sng" dirty="0" err="1">
                <a:solidFill>
                  <a:srgbClr val="C91459"/>
                </a:solidFill>
                <a:effectLst/>
                <a:latin typeface="Sohne"/>
                <a:hlinkClick r:id="rId10"/>
              </a:rPr>
              <a:t>rhodiola</a:t>
            </a:r>
            <a:r>
              <a:rPr lang="en-GB" b="0" i="0" dirty="0">
                <a:solidFill>
                  <a:srgbClr val="000000"/>
                </a:solidFill>
                <a:effectLst/>
                <a:latin typeface="Sohne"/>
              </a:rPr>
              <a:t>, help augment immunity, impact the release of cortisol in the body, and improve your resistance to the physical and emotional effects of stress. Although they're enjoying their time in the spotlight, adaptogens were </a:t>
            </a:r>
            <a:r>
              <a:rPr lang="en-GB" b="0" i="0" u="sng" dirty="0">
                <a:solidFill>
                  <a:srgbClr val="C91459"/>
                </a:solidFill>
                <a:effectLst/>
                <a:latin typeface="Sohne"/>
                <a:hlinkClick r:id="rId11"/>
              </a:rPr>
              <a:t>first identified by a researcher back in 1947</a:t>
            </a:r>
            <a:r>
              <a:rPr lang="en-GB" b="0" i="0" dirty="0">
                <a:solidFill>
                  <a:srgbClr val="000000"/>
                </a:solidFill>
                <a:effectLst/>
                <a:latin typeface="Sohne"/>
              </a:rPr>
              <a:t>.</a:t>
            </a:r>
          </a:p>
          <a:p>
            <a:pPr algn="l"/>
            <a:r>
              <a:rPr lang="en-GB" b="1" i="0" dirty="0">
                <a:solidFill>
                  <a:srgbClr val="000000"/>
                </a:solidFill>
                <a:effectLst/>
                <a:latin typeface="Sohne"/>
              </a:rPr>
              <a:t>18. Cooking</a:t>
            </a:r>
            <a:endParaRPr lang="en-GB" b="0" i="0" dirty="0">
              <a:solidFill>
                <a:srgbClr val="000000"/>
              </a:solidFill>
              <a:effectLst/>
              <a:latin typeface="Sohne"/>
            </a:endParaRPr>
          </a:p>
          <a:p>
            <a:pPr algn="l"/>
            <a:r>
              <a:rPr lang="en-GB" b="0" i="0" dirty="0">
                <a:solidFill>
                  <a:srgbClr val="000000"/>
                </a:solidFill>
                <a:effectLst/>
                <a:latin typeface="Sohne"/>
              </a:rPr>
              <a:t>Even those who have no aptitude in the kitchen are cooking more lately. </a:t>
            </a:r>
            <a:r>
              <a:rPr lang="en-GB" b="0" i="0" u="sng" dirty="0">
                <a:solidFill>
                  <a:srgbClr val="C91459"/>
                </a:solidFill>
                <a:effectLst/>
                <a:latin typeface="Sohne"/>
                <a:hlinkClick r:id="rId12"/>
              </a:rPr>
              <a:t>Meal kits are simplifying the art of cooking</a:t>
            </a:r>
            <a:r>
              <a:rPr lang="en-GB" b="0" i="0" dirty="0">
                <a:solidFill>
                  <a:srgbClr val="000000"/>
                </a:solidFill>
                <a:effectLst/>
                <a:latin typeface="Sohne"/>
              </a:rPr>
              <a:t>. But for those who prefer to source their own ingredients, homes are turning into herb gardens, kombucha breweries, and sourdough bakeries. What started as a reaction to scarcity on the shelves has turned into a nutrition-filled hobby.</a:t>
            </a:r>
          </a:p>
          <a:p>
            <a:pPr algn="l"/>
            <a:r>
              <a:rPr lang="en-GB" b="1" i="0" dirty="0">
                <a:solidFill>
                  <a:srgbClr val="000000"/>
                </a:solidFill>
                <a:effectLst/>
                <a:latin typeface="Sohne"/>
              </a:rPr>
              <a:t>19. Gentler workouts</a:t>
            </a:r>
            <a:endParaRPr lang="en-GB" b="0" i="0" dirty="0">
              <a:solidFill>
                <a:srgbClr val="000000"/>
              </a:solidFill>
              <a:effectLst/>
              <a:latin typeface="Sohne"/>
            </a:endParaRPr>
          </a:p>
          <a:p>
            <a:pPr algn="l"/>
            <a:r>
              <a:rPr lang="en-GB" b="0" i="0" dirty="0">
                <a:solidFill>
                  <a:srgbClr val="000000"/>
                </a:solidFill>
                <a:effectLst/>
                <a:latin typeface="Sohne"/>
              </a:rPr>
              <a:t>Uber-competitive workouts are hard to maintain when you're sweating in a living room full of Legos. Absent the competitive environment and structure of a gym, many people are finding that they don't want to "go-hard" like they once did. </a:t>
            </a:r>
            <a:r>
              <a:rPr lang="en-GB" b="0" i="0" u="sng" dirty="0">
                <a:solidFill>
                  <a:srgbClr val="C91459"/>
                </a:solidFill>
                <a:effectLst/>
                <a:latin typeface="Sohne"/>
                <a:hlinkClick r:id="rId13"/>
              </a:rPr>
              <a:t>Workouts now double as stress relief</a:t>
            </a:r>
            <a:r>
              <a:rPr lang="en-GB" b="0" i="0" dirty="0">
                <a:solidFill>
                  <a:srgbClr val="000000"/>
                </a:solidFill>
                <a:effectLst/>
                <a:latin typeface="Sohne"/>
              </a:rPr>
              <a:t>, so mind-body exercises — particularly those you can do at home with less equipment — are on the rise. Yoga, mat Pilates, barre, jogging, bodyweight exercises, and stretching are becoming part of the routine for the couch-fitness crowd.</a:t>
            </a:r>
          </a:p>
          <a:p>
            <a:pPr algn="l"/>
            <a:r>
              <a:rPr lang="en-GB" b="1" i="0" dirty="0">
                <a:solidFill>
                  <a:srgbClr val="000000"/>
                </a:solidFill>
                <a:effectLst/>
                <a:latin typeface="Sohne"/>
              </a:rPr>
              <a:t>20. Decluttering and decorating</a:t>
            </a:r>
            <a:endParaRPr lang="en-GB" b="0" i="0" dirty="0">
              <a:solidFill>
                <a:srgbClr val="000000"/>
              </a:solidFill>
              <a:effectLst/>
              <a:latin typeface="Sohne"/>
            </a:endParaRPr>
          </a:p>
          <a:p>
            <a:pPr algn="l"/>
            <a:r>
              <a:rPr lang="en-GB" b="0" i="0" dirty="0">
                <a:solidFill>
                  <a:srgbClr val="000000"/>
                </a:solidFill>
                <a:effectLst/>
                <a:latin typeface="Sohne"/>
              </a:rPr>
              <a:t>Heightened levels of introspection and the need to convert homes into multi-functional sanctuaries have turned spring cleaning into a year-round phenomenon. Decluttering has always been a buzzword, but creating space has been therapeutic as well as practical.  Unable to visit their normal </a:t>
            </a:r>
            <a:r>
              <a:rPr lang="en-GB" b="0" i="0" dirty="0" err="1">
                <a:solidFill>
                  <a:srgbClr val="000000"/>
                </a:solidFill>
                <a:effectLst/>
                <a:latin typeface="Sohne"/>
              </a:rPr>
              <a:t>favorite</a:t>
            </a:r>
            <a:r>
              <a:rPr lang="en-GB" b="0" i="0" dirty="0">
                <a:solidFill>
                  <a:srgbClr val="000000"/>
                </a:solidFill>
                <a:effectLst/>
                <a:latin typeface="Sohne"/>
              </a:rPr>
              <a:t> places, people have been creative about incorporating what they miss about the world into their homes. DIY home projects have provided a creative outlet as well as a way to make lockdown a bit more cheerful.</a:t>
            </a:r>
          </a:p>
          <a:p>
            <a:pPr algn="l"/>
            <a:r>
              <a:rPr lang="en-GB" b="1" i="0" dirty="0">
                <a:solidFill>
                  <a:srgbClr val="000000"/>
                </a:solidFill>
                <a:effectLst/>
                <a:latin typeface="Sohne"/>
              </a:rPr>
              <a:t>21. Travel </a:t>
            </a:r>
            <a:endParaRPr lang="en-GB" b="0" i="0" dirty="0">
              <a:solidFill>
                <a:srgbClr val="000000"/>
              </a:solidFill>
              <a:effectLst/>
              <a:latin typeface="Sohne"/>
            </a:endParaRPr>
          </a:p>
          <a:p>
            <a:pPr algn="l"/>
            <a:r>
              <a:rPr lang="en-GB" b="0" i="0" dirty="0">
                <a:solidFill>
                  <a:srgbClr val="000000"/>
                </a:solidFill>
                <a:effectLst/>
                <a:latin typeface="Sohne"/>
              </a:rPr>
              <a:t>Remote work allows record numbers of employees to finally leave expensive urban </a:t>
            </a:r>
            <a:r>
              <a:rPr lang="en-GB" b="0" i="0" dirty="0" err="1">
                <a:solidFill>
                  <a:srgbClr val="000000"/>
                </a:solidFill>
                <a:effectLst/>
                <a:latin typeface="Sohne"/>
              </a:rPr>
              <a:t>centers</a:t>
            </a:r>
            <a:r>
              <a:rPr lang="en-GB" b="0" i="0" dirty="0">
                <a:solidFill>
                  <a:srgbClr val="000000"/>
                </a:solidFill>
                <a:effectLst/>
                <a:latin typeface="Sohne"/>
              </a:rPr>
              <a:t> and work from wherever they like. For some, this means traveling to sightsee in new locations. For others, this means relocating to a more affordable place with more space. To recoup some of the lost revenue from tourism, many countries are opening co-working spaces. Some are even offering “digital nomad visas” to attract employees.</a:t>
            </a:r>
          </a:p>
          <a:p>
            <a:pPr algn="l"/>
            <a:r>
              <a:rPr lang="en-GB" b="1" i="0" dirty="0">
                <a:solidFill>
                  <a:srgbClr val="000000"/>
                </a:solidFill>
                <a:effectLst/>
                <a:latin typeface="Sohne"/>
              </a:rPr>
              <a:t>22. Financial wellness</a:t>
            </a:r>
            <a:endParaRPr lang="en-GB" b="0" i="0" dirty="0">
              <a:solidFill>
                <a:srgbClr val="000000"/>
              </a:solidFill>
              <a:effectLst/>
              <a:latin typeface="Sohne"/>
            </a:endParaRPr>
          </a:p>
          <a:p>
            <a:pPr algn="l"/>
            <a:r>
              <a:rPr lang="en-GB" b="0" i="0" dirty="0">
                <a:solidFill>
                  <a:srgbClr val="000000"/>
                </a:solidFill>
                <a:effectLst/>
                <a:latin typeface="Sohne"/>
              </a:rPr>
              <a:t>On both a macro and micro-level, conversations about money have dominated the last year. People struggled with unemployment, uncertainty, and balancing their needs to make money with concerns about their health. The government tried to come up with effective ways to support them while managing the reality of a situation without precedent. These conversations led to a growing awareness of what needs to happen to provide people with a safety net. It also spurred discussion around everyday individuals caring for themselves, their families, and building their careers.</a:t>
            </a:r>
          </a:p>
          <a:p>
            <a:pPr algn="l"/>
            <a:r>
              <a:rPr lang="en-GB" b="0" i="0" dirty="0">
                <a:solidFill>
                  <a:srgbClr val="000000"/>
                </a:solidFill>
                <a:effectLst/>
                <a:latin typeface="Sohne"/>
              </a:rPr>
              <a:t>Although inspired by the pandemic, these health and wellness trends reflect long-term conversations and changes in society. When we look at where people are spending their money and putting their time, we get a good idea of what their priorities are — and what their personal definition of wellness is.</a:t>
            </a: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19</a:t>
            </a:fld>
            <a:endParaRPr lang="en-GB"/>
          </a:p>
        </p:txBody>
      </p:sp>
    </p:spTree>
    <p:extLst>
      <p:ext uri="{BB962C8B-B14F-4D97-AF65-F5344CB8AC3E}">
        <p14:creationId xmlns:p14="http://schemas.microsoft.com/office/powerpoint/2010/main" val="34219052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Demand from hotels for these types of guestrooms is enough to sustain suppliers such as Pure Wellness, which provides and maintains more than 3,100 wellness-focused Pure Rooms for major hotel brands across the industry, including Hilton, Ritz-Carlton and Embassy Suites. IHG have also entered the market with their brand, EVEN Hotels…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Another growing trend is for hotels to group wellness rooms together into clusters, often located on the same floor as spa facilities, reinforcing the serene atmosphere that health-conscious guests increasingly expect, especially in the luxury segment. The Four Seasons Hotel Los Angeles at Beverly Hills, for example, offers five wellness-enhancing guestrooms and two suites alongside the hotel’s fourth-floor spa, with in-room technologies such as exercise equipment, circadian lighting and air purifiers.</a:t>
            </a:r>
          </a:p>
          <a:p>
            <a:endParaRPr lang="en-GB" dirty="0"/>
          </a:p>
          <a:p>
            <a:endParaRPr lang="en-GB" dirty="0"/>
          </a:p>
          <a:p>
            <a:r>
              <a:rPr lang="en-GB" dirty="0"/>
              <a:t>Watch video. Discuss this Wellbeing Hotel brand (wellness hotel). Thoughts?</a:t>
            </a:r>
          </a:p>
        </p:txBody>
      </p:sp>
      <p:sp>
        <p:nvSpPr>
          <p:cNvPr id="4" name="Slide Number Placeholder 3"/>
          <p:cNvSpPr>
            <a:spLocks noGrp="1"/>
          </p:cNvSpPr>
          <p:nvPr>
            <p:ph type="sldNum" sz="quarter" idx="5"/>
          </p:nvPr>
        </p:nvSpPr>
        <p:spPr/>
        <p:txBody>
          <a:bodyPr/>
          <a:lstStyle/>
          <a:p>
            <a:fld id="{31CEAF5D-A94A-4955-B82E-8236CC92B900}" type="slidenum">
              <a:rPr lang="en-GB" smtClean="0"/>
              <a:t>20</a:t>
            </a:fld>
            <a:endParaRPr lang="en-GB"/>
          </a:p>
        </p:txBody>
      </p:sp>
    </p:spTree>
    <p:extLst>
      <p:ext uri="{BB962C8B-B14F-4D97-AF65-F5344CB8AC3E}">
        <p14:creationId xmlns:p14="http://schemas.microsoft.com/office/powerpoint/2010/main" val="11213227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58595B"/>
                </a:solidFill>
                <a:effectLst/>
                <a:latin typeface="Source Sans Pro" panose="020B0503030403020204" pitchFamily="34" charset="0"/>
              </a:rPr>
              <a:t>Traditionally, revenue from wellness programs has resided in on-site amenities such as group retreats, fitness, spas and beauty treatments. However, a wellness program in a recovery era may want to focus on bringing the wellness experience into the individual guest room.</a:t>
            </a:r>
          </a:p>
          <a:p>
            <a:pPr algn="l"/>
            <a:r>
              <a:rPr lang="en-GB" b="0" i="0" dirty="0">
                <a:solidFill>
                  <a:srgbClr val="58595B"/>
                </a:solidFill>
                <a:effectLst/>
                <a:latin typeface="Source Sans Pro" panose="020B0503030403020204" pitchFamily="34" charset="0"/>
              </a:rPr>
              <a:t>With today’s technology, wellness-focused amenities can easily be personalized and delivered according to the guest’s preferences. Individual yoga mats in guest rooms can be combined with access to a complimentary on-demand yoga TV channel, while designated workout areas can be complemented with resistance bands upon request. Mindful breathing—shown to regulate sleep, lower blood pressure and cortisol levels—can be promoted via meditation app integrations, as immune-boosting minibar products can both surprise and put guests at ease.</a:t>
            </a:r>
          </a:p>
          <a:p>
            <a:pPr algn="l"/>
            <a:r>
              <a:rPr lang="en-GB" b="0" i="0" dirty="0">
                <a:solidFill>
                  <a:srgbClr val="58595B"/>
                </a:solidFill>
                <a:effectLst/>
                <a:latin typeface="Source Sans Pro" panose="020B0503030403020204" pitchFamily="34" charset="0"/>
              </a:rPr>
              <a:t>“We see this as an opportunity for brands to incorporate more wellness-driven amenities for guests to use on their own,” said Patrick Fernandes, Executive Director, Carillon Miami Wellness Resort. “We plan on introducing more ways for guests to elevate their well-being within their resort experience. Virtual fitness classes including virtual personal fitness, video cooking demonstrations, telemedicine consultations and touchless wellness services are some of the new offerings at Carillon.”</a:t>
            </a:r>
          </a:p>
          <a:p>
            <a:pPr algn="l"/>
            <a:endParaRPr lang="en-GB" b="0" i="0" dirty="0">
              <a:solidFill>
                <a:srgbClr val="58595B"/>
              </a:solidFill>
              <a:effectLst/>
              <a:latin typeface="Source Sans Pro" panose="020B0503030403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5 Feet 2 Fitness – Watch video. Discuss this growing trend of in-room fitness equipment.</a:t>
            </a:r>
          </a:p>
          <a:p>
            <a:pPr algn="l"/>
            <a:endParaRPr lang="en-GB" b="0" i="0" dirty="0">
              <a:solidFill>
                <a:srgbClr val="58595B"/>
              </a:solidFill>
              <a:effectLst/>
              <a:latin typeface="Source Sans Pro" panose="020B0503030403020204" pitchFamily="34" charset="0"/>
            </a:endParaRPr>
          </a:p>
          <a:p>
            <a:pPr algn="l"/>
            <a:endParaRPr lang="en-GB" b="0" i="0" dirty="0">
              <a:solidFill>
                <a:srgbClr val="58595B"/>
              </a:solidFill>
              <a:effectLst/>
              <a:latin typeface="Source Sans Pro" panose="020B0503030403020204" pitchFamily="34" charset="0"/>
            </a:endParaRPr>
          </a:p>
        </p:txBody>
      </p:sp>
      <p:sp>
        <p:nvSpPr>
          <p:cNvPr id="4" name="Slide Number Placeholder 3"/>
          <p:cNvSpPr>
            <a:spLocks noGrp="1"/>
          </p:cNvSpPr>
          <p:nvPr>
            <p:ph type="sldNum" sz="quarter" idx="5"/>
          </p:nvPr>
        </p:nvSpPr>
        <p:spPr/>
        <p:txBody>
          <a:bodyPr/>
          <a:lstStyle/>
          <a:p>
            <a:fld id="{31CEAF5D-A94A-4955-B82E-8236CC92B900}" type="slidenum">
              <a:rPr lang="en-GB" smtClean="0"/>
              <a:t>21</a:t>
            </a:fld>
            <a:endParaRPr lang="en-GB"/>
          </a:p>
        </p:txBody>
      </p:sp>
    </p:spTree>
    <p:extLst>
      <p:ext uri="{BB962C8B-B14F-4D97-AF65-F5344CB8AC3E}">
        <p14:creationId xmlns:p14="http://schemas.microsoft.com/office/powerpoint/2010/main" val="37645210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Sleep quality consistently ranks near the top of the priority list for guests, and hotels have been touting the relative merits of their beds for decades. The wellness trend, not to mention the emergence of affordable, high-quality mail-order mattresses for the home market, has raised the expectations of consumers, who are aware that a good night’s sleep is an important part of maintaining health and well-being, particularly for frequent flyers on business. For hotels, the comfort and customisability of beds and bedding is an important point of differentiation, for better or worse.</a:t>
            </a:r>
          </a:p>
          <a:p>
            <a:r>
              <a:rPr lang="en-GB" sz="1200" b="0" i="0" u="none" strike="noStrike" kern="1200" dirty="0">
                <a:solidFill>
                  <a:schemeClr val="tx1"/>
                </a:solidFill>
                <a:effectLst/>
                <a:latin typeface="+mn-lt"/>
                <a:ea typeface="+mn-ea"/>
                <a:cs typeface="+mn-cs"/>
              </a:rPr>
              <a:t>“It’s the one part of room that gets used the most during the guest’s stay,” Fairmont vice president Jane Mackie told </a:t>
            </a:r>
            <a:r>
              <a:rPr lang="en-GB" sz="1200" b="0" i="0" u="sng" strike="noStrike" kern="1200" dirty="0">
                <a:solidFill>
                  <a:schemeClr val="tx1"/>
                </a:solidFill>
                <a:effectLst/>
                <a:latin typeface="+mn-lt"/>
                <a:ea typeface="+mn-ea"/>
                <a:cs typeface="+mn-cs"/>
                <a:hlinkClick r:id="rId3"/>
              </a:rPr>
              <a:t>USA Today</a:t>
            </a:r>
            <a:r>
              <a:rPr lang="en-GB" sz="1200" b="0" i="0" u="none" strike="noStrike" kern="1200" dirty="0">
                <a:solidFill>
                  <a:schemeClr val="tx1"/>
                </a:solidFill>
                <a:effectLst/>
                <a:latin typeface="+mn-lt"/>
                <a:ea typeface="+mn-ea"/>
                <a:cs typeface="+mn-cs"/>
              </a:rPr>
              <a:t> in 2017. “It has the most potential to have an upside and potential to have a downside if we don’t get it right.”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Every hotel brand works hard on getting the characteristics of their beds just right, whether the secret is memory foam, cooling gels or wrapped coils. Wellness-themed rooms often go the extra mile with hypoallergenic bedding, LED lighting techniques to induce healthy sleep and even </a:t>
            </a:r>
            <a:r>
              <a:rPr lang="en-GB" sz="1200" b="0" i="0" u="sng" strike="noStrike" kern="1200" dirty="0">
                <a:solidFill>
                  <a:schemeClr val="tx1"/>
                </a:solidFill>
                <a:effectLst/>
                <a:latin typeface="+mn-lt"/>
                <a:ea typeface="+mn-ea"/>
                <a:cs typeface="+mn-cs"/>
                <a:hlinkClick r:id="rId4"/>
              </a:rPr>
              <a:t>smart mattresses</a:t>
            </a:r>
            <a:r>
              <a:rPr lang="en-GB" sz="1200" b="0" i="0" u="none" strike="noStrike" kern="1200" dirty="0">
                <a:solidFill>
                  <a:schemeClr val="tx1"/>
                </a:solidFill>
                <a:effectLst/>
                <a:latin typeface="+mn-lt"/>
                <a:ea typeface="+mn-ea"/>
                <a:cs typeface="+mn-cs"/>
              </a:rPr>
              <a:t> to evaluate the user’s sleep patterns and quality. What’s more, specialist ‘sleep retreats’ are being introduced to the market for those who really want to make sleep the central part of their stay.</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In east London, Simba (one of the aforementioned mail-order mattress specialists) has collaborated with </a:t>
            </a:r>
            <a:r>
              <a:rPr lang="en-GB" sz="1200" b="0" i="0" u="none" strike="noStrike" kern="1200" dirty="0" err="1">
                <a:solidFill>
                  <a:schemeClr val="tx1"/>
                </a:solidFill>
                <a:effectLst/>
                <a:latin typeface="+mn-lt"/>
                <a:ea typeface="+mn-ea"/>
                <a:cs typeface="+mn-cs"/>
              </a:rPr>
              <a:t>Cuckooz</a:t>
            </a:r>
            <a:r>
              <a:rPr lang="en-GB" sz="1200" b="0" i="0" u="none" strike="noStrike" kern="1200" dirty="0">
                <a:solidFill>
                  <a:schemeClr val="tx1"/>
                </a:solidFill>
                <a:effectLst/>
                <a:latin typeface="+mn-lt"/>
                <a:ea typeface="+mn-ea"/>
                <a:cs typeface="+mn-cs"/>
              </a:rPr>
              <a:t> to create the Zed Rooms, serviced apartments custom-made for restful sleep, including bed installations designed like wombs to imitate the best sleep any human has ever had.</a:t>
            </a: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22</a:t>
            </a:fld>
            <a:endParaRPr lang="en-GB"/>
          </a:p>
        </p:txBody>
      </p:sp>
    </p:spTree>
    <p:extLst>
      <p:ext uri="{BB962C8B-B14F-4D97-AF65-F5344CB8AC3E}">
        <p14:creationId xmlns:p14="http://schemas.microsoft.com/office/powerpoint/2010/main" val="17073450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Gyms and spas are another time-tested feature of hotels, but where in the past hotel gym-goers might have been satisfied with a quick workout in a windowless basement facility, the wellness trend is raising standards.</a:t>
            </a:r>
          </a:p>
          <a:p>
            <a:r>
              <a:rPr lang="en-GB" sz="1200" b="0" i="0" u="none" strike="noStrike" kern="1200" dirty="0">
                <a:solidFill>
                  <a:schemeClr val="tx1"/>
                </a:solidFill>
                <a:effectLst/>
                <a:latin typeface="+mn-lt"/>
                <a:ea typeface="+mn-ea"/>
                <a:cs typeface="+mn-cs"/>
              </a:rPr>
              <a:t>In 2019, this is perhaps best exemplified by the opening of fitness brand Equinox’s first hotel, Equinox Hotel in Hudson Yard, New York. With interiors designed by David Rockwell of Rockwell Group, the 212-room, 48-suite hotel features a 60,000ft² fitness club with indoor and outdoor pools, SoulCycle, group classes and personal trainers. Equinox plans to open new US hotels in Los Angeles, Seattle, Chicago and Houston.</a:t>
            </a:r>
          </a:p>
          <a:p>
            <a:r>
              <a:rPr lang="en-GB" sz="1200" b="0" i="0" u="none" strike="noStrike" kern="1200" dirty="0">
                <a:solidFill>
                  <a:schemeClr val="tx1"/>
                </a:solidFill>
                <a:effectLst/>
                <a:latin typeface="+mn-lt"/>
                <a:ea typeface="+mn-ea"/>
                <a:cs typeface="+mn-cs"/>
              </a:rPr>
              <a:t>“As health becomes the new wealth, Equinox is uniquely positioned to define an emerging category that is disrupting the entire industry,” said Equinox Hotels CEO Chris Norton in a </a:t>
            </a:r>
            <a:r>
              <a:rPr lang="en-GB" sz="1200" b="0" i="0" u="sng" strike="noStrike" kern="1200" dirty="0">
                <a:solidFill>
                  <a:schemeClr val="tx1"/>
                </a:solidFill>
                <a:effectLst/>
                <a:latin typeface="+mn-lt"/>
                <a:ea typeface="+mn-ea"/>
                <a:cs typeface="+mn-cs"/>
                <a:hlinkClick r:id="rId3"/>
              </a:rPr>
              <a:t>press statement in March</a:t>
            </a:r>
            <a:r>
              <a:rPr lang="en-GB" sz="1200" b="0" i="0" u="none" strike="noStrike" kern="1200" dirty="0">
                <a:solidFill>
                  <a:schemeClr val="tx1"/>
                </a:solidFill>
                <a:effectLst/>
                <a:latin typeface="+mn-lt"/>
                <a:ea typeface="+mn-ea"/>
                <a:cs typeface="+mn-cs"/>
              </a:rPr>
              <a:t>.</a:t>
            </a:r>
          </a:p>
          <a:p>
            <a:r>
              <a:rPr lang="en-GB" sz="1200" b="0" i="0" u="none" strike="noStrike" kern="1200" dirty="0">
                <a:solidFill>
                  <a:schemeClr val="tx1"/>
                </a:solidFill>
                <a:effectLst/>
                <a:latin typeface="+mn-lt"/>
                <a:ea typeface="+mn-ea"/>
                <a:cs typeface="+mn-cs"/>
              </a:rPr>
              <a:t>Even standalone gym facilities have started to see the benefit of incorporating hospitality elements. In November 2017, Chicago gym Midtown Athletic Club opened a </a:t>
            </a:r>
            <a:r>
              <a:rPr lang="en-GB" sz="1200" b="0" i="0" u="sng" strike="noStrike" kern="1200" dirty="0">
                <a:solidFill>
                  <a:schemeClr val="tx1"/>
                </a:solidFill>
                <a:effectLst/>
                <a:latin typeface="+mn-lt"/>
                <a:ea typeface="+mn-ea"/>
                <a:cs typeface="+mn-cs"/>
                <a:hlinkClick r:id="rId4"/>
              </a:rPr>
              <a:t>55-room hotel</a:t>
            </a:r>
            <a:r>
              <a:rPr lang="en-GB" sz="1200" b="0" i="0" u="none" strike="noStrike" kern="1200" dirty="0">
                <a:solidFill>
                  <a:schemeClr val="tx1"/>
                </a:solidFill>
                <a:effectLst/>
                <a:latin typeface="+mn-lt"/>
                <a:ea typeface="+mn-ea"/>
                <a:cs typeface="+mn-cs"/>
              </a:rPr>
              <a:t> on its premises as part of an $85m renovation.</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Watch the video. Discuss the difference between this and EVEN hotels, from a marketing perspective. Can you clearly define the target audience from watching the clips?</a:t>
            </a: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23</a:t>
            </a:fld>
            <a:endParaRPr lang="en-GB"/>
          </a:p>
        </p:txBody>
      </p:sp>
    </p:spTree>
    <p:extLst>
      <p:ext uri="{BB962C8B-B14F-4D97-AF65-F5344CB8AC3E}">
        <p14:creationId xmlns:p14="http://schemas.microsoft.com/office/powerpoint/2010/main" val="6303607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Let’s take a look at how a Hotel Group is adapting to the emerging wellness trend.</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Accor S.A. is a French multinational hospitality company that owns, manages and franchises hotels, resorts and vacation properties. It is the single largest hospitality company in Europe, and the sixth largest worldwide. Accor operates in 100 countries, with more than 4,800 hotels and 280,000 employees worldwide.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Wellness is the new luxury... Discover the Accor’s well-being strategy in response to emerging trends and the high expectations of their customers!</a:t>
            </a: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24</a:t>
            </a:fld>
            <a:endParaRPr lang="en-GB"/>
          </a:p>
        </p:txBody>
      </p:sp>
    </p:spTree>
    <p:extLst>
      <p:ext uri="{BB962C8B-B14F-4D97-AF65-F5344CB8AC3E}">
        <p14:creationId xmlns:p14="http://schemas.microsoft.com/office/powerpoint/2010/main" val="117099861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25</a:t>
            </a:fld>
            <a:endParaRPr lang="en-GB"/>
          </a:p>
        </p:txBody>
      </p:sp>
    </p:spTree>
    <p:extLst>
      <p:ext uri="{BB962C8B-B14F-4D97-AF65-F5344CB8AC3E}">
        <p14:creationId xmlns:p14="http://schemas.microsoft.com/office/powerpoint/2010/main" val="16393920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effectLst/>
                <a:latin typeface="Arial" panose="020B0604020202020204" pitchFamily="34" charset="0"/>
                <a:ea typeface="Times New Roman" panose="02020603050405020304" pitchFamily="18" charset="0"/>
              </a:rPr>
              <a:t>Student Journal (Learning Log) 750 words (+/- 10%)</a:t>
            </a:r>
            <a:endParaRPr lang="en-GB" sz="1800" dirty="0">
              <a:effectLst/>
              <a:latin typeface="Times New Roman" panose="02020603050405020304" pitchFamily="18" charset="0"/>
              <a:ea typeface="Times New Roman" panose="02020603050405020304" pitchFamily="18" charset="0"/>
            </a:endParaRPr>
          </a:p>
          <a:p>
            <a:pPr marL="304800">
              <a:lnSpc>
                <a:spcPct val="150000"/>
              </a:lnSpc>
            </a:pPr>
            <a:r>
              <a:rPr lang="en-US" sz="1100" dirty="0">
                <a:effectLst/>
                <a:latin typeface="Calibri" panose="020F0502020204030204" pitchFamily="34" charset="0"/>
                <a:ea typeface="Carlito"/>
                <a:cs typeface="Carlito"/>
              </a:rPr>
              <a:t>This part of the assignment will require you to compile a Student Journal (learning log), you need to summarise you’re learning on </a:t>
            </a:r>
            <a:r>
              <a:rPr lang="en-US" sz="1100" b="1" u="heavy" dirty="0">
                <a:effectLst/>
                <a:latin typeface="Calibri" panose="020F0502020204030204" pitchFamily="34" charset="0"/>
                <a:ea typeface="Carlito"/>
                <a:cs typeface="Carlito"/>
              </a:rPr>
              <a:t>one</a:t>
            </a:r>
            <a:r>
              <a:rPr lang="en-US" sz="1100" b="1"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of the following topics:</a:t>
            </a:r>
            <a:endParaRPr lang="en-GB" sz="1200" dirty="0">
              <a:effectLst/>
              <a:latin typeface="Carlito"/>
              <a:ea typeface="Carlito"/>
              <a:cs typeface="Carlito"/>
            </a:endParaRPr>
          </a:p>
          <a:p>
            <a:pPr>
              <a:spcBef>
                <a:spcPts val="15"/>
              </a:spcBef>
            </a:pPr>
            <a:r>
              <a:rPr lang="en-US" sz="1100" dirty="0">
                <a:effectLst/>
                <a:latin typeface="Calibri" panose="020F0502020204030204" pitchFamily="34" charset="0"/>
                <a:ea typeface="Carlito"/>
                <a:cs typeface="Carlito"/>
              </a:rPr>
              <a:t> </a:t>
            </a:r>
            <a:endParaRPr lang="en-GB" sz="1200" dirty="0">
              <a:effectLst/>
              <a:latin typeface="Carlito"/>
              <a:ea typeface="Carlito"/>
              <a:cs typeface="Carlito"/>
            </a:endParaRPr>
          </a:p>
          <a:p>
            <a:pPr marL="742950" lvl="1" indent="-285750">
              <a:spcBef>
                <a:spcPts val="460"/>
              </a:spcBef>
              <a:buSzPts val="1000"/>
              <a:buFont typeface="Symbol" panose="05050102010706020507" pitchFamily="18" charset="2"/>
              <a:buChar char=""/>
              <a:tabLst>
                <a:tab pos="762000" algn="l"/>
                <a:tab pos="762635" algn="l"/>
              </a:tabLst>
            </a:pPr>
            <a:r>
              <a:rPr lang="en-US" sz="1100" dirty="0">
                <a:effectLst/>
                <a:latin typeface="Calibri" panose="020F0502020204030204" pitchFamily="34" charset="0"/>
                <a:ea typeface="Symbol" panose="05050102010706020507" pitchFamily="18" charset="2"/>
                <a:cs typeface="Symbol" panose="05050102010706020507" pitchFamily="18" charset="2"/>
              </a:rPr>
              <a:t>Sustainability within the hotel</a:t>
            </a:r>
            <a:r>
              <a:rPr lang="en-US" sz="1100" spc="-10" dirty="0">
                <a:effectLst/>
                <a:latin typeface="Calibri" panose="020F0502020204030204" pitchFamily="34" charset="0"/>
                <a:ea typeface="Symbol" panose="05050102010706020507" pitchFamily="18" charset="2"/>
                <a:cs typeface="Symbol" panose="05050102010706020507" pitchFamily="18" charset="2"/>
              </a:rPr>
              <a:t> </a:t>
            </a:r>
            <a:r>
              <a:rPr lang="en-US" sz="1100" dirty="0">
                <a:effectLst/>
                <a:latin typeface="Calibri" panose="020F0502020204030204" pitchFamily="34" charset="0"/>
                <a:ea typeface="Symbol" panose="05050102010706020507" pitchFamily="18" charset="2"/>
                <a:cs typeface="Symbol" panose="05050102010706020507" pitchFamily="18" charset="2"/>
              </a:rPr>
              <a:t>industry</a:t>
            </a:r>
            <a:endParaRPr lang="en-GB" sz="1100" dirty="0">
              <a:effectLst/>
              <a:latin typeface="Carlito"/>
              <a:ea typeface="Symbol" panose="05050102010706020507" pitchFamily="18" charset="2"/>
              <a:cs typeface="Symbol" panose="05050102010706020507" pitchFamily="18" charset="2"/>
            </a:endParaRPr>
          </a:p>
          <a:p>
            <a:pPr marL="762000" indent="-229235">
              <a:spcBef>
                <a:spcPts val="460"/>
              </a:spcBef>
              <a:tabLst>
                <a:tab pos="762000" algn="l"/>
                <a:tab pos="762635" algn="l"/>
              </a:tabLst>
            </a:pPr>
            <a:r>
              <a:rPr lang="en-US" sz="1100" dirty="0">
                <a:effectLst/>
                <a:latin typeface="Calibri" panose="020F0502020204030204" pitchFamily="34" charset="0"/>
                <a:ea typeface="Carlito"/>
                <a:cs typeface="Carlito"/>
              </a:rPr>
              <a:t> </a:t>
            </a:r>
            <a:endParaRPr lang="en-GB" sz="1100" dirty="0">
              <a:effectLst/>
              <a:latin typeface="Carlito"/>
              <a:ea typeface="Carlito"/>
              <a:cs typeface="Carlito"/>
            </a:endParaRPr>
          </a:p>
          <a:p>
            <a:pPr marL="742950" lvl="1" indent="-285750">
              <a:spcBef>
                <a:spcPts val="695"/>
              </a:spcBef>
              <a:buSzPts val="1000"/>
              <a:buFont typeface="Symbol" panose="05050102010706020507" pitchFamily="18" charset="2"/>
              <a:buChar char=""/>
              <a:tabLst>
                <a:tab pos="762000" algn="l"/>
                <a:tab pos="762635" algn="l"/>
              </a:tabLst>
            </a:pPr>
            <a:r>
              <a:rPr lang="en-US" sz="1100" dirty="0">
                <a:effectLst/>
                <a:latin typeface="Calibri" panose="020F0502020204030204" pitchFamily="34" charset="0"/>
                <a:ea typeface="Symbol" panose="05050102010706020507" pitchFamily="18" charset="2"/>
                <a:cs typeface="Symbol" panose="05050102010706020507" pitchFamily="18" charset="2"/>
              </a:rPr>
              <a:t>Health &amp; Wellbeing – the emerging trend within</a:t>
            </a:r>
            <a:r>
              <a:rPr lang="en-US" sz="1100" spc="-30" dirty="0">
                <a:effectLst/>
                <a:latin typeface="Calibri" panose="020F0502020204030204" pitchFamily="34" charset="0"/>
                <a:ea typeface="Symbol" panose="05050102010706020507" pitchFamily="18" charset="2"/>
                <a:cs typeface="Symbol" panose="05050102010706020507" pitchFamily="18" charset="2"/>
              </a:rPr>
              <a:t> </a:t>
            </a:r>
            <a:r>
              <a:rPr lang="en-US" sz="1100" dirty="0">
                <a:effectLst/>
                <a:latin typeface="Calibri" panose="020F0502020204030204" pitchFamily="34" charset="0"/>
                <a:ea typeface="Symbol" panose="05050102010706020507" pitchFamily="18" charset="2"/>
                <a:cs typeface="Symbol" panose="05050102010706020507" pitchFamily="18" charset="2"/>
              </a:rPr>
              <a:t>hotels.</a:t>
            </a:r>
            <a:endParaRPr lang="en-GB" sz="1100" dirty="0">
              <a:effectLst/>
              <a:latin typeface="Carlito"/>
              <a:ea typeface="Symbol" panose="05050102010706020507" pitchFamily="18" charset="2"/>
              <a:cs typeface="Symbol" panose="05050102010706020507" pitchFamily="18" charset="2"/>
            </a:endParaRPr>
          </a:p>
          <a:p>
            <a:pPr marL="532765">
              <a:spcBef>
                <a:spcPts val="695"/>
              </a:spcBef>
              <a:spcAft>
                <a:spcPts val="0"/>
              </a:spcAft>
              <a:tabLst>
                <a:tab pos="762000" algn="l"/>
                <a:tab pos="762635" algn="l"/>
              </a:tabLst>
            </a:pPr>
            <a:r>
              <a:rPr lang="en-US" sz="1100" dirty="0">
                <a:effectLst/>
                <a:latin typeface="Calibri" panose="020F0502020204030204" pitchFamily="34" charset="0"/>
                <a:ea typeface="Carlito"/>
                <a:cs typeface="Carlito"/>
              </a:rPr>
              <a:t> </a:t>
            </a:r>
            <a:endParaRPr lang="en-GB" sz="1100" dirty="0">
              <a:effectLst/>
              <a:latin typeface="Carlito"/>
              <a:ea typeface="Carlito"/>
              <a:cs typeface="Carlito"/>
            </a:endParaRPr>
          </a:p>
          <a:p>
            <a:pPr>
              <a:spcBef>
                <a:spcPts val="20"/>
              </a:spcBef>
            </a:pPr>
            <a:r>
              <a:rPr lang="en-US" sz="1100" dirty="0">
                <a:effectLst/>
                <a:latin typeface="Calibri" panose="020F0502020204030204" pitchFamily="34" charset="0"/>
                <a:ea typeface="Carlito"/>
                <a:cs typeface="Carlito"/>
              </a:rPr>
              <a:t> </a:t>
            </a:r>
            <a:endParaRPr lang="en-GB" sz="1200" dirty="0">
              <a:effectLst/>
              <a:latin typeface="Carlito"/>
              <a:ea typeface="Carlito"/>
              <a:cs typeface="Carlito"/>
            </a:endParaRPr>
          </a:p>
          <a:p>
            <a:pPr marL="304800" marR="313690" algn="just">
              <a:lnSpc>
                <a:spcPct val="150000"/>
              </a:lnSpc>
              <a:spcAft>
                <a:spcPts val="0"/>
              </a:spcAft>
            </a:pPr>
            <a:r>
              <a:rPr lang="en-US" sz="1100" dirty="0">
                <a:effectLst/>
                <a:latin typeface="Calibri" panose="020F0502020204030204" pitchFamily="34" charset="0"/>
                <a:ea typeface="Carlito"/>
                <a:cs typeface="Carlito"/>
              </a:rPr>
              <a:t>You must include </a:t>
            </a:r>
            <a:r>
              <a:rPr lang="en-US" sz="1100" b="1" dirty="0">
                <a:effectLst/>
                <a:latin typeface="Calibri" panose="020F0502020204030204" pitchFamily="34" charset="0"/>
                <a:ea typeface="Carlito"/>
                <a:cs typeface="Carlito"/>
              </a:rPr>
              <a:t>personal reflections </a:t>
            </a:r>
            <a:r>
              <a:rPr lang="en-US" sz="1100" dirty="0">
                <a:effectLst/>
                <a:latin typeface="Calibri" panose="020F0502020204030204" pitchFamily="34" charset="0"/>
                <a:ea typeface="Carlito"/>
                <a:cs typeface="Carlito"/>
              </a:rPr>
              <a:t>and link your work to </a:t>
            </a:r>
            <a:r>
              <a:rPr lang="en-US" sz="1100" b="1" dirty="0">
                <a:effectLst/>
                <a:latin typeface="Calibri" panose="020F0502020204030204" pitchFamily="34" charset="0"/>
                <a:ea typeface="Carlito"/>
                <a:cs typeface="Carlito"/>
              </a:rPr>
              <a:t>industry discussion and where applicable experience</a:t>
            </a:r>
            <a:r>
              <a:rPr lang="en-US" sz="1100" dirty="0">
                <a:effectLst/>
                <a:latin typeface="Calibri" panose="020F0502020204030204" pitchFamily="34" charset="0"/>
                <a:ea typeface="Carlito"/>
                <a:cs typeface="Carlito"/>
              </a:rPr>
              <a:t>. Describe how you</a:t>
            </a:r>
            <a:r>
              <a:rPr lang="en-US" sz="1100" spc="-1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will</a:t>
            </a:r>
            <a:r>
              <a:rPr lang="en-US" sz="1100" spc="-2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be</a:t>
            </a:r>
            <a:r>
              <a:rPr lang="en-US" sz="1100" spc="-1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able</a:t>
            </a:r>
            <a:r>
              <a:rPr lang="en-US" sz="1100" spc="-2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to</a:t>
            </a:r>
            <a:r>
              <a:rPr lang="en-US" sz="1100" spc="-1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apply</a:t>
            </a:r>
            <a:r>
              <a:rPr lang="en-US" sz="1100" spc="-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the</a:t>
            </a:r>
            <a:r>
              <a:rPr lang="en-US" sz="1100" spc="-20" dirty="0">
                <a:effectLst/>
                <a:latin typeface="Calibri" panose="020F0502020204030204" pitchFamily="34" charset="0"/>
                <a:ea typeface="Carlito"/>
                <a:cs typeface="Carlito"/>
              </a:rPr>
              <a:t>oretical </a:t>
            </a:r>
            <a:r>
              <a:rPr lang="en-US" sz="1100" dirty="0">
                <a:effectLst/>
                <a:latin typeface="Calibri" panose="020F0502020204030204" pitchFamily="34" charset="0"/>
                <a:ea typeface="Carlito"/>
                <a:cs typeface="Carlito"/>
              </a:rPr>
              <a:t>knowledge</a:t>
            </a:r>
            <a:r>
              <a:rPr lang="en-US" sz="1100" spc="-1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whilst</a:t>
            </a:r>
            <a:r>
              <a:rPr lang="en-US" sz="1100" spc="-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working</a:t>
            </a:r>
            <a:r>
              <a:rPr lang="en-US" sz="1100" spc="-2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in</a:t>
            </a:r>
            <a:r>
              <a:rPr lang="en-US" sz="1100" spc="-2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industry.</a:t>
            </a:r>
            <a:r>
              <a:rPr lang="en-US" sz="1100" spc="-3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Discuss why the topic is important in the hospitality</a:t>
            </a:r>
            <a:r>
              <a:rPr lang="en-US" sz="1100" spc="-3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industry</a:t>
            </a:r>
            <a:endParaRPr lang="en-GB" sz="1200" dirty="0">
              <a:effectLst/>
              <a:latin typeface="Carlito"/>
              <a:ea typeface="Carlito"/>
              <a:cs typeface="Carlito"/>
            </a:endParaRPr>
          </a:p>
          <a:p>
            <a:r>
              <a:rPr lang="en-US" sz="1100" dirty="0">
                <a:effectLst/>
                <a:latin typeface="Calibri" panose="020F0502020204030204" pitchFamily="34" charset="0"/>
                <a:ea typeface="Carlito"/>
                <a:cs typeface="Carlito"/>
              </a:rPr>
              <a:t> </a:t>
            </a:r>
            <a:endParaRPr lang="en-GB" sz="1200" dirty="0">
              <a:effectLst/>
              <a:latin typeface="Carlito"/>
              <a:ea typeface="Carlito"/>
              <a:cs typeface="Carlito"/>
            </a:endParaRPr>
          </a:p>
          <a:p>
            <a:pPr marL="304800" marR="313690" algn="just">
              <a:lnSpc>
                <a:spcPct val="150000"/>
              </a:lnSpc>
              <a:spcBef>
                <a:spcPts val="5"/>
              </a:spcBef>
              <a:spcAft>
                <a:spcPts val="0"/>
              </a:spcAft>
            </a:pPr>
            <a:r>
              <a:rPr lang="en-US" sz="1100" b="1" dirty="0">
                <a:effectLst/>
                <a:latin typeface="Calibri" panose="020F0502020204030204" pitchFamily="34" charset="0"/>
                <a:ea typeface="Carlito"/>
                <a:cs typeface="Carlito"/>
              </a:rPr>
              <a:t>You must reference your work accordingly</a:t>
            </a:r>
            <a:r>
              <a:rPr lang="en-US" sz="1100" dirty="0">
                <a:effectLst/>
                <a:latin typeface="Calibri" panose="020F0502020204030204" pitchFamily="34" charset="0"/>
                <a:ea typeface="Carlito"/>
                <a:cs typeface="Carlito"/>
              </a:rPr>
              <a:t>, by providing both </a:t>
            </a:r>
            <a:r>
              <a:rPr lang="en-US" sz="1100" b="1" dirty="0">
                <a:effectLst/>
                <a:latin typeface="Calibri" panose="020F0502020204030204" pitchFamily="34" charset="0"/>
                <a:ea typeface="Carlito"/>
                <a:cs typeface="Carlito"/>
              </a:rPr>
              <a:t>in-text citations </a:t>
            </a:r>
            <a:r>
              <a:rPr lang="en-US" sz="1100" dirty="0">
                <a:effectLst/>
                <a:latin typeface="Calibri" panose="020F0502020204030204" pitchFamily="34" charset="0"/>
                <a:ea typeface="Carlito"/>
                <a:cs typeface="Carlito"/>
              </a:rPr>
              <a:t>and a </a:t>
            </a:r>
            <a:r>
              <a:rPr lang="en-US" sz="1100" b="1" dirty="0">
                <a:effectLst/>
                <a:latin typeface="Calibri" panose="020F0502020204030204" pitchFamily="34" charset="0"/>
                <a:ea typeface="Carlito"/>
                <a:cs typeface="Carlito"/>
              </a:rPr>
              <a:t>reference list </a:t>
            </a:r>
            <a:r>
              <a:rPr lang="en-US" sz="1100" dirty="0">
                <a:effectLst/>
                <a:latin typeface="Calibri" panose="020F0502020204030204" pitchFamily="34" charset="0"/>
                <a:ea typeface="Carlito"/>
                <a:cs typeface="Carlito"/>
              </a:rPr>
              <a:t>at the end, which follows IHM’s UWTSD Harvard</a:t>
            </a:r>
            <a:r>
              <a:rPr lang="en-US" sz="1100" spc="-4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Referencing</a:t>
            </a:r>
            <a:r>
              <a:rPr lang="en-US" sz="1100" spc="-4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Guide</a:t>
            </a:r>
            <a:r>
              <a:rPr lang="en-US" sz="1100" spc="-4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(this</a:t>
            </a:r>
            <a:r>
              <a:rPr lang="en-US" sz="1100" spc="-4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can</a:t>
            </a:r>
            <a:r>
              <a:rPr lang="en-US" sz="1100" spc="-5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also</a:t>
            </a:r>
            <a:r>
              <a:rPr lang="en-US" sz="1100" spc="-4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be</a:t>
            </a:r>
            <a:r>
              <a:rPr lang="en-US" sz="1100" spc="-4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located</a:t>
            </a:r>
            <a:r>
              <a:rPr lang="en-US" sz="1100" spc="-3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on</a:t>
            </a:r>
            <a:r>
              <a:rPr lang="en-US" sz="1100" spc="-4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Moodle,</a:t>
            </a:r>
            <a:r>
              <a:rPr lang="en-US" sz="1100" spc="-5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under</a:t>
            </a:r>
            <a:r>
              <a:rPr lang="en-US" sz="1100" spc="-50"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the</a:t>
            </a:r>
            <a:r>
              <a:rPr lang="en-US" sz="1100" spc="-3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Module</a:t>
            </a:r>
            <a:r>
              <a:rPr lang="en-US" sz="1100" spc="-5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Information</a:t>
            </a:r>
            <a:r>
              <a:rPr lang="en-US" sz="1100" spc="-35" dirty="0">
                <a:effectLst/>
                <a:latin typeface="Calibri" panose="020F0502020204030204" pitchFamily="34" charset="0"/>
                <a:ea typeface="Carlito"/>
                <a:cs typeface="Carlito"/>
              </a:rPr>
              <a:t> </a:t>
            </a:r>
            <a:r>
              <a:rPr lang="en-US" sz="1100" dirty="0">
                <a:effectLst/>
                <a:latin typeface="Calibri" panose="020F0502020204030204" pitchFamily="34" charset="0"/>
                <a:ea typeface="Carlito"/>
                <a:cs typeface="Carlito"/>
              </a:rPr>
              <a:t>tile).</a:t>
            </a:r>
          </a:p>
          <a:p>
            <a:pPr marL="304800" marR="313690" algn="just">
              <a:lnSpc>
                <a:spcPct val="150000"/>
              </a:lnSpc>
              <a:spcBef>
                <a:spcPts val="5"/>
              </a:spcBef>
              <a:spcAft>
                <a:spcPts val="0"/>
              </a:spcAft>
            </a:pPr>
            <a:endParaRPr lang="en-US" sz="1100" dirty="0">
              <a:effectLst/>
              <a:latin typeface="Calibri" panose="020F0502020204030204" pitchFamily="34" charset="0"/>
              <a:ea typeface="Carlito"/>
              <a:cs typeface="Carlito"/>
            </a:endParaRPr>
          </a:p>
          <a:p>
            <a:pPr marL="285750" indent="-285750" algn="just">
              <a:buFont typeface="Arial" panose="020B0604020202020204" pitchFamily="34" charset="0"/>
              <a:buChar char="•"/>
            </a:pPr>
            <a:r>
              <a:rPr lang="en-GB" dirty="0"/>
              <a:t>Summarise </a:t>
            </a:r>
            <a:r>
              <a:rPr lang="en-GB" b="1" u="sng" dirty="0"/>
              <a:t>briefly</a:t>
            </a:r>
          </a:p>
          <a:p>
            <a:pPr marL="285750" indent="-285750" algn="just">
              <a:buFont typeface="Arial" panose="020B0604020202020204" pitchFamily="34" charset="0"/>
              <a:buChar char="•"/>
            </a:pPr>
            <a:r>
              <a:rPr lang="en-GB" dirty="0"/>
              <a:t>Expand with further knowledge through wider reading</a:t>
            </a:r>
          </a:p>
          <a:p>
            <a:pPr marL="285750" indent="-285750" algn="just">
              <a:buFont typeface="Arial" panose="020B0604020202020204" pitchFamily="34" charset="0"/>
              <a:buChar char="•"/>
            </a:pPr>
            <a:r>
              <a:rPr lang="en-GB" dirty="0"/>
              <a:t>Include personal reflections. What will you look for in the future, when booking a hotel? Is health &amp; wellbeing of importance to you? Why?</a:t>
            </a:r>
          </a:p>
          <a:p>
            <a:pPr marL="285750" indent="-285750" algn="just">
              <a:buFont typeface="Arial" panose="020B0604020202020204" pitchFamily="34" charset="0"/>
              <a:buChar char="•"/>
            </a:pPr>
            <a:r>
              <a:rPr lang="en-GB" dirty="0"/>
              <a:t>Why is wellness important in this industry moving forward?</a:t>
            </a:r>
          </a:p>
          <a:p>
            <a:pPr marL="285750" indent="-285750" algn="just">
              <a:buFont typeface="Arial" panose="020B0604020202020204" pitchFamily="34" charset="0"/>
              <a:buChar char="•"/>
            </a:pPr>
            <a:r>
              <a:rPr lang="en-GB" dirty="0"/>
              <a:t>How has Covid impacted the wellness tourism industry? Will the industry benefit from the pandemic?</a:t>
            </a:r>
          </a:p>
          <a:p>
            <a:pPr marL="304800" marR="313690" algn="just">
              <a:lnSpc>
                <a:spcPct val="150000"/>
              </a:lnSpc>
              <a:spcBef>
                <a:spcPts val="5"/>
              </a:spcBef>
              <a:spcAft>
                <a:spcPts val="0"/>
              </a:spcAft>
            </a:pPr>
            <a:endParaRPr lang="en-GB" sz="1200" dirty="0">
              <a:effectLst/>
              <a:latin typeface="Carlito"/>
              <a:ea typeface="Carlito"/>
              <a:cs typeface="Carlito"/>
            </a:endParaRPr>
          </a:p>
          <a:p>
            <a:pPr marL="304800" marR="313690" algn="just">
              <a:lnSpc>
                <a:spcPct val="150000"/>
              </a:lnSpc>
              <a:spcBef>
                <a:spcPts val="5"/>
              </a:spcBef>
              <a:spcAft>
                <a:spcPts val="0"/>
              </a:spcAft>
            </a:pPr>
            <a:r>
              <a:rPr lang="en-US" sz="1100" dirty="0">
                <a:effectLst/>
                <a:latin typeface="Calibri" panose="020F0502020204030204" pitchFamily="34" charset="0"/>
                <a:ea typeface="Carlito"/>
                <a:cs typeface="Carlito"/>
              </a:rPr>
              <a:t> </a:t>
            </a:r>
            <a:endParaRPr lang="en-GB" sz="1200" dirty="0">
              <a:effectLst/>
              <a:latin typeface="Carlito"/>
              <a:ea typeface="Carlito"/>
              <a:cs typeface="Carlito"/>
            </a:endParaRPr>
          </a:p>
          <a:p>
            <a:pPr marL="304800" algn="just"/>
            <a:r>
              <a:rPr lang="en-US" sz="1100" b="1" dirty="0">
                <a:effectLst/>
                <a:latin typeface="Calibri" panose="020F0502020204030204" pitchFamily="34" charset="0"/>
                <a:ea typeface="Carlito"/>
                <a:cs typeface="Carlito"/>
              </a:rPr>
              <a:t>Microsoft Word settings:</a:t>
            </a:r>
            <a:endParaRPr lang="en-GB" sz="1200" b="1" dirty="0">
              <a:effectLst/>
              <a:latin typeface="Carlito"/>
              <a:ea typeface="Carlito"/>
              <a:cs typeface="Carlito"/>
            </a:endParaRPr>
          </a:p>
          <a:p>
            <a:pPr>
              <a:spcBef>
                <a:spcPts val="15"/>
              </a:spcBef>
            </a:pPr>
            <a:r>
              <a:rPr lang="en-US" sz="1100" b="1" dirty="0">
                <a:effectLst/>
                <a:latin typeface="Calibri" panose="020F0502020204030204" pitchFamily="34" charset="0"/>
                <a:ea typeface="Carlito"/>
                <a:cs typeface="Carlito"/>
              </a:rPr>
              <a:t> </a:t>
            </a:r>
            <a:endParaRPr lang="en-GB" sz="1200" dirty="0">
              <a:effectLst/>
              <a:latin typeface="Carlito"/>
              <a:ea typeface="Carlito"/>
              <a:cs typeface="Carlito"/>
            </a:endParaRPr>
          </a:p>
          <a:p>
            <a:pPr marL="304800" algn="just">
              <a:spcBef>
                <a:spcPts val="5"/>
              </a:spcBef>
              <a:spcAft>
                <a:spcPts val="0"/>
              </a:spcAft>
            </a:pPr>
            <a:r>
              <a:rPr lang="en-US" sz="1100" dirty="0">
                <a:effectLst/>
                <a:latin typeface="Calibri" panose="020F0502020204030204" pitchFamily="34" charset="0"/>
                <a:ea typeface="Carlito"/>
                <a:cs typeface="Carlito"/>
              </a:rPr>
              <a:t>Please use:</a:t>
            </a:r>
            <a:endParaRPr lang="en-GB" sz="1200" dirty="0">
              <a:effectLst/>
              <a:latin typeface="Carlito"/>
              <a:ea typeface="Carlito"/>
              <a:cs typeface="Carlito"/>
            </a:endParaRPr>
          </a:p>
          <a:p>
            <a:pPr>
              <a:spcBef>
                <a:spcPts val="15"/>
              </a:spcBef>
            </a:pPr>
            <a:r>
              <a:rPr lang="en-US" sz="1100" dirty="0">
                <a:effectLst/>
                <a:latin typeface="Calibri" panose="020F0502020204030204" pitchFamily="34" charset="0"/>
                <a:ea typeface="Carlito"/>
                <a:cs typeface="Carlito"/>
              </a:rPr>
              <a:t> </a:t>
            </a:r>
            <a:endParaRPr lang="en-GB" sz="1200" dirty="0">
              <a:effectLst/>
              <a:latin typeface="Carlito"/>
              <a:ea typeface="Carlito"/>
              <a:cs typeface="Carlito"/>
            </a:endParaRPr>
          </a:p>
          <a:p>
            <a:pPr marL="742950" lvl="1" indent="-285750">
              <a:buSzPts val="1000"/>
              <a:buFont typeface="Symbol" panose="05050102010706020507" pitchFamily="18" charset="2"/>
              <a:buChar char=""/>
              <a:tabLst>
                <a:tab pos="762000" algn="l"/>
                <a:tab pos="762635" algn="l"/>
              </a:tabLst>
            </a:pPr>
            <a:r>
              <a:rPr lang="en-US" sz="1100" dirty="0">
                <a:effectLst/>
                <a:latin typeface="Calibri" panose="020F0502020204030204" pitchFamily="34" charset="0"/>
                <a:ea typeface="Symbol" panose="05050102010706020507" pitchFamily="18" charset="2"/>
                <a:cs typeface="Symbol" panose="05050102010706020507" pitchFamily="18" charset="2"/>
              </a:rPr>
              <a:t>Arial Font</a:t>
            </a:r>
            <a:r>
              <a:rPr lang="en-US" sz="1100" spc="-15" dirty="0">
                <a:effectLst/>
                <a:latin typeface="Calibri" panose="020F0502020204030204" pitchFamily="34" charset="0"/>
                <a:ea typeface="Symbol" panose="05050102010706020507" pitchFamily="18" charset="2"/>
                <a:cs typeface="Symbol" panose="05050102010706020507" pitchFamily="18" charset="2"/>
              </a:rPr>
              <a:t> </a:t>
            </a:r>
            <a:r>
              <a:rPr lang="en-US" sz="1100" dirty="0">
                <a:effectLst/>
                <a:latin typeface="Calibri" panose="020F0502020204030204" pitchFamily="34" charset="0"/>
                <a:ea typeface="Symbol" panose="05050102010706020507" pitchFamily="18" charset="2"/>
                <a:cs typeface="Symbol" panose="05050102010706020507" pitchFamily="18" charset="2"/>
              </a:rPr>
              <a:t>12</a:t>
            </a:r>
            <a:endParaRPr lang="en-GB" sz="1100" dirty="0">
              <a:effectLst/>
              <a:latin typeface="Carlito"/>
              <a:ea typeface="Symbol" panose="05050102010706020507" pitchFamily="18" charset="2"/>
              <a:cs typeface="Symbol" panose="05050102010706020507" pitchFamily="18" charset="2"/>
            </a:endParaRPr>
          </a:p>
          <a:p>
            <a:pPr marL="742950" lvl="1" indent="-285750">
              <a:spcBef>
                <a:spcPts val="685"/>
              </a:spcBef>
              <a:buSzPts val="1000"/>
              <a:buFont typeface="Symbol" panose="05050102010706020507" pitchFamily="18" charset="2"/>
              <a:buChar char=""/>
              <a:tabLst>
                <a:tab pos="762000" algn="l"/>
                <a:tab pos="762635" algn="l"/>
              </a:tabLst>
            </a:pPr>
            <a:r>
              <a:rPr lang="en-US" sz="1100" dirty="0">
                <a:effectLst/>
                <a:latin typeface="Calibri" panose="020F0502020204030204" pitchFamily="34" charset="0"/>
                <a:ea typeface="Symbol" panose="05050102010706020507" pitchFamily="18" charset="2"/>
                <a:cs typeface="Symbol" panose="05050102010706020507" pitchFamily="18" charset="2"/>
              </a:rPr>
              <a:t>Justify Text</a:t>
            </a:r>
            <a:endParaRPr lang="en-GB" sz="1100" dirty="0">
              <a:effectLst/>
              <a:latin typeface="Carlito"/>
              <a:ea typeface="Symbol" panose="05050102010706020507" pitchFamily="18" charset="2"/>
              <a:cs typeface="Symbol" panose="05050102010706020507" pitchFamily="18" charset="2"/>
            </a:endParaRPr>
          </a:p>
          <a:p>
            <a:pPr marL="742950" lvl="1" indent="-285750">
              <a:spcBef>
                <a:spcPts val="685"/>
              </a:spcBef>
              <a:buSzPts val="1000"/>
              <a:buFont typeface="Symbol" panose="05050102010706020507" pitchFamily="18" charset="2"/>
              <a:buChar char=""/>
              <a:tabLst>
                <a:tab pos="762000" algn="l"/>
                <a:tab pos="762635" algn="l"/>
              </a:tabLst>
            </a:pPr>
            <a:r>
              <a:rPr lang="en-US" sz="1100" dirty="0">
                <a:effectLst/>
                <a:latin typeface="Calibri" panose="020F0502020204030204" pitchFamily="34" charset="0"/>
                <a:ea typeface="Symbol" panose="05050102010706020507" pitchFamily="18" charset="2"/>
                <a:cs typeface="Symbol" panose="05050102010706020507" pitchFamily="18" charset="2"/>
              </a:rPr>
              <a:t>1.5 line spacing</a:t>
            </a:r>
            <a:endParaRPr lang="en-GB" sz="1100" dirty="0">
              <a:effectLst/>
              <a:latin typeface="Carlito"/>
              <a:ea typeface="Symbol" panose="05050102010706020507" pitchFamily="18" charset="2"/>
              <a:cs typeface="Symbol" panose="05050102010706020507" pitchFamily="18" charset="2"/>
            </a:endParaRP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26</a:t>
            </a:fld>
            <a:endParaRPr lang="en-GB"/>
          </a:p>
        </p:txBody>
      </p:sp>
    </p:spTree>
    <p:extLst>
      <p:ext uri="{BB962C8B-B14F-4D97-AF65-F5344CB8AC3E}">
        <p14:creationId xmlns:p14="http://schemas.microsoft.com/office/powerpoint/2010/main" val="119348208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30</a:t>
            </a:fld>
            <a:endParaRPr lang="en-GB" dirty="0"/>
          </a:p>
        </p:txBody>
      </p:sp>
    </p:spTree>
    <p:extLst>
      <p:ext uri="{BB962C8B-B14F-4D97-AF65-F5344CB8AC3E}">
        <p14:creationId xmlns:p14="http://schemas.microsoft.com/office/powerpoint/2010/main" val="19694750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645765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475487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777912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964445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96044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21222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699339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132934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020069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05000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361096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825118837"/>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hyperlink" Target="https://westin.marriott.com/wellness/move-runwestin/"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22.tiff"/><Relationship Id="rId3" Type="http://schemas.openxmlformats.org/officeDocument/2006/relationships/image" Target="../media/image17.jpeg"/><Relationship Id="rId7" Type="http://schemas.openxmlformats.org/officeDocument/2006/relationships/image" Target="../media/image21.jpe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20.tiff"/><Relationship Id="rId5" Type="http://schemas.openxmlformats.org/officeDocument/2006/relationships/image" Target="../media/image19.jpeg"/><Relationship Id="rId4" Type="http://schemas.openxmlformats.org/officeDocument/2006/relationships/image" Target="../media/image18.tiff"/></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notesSlide" Target="../notesSlides/notesSlide19.xml"/><Relationship Id="rId7"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video" Target="https://www.youtube.com/embed/whRgX0T8njg?feature=oembed" TargetMode="External"/><Relationship Id="rId6" Type="http://schemas.openxmlformats.org/officeDocument/2006/relationships/hyperlink" Target="https://www.ihg.com/evenhotels/hotels/us/en/reservation?_PMID=99634986&amp;cm_mmc=CJ-_-5370367-_-100097331-_-Hotel+Indigo+Brand+Homepage-_-9783c314b32e11ea836101770a18050e&amp;glat=AFFI&amp;setPMCookies=true&amp;cjevent=9783c314b32e11ea836101770a18050e" TargetMode="External"/><Relationship Id="rId5" Type="http://schemas.openxmlformats.org/officeDocument/2006/relationships/hyperlink" Target="https://en.wikipedia.org/wiki/Even_Hotels" TargetMode="External"/><Relationship Id="rId4" Type="http://schemas.openxmlformats.org/officeDocument/2006/relationships/image" Target="../media/image23.png"/><Relationship Id="rId9" Type="http://schemas.openxmlformats.org/officeDocument/2006/relationships/image" Target="../media/image24.jpe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video" Target="https://www.youtube.com/embed/_3njw0JR_JE" TargetMode="External"/><Relationship Id="rId6" Type="http://schemas.openxmlformats.org/officeDocument/2006/relationships/hyperlink" Target="https://en.wikipedia.org/wiki/Hilton_Hotels_%26_Resorts" TargetMode="External"/><Relationship Id="rId5" Type="http://schemas.openxmlformats.org/officeDocument/2006/relationships/image" Target="../media/image26.png"/><Relationship Id="rId4" Type="http://schemas.openxmlformats.org/officeDocument/2006/relationships/image" Target="../media/image25.png"/></Relationships>
</file>

<file path=ppt/slides/_rels/slide22.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7.tiff"/><Relationship Id="rId7" Type="http://schemas.openxmlformats.org/officeDocument/2006/relationships/image" Target="../media/image28.tiff"/><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9.svg"/><Relationship Id="rId11" Type="http://schemas.openxmlformats.org/officeDocument/2006/relationships/hyperlink" Target="https://www.standard.co.uk/lifestyle/travel/womb-room-london-zed-rooms-a4013131.html" TargetMode="External"/><Relationship Id="rId5" Type="http://schemas.openxmlformats.org/officeDocument/2006/relationships/image" Target="../media/image8.png"/><Relationship Id="rId10" Type="http://schemas.openxmlformats.org/officeDocument/2006/relationships/image" Target="../media/image31.tiff"/><Relationship Id="rId4" Type="http://schemas.openxmlformats.org/officeDocument/2006/relationships/hyperlink" Target="https://www.cladglobal.com/CLADnews/architecture-design/Lithuanian-spa-to-focus-on-sleep-wellness/340619" TargetMode="External"/><Relationship Id="rId9" Type="http://schemas.openxmlformats.org/officeDocument/2006/relationships/image" Target="../media/image30.svg"/></Relationships>
</file>

<file path=ppt/slides/_rels/slide23.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notesSlide" Target="../notesSlides/notesSlide22.xml"/><Relationship Id="rId7" Type="http://schemas.openxmlformats.org/officeDocument/2006/relationships/hyperlink" Target="https://equinox-hotels.com/?_ga=2.122975628.689514336.1553868871-581581769.1553868871" TargetMode="External"/><Relationship Id="rId2" Type="http://schemas.openxmlformats.org/officeDocument/2006/relationships/slideLayout" Target="../slideLayouts/slideLayout2.xml"/><Relationship Id="rId1" Type="http://schemas.openxmlformats.org/officeDocument/2006/relationships/video" Target="https://www.youtube.com/embed/3JqRLCj_bmQ?feature=oembed" TargetMode="External"/><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hyperlink" Target="http://brandchannel.com/2017/06/09/brand-hotels-060917/" TargetMode="External"/><Relationship Id="rId4" Type="http://schemas.openxmlformats.org/officeDocument/2006/relationships/hyperlink" Target="https://www.standard.co.uk/lifestyle/esmagazine/equinox-hotel-new-york-fitness-a4107496.html" TargetMode="External"/><Relationship Id="rId9" Type="http://schemas.openxmlformats.org/officeDocument/2006/relationships/image" Target="../media/image33.jp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xml"/><Relationship Id="rId1" Type="http://schemas.openxmlformats.org/officeDocument/2006/relationships/video" Target="https://www.youtube.com/embed/scJifQA2rjw?feature=oembed" TargetMode="External"/><Relationship Id="rId4" Type="http://schemas.openxmlformats.org/officeDocument/2006/relationships/image" Target="../media/image34.jpe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7.xml"/><Relationship Id="rId1" Type="http://schemas.openxmlformats.org/officeDocument/2006/relationships/video" Target="https://www.youtube.com/embed/qi7xwMQIc0c?feature=oembed" TargetMode="External"/><Relationship Id="rId4" Type="http://schemas.openxmlformats.org/officeDocument/2006/relationships/image" Target="../media/image35.jpe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mailto:l.blake@uwtsd.ac.uk"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glion.edu/magazine/new-normal-new-opportunities-for-the-global-wellness-industry/" TargetMode="External"/><Relationship Id="rId2" Type="http://schemas.openxmlformats.org/officeDocument/2006/relationships/hyperlink" Target="https://global/"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7" Type="http://schemas.openxmlformats.org/officeDocument/2006/relationships/image" Target="../media/image40.svg"/><Relationship Id="rId2" Type="http://schemas.openxmlformats.org/officeDocument/2006/relationships/hyperlink" Target="https://www.youtube.com/watch?v=658O3YiA_40" TargetMode="External"/><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hyperlink" Target="https://www.hotelieracademy.org/hotel-gym-how-to-shape-the-perfect-fitness-experience-in-every-type-of-accommodation/?utm_source=Hotelier+Academy+-+Subscribers+-+International&amp;utm_campaign=3e6524ae5d-EMAIL_CAMPAIGN_2018_02_16_COPY_01&amp;utm_medium=email&amp;utm_term=0_684e1cda66-3e6524ae5d-108072122" TargetMode="External"/><Relationship Id="rId4" Type="http://schemas.openxmlformats.org/officeDocument/2006/relationships/image" Target="../media/image38.svg"/></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481014" y="3521622"/>
            <a:ext cx="3288554" cy="2452687"/>
          </a:xfrm>
          <a:prstGeom prst="rect">
            <a:avLst/>
          </a:prstGeom>
        </p:spPr>
        <p:txBody>
          <a:bodyPr vert="horz" lIns="91440" tIns="45720" rIns="91440" bIns="45720" rtlCol="0" anchor="ctr">
            <a:normAutofit/>
          </a:bodyPr>
          <a:lstStyle/>
          <a:p>
            <a:r>
              <a:rPr lang="en-US" sz="4800" b="1" dirty="0"/>
              <a:t>Operating Hotel Facilities</a:t>
            </a:r>
            <a:r>
              <a:rPr lang="en-US" sz="4800" dirty="0"/>
              <a:t> </a:t>
            </a:r>
          </a:p>
        </p:txBody>
      </p:sp>
      <p:pic>
        <p:nvPicPr>
          <p:cNvPr id="5" name="Picture 4">
            <a:extLst>
              <a:ext uri="{FF2B5EF4-FFF2-40B4-BE49-F238E27FC236}">
                <a16:creationId xmlns:a16="http://schemas.microsoft.com/office/drawing/2014/main" id="{E1B017D2-330F-4CFB-B2C6-42465BA29898}"/>
              </a:ext>
            </a:extLst>
          </p:cNvPr>
          <p:cNvPicPr>
            <a:picLocks noChangeAspect="1"/>
          </p:cNvPicPr>
          <p:nvPr/>
        </p:nvPicPr>
        <p:blipFill rotWithShape="1">
          <a:blip r:embed="rId3"/>
          <a:srcRect t="27613" b="1828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Subtitle 2"/>
          <p:cNvSpPr>
            <a:spLocks noGrp="1"/>
          </p:cNvSpPr>
          <p:nvPr>
            <p:ph type="subTitle" idx="4294967295"/>
          </p:nvPr>
        </p:nvSpPr>
        <p:spPr>
          <a:xfrm>
            <a:off x="4553339" y="4146165"/>
            <a:ext cx="2400417" cy="2059371"/>
          </a:xfrm>
          <a:prstGeom prst="rect">
            <a:avLst/>
          </a:prstGeom>
        </p:spPr>
        <p:txBody>
          <a:bodyPr vert="horz" lIns="91440" tIns="45720" rIns="91440" bIns="45720" rtlCol="0" anchor="ctr">
            <a:normAutofit/>
          </a:bodyPr>
          <a:lstStyle/>
          <a:p>
            <a:pPr marL="0" indent="0">
              <a:buNone/>
            </a:pPr>
            <a:r>
              <a:rPr lang="en-US" sz="3600" dirty="0">
                <a:latin typeface="+mj-lt"/>
              </a:rPr>
              <a:t>BMIH4006</a:t>
            </a:r>
          </a:p>
          <a:p>
            <a:pPr marL="0" indent="0">
              <a:buNone/>
            </a:pPr>
            <a:r>
              <a:rPr lang="en-US" sz="3600" dirty="0">
                <a:latin typeface="+mj-lt"/>
              </a:rPr>
              <a:t>LEVEL 4 </a:t>
            </a:r>
          </a:p>
          <a:p>
            <a:pPr marL="0" indent="0">
              <a:buNone/>
            </a:pPr>
            <a:r>
              <a:rPr lang="en-US" sz="3600" b="1" dirty="0">
                <a:latin typeface="+mj-lt"/>
              </a:rPr>
              <a:t>WEEK 3</a:t>
            </a:r>
          </a:p>
          <a:p>
            <a:endParaRPr lang="en-US" sz="1800" b="1" dirty="0">
              <a:latin typeface="+mj-lt"/>
            </a:endParaRPr>
          </a:p>
          <a:p>
            <a:endParaRPr lang="en-US" altLang="en-US" sz="1800" b="1" dirty="0"/>
          </a:p>
        </p:txBody>
      </p:sp>
      <p:sp>
        <p:nvSpPr>
          <p:cNvPr id="4" name="TextBox 3">
            <a:extLst>
              <a:ext uri="{FF2B5EF4-FFF2-40B4-BE49-F238E27FC236}">
                <a16:creationId xmlns:a16="http://schemas.microsoft.com/office/drawing/2014/main" id="{FC396B7A-10F9-453D-8490-5181B3394C84}"/>
              </a:ext>
            </a:extLst>
          </p:cNvPr>
          <p:cNvSpPr txBox="1"/>
          <p:nvPr/>
        </p:nvSpPr>
        <p:spPr>
          <a:xfrm>
            <a:off x="8263594" y="4146165"/>
            <a:ext cx="3310758" cy="1754326"/>
          </a:xfrm>
          <a:prstGeom prst="rect">
            <a:avLst/>
          </a:prstGeom>
          <a:noFill/>
        </p:spPr>
        <p:txBody>
          <a:bodyPr wrap="square" rtlCol="0">
            <a:spAutoFit/>
          </a:bodyPr>
          <a:lstStyle/>
          <a:p>
            <a:r>
              <a:rPr lang="en-GB" sz="3600" b="1" dirty="0">
                <a:latin typeface="+mj-lt"/>
              </a:rPr>
              <a:t>Health &amp; Wellbeing</a:t>
            </a:r>
          </a:p>
          <a:p>
            <a:endParaRPr lang="en-GB" sz="3600" dirty="0"/>
          </a:p>
        </p:txBody>
      </p:sp>
    </p:spTree>
    <p:extLst>
      <p:ext uri="{BB962C8B-B14F-4D97-AF65-F5344CB8AC3E}">
        <p14:creationId xmlns:p14="http://schemas.microsoft.com/office/powerpoint/2010/main" val="7872749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3505495" cy="1622321"/>
          </a:xfrm>
        </p:spPr>
        <p:txBody>
          <a:bodyPr vert="horz" lIns="91440" tIns="45720" rIns="91440" bIns="45720" rtlCol="0" anchor="ctr">
            <a:normAutofit/>
          </a:bodyPr>
          <a:lstStyle/>
          <a:p>
            <a:r>
              <a:rPr lang="en-US" b="1" kern="1200">
                <a:solidFill>
                  <a:schemeClr val="tx1"/>
                </a:solidFill>
                <a:latin typeface="+mj-lt"/>
                <a:ea typeface="+mj-ea"/>
                <a:cs typeface="+mj-cs"/>
              </a:rPr>
              <a:t>Content / Week 3</a:t>
            </a:r>
          </a:p>
        </p:txBody>
      </p:sp>
      <p:sp>
        <p:nvSpPr>
          <p:cNvPr id="8" name="TextBox 7">
            <a:extLst>
              <a:ext uri="{FF2B5EF4-FFF2-40B4-BE49-F238E27FC236}">
                <a16:creationId xmlns:a16="http://schemas.microsoft.com/office/drawing/2014/main" id="{6CAB52C5-0EFA-2094-84E7-DCA432845731}"/>
              </a:ext>
            </a:extLst>
          </p:cNvPr>
          <p:cNvSpPr txBox="1"/>
          <p:nvPr/>
        </p:nvSpPr>
        <p:spPr>
          <a:xfrm>
            <a:off x="648931" y="2438400"/>
            <a:ext cx="3505494" cy="3785419"/>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000" dirty="0"/>
              <a:t>Understanding health and wellbeing</a:t>
            </a:r>
          </a:p>
          <a:p>
            <a:pPr indent="-228600" defTabSz="914400">
              <a:lnSpc>
                <a:spcPct val="90000"/>
              </a:lnSpc>
              <a:spcAft>
                <a:spcPts val="600"/>
              </a:spcAft>
              <a:buFont typeface="Arial" panose="020B0604020202020204" pitchFamily="34" charset="0"/>
              <a:buChar char="•"/>
            </a:pPr>
            <a:endParaRPr lang="en-US" sz="2000" dirty="0"/>
          </a:p>
          <a:p>
            <a:pPr indent="-228600" defTabSz="914400">
              <a:lnSpc>
                <a:spcPct val="90000"/>
              </a:lnSpc>
              <a:spcAft>
                <a:spcPts val="600"/>
              </a:spcAft>
              <a:buFont typeface="Arial" panose="020B0604020202020204" pitchFamily="34" charset="0"/>
              <a:buChar char="•"/>
            </a:pPr>
            <a:r>
              <a:rPr lang="en-US" sz="2000" dirty="0"/>
              <a:t>Demonstrate the importance of health and wellbeing</a:t>
            </a:r>
          </a:p>
          <a:p>
            <a:pPr indent="-228600" defTabSz="914400">
              <a:lnSpc>
                <a:spcPct val="90000"/>
              </a:lnSpc>
              <a:spcAft>
                <a:spcPts val="600"/>
              </a:spcAft>
              <a:buFont typeface="Arial" panose="020B0604020202020204" pitchFamily="34" charset="0"/>
              <a:buChar char="•"/>
            </a:pPr>
            <a:endParaRPr lang="en-US" sz="2000" dirty="0"/>
          </a:p>
          <a:p>
            <a:pPr indent="-228600" defTabSz="914400">
              <a:lnSpc>
                <a:spcPct val="90000"/>
              </a:lnSpc>
              <a:spcAft>
                <a:spcPts val="600"/>
              </a:spcAft>
              <a:buFont typeface="Arial" panose="020B0604020202020204" pitchFamily="34" charset="0"/>
              <a:buChar char="•"/>
            </a:pPr>
            <a:r>
              <a:rPr lang="en-US" sz="2000" dirty="0"/>
              <a:t>Apply health and wellbeing to industry examples</a:t>
            </a:r>
          </a:p>
          <a:p>
            <a:pPr indent="-228600" defTabSz="914400">
              <a:lnSpc>
                <a:spcPct val="90000"/>
              </a:lnSpc>
              <a:spcAft>
                <a:spcPts val="600"/>
              </a:spcAft>
              <a:buFont typeface="Arial" panose="020B0604020202020204" pitchFamily="34" charset="0"/>
              <a:buChar char="•"/>
            </a:pPr>
            <a:endParaRPr lang="en-US" sz="2000" dirty="0"/>
          </a:p>
          <a:p>
            <a:pPr indent="-228600" defTabSz="914400">
              <a:lnSpc>
                <a:spcPct val="90000"/>
              </a:lnSpc>
              <a:spcAft>
                <a:spcPts val="600"/>
              </a:spcAft>
              <a:buFont typeface="Arial" panose="020B0604020202020204" pitchFamily="34" charset="0"/>
              <a:buChar char="•"/>
            </a:pPr>
            <a:endParaRPr lang="en-US" sz="2000" dirty="0"/>
          </a:p>
        </p:txBody>
      </p:sp>
      <p:sp>
        <p:nvSpPr>
          <p:cNvPr id="13" name="Rectangle 12">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DBFCEA1-6317-2792-E7DB-D760999AC937}"/>
              </a:ext>
            </a:extLst>
          </p:cNvPr>
          <p:cNvPicPr>
            <a:picLocks noChangeAspect="1"/>
          </p:cNvPicPr>
          <p:nvPr/>
        </p:nvPicPr>
        <p:blipFill>
          <a:blip r:embed="rId2"/>
          <a:stretch>
            <a:fillRect/>
          </a:stretch>
        </p:blipFill>
        <p:spPr>
          <a:xfrm>
            <a:off x="5123688" y="1252419"/>
            <a:ext cx="6570811" cy="4353161"/>
          </a:xfrm>
          <a:prstGeom prst="rect">
            <a:avLst/>
          </a:prstGeom>
          <a:ln>
            <a:noFill/>
          </a:ln>
          <a:effectLst>
            <a:softEdge rad="112500"/>
          </a:effectLst>
        </p:spPr>
      </p:pic>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C0B1774-7D4E-4F7C-9FE7-7DDBE84C4263}"/>
              </a:ext>
            </a:extLst>
          </p:cNvPr>
          <p:cNvPicPr>
            <a:picLocks noChangeAspect="1"/>
          </p:cNvPicPr>
          <p:nvPr/>
        </p:nvPicPr>
        <p:blipFill>
          <a:blip r:embed="rId3"/>
          <a:stretch>
            <a:fillRect/>
          </a:stretch>
        </p:blipFill>
        <p:spPr>
          <a:xfrm>
            <a:off x="312934" y="345061"/>
            <a:ext cx="1865538" cy="621846"/>
          </a:xfrm>
          <a:prstGeom prst="rect">
            <a:avLst/>
          </a:prstGeom>
        </p:spPr>
      </p:pic>
      <p:sp>
        <p:nvSpPr>
          <p:cNvPr id="2" name="Title 1">
            <a:extLst>
              <a:ext uri="{FF2B5EF4-FFF2-40B4-BE49-F238E27FC236}">
                <a16:creationId xmlns:a16="http://schemas.microsoft.com/office/drawing/2014/main" id="{4025D26A-889E-4327-96FC-11EB6E9F7822}"/>
              </a:ext>
            </a:extLst>
          </p:cNvPr>
          <p:cNvSpPr>
            <a:spLocks noGrp="1"/>
          </p:cNvSpPr>
          <p:nvPr>
            <p:ph type="title"/>
          </p:nvPr>
        </p:nvSpPr>
        <p:spPr>
          <a:xfrm>
            <a:off x="481853" y="1845709"/>
            <a:ext cx="10592174" cy="1000655"/>
          </a:xfrm>
        </p:spPr>
        <p:txBody>
          <a:bodyPr vert="horz" lIns="91440" tIns="45720" rIns="91440" bIns="45720" rtlCol="0" anchor="t">
            <a:noAutofit/>
          </a:bodyPr>
          <a:lstStyle/>
          <a:p>
            <a:r>
              <a:rPr lang="en-GB" sz="4800" dirty="0"/>
              <a:t>A state of complete physical, mental and social well-being and not merely the absence of disease or infirmity.</a:t>
            </a:r>
            <a:endParaRPr lang="en-US" sz="4800" b="1" dirty="0">
              <a:solidFill>
                <a:schemeClr val="tx2"/>
              </a:solidFill>
            </a:endParaRPr>
          </a:p>
        </p:txBody>
      </p:sp>
      <p:sp>
        <p:nvSpPr>
          <p:cNvPr id="10" name="Rectangle 9">
            <a:extLst>
              <a:ext uri="{FF2B5EF4-FFF2-40B4-BE49-F238E27FC236}">
                <a16:creationId xmlns:a16="http://schemas.microsoft.com/office/drawing/2014/main" id="{A933549F-741B-7046-9B18-D3AD5B421CA1}"/>
              </a:ext>
            </a:extLst>
          </p:cNvPr>
          <p:cNvSpPr/>
          <p:nvPr/>
        </p:nvSpPr>
        <p:spPr>
          <a:xfrm>
            <a:off x="7912667" y="4811799"/>
            <a:ext cx="3393237" cy="369332"/>
          </a:xfrm>
          <a:prstGeom prst="rect">
            <a:avLst/>
          </a:prstGeom>
        </p:spPr>
        <p:txBody>
          <a:bodyPr wrap="none">
            <a:spAutoFit/>
          </a:bodyPr>
          <a:lstStyle/>
          <a:p>
            <a:r>
              <a:rPr lang="en-GB" dirty="0">
                <a:solidFill>
                  <a:srgbClr val="000000"/>
                </a:solidFill>
                <a:latin typeface="Open Sans"/>
              </a:rPr>
              <a:t>(World Health Organization, 2020)</a:t>
            </a:r>
            <a:endParaRPr lang="en-GB" dirty="0"/>
          </a:p>
        </p:txBody>
      </p:sp>
    </p:spTree>
    <p:extLst>
      <p:ext uri="{BB962C8B-B14F-4D97-AF65-F5344CB8AC3E}">
        <p14:creationId xmlns:p14="http://schemas.microsoft.com/office/powerpoint/2010/main" val="38066186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AutoShape 2" descr="Health and Wellbeing: 4 Sadhguru Quotes">
            <a:extLst>
              <a:ext uri="{FF2B5EF4-FFF2-40B4-BE49-F238E27FC236}">
                <a16:creationId xmlns:a16="http://schemas.microsoft.com/office/drawing/2014/main" id="{89192E93-5FBA-4770-8170-7413513368B4}"/>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Box 4">
            <a:extLst>
              <a:ext uri="{FF2B5EF4-FFF2-40B4-BE49-F238E27FC236}">
                <a16:creationId xmlns:a16="http://schemas.microsoft.com/office/drawing/2014/main" id="{F31D7D1D-5D58-45BE-B7E5-A33786E58F0D}"/>
              </a:ext>
            </a:extLst>
          </p:cNvPr>
          <p:cNvSpPr txBox="1"/>
          <p:nvPr/>
        </p:nvSpPr>
        <p:spPr>
          <a:xfrm>
            <a:off x="838200" y="1690689"/>
            <a:ext cx="10515600" cy="2308324"/>
          </a:xfrm>
          <a:prstGeom prst="rect">
            <a:avLst/>
          </a:prstGeom>
          <a:noFill/>
        </p:spPr>
        <p:txBody>
          <a:bodyPr wrap="square" rtlCol="0">
            <a:spAutoFit/>
          </a:bodyPr>
          <a:lstStyle/>
          <a:p>
            <a:r>
              <a:rPr lang="en-GB" sz="4800" dirty="0">
                <a:latin typeface="+mj-lt"/>
              </a:rPr>
              <a:t>Health is not about being disease free. Health is when every cell in your body is bouncing for joy</a:t>
            </a:r>
          </a:p>
        </p:txBody>
      </p:sp>
      <p:sp>
        <p:nvSpPr>
          <p:cNvPr id="3" name="TextBox 2">
            <a:extLst>
              <a:ext uri="{FF2B5EF4-FFF2-40B4-BE49-F238E27FC236}">
                <a16:creationId xmlns:a16="http://schemas.microsoft.com/office/drawing/2014/main" id="{0AEDD41F-A9FF-420C-BE94-B222B2B864DA}"/>
              </a:ext>
            </a:extLst>
          </p:cNvPr>
          <p:cNvSpPr txBox="1"/>
          <p:nvPr/>
        </p:nvSpPr>
        <p:spPr>
          <a:xfrm>
            <a:off x="7266214" y="4865914"/>
            <a:ext cx="4555672" cy="646331"/>
          </a:xfrm>
          <a:prstGeom prst="rect">
            <a:avLst/>
          </a:prstGeom>
          <a:noFill/>
        </p:spPr>
        <p:txBody>
          <a:bodyPr wrap="square" rtlCol="0">
            <a:spAutoFit/>
          </a:bodyPr>
          <a:lstStyle/>
          <a:p>
            <a:r>
              <a:rPr lang="en-GB" dirty="0"/>
              <a:t>(Health and Wellbeing, 2021)</a:t>
            </a:r>
          </a:p>
          <a:p>
            <a:endParaRPr lang="en-GB" dirty="0"/>
          </a:p>
        </p:txBody>
      </p:sp>
      <p:pic>
        <p:nvPicPr>
          <p:cNvPr id="6" name="Picture 5">
            <a:extLst>
              <a:ext uri="{FF2B5EF4-FFF2-40B4-BE49-F238E27FC236}">
                <a16:creationId xmlns:a16="http://schemas.microsoft.com/office/drawing/2014/main" id="{57240AE1-F6B4-4142-9B23-3AF862FF6DCA}"/>
              </a:ext>
            </a:extLst>
          </p:cNvPr>
          <p:cNvPicPr>
            <a:picLocks noChangeAspect="1"/>
          </p:cNvPicPr>
          <p:nvPr/>
        </p:nvPicPr>
        <p:blipFill>
          <a:blip r:embed="rId3"/>
          <a:stretch>
            <a:fillRect/>
          </a:stretch>
        </p:blipFill>
        <p:spPr>
          <a:xfrm>
            <a:off x="312934" y="345061"/>
            <a:ext cx="1865538" cy="621846"/>
          </a:xfrm>
          <a:prstGeom prst="rect">
            <a:avLst/>
          </a:prstGeom>
        </p:spPr>
      </p:pic>
    </p:spTree>
    <p:extLst>
      <p:ext uri="{BB962C8B-B14F-4D97-AF65-F5344CB8AC3E}">
        <p14:creationId xmlns:p14="http://schemas.microsoft.com/office/powerpoint/2010/main" val="2002911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6F510-2E72-68D5-5B38-FA7F155FC484}"/>
              </a:ext>
            </a:extLst>
          </p:cNvPr>
          <p:cNvSpPr>
            <a:spLocks noGrp="1"/>
          </p:cNvSpPr>
          <p:nvPr>
            <p:ph type="title"/>
          </p:nvPr>
        </p:nvSpPr>
        <p:spPr>
          <a:xfrm>
            <a:off x="7483275" y="2455763"/>
            <a:ext cx="4087306" cy="2889114"/>
          </a:xfrm>
        </p:spPr>
        <p:txBody>
          <a:bodyPr vert="horz" lIns="91440" tIns="45720" rIns="91440" bIns="45720" rtlCol="0" anchor="b">
            <a:noAutofit/>
          </a:bodyPr>
          <a:lstStyle/>
          <a:p>
            <a:r>
              <a:rPr lang="en-US" sz="4800" dirty="0"/>
              <a:t>Break out room exercise:</a:t>
            </a:r>
            <a:br>
              <a:rPr lang="en-US" sz="4800" dirty="0"/>
            </a:br>
            <a:br>
              <a:rPr lang="en-US" sz="3600" dirty="0"/>
            </a:br>
            <a:r>
              <a:rPr lang="en-US" sz="3600" dirty="0"/>
              <a:t>What does Health and Wellbeing mean to you? </a:t>
            </a:r>
            <a:br>
              <a:rPr lang="en-US" sz="3600" dirty="0"/>
            </a:br>
            <a:br>
              <a:rPr lang="en-US" sz="3600" dirty="0"/>
            </a:br>
            <a:r>
              <a:rPr lang="en-US" sz="3600" dirty="0"/>
              <a:t>What is it that you do?</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CDDFE39D-C412-6EFF-E6AC-C4341148D9D6}"/>
              </a:ext>
            </a:extLst>
          </p:cNvPr>
          <p:cNvPicPr>
            <a:picLocks noChangeAspect="1"/>
          </p:cNvPicPr>
          <p:nvPr/>
        </p:nvPicPr>
        <p:blipFill rotWithShape="1">
          <a:blip r:embed="rId3"/>
          <a:srcRect l="21598" r="1"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42112465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useBgFill="1">
        <p:nvSpPr>
          <p:cNvPr id="24"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9"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40"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2"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43"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6"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7"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8"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9"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B247687-008C-4415-B73E-4030D7801F26}"/>
              </a:ext>
            </a:extLst>
          </p:cNvPr>
          <p:cNvSpPr>
            <a:spLocks noGrp="1"/>
          </p:cNvSpPr>
          <p:nvPr>
            <p:ph type="title" idx="4294967295"/>
          </p:nvPr>
        </p:nvSpPr>
        <p:spPr>
          <a:xfrm>
            <a:off x="786385" y="841248"/>
            <a:ext cx="5129600" cy="5340097"/>
          </a:xfrm>
          <a:prstGeom prst="rect">
            <a:avLst/>
          </a:prstGeom>
        </p:spPr>
        <p:txBody>
          <a:bodyPr vert="horz" lIns="91440" tIns="45720" rIns="91440" bIns="45720" rtlCol="0" anchor="ctr">
            <a:normAutofit/>
          </a:bodyPr>
          <a:lstStyle/>
          <a:p>
            <a:r>
              <a:rPr lang="en-US" sz="4800" kern="1200" dirty="0">
                <a:solidFill>
                  <a:schemeClr val="bg1"/>
                </a:solidFill>
                <a:latin typeface="+mj-lt"/>
                <a:ea typeface="+mj-ea"/>
                <a:cs typeface="+mj-cs"/>
              </a:rPr>
              <a:t>What does Health and Wellbeing mean to you? What do you do?</a:t>
            </a:r>
          </a:p>
        </p:txBody>
      </p:sp>
      <p:sp>
        <p:nvSpPr>
          <p:cNvPr id="3" name="Content Placeholder 2">
            <a:extLst>
              <a:ext uri="{FF2B5EF4-FFF2-40B4-BE49-F238E27FC236}">
                <a16:creationId xmlns:a16="http://schemas.microsoft.com/office/drawing/2014/main" id="{E1BEC86E-9585-49EC-8E35-9D7B15A2A022}"/>
              </a:ext>
            </a:extLst>
          </p:cNvPr>
          <p:cNvSpPr>
            <a:spLocks noGrp="1"/>
          </p:cNvSpPr>
          <p:nvPr>
            <p:ph idx="4294967295"/>
          </p:nvPr>
        </p:nvSpPr>
        <p:spPr>
          <a:xfrm>
            <a:off x="6464410" y="841247"/>
            <a:ext cx="4484536" cy="5340097"/>
          </a:xfrm>
          <a:prstGeom prst="rect">
            <a:avLst/>
          </a:prstGeom>
        </p:spPr>
        <p:txBody>
          <a:bodyPr vert="horz" lIns="91440" tIns="45720" rIns="91440" bIns="45720" rtlCol="0" anchor="ctr">
            <a:normAutofit/>
          </a:bodyPr>
          <a:lstStyle/>
          <a:p>
            <a:r>
              <a:rPr lang="en-US" sz="1800">
                <a:solidFill>
                  <a:schemeClr val="tx2"/>
                </a:solidFill>
              </a:rPr>
              <a:t>Run</a:t>
            </a:r>
          </a:p>
          <a:p>
            <a:r>
              <a:rPr lang="en-US" sz="1800">
                <a:solidFill>
                  <a:schemeClr val="tx2"/>
                </a:solidFill>
              </a:rPr>
              <a:t>Eat healthily</a:t>
            </a:r>
          </a:p>
          <a:p>
            <a:r>
              <a:rPr lang="en-US" sz="1800">
                <a:solidFill>
                  <a:schemeClr val="tx2"/>
                </a:solidFill>
              </a:rPr>
              <a:t>Holistic treatments</a:t>
            </a:r>
          </a:p>
          <a:p>
            <a:r>
              <a:rPr lang="en-US" sz="1800">
                <a:solidFill>
                  <a:schemeClr val="tx2"/>
                </a:solidFill>
              </a:rPr>
              <a:t>Daily steps</a:t>
            </a:r>
          </a:p>
          <a:p>
            <a:r>
              <a:rPr lang="en-US" sz="1800">
                <a:solidFill>
                  <a:schemeClr val="tx2"/>
                </a:solidFill>
              </a:rPr>
              <a:t>Sleep</a:t>
            </a:r>
          </a:p>
          <a:p>
            <a:r>
              <a:rPr lang="en-US" sz="1800">
                <a:solidFill>
                  <a:schemeClr val="tx2"/>
                </a:solidFill>
              </a:rPr>
              <a:t>Rest</a:t>
            </a:r>
          </a:p>
          <a:p>
            <a:r>
              <a:rPr lang="en-US" sz="1800">
                <a:solidFill>
                  <a:schemeClr val="tx2"/>
                </a:solidFill>
              </a:rPr>
              <a:t>Gym</a:t>
            </a:r>
          </a:p>
          <a:p>
            <a:r>
              <a:rPr lang="en-US" sz="1800">
                <a:solidFill>
                  <a:schemeClr val="tx2"/>
                </a:solidFill>
              </a:rPr>
              <a:t>Green smoothies</a:t>
            </a:r>
          </a:p>
          <a:p>
            <a:endParaRPr lang="en-US" sz="1800">
              <a:solidFill>
                <a:schemeClr val="tx2"/>
              </a:solidFill>
            </a:endParaRPr>
          </a:p>
        </p:txBody>
      </p:sp>
    </p:spTree>
    <p:extLst>
      <p:ext uri="{BB962C8B-B14F-4D97-AF65-F5344CB8AC3E}">
        <p14:creationId xmlns:p14="http://schemas.microsoft.com/office/powerpoint/2010/main" val="3664378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FF4073D9-16C8-4161-BC77-4501B0D960E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376" t="-1" r="-1" b="16173"/>
          <a:stretch/>
        </p:blipFill>
        <p:spPr bwMode="auto">
          <a:xfrm>
            <a:off x="321733" y="321734"/>
            <a:ext cx="11548534" cy="49965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B833443-F7D0-4214-8B02-88BB5F9C946D}"/>
              </a:ext>
            </a:extLst>
          </p:cNvPr>
          <p:cNvSpPr txBox="1"/>
          <p:nvPr/>
        </p:nvSpPr>
        <p:spPr>
          <a:xfrm>
            <a:off x="9785131" y="5507421"/>
            <a:ext cx="2026196" cy="369332"/>
          </a:xfrm>
          <a:prstGeom prst="rect">
            <a:avLst/>
          </a:prstGeom>
          <a:noFill/>
        </p:spPr>
        <p:txBody>
          <a:bodyPr wrap="none" rtlCol="0">
            <a:spAutoFit/>
          </a:bodyPr>
          <a:lstStyle/>
          <a:p>
            <a:r>
              <a:rPr lang="en-GB" dirty="0"/>
              <a:t>(Bing images, 2022)</a:t>
            </a:r>
          </a:p>
        </p:txBody>
      </p:sp>
    </p:spTree>
    <p:extLst>
      <p:ext uri="{BB962C8B-B14F-4D97-AF65-F5344CB8AC3E}">
        <p14:creationId xmlns:p14="http://schemas.microsoft.com/office/powerpoint/2010/main" val="74776216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3" name="Picture 2" descr="A person standing next to a building&#10;&#10;Description automatically generated">
            <a:extLst>
              <a:ext uri="{FF2B5EF4-FFF2-40B4-BE49-F238E27FC236}">
                <a16:creationId xmlns:a16="http://schemas.microsoft.com/office/drawing/2014/main" id="{352A301B-4676-4BBB-A338-ECD45F78AEA5}"/>
              </a:ext>
            </a:extLst>
          </p:cNvPr>
          <p:cNvPicPr>
            <a:picLocks noChangeAspect="1"/>
          </p:cNvPicPr>
          <p:nvPr/>
        </p:nvPicPr>
        <p:blipFill rotWithShape="1">
          <a:blip r:embed="rId3">
            <a:alphaModFix amt="35000"/>
          </a:blip>
          <a:srcRect l="19429" r="9435" b="-1"/>
          <a:stretch/>
        </p:blipFill>
        <p:spPr>
          <a:xfrm>
            <a:off x="797324" y="0"/>
            <a:ext cx="10648059" cy="5987441"/>
          </a:xfrm>
          <a:prstGeom prst="rect">
            <a:avLst/>
          </a:prstGeom>
        </p:spPr>
      </p:pic>
      <p:sp>
        <p:nvSpPr>
          <p:cNvPr id="9" name="Content Placeholder 8">
            <a:extLst>
              <a:ext uri="{FF2B5EF4-FFF2-40B4-BE49-F238E27FC236}">
                <a16:creationId xmlns:a16="http://schemas.microsoft.com/office/drawing/2014/main" id="{1D92EAE7-40EE-4F85-ABC9-64314A45E330}"/>
              </a:ext>
            </a:extLst>
          </p:cNvPr>
          <p:cNvSpPr>
            <a:spLocks noGrp="1"/>
          </p:cNvSpPr>
          <p:nvPr>
            <p:ph idx="1"/>
          </p:nvPr>
        </p:nvSpPr>
        <p:spPr>
          <a:xfrm>
            <a:off x="964230" y="1263747"/>
            <a:ext cx="6718832" cy="4393982"/>
          </a:xfrm>
        </p:spPr>
        <p:txBody>
          <a:bodyPr>
            <a:noAutofit/>
          </a:bodyPr>
          <a:lstStyle/>
          <a:p>
            <a:pPr marL="0" indent="0" algn="just">
              <a:buNone/>
            </a:pPr>
            <a:r>
              <a:rPr lang="en-GB" sz="2000" dirty="0"/>
              <a:t>Wellness is one of the fastest growing sectors in the hospitality industry </a:t>
            </a:r>
          </a:p>
          <a:p>
            <a:pPr marL="0" indent="0" algn="just">
              <a:buNone/>
            </a:pPr>
            <a:r>
              <a:rPr lang="en-GB" sz="2000" dirty="0"/>
              <a:t>When it comes to booking a hotel, cost and location are always top things to consider. But for a growing number of health-conscious  travellers, there’s another determining factor that’s helping them decide where to lay their heads while they’re away from home </a:t>
            </a:r>
            <a:r>
              <a:rPr lang="en-GB" sz="2000" b="1" dirty="0"/>
              <a:t>– leisure and health facilities available.</a:t>
            </a:r>
            <a:endParaRPr lang="en-GB" sz="2000" dirty="0"/>
          </a:p>
          <a:p>
            <a:pPr marL="0" indent="0" algn="just">
              <a:buNone/>
            </a:pPr>
            <a:r>
              <a:rPr lang="en-GB" sz="2000" dirty="0"/>
              <a:t>It’s hard to maintain healthy habits while travelling—but not impossible. And it’s become exponentially easier in recent years as hotels (both mainstream and boutique) have started offering </a:t>
            </a:r>
            <a:r>
              <a:rPr lang="en-GB" sz="2000" b="1" dirty="0"/>
              <a:t>more wellness amenities to their rosters</a:t>
            </a:r>
            <a:r>
              <a:rPr lang="en-GB" sz="2000" dirty="0"/>
              <a:t>. For example, Westin enables travellers to hit the town running (literally) with one of its running concierges.</a:t>
            </a:r>
          </a:p>
          <a:p>
            <a:pPr marL="0" indent="0" algn="just">
              <a:buNone/>
            </a:pPr>
            <a:endParaRPr lang="en-GB" sz="2000" dirty="0">
              <a:hlinkClick r:id="rId4"/>
            </a:endParaRPr>
          </a:p>
          <a:p>
            <a:pPr marL="0" indent="0" algn="just">
              <a:buNone/>
            </a:pPr>
            <a:endParaRPr lang="en-GB" sz="2000" dirty="0">
              <a:hlinkClick r:id="rId4"/>
            </a:endParaRPr>
          </a:p>
          <a:p>
            <a:pPr marL="0" indent="0" algn="just">
              <a:buNone/>
            </a:pPr>
            <a:endParaRPr lang="en-GB" sz="2000" dirty="0">
              <a:hlinkClick r:id="rId4"/>
            </a:endParaRPr>
          </a:p>
          <a:p>
            <a:pPr algn="just"/>
            <a:endParaRPr lang="en-GB" sz="2000" dirty="0"/>
          </a:p>
          <a:p>
            <a:pPr algn="just"/>
            <a:endParaRPr lang="en-GB" sz="2000" dirty="0"/>
          </a:p>
          <a:p>
            <a:pPr algn="just"/>
            <a:endParaRPr lang="en-GB" sz="2000" dirty="0"/>
          </a:p>
          <a:p>
            <a:pPr algn="just"/>
            <a:endParaRPr lang="en-GB" sz="2000" dirty="0"/>
          </a:p>
          <a:p>
            <a:pPr algn="just"/>
            <a:endParaRPr lang="en-GB" sz="2000" dirty="0"/>
          </a:p>
          <a:p>
            <a:pPr algn="just"/>
            <a:endParaRPr lang="en-GB" sz="2000" dirty="0"/>
          </a:p>
          <a:p>
            <a:pPr algn="just"/>
            <a:endParaRPr lang="en-GB" sz="2000" dirty="0"/>
          </a:p>
          <a:p>
            <a:pPr algn="just"/>
            <a:endParaRPr lang="en-GB" sz="2000" dirty="0"/>
          </a:p>
        </p:txBody>
      </p:sp>
      <p:sp>
        <p:nvSpPr>
          <p:cNvPr id="2" name="Rectangle 1">
            <a:extLst>
              <a:ext uri="{FF2B5EF4-FFF2-40B4-BE49-F238E27FC236}">
                <a16:creationId xmlns:a16="http://schemas.microsoft.com/office/drawing/2014/main" id="{9A233820-D5F9-734A-904E-6127BEA5B656}"/>
              </a:ext>
            </a:extLst>
          </p:cNvPr>
          <p:cNvSpPr/>
          <p:nvPr/>
        </p:nvSpPr>
        <p:spPr>
          <a:xfrm>
            <a:off x="1649843" y="226150"/>
            <a:ext cx="7479099" cy="707886"/>
          </a:xfrm>
          <a:prstGeom prst="rect">
            <a:avLst/>
          </a:prstGeom>
        </p:spPr>
        <p:txBody>
          <a:bodyPr wrap="none">
            <a:spAutoFit/>
          </a:bodyPr>
          <a:lstStyle/>
          <a:p>
            <a:r>
              <a:rPr lang="en-GB" sz="4000" b="1" dirty="0"/>
              <a:t>Health and Wellness in Hospitality</a:t>
            </a:r>
          </a:p>
        </p:txBody>
      </p:sp>
      <p:pic>
        <p:nvPicPr>
          <p:cNvPr id="5" name="Graphic 4" descr="Web design">
            <a:extLst>
              <a:ext uri="{FF2B5EF4-FFF2-40B4-BE49-F238E27FC236}">
                <a16:creationId xmlns:a16="http://schemas.microsoft.com/office/drawing/2014/main" id="{80817C17-1FC6-4649-B848-D145233FE69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743966" y="1774376"/>
            <a:ext cx="914400" cy="914400"/>
          </a:xfrm>
          <a:prstGeom prst="rect">
            <a:avLst/>
          </a:prstGeom>
        </p:spPr>
      </p:pic>
      <p:sp>
        <p:nvSpPr>
          <p:cNvPr id="4" name="TextBox 3">
            <a:extLst>
              <a:ext uri="{FF2B5EF4-FFF2-40B4-BE49-F238E27FC236}">
                <a16:creationId xmlns:a16="http://schemas.microsoft.com/office/drawing/2014/main" id="{A3C31724-20B1-5446-B6B5-DC915CD90C20}"/>
              </a:ext>
            </a:extLst>
          </p:cNvPr>
          <p:cNvSpPr txBox="1"/>
          <p:nvPr/>
        </p:nvSpPr>
        <p:spPr>
          <a:xfrm>
            <a:off x="9743966" y="3262823"/>
            <a:ext cx="1117357" cy="1200329"/>
          </a:xfrm>
          <a:prstGeom prst="rect">
            <a:avLst/>
          </a:prstGeom>
          <a:noFill/>
        </p:spPr>
        <p:txBody>
          <a:bodyPr wrap="none" rtlCol="0">
            <a:spAutoFit/>
          </a:bodyPr>
          <a:lstStyle/>
          <a:p>
            <a:r>
              <a:rPr lang="en-GB" dirty="0">
                <a:hlinkClick r:id="rId4"/>
              </a:rPr>
              <a:t>WESTIN</a:t>
            </a:r>
          </a:p>
          <a:p>
            <a:r>
              <a:rPr lang="en-GB" dirty="0">
                <a:hlinkClick r:id="rId4"/>
              </a:rPr>
              <a:t>Running</a:t>
            </a:r>
          </a:p>
          <a:p>
            <a:r>
              <a:rPr lang="en-GB" dirty="0">
                <a:hlinkClick r:id="rId4"/>
              </a:rPr>
              <a:t>Concierge</a:t>
            </a:r>
            <a:endParaRPr lang="en-GB" dirty="0"/>
          </a:p>
          <a:p>
            <a:endParaRPr lang="en-GB" dirty="0"/>
          </a:p>
        </p:txBody>
      </p:sp>
    </p:spTree>
    <p:extLst>
      <p:ext uri="{BB962C8B-B14F-4D97-AF65-F5344CB8AC3E}">
        <p14:creationId xmlns:p14="http://schemas.microsoft.com/office/powerpoint/2010/main" val="18347951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0138FE8-DBE7-044F-8545-5D4818653D54}"/>
              </a:ext>
            </a:extLst>
          </p:cNvPr>
          <p:cNvPicPr>
            <a:picLocks noChangeAspect="1"/>
          </p:cNvPicPr>
          <p:nvPr/>
        </p:nvPicPr>
        <p:blipFill>
          <a:blip r:embed="rId3"/>
          <a:stretch>
            <a:fillRect/>
          </a:stretch>
        </p:blipFill>
        <p:spPr>
          <a:xfrm>
            <a:off x="3528625" y="345061"/>
            <a:ext cx="8589134" cy="5545489"/>
          </a:xfrm>
          <a:prstGeom prst="rect">
            <a:avLst/>
          </a:prstGeom>
        </p:spPr>
      </p:pic>
      <p:sp>
        <p:nvSpPr>
          <p:cNvPr id="3" name="TextBox 2">
            <a:extLst>
              <a:ext uri="{FF2B5EF4-FFF2-40B4-BE49-F238E27FC236}">
                <a16:creationId xmlns:a16="http://schemas.microsoft.com/office/drawing/2014/main" id="{43A21D6A-3CDD-2948-BDA4-2FA7A487E305}"/>
              </a:ext>
            </a:extLst>
          </p:cNvPr>
          <p:cNvSpPr txBox="1"/>
          <p:nvPr/>
        </p:nvSpPr>
        <p:spPr>
          <a:xfrm>
            <a:off x="186617" y="146986"/>
            <a:ext cx="4329390" cy="707886"/>
          </a:xfrm>
          <a:prstGeom prst="rect">
            <a:avLst/>
          </a:prstGeom>
          <a:noFill/>
        </p:spPr>
        <p:txBody>
          <a:bodyPr wrap="none" rtlCol="0">
            <a:spAutoFit/>
          </a:bodyPr>
          <a:lstStyle/>
          <a:p>
            <a:pPr>
              <a:spcAft>
                <a:spcPts val="600"/>
              </a:spcAft>
            </a:pPr>
            <a:r>
              <a:rPr lang="en-GB" sz="4000" b="1" dirty="0"/>
              <a:t>Health &amp; Wellbeing</a:t>
            </a:r>
          </a:p>
        </p:txBody>
      </p:sp>
      <p:sp>
        <p:nvSpPr>
          <p:cNvPr id="10" name="TextBox 9">
            <a:extLst>
              <a:ext uri="{FF2B5EF4-FFF2-40B4-BE49-F238E27FC236}">
                <a16:creationId xmlns:a16="http://schemas.microsoft.com/office/drawing/2014/main" id="{4936B0E1-4D5A-3744-A35D-EEEEF8927F83}"/>
              </a:ext>
            </a:extLst>
          </p:cNvPr>
          <p:cNvSpPr txBox="1"/>
          <p:nvPr/>
        </p:nvSpPr>
        <p:spPr>
          <a:xfrm>
            <a:off x="359227" y="2899262"/>
            <a:ext cx="3101562" cy="2246769"/>
          </a:xfrm>
          <a:prstGeom prst="rect">
            <a:avLst/>
          </a:prstGeom>
          <a:noFill/>
        </p:spPr>
        <p:txBody>
          <a:bodyPr wrap="square" rtlCol="0">
            <a:spAutoFit/>
          </a:bodyPr>
          <a:lstStyle/>
          <a:p>
            <a:pPr algn="ctr"/>
            <a:r>
              <a:rPr lang="en-GB" sz="2800" i="1" dirty="0"/>
              <a:t>the active pursuit of activities, choices, and lifestyles that lead to a state of holistic health</a:t>
            </a:r>
            <a:endParaRPr lang="en-GB" sz="2800" dirty="0"/>
          </a:p>
        </p:txBody>
      </p:sp>
      <p:sp>
        <p:nvSpPr>
          <p:cNvPr id="11" name="Rectangle 10">
            <a:extLst>
              <a:ext uri="{FF2B5EF4-FFF2-40B4-BE49-F238E27FC236}">
                <a16:creationId xmlns:a16="http://schemas.microsoft.com/office/drawing/2014/main" id="{F85001B3-7B40-DF49-92D7-12458895DBD1}"/>
              </a:ext>
            </a:extLst>
          </p:cNvPr>
          <p:cNvSpPr/>
          <p:nvPr/>
        </p:nvSpPr>
        <p:spPr>
          <a:xfrm>
            <a:off x="427063" y="2018483"/>
            <a:ext cx="2937984"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5400" b="1" cap="none" spc="0" dirty="0">
                <a:ln/>
                <a:solidFill>
                  <a:schemeClr val="accent4"/>
                </a:solidFill>
                <a:effectLst/>
              </a:rPr>
              <a:t>Wellness:</a:t>
            </a:r>
          </a:p>
        </p:txBody>
      </p:sp>
      <p:sp>
        <p:nvSpPr>
          <p:cNvPr id="12" name="Rectangle 11">
            <a:extLst>
              <a:ext uri="{FF2B5EF4-FFF2-40B4-BE49-F238E27FC236}">
                <a16:creationId xmlns:a16="http://schemas.microsoft.com/office/drawing/2014/main" id="{6F9CF438-873A-8842-A5B1-A9D27E1783FD}"/>
              </a:ext>
            </a:extLst>
          </p:cNvPr>
          <p:cNvSpPr/>
          <p:nvPr/>
        </p:nvSpPr>
        <p:spPr>
          <a:xfrm>
            <a:off x="8623916" y="5521218"/>
            <a:ext cx="3236079" cy="369332"/>
          </a:xfrm>
          <a:prstGeom prst="rect">
            <a:avLst/>
          </a:prstGeom>
        </p:spPr>
        <p:txBody>
          <a:bodyPr wrap="none">
            <a:spAutoFit/>
          </a:bodyPr>
          <a:lstStyle/>
          <a:p>
            <a:r>
              <a:rPr lang="en-GB" dirty="0">
                <a:solidFill>
                  <a:srgbClr val="000000"/>
                </a:solidFill>
                <a:latin typeface="Open Sans"/>
              </a:rPr>
              <a:t>(Global Wellness Institute, 2018)</a:t>
            </a:r>
            <a:endParaRPr lang="en-GB" dirty="0"/>
          </a:p>
        </p:txBody>
      </p:sp>
    </p:spTree>
    <p:extLst>
      <p:ext uri="{BB962C8B-B14F-4D97-AF65-F5344CB8AC3E}">
        <p14:creationId xmlns:p14="http://schemas.microsoft.com/office/powerpoint/2010/main" val="27160727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A21D6A-3CDD-2948-BDA4-2FA7A487E305}"/>
              </a:ext>
            </a:extLst>
          </p:cNvPr>
          <p:cNvSpPr txBox="1"/>
          <p:nvPr/>
        </p:nvSpPr>
        <p:spPr>
          <a:xfrm>
            <a:off x="195137" y="23183"/>
            <a:ext cx="4329390" cy="707886"/>
          </a:xfrm>
          <a:prstGeom prst="rect">
            <a:avLst/>
          </a:prstGeom>
          <a:noFill/>
        </p:spPr>
        <p:txBody>
          <a:bodyPr wrap="none" rtlCol="0">
            <a:spAutoFit/>
          </a:bodyPr>
          <a:lstStyle/>
          <a:p>
            <a:pPr>
              <a:spcAft>
                <a:spcPts val="600"/>
              </a:spcAft>
            </a:pPr>
            <a:r>
              <a:rPr lang="en-GB" sz="4000" b="1" dirty="0"/>
              <a:t>Health &amp; Wellbeing</a:t>
            </a:r>
          </a:p>
        </p:txBody>
      </p:sp>
      <p:sp>
        <p:nvSpPr>
          <p:cNvPr id="2" name="Rectangle 1">
            <a:extLst>
              <a:ext uri="{FF2B5EF4-FFF2-40B4-BE49-F238E27FC236}">
                <a16:creationId xmlns:a16="http://schemas.microsoft.com/office/drawing/2014/main" id="{D2003831-111E-D84D-A45E-F993AEDF6BAE}"/>
              </a:ext>
            </a:extLst>
          </p:cNvPr>
          <p:cNvSpPr/>
          <p:nvPr/>
        </p:nvSpPr>
        <p:spPr>
          <a:xfrm>
            <a:off x="195137" y="585700"/>
            <a:ext cx="9396412" cy="369332"/>
          </a:xfrm>
          <a:prstGeom prst="rect">
            <a:avLst/>
          </a:prstGeom>
        </p:spPr>
        <p:txBody>
          <a:bodyPr wrap="square">
            <a:spAutoFit/>
          </a:bodyPr>
          <a:lstStyle/>
          <a:p>
            <a:r>
              <a:rPr lang="en-GB" dirty="0">
                <a:solidFill>
                  <a:srgbClr val="AF1E72"/>
                </a:solidFill>
                <a:latin typeface="Gotham"/>
              </a:rPr>
              <a:t>At $639 billion, wellness tourism is a significant and fast- growing segment of global tourism. </a:t>
            </a:r>
            <a:endParaRPr lang="en-GB" dirty="0"/>
          </a:p>
        </p:txBody>
      </p:sp>
      <p:pic>
        <p:nvPicPr>
          <p:cNvPr id="6" name="Picture 5" descr="A screenshot of a cell phone&#10;&#10;Description automatically generated">
            <a:extLst>
              <a:ext uri="{FF2B5EF4-FFF2-40B4-BE49-F238E27FC236}">
                <a16:creationId xmlns:a16="http://schemas.microsoft.com/office/drawing/2014/main" id="{C14AE9FC-E6E4-A44E-9DEB-606671A71D34}"/>
              </a:ext>
            </a:extLst>
          </p:cNvPr>
          <p:cNvPicPr>
            <a:picLocks noChangeAspect="1"/>
          </p:cNvPicPr>
          <p:nvPr/>
        </p:nvPicPr>
        <p:blipFill>
          <a:blip r:embed="rId3"/>
          <a:stretch>
            <a:fillRect/>
          </a:stretch>
        </p:blipFill>
        <p:spPr>
          <a:xfrm>
            <a:off x="195137" y="955032"/>
            <a:ext cx="8326260" cy="4965825"/>
          </a:xfrm>
          <a:prstGeom prst="rect">
            <a:avLst/>
          </a:prstGeom>
        </p:spPr>
      </p:pic>
      <p:sp>
        <p:nvSpPr>
          <p:cNvPr id="21" name="TextBox 20">
            <a:extLst>
              <a:ext uri="{FF2B5EF4-FFF2-40B4-BE49-F238E27FC236}">
                <a16:creationId xmlns:a16="http://schemas.microsoft.com/office/drawing/2014/main" id="{9F7F0224-EAF8-2242-AE91-D2798B7C058B}"/>
              </a:ext>
            </a:extLst>
          </p:cNvPr>
          <p:cNvSpPr txBox="1"/>
          <p:nvPr/>
        </p:nvSpPr>
        <p:spPr>
          <a:xfrm>
            <a:off x="8828041" y="2546976"/>
            <a:ext cx="3101562" cy="2246769"/>
          </a:xfrm>
          <a:prstGeom prst="rect">
            <a:avLst/>
          </a:prstGeom>
          <a:noFill/>
        </p:spPr>
        <p:txBody>
          <a:bodyPr wrap="square" rtlCol="0">
            <a:spAutoFit/>
          </a:bodyPr>
          <a:lstStyle/>
          <a:p>
            <a:pPr algn="ctr"/>
            <a:r>
              <a:rPr lang="en-GB" sz="2800" dirty="0"/>
              <a:t>travel associated with the pursuit of maintaining or enhancing one’s personal wellbeing</a:t>
            </a:r>
          </a:p>
        </p:txBody>
      </p:sp>
      <p:sp>
        <p:nvSpPr>
          <p:cNvPr id="22" name="Rectangle 21">
            <a:extLst>
              <a:ext uri="{FF2B5EF4-FFF2-40B4-BE49-F238E27FC236}">
                <a16:creationId xmlns:a16="http://schemas.microsoft.com/office/drawing/2014/main" id="{F6E115A7-A0DC-A441-A5A1-D5FDE4032A8C}"/>
              </a:ext>
            </a:extLst>
          </p:cNvPr>
          <p:cNvSpPr/>
          <p:nvPr/>
        </p:nvSpPr>
        <p:spPr>
          <a:xfrm>
            <a:off x="8973829" y="877427"/>
            <a:ext cx="2809987" cy="1754326"/>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5400" b="1" cap="none" spc="0" dirty="0">
                <a:ln/>
                <a:solidFill>
                  <a:srgbClr val="990033"/>
                </a:solidFill>
                <a:effectLst/>
              </a:rPr>
              <a:t>Wellness tourism:</a:t>
            </a:r>
          </a:p>
        </p:txBody>
      </p:sp>
      <p:sp>
        <p:nvSpPr>
          <p:cNvPr id="7" name="Rectangle 6">
            <a:extLst>
              <a:ext uri="{FF2B5EF4-FFF2-40B4-BE49-F238E27FC236}">
                <a16:creationId xmlns:a16="http://schemas.microsoft.com/office/drawing/2014/main" id="{383D2B35-754C-7540-864B-68B9D59C3FF1}"/>
              </a:ext>
            </a:extLst>
          </p:cNvPr>
          <p:cNvSpPr/>
          <p:nvPr/>
        </p:nvSpPr>
        <p:spPr>
          <a:xfrm>
            <a:off x="8547737" y="5551525"/>
            <a:ext cx="3236079" cy="369332"/>
          </a:xfrm>
          <a:prstGeom prst="rect">
            <a:avLst/>
          </a:prstGeom>
        </p:spPr>
        <p:txBody>
          <a:bodyPr wrap="none">
            <a:spAutoFit/>
          </a:bodyPr>
          <a:lstStyle/>
          <a:p>
            <a:r>
              <a:rPr lang="en-GB" dirty="0">
                <a:solidFill>
                  <a:srgbClr val="000000"/>
                </a:solidFill>
                <a:latin typeface="Open Sans"/>
              </a:rPr>
              <a:t>(Global Wellness Institute, 2018)</a:t>
            </a:r>
            <a:endParaRPr lang="en-GB" dirty="0"/>
          </a:p>
        </p:txBody>
      </p:sp>
    </p:spTree>
    <p:extLst>
      <p:ext uri="{BB962C8B-B14F-4D97-AF65-F5344CB8AC3E}">
        <p14:creationId xmlns:p14="http://schemas.microsoft.com/office/powerpoint/2010/main" val="28657466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A21D6A-3CDD-2948-BDA4-2FA7A487E305}"/>
              </a:ext>
            </a:extLst>
          </p:cNvPr>
          <p:cNvSpPr txBox="1"/>
          <p:nvPr/>
        </p:nvSpPr>
        <p:spPr>
          <a:xfrm>
            <a:off x="189728" y="29108"/>
            <a:ext cx="2322431" cy="1400383"/>
          </a:xfrm>
          <a:prstGeom prst="rect">
            <a:avLst/>
          </a:prstGeom>
          <a:noFill/>
        </p:spPr>
        <p:txBody>
          <a:bodyPr wrap="none" rtlCol="0">
            <a:spAutoFit/>
          </a:bodyPr>
          <a:lstStyle/>
          <a:p>
            <a:pPr>
              <a:spcAft>
                <a:spcPts val="600"/>
              </a:spcAft>
            </a:pPr>
            <a:r>
              <a:rPr lang="en-GB" sz="4000" b="1" dirty="0"/>
              <a:t>Health &amp;</a:t>
            </a:r>
          </a:p>
          <a:p>
            <a:pPr>
              <a:spcAft>
                <a:spcPts val="600"/>
              </a:spcAft>
            </a:pPr>
            <a:r>
              <a:rPr lang="en-GB" sz="4000" b="1" dirty="0"/>
              <a:t>Wellbeing</a:t>
            </a:r>
          </a:p>
        </p:txBody>
      </p:sp>
      <p:pic>
        <p:nvPicPr>
          <p:cNvPr id="4" name="Picture 3" descr="A close up of a map&#10;&#10;Description automatically generated">
            <a:extLst>
              <a:ext uri="{FF2B5EF4-FFF2-40B4-BE49-F238E27FC236}">
                <a16:creationId xmlns:a16="http://schemas.microsoft.com/office/drawing/2014/main" id="{FC5FE5BB-D700-8046-BDE0-5B07AD781EC2}"/>
              </a:ext>
            </a:extLst>
          </p:cNvPr>
          <p:cNvPicPr>
            <a:picLocks noChangeAspect="1"/>
          </p:cNvPicPr>
          <p:nvPr/>
        </p:nvPicPr>
        <p:blipFill>
          <a:blip r:embed="rId3"/>
          <a:stretch>
            <a:fillRect/>
          </a:stretch>
        </p:blipFill>
        <p:spPr>
          <a:xfrm>
            <a:off x="2529792" y="29108"/>
            <a:ext cx="9585930" cy="5905123"/>
          </a:xfrm>
          <a:prstGeom prst="rect">
            <a:avLst/>
          </a:prstGeom>
        </p:spPr>
      </p:pic>
      <p:sp>
        <p:nvSpPr>
          <p:cNvPr id="12" name="Rectangle 11">
            <a:extLst>
              <a:ext uri="{FF2B5EF4-FFF2-40B4-BE49-F238E27FC236}">
                <a16:creationId xmlns:a16="http://schemas.microsoft.com/office/drawing/2014/main" id="{7B0B13C1-8819-F04A-85E8-20620F425028}"/>
              </a:ext>
            </a:extLst>
          </p:cNvPr>
          <p:cNvSpPr/>
          <p:nvPr/>
        </p:nvSpPr>
        <p:spPr>
          <a:xfrm>
            <a:off x="161152" y="3132657"/>
            <a:ext cx="2330254" cy="646331"/>
          </a:xfrm>
          <a:prstGeom prst="rect">
            <a:avLst/>
          </a:prstGeom>
        </p:spPr>
        <p:txBody>
          <a:bodyPr wrap="square">
            <a:spAutoFit/>
          </a:bodyPr>
          <a:lstStyle/>
          <a:p>
            <a:pPr algn="ctr"/>
            <a:r>
              <a:rPr lang="en-GB" b="1" dirty="0">
                <a:solidFill>
                  <a:srgbClr val="AF1E72"/>
                </a:solidFill>
                <a:latin typeface="Gotham"/>
              </a:rPr>
              <a:t>Primary Wellness travellers (11%)</a:t>
            </a:r>
            <a:endParaRPr lang="en-GB" b="1" dirty="0"/>
          </a:p>
        </p:txBody>
      </p:sp>
      <p:sp>
        <p:nvSpPr>
          <p:cNvPr id="13" name="Rectangle 12">
            <a:extLst>
              <a:ext uri="{FF2B5EF4-FFF2-40B4-BE49-F238E27FC236}">
                <a16:creationId xmlns:a16="http://schemas.microsoft.com/office/drawing/2014/main" id="{062B4C1A-48EC-464E-825E-A7B4B4AEE8EE}"/>
              </a:ext>
            </a:extLst>
          </p:cNvPr>
          <p:cNvSpPr/>
          <p:nvPr/>
        </p:nvSpPr>
        <p:spPr>
          <a:xfrm>
            <a:off x="189728" y="4210754"/>
            <a:ext cx="2330254" cy="646331"/>
          </a:xfrm>
          <a:prstGeom prst="rect">
            <a:avLst/>
          </a:prstGeom>
        </p:spPr>
        <p:txBody>
          <a:bodyPr wrap="square">
            <a:spAutoFit/>
          </a:bodyPr>
          <a:lstStyle/>
          <a:p>
            <a:pPr algn="ctr"/>
            <a:r>
              <a:rPr lang="en-GB" b="1" dirty="0">
                <a:solidFill>
                  <a:srgbClr val="AF1E72"/>
                </a:solidFill>
                <a:latin typeface="Gotham"/>
              </a:rPr>
              <a:t>Secondary Wellness travellers (89%)</a:t>
            </a:r>
            <a:endParaRPr lang="en-GB" b="1" dirty="0"/>
          </a:p>
        </p:txBody>
      </p:sp>
      <p:sp>
        <p:nvSpPr>
          <p:cNvPr id="6" name="TextBox 5">
            <a:extLst>
              <a:ext uri="{FF2B5EF4-FFF2-40B4-BE49-F238E27FC236}">
                <a16:creationId xmlns:a16="http://schemas.microsoft.com/office/drawing/2014/main" id="{EECC169F-9D84-624F-B5D3-3239E3933F72}"/>
              </a:ext>
            </a:extLst>
          </p:cNvPr>
          <p:cNvSpPr txBox="1"/>
          <p:nvPr/>
        </p:nvSpPr>
        <p:spPr>
          <a:xfrm>
            <a:off x="1138524" y="3667725"/>
            <a:ext cx="413896" cy="646331"/>
          </a:xfrm>
          <a:prstGeom prst="rect">
            <a:avLst/>
          </a:prstGeom>
          <a:noFill/>
        </p:spPr>
        <p:txBody>
          <a:bodyPr wrap="none" rtlCol="0">
            <a:spAutoFit/>
          </a:bodyPr>
          <a:lstStyle/>
          <a:p>
            <a:r>
              <a:rPr lang="en-GB" sz="3600" b="1" dirty="0"/>
              <a:t>+</a:t>
            </a:r>
          </a:p>
        </p:txBody>
      </p:sp>
      <p:sp>
        <p:nvSpPr>
          <p:cNvPr id="7" name="Rectangle 6">
            <a:extLst>
              <a:ext uri="{FF2B5EF4-FFF2-40B4-BE49-F238E27FC236}">
                <a16:creationId xmlns:a16="http://schemas.microsoft.com/office/drawing/2014/main" id="{584A166F-DB20-494E-A8EE-623B5C855178}"/>
              </a:ext>
            </a:extLst>
          </p:cNvPr>
          <p:cNvSpPr/>
          <p:nvPr/>
        </p:nvSpPr>
        <p:spPr>
          <a:xfrm>
            <a:off x="8603262" y="5564899"/>
            <a:ext cx="3236079" cy="369332"/>
          </a:xfrm>
          <a:prstGeom prst="rect">
            <a:avLst/>
          </a:prstGeom>
        </p:spPr>
        <p:txBody>
          <a:bodyPr wrap="none">
            <a:spAutoFit/>
          </a:bodyPr>
          <a:lstStyle/>
          <a:p>
            <a:r>
              <a:rPr lang="en-GB" dirty="0">
                <a:solidFill>
                  <a:srgbClr val="000000"/>
                </a:solidFill>
                <a:latin typeface="Open Sans"/>
              </a:rPr>
              <a:t>(Global Wellness Institute, 2018)</a:t>
            </a:r>
            <a:endParaRPr lang="en-GB" dirty="0"/>
          </a:p>
        </p:txBody>
      </p:sp>
    </p:spTree>
    <p:extLst>
      <p:ext uri="{BB962C8B-B14F-4D97-AF65-F5344CB8AC3E}">
        <p14:creationId xmlns:p14="http://schemas.microsoft.com/office/powerpoint/2010/main" val="16760246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6F510-2E72-68D5-5B38-FA7F155FC484}"/>
              </a:ext>
            </a:extLst>
          </p:cNvPr>
          <p:cNvSpPr>
            <a:spLocks noGrp="1"/>
          </p:cNvSpPr>
          <p:nvPr>
            <p:ph type="title"/>
          </p:nvPr>
        </p:nvSpPr>
        <p:spPr>
          <a:xfrm>
            <a:off x="7191632" y="167951"/>
            <a:ext cx="4565560" cy="8827768"/>
          </a:xfrm>
        </p:spPr>
        <p:txBody>
          <a:bodyPr vert="horz" lIns="91440" tIns="45720" rIns="91440" bIns="45720" rtlCol="0" anchor="b">
            <a:noAutofit/>
          </a:bodyPr>
          <a:lstStyle/>
          <a:p>
            <a:r>
              <a:rPr lang="en-US" sz="4800" b="1" dirty="0"/>
              <a:t>Break out room exercise:</a:t>
            </a:r>
            <a:br>
              <a:rPr lang="en-US" sz="4800" b="1" dirty="0"/>
            </a:br>
            <a:br>
              <a:rPr lang="en-US" sz="4800" b="1" dirty="0"/>
            </a:br>
            <a:r>
              <a:rPr lang="en-US" sz="4000" dirty="0"/>
              <a:t>Why is Health and Wellbeing so important to the industry?</a:t>
            </a:r>
            <a:br>
              <a:rPr lang="en-US" sz="4800" dirty="0"/>
            </a:br>
            <a:br>
              <a:rPr lang="en-US" sz="4800" dirty="0"/>
            </a:br>
            <a:br>
              <a:rPr lang="en-US" sz="4800" dirty="0"/>
            </a:br>
            <a:br>
              <a:rPr lang="en-US" sz="4800" dirty="0"/>
            </a:br>
            <a:br>
              <a:rPr lang="en-GB" sz="4800" dirty="0"/>
            </a:br>
            <a:br>
              <a:rPr lang="en-US" sz="4800" dirty="0"/>
            </a:br>
            <a:br>
              <a:rPr lang="en-US" sz="3600" dirty="0"/>
            </a:br>
            <a:endParaRPr lang="en-US" sz="3600" dirty="0"/>
          </a:p>
        </p:txBody>
      </p:sp>
      <p:pic>
        <p:nvPicPr>
          <p:cNvPr id="4" name="Picture 3">
            <a:extLst>
              <a:ext uri="{FF2B5EF4-FFF2-40B4-BE49-F238E27FC236}">
                <a16:creationId xmlns:a16="http://schemas.microsoft.com/office/drawing/2014/main" id="{CDDFE39D-C412-6EFF-E6AC-C4341148D9D6}"/>
              </a:ext>
            </a:extLst>
          </p:cNvPr>
          <p:cNvPicPr>
            <a:picLocks noChangeAspect="1"/>
          </p:cNvPicPr>
          <p:nvPr/>
        </p:nvPicPr>
        <p:blipFill rotWithShape="1">
          <a:blip r:embed="rId3"/>
          <a:srcRect l="21598" r="1"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961651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5122" name="Picture 2" descr="Wellness_Tourism">
            <a:extLst>
              <a:ext uri="{FF2B5EF4-FFF2-40B4-BE49-F238E27FC236}">
                <a16:creationId xmlns:a16="http://schemas.microsoft.com/office/drawing/2014/main" id="{47F630F1-1384-41CC-8B30-D7C9F10D8809}"/>
              </a:ext>
            </a:extLst>
          </p:cNvPr>
          <p:cNvPicPr>
            <a:picLocks noChangeAspect="1" noChangeArrowheads="1"/>
          </p:cNvPicPr>
          <p:nvPr/>
        </p:nvPicPr>
        <p:blipFill>
          <a:blip r:embed="rId3">
            <a:alphaModFix amt="10000"/>
            <a:extLst>
              <a:ext uri="{28A0092B-C50C-407E-A947-70E740481C1C}">
                <a14:useLocalDpi xmlns:a14="http://schemas.microsoft.com/office/drawing/2010/main" val="0"/>
              </a:ext>
            </a:extLst>
          </a:blip>
          <a:srcRect/>
          <a:stretch>
            <a:fillRect/>
          </a:stretch>
        </p:blipFill>
        <p:spPr bwMode="auto">
          <a:xfrm>
            <a:off x="1680404" y="0"/>
            <a:ext cx="8822724" cy="5973941"/>
          </a:xfrm>
          <a:prstGeom prst="rect">
            <a:avLst/>
          </a:prstGeom>
          <a:noFill/>
          <a:extLst>
            <a:ext uri="{909E8E84-426E-40DD-AFC4-6F175D3DCCD1}">
              <a14:hiddenFill xmlns:a14="http://schemas.microsoft.com/office/drawing/2010/main">
                <a:solidFill>
                  <a:srgbClr val="FFFFFF"/>
                </a:solidFill>
              </a14:hiddenFill>
            </a:ext>
          </a:extLst>
        </p:spPr>
      </p:pic>
      <p:sp>
        <p:nvSpPr>
          <p:cNvPr id="8" name="Text Placeholder 7">
            <a:extLst>
              <a:ext uri="{FF2B5EF4-FFF2-40B4-BE49-F238E27FC236}">
                <a16:creationId xmlns:a16="http://schemas.microsoft.com/office/drawing/2014/main" id="{4AB7CF2D-EE68-427D-94C0-B30464F0940D}"/>
              </a:ext>
            </a:extLst>
          </p:cNvPr>
          <p:cNvSpPr>
            <a:spLocks noGrp="1"/>
          </p:cNvSpPr>
          <p:nvPr>
            <p:ph type="body" idx="1"/>
          </p:nvPr>
        </p:nvSpPr>
        <p:spPr>
          <a:xfrm>
            <a:off x="840318" y="668337"/>
            <a:ext cx="5158316" cy="823912"/>
          </a:xfrm>
        </p:spPr>
        <p:txBody>
          <a:bodyPr/>
          <a:lstStyle/>
          <a:p>
            <a:r>
              <a:rPr lang="en-GB" dirty="0"/>
              <a:t>Primary Wellness Tourism	</a:t>
            </a:r>
          </a:p>
        </p:txBody>
      </p:sp>
      <p:sp>
        <p:nvSpPr>
          <p:cNvPr id="9" name="Content Placeholder 8">
            <a:extLst>
              <a:ext uri="{FF2B5EF4-FFF2-40B4-BE49-F238E27FC236}">
                <a16:creationId xmlns:a16="http://schemas.microsoft.com/office/drawing/2014/main" id="{CE306753-0E71-496B-8AE7-83FCED80FEC5}"/>
              </a:ext>
            </a:extLst>
          </p:cNvPr>
          <p:cNvSpPr>
            <a:spLocks noGrp="1"/>
          </p:cNvSpPr>
          <p:nvPr>
            <p:ph sz="half" idx="2"/>
          </p:nvPr>
        </p:nvSpPr>
        <p:spPr>
          <a:xfrm>
            <a:off x="836083" y="1770289"/>
            <a:ext cx="5158316" cy="3684588"/>
          </a:xfrm>
        </p:spPr>
        <p:txBody>
          <a:bodyPr/>
          <a:lstStyle/>
          <a:p>
            <a:r>
              <a:rPr lang="en-GB" dirty="0"/>
              <a:t>Retreats</a:t>
            </a:r>
          </a:p>
          <a:p>
            <a:r>
              <a:rPr lang="en-GB" dirty="0"/>
              <a:t>Skiing </a:t>
            </a:r>
          </a:p>
          <a:p>
            <a:r>
              <a:rPr lang="en-GB" dirty="0"/>
              <a:t>Trekking holidays</a:t>
            </a:r>
          </a:p>
          <a:p>
            <a:r>
              <a:rPr lang="en-GB" dirty="0"/>
              <a:t>Spa resort packages</a:t>
            </a:r>
          </a:p>
          <a:p>
            <a:r>
              <a:rPr lang="en-GB" dirty="0"/>
              <a:t>Fitness</a:t>
            </a:r>
          </a:p>
          <a:p>
            <a:r>
              <a:rPr lang="en-GB" dirty="0"/>
              <a:t>Life coaching </a:t>
            </a:r>
          </a:p>
          <a:p>
            <a:r>
              <a:rPr lang="en-GB" dirty="0"/>
              <a:t>Seminars</a:t>
            </a:r>
          </a:p>
          <a:p>
            <a:endParaRPr lang="en-GB" dirty="0"/>
          </a:p>
          <a:p>
            <a:endParaRPr lang="en-GB" dirty="0"/>
          </a:p>
          <a:p>
            <a:endParaRPr lang="en-GB" dirty="0"/>
          </a:p>
          <a:p>
            <a:endParaRPr lang="en-GB" dirty="0"/>
          </a:p>
        </p:txBody>
      </p:sp>
      <p:sp>
        <p:nvSpPr>
          <p:cNvPr id="10" name="Text Placeholder 9">
            <a:extLst>
              <a:ext uri="{FF2B5EF4-FFF2-40B4-BE49-F238E27FC236}">
                <a16:creationId xmlns:a16="http://schemas.microsoft.com/office/drawing/2014/main" id="{006108E9-BA95-4526-8BE2-223378191EAF}"/>
              </a:ext>
            </a:extLst>
          </p:cNvPr>
          <p:cNvSpPr>
            <a:spLocks noGrp="1"/>
          </p:cNvSpPr>
          <p:nvPr>
            <p:ph type="body" sz="quarter" idx="3"/>
          </p:nvPr>
        </p:nvSpPr>
        <p:spPr>
          <a:xfrm>
            <a:off x="6193368" y="668337"/>
            <a:ext cx="5183717" cy="823912"/>
          </a:xfrm>
        </p:spPr>
        <p:txBody>
          <a:bodyPr/>
          <a:lstStyle/>
          <a:p>
            <a:r>
              <a:rPr lang="en-GB" dirty="0"/>
              <a:t>Secondary Wellness Tourism</a:t>
            </a:r>
          </a:p>
        </p:txBody>
      </p:sp>
      <p:sp>
        <p:nvSpPr>
          <p:cNvPr id="11" name="Content Placeholder 10">
            <a:extLst>
              <a:ext uri="{FF2B5EF4-FFF2-40B4-BE49-F238E27FC236}">
                <a16:creationId xmlns:a16="http://schemas.microsoft.com/office/drawing/2014/main" id="{1ECF95E1-6624-41ED-887E-08F9DBE1C6F1}"/>
              </a:ext>
            </a:extLst>
          </p:cNvPr>
          <p:cNvSpPr>
            <a:spLocks noGrp="1"/>
          </p:cNvSpPr>
          <p:nvPr>
            <p:ph sz="quarter" idx="4"/>
          </p:nvPr>
        </p:nvSpPr>
        <p:spPr>
          <a:xfrm>
            <a:off x="6172200" y="1770289"/>
            <a:ext cx="5183717" cy="3684588"/>
          </a:xfrm>
        </p:spPr>
        <p:txBody>
          <a:bodyPr/>
          <a:lstStyle/>
          <a:p>
            <a:r>
              <a:rPr lang="en-GB" dirty="0"/>
              <a:t>Massage</a:t>
            </a:r>
          </a:p>
          <a:p>
            <a:r>
              <a:rPr lang="en-GB" dirty="0"/>
              <a:t>Yoga class</a:t>
            </a:r>
          </a:p>
          <a:p>
            <a:r>
              <a:rPr lang="en-GB" dirty="0"/>
              <a:t>Hair and beauty therapies</a:t>
            </a:r>
          </a:p>
          <a:p>
            <a:r>
              <a:rPr lang="en-GB" dirty="0"/>
              <a:t>Gastronomy</a:t>
            </a:r>
          </a:p>
          <a:p>
            <a:r>
              <a:rPr lang="en-GB" dirty="0"/>
              <a:t>Fitness</a:t>
            </a:r>
          </a:p>
          <a:p>
            <a:r>
              <a:rPr lang="en-GB" dirty="0"/>
              <a:t>Spa days</a:t>
            </a:r>
          </a:p>
          <a:p>
            <a:r>
              <a:rPr lang="en-GB" dirty="0"/>
              <a:t>Hot springs</a:t>
            </a:r>
          </a:p>
          <a:p>
            <a:endParaRPr lang="en-GB" dirty="0"/>
          </a:p>
          <a:p>
            <a:endParaRPr lang="en-GB" dirty="0"/>
          </a:p>
          <a:p>
            <a:endParaRPr lang="en-GB" dirty="0"/>
          </a:p>
        </p:txBody>
      </p:sp>
    </p:spTree>
    <p:extLst>
      <p:ext uri="{BB962C8B-B14F-4D97-AF65-F5344CB8AC3E}">
        <p14:creationId xmlns:p14="http://schemas.microsoft.com/office/powerpoint/2010/main" val="14892657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4" name="Picture 3" descr="A screenshot of a social media post&#10;&#10;Description automatically generated">
            <a:extLst>
              <a:ext uri="{FF2B5EF4-FFF2-40B4-BE49-F238E27FC236}">
                <a16:creationId xmlns:a16="http://schemas.microsoft.com/office/drawing/2014/main" id="{DF66A9B5-AF8F-4841-AD39-AB70A7E72328}"/>
              </a:ext>
            </a:extLst>
          </p:cNvPr>
          <p:cNvPicPr>
            <a:picLocks noChangeAspect="1"/>
          </p:cNvPicPr>
          <p:nvPr/>
        </p:nvPicPr>
        <p:blipFill rotWithShape="1">
          <a:blip r:embed="rId3"/>
          <a:srcRect t="22777"/>
          <a:stretch/>
        </p:blipFill>
        <p:spPr>
          <a:xfrm>
            <a:off x="2007425" y="0"/>
            <a:ext cx="8163971" cy="5927271"/>
          </a:xfrm>
          <a:prstGeom prst="rect">
            <a:avLst/>
          </a:prstGeom>
        </p:spPr>
      </p:pic>
      <p:sp>
        <p:nvSpPr>
          <p:cNvPr id="7" name="TextBox 6">
            <a:extLst>
              <a:ext uri="{FF2B5EF4-FFF2-40B4-BE49-F238E27FC236}">
                <a16:creationId xmlns:a16="http://schemas.microsoft.com/office/drawing/2014/main" id="{DD3DC09A-AA3F-457D-A484-FEE86C50D742}"/>
              </a:ext>
            </a:extLst>
          </p:cNvPr>
          <p:cNvSpPr txBox="1"/>
          <p:nvPr/>
        </p:nvSpPr>
        <p:spPr>
          <a:xfrm rot="10800000" flipV="1">
            <a:off x="130628" y="4473266"/>
            <a:ext cx="3269795" cy="1154162"/>
          </a:xfrm>
          <a:prstGeom prst="rect">
            <a:avLst/>
          </a:prstGeom>
          <a:noFill/>
        </p:spPr>
        <p:txBody>
          <a:bodyPr wrap="square">
            <a:spAutoFit/>
          </a:bodyPr>
          <a:lstStyle/>
          <a:p>
            <a:pPr>
              <a:spcAft>
                <a:spcPts val="600"/>
              </a:spcAft>
            </a:pPr>
            <a:r>
              <a:rPr lang="en-GB" sz="3200" b="1" dirty="0"/>
              <a:t>Health &amp;</a:t>
            </a:r>
          </a:p>
          <a:p>
            <a:pPr>
              <a:spcAft>
                <a:spcPts val="600"/>
              </a:spcAft>
            </a:pPr>
            <a:r>
              <a:rPr lang="en-GB" sz="3200" b="1" dirty="0"/>
              <a:t>Wellbeing</a:t>
            </a:r>
          </a:p>
        </p:txBody>
      </p:sp>
    </p:spTree>
    <p:extLst>
      <p:ext uri="{BB962C8B-B14F-4D97-AF65-F5344CB8AC3E}">
        <p14:creationId xmlns:p14="http://schemas.microsoft.com/office/powerpoint/2010/main" val="41576007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7" name="Picture 6" descr="A screenshot of a cell phone&#10;&#10;Description automatically generated">
            <a:extLst>
              <a:ext uri="{FF2B5EF4-FFF2-40B4-BE49-F238E27FC236}">
                <a16:creationId xmlns:a16="http://schemas.microsoft.com/office/drawing/2014/main" id="{22661ACA-0005-944C-805D-2A0CBAB4B190}"/>
              </a:ext>
            </a:extLst>
          </p:cNvPr>
          <p:cNvPicPr>
            <a:picLocks noChangeAspect="1"/>
          </p:cNvPicPr>
          <p:nvPr/>
        </p:nvPicPr>
        <p:blipFill>
          <a:blip r:embed="rId3"/>
          <a:stretch>
            <a:fillRect/>
          </a:stretch>
        </p:blipFill>
        <p:spPr>
          <a:xfrm>
            <a:off x="1245703" y="513455"/>
            <a:ext cx="10944225" cy="5161602"/>
          </a:xfrm>
          <a:prstGeom prst="rect">
            <a:avLst/>
          </a:prstGeom>
        </p:spPr>
      </p:pic>
      <p:sp>
        <p:nvSpPr>
          <p:cNvPr id="3" name="TextBox 2">
            <a:extLst>
              <a:ext uri="{FF2B5EF4-FFF2-40B4-BE49-F238E27FC236}">
                <a16:creationId xmlns:a16="http://schemas.microsoft.com/office/drawing/2014/main" id="{43A21D6A-3CDD-2948-BDA4-2FA7A487E305}"/>
              </a:ext>
            </a:extLst>
          </p:cNvPr>
          <p:cNvSpPr txBox="1"/>
          <p:nvPr/>
        </p:nvSpPr>
        <p:spPr>
          <a:xfrm>
            <a:off x="149038" y="58809"/>
            <a:ext cx="2322431" cy="1400383"/>
          </a:xfrm>
          <a:prstGeom prst="rect">
            <a:avLst/>
          </a:prstGeom>
          <a:noFill/>
        </p:spPr>
        <p:txBody>
          <a:bodyPr wrap="none" rtlCol="0">
            <a:spAutoFit/>
          </a:bodyPr>
          <a:lstStyle/>
          <a:p>
            <a:pPr>
              <a:spcAft>
                <a:spcPts val="600"/>
              </a:spcAft>
            </a:pPr>
            <a:r>
              <a:rPr lang="en-GB" sz="4000" b="1" dirty="0"/>
              <a:t>Health &amp;</a:t>
            </a:r>
          </a:p>
          <a:p>
            <a:pPr>
              <a:spcAft>
                <a:spcPts val="600"/>
              </a:spcAft>
            </a:pPr>
            <a:r>
              <a:rPr lang="en-GB" sz="4000" b="1" dirty="0"/>
              <a:t>Wellbeing</a:t>
            </a:r>
          </a:p>
        </p:txBody>
      </p:sp>
      <p:sp>
        <p:nvSpPr>
          <p:cNvPr id="12" name="Rectangle 11">
            <a:extLst>
              <a:ext uri="{FF2B5EF4-FFF2-40B4-BE49-F238E27FC236}">
                <a16:creationId xmlns:a16="http://schemas.microsoft.com/office/drawing/2014/main" id="{DF906E61-73C6-7E49-8FB0-110D20C621F0}"/>
              </a:ext>
            </a:extLst>
          </p:cNvPr>
          <p:cNvSpPr/>
          <p:nvPr/>
        </p:nvSpPr>
        <p:spPr>
          <a:xfrm>
            <a:off x="8574008" y="5615651"/>
            <a:ext cx="3236079" cy="369332"/>
          </a:xfrm>
          <a:prstGeom prst="rect">
            <a:avLst/>
          </a:prstGeom>
        </p:spPr>
        <p:txBody>
          <a:bodyPr wrap="none">
            <a:spAutoFit/>
          </a:bodyPr>
          <a:lstStyle/>
          <a:p>
            <a:r>
              <a:rPr lang="en-GB" dirty="0">
                <a:solidFill>
                  <a:srgbClr val="000000"/>
                </a:solidFill>
                <a:latin typeface="Open Sans"/>
              </a:rPr>
              <a:t>(Global Wellness Institute, 2018)</a:t>
            </a:r>
            <a:endParaRPr lang="en-GB" dirty="0"/>
          </a:p>
        </p:txBody>
      </p:sp>
    </p:spTree>
    <p:extLst>
      <p:ext uri="{BB962C8B-B14F-4D97-AF65-F5344CB8AC3E}">
        <p14:creationId xmlns:p14="http://schemas.microsoft.com/office/powerpoint/2010/main" val="7057727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4" name="Picture 3" descr="A screenshot of a cell phone&#10;&#10;Description automatically generated">
            <a:extLst>
              <a:ext uri="{FF2B5EF4-FFF2-40B4-BE49-F238E27FC236}">
                <a16:creationId xmlns:a16="http://schemas.microsoft.com/office/drawing/2014/main" id="{445250DE-1E52-8B45-BDF4-0D3E83A9CEB2}"/>
              </a:ext>
            </a:extLst>
          </p:cNvPr>
          <p:cNvPicPr>
            <a:picLocks noChangeAspect="1"/>
          </p:cNvPicPr>
          <p:nvPr/>
        </p:nvPicPr>
        <p:blipFill>
          <a:blip r:embed="rId3"/>
          <a:stretch>
            <a:fillRect/>
          </a:stretch>
        </p:blipFill>
        <p:spPr>
          <a:xfrm>
            <a:off x="2043016" y="113124"/>
            <a:ext cx="10050049" cy="5798462"/>
          </a:xfrm>
          <a:prstGeom prst="rect">
            <a:avLst/>
          </a:prstGeom>
        </p:spPr>
      </p:pic>
      <p:sp>
        <p:nvSpPr>
          <p:cNvPr id="3" name="TextBox 2">
            <a:extLst>
              <a:ext uri="{FF2B5EF4-FFF2-40B4-BE49-F238E27FC236}">
                <a16:creationId xmlns:a16="http://schemas.microsoft.com/office/drawing/2014/main" id="{43A21D6A-3CDD-2948-BDA4-2FA7A487E305}"/>
              </a:ext>
            </a:extLst>
          </p:cNvPr>
          <p:cNvSpPr txBox="1"/>
          <p:nvPr/>
        </p:nvSpPr>
        <p:spPr>
          <a:xfrm>
            <a:off x="98935" y="113124"/>
            <a:ext cx="2322431" cy="1400383"/>
          </a:xfrm>
          <a:prstGeom prst="rect">
            <a:avLst/>
          </a:prstGeom>
          <a:noFill/>
        </p:spPr>
        <p:txBody>
          <a:bodyPr wrap="none" rtlCol="0">
            <a:spAutoFit/>
          </a:bodyPr>
          <a:lstStyle/>
          <a:p>
            <a:pPr>
              <a:spcAft>
                <a:spcPts val="600"/>
              </a:spcAft>
            </a:pPr>
            <a:r>
              <a:rPr lang="en-GB" sz="4000" b="1" dirty="0"/>
              <a:t>Health &amp;</a:t>
            </a:r>
          </a:p>
          <a:p>
            <a:pPr>
              <a:spcAft>
                <a:spcPts val="600"/>
              </a:spcAft>
            </a:pPr>
            <a:r>
              <a:rPr lang="en-GB" sz="4000" b="1" dirty="0"/>
              <a:t>Wellbeing</a:t>
            </a:r>
          </a:p>
        </p:txBody>
      </p:sp>
      <p:sp>
        <p:nvSpPr>
          <p:cNvPr id="6" name="Rectangle 5">
            <a:extLst>
              <a:ext uri="{FF2B5EF4-FFF2-40B4-BE49-F238E27FC236}">
                <a16:creationId xmlns:a16="http://schemas.microsoft.com/office/drawing/2014/main" id="{F8B6938D-C31E-8647-94B7-A63ABDB4319E}"/>
              </a:ext>
            </a:extLst>
          </p:cNvPr>
          <p:cNvSpPr/>
          <p:nvPr/>
        </p:nvSpPr>
        <p:spPr>
          <a:xfrm>
            <a:off x="8514322" y="5602174"/>
            <a:ext cx="3236079" cy="369332"/>
          </a:xfrm>
          <a:prstGeom prst="rect">
            <a:avLst/>
          </a:prstGeom>
        </p:spPr>
        <p:txBody>
          <a:bodyPr wrap="none">
            <a:spAutoFit/>
          </a:bodyPr>
          <a:lstStyle/>
          <a:p>
            <a:r>
              <a:rPr lang="en-GB" dirty="0">
                <a:solidFill>
                  <a:srgbClr val="000000"/>
                </a:solidFill>
                <a:latin typeface="Open Sans"/>
              </a:rPr>
              <a:t>(Global Wellness Institute, 2018)</a:t>
            </a:r>
            <a:endParaRPr lang="en-GB" dirty="0"/>
          </a:p>
        </p:txBody>
      </p:sp>
    </p:spTree>
    <p:extLst>
      <p:ext uri="{BB962C8B-B14F-4D97-AF65-F5344CB8AC3E}">
        <p14:creationId xmlns:p14="http://schemas.microsoft.com/office/powerpoint/2010/main" val="8871989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A21D6A-3CDD-2948-BDA4-2FA7A487E305}"/>
              </a:ext>
            </a:extLst>
          </p:cNvPr>
          <p:cNvSpPr txBox="1"/>
          <p:nvPr/>
        </p:nvSpPr>
        <p:spPr>
          <a:xfrm>
            <a:off x="7735863" y="3269772"/>
            <a:ext cx="3521122" cy="1286354"/>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3200" b="1" kern="1200" dirty="0">
                <a:solidFill>
                  <a:schemeClr val="bg1"/>
                </a:solidFill>
                <a:latin typeface="+mj-lt"/>
                <a:ea typeface="+mj-ea"/>
                <a:cs typeface="+mj-cs"/>
              </a:rPr>
              <a:t>Health &amp; Wellbeing </a:t>
            </a:r>
          </a:p>
          <a:p>
            <a:pPr algn="r" defTabSz="914400">
              <a:lnSpc>
                <a:spcPct val="90000"/>
              </a:lnSpc>
              <a:spcBef>
                <a:spcPct val="0"/>
              </a:spcBef>
              <a:spcAft>
                <a:spcPts val="600"/>
              </a:spcAft>
            </a:pPr>
            <a:r>
              <a:rPr lang="en-US" sz="3200" b="1" dirty="0">
                <a:solidFill>
                  <a:schemeClr val="bg1"/>
                </a:solidFill>
                <a:latin typeface="+mj-lt"/>
                <a:ea typeface="+mj-ea"/>
                <a:cs typeface="+mj-cs"/>
              </a:rPr>
              <a:t>Trends</a:t>
            </a:r>
            <a:endParaRPr lang="en-US" sz="3200" b="1" kern="1200" dirty="0">
              <a:solidFill>
                <a:schemeClr val="tx1"/>
              </a:solidFill>
              <a:latin typeface="+mj-lt"/>
              <a:ea typeface="+mj-ea"/>
              <a:cs typeface="+mj-cs"/>
            </a:endParaRPr>
          </a:p>
        </p:txBody>
      </p:sp>
      <p:sp>
        <p:nvSpPr>
          <p:cNvPr id="192" name="Rectangle 191">
            <a:extLst>
              <a:ext uri="{FF2B5EF4-FFF2-40B4-BE49-F238E27FC236}">
                <a16:creationId xmlns:a16="http://schemas.microsoft.com/office/drawing/2014/main" id="{8DF8AE6E-38CD-4B2A-8E02-F099DD30EF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126" y="629042"/>
            <a:ext cx="1217216" cy="85953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8" name="Picture 6" descr="See the source image">
            <a:extLst>
              <a:ext uri="{FF2B5EF4-FFF2-40B4-BE49-F238E27FC236}">
                <a16:creationId xmlns:a16="http://schemas.microsoft.com/office/drawing/2014/main" id="{25A14EB9-0B0C-484C-990D-9A7D1342C5B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00313" y="742789"/>
            <a:ext cx="842722" cy="632042"/>
          </a:xfrm>
          <a:prstGeom prst="rect">
            <a:avLst/>
          </a:prstGeom>
          <a:noFill/>
          <a:extLst>
            <a:ext uri="{909E8E84-426E-40DD-AFC4-6F175D3DCCD1}">
              <a14:hiddenFill xmlns:a14="http://schemas.microsoft.com/office/drawing/2010/main">
                <a:solidFill>
                  <a:srgbClr val="FFFFFF"/>
                </a:solidFill>
              </a14:hiddenFill>
            </a:ext>
          </a:extLst>
        </p:spPr>
      </p:pic>
      <p:sp>
        <p:nvSpPr>
          <p:cNvPr id="193" name="Right Triangle 192">
            <a:extLst>
              <a:ext uri="{FF2B5EF4-FFF2-40B4-BE49-F238E27FC236}">
                <a16:creationId xmlns:a16="http://schemas.microsoft.com/office/drawing/2014/main" id="{23293907-0F26-4752-BCD0-3AC2C5026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683" y="635538"/>
            <a:ext cx="680408" cy="849747"/>
          </a:xfrm>
          <a:prstGeom prst="rtTriangle">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4" name="Rectangle 193">
            <a:extLst>
              <a:ext uri="{FF2B5EF4-FFF2-40B4-BE49-F238E27FC236}">
                <a16:creationId xmlns:a16="http://schemas.microsoft.com/office/drawing/2014/main" id="{4CA07809-FD84-4293-BEDA-C920BB2A1F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6352" y="8853"/>
            <a:ext cx="1576152" cy="147936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close-up of a shower head&#10;&#10;Description automatically generated with low confidence">
            <a:extLst>
              <a:ext uri="{FF2B5EF4-FFF2-40B4-BE49-F238E27FC236}">
                <a16:creationId xmlns:a16="http://schemas.microsoft.com/office/drawing/2014/main" id="{1DFBE608-7ED5-42F2-B5F3-6A1C91B9989B}"/>
              </a:ext>
            </a:extLst>
          </p:cNvPr>
          <p:cNvPicPr>
            <a:picLocks noChangeAspect="1"/>
          </p:cNvPicPr>
          <p:nvPr/>
        </p:nvPicPr>
        <p:blipFill>
          <a:blip r:embed="rId4"/>
          <a:stretch>
            <a:fillRect/>
          </a:stretch>
        </p:blipFill>
        <p:spPr>
          <a:xfrm>
            <a:off x="5182013" y="186246"/>
            <a:ext cx="1130087" cy="1130087"/>
          </a:xfrm>
          <a:prstGeom prst="rect">
            <a:avLst/>
          </a:prstGeom>
        </p:spPr>
      </p:pic>
      <p:sp>
        <p:nvSpPr>
          <p:cNvPr id="195" name="Right Triangle 194">
            <a:extLst>
              <a:ext uri="{FF2B5EF4-FFF2-40B4-BE49-F238E27FC236}">
                <a16:creationId xmlns:a16="http://schemas.microsoft.com/office/drawing/2014/main" id="{A06D4B98-7FBD-4771-9C71-AE026D670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3630" y="-1"/>
            <a:ext cx="1092260" cy="1479367"/>
          </a:xfrm>
          <a:prstGeom prst="rtTriangle">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6" name="Rectangle 195">
            <a:extLst>
              <a:ext uri="{FF2B5EF4-FFF2-40B4-BE49-F238E27FC236}">
                <a16:creationId xmlns:a16="http://schemas.microsoft.com/office/drawing/2014/main" id="{1E32D174-F8A9-4FF0-8888-1B4F5E1849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070" y="621519"/>
            <a:ext cx="4032504" cy="220370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7" name="Rectangle 196">
            <a:extLst>
              <a:ext uri="{FF2B5EF4-FFF2-40B4-BE49-F238E27FC236}">
                <a16:creationId xmlns:a16="http://schemas.microsoft.com/office/drawing/2014/main" id="{769201C5-687E-46FB-BA72-23BA40BFEE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107" y="2848090"/>
            <a:ext cx="2339075" cy="341607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Freeform: Shape 197">
            <a:extLst>
              <a:ext uri="{FF2B5EF4-FFF2-40B4-BE49-F238E27FC236}">
                <a16:creationId xmlns:a16="http://schemas.microsoft.com/office/drawing/2014/main" id="{339141A8-FDFD-4ABE-A499-72C9669F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14143" y="991883"/>
            <a:ext cx="1371600" cy="2356777"/>
          </a:xfrm>
          <a:custGeom>
            <a:avLst/>
            <a:gdLst>
              <a:gd name="connsiteX0" fmla="*/ 0 w 1371600"/>
              <a:gd name="connsiteY0" fmla="*/ 0 h 2356777"/>
              <a:gd name="connsiteX1" fmla="*/ 0 w 1371600"/>
              <a:gd name="connsiteY1" fmla="*/ 1216152 h 2356777"/>
              <a:gd name="connsiteX2" fmla="*/ 4495 w 1371600"/>
              <a:gd name="connsiteY2" fmla="*/ 1216152 h 2356777"/>
              <a:gd name="connsiteX3" fmla="*/ 4495 w 1371600"/>
              <a:gd name="connsiteY3" fmla="*/ 2356777 h 2356777"/>
              <a:gd name="connsiteX4" fmla="*/ 1367105 w 1371600"/>
              <a:gd name="connsiteY4" fmla="*/ 2356777 h 2356777"/>
              <a:gd name="connsiteX5" fmla="*/ 1367105 w 1371600"/>
              <a:gd name="connsiteY5" fmla="*/ 1216152 h 2356777"/>
              <a:gd name="connsiteX6" fmla="*/ 1371600 w 1371600"/>
              <a:gd name="connsiteY6" fmla="*/ 1216152 h 2356777"/>
              <a:gd name="connsiteX7" fmla="*/ 1367105 w 1371600"/>
              <a:gd name="connsiteY7" fmla="*/ 1212166 h 2356777"/>
              <a:gd name="connsiteX8" fmla="*/ 1367105 w 1371600"/>
              <a:gd name="connsiteY8" fmla="*/ 1210176 h 2356777"/>
              <a:gd name="connsiteX9" fmla="*/ 1364860 w 1371600"/>
              <a:gd name="connsiteY9" fmla="*/ 1210176 h 2356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71600" h="2356777">
                <a:moveTo>
                  <a:pt x="0" y="0"/>
                </a:moveTo>
                <a:lnTo>
                  <a:pt x="0" y="1216152"/>
                </a:lnTo>
                <a:lnTo>
                  <a:pt x="4495" y="1216152"/>
                </a:lnTo>
                <a:lnTo>
                  <a:pt x="4495" y="2356777"/>
                </a:lnTo>
                <a:lnTo>
                  <a:pt x="1367105" y="2356777"/>
                </a:lnTo>
                <a:lnTo>
                  <a:pt x="1367105" y="1216152"/>
                </a:lnTo>
                <a:lnTo>
                  <a:pt x="1371600" y="1216152"/>
                </a:lnTo>
                <a:lnTo>
                  <a:pt x="1367105" y="1212166"/>
                </a:lnTo>
                <a:lnTo>
                  <a:pt x="1367105" y="1210176"/>
                </a:lnTo>
                <a:lnTo>
                  <a:pt x="1364860" y="1210176"/>
                </a:lnTo>
                <a:close/>
              </a:path>
            </a:pathLst>
          </a:cu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9" name="Rectangle 198">
            <a:extLst>
              <a:ext uri="{FF2B5EF4-FFF2-40B4-BE49-F238E27FC236}">
                <a16:creationId xmlns:a16="http://schemas.microsoft.com/office/drawing/2014/main" id="{8A439E11-755A-4258-859D-56A6B6AFC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78372" y="1485831"/>
            <a:ext cx="1990938" cy="1371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a:extLst>
              <a:ext uri="{FF2B5EF4-FFF2-40B4-BE49-F238E27FC236}">
                <a16:creationId xmlns:a16="http://schemas.microsoft.com/office/drawing/2014/main" id="{1F75F0C4-91C2-49E9-A4CB-86D3A90C8791}"/>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3149767" y="1632106"/>
            <a:ext cx="1602092" cy="1069397"/>
          </a:xfrm>
          <a:prstGeom prst="rect">
            <a:avLst/>
          </a:prstGeom>
          <a:noFill/>
          <a:extLst>
            <a:ext uri="{909E8E84-426E-40DD-AFC4-6F175D3DCCD1}">
              <a14:hiddenFill xmlns:a14="http://schemas.microsoft.com/office/drawing/2010/main">
                <a:solidFill>
                  <a:srgbClr val="FFFFFF"/>
                </a:solidFill>
              </a14:hiddenFill>
            </a:ext>
          </a:extLst>
        </p:spPr>
      </p:pic>
      <p:sp>
        <p:nvSpPr>
          <p:cNvPr id="200" name="Right Triangle 199">
            <a:extLst>
              <a:ext uri="{FF2B5EF4-FFF2-40B4-BE49-F238E27FC236}">
                <a16:creationId xmlns:a16="http://schemas.microsoft.com/office/drawing/2014/main" id="{E916EF49-F958-4F28-A999-F8FA8D09A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06828" y="2437565"/>
            <a:ext cx="325600" cy="406635"/>
          </a:xfrm>
          <a:prstGeom prst="rtTriangle">
            <a:avLst/>
          </a:prstGeom>
          <a:solidFill>
            <a:srgbClr val="CB4D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0" descr="Text&#10;&#10;Description automatically generated">
            <a:extLst>
              <a:ext uri="{FF2B5EF4-FFF2-40B4-BE49-F238E27FC236}">
                <a16:creationId xmlns:a16="http://schemas.microsoft.com/office/drawing/2014/main" id="{5A1730F3-41F3-42AA-B527-2C609269D002}"/>
              </a:ext>
            </a:extLst>
          </p:cNvPr>
          <p:cNvPicPr>
            <a:picLocks noChangeAspect="1"/>
          </p:cNvPicPr>
          <p:nvPr/>
        </p:nvPicPr>
        <p:blipFill>
          <a:blip r:embed="rId6"/>
          <a:stretch>
            <a:fillRect/>
          </a:stretch>
        </p:blipFill>
        <p:spPr>
          <a:xfrm>
            <a:off x="7725353" y="809886"/>
            <a:ext cx="3716019" cy="1848719"/>
          </a:xfrm>
          <a:prstGeom prst="rect">
            <a:avLst/>
          </a:prstGeom>
        </p:spPr>
      </p:pic>
      <p:sp>
        <p:nvSpPr>
          <p:cNvPr id="201" name="Right Triangle 200">
            <a:extLst>
              <a:ext uri="{FF2B5EF4-FFF2-40B4-BE49-F238E27FC236}">
                <a16:creationId xmlns:a16="http://schemas.microsoft.com/office/drawing/2014/main" id="{A7665D74-DFEA-412C-928C-F090E6708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583914" y="3243055"/>
            <a:ext cx="1881096" cy="1092260"/>
          </a:xfrm>
          <a:prstGeom prst="rtTriangle">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2" name="Rectangle 201">
            <a:extLst>
              <a:ext uri="{FF2B5EF4-FFF2-40B4-BE49-F238E27FC236}">
                <a16:creationId xmlns:a16="http://schemas.microsoft.com/office/drawing/2014/main" id="{3E84BD56-679D-4E0C-9C9B-D694ABF07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2567" y="2843319"/>
            <a:ext cx="3474720" cy="188366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3" name="Right Triangle 202">
            <a:extLst>
              <a:ext uri="{FF2B5EF4-FFF2-40B4-BE49-F238E27FC236}">
                <a16:creationId xmlns:a16="http://schemas.microsoft.com/office/drawing/2014/main" id="{2335FEDF-EF88-4E68-9CF7-5A72EF32A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0435" y="1488222"/>
            <a:ext cx="1092260" cy="1364098"/>
          </a:xfrm>
          <a:prstGeom prst="rtTriangle">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4" name="Freeform: Shape 203">
            <a:extLst>
              <a:ext uri="{FF2B5EF4-FFF2-40B4-BE49-F238E27FC236}">
                <a16:creationId xmlns:a16="http://schemas.microsoft.com/office/drawing/2014/main" id="{03DB71A4-74AA-406D-9553-61C0C6D236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1093" y="1481744"/>
            <a:ext cx="1557796" cy="1362456"/>
          </a:xfrm>
          <a:custGeom>
            <a:avLst/>
            <a:gdLst>
              <a:gd name="connsiteX0" fmla="*/ 0 w 1557796"/>
              <a:gd name="connsiteY0" fmla="*/ 0 h 1362456"/>
              <a:gd name="connsiteX1" fmla="*/ 1557796 w 1557796"/>
              <a:gd name="connsiteY1" fmla="*/ 0 h 1362456"/>
              <a:gd name="connsiteX2" fmla="*/ 1557796 w 1557796"/>
              <a:gd name="connsiteY2" fmla="*/ 1362456 h 1362456"/>
              <a:gd name="connsiteX3" fmla="*/ 1090945 w 1557796"/>
              <a:gd name="connsiteY3" fmla="*/ 1362456 h 1362456"/>
            </a:gdLst>
            <a:ahLst/>
            <a:cxnLst>
              <a:cxn ang="0">
                <a:pos x="connsiteX0" y="connsiteY0"/>
              </a:cxn>
              <a:cxn ang="0">
                <a:pos x="connsiteX1" y="connsiteY1"/>
              </a:cxn>
              <a:cxn ang="0">
                <a:pos x="connsiteX2" y="connsiteY2"/>
              </a:cxn>
              <a:cxn ang="0">
                <a:pos x="connsiteX3" y="connsiteY3"/>
              </a:cxn>
            </a:cxnLst>
            <a:rect l="l" t="t" r="r" b="b"/>
            <a:pathLst>
              <a:path w="1557796" h="1362456">
                <a:moveTo>
                  <a:pt x="0" y="0"/>
                </a:moveTo>
                <a:lnTo>
                  <a:pt x="1557796" y="0"/>
                </a:lnTo>
                <a:lnTo>
                  <a:pt x="1557796" y="1362456"/>
                </a:lnTo>
                <a:lnTo>
                  <a:pt x="1090945" y="1362456"/>
                </a:lnTo>
                <a:close/>
              </a:path>
            </a:pathLst>
          </a:cu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panose="020F0502020204030204"/>
            </a:endParaRPr>
          </a:p>
        </p:txBody>
      </p:sp>
      <p:sp>
        <p:nvSpPr>
          <p:cNvPr id="205" name="Right Triangle 204">
            <a:extLst>
              <a:ext uri="{FF2B5EF4-FFF2-40B4-BE49-F238E27FC236}">
                <a16:creationId xmlns:a16="http://schemas.microsoft.com/office/drawing/2014/main" id="{DA9994C2-211B-4BF6-B6A0-D67471594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6352" y="1480102"/>
            <a:ext cx="1092260" cy="1364098"/>
          </a:xfrm>
          <a:prstGeom prst="rtTriangle">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74" name="Picture 2" descr="See the source image">
            <a:extLst>
              <a:ext uri="{FF2B5EF4-FFF2-40B4-BE49-F238E27FC236}">
                <a16:creationId xmlns:a16="http://schemas.microsoft.com/office/drawing/2014/main" id="{5C783F43-50ED-43B6-8ECB-31AAF66CE997}"/>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786047" y="3060566"/>
            <a:ext cx="2032216" cy="304451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55353F7A-14CF-448C-8A86-1A03E39B2E69}"/>
              </a:ext>
            </a:extLst>
          </p:cNvPr>
          <p:cNvPicPr>
            <a:picLocks noChangeAspect="1"/>
          </p:cNvPicPr>
          <p:nvPr/>
        </p:nvPicPr>
        <p:blipFill>
          <a:blip r:embed="rId8"/>
          <a:stretch>
            <a:fillRect/>
          </a:stretch>
        </p:blipFill>
        <p:spPr>
          <a:xfrm>
            <a:off x="4410045" y="2979485"/>
            <a:ext cx="2864590" cy="1611332"/>
          </a:xfrm>
          <a:prstGeom prst="rect">
            <a:avLst/>
          </a:prstGeom>
        </p:spPr>
      </p:pic>
      <p:sp>
        <p:nvSpPr>
          <p:cNvPr id="206" name="Right Triangle 205">
            <a:extLst>
              <a:ext uri="{FF2B5EF4-FFF2-40B4-BE49-F238E27FC236}">
                <a16:creationId xmlns:a16="http://schemas.microsoft.com/office/drawing/2014/main" id="{837A7BE2-DF08-4ECE-A520-13927DBF4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82961" y="4947446"/>
            <a:ext cx="1495517" cy="1117075"/>
          </a:xfrm>
          <a:prstGeom prst="rtTriangle">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E7A9653D-3DD7-0D4E-B483-68112FABC1D1}"/>
              </a:ext>
            </a:extLst>
          </p:cNvPr>
          <p:cNvSpPr txBox="1"/>
          <p:nvPr/>
        </p:nvSpPr>
        <p:spPr>
          <a:xfrm>
            <a:off x="7855297" y="3153048"/>
            <a:ext cx="3706577" cy="3061485"/>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a:t>(Lo, 2019).</a:t>
            </a:r>
          </a:p>
        </p:txBody>
      </p:sp>
      <p:sp>
        <p:nvSpPr>
          <p:cNvPr id="68" name="TextBox 67">
            <a:extLst>
              <a:ext uri="{FF2B5EF4-FFF2-40B4-BE49-F238E27FC236}">
                <a16:creationId xmlns:a16="http://schemas.microsoft.com/office/drawing/2014/main" id="{A469DE64-F3ED-4EC5-9671-BDA15D1931A9}"/>
              </a:ext>
            </a:extLst>
          </p:cNvPr>
          <p:cNvSpPr txBox="1"/>
          <p:nvPr/>
        </p:nvSpPr>
        <p:spPr>
          <a:xfrm>
            <a:off x="4807297" y="5000675"/>
            <a:ext cx="6096000" cy="923330"/>
          </a:xfrm>
          <a:prstGeom prst="rect">
            <a:avLst/>
          </a:prstGeom>
          <a:noFill/>
        </p:spPr>
        <p:txBody>
          <a:bodyPr wrap="square">
            <a:spAutoFit/>
          </a:bodyPr>
          <a:lstStyle/>
          <a:p>
            <a:r>
              <a:rPr lang="en-GB" dirty="0">
                <a:solidFill>
                  <a:schemeClr val="accent1"/>
                </a:solidFill>
              </a:rPr>
              <a:t>https://www.mckinsey.com/Videos/video?vid=6263845830001&amp;plyrid=HkOJqCPWdb&amp;aid=30A7D578-FE69-4F44-932B-E8A056C786A8</a:t>
            </a:r>
          </a:p>
        </p:txBody>
      </p:sp>
    </p:spTree>
    <p:extLst>
      <p:ext uri="{BB962C8B-B14F-4D97-AF65-F5344CB8AC3E}">
        <p14:creationId xmlns:p14="http://schemas.microsoft.com/office/powerpoint/2010/main" val="3696878967"/>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6F510-2E72-68D5-5B38-FA7F155FC484}"/>
              </a:ext>
            </a:extLst>
          </p:cNvPr>
          <p:cNvSpPr>
            <a:spLocks noGrp="1"/>
          </p:cNvSpPr>
          <p:nvPr>
            <p:ph type="title"/>
          </p:nvPr>
        </p:nvSpPr>
        <p:spPr>
          <a:xfrm>
            <a:off x="7669886" y="4585996"/>
            <a:ext cx="4087306" cy="2889114"/>
          </a:xfrm>
        </p:spPr>
        <p:txBody>
          <a:bodyPr vert="horz" lIns="91440" tIns="45720" rIns="91440" bIns="45720" rtlCol="0" anchor="b">
            <a:noAutofit/>
          </a:bodyPr>
          <a:lstStyle/>
          <a:p>
            <a:r>
              <a:rPr lang="en-US" sz="4800" b="1" dirty="0"/>
              <a:t>Break out room exercise:</a:t>
            </a:r>
            <a:br>
              <a:rPr lang="en-US" sz="4800" dirty="0"/>
            </a:br>
            <a:br>
              <a:rPr lang="en-US" sz="4800" dirty="0"/>
            </a:br>
            <a:r>
              <a:rPr lang="en-US" sz="4000" dirty="0"/>
              <a:t>Identify some wellness trends</a:t>
            </a:r>
            <a:br>
              <a:rPr lang="en-US" sz="4000" dirty="0"/>
            </a:br>
            <a:br>
              <a:rPr lang="en-US" sz="4000" dirty="0"/>
            </a:br>
            <a:r>
              <a:rPr lang="en-US" sz="4000" dirty="0"/>
              <a:t>How do hotels apply health and wellbeing?</a:t>
            </a:r>
            <a:br>
              <a:rPr lang="en-GB" sz="4800" dirty="0"/>
            </a:br>
            <a:br>
              <a:rPr lang="en-US" sz="4800" dirty="0"/>
            </a:br>
            <a:br>
              <a:rPr lang="en-US" sz="3600" dirty="0"/>
            </a:br>
            <a:endParaRPr lang="en-US" sz="3600" dirty="0"/>
          </a:p>
        </p:txBody>
      </p:sp>
      <p:pic>
        <p:nvPicPr>
          <p:cNvPr id="4" name="Picture 3">
            <a:extLst>
              <a:ext uri="{FF2B5EF4-FFF2-40B4-BE49-F238E27FC236}">
                <a16:creationId xmlns:a16="http://schemas.microsoft.com/office/drawing/2014/main" id="{CDDFE39D-C412-6EFF-E6AC-C4341148D9D6}"/>
              </a:ext>
            </a:extLst>
          </p:cNvPr>
          <p:cNvPicPr>
            <a:picLocks noChangeAspect="1"/>
          </p:cNvPicPr>
          <p:nvPr/>
        </p:nvPicPr>
        <p:blipFill rotWithShape="1">
          <a:blip r:embed="rId3"/>
          <a:srcRect l="21598" r="1"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329269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6381C79-CFC8-4AB9-81A8-09D901B09255}"/>
              </a:ext>
            </a:extLst>
          </p:cNvPr>
          <p:cNvSpPr>
            <a:spLocks noGrp="1"/>
          </p:cNvSpPr>
          <p:nvPr>
            <p:ph type="title"/>
          </p:nvPr>
        </p:nvSpPr>
        <p:spPr/>
        <p:txBody>
          <a:bodyPr/>
          <a:lstStyle/>
          <a:p>
            <a:pPr algn="ctr"/>
            <a:r>
              <a:rPr lang="en-GB" sz="4000" b="1" i="0" dirty="0">
                <a:solidFill>
                  <a:srgbClr val="000000"/>
                </a:solidFill>
                <a:effectLst/>
              </a:rPr>
              <a:t>The 20 most popular wellness trends for you to try</a:t>
            </a:r>
            <a:br>
              <a:rPr lang="en-GB" b="1" i="0" dirty="0">
                <a:solidFill>
                  <a:srgbClr val="000000"/>
                </a:solidFill>
                <a:effectLst/>
                <a:latin typeface="Ivar Headline"/>
              </a:rPr>
            </a:br>
            <a:endParaRPr lang="en-GB" dirty="0"/>
          </a:p>
        </p:txBody>
      </p:sp>
      <p:sp>
        <p:nvSpPr>
          <p:cNvPr id="5" name="Content Placeholder 4">
            <a:extLst>
              <a:ext uri="{FF2B5EF4-FFF2-40B4-BE49-F238E27FC236}">
                <a16:creationId xmlns:a16="http://schemas.microsoft.com/office/drawing/2014/main" id="{E67D19E7-5254-4E45-BF13-55D77B3A9E08}"/>
              </a:ext>
            </a:extLst>
          </p:cNvPr>
          <p:cNvSpPr>
            <a:spLocks noGrp="1"/>
          </p:cNvSpPr>
          <p:nvPr>
            <p:ph sz="half" idx="1"/>
          </p:nvPr>
        </p:nvSpPr>
        <p:spPr/>
        <p:txBody>
          <a:bodyPr/>
          <a:lstStyle/>
          <a:p>
            <a:r>
              <a:rPr lang="en-GB" sz="1800" dirty="0"/>
              <a:t>Touchless Spas</a:t>
            </a:r>
          </a:p>
          <a:p>
            <a:r>
              <a:rPr lang="en-GB" sz="1800" dirty="0"/>
              <a:t>Virtual Fitness</a:t>
            </a:r>
          </a:p>
          <a:p>
            <a:r>
              <a:rPr lang="en-GB" sz="1800" dirty="0"/>
              <a:t>Immune Health</a:t>
            </a:r>
          </a:p>
          <a:p>
            <a:r>
              <a:rPr lang="en-GB" sz="1800" dirty="0"/>
              <a:t>Breathwork</a:t>
            </a:r>
          </a:p>
          <a:p>
            <a:r>
              <a:rPr lang="en-GB" sz="1800" dirty="0"/>
              <a:t>Mindful eating</a:t>
            </a:r>
          </a:p>
          <a:p>
            <a:r>
              <a:rPr lang="en-GB" sz="1800" dirty="0"/>
              <a:t>Sleep hygiene</a:t>
            </a:r>
          </a:p>
          <a:p>
            <a:r>
              <a:rPr lang="en-GB" sz="1800" dirty="0"/>
              <a:t>Upcycling food</a:t>
            </a:r>
          </a:p>
          <a:p>
            <a:r>
              <a:rPr lang="en-GB" sz="1800" dirty="0"/>
              <a:t>Functional foods</a:t>
            </a:r>
          </a:p>
          <a:p>
            <a:r>
              <a:rPr lang="en-GB" sz="1800" dirty="0"/>
              <a:t>Mental fitness</a:t>
            </a:r>
          </a:p>
          <a:p>
            <a:r>
              <a:rPr lang="en-GB" sz="1800" dirty="0"/>
              <a:t>Mediation Apps</a:t>
            </a:r>
          </a:p>
          <a:p>
            <a:endParaRPr lang="en-GB" sz="1800" dirty="0"/>
          </a:p>
          <a:p>
            <a:pPr marL="0" indent="0">
              <a:buNone/>
            </a:pPr>
            <a:endParaRPr lang="en-GB" sz="1800" dirty="0"/>
          </a:p>
        </p:txBody>
      </p:sp>
      <p:sp>
        <p:nvSpPr>
          <p:cNvPr id="6" name="Content Placeholder 5">
            <a:extLst>
              <a:ext uri="{FF2B5EF4-FFF2-40B4-BE49-F238E27FC236}">
                <a16:creationId xmlns:a16="http://schemas.microsoft.com/office/drawing/2014/main" id="{8D11B5DE-83A5-4A7E-B645-A374F2AED68F}"/>
              </a:ext>
            </a:extLst>
          </p:cNvPr>
          <p:cNvSpPr>
            <a:spLocks noGrp="1"/>
          </p:cNvSpPr>
          <p:nvPr>
            <p:ph sz="half" idx="2"/>
          </p:nvPr>
        </p:nvSpPr>
        <p:spPr/>
        <p:txBody>
          <a:bodyPr/>
          <a:lstStyle/>
          <a:p>
            <a:r>
              <a:rPr lang="en-GB" sz="1800" dirty="0"/>
              <a:t>Virtual Hangouts</a:t>
            </a:r>
          </a:p>
          <a:p>
            <a:r>
              <a:rPr lang="en-GB" sz="1800" dirty="0"/>
              <a:t>Outdoor activities</a:t>
            </a:r>
          </a:p>
          <a:p>
            <a:r>
              <a:rPr lang="en-GB" sz="1800" dirty="0"/>
              <a:t>Tracking stress</a:t>
            </a:r>
          </a:p>
          <a:p>
            <a:r>
              <a:rPr lang="en-GB" sz="1800" dirty="0"/>
              <a:t>Digital healthcare</a:t>
            </a:r>
          </a:p>
          <a:p>
            <a:r>
              <a:rPr lang="en-GB" sz="1800" dirty="0"/>
              <a:t>Adaptogens</a:t>
            </a:r>
          </a:p>
          <a:p>
            <a:r>
              <a:rPr lang="en-GB" sz="1800" dirty="0"/>
              <a:t>Cooking</a:t>
            </a:r>
          </a:p>
          <a:p>
            <a:r>
              <a:rPr lang="en-GB" sz="1800" dirty="0"/>
              <a:t>Gentler workouts</a:t>
            </a:r>
          </a:p>
          <a:p>
            <a:r>
              <a:rPr lang="en-GB" sz="1800" dirty="0"/>
              <a:t>Decluttering and decorating</a:t>
            </a:r>
          </a:p>
          <a:p>
            <a:r>
              <a:rPr lang="en-GB" sz="1800" dirty="0"/>
              <a:t>Travel</a:t>
            </a:r>
          </a:p>
          <a:p>
            <a:r>
              <a:rPr lang="en-GB" sz="1800" dirty="0"/>
              <a:t>Financial wellness</a:t>
            </a:r>
          </a:p>
          <a:p>
            <a:endParaRPr lang="en-GB" dirty="0"/>
          </a:p>
        </p:txBody>
      </p:sp>
    </p:spTree>
    <p:extLst>
      <p:ext uri="{BB962C8B-B14F-4D97-AF65-F5344CB8AC3E}">
        <p14:creationId xmlns:p14="http://schemas.microsoft.com/office/powerpoint/2010/main" val="34716687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CE136F3-341E-4B44-9211-15CCA2A5D5F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921294" y="289184"/>
            <a:ext cx="2076150" cy="996552"/>
          </a:xfrm>
          <a:prstGeom prst="rect">
            <a:avLst/>
          </a:prstGeom>
        </p:spPr>
      </p:pic>
      <p:sp>
        <p:nvSpPr>
          <p:cNvPr id="2" name="TextBox 1">
            <a:extLst>
              <a:ext uri="{FF2B5EF4-FFF2-40B4-BE49-F238E27FC236}">
                <a16:creationId xmlns:a16="http://schemas.microsoft.com/office/drawing/2014/main" id="{0832A4F3-1CEB-A94A-80DB-96C779C42A07}"/>
              </a:ext>
            </a:extLst>
          </p:cNvPr>
          <p:cNvSpPr txBox="1"/>
          <p:nvPr/>
        </p:nvSpPr>
        <p:spPr>
          <a:xfrm>
            <a:off x="9921294" y="5478344"/>
            <a:ext cx="2159374" cy="369332"/>
          </a:xfrm>
          <a:prstGeom prst="rect">
            <a:avLst/>
          </a:prstGeom>
          <a:noFill/>
        </p:spPr>
        <p:txBody>
          <a:bodyPr wrap="none" rtlCol="0">
            <a:spAutoFit/>
          </a:bodyPr>
          <a:lstStyle/>
          <a:p>
            <a:r>
              <a:rPr lang="en-GB" dirty="0">
                <a:hlinkClick r:id="rId6"/>
              </a:rPr>
              <a:t>EVEN Hotels Website</a:t>
            </a:r>
            <a:endParaRPr lang="en-GB" dirty="0"/>
          </a:p>
        </p:txBody>
      </p:sp>
      <p:pic>
        <p:nvPicPr>
          <p:cNvPr id="4" name="Graphic 3" descr="Web design">
            <a:extLst>
              <a:ext uri="{FF2B5EF4-FFF2-40B4-BE49-F238E27FC236}">
                <a16:creationId xmlns:a16="http://schemas.microsoft.com/office/drawing/2014/main" id="{A2973987-3687-4E43-B94B-FAD6B50528B4}"/>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502169" y="4563758"/>
            <a:ext cx="914400" cy="914400"/>
          </a:xfrm>
          <a:prstGeom prst="rect">
            <a:avLst/>
          </a:prstGeom>
        </p:spPr>
      </p:pic>
      <p:pic>
        <p:nvPicPr>
          <p:cNvPr id="3" name="Online Media 2" descr="Introducing EVEN® Hotels - where wellness is built in.">
            <a:hlinkClick r:id="" action="ppaction://media"/>
            <a:extLst>
              <a:ext uri="{FF2B5EF4-FFF2-40B4-BE49-F238E27FC236}">
                <a16:creationId xmlns:a16="http://schemas.microsoft.com/office/drawing/2014/main" id="{7ECC4D1B-7189-074A-91F9-89B14C9E3170}"/>
              </a:ext>
            </a:extLst>
          </p:cNvPr>
          <p:cNvPicPr>
            <a:picLocks noRot="1" noChangeAspect="1"/>
          </p:cNvPicPr>
          <p:nvPr>
            <a:videoFile r:link="rId1"/>
          </p:nvPr>
        </p:nvPicPr>
        <p:blipFill>
          <a:blip r:embed="rId9"/>
          <a:stretch>
            <a:fillRect/>
          </a:stretch>
        </p:blipFill>
        <p:spPr>
          <a:xfrm>
            <a:off x="194556" y="599053"/>
            <a:ext cx="9330885" cy="5248623"/>
          </a:xfrm>
          <a:prstGeom prst="rect">
            <a:avLst/>
          </a:prstGeom>
        </p:spPr>
      </p:pic>
    </p:spTree>
    <p:extLst>
      <p:ext uri="{BB962C8B-B14F-4D97-AF65-F5344CB8AC3E}">
        <p14:creationId xmlns:p14="http://schemas.microsoft.com/office/powerpoint/2010/main" val="2133531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E8A28-63B9-443A-924E-8A430C4AE5A1}"/>
              </a:ext>
            </a:extLst>
          </p:cNvPr>
          <p:cNvSpPr>
            <a:spLocks noGrp="1"/>
          </p:cNvSpPr>
          <p:nvPr>
            <p:ph type="title"/>
          </p:nvPr>
        </p:nvSpPr>
        <p:spPr>
          <a:xfrm>
            <a:off x="7925496" y="3983473"/>
            <a:ext cx="8540852" cy="657538"/>
          </a:xfrm>
        </p:spPr>
        <p:txBody>
          <a:bodyPr>
            <a:normAutofit fontScale="90000"/>
          </a:bodyPr>
          <a:lstStyle/>
          <a:p>
            <a:r>
              <a:rPr lang="en-GB" sz="3200" dirty="0"/>
              <a:t>Five feet to fitness</a:t>
            </a:r>
            <a:br>
              <a:rPr lang="en-GB" sz="3200" dirty="0"/>
            </a:br>
            <a:r>
              <a:rPr lang="en-GB" sz="3200" dirty="0"/>
              <a:t>@ the Hilton</a:t>
            </a:r>
          </a:p>
        </p:txBody>
      </p:sp>
      <p:pic>
        <p:nvPicPr>
          <p:cNvPr id="4" name="Online Media 3">
            <a:hlinkClick r:id="" action="ppaction://media"/>
            <a:extLst>
              <a:ext uri="{FF2B5EF4-FFF2-40B4-BE49-F238E27FC236}">
                <a16:creationId xmlns:a16="http://schemas.microsoft.com/office/drawing/2014/main" id="{53ED2BCD-AC2A-4920-A9F7-E814F15501A1}"/>
              </a:ext>
            </a:extLst>
          </p:cNvPr>
          <p:cNvPicPr>
            <a:picLocks noGrp="1" noRot="1" noChangeAspect="1"/>
          </p:cNvPicPr>
          <p:nvPr>
            <p:ph idx="1"/>
            <a:videoFile r:link="rId1"/>
          </p:nvPr>
        </p:nvPicPr>
        <p:blipFill>
          <a:blip r:embed="rId4"/>
          <a:stretch>
            <a:fillRect/>
          </a:stretch>
        </p:blipFill>
        <p:spPr>
          <a:xfrm>
            <a:off x="115990" y="122332"/>
            <a:ext cx="7687725" cy="5764901"/>
          </a:xfrm>
          <a:prstGeom prst="rect">
            <a:avLst/>
          </a:prstGeom>
        </p:spPr>
      </p:pic>
      <p:sp>
        <p:nvSpPr>
          <p:cNvPr id="12" name="Rectangle 11">
            <a:extLst>
              <a:ext uri="{FF2B5EF4-FFF2-40B4-BE49-F238E27FC236}">
                <a16:creationId xmlns:a16="http://schemas.microsoft.com/office/drawing/2014/main" id="{CC67249C-2D62-4532-8E9C-CAD77D729783}"/>
              </a:ext>
            </a:extLst>
          </p:cNvPr>
          <p:cNvSpPr/>
          <p:nvPr/>
        </p:nvSpPr>
        <p:spPr>
          <a:xfrm>
            <a:off x="7925496" y="4849949"/>
            <a:ext cx="4150514" cy="923330"/>
          </a:xfrm>
          <a:prstGeom prst="rect">
            <a:avLst/>
          </a:prstGeom>
        </p:spPr>
        <p:txBody>
          <a:bodyPr wrap="square">
            <a:spAutoFit/>
          </a:bodyPr>
          <a:lstStyle/>
          <a:p>
            <a:pPr algn="just"/>
            <a:r>
              <a:rPr lang="en-GB" dirty="0"/>
              <a:t>Hilton Hotels are moving in another direction — incorporating equipment for fitness into their rooms and offerings.</a:t>
            </a:r>
          </a:p>
        </p:txBody>
      </p:sp>
      <p:pic>
        <p:nvPicPr>
          <p:cNvPr id="6" name="Picture 5" descr="A black sign with white text&#10;&#10;Description automatically generated">
            <a:extLst>
              <a:ext uri="{FF2B5EF4-FFF2-40B4-BE49-F238E27FC236}">
                <a16:creationId xmlns:a16="http://schemas.microsoft.com/office/drawing/2014/main" id="{D2192276-0FB8-D44F-A3D3-E421CAE582F6}"/>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9393314" y="125903"/>
            <a:ext cx="2561317" cy="1950870"/>
          </a:xfrm>
          <a:prstGeom prst="rect">
            <a:avLst/>
          </a:prstGeom>
        </p:spPr>
      </p:pic>
    </p:spTree>
    <p:extLst>
      <p:ext uri="{BB962C8B-B14F-4D97-AF65-F5344CB8AC3E}">
        <p14:creationId xmlns:p14="http://schemas.microsoft.com/office/powerpoint/2010/main" val="4212250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display="0">
                  <p:stCondLst>
                    <p:cond delay="indefinite"/>
                  </p:stCondLst>
                </p:cTn>
                <p:tgtEl>
                  <p:spTgt spid="4"/>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1944E84-F5B1-5D4A-A70F-FACA1B3046FF}"/>
              </a:ext>
            </a:extLst>
          </p:cNvPr>
          <p:cNvPicPr>
            <a:picLocks noChangeAspect="1"/>
          </p:cNvPicPr>
          <p:nvPr/>
        </p:nvPicPr>
        <p:blipFill>
          <a:blip r:embed="rId3"/>
          <a:stretch>
            <a:fillRect/>
          </a:stretch>
        </p:blipFill>
        <p:spPr>
          <a:xfrm>
            <a:off x="509644" y="3705490"/>
            <a:ext cx="2064207" cy="2064207"/>
          </a:xfrm>
          <a:prstGeom prst="rect">
            <a:avLst/>
          </a:prstGeom>
        </p:spPr>
      </p:pic>
      <p:sp>
        <p:nvSpPr>
          <p:cNvPr id="3" name="TextBox 2">
            <a:extLst>
              <a:ext uri="{FF2B5EF4-FFF2-40B4-BE49-F238E27FC236}">
                <a16:creationId xmlns:a16="http://schemas.microsoft.com/office/drawing/2014/main" id="{43A21D6A-3CDD-2948-BDA4-2FA7A487E305}"/>
              </a:ext>
            </a:extLst>
          </p:cNvPr>
          <p:cNvSpPr txBox="1"/>
          <p:nvPr/>
        </p:nvSpPr>
        <p:spPr>
          <a:xfrm>
            <a:off x="3110383" y="60734"/>
            <a:ext cx="9136797" cy="707886"/>
          </a:xfrm>
          <a:prstGeom prst="rect">
            <a:avLst/>
          </a:prstGeom>
          <a:noFill/>
        </p:spPr>
        <p:txBody>
          <a:bodyPr wrap="none" rtlCol="0">
            <a:spAutoFit/>
          </a:bodyPr>
          <a:lstStyle/>
          <a:p>
            <a:pPr>
              <a:spcAft>
                <a:spcPts val="600"/>
              </a:spcAft>
            </a:pPr>
            <a:r>
              <a:rPr lang="en-GB" sz="4000" b="1" dirty="0"/>
              <a:t>Health &amp; Wellbeing – The Science of Sleep</a:t>
            </a:r>
          </a:p>
        </p:txBody>
      </p:sp>
      <p:sp>
        <p:nvSpPr>
          <p:cNvPr id="2" name="Rectangle 1">
            <a:extLst>
              <a:ext uri="{FF2B5EF4-FFF2-40B4-BE49-F238E27FC236}">
                <a16:creationId xmlns:a16="http://schemas.microsoft.com/office/drawing/2014/main" id="{047B6969-40D2-FE47-A3A1-8960E028F4F0}"/>
              </a:ext>
            </a:extLst>
          </p:cNvPr>
          <p:cNvSpPr/>
          <p:nvPr/>
        </p:nvSpPr>
        <p:spPr>
          <a:xfrm>
            <a:off x="1003473" y="5425900"/>
            <a:ext cx="4115742" cy="369332"/>
          </a:xfrm>
          <a:prstGeom prst="rect">
            <a:avLst/>
          </a:prstGeom>
        </p:spPr>
        <p:txBody>
          <a:bodyPr wrap="none">
            <a:spAutoFit/>
          </a:bodyPr>
          <a:lstStyle/>
          <a:p>
            <a:r>
              <a:rPr lang="en-GB" b="1" dirty="0">
                <a:solidFill>
                  <a:srgbClr val="000000"/>
                </a:solidFill>
                <a:latin typeface="Gotham SSm A"/>
                <a:hlinkClick r:id="rId4"/>
              </a:rPr>
              <a:t>Lithuanian spa to focus on sleep wellness</a:t>
            </a:r>
            <a:endParaRPr lang="en-GB" b="1" i="0" u="none" strike="noStrike" dirty="0">
              <a:solidFill>
                <a:srgbClr val="000000"/>
              </a:solidFill>
              <a:effectLst/>
              <a:latin typeface="Gotham SSm A"/>
            </a:endParaRPr>
          </a:p>
        </p:txBody>
      </p:sp>
      <p:pic>
        <p:nvPicPr>
          <p:cNvPr id="6" name="Graphic 5" descr="Web design">
            <a:extLst>
              <a:ext uri="{FF2B5EF4-FFF2-40B4-BE49-F238E27FC236}">
                <a16:creationId xmlns:a16="http://schemas.microsoft.com/office/drawing/2014/main" id="{4C4BAFF1-4EB3-804A-AEDC-BCA58F0988E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47753" y="5153366"/>
            <a:ext cx="914400" cy="914400"/>
          </a:xfrm>
          <a:prstGeom prst="rect">
            <a:avLst/>
          </a:prstGeom>
        </p:spPr>
      </p:pic>
      <p:pic>
        <p:nvPicPr>
          <p:cNvPr id="7" name="Picture 6">
            <a:extLst>
              <a:ext uri="{FF2B5EF4-FFF2-40B4-BE49-F238E27FC236}">
                <a16:creationId xmlns:a16="http://schemas.microsoft.com/office/drawing/2014/main" id="{936BB8E6-58AB-8543-87CB-4BFAAC8AFFC5}"/>
              </a:ext>
            </a:extLst>
          </p:cNvPr>
          <p:cNvPicPr>
            <a:picLocks noChangeAspect="1"/>
          </p:cNvPicPr>
          <p:nvPr/>
        </p:nvPicPr>
        <p:blipFill>
          <a:blip r:embed="rId7"/>
          <a:stretch>
            <a:fillRect/>
          </a:stretch>
        </p:blipFill>
        <p:spPr>
          <a:xfrm>
            <a:off x="263895" y="790234"/>
            <a:ext cx="4855320" cy="3329362"/>
          </a:xfrm>
          <a:prstGeom prst="rect">
            <a:avLst/>
          </a:prstGeom>
        </p:spPr>
      </p:pic>
      <p:pic>
        <p:nvPicPr>
          <p:cNvPr id="11" name="Graphic 10" descr="Sleep">
            <a:extLst>
              <a:ext uri="{FF2B5EF4-FFF2-40B4-BE49-F238E27FC236}">
                <a16:creationId xmlns:a16="http://schemas.microsoft.com/office/drawing/2014/main" id="{BCC9577F-D211-8D47-A4E2-CD82A3D0AEF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965005" y="3822752"/>
            <a:ext cx="1763056" cy="1763056"/>
          </a:xfrm>
          <a:prstGeom prst="rect">
            <a:avLst/>
          </a:prstGeom>
        </p:spPr>
      </p:pic>
      <p:pic>
        <p:nvPicPr>
          <p:cNvPr id="12" name="Picture 11">
            <a:extLst>
              <a:ext uri="{FF2B5EF4-FFF2-40B4-BE49-F238E27FC236}">
                <a16:creationId xmlns:a16="http://schemas.microsoft.com/office/drawing/2014/main" id="{39DA3274-D82F-B44C-9659-E2734AE49700}"/>
              </a:ext>
            </a:extLst>
          </p:cNvPr>
          <p:cNvPicPr>
            <a:picLocks noChangeAspect="1"/>
          </p:cNvPicPr>
          <p:nvPr/>
        </p:nvPicPr>
        <p:blipFill>
          <a:blip r:embed="rId10"/>
          <a:stretch>
            <a:fillRect/>
          </a:stretch>
        </p:blipFill>
        <p:spPr>
          <a:xfrm>
            <a:off x="5613043" y="1601535"/>
            <a:ext cx="6381657" cy="4254437"/>
          </a:xfrm>
          <a:prstGeom prst="rect">
            <a:avLst/>
          </a:prstGeom>
        </p:spPr>
      </p:pic>
      <p:pic>
        <p:nvPicPr>
          <p:cNvPr id="21" name="Graphic 20" descr="Web design">
            <a:extLst>
              <a:ext uri="{FF2B5EF4-FFF2-40B4-BE49-F238E27FC236}">
                <a16:creationId xmlns:a16="http://schemas.microsoft.com/office/drawing/2014/main" id="{8BE824C3-7F21-E44E-8E90-2FF5F9BD1F5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252588" y="768620"/>
            <a:ext cx="914400" cy="914400"/>
          </a:xfrm>
          <a:prstGeom prst="rect">
            <a:avLst/>
          </a:prstGeom>
        </p:spPr>
      </p:pic>
      <p:sp>
        <p:nvSpPr>
          <p:cNvPr id="13" name="Rectangle 12">
            <a:extLst>
              <a:ext uri="{FF2B5EF4-FFF2-40B4-BE49-F238E27FC236}">
                <a16:creationId xmlns:a16="http://schemas.microsoft.com/office/drawing/2014/main" id="{9DD0A1B1-82EB-F640-8D0D-25C021B4E5FE}"/>
              </a:ext>
            </a:extLst>
          </p:cNvPr>
          <p:cNvSpPr/>
          <p:nvPr/>
        </p:nvSpPr>
        <p:spPr>
          <a:xfrm>
            <a:off x="6096000" y="899373"/>
            <a:ext cx="6096000" cy="646331"/>
          </a:xfrm>
          <a:prstGeom prst="rect">
            <a:avLst/>
          </a:prstGeom>
        </p:spPr>
        <p:txBody>
          <a:bodyPr>
            <a:spAutoFit/>
          </a:bodyPr>
          <a:lstStyle/>
          <a:p>
            <a:pPr fontAlgn="base"/>
            <a:r>
              <a:rPr lang="en-GB" b="1" dirty="0">
                <a:solidFill>
                  <a:srgbClr val="000000"/>
                </a:solidFill>
                <a:latin typeface="inherit"/>
                <a:hlinkClick r:id="rId11"/>
              </a:rPr>
              <a:t>A London hotel has designed a 'womb room' to help you sleep like a baby</a:t>
            </a:r>
            <a:endParaRPr lang="en-GB" b="1" i="0" u="none" strike="noStrike" dirty="0">
              <a:solidFill>
                <a:srgbClr val="000000"/>
              </a:solidFill>
              <a:effectLst/>
              <a:latin typeface="Standard Text"/>
            </a:endParaRPr>
          </a:p>
        </p:txBody>
      </p:sp>
    </p:spTree>
    <p:extLst>
      <p:ext uri="{BB962C8B-B14F-4D97-AF65-F5344CB8AC3E}">
        <p14:creationId xmlns:p14="http://schemas.microsoft.com/office/powerpoint/2010/main" val="20489358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A21D6A-3CDD-2948-BDA4-2FA7A487E305}"/>
              </a:ext>
            </a:extLst>
          </p:cNvPr>
          <p:cNvSpPr txBox="1"/>
          <p:nvPr/>
        </p:nvSpPr>
        <p:spPr>
          <a:xfrm>
            <a:off x="212817" y="170201"/>
            <a:ext cx="8012002" cy="707886"/>
          </a:xfrm>
          <a:prstGeom prst="rect">
            <a:avLst/>
          </a:prstGeom>
          <a:noFill/>
        </p:spPr>
        <p:txBody>
          <a:bodyPr wrap="none" rtlCol="0">
            <a:spAutoFit/>
          </a:bodyPr>
          <a:lstStyle/>
          <a:p>
            <a:pPr>
              <a:spcAft>
                <a:spcPts val="600"/>
              </a:spcAft>
            </a:pPr>
            <a:r>
              <a:rPr lang="en-GB" sz="4000" b="1" dirty="0"/>
              <a:t>Health &amp; Wellbeing – Gyms and Spas</a:t>
            </a:r>
          </a:p>
        </p:txBody>
      </p:sp>
      <p:sp>
        <p:nvSpPr>
          <p:cNvPr id="4" name="Rectangle 3">
            <a:extLst>
              <a:ext uri="{FF2B5EF4-FFF2-40B4-BE49-F238E27FC236}">
                <a16:creationId xmlns:a16="http://schemas.microsoft.com/office/drawing/2014/main" id="{0C0F5525-053E-CD4D-A937-1B839C53E39B}"/>
              </a:ext>
            </a:extLst>
          </p:cNvPr>
          <p:cNvSpPr/>
          <p:nvPr/>
        </p:nvSpPr>
        <p:spPr>
          <a:xfrm>
            <a:off x="8987547" y="4511383"/>
            <a:ext cx="2607136" cy="1200329"/>
          </a:xfrm>
          <a:prstGeom prst="rect">
            <a:avLst/>
          </a:prstGeom>
        </p:spPr>
        <p:txBody>
          <a:bodyPr wrap="square">
            <a:spAutoFit/>
          </a:bodyPr>
          <a:lstStyle/>
          <a:p>
            <a:pPr fontAlgn="base"/>
            <a:r>
              <a:rPr lang="en-GB" b="1" dirty="0">
                <a:solidFill>
                  <a:srgbClr val="000000"/>
                </a:solidFill>
                <a:latin typeface="inherit"/>
                <a:hlinkClick r:id="rId4"/>
              </a:rPr>
              <a:t>Is this the fittest hotel in the world? Equinox to open first of its kind New York hotel</a:t>
            </a:r>
            <a:endParaRPr lang="en-GB" b="1" i="0" u="none" strike="noStrike" dirty="0">
              <a:solidFill>
                <a:srgbClr val="000000"/>
              </a:solidFill>
              <a:effectLst/>
              <a:latin typeface="Standard Text"/>
            </a:endParaRPr>
          </a:p>
        </p:txBody>
      </p:sp>
      <p:pic>
        <p:nvPicPr>
          <p:cNvPr id="12" name="Graphic 11" descr="Web design">
            <a:extLst>
              <a:ext uri="{FF2B5EF4-FFF2-40B4-BE49-F238E27FC236}">
                <a16:creationId xmlns:a16="http://schemas.microsoft.com/office/drawing/2014/main" id="{F2CA370C-904A-DD41-ACF6-906F28803D9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987547" y="3774852"/>
            <a:ext cx="914400" cy="914400"/>
          </a:xfrm>
          <a:prstGeom prst="rect">
            <a:avLst/>
          </a:prstGeom>
        </p:spPr>
      </p:pic>
      <p:sp>
        <p:nvSpPr>
          <p:cNvPr id="6" name="TextBox 5">
            <a:extLst>
              <a:ext uri="{FF2B5EF4-FFF2-40B4-BE49-F238E27FC236}">
                <a16:creationId xmlns:a16="http://schemas.microsoft.com/office/drawing/2014/main" id="{BAB1A2A7-F875-514D-99F4-2BA4A1F7CA53}"/>
              </a:ext>
            </a:extLst>
          </p:cNvPr>
          <p:cNvSpPr txBox="1"/>
          <p:nvPr/>
        </p:nvSpPr>
        <p:spPr>
          <a:xfrm>
            <a:off x="10014570" y="3347904"/>
            <a:ext cx="1580113" cy="369332"/>
          </a:xfrm>
          <a:prstGeom prst="rect">
            <a:avLst/>
          </a:prstGeom>
          <a:noFill/>
        </p:spPr>
        <p:txBody>
          <a:bodyPr wrap="none" rtlCol="0">
            <a:spAutoFit/>
          </a:bodyPr>
          <a:lstStyle/>
          <a:p>
            <a:r>
              <a:rPr lang="en-GB" dirty="0">
                <a:hlinkClick r:id="rId7"/>
              </a:rPr>
              <a:t>Equinox Hotels</a:t>
            </a:r>
            <a:endParaRPr lang="en-GB" dirty="0"/>
          </a:p>
        </p:txBody>
      </p:sp>
      <p:pic>
        <p:nvPicPr>
          <p:cNvPr id="8" name="Graphic 7" descr="Web design">
            <a:extLst>
              <a:ext uri="{FF2B5EF4-FFF2-40B4-BE49-F238E27FC236}">
                <a16:creationId xmlns:a16="http://schemas.microsoft.com/office/drawing/2014/main" id="{CEE34EE4-D6F3-404D-9D8C-4076B4B62AB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014570" y="2563947"/>
            <a:ext cx="914400" cy="914400"/>
          </a:xfrm>
          <a:prstGeom prst="rect">
            <a:avLst/>
          </a:prstGeom>
        </p:spPr>
      </p:pic>
      <p:pic>
        <p:nvPicPr>
          <p:cNvPr id="9" name="Online Media 8" descr="For Those Who Want It All | Equinox Hotels | EQUINOX">
            <a:hlinkClick r:id="" action="ppaction://media"/>
            <a:extLst>
              <a:ext uri="{FF2B5EF4-FFF2-40B4-BE49-F238E27FC236}">
                <a16:creationId xmlns:a16="http://schemas.microsoft.com/office/drawing/2014/main" id="{BE45FCF7-75DC-E74F-AB3B-7F1F15CF433F}"/>
              </a:ext>
            </a:extLst>
          </p:cNvPr>
          <p:cNvPicPr>
            <a:picLocks noRot="1" noChangeAspect="1"/>
          </p:cNvPicPr>
          <p:nvPr>
            <a:videoFile r:link="rId1"/>
          </p:nvPr>
        </p:nvPicPr>
        <p:blipFill>
          <a:blip r:embed="rId8"/>
          <a:stretch>
            <a:fillRect/>
          </a:stretch>
        </p:blipFill>
        <p:spPr>
          <a:xfrm>
            <a:off x="256418" y="1126693"/>
            <a:ext cx="8281787" cy="4658505"/>
          </a:xfrm>
          <a:prstGeom prst="rect">
            <a:avLst/>
          </a:prstGeom>
        </p:spPr>
      </p:pic>
      <p:pic>
        <p:nvPicPr>
          <p:cNvPr id="11" name="Picture 10" descr="A sign on the side of a building&#10;&#10;Description automatically generated">
            <a:extLst>
              <a:ext uri="{FF2B5EF4-FFF2-40B4-BE49-F238E27FC236}">
                <a16:creationId xmlns:a16="http://schemas.microsoft.com/office/drawing/2014/main" id="{79C76A72-007A-4349-B0D2-BB24A487D7E1}"/>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8701493" y="1074288"/>
            <a:ext cx="3490507" cy="1549785"/>
          </a:xfrm>
          <a:prstGeom prst="rect">
            <a:avLst/>
          </a:prstGeom>
        </p:spPr>
      </p:pic>
    </p:spTree>
    <p:extLst>
      <p:ext uri="{BB962C8B-B14F-4D97-AF65-F5344CB8AC3E}">
        <p14:creationId xmlns:p14="http://schemas.microsoft.com/office/powerpoint/2010/main" val="1210562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A21D6A-3CDD-2948-BDA4-2FA7A487E305}"/>
              </a:ext>
            </a:extLst>
          </p:cNvPr>
          <p:cNvSpPr txBox="1"/>
          <p:nvPr/>
        </p:nvSpPr>
        <p:spPr>
          <a:xfrm>
            <a:off x="98935" y="49816"/>
            <a:ext cx="6059416" cy="523220"/>
          </a:xfrm>
          <a:prstGeom prst="rect">
            <a:avLst/>
          </a:prstGeom>
          <a:noFill/>
        </p:spPr>
        <p:txBody>
          <a:bodyPr wrap="none" rtlCol="0">
            <a:spAutoFit/>
          </a:bodyPr>
          <a:lstStyle/>
          <a:p>
            <a:pPr>
              <a:spcAft>
                <a:spcPts val="600"/>
              </a:spcAft>
            </a:pPr>
            <a:r>
              <a:rPr lang="en-GB" sz="2800" b="1" dirty="0"/>
              <a:t>Health &amp; Wellbeing – Wellness at Accor</a:t>
            </a:r>
          </a:p>
        </p:txBody>
      </p:sp>
      <p:pic>
        <p:nvPicPr>
          <p:cNvPr id="2" name="Online Media 1" descr="Well-being is more than just a trend">
            <a:hlinkClick r:id="" action="ppaction://media"/>
            <a:extLst>
              <a:ext uri="{FF2B5EF4-FFF2-40B4-BE49-F238E27FC236}">
                <a16:creationId xmlns:a16="http://schemas.microsoft.com/office/drawing/2014/main" id="{C110E00D-4EE6-9848-84F2-BAFC54B59C47}"/>
              </a:ext>
            </a:extLst>
          </p:cNvPr>
          <p:cNvPicPr>
            <a:picLocks noRot="1" noChangeAspect="1"/>
          </p:cNvPicPr>
          <p:nvPr>
            <a:videoFile r:link="rId1"/>
          </p:nvPr>
        </p:nvPicPr>
        <p:blipFill>
          <a:blip r:embed="rId4"/>
          <a:stretch>
            <a:fillRect/>
          </a:stretch>
        </p:blipFill>
        <p:spPr>
          <a:xfrm>
            <a:off x="98935" y="526896"/>
            <a:ext cx="9652476" cy="5429518"/>
          </a:xfrm>
          <a:prstGeom prst="rect">
            <a:avLst/>
          </a:prstGeom>
        </p:spPr>
      </p:pic>
    </p:spTree>
    <p:extLst>
      <p:ext uri="{BB962C8B-B14F-4D97-AF65-F5344CB8AC3E}">
        <p14:creationId xmlns:p14="http://schemas.microsoft.com/office/powerpoint/2010/main" val="391899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D84EAB0-2DD8-47DF-B54D-E4E845B19889}"/>
              </a:ext>
            </a:extLst>
          </p:cNvPr>
          <p:cNvSpPr txBox="1"/>
          <p:nvPr/>
        </p:nvSpPr>
        <p:spPr>
          <a:xfrm>
            <a:off x="3048000" y="3246961"/>
            <a:ext cx="6096000" cy="369332"/>
          </a:xfrm>
          <a:prstGeom prst="rect">
            <a:avLst/>
          </a:prstGeom>
          <a:noFill/>
        </p:spPr>
        <p:txBody>
          <a:bodyPr wrap="square">
            <a:spAutoFit/>
          </a:bodyPr>
          <a:lstStyle/>
          <a:p>
            <a:r>
              <a:rPr lang="en-GB" dirty="0"/>
              <a:t>https//youtu.be/qi7xwMQIc0c</a:t>
            </a:r>
          </a:p>
        </p:txBody>
      </p:sp>
      <p:pic>
        <p:nvPicPr>
          <p:cNvPr id="6" name="Online Media 5" title="TOP 10 Health retreats and resorts from around the world">
            <a:hlinkClick r:id="" action="ppaction://media"/>
            <a:extLst>
              <a:ext uri="{FF2B5EF4-FFF2-40B4-BE49-F238E27FC236}">
                <a16:creationId xmlns:a16="http://schemas.microsoft.com/office/drawing/2014/main" id="{0474A440-A5D3-429E-BA28-B9E4E3DD0491}"/>
              </a:ext>
            </a:extLst>
          </p:cNvPr>
          <p:cNvPicPr>
            <a:picLocks noRot="1" noChangeAspect="1"/>
          </p:cNvPicPr>
          <p:nvPr>
            <a:videoFile r:link="rId1"/>
          </p:nvPr>
        </p:nvPicPr>
        <p:blipFill>
          <a:blip r:embed="rId4"/>
          <a:stretch>
            <a:fillRect/>
          </a:stretch>
        </p:blipFill>
        <p:spPr>
          <a:xfrm>
            <a:off x="1683406" y="252029"/>
            <a:ext cx="9604704" cy="5426658"/>
          </a:xfrm>
          <a:prstGeom prst="rect">
            <a:avLst/>
          </a:prstGeom>
        </p:spPr>
      </p:pic>
    </p:spTree>
    <p:extLst>
      <p:ext uri="{BB962C8B-B14F-4D97-AF65-F5344CB8AC3E}">
        <p14:creationId xmlns:p14="http://schemas.microsoft.com/office/powerpoint/2010/main" val="386684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F528C-2FAE-6932-E514-E69634D0735C}"/>
              </a:ext>
            </a:extLst>
          </p:cNvPr>
          <p:cNvSpPr>
            <a:spLocks noGrp="1"/>
          </p:cNvSpPr>
          <p:nvPr>
            <p:ph type="title"/>
          </p:nvPr>
        </p:nvSpPr>
        <p:spPr/>
        <p:txBody>
          <a:bodyPr/>
          <a:lstStyle/>
          <a:p>
            <a:r>
              <a:rPr lang="en-US" b="1" dirty="0"/>
              <a:t>Assignment One - </a:t>
            </a:r>
            <a:r>
              <a:rPr lang="en-GB" sz="4400" dirty="0"/>
              <a:t>Due: </a:t>
            </a:r>
            <a:r>
              <a:rPr lang="en-GB" b="1" dirty="0"/>
              <a:t>28</a:t>
            </a:r>
            <a:r>
              <a:rPr lang="en-GB" b="1" baseline="30000" dirty="0"/>
              <a:t>th</a:t>
            </a:r>
            <a:r>
              <a:rPr lang="en-GB" sz="4400" b="1" dirty="0"/>
              <a:t> October 2022, 23h55</a:t>
            </a:r>
            <a:br>
              <a:rPr lang="en-GB" sz="4400" b="1" dirty="0"/>
            </a:br>
            <a:endParaRPr lang="en-GB" b="1" dirty="0"/>
          </a:p>
        </p:txBody>
      </p:sp>
      <p:sp>
        <p:nvSpPr>
          <p:cNvPr id="3" name="Content Placeholder 2">
            <a:extLst>
              <a:ext uri="{FF2B5EF4-FFF2-40B4-BE49-F238E27FC236}">
                <a16:creationId xmlns:a16="http://schemas.microsoft.com/office/drawing/2014/main" id="{00C51A9D-6EBF-0E8A-5073-4F2D695EB727}"/>
              </a:ext>
            </a:extLst>
          </p:cNvPr>
          <p:cNvSpPr>
            <a:spLocks noGrp="1"/>
          </p:cNvSpPr>
          <p:nvPr>
            <p:ph sz="half" idx="1"/>
          </p:nvPr>
        </p:nvSpPr>
        <p:spPr>
          <a:xfrm>
            <a:off x="416035" y="1690689"/>
            <a:ext cx="5468883" cy="3865727"/>
          </a:xfrm>
        </p:spPr>
        <p:txBody>
          <a:bodyPr/>
          <a:lstStyle/>
          <a:p>
            <a:pPr algn="just"/>
            <a:r>
              <a:rPr lang="en-GB" sz="2400" dirty="0"/>
              <a:t>This part of the assignment will require you to compile a Student Journal entry, based on </a:t>
            </a:r>
            <a:r>
              <a:rPr lang="en-GB" sz="2400" b="1" dirty="0"/>
              <a:t>one</a:t>
            </a:r>
            <a:r>
              <a:rPr lang="en-GB" sz="2400" dirty="0"/>
              <a:t> of the following topics:</a:t>
            </a:r>
          </a:p>
          <a:p>
            <a:pPr marL="0" indent="0" algn="just">
              <a:buNone/>
            </a:pPr>
            <a:endParaRPr lang="en-GB" sz="2400" dirty="0"/>
          </a:p>
          <a:p>
            <a:pPr marL="285750" indent="-285750">
              <a:buFont typeface="Arial" panose="020B0604020202020204" pitchFamily="34" charset="0"/>
              <a:buChar char="•"/>
            </a:pPr>
            <a:r>
              <a:rPr lang="en-GB" sz="3200" dirty="0"/>
              <a:t>Sustainability within the hotel industry.</a:t>
            </a:r>
          </a:p>
          <a:p>
            <a:pPr marL="285750" indent="-285750">
              <a:buFont typeface="Arial" panose="020B0604020202020204" pitchFamily="34" charset="0"/>
              <a:buChar char="•"/>
            </a:pPr>
            <a:r>
              <a:rPr lang="en-GB" sz="3200" b="1" dirty="0"/>
              <a:t>Health &amp; wellbeing – the emerging trend within hotels.</a:t>
            </a:r>
          </a:p>
          <a:p>
            <a:endParaRPr lang="en-GB" dirty="0"/>
          </a:p>
        </p:txBody>
      </p:sp>
      <p:sp>
        <p:nvSpPr>
          <p:cNvPr id="4" name="Content Placeholder 3">
            <a:extLst>
              <a:ext uri="{FF2B5EF4-FFF2-40B4-BE49-F238E27FC236}">
                <a16:creationId xmlns:a16="http://schemas.microsoft.com/office/drawing/2014/main" id="{AFCEA37C-A929-B216-87F1-32EF6C6EA554}"/>
              </a:ext>
            </a:extLst>
          </p:cNvPr>
          <p:cNvSpPr>
            <a:spLocks noGrp="1"/>
          </p:cNvSpPr>
          <p:nvPr>
            <p:ph sz="half" idx="2"/>
          </p:nvPr>
        </p:nvSpPr>
        <p:spPr>
          <a:xfrm>
            <a:off x="6096000" y="1690689"/>
            <a:ext cx="5834117" cy="3865727"/>
          </a:xfrm>
        </p:spPr>
        <p:txBody>
          <a:bodyPr/>
          <a:lstStyle/>
          <a:p>
            <a:pPr marL="285750" indent="-285750" algn="just">
              <a:buFont typeface="Arial" panose="020B0604020202020204" pitchFamily="34" charset="0"/>
              <a:buChar char="•"/>
            </a:pPr>
            <a:r>
              <a:rPr lang="en-GB" sz="2000" dirty="0"/>
              <a:t>Consider how you would summarise the </a:t>
            </a:r>
            <a:r>
              <a:rPr lang="en-GB" sz="2000" b="1" dirty="0"/>
              <a:t>key findings</a:t>
            </a:r>
            <a:r>
              <a:rPr lang="en-GB" sz="2000" dirty="0"/>
              <a:t> from the appropriate lectures for your chosen topic.</a:t>
            </a:r>
          </a:p>
          <a:p>
            <a:pPr algn="just"/>
            <a:endParaRPr lang="en-GB" sz="2000" dirty="0"/>
          </a:p>
          <a:p>
            <a:pPr marL="285750" indent="-285750" algn="just">
              <a:buFont typeface="Arial" panose="020B0604020202020204" pitchFamily="34" charset="0"/>
              <a:buChar char="•"/>
            </a:pPr>
            <a:r>
              <a:rPr lang="en-GB" sz="2000" dirty="0"/>
              <a:t>What are your </a:t>
            </a:r>
            <a:r>
              <a:rPr lang="en-GB" sz="2000" b="1" dirty="0"/>
              <a:t>personal reflections</a:t>
            </a:r>
            <a:r>
              <a:rPr lang="en-GB" sz="2000" dirty="0"/>
              <a:t> on this subject?</a:t>
            </a:r>
          </a:p>
          <a:p>
            <a:pPr algn="just"/>
            <a:endParaRPr lang="en-GB" sz="2000" dirty="0"/>
          </a:p>
          <a:p>
            <a:pPr marL="285750" indent="-285750" algn="just">
              <a:buFont typeface="Arial" panose="020B0604020202020204" pitchFamily="34" charset="0"/>
              <a:buChar char="•"/>
            </a:pPr>
            <a:r>
              <a:rPr lang="en-GB" sz="2000" dirty="0"/>
              <a:t>Discuss the </a:t>
            </a:r>
            <a:r>
              <a:rPr lang="en-GB" sz="2000" b="1" dirty="0"/>
              <a:t>importance of health and </a:t>
            </a:r>
            <a:r>
              <a:rPr lang="en-GB" sz="2000" b="1" dirty="0" err="1"/>
              <a:t>welbeing</a:t>
            </a:r>
            <a:r>
              <a:rPr lang="en-GB" sz="2000" dirty="0"/>
              <a:t> and link to the hotel industry.</a:t>
            </a:r>
          </a:p>
          <a:p>
            <a:pPr marL="285750" indent="-285750" algn="just">
              <a:buFont typeface="Arial" panose="020B0604020202020204" pitchFamily="34" charset="0"/>
              <a:buChar char="•"/>
            </a:pPr>
            <a:endParaRPr lang="en-GB" sz="2000" dirty="0"/>
          </a:p>
          <a:p>
            <a:pPr marL="285750" indent="-285750" algn="just">
              <a:buFont typeface="Arial" panose="020B0604020202020204" pitchFamily="34" charset="0"/>
              <a:buChar char="•"/>
            </a:pPr>
            <a:r>
              <a:rPr lang="en-GB" sz="2000" dirty="0"/>
              <a:t>Demonstrate your ability to </a:t>
            </a:r>
            <a:r>
              <a:rPr lang="en-GB" sz="2000" b="1" dirty="0"/>
              <a:t>read further </a:t>
            </a:r>
            <a:r>
              <a:rPr lang="en-GB" sz="2000" dirty="0"/>
              <a:t>by providing some content that we have not explored.</a:t>
            </a:r>
          </a:p>
          <a:p>
            <a:endParaRPr lang="en-GB" dirty="0"/>
          </a:p>
        </p:txBody>
      </p:sp>
    </p:spTree>
    <p:extLst>
      <p:ext uri="{BB962C8B-B14F-4D97-AF65-F5344CB8AC3E}">
        <p14:creationId xmlns:p14="http://schemas.microsoft.com/office/powerpoint/2010/main" val="988988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title"/>
          </p:nvPr>
        </p:nvSpPr>
        <p:spPr>
          <a:xfrm>
            <a:off x="2491896" y="4437113"/>
            <a:ext cx="8176104" cy="1009751"/>
          </a:xfrm>
          <a:noFill/>
        </p:spPr>
        <p:txBody>
          <a:bodyPr vert="horz" lIns="91440" tIns="45720" rIns="91440" bIns="45720" rtlCol="0" anchor="b">
            <a:normAutofit fontScale="90000"/>
          </a:bodyPr>
          <a:lstStyle/>
          <a:p>
            <a:pPr algn="ctr">
              <a:defRPr/>
            </a:pPr>
            <a:r>
              <a:rPr lang="en-US" sz="2700" b="1" i="1" dirty="0"/>
              <a:t>I look forward to seeing you next week. If you have any questions in the meantime, please send an email</a:t>
            </a:r>
            <a:r>
              <a:rPr lang="en-US" sz="2800" b="1" dirty="0">
                <a:hlinkClick r:id="rId2"/>
              </a:rPr>
              <a:t> </a:t>
            </a:r>
            <a:r>
              <a:rPr lang="en-US" sz="2800" b="1" i="1" dirty="0">
                <a:hlinkClick r:id="rId2"/>
              </a:rPr>
              <a:t>l.blake@uwtsd.ac.uk</a:t>
            </a:r>
            <a:r>
              <a:rPr lang="en-US" sz="2700" b="1" i="1" dirty="0"/>
              <a:t>.</a:t>
            </a:r>
          </a:p>
          <a:p>
            <a:pPr algn="ctr"/>
            <a:endParaRPr lang="en-US" sz="2700" dirty="0"/>
          </a:p>
        </p:txBody>
      </p:sp>
      <p:pic>
        <p:nvPicPr>
          <p:cNvPr id="4" name="Content Placeholder 5">
            <a:extLst>
              <a:ext uri="{FF2B5EF4-FFF2-40B4-BE49-F238E27FC236}">
                <a16:creationId xmlns:a16="http://schemas.microsoft.com/office/drawing/2014/main" id="{0D2B930B-8488-B37D-A8A6-FBC5C2F90615}"/>
              </a:ext>
            </a:extLst>
          </p:cNvPr>
          <p:cNvPicPr>
            <a:picLocks noGrp="1" noChangeAspect="1"/>
          </p:cNvPicPr>
          <p:nvPr>
            <p:ph idx="1"/>
          </p:nvPr>
        </p:nvPicPr>
        <p:blipFill>
          <a:blip r:embed="rId3"/>
          <a:stretch>
            <a:fillRect/>
          </a:stretch>
        </p:blipFill>
        <p:spPr>
          <a:xfrm>
            <a:off x="4377590" y="920016"/>
            <a:ext cx="3436820" cy="343682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6" name="TextBox 5">
            <a:extLst>
              <a:ext uri="{FF2B5EF4-FFF2-40B4-BE49-F238E27FC236}">
                <a16:creationId xmlns:a16="http://schemas.microsoft.com/office/drawing/2014/main" id="{65E3C64C-B0BB-82EC-F955-830F1DABB3EE}"/>
              </a:ext>
            </a:extLst>
          </p:cNvPr>
          <p:cNvSpPr txBox="1"/>
          <p:nvPr/>
        </p:nvSpPr>
        <p:spPr>
          <a:xfrm>
            <a:off x="4151097" y="70999"/>
            <a:ext cx="4110587" cy="646331"/>
          </a:xfrm>
          <a:prstGeom prst="rect">
            <a:avLst/>
          </a:prstGeom>
          <a:noFill/>
        </p:spPr>
        <p:txBody>
          <a:bodyPr wrap="square" rtlCol="0">
            <a:spAutoFit/>
          </a:bodyPr>
          <a:lstStyle/>
          <a:p>
            <a:r>
              <a:rPr lang="en-GB" sz="3600" dirty="0"/>
              <a:t>Thank you for Today</a:t>
            </a:r>
            <a:endParaRPr lang="en-GB" sz="2000" dirty="0"/>
          </a:p>
        </p:txBody>
      </p:sp>
    </p:spTree>
    <p:extLst>
      <p:ext uri="{BB962C8B-B14F-4D97-AF65-F5344CB8AC3E}">
        <p14:creationId xmlns:p14="http://schemas.microsoft.com/office/powerpoint/2010/main" val="30765875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E6C10-4861-4537-97E8-28A6733DC4E3}"/>
              </a:ext>
            </a:extLst>
          </p:cNvPr>
          <p:cNvSpPr>
            <a:spLocks noGrp="1"/>
          </p:cNvSpPr>
          <p:nvPr>
            <p:ph type="title"/>
          </p:nvPr>
        </p:nvSpPr>
        <p:spPr>
          <a:xfrm>
            <a:off x="838200" y="365127"/>
            <a:ext cx="10515600" cy="684356"/>
          </a:xfrm>
        </p:spPr>
        <p:txBody>
          <a:bodyPr/>
          <a:lstStyle/>
          <a:p>
            <a:r>
              <a:rPr lang="en-GB" sz="2600" b="1" dirty="0">
                <a:solidFill>
                  <a:schemeClr val="tx1"/>
                </a:solidFill>
              </a:rPr>
              <a:t>Bibliography</a:t>
            </a:r>
            <a:br>
              <a:rPr lang="en-GB" sz="4400" b="1" dirty="0">
                <a:solidFill>
                  <a:schemeClr val="tx1"/>
                </a:solidFill>
              </a:rPr>
            </a:br>
            <a:endParaRPr lang="en-GB" dirty="0"/>
          </a:p>
        </p:txBody>
      </p:sp>
      <p:sp>
        <p:nvSpPr>
          <p:cNvPr id="3" name="Content Placeholder 2">
            <a:extLst>
              <a:ext uri="{FF2B5EF4-FFF2-40B4-BE49-F238E27FC236}">
                <a16:creationId xmlns:a16="http://schemas.microsoft.com/office/drawing/2014/main" id="{87F19351-0A5E-4C53-A7E7-09244BEA720E}"/>
              </a:ext>
            </a:extLst>
          </p:cNvPr>
          <p:cNvSpPr>
            <a:spLocks noGrp="1"/>
          </p:cNvSpPr>
          <p:nvPr>
            <p:ph idx="1"/>
          </p:nvPr>
        </p:nvSpPr>
        <p:spPr>
          <a:xfrm>
            <a:off x="838200" y="1141269"/>
            <a:ext cx="10515600" cy="4351338"/>
          </a:xfrm>
        </p:spPr>
        <p:txBody>
          <a:bodyPr/>
          <a:lstStyle/>
          <a:p>
            <a:r>
              <a:rPr lang="en-GB" sz="1400" dirty="0">
                <a:solidFill>
                  <a:srgbClr val="000000"/>
                </a:solidFill>
                <a:latin typeface="Open Sans"/>
              </a:rPr>
              <a:t>Avison Young (2019) </a:t>
            </a:r>
            <a:r>
              <a:rPr lang="en-GB" sz="1400" i="1" dirty="0">
                <a:solidFill>
                  <a:srgbClr val="000000"/>
                </a:solidFill>
                <a:latin typeface="Open Sans"/>
              </a:rPr>
              <a:t>The Future Of Wellness In Hospitality</a:t>
            </a:r>
            <a:r>
              <a:rPr lang="en-GB" sz="1400" dirty="0">
                <a:solidFill>
                  <a:srgbClr val="000000"/>
                </a:solidFill>
                <a:latin typeface="Open Sans"/>
              </a:rPr>
              <a:t> [online] Avisonyoung.co.uk. Available at: https://www.avisonyoung.co.uk/documents/38901/59345308/The+Future+of+Wellness+in+Hospitality+-+Oct+19.pdf/44123f9b-a8d3-40f1-9bd3-2510c6c609e3 (Accessed: 19 March 2020).</a:t>
            </a:r>
            <a:endParaRPr lang="en-GB" sz="1400" dirty="0"/>
          </a:p>
          <a:p>
            <a:r>
              <a:rPr lang="en-GB" sz="1400" dirty="0">
                <a:solidFill>
                  <a:srgbClr val="000000"/>
                </a:solidFill>
                <a:latin typeface="Open Sans"/>
              </a:rPr>
              <a:t>Global Wellness Institute (2018) </a:t>
            </a:r>
            <a:r>
              <a:rPr lang="en-GB" sz="1400" i="1" dirty="0">
                <a:solidFill>
                  <a:srgbClr val="000000"/>
                </a:solidFill>
                <a:latin typeface="Open Sans"/>
              </a:rPr>
              <a:t>Europe Wellness Economy Monitor</a:t>
            </a:r>
            <a:r>
              <a:rPr lang="en-GB" sz="1400" dirty="0">
                <a:solidFill>
                  <a:srgbClr val="000000"/>
                </a:solidFill>
                <a:latin typeface="Open Sans"/>
              </a:rPr>
              <a:t> [online] Globalwellnessinstitute.org. Available at: https://globalwellnessinstitute.org/wp-content/uploads/2019/06/GWI_Europe_WellnessEconomyMonitor2018.pdf (Accessed: 19 March 2020).</a:t>
            </a:r>
          </a:p>
          <a:p>
            <a:r>
              <a:rPr lang="en-GB" sz="1400" dirty="0">
                <a:solidFill>
                  <a:srgbClr val="000000"/>
                </a:solidFill>
                <a:latin typeface="Open Sans"/>
              </a:rPr>
              <a:t>Lo, C. (2019) </a:t>
            </a:r>
            <a:r>
              <a:rPr lang="en-GB" sz="1400" i="1" dirty="0">
                <a:solidFill>
                  <a:srgbClr val="000000"/>
                </a:solidFill>
                <a:latin typeface="Open Sans"/>
              </a:rPr>
              <a:t>Hotel Wellness: Making The Most Of A Rising Hospitality Trend</a:t>
            </a:r>
            <a:r>
              <a:rPr lang="en-GB" sz="1400" dirty="0">
                <a:solidFill>
                  <a:srgbClr val="000000"/>
                </a:solidFill>
                <a:latin typeface="Open Sans"/>
              </a:rPr>
              <a:t> [online] </a:t>
            </a:r>
            <a:r>
              <a:rPr lang="en-GB" sz="1400" dirty="0" err="1">
                <a:solidFill>
                  <a:srgbClr val="000000"/>
                </a:solidFill>
                <a:latin typeface="Open Sans"/>
              </a:rPr>
              <a:t>Hotelmanagement</a:t>
            </a:r>
            <a:r>
              <a:rPr lang="en-GB" sz="1400" dirty="0">
                <a:solidFill>
                  <a:srgbClr val="000000"/>
                </a:solidFill>
                <a:latin typeface="Open Sans"/>
              </a:rPr>
              <a:t>. Available at: https://www.hotelmanagement-network.com/features/hotel-wellness-trend/ (Accessed: 19 March 2020).</a:t>
            </a:r>
          </a:p>
          <a:p>
            <a:r>
              <a:rPr lang="en-GB" sz="1400" dirty="0">
                <a:solidFill>
                  <a:srgbClr val="000000"/>
                </a:solidFill>
                <a:latin typeface="Open Sans"/>
              </a:rPr>
              <a:t>World Health Organization (2020) </a:t>
            </a:r>
            <a:r>
              <a:rPr lang="en-GB" sz="1400" i="1" dirty="0">
                <a:solidFill>
                  <a:srgbClr val="000000"/>
                </a:solidFill>
                <a:latin typeface="Open Sans"/>
              </a:rPr>
              <a:t>Constitution</a:t>
            </a:r>
            <a:r>
              <a:rPr lang="en-GB" sz="1400" dirty="0">
                <a:solidFill>
                  <a:srgbClr val="000000"/>
                </a:solidFill>
                <a:latin typeface="Open Sans"/>
              </a:rPr>
              <a:t> [online] Who.int. Available at: &lt;https://www.who.int/about/who-we-are/constitution&gt; (Accessed: 19 March 2020</a:t>
            </a:r>
          </a:p>
          <a:p>
            <a:r>
              <a:rPr lang="en-GB" sz="1400" dirty="0">
                <a:solidFill>
                  <a:srgbClr val="000000"/>
                </a:solidFill>
                <a:latin typeface="Open Sans"/>
              </a:rPr>
              <a:t>Booking.com (2021) </a:t>
            </a:r>
            <a:r>
              <a:rPr lang="en-GB" sz="1400" i="1" dirty="0">
                <a:solidFill>
                  <a:srgbClr val="000000"/>
                </a:solidFill>
                <a:latin typeface="Open Sans"/>
              </a:rPr>
              <a:t>Spotlight – Digital Detox </a:t>
            </a:r>
            <a:r>
              <a:rPr lang="en-GB" sz="1400" dirty="0">
                <a:solidFill>
                  <a:srgbClr val="000000"/>
                </a:solidFill>
                <a:latin typeface="Open Sans"/>
              </a:rPr>
              <a:t>[online] Booking.com. Available </a:t>
            </a:r>
            <a:r>
              <a:rPr lang="en-GB" sz="1400" dirty="0" err="1">
                <a:solidFill>
                  <a:srgbClr val="000000"/>
                </a:solidFill>
                <a:latin typeface="Open Sans"/>
              </a:rPr>
              <a:t>at:https</a:t>
            </a:r>
            <a:r>
              <a:rPr lang="en-GB" sz="1400" dirty="0">
                <a:solidFill>
                  <a:srgbClr val="000000"/>
                </a:solidFill>
                <a:latin typeface="Open Sans"/>
              </a:rPr>
              <a:t>://partner.booking.com/en-</a:t>
            </a:r>
            <a:r>
              <a:rPr lang="en-GB" sz="1400" dirty="0" err="1">
                <a:solidFill>
                  <a:srgbClr val="000000"/>
                </a:solidFill>
                <a:latin typeface="Open Sans"/>
              </a:rPr>
              <a:t>gb</a:t>
            </a:r>
            <a:r>
              <a:rPr lang="en-GB" sz="1400" dirty="0">
                <a:solidFill>
                  <a:srgbClr val="000000"/>
                </a:solidFill>
                <a:latin typeface="Open Sans"/>
              </a:rPr>
              <a:t>/click-magazine/spotlight-digital-detox-hotel ( Accessed: 18 January 2022)</a:t>
            </a:r>
          </a:p>
          <a:p>
            <a:r>
              <a:rPr lang="en-GB" sz="1400" dirty="0">
                <a:solidFill>
                  <a:srgbClr val="000000"/>
                </a:solidFill>
                <a:latin typeface="Open Sans"/>
              </a:rPr>
              <a:t>Global Wellness Institute (2021)</a:t>
            </a:r>
            <a:r>
              <a:rPr lang="en-GB" sz="1400" i="1" dirty="0">
                <a:solidFill>
                  <a:srgbClr val="000000"/>
                </a:solidFill>
                <a:latin typeface="Open Sans"/>
              </a:rPr>
              <a:t>The Global Wellness Economy: Looking Beyond COVID</a:t>
            </a:r>
            <a:r>
              <a:rPr lang="en-GB" sz="1400" dirty="0">
                <a:solidFill>
                  <a:srgbClr val="000000"/>
                </a:solidFill>
                <a:latin typeface="Open Sans"/>
              </a:rPr>
              <a:t> [online]. Available at:</a:t>
            </a:r>
            <a:r>
              <a:rPr lang="en-GB" sz="1400" u="sng" dirty="0">
                <a:solidFill>
                  <a:srgbClr val="000000"/>
                </a:solidFill>
                <a:latin typeface="Open Sans"/>
              </a:rPr>
              <a:t> </a:t>
            </a:r>
            <a:r>
              <a:rPr lang="en-GB" sz="1400" u="sng" dirty="0">
                <a:solidFill>
                  <a:srgbClr val="000000"/>
                </a:solidFill>
                <a:latin typeface="Open Sans"/>
                <a:hlinkClick r:id="rId2"/>
              </a:rPr>
              <a:t>https://global</a:t>
            </a:r>
            <a:r>
              <a:rPr lang="en-GB" sz="1400" u="sng" dirty="0">
                <a:solidFill>
                  <a:srgbClr val="000000"/>
                </a:solidFill>
                <a:latin typeface="Open Sans"/>
              </a:rPr>
              <a:t> </a:t>
            </a:r>
            <a:r>
              <a:rPr lang="en-GB" sz="1400" dirty="0">
                <a:solidFill>
                  <a:srgbClr val="000000"/>
                </a:solidFill>
                <a:latin typeface="Open Sans"/>
              </a:rPr>
              <a:t>welnessnstutute.org/</a:t>
            </a:r>
            <a:r>
              <a:rPr lang="en-GB" sz="1400" dirty="0" err="1">
                <a:solidFill>
                  <a:srgbClr val="000000"/>
                </a:solidFill>
                <a:latin typeface="Open Sans"/>
              </a:rPr>
              <a:t>wp</a:t>
            </a:r>
            <a:r>
              <a:rPr lang="en-GB" sz="1400" dirty="0">
                <a:solidFill>
                  <a:srgbClr val="000000"/>
                </a:solidFill>
                <a:latin typeface="Open Sans"/>
              </a:rPr>
              <a:t>-content/uploads/2021/11/GWI-WE-Monitor-2021_final-digital.pdf ( Accessed: 18 January 2022)</a:t>
            </a:r>
          </a:p>
          <a:p>
            <a:r>
              <a:rPr lang="en-GB" sz="1400" dirty="0">
                <a:solidFill>
                  <a:srgbClr val="000000"/>
                </a:solidFill>
                <a:latin typeface="Open Sans"/>
              </a:rPr>
              <a:t>The Insider (2020) </a:t>
            </a:r>
            <a:r>
              <a:rPr lang="en-GB" sz="1400" i="1" dirty="0">
                <a:solidFill>
                  <a:srgbClr val="000000"/>
                </a:solidFill>
                <a:latin typeface="Open Sans"/>
              </a:rPr>
              <a:t>New normal, new opportunities for the global wellness industry </a:t>
            </a:r>
            <a:r>
              <a:rPr lang="en-GB" sz="1400" dirty="0">
                <a:solidFill>
                  <a:srgbClr val="000000"/>
                </a:solidFill>
                <a:latin typeface="Open Sans"/>
              </a:rPr>
              <a:t>[online] Available at: </a:t>
            </a:r>
            <a:r>
              <a:rPr lang="en-GB" sz="1400" dirty="0">
                <a:solidFill>
                  <a:srgbClr val="000000"/>
                </a:solidFill>
                <a:latin typeface="Open Sans"/>
                <a:hlinkClick r:id="rId3"/>
              </a:rPr>
              <a:t>https://wwwglion.edu/magazine/new-normal-new-opportunities-for-the-global-wellness-industry/</a:t>
            </a:r>
            <a:endParaRPr lang="en-GB" sz="1400" dirty="0">
              <a:solidFill>
                <a:srgbClr val="000000"/>
              </a:solidFill>
              <a:latin typeface="Open Sans"/>
            </a:endParaRPr>
          </a:p>
          <a:p>
            <a:r>
              <a:rPr lang="en-GB" sz="1400" dirty="0">
                <a:solidFill>
                  <a:srgbClr val="000000"/>
                </a:solidFill>
                <a:latin typeface="Open Sans"/>
              </a:rPr>
              <a:t>Wellness Tourism Association (2021) </a:t>
            </a:r>
            <a:r>
              <a:rPr lang="en-GB" sz="1400" i="1" dirty="0">
                <a:solidFill>
                  <a:srgbClr val="000000"/>
                </a:solidFill>
                <a:latin typeface="Open Sans"/>
              </a:rPr>
              <a:t>WTA’s 2021</a:t>
            </a:r>
            <a:r>
              <a:rPr lang="en-GB" sz="1400" dirty="0">
                <a:solidFill>
                  <a:srgbClr val="000000"/>
                </a:solidFill>
                <a:latin typeface="Open Sans"/>
              </a:rPr>
              <a:t> survey </a:t>
            </a:r>
            <a:r>
              <a:rPr lang="en-GB" sz="1400" dirty="0" err="1">
                <a:solidFill>
                  <a:srgbClr val="000000"/>
                </a:solidFill>
                <a:latin typeface="Open Sans"/>
              </a:rPr>
              <a:t>revelas</a:t>
            </a:r>
            <a:r>
              <a:rPr lang="en-GB" sz="1400" dirty="0">
                <a:solidFill>
                  <a:srgbClr val="000000"/>
                </a:solidFill>
                <a:latin typeface="Open Sans"/>
              </a:rPr>
              <a:t> key consumer preferences for future wellness tourism and travel</a:t>
            </a:r>
          </a:p>
          <a:p>
            <a:pPr marL="0" indent="0">
              <a:buNone/>
            </a:pPr>
            <a:endParaRPr lang="en-GB" sz="800" b="0" i="0" dirty="0">
              <a:solidFill>
                <a:srgbClr val="333333"/>
              </a:solidFill>
              <a:effectLst/>
              <a:latin typeface="Georgia" panose="02040502050405020303" pitchFamily="18" charset="0"/>
            </a:endParaRPr>
          </a:p>
          <a:p>
            <a:pPr marL="0" indent="0">
              <a:buNone/>
            </a:pPr>
            <a:endParaRPr lang="en-GB" sz="1400" dirty="0"/>
          </a:p>
          <a:p>
            <a:endParaRPr lang="en-GB" sz="1400" dirty="0">
              <a:solidFill>
                <a:srgbClr val="000000"/>
              </a:solidFill>
              <a:latin typeface="Open Sans"/>
            </a:endParaRPr>
          </a:p>
          <a:p>
            <a:endParaRPr lang="en-GB" sz="1800" dirty="0">
              <a:solidFill>
                <a:srgbClr val="000000"/>
              </a:solidFill>
              <a:latin typeface="Open Sans"/>
            </a:endParaRPr>
          </a:p>
          <a:p>
            <a:endParaRPr lang="en-GB" dirty="0"/>
          </a:p>
          <a:p>
            <a:endParaRPr lang="en-GB" dirty="0"/>
          </a:p>
        </p:txBody>
      </p:sp>
    </p:spTree>
    <p:extLst>
      <p:ext uri="{BB962C8B-B14F-4D97-AF65-F5344CB8AC3E}">
        <p14:creationId xmlns:p14="http://schemas.microsoft.com/office/powerpoint/2010/main" val="32529486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30E7129B-A2F2-4482-A7E6-35B4D48F1B4D}"/>
              </a:ext>
            </a:extLst>
          </p:cNvPr>
          <p:cNvSpPr>
            <a:spLocks noGrp="1"/>
          </p:cNvSpPr>
          <p:nvPr>
            <p:ph type="title"/>
          </p:nvPr>
        </p:nvSpPr>
        <p:spPr/>
        <p:txBody>
          <a:bodyPr/>
          <a:lstStyle/>
          <a:p>
            <a:r>
              <a:rPr lang="en-GB" sz="4400" b="1" dirty="0"/>
              <a:t>Further Reading / Viewing</a:t>
            </a:r>
            <a:br>
              <a:rPr lang="en-GB" sz="4400" b="1" dirty="0"/>
            </a:br>
            <a:endParaRPr lang="en-GB" dirty="0"/>
          </a:p>
        </p:txBody>
      </p:sp>
      <p:sp>
        <p:nvSpPr>
          <p:cNvPr id="3" name="Content Placeholder 2">
            <a:extLst>
              <a:ext uri="{FF2B5EF4-FFF2-40B4-BE49-F238E27FC236}">
                <a16:creationId xmlns:a16="http://schemas.microsoft.com/office/drawing/2014/main" id="{87F19351-0A5E-4C53-A7E7-09244BEA720E}"/>
              </a:ext>
            </a:extLst>
          </p:cNvPr>
          <p:cNvSpPr>
            <a:spLocks noGrp="1"/>
          </p:cNvSpPr>
          <p:nvPr>
            <p:ph idx="1"/>
          </p:nvPr>
        </p:nvSpPr>
        <p:spPr>
          <a:xfrm>
            <a:off x="484909" y="1253331"/>
            <a:ext cx="10515600" cy="4351338"/>
          </a:xfrm>
        </p:spPr>
        <p:txBody>
          <a:bodyPr/>
          <a:lstStyle/>
          <a:p>
            <a:endParaRPr lang="en-GB" sz="1800" dirty="0">
              <a:solidFill>
                <a:srgbClr val="000000"/>
              </a:solidFill>
              <a:latin typeface="Open Sans"/>
            </a:endParaRPr>
          </a:p>
          <a:p>
            <a:endParaRPr lang="en-GB" dirty="0"/>
          </a:p>
          <a:p>
            <a:r>
              <a:rPr lang="en-GB" sz="2000" dirty="0">
                <a:hlinkClick r:id="rId2"/>
              </a:rPr>
              <a:t>https://www.youtube.com/watch?v=658O3YiA_40</a:t>
            </a:r>
            <a:endParaRPr lang="en-GB" sz="2000" dirty="0"/>
          </a:p>
          <a:p>
            <a:r>
              <a:rPr lang="en-GB" sz="2000" dirty="0"/>
              <a:t>https://www.youtube.com/watch?v=RhZIeawE6NY</a:t>
            </a:r>
          </a:p>
          <a:p>
            <a:endParaRPr lang="en-GB" dirty="0"/>
          </a:p>
          <a:p>
            <a:endParaRPr lang="en-GB" dirty="0"/>
          </a:p>
        </p:txBody>
      </p:sp>
      <p:pic>
        <p:nvPicPr>
          <p:cNvPr id="9" name="Graphic 8" descr="Newspaper outline">
            <a:extLst>
              <a:ext uri="{FF2B5EF4-FFF2-40B4-BE49-F238E27FC236}">
                <a16:creationId xmlns:a16="http://schemas.microsoft.com/office/drawing/2014/main" id="{4C296AAF-0745-4327-AEAE-8B63300221A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27067" y="3082524"/>
            <a:ext cx="914400" cy="914400"/>
          </a:xfrm>
          <a:prstGeom prst="rect">
            <a:avLst/>
          </a:prstGeom>
        </p:spPr>
      </p:pic>
      <p:sp>
        <p:nvSpPr>
          <p:cNvPr id="11" name="TextBox 10">
            <a:extLst>
              <a:ext uri="{FF2B5EF4-FFF2-40B4-BE49-F238E27FC236}">
                <a16:creationId xmlns:a16="http://schemas.microsoft.com/office/drawing/2014/main" id="{326B8402-BB79-4137-9753-F7E70B3F0908}"/>
              </a:ext>
            </a:extLst>
          </p:cNvPr>
          <p:cNvSpPr txBox="1"/>
          <p:nvPr/>
        </p:nvSpPr>
        <p:spPr>
          <a:xfrm>
            <a:off x="5519304" y="4477631"/>
            <a:ext cx="6094268" cy="646331"/>
          </a:xfrm>
          <a:prstGeom prst="rect">
            <a:avLst/>
          </a:prstGeom>
          <a:noFill/>
        </p:spPr>
        <p:txBody>
          <a:bodyPr wrap="square">
            <a:spAutoFit/>
          </a:bodyPr>
          <a:lstStyle/>
          <a:p>
            <a:r>
              <a:rPr lang="en-GB" dirty="0">
                <a:hlinkClick r:id="rId5"/>
              </a:rPr>
              <a:t>How to shape the perfect fitness experience in any hotel setting</a:t>
            </a:r>
            <a:endParaRPr lang="en-GB" dirty="0"/>
          </a:p>
        </p:txBody>
      </p:sp>
      <p:pic>
        <p:nvPicPr>
          <p:cNvPr id="12" name="Graphic 11" descr="Arrow Down with solid fill">
            <a:extLst>
              <a:ext uri="{FF2B5EF4-FFF2-40B4-BE49-F238E27FC236}">
                <a16:creationId xmlns:a16="http://schemas.microsoft.com/office/drawing/2014/main" id="{CACAE043-7F77-4B96-BA1D-EF4611F4AA9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739418" y="3141107"/>
            <a:ext cx="638282" cy="638282"/>
          </a:xfrm>
          <a:prstGeom prst="rect">
            <a:avLst/>
          </a:prstGeom>
        </p:spPr>
      </p:pic>
    </p:spTree>
    <p:extLst>
      <p:ext uri="{BB962C8B-B14F-4D97-AF65-F5344CB8AC3E}">
        <p14:creationId xmlns:p14="http://schemas.microsoft.com/office/powerpoint/2010/main" val="3376521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481013" y="3521622"/>
            <a:ext cx="3290887" cy="2452687"/>
          </a:xfrm>
          <a:prstGeom prst="rect">
            <a:avLst/>
          </a:prstGeom>
        </p:spPr>
        <p:txBody>
          <a:bodyPr vert="horz" lIns="91440" tIns="45720" rIns="91440" bIns="45720" rtlCol="0" anchor="ctr">
            <a:normAutofit/>
          </a:bodyPr>
          <a:lstStyle/>
          <a:p>
            <a:r>
              <a:rPr lang="en-US" sz="3600" b="1" dirty="0"/>
              <a:t>Operating Hotel Facilities</a:t>
            </a:r>
            <a:r>
              <a:rPr lang="en-US" sz="3600" dirty="0"/>
              <a:t> </a:t>
            </a:r>
          </a:p>
        </p:txBody>
      </p:sp>
      <p:pic>
        <p:nvPicPr>
          <p:cNvPr id="5" name="Picture 4">
            <a:extLst>
              <a:ext uri="{FF2B5EF4-FFF2-40B4-BE49-F238E27FC236}">
                <a16:creationId xmlns:a16="http://schemas.microsoft.com/office/drawing/2014/main" id="{E1B017D2-330F-4CFB-B2C6-42465BA29898}"/>
              </a:ext>
            </a:extLst>
          </p:cNvPr>
          <p:cNvPicPr>
            <a:picLocks noChangeAspect="1"/>
          </p:cNvPicPr>
          <p:nvPr/>
        </p:nvPicPr>
        <p:blipFill rotWithShape="1">
          <a:blip r:embed="rId3"/>
          <a:srcRect t="27613" b="1828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Subtitle 2"/>
          <p:cNvSpPr>
            <a:spLocks noGrp="1"/>
          </p:cNvSpPr>
          <p:nvPr>
            <p:ph type="subTitle" idx="4294967295"/>
          </p:nvPr>
        </p:nvSpPr>
        <p:spPr>
          <a:xfrm>
            <a:off x="5081738" y="4146165"/>
            <a:ext cx="1872018" cy="2059371"/>
          </a:xfrm>
          <a:prstGeom prst="rect">
            <a:avLst/>
          </a:prstGeom>
        </p:spPr>
        <p:txBody>
          <a:bodyPr vert="horz" lIns="91440" tIns="45720" rIns="91440" bIns="45720" rtlCol="0" anchor="ctr">
            <a:normAutofit/>
          </a:bodyPr>
          <a:lstStyle/>
          <a:p>
            <a:r>
              <a:rPr lang="en-US" sz="1800" dirty="0">
                <a:latin typeface="+mj-lt"/>
              </a:rPr>
              <a:t>BMIH4006</a:t>
            </a:r>
          </a:p>
          <a:p>
            <a:r>
              <a:rPr lang="en-US" sz="1800" dirty="0">
                <a:latin typeface="+mj-lt"/>
              </a:rPr>
              <a:t>LEVEL 4 </a:t>
            </a:r>
          </a:p>
          <a:p>
            <a:r>
              <a:rPr lang="en-US" sz="1800" b="1" dirty="0">
                <a:latin typeface="+mj-lt"/>
              </a:rPr>
              <a:t>WEEK 3</a:t>
            </a:r>
          </a:p>
          <a:p>
            <a:endParaRPr lang="en-US" sz="1800" b="1" dirty="0">
              <a:latin typeface="+mj-lt"/>
            </a:endParaRPr>
          </a:p>
          <a:p>
            <a:endParaRPr lang="en-US" altLang="en-US" sz="1800" b="1" dirty="0"/>
          </a:p>
        </p:txBody>
      </p:sp>
      <p:sp>
        <p:nvSpPr>
          <p:cNvPr id="4" name="TextBox 3">
            <a:extLst>
              <a:ext uri="{FF2B5EF4-FFF2-40B4-BE49-F238E27FC236}">
                <a16:creationId xmlns:a16="http://schemas.microsoft.com/office/drawing/2014/main" id="{FC396B7A-10F9-453D-8490-5181B3394C84}"/>
              </a:ext>
            </a:extLst>
          </p:cNvPr>
          <p:cNvSpPr txBox="1"/>
          <p:nvPr/>
        </p:nvSpPr>
        <p:spPr>
          <a:xfrm>
            <a:off x="8263594" y="4146165"/>
            <a:ext cx="3310758" cy="1754326"/>
          </a:xfrm>
          <a:prstGeom prst="rect">
            <a:avLst/>
          </a:prstGeom>
          <a:noFill/>
        </p:spPr>
        <p:txBody>
          <a:bodyPr wrap="square" rtlCol="0">
            <a:spAutoFit/>
          </a:bodyPr>
          <a:lstStyle/>
          <a:p>
            <a:r>
              <a:rPr lang="en-GB" sz="3600" b="1" dirty="0">
                <a:latin typeface="+mj-lt"/>
              </a:rPr>
              <a:t>Health &amp; Wellbeing</a:t>
            </a:r>
          </a:p>
          <a:p>
            <a:endParaRPr lang="en-GB" sz="3600" dirty="0"/>
          </a:p>
        </p:txBody>
      </p:sp>
    </p:spTree>
    <p:extLst>
      <p:ext uri="{BB962C8B-B14F-4D97-AF65-F5344CB8AC3E}">
        <p14:creationId xmlns:p14="http://schemas.microsoft.com/office/powerpoint/2010/main" val="3661326037"/>
      </p:ext>
    </p:extLst>
  </p:cSld>
  <p:clrMapOvr>
    <a:masterClrMapping/>
  </p:clrMapOvr>
</p:sld>
</file>

<file path=ppt/theme/theme1.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02BADA621A38D4687FF6123381C64DF" ma:contentTypeVersion="12" ma:contentTypeDescription="Create a new document." ma:contentTypeScope="" ma:versionID="9e9c3d748916422f9a47ca9b37f67b51">
  <xsd:schema xmlns:xsd="http://www.w3.org/2001/XMLSchema" xmlns:xs="http://www.w3.org/2001/XMLSchema" xmlns:p="http://schemas.microsoft.com/office/2006/metadata/properties" xmlns:ns2="3e7a15d4-c698-4f99-9f68-49b1414f3841" xmlns:ns3="6e64d6fd-104f-4775-b027-3bb9d4227659" targetNamespace="http://schemas.microsoft.com/office/2006/metadata/properties" ma:root="true" ma:fieldsID="6e2c46460d1cc8f1c4d9c40f5fa522ab" ns2:_="" ns3:_="">
    <xsd:import namespace="3e7a15d4-c698-4f99-9f68-49b1414f3841"/>
    <xsd:import namespace="6e64d6fd-104f-4775-b027-3bb9d422765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7a15d4-c698-4f99-9f68-49b1414f384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6e64d6fd-104f-4775-b027-3bb9d4227659"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cf0589aa-4899-4959-9f9a-b1db1ed37b5f}" ma:internalName="TaxCatchAll" ma:showField="CatchAllData" ma:web="6e64d6fd-104f-4775-b027-3bb9d422765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24A887D-4DAC-43AC-A36E-C81B1630C11C}">
  <ds:schemaRefs>
    <ds:schemaRef ds:uri="http://schemas.microsoft.com/sharepoint/v3/contenttype/forms"/>
  </ds:schemaRefs>
</ds:datastoreItem>
</file>

<file path=customXml/itemProps2.xml><?xml version="1.0" encoding="utf-8"?>
<ds:datastoreItem xmlns:ds="http://schemas.openxmlformats.org/officeDocument/2006/customXml" ds:itemID="{D1F97A62-641A-4557-8A26-1B46437097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7a15d4-c698-4f99-9f68-49b1414f3841"/>
    <ds:schemaRef ds:uri="6e64d6fd-104f-4775-b027-3bb9d42276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200 Powerpoint Template Standard 4x3</Template>
  <TotalTime>843</TotalTime>
  <Words>6503</Words>
  <Application>Microsoft Office PowerPoint</Application>
  <PresentationFormat>Widescreen</PresentationFormat>
  <Paragraphs>343</Paragraphs>
  <Slides>30</Slides>
  <Notes>26</Notes>
  <HiddenSlides>0</HiddenSlides>
  <MMClips>5</MMClips>
  <ScaleCrop>false</ScaleCrop>
  <HeadingPairs>
    <vt:vector size="6" baseType="variant">
      <vt:variant>
        <vt:lpstr>Fonts Used</vt:lpstr>
      </vt:variant>
      <vt:variant>
        <vt:i4>17</vt:i4>
      </vt:variant>
      <vt:variant>
        <vt:lpstr>Theme</vt:lpstr>
      </vt:variant>
      <vt:variant>
        <vt:i4>1</vt:i4>
      </vt:variant>
      <vt:variant>
        <vt:lpstr>Slide Titles</vt:lpstr>
      </vt:variant>
      <vt:variant>
        <vt:i4>30</vt:i4>
      </vt:variant>
    </vt:vector>
  </HeadingPairs>
  <TitlesOfParts>
    <vt:vector size="48" baseType="lpstr">
      <vt:lpstr>Arial</vt:lpstr>
      <vt:lpstr>Calibri</vt:lpstr>
      <vt:lpstr>Calibri Light</vt:lpstr>
      <vt:lpstr>Carlito</vt:lpstr>
      <vt:lpstr>Georgia</vt:lpstr>
      <vt:lpstr>Gotham</vt:lpstr>
      <vt:lpstr>Gotham SSm A</vt:lpstr>
      <vt:lpstr>inherit</vt:lpstr>
      <vt:lpstr>Ivar Headline</vt:lpstr>
      <vt:lpstr>Lora</vt:lpstr>
      <vt:lpstr>Open Sans</vt:lpstr>
      <vt:lpstr>Sohne</vt:lpstr>
      <vt:lpstr>Source Sans Pro</vt:lpstr>
      <vt:lpstr>Standard Text</vt:lpstr>
      <vt:lpstr>Symbol</vt:lpstr>
      <vt:lpstr>TiemposTextWeb</vt:lpstr>
      <vt:lpstr>Times New Roman</vt:lpstr>
      <vt:lpstr>Text 1</vt:lpstr>
      <vt:lpstr>Operating Hotel Facilities </vt:lpstr>
      <vt:lpstr>Content / Week 3</vt:lpstr>
      <vt:lpstr>A state of complete physical, mental and social well-being and not merely the absence of disease or infirmity.</vt:lpstr>
      <vt:lpstr>PowerPoint Presentation</vt:lpstr>
      <vt:lpstr>Break out room exercise:  What does Health and Wellbeing mean to you?   What is it that you do?</vt:lpstr>
      <vt:lpstr>What does Health and Wellbeing mean to you? What do you do?</vt:lpstr>
      <vt:lpstr>PowerPoint Presentation</vt:lpstr>
      <vt:lpstr>PowerPoint Presentation</vt:lpstr>
      <vt:lpstr>PowerPoint Presentation</vt:lpstr>
      <vt:lpstr>PowerPoint Presentation</vt:lpstr>
      <vt:lpstr>PowerPoint Presentation</vt:lpstr>
      <vt:lpstr>Break out room exercise:  Why is Health and Wellbeing so important to the industry?       </vt:lpstr>
      <vt:lpstr>PowerPoint Presentation</vt:lpstr>
      <vt:lpstr>PowerPoint Presentation</vt:lpstr>
      <vt:lpstr>PowerPoint Presentation</vt:lpstr>
      <vt:lpstr>PowerPoint Presentation</vt:lpstr>
      <vt:lpstr>PowerPoint Presentation</vt:lpstr>
      <vt:lpstr>Break out room exercise:  Identify some wellness trends  How do hotels apply health and wellbeing?   </vt:lpstr>
      <vt:lpstr>The 20 most popular wellness trends for you to try </vt:lpstr>
      <vt:lpstr>PowerPoint Presentation</vt:lpstr>
      <vt:lpstr>Five feet to fitness @ the Hilton</vt:lpstr>
      <vt:lpstr>PowerPoint Presentation</vt:lpstr>
      <vt:lpstr>PowerPoint Presentation</vt:lpstr>
      <vt:lpstr>PowerPoint Presentation</vt:lpstr>
      <vt:lpstr>PowerPoint Presentation</vt:lpstr>
      <vt:lpstr>Assignment One - Due: 28th October 2022, 23h55 </vt:lpstr>
      <vt:lpstr>I look forward to seeing you next week. If you have any questions in the meantime, please send an email l.blake@uwtsd.ac.uk. </vt:lpstr>
      <vt:lpstr>Bibliography </vt:lpstr>
      <vt:lpstr>Further Reading / Viewing </vt:lpstr>
      <vt:lpstr>Operating Hotel Facilities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Hotel Facilities</dc:title>
  <dc:creator>Ryan Peters</dc:creator>
  <cp:lastModifiedBy>Laurence Blake</cp:lastModifiedBy>
  <cp:revision>32</cp:revision>
  <dcterms:created xsi:type="dcterms:W3CDTF">2020-12-03T21:47:37Z</dcterms:created>
  <dcterms:modified xsi:type="dcterms:W3CDTF">2022-10-14T09:01:02Z</dcterms:modified>
</cp:coreProperties>
</file>