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56" r:id="rId5"/>
    <p:sldId id="322" r:id="rId6"/>
    <p:sldId id="283" r:id="rId7"/>
    <p:sldId id="271" r:id="rId8"/>
    <p:sldId id="323" r:id="rId9"/>
    <p:sldId id="335" r:id="rId10"/>
    <p:sldId id="336" r:id="rId11"/>
    <p:sldId id="309" r:id="rId12"/>
    <p:sldId id="284" r:id="rId13"/>
    <p:sldId id="307" r:id="rId14"/>
    <p:sldId id="337" r:id="rId15"/>
    <p:sldId id="261" r:id="rId16"/>
    <p:sldId id="279" r:id="rId17"/>
    <p:sldId id="276" r:id="rId18"/>
    <p:sldId id="298" r:id="rId19"/>
    <p:sldId id="299" r:id="rId20"/>
    <p:sldId id="350" r:id="rId21"/>
    <p:sldId id="351" r:id="rId22"/>
    <p:sldId id="352" r:id="rId23"/>
    <p:sldId id="353" r:id="rId24"/>
    <p:sldId id="311" r:id="rId25"/>
    <p:sldId id="354" r:id="rId26"/>
    <p:sldId id="348" r:id="rId27"/>
    <p:sldId id="347" r:id="rId28"/>
    <p:sldId id="346" r:id="rId29"/>
    <p:sldId id="345" r:id="rId30"/>
    <p:sldId id="344" r:id="rId31"/>
    <p:sldId id="341" r:id="rId32"/>
    <p:sldId id="334" r:id="rId33"/>
    <p:sldId id="321" r:id="rId34"/>
    <p:sldId id="291" r:id="rId35"/>
    <p:sldId id="328"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022398-28AA-4C68-9A87-D26F3523B8DE}" vWet="4" dt="2023-02-17T16:48:29.152"/>
    <p1510:client id="{08A7342F-91BE-4923-808D-A77EE64548C0}" v="91" dt="2023-02-08T14:21:55.181"/>
    <p1510:client id="{5BBE557B-C0C9-B35F-7E2D-1B7EEA933CDF}" v="32" dt="2023-02-17T16:48:41.869"/>
    <p1510:client id="{E15B1BC6-ECD2-C497-4EA2-FAAC08634CFB}" v="175" dt="2023-02-09T17:37:41.5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7" d="100"/>
          <a:sy n="77" d="100"/>
        </p:scale>
        <p:origin x="1618" y="6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S::r.stewart@uwtsd.ac.uk::e4dbdf3f-b99f-4ed4-aef6-c26f104e6967" providerId="AD" clId="Web-{5BBE557B-C0C9-B35F-7E2D-1B7EEA933CDF}"/>
    <pc:docChg chg="modSld">
      <pc:chgData name="Rebecca Stewart" userId="S::r.stewart@uwtsd.ac.uk::e4dbdf3f-b99f-4ed4-aef6-c26f104e6967" providerId="AD" clId="Web-{5BBE557B-C0C9-B35F-7E2D-1B7EEA933CDF}" dt="2023-02-17T16:48:41.869" v="31" actId="20577"/>
      <pc:docMkLst>
        <pc:docMk/>
      </pc:docMkLst>
      <pc:sldChg chg="modSp">
        <pc:chgData name="Rebecca Stewart" userId="S::r.stewart@uwtsd.ac.uk::e4dbdf3f-b99f-4ed4-aef6-c26f104e6967" providerId="AD" clId="Web-{5BBE557B-C0C9-B35F-7E2D-1B7EEA933CDF}" dt="2023-02-17T16:48:41.869" v="31" actId="20577"/>
        <pc:sldMkLst>
          <pc:docMk/>
          <pc:sldMk cId="3408955283" sldId="256"/>
        </pc:sldMkLst>
        <pc:spChg chg="mod">
          <ac:chgData name="Rebecca Stewart" userId="S::r.stewart@uwtsd.ac.uk::e4dbdf3f-b99f-4ed4-aef6-c26f104e6967" providerId="AD" clId="Web-{5BBE557B-C0C9-B35F-7E2D-1B7EEA933CDF}" dt="2023-02-17T16:48:41.869" v="31" actId="20577"/>
          <ac:spMkLst>
            <pc:docMk/>
            <pc:sldMk cId="3408955283"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D02123-3C2B-4A4A-9095-F1432985F50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FBB95C5-00C0-4C62-AFD3-CEBACB03CBE4}">
      <dgm:prSet phldrT="[Text]" phldr="0"/>
      <dgm:spPr/>
      <dgm:t>
        <a:bodyPr/>
        <a:lstStyle/>
        <a:p>
          <a:pPr rtl="0"/>
          <a:r>
            <a:rPr lang="en-GB"/>
            <a:t>Skills </a:t>
          </a:r>
          <a:r>
            <a:rPr lang="en-GB">
              <a:latin typeface="Myriad Pro"/>
            </a:rPr>
            <a:t>development </a:t>
          </a:r>
          <a:endParaRPr lang="en-GB"/>
        </a:p>
      </dgm:t>
    </dgm:pt>
    <dgm:pt modelId="{C2B6386E-E3C0-4EA3-BD5A-F4811A7A1387}" type="parTrans" cxnId="{3F59B961-F8D8-4495-8CB4-915685120512}">
      <dgm:prSet/>
      <dgm:spPr/>
      <dgm:t>
        <a:bodyPr/>
        <a:lstStyle/>
        <a:p>
          <a:endParaRPr lang="en-GB"/>
        </a:p>
      </dgm:t>
    </dgm:pt>
    <dgm:pt modelId="{800EBF74-1996-4B99-9F22-09CE240D31E9}" type="sibTrans" cxnId="{3F59B961-F8D8-4495-8CB4-915685120512}">
      <dgm:prSet/>
      <dgm:spPr/>
      <dgm:t>
        <a:bodyPr/>
        <a:lstStyle/>
        <a:p>
          <a:endParaRPr lang="en-GB"/>
        </a:p>
      </dgm:t>
    </dgm:pt>
    <dgm:pt modelId="{24FE2EE3-9665-4916-A16C-866DD158ADE4}">
      <dgm:prSet phldrT="[Text]" phldr="0"/>
      <dgm:spPr/>
      <dgm:t>
        <a:bodyPr/>
        <a:lstStyle/>
        <a:p>
          <a:r>
            <a:rPr lang="en-GB">
              <a:latin typeface="Myriad Pro"/>
            </a:rPr>
            <a:t>Sucession</a:t>
          </a:r>
          <a:endParaRPr lang="en-GB"/>
        </a:p>
      </dgm:t>
    </dgm:pt>
    <dgm:pt modelId="{3AED784C-A0D8-4E83-9607-A824FF034F52}" type="parTrans" cxnId="{70B33BA5-1A82-4C76-83E5-4E293727C157}">
      <dgm:prSet/>
      <dgm:spPr/>
      <dgm:t>
        <a:bodyPr/>
        <a:lstStyle/>
        <a:p>
          <a:endParaRPr lang="en-GB"/>
        </a:p>
      </dgm:t>
    </dgm:pt>
    <dgm:pt modelId="{A4AFB6DA-A477-4233-BE17-A9B506DEDCF1}" type="sibTrans" cxnId="{70B33BA5-1A82-4C76-83E5-4E293727C157}">
      <dgm:prSet/>
      <dgm:spPr/>
      <dgm:t>
        <a:bodyPr/>
        <a:lstStyle/>
        <a:p>
          <a:endParaRPr lang="en-GB"/>
        </a:p>
      </dgm:t>
    </dgm:pt>
    <dgm:pt modelId="{4A2999C2-F7F9-4ACC-BD80-CCA86592807D}">
      <dgm:prSet phldrT="[Text]" phldr="0"/>
      <dgm:spPr/>
      <dgm:t>
        <a:bodyPr/>
        <a:lstStyle/>
        <a:p>
          <a:r>
            <a:rPr lang="en-GB">
              <a:latin typeface="Myriad Pro"/>
            </a:rPr>
            <a:t>Performance</a:t>
          </a:r>
          <a:endParaRPr lang="en-GB"/>
        </a:p>
      </dgm:t>
    </dgm:pt>
    <dgm:pt modelId="{6CEA9EF5-44E9-4947-8C68-AE6E3E940C6E}" type="parTrans" cxnId="{6AD7B430-EC17-4D2B-9886-6D432DE01EF9}">
      <dgm:prSet/>
      <dgm:spPr/>
      <dgm:t>
        <a:bodyPr/>
        <a:lstStyle/>
        <a:p>
          <a:endParaRPr lang="en-GB"/>
        </a:p>
      </dgm:t>
    </dgm:pt>
    <dgm:pt modelId="{E26C6965-B543-4881-95B9-3308C65FF12A}" type="sibTrans" cxnId="{6AD7B430-EC17-4D2B-9886-6D432DE01EF9}">
      <dgm:prSet/>
      <dgm:spPr/>
      <dgm:t>
        <a:bodyPr/>
        <a:lstStyle/>
        <a:p>
          <a:endParaRPr lang="en-GB"/>
        </a:p>
      </dgm:t>
    </dgm:pt>
    <dgm:pt modelId="{93707162-D871-45DE-84D2-000C6742A7C7}">
      <dgm:prSet phldrT="[Text]" phldr="0"/>
      <dgm:spPr/>
      <dgm:t>
        <a:bodyPr/>
        <a:lstStyle/>
        <a:p>
          <a:pPr rtl="0"/>
          <a:r>
            <a:rPr lang="en-GB"/>
            <a:t>Business</a:t>
          </a:r>
        </a:p>
      </dgm:t>
    </dgm:pt>
    <dgm:pt modelId="{01981EEC-827E-42E8-9CEF-3F560F6A3772}" type="parTrans" cxnId="{316B8125-E6CD-445B-8A54-4BAC9EFE19A4}">
      <dgm:prSet/>
      <dgm:spPr/>
      <dgm:t>
        <a:bodyPr/>
        <a:lstStyle/>
        <a:p>
          <a:endParaRPr lang="en-GB"/>
        </a:p>
      </dgm:t>
    </dgm:pt>
    <dgm:pt modelId="{E296A4D8-61D7-497D-A90C-CA54B3D2B909}" type="sibTrans" cxnId="{316B8125-E6CD-445B-8A54-4BAC9EFE19A4}">
      <dgm:prSet/>
      <dgm:spPr/>
      <dgm:t>
        <a:bodyPr/>
        <a:lstStyle/>
        <a:p>
          <a:endParaRPr lang="en-GB"/>
        </a:p>
      </dgm:t>
    </dgm:pt>
    <dgm:pt modelId="{5E3CFE78-0D0D-4096-BAFC-B3F76D52C6A5}">
      <dgm:prSet phldrT="[Text]" phldr="0"/>
      <dgm:spPr/>
      <dgm:t>
        <a:bodyPr/>
        <a:lstStyle/>
        <a:p>
          <a:pPr rtl="0"/>
          <a:r>
            <a:rPr lang="en-GB">
              <a:latin typeface="Myriad Pro"/>
            </a:rPr>
            <a:t>Personal </a:t>
          </a:r>
          <a:endParaRPr lang="en-GB"/>
        </a:p>
      </dgm:t>
    </dgm:pt>
    <dgm:pt modelId="{6D45925D-6AB8-4D9B-9D93-B6849F9912DC}" type="parTrans" cxnId="{D1E69E81-EC1D-4310-BFBF-268F72BFA74F}">
      <dgm:prSet/>
      <dgm:spPr/>
      <dgm:t>
        <a:bodyPr/>
        <a:lstStyle/>
        <a:p>
          <a:endParaRPr lang="en-GB"/>
        </a:p>
      </dgm:t>
    </dgm:pt>
    <dgm:pt modelId="{CA8C9A40-F91F-425F-88EF-55A2616F0A9E}" type="sibTrans" cxnId="{D1E69E81-EC1D-4310-BFBF-268F72BFA74F}">
      <dgm:prSet/>
      <dgm:spPr/>
      <dgm:t>
        <a:bodyPr/>
        <a:lstStyle/>
        <a:p>
          <a:endParaRPr lang="en-GB"/>
        </a:p>
      </dgm:t>
    </dgm:pt>
    <dgm:pt modelId="{7F38D8A7-6D87-4EB1-9191-201E4D16958F}" type="pres">
      <dgm:prSet presAssocID="{89D02123-3C2B-4A4A-9095-F1432985F50B}" presName="diagram" presStyleCnt="0">
        <dgm:presLayoutVars>
          <dgm:dir/>
          <dgm:resizeHandles val="exact"/>
        </dgm:presLayoutVars>
      </dgm:prSet>
      <dgm:spPr/>
    </dgm:pt>
    <dgm:pt modelId="{C2991DA5-C800-4144-882D-6F3E21E4127A}" type="pres">
      <dgm:prSet presAssocID="{5FBB95C5-00C0-4C62-AFD3-CEBACB03CBE4}" presName="node" presStyleLbl="node1" presStyleIdx="0" presStyleCnt="5">
        <dgm:presLayoutVars>
          <dgm:bulletEnabled val="1"/>
        </dgm:presLayoutVars>
      </dgm:prSet>
      <dgm:spPr/>
    </dgm:pt>
    <dgm:pt modelId="{FFA57873-3D93-4E67-8C6F-D5627414A5FC}" type="pres">
      <dgm:prSet presAssocID="{800EBF74-1996-4B99-9F22-09CE240D31E9}" presName="sibTrans" presStyleCnt="0"/>
      <dgm:spPr/>
    </dgm:pt>
    <dgm:pt modelId="{993FC3F3-883F-460C-8A6E-AFA16DFF77E9}" type="pres">
      <dgm:prSet presAssocID="{24FE2EE3-9665-4916-A16C-866DD158ADE4}" presName="node" presStyleLbl="node1" presStyleIdx="1" presStyleCnt="5">
        <dgm:presLayoutVars>
          <dgm:bulletEnabled val="1"/>
        </dgm:presLayoutVars>
      </dgm:prSet>
      <dgm:spPr/>
    </dgm:pt>
    <dgm:pt modelId="{5661F190-9CEE-4CAB-A081-BF4B692B9D7A}" type="pres">
      <dgm:prSet presAssocID="{A4AFB6DA-A477-4233-BE17-A9B506DEDCF1}" presName="sibTrans" presStyleCnt="0"/>
      <dgm:spPr/>
    </dgm:pt>
    <dgm:pt modelId="{BC8ED85D-3486-4040-AA4C-353DE87606E0}" type="pres">
      <dgm:prSet presAssocID="{4A2999C2-F7F9-4ACC-BD80-CCA86592807D}" presName="node" presStyleLbl="node1" presStyleIdx="2" presStyleCnt="5">
        <dgm:presLayoutVars>
          <dgm:bulletEnabled val="1"/>
        </dgm:presLayoutVars>
      </dgm:prSet>
      <dgm:spPr/>
    </dgm:pt>
    <dgm:pt modelId="{A5806352-2153-4EF4-B5FB-CF04FE03DDF9}" type="pres">
      <dgm:prSet presAssocID="{E26C6965-B543-4881-95B9-3308C65FF12A}" presName="sibTrans" presStyleCnt="0"/>
      <dgm:spPr/>
    </dgm:pt>
    <dgm:pt modelId="{8C376723-98BB-4C52-B68C-42F4D048FBB6}" type="pres">
      <dgm:prSet presAssocID="{93707162-D871-45DE-84D2-000C6742A7C7}" presName="node" presStyleLbl="node1" presStyleIdx="3" presStyleCnt="5">
        <dgm:presLayoutVars>
          <dgm:bulletEnabled val="1"/>
        </dgm:presLayoutVars>
      </dgm:prSet>
      <dgm:spPr/>
    </dgm:pt>
    <dgm:pt modelId="{30CFF768-E399-4BF1-8C40-1D6CF1A60D70}" type="pres">
      <dgm:prSet presAssocID="{E296A4D8-61D7-497D-A90C-CA54B3D2B909}" presName="sibTrans" presStyleCnt="0"/>
      <dgm:spPr/>
    </dgm:pt>
    <dgm:pt modelId="{22577862-2A45-4C44-976A-A914F0190877}" type="pres">
      <dgm:prSet presAssocID="{5E3CFE78-0D0D-4096-BAFC-B3F76D52C6A5}" presName="node" presStyleLbl="node1" presStyleIdx="4" presStyleCnt="5">
        <dgm:presLayoutVars>
          <dgm:bulletEnabled val="1"/>
        </dgm:presLayoutVars>
      </dgm:prSet>
      <dgm:spPr/>
    </dgm:pt>
  </dgm:ptLst>
  <dgm:cxnLst>
    <dgm:cxn modelId="{316B8125-E6CD-445B-8A54-4BAC9EFE19A4}" srcId="{89D02123-3C2B-4A4A-9095-F1432985F50B}" destId="{93707162-D871-45DE-84D2-000C6742A7C7}" srcOrd="3" destOrd="0" parTransId="{01981EEC-827E-42E8-9CEF-3F560F6A3772}" sibTransId="{E296A4D8-61D7-497D-A90C-CA54B3D2B909}"/>
    <dgm:cxn modelId="{6AD7B430-EC17-4D2B-9886-6D432DE01EF9}" srcId="{89D02123-3C2B-4A4A-9095-F1432985F50B}" destId="{4A2999C2-F7F9-4ACC-BD80-CCA86592807D}" srcOrd="2" destOrd="0" parTransId="{6CEA9EF5-44E9-4947-8C68-AE6E3E940C6E}" sibTransId="{E26C6965-B543-4881-95B9-3308C65FF12A}"/>
    <dgm:cxn modelId="{7BA9AC39-10C3-451E-947A-A16510CF34DB}" type="presOf" srcId="{93707162-D871-45DE-84D2-000C6742A7C7}" destId="{8C376723-98BB-4C52-B68C-42F4D048FBB6}" srcOrd="0" destOrd="0" presId="urn:microsoft.com/office/officeart/2005/8/layout/default"/>
    <dgm:cxn modelId="{3F59B961-F8D8-4495-8CB4-915685120512}" srcId="{89D02123-3C2B-4A4A-9095-F1432985F50B}" destId="{5FBB95C5-00C0-4C62-AFD3-CEBACB03CBE4}" srcOrd="0" destOrd="0" parTransId="{C2B6386E-E3C0-4EA3-BD5A-F4811A7A1387}" sibTransId="{800EBF74-1996-4B99-9F22-09CE240D31E9}"/>
    <dgm:cxn modelId="{D1E69E81-EC1D-4310-BFBF-268F72BFA74F}" srcId="{89D02123-3C2B-4A4A-9095-F1432985F50B}" destId="{5E3CFE78-0D0D-4096-BAFC-B3F76D52C6A5}" srcOrd="4" destOrd="0" parTransId="{6D45925D-6AB8-4D9B-9D93-B6849F9912DC}" sibTransId="{CA8C9A40-F91F-425F-88EF-55A2616F0A9E}"/>
    <dgm:cxn modelId="{80DEFC9C-0792-47A9-9AA8-3314FB729F4A}" type="presOf" srcId="{4A2999C2-F7F9-4ACC-BD80-CCA86592807D}" destId="{BC8ED85D-3486-4040-AA4C-353DE87606E0}" srcOrd="0" destOrd="0" presId="urn:microsoft.com/office/officeart/2005/8/layout/default"/>
    <dgm:cxn modelId="{71C009A3-DEE8-47E8-B274-01EBF56432CE}" type="presOf" srcId="{5E3CFE78-0D0D-4096-BAFC-B3F76D52C6A5}" destId="{22577862-2A45-4C44-976A-A914F0190877}" srcOrd="0" destOrd="0" presId="urn:microsoft.com/office/officeart/2005/8/layout/default"/>
    <dgm:cxn modelId="{70B33BA5-1A82-4C76-83E5-4E293727C157}" srcId="{89D02123-3C2B-4A4A-9095-F1432985F50B}" destId="{24FE2EE3-9665-4916-A16C-866DD158ADE4}" srcOrd="1" destOrd="0" parTransId="{3AED784C-A0D8-4E83-9607-A824FF034F52}" sibTransId="{A4AFB6DA-A477-4233-BE17-A9B506DEDCF1}"/>
    <dgm:cxn modelId="{C2CF62AE-9479-42EC-9256-E0EA6E24CA85}" type="presOf" srcId="{89D02123-3C2B-4A4A-9095-F1432985F50B}" destId="{7F38D8A7-6D87-4EB1-9191-201E4D16958F}" srcOrd="0" destOrd="0" presId="urn:microsoft.com/office/officeart/2005/8/layout/default"/>
    <dgm:cxn modelId="{14B9DDD8-02DC-4B96-99B0-C37C852E7DF9}" type="presOf" srcId="{24FE2EE3-9665-4916-A16C-866DD158ADE4}" destId="{993FC3F3-883F-460C-8A6E-AFA16DFF77E9}" srcOrd="0" destOrd="0" presId="urn:microsoft.com/office/officeart/2005/8/layout/default"/>
    <dgm:cxn modelId="{FFC505F8-0330-4ACA-BD74-49B8F58AC78A}" type="presOf" srcId="{5FBB95C5-00C0-4C62-AFD3-CEBACB03CBE4}" destId="{C2991DA5-C800-4144-882D-6F3E21E4127A}" srcOrd="0" destOrd="0" presId="urn:microsoft.com/office/officeart/2005/8/layout/default"/>
    <dgm:cxn modelId="{B00BC89D-10F1-462C-862E-6C07A149D5A9}" type="presParOf" srcId="{7F38D8A7-6D87-4EB1-9191-201E4D16958F}" destId="{C2991DA5-C800-4144-882D-6F3E21E4127A}" srcOrd="0" destOrd="0" presId="urn:microsoft.com/office/officeart/2005/8/layout/default"/>
    <dgm:cxn modelId="{4268F0D8-CDE7-451E-976C-F40CB1ECE49D}" type="presParOf" srcId="{7F38D8A7-6D87-4EB1-9191-201E4D16958F}" destId="{FFA57873-3D93-4E67-8C6F-D5627414A5FC}" srcOrd="1" destOrd="0" presId="urn:microsoft.com/office/officeart/2005/8/layout/default"/>
    <dgm:cxn modelId="{D1B00E28-CE9D-44DE-A05B-4671980249D5}" type="presParOf" srcId="{7F38D8A7-6D87-4EB1-9191-201E4D16958F}" destId="{993FC3F3-883F-460C-8A6E-AFA16DFF77E9}" srcOrd="2" destOrd="0" presId="urn:microsoft.com/office/officeart/2005/8/layout/default"/>
    <dgm:cxn modelId="{996DF1FC-FAE5-4F4A-BDE1-7E71A3628AAE}" type="presParOf" srcId="{7F38D8A7-6D87-4EB1-9191-201E4D16958F}" destId="{5661F190-9CEE-4CAB-A081-BF4B692B9D7A}" srcOrd="3" destOrd="0" presId="urn:microsoft.com/office/officeart/2005/8/layout/default"/>
    <dgm:cxn modelId="{A79BDE33-A411-466B-9C85-A396CCB67241}" type="presParOf" srcId="{7F38D8A7-6D87-4EB1-9191-201E4D16958F}" destId="{BC8ED85D-3486-4040-AA4C-353DE87606E0}" srcOrd="4" destOrd="0" presId="urn:microsoft.com/office/officeart/2005/8/layout/default"/>
    <dgm:cxn modelId="{FCA6468E-5579-452E-8EE0-0DDF3D78A8AE}" type="presParOf" srcId="{7F38D8A7-6D87-4EB1-9191-201E4D16958F}" destId="{A5806352-2153-4EF4-B5FB-CF04FE03DDF9}" srcOrd="5" destOrd="0" presId="urn:microsoft.com/office/officeart/2005/8/layout/default"/>
    <dgm:cxn modelId="{8F5F636F-AE48-4025-864F-3DFB0DDBA2AA}" type="presParOf" srcId="{7F38D8A7-6D87-4EB1-9191-201E4D16958F}" destId="{8C376723-98BB-4C52-B68C-42F4D048FBB6}" srcOrd="6" destOrd="0" presId="urn:microsoft.com/office/officeart/2005/8/layout/default"/>
    <dgm:cxn modelId="{191E5B2D-2B7A-4DEC-9CED-D9BF2F7881A1}" type="presParOf" srcId="{7F38D8A7-6D87-4EB1-9191-201E4D16958F}" destId="{30CFF768-E399-4BF1-8C40-1D6CF1A60D70}" srcOrd="7" destOrd="0" presId="urn:microsoft.com/office/officeart/2005/8/layout/default"/>
    <dgm:cxn modelId="{573C845A-C91C-4238-A8CE-BF4C15D67ACD}" type="presParOf" srcId="{7F38D8A7-6D87-4EB1-9191-201E4D16958F}" destId="{22577862-2A45-4C44-976A-A914F0190877}"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91DA5-C800-4144-882D-6F3E21E4127A}">
      <dsp:nvSpPr>
        <dsp:cNvPr id="0" name=""/>
        <dsp:cNvSpPr/>
      </dsp:nvSpPr>
      <dsp:spPr>
        <a:xfrm>
          <a:off x="0" y="352831"/>
          <a:ext cx="2184941" cy="131096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a:t>Skills </a:t>
          </a:r>
          <a:r>
            <a:rPr lang="en-GB" sz="2600" kern="1200">
              <a:latin typeface="Myriad Pro"/>
            </a:rPr>
            <a:t>development </a:t>
          </a:r>
          <a:endParaRPr lang="en-GB" sz="2600" kern="1200"/>
        </a:p>
      </dsp:txBody>
      <dsp:txXfrm>
        <a:off x="0" y="352831"/>
        <a:ext cx="2184941" cy="1310965"/>
      </dsp:txXfrm>
    </dsp:sp>
    <dsp:sp modelId="{993FC3F3-883F-460C-8A6E-AFA16DFF77E9}">
      <dsp:nvSpPr>
        <dsp:cNvPr id="0" name=""/>
        <dsp:cNvSpPr/>
      </dsp:nvSpPr>
      <dsp:spPr>
        <a:xfrm>
          <a:off x="2403436" y="352831"/>
          <a:ext cx="2184941" cy="131096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latin typeface="Myriad Pro"/>
            </a:rPr>
            <a:t>Sucession</a:t>
          </a:r>
          <a:endParaRPr lang="en-GB" sz="2600" kern="1200"/>
        </a:p>
      </dsp:txBody>
      <dsp:txXfrm>
        <a:off x="2403436" y="352831"/>
        <a:ext cx="2184941" cy="1310965"/>
      </dsp:txXfrm>
    </dsp:sp>
    <dsp:sp modelId="{BC8ED85D-3486-4040-AA4C-353DE87606E0}">
      <dsp:nvSpPr>
        <dsp:cNvPr id="0" name=""/>
        <dsp:cNvSpPr/>
      </dsp:nvSpPr>
      <dsp:spPr>
        <a:xfrm>
          <a:off x="4806872" y="352831"/>
          <a:ext cx="2184941" cy="131096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latin typeface="Myriad Pro"/>
            </a:rPr>
            <a:t>Performance</a:t>
          </a:r>
          <a:endParaRPr lang="en-GB" sz="2600" kern="1200"/>
        </a:p>
      </dsp:txBody>
      <dsp:txXfrm>
        <a:off x="4806872" y="352831"/>
        <a:ext cx="2184941" cy="1310965"/>
      </dsp:txXfrm>
    </dsp:sp>
    <dsp:sp modelId="{8C376723-98BB-4C52-B68C-42F4D048FBB6}">
      <dsp:nvSpPr>
        <dsp:cNvPr id="0" name=""/>
        <dsp:cNvSpPr/>
      </dsp:nvSpPr>
      <dsp:spPr>
        <a:xfrm>
          <a:off x="1201718" y="1882291"/>
          <a:ext cx="2184941" cy="131096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a:t>Business</a:t>
          </a:r>
        </a:p>
      </dsp:txBody>
      <dsp:txXfrm>
        <a:off x="1201718" y="1882291"/>
        <a:ext cx="2184941" cy="1310965"/>
      </dsp:txXfrm>
    </dsp:sp>
    <dsp:sp modelId="{22577862-2A45-4C44-976A-A914F0190877}">
      <dsp:nvSpPr>
        <dsp:cNvPr id="0" name=""/>
        <dsp:cNvSpPr/>
      </dsp:nvSpPr>
      <dsp:spPr>
        <a:xfrm>
          <a:off x="3605154" y="1882291"/>
          <a:ext cx="2184941" cy="131096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a:latin typeface="Myriad Pro"/>
            </a:rPr>
            <a:t>Personal </a:t>
          </a:r>
          <a:endParaRPr lang="en-GB" sz="2600" kern="1200"/>
        </a:p>
      </dsp:txBody>
      <dsp:txXfrm>
        <a:off x="3605154" y="1882291"/>
        <a:ext cx="2184941" cy="131096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23/04/2023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4/23/2023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https://uowtsd.sharepoint.com/:v:/t/LecturerRebeccaKavanagh_GRP/ETsolUv1L9xGqYq1sIBCzGkBPKtcQt-tDDzAS2NntcY33w?e=Yzx5SZ </a:t>
            </a:r>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905949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buFont typeface="Arial"/>
              <a:buChar char="•"/>
            </a:pPr>
            <a:r>
              <a:rPr lang="en-GB" b="1"/>
              <a:t>Business – </a:t>
            </a:r>
            <a:r>
              <a:rPr lang="en-GB"/>
              <a:t>managing change/Organisational Development</a:t>
            </a:r>
            <a:endParaRPr lang="en-US"/>
          </a:p>
          <a:p>
            <a:pPr marL="285750" indent="-285750">
              <a:spcBef>
                <a:spcPct val="20000"/>
              </a:spcBef>
              <a:buFont typeface="Arial"/>
              <a:buChar char="•"/>
            </a:pPr>
            <a:r>
              <a:rPr lang="en-GB" b="1"/>
              <a:t>Executive – </a:t>
            </a:r>
            <a:r>
              <a:rPr lang="en-GB"/>
              <a:t>succession planning – retirement, secondment cover, maternity leave, promotion, </a:t>
            </a:r>
            <a:endParaRPr lang="en-US"/>
          </a:p>
          <a:p>
            <a:pPr marL="285750" indent="-285750">
              <a:spcBef>
                <a:spcPct val="20000"/>
              </a:spcBef>
              <a:buFont typeface="Arial"/>
              <a:buChar char="•"/>
            </a:pPr>
            <a:r>
              <a:rPr lang="en-GB" b="1"/>
              <a:t>Performance – </a:t>
            </a:r>
            <a:r>
              <a:rPr lang="en-GB"/>
              <a:t>enhancing performance</a:t>
            </a:r>
            <a:endParaRPr lang="en-US"/>
          </a:p>
          <a:p>
            <a:pPr marL="285750" indent="-285750">
              <a:spcBef>
                <a:spcPct val="20000"/>
              </a:spcBef>
              <a:buFont typeface="Arial"/>
              <a:buChar char="•"/>
            </a:pPr>
            <a:r>
              <a:rPr lang="en-GB" b="1"/>
              <a:t>Skills development - </a:t>
            </a:r>
            <a:r>
              <a:rPr lang="en-GB"/>
              <a:t>focus on the skills required to perform the job function </a:t>
            </a:r>
            <a:endParaRPr lang="en-US"/>
          </a:p>
          <a:p>
            <a:pPr marL="285750" indent="-285750">
              <a:spcBef>
                <a:spcPct val="20000"/>
              </a:spcBef>
              <a:buFont typeface="Arial"/>
              <a:buChar char="•"/>
            </a:pPr>
            <a:r>
              <a:rPr lang="en-GB" b="1"/>
              <a:t>Personal  - </a:t>
            </a:r>
            <a:r>
              <a:rPr lang="en-GB"/>
              <a:t>achieve  aspirations and fulfil  needs </a:t>
            </a:r>
          </a:p>
          <a:p>
            <a:pPr marL="285750" indent="-285750">
              <a:spcBef>
                <a:spcPct val="20000"/>
              </a:spcBef>
              <a:buFont typeface="Arial"/>
              <a:buChar char="•"/>
            </a:pPr>
            <a:endParaRPr lang="en-GB"/>
          </a:p>
          <a:p>
            <a:endParaRPr lang="en-US">
              <a:cs typeface="Calibri"/>
            </a:endParaRPr>
          </a:p>
        </p:txBody>
      </p:sp>
      <p:sp>
        <p:nvSpPr>
          <p:cNvPr id="4" name="Slide Number Placeholder 3"/>
          <p:cNvSpPr>
            <a:spLocks noGrp="1"/>
          </p:cNvSpPr>
          <p:nvPr>
            <p:ph type="sldNum" sz="quarter" idx="5"/>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1369058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40AADF2F-95E2-413B-B93A-FAB5C5B6F052}"/>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A5791F02-6276-4635-A542-F4D269B3654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Encourage students to take notes and share their observations</a:t>
            </a:r>
          </a:p>
          <a:p>
            <a:endParaRPr lang="en-GB" altLang="en-US"/>
          </a:p>
          <a:p>
            <a:r>
              <a:rPr lang="en-GB" altLang="en-US"/>
              <a:t>https://web.microsoftstream.com/video/8b63faad-4308-4d9d-af31-c3080633b93b</a:t>
            </a:r>
          </a:p>
        </p:txBody>
      </p:sp>
      <p:sp>
        <p:nvSpPr>
          <p:cNvPr id="16388" name="Slide Number Placeholder 3">
            <a:extLst>
              <a:ext uri="{FF2B5EF4-FFF2-40B4-BE49-F238E27FC236}">
                <a16:creationId xmlns:a16="http://schemas.microsoft.com/office/drawing/2014/main" id="{BADD3138-B951-4B5E-BC05-7383131CEE8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5C446A9-5719-4693-AE6D-F797C5A78414}" type="slidenum">
              <a:rPr lang="en-GB" altLang="en-US" smtClean="0"/>
              <a:pPr/>
              <a:t>13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E4B35751-98C9-4CEA-B257-F3F9C4919B74}"/>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E70CC49F-2EE9-4BBC-B03F-419C4246AE0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Encourage students to again take notes and discuss afterwards. </a:t>
            </a:r>
          </a:p>
          <a:p>
            <a:endParaRPr lang="en-GB" altLang="en-US"/>
          </a:p>
          <a:p>
            <a:r>
              <a:rPr lang="en-GB" altLang="en-US"/>
              <a:t>https://web.microsoftstream.com/video/f8b45462-ab66-40b3-a895-8b8ed7f99f8b</a:t>
            </a:r>
          </a:p>
          <a:p>
            <a:endParaRPr lang="en-GB" altLang="en-US"/>
          </a:p>
        </p:txBody>
      </p:sp>
      <p:sp>
        <p:nvSpPr>
          <p:cNvPr id="18436" name="Slide Number Placeholder 3">
            <a:extLst>
              <a:ext uri="{FF2B5EF4-FFF2-40B4-BE49-F238E27FC236}">
                <a16:creationId xmlns:a16="http://schemas.microsoft.com/office/drawing/2014/main" id="{5035AD42-1128-41E2-B36E-F351BD0A560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C5A0D52-F3CC-401A-87C2-C932858E92F3}" type="slidenum">
              <a:rPr lang="en-GB" altLang="en-US" smtClean="0"/>
              <a:pPr/>
              <a:t>14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ABDE73CF-A54E-19AB-1593-5CA8250B0E1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91B29C71-B970-341D-E23D-33A4394DFB5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As part of performance management, the manager-as-coach or mentor will need to listen to their employee unless a monologue is the chosen method. When a coaching or mentoring relationship is working effectively, the coach is really listening. We regard this as one of the most important skills because although it is a basic skill, the remainder of the</a:t>
            </a:r>
          </a:p>
        </p:txBody>
      </p:sp>
      <p:sp>
        <p:nvSpPr>
          <p:cNvPr id="9220" name="Slide Number Placeholder 3">
            <a:extLst>
              <a:ext uri="{FF2B5EF4-FFF2-40B4-BE49-F238E27FC236}">
                <a16:creationId xmlns:a16="http://schemas.microsoft.com/office/drawing/2014/main" id="{42E395AD-F246-5F61-7B93-482919520C4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02C0947-E17F-43E6-9AEC-F63CB10AFC02}" type="slidenum">
              <a:rPr lang="en-GB" altLang="en-US" smtClean="0"/>
              <a:pPr/>
              <a:t>15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C8BCB942-4E66-AF62-70ED-F0878729CC3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A90C8473-E66A-1D5E-BF8C-E9118838EC0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latin typeface="Arial" panose="020B0604020202020204" pitchFamily="34" charset="0"/>
                <a:cs typeface="Arial" panose="020B0604020202020204" pitchFamily="34" charset="0"/>
              </a:rPr>
              <a:t>If summary and reflection is done well, rapport is enhanced</a:t>
            </a:r>
          </a:p>
          <a:p>
            <a:endParaRPr lang="en-GB" altLang="en-US">
              <a:solidFill>
                <a:srgbClr val="000000"/>
              </a:solidFill>
              <a:latin typeface="Arial" panose="020B0604020202020204" pitchFamily="34" charset="0"/>
            </a:endParaRPr>
          </a:p>
          <a:p>
            <a:r>
              <a:rPr lang="en-GB" altLang="en-US">
                <a:solidFill>
                  <a:srgbClr val="000000"/>
                </a:solidFill>
                <a:latin typeface="Arial" panose="020B0604020202020204" pitchFamily="34" charset="0"/>
              </a:rPr>
              <a:t>It is useful to bear in mind you can summarise under the same categories as we use to monitor our listening, i.e. we can summarise facts, feelings, values, assumptions, bottom-line and even the unspoken! Useful summary phrases include:</a:t>
            </a:r>
          </a:p>
          <a:p>
            <a:pPr>
              <a:buFontTx/>
              <a:buChar char="•"/>
            </a:pPr>
            <a:r>
              <a:rPr lang="en-GB" altLang="en-US">
                <a:solidFill>
                  <a:srgbClr val="000000"/>
                </a:solidFill>
                <a:latin typeface="Arial" panose="020B0604020202020204" pitchFamily="34" charset="0"/>
              </a:rPr>
              <a:t>Can I sum up here: the key facts seem to be ...?</a:t>
            </a:r>
          </a:p>
          <a:p>
            <a:pPr>
              <a:buFontTx/>
              <a:buChar char="•"/>
            </a:pPr>
            <a:r>
              <a:rPr lang="en-GB" altLang="en-US">
                <a:solidFill>
                  <a:srgbClr val="000000"/>
                </a:solidFill>
                <a:latin typeface="Arial" panose="020B0604020202020204" pitchFamily="34" charset="0"/>
              </a:rPr>
              <a:t>Can I just check – it sounds as if you are feeling disappointed ...?'</a:t>
            </a:r>
          </a:p>
          <a:p>
            <a:pPr>
              <a:buFontTx/>
              <a:buChar char="•"/>
            </a:pPr>
            <a:r>
              <a:rPr lang="en-GB" altLang="en-US">
                <a:solidFill>
                  <a:srgbClr val="000000"/>
                </a:solidFill>
                <a:latin typeface="Arial" panose="020B0604020202020204" pitchFamily="34" charset="0"/>
              </a:rPr>
              <a:t>It sounds as if the principle of fairness is really important to you – have I got that right?</a:t>
            </a:r>
          </a:p>
          <a:p>
            <a:pPr>
              <a:buFontTx/>
              <a:buChar char="•"/>
            </a:pPr>
            <a:r>
              <a:rPr lang="en-GB" altLang="en-US">
                <a:solidFill>
                  <a:srgbClr val="000000"/>
                </a:solidFill>
                <a:latin typeface="Arial" panose="020B0604020202020204" pitchFamily="34" charset="0"/>
              </a:rPr>
              <a:t>It seems like the bottom line here is that you want to make a decision sooner rather than later – is that right?</a:t>
            </a:r>
          </a:p>
          <a:p>
            <a:pPr>
              <a:buFontTx/>
              <a:buChar char="•"/>
            </a:pPr>
            <a:r>
              <a:rPr lang="en-GB" altLang="en-US">
                <a:solidFill>
                  <a:srgbClr val="000000"/>
                </a:solidFill>
                <a:latin typeface="Arial" panose="020B0604020202020204" pitchFamily="34" charset="0"/>
              </a:rPr>
              <a:t>I notice you have said nothing about how the others in the team see this.</a:t>
            </a:r>
          </a:p>
          <a:p>
            <a:endParaRPr lang="en-GB" altLang="en-US">
              <a:solidFill>
                <a:srgbClr val="000000"/>
              </a:solidFill>
              <a:latin typeface="Arial" panose="020B0604020202020204" pitchFamily="34" charset="0"/>
            </a:endParaRPr>
          </a:p>
          <a:p>
            <a:endParaRPr lang="en-GB" altLang="en-US">
              <a:solidFill>
                <a:srgbClr val="000000"/>
              </a:solidFill>
              <a:latin typeface="Arial" panose="020B0604020202020204" pitchFamily="34" charset="0"/>
            </a:endParaRPr>
          </a:p>
          <a:p>
            <a:r>
              <a:rPr lang="en-GB" altLang="en-US">
                <a:solidFill>
                  <a:srgbClr val="2E2E2E"/>
                </a:solidFill>
                <a:latin typeface="Open Sans" panose="020B0606030504020204" pitchFamily="34" charset="0"/>
              </a:rPr>
              <a:t>Paraphrasing - This gives an opportunity for the person to say, ‘No, that's not quite right’, or ‘Perhaps I said that but what I really meant was this’, so that they correct themselves to add more information.</a:t>
            </a:r>
          </a:p>
          <a:p>
            <a:r>
              <a:rPr lang="en-GB" altLang="en-US">
                <a:solidFill>
                  <a:srgbClr val="2E2E2E"/>
                </a:solidFill>
                <a:latin typeface="Open Sans" panose="020B0606030504020204" pitchFamily="34" charset="0"/>
              </a:rPr>
              <a:t>An accurate paraphrase should capture the essential meaning of the received message, without subtracting or adding to it: subtraction or addition can distort the actual meaning. A paraphrase has more than one effect. It allows the person to know that the coach has in fact listened to what has been said, and demonstrates the precise understanding of the content that the coach has </a:t>
            </a:r>
            <a:r>
              <a:rPr lang="en-GB" altLang="en-US" err="1">
                <a:solidFill>
                  <a:srgbClr val="2E2E2E"/>
                </a:solidFill>
                <a:latin typeface="Open Sans" panose="020B0606030504020204" pitchFamily="34" charset="0"/>
              </a:rPr>
              <a:t>accquired</a:t>
            </a:r>
            <a:r>
              <a:rPr lang="en-GB" altLang="en-US">
                <a:solidFill>
                  <a:srgbClr val="2E2E2E"/>
                </a:solidFill>
                <a:latin typeface="Open Sans" panose="020B0606030504020204" pitchFamily="34" charset="0"/>
              </a:rPr>
              <a:t>. It also allows the </a:t>
            </a:r>
            <a:r>
              <a:rPr lang="en-GB" altLang="en-US" err="1">
                <a:solidFill>
                  <a:srgbClr val="2E2E2E"/>
                </a:solidFill>
                <a:latin typeface="Open Sans" panose="020B0606030504020204" pitchFamily="34" charset="0"/>
              </a:rPr>
              <a:t>coachee</a:t>
            </a:r>
            <a:r>
              <a:rPr lang="en-GB" altLang="en-US">
                <a:solidFill>
                  <a:srgbClr val="2E2E2E"/>
                </a:solidFill>
                <a:latin typeface="Open Sans" panose="020B0606030504020204" pitchFamily="34" charset="0"/>
              </a:rPr>
              <a:t> to rethink, to re-hear and, if necessary, to amend what they have said. It is a fully clarifying procedure.</a:t>
            </a:r>
          </a:p>
          <a:p>
            <a:endParaRPr lang="en-GB" altLang="en-US">
              <a:solidFill>
                <a:srgbClr val="000000"/>
              </a:solidFill>
              <a:latin typeface="Arial" panose="020B0604020202020204" pitchFamily="34" charset="0"/>
            </a:endParaRPr>
          </a:p>
          <a:p>
            <a:r>
              <a:rPr lang="en-GB" altLang="en-US">
                <a:solidFill>
                  <a:srgbClr val="000000"/>
                </a:solidFill>
                <a:latin typeface="Arial" panose="020B0604020202020204" pitchFamily="34" charset="0"/>
              </a:rPr>
              <a:t>When the coach offers summary or reflection there are a number of benefits:</a:t>
            </a:r>
          </a:p>
          <a:p>
            <a:pPr>
              <a:buFontTx/>
              <a:buChar char="•"/>
            </a:pPr>
            <a:r>
              <a:rPr lang="en-GB" altLang="en-US">
                <a:solidFill>
                  <a:srgbClr val="000000"/>
                </a:solidFill>
                <a:latin typeface="Arial" panose="020B0604020202020204" pitchFamily="34" charset="0"/>
              </a:rPr>
              <a:t>The </a:t>
            </a:r>
            <a:r>
              <a:rPr lang="en-GB" altLang="en-US" err="1">
                <a:solidFill>
                  <a:srgbClr val="000000"/>
                </a:solidFill>
                <a:latin typeface="Arial" panose="020B0604020202020204" pitchFamily="34" charset="0"/>
              </a:rPr>
              <a:t>coachee</a:t>
            </a:r>
            <a:r>
              <a:rPr lang="en-GB" altLang="en-US">
                <a:solidFill>
                  <a:srgbClr val="000000"/>
                </a:solidFill>
                <a:latin typeface="Arial" panose="020B0604020202020204" pitchFamily="34" charset="0"/>
              </a:rPr>
              <a:t> knows they are being listened to – even if the summary is not 100% accurate.</a:t>
            </a:r>
          </a:p>
          <a:p>
            <a:pPr>
              <a:buFontTx/>
              <a:buChar char="•"/>
            </a:pPr>
            <a:r>
              <a:rPr lang="en-GB" altLang="en-US">
                <a:solidFill>
                  <a:srgbClr val="000000"/>
                </a:solidFill>
                <a:latin typeface="Arial" panose="020B0604020202020204" pitchFamily="34" charset="0"/>
              </a:rPr>
              <a:t>The </a:t>
            </a:r>
            <a:r>
              <a:rPr lang="en-GB" altLang="en-US" err="1">
                <a:solidFill>
                  <a:srgbClr val="000000"/>
                </a:solidFill>
                <a:latin typeface="Arial" panose="020B0604020202020204" pitchFamily="34" charset="0"/>
              </a:rPr>
              <a:t>coachee</a:t>
            </a:r>
            <a:r>
              <a:rPr lang="en-GB" altLang="en-US">
                <a:solidFill>
                  <a:srgbClr val="000000"/>
                </a:solidFill>
                <a:latin typeface="Arial" panose="020B0604020202020204" pitchFamily="34" charset="0"/>
              </a:rPr>
              <a:t> has the opportunity to reflect on what they have said – the summary acts as a kind of mirror to them.</a:t>
            </a:r>
          </a:p>
          <a:p>
            <a:pPr>
              <a:buFontTx/>
              <a:buChar char="•"/>
            </a:pPr>
            <a:r>
              <a:rPr lang="en-GB" altLang="en-US">
                <a:solidFill>
                  <a:srgbClr val="000000"/>
                </a:solidFill>
                <a:latin typeface="Arial" panose="020B0604020202020204" pitchFamily="34" charset="0"/>
              </a:rPr>
              <a:t>The coach stays on track – in order to summarise you simply have to listen.</a:t>
            </a:r>
          </a:p>
          <a:p>
            <a:pPr>
              <a:buFontTx/>
              <a:buChar char="•"/>
            </a:pPr>
            <a:r>
              <a:rPr lang="en-GB" altLang="en-US">
                <a:solidFill>
                  <a:srgbClr val="000000"/>
                </a:solidFill>
                <a:latin typeface="Arial" panose="020B0604020202020204" pitchFamily="34" charset="0"/>
              </a:rPr>
              <a:t>If summary and reflection is done well, rapport is enhanced.</a:t>
            </a:r>
          </a:p>
          <a:p>
            <a:r>
              <a:rPr lang="en-GB" altLang="en-US">
                <a:solidFill>
                  <a:srgbClr val="000000"/>
                </a:solidFill>
                <a:latin typeface="Arial" panose="020B0604020202020204" pitchFamily="34" charset="0"/>
              </a:rPr>
              <a:t>It is an art rather than a science knowing when and how often to summarise, but rules of thumb are:</a:t>
            </a:r>
          </a:p>
          <a:p>
            <a:pPr>
              <a:buFontTx/>
              <a:buChar char="•"/>
            </a:pPr>
            <a:r>
              <a:rPr lang="en-GB" altLang="en-US">
                <a:solidFill>
                  <a:srgbClr val="000000"/>
                </a:solidFill>
                <a:latin typeface="Arial" panose="020B0604020202020204" pitchFamily="34" charset="0"/>
              </a:rPr>
              <a:t>when the </a:t>
            </a:r>
            <a:r>
              <a:rPr lang="en-GB" altLang="en-US" err="1">
                <a:solidFill>
                  <a:srgbClr val="000000"/>
                </a:solidFill>
                <a:latin typeface="Arial" panose="020B0604020202020204" pitchFamily="34" charset="0"/>
              </a:rPr>
              <a:t>coachee</a:t>
            </a:r>
            <a:r>
              <a:rPr lang="en-GB" altLang="en-US">
                <a:solidFill>
                  <a:srgbClr val="000000"/>
                </a:solidFill>
                <a:latin typeface="Arial" panose="020B0604020202020204" pitchFamily="34" charset="0"/>
              </a:rPr>
              <a:t> might be getting a bit lost or confused</a:t>
            </a:r>
          </a:p>
          <a:p>
            <a:pPr>
              <a:buFontTx/>
              <a:buChar char="•"/>
            </a:pPr>
            <a:r>
              <a:rPr lang="en-GB" altLang="en-US">
                <a:solidFill>
                  <a:srgbClr val="000000"/>
                </a:solidFill>
                <a:latin typeface="Arial" panose="020B0604020202020204" pitchFamily="34" charset="0"/>
              </a:rPr>
              <a:t>when the </a:t>
            </a:r>
            <a:r>
              <a:rPr lang="en-GB" altLang="en-US" err="1">
                <a:solidFill>
                  <a:srgbClr val="000000"/>
                </a:solidFill>
                <a:latin typeface="Arial" panose="020B0604020202020204" pitchFamily="34" charset="0"/>
              </a:rPr>
              <a:t>coachee</a:t>
            </a:r>
            <a:r>
              <a:rPr lang="en-GB" altLang="en-US">
                <a:solidFill>
                  <a:srgbClr val="000000"/>
                </a:solidFill>
                <a:latin typeface="Arial" panose="020B0604020202020204" pitchFamily="34" charset="0"/>
              </a:rPr>
              <a:t> seems to be losing energy in what they are saying</a:t>
            </a:r>
          </a:p>
          <a:p>
            <a:pPr>
              <a:buFontTx/>
              <a:buChar char="•"/>
            </a:pPr>
            <a:r>
              <a:rPr lang="en-GB" altLang="en-US">
                <a:solidFill>
                  <a:srgbClr val="000000"/>
                </a:solidFill>
                <a:latin typeface="Arial" panose="020B0604020202020204" pitchFamily="34" charset="0"/>
              </a:rPr>
              <a:t>when several subjects are raised simultaneously</a:t>
            </a:r>
          </a:p>
          <a:p>
            <a:pPr>
              <a:buFontTx/>
              <a:buChar char="•"/>
            </a:pPr>
            <a:r>
              <a:rPr lang="en-GB" altLang="en-US">
                <a:solidFill>
                  <a:srgbClr val="000000"/>
                </a:solidFill>
                <a:latin typeface="Arial" panose="020B0604020202020204" pitchFamily="34" charset="0"/>
              </a:rPr>
              <a:t>when the coach gets lost or confused!</a:t>
            </a:r>
          </a:p>
          <a:p>
            <a:r>
              <a:rPr lang="en-GB" altLang="en-US">
                <a:solidFill>
                  <a:srgbClr val="000000"/>
                </a:solidFill>
                <a:latin typeface="Arial" panose="020B0604020202020204" pitchFamily="34" charset="0"/>
              </a:rPr>
              <a:t>It is useful to bear in mind you can summarise under the same categories as we use to monitor our listening, i.e. we can summarise facts, feelings, values, assumptions, bottom-line and even the unspoken! </a:t>
            </a:r>
          </a:p>
          <a:p>
            <a:endParaRPr lang="en-GB" altLang="en-US">
              <a:solidFill>
                <a:srgbClr val="000000"/>
              </a:solidFill>
              <a:latin typeface="Arial" panose="020B0604020202020204" pitchFamily="34" charset="0"/>
            </a:endParaRPr>
          </a:p>
          <a:p>
            <a:r>
              <a:rPr lang="en-GB" altLang="en-US">
                <a:solidFill>
                  <a:srgbClr val="000000"/>
                </a:solidFill>
                <a:latin typeface="Arial" panose="020B0604020202020204" pitchFamily="34" charset="0"/>
              </a:rPr>
              <a:t>A word of caution: summary should be just that – a summing up. The danger is that it becomes </a:t>
            </a:r>
            <a:r>
              <a:rPr lang="en-GB" altLang="en-US" i="1">
                <a:solidFill>
                  <a:srgbClr val="000000"/>
                </a:solidFill>
                <a:latin typeface="Arial" panose="020B0604020202020204" pitchFamily="34" charset="0"/>
              </a:rPr>
              <a:t>interpretation, </a:t>
            </a:r>
            <a:r>
              <a:rPr lang="en-GB" altLang="en-US">
                <a:solidFill>
                  <a:srgbClr val="000000"/>
                </a:solidFill>
                <a:latin typeface="Arial" panose="020B0604020202020204" pitchFamily="34" charset="0"/>
              </a:rPr>
              <a:t>i.e. something filtered through our own judgement and presented back to the </a:t>
            </a:r>
            <a:r>
              <a:rPr lang="en-GB" altLang="en-US" err="1">
                <a:solidFill>
                  <a:srgbClr val="000000"/>
                </a:solidFill>
                <a:latin typeface="Arial" panose="020B0604020202020204" pitchFamily="34" charset="0"/>
              </a:rPr>
              <a:t>coachee</a:t>
            </a:r>
            <a:r>
              <a:rPr lang="en-GB" altLang="en-US">
                <a:solidFill>
                  <a:srgbClr val="000000"/>
                </a:solidFill>
                <a:latin typeface="Arial" panose="020B0604020202020204" pitchFamily="34" charset="0"/>
              </a:rPr>
              <a:t> with a lot of our thinking in it. Summarising by saying 'It seems that you have identified problematic relationships with two others in your team – have I got this right?' is fine. Saying something like 'It seems you have a subconscious wish to confront other powerful males and I suspect this is firmly connected with your childhood' is </a:t>
            </a:r>
            <a:r>
              <a:rPr lang="en-GB" altLang="en-US" i="1">
                <a:solidFill>
                  <a:srgbClr val="000000"/>
                </a:solidFill>
                <a:latin typeface="Arial" panose="020B0604020202020204" pitchFamily="34" charset="0"/>
              </a:rPr>
              <a:t>not</a:t>
            </a:r>
            <a:r>
              <a:rPr lang="en-GB" altLang="en-US">
                <a:solidFill>
                  <a:srgbClr val="000000"/>
                </a:solidFill>
                <a:latin typeface="Arial" panose="020B0604020202020204" pitchFamily="34" charset="0"/>
              </a:rPr>
              <a:t> OK in coaching! We are there to help the </a:t>
            </a:r>
            <a:r>
              <a:rPr lang="en-GB" altLang="en-US" err="1">
                <a:solidFill>
                  <a:srgbClr val="000000"/>
                </a:solidFill>
                <a:latin typeface="Arial" panose="020B0604020202020204" pitchFamily="34" charset="0"/>
              </a:rPr>
              <a:t>coachee</a:t>
            </a:r>
            <a:r>
              <a:rPr lang="en-GB" altLang="en-US">
                <a:solidFill>
                  <a:srgbClr val="000000"/>
                </a:solidFill>
                <a:latin typeface="Arial" panose="020B0604020202020204" pitchFamily="34" charset="0"/>
              </a:rPr>
              <a:t> gain insight for themselves, not offer our own.</a:t>
            </a:r>
          </a:p>
          <a:p>
            <a:endParaRPr lang="en-GB" altLang="en-US"/>
          </a:p>
        </p:txBody>
      </p:sp>
      <p:sp>
        <p:nvSpPr>
          <p:cNvPr id="9220" name="Slide Number Placeholder 3">
            <a:extLst>
              <a:ext uri="{FF2B5EF4-FFF2-40B4-BE49-F238E27FC236}">
                <a16:creationId xmlns:a16="http://schemas.microsoft.com/office/drawing/2014/main" id="{15AF66FE-E69F-9445-80A0-5F38BEE9B0D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D150F77-A177-4616-A08A-31DEAEBA059D}" type="slidenum">
              <a:rPr lang="en-GB" altLang="en-US" smtClean="0"/>
              <a:pPr/>
              <a:t>17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9E2194DE-9DB2-E8A2-9DC0-7052FDAA9A0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E3B5BDA5-2C1F-F947-4009-12DA42B1884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i="1">
                <a:solidFill>
                  <a:srgbClr val="2E2E2E"/>
                </a:solidFill>
                <a:latin typeface="Open Sans" panose="020B0606030504020204" pitchFamily="34" charset="0"/>
              </a:rPr>
              <a:t>Reflecting</a:t>
            </a:r>
            <a:r>
              <a:rPr lang="en-GB" altLang="en-US">
                <a:solidFill>
                  <a:srgbClr val="2E2E2E"/>
                </a:solidFill>
                <a:latin typeface="Open Sans" panose="020B0606030504020204" pitchFamily="34" charset="0"/>
              </a:rPr>
              <a:t> adds a different dimension. Having understood precisely what the person has said, reflecting goes on to pick up the </a:t>
            </a:r>
            <a:r>
              <a:rPr lang="en-GB" altLang="en-US" i="1">
                <a:solidFill>
                  <a:srgbClr val="2E2E2E"/>
                </a:solidFill>
                <a:latin typeface="Open Sans" panose="020B0606030504020204" pitchFamily="34" charset="0"/>
              </a:rPr>
              <a:t>emotion</a:t>
            </a:r>
            <a:r>
              <a:rPr lang="en-GB" altLang="en-US">
                <a:solidFill>
                  <a:srgbClr val="2E2E2E"/>
                </a:solidFill>
                <a:latin typeface="Open Sans" panose="020B0606030504020204" pitchFamily="34" charset="0"/>
              </a:rPr>
              <a:t> that was within the content of the message. Reflecting this accurately back to the person is most important.</a:t>
            </a:r>
          </a:p>
          <a:p>
            <a:r>
              <a:rPr lang="en-GB" altLang="en-US">
                <a:solidFill>
                  <a:srgbClr val="2E2E2E"/>
                </a:solidFill>
                <a:latin typeface="Open Sans" panose="020B0606030504020204" pitchFamily="34" charset="0"/>
              </a:rPr>
              <a:t>It should be noted, however, that the coach needs to be tentative. It would be impertinent to </a:t>
            </a:r>
            <a:r>
              <a:rPr lang="en-GB" altLang="en-US" i="1">
                <a:solidFill>
                  <a:srgbClr val="2E2E2E"/>
                </a:solidFill>
                <a:latin typeface="Open Sans" panose="020B0606030504020204" pitchFamily="34" charset="0"/>
              </a:rPr>
              <a:t>assume</a:t>
            </a:r>
            <a:r>
              <a:rPr lang="en-GB" altLang="en-US">
                <a:solidFill>
                  <a:srgbClr val="2E2E2E"/>
                </a:solidFill>
                <a:latin typeface="Open Sans" panose="020B0606030504020204" pitchFamily="34" charset="0"/>
              </a:rPr>
              <a:t> how someone is feeling, so when reflecting, it is important to do so with enough uncertainty in your voice tone to allow the person to correct you. Again, this offers the coachee the opportunity to correct themselves, and thus understand themselves better. In the illustration above, for example, the client might decide that what they mean is ‘No, I'm not so much puzzled as a bit hurt’.</a:t>
            </a:r>
          </a:p>
          <a:p>
            <a:r>
              <a:rPr lang="en-GB" altLang="en-US">
                <a:solidFill>
                  <a:srgbClr val="2E2E2E"/>
                </a:solidFill>
                <a:latin typeface="Open Sans" panose="020B0606030504020204" pitchFamily="34" charset="0"/>
              </a:rPr>
              <a:t>We can demonstrate </a:t>
            </a:r>
            <a:r>
              <a:rPr lang="en-GB" altLang="en-US" i="1">
                <a:solidFill>
                  <a:srgbClr val="2E2E2E"/>
                </a:solidFill>
                <a:latin typeface="Open Sans" panose="020B0606030504020204" pitchFamily="34" charset="0"/>
              </a:rPr>
              <a:t>empathic understanding</a:t>
            </a:r>
            <a:r>
              <a:rPr lang="en-GB" altLang="en-US">
                <a:solidFill>
                  <a:srgbClr val="2E2E2E"/>
                </a:solidFill>
                <a:latin typeface="Open Sans" panose="020B0606030504020204" pitchFamily="34" charset="0"/>
              </a:rPr>
              <a:t> through combining the last two skills. Here, we empathise as we think appropriate, noting the emotion that we believe to be current (reflection), within the context of the information, factual and emotive, that we have heard (paraphrase).</a:t>
            </a:r>
          </a:p>
          <a:p>
            <a:endParaRPr lang="en-GB" altLang="en-US"/>
          </a:p>
        </p:txBody>
      </p:sp>
      <p:sp>
        <p:nvSpPr>
          <p:cNvPr id="11268" name="Slide Number Placeholder 3">
            <a:extLst>
              <a:ext uri="{FF2B5EF4-FFF2-40B4-BE49-F238E27FC236}">
                <a16:creationId xmlns:a16="http://schemas.microsoft.com/office/drawing/2014/main" id="{72AD4D7C-CCF1-5DEB-A63F-58CE7EC692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804DB2E-A474-4519-BA58-AD0ED0695DA5}" type="slidenum">
              <a:rPr lang="en-GB" altLang="en-US" smtClean="0"/>
              <a:pPr/>
              <a:t>18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https://web.microsoftstream.com/video/072aa400-38a3-471c-b7cb-844fddce7135 - Bad </a:t>
            </a:r>
          </a:p>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19</a:t>
            </a:fld>
            <a:endParaRPr lang="en-US"/>
          </a:p>
        </p:txBody>
      </p:sp>
    </p:spTree>
    <p:extLst>
      <p:ext uri="{BB962C8B-B14F-4D97-AF65-F5344CB8AC3E}">
        <p14:creationId xmlns:p14="http://schemas.microsoft.com/office/powerpoint/2010/main" val="3574062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https://web.microsoftstream.com/video/0ce35fe4-5079-479b-add6-1b19fcc833e0 - Good example </a:t>
            </a:r>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41249313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8EFD684C-E9CB-4DF2-A10A-3AC841A2AE5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EEF7917E-FC77-4E21-B49C-7456A67A0B1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Visit the CIPD Coaching and Mentoring Factsheet – a useful resource with signposts to further reading. </a:t>
            </a:r>
          </a:p>
        </p:txBody>
      </p:sp>
      <p:sp>
        <p:nvSpPr>
          <p:cNvPr id="22532" name="Slide Number Placeholder 3">
            <a:extLst>
              <a:ext uri="{FF2B5EF4-FFF2-40B4-BE49-F238E27FC236}">
                <a16:creationId xmlns:a16="http://schemas.microsoft.com/office/drawing/2014/main" id="{B71D7323-2F12-4AE1-A90D-BEE642B78CE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7DBD6C-44AC-4A58-95BF-124D126ED4B7}" type="slidenum">
              <a:rPr lang="en-GB" altLang="en-US" smtClean="0"/>
              <a:pPr/>
              <a:t>21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Self disclosure – Example – when you join a new organisation, you reveal to</a:t>
            </a:r>
            <a:r>
              <a:rPr lang="en-GB" baseline="0"/>
              <a:t> your colleagues about a disability that you have. This will reduce the hidden area.</a:t>
            </a:r>
          </a:p>
          <a:p>
            <a:endParaRPr lang="en-GB" baseline="0"/>
          </a:p>
          <a:p>
            <a:r>
              <a:rPr lang="en-GB" baseline="0"/>
              <a:t>Feedback -  Organisation will use multiples mechanisms to provide feedback such as performance appraisals/360 degree feedback etc. But you can obtain informal feedback from your peers/</a:t>
            </a:r>
            <a:r>
              <a:rPr lang="en-GB" baseline="0" err="1"/>
              <a:t>collegues</a:t>
            </a:r>
            <a:r>
              <a:rPr lang="en-GB" baseline="0"/>
              <a:t> </a:t>
            </a:r>
            <a:r>
              <a:rPr lang="en-GB" baseline="0" err="1"/>
              <a:t>whould</a:t>
            </a:r>
            <a:r>
              <a:rPr lang="en-GB" baseline="0"/>
              <a:t> would be able to provide you more insights about how they see yourself.</a:t>
            </a:r>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3886068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extLst>
      <p:ext uri="{BB962C8B-B14F-4D97-AF65-F5344CB8AC3E}">
        <p14:creationId xmlns:p14="http://schemas.microsoft.com/office/powerpoint/2010/main" val="42859626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23/04/2023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23/04/2023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23/04/2023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23/04/2023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23/04/2023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23/04/2023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owtsd.sharepoint.com/:v:/t/LecturerRebeccaKavanagh_GRP/ETsolUv1L9xGqYq1sIBCzGkBPKtcQt-tDDzAS2NntcY33w?e=Yzx5SZ"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7.xml"/><Relationship Id="rId1" Type="http://schemas.openxmlformats.org/officeDocument/2006/relationships/video" Target="https://www.youtube.com/embed/3fFQiLOtDkc?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eb.microsoftstream.com/video/8b63faad-4308-4d9d-af31-c3080633b93b"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hyperlink" Target="https://web.microsoftstream.com/video/f8b45462-ab66-40b3-a895-8b8ed7f99f8b"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hyperlink" Target="https://web.microsoftstream.com/video/072aa400-38a3-471c-b7cb-844fddce7135"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hyperlink" Target="https://web.microsoftstream.com/video/0ce35fe4-5079-479b-add6-1b19fcc833e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hyperlink" Target="https://www.cipd.co.uk/knowledge/fundamentals/people/development/coaching-mentoring-factsheet"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nC3U_4OtNJs"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uwtsd.ac.uk/career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58643" y="1844824"/>
            <a:ext cx="6426714" cy="3312368"/>
          </a:xfrm>
          <a:solidFill>
            <a:schemeClr val="bg1"/>
          </a:solidFill>
        </p:spPr>
        <p:txBody>
          <a:bodyPr>
            <a:normAutofit/>
          </a:bodyPr>
          <a:lstStyle/>
          <a:p>
            <a:r>
              <a:rPr lang="en-GB" altLang="en-US" sz="2400" dirty="0"/>
              <a:t>LCHS4009 Professional Career Development in HSC</a:t>
            </a:r>
            <a:br>
              <a:rPr lang="en-GB" altLang="en-US" sz="2400" dirty="0"/>
            </a:br>
            <a:br>
              <a:rPr lang="en-GB" altLang="en-US" dirty="0"/>
            </a:br>
            <a:r>
              <a:rPr lang="en-GB" altLang="en-US" dirty="0"/>
              <a:t>Week 6 </a:t>
            </a:r>
            <a:r>
              <a:rPr lang="en-GB" dirty="0"/>
              <a:t> </a:t>
            </a:r>
            <a:br>
              <a:rPr lang="en-GB" sz="3200" b="1" dirty="0"/>
            </a:br>
            <a:r>
              <a:rPr lang="en-GB" sz="3200" b="1" dirty="0"/>
              <a:t>Key Skill – Coaching and Mentoring</a:t>
            </a:r>
            <a:endParaRPr lang="en-GB" altLang="en-US"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B6E17-1EFB-4F0B-9D1A-4C2CE86609DD}"/>
              </a:ext>
            </a:extLst>
          </p:cNvPr>
          <p:cNvSpPr>
            <a:spLocks noGrp="1"/>
          </p:cNvSpPr>
          <p:nvPr>
            <p:ph type="title"/>
          </p:nvPr>
        </p:nvSpPr>
        <p:spPr/>
        <p:txBody>
          <a:bodyPr>
            <a:normAutofit fontScale="90000"/>
          </a:bodyPr>
          <a:lstStyle/>
          <a:p>
            <a:r>
              <a:rPr lang="en-GB"/>
              <a:t>Guest Speaker – </a:t>
            </a:r>
            <a:r>
              <a:rPr lang="en-GB" err="1"/>
              <a:t>Domina</a:t>
            </a:r>
            <a:r>
              <a:rPr lang="en-GB"/>
              <a:t> Baker– Operation Manager</a:t>
            </a:r>
          </a:p>
        </p:txBody>
      </p:sp>
      <p:pic>
        <p:nvPicPr>
          <p:cNvPr id="5" name="Picture 4">
            <a:hlinkClick r:id="rId3"/>
            <a:extLst>
              <a:ext uri="{FF2B5EF4-FFF2-40B4-BE49-F238E27FC236}">
                <a16:creationId xmlns:a16="http://schemas.microsoft.com/office/drawing/2014/main" id="{E85398B6-76AE-4836-9861-5901592818C0}"/>
              </a:ext>
            </a:extLst>
          </p:cNvPr>
          <p:cNvPicPr>
            <a:picLocks noChangeAspect="1"/>
          </p:cNvPicPr>
          <p:nvPr/>
        </p:nvPicPr>
        <p:blipFill>
          <a:blip r:embed="rId4"/>
          <a:stretch>
            <a:fillRect/>
          </a:stretch>
        </p:blipFill>
        <p:spPr>
          <a:xfrm>
            <a:off x="2483768" y="1772816"/>
            <a:ext cx="3877419" cy="3505416"/>
          </a:xfrm>
          <a:prstGeom prst="rect">
            <a:avLst/>
          </a:prstGeom>
        </p:spPr>
      </p:pic>
    </p:spTree>
    <p:extLst>
      <p:ext uri="{BB962C8B-B14F-4D97-AF65-F5344CB8AC3E}">
        <p14:creationId xmlns:p14="http://schemas.microsoft.com/office/powerpoint/2010/main" val="267368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cap="all">
                <a:blipFill>
                  <a:blip r:embed="rId2">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lnSpcReduction="10000"/>
          </a:bodyPr>
          <a:lstStyle/>
          <a:p>
            <a:pPr marL="0" indent="0">
              <a:buNone/>
            </a:pPr>
            <a:r>
              <a:rPr lang="en-GB"/>
              <a:t>We will;</a:t>
            </a:r>
          </a:p>
          <a:p>
            <a:pPr lvl="0"/>
            <a:r>
              <a:rPr lang="en-GB"/>
              <a:t>Define coaching and mentoring. </a:t>
            </a:r>
          </a:p>
          <a:p>
            <a:pPr lvl="0"/>
            <a:r>
              <a:rPr lang="en-GB"/>
              <a:t>Identify when mentoring might occur. </a:t>
            </a:r>
          </a:p>
          <a:p>
            <a:pPr lvl="0"/>
            <a:r>
              <a:rPr lang="en-GB"/>
              <a:t>Characteristics of an effective coach.</a:t>
            </a:r>
          </a:p>
          <a:p>
            <a:pPr lvl="0"/>
            <a:r>
              <a:rPr lang="en-GB"/>
              <a:t>Discuss mentoring skills and building relationships</a:t>
            </a:r>
          </a:p>
          <a:p>
            <a:r>
              <a:rPr lang="en-GB"/>
              <a:t>Johari Window discussion. </a:t>
            </a:r>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C2D98B7-6C87-42D2-8DBF-885F7ADE7D3D}"/>
              </a:ext>
            </a:extLst>
          </p:cNvPr>
          <p:cNvSpPr>
            <a:spLocks noGrp="1"/>
          </p:cNvSpPr>
          <p:nvPr>
            <p:ph type="dt" sz="quarter" idx="10"/>
          </p:nvPr>
        </p:nvSpPr>
        <p:spPr/>
        <p:txBody>
          <a:bodyPr/>
          <a:lstStyle/>
          <a:p>
            <a:pPr>
              <a:defRPr/>
            </a:pPr>
            <a:fld id="{8955FB20-38CA-4903-8DBC-AE17E53AA9AC}" type="datetime1">
              <a:rPr lang="en-GB"/>
              <a:pPr>
                <a:defRPr/>
              </a:pPr>
              <a:t>23/04/2023</a:t>
            </a:fld>
            <a:endParaRPr lang="en-GB"/>
          </a:p>
        </p:txBody>
      </p:sp>
      <p:sp>
        <p:nvSpPr>
          <p:cNvPr id="6" name="Slide Number Placeholder 5">
            <a:extLst>
              <a:ext uri="{FF2B5EF4-FFF2-40B4-BE49-F238E27FC236}">
                <a16:creationId xmlns:a16="http://schemas.microsoft.com/office/drawing/2014/main" id="{3A6348A9-9971-4452-941E-BCDE52407EF6}"/>
              </a:ext>
            </a:extLst>
          </p:cNvPr>
          <p:cNvSpPr>
            <a:spLocks noGrp="1"/>
          </p:cNvSpPr>
          <p:nvPr>
            <p:ph type="sldNum" sz="quarter" idx="12"/>
          </p:nvPr>
        </p:nvSpPr>
        <p:spPr/>
        <p:txBody>
          <a:bodyPr/>
          <a:lstStyle/>
          <a:p>
            <a:pPr>
              <a:defRPr/>
            </a:pPr>
            <a:fld id="{D6959AEB-4129-40DD-90B2-5126E88C3B1F}" type="slidenum">
              <a:rPr lang="en-GB" altLang="en-US"/>
              <a:pPr>
                <a:defRPr/>
              </a:pPr>
              <a:t>4</a:t>
            </a:fld>
            <a:endParaRPr lang="en-GB" altLang="en-US"/>
          </a:p>
        </p:txBody>
      </p:sp>
      <p:sp>
        <p:nvSpPr>
          <p:cNvPr id="7172" name="Rectangle 2">
            <a:extLst>
              <a:ext uri="{FF2B5EF4-FFF2-40B4-BE49-F238E27FC236}">
                <a16:creationId xmlns:a16="http://schemas.microsoft.com/office/drawing/2014/main" id="{C741373D-1E0E-41EE-95C0-F1CDE6FED802}"/>
              </a:ext>
            </a:extLst>
          </p:cNvPr>
          <p:cNvSpPr>
            <a:spLocks noGrp="1"/>
          </p:cNvSpPr>
          <p:nvPr>
            <p:ph type="title"/>
          </p:nvPr>
        </p:nvSpPr>
        <p:spPr/>
        <p:txBody>
          <a:bodyPr/>
          <a:lstStyle/>
          <a:p>
            <a:r>
              <a:rPr lang="en-GB" altLang="en-US"/>
              <a:t>Types of Coaching &amp; Mentoring</a:t>
            </a:r>
          </a:p>
        </p:txBody>
      </p:sp>
      <p:graphicFrame>
        <p:nvGraphicFramePr>
          <p:cNvPr id="2" name="Diagram 2">
            <a:extLst>
              <a:ext uri="{FF2B5EF4-FFF2-40B4-BE49-F238E27FC236}">
                <a16:creationId xmlns:a16="http://schemas.microsoft.com/office/drawing/2014/main" id="{E68C2471-C1B5-BC1A-DCD2-83A9FF964663}"/>
              </a:ext>
            </a:extLst>
          </p:cNvPr>
          <p:cNvGraphicFramePr/>
          <p:nvPr>
            <p:extLst>
              <p:ext uri="{D42A27DB-BD31-4B8C-83A1-F6EECF244321}">
                <p14:modId xmlns:p14="http://schemas.microsoft.com/office/powerpoint/2010/main" val="3666049646"/>
              </p:ext>
            </p:extLst>
          </p:nvPr>
        </p:nvGraphicFramePr>
        <p:xfrm>
          <a:off x="1182029" y="1756317"/>
          <a:ext cx="6991814" cy="3546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5494E-DCEA-4D59-AD6E-59AB62D8473F}"/>
              </a:ext>
            </a:extLst>
          </p:cNvPr>
          <p:cNvSpPr>
            <a:spLocks noGrp="1"/>
          </p:cNvSpPr>
          <p:nvPr>
            <p:ph type="title"/>
          </p:nvPr>
        </p:nvSpPr>
        <p:spPr/>
        <p:txBody>
          <a:bodyPr/>
          <a:lstStyle/>
          <a:p>
            <a:r>
              <a:rPr lang="en-GB"/>
              <a:t>What is coaching?</a:t>
            </a:r>
          </a:p>
        </p:txBody>
      </p:sp>
      <p:sp>
        <p:nvSpPr>
          <p:cNvPr id="4" name="Content Placeholder 2">
            <a:extLst>
              <a:ext uri="{FF2B5EF4-FFF2-40B4-BE49-F238E27FC236}">
                <a16:creationId xmlns:a16="http://schemas.microsoft.com/office/drawing/2014/main" id="{C544BE6B-4C77-3F9F-F7A8-9E3FE34AD35A}"/>
              </a:ext>
            </a:extLst>
          </p:cNvPr>
          <p:cNvSpPr>
            <a:spLocks noGrp="1"/>
          </p:cNvSpPr>
          <p:nvPr/>
        </p:nvSpPr>
        <p:spPr>
          <a:xfrm>
            <a:off x="457200" y="1555595"/>
            <a:ext cx="8229600" cy="39163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eaLnBrk="1" hangingPunct="1">
              <a:buFontTx/>
              <a:buNone/>
            </a:pPr>
            <a:r>
              <a:rPr lang="en-GB" altLang="en-US" b="1"/>
              <a:t>Coaching</a:t>
            </a:r>
          </a:p>
          <a:p>
            <a:pPr marL="0" indent="0" eaLnBrk="1" hangingPunct="1"/>
            <a:r>
              <a:rPr lang="en-GB" altLang="en-US"/>
              <a:t>A process that enables learning and development to occur and this performance to improve. </a:t>
            </a:r>
            <a:endParaRPr lang="en-GB" altLang="en-US" sz="2000" i="1"/>
          </a:p>
          <a:p>
            <a:pPr marL="0" indent="0" eaLnBrk="1" hangingPunct="1"/>
            <a:r>
              <a:rPr lang="en-GB" altLang="en-US"/>
              <a:t>relates primarily to performance improvement ( often over the short term) in a specific skills area. (</a:t>
            </a:r>
            <a:r>
              <a:rPr lang="en-GB" altLang="en-US" sz="2000" i="1"/>
              <a:t>Megginson and Clutterbuck 2011)</a:t>
            </a:r>
          </a:p>
        </p:txBody>
      </p:sp>
    </p:spTree>
    <p:extLst>
      <p:ext uri="{BB962C8B-B14F-4D97-AF65-F5344CB8AC3E}">
        <p14:creationId xmlns:p14="http://schemas.microsoft.com/office/powerpoint/2010/main" val="4181885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2DC0C-00A2-4AAA-BD19-2FD0F5018BA9}"/>
              </a:ext>
            </a:extLst>
          </p:cNvPr>
          <p:cNvSpPr>
            <a:spLocks noGrp="1"/>
          </p:cNvSpPr>
          <p:nvPr>
            <p:ph type="title"/>
          </p:nvPr>
        </p:nvSpPr>
        <p:spPr/>
        <p:txBody>
          <a:bodyPr/>
          <a:lstStyle/>
          <a:p>
            <a:r>
              <a:rPr lang="en-GB"/>
              <a:t>What is Mentoring?</a:t>
            </a:r>
          </a:p>
        </p:txBody>
      </p:sp>
      <p:sp>
        <p:nvSpPr>
          <p:cNvPr id="5" name="Content Placeholder 2">
            <a:extLst>
              <a:ext uri="{FF2B5EF4-FFF2-40B4-BE49-F238E27FC236}">
                <a16:creationId xmlns:a16="http://schemas.microsoft.com/office/drawing/2014/main" id="{F2440A43-BC39-8469-FC90-E509EA22E87F}"/>
              </a:ext>
            </a:extLst>
          </p:cNvPr>
          <p:cNvSpPr txBox="1">
            <a:spLocks/>
          </p:cNvSpPr>
          <p:nvPr/>
        </p:nvSpPr>
        <p:spPr>
          <a:xfrm>
            <a:off x="685800" y="1484313"/>
            <a:ext cx="7772400" cy="461168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800"/>
              <a:t>Mentoring comes from the Greek myth of the king who asked Mentor the older and wiser man to look after his son in his absence </a:t>
            </a:r>
          </a:p>
          <a:p>
            <a:endParaRPr lang="en-GB" altLang="en-US" sz="2800" i="1"/>
          </a:p>
          <a:p>
            <a:r>
              <a:rPr lang="en-GB" altLang="en-US" sz="2800"/>
              <a:t>Relates primarily to the identification and nurturing of potential for the whole person. It can be a long term relationship, where the goals may change but are always set by the learner.  (Megginson and Clutterbuck, 2011)</a:t>
            </a:r>
          </a:p>
          <a:p>
            <a:endParaRPr lang="en-GB" altLang="en-US" sz="2800" i="1"/>
          </a:p>
        </p:txBody>
      </p:sp>
    </p:spTree>
    <p:extLst>
      <p:ext uri="{BB962C8B-B14F-4D97-AF65-F5344CB8AC3E}">
        <p14:creationId xmlns:p14="http://schemas.microsoft.com/office/powerpoint/2010/main" val="2552823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FE231-67FD-4165-98C7-368A07A1C7EA}"/>
              </a:ext>
            </a:extLst>
          </p:cNvPr>
          <p:cNvSpPr>
            <a:spLocks noGrp="1"/>
          </p:cNvSpPr>
          <p:nvPr>
            <p:ph type="title"/>
          </p:nvPr>
        </p:nvSpPr>
        <p:spPr>
          <a:xfrm>
            <a:off x="6768791" y="709536"/>
            <a:ext cx="2453268" cy="1299117"/>
          </a:xfrm>
        </p:spPr>
        <p:txBody>
          <a:bodyPr>
            <a:noAutofit/>
          </a:bodyPr>
          <a:lstStyle/>
          <a:p>
            <a:r>
              <a:rPr lang="en-GB" sz="3200"/>
              <a:t>What are the differences?</a:t>
            </a:r>
          </a:p>
        </p:txBody>
      </p:sp>
      <p:sp>
        <p:nvSpPr>
          <p:cNvPr id="5" name="TextBox 4">
            <a:extLst>
              <a:ext uri="{FF2B5EF4-FFF2-40B4-BE49-F238E27FC236}">
                <a16:creationId xmlns:a16="http://schemas.microsoft.com/office/drawing/2014/main" id="{3BA222BE-05BB-669C-1413-D9833133C845}"/>
              </a:ext>
            </a:extLst>
          </p:cNvPr>
          <p:cNvSpPr txBox="1"/>
          <p:nvPr/>
        </p:nvSpPr>
        <p:spPr>
          <a:xfrm>
            <a:off x="6724185" y="5296829"/>
            <a:ext cx="22302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(Connor 2012, p16)</a:t>
            </a:r>
            <a:endParaRPr lang="en-US"/>
          </a:p>
        </p:txBody>
      </p:sp>
      <p:pic>
        <p:nvPicPr>
          <p:cNvPr id="10" name="Picture 4" descr="Table&#10;&#10;Description automatically generated">
            <a:extLst>
              <a:ext uri="{FF2B5EF4-FFF2-40B4-BE49-F238E27FC236}">
                <a16:creationId xmlns:a16="http://schemas.microsoft.com/office/drawing/2014/main" id="{F74D8959-F03B-D09E-F073-E625D7D42360}"/>
              </a:ext>
            </a:extLst>
          </p:cNvPr>
          <p:cNvPicPr>
            <a:picLocks noChangeAspect="1"/>
          </p:cNvPicPr>
          <p:nvPr/>
        </p:nvPicPr>
        <p:blipFill rotWithShape="1">
          <a:blip r:embed="rId2"/>
          <a:srcRect t="551" r="-228" b="4545"/>
          <a:stretch/>
        </p:blipFill>
        <p:spPr>
          <a:xfrm>
            <a:off x="217555" y="360240"/>
            <a:ext cx="6337143" cy="5395907"/>
          </a:xfrm>
          <a:prstGeom prst="rect">
            <a:avLst/>
          </a:prstGeom>
        </p:spPr>
      </p:pic>
      <p:pic>
        <p:nvPicPr>
          <p:cNvPr id="7" name="Picture 4" descr="Table&#10;&#10;Description automatically generated">
            <a:extLst>
              <a:ext uri="{FF2B5EF4-FFF2-40B4-BE49-F238E27FC236}">
                <a16:creationId xmlns:a16="http://schemas.microsoft.com/office/drawing/2014/main" id="{037021BE-8A87-A21A-6055-3043F9FD24F3}"/>
              </a:ext>
            </a:extLst>
          </p:cNvPr>
          <p:cNvPicPr>
            <a:picLocks noChangeAspect="1"/>
          </p:cNvPicPr>
          <p:nvPr/>
        </p:nvPicPr>
        <p:blipFill rotWithShape="1">
          <a:blip r:embed="rId2"/>
          <a:srcRect l="30" t="78" r="-280" b="15404"/>
          <a:stretch/>
        </p:blipFill>
        <p:spPr>
          <a:xfrm>
            <a:off x="215859" y="358539"/>
            <a:ext cx="6338546" cy="4805380"/>
          </a:xfrm>
          <a:prstGeom prst="rect">
            <a:avLst/>
          </a:prstGeom>
        </p:spPr>
      </p:pic>
      <p:pic>
        <p:nvPicPr>
          <p:cNvPr id="11" name="Picture 4" descr="Table&#10;&#10;Description automatically generated">
            <a:extLst>
              <a:ext uri="{FF2B5EF4-FFF2-40B4-BE49-F238E27FC236}">
                <a16:creationId xmlns:a16="http://schemas.microsoft.com/office/drawing/2014/main" id="{99BB43C9-079B-4AD9-30D1-7C111C53325A}"/>
              </a:ext>
            </a:extLst>
          </p:cNvPr>
          <p:cNvPicPr>
            <a:picLocks noChangeAspect="1"/>
          </p:cNvPicPr>
          <p:nvPr/>
        </p:nvPicPr>
        <p:blipFill rotWithShape="1">
          <a:blip r:embed="rId2"/>
          <a:srcRect r="-228" b="28807"/>
          <a:stretch/>
        </p:blipFill>
        <p:spPr>
          <a:xfrm>
            <a:off x="218747" y="358839"/>
            <a:ext cx="6337143" cy="4047772"/>
          </a:xfrm>
          <a:prstGeom prst="rect">
            <a:avLst/>
          </a:prstGeom>
        </p:spPr>
      </p:pic>
      <p:pic>
        <p:nvPicPr>
          <p:cNvPr id="12" name="Picture 4" descr="Table&#10;&#10;Description automatically generated">
            <a:extLst>
              <a:ext uri="{FF2B5EF4-FFF2-40B4-BE49-F238E27FC236}">
                <a16:creationId xmlns:a16="http://schemas.microsoft.com/office/drawing/2014/main" id="{7B72F691-B099-0ED1-F83D-3456C67430FD}"/>
              </a:ext>
            </a:extLst>
          </p:cNvPr>
          <p:cNvPicPr>
            <a:picLocks noChangeAspect="1"/>
          </p:cNvPicPr>
          <p:nvPr/>
        </p:nvPicPr>
        <p:blipFill rotWithShape="1">
          <a:blip r:embed="rId2"/>
          <a:srcRect b="37722"/>
          <a:stretch/>
        </p:blipFill>
        <p:spPr>
          <a:xfrm>
            <a:off x="191186" y="360031"/>
            <a:ext cx="6322740" cy="3540936"/>
          </a:xfrm>
          <a:prstGeom prst="rect">
            <a:avLst/>
          </a:prstGeom>
        </p:spPr>
      </p:pic>
      <p:pic>
        <p:nvPicPr>
          <p:cNvPr id="13" name="Picture 4" descr="Table&#10;&#10;Description automatically generated">
            <a:extLst>
              <a:ext uri="{FF2B5EF4-FFF2-40B4-BE49-F238E27FC236}">
                <a16:creationId xmlns:a16="http://schemas.microsoft.com/office/drawing/2014/main" id="{7D7ED8F2-F034-9DA6-E8A6-BECD0FBC90ED}"/>
              </a:ext>
            </a:extLst>
          </p:cNvPr>
          <p:cNvPicPr>
            <a:picLocks noChangeAspect="1"/>
          </p:cNvPicPr>
          <p:nvPr/>
        </p:nvPicPr>
        <p:blipFill rotWithShape="1">
          <a:blip r:embed="rId2"/>
          <a:srcRect l="107" t="-348" r="-629" b="60253"/>
          <a:stretch/>
        </p:blipFill>
        <p:spPr>
          <a:xfrm>
            <a:off x="199147" y="364708"/>
            <a:ext cx="6355738" cy="2279705"/>
          </a:xfrm>
          <a:prstGeom prst="rect">
            <a:avLst/>
          </a:prstGeom>
        </p:spPr>
      </p:pic>
      <p:pic>
        <p:nvPicPr>
          <p:cNvPr id="14" name="Picture 4" descr="Table&#10;&#10;Description automatically generated">
            <a:extLst>
              <a:ext uri="{FF2B5EF4-FFF2-40B4-BE49-F238E27FC236}">
                <a16:creationId xmlns:a16="http://schemas.microsoft.com/office/drawing/2014/main" id="{177DFD56-0308-F2FB-A860-39B718D39C1D}"/>
              </a:ext>
            </a:extLst>
          </p:cNvPr>
          <p:cNvPicPr>
            <a:picLocks noChangeAspect="1"/>
          </p:cNvPicPr>
          <p:nvPr/>
        </p:nvPicPr>
        <p:blipFill rotWithShape="1">
          <a:blip r:embed="rId2"/>
          <a:srcRect b="71694"/>
          <a:stretch/>
        </p:blipFill>
        <p:spPr>
          <a:xfrm>
            <a:off x="193568" y="362416"/>
            <a:ext cx="6322740" cy="1609386"/>
          </a:xfrm>
          <a:prstGeom prst="rect">
            <a:avLst/>
          </a:prstGeom>
        </p:spPr>
      </p:pic>
      <p:pic>
        <p:nvPicPr>
          <p:cNvPr id="15" name="Picture 4" descr="Table&#10;&#10;Description automatically generated">
            <a:extLst>
              <a:ext uri="{FF2B5EF4-FFF2-40B4-BE49-F238E27FC236}">
                <a16:creationId xmlns:a16="http://schemas.microsoft.com/office/drawing/2014/main" id="{7FA146F8-19DD-0617-CD01-1B6211D5A4BA}"/>
              </a:ext>
            </a:extLst>
          </p:cNvPr>
          <p:cNvPicPr>
            <a:picLocks noChangeAspect="1"/>
          </p:cNvPicPr>
          <p:nvPr/>
        </p:nvPicPr>
        <p:blipFill rotWithShape="1">
          <a:blip r:embed="rId2"/>
          <a:srcRect t="-393" r="-177" b="81506"/>
          <a:stretch/>
        </p:blipFill>
        <p:spPr>
          <a:xfrm>
            <a:off x="201975" y="285665"/>
            <a:ext cx="6333912" cy="1073825"/>
          </a:xfrm>
          <a:prstGeom prst="rect">
            <a:avLst/>
          </a:prstGeom>
        </p:spPr>
      </p:pic>
    </p:spTree>
    <p:extLst>
      <p:ext uri="{BB962C8B-B14F-4D97-AF65-F5344CB8AC3E}">
        <p14:creationId xmlns:p14="http://schemas.microsoft.com/office/powerpoint/2010/main" val="2791394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Coaching vs Mentoring">
            <a:hlinkClick r:id="" action="ppaction://media"/>
            <a:extLst>
              <a:ext uri="{FF2B5EF4-FFF2-40B4-BE49-F238E27FC236}">
                <a16:creationId xmlns:a16="http://schemas.microsoft.com/office/drawing/2014/main" id="{74A93A66-730D-414A-9682-511DF63DBFDC}"/>
              </a:ext>
            </a:extLst>
          </p:cNvPr>
          <p:cNvPicPr>
            <a:picLocks noRot="1" noChangeAspect="1"/>
          </p:cNvPicPr>
          <p:nvPr>
            <a:videoFile r:link="rId1"/>
          </p:nvPr>
        </p:nvPicPr>
        <p:blipFill>
          <a:blip r:embed="rId3"/>
          <a:stretch>
            <a:fillRect/>
          </a:stretch>
        </p:blipFill>
        <p:spPr>
          <a:xfrm>
            <a:off x="250825" y="620713"/>
            <a:ext cx="8642350" cy="48831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F65D0ED-107F-426B-8249-64E25843038A}"/>
              </a:ext>
            </a:extLst>
          </p:cNvPr>
          <p:cNvSpPr>
            <a:spLocks noGrp="1"/>
          </p:cNvSpPr>
          <p:nvPr>
            <p:ph type="title"/>
          </p:nvPr>
        </p:nvSpPr>
        <p:spPr/>
        <p:txBody>
          <a:bodyPr>
            <a:normAutofit fontScale="90000"/>
          </a:bodyPr>
          <a:lstStyle/>
          <a:p>
            <a:pPr eaLnBrk="1" hangingPunct="1"/>
            <a:r>
              <a:rPr lang="en-GB" altLang="en-US"/>
              <a:t>Analysing the role of coaching and mentoring  </a:t>
            </a:r>
          </a:p>
        </p:txBody>
      </p:sp>
      <p:pic>
        <p:nvPicPr>
          <p:cNvPr id="15363" name="Content Placeholder 3">
            <a:extLst>
              <a:ext uri="{FF2B5EF4-FFF2-40B4-BE49-F238E27FC236}">
                <a16:creationId xmlns:a16="http://schemas.microsoft.com/office/drawing/2014/main" id="{1A2962AC-8AD7-4EE4-8503-C103DB90576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258888" y="1417638"/>
            <a:ext cx="6324600" cy="4038600"/>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28C14F-B9A8-436F-93BD-1299F47CF057}"/>
              </a:ext>
            </a:extLst>
          </p:cNvPr>
          <p:cNvSpPr txBox="1">
            <a:spLocks noChangeArrowheads="1"/>
          </p:cNvSpPr>
          <p:nvPr/>
        </p:nvSpPr>
        <p:spPr bwMode="auto">
          <a:xfrm>
            <a:off x="1223963" y="1125538"/>
            <a:ext cx="6696075" cy="954087"/>
          </a:xfrm>
          <a:prstGeom prst="rect">
            <a:avLst/>
          </a:prstGeom>
          <a:solidFill>
            <a:schemeClr val="accent1"/>
          </a:solidFill>
          <a:ln w="9525">
            <a:solidFill>
              <a:schemeClr val="accent1"/>
            </a:solidFill>
            <a:miter lim="800000"/>
            <a:headEnd/>
            <a:tailEnd/>
          </a:ln>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2800"/>
              <a:t>What experience do you have with coaching or mentoring? </a:t>
            </a:r>
          </a:p>
        </p:txBody>
      </p:sp>
      <p:sp>
        <p:nvSpPr>
          <p:cNvPr id="18435" name="TextBox 2">
            <a:extLst>
              <a:ext uri="{FF2B5EF4-FFF2-40B4-BE49-F238E27FC236}">
                <a16:creationId xmlns:a16="http://schemas.microsoft.com/office/drawing/2014/main" id="{560036AA-C363-4C48-822A-8E407EEC4E67}"/>
              </a:ext>
            </a:extLst>
          </p:cNvPr>
          <p:cNvSpPr txBox="1">
            <a:spLocks noChangeArrowheads="1"/>
          </p:cNvSpPr>
          <p:nvPr/>
        </p:nvSpPr>
        <p:spPr bwMode="auto">
          <a:xfrm>
            <a:off x="1322388" y="4078288"/>
            <a:ext cx="6696075"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2800"/>
              <a:t>Discuss in small groups </a:t>
            </a:r>
          </a:p>
        </p:txBody>
      </p:sp>
      <p:sp>
        <p:nvSpPr>
          <p:cNvPr id="4" name="TextBox 3">
            <a:extLst>
              <a:ext uri="{FF2B5EF4-FFF2-40B4-BE49-F238E27FC236}">
                <a16:creationId xmlns:a16="http://schemas.microsoft.com/office/drawing/2014/main" id="{A88FEC15-8059-458E-A758-A73A2A0F31E9}"/>
              </a:ext>
            </a:extLst>
          </p:cNvPr>
          <p:cNvSpPr txBox="1">
            <a:spLocks noChangeArrowheads="1"/>
          </p:cNvSpPr>
          <p:nvPr/>
        </p:nvSpPr>
        <p:spPr bwMode="auto">
          <a:xfrm>
            <a:off x="1320800" y="2601913"/>
            <a:ext cx="6697663" cy="954087"/>
          </a:xfrm>
          <a:prstGeom prst="rect">
            <a:avLst/>
          </a:prstGeom>
          <a:solidFill>
            <a:srgbClr val="92D05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2800"/>
              <a:t>What characteristics do you possess that will make you a good mentor?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39E1A-B9D4-4BE6-A107-E7FD87E4B00E}"/>
              </a:ext>
            </a:extLst>
          </p:cNvPr>
          <p:cNvSpPr>
            <a:spLocks noGrp="1"/>
          </p:cNvSpPr>
          <p:nvPr>
            <p:ph type="title"/>
          </p:nvPr>
        </p:nvSpPr>
        <p:spPr/>
        <p:txBody>
          <a:bodyPr>
            <a:normAutofit fontScale="90000"/>
          </a:bodyPr>
          <a:lstStyle/>
          <a:p>
            <a:r>
              <a:rPr lang="en-GB"/>
              <a:t>Coaching and Mentoring at</a:t>
            </a:r>
            <a:r>
              <a:rPr lang="en-GB" b="1"/>
              <a:t> work</a:t>
            </a:r>
          </a:p>
        </p:txBody>
      </p:sp>
      <p:pic>
        <p:nvPicPr>
          <p:cNvPr id="5" name="Content Placeholder 4">
            <a:extLst>
              <a:ext uri="{FF2B5EF4-FFF2-40B4-BE49-F238E27FC236}">
                <a16:creationId xmlns:a16="http://schemas.microsoft.com/office/drawing/2014/main" id="{253D60C1-B976-62B5-7C58-94EDAE5BCDA5}"/>
              </a:ext>
            </a:extLst>
          </p:cNvPr>
          <p:cNvPicPr>
            <a:picLocks noGrp="1" noChangeAspect="1"/>
          </p:cNvPicPr>
          <p:nvPr>
            <p:ph idx="1"/>
          </p:nvPr>
        </p:nvPicPr>
        <p:blipFill>
          <a:blip r:embed="rId2"/>
          <a:stretch>
            <a:fillRect/>
          </a:stretch>
        </p:blipFill>
        <p:spPr>
          <a:xfrm>
            <a:off x="0" y="1559223"/>
            <a:ext cx="7182102" cy="3739553"/>
          </a:xfrm>
        </p:spPr>
      </p:pic>
      <p:sp>
        <p:nvSpPr>
          <p:cNvPr id="6" name="TextBox 5">
            <a:extLst>
              <a:ext uri="{FF2B5EF4-FFF2-40B4-BE49-F238E27FC236}">
                <a16:creationId xmlns:a16="http://schemas.microsoft.com/office/drawing/2014/main" id="{E3805E08-B97D-06FF-987E-ED63E9CF2148}"/>
              </a:ext>
            </a:extLst>
          </p:cNvPr>
          <p:cNvSpPr txBox="1"/>
          <p:nvPr/>
        </p:nvSpPr>
        <p:spPr>
          <a:xfrm>
            <a:off x="755576" y="5298776"/>
            <a:ext cx="2232248" cy="369332"/>
          </a:xfrm>
          <a:prstGeom prst="rect">
            <a:avLst/>
          </a:prstGeom>
          <a:noFill/>
        </p:spPr>
        <p:txBody>
          <a:bodyPr wrap="square" rtlCol="0">
            <a:spAutoFit/>
          </a:bodyPr>
          <a:lstStyle/>
          <a:p>
            <a:r>
              <a:rPr lang="en-GB"/>
              <a:t>(Connor, 2012 p.8)</a:t>
            </a:r>
          </a:p>
        </p:txBody>
      </p:sp>
      <p:sp>
        <p:nvSpPr>
          <p:cNvPr id="7" name="TextBox 6">
            <a:extLst>
              <a:ext uri="{FF2B5EF4-FFF2-40B4-BE49-F238E27FC236}">
                <a16:creationId xmlns:a16="http://schemas.microsoft.com/office/drawing/2014/main" id="{E8EF5F2E-E527-D5FF-06C1-630175B70907}"/>
              </a:ext>
            </a:extLst>
          </p:cNvPr>
          <p:cNvSpPr txBox="1"/>
          <p:nvPr/>
        </p:nvSpPr>
        <p:spPr>
          <a:xfrm>
            <a:off x="6228184" y="2564904"/>
            <a:ext cx="2664296" cy="1200329"/>
          </a:xfrm>
          <a:prstGeom prst="rect">
            <a:avLst/>
          </a:prstGeom>
          <a:noFill/>
        </p:spPr>
        <p:txBody>
          <a:bodyPr wrap="square" rtlCol="0">
            <a:spAutoFit/>
          </a:bodyPr>
          <a:lstStyle/>
          <a:p>
            <a:r>
              <a:rPr lang="en-GB"/>
              <a:t>When coaching or mentoring at work you will often be focused on improving performance.  </a:t>
            </a:r>
          </a:p>
        </p:txBody>
      </p:sp>
    </p:spTree>
    <p:extLst>
      <p:ext uri="{BB962C8B-B14F-4D97-AF65-F5344CB8AC3E}">
        <p14:creationId xmlns:p14="http://schemas.microsoft.com/office/powerpoint/2010/main" val="215806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3">
            <a:extLst>
              <a:ext uri="{FF2B5EF4-FFF2-40B4-BE49-F238E27FC236}">
                <a16:creationId xmlns:a16="http://schemas.microsoft.com/office/drawing/2014/main" id="{88FE48D3-C512-1D26-1213-324D73E0195D}"/>
              </a:ext>
            </a:extLst>
          </p:cNvPr>
          <p:cNvSpPr>
            <a:spLocks noGrp="1"/>
          </p:cNvSpPr>
          <p:nvPr>
            <p:ph type="dt" sz="quarter" idx="10"/>
          </p:nvPr>
        </p:nvSpPr>
        <p:spPr/>
        <p:txBody>
          <a:bodyPr/>
          <a:lstStyle/>
          <a:p>
            <a:pPr>
              <a:defRPr/>
            </a:pPr>
            <a:fld id="{3590157B-A4EB-4483-950B-371BC2602B41}" type="datetime1">
              <a:rPr lang="en-GB"/>
              <a:pPr>
                <a:defRPr/>
              </a:pPr>
              <a:t>23/04/2023</a:t>
            </a:fld>
            <a:endParaRPr lang="en-GB"/>
          </a:p>
        </p:txBody>
      </p:sp>
      <p:sp>
        <p:nvSpPr>
          <p:cNvPr id="7" name="Slide Number Placeholder 5">
            <a:extLst>
              <a:ext uri="{FF2B5EF4-FFF2-40B4-BE49-F238E27FC236}">
                <a16:creationId xmlns:a16="http://schemas.microsoft.com/office/drawing/2014/main" id="{E84D2573-6F38-6C95-F15F-F360110CFA47}"/>
              </a:ext>
            </a:extLst>
          </p:cNvPr>
          <p:cNvSpPr>
            <a:spLocks noGrp="1"/>
          </p:cNvSpPr>
          <p:nvPr>
            <p:ph type="sldNum" sz="quarter" idx="12"/>
          </p:nvPr>
        </p:nvSpPr>
        <p:spPr/>
        <p:txBody>
          <a:bodyPr/>
          <a:lstStyle/>
          <a:p>
            <a:pPr>
              <a:defRPr/>
            </a:pPr>
            <a:fld id="{33DA44D2-AA84-41A0-BC61-662A1B2C719D}" type="slidenum">
              <a:rPr lang="en-GB" altLang="en-US"/>
              <a:pPr>
                <a:defRPr/>
              </a:pPr>
              <a:t>12</a:t>
            </a:fld>
            <a:endParaRPr lang="en-GB" altLang="en-US"/>
          </a:p>
        </p:txBody>
      </p:sp>
      <p:grpSp>
        <p:nvGrpSpPr>
          <p:cNvPr id="14340" name="Group 2">
            <a:extLst>
              <a:ext uri="{FF2B5EF4-FFF2-40B4-BE49-F238E27FC236}">
                <a16:creationId xmlns:a16="http://schemas.microsoft.com/office/drawing/2014/main" id="{13FFEF88-734D-CFF3-EA98-4E08761CC80F}"/>
              </a:ext>
            </a:extLst>
          </p:cNvPr>
          <p:cNvGrpSpPr>
            <a:grpSpLocks/>
          </p:cNvGrpSpPr>
          <p:nvPr/>
        </p:nvGrpSpPr>
        <p:grpSpPr bwMode="auto">
          <a:xfrm>
            <a:off x="468313" y="333375"/>
            <a:ext cx="2600325" cy="1990725"/>
            <a:chOff x="1930400" y="1397000"/>
            <a:chExt cx="2600960" cy="1991359"/>
          </a:xfrm>
        </p:grpSpPr>
        <p:sp>
          <p:nvSpPr>
            <p:cNvPr id="8" name="Freeform: Shape 7">
              <a:extLst>
                <a:ext uri="{FF2B5EF4-FFF2-40B4-BE49-F238E27FC236}">
                  <a16:creationId xmlns:a16="http://schemas.microsoft.com/office/drawing/2014/main" id="{588B7A2B-D42F-9610-B3BD-1618D33EFDFD}"/>
                </a:ext>
              </a:extLst>
            </p:cNvPr>
            <p:cNvSpPr/>
            <p:nvPr/>
          </p:nvSpPr>
          <p:spPr>
            <a:xfrm>
              <a:off x="1930400" y="1397000"/>
              <a:ext cx="2007090" cy="1300577"/>
            </a:xfrm>
            <a:custGeom>
              <a:avLst/>
              <a:gdLst>
                <a:gd name="connsiteX0" fmla="*/ 0 w 2007616"/>
                <a:gd name="connsiteY0" fmla="*/ 130048 h 1300480"/>
                <a:gd name="connsiteX1" fmla="*/ 130048 w 2007616"/>
                <a:gd name="connsiteY1" fmla="*/ 0 h 1300480"/>
                <a:gd name="connsiteX2" fmla="*/ 1877568 w 2007616"/>
                <a:gd name="connsiteY2" fmla="*/ 0 h 1300480"/>
                <a:gd name="connsiteX3" fmla="*/ 2007616 w 2007616"/>
                <a:gd name="connsiteY3" fmla="*/ 130048 h 1300480"/>
                <a:gd name="connsiteX4" fmla="*/ 2007616 w 2007616"/>
                <a:gd name="connsiteY4" fmla="*/ 1170432 h 1300480"/>
                <a:gd name="connsiteX5" fmla="*/ 1877568 w 2007616"/>
                <a:gd name="connsiteY5" fmla="*/ 1300480 h 1300480"/>
                <a:gd name="connsiteX6" fmla="*/ 130048 w 2007616"/>
                <a:gd name="connsiteY6" fmla="*/ 1300480 h 1300480"/>
                <a:gd name="connsiteX7" fmla="*/ 0 w 2007616"/>
                <a:gd name="connsiteY7" fmla="*/ 1170432 h 1300480"/>
                <a:gd name="connsiteX8" fmla="*/ 0 w 2007616"/>
                <a:gd name="connsiteY8" fmla="*/ 130048 h 130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07616" h="1300480">
                  <a:moveTo>
                    <a:pt x="0" y="130048"/>
                  </a:moveTo>
                  <a:cubicBezTo>
                    <a:pt x="0" y="58224"/>
                    <a:pt x="58224" y="0"/>
                    <a:pt x="130048" y="0"/>
                  </a:cubicBezTo>
                  <a:lnTo>
                    <a:pt x="1877568" y="0"/>
                  </a:lnTo>
                  <a:cubicBezTo>
                    <a:pt x="1949392" y="0"/>
                    <a:pt x="2007616" y="58224"/>
                    <a:pt x="2007616" y="130048"/>
                  </a:cubicBezTo>
                  <a:lnTo>
                    <a:pt x="2007616" y="1170432"/>
                  </a:lnTo>
                  <a:cubicBezTo>
                    <a:pt x="2007616" y="1242256"/>
                    <a:pt x="1949392" y="1300480"/>
                    <a:pt x="1877568" y="1300480"/>
                  </a:cubicBezTo>
                  <a:lnTo>
                    <a:pt x="130048" y="1300480"/>
                  </a:lnTo>
                  <a:cubicBezTo>
                    <a:pt x="58224" y="1300480"/>
                    <a:pt x="0" y="1242256"/>
                    <a:pt x="0" y="1170432"/>
                  </a:cubicBezTo>
                  <a:lnTo>
                    <a:pt x="0" y="130048"/>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lIns="127627" tIns="127627" rIns="729912" bIns="452747" spcCol="1270"/>
            <a:lstStyle/>
            <a:p>
              <a:pPr marL="0" lvl="1" defTabSz="889000">
                <a:lnSpc>
                  <a:spcPct val="90000"/>
                </a:lnSpc>
                <a:spcAft>
                  <a:spcPct val="15000"/>
                </a:spcAft>
                <a:defRPr/>
              </a:pPr>
              <a:r>
                <a:rPr lang="en-GB" sz="3200">
                  <a:latin typeface="Arial" panose="020B0604020202020204" pitchFamily="34" charset="0"/>
                  <a:cs typeface="Arial" panose="020B0604020202020204" pitchFamily="34" charset="0"/>
                </a:rPr>
                <a:t>Goals</a:t>
              </a:r>
              <a:endParaRPr lang="en-GB" sz="2000">
                <a:latin typeface="Arial" panose="020B0604020202020204" pitchFamily="34" charset="0"/>
                <a:cs typeface="Arial" panose="020B0604020202020204" pitchFamily="34" charset="0"/>
              </a:endParaRPr>
            </a:p>
          </p:txBody>
        </p:sp>
        <p:sp>
          <p:nvSpPr>
            <p:cNvPr id="9" name="Freeform: Shape 8">
              <a:extLst>
                <a:ext uri="{FF2B5EF4-FFF2-40B4-BE49-F238E27FC236}">
                  <a16:creationId xmlns:a16="http://schemas.microsoft.com/office/drawing/2014/main" id="{FA6DC9F4-3377-0827-FA64-18F273EAD15B}"/>
                </a:ext>
              </a:extLst>
            </p:cNvPr>
            <p:cNvSpPr/>
            <p:nvPr/>
          </p:nvSpPr>
          <p:spPr>
            <a:xfrm>
              <a:off x="2771980" y="1628849"/>
              <a:ext cx="1759380" cy="1759510"/>
            </a:xfrm>
            <a:custGeom>
              <a:avLst/>
              <a:gdLst>
                <a:gd name="connsiteX0" fmla="*/ 0 w 1759712"/>
                <a:gd name="connsiteY0" fmla="*/ 1759712 h 1759712"/>
                <a:gd name="connsiteX1" fmla="*/ 1759712 w 1759712"/>
                <a:gd name="connsiteY1" fmla="*/ 0 h 1759712"/>
                <a:gd name="connsiteX2" fmla="*/ 1759712 w 1759712"/>
                <a:gd name="connsiteY2" fmla="*/ 1759712 h 1759712"/>
                <a:gd name="connsiteX3" fmla="*/ 0 w 1759712"/>
                <a:gd name="connsiteY3" fmla="*/ 1759712 h 1759712"/>
              </a:gdLst>
              <a:ahLst/>
              <a:cxnLst>
                <a:cxn ang="0">
                  <a:pos x="connsiteX0" y="connsiteY0"/>
                </a:cxn>
                <a:cxn ang="0">
                  <a:pos x="connsiteX1" y="connsiteY1"/>
                </a:cxn>
                <a:cxn ang="0">
                  <a:pos x="connsiteX2" y="connsiteY2"/>
                </a:cxn>
                <a:cxn ang="0">
                  <a:pos x="connsiteX3" y="connsiteY3"/>
                </a:cxn>
              </a:cxnLst>
              <a:rect l="l" t="t" r="r" b="b"/>
              <a:pathLst>
                <a:path w="1759712" h="1759712">
                  <a:moveTo>
                    <a:pt x="0" y="1759712"/>
                  </a:moveTo>
                  <a:cubicBezTo>
                    <a:pt x="0" y="787850"/>
                    <a:pt x="787850" y="0"/>
                    <a:pt x="1759712" y="0"/>
                  </a:cubicBezTo>
                  <a:lnTo>
                    <a:pt x="1759712" y="1759712"/>
                  </a:lnTo>
                  <a:lnTo>
                    <a:pt x="0" y="175971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814112" tIns="814112" rIns="298704" bIns="298704" spcCol="1270" anchor="ctr"/>
            <a:lstStyle/>
            <a:p>
              <a:pPr algn="ctr" defTabSz="1866900">
                <a:lnSpc>
                  <a:spcPct val="90000"/>
                </a:lnSpc>
                <a:spcAft>
                  <a:spcPct val="35000"/>
                </a:spcAft>
                <a:defRPr/>
              </a:pPr>
              <a:r>
                <a:rPr lang="en-GB" sz="4200"/>
                <a:t>G</a:t>
              </a:r>
            </a:p>
          </p:txBody>
        </p:sp>
      </p:grpSp>
      <p:sp>
        <p:nvSpPr>
          <p:cNvPr id="4" name="TextBox 3">
            <a:extLst>
              <a:ext uri="{FF2B5EF4-FFF2-40B4-BE49-F238E27FC236}">
                <a16:creationId xmlns:a16="http://schemas.microsoft.com/office/drawing/2014/main" id="{53E42604-E42A-CADA-0A40-1E3FFBAB15DC}"/>
              </a:ext>
            </a:extLst>
          </p:cNvPr>
          <p:cNvSpPr txBox="1">
            <a:spLocks noChangeArrowheads="1"/>
          </p:cNvSpPr>
          <p:nvPr/>
        </p:nvSpPr>
        <p:spPr bwMode="auto">
          <a:xfrm>
            <a:off x="3851275" y="373063"/>
            <a:ext cx="52578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t>The coach begins by asking questions to establish the overall </a:t>
            </a:r>
            <a:r>
              <a:rPr lang="en-GB" altLang="en-US" b="1"/>
              <a:t>goals </a:t>
            </a:r>
            <a:r>
              <a:rPr lang="en-GB" altLang="en-US"/>
              <a:t>of the coaching. </a:t>
            </a:r>
          </a:p>
        </p:txBody>
      </p:sp>
      <p:sp>
        <p:nvSpPr>
          <p:cNvPr id="6" name="TextBox 5">
            <a:extLst>
              <a:ext uri="{FF2B5EF4-FFF2-40B4-BE49-F238E27FC236}">
                <a16:creationId xmlns:a16="http://schemas.microsoft.com/office/drawing/2014/main" id="{78AD7A12-5355-9FB6-327D-D47222E27327}"/>
              </a:ext>
            </a:extLst>
          </p:cNvPr>
          <p:cNvSpPr txBox="1">
            <a:spLocks noChangeArrowheads="1"/>
          </p:cNvSpPr>
          <p:nvPr/>
        </p:nvSpPr>
        <p:spPr bwMode="auto">
          <a:xfrm>
            <a:off x="3851275" y="1231900"/>
            <a:ext cx="453707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t>This can be challenging as the coachee may not be aware of the reasons for the coaching or find it difficult to explain their goals. </a:t>
            </a:r>
          </a:p>
        </p:txBody>
      </p:sp>
      <p:sp>
        <p:nvSpPr>
          <p:cNvPr id="10" name="TextBox 9">
            <a:extLst>
              <a:ext uri="{FF2B5EF4-FFF2-40B4-BE49-F238E27FC236}">
                <a16:creationId xmlns:a16="http://schemas.microsoft.com/office/drawing/2014/main" id="{11EFE0CF-2E08-E9DD-52BA-2C5EC92C4CCC}"/>
              </a:ext>
            </a:extLst>
          </p:cNvPr>
          <p:cNvSpPr txBox="1">
            <a:spLocks noChangeArrowheads="1"/>
          </p:cNvSpPr>
          <p:nvPr/>
        </p:nvSpPr>
        <p:spPr bwMode="auto">
          <a:xfrm>
            <a:off x="307975" y="2560638"/>
            <a:ext cx="5521325" cy="2949575"/>
          </a:xfrm>
          <a:prstGeom prst="rect">
            <a:avLst/>
          </a:prstGeom>
          <a:noFill/>
          <a:ln w="57150">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150000"/>
              </a:lnSpc>
            </a:pPr>
            <a:r>
              <a:rPr lang="en-GB" altLang="en-US" b="1"/>
              <a:t>Before</a:t>
            </a:r>
            <a:r>
              <a:rPr lang="en-GB" altLang="en-US"/>
              <a:t> starting to set goals, it is vital to establish a </a:t>
            </a:r>
            <a:r>
              <a:rPr lang="en-GB" altLang="en-US" b="1"/>
              <a:t>rapport</a:t>
            </a:r>
            <a:r>
              <a:rPr lang="en-GB" altLang="en-US"/>
              <a:t> with the </a:t>
            </a:r>
            <a:r>
              <a:rPr lang="en-GB" altLang="en-US" err="1"/>
              <a:t>coachee</a:t>
            </a:r>
            <a:r>
              <a:rPr lang="en-GB" altLang="en-US"/>
              <a:t>. This will help to develop trust and will (hopefully) relax the </a:t>
            </a:r>
            <a:r>
              <a:rPr lang="en-GB" altLang="en-US" err="1"/>
              <a:t>coachee</a:t>
            </a:r>
            <a:r>
              <a:rPr lang="en-GB" altLang="en-US"/>
              <a:t>. </a:t>
            </a:r>
            <a:r>
              <a:rPr lang="en-GB" altLang="en-US">
                <a:cs typeface="Times New Roman" panose="02020603050405020304" pitchFamily="18" charset="0"/>
              </a:rPr>
              <a:t>It is not necessarily about mutual liking; it is more about listening and being listened to. It is the responsibility of the coach to ensure they do all they can to create rapport. </a:t>
            </a:r>
            <a:endParaRPr lang="en-GB" altLang="en-US"/>
          </a:p>
        </p:txBody>
      </p:sp>
      <p:pic>
        <p:nvPicPr>
          <p:cNvPr id="14344" name="Picture 12" descr="Businesswoman sitting with hands on lap">
            <a:extLst>
              <a:ext uri="{FF2B5EF4-FFF2-40B4-BE49-F238E27FC236}">
                <a16:creationId xmlns:a16="http://schemas.microsoft.com/office/drawing/2014/main" id="{550396F2-FFFE-146B-1178-525432EE8B7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34075" y="2906713"/>
            <a:ext cx="1379538" cy="2719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5" name="Picture 14" descr="Old woman sitting hand on forehead">
            <a:extLst>
              <a:ext uri="{FF2B5EF4-FFF2-40B4-BE49-F238E27FC236}">
                <a16:creationId xmlns:a16="http://schemas.microsoft.com/office/drawing/2014/main" id="{97CA2E6D-6FEE-8DA9-0888-DCE165931AE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35850" y="2921000"/>
            <a:ext cx="1635125" cy="2719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8753945-1CE0-4511-AFFD-1355CA831683}"/>
              </a:ext>
            </a:extLst>
          </p:cNvPr>
          <p:cNvSpPr>
            <a:spLocks noGrp="1"/>
          </p:cNvSpPr>
          <p:nvPr>
            <p:ph type="dt" sz="quarter" idx="10"/>
          </p:nvPr>
        </p:nvSpPr>
        <p:spPr/>
        <p:txBody>
          <a:bodyPr/>
          <a:lstStyle/>
          <a:p>
            <a:pPr>
              <a:defRPr/>
            </a:pPr>
            <a:fld id="{C5028498-2728-43C1-AF2D-243D9C85222B}" type="datetime1">
              <a:rPr lang="en-GB"/>
              <a:pPr>
                <a:defRPr/>
              </a:pPr>
              <a:t>23/04/2023</a:t>
            </a:fld>
            <a:endParaRPr lang="en-GB"/>
          </a:p>
        </p:txBody>
      </p:sp>
      <p:sp>
        <p:nvSpPr>
          <p:cNvPr id="6" name="Slide Number Placeholder 5">
            <a:extLst>
              <a:ext uri="{FF2B5EF4-FFF2-40B4-BE49-F238E27FC236}">
                <a16:creationId xmlns:a16="http://schemas.microsoft.com/office/drawing/2014/main" id="{17569DF8-53C3-4D61-95CC-C48CEEF26918}"/>
              </a:ext>
            </a:extLst>
          </p:cNvPr>
          <p:cNvSpPr>
            <a:spLocks noGrp="1"/>
          </p:cNvSpPr>
          <p:nvPr>
            <p:ph type="sldNum" sz="quarter" idx="12"/>
          </p:nvPr>
        </p:nvSpPr>
        <p:spPr/>
        <p:txBody>
          <a:bodyPr/>
          <a:lstStyle/>
          <a:p>
            <a:pPr>
              <a:defRPr/>
            </a:pPr>
            <a:fld id="{E3AE01BD-592B-4606-B421-140D36B80D43}" type="slidenum">
              <a:rPr lang="en-GB" altLang="en-US"/>
              <a:pPr>
                <a:defRPr/>
              </a:pPr>
              <a:t>13</a:t>
            </a:fld>
            <a:endParaRPr lang="en-GB" altLang="en-US"/>
          </a:p>
        </p:txBody>
      </p:sp>
      <p:sp>
        <p:nvSpPr>
          <p:cNvPr id="15364" name="Rectangle 2">
            <a:extLst>
              <a:ext uri="{FF2B5EF4-FFF2-40B4-BE49-F238E27FC236}">
                <a16:creationId xmlns:a16="http://schemas.microsoft.com/office/drawing/2014/main" id="{BFE031CD-B9D9-4A92-8B80-A12F0ECDEC71}"/>
              </a:ext>
            </a:extLst>
          </p:cNvPr>
          <p:cNvSpPr>
            <a:spLocks noGrp="1"/>
          </p:cNvSpPr>
          <p:nvPr>
            <p:ph type="title"/>
          </p:nvPr>
        </p:nvSpPr>
        <p:spPr/>
        <p:txBody>
          <a:bodyPr/>
          <a:lstStyle/>
          <a:p>
            <a:r>
              <a:rPr lang="en-GB" altLang="en-US"/>
              <a:t>Bad Practice example</a:t>
            </a:r>
          </a:p>
        </p:txBody>
      </p:sp>
      <p:sp>
        <p:nvSpPr>
          <p:cNvPr id="15365" name="Rectangle 3">
            <a:extLst>
              <a:ext uri="{FF2B5EF4-FFF2-40B4-BE49-F238E27FC236}">
                <a16:creationId xmlns:a16="http://schemas.microsoft.com/office/drawing/2014/main" id="{EE2C41E0-B748-466D-AC35-CC02EC9B831A}"/>
              </a:ext>
            </a:extLst>
          </p:cNvPr>
          <p:cNvSpPr>
            <a:spLocks noGrp="1"/>
          </p:cNvSpPr>
          <p:nvPr>
            <p:ph type="body" idx="1"/>
          </p:nvPr>
        </p:nvSpPr>
        <p:spPr>
          <a:xfrm>
            <a:off x="433388" y="1341438"/>
            <a:ext cx="8229600" cy="3916362"/>
          </a:xfrm>
        </p:spPr>
        <p:txBody>
          <a:bodyPr/>
          <a:lstStyle/>
          <a:p>
            <a:pPr>
              <a:lnSpc>
                <a:spcPct val="90000"/>
              </a:lnSpc>
              <a:buFontTx/>
              <a:buChar char="•"/>
            </a:pPr>
            <a:endParaRPr lang="en-GB" altLang="en-US" sz="2800"/>
          </a:p>
        </p:txBody>
      </p:sp>
      <p:pic>
        <p:nvPicPr>
          <p:cNvPr id="15366" name="Picture 2">
            <a:hlinkClick r:id="rId3"/>
            <a:extLst>
              <a:ext uri="{FF2B5EF4-FFF2-40B4-BE49-F238E27FC236}">
                <a16:creationId xmlns:a16="http://schemas.microsoft.com/office/drawing/2014/main" id="{E08772CD-DB9C-482E-BDDD-FFDB13FBAA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0538" y="1200150"/>
            <a:ext cx="8162925" cy="445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C08F55B-E646-47C0-BA48-D3EC74391D7F}"/>
              </a:ext>
            </a:extLst>
          </p:cNvPr>
          <p:cNvSpPr>
            <a:spLocks noGrp="1"/>
          </p:cNvSpPr>
          <p:nvPr>
            <p:ph type="dt" sz="quarter" idx="10"/>
          </p:nvPr>
        </p:nvSpPr>
        <p:spPr/>
        <p:txBody>
          <a:bodyPr/>
          <a:lstStyle/>
          <a:p>
            <a:pPr>
              <a:defRPr/>
            </a:pPr>
            <a:fld id="{7C573F1B-B966-4A01-B211-E430ACD57944}" type="datetime1">
              <a:rPr lang="en-GB"/>
              <a:pPr>
                <a:defRPr/>
              </a:pPr>
              <a:t>23/04/2023</a:t>
            </a:fld>
            <a:endParaRPr lang="en-GB"/>
          </a:p>
        </p:txBody>
      </p:sp>
      <p:sp>
        <p:nvSpPr>
          <p:cNvPr id="6" name="Slide Number Placeholder 5">
            <a:extLst>
              <a:ext uri="{FF2B5EF4-FFF2-40B4-BE49-F238E27FC236}">
                <a16:creationId xmlns:a16="http://schemas.microsoft.com/office/drawing/2014/main" id="{0DCC8FF1-B858-4A89-A3EB-1F3CD871AC21}"/>
              </a:ext>
            </a:extLst>
          </p:cNvPr>
          <p:cNvSpPr>
            <a:spLocks noGrp="1"/>
          </p:cNvSpPr>
          <p:nvPr>
            <p:ph type="sldNum" sz="quarter" idx="12"/>
          </p:nvPr>
        </p:nvSpPr>
        <p:spPr/>
        <p:txBody>
          <a:bodyPr/>
          <a:lstStyle/>
          <a:p>
            <a:pPr>
              <a:defRPr/>
            </a:pPr>
            <a:fld id="{54336B10-F3EE-463B-BEC5-6DC4398E61FF}" type="slidenum">
              <a:rPr lang="en-GB" altLang="en-US"/>
              <a:pPr>
                <a:defRPr/>
              </a:pPr>
              <a:t>14</a:t>
            </a:fld>
            <a:endParaRPr lang="en-GB" altLang="en-US"/>
          </a:p>
        </p:txBody>
      </p:sp>
      <p:sp>
        <p:nvSpPr>
          <p:cNvPr id="17412" name="Rectangle 2">
            <a:extLst>
              <a:ext uri="{FF2B5EF4-FFF2-40B4-BE49-F238E27FC236}">
                <a16:creationId xmlns:a16="http://schemas.microsoft.com/office/drawing/2014/main" id="{A6BFC1E9-6BA9-4647-85F9-4587CF9B2E86}"/>
              </a:ext>
            </a:extLst>
          </p:cNvPr>
          <p:cNvSpPr>
            <a:spLocks noGrp="1"/>
          </p:cNvSpPr>
          <p:nvPr>
            <p:ph type="title"/>
          </p:nvPr>
        </p:nvSpPr>
        <p:spPr/>
        <p:txBody>
          <a:bodyPr/>
          <a:lstStyle/>
          <a:p>
            <a:r>
              <a:rPr lang="en-GB" altLang="en-US"/>
              <a:t>Good Practice Example</a:t>
            </a:r>
          </a:p>
        </p:txBody>
      </p:sp>
      <p:pic>
        <p:nvPicPr>
          <p:cNvPr id="17413" name="Picture 2">
            <a:hlinkClick r:id="rId3"/>
            <a:extLst>
              <a:ext uri="{FF2B5EF4-FFF2-40B4-BE49-F238E27FC236}">
                <a16:creationId xmlns:a16="http://schemas.microsoft.com/office/drawing/2014/main" id="{6ED904A3-15C5-4AF7-AC6D-FDEA97DCA2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5350" y="1609725"/>
            <a:ext cx="7353300" cy="363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56E97DEF-D603-7864-5EF0-E0DADD434C50}"/>
              </a:ext>
            </a:extLst>
          </p:cNvPr>
          <p:cNvSpPr>
            <a:spLocks noGrp="1"/>
          </p:cNvSpPr>
          <p:nvPr>
            <p:ph type="title" idx="4294967295"/>
          </p:nvPr>
        </p:nvSpPr>
        <p:spPr/>
        <p:txBody>
          <a:bodyPr/>
          <a:lstStyle/>
          <a:p>
            <a:pPr eaLnBrk="1" hangingPunct="1"/>
            <a:r>
              <a:rPr lang="en-GB" altLang="en-US" sz="4000"/>
              <a:t>Listening</a:t>
            </a:r>
          </a:p>
        </p:txBody>
      </p:sp>
      <p:sp>
        <p:nvSpPr>
          <p:cNvPr id="8195" name="Rectangle 3">
            <a:extLst>
              <a:ext uri="{FF2B5EF4-FFF2-40B4-BE49-F238E27FC236}">
                <a16:creationId xmlns:a16="http://schemas.microsoft.com/office/drawing/2014/main" id="{D129AD52-596E-1EBC-98CA-3326574C0F9E}"/>
              </a:ext>
            </a:extLst>
          </p:cNvPr>
          <p:cNvSpPr>
            <a:spLocks noGrp="1"/>
          </p:cNvSpPr>
          <p:nvPr>
            <p:ph type="body" idx="4294967295"/>
          </p:nvPr>
        </p:nvSpPr>
        <p:spPr>
          <a:xfrm>
            <a:off x="457200" y="1600200"/>
            <a:ext cx="8229600" cy="1684338"/>
          </a:xfrm>
          <a:ln w="38100">
            <a:solidFill>
              <a:schemeClr val="accent1"/>
            </a:solidFill>
            <a:miter lim="800000"/>
            <a:headEnd/>
            <a:tailEnd/>
          </a:ln>
        </p:spPr>
        <p:txBody>
          <a:bodyPr/>
          <a:lstStyle/>
          <a:p>
            <a:pPr marL="0" indent="0" eaLnBrk="1" hangingPunct="1">
              <a:buFont typeface="Arial" panose="020B0604020202020204" pitchFamily="34" charset="0"/>
              <a:buNone/>
            </a:pPr>
            <a:r>
              <a:rPr lang="en-GB" altLang="en-US"/>
              <a:t>As part of performance management, the manager-as-coach or mentor will need to listen to their employee. </a:t>
            </a:r>
          </a:p>
        </p:txBody>
      </p:sp>
      <p:sp>
        <p:nvSpPr>
          <p:cNvPr id="4" name="Rectangle 3">
            <a:extLst>
              <a:ext uri="{FF2B5EF4-FFF2-40B4-BE49-F238E27FC236}">
                <a16:creationId xmlns:a16="http://schemas.microsoft.com/office/drawing/2014/main" id="{C6534925-2BA3-1355-BE0D-31A0E01871D9}"/>
              </a:ext>
            </a:extLst>
          </p:cNvPr>
          <p:cNvSpPr txBox="1">
            <a:spLocks/>
          </p:cNvSpPr>
          <p:nvPr/>
        </p:nvSpPr>
        <p:spPr bwMode="auto">
          <a:xfrm>
            <a:off x="457200" y="3573463"/>
            <a:ext cx="8229600" cy="1684337"/>
          </a:xfrm>
          <a:prstGeom prst="rect">
            <a:avLst/>
          </a:prstGeom>
          <a:noFill/>
          <a:ln w="38100">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 typeface="Arial" panose="020B0604020202020204" pitchFamily="34" charset="0"/>
              <a:buNone/>
            </a:pPr>
            <a:r>
              <a:rPr lang="en-GB" altLang="en-US"/>
              <a:t>When a coaching or mentoring relationship is working effectively, the coach is really listening.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195">
                                            <p:bg/>
                                          </p:spTgt>
                                        </p:tgtEl>
                                        <p:attrNameLst>
                                          <p:attrName>style.visibility</p:attrName>
                                        </p:attrNameLst>
                                      </p:cBhvr>
                                      <p:to>
                                        <p:strVal val="visible"/>
                                      </p:to>
                                    </p:set>
                                    <p:animEffect transition="in" filter="fade">
                                      <p:cBhvr>
                                        <p:cTn id="7" dur="500"/>
                                        <p:tgtEl>
                                          <p:spTgt spid="8195">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8195">
                                            <p:txEl>
                                              <p:pRg st="0" end="0"/>
                                            </p:txEl>
                                          </p:spTgt>
                                        </p:tgtEl>
                                        <p:attrNameLst>
                                          <p:attrName>style.visibility</p:attrName>
                                        </p:attrNameLst>
                                      </p:cBhvr>
                                      <p:to>
                                        <p:strVal val="visible"/>
                                      </p:to>
                                    </p:set>
                                    <p:animEffect transition="in" filter="fade">
                                      <p:cBhvr>
                                        <p:cTn id="12" dur="500"/>
                                        <p:tgtEl>
                                          <p:spTgt spid="819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nimBg="1"/>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EB73C5C-0314-59B9-28F7-80F31139D2E4}"/>
              </a:ext>
            </a:extLst>
          </p:cNvPr>
          <p:cNvSpPr>
            <a:spLocks noGrp="1"/>
          </p:cNvSpPr>
          <p:nvPr>
            <p:ph type="title" idx="4294967295"/>
          </p:nvPr>
        </p:nvSpPr>
        <p:spPr/>
        <p:txBody>
          <a:bodyPr/>
          <a:lstStyle/>
          <a:p>
            <a:pPr eaLnBrk="1" hangingPunct="1"/>
            <a:r>
              <a:rPr lang="en-GB" altLang="en-US"/>
              <a:t>Listening</a:t>
            </a:r>
          </a:p>
        </p:txBody>
      </p:sp>
      <p:sp>
        <p:nvSpPr>
          <p:cNvPr id="15363" name="Content Placeholder 2">
            <a:extLst>
              <a:ext uri="{FF2B5EF4-FFF2-40B4-BE49-F238E27FC236}">
                <a16:creationId xmlns:a16="http://schemas.microsoft.com/office/drawing/2014/main" id="{8F95B161-DD9D-0CB4-3DAB-9D5AC5E6F76E}"/>
              </a:ext>
            </a:extLst>
          </p:cNvPr>
          <p:cNvSpPr>
            <a:spLocks noGrp="1"/>
          </p:cNvSpPr>
          <p:nvPr>
            <p:ph idx="4294967295"/>
          </p:nvPr>
        </p:nvSpPr>
        <p:spPr>
          <a:xfrm>
            <a:off x="457200" y="1600200"/>
            <a:ext cx="8229600" cy="965200"/>
          </a:xfrm>
          <a:ln w="38100">
            <a:solidFill>
              <a:schemeClr val="accent1"/>
            </a:solidFill>
            <a:miter lim="800000"/>
            <a:headEnd/>
            <a:tailEnd/>
          </a:ln>
        </p:spPr>
        <p:txBody>
          <a:bodyPr/>
          <a:lstStyle/>
          <a:p>
            <a:pPr marL="0" indent="0" eaLnBrk="1" hangingPunct="1">
              <a:buFont typeface="Arial" panose="020B0604020202020204" pitchFamily="34" charset="0"/>
              <a:buNone/>
            </a:pPr>
            <a:r>
              <a:rPr lang="en-GB" altLang="en-US" sz="2400"/>
              <a:t>Capture and understand the messages (communicated by the employee)</a:t>
            </a:r>
          </a:p>
        </p:txBody>
      </p:sp>
      <p:sp>
        <p:nvSpPr>
          <p:cNvPr id="5" name="Date Placeholder 4">
            <a:extLst>
              <a:ext uri="{FF2B5EF4-FFF2-40B4-BE49-F238E27FC236}">
                <a16:creationId xmlns:a16="http://schemas.microsoft.com/office/drawing/2014/main" id="{D940F386-EA62-7285-F3F8-12BA2165C152}"/>
              </a:ext>
            </a:extLst>
          </p:cNvPr>
          <p:cNvSpPr txBox="1">
            <a:spLocks noGrp="1"/>
          </p:cNvSpPr>
          <p:nvPr/>
        </p:nvSpPr>
        <p:spPr>
          <a:xfrm>
            <a:off x="250825" y="6524625"/>
            <a:ext cx="971550" cy="219075"/>
          </a:xfrm>
          <a:prstGeom prst="rect">
            <a:avLst/>
          </a:prstGeom>
          <a:noFill/>
        </p:spPr>
        <p:txBody>
          <a:bodyPr anchor="ctr"/>
          <a:lstStyle/>
          <a:p>
            <a:pPr algn="ctr" eaLnBrk="1" fontAlgn="auto" hangingPunct="1">
              <a:spcBef>
                <a:spcPts val="0"/>
              </a:spcBef>
              <a:spcAft>
                <a:spcPts val="0"/>
              </a:spcAft>
              <a:defRPr/>
            </a:pPr>
            <a:fld id="{D82B8BFC-F469-49D5-A8DD-34268BD84C45}" type="datetime1">
              <a:rPr lang="en-GB" altLang="en-US" sz="1050">
                <a:solidFill>
                  <a:schemeClr val="tx1">
                    <a:tint val="75000"/>
                  </a:schemeClr>
                </a:solidFill>
                <a:latin typeface="+mn-lt"/>
                <a:cs typeface="+mn-cs"/>
              </a:rPr>
              <a:pPr algn="ctr" eaLnBrk="1" fontAlgn="auto" hangingPunct="1">
                <a:spcBef>
                  <a:spcPts val="0"/>
                </a:spcBef>
                <a:spcAft>
                  <a:spcPts val="0"/>
                </a:spcAft>
                <a:defRPr/>
              </a:pPr>
              <a:t>23/04/2023</a:t>
            </a:fld>
            <a:endParaRPr lang="en-GB" altLang="en-US" sz="1050">
              <a:solidFill>
                <a:schemeClr val="tx1">
                  <a:tint val="75000"/>
                </a:schemeClr>
              </a:solidFill>
              <a:latin typeface="+mn-lt"/>
              <a:cs typeface="+mn-cs"/>
            </a:endParaRPr>
          </a:p>
        </p:txBody>
      </p:sp>
      <p:sp>
        <p:nvSpPr>
          <p:cNvPr id="10245" name="Slide Number Placeholder 5">
            <a:extLst>
              <a:ext uri="{FF2B5EF4-FFF2-40B4-BE49-F238E27FC236}">
                <a16:creationId xmlns:a16="http://schemas.microsoft.com/office/drawing/2014/main" id="{655492DC-627B-B97F-DDEF-FA8C5CC71EF7}"/>
              </a:ext>
            </a:extLst>
          </p:cNvPr>
          <p:cNvSpPr txBox="1">
            <a:spLocks noGrp="1" noChangeArrowheads="1"/>
          </p:cNvSpPr>
          <p:nvPr/>
        </p:nvSpPr>
        <p:spPr bwMode="auto">
          <a:xfrm>
            <a:off x="7956550" y="6381750"/>
            <a:ext cx="7302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A0104289-CCFD-4E02-8529-2AF796B8B04D}" type="slidenum">
              <a:rPr lang="en-GB" altLang="en-US" sz="1200">
                <a:solidFill>
                  <a:srgbClr val="898989"/>
                </a:solidFill>
              </a:rPr>
              <a:pPr algn="r" eaLnBrk="1" hangingPunct="1">
                <a:spcBef>
                  <a:spcPct val="0"/>
                </a:spcBef>
                <a:buFontTx/>
                <a:buNone/>
              </a:pPr>
              <a:t>16</a:t>
            </a:fld>
            <a:endParaRPr lang="en-GB" altLang="en-US" sz="1200">
              <a:solidFill>
                <a:srgbClr val="898989"/>
              </a:solidFill>
            </a:endParaRPr>
          </a:p>
        </p:txBody>
      </p:sp>
      <p:pic>
        <p:nvPicPr>
          <p:cNvPr id="10246" name="Picture 2" descr="Young businessman sitting hands on head">
            <a:extLst>
              <a:ext uri="{FF2B5EF4-FFF2-40B4-BE49-F238E27FC236}">
                <a16:creationId xmlns:a16="http://schemas.microsoft.com/office/drawing/2014/main" id="{8D5EF2BF-D804-8333-ACC5-B07B2692A2B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51050" y="2705100"/>
            <a:ext cx="1482725" cy="273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7" name="Picture 5" descr="Business woman crossed legs">
            <a:extLst>
              <a:ext uri="{FF2B5EF4-FFF2-40B4-BE49-F238E27FC236}">
                <a16:creationId xmlns:a16="http://schemas.microsoft.com/office/drawing/2014/main" id="{01B554B0-E664-0A7F-D9C6-A8C30C45255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1500" y="2705100"/>
            <a:ext cx="1231900" cy="287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D72C3005-85AC-C19C-9DD3-F1F5BC85DBD0}"/>
              </a:ext>
            </a:extLst>
          </p:cNvPr>
          <p:cNvSpPr/>
          <p:nvPr/>
        </p:nvSpPr>
        <p:spPr>
          <a:xfrm>
            <a:off x="4572000" y="2924175"/>
            <a:ext cx="4114800" cy="7207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a:latin typeface="Arial" panose="020B0604020202020204" pitchFamily="34" charset="0"/>
                <a:cs typeface="Arial" panose="020B0604020202020204" pitchFamily="34" charset="0"/>
              </a:rPr>
              <a:t>Body Language</a:t>
            </a:r>
          </a:p>
        </p:txBody>
      </p:sp>
      <p:sp>
        <p:nvSpPr>
          <p:cNvPr id="11" name="Rectangle: Rounded Corners 10">
            <a:extLst>
              <a:ext uri="{FF2B5EF4-FFF2-40B4-BE49-F238E27FC236}">
                <a16:creationId xmlns:a16="http://schemas.microsoft.com/office/drawing/2014/main" id="{0E4BD33C-D9A5-550C-0BD4-66C5029A08CB}"/>
              </a:ext>
            </a:extLst>
          </p:cNvPr>
          <p:cNvSpPr/>
          <p:nvPr/>
        </p:nvSpPr>
        <p:spPr>
          <a:xfrm>
            <a:off x="4551363" y="3713163"/>
            <a:ext cx="4114800" cy="7207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a:latin typeface="Arial" panose="020B0604020202020204" pitchFamily="34" charset="0"/>
                <a:cs typeface="Arial" panose="020B0604020202020204" pitchFamily="34" charset="0"/>
              </a:rPr>
              <a:t>Summarising</a:t>
            </a:r>
          </a:p>
        </p:txBody>
      </p:sp>
      <p:sp>
        <p:nvSpPr>
          <p:cNvPr id="12" name="Rectangle: Rounded Corners 11">
            <a:extLst>
              <a:ext uri="{FF2B5EF4-FFF2-40B4-BE49-F238E27FC236}">
                <a16:creationId xmlns:a16="http://schemas.microsoft.com/office/drawing/2014/main" id="{30999C13-1170-1307-3A77-C00C3E45688F}"/>
              </a:ext>
            </a:extLst>
          </p:cNvPr>
          <p:cNvSpPr/>
          <p:nvPr/>
        </p:nvSpPr>
        <p:spPr>
          <a:xfrm>
            <a:off x="4521200" y="4581525"/>
            <a:ext cx="4114800" cy="7207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a:latin typeface="Arial" panose="020B0604020202020204" pitchFamily="34" charset="0"/>
                <a:cs typeface="Arial" panose="020B0604020202020204" pitchFamily="34" charset="0"/>
              </a:rPr>
              <a:t>Allowing space to speak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5363">
                                            <p:bg/>
                                          </p:spTgt>
                                        </p:tgtEl>
                                        <p:attrNameLst>
                                          <p:attrName>style.visibility</p:attrName>
                                        </p:attrNameLst>
                                      </p:cBhvr>
                                      <p:to>
                                        <p:strVal val="visible"/>
                                      </p:to>
                                    </p:set>
                                    <p:animEffect transition="in" filter="fade">
                                      <p:cBhvr>
                                        <p:cTn id="7" dur="500"/>
                                        <p:tgtEl>
                                          <p:spTgt spid="15363">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5363">
                                            <p:txEl>
                                              <p:pRg st="0" end="0"/>
                                            </p:txEl>
                                          </p:spTgt>
                                        </p:tgtEl>
                                        <p:attrNameLst>
                                          <p:attrName>style.visibility</p:attrName>
                                        </p:attrNameLst>
                                      </p:cBhvr>
                                      <p:to>
                                        <p:strVal val="visible"/>
                                      </p:to>
                                    </p:set>
                                    <p:animEffect transition="in" filter="fade">
                                      <p:cBhvr>
                                        <p:cTn id="12" dur="500"/>
                                        <p:tgtEl>
                                          <p:spTgt spid="1536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nimBg="1"/>
      <p:bldP spid="7" grpId="0" animBg="1"/>
      <p:bldP spid="11" grpId="0" animBg="1"/>
      <p:bldP spid="1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8E01F58-2309-AF0D-CFCC-3D7D0262BED0}"/>
              </a:ext>
            </a:extLst>
          </p:cNvPr>
          <p:cNvSpPr>
            <a:spLocks noGrp="1"/>
          </p:cNvSpPr>
          <p:nvPr>
            <p:ph type="title" idx="4294967295"/>
          </p:nvPr>
        </p:nvSpPr>
        <p:spPr/>
        <p:txBody>
          <a:bodyPr/>
          <a:lstStyle/>
          <a:p>
            <a:pPr eaLnBrk="1" hangingPunct="1"/>
            <a:r>
              <a:rPr lang="en-GB" altLang="en-US" sz="4000"/>
              <a:t>Summarising</a:t>
            </a:r>
          </a:p>
        </p:txBody>
      </p:sp>
      <p:sp>
        <p:nvSpPr>
          <p:cNvPr id="4" name="Rectangle 3">
            <a:extLst>
              <a:ext uri="{FF2B5EF4-FFF2-40B4-BE49-F238E27FC236}">
                <a16:creationId xmlns:a16="http://schemas.microsoft.com/office/drawing/2014/main" id="{1B1E206B-E23A-4A01-29F9-4C60FE742530}"/>
              </a:ext>
            </a:extLst>
          </p:cNvPr>
          <p:cNvSpPr txBox="1">
            <a:spLocks/>
          </p:cNvSpPr>
          <p:nvPr/>
        </p:nvSpPr>
        <p:spPr bwMode="auto">
          <a:xfrm>
            <a:off x="439738" y="4768850"/>
            <a:ext cx="8229600" cy="749300"/>
          </a:xfrm>
          <a:prstGeom prst="rect">
            <a:avLst/>
          </a:prstGeom>
          <a:noFill/>
          <a:ln w="38100">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 typeface="Arial" panose="020B0604020202020204" pitchFamily="34" charset="0"/>
              <a:buNone/>
            </a:pPr>
            <a:r>
              <a:rPr lang="en-GB" altLang="en-US" sz="2000" i="1">
                <a:latin typeface="Arial" panose="020B0604020202020204" pitchFamily="34" charset="0"/>
              </a:rPr>
              <a:t>Paraphrasing</a:t>
            </a:r>
            <a:r>
              <a:rPr lang="en-GB" altLang="en-US" sz="2000">
                <a:latin typeface="Arial" panose="020B0604020202020204" pitchFamily="34" charset="0"/>
              </a:rPr>
              <a:t> is the ability to convey back to the individual the precise meaning of what has just been said. </a:t>
            </a:r>
            <a:r>
              <a:rPr lang="en-US" altLang="en-US" sz="2000">
                <a:solidFill>
                  <a:srgbClr val="333333"/>
                </a:solidFill>
                <a:latin typeface="Arial" panose="020B0604020202020204" pitchFamily="34" charset="0"/>
                <a:ea typeface="Open Sans" panose="020B0606030504020204" pitchFamily="34" charset="0"/>
              </a:rPr>
              <a:t>Dexter, Dexter, and Irving, (2011). </a:t>
            </a:r>
            <a:endParaRPr lang="en-GB" altLang="en-US" sz="2000">
              <a:latin typeface="Arial" panose="020B0604020202020204" pitchFamily="34" charset="0"/>
            </a:endParaRPr>
          </a:p>
        </p:txBody>
      </p:sp>
      <p:sp>
        <p:nvSpPr>
          <p:cNvPr id="5" name="Block Arc 4">
            <a:extLst>
              <a:ext uri="{FF2B5EF4-FFF2-40B4-BE49-F238E27FC236}">
                <a16:creationId xmlns:a16="http://schemas.microsoft.com/office/drawing/2014/main" id="{CF60AC41-BBD0-6068-720C-47C675920D67}"/>
              </a:ext>
            </a:extLst>
          </p:cNvPr>
          <p:cNvSpPr/>
          <p:nvPr/>
        </p:nvSpPr>
        <p:spPr>
          <a:xfrm>
            <a:off x="-3213100" y="609600"/>
            <a:ext cx="4559300" cy="4559300"/>
          </a:xfrm>
          <a:prstGeom prst="blockArc">
            <a:avLst>
              <a:gd name="adj1" fmla="val 18900000"/>
              <a:gd name="adj2" fmla="val 2700000"/>
              <a:gd name="adj3" fmla="val 474"/>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6" name="Freeform: Shape 5">
            <a:extLst>
              <a:ext uri="{FF2B5EF4-FFF2-40B4-BE49-F238E27FC236}">
                <a16:creationId xmlns:a16="http://schemas.microsoft.com/office/drawing/2014/main" id="{E9C056E9-254F-64DC-A181-EC2D4655A3BB}"/>
              </a:ext>
            </a:extLst>
          </p:cNvPr>
          <p:cNvSpPr/>
          <p:nvPr/>
        </p:nvSpPr>
        <p:spPr>
          <a:xfrm>
            <a:off x="1084263" y="1535113"/>
            <a:ext cx="7475537" cy="676275"/>
          </a:xfrm>
          <a:custGeom>
            <a:avLst/>
            <a:gdLst>
              <a:gd name="connsiteX0" fmla="*/ 0 w 7476432"/>
              <a:gd name="connsiteY0" fmla="*/ 0 h 676875"/>
              <a:gd name="connsiteX1" fmla="*/ 7476432 w 7476432"/>
              <a:gd name="connsiteY1" fmla="*/ 0 h 676875"/>
              <a:gd name="connsiteX2" fmla="*/ 7476432 w 7476432"/>
              <a:gd name="connsiteY2" fmla="*/ 676875 h 676875"/>
              <a:gd name="connsiteX3" fmla="*/ 0 w 7476432"/>
              <a:gd name="connsiteY3" fmla="*/ 676875 h 676875"/>
              <a:gd name="connsiteX4" fmla="*/ 0 w 7476432"/>
              <a:gd name="connsiteY4" fmla="*/ 0 h 676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76432" h="676875">
                <a:moveTo>
                  <a:pt x="0" y="0"/>
                </a:moveTo>
                <a:lnTo>
                  <a:pt x="7476432" y="0"/>
                </a:lnTo>
                <a:lnTo>
                  <a:pt x="7476432" y="676875"/>
                </a:lnTo>
                <a:lnTo>
                  <a:pt x="0" y="676875"/>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lIns="537270" tIns="66040" rIns="66040" bIns="66040" spcCol="1270" anchor="ctr"/>
          <a:lstStyle/>
          <a:p>
            <a:pPr defTabSz="1155700">
              <a:lnSpc>
                <a:spcPct val="90000"/>
              </a:lnSpc>
              <a:spcAft>
                <a:spcPct val="35000"/>
              </a:spcAft>
              <a:defRPr/>
            </a:pPr>
            <a:r>
              <a:rPr lang="en-GB" sz="2600">
                <a:latin typeface="Arial" panose="020B0604020202020204" pitchFamily="34" charset="0"/>
                <a:cs typeface="Arial" panose="020B0604020202020204" pitchFamily="34" charset="0"/>
              </a:rPr>
              <a:t>The </a:t>
            </a:r>
            <a:r>
              <a:rPr lang="en-GB" sz="2600" err="1">
                <a:latin typeface="Arial" panose="020B0604020202020204" pitchFamily="34" charset="0"/>
                <a:cs typeface="Arial" panose="020B0604020202020204" pitchFamily="34" charset="0"/>
              </a:rPr>
              <a:t>coachee</a:t>
            </a:r>
            <a:r>
              <a:rPr lang="en-GB" sz="2600">
                <a:latin typeface="Arial" panose="020B0604020202020204" pitchFamily="34" charset="0"/>
                <a:cs typeface="Arial" panose="020B0604020202020204" pitchFamily="34" charset="0"/>
              </a:rPr>
              <a:t> knows they are being listened to </a:t>
            </a:r>
            <a:endParaRPr lang="en-GB" sz="2600"/>
          </a:p>
        </p:txBody>
      </p:sp>
      <p:sp>
        <p:nvSpPr>
          <p:cNvPr id="7" name="Oval 6">
            <a:extLst>
              <a:ext uri="{FF2B5EF4-FFF2-40B4-BE49-F238E27FC236}">
                <a16:creationId xmlns:a16="http://schemas.microsoft.com/office/drawing/2014/main" id="{675B3349-69E8-A014-2EBC-A97C6FC19DAD}"/>
              </a:ext>
            </a:extLst>
          </p:cNvPr>
          <p:cNvSpPr/>
          <p:nvPr/>
        </p:nvSpPr>
        <p:spPr>
          <a:xfrm>
            <a:off x="660400" y="1450975"/>
            <a:ext cx="846138" cy="846138"/>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8" name="Freeform: Shape 7">
            <a:extLst>
              <a:ext uri="{FF2B5EF4-FFF2-40B4-BE49-F238E27FC236}">
                <a16:creationId xmlns:a16="http://schemas.microsoft.com/office/drawing/2014/main" id="{13648411-E9E1-5C16-B2F3-F6F5678058C8}"/>
              </a:ext>
            </a:extLst>
          </p:cNvPr>
          <p:cNvSpPr/>
          <p:nvPr/>
        </p:nvSpPr>
        <p:spPr>
          <a:xfrm>
            <a:off x="1330325" y="2551113"/>
            <a:ext cx="7229475" cy="676275"/>
          </a:xfrm>
          <a:custGeom>
            <a:avLst/>
            <a:gdLst>
              <a:gd name="connsiteX0" fmla="*/ 0 w 7230388"/>
              <a:gd name="connsiteY0" fmla="*/ 0 h 676875"/>
              <a:gd name="connsiteX1" fmla="*/ 7230388 w 7230388"/>
              <a:gd name="connsiteY1" fmla="*/ 0 h 676875"/>
              <a:gd name="connsiteX2" fmla="*/ 7230388 w 7230388"/>
              <a:gd name="connsiteY2" fmla="*/ 676875 h 676875"/>
              <a:gd name="connsiteX3" fmla="*/ 0 w 7230388"/>
              <a:gd name="connsiteY3" fmla="*/ 676875 h 676875"/>
              <a:gd name="connsiteX4" fmla="*/ 0 w 7230388"/>
              <a:gd name="connsiteY4" fmla="*/ 0 h 676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30388" h="676875">
                <a:moveTo>
                  <a:pt x="0" y="0"/>
                </a:moveTo>
                <a:lnTo>
                  <a:pt x="7230388" y="0"/>
                </a:lnTo>
                <a:lnTo>
                  <a:pt x="7230388" y="676875"/>
                </a:lnTo>
                <a:lnTo>
                  <a:pt x="0" y="676875"/>
                </a:lnTo>
                <a:lnTo>
                  <a:pt x="0" y="0"/>
                </a:lnTo>
                <a:close/>
              </a:path>
            </a:pathLst>
          </a:custGeom>
        </p:spPr>
        <p:style>
          <a:lnRef idx="2">
            <a:schemeClr val="lt1">
              <a:hueOff val="0"/>
              <a:satOff val="0"/>
              <a:lumOff val="0"/>
              <a:alphaOff val="0"/>
            </a:schemeClr>
          </a:lnRef>
          <a:fillRef idx="1">
            <a:schemeClr val="accent4">
              <a:hueOff val="-2232385"/>
              <a:satOff val="13449"/>
              <a:lumOff val="1078"/>
              <a:alphaOff val="0"/>
            </a:schemeClr>
          </a:fillRef>
          <a:effectRef idx="0">
            <a:schemeClr val="accent4">
              <a:hueOff val="-2232385"/>
              <a:satOff val="13449"/>
              <a:lumOff val="1078"/>
              <a:alphaOff val="0"/>
            </a:schemeClr>
          </a:effectRef>
          <a:fontRef idx="minor">
            <a:schemeClr val="lt1"/>
          </a:fontRef>
        </p:style>
        <p:txBody>
          <a:bodyPr lIns="537270" tIns="66040" rIns="66040" bIns="66040" spcCol="1270" anchor="ctr"/>
          <a:lstStyle/>
          <a:p>
            <a:pPr defTabSz="1155700">
              <a:lnSpc>
                <a:spcPct val="90000"/>
              </a:lnSpc>
              <a:spcAft>
                <a:spcPct val="35000"/>
              </a:spcAft>
              <a:defRPr/>
            </a:pPr>
            <a:r>
              <a:rPr lang="en-GB" sz="2600">
                <a:latin typeface="Arial" panose="020B0604020202020204" pitchFamily="34" charset="0"/>
                <a:cs typeface="Arial" panose="020B0604020202020204" pitchFamily="34" charset="0"/>
              </a:rPr>
              <a:t>The </a:t>
            </a:r>
            <a:r>
              <a:rPr lang="en-GB" sz="2600" err="1">
                <a:latin typeface="Arial" panose="020B0604020202020204" pitchFamily="34" charset="0"/>
                <a:cs typeface="Arial" panose="020B0604020202020204" pitchFamily="34" charset="0"/>
              </a:rPr>
              <a:t>coachee</a:t>
            </a:r>
            <a:r>
              <a:rPr lang="en-GB" sz="2600">
                <a:latin typeface="Arial" panose="020B0604020202020204" pitchFamily="34" charset="0"/>
                <a:cs typeface="Arial" panose="020B0604020202020204" pitchFamily="34" charset="0"/>
              </a:rPr>
              <a:t> has the opportunity to reflect </a:t>
            </a:r>
            <a:endParaRPr lang="en-GB" sz="2600"/>
          </a:p>
        </p:txBody>
      </p:sp>
      <p:sp>
        <p:nvSpPr>
          <p:cNvPr id="9" name="Oval 8">
            <a:extLst>
              <a:ext uri="{FF2B5EF4-FFF2-40B4-BE49-F238E27FC236}">
                <a16:creationId xmlns:a16="http://schemas.microsoft.com/office/drawing/2014/main" id="{DDD9A0F2-CCF7-11E8-1067-314D66D68EB1}"/>
              </a:ext>
            </a:extLst>
          </p:cNvPr>
          <p:cNvSpPr/>
          <p:nvPr/>
        </p:nvSpPr>
        <p:spPr>
          <a:xfrm>
            <a:off x="906463" y="2465388"/>
            <a:ext cx="846137" cy="846137"/>
          </a:xfrm>
          <a:prstGeom prst="ellipse">
            <a:avLst/>
          </a:prstGeom>
        </p:spPr>
        <p:style>
          <a:lnRef idx="2">
            <a:schemeClr val="accent4">
              <a:hueOff val="-2232385"/>
              <a:satOff val="13449"/>
              <a:lumOff val="1078"/>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6087E22C-80DE-20E0-186D-918B6AF84FFA}"/>
              </a:ext>
            </a:extLst>
          </p:cNvPr>
          <p:cNvSpPr/>
          <p:nvPr/>
        </p:nvSpPr>
        <p:spPr>
          <a:xfrm>
            <a:off x="1084263" y="3565525"/>
            <a:ext cx="7475537" cy="677863"/>
          </a:xfrm>
          <a:custGeom>
            <a:avLst/>
            <a:gdLst>
              <a:gd name="connsiteX0" fmla="*/ 0 w 7476432"/>
              <a:gd name="connsiteY0" fmla="*/ 0 h 676875"/>
              <a:gd name="connsiteX1" fmla="*/ 7476432 w 7476432"/>
              <a:gd name="connsiteY1" fmla="*/ 0 h 676875"/>
              <a:gd name="connsiteX2" fmla="*/ 7476432 w 7476432"/>
              <a:gd name="connsiteY2" fmla="*/ 676875 h 676875"/>
              <a:gd name="connsiteX3" fmla="*/ 0 w 7476432"/>
              <a:gd name="connsiteY3" fmla="*/ 676875 h 676875"/>
              <a:gd name="connsiteX4" fmla="*/ 0 w 7476432"/>
              <a:gd name="connsiteY4" fmla="*/ 0 h 676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76432" h="676875">
                <a:moveTo>
                  <a:pt x="0" y="0"/>
                </a:moveTo>
                <a:lnTo>
                  <a:pt x="7476432" y="0"/>
                </a:lnTo>
                <a:lnTo>
                  <a:pt x="7476432" y="676875"/>
                </a:lnTo>
                <a:lnTo>
                  <a:pt x="0" y="676875"/>
                </a:lnTo>
                <a:lnTo>
                  <a:pt x="0" y="0"/>
                </a:ln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lIns="537270" tIns="66040" rIns="66040" bIns="66040" spcCol="1270" anchor="ctr"/>
          <a:lstStyle/>
          <a:p>
            <a:pPr defTabSz="1155700">
              <a:lnSpc>
                <a:spcPct val="90000"/>
              </a:lnSpc>
              <a:spcAft>
                <a:spcPct val="35000"/>
              </a:spcAft>
              <a:defRPr/>
            </a:pPr>
            <a:r>
              <a:rPr lang="en-GB" sz="2600">
                <a:latin typeface="Arial" panose="020B0604020202020204" pitchFamily="34" charset="0"/>
                <a:cs typeface="Arial" panose="020B0604020202020204" pitchFamily="34" charset="0"/>
              </a:rPr>
              <a:t>The coach stays on track </a:t>
            </a:r>
            <a:endParaRPr lang="en-GB" sz="2600"/>
          </a:p>
        </p:txBody>
      </p:sp>
      <p:sp>
        <p:nvSpPr>
          <p:cNvPr id="11" name="Oval 10">
            <a:extLst>
              <a:ext uri="{FF2B5EF4-FFF2-40B4-BE49-F238E27FC236}">
                <a16:creationId xmlns:a16="http://schemas.microsoft.com/office/drawing/2014/main" id="{FEDDE2B2-35D6-3AD8-9CDF-E13F916D4FB1}"/>
              </a:ext>
            </a:extLst>
          </p:cNvPr>
          <p:cNvSpPr/>
          <p:nvPr/>
        </p:nvSpPr>
        <p:spPr>
          <a:xfrm>
            <a:off x="660400" y="3481388"/>
            <a:ext cx="846138" cy="846137"/>
          </a:xfrm>
          <a:prstGeom prst="ellipse">
            <a:avLst/>
          </a:prstGeom>
        </p:spPr>
        <p:style>
          <a:lnRef idx="2">
            <a:schemeClr val="accent4">
              <a:hueOff val="-4464770"/>
              <a:satOff val="26899"/>
              <a:lumOff val="2156"/>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par>
                                <p:cTn id="19" presetID="10"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0" presetClass="entr" presetSubtype="0" fill="hold"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par>
                                <p:cTn id="27" presetID="10" presetClass="entr" presetSubtype="0" fill="hold" nodeType="with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500"/>
                                        <p:tgtEl>
                                          <p:spTgt spid="10"/>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ntr" presetSubtype="0" fill="hold" nodeType="clickEffect">
                                  <p:stCondLst>
                                    <p:cond delay="0"/>
                                  </p:stCondLst>
                                  <p:childTnLst>
                                    <p:set>
                                      <p:cBhvr>
                                        <p:cTn id="33" dur="1" fill="hold">
                                          <p:stCondLst>
                                            <p:cond delay="0"/>
                                          </p:stCondLst>
                                        </p:cTn>
                                        <p:tgtEl>
                                          <p:spTgt spid="4"/>
                                        </p:tgtEl>
                                        <p:attrNameLst>
                                          <p:attrName>style.visibility</p:attrName>
                                        </p:attrNameLst>
                                      </p:cBhvr>
                                      <p:to>
                                        <p:strVal val="visible"/>
                                      </p:to>
                                    </p:set>
                                    <p:animEffect transition="in" filter="fade">
                                      <p:cBhvr>
                                        <p:cTn id="3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10"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641D5780-C638-AB49-1092-E93EC2D602F4}"/>
              </a:ext>
            </a:extLst>
          </p:cNvPr>
          <p:cNvSpPr>
            <a:spLocks noGrp="1"/>
          </p:cNvSpPr>
          <p:nvPr>
            <p:ph type="title" idx="4294967295"/>
          </p:nvPr>
        </p:nvSpPr>
        <p:spPr/>
        <p:txBody>
          <a:bodyPr/>
          <a:lstStyle/>
          <a:p>
            <a:pPr eaLnBrk="1" hangingPunct="1"/>
            <a:r>
              <a:rPr lang="en-GB" altLang="en-US"/>
              <a:t>Reflecting </a:t>
            </a:r>
          </a:p>
        </p:txBody>
      </p:sp>
      <p:sp>
        <p:nvSpPr>
          <p:cNvPr id="15363" name="Content Placeholder 2">
            <a:extLst>
              <a:ext uri="{FF2B5EF4-FFF2-40B4-BE49-F238E27FC236}">
                <a16:creationId xmlns:a16="http://schemas.microsoft.com/office/drawing/2014/main" id="{1820A8AC-3D64-E096-7E98-0DD1B21431B9}"/>
              </a:ext>
            </a:extLst>
          </p:cNvPr>
          <p:cNvSpPr>
            <a:spLocks noGrp="1"/>
          </p:cNvSpPr>
          <p:nvPr>
            <p:ph idx="4294967295"/>
          </p:nvPr>
        </p:nvSpPr>
        <p:spPr>
          <a:xfrm>
            <a:off x="250825" y="1417638"/>
            <a:ext cx="8642350" cy="1438275"/>
          </a:xfrm>
          <a:ln w="38100">
            <a:solidFill>
              <a:schemeClr val="accent1"/>
            </a:solidFill>
            <a:miter lim="800000"/>
            <a:headEnd/>
            <a:tailEnd/>
          </a:ln>
        </p:spPr>
        <p:txBody>
          <a:bodyPr/>
          <a:lstStyle/>
          <a:p>
            <a:pPr marL="0" indent="0" eaLnBrk="1" hangingPunct="1">
              <a:buNone/>
            </a:pPr>
            <a:r>
              <a:rPr lang="en-GB" altLang="en-US" sz="2000" i="1">
                <a:latin typeface="Arial"/>
                <a:cs typeface="Arial"/>
              </a:rPr>
              <a:t>Reflecting</a:t>
            </a:r>
            <a:r>
              <a:rPr lang="en-GB" altLang="en-US" sz="2000">
                <a:latin typeface="Arial"/>
                <a:cs typeface="Arial"/>
              </a:rPr>
              <a:t> adds a different dimension. Having understood precisely what the person has said, reflecting goes on to pick up the </a:t>
            </a:r>
            <a:r>
              <a:rPr lang="en-GB" altLang="en-US" sz="2000" i="1">
                <a:latin typeface="Arial"/>
                <a:cs typeface="Arial"/>
              </a:rPr>
              <a:t>emotion</a:t>
            </a:r>
            <a:r>
              <a:rPr lang="en-GB" altLang="en-US" sz="2000">
                <a:latin typeface="Arial"/>
                <a:cs typeface="Arial"/>
              </a:rPr>
              <a:t> that was within the content of the message. Reflecting this accurately back to the person is most important. </a:t>
            </a:r>
            <a:endParaRPr lang="en-GB" altLang="en-US" sz="1400">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C05EA5CB-0B98-60EB-D4EA-462284596F2B}"/>
              </a:ext>
            </a:extLst>
          </p:cNvPr>
          <p:cNvSpPr txBox="1">
            <a:spLocks noGrp="1"/>
          </p:cNvSpPr>
          <p:nvPr/>
        </p:nvSpPr>
        <p:spPr>
          <a:xfrm>
            <a:off x="250825" y="6524625"/>
            <a:ext cx="971550" cy="219075"/>
          </a:xfrm>
          <a:prstGeom prst="rect">
            <a:avLst/>
          </a:prstGeom>
          <a:noFill/>
        </p:spPr>
        <p:txBody>
          <a:bodyPr anchor="ctr"/>
          <a:lstStyle/>
          <a:p>
            <a:pPr algn="ctr" eaLnBrk="1" fontAlgn="auto" hangingPunct="1">
              <a:spcBef>
                <a:spcPts val="0"/>
              </a:spcBef>
              <a:spcAft>
                <a:spcPts val="0"/>
              </a:spcAft>
              <a:defRPr/>
            </a:pPr>
            <a:fld id="{D82B8BFC-F469-49D5-A8DD-34268BD84C45}" type="datetime1">
              <a:rPr lang="en-GB" altLang="en-US" sz="1050">
                <a:solidFill>
                  <a:schemeClr val="tx1">
                    <a:tint val="75000"/>
                  </a:schemeClr>
                </a:solidFill>
                <a:latin typeface="+mn-lt"/>
                <a:cs typeface="+mn-cs"/>
              </a:rPr>
              <a:pPr algn="ctr" eaLnBrk="1" fontAlgn="auto" hangingPunct="1">
                <a:spcBef>
                  <a:spcPts val="0"/>
                </a:spcBef>
                <a:spcAft>
                  <a:spcPts val="0"/>
                </a:spcAft>
                <a:defRPr/>
              </a:pPr>
              <a:t>23/04/2023</a:t>
            </a:fld>
            <a:endParaRPr lang="en-GB" altLang="en-US" sz="1050">
              <a:solidFill>
                <a:schemeClr val="tx1">
                  <a:tint val="75000"/>
                </a:schemeClr>
              </a:solidFill>
              <a:latin typeface="+mn-lt"/>
              <a:cs typeface="+mn-cs"/>
            </a:endParaRPr>
          </a:p>
        </p:txBody>
      </p:sp>
      <p:sp>
        <p:nvSpPr>
          <p:cNvPr id="10245" name="Slide Number Placeholder 5">
            <a:extLst>
              <a:ext uri="{FF2B5EF4-FFF2-40B4-BE49-F238E27FC236}">
                <a16:creationId xmlns:a16="http://schemas.microsoft.com/office/drawing/2014/main" id="{31397AFB-28FB-A9DF-15D1-F5ED09881B3F}"/>
              </a:ext>
            </a:extLst>
          </p:cNvPr>
          <p:cNvSpPr txBox="1">
            <a:spLocks noGrp="1" noChangeArrowheads="1"/>
          </p:cNvSpPr>
          <p:nvPr/>
        </p:nvSpPr>
        <p:spPr bwMode="auto">
          <a:xfrm>
            <a:off x="7956550" y="6381750"/>
            <a:ext cx="7302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F317ABFA-6F77-48C4-96E1-FEEDCB667395}" type="slidenum">
              <a:rPr lang="en-GB" altLang="en-US" sz="1200">
                <a:solidFill>
                  <a:srgbClr val="898989"/>
                </a:solidFill>
              </a:rPr>
              <a:pPr algn="r" eaLnBrk="1" hangingPunct="1">
                <a:spcBef>
                  <a:spcPct val="0"/>
                </a:spcBef>
                <a:buFontTx/>
                <a:buNone/>
              </a:pPr>
              <a:t>18</a:t>
            </a:fld>
            <a:endParaRPr lang="en-GB" altLang="en-US" sz="1200">
              <a:solidFill>
                <a:srgbClr val="898989"/>
              </a:solidFill>
            </a:endParaRPr>
          </a:p>
        </p:txBody>
      </p:sp>
      <p:sp>
        <p:nvSpPr>
          <p:cNvPr id="7" name="Rectangle: Rounded Corners 6">
            <a:extLst>
              <a:ext uri="{FF2B5EF4-FFF2-40B4-BE49-F238E27FC236}">
                <a16:creationId xmlns:a16="http://schemas.microsoft.com/office/drawing/2014/main" id="{BCBABCAF-7BAD-EF70-FE47-899F526AEF8E}"/>
              </a:ext>
            </a:extLst>
          </p:cNvPr>
          <p:cNvSpPr/>
          <p:nvPr/>
        </p:nvSpPr>
        <p:spPr>
          <a:xfrm>
            <a:off x="4067175" y="3019425"/>
            <a:ext cx="4933950" cy="8445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a:latin typeface="Arial" panose="020B0604020202020204" pitchFamily="34" charset="0"/>
                <a:cs typeface="Arial" panose="020B0604020202020204" pitchFamily="34" charset="0"/>
              </a:rPr>
              <a:t>Don’t interpret or assume how someone is feeling </a:t>
            </a:r>
          </a:p>
        </p:txBody>
      </p:sp>
      <p:sp>
        <p:nvSpPr>
          <p:cNvPr id="11" name="Rectangle: Rounded Corners 10">
            <a:extLst>
              <a:ext uri="{FF2B5EF4-FFF2-40B4-BE49-F238E27FC236}">
                <a16:creationId xmlns:a16="http://schemas.microsoft.com/office/drawing/2014/main" id="{236EE3EC-D3E8-DDC3-B5DE-907A52050FEB}"/>
              </a:ext>
            </a:extLst>
          </p:cNvPr>
          <p:cNvSpPr/>
          <p:nvPr/>
        </p:nvSpPr>
        <p:spPr>
          <a:xfrm>
            <a:off x="4067175" y="3987800"/>
            <a:ext cx="4933950" cy="7207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a:latin typeface="Arial" panose="020B0604020202020204" pitchFamily="34" charset="0"/>
                <a:cs typeface="Arial" panose="020B0604020202020204" pitchFamily="34" charset="0"/>
              </a:rPr>
              <a:t>Show emotional intelligence</a:t>
            </a:r>
          </a:p>
        </p:txBody>
      </p:sp>
      <p:sp>
        <p:nvSpPr>
          <p:cNvPr id="12" name="Rectangle: Rounded Corners 11">
            <a:extLst>
              <a:ext uri="{FF2B5EF4-FFF2-40B4-BE49-F238E27FC236}">
                <a16:creationId xmlns:a16="http://schemas.microsoft.com/office/drawing/2014/main" id="{4A7CCA12-0ABC-F135-FE90-2C65544A5A5D}"/>
              </a:ext>
            </a:extLst>
          </p:cNvPr>
          <p:cNvSpPr/>
          <p:nvPr/>
        </p:nvSpPr>
        <p:spPr>
          <a:xfrm>
            <a:off x="4067175" y="4872038"/>
            <a:ext cx="4933950" cy="72072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a:latin typeface="Arial" panose="020B0604020202020204" pitchFamily="34" charset="0"/>
                <a:cs typeface="Arial" panose="020B0604020202020204" pitchFamily="34" charset="0"/>
              </a:rPr>
              <a:t>Allow the </a:t>
            </a:r>
            <a:r>
              <a:rPr lang="en-GB" sz="2400" err="1">
                <a:latin typeface="Arial" panose="020B0604020202020204" pitchFamily="34" charset="0"/>
                <a:cs typeface="Arial" panose="020B0604020202020204" pitchFamily="34" charset="0"/>
              </a:rPr>
              <a:t>coachee</a:t>
            </a:r>
            <a:r>
              <a:rPr lang="en-GB" sz="2400">
                <a:latin typeface="Arial" panose="020B0604020202020204" pitchFamily="34" charset="0"/>
                <a:cs typeface="Arial" panose="020B0604020202020204" pitchFamily="34" charset="0"/>
              </a:rPr>
              <a:t> to correct you</a:t>
            </a:r>
          </a:p>
        </p:txBody>
      </p:sp>
      <p:pic>
        <p:nvPicPr>
          <p:cNvPr id="10249" name="Picture 2" descr="Woman in wheelchair raising hand">
            <a:extLst>
              <a:ext uri="{FF2B5EF4-FFF2-40B4-BE49-F238E27FC236}">
                <a16:creationId xmlns:a16="http://schemas.microsoft.com/office/drawing/2014/main" id="{6B28DFA7-748E-1867-6560-5297CD02E75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3313" y="2913063"/>
            <a:ext cx="1443037" cy="287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50" name="Picture 5" descr="Businessman sitting on chair">
            <a:extLst>
              <a:ext uri="{FF2B5EF4-FFF2-40B4-BE49-F238E27FC236}">
                <a16:creationId xmlns:a16="http://schemas.microsoft.com/office/drawing/2014/main" id="{C34F30EB-CDC0-6D2A-3B25-04D3D401CBB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98663" y="3298825"/>
            <a:ext cx="1722437" cy="328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5363">
                                            <p:bg/>
                                          </p:spTgt>
                                        </p:tgtEl>
                                        <p:attrNameLst>
                                          <p:attrName>style.visibility</p:attrName>
                                        </p:attrNameLst>
                                      </p:cBhvr>
                                      <p:to>
                                        <p:strVal val="visible"/>
                                      </p:to>
                                    </p:set>
                                    <p:animEffect transition="in" filter="fade">
                                      <p:cBhvr>
                                        <p:cTn id="7" dur="500"/>
                                        <p:tgtEl>
                                          <p:spTgt spid="15363">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5363">
                                            <p:txEl>
                                              <p:pRg st="0" end="0"/>
                                            </p:txEl>
                                          </p:spTgt>
                                        </p:tgtEl>
                                        <p:attrNameLst>
                                          <p:attrName>style.visibility</p:attrName>
                                        </p:attrNameLst>
                                      </p:cBhvr>
                                      <p:to>
                                        <p:strVal val="visible"/>
                                      </p:to>
                                    </p:set>
                                    <p:animEffect transition="in" filter="fade">
                                      <p:cBhvr>
                                        <p:cTn id="12" dur="500"/>
                                        <p:tgtEl>
                                          <p:spTgt spid="1536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nimBg="1"/>
      <p:bldP spid="7" grpId="0" animBg="1"/>
      <p:bldP spid="11" grpId="0" animBg="1"/>
      <p:bldP spid="1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5FDC3-269E-24CE-5852-417B13337932}"/>
              </a:ext>
            </a:extLst>
          </p:cNvPr>
          <p:cNvSpPr>
            <a:spLocks noGrp="1"/>
          </p:cNvSpPr>
          <p:nvPr>
            <p:ph type="title"/>
          </p:nvPr>
        </p:nvSpPr>
        <p:spPr/>
        <p:txBody>
          <a:bodyPr/>
          <a:lstStyle/>
          <a:p>
            <a:r>
              <a:rPr lang="en-GB"/>
              <a:t>Good or Bad Listening? </a:t>
            </a:r>
          </a:p>
        </p:txBody>
      </p:sp>
      <p:pic>
        <p:nvPicPr>
          <p:cNvPr id="5" name="Content Placeholder 4">
            <a:hlinkClick r:id="rId3"/>
            <a:extLst>
              <a:ext uri="{FF2B5EF4-FFF2-40B4-BE49-F238E27FC236}">
                <a16:creationId xmlns:a16="http://schemas.microsoft.com/office/drawing/2014/main" id="{9E54A540-C110-FA49-91A4-EEB7DA2C16C9}"/>
              </a:ext>
            </a:extLst>
          </p:cNvPr>
          <p:cNvPicPr>
            <a:picLocks noGrp="1" noChangeAspect="1"/>
          </p:cNvPicPr>
          <p:nvPr>
            <p:ph idx="1"/>
          </p:nvPr>
        </p:nvPicPr>
        <p:blipFill>
          <a:blip r:embed="rId4"/>
          <a:stretch>
            <a:fillRect/>
          </a:stretch>
        </p:blipFill>
        <p:spPr>
          <a:xfrm>
            <a:off x="871537" y="1724819"/>
            <a:ext cx="7400925" cy="3667125"/>
          </a:xfrm>
        </p:spPr>
      </p:pic>
    </p:spTree>
    <p:extLst>
      <p:ext uri="{BB962C8B-B14F-4D97-AF65-F5344CB8AC3E}">
        <p14:creationId xmlns:p14="http://schemas.microsoft.com/office/powerpoint/2010/main" val="26890703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CD207-88B5-FB9D-0476-128352EF82C5}"/>
              </a:ext>
            </a:extLst>
          </p:cNvPr>
          <p:cNvSpPr>
            <a:spLocks noGrp="1"/>
          </p:cNvSpPr>
          <p:nvPr>
            <p:ph type="title"/>
          </p:nvPr>
        </p:nvSpPr>
        <p:spPr/>
        <p:txBody>
          <a:bodyPr/>
          <a:lstStyle/>
          <a:p>
            <a:r>
              <a:rPr lang="en-GB"/>
              <a:t>Good listening</a:t>
            </a:r>
          </a:p>
        </p:txBody>
      </p:sp>
      <p:pic>
        <p:nvPicPr>
          <p:cNvPr id="5" name="Content Placeholder 4">
            <a:hlinkClick r:id="rId3"/>
            <a:extLst>
              <a:ext uri="{FF2B5EF4-FFF2-40B4-BE49-F238E27FC236}">
                <a16:creationId xmlns:a16="http://schemas.microsoft.com/office/drawing/2014/main" id="{1797AE95-C894-090C-34FF-E9CC34756BC8}"/>
              </a:ext>
            </a:extLst>
          </p:cNvPr>
          <p:cNvPicPr>
            <a:picLocks noGrp="1" noChangeAspect="1"/>
          </p:cNvPicPr>
          <p:nvPr>
            <p:ph idx="1"/>
          </p:nvPr>
        </p:nvPicPr>
        <p:blipFill>
          <a:blip r:embed="rId4"/>
          <a:stretch>
            <a:fillRect/>
          </a:stretch>
        </p:blipFill>
        <p:spPr>
          <a:xfrm>
            <a:off x="928687" y="2001044"/>
            <a:ext cx="7286625" cy="3114675"/>
          </a:xfrm>
        </p:spPr>
      </p:pic>
    </p:spTree>
    <p:extLst>
      <p:ext uri="{BB962C8B-B14F-4D97-AF65-F5344CB8AC3E}">
        <p14:creationId xmlns:p14="http://schemas.microsoft.com/office/powerpoint/2010/main" val="3570960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5">
            <a:hlinkClick r:id="rId3"/>
            <a:extLst>
              <a:ext uri="{FF2B5EF4-FFF2-40B4-BE49-F238E27FC236}">
                <a16:creationId xmlns:a16="http://schemas.microsoft.com/office/drawing/2014/main" id="{BFF81861-8A48-427D-B907-832FCBE0AE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8000" y="1196975"/>
            <a:ext cx="5588000" cy="273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AF123-A6BD-E87A-340F-75E1BEA44EBB}"/>
              </a:ext>
            </a:extLst>
          </p:cNvPr>
          <p:cNvSpPr>
            <a:spLocks noGrp="1"/>
          </p:cNvSpPr>
          <p:nvPr>
            <p:ph type="title"/>
          </p:nvPr>
        </p:nvSpPr>
        <p:spPr/>
        <p:txBody>
          <a:bodyPr/>
          <a:lstStyle/>
          <a:p>
            <a:r>
              <a:rPr lang="en-GB"/>
              <a:t>Developing Self Awareness</a:t>
            </a:r>
          </a:p>
        </p:txBody>
      </p:sp>
      <p:sp>
        <p:nvSpPr>
          <p:cNvPr id="3" name="Content Placeholder 2">
            <a:extLst>
              <a:ext uri="{FF2B5EF4-FFF2-40B4-BE49-F238E27FC236}">
                <a16:creationId xmlns:a16="http://schemas.microsoft.com/office/drawing/2014/main" id="{6518C2EE-E7A3-96AF-652C-6AFF8167AB4B}"/>
              </a:ext>
            </a:extLst>
          </p:cNvPr>
          <p:cNvSpPr>
            <a:spLocks noGrp="1"/>
          </p:cNvSpPr>
          <p:nvPr>
            <p:ph idx="1"/>
          </p:nvPr>
        </p:nvSpPr>
        <p:spPr>
          <a:xfrm>
            <a:off x="457200" y="3733232"/>
            <a:ext cx="7920880" cy="1296144"/>
          </a:xfrm>
          <a:ln w="38100">
            <a:solidFill>
              <a:schemeClr val="accent1"/>
            </a:solidFill>
          </a:ln>
        </p:spPr>
        <p:txBody>
          <a:bodyPr>
            <a:normAutofit/>
          </a:bodyPr>
          <a:lstStyle/>
          <a:p>
            <a:pPr marL="0" indent="0">
              <a:buNone/>
            </a:pPr>
            <a:r>
              <a:rPr lang="en-GB" sz="2400"/>
              <a:t> </a:t>
            </a:r>
            <a:r>
              <a:rPr lang="en-GB" sz="2400">
                <a:latin typeface="Arial" panose="020B0604020202020204" pitchFamily="34" charset="0"/>
                <a:cs typeface="Arial" panose="020B0604020202020204" pitchFamily="34" charset="0"/>
              </a:rPr>
              <a:t>The Johari window (</a:t>
            </a:r>
            <a:r>
              <a:rPr lang="en-GB" sz="2400" err="1">
                <a:latin typeface="Arial" panose="020B0604020202020204" pitchFamily="34" charset="0"/>
                <a:cs typeface="Arial" panose="020B0604020202020204" pitchFamily="34" charset="0"/>
              </a:rPr>
              <a:t>Luft</a:t>
            </a:r>
            <a:r>
              <a:rPr lang="en-GB" sz="2400">
                <a:latin typeface="Arial" panose="020B0604020202020204" pitchFamily="34" charset="0"/>
                <a:cs typeface="Arial" panose="020B0604020202020204" pitchFamily="34" charset="0"/>
              </a:rPr>
              <a:t>, 1970) was developed as a tool for increasing a person’s self-awareness and understanding of how they interact with others. </a:t>
            </a:r>
          </a:p>
        </p:txBody>
      </p:sp>
      <p:sp>
        <p:nvSpPr>
          <p:cNvPr id="4" name="TextBox 3">
            <a:extLst>
              <a:ext uri="{FF2B5EF4-FFF2-40B4-BE49-F238E27FC236}">
                <a16:creationId xmlns:a16="http://schemas.microsoft.com/office/drawing/2014/main" id="{A23E9348-4284-7511-E4B5-B4F8330BAA28}"/>
              </a:ext>
            </a:extLst>
          </p:cNvPr>
          <p:cNvSpPr txBox="1"/>
          <p:nvPr/>
        </p:nvSpPr>
        <p:spPr>
          <a:xfrm>
            <a:off x="457200" y="1772816"/>
            <a:ext cx="7920880" cy="1569660"/>
          </a:xfrm>
          <a:prstGeom prst="rect">
            <a:avLst/>
          </a:prstGeom>
          <a:noFill/>
          <a:ln w="38100">
            <a:solidFill>
              <a:schemeClr val="accent1"/>
            </a:solidFill>
          </a:ln>
        </p:spPr>
        <p:txBody>
          <a:bodyPr wrap="square" rtlCol="0">
            <a:spAutoFit/>
          </a:bodyPr>
          <a:lstStyle/>
          <a:p>
            <a:r>
              <a:rPr lang="en-GB" sz="2400">
                <a:latin typeface="Arial" panose="020B0604020202020204" pitchFamily="34" charset="0"/>
                <a:cs typeface="Arial" panose="020B0604020202020204" pitchFamily="34" charset="0"/>
              </a:rPr>
              <a:t>Often in health and social care we are extremely busy with tasks and relationships that we may neglect our own awareness of self; who we are and how well we share ourself with others. </a:t>
            </a:r>
          </a:p>
        </p:txBody>
      </p:sp>
    </p:spTree>
    <p:extLst>
      <p:ext uri="{BB962C8B-B14F-4D97-AF65-F5344CB8AC3E}">
        <p14:creationId xmlns:p14="http://schemas.microsoft.com/office/powerpoint/2010/main" val="1052099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500"/>
                                        <p:tgtEl>
                                          <p:spTgt spid="3">
                                            <p:bg/>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F53F3-0E6A-452E-B93D-20435B0EA787}"/>
              </a:ext>
            </a:extLst>
          </p:cNvPr>
          <p:cNvSpPr>
            <a:spLocks noGrp="1"/>
          </p:cNvSpPr>
          <p:nvPr>
            <p:ph type="title"/>
          </p:nvPr>
        </p:nvSpPr>
        <p:spPr/>
        <p:txBody>
          <a:bodyPr/>
          <a:lstStyle/>
          <a:p>
            <a:r>
              <a:rPr lang="en-GB"/>
              <a:t>The Johari window</a:t>
            </a:r>
          </a:p>
        </p:txBody>
      </p:sp>
      <p:pic>
        <p:nvPicPr>
          <p:cNvPr id="4" name="nC3U_4OtNJs"/>
          <p:cNvPicPr>
            <a:picLocks noRot="1" noChangeAspect="1"/>
          </p:cNvPicPr>
          <p:nvPr>
            <a:videoFile r:link="rId1"/>
          </p:nvPr>
        </p:nvPicPr>
        <p:blipFill>
          <a:blip r:embed="rId3"/>
          <a:stretch>
            <a:fillRect/>
          </a:stretch>
        </p:blipFill>
        <p:spPr>
          <a:xfrm>
            <a:off x="251520" y="1268760"/>
            <a:ext cx="8640960" cy="4320480"/>
          </a:xfrm>
          <a:prstGeom prst="rect">
            <a:avLst/>
          </a:prstGeom>
        </p:spPr>
      </p:pic>
    </p:spTree>
    <p:extLst>
      <p:ext uri="{BB962C8B-B14F-4D97-AF65-F5344CB8AC3E}">
        <p14:creationId xmlns:p14="http://schemas.microsoft.com/office/powerpoint/2010/main" val="31193484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F53F3-0E6A-452E-B93D-20435B0EA787}"/>
              </a:ext>
            </a:extLst>
          </p:cNvPr>
          <p:cNvSpPr>
            <a:spLocks noGrp="1"/>
          </p:cNvSpPr>
          <p:nvPr>
            <p:ph type="title"/>
          </p:nvPr>
        </p:nvSpPr>
        <p:spPr>
          <a:xfrm>
            <a:off x="457200" y="116632"/>
            <a:ext cx="8229600" cy="706090"/>
          </a:xfrm>
        </p:spPr>
        <p:txBody>
          <a:bodyPr>
            <a:normAutofit/>
          </a:bodyPr>
          <a:lstStyle/>
          <a:p>
            <a:r>
              <a:rPr lang="en-GB" sz="3200" b="1">
                <a:latin typeface="Arial" panose="020B0604020202020204" pitchFamily="34" charset="0"/>
                <a:cs typeface="Arial" panose="020B0604020202020204" pitchFamily="34" charset="0"/>
              </a:rPr>
              <a:t>The Johari window</a:t>
            </a:r>
          </a:p>
        </p:txBody>
      </p:sp>
      <p:pic>
        <p:nvPicPr>
          <p:cNvPr id="4" name="Picture 3">
            <a:extLst>
              <a:ext uri="{FF2B5EF4-FFF2-40B4-BE49-F238E27FC236}">
                <a16:creationId xmlns:a16="http://schemas.microsoft.com/office/drawing/2014/main" id="{85506F77-E874-4E4F-A74C-B0C039E753C8}"/>
              </a:ext>
            </a:extLst>
          </p:cNvPr>
          <p:cNvPicPr>
            <a:picLocks noChangeAspect="1"/>
          </p:cNvPicPr>
          <p:nvPr/>
        </p:nvPicPr>
        <p:blipFill>
          <a:blip r:embed="rId2"/>
          <a:stretch>
            <a:fillRect/>
          </a:stretch>
        </p:blipFill>
        <p:spPr>
          <a:xfrm>
            <a:off x="529208" y="764704"/>
            <a:ext cx="8075240" cy="4820840"/>
          </a:xfrm>
          <a:prstGeom prst="rect">
            <a:avLst/>
          </a:prstGeom>
        </p:spPr>
      </p:pic>
    </p:spTree>
    <p:extLst>
      <p:ext uri="{BB962C8B-B14F-4D97-AF65-F5344CB8AC3E}">
        <p14:creationId xmlns:p14="http://schemas.microsoft.com/office/powerpoint/2010/main" val="1558439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7433"/>
            <a:ext cx="8229600" cy="687271"/>
          </a:xfrm>
        </p:spPr>
        <p:txBody>
          <a:bodyPr>
            <a:normAutofit fontScale="90000"/>
          </a:bodyPr>
          <a:lstStyle/>
          <a:p>
            <a:r>
              <a:rPr lang="en-GB" b="1">
                <a:latin typeface="Arial" panose="020B0604020202020204" pitchFamily="34" charset="0"/>
                <a:cs typeface="Arial" panose="020B0604020202020204" pitchFamily="34" charset="0"/>
              </a:rPr>
              <a:t>The Johari window</a:t>
            </a:r>
            <a:endParaRPr lang="en-GB"/>
          </a:p>
        </p:txBody>
      </p:sp>
      <p:sp>
        <p:nvSpPr>
          <p:cNvPr id="3" name="Content Placeholder 2"/>
          <p:cNvSpPr>
            <a:spLocks noGrp="1"/>
          </p:cNvSpPr>
          <p:nvPr>
            <p:ph idx="1"/>
          </p:nvPr>
        </p:nvSpPr>
        <p:spPr>
          <a:xfrm>
            <a:off x="457200" y="799786"/>
            <a:ext cx="8229600" cy="1108719"/>
          </a:xfrm>
        </p:spPr>
        <p:txBody>
          <a:bodyPr/>
          <a:lstStyle/>
          <a:p>
            <a:pPr marL="0" indent="0">
              <a:buNone/>
            </a:pPr>
            <a:r>
              <a:rPr lang="en-GB"/>
              <a:t>The objective is to enlarge the ‘open self’ and reduce ‘unknown self’</a:t>
            </a:r>
          </a:p>
        </p:txBody>
      </p:sp>
      <p:pic>
        <p:nvPicPr>
          <p:cNvPr id="4" name="Picture 3"/>
          <p:cNvPicPr>
            <a:picLocks noChangeAspect="1"/>
          </p:cNvPicPr>
          <p:nvPr/>
        </p:nvPicPr>
        <p:blipFill>
          <a:blip r:embed="rId2"/>
          <a:stretch>
            <a:fillRect/>
          </a:stretch>
        </p:blipFill>
        <p:spPr>
          <a:xfrm>
            <a:off x="611560" y="1988840"/>
            <a:ext cx="3617289" cy="3592031"/>
          </a:xfrm>
          <a:prstGeom prst="rect">
            <a:avLst/>
          </a:prstGeom>
        </p:spPr>
      </p:pic>
      <p:pic>
        <p:nvPicPr>
          <p:cNvPr id="5" name="Picture 4"/>
          <p:cNvPicPr>
            <a:picLocks noChangeAspect="1"/>
          </p:cNvPicPr>
          <p:nvPr/>
        </p:nvPicPr>
        <p:blipFill>
          <a:blip r:embed="rId3"/>
          <a:stretch>
            <a:fillRect/>
          </a:stretch>
        </p:blipFill>
        <p:spPr>
          <a:xfrm>
            <a:off x="5095875" y="1984338"/>
            <a:ext cx="3590925" cy="3581400"/>
          </a:xfrm>
          <a:prstGeom prst="rect">
            <a:avLst/>
          </a:prstGeom>
        </p:spPr>
      </p:pic>
      <p:sp>
        <p:nvSpPr>
          <p:cNvPr id="6" name="Right Arrow 5"/>
          <p:cNvSpPr/>
          <p:nvPr/>
        </p:nvSpPr>
        <p:spPr>
          <a:xfrm>
            <a:off x="4355976" y="3284984"/>
            <a:ext cx="576064" cy="936104"/>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11302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500"/>
                                        <p:tgtEl>
                                          <p:spTgt spid="6"/>
                                        </p:tgtEl>
                                      </p:cBhvr>
                                    </p:animEffect>
                                  </p:childTnLst>
                                </p:cTn>
                              </p:par>
                            </p:childTnLst>
                          </p:cTn>
                        </p:par>
                        <p:par>
                          <p:cTn id="18" fill="hold">
                            <p:stCondLst>
                              <p:cond delay="500"/>
                            </p:stCondLst>
                            <p:childTnLst>
                              <p:par>
                                <p:cTn id="19" presetID="10" presetClass="entr" presetSubtype="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How can we enlarge the ‘open self’?</a:t>
            </a:r>
          </a:p>
        </p:txBody>
      </p:sp>
      <p:pic>
        <p:nvPicPr>
          <p:cNvPr id="4" name="Picture 3"/>
          <p:cNvPicPr>
            <a:picLocks noChangeAspect="1"/>
          </p:cNvPicPr>
          <p:nvPr/>
        </p:nvPicPr>
        <p:blipFill>
          <a:blip r:embed="rId3"/>
          <a:stretch>
            <a:fillRect/>
          </a:stretch>
        </p:blipFill>
        <p:spPr>
          <a:xfrm>
            <a:off x="683568" y="1628800"/>
            <a:ext cx="3384376" cy="3650739"/>
          </a:xfrm>
          <a:prstGeom prst="rect">
            <a:avLst/>
          </a:prstGeom>
        </p:spPr>
      </p:pic>
      <p:pic>
        <p:nvPicPr>
          <p:cNvPr id="5" name="Picture 4"/>
          <p:cNvPicPr>
            <a:picLocks noChangeAspect="1"/>
          </p:cNvPicPr>
          <p:nvPr/>
        </p:nvPicPr>
        <p:blipFill>
          <a:blip r:embed="rId4"/>
          <a:stretch>
            <a:fillRect/>
          </a:stretch>
        </p:blipFill>
        <p:spPr>
          <a:xfrm>
            <a:off x="4788024" y="1628799"/>
            <a:ext cx="3997068" cy="3650739"/>
          </a:xfrm>
          <a:prstGeom prst="rect">
            <a:avLst/>
          </a:prstGeom>
        </p:spPr>
      </p:pic>
    </p:spTree>
    <p:extLst>
      <p:ext uri="{BB962C8B-B14F-4D97-AF65-F5344CB8AC3E}">
        <p14:creationId xmlns:p14="http://schemas.microsoft.com/office/powerpoint/2010/main" val="1374908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D363CE-C647-44F6-87C8-C4E7D22C0F74}"/>
              </a:ext>
            </a:extLst>
          </p:cNvPr>
          <p:cNvSpPr>
            <a:spLocks noGrp="1"/>
          </p:cNvSpPr>
          <p:nvPr>
            <p:ph idx="1"/>
          </p:nvPr>
        </p:nvSpPr>
        <p:spPr>
          <a:xfrm>
            <a:off x="5364088" y="1772816"/>
            <a:ext cx="3445296" cy="3168352"/>
          </a:xfrm>
          <a:solidFill>
            <a:schemeClr val="accent4">
              <a:lumMod val="20000"/>
              <a:lumOff val="80000"/>
            </a:schemeClr>
          </a:solidFill>
        </p:spPr>
        <p:txBody>
          <a:bodyPr>
            <a:noAutofit/>
          </a:bodyPr>
          <a:lstStyle/>
          <a:p>
            <a:pPr marL="0" indent="0">
              <a:lnSpc>
                <a:spcPct val="150000"/>
              </a:lnSpc>
              <a:buNone/>
            </a:pPr>
            <a:r>
              <a:rPr lang="en-GB" sz="2000">
                <a:latin typeface="Arial" panose="020B0604020202020204" pitchFamily="34" charset="0"/>
                <a:cs typeface="Arial" panose="020B0604020202020204" pitchFamily="34" charset="0"/>
              </a:rPr>
              <a:t>From what you have learned from The Johari Window</a:t>
            </a:r>
          </a:p>
          <a:p>
            <a:pPr marL="0" indent="0">
              <a:lnSpc>
                <a:spcPct val="150000"/>
              </a:lnSpc>
              <a:buNone/>
            </a:pPr>
            <a:r>
              <a:rPr lang="en-GB" sz="2000">
                <a:latin typeface="Arial" panose="020B0604020202020204" pitchFamily="34" charset="0"/>
                <a:cs typeface="Arial" panose="020B0604020202020204" pitchFamily="34" charset="0"/>
              </a:rPr>
              <a:t>Consider asking your friend/family member to complete a Johari Window for you ( and you for them).  </a:t>
            </a:r>
          </a:p>
        </p:txBody>
      </p:sp>
      <p:sp>
        <p:nvSpPr>
          <p:cNvPr id="4" name="Title 1">
            <a:extLst>
              <a:ext uri="{FF2B5EF4-FFF2-40B4-BE49-F238E27FC236}">
                <a16:creationId xmlns:a16="http://schemas.microsoft.com/office/drawing/2014/main" id="{02FA8931-0459-4B8A-A3BA-156F3B5BBD3E}"/>
              </a:ext>
            </a:extLst>
          </p:cNvPr>
          <p:cNvSpPr>
            <a:spLocks noGrp="1"/>
          </p:cNvSpPr>
          <p:nvPr>
            <p:ph type="title"/>
          </p:nvPr>
        </p:nvSpPr>
        <p:spPr>
          <a:xfrm>
            <a:off x="457200" y="274638"/>
            <a:ext cx="8229600" cy="778098"/>
          </a:xfrm>
        </p:spPr>
        <p:txBody>
          <a:bodyPr>
            <a:normAutofit/>
          </a:bodyPr>
          <a:lstStyle/>
          <a:p>
            <a:r>
              <a:rPr lang="en-GB" sz="3200" b="1">
                <a:latin typeface="Arial" panose="020B0604020202020204" pitchFamily="34" charset="0"/>
                <a:cs typeface="Arial" panose="020B0604020202020204" pitchFamily="34" charset="0"/>
              </a:rPr>
              <a:t>The Johari window</a:t>
            </a:r>
          </a:p>
        </p:txBody>
      </p:sp>
      <p:pic>
        <p:nvPicPr>
          <p:cNvPr id="5" name="Picture 4">
            <a:extLst>
              <a:ext uri="{FF2B5EF4-FFF2-40B4-BE49-F238E27FC236}">
                <a16:creationId xmlns:a16="http://schemas.microsoft.com/office/drawing/2014/main" id="{3752BCDE-93A4-6C54-71E7-0B7E2680D357}"/>
              </a:ext>
            </a:extLst>
          </p:cNvPr>
          <p:cNvPicPr>
            <a:picLocks noChangeAspect="1"/>
          </p:cNvPicPr>
          <p:nvPr/>
        </p:nvPicPr>
        <p:blipFill>
          <a:blip r:embed="rId2"/>
          <a:stretch>
            <a:fillRect/>
          </a:stretch>
        </p:blipFill>
        <p:spPr>
          <a:xfrm>
            <a:off x="12204" y="1052735"/>
            <a:ext cx="5063852" cy="4148419"/>
          </a:xfrm>
          <a:prstGeom prst="rect">
            <a:avLst/>
          </a:prstGeom>
        </p:spPr>
      </p:pic>
    </p:spTree>
    <p:extLst>
      <p:ext uri="{BB962C8B-B14F-4D97-AF65-F5344CB8AC3E}">
        <p14:creationId xmlns:p14="http://schemas.microsoft.com/office/powerpoint/2010/main" val="2372917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F2EF8-E001-4656-8B5C-BDA074D0142A}"/>
              </a:ext>
            </a:extLst>
          </p:cNvPr>
          <p:cNvSpPr>
            <a:spLocks noGrp="1"/>
          </p:cNvSpPr>
          <p:nvPr>
            <p:ph type="title"/>
          </p:nvPr>
        </p:nvSpPr>
        <p:spPr/>
        <p:txBody>
          <a:bodyPr/>
          <a:lstStyle/>
          <a:p>
            <a:r>
              <a:rPr lang="en-GB"/>
              <a:t>Activity - Reflect on the session</a:t>
            </a:r>
          </a:p>
        </p:txBody>
      </p:sp>
      <p:pic>
        <p:nvPicPr>
          <p:cNvPr id="5" name="Content Placeholder 4">
            <a:extLst>
              <a:ext uri="{FF2B5EF4-FFF2-40B4-BE49-F238E27FC236}">
                <a16:creationId xmlns:a16="http://schemas.microsoft.com/office/drawing/2014/main" id="{CBE8AE87-4163-B639-EF55-0BE49BE4C61C}"/>
              </a:ext>
            </a:extLst>
          </p:cNvPr>
          <p:cNvPicPr>
            <a:picLocks noGrp="1" noChangeAspect="1"/>
          </p:cNvPicPr>
          <p:nvPr>
            <p:ph idx="1"/>
          </p:nvPr>
        </p:nvPicPr>
        <p:blipFill rotWithShape="1">
          <a:blip r:embed="rId3"/>
          <a:srcRect b="26347"/>
          <a:stretch/>
        </p:blipFill>
        <p:spPr>
          <a:xfrm>
            <a:off x="457200" y="1145677"/>
            <a:ext cx="7776864" cy="3363444"/>
          </a:xfrm>
        </p:spPr>
      </p:pic>
      <p:sp>
        <p:nvSpPr>
          <p:cNvPr id="7" name="TextBox 6">
            <a:extLst>
              <a:ext uri="{FF2B5EF4-FFF2-40B4-BE49-F238E27FC236}">
                <a16:creationId xmlns:a16="http://schemas.microsoft.com/office/drawing/2014/main" id="{0D680BC6-A4E5-79B7-4935-E7B339F6F2E4}"/>
              </a:ext>
            </a:extLst>
          </p:cNvPr>
          <p:cNvSpPr txBox="1"/>
          <p:nvPr/>
        </p:nvSpPr>
        <p:spPr>
          <a:xfrm>
            <a:off x="755576" y="4653136"/>
            <a:ext cx="8157592" cy="646331"/>
          </a:xfrm>
          <a:prstGeom prst="rect">
            <a:avLst/>
          </a:prstGeom>
          <a:noFill/>
          <a:ln w="38100">
            <a:solidFill>
              <a:schemeClr val="accent1">
                <a:lumMod val="75000"/>
              </a:schemeClr>
            </a:solidFill>
          </a:ln>
        </p:spPr>
        <p:txBody>
          <a:bodyPr wrap="square" rtlCol="0">
            <a:spAutoFit/>
          </a:bodyPr>
          <a:lstStyle/>
          <a:p>
            <a:r>
              <a:rPr lang="en-GB"/>
              <a:t>What do your answers tell you about your motivation?</a:t>
            </a:r>
          </a:p>
          <a:p>
            <a:r>
              <a:rPr lang="en-GB"/>
              <a:t>Would you be keen to learn more about coaching and mentoring?</a:t>
            </a:r>
          </a:p>
        </p:txBody>
      </p:sp>
    </p:spTree>
    <p:extLst>
      <p:ext uri="{BB962C8B-B14F-4D97-AF65-F5344CB8AC3E}">
        <p14:creationId xmlns:p14="http://schemas.microsoft.com/office/powerpoint/2010/main" val="19710757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cap="all">
                <a:blipFill>
                  <a:blip r:embed="rId2">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lnSpcReduction="10000"/>
          </a:bodyPr>
          <a:lstStyle/>
          <a:p>
            <a:pPr marL="0" indent="0">
              <a:buNone/>
            </a:pPr>
            <a:r>
              <a:rPr lang="en-GB"/>
              <a:t>We have;</a:t>
            </a:r>
          </a:p>
          <a:p>
            <a:pPr lvl="0"/>
            <a:r>
              <a:rPr lang="en-GB"/>
              <a:t>Defined coaching and mentoring. </a:t>
            </a:r>
          </a:p>
          <a:p>
            <a:pPr lvl="0"/>
            <a:r>
              <a:rPr lang="en-GB"/>
              <a:t>Identified when mentoring might occur. </a:t>
            </a:r>
          </a:p>
          <a:p>
            <a:pPr lvl="0"/>
            <a:r>
              <a:rPr lang="en-GB"/>
              <a:t>Explored characteristics of an effective coach. </a:t>
            </a:r>
          </a:p>
          <a:p>
            <a:pPr lvl="0"/>
            <a:r>
              <a:rPr lang="en-GB"/>
              <a:t>Learned some mentoring skills</a:t>
            </a:r>
          </a:p>
          <a:p>
            <a:r>
              <a:rPr lang="en-GB"/>
              <a:t>Discussed the Johari Window</a:t>
            </a:r>
          </a:p>
          <a:p>
            <a:pPr marL="0" indent="0">
              <a:buNone/>
            </a:pPr>
            <a:endParaRPr lang="en-GB"/>
          </a:p>
        </p:txBody>
      </p:sp>
    </p:spTree>
    <p:extLst>
      <p:ext uri="{BB962C8B-B14F-4D97-AF65-F5344CB8AC3E}">
        <p14:creationId xmlns:p14="http://schemas.microsoft.com/office/powerpoint/2010/main" val="2404539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7425B-FDB0-479F-A594-08B4B4680031}"/>
              </a:ext>
            </a:extLst>
          </p:cNvPr>
          <p:cNvSpPr>
            <a:spLocks noGrp="1"/>
          </p:cNvSpPr>
          <p:nvPr>
            <p:ph type="title"/>
          </p:nvPr>
        </p:nvSpPr>
        <p:spPr/>
        <p:txBody>
          <a:bodyPr>
            <a:normAutofit fontScale="90000"/>
          </a:bodyPr>
          <a:lstStyle/>
          <a:p>
            <a:r>
              <a:rPr lang="en-GB"/>
              <a:t>Use the remainder of the session..</a:t>
            </a:r>
          </a:p>
        </p:txBody>
      </p:sp>
      <p:sp>
        <p:nvSpPr>
          <p:cNvPr id="3" name="Content Placeholder 2">
            <a:extLst>
              <a:ext uri="{FF2B5EF4-FFF2-40B4-BE49-F238E27FC236}">
                <a16:creationId xmlns:a16="http://schemas.microsoft.com/office/drawing/2014/main" id="{8648723A-7E52-4D04-8440-357976EE5FB0}"/>
              </a:ext>
            </a:extLst>
          </p:cNvPr>
          <p:cNvSpPr>
            <a:spLocks noGrp="1"/>
          </p:cNvSpPr>
          <p:nvPr>
            <p:ph idx="1"/>
          </p:nvPr>
        </p:nvSpPr>
        <p:spPr>
          <a:xfrm>
            <a:off x="457200" y="1600201"/>
            <a:ext cx="8229600" cy="604663"/>
          </a:xfrm>
        </p:spPr>
        <p:txBody>
          <a:bodyPr/>
          <a:lstStyle/>
          <a:p>
            <a:pPr marL="0" indent="0">
              <a:buNone/>
            </a:pPr>
            <a:r>
              <a:rPr lang="en-GB"/>
              <a:t>To work on your portfolio tasks </a:t>
            </a:r>
          </a:p>
        </p:txBody>
      </p:sp>
      <p:pic>
        <p:nvPicPr>
          <p:cNvPr id="5" name="Picture 4">
            <a:hlinkClick r:id="rId2"/>
            <a:extLst>
              <a:ext uri="{FF2B5EF4-FFF2-40B4-BE49-F238E27FC236}">
                <a16:creationId xmlns:a16="http://schemas.microsoft.com/office/drawing/2014/main" id="{7E7016E8-DA6C-4F80-A136-3B6C678A4638}"/>
              </a:ext>
            </a:extLst>
          </p:cNvPr>
          <p:cNvPicPr>
            <a:picLocks noChangeAspect="1"/>
          </p:cNvPicPr>
          <p:nvPr/>
        </p:nvPicPr>
        <p:blipFill>
          <a:blip r:embed="rId3"/>
          <a:stretch>
            <a:fillRect/>
          </a:stretch>
        </p:blipFill>
        <p:spPr>
          <a:xfrm>
            <a:off x="1025860" y="2204864"/>
            <a:ext cx="7092280" cy="3400602"/>
          </a:xfrm>
          <a:prstGeom prst="rect">
            <a:avLst/>
          </a:prstGeom>
        </p:spPr>
      </p:pic>
    </p:spTree>
    <p:extLst>
      <p:ext uri="{BB962C8B-B14F-4D97-AF65-F5344CB8AC3E}">
        <p14:creationId xmlns:p14="http://schemas.microsoft.com/office/powerpoint/2010/main" val="19437047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normAutofit/>
          </a:bodyPr>
          <a:lstStyle/>
          <a:p>
            <a:r>
              <a:rPr lang="en-GB" sz="4800" cap="all">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p:txBody>
          <a:bodyPr/>
          <a:lstStyle/>
          <a:p>
            <a:pPr marL="0" indent="0">
              <a:buNone/>
            </a:pPr>
            <a:r>
              <a:rPr lang="en-GB"/>
              <a:t>We will look at;</a:t>
            </a:r>
          </a:p>
          <a:p>
            <a:pPr marL="0" indent="0">
              <a:buNone/>
            </a:pPr>
            <a:endParaRPr lang="en-GB"/>
          </a:p>
          <a:p>
            <a:pPr marL="0" indent="0">
              <a:buNone/>
            </a:pPr>
            <a:r>
              <a:rPr lang="en-GB"/>
              <a:t>Key Stage – Reflecting and goal setting</a:t>
            </a:r>
          </a:p>
        </p:txBody>
      </p:sp>
    </p:spTree>
    <p:extLst>
      <p:ext uri="{BB962C8B-B14F-4D97-AF65-F5344CB8AC3E}">
        <p14:creationId xmlns:p14="http://schemas.microsoft.com/office/powerpoint/2010/main" val="31558828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7E2BB-1C33-42C4-9A23-98E055F1047E}"/>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828FA06D-06AE-4702-9EE4-DDA62A135C9C}"/>
              </a:ext>
            </a:extLst>
          </p:cNvPr>
          <p:cNvSpPr>
            <a:spLocks noGrp="1"/>
          </p:cNvSpPr>
          <p:nvPr>
            <p:ph idx="1"/>
          </p:nvPr>
        </p:nvSpPr>
        <p:spPr/>
        <p:txBody>
          <a:bodyPr vert="horz" lIns="91440" tIns="45720" rIns="91440" bIns="45720" rtlCol="0" anchor="t">
            <a:normAutofit/>
          </a:bodyPr>
          <a:lstStyle/>
          <a:p>
            <a:pPr marL="0" indent="0">
              <a:buNone/>
            </a:pPr>
            <a:r>
              <a:rPr lang="en-GB" sz="2000">
                <a:ea typeface="+mn-lt"/>
                <a:cs typeface="+mn-lt"/>
              </a:rPr>
              <a:t>Clutterbuck, D. (2009) </a:t>
            </a:r>
            <a:r>
              <a:rPr lang="en-GB" sz="2000" i="1">
                <a:ea typeface="+mn-lt"/>
                <a:cs typeface="+mn-lt"/>
              </a:rPr>
              <a:t>Further techniques for coaching and mentoring </a:t>
            </a:r>
            <a:r>
              <a:rPr lang="en-GB" sz="2000">
                <a:ea typeface="+mn-lt"/>
                <a:cs typeface="+mn-lt"/>
              </a:rPr>
              <a:t>[electronic resource] . 1st ed. Amsterdam ; Butterworth-Heinemann. </a:t>
            </a:r>
          </a:p>
          <a:p>
            <a:pPr marL="0" indent="0">
              <a:buNone/>
            </a:pPr>
            <a:endParaRPr lang="en-GB" sz="2000"/>
          </a:p>
          <a:p>
            <a:pPr marL="0" indent="0">
              <a:buNone/>
            </a:pPr>
            <a:r>
              <a:rPr lang="en-GB" sz="2000">
                <a:ea typeface="+mn-lt"/>
                <a:cs typeface="+mn-lt"/>
              </a:rPr>
              <a:t>Connor, M. (2012)</a:t>
            </a:r>
            <a:r>
              <a:rPr lang="en-GB" sz="2000" i="1">
                <a:ea typeface="+mn-lt"/>
                <a:cs typeface="+mn-lt"/>
              </a:rPr>
              <a:t> Coaching and mentoring at work</a:t>
            </a:r>
            <a:r>
              <a:rPr lang="en-GB" sz="2000">
                <a:ea typeface="+mn-lt"/>
                <a:cs typeface="+mn-lt"/>
              </a:rPr>
              <a:t> [electronic resource] </a:t>
            </a:r>
            <a:r>
              <a:rPr lang="en-GB" sz="2000" i="1">
                <a:ea typeface="+mn-lt"/>
                <a:cs typeface="+mn-lt"/>
              </a:rPr>
              <a:t>developing effective practice</a:t>
            </a:r>
            <a:r>
              <a:rPr lang="en-GB" sz="2000">
                <a:ea typeface="+mn-lt"/>
                <a:cs typeface="+mn-lt"/>
              </a:rPr>
              <a:t> . 2nd ed. </a:t>
            </a:r>
            <a:r>
              <a:rPr lang="en-GB" sz="2000" err="1">
                <a:ea typeface="+mn-lt"/>
                <a:cs typeface="+mn-lt"/>
              </a:rPr>
              <a:t>Slough:McGraw-Hill</a:t>
            </a:r>
            <a:endParaRPr lang="en-GB" sz="2000">
              <a:ea typeface="+mn-lt"/>
              <a:cs typeface="+mn-lt"/>
            </a:endParaRPr>
          </a:p>
        </p:txBody>
      </p:sp>
    </p:spTree>
    <p:extLst>
      <p:ext uri="{BB962C8B-B14F-4D97-AF65-F5344CB8AC3E}">
        <p14:creationId xmlns:p14="http://schemas.microsoft.com/office/powerpoint/2010/main" val="24214701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ebe861c4-9752-476b-95bf-faec8d80e167">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_activity xmlns="f9cd839b-d2f7-4d79-867e-33235b171cd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C9074A6-FC55-4AB7-9562-581DE4CBA0D1}">
  <ds:schemaRefs>
    <ds:schemaRef ds:uri="ebe861c4-9752-476b-95bf-faec8d80e167"/>
    <ds:schemaRef ds:uri="f9cd839b-d2f7-4d79-867e-33235b171cd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ebe861c4-9752-476b-95bf-faec8d80e167"/>
    <ds:schemaRef ds:uri="f9cd839b-d2f7-4d79-867e-33235b171cd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0</TotalTime>
  <Words>1968</Words>
  <Application>Microsoft Office PowerPoint</Application>
  <PresentationFormat>On-screen Show (4:3)</PresentationFormat>
  <Paragraphs>162</Paragraphs>
  <Slides>32</Slides>
  <Notes>12</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Arial</vt:lpstr>
      <vt:lpstr>Calibri</vt:lpstr>
      <vt:lpstr>Myriad Pro</vt:lpstr>
      <vt:lpstr>Open Sans</vt:lpstr>
      <vt:lpstr>Rockwell Condensed</vt:lpstr>
      <vt:lpstr>Times New Roman</vt:lpstr>
      <vt:lpstr>20140311PresentationUWTSDTemplate</vt:lpstr>
      <vt:lpstr>LCHS4009 Professional Career Development in HSC  Week 6   Key Skill – Coaching and Mentoring</vt:lpstr>
      <vt:lpstr>Guest Speaker – Domina Baker– Operation Manager</vt:lpstr>
      <vt:lpstr>In this session…..</vt:lpstr>
      <vt:lpstr>Types of Coaching &amp; Mentoring</vt:lpstr>
      <vt:lpstr>What is coaching?</vt:lpstr>
      <vt:lpstr>What is Mentoring?</vt:lpstr>
      <vt:lpstr>What are the differences?</vt:lpstr>
      <vt:lpstr>PowerPoint Presentation</vt:lpstr>
      <vt:lpstr>Analysing the role of coaching and mentoring  </vt:lpstr>
      <vt:lpstr>PowerPoint Presentation</vt:lpstr>
      <vt:lpstr>Coaching and Mentoring at work</vt:lpstr>
      <vt:lpstr>PowerPoint Presentation</vt:lpstr>
      <vt:lpstr>Bad Practice example</vt:lpstr>
      <vt:lpstr>Good Practice Example</vt:lpstr>
      <vt:lpstr>Listening</vt:lpstr>
      <vt:lpstr>Listening</vt:lpstr>
      <vt:lpstr>Summarising</vt:lpstr>
      <vt:lpstr>Reflecting </vt:lpstr>
      <vt:lpstr>Good or Bad Listening? </vt:lpstr>
      <vt:lpstr>Good listening</vt:lpstr>
      <vt:lpstr>PowerPoint Presentation</vt:lpstr>
      <vt:lpstr>Developing Self Awareness</vt:lpstr>
      <vt:lpstr>The Johari window</vt:lpstr>
      <vt:lpstr>The Johari window</vt:lpstr>
      <vt:lpstr>The Johari window</vt:lpstr>
      <vt:lpstr>How can we enlarge the ‘open self’?</vt:lpstr>
      <vt:lpstr>The Johari window</vt:lpstr>
      <vt:lpstr>Activity - Reflect on the session</vt:lpstr>
      <vt:lpstr>In this session…..</vt:lpstr>
      <vt:lpstr>Use the remainder of the session..</vt:lpstr>
      <vt:lpstr>Next session…..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Olubukola Adegbite</cp:lastModifiedBy>
  <cp:revision>2</cp:revision>
  <dcterms:created xsi:type="dcterms:W3CDTF">2020-06-13T21:56:47Z</dcterms:created>
  <dcterms:modified xsi:type="dcterms:W3CDTF">2023-04-23T16:21:43Z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