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56" r:id="rId2"/>
    <p:sldId id="257" r:id="rId3"/>
  </p:sldIdLst>
  <p:sldSz cx="21374100" cy="15113000"/>
  <p:notesSz cx="6858000" cy="9144000"/>
  <p:embeddedFontLst>
    <p:embeddedFont>
      <p:font typeface="Arimo" panose="020B0604020202020204" charset="0"/>
      <p:regular r:id="rId5"/>
    </p:embeddedFont>
    <p:embeddedFont>
      <p:font typeface="Calibri" panose="020F0502020204030204" pitchFamily="34" charset="0"/>
      <p:regular r:id="rId6"/>
      <p:bold r:id="rId7"/>
      <p:italic r:id="rId8"/>
      <p:boldItalic r:id="rId9"/>
    </p:embeddedFont>
    <p:embeddedFont>
      <p:font typeface="Crimson Pro" panose="020B0604020202020204" charset="0"/>
      <p:regular r:id="rId1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F35BB2-7789-45D0-8E66-EBE6B68AA374}" v="11" dt="2021-11-26T19:09:16.8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048" autoAdjust="0"/>
    <p:restoredTop sz="89196" autoAdjust="0"/>
  </p:normalViewPr>
  <p:slideViewPr>
    <p:cSldViewPr>
      <p:cViewPr varScale="1">
        <p:scale>
          <a:sx n="35" d="100"/>
          <a:sy n="35" d="100"/>
        </p:scale>
        <p:origin x="1176" y="2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presProps" Target="presProps.xml"/><Relationship Id="rId5" Type="http://schemas.openxmlformats.org/officeDocument/2006/relationships/font" Target="fonts/font1.fntdata"/><Relationship Id="rId15" Type="http://schemas.microsoft.com/office/2016/11/relationships/changesInfo" Target="changesInfos/changesInfo1.xml"/><Relationship Id="rId10" Type="http://schemas.openxmlformats.org/officeDocument/2006/relationships/font" Target="fonts/font6.fntdata"/><Relationship Id="rId4" Type="http://schemas.openxmlformats.org/officeDocument/2006/relationships/notesMaster" Target="notesMasters/notesMaster1.xml"/><Relationship Id="rId9" Type="http://schemas.openxmlformats.org/officeDocument/2006/relationships/font" Target="fonts/font5.fntdata"/><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Lewis" userId="6d404d17-05b7-4de2-a545-4e54aba3e101" providerId="ADAL" clId="{09F35BB2-7789-45D0-8E66-EBE6B68AA374}"/>
    <pc:docChg chg="custSel modSld">
      <pc:chgData name="Daniel Lewis" userId="6d404d17-05b7-4de2-a545-4e54aba3e101" providerId="ADAL" clId="{09F35BB2-7789-45D0-8E66-EBE6B68AA374}" dt="2021-11-26T19:09:16.861" v="26"/>
      <pc:docMkLst>
        <pc:docMk/>
      </pc:docMkLst>
      <pc:sldChg chg="addSp delSp modSp mod modTransition modAnim modNotesTx">
        <pc:chgData name="Daniel Lewis" userId="6d404d17-05b7-4de2-a545-4e54aba3e101" providerId="ADAL" clId="{09F35BB2-7789-45D0-8E66-EBE6B68AA374}" dt="2021-11-26T19:09:16.861" v="26"/>
        <pc:sldMkLst>
          <pc:docMk/>
          <pc:sldMk cId="0" sldId="256"/>
        </pc:sldMkLst>
        <pc:spChg chg="del">
          <ac:chgData name="Daniel Lewis" userId="6d404d17-05b7-4de2-a545-4e54aba3e101" providerId="ADAL" clId="{09F35BB2-7789-45D0-8E66-EBE6B68AA374}" dt="2021-11-26T18:45:13.295" v="17" actId="478"/>
          <ac:spMkLst>
            <pc:docMk/>
            <pc:sldMk cId="0" sldId="256"/>
            <ac:spMk id="6" creationId="{00000000-0000-0000-0000-000000000000}"/>
          </ac:spMkLst>
        </pc:spChg>
        <pc:spChg chg="mod">
          <ac:chgData name="Daniel Lewis" userId="6d404d17-05b7-4de2-a545-4e54aba3e101" providerId="ADAL" clId="{09F35BB2-7789-45D0-8E66-EBE6B68AA374}" dt="2021-11-26T18:45:07.426" v="16" actId="404"/>
          <ac:spMkLst>
            <pc:docMk/>
            <pc:sldMk cId="0" sldId="256"/>
            <ac:spMk id="11" creationId="{00000000-0000-0000-0000-000000000000}"/>
          </ac:spMkLst>
        </pc:spChg>
        <pc:spChg chg="mod">
          <ac:chgData name="Daniel Lewis" userId="6d404d17-05b7-4de2-a545-4e54aba3e101" providerId="ADAL" clId="{09F35BB2-7789-45D0-8E66-EBE6B68AA374}" dt="2021-11-26T18:45:43.973" v="22" actId="20577"/>
          <ac:spMkLst>
            <pc:docMk/>
            <pc:sldMk cId="0" sldId="256"/>
            <ac:spMk id="14" creationId="{00000000-0000-0000-0000-000000000000}"/>
          </ac:spMkLst>
        </pc:spChg>
        <pc:picChg chg="add del mod">
          <ac:chgData name="Daniel Lewis" userId="6d404d17-05b7-4de2-a545-4e54aba3e101" providerId="ADAL" clId="{09F35BB2-7789-45D0-8E66-EBE6B68AA374}" dt="2021-11-26T18:28:23.491" v="1"/>
          <ac:picMkLst>
            <pc:docMk/>
            <pc:sldMk cId="0" sldId="256"/>
            <ac:picMk id="25" creationId="{9EC546CF-D7A5-4222-86DD-8987AC14327E}"/>
          </ac:picMkLst>
        </pc:picChg>
        <pc:picChg chg="add del mod">
          <ac:chgData name="Daniel Lewis" userId="6d404d17-05b7-4de2-a545-4e54aba3e101" providerId="ADAL" clId="{09F35BB2-7789-45D0-8E66-EBE6B68AA374}" dt="2021-11-26T18:31:48.752" v="3"/>
          <ac:picMkLst>
            <pc:docMk/>
            <pc:sldMk cId="0" sldId="256"/>
            <ac:picMk id="26" creationId="{B6E4626F-F927-4CC6-B478-8EC9FB079EF3}"/>
          </ac:picMkLst>
        </pc:picChg>
        <pc:picChg chg="add del mod">
          <ac:chgData name="Daniel Lewis" userId="6d404d17-05b7-4de2-a545-4e54aba3e101" providerId="ADAL" clId="{09F35BB2-7789-45D0-8E66-EBE6B68AA374}" dt="2021-11-26T18:41:45.623" v="14"/>
          <ac:picMkLst>
            <pc:docMk/>
            <pc:sldMk cId="0" sldId="256"/>
            <ac:picMk id="27" creationId="{3E9615D5-5F29-4AC8-9CA0-31F37C7DC652}"/>
          </ac:picMkLst>
        </pc:picChg>
        <pc:picChg chg="add del mod">
          <ac:chgData name="Daniel Lewis" userId="6d404d17-05b7-4de2-a545-4e54aba3e101" providerId="ADAL" clId="{09F35BB2-7789-45D0-8E66-EBE6B68AA374}" dt="2021-11-26T19:09:16.861" v="26"/>
          <ac:picMkLst>
            <pc:docMk/>
            <pc:sldMk cId="0" sldId="256"/>
            <ac:picMk id="28" creationId="{042D59D3-B99E-46D8-9D92-9DCE387DFDB7}"/>
          </ac:picMkLst>
        </pc:picChg>
      </pc:sldChg>
      <pc:sldChg chg="modTransition">
        <pc:chgData name="Daniel Lewis" userId="6d404d17-05b7-4de2-a545-4e54aba3e101" providerId="ADAL" clId="{09F35BB2-7789-45D0-8E66-EBE6B68AA374}" dt="2021-11-26T18:41:45.623" v="14"/>
        <pc:sldMkLst>
          <pc:docMk/>
          <pc:sldMk cId="0"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FF25AF-B144-4B11-A126-EB5E95F2F0D7}" type="datetimeFigureOut">
              <a:rPr lang="en-GB" smtClean="0"/>
              <a:t>26/11/2021</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20EAE1-C6E8-44BA-8BAD-05BA9479984B}" type="slidenum">
              <a:rPr lang="en-GB" smtClean="0"/>
              <a:t>‹#›</a:t>
            </a:fld>
            <a:endParaRPr lang="en-GB"/>
          </a:p>
        </p:txBody>
      </p:sp>
    </p:spTree>
    <p:extLst>
      <p:ext uri="{BB962C8B-B14F-4D97-AF65-F5344CB8AC3E}">
        <p14:creationId xmlns:p14="http://schemas.microsoft.com/office/powerpoint/2010/main" val="3971962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20EAE1-C6E8-44BA-8BAD-05BA9479984B}" type="slidenum">
              <a:rPr lang="en-GB" smtClean="0"/>
              <a:t>1</a:t>
            </a:fld>
            <a:endParaRPr lang="en-GB"/>
          </a:p>
        </p:txBody>
      </p:sp>
    </p:spTree>
    <p:extLst>
      <p:ext uri="{BB962C8B-B14F-4D97-AF65-F5344CB8AC3E}">
        <p14:creationId xmlns:p14="http://schemas.microsoft.com/office/powerpoint/2010/main" val="1834976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11/26/2021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8602B"/>
        </a:solidFill>
        <a:effectLst/>
      </p:bgPr>
    </p:bg>
    <p:spTree>
      <p:nvGrpSpPr>
        <p:cNvPr id="1" name=""/>
        <p:cNvGrpSpPr/>
        <p:nvPr/>
      </p:nvGrpSpPr>
      <p:grpSpPr>
        <a:xfrm>
          <a:off x="0" y="0"/>
          <a:ext cx="0" cy="0"/>
          <a:chOff x="0" y="0"/>
          <a:chExt cx="0" cy="0"/>
        </a:xfrm>
      </p:grpSpPr>
      <p:sp>
        <p:nvSpPr>
          <p:cNvPr id="2" name="AutoShape 2"/>
          <p:cNvSpPr/>
          <p:nvPr/>
        </p:nvSpPr>
        <p:spPr>
          <a:xfrm rot="5400000">
            <a:off x="10862369" y="-5513770"/>
            <a:ext cx="32596" cy="17472000"/>
          </a:xfrm>
          <a:prstGeom prst="rect">
            <a:avLst/>
          </a:prstGeom>
          <a:solidFill>
            <a:srgbClr val="FFFFFF"/>
          </a:solidFill>
        </p:spPr>
      </p:sp>
      <p:sp>
        <p:nvSpPr>
          <p:cNvPr id="3" name="AutoShape 3"/>
          <p:cNvSpPr/>
          <p:nvPr/>
        </p:nvSpPr>
        <p:spPr>
          <a:xfrm>
            <a:off x="10055760" y="3578825"/>
            <a:ext cx="42042" cy="10365654"/>
          </a:xfrm>
          <a:prstGeom prst="rect">
            <a:avLst/>
          </a:prstGeom>
          <a:solidFill>
            <a:srgbClr val="FFFFFF"/>
          </a:solidFill>
        </p:spPr>
      </p:sp>
      <p:sp>
        <p:nvSpPr>
          <p:cNvPr id="4" name="AutoShape 4"/>
          <p:cNvSpPr/>
          <p:nvPr/>
        </p:nvSpPr>
        <p:spPr>
          <a:xfrm>
            <a:off x="5820798" y="3578825"/>
            <a:ext cx="77364" cy="8210834"/>
          </a:xfrm>
          <a:prstGeom prst="rect">
            <a:avLst/>
          </a:prstGeom>
          <a:solidFill>
            <a:srgbClr val="FFFFFF"/>
          </a:solidFill>
        </p:spPr>
      </p:sp>
      <p:sp>
        <p:nvSpPr>
          <p:cNvPr id="5" name="AutoShape 5"/>
          <p:cNvSpPr/>
          <p:nvPr/>
        </p:nvSpPr>
        <p:spPr>
          <a:xfrm rot="5400000">
            <a:off x="10675702" y="5224776"/>
            <a:ext cx="32596" cy="17472000"/>
          </a:xfrm>
          <a:prstGeom prst="rect">
            <a:avLst/>
          </a:prstGeom>
          <a:solidFill>
            <a:srgbClr val="FFFFFF"/>
          </a:solidFill>
        </p:spPr>
      </p:sp>
      <p:pic>
        <p:nvPicPr>
          <p:cNvPr id="7" name="Picture 7"/>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8225151" y="0"/>
            <a:ext cx="3158849" cy="1964230"/>
          </a:xfrm>
          <a:prstGeom prst="rect">
            <a:avLst/>
          </a:prstGeom>
        </p:spPr>
      </p:pic>
      <p:pic>
        <p:nvPicPr>
          <p:cNvPr id="8" name="Picture 8"/>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5116" y="-48110"/>
            <a:ext cx="1961116" cy="2012340"/>
          </a:xfrm>
          <a:prstGeom prst="rect">
            <a:avLst/>
          </a:prstGeom>
        </p:spPr>
      </p:pic>
      <p:sp>
        <p:nvSpPr>
          <p:cNvPr id="9" name="TextBox 9"/>
          <p:cNvSpPr txBox="1"/>
          <p:nvPr/>
        </p:nvSpPr>
        <p:spPr>
          <a:xfrm>
            <a:off x="1956000" y="1769175"/>
            <a:ext cx="17472000" cy="1415220"/>
          </a:xfrm>
          <a:prstGeom prst="rect">
            <a:avLst/>
          </a:prstGeom>
        </p:spPr>
        <p:txBody>
          <a:bodyPr lIns="0" tIns="0" rIns="0" bIns="0" rtlCol="0" anchor="t">
            <a:spAutoFit/>
          </a:bodyPr>
          <a:lstStyle/>
          <a:p>
            <a:pPr marL="0" lvl="0" indent="0" algn="ctr">
              <a:lnSpc>
                <a:spcPts val="5188"/>
              </a:lnSpc>
              <a:spcBef>
                <a:spcPct val="0"/>
              </a:spcBef>
            </a:pPr>
            <a:r>
              <a:rPr lang="en-US" sz="6652" dirty="0">
                <a:solidFill>
                  <a:srgbClr val="FFFFFF"/>
                </a:solidFill>
                <a:latin typeface="Times New Roman" panose="02020603050405020304" pitchFamily="18" charset="0"/>
                <a:cs typeface="Times New Roman" panose="02020603050405020304" pitchFamily="18" charset="0"/>
              </a:rPr>
              <a:t>Issues within Mental Health affecting BAME Communities</a:t>
            </a:r>
          </a:p>
        </p:txBody>
      </p:sp>
      <p:grpSp>
        <p:nvGrpSpPr>
          <p:cNvPr id="10" name="Group 10"/>
          <p:cNvGrpSpPr/>
          <p:nvPr/>
        </p:nvGrpSpPr>
        <p:grpSpPr>
          <a:xfrm>
            <a:off x="2142667" y="3664550"/>
            <a:ext cx="3416444" cy="7409026"/>
            <a:chOff x="0" y="114300"/>
            <a:chExt cx="4555259" cy="9878701"/>
          </a:xfrm>
        </p:grpSpPr>
        <p:sp>
          <p:nvSpPr>
            <p:cNvPr id="11" name="TextBox 11"/>
            <p:cNvSpPr txBox="1"/>
            <p:nvPr/>
          </p:nvSpPr>
          <p:spPr>
            <a:xfrm>
              <a:off x="0" y="1295149"/>
              <a:ext cx="4555259" cy="8697852"/>
            </a:xfrm>
            <a:prstGeom prst="rect">
              <a:avLst/>
            </a:prstGeom>
          </p:spPr>
          <p:txBody>
            <a:bodyPr lIns="0" tIns="0" rIns="0" bIns="0" rtlCol="0" anchor="t">
              <a:spAutoFit/>
            </a:bodyPr>
            <a:lstStyle/>
            <a:p>
              <a:pPr marL="476000" lvl="1" indent="-238000">
                <a:lnSpc>
                  <a:spcPts val="3174"/>
                </a:lnSpc>
                <a:buFont typeface="Arial"/>
                <a:buChar char="•"/>
              </a:pPr>
              <a:r>
                <a:rPr lang="en-US" sz="2000" dirty="0">
                  <a:solidFill>
                    <a:srgbClr val="FFFFFF"/>
                  </a:solidFill>
                  <a:latin typeface="Times New Roman" panose="02020603050405020304" pitchFamily="18" charset="0"/>
                  <a:cs typeface="Times New Roman" panose="02020603050405020304" pitchFamily="18" charset="0"/>
                </a:rPr>
                <a:t>BAME = Black, Asian and minority ethnic. </a:t>
              </a:r>
            </a:p>
            <a:p>
              <a:pPr>
                <a:lnSpc>
                  <a:spcPts val="3174"/>
                </a:lnSpc>
              </a:pPr>
              <a:endParaRPr lang="en-US" sz="2000" dirty="0">
                <a:solidFill>
                  <a:srgbClr val="FFFFFF"/>
                </a:solidFill>
                <a:latin typeface="Times New Roman" panose="02020603050405020304" pitchFamily="18" charset="0"/>
                <a:cs typeface="Times New Roman" panose="02020603050405020304" pitchFamily="18" charset="0"/>
              </a:endParaRPr>
            </a:p>
            <a:p>
              <a:pPr marL="476000" lvl="1" indent="-238000">
                <a:lnSpc>
                  <a:spcPts val="3174"/>
                </a:lnSpc>
                <a:buFont typeface="Arial"/>
                <a:buChar char="•"/>
              </a:pPr>
              <a:r>
                <a:rPr lang="en-US" sz="2000" dirty="0">
                  <a:solidFill>
                    <a:srgbClr val="FFFFFF"/>
                  </a:solidFill>
                  <a:latin typeface="Times New Roman" panose="02020603050405020304" pitchFamily="18" charset="0"/>
                  <a:cs typeface="Times New Roman" panose="02020603050405020304" pitchFamily="18" charset="0"/>
                </a:rPr>
                <a:t>In the UK 13% of people are Black, Asian, Mixed or Other ethnic group (2011 Census data).</a:t>
              </a:r>
            </a:p>
            <a:p>
              <a:pPr>
                <a:lnSpc>
                  <a:spcPts val="3174"/>
                </a:lnSpc>
              </a:pPr>
              <a:endParaRPr lang="en-US" sz="2000" dirty="0">
                <a:solidFill>
                  <a:srgbClr val="FFFFFF"/>
                </a:solidFill>
                <a:latin typeface="Times New Roman" panose="02020603050405020304" pitchFamily="18" charset="0"/>
                <a:cs typeface="Times New Roman" panose="02020603050405020304" pitchFamily="18" charset="0"/>
              </a:endParaRPr>
            </a:p>
            <a:p>
              <a:pPr marL="476000" lvl="1" indent="-238000">
                <a:lnSpc>
                  <a:spcPts val="3174"/>
                </a:lnSpc>
                <a:buFont typeface="Arial"/>
                <a:buChar char="•"/>
              </a:pPr>
              <a:r>
                <a:rPr lang="en-US" sz="2000" dirty="0">
                  <a:solidFill>
                    <a:srgbClr val="FFFFFF"/>
                  </a:solidFill>
                  <a:latin typeface="Times New Roman" panose="02020603050405020304" pitchFamily="18" charset="0"/>
                  <a:cs typeface="Times New Roman" panose="02020603050405020304" pitchFamily="18" charset="0"/>
                </a:rPr>
                <a:t>BAME individuals  deterioration  in mental health higher than British White individuals. </a:t>
              </a:r>
            </a:p>
            <a:p>
              <a:pPr>
                <a:lnSpc>
                  <a:spcPts val="3174"/>
                </a:lnSpc>
              </a:pPr>
              <a:endParaRPr lang="en-US" sz="2000" dirty="0">
                <a:solidFill>
                  <a:srgbClr val="FFFFFF"/>
                </a:solidFill>
                <a:latin typeface="Times New Roman" panose="02020603050405020304" pitchFamily="18" charset="0"/>
                <a:cs typeface="Times New Roman" panose="02020603050405020304" pitchFamily="18" charset="0"/>
              </a:endParaRPr>
            </a:p>
            <a:p>
              <a:pPr marL="476000" lvl="1" indent="-238000">
                <a:lnSpc>
                  <a:spcPts val="3174"/>
                </a:lnSpc>
                <a:buFont typeface="Arial"/>
                <a:buChar char="•"/>
              </a:pPr>
              <a:r>
                <a:rPr lang="en-US" sz="2000" dirty="0">
                  <a:solidFill>
                    <a:srgbClr val="FFFFFF"/>
                  </a:solidFill>
                  <a:latin typeface="Times New Roman" panose="02020603050405020304" pitchFamily="18" charset="0"/>
                  <a:cs typeface="Times New Roman" panose="02020603050405020304" pitchFamily="18" charset="0"/>
                </a:rPr>
                <a:t>BAME women deterioration in mental health similar to British White individuals. </a:t>
              </a:r>
            </a:p>
          </p:txBody>
        </p:sp>
        <p:sp>
          <p:nvSpPr>
            <p:cNvPr id="12" name="TextBox 12"/>
            <p:cNvSpPr txBox="1"/>
            <p:nvPr/>
          </p:nvSpPr>
          <p:spPr>
            <a:xfrm>
              <a:off x="0" y="114300"/>
              <a:ext cx="4555259" cy="722335"/>
            </a:xfrm>
            <a:prstGeom prst="rect">
              <a:avLst/>
            </a:prstGeom>
          </p:spPr>
          <p:txBody>
            <a:bodyPr lIns="0" tIns="0" rIns="0" bIns="0" rtlCol="0" anchor="t">
              <a:spAutoFit/>
            </a:bodyPr>
            <a:lstStyle/>
            <a:p>
              <a:pPr>
                <a:lnSpc>
                  <a:spcPts val="4225"/>
                </a:lnSpc>
              </a:pPr>
              <a:r>
                <a:rPr lang="en-US" sz="4593" dirty="0">
                  <a:solidFill>
                    <a:srgbClr val="FFFFFF"/>
                  </a:solidFill>
                  <a:latin typeface="Times New Roman" panose="02020603050405020304" pitchFamily="18" charset="0"/>
                  <a:cs typeface="Times New Roman" panose="02020603050405020304" pitchFamily="18" charset="0"/>
                </a:rPr>
                <a:t>Introduction</a:t>
              </a:r>
              <a:r>
                <a:rPr lang="en-US" sz="4593" dirty="0">
                  <a:solidFill>
                    <a:srgbClr val="FFFFFF"/>
                  </a:solidFill>
                  <a:latin typeface="Crimson Pro"/>
                </a:rPr>
                <a:t> </a:t>
              </a:r>
            </a:p>
          </p:txBody>
        </p:sp>
      </p:grpSp>
      <p:grpSp>
        <p:nvGrpSpPr>
          <p:cNvPr id="13" name="Group 13"/>
          <p:cNvGrpSpPr/>
          <p:nvPr/>
        </p:nvGrpSpPr>
        <p:grpSpPr>
          <a:xfrm>
            <a:off x="6370812" y="3664550"/>
            <a:ext cx="3416444" cy="13545306"/>
            <a:chOff x="0" y="114300"/>
            <a:chExt cx="4555259" cy="18060402"/>
          </a:xfrm>
        </p:grpSpPr>
        <p:sp>
          <p:nvSpPr>
            <p:cNvPr id="14" name="TextBox 14"/>
            <p:cNvSpPr txBox="1"/>
            <p:nvPr/>
          </p:nvSpPr>
          <p:spPr>
            <a:xfrm>
              <a:off x="0" y="1809286"/>
              <a:ext cx="4555259" cy="16365416"/>
            </a:xfrm>
            <a:prstGeom prst="rect">
              <a:avLst/>
            </a:prstGeom>
          </p:spPr>
          <p:txBody>
            <a:bodyPr lIns="0" tIns="0" rIns="0" bIns="0" rtlCol="0" anchor="t">
              <a:spAutoFit/>
            </a:bodyPr>
            <a:lstStyle/>
            <a:p>
              <a:pPr marL="476000" lvl="1" indent="-238000">
                <a:lnSpc>
                  <a:spcPts val="3174"/>
                </a:lnSpc>
                <a:buFont typeface="Arial"/>
                <a:buChar char="•"/>
              </a:pPr>
              <a:r>
                <a:rPr lang="en-US" sz="2000" dirty="0">
                  <a:solidFill>
                    <a:srgbClr val="FFFFFF"/>
                  </a:solidFill>
                  <a:latin typeface="Crimson Pro"/>
                </a:rPr>
                <a:t>People in BAME communities are more likely to be detained </a:t>
              </a:r>
              <a:r>
                <a:rPr lang="en-US" sz="2000" dirty="0">
                  <a:solidFill>
                    <a:srgbClr val="FFFFFF"/>
                  </a:solidFill>
                  <a:latin typeface="Times New Roman" panose="02020603050405020304" pitchFamily="18" charset="0"/>
                  <a:cs typeface="Times New Roman" panose="02020603050405020304" pitchFamily="18" charset="0"/>
                </a:rPr>
                <a:t>under</a:t>
              </a:r>
              <a:r>
                <a:rPr lang="en-US" sz="2000" dirty="0">
                  <a:solidFill>
                    <a:srgbClr val="FFFFFF"/>
                  </a:solidFill>
                  <a:latin typeface="Crimson Pro"/>
                </a:rPr>
                <a:t> the mental health act (</a:t>
              </a:r>
              <a:r>
                <a:rPr lang="en-US" sz="2000" dirty="0" err="1">
                  <a:solidFill>
                    <a:srgbClr val="FFFFFF"/>
                  </a:solidFill>
                  <a:latin typeface="Crimson Pro"/>
                </a:rPr>
                <a:t>Codjoe</a:t>
              </a:r>
              <a:r>
                <a:rPr lang="en-US" sz="2000" dirty="0">
                  <a:solidFill>
                    <a:srgbClr val="FFFFFF"/>
                  </a:solidFill>
                  <a:latin typeface="Crimson Pro"/>
                </a:rPr>
                <a:t> et al 2019)</a:t>
              </a:r>
            </a:p>
            <a:p>
              <a:pPr>
                <a:lnSpc>
                  <a:spcPts val="3174"/>
                </a:lnSpc>
              </a:pPr>
              <a:endParaRPr lang="en-US" sz="2000" dirty="0">
                <a:solidFill>
                  <a:srgbClr val="FFFFFF"/>
                </a:solidFill>
                <a:latin typeface="Crimson Pro"/>
              </a:endParaRPr>
            </a:p>
            <a:p>
              <a:pPr marL="476000" lvl="1" indent="-238000">
                <a:lnSpc>
                  <a:spcPts val="3174"/>
                </a:lnSpc>
                <a:buFont typeface="Arial"/>
                <a:buChar char="•"/>
              </a:pPr>
              <a:r>
                <a:rPr lang="en-US" sz="2000" dirty="0">
                  <a:solidFill>
                    <a:srgbClr val="FFFFFF"/>
                  </a:solidFill>
                  <a:latin typeface="Crimson Pro"/>
                </a:rPr>
                <a:t>Many therapists lack the confidence to ask questions about ethnicity, culture or experiences of racism. (</a:t>
              </a:r>
              <a:r>
                <a:rPr lang="en-US" sz="2000" dirty="0" err="1">
                  <a:solidFill>
                    <a:srgbClr val="FFFFFF"/>
                  </a:solidFill>
                  <a:latin typeface="Crimson Pro"/>
                </a:rPr>
                <a:t>Codjoe</a:t>
              </a:r>
              <a:r>
                <a:rPr lang="en-US" sz="2000" dirty="0">
                  <a:solidFill>
                    <a:srgbClr val="FFFFFF"/>
                  </a:solidFill>
                  <a:latin typeface="Crimson Pro"/>
                </a:rPr>
                <a:t> et al 2019)</a:t>
              </a:r>
            </a:p>
            <a:p>
              <a:pPr marL="476000" lvl="1" indent="-238000">
                <a:lnSpc>
                  <a:spcPts val="3174"/>
                </a:lnSpc>
                <a:buFont typeface="Arial"/>
                <a:buChar char="•"/>
              </a:pPr>
              <a:endParaRPr lang="en-US" sz="2000" dirty="0">
                <a:solidFill>
                  <a:srgbClr val="FFFFFF"/>
                </a:solidFill>
                <a:latin typeface="Crimson Pro"/>
              </a:endParaRPr>
            </a:p>
            <a:p>
              <a:pPr marL="476000" lvl="1" indent="-238000">
                <a:lnSpc>
                  <a:spcPts val="3174"/>
                </a:lnSpc>
                <a:buFont typeface="Arial"/>
                <a:buChar char="•"/>
              </a:pPr>
              <a:r>
                <a:rPr lang="en-GB" sz="2000" dirty="0">
                  <a:solidFill>
                    <a:srgbClr val="FFFFFF"/>
                  </a:solidFill>
                  <a:latin typeface="Crimson Pro"/>
                </a:rPr>
                <a:t>Rates of mental health problems can be higher for some BAME groups than for White people (Mental Health Foundation)</a:t>
              </a:r>
            </a:p>
            <a:p>
              <a:pPr marL="476000" lvl="1" indent="-238000">
                <a:lnSpc>
                  <a:spcPts val="3174"/>
                </a:lnSpc>
                <a:buFont typeface="Arial"/>
                <a:buChar char="•"/>
              </a:pPr>
              <a:endParaRPr lang="en-GB" sz="2000" dirty="0">
                <a:solidFill>
                  <a:srgbClr val="FFFFFF"/>
                </a:solidFill>
                <a:latin typeface="Crimson Pro"/>
              </a:endParaRPr>
            </a:p>
            <a:p>
              <a:pPr marL="476000" lvl="1" indent="-238000">
                <a:lnSpc>
                  <a:spcPts val="3174"/>
                </a:lnSpc>
                <a:buFont typeface="Arial"/>
                <a:buChar char="•"/>
              </a:pPr>
              <a:r>
                <a:rPr lang="en-GB" sz="2000" dirty="0">
                  <a:solidFill>
                    <a:srgbClr val="FFFFFF"/>
                  </a:solidFill>
                  <a:latin typeface="Crimson Pro"/>
                </a:rPr>
                <a:t>Different communities understand and talk about mental health in different ways.</a:t>
              </a:r>
            </a:p>
            <a:p>
              <a:pPr marL="476000" lvl="1" indent="-238000">
                <a:lnSpc>
                  <a:spcPts val="3174"/>
                </a:lnSpc>
                <a:buFont typeface="Arial"/>
                <a:buChar char="•"/>
              </a:pPr>
              <a:endParaRPr lang="en-GB" sz="2000" dirty="0">
                <a:solidFill>
                  <a:srgbClr val="FFFFFF"/>
                </a:solidFill>
                <a:latin typeface="Crimson Pro"/>
              </a:endParaRPr>
            </a:p>
            <a:p>
              <a:pPr>
                <a:lnSpc>
                  <a:spcPts val="3174"/>
                </a:lnSpc>
              </a:pPr>
              <a:endParaRPr lang="en-US" sz="2204" dirty="0">
                <a:solidFill>
                  <a:srgbClr val="FFFFFF"/>
                </a:solidFill>
                <a:latin typeface="Crimson Pro"/>
              </a:endParaRPr>
            </a:p>
            <a:p>
              <a:pPr>
                <a:lnSpc>
                  <a:spcPts val="3174"/>
                </a:lnSpc>
              </a:pPr>
              <a:endParaRPr lang="en-US" sz="2204" dirty="0">
                <a:solidFill>
                  <a:srgbClr val="FFFFFF"/>
                </a:solidFill>
                <a:latin typeface="Crimson Pro"/>
              </a:endParaRPr>
            </a:p>
            <a:p>
              <a:pPr>
                <a:lnSpc>
                  <a:spcPts val="3174"/>
                </a:lnSpc>
              </a:pPr>
              <a:endParaRPr lang="en-US" sz="2204" dirty="0">
                <a:solidFill>
                  <a:srgbClr val="FFFFFF"/>
                </a:solidFill>
                <a:latin typeface="Crimson Pro"/>
              </a:endParaRPr>
            </a:p>
            <a:p>
              <a:pPr>
                <a:lnSpc>
                  <a:spcPts val="3174"/>
                </a:lnSpc>
              </a:pPr>
              <a:endParaRPr lang="en-US" sz="2204" dirty="0">
                <a:solidFill>
                  <a:srgbClr val="FFFFFF"/>
                </a:solidFill>
                <a:latin typeface="Crimson Pro"/>
              </a:endParaRPr>
            </a:p>
            <a:p>
              <a:pPr>
                <a:lnSpc>
                  <a:spcPts val="3174"/>
                </a:lnSpc>
              </a:pPr>
              <a:endParaRPr lang="en-US" sz="2204" dirty="0">
                <a:solidFill>
                  <a:srgbClr val="FFFFFF"/>
                </a:solidFill>
                <a:latin typeface="Crimson Pro"/>
              </a:endParaRPr>
            </a:p>
            <a:p>
              <a:pPr>
                <a:lnSpc>
                  <a:spcPts val="3174"/>
                </a:lnSpc>
              </a:pPr>
              <a:endParaRPr lang="en-US" sz="2204" dirty="0">
                <a:solidFill>
                  <a:srgbClr val="FFFFFF"/>
                </a:solidFill>
                <a:latin typeface="Crimson Pro"/>
              </a:endParaRPr>
            </a:p>
            <a:p>
              <a:pPr>
                <a:lnSpc>
                  <a:spcPts val="3174"/>
                </a:lnSpc>
              </a:pPr>
              <a:endParaRPr lang="en-US" sz="2204" dirty="0">
                <a:solidFill>
                  <a:srgbClr val="FFFFFF"/>
                </a:solidFill>
                <a:latin typeface="Crimson Pro"/>
              </a:endParaRPr>
            </a:p>
          </p:txBody>
        </p:sp>
        <p:sp>
          <p:nvSpPr>
            <p:cNvPr id="15" name="TextBox 15"/>
            <p:cNvSpPr txBox="1"/>
            <p:nvPr/>
          </p:nvSpPr>
          <p:spPr>
            <a:xfrm>
              <a:off x="0" y="114300"/>
              <a:ext cx="4555259" cy="1440823"/>
            </a:xfrm>
            <a:prstGeom prst="rect">
              <a:avLst/>
            </a:prstGeom>
          </p:spPr>
          <p:txBody>
            <a:bodyPr lIns="0" tIns="0" rIns="0" bIns="0" rtlCol="0" anchor="t">
              <a:spAutoFit/>
            </a:bodyPr>
            <a:lstStyle/>
            <a:p>
              <a:pPr>
                <a:lnSpc>
                  <a:spcPts val="4225"/>
                </a:lnSpc>
              </a:pPr>
              <a:r>
                <a:rPr lang="en-US" sz="4593" dirty="0">
                  <a:solidFill>
                    <a:srgbClr val="FFFFFF"/>
                  </a:solidFill>
                  <a:latin typeface="Crimson Pro"/>
                </a:rPr>
                <a:t>Main </a:t>
              </a:r>
              <a:r>
                <a:rPr lang="en-US" sz="4593" dirty="0">
                  <a:solidFill>
                    <a:srgbClr val="FFFFFF"/>
                  </a:solidFill>
                  <a:latin typeface="Times New Roman" panose="02020603050405020304" pitchFamily="18" charset="0"/>
                  <a:cs typeface="Times New Roman" panose="02020603050405020304" pitchFamily="18" charset="0"/>
                </a:rPr>
                <a:t>Concerns</a:t>
              </a:r>
            </a:p>
          </p:txBody>
        </p:sp>
      </p:grpSp>
      <p:grpSp>
        <p:nvGrpSpPr>
          <p:cNvPr id="16" name="Group 16"/>
          <p:cNvGrpSpPr/>
          <p:nvPr/>
        </p:nvGrpSpPr>
        <p:grpSpPr>
          <a:xfrm>
            <a:off x="10692000" y="3664550"/>
            <a:ext cx="8201287" cy="3362897"/>
            <a:chOff x="0" y="114300"/>
            <a:chExt cx="10935050" cy="4483862"/>
          </a:xfrm>
        </p:grpSpPr>
        <p:sp>
          <p:nvSpPr>
            <p:cNvPr id="17" name="TextBox 17"/>
            <p:cNvSpPr txBox="1"/>
            <p:nvPr/>
          </p:nvSpPr>
          <p:spPr>
            <a:xfrm>
              <a:off x="0" y="1364541"/>
              <a:ext cx="10935050" cy="3233621"/>
            </a:xfrm>
            <a:prstGeom prst="rect">
              <a:avLst/>
            </a:prstGeom>
          </p:spPr>
          <p:txBody>
            <a:bodyPr lIns="0" tIns="0" rIns="0" bIns="0" rtlCol="0" anchor="t">
              <a:spAutoFit/>
            </a:bodyPr>
            <a:lstStyle/>
            <a:p>
              <a:pPr>
                <a:lnSpc>
                  <a:spcPts val="3174"/>
                </a:lnSpc>
              </a:pPr>
              <a:r>
                <a:rPr lang="en-US" sz="2204" dirty="0">
                  <a:solidFill>
                    <a:srgbClr val="FFFFFF"/>
                  </a:solidFill>
                  <a:latin typeface="Crimson Pro"/>
                </a:rPr>
                <a:t>Some of the main causes on these concerns include:</a:t>
              </a:r>
            </a:p>
            <a:p>
              <a:pPr marL="476000" lvl="1" indent="-238000">
                <a:lnSpc>
                  <a:spcPts val="3174"/>
                </a:lnSpc>
                <a:buFont typeface="Arial"/>
                <a:buChar char="•"/>
              </a:pPr>
              <a:r>
                <a:rPr lang="en-US" sz="2204" dirty="0">
                  <a:solidFill>
                    <a:srgbClr val="FFFFFF"/>
                  </a:solidFill>
                  <a:latin typeface="Crimson Pro"/>
                </a:rPr>
                <a:t>Racism (Ayodeji Et al 2021)</a:t>
              </a:r>
            </a:p>
            <a:p>
              <a:pPr marL="476000" lvl="1" indent="-238000">
                <a:lnSpc>
                  <a:spcPts val="3174"/>
                </a:lnSpc>
                <a:buFont typeface="Arial"/>
                <a:buChar char="•"/>
              </a:pPr>
              <a:r>
                <a:rPr lang="en-US" sz="2204" dirty="0">
                  <a:solidFill>
                    <a:srgbClr val="FFFFFF"/>
                  </a:solidFill>
                  <a:latin typeface="Crimson Pro"/>
                </a:rPr>
                <a:t>Covid 19 (Proto Et al 2021)</a:t>
              </a:r>
            </a:p>
            <a:p>
              <a:pPr marL="476000" lvl="1" indent="-238000">
                <a:lnSpc>
                  <a:spcPts val="3174"/>
                </a:lnSpc>
                <a:buFont typeface="Arial"/>
                <a:buChar char="•"/>
              </a:pPr>
              <a:r>
                <a:rPr lang="en-US" sz="2204" dirty="0">
                  <a:solidFill>
                    <a:srgbClr val="FFFFFF"/>
                  </a:solidFill>
                  <a:latin typeface="Crimson Pro"/>
                </a:rPr>
                <a:t>Lockdowns</a:t>
              </a:r>
            </a:p>
            <a:p>
              <a:pPr marL="476000" lvl="1" indent="-238000">
                <a:lnSpc>
                  <a:spcPts val="3174"/>
                </a:lnSpc>
                <a:buFont typeface="Arial"/>
                <a:buChar char="•"/>
              </a:pPr>
              <a:r>
                <a:rPr lang="en-US" sz="2204" dirty="0">
                  <a:solidFill>
                    <a:srgbClr val="FFFFFF"/>
                  </a:solidFill>
                  <a:latin typeface="Crimson Pro"/>
                </a:rPr>
                <a:t>Socioeconomic issues  </a:t>
              </a:r>
            </a:p>
            <a:p>
              <a:pPr marL="476000" lvl="1" indent="-238000" algn="l">
                <a:lnSpc>
                  <a:spcPts val="3174"/>
                </a:lnSpc>
                <a:buFont typeface="Arial"/>
                <a:buChar char="•"/>
              </a:pPr>
              <a:r>
                <a:rPr lang="en-US" sz="2204" dirty="0">
                  <a:solidFill>
                    <a:srgbClr val="FFFFFF"/>
                  </a:solidFill>
                  <a:latin typeface="Crimson Pro"/>
                </a:rPr>
                <a:t>Adverse Childhood Experiences</a:t>
              </a:r>
            </a:p>
          </p:txBody>
        </p:sp>
        <p:sp>
          <p:nvSpPr>
            <p:cNvPr id="18" name="TextBox 18"/>
            <p:cNvSpPr txBox="1"/>
            <p:nvPr/>
          </p:nvSpPr>
          <p:spPr>
            <a:xfrm>
              <a:off x="0" y="114300"/>
              <a:ext cx="10935050" cy="722677"/>
            </a:xfrm>
            <a:prstGeom prst="rect">
              <a:avLst/>
            </a:prstGeom>
          </p:spPr>
          <p:txBody>
            <a:bodyPr lIns="0" tIns="0" rIns="0" bIns="0" rtlCol="0" anchor="t">
              <a:spAutoFit/>
            </a:bodyPr>
            <a:lstStyle/>
            <a:p>
              <a:pPr marL="0" lvl="1" indent="0" algn="l">
                <a:lnSpc>
                  <a:spcPts val="4225"/>
                </a:lnSpc>
                <a:spcBef>
                  <a:spcPct val="0"/>
                </a:spcBef>
              </a:pPr>
              <a:r>
                <a:rPr lang="en-US" sz="4593" dirty="0">
                  <a:solidFill>
                    <a:srgbClr val="FFFFFF"/>
                  </a:solidFill>
                  <a:latin typeface="Times New Roman" panose="02020603050405020304" pitchFamily="18" charset="0"/>
                  <a:cs typeface="Times New Roman" panose="02020603050405020304" pitchFamily="18" charset="0"/>
                </a:rPr>
                <a:t>Causes</a:t>
              </a:r>
            </a:p>
          </p:txBody>
        </p:sp>
      </p:grpSp>
      <p:grpSp>
        <p:nvGrpSpPr>
          <p:cNvPr id="19" name="Group 19"/>
          <p:cNvGrpSpPr/>
          <p:nvPr/>
        </p:nvGrpSpPr>
        <p:grpSpPr>
          <a:xfrm>
            <a:off x="10692000" y="7089636"/>
            <a:ext cx="8121740" cy="3362897"/>
            <a:chOff x="0" y="114300"/>
            <a:chExt cx="10828986" cy="4483862"/>
          </a:xfrm>
        </p:grpSpPr>
        <p:sp>
          <p:nvSpPr>
            <p:cNvPr id="20" name="TextBox 20"/>
            <p:cNvSpPr txBox="1"/>
            <p:nvPr/>
          </p:nvSpPr>
          <p:spPr>
            <a:xfrm>
              <a:off x="0" y="1364541"/>
              <a:ext cx="10828986" cy="3233621"/>
            </a:xfrm>
            <a:prstGeom prst="rect">
              <a:avLst/>
            </a:prstGeom>
          </p:spPr>
          <p:txBody>
            <a:bodyPr lIns="0" tIns="0" rIns="0" bIns="0" rtlCol="0" anchor="t">
              <a:spAutoFit/>
            </a:bodyPr>
            <a:lstStyle/>
            <a:p>
              <a:pPr marL="476000" lvl="1" indent="-238000">
                <a:lnSpc>
                  <a:spcPts val="3174"/>
                </a:lnSpc>
                <a:buFont typeface="Arial"/>
                <a:buChar char="•"/>
              </a:pPr>
              <a:r>
                <a:rPr lang="en-US" sz="2204" dirty="0">
                  <a:solidFill>
                    <a:srgbClr val="FFFFFF"/>
                  </a:solidFill>
                  <a:latin typeface="Crimson Pro"/>
                </a:rPr>
                <a:t>Active </a:t>
              </a:r>
              <a:r>
                <a:rPr lang="en-US" sz="2204" dirty="0">
                  <a:solidFill>
                    <a:srgbClr val="FFFFFF"/>
                  </a:solidFill>
                  <a:latin typeface="Times New Roman" panose="02020603050405020304" pitchFamily="18" charset="0"/>
                  <a:cs typeface="Times New Roman" panose="02020603050405020304" pitchFamily="18" charset="0"/>
                </a:rPr>
                <a:t>Monitoring</a:t>
              </a:r>
              <a:r>
                <a:rPr lang="en-US" sz="2204" dirty="0">
                  <a:solidFill>
                    <a:srgbClr val="FFFFFF"/>
                  </a:solidFill>
                  <a:latin typeface="Crimson Pro"/>
                </a:rPr>
                <a:t> (Simon Et al 2021)</a:t>
              </a:r>
            </a:p>
            <a:p>
              <a:pPr marL="476000" lvl="1" indent="-238000">
                <a:lnSpc>
                  <a:spcPts val="3174"/>
                </a:lnSpc>
                <a:buFont typeface="Arial"/>
                <a:buChar char="•"/>
              </a:pPr>
              <a:r>
                <a:rPr lang="en-US" sz="2204" dirty="0">
                  <a:solidFill>
                    <a:srgbClr val="FFFFFF"/>
                  </a:solidFill>
                  <a:latin typeface="Crimson Pro"/>
                </a:rPr>
                <a:t>Social Prescribing  (Drinkwater Et al 2019)</a:t>
              </a:r>
            </a:p>
            <a:p>
              <a:pPr marL="476000" lvl="1" indent="-238000">
                <a:lnSpc>
                  <a:spcPts val="3174"/>
                </a:lnSpc>
                <a:buFont typeface="Arial"/>
                <a:buChar char="•"/>
              </a:pPr>
              <a:r>
                <a:rPr lang="en-US" sz="2204" dirty="0">
                  <a:solidFill>
                    <a:srgbClr val="FFFFFF"/>
                  </a:solidFill>
                  <a:latin typeface="Crimson Pro"/>
                </a:rPr>
                <a:t>CBT- Talking Therapies</a:t>
              </a:r>
            </a:p>
            <a:p>
              <a:pPr marL="476000" lvl="1" indent="-238000">
                <a:lnSpc>
                  <a:spcPts val="3174"/>
                </a:lnSpc>
                <a:buFont typeface="Arial"/>
                <a:buChar char="•"/>
              </a:pPr>
              <a:r>
                <a:rPr lang="en-US" sz="2204" dirty="0">
                  <a:solidFill>
                    <a:srgbClr val="FFFFFF"/>
                  </a:solidFill>
                  <a:latin typeface="Crimson Pro"/>
                </a:rPr>
                <a:t>Creative Therapies  (Addy, L 2012)</a:t>
              </a:r>
            </a:p>
            <a:p>
              <a:pPr>
                <a:lnSpc>
                  <a:spcPts val="3174"/>
                </a:lnSpc>
              </a:pPr>
              <a:endParaRPr lang="en-US" sz="2204" dirty="0">
                <a:solidFill>
                  <a:srgbClr val="FFFFFF"/>
                </a:solidFill>
                <a:latin typeface="Crimson Pro"/>
              </a:endParaRPr>
            </a:p>
            <a:p>
              <a:pPr algn="l">
                <a:lnSpc>
                  <a:spcPts val="3174"/>
                </a:lnSpc>
                <a:spcBef>
                  <a:spcPct val="0"/>
                </a:spcBef>
              </a:pPr>
              <a:endParaRPr lang="en-US" sz="2204" dirty="0">
                <a:solidFill>
                  <a:srgbClr val="FFFFFF"/>
                </a:solidFill>
                <a:latin typeface="Crimson Pro"/>
              </a:endParaRPr>
            </a:p>
          </p:txBody>
        </p:sp>
        <p:sp>
          <p:nvSpPr>
            <p:cNvPr id="21" name="TextBox 21"/>
            <p:cNvSpPr txBox="1"/>
            <p:nvPr/>
          </p:nvSpPr>
          <p:spPr>
            <a:xfrm>
              <a:off x="0" y="114300"/>
              <a:ext cx="10828986" cy="718145"/>
            </a:xfrm>
            <a:prstGeom prst="rect">
              <a:avLst/>
            </a:prstGeom>
          </p:spPr>
          <p:txBody>
            <a:bodyPr lIns="0" tIns="0" rIns="0" bIns="0" rtlCol="0" anchor="t">
              <a:spAutoFit/>
            </a:bodyPr>
            <a:lstStyle/>
            <a:p>
              <a:pPr marL="0" lvl="1" indent="0" algn="l">
                <a:lnSpc>
                  <a:spcPts val="4225"/>
                </a:lnSpc>
                <a:spcBef>
                  <a:spcPct val="0"/>
                </a:spcBef>
              </a:pPr>
              <a:r>
                <a:rPr lang="en-US" sz="4400" dirty="0">
                  <a:solidFill>
                    <a:srgbClr val="FFFFFF"/>
                  </a:solidFill>
                  <a:latin typeface="Times New Roman" panose="02020603050405020304" pitchFamily="18" charset="0"/>
                  <a:cs typeface="Times New Roman" panose="02020603050405020304" pitchFamily="18" charset="0"/>
                </a:rPr>
                <a:t>Treatments</a:t>
              </a:r>
              <a:endParaRPr lang="en-US" sz="4593" dirty="0">
                <a:solidFill>
                  <a:srgbClr val="FFFFFF"/>
                </a:solidFill>
                <a:latin typeface="Times New Roman" panose="02020603050405020304" pitchFamily="18" charset="0"/>
                <a:cs typeface="Times New Roman" panose="02020603050405020304" pitchFamily="18" charset="0"/>
              </a:endParaRPr>
            </a:p>
          </p:txBody>
        </p:sp>
      </p:grpSp>
      <p:grpSp>
        <p:nvGrpSpPr>
          <p:cNvPr id="22" name="Group 22"/>
          <p:cNvGrpSpPr/>
          <p:nvPr/>
        </p:nvGrpSpPr>
        <p:grpSpPr>
          <a:xfrm>
            <a:off x="10692000" y="9961114"/>
            <a:ext cx="8121740" cy="3773264"/>
            <a:chOff x="0" y="114300"/>
            <a:chExt cx="10828986" cy="5031020"/>
          </a:xfrm>
        </p:grpSpPr>
        <p:sp>
          <p:nvSpPr>
            <p:cNvPr id="23" name="TextBox 23"/>
            <p:cNvSpPr txBox="1"/>
            <p:nvPr/>
          </p:nvSpPr>
          <p:spPr>
            <a:xfrm>
              <a:off x="0" y="1364540"/>
              <a:ext cx="10828986" cy="3780780"/>
            </a:xfrm>
            <a:prstGeom prst="rect">
              <a:avLst/>
            </a:prstGeom>
          </p:spPr>
          <p:txBody>
            <a:bodyPr lIns="0" tIns="0" rIns="0" bIns="0" rtlCol="0" anchor="t">
              <a:spAutoFit/>
            </a:bodyPr>
            <a:lstStyle/>
            <a:p>
              <a:pPr marL="364000" lvl="1" indent="-182000">
                <a:lnSpc>
                  <a:spcPts val="3174"/>
                </a:lnSpc>
                <a:buFont typeface="Arial"/>
                <a:buChar char="•"/>
              </a:pPr>
              <a:r>
                <a:rPr lang="en-US" sz="2204" dirty="0">
                  <a:solidFill>
                    <a:srgbClr val="FFFFFF"/>
                  </a:solidFill>
                  <a:latin typeface="Crimson Pro"/>
                </a:rPr>
                <a:t>A failure in improving access to psychological therapies for BAME (Naz et al 2019)</a:t>
              </a:r>
            </a:p>
            <a:p>
              <a:pPr>
                <a:lnSpc>
                  <a:spcPts val="3174"/>
                </a:lnSpc>
              </a:pPr>
              <a:endParaRPr lang="en-US" sz="2204" dirty="0">
                <a:solidFill>
                  <a:srgbClr val="FFFFFF"/>
                </a:solidFill>
                <a:latin typeface="Crimson Pro"/>
              </a:endParaRPr>
            </a:p>
            <a:p>
              <a:pPr marL="364000" lvl="1" indent="-182000">
                <a:lnSpc>
                  <a:spcPts val="3174"/>
                </a:lnSpc>
                <a:buFont typeface="Arial"/>
                <a:buChar char="•"/>
              </a:pPr>
              <a:r>
                <a:rPr lang="en-US" sz="2204" dirty="0">
                  <a:solidFill>
                    <a:srgbClr val="FFFFFF"/>
                  </a:solidFill>
                  <a:latin typeface="Crimson Pro"/>
                </a:rPr>
                <a:t>Many therapists lack </a:t>
              </a:r>
              <a:r>
                <a:rPr lang="en-US" sz="2204" dirty="0">
                  <a:solidFill>
                    <a:srgbClr val="FFFFFF"/>
                  </a:solidFill>
                  <a:latin typeface="Times New Roman" panose="02020603050405020304" pitchFamily="18" charset="0"/>
                  <a:cs typeface="Times New Roman" panose="02020603050405020304" pitchFamily="18" charset="0"/>
                </a:rPr>
                <a:t>the</a:t>
              </a:r>
              <a:r>
                <a:rPr lang="en-US" sz="2204" dirty="0">
                  <a:solidFill>
                    <a:srgbClr val="FFFFFF"/>
                  </a:solidFill>
                  <a:latin typeface="Crimson Pro"/>
                </a:rPr>
                <a:t> confidence to ask questions about  ethnicity, culture or experiences of racism. (</a:t>
              </a:r>
              <a:r>
                <a:rPr lang="en-US" sz="2204" dirty="0" err="1">
                  <a:solidFill>
                    <a:srgbClr val="FFFFFF"/>
                  </a:solidFill>
                  <a:latin typeface="Crimson Pro"/>
                </a:rPr>
                <a:t>Codjoe</a:t>
              </a:r>
              <a:r>
                <a:rPr lang="en-US" sz="2204" dirty="0">
                  <a:solidFill>
                    <a:srgbClr val="FFFFFF"/>
                  </a:solidFill>
                  <a:latin typeface="Crimson Pro"/>
                </a:rPr>
                <a:t> et al 2019)</a:t>
              </a:r>
            </a:p>
            <a:p>
              <a:pPr>
                <a:lnSpc>
                  <a:spcPts val="3174"/>
                </a:lnSpc>
              </a:pPr>
              <a:endParaRPr lang="en-US" sz="2204" dirty="0">
                <a:solidFill>
                  <a:srgbClr val="FFFFFF"/>
                </a:solidFill>
                <a:latin typeface="Crimson Pro"/>
              </a:endParaRPr>
            </a:p>
            <a:p>
              <a:pPr marL="364000" lvl="1" indent="-182000" algn="l">
                <a:lnSpc>
                  <a:spcPts val="3174"/>
                </a:lnSpc>
                <a:spcBef>
                  <a:spcPct val="0"/>
                </a:spcBef>
                <a:buFont typeface="Arial"/>
                <a:buChar char="•"/>
              </a:pPr>
              <a:r>
                <a:rPr lang="en-US" sz="2204" dirty="0">
                  <a:solidFill>
                    <a:srgbClr val="FFFFFF"/>
                  </a:solidFill>
                  <a:latin typeface="Crimson Pro"/>
                </a:rPr>
                <a:t>Training on how to discuss race related moments in a person’s life</a:t>
              </a:r>
            </a:p>
          </p:txBody>
        </p:sp>
        <p:sp>
          <p:nvSpPr>
            <p:cNvPr id="24" name="TextBox 24"/>
            <p:cNvSpPr txBox="1"/>
            <p:nvPr/>
          </p:nvSpPr>
          <p:spPr>
            <a:xfrm>
              <a:off x="0" y="114300"/>
              <a:ext cx="10828986" cy="722677"/>
            </a:xfrm>
            <a:prstGeom prst="rect">
              <a:avLst/>
            </a:prstGeom>
          </p:spPr>
          <p:txBody>
            <a:bodyPr lIns="0" tIns="0" rIns="0" bIns="0" rtlCol="0" anchor="t">
              <a:spAutoFit/>
            </a:bodyPr>
            <a:lstStyle/>
            <a:p>
              <a:pPr marL="0" lvl="1" indent="0" algn="l">
                <a:lnSpc>
                  <a:spcPts val="4225"/>
                </a:lnSpc>
                <a:spcBef>
                  <a:spcPct val="0"/>
                </a:spcBef>
              </a:pPr>
              <a:r>
                <a:rPr lang="en-US" sz="4593" dirty="0">
                  <a:solidFill>
                    <a:srgbClr val="FFFFFF"/>
                  </a:solidFill>
                  <a:latin typeface="Times New Roman" panose="02020603050405020304" pitchFamily="18" charset="0"/>
                  <a:cs typeface="Times New Roman" panose="02020603050405020304" pitchFamily="18" charset="0"/>
                </a:rPr>
                <a:t>Conclusion</a:t>
              </a: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8602B"/>
        </a:solidFill>
        <a:effectLst/>
      </p:bgPr>
    </p:bg>
    <p:spTree>
      <p:nvGrpSpPr>
        <p:cNvPr id="1" name=""/>
        <p:cNvGrpSpPr/>
        <p:nvPr/>
      </p:nvGrpSpPr>
      <p:grpSpPr>
        <a:xfrm>
          <a:off x="0" y="0"/>
          <a:ext cx="0" cy="0"/>
          <a:chOff x="0" y="0"/>
          <a:chExt cx="0" cy="0"/>
        </a:xfrm>
      </p:grpSpPr>
      <p:sp>
        <p:nvSpPr>
          <p:cNvPr id="2" name="TextBox 2"/>
          <p:cNvSpPr txBox="1"/>
          <p:nvPr/>
        </p:nvSpPr>
        <p:spPr>
          <a:xfrm>
            <a:off x="1956000" y="2449499"/>
            <a:ext cx="17472000" cy="700128"/>
          </a:xfrm>
          <a:prstGeom prst="rect">
            <a:avLst/>
          </a:prstGeom>
        </p:spPr>
        <p:txBody>
          <a:bodyPr lIns="0" tIns="0" rIns="0" bIns="0" rtlCol="0" anchor="t">
            <a:spAutoFit/>
          </a:bodyPr>
          <a:lstStyle/>
          <a:p>
            <a:pPr marL="0" lvl="0" indent="0" algn="ctr">
              <a:lnSpc>
                <a:spcPts val="5188"/>
              </a:lnSpc>
              <a:spcBef>
                <a:spcPct val="0"/>
              </a:spcBef>
            </a:pPr>
            <a:r>
              <a:rPr lang="en-US" sz="6652" dirty="0">
                <a:solidFill>
                  <a:srgbClr val="FFFFFF"/>
                </a:solidFill>
                <a:latin typeface="Times New Roman" panose="02020603050405020304" pitchFamily="18" charset="0"/>
                <a:cs typeface="Times New Roman" panose="02020603050405020304" pitchFamily="18" charset="0"/>
              </a:rPr>
              <a:t>References</a:t>
            </a:r>
          </a:p>
        </p:txBody>
      </p:sp>
      <p:grpSp>
        <p:nvGrpSpPr>
          <p:cNvPr id="3" name="Group 3"/>
          <p:cNvGrpSpPr/>
          <p:nvPr/>
        </p:nvGrpSpPr>
        <p:grpSpPr>
          <a:xfrm>
            <a:off x="2142667" y="3664550"/>
            <a:ext cx="17729333" cy="9830843"/>
            <a:chOff x="0" y="114300"/>
            <a:chExt cx="23639111" cy="13107787"/>
          </a:xfrm>
        </p:grpSpPr>
        <p:sp>
          <p:nvSpPr>
            <p:cNvPr id="4" name="TextBox 4"/>
            <p:cNvSpPr txBox="1"/>
            <p:nvPr/>
          </p:nvSpPr>
          <p:spPr>
            <a:xfrm>
              <a:off x="0" y="1295149"/>
              <a:ext cx="23639111" cy="11926938"/>
            </a:xfrm>
            <a:prstGeom prst="rect">
              <a:avLst/>
            </a:prstGeom>
          </p:spPr>
          <p:txBody>
            <a:bodyPr lIns="0" tIns="0" rIns="0" bIns="0" rtlCol="0" anchor="t">
              <a:spAutoFit/>
            </a:bodyPr>
            <a:lstStyle/>
            <a:p>
              <a:pPr marL="364000" lvl="1" indent="-182000">
                <a:lnSpc>
                  <a:spcPts val="3174"/>
                </a:lnSpc>
                <a:buFont typeface="Arial"/>
                <a:buChar char="•"/>
              </a:pPr>
              <a:r>
                <a:rPr lang="en-US" sz="2400" dirty="0">
                  <a:solidFill>
                    <a:srgbClr val="FFFFFF"/>
                  </a:solidFill>
                  <a:latin typeface="Times New Roman" panose="02020603050405020304" pitchFamily="18" charset="0"/>
                  <a:cs typeface="Times New Roman" panose="02020603050405020304" pitchFamily="18" charset="0"/>
                </a:rPr>
                <a:t>ADDY, L., CRAWFORD, F. and PAGE, A.C. (2012), ‘Painting a path to wellness’: correlations between participating in a creative activity group and improved measured mental health outcome. Journal of Psychiatric and Mental Health Nursing, 19: 327-333. https://doi.org/10.1111/j.1365-2850.2011.01785.x</a:t>
              </a:r>
            </a:p>
            <a:p>
              <a:pPr marL="364000" lvl="1" indent="-182000">
                <a:lnSpc>
                  <a:spcPts val="3174"/>
                </a:lnSpc>
                <a:buFont typeface="Arial"/>
                <a:buChar char="•"/>
              </a:pPr>
              <a:r>
                <a:rPr lang="en-US" sz="2400" dirty="0">
                  <a:solidFill>
                    <a:srgbClr val="FFFFFF"/>
                  </a:solidFill>
                  <a:latin typeface="Times New Roman" panose="02020603050405020304" pitchFamily="18" charset="0"/>
                  <a:cs typeface="Times New Roman" panose="02020603050405020304" pitchFamily="18" charset="0"/>
                </a:rPr>
                <a:t>Ayodeji, E., </a:t>
              </a:r>
              <a:r>
                <a:rPr lang="en-US" sz="2400" dirty="0" err="1">
                  <a:solidFill>
                    <a:srgbClr val="FFFFFF"/>
                  </a:solidFill>
                  <a:latin typeface="Times New Roman" panose="02020603050405020304" pitchFamily="18" charset="0"/>
                  <a:cs typeface="Times New Roman" panose="02020603050405020304" pitchFamily="18" charset="0"/>
                </a:rPr>
                <a:t>Dubicka</a:t>
              </a:r>
              <a:r>
                <a:rPr lang="en-US" sz="2400" dirty="0">
                  <a:solidFill>
                    <a:srgbClr val="FFFFFF"/>
                  </a:solidFill>
                  <a:latin typeface="Times New Roman" panose="02020603050405020304" pitchFamily="18" charset="0"/>
                  <a:cs typeface="Times New Roman" panose="02020603050405020304" pitchFamily="18" charset="0"/>
                </a:rPr>
                <a:t>, B., Abuah, O., </a:t>
              </a:r>
              <a:r>
                <a:rPr lang="en-US" sz="2400" dirty="0" err="1">
                  <a:solidFill>
                    <a:srgbClr val="FFFFFF"/>
                  </a:solidFill>
                  <a:latin typeface="Times New Roman" panose="02020603050405020304" pitchFamily="18" charset="0"/>
                  <a:cs typeface="Times New Roman" panose="02020603050405020304" pitchFamily="18" charset="0"/>
                </a:rPr>
                <a:t>Odebiyi</a:t>
              </a:r>
              <a:r>
                <a:rPr lang="en-US" sz="2400" dirty="0">
                  <a:solidFill>
                    <a:srgbClr val="FFFFFF"/>
                  </a:solidFill>
                  <a:latin typeface="Times New Roman" panose="02020603050405020304" pitchFamily="18" charset="0"/>
                  <a:cs typeface="Times New Roman" panose="02020603050405020304" pitchFamily="18" charset="0"/>
                </a:rPr>
                <a:t>, B., Sultana, R., &amp; Ani, C. (2021). Editorial Perspective: Mental health needs of children and young people of Black ethnicity.1 Is it time to </a:t>
              </a:r>
              <a:r>
                <a:rPr lang="en-US" sz="2400" dirty="0" err="1">
                  <a:solidFill>
                    <a:srgbClr val="FFFFFF"/>
                  </a:solidFill>
                  <a:latin typeface="Times New Roman" panose="02020603050405020304" pitchFamily="18" charset="0"/>
                  <a:cs typeface="Times New Roman" panose="02020603050405020304" pitchFamily="18" charset="0"/>
                </a:rPr>
                <a:t>reconceptualise</a:t>
              </a:r>
              <a:r>
                <a:rPr lang="en-US" sz="2400" dirty="0">
                  <a:solidFill>
                    <a:srgbClr val="FFFFFF"/>
                  </a:solidFill>
                  <a:latin typeface="Times New Roman" panose="02020603050405020304" pitchFamily="18" charset="0"/>
                  <a:cs typeface="Times New Roman" panose="02020603050405020304" pitchFamily="18" charset="0"/>
                </a:rPr>
                <a:t> racism as a traumatic experience?. Child and adolescent mental health, 26(3), 265–266.</a:t>
              </a:r>
            </a:p>
            <a:p>
              <a:pPr marL="364000" lvl="1" indent="-182000">
                <a:lnSpc>
                  <a:spcPts val="3174"/>
                </a:lnSpc>
                <a:buFont typeface="Arial"/>
                <a:buChar char="•"/>
              </a:pPr>
              <a:r>
                <a:rPr lang="en-GB" sz="2400" dirty="0">
                  <a:solidFill>
                    <a:srgbClr val="FFFFFF"/>
                  </a:solidFill>
                  <a:latin typeface="Times New Roman" panose="02020603050405020304" pitchFamily="18" charset="0"/>
                  <a:cs typeface="Times New Roman" panose="02020603050405020304" pitchFamily="18" charset="0"/>
                </a:rPr>
                <a:t>Black, Asian and minority ethnic (BAME) communities. (2021, September 30). Mental Health Foundation. https://www.mentalhealth.org.uk/a-to-z/b/black-asian-and-minority-ethnic-bame-communities</a:t>
              </a:r>
              <a:endParaRPr lang="en-US" sz="2400" dirty="0">
                <a:solidFill>
                  <a:srgbClr val="FFFFFF"/>
                </a:solidFill>
                <a:latin typeface="Times New Roman" panose="02020603050405020304" pitchFamily="18" charset="0"/>
                <a:cs typeface="Times New Roman" panose="02020603050405020304" pitchFamily="18" charset="0"/>
              </a:endParaRPr>
            </a:p>
            <a:p>
              <a:pPr marL="364000" lvl="1" indent="-182000">
                <a:lnSpc>
                  <a:spcPts val="3174"/>
                </a:lnSpc>
                <a:buFont typeface="Arial"/>
                <a:buChar char="•"/>
              </a:pPr>
              <a:r>
                <a:rPr lang="en-US" sz="2400" dirty="0" err="1">
                  <a:solidFill>
                    <a:srgbClr val="FFFFFF"/>
                  </a:solidFill>
                  <a:latin typeface="Times New Roman" panose="02020603050405020304" pitchFamily="18" charset="0"/>
                  <a:cs typeface="Times New Roman" panose="02020603050405020304" pitchFamily="18" charset="0"/>
                </a:rPr>
                <a:t>Codjoe</a:t>
              </a:r>
              <a:r>
                <a:rPr lang="en-US" sz="2400" dirty="0">
                  <a:solidFill>
                    <a:srgbClr val="FFFFFF"/>
                  </a:solidFill>
                  <a:latin typeface="Times New Roman" panose="02020603050405020304" pitchFamily="18" charset="0"/>
                  <a:cs typeface="Times New Roman" panose="02020603050405020304" pitchFamily="18" charset="0"/>
                </a:rPr>
                <a:t>, L., Barber, S., &amp; Thornicroft, G. (2019). Tackling inequalities: a partnership between mental health services and black faith communities. Journal of mental health (Abingdon, England), 28(3), 225–228. https://doi.org/10.1080/09638237.2019.1608933</a:t>
              </a:r>
            </a:p>
            <a:p>
              <a:pPr marL="364000" lvl="1" indent="-182000">
                <a:lnSpc>
                  <a:spcPts val="3174"/>
                </a:lnSpc>
                <a:buFont typeface="Arial"/>
                <a:buChar char="•"/>
              </a:pPr>
              <a:r>
                <a:rPr lang="en-US" sz="2400" dirty="0">
                  <a:solidFill>
                    <a:srgbClr val="FFFFFF"/>
                  </a:solidFill>
                  <a:latin typeface="Times New Roman" panose="02020603050405020304" pitchFamily="18" charset="0"/>
                  <a:cs typeface="Times New Roman" panose="02020603050405020304" pitchFamily="18" charset="0"/>
                </a:rPr>
                <a:t>Drinkwater, C., Wildman, J., &amp; Moffatt, S. (2019). Social prescribing. BMJ (Clinical research ed.), 364, l1285. https://doi.org/10.1136/bmj.l1285</a:t>
              </a:r>
            </a:p>
            <a:p>
              <a:pPr marL="364000" lvl="1" indent="-182000">
                <a:lnSpc>
                  <a:spcPts val="3174"/>
                </a:lnSpc>
                <a:buFont typeface="Arial"/>
                <a:buChar char="•"/>
              </a:pPr>
              <a:r>
                <a:rPr lang="en-US" sz="2400" dirty="0">
                  <a:solidFill>
                    <a:srgbClr val="FFFFFF"/>
                  </a:solidFill>
                  <a:latin typeface="Times New Roman" panose="02020603050405020304" pitchFamily="18" charset="0"/>
                  <a:cs typeface="Times New Roman" panose="02020603050405020304" pitchFamily="18" charset="0"/>
                </a:rPr>
                <a:t>Naz, S., Gregory, R., &amp; Bahu, M. (2019). Addressing issues of race, ethnicity and culture in CBT to support therapists and service managers to deliver culturally competent therapy and reduce inequalities in mental health provision for BAME service users. The Cognitive </a:t>
              </a:r>
              <a:r>
                <a:rPr lang="en-US" sz="2400" dirty="0" err="1">
                  <a:solidFill>
                    <a:srgbClr val="FFFFFF"/>
                  </a:solidFill>
                  <a:latin typeface="Times New Roman" panose="02020603050405020304" pitchFamily="18" charset="0"/>
                  <a:cs typeface="Times New Roman" panose="02020603050405020304" pitchFamily="18" charset="0"/>
                </a:rPr>
                <a:t>Behaviour</a:t>
              </a:r>
              <a:r>
                <a:rPr lang="en-US" sz="2400" dirty="0">
                  <a:solidFill>
                    <a:srgbClr val="FFFFFF"/>
                  </a:solidFill>
                  <a:latin typeface="Times New Roman" panose="02020603050405020304" pitchFamily="18" charset="0"/>
                  <a:cs typeface="Times New Roman" panose="02020603050405020304" pitchFamily="18" charset="0"/>
                </a:rPr>
                <a:t> Therapist, 12, E22. doi:10.1017/S1754470X19000060</a:t>
              </a:r>
            </a:p>
            <a:p>
              <a:pPr marL="364000" lvl="1" indent="-182000">
                <a:lnSpc>
                  <a:spcPts val="3174"/>
                </a:lnSpc>
                <a:buFont typeface="Arial"/>
                <a:buChar char="•"/>
              </a:pPr>
              <a:r>
                <a:rPr lang="en-US" sz="2400" dirty="0">
                  <a:solidFill>
                    <a:srgbClr val="FFFFFF"/>
                  </a:solidFill>
                  <a:latin typeface="Times New Roman" panose="02020603050405020304" pitchFamily="18" charset="0"/>
                  <a:cs typeface="Times New Roman" panose="02020603050405020304" pitchFamily="18" charset="0"/>
                </a:rPr>
                <a:t>Proto, Eugenio and Proto, Eugenio and Quintana-</a:t>
              </a:r>
              <a:r>
                <a:rPr lang="en-US" sz="2400" dirty="0" err="1">
                  <a:solidFill>
                    <a:srgbClr val="FFFFFF"/>
                  </a:solidFill>
                  <a:latin typeface="Times New Roman" panose="02020603050405020304" pitchFamily="18" charset="0"/>
                  <a:cs typeface="Times New Roman" panose="02020603050405020304" pitchFamily="18" charset="0"/>
                </a:rPr>
                <a:t>Domeque</a:t>
              </a:r>
              <a:r>
                <a:rPr lang="en-US" sz="2400" dirty="0">
                  <a:solidFill>
                    <a:srgbClr val="FFFFFF"/>
                  </a:solidFill>
                  <a:latin typeface="Times New Roman" panose="02020603050405020304" pitchFamily="18" charset="0"/>
                  <a:cs typeface="Times New Roman" panose="02020603050405020304" pitchFamily="18" charset="0"/>
                </a:rPr>
                <a:t>, </a:t>
              </a:r>
              <a:r>
                <a:rPr lang="en-US" sz="2400" dirty="0" err="1">
                  <a:solidFill>
                    <a:srgbClr val="FFFFFF"/>
                  </a:solidFill>
                  <a:latin typeface="Times New Roman" panose="02020603050405020304" pitchFamily="18" charset="0"/>
                  <a:cs typeface="Times New Roman" panose="02020603050405020304" pitchFamily="18" charset="0"/>
                </a:rPr>
                <a:t>Climent</a:t>
              </a:r>
              <a:r>
                <a:rPr lang="en-US" sz="2400" dirty="0">
                  <a:solidFill>
                    <a:srgbClr val="FFFFFF"/>
                  </a:solidFill>
                  <a:latin typeface="Times New Roman" panose="02020603050405020304" pitchFamily="18" charset="0"/>
                  <a:cs typeface="Times New Roman" panose="02020603050405020304" pitchFamily="18" charset="0"/>
                </a:rPr>
                <a:t>, COVID-19 and Mental Health Deterioration Among </a:t>
              </a:r>
              <a:r>
                <a:rPr lang="en-US" sz="2400" dirty="0" err="1">
                  <a:solidFill>
                    <a:srgbClr val="FFFFFF"/>
                  </a:solidFill>
                  <a:latin typeface="Times New Roman" panose="02020603050405020304" pitchFamily="18" charset="0"/>
                  <a:cs typeface="Times New Roman" panose="02020603050405020304" pitchFamily="18" charset="0"/>
                </a:rPr>
                <a:t>Bame</a:t>
              </a:r>
              <a:r>
                <a:rPr lang="en-US" sz="2400" dirty="0">
                  <a:solidFill>
                    <a:srgbClr val="FFFFFF"/>
                  </a:solidFill>
                  <a:latin typeface="Times New Roman" panose="02020603050405020304" pitchFamily="18" charset="0"/>
                  <a:cs typeface="Times New Roman" panose="02020603050405020304" pitchFamily="18" charset="0"/>
                </a:rPr>
                <a:t> Groups in the UK (2020). Available at SSRN: https://ssrn.com/abstract=3662057 or http://dx.doi.org/10.2139/ssrn.3662057</a:t>
              </a:r>
            </a:p>
            <a:p>
              <a:pPr marL="364000" lvl="1" indent="-182000">
                <a:lnSpc>
                  <a:spcPts val="3174"/>
                </a:lnSpc>
                <a:buFont typeface="Arial"/>
                <a:buChar char="•"/>
              </a:pPr>
              <a:r>
                <a:rPr lang="en-US" sz="2400" dirty="0">
                  <a:solidFill>
                    <a:srgbClr val="FFFFFF"/>
                  </a:solidFill>
                  <a:latin typeface="Times New Roman" panose="02020603050405020304" pitchFamily="18" charset="0"/>
                  <a:cs typeface="Times New Roman" panose="02020603050405020304" pitchFamily="18" charset="0"/>
                </a:rPr>
                <a:t>Simon N, </a:t>
              </a:r>
              <a:r>
                <a:rPr lang="en-US" sz="2400" dirty="0" err="1">
                  <a:solidFill>
                    <a:srgbClr val="FFFFFF"/>
                  </a:solidFill>
                  <a:latin typeface="Times New Roman" panose="02020603050405020304" pitchFamily="18" charset="0"/>
                  <a:cs typeface="Times New Roman" panose="02020603050405020304" pitchFamily="18" charset="0"/>
                </a:rPr>
                <a:t>Ploszajski</a:t>
              </a:r>
              <a:r>
                <a:rPr lang="en-US" sz="2400" dirty="0">
                  <a:solidFill>
                    <a:srgbClr val="FFFFFF"/>
                  </a:solidFill>
                  <a:latin typeface="Times New Roman" panose="02020603050405020304" pitchFamily="18" charset="0"/>
                  <a:cs typeface="Times New Roman" panose="02020603050405020304" pitchFamily="18" charset="0"/>
                </a:rPr>
                <a:t> M, Lewis C, Smallman K, Roberts N, </a:t>
              </a:r>
              <a:r>
                <a:rPr lang="en-US" sz="2400" dirty="0" err="1">
                  <a:solidFill>
                    <a:srgbClr val="FFFFFF"/>
                  </a:solidFill>
                  <a:latin typeface="Times New Roman" panose="02020603050405020304" pitchFamily="18" charset="0"/>
                  <a:cs typeface="Times New Roman" panose="02020603050405020304" pitchFamily="18" charset="0"/>
                </a:rPr>
                <a:t>Kitchiner</a:t>
              </a:r>
              <a:r>
                <a:rPr lang="en-US" sz="2400" dirty="0">
                  <a:solidFill>
                    <a:srgbClr val="FFFFFF"/>
                  </a:solidFill>
                  <a:latin typeface="Times New Roman" panose="02020603050405020304" pitchFamily="18" charset="0"/>
                  <a:cs typeface="Times New Roman" panose="02020603050405020304" pitchFamily="18" charset="0"/>
                </a:rPr>
                <a:t> N, Brookes‐Howell L, Bisson J. Internet‐based psychological therapies: A qualitative study of National Health Service commissioners and managers views. Psychology and Psychotherapy: Theory, Research and Practice 2021 View</a:t>
              </a:r>
            </a:p>
            <a:p>
              <a:pPr marL="364000" lvl="1" indent="-182000">
                <a:lnSpc>
                  <a:spcPts val="3174"/>
                </a:lnSpc>
                <a:buFont typeface="Arial"/>
                <a:buChar char="•"/>
              </a:pPr>
              <a:r>
                <a:rPr lang="en-US" sz="2400" dirty="0">
                  <a:solidFill>
                    <a:srgbClr val="FFFFFF"/>
                  </a:solidFill>
                  <a:latin typeface="Times New Roman" panose="02020603050405020304" pitchFamily="18" charset="0"/>
                  <a:cs typeface="Times New Roman" panose="02020603050405020304" pitchFamily="18" charset="0"/>
                </a:rPr>
                <a:t>Census 2011</a:t>
              </a:r>
            </a:p>
            <a:p>
              <a:pPr>
                <a:lnSpc>
                  <a:spcPts val="3174"/>
                </a:lnSpc>
              </a:pPr>
              <a:endParaRPr lang="en-US" sz="675" dirty="0">
                <a:solidFill>
                  <a:srgbClr val="FFFFFF"/>
                </a:solidFill>
                <a:latin typeface="Arimo"/>
              </a:endParaRPr>
            </a:p>
          </p:txBody>
        </p:sp>
        <p:sp>
          <p:nvSpPr>
            <p:cNvPr id="5" name="TextBox 5"/>
            <p:cNvSpPr txBox="1"/>
            <p:nvPr/>
          </p:nvSpPr>
          <p:spPr>
            <a:xfrm>
              <a:off x="0" y="114300"/>
              <a:ext cx="23639111" cy="818890"/>
            </a:xfrm>
            <a:prstGeom prst="rect">
              <a:avLst/>
            </a:prstGeom>
          </p:spPr>
          <p:txBody>
            <a:bodyPr lIns="0" tIns="0" rIns="0" bIns="0" rtlCol="0" anchor="t">
              <a:spAutoFit/>
            </a:bodyPr>
            <a:lstStyle/>
            <a:p>
              <a:pPr>
                <a:lnSpc>
                  <a:spcPts val="4225"/>
                </a:lnSpc>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129</TotalTime>
  <Words>685</Words>
  <Application>Microsoft Office PowerPoint</Application>
  <PresentationFormat>Custom</PresentationFormat>
  <Paragraphs>52</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Crimson Pro</vt:lpstr>
      <vt:lpstr>Calibri</vt:lpstr>
      <vt:lpstr>Times New Roman</vt:lpstr>
      <vt:lpstr>Arial</vt:lpstr>
      <vt:lpstr>Arimo</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Purple and White Coronavirus Prepare and Protect Poster</dc:title>
  <cp:lastModifiedBy>Daniel Lewis</cp:lastModifiedBy>
  <cp:revision>3</cp:revision>
  <dcterms:created xsi:type="dcterms:W3CDTF">2006-08-16T00:00:00Z</dcterms:created>
  <dcterms:modified xsi:type="dcterms:W3CDTF">2021-11-26T19:09:22Z</dcterms:modified>
  <dc:identifier>DAEwolAAvAs</dc:identifier>
</cp:coreProperties>
</file>