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handoutMasterIdLst>
    <p:handoutMasterId r:id="rId25"/>
  </p:handoutMasterIdLst>
  <p:sldIdLst>
    <p:sldId id="256" r:id="rId2"/>
    <p:sldId id="275" r:id="rId3"/>
    <p:sldId id="267" r:id="rId4"/>
    <p:sldId id="257" r:id="rId5"/>
    <p:sldId id="258" r:id="rId6"/>
    <p:sldId id="259" r:id="rId7"/>
    <p:sldId id="260" r:id="rId8"/>
    <p:sldId id="261" r:id="rId9"/>
    <p:sldId id="276" r:id="rId10"/>
    <p:sldId id="277" r:id="rId11"/>
    <p:sldId id="262" r:id="rId12"/>
    <p:sldId id="263" r:id="rId13"/>
    <p:sldId id="265" r:id="rId14"/>
    <p:sldId id="266" r:id="rId15"/>
    <p:sldId id="264" r:id="rId16"/>
    <p:sldId id="270" r:id="rId17"/>
    <p:sldId id="268" r:id="rId18"/>
    <p:sldId id="269" r:id="rId19"/>
    <p:sldId id="271" r:id="rId20"/>
    <p:sldId id="274" r:id="rId21"/>
    <p:sldId id="272" r:id="rId22"/>
    <p:sldId id="273" r:id="rId23"/>
    <p:sldId id="278" r:id="rId24"/>
  </p:sldIdLst>
  <p:sldSz cx="12192000" cy="6858000"/>
  <p:notesSz cx="6797675" cy="992822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66" d="100"/>
          <a:sy n="66" d="100"/>
        </p:scale>
        <p:origin x="64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13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135"/>
          </a:xfrm>
          <a:prstGeom prst="rect">
            <a:avLst/>
          </a:prstGeom>
        </p:spPr>
        <p:txBody>
          <a:bodyPr vert="horz" lIns="91440" tIns="45720" rIns="91440" bIns="45720" rtlCol="0"/>
          <a:lstStyle>
            <a:lvl1pPr algn="r">
              <a:defRPr sz="1200"/>
            </a:lvl1pPr>
          </a:lstStyle>
          <a:p>
            <a:fld id="{1469B8E4-5503-409B-A4E2-5541A916AD22}" type="datetimeFigureOut">
              <a:rPr lang="en-GB" smtClean="0"/>
              <a:t>18/05/2018</a:t>
            </a:fld>
            <a:endParaRPr lang="en-GB"/>
          </a:p>
        </p:txBody>
      </p:sp>
      <p:sp>
        <p:nvSpPr>
          <p:cNvPr id="4" name="Footer Placeholder 3"/>
          <p:cNvSpPr>
            <a:spLocks noGrp="1"/>
          </p:cNvSpPr>
          <p:nvPr>
            <p:ph type="ftr" sz="quarter" idx="2"/>
          </p:nvPr>
        </p:nvSpPr>
        <p:spPr>
          <a:xfrm>
            <a:off x="0" y="9430091"/>
            <a:ext cx="2945659" cy="498134"/>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30091"/>
            <a:ext cx="2945659" cy="498134"/>
          </a:xfrm>
          <a:prstGeom prst="rect">
            <a:avLst/>
          </a:prstGeom>
        </p:spPr>
        <p:txBody>
          <a:bodyPr vert="horz" lIns="91440" tIns="45720" rIns="91440" bIns="45720" rtlCol="0" anchor="b"/>
          <a:lstStyle>
            <a:lvl1pPr algn="r">
              <a:defRPr sz="1200"/>
            </a:lvl1pPr>
          </a:lstStyle>
          <a:p>
            <a:fld id="{B53BB5F7-0327-4A28-8FD9-EBE43E24004F}" type="slidenum">
              <a:rPr lang="en-GB" smtClean="0"/>
              <a:t>‹#›</a:t>
            </a:fld>
            <a:endParaRPr lang="en-GB"/>
          </a:p>
        </p:txBody>
      </p:sp>
    </p:spTree>
    <p:extLst>
      <p:ext uri="{BB962C8B-B14F-4D97-AF65-F5344CB8AC3E}">
        <p14:creationId xmlns:p14="http://schemas.microsoft.com/office/powerpoint/2010/main" val="2134905017"/>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smtClean="0"/>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2DC7452-A836-4E6F-835B-979D5093EE3C}" type="datetimeFigureOut">
              <a:rPr lang="en-GB" smtClean="0"/>
              <a:t>18/05/2018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3AFA4D-BE2F-4AAB-A4BC-F667F0CC07C9}" type="slidenum">
              <a:rPr lang="en-GB" smtClean="0"/>
              <a:t>‹#›</a:t>
            </a:fld>
            <a:endParaRPr lang="en-GB"/>
          </a:p>
        </p:txBody>
      </p:sp>
    </p:spTree>
    <p:extLst>
      <p:ext uri="{BB962C8B-B14F-4D97-AF65-F5344CB8AC3E}">
        <p14:creationId xmlns:p14="http://schemas.microsoft.com/office/powerpoint/2010/main" val="7807877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2DC7452-A836-4E6F-835B-979D5093EE3C}" type="datetimeFigureOut">
              <a:rPr lang="en-GB" smtClean="0"/>
              <a:t>18/05/2018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3AFA4D-BE2F-4AAB-A4BC-F667F0CC07C9}" type="slidenum">
              <a:rPr lang="en-GB" smtClean="0"/>
              <a:t>‹#›</a:t>
            </a:fld>
            <a:endParaRPr lang="en-GB"/>
          </a:p>
        </p:txBody>
      </p:sp>
    </p:spTree>
    <p:extLst>
      <p:ext uri="{BB962C8B-B14F-4D97-AF65-F5344CB8AC3E}">
        <p14:creationId xmlns:p14="http://schemas.microsoft.com/office/powerpoint/2010/main" val="22304490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82DC7452-A836-4E6F-835B-979D5093EE3C}" type="datetimeFigureOut">
              <a:rPr lang="en-GB" smtClean="0"/>
              <a:t>18/05/2018</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E13AFA4D-BE2F-4AAB-A4BC-F667F0CC07C9}" type="slidenum">
              <a:rPr lang="en-GB" smtClean="0"/>
              <a:t>‹#›</a:t>
            </a:fld>
            <a:endParaRPr lang="en-GB"/>
          </a:p>
        </p:txBody>
      </p:sp>
    </p:spTree>
    <p:extLst>
      <p:ext uri="{BB962C8B-B14F-4D97-AF65-F5344CB8AC3E}">
        <p14:creationId xmlns:p14="http://schemas.microsoft.com/office/powerpoint/2010/main" val="1625905553"/>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2DC7452-A836-4E6F-835B-979D5093EE3C}" type="datetimeFigureOut">
              <a:rPr lang="en-GB" smtClean="0"/>
              <a:t>18/05/2018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13AFA4D-BE2F-4AAB-A4BC-F667F0CC07C9}" type="slidenum">
              <a:rPr lang="en-GB" smtClean="0"/>
              <a:t>‹#›</a:t>
            </a:fld>
            <a:endParaRPr lang="en-GB"/>
          </a:p>
        </p:txBody>
      </p:sp>
    </p:spTree>
    <p:extLst>
      <p:ext uri="{BB962C8B-B14F-4D97-AF65-F5344CB8AC3E}">
        <p14:creationId xmlns:p14="http://schemas.microsoft.com/office/powerpoint/2010/main" val="29305679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2DC7452-A836-4E6F-835B-979D5093EE3C}" type="datetimeFigureOut">
              <a:rPr lang="en-GB" smtClean="0"/>
              <a:t>18/05/2018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13AFA4D-BE2F-4AAB-A4BC-F667F0CC07C9}" type="slidenum">
              <a:rPr lang="en-GB" smtClean="0"/>
              <a:t>‹#›</a:t>
            </a:fld>
            <a:endParaRPr lang="en-GB"/>
          </a:p>
        </p:txBody>
      </p:sp>
    </p:spTree>
    <p:extLst>
      <p:ext uri="{BB962C8B-B14F-4D97-AF65-F5344CB8AC3E}">
        <p14:creationId xmlns:p14="http://schemas.microsoft.com/office/powerpoint/2010/main" val="12819470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2DC7452-A836-4E6F-835B-979D5093EE3C}" type="datetimeFigureOut">
              <a:rPr lang="en-GB" smtClean="0"/>
              <a:t>18/05/2018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13AFA4D-BE2F-4AAB-A4BC-F667F0CC07C9}" type="slidenum">
              <a:rPr lang="en-GB" smtClean="0"/>
              <a:t>‹#›</a:t>
            </a:fld>
            <a:endParaRPr lang="en-GB"/>
          </a:p>
        </p:txBody>
      </p:sp>
    </p:spTree>
    <p:extLst>
      <p:ext uri="{BB962C8B-B14F-4D97-AF65-F5344CB8AC3E}">
        <p14:creationId xmlns:p14="http://schemas.microsoft.com/office/powerpoint/2010/main" val="33793726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DC7452-A836-4E6F-835B-979D5093EE3C}" type="datetimeFigureOut">
              <a:rPr lang="en-GB" smtClean="0"/>
              <a:t>18/05/2018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13AFA4D-BE2F-4AAB-A4BC-F667F0CC07C9}" type="slidenum">
              <a:rPr lang="en-GB" smtClean="0"/>
              <a:t>‹#›</a:t>
            </a:fld>
            <a:endParaRPr lang="en-GB"/>
          </a:p>
        </p:txBody>
      </p:sp>
    </p:spTree>
    <p:extLst>
      <p:ext uri="{BB962C8B-B14F-4D97-AF65-F5344CB8AC3E}">
        <p14:creationId xmlns:p14="http://schemas.microsoft.com/office/powerpoint/2010/main" val="16341864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82DC7452-A836-4E6F-835B-979D5093EE3C}" type="datetimeFigureOut">
              <a:rPr lang="en-GB" smtClean="0"/>
              <a:t>18/05/2018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13AFA4D-BE2F-4AAB-A4BC-F667F0CC07C9}" type="slidenum">
              <a:rPr lang="en-GB" smtClean="0"/>
              <a:t>‹#›</a:t>
            </a:fld>
            <a:endParaRPr lang="en-GB"/>
          </a:p>
        </p:txBody>
      </p:sp>
    </p:spTree>
    <p:extLst>
      <p:ext uri="{BB962C8B-B14F-4D97-AF65-F5344CB8AC3E}">
        <p14:creationId xmlns:p14="http://schemas.microsoft.com/office/powerpoint/2010/main" val="39658384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82DC7452-A836-4E6F-835B-979D5093EE3C}" type="datetimeFigureOut">
              <a:rPr lang="en-GB" smtClean="0"/>
              <a:t>18/05/2018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13AFA4D-BE2F-4AAB-A4BC-F667F0CC07C9}" type="slidenum">
              <a:rPr lang="en-GB" smtClean="0"/>
              <a:t>‹#›</a:t>
            </a:fld>
            <a:endParaRPr lang="en-GB"/>
          </a:p>
        </p:txBody>
      </p:sp>
    </p:spTree>
    <p:extLst>
      <p:ext uri="{BB962C8B-B14F-4D97-AF65-F5344CB8AC3E}">
        <p14:creationId xmlns:p14="http://schemas.microsoft.com/office/powerpoint/2010/main" val="18441335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2DC7452-A836-4E6F-835B-979D5093EE3C}" type="datetimeFigureOut">
              <a:rPr lang="en-GB" smtClean="0"/>
              <a:t>18/05/2018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3AFA4D-BE2F-4AAB-A4BC-F667F0CC07C9}" type="slidenum">
              <a:rPr lang="en-GB" smtClean="0"/>
              <a:t>‹#›</a:t>
            </a:fld>
            <a:endParaRPr lang="en-GB"/>
          </a:p>
        </p:txBody>
      </p:sp>
    </p:spTree>
    <p:extLst>
      <p:ext uri="{BB962C8B-B14F-4D97-AF65-F5344CB8AC3E}">
        <p14:creationId xmlns:p14="http://schemas.microsoft.com/office/powerpoint/2010/main" val="32348091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82DC7452-A836-4E6F-835B-979D5093EE3C}" type="datetimeFigureOut">
              <a:rPr lang="en-GB" smtClean="0"/>
              <a:t>18/05/2018</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E13AFA4D-BE2F-4AAB-A4BC-F667F0CC07C9}" type="slidenum">
              <a:rPr lang="en-GB" smtClean="0"/>
              <a:t>‹#›</a:t>
            </a:fld>
            <a:endParaRPr lang="en-GB"/>
          </a:p>
        </p:txBody>
      </p:sp>
    </p:spTree>
    <p:extLst>
      <p:ext uri="{BB962C8B-B14F-4D97-AF65-F5344CB8AC3E}">
        <p14:creationId xmlns:p14="http://schemas.microsoft.com/office/powerpoint/2010/main" val="28052861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82DC7452-A836-4E6F-835B-979D5093EE3C}" type="datetimeFigureOut">
              <a:rPr lang="en-GB" smtClean="0"/>
              <a:t>18/05/2018</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E13AFA4D-BE2F-4AAB-A4BC-F667F0CC07C9}" type="slidenum">
              <a:rPr lang="en-GB" smtClean="0"/>
              <a:t>‹#›</a:t>
            </a:fld>
            <a:endParaRPr lang="en-GB"/>
          </a:p>
        </p:txBody>
      </p:sp>
    </p:spTree>
    <p:extLst>
      <p:ext uri="{BB962C8B-B14F-4D97-AF65-F5344CB8AC3E}">
        <p14:creationId xmlns:p14="http://schemas.microsoft.com/office/powerpoint/2010/main" val="127864909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seamushillen.co.uk/125916"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 Id="rId5" Type="http://schemas.openxmlformats.org/officeDocument/2006/relationships/image" Target="../media/image21.jpeg"/><Relationship Id="rId4" Type="http://schemas.openxmlformats.org/officeDocument/2006/relationships/image" Target="../media/image20.png"/></Relationships>
</file>

<file path=ppt/slides/_rels/slide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impactbnd.com/blog/mobile-marketing-statistics" TargetMode="External"/><Relationship Id="rId2" Type="http://schemas.openxmlformats.org/officeDocument/2006/relationships/hyperlink" Target="https://www.campaignmonitor.com/resources/guides/why-emai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GB" dirty="0" smtClean="0"/>
              <a:t>Leoni Lewis</a:t>
            </a:r>
            <a:endParaRPr lang="en-GB" dirty="0"/>
          </a:p>
        </p:txBody>
      </p:sp>
      <p:sp>
        <p:nvSpPr>
          <p:cNvPr id="4" name="Rectangle 1"/>
          <p:cNvSpPr>
            <a:spLocks noGrp="1" noChangeArrowheads="1"/>
          </p:cNvSpPr>
          <p:nvPr>
            <p:ph type="ctrTitle"/>
          </p:nvPr>
        </p:nvSpPr>
        <p:spPr bwMode="auto">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3600" b="0" i="0" u="none" strike="noStrike" cap="none" normalizeH="0" baseline="0" smtClean="0">
                <a:ln>
                  <a:noFill/>
                </a:ln>
                <a:solidFill>
                  <a:srgbClr val="5B9BD5"/>
                </a:solidFill>
                <a:effectLst/>
                <a:latin typeface="Calibri Light" panose="020F0302020204030204" pitchFamily="34" charset="0"/>
                <a:ea typeface="Times New Roman" panose="02020603050405020304" pitchFamily="18" charset="0"/>
                <a:cs typeface="Times New Roman" panose="02020603050405020304" pitchFamily="18" charset="0"/>
              </a:rPr>
              <a:t>WEB DESIGN AND ONLINE MARKETING ACCA4005</a:t>
            </a:r>
            <a:endParaRPr kumimoji="0" lang="en-US" altLang="en-US" sz="1800" b="0" i="0" u="none" strike="noStrike" cap="none" normalizeH="0" baseline="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3741597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pic>
        <p:nvPicPr>
          <p:cNvPr id="4" name="Content Placeholder 3"/>
          <p:cNvPicPr>
            <a:picLocks noGrp="1" noChangeAspect="1"/>
          </p:cNvPicPr>
          <p:nvPr>
            <p:ph idx="1"/>
          </p:nvPr>
        </p:nvPicPr>
        <p:blipFill rotWithShape="1">
          <a:blip r:embed="rId2"/>
          <a:srcRect t="6331" r="1232" b="10480"/>
          <a:stretch/>
        </p:blipFill>
        <p:spPr>
          <a:xfrm>
            <a:off x="6094959" y="1853737"/>
            <a:ext cx="5983098" cy="2834641"/>
          </a:xfrm>
          <a:prstGeom prst="rect">
            <a:avLst/>
          </a:prstGeom>
        </p:spPr>
      </p:pic>
      <p:sp>
        <p:nvSpPr>
          <p:cNvPr id="5" name="TextBox 4"/>
          <p:cNvSpPr txBox="1"/>
          <p:nvPr/>
        </p:nvSpPr>
        <p:spPr>
          <a:xfrm>
            <a:off x="365759" y="2128058"/>
            <a:ext cx="5585861" cy="3693319"/>
          </a:xfrm>
          <a:prstGeom prst="rect">
            <a:avLst/>
          </a:prstGeom>
          <a:noFill/>
        </p:spPr>
        <p:txBody>
          <a:bodyPr wrap="square" rtlCol="0">
            <a:spAutoFit/>
          </a:bodyPr>
          <a:lstStyle/>
          <a:p>
            <a:r>
              <a:rPr lang="en-GB" dirty="0" smtClean="0"/>
              <a:t>I was given the task to create and market a website for a SME (Small and medium enterprise). Before starting my website I decided to evaluate the most dominant responsive website design methods available.</a:t>
            </a:r>
          </a:p>
          <a:p>
            <a:endParaRPr lang="en-GB" dirty="0"/>
          </a:p>
          <a:p>
            <a:r>
              <a:rPr lang="en-GB" dirty="0" smtClean="0"/>
              <a:t>I looked at how these methods were used within websites, how these methods benefited them and then used this information to help me within the design and creation of my own website.</a:t>
            </a:r>
          </a:p>
          <a:p>
            <a:endParaRPr lang="en-GB" dirty="0"/>
          </a:p>
          <a:p>
            <a:r>
              <a:rPr lang="en-GB" dirty="0" smtClean="0"/>
              <a:t>Once I had looked over all the methods researched I implemented these into the website where I thought applicable.</a:t>
            </a:r>
            <a:endParaRPr lang="en-GB" dirty="0"/>
          </a:p>
        </p:txBody>
      </p:sp>
    </p:spTree>
    <p:extLst>
      <p:ext uri="{BB962C8B-B14F-4D97-AF65-F5344CB8AC3E}">
        <p14:creationId xmlns:p14="http://schemas.microsoft.com/office/powerpoint/2010/main" val="9036105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Coming up</a:t>
            </a:r>
            <a:endParaRPr lang="en-GB" dirty="0"/>
          </a:p>
        </p:txBody>
      </p:sp>
      <p:sp>
        <p:nvSpPr>
          <p:cNvPr id="3" name="Content Placeholder 2"/>
          <p:cNvSpPr>
            <a:spLocks noGrp="1"/>
          </p:cNvSpPr>
          <p:nvPr>
            <p:ph idx="1"/>
          </p:nvPr>
        </p:nvSpPr>
        <p:spPr>
          <a:xfrm>
            <a:off x="3279450" y="1947512"/>
            <a:ext cx="5631018" cy="1966762"/>
          </a:xfrm>
        </p:spPr>
        <p:txBody>
          <a:bodyPr/>
          <a:lstStyle/>
          <a:p>
            <a:pPr>
              <a:buFont typeface="Courier New" panose="02070309020205020404" pitchFamily="49" charset="0"/>
              <a:buChar char="o"/>
            </a:pPr>
            <a:r>
              <a:rPr lang="en-GB" dirty="0" smtClean="0"/>
              <a:t> WEBSITE BUILDING EVALUATION</a:t>
            </a:r>
          </a:p>
          <a:p>
            <a:pPr>
              <a:buFont typeface="Courier New" panose="02070309020205020404" pitchFamily="49" charset="0"/>
              <a:buChar char="o"/>
            </a:pPr>
            <a:r>
              <a:rPr lang="en-GB" dirty="0" smtClean="0"/>
              <a:t> WEBSITE DESIGN</a:t>
            </a:r>
          </a:p>
          <a:p>
            <a:pPr>
              <a:buFont typeface="Courier New" panose="02070309020205020404" pitchFamily="49" charset="0"/>
              <a:buChar char="o"/>
            </a:pPr>
            <a:r>
              <a:rPr lang="en-GB" dirty="0" smtClean="0"/>
              <a:t> ONLINE MARKETING</a:t>
            </a:r>
          </a:p>
          <a:p>
            <a:pPr>
              <a:buFont typeface="Courier New" panose="02070309020205020404" pitchFamily="49" charset="0"/>
              <a:buChar char="o"/>
            </a:pPr>
            <a:r>
              <a:rPr lang="en-GB" dirty="0" smtClean="0"/>
              <a:t> IMPROVEMENTS</a:t>
            </a:r>
            <a:endParaRPr lang="en-GB" dirty="0"/>
          </a:p>
        </p:txBody>
      </p:sp>
    </p:spTree>
    <p:extLst>
      <p:ext uri="{BB962C8B-B14F-4D97-AF65-F5344CB8AC3E}">
        <p14:creationId xmlns:p14="http://schemas.microsoft.com/office/powerpoint/2010/main" val="13302870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Professional layout and design</a:t>
            </a:r>
            <a:br>
              <a:rPr lang="en-GB" b="1" dirty="0"/>
            </a:br>
            <a:endParaRPr lang="en-GB" dirty="0"/>
          </a:p>
        </p:txBody>
      </p:sp>
      <p:sp>
        <p:nvSpPr>
          <p:cNvPr id="3" name="Content Placeholder 2"/>
          <p:cNvSpPr>
            <a:spLocks noGrp="1"/>
          </p:cNvSpPr>
          <p:nvPr>
            <p:ph idx="1"/>
          </p:nvPr>
        </p:nvSpPr>
        <p:spPr>
          <a:xfrm>
            <a:off x="1202919" y="2011680"/>
            <a:ext cx="9784080" cy="2302625"/>
          </a:xfrm>
        </p:spPr>
        <p:txBody>
          <a:bodyPr/>
          <a:lstStyle/>
          <a:p>
            <a:pPr marL="0" indent="0">
              <a:buNone/>
            </a:pPr>
            <a:r>
              <a:rPr lang="en-GB" dirty="0"/>
              <a:t>When designing and implementing a website it is important to ensure the layout of the site is clean and has an easy-to follow navigation system. A layout that does not have these features will make it hard for visitors to access any information. Content on the website should be easy to find as if it is not visitors will get fed up and leave the site. A professional design will allow the user to feel at ease and more likely to return in the future, it will also encourage the user to look at the website in more depth (view more pages on the site). </a:t>
            </a:r>
          </a:p>
          <a:p>
            <a:pPr marL="0" indent="0">
              <a:buNone/>
            </a:pPr>
            <a:endParaRPr lang="en-GB" dirty="0"/>
          </a:p>
        </p:txBody>
      </p:sp>
    </p:spTree>
    <p:extLst>
      <p:ext uri="{BB962C8B-B14F-4D97-AF65-F5344CB8AC3E}">
        <p14:creationId xmlns:p14="http://schemas.microsoft.com/office/powerpoint/2010/main" val="533251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Responsive to mobile devices</a:t>
            </a:r>
            <a:br>
              <a:rPr lang="en-GB" b="1" dirty="0"/>
            </a:br>
            <a:endParaRPr lang="en-GB" dirty="0"/>
          </a:p>
        </p:txBody>
      </p:sp>
      <p:sp>
        <p:nvSpPr>
          <p:cNvPr id="3" name="Content Placeholder 2"/>
          <p:cNvSpPr>
            <a:spLocks noGrp="1"/>
          </p:cNvSpPr>
          <p:nvPr>
            <p:ph idx="1"/>
          </p:nvPr>
        </p:nvSpPr>
        <p:spPr/>
        <p:txBody>
          <a:bodyPr/>
          <a:lstStyle/>
          <a:p>
            <a:pPr marL="0" indent="0">
              <a:buNone/>
            </a:pPr>
            <a:r>
              <a:rPr lang="en-GB" dirty="0"/>
              <a:t>It is also important that the website is responsive to mobile devices, this is because </a:t>
            </a:r>
            <a:r>
              <a:rPr lang="en-GB" dirty="0" smtClean="0"/>
              <a:t>80% of internet users own a smartphone. If your website was not compatible with a mobile device as a business you could be losing out on millions of customers, if a customer visits your website on their mobile and cannot interact with it, its very unlikely they are going to then visit on their desktop. 57% of users say they wont recommend a business with a poorly designed mobile site (</a:t>
            </a:r>
            <a:r>
              <a:rPr lang="en-GB" dirty="0" err="1" smtClean="0"/>
              <a:t>socPub</a:t>
            </a:r>
            <a:r>
              <a:rPr lang="en-GB" dirty="0" smtClean="0"/>
              <a:t>) which could be detrimental to your sales. Google said 61% of users will most likely not return to a mobile site if they had trouble accessing it the first time with 40% visiting a competitors site instead.</a:t>
            </a:r>
            <a:endParaRPr lang="en-GB" dirty="0"/>
          </a:p>
        </p:txBody>
      </p:sp>
      <p:pic>
        <p:nvPicPr>
          <p:cNvPr id="2050" name="Picture 2" descr="Mobile stats vs desktop-users-globa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96682" y="4577078"/>
            <a:ext cx="3097549" cy="22809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27647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Blog </a:t>
            </a:r>
            <a:r>
              <a:rPr lang="en-GB" dirty="0" smtClean="0"/>
              <a:t>integration</a:t>
            </a:r>
            <a:endParaRPr lang="en-GB" dirty="0"/>
          </a:p>
        </p:txBody>
      </p:sp>
      <p:sp>
        <p:nvSpPr>
          <p:cNvPr id="3" name="Content Placeholder 2"/>
          <p:cNvSpPr>
            <a:spLocks noGrp="1"/>
          </p:cNvSpPr>
          <p:nvPr>
            <p:ph idx="1"/>
          </p:nvPr>
        </p:nvSpPr>
        <p:spPr/>
        <p:txBody>
          <a:bodyPr/>
          <a:lstStyle/>
          <a:p>
            <a:pPr marL="0" indent="0">
              <a:buNone/>
            </a:pPr>
            <a:r>
              <a:rPr lang="en-GB" dirty="0" smtClean="0"/>
              <a:t>When blogs first go live onto the internet they are a good way to inform and communicate with website viewers and customers. Websites can blog about new product arrivals, updates, holidays and anything else about the business. Blogging has moved away from daily updates as this is what social media is now used for and instead is more about giving viewers in depth information to give readers confidence in your business. </a:t>
            </a:r>
            <a:endParaRPr lang="en-GB" dirty="0"/>
          </a:p>
        </p:txBody>
      </p:sp>
    </p:spTree>
    <p:extLst>
      <p:ext uri="{BB962C8B-B14F-4D97-AF65-F5344CB8AC3E}">
        <p14:creationId xmlns:p14="http://schemas.microsoft.com/office/powerpoint/2010/main" val="22177250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E-commerce </a:t>
            </a:r>
            <a:r>
              <a:rPr lang="en-GB" dirty="0" smtClean="0"/>
              <a:t>integration</a:t>
            </a:r>
            <a:endParaRPr lang="en-GB" dirty="0"/>
          </a:p>
        </p:txBody>
      </p:sp>
      <p:sp>
        <p:nvSpPr>
          <p:cNvPr id="3" name="Content Placeholder 2"/>
          <p:cNvSpPr>
            <a:spLocks noGrp="1"/>
          </p:cNvSpPr>
          <p:nvPr>
            <p:ph idx="1"/>
          </p:nvPr>
        </p:nvSpPr>
        <p:spPr/>
        <p:txBody>
          <a:bodyPr/>
          <a:lstStyle/>
          <a:p>
            <a:pPr marL="0" indent="0">
              <a:buNone/>
            </a:pPr>
            <a:r>
              <a:rPr lang="en-GB" dirty="0" smtClean="0"/>
              <a:t>E-commerce is an important part of any business as todays public become more convenience based, customers are now less likely to want to go out into shops and instead want to shop from the comfort of their own homes. This makes e-commerce an important part of making money and gaining custom. E-commerce allows you to offer customers products 24 hours a day and allows you to expand your business without having to worry about moving your shop or not having enough room for more products. Due to the fact your shop will be open all day online customers can visit whenever it suits their schedule rather than having opening and closing times which don’t suit all lifestyles. Now that the internet is so accessible it means millions of people across the world will be able to view what your business has to offer meaning you are not limited to the customers in your area. </a:t>
            </a:r>
            <a:endParaRPr lang="en-GB" dirty="0"/>
          </a:p>
        </p:txBody>
      </p:sp>
    </p:spTree>
    <p:extLst>
      <p:ext uri="{BB962C8B-B14F-4D97-AF65-F5344CB8AC3E}">
        <p14:creationId xmlns:p14="http://schemas.microsoft.com/office/powerpoint/2010/main" val="26279672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E-mail Marketing </a:t>
            </a:r>
            <a:r>
              <a:rPr lang="en-GB" dirty="0" smtClean="0"/>
              <a:t>integration</a:t>
            </a:r>
            <a:endParaRPr lang="en-GB" dirty="0"/>
          </a:p>
        </p:txBody>
      </p:sp>
      <p:sp>
        <p:nvSpPr>
          <p:cNvPr id="3" name="Content Placeholder 2"/>
          <p:cNvSpPr>
            <a:spLocks noGrp="1"/>
          </p:cNvSpPr>
          <p:nvPr>
            <p:ph idx="1"/>
          </p:nvPr>
        </p:nvSpPr>
        <p:spPr/>
        <p:txBody>
          <a:bodyPr>
            <a:normAutofit/>
          </a:bodyPr>
          <a:lstStyle/>
          <a:p>
            <a:pPr marL="0" indent="0">
              <a:buNone/>
            </a:pPr>
            <a:r>
              <a:rPr lang="en-GB" dirty="0" smtClean="0"/>
              <a:t>With billions of people now using social media it is widely believed that this is the best way to reach the largest amount of people. However the amount of people using email is in fact much larger than those using social media. Anybody how has an online account of any sort has to have an active email address to link this too this makes it a incredibly powerful tool for businesses. If you were to send a email subscriber and email this user is 45 times more likely to see this message than if they were to also like your </a:t>
            </a:r>
            <a:r>
              <a:rPr lang="en-GB" dirty="0" err="1" smtClean="0"/>
              <a:t>facebook</a:t>
            </a:r>
            <a:r>
              <a:rPr lang="en-GB" dirty="0" smtClean="0"/>
              <a:t> page, this is down to the fact that </a:t>
            </a:r>
            <a:r>
              <a:rPr lang="en-GB" dirty="0" err="1" smtClean="0"/>
              <a:t>facebook</a:t>
            </a:r>
            <a:r>
              <a:rPr lang="en-GB" dirty="0" smtClean="0"/>
              <a:t> limits the amount of time you see a post on your news feed. Email subscribers have also signed up for a reason so if they have signed up they obviously want to </a:t>
            </a:r>
            <a:r>
              <a:rPr lang="en-GB" dirty="0" err="1" smtClean="0"/>
              <a:t>recieve</a:t>
            </a:r>
            <a:r>
              <a:rPr lang="en-GB" dirty="0" smtClean="0"/>
              <a:t> information from you. Social media platforms have in the past collapsed due to lack of usage but email has stuck around which makes it a stable long term investment.</a:t>
            </a:r>
          </a:p>
        </p:txBody>
      </p:sp>
    </p:spTree>
    <p:extLst>
      <p:ext uri="{BB962C8B-B14F-4D97-AF65-F5344CB8AC3E}">
        <p14:creationId xmlns:p14="http://schemas.microsoft.com/office/powerpoint/2010/main" val="177279162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Sme</a:t>
            </a:r>
            <a:r>
              <a:rPr lang="en-GB" dirty="0" smtClean="0"/>
              <a:t> (Small and medium enterprises)</a:t>
            </a:r>
            <a:endParaRPr lang="en-GB" dirty="0"/>
          </a:p>
        </p:txBody>
      </p:sp>
      <p:sp>
        <p:nvSpPr>
          <p:cNvPr id="3" name="Content Placeholder 2"/>
          <p:cNvSpPr>
            <a:spLocks noGrp="1"/>
          </p:cNvSpPr>
          <p:nvPr>
            <p:ph idx="1"/>
          </p:nvPr>
        </p:nvSpPr>
        <p:spPr/>
        <p:txBody>
          <a:bodyPr/>
          <a:lstStyle/>
          <a:p>
            <a:pPr marL="0" indent="0">
              <a:buNone/>
            </a:pPr>
            <a:r>
              <a:rPr lang="en-GB" dirty="0" smtClean="0"/>
              <a:t>Most </a:t>
            </a:r>
            <a:r>
              <a:rPr lang="en-GB" dirty="0"/>
              <a:t>small or medium businesses either don’t have the budget or the staff members to be able to create and maintain their own website without the use of a platform to help. </a:t>
            </a:r>
            <a:r>
              <a:rPr lang="en-GB" dirty="0" smtClean="0"/>
              <a:t> Due to this being the case </a:t>
            </a:r>
            <a:r>
              <a:rPr lang="en-GB" dirty="0" err="1" smtClean="0"/>
              <a:t>Wordpress</a:t>
            </a:r>
            <a:r>
              <a:rPr lang="en-GB" dirty="0" smtClean="0"/>
              <a:t> is the perfect solution with its easy to use functional platform. </a:t>
            </a:r>
          </a:p>
          <a:p>
            <a:pPr marL="0" indent="0">
              <a:buNone/>
            </a:pPr>
            <a:r>
              <a:rPr lang="en-GB" dirty="0" smtClean="0"/>
              <a:t>Social media marketing is especially important for both small or medium businesses in order to attract the attention of a larger audience which they otherwise would not have the ability to reach. </a:t>
            </a:r>
            <a:endParaRPr lang="en-GB" dirty="0"/>
          </a:p>
        </p:txBody>
      </p:sp>
    </p:spTree>
    <p:extLst>
      <p:ext uri="{BB962C8B-B14F-4D97-AF65-F5344CB8AC3E}">
        <p14:creationId xmlns:p14="http://schemas.microsoft.com/office/powerpoint/2010/main" val="24094592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Website building evaluation</a:t>
            </a:r>
            <a:endParaRPr lang="en-GB" dirty="0"/>
          </a:p>
        </p:txBody>
      </p:sp>
      <p:sp>
        <p:nvSpPr>
          <p:cNvPr id="3" name="Content Placeholder 2"/>
          <p:cNvSpPr>
            <a:spLocks noGrp="1"/>
          </p:cNvSpPr>
          <p:nvPr>
            <p:ph idx="1"/>
          </p:nvPr>
        </p:nvSpPr>
        <p:spPr>
          <a:xfrm>
            <a:off x="91440" y="1936865"/>
            <a:ext cx="7281949" cy="4472247"/>
          </a:xfrm>
        </p:spPr>
        <p:txBody>
          <a:bodyPr/>
          <a:lstStyle/>
          <a:p>
            <a:pPr marL="0" indent="0">
              <a:buNone/>
            </a:pPr>
            <a:r>
              <a:rPr lang="en-GB" dirty="0" smtClean="0"/>
              <a:t>Google Analytics – this plug-in can be used to see what type of audience your website is attracting, where the audience is coming from(both location and how they are acquired), which pages are most popular to users and what times your website is most active.</a:t>
            </a:r>
          </a:p>
          <a:p>
            <a:pPr marL="0" indent="0">
              <a:buNone/>
            </a:pPr>
            <a:r>
              <a:rPr lang="en-GB" dirty="0" smtClean="0"/>
              <a:t>Hustle – hustle is a marketing plugin which is used to prompt users to sign up to your email list. By using this users are asked to input their email, this can then be used to send advertising material too which could in turn increase your sales.</a:t>
            </a:r>
          </a:p>
          <a:p>
            <a:pPr marL="0" indent="0">
              <a:buNone/>
            </a:pPr>
            <a:endParaRPr lang="en-GB" dirty="0"/>
          </a:p>
        </p:txBody>
      </p:sp>
      <p:pic>
        <p:nvPicPr>
          <p:cNvPr id="4" name="Picture 3"/>
          <p:cNvPicPr>
            <a:picLocks noChangeAspect="1"/>
          </p:cNvPicPr>
          <p:nvPr/>
        </p:nvPicPr>
        <p:blipFill rotWithShape="1">
          <a:blip r:embed="rId2"/>
          <a:srcRect l="21179" t="11600" r="20898" b="6739"/>
          <a:stretch/>
        </p:blipFill>
        <p:spPr>
          <a:xfrm>
            <a:off x="7290262" y="2918398"/>
            <a:ext cx="4754880" cy="3770763"/>
          </a:xfrm>
          <a:prstGeom prst="rect">
            <a:avLst/>
          </a:prstGeom>
        </p:spPr>
      </p:pic>
    </p:spTree>
    <p:extLst>
      <p:ext uri="{BB962C8B-B14F-4D97-AF65-F5344CB8AC3E}">
        <p14:creationId xmlns:p14="http://schemas.microsoft.com/office/powerpoint/2010/main" val="229394527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2919" y="284176"/>
            <a:ext cx="9784080" cy="454962"/>
          </a:xfrm>
        </p:spPr>
        <p:txBody>
          <a:bodyPr>
            <a:normAutofit fontScale="90000"/>
          </a:bodyPr>
          <a:lstStyle/>
          <a:p>
            <a:r>
              <a:rPr lang="en-GB" dirty="0" smtClean="0"/>
              <a:t>Website Design</a:t>
            </a:r>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2"/>
          <a:srcRect l="16667" t="10155" r="21705" b="8915"/>
          <a:stretch/>
        </p:blipFill>
        <p:spPr>
          <a:xfrm>
            <a:off x="1006684" y="739138"/>
            <a:ext cx="9472630" cy="5328355"/>
          </a:xfrm>
          <a:prstGeom prst="rect">
            <a:avLst/>
          </a:prstGeom>
        </p:spPr>
      </p:pic>
      <p:sp>
        <p:nvSpPr>
          <p:cNvPr id="5" name="TextBox 4"/>
          <p:cNvSpPr txBox="1"/>
          <p:nvPr/>
        </p:nvSpPr>
        <p:spPr>
          <a:xfrm>
            <a:off x="2416126" y="6223461"/>
            <a:ext cx="6653745" cy="369332"/>
          </a:xfrm>
          <a:prstGeom prst="rect">
            <a:avLst/>
          </a:prstGeom>
          <a:noFill/>
        </p:spPr>
        <p:txBody>
          <a:bodyPr wrap="none" rtlCol="0">
            <a:spAutoFit/>
          </a:bodyPr>
          <a:lstStyle/>
          <a:p>
            <a:r>
              <a:rPr lang="en-GB" dirty="0" smtClean="0"/>
              <a:t>Here is a link to </a:t>
            </a:r>
            <a:r>
              <a:rPr lang="en-GB" dirty="0"/>
              <a:t>my website: </a:t>
            </a:r>
            <a:r>
              <a:rPr lang="en-GB" dirty="0">
                <a:hlinkClick r:id="rId3"/>
              </a:rPr>
              <a:t>http</a:t>
            </a:r>
            <a:r>
              <a:rPr lang="en-GB">
                <a:hlinkClick r:id="rId3"/>
              </a:rPr>
              <a:t>://</a:t>
            </a:r>
            <a:r>
              <a:rPr lang="en-GB" smtClean="0">
                <a:hlinkClick r:id="rId3"/>
              </a:rPr>
              <a:t>www.seamushillen.co.uk/125916</a:t>
            </a:r>
            <a:endParaRPr lang="en-GB" dirty="0"/>
          </a:p>
        </p:txBody>
      </p:sp>
    </p:spTree>
    <p:extLst>
      <p:ext uri="{BB962C8B-B14F-4D97-AF65-F5344CB8AC3E}">
        <p14:creationId xmlns:p14="http://schemas.microsoft.com/office/powerpoint/2010/main" val="180719814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2"/>
          <a:srcRect l="18294" t="11188" r="21356" b="15013"/>
          <a:stretch/>
        </p:blipFill>
        <p:spPr>
          <a:xfrm>
            <a:off x="1202919" y="127910"/>
            <a:ext cx="9784080" cy="6730090"/>
          </a:xfrm>
          <a:prstGeom prst="rect">
            <a:avLst/>
          </a:prstGeom>
        </p:spPr>
      </p:pic>
    </p:spTree>
    <p:extLst>
      <p:ext uri="{BB962C8B-B14F-4D97-AF65-F5344CB8AC3E}">
        <p14:creationId xmlns:p14="http://schemas.microsoft.com/office/powerpoint/2010/main" val="234925431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2"/>
          <a:srcRect l="19806" t="10569" r="19264" b="5814"/>
          <a:stretch/>
        </p:blipFill>
        <p:spPr>
          <a:xfrm>
            <a:off x="248858" y="1190847"/>
            <a:ext cx="5721064" cy="4922978"/>
          </a:xfrm>
          <a:prstGeom prst="rect">
            <a:avLst/>
          </a:prstGeom>
        </p:spPr>
      </p:pic>
      <p:pic>
        <p:nvPicPr>
          <p:cNvPr id="5" name="Picture 4"/>
          <p:cNvPicPr>
            <a:picLocks noChangeAspect="1"/>
          </p:cNvPicPr>
          <p:nvPr/>
        </p:nvPicPr>
        <p:blipFill rotWithShape="1">
          <a:blip r:embed="rId3"/>
          <a:srcRect l="19807" t="11706" r="22461" b="5711"/>
          <a:stretch/>
        </p:blipFill>
        <p:spPr>
          <a:xfrm>
            <a:off x="5969922" y="1190847"/>
            <a:ext cx="6118294" cy="4922978"/>
          </a:xfrm>
          <a:prstGeom prst="rect">
            <a:avLst/>
          </a:prstGeom>
        </p:spPr>
      </p:pic>
    </p:spTree>
    <p:extLst>
      <p:ext uri="{BB962C8B-B14F-4D97-AF65-F5344CB8AC3E}">
        <p14:creationId xmlns:p14="http://schemas.microsoft.com/office/powerpoint/2010/main" val="27872807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2"/>
          <a:srcRect l="20039" t="37442" r="20252" b="16873"/>
          <a:stretch/>
        </p:blipFill>
        <p:spPr>
          <a:xfrm>
            <a:off x="635140" y="284176"/>
            <a:ext cx="10919638" cy="4699591"/>
          </a:xfrm>
          <a:prstGeom prst="rect">
            <a:avLst/>
          </a:prstGeom>
        </p:spPr>
      </p:pic>
    </p:spTree>
    <p:extLst>
      <p:ext uri="{BB962C8B-B14F-4D97-AF65-F5344CB8AC3E}">
        <p14:creationId xmlns:p14="http://schemas.microsoft.com/office/powerpoint/2010/main" val="30166503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5" name="Picture 4"/>
          <p:cNvPicPr>
            <a:picLocks noChangeAspect="1"/>
          </p:cNvPicPr>
          <p:nvPr/>
        </p:nvPicPr>
        <p:blipFill rotWithShape="1">
          <a:blip r:embed="rId2"/>
          <a:srcRect l="19516" t="12015" r="20194" b="4471"/>
          <a:stretch/>
        </p:blipFill>
        <p:spPr>
          <a:xfrm>
            <a:off x="1202919" y="0"/>
            <a:ext cx="9784080" cy="6613452"/>
          </a:xfrm>
          <a:prstGeom prst="rect">
            <a:avLst/>
          </a:prstGeom>
        </p:spPr>
      </p:pic>
    </p:spTree>
    <p:extLst>
      <p:ext uri="{BB962C8B-B14F-4D97-AF65-F5344CB8AC3E}">
        <p14:creationId xmlns:p14="http://schemas.microsoft.com/office/powerpoint/2010/main" val="16698968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Mobile phone</a:t>
            </a:r>
            <a:endParaRPr lang="en-GB" dirty="0"/>
          </a:p>
        </p:txBody>
      </p:sp>
      <p:pic>
        <p:nvPicPr>
          <p:cNvPr id="4" name="Picture 3"/>
          <p:cNvPicPr>
            <a:picLocks noChangeAspect="1"/>
          </p:cNvPicPr>
          <p:nvPr/>
        </p:nvPicPr>
        <p:blipFill rotWithShape="1">
          <a:blip r:embed="rId2"/>
          <a:srcRect l="50702" t="28986" r="32719" b="27037"/>
          <a:stretch/>
        </p:blipFill>
        <p:spPr>
          <a:xfrm>
            <a:off x="0" y="1792936"/>
            <a:ext cx="3031959" cy="4523874"/>
          </a:xfrm>
          <a:prstGeom prst="rect">
            <a:avLst/>
          </a:prstGeom>
        </p:spPr>
      </p:pic>
      <p:pic>
        <p:nvPicPr>
          <p:cNvPr id="5" name="Picture 4"/>
          <p:cNvPicPr>
            <a:picLocks noChangeAspect="1"/>
          </p:cNvPicPr>
          <p:nvPr/>
        </p:nvPicPr>
        <p:blipFill rotWithShape="1">
          <a:blip r:embed="rId3"/>
          <a:srcRect l="50795" t="28986" r="32626" b="26725"/>
          <a:stretch/>
        </p:blipFill>
        <p:spPr>
          <a:xfrm>
            <a:off x="3031959" y="1760852"/>
            <a:ext cx="3031958" cy="4555958"/>
          </a:xfrm>
          <a:prstGeom prst="rect">
            <a:avLst/>
          </a:prstGeom>
        </p:spPr>
      </p:pic>
      <p:pic>
        <p:nvPicPr>
          <p:cNvPr id="6" name="Picture 5"/>
          <p:cNvPicPr>
            <a:picLocks noChangeAspect="1"/>
          </p:cNvPicPr>
          <p:nvPr/>
        </p:nvPicPr>
        <p:blipFill rotWithShape="1">
          <a:blip r:embed="rId4"/>
          <a:srcRect l="50614" t="28711" r="32720" b="27037"/>
          <a:stretch/>
        </p:blipFill>
        <p:spPr>
          <a:xfrm>
            <a:off x="6047875" y="1764632"/>
            <a:ext cx="3048001" cy="4552178"/>
          </a:xfrm>
          <a:prstGeom prst="rect">
            <a:avLst/>
          </a:prstGeom>
        </p:spPr>
      </p:pic>
      <p:pic>
        <p:nvPicPr>
          <p:cNvPr id="7" name="Picture 6"/>
          <p:cNvPicPr>
            <a:picLocks noChangeAspect="1"/>
          </p:cNvPicPr>
          <p:nvPr/>
        </p:nvPicPr>
        <p:blipFill rotWithShape="1">
          <a:blip r:embed="rId5"/>
          <a:srcRect l="50702" t="28986" r="32632" b="26725"/>
          <a:stretch/>
        </p:blipFill>
        <p:spPr>
          <a:xfrm>
            <a:off x="9095876" y="1760852"/>
            <a:ext cx="3048001" cy="4555958"/>
          </a:xfrm>
          <a:prstGeom prst="rect">
            <a:avLst/>
          </a:prstGeom>
        </p:spPr>
      </p:pic>
    </p:spTree>
    <p:extLst>
      <p:ext uri="{BB962C8B-B14F-4D97-AF65-F5344CB8AC3E}">
        <p14:creationId xmlns:p14="http://schemas.microsoft.com/office/powerpoint/2010/main" val="15855437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media platform selection</a:t>
            </a:r>
            <a:endParaRPr lang="en-GB" dirty="0"/>
          </a:p>
        </p:txBody>
      </p:sp>
      <p:sp>
        <p:nvSpPr>
          <p:cNvPr id="3" name="Content Placeholder 2"/>
          <p:cNvSpPr>
            <a:spLocks noGrp="1"/>
          </p:cNvSpPr>
          <p:nvPr>
            <p:ph idx="1"/>
          </p:nvPr>
        </p:nvSpPr>
        <p:spPr>
          <a:xfrm>
            <a:off x="167401" y="1792936"/>
            <a:ext cx="11855116" cy="4581625"/>
          </a:xfrm>
        </p:spPr>
        <p:txBody>
          <a:bodyPr>
            <a:normAutofit/>
          </a:bodyPr>
          <a:lstStyle/>
          <a:p>
            <a:pPr marL="0" indent="0">
              <a:buNone/>
            </a:pPr>
            <a:r>
              <a:rPr lang="en-GB" dirty="0" smtClean="0"/>
              <a:t>I chose to create an Instagram profile for my business, I did this due to the fact it has over 800 million monthly active users with 500 million of those being daily users. Businesses have started to notice the rapid growth of the Instagram platform with 90% of the worlds top 100 brands having their own Instagram account. Sales is the most important part of any business so it is important that if you are going to invest time into creating and using a social media platform your sales will benefit from it, so lets take a look at some facts:</a:t>
            </a:r>
          </a:p>
          <a:p>
            <a:r>
              <a:rPr lang="en-GB" dirty="0" smtClean="0"/>
              <a:t>Over 1/3 of Instagram users have purchased a product through Instagram, this makes Instagram users 70% more likely to purchase a product than non-Instagram users.</a:t>
            </a:r>
          </a:p>
          <a:p>
            <a:r>
              <a:rPr lang="en-GB" dirty="0" smtClean="0"/>
              <a:t>800 million people use Instagram on a monthly basis this means at least 266,666,667 users have purchased a product through the platform.</a:t>
            </a:r>
          </a:p>
          <a:p>
            <a:r>
              <a:rPr lang="en-GB" dirty="0" smtClean="0"/>
              <a:t>75% of Instagram users take action on posts, this can be done by visiting a website after looking at advertising material posted on the platform. </a:t>
            </a:r>
          </a:p>
        </p:txBody>
      </p:sp>
    </p:spTree>
    <p:extLst>
      <p:ext uri="{BB962C8B-B14F-4D97-AF65-F5344CB8AC3E}">
        <p14:creationId xmlns:p14="http://schemas.microsoft.com/office/powerpoint/2010/main" val="38228075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t="3637"/>
          <a:stretch/>
        </p:blipFill>
        <p:spPr>
          <a:xfrm>
            <a:off x="9285438" y="1792936"/>
            <a:ext cx="2906562" cy="4979323"/>
          </a:xfrm>
          <a:prstGeom prst="rect">
            <a:avLst/>
          </a:prstGeom>
        </p:spPr>
      </p:pic>
      <p:sp>
        <p:nvSpPr>
          <p:cNvPr id="3" name="Content Placeholder 2"/>
          <p:cNvSpPr>
            <a:spLocks noGrp="1"/>
          </p:cNvSpPr>
          <p:nvPr>
            <p:ph idx="1"/>
          </p:nvPr>
        </p:nvSpPr>
        <p:spPr>
          <a:xfrm>
            <a:off x="290945" y="2103121"/>
            <a:ext cx="9784080" cy="4206240"/>
          </a:xfrm>
        </p:spPr>
        <p:txBody>
          <a:bodyPr/>
          <a:lstStyle/>
          <a:p>
            <a:pPr marL="0" indent="0">
              <a:buNone/>
            </a:pPr>
            <a:r>
              <a:rPr lang="en-GB" dirty="0" smtClean="0"/>
              <a:t>Instagram has taken on Facebooks advanced social media advertising benefits by advertising by age, interests, behaviour and location. This allows businesses to target a specific audience which they think their products suit. Instagram also has the function to retarget visitors, if they click onto your website and leave without purchasing when they later come back to Instagram an ad of yours will appear, this could grab their attention and in turn bring them back to your website. </a:t>
            </a:r>
          </a:p>
          <a:p>
            <a:pPr marL="0" indent="0">
              <a:buNone/>
            </a:pPr>
            <a:r>
              <a:rPr lang="en-GB" dirty="0" smtClean="0"/>
              <a:t>In order to push your brand further on Instagram another popular marketing tool is to approach users with a large following and ask them to take part in either, a paid ad where they show their followers your product and direct them to your website, or invite them to become part of your brand advertising for you on a regular basis in order to increase your audience size. </a:t>
            </a:r>
          </a:p>
          <a:p>
            <a:pPr marL="0" indent="0">
              <a:buNone/>
            </a:pPr>
            <a:endParaRPr lang="en-GB" dirty="0"/>
          </a:p>
        </p:txBody>
      </p:sp>
    </p:spTree>
    <p:extLst>
      <p:ext uri="{BB962C8B-B14F-4D97-AF65-F5344CB8AC3E}">
        <p14:creationId xmlns:p14="http://schemas.microsoft.com/office/powerpoint/2010/main" val="36267067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p:cNvGrpSpPr/>
          <p:nvPr/>
        </p:nvGrpSpPr>
        <p:grpSpPr>
          <a:xfrm>
            <a:off x="2221960" y="980902"/>
            <a:ext cx="7267839" cy="5793971"/>
            <a:chOff x="77276" y="781396"/>
            <a:chExt cx="7267839" cy="5793971"/>
          </a:xfrm>
        </p:grpSpPr>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7276" y="781396"/>
              <a:ext cx="3877215" cy="5793971"/>
            </a:xfrm>
            <a:prstGeom prst="rect">
              <a:avLst/>
            </a:prstGeom>
          </p:spPr>
        </p:pic>
        <p:pic>
          <p:nvPicPr>
            <p:cNvPr id="7" name="Picture 6"/>
            <p:cNvPicPr>
              <a:picLocks noChangeAspect="1"/>
            </p:cNvPicPr>
            <p:nvPr/>
          </p:nvPicPr>
          <p:blipFill rotWithShape="1">
            <a:blip r:embed="rId3" cstate="print">
              <a:extLst>
                <a:ext uri="{28A0092B-C50C-407E-A947-70E740481C1C}">
                  <a14:useLocalDpi xmlns:a14="http://schemas.microsoft.com/office/drawing/2010/main" val="0"/>
                </a:ext>
              </a:extLst>
            </a:blip>
            <a:srcRect t="3879"/>
            <a:stretch/>
          </p:blipFill>
          <p:spPr>
            <a:xfrm>
              <a:off x="3954491" y="781396"/>
              <a:ext cx="3390624" cy="5793971"/>
            </a:xfrm>
            <a:prstGeom prst="rect">
              <a:avLst/>
            </a:prstGeom>
          </p:spPr>
        </p:pic>
      </p:grpSp>
    </p:spTree>
    <p:extLst>
      <p:ext uri="{BB962C8B-B14F-4D97-AF65-F5344CB8AC3E}">
        <p14:creationId xmlns:p14="http://schemas.microsoft.com/office/powerpoint/2010/main" val="33404753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Instagram analytics</a:t>
            </a:r>
            <a:endParaRPr lang="en-GB" dirty="0"/>
          </a:p>
        </p:txBody>
      </p:sp>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t="3320" b="7193"/>
          <a:stretch/>
        </p:blipFill>
        <p:spPr>
          <a:xfrm>
            <a:off x="0" y="1462417"/>
            <a:ext cx="3046663" cy="4846943"/>
          </a:xfrm>
          <a:prstGeom prst="rect">
            <a:avLst/>
          </a:prstGeom>
        </p:spPr>
      </p:pic>
      <p:pic>
        <p:nvPicPr>
          <p:cNvPr id="5" name="Picture 4"/>
          <p:cNvPicPr>
            <a:picLocks noChangeAspect="1"/>
          </p:cNvPicPr>
          <p:nvPr/>
        </p:nvPicPr>
        <p:blipFill rotWithShape="1">
          <a:blip r:embed="rId3" cstate="print">
            <a:extLst>
              <a:ext uri="{28A0092B-C50C-407E-A947-70E740481C1C}">
                <a14:useLocalDpi xmlns:a14="http://schemas.microsoft.com/office/drawing/2010/main" val="0"/>
              </a:ext>
            </a:extLst>
          </a:blip>
          <a:srcRect t="3394" b="7636"/>
          <a:stretch/>
        </p:blipFill>
        <p:spPr>
          <a:xfrm>
            <a:off x="3046663" y="1462417"/>
            <a:ext cx="3064420" cy="4846943"/>
          </a:xfrm>
          <a:prstGeom prst="rect">
            <a:avLst/>
          </a:prstGeom>
        </p:spPr>
      </p:pic>
      <p:pic>
        <p:nvPicPr>
          <p:cNvPr id="6" name="Picture 5"/>
          <p:cNvPicPr>
            <a:picLocks noChangeAspect="1"/>
          </p:cNvPicPr>
          <p:nvPr/>
        </p:nvPicPr>
        <p:blipFill rotWithShape="1">
          <a:blip r:embed="rId4" cstate="print">
            <a:extLst>
              <a:ext uri="{28A0092B-C50C-407E-A947-70E740481C1C}">
                <a14:useLocalDpi xmlns:a14="http://schemas.microsoft.com/office/drawing/2010/main" val="0"/>
              </a:ext>
            </a:extLst>
          </a:blip>
          <a:srcRect t="3030" b="7515"/>
          <a:stretch/>
        </p:blipFill>
        <p:spPr>
          <a:xfrm>
            <a:off x="6111083" y="1436004"/>
            <a:ext cx="3064420" cy="4873356"/>
          </a:xfrm>
          <a:prstGeom prst="rect">
            <a:avLst/>
          </a:prstGeom>
        </p:spPr>
      </p:pic>
      <p:pic>
        <p:nvPicPr>
          <p:cNvPr id="7" name="Picture 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175502" y="4580313"/>
            <a:ext cx="3020361" cy="1729047"/>
          </a:xfrm>
          <a:prstGeom prst="rect">
            <a:avLst/>
          </a:prstGeom>
        </p:spPr>
      </p:pic>
    </p:spTree>
    <p:extLst>
      <p:ext uri="{BB962C8B-B14F-4D97-AF65-F5344CB8AC3E}">
        <p14:creationId xmlns:p14="http://schemas.microsoft.com/office/powerpoint/2010/main" val="38133484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Analytics</a:t>
            </a:r>
            <a:endParaRPr lang="en-GB" dirty="0"/>
          </a:p>
        </p:txBody>
      </p:sp>
      <p:pic>
        <p:nvPicPr>
          <p:cNvPr id="4" name="Picture 3"/>
          <p:cNvPicPr>
            <a:picLocks noChangeAspect="1"/>
          </p:cNvPicPr>
          <p:nvPr/>
        </p:nvPicPr>
        <p:blipFill rotWithShape="1">
          <a:blip r:embed="rId2"/>
          <a:srcRect l="14096" t="16168" r="1698" b="10561"/>
          <a:stretch/>
        </p:blipFill>
        <p:spPr>
          <a:xfrm>
            <a:off x="170060" y="2068182"/>
            <a:ext cx="8283983" cy="4054647"/>
          </a:xfrm>
          <a:prstGeom prst="rect">
            <a:avLst/>
          </a:prstGeom>
        </p:spPr>
      </p:pic>
      <p:pic>
        <p:nvPicPr>
          <p:cNvPr id="5" name="Picture 4"/>
          <p:cNvPicPr>
            <a:picLocks noChangeAspect="1"/>
          </p:cNvPicPr>
          <p:nvPr/>
        </p:nvPicPr>
        <p:blipFill rotWithShape="1">
          <a:blip r:embed="rId3"/>
          <a:srcRect l="56853" t="17082" r="26231" b="32076"/>
          <a:stretch/>
        </p:blipFill>
        <p:spPr>
          <a:xfrm>
            <a:off x="8862300" y="1959192"/>
            <a:ext cx="2733956" cy="4622046"/>
          </a:xfrm>
          <a:prstGeom prst="rect">
            <a:avLst/>
          </a:prstGeom>
        </p:spPr>
      </p:pic>
    </p:spTree>
    <p:extLst>
      <p:ext uri="{BB962C8B-B14F-4D97-AF65-F5344CB8AC3E}">
        <p14:creationId xmlns:p14="http://schemas.microsoft.com/office/powerpoint/2010/main" val="3187974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20170" t="22897" r="8754" b="26594"/>
          <a:stretch/>
        </p:blipFill>
        <p:spPr>
          <a:xfrm>
            <a:off x="162370" y="2039777"/>
            <a:ext cx="9349099" cy="3737182"/>
          </a:xfrm>
          <a:prstGeom prst="rect">
            <a:avLst/>
          </a:prstGeom>
        </p:spPr>
      </p:pic>
      <p:pic>
        <p:nvPicPr>
          <p:cNvPr id="5" name="Picture 4"/>
          <p:cNvPicPr>
            <a:picLocks noChangeAspect="1"/>
          </p:cNvPicPr>
          <p:nvPr/>
        </p:nvPicPr>
        <p:blipFill rotWithShape="1">
          <a:blip r:embed="rId3"/>
          <a:srcRect l="74236" t="27550" r="8801" b="22108"/>
          <a:stretch/>
        </p:blipFill>
        <p:spPr>
          <a:xfrm>
            <a:off x="9614352" y="2039777"/>
            <a:ext cx="2577648" cy="4303183"/>
          </a:xfrm>
          <a:prstGeom prst="rect">
            <a:avLst/>
          </a:prstGeom>
        </p:spPr>
      </p:pic>
    </p:spTree>
    <p:extLst>
      <p:ext uri="{BB962C8B-B14F-4D97-AF65-F5344CB8AC3E}">
        <p14:creationId xmlns:p14="http://schemas.microsoft.com/office/powerpoint/2010/main" val="36820082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lstStyle/>
          <a:p>
            <a:r>
              <a:rPr lang="en-GB" dirty="0">
                <a:hlinkClick r:id="rId2"/>
              </a:rPr>
              <a:t>https://www.campaignmonitor.com/resources/guides/why-email</a:t>
            </a:r>
            <a:r>
              <a:rPr lang="en-GB" dirty="0" smtClean="0">
                <a:hlinkClick r:id="rId2"/>
              </a:rPr>
              <a:t>/</a:t>
            </a:r>
            <a:endParaRPr lang="en-GB" dirty="0" smtClean="0"/>
          </a:p>
          <a:p>
            <a:r>
              <a:rPr lang="en-GB" dirty="0">
                <a:hlinkClick r:id="rId3"/>
              </a:rPr>
              <a:t>https://</a:t>
            </a:r>
            <a:r>
              <a:rPr lang="en-GB" dirty="0" smtClean="0">
                <a:hlinkClick r:id="rId3"/>
              </a:rPr>
              <a:t>www.impactbnd.com/blog/mobile-marketing-statistics</a:t>
            </a:r>
            <a:endParaRPr lang="en-GB" dirty="0" smtClean="0"/>
          </a:p>
          <a:p>
            <a:r>
              <a:rPr lang="en-GB" dirty="0"/>
              <a:t>https://www.lyfemarketing.com/blog/benefits-instagram/</a:t>
            </a:r>
          </a:p>
          <a:p>
            <a:endParaRPr lang="en-GB" dirty="0"/>
          </a:p>
          <a:p>
            <a:endParaRPr lang="en-GB" dirty="0"/>
          </a:p>
          <a:p>
            <a:endParaRPr lang="en-GB" dirty="0"/>
          </a:p>
        </p:txBody>
      </p:sp>
    </p:spTree>
    <p:extLst>
      <p:ext uri="{BB962C8B-B14F-4D97-AF65-F5344CB8AC3E}">
        <p14:creationId xmlns:p14="http://schemas.microsoft.com/office/powerpoint/2010/main" val="38193160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TM03090430[[fn=Banded]]</Template>
  <TotalTime>396</TotalTime>
  <Words>1360</Words>
  <Application>Microsoft Office PowerPoint</Application>
  <PresentationFormat>Widescreen</PresentationFormat>
  <Paragraphs>47</Paragraphs>
  <Slides>23</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23</vt:i4>
      </vt:variant>
    </vt:vector>
  </HeadingPairs>
  <TitlesOfParts>
    <vt:vector size="31" baseType="lpstr">
      <vt:lpstr>Arial</vt:lpstr>
      <vt:lpstr>Calibri</vt:lpstr>
      <vt:lpstr>Calibri Light</vt:lpstr>
      <vt:lpstr>Corbel</vt:lpstr>
      <vt:lpstr>Courier New</vt:lpstr>
      <vt:lpstr>Times New Roman</vt:lpstr>
      <vt:lpstr>Wingdings</vt:lpstr>
      <vt:lpstr>Banded</vt:lpstr>
      <vt:lpstr>WEB DESIGN AND ONLINE MARKETING ACCA4005</vt:lpstr>
      <vt:lpstr>introduction</vt:lpstr>
      <vt:lpstr>Coming up</vt:lpstr>
      <vt:lpstr>Professional layout and design </vt:lpstr>
      <vt:lpstr>Responsive to mobile devices </vt:lpstr>
      <vt:lpstr>Blog integration</vt:lpstr>
      <vt:lpstr>E-commerce integration</vt:lpstr>
      <vt:lpstr>E-mail Marketing integration</vt:lpstr>
      <vt:lpstr>Sme (Small and medium enterprises)</vt:lpstr>
      <vt:lpstr>Website building evaluation</vt:lpstr>
      <vt:lpstr>Website Design</vt:lpstr>
      <vt:lpstr>PowerPoint Presentation</vt:lpstr>
      <vt:lpstr>PowerPoint Presentation</vt:lpstr>
      <vt:lpstr>PowerPoint Presentation</vt:lpstr>
      <vt:lpstr>PowerPoint Presentation</vt:lpstr>
      <vt:lpstr>Mobile phone</vt:lpstr>
      <vt:lpstr>Social media platform selection</vt:lpstr>
      <vt:lpstr>continued</vt:lpstr>
      <vt:lpstr>PowerPoint Presentation</vt:lpstr>
      <vt:lpstr>Instagram analytics</vt:lpstr>
      <vt:lpstr>Analytics</vt:lpstr>
      <vt:lpstr>PowerPoint Presentation</vt:lpstr>
      <vt:lpstr>references</vt:lpstr>
    </vt:vector>
  </TitlesOfParts>
  <Company>Pembrokeshire College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WEB DESIGN AND ONLINE MARKETING ACCA4005</dc:title>
  <dc:creator>Leoni Lewis</dc:creator>
  <cp:lastModifiedBy>Seamus Hillen</cp:lastModifiedBy>
  <cp:revision>19</cp:revision>
  <cp:lastPrinted>2018-05-16T15:02:27Z</cp:lastPrinted>
  <dcterms:created xsi:type="dcterms:W3CDTF">2018-03-28T16:27:21Z</dcterms:created>
  <dcterms:modified xsi:type="dcterms:W3CDTF">2018-05-18T07:33:51Z</dcterms:modified>
</cp:coreProperties>
</file>