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B3E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12695-2FD6-6029-E77B-7594772FA8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15632B-D7A9-958B-DAC9-AD000C412A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F47F02-8C28-DA29-F444-73EC2AA47C60}"/>
              </a:ext>
            </a:extLst>
          </p:cNvPr>
          <p:cNvSpPr>
            <a:spLocks noGrp="1"/>
          </p:cNvSpPr>
          <p:nvPr>
            <p:ph type="dt" sz="half" idx="10"/>
          </p:nvPr>
        </p:nvSpPr>
        <p:spPr/>
        <p:txBody>
          <a:bodyPr/>
          <a:lstStyle/>
          <a:p>
            <a:fld id="{A09B911C-12B7-46C9-B6D9-C978A8C9A03B}" type="datetimeFigureOut">
              <a:rPr lang="en-GB" smtClean="0"/>
              <a:t>16/05/2022</a:t>
            </a:fld>
            <a:endParaRPr lang="en-GB"/>
          </a:p>
        </p:txBody>
      </p:sp>
      <p:sp>
        <p:nvSpPr>
          <p:cNvPr id="5" name="Footer Placeholder 4">
            <a:extLst>
              <a:ext uri="{FF2B5EF4-FFF2-40B4-BE49-F238E27FC236}">
                <a16:creationId xmlns:a16="http://schemas.microsoft.com/office/drawing/2014/main" id="{18F05FA9-B715-8625-659B-CFA30A537E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D12FA0-671F-4734-91D1-441DEB5BDF8B}"/>
              </a:ext>
            </a:extLst>
          </p:cNvPr>
          <p:cNvSpPr>
            <a:spLocks noGrp="1"/>
          </p:cNvSpPr>
          <p:nvPr>
            <p:ph type="sldNum" sz="quarter" idx="12"/>
          </p:nvPr>
        </p:nvSpPr>
        <p:spPr/>
        <p:txBody>
          <a:bodyPr/>
          <a:lstStyle/>
          <a:p>
            <a:fld id="{BD6F0FD1-0616-4AC0-AC32-2C83DF418340}" type="slidenum">
              <a:rPr lang="en-GB" smtClean="0"/>
              <a:t>‹#›</a:t>
            </a:fld>
            <a:endParaRPr lang="en-GB"/>
          </a:p>
        </p:txBody>
      </p:sp>
    </p:spTree>
    <p:extLst>
      <p:ext uri="{BB962C8B-B14F-4D97-AF65-F5344CB8AC3E}">
        <p14:creationId xmlns:p14="http://schemas.microsoft.com/office/powerpoint/2010/main" val="3283388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E1F4E-479B-0689-E58F-0E9F8148C7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057F6B-9709-ACFB-D3AC-E13E62B853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8F4DE1-3142-955A-A343-08AD5F10F950}"/>
              </a:ext>
            </a:extLst>
          </p:cNvPr>
          <p:cNvSpPr>
            <a:spLocks noGrp="1"/>
          </p:cNvSpPr>
          <p:nvPr>
            <p:ph type="dt" sz="half" idx="10"/>
          </p:nvPr>
        </p:nvSpPr>
        <p:spPr/>
        <p:txBody>
          <a:bodyPr/>
          <a:lstStyle/>
          <a:p>
            <a:fld id="{A09B911C-12B7-46C9-B6D9-C978A8C9A03B}" type="datetimeFigureOut">
              <a:rPr lang="en-GB" smtClean="0"/>
              <a:t>16/05/2022</a:t>
            </a:fld>
            <a:endParaRPr lang="en-GB"/>
          </a:p>
        </p:txBody>
      </p:sp>
      <p:sp>
        <p:nvSpPr>
          <p:cNvPr id="5" name="Footer Placeholder 4">
            <a:extLst>
              <a:ext uri="{FF2B5EF4-FFF2-40B4-BE49-F238E27FC236}">
                <a16:creationId xmlns:a16="http://schemas.microsoft.com/office/drawing/2014/main" id="{E9348635-FBA0-433B-1813-310E38AF27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E9DDCC-F63C-07EE-895C-D0D9DF7A0B4C}"/>
              </a:ext>
            </a:extLst>
          </p:cNvPr>
          <p:cNvSpPr>
            <a:spLocks noGrp="1"/>
          </p:cNvSpPr>
          <p:nvPr>
            <p:ph type="sldNum" sz="quarter" idx="12"/>
          </p:nvPr>
        </p:nvSpPr>
        <p:spPr/>
        <p:txBody>
          <a:bodyPr/>
          <a:lstStyle/>
          <a:p>
            <a:fld id="{BD6F0FD1-0616-4AC0-AC32-2C83DF418340}" type="slidenum">
              <a:rPr lang="en-GB" smtClean="0"/>
              <a:t>‹#›</a:t>
            </a:fld>
            <a:endParaRPr lang="en-GB"/>
          </a:p>
        </p:txBody>
      </p:sp>
    </p:spTree>
    <p:extLst>
      <p:ext uri="{BB962C8B-B14F-4D97-AF65-F5344CB8AC3E}">
        <p14:creationId xmlns:p14="http://schemas.microsoft.com/office/powerpoint/2010/main" val="3162267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8C83F-0D28-B04A-6FCC-6E1494C8E4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B2B7170-A264-AF56-697B-BC9B63ECCF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8F936F-377E-376A-D2BE-DB76C1DE6110}"/>
              </a:ext>
            </a:extLst>
          </p:cNvPr>
          <p:cNvSpPr>
            <a:spLocks noGrp="1"/>
          </p:cNvSpPr>
          <p:nvPr>
            <p:ph type="dt" sz="half" idx="10"/>
          </p:nvPr>
        </p:nvSpPr>
        <p:spPr/>
        <p:txBody>
          <a:bodyPr/>
          <a:lstStyle/>
          <a:p>
            <a:fld id="{A09B911C-12B7-46C9-B6D9-C978A8C9A03B}" type="datetimeFigureOut">
              <a:rPr lang="en-GB" smtClean="0"/>
              <a:t>16/05/2022</a:t>
            </a:fld>
            <a:endParaRPr lang="en-GB"/>
          </a:p>
        </p:txBody>
      </p:sp>
      <p:sp>
        <p:nvSpPr>
          <p:cNvPr id="5" name="Footer Placeholder 4">
            <a:extLst>
              <a:ext uri="{FF2B5EF4-FFF2-40B4-BE49-F238E27FC236}">
                <a16:creationId xmlns:a16="http://schemas.microsoft.com/office/drawing/2014/main" id="{DE67565B-80B6-E4CE-BB2E-6DFFD85BD7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D3DCC-4935-DB04-FE70-E30C03AFF570}"/>
              </a:ext>
            </a:extLst>
          </p:cNvPr>
          <p:cNvSpPr>
            <a:spLocks noGrp="1"/>
          </p:cNvSpPr>
          <p:nvPr>
            <p:ph type="sldNum" sz="quarter" idx="12"/>
          </p:nvPr>
        </p:nvSpPr>
        <p:spPr/>
        <p:txBody>
          <a:bodyPr/>
          <a:lstStyle/>
          <a:p>
            <a:fld id="{BD6F0FD1-0616-4AC0-AC32-2C83DF418340}" type="slidenum">
              <a:rPr lang="en-GB" smtClean="0"/>
              <a:t>‹#›</a:t>
            </a:fld>
            <a:endParaRPr lang="en-GB"/>
          </a:p>
        </p:txBody>
      </p:sp>
    </p:spTree>
    <p:extLst>
      <p:ext uri="{BB962C8B-B14F-4D97-AF65-F5344CB8AC3E}">
        <p14:creationId xmlns:p14="http://schemas.microsoft.com/office/powerpoint/2010/main" val="273544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7A25E-2869-488F-BF60-9111C53366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F0B841-00EF-B3B1-9185-9A2D30040F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353B13-F5F0-55FB-2EBA-32B2E4E6E2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E410AF-C9A5-73AB-6106-8317BE9089B6}"/>
              </a:ext>
            </a:extLst>
          </p:cNvPr>
          <p:cNvSpPr>
            <a:spLocks noGrp="1"/>
          </p:cNvSpPr>
          <p:nvPr>
            <p:ph type="dt" sz="half" idx="10"/>
          </p:nvPr>
        </p:nvSpPr>
        <p:spPr/>
        <p:txBody>
          <a:bodyPr/>
          <a:lstStyle/>
          <a:p>
            <a:fld id="{A09B911C-12B7-46C9-B6D9-C978A8C9A03B}" type="datetimeFigureOut">
              <a:rPr lang="en-GB" smtClean="0"/>
              <a:t>16/05/2022</a:t>
            </a:fld>
            <a:endParaRPr lang="en-GB"/>
          </a:p>
        </p:txBody>
      </p:sp>
      <p:sp>
        <p:nvSpPr>
          <p:cNvPr id="6" name="Footer Placeholder 5">
            <a:extLst>
              <a:ext uri="{FF2B5EF4-FFF2-40B4-BE49-F238E27FC236}">
                <a16:creationId xmlns:a16="http://schemas.microsoft.com/office/drawing/2014/main" id="{AB285225-20D8-00C3-A872-A8E5CC9E58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A4FC19-CC15-6946-FA04-7693B6206A1C}"/>
              </a:ext>
            </a:extLst>
          </p:cNvPr>
          <p:cNvSpPr>
            <a:spLocks noGrp="1"/>
          </p:cNvSpPr>
          <p:nvPr>
            <p:ph type="sldNum" sz="quarter" idx="12"/>
          </p:nvPr>
        </p:nvSpPr>
        <p:spPr/>
        <p:txBody>
          <a:bodyPr/>
          <a:lstStyle/>
          <a:p>
            <a:fld id="{BD6F0FD1-0616-4AC0-AC32-2C83DF418340}" type="slidenum">
              <a:rPr lang="en-GB" smtClean="0"/>
              <a:t>‹#›</a:t>
            </a:fld>
            <a:endParaRPr lang="en-GB"/>
          </a:p>
        </p:txBody>
      </p:sp>
    </p:spTree>
    <p:extLst>
      <p:ext uri="{BB962C8B-B14F-4D97-AF65-F5344CB8AC3E}">
        <p14:creationId xmlns:p14="http://schemas.microsoft.com/office/powerpoint/2010/main" val="1681639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C4796-14C6-60B8-21B5-40CC56F609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04763C-F64F-D2C4-C029-D5D55C71DF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F649EB-2C8B-8CB0-3A22-B762C2A75BD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7421D69-505A-7EBB-3D75-C958F5F145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11EA6C2-E55A-64BA-CEF7-F6BE4EDD05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7D80E9-D621-B01C-1A14-616CA37F0883}"/>
              </a:ext>
            </a:extLst>
          </p:cNvPr>
          <p:cNvSpPr>
            <a:spLocks noGrp="1"/>
          </p:cNvSpPr>
          <p:nvPr>
            <p:ph type="dt" sz="half" idx="10"/>
          </p:nvPr>
        </p:nvSpPr>
        <p:spPr/>
        <p:txBody>
          <a:bodyPr/>
          <a:lstStyle/>
          <a:p>
            <a:fld id="{A09B911C-12B7-46C9-B6D9-C978A8C9A03B}" type="datetimeFigureOut">
              <a:rPr lang="en-GB" smtClean="0"/>
              <a:t>16/05/2022</a:t>
            </a:fld>
            <a:endParaRPr lang="en-GB"/>
          </a:p>
        </p:txBody>
      </p:sp>
      <p:sp>
        <p:nvSpPr>
          <p:cNvPr id="8" name="Footer Placeholder 7">
            <a:extLst>
              <a:ext uri="{FF2B5EF4-FFF2-40B4-BE49-F238E27FC236}">
                <a16:creationId xmlns:a16="http://schemas.microsoft.com/office/drawing/2014/main" id="{5FACCAEC-706C-D25E-1A3F-4A7727045EB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B7190E-C923-FC34-B080-C896476227B3}"/>
              </a:ext>
            </a:extLst>
          </p:cNvPr>
          <p:cNvSpPr>
            <a:spLocks noGrp="1"/>
          </p:cNvSpPr>
          <p:nvPr>
            <p:ph type="sldNum" sz="quarter" idx="12"/>
          </p:nvPr>
        </p:nvSpPr>
        <p:spPr/>
        <p:txBody>
          <a:bodyPr/>
          <a:lstStyle/>
          <a:p>
            <a:fld id="{BD6F0FD1-0616-4AC0-AC32-2C83DF418340}" type="slidenum">
              <a:rPr lang="en-GB" smtClean="0"/>
              <a:t>‹#›</a:t>
            </a:fld>
            <a:endParaRPr lang="en-GB"/>
          </a:p>
        </p:txBody>
      </p:sp>
    </p:spTree>
    <p:extLst>
      <p:ext uri="{BB962C8B-B14F-4D97-AF65-F5344CB8AC3E}">
        <p14:creationId xmlns:p14="http://schemas.microsoft.com/office/powerpoint/2010/main" val="1631460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19A93-CEE4-120F-9E28-ABD2D6FE9C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7B54DE-BB64-0E7A-4703-AA4E86A80BD0}"/>
              </a:ext>
            </a:extLst>
          </p:cNvPr>
          <p:cNvSpPr>
            <a:spLocks noGrp="1"/>
          </p:cNvSpPr>
          <p:nvPr>
            <p:ph type="dt" sz="half" idx="10"/>
          </p:nvPr>
        </p:nvSpPr>
        <p:spPr/>
        <p:txBody>
          <a:bodyPr/>
          <a:lstStyle/>
          <a:p>
            <a:fld id="{A09B911C-12B7-46C9-B6D9-C978A8C9A03B}" type="datetimeFigureOut">
              <a:rPr lang="en-GB" smtClean="0"/>
              <a:t>16/05/2022</a:t>
            </a:fld>
            <a:endParaRPr lang="en-GB"/>
          </a:p>
        </p:txBody>
      </p:sp>
      <p:sp>
        <p:nvSpPr>
          <p:cNvPr id="4" name="Footer Placeholder 3">
            <a:extLst>
              <a:ext uri="{FF2B5EF4-FFF2-40B4-BE49-F238E27FC236}">
                <a16:creationId xmlns:a16="http://schemas.microsoft.com/office/drawing/2014/main" id="{CBAEEE1E-CEF6-AC87-625A-D3AB068833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AD43E5-318C-65ED-E8B1-3A5554B715F0}"/>
              </a:ext>
            </a:extLst>
          </p:cNvPr>
          <p:cNvSpPr>
            <a:spLocks noGrp="1"/>
          </p:cNvSpPr>
          <p:nvPr>
            <p:ph type="sldNum" sz="quarter" idx="12"/>
          </p:nvPr>
        </p:nvSpPr>
        <p:spPr/>
        <p:txBody>
          <a:bodyPr/>
          <a:lstStyle/>
          <a:p>
            <a:fld id="{BD6F0FD1-0616-4AC0-AC32-2C83DF418340}" type="slidenum">
              <a:rPr lang="en-GB" smtClean="0"/>
              <a:t>‹#›</a:t>
            </a:fld>
            <a:endParaRPr lang="en-GB"/>
          </a:p>
        </p:txBody>
      </p:sp>
    </p:spTree>
    <p:extLst>
      <p:ext uri="{BB962C8B-B14F-4D97-AF65-F5344CB8AC3E}">
        <p14:creationId xmlns:p14="http://schemas.microsoft.com/office/powerpoint/2010/main" val="226243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EF0A60-29E0-C07F-7E98-B461D514947A}"/>
              </a:ext>
            </a:extLst>
          </p:cNvPr>
          <p:cNvSpPr>
            <a:spLocks noGrp="1"/>
          </p:cNvSpPr>
          <p:nvPr>
            <p:ph type="dt" sz="half" idx="10"/>
          </p:nvPr>
        </p:nvSpPr>
        <p:spPr/>
        <p:txBody>
          <a:bodyPr/>
          <a:lstStyle/>
          <a:p>
            <a:fld id="{A09B911C-12B7-46C9-B6D9-C978A8C9A03B}" type="datetimeFigureOut">
              <a:rPr lang="en-GB" smtClean="0"/>
              <a:t>16/05/2022</a:t>
            </a:fld>
            <a:endParaRPr lang="en-GB"/>
          </a:p>
        </p:txBody>
      </p:sp>
      <p:sp>
        <p:nvSpPr>
          <p:cNvPr id="3" name="Footer Placeholder 2">
            <a:extLst>
              <a:ext uri="{FF2B5EF4-FFF2-40B4-BE49-F238E27FC236}">
                <a16:creationId xmlns:a16="http://schemas.microsoft.com/office/drawing/2014/main" id="{2D858099-58E0-C366-9CB5-A8CD74763D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3B8DE6-9A2C-D670-12A5-51F76D39232E}"/>
              </a:ext>
            </a:extLst>
          </p:cNvPr>
          <p:cNvSpPr>
            <a:spLocks noGrp="1"/>
          </p:cNvSpPr>
          <p:nvPr>
            <p:ph type="sldNum" sz="quarter" idx="12"/>
          </p:nvPr>
        </p:nvSpPr>
        <p:spPr/>
        <p:txBody>
          <a:bodyPr/>
          <a:lstStyle/>
          <a:p>
            <a:fld id="{BD6F0FD1-0616-4AC0-AC32-2C83DF418340}" type="slidenum">
              <a:rPr lang="en-GB" smtClean="0"/>
              <a:t>‹#›</a:t>
            </a:fld>
            <a:endParaRPr lang="en-GB"/>
          </a:p>
        </p:txBody>
      </p:sp>
    </p:spTree>
    <p:extLst>
      <p:ext uri="{BB962C8B-B14F-4D97-AF65-F5344CB8AC3E}">
        <p14:creationId xmlns:p14="http://schemas.microsoft.com/office/powerpoint/2010/main" val="2545049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4619-8941-0A73-D500-B5022FE613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E8B70A9-FC45-891D-50FE-C629D7DD6E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99CAEA-9BE7-26FB-AA4C-E7D97006BC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839B7D-59C5-D38C-F01A-B428B0CCB9A5}"/>
              </a:ext>
            </a:extLst>
          </p:cNvPr>
          <p:cNvSpPr>
            <a:spLocks noGrp="1"/>
          </p:cNvSpPr>
          <p:nvPr>
            <p:ph type="dt" sz="half" idx="10"/>
          </p:nvPr>
        </p:nvSpPr>
        <p:spPr/>
        <p:txBody>
          <a:bodyPr/>
          <a:lstStyle/>
          <a:p>
            <a:fld id="{A09B911C-12B7-46C9-B6D9-C978A8C9A03B}" type="datetimeFigureOut">
              <a:rPr lang="en-GB" smtClean="0"/>
              <a:t>16/05/2022</a:t>
            </a:fld>
            <a:endParaRPr lang="en-GB"/>
          </a:p>
        </p:txBody>
      </p:sp>
      <p:sp>
        <p:nvSpPr>
          <p:cNvPr id="6" name="Footer Placeholder 5">
            <a:extLst>
              <a:ext uri="{FF2B5EF4-FFF2-40B4-BE49-F238E27FC236}">
                <a16:creationId xmlns:a16="http://schemas.microsoft.com/office/drawing/2014/main" id="{BA429A03-CD4A-A72B-8FE2-826F96893C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ED6413-5418-E448-5831-7507FAE9497A}"/>
              </a:ext>
            </a:extLst>
          </p:cNvPr>
          <p:cNvSpPr>
            <a:spLocks noGrp="1"/>
          </p:cNvSpPr>
          <p:nvPr>
            <p:ph type="sldNum" sz="quarter" idx="12"/>
          </p:nvPr>
        </p:nvSpPr>
        <p:spPr/>
        <p:txBody>
          <a:bodyPr/>
          <a:lstStyle/>
          <a:p>
            <a:fld id="{BD6F0FD1-0616-4AC0-AC32-2C83DF418340}" type="slidenum">
              <a:rPr lang="en-GB" smtClean="0"/>
              <a:t>‹#›</a:t>
            </a:fld>
            <a:endParaRPr lang="en-GB"/>
          </a:p>
        </p:txBody>
      </p:sp>
    </p:spTree>
    <p:extLst>
      <p:ext uri="{BB962C8B-B14F-4D97-AF65-F5344CB8AC3E}">
        <p14:creationId xmlns:p14="http://schemas.microsoft.com/office/powerpoint/2010/main" val="655836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2A66A-9770-6A0D-2857-23D4E5E923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C9D9FD-3C9F-77F0-2B3F-465E69FD7B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1A772C-6027-A4D2-1823-43A6915DF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11EB34-1AFA-07FB-D666-9434B5385C3D}"/>
              </a:ext>
            </a:extLst>
          </p:cNvPr>
          <p:cNvSpPr>
            <a:spLocks noGrp="1"/>
          </p:cNvSpPr>
          <p:nvPr>
            <p:ph type="dt" sz="half" idx="10"/>
          </p:nvPr>
        </p:nvSpPr>
        <p:spPr/>
        <p:txBody>
          <a:bodyPr/>
          <a:lstStyle/>
          <a:p>
            <a:fld id="{A09B911C-12B7-46C9-B6D9-C978A8C9A03B}" type="datetimeFigureOut">
              <a:rPr lang="en-GB" smtClean="0"/>
              <a:t>16/05/2022</a:t>
            </a:fld>
            <a:endParaRPr lang="en-GB"/>
          </a:p>
        </p:txBody>
      </p:sp>
      <p:sp>
        <p:nvSpPr>
          <p:cNvPr id="6" name="Footer Placeholder 5">
            <a:extLst>
              <a:ext uri="{FF2B5EF4-FFF2-40B4-BE49-F238E27FC236}">
                <a16:creationId xmlns:a16="http://schemas.microsoft.com/office/drawing/2014/main" id="{7ED38D59-A5CA-307A-2731-619EF3BB86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73E2EA-524B-CD12-646C-997F70FAE3E4}"/>
              </a:ext>
            </a:extLst>
          </p:cNvPr>
          <p:cNvSpPr>
            <a:spLocks noGrp="1"/>
          </p:cNvSpPr>
          <p:nvPr>
            <p:ph type="sldNum" sz="quarter" idx="12"/>
          </p:nvPr>
        </p:nvSpPr>
        <p:spPr/>
        <p:txBody>
          <a:bodyPr/>
          <a:lstStyle/>
          <a:p>
            <a:fld id="{BD6F0FD1-0616-4AC0-AC32-2C83DF418340}" type="slidenum">
              <a:rPr lang="en-GB" smtClean="0"/>
              <a:t>‹#›</a:t>
            </a:fld>
            <a:endParaRPr lang="en-GB"/>
          </a:p>
        </p:txBody>
      </p:sp>
    </p:spTree>
    <p:extLst>
      <p:ext uri="{BB962C8B-B14F-4D97-AF65-F5344CB8AC3E}">
        <p14:creationId xmlns:p14="http://schemas.microsoft.com/office/powerpoint/2010/main" val="1329195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813DA-7FEE-A6C7-7745-3F890779BC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DEA6B9-8A00-EA01-7201-D581032F8D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401F62-D883-D548-C203-7E4A99F99A77}"/>
              </a:ext>
            </a:extLst>
          </p:cNvPr>
          <p:cNvSpPr>
            <a:spLocks noGrp="1"/>
          </p:cNvSpPr>
          <p:nvPr>
            <p:ph type="dt" sz="half" idx="10"/>
          </p:nvPr>
        </p:nvSpPr>
        <p:spPr/>
        <p:txBody>
          <a:bodyPr/>
          <a:lstStyle/>
          <a:p>
            <a:fld id="{A09B911C-12B7-46C9-B6D9-C978A8C9A03B}" type="datetimeFigureOut">
              <a:rPr lang="en-GB" smtClean="0"/>
              <a:t>16/05/2022</a:t>
            </a:fld>
            <a:endParaRPr lang="en-GB"/>
          </a:p>
        </p:txBody>
      </p:sp>
      <p:sp>
        <p:nvSpPr>
          <p:cNvPr id="5" name="Footer Placeholder 4">
            <a:extLst>
              <a:ext uri="{FF2B5EF4-FFF2-40B4-BE49-F238E27FC236}">
                <a16:creationId xmlns:a16="http://schemas.microsoft.com/office/drawing/2014/main" id="{969EE2B5-FC1B-2342-F16F-66AE02E752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FCA248-3916-CB1E-57E1-A5A777EA4645}"/>
              </a:ext>
            </a:extLst>
          </p:cNvPr>
          <p:cNvSpPr>
            <a:spLocks noGrp="1"/>
          </p:cNvSpPr>
          <p:nvPr>
            <p:ph type="sldNum" sz="quarter" idx="12"/>
          </p:nvPr>
        </p:nvSpPr>
        <p:spPr/>
        <p:txBody>
          <a:bodyPr/>
          <a:lstStyle/>
          <a:p>
            <a:fld id="{BD6F0FD1-0616-4AC0-AC32-2C83DF418340}" type="slidenum">
              <a:rPr lang="en-GB" smtClean="0"/>
              <a:t>‹#›</a:t>
            </a:fld>
            <a:endParaRPr lang="en-GB"/>
          </a:p>
        </p:txBody>
      </p:sp>
    </p:spTree>
    <p:extLst>
      <p:ext uri="{BB962C8B-B14F-4D97-AF65-F5344CB8AC3E}">
        <p14:creationId xmlns:p14="http://schemas.microsoft.com/office/powerpoint/2010/main" val="3558778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2B0903-7E6F-598B-7C66-A6890DEA51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5AEECA-D4B4-D344-A8CF-C622848BAF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3F2C21-3C31-E64E-5CB6-C4D9F0C19418}"/>
              </a:ext>
            </a:extLst>
          </p:cNvPr>
          <p:cNvSpPr>
            <a:spLocks noGrp="1"/>
          </p:cNvSpPr>
          <p:nvPr>
            <p:ph type="dt" sz="half" idx="10"/>
          </p:nvPr>
        </p:nvSpPr>
        <p:spPr/>
        <p:txBody>
          <a:bodyPr/>
          <a:lstStyle/>
          <a:p>
            <a:fld id="{A09B911C-12B7-46C9-B6D9-C978A8C9A03B}" type="datetimeFigureOut">
              <a:rPr lang="en-GB" smtClean="0"/>
              <a:t>16/05/2022</a:t>
            </a:fld>
            <a:endParaRPr lang="en-GB"/>
          </a:p>
        </p:txBody>
      </p:sp>
      <p:sp>
        <p:nvSpPr>
          <p:cNvPr id="5" name="Footer Placeholder 4">
            <a:extLst>
              <a:ext uri="{FF2B5EF4-FFF2-40B4-BE49-F238E27FC236}">
                <a16:creationId xmlns:a16="http://schemas.microsoft.com/office/drawing/2014/main" id="{01BF9B13-19BE-F66D-5ED0-C9C9E1ABC6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330EC4-FB0A-EAC4-A660-F68E9A7DD6F0}"/>
              </a:ext>
            </a:extLst>
          </p:cNvPr>
          <p:cNvSpPr>
            <a:spLocks noGrp="1"/>
          </p:cNvSpPr>
          <p:nvPr>
            <p:ph type="sldNum" sz="quarter" idx="12"/>
          </p:nvPr>
        </p:nvSpPr>
        <p:spPr/>
        <p:txBody>
          <a:bodyPr/>
          <a:lstStyle/>
          <a:p>
            <a:fld id="{BD6F0FD1-0616-4AC0-AC32-2C83DF418340}" type="slidenum">
              <a:rPr lang="en-GB" smtClean="0"/>
              <a:t>‹#›</a:t>
            </a:fld>
            <a:endParaRPr lang="en-GB"/>
          </a:p>
        </p:txBody>
      </p:sp>
    </p:spTree>
    <p:extLst>
      <p:ext uri="{BB962C8B-B14F-4D97-AF65-F5344CB8AC3E}">
        <p14:creationId xmlns:p14="http://schemas.microsoft.com/office/powerpoint/2010/main" val="844272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20566D-8631-6EE8-FBDF-16E6177B39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356990-9311-14C2-63F0-5742F39306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96DA1E-5120-AC7E-B0F5-473F388454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9B911C-12B7-46C9-B6D9-C978A8C9A03B}" type="datetimeFigureOut">
              <a:rPr lang="en-GB" smtClean="0"/>
              <a:t>16/05/2022</a:t>
            </a:fld>
            <a:endParaRPr lang="en-GB"/>
          </a:p>
        </p:txBody>
      </p:sp>
      <p:sp>
        <p:nvSpPr>
          <p:cNvPr id="5" name="Footer Placeholder 4">
            <a:extLst>
              <a:ext uri="{FF2B5EF4-FFF2-40B4-BE49-F238E27FC236}">
                <a16:creationId xmlns:a16="http://schemas.microsoft.com/office/drawing/2014/main" id="{EC9A89C5-319A-A165-0DDB-4D25F6EAC0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0E901F-F67C-94A9-B323-2AC5326078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6F0FD1-0616-4AC0-AC32-2C83DF418340}" type="slidenum">
              <a:rPr lang="en-GB" smtClean="0"/>
              <a:t>‹#›</a:t>
            </a:fld>
            <a:endParaRPr lang="en-GB"/>
          </a:p>
        </p:txBody>
      </p:sp>
    </p:spTree>
    <p:extLst>
      <p:ext uri="{BB962C8B-B14F-4D97-AF65-F5344CB8AC3E}">
        <p14:creationId xmlns:p14="http://schemas.microsoft.com/office/powerpoint/2010/main" val="2179771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ncbi.nlm.nih.gov/pmc/articles/PMC4999357/#CR21" TargetMode="External"/><Relationship Id="rId2" Type="http://schemas.openxmlformats.org/officeDocument/2006/relationships/hyperlink" Target="https://www.ncbi.nlm.nih.gov/pmc/articles/PMC4999357/#CR5" TargetMode="External"/><Relationship Id="rId1" Type="http://schemas.openxmlformats.org/officeDocument/2006/relationships/slideLayout" Target="../slideLayouts/slideLayout2.xml"/><Relationship Id="rId4" Type="http://schemas.openxmlformats.org/officeDocument/2006/relationships/hyperlink" Target="https://www.ncbi.nlm.nih.gov/pmc/articles/PMC4999357/#CR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ncbi.nlm.nih.gov/pmc/articles/PMC4999357/#CR30" TargetMode="External"/><Relationship Id="rId3" Type="http://schemas.openxmlformats.org/officeDocument/2006/relationships/hyperlink" Target="https://www.consortiumeducation.com/early-years/sen-and-multi-sensory#:~:text=Lights%2C%20sounds%2C%20colours%20and%20textures,the%20world%20in%20different%20ways" TargetMode="External"/><Relationship Id="rId7" Type="http://schemas.openxmlformats.org/officeDocument/2006/relationships/hyperlink" Target="https://www.ncbi.nlm.nih.gov/pmc/articles/PMC4999357/#CR21" TargetMode="External"/><Relationship Id="rId2" Type="http://schemas.openxmlformats.org/officeDocument/2006/relationships/hyperlink" Target="https://www.twinkl.co.uk/teaching-wiki/multisensory-learning#:~:text=The%20main%20benefit%20of%20multisensory,a%20way%20that%20suits%20them"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4999357/#CR5" TargetMode="External"/><Relationship Id="rId5" Type="http://schemas.openxmlformats.org/officeDocument/2006/relationships/hyperlink" Target="https://www.dyslexia-reading-well.com/multisensory-learning.html#:~:text=Specific%20tactile%20techniques%20include%20the,for%20good%20tactile%20learning%20media" TargetMode="External"/><Relationship Id="rId4" Type="http://schemas.openxmlformats.org/officeDocument/2006/relationships/hyperlink" Target="https://www.structural-learning.com/post/multisensory-learning-in-the-classroom-a-teachers-guide" TargetMode="External"/><Relationship Id="rId9" Type="http://schemas.openxmlformats.org/officeDocument/2006/relationships/hyperlink" Target="https://www.bdadyslexia.org.uk/advice/children/my-childs-education/send-code-of-prac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B3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F3C8F-4CBF-5510-191C-E0079A7D6E5B}"/>
              </a:ext>
            </a:extLst>
          </p:cNvPr>
          <p:cNvSpPr>
            <a:spLocks noGrp="1"/>
          </p:cNvSpPr>
          <p:nvPr>
            <p:ph type="ctrTitle"/>
          </p:nvPr>
        </p:nvSpPr>
        <p:spPr/>
        <p:txBody>
          <a:bodyPr/>
          <a:lstStyle/>
          <a:p>
            <a:r>
              <a:rPr lang="en-GB" b="1" u="sng" dirty="0"/>
              <a:t>Overcoming Barriers of Specific Learning Difficulties</a:t>
            </a:r>
          </a:p>
        </p:txBody>
      </p:sp>
      <p:sp>
        <p:nvSpPr>
          <p:cNvPr id="3" name="Subtitle 2">
            <a:extLst>
              <a:ext uri="{FF2B5EF4-FFF2-40B4-BE49-F238E27FC236}">
                <a16:creationId xmlns:a16="http://schemas.microsoft.com/office/drawing/2014/main" id="{D5F5464E-50C8-9156-FA69-CF1FEBB74A32}"/>
              </a:ext>
            </a:extLst>
          </p:cNvPr>
          <p:cNvSpPr>
            <a:spLocks noGrp="1"/>
          </p:cNvSpPr>
          <p:nvPr>
            <p:ph type="subTitle" idx="1"/>
          </p:nvPr>
        </p:nvSpPr>
        <p:spPr>
          <a:xfrm>
            <a:off x="1524000" y="4240213"/>
            <a:ext cx="9144000" cy="1655762"/>
          </a:xfrm>
        </p:spPr>
        <p:txBody>
          <a:bodyPr>
            <a:normAutofit/>
          </a:bodyPr>
          <a:lstStyle/>
          <a:p>
            <a:r>
              <a:rPr lang="en-GB" sz="1800" dirty="0">
                <a:latin typeface="Arial" panose="020B0604020202020204" pitchFamily="34" charset="0"/>
                <a:cs typeface="Arial" panose="020B0604020202020204" pitchFamily="34" charset="0"/>
              </a:rPr>
              <a:t>By Charlotte Bright</a:t>
            </a:r>
          </a:p>
          <a:p>
            <a:r>
              <a:rPr lang="en-GB" sz="1800" dirty="0">
                <a:latin typeface="Arial" panose="020B0604020202020204" pitchFamily="34" charset="0"/>
                <a:cs typeface="Arial" panose="020B0604020202020204" pitchFamily="34" charset="0"/>
              </a:rPr>
              <a:t>Module Code: </a:t>
            </a:r>
            <a:r>
              <a:rPr lang="en-GB" sz="1800" dirty="0">
                <a:effectLst/>
                <a:latin typeface="Arial" panose="020B0604020202020204" pitchFamily="34" charset="0"/>
                <a:ea typeface="Times New Roman" panose="02020603050405020304" pitchFamily="18" charset="0"/>
                <a:cs typeface="Arial" panose="020B0604020202020204" pitchFamily="34" charset="0"/>
              </a:rPr>
              <a:t>SJIE4003</a:t>
            </a:r>
          </a:p>
          <a:p>
            <a:r>
              <a:rPr lang="en-GB" sz="1800" dirty="0">
                <a:latin typeface="Arial" panose="020B0604020202020204" pitchFamily="34" charset="0"/>
                <a:cs typeface="Arial" panose="020B0604020202020204" pitchFamily="34" charset="0"/>
              </a:rPr>
              <a:t>Student Number: 2011478</a:t>
            </a:r>
          </a:p>
        </p:txBody>
      </p:sp>
    </p:spTree>
    <p:extLst>
      <p:ext uri="{BB962C8B-B14F-4D97-AF65-F5344CB8AC3E}">
        <p14:creationId xmlns:p14="http://schemas.microsoft.com/office/powerpoint/2010/main" val="1939794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B3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AF96C-F867-7987-7935-28D2ACEE3D12}"/>
              </a:ext>
            </a:extLst>
          </p:cNvPr>
          <p:cNvSpPr>
            <a:spLocks noGrp="1"/>
          </p:cNvSpPr>
          <p:nvPr>
            <p:ph type="title"/>
          </p:nvPr>
        </p:nvSpPr>
        <p:spPr/>
        <p:txBody>
          <a:bodyPr>
            <a:normAutofit/>
          </a:bodyPr>
          <a:lstStyle/>
          <a:p>
            <a:pPr algn="ctr"/>
            <a:r>
              <a:rPr lang="en-GB" sz="2800" u="sng" dirty="0">
                <a:latin typeface="Arial" panose="020B0604020202020204" pitchFamily="34" charset="0"/>
                <a:cs typeface="Arial" panose="020B0604020202020204" pitchFamily="34" charset="0"/>
              </a:rPr>
              <a:t>Why Are Multi Sensory Resources Important?</a:t>
            </a:r>
          </a:p>
        </p:txBody>
      </p:sp>
      <p:sp>
        <p:nvSpPr>
          <p:cNvPr id="3" name="Content Placeholder 2">
            <a:extLst>
              <a:ext uri="{FF2B5EF4-FFF2-40B4-BE49-F238E27FC236}">
                <a16:creationId xmlns:a16="http://schemas.microsoft.com/office/drawing/2014/main" id="{E888679A-C268-3978-2E5E-1A9BD0A22FC2}"/>
              </a:ext>
            </a:extLst>
          </p:cNvPr>
          <p:cNvSpPr>
            <a:spLocks noGrp="1"/>
          </p:cNvSpPr>
          <p:nvPr>
            <p:ph idx="1"/>
          </p:nvPr>
        </p:nvSpPr>
        <p:spPr/>
        <p:txBody>
          <a:bodyPr>
            <a:normAutofit/>
          </a:bodyPr>
          <a:lstStyle/>
          <a:p>
            <a:r>
              <a:rPr lang="en-GB" sz="2000" i="0" dirty="0">
                <a:solidFill>
                  <a:srgbClr val="202124"/>
                </a:solidFill>
                <a:effectLst/>
                <a:latin typeface="Arial" panose="020B0604020202020204" pitchFamily="34" charset="0"/>
                <a:cs typeface="Arial" panose="020B0604020202020204" pitchFamily="34" charset="0"/>
              </a:rPr>
              <a:t>The main benefits of multisensory learning is that it can help children to retain more information in the classroom. The key to an effective multisensory teaching, is </a:t>
            </a:r>
            <a:r>
              <a:rPr lang="en-GB" sz="2000" dirty="0">
                <a:solidFill>
                  <a:srgbClr val="202124"/>
                </a:solidFill>
                <a:latin typeface="Arial" panose="020B0604020202020204" pitchFamily="34" charset="0"/>
                <a:cs typeface="Arial" panose="020B0604020202020204" pitchFamily="34" charset="0"/>
              </a:rPr>
              <a:t>ensuring that there is</a:t>
            </a:r>
            <a:r>
              <a:rPr lang="en-GB" sz="2000" i="0" dirty="0">
                <a:solidFill>
                  <a:srgbClr val="202124"/>
                </a:solidFill>
                <a:effectLst/>
                <a:latin typeface="Arial" panose="020B0604020202020204" pitchFamily="34" charset="0"/>
                <a:cs typeface="Arial" panose="020B0604020202020204" pitchFamily="34" charset="0"/>
              </a:rPr>
              <a:t> a range of sensory experiences when planning a lesson in order to ensure that each child is engaged and able to access the learning in a way that suits them. </a:t>
            </a:r>
            <a:r>
              <a:rPr lang="en-GB" sz="2000" dirty="0">
                <a:solidFill>
                  <a:srgbClr val="202124"/>
                </a:solidFill>
                <a:latin typeface="Arial" panose="020B0604020202020204" pitchFamily="34" charset="0"/>
                <a:cs typeface="Arial" panose="020B0604020202020204" pitchFamily="34" charset="0"/>
              </a:rPr>
              <a:t>Children have the right to access all available resources that will enable them to succeed in their school journey. </a:t>
            </a:r>
            <a:r>
              <a:rPr lang="en-GB" sz="2000" dirty="0">
                <a:solidFill>
                  <a:srgbClr val="0B0C0C"/>
                </a:solidFill>
                <a:effectLst/>
                <a:latin typeface="Arial" panose="020B0604020202020204" pitchFamily="34" charset="0"/>
                <a:ea typeface="Calibri" panose="020F0502020204030204" pitchFamily="34" charset="0"/>
                <a:cs typeface="Arial" panose="020B0604020202020204" pitchFamily="34" charset="0"/>
              </a:rPr>
              <a:t>“It is important to remember that there are positives to thinking differently”. </a:t>
            </a:r>
            <a:r>
              <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rPr>
              <a:t>Duane, Drake D. "Defining dyslexia." </a:t>
            </a:r>
            <a:r>
              <a:rPr lang="en-GB" sz="20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Mayo Clinic Proceedings</a:t>
            </a:r>
            <a:r>
              <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rPr>
              <a:t>. Vol. 76. No. 11. Elsevier, 2001</a:t>
            </a:r>
          </a:p>
          <a:p>
            <a:r>
              <a:rPr lang="en-GB" sz="2000" dirty="0">
                <a:solidFill>
                  <a:srgbClr val="333333"/>
                </a:solidFill>
                <a:latin typeface="Arial" panose="020B0604020202020204" pitchFamily="34" charset="0"/>
                <a:cs typeface="Arial" panose="020B0604020202020204" pitchFamily="34" charset="0"/>
              </a:rPr>
              <a:t>B</a:t>
            </a:r>
            <a:r>
              <a:rPr lang="en-GB" sz="2000" b="0" i="0" dirty="0">
                <a:solidFill>
                  <a:srgbClr val="333333"/>
                </a:solidFill>
                <a:effectLst/>
                <a:latin typeface="Arial" panose="020B0604020202020204" pitchFamily="34" charset="0"/>
                <a:cs typeface="Arial" panose="020B0604020202020204" pitchFamily="34" charset="0"/>
              </a:rPr>
              <a:t>y involving pupils in activities that develop their senses, not only will learning become more fun and engaging, but it will also make it more effective too. The pupils will want to learn. Sensory stimulation has been shown to improve mental cognition and memory retention, so multisensory learning is a great method of teaching to take advantage of.</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6026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B3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C8FA5-2A31-DBB8-4555-35E2BC058164}"/>
              </a:ext>
            </a:extLst>
          </p:cNvPr>
          <p:cNvSpPr>
            <a:spLocks noGrp="1"/>
          </p:cNvSpPr>
          <p:nvPr>
            <p:ph type="title"/>
          </p:nvPr>
        </p:nvSpPr>
        <p:spPr>
          <a:xfrm>
            <a:off x="838200" y="548005"/>
            <a:ext cx="10515600" cy="1325563"/>
          </a:xfrm>
        </p:spPr>
        <p:txBody>
          <a:bodyPr/>
          <a:lstStyle/>
          <a:p>
            <a:pPr algn="ctr"/>
            <a:r>
              <a:rPr lang="en-GB" sz="2800" u="sng" dirty="0">
                <a:effectLst/>
                <a:latin typeface="Arial" panose="020B0604020202020204" pitchFamily="34" charset="0"/>
                <a:ea typeface="Times New Roman" panose="02020603050405020304" pitchFamily="18" charset="0"/>
                <a:cs typeface="Arial" panose="020B0604020202020204" pitchFamily="34" charset="0"/>
              </a:rPr>
              <a:t>What are multi sensory resources? </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C84071B-8CF6-CA2B-71F4-B6811D74BBD8}"/>
              </a:ext>
            </a:extLst>
          </p:cNvPr>
          <p:cNvSpPr>
            <a:spLocks noGrp="1"/>
          </p:cNvSpPr>
          <p:nvPr>
            <p:ph idx="1"/>
          </p:nvPr>
        </p:nvSpPr>
        <p:spPr>
          <a:xfrm>
            <a:off x="838200" y="1327785"/>
            <a:ext cx="10515600" cy="4982210"/>
          </a:xfrm>
        </p:spPr>
        <p:txBody>
          <a:bodyPr>
            <a:noAutofit/>
          </a:bodyPr>
          <a:lstStyle/>
          <a:p>
            <a:pPr marL="0" indent="0">
              <a:buNone/>
            </a:pPr>
            <a:r>
              <a:rPr lang="en-GB" sz="1800" i="0" dirty="0">
                <a:effectLst/>
                <a:latin typeface="Arial" panose="020B0604020202020204" pitchFamily="34" charset="0"/>
                <a:cs typeface="Arial" panose="020B0604020202020204" pitchFamily="34" charset="0"/>
              </a:rPr>
              <a:t>Multisensory learning is an approach used to teach those with learning differences such as </a:t>
            </a:r>
            <a:r>
              <a:rPr lang="en-GB" sz="1800" dirty="0">
                <a:latin typeface="Arial" panose="020B0604020202020204" pitchFamily="34" charset="0"/>
                <a:cs typeface="Arial" panose="020B0604020202020204" pitchFamily="34" charset="0"/>
              </a:rPr>
              <a:t>ADHD</a:t>
            </a:r>
            <a:r>
              <a:rPr lang="en-GB" sz="1800" i="0" dirty="0">
                <a:effectLst/>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Dyslexic individuals</a:t>
            </a:r>
            <a:r>
              <a:rPr lang="en-GB" sz="1800" i="0" dirty="0">
                <a:effectLst/>
                <a:latin typeface="Arial" panose="020B0604020202020204" pitchFamily="34" charset="0"/>
                <a:cs typeface="Arial" panose="020B0604020202020204" pitchFamily="34" charset="0"/>
              </a:rPr>
              <a:t>, or children with another learning disability. </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There are so many different resources that are available to help children who are struggling with their dyslexia diagnosis. Rainbow alphabet, coloured paper, coloured overlays, reading rulers, pen grips, use of ICT and memory games. “by understanding the crucial aspects of dyslexia, teachers can be pro-active and anticipate the type of difficulties that can be experienced”. Reid, Gavin. Dyslexia and inclusion: classroom approaches for assessment, teaching and learning. Routledge, 2012. From what I have read I would say that coloured overlays have a hugely positive impact on children and young persons dyslexia support. Coloured overlays are a tinted plastic sheet that come in many colours for example blue or yellow and they are placed over text to help eliminate a wide range of reading difficulties such as low reading rate or comprehension work. </a:t>
            </a:r>
            <a:endParaRPr lang="en-GB" sz="1800" b="1" dirty="0">
              <a:solidFill>
                <a:srgbClr val="677583"/>
              </a:solidFill>
              <a:latin typeface="Arial" panose="020B0604020202020204" pitchFamily="34" charset="0"/>
              <a:cs typeface="Arial" panose="020B0604020202020204" pitchFamily="34" charset="0"/>
            </a:endParaRPr>
          </a:p>
          <a:p>
            <a:pPr algn="l">
              <a:buFont typeface="Arial" panose="020B0604020202020204" pitchFamily="34" charset="0"/>
              <a:buChar char="•"/>
            </a:pPr>
            <a:r>
              <a:rPr lang="en-GB" sz="1800" i="0" dirty="0">
                <a:effectLst/>
                <a:latin typeface="Arial" panose="020B0604020202020204" pitchFamily="34" charset="0"/>
                <a:cs typeface="Arial" panose="020B0604020202020204" pitchFamily="34" charset="0"/>
              </a:rPr>
              <a:t>Visual - learning through watching and seeing</a:t>
            </a:r>
          </a:p>
          <a:p>
            <a:pPr algn="l">
              <a:buFont typeface="Arial" panose="020B0604020202020204" pitchFamily="34" charset="0"/>
              <a:buChar char="•"/>
            </a:pPr>
            <a:r>
              <a:rPr lang="en-GB" sz="1800" dirty="0">
                <a:latin typeface="Arial" panose="020B0604020202020204" pitchFamily="34" charset="0"/>
                <a:cs typeface="Arial" panose="020B0604020202020204" pitchFamily="34" charset="0"/>
              </a:rPr>
              <a:t>Auditory</a:t>
            </a:r>
            <a:r>
              <a:rPr lang="en-GB" sz="1800" i="0" dirty="0">
                <a:effectLst/>
                <a:latin typeface="Arial" panose="020B0604020202020204" pitchFamily="34" charset="0"/>
                <a:cs typeface="Arial" panose="020B0604020202020204" pitchFamily="34" charset="0"/>
              </a:rPr>
              <a:t> - learning through listening and hearing sounds</a:t>
            </a:r>
          </a:p>
          <a:p>
            <a:pPr algn="l">
              <a:buFont typeface="Arial" panose="020B0604020202020204" pitchFamily="34" charset="0"/>
              <a:buChar char="•"/>
            </a:pPr>
            <a:r>
              <a:rPr lang="en-GB" sz="1800" i="0" dirty="0">
                <a:effectLst/>
                <a:latin typeface="Arial" panose="020B0604020202020204" pitchFamily="34" charset="0"/>
                <a:cs typeface="Arial" panose="020B0604020202020204" pitchFamily="34" charset="0"/>
              </a:rPr>
              <a:t>Kinaesthetic - learning through physical activity or body movement</a:t>
            </a:r>
          </a:p>
          <a:p>
            <a:pPr algn="l">
              <a:buFont typeface="Arial" panose="020B0604020202020204" pitchFamily="34" charset="0"/>
              <a:buChar char="•"/>
            </a:pPr>
            <a:r>
              <a:rPr lang="en-GB" sz="1800" dirty="0">
                <a:latin typeface="Arial" panose="020B0604020202020204" pitchFamily="34" charset="0"/>
                <a:cs typeface="Arial" panose="020B0604020202020204" pitchFamily="34" charset="0"/>
              </a:rPr>
              <a:t>Tactile </a:t>
            </a:r>
            <a:r>
              <a:rPr lang="en-GB" sz="1800" i="0" dirty="0">
                <a:effectLst/>
                <a:latin typeface="Arial" panose="020B0604020202020204" pitchFamily="34" charset="0"/>
                <a:cs typeface="Arial" panose="020B0604020202020204" pitchFamily="34" charset="0"/>
              </a:rPr>
              <a:t>- learning through using the sense to touch</a:t>
            </a:r>
          </a:p>
          <a:p>
            <a:pPr algn="l">
              <a:buFont typeface="Arial" panose="020B0604020202020204" pitchFamily="34" charset="0"/>
              <a:buChar char="•"/>
            </a:pPr>
            <a:r>
              <a:rPr lang="en-GB" sz="1800" i="0" dirty="0">
                <a:effectLst/>
                <a:latin typeface="Arial" panose="020B0604020202020204" pitchFamily="34" charset="0"/>
                <a:cs typeface="Arial" panose="020B0604020202020204" pitchFamily="34" charset="0"/>
              </a:rPr>
              <a:t>Olfactory and Gustatory - learning through smell and taste</a:t>
            </a:r>
          </a:p>
        </p:txBody>
      </p:sp>
    </p:spTree>
    <p:extLst>
      <p:ext uri="{BB962C8B-B14F-4D97-AF65-F5344CB8AC3E}">
        <p14:creationId xmlns:p14="http://schemas.microsoft.com/office/powerpoint/2010/main" val="3857781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B3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DDEE9-ACF9-A064-BC9E-6923E20C8DA6}"/>
              </a:ext>
            </a:extLst>
          </p:cNvPr>
          <p:cNvSpPr>
            <a:spLocks noGrp="1"/>
          </p:cNvSpPr>
          <p:nvPr>
            <p:ph type="title"/>
          </p:nvPr>
        </p:nvSpPr>
        <p:spPr/>
        <p:txBody>
          <a:bodyPr>
            <a:normAutofit/>
          </a:bodyPr>
          <a:lstStyle/>
          <a:p>
            <a:pPr algn="ctr"/>
            <a:r>
              <a:rPr lang="en-GB" sz="2800" u="sng" dirty="0">
                <a:effectLst/>
                <a:latin typeface="Arial" panose="020B0604020202020204" pitchFamily="34" charset="0"/>
                <a:ea typeface="Times New Roman" panose="02020603050405020304" pitchFamily="18" charset="0"/>
                <a:cs typeface="Arial" panose="020B0604020202020204" pitchFamily="34" charset="0"/>
              </a:rPr>
              <a:t>How is it used and who for?</a:t>
            </a:r>
            <a:endParaRPr lang="en-GB" sz="28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703693-7BAD-C9A7-E768-88B6D7FB0871}"/>
              </a:ext>
            </a:extLst>
          </p:cNvPr>
          <p:cNvSpPr>
            <a:spLocks noGrp="1"/>
          </p:cNvSpPr>
          <p:nvPr>
            <p:ph idx="1"/>
          </p:nvPr>
        </p:nvSpPr>
        <p:spPr>
          <a:xfrm>
            <a:off x="838200" y="1825625"/>
            <a:ext cx="10515600" cy="3295015"/>
          </a:xfrm>
        </p:spPr>
        <p:txBody>
          <a:bodyPr>
            <a:normAutofit/>
          </a:bodyPr>
          <a:lstStyle/>
          <a:p>
            <a:pPr marL="0" indent="0">
              <a:buNone/>
            </a:pPr>
            <a:r>
              <a:rPr lang="en-GB" sz="2400" dirty="0">
                <a:solidFill>
                  <a:srgbClr val="222222"/>
                </a:solidFill>
                <a:latin typeface="Arial" panose="020B0604020202020204" pitchFamily="34" charset="0"/>
                <a:ea typeface="Calibri" panose="020F0502020204030204" pitchFamily="34" charset="0"/>
              </a:rPr>
              <a:t>O</a:t>
            </a:r>
            <a:r>
              <a:rPr lang="en-GB" sz="2400" dirty="0">
                <a:solidFill>
                  <a:srgbClr val="222222"/>
                </a:solidFill>
                <a:effectLst/>
                <a:latin typeface="Arial" panose="020B0604020202020204" pitchFamily="34" charset="0"/>
                <a:ea typeface="Calibri" panose="020F0502020204030204" pitchFamily="34" charset="0"/>
              </a:rPr>
              <a:t>bserving children in learning environments, in those environments you can look at how a child acts in class, their ability to write, read and also learn. </a:t>
            </a:r>
            <a:r>
              <a:rPr lang="en-GB" sz="2400" b="0" i="0" dirty="0">
                <a:solidFill>
                  <a:srgbClr val="000000"/>
                </a:solidFill>
                <a:effectLst/>
                <a:latin typeface="Arial" panose="020B0604020202020204" pitchFamily="34" charset="0"/>
              </a:rPr>
              <a:t>There are many techniques used for children and young people with dyslexia. These include the use of letter tiles, coins, dominoes, poker chips, sand, raised line paper, textures and finger paints. Small puzzles such as the Rubik's cube also involve tactile learning. Finally, modelling materials such as clay or plasticine make for good tactile learning media. Coloured overlays are also very popular to use in schools and they are deemed highly successful when being used in schools.</a:t>
            </a:r>
            <a:endParaRPr lang="en-GB" sz="2400" dirty="0"/>
          </a:p>
        </p:txBody>
      </p:sp>
    </p:spTree>
    <p:extLst>
      <p:ext uri="{BB962C8B-B14F-4D97-AF65-F5344CB8AC3E}">
        <p14:creationId xmlns:p14="http://schemas.microsoft.com/office/powerpoint/2010/main" val="962142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B3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00B9-2144-57A0-6624-9FFDBEB0235D}"/>
              </a:ext>
            </a:extLst>
          </p:cNvPr>
          <p:cNvSpPr>
            <a:spLocks noGrp="1"/>
          </p:cNvSpPr>
          <p:nvPr>
            <p:ph type="title"/>
          </p:nvPr>
        </p:nvSpPr>
        <p:spPr/>
        <p:txBody>
          <a:bodyPr>
            <a:normAutofit/>
          </a:bodyPr>
          <a:lstStyle/>
          <a:p>
            <a:pPr algn="ctr"/>
            <a:r>
              <a:rPr lang="en-GB" sz="2800" u="sng" dirty="0">
                <a:effectLst/>
                <a:latin typeface="Arial" panose="020B0604020202020204" pitchFamily="34" charset="0"/>
                <a:ea typeface="Times New Roman" panose="02020603050405020304" pitchFamily="18" charset="0"/>
                <a:cs typeface="Arial" panose="020B0604020202020204" pitchFamily="34" charset="0"/>
              </a:rPr>
              <a:t>What areas of learning and development does it support?</a:t>
            </a:r>
            <a:endParaRPr lang="en-GB" sz="60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E446E37-03D5-4316-8D4E-1AFFF00C0ED8}"/>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Coloured overlays are used to help children and young people with dyslexia. </a:t>
            </a:r>
            <a:r>
              <a:rPr lang="en-GB" sz="2400" dirty="0">
                <a:solidFill>
                  <a:srgbClr val="202124"/>
                </a:solidFill>
                <a:latin typeface="Arial" panose="020B0604020202020204" pitchFamily="34" charset="0"/>
                <a:cs typeface="Arial" panose="020B0604020202020204" pitchFamily="34" charset="0"/>
              </a:rPr>
              <a:t>Co</a:t>
            </a:r>
            <a:r>
              <a:rPr lang="en-GB" sz="2400" i="0" dirty="0">
                <a:solidFill>
                  <a:srgbClr val="202124"/>
                </a:solidFill>
                <a:effectLst/>
                <a:latin typeface="Arial" panose="020B0604020202020204" pitchFamily="34" charset="0"/>
                <a:cs typeface="Arial" panose="020B0604020202020204" pitchFamily="34" charset="0"/>
              </a:rPr>
              <a:t>loured overlays act as a tinted filter. They are plastic reading sheets tinted with colour and placed over text to eliminate or alleviate a wide range of reading difficulties such as low reading rate, accuracy, and comprehension. </a:t>
            </a:r>
            <a:r>
              <a:rPr lang="en-GB" sz="2400" dirty="0">
                <a:solidFill>
                  <a:srgbClr val="222222"/>
                </a:solidFill>
                <a:effectLst/>
                <a:latin typeface="Arial" panose="020B0604020202020204" pitchFamily="34" charset="0"/>
                <a:ea typeface="Calibri" panose="020F0502020204030204" pitchFamily="34" charset="0"/>
                <a:cs typeface="Arial" panose="020B0604020202020204" pitchFamily="34" charset="0"/>
              </a:rPr>
              <a:t>From what I have read I would say that coloured overlays have a hugely positive impact on children and young persons dyslexia support. Coloured overlays are a tinted plastic sheet that come in many colours for example blue or yellow and they are placed over text to help eliminate a wide range of reading difficulties such as low reading rate or comprehension work.</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8902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B3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7BDC8-D7D2-DBD8-5A24-C44FC108E595}"/>
              </a:ext>
            </a:extLst>
          </p:cNvPr>
          <p:cNvSpPr>
            <a:spLocks noGrp="1"/>
          </p:cNvSpPr>
          <p:nvPr>
            <p:ph type="title"/>
          </p:nvPr>
        </p:nvSpPr>
        <p:spPr/>
        <p:txBody>
          <a:bodyPr>
            <a:normAutofit/>
          </a:bodyPr>
          <a:lstStyle/>
          <a:p>
            <a:pPr algn="ctr"/>
            <a:r>
              <a:rPr lang="en-GB" sz="2800" u="sng" dirty="0">
                <a:effectLst/>
                <a:latin typeface="Arial" panose="020B0604020202020204" pitchFamily="34" charset="0"/>
                <a:ea typeface="Times New Roman" panose="02020603050405020304" pitchFamily="18" charset="0"/>
                <a:cs typeface="Arial" panose="020B0604020202020204" pitchFamily="34" charset="0"/>
              </a:rPr>
              <a:t>What theory and policy can be linked to it?</a:t>
            </a:r>
            <a:endParaRPr lang="en-GB" sz="60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9448897-D367-F00B-D8F7-172698C611D8}"/>
              </a:ext>
            </a:extLst>
          </p:cNvPr>
          <p:cNvSpPr>
            <a:spLocks noGrp="1"/>
          </p:cNvSpPr>
          <p:nvPr>
            <p:ph idx="1"/>
          </p:nvPr>
        </p:nvSpPr>
        <p:spPr/>
        <p:txBody>
          <a:bodyPr>
            <a:normAutofit/>
          </a:bodyPr>
          <a:lstStyle/>
          <a:p>
            <a:pPr fontAlgn="base"/>
            <a:r>
              <a:rPr lang="en-GB" sz="2200" b="0" i="0" dirty="0" err="1">
                <a:effectLst/>
                <a:latin typeface="Arial" panose="020B0604020202020204" pitchFamily="34" charset="0"/>
                <a:cs typeface="Arial" panose="020B0604020202020204" pitchFamily="34" charset="0"/>
              </a:rPr>
              <a:t>Colored</a:t>
            </a:r>
            <a:r>
              <a:rPr lang="en-GB" sz="2200" b="0" i="0" dirty="0">
                <a:effectLst/>
                <a:latin typeface="Arial" panose="020B0604020202020204" pitchFamily="34" charset="0"/>
                <a:cs typeface="Arial" panose="020B0604020202020204" pitchFamily="34" charset="0"/>
              </a:rPr>
              <a:t> overlays are claimed to alleviate visual stress and improve symptoms commonly related to dyslexia such as low reading rate, accuracy, and comprehension (Evans et al. </a:t>
            </a:r>
            <a:r>
              <a:rPr lang="en-GB" sz="2200" b="0" i="0"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1999</a:t>
            </a:r>
            <a:r>
              <a:rPr lang="en-GB" sz="2200" b="0" i="0" dirty="0">
                <a:effectLst/>
                <a:latin typeface="Arial" panose="020B0604020202020204" pitchFamily="34" charset="0"/>
                <a:cs typeface="Arial" panose="020B0604020202020204" pitchFamily="34" charset="0"/>
              </a:rPr>
              <a:t>; </a:t>
            </a:r>
            <a:r>
              <a:rPr lang="en-GB" sz="2200" b="0" i="0" dirty="0" err="1">
                <a:effectLst/>
                <a:latin typeface="Arial" panose="020B0604020202020204" pitchFamily="34" charset="0"/>
                <a:cs typeface="Arial" panose="020B0604020202020204" pitchFamily="34" charset="0"/>
              </a:rPr>
              <a:t>Rickelman</a:t>
            </a:r>
            <a:r>
              <a:rPr lang="en-GB" sz="2200" b="0" i="0" dirty="0">
                <a:effectLst/>
                <a:latin typeface="Arial" panose="020B0604020202020204" pitchFamily="34" charset="0"/>
                <a:cs typeface="Arial" panose="020B0604020202020204" pitchFamily="34" charset="0"/>
              </a:rPr>
              <a:t> &amp; Henk, </a:t>
            </a:r>
            <a:r>
              <a:rPr lang="en-GB" sz="2200" b="0" i="0"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1990</a:t>
            </a:r>
            <a:r>
              <a:rPr lang="en-GB" sz="2200" b="0" i="0" dirty="0">
                <a:effectLst/>
                <a:latin typeface="Arial" panose="020B0604020202020204" pitchFamily="34" charset="0"/>
                <a:cs typeface="Arial" panose="020B0604020202020204" pitchFamily="34" charset="0"/>
              </a:rPr>
              <a:t>; “What is Irlen Syndrome,” </a:t>
            </a:r>
            <a:r>
              <a:rPr lang="en-GB" sz="2200" b="0" i="0"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n.d.</a:t>
            </a:r>
            <a:r>
              <a:rPr lang="en-GB" sz="2200" b="0" i="0" dirty="0">
                <a:effectLst/>
                <a:latin typeface="Arial" panose="020B0604020202020204" pitchFamily="34" charset="0"/>
                <a:cs typeface="Arial" panose="020B0604020202020204" pitchFamily="34" charset="0"/>
              </a:rPr>
              <a:t>). </a:t>
            </a:r>
            <a:r>
              <a:rPr lang="en-GB" sz="2200" i="0" dirty="0">
                <a:solidFill>
                  <a:srgbClr val="202124"/>
                </a:solidFill>
                <a:effectLst/>
                <a:latin typeface="Arial" panose="020B0604020202020204" pitchFamily="34" charset="0"/>
                <a:cs typeface="Arial" panose="020B0604020202020204" pitchFamily="34" charset="0"/>
              </a:rPr>
              <a:t>The phonological theory is a theory that states that people who have dyslexia have a specific impairment in the representation, storage and retrieval of speech sounds</a:t>
            </a:r>
            <a:r>
              <a:rPr lang="en-GB" sz="2200" dirty="0">
                <a:latin typeface="Arial" panose="020B0604020202020204" pitchFamily="34" charset="0"/>
                <a:cs typeface="Arial" panose="020B0604020202020204" pitchFamily="34" charset="0"/>
              </a:rPr>
              <a:t>. </a:t>
            </a:r>
            <a:r>
              <a:rPr lang="en-GB" sz="2200" i="0" dirty="0">
                <a:solidFill>
                  <a:srgbClr val="202124"/>
                </a:solidFill>
                <a:effectLst/>
                <a:latin typeface="Arial" panose="020B0604020202020204" pitchFamily="34" charset="0"/>
                <a:cs typeface="Arial" panose="020B0604020202020204" pitchFamily="34" charset="0"/>
              </a:rPr>
              <a:t>The phonological deficit theory has become the most commonly referenced explanation of dyslexia. “</a:t>
            </a:r>
            <a:r>
              <a:rPr lang="en-GB" sz="2200" b="0" i="0" dirty="0">
                <a:effectLst/>
                <a:latin typeface="Arial" panose="020B0604020202020204" pitchFamily="34" charset="0"/>
                <a:cs typeface="Arial" panose="020B0604020202020204" pitchFamily="34" charset="0"/>
              </a:rPr>
              <a:t>The Department for Education (DfE) published a new </a:t>
            </a:r>
            <a:r>
              <a:rPr lang="en-GB" sz="2200" dirty="0">
                <a:latin typeface="Arial" panose="020B0604020202020204" pitchFamily="34" charset="0"/>
                <a:cs typeface="Arial" panose="020B0604020202020204" pitchFamily="34" charset="0"/>
              </a:rPr>
              <a:t>Special Educational Needs and Disability (SEND) Code of Practice: 0-25 years</a:t>
            </a:r>
            <a:r>
              <a:rPr lang="en-GB" sz="2200" b="0" i="0" dirty="0">
                <a:effectLst/>
                <a:latin typeface="Arial" panose="020B0604020202020204" pitchFamily="34" charset="0"/>
                <a:cs typeface="Arial" panose="020B0604020202020204" pitchFamily="34" charset="0"/>
              </a:rPr>
              <a:t> in July 2014, which was then updated in January 2015. The Code reflects the changes introduced by the Children and Families Act 2014.</a:t>
            </a:r>
            <a:br>
              <a:rPr lang="en-GB" sz="2200" b="0" i="0" dirty="0">
                <a:effectLst/>
                <a:latin typeface="Arial" panose="020B0604020202020204" pitchFamily="34" charset="0"/>
                <a:cs typeface="Arial" panose="020B0604020202020204" pitchFamily="34" charset="0"/>
              </a:rPr>
            </a:br>
            <a:r>
              <a:rPr lang="en-GB" sz="2200" b="0" i="0" dirty="0">
                <a:effectLst/>
                <a:latin typeface="Arial" panose="020B0604020202020204" pitchFamily="34" charset="0"/>
                <a:cs typeface="Arial" panose="020B0604020202020204" pitchFamily="34" charset="0"/>
              </a:rPr>
              <a:t>All schools must refer to the Code of Practice whenever decisions are taken relating to children with Special Educational Needs or disabilities (SEND).” </a:t>
            </a:r>
            <a:r>
              <a:rPr lang="en-GB" sz="2200" i="0" dirty="0">
                <a:effectLst/>
                <a:latin typeface="Arial" panose="020B0604020202020204" pitchFamily="34" charset="0"/>
                <a:cs typeface="Arial" panose="020B0604020202020204" pitchFamily="34" charset="0"/>
              </a:rPr>
              <a:t>SEND Code of Practice, British Dyslexia Association 2016.</a:t>
            </a:r>
          </a:p>
          <a:p>
            <a:pPr algn="l" fontAlgn="base"/>
            <a:endParaRPr lang="en-GB" sz="2400" b="0" i="0" dirty="0">
              <a:effectLst/>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9407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6B3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5EC99-C5A8-54FF-2B15-12D3FF89DFB6}"/>
              </a:ext>
            </a:extLst>
          </p:cNvPr>
          <p:cNvSpPr>
            <a:spLocks noGrp="1"/>
          </p:cNvSpPr>
          <p:nvPr>
            <p:ph type="title"/>
          </p:nvPr>
        </p:nvSpPr>
        <p:spPr/>
        <p:txBody>
          <a:bodyPr>
            <a:normAutofit/>
          </a:bodyPr>
          <a:lstStyle/>
          <a:p>
            <a:pPr algn="ctr"/>
            <a:r>
              <a:rPr lang="en-GB" sz="2800" u="sng" dirty="0">
                <a:effectLst/>
                <a:latin typeface="Arial" panose="020B0604020202020204" pitchFamily="34" charset="0"/>
                <a:ea typeface="Times New Roman" panose="02020603050405020304" pitchFamily="18" charset="0"/>
                <a:cs typeface="Arial" panose="020B0604020202020204" pitchFamily="34" charset="0"/>
              </a:rPr>
              <a:t>What is the emotional and social impact?</a:t>
            </a:r>
            <a:endParaRPr lang="en-GB" sz="28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C4C0C01-B20E-28D2-75D5-03A268F9BF64}"/>
              </a:ext>
            </a:extLst>
          </p:cNvPr>
          <p:cNvSpPr>
            <a:spLocks noGrp="1"/>
          </p:cNvSpPr>
          <p:nvPr>
            <p:ph idx="1"/>
          </p:nvPr>
        </p:nvSpPr>
        <p:spPr>
          <a:xfrm>
            <a:off x="838200" y="1562100"/>
            <a:ext cx="10515600" cy="4930775"/>
          </a:xfrm>
        </p:spPr>
        <p:txBody>
          <a:bodyPr>
            <a:normAutofit/>
          </a:bodyPr>
          <a:lstStyle/>
          <a:p>
            <a:pPr marL="0" indent="0">
              <a:buNone/>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There are emotional impacts having dyslexia can have on children and young people. </a:t>
            </a:r>
            <a:endParaRPr lang="en-GB" sz="20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0" indent="0">
              <a:buNone/>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GB" sz="2000" dirty="0">
                <a:solidFill>
                  <a:srgbClr val="333333"/>
                </a:solidFill>
                <a:latin typeface="Arial" panose="020B0604020202020204" pitchFamily="34" charset="0"/>
                <a:ea typeface="Calibri" panose="020F0502020204030204" pitchFamily="34" charset="0"/>
                <a:cs typeface="Arial" panose="020B0604020202020204" pitchFamily="34" charset="0"/>
              </a:rPr>
              <a:t>D</a:t>
            </a:r>
            <a:r>
              <a:rPr lang="en-GB" sz="2000" dirty="0">
                <a:solidFill>
                  <a:srgbClr val="333333"/>
                </a:solidFill>
                <a:effectLst/>
                <a:latin typeface="Arial" panose="020B0604020202020204" pitchFamily="34" charset="0"/>
                <a:ea typeface="Calibri" panose="020F0502020204030204" pitchFamily="34" charset="0"/>
                <a:cs typeface="Arial" panose="020B0604020202020204" pitchFamily="34" charset="0"/>
              </a:rPr>
              <a:t>yslexia is a particularly salient example of a learning disability that is associated with social and emotional consequences that are not considered primary features of the disorder”. </a:t>
            </a:r>
            <a:r>
              <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rPr>
              <a:t>Livingston, Emily M., Linda S. Siegel, and </a:t>
            </a:r>
            <a:r>
              <a:rPr lang="en-GB" sz="20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Urs</a:t>
            </a:r>
            <a:r>
              <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20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Ribary</a:t>
            </a:r>
            <a:r>
              <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rPr>
              <a:t>. "Developmental dyslexia: Emotional impact and consequences." Australian Journal of Learning Difficulties 23.2 (2018): 107-135. </a:t>
            </a:r>
          </a:p>
          <a:p>
            <a:pPr marL="0" indent="0">
              <a:buNone/>
            </a:pPr>
            <a:r>
              <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rPr>
              <a:t>Studies show that there are emotional impacts dyslexia can have on children and young people that can have a lasting effect on confidence and awareness to achieve. Teachers and those working in schools should be made aware of the consequences dyslexia can have on a child. Children and young peoples learning capabilities can be hit massively by their lack of confidence due to struggling with schoolwork and even daily life. Anger, frustration, and anxiety can then lead children to have low self-esteem, motivation and behaviour struggles. Dealing with these problems can then lead children to delay completing tasks and give up on schooling. Once a child or young person gives up on schooling they often then struggle to get back into enjoying learning which is why teachers and support staff need to have access to the tight resources.</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7350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6B3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C0107-B07D-2A4A-1618-BBD46B8B7F20}"/>
              </a:ext>
            </a:extLst>
          </p:cNvPr>
          <p:cNvSpPr>
            <a:spLocks noGrp="1"/>
          </p:cNvSpPr>
          <p:nvPr>
            <p:ph type="title"/>
          </p:nvPr>
        </p:nvSpPr>
        <p:spPr/>
        <p:txBody>
          <a:bodyPr>
            <a:normAutofit/>
          </a:bodyPr>
          <a:lstStyle/>
          <a:p>
            <a:pPr algn="ctr"/>
            <a:r>
              <a:rPr lang="en-GB" sz="2800" u="sng" dirty="0">
                <a:effectLst/>
                <a:latin typeface="Arial" panose="020B0604020202020204" pitchFamily="34" charset="0"/>
                <a:ea typeface="Times New Roman" panose="02020603050405020304" pitchFamily="18" charset="0"/>
                <a:cs typeface="Arial" panose="020B0604020202020204" pitchFamily="34" charset="0"/>
              </a:rPr>
              <a:t>What are the benefits of this support? Are there any barriers</a:t>
            </a:r>
            <a:endParaRPr lang="en-GB" sz="28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C88481-F76C-0DB5-E941-11A354C1CB8C}"/>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There are many benefits when using coloured overlays to help dyslexic support. </a:t>
            </a:r>
            <a:r>
              <a:rPr lang="en-GB" b="0" i="0" dirty="0">
                <a:solidFill>
                  <a:srgbClr val="000000"/>
                </a:solidFill>
                <a:effectLst/>
                <a:latin typeface="Arial" panose="020B0604020202020204" pitchFamily="34" charset="0"/>
                <a:cs typeface="Arial" panose="020B0604020202020204" pitchFamily="34" charset="0"/>
              </a:rPr>
              <a:t>Coloured overlays reduce th</a:t>
            </a:r>
            <a:r>
              <a:rPr lang="en-GB" dirty="0">
                <a:solidFill>
                  <a:srgbClr val="000000"/>
                </a:solidFill>
                <a:latin typeface="Arial" panose="020B0604020202020204" pitchFamily="34" charset="0"/>
                <a:cs typeface="Arial" panose="020B0604020202020204" pitchFamily="34" charset="0"/>
              </a:rPr>
              <a:t>e</a:t>
            </a:r>
            <a:r>
              <a:rPr lang="en-GB" b="0" i="0" dirty="0">
                <a:solidFill>
                  <a:srgbClr val="000000"/>
                </a:solidFill>
                <a:effectLst/>
                <a:latin typeface="Arial" panose="020B0604020202020204" pitchFamily="34" charset="0"/>
                <a:cs typeface="Arial" panose="020B0604020202020204" pitchFamily="34" charset="0"/>
              </a:rPr>
              <a:t> </a:t>
            </a:r>
            <a:r>
              <a:rPr lang="en-GB" dirty="0">
                <a:solidFill>
                  <a:srgbClr val="000000"/>
                </a:solidFill>
                <a:latin typeface="Arial" panose="020B0604020202020204" pitchFamily="34" charset="0"/>
                <a:cs typeface="Arial" panose="020B0604020202020204" pitchFamily="34" charset="0"/>
              </a:rPr>
              <a:t>disorientated vision of </a:t>
            </a:r>
            <a:r>
              <a:rPr lang="en-GB" b="0" i="0" dirty="0">
                <a:solidFill>
                  <a:srgbClr val="000000"/>
                </a:solidFill>
                <a:effectLst/>
                <a:latin typeface="Arial" panose="020B0604020202020204" pitchFamily="34" charset="0"/>
                <a:cs typeface="Arial" panose="020B0604020202020204" pitchFamily="34" charset="0"/>
              </a:rPr>
              <a:t>text that children sometimes describe. They enable some children to read text more fluently and with less discomfort and fewer headaches. It is important to assess the effects of a wide range of colours because individuals do not all benefit from the same colour. </a:t>
            </a:r>
            <a:r>
              <a:rPr lang="en-GB" dirty="0">
                <a:solidFill>
                  <a:srgbClr val="000000"/>
                </a:solidFill>
                <a:latin typeface="Arial" panose="020B0604020202020204" pitchFamily="34" charset="0"/>
                <a:cs typeface="Arial" panose="020B0604020202020204" pitchFamily="34" charset="0"/>
              </a:rPr>
              <a:t>Many people with dyslexia use either blue or pink over lays however there are also green and yellow available.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7586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6B3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4F5A0-A873-045C-EC3C-D9E946A82521}"/>
              </a:ext>
            </a:extLst>
          </p:cNvPr>
          <p:cNvSpPr>
            <a:spLocks noGrp="1"/>
          </p:cNvSpPr>
          <p:nvPr>
            <p:ph type="title"/>
          </p:nvPr>
        </p:nvSpPr>
        <p:spPr/>
        <p:txBody>
          <a:bodyPr>
            <a:normAutofit/>
          </a:bodyPr>
          <a:lstStyle/>
          <a:p>
            <a:pPr algn="ctr"/>
            <a:r>
              <a:rPr lang="en-GB" sz="2800" u="sng" dirty="0">
                <a:effectLst/>
                <a:latin typeface="Arial" panose="020B0604020202020204" pitchFamily="34" charset="0"/>
                <a:ea typeface="Times New Roman" panose="02020603050405020304" pitchFamily="18" charset="0"/>
                <a:cs typeface="Arial" panose="020B0604020202020204" pitchFamily="34" charset="0"/>
              </a:rPr>
              <a:t>What did I find out?</a:t>
            </a:r>
            <a:br>
              <a:rPr lang="en-GB" sz="2800" u="sng" dirty="0">
                <a:effectLst/>
                <a:latin typeface="Arial" panose="020B0604020202020204" pitchFamily="34" charset="0"/>
                <a:ea typeface="Times New Roman" panose="02020603050405020304" pitchFamily="18" charset="0"/>
                <a:cs typeface="Arial" panose="020B0604020202020204" pitchFamily="34" charset="0"/>
              </a:rPr>
            </a:br>
            <a:endParaRPr lang="en-GB" sz="28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B89BCE-B4B5-0794-3B56-A84101687B0E}"/>
              </a:ext>
            </a:extLst>
          </p:cNvPr>
          <p:cNvSpPr>
            <a:spLocks noGrp="1"/>
          </p:cNvSpPr>
          <p:nvPr>
            <p:ph idx="1"/>
          </p:nvPr>
        </p:nvSpPr>
        <p:spPr>
          <a:xfrm>
            <a:off x="632589" y="1381125"/>
            <a:ext cx="9289490" cy="4905375"/>
          </a:xfrm>
        </p:spPr>
        <p:txBody>
          <a:bodyPr>
            <a:noAutofit/>
          </a:bodyPr>
          <a:lstStyle/>
          <a:p>
            <a:pPr marL="0" indent="0">
              <a:buNone/>
            </a:pPr>
            <a:r>
              <a:rPr lang="en-GB" sz="2400" dirty="0">
                <a:latin typeface="Arial" panose="020B0604020202020204" pitchFamily="34" charset="0"/>
                <a:cs typeface="Arial" panose="020B0604020202020204" pitchFamily="34" charset="0"/>
              </a:rPr>
              <a:t>From my research what I found is that</a:t>
            </a:r>
            <a:r>
              <a:rPr lang="en-GB" sz="2400" b="0" i="0" dirty="0">
                <a:solidFill>
                  <a:srgbClr val="000000"/>
                </a:solidFill>
                <a:effectLst/>
                <a:latin typeface="Arial" panose="020B0604020202020204" pitchFamily="34" charset="0"/>
                <a:cs typeface="Arial" panose="020B0604020202020204" pitchFamily="34" charset="0"/>
              </a:rPr>
              <a:t> children who benefit from using coloured overlays may be good readers. However more often they have difficulty reading. They usually suffer visual discomfort when reading and when questioned they will often report that the text they are reading is ‘moving’ or blurred words. Coloured resources are a resource that all children with dyslexia should be able to access so that it can help children with their school work. </a:t>
            </a:r>
          </a:p>
          <a:p>
            <a:pPr marL="0" indent="0">
              <a:buNone/>
            </a:pPr>
            <a:r>
              <a:rPr lang="en-GB" sz="2400" dirty="0">
                <a:solidFill>
                  <a:srgbClr val="222222"/>
                </a:solidFill>
                <a:effectLst/>
                <a:latin typeface="Arial" panose="020B0604020202020204" pitchFamily="34" charset="0"/>
                <a:ea typeface="Calibri" panose="020F0502020204030204" pitchFamily="34" charset="0"/>
              </a:rPr>
              <a:t>“One of the basic principles of becoming a dyslexia-friendly school is the expectation that teachers take immediate action when faced with learning needs, rather than refer for assessment and wait for a ‘label’.  In a dyslexia-friendly school all teachers are empowered, through training, policy and ethos, to identify learning issues and take front-line action.  This is the policy of early intervention being translated into classroom practice.” (BDA guidance).</a:t>
            </a:r>
            <a:endParaRPr lang="en-GB" sz="2400" dirty="0">
              <a:latin typeface="Arial" panose="020B0604020202020204" pitchFamily="34" charset="0"/>
              <a:cs typeface="Arial" panose="020B0604020202020204" pitchFamily="34" charset="0"/>
            </a:endParaRPr>
          </a:p>
        </p:txBody>
      </p:sp>
      <p:pic>
        <p:nvPicPr>
          <p:cNvPr id="2050" name="Picture 2" descr="Colour Overlay For Dyslexia A4 Pack | Dyslexia Overlays For Visual Stress  Relief | Dyslexia Coloured Overlays For Reading Aids |Coloured Overlays For  Dyslexia Aids For Children | Dyslexia Reading Aids :">
            <a:extLst>
              <a:ext uri="{FF2B5EF4-FFF2-40B4-BE49-F238E27FC236}">
                <a16:creationId xmlns:a16="http://schemas.microsoft.com/office/drawing/2014/main" id="{99A44F51-7383-B7D5-08D7-3DEA29BFFF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363908">
            <a:off x="9941597" y="348270"/>
            <a:ext cx="2143178" cy="2143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0809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DD521-981F-9B65-2B09-C2BDC929A70E}"/>
              </a:ext>
            </a:extLst>
          </p:cNvPr>
          <p:cNvSpPr>
            <a:spLocks noGrp="1"/>
          </p:cNvSpPr>
          <p:nvPr>
            <p:ph type="title"/>
          </p:nvPr>
        </p:nvSpPr>
        <p:spPr/>
        <p:txBody>
          <a:bodyPr>
            <a:normAutofit/>
          </a:bodyPr>
          <a:lstStyle/>
          <a:p>
            <a:pPr algn="ctr"/>
            <a:r>
              <a:rPr lang="en-GB" sz="3600" u="sng"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DB0C8F60-87A9-3C3E-624B-0067147CD5EE}"/>
              </a:ext>
            </a:extLst>
          </p:cNvPr>
          <p:cNvSpPr>
            <a:spLocks noGrp="1"/>
          </p:cNvSpPr>
          <p:nvPr>
            <p:ph idx="1"/>
          </p:nvPr>
        </p:nvSpPr>
        <p:spPr/>
        <p:txBody>
          <a:bodyPr/>
          <a:lstStyle/>
          <a:p>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https://www.twinkl.co.uk/teaching-wiki/multisensory-learning#:~:text=The%20main%20benefit%20of%20multisensory,a%20way%20that%20suits%20them</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https://www.consortiumeducation.com/early-years/sen-and-multi-sensory#:~:text=Lights%2C%20sounds%2C%20colours%20and%20textures,the%20world%20in%20different%20ways</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https://www.structural-learning.com/post/multisensory-learning-in-the-classroom-a-teachers-guide</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https://www.dyslexia-reading-well.com/multisensory-learning.html#:~:text=Specific%20tactile%20techniques%20include%20the,for%20good%20tactile%20learning%20media</a:t>
            </a:r>
            <a:r>
              <a:rPr lang="en-GB" sz="1400" dirty="0">
                <a:latin typeface="Arial" panose="020B0604020202020204" pitchFamily="34" charset="0"/>
                <a:cs typeface="Arial" panose="020B0604020202020204" pitchFamily="34" charset="0"/>
              </a:rPr>
              <a:t>.</a:t>
            </a:r>
          </a:p>
          <a:p>
            <a:r>
              <a:rPr lang="en-GB" sz="1400" b="0" i="0" dirty="0" err="1">
                <a:effectLst/>
                <a:latin typeface="Arial" panose="020B0604020202020204" pitchFamily="34" charset="0"/>
                <a:cs typeface="Arial" panose="020B0604020202020204" pitchFamily="34" charset="0"/>
              </a:rPr>
              <a:t>Colored</a:t>
            </a:r>
            <a:r>
              <a:rPr lang="en-GB" sz="1400" b="0" i="0" dirty="0">
                <a:effectLst/>
                <a:latin typeface="Arial" panose="020B0604020202020204" pitchFamily="34" charset="0"/>
                <a:cs typeface="Arial" panose="020B0604020202020204" pitchFamily="34" charset="0"/>
              </a:rPr>
              <a:t> overlays are claimed to alleviate visual stress and improve symptoms commonly related to dyslexia such as low reading rate, accuracy, and comprehension (Evans et al. </a:t>
            </a:r>
            <a:r>
              <a:rPr lang="en-GB" sz="1400" b="0" i="0" u="sng" dirty="0">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1999</a:t>
            </a:r>
            <a:r>
              <a:rPr lang="en-GB" sz="1400" b="0" i="0" dirty="0">
                <a:effectLst/>
                <a:latin typeface="Arial" panose="020B0604020202020204" pitchFamily="34" charset="0"/>
                <a:cs typeface="Arial" panose="020B0604020202020204" pitchFamily="34" charset="0"/>
              </a:rPr>
              <a:t>; </a:t>
            </a:r>
            <a:r>
              <a:rPr lang="en-GB" sz="1400" b="0" i="0" dirty="0" err="1">
                <a:effectLst/>
                <a:latin typeface="Arial" panose="020B0604020202020204" pitchFamily="34" charset="0"/>
                <a:cs typeface="Arial" panose="020B0604020202020204" pitchFamily="34" charset="0"/>
              </a:rPr>
              <a:t>Rickelman</a:t>
            </a:r>
            <a:r>
              <a:rPr lang="en-GB" sz="1400" b="0" i="0" dirty="0">
                <a:effectLst/>
                <a:latin typeface="Arial" panose="020B0604020202020204" pitchFamily="34" charset="0"/>
                <a:cs typeface="Arial" panose="020B0604020202020204" pitchFamily="34" charset="0"/>
              </a:rPr>
              <a:t> &amp; Henk, </a:t>
            </a:r>
            <a:r>
              <a:rPr lang="en-GB" sz="1400" b="0" i="0" u="sng" dirty="0">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1990</a:t>
            </a:r>
            <a:r>
              <a:rPr lang="en-GB" sz="1400" b="0" i="0" dirty="0">
                <a:effectLst/>
                <a:latin typeface="Arial" panose="020B0604020202020204" pitchFamily="34" charset="0"/>
                <a:cs typeface="Arial" panose="020B0604020202020204" pitchFamily="34" charset="0"/>
              </a:rPr>
              <a:t>; “What is Irlen Syndrome,” </a:t>
            </a:r>
            <a:r>
              <a:rPr lang="en-GB" sz="1400" b="0" i="0" u="sng" dirty="0">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n.d.</a:t>
            </a:r>
            <a:r>
              <a:rPr lang="en-GB" sz="1400" b="0" i="0" dirty="0">
                <a:effectLst/>
                <a:latin typeface="Arial" panose="020B0604020202020204" pitchFamily="34" charset="0"/>
                <a:cs typeface="Arial" panose="020B0604020202020204" pitchFamily="34" charset="0"/>
              </a:rPr>
              <a:t>).</a:t>
            </a:r>
          </a:p>
          <a:p>
            <a:r>
              <a:rPr lang="en-GB" sz="1400" i="0" dirty="0">
                <a:effectLst/>
                <a:latin typeface="Arial" panose="020B0604020202020204" pitchFamily="34" charset="0"/>
                <a:cs typeface="Arial" panose="020B0604020202020204" pitchFamily="34" charset="0"/>
              </a:rPr>
              <a:t>SEND Code of Practice, British Dyslexia Association 2016.</a:t>
            </a:r>
          </a:p>
          <a:p>
            <a:r>
              <a:rPr lang="en-GB" sz="1400" i="0" dirty="0">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https://www.bdadyslexia.org.uk/advice/children/my-childs-education/send-code-of-practice</a:t>
            </a:r>
            <a:endParaRPr lang="en-GB" sz="1400" i="0" dirty="0">
              <a:effectLst/>
              <a:latin typeface="Arial" panose="020B0604020202020204" pitchFamily="34" charset="0"/>
              <a:cs typeface="Arial" panose="020B0604020202020204" pitchFamily="34" charset="0"/>
            </a:endParaRPr>
          </a:p>
          <a:p>
            <a:endParaRPr lang="en-GB" sz="1400" i="0" dirty="0">
              <a:effectLst/>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58716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74</TotalTime>
  <Words>1574</Words>
  <Application>Microsoft Office PowerPoint</Application>
  <PresentationFormat>Widescreen</PresentationFormat>
  <Paragraphs>37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Overcoming Barriers of Specific Learning Difficulties</vt:lpstr>
      <vt:lpstr>Why Are Multi Sensory Resources Important?</vt:lpstr>
      <vt:lpstr>What are multi sensory resources?  </vt:lpstr>
      <vt:lpstr>How is it used and who for?</vt:lpstr>
      <vt:lpstr>What areas of learning and development does it support?</vt:lpstr>
      <vt:lpstr>What theory and policy can be linked to it?</vt:lpstr>
      <vt:lpstr>What is the emotional and social impact?</vt:lpstr>
      <vt:lpstr>What are the benefits of this support? Are there any barriers</vt:lpstr>
      <vt:lpstr>What did I find out?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Overcoming Barriers of Specific Learning Difficulties</dc:title>
  <dc:creator>Charlotte Victoria Bright (2011478)</dc:creator>
  <cp:lastModifiedBy>Charlotte Victoria Bright (2011478)</cp:lastModifiedBy>
  <cp:revision>2</cp:revision>
  <dcterms:created xsi:type="dcterms:W3CDTF">2022-05-16T21:04:31Z</dcterms:created>
  <dcterms:modified xsi:type="dcterms:W3CDTF">2022-05-16T22:19:29Z</dcterms:modified>
</cp:coreProperties>
</file>