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62" r:id="rId5"/>
    <p:sldId id="263" r:id="rId6"/>
    <p:sldId id="266" r:id="rId7"/>
    <p:sldId id="264" r:id="rId8"/>
    <p:sldId id="269" r:id="rId9"/>
    <p:sldId id="270" r:id="rId10"/>
    <p:sldId id="271" r:id="rId11"/>
    <p:sldId id="272" r:id="rId12"/>
    <p:sldId id="267" r:id="rId13"/>
    <p:sldId id="273" r:id="rId14"/>
    <p:sldId id="268" r:id="rId15"/>
    <p:sldId id="274"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76" d="100"/>
          <a:sy n="76" d="100"/>
        </p:scale>
        <p:origin x="132"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07/05/2019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07/05/2019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07/05/2019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Z_KspIX1oX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114651"/>
          </a:xfrm>
        </p:spPr>
        <p:txBody>
          <a:bodyPr/>
          <a:lstStyle/>
          <a:p>
            <a:r>
              <a:rPr lang="en-GB" dirty="0" smtClean="0"/>
              <a:t>Marketing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1542" y="2374900"/>
            <a:ext cx="6008915" cy="4005943"/>
          </a:xfrm>
          <a:prstGeom prst="rect">
            <a:avLst/>
          </a:pr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Marketing?					15mins</a:t>
            </a:r>
            <a:endParaRPr lang="en-GB" dirty="0"/>
          </a:p>
        </p:txBody>
      </p:sp>
      <p:sp>
        <p:nvSpPr>
          <p:cNvPr id="3" name="Content Placeholder 2"/>
          <p:cNvSpPr>
            <a:spLocks noGrp="1"/>
          </p:cNvSpPr>
          <p:nvPr>
            <p:ph idx="1"/>
          </p:nvPr>
        </p:nvSpPr>
        <p:spPr/>
        <p:txBody>
          <a:bodyPr/>
          <a:lstStyle/>
          <a:p>
            <a:pPr marL="0" indent="0">
              <a:buNone/>
            </a:pPr>
            <a:r>
              <a:rPr lang="en-GB" dirty="0" smtClean="0"/>
              <a:t>In Groups,</a:t>
            </a:r>
          </a:p>
          <a:p>
            <a:pPr marL="0" indent="0">
              <a:buNone/>
            </a:pPr>
            <a:r>
              <a:rPr lang="en-GB" dirty="0" smtClean="0"/>
              <a:t>Consider what Marketing is?  What can and does Marketing do?</a:t>
            </a:r>
          </a:p>
          <a:p>
            <a:pPr marL="0" indent="0">
              <a:buNone/>
            </a:pPr>
            <a:endParaRPr lang="en-GB" dirty="0" smtClean="0"/>
          </a:p>
          <a:p>
            <a:pPr marL="0" indent="0">
              <a:buNone/>
            </a:pPr>
            <a:r>
              <a:rPr lang="en-GB" dirty="0" smtClean="0"/>
              <a:t> ** Design a definition **</a:t>
            </a:r>
          </a:p>
          <a:p>
            <a:pPr marL="0" indent="0">
              <a:buNone/>
            </a:pPr>
            <a:endParaRPr lang="en-GB" dirty="0"/>
          </a:p>
          <a:p>
            <a:pPr marL="0" indent="0">
              <a:buNone/>
            </a:pPr>
            <a:r>
              <a:rPr lang="en-GB" dirty="0" smtClean="0"/>
              <a:t>https://www.youtube.com/watch?v=i1xz5Kv-7VY</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881523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365125"/>
            <a:ext cx="11223171" cy="1325563"/>
          </a:xfrm>
        </p:spPr>
        <p:txBody>
          <a:bodyPr/>
          <a:lstStyle/>
          <a:p>
            <a:r>
              <a:rPr lang="en-GB" dirty="0" smtClean="0"/>
              <a:t>A few definitions</a:t>
            </a:r>
            <a:endParaRPr lang="en-GB" dirty="0"/>
          </a:p>
        </p:txBody>
      </p:sp>
      <p:sp>
        <p:nvSpPr>
          <p:cNvPr id="3" name="Content Placeholder 2"/>
          <p:cNvSpPr>
            <a:spLocks noGrp="1"/>
          </p:cNvSpPr>
          <p:nvPr>
            <p:ph idx="1"/>
          </p:nvPr>
        </p:nvSpPr>
        <p:spPr>
          <a:xfrm>
            <a:off x="130629" y="1469571"/>
            <a:ext cx="11794671" cy="4740049"/>
          </a:xfrm>
        </p:spPr>
        <p:txBody>
          <a:bodyPr>
            <a:normAutofit lnSpcReduction="10000"/>
          </a:bodyPr>
          <a:lstStyle/>
          <a:p>
            <a:pPr marL="0" indent="0">
              <a:buNone/>
            </a:pPr>
            <a:r>
              <a:rPr lang="en-GB" dirty="0" smtClean="0"/>
              <a:t>“Marketing is a social and managerial process by which individuals and groups obtain what they want and need through creating and exchanging products and value with others (Kotler </a:t>
            </a:r>
            <a:r>
              <a:rPr lang="en-GB" i="1" dirty="0" smtClean="0"/>
              <a:t>et al</a:t>
            </a:r>
            <a:r>
              <a:rPr lang="en-GB" dirty="0" smtClean="0"/>
              <a:t>, 1999)”</a:t>
            </a:r>
          </a:p>
          <a:p>
            <a:pPr marL="0" indent="0">
              <a:buNone/>
            </a:pPr>
            <a:r>
              <a:rPr lang="en-GB" dirty="0" smtClean="0"/>
              <a:t>“Marketing is the management process responsible for identifying, anticipating and satisfying customers’ requirements profitably”. (CIM)</a:t>
            </a:r>
          </a:p>
          <a:p>
            <a:pPr marL="0" indent="0">
              <a:buNone/>
            </a:pPr>
            <a:r>
              <a:rPr lang="en-GB" dirty="0" smtClean="0"/>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dirty="0"/>
          </a:p>
          <a:p>
            <a:pPr marL="0" indent="0">
              <a:buNone/>
            </a:pPr>
            <a:r>
              <a:rPr lang="en-GB" dirty="0" smtClean="0"/>
              <a:t>Which one do you prefer and why?</a:t>
            </a:r>
          </a:p>
          <a:p>
            <a:pPr marL="0" indent="0">
              <a:buNone/>
            </a:pPr>
            <a:endParaRPr lang="en-GB" dirty="0"/>
          </a:p>
        </p:txBody>
      </p:sp>
    </p:spTree>
    <p:extLst>
      <p:ext uri="{BB962C8B-B14F-4D97-AF65-F5344CB8AC3E}">
        <p14:creationId xmlns:p14="http://schemas.microsoft.com/office/powerpoint/2010/main" val="2161559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Concept</a:t>
            </a:r>
            <a:endParaRPr lang="en-GB" dirty="0"/>
          </a:p>
        </p:txBody>
      </p:sp>
      <p:sp>
        <p:nvSpPr>
          <p:cNvPr id="3" name="Content Placeholder 2"/>
          <p:cNvSpPr>
            <a:spLocks noGrp="1"/>
          </p:cNvSpPr>
          <p:nvPr>
            <p:ph idx="1"/>
          </p:nvPr>
        </p:nvSpPr>
        <p:spPr>
          <a:xfrm>
            <a:off x="838200" y="1825625"/>
            <a:ext cx="10515600" cy="4722132"/>
          </a:xfrm>
        </p:spPr>
        <p:txBody>
          <a:bodyPr>
            <a:normAutofit lnSpcReduction="10000"/>
          </a:bodyPr>
          <a:lstStyle/>
          <a:p>
            <a:pPr marL="0" indent="0">
              <a:buNone/>
            </a:pPr>
            <a:r>
              <a:rPr lang="en-GB" dirty="0" smtClean="0"/>
              <a:t>Created in the 1950’s</a:t>
            </a:r>
          </a:p>
          <a:p>
            <a:pPr marL="0" indent="0">
              <a:buNone/>
            </a:pPr>
            <a:r>
              <a:rPr lang="en-GB" dirty="0" smtClean="0"/>
              <a:t>The implementation structure of the Marketing philosophy.</a:t>
            </a:r>
          </a:p>
          <a:p>
            <a:pPr marL="0" indent="0">
              <a:buNone/>
            </a:pPr>
            <a:r>
              <a:rPr lang="en-GB" dirty="0" smtClean="0"/>
              <a:t>The Marketing Philosophy includes 4 key areas:</a:t>
            </a:r>
            <a:br>
              <a:rPr lang="en-GB" dirty="0" smtClean="0"/>
            </a:br>
            <a:endParaRPr lang="en-GB" dirty="0" smtClean="0"/>
          </a:p>
          <a:p>
            <a:pPr>
              <a:buFont typeface="Wingdings" panose="05000000000000000000" pitchFamily="2" charset="2"/>
              <a:buChar char="q"/>
            </a:pPr>
            <a:r>
              <a:rPr lang="en-GB" sz="2000" dirty="0" smtClean="0"/>
              <a:t>Customer Orientation</a:t>
            </a:r>
          </a:p>
          <a:p>
            <a:pPr marL="0" indent="0">
              <a:buNone/>
            </a:pPr>
            <a:r>
              <a:rPr lang="en-GB" sz="2000" dirty="0" smtClean="0"/>
              <a:t>Understanding of customer needs, wants and behaviour.</a:t>
            </a:r>
          </a:p>
          <a:p>
            <a:pPr>
              <a:buFont typeface="Wingdings" panose="05000000000000000000" pitchFamily="2" charset="2"/>
              <a:buChar char="q"/>
            </a:pPr>
            <a:r>
              <a:rPr lang="en-GB" sz="2000" dirty="0" smtClean="0"/>
              <a:t>Integrated Effort</a:t>
            </a:r>
          </a:p>
          <a:p>
            <a:pPr marL="0" indent="0">
              <a:buNone/>
            </a:pPr>
            <a:r>
              <a:rPr lang="en-GB" sz="2000" dirty="0" smtClean="0"/>
              <a:t>The marketing function must be integrated into all areas of the Business</a:t>
            </a:r>
          </a:p>
          <a:p>
            <a:pPr>
              <a:buFont typeface="Wingdings" panose="05000000000000000000" pitchFamily="2" charset="2"/>
              <a:buChar char="q"/>
            </a:pPr>
            <a:r>
              <a:rPr lang="en-GB" sz="2000" dirty="0" smtClean="0"/>
              <a:t>Profit Direction</a:t>
            </a:r>
          </a:p>
          <a:p>
            <a:pPr marL="0" indent="0">
              <a:buNone/>
            </a:pPr>
            <a:r>
              <a:rPr lang="en-GB" sz="2000" dirty="0" smtClean="0"/>
              <a:t>Focus efforts on profit rather than sales volumes</a:t>
            </a:r>
          </a:p>
          <a:p>
            <a:pPr>
              <a:buFont typeface="Wingdings" panose="05000000000000000000" pitchFamily="2" charset="2"/>
              <a:buChar char="q"/>
            </a:pPr>
            <a:r>
              <a:rPr lang="en-GB" sz="2000" dirty="0" smtClean="0"/>
              <a:t>Competitor orientation</a:t>
            </a:r>
          </a:p>
          <a:p>
            <a:pPr marL="0" indent="0">
              <a:buNone/>
            </a:pPr>
            <a:r>
              <a:rPr lang="en-GB" sz="2000" dirty="0" smtClean="0"/>
              <a:t>Considering Competitors approach</a:t>
            </a:r>
            <a:endParaRPr lang="en-GB" sz="2000" dirty="0"/>
          </a:p>
        </p:txBody>
      </p:sp>
    </p:spTree>
    <p:extLst>
      <p:ext uri="{BB962C8B-B14F-4D97-AF65-F5344CB8AC3E}">
        <p14:creationId xmlns:p14="http://schemas.microsoft.com/office/powerpoint/2010/main" val="616631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Tools to assist with the implementation</a:t>
            </a:r>
            <a:endParaRPr lang="en-GB" dirty="0"/>
          </a:p>
        </p:txBody>
      </p:sp>
      <p:sp>
        <p:nvSpPr>
          <p:cNvPr id="3" name="Content Placeholder 2"/>
          <p:cNvSpPr>
            <a:spLocks noGrp="1"/>
          </p:cNvSpPr>
          <p:nvPr>
            <p:ph idx="1"/>
          </p:nvPr>
        </p:nvSpPr>
        <p:spPr>
          <a:xfrm>
            <a:off x="838200" y="1825625"/>
            <a:ext cx="4370614" cy="4351338"/>
          </a:xfrm>
        </p:spPr>
        <p:txBody>
          <a:bodyPr>
            <a:normAutofit/>
          </a:bodyPr>
          <a:lstStyle/>
          <a:p>
            <a:pPr marL="0" indent="0">
              <a:buNone/>
            </a:pPr>
            <a:r>
              <a:rPr lang="en-GB" dirty="0" smtClean="0"/>
              <a:t>Include:</a:t>
            </a:r>
          </a:p>
          <a:p>
            <a:r>
              <a:rPr lang="en-GB" dirty="0" smtClean="0"/>
              <a:t>Marketing mix</a:t>
            </a:r>
          </a:p>
          <a:p>
            <a:r>
              <a:rPr lang="en-GB" dirty="0" smtClean="0"/>
              <a:t>Product planning</a:t>
            </a:r>
          </a:p>
          <a:p>
            <a:r>
              <a:rPr lang="en-GB" dirty="0" smtClean="0"/>
              <a:t>Pricing</a:t>
            </a:r>
          </a:p>
          <a:p>
            <a:r>
              <a:rPr lang="en-GB" dirty="0" smtClean="0"/>
              <a:t>Branding</a:t>
            </a:r>
          </a:p>
          <a:p>
            <a:r>
              <a:rPr lang="en-GB" dirty="0" smtClean="0"/>
              <a:t>Channels of distribution</a:t>
            </a:r>
          </a:p>
        </p:txBody>
      </p:sp>
      <p:sp>
        <p:nvSpPr>
          <p:cNvPr id="4" name="TextBox 3"/>
          <p:cNvSpPr txBox="1"/>
          <p:nvPr/>
        </p:nvSpPr>
        <p:spPr>
          <a:xfrm>
            <a:off x="5568043" y="2282825"/>
            <a:ext cx="5192485"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Personal selling</a:t>
            </a:r>
          </a:p>
          <a:p>
            <a:pPr marL="457200" indent="-457200">
              <a:buFont typeface="Arial" panose="020B0604020202020204" pitchFamily="34" charset="0"/>
              <a:buChar char="•"/>
            </a:pPr>
            <a:r>
              <a:rPr lang="en-GB" sz="2800" dirty="0" smtClean="0"/>
              <a:t>Advertising</a:t>
            </a:r>
          </a:p>
          <a:p>
            <a:pPr marL="457200" indent="-457200">
              <a:buFont typeface="Arial" panose="020B0604020202020204" pitchFamily="34" charset="0"/>
              <a:buChar char="•"/>
            </a:pPr>
            <a:r>
              <a:rPr lang="en-GB" sz="2800" dirty="0" smtClean="0"/>
              <a:t>Sales promotion</a:t>
            </a:r>
          </a:p>
          <a:p>
            <a:pPr marL="457200" indent="-457200">
              <a:buFont typeface="Arial" panose="020B0604020202020204" pitchFamily="34" charset="0"/>
              <a:buChar char="•"/>
            </a:pPr>
            <a:r>
              <a:rPr lang="en-GB" sz="2800" dirty="0" smtClean="0"/>
              <a:t>Service</a:t>
            </a:r>
          </a:p>
          <a:p>
            <a:pPr marL="457200" indent="-457200">
              <a:buFont typeface="Arial" panose="020B0604020202020204" pitchFamily="34" charset="0"/>
              <a:buChar char="•"/>
            </a:pPr>
            <a:r>
              <a:rPr lang="en-GB" sz="2800" dirty="0" smtClean="0"/>
              <a:t>Physical distribution </a:t>
            </a:r>
          </a:p>
          <a:p>
            <a:pPr marL="457200" indent="-457200">
              <a:buFont typeface="Arial" panose="020B0604020202020204" pitchFamily="34" charset="0"/>
              <a:buChar char="•"/>
            </a:pPr>
            <a:r>
              <a:rPr lang="en-GB" sz="2800" dirty="0" smtClean="0"/>
              <a:t>Market Research</a:t>
            </a:r>
            <a:endParaRPr lang="en-GB" sz="2800" dirty="0"/>
          </a:p>
        </p:txBody>
      </p:sp>
    </p:spTree>
    <p:extLst>
      <p:ext uri="{BB962C8B-B14F-4D97-AF65-F5344CB8AC3E}">
        <p14:creationId xmlns:p14="http://schemas.microsoft.com/office/powerpoint/2010/main" val="4112773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differences between the Marketing Concept and anything before</a:t>
            </a:r>
            <a:endParaRPr lang="en-GB" dirty="0"/>
          </a:p>
        </p:txBody>
      </p:sp>
      <p:sp>
        <p:nvSpPr>
          <p:cNvPr id="3" name="Content Placeholder 2"/>
          <p:cNvSpPr>
            <a:spLocks noGrp="1"/>
          </p:cNvSpPr>
          <p:nvPr>
            <p:ph idx="1"/>
          </p:nvPr>
        </p:nvSpPr>
        <p:spPr/>
        <p:txBody>
          <a:bodyPr/>
          <a:lstStyle/>
          <a:p>
            <a:r>
              <a:rPr lang="en-GB" dirty="0" smtClean="0"/>
              <a:t>Identifies customer needs and satisfies them</a:t>
            </a:r>
          </a:p>
          <a:p>
            <a:r>
              <a:rPr lang="en-GB" dirty="0" smtClean="0"/>
              <a:t>Making products which will sell instead of selling what is made</a:t>
            </a:r>
          </a:p>
          <a:p>
            <a:r>
              <a:rPr lang="en-GB" dirty="0" smtClean="0"/>
              <a:t>Realising that the customer is more important than the product</a:t>
            </a:r>
          </a:p>
          <a:p>
            <a:r>
              <a:rPr lang="en-GB" dirty="0" smtClean="0"/>
              <a:t>Liberty of the customer to buy in terms of place, quality, kind and quantity.</a:t>
            </a:r>
          </a:p>
          <a:p>
            <a:r>
              <a:rPr lang="en-GB" dirty="0" smtClean="0"/>
              <a:t>Satisfying the esteem of consumers</a:t>
            </a:r>
          </a:p>
          <a:p>
            <a:r>
              <a:rPr lang="en-GB" dirty="0" smtClean="0"/>
              <a:t>Drawing up a marketing approach to gain the confidence of consumers and achieve business targets.</a:t>
            </a:r>
            <a:endParaRPr lang="en-GB" dirty="0"/>
          </a:p>
        </p:txBody>
      </p:sp>
    </p:spTree>
    <p:extLst>
      <p:ext uri="{BB962C8B-B14F-4D97-AF65-F5344CB8AC3E}">
        <p14:creationId xmlns:p14="http://schemas.microsoft.com/office/powerpoint/2010/main" val="2530520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Elements of a Marketing Plan</a:t>
            </a:r>
            <a:endParaRPr lang="en-GB" dirty="0"/>
          </a:p>
        </p:txBody>
      </p:sp>
      <p:sp>
        <p:nvSpPr>
          <p:cNvPr id="3" name="Content Placeholder 2"/>
          <p:cNvSpPr>
            <a:spLocks noGrp="1"/>
          </p:cNvSpPr>
          <p:nvPr>
            <p:ph idx="1"/>
          </p:nvPr>
        </p:nvSpPr>
        <p:spPr/>
        <p:txBody>
          <a:bodyPr/>
          <a:lstStyle/>
          <a:p>
            <a:r>
              <a:rPr lang="en-GB" dirty="0"/>
              <a:t>Know your market and its customers</a:t>
            </a:r>
          </a:p>
          <a:p>
            <a:r>
              <a:rPr lang="en-GB" dirty="0"/>
              <a:t>PEST Analysis</a:t>
            </a:r>
          </a:p>
          <a:p>
            <a:r>
              <a:rPr lang="en-GB" dirty="0" smtClean="0"/>
              <a:t>SMART </a:t>
            </a:r>
            <a:r>
              <a:rPr lang="en-GB" dirty="0"/>
              <a:t>objectives</a:t>
            </a:r>
          </a:p>
          <a:p>
            <a:r>
              <a:rPr lang="en-GB" dirty="0"/>
              <a:t>7Ps </a:t>
            </a:r>
          </a:p>
          <a:p>
            <a:r>
              <a:rPr lang="en-GB" dirty="0"/>
              <a:t>Competitor </a:t>
            </a:r>
            <a:r>
              <a:rPr lang="en-GB" dirty="0" smtClean="0"/>
              <a:t>analysis</a:t>
            </a:r>
          </a:p>
          <a:p>
            <a:r>
              <a:rPr lang="en-GB" dirty="0"/>
              <a:t>Segmentation </a:t>
            </a:r>
          </a:p>
          <a:p>
            <a:r>
              <a:rPr lang="en-GB" dirty="0"/>
              <a:t>Targeting</a:t>
            </a:r>
          </a:p>
          <a:p>
            <a:r>
              <a:rPr lang="en-GB" dirty="0"/>
              <a:t>Positioning</a:t>
            </a:r>
          </a:p>
          <a:p>
            <a:endParaRPr lang="en-GB" dirty="0"/>
          </a:p>
          <a:p>
            <a:endParaRPr lang="en-GB" dirty="0"/>
          </a:p>
        </p:txBody>
      </p:sp>
    </p:spTree>
    <p:extLst>
      <p:ext uri="{BB962C8B-B14F-4D97-AF65-F5344CB8AC3E}">
        <p14:creationId xmlns:p14="http://schemas.microsoft.com/office/powerpoint/2010/main" val="1595364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 </a:t>
            </a:r>
            <a:endParaRPr lang="en-GB" dirty="0"/>
          </a:p>
        </p:txBody>
      </p:sp>
      <p:sp>
        <p:nvSpPr>
          <p:cNvPr id="3" name="Content Placeholder 2"/>
          <p:cNvSpPr>
            <a:spLocks noGrp="1"/>
          </p:cNvSpPr>
          <p:nvPr>
            <p:ph idx="1"/>
          </p:nvPr>
        </p:nvSpPr>
        <p:spPr/>
        <p:txBody>
          <a:bodyPr>
            <a:normAutofit/>
          </a:bodyPr>
          <a:lstStyle/>
          <a:p>
            <a:pPr marL="0" indent="0">
              <a:buNone/>
            </a:pPr>
            <a:r>
              <a:rPr lang="en-GB" sz="3600" dirty="0"/>
              <a:t>PEST is an acronym for Political, Economic, Social and Technological. </a:t>
            </a:r>
            <a:br>
              <a:rPr lang="en-GB" sz="3600" dirty="0"/>
            </a:br>
            <a:r>
              <a:rPr lang="en-GB" sz="3600" dirty="0"/>
              <a:t>This analysis is used to assess these four external factors in relation to your business situation. </a:t>
            </a:r>
            <a:br>
              <a:rPr lang="en-GB" sz="3600" dirty="0"/>
            </a:br>
            <a:r>
              <a:rPr lang="en-GB" sz="3600" dirty="0"/>
              <a:t>Basically, a PEST analysis helps you determine how these factors will affect the performance and activities of your business in the long-term.</a:t>
            </a:r>
          </a:p>
        </p:txBody>
      </p:sp>
    </p:spTree>
    <p:extLst>
      <p:ext uri="{BB962C8B-B14F-4D97-AF65-F5344CB8AC3E}">
        <p14:creationId xmlns:p14="http://schemas.microsoft.com/office/powerpoint/2010/main" val="1894346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 Analysis</a:t>
            </a:r>
            <a:endParaRPr lang="en-GB" dirty="0"/>
          </a:p>
        </p:txBody>
      </p:sp>
      <p:pic>
        <p:nvPicPr>
          <p:cNvPr id="4" name="Content Placeholder 3"/>
          <p:cNvPicPr>
            <a:picLocks noGrp="1" noChangeAspect="1"/>
          </p:cNvPicPr>
          <p:nvPr>
            <p:ph idx="1"/>
          </p:nvPr>
        </p:nvPicPr>
        <p:blipFill>
          <a:blip r:embed="rId2"/>
          <a:stretch>
            <a:fillRect/>
          </a:stretch>
        </p:blipFill>
        <p:spPr>
          <a:xfrm>
            <a:off x="1431365" y="1825625"/>
            <a:ext cx="9329269" cy="4351338"/>
          </a:xfrm>
          <a:prstGeom prst="rect">
            <a:avLst/>
          </a:prstGeom>
        </p:spPr>
      </p:pic>
    </p:spTree>
    <p:extLst>
      <p:ext uri="{BB962C8B-B14F-4D97-AF65-F5344CB8AC3E}">
        <p14:creationId xmlns:p14="http://schemas.microsoft.com/office/powerpoint/2010/main" val="200099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you groups, discuss the PEST analysis and its application to your business idea.</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46745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Mix</a:t>
            </a:r>
            <a:endParaRPr lang="en-GB" dirty="0"/>
          </a:p>
        </p:txBody>
      </p:sp>
      <p:sp>
        <p:nvSpPr>
          <p:cNvPr id="3" name="Content Placeholder 2"/>
          <p:cNvSpPr>
            <a:spLocks noGrp="1"/>
          </p:cNvSpPr>
          <p:nvPr>
            <p:ph idx="1"/>
          </p:nvPr>
        </p:nvSpPr>
        <p:spPr/>
        <p:txBody>
          <a:bodyPr/>
          <a:lstStyle/>
          <a:p>
            <a:pPr marL="0" indent="0">
              <a:buNone/>
            </a:pPr>
            <a:r>
              <a:rPr lang="en-GB" dirty="0"/>
              <a:t>Originated in the 1960’s, Neil Borden (1964) identified twelve controllable marketing elements that if properly managed would create a profitable business operation.  Jeremy McCarthy (1964), then reduced this theory to four key areas:</a:t>
            </a:r>
          </a:p>
          <a:p>
            <a:pPr marL="0" indent="0">
              <a:buNone/>
            </a:pPr>
            <a:r>
              <a:rPr lang="en-GB" dirty="0"/>
              <a:t>Price</a:t>
            </a:r>
          </a:p>
          <a:p>
            <a:pPr marL="0" indent="0">
              <a:buNone/>
            </a:pPr>
            <a:r>
              <a:rPr lang="en-GB" dirty="0"/>
              <a:t>Product </a:t>
            </a:r>
          </a:p>
          <a:p>
            <a:pPr marL="0" indent="0">
              <a:buNone/>
            </a:pPr>
            <a:r>
              <a:rPr lang="en-GB" dirty="0"/>
              <a:t>Promotion</a:t>
            </a:r>
          </a:p>
          <a:p>
            <a:pPr marL="0" indent="0">
              <a:buNone/>
            </a:pPr>
            <a:r>
              <a:rPr lang="en-GB" dirty="0"/>
              <a:t>Place</a:t>
            </a:r>
          </a:p>
          <a:p>
            <a:pPr marL="0" indent="0">
              <a:buNone/>
            </a:pPr>
            <a:r>
              <a:rPr lang="en-GB" dirty="0" smtClean="0"/>
              <a:t>This was later replaced with 7Ps as </a:t>
            </a:r>
            <a:endParaRPr lang="en-GB" dirty="0"/>
          </a:p>
          <a:p>
            <a:pPr marL="0" indent="0">
              <a:buNone/>
            </a:pPr>
            <a:endParaRPr lang="en-GB" dirty="0"/>
          </a:p>
        </p:txBody>
      </p:sp>
    </p:spTree>
    <p:extLst>
      <p:ext uri="{BB962C8B-B14F-4D97-AF65-F5344CB8AC3E}">
        <p14:creationId xmlns:p14="http://schemas.microsoft.com/office/powerpoint/2010/main" val="468027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50805" y="165100"/>
            <a:ext cx="11711744" cy="6565900"/>
          </a:xfrm>
          <a:prstGeom prst="rect">
            <a:avLst/>
          </a:prstGeom>
        </p:spPr>
      </p:pic>
    </p:spTree>
    <p:extLst>
      <p:ext uri="{BB962C8B-B14F-4D97-AF65-F5344CB8AC3E}">
        <p14:creationId xmlns:p14="http://schemas.microsoft.com/office/powerpoint/2010/main" val="2972925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31800"/>
            <a:ext cx="10515600" cy="5745163"/>
          </a:xfrm>
        </p:spPr>
        <p:txBody>
          <a:bodyPr>
            <a:normAutofit/>
          </a:bodyPr>
          <a:lstStyle/>
          <a:p>
            <a:pPr marL="0" indent="0">
              <a:buNone/>
            </a:pPr>
            <a:r>
              <a:rPr lang="en-GB" sz="3200" dirty="0" smtClean="0"/>
              <a:t>Activity:</a:t>
            </a:r>
          </a:p>
          <a:p>
            <a:pPr marL="0" indent="0">
              <a:buNone/>
            </a:pPr>
            <a:endParaRPr lang="en-GB" sz="3200" dirty="0"/>
          </a:p>
          <a:p>
            <a:pPr marL="0" indent="0">
              <a:buNone/>
            </a:pPr>
            <a:r>
              <a:rPr lang="en-GB" sz="3200" dirty="0" smtClean="0"/>
              <a:t>In groups, discuss the 7ps of your Business Idea.  </a:t>
            </a:r>
            <a:endParaRPr lang="en-GB" sz="3200" dirty="0"/>
          </a:p>
        </p:txBody>
      </p:sp>
    </p:spTree>
    <p:extLst>
      <p:ext uri="{BB962C8B-B14F-4D97-AF65-F5344CB8AC3E}">
        <p14:creationId xmlns:p14="http://schemas.microsoft.com/office/powerpoint/2010/main" val="1990362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Competitor Analysis</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sz="4500" dirty="0"/>
              <a:t>Questions that should be asked when undertaking competitor analysis?</a:t>
            </a:r>
          </a:p>
          <a:p>
            <a:pPr marL="0" indent="0">
              <a:buNone/>
            </a:pPr>
            <a:endParaRPr lang="en-GB" sz="4500" dirty="0"/>
          </a:p>
          <a:p>
            <a:r>
              <a:rPr lang="en-GB" dirty="0"/>
              <a:t>Who are our competitors</a:t>
            </a:r>
          </a:p>
          <a:p>
            <a:endParaRPr lang="en-GB" dirty="0"/>
          </a:p>
          <a:p>
            <a:r>
              <a:rPr lang="en-GB" dirty="0"/>
              <a:t> What threats do they pose?</a:t>
            </a:r>
          </a:p>
          <a:p>
            <a:endParaRPr lang="en-GB" dirty="0"/>
          </a:p>
          <a:p>
            <a:r>
              <a:rPr lang="en-GB" dirty="0"/>
              <a:t>What is the profile of our competitors?</a:t>
            </a:r>
          </a:p>
          <a:p>
            <a:endParaRPr lang="en-GB" dirty="0"/>
          </a:p>
          <a:p>
            <a:r>
              <a:rPr lang="en-GB" dirty="0"/>
              <a:t>What are the objectives of our competitors?</a:t>
            </a:r>
          </a:p>
          <a:p>
            <a:endParaRPr lang="en-GB" dirty="0"/>
          </a:p>
          <a:p>
            <a:r>
              <a:rPr lang="en-GB" dirty="0"/>
              <a:t>What strategies are our competitors pursuing and how successful are these strategies?</a:t>
            </a:r>
          </a:p>
          <a:p>
            <a:endParaRPr lang="en-GB" dirty="0"/>
          </a:p>
          <a:p>
            <a:r>
              <a:rPr lang="en-GB" dirty="0"/>
              <a:t>What are the strengths and weaknesses of our competitors?</a:t>
            </a:r>
          </a:p>
          <a:p>
            <a:endParaRPr lang="en-GB" dirty="0"/>
          </a:p>
        </p:txBody>
      </p:sp>
    </p:spTree>
    <p:extLst>
      <p:ext uri="{BB962C8B-B14F-4D97-AF65-F5344CB8AC3E}">
        <p14:creationId xmlns:p14="http://schemas.microsoft.com/office/powerpoint/2010/main" val="2923650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Marketing</a:t>
            </a:r>
            <a:endParaRPr lang="en-GB" dirty="0"/>
          </a:p>
        </p:txBody>
      </p:sp>
      <p:sp>
        <p:nvSpPr>
          <p:cNvPr id="3" name="Content Placeholder 2"/>
          <p:cNvSpPr>
            <a:spLocks noGrp="1"/>
          </p:cNvSpPr>
          <p:nvPr>
            <p:ph idx="1"/>
          </p:nvPr>
        </p:nvSpPr>
        <p:spPr/>
        <p:txBody>
          <a:bodyPr/>
          <a:lstStyle/>
          <a:p>
            <a:pPr marL="0" indent="0">
              <a:buNone/>
            </a:pPr>
            <a:r>
              <a:rPr lang="en-GB" dirty="0">
                <a:hlinkClick r:id="rId2"/>
              </a:rPr>
              <a:t>https://</a:t>
            </a:r>
            <a:r>
              <a:rPr lang="en-GB" dirty="0" smtClean="0">
                <a:hlinkClick r:id="rId2"/>
              </a:rPr>
              <a:t>www.youtube.com/watch?v=Z_KspIX1oXU</a:t>
            </a: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Discuss:  What is the potential of Digital Marketing?</a:t>
            </a:r>
            <a:endParaRPr lang="en-GB" dirty="0"/>
          </a:p>
        </p:txBody>
      </p:sp>
    </p:spTree>
    <p:extLst>
      <p:ext uri="{BB962C8B-B14F-4D97-AF65-F5344CB8AC3E}">
        <p14:creationId xmlns:p14="http://schemas.microsoft.com/office/powerpoint/2010/main" val="1657125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TotalTime>
  <Words>444</Words>
  <Application>Microsoft Office PowerPoint</Application>
  <PresentationFormat>Widescreen</PresentationFormat>
  <Paragraphs>90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Marketing</vt:lpstr>
      <vt:lpstr>What is Marketing?     15mins</vt:lpstr>
      <vt:lpstr>A few definitions</vt:lpstr>
      <vt:lpstr>The Marketing Concept</vt:lpstr>
      <vt:lpstr>PowerPoint Presentation</vt:lpstr>
      <vt:lpstr>Tools to assist with the implementation</vt:lpstr>
      <vt:lpstr>The differences between the Marketing Concept and anything before</vt:lpstr>
      <vt:lpstr>Elements of a Marketing Plan</vt:lpstr>
      <vt:lpstr>PEST </vt:lpstr>
      <vt:lpstr>PEST Analysis</vt:lpstr>
      <vt:lpstr>Activity</vt:lpstr>
      <vt:lpstr>The Marketing Mix</vt:lpstr>
      <vt:lpstr>PowerPoint Presentation</vt:lpstr>
      <vt:lpstr>PowerPoint Presentation</vt:lpstr>
      <vt:lpstr>Competitor Analysis</vt:lpstr>
      <vt:lpstr>Digital Marketing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6</cp:revision>
  <dcterms:created xsi:type="dcterms:W3CDTF">2019-01-21T16:41:47Z</dcterms:created>
  <dcterms:modified xsi:type="dcterms:W3CDTF">2019-05-07T13:31:42Z</dcterms:modified>
</cp:coreProperties>
</file>