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1" r:id="rId2"/>
    <p:sldId id="270" r:id="rId3"/>
    <p:sldId id="260" r:id="rId4"/>
    <p:sldId id="273" r:id="rId5"/>
    <p:sldId id="280" r:id="rId6"/>
    <p:sldId id="272" r:id="rId7"/>
    <p:sldId id="263" r:id="rId8"/>
    <p:sldId id="266" r:id="rId9"/>
    <p:sldId id="279" r:id="rId10"/>
    <p:sldId id="275" r:id="rId11"/>
    <p:sldId id="276" r:id="rId12"/>
    <p:sldId id="277" r:id="rId13"/>
    <p:sldId id="27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2BEEA99-484B-4F8C-8A06-DEB9D4A4DE63}"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1357346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EEA99-484B-4F8C-8A06-DEB9D4A4DE63}"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4248244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BEEA99-484B-4F8C-8A06-DEB9D4A4DE63}"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308512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2BEEA99-484B-4F8C-8A06-DEB9D4A4DE63}"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3585813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2BEEA99-484B-4F8C-8A06-DEB9D4A4DE63}" type="datetimeFigureOut">
              <a:rPr lang="en-GB" smtClean="0"/>
              <a:t>21/02/2018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15967042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2BEEA99-484B-4F8C-8A06-DEB9D4A4DE63}" type="datetimeFigureOut">
              <a:rPr lang="en-GB" smtClean="0"/>
              <a:t>21/02/2018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722589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BEEA99-484B-4F8C-8A06-DEB9D4A4DE63}" type="datetimeFigureOut">
              <a:rPr lang="en-GB" smtClean="0"/>
              <a:t>21/02/2018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3759339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BEEA99-484B-4F8C-8A06-DEB9D4A4DE63}"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3364532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BEEA99-484B-4F8C-8A06-DEB9D4A4DE63}" type="datetimeFigureOut">
              <a:rPr lang="en-GB" smtClean="0"/>
              <a:t>21/02/2018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3279949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EEA99-484B-4F8C-8A06-DEB9D4A4DE63}"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511714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BEEA99-484B-4F8C-8A06-DEB9D4A4DE63}" type="datetimeFigureOut">
              <a:rPr lang="en-GB" smtClean="0"/>
              <a:t>21/02/2018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B3D89C-F2B2-4C32-8B78-9BA26744341C}" type="slidenum">
              <a:rPr lang="en-GB" smtClean="0"/>
              <a:t>‹#›</a:t>
            </a:fld>
            <a:endParaRPr lang="en-GB"/>
          </a:p>
        </p:txBody>
      </p:sp>
    </p:spTree>
    <p:extLst>
      <p:ext uri="{BB962C8B-B14F-4D97-AF65-F5344CB8AC3E}">
        <p14:creationId xmlns:p14="http://schemas.microsoft.com/office/powerpoint/2010/main" val="2121132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EEA99-484B-4F8C-8A06-DEB9D4A4DE63}" type="datetimeFigureOut">
              <a:rPr lang="en-GB" smtClean="0"/>
              <a:t>21/02/2018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AB3D89C-F2B2-4C32-8B78-9BA26744341C}" type="slidenum">
              <a:rPr lang="en-GB" smtClean="0"/>
              <a:t>‹#›</a:t>
            </a:fld>
            <a:endParaRPr lang="en-GB"/>
          </a:p>
        </p:txBody>
      </p:sp>
    </p:spTree>
    <p:extLst>
      <p:ext uri="{BB962C8B-B14F-4D97-AF65-F5344CB8AC3E}">
        <p14:creationId xmlns:p14="http://schemas.microsoft.com/office/powerpoint/2010/main" val="214903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3"/>
          <p:cNvSpPr txBox="1">
            <a:spLocks/>
          </p:cNvSpPr>
          <p:nvPr/>
        </p:nvSpPr>
        <p:spPr>
          <a:xfrm>
            <a:off x="2388085" y="4402836"/>
            <a:ext cx="7012428" cy="757130"/>
          </a:xfrm>
          <a:prstGeom prst="rect">
            <a:avLst/>
          </a:prstGeom>
          <a:solidFill>
            <a:schemeClr val="accent4">
              <a:alpha val="39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Font typeface="Arial" panose="020B0604020202020204" pitchFamily="34" charset="0"/>
              <a:buNone/>
            </a:pPr>
            <a:endParaRPr lang="en-GB" sz="4800" b="1" dirty="0" smtClean="0">
              <a:solidFill>
                <a:schemeClr val="accent4">
                  <a:lumMod val="75000"/>
                </a:schemeClr>
              </a:solidFill>
            </a:endParaRPr>
          </a:p>
        </p:txBody>
      </p:sp>
      <p:sp>
        <p:nvSpPr>
          <p:cNvPr id="4" name="Content Placeholder 3"/>
          <p:cNvSpPr txBox="1">
            <a:spLocks noGrp="1"/>
          </p:cNvSpPr>
          <p:nvPr>
            <p:ph idx="1"/>
          </p:nvPr>
        </p:nvSpPr>
        <p:spPr>
          <a:xfrm>
            <a:off x="2644725" y="3413332"/>
            <a:ext cx="7012428" cy="1421928"/>
          </a:xfrm>
          <a:prstGeom prst="rect">
            <a:avLst/>
          </a:prstGeom>
          <a:solidFill>
            <a:schemeClr val="tx2">
              <a:lumMod val="75000"/>
              <a:alpha val="93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4800" b="1" dirty="0" smtClean="0">
                <a:solidFill>
                  <a:schemeClr val="bg1"/>
                </a:solidFill>
                <a:latin typeface="Aharoni" panose="02010803020104030203" pitchFamily="2" charset="-79"/>
                <a:cs typeface="Aharoni" panose="02010803020104030203" pitchFamily="2" charset="-79"/>
              </a:rPr>
              <a:t>CONSULTANCY PROJECT  </a:t>
            </a:r>
          </a:p>
        </p:txBody>
      </p:sp>
      <p:sp>
        <p:nvSpPr>
          <p:cNvPr id="3" name="TextBox 2"/>
          <p:cNvSpPr txBox="1"/>
          <p:nvPr/>
        </p:nvSpPr>
        <p:spPr>
          <a:xfrm>
            <a:off x="5894299" y="5672408"/>
            <a:ext cx="4002006" cy="1077218"/>
          </a:xfrm>
          <a:prstGeom prst="rect">
            <a:avLst/>
          </a:prstGeom>
          <a:noFill/>
        </p:spPr>
        <p:txBody>
          <a:bodyPr wrap="square" rtlCol="0">
            <a:spAutoFit/>
          </a:bodyPr>
          <a:lstStyle/>
          <a:p>
            <a:r>
              <a:rPr lang="en-GB" dirty="0" smtClean="0"/>
              <a:t> </a:t>
            </a:r>
            <a:r>
              <a:rPr lang="en-GB" sz="3600" b="1" dirty="0">
                <a:solidFill>
                  <a:srgbClr val="FFFF00"/>
                </a:solidFill>
              </a:rPr>
              <a:t>Y</a:t>
            </a:r>
            <a:r>
              <a:rPr lang="en-GB" sz="3600" b="1" dirty="0" smtClean="0">
                <a:solidFill>
                  <a:srgbClr val="FFFF00"/>
                </a:solidFill>
              </a:rPr>
              <a:t>ordanos </a:t>
            </a:r>
            <a:r>
              <a:rPr lang="en-GB" sz="3600" b="1" dirty="0">
                <a:solidFill>
                  <a:srgbClr val="FFFF00"/>
                </a:solidFill>
              </a:rPr>
              <a:t>A</a:t>
            </a:r>
            <a:r>
              <a:rPr lang="en-GB" sz="3600" b="1" dirty="0" smtClean="0">
                <a:solidFill>
                  <a:srgbClr val="FFFF00"/>
                </a:solidFill>
              </a:rPr>
              <a:t>bodom                     </a:t>
            </a:r>
            <a:endParaRPr lang="en-GB" sz="2800" b="1" dirty="0" smtClean="0">
              <a:solidFill>
                <a:srgbClr val="FFFF00"/>
              </a:solidFill>
            </a:endParaRPr>
          </a:p>
          <a:p>
            <a:endParaRPr lang="en-GB" sz="2800" i="1" dirty="0" smtClean="0">
              <a:solidFill>
                <a:srgbClr val="FF0000"/>
              </a:solidFill>
            </a:endParaRPr>
          </a:p>
        </p:txBody>
      </p:sp>
      <p:sp>
        <p:nvSpPr>
          <p:cNvPr id="6" name="TextBox 5"/>
          <p:cNvSpPr txBox="1"/>
          <p:nvPr/>
        </p:nvSpPr>
        <p:spPr>
          <a:xfrm>
            <a:off x="3130520" y="5330780"/>
            <a:ext cx="6765785" cy="646331"/>
          </a:xfrm>
          <a:prstGeom prst="rect">
            <a:avLst/>
          </a:prstGeom>
          <a:noFill/>
        </p:spPr>
        <p:txBody>
          <a:bodyPr wrap="square" rtlCol="0">
            <a:spAutoFit/>
          </a:bodyPr>
          <a:lstStyle/>
          <a:p>
            <a:r>
              <a:rPr lang="en-GB" sz="3600" b="1" dirty="0" smtClean="0">
                <a:solidFill>
                  <a:schemeClr val="bg1"/>
                </a:solidFill>
                <a:latin typeface="Tiresias PCfont" panose="02000400000000000000" pitchFamily="2" charset="0"/>
              </a:rPr>
              <a:t>DEERA RESTAURANT and CAFE</a:t>
            </a:r>
            <a:endParaRPr lang="en-GB" sz="3600" b="1" dirty="0">
              <a:solidFill>
                <a:schemeClr val="bg1"/>
              </a:solidFill>
              <a:latin typeface="Tiresias PCfont" panose="02000400000000000000" pitchFamily="2" charset="0"/>
            </a:endParaRPr>
          </a:p>
        </p:txBody>
      </p:sp>
    </p:spTree>
    <p:extLst>
      <p:ext uri="{BB962C8B-B14F-4D97-AF65-F5344CB8AC3E}">
        <p14:creationId xmlns:p14="http://schemas.microsoft.com/office/powerpoint/2010/main" val="385655691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descr="Related ima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stretch>
            <a:fillRect/>
          </a:stretch>
        </p:blipFill>
        <p:spPr>
          <a:xfrm>
            <a:off x="460375" y="1006779"/>
            <a:ext cx="4108634" cy="4108634"/>
          </a:xfrm>
          <a:prstGeom prst="rect">
            <a:avLst/>
          </a:prstGeom>
          <a:effectLst>
            <a:outerShdw blurRad="50800" dist="38100" dir="5400000" sx="101000" sy="101000" algn="t" rotWithShape="0">
              <a:prstClr val="black">
                <a:alpha val="40000"/>
              </a:prstClr>
            </a:outerShdw>
          </a:effectLst>
        </p:spPr>
      </p:pic>
      <p:sp>
        <p:nvSpPr>
          <p:cNvPr id="7" name="Content Placeholder 3"/>
          <p:cNvSpPr txBox="1">
            <a:spLocks noGrp="1"/>
          </p:cNvSpPr>
          <p:nvPr>
            <p:ph idx="1"/>
          </p:nvPr>
        </p:nvSpPr>
        <p:spPr>
          <a:xfrm>
            <a:off x="460375" y="5119341"/>
            <a:ext cx="10346472" cy="757130"/>
          </a:xfrm>
          <a:prstGeom prst="rect">
            <a:avLst/>
          </a:prstGeom>
          <a:gradFill>
            <a:gsLst>
              <a:gs pos="0">
                <a:schemeClr val="accent4">
                  <a:lumMod val="20000"/>
                  <a:lumOff val="80000"/>
                  <a:alpha val="0"/>
                </a:schemeClr>
              </a:gs>
              <a:gs pos="100000">
                <a:schemeClr val="tx1">
                  <a:lumMod val="85000"/>
                  <a:lumOff val="15000"/>
                </a:schemeClr>
              </a:gs>
            </a:gsLst>
            <a:lin ang="0" scaled="0"/>
          </a:gra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buNone/>
            </a:pPr>
            <a:r>
              <a:rPr lang="en-GB" sz="4800" b="1" dirty="0" smtClean="0">
                <a:solidFill>
                  <a:schemeClr val="bg1"/>
                </a:solidFill>
                <a:latin typeface="Aharoni" panose="02010803020104030203" pitchFamily="2" charset="-79"/>
                <a:cs typeface="Aharoni" panose="02010803020104030203" pitchFamily="2" charset="-79"/>
              </a:rPr>
              <a:t>CLIENT</a:t>
            </a:r>
          </a:p>
        </p:txBody>
      </p:sp>
    </p:spTree>
    <p:extLst>
      <p:ext uri="{BB962C8B-B14F-4D97-AF65-F5344CB8AC3E}">
        <p14:creationId xmlns:p14="http://schemas.microsoft.com/office/powerpoint/2010/main" val="37707284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406082" y="3094229"/>
            <a:ext cx="2333221" cy="535531"/>
          </a:xfrm>
          <a:prstGeom prst="rect">
            <a:avLst/>
          </a:prstGeom>
          <a:solidFill>
            <a:schemeClr val="tx2">
              <a:lumMod val="75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v"/>
            </a:pPr>
            <a:r>
              <a:rPr lang="en-GB" sz="3200" b="1" dirty="0" smtClean="0">
                <a:solidFill>
                  <a:schemeClr val="bg1"/>
                </a:solidFill>
              </a:rPr>
              <a:t>  AIMS</a:t>
            </a:r>
          </a:p>
        </p:txBody>
      </p:sp>
      <p:sp>
        <p:nvSpPr>
          <p:cNvPr id="6" name="Content Placeholder 3"/>
          <p:cNvSpPr txBox="1">
            <a:spLocks/>
          </p:cNvSpPr>
          <p:nvPr/>
        </p:nvSpPr>
        <p:spPr>
          <a:xfrm>
            <a:off x="8811591" y="280691"/>
            <a:ext cx="2998631" cy="535531"/>
          </a:xfrm>
          <a:prstGeom prst="rect">
            <a:avLst/>
          </a:prstGeom>
          <a:solidFill>
            <a:schemeClr val="tx2">
              <a:lumMod val="75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v"/>
            </a:pPr>
            <a:r>
              <a:rPr lang="en-GB" sz="3200" b="1" dirty="0" smtClean="0">
                <a:solidFill>
                  <a:schemeClr val="bg1"/>
                </a:solidFill>
              </a:rPr>
              <a:t>OBJECTIVES </a:t>
            </a:r>
          </a:p>
        </p:txBody>
      </p:sp>
      <p:sp>
        <p:nvSpPr>
          <p:cNvPr id="9" name="Rectangle 8"/>
          <p:cNvSpPr/>
          <p:nvPr/>
        </p:nvSpPr>
        <p:spPr>
          <a:xfrm>
            <a:off x="0" y="3737968"/>
            <a:ext cx="6096000" cy="2348015"/>
          </a:xfrm>
          <a:prstGeom prst="rect">
            <a:avLst/>
          </a:prstGeom>
        </p:spPr>
        <p:txBody>
          <a:bodyPr>
            <a:spAutoFit/>
          </a:bodyPr>
          <a:lstStyle/>
          <a:p>
            <a:pPr marL="342900" lvl="0" indent="-342900">
              <a:lnSpc>
                <a:spcPct val="107000"/>
              </a:lnSpc>
              <a:spcAft>
                <a:spcPts val="800"/>
              </a:spcAft>
              <a:buFont typeface="Wingdings" panose="05000000000000000000" pitchFamily="2" charset="2"/>
              <a:buChar char=""/>
            </a:pPr>
            <a:r>
              <a:rPr lang="en-GB" sz="2600" b="1" dirty="0" smtClean="0">
                <a:solidFill>
                  <a:schemeClr val="bg1"/>
                </a:solidFill>
                <a:latin typeface="Calibri" panose="020F0502020204030204" pitchFamily="34" charset="0"/>
                <a:ea typeface="Calibri" panose="020F0502020204030204" pitchFamily="34" charset="0"/>
                <a:cs typeface="Times New Roman" panose="02020603050405020304" pitchFamily="18" charset="0"/>
              </a:rPr>
              <a:t>DETERMINE </a:t>
            </a:r>
            <a:r>
              <a:rPr lang="en-GB" sz="26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marketing strategy needed by Deera Restaurant and Cafe that may help in gaining more customer and profitability</a:t>
            </a:r>
            <a:r>
              <a:rPr lang="en-GB" sz="2600" b="1" dirty="0" smtClean="0">
                <a:solidFill>
                  <a:schemeClr val="bg1"/>
                </a:solidFill>
                <a:latin typeface="Calibri" panose="020F0502020204030204" pitchFamily="34" charset="0"/>
                <a:ea typeface="Calibri" panose="020F0502020204030204" pitchFamily="34" charset="0"/>
                <a:cs typeface="Times New Roman" panose="02020603050405020304" pitchFamily="18" charset="0"/>
              </a:rPr>
              <a:t>.</a:t>
            </a:r>
          </a:p>
          <a:p>
            <a:pPr lvl="0">
              <a:lnSpc>
                <a:spcPct val="107000"/>
              </a:lnSpc>
              <a:spcAft>
                <a:spcPts val="800"/>
              </a:spcAft>
            </a:pPr>
            <a:endParaRPr lang="en-GB" sz="28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Rectangle 9"/>
          <p:cNvSpPr/>
          <p:nvPr/>
        </p:nvSpPr>
        <p:spPr>
          <a:xfrm>
            <a:off x="5714222" y="1083724"/>
            <a:ext cx="6096000" cy="3278783"/>
          </a:xfrm>
          <a:prstGeom prst="rect">
            <a:avLst/>
          </a:prstGeom>
        </p:spPr>
        <p:txBody>
          <a:bodyPr>
            <a:spAutoFit/>
          </a:bodyPr>
          <a:lstStyle/>
          <a:p>
            <a:pPr marL="342900" lvl="0" indent="-342900">
              <a:lnSpc>
                <a:spcPct val="107000"/>
              </a:lnSpc>
              <a:spcAft>
                <a:spcPts val="0"/>
              </a:spcAft>
              <a:buFont typeface="Wingdings" panose="05000000000000000000" pitchFamily="2" charset="2"/>
              <a:buChar char=""/>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Understand the factors that drive/ hold back customers to choose Deera restaurant and cafe over other eateries</a:t>
            </a:r>
            <a:endParaRPr lang="en-GB" b="1"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Create marketing Plan using information received</a:t>
            </a:r>
            <a:endParaRPr lang="en-GB" b="1"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342900" indent="-342900">
              <a:buFont typeface="Wingdings" panose="05000000000000000000" pitchFamily="2" charset="2"/>
              <a:buChar char="Ø"/>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Suggest appropriate strategies to restaurant in effort of improving its profit and number of customers</a:t>
            </a:r>
            <a:endParaRPr lang="en-GB" sz="2400" b="1" dirty="0">
              <a:solidFill>
                <a:schemeClr val="bg1"/>
              </a:solidFill>
            </a:endParaRPr>
          </a:p>
        </p:txBody>
      </p:sp>
    </p:spTree>
    <p:extLst>
      <p:ext uri="{BB962C8B-B14F-4D97-AF65-F5344CB8AC3E}">
        <p14:creationId xmlns:p14="http://schemas.microsoft.com/office/powerpoint/2010/main" val="5134775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7268914" y="703258"/>
            <a:ext cx="4529517" cy="535531"/>
          </a:xfrm>
          <a:prstGeom prst="rect">
            <a:avLst/>
          </a:prstGeom>
          <a:solidFill>
            <a:schemeClr val="tx2">
              <a:lumMod val="75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v"/>
            </a:pPr>
            <a:r>
              <a:rPr lang="en-GB" sz="3200" b="1" dirty="0" smtClean="0">
                <a:solidFill>
                  <a:schemeClr val="bg1"/>
                </a:solidFill>
              </a:rPr>
              <a:t>  PURPOSE OF PROJECT </a:t>
            </a:r>
          </a:p>
        </p:txBody>
      </p:sp>
      <p:pic>
        <p:nvPicPr>
          <p:cNvPr id="7" name="Picture 6"/>
          <p:cNvPicPr>
            <a:picLocks noChangeAspect="1"/>
          </p:cNvPicPr>
          <p:nvPr/>
        </p:nvPicPr>
        <p:blipFill>
          <a:blip r:embed="rId2"/>
          <a:stretch>
            <a:fillRect/>
          </a:stretch>
        </p:blipFill>
        <p:spPr>
          <a:xfrm>
            <a:off x="369106" y="2457993"/>
            <a:ext cx="5042593" cy="2838492"/>
          </a:xfrm>
          <a:prstGeom prst="rect">
            <a:avLst/>
          </a:prstGeom>
        </p:spPr>
      </p:pic>
      <p:sp>
        <p:nvSpPr>
          <p:cNvPr id="8" name="Rectangle 7"/>
          <p:cNvSpPr/>
          <p:nvPr/>
        </p:nvSpPr>
        <p:spPr>
          <a:xfrm>
            <a:off x="5702431" y="1449805"/>
            <a:ext cx="6096000" cy="3553793"/>
          </a:xfrm>
          <a:prstGeom prst="rect">
            <a:avLst/>
          </a:prstGeom>
        </p:spPr>
        <p:txBody>
          <a:bodyPr>
            <a:spAutoFit/>
          </a:bodyPr>
          <a:lstStyle/>
          <a:p>
            <a:pPr algn="just">
              <a:lnSpc>
                <a:spcPct val="107000"/>
              </a:lnSpc>
              <a:spcAft>
                <a:spcPts val="800"/>
              </a:spcAft>
            </a:pPr>
            <a:r>
              <a:rPr lang="en-GB" sz="2800" b="1" dirty="0" smtClean="0">
                <a:latin typeface="Calibri" panose="020F0502020204030204" pitchFamily="34" charset="0"/>
                <a:ea typeface="Calibri" panose="020F0502020204030204" pitchFamily="34" charset="0"/>
                <a:cs typeface="Times New Roman" panose="02020603050405020304" pitchFamily="18" charset="0"/>
              </a:rPr>
              <a:t>INVESTIGATE</a:t>
            </a:r>
            <a:r>
              <a:rPr lang="en-GB" sz="2800" dirty="0" smtClean="0">
                <a:latin typeface="Calibri" panose="020F0502020204030204" pitchFamily="34" charset="0"/>
                <a:ea typeface="Calibri" panose="020F0502020204030204" pitchFamily="34" charset="0"/>
                <a:cs typeface="Times New Roman" panose="02020603050405020304" pitchFamily="18" charset="0"/>
              </a:rPr>
              <a:t> </a:t>
            </a:r>
            <a:r>
              <a:rPr lang="en-GB" sz="2800" dirty="0">
                <a:latin typeface="Calibri" panose="020F0502020204030204" pitchFamily="34" charset="0"/>
                <a:ea typeface="Calibri" panose="020F0502020204030204" pitchFamily="34" charset="0"/>
                <a:cs typeface="Times New Roman" panose="02020603050405020304" pitchFamily="18" charset="0"/>
              </a:rPr>
              <a:t>factors that hinders Deera restaurant from reaching its targeted customer and provide a realistic marketing strategy within the capabilities of the restaurant to help boost its sales. </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400"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340238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502353" y="408316"/>
            <a:ext cx="4529517" cy="535531"/>
          </a:xfrm>
          <a:prstGeom prst="rect">
            <a:avLst/>
          </a:prstGeom>
          <a:solidFill>
            <a:schemeClr val="tx2">
              <a:lumMod val="75000"/>
            </a:schemeClr>
          </a:solid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v"/>
            </a:pPr>
            <a:r>
              <a:rPr lang="en-GB" sz="3200" b="1" dirty="0" smtClean="0">
                <a:solidFill>
                  <a:schemeClr val="bg1"/>
                </a:solidFill>
              </a:rPr>
              <a:t>INITIAL IDEAS</a:t>
            </a:r>
          </a:p>
        </p:txBody>
      </p:sp>
      <p:sp>
        <p:nvSpPr>
          <p:cNvPr id="8" name="Rectangle 7"/>
          <p:cNvSpPr/>
          <p:nvPr/>
        </p:nvSpPr>
        <p:spPr>
          <a:xfrm>
            <a:off x="502353" y="1182518"/>
            <a:ext cx="6096000" cy="3092770"/>
          </a:xfrm>
          <a:prstGeom prst="rect">
            <a:avLst/>
          </a:prstGeom>
        </p:spPr>
        <p:txBody>
          <a:bodyPr>
            <a:spAutoFit/>
          </a:bodyPr>
          <a:lstStyle/>
          <a:p>
            <a:pPr algn="just">
              <a:lnSpc>
                <a:spcPct val="107000"/>
              </a:lnSpc>
              <a:spcAft>
                <a:spcPts val="800"/>
              </a:spcAft>
            </a:pPr>
            <a:r>
              <a:rPr lang="en-GB" sz="28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Try to select appropriate marketing tools based on available marketing plan theories that suits the restaurant’s current dilemma of not achieving its targeted profit/ customers</a:t>
            </a:r>
          </a:p>
          <a:p>
            <a:pPr marL="457200">
              <a:lnSpc>
                <a:spcPct val="107000"/>
              </a:lnSpc>
              <a:spcAft>
                <a:spcPts val="0"/>
              </a:spcAft>
            </a:pP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endParaRPr lang="en-GB" sz="1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7149850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544795129"/>
              </p:ext>
            </p:extLst>
          </p:nvPr>
        </p:nvGraphicFramePr>
        <p:xfrm>
          <a:off x="1456513" y="70338"/>
          <a:ext cx="8869174" cy="6607958"/>
        </p:xfrm>
        <a:graphic>
          <a:graphicData uri="http://schemas.openxmlformats.org/drawingml/2006/table">
            <a:tbl>
              <a:tblPr firstRow="1" firstCol="1" bandRow="1"/>
              <a:tblGrid>
                <a:gridCol w="2227126"/>
                <a:gridCol w="1062621"/>
                <a:gridCol w="1018828"/>
                <a:gridCol w="1393292"/>
                <a:gridCol w="1393292"/>
                <a:gridCol w="1774015"/>
              </a:tblGrid>
              <a:tr h="1043455">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ctr">
                        <a:lnSpc>
                          <a:spcPct val="107000"/>
                        </a:lnSpc>
                        <a:spcAft>
                          <a:spcPts val="0"/>
                        </a:spcAft>
                      </a:pPr>
                      <a:r>
                        <a:rPr lang="en-GB" sz="27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Months </a:t>
                      </a:r>
                    </a:p>
                    <a:p>
                      <a:pPr algn="ctr">
                        <a:lnSpc>
                          <a:spcPct val="107000"/>
                        </a:lnSpc>
                        <a:spcAft>
                          <a:spcPts val="0"/>
                        </a:spcAft>
                      </a:pP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8F00"/>
                    </a:solidFill>
                  </a:tcPr>
                </a:tc>
                <a:tc>
                  <a:txBody>
                    <a:bodyPr/>
                    <a:lstStyle/>
                    <a:p>
                      <a:pPr>
                        <a:lnSpc>
                          <a:spcPct val="107000"/>
                        </a:lnSpc>
                        <a:spcAft>
                          <a:spcPts val="0"/>
                        </a:spcAft>
                      </a:pP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January</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nSpc>
                          <a:spcPct val="107000"/>
                        </a:lnSpc>
                        <a:spcAft>
                          <a:spcPts val="0"/>
                        </a:spcAft>
                      </a:pP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February</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nSpc>
                          <a:spcPct val="107000"/>
                        </a:lnSpc>
                        <a:spcAft>
                          <a:spcPts val="0"/>
                        </a:spcAft>
                      </a:pP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March </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nSpc>
                          <a:spcPct val="107000"/>
                        </a:lnSpc>
                        <a:spcAft>
                          <a:spcPts val="0"/>
                        </a:spcAft>
                      </a:pP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April </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c>
                  <a:txBody>
                    <a:bodyPr/>
                    <a:lstStyle/>
                    <a:p>
                      <a:pPr>
                        <a:lnSpc>
                          <a:spcPct val="107000"/>
                        </a:lnSpc>
                        <a:spcAft>
                          <a:spcPts val="0"/>
                        </a:spcAft>
                      </a:pPr>
                      <a:endPar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smtClean="0">
                          <a:solidFill>
                            <a:schemeClr val="accent1"/>
                          </a:solidFill>
                          <a:effectLst/>
                          <a:latin typeface="Calibri" panose="020F0502020204030204" pitchFamily="34" charset="0"/>
                          <a:ea typeface="Calibri" panose="020F0502020204030204" pitchFamily="34" charset="0"/>
                          <a:cs typeface="Times New Roman" panose="02020603050405020304" pitchFamily="18" charset="0"/>
                        </a:rPr>
                        <a:t>May </a:t>
                      </a:r>
                      <a:endParaRPr lang="en-GB" sz="1600" dirty="0">
                        <a:solidFill>
                          <a:schemeClr val="accent1"/>
                        </a:solidFill>
                        <a:effectLst/>
                        <a:latin typeface="Calibri" panose="020F0502020204030204" pitchFamily="34" charset="0"/>
                        <a:ea typeface="Calibri" panose="020F0502020204030204" pitchFamily="34" charset="0"/>
                        <a:cs typeface="Times New Roman" panose="02020603050405020304" pitchFamily="18" charset="0"/>
                      </a:endParaRP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E599"/>
                    </a:solidFill>
                  </a:tcPr>
                </a:tc>
              </a:tr>
              <a:tr h="968055">
                <a:tc>
                  <a:txBody>
                    <a:bodyPr/>
                    <a:lstStyle/>
                    <a:p>
                      <a:pPr marL="342900" lvl="0" indent="-342900">
                        <a:lnSpc>
                          <a:spcPct val="107000"/>
                        </a:lnSpc>
                        <a:spcAft>
                          <a:spcPts val="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 Activity 1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project idea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D7D31"/>
                    </a:solidFill>
                  </a:tcPr>
                </a:tc>
                <a:tc gridSpan="4">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chemeClr val="tx1"/>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05282">
                <a:tc>
                  <a:txBody>
                    <a:bodyPr/>
                    <a:lstStyle/>
                    <a:p>
                      <a:pPr marL="342900" lvl="0" indent="-342900">
                        <a:lnSpc>
                          <a:spcPct val="107000"/>
                        </a:lnSpc>
                        <a:spcAft>
                          <a:spcPts val="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Activity 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Contact client by email, in person, by phone</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Prepare bid presentation</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Present bid presentation </a:t>
                      </a:r>
                    </a:p>
                    <a:p>
                      <a:pPr marL="228600">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00B050"/>
                    </a:solidFill>
                  </a:tcPr>
                </a:tc>
                <a:tc gridSpan="3">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348434">
                <a:tc>
                  <a:txBody>
                    <a:bodyPr/>
                    <a:lstStyle/>
                    <a:p>
                      <a:pPr marL="342900" lvl="0" indent="-342900">
                        <a:lnSpc>
                          <a:spcPct val="107000"/>
                        </a:lnSpc>
                        <a:spcAft>
                          <a:spcPts val="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Activity 3</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Meet with client</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Preparing PID report </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Draft PID report </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Final PID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gridSpan="2">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8EAADB"/>
                    </a:solidFill>
                  </a:tcPr>
                </a:tc>
                <a:tc gridSpan="2">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a:noFill/>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605282">
                <a:tc>
                  <a:txBody>
                    <a:bodyPr/>
                    <a:lstStyle/>
                    <a:p>
                      <a:pPr marL="342900" lvl="0" indent="-342900">
                        <a:lnSpc>
                          <a:spcPct val="107000"/>
                        </a:lnSpc>
                        <a:spcAft>
                          <a:spcPts val="0"/>
                        </a:spcAft>
                        <a:buFont typeface="Wingdings" panose="05000000000000000000" pitchFamily="2" charset="2"/>
                        <a:buChar char=""/>
                      </a:pPr>
                      <a:r>
                        <a:rPr lang="en-GB" sz="2000" dirty="0">
                          <a:effectLst/>
                          <a:latin typeface="Calibri" panose="020F0502020204030204" pitchFamily="34" charset="0"/>
                          <a:ea typeface="Calibri" panose="020F0502020204030204" pitchFamily="34" charset="0"/>
                          <a:cs typeface="Times New Roman" panose="02020603050405020304" pitchFamily="18" charset="0"/>
                        </a:rPr>
                        <a:t>Activity 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Research for project </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Find the solution </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Writhing report</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Final report</a:t>
                      </a:r>
                    </a:p>
                    <a:p>
                      <a:pPr>
                        <a:lnSpc>
                          <a:spcPct val="107000"/>
                        </a:lnSpc>
                        <a:spcAft>
                          <a:spcPts val="0"/>
                        </a:spcAft>
                      </a:pPr>
                      <a:r>
                        <a:rPr lang="en-GB" sz="16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CC2E5"/>
                    </a:solidFill>
                  </a:tcPr>
                </a:tc>
                <a:tc gridSpan="3">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pPr>
                        <a:lnSpc>
                          <a:spcPct val="107000"/>
                        </a:lnSpc>
                        <a:spcAft>
                          <a:spcPts val="0"/>
                        </a:spcAft>
                      </a:pP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7443" marR="67443"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2F5496"/>
                    </a:solidFill>
                  </a:tcPr>
                </a:tc>
                <a:tc>
                  <a:txBody>
                    <a:bodyPr/>
                    <a:lstStyle/>
                    <a:p>
                      <a:pPr>
                        <a:lnSpc>
                          <a:spcPct val="107000"/>
                        </a:lnSpc>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5069" marR="65069"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2F5496"/>
                    </a:solidFill>
                  </a:tcPr>
                </a:tc>
              </a:tr>
            </a:tbl>
          </a:graphicData>
        </a:graphic>
      </p:graphicFrame>
      <p:sp>
        <p:nvSpPr>
          <p:cNvPr id="7" name="Rectangle 1"/>
          <p:cNvSpPr>
            <a:spLocks noChangeArrowheads="1"/>
          </p:cNvSpPr>
          <p:nvPr/>
        </p:nvSpPr>
        <p:spPr bwMode="auto">
          <a:xfrm>
            <a:off x="2998788" y="1795463"/>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9387048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786327" y="214310"/>
            <a:ext cx="5132726" cy="584775"/>
          </a:xfrm>
          <a:prstGeom prst="rect">
            <a:avLst/>
          </a:prstGeom>
          <a:solidFill>
            <a:schemeClr val="tx2">
              <a:lumMod val="75000"/>
            </a:schemeClr>
          </a:solidFill>
        </p:spPr>
        <p:txBody>
          <a:bodyPr wrap="square">
            <a:spAutoFit/>
          </a:bodyPr>
          <a:lstStyle/>
          <a:p>
            <a:pPr algn="ctr"/>
            <a:r>
              <a:rPr lang="en-GB" sz="3200" b="1" dirty="0" smtClean="0">
                <a:solidFill>
                  <a:schemeClr val="bg1"/>
                </a:solidFill>
              </a:rPr>
              <a:t>SECONDARY RESEARCH</a:t>
            </a:r>
            <a:endParaRPr lang="en-GB" sz="3200" b="1" dirty="0">
              <a:solidFill>
                <a:schemeClr val="bg1"/>
              </a:solidFill>
            </a:endParaRPr>
          </a:p>
        </p:txBody>
      </p:sp>
      <p:sp>
        <p:nvSpPr>
          <p:cNvPr id="6" name="Rectangle 5"/>
          <p:cNvSpPr/>
          <p:nvPr/>
        </p:nvSpPr>
        <p:spPr>
          <a:xfrm>
            <a:off x="6786327" y="4175168"/>
            <a:ext cx="4972406" cy="954107"/>
          </a:xfrm>
          <a:prstGeom prst="rect">
            <a:avLst/>
          </a:prstGeom>
        </p:spPr>
        <p:txBody>
          <a:bodyPr wrap="square">
            <a:spAutoFit/>
          </a:bodyPr>
          <a:lstStyle/>
          <a:p>
            <a:r>
              <a:rPr lang="en-GB" sz="2800" b="1" dirty="0"/>
              <a:t>J</a:t>
            </a:r>
            <a:r>
              <a:rPr lang="en-GB" sz="2800" b="1" dirty="0" smtClean="0"/>
              <a:t>ournals, Books, Texts, Internet and Newspapers</a:t>
            </a:r>
          </a:p>
        </p:txBody>
      </p:sp>
      <p:sp>
        <p:nvSpPr>
          <p:cNvPr id="9" name="AutoShape 2" descr="Image result for manag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Image result for manager"/>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1" name="Picture 10"/>
          <p:cNvPicPr>
            <a:picLocks noChangeAspect="1"/>
          </p:cNvPicPr>
          <p:nvPr/>
        </p:nvPicPr>
        <p:blipFill>
          <a:blip r:embed="rId2"/>
          <a:stretch>
            <a:fillRect/>
          </a:stretch>
        </p:blipFill>
        <p:spPr>
          <a:xfrm>
            <a:off x="3417715" y="1005674"/>
            <a:ext cx="2022986" cy="1346205"/>
          </a:xfrm>
          <a:prstGeom prst="rect">
            <a:avLst/>
          </a:prstGeom>
        </p:spPr>
      </p:pic>
      <p:pic>
        <p:nvPicPr>
          <p:cNvPr id="12" name="Picture 11"/>
          <p:cNvPicPr>
            <a:picLocks noChangeAspect="1"/>
          </p:cNvPicPr>
          <p:nvPr/>
        </p:nvPicPr>
        <p:blipFill>
          <a:blip r:embed="rId3"/>
          <a:stretch>
            <a:fillRect/>
          </a:stretch>
        </p:blipFill>
        <p:spPr>
          <a:xfrm>
            <a:off x="3404331" y="2520438"/>
            <a:ext cx="2049753" cy="1346205"/>
          </a:xfrm>
          <a:prstGeom prst="rect">
            <a:avLst/>
          </a:prstGeom>
        </p:spPr>
      </p:pic>
      <p:pic>
        <p:nvPicPr>
          <p:cNvPr id="13" name="Picture 12"/>
          <p:cNvPicPr>
            <a:picLocks noChangeAspect="1"/>
          </p:cNvPicPr>
          <p:nvPr/>
        </p:nvPicPr>
        <p:blipFill>
          <a:blip r:embed="rId4"/>
          <a:stretch>
            <a:fillRect/>
          </a:stretch>
        </p:blipFill>
        <p:spPr>
          <a:xfrm>
            <a:off x="10047066" y="2351879"/>
            <a:ext cx="1871987" cy="1847026"/>
          </a:xfrm>
          <a:prstGeom prst="rect">
            <a:avLst/>
          </a:prstGeom>
        </p:spPr>
      </p:pic>
      <p:pic>
        <p:nvPicPr>
          <p:cNvPr id="14" name="Picture 13"/>
          <p:cNvPicPr>
            <a:picLocks noChangeAspect="1"/>
          </p:cNvPicPr>
          <p:nvPr/>
        </p:nvPicPr>
        <p:blipFill>
          <a:blip r:embed="rId5"/>
          <a:stretch>
            <a:fillRect/>
          </a:stretch>
        </p:blipFill>
        <p:spPr>
          <a:xfrm>
            <a:off x="6786327" y="962263"/>
            <a:ext cx="2295260" cy="1377156"/>
          </a:xfrm>
          <a:prstGeom prst="rect">
            <a:avLst/>
          </a:prstGeom>
        </p:spPr>
      </p:pic>
      <p:pic>
        <p:nvPicPr>
          <p:cNvPr id="15" name="Picture 14"/>
          <p:cNvPicPr>
            <a:picLocks noChangeAspect="1"/>
          </p:cNvPicPr>
          <p:nvPr/>
        </p:nvPicPr>
        <p:blipFill>
          <a:blip r:embed="rId6"/>
          <a:stretch>
            <a:fillRect/>
          </a:stretch>
        </p:blipFill>
        <p:spPr>
          <a:xfrm>
            <a:off x="10033683" y="951912"/>
            <a:ext cx="1885370" cy="1399967"/>
          </a:xfrm>
          <a:prstGeom prst="rect">
            <a:avLst/>
          </a:prstGeom>
        </p:spPr>
      </p:pic>
      <p:sp>
        <p:nvSpPr>
          <p:cNvPr id="2" name="Rectangle 1"/>
          <p:cNvSpPr/>
          <p:nvPr/>
        </p:nvSpPr>
        <p:spPr>
          <a:xfrm>
            <a:off x="1409964" y="4093736"/>
            <a:ext cx="4044120" cy="1116972"/>
          </a:xfrm>
          <a:prstGeom prst="rect">
            <a:avLst/>
          </a:prstGeom>
        </p:spPr>
        <p:txBody>
          <a:bodyPr wrap="none">
            <a:spAutoFit/>
          </a:bodyPr>
          <a:lstStyle/>
          <a:p>
            <a:pPr>
              <a:lnSpc>
                <a:spcPct val="107000"/>
              </a:lnSpc>
              <a:spcAft>
                <a:spcPts val="800"/>
              </a:spcAft>
            </a:pPr>
            <a:r>
              <a:rPr lang="en-GB" sz="2800" b="1" dirty="0">
                <a:latin typeface="Calibri" panose="020F0502020204030204" pitchFamily="34" charset="0"/>
                <a:ea typeface="Calibri" panose="020F0502020204030204" pitchFamily="34" charset="0"/>
                <a:cs typeface="Times New Roman" panose="02020603050405020304" pitchFamily="18" charset="0"/>
              </a:rPr>
              <a:t>I</a:t>
            </a:r>
            <a:r>
              <a:rPr lang="en-GB" sz="2800" b="1" dirty="0" smtClean="0">
                <a:latin typeface="Calibri" panose="020F0502020204030204" pitchFamily="34" charset="0"/>
                <a:ea typeface="Calibri" panose="020F0502020204030204" pitchFamily="34" charset="0"/>
                <a:cs typeface="Times New Roman" panose="02020603050405020304" pitchFamily="18" charset="0"/>
              </a:rPr>
              <a:t>nterview, </a:t>
            </a:r>
            <a:r>
              <a:rPr lang="en-GB" sz="2800" b="1" dirty="0">
                <a:latin typeface="Calibri" panose="020F0502020204030204" pitchFamily="34" charset="0"/>
                <a:ea typeface="Calibri" panose="020F0502020204030204" pitchFamily="34" charset="0"/>
                <a:cs typeface="Times New Roman" panose="02020603050405020304" pitchFamily="18" charset="0"/>
              </a:rPr>
              <a:t>Q</a:t>
            </a:r>
            <a:r>
              <a:rPr lang="en-GB" sz="2800" b="1" dirty="0" smtClean="0">
                <a:latin typeface="Calibri" panose="020F0502020204030204" pitchFamily="34" charset="0"/>
                <a:ea typeface="Calibri" panose="020F0502020204030204" pitchFamily="34" charset="0"/>
                <a:cs typeface="Times New Roman" panose="02020603050405020304" pitchFamily="18" charset="0"/>
              </a:rPr>
              <a:t>uestionnaire</a:t>
            </a:r>
            <a:r>
              <a:rPr lang="en-GB" sz="2800" b="1" dirty="0">
                <a:latin typeface="Calibri" panose="020F0502020204030204" pitchFamily="34" charset="0"/>
                <a:ea typeface="Calibri" panose="020F0502020204030204" pitchFamily="34" charset="0"/>
                <a:cs typeface="Times New Roman" panose="02020603050405020304" pitchFamily="18" charset="0"/>
              </a:rPr>
              <a:t>, </a:t>
            </a:r>
            <a:endParaRPr lang="en-GB" sz="2800" b="1" dirty="0" smtClean="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b="1" dirty="0" smtClean="0">
                <a:latin typeface="Calibri" panose="020F0502020204030204" pitchFamily="34" charset="0"/>
                <a:ea typeface="Calibri" panose="020F0502020204030204" pitchFamily="34" charset="0"/>
                <a:cs typeface="Times New Roman" panose="02020603050405020304" pitchFamily="18" charset="0"/>
              </a:rPr>
              <a:t>and </a:t>
            </a:r>
            <a:r>
              <a:rPr lang="en-GB" sz="2800" b="1" dirty="0">
                <a:latin typeface="Calibri" panose="020F0502020204030204" pitchFamily="34" charset="0"/>
                <a:ea typeface="Calibri" panose="020F0502020204030204" pitchFamily="34" charset="0"/>
                <a:cs typeface="Times New Roman" panose="02020603050405020304" pitchFamily="18" charset="0"/>
              </a:rPr>
              <a:t>S</a:t>
            </a:r>
            <a:r>
              <a:rPr lang="en-GB" sz="2800" b="1" dirty="0" smtClean="0">
                <a:latin typeface="Calibri" panose="020F0502020204030204" pitchFamily="34" charset="0"/>
                <a:ea typeface="Calibri" panose="020F0502020204030204" pitchFamily="34" charset="0"/>
                <a:cs typeface="Times New Roman" panose="02020603050405020304" pitchFamily="18" charset="0"/>
              </a:rPr>
              <a:t>urvey monkey </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Rectangle 15"/>
          <p:cNvSpPr/>
          <p:nvPr/>
        </p:nvSpPr>
        <p:spPr>
          <a:xfrm>
            <a:off x="307975" y="252340"/>
            <a:ext cx="5132726" cy="584775"/>
          </a:xfrm>
          <a:prstGeom prst="rect">
            <a:avLst/>
          </a:prstGeom>
          <a:solidFill>
            <a:schemeClr val="tx2">
              <a:lumMod val="75000"/>
            </a:schemeClr>
          </a:solidFill>
        </p:spPr>
        <p:txBody>
          <a:bodyPr wrap="square">
            <a:spAutoFit/>
          </a:bodyPr>
          <a:lstStyle/>
          <a:p>
            <a:pPr algn="ctr"/>
            <a:r>
              <a:rPr lang="en-GB" sz="3200" b="1" dirty="0" smtClean="0">
                <a:solidFill>
                  <a:schemeClr val="bg1"/>
                </a:solidFill>
              </a:rPr>
              <a:t>PRIMARY RESEARCH</a:t>
            </a:r>
            <a:endParaRPr lang="en-GB" sz="3200" b="1" dirty="0">
              <a:solidFill>
                <a:schemeClr val="bg1"/>
              </a:solidFill>
            </a:endParaRPr>
          </a:p>
        </p:txBody>
      </p:sp>
    </p:spTree>
    <p:extLst>
      <p:ext uri="{BB962C8B-B14F-4D97-AF65-F5344CB8AC3E}">
        <p14:creationId xmlns:p14="http://schemas.microsoft.com/office/powerpoint/2010/main" val="35283497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55106" y="341361"/>
            <a:ext cx="8637563" cy="673239"/>
          </a:xfrm>
          <a:prstGeom prst="rect">
            <a:avLst/>
          </a:prstGeom>
          <a:gradFill>
            <a:gsLst>
              <a:gs pos="0">
                <a:schemeClr val="tx1">
                  <a:lumMod val="75000"/>
                  <a:lumOff val="25000"/>
                </a:schemeClr>
              </a:gs>
              <a:gs pos="100000">
                <a:schemeClr val="bg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855106" y="1149758"/>
            <a:ext cx="5021688" cy="4401205"/>
          </a:xfrm>
          <a:prstGeom prst="rect">
            <a:avLst/>
          </a:prstGeom>
          <a:noFill/>
        </p:spPr>
        <p:txBody>
          <a:bodyPr wrap="square" rtlCol="0">
            <a:spAutoFit/>
          </a:bodyPr>
          <a:lstStyle/>
          <a:p>
            <a:r>
              <a:rPr lang="en-GB" sz="3600" dirty="0" smtClean="0"/>
              <a:t>                   </a:t>
            </a:r>
          </a:p>
          <a:p>
            <a:pPr marL="285750" indent="-285750">
              <a:buFont typeface="Wingdings" panose="05000000000000000000" pitchFamily="2" charset="2"/>
              <a:buChar char="v"/>
            </a:pPr>
            <a:r>
              <a:rPr lang="en-GB" sz="3600" b="1" dirty="0" smtClean="0"/>
              <a:t> CLIENT</a:t>
            </a:r>
          </a:p>
          <a:p>
            <a:endParaRPr lang="en-GB" sz="3600" b="1" dirty="0"/>
          </a:p>
          <a:p>
            <a:pPr marL="285750" indent="-285750">
              <a:buFont typeface="Wingdings" panose="05000000000000000000" pitchFamily="2" charset="2"/>
              <a:buChar char="v"/>
            </a:pPr>
            <a:r>
              <a:rPr lang="en-GB" sz="3600" b="1" dirty="0" smtClean="0"/>
              <a:t>SMALL BUSINESS HOLDERS</a:t>
            </a:r>
          </a:p>
          <a:p>
            <a:endParaRPr lang="en-GB" sz="3600" b="1" dirty="0"/>
          </a:p>
          <a:p>
            <a:pPr marL="285750" indent="-285750">
              <a:buFont typeface="Wingdings" panose="05000000000000000000" pitchFamily="2" charset="2"/>
              <a:buChar char="v"/>
            </a:pPr>
            <a:r>
              <a:rPr lang="en-GB" sz="3600" b="1" dirty="0" smtClean="0"/>
              <a:t>PUBLIC / STUDENTS </a:t>
            </a:r>
          </a:p>
          <a:p>
            <a:r>
              <a:rPr lang="en-GB" sz="2800" b="1" dirty="0" smtClean="0">
                <a:solidFill>
                  <a:schemeClr val="bg1"/>
                </a:solidFill>
              </a:rPr>
              <a:t>                                                      </a:t>
            </a:r>
          </a:p>
        </p:txBody>
      </p:sp>
      <p:sp>
        <p:nvSpPr>
          <p:cNvPr id="5" name="Content Placeholder 3"/>
          <p:cNvSpPr txBox="1">
            <a:spLocks/>
          </p:cNvSpPr>
          <p:nvPr/>
        </p:nvSpPr>
        <p:spPr>
          <a:xfrm>
            <a:off x="644370" y="477794"/>
            <a:ext cx="4529517" cy="535531"/>
          </a:xfrm>
          <a:prstGeom prst="rect">
            <a:avLst/>
          </a:prstGeom>
          <a:noFill/>
        </p:spPr>
        <p:txBody>
          <a:bodyPr vert="horz" wrap="square" lIns="91440" tIns="45720" rIns="91440" bIns="45720"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buFont typeface="Wingdings" panose="05000000000000000000" pitchFamily="2" charset="2"/>
              <a:buChar char="v"/>
            </a:pPr>
            <a:r>
              <a:rPr lang="en-GB" sz="3200" b="1" dirty="0" smtClean="0">
                <a:solidFill>
                  <a:schemeClr val="bg1"/>
                </a:solidFill>
              </a:rPr>
              <a:t>  TARGET AUDIENCE</a:t>
            </a:r>
          </a:p>
        </p:txBody>
      </p:sp>
    </p:spTree>
    <p:extLst>
      <p:ext uri="{BB962C8B-B14F-4D97-AF65-F5344CB8AC3E}">
        <p14:creationId xmlns:p14="http://schemas.microsoft.com/office/powerpoint/2010/main" val="368597206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254264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35987" y="0"/>
            <a:ext cx="12056013" cy="6569427"/>
          </a:xfrm>
          <a:prstGeom prst="rect">
            <a:avLst/>
          </a:prstGeom>
          <a:solidFill>
            <a:schemeClr val="bg1"/>
          </a:solidFill>
        </p:spPr>
        <p:txBody>
          <a:bodyPr wrap="square">
            <a:spAutoFit/>
          </a:bodyPr>
          <a:lstStyle/>
          <a:p>
            <a:pPr algn="ctr">
              <a:lnSpc>
                <a:spcPct val="107000"/>
              </a:lnSpc>
              <a:spcAft>
                <a:spcPts val="800"/>
              </a:spcAft>
            </a:pPr>
            <a:r>
              <a:rPr lang="en-GB" sz="2400" b="1" dirty="0">
                <a:latin typeface="Calibri" panose="020F0502020204030204" pitchFamily="34" charset="0"/>
                <a:ea typeface="Calibri" panose="020F0502020204030204" pitchFamily="34" charset="0"/>
                <a:cs typeface="Times New Roman" panose="02020603050405020304" pitchFamily="18" charset="0"/>
              </a:rPr>
              <a:t>Consultancy project</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BID presentation</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This Bid presentation is going to be about the consultancy project I have chosen to do for my project. My project is going to </a:t>
            </a:r>
            <a:r>
              <a:rPr lang="en-GB" b="1" dirty="0" smtClean="0">
                <a:latin typeface="Calibri" panose="020F0502020204030204" pitchFamily="34" charset="0"/>
                <a:ea typeface="Calibri" panose="020F0502020204030204" pitchFamily="34" charset="0"/>
                <a:cs typeface="Times New Roman" panose="02020603050405020304" pitchFamily="18" charset="0"/>
              </a:rPr>
              <a:t>be apply on </a:t>
            </a:r>
            <a:r>
              <a:rPr lang="en-GB" b="1" dirty="0" err="1" smtClean="0">
                <a:latin typeface="Calibri" panose="020F0502020204030204" pitchFamily="34" charset="0"/>
                <a:ea typeface="Calibri" panose="020F0502020204030204" pitchFamily="34" charset="0"/>
                <a:cs typeface="Times New Roman" panose="02020603050405020304" pitchFamily="18" charset="0"/>
              </a:rPr>
              <a:t>Deera</a:t>
            </a:r>
            <a:r>
              <a:rPr lang="en-GB" b="1" dirty="0" smtClean="0">
                <a:latin typeface="Calibri" panose="020F0502020204030204" pitchFamily="34" charset="0"/>
                <a:ea typeface="Calibri" panose="020F0502020204030204" pitchFamily="34" charset="0"/>
                <a:cs typeface="Times New Roman" panose="02020603050405020304" pitchFamily="18" charset="0"/>
              </a:rPr>
              <a:t> restaurant </a:t>
            </a:r>
            <a:r>
              <a:rPr lang="en-GB" b="1" dirty="0">
                <a:latin typeface="Calibri" panose="020F0502020204030204" pitchFamily="34" charset="0"/>
                <a:ea typeface="Calibri" panose="020F0502020204030204" pitchFamily="34" charset="0"/>
                <a:cs typeface="Times New Roman" panose="02020603050405020304" pitchFamily="18" charset="0"/>
              </a:rPr>
              <a:t>and cafe.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Background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b="1" dirty="0">
                <a:latin typeface="Calibri" panose="020F0502020204030204" pitchFamily="34" charset="0"/>
                <a:ea typeface="Calibri" panose="020F0502020204030204" pitchFamily="34" charset="0"/>
                <a:cs typeface="Times New Roman" panose="02020603050405020304" pitchFamily="18" charset="0"/>
              </a:rPr>
              <a:t>Deera restaurant and cafe is privately owned restaurant by Salem Rhayess, which it is located strategically within Swansea Oxford Street. The restaurant serves Middle Eastern, Italian and Western food. The restaurant opens on Monday till Saturday from 9am onwards.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Aims and objectives </a:t>
            </a:r>
            <a:r>
              <a:rPr lang="en-GB" b="1" dirty="0">
                <a:latin typeface="Calibri" panose="020F0502020204030204" pitchFamily="34" charset="0"/>
                <a:ea typeface="Calibri" panose="020F0502020204030204" pitchFamily="34" charset="0"/>
                <a:cs typeface="Times New Roman" panose="02020603050405020304" pitchFamily="18" charset="0"/>
              </a:rPr>
              <a:t>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Aim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The aim of the project is to determine the marketing strategy needed by Deera Restaurant and Cafe that may help in gaining more </a:t>
            </a:r>
            <a:r>
              <a:rPr lang="en-GB" b="1" dirty="0" smtClean="0">
                <a:latin typeface="Calibri" panose="020F0502020204030204" pitchFamily="34" charset="0"/>
                <a:ea typeface="Calibri" panose="020F0502020204030204" pitchFamily="34" charset="0"/>
                <a:cs typeface="Times New Roman" panose="02020603050405020304" pitchFamily="18" charset="0"/>
              </a:rPr>
              <a:t>customer </a:t>
            </a:r>
            <a:r>
              <a:rPr lang="en-GB" b="1" dirty="0">
                <a:latin typeface="Calibri" panose="020F0502020204030204" pitchFamily="34" charset="0"/>
                <a:ea typeface="Calibri" panose="020F0502020204030204" pitchFamily="34" charset="0"/>
                <a:cs typeface="Times New Roman" panose="02020603050405020304" pitchFamily="18" charset="0"/>
              </a:rPr>
              <a:t>and profitability.</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457200">
              <a:lnSpc>
                <a:spcPct val="107000"/>
              </a:lnSpc>
              <a:spcAft>
                <a:spcPts val="0"/>
              </a:spcAft>
            </a:pPr>
            <a:r>
              <a:rPr lang="en-GB" b="1" dirty="0">
                <a:latin typeface="Calibri" panose="020F0502020204030204" pitchFamily="34" charset="0"/>
                <a:ea typeface="Calibri" panose="020F0502020204030204" pitchFamily="34" charset="0"/>
                <a:cs typeface="Times New Roman" panose="02020603050405020304" pitchFamily="18" charset="0"/>
              </a:rPr>
              <a:t>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Objective </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Understand the factors that drive/ hold back customers to choose Deera restaurant and cafe over other eateries</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Create marketing Plan using information received</a:t>
            </a:r>
            <a:endParaRPr lang="en-GB" sz="1400" b="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Wingdings" panose="05000000000000000000" pitchFamily="2" charset="2"/>
              <a:buChar char=""/>
            </a:pPr>
            <a:r>
              <a:rPr lang="en-GB" b="1" dirty="0">
                <a:latin typeface="Calibri" panose="020F0502020204030204" pitchFamily="34" charset="0"/>
                <a:ea typeface="Calibri" panose="020F0502020204030204" pitchFamily="34" charset="0"/>
                <a:cs typeface="Times New Roman" panose="02020603050405020304" pitchFamily="18" charset="0"/>
              </a:rPr>
              <a:t>Suggest appropriate strategies to restaurant in effort of improving its profit and number of </a:t>
            </a:r>
            <a:r>
              <a:rPr lang="en-GB" b="1" dirty="0" smtClean="0">
                <a:latin typeface="Calibri" panose="020F0502020204030204" pitchFamily="34" charset="0"/>
                <a:ea typeface="Calibri" panose="020F0502020204030204" pitchFamily="34" charset="0"/>
                <a:cs typeface="Times New Roman" panose="02020603050405020304" pitchFamily="18" charset="0"/>
              </a:rPr>
              <a:t>customers</a:t>
            </a:r>
          </a:p>
          <a:p>
            <a:pPr lvl="0">
              <a:lnSpc>
                <a:spcPct val="107000"/>
              </a:lnSpc>
              <a:spcAft>
                <a:spcPts val="0"/>
              </a:spcAft>
            </a:pPr>
            <a:endParaRPr lang="en-GB" b="1"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7024601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281354"/>
            <a:ext cx="11830928" cy="7330725"/>
          </a:xfrm>
          <a:prstGeom prst="rect">
            <a:avLst/>
          </a:prstGeom>
        </p:spPr>
        <p:txBody>
          <a:bodyPr wrap="square">
            <a:spAutoFit/>
          </a:bodyPr>
          <a:lstStyle/>
          <a:p>
            <a:pPr marL="342900" lvl="0" indent="-342900" algn="just">
              <a:lnSpc>
                <a:spcPct val="107000"/>
              </a:lnSpc>
              <a:spcAft>
                <a:spcPts val="800"/>
              </a:spcAft>
              <a:buFont typeface="Wingdings" panose="05000000000000000000" pitchFamily="2" charset="2"/>
              <a:buChar char=""/>
            </a:pPr>
            <a:r>
              <a:rPr lang="en-GB" sz="2800" b="1" dirty="0">
                <a:latin typeface="Calibri" panose="020F0502020204030204" pitchFamily="34" charset="0"/>
                <a:ea typeface="Calibri" panose="020F0502020204030204" pitchFamily="34" charset="0"/>
                <a:cs typeface="Times New Roman" panose="02020603050405020304" pitchFamily="18" charset="0"/>
              </a:rPr>
              <a:t>Purpose of project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The purpose of this project is to investigate factors that hinders Deera restaurant from reaching its targeted customer and provide a realistic marketing strategy within the capabilities of the restaurant to help boost its sales. </a:t>
            </a:r>
          </a:p>
          <a:p>
            <a:pPr marL="457200">
              <a:lnSpc>
                <a:spcPct val="107000"/>
              </a:lnSpc>
              <a:spcAft>
                <a:spcPts val="0"/>
              </a:spcAft>
            </a:pPr>
            <a:r>
              <a:rPr lang="en-GB" sz="2800" dirty="0">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Wingdings" panose="05000000000000000000" pitchFamily="2" charset="2"/>
              <a:buChar char=""/>
            </a:pPr>
            <a:r>
              <a:rPr lang="en-GB" sz="2800" b="1" dirty="0">
                <a:latin typeface="Calibri" panose="020F0502020204030204" pitchFamily="34" charset="0"/>
                <a:ea typeface="Calibri" panose="020F0502020204030204" pitchFamily="34" charset="0"/>
                <a:cs typeface="Times New Roman" panose="02020603050405020304" pitchFamily="18" charset="0"/>
              </a:rPr>
              <a:t>Initial ideas</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latin typeface="Calibri" panose="020F0502020204030204" pitchFamily="34" charset="0"/>
                <a:ea typeface="Calibri" panose="020F0502020204030204" pitchFamily="34" charset="0"/>
                <a:cs typeface="Times New Roman" panose="02020603050405020304" pitchFamily="18" charset="0"/>
              </a:rPr>
              <a:t>Initial ideas of the project is just started by trying to select appropriate marketing tools based on available marketing plan theories that suits the restaurant’s current dilemma of not achieving its targeted profit/ customers. </a:t>
            </a:r>
          </a:p>
          <a:p>
            <a:pPr marL="342900" lvl="0" indent="-342900">
              <a:lnSpc>
                <a:spcPct val="107000"/>
              </a:lnSpc>
              <a:spcAft>
                <a:spcPts val="0"/>
              </a:spcAft>
              <a:buFont typeface="Wingdings" panose="05000000000000000000" pitchFamily="2" charset="2"/>
              <a:buChar char=""/>
            </a:pPr>
            <a:r>
              <a:rPr lang="en-GB" sz="2800" b="1" dirty="0">
                <a:latin typeface="Calibri" panose="020F0502020204030204" pitchFamily="34" charset="0"/>
                <a:ea typeface="Calibri" panose="020F0502020204030204" pitchFamily="34" charset="0"/>
                <a:cs typeface="Times New Roman" panose="02020603050405020304" pitchFamily="18" charset="0"/>
              </a:rPr>
              <a:t>What and when</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2800" dirty="0">
                <a:latin typeface="Calibri" panose="020F0502020204030204" pitchFamily="34" charset="0"/>
                <a:ea typeface="Calibri" panose="020F0502020204030204" pitchFamily="34" charset="0"/>
                <a:cs typeface="Times New Roman" panose="02020603050405020304" pitchFamily="18" charset="0"/>
              </a:rPr>
              <a:t>This project started on January 29</a:t>
            </a:r>
            <a:r>
              <a:rPr lang="en-GB" sz="2800" baseline="30000" dirty="0">
                <a:latin typeface="Calibri" panose="020F0502020204030204" pitchFamily="34" charset="0"/>
                <a:ea typeface="Calibri" panose="020F0502020204030204" pitchFamily="34" charset="0"/>
                <a:cs typeface="Times New Roman" panose="02020603050405020304" pitchFamily="18" charset="0"/>
              </a:rPr>
              <a:t>th</a:t>
            </a:r>
            <a:r>
              <a:rPr lang="en-GB" sz="2800" dirty="0">
                <a:latin typeface="Calibri" panose="020F0502020204030204" pitchFamily="34" charset="0"/>
                <a:ea typeface="Calibri" panose="020F0502020204030204" pitchFamily="34" charset="0"/>
                <a:cs typeface="Times New Roman" panose="02020603050405020304" pitchFamily="18" charset="0"/>
              </a:rPr>
              <a:t> and it is going to end by May 2</a:t>
            </a:r>
            <a:r>
              <a:rPr lang="en-GB" sz="2800" baseline="30000" dirty="0">
                <a:latin typeface="Calibri" panose="020F0502020204030204" pitchFamily="34" charset="0"/>
                <a:ea typeface="Calibri" panose="020F0502020204030204" pitchFamily="34" charset="0"/>
                <a:cs typeface="Times New Roman" panose="02020603050405020304" pitchFamily="18" charset="0"/>
              </a:rPr>
              <a:t>nd</a:t>
            </a:r>
            <a:r>
              <a:rPr lang="en-GB" sz="2800" dirty="0">
                <a:latin typeface="Calibri" panose="020F0502020204030204" pitchFamily="34" charset="0"/>
                <a:ea typeface="Calibri" panose="020F0502020204030204" pitchFamily="34" charset="0"/>
                <a:cs typeface="Times New Roman" panose="02020603050405020304" pitchFamily="18" charset="0"/>
              </a:rPr>
              <a:t> and it is going follow this stapes</a:t>
            </a:r>
            <a:r>
              <a:rPr lang="en-GB" sz="2000" dirty="0">
                <a:latin typeface="Calibri" panose="020F0502020204030204" pitchFamily="34" charset="0"/>
                <a:ea typeface="Calibri" panose="020F0502020204030204" pitchFamily="34" charset="0"/>
                <a:cs typeface="Times New Roman" panose="02020603050405020304" pitchFamily="18" charset="0"/>
              </a:rPr>
              <a:t>, </a:t>
            </a:r>
            <a:endParaRPr lang="en-GB" sz="2000" dirty="0" smtClean="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000" dirty="0" smtClean="0">
              <a:latin typeface="Calibri" panose="020F0502020204030204" pitchFamily="34" charset="0"/>
              <a:ea typeface="Calibri" panose="020F0502020204030204" pitchFamily="34" charset="0"/>
              <a:cs typeface="Times New Roman" panose="02020603050405020304" pitchFamily="18" charset="0"/>
            </a:endParaRPr>
          </a:p>
          <a:p>
            <a:pPr lvl="0">
              <a:lnSpc>
                <a:spcPct val="107000"/>
              </a:lnSpc>
              <a:spcAft>
                <a:spcPts val="800"/>
              </a:spcAf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182156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6609" y="112542"/>
            <a:ext cx="12065391" cy="6518451"/>
          </a:xfrm>
          <a:prstGeom prst="rect">
            <a:avLst/>
          </a:prstGeom>
        </p:spPr>
        <p:txBody>
          <a:bodyPr wrap="square">
            <a:spAutoFit/>
          </a:bodyPr>
          <a:lstStyle/>
          <a:p>
            <a:pPr marL="342900" lvl="0" indent="-342900">
              <a:lnSpc>
                <a:spcPct val="107000"/>
              </a:lnSpc>
              <a:spcAft>
                <a:spcPts val="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Research strategy </a:t>
            </a:r>
          </a:p>
          <a:p>
            <a:pPr>
              <a:lnSpc>
                <a:spcPct val="107000"/>
              </a:lnSpc>
              <a:spcAft>
                <a:spcPts val="0"/>
              </a:spcAft>
            </a:pPr>
            <a:r>
              <a:rPr lang="en-GB" sz="2000" b="1" dirty="0">
                <a:latin typeface="Calibri" panose="020F0502020204030204" pitchFamily="34" charset="0"/>
                <a:ea typeface="Calibri" panose="020F0502020204030204" pitchFamily="34" charset="0"/>
                <a:cs typeface="Times New Roman" panose="02020603050405020304" pitchFamily="18" charset="0"/>
              </a:rPr>
              <a:t>A qualitative approach will be used for this project with the combination of primary and secondary research method. For primary research, I will collect information by conducting interview from the owner itself, the workers, and the local people through survey monkey, questionnaires etc. </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For the secondary research, the reliable sources such as internet, journal, and books to provide additional information prior to study such as identify competitors within its area and understand the current restaurant trends, etc. </a:t>
            </a:r>
          </a:p>
          <a:p>
            <a:pPr marL="342900" lvl="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Action</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The possible action in Deera restaurant and cafe to achieve the </a:t>
            </a:r>
            <a:r>
              <a:rPr lang="en-GB" sz="2000" b="1" dirty="0" smtClean="0">
                <a:latin typeface="Calibri" panose="020F0502020204030204" pitchFamily="34" charset="0"/>
                <a:ea typeface="Calibri" panose="020F0502020204030204" pitchFamily="34" charset="0"/>
                <a:cs typeface="Times New Roman" panose="02020603050405020304" pitchFamily="18" charset="0"/>
              </a:rPr>
              <a:t>set </a:t>
            </a:r>
            <a:r>
              <a:rPr lang="en-GB" sz="2000" b="1" dirty="0">
                <a:latin typeface="Calibri" panose="020F0502020204030204" pitchFamily="34" charset="0"/>
                <a:ea typeface="Calibri" panose="020F0502020204030204" pitchFamily="34" charset="0"/>
                <a:cs typeface="Times New Roman" panose="02020603050405020304" pitchFamily="18" charset="0"/>
              </a:rPr>
              <a:t>goal </a:t>
            </a:r>
            <a:r>
              <a:rPr lang="en-GB" sz="2000" b="1" dirty="0" smtClean="0">
                <a:latin typeface="Calibri" panose="020F0502020204030204" pitchFamily="34" charset="0"/>
                <a:ea typeface="Calibri" panose="020F0502020204030204" pitchFamily="34" charset="0"/>
                <a:cs typeface="Times New Roman" panose="02020603050405020304" pitchFamily="18" charset="0"/>
              </a:rPr>
              <a:t>is by setting a </a:t>
            </a:r>
            <a:r>
              <a:rPr lang="en-GB" sz="2000" b="1" dirty="0">
                <a:latin typeface="Calibri" panose="020F0502020204030204" pitchFamily="34" charset="0"/>
                <a:ea typeface="Calibri" panose="020F0502020204030204" pitchFamily="34" charset="0"/>
                <a:cs typeface="Times New Roman" panose="02020603050405020304" pitchFamily="18" charset="0"/>
              </a:rPr>
              <a:t>strategy to get to the </a:t>
            </a:r>
            <a:r>
              <a:rPr lang="en-GB" sz="2000" b="1" dirty="0" smtClean="0">
                <a:latin typeface="Calibri" panose="020F0502020204030204" pitchFamily="34" charset="0"/>
                <a:ea typeface="Calibri" panose="020F0502020204030204" pitchFamily="34" charset="0"/>
                <a:cs typeface="Times New Roman" panose="02020603050405020304" pitchFamily="18" charset="0"/>
              </a:rPr>
              <a:t>target successfully</a:t>
            </a:r>
            <a:r>
              <a:rPr lang="en-GB" sz="2000" b="1" dirty="0">
                <a:latin typeface="Calibri" panose="020F0502020204030204" pitchFamily="34" charset="0"/>
                <a:ea typeface="Calibri" panose="020F0502020204030204" pitchFamily="34" charset="0"/>
                <a:cs typeface="Times New Roman" panose="02020603050405020304" pitchFamily="18" charset="0"/>
              </a:rPr>
              <a:t>. The strategy will focus on the improvement of service, product, management and staff for the best result of improving customer number. </a:t>
            </a:r>
          </a:p>
          <a:p>
            <a:pPr marL="342900" lvl="0" indent="-342900">
              <a:lnSpc>
                <a:spcPct val="107000"/>
              </a:lnSpc>
              <a:spcAft>
                <a:spcPts val="800"/>
              </a:spcAft>
              <a:buFont typeface="Wingdings" panose="05000000000000000000" pitchFamily="2" charset="2"/>
              <a:buChar char=""/>
            </a:pPr>
            <a:r>
              <a:rPr lang="en-GB" sz="2000" b="1" dirty="0">
                <a:latin typeface="Calibri" panose="020F0502020204030204" pitchFamily="34" charset="0"/>
                <a:ea typeface="Calibri" panose="020F0502020204030204" pitchFamily="34" charset="0"/>
                <a:cs typeface="Times New Roman" panose="02020603050405020304" pitchFamily="18" charset="0"/>
              </a:rPr>
              <a:t>Possible issues and how to overcome</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Reliability and Validity of information gathered/collected - Information gathered for this study may not be as reliable or insufficient enough to provide answers to the problems faced and limits the ability to determine the most suitable strategy on this particular situation. Feedbacks are mostly taken on the spot and surveys are limited to Swansea people and its own restaurant circles to maintain information proprietary. </a:t>
            </a:r>
          </a:p>
          <a:p>
            <a:pPr>
              <a:lnSpc>
                <a:spcPct val="107000"/>
              </a:lnSpc>
              <a:spcAft>
                <a:spcPts val="800"/>
              </a:spcAft>
            </a:pPr>
            <a:r>
              <a:rPr lang="en-GB" sz="2000" b="1" dirty="0">
                <a:latin typeface="Calibri" panose="020F0502020204030204" pitchFamily="34" charset="0"/>
                <a:ea typeface="Calibri" panose="020F0502020204030204" pitchFamily="34" charset="0"/>
                <a:cs typeface="Times New Roman" panose="02020603050405020304" pitchFamily="18" charset="0"/>
              </a:rPr>
              <a:t>Time Issue – Time taken to conduct this project may be too short to understand the overall issue and determine the best marketing solution for this </a:t>
            </a:r>
            <a:r>
              <a:rPr lang="en-GB" sz="2000" b="1" dirty="0" smtClean="0">
                <a:latin typeface="Calibri" panose="020F0502020204030204" pitchFamily="34" charset="0"/>
                <a:ea typeface="Calibri" panose="020F0502020204030204" pitchFamily="34" charset="0"/>
                <a:cs typeface="Times New Roman" panose="02020603050405020304" pitchFamily="18" charset="0"/>
              </a:rPr>
              <a:t>restaurant</a:t>
            </a:r>
          </a:p>
        </p:txBody>
      </p:sp>
    </p:spTree>
    <p:extLst>
      <p:ext uri="{BB962C8B-B14F-4D97-AF65-F5344CB8AC3E}">
        <p14:creationId xmlns:p14="http://schemas.microsoft.com/office/powerpoint/2010/main" val="370687427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2258" y="226587"/>
            <a:ext cx="11863754" cy="6188682"/>
          </a:xfrm>
          <a:prstGeom prst="rect">
            <a:avLst/>
          </a:prstGeom>
        </p:spPr>
        <p:txBody>
          <a:bodyPr wrap="square">
            <a:spAutoFit/>
          </a:bodyPr>
          <a:lstStyle/>
          <a:p>
            <a:pPr marL="342900" lvl="0" indent="-342900">
              <a:lnSpc>
                <a:spcPct val="107000"/>
              </a:lnSpc>
              <a:spcAft>
                <a:spcPts val="800"/>
              </a:spcAft>
              <a:buFont typeface="Wingdings" panose="05000000000000000000" pitchFamily="2" charset="2"/>
              <a:buChar char=""/>
            </a:pPr>
            <a:r>
              <a:rPr lang="en-GB" sz="4000" b="1" dirty="0">
                <a:latin typeface="Calibri" panose="020F0502020204030204" pitchFamily="34" charset="0"/>
                <a:ea typeface="Calibri" panose="020F0502020204030204" pitchFamily="34" charset="0"/>
                <a:cs typeface="Times New Roman" panose="02020603050405020304" pitchFamily="18" charset="0"/>
              </a:rPr>
              <a:t>Benefit for the organisation </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600" dirty="0">
                <a:latin typeface="Calibri" panose="020F0502020204030204" pitchFamily="34" charset="0"/>
                <a:ea typeface="Calibri" panose="020F0502020204030204" pitchFamily="34" charset="0"/>
                <a:cs typeface="Times New Roman" panose="02020603050405020304" pitchFamily="18" charset="0"/>
              </a:rPr>
              <a:t>This project will benefit both the owner and the restaurant itself by improving the restaurant’s visibility and profit.</a:t>
            </a:r>
            <a:r>
              <a:rPr lang="en-GB" sz="2800" dirty="0">
                <a:latin typeface="Calibri" panose="020F0502020204030204" pitchFamily="34" charset="0"/>
                <a:ea typeface="Calibri" panose="020F0502020204030204" pitchFamily="34" charset="0"/>
                <a:cs typeface="Times New Roman" panose="02020603050405020304" pitchFamily="18" charset="0"/>
              </a:rPr>
              <a:t> </a:t>
            </a:r>
            <a:r>
              <a:rPr lang="en-GB" sz="3600" dirty="0">
                <a:latin typeface="Calibri" panose="020F0502020204030204" pitchFamily="34" charset="0"/>
                <a:ea typeface="Calibri" panose="020F0502020204030204" pitchFamily="34" charset="0"/>
                <a:cs typeface="Times New Roman" panose="02020603050405020304" pitchFamily="18" charset="0"/>
              </a:rPr>
              <a:t>This qualitative study may contribute to information on how restaurant owners can implement effective practice of their own business by exploring marketing strategies available. The knowledge obtained from study results may also help small business owners to improve business practices, as well as identify and determine factors that may affect the business profitability.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603243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3617</TotalTime>
  <Words>579</Words>
  <Application>Microsoft Office PowerPoint</Application>
  <PresentationFormat>Widescreen</PresentationFormat>
  <Paragraphs>120</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Aharoni</vt:lpstr>
      <vt:lpstr>Arial</vt:lpstr>
      <vt:lpstr>Calibri</vt:lpstr>
      <vt:lpstr>Calibri Light</vt:lpstr>
      <vt:lpstr>Times New Roman</vt:lpstr>
      <vt:lpstr>Tiresias PCfont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Univeristy of Wales Trinity Saint David</dc:creator>
  <cp:lastModifiedBy>Univeristy of Wales Trinity Saint David</cp:lastModifiedBy>
  <cp:revision>69</cp:revision>
  <dcterms:created xsi:type="dcterms:W3CDTF">2018-02-14T18:43:36Z</dcterms:created>
  <dcterms:modified xsi:type="dcterms:W3CDTF">2018-02-21T08:48:29Z</dcterms:modified>
</cp:coreProperties>
</file>