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Lst>
  <p:sldIdLst>
    <p:sldId id="256" r:id="rId2"/>
    <p:sldId id="266" r:id="rId3"/>
    <p:sldId id="258" r:id="rId4"/>
    <p:sldId id="260" r:id="rId5"/>
    <p:sldId id="261" r:id="rId6"/>
    <p:sldId id="263" r:id="rId7"/>
    <p:sldId id="264" r:id="rId8"/>
    <p:sldId id="262" r:id="rId9"/>
    <p:sldId id="267" r:id="rId10"/>
    <p:sldId id="268" r:id="rId11"/>
    <p:sldId id="269" r:id="rId12"/>
    <p:sldId id="270" r:id="rId13"/>
    <p:sldId id="271" r:id="rId14"/>
    <p:sldId id="265" r:id="rId15"/>
    <p:sldId id="272" r:id="rId16"/>
    <p:sldId id="273" r:id="rId17"/>
    <p:sldId id="274" r:id="rId18"/>
    <p:sldId id="276" r:id="rId19"/>
    <p:sldId id="27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63" d="100"/>
          <a:sy n="63" d="100"/>
        </p:scale>
        <p:origin x="187"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5C286D-9383-4450-B894-7D3C162AF7C0}"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GB"/>
        </a:p>
      </dgm:t>
    </dgm:pt>
    <dgm:pt modelId="{C536DF15-F901-4CD7-B6C9-8CFF6E50EC78}">
      <dgm:prSet/>
      <dgm:spPr/>
      <dgm:t>
        <a:bodyPr/>
        <a:lstStyle/>
        <a:p>
          <a:pPr rtl="0"/>
          <a:r>
            <a:rPr lang="en-GB" dirty="0"/>
            <a:t>The phonological loop (or "articulatory loop") as a whole deals with sound or phonological information. It consists of two parts: a short-term </a:t>
          </a:r>
          <a:r>
            <a:rPr lang="en-GB" i="1" dirty="0"/>
            <a:t>phonological store</a:t>
          </a:r>
          <a:r>
            <a:rPr lang="en-GB" dirty="0"/>
            <a:t> with auditory memory traces that are subject to rapid decay and an </a:t>
          </a:r>
          <a:r>
            <a:rPr lang="en-GB" i="1" dirty="0"/>
            <a:t>articulatory rehearsal component</a:t>
          </a:r>
          <a:r>
            <a:rPr lang="en-GB" dirty="0"/>
            <a:t> that can revive the memory traces.</a:t>
          </a:r>
        </a:p>
      </dgm:t>
    </dgm:pt>
    <dgm:pt modelId="{20FFF2DC-9657-4610-8C47-90158971A787}" type="parTrans" cxnId="{6B930700-A2A4-4427-B115-5A9D6387AAF3}">
      <dgm:prSet/>
      <dgm:spPr/>
      <dgm:t>
        <a:bodyPr/>
        <a:lstStyle/>
        <a:p>
          <a:endParaRPr lang="en-GB"/>
        </a:p>
      </dgm:t>
    </dgm:pt>
    <dgm:pt modelId="{389288F2-4C4F-46B5-886E-E0C10937219F}" type="sibTrans" cxnId="{6B930700-A2A4-4427-B115-5A9D6387AAF3}">
      <dgm:prSet/>
      <dgm:spPr/>
      <dgm:t>
        <a:bodyPr/>
        <a:lstStyle/>
        <a:p>
          <a:endParaRPr lang="en-GB"/>
        </a:p>
      </dgm:t>
    </dgm:pt>
    <dgm:pt modelId="{494C5A8A-89C8-4B07-A869-8236E231A979}" type="pres">
      <dgm:prSet presAssocID="{8F5C286D-9383-4450-B894-7D3C162AF7C0}" presName="Name0" presStyleCnt="0">
        <dgm:presLayoutVars>
          <dgm:dir/>
          <dgm:animLvl val="lvl"/>
          <dgm:resizeHandles val="exact"/>
        </dgm:presLayoutVars>
      </dgm:prSet>
      <dgm:spPr/>
    </dgm:pt>
    <dgm:pt modelId="{A30D44B7-CCEF-4F05-9656-67B5B94A2AF3}" type="pres">
      <dgm:prSet presAssocID="{C536DF15-F901-4CD7-B6C9-8CFF6E50EC78}" presName="composite" presStyleCnt="0"/>
      <dgm:spPr/>
    </dgm:pt>
    <dgm:pt modelId="{84325A6D-AEF7-492D-8EF7-8BB3E59902B8}" type="pres">
      <dgm:prSet presAssocID="{C536DF15-F901-4CD7-B6C9-8CFF6E50EC78}" presName="parTx" presStyleLbl="alignNode1" presStyleIdx="0" presStyleCnt="1">
        <dgm:presLayoutVars>
          <dgm:chMax val="0"/>
          <dgm:chPref val="0"/>
          <dgm:bulletEnabled val="1"/>
        </dgm:presLayoutVars>
      </dgm:prSet>
      <dgm:spPr/>
    </dgm:pt>
    <dgm:pt modelId="{CCDCAFE4-4F00-4F84-B25E-5CAA83F39C06}" type="pres">
      <dgm:prSet presAssocID="{C536DF15-F901-4CD7-B6C9-8CFF6E50EC78}" presName="desTx" presStyleLbl="alignAccFollowNode1" presStyleIdx="0" presStyleCnt="1">
        <dgm:presLayoutVars>
          <dgm:bulletEnabled val="1"/>
        </dgm:presLayoutVars>
      </dgm:prSet>
      <dgm:spPr/>
    </dgm:pt>
  </dgm:ptLst>
  <dgm:cxnLst>
    <dgm:cxn modelId="{6B930700-A2A4-4427-B115-5A9D6387AAF3}" srcId="{8F5C286D-9383-4450-B894-7D3C162AF7C0}" destId="{C536DF15-F901-4CD7-B6C9-8CFF6E50EC78}" srcOrd="0" destOrd="0" parTransId="{20FFF2DC-9657-4610-8C47-90158971A787}" sibTransId="{389288F2-4C4F-46B5-886E-E0C10937219F}"/>
    <dgm:cxn modelId="{BDDA1B70-C818-40F0-A7EB-8E6993A71131}" type="presOf" srcId="{C536DF15-F901-4CD7-B6C9-8CFF6E50EC78}" destId="{84325A6D-AEF7-492D-8EF7-8BB3E59902B8}" srcOrd="0" destOrd="0" presId="urn:microsoft.com/office/officeart/2005/8/layout/hList1"/>
    <dgm:cxn modelId="{79FB78AF-3188-48DC-85AA-B5987E73506F}" type="presOf" srcId="{8F5C286D-9383-4450-B894-7D3C162AF7C0}" destId="{494C5A8A-89C8-4B07-A869-8236E231A979}" srcOrd="0" destOrd="0" presId="urn:microsoft.com/office/officeart/2005/8/layout/hList1"/>
    <dgm:cxn modelId="{7F1DCD23-605E-4EA6-A30B-3DC7A9CB176C}" type="presParOf" srcId="{494C5A8A-89C8-4B07-A869-8236E231A979}" destId="{A30D44B7-CCEF-4F05-9656-67B5B94A2AF3}" srcOrd="0" destOrd="0" presId="urn:microsoft.com/office/officeart/2005/8/layout/hList1"/>
    <dgm:cxn modelId="{61221BA8-D8A1-4456-876F-327F4D998BC9}" type="presParOf" srcId="{A30D44B7-CCEF-4F05-9656-67B5B94A2AF3}" destId="{84325A6D-AEF7-492D-8EF7-8BB3E59902B8}" srcOrd="0" destOrd="0" presId="urn:microsoft.com/office/officeart/2005/8/layout/hList1"/>
    <dgm:cxn modelId="{C65A8AE6-3554-49B5-A0CE-96CA26FDF902}" type="presParOf" srcId="{A30D44B7-CCEF-4F05-9656-67B5B94A2AF3}" destId="{CCDCAFE4-4F00-4F84-B25E-5CAA83F39C0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A8DDBE-3CB3-4656-B7B2-7151144DAA4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6F678675-BE19-4E14-A0A3-BD5915A2FD47}">
      <dgm:prSet/>
      <dgm:spPr/>
      <dgm:t>
        <a:bodyPr/>
        <a:lstStyle/>
        <a:p>
          <a:pPr rtl="0"/>
          <a:r>
            <a:rPr lang="en-US" dirty="0" err="1"/>
            <a:t>Baddeley</a:t>
          </a:r>
          <a:r>
            <a:rPr lang="en-US" dirty="0"/>
            <a:t> et al. (1975) </a:t>
          </a:r>
          <a:endParaRPr lang="en-GB" dirty="0"/>
        </a:p>
      </dgm:t>
    </dgm:pt>
    <dgm:pt modelId="{FD8774D4-DAFA-43B1-B957-793FAF715E7E}" type="parTrans" cxnId="{D9DFE7F8-5A19-41EA-99D3-F640898AC1AF}">
      <dgm:prSet/>
      <dgm:spPr/>
      <dgm:t>
        <a:bodyPr/>
        <a:lstStyle/>
        <a:p>
          <a:endParaRPr lang="en-GB"/>
        </a:p>
      </dgm:t>
    </dgm:pt>
    <dgm:pt modelId="{FD77DB6A-6933-45A2-88A9-4B4050ACA173}" type="sibTrans" cxnId="{D9DFE7F8-5A19-41EA-99D3-F640898AC1AF}">
      <dgm:prSet/>
      <dgm:spPr/>
      <dgm:t>
        <a:bodyPr/>
        <a:lstStyle/>
        <a:p>
          <a:endParaRPr lang="en-GB"/>
        </a:p>
      </dgm:t>
    </dgm:pt>
    <dgm:pt modelId="{A891C1D7-5982-4987-96BF-0EDC1B16E91E}">
      <dgm:prSet/>
      <dgm:spPr/>
      <dgm:t>
        <a:bodyPr/>
        <a:lstStyle/>
        <a:p>
          <a:pPr rtl="0"/>
          <a:r>
            <a:rPr lang="en-US" dirty="0"/>
            <a:t>items equated for meaning and word frequency</a:t>
          </a:r>
          <a:endParaRPr lang="en-GB" dirty="0"/>
        </a:p>
      </dgm:t>
    </dgm:pt>
    <dgm:pt modelId="{847DE0B2-8C13-4C36-A2FA-C1B3AFDBA056}" type="parTrans" cxnId="{ED5F78F6-928F-42AC-8CCD-C0200944CD2B}">
      <dgm:prSet/>
      <dgm:spPr/>
      <dgm:t>
        <a:bodyPr/>
        <a:lstStyle/>
        <a:p>
          <a:endParaRPr lang="en-GB"/>
        </a:p>
      </dgm:t>
    </dgm:pt>
    <dgm:pt modelId="{D1848785-E0A2-48E8-9118-C8C138786165}" type="sibTrans" cxnId="{ED5F78F6-928F-42AC-8CCD-C0200944CD2B}">
      <dgm:prSet/>
      <dgm:spPr/>
      <dgm:t>
        <a:bodyPr/>
        <a:lstStyle/>
        <a:p>
          <a:endParaRPr lang="en-GB"/>
        </a:p>
      </dgm:t>
    </dgm:pt>
    <dgm:pt modelId="{0F5F4C8C-D495-404C-9124-EC4A3D93A5CE}">
      <dgm:prSet/>
      <dgm:spPr/>
      <dgm:t>
        <a:bodyPr/>
        <a:lstStyle/>
        <a:p>
          <a:pPr rtl="0"/>
          <a:r>
            <a:rPr lang="en-US"/>
            <a:t>memory was better for shorter items as measured by reading rate and number of syllables</a:t>
          </a:r>
          <a:endParaRPr lang="en-GB"/>
        </a:p>
      </dgm:t>
    </dgm:pt>
    <dgm:pt modelId="{135F92B0-3E1D-4524-912A-814C4A303610}" type="parTrans" cxnId="{15E1BA3E-5346-4801-A5CF-8146495A7845}">
      <dgm:prSet/>
      <dgm:spPr/>
      <dgm:t>
        <a:bodyPr/>
        <a:lstStyle/>
        <a:p>
          <a:endParaRPr lang="en-GB"/>
        </a:p>
      </dgm:t>
    </dgm:pt>
    <dgm:pt modelId="{90032E1E-534A-417F-86E3-8468AF07EBC4}" type="sibTrans" cxnId="{15E1BA3E-5346-4801-A5CF-8146495A7845}">
      <dgm:prSet/>
      <dgm:spPr/>
      <dgm:t>
        <a:bodyPr/>
        <a:lstStyle/>
        <a:p>
          <a:endParaRPr lang="en-GB"/>
        </a:p>
      </dgm:t>
    </dgm:pt>
    <dgm:pt modelId="{1AA7281B-ADBA-4184-887F-DC53F7BE816B}" type="pres">
      <dgm:prSet presAssocID="{BDA8DDBE-3CB3-4656-B7B2-7151144DAA4F}" presName="Name0" presStyleCnt="0">
        <dgm:presLayoutVars>
          <dgm:dir/>
          <dgm:animLvl val="lvl"/>
          <dgm:resizeHandles val="exact"/>
        </dgm:presLayoutVars>
      </dgm:prSet>
      <dgm:spPr/>
    </dgm:pt>
    <dgm:pt modelId="{9E037212-2707-4333-B53E-DC186FFEB321}" type="pres">
      <dgm:prSet presAssocID="{6F678675-BE19-4E14-A0A3-BD5915A2FD47}" presName="linNode" presStyleCnt="0"/>
      <dgm:spPr/>
    </dgm:pt>
    <dgm:pt modelId="{7B483574-4CF7-461B-97DA-51E4B134F6DC}" type="pres">
      <dgm:prSet presAssocID="{6F678675-BE19-4E14-A0A3-BD5915A2FD47}" presName="parentText" presStyleLbl="node1" presStyleIdx="0" presStyleCnt="1" custScaleX="73471">
        <dgm:presLayoutVars>
          <dgm:chMax val="1"/>
          <dgm:bulletEnabled val="1"/>
        </dgm:presLayoutVars>
      </dgm:prSet>
      <dgm:spPr/>
    </dgm:pt>
    <dgm:pt modelId="{FA65C83E-B344-46CF-8B96-FCCAAD3B9899}" type="pres">
      <dgm:prSet presAssocID="{6F678675-BE19-4E14-A0A3-BD5915A2FD47}" presName="descendantText" presStyleLbl="alignAccFollowNode1" presStyleIdx="0" presStyleCnt="1">
        <dgm:presLayoutVars>
          <dgm:bulletEnabled val="1"/>
        </dgm:presLayoutVars>
      </dgm:prSet>
      <dgm:spPr/>
    </dgm:pt>
  </dgm:ptLst>
  <dgm:cxnLst>
    <dgm:cxn modelId="{4599E80A-4690-4F5C-904E-A1492BEAC13F}" type="presOf" srcId="{BDA8DDBE-3CB3-4656-B7B2-7151144DAA4F}" destId="{1AA7281B-ADBA-4184-887F-DC53F7BE816B}" srcOrd="0" destOrd="0" presId="urn:microsoft.com/office/officeart/2005/8/layout/vList5"/>
    <dgm:cxn modelId="{E0A69D1E-637E-49EB-94D4-47177D43BCF1}" type="presOf" srcId="{A891C1D7-5982-4987-96BF-0EDC1B16E91E}" destId="{FA65C83E-B344-46CF-8B96-FCCAAD3B9899}" srcOrd="0" destOrd="0" presId="urn:microsoft.com/office/officeart/2005/8/layout/vList5"/>
    <dgm:cxn modelId="{15E1BA3E-5346-4801-A5CF-8146495A7845}" srcId="{6F678675-BE19-4E14-A0A3-BD5915A2FD47}" destId="{0F5F4C8C-D495-404C-9124-EC4A3D93A5CE}" srcOrd="1" destOrd="0" parTransId="{135F92B0-3E1D-4524-912A-814C4A303610}" sibTransId="{90032E1E-534A-417F-86E3-8468AF07EBC4}"/>
    <dgm:cxn modelId="{9F16E04B-44FE-4342-B55C-BBE59B3D046D}" type="presOf" srcId="{0F5F4C8C-D495-404C-9124-EC4A3D93A5CE}" destId="{FA65C83E-B344-46CF-8B96-FCCAAD3B9899}" srcOrd="0" destOrd="1" presId="urn:microsoft.com/office/officeart/2005/8/layout/vList5"/>
    <dgm:cxn modelId="{FEBDE09E-6D81-4E26-B625-8C785F2DCA49}" type="presOf" srcId="{6F678675-BE19-4E14-A0A3-BD5915A2FD47}" destId="{7B483574-4CF7-461B-97DA-51E4B134F6DC}" srcOrd="0" destOrd="0" presId="urn:microsoft.com/office/officeart/2005/8/layout/vList5"/>
    <dgm:cxn modelId="{ED5F78F6-928F-42AC-8CCD-C0200944CD2B}" srcId="{6F678675-BE19-4E14-A0A3-BD5915A2FD47}" destId="{A891C1D7-5982-4987-96BF-0EDC1B16E91E}" srcOrd="0" destOrd="0" parTransId="{847DE0B2-8C13-4C36-A2FA-C1B3AFDBA056}" sibTransId="{D1848785-E0A2-48E8-9118-C8C138786165}"/>
    <dgm:cxn modelId="{D9DFE7F8-5A19-41EA-99D3-F640898AC1AF}" srcId="{BDA8DDBE-3CB3-4656-B7B2-7151144DAA4F}" destId="{6F678675-BE19-4E14-A0A3-BD5915A2FD47}" srcOrd="0" destOrd="0" parTransId="{FD8774D4-DAFA-43B1-B957-793FAF715E7E}" sibTransId="{FD77DB6A-6933-45A2-88A9-4B4050ACA173}"/>
    <dgm:cxn modelId="{DB86739C-3046-46BF-AC4E-6E67DC8ADE20}" type="presParOf" srcId="{1AA7281B-ADBA-4184-887F-DC53F7BE816B}" destId="{9E037212-2707-4333-B53E-DC186FFEB321}" srcOrd="0" destOrd="0" presId="urn:microsoft.com/office/officeart/2005/8/layout/vList5"/>
    <dgm:cxn modelId="{58A4AE78-BB1C-48F5-B843-AD96723657B2}" type="presParOf" srcId="{9E037212-2707-4333-B53E-DC186FFEB321}" destId="{7B483574-4CF7-461B-97DA-51E4B134F6DC}" srcOrd="0" destOrd="0" presId="urn:microsoft.com/office/officeart/2005/8/layout/vList5"/>
    <dgm:cxn modelId="{945DBD12-3094-4645-8D89-22F273B33F31}" type="presParOf" srcId="{9E037212-2707-4333-B53E-DC186FFEB321}" destId="{FA65C83E-B344-46CF-8B96-FCCAAD3B989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C805C1-DFE2-4F75-9F9C-5FFBF849F8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5B17AACF-8170-470A-880A-A8D8C612CEB8}">
      <dgm:prSet/>
      <dgm:spPr/>
      <dgm:t>
        <a:bodyPr/>
        <a:lstStyle/>
        <a:p>
          <a:pPr rtl="0"/>
          <a:r>
            <a:rPr lang="en-US" dirty="0"/>
            <a:t>The longer the spoken duration of words in a list, the poorer the recall </a:t>
          </a:r>
          <a:endParaRPr lang="en-GB" dirty="0"/>
        </a:p>
      </dgm:t>
    </dgm:pt>
    <dgm:pt modelId="{2A6EA7C5-3B47-44E4-939E-A7A74838576A}" type="parTrans" cxnId="{821508CE-5136-4501-8E37-81E28C5DE113}">
      <dgm:prSet/>
      <dgm:spPr/>
      <dgm:t>
        <a:bodyPr/>
        <a:lstStyle/>
        <a:p>
          <a:endParaRPr lang="en-GB"/>
        </a:p>
      </dgm:t>
    </dgm:pt>
    <dgm:pt modelId="{1789E694-E2A1-4384-9390-6C003C3B9DFF}" type="sibTrans" cxnId="{821508CE-5136-4501-8E37-81E28C5DE113}">
      <dgm:prSet/>
      <dgm:spPr/>
      <dgm:t>
        <a:bodyPr/>
        <a:lstStyle/>
        <a:p>
          <a:endParaRPr lang="en-GB"/>
        </a:p>
      </dgm:t>
    </dgm:pt>
    <dgm:pt modelId="{A3A2C4D1-7F78-4480-841E-C5C973A7C416}" type="pres">
      <dgm:prSet presAssocID="{96C805C1-DFE2-4F75-9F9C-5FFBF849F8A2}" presName="linear" presStyleCnt="0">
        <dgm:presLayoutVars>
          <dgm:animLvl val="lvl"/>
          <dgm:resizeHandles val="exact"/>
        </dgm:presLayoutVars>
      </dgm:prSet>
      <dgm:spPr/>
    </dgm:pt>
    <dgm:pt modelId="{76F70A6F-3419-4C09-A701-853FA1E53B48}" type="pres">
      <dgm:prSet presAssocID="{5B17AACF-8170-470A-880A-A8D8C612CEB8}" presName="parentText" presStyleLbl="node1" presStyleIdx="0" presStyleCnt="1">
        <dgm:presLayoutVars>
          <dgm:chMax val="0"/>
          <dgm:bulletEnabled val="1"/>
        </dgm:presLayoutVars>
      </dgm:prSet>
      <dgm:spPr/>
    </dgm:pt>
  </dgm:ptLst>
  <dgm:cxnLst>
    <dgm:cxn modelId="{6B8C5988-7A65-4166-8F72-841418CD7712}" type="presOf" srcId="{96C805C1-DFE2-4F75-9F9C-5FFBF849F8A2}" destId="{A3A2C4D1-7F78-4480-841E-C5C973A7C416}" srcOrd="0" destOrd="0" presId="urn:microsoft.com/office/officeart/2005/8/layout/vList2"/>
    <dgm:cxn modelId="{37044E93-9B5F-4978-ABF0-765E4804BE66}" type="presOf" srcId="{5B17AACF-8170-470A-880A-A8D8C612CEB8}" destId="{76F70A6F-3419-4C09-A701-853FA1E53B48}" srcOrd="0" destOrd="0" presId="urn:microsoft.com/office/officeart/2005/8/layout/vList2"/>
    <dgm:cxn modelId="{821508CE-5136-4501-8E37-81E28C5DE113}" srcId="{96C805C1-DFE2-4F75-9F9C-5FFBF849F8A2}" destId="{5B17AACF-8170-470A-880A-A8D8C612CEB8}" srcOrd="0" destOrd="0" parTransId="{2A6EA7C5-3B47-44E4-939E-A7A74838576A}" sibTransId="{1789E694-E2A1-4384-9390-6C003C3B9DFF}"/>
    <dgm:cxn modelId="{2A9A7032-36CA-485A-913A-19AFC28E44AB}" type="presParOf" srcId="{A3A2C4D1-7F78-4480-841E-C5C973A7C416}" destId="{76F70A6F-3419-4C09-A701-853FA1E53B48}"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DC6761-FCC0-40D9-A7DA-12D94CF0E792}" type="doc">
      <dgm:prSet loTypeId="urn:microsoft.com/office/officeart/2005/8/layout/hierarchy4" loCatId="hierarchy" qsTypeId="urn:microsoft.com/office/officeart/2005/8/quickstyle/simple1" qsCatId="simple" csTypeId="urn:microsoft.com/office/officeart/2005/8/colors/colorful5" csCatId="colorful"/>
      <dgm:spPr/>
      <dgm:t>
        <a:bodyPr/>
        <a:lstStyle/>
        <a:p>
          <a:endParaRPr lang="en-GB"/>
        </a:p>
      </dgm:t>
    </dgm:pt>
    <dgm:pt modelId="{13F401A6-ADB7-440D-8CC0-39AE1CE71FDD}">
      <dgm:prSet/>
      <dgm:spPr/>
      <dgm:t>
        <a:bodyPr/>
        <a:lstStyle/>
        <a:p>
          <a:pPr rtl="0"/>
          <a:r>
            <a:rPr lang="en-US" dirty="0"/>
            <a:t>Although words were matched for number of syllables, number of letters and type of phonemes, still get word length effect</a:t>
          </a:r>
          <a:endParaRPr lang="en-GB" dirty="0"/>
        </a:p>
      </dgm:t>
    </dgm:pt>
    <dgm:pt modelId="{DEF5E39D-D8A4-43CF-9659-E301685F0E56}" type="parTrans" cxnId="{191BE280-9245-4016-9319-61B358F3A4D8}">
      <dgm:prSet/>
      <dgm:spPr/>
      <dgm:t>
        <a:bodyPr/>
        <a:lstStyle/>
        <a:p>
          <a:endParaRPr lang="en-GB"/>
        </a:p>
      </dgm:t>
    </dgm:pt>
    <dgm:pt modelId="{78B9B9A5-F621-40B5-B683-00568FED02D5}" type="sibTrans" cxnId="{191BE280-9245-4016-9319-61B358F3A4D8}">
      <dgm:prSet/>
      <dgm:spPr/>
      <dgm:t>
        <a:bodyPr/>
        <a:lstStyle/>
        <a:p>
          <a:endParaRPr lang="en-GB"/>
        </a:p>
      </dgm:t>
    </dgm:pt>
    <dgm:pt modelId="{F404E700-FC0A-49B1-B76C-A89343CAFA10}" type="pres">
      <dgm:prSet presAssocID="{2BDC6761-FCC0-40D9-A7DA-12D94CF0E792}" presName="Name0" presStyleCnt="0">
        <dgm:presLayoutVars>
          <dgm:chPref val="1"/>
          <dgm:dir/>
          <dgm:animOne val="branch"/>
          <dgm:animLvl val="lvl"/>
          <dgm:resizeHandles/>
        </dgm:presLayoutVars>
      </dgm:prSet>
      <dgm:spPr/>
    </dgm:pt>
    <dgm:pt modelId="{A7D860F1-1076-40A6-8449-1F636151F807}" type="pres">
      <dgm:prSet presAssocID="{13F401A6-ADB7-440D-8CC0-39AE1CE71FDD}" presName="vertOne" presStyleCnt="0"/>
      <dgm:spPr/>
    </dgm:pt>
    <dgm:pt modelId="{295FB5A5-22CD-4606-9267-6EB117AB4C35}" type="pres">
      <dgm:prSet presAssocID="{13F401A6-ADB7-440D-8CC0-39AE1CE71FDD}" presName="txOne" presStyleLbl="node0" presStyleIdx="0" presStyleCnt="1">
        <dgm:presLayoutVars>
          <dgm:chPref val="3"/>
        </dgm:presLayoutVars>
      </dgm:prSet>
      <dgm:spPr/>
    </dgm:pt>
    <dgm:pt modelId="{72D6ACE7-1747-4A00-AD27-927EEF9AC0EB}" type="pres">
      <dgm:prSet presAssocID="{13F401A6-ADB7-440D-8CC0-39AE1CE71FDD}" presName="horzOne" presStyleCnt="0"/>
      <dgm:spPr/>
    </dgm:pt>
  </dgm:ptLst>
  <dgm:cxnLst>
    <dgm:cxn modelId="{CF8A7D32-FA26-47E2-8915-9ECF86A8D7C8}" type="presOf" srcId="{2BDC6761-FCC0-40D9-A7DA-12D94CF0E792}" destId="{F404E700-FC0A-49B1-B76C-A89343CAFA10}" srcOrd="0" destOrd="0" presId="urn:microsoft.com/office/officeart/2005/8/layout/hierarchy4"/>
    <dgm:cxn modelId="{191BE280-9245-4016-9319-61B358F3A4D8}" srcId="{2BDC6761-FCC0-40D9-A7DA-12D94CF0E792}" destId="{13F401A6-ADB7-440D-8CC0-39AE1CE71FDD}" srcOrd="0" destOrd="0" parTransId="{DEF5E39D-D8A4-43CF-9659-E301685F0E56}" sibTransId="{78B9B9A5-F621-40B5-B683-00568FED02D5}"/>
    <dgm:cxn modelId="{2447E6DE-0867-40D7-B4B1-B32465C521D2}" type="presOf" srcId="{13F401A6-ADB7-440D-8CC0-39AE1CE71FDD}" destId="{295FB5A5-22CD-4606-9267-6EB117AB4C35}" srcOrd="0" destOrd="0" presId="urn:microsoft.com/office/officeart/2005/8/layout/hierarchy4"/>
    <dgm:cxn modelId="{F666DCC6-5527-4CE5-984A-3BCF4C443446}" type="presParOf" srcId="{F404E700-FC0A-49B1-B76C-A89343CAFA10}" destId="{A7D860F1-1076-40A6-8449-1F636151F807}" srcOrd="0" destOrd="0" presId="urn:microsoft.com/office/officeart/2005/8/layout/hierarchy4"/>
    <dgm:cxn modelId="{1DF9763B-1511-4EDD-A4B3-77EDBA4AAE41}" type="presParOf" srcId="{A7D860F1-1076-40A6-8449-1F636151F807}" destId="{295FB5A5-22CD-4606-9267-6EB117AB4C35}" srcOrd="0" destOrd="0" presId="urn:microsoft.com/office/officeart/2005/8/layout/hierarchy4"/>
    <dgm:cxn modelId="{F1BB14C1-1226-462F-8992-33C3DE250DB1}" type="presParOf" srcId="{A7D860F1-1076-40A6-8449-1F636151F807}" destId="{72D6ACE7-1747-4A00-AD27-927EEF9AC0EB}"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D7E686-2CA5-4835-8436-B039CA0BA2C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80B3BED-4AC8-4AA4-9B8C-BB7691EAF7C1}">
      <dgm:prSet custT="1"/>
      <dgm:spPr/>
      <dgm:t>
        <a:bodyPr/>
        <a:lstStyle/>
        <a:p>
          <a:pPr rtl="0"/>
          <a:r>
            <a:rPr lang="en-US" sz="2400" dirty="0"/>
            <a:t>Cowan et al. (1992): Spoken duration is the key factor rather than number of syllables </a:t>
          </a:r>
          <a:endParaRPr lang="en-GB" sz="2400" dirty="0"/>
        </a:p>
      </dgm:t>
    </dgm:pt>
    <dgm:pt modelId="{18430E11-7EB3-4260-9CD9-A76FAE032CAF}" type="parTrans" cxnId="{10AA6E05-5EBB-4F5F-9E52-3660A23164E1}">
      <dgm:prSet/>
      <dgm:spPr/>
      <dgm:t>
        <a:bodyPr/>
        <a:lstStyle/>
        <a:p>
          <a:endParaRPr lang="en-GB"/>
        </a:p>
      </dgm:t>
    </dgm:pt>
    <dgm:pt modelId="{1E1F1D49-2CB1-49A9-92A8-8F42FA144155}" type="sibTrans" cxnId="{10AA6E05-5EBB-4F5F-9E52-3660A23164E1}">
      <dgm:prSet/>
      <dgm:spPr/>
      <dgm:t>
        <a:bodyPr/>
        <a:lstStyle/>
        <a:p>
          <a:endParaRPr lang="en-GB"/>
        </a:p>
      </dgm:t>
    </dgm:pt>
    <dgm:pt modelId="{F1D1EBB2-67AB-4F3C-B8DF-8D61F9933451}">
      <dgm:prSet custT="1"/>
      <dgm:spPr/>
      <dgm:t>
        <a:bodyPr/>
        <a:lstStyle/>
        <a:p>
          <a:pPr rtl="0"/>
          <a:r>
            <a:rPr lang="en-US" sz="1800" dirty="0"/>
            <a:t>spoken duration can be varied but number of syllables can be held constant, (e.g., bishop vs. harpoon)</a:t>
          </a:r>
          <a:endParaRPr lang="en-GB" sz="1800" dirty="0"/>
        </a:p>
      </dgm:t>
    </dgm:pt>
    <dgm:pt modelId="{473F1D89-19A8-4BC7-8589-771819BA2D59}" type="parTrans" cxnId="{C9642812-D016-4E78-90CF-BCA3F1619A56}">
      <dgm:prSet/>
      <dgm:spPr/>
      <dgm:t>
        <a:bodyPr/>
        <a:lstStyle/>
        <a:p>
          <a:endParaRPr lang="en-GB"/>
        </a:p>
      </dgm:t>
    </dgm:pt>
    <dgm:pt modelId="{7EB92C1E-0F1B-467C-9CDB-42345BF1B929}" type="sibTrans" cxnId="{C9642812-D016-4E78-90CF-BCA3F1619A56}">
      <dgm:prSet/>
      <dgm:spPr/>
      <dgm:t>
        <a:bodyPr/>
        <a:lstStyle/>
        <a:p>
          <a:endParaRPr lang="en-GB"/>
        </a:p>
      </dgm:t>
    </dgm:pt>
    <dgm:pt modelId="{52478437-FE3C-404D-AEE9-FC2B85B3E66C}" type="pres">
      <dgm:prSet presAssocID="{72D7E686-2CA5-4835-8436-B039CA0BA2CF}" presName="linear" presStyleCnt="0">
        <dgm:presLayoutVars>
          <dgm:animLvl val="lvl"/>
          <dgm:resizeHandles val="exact"/>
        </dgm:presLayoutVars>
      </dgm:prSet>
      <dgm:spPr/>
    </dgm:pt>
    <dgm:pt modelId="{6C9C0721-DB47-4134-8D7F-C3767B6B339B}" type="pres">
      <dgm:prSet presAssocID="{180B3BED-4AC8-4AA4-9B8C-BB7691EAF7C1}" presName="parentText" presStyleLbl="node1" presStyleIdx="0" presStyleCnt="1" custLinFactNeighborY="-17310">
        <dgm:presLayoutVars>
          <dgm:chMax val="0"/>
          <dgm:bulletEnabled val="1"/>
        </dgm:presLayoutVars>
      </dgm:prSet>
      <dgm:spPr/>
    </dgm:pt>
    <dgm:pt modelId="{9FE77FED-A3D6-4382-A23F-220427A00F96}" type="pres">
      <dgm:prSet presAssocID="{180B3BED-4AC8-4AA4-9B8C-BB7691EAF7C1}" presName="childText" presStyleLbl="revTx" presStyleIdx="0" presStyleCnt="1">
        <dgm:presLayoutVars>
          <dgm:bulletEnabled val="1"/>
        </dgm:presLayoutVars>
      </dgm:prSet>
      <dgm:spPr/>
    </dgm:pt>
  </dgm:ptLst>
  <dgm:cxnLst>
    <dgm:cxn modelId="{10AA6E05-5EBB-4F5F-9E52-3660A23164E1}" srcId="{72D7E686-2CA5-4835-8436-B039CA0BA2CF}" destId="{180B3BED-4AC8-4AA4-9B8C-BB7691EAF7C1}" srcOrd="0" destOrd="0" parTransId="{18430E11-7EB3-4260-9CD9-A76FAE032CAF}" sibTransId="{1E1F1D49-2CB1-49A9-92A8-8F42FA144155}"/>
    <dgm:cxn modelId="{C9642812-D016-4E78-90CF-BCA3F1619A56}" srcId="{180B3BED-4AC8-4AA4-9B8C-BB7691EAF7C1}" destId="{F1D1EBB2-67AB-4F3C-B8DF-8D61F9933451}" srcOrd="0" destOrd="0" parTransId="{473F1D89-19A8-4BC7-8589-771819BA2D59}" sibTransId="{7EB92C1E-0F1B-467C-9CDB-42345BF1B929}"/>
    <dgm:cxn modelId="{CFA7864F-4C03-42A2-96A6-B397ABD08301}" type="presOf" srcId="{180B3BED-4AC8-4AA4-9B8C-BB7691EAF7C1}" destId="{6C9C0721-DB47-4134-8D7F-C3767B6B339B}" srcOrd="0" destOrd="0" presId="urn:microsoft.com/office/officeart/2005/8/layout/vList2"/>
    <dgm:cxn modelId="{4827B072-3C88-4762-8195-B3B0E084AFBE}" type="presOf" srcId="{F1D1EBB2-67AB-4F3C-B8DF-8D61F9933451}" destId="{9FE77FED-A3D6-4382-A23F-220427A00F96}" srcOrd="0" destOrd="0" presId="urn:microsoft.com/office/officeart/2005/8/layout/vList2"/>
    <dgm:cxn modelId="{8FB3958E-16FA-4087-8E76-A6BFD9298B52}" type="presOf" srcId="{72D7E686-2CA5-4835-8436-B039CA0BA2CF}" destId="{52478437-FE3C-404D-AEE9-FC2B85B3E66C}" srcOrd="0" destOrd="0" presId="urn:microsoft.com/office/officeart/2005/8/layout/vList2"/>
    <dgm:cxn modelId="{822B1E75-6668-4733-9677-57C77C8EC0DA}" type="presParOf" srcId="{52478437-FE3C-404D-AEE9-FC2B85B3E66C}" destId="{6C9C0721-DB47-4134-8D7F-C3767B6B339B}" srcOrd="0" destOrd="0" presId="urn:microsoft.com/office/officeart/2005/8/layout/vList2"/>
    <dgm:cxn modelId="{C0FE6397-63C3-4B0F-99EE-6D73101EB4CD}" type="presParOf" srcId="{52478437-FE3C-404D-AEE9-FC2B85B3E66C}" destId="{9FE77FED-A3D6-4382-A23F-220427A00F96}" srcOrd="1"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74D21E-0E97-4DE5-B3B9-5BCBC97A6A6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DF4CD1D8-4ABB-4E1E-8002-576899511819}">
      <dgm:prSet/>
      <dgm:spPr/>
      <dgm:t>
        <a:bodyPr/>
        <a:lstStyle/>
        <a:p>
          <a:pPr rtl="0"/>
          <a:r>
            <a:rPr lang="en-US"/>
            <a:t>Explanation:</a:t>
          </a:r>
          <a:endParaRPr lang="en-GB"/>
        </a:p>
      </dgm:t>
    </dgm:pt>
    <dgm:pt modelId="{A964F1E1-46CA-4F36-8DCB-E9B819F4BB77}" type="parTrans" cxnId="{0A3630FD-D4C6-4308-A921-3AC50498DB32}">
      <dgm:prSet/>
      <dgm:spPr/>
      <dgm:t>
        <a:bodyPr/>
        <a:lstStyle/>
        <a:p>
          <a:endParaRPr lang="en-GB"/>
        </a:p>
      </dgm:t>
    </dgm:pt>
    <dgm:pt modelId="{CCB1C2F5-D4A2-4369-BCB3-A0BCD9614864}" type="sibTrans" cxnId="{0A3630FD-D4C6-4308-A921-3AC50498DB32}">
      <dgm:prSet/>
      <dgm:spPr/>
      <dgm:t>
        <a:bodyPr/>
        <a:lstStyle/>
        <a:p>
          <a:endParaRPr lang="en-GB"/>
        </a:p>
      </dgm:t>
    </dgm:pt>
    <dgm:pt modelId="{AB874F75-87D6-42C6-B5ED-FE241653FA8D}">
      <dgm:prSet/>
      <dgm:spPr/>
      <dgm:t>
        <a:bodyPr/>
        <a:lstStyle/>
        <a:p>
          <a:pPr rtl="0"/>
          <a:r>
            <a:rPr lang="en-US"/>
            <a:t>The longer the word, the longer it takes to run off by the articulatory control process and thus is more prone to fading</a:t>
          </a:r>
          <a:endParaRPr lang="en-GB"/>
        </a:p>
      </dgm:t>
    </dgm:pt>
    <dgm:pt modelId="{1F95E6F5-1D62-44B0-B685-32157522DEC4}" type="parTrans" cxnId="{33B785E0-6AA7-4D70-ABB0-8CB3CE3AAF29}">
      <dgm:prSet/>
      <dgm:spPr/>
      <dgm:t>
        <a:bodyPr/>
        <a:lstStyle/>
        <a:p>
          <a:endParaRPr lang="en-GB"/>
        </a:p>
      </dgm:t>
    </dgm:pt>
    <dgm:pt modelId="{BBA4F84B-3056-4973-B9B3-F4A71AE16C29}" type="sibTrans" cxnId="{33B785E0-6AA7-4D70-ABB0-8CB3CE3AAF29}">
      <dgm:prSet/>
      <dgm:spPr/>
      <dgm:t>
        <a:bodyPr/>
        <a:lstStyle/>
        <a:p>
          <a:endParaRPr lang="en-GB"/>
        </a:p>
      </dgm:t>
    </dgm:pt>
    <dgm:pt modelId="{F349871D-3F44-428B-AF9B-DDC0B0F4C9D7}">
      <dgm:prSet/>
      <dgm:spPr/>
      <dgm:t>
        <a:bodyPr/>
        <a:lstStyle/>
        <a:p>
          <a:pPr rtl="0"/>
          <a:r>
            <a:rPr lang="en-US" dirty="0"/>
            <a:t>Because the word-length effect depends on the articulatory control process, the word-length effect should be disrupted regardless of visual or auditory presentation</a:t>
          </a:r>
          <a:endParaRPr lang="en-GB" dirty="0"/>
        </a:p>
      </dgm:t>
    </dgm:pt>
    <dgm:pt modelId="{95DA2605-02EF-49E5-8D28-5C9A27C5F315}" type="parTrans" cxnId="{D63EC6CE-6337-469E-8AA4-BB1BA91AD1B8}">
      <dgm:prSet/>
      <dgm:spPr/>
      <dgm:t>
        <a:bodyPr/>
        <a:lstStyle/>
        <a:p>
          <a:endParaRPr lang="en-GB"/>
        </a:p>
      </dgm:t>
    </dgm:pt>
    <dgm:pt modelId="{38D7687C-750F-4207-894C-B2E9F40A7E0D}" type="sibTrans" cxnId="{D63EC6CE-6337-469E-8AA4-BB1BA91AD1B8}">
      <dgm:prSet/>
      <dgm:spPr/>
      <dgm:t>
        <a:bodyPr/>
        <a:lstStyle/>
        <a:p>
          <a:endParaRPr lang="en-GB"/>
        </a:p>
      </dgm:t>
    </dgm:pt>
    <dgm:pt modelId="{065D23EB-6D18-40FA-8CDD-0ED5BC7E13E7}" type="pres">
      <dgm:prSet presAssocID="{0174D21E-0E97-4DE5-B3B9-5BCBC97A6A65}" presName="Name0" presStyleCnt="0">
        <dgm:presLayoutVars>
          <dgm:dir/>
          <dgm:animLvl val="lvl"/>
          <dgm:resizeHandles val="exact"/>
        </dgm:presLayoutVars>
      </dgm:prSet>
      <dgm:spPr/>
    </dgm:pt>
    <dgm:pt modelId="{D4BF40B9-AD9F-4998-8557-81D4655CA9C9}" type="pres">
      <dgm:prSet presAssocID="{DF4CD1D8-4ABB-4E1E-8002-576899511819}" presName="linNode" presStyleCnt="0"/>
      <dgm:spPr/>
    </dgm:pt>
    <dgm:pt modelId="{C1B563F3-AD18-4B91-B65D-2D2B6883AFF8}" type="pres">
      <dgm:prSet presAssocID="{DF4CD1D8-4ABB-4E1E-8002-576899511819}" presName="parentText" presStyleLbl="node1" presStyleIdx="0" presStyleCnt="1" custScaleX="79372">
        <dgm:presLayoutVars>
          <dgm:chMax val="1"/>
          <dgm:bulletEnabled val="1"/>
        </dgm:presLayoutVars>
      </dgm:prSet>
      <dgm:spPr/>
    </dgm:pt>
    <dgm:pt modelId="{C62F9D60-95B8-450F-A564-2FAD8770FB2B}" type="pres">
      <dgm:prSet presAssocID="{DF4CD1D8-4ABB-4E1E-8002-576899511819}" presName="descendantText" presStyleLbl="alignAccFollowNode1" presStyleIdx="0" presStyleCnt="1" custScaleX="107399">
        <dgm:presLayoutVars>
          <dgm:bulletEnabled val="1"/>
        </dgm:presLayoutVars>
      </dgm:prSet>
      <dgm:spPr/>
    </dgm:pt>
  </dgm:ptLst>
  <dgm:cxnLst>
    <dgm:cxn modelId="{EAC8B86E-EAC3-4C61-84C5-F613AE4F0D53}" type="presOf" srcId="{F349871D-3F44-428B-AF9B-DDC0B0F4C9D7}" destId="{C62F9D60-95B8-450F-A564-2FAD8770FB2B}" srcOrd="0" destOrd="1" presId="urn:microsoft.com/office/officeart/2005/8/layout/vList5"/>
    <dgm:cxn modelId="{EAC383AA-D191-4582-8770-AD4FF31AE35D}" type="presOf" srcId="{AB874F75-87D6-42C6-B5ED-FE241653FA8D}" destId="{C62F9D60-95B8-450F-A564-2FAD8770FB2B}" srcOrd="0" destOrd="0" presId="urn:microsoft.com/office/officeart/2005/8/layout/vList5"/>
    <dgm:cxn modelId="{D63EC6CE-6337-469E-8AA4-BB1BA91AD1B8}" srcId="{DF4CD1D8-4ABB-4E1E-8002-576899511819}" destId="{F349871D-3F44-428B-AF9B-DDC0B0F4C9D7}" srcOrd="1" destOrd="0" parTransId="{95DA2605-02EF-49E5-8D28-5C9A27C5F315}" sibTransId="{38D7687C-750F-4207-894C-B2E9F40A7E0D}"/>
    <dgm:cxn modelId="{C35A10D2-2C2D-4860-97E0-A9F469798402}" type="presOf" srcId="{0174D21E-0E97-4DE5-B3B9-5BCBC97A6A65}" destId="{065D23EB-6D18-40FA-8CDD-0ED5BC7E13E7}" srcOrd="0" destOrd="0" presId="urn:microsoft.com/office/officeart/2005/8/layout/vList5"/>
    <dgm:cxn modelId="{82DE99DF-4722-46D3-8007-F7E68E38E07A}" type="presOf" srcId="{DF4CD1D8-4ABB-4E1E-8002-576899511819}" destId="{C1B563F3-AD18-4B91-B65D-2D2B6883AFF8}" srcOrd="0" destOrd="0" presId="urn:microsoft.com/office/officeart/2005/8/layout/vList5"/>
    <dgm:cxn modelId="{33B785E0-6AA7-4D70-ABB0-8CB3CE3AAF29}" srcId="{DF4CD1D8-4ABB-4E1E-8002-576899511819}" destId="{AB874F75-87D6-42C6-B5ED-FE241653FA8D}" srcOrd="0" destOrd="0" parTransId="{1F95E6F5-1D62-44B0-B685-32157522DEC4}" sibTransId="{BBA4F84B-3056-4973-B9B3-F4A71AE16C29}"/>
    <dgm:cxn modelId="{0A3630FD-D4C6-4308-A921-3AC50498DB32}" srcId="{0174D21E-0E97-4DE5-B3B9-5BCBC97A6A65}" destId="{DF4CD1D8-4ABB-4E1E-8002-576899511819}" srcOrd="0" destOrd="0" parTransId="{A964F1E1-46CA-4F36-8DCB-E9B819F4BB77}" sibTransId="{CCB1C2F5-D4A2-4369-BCB3-A0BCD9614864}"/>
    <dgm:cxn modelId="{C0865BCD-95AB-4B52-A90E-2266FE64AF3C}" type="presParOf" srcId="{065D23EB-6D18-40FA-8CDD-0ED5BC7E13E7}" destId="{D4BF40B9-AD9F-4998-8557-81D4655CA9C9}" srcOrd="0" destOrd="0" presId="urn:microsoft.com/office/officeart/2005/8/layout/vList5"/>
    <dgm:cxn modelId="{57617F57-5C8B-4248-87F4-C96DA2B5CB3E}" type="presParOf" srcId="{D4BF40B9-AD9F-4998-8557-81D4655CA9C9}" destId="{C1B563F3-AD18-4B91-B65D-2D2B6883AFF8}" srcOrd="0" destOrd="0" presId="urn:microsoft.com/office/officeart/2005/8/layout/vList5"/>
    <dgm:cxn modelId="{3EEAA21D-CA59-4183-BAE7-0346FE882049}" type="presParOf" srcId="{D4BF40B9-AD9F-4998-8557-81D4655CA9C9}" destId="{C62F9D60-95B8-450F-A564-2FAD8770FB2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6CDAFC5-F415-478E-83F6-3A80122EB616}"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GB"/>
        </a:p>
      </dgm:t>
    </dgm:pt>
    <dgm:pt modelId="{B8363C20-0A31-47D2-9E79-F4FCECEDAA0A}">
      <dgm:prSet/>
      <dgm:spPr/>
      <dgm:t>
        <a:bodyPr/>
        <a:lstStyle/>
        <a:p>
          <a:pPr rtl="0"/>
          <a:r>
            <a:rPr lang="en-US" dirty="0"/>
            <a:t>Application (Ellis &amp; Hennelly,1980)</a:t>
          </a:r>
          <a:endParaRPr lang="en-GB" dirty="0"/>
        </a:p>
      </dgm:t>
    </dgm:pt>
    <dgm:pt modelId="{C84D395C-3700-4910-851E-BA5B5640D158}" type="parTrans" cxnId="{0C51D9CA-2179-458D-8748-015ED6B9A351}">
      <dgm:prSet/>
      <dgm:spPr/>
      <dgm:t>
        <a:bodyPr/>
        <a:lstStyle/>
        <a:p>
          <a:endParaRPr lang="en-GB"/>
        </a:p>
      </dgm:t>
    </dgm:pt>
    <dgm:pt modelId="{0BEF5E20-7BB7-41F3-A917-C8B7461751B2}" type="sibTrans" cxnId="{0C51D9CA-2179-458D-8748-015ED6B9A351}">
      <dgm:prSet/>
      <dgm:spPr/>
      <dgm:t>
        <a:bodyPr/>
        <a:lstStyle/>
        <a:p>
          <a:endParaRPr lang="en-GB"/>
        </a:p>
      </dgm:t>
    </dgm:pt>
    <dgm:pt modelId="{57F6E121-3D56-499E-BFE9-4BC465B03C60}">
      <dgm:prSet/>
      <dgm:spPr/>
      <dgm:t>
        <a:bodyPr/>
        <a:lstStyle/>
        <a:p>
          <a:pPr rtl="0"/>
          <a:r>
            <a:rPr lang="en-US"/>
            <a:t>intelligence tests include memory span </a:t>
          </a:r>
          <a:endParaRPr lang="en-GB"/>
        </a:p>
      </dgm:t>
    </dgm:pt>
    <dgm:pt modelId="{16FAAB60-1609-4704-AC55-5651D468BB29}" type="parTrans" cxnId="{D90DA4C0-DDCB-4C43-8BEC-41712748673E}">
      <dgm:prSet/>
      <dgm:spPr/>
      <dgm:t>
        <a:bodyPr/>
        <a:lstStyle/>
        <a:p>
          <a:endParaRPr lang="en-GB"/>
        </a:p>
      </dgm:t>
    </dgm:pt>
    <dgm:pt modelId="{A977CA97-794E-4835-8A1B-80BDBB8684D4}" type="sibTrans" cxnId="{D90DA4C0-DDCB-4C43-8BEC-41712748673E}">
      <dgm:prSet/>
      <dgm:spPr/>
      <dgm:t>
        <a:bodyPr/>
        <a:lstStyle/>
        <a:p>
          <a:endParaRPr lang="en-GB"/>
        </a:p>
      </dgm:t>
    </dgm:pt>
    <dgm:pt modelId="{9DDE016D-DD0F-4142-BC65-467E3EDE8358}">
      <dgm:prSet/>
      <dgm:spPr/>
      <dgm:t>
        <a:bodyPr/>
        <a:lstStyle/>
        <a:p>
          <a:pPr rtl="0"/>
          <a:r>
            <a:rPr lang="en-US"/>
            <a:t>(how many items can be recalled in order)</a:t>
          </a:r>
          <a:endParaRPr lang="en-GB"/>
        </a:p>
      </dgm:t>
    </dgm:pt>
    <dgm:pt modelId="{B21D52D0-A186-42CF-B032-3632D9FE40C5}" type="parTrans" cxnId="{4C705719-1C02-46FD-BDA8-1B96331B2CAA}">
      <dgm:prSet/>
      <dgm:spPr/>
      <dgm:t>
        <a:bodyPr/>
        <a:lstStyle/>
        <a:p>
          <a:endParaRPr lang="en-GB"/>
        </a:p>
      </dgm:t>
    </dgm:pt>
    <dgm:pt modelId="{DD716381-2D8F-4FC8-9781-B88251EDAB9A}" type="sibTrans" cxnId="{4C705719-1C02-46FD-BDA8-1B96331B2CAA}">
      <dgm:prSet/>
      <dgm:spPr/>
      <dgm:t>
        <a:bodyPr/>
        <a:lstStyle/>
        <a:p>
          <a:endParaRPr lang="en-GB"/>
        </a:p>
      </dgm:t>
    </dgm:pt>
    <dgm:pt modelId="{E90D0587-7177-468C-A0B7-A10F50451D8C}">
      <dgm:prSet/>
      <dgm:spPr/>
      <dgm:t>
        <a:bodyPr/>
        <a:lstStyle/>
        <a:p>
          <a:pPr rtl="0"/>
          <a:r>
            <a:rPr lang="en-US"/>
            <a:t>Welsh appeared to do poorer</a:t>
          </a:r>
          <a:endParaRPr lang="en-GB"/>
        </a:p>
      </dgm:t>
    </dgm:pt>
    <dgm:pt modelId="{19DE33A6-28E4-45B7-A64A-E10295471636}" type="parTrans" cxnId="{D52CDF41-2838-439E-A0DE-6C2C1B94D83F}">
      <dgm:prSet/>
      <dgm:spPr/>
      <dgm:t>
        <a:bodyPr/>
        <a:lstStyle/>
        <a:p>
          <a:endParaRPr lang="en-GB"/>
        </a:p>
      </dgm:t>
    </dgm:pt>
    <dgm:pt modelId="{E531F978-907A-40B0-BDF2-1BE7E540EBBC}" type="sibTrans" cxnId="{D52CDF41-2838-439E-A0DE-6C2C1B94D83F}">
      <dgm:prSet/>
      <dgm:spPr/>
      <dgm:t>
        <a:bodyPr/>
        <a:lstStyle/>
        <a:p>
          <a:endParaRPr lang="en-GB"/>
        </a:p>
      </dgm:t>
    </dgm:pt>
    <dgm:pt modelId="{2C3513C5-8EF4-4039-B112-2D6E6752D1B6}">
      <dgm:prSet/>
      <dgm:spPr/>
      <dgm:t>
        <a:bodyPr/>
        <a:lstStyle/>
        <a:p>
          <a:pPr rtl="0"/>
          <a:r>
            <a:rPr lang="en-US"/>
            <a:t>it takes longer to say Welsh digits than English digits</a:t>
          </a:r>
          <a:endParaRPr lang="en-GB"/>
        </a:p>
      </dgm:t>
    </dgm:pt>
    <dgm:pt modelId="{17603504-0E90-4DDE-A176-99B5D2728117}" type="parTrans" cxnId="{2CC08935-9803-4EBC-A5F7-C40DDCFF6B0D}">
      <dgm:prSet/>
      <dgm:spPr/>
      <dgm:t>
        <a:bodyPr/>
        <a:lstStyle/>
        <a:p>
          <a:endParaRPr lang="en-GB"/>
        </a:p>
      </dgm:t>
    </dgm:pt>
    <dgm:pt modelId="{1DCEE704-122E-4D1D-9365-333657373025}" type="sibTrans" cxnId="{2CC08935-9803-4EBC-A5F7-C40DDCFF6B0D}">
      <dgm:prSet/>
      <dgm:spPr/>
      <dgm:t>
        <a:bodyPr/>
        <a:lstStyle/>
        <a:p>
          <a:endParaRPr lang="en-GB"/>
        </a:p>
      </dgm:t>
    </dgm:pt>
    <dgm:pt modelId="{9120C2EC-E390-4EFC-B20E-FC7956087F07}" type="pres">
      <dgm:prSet presAssocID="{76CDAFC5-F415-478E-83F6-3A80122EB616}" presName="diagram" presStyleCnt="0">
        <dgm:presLayoutVars>
          <dgm:chPref val="1"/>
          <dgm:dir/>
          <dgm:animOne val="branch"/>
          <dgm:animLvl val="lvl"/>
          <dgm:resizeHandles/>
        </dgm:presLayoutVars>
      </dgm:prSet>
      <dgm:spPr/>
    </dgm:pt>
    <dgm:pt modelId="{E2B70FAD-5F8C-4DD2-8459-666142369800}" type="pres">
      <dgm:prSet presAssocID="{B8363C20-0A31-47D2-9E79-F4FCECEDAA0A}" presName="root" presStyleCnt="0"/>
      <dgm:spPr/>
    </dgm:pt>
    <dgm:pt modelId="{8B8188E3-66C8-4C0A-9F3D-E41FEAB9548A}" type="pres">
      <dgm:prSet presAssocID="{B8363C20-0A31-47D2-9E79-F4FCECEDAA0A}" presName="rootComposite" presStyleCnt="0"/>
      <dgm:spPr/>
    </dgm:pt>
    <dgm:pt modelId="{AB7D9C40-3043-4983-8FCB-BA6FADF35897}" type="pres">
      <dgm:prSet presAssocID="{B8363C20-0A31-47D2-9E79-F4FCECEDAA0A}" presName="rootText" presStyleLbl="node1" presStyleIdx="0" presStyleCnt="1"/>
      <dgm:spPr/>
    </dgm:pt>
    <dgm:pt modelId="{EBF980B9-7542-4863-A438-DF2965C3E2B8}" type="pres">
      <dgm:prSet presAssocID="{B8363C20-0A31-47D2-9E79-F4FCECEDAA0A}" presName="rootConnector" presStyleLbl="node1" presStyleIdx="0" presStyleCnt="1"/>
      <dgm:spPr/>
    </dgm:pt>
    <dgm:pt modelId="{C58BA46A-FA61-4F26-B7ED-62B9E267DAB2}" type="pres">
      <dgm:prSet presAssocID="{B8363C20-0A31-47D2-9E79-F4FCECEDAA0A}" presName="childShape" presStyleCnt="0"/>
      <dgm:spPr/>
    </dgm:pt>
    <dgm:pt modelId="{6EF8C9CA-48CD-4A3F-9A6C-5B4B50847973}" type="pres">
      <dgm:prSet presAssocID="{16FAAB60-1609-4704-AC55-5651D468BB29}" presName="Name13" presStyleLbl="parChTrans1D2" presStyleIdx="0" presStyleCnt="3"/>
      <dgm:spPr/>
    </dgm:pt>
    <dgm:pt modelId="{0B895D49-BB60-4881-8466-5B976882C7C7}" type="pres">
      <dgm:prSet presAssocID="{57F6E121-3D56-499E-BFE9-4BC465B03C60}" presName="childText" presStyleLbl="bgAcc1" presStyleIdx="0" presStyleCnt="3">
        <dgm:presLayoutVars>
          <dgm:bulletEnabled val="1"/>
        </dgm:presLayoutVars>
      </dgm:prSet>
      <dgm:spPr/>
    </dgm:pt>
    <dgm:pt modelId="{4484E793-2975-48FC-9258-37D3423CC009}" type="pres">
      <dgm:prSet presAssocID="{19DE33A6-28E4-45B7-A64A-E10295471636}" presName="Name13" presStyleLbl="parChTrans1D2" presStyleIdx="1" presStyleCnt="3"/>
      <dgm:spPr/>
    </dgm:pt>
    <dgm:pt modelId="{1D6D95ED-BB77-406A-B7BD-82A0E037C0C6}" type="pres">
      <dgm:prSet presAssocID="{E90D0587-7177-468C-A0B7-A10F50451D8C}" presName="childText" presStyleLbl="bgAcc1" presStyleIdx="1" presStyleCnt="3">
        <dgm:presLayoutVars>
          <dgm:bulletEnabled val="1"/>
        </dgm:presLayoutVars>
      </dgm:prSet>
      <dgm:spPr/>
    </dgm:pt>
    <dgm:pt modelId="{3AB80AFE-780B-4984-B182-60299D75A15E}" type="pres">
      <dgm:prSet presAssocID="{17603504-0E90-4DDE-A176-99B5D2728117}" presName="Name13" presStyleLbl="parChTrans1D2" presStyleIdx="2" presStyleCnt="3"/>
      <dgm:spPr/>
    </dgm:pt>
    <dgm:pt modelId="{02CB9323-8966-4555-9E62-0D25F6EED8DF}" type="pres">
      <dgm:prSet presAssocID="{2C3513C5-8EF4-4039-B112-2D6E6752D1B6}" presName="childText" presStyleLbl="bgAcc1" presStyleIdx="2" presStyleCnt="3">
        <dgm:presLayoutVars>
          <dgm:bulletEnabled val="1"/>
        </dgm:presLayoutVars>
      </dgm:prSet>
      <dgm:spPr/>
    </dgm:pt>
  </dgm:ptLst>
  <dgm:cxnLst>
    <dgm:cxn modelId="{4C705719-1C02-46FD-BDA8-1B96331B2CAA}" srcId="{57F6E121-3D56-499E-BFE9-4BC465B03C60}" destId="{9DDE016D-DD0F-4142-BC65-467E3EDE8358}" srcOrd="0" destOrd="0" parTransId="{B21D52D0-A186-42CF-B032-3632D9FE40C5}" sibTransId="{DD716381-2D8F-4FC8-9781-B88251EDAB9A}"/>
    <dgm:cxn modelId="{2CC08935-9803-4EBC-A5F7-C40DDCFF6B0D}" srcId="{B8363C20-0A31-47D2-9E79-F4FCECEDAA0A}" destId="{2C3513C5-8EF4-4039-B112-2D6E6752D1B6}" srcOrd="2" destOrd="0" parTransId="{17603504-0E90-4DDE-A176-99B5D2728117}" sibTransId="{1DCEE704-122E-4D1D-9365-333657373025}"/>
    <dgm:cxn modelId="{718ABA39-19DD-43EE-B798-131547A41902}" type="presOf" srcId="{76CDAFC5-F415-478E-83F6-3A80122EB616}" destId="{9120C2EC-E390-4EFC-B20E-FC7956087F07}" srcOrd="0" destOrd="0" presId="urn:microsoft.com/office/officeart/2005/8/layout/hierarchy3"/>
    <dgm:cxn modelId="{D52CDF41-2838-439E-A0DE-6C2C1B94D83F}" srcId="{B8363C20-0A31-47D2-9E79-F4FCECEDAA0A}" destId="{E90D0587-7177-468C-A0B7-A10F50451D8C}" srcOrd="1" destOrd="0" parTransId="{19DE33A6-28E4-45B7-A64A-E10295471636}" sibTransId="{E531F978-907A-40B0-BDF2-1BE7E540EBBC}"/>
    <dgm:cxn modelId="{D5CCC544-147C-420A-8152-D30FC0C3AC6B}" type="presOf" srcId="{16FAAB60-1609-4704-AC55-5651D468BB29}" destId="{6EF8C9CA-48CD-4A3F-9A6C-5B4B50847973}" srcOrd="0" destOrd="0" presId="urn:microsoft.com/office/officeart/2005/8/layout/hierarchy3"/>
    <dgm:cxn modelId="{FFB47858-37EA-4D69-B163-0B6600545629}" type="presOf" srcId="{9DDE016D-DD0F-4142-BC65-467E3EDE8358}" destId="{0B895D49-BB60-4881-8466-5B976882C7C7}" srcOrd="0" destOrd="1" presId="urn:microsoft.com/office/officeart/2005/8/layout/hierarchy3"/>
    <dgm:cxn modelId="{FF024488-D4F3-425F-B276-ECE62331DE78}" type="presOf" srcId="{2C3513C5-8EF4-4039-B112-2D6E6752D1B6}" destId="{02CB9323-8966-4555-9E62-0D25F6EED8DF}" srcOrd="0" destOrd="0" presId="urn:microsoft.com/office/officeart/2005/8/layout/hierarchy3"/>
    <dgm:cxn modelId="{712ABE88-429D-4E0B-9D2C-FF7706AA4570}" type="presOf" srcId="{B8363C20-0A31-47D2-9E79-F4FCECEDAA0A}" destId="{EBF980B9-7542-4863-A438-DF2965C3E2B8}" srcOrd="1" destOrd="0" presId="urn:microsoft.com/office/officeart/2005/8/layout/hierarchy3"/>
    <dgm:cxn modelId="{D8FEA894-D9B8-4CFE-8FD8-2C38CD1F32E4}" type="presOf" srcId="{17603504-0E90-4DDE-A176-99B5D2728117}" destId="{3AB80AFE-780B-4984-B182-60299D75A15E}" srcOrd="0" destOrd="0" presId="urn:microsoft.com/office/officeart/2005/8/layout/hierarchy3"/>
    <dgm:cxn modelId="{D90DA4C0-DDCB-4C43-8BEC-41712748673E}" srcId="{B8363C20-0A31-47D2-9E79-F4FCECEDAA0A}" destId="{57F6E121-3D56-499E-BFE9-4BC465B03C60}" srcOrd="0" destOrd="0" parTransId="{16FAAB60-1609-4704-AC55-5651D468BB29}" sibTransId="{A977CA97-794E-4835-8A1B-80BDBB8684D4}"/>
    <dgm:cxn modelId="{0C51D9CA-2179-458D-8748-015ED6B9A351}" srcId="{76CDAFC5-F415-478E-83F6-3A80122EB616}" destId="{B8363C20-0A31-47D2-9E79-F4FCECEDAA0A}" srcOrd="0" destOrd="0" parTransId="{C84D395C-3700-4910-851E-BA5B5640D158}" sibTransId="{0BEF5E20-7BB7-41F3-A917-C8B7461751B2}"/>
    <dgm:cxn modelId="{B3EB42DC-9D7C-4AF0-BBAB-98E29661E057}" type="presOf" srcId="{19DE33A6-28E4-45B7-A64A-E10295471636}" destId="{4484E793-2975-48FC-9258-37D3423CC009}" srcOrd="0" destOrd="0" presId="urn:microsoft.com/office/officeart/2005/8/layout/hierarchy3"/>
    <dgm:cxn modelId="{70A4A5E9-1132-4F6C-BCB2-EA77846A1304}" type="presOf" srcId="{57F6E121-3D56-499E-BFE9-4BC465B03C60}" destId="{0B895D49-BB60-4881-8466-5B976882C7C7}" srcOrd="0" destOrd="0" presId="urn:microsoft.com/office/officeart/2005/8/layout/hierarchy3"/>
    <dgm:cxn modelId="{4B81BAF2-8E0A-4599-AA6C-5F4B498ECDF7}" type="presOf" srcId="{E90D0587-7177-468C-A0B7-A10F50451D8C}" destId="{1D6D95ED-BB77-406A-B7BD-82A0E037C0C6}" srcOrd="0" destOrd="0" presId="urn:microsoft.com/office/officeart/2005/8/layout/hierarchy3"/>
    <dgm:cxn modelId="{8631CEF3-9198-4222-A52E-89600ED67CA4}" type="presOf" srcId="{B8363C20-0A31-47D2-9E79-F4FCECEDAA0A}" destId="{AB7D9C40-3043-4983-8FCB-BA6FADF35897}" srcOrd="0" destOrd="0" presId="urn:microsoft.com/office/officeart/2005/8/layout/hierarchy3"/>
    <dgm:cxn modelId="{13EDDA2B-3FFC-44F5-8FF4-513ABCF66A11}" type="presParOf" srcId="{9120C2EC-E390-4EFC-B20E-FC7956087F07}" destId="{E2B70FAD-5F8C-4DD2-8459-666142369800}" srcOrd="0" destOrd="0" presId="urn:microsoft.com/office/officeart/2005/8/layout/hierarchy3"/>
    <dgm:cxn modelId="{EB43A451-3E95-46C9-961C-C2B4BDC31D8A}" type="presParOf" srcId="{E2B70FAD-5F8C-4DD2-8459-666142369800}" destId="{8B8188E3-66C8-4C0A-9F3D-E41FEAB9548A}" srcOrd="0" destOrd="0" presId="urn:microsoft.com/office/officeart/2005/8/layout/hierarchy3"/>
    <dgm:cxn modelId="{2F0D6EEA-C04F-4E87-A1C0-A379C4F0F7C8}" type="presParOf" srcId="{8B8188E3-66C8-4C0A-9F3D-E41FEAB9548A}" destId="{AB7D9C40-3043-4983-8FCB-BA6FADF35897}" srcOrd="0" destOrd="0" presId="urn:microsoft.com/office/officeart/2005/8/layout/hierarchy3"/>
    <dgm:cxn modelId="{CF79FB85-32C5-4126-A1F1-3C5F95C4AE88}" type="presParOf" srcId="{8B8188E3-66C8-4C0A-9F3D-E41FEAB9548A}" destId="{EBF980B9-7542-4863-A438-DF2965C3E2B8}" srcOrd="1" destOrd="0" presId="urn:microsoft.com/office/officeart/2005/8/layout/hierarchy3"/>
    <dgm:cxn modelId="{ED9B8B51-C7B1-4FFE-B3C0-7E9CCB3D4EAB}" type="presParOf" srcId="{E2B70FAD-5F8C-4DD2-8459-666142369800}" destId="{C58BA46A-FA61-4F26-B7ED-62B9E267DAB2}" srcOrd="1" destOrd="0" presId="urn:microsoft.com/office/officeart/2005/8/layout/hierarchy3"/>
    <dgm:cxn modelId="{2ED5E686-8ADD-4C2F-A1F3-B53198E1E400}" type="presParOf" srcId="{C58BA46A-FA61-4F26-B7ED-62B9E267DAB2}" destId="{6EF8C9CA-48CD-4A3F-9A6C-5B4B50847973}" srcOrd="0" destOrd="0" presId="urn:microsoft.com/office/officeart/2005/8/layout/hierarchy3"/>
    <dgm:cxn modelId="{9EBF8511-59AE-495C-AA63-16597C277B54}" type="presParOf" srcId="{C58BA46A-FA61-4F26-B7ED-62B9E267DAB2}" destId="{0B895D49-BB60-4881-8466-5B976882C7C7}" srcOrd="1" destOrd="0" presId="urn:microsoft.com/office/officeart/2005/8/layout/hierarchy3"/>
    <dgm:cxn modelId="{AD704F95-E59C-4DC3-8A6C-C049CF4D433C}" type="presParOf" srcId="{C58BA46A-FA61-4F26-B7ED-62B9E267DAB2}" destId="{4484E793-2975-48FC-9258-37D3423CC009}" srcOrd="2" destOrd="0" presId="urn:microsoft.com/office/officeart/2005/8/layout/hierarchy3"/>
    <dgm:cxn modelId="{585D4AA0-AC37-4725-81E8-59F2C1736EF3}" type="presParOf" srcId="{C58BA46A-FA61-4F26-B7ED-62B9E267DAB2}" destId="{1D6D95ED-BB77-406A-B7BD-82A0E037C0C6}" srcOrd="3" destOrd="0" presId="urn:microsoft.com/office/officeart/2005/8/layout/hierarchy3"/>
    <dgm:cxn modelId="{6C72D240-A434-4482-87B3-F3A0CC1BB052}" type="presParOf" srcId="{C58BA46A-FA61-4F26-B7ED-62B9E267DAB2}" destId="{3AB80AFE-780B-4984-B182-60299D75A15E}" srcOrd="4" destOrd="0" presId="urn:microsoft.com/office/officeart/2005/8/layout/hierarchy3"/>
    <dgm:cxn modelId="{335D6EA8-93F7-43FF-BA82-18052254A759}" type="presParOf" srcId="{C58BA46A-FA61-4F26-B7ED-62B9E267DAB2}" destId="{02CB9323-8966-4555-9E62-0D25F6EED8DF}" srcOrd="5"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25A6D-AEF7-492D-8EF7-8BB3E59902B8}">
      <dsp:nvSpPr>
        <dsp:cNvPr id="0" name=""/>
        <dsp:cNvSpPr/>
      </dsp:nvSpPr>
      <dsp:spPr>
        <a:xfrm>
          <a:off x="0" y="21046"/>
          <a:ext cx="10413124" cy="270835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rtl="0">
            <a:lnSpc>
              <a:spcPct val="90000"/>
            </a:lnSpc>
            <a:spcBef>
              <a:spcPct val="0"/>
            </a:spcBef>
            <a:spcAft>
              <a:spcPct val="35000"/>
            </a:spcAft>
            <a:buNone/>
          </a:pPr>
          <a:r>
            <a:rPr lang="en-GB" sz="2900" kern="1200" dirty="0"/>
            <a:t>The phonological loop (or "articulatory loop") as a whole deals with sound or phonological information. It consists of two parts: a short-term </a:t>
          </a:r>
          <a:r>
            <a:rPr lang="en-GB" sz="2900" i="1" kern="1200" dirty="0"/>
            <a:t>phonological store</a:t>
          </a:r>
          <a:r>
            <a:rPr lang="en-GB" sz="2900" kern="1200" dirty="0"/>
            <a:t> with auditory memory traces that are subject to rapid decay and an </a:t>
          </a:r>
          <a:r>
            <a:rPr lang="en-GB" sz="2900" i="1" kern="1200" dirty="0"/>
            <a:t>articulatory rehearsal component</a:t>
          </a:r>
          <a:r>
            <a:rPr lang="en-GB" sz="2900" kern="1200" dirty="0"/>
            <a:t> that can revive the memory traces.</a:t>
          </a:r>
        </a:p>
      </dsp:txBody>
      <dsp:txXfrm>
        <a:off x="0" y="21046"/>
        <a:ext cx="10413124" cy="2708352"/>
      </dsp:txXfrm>
    </dsp:sp>
    <dsp:sp modelId="{CCDCAFE4-4F00-4F84-B25E-5CAA83F39C06}">
      <dsp:nvSpPr>
        <dsp:cNvPr id="0" name=""/>
        <dsp:cNvSpPr/>
      </dsp:nvSpPr>
      <dsp:spPr>
        <a:xfrm>
          <a:off x="0" y="2729398"/>
          <a:ext cx="10413124" cy="12736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5C83E-B344-46CF-8B96-FCCAAD3B9899}">
      <dsp:nvSpPr>
        <dsp:cNvPr id="0" name=""/>
        <dsp:cNvSpPr/>
      </dsp:nvSpPr>
      <dsp:spPr>
        <a:xfrm rot="5400000">
          <a:off x="2089093" y="83894"/>
          <a:ext cx="3068410" cy="366772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rtl="0">
            <a:lnSpc>
              <a:spcPct val="90000"/>
            </a:lnSpc>
            <a:spcBef>
              <a:spcPct val="0"/>
            </a:spcBef>
            <a:spcAft>
              <a:spcPct val="15000"/>
            </a:spcAft>
            <a:buChar char="•"/>
          </a:pPr>
          <a:r>
            <a:rPr lang="en-US" sz="2300" kern="1200" dirty="0"/>
            <a:t>items equated for meaning and word frequency</a:t>
          </a:r>
          <a:endParaRPr lang="en-GB" sz="2300" kern="1200" dirty="0"/>
        </a:p>
        <a:p>
          <a:pPr marL="228600" lvl="1" indent="-228600" algn="l" defTabSz="1022350" rtl="0">
            <a:lnSpc>
              <a:spcPct val="90000"/>
            </a:lnSpc>
            <a:spcBef>
              <a:spcPct val="0"/>
            </a:spcBef>
            <a:spcAft>
              <a:spcPct val="15000"/>
            </a:spcAft>
            <a:buChar char="•"/>
          </a:pPr>
          <a:r>
            <a:rPr lang="en-US" sz="2300" kern="1200"/>
            <a:t>memory was better for shorter items as measured by reading rate and number of syllables</a:t>
          </a:r>
          <a:endParaRPr lang="en-GB" sz="2300" kern="1200"/>
        </a:p>
      </dsp:txBody>
      <dsp:txXfrm rot="-5400000">
        <a:off x="1789437" y="533338"/>
        <a:ext cx="3517937" cy="2768836"/>
      </dsp:txXfrm>
    </dsp:sp>
    <dsp:sp modelId="{7B483574-4CF7-461B-97DA-51E4B134F6DC}">
      <dsp:nvSpPr>
        <dsp:cNvPr id="0" name=""/>
        <dsp:cNvSpPr/>
      </dsp:nvSpPr>
      <dsp:spPr>
        <a:xfrm>
          <a:off x="273659" y="0"/>
          <a:ext cx="1515776" cy="383551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err="1"/>
            <a:t>Baddeley</a:t>
          </a:r>
          <a:r>
            <a:rPr lang="en-US" sz="2000" kern="1200" dirty="0"/>
            <a:t> et al. (1975) </a:t>
          </a:r>
          <a:endParaRPr lang="en-GB" sz="2000" kern="1200" dirty="0"/>
        </a:p>
      </dsp:txBody>
      <dsp:txXfrm>
        <a:off x="347653" y="73994"/>
        <a:ext cx="1367788" cy="36875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70A6F-3419-4C09-A701-853FA1E53B48}">
      <dsp:nvSpPr>
        <dsp:cNvPr id="0" name=""/>
        <dsp:cNvSpPr/>
      </dsp:nvSpPr>
      <dsp:spPr>
        <a:xfrm>
          <a:off x="0" y="23353"/>
          <a:ext cx="11051626"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a:t>The longer the spoken duration of words in a list, the poorer the recall </a:t>
          </a:r>
          <a:endParaRPr lang="en-GB" sz="2500" kern="1200" dirty="0"/>
        </a:p>
      </dsp:txBody>
      <dsp:txXfrm>
        <a:off x="29271" y="52624"/>
        <a:ext cx="10993084" cy="5410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FB5A5-22CD-4606-9267-6EB117AB4C35}">
      <dsp:nvSpPr>
        <dsp:cNvPr id="0" name=""/>
        <dsp:cNvSpPr/>
      </dsp:nvSpPr>
      <dsp:spPr>
        <a:xfrm>
          <a:off x="0" y="0"/>
          <a:ext cx="6706693" cy="197068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Although words were matched for number of syllables, number of letters and type of phonemes, still get word length effect</a:t>
          </a:r>
          <a:endParaRPr lang="en-GB" sz="2900" kern="1200" dirty="0"/>
        </a:p>
      </dsp:txBody>
      <dsp:txXfrm>
        <a:off x="57720" y="57720"/>
        <a:ext cx="6591253" cy="18552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9C0721-DB47-4134-8D7F-C3767B6B339B}">
      <dsp:nvSpPr>
        <dsp:cNvPr id="0" name=""/>
        <dsp:cNvSpPr/>
      </dsp:nvSpPr>
      <dsp:spPr>
        <a:xfrm>
          <a:off x="0" y="0"/>
          <a:ext cx="11445383" cy="968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Cowan et al. (1992): Spoken duration is the key factor rather than number of syllables </a:t>
          </a:r>
          <a:endParaRPr lang="en-GB" sz="2400" kern="1200" dirty="0"/>
        </a:p>
      </dsp:txBody>
      <dsp:txXfrm>
        <a:off x="47291" y="47291"/>
        <a:ext cx="11350801" cy="874178"/>
      </dsp:txXfrm>
    </dsp:sp>
    <dsp:sp modelId="{9FE77FED-A3D6-4382-A23F-220427A00F96}">
      <dsp:nvSpPr>
        <dsp:cNvPr id="0" name=""/>
        <dsp:cNvSpPr/>
      </dsp:nvSpPr>
      <dsp:spPr>
        <a:xfrm>
          <a:off x="0" y="973231"/>
          <a:ext cx="11445383" cy="761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3391" tIns="22860" rIns="128016" bIns="22860" numCol="1" spcCol="1270" anchor="t" anchorCtr="0">
          <a:noAutofit/>
        </a:bodyPr>
        <a:lstStyle/>
        <a:p>
          <a:pPr marL="171450" lvl="1" indent="-171450" algn="l" defTabSz="800100" rtl="0">
            <a:lnSpc>
              <a:spcPct val="90000"/>
            </a:lnSpc>
            <a:spcBef>
              <a:spcPct val="0"/>
            </a:spcBef>
            <a:spcAft>
              <a:spcPct val="20000"/>
            </a:spcAft>
            <a:buChar char="•"/>
          </a:pPr>
          <a:r>
            <a:rPr lang="en-US" sz="1800" kern="1200" dirty="0"/>
            <a:t>spoken duration can be varied but number of syllables can be held constant, (e.g., bishop vs. harpoon)</a:t>
          </a:r>
          <a:endParaRPr lang="en-GB" sz="1800" kern="1200" dirty="0"/>
        </a:p>
      </dsp:txBody>
      <dsp:txXfrm>
        <a:off x="0" y="973231"/>
        <a:ext cx="11445383" cy="7617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2F9D60-95B8-450F-A564-2FAD8770FB2B}">
      <dsp:nvSpPr>
        <dsp:cNvPr id="0" name=""/>
        <dsp:cNvSpPr/>
      </dsp:nvSpPr>
      <dsp:spPr>
        <a:xfrm rot="5400000">
          <a:off x="2879424" y="-365458"/>
          <a:ext cx="3281724" cy="483307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US" sz="2000" kern="1200"/>
            <a:t>The longer the word, the longer it takes to run off by the articulatory control process and thus is more prone to fading</a:t>
          </a:r>
          <a:endParaRPr lang="en-GB" sz="2000" kern="1200"/>
        </a:p>
        <a:p>
          <a:pPr marL="228600" lvl="1" indent="-228600" algn="l" defTabSz="889000" rtl="0">
            <a:lnSpc>
              <a:spcPct val="90000"/>
            </a:lnSpc>
            <a:spcBef>
              <a:spcPct val="0"/>
            </a:spcBef>
            <a:spcAft>
              <a:spcPct val="15000"/>
            </a:spcAft>
            <a:buChar char="•"/>
          </a:pPr>
          <a:r>
            <a:rPr lang="en-US" sz="2000" kern="1200" dirty="0"/>
            <a:t>Because the word-length effect depends on the articulatory control process, the word-length effect should be disrupted regardless of visual or auditory presentation</a:t>
          </a:r>
          <a:endParaRPr lang="en-GB" sz="2000" kern="1200" dirty="0"/>
        </a:p>
      </dsp:txBody>
      <dsp:txXfrm rot="-5400000">
        <a:off x="2103751" y="570416"/>
        <a:ext cx="4672871" cy="2961322"/>
      </dsp:txXfrm>
    </dsp:sp>
    <dsp:sp modelId="{C1B563F3-AD18-4B91-B65D-2D2B6883AFF8}">
      <dsp:nvSpPr>
        <dsp:cNvPr id="0" name=""/>
        <dsp:cNvSpPr/>
      </dsp:nvSpPr>
      <dsp:spPr>
        <a:xfrm>
          <a:off x="94597" y="0"/>
          <a:ext cx="2009152" cy="41021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US" sz="2100" kern="1200"/>
            <a:t>Explanation:</a:t>
          </a:r>
          <a:endParaRPr lang="en-GB" sz="2100" kern="1200"/>
        </a:p>
      </dsp:txBody>
      <dsp:txXfrm>
        <a:off x="192676" y="98079"/>
        <a:ext cx="1812994" cy="39059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D9C40-3043-4983-8FCB-BA6FADF35897}">
      <dsp:nvSpPr>
        <dsp:cNvPr id="0" name=""/>
        <dsp:cNvSpPr/>
      </dsp:nvSpPr>
      <dsp:spPr>
        <a:xfrm>
          <a:off x="2937420" y="2103"/>
          <a:ext cx="2354758" cy="11773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rtl="0">
            <a:lnSpc>
              <a:spcPct val="90000"/>
            </a:lnSpc>
            <a:spcBef>
              <a:spcPct val="0"/>
            </a:spcBef>
            <a:spcAft>
              <a:spcPct val="35000"/>
            </a:spcAft>
            <a:buNone/>
          </a:pPr>
          <a:r>
            <a:rPr lang="en-US" sz="2400" kern="1200" dirty="0"/>
            <a:t>Application (Ellis &amp; Hennelly,1980)</a:t>
          </a:r>
          <a:endParaRPr lang="en-GB" sz="2400" kern="1200" dirty="0"/>
        </a:p>
      </dsp:txBody>
      <dsp:txXfrm>
        <a:off x="2971904" y="36587"/>
        <a:ext cx="2285790" cy="1108411"/>
      </dsp:txXfrm>
    </dsp:sp>
    <dsp:sp modelId="{6EF8C9CA-48CD-4A3F-9A6C-5B4B50847973}">
      <dsp:nvSpPr>
        <dsp:cNvPr id="0" name=""/>
        <dsp:cNvSpPr/>
      </dsp:nvSpPr>
      <dsp:spPr>
        <a:xfrm>
          <a:off x="3172896" y="1179482"/>
          <a:ext cx="235475" cy="883034"/>
        </a:xfrm>
        <a:custGeom>
          <a:avLst/>
          <a:gdLst/>
          <a:ahLst/>
          <a:cxnLst/>
          <a:rect l="0" t="0" r="0" b="0"/>
          <a:pathLst>
            <a:path>
              <a:moveTo>
                <a:pt x="0" y="0"/>
              </a:moveTo>
              <a:lnTo>
                <a:pt x="0" y="883034"/>
              </a:lnTo>
              <a:lnTo>
                <a:pt x="235475" y="88303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895D49-BB60-4881-8466-5B976882C7C7}">
      <dsp:nvSpPr>
        <dsp:cNvPr id="0" name=""/>
        <dsp:cNvSpPr/>
      </dsp:nvSpPr>
      <dsp:spPr>
        <a:xfrm>
          <a:off x="3408372" y="1473827"/>
          <a:ext cx="1883806" cy="117737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t" anchorCtr="0">
          <a:noAutofit/>
        </a:bodyPr>
        <a:lstStyle/>
        <a:p>
          <a:pPr marL="0" lvl="0" indent="0" algn="l" defTabSz="666750" rtl="0">
            <a:lnSpc>
              <a:spcPct val="90000"/>
            </a:lnSpc>
            <a:spcBef>
              <a:spcPct val="0"/>
            </a:spcBef>
            <a:spcAft>
              <a:spcPct val="35000"/>
            </a:spcAft>
            <a:buNone/>
          </a:pPr>
          <a:r>
            <a:rPr lang="en-US" sz="1500" kern="1200"/>
            <a:t>intelligence tests include memory span </a:t>
          </a:r>
          <a:endParaRPr lang="en-GB" sz="1500" kern="1200"/>
        </a:p>
        <a:p>
          <a:pPr marL="114300" lvl="1" indent="-114300" algn="l" defTabSz="533400" rtl="0">
            <a:lnSpc>
              <a:spcPct val="90000"/>
            </a:lnSpc>
            <a:spcBef>
              <a:spcPct val="0"/>
            </a:spcBef>
            <a:spcAft>
              <a:spcPct val="15000"/>
            </a:spcAft>
            <a:buChar char="•"/>
          </a:pPr>
          <a:r>
            <a:rPr lang="en-US" sz="1200" kern="1200"/>
            <a:t>(how many items can be recalled in order)</a:t>
          </a:r>
          <a:endParaRPr lang="en-GB" sz="1200" kern="1200"/>
        </a:p>
      </dsp:txBody>
      <dsp:txXfrm>
        <a:off x="3442856" y="1508311"/>
        <a:ext cx="1814838" cy="1108411"/>
      </dsp:txXfrm>
    </dsp:sp>
    <dsp:sp modelId="{4484E793-2975-48FC-9258-37D3423CC009}">
      <dsp:nvSpPr>
        <dsp:cNvPr id="0" name=""/>
        <dsp:cNvSpPr/>
      </dsp:nvSpPr>
      <dsp:spPr>
        <a:xfrm>
          <a:off x="3172896" y="1179482"/>
          <a:ext cx="235475" cy="2354758"/>
        </a:xfrm>
        <a:custGeom>
          <a:avLst/>
          <a:gdLst/>
          <a:ahLst/>
          <a:cxnLst/>
          <a:rect l="0" t="0" r="0" b="0"/>
          <a:pathLst>
            <a:path>
              <a:moveTo>
                <a:pt x="0" y="0"/>
              </a:moveTo>
              <a:lnTo>
                <a:pt x="0" y="2354758"/>
              </a:lnTo>
              <a:lnTo>
                <a:pt x="235475" y="2354758"/>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D6D95ED-BB77-406A-B7BD-82A0E037C0C6}">
      <dsp:nvSpPr>
        <dsp:cNvPr id="0" name=""/>
        <dsp:cNvSpPr/>
      </dsp:nvSpPr>
      <dsp:spPr>
        <a:xfrm>
          <a:off x="3408372" y="2945551"/>
          <a:ext cx="1883806" cy="117737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a:t>Welsh appeared to do poorer</a:t>
          </a:r>
          <a:endParaRPr lang="en-GB" sz="1500" kern="1200"/>
        </a:p>
      </dsp:txBody>
      <dsp:txXfrm>
        <a:off x="3442856" y="2980035"/>
        <a:ext cx="1814838" cy="1108411"/>
      </dsp:txXfrm>
    </dsp:sp>
    <dsp:sp modelId="{3AB80AFE-780B-4984-B182-60299D75A15E}">
      <dsp:nvSpPr>
        <dsp:cNvPr id="0" name=""/>
        <dsp:cNvSpPr/>
      </dsp:nvSpPr>
      <dsp:spPr>
        <a:xfrm>
          <a:off x="3172896" y="1179482"/>
          <a:ext cx="235475" cy="3826482"/>
        </a:xfrm>
        <a:custGeom>
          <a:avLst/>
          <a:gdLst/>
          <a:ahLst/>
          <a:cxnLst/>
          <a:rect l="0" t="0" r="0" b="0"/>
          <a:pathLst>
            <a:path>
              <a:moveTo>
                <a:pt x="0" y="0"/>
              </a:moveTo>
              <a:lnTo>
                <a:pt x="0" y="3826482"/>
              </a:lnTo>
              <a:lnTo>
                <a:pt x="235475" y="382648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2CB9323-8966-4555-9E62-0D25F6EED8DF}">
      <dsp:nvSpPr>
        <dsp:cNvPr id="0" name=""/>
        <dsp:cNvSpPr/>
      </dsp:nvSpPr>
      <dsp:spPr>
        <a:xfrm>
          <a:off x="3408372" y="4417276"/>
          <a:ext cx="1883806" cy="117737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a:t>it takes longer to say Welsh digits than English digits</a:t>
          </a:r>
          <a:endParaRPr lang="en-GB" sz="1500" kern="1200"/>
        </a:p>
      </dsp:txBody>
      <dsp:txXfrm>
        <a:off x="3442856" y="4451760"/>
        <a:ext cx="1814838" cy="110841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3/1/2023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0113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91372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3/1/2023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84389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6160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6985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3285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10508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75029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0295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9904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3/1/2023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41171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3/1/2023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15839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3/1/2023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995807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8228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080035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42131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3/1/2023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45344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0"/>
            <a:ext cx="10972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09600" y="3938589"/>
            <a:ext cx="10972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13">
            <a:extLst>
              <a:ext uri="{FF2B5EF4-FFF2-40B4-BE49-F238E27FC236}">
                <a16:creationId xmlns:a16="http://schemas.microsoft.com/office/drawing/2014/main" id="{8FBEFE74-DD3E-493A-A16B-563C96494426}"/>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2E5231AD-D451-4F9C-847E-C1B7ED5696D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C6A5A2F7-792A-4C6C-8DB0-741895E03C4C}"/>
              </a:ext>
            </a:extLst>
          </p:cNvPr>
          <p:cNvSpPr>
            <a:spLocks noGrp="1"/>
          </p:cNvSpPr>
          <p:nvPr>
            <p:ph type="sldNum" sz="quarter" idx="12"/>
          </p:nvPr>
        </p:nvSpPr>
        <p:spPr/>
        <p:txBody>
          <a:bodyPr/>
          <a:lstStyle>
            <a:lvl1pPr>
              <a:defRPr/>
            </a:lvl1pPr>
          </a:lstStyle>
          <a:p>
            <a:fld id="{6605323F-5CB1-4A15-A1AA-91D7EC085652}" type="slidenum">
              <a:rPr lang="en-GB" altLang="en-US"/>
              <a:pPr/>
              <a:t>‹#›</a:t>
            </a:fld>
            <a:endParaRPr lang="en-GB" altLang="en-US"/>
          </a:p>
        </p:txBody>
      </p:sp>
    </p:spTree>
    <p:extLst>
      <p:ext uri="{BB962C8B-B14F-4D97-AF65-F5344CB8AC3E}">
        <p14:creationId xmlns:p14="http://schemas.microsoft.com/office/powerpoint/2010/main" val="926256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3/1/2023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8881260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 id="2147483723" r:id="rId18"/>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Layout" Target="../diagrams/layout2.xml"/><Relationship Id="rId7" Type="http://schemas.openxmlformats.org/officeDocument/2006/relationships/image" Target="../media/image3.png"/><Relationship Id="rId12" Type="http://schemas.microsoft.com/office/2007/relationships/diagramDrawing" Target="../diagrams/drawing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openxmlformats.org/officeDocument/2006/relationships/diagramColors" Target="../diagrams/colors3.xml"/><Relationship Id="rId5" Type="http://schemas.openxmlformats.org/officeDocument/2006/relationships/diagramColors" Target="../diagrams/colors2.xml"/><Relationship Id="rId10" Type="http://schemas.openxmlformats.org/officeDocument/2006/relationships/diagramQuickStyle" Target="../diagrams/quickStyle3.xml"/><Relationship Id="rId4" Type="http://schemas.openxmlformats.org/officeDocument/2006/relationships/diagramQuickStyle" Target="../diagrams/quickStyle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tags" Target="../tags/tag5.xml"/><Relationship Id="rId2" Type="http://schemas.openxmlformats.org/officeDocument/2006/relationships/tags" Target="../tags/tag4.xml"/><Relationship Id="rId1" Type="http://schemas.openxmlformats.org/officeDocument/2006/relationships/tags" Target="../tags/tag3.xml"/><Relationship Id="rId5" Type="http://schemas.openxmlformats.org/officeDocument/2006/relationships/slideLayout" Target="../slideLayouts/slideLayout2.xml"/><Relationship Id="rId4" Type="http://schemas.openxmlformats.org/officeDocument/2006/relationships/tags" Target="../tags/tag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519626"/>
            <a:ext cx="9448800" cy="1825096"/>
          </a:xfrm>
        </p:spPr>
        <p:txBody>
          <a:bodyPr/>
          <a:lstStyle/>
          <a:p>
            <a:r>
              <a:rPr lang="en-GB" dirty="0"/>
              <a:t>Research methods</a:t>
            </a:r>
          </a:p>
        </p:txBody>
      </p:sp>
      <p:sp>
        <p:nvSpPr>
          <p:cNvPr id="3" name="Subtitle 2"/>
          <p:cNvSpPr>
            <a:spLocks noGrp="1"/>
          </p:cNvSpPr>
          <p:nvPr>
            <p:ph type="subTitle" idx="1"/>
          </p:nvPr>
        </p:nvSpPr>
        <p:spPr>
          <a:xfrm>
            <a:off x="1371600" y="3726795"/>
            <a:ext cx="9448800" cy="685800"/>
          </a:xfrm>
        </p:spPr>
        <p:txBody>
          <a:bodyPr>
            <a:noAutofit/>
          </a:bodyPr>
          <a:lstStyle/>
          <a:p>
            <a:r>
              <a:rPr lang="en-GB" sz="2800" dirty="0"/>
              <a:t>Report 1 –  Word-length effect</a:t>
            </a:r>
          </a:p>
          <a:p>
            <a:r>
              <a:rPr lang="en-GB" sz="2800" dirty="0"/>
              <a:t>Intro and method</a:t>
            </a:r>
          </a:p>
        </p:txBody>
      </p:sp>
    </p:spTree>
    <p:extLst>
      <p:ext uri="{BB962C8B-B14F-4D97-AF65-F5344CB8AC3E}">
        <p14:creationId xmlns:p14="http://schemas.microsoft.com/office/powerpoint/2010/main" val="3227928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defRPr/>
            </a:pPr>
            <a:r>
              <a:rPr lang="en-US" dirty="0"/>
              <a:t>Working memory and the WLE</a:t>
            </a:r>
          </a:p>
        </p:txBody>
      </p:sp>
      <p:graphicFrame>
        <p:nvGraphicFramePr>
          <p:cNvPr id="2" name="Diagram 1"/>
          <p:cNvGraphicFramePr/>
          <p:nvPr/>
        </p:nvGraphicFramePr>
        <p:xfrm>
          <a:off x="685800" y="2194560"/>
          <a:ext cx="10413124"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323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227786" y="404648"/>
            <a:ext cx="7772400" cy="1143000"/>
          </a:xfrm>
        </p:spPr>
        <p:txBody>
          <a:bodyPr/>
          <a:lstStyle/>
          <a:p>
            <a:pPr eaLnBrk="1" hangingPunct="1">
              <a:defRPr/>
            </a:pPr>
            <a:r>
              <a:rPr lang="en-US" dirty="0"/>
              <a:t>The Word-Length Effect</a:t>
            </a:r>
          </a:p>
        </p:txBody>
      </p:sp>
      <p:graphicFrame>
        <p:nvGraphicFramePr>
          <p:cNvPr id="6" name="Diagram 5"/>
          <p:cNvGraphicFramePr/>
          <p:nvPr>
            <p:extLst>
              <p:ext uri="{D42A27DB-BD31-4B8C-83A1-F6EECF244321}">
                <p14:modId xmlns:p14="http://schemas.microsoft.com/office/powerpoint/2010/main" val="1646264635"/>
              </p:ext>
            </p:extLst>
          </p:nvPr>
        </p:nvGraphicFramePr>
        <p:xfrm>
          <a:off x="39360" y="2758966"/>
          <a:ext cx="5730820" cy="3835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2" descr="figure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01409" y="2974128"/>
            <a:ext cx="6190591" cy="340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Diagram 4"/>
          <p:cNvGraphicFramePr/>
          <p:nvPr>
            <p:extLst>
              <p:ext uri="{D42A27DB-BD31-4B8C-83A1-F6EECF244321}">
                <p14:modId xmlns:p14="http://schemas.microsoft.com/office/powerpoint/2010/main" val="3714348776"/>
              </p:ext>
            </p:extLst>
          </p:nvPr>
        </p:nvGraphicFramePr>
        <p:xfrm>
          <a:off x="504497" y="1752766"/>
          <a:ext cx="11051627" cy="64633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80893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78755" y="3410607"/>
            <a:ext cx="4136531" cy="3231654"/>
          </a:xfrm>
          <a:prstGeom prst="rect">
            <a:avLst/>
          </a:prstGeom>
          <a:solidFill>
            <a:schemeClr val="accent6">
              <a:lumMod val="40000"/>
              <a:lumOff val="60000"/>
            </a:schemeClr>
          </a:solidFill>
          <a:ln>
            <a:solidFill>
              <a:schemeClr val="accent6">
                <a:lumMod val="60000"/>
                <a:lumOff val="40000"/>
              </a:schemeClr>
            </a:solidFill>
          </a:ln>
        </p:spPr>
        <p:txBody>
          <a:bodyPr wrap="square">
            <a:spAutoFit/>
          </a:bodyPr>
          <a:lstStyle>
            <a:lvl1pPr eaLnBrk="0" hangingPunct="0">
              <a:spcBef>
                <a:spcPct val="20000"/>
              </a:spcBef>
              <a:buClr>
                <a:schemeClr val="hlink"/>
              </a:buClr>
              <a:buSzPct val="80000"/>
              <a:buFont typeface="Wingdings" panose="05000000000000000000" pitchFamily="2" charset="2"/>
              <a:buChar char="Ø"/>
              <a:defRPr sz="3200">
                <a:solidFill>
                  <a:schemeClr val="tx1"/>
                </a:solidFill>
                <a:latin typeface="Arial" panose="020B0604020202020204" pitchFamily="34" charset="0"/>
              </a:defRPr>
            </a:lvl1pPr>
            <a:lvl2pPr marL="742950" indent="-285750" eaLnBrk="0" hangingPunct="0">
              <a:spcBef>
                <a:spcPct val="20000"/>
              </a:spcBef>
              <a:buClr>
                <a:schemeClr val="tx2"/>
              </a:buClr>
              <a:buSzPct val="50000"/>
              <a:buFont typeface="Wingdings" panose="05000000000000000000" pitchFamily="2" charset="2"/>
              <a:buChar char="l"/>
              <a:defRPr sz="2800">
                <a:solidFill>
                  <a:schemeClr val="tx1"/>
                </a:solidFill>
                <a:latin typeface="Arial" panose="020B0604020202020204" pitchFamily="34" charset="0"/>
              </a:defRPr>
            </a:lvl2pPr>
            <a:lvl3pPr marL="1143000" indent="-228600" eaLnBrk="0" hangingPunct="0">
              <a:spcBef>
                <a:spcPct val="20000"/>
              </a:spcBef>
              <a:buClr>
                <a:schemeClr val="accent2"/>
              </a:buClr>
              <a:buChar char="•"/>
              <a:defRPr sz="2400">
                <a:solidFill>
                  <a:schemeClr val="tx1"/>
                </a:solidFill>
                <a:latin typeface="Arial" panose="020B0604020202020204" pitchFamily="34" charset="0"/>
              </a:defRPr>
            </a:lvl3pPr>
            <a:lvl4pPr marL="1600200" indent="-228600" eaLnBrk="0" hangingPunct="0">
              <a:spcBef>
                <a:spcPct val="20000"/>
              </a:spcBef>
              <a:buClr>
                <a:schemeClr val="folHlink"/>
              </a:buClr>
              <a:buSzPct val="50000"/>
              <a:buFont typeface="Wingdings" panose="05000000000000000000" pitchFamily="2" charset="2"/>
              <a:buChar char="l"/>
              <a:defRPr sz="2000">
                <a:solidFill>
                  <a:schemeClr val="tx1"/>
                </a:solidFill>
                <a:latin typeface="Arial" panose="020B0604020202020204" pitchFamily="34" charset="0"/>
              </a:defRPr>
            </a:lvl4pPr>
            <a:lvl5pPr marL="2057400" indent="-228600" eaLnBrk="0" hangingPunct="0">
              <a:spcBef>
                <a:spcPct val="20000"/>
              </a:spcBef>
              <a:buClr>
                <a:schemeClr val="hlink"/>
              </a:buClr>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Char char="•"/>
              <a:defRPr sz="2000">
                <a:solidFill>
                  <a:schemeClr val="tx1"/>
                </a:solidFill>
                <a:latin typeface="Arial" panose="020B0604020202020204" pitchFamily="34" charset="0"/>
              </a:defRPr>
            </a:lvl9pPr>
          </a:lstStyle>
          <a:p>
            <a:pPr>
              <a:spcBef>
                <a:spcPct val="50000"/>
              </a:spcBef>
              <a:buClrTx/>
              <a:buSzTx/>
              <a:buFontTx/>
              <a:buNone/>
            </a:pPr>
            <a:r>
              <a:rPr lang="en-US" altLang="en-US" sz="2400" u="sng" dirty="0">
                <a:latin typeface="Times New Roman" panose="02020603050405020304" pitchFamily="18" charset="0"/>
              </a:rPr>
              <a:t>Long Words</a:t>
            </a:r>
            <a:r>
              <a:rPr lang="en-US" altLang="en-US" sz="2400" dirty="0">
                <a:latin typeface="Times New Roman" panose="02020603050405020304" pitchFamily="18" charset="0"/>
              </a:rPr>
              <a:t>		</a:t>
            </a:r>
            <a:r>
              <a:rPr lang="en-US" altLang="en-US" sz="2400" u="sng" dirty="0">
                <a:latin typeface="Times New Roman" panose="02020603050405020304" pitchFamily="18" charset="0"/>
              </a:rPr>
              <a:t>Short Words</a:t>
            </a:r>
            <a:endParaRPr lang="en-US" altLang="en-US" sz="2400" dirty="0">
              <a:latin typeface="Times New Roman" panose="02020603050405020304" pitchFamily="18" charset="0"/>
            </a:endParaRPr>
          </a:p>
          <a:p>
            <a:pPr>
              <a:spcBef>
                <a:spcPct val="50000"/>
              </a:spcBef>
              <a:buClrTx/>
              <a:buSzTx/>
              <a:buFontTx/>
              <a:buNone/>
            </a:pPr>
            <a:r>
              <a:rPr lang="en-US" altLang="en-US" sz="2400" dirty="0">
                <a:latin typeface="Times New Roman" panose="02020603050405020304" pitchFamily="18" charset="0"/>
              </a:rPr>
              <a:t>coerce				pig</a:t>
            </a:r>
          </a:p>
          <a:p>
            <a:pPr>
              <a:spcBef>
                <a:spcPct val="50000"/>
              </a:spcBef>
              <a:buClrTx/>
              <a:buSzTx/>
              <a:buFontTx/>
              <a:buNone/>
            </a:pPr>
            <a:r>
              <a:rPr lang="en-US" altLang="en-US" sz="2400" dirty="0">
                <a:latin typeface="Times New Roman" panose="02020603050405020304" pitchFamily="18" charset="0"/>
              </a:rPr>
              <a:t>humane			log</a:t>
            </a:r>
          </a:p>
          <a:p>
            <a:pPr>
              <a:spcBef>
                <a:spcPct val="50000"/>
              </a:spcBef>
              <a:buClrTx/>
              <a:buSzTx/>
              <a:buFontTx/>
              <a:buNone/>
            </a:pPr>
            <a:r>
              <a:rPr lang="en-US" altLang="en-US" sz="2400" dirty="0">
                <a:latin typeface="Times New Roman" panose="02020603050405020304" pitchFamily="18" charset="0"/>
              </a:rPr>
              <a:t>morphine			mat</a:t>
            </a:r>
          </a:p>
          <a:p>
            <a:pPr>
              <a:spcBef>
                <a:spcPct val="50000"/>
              </a:spcBef>
              <a:buClrTx/>
              <a:buSzTx/>
              <a:buFontTx/>
              <a:buNone/>
            </a:pPr>
            <a:r>
              <a:rPr lang="en-US" altLang="en-US" sz="2400" dirty="0">
                <a:latin typeface="Times New Roman" panose="02020603050405020304" pitchFamily="18" charset="0"/>
              </a:rPr>
              <a:t>voodoo			wind</a:t>
            </a:r>
          </a:p>
          <a:p>
            <a:pPr>
              <a:spcBef>
                <a:spcPct val="50000"/>
              </a:spcBef>
              <a:buClrTx/>
              <a:buSzTx/>
              <a:buFontTx/>
              <a:buNone/>
            </a:pPr>
            <a:r>
              <a:rPr lang="en-US" altLang="en-US" sz="2400" dirty="0">
                <a:latin typeface="Times New Roman" panose="02020603050405020304" pitchFamily="18" charset="0"/>
              </a:rPr>
              <a:t>zygote				tag</a:t>
            </a:r>
          </a:p>
        </p:txBody>
      </p:sp>
      <p:graphicFrame>
        <p:nvGraphicFramePr>
          <p:cNvPr id="3" name="Diagram 2"/>
          <p:cNvGraphicFramePr/>
          <p:nvPr>
            <p:extLst>
              <p:ext uri="{D42A27DB-BD31-4B8C-83A1-F6EECF244321}">
                <p14:modId xmlns:p14="http://schemas.microsoft.com/office/powerpoint/2010/main" val="2540506014"/>
              </p:ext>
            </p:extLst>
          </p:nvPr>
        </p:nvGraphicFramePr>
        <p:xfrm>
          <a:off x="5243569" y="4461641"/>
          <a:ext cx="6706694" cy="1970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p:cNvGraphicFramePr/>
          <p:nvPr>
            <p:extLst>
              <p:ext uri="{D42A27DB-BD31-4B8C-83A1-F6EECF244321}">
                <p14:modId xmlns:p14="http://schemas.microsoft.com/office/powerpoint/2010/main" val="3518356240"/>
              </p:ext>
            </p:extLst>
          </p:nvPr>
        </p:nvGraphicFramePr>
        <p:xfrm>
          <a:off x="378755" y="1497724"/>
          <a:ext cx="11445383" cy="17394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29580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436882" y="0"/>
            <a:ext cx="8610600" cy="1293028"/>
          </a:xfrm>
        </p:spPr>
        <p:txBody>
          <a:bodyPr/>
          <a:lstStyle/>
          <a:p>
            <a:pPr eaLnBrk="1" hangingPunct="1">
              <a:defRPr/>
            </a:pPr>
            <a:r>
              <a:rPr lang="en-US" dirty="0"/>
              <a:t>The Word-Length Effect </a:t>
            </a:r>
          </a:p>
        </p:txBody>
      </p:sp>
      <p:graphicFrame>
        <p:nvGraphicFramePr>
          <p:cNvPr id="2" name="Diagram 1"/>
          <p:cNvGraphicFramePr/>
          <p:nvPr>
            <p:extLst>
              <p:ext uri="{D42A27DB-BD31-4B8C-83A1-F6EECF244321}">
                <p14:modId xmlns:p14="http://schemas.microsoft.com/office/powerpoint/2010/main" val="3182270269"/>
              </p:ext>
            </p:extLst>
          </p:nvPr>
        </p:nvGraphicFramePr>
        <p:xfrm>
          <a:off x="173420" y="2201040"/>
          <a:ext cx="7031421" cy="4102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extLst>
              <p:ext uri="{D42A27DB-BD31-4B8C-83A1-F6EECF244321}">
                <p14:modId xmlns:p14="http://schemas.microsoft.com/office/powerpoint/2010/main" val="1114395820"/>
              </p:ext>
            </p:extLst>
          </p:nvPr>
        </p:nvGraphicFramePr>
        <p:xfrm>
          <a:off x="4984202" y="1261241"/>
          <a:ext cx="8229600" cy="559675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465578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PQuestion"/>
          <p:cNvSpPr>
            <a:spLocks noGrp="1" noChangeArrowheads="1"/>
          </p:cNvSpPr>
          <p:nvPr>
            <p:ph type="title"/>
          </p:nvPr>
        </p:nvSpPr>
        <p:spPr>
          <a:xfrm>
            <a:off x="3226676" y="449062"/>
            <a:ext cx="8610600" cy="1293028"/>
          </a:xfrm>
        </p:spPr>
        <p:txBody>
          <a:bodyPr/>
          <a:lstStyle/>
          <a:p>
            <a:pPr eaLnBrk="1" hangingPunct="1">
              <a:defRPr/>
            </a:pPr>
            <a:r>
              <a:rPr lang="en-GB" dirty="0"/>
              <a:t>The research hypotheses...</a:t>
            </a:r>
          </a:p>
        </p:txBody>
      </p:sp>
      <p:sp>
        <p:nvSpPr>
          <p:cNvPr id="46083" name="TPAnswers"/>
          <p:cNvSpPr>
            <a:spLocks noGrp="1" noChangeArrowheads="1"/>
          </p:cNvSpPr>
          <p:nvPr>
            <p:ph type="body" idx="1"/>
            <p:custDataLst>
              <p:tags r:id="rId2"/>
            </p:custDataLst>
          </p:nvPr>
        </p:nvSpPr>
        <p:spPr>
          <a:xfrm>
            <a:off x="234648" y="1888415"/>
            <a:ext cx="6670647" cy="4525962"/>
          </a:xfrm>
          <a:solidFill>
            <a:schemeClr val="accent6">
              <a:lumMod val="40000"/>
              <a:lumOff val="60000"/>
            </a:schemeClr>
          </a:solidFill>
        </p:spPr>
        <p:txBody>
          <a:bodyPr>
            <a:noAutofit/>
          </a:bodyPr>
          <a:lstStyle/>
          <a:p>
            <a:pPr marL="609600" indent="-609600">
              <a:buNone/>
              <a:defRPr/>
            </a:pPr>
            <a:r>
              <a:rPr lang="en-GB" sz="2800" dirty="0"/>
              <a:t>1.   Participants will recall significantly more short words than long words</a:t>
            </a:r>
          </a:p>
          <a:p>
            <a:pPr marL="609600" indent="-609600">
              <a:buNone/>
              <a:defRPr/>
            </a:pPr>
            <a:endParaRPr lang="en-GB" sz="2800" dirty="0"/>
          </a:p>
          <a:p>
            <a:pPr marL="609600" indent="-609600">
              <a:buAutoNum type="arabicPeriod" startAt="2"/>
              <a:defRPr/>
            </a:pPr>
            <a:r>
              <a:rPr lang="en-GB" sz="2800" dirty="0"/>
              <a:t>There will be a significant difference in words recalled between short and long words</a:t>
            </a:r>
          </a:p>
          <a:p>
            <a:pPr marL="609600" indent="-609600">
              <a:buAutoNum type="arabicPeriod" startAt="2"/>
              <a:defRPr/>
            </a:pPr>
            <a:endParaRPr lang="en-GB" sz="2800" dirty="0"/>
          </a:p>
          <a:p>
            <a:pPr marL="609600" indent="-609600">
              <a:buAutoNum type="arabicPeriod" startAt="2"/>
              <a:defRPr/>
            </a:pPr>
            <a:r>
              <a:rPr lang="en-GB" sz="2800" dirty="0"/>
              <a:t>Participants will recall significantly more words in the long condition compared to the short condition.</a:t>
            </a:r>
          </a:p>
          <a:p>
            <a:pPr marL="609600" indent="-609600">
              <a:buFont typeface="Wingdings" panose="05000000000000000000" pitchFamily="2" charset="2"/>
              <a:buChar char="n"/>
              <a:defRPr/>
            </a:pPr>
            <a:endParaRPr lang="en-GB" sz="2800" dirty="0"/>
          </a:p>
          <a:p>
            <a:pPr marL="609600" indent="-609600">
              <a:buNone/>
              <a:defRPr/>
            </a:pPr>
            <a:endParaRPr lang="en-GB" sz="2800" dirty="0"/>
          </a:p>
          <a:p>
            <a:pPr marL="609600" indent="-609600">
              <a:buFont typeface="Wingdings" panose="05000000000000000000" pitchFamily="2" charset="2"/>
              <a:buChar char="n"/>
              <a:defRPr/>
            </a:pPr>
            <a:endParaRPr lang="en-GB" sz="2800" dirty="0"/>
          </a:p>
        </p:txBody>
      </p:sp>
      <p:sp>
        <p:nvSpPr>
          <p:cNvPr id="2" name="TextBox 1"/>
          <p:cNvSpPr txBox="1"/>
          <p:nvPr/>
        </p:nvSpPr>
        <p:spPr>
          <a:xfrm>
            <a:off x="7531976" y="1888415"/>
            <a:ext cx="3837757" cy="1446550"/>
          </a:xfrm>
          <a:prstGeom prst="rect">
            <a:avLst/>
          </a:prstGeom>
          <a:solidFill>
            <a:schemeClr val="accent2">
              <a:lumMod val="60000"/>
              <a:lumOff val="40000"/>
            </a:schemeClr>
          </a:solidFill>
        </p:spPr>
        <p:txBody>
          <a:bodyPr wrap="square" rtlCol="0">
            <a:spAutoFit/>
          </a:bodyPr>
          <a:lstStyle/>
          <a:p>
            <a:r>
              <a:rPr lang="en-GB" sz="4400" dirty="0"/>
              <a:t>One-tailed</a:t>
            </a:r>
          </a:p>
          <a:p>
            <a:r>
              <a:rPr lang="en-GB" sz="4400" dirty="0"/>
              <a:t>Two-tailed </a:t>
            </a:r>
          </a:p>
        </p:txBody>
      </p:sp>
      <p:pic>
        <p:nvPicPr>
          <p:cNvPr id="3" name="Picture 2"/>
          <p:cNvPicPr>
            <a:picLocks noChangeAspect="1"/>
          </p:cNvPicPr>
          <p:nvPr/>
        </p:nvPicPr>
        <p:blipFill>
          <a:blip r:embed="rId4"/>
          <a:stretch>
            <a:fillRect/>
          </a:stretch>
        </p:blipFill>
        <p:spPr>
          <a:xfrm>
            <a:off x="7531976" y="3765494"/>
            <a:ext cx="2181225" cy="1628775"/>
          </a:xfrm>
          <a:prstGeom prst="rect">
            <a:avLst/>
          </a:prstGeom>
        </p:spPr>
      </p:pic>
      <p:pic>
        <p:nvPicPr>
          <p:cNvPr id="4" name="Picture 3"/>
          <p:cNvPicPr>
            <a:picLocks noChangeAspect="1"/>
          </p:cNvPicPr>
          <p:nvPr/>
        </p:nvPicPr>
        <p:blipFill>
          <a:blip r:embed="rId5"/>
          <a:stretch>
            <a:fillRect/>
          </a:stretch>
        </p:blipFill>
        <p:spPr>
          <a:xfrm>
            <a:off x="9713201" y="4975786"/>
            <a:ext cx="2285389" cy="1698023"/>
          </a:xfrm>
          <a:prstGeom prst="rect">
            <a:avLst/>
          </a:prstGeom>
        </p:spPr>
      </p:pic>
    </p:spTree>
    <p:custDataLst>
      <p:tags r:id="rId1"/>
    </p:custDataLst>
    <p:extLst>
      <p:ext uri="{BB962C8B-B14F-4D97-AF65-F5344CB8AC3E}">
        <p14:creationId xmlns:p14="http://schemas.microsoft.com/office/powerpoint/2010/main" val="2910876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PQuestion"/>
          <p:cNvSpPr>
            <a:spLocks noGrp="1" noChangeArrowheads="1"/>
          </p:cNvSpPr>
          <p:nvPr>
            <p:ph type="title"/>
          </p:nvPr>
        </p:nvSpPr>
        <p:spPr>
          <a:xfrm>
            <a:off x="3045373" y="323604"/>
            <a:ext cx="8610600" cy="1293028"/>
          </a:xfrm>
        </p:spPr>
        <p:txBody>
          <a:bodyPr>
            <a:normAutofit/>
          </a:bodyPr>
          <a:lstStyle/>
          <a:p>
            <a:pPr eaLnBrk="1" hangingPunct="1">
              <a:defRPr/>
            </a:pPr>
            <a:r>
              <a:rPr lang="en-GB" sz="3600" dirty="0"/>
              <a:t>The design of the study</a:t>
            </a:r>
          </a:p>
        </p:txBody>
      </p:sp>
      <p:sp>
        <p:nvSpPr>
          <p:cNvPr id="47107" name="TPAnswers"/>
          <p:cNvSpPr>
            <a:spLocks noGrp="1" noChangeArrowheads="1"/>
          </p:cNvSpPr>
          <p:nvPr>
            <p:ph type="body" idx="1"/>
            <p:custDataLst>
              <p:tags r:id="rId2"/>
            </p:custDataLst>
          </p:nvPr>
        </p:nvSpPr>
        <p:spPr>
          <a:xfrm>
            <a:off x="3507830" y="5210503"/>
            <a:ext cx="5084378" cy="1221827"/>
          </a:xfrm>
          <a:solidFill>
            <a:schemeClr val="accent6">
              <a:lumMod val="60000"/>
              <a:lumOff val="40000"/>
            </a:schemeClr>
          </a:solidFill>
        </p:spPr>
        <p:txBody>
          <a:bodyPr>
            <a:normAutofit/>
          </a:bodyPr>
          <a:lstStyle/>
          <a:p>
            <a:pPr marL="609600" indent="-609600">
              <a:buFont typeface="Wingdings" panose="05000000000000000000" pitchFamily="2" charset="2"/>
              <a:buAutoNum type="arabicPeriod"/>
              <a:defRPr/>
            </a:pPr>
            <a:r>
              <a:rPr lang="en-GB" sz="2400" dirty="0"/>
              <a:t>Related/within-subjects</a:t>
            </a:r>
          </a:p>
          <a:p>
            <a:pPr marL="609600" indent="-609600">
              <a:buFont typeface="Wingdings" panose="05000000000000000000" pitchFamily="2" charset="2"/>
              <a:buAutoNum type="arabicPeriod"/>
              <a:defRPr/>
            </a:pPr>
            <a:r>
              <a:rPr lang="en-GB" sz="2400" dirty="0"/>
              <a:t>Unrelated/between-subjects</a:t>
            </a:r>
          </a:p>
        </p:txBody>
      </p:sp>
      <p:sp>
        <p:nvSpPr>
          <p:cNvPr id="4" name="TPQuestion"/>
          <p:cNvSpPr txBox="1">
            <a:spLocks noChangeArrowheads="1"/>
          </p:cNvSpPr>
          <p:nvPr/>
        </p:nvSpPr>
        <p:spPr>
          <a:xfrm>
            <a:off x="6432330" y="1616631"/>
            <a:ext cx="5504795" cy="1139825"/>
          </a:xfrm>
          <a:prstGeom prst="rect">
            <a:avLst/>
          </a:prstGeom>
          <a:solidFill>
            <a:schemeClr val="accent3">
              <a:lumMod val="60000"/>
              <a:lumOff val="40000"/>
            </a:schemeClr>
          </a:solidFill>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defRPr/>
            </a:pPr>
            <a:r>
              <a:rPr lang="en-GB" sz="2400" dirty="0"/>
              <a:t>The independent variable was...</a:t>
            </a:r>
          </a:p>
        </p:txBody>
      </p:sp>
      <p:sp>
        <p:nvSpPr>
          <p:cNvPr id="5" name="TPAnswers"/>
          <p:cNvSpPr txBox="1">
            <a:spLocks noChangeArrowheads="1"/>
          </p:cNvSpPr>
          <p:nvPr>
            <p:custDataLst>
              <p:tags r:id="rId3"/>
            </p:custDataLst>
          </p:nvPr>
        </p:nvSpPr>
        <p:spPr>
          <a:xfrm>
            <a:off x="7350673" y="2756456"/>
            <a:ext cx="3827079" cy="1736716"/>
          </a:xfrm>
          <a:prstGeom prst="rect">
            <a:avLst/>
          </a:prstGeom>
          <a:solidFill>
            <a:schemeClr val="accent3">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609600" indent="-609600">
              <a:buFont typeface="Wingdings" panose="05000000000000000000" pitchFamily="2" charset="2"/>
              <a:buAutoNum type="arabicPeriod"/>
              <a:defRPr/>
            </a:pPr>
            <a:r>
              <a:rPr lang="en-GB" sz="2000" dirty="0"/>
              <a:t>The length of the words presented</a:t>
            </a:r>
          </a:p>
          <a:p>
            <a:pPr marL="609600" indent="-609600">
              <a:buFont typeface="Wingdings" panose="05000000000000000000" pitchFamily="2" charset="2"/>
              <a:buAutoNum type="arabicPeriod"/>
              <a:defRPr/>
            </a:pPr>
            <a:r>
              <a:rPr lang="en-GB" sz="2000" dirty="0"/>
              <a:t>The number of words recalled </a:t>
            </a:r>
          </a:p>
        </p:txBody>
      </p:sp>
      <p:sp>
        <p:nvSpPr>
          <p:cNvPr id="6" name="TPQuestion"/>
          <p:cNvSpPr txBox="1">
            <a:spLocks noChangeArrowheads="1"/>
          </p:cNvSpPr>
          <p:nvPr/>
        </p:nvSpPr>
        <p:spPr>
          <a:xfrm>
            <a:off x="299545" y="1616632"/>
            <a:ext cx="5186855" cy="1139825"/>
          </a:xfrm>
          <a:prstGeom prst="rect">
            <a:avLst/>
          </a:prstGeom>
          <a:solidFill>
            <a:schemeClr val="accent2">
              <a:lumMod val="60000"/>
              <a:lumOff val="40000"/>
            </a:schemeClr>
          </a:solidFill>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defRPr/>
            </a:pPr>
            <a:r>
              <a:rPr lang="en-GB" sz="2400" dirty="0"/>
              <a:t>The dependent variable was...</a:t>
            </a:r>
          </a:p>
        </p:txBody>
      </p:sp>
      <p:sp>
        <p:nvSpPr>
          <p:cNvPr id="7" name="TPAnswers"/>
          <p:cNvSpPr txBox="1">
            <a:spLocks noChangeArrowheads="1"/>
          </p:cNvSpPr>
          <p:nvPr>
            <p:custDataLst>
              <p:tags r:id="rId4"/>
            </p:custDataLst>
          </p:nvPr>
        </p:nvSpPr>
        <p:spPr>
          <a:xfrm>
            <a:off x="835572" y="2745028"/>
            <a:ext cx="4114800" cy="1730265"/>
          </a:xfrm>
          <a:prstGeom prst="rect">
            <a:avLst/>
          </a:prstGeom>
          <a:solidFill>
            <a:schemeClr val="accent2">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609600" indent="-609600">
              <a:buFont typeface="Wingdings" panose="05000000000000000000" pitchFamily="2" charset="2"/>
              <a:buAutoNum type="arabicPeriod"/>
              <a:defRPr/>
            </a:pPr>
            <a:r>
              <a:rPr lang="en-GB" sz="2000" dirty="0"/>
              <a:t>The length of the words presented</a:t>
            </a:r>
          </a:p>
          <a:p>
            <a:pPr marL="609600" indent="-609600">
              <a:buFont typeface="Wingdings" panose="05000000000000000000" pitchFamily="2" charset="2"/>
              <a:buAutoNum type="arabicPeriod"/>
              <a:defRPr/>
            </a:pPr>
            <a:r>
              <a:rPr lang="en-GB" sz="2000" dirty="0"/>
              <a:t>The number of words recalled </a:t>
            </a:r>
          </a:p>
        </p:txBody>
      </p:sp>
    </p:spTree>
    <p:custDataLst>
      <p:tags r:id="rId1"/>
    </p:custDataLst>
    <p:extLst>
      <p:ext uri="{BB962C8B-B14F-4D97-AF65-F5344CB8AC3E}">
        <p14:creationId xmlns:p14="http://schemas.microsoft.com/office/powerpoint/2010/main" val="3371653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328041" y="194283"/>
            <a:ext cx="8229600" cy="908050"/>
          </a:xfrm>
        </p:spPr>
        <p:txBody>
          <a:bodyPr/>
          <a:lstStyle/>
          <a:p>
            <a:pPr eaLnBrk="1" hangingPunct="1">
              <a:defRPr/>
            </a:pPr>
            <a:r>
              <a:rPr lang="en-GB" dirty="0"/>
              <a:t>Your task</a:t>
            </a:r>
          </a:p>
        </p:txBody>
      </p:sp>
      <p:sp>
        <p:nvSpPr>
          <p:cNvPr id="34819" name="Rectangle 3"/>
          <p:cNvSpPr>
            <a:spLocks noGrp="1" noChangeArrowheads="1"/>
          </p:cNvSpPr>
          <p:nvPr>
            <p:ph type="body" idx="1"/>
          </p:nvPr>
        </p:nvSpPr>
        <p:spPr>
          <a:xfrm>
            <a:off x="446688" y="1438369"/>
            <a:ext cx="8082456" cy="1104846"/>
          </a:xfrm>
          <a:solidFill>
            <a:schemeClr val="accent6">
              <a:lumMod val="40000"/>
              <a:lumOff val="60000"/>
            </a:schemeClr>
          </a:solidFill>
          <a:ln>
            <a:solidFill>
              <a:schemeClr val="accent6">
                <a:lumMod val="75000"/>
              </a:schemeClr>
            </a:solidFill>
          </a:ln>
        </p:spPr>
        <p:txBody>
          <a:bodyPr>
            <a:normAutofit lnSpcReduction="10000"/>
          </a:bodyPr>
          <a:lstStyle/>
          <a:p>
            <a:pPr marL="0" indent="0" eaLnBrk="1" hangingPunct="1">
              <a:buNone/>
              <a:defRPr/>
            </a:pPr>
            <a:r>
              <a:rPr lang="en-GB" sz="2400" dirty="0"/>
              <a:t>To test </a:t>
            </a:r>
            <a:r>
              <a:rPr lang="en-US" sz="2400" dirty="0"/>
              <a:t>whether working memory is involved in a cognitive task.</a:t>
            </a:r>
          </a:p>
          <a:p>
            <a:pPr marL="0" indent="0">
              <a:buNone/>
              <a:defRPr/>
            </a:pPr>
            <a:r>
              <a:rPr lang="en-GB" sz="2400" dirty="0"/>
              <a:t>Carry out a study on the word length effect</a:t>
            </a:r>
          </a:p>
        </p:txBody>
      </p:sp>
      <p:sp>
        <p:nvSpPr>
          <p:cNvPr id="4" name="Rectangle 3"/>
          <p:cNvSpPr txBox="1">
            <a:spLocks noChangeArrowheads="1"/>
          </p:cNvSpPr>
          <p:nvPr/>
        </p:nvSpPr>
        <p:spPr>
          <a:xfrm>
            <a:off x="446688" y="2737360"/>
            <a:ext cx="4045413" cy="4120640"/>
          </a:xfrm>
          <a:prstGeom prst="rect">
            <a:avLst/>
          </a:prstGeom>
          <a:solidFill>
            <a:schemeClr val="accent3">
              <a:lumMod val="40000"/>
              <a:lumOff val="60000"/>
            </a:schemeClr>
          </a:solidFill>
          <a:ln>
            <a:solidFill>
              <a:schemeClr val="accent6">
                <a:lumMod val="75000"/>
              </a:schemeClr>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defRPr/>
            </a:pPr>
            <a:endParaRPr lang="en-GB" sz="200" b="1" dirty="0"/>
          </a:p>
          <a:p>
            <a:pPr marL="0" indent="0">
              <a:buNone/>
              <a:defRPr/>
            </a:pPr>
            <a:r>
              <a:rPr lang="en-GB" sz="1800" b="1" dirty="0"/>
              <a:t>(1) Introduction </a:t>
            </a:r>
            <a:r>
              <a:rPr lang="en-GB" sz="1200" b="1" dirty="0"/>
              <a:t>(approx. 700 words)</a:t>
            </a:r>
          </a:p>
          <a:p>
            <a:pPr marL="0" indent="0">
              <a:buNone/>
              <a:defRPr/>
            </a:pPr>
            <a:r>
              <a:rPr lang="en-GB" sz="1800" dirty="0"/>
              <a:t>Theory/ Introductory information</a:t>
            </a:r>
          </a:p>
          <a:p>
            <a:pPr>
              <a:defRPr/>
            </a:pPr>
            <a:r>
              <a:rPr lang="en-GB" sz="1600" dirty="0"/>
              <a:t>Working memory –phonological loop</a:t>
            </a:r>
          </a:p>
          <a:p>
            <a:pPr>
              <a:defRPr/>
            </a:pPr>
            <a:r>
              <a:rPr lang="en-GB" sz="1600" dirty="0"/>
              <a:t>Word-length effect (</a:t>
            </a:r>
            <a:r>
              <a:rPr lang="en-GB" sz="1600" dirty="0" err="1"/>
              <a:t>Baddeley</a:t>
            </a:r>
            <a:r>
              <a:rPr lang="en-GB" sz="1600" dirty="0"/>
              <a:t> et al., 1975) </a:t>
            </a:r>
          </a:p>
          <a:p>
            <a:pPr marL="0" indent="0">
              <a:buNone/>
              <a:defRPr/>
            </a:pPr>
            <a:r>
              <a:rPr lang="en-GB" sz="1800" b="1" dirty="0"/>
              <a:t>Literature</a:t>
            </a:r>
          </a:p>
          <a:p>
            <a:pPr>
              <a:defRPr/>
            </a:pPr>
            <a:r>
              <a:rPr lang="en-GB" sz="1600" dirty="0"/>
              <a:t>Neath and </a:t>
            </a:r>
            <a:r>
              <a:rPr lang="en-GB" sz="1600" dirty="0" err="1"/>
              <a:t>Nairne</a:t>
            </a:r>
            <a:r>
              <a:rPr lang="en-GB" sz="1600" dirty="0"/>
              <a:t> (1997)</a:t>
            </a:r>
          </a:p>
          <a:p>
            <a:pPr>
              <a:defRPr/>
            </a:pPr>
            <a:r>
              <a:rPr lang="en-GB" sz="1600" dirty="0"/>
              <a:t>Ellis &amp; </a:t>
            </a:r>
            <a:r>
              <a:rPr lang="en-GB" sz="1600" dirty="0" err="1"/>
              <a:t>Hennelly</a:t>
            </a:r>
            <a:r>
              <a:rPr lang="en-GB" sz="1600" dirty="0"/>
              <a:t> (1980)</a:t>
            </a:r>
          </a:p>
          <a:p>
            <a:pPr>
              <a:defRPr/>
            </a:pPr>
            <a:r>
              <a:rPr lang="en-GB" sz="1600" dirty="0"/>
              <a:t>Cowan et al. (1992)</a:t>
            </a:r>
          </a:p>
          <a:p>
            <a:pPr marL="0" indent="0">
              <a:buNone/>
              <a:defRPr/>
            </a:pPr>
            <a:r>
              <a:rPr lang="en-GB" sz="1800" b="1" dirty="0"/>
              <a:t>Rationale</a:t>
            </a:r>
          </a:p>
          <a:p>
            <a:pPr marL="0" indent="0">
              <a:buNone/>
              <a:defRPr/>
            </a:pPr>
            <a:r>
              <a:rPr lang="en-GB" sz="1800" b="1" dirty="0"/>
              <a:t>Hypothesis</a:t>
            </a:r>
          </a:p>
          <a:p>
            <a:pPr marL="0" indent="0">
              <a:buNone/>
              <a:defRPr/>
            </a:pPr>
            <a:endParaRPr lang="en-GB" sz="1050" dirty="0"/>
          </a:p>
        </p:txBody>
      </p:sp>
      <p:sp>
        <p:nvSpPr>
          <p:cNvPr id="3" name="Rectangle 2"/>
          <p:cNvSpPr/>
          <p:nvPr/>
        </p:nvSpPr>
        <p:spPr>
          <a:xfrm>
            <a:off x="4678787" y="2749275"/>
            <a:ext cx="2443808" cy="3685624"/>
          </a:xfrm>
          <a:prstGeom prst="rect">
            <a:avLst/>
          </a:prstGeom>
          <a:solidFill>
            <a:schemeClr val="accent3">
              <a:lumMod val="40000"/>
              <a:lumOff val="60000"/>
            </a:schemeClr>
          </a:solidFill>
          <a:ln>
            <a:solidFill>
              <a:schemeClr val="accent6">
                <a:lumMod val="75000"/>
              </a:schemeClr>
            </a:solidFill>
          </a:ln>
        </p:spPr>
        <p:txBody>
          <a:bodyPr wrap="square">
            <a:spAutoFit/>
          </a:bodyPr>
          <a:lstStyle/>
          <a:p>
            <a:pPr>
              <a:defRPr/>
            </a:pPr>
            <a:endParaRPr lang="en-GB" sz="100" b="1" dirty="0"/>
          </a:p>
          <a:p>
            <a:pPr>
              <a:defRPr/>
            </a:pPr>
            <a:endParaRPr lang="en-GB" sz="100" b="1" dirty="0"/>
          </a:p>
          <a:p>
            <a:pPr>
              <a:defRPr/>
            </a:pPr>
            <a:r>
              <a:rPr lang="en-GB" sz="1400" b="1" dirty="0"/>
              <a:t>(2) Methodology </a:t>
            </a:r>
            <a:r>
              <a:rPr lang="en-GB" sz="1050" b="1" dirty="0"/>
              <a:t>(approx. 200 words) </a:t>
            </a:r>
          </a:p>
          <a:p>
            <a:pPr>
              <a:defRPr/>
            </a:pPr>
            <a:endParaRPr lang="en-GB" sz="800" dirty="0"/>
          </a:p>
          <a:p>
            <a:pPr>
              <a:defRPr/>
            </a:pPr>
            <a:endParaRPr lang="en-GB" sz="800" dirty="0"/>
          </a:p>
          <a:p>
            <a:pPr>
              <a:defRPr/>
            </a:pPr>
            <a:endParaRPr lang="en-GB" sz="700" dirty="0"/>
          </a:p>
          <a:p>
            <a:pPr>
              <a:defRPr/>
            </a:pPr>
            <a:r>
              <a:rPr lang="en-GB" sz="1600" dirty="0"/>
              <a:t>Design</a:t>
            </a:r>
          </a:p>
          <a:p>
            <a:pPr>
              <a:defRPr/>
            </a:pPr>
            <a:endParaRPr lang="en-GB" sz="1600" dirty="0"/>
          </a:p>
          <a:p>
            <a:pPr>
              <a:defRPr/>
            </a:pPr>
            <a:r>
              <a:rPr lang="en-GB" sz="1600" dirty="0"/>
              <a:t>Participants</a:t>
            </a:r>
          </a:p>
          <a:p>
            <a:pPr>
              <a:defRPr/>
            </a:pPr>
            <a:endParaRPr lang="en-GB" sz="1600" dirty="0"/>
          </a:p>
          <a:p>
            <a:pPr>
              <a:defRPr/>
            </a:pPr>
            <a:r>
              <a:rPr lang="en-GB" sz="1600" dirty="0"/>
              <a:t>Materials</a:t>
            </a:r>
          </a:p>
          <a:p>
            <a:pPr>
              <a:defRPr/>
            </a:pPr>
            <a:endParaRPr lang="en-GB" sz="1600" dirty="0"/>
          </a:p>
          <a:p>
            <a:pPr>
              <a:defRPr/>
            </a:pPr>
            <a:r>
              <a:rPr lang="en-GB" sz="1600" dirty="0"/>
              <a:t>Procedure (in appendix – not part of word count)</a:t>
            </a:r>
          </a:p>
          <a:p>
            <a:pPr>
              <a:defRPr/>
            </a:pPr>
            <a:endParaRPr lang="en-GB" sz="800" dirty="0"/>
          </a:p>
          <a:p>
            <a:pPr>
              <a:defRPr/>
            </a:pPr>
            <a:endParaRPr lang="en-GB" sz="800" dirty="0"/>
          </a:p>
          <a:p>
            <a:pPr>
              <a:defRPr/>
            </a:pPr>
            <a:endParaRPr lang="en-GB" sz="800" dirty="0"/>
          </a:p>
          <a:p>
            <a:pPr>
              <a:defRPr/>
            </a:pPr>
            <a:endParaRPr lang="en-GB" sz="800"/>
          </a:p>
          <a:p>
            <a:pPr>
              <a:defRPr/>
            </a:pPr>
            <a:endParaRPr lang="en-GB" sz="800" dirty="0"/>
          </a:p>
        </p:txBody>
      </p:sp>
      <p:sp>
        <p:nvSpPr>
          <p:cNvPr id="5" name="Rectangle 4"/>
          <p:cNvSpPr/>
          <p:nvPr/>
        </p:nvSpPr>
        <p:spPr>
          <a:xfrm>
            <a:off x="8682613" y="1575293"/>
            <a:ext cx="3078462" cy="830997"/>
          </a:xfrm>
          <a:prstGeom prst="rect">
            <a:avLst/>
          </a:prstGeom>
          <a:solidFill>
            <a:schemeClr val="accent6">
              <a:lumMod val="40000"/>
              <a:lumOff val="60000"/>
            </a:schemeClr>
          </a:solidFill>
        </p:spPr>
        <p:txBody>
          <a:bodyPr wrap="square">
            <a:spAutoFit/>
          </a:bodyPr>
          <a:lstStyle/>
          <a:p>
            <a:pPr>
              <a:defRPr/>
            </a:pPr>
            <a:r>
              <a:rPr lang="en-GB" sz="2400" dirty="0"/>
              <a:t>Report 1:  </a:t>
            </a:r>
          </a:p>
          <a:p>
            <a:pPr>
              <a:defRPr/>
            </a:pPr>
            <a:r>
              <a:rPr lang="en-GB" sz="2400" dirty="0"/>
              <a:t> (1000 words)</a:t>
            </a:r>
          </a:p>
        </p:txBody>
      </p:sp>
      <p:sp>
        <p:nvSpPr>
          <p:cNvPr id="7" name="Rectangle 6">
            <a:extLst>
              <a:ext uri="{FF2B5EF4-FFF2-40B4-BE49-F238E27FC236}">
                <a16:creationId xmlns:a16="http://schemas.microsoft.com/office/drawing/2014/main" id="{FC0A7DAE-269D-4F9D-93B0-9BE293CA58AA}"/>
              </a:ext>
            </a:extLst>
          </p:cNvPr>
          <p:cNvSpPr/>
          <p:nvPr/>
        </p:nvSpPr>
        <p:spPr>
          <a:xfrm>
            <a:off x="7238260" y="2749275"/>
            <a:ext cx="2544932" cy="1754326"/>
          </a:xfrm>
          <a:prstGeom prst="rect">
            <a:avLst/>
          </a:prstGeom>
          <a:solidFill>
            <a:schemeClr val="accent3">
              <a:lumMod val="40000"/>
              <a:lumOff val="60000"/>
            </a:schemeClr>
          </a:solidFill>
          <a:ln>
            <a:solidFill>
              <a:schemeClr val="accent6">
                <a:lumMod val="75000"/>
              </a:schemeClr>
            </a:solidFill>
          </a:ln>
        </p:spPr>
        <p:txBody>
          <a:bodyPr wrap="square">
            <a:spAutoFit/>
          </a:bodyPr>
          <a:lstStyle/>
          <a:p>
            <a:pPr>
              <a:defRPr/>
            </a:pPr>
            <a:endParaRPr lang="en-GB" sz="200" b="1" dirty="0"/>
          </a:p>
          <a:p>
            <a:pPr>
              <a:defRPr/>
            </a:pPr>
            <a:endParaRPr lang="en-GB" sz="200" b="1" dirty="0"/>
          </a:p>
          <a:p>
            <a:pPr>
              <a:defRPr/>
            </a:pPr>
            <a:r>
              <a:rPr lang="en-GB" sz="1600" b="1" dirty="0"/>
              <a:t>(3) Results  </a:t>
            </a:r>
            <a:r>
              <a:rPr lang="en-GB" sz="1100" b="1" dirty="0"/>
              <a:t>(approx. 100 words)</a:t>
            </a:r>
          </a:p>
          <a:p>
            <a:pPr>
              <a:defRPr/>
            </a:pPr>
            <a:endParaRPr lang="en-GB" sz="1000" dirty="0"/>
          </a:p>
          <a:p>
            <a:pPr>
              <a:defRPr/>
            </a:pPr>
            <a:endParaRPr lang="en-GB" sz="900" dirty="0"/>
          </a:p>
          <a:p>
            <a:pPr>
              <a:defRPr/>
            </a:pPr>
            <a:r>
              <a:rPr lang="en-GB" sz="1600" i="1" dirty="0"/>
              <a:t>Median</a:t>
            </a:r>
            <a:r>
              <a:rPr lang="en-GB" sz="1600" dirty="0"/>
              <a:t> and </a:t>
            </a:r>
            <a:r>
              <a:rPr lang="en-GB" sz="1600" i="1" dirty="0"/>
              <a:t>SD</a:t>
            </a:r>
            <a:r>
              <a:rPr lang="en-GB" sz="1600" dirty="0"/>
              <a:t> Table</a:t>
            </a:r>
          </a:p>
          <a:p>
            <a:pPr>
              <a:defRPr/>
            </a:pPr>
            <a:endParaRPr lang="en-GB" sz="1600" dirty="0"/>
          </a:p>
          <a:p>
            <a:pPr>
              <a:defRPr/>
            </a:pPr>
            <a:r>
              <a:rPr lang="en-GB" sz="1600" dirty="0"/>
              <a:t>Wilcoxon test</a:t>
            </a:r>
            <a:endParaRPr lang="en-GB" sz="900" dirty="0"/>
          </a:p>
          <a:p>
            <a:pPr>
              <a:defRPr/>
            </a:pPr>
            <a:endParaRPr lang="en-GB" sz="1000" dirty="0"/>
          </a:p>
        </p:txBody>
      </p:sp>
      <p:sp>
        <p:nvSpPr>
          <p:cNvPr id="8" name="Rectangle 7">
            <a:extLst>
              <a:ext uri="{FF2B5EF4-FFF2-40B4-BE49-F238E27FC236}">
                <a16:creationId xmlns:a16="http://schemas.microsoft.com/office/drawing/2014/main" id="{C1F1D5DD-2ED8-4F13-A362-07240FB0D37C}"/>
              </a:ext>
            </a:extLst>
          </p:cNvPr>
          <p:cNvSpPr/>
          <p:nvPr/>
        </p:nvSpPr>
        <p:spPr>
          <a:xfrm>
            <a:off x="9939775" y="2749275"/>
            <a:ext cx="2045079" cy="4170372"/>
          </a:xfrm>
          <a:prstGeom prst="rect">
            <a:avLst/>
          </a:prstGeom>
          <a:solidFill>
            <a:schemeClr val="accent3">
              <a:lumMod val="40000"/>
              <a:lumOff val="60000"/>
            </a:schemeClr>
          </a:solidFill>
          <a:ln>
            <a:solidFill>
              <a:schemeClr val="accent6">
                <a:lumMod val="75000"/>
              </a:schemeClr>
            </a:solidFill>
          </a:ln>
        </p:spPr>
        <p:txBody>
          <a:bodyPr wrap="square">
            <a:spAutoFit/>
          </a:bodyPr>
          <a:lstStyle/>
          <a:p>
            <a:pPr>
              <a:defRPr/>
            </a:pPr>
            <a:endParaRPr lang="en-GB" sz="100" b="1" dirty="0"/>
          </a:p>
          <a:p>
            <a:pPr>
              <a:defRPr/>
            </a:pPr>
            <a:endParaRPr lang="en-GB" sz="100" b="1" dirty="0"/>
          </a:p>
          <a:p>
            <a:pPr>
              <a:defRPr/>
            </a:pPr>
            <a:r>
              <a:rPr lang="en-GB" sz="1400" b="1" dirty="0"/>
              <a:t>(5) Appendices </a:t>
            </a:r>
            <a:r>
              <a:rPr lang="en-GB" sz="1000" b="1" dirty="0"/>
              <a:t>(not part of word count)</a:t>
            </a:r>
            <a:endParaRPr lang="en-GB" sz="400" dirty="0"/>
          </a:p>
          <a:p>
            <a:pPr>
              <a:defRPr/>
            </a:pPr>
            <a:endParaRPr lang="en-GB" sz="800" dirty="0"/>
          </a:p>
          <a:p>
            <a:pPr>
              <a:defRPr/>
            </a:pPr>
            <a:endParaRPr lang="en-GB" sz="700" dirty="0"/>
          </a:p>
          <a:p>
            <a:pPr>
              <a:defRPr/>
            </a:pPr>
            <a:r>
              <a:rPr lang="en-GB" sz="1600" dirty="0"/>
              <a:t>Word list </a:t>
            </a:r>
          </a:p>
          <a:p>
            <a:pPr>
              <a:defRPr/>
            </a:pPr>
            <a:endParaRPr lang="en-GB" sz="1600" dirty="0"/>
          </a:p>
          <a:p>
            <a:pPr>
              <a:defRPr/>
            </a:pPr>
            <a:r>
              <a:rPr lang="en-GB" sz="1600" dirty="0"/>
              <a:t>Standardised instructions</a:t>
            </a:r>
          </a:p>
          <a:p>
            <a:pPr>
              <a:defRPr/>
            </a:pPr>
            <a:endParaRPr lang="en-GB" sz="1600" dirty="0"/>
          </a:p>
          <a:p>
            <a:pPr>
              <a:defRPr/>
            </a:pPr>
            <a:r>
              <a:rPr lang="en-GB" sz="1600" dirty="0"/>
              <a:t>Information sheet and Informed consent form</a:t>
            </a:r>
          </a:p>
          <a:p>
            <a:pPr>
              <a:defRPr/>
            </a:pPr>
            <a:endParaRPr lang="en-GB" sz="1600" dirty="0"/>
          </a:p>
          <a:p>
            <a:pPr>
              <a:defRPr/>
            </a:pPr>
            <a:r>
              <a:rPr lang="en-GB" sz="1600" dirty="0"/>
              <a:t>Debrief sheet</a:t>
            </a:r>
          </a:p>
          <a:p>
            <a:pPr>
              <a:defRPr/>
            </a:pPr>
            <a:endParaRPr lang="en-GB" sz="1600" dirty="0"/>
          </a:p>
          <a:p>
            <a:pPr>
              <a:defRPr/>
            </a:pPr>
            <a:r>
              <a:rPr lang="en-GB" sz="1600" dirty="0"/>
              <a:t>Raw data (scores)</a:t>
            </a:r>
          </a:p>
          <a:p>
            <a:pPr>
              <a:defRPr/>
            </a:pPr>
            <a:endParaRPr lang="en-GB" sz="1600" dirty="0"/>
          </a:p>
          <a:p>
            <a:pPr>
              <a:defRPr/>
            </a:pPr>
            <a:r>
              <a:rPr lang="en-GB" sz="1600" dirty="0"/>
              <a:t>SPSS results</a:t>
            </a:r>
            <a:endParaRPr lang="en-GB" sz="900" dirty="0"/>
          </a:p>
        </p:txBody>
      </p:sp>
      <p:sp>
        <p:nvSpPr>
          <p:cNvPr id="10" name="Rectangle 9">
            <a:extLst>
              <a:ext uri="{FF2B5EF4-FFF2-40B4-BE49-F238E27FC236}">
                <a16:creationId xmlns:a16="http://schemas.microsoft.com/office/drawing/2014/main" id="{EB3F19D0-445E-4D9D-AB4C-250C01997DC3}"/>
              </a:ext>
            </a:extLst>
          </p:cNvPr>
          <p:cNvSpPr/>
          <p:nvPr/>
        </p:nvSpPr>
        <p:spPr>
          <a:xfrm>
            <a:off x="7238260" y="4586225"/>
            <a:ext cx="2544932" cy="1862048"/>
          </a:xfrm>
          <a:prstGeom prst="rect">
            <a:avLst/>
          </a:prstGeom>
          <a:solidFill>
            <a:schemeClr val="accent3">
              <a:lumMod val="40000"/>
              <a:lumOff val="60000"/>
            </a:schemeClr>
          </a:solidFill>
          <a:ln>
            <a:solidFill>
              <a:schemeClr val="accent6">
                <a:lumMod val="75000"/>
              </a:schemeClr>
            </a:solidFill>
          </a:ln>
        </p:spPr>
        <p:txBody>
          <a:bodyPr wrap="square">
            <a:spAutoFit/>
          </a:bodyPr>
          <a:lstStyle/>
          <a:p>
            <a:pPr>
              <a:defRPr/>
            </a:pPr>
            <a:endParaRPr lang="en-GB" sz="200" b="1" dirty="0"/>
          </a:p>
          <a:p>
            <a:pPr>
              <a:defRPr/>
            </a:pPr>
            <a:endParaRPr lang="en-GB" sz="200" b="1" dirty="0"/>
          </a:p>
          <a:p>
            <a:pPr>
              <a:defRPr/>
            </a:pPr>
            <a:r>
              <a:rPr lang="en-GB" sz="1600" b="1" dirty="0"/>
              <a:t>(4) References </a:t>
            </a:r>
            <a:r>
              <a:rPr lang="en-GB" sz="1100" b="1" dirty="0"/>
              <a:t>(not part of word count)</a:t>
            </a:r>
          </a:p>
          <a:p>
            <a:pPr>
              <a:defRPr/>
            </a:pPr>
            <a:endParaRPr lang="en-GB" sz="1100" b="1" dirty="0"/>
          </a:p>
          <a:p>
            <a:pPr>
              <a:defRPr/>
            </a:pPr>
            <a:endParaRPr lang="en-GB" sz="1100" b="1" dirty="0"/>
          </a:p>
          <a:p>
            <a:pPr>
              <a:defRPr/>
            </a:pPr>
            <a:r>
              <a:rPr lang="en-GB" sz="1400" dirty="0"/>
              <a:t>Before appendices </a:t>
            </a:r>
          </a:p>
          <a:p>
            <a:pPr>
              <a:defRPr/>
            </a:pPr>
            <a:endParaRPr lang="en-GB" sz="1400" dirty="0"/>
          </a:p>
          <a:p>
            <a:pPr>
              <a:defRPr/>
            </a:pPr>
            <a:r>
              <a:rPr lang="en-GB" sz="1400" dirty="0"/>
              <a:t>APA format – alphabetical </a:t>
            </a:r>
            <a:endParaRPr lang="en-GB" sz="1050" dirty="0"/>
          </a:p>
          <a:p>
            <a:pPr>
              <a:defRPr/>
            </a:pPr>
            <a:endParaRPr lang="en-GB" sz="1000" dirty="0"/>
          </a:p>
          <a:p>
            <a:pPr>
              <a:defRPr/>
            </a:pPr>
            <a:endParaRPr lang="en-GB" sz="1000" dirty="0"/>
          </a:p>
        </p:txBody>
      </p:sp>
    </p:spTree>
    <p:extLst>
      <p:ext uri="{BB962C8B-B14F-4D97-AF65-F5344CB8AC3E}">
        <p14:creationId xmlns:p14="http://schemas.microsoft.com/office/powerpoint/2010/main" val="1241620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58FBDE8-D6C6-4B9F-A488-9759B9390F5E}"/>
              </a:ext>
            </a:extLst>
          </p:cNvPr>
          <p:cNvSpPr>
            <a:spLocks noGrp="1" noChangeArrowheads="1"/>
          </p:cNvSpPr>
          <p:nvPr>
            <p:ph type="title"/>
          </p:nvPr>
        </p:nvSpPr>
        <p:spPr>
          <a:xfrm>
            <a:off x="2371090" y="830580"/>
            <a:ext cx="8153400" cy="990600"/>
          </a:xfrm>
        </p:spPr>
        <p:txBody>
          <a:bodyPr/>
          <a:lstStyle/>
          <a:p>
            <a:pPr eaLnBrk="1" hangingPunct="1"/>
            <a:r>
              <a:rPr lang="en-GB" altLang="en-US" dirty="0"/>
              <a:t>Introduction</a:t>
            </a:r>
          </a:p>
        </p:txBody>
      </p:sp>
      <p:sp>
        <p:nvSpPr>
          <p:cNvPr id="6147" name="Rectangle 3">
            <a:extLst>
              <a:ext uri="{FF2B5EF4-FFF2-40B4-BE49-F238E27FC236}">
                <a16:creationId xmlns:a16="http://schemas.microsoft.com/office/drawing/2014/main" id="{30F0D26F-9F67-458C-BCDB-32A9CB253470}"/>
              </a:ext>
            </a:extLst>
          </p:cNvPr>
          <p:cNvSpPr>
            <a:spLocks noGrp="1" noChangeArrowheads="1"/>
          </p:cNvSpPr>
          <p:nvPr>
            <p:ph sz="quarter" idx="1"/>
          </p:nvPr>
        </p:nvSpPr>
        <p:spPr>
          <a:xfrm>
            <a:off x="548641" y="2028825"/>
            <a:ext cx="10138094" cy="4510089"/>
          </a:xfrm>
        </p:spPr>
        <p:txBody>
          <a:bodyPr>
            <a:normAutofit fontScale="92500" lnSpcReduction="10000"/>
          </a:bodyPr>
          <a:lstStyle/>
          <a:p>
            <a:pPr marL="0" indent="0">
              <a:buNone/>
              <a:defRPr/>
            </a:pPr>
            <a:r>
              <a:rPr lang="en-GB" altLang="en-US" sz="2800" dirty="0"/>
              <a:t>A good introduction addresses two questions: What has been done in this area by other researchers? and, What is the</a:t>
            </a:r>
          </a:p>
          <a:p>
            <a:pPr marL="0" indent="0">
              <a:buNone/>
              <a:defRPr/>
            </a:pPr>
            <a:r>
              <a:rPr lang="en-GB" altLang="en-US" sz="2800" dirty="0"/>
              <a:t>point of the present study? </a:t>
            </a:r>
          </a:p>
          <a:p>
            <a:pPr marL="0" indent="0">
              <a:buNone/>
              <a:defRPr/>
            </a:pPr>
            <a:endParaRPr lang="en-GB" altLang="en-US" sz="2800" dirty="0"/>
          </a:p>
          <a:p>
            <a:pPr eaLnBrk="1" hangingPunct="1">
              <a:lnSpc>
                <a:spcPct val="90000"/>
              </a:lnSpc>
              <a:defRPr/>
            </a:pPr>
            <a:r>
              <a:rPr lang="en-GB" altLang="en-US" sz="2800" dirty="0"/>
              <a:t>The background to your study derived from the psychological literature.</a:t>
            </a:r>
          </a:p>
          <a:p>
            <a:pPr lvl="1" eaLnBrk="1" hangingPunct="1">
              <a:lnSpc>
                <a:spcPct val="90000"/>
              </a:lnSpc>
              <a:defRPr/>
            </a:pPr>
            <a:r>
              <a:rPr lang="en-GB" altLang="en-US" sz="2400" dirty="0"/>
              <a:t>Begin in broad terms -set the context for the study</a:t>
            </a:r>
          </a:p>
          <a:p>
            <a:pPr lvl="1" eaLnBrk="1" hangingPunct="1">
              <a:lnSpc>
                <a:spcPct val="90000"/>
              </a:lnSpc>
              <a:defRPr/>
            </a:pPr>
            <a:r>
              <a:rPr lang="en-GB" altLang="en-US" sz="2400" dirty="0"/>
              <a:t>Then outline some relevant evidence using studies from the literature</a:t>
            </a:r>
          </a:p>
          <a:p>
            <a:pPr lvl="1" eaLnBrk="1" hangingPunct="1">
              <a:lnSpc>
                <a:spcPct val="90000"/>
              </a:lnSpc>
              <a:defRPr/>
            </a:pPr>
            <a:r>
              <a:rPr lang="en-GB" altLang="en-US" sz="2400" dirty="0"/>
              <a:t>Give the rationale for your study</a:t>
            </a:r>
          </a:p>
          <a:p>
            <a:pPr lvl="1" eaLnBrk="1" hangingPunct="1">
              <a:lnSpc>
                <a:spcPct val="90000"/>
              </a:lnSpc>
              <a:defRPr/>
            </a:pPr>
            <a:r>
              <a:rPr lang="en-GB" altLang="en-US" sz="2400" dirty="0"/>
              <a:t>Conclude with the specific aim of your study, including the research hypothesis.</a:t>
            </a:r>
          </a:p>
          <a:p>
            <a:pPr lvl="1" eaLnBrk="1" hangingPunct="1">
              <a:lnSpc>
                <a:spcPct val="90000"/>
              </a:lnSpc>
              <a:defRPr/>
            </a:pPr>
            <a:r>
              <a:rPr lang="en-GB" altLang="en-US" sz="2400" dirty="0"/>
              <a:t>No need to state null hypothesis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14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34D94AA-B380-4505-A8E1-4327B44369EE}"/>
              </a:ext>
            </a:extLst>
          </p:cNvPr>
          <p:cNvSpPr>
            <a:spLocks noGrp="1" noChangeArrowheads="1"/>
          </p:cNvSpPr>
          <p:nvPr>
            <p:ph type="title"/>
          </p:nvPr>
        </p:nvSpPr>
        <p:spPr>
          <a:xfrm>
            <a:off x="2136775" y="228600"/>
            <a:ext cx="8153400" cy="990600"/>
          </a:xfrm>
        </p:spPr>
        <p:txBody>
          <a:bodyPr/>
          <a:lstStyle/>
          <a:p>
            <a:pPr eaLnBrk="1" hangingPunct="1"/>
            <a:r>
              <a:rPr lang="en-GB" altLang="en-US"/>
              <a:t>Method</a:t>
            </a:r>
          </a:p>
        </p:txBody>
      </p:sp>
      <p:sp>
        <p:nvSpPr>
          <p:cNvPr id="7171" name="Rectangle 3">
            <a:extLst>
              <a:ext uri="{FF2B5EF4-FFF2-40B4-BE49-F238E27FC236}">
                <a16:creationId xmlns:a16="http://schemas.microsoft.com/office/drawing/2014/main" id="{E6970DA1-5D83-4259-AFA1-044BED818763}"/>
              </a:ext>
            </a:extLst>
          </p:cNvPr>
          <p:cNvSpPr>
            <a:spLocks noGrp="1" noChangeArrowheads="1"/>
          </p:cNvSpPr>
          <p:nvPr>
            <p:ph sz="quarter" idx="1"/>
          </p:nvPr>
        </p:nvSpPr>
        <p:spPr>
          <a:xfrm>
            <a:off x="1188720" y="1777364"/>
            <a:ext cx="10108883" cy="4435793"/>
          </a:xfrm>
        </p:spPr>
        <p:txBody>
          <a:bodyPr>
            <a:noAutofit/>
          </a:bodyPr>
          <a:lstStyle/>
          <a:p>
            <a:pPr eaLnBrk="1" hangingPunct="1"/>
            <a:r>
              <a:rPr lang="en-GB" altLang="en-US" sz="3600" dirty="0"/>
              <a:t>Should include all of the practical information necessary for someone else to replicate your work. </a:t>
            </a:r>
          </a:p>
          <a:p>
            <a:pPr eaLnBrk="1" hangingPunct="1"/>
            <a:endParaRPr lang="en-GB" altLang="en-US" sz="1200" dirty="0"/>
          </a:p>
          <a:p>
            <a:pPr eaLnBrk="1" hangingPunct="1"/>
            <a:r>
              <a:rPr lang="en-GB" altLang="en-US" sz="3600" dirty="0"/>
              <a:t>Divided into the following subsections:</a:t>
            </a:r>
          </a:p>
          <a:p>
            <a:pPr lvl="1" eaLnBrk="1" hangingPunct="1"/>
            <a:r>
              <a:rPr lang="en-GB" altLang="en-US" sz="3600" dirty="0"/>
              <a:t>Design</a:t>
            </a:r>
          </a:p>
          <a:p>
            <a:pPr lvl="1" eaLnBrk="1" hangingPunct="1"/>
            <a:r>
              <a:rPr lang="en-GB" altLang="en-US" sz="3600" dirty="0"/>
              <a:t>Participants</a:t>
            </a:r>
          </a:p>
          <a:p>
            <a:pPr lvl="1" eaLnBrk="1" hangingPunct="1"/>
            <a:r>
              <a:rPr lang="en-GB" altLang="en-US" sz="3600" dirty="0"/>
              <a:t>Apparatus/Materials</a:t>
            </a:r>
          </a:p>
          <a:p>
            <a:pPr lvl="1" eaLnBrk="1" hangingPunct="1"/>
            <a:r>
              <a:rPr lang="en-GB" altLang="en-US" sz="3600" dirty="0"/>
              <a:t>Procedure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blinds(horizontal)">
                                      <p:cBhvr>
                                        <p:cTn id="7" dur="500"/>
                                        <p:tgtEl>
                                          <p:spTgt spid="71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171">
                                            <p:txEl>
                                              <p:pRg st="2" end="2"/>
                                            </p:txEl>
                                          </p:spTgt>
                                        </p:tgtEl>
                                        <p:attrNameLst>
                                          <p:attrName>style.visibility</p:attrName>
                                        </p:attrNameLst>
                                      </p:cBhvr>
                                      <p:to>
                                        <p:strVal val="visible"/>
                                      </p:to>
                                    </p:set>
                                    <p:animEffect transition="in" filter="blinds(horizontal)">
                                      <p:cBhvr>
                                        <p:cTn id="12" dur="500"/>
                                        <p:tgtEl>
                                          <p:spTgt spid="717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171">
                                            <p:txEl>
                                              <p:pRg st="3" end="3"/>
                                            </p:txEl>
                                          </p:spTgt>
                                        </p:tgtEl>
                                        <p:attrNameLst>
                                          <p:attrName>style.visibility</p:attrName>
                                        </p:attrNameLst>
                                      </p:cBhvr>
                                      <p:to>
                                        <p:strVal val="visible"/>
                                      </p:to>
                                    </p:set>
                                    <p:animEffect transition="in" filter="blinds(horizontal)">
                                      <p:cBhvr>
                                        <p:cTn id="17" dur="500"/>
                                        <p:tgtEl>
                                          <p:spTgt spid="717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171">
                                            <p:txEl>
                                              <p:pRg st="4" end="4"/>
                                            </p:txEl>
                                          </p:spTgt>
                                        </p:tgtEl>
                                        <p:attrNameLst>
                                          <p:attrName>style.visibility</p:attrName>
                                        </p:attrNameLst>
                                      </p:cBhvr>
                                      <p:to>
                                        <p:strVal val="visible"/>
                                      </p:to>
                                    </p:set>
                                    <p:animEffect transition="in" filter="blinds(horizontal)">
                                      <p:cBhvr>
                                        <p:cTn id="22" dur="500"/>
                                        <p:tgtEl>
                                          <p:spTgt spid="717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animEffect transition="in" filter="blinds(horizontal)">
                                      <p:cBhvr>
                                        <p:cTn id="27" dur="500"/>
                                        <p:tgtEl>
                                          <p:spTgt spid="717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7171">
                                            <p:txEl>
                                              <p:pRg st="6" end="6"/>
                                            </p:txEl>
                                          </p:spTgt>
                                        </p:tgtEl>
                                        <p:attrNameLst>
                                          <p:attrName>style.visibility</p:attrName>
                                        </p:attrNameLst>
                                      </p:cBhvr>
                                      <p:to>
                                        <p:strVal val="visible"/>
                                      </p:to>
                                    </p:set>
                                    <p:animEffect transition="in" filter="blinds(horizontal)">
                                      <p:cBhvr>
                                        <p:cTn id="32" dur="500"/>
                                        <p:tgtEl>
                                          <p:spTgt spid="71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A8578C0-1DFB-4230-97FF-41850AA81051}"/>
              </a:ext>
            </a:extLst>
          </p:cNvPr>
          <p:cNvSpPr>
            <a:spLocks noGrp="1" noChangeArrowheads="1"/>
          </p:cNvSpPr>
          <p:nvPr>
            <p:ph type="title"/>
          </p:nvPr>
        </p:nvSpPr>
        <p:spPr>
          <a:xfrm>
            <a:off x="2136775" y="228600"/>
            <a:ext cx="8153400" cy="990600"/>
          </a:xfrm>
        </p:spPr>
        <p:txBody>
          <a:bodyPr/>
          <a:lstStyle/>
          <a:p>
            <a:pPr eaLnBrk="1" hangingPunct="1"/>
            <a:r>
              <a:rPr lang="en-GB" altLang="en-US"/>
              <a:t>Method cont’d</a:t>
            </a:r>
          </a:p>
        </p:txBody>
      </p:sp>
      <p:sp>
        <p:nvSpPr>
          <p:cNvPr id="8195" name="Rectangle 3">
            <a:extLst>
              <a:ext uri="{FF2B5EF4-FFF2-40B4-BE49-F238E27FC236}">
                <a16:creationId xmlns:a16="http://schemas.microsoft.com/office/drawing/2014/main" id="{35ADF7D5-464C-43FD-A30D-083B3917C602}"/>
              </a:ext>
            </a:extLst>
          </p:cNvPr>
          <p:cNvSpPr>
            <a:spLocks noGrp="1" noChangeArrowheads="1"/>
          </p:cNvSpPr>
          <p:nvPr>
            <p:ph sz="quarter" idx="1"/>
          </p:nvPr>
        </p:nvSpPr>
        <p:spPr>
          <a:xfrm>
            <a:off x="1703388" y="1484313"/>
            <a:ext cx="8153400" cy="3600450"/>
          </a:xfrm>
        </p:spPr>
        <p:txBody>
          <a:bodyPr/>
          <a:lstStyle/>
          <a:p>
            <a:pPr eaLnBrk="1" hangingPunct="1"/>
            <a:r>
              <a:rPr lang="en-GB" altLang="en-US" sz="4400" dirty="0"/>
              <a:t>Design</a:t>
            </a:r>
          </a:p>
          <a:p>
            <a:pPr lvl="1" eaLnBrk="1" hangingPunct="1"/>
            <a:r>
              <a:rPr lang="en-GB" altLang="en-US" sz="2400" dirty="0"/>
              <a:t>the logical framework of the study, all of the planning required prior to carrying it out.</a:t>
            </a:r>
          </a:p>
          <a:p>
            <a:pPr lvl="2" eaLnBrk="1" hangingPunct="1"/>
            <a:r>
              <a:rPr lang="en-GB" altLang="en-US" sz="2000" dirty="0"/>
              <a:t>Type of design – related or unrelated</a:t>
            </a:r>
          </a:p>
          <a:p>
            <a:pPr lvl="2" eaLnBrk="1" hangingPunct="1"/>
            <a:r>
              <a:rPr lang="en-GB" altLang="en-US" sz="2000" dirty="0"/>
              <a:t>Statement of the independent variable</a:t>
            </a:r>
          </a:p>
          <a:p>
            <a:pPr lvl="3" eaLnBrk="1" hangingPunct="1"/>
            <a:r>
              <a:rPr lang="en-GB" altLang="en-US" sz="1800" dirty="0"/>
              <a:t>Plus the conditions under which it was manipulated</a:t>
            </a:r>
          </a:p>
          <a:p>
            <a:pPr lvl="2" eaLnBrk="1" hangingPunct="1"/>
            <a:r>
              <a:rPr lang="en-GB" altLang="en-US" sz="2000" dirty="0"/>
              <a:t>Statement of the dependent variable</a:t>
            </a:r>
          </a:p>
          <a:p>
            <a:pPr lvl="3" eaLnBrk="1" hangingPunct="1"/>
            <a:r>
              <a:rPr lang="en-GB" altLang="en-US" sz="1800" dirty="0"/>
              <a:t>Plus how it was measured</a:t>
            </a:r>
          </a:p>
          <a:p>
            <a:pPr lvl="2" eaLnBrk="1" hangingPunct="1"/>
            <a:r>
              <a:rPr lang="en-GB" altLang="en-US" sz="2000" dirty="0"/>
              <a:t>Any controls employed</a:t>
            </a:r>
          </a:p>
        </p:txBody>
      </p:sp>
      <p:sp>
        <p:nvSpPr>
          <p:cNvPr id="2" name="Rectangle 1">
            <a:extLst>
              <a:ext uri="{FF2B5EF4-FFF2-40B4-BE49-F238E27FC236}">
                <a16:creationId xmlns:a16="http://schemas.microsoft.com/office/drawing/2014/main" id="{B8B2C736-087B-4288-8AA4-49488D26CEEA}"/>
              </a:ext>
            </a:extLst>
          </p:cNvPr>
          <p:cNvSpPr/>
          <p:nvPr/>
        </p:nvSpPr>
        <p:spPr>
          <a:xfrm>
            <a:off x="1" y="4919008"/>
            <a:ext cx="12191999" cy="1938992"/>
          </a:xfrm>
          <a:prstGeom prst="rect">
            <a:avLst/>
          </a:prstGeom>
          <a:solidFill>
            <a:schemeClr val="accent1">
              <a:lumMod val="60000"/>
              <a:lumOff val="40000"/>
            </a:schemeClr>
          </a:solidFill>
        </p:spPr>
        <p:txBody>
          <a:bodyPr wrap="square">
            <a:spAutoFit/>
          </a:bodyPr>
          <a:lstStyle/>
          <a:p>
            <a:pPr>
              <a:defRPr/>
            </a:pPr>
            <a:r>
              <a:rPr lang="en-GB" sz="2400" dirty="0"/>
              <a:t>Example: A related-subjects design was used. There was one independent variable with two conditions: the level of alcohol consumed in the nightclub  (none or 5 pints). There was one dependent variable: the participants’ ratings of physical attractiveness (the COAR scale). Participants took part in both conditions of the experiment.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linds(horizontal)">
                                      <p:cBhvr>
                                        <p:cTn id="7" dur="500"/>
                                        <p:tgtEl>
                                          <p:spTgt spid="81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linds(horizontal)">
                                      <p:cBhvr>
                                        <p:cTn id="12" dur="500"/>
                                        <p:tgtEl>
                                          <p:spTgt spid="81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blinds(horizontal)">
                                      <p:cBhvr>
                                        <p:cTn id="17" dur="500"/>
                                        <p:tgtEl>
                                          <p:spTgt spid="819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blinds(horizontal)">
                                      <p:cBhvr>
                                        <p:cTn id="22" dur="500"/>
                                        <p:tgtEl>
                                          <p:spTgt spid="819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blinds(horizontal)">
                                      <p:cBhvr>
                                        <p:cTn id="27" dur="500"/>
                                        <p:tgtEl>
                                          <p:spTgt spid="819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blinds(horizontal)">
                                      <p:cBhvr>
                                        <p:cTn id="32" dur="500"/>
                                        <p:tgtEl>
                                          <p:spTgt spid="819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8195">
                                            <p:txEl>
                                              <p:pRg st="6" end="6"/>
                                            </p:txEl>
                                          </p:spTgt>
                                        </p:tgtEl>
                                        <p:attrNameLst>
                                          <p:attrName>style.visibility</p:attrName>
                                        </p:attrNameLst>
                                      </p:cBhvr>
                                      <p:to>
                                        <p:strVal val="visible"/>
                                      </p:to>
                                    </p:set>
                                    <p:animEffect transition="in" filter="blinds(horizontal)">
                                      <p:cBhvr>
                                        <p:cTn id="37" dur="500"/>
                                        <p:tgtEl>
                                          <p:spTgt spid="819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8195">
                                            <p:txEl>
                                              <p:pRg st="7" end="7"/>
                                            </p:txEl>
                                          </p:spTgt>
                                        </p:tgtEl>
                                        <p:attrNameLst>
                                          <p:attrName>style.visibility</p:attrName>
                                        </p:attrNameLst>
                                      </p:cBhvr>
                                      <p:to>
                                        <p:strVal val="visible"/>
                                      </p:to>
                                    </p:set>
                                    <p:animEffect transition="in" filter="blinds(horizontal)">
                                      <p:cBhvr>
                                        <p:cTn id="42" dur="500"/>
                                        <p:tgtEl>
                                          <p:spTgt spid="819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3F0771B-46AF-4614-8FFF-3947E2D97B49}"/>
              </a:ext>
            </a:extLst>
          </p:cNvPr>
          <p:cNvSpPr>
            <a:spLocks noGrp="1" noChangeArrowheads="1"/>
          </p:cNvSpPr>
          <p:nvPr>
            <p:ph type="title"/>
          </p:nvPr>
        </p:nvSpPr>
        <p:spPr>
          <a:xfrm>
            <a:off x="2136775" y="228600"/>
            <a:ext cx="8153400" cy="990600"/>
          </a:xfrm>
        </p:spPr>
        <p:txBody>
          <a:bodyPr/>
          <a:lstStyle/>
          <a:p>
            <a:pPr eaLnBrk="1" hangingPunct="1"/>
            <a:r>
              <a:rPr lang="en-GB" altLang="en-US"/>
              <a:t>Method cont’d</a:t>
            </a:r>
          </a:p>
        </p:txBody>
      </p:sp>
      <p:sp>
        <p:nvSpPr>
          <p:cNvPr id="9219" name="Rectangle 3">
            <a:extLst>
              <a:ext uri="{FF2B5EF4-FFF2-40B4-BE49-F238E27FC236}">
                <a16:creationId xmlns:a16="http://schemas.microsoft.com/office/drawing/2014/main" id="{E69D73D8-6BCF-4872-A752-BCBC549BD681}"/>
              </a:ext>
            </a:extLst>
          </p:cNvPr>
          <p:cNvSpPr>
            <a:spLocks noGrp="1" noChangeArrowheads="1"/>
          </p:cNvSpPr>
          <p:nvPr>
            <p:ph sz="quarter" idx="1"/>
          </p:nvPr>
        </p:nvSpPr>
        <p:spPr>
          <a:xfrm>
            <a:off x="1017270" y="1554480"/>
            <a:ext cx="9696450" cy="2875280"/>
          </a:xfrm>
        </p:spPr>
        <p:txBody>
          <a:bodyPr>
            <a:normAutofit fontScale="92500" lnSpcReduction="10000"/>
          </a:bodyPr>
          <a:lstStyle/>
          <a:p>
            <a:pPr eaLnBrk="1" hangingPunct="1">
              <a:lnSpc>
                <a:spcPct val="90000"/>
              </a:lnSpc>
              <a:defRPr/>
            </a:pPr>
            <a:r>
              <a:rPr lang="en-GB" altLang="en-US" sz="3900" dirty="0"/>
              <a:t>Participants</a:t>
            </a:r>
          </a:p>
          <a:p>
            <a:pPr lvl="1" eaLnBrk="1" hangingPunct="1">
              <a:lnSpc>
                <a:spcPct val="90000"/>
              </a:lnSpc>
              <a:defRPr/>
            </a:pPr>
            <a:r>
              <a:rPr lang="en-GB" altLang="en-US" sz="2400" dirty="0"/>
              <a:t>You should give the details of your sample (e.g. opportunity sample) and your sampling procedure. Give the mean age and number of males and females and how your participant group was assembled. How did you recruit them?</a:t>
            </a:r>
          </a:p>
          <a:p>
            <a:pPr lvl="1" eaLnBrk="1" hangingPunct="1">
              <a:lnSpc>
                <a:spcPct val="90000"/>
              </a:lnSpc>
              <a:defRPr/>
            </a:pPr>
            <a:endParaRPr lang="en-GB" altLang="en-US" sz="1050" dirty="0"/>
          </a:p>
          <a:p>
            <a:pPr lvl="1" eaLnBrk="1" hangingPunct="1">
              <a:lnSpc>
                <a:spcPct val="90000"/>
              </a:lnSpc>
              <a:defRPr/>
            </a:pPr>
            <a:r>
              <a:rPr lang="en-GB" altLang="en-US" sz="2400" dirty="0"/>
              <a:t>Sometimes, you may also need to give specific information about participants that is relevant to your particular study e.g. first language, handedness, etc.</a:t>
            </a:r>
          </a:p>
        </p:txBody>
      </p:sp>
      <p:sp>
        <p:nvSpPr>
          <p:cNvPr id="2" name="Rectangle 1">
            <a:extLst>
              <a:ext uri="{FF2B5EF4-FFF2-40B4-BE49-F238E27FC236}">
                <a16:creationId xmlns:a16="http://schemas.microsoft.com/office/drawing/2014/main" id="{75B24279-E31C-4343-951D-5DD1CA91FE71}"/>
              </a:ext>
            </a:extLst>
          </p:cNvPr>
          <p:cNvSpPr/>
          <p:nvPr/>
        </p:nvSpPr>
        <p:spPr>
          <a:xfrm>
            <a:off x="0" y="4919008"/>
            <a:ext cx="12192000" cy="1938992"/>
          </a:xfrm>
          <a:prstGeom prst="rect">
            <a:avLst/>
          </a:prstGeom>
          <a:solidFill>
            <a:schemeClr val="accent1">
              <a:lumMod val="60000"/>
              <a:lumOff val="40000"/>
            </a:schemeClr>
          </a:solidFill>
        </p:spPr>
        <p:txBody>
          <a:bodyPr wrap="square">
            <a:spAutoFit/>
          </a:bodyPr>
          <a:lstStyle/>
          <a:p>
            <a:pPr>
              <a:defRPr/>
            </a:pPr>
            <a:r>
              <a:rPr lang="en-GB" sz="2400" dirty="0"/>
              <a:t>Example: A convenience sample of fifty participants completed both conditions of this study: 25 were male and 25 female. Ages ranged from 18 to 39 years (</a:t>
            </a:r>
            <a:r>
              <a:rPr lang="en-GB" sz="2400" i="1" dirty="0"/>
              <a:t>Median</a:t>
            </a:r>
            <a:r>
              <a:rPr lang="en-GB" sz="2400" dirty="0"/>
              <a:t> = 24.26, </a:t>
            </a:r>
            <a:r>
              <a:rPr lang="en-GB" sz="2400" i="1" dirty="0"/>
              <a:t>SD</a:t>
            </a:r>
            <a:r>
              <a:rPr lang="en-GB" sz="2400" dirty="0"/>
              <a:t> = 3.52 years). Participants were all undergraduate students from West Wales who took part in return for free admission to the nightclub. All participants were naive to the purpose of the experiment.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blinds(horizontal)">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19">
                                            <p:txEl>
                                              <p:pRg st="3" end="3"/>
                                            </p:txEl>
                                          </p:spTgt>
                                        </p:tgtEl>
                                        <p:attrNameLst>
                                          <p:attrName>style.visibility</p:attrName>
                                        </p:attrNameLst>
                                      </p:cBhvr>
                                      <p:to>
                                        <p:strVal val="visible"/>
                                      </p:to>
                                    </p:set>
                                    <p:animEffect transition="in" filter="blinds(horizontal)">
                                      <p:cBhvr>
                                        <p:cTn id="17"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26F7F97-624C-4EE6-A38F-BE051BD9CC85}"/>
              </a:ext>
            </a:extLst>
          </p:cNvPr>
          <p:cNvSpPr>
            <a:spLocks noGrp="1" noChangeArrowheads="1"/>
          </p:cNvSpPr>
          <p:nvPr>
            <p:ph type="title"/>
          </p:nvPr>
        </p:nvSpPr>
        <p:spPr>
          <a:xfrm>
            <a:off x="2136775" y="228600"/>
            <a:ext cx="8153400" cy="990600"/>
          </a:xfrm>
        </p:spPr>
        <p:txBody>
          <a:bodyPr/>
          <a:lstStyle/>
          <a:p>
            <a:pPr eaLnBrk="1" hangingPunct="1"/>
            <a:r>
              <a:rPr lang="en-GB" altLang="en-US"/>
              <a:t>Method cont’d</a:t>
            </a:r>
          </a:p>
        </p:txBody>
      </p:sp>
      <p:sp>
        <p:nvSpPr>
          <p:cNvPr id="10243" name="Rectangle 3">
            <a:extLst>
              <a:ext uri="{FF2B5EF4-FFF2-40B4-BE49-F238E27FC236}">
                <a16:creationId xmlns:a16="http://schemas.microsoft.com/office/drawing/2014/main" id="{ED5BEDFE-72F8-4247-A4AE-7DFD2D57F059}"/>
              </a:ext>
            </a:extLst>
          </p:cNvPr>
          <p:cNvSpPr>
            <a:spLocks noGrp="1" noChangeArrowheads="1"/>
          </p:cNvSpPr>
          <p:nvPr>
            <p:ph sz="quarter" idx="1"/>
          </p:nvPr>
        </p:nvSpPr>
        <p:spPr>
          <a:xfrm>
            <a:off x="262890" y="2000249"/>
            <a:ext cx="11487150" cy="4589145"/>
          </a:xfrm>
        </p:spPr>
        <p:txBody>
          <a:bodyPr>
            <a:normAutofit/>
          </a:bodyPr>
          <a:lstStyle/>
          <a:p>
            <a:pPr eaLnBrk="1" hangingPunct="1"/>
            <a:r>
              <a:rPr lang="en-GB" altLang="en-US" sz="3200" dirty="0"/>
              <a:t>Things to avoid</a:t>
            </a:r>
          </a:p>
          <a:p>
            <a:pPr eaLnBrk="1" hangingPunct="1"/>
            <a:endParaRPr lang="en-GB" altLang="en-US" sz="3200" dirty="0"/>
          </a:p>
          <a:p>
            <a:pPr lvl="1" eaLnBrk="1" hangingPunct="1"/>
            <a:r>
              <a:rPr lang="en-GB" altLang="en-US" sz="2800" dirty="0"/>
              <a:t>Describing type of sample:</a:t>
            </a:r>
          </a:p>
          <a:p>
            <a:pPr lvl="2" eaLnBrk="1" hangingPunct="1"/>
            <a:r>
              <a:rPr lang="en-GB" altLang="en-US" sz="2400" dirty="0"/>
              <a:t>‘Random sample’ -  if you say this, be sure it really was ‘random’</a:t>
            </a:r>
          </a:p>
          <a:p>
            <a:pPr lvl="1" eaLnBrk="1" hangingPunct="1"/>
            <a:endParaRPr lang="en-GB" altLang="en-US" sz="2800" dirty="0"/>
          </a:p>
          <a:p>
            <a:pPr lvl="1" eaLnBrk="1" hangingPunct="1"/>
            <a:r>
              <a:rPr lang="en-GB" altLang="en-US" sz="2800" dirty="0"/>
              <a:t>When participant sample is divided into different groups:</a:t>
            </a:r>
          </a:p>
          <a:p>
            <a:pPr lvl="2" eaLnBrk="1" hangingPunct="1"/>
            <a:r>
              <a:rPr lang="en-GB" altLang="en-US" sz="2400" dirty="0"/>
              <a:t>‘participants were split in half randomly’</a:t>
            </a:r>
          </a:p>
          <a:p>
            <a:pPr lvl="2" eaLnBrk="1" hangingPunct="1"/>
            <a:r>
              <a:rPr lang="en-GB" altLang="en-US" sz="2400" dirty="0"/>
              <a:t>‘participants were both male and female’</a:t>
            </a:r>
          </a:p>
          <a:p>
            <a:pPr lvl="2" eaLnBrk="1" hangingPunct="1"/>
            <a:r>
              <a:rPr lang="en-GB" altLang="en-US" sz="2400" dirty="0"/>
              <a:t>‘participants were both male and female’</a:t>
            </a:r>
            <a:endParaRPr lang="en-GB" altLang="en-US" sz="2400"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blinds(horizontal)">
                                      <p:cBhvr>
                                        <p:cTn id="7" dur="5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blinds(horizontal)">
                                      <p:cBhvr>
                                        <p:cTn id="12" dur="500"/>
                                        <p:tgtEl>
                                          <p:spTgt spid="1024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0243">
                                            <p:txEl>
                                              <p:pRg st="3" end="3"/>
                                            </p:txEl>
                                          </p:spTgt>
                                        </p:tgtEl>
                                        <p:attrNameLst>
                                          <p:attrName>style.visibility</p:attrName>
                                        </p:attrNameLst>
                                      </p:cBhvr>
                                      <p:to>
                                        <p:strVal val="visible"/>
                                      </p:to>
                                    </p:set>
                                    <p:animEffect transition="in" filter="blinds(horizontal)">
                                      <p:cBhvr>
                                        <p:cTn id="17" dur="500"/>
                                        <p:tgtEl>
                                          <p:spTgt spid="1024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0243">
                                            <p:txEl>
                                              <p:pRg st="5" end="5"/>
                                            </p:txEl>
                                          </p:spTgt>
                                        </p:tgtEl>
                                        <p:attrNameLst>
                                          <p:attrName>style.visibility</p:attrName>
                                        </p:attrNameLst>
                                      </p:cBhvr>
                                      <p:to>
                                        <p:strVal val="visible"/>
                                      </p:to>
                                    </p:set>
                                    <p:animEffect transition="in" filter="blinds(horizontal)">
                                      <p:cBhvr>
                                        <p:cTn id="22" dur="500"/>
                                        <p:tgtEl>
                                          <p:spTgt spid="10243">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animEffect transition="in" filter="blinds(horizontal)">
                                      <p:cBhvr>
                                        <p:cTn id="27" dur="500"/>
                                        <p:tgtEl>
                                          <p:spTgt spid="10243">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0243">
                                            <p:txEl>
                                              <p:pRg st="7" end="7"/>
                                            </p:txEl>
                                          </p:spTgt>
                                        </p:tgtEl>
                                        <p:attrNameLst>
                                          <p:attrName>style.visibility</p:attrName>
                                        </p:attrNameLst>
                                      </p:cBhvr>
                                      <p:to>
                                        <p:strVal val="visible"/>
                                      </p:to>
                                    </p:set>
                                    <p:animEffect transition="in" filter="blinds(horizontal)">
                                      <p:cBhvr>
                                        <p:cTn id="32" dur="500"/>
                                        <p:tgtEl>
                                          <p:spTgt spid="10243">
                                            <p:txEl>
                                              <p:pRg st="7" end="7"/>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0243">
                                            <p:txEl>
                                              <p:pRg st="8" end="8"/>
                                            </p:txEl>
                                          </p:spTgt>
                                        </p:tgtEl>
                                        <p:attrNameLst>
                                          <p:attrName>style.visibility</p:attrName>
                                        </p:attrNameLst>
                                      </p:cBhvr>
                                      <p:to>
                                        <p:strVal val="visible"/>
                                      </p:to>
                                    </p:set>
                                    <p:animEffect transition="in" filter="blinds(horizontal)">
                                      <p:cBhvr>
                                        <p:cTn id="37" dur="500"/>
                                        <p:tgtEl>
                                          <p:spTgt spid="1024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DE2B469-DBC7-402D-A4B1-D85D8C8997F9}"/>
              </a:ext>
            </a:extLst>
          </p:cNvPr>
          <p:cNvSpPr>
            <a:spLocks noGrp="1" noChangeArrowheads="1"/>
          </p:cNvSpPr>
          <p:nvPr>
            <p:ph type="title"/>
          </p:nvPr>
        </p:nvSpPr>
        <p:spPr>
          <a:xfrm>
            <a:off x="2136775" y="228600"/>
            <a:ext cx="8153400" cy="990600"/>
          </a:xfrm>
        </p:spPr>
        <p:txBody>
          <a:bodyPr/>
          <a:lstStyle/>
          <a:p>
            <a:pPr eaLnBrk="1" hangingPunct="1"/>
            <a:r>
              <a:rPr lang="en-GB" altLang="en-US"/>
              <a:t>Method cont’d</a:t>
            </a:r>
          </a:p>
        </p:txBody>
      </p:sp>
      <p:sp>
        <p:nvSpPr>
          <p:cNvPr id="11267" name="Rectangle 3">
            <a:extLst>
              <a:ext uri="{FF2B5EF4-FFF2-40B4-BE49-F238E27FC236}">
                <a16:creationId xmlns:a16="http://schemas.microsoft.com/office/drawing/2014/main" id="{3335257F-31F9-4F53-AB45-27BB0A09AE04}"/>
              </a:ext>
            </a:extLst>
          </p:cNvPr>
          <p:cNvSpPr>
            <a:spLocks noGrp="1" noChangeArrowheads="1"/>
          </p:cNvSpPr>
          <p:nvPr>
            <p:ph sz="quarter" idx="1"/>
          </p:nvPr>
        </p:nvSpPr>
        <p:spPr>
          <a:xfrm>
            <a:off x="945832" y="1954529"/>
            <a:ext cx="10300335" cy="4241483"/>
          </a:xfrm>
        </p:spPr>
        <p:txBody>
          <a:bodyPr>
            <a:noAutofit/>
          </a:bodyPr>
          <a:lstStyle/>
          <a:p>
            <a:pPr eaLnBrk="1" hangingPunct="1">
              <a:lnSpc>
                <a:spcPct val="90000"/>
              </a:lnSpc>
            </a:pPr>
            <a:r>
              <a:rPr lang="en-GB" altLang="en-US" sz="4400" dirty="0"/>
              <a:t>Apparatus/Materials</a:t>
            </a:r>
          </a:p>
          <a:p>
            <a:pPr lvl="1" eaLnBrk="1" hangingPunct="1">
              <a:lnSpc>
                <a:spcPct val="90000"/>
              </a:lnSpc>
            </a:pPr>
            <a:r>
              <a:rPr lang="en-GB" altLang="en-US" sz="2800" dirty="0"/>
              <a:t>Give the following details</a:t>
            </a:r>
          </a:p>
          <a:p>
            <a:pPr lvl="2" eaLnBrk="1" hangingPunct="1">
              <a:lnSpc>
                <a:spcPct val="90000"/>
              </a:lnSpc>
            </a:pPr>
            <a:r>
              <a:rPr lang="en-GB" altLang="en-US" sz="2400" dirty="0"/>
              <a:t>Describe any physical equipment used</a:t>
            </a:r>
          </a:p>
          <a:p>
            <a:pPr lvl="3" eaLnBrk="1" hangingPunct="1">
              <a:lnSpc>
                <a:spcPct val="90000"/>
              </a:lnSpc>
            </a:pPr>
            <a:r>
              <a:rPr lang="en-GB" altLang="en-US" sz="2000" dirty="0"/>
              <a:t>Computers? Audio Visual Equipment, etc.</a:t>
            </a:r>
          </a:p>
          <a:p>
            <a:pPr lvl="2" eaLnBrk="1" hangingPunct="1">
              <a:lnSpc>
                <a:spcPct val="90000"/>
              </a:lnSpc>
            </a:pPr>
            <a:r>
              <a:rPr lang="en-GB" altLang="en-US" sz="2400" dirty="0"/>
              <a:t>Describe any stimuli that were used - e.g. word lists. Outline how and why they were chosen.</a:t>
            </a:r>
          </a:p>
          <a:p>
            <a:pPr lvl="3" eaLnBrk="1" hangingPunct="1">
              <a:lnSpc>
                <a:spcPct val="90000"/>
              </a:lnSpc>
            </a:pPr>
            <a:r>
              <a:rPr lang="en-GB" altLang="en-US" sz="2000" dirty="0"/>
              <a:t>Spelling experiment</a:t>
            </a:r>
          </a:p>
          <a:p>
            <a:pPr lvl="4" eaLnBrk="1" hangingPunct="1">
              <a:lnSpc>
                <a:spcPct val="90000"/>
              </a:lnSpc>
            </a:pPr>
            <a:r>
              <a:rPr lang="en-GB" altLang="en-US" sz="2000" dirty="0"/>
              <a:t>How many words?</a:t>
            </a:r>
          </a:p>
          <a:p>
            <a:pPr lvl="4" eaLnBrk="1" hangingPunct="1">
              <a:lnSpc>
                <a:spcPct val="90000"/>
              </a:lnSpc>
            </a:pPr>
            <a:r>
              <a:rPr lang="en-GB" altLang="en-US" sz="2000" dirty="0"/>
              <a:t>How were they chosen?</a:t>
            </a:r>
          </a:p>
          <a:p>
            <a:pPr marL="1828800" lvl="4" indent="0" eaLnBrk="1" hangingPunct="1">
              <a:lnSpc>
                <a:spcPct val="90000"/>
              </a:lnSpc>
              <a:buNone/>
            </a:pPr>
            <a:endParaRPr lang="en-GB" altLang="en-US" sz="2000" dirty="0"/>
          </a:p>
          <a:p>
            <a:pPr lvl="2" eaLnBrk="1" hangingPunct="1">
              <a:lnSpc>
                <a:spcPct val="90000"/>
              </a:lnSpc>
            </a:pPr>
            <a:r>
              <a:rPr lang="en-GB" altLang="en-US" sz="2400" dirty="0"/>
              <a:t>Refer reader to samples in Appendices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11267">
                                            <p:txEl>
                                              <p:pRg st="5" end="5"/>
                                            </p:txEl>
                                          </p:spTgt>
                                        </p:tgtEl>
                                        <p:attrNameLst>
                                          <p:attrName>style.visibility</p:attrName>
                                        </p:attrNameLst>
                                      </p:cBhvr>
                                      <p:to>
                                        <p:strVal val="visible"/>
                                      </p:to>
                                    </p:set>
                                    <p:animEffect transition="in" filter="blinds(horizontal)">
                                      <p:cBhvr>
                                        <p:cTn id="30" dur="500"/>
                                        <p:tgtEl>
                                          <p:spTgt spid="11267">
                                            <p:txEl>
                                              <p:pRg st="5" end="5"/>
                                            </p:txEl>
                                          </p:spTgt>
                                        </p:tgtEl>
                                      </p:cBhvr>
                                    </p:animEffect>
                                  </p:childTnLst>
                                </p:cTn>
                              </p:par>
                              <p:par>
                                <p:cTn id="31" presetID="3" presetClass="entr" presetSubtype="10" fill="hold" grpId="0" nodeType="withEffect">
                                  <p:stCondLst>
                                    <p:cond delay="0"/>
                                  </p:stCondLst>
                                  <p:childTnLst>
                                    <p:set>
                                      <p:cBhvr>
                                        <p:cTn id="32" dur="1" fill="hold">
                                          <p:stCondLst>
                                            <p:cond delay="0"/>
                                          </p:stCondLst>
                                        </p:cTn>
                                        <p:tgtEl>
                                          <p:spTgt spid="11267">
                                            <p:txEl>
                                              <p:pRg st="6" end="6"/>
                                            </p:txEl>
                                          </p:spTgt>
                                        </p:tgtEl>
                                        <p:attrNameLst>
                                          <p:attrName>style.visibility</p:attrName>
                                        </p:attrNameLst>
                                      </p:cBhvr>
                                      <p:to>
                                        <p:strVal val="visible"/>
                                      </p:to>
                                    </p:set>
                                    <p:animEffect transition="in" filter="blinds(horizontal)">
                                      <p:cBhvr>
                                        <p:cTn id="33" dur="500"/>
                                        <p:tgtEl>
                                          <p:spTgt spid="11267">
                                            <p:txEl>
                                              <p:pRg st="6" end="6"/>
                                            </p:txEl>
                                          </p:spTgt>
                                        </p:tgtEl>
                                      </p:cBhvr>
                                    </p:animEffect>
                                  </p:childTnLst>
                                </p:cTn>
                              </p:par>
                              <p:par>
                                <p:cTn id="34" presetID="3" presetClass="entr" presetSubtype="10" fill="hold" grpId="0" nodeType="withEffect">
                                  <p:stCondLst>
                                    <p:cond delay="0"/>
                                  </p:stCondLst>
                                  <p:childTnLst>
                                    <p:set>
                                      <p:cBhvr>
                                        <p:cTn id="35" dur="1" fill="hold">
                                          <p:stCondLst>
                                            <p:cond delay="0"/>
                                          </p:stCondLst>
                                        </p:cTn>
                                        <p:tgtEl>
                                          <p:spTgt spid="11267">
                                            <p:txEl>
                                              <p:pRg st="7" end="7"/>
                                            </p:txEl>
                                          </p:spTgt>
                                        </p:tgtEl>
                                        <p:attrNameLst>
                                          <p:attrName>style.visibility</p:attrName>
                                        </p:attrNameLst>
                                      </p:cBhvr>
                                      <p:to>
                                        <p:strVal val="visible"/>
                                      </p:to>
                                    </p:set>
                                    <p:animEffect transition="in" filter="blinds(horizontal)">
                                      <p:cBhvr>
                                        <p:cTn id="36" dur="500"/>
                                        <p:tgtEl>
                                          <p:spTgt spid="11267">
                                            <p:txEl>
                                              <p:pRg st="7" end="7"/>
                                            </p:txEl>
                                          </p:spTgt>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3" presetClass="entr" presetSubtype="10" fill="hold" grpId="0" nodeType="clickEffect">
                                  <p:stCondLst>
                                    <p:cond delay="0"/>
                                  </p:stCondLst>
                                  <p:childTnLst>
                                    <p:set>
                                      <p:cBhvr>
                                        <p:cTn id="40" dur="1" fill="hold">
                                          <p:stCondLst>
                                            <p:cond delay="0"/>
                                          </p:stCondLst>
                                        </p:cTn>
                                        <p:tgtEl>
                                          <p:spTgt spid="11267">
                                            <p:txEl>
                                              <p:pRg st="9" end="9"/>
                                            </p:txEl>
                                          </p:spTgt>
                                        </p:tgtEl>
                                        <p:attrNameLst>
                                          <p:attrName>style.visibility</p:attrName>
                                        </p:attrNameLst>
                                      </p:cBhvr>
                                      <p:to>
                                        <p:strVal val="visible"/>
                                      </p:to>
                                    </p:set>
                                    <p:animEffect transition="in" filter="blinds(horizontal)">
                                      <p:cBhvr>
                                        <p:cTn id="41" dur="500"/>
                                        <p:tgtEl>
                                          <p:spTgt spid="1126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1D12015-D7C8-41D1-B2BA-3372DC052190}"/>
              </a:ext>
            </a:extLst>
          </p:cNvPr>
          <p:cNvSpPr>
            <a:spLocks noGrp="1" noChangeArrowheads="1"/>
          </p:cNvSpPr>
          <p:nvPr>
            <p:ph type="title"/>
          </p:nvPr>
        </p:nvSpPr>
        <p:spPr>
          <a:xfrm>
            <a:off x="2136775" y="228600"/>
            <a:ext cx="8153400" cy="990600"/>
          </a:xfrm>
        </p:spPr>
        <p:txBody>
          <a:bodyPr/>
          <a:lstStyle/>
          <a:p>
            <a:pPr eaLnBrk="1" hangingPunct="1"/>
            <a:r>
              <a:rPr lang="en-GB" altLang="en-US"/>
              <a:t>Method cont’d</a:t>
            </a:r>
          </a:p>
        </p:txBody>
      </p:sp>
      <p:sp>
        <p:nvSpPr>
          <p:cNvPr id="12291" name="Rectangle 3">
            <a:extLst>
              <a:ext uri="{FF2B5EF4-FFF2-40B4-BE49-F238E27FC236}">
                <a16:creationId xmlns:a16="http://schemas.microsoft.com/office/drawing/2014/main" id="{10034ADB-6CF7-451E-8A18-3B02FCD81550}"/>
              </a:ext>
            </a:extLst>
          </p:cNvPr>
          <p:cNvSpPr>
            <a:spLocks noGrp="1" noChangeArrowheads="1"/>
          </p:cNvSpPr>
          <p:nvPr>
            <p:ph sz="quarter" idx="1"/>
          </p:nvPr>
        </p:nvSpPr>
        <p:spPr>
          <a:xfrm>
            <a:off x="1348740" y="1531620"/>
            <a:ext cx="9845993" cy="4495800"/>
          </a:xfrm>
        </p:spPr>
        <p:txBody>
          <a:bodyPr>
            <a:noAutofit/>
          </a:bodyPr>
          <a:lstStyle/>
          <a:p>
            <a:pPr eaLnBrk="1" hangingPunct="1"/>
            <a:r>
              <a:rPr lang="en-GB" altLang="en-US" sz="4800" dirty="0"/>
              <a:t>Procedure </a:t>
            </a:r>
            <a:r>
              <a:rPr lang="en-GB" altLang="en-US" sz="1800" dirty="0"/>
              <a:t>(appendices for now)</a:t>
            </a:r>
            <a:endParaRPr lang="en-GB" altLang="en-US" sz="4800" dirty="0"/>
          </a:p>
          <a:p>
            <a:pPr lvl="1" eaLnBrk="1" hangingPunct="1"/>
            <a:r>
              <a:rPr lang="en-GB" altLang="en-US" sz="2800" dirty="0"/>
              <a:t>Describe how the study was carried out.</a:t>
            </a:r>
          </a:p>
          <a:p>
            <a:pPr lvl="2" eaLnBrk="1" hangingPunct="1"/>
            <a:r>
              <a:rPr lang="en-GB" altLang="en-US" sz="2400" dirty="0"/>
              <a:t>Outline instructions given to participants</a:t>
            </a:r>
          </a:p>
          <a:p>
            <a:pPr lvl="2" eaLnBrk="1" hangingPunct="1"/>
            <a:r>
              <a:rPr lang="en-GB" altLang="en-US" sz="2400" dirty="0"/>
              <a:t>Describe what participants actually did during the study</a:t>
            </a:r>
          </a:p>
          <a:p>
            <a:pPr lvl="3" eaLnBrk="1" hangingPunct="1"/>
            <a:r>
              <a:rPr lang="en-GB" altLang="en-US" sz="2000" dirty="0"/>
              <a:t>This may include:</a:t>
            </a:r>
          </a:p>
          <a:p>
            <a:pPr lvl="4" eaLnBrk="1" hangingPunct="1"/>
            <a:r>
              <a:rPr lang="en-GB" altLang="en-US" sz="2000" dirty="0"/>
              <a:t>How stimuli were presented</a:t>
            </a:r>
          </a:p>
          <a:p>
            <a:pPr lvl="4" eaLnBrk="1" hangingPunct="1"/>
            <a:r>
              <a:rPr lang="en-GB" altLang="en-US" sz="2000" dirty="0"/>
              <a:t>How participants responded</a:t>
            </a:r>
          </a:p>
          <a:p>
            <a:pPr lvl="4" eaLnBrk="1" hangingPunct="1"/>
            <a:r>
              <a:rPr lang="en-GB" altLang="en-US" sz="2000" dirty="0"/>
              <a:t>How responses were recorded and scored</a:t>
            </a:r>
          </a:p>
          <a:p>
            <a:pPr lvl="4" eaLnBrk="1" hangingPunct="1"/>
            <a:r>
              <a:rPr lang="en-GB" altLang="en-US" sz="2000" dirty="0"/>
              <a:t>Any time intervals/limits involved</a:t>
            </a:r>
          </a:p>
          <a:p>
            <a:pPr lvl="2" eaLnBrk="1" hangingPunct="1">
              <a:buFontTx/>
              <a:buNone/>
            </a:pPr>
            <a:endParaRPr lang="en-GB" altLang="en-US" sz="2400" dirty="0"/>
          </a:p>
        </p:txBody>
      </p:sp>
      <p:sp>
        <p:nvSpPr>
          <p:cNvPr id="2" name="Rectangle 1">
            <a:extLst>
              <a:ext uri="{FF2B5EF4-FFF2-40B4-BE49-F238E27FC236}">
                <a16:creationId xmlns:a16="http://schemas.microsoft.com/office/drawing/2014/main" id="{06D11291-FA0F-4092-9E29-DAF32761434C}"/>
              </a:ext>
            </a:extLst>
          </p:cNvPr>
          <p:cNvSpPr/>
          <p:nvPr/>
        </p:nvSpPr>
        <p:spPr>
          <a:xfrm>
            <a:off x="0" y="5511700"/>
            <a:ext cx="12270105" cy="1346300"/>
          </a:xfrm>
          <a:prstGeom prst="rect">
            <a:avLst/>
          </a:prstGeom>
          <a:solidFill>
            <a:schemeClr val="accent1">
              <a:lumMod val="60000"/>
              <a:lumOff val="40000"/>
            </a:schemeClr>
          </a:solidFill>
        </p:spPr>
        <p:txBody>
          <a:bodyPr wrap="square">
            <a:spAutoFit/>
          </a:bodyPr>
          <a:lstStyle/>
          <a:p>
            <a:pPr>
              <a:defRPr/>
            </a:pPr>
            <a:r>
              <a:rPr lang="en-GB" sz="2000" dirty="0"/>
              <a:t>How were the data gathered? Were participants run individually or in small groups? Were participants tested in a laboratory or in a field setting? How were relevant dependent variables assessed? Did participants respond using a questionnaire, a computer, or were their behaviours assessed using videotapes and trained </a:t>
            </a:r>
            <a:r>
              <a:rPr lang="en-GB" sz="2000" dirty="0" err="1"/>
              <a:t>raters</a:t>
            </a:r>
            <a:r>
              <a:rPr lang="en-GB" sz="2000" dirty="0"/>
              <a:t>? Give enough information for replication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blinds(horizontal)">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blinds(horizontal)">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blinds(horizontal)">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blinds(horizontal)">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blinds(horizontal)">
                                      <p:cBhvr>
                                        <p:cTn id="27" dur="500"/>
                                        <p:tgtEl>
                                          <p:spTgt spid="1229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blinds(horizontal)">
                                      <p:cBhvr>
                                        <p:cTn id="32" dur="500"/>
                                        <p:tgtEl>
                                          <p:spTgt spid="1229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blinds(horizontal)">
                                      <p:cBhvr>
                                        <p:cTn id="37" dur="500"/>
                                        <p:tgtEl>
                                          <p:spTgt spid="12291">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2291">
                                            <p:txEl>
                                              <p:pRg st="7" end="7"/>
                                            </p:txEl>
                                          </p:spTgt>
                                        </p:tgtEl>
                                        <p:attrNameLst>
                                          <p:attrName>style.visibility</p:attrName>
                                        </p:attrNameLst>
                                      </p:cBhvr>
                                      <p:to>
                                        <p:strVal val="visible"/>
                                      </p:to>
                                    </p:set>
                                    <p:animEffect transition="in" filter="blinds(horizontal)">
                                      <p:cBhvr>
                                        <p:cTn id="42" dur="500"/>
                                        <p:tgtEl>
                                          <p:spTgt spid="12291">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12291">
                                            <p:txEl>
                                              <p:pRg st="8" end="8"/>
                                            </p:txEl>
                                          </p:spTgt>
                                        </p:tgtEl>
                                        <p:attrNameLst>
                                          <p:attrName>style.visibility</p:attrName>
                                        </p:attrNameLst>
                                      </p:cBhvr>
                                      <p:to>
                                        <p:strVal val="visible"/>
                                      </p:to>
                                    </p:set>
                                    <p:animEffect transition="in" filter="blinds(horizontal)">
                                      <p:cBhvr>
                                        <p:cTn id="47" dur="500"/>
                                        <p:tgtEl>
                                          <p:spTgt spid="1229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612EC200-71F0-4598-85CE-9772620E695E}"/>
              </a:ext>
            </a:extLst>
          </p:cNvPr>
          <p:cNvSpPr>
            <a:spLocks noGrp="1" noChangeArrowheads="1"/>
          </p:cNvSpPr>
          <p:nvPr>
            <p:ph type="title"/>
          </p:nvPr>
        </p:nvSpPr>
        <p:spPr>
          <a:xfrm>
            <a:off x="2136775" y="228600"/>
            <a:ext cx="8153400" cy="990600"/>
          </a:xfrm>
        </p:spPr>
        <p:txBody>
          <a:bodyPr/>
          <a:lstStyle/>
          <a:p>
            <a:pPr eaLnBrk="1" hangingPunct="1"/>
            <a:r>
              <a:rPr lang="en-GB" altLang="en-US"/>
              <a:t>Results</a:t>
            </a:r>
          </a:p>
        </p:txBody>
      </p:sp>
      <p:sp>
        <p:nvSpPr>
          <p:cNvPr id="13315" name="Rectangle 3">
            <a:extLst>
              <a:ext uri="{FF2B5EF4-FFF2-40B4-BE49-F238E27FC236}">
                <a16:creationId xmlns:a16="http://schemas.microsoft.com/office/drawing/2014/main" id="{4484A518-2D2C-4A63-A566-23D1689F7133}"/>
              </a:ext>
            </a:extLst>
          </p:cNvPr>
          <p:cNvSpPr>
            <a:spLocks noGrp="1" noChangeArrowheads="1"/>
          </p:cNvSpPr>
          <p:nvPr>
            <p:ph sz="quarter" idx="1"/>
          </p:nvPr>
        </p:nvSpPr>
        <p:spPr>
          <a:xfrm>
            <a:off x="-74295" y="1594485"/>
            <a:ext cx="11681460" cy="4687253"/>
          </a:xfrm>
        </p:spPr>
        <p:txBody>
          <a:bodyPr>
            <a:noAutofit/>
          </a:bodyPr>
          <a:lstStyle/>
          <a:p>
            <a:pPr eaLnBrk="1" hangingPunct="1"/>
            <a:r>
              <a:rPr lang="en-GB" altLang="en-US" sz="4400" dirty="0"/>
              <a:t>Descriptive statistics</a:t>
            </a:r>
          </a:p>
          <a:p>
            <a:pPr lvl="1" eaLnBrk="1" hangingPunct="1"/>
            <a:r>
              <a:rPr lang="en-GB" altLang="en-US" sz="2800" dirty="0"/>
              <a:t>Essential to the clear presentation of your findings</a:t>
            </a:r>
          </a:p>
          <a:p>
            <a:pPr lvl="2" eaLnBrk="1" hangingPunct="1"/>
            <a:r>
              <a:rPr lang="en-GB" altLang="en-US" sz="2400" dirty="0"/>
              <a:t>Do </a:t>
            </a:r>
            <a:r>
              <a:rPr lang="en-GB" altLang="en-US" sz="2400" b="1" dirty="0"/>
              <a:t>NOT</a:t>
            </a:r>
            <a:r>
              <a:rPr lang="en-GB" altLang="en-US" sz="2400" dirty="0"/>
              <a:t> present raw data here (in appendix)</a:t>
            </a:r>
          </a:p>
          <a:p>
            <a:pPr lvl="1" eaLnBrk="1" hangingPunct="1"/>
            <a:r>
              <a:rPr lang="en-GB" altLang="en-US" sz="2800" dirty="0"/>
              <a:t>Present the median scores for each condition in visual form:</a:t>
            </a:r>
          </a:p>
          <a:p>
            <a:pPr lvl="2" eaLnBrk="1" hangingPunct="1"/>
            <a:r>
              <a:rPr lang="en-GB" altLang="en-US" sz="2400" dirty="0"/>
              <a:t>Bar chart</a:t>
            </a:r>
          </a:p>
          <a:p>
            <a:pPr lvl="2" eaLnBrk="1" hangingPunct="1"/>
            <a:r>
              <a:rPr lang="en-GB" altLang="en-US" sz="2400" dirty="0"/>
              <a:t>LABEL YOUR TABLES/Charts appropriately – Chart 1/Table 1: The median/mean physical attractiveness ratings given by participants when sober and drunk, </a:t>
            </a:r>
          </a:p>
          <a:p>
            <a:pPr lvl="2" eaLnBrk="1" hangingPunct="1"/>
            <a:endParaRPr lang="en-GB" altLang="en-US" sz="2400" dirty="0"/>
          </a:p>
          <a:p>
            <a:pPr lvl="2" eaLnBrk="1" hangingPunct="1"/>
            <a:r>
              <a:rPr lang="en-GB" altLang="en-US" sz="2800" dirty="0"/>
              <a:t>Comment on what these indicate about the findings of your experiment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blinds(horizontal)">
                                      <p:cBhvr>
                                        <p:cTn id="7" dur="500"/>
                                        <p:tgtEl>
                                          <p:spTgt spid="133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3315">
                                            <p:txEl>
                                              <p:pRg st="1" end="1"/>
                                            </p:txEl>
                                          </p:spTgt>
                                        </p:tgtEl>
                                        <p:attrNameLst>
                                          <p:attrName>style.visibility</p:attrName>
                                        </p:attrNameLst>
                                      </p:cBhvr>
                                      <p:to>
                                        <p:strVal val="visible"/>
                                      </p:to>
                                    </p:set>
                                    <p:animEffect transition="in" filter="blinds(horizontal)">
                                      <p:cBhvr>
                                        <p:cTn id="12" dur="500"/>
                                        <p:tgtEl>
                                          <p:spTgt spid="1331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3315">
                                            <p:txEl>
                                              <p:pRg st="2" end="2"/>
                                            </p:txEl>
                                          </p:spTgt>
                                        </p:tgtEl>
                                        <p:attrNameLst>
                                          <p:attrName>style.visibility</p:attrName>
                                        </p:attrNameLst>
                                      </p:cBhvr>
                                      <p:to>
                                        <p:strVal val="visible"/>
                                      </p:to>
                                    </p:set>
                                    <p:animEffect transition="in" filter="blinds(horizontal)">
                                      <p:cBhvr>
                                        <p:cTn id="17" dur="500"/>
                                        <p:tgtEl>
                                          <p:spTgt spid="1331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3315">
                                            <p:txEl>
                                              <p:pRg st="3" end="3"/>
                                            </p:txEl>
                                          </p:spTgt>
                                        </p:tgtEl>
                                        <p:attrNameLst>
                                          <p:attrName>style.visibility</p:attrName>
                                        </p:attrNameLst>
                                      </p:cBhvr>
                                      <p:to>
                                        <p:strVal val="visible"/>
                                      </p:to>
                                    </p:set>
                                    <p:animEffect transition="in" filter="blinds(horizontal)">
                                      <p:cBhvr>
                                        <p:cTn id="22" dur="500"/>
                                        <p:tgtEl>
                                          <p:spTgt spid="1331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3315">
                                            <p:txEl>
                                              <p:pRg st="4" end="4"/>
                                            </p:txEl>
                                          </p:spTgt>
                                        </p:tgtEl>
                                        <p:attrNameLst>
                                          <p:attrName>style.visibility</p:attrName>
                                        </p:attrNameLst>
                                      </p:cBhvr>
                                      <p:to>
                                        <p:strVal val="visible"/>
                                      </p:to>
                                    </p:set>
                                    <p:animEffect transition="in" filter="blinds(horizontal)">
                                      <p:cBhvr>
                                        <p:cTn id="27" dur="500"/>
                                        <p:tgtEl>
                                          <p:spTgt spid="13315">
                                            <p:txEl>
                                              <p:pRg st="4" end="4"/>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13315">
                                            <p:txEl>
                                              <p:pRg st="5" end="5"/>
                                            </p:txEl>
                                          </p:spTgt>
                                        </p:tgtEl>
                                        <p:attrNameLst>
                                          <p:attrName>style.visibility</p:attrName>
                                        </p:attrNameLst>
                                      </p:cBhvr>
                                      <p:to>
                                        <p:strVal val="visible"/>
                                      </p:to>
                                    </p:set>
                                    <p:animEffect transition="in" filter="blinds(horizontal)">
                                      <p:cBhvr>
                                        <p:cTn id="30" dur="500"/>
                                        <p:tgtEl>
                                          <p:spTgt spid="13315">
                                            <p:txEl>
                                              <p:pRg st="5" end="5"/>
                                            </p:txEl>
                                          </p:spTgt>
                                        </p:tgtEl>
                                      </p:cBhvr>
                                    </p:animEffect>
                                  </p:childTnLst>
                                </p:cTn>
                              </p:par>
                              <p:par>
                                <p:cTn id="31" presetID="3" presetClass="entr" presetSubtype="10" fill="hold" grpId="0" nodeType="withEffect">
                                  <p:stCondLst>
                                    <p:cond delay="0"/>
                                  </p:stCondLst>
                                  <p:childTnLst>
                                    <p:set>
                                      <p:cBhvr>
                                        <p:cTn id="32" dur="1" fill="hold">
                                          <p:stCondLst>
                                            <p:cond delay="0"/>
                                          </p:stCondLst>
                                        </p:cTn>
                                        <p:tgtEl>
                                          <p:spTgt spid="13315">
                                            <p:txEl>
                                              <p:pRg st="7" end="7"/>
                                            </p:txEl>
                                          </p:spTgt>
                                        </p:tgtEl>
                                        <p:attrNameLst>
                                          <p:attrName>style.visibility</p:attrName>
                                        </p:attrNameLst>
                                      </p:cBhvr>
                                      <p:to>
                                        <p:strVal val="visible"/>
                                      </p:to>
                                    </p:set>
                                    <p:animEffect transition="in" filter="blinds(horizontal)">
                                      <p:cBhvr>
                                        <p:cTn id="33" dur="500"/>
                                        <p:tgtEl>
                                          <p:spTgt spid="1331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C181F3B0-706C-44E8-84C6-D8B73C0294E5}"/>
              </a:ext>
            </a:extLst>
          </p:cNvPr>
          <p:cNvSpPr>
            <a:spLocks noGrp="1" noChangeArrowheads="1"/>
          </p:cNvSpPr>
          <p:nvPr>
            <p:ph type="title"/>
          </p:nvPr>
        </p:nvSpPr>
        <p:spPr>
          <a:xfrm>
            <a:off x="2136775" y="228600"/>
            <a:ext cx="8153400" cy="990600"/>
          </a:xfrm>
        </p:spPr>
        <p:txBody>
          <a:bodyPr/>
          <a:lstStyle/>
          <a:p>
            <a:pPr eaLnBrk="1" hangingPunct="1"/>
            <a:r>
              <a:rPr lang="en-GB" altLang="en-US"/>
              <a:t>Method cont’d</a:t>
            </a:r>
          </a:p>
        </p:txBody>
      </p:sp>
      <p:sp>
        <p:nvSpPr>
          <p:cNvPr id="14339" name="Rectangle 3">
            <a:extLst>
              <a:ext uri="{FF2B5EF4-FFF2-40B4-BE49-F238E27FC236}">
                <a16:creationId xmlns:a16="http://schemas.microsoft.com/office/drawing/2014/main" id="{8DF50629-BA7F-4278-900F-79B8BF462CDC}"/>
              </a:ext>
            </a:extLst>
          </p:cNvPr>
          <p:cNvSpPr>
            <a:spLocks noGrp="1" noChangeArrowheads="1"/>
          </p:cNvSpPr>
          <p:nvPr>
            <p:ph sz="quarter" idx="1"/>
          </p:nvPr>
        </p:nvSpPr>
        <p:spPr>
          <a:xfrm>
            <a:off x="1257300" y="1548765"/>
            <a:ext cx="9819958" cy="4487228"/>
          </a:xfrm>
        </p:spPr>
        <p:txBody>
          <a:bodyPr>
            <a:normAutofit/>
          </a:bodyPr>
          <a:lstStyle/>
          <a:p>
            <a:pPr eaLnBrk="1" hangingPunct="1"/>
            <a:r>
              <a:rPr lang="en-GB" altLang="en-US" sz="2800" dirty="0"/>
              <a:t>Inferential statistics </a:t>
            </a:r>
            <a:r>
              <a:rPr lang="en-GB" altLang="en-US" sz="2400" dirty="0"/>
              <a:t>(follow guidance for each test)</a:t>
            </a:r>
          </a:p>
          <a:p>
            <a:pPr lvl="1" eaLnBrk="1" hangingPunct="1"/>
            <a:r>
              <a:rPr lang="en-GB" altLang="en-US" sz="2800" dirty="0"/>
              <a:t>Describe the type of analysis used and why.</a:t>
            </a:r>
          </a:p>
          <a:p>
            <a:pPr lvl="2" eaLnBrk="1" hangingPunct="1"/>
            <a:r>
              <a:rPr lang="en-GB" altLang="en-US" sz="2400" dirty="0"/>
              <a:t>Do not include SPSS printouts (in appendix)</a:t>
            </a:r>
          </a:p>
          <a:p>
            <a:pPr lvl="2" eaLnBrk="1" hangingPunct="1"/>
            <a:r>
              <a:rPr lang="en-GB" altLang="en-US" sz="2400" dirty="0"/>
              <a:t>Give the observed value</a:t>
            </a:r>
          </a:p>
          <a:p>
            <a:pPr lvl="2" eaLnBrk="1" hangingPunct="1"/>
            <a:r>
              <a:rPr lang="en-GB" altLang="en-US" sz="2400" dirty="0"/>
              <a:t>Level of significance</a:t>
            </a:r>
          </a:p>
          <a:p>
            <a:pPr lvl="2" eaLnBrk="1" hangingPunct="1"/>
            <a:r>
              <a:rPr lang="en-GB" altLang="en-US" sz="2400" dirty="0"/>
              <a:t>Degrees of freedom or sample size as appropriate.</a:t>
            </a:r>
          </a:p>
          <a:p>
            <a:pPr lvl="2" eaLnBrk="1" hangingPunct="1"/>
            <a:r>
              <a:rPr lang="en-GB" altLang="en-US" sz="2400" dirty="0"/>
              <a:t>Give a brief written summary of your findings.</a:t>
            </a:r>
          </a:p>
        </p:txBody>
      </p:sp>
      <p:sp>
        <p:nvSpPr>
          <p:cNvPr id="2" name="Rectangle 1">
            <a:extLst>
              <a:ext uri="{FF2B5EF4-FFF2-40B4-BE49-F238E27FC236}">
                <a16:creationId xmlns:a16="http://schemas.microsoft.com/office/drawing/2014/main" id="{DE773345-6C0F-40F9-B5C1-2DE8E3EBC0F7}"/>
              </a:ext>
            </a:extLst>
          </p:cNvPr>
          <p:cNvSpPr/>
          <p:nvPr/>
        </p:nvSpPr>
        <p:spPr>
          <a:xfrm>
            <a:off x="0" y="4919008"/>
            <a:ext cx="12192000" cy="1938992"/>
          </a:xfrm>
          <a:prstGeom prst="rect">
            <a:avLst/>
          </a:prstGeom>
          <a:solidFill>
            <a:schemeClr val="accent1">
              <a:lumMod val="60000"/>
              <a:lumOff val="40000"/>
            </a:schemeClr>
          </a:solidFill>
        </p:spPr>
        <p:txBody>
          <a:bodyPr wrap="square">
            <a:spAutoFit/>
          </a:bodyPr>
          <a:lstStyle/>
          <a:p>
            <a:pPr>
              <a:defRPr/>
            </a:pPr>
            <a:r>
              <a:rPr lang="en-GB" sz="2400" dirty="0"/>
              <a:t>A Wilcoxon signed-rank test showed a significant difference between those who drank alcohol (5 pints) and those who did not </a:t>
            </a:r>
            <a:r>
              <a:rPr lang="en-GB" sz="2400" i="1" dirty="0"/>
              <a:t>(Z </a:t>
            </a:r>
            <a:r>
              <a:rPr lang="en-GB" sz="2400" dirty="0"/>
              <a:t>= -3.926, </a:t>
            </a:r>
            <a:r>
              <a:rPr lang="en-GB" sz="2400" i="1" dirty="0"/>
              <a:t>p</a:t>
            </a:r>
            <a:r>
              <a:rPr lang="en-GB" sz="2400" dirty="0"/>
              <a:t> &lt;0.01). Median attractiveness ratings for those who drunk alcohol was significantly higher than for who did not (12 and 5.5, respectively). This reveals that alcohol consumption significantly increases attractiveness ratings.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blinds(horizontal)">
                                      <p:cBhvr>
                                        <p:cTn id="7" dur="500"/>
                                        <p:tgtEl>
                                          <p:spTgt spid="143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blinds(horizontal)">
                                      <p:cBhvr>
                                        <p:cTn id="12" dur="500"/>
                                        <p:tgtEl>
                                          <p:spTgt spid="14339">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animEffect transition="in" filter="blinds(horizontal)">
                                      <p:cBhvr>
                                        <p:cTn id="15" dur="500"/>
                                        <p:tgtEl>
                                          <p:spTgt spid="14339">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14339">
                                            <p:txEl>
                                              <p:pRg st="3" end="3"/>
                                            </p:txEl>
                                          </p:spTgt>
                                        </p:tgtEl>
                                        <p:attrNameLst>
                                          <p:attrName>style.visibility</p:attrName>
                                        </p:attrNameLst>
                                      </p:cBhvr>
                                      <p:to>
                                        <p:strVal val="visible"/>
                                      </p:to>
                                    </p:set>
                                    <p:animEffect transition="in" filter="blinds(horizontal)">
                                      <p:cBhvr>
                                        <p:cTn id="20" dur="500"/>
                                        <p:tgtEl>
                                          <p:spTgt spid="1433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3" presetClass="entr" presetSubtype="10" fill="hold" grpId="0" nodeType="clickEffect">
                                  <p:stCondLst>
                                    <p:cond delay="0"/>
                                  </p:stCondLst>
                                  <p:childTnLst>
                                    <p:set>
                                      <p:cBhvr>
                                        <p:cTn id="24" dur="1" fill="hold">
                                          <p:stCondLst>
                                            <p:cond delay="0"/>
                                          </p:stCondLst>
                                        </p:cTn>
                                        <p:tgtEl>
                                          <p:spTgt spid="14339">
                                            <p:txEl>
                                              <p:pRg st="4" end="4"/>
                                            </p:txEl>
                                          </p:spTgt>
                                        </p:tgtEl>
                                        <p:attrNameLst>
                                          <p:attrName>style.visibility</p:attrName>
                                        </p:attrNameLst>
                                      </p:cBhvr>
                                      <p:to>
                                        <p:strVal val="visible"/>
                                      </p:to>
                                    </p:set>
                                    <p:animEffect transition="in" filter="blinds(horizontal)">
                                      <p:cBhvr>
                                        <p:cTn id="25" dur="500"/>
                                        <p:tgtEl>
                                          <p:spTgt spid="14339">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14339">
                                            <p:txEl>
                                              <p:pRg st="5" end="5"/>
                                            </p:txEl>
                                          </p:spTgt>
                                        </p:tgtEl>
                                        <p:attrNameLst>
                                          <p:attrName>style.visibility</p:attrName>
                                        </p:attrNameLst>
                                      </p:cBhvr>
                                      <p:to>
                                        <p:strVal val="visible"/>
                                      </p:to>
                                    </p:set>
                                    <p:animEffect transition="in" filter="blinds(horizontal)">
                                      <p:cBhvr>
                                        <p:cTn id="30" dur="500"/>
                                        <p:tgtEl>
                                          <p:spTgt spid="14339">
                                            <p:txEl>
                                              <p:pRg st="5" end="5"/>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3" presetClass="entr" presetSubtype="10" fill="hold" grpId="0" nodeType="clickEffect">
                                  <p:stCondLst>
                                    <p:cond delay="0"/>
                                  </p:stCondLst>
                                  <p:childTnLst>
                                    <p:set>
                                      <p:cBhvr>
                                        <p:cTn id="34" dur="1" fill="hold">
                                          <p:stCondLst>
                                            <p:cond delay="0"/>
                                          </p:stCondLst>
                                        </p:cTn>
                                        <p:tgtEl>
                                          <p:spTgt spid="14339">
                                            <p:txEl>
                                              <p:pRg st="6" end="6"/>
                                            </p:txEl>
                                          </p:spTgt>
                                        </p:tgtEl>
                                        <p:attrNameLst>
                                          <p:attrName>style.visibility</p:attrName>
                                        </p:attrNameLst>
                                      </p:cBhvr>
                                      <p:to>
                                        <p:strVal val="visible"/>
                                      </p:to>
                                    </p:set>
                                    <p:animEffect transition="in" filter="blinds(horizontal)">
                                      <p:cBhvr>
                                        <p:cTn id="35" dur="500"/>
                                        <p:tgtEl>
                                          <p:spTgt spid="143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8">
            <a:extLst>
              <a:ext uri="{FF2B5EF4-FFF2-40B4-BE49-F238E27FC236}">
                <a16:creationId xmlns:a16="http://schemas.microsoft.com/office/drawing/2014/main" id="{EFA727B1-32D1-4385-91BB-013D77B2E3DA}"/>
              </a:ext>
            </a:extLst>
          </p:cNvPr>
          <p:cNvSpPr>
            <a:spLocks noGrp="1" noChangeArrowheads="1"/>
          </p:cNvSpPr>
          <p:nvPr>
            <p:ph type="title"/>
          </p:nvPr>
        </p:nvSpPr>
        <p:spPr>
          <a:xfrm>
            <a:off x="3009900" y="731837"/>
            <a:ext cx="8229600" cy="1139825"/>
          </a:xfrm>
        </p:spPr>
        <p:txBody>
          <a:bodyPr/>
          <a:lstStyle/>
          <a:p>
            <a:pPr eaLnBrk="1" hangingPunct="1"/>
            <a:r>
              <a:rPr lang="en-GB" altLang="en-US" dirty="0"/>
              <a:t>References and appendices</a:t>
            </a:r>
          </a:p>
        </p:txBody>
      </p:sp>
      <p:sp>
        <p:nvSpPr>
          <p:cNvPr id="18441" name="Rectangle 9">
            <a:extLst>
              <a:ext uri="{FF2B5EF4-FFF2-40B4-BE49-F238E27FC236}">
                <a16:creationId xmlns:a16="http://schemas.microsoft.com/office/drawing/2014/main" id="{81EB58D2-A6DD-4E45-A59D-34CD42980386}"/>
              </a:ext>
            </a:extLst>
          </p:cNvPr>
          <p:cNvSpPr>
            <a:spLocks noGrp="1" noChangeArrowheads="1"/>
          </p:cNvSpPr>
          <p:nvPr>
            <p:ph type="body" sz="half" idx="1"/>
          </p:nvPr>
        </p:nvSpPr>
        <p:spPr>
          <a:xfrm>
            <a:off x="840105" y="1948815"/>
            <a:ext cx="9342120" cy="1240155"/>
          </a:xfrm>
        </p:spPr>
        <p:txBody>
          <a:bodyPr>
            <a:normAutofit/>
          </a:bodyPr>
          <a:lstStyle/>
          <a:p>
            <a:pPr marL="0" indent="0">
              <a:buNone/>
            </a:pPr>
            <a:r>
              <a:rPr lang="en-GB" altLang="en-US" sz="2800" dirty="0"/>
              <a:t>In-text references should follow the APA 7</a:t>
            </a:r>
            <a:r>
              <a:rPr lang="en-GB" altLang="en-US" sz="2800" baseline="30000" dirty="0"/>
              <a:t>th</a:t>
            </a:r>
            <a:r>
              <a:rPr lang="en-GB" altLang="en-US" sz="2800" dirty="0"/>
              <a:t> edition  format and come before the appendices</a:t>
            </a:r>
          </a:p>
        </p:txBody>
      </p:sp>
      <p:sp>
        <p:nvSpPr>
          <p:cNvPr id="7" name="Rectangle 3">
            <a:extLst>
              <a:ext uri="{FF2B5EF4-FFF2-40B4-BE49-F238E27FC236}">
                <a16:creationId xmlns:a16="http://schemas.microsoft.com/office/drawing/2014/main" id="{84EAA3D6-E8A4-4408-A842-D9AD88721632}"/>
              </a:ext>
            </a:extLst>
          </p:cNvPr>
          <p:cNvSpPr>
            <a:spLocks noGrp="1" noChangeArrowheads="1"/>
          </p:cNvSpPr>
          <p:nvPr>
            <p:ph sz="half" idx="2"/>
          </p:nvPr>
        </p:nvSpPr>
        <p:spPr>
          <a:xfrm>
            <a:off x="840105" y="3028951"/>
            <a:ext cx="10972800" cy="3314699"/>
          </a:xfrm>
        </p:spPr>
        <p:txBody>
          <a:bodyPr>
            <a:normAutofit/>
          </a:bodyPr>
          <a:lstStyle/>
          <a:p>
            <a:pPr marL="0" indent="0" eaLnBrk="1" hangingPunct="1">
              <a:lnSpc>
                <a:spcPct val="90000"/>
              </a:lnSpc>
              <a:buNone/>
            </a:pPr>
            <a:r>
              <a:rPr lang="en-GB" altLang="en-US" dirty="0"/>
              <a:t>Appendices must be individually labelled (appendix 1: word list, 2: informed consent sheet etc)</a:t>
            </a:r>
          </a:p>
          <a:p>
            <a:pPr marL="457200" indent="-457200">
              <a:buFont typeface="+mj-lt"/>
              <a:buAutoNum type="arabicPeriod"/>
            </a:pPr>
            <a:r>
              <a:rPr lang="en-GB" altLang="en-US" dirty="0"/>
              <a:t>Word list </a:t>
            </a:r>
          </a:p>
          <a:p>
            <a:pPr marL="457200" indent="-457200">
              <a:buFont typeface="+mj-lt"/>
              <a:buAutoNum type="arabicPeriod"/>
            </a:pPr>
            <a:r>
              <a:rPr lang="en-GB" altLang="en-US" dirty="0"/>
              <a:t>Standardised instructions</a:t>
            </a:r>
          </a:p>
          <a:p>
            <a:pPr marL="457200" indent="-457200">
              <a:buFont typeface="+mj-lt"/>
              <a:buAutoNum type="arabicPeriod"/>
            </a:pPr>
            <a:r>
              <a:rPr lang="en-GB" altLang="en-US" dirty="0"/>
              <a:t>Information sheet and Informed consent form</a:t>
            </a:r>
          </a:p>
          <a:p>
            <a:pPr marL="457200" indent="-457200">
              <a:buFont typeface="+mj-lt"/>
              <a:buAutoNum type="arabicPeriod"/>
            </a:pPr>
            <a:r>
              <a:rPr lang="en-GB" altLang="en-US" dirty="0"/>
              <a:t>Debrief sheet</a:t>
            </a:r>
          </a:p>
          <a:p>
            <a:pPr marL="457200" indent="-457200">
              <a:buFont typeface="+mj-lt"/>
              <a:buAutoNum type="arabicPeriod"/>
            </a:pPr>
            <a:r>
              <a:rPr lang="en-GB" altLang="en-US" dirty="0"/>
              <a:t>Raw data (Scores)</a:t>
            </a:r>
          </a:p>
          <a:p>
            <a:pPr marL="457200" indent="-457200">
              <a:buFont typeface="+mj-lt"/>
              <a:buAutoNum type="arabicPeriod"/>
            </a:pPr>
            <a:r>
              <a:rPr lang="en-GB" altLang="en-US" dirty="0"/>
              <a:t>SPSS results (Wilcoxon)</a:t>
            </a:r>
          </a:p>
          <a:p>
            <a:pPr eaLnBrk="1" hangingPunct="1">
              <a:lnSpc>
                <a:spcPct val="90000"/>
              </a:lnSpc>
              <a:buFont typeface="Wingdings" panose="05000000000000000000" pitchFamily="2" charset="2"/>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441">
                                            <p:txEl>
                                              <p:pRg st="0" end="0"/>
                                            </p:txEl>
                                          </p:spTgt>
                                        </p:tgtEl>
                                        <p:attrNameLst>
                                          <p:attrName>style.visibility</p:attrName>
                                        </p:attrNameLst>
                                      </p:cBhvr>
                                      <p:to>
                                        <p:strVal val="visible"/>
                                      </p:to>
                                    </p:set>
                                    <p:animEffect transition="in" filter="blinds(horizontal)">
                                      <p:cBhvr>
                                        <p:cTn id="7" dur="500"/>
                                        <p:tgtEl>
                                          <p:spTgt spid="1844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blinds(horizontal)">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blinds(horizontal)">
                                      <p:cBhvr>
                                        <p:cTn id="17" dur="500"/>
                                        <p:tgtEl>
                                          <p:spTgt spid="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Effect transition="in" filter="blinds(horizontal)">
                                      <p:cBhvr>
                                        <p:cTn id="22" dur="500"/>
                                        <p:tgtEl>
                                          <p:spTgt spid="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animEffect transition="in" filter="blinds(horizontal)">
                                      <p:cBhvr>
                                        <p:cTn id="27" dur="500"/>
                                        <p:tgtEl>
                                          <p:spTgt spid="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7">
                                            <p:txEl>
                                              <p:pRg st="4" end="4"/>
                                            </p:txEl>
                                          </p:spTgt>
                                        </p:tgtEl>
                                        <p:attrNameLst>
                                          <p:attrName>style.visibility</p:attrName>
                                        </p:attrNameLst>
                                      </p:cBhvr>
                                      <p:to>
                                        <p:strVal val="visible"/>
                                      </p:to>
                                    </p:set>
                                    <p:animEffect transition="in" filter="blinds(horizontal)">
                                      <p:cBhvr>
                                        <p:cTn id="32" dur="500"/>
                                        <p:tgtEl>
                                          <p:spTgt spid="7">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Effect transition="in" filter="blinds(horizontal)">
                                      <p:cBhvr>
                                        <p:cTn id="37" dur="500"/>
                                        <p:tgtEl>
                                          <p:spTgt spid="7">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7">
                                            <p:txEl>
                                              <p:pRg st="6" end="6"/>
                                            </p:txEl>
                                          </p:spTgt>
                                        </p:tgtEl>
                                        <p:attrNameLst>
                                          <p:attrName>style.visibility</p:attrName>
                                        </p:attrNameLst>
                                      </p:cBhvr>
                                      <p:to>
                                        <p:strVal val="visible"/>
                                      </p:to>
                                    </p:set>
                                    <p:animEffect transition="in" filter="blinds(horizontal)">
                                      <p:cBhvr>
                                        <p:cTn id="42"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1" grpId="0" build="p"/>
      <p:bldP spid="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9F285E5D-5C44-42C3-BC3A-DCDFA8289B84}"/>
              </a:ext>
            </a:extLst>
          </p:cNvPr>
          <p:cNvSpPr>
            <a:spLocks noGrp="1" noChangeArrowheads="1"/>
          </p:cNvSpPr>
          <p:nvPr>
            <p:ph type="title"/>
          </p:nvPr>
        </p:nvSpPr>
        <p:spPr>
          <a:xfrm>
            <a:off x="2136775" y="228600"/>
            <a:ext cx="8153400" cy="990600"/>
          </a:xfrm>
        </p:spPr>
        <p:txBody>
          <a:bodyPr/>
          <a:lstStyle/>
          <a:p>
            <a:pPr eaLnBrk="1" hangingPunct="1"/>
            <a:r>
              <a:rPr lang="en-GB" altLang="en-US"/>
              <a:t>General points</a:t>
            </a:r>
          </a:p>
        </p:txBody>
      </p:sp>
      <p:sp>
        <p:nvSpPr>
          <p:cNvPr id="23555" name="Rectangle 3">
            <a:extLst>
              <a:ext uri="{FF2B5EF4-FFF2-40B4-BE49-F238E27FC236}">
                <a16:creationId xmlns:a16="http://schemas.microsoft.com/office/drawing/2014/main" id="{EFA9A8E1-AEDC-4EDB-B4F0-CE4635713914}"/>
              </a:ext>
            </a:extLst>
          </p:cNvPr>
          <p:cNvSpPr>
            <a:spLocks noGrp="1" noChangeArrowheads="1"/>
          </p:cNvSpPr>
          <p:nvPr>
            <p:ph sz="quarter" idx="1"/>
          </p:nvPr>
        </p:nvSpPr>
        <p:spPr>
          <a:xfrm>
            <a:off x="1703389" y="1700213"/>
            <a:ext cx="4643437" cy="4495800"/>
          </a:xfrm>
        </p:spPr>
        <p:txBody>
          <a:bodyPr>
            <a:normAutofit fontScale="92500" lnSpcReduction="20000"/>
          </a:bodyPr>
          <a:lstStyle/>
          <a:p>
            <a:pPr eaLnBrk="1" hangingPunct="1"/>
            <a:r>
              <a:rPr lang="en-GB" altLang="en-US" sz="2400"/>
              <a:t>Style</a:t>
            </a:r>
          </a:p>
          <a:p>
            <a:pPr lvl="1" eaLnBrk="1" hangingPunct="1"/>
            <a:r>
              <a:rPr lang="en-GB" altLang="en-US"/>
              <a:t>Write in the past tense throughout</a:t>
            </a:r>
          </a:p>
          <a:p>
            <a:pPr lvl="1" eaLnBrk="1" hangingPunct="1"/>
            <a:r>
              <a:rPr lang="en-GB" altLang="en-US"/>
              <a:t>Avoid personal opinions and anecdotes</a:t>
            </a:r>
          </a:p>
          <a:p>
            <a:pPr lvl="1" eaLnBrk="1" hangingPunct="1"/>
            <a:r>
              <a:rPr lang="en-GB" altLang="en-US"/>
              <a:t>Do </a:t>
            </a:r>
            <a:r>
              <a:rPr lang="en-GB" altLang="en-US" i="1"/>
              <a:t>not</a:t>
            </a:r>
            <a:r>
              <a:rPr lang="en-GB" altLang="en-US"/>
              <a:t> write in the first person</a:t>
            </a:r>
          </a:p>
          <a:p>
            <a:pPr lvl="2" eaLnBrk="1" hangingPunct="1"/>
            <a:r>
              <a:rPr lang="en-GB" altLang="en-US"/>
              <a:t>E.g. ‘I carried out an experiment to investigate…’</a:t>
            </a:r>
          </a:p>
          <a:p>
            <a:pPr lvl="1" eaLnBrk="1" hangingPunct="1"/>
            <a:r>
              <a:rPr lang="en-GB" altLang="en-US"/>
              <a:t>Write in the </a:t>
            </a:r>
            <a:r>
              <a:rPr lang="en-GB" altLang="en-US" i="1"/>
              <a:t>third person impersonal</a:t>
            </a:r>
            <a:r>
              <a:rPr lang="en-GB" altLang="en-US"/>
              <a:t> e.g.</a:t>
            </a:r>
          </a:p>
          <a:p>
            <a:pPr lvl="2" eaLnBrk="1" hangingPunct="1"/>
            <a:r>
              <a:rPr lang="en-GB" altLang="en-US"/>
              <a:t>This study investigated the issue of ….</a:t>
            </a:r>
          </a:p>
          <a:p>
            <a:pPr lvl="2" eaLnBrk="1" hangingPunct="1"/>
            <a:r>
              <a:rPr lang="en-GB" altLang="en-US"/>
              <a:t>Participants were given the following instructions…</a:t>
            </a:r>
          </a:p>
          <a:p>
            <a:pPr lvl="2" eaLnBrk="1" hangingPunct="1"/>
            <a:r>
              <a:rPr lang="en-GB" altLang="en-US"/>
              <a:t>The results of this study are supportive of the findings of …</a:t>
            </a:r>
          </a:p>
          <a:p>
            <a:pPr lvl="2" eaLnBrk="1" hangingPunct="1"/>
            <a:r>
              <a:rPr lang="en-GB" altLang="en-US"/>
              <a:t>A limitation of the current study was ...</a:t>
            </a:r>
          </a:p>
          <a:p>
            <a:pPr lvl="2" eaLnBrk="1" hangingPunct="1"/>
            <a:endParaRPr lang="en-GB" altLang="en-US"/>
          </a:p>
        </p:txBody>
      </p:sp>
      <p:sp>
        <p:nvSpPr>
          <p:cNvPr id="4" name="Rectangle 3">
            <a:extLst>
              <a:ext uri="{FF2B5EF4-FFF2-40B4-BE49-F238E27FC236}">
                <a16:creationId xmlns:a16="http://schemas.microsoft.com/office/drawing/2014/main" id="{6FF4BA36-4ECE-4811-89A2-47DA61EA0B58}"/>
              </a:ext>
            </a:extLst>
          </p:cNvPr>
          <p:cNvSpPr txBox="1">
            <a:spLocks noChangeArrowheads="1"/>
          </p:cNvSpPr>
          <p:nvPr/>
        </p:nvSpPr>
        <p:spPr bwMode="auto">
          <a:xfrm>
            <a:off x="6027738" y="1679575"/>
            <a:ext cx="426561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19088" indent="-319088">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639763" indent="-2730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lvl="1" eaLnBrk="1" hangingPunct="1"/>
            <a:r>
              <a:rPr lang="en-GB" altLang="en-US"/>
              <a:t>Use ‘non sexist’ language</a:t>
            </a:r>
          </a:p>
          <a:p>
            <a:pPr lvl="2" eaLnBrk="1" hangingPunct="1"/>
            <a:r>
              <a:rPr lang="en-GB" altLang="en-US"/>
              <a:t>avoid generic use of male pronouns</a:t>
            </a:r>
          </a:p>
          <a:p>
            <a:pPr lvl="2" eaLnBrk="1" hangingPunct="1"/>
            <a:r>
              <a:rPr lang="en-GB" altLang="en-US"/>
              <a:t>Example: instead of writing …</a:t>
            </a:r>
          </a:p>
          <a:p>
            <a:pPr lvl="3" eaLnBrk="1" hangingPunct="1"/>
            <a:r>
              <a:rPr lang="en-GB" altLang="en-US"/>
              <a:t>‘when the participant arrived in the room </a:t>
            </a:r>
            <a:r>
              <a:rPr lang="en-GB" altLang="en-US" i="1"/>
              <a:t>he</a:t>
            </a:r>
            <a:r>
              <a:rPr lang="en-GB" altLang="en-US"/>
              <a:t> was given the following instructions…’</a:t>
            </a:r>
          </a:p>
          <a:p>
            <a:pPr lvl="2" eaLnBrk="1" hangingPunct="1"/>
            <a:r>
              <a:rPr lang="en-GB" altLang="en-US"/>
              <a:t>write …</a:t>
            </a:r>
          </a:p>
          <a:p>
            <a:pPr lvl="3" eaLnBrk="1" hangingPunct="1"/>
            <a:r>
              <a:rPr lang="en-GB" altLang="en-US"/>
              <a:t>‘when </a:t>
            </a:r>
            <a:r>
              <a:rPr lang="en-GB" altLang="en-US" i="1"/>
              <a:t>participants</a:t>
            </a:r>
            <a:r>
              <a:rPr lang="en-GB" altLang="en-US"/>
              <a:t> arrived in the room, </a:t>
            </a:r>
            <a:r>
              <a:rPr lang="en-GB" altLang="en-US" i="1"/>
              <a:t>they</a:t>
            </a:r>
            <a:r>
              <a:rPr lang="en-GB" altLang="en-US"/>
              <a:t> were given the following instructions’.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blinds(horizontal)">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blinds(horizontal)">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blinds(horizontal)">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blinds(horizontal)">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blinds(horizontal)">
                                      <p:cBhvr>
                                        <p:cTn id="27" dur="500"/>
                                        <p:tgtEl>
                                          <p:spTgt spid="235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blinds(horizontal)">
                                      <p:cBhvr>
                                        <p:cTn id="32" dur="500"/>
                                        <p:tgtEl>
                                          <p:spTgt spid="2355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23555">
                                            <p:txEl>
                                              <p:pRg st="6" end="6"/>
                                            </p:txEl>
                                          </p:spTgt>
                                        </p:tgtEl>
                                        <p:attrNameLst>
                                          <p:attrName>style.visibility</p:attrName>
                                        </p:attrNameLst>
                                      </p:cBhvr>
                                      <p:to>
                                        <p:strVal val="visible"/>
                                      </p:to>
                                    </p:set>
                                    <p:animEffect transition="in" filter="blinds(horizontal)">
                                      <p:cBhvr>
                                        <p:cTn id="37" dur="500"/>
                                        <p:tgtEl>
                                          <p:spTgt spid="2355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23555">
                                            <p:txEl>
                                              <p:pRg st="7" end="7"/>
                                            </p:txEl>
                                          </p:spTgt>
                                        </p:tgtEl>
                                        <p:attrNameLst>
                                          <p:attrName>style.visibility</p:attrName>
                                        </p:attrNameLst>
                                      </p:cBhvr>
                                      <p:to>
                                        <p:strVal val="visible"/>
                                      </p:to>
                                    </p:set>
                                    <p:animEffect transition="in" filter="blinds(horizontal)">
                                      <p:cBhvr>
                                        <p:cTn id="42" dur="500"/>
                                        <p:tgtEl>
                                          <p:spTgt spid="2355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23555">
                                            <p:txEl>
                                              <p:pRg st="8" end="8"/>
                                            </p:txEl>
                                          </p:spTgt>
                                        </p:tgtEl>
                                        <p:attrNameLst>
                                          <p:attrName>style.visibility</p:attrName>
                                        </p:attrNameLst>
                                      </p:cBhvr>
                                      <p:to>
                                        <p:strVal val="visible"/>
                                      </p:to>
                                    </p:set>
                                    <p:animEffect transition="in" filter="blinds(horizontal)">
                                      <p:cBhvr>
                                        <p:cTn id="47" dur="500"/>
                                        <p:tgtEl>
                                          <p:spTgt spid="2355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23555">
                                            <p:txEl>
                                              <p:pRg st="9" end="9"/>
                                            </p:txEl>
                                          </p:spTgt>
                                        </p:tgtEl>
                                        <p:attrNameLst>
                                          <p:attrName>style.visibility</p:attrName>
                                        </p:attrNameLst>
                                      </p:cBhvr>
                                      <p:to>
                                        <p:strVal val="visible"/>
                                      </p:to>
                                    </p:set>
                                    <p:animEffect transition="in" filter="blinds(horizontal)">
                                      <p:cBhvr>
                                        <p:cTn id="52" dur="500"/>
                                        <p:tgtEl>
                                          <p:spTgt spid="23555">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4">
                                            <p:txEl>
                                              <p:pRg st="0" end="0"/>
                                            </p:txEl>
                                          </p:spTgt>
                                        </p:tgtEl>
                                        <p:attrNameLst>
                                          <p:attrName>style.visibility</p:attrName>
                                        </p:attrNameLst>
                                      </p:cBhvr>
                                      <p:to>
                                        <p:strVal val="visible"/>
                                      </p:to>
                                    </p:set>
                                    <p:animEffect transition="in" filter="blinds(horizontal)">
                                      <p:cBhvr>
                                        <p:cTn id="57" dur="500"/>
                                        <p:tgtEl>
                                          <p:spTgt spid="4">
                                            <p:txEl>
                                              <p:pRg st="0" end="0"/>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3" presetClass="entr" presetSubtype="10" fill="hold" grpId="0" nodeType="clickEffect">
                                  <p:stCondLst>
                                    <p:cond delay="0"/>
                                  </p:stCondLst>
                                  <p:childTnLst>
                                    <p:set>
                                      <p:cBhvr>
                                        <p:cTn id="61" dur="1" fill="hold">
                                          <p:stCondLst>
                                            <p:cond delay="0"/>
                                          </p:stCondLst>
                                        </p:cTn>
                                        <p:tgtEl>
                                          <p:spTgt spid="4">
                                            <p:txEl>
                                              <p:pRg st="1" end="1"/>
                                            </p:txEl>
                                          </p:spTgt>
                                        </p:tgtEl>
                                        <p:attrNameLst>
                                          <p:attrName>style.visibility</p:attrName>
                                        </p:attrNameLst>
                                      </p:cBhvr>
                                      <p:to>
                                        <p:strVal val="visible"/>
                                      </p:to>
                                    </p:set>
                                    <p:animEffect transition="in" filter="blinds(horizontal)">
                                      <p:cBhvr>
                                        <p:cTn id="62" dur="500"/>
                                        <p:tgtEl>
                                          <p:spTgt spid="4">
                                            <p:txEl>
                                              <p:pRg st="1" end="1"/>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3" presetClass="entr" presetSubtype="10" fill="hold" grpId="0" nodeType="clickEffect">
                                  <p:stCondLst>
                                    <p:cond delay="0"/>
                                  </p:stCondLst>
                                  <p:childTnLst>
                                    <p:set>
                                      <p:cBhvr>
                                        <p:cTn id="66" dur="1" fill="hold">
                                          <p:stCondLst>
                                            <p:cond delay="0"/>
                                          </p:stCondLst>
                                        </p:cTn>
                                        <p:tgtEl>
                                          <p:spTgt spid="4">
                                            <p:txEl>
                                              <p:pRg st="2" end="2"/>
                                            </p:txEl>
                                          </p:spTgt>
                                        </p:tgtEl>
                                        <p:attrNameLst>
                                          <p:attrName>style.visibility</p:attrName>
                                        </p:attrNameLst>
                                      </p:cBhvr>
                                      <p:to>
                                        <p:strVal val="visible"/>
                                      </p:to>
                                    </p:set>
                                    <p:animEffect transition="in" filter="blinds(horizontal)">
                                      <p:cBhvr>
                                        <p:cTn id="67" dur="500"/>
                                        <p:tgtEl>
                                          <p:spTgt spid="4">
                                            <p:txEl>
                                              <p:pRg st="2" end="2"/>
                                            </p:txEl>
                                          </p:spTgt>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3" presetClass="entr" presetSubtype="10" fill="hold" grpId="0" nodeType="clickEffect">
                                  <p:stCondLst>
                                    <p:cond delay="0"/>
                                  </p:stCondLst>
                                  <p:childTnLst>
                                    <p:set>
                                      <p:cBhvr>
                                        <p:cTn id="71" dur="1" fill="hold">
                                          <p:stCondLst>
                                            <p:cond delay="0"/>
                                          </p:stCondLst>
                                        </p:cTn>
                                        <p:tgtEl>
                                          <p:spTgt spid="4">
                                            <p:txEl>
                                              <p:pRg st="3" end="3"/>
                                            </p:txEl>
                                          </p:spTgt>
                                        </p:tgtEl>
                                        <p:attrNameLst>
                                          <p:attrName>style.visibility</p:attrName>
                                        </p:attrNameLst>
                                      </p:cBhvr>
                                      <p:to>
                                        <p:strVal val="visible"/>
                                      </p:to>
                                    </p:set>
                                    <p:animEffect transition="in" filter="blinds(horizontal)">
                                      <p:cBhvr>
                                        <p:cTn id="72" dur="500"/>
                                        <p:tgtEl>
                                          <p:spTgt spid="4">
                                            <p:txEl>
                                              <p:pRg st="3" end="3"/>
                                            </p:txEl>
                                          </p:spTgt>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3" presetClass="entr" presetSubtype="10" fill="hold" grpId="0" nodeType="clickEffect">
                                  <p:stCondLst>
                                    <p:cond delay="0"/>
                                  </p:stCondLst>
                                  <p:childTnLst>
                                    <p:set>
                                      <p:cBhvr>
                                        <p:cTn id="76" dur="1" fill="hold">
                                          <p:stCondLst>
                                            <p:cond delay="0"/>
                                          </p:stCondLst>
                                        </p:cTn>
                                        <p:tgtEl>
                                          <p:spTgt spid="4">
                                            <p:txEl>
                                              <p:pRg st="4" end="4"/>
                                            </p:txEl>
                                          </p:spTgt>
                                        </p:tgtEl>
                                        <p:attrNameLst>
                                          <p:attrName>style.visibility</p:attrName>
                                        </p:attrNameLst>
                                      </p:cBhvr>
                                      <p:to>
                                        <p:strVal val="visible"/>
                                      </p:to>
                                    </p:set>
                                    <p:animEffect transition="in" filter="blinds(horizontal)">
                                      <p:cBhvr>
                                        <p:cTn id="77" dur="500"/>
                                        <p:tgtEl>
                                          <p:spTgt spid="4">
                                            <p:txEl>
                                              <p:pRg st="4" end="4"/>
                                            </p:txEl>
                                          </p:spTgt>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3" presetClass="entr" presetSubtype="10" fill="hold" grpId="0" nodeType="clickEffect">
                                  <p:stCondLst>
                                    <p:cond delay="0"/>
                                  </p:stCondLst>
                                  <p:childTnLst>
                                    <p:set>
                                      <p:cBhvr>
                                        <p:cTn id="81" dur="1" fill="hold">
                                          <p:stCondLst>
                                            <p:cond delay="0"/>
                                          </p:stCondLst>
                                        </p:cTn>
                                        <p:tgtEl>
                                          <p:spTgt spid="4">
                                            <p:txEl>
                                              <p:pRg st="5" end="5"/>
                                            </p:txEl>
                                          </p:spTgt>
                                        </p:tgtEl>
                                        <p:attrNameLst>
                                          <p:attrName>style.visibility</p:attrName>
                                        </p:attrNameLst>
                                      </p:cBhvr>
                                      <p:to>
                                        <p:strVal val="visible"/>
                                      </p:to>
                                    </p:set>
                                    <p:animEffect transition="in" filter="blinds(horizontal)">
                                      <p:cBhvr>
                                        <p:cTn id="8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4"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SLIDEGUID" val="434B3DF4DB6043A4834CAC3B06DD50DF"/>
  <p:tag name="SLIDEID" val="434B3DF4DB6043A4834CAC3B06DD50DF"/>
  <p:tag name="SLIDEORDER" val="1"/>
  <p:tag name="SLIDETYPE" val="Q"/>
  <p:tag name="DEMOGRAPHIC" val="False"/>
  <p:tag name="SPEEDSCORING" val="False"/>
  <p:tag name="QUESTIONALIAS" val="The research hypothesis..."/>
  <p:tag name="ANSWERSALIAS" val="There will be a significant difference between colour naming times in the two conditions¤Colour naming times will be significantly longer in the incongruent condition"/>
  <p:tag name="RESPONSESGATHERED" val="False"/>
</p:tagLst>
</file>

<file path=ppt/tags/tag2.xml><?xml version="1.0" encoding="utf-8"?>
<p:tagLst xmlns:a="http://schemas.openxmlformats.org/drawingml/2006/main" xmlns:r="http://schemas.openxmlformats.org/officeDocument/2006/relationships" xmlns:p="http://schemas.openxmlformats.org/presentationml/2006/main">
  <p:tag name="TEXTLENGTH" val="167"/>
  <p:tag name="FONTSIZE" val="28"/>
  <p:tag name="BULLETTYPE" val="ppBulletArabicPeriod"/>
  <p:tag name="ANSWERTEXT" val="There will be a significant difference between colour naming times in the two conditions&#10;Colour naming times will be significantly longer in the incongruent condition"/>
</p:tagLst>
</file>

<file path=ppt/tags/tag3.xml><?xml version="1.0" encoding="utf-8"?>
<p:tagLst xmlns:a="http://schemas.openxmlformats.org/drawingml/2006/main" xmlns:r="http://schemas.openxmlformats.org/officeDocument/2006/relationships" xmlns:p="http://schemas.openxmlformats.org/presentationml/2006/main">
  <p:tag name="SLIDEGUID" val="A7B0AE4F271542DDA81D512DA1371DCA"/>
  <p:tag name="SLIDEID" val="A7B0AE4F271542DDA81D512DA1371DCA"/>
  <p:tag name="SLIDEORDER" val="1"/>
  <p:tag name="SLIDETYPE" val="Q"/>
  <p:tag name="DEMOGRAPHIC" val="False"/>
  <p:tag name="SPEEDSCORING" val="False"/>
  <p:tag name="QUESTIONALIAS" val="The design of the study was..."/>
  <p:tag name="ANSWERSALIAS" val="Correlational¤Related¤Unrelated"/>
  <p:tag name="RESPONSESGATHERED" val="False"/>
</p:tagLst>
</file>

<file path=ppt/tags/tag4.xml><?xml version="1.0" encoding="utf-8"?>
<p:tagLst xmlns:a="http://schemas.openxmlformats.org/drawingml/2006/main" xmlns:r="http://schemas.openxmlformats.org/officeDocument/2006/relationships" xmlns:p="http://schemas.openxmlformats.org/presentationml/2006/main">
  <p:tag name="TEXTLENGTH" val="33"/>
  <p:tag name="FONTSIZE" val="32"/>
  <p:tag name="BULLETTYPE" val="ppBulletArabicPeriod"/>
  <p:tag name="ANSWERTEXT" val="Correlational&#10;Related&#10;Unrelated"/>
</p:tagLst>
</file>

<file path=ppt/tags/tag5.xml><?xml version="1.0" encoding="utf-8"?>
<p:tagLst xmlns:a="http://schemas.openxmlformats.org/drawingml/2006/main" xmlns:r="http://schemas.openxmlformats.org/officeDocument/2006/relationships" xmlns:p="http://schemas.openxmlformats.org/presentationml/2006/main">
  <p:tag name="TEXTLENGTH" val="132"/>
  <p:tag name="FONTSIZE" val="32"/>
  <p:tag name="BULLETTYPE" val="ppBulletArabicPeriod"/>
  <p:tag name="ANSWERTEXT" val="The colours in which the words were presented&#10;Time taken to name the colours (msecs)&#10;The congruency of the words and their colours"/>
</p:tagLst>
</file>

<file path=ppt/tags/tag6.xml><?xml version="1.0" encoding="utf-8"?>
<p:tagLst xmlns:a="http://schemas.openxmlformats.org/drawingml/2006/main" xmlns:r="http://schemas.openxmlformats.org/officeDocument/2006/relationships" xmlns:p="http://schemas.openxmlformats.org/presentationml/2006/main">
  <p:tag name="TEXTLENGTH" val="132"/>
  <p:tag name="FONTSIZE" val="32"/>
  <p:tag name="BULLETTYPE" val="ppBulletArabicPeriod"/>
  <p:tag name="ANSWERTEXT" val="The colours in which the words were presented&#10;Time taken to name the colours (msecs)&#10;The congruency of the words and their colours"/>
</p:tagLst>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1549</Words>
  <Application>Microsoft Office PowerPoint</Application>
  <PresentationFormat>Widescreen</PresentationFormat>
  <Paragraphs>220</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Century Gothic</vt:lpstr>
      <vt:lpstr>Times New Roman</vt:lpstr>
      <vt:lpstr>Tw Cen MT</vt:lpstr>
      <vt:lpstr>Wingdings</vt:lpstr>
      <vt:lpstr>Wingdings 2</vt:lpstr>
      <vt:lpstr>Vapor Trail</vt:lpstr>
      <vt:lpstr>Research methods</vt:lpstr>
      <vt:lpstr>Working memory and the WLE</vt:lpstr>
      <vt:lpstr>The Word-Length Effect</vt:lpstr>
      <vt:lpstr>PowerPoint Presentation</vt:lpstr>
      <vt:lpstr>The Word-Length Effect </vt:lpstr>
      <vt:lpstr>The research hypotheses...</vt:lpstr>
      <vt:lpstr>The design of the study</vt:lpstr>
      <vt:lpstr>Your task</vt:lpstr>
      <vt:lpstr>Introduction</vt:lpstr>
      <vt:lpstr>Method</vt:lpstr>
      <vt:lpstr>Method cont’d</vt:lpstr>
      <vt:lpstr>Method cont’d</vt:lpstr>
      <vt:lpstr>Method cont’d</vt:lpstr>
      <vt:lpstr>Method cont’d</vt:lpstr>
      <vt:lpstr>Method cont’d</vt:lpstr>
      <vt:lpstr>Results</vt:lpstr>
      <vt:lpstr>Method cont’d</vt:lpstr>
      <vt:lpstr>References and appendices</vt:lpstr>
      <vt:lpstr>General points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23</cp:revision>
  <dcterms:created xsi:type="dcterms:W3CDTF">2017-01-31T10:48:02Z</dcterms:created>
  <dcterms:modified xsi:type="dcterms:W3CDTF">2023-03-01T08:34:25Z</dcterms:modified>
</cp:coreProperties>
</file>