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89" r:id="rId1"/>
  </p:sldMasterIdLst>
  <p:notesMasterIdLst>
    <p:notesMasterId r:id="rId56"/>
  </p:notesMasterIdLst>
  <p:handoutMasterIdLst>
    <p:handoutMasterId r:id="rId57"/>
  </p:handoutMasterIdLst>
  <p:sldIdLst>
    <p:sldId id="256" r:id="rId2"/>
    <p:sldId id="378" r:id="rId3"/>
    <p:sldId id="365" r:id="rId4"/>
    <p:sldId id="328" r:id="rId5"/>
    <p:sldId id="362" r:id="rId6"/>
    <p:sldId id="363" r:id="rId7"/>
    <p:sldId id="329" r:id="rId8"/>
    <p:sldId id="381" r:id="rId9"/>
    <p:sldId id="331" r:id="rId10"/>
    <p:sldId id="290" r:id="rId11"/>
    <p:sldId id="332" r:id="rId12"/>
    <p:sldId id="289" r:id="rId13"/>
    <p:sldId id="382" r:id="rId14"/>
    <p:sldId id="333" r:id="rId15"/>
    <p:sldId id="291" r:id="rId16"/>
    <p:sldId id="397" r:id="rId17"/>
    <p:sldId id="292" r:id="rId18"/>
    <p:sldId id="293" r:id="rId19"/>
    <p:sldId id="294" r:id="rId20"/>
    <p:sldId id="295" r:id="rId21"/>
    <p:sldId id="296" r:id="rId22"/>
    <p:sldId id="297" r:id="rId23"/>
    <p:sldId id="298" r:id="rId24"/>
    <p:sldId id="299" r:id="rId25"/>
    <p:sldId id="300" r:id="rId26"/>
    <p:sldId id="317" r:id="rId27"/>
    <p:sldId id="384" r:id="rId28"/>
    <p:sldId id="386" r:id="rId29"/>
    <p:sldId id="389" r:id="rId30"/>
    <p:sldId id="390" r:id="rId31"/>
    <p:sldId id="301" r:id="rId32"/>
    <p:sldId id="302" r:id="rId33"/>
    <p:sldId id="303" r:id="rId34"/>
    <p:sldId id="391" r:id="rId35"/>
    <p:sldId id="392" r:id="rId36"/>
    <p:sldId id="306" r:id="rId37"/>
    <p:sldId id="393" r:id="rId38"/>
    <p:sldId id="398" r:id="rId39"/>
    <p:sldId id="394" r:id="rId40"/>
    <p:sldId id="366" r:id="rId41"/>
    <p:sldId id="370" r:id="rId42"/>
    <p:sldId id="312" r:id="rId43"/>
    <p:sldId id="377" r:id="rId44"/>
    <p:sldId id="336" r:id="rId45"/>
    <p:sldId id="316" r:id="rId46"/>
    <p:sldId id="396" r:id="rId47"/>
    <p:sldId id="395" r:id="rId48"/>
    <p:sldId id="323" r:id="rId49"/>
    <p:sldId id="324" r:id="rId50"/>
    <p:sldId id="339" r:id="rId51"/>
    <p:sldId id="340" r:id="rId52"/>
    <p:sldId id="310" r:id="rId53"/>
    <p:sldId id="364" r:id="rId54"/>
    <p:sldId id="326" r:id="rId55"/>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60" d="100"/>
          <a:sy n="60" d="100"/>
        </p:scale>
        <p:origin x="1056" y="4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57" d="100"/>
          <a:sy n="57" d="100"/>
        </p:scale>
        <p:origin x="-1788"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handoutMaster" Target="handoutMasters/handoutMaster1.xml"/><Relationship Id="rId61"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01745B1B-5FB2-42CD-B6C9-F733D5FE5D6A}" type="datetimeFigureOut">
              <a:rPr lang="en-US" smtClean="0"/>
              <a:pPr/>
              <a:t>9/15/2020</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3D4EF552-EE29-4511-812A-805608C28B1B}" type="slidenum">
              <a:rPr lang="en-GB" smtClean="0"/>
              <a:pPr/>
              <a:t>‹#›</a:t>
            </a:fld>
            <a:endParaRPr lang="en-GB"/>
          </a:p>
        </p:txBody>
      </p:sp>
    </p:spTree>
    <p:extLst>
      <p:ext uri="{BB962C8B-B14F-4D97-AF65-F5344CB8AC3E}">
        <p14:creationId xmlns:p14="http://schemas.microsoft.com/office/powerpoint/2010/main" val="360079630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62A7A151-6CCF-4459-89F6-B5CD18D1459B}" type="datetimeFigureOut">
              <a:rPr lang="en-US" smtClean="0"/>
              <a:t>9/15/2020</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BA66193A-A129-418F-B31C-9DF1D5DC53B7}" type="slidenum">
              <a:rPr lang="en-US" smtClean="0"/>
              <a:t>‹#›</a:t>
            </a:fld>
            <a:endParaRPr lang="en-US"/>
          </a:p>
        </p:txBody>
      </p:sp>
    </p:spTree>
    <p:extLst>
      <p:ext uri="{BB962C8B-B14F-4D97-AF65-F5344CB8AC3E}">
        <p14:creationId xmlns:p14="http://schemas.microsoft.com/office/powerpoint/2010/main" val="31862916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8370" name="Rectangle 6"/>
          <p:cNvSpPr>
            <a:spLocks noGrp="1" noChangeArrowheads="1"/>
          </p:cNvSpPr>
          <p:nvPr>
            <p:ph type="sldNum"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eaLnBrk="0">
              <a:tabLst>
                <a:tab pos="663310" algn="l"/>
                <a:tab pos="1326619" algn="l"/>
                <a:tab pos="1989929" algn="l"/>
                <a:tab pos="2653238" algn="l"/>
              </a:tabLst>
              <a:defRPr>
                <a:solidFill>
                  <a:schemeClr val="tx1"/>
                </a:solidFill>
                <a:latin typeface="Arial" charset="0"/>
                <a:ea typeface="ＭＳ Ｐゴシック" pitchFamily="-1" charset="-128"/>
              </a:defRPr>
            </a:lvl1pPr>
            <a:lvl2pPr eaLnBrk="0">
              <a:tabLst>
                <a:tab pos="663310" algn="l"/>
                <a:tab pos="1326619" algn="l"/>
                <a:tab pos="1989929" algn="l"/>
                <a:tab pos="2653238" algn="l"/>
              </a:tabLst>
              <a:defRPr>
                <a:solidFill>
                  <a:schemeClr val="tx1"/>
                </a:solidFill>
                <a:latin typeface="Arial" charset="0"/>
                <a:ea typeface="ＭＳ Ｐゴシック" pitchFamily="-1" charset="-128"/>
              </a:defRPr>
            </a:lvl2pPr>
            <a:lvl3pPr eaLnBrk="0">
              <a:tabLst>
                <a:tab pos="663310" algn="l"/>
                <a:tab pos="1326619" algn="l"/>
                <a:tab pos="1989929" algn="l"/>
                <a:tab pos="2653238" algn="l"/>
              </a:tabLst>
              <a:defRPr>
                <a:solidFill>
                  <a:schemeClr val="tx1"/>
                </a:solidFill>
                <a:latin typeface="Arial" charset="0"/>
                <a:ea typeface="ＭＳ Ｐゴシック" pitchFamily="-1" charset="-128"/>
              </a:defRPr>
            </a:lvl3pPr>
            <a:lvl4pPr eaLnBrk="0">
              <a:tabLst>
                <a:tab pos="663310" algn="l"/>
                <a:tab pos="1326619" algn="l"/>
                <a:tab pos="1989929" algn="l"/>
                <a:tab pos="2653238" algn="l"/>
              </a:tabLst>
              <a:defRPr>
                <a:solidFill>
                  <a:schemeClr val="tx1"/>
                </a:solidFill>
                <a:latin typeface="Arial" charset="0"/>
                <a:ea typeface="ＭＳ Ｐゴシック" pitchFamily="-1" charset="-128"/>
              </a:defRPr>
            </a:lvl4pPr>
            <a:lvl5pPr eaLnBrk="0">
              <a:tabLst>
                <a:tab pos="663310" algn="l"/>
                <a:tab pos="1326619" algn="l"/>
                <a:tab pos="1989929" algn="l"/>
                <a:tab pos="2653238" algn="l"/>
              </a:tabLst>
              <a:defRPr>
                <a:solidFill>
                  <a:schemeClr val="tx1"/>
                </a:solidFill>
                <a:latin typeface="Arial" charset="0"/>
                <a:ea typeface="ＭＳ Ｐゴシック" pitchFamily="-1" charset="-128"/>
              </a:defRPr>
            </a:lvl5pPr>
            <a:lvl6pPr marL="2304128" indent="-209466" defTabSz="411660" eaLnBrk="0" fontAlgn="base" hangingPunct="0">
              <a:lnSpc>
                <a:spcPct val="93000"/>
              </a:lnSpc>
              <a:spcBef>
                <a:spcPct val="0"/>
              </a:spcBef>
              <a:spcAft>
                <a:spcPct val="0"/>
              </a:spcAft>
              <a:buClr>
                <a:srgbClr val="000000"/>
              </a:buClr>
              <a:buSzPct val="100000"/>
              <a:buFont typeface="Times New Roman" pitchFamily="-1" charset="0"/>
              <a:tabLst>
                <a:tab pos="663310" algn="l"/>
                <a:tab pos="1326619" algn="l"/>
                <a:tab pos="1989929" algn="l"/>
                <a:tab pos="2653238" algn="l"/>
              </a:tabLst>
              <a:defRPr>
                <a:solidFill>
                  <a:schemeClr val="tx1"/>
                </a:solidFill>
                <a:latin typeface="Arial" charset="0"/>
                <a:ea typeface="ＭＳ Ｐゴシック" pitchFamily="-1" charset="-128"/>
              </a:defRPr>
            </a:lvl6pPr>
            <a:lvl7pPr marL="2723060" indent="-209466" defTabSz="411660" eaLnBrk="0" fontAlgn="base" hangingPunct="0">
              <a:lnSpc>
                <a:spcPct val="93000"/>
              </a:lnSpc>
              <a:spcBef>
                <a:spcPct val="0"/>
              </a:spcBef>
              <a:spcAft>
                <a:spcPct val="0"/>
              </a:spcAft>
              <a:buClr>
                <a:srgbClr val="000000"/>
              </a:buClr>
              <a:buSzPct val="100000"/>
              <a:buFont typeface="Times New Roman" pitchFamily="-1" charset="0"/>
              <a:tabLst>
                <a:tab pos="663310" algn="l"/>
                <a:tab pos="1326619" algn="l"/>
                <a:tab pos="1989929" algn="l"/>
                <a:tab pos="2653238" algn="l"/>
              </a:tabLst>
              <a:defRPr>
                <a:solidFill>
                  <a:schemeClr val="tx1"/>
                </a:solidFill>
                <a:latin typeface="Arial" charset="0"/>
                <a:ea typeface="ＭＳ Ｐゴシック" pitchFamily="-1" charset="-128"/>
              </a:defRPr>
            </a:lvl7pPr>
            <a:lvl8pPr marL="3141993" indent="-209466" defTabSz="411660" eaLnBrk="0" fontAlgn="base" hangingPunct="0">
              <a:lnSpc>
                <a:spcPct val="93000"/>
              </a:lnSpc>
              <a:spcBef>
                <a:spcPct val="0"/>
              </a:spcBef>
              <a:spcAft>
                <a:spcPct val="0"/>
              </a:spcAft>
              <a:buClr>
                <a:srgbClr val="000000"/>
              </a:buClr>
              <a:buSzPct val="100000"/>
              <a:buFont typeface="Times New Roman" pitchFamily="-1" charset="0"/>
              <a:tabLst>
                <a:tab pos="663310" algn="l"/>
                <a:tab pos="1326619" algn="l"/>
                <a:tab pos="1989929" algn="l"/>
                <a:tab pos="2653238" algn="l"/>
              </a:tabLst>
              <a:defRPr>
                <a:solidFill>
                  <a:schemeClr val="tx1"/>
                </a:solidFill>
                <a:latin typeface="Arial" charset="0"/>
                <a:ea typeface="ＭＳ Ｐゴシック" pitchFamily="-1" charset="-128"/>
              </a:defRPr>
            </a:lvl8pPr>
            <a:lvl9pPr marL="3560925" indent="-209466" defTabSz="411660" eaLnBrk="0" fontAlgn="base" hangingPunct="0">
              <a:lnSpc>
                <a:spcPct val="93000"/>
              </a:lnSpc>
              <a:spcBef>
                <a:spcPct val="0"/>
              </a:spcBef>
              <a:spcAft>
                <a:spcPct val="0"/>
              </a:spcAft>
              <a:buClr>
                <a:srgbClr val="000000"/>
              </a:buClr>
              <a:buSzPct val="100000"/>
              <a:buFont typeface="Times New Roman" pitchFamily="-1" charset="0"/>
              <a:tabLst>
                <a:tab pos="663310" algn="l"/>
                <a:tab pos="1326619" algn="l"/>
                <a:tab pos="1989929" algn="l"/>
                <a:tab pos="2653238" algn="l"/>
              </a:tabLst>
              <a:defRPr>
                <a:solidFill>
                  <a:schemeClr val="tx1"/>
                </a:solidFill>
                <a:latin typeface="Arial" charset="0"/>
                <a:ea typeface="ＭＳ Ｐゴシック" pitchFamily="-1" charset="-128"/>
              </a:defRPr>
            </a:lvl9pPr>
          </a:lstStyle>
          <a:p>
            <a:pPr eaLnBrk="1"/>
            <a:fld id="{62870B7F-45DA-4FA2-B915-F1D4F5D1CFBF}" type="slidenum">
              <a:rPr lang="en-GB" altLang="en-US">
                <a:solidFill>
                  <a:srgbClr val="000000"/>
                </a:solidFill>
                <a:latin typeface="Times New Roman" pitchFamily="-1" charset="0"/>
              </a:rPr>
              <a:pPr eaLnBrk="1"/>
              <a:t>53</a:t>
            </a:fld>
            <a:endParaRPr lang="en-GB" altLang="en-US">
              <a:solidFill>
                <a:srgbClr val="000000"/>
              </a:solidFill>
              <a:latin typeface="Times New Roman" pitchFamily="-1" charset="0"/>
            </a:endParaRPr>
          </a:p>
        </p:txBody>
      </p:sp>
      <p:sp>
        <p:nvSpPr>
          <p:cNvPr id="58371" name="Rectangle 1"/>
          <p:cNvSpPr>
            <a:spLocks noGrp="1" noRot="1" noChangeAspect="1" noChangeArrowheads="1" noTextEdit="1"/>
          </p:cNvSpPr>
          <p:nvPr>
            <p:ph type="sldImg"/>
          </p:nvPr>
        </p:nvSpPr>
        <p:spPr>
          <a:xfrm>
            <a:off x="917575" y="754063"/>
            <a:ext cx="4960938" cy="3722687"/>
          </a:xfrm>
          <a:solidFill>
            <a:srgbClr val="FFFFFF"/>
          </a:solidFill>
          <a:ln>
            <a:solidFill>
              <a:srgbClr val="000000"/>
            </a:solidFill>
            <a:miter lim="800000"/>
            <a:headEnd/>
            <a:tailEnd/>
          </a:ln>
        </p:spPr>
      </p:sp>
      <p:sp>
        <p:nvSpPr>
          <p:cNvPr id="58372" name="Rectangle 2"/>
          <p:cNvSpPr>
            <a:spLocks noGrp="1" noChangeArrowheads="1"/>
          </p:cNvSpPr>
          <p:nvPr>
            <p:ph type="body" idx="1"/>
          </p:nvPr>
        </p:nvSpPr>
        <p:spPr>
          <a:xfrm>
            <a:off x="679482" y="4714969"/>
            <a:ext cx="5438711" cy="446735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a:latin typeface="Times New Roman" pitchFamily="-1" charset="0"/>
            </a:endParaRPr>
          </a:p>
        </p:txBody>
      </p:sp>
    </p:spTree>
    <p:extLst>
      <p:ext uri="{BB962C8B-B14F-4D97-AF65-F5344CB8AC3E}">
        <p14:creationId xmlns:p14="http://schemas.microsoft.com/office/powerpoint/2010/main" val="34226017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3F25800-A3F8-ED4C-A915-1304530AF5F0}" type="datetimeFigureOut">
              <a:rPr lang="en-US" smtClean="0"/>
              <a:pPr/>
              <a:t>9/15/2020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3202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F25800-A3F8-ED4C-A915-1304530AF5F0}" type="datetimeFigureOut">
              <a:rPr lang="en-US" smtClean="0"/>
              <a:pPr/>
              <a:t>9/15/2020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D6750F-1066-514B-B29D-D03A6BFCA068}" type="slidenum">
              <a:rPr lang="en-US" smtClean="0"/>
              <a:pPr/>
              <a:t>‹#›</a:t>
            </a:fld>
            <a:endParaRPr lang="en-US"/>
          </a:p>
        </p:txBody>
      </p:sp>
    </p:spTree>
    <p:extLst>
      <p:ext uri="{BB962C8B-B14F-4D97-AF65-F5344CB8AC3E}">
        <p14:creationId xmlns:p14="http://schemas.microsoft.com/office/powerpoint/2010/main" val="22825902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F25800-A3F8-ED4C-A915-1304530AF5F0}" type="datetimeFigureOut">
              <a:rPr lang="en-US" smtClean="0"/>
              <a:pPr/>
              <a:t>9/15/2020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D6750F-1066-514B-B29D-D03A6BFCA068}" type="slidenum">
              <a:rPr lang="en-US" smtClean="0"/>
              <a:pPr/>
              <a:t>‹#›</a:t>
            </a:fld>
            <a:endParaRPr lang="en-US"/>
          </a:p>
        </p:txBody>
      </p:sp>
    </p:spTree>
    <p:extLst>
      <p:ext uri="{BB962C8B-B14F-4D97-AF65-F5344CB8AC3E}">
        <p14:creationId xmlns:p14="http://schemas.microsoft.com/office/powerpoint/2010/main" val="9031209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3F25800-A3F8-ED4C-A915-1304530AF5F0}" type="datetimeFigureOut">
              <a:rPr lang="en-US" smtClean="0"/>
              <a:pPr/>
              <a:t>9/15/2020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3D6750F-1066-514B-B29D-D03A6BFCA068}" type="slidenum">
              <a:rPr lang="en-US" smtClean="0"/>
              <a:pPr/>
              <a:t>‹#›</a:t>
            </a:fld>
            <a:endParaRPr lang="en-US"/>
          </a:p>
        </p:txBody>
      </p:sp>
    </p:spTree>
    <p:extLst>
      <p:ext uri="{BB962C8B-B14F-4D97-AF65-F5344CB8AC3E}">
        <p14:creationId xmlns:p14="http://schemas.microsoft.com/office/powerpoint/2010/main" val="21465830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F25800-A3F8-ED4C-A915-1304530AF5F0}" type="datetimeFigureOut">
              <a:rPr lang="en-US" smtClean="0"/>
              <a:pPr/>
              <a:t>9/15/2020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3D6750F-1066-514B-B29D-D03A6BFCA068}" type="slidenum">
              <a:rPr lang="en-US" smtClean="0"/>
              <a:pPr/>
              <a:t>‹#›</a:t>
            </a:fld>
            <a:endParaRPr lang="en-US"/>
          </a:p>
        </p:txBody>
      </p:sp>
    </p:spTree>
    <p:extLst>
      <p:ext uri="{BB962C8B-B14F-4D97-AF65-F5344CB8AC3E}">
        <p14:creationId xmlns:p14="http://schemas.microsoft.com/office/powerpoint/2010/main" val="8148061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3F25800-A3F8-ED4C-A915-1304530AF5F0}" type="datetimeFigureOut">
              <a:rPr lang="en-US" smtClean="0"/>
              <a:pPr/>
              <a:t>9/15/2020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3D6750F-1066-514B-B29D-D03A6BFCA068}" type="slidenum">
              <a:rPr lang="en-US" smtClean="0"/>
              <a:pPr/>
              <a:t>‹#›</a:t>
            </a:fld>
            <a:endParaRPr lang="en-US"/>
          </a:p>
        </p:txBody>
      </p:sp>
    </p:spTree>
    <p:extLst>
      <p:ext uri="{BB962C8B-B14F-4D97-AF65-F5344CB8AC3E}">
        <p14:creationId xmlns:p14="http://schemas.microsoft.com/office/powerpoint/2010/main" val="3004162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F25800-A3F8-ED4C-A915-1304530AF5F0}" type="datetimeFigureOut">
              <a:rPr lang="en-US" smtClean="0"/>
              <a:pPr/>
              <a:t>9/15/2020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3D6750F-1066-514B-B29D-D03A6BFCA068}" type="slidenum">
              <a:rPr lang="en-US" smtClean="0"/>
              <a:pPr/>
              <a:t>‹#›</a:t>
            </a:fld>
            <a:endParaRPr lang="en-US"/>
          </a:p>
        </p:txBody>
      </p:sp>
    </p:spTree>
    <p:extLst>
      <p:ext uri="{BB962C8B-B14F-4D97-AF65-F5344CB8AC3E}">
        <p14:creationId xmlns:p14="http://schemas.microsoft.com/office/powerpoint/2010/main" val="36416821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03F25800-A3F8-ED4C-A915-1304530AF5F0}" type="datetimeFigureOut">
              <a:rPr lang="en-US" smtClean="0"/>
              <a:pPr/>
              <a:t>9/15/2020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210672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3F25800-A3F8-ED4C-A915-1304530AF5F0}" type="datetimeFigureOut">
              <a:rPr lang="en-US" smtClean="0"/>
              <a:pPr/>
              <a:t>9/15/2020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3D6750F-1066-514B-B29D-D03A6BFCA068}" type="slidenum">
              <a:rPr lang="en-US" smtClean="0"/>
              <a:pPr/>
              <a:t>‹#›</a:t>
            </a:fld>
            <a:endParaRPr lang="en-US"/>
          </a:p>
        </p:txBody>
      </p:sp>
    </p:spTree>
    <p:extLst>
      <p:ext uri="{BB962C8B-B14F-4D97-AF65-F5344CB8AC3E}">
        <p14:creationId xmlns:p14="http://schemas.microsoft.com/office/powerpoint/2010/main" val="7670642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F25800-A3F8-ED4C-A915-1304530AF5F0}" type="datetimeFigureOut">
              <a:rPr lang="en-US" smtClean="0"/>
              <a:pPr/>
              <a:t>9/15/2020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D6750F-1066-514B-B29D-D03A6BFCA068}" type="slidenum">
              <a:rPr lang="en-US" smtClean="0"/>
              <a:pPr/>
              <a:t>‹#›</a:t>
            </a:fld>
            <a:endParaRPr lang="en-US"/>
          </a:p>
        </p:txBody>
      </p:sp>
    </p:spTree>
    <p:extLst>
      <p:ext uri="{BB962C8B-B14F-4D97-AF65-F5344CB8AC3E}">
        <p14:creationId xmlns:p14="http://schemas.microsoft.com/office/powerpoint/2010/main" val="16922540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F25800-A3F8-ED4C-A915-1304530AF5F0}" type="datetimeFigureOut">
              <a:rPr lang="en-US" smtClean="0"/>
              <a:pPr/>
              <a:t>9/15/2020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D6750F-1066-514B-B29D-D03A6BFCA068}" type="slidenum">
              <a:rPr lang="en-US" smtClean="0"/>
              <a:pPr/>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325368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F25800-A3F8-ED4C-A915-1304530AF5F0}" type="datetimeFigureOut">
              <a:rPr lang="en-US" smtClean="0"/>
              <a:pPr/>
              <a:t>9/15/2020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D6750F-1066-514B-B29D-D03A6BFCA068}" type="slidenum">
              <a:rPr lang="en-US" smtClean="0"/>
              <a:pPr/>
              <a:t>‹#›</a:t>
            </a:fld>
            <a:endParaRPr lang="en-US"/>
          </a:p>
        </p:txBody>
      </p:sp>
    </p:spTree>
    <p:extLst>
      <p:ext uri="{BB962C8B-B14F-4D97-AF65-F5344CB8AC3E}">
        <p14:creationId xmlns:p14="http://schemas.microsoft.com/office/powerpoint/2010/main" val="3504204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F25800-A3F8-ED4C-A915-1304530AF5F0}" type="datetimeFigureOut">
              <a:rPr lang="en-US" smtClean="0"/>
              <a:pPr/>
              <a:t>9/15/2020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D6750F-1066-514B-B29D-D03A6BFCA068}" type="slidenum">
              <a:rPr lang="en-US" smtClean="0"/>
              <a:pPr/>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57939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F25800-A3F8-ED4C-A915-1304530AF5F0}" type="datetimeFigureOut">
              <a:rPr lang="en-US" smtClean="0"/>
              <a:pPr/>
              <a:t>9/15/2020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D6750F-1066-514B-B29D-D03A6BFCA068}" type="slidenum">
              <a:rPr lang="en-US" smtClean="0"/>
              <a:pPr/>
              <a:t>‹#›</a:t>
            </a:fld>
            <a:endParaRPr lang="en-US"/>
          </a:p>
        </p:txBody>
      </p:sp>
    </p:spTree>
    <p:extLst>
      <p:ext uri="{BB962C8B-B14F-4D97-AF65-F5344CB8AC3E}">
        <p14:creationId xmlns:p14="http://schemas.microsoft.com/office/powerpoint/2010/main" val="17819398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F25800-A3F8-ED4C-A915-1304530AF5F0}" type="datetimeFigureOut">
              <a:rPr lang="en-US" smtClean="0"/>
              <a:pPr/>
              <a:t>9/15/2020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D6750F-1066-514B-B29D-D03A6BFCA068}" type="slidenum">
              <a:rPr lang="en-US" smtClean="0"/>
              <a:pPr/>
              <a:t>‹#›</a:t>
            </a:fld>
            <a:endParaRPr lang="en-US"/>
          </a:p>
        </p:txBody>
      </p:sp>
    </p:spTree>
    <p:extLst>
      <p:ext uri="{BB962C8B-B14F-4D97-AF65-F5344CB8AC3E}">
        <p14:creationId xmlns:p14="http://schemas.microsoft.com/office/powerpoint/2010/main" val="5641693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F25800-A3F8-ED4C-A915-1304530AF5F0}" type="datetimeFigureOut">
              <a:rPr lang="en-US" smtClean="0"/>
              <a:pPr/>
              <a:t>9/15/2020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D6750F-1066-514B-B29D-D03A6BFCA068}" type="slidenum">
              <a:rPr lang="en-US" smtClean="0"/>
              <a:pPr/>
              <a:t>‹#›</a:t>
            </a:fld>
            <a:endParaRPr lang="en-US"/>
          </a:p>
        </p:txBody>
      </p:sp>
    </p:spTree>
    <p:extLst>
      <p:ext uri="{BB962C8B-B14F-4D97-AF65-F5344CB8AC3E}">
        <p14:creationId xmlns:p14="http://schemas.microsoft.com/office/powerpoint/2010/main" val="36872158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3F25800-A3F8-ED4C-A915-1304530AF5F0}" type="datetimeFigureOut">
              <a:rPr lang="en-US" smtClean="0"/>
              <a:pPr/>
              <a:t>9/15/2020</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A3D6750F-1066-514B-B29D-D03A6BFCA068}" type="slidenum">
              <a:rPr lang="en-US" smtClean="0"/>
              <a:pPr/>
              <a:t>‹#›</a:t>
            </a:fld>
            <a:endParaRPr lang="en-US"/>
          </a:p>
        </p:txBody>
      </p:sp>
    </p:spTree>
    <p:extLst>
      <p:ext uri="{BB962C8B-B14F-4D97-AF65-F5344CB8AC3E}">
        <p14:creationId xmlns:p14="http://schemas.microsoft.com/office/powerpoint/2010/main" val="2958365569"/>
      </p:ext>
    </p:extLst>
  </p:cSld>
  <p:clrMap bg1="lt1" tx1="dk1" bg2="lt2" tx2="dk2" accent1="accent1" accent2="accent2" accent3="accent3" accent4="accent4" accent5="accent5" accent6="accent6" hlink="hlink" folHlink="folHlink"/>
  <p:sldLayoutIdLst>
    <p:sldLayoutId id="2147483890" r:id="rId1"/>
    <p:sldLayoutId id="2147483891" r:id="rId2"/>
    <p:sldLayoutId id="2147483892" r:id="rId3"/>
    <p:sldLayoutId id="2147483893" r:id="rId4"/>
    <p:sldLayoutId id="2147483894" r:id="rId5"/>
    <p:sldLayoutId id="2147483895" r:id="rId6"/>
    <p:sldLayoutId id="2147483896" r:id="rId7"/>
    <p:sldLayoutId id="2147483897" r:id="rId8"/>
    <p:sldLayoutId id="2147483898" r:id="rId9"/>
    <p:sldLayoutId id="2147483899" r:id="rId10"/>
    <p:sldLayoutId id="2147483900" r:id="rId11"/>
    <p:sldLayoutId id="2147483901" r:id="rId12"/>
    <p:sldLayoutId id="2147483902" r:id="rId13"/>
    <p:sldLayoutId id="2147483903" r:id="rId14"/>
    <p:sldLayoutId id="2147483904" r:id="rId15"/>
    <p:sldLayoutId id="214748390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YWHrtnY_zn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www.youtube.com/watch?v=xgFkjH6w6XY&amp;feature=relmfu"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youtube.com/watch?v=D83Y6Is4TXA" TargetMode="Externa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s://gov.wales/sites/default/files/publications/2019-09/action-on-disability-the-right-to-independent-living-framework-and-action-plan.pdf"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hyperlink" Target="http://www.actionforadvocacy.org.uk"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www.mind.org.uk/information-support/guides-to-support-and-services/advocacy-in-mental-health/what-is-advocacy/"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hyperlink" Target="https://www.mind.org.uk/information-support/guides-to-support-and-services/advocacy/what-is-advocac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23414" y="4518837"/>
            <a:ext cx="3186846" cy="1904834"/>
          </a:xfrm>
        </p:spPr>
        <p:txBody>
          <a:bodyPr>
            <a:normAutofit fontScale="90000"/>
          </a:bodyPr>
          <a:lstStyle/>
          <a:p>
            <a:r>
              <a:rPr lang="en-US" sz="2200" dirty="0"/>
              <a:t>SJSS6004</a:t>
            </a:r>
            <a:br>
              <a:rPr lang="en-US" sz="2200" dirty="0"/>
            </a:br>
            <a:r>
              <a:rPr lang="en-US" sz="2200" dirty="0"/>
              <a:t>Session 1 2020</a:t>
            </a:r>
            <a:br>
              <a:rPr lang="en-US" sz="2200" dirty="0"/>
            </a:br>
            <a:br>
              <a:rPr lang="en-US" sz="2200" dirty="0"/>
            </a:br>
            <a:endParaRPr lang="en-US" dirty="0"/>
          </a:p>
        </p:txBody>
      </p:sp>
      <p:pic>
        <p:nvPicPr>
          <p:cNvPr id="5" name="Picture 4"/>
          <p:cNvPicPr/>
          <p:nvPr/>
        </p:nvPicPr>
        <p:blipFill rotWithShape="1">
          <a:blip r:embed="rId2"/>
          <a:srcRect l="61323" t="18221" r="12088" b="33026"/>
          <a:stretch/>
        </p:blipFill>
        <p:spPr bwMode="auto">
          <a:xfrm>
            <a:off x="2835733" y="1527810"/>
            <a:ext cx="3457879" cy="1900431"/>
          </a:xfrm>
          <a:prstGeom prst="rect">
            <a:avLst/>
          </a:prstGeom>
          <a:ln>
            <a:noFill/>
          </a:ln>
          <a:extLst>
            <a:ext uri="{53640926-AAD7-44D8-BBD7-CCE9431645EC}">
              <a14:shadowObscured xmlns:a14="http://schemas.microsoft.com/office/drawing/2010/main"/>
            </a:ext>
          </a:extLst>
        </p:spPr>
      </p:pic>
      <p:sp>
        <p:nvSpPr>
          <p:cNvPr id="4" name="TextBox 3"/>
          <p:cNvSpPr txBox="1"/>
          <p:nvPr/>
        </p:nvSpPr>
        <p:spPr>
          <a:xfrm>
            <a:off x="2835733" y="3578087"/>
            <a:ext cx="3517359" cy="707886"/>
          </a:xfrm>
          <a:prstGeom prst="rect">
            <a:avLst/>
          </a:prstGeom>
          <a:noFill/>
        </p:spPr>
        <p:txBody>
          <a:bodyPr wrap="square" rtlCol="0">
            <a:spAutoFit/>
          </a:bodyPr>
          <a:lstStyle/>
          <a:p>
            <a:pPr algn="ctr"/>
            <a:r>
              <a:rPr lang="en-GB" sz="2000" b="1" dirty="0"/>
              <a:t>Advocacy and Person Centred Practice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Introduction and setting the scene</a:t>
            </a:r>
          </a:p>
        </p:txBody>
      </p:sp>
      <p:sp>
        <p:nvSpPr>
          <p:cNvPr id="3" name="Content Placeholder 2"/>
          <p:cNvSpPr>
            <a:spLocks noGrp="1"/>
          </p:cNvSpPr>
          <p:nvPr>
            <p:ph idx="1"/>
          </p:nvPr>
        </p:nvSpPr>
        <p:spPr/>
        <p:txBody>
          <a:bodyPr>
            <a:normAutofit/>
          </a:bodyPr>
          <a:lstStyle/>
          <a:p>
            <a:r>
              <a:rPr lang="en-GB" dirty="0"/>
              <a:t>Introductions including name, relevant interests and motivation for your studies.</a:t>
            </a:r>
          </a:p>
          <a:p>
            <a:r>
              <a:rPr lang="en-GB" dirty="0"/>
              <a:t>Hobbies/ passions/ ‘spare’ time?</a:t>
            </a:r>
          </a:p>
          <a:p>
            <a:r>
              <a:rPr lang="en-GB" dirty="0"/>
              <a:t>10 minute writing task – continuous writing regarding advocacy and person centred planning.</a:t>
            </a:r>
          </a:p>
          <a:p>
            <a:r>
              <a:rPr lang="en-GB" dirty="0"/>
              <a:t>Discuss topics emerging</a:t>
            </a:r>
          </a:p>
          <a:p>
            <a:r>
              <a:rPr lang="en-GB" dirty="0"/>
              <a:t>Identify learning and development needs for the module</a:t>
            </a:r>
          </a:p>
          <a:p>
            <a:endParaRPr lang="en-GB" dirty="0"/>
          </a:p>
        </p:txBody>
      </p:sp>
    </p:spTree>
    <p:extLst>
      <p:ext uri="{BB962C8B-B14F-4D97-AF65-F5344CB8AC3E}">
        <p14:creationId xmlns:p14="http://schemas.microsoft.com/office/powerpoint/2010/main" val="35213840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Module Aim</a:t>
            </a:r>
          </a:p>
        </p:txBody>
      </p:sp>
      <p:sp>
        <p:nvSpPr>
          <p:cNvPr id="3" name="Content Placeholder 2"/>
          <p:cNvSpPr>
            <a:spLocks noGrp="1"/>
          </p:cNvSpPr>
          <p:nvPr>
            <p:ph idx="1"/>
          </p:nvPr>
        </p:nvSpPr>
        <p:spPr/>
        <p:txBody>
          <a:bodyPr/>
          <a:lstStyle/>
          <a:p>
            <a:pPr lvl="0"/>
            <a:r>
              <a:rPr lang="en-GB" dirty="0"/>
              <a:t>To provide a critical understanding of the principles and practice of advocacy and person-centred practice and planning</a:t>
            </a:r>
            <a:endParaRPr lang="en-US" dirty="0"/>
          </a:p>
          <a:p>
            <a:endParaRPr lang="en-US" dirty="0"/>
          </a:p>
        </p:txBody>
      </p:sp>
    </p:spTree>
    <p:extLst>
      <p:ext uri="{BB962C8B-B14F-4D97-AF65-F5344CB8AC3E}">
        <p14:creationId xmlns:p14="http://schemas.microsoft.com/office/powerpoint/2010/main" val="30191442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Advocacy: Definition</a:t>
            </a:r>
          </a:p>
        </p:txBody>
      </p:sp>
      <p:sp>
        <p:nvSpPr>
          <p:cNvPr id="3" name="Content Placeholder 2"/>
          <p:cNvSpPr>
            <a:spLocks noGrp="1"/>
          </p:cNvSpPr>
          <p:nvPr>
            <p:ph idx="1"/>
          </p:nvPr>
        </p:nvSpPr>
        <p:spPr>
          <a:xfrm>
            <a:off x="355236" y="1809282"/>
            <a:ext cx="7378738" cy="2932840"/>
          </a:xfrm>
        </p:spPr>
        <p:txBody>
          <a:bodyPr>
            <a:normAutofit fontScale="92500"/>
          </a:bodyPr>
          <a:lstStyle/>
          <a:p>
            <a:r>
              <a:rPr lang="en-US" sz="2800" dirty="0"/>
              <a:t>“The process of identifying with and representing a person’s views and concerns, in order to secure enhanced rights and entitlements, undertaken by someone who has little or no conflict of interest”</a:t>
            </a:r>
          </a:p>
          <a:p>
            <a:pPr marL="0" indent="0">
              <a:buNone/>
            </a:pPr>
            <a:r>
              <a:rPr lang="en-US" sz="1400" dirty="0"/>
              <a:t>                                                                                               </a:t>
            </a:r>
          </a:p>
          <a:p>
            <a:pPr marL="0" indent="0">
              <a:buNone/>
            </a:pPr>
            <a:r>
              <a:rPr lang="en-US" sz="1400" dirty="0"/>
              <a:t>                                                                                   (Henderson &amp; Pochin, 2001, p. 1)</a:t>
            </a:r>
          </a:p>
          <a:p>
            <a:endParaRPr lang="en-US" dirty="0"/>
          </a:p>
        </p:txBody>
      </p:sp>
      <p:sp>
        <p:nvSpPr>
          <p:cNvPr id="4" name="TextBox 3">
            <a:extLst>
              <a:ext uri="{FF2B5EF4-FFF2-40B4-BE49-F238E27FC236}">
                <a16:creationId xmlns:a16="http://schemas.microsoft.com/office/drawing/2014/main" id="{7EFF5180-7956-4BED-B438-581822876C03}"/>
              </a:ext>
            </a:extLst>
          </p:cNvPr>
          <p:cNvSpPr txBox="1"/>
          <p:nvPr/>
        </p:nvSpPr>
        <p:spPr>
          <a:xfrm>
            <a:off x="691116" y="4646428"/>
            <a:ext cx="6858000" cy="1200329"/>
          </a:xfrm>
          <a:prstGeom prst="rect">
            <a:avLst/>
          </a:prstGeom>
          <a:noFill/>
        </p:spPr>
        <p:txBody>
          <a:bodyPr wrap="square" rtlCol="0">
            <a:spAutoFit/>
          </a:bodyPr>
          <a:lstStyle/>
          <a:p>
            <a:r>
              <a:rPr lang="en-GB" b="1" dirty="0">
                <a:solidFill>
                  <a:srgbClr val="FF0000"/>
                </a:solidFill>
              </a:rPr>
              <a:t>Challenge: </a:t>
            </a:r>
          </a:p>
          <a:p>
            <a:r>
              <a:rPr lang="en-GB" b="1" dirty="0">
                <a:solidFill>
                  <a:srgbClr val="FF0000"/>
                </a:solidFill>
              </a:rPr>
              <a:t>Produce your own definition of advocacy</a:t>
            </a:r>
          </a:p>
          <a:p>
            <a:pPr algn="ctr"/>
            <a:r>
              <a:rPr lang="en-GB" b="1" dirty="0">
                <a:solidFill>
                  <a:srgbClr val="FF0000"/>
                </a:solidFill>
              </a:rPr>
              <a:t> keep it simple, keep it clear.</a:t>
            </a:r>
          </a:p>
          <a:p>
            <a:r>
              <a:rPr lang="en-GB" b="1" dirty="0">
                <a:solidFill>
                  <a:srgbClr val="FF0000"/>
                </a:solidFill>
              </a:rPr>
              <a:t>Then discuss in your peer study groups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7" name="Text Box 188"/>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30FF9189-01D3-0E49-BB56-17F709794BF0}" type="slidenum">
              <a:rPr lang="en-US" sz="1400">
                <a:solidFill>
                  <a:schemeClr val="tx1"/>
                </a:solidFill>
                <a:latin typeface="Helvetica" pitchFamily="-65" charset="0"/>
                <a:ea typeface="Helvetica" pitchFamily="-65" charset="0"/>
                <a:cs typeface="Helvetica" pitchFamily="-65" charset="0"/>
                <a:sym typeface="Helvetica" pitchFamily="-65" charset="0"/>
              </a:rPr>
              <a:pPr algn="ctr"/>
              <a:t>5</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
        <p:nvSpPr>
          <p:cNvPr id="47108" name="Rectangle 189"/>
          <p:cNvSpPr>
            <a:spLocks noGrp="1" noChangeArrowheads="1"/>
          </p:cNvSpPr>
          <p:nvPr>
            <p:ph type="title"/>
          </p:nvPr>
        </p:nvSpPr>
        <p:spPr/>
        <p:txBody>
          <a:bodyPr rIns="132080"/>
          <a:lstStyle/>
          <a:p>
            <a:pPr indent="0" eaLnBrk="1" hangingPunct="1"/>
            <a:r>
              <a:rPr lang="en-US" dirty="0"/>
              <a:t>Definitions of Advocacy</a:t>
            </a:r>
          </a:p>
        </p:txBody>
      </p:sp>
      <p:sp>
        <p:nvSpPr>
          <p:cNvPr id="47109" name="Rectangle 190"/>
          <p:cNvSpPr>
            <a:spLocks noGrp="1" noChangeArrowheads="1"/>
          </p:cNvSpPr>
          <p:nvPr>
            <p:ph sz="half" idx="1"/>
          </p:nvPr>
        </p:nvSpPr>
        <p:spPr>
          <a:xfrm>
            <a:off x="498517" y="2444751"/>
            <a:ext cx="7882158" cy="1515000"/>
          </a:xfrm>
        </p:spPr>
        <p:txBody>
          <a:bodyPr rIns="132080">
            <a:normAutofit fontScale="92500" lnSpcReduction="10000"/>
          </a:bodyPr>
          <a:lstStyle/>
          <a:p>
            <a:pPr eaLnBrk="1" hangingPunct="1">
              <a:lnSpc>
                <a:spcPct val="90000"/>
              </a:lnSpc>
            </a:pPr>
            <a:r>
              <a:rPr lang="en-US" sz="2400" dirty="0">
                <a:solidFill>
                  <a:schemeClr val="tx1"/>
                </a:solidFill>
              </a:rPr>
              <a:t>“Supporting and empowering disadvantaged individuals so that their views and concerns are heard in order to secure enhanced rights and entitlements”</a:t>
            </a:r>
          </a:p>
          <a:p>
            <a:pPr eaLnBrk="1" hangingPunct="1">
              <a:lnSpc>
                <a:spcPct val="90000"/>
              </a:lnSpc>
              <a:buFont typeface="Wingdings" pitchFamily="-65" charset="2"/>
              <a:buNone/>
            </a:pPr>
            <a:r>
              <a:rPr lang="en-US" sz="2800" dirty="0"/>
              <a:t>                                                                        </a:t>
            </a:r>
            <a:r>
              <a:rPr lang="en-US" sz="1500" dirty="0"/>
              <a:t>(The King’s Fund, 2004)</a:t>
            </a:r>
          </a:p>
        </p:txBody>
      </p:sp>
      <p:sp>
        <p:nvSpPr>
          <p:cNvPr id="2" name="Content Placeholder 1"/>
          <p:cNvSpPr>
            <a:spLocks noGrp="1"/>
          </p:cNvSpPr>
          <p:nvPr>
            <p:ph sz="half" idx="2"/>
          </p:nvPr>
        </p:nvSpPr>
        <p:spPr>
          <a:xfrm>
            <a:off x="462735" y="3981275"/>
            <a:ext cx="8172381" cy="3447288"/>
          </a:xfrm>
        </p:spPr>
        <p:txBody>
          <a:bodyPr>
            <a:normAutofit fontScale="92500" lnSpcReduction="10000"/>
          </a:bodyPr>
          <a:lstStyle/>
          <a:p>
            <a:pPr marL="382588" indent="-342900">
              <a:lnSpc>
                <a:spcPct val="90000"/>
              </a:lnSpc>
              <a:spcBef>
                <a:spcPts val="575"/>
              </a:spcBef>
              <a:buClr>
                <a:srgbClr val="9A0000"/>
              </a:buClr>
              <a:buFont typeface="Arial" panose="020B0604020202020204" pitchFamily="34" charset="0"/>
              <a:buChar char="•"/>
            </a:pPr>
            <a:r>
              <a:rPr lang="en-US" dirty="0">
                <a:solidFill>
                  <a:schemeClr val="tx1"/>
                </a:solidFill>
                <a:ea typeface="Helvetica" pitchFamily="-65" charset="0"/>
                <a:cs typeface="Helvetica" pitchFamily="-65" charset="0"/>
                <a:sym typeface="Helvetica" pitchFamily="-65" charset="0"/>
              </a:rPr>
              <a:t>“Creates a relationship with a person who is at risk of social exclusion and chooses one or several of many ways to understand, respond to and represent that person’s interests as if they were the advocate’s own”</a:t>
            </a:r>
          </a:p>
          <a:p>
            <a:pPr marL="382588" indent="-342900">
              <a:lnSpc>
                <a:spcPct val="90000"/>
              </a:lnSpc>
              <a:spcBef>
                <a:spcPts val="575"/>
              </a:spcBef>
              <a:buFont typeface="Arial" panose="020B0604020202020204" pitchFamily="34" charset="0"/>
              <a:buChar char="•"/>
            </a:pPr>
            <a:r>
              <a:rPr lang="en-US" sz="1500" dirty="0">
                <a:solidFill>
                  <a:schemeClr val="tx1"/>
                </a:solidFill>
                <a:ea typeface="Helvetica" pitchFamily="-65" charset="0"/>
                <a:cs typeface="Helvetica" pitchFamily="-65" charset="0"/>
                <a:sym typeface="Helvetica" pitchFamily="-65" charset="0"/>
              </a:rPr>
              <a:t>Rick Henderson, ‘Mental Health Advocacy and Empowerment in Focus</a:t>
            </a:r>
            <a:endParaRPr lang="en-US" sz="1500" dirty="0">
              <a:solidFill>
                <a:schemeClr val="tx1"/>
              </a:solidFill>
            </a:endParaRPr>
          </a:p>
        </p:txBody>
      </p:sp>
      <p:sp>
        <p:nvSpPr>
          <p:cNvPr id="47110" name="Rectangle 191"/>
          <p:cNvSpPr>
            <a:spLocks/>
          </p:cNvSpPr>
          <p:nvPr/>
        </p:nvSpPr>
        <p:spPr bwMode="auto">
          <a:xfrm>
            <a:off x="5043488" y="1905000"/>
            <a:ext cx="3975100" cy="4533900"/>
          </a:xfrm>
          <a:prstGeom prst="rect">
            <a:avLst/>
          </a:prstGeom>
          <a:noFill/>
          <a:ln w="12700">
            <a:noFill/>
            <a:miter lim="800000"/>
            <a:headEnd/>
            <a:tailEnd/>
          </a:ln>
        </p:spPr>
        <p:txBody>
          <a:bodyPr lIns="0" tIns="0" rIns="40639" bIns="0">
            <a:prstTxWarp prst="textNoShape">
              <a:avLst/>
            </a:prstTxWarp>
          </a:bodyPr>
          <a:lstStyle/>
          <a:p>
            <a:pPr marL="382588" indent="-342900">
              <a:lnSpc>
                <a:spcPct val="90000"/>
              </a:lnSpc>
              <a:spcBef>
                <a:spcPts val="575"/>
              </a:spcBef>
              <a:buClr>
                <a:srgbClr val="9A0000"/>
              </a:buClr>
              <a:buSzPct val="75000"/>
              <a:buFont typeface="Wingdings" pitchFamily="-65" charset="2"/>
              <a:buChar char="n"/>
            </a:pPr>
            <a:endParaRPr lang="en-US" sz="2000" dirty="0">
              <a:solidFill>
                <a:schemeClr val="tx1"/>
              </a:solidFill>
              <a:ea typeface="Helvetica" pitchFamily="-65" charset="0"/>
              <a:cs typeface="Helvetica" pitchFamily="-65" charset="0"/>
              <a:sym typeface="Helvetica" pitchFamily="-65" charset="0"/>
            </a:endParaRPr>
          </a:p>
        </p:txBody>
      </p:sp>
    </p:spTree>
    <p:extLst>
      <p:ext uri="{BB962C8B-B14F-4D97-AF65-F5344CB8AC3E}">
        <p14:creationId xmlns:p14="http://schemas.microsoft.com/office/powerpoint/2010/main" val="1636194592"/>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1" name="Text Box 188"/>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AD1A4DD4-2724-B84E-B53B-0E6571E59E64}" type="slidenum">
              <a:rPr lang="en-US" sz="1400">
                <a:solidFill>
                  <a:schemeClr val="tx1"/>
                </a:solidFill>
                <a:latin typeface="Helvetica" pitchFamily="-65" charset="0"/>
                <a:ea typeface="Helvetica" pitchFamily="-65" charset="0"/>
                <a:cs typeface="Helvetica" pitchFamily="-65" charset="0"/>
                <a:sym typeface="Helvetica" pitchFamily="-65" charset="0"/>
              </a:rPr>
              <a:pPr algn="ctr"/>
              <a:t>6</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
        <p:nvSpPr>
          <p:cNvPr id="48132" name="Rectangle 189"/>
          <p:cNvSpPr>
            <a:spLocks noGrp="1" noChangeArrowheads="1"/>
          </p:cNvSpPr>
          <p:nvPr>
            <p:ph type="title"/>
          </p:nvPr>
        </p:nvSpPr>
        <p:spPr/>
        <p:txBody>
          <a:bodyPr rIns="132080"/>
          <a:lstStyle/>
          <a:p>
            <a:pPr indent="0" eaLnBrk="1" hangingPunct="1"/>
            <a:r>
              <a:rPr lang="en-US"/>
              <a:t>Definitions….</a:t>
            </a:r>
          </a:p>
        </p:txBody>
      </p:sp>
      <p:sp>
        <p:nvSpPr>
          <p:cNvPr id="48133" name="Rectangle 190"/>
          <p:cNvSpPr>
            <a:spLocks noGrp="1" noChangeArrowheads="1"/>
          </p:cNvSpPr>
          <p:nvPr>
            <p:ph idx="1"/>
          </p:nvPr>
        </p:nvSpPr>
        <p:spPr/>
        <p:txBody>
          <a:bodyPr rIns="132080"/>
          <a:lstStyle/>
          <a:p>
            <a:pPr eaLnBrk="1" hangingPunct="1">
              <a:lnSpc>
                <a:spcPct val="90000"/>
              </a:lnSpc>
            </a:pPr>
            <a:r>
              <a:rPr lang="en-US" dirty="0"/>
              <a:t>“taking action to help people say what they want, secure their rights, represent their interest and obtain the services they need. Advocates….work in partnership with the people they support and take their side. Advocacy promotes social inclusion and social justice”</a:t>
            </a:r>
          </a:p>
          <a:p>
            <a:pPr eaLnBrk="1" hangingPunct="1">
              <a:lnSpc>
                <a:spcPct val="90000"/>
              </a:lnSpc>
              <a:buFont typeface="Wingdings" pitchFamily="-65" charset="2"/>
              <a:buNone/>
            </a:pPr>
            <a:endParaRPr lang="en-US" i="1" dirty="0"/>
          </a:p>
          <a:p>
            <a:pPr eaLnBrk="1" hangingPunct="1">
              <a:lnSpc>
                <a:spcPct val="90000"/>
              </a:lnSpc>
              <a:buFont typeface="Wingdings" pitchFamily="-65" charset="2"/>
              <a:buNone/>
            </a:pPr>
            <a:r>
              <a:rPr lang="en-US" i="1" dirty="0"/>
              <a:t>The Advocacy Charter, Advocacy Across London</a:t>
            </a:r>
          </a:p>
        </p:txBody>
      </p:sp>
    </p:spTree>
    <p:extLst>
      <p:ext uri="{BB962C8B-B14F-4D97-AF65-F5344CB8AC3E}">
        <p14:creationId xmlns:p14="http://schemas.microsoft.com/office/powerpoint/2010/main" val="2433614411"/>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Advocacy is….</a:t>
            </a:r>
          </a:p>
        </p:txBody>
      </p:sp>
      <p:sp>
        <p:nvSpPr>
          <p:cNvPr id="3" name="Content Placeholder 2"/>
          <p:cNvSpPr>
            <a:spLocks noGrp="1"/>
          </p:cNvSpPr>
          <p:nvPr>
            <p:ph idx="1"/>
          </p:nvPr>
        </p:nvSpPr>
        <p:spPr>
          <a:xfrm>
            <a:off x="1025718" y="2490135"/>
            <a:ext cx="7275443" cy="3444997"/>
          </a:xfrm>
        </p:spPr>
        <p:txBody>
          <a:bodyPr/>
          <a:lstStyle/>
          <a:p>
            <a:r>
              <a:rPr lang="en-GB" sz="2800" dirty="0"/>
              <a:t>A process of supporting and enabling people to:</a:t>
            </a:r>
          </a:p>
          <a:p>
            <a:r>
              <a:rPr lang="en-GB" sz="2000" dirty="0"/>
              <a:t>express their views and concerns</a:t>
            </a:r>
          </a:p>
          <a:p>
            <a:r>
              <a:rPr lang="en-GB" sz="2000" dirty="0"/>
              <a:t>access information and services</a:t>
            </a:r>
          </a:p>
          <a:p>
            <a:r>
              <a:rPr lang="en-GB" sz="2000" dirty="0"/>
              <a:t>defend and promote their rights and responsibilities</a:t>
            </a:r>
          </a:p>
          <a:p>
            <a:r>
              <a:rPr lang="en-GB" sz="2000" dirty="0"/>
              <a:t>explore choices and options</a:t>
            </a:r>
          </a:p>
          <a:p>
            <a:endParaRPr lang="en-US" dirty="0"/>
          </a:p>
        </p:txBody>
      </p:sp>
      <p:sp>
        <p:nvSpPr>
          <p:cNvPr id="4" name="TextBox 3"/>
          <p:cNvSpPr txBox="1"/>
          <p:nvPr/>
        </p:nvSpPr>
        <p:spPr>
          <a:xfrm>
            <a:off x="7251589" y="5375082"/>
            <a:ext cx="1645920" cy="307777"/>
          </a:xfrm>
          <a:prstGeom prst="rect">
            <a:avLst/>
          </a:prstGeom>
          <a:noFill/>
        </p:spPr>
        <p:txBody>
          <a:bodyPr wrap="square" rtlCol="0">
            <a:spAutoFit/>
          </a:bodyPr>
          <a:lstStyle/>
          <a:p>
            <a:r>
              <a:rPr lang="en-GB" sz="1400" dirty="0"/>
              <a:t>(Mind 2018)</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Advocacy is Not…</a:t>
            </a:r>
          </a:p>
        </p:txBody>
      </p:sp>
      <p:sp>
        <p:nvSpPr>
          <p:cNvPr id="3" name="Content Placeholder 2"/>
          <p:cNvSpPr>
            <a:spLocks noGrp="1"/>
          </p:cNvSpPr>
          <p:nvPr>
            <p:ph idx="1"/>
          </p:nvPr>
        </p:nvSpPr>
        <p:spPr/>
        <p:txBody>
          <a:bodyPr/>
          <a:lstStyle/>
          <a:p>
            <a:r>
              <a:rPr lang="en-GB" dirty="0"/>
              <a:t>Befriending</a:t>
            </a:r>
          </a:p>
          <a:p>
            <a:pPr marL="0" indent="0">
              <a:buNone/>
            </a:pPr>
            <a:r>
              <a:rPr lang="en-GB" b="1" dirty="0"/>
              <a:t>An Advocate Will Not…</a:t>
            </a:r>
          </a:p>
          <a:p>
            <a:r>
              <a:rPr lang="en-GB" dirty="0"/>
              <a:t>give their personal opinion</a:t>
            </a:r>
          </a:p>
          <a:p>
            <a:r>
              <a:rPr lang="en-GB" dirty="0"/>
              <a:t>solve problems and make decisions for the person</a:t>
            </a:r>
          </a:p>
          <a:p>
            <a:r>
              <a:rPr lang="en-GB" dirty="0"/>
              <a:t>make judgements about the person</a:t>
            </a:r>
          </a:p>
          <a:p>
            <a:pPr marL="0" indent="0">
              <a:buNone/>
            </a:pPr>
            <a:endParaRPr lang="en-GB" dirty="0"/>
          </a:p>
        </p:txBody>
      </p:sp>
    </p:spTree>
    <p:extLst>
      <p:ext uri="{BB962C8B-B14F-4D97-AF65-F5344CB8AC3E}">
        <p14:creationId xmlns:p14="http://schemas.microsoft.com/office/powerpoint/2010/main" val="10014622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Advocacy, according to  Henderson &amp; </a:t>
            </a:r>
            <a:r>
              <a:rPr lang="en-US" dirty="0" err="1"/>
              <a:t>Pochin</a:t>
            </a:r>
            <a:endParaRPr lang="en-US" dirty="0"/>
          </a:p>
        </p:txBody>
      </p:sp>
      <p:sp>
        <p:nvSpPr>
          <p:cNvPr id="3" name="Content Placeholder 2"/>
          <p:cNvSpPr>
            <a:spLocks noGrp="1"/>
          </p:cNvSpPr>
          <p:nvPr>
            <p:ph sz="half" idx="1"/>
          </p:nvPr>
        </p:nvSpPr>
        <p:spPr>
          <a:xfrm>
            <a:off x="510988" y="2487168"/>
            <a:ext cx="4930588" cy="3447288"/>
          </a:xfrm>
        </p:spPr>
        <p:txBody>
          <a:bodyPr>
            <a:normAutofit/>
          </a:bodyPr>
          <a:lstStyle/>
          <a:p>
            <a:r>
              <a:rPr lang="en-US" dirty="0"/>
              <a:t>The need for advocacy arises where circumstances have taken away an individual’s ability to speak up freely for their interests</a:t>
            </a:r>
          </a:p>
          <a:p>
            <a:r>
              <a:rPr lang="en-US" dirty="0"/>
              <a:t>The advocacy movement has at its foundation the recognition that there are groups of people for whom such radical disempowerment is not so much a random occurrence as a way of life</a:t>
            </a:r>
          </a:p>
          <a:p>
            <a:endParaRPr lang="en-US" dirty="0"/>
          </a:p>
        </p:txBody>
      </p:sp>
      <p:pic>
        <p:nvPicPr>
          <p:cNvPr id="5" name="Content Placeholder 4" descr="APP_logo_2013.jpg"/>
          <p:cNvPicPr>
            <a:picLocks noGrp="1" noChangeAspect="1"/>
          </p:cNvPicPr>
          <p:nvPr>
            <p:ph sz="half" idx="2"/>
          </p:nvPr>
        </p:nvPicPr>
        <p:blipFill>
          <a:blip r:embed="rId2"/>
          <a:stretch>
            <a:fillRect/>
          </a:stretch>
        </p:blipFill>
        <p:spPr>
          <a:xfrm>
            <a:off x="5540189" y="2944611"/>
            <a:ext cx="2884308" cy="1814914"/>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Rectangle 188"/>
          <p:cNvSpPr>
            <a:spLocks noGrp="1" noChangeArrowheads="1"/>
          </p:cNvSpPr>
          <p:nvPr>
            <p:ph type="title"/>
          </p:nvPr>
        </p:nvSpPr>
        <p:spPr/>
        <p:txBody>
          <a:bodyPr rIns="132080"/>
          <a:lstStyle/>
          <a:p>
            <a:pPr indent="0" eaLnBrk="1" hangingPunct="1"/>
            <a:r>
              <a:rPr lang="en-US" dirty="0"/>
              <a:t>Who Needs Advocacy?…Risks</a:t>
            </a:r>
          </a:p>
        </p:txBody>
      </p:sp>
      <p:sp>
        <p:nvSpPr>
          <p:cNvPr id="17413" name="Rectangle 189"/>
          <p:cNvSpPr>
            <a:spLocks noGrp="1" noChangeArrowheads="1"/>
          </p:cNvSpPr>
          <p:nvPr>
            <p:ph idx="1"/>
          </p:nvPr>
        </p:nvSpPr>
        <p:spPr>
          <a:xfrm>
            <a:off x="1172895" y="2819777"/>
            <a:ext cx="6798736" cy="3444997"/>
          </a:xfrm>
        </p:spPr>
        <p:txBody>
          <a:bodyPr rIns="132080">
            <a:normAutofit/>
          </a:bodyPr>
          <a:lstStyle/>
          <a:p>
            <a:pPr eaLnBrk="1" hangingPunct="1"/>
            <a:r>
              <a:rPr lang="en-US" sz="2800" dirty="0"/>
              <a:t>“certain groups of people are at great risk of exclusion and ill-treatment, not only from society at large, but also from the very service systems which are designed to care for them”</a:t>
            </a:r>
          </a:p>
          <a:p>
            <a:pPr marL="0" indent="0" eaLnBrk="1" hangingPunct="1">
              <a:buNone/>
            </a:pPr>
            <a:r>
              <a:rPr lang="en-US" sz="1400" dirty="0"/>
              <a:t>                                                                                               (Henderson &amp; </a:t>
            </a:r>
            <a:r>
              <a:rPr lang="en-US" sz="1400" dirty="0" err="1"/>
              <a:t>Pochin</a:t>
            </a:r>
            <a:r>
              <a:rPr lang="en-US" sz="1400" dirty="0"/>
              <a:t>, 2001, p. 3)</a:t>
            </a:r>
          </a:p>
        </p:txBody>
      </p:sp>
      <p:sp>
        <p:nvSpPr>
          <p:cNvPr id="192" name="Slide Number Placeholder 3"/>
          <p:cNvSpPr>
            <a:spLocks noGrp="1"/>
          </p:cNvSpPr>
          <p:nvPr>
            <p:ph type="sldNum" sz="quarter" idx="12"/>
          </p:nvPr>
        </p:nvSpPr>
        <p:spPr/>
        <p:txBody>
          <a:bodyPr/>
          <a:lstStyle/>
          <a:p>
            <a:fld id="{64A890B9-CD4B-7343-A68B-1117D62F95AF}" type="slidenum">
              <a:rPr lang="en-US"/>
              <a:pPr/>
              <a:t>10</a:t>
            </a:fld>
            <a:endParaRPr lang="en-US"/>
          </a:p>
        </p:txBody>
      </p:sp>
      <p:sp>
        <p:nvSpPr>
          <p:cNvPr id="17414" name="Text Box 190"/>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D30E89CF-F419-0E4E-9CDA-D65DB4066B50}" type="slidenum">
              <a:rPr lang="en-US" sz="1400">
                <a:solidFill>
                  <a:schemeClr val="tx1"/>
                </a:solidFill>
                <a:latin typeface="Helvetica" pitchFamily="-65" charset="0"/>
                <a:ea typeface="Helvetica" pitchFamily="-65" charset="0"/>
                <a:cs typeface="Helvetica" pitchFamily="-65" charset="0"/>
                <a:sym typeface="Helvetica" pitchFamily="-65" charset="0"/>
              </a:rPr>
              <a:pPr algn="ctr"/>
              <a:t>10</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Class Exercise</a:t>
            </a:r>
          </a:p>
        </p:txBody>
      </p:sp>
      <p:sp>
        <p:nvSpPr>
          <p:cNvPr id="3" name="Content Placeholder 2"/>
          <p:cNvSpPr>
            <a:spLocks noGrp="1"/>
          </p:cNvSpPr>
          <p:nvPr>
            <p:ph idx="1"/>
          </p:nvPr>
        </p:nvSpPr>
        <p:spPr/>
        <p:txBody>
          <a:bodyPr>
            <a:normAutofit fontScale="92500" lnSpcReduction="20000"/>
          </a:bodyPr>
          <a:lstStyle/>
          <a:p>
            <a:pPr marL="496888" lvl="0" indent="-457200" fontAlgn="base">
              <a:spcBef>
                <a:spcPts val="800"/>
              </a:spcBef>
              <a:spcAft>
                <a:spcPct val="0"/>
              </a:spcAft>
              <a:buClr>
                <a:srgbClr val="9A0000"/>
              </a:buClr>
              <a:buFont typeface="Arial" panose="020B0604020202020204" pitchFamily="34" charset="0"/>
              <a:buChar char="•"/>
            </a:pPr>
            <a:r>
              <a:rPr lang="en-US" sz="3200" kern="0" dirty="0">
                <a:solidFill>
                  <a:schemeClr val="tx1"/>
                </a:solidFill>
                <a:ea typeface="ヒラギノ角ゴ ProN W3"/>
                <a:cs typeface="ヒラギノ角ゴ ProN W3"/>
                <a:sym typeface="Helvetica" pitchFamily="-65" charset="0"/>
              </a:rPr>
              <a:t>Have you ever been in a situation when you felt you could not speak up/ stand up for yourself?</a:t>
            </a:r>
          </a:p>
          <a:p>
            <a:pPr marL="496888" lvl="0" indent="-457200" fontAlgn="base">
              <a:spcBef>
                <a:spcPts val="800"/>
              </a:spcBef>
              <a:spcAft>
                <a:spcPct val="0"/>
              </a:spcAft>
              <a:buClr>
                <a:srgbClr val="9A0000"/>
              </a:buClr>
              <a:buFont typeface="Arial" panose="020B0604020202020204" pitchFamily="34" charset="0"/>
              <a:buChar char="•"/>
            </a:pPr>
            <a:endParaRPr lang="en-US" sz="3200" kern="0" dirty="0">
              <a:solidFill>
                <a:schemeClr val="tx1"/>
              </a:solidFill>
              <a:ea typeface="ヒラギノ角ゴ ProN W3"/>
              <a:cs typeface="ヒラギノ角ゴ ProN W3"/>
              <a:sym typeface="Helvetica" pitchFamily="-65" charset="0"/>
            </a:endParaRPr>
          </a:p>
          <a:p>
            <a:pPr marL="496888" lvl="0" indent="-457200" fontAlgn="base">
              <a:spcBef>
                <a:spcPts val="800"/>
              </a:spcBef>
              <a:spcAft>
                <a:spcPct val="0"/>
              </a:spcAft>
              <a:buClr>
                <a:srgbClr val="9A0000"/>
              </a:buClr>
              <a:buFont typeface="Arial" panose="020B0604020202020204" pitchFamily="34" charset="0"/>
              <a:buChar char="•"/>
            </a:pPr>
            <a:r>
              <a:rPr lang="en-US" sz="3200" kern="0" dirty="0">
                <a:solidFill>
                  <a:schemeClr val="tx1"/>
                </a:solidFill>
                <a:ea typeface="ヒラギノ角ゴ ProN W3"/>
                <a:cs typeface="ヒラギノ角ゴ ProN W3"/>
                <a:sym typeface="Helvetica" pitchFamily="-65" charset="0"/>
              </a:rPr>
              <a:t>How did that make you feel?</a:t>
            </a:r>
          </a:p>
          <a:p>
            <a:pPr marL="496888" lvl="0" indent="-457200" fontAlgn="base">
              <a:spcBef>
                <a:spcPts val="800"/>
              </a:spcBef>
              <a:spcAft>
                <a:spcPct val="0"/>
              </a:spcAft>
              <a:buClr>
                <a:srgbClr val="9A0000"/>
              </a:buClr>
              <a:buFont typeface="Arial" panose="020B0604020202020204" pitchFamily="34" charset="0"/>
              <a:buChar char="•"/>
            </a:pPr>
            <a:endParaRPr lang="en-US" sz="3200" kern="0" dirty="0">
              <a:solidFill>
                <a:schemeClr val="tx1"/>
              </a:solidFill>
              <a:ea typeface="ヒラギノ角ゴ ProN W3"/>
              <a:cs typeface="ヒラギノ角ゴ ProN W3"/>
              <a:sym typeface="Helvetica" pitchFamily="-65" charset="0"/>
            </a:endParaRPr>
          </a:p>
          <a:p>
            <a:pPr marL="496888" lvl="0" indent="-457200" fontAlgn="base">
              <a:spcBef>
                <a:spcPts val="800"/>
              </a:spcBef>
              <a:spcAft>
                <a:spcPct val="0"/>
              </a:spcAft>
              <a:buClr>
                <a:srgbClr val="9A0000"/>
              </a:buClr>
              <a:buFont typeface="Arial" panose="020B0604020202020204" pitchFamily="34" charset="0"/>
              <a:buChar char="•"/>
            </a:pPr>
            <a:r>
              <a:rPr lang="en-US" sz="3200" kern="0" dirty="0">
                <a:solidFill>
                  <a:schemeClr val="tx1"/>
                </a:solidFill>
                <a:ea typeface="ヒラギノ角ゴ ProN W3"/>
                <a:cs typeface="ヒラギノ角ゴ ProN W3"/>
                <a:sym typeface="Helvetica" pitchFamily="-65" charset="0"/>
              </a:rPr>
              <a:t>What was the outcome of that situation?</a:t>
            </a:r>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8" name="Rectangle 188"/>
          <p:cNvSpPr>
            <a:spLocks noGrp="1" noChangeArrowheads="1"/>
          </p:cNvSpPr>
          <p:nvPr>
            <p:ph type="title"/>
          </p:nvPr>
        </p:nvSpPr>
        <p:spPr/>
        <p:txBody>
          <a:bodyPr rIns="132080"/>
          <a:lstStyle/>
          <a:p>
            <a:pPr indent="0" eaLnBrk="1" hangingPunct="1"/>
            <a:r>
              <a:rPr lang="en-GB" dirty="0">
                <a:hlinkClick r:id="rId2"/>
              </a:rPr>
              <a:t>Advocacy</a:t>
            </a:r>
            <a:endParaRPr lang="en-US" dirty="0"/>
          </a:p>
        </p:txBody>
      </p:sp>
      <p:sp>
        <p:nvSpPr>
          <p:cNvPr id="16389" name="Rectangle 189"/>
          <p:cNvSpPr>
            <a:spLocks noGrp="1" noChangeArrowheads="1"/>
          </p:cNvSpPr>
          <p:nvPr>
            <p:ph idx="1"/>
          </p:nvPr>
        </p:nvSpPr>
        <p:spPr>
          <a:xfrm>
            <a:off x="306792" y="1539622"/>
            <a:ext cx="8110537" cy="4953000"/>
          </a:xfrm>
        </p:spPr>
        <p:txBody>
          <a:bodyPr rIns="132080">
            <a:normAutofit/>
          </a:bodyPr>
          <a:lstStyle/>
          <a:p>
            <a:pPr eaLnBrk="1" hangingPunct="1"/>
            <a:r>
              <a:rPr lang="en-US" sz="2800" dirty="0">
                <a:latin typeface="+mj-lt"/>
              </a:rPr>
              <a:t>Born in the USA! In the 1960s</a:t>
            </a:r>
          </a:p>
          <a:p>
            <a:pPr eaLnBrk="1" hangingPunct="1"/>
            <a:r>
              <a:rPr lang="en-US" sz="2800" dirty="0">
                <a:latin typeface="+mj-lt"/>
              </a:rPr>
              <a:t>Response to:</a:t>
            </a:r>
          </a:p>
          <a:p>
            <a:pPr eaLnBrk="1" hangingPunct="1"/>
            <a:r>
              <a:rPr lang="en-US" sz="2800" dirty="0">
                <a:latin typeface="+mj-lt"/>
              </a:rPr>
              <a:t>Fears of Parents and Carers of children with disabilities</a:t>
            </a:r>
          </a:p>
          <a:p>
            <a:pPr eaLnBrk="1" hangingPunct="1"/>
            <a:r>
              <a:rPr lang="en-US" sz="2800" dirty="0">
                <a:latin typeface="+mj-lt"/>
              </a:rPr>
              <a:t>History of institutionalisation, abuse and neglect</a:t>
            </a:r>
          </a:p>
          <a:p>
            <a:r>
              <a:rPr lang="en-US" sz="2800" dirty="0"/>
              <a:t>Ad hoc emergence in UK from 1980’s</a:t>
            </a:r>
          </a:p>
          <a:p>
            <a:pPr eaLnBrk="1" hangingPunct="1"/>
            <a:endParaRPr lang="en-US" sz="2800" dirty="0">
              <a:latin typeface="+mj-lt"/>
            </a:endParaRPr>
          </a:p>
        </p:txBody>
      </p:sp>
      <p:sp>
        <p:nvSpPr>
          <p:cNvPr id="192" name="Slide Number Placeholder 3"/>
          <p:cNvSpPr>
            <a:spLocks noGrp="1"/>
          </p:cNvSpPr>
          <p:nvPr>
            <p:ph type="sldNum" sz="quarter" idx="12"/>
          </p:nvPr>
        </p:nvSpPr>
        <p:spPr/>
        <p:txBody>
          <a:bodyPr/>
          <a:lstStyle/>
          <a:p>
            <a:fld id="{048501A2-6C6B-8446-B1EA-791D81DA4DD1}" type="slidenum">
              <a:rPr lang="en-US"/>
              <a:pPr/>
              <a:t>12</a:t>
            </a:fld>
            <a:endParaRPr lang="en-US"/>
          </a:p>
        </p:txBody>
      </p:sp>
      <p:grpSp>
        <p:nvGrpSpPr>
          <p:cNvPr id="2" name="Group 1"/>
          <p:cNvGrpSpPr>
            <a:grpSpLocks/>
          </p:cNvGrpSpPr>
          <p:nvPr/>
        </p:nvGrpSpPr>
        <p:grpSpPr bwMode="auto">
          <a:xfrm>
            <a:off x="8605862" y="4835452"/>
            <a:ext cx="45719" cy="102308"/>
            <a:chOff x="0" y="0"/>
            <a:chExt cx="5712" cy="4326"/>
          </a:xfrm>
        </p:grpSpPr>
        <p:grpSp>
          <p:nvGrpSpPr>
            <p:cNvPr id="3" name="Group 2"/>
            <p:cNvGrpSpPr>
              <a:grpSpLocks/>
            </p:cNvGrpSpPr>
            <p:nvPr/>
          </p:nvGrpSpPr>
          <p:grpSpPr bwMode="auto">
            <a:xfrm>
              <a:off x="0" y="0"/>
              <a:ext cx="48" cy="4320"/>
              <a:chOff x="0" y="0"/>
              <a:chExt cx="48" cy="4320"/>
            </a:xfrm>
          </p:grpSpPr>
          <p:sp>
            <p:nvSpPr>
              <p:cNvPr id="16575" name="Rectangle 3"/>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76" name="Rectangle 4"/>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4" name="Group 5"/>
            <p:cNvGrpSpPr>
              <a:grpSpLocks/>
            </p:cNvGrpSpPr>
            <p:nvPr/>
          </p:nvGrpSpPr>
          <p:grpSpPr bwMode="auto">
            <a:xfrm>
              <a:off x="96" y="6"/>
              <a:ext cx="48" cy="4320"/>
              <a:chOff x="0" y="0"/>
              <a:chExt cx="48" cy="4320"/>
            </a:xfrm>
          </p:grpSpPr>
          <p:sp>
            <p:nvSpPr>
              <p:cNvPr id="16573" name="Rectangle 6"/>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74" name="Rectangle 7"/>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5" name="Group 8"/>
            <p:cNvGrpSpPr>
              <a:grpSpLocks/>
            </p:cNvGrpSpPr>
            <p:nvPr/>
          </p:nvGrpSpPr>
          <p:grpSpPr bwMode="auto">
            <a:xfrm>
              <a:off x="192" y="6"/>
              <a:ext cx="48" cy="4320"/>
              <a:chOff x="0" y="0"/>
              <a:chExt cx="48" cy="4320"/>
            </a:xfrm>
          </p:grpSpPr>
          <p:sp>
            <p:nvSpPr>
              <p:cNvPr id="16571" name="Rectangle 9"/>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72" name="Rectangle 10"/>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6" name="Group 11"/>
            <p:cNvGrpSpPr>
              <a:grpSpLocks/>
            </p:cNvGrpSpPr>
            <p:nvPr/>
          </p:nvGrpSpPr>
          <p:grpSpPr bwMode="auto">
            <a:xfrm>
              <a:off x="288" y="6"/>
              <a:ext cx="48" cy="4320"/>
              <a:chOff x="0" y="0"/>
              <a:chExt cx="48" cy="4320"/>
            </a:xfrm>
          </p:grpSpPr>
          <p:sp>
            <p:nvSpPr>
              <p:cNvPr id="16569" name="Rectangle 12"/>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70" name="Rectangle 13"/>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7" name="Group 14"/>
            <p:cNvGrpSpPr>
              <a:grpSpLocks/>
            </p:cNvGrpSpPr>
            <p:nvPr/>
          </p:nvGrpSpPr>
          <p:grpSpPr bwMode="auto">
            <a:xfrm>
              <a:off x="384" y="6"/>
              <a:ext cx="48" cy="4320"/>
              <a:chOff x="0" y="0"/>
              <a:chExt cx="48" cy="4320"/>
            </a:xfrm>
          </p:grpSpPr>
          <p:sp>
            <p:nvSpPr>
              <p:cNvPr id="16567" name="Rectangle 15"/>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68" name="Rectangle 16"/>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8" name="Group 17"/>
            <p:cNvGrpSpPr>
              <a:grpSpLocks/>
            </p:cNvGrpSpPr>
            <p:nvPr/>
          </p:nvGrpSpPr>
          <p:grpSpPr bwMode="auto">
            <a:xfrm>
              <a:off x="480" y="6"/>
              <a:ext cx="48" cy="4320"/>
              <a:chOff x="0" y="0"/>
              <a:chExt cx="48" cy="4320"/>
            </a:xfrm>
          </p:grpSpPr>
          <p:sp>
            <p:nvSpPr>
              <p:cNvPr id="16565" name="Rectangle 18"/>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66" name="Rectangle 19"/>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9" name="Group 20"/>
            <p:cNvGrpSpPr>
              <a:grpSpLocks/>
            </p:cNvGrpSpPr>
            <p:nvPr/>
          </p:nvGrpSpPr>
          <p:grpSpPr bwMode="auto">
            <a:xfrm>
              <a:off x="576" y="6"/>
              <a:ext cx="48" cy="4320"/>
              <a:chOff x="0" y="0"/>
              <a:chExt cx="48" cy="4320"/>
            </a:xfrm>
          </p:grpSpPr>
          <p:sp>
            <p:nvSpPr>
              <p:cNvPr id="16563" name="Rectangle 21"/>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64" name="Rectangle 22"/>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0" name="Group 23"/>
            <p:cNvGrpSpPr>
              <a:grpSpLocks/>
            </p:cNvGrpSpPr>
            <p:nvPr/>
          </p:nvGrpSpPr>
          <p:grpSpPr bwMode="auto">
            <a:xfrm>
              <a:off x="672" y="6"/>
              <a:ext cx="48" cy="4320"/>
              <a:chOff x="0" y="0"/>
              <a:chExt cx="48" cy="4320"/>
            </a:xfrm>
          </p:grpSpPr>
          <p:sp>
            <p:nvSpPr>
              <p:cNvPr id="16561" name="Rectangle 24"/>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62" name="Rectangle 25"/>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1" name="Group 26"/>
            <p:cNvGrpSpPr>
              <a:grpSpLocks/>
            </p:cNvGrpSpPr>
            <p:nvPr/>
          </p:nvGrpSpPr>
          <p:grpSpPr bwMode="auto">
            <a:xfrm>
              <a:off x="768" y="6"/>
              <a:ext cx="48" cy="4320"/>
              <a:chOff x="0" y="0"/>
              <a:chExt cx="48" cy="4320"/>
            </a:xfrm>
          </p:grpSpPr>
          <p:sp>
            <p:nvSpPr>
              <p:cNvPr id="16559" name="Rectangle 27"/>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60" name="Rectangle 28"/>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2" name="Group 29"/>
            <p:cNvGrpSpPr>
              <a:grpSpLocks/>
            </p:cNvGrpSpPr>
            <p:nvPr/>
          </p:nvGrpSpPr>
          <p:grpSpPr bwMode="auto">
            <a:xfrm>
              <a:off x="864" y="6"/>
              <a:ext cx="48" cy="4320"/>
              <a:chOff x="0" y="0"/>
              <a:chExt cx="48" cy="4320"/>
            </a:xfrm>
          </p:grpSpPr>
          <p:sp>
            <p:nvSpPr>
              <p:cNvPr id="16557" name="Rectangle 30"/>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58" name="Rectangle 31"/>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3" name="Group 32"/>
            <p:cNvGrpSpPr>
              <a:grpSpLocks/>
            </p:cNvGrpSpPr>
            <p:nvPr/>
          </p:nvGrpSpPr>
          <p:grpSpPr bwMode="auto">
            <a:xfrm>
              <a:off x="960" y="6"/>
              <a:ext cx="48" cy="4320"/>
              <a:chOff x="0" y="0"/>
              <a:chExt cx="48" cy="4320"/>
            </a:xfrm>
          </p:grpSpPr>
          <p:sp>
            <p:nvSpPr>
              <p:cNvPr id="16555" name="Rectangle 33"/>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56" name="Rectangle 34"/>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4" name="Group 35"/>
            <p:cNvGrpSpPr>
              <a:grpSpLocks/>
            </p:cNvGrpSpPr>
            <p:nvPr/>
          </p:nvGrpSpPr>
          <p:grpSpPr bwMode="auto">
            <a:xfrm>
              <a:off x="1056" y="6"/>
              <a:ext cx="48" cy="4320"/>
              <a:chOff x="0" y="0"/>
              <a:chExt cx="48" cy="4320"/>
            </a:xfrm>
          </p:grpSpPr>
          <p:sp>
            <p:nvSpPr>
              <p:cNvPr id="16553" name="Rectangle 36"/>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54" name="Rectangle 37"/>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5" name="Group 38"/>
            <p:cNvGrpSpPr>
              <a:grpSpLocks/>
            </p:cNvGrpSpPr>
            <p:nvPr/>
          </p:nvGrpSpPr>
          <p:grpSpPr bwMode="auto">
            <a:xfrm>
              <a:off x="1152" y="6"/>
              <a:ext cx="48" cy="4320"/>
              <a:chOff x="0" y="0"/>
              <a:chExt cx="48" cy="4320"/>
            </a:xfrm>
          </p:grpSpPr>
          <p:sp>
            <p:nvSpPr>
              <p:cNvPr id="16551" name="Rectangle 39"/>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52" name="Rectangle 40"/>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 name="Group 41"/>
            <p:cNvGrpSpPr>
              <a:grpSpLocks/>
            </p:cNvGrpSpPr>
            <p:nvPr/>
          </p:nvGrpSpPr>
          <p:grpSpPr bwMode="auto">
            <a:xfrm>
              <a:off x="1248" y="6"/>
              <a:ext cx="48" cy="4320"/>
              <a:chOff x="0" y="0"/>
              <a:chExt cx="48" cy="4320"/>
            </a:xfrm>
          </p:grpSpPr>
          <p:sp>
            <p:nvSpPr>
              <p:cNvPr id="16549" name="Rectangle 42"/>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50" name="Rectangle 43"/>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7" name="Group 44"/>
            <p:cNvGrpSpPr>
              <a:grpSpLocks/>
            </p:cNvGrpSpPr>
            <p:nvPr/>
          </p:nvGrpSpPr>
          <p:grpSpPr bwMode="auto">
            <a:xfrm>
              <a:off x="1344" y="6"/>
              <a:ext cx="48" cy="4320"/>
              <a:chOff x="0" y="0"/>
              <a:chExt cx="48" cy="4320"/>
            </a:xfrm>
          </p:grpSpPr>
          <p:sp>
            <p:nvSpPr>
              <p:cNvPr id="16547" name="Rectangle 45"/>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48" name="Rectangle 46"/>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8" name="Group 47"/>
            <p:cNvGrpSpPr>
              <a:grpSpLocks/>
            </p:cNvGrpSpPr>
            <p:nvPr/>
          </p:nvGrpSpPr>
          <p:grpSpPr bwMode="auto">
            <a:xfrm>
              <a:off x="1440" y="6"/>
              <a:ext cx="48" cy="4320"/>
              <a:chOff x="0" y="0"/>
              <a:chExt cx="48" cy="4320"/>
            </a:xfrm>
          </p:grpSpPr>
          <p:sp>
            <p:nvSpPr>
              <p:cNvPr id="16545" name="Rectangle 48"/>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46" name="Rectangle 49"/>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9" name="Group 50"/>
            <p:cNvGrpSpPr>
              <a:grpSpLocks/>
            </p:cNvGrpSpPr>
            <p:nvPr/>
          </p:nvGrpSpPr>
          <p:grpSpPr bwMode="auto">
            <a:xfrm>
              <a:off x="1536" y="6"/>
              <a:ext cx="48" cy="4320"/>
              <a:chOff x="0" y="0"/>
              <a:chExt cx="48" cy="4320"/>
            </a:xfrm>
          </p:grpSpPr>
          <p:sp>
            <p:nvSpPr>
              <p:cNvPr id="16543" name="Rectangle 51"/>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44" name="Rectangle 52"/>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20" name="Group 53"/>
            <p:cNvGrpSpPr>
              <a:grpSpLocks/>
            </p:cNvGrpSpPr>
            <p:nvPr/>
          </p:nvGrpSpPr>
          <p:grpSpPr bwMode="auto">
            <a:xfrm>
              <a:off x="1632" y="6"/>
              <a:ext cx="48" cy="4320"/>
              <a:chOff x="0" y="0"/>
              <a:chExt cx="48" cy="4320"/>
            </a:xfrm>
          </p:grpSpPr>
          <p:sp>
            <p:nvSpPr>
              <p:cNvPr id="16541" name="Rectangle 54"/>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42" name="Rectangle 55"/>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sp>
          <p:nvSpPr>
            <p:cNvPr id="16539" name="Rectangle 57"/>
            <p:cNvSpPr>
              <a:spLocks/>
            </p:cNvSpPr>
            <p:nvPr/>
          </p:nvSpPr>
          <p:spPr bwMode="auto">
            <a:xfrm>
              <a:off x="1728" y="6"/>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grpSp>
          <p:nvGrpSpPr>
            <p:cNvPr id="22" name="Group 59"/>
            <p:cNvGrpSpPr>
              <a:grpSpLocks/>
            </p:cNvGrpSpPr>
            <p:nvPr/>
          </p:nvGrpSpPr>
          <p:grpSpPr bwMode="auto">
            <a:xfrm>
              <a:off x="1824" y="6"/>
              <a:ext cx="48" cy="4320"/>
              <a:chOff x="0" y="0"/>
              <a:chExt cx="48" cy="4320"/>
            </a:xfrm>
          </p:grpSpPr>
          <p:sp>
            <p:nvSpPr>
              <p:cNvPr id="16537" name="Rectangle 60"/>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38" name="Rectangle 61"/>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23" name="Group 62"/>
            <p:cNvGrpSpPr>
              <a:grpSpLocks/>
            </p:cNvGrpSpPr>
            <p:nvPr/>
          </p:nvGrpSpPr>
          <p:grpSpPr bwMode="auto">
            <a:xfrm>
              <a:off x="1920" y="6"/>
              <a:ext cx="48" cy="4320"/>
              <a:chOff x="0" y="0"/>
              <a:chExt cx="48" cy="4320"/>
            </a:xfrm>
          </p:grpSpPr>
          <p:sp>
            <p:nvSpPr>
              <p:cNvPr id="16535" name="Rectangle 63"/>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36" name="Rectangle 64"/>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24" name="Group 65"/>
            <p:cNvGrpSpPr>
              <a:grpSpLocks/>
            </p:cNvGrpSpPr>
            <p:nvPr/>
          </p:nvGrpSpPr>
          <p:grpSpPr bwMode="auto">
            <a:xfrm>
              <a:off x="2016" y="6"/>
              <a:ext cx="48" cy="4320"/>
              <a:chOff x="0" y="0"/>
              <a:chExt cx="48" cy="4320"/>
            </a:xfrm>
          </p:grpSpPr>
          <p:sp>
            <p:nvSpPr>
              <p:cNvPr id="16533" name="Rectangle 66"/>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34" name="Rectangle 67"/>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25" name="Group 68"/>
            <p:cNvGrpSpPr>
              <a:grpSpLocks/>
            </p:cNvGrpSpPr>
            <p:nvPr/>
          </p:nvGrpSpPr>
          <p:grpSpPr bwMode="auto">
            <a:xfrm>
              <a:off x="2112" y="6"/>
              <a:ext cx="48" cy="4320"/>
              <a:chOff x="0" y="0"/>
              <a:chExt cx="48" cy="4320"/>
            </a:xfrm>
          </p:grpSpPr>
          <p:sp>
            <p:nvSpPr>
              <p:cNvPr id="16531" name="Rectangle 69"/>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32" name="Rectangle 70"/>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26" name="Group 71"/>
            <p:cNvGrpSpPr>
              <a:grpSpLocks/>
            </p:cNvGrpSpPr>
            <p:nvPr/>
          </p:nvGrpSpPr>
          <p:grpSpPr bwMode="auto">
            <a:xfrm>
              <a:off x="2208" y="6"/>
              <a:ext cx="48" cy="4320"/>
              <a:chOff x="0" y="0"/>
              <a:chExt cx="48" cy="4320"/>
            </a:xfrm>
          </p:grpSpPr>
          <p:sp>
            <p:nvSpPr>
              <p:cNvPr id="16529" name="Rectangle 72"/>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30" name="Rectangle 73"/>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27" name="Group 74"/>
            <p:cNvGrpSpPr>
              <a:grpSpLocks/>
            </p:cNvGrpSpPr>
            <p:nvPr/>
          </p:nvGrpSpPr>
          <p:grpSpPr bwMode="auto">
            <a:xfrm>
              <a:off x="2304" y="6"/>
              <a:ext cx="48" cy="4320"/>
              <a:chOff x="0" y="0"/>
              <a:chExt cx="48" cy="4320"/>
            </a:xfrm>
          </p:grpSpPr>
          <p:sp>
            <p:nvSpPr>
              <p:cNvPr id="16527" name="Rectangle 75"/>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28" name="Rectangle 76"/>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28" name="Group 77"/>
            <p:cNvGrpSpPr>
              <a:grpSpLocks/>
            </p:cNvGrpSpPr>
            <p:nvPr/>
          </p:nvGrpSpPr>
          <p:grpSpPr bwMode="auto">
            <a:xfrm>
              <a:off x="2400" y="6"/>
              <a:ext cx="48" cy="4320"/>
              <a:chOff x="0" y="0"/>
              <a:chExt cx="48" cy="4320"/>
            </a:xfrm>
          </p:grpSpPr>
          <p:sp>
            <p:nvSpPr>
              <p:cNvPr id="16525" name="Rectangle 78"/>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26" name="Rectangle 79"/>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29" name="Group 80"/>
            <p:cNvGrpSpPr>
              <a:grpSpLocks/>
            </p:cNvGrpSpPr>
            <p:nvPr/>
          </p:nvGrpSpPr>
          <p:grpSpPr bwMode="auto">
            <a:xfrm>
              <a:off x="2496" y="6"/>
              <a:ext cx="48" cy="4320"/>
              <a:chOff x="0" y="0"/>
              <a:chExt cx="48" cy="4320"/>
            </a:xfrm>
          </p:grpSpPr>
          <p:sp>
            <p:nvSpPr>
              <p:cNvPr id="16523" name="Rectangle 81"/>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24" name="Rectangle 82"/>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30" name="Group 83"/>
            <p:cNvGrpSpPr>
              <a:grpSpLocks/>
            </p:cNvGrpSpPr>
            <p:nvPr/>
          </p:nvGrpSpPr>
          <p:grpSpPr bwMode="auto">
            <a:xfrm>
              <a:off x="2592" y="6"/>
              <a:ext cx="48" cy="4320"/>
              <a:chOff x="0" y="0"/>
              <a:chExt cx="48" cy="4320"/>
            </a:xfrm>
          </p:grpSpPr>
          <p:sp>
            <p:nvSpPr>
              <p:cNvPr id="16521" name="Rectangle 84"/>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22" name="Rectangle 85"/>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31" name="Group 86"/>
            <p:cNvGrpSpPr>
              <a:grpSpLocks/>
            </p:cNvGrpSpPr>
            <p:nvPr/>
          </p:nvGrpSpPr>
          <p:grpSpPr bwMode="auto">
            <a:xfrm>
              <a:off x="2688" y="6"/>
              <a:ext cx="48" cy="4320"/>
              <a:chOff x="0" y="0"/>
              <a:chExt cx="48" cy="4320"/>
            </a:xfrm>
          </p:grpSpPr>
          <p:sp>
            <p:nvSpPr>
              <p:cNvPr id="16519" name="Rectangle 87"/>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20" name="Rectangle 88"/>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77" name="Group 89"/>
            <p:cNvGrpSpPr>
              <a:grpSpLocks/>
            </p:cNvGrpSpPr>
            <p:nvPr/>
          </p:nvGrpSpPr>
          <p:grpSpPr bwMode="auto">
            <a:xfrm>
              <a:off x="2784" y="6"/>
              <a:ext cx="48" cy="4320"/>
              <a:chOff x="0" y="0"/>
              <a:chExt cx="48" cy="4320"/>
            </a:xfrm>
          </p:grpSpPr>
          <p:sp>
            <p:nvSpPr>
              <p:cNvPr id="16517" name="Rectangle 90"/>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18" name="Rectangle 91"/>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78" name="Group 92"/>
            <p:cNvGrpSpPr>
              <a:grpSpLocks/>
            </p:cNvGrpSpPr>
            <p:nvPr/>
          </p:nvGrpSpPr>
          <p:grpSpPr bwMode="auto">
            <a:xfrm>
              <a:off x="2880" y="6"/>
              <a:ext cx="48" cy="4320"/>
              <a:chOff x="0" y="0"/>
              <a:chExt cx="48" cy="4320"/>
            </a:xfrm>
          </p:grpSpPr>
          <p:sp>
            <p:nvSpPr>
              <p:cNvPr id="16515" name="Rectangle 93"/>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16" name="Rectangle 94"/>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79" name="Group 95"/>
            <p:cNvGrpSpPr>
              <a:grpSpLocks/>
            </p:cNvGrpSpPr>
            <p:nvPr/>
          </p:nvGrpSpPr>
          <p:grpSpPr bwMode="auto">
            <a:xfrm>
              <a:off x="2976" y="6"/>
              <a:ext cx="48" cy="4320"/>
              <a:chOff x="0" y="0"/>
              <a:chExt cx="48" cy="4320"/>
            </a:xfrm>
          </p:grpSpPr>
          <p:sp>
            <p:nvSpPr>
              <p:cNvPr id="16513" name="Rectangle 96"/>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14" name="Rectangle 97"/>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0" name="Group 98"/>
            <p:cNvGrpSpPr>
              <a:grpSpLocks/>
            </p:cNvGrpSpPr>
            <p:nvPr/>
          </p:nvGrpSpPr>
          <p:grpSpPr bwMode="auto">
            <a:xfrm>
              <a:off x="3072" y="6"/>
              <a:ext cx="48" cy="4320"/>
              <a:chOff x="0" y="0"/>
              <a:chExt cx="48" cy="4320"/>
            </a:xfrm>
          </p:grpSpPr>
          <p:sp>
            <p:nvSpPr>
              <p:cNvPr id="16511" name="Rectangle 99"/>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12" name="Rectangle 100"/>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1" name="Group 101"/>
            <p:cNvGrpSpPr>
              <a:grpSpLocks/>
            </p:cNvGrpSpPr>
            <p:nvPr/>
          </p:nvGrpSpPr>
          <p:grpSpPr bwMode="auto">
            <a:xfrm>
              <a:off x="3168" y="6"/>
              <a:ext cx="48" cy="4320"/>
              <a:chOff x="0" y="0"/>
              <a:chExt cx="48" cy="4320"/>
            </a:xfrm>
          </p:grpSpPr>
          <p:sp>
            <p:nvSpPr>
              <p:cNvPr id="16509" name="Rectangle 102"/>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10" name="Rectangle 103"/>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2" name="Group 104"/>
            <p:cNvGrpSpPr>
              <a:grpSpLocks/>
            </p:cNvGrpSpPr>
            <p:nvPr/>
          </p:nvGrpSpPr>
          <p:grpSpPr bwMode="auto">
            <a:xfrm>
              <a:off x="3264" y="6"/>
              <a:ext cx="48" cy="4320"/>
              <a:chOff x="0" y="0"/>
              <a:chExt cx="48" cy="4320"/>
            </a:xfrm>
          </p:grpSpPr>
          <p:sp>
            <p:nvSpPr>
              <p:cNvPr id="16507" name="Rectangle 105"/>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08" name="Rectangle 106"/>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3" name="Group 107"/>
            <p:cNvGrpSpPr>
              <a:grpSpLocks/>
            </p:cNvGrpSpPr>
            <p:nvPr/>
          </p:nvGrpSpPr>
          <p:grpSpPr bwMode="auto">
            <a:xfrm>
              <a:off x="3360" y="6"/>
              <a:ext cx="48" cy="4320"/>
              <a:chOff x="0" y="0"/>
              <a:chExt cx="48" cy="4320"/>
            </a:xfrm>
          </p:grpSpPr>
          <p:sp>
            <p:nvSpPr>
              <p:cNvPr id="16505" name="Rectangle 108"/>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06" name="Rectangle 109"/>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4" name="Group 110"/>
            <p:cNvGrpSpPr>
              <a:grpSpLocks/>
            </p:cNvGrpSpPr>
            <p:nvPr/>
          </p:nvGrpSpPr>
          <p:grpSpPr bwMode="auto">
            <a:xfrm>
              <a:off x="3456" y="6"/>
              <a:ext cx="48" cy="4320"/>
              <a:chOff x="0" y="0"/>
              <a:chExt cx="48" cy="4320"/>
            </a:xfrm>
          </p:grpSpPr>
          <p:sp>
            <p:nvSpPr>
              <p:cNvPr id="16503" name="Rectangle 111"/>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04" name="Rectangle 112"/>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5" name="Group 113"/>
            <p:cNvGrpSpPr>
              <a:grpSpLocks/>
            </p:cNvGrpSpPr>
            <p:nvPr/>
          </p:nvGrpSpPr>
          <p:grpSpPr bwMode="auto">
            <a:xfrm>
              <a:off x="3552" y="6"/>
              <a:ext cx="48" cy="4320"/>
              <a:chOff x="0" y="0"/>
              <a:chExt cx="48" cy="4320"/>
            </a:xfrm>
          </p:grpSpPr>
          <p:sp>
            <p:nvSpPr>
              <p:cNvPr id="16501" name="Rectangle 114"/>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02" name="Rectangle 115"/>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6" name="Group 116"/>
            <p:cNvGrpSpPr>
              <a:grpSpLocks/>
            </p:cNvGrpSpPr>
            <p:nvPr/>
          </p:nvGrpSpPr>
          <p:grpSpPr bwMode="auto">
            <a:xfrm>
              <a:off x="3648" y="6"/>
              <a:ext cx="48" cy="4320"/>
              <a:chOff x="0" y="0"/>
              <a:chExt cx="48" cy="4320"/>
            </a:xfrm>
          </p:grpSpPr>
          <p:sp>
            <p:nvSpPr>
              <p:cNvPr id="16499" name="Rectangle 117"/>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00" name="Rectangle 118"/>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7" name="Group 119"/>
            <p:cNvGrpSpPr>
              <a:grpSpLocks/>
            </p:cNvGrpSpPr>
            <p:nvPr/>
          </p:nvGrpSpPr>
          <p:grpSpPr bwMode="auto">
            <a:xfrm>
              <a:off x="3744" y="6"/>
              <a:ext cx="48" cy="4320"/>
              <a:chOff x="0" y="0"/>
              <a:chExt cx="48" cy="4320"/>
            </a:xfrm>
          </p:grpSpPr>
          <p:sp>
            <p:nvSpPr>
              <p:cNvPr id="16497" name="Rectangle 120"/>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98" name="Rectangle 121"/>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8" name="Group 122"/>
            <p:cNvGrpSpPr>
              <a:grpSpLocks/>
            </p:cNvGrpSpPr>
            <p:nvPr/>
          </p:nvGrpSpPr>
          <p:grpSpPr bwMode="auto">
            <a:xfrm>
              <a:off x="3840" y="6"/>
              <a:ext cx="48" cy="4320"/>
              <a:chOff x="0" y="0"/>
              <a:chExt cx="48" cy="4320"/>
            </a:xfrm>
          </p:grpSpPr>
          <p:sp>
            <p:nvSpPr>
              <p:cNvPr id="16495" name="Rectangle 123"/>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96" name="Rectangle 124"/>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9" name="Group 125"/>
            <p:cNvGrpSpPr>
              <a:grpSpLocks/>
            </p:cNvGrpSpPr>
            <p:nvPr/>
          </p:nvGrpSpPr>
          <p:grpSpPr bwMode="auto">
            <a:xfrm>
              <a:off x="3936" y="6"/>
              <a:ext cx="48" cy="4320"/>
              <a:chOff x="0" y="0"/>
              <a:chExt cx="48" cy="4320"/>
            </a:xfrm>
          </p:grpSpPr>
          <p:sp>
            <p:nvSpPr>
              <p:cNvPr id="16493" name="Rectangle 126"/>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94" name="Rectangle 127"/>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90" name="Group 128"/>
            <p:cNvGrpSpPr>
              <a:grpSpLocks/>
            </p:cNvGrpSpPr>
            <p:nvPr/>
          </p:nvGrpSpPr>
          <p:grpSpPr bwMode="auto">
            <a:xfrm>
              <a:off x="4032" y="6"/>
              <a:ext cx="48" cy="4320"/>
              <a:chOff x="0" y="0"/>
              <a:chExt cx="48" cy="4320"/>
            </a:xfrm>
          </p:grpSpPr>
          <p:sp>
            <p:nvSpPr>
              <p:cNvPr id="16491" name="Rectangle 129"/>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92" name="Rectangle 130"/>
              <p:cNvSpPr>
                <a:spLocks/>
              </p:cNvSpPr>
              <p:nvPr/>
            </p:nvSpPr>
            <p:spPr bwMode="auto">
              <a:xfrm>
                <a:off x="0" y="0"/>
                <a:ext cx="48" cy="1444"/>
              </a:xfrm>
              <a:prstGeom prst="rect">
                <a:avLst/>
              </a:prstGeom>
              <a:noFill/>
              <a:ln w="12700">
                <a:noFill/>
                <a:miter lim="800000"/>
                <a:headEnd/>
                <a:tailEnd/>
              </a:ln>
            </p:spPr>
            <p:txBody>
              <a:bodyPr wrap="square" lIns="0" tIns="0" rIns="0" bIns="0">
                <a:prstTxWarp prst="textNoShape">
                  <a:avLst/>
                </a:prstTxWarp>
                <a:spAutoFit/>
              </a:bodyPr>
              <a:lstStyle/>
              <a:p>
                <a:endParaRPr lang="en-GB" dirty="0"/>
              </a:p>
            </p:txBody>
          </p:sp>
        </p:grpSp>
        <p:grpSp>
          <p:nvGrpSpPr>
            <p:cNvPr id="16591" name="Group 131"/>
            <p:cNvGrpSpPr>
              <a:grpSpLocks/>
            </p:cNvGrpSpPr>
            <p:nvPr/>
          </p:nvGrpSpPr>
          <p:grpSpPr bwMode="auto">
            <a:xfrm>
              <a:off x="4128" y="6"/>
              <a:ext cx="48" cy="4320"/>
              <a:chOff x="0" y="0"/>
              <a:chExt cx="48" cy="4320"/>
            </a:xfrm>
          </p:grpSpPr>
          <p:sp>
            <p:nvSpPr>
              <p:cNvPr id="16489" name="Rectangle 132"/>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90" name="Rectangle 133"/>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92" name="Group 134"/>
            <p:cNvGrpSpPr>
              <a:grpSpLocks/>
            </p:cNvGrpSpPr>
            <p:nvPr/>
          </p:nvGrpSpPr>
          <p:grpSpPr bwMode="auto">
            <a:xfrm>
              <a:off x="4224" y="6"/>
              <a:ext cx="48" cy="4320"/>
              <a:chOff x="0" y="0"/>
              <a:chExt cx="48" cy="4320"/>
            </a:xfrm>
          </p:grpSpPr>
          <p:sp>
            <p:nvSpPr>
              <p:cNvPr id="16487" name="Rectangle 135"/>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88" name="Rectangle 136"/>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93" name="Group 137"/>
            <p:cNvGrpSpPr>
              <a:grpSpLocks/>
            </p:cNvGrpSpPr>
            <p:nvPr/>
          </p:nvGrpSpPr>
          <p:grpSpPr bwMode="auto">
            <a:xfrm>
              <a:off x="4320" y="6"/>
              <a:ext cx="48" cy="4320"/>
              <a:chOff x="0" y="0"/>
              <a:chExt cx="48" cy="4320"/>
            </a:xfrm>
          </p:grpSpPr>
          <p:sp>
            <p:nvSpPr>
              <p:cNvPr id="16485" name="Rectangle 138"/>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86" name="Rectangle 139"/>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94" name="Group 140"/>
            <p:cNvGrpSpPr>
              <a:grpSpLocks/>
            </p:cNvGrpSpPr>
            <p:nvPr/>
          </p:nvGrpSpPr>
          <p:grpSpPr bwMode="auto">
            <a:xfrm>
              <a:off x="4416" y="6"/>
              <a:ext cx="48" cy="4320"/>
              <a:chOff x="0" y="0"/>
              <a:chExt cx="48" cy="4320"/>
            </a:xfrm>
          </p:grpSpPr>
          <p:sp>
            <p:nvSpPr>
              <p:cNvPr id="16483" name="Rectangle 141"/>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84" name="Rectangle 142"/>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95" name="Group 143"/>
            <p:cNvGrpSpPr>
              <a:grpSpLocks/>
            </p:cNvGrpSpPr>
            <p:nvPr/>
          </p:nvGrpSpPr>
          <p:grpSpPr bwMode="auto">
            <a:xfrm>
              <a:off x="4512" y="6"/>
              <a:ext cx="48" cy="4320"/>
              <a:chOff x="0" y="0"/>
              <a:chExt cx="48" cy="4320"/>
            </a:xfrm>
          </p:grpSpPr>
          <p:sp>
            <p:nvSpPr>
              <p:cNvPr id="16481" name="Rectangle 144"/>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82" name="Rectangle 145"/>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96" name="Group 146"/>
            <p:cNvGrpSpPr>
              <a:grpSpLocks/>
            </p:cNvGrpSpPr>
            <p:nvPr/>
          </p:nvGrpSpPr>
          <p:grpSpPr bwMode="auto">
            <a:xfrm>
              <a:off x="4608" y="6"/>
              <a:ext cx="48" cy="4320"/>
              <a:chOff x="0" y="0"/>
              <a:chExt cx="48" cy="4320"/>
            </a:xfrm>
          </p:grpSpPr>
          <p:sp>
            <p:nvSpPr>
              <p:cNvPr id="16479" name="Rectangle 147"/>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80" name="Rectangle 148"/>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97" name="Group 149"/>
            <p:cNvGrpSpPr>
              <a:grpSpLocks/>
            </p:cNvGrpSpPr>
            <p:nvPr/>
          </p:nvGrpSpPr>
          <p:grpSpPr bwMode="auto">
            <a:xfrm>
              <a:off x="4704" y="6"/>
              <a:ext cx="48" cy="4320"/>
              <a:chOff x="0" y="0"/>
              <a:chExt cx="48" cy="4320"/>
            </a:xfrm>
          </p:grpSpPr>
          <p:sp>
            <p:nvSpPr>
              <p:cNvPr id="16477" name="Rectangle 150"/>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78" name="Rectangle 151"/>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98" name="Group 152"/>
            <p:cNvGrpSpPr>
              <a:grpSpLocks/>
            </p:cNvGrpSpPr>
            <p:nvPr/>
          </p:nvGrpSpPr>
          <p:grpSpPr bwMode="auto">
            <a:xfrm>
              <a:off x="4800" y="6"/>
              <a:ext cx="48" cy="4320"/>
              <a:chOff x="0" y="0"/>
              <a:chExt cx="48" cy="4320"/>
            </a:xfrm>
          </p:grpSpPr>
          <p:sp>
            <p:nvSpPr>
              <p:cNvPr id="16475" name="Rectangle 153"/>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76" name="Rectangle 154"/>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99" name="Group 155"/>
            <p:cNvGrpSpPr>
              <a:grpSpLocks/>
            </p:cNvGrpSpPr>
            <p:nvPr/>
          </p:nvGrpSpPr>
          <p:grpSpPr bwMode="auto">
            <a:xfrm>
              <a:off x="4896" y="6"/>
              <a:ext cx="48" cy="4320"/>
              <a:chOff x="0" y="0"/>
              <a:chExt cx="48" cy="4320"/>
            </a:xfrm>
          </p:grpSpPr>
          <p:sp>
            <p:nvSpPr>
              <p:cNvPr id="16473" name="Rectangle 156"/>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74" name="Rectangle 157"/>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600" name="Group 158"/>
            <p:cNvGrpSpPr>
              <a:grpSpLocks/>
            </p:cNvGrpSpPr>
            <p:nvPr/>
          </p:nvGrpSpPr>
          <p:grpSpPr bwMode="auto">
            <a:xfrm>
              <a:off x="4992" y="6"/>
              <a:ext cx="48" cy="4320"/>
              <a:chOff x="0" y="0"/>
              <a:chExt cx="48" cy="4320"/>
            </a:xfrm>
          </p:grpSpPr>
          <p:sp>
            <p:nvSpPr>
              <p:cNvPr id="16471" name="Rectangle 159"/>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72" name="Rectangle 160"/>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601" name="Group 161"/>
            <p:cNvGrpSpPr>
              <a:grpSpLocks/>
            </p:cNvGrpSpPr>
            <p:nvPr/>
          </p:nvGrpSpPr>
          <p:grpSpPr bwMode="auto">
            <a:xfrm>
              <a:off x="5088" y="6"/>
              <a:ext cx="48" cy="4320"/>
              <a:chOff x="0" y="0"/>
              <a:chExt cx="48" cy="4320"/>
            </a:xfrm>
          </p:grpSpPr>
          <p:sp>
            <p:nvSpPr>
              <p:cNvPr id="16469" name="Rectangle 162"/>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70" name="Rectangle 163"/>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602" name="Group 164"/>
            <p:cNvGrpSpPr>
              <a:grpSpLocks/>
            </p:cNvGrpSpPr>
            <p:nvPr/>
          </p:nvGrpSpPr>
          <p:grpSpPr bwMode="auto">
            <a:xfrm>
              <a:off x="5184" y="6"/>
              <a:ext cx="48" cy="4320"/>
              <a:chOff x="0" y="0"/>
              <a:chExt cx="48" cy="4320"/>
            </a:xfrm>
          </p:grpSpPr>
          <p:sp>
            <p:nvSpPr>
              <p:cNvPr id="16467" name="Rectangle 165"/>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68" name="Rectangle 166"/>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603" name="Group 167"/>
            <p:cNvGrpSpPr>
              <a:grpSpLocks/>
            </p:cNvGrpSpPr>
            <p:nvPr/>
          </p:nvGrpSpPr>
          <p:grpSpPr bwMode="auto">
            <a:xfrm>
              <a:off x="5280" y="6"/>
              <a:ext cx="48" cy="4320"/>
              <a:chOff x="0" y="0"/>
              <a:chExt cx="48" cy="4320"/>
            </a:xfrm>
          </p:grpSpPr>
          <p:sp>
            <p:nvSpPr>
              <p:cNvPr id="16465" name="Rectangle 168"/>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66" name="Rectangle 169"/>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604" name="Group 170"/>
            <p:cNvGrpSpPr>
              <a:grpSpLocks/>
            </p:cNvGrpSpPr>
            <p:nvPr/>
          </p:nvGrpSpPr>
          <p:grpSpPr bwMode="auto">
            <a:xfrm>
              <a:off x="5376" y="6"/>
              <a:ext cx="48" cy="4320"/>
              <a:chOff x="0" y="0"/>
              <a:chExt cx="48" cy="4320"/>
            </a:xfrm>
          </p:grpSpPr>
          <p:sp>
            <p:nvSpPr>
              <p:cNvPr id="16463" name="Rectangle 171"/>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64" name="Rectangle 172"/>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605" name="Group 173"/>
            <p:cNvGrpSpPr>
              <a:grpSpLocks/>
            </p:cNvGrpSpPr>
            <p:nvPr/>
          </p:nvGrpSpPr>
          <p:grpSpPr bwMode="auto">
            <a:xfrm>
              <a:off x="5472" y="6"/>
              <a:ext cx="48" cy="4320"/>
              <a:chOff x="0" y="0"/>
              <a:chExt cx="48" cy="4320"/>
            </a:xfrm>
          </p:grpSpPr>
          <p:sp>
            <p:nvSpPr>
              <p:cNvPr id="16461" name="Rectangle 174"/>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62" name="Rectangle 175"/>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606" name="Group 176"/>
            <p:cNvGrpSpPr>
              <a:grpSpLocks/>
            </p:cNvGrpSpPr>
            <p:nvPr/>
          </p:nvGrpSpPr>
          <p:grpSpPr bwMode="auto">
            <a:xfrm>
              <a:off x="5568" y="6"/>
              <a:ext cx="48" cy="4320"/>
              <a:chOff x="0" y="0"/>
              <a:chExt cx="48" cy="4320"/>
            </a:xfrm>
          </p:grpSpPr>
          <p:sp>
            <p:nvSpPr>
              <p:cNvPr id="16459" name="Rectangle 177"/>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60" name="Rectangle 178"/>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607" name="Group 179"/>
            <p:cNvGrpSpPr>
              <a:grpSpLocks/>
            </p:cNvGrpSpPr>
            <p:nvPr/>
          </p:nvGrpSpPr>
          <p:grpSpPr bwMode="auto">
            <a:xfrm>
              <a:off x="5664" y="6"/>
              <a:ext cx="48" cy="4320"/>
              <a:chOff x="0" y="0"/>
              <a:chExt cx="48" cy="4320"/>
            </a:xfrm>
          </p:grpSpPr>
          <p:sp>
            <p:nvSpPr>
              <p:cNvPr id="16457" name="Rectangle 180"/>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58" name="Rectangle 181"/>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385" name="Group 185"/>
            <p:cNvGrpSpPr>
              <a:grpSpLocks/>
            </p:cNvGrpSpPr>
            <p:nvPr/>
          </p:nvGrpSpPr>
          <p:grpSpPr bwMode="auto">
            <a:xfrm>
              <a:off x="0" y="1081"/>
              <a:ext cx="4378" cy="47"/>
              <a:chOff x="0" y="0"/>
              <a:chExt cx="4378" cy="47"/>
            </a:xfrm>
          </p:grpSpPr>
          <p:sp>
            <p:nvSpPr>
              <p:cNvPr id="16453" name="Rectangle 186"/>
              <p:cNvSpPr>
                <a:spLocks/>
              </p:cNvSpPr>
              <p:nvPr/>
            </p:nvSpPr>
            <p:spPr bwMode="auto">
              <a:xfrm>
                <a:off x="0" y="0"/>
                <a:ext cx="4378" cy="47"/>
              </a:xfrm>
              <a:prstGeom prst="rect">
                <a:avLst/>
              </a:prstGeom>
              <a:solidFill>
                <a:srgbClr val="336699">
                  <a:alpha val="49803"/>
                </a:srgbClr>
              </a:solidFill>
              <a:ln w="12700">
                <a:noFill/>
                <a:miter lim="800000"/>
                <a:headEnd/>
                <a:tailEnd/>
              </a:ln>
            </p:spPr>
            <p:txBody>
              <a:bodyPr lIns="0" tIns="0" rIns="0" bIns="0">
                <a:prstTxWarp prst="textNoShape">
                  <a:avLst/>
                </a:prstTxWarp>
              </a:bodyPr>
              <a:lstStyle/>
              <a:p>
                <a:endParaRPr lang="en-GB"/>
              </a:p>
            </p:txBody>
          </p:sp>
          <p:sp>
            <p:nvSpPr>
              <p:cNvPr id="16454" name="Rectangle 187"/>
              <p:cNvSpPr>
                <a:spLocks/>
              </p:cNvSpPr>
              <p:nvPr/>
            </p:nvSpPr>
            <p:spPr bwMode="auto">
              <a:xfrm>
                <a:off x="0" y="0"/>
                <a:ext cx="4378" cy="47"/>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sp>
        <p:nvSpPr>
          <p:cNvPr id="16390" name="Text Box 190"/>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09738E6E-B680-7744-8102-4775447EF1AD}" type="slidenum">
              <a:rPr lang="en-US" sz="1400">
                <a:solidFill>
                  <a:schemeClr val="tx1"/>
                </a:solidFill>
                <a:latin typeface="Helvetica" pitchFamily="-65" charset="0"/>
                <a:ea typeface="Helvetica" pitchFamily="-65" charset="0"/>
                <a:cs typeface="Helvetica" pitchFamily="-65" charset="0"/>
                <a:sym typeface="Helvetica" pitchFamily="-65" charset="0"/>
              </a:rPr>
              <a:pPr algn="ctr"/>
              <a:t>12</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People First</a:t>
            </a:r>
          </a:p>
        </p:txBody>
      </p:sp>
      <p:sp>
        <p:nvSpPr>
          <p:cNvPr id="3" name="Content Placeholder 2"/>
          <p:cNvSpPr>
            <a:spLocks noGrp="1"/>
          </p:cNvSpPr>
          <p:nvPr>
            <p:ph idx="1"/>
          </p:nvPr>
        </p:nvSpPr>
        <p:spPr/>
        <p:txBody>
          <a:bodyPr>
            <a:normAutofit/>
          </a:bodyPr>
          <a:lstStyle/>
          <a:p>
            <a:pPr algn="just">
              <a:buFont typeface="Arial" pitchFamily="34" charset="0"/>
              <a:buChar char="•"/>
            </a:pPr>
            <a:r>
              <a:rPr lang="en-GB" dirty="0"/>
              <a:t>Started in 1974 in Oregon</a:t>
            </a:r>
          </a:p>
          <a:p>
            <a:pPr algn="just">
              <a:buFont typeface="Arial" pitchFamily="34" charset="0"/>
              <a:buChar char="•"/>
            </a:pPr>
            <a:r>
              <a:rPr lang="en-GB" dirty="0"/>
              <a:t>Motto is ‘Label Jars not people’</a:t>
            </a:r>
          </a:p>
          <a:p>
            <a:pPr algn="just">
              <a:buFont typeface="Arial" pitchFamily="34" charset="0"/>
              <a:buChar char="•"/>
            </a:pPr>
            <a:r>
              <a:rPr lang="en-GB" dirty="0"/>
              <a:t>People First groups are often known as self-advocacy groups.</a:t>
            </a:r>
          </a:p>
          <a:p>
            <a:pPr algn="just">
              <a:buFont typeface="Arial" pitchFamily="34" charset="0"/>
              <a:buChar char="•"/>
            </a:pPr>
            <a:r>
              <a:rPr lang="en-GB" dirty="0"/>
              <a:t>They are groups of people with learning difficulties, people with intellectual disabilities, people with developmental disabilities and/or people with disabilities who speak up for themselves and work to improve the lives of their members</a:t>
            </a:r>
          </a:p>
          <a:p>
            <a:pPr algn="just">
              <a:buFont typeface="Arial" pitchFamily="34" charset="0"/>
              <a:buChar char="•"/>
            </a:pPr>
            <a:r>
              <a:rPr lang="en-GB" dirty="0"/>
              <a:t>People First groups have spread worldwide with groups in Japan, Austria, the USA and beyond</a:t>
            </a:r>
          </a:p>
          <a:p>
            <a:endParaRPr lang="en-GB" dirty="0"/>
          </a:p>
        </p:txBody>
      </p:sp>
    </p:spTree>
    <p:extLst>
      <p:ext uri="{BB962C8B-B14F-4D97-AF65-F5344CB8AC3E}">
        <p14:creationId xmlns:p14="http://schemas.microsoft.com/office/powerpoint/2010/main" val="32355473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Types of Advocacy</a:t>
            </a:r>
          </a:p>
        </p:txBody>
      </p:sp>
      <p:sp>
        <p:nvSpPr>
          <p:cNvPr id="3" name="Content Placeholder 2"/>
          <p:cNvSpPr>
            <a:spLocks noGrp="1"/>
          </p:cNvSpPr>
          <p:nvPr>
            <p:ph idx="1"/>
          </p:nvPr>
        </p:nvSpPr>
        <p:spPr/>
        <p:txBody>
          <a:bodyPr>
            <a:normAutofit fontScale="92500" lnSpcReduction="20000"/>
          </a:bodyPr>
          <a:lstStyle/>
          <a:p>
            <a:pPr marL="496888" lvl="0" indent="-457200" fontAlgn="base">
              <a:spcBef>
                <a:spcPts val="800"/>
              </a:spcBef>
              <a:spcAft>
                <a:spcPct val="0"/>
              </a:spcAft>
              <a:buClr>
                <a:srgbClr val="9A0000"/>
              </a:buClr>
              <a:buFont typeface="Arial" panose="020B0604020202020204" pitchFamily="34" charset="0"/>
              <a:buChar char="•"/>
            </a:pPr>
            <a:r>
              <a:rPr lang="en-US" sz="3200" kern="0" dirty="0">
                <a:solidFill>
                  <a:schemeClr val="tx1"/>
                </a:solidFill>
                <a:latin typeface="+mj-lt"/>
                <a:ea typeface="ヒラギノ角ゴ ProN W3"/>
                <a:cs typeface="ヒラギノ角ゴ ProN W3"/>
                <a:sym typeface="Helvetica" pitchFamily="-65" charset="0"/>
              </a:rPr>
              <a:t>Citizen</a:t>
            </a:r>
          </a:p>
          <a:p>
            <a:pPr marL="496888" lvl="0" indent="-457200" fontAlgn="base">
              <a:spcBef>
                <a:spcPts val="800"/>
              </a:spcBef>
              <a:spcAft>
                <a:spcPct val="0"/>
              </a:spcAft>
              <a:buClr>
                <a:srgbClr val="9A0000"/>
              </a:buClr>
              <a:buFont typeface="Arial" panose="020B0604020202020204" pitchFamily="34" charset="0"/>
              <a:buChar char="•"/>
            </a:pPr>
            <a:r>
              <a:rPr lang="en-US" sz="3200" kern="0" dirty="0">
                <a:solidFill>
                  <a:schemeClr val="tx1"/>
                </a:solidFill>
                <a:latin typeface="+mj-lt"/>
                <a:ea typeface="ヒラギノ角ゴ ProN W3"/>
                <a:cs typeface="ヒラギノ角ゴ ProN W3"/>
                <a:sym typeface="Helvetica" pitchFamily="-65" charset="0"/>
              </a:rPr>
              <a:t>Volunteer</a:t>
            </a:r>
          </a:p>
          <a:p>
            <a:pPr marL="496888" lvl="0" indent="-457200" fontAlgn="base">
              <a:spcBef>
                <a:spcPts val="800"/>
              </a:spcBef>
              <a:spcAft>
                <a:spcPct val="0"/>
              </a:spcAft>
              <a:buClr>
                <a:srgbClr val="9A0000"/>
              </a:buClr>
              <a:buFont typeface="Arial" panose="020B0604020202020204" pitchFamily="34" charset="0"/>
              <a:buChar char="•"/>
            </a:pPr>
            <a:r>
              <a:rPr lang="en-US" sz="3200" kern="0" dirty="0">
                <a:solidFill>
                  <a:schemeClr val="tx1"/>
                </a:solidFill>
                <a:latin typeface="+mj-lt"/>
                <a:ea typeface="ヒラギノ角ゴ ProN W3"/>
                <a:cs typeface="ヒラギノ角ゴ ProN W3"/>
                <a:sym typeface="Helvetica" pitchFamily="-65" charset="0"/>
              </a:rPr>
              <a:t>Self-advocacy</a:t>
            </a:r>
          </a:p>
          <a:p>
            <a:pPr marL="496888" lvl="0" indent="-457200" fontAlgn="base">
              <a:spcBef>
                <a:spcPts val="800"/>
              </a:spcBef>
              <a:spcAft>
                <a:spcPct val="0"/>
              </a:spcAft>
              <a:buClr>
                <a:srgbClr val="9A0000"/>
              </a:buClr>
              <a:buFont typeface="Arial" panose="020B0604020202020204" pitchFamily="34" charset="0"/>
              <a:buChar char="•"/>
            </a:pPr>
            <a:r>
              <a:rPr lang="en-US" sz="3200" kern="0" dirty="0">
                <a:solidFill>
                  <a:schemeClr val="tx1"/>
                </a:solidFill>
                <a:latin typeface="+mj-lt"/>
                <a:ea typeface="ヒラギノ角ゴ ProN W3"/>
                <a:cs typeface="ヒラギノ角ゴ ProN W3"/>
                <a:sym typeface="Helvetica" pitchFamily="-65" charset="0"/>
              </a:rPr>
              <a:t>Peer</a:t>
            </a:r>
          </a:p>
          <a:p>
            <a:pPr marL="496888" lvl="0" indent="-457200" fontAlgn="base">
              <a:spcBef>
                <a:spcPts val="800"/>
              </a:spcBef>
              <a:spcAft>
                <a:spcPct val="0"/>
              </a:spcAft>
              <a:buClr>
                <a:srgbClr val="9A0000"/>
              </a:buClr>
              <a:buFont typeface="Arial" panose="020B0604020202020204" pitchFamily="34" charset="0"/>
              <a:buChar char="•"/>
            </a:pPr>
            <a:r>
              <a:rPr lang="en-US" sz="3200" kern="0" dirty="0">
                <a:solidFill>
                  <a:schemeClr val="tx1"/>
                </a:solidFill>
                <a:latin typeface="+mj-lt"/>
                <a:ea typeface="ヒラギノ角ゴ ProN W3"/>
                <a:cs typeface="ヒラギノ角ゴ ProN W3"/>
                <a:sym typeface="Helvetica" pitchFamily="-65" charset="0"/>
              </a:rPr>
              <a:t>Statutory Advocacy (IMHA/IMCA)</a:t>
            </a:r>
          </a:p>
          <a:p>
            <a:pPr marL="496888" lvl="0" indent="-457200" fontAlgn="base">
              <a:spcBef>
                <a:spcPts val="800"/>
              </a:spcBef>
              <a:spcAft>
                <a:spcPct val="0"/>
              </a:spcAft>
              <a:buClr>
                <a:srgbClr val="9A0000"/>
              </a:buClr>
              <a:buFont typeface="Arial" panose="020B0604020202020204" pitchFamily="34" charset="0"/>
              <a:buChar char="•"/>
            </a:pPr>
            <a:r>
              <a:rPr lang="en-US" sz="3200" kern="0" dirty="0">
                <a:solidFill>
                  <a:schemeClr val="tx1"/>
                </a:solidFill>
                <a:latin typeface="+mj-lt"/>
                <a:ea typeface="ヒラギノ角ゴ ProN W3"/>
                <a:cs typeface="ヒラギノ角ゴ ProN W3"/>
                <a:sym typeface="Helvetica" pitchFamily="-65" charset="0"/>
              </a:rPr>
              <a:t>Professional Casework</a:t>
            </a:r>
          </a:p>
          <a:p>
            <a:pPr marL="496888" lvl="0" indent="-457200" fontAlgn="base">
              <a:spcBef>
                <a:spcPts val="800"/>
              </a:spcBef>
              <a:spcAft>
                <a:spcPct val="0"/>
              </a:spcAft>
              <a:buClr>
                <a:srgbClr val="9A0000"/>
              </a:buClr>
              <a:buFont typeface="Arial" panose="020B0604020202020204" pitchFamily="34" charset="0"/>
              <a:buChar char="•"/>
            </a:pPr>
            <a:r>
              <a:rPr lang="en-US" sz="3200" kern="0" dirty="0">
                <a:solidFill>
                  <a:schemeClr val="tx1"/>
                </a:solidFill>
                <a:latin typeface="+mj-lt"/>
                <a:ea typeface="ヒラギノ角ゴ ProN W3"/>
                <a:cs typeface="ヒラギノ角ゴ ProN W3"/>
                <a:sym typeface="Helvetica" pitchFamily="-65" charset="0"/>
              </a:rPr>
              <a:t>Legal Advocacy</a:t>
            </a:r>
          </a:p>
          <a:p>
            <a:pPr marL="496888" lvl="0" indent="-457200" fontAlgn="base">
              <a:spcBef>
                <a:spcPts val="800"/>
              </a:spcBef>
              <a:spcAft>
                <a:spcPct val="0"/>
              </a:spcAft>
              <a:buClr>
                <a:srgbClr val="9A0000"/>
              </a:buClr>
              <a:buFont typeface="Arial" panose="020B0604020202020204" pitchFamily="34" charset="0"/>
              <a:buChar char="•"/>
            </a:pPr>
            <a:r>
              <a:rPr lang="en-US" sz="3200" kern="0" dirty="0">
                <a:solidFill>
                  <a:schemeClr val="tx1"/>
                </a:solidFill>
                <a:latin typeface="+mj-lt"/>
                <a:ea typeface="ヒラギノ角ゴ ProN W3"/>
                <a:cs typeface="ヒラギノ角ゴ ProN W3"/>
                <a:sym typeface="Helvetica" pitchFamily="-65" charset="0"/>
              </a:rPr>
              <a:t>Non Instructed Advocacy</a:t>
            </a:r>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6" name="Rectangle 188"/>
          <p:cNvSpPr>
            <a:spLocks noGrp="1" noChangeArrowheads="1"/>
          </p:cNvSpPr>
          <p:nvPr>
            <p:ph type="title"/>
          </p:nvPr>
        </p:nvSpPr>
        <p:spPr/>
        <p:txBody>
          <a:bodyPr rIns="132080">
            <a:normAutofit/>
          </a:bodyPr>
          <a:lstStyle/>
          <a:p>
            <a:pPr indent="0" eaLnBrk="1" hangingPunct="1"/>
            <a:r>
              <a:rPr lang="en-US" dirty="0"/>
              <a:t>Key features of Citizen Advocacy</a:t>
            </a:r>
          </a:p>
        </p:txBody>
      </p:sp>
      <p:sp>
        <p:nvSpPr>
          <p:cNvPr id="18437" name="Rectangle 189"/>
          <p:cNvSpPr>
            <a:spLocks noGrp="1" noChangeArrowheads="1"/>
          </p:cNvSpPr>
          <p:nvPr>
            <p:ph idx="1"/>
          </p:nvPr>
        </p:nvSpPr>
        <p:spPr/>
        <p:txBody>
          <a:bodyPr rIns="132080">
            <a:normAutofit/>
          </a:bodyPr>
          <a:lstStyle/>
          <a:p>
            <a:r>
              <a:rPr lang="en-GB" sz="2800" dirty="0"/>
              <a:t>Provided by volunteers from the local community. </a:t>
            </a:r>
          </a:p>
          <a:p>
            <a:r>
              <a:rPr lang="en-GB" sz="2800" dirty="0"/>
              <a:t>Based on an ongoing, one to one relationship with a client (</a:t>
            </a:r>
            <a:r>
              <a:rPr lang="en-GB" sz="2800" dirty="0" err="1"/>
              <a:t>eg</a:t>
            </a:r>
            <a:r>
              <a:rPr lang="en-GB" sz="2800" dirty="0"/>
              <a:t>. adult with a learning disability). </a:t>
            </a:r>
          </a:p>
          <a:p>
            <a:r>
              <a:rPr lang="en-GB" sz="2800" dirty="0"/>
              <a:t>The volunteers work with their partners on a long term basis. </a:t>
            </a:r>
          </a:p>
        </p:txBody>
      </p:sp>
      <p:sp>
        <p:nvSpPr>
          <p:cNvPr id="192" name="Slide Number Placeholder 3"/>
          <p:cNvSpPr>
            <a:spLocks noGrp="1"/>
          </p:cNvSpPr>
          <p:nvPr>
            <p:ph type="sldNum" sz="quarter" idx="12"/>
          </p:nvPr>
        </p:nvSpPr>
        <p:spPr/>
        <p:txBody>
          <a:bodyPr/>
          <a:lstStyle/>
          <a:p>
            <a:fld id="{6BA50F03-1669-C54C-8C85-DDFB32FC3E2D}" type="slidenum">
              <a:rPr lang="en-US"/>
              <a:pPr/>
              <a:t>15</a:t>
            </a:fld>
            <a:endParaRPr lang="en-US"/>
          </a:p>
        </p:txBody>
      </p:sp>
      <p:sp>
        <p:nvSpPr>
          <p:cNvPr id="18438" name="Text Box 190"/>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F642F9E4-41C7-414F-B02F-BFE26A9BFE91}" type="slidenum">
              <a:rPr lang="en-US" sz="1400">
                <a:solidFill>
                  <a:schemeClr val="tx1"/>
                </a:solidFill>
                <a:latin typeface="Helvetica" pitchFamily="-65" charset="0"/>
                <a:ea typeface="Helvetica" pitchFamily="-65" charset="0"/>
                <a:cs typeface="Helvetica" pitchFamily="-65" charset="0"/>
                <a:sym typeface="Helvetica" pitchFamily="-65" charset="0"/>
              </a:rPr>
              <a:pPr algn="ctr"/>
              <a:t>15</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43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43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F1503-89C5-439A-8751-029CAA820C79}"/>
              </a:ext>
            </a:extLst>
          </p:cNvPr>
          <p:cNvSpPr>
            <a:spLocks noGrp="1"/>
          </p:cNvSpPr>
          <p:nvPr>
            <p:ph type="title"/>
          </p:nvPr>
        </p:nvSpPr>
        <p:spPr/>
        <p:txBody>
          <a:bodyPr>
            <a:normAutofit fontScale="90000"/>
          </a:bodyPr>
          <a:lstStyle/>
          <a:p>
            <a:r>
              <a:rPr lang="en-GB" sz="2800" b="1" dirty="0">
                <a:solidFill>
                  <a:srgbClr val="FF0000"/>
                </a:solidFill>
              </a:rPr>
              <a:t>Exercise: Identify and discuss in your peer study groups who provides advocacy that is:</a:t>
            </a:r>
          </a:p>
        </p:txBody>
      </p:sp>
      <p:sp>
        <p:nvSpPr>
          <p:cNvPr id="3" name="Text Placeholder 2">
            <a:extLst>
              <a:ext uri="{FF2B5EF4-FFF2-40B4-BE49-F238E27FC236}">
                <a16:creationId xmlns:a16="http://schemas.microsoft.com/office/drawing/2014/main" id="{E502E5E4-BF13-4EBE-B890-44062B3BA99D}"/>
              </a:ext>
            </a:extLst>
          </p:cNvPr>
          <p:cNvSpPr>
            <a:spLocks noGrp="1"/>
          </p:cNvSpPr>
          <p:nvPr>
            <p:ph type="body" idx="1"/>
          </p:nvPr>
        </p:nvSpPr>
        <p:spPr/>
        <p:txBody>
          <a:bodyPr/>
          <a:lstStyle/>
          <a:p>
            <a:pPr algn="ctr"/>
            <a:r>
              <a:rPr lang="en-GB" dirty="0"/>
              <a:t>Independent </a:t>
            </a:r>
          </a:p>
        </p:txBody>
      </p:sp>
      <p:sp>
        <p:nvSpPr>
          <p:cNvPr id="4" name="Content Placeholder 3">
            <a:extLst>
              <a:ext uri="{FF2B5EF4-FFF2-40B4-BE49-F238E27FC236}">
                <a16:creationId xmlns:a16="http://schemas.microsoft.com/office/drawing/2014/main" id="{C7EFE747-4C8D-44EC-BC54-0F0132BED6B9}"/>
              </a:ext>
            </a:extLst>
          </p:cNvPr>
          <p:cNvSpPr>
            <a:spLocks noGrp="1"/>
          </p:cNvSpPr>
          <p:nvPr>
            <p:ph sz="half" idx="2"/>
          </p:nvPr>
        </p:nvSpPr>
        <p:spPr/>
        <p:txBody>
          <a:bodyPr/>
          <a:lstStyle/>
          <a:p>
            <a:r>
              <a:rPr lang="en-GB" dirty="0"/>
              <a:t>List</a:t>
            </a:r>
          </a:p>
          <a:p>
            <a:r>
              <a:rPr lang="en-GB" dirty="0"/>
              <a:t>Describe</a:t>
            </a:r>
          </a:p>
          <a:p>
            <a:r>
              <a:rPr lang="en-GB" dirty="0"/>
              <a:t>Discuss</a:t>
            </a:r>
          </a:p>
          <a:p>
            <a:r>
              <a:rPr lang="en-GB" dirty="0"/>
              <a:t>Critically explore</a:t>
            </a:r>
          </a:p>
        </p:txBody>
      </p:sp>
      <p:sp>
        <p:nvSpPr>
          <p:cNvPr id="5" name="Text Placeholder 4">
            <a:extLst>
              <a:ext uri="{FF2B5EF4-FFF2-40B4-BE49-F238E27FC236}">
                <a16:creationId xmlns:a16="http://schemas.microsoft.com/office/drawing/2014/main" id="{6899893A-26BF-443F-8560-C506E28E305B}"/>
              </a:ext>
            </a:extLst>
          </p:cNvPr>
          <p:cNvSpPr>
            <a:spLocks noGrp="1"/>
          </p:cNvSpPr>
          <p:nvPr>
            <p:ph type="body" sz="quarter" idx="3"/>
          </p:nvPr>
        </p:nvSpPr>
        <p:spPr/>
        <p:txBody>
          <a:bodyPr/>
          <a:lstStyle/>
          <a:p>
            <a:pPr algn="ctr"/>
            <a:r>
              <a:rPr lang="en-GB" dirty="0"/>
              <a:t>Dependent</a:t>
            </a:r>
          </a:p>
        </p:txBody>
      </p:sp>
      <p:sp>
        <p:nvSpPr>
          <p:cNvPr id="6" name="Content Placeholder 5">
            <a:extLst>
              <a:ext uri="{FF2B5EF4-FFF2-40B4-BE49-F238E27FC236}">
                <a16:creationId xmlns:a16="http://schemas.microsoft.com/office/drawing/2014/main" id="{706872DB-C453-4414-A867-7171BB2EFA2A}"/>
              </a:ext>
            </a:extLst>
          </p:cNvPr>
          <p:cNvSpPr>
            <a:spLocks noGrp="1"/>
          </p:cNvSpPr>
          <p:nvPr>
            <p:ph sz="quarter" idx="4"/>
          </p:nvPr>
        </p:nvSpPr>
        <p:spPr/>
        <p:txBody>
          <a:bodyPr/>
          <a:lstStyle/>
          <a:p>
            <a:r>
              <a:rPr lang="en-GB" dirty="0"/>
              <a:t>List</a:t>
            </a:r>
          </a:p>
          <a:p>
            <a:r>
              <a:rPr lang="en-GB" dirty="0"/>
              <a:t>Describe</a:t>
            </a:r>
          </a:p>
          <a:p>
            <a:r>
              <a:rPr lang="en-GB" dirty="0"/>
              <a:t>Discuss</a:t>
            </a:r>
          </a:p>
          <a:p>
            <a:r>
              <a:rPr lang="en-GB" dirty="0"/>
              <a:t>Critically explore</a:t>
            </a:r>
          </a:p>
          <a:p>
            <a:endParaRPr lang="en-GB" dirty="0"/>
          </a:p>
        </p:txBody>
      </p:sp>
    </p:spTree>
    <p:extLst>
      <p:ext uri="{BB962C8B-B14F-4D97-AF65-F5344CB8AC3E}">
        <p14:creationId xmlns:p14="http://schemas.microsoft.com/office/powerpoint/2010/main" val="515670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GB" dirty="0"/>
              <a:t>Giving a Voice</a:t>
            </a:r>
          </a:p>
        </p:txBody>
      </p:sp>
      <p:sp>
        <p:nvSpPr>
          <p:cNvPr id="19459" name="Content Placeholder 2"/>
          <p:cNvSpPr>
            <a:spLocks noGrp="1"/>
          </p:cNvSpPr>
          <p:nvPr>
            <p:ph idx="1"/>
          </p:nvPr>
        </p:nvSpPr>
        <p:spPr>
          <a:xfrm>
            <a:off x="471376" y="1488613"/>
            <a:ext cx="6347714" cy="3540587"/>
          </a:xfrm>
        </p:spPr>
        <p:txBody>
          <a:bodyPr/>
          <a:lstStyle/>
          <a:p>
            <a:r>
              <a:rPr lang="en-GB" sz="2800" dirty="0"/>
              <a:t>They will support people to speak up for what they want and make their own choices in any situation where this is required </a:t>
            </a:r>
          </a:p>
          <a:p>
            <a:pPr eaLnBrk="1" hangingPunct="1"/>
            <a:r>
              <a:rPr lang="en-US" sz="2800" dirty="0"/>
              <a:t>Advocate is answerable to their partner</a:t>
            </a:r>
          </a:p>
          <a:p>
            <a:pPr eaLnBrk="1" hangingPunct="1"/>
            <a:r>
              <a:rPr lang="en-US" sz="2800" dirty="0"/>
              <a:t>Independent from service providers</a:t>
            </a:r>
          </a:p>
          <a:p>
            <a:endParaRPr lang="en-GB" dirty="0"/>
          </a:p>
        </p:txBody>
      </p:sp>
      <p:sp>
        <p:nvSpPr>
          <p:cNvPr id="4" name="Slide Number Placeholder 3"/>
          <p:cNvSpPr>
            <a:spLocks noGrp="1"/>
          </p:cNvSpPr>
          <p:nvPr>
            <p:ph type="sldNum" sz="quarter" idx="12"/>
          </p:nvPr>
        </p:nvSpPr>
        <p:spPr/>
        <p:txBody>
          <a:bodyPr/>
          <a:lstStyle/>
          <a:p>
            <a:fld id="{FE88C6C7-3651-D147-89EE-025011967736}" type="slidenum">
              <a:rPr lang="en-US"/>
              <a:pPr/>
              <a:t>17</a:t>
            </a:fld>
            <a:endParaRPr lang="en-US"/>
          </a:p>
        </p:txBody>
      </p:sp>
      <p:sp>
        <p:nvSpPr>
          <p:cNvPr id="2" name="TextBox 1">
            <a:extLst>
              <a:ext uri="{FF2B5EF4-FFF2-40B4-BE49-F238E27FC236}">
                <a16:creationId xmlns:a16="http://schemas.microsoft.com/office/drawing/2014/main" id="{C416C0CF-5462-4227-B77E-DD7FE1692AF6}"/>
              </a:ext>
            </a:extLst>
          </p:cNvPr>
          <p:cNvSpPr txBox="1"/>
          <p:nvPr/>
        </p:nvSpPr>
        <p:spPr>
          <a:xfrm>
            <a:off x="4125432" y="2977116"/>
            <a:ext cx="914400" cy="914400"/>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9F10DC20-587D-4B63-9FC4-311CF3FEB411}"/>
              </a:ext>
            </a:extLst>
          </p:cNvPr>
          <p:cNvSpPr txBox="1"/>
          <p:nvPr/>
        </p:nvSpPr>
        <p:spPr>
          <a:xfrm>
            <a:off x="609599" y="5316279"/>
            <a:ext cx="6347713" cy="1200329"/>
          </a:xfrm>
          <a:prstGeom prst="rect">
            <a:avLst/>
          </a:prstGeom>
          <a:noFill/>
        </p:spPr>
        <p:txBody>
          <a:bodyPr wrap="square" rtlCol="0">
            <a:spAutoFit/>
          </a:bodyPr>
          <a:lstStyle/>
          <a:p>
            <a:r>
              <a:rPr lang="en-GB" b="1" dirty="0">
                <a:solidFill>
                  <a:srgbClr val="FF0000"/>
                </a:solidFill>
              </a:rPr>
              <a:t>In your peer study groups discuss the concept of ‘GIVING’ voice.</a:t>
            </a:r>
          </a:p>
          <a:p>
            <a:r>
              <a:rPr lang="en-GB" b="1" dirty="0">
                <a:solidFill>
                  <a:srgbClr val="FF0000"/>
                </a:solidFill>
              </a:rPr>
              <a:t>Is this an arrogant proposition fraught with elements of power and control, benevolence and superiority?</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4" name="Rectangle 188"/>
          <p:cNvSpPr>
            <a:spLocks noGrp="1" noChangeArrowheads="1"/>
          </p:cNvSpPr>
          <p:nvPr>
            <p:ph type="title"/>
          </p:nvPr>
        </p:nvSpPr>
        <p:spPr/>
        <p:txBody>
          <a:bodyPr rIns="132080"/>
          <a:lstStyle/>
          <a:p>
            <a:pPr indent="0" eaLnBrk="1" hangingPunct="1"/>
            <a:r>
              <a:rPr lang="en-US"/>
              <a:t>Volunteer Advocate</a:t>
            </a:r>
          </a:p>
        </p:txBody>
      </p:sp>
      <p:sp>
        <p:nvSpPr>
          <p:cNvPr id="20485" name="Rectangle 189"/>
          <p:cNvSpPr>
            <a:spLocks noGrp="1" noChangeArrowheads="1"/>
          </p:cNvSpPr>
          <p:nvPr>
            <p:ph idx="1"/>
          </p:nvPr>
        </p:nvSpPr>
        <p:spPr/>
        <p:txBody>
          <a:bodyPr rIns="132080">
            <a:normAutofit/>
          </a:bodyPr>
          <a:lstStyle/>
          <a:p>
            <a:pPr eaLnBrk="1" hangingPunct="1"/>
            <a:r>
              <a:rPr lang="en-US" sz="2400" dirty="0"/>
              <a:t>More likely to be generic than specialist</a:t>
            </a:r>
          </a:p>
          <a:p>
            <a:pPr eaLnBrk="1" hangingPunct="1"/>
            <a:r>
              <a:rPr lang="en-US" sz="2400" dirty="0"/>
              <a:t>Training a central issue (and retaining volunteers)</a:t>
            </a:r>
          </a:p>
          <a:p>
            <a:pPr eaLnBrk="1" hangingPunct="1"/>
            <a:r>
              <a:rPr lang="en-US" sz="2400" dirty="0"/>
              <a:t>Focus on providing support over a particular issue rather than on a longer-term relationship</a:t>
            </a:r>
          </a:p>
          <a:p>
            <a:pPr eaLnBrk="1" hangingPunct="1"/>
            <a:r>
              <a:rPr lang="en-US" sz="2400" dirty="0"/>
              <a:t>Advocates may support more than one person at a time</a:t>
            </a:r>
          </a:p>
        </p:txBody>
      </p:sp>
      <p:sp>
        <p:nvSpPr>
          <p:cNvPr id="192" name="Slide Number Placeholder 3"/>
          <p:cNvSpPr>
            <a:spLocks noGrp="1"/>
          </p:cNvSpPr>
          <p:nvPr>
            <p:ph type="sldNum" sz="quarter" idx="12"/>
          </p:nvPr>
        </p:nvSpPr>
        <p:spPr/>
        <p:txBody>
          <a:bodyPr/>
          <a:lstStyle/>
          <a:p>
            <a:fld id="{52972C43-C78C-C246-89ED-ECA86E0CEC79}" type="slidenum">
              <a:rPr lang="en-US"/>
              <a:pPr/>
              <a:t>18</a:t>
            </a:fld>
            <a:endParaRPr lang="en-US"/>
          </a:p>
        </p:txBody>
      </p:sp>
      <p:sp>
        <p:nvSpPr>
          <p:cNvPr id="20486" name="Text Box 190"/>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8A762905-EA77-0244-9627-D673D4F2C311}" type="slidenum">
              <a:rPr lang="en-US" sz="1400">
                <a:solidFill>
                  <a:schemeClr val="tx1"/>
                </a:solidFill>
                <a:latin typeface="Helvetica" pitchFamily="-65" charset="0"/>
                <a:ea typeface="Helvetica" pitchFamily="-65" charset="0"/>
                <a:cs typeface="Helvetica" pitchFamily="-65" charset="0"/>
                <a:sym typeface="Helvetica" pitchFamily="-65" charset="0"/>
              </a:rPr>
              <a:pPr algn="ctr"/>
              <a:t>18</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48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48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8" name="Rectangle 188"/>
          <p:cNvSpPr>
            <a:spLocks noGrp="1" noChangeArrowheads="1"/>
          </p:cNvSpPr>
          <p:nvPr>
            <p:ph type="title"/>
          </p:nvPr>
        </p:nvSpPr>
        <p:spPr/>
        <p:txBody>
          <a:bodyPr rIns="132080"/>
          <a:lstStyle/>
          <a:p>
            <a:pPr indent="0" eaLnBrk="1" hangingPunct="1"/>
            <a:r>
              <a:rPr lang="en-US"/>
              <a:t>Self-Advocacy</a:t>
            </a:r>
          </a:p>
        </p:txBody>
      </p:sp>
      <p:sp>
        <p:nvSpPr>
          <p:cNvPr id="21509" name="Rectangle 189"/>
          <p:cNvSpPr>
            <a:spLocks noGrp="1" noChangeArrowheads="1"/>
          </p:cNvSpPr>
          <p:nvPr>
            <p:ph idx="1"/>
          </p:nvPr>
        </p:nvSpPr>
        <p:spPr/>
        <p:txBody>
          <a:bodyPr rIns="132080">
            <a:normAutofit/>
          </a:bodyPr>
          <a:lstStyle/>
          <a:p>
            <a:pPr eaLnBrk="1" hangingPunct="1"/>
            <a:r>
              <a:rPr lang="en-US" sz="2400" dirty="0"/>
              <a:t>Organised and driven by service users</a:t>
            </a:r>
          </a:p>
          <a:p>
            <a:pPr eaLnBrk="1" hangingPunct="1"/>
            <a:r>
              <a:rPr lang="en-US" sz="2400" dirty="0"/>
              <a:t>Offer mutual support and confidence building</a:t>
            </a:r>
          </a:p>
          <a:p>
            <a:pPr eaLnBrk="1" hangingPunct="1"/>
            <a:r>
              <a:rPr lang="en-US" sz="2400" dirty="0"/>
              <a:t>Individuals working together (to challenge discrimination for example)</a:t>
            </a:r>
          </a:p>
          <a:p>
            <a:pPr eaLnBrk="1" hangingPunct="1"/>
            <a:r>
              <a:rPr lang="en-US" sz="2400" dirty="0"/>
              <a:t>Sharing information and experience</a:t>
            </a:r>
          </a:p>
        </p:txBody>
      </p:sp>
      <p:sp>
        <p:nvSpPr>
          <p:cNvPr id="192" name="Slide Number Placeholder 3"/>
          <p:cNvSpPr>
            <a:spLocks noGrp="1"/>
          </p:cNvSpPr>
          <p:nvPr>
            <p:ph type="sldNum" sz="quarter" idx="12"/>
          </p:nvPr>
        </p:nvSpPr>
        <p:spPr/>
        <p:txBody>
          <a:bodyPr/>
          <a:lstStyle/>
          <a:p>
            <a:fld id="{84513896-FECD-504C-A145-F4A7E963A28A}" type="slidenum">
              <a:rPr lang="en-US"/>
              <a:pPr/>
              <a:t>19</a:t>
            </a:fld>
            <a:endParaRPr lang="en-US"/>
          </a:p>
        </p:txBody>
      </p:sp>
      <p:sp>
        <p:nvSpPr>
          <p:cNvPr id="21510" name="Text Box 190"/>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1782F89E-5D21-324F-9D91-E394A4D38A2E}" type="slidenum">
              <a:rPr lang="en-US" sz="1400">
                <a:solidFill>
                  <a:schemeClr val="tx1"/>
                </a:solidFill>
                <a:latin typeface="Helvetica" pitchFamily="-65" charset="0"/>
                <a:ea typeface="Helvetica" pitchFamily="-65" charset="0"/>
                <a:cs typeface="Helvetica" pitchFamily="-65" charset="0"/>
                <a:sym typeface="Helvetica" pitchFamily="-65" charset="0"/>
              </a:rPr>
              <a:pPr algn="ctr"/>
              <a:t>19</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50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50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50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Rectangle 188"/>
          <p:cNvSpPr>
            <a:spLocks noGrp="1" noChangeArrowheads="1"/>
          </p:cNvSpPr>
          <p:nvPr>
            <p:ph type="title"/>
          </p:nvPr>
        </p:nvSpPr>
        <p:spPr/>
        <p:txBody>
          <a:bodyPr rIns="132080"/>
          <a:lstStyle/>
          <a:p>
            <a:pPr indent="0" eaLnBrk="1" hangingPunct="1"/>
            <a:r>
              <a:rPr lang="en-US"/>
              <a:t>Peer Advocacy</a:t>
            </a:r>
          </a:p>
        </p:txBody>
      </p:sp>
      <p:sp>
        <p:nvSpPr>
          <p:cNvPr id="22533" name="Rectangle 189"/>
          <p:cNvSpPr>
            <a:spLocks noGrp="1" noChangeArrowheads="1"/>
          </p:cNvSpPr>
          <p:nvPr>
            <p:ph idx="1"/>
          </p:nvPr>
        </p:nvSpPr>
        <p:spPr/>
        <p:txBody>
          <a:bodyPr rIns="132080">
            <a:normAutofit/>
          </a:bodyPr>
          <a:lstStyle/>
          <a:p>
            <a:pPr eaLnBrk="1" hangingPunct="1"/>
            <a:r>
              <a:rPr lang="en-US" sz="2400" dirty="0">
                <a:latin typeface="+mj-lt"/>
              </a:rPr>
              <a:t>Advocate and partner share a common experience/ background etc.</a:t>
            </a:r>
          </a:p>
          <a:p>
            <a:pPr eaLnBrk="1" hangingPunct="1"/>
            <a:r>
              <a:rPr lang="en-US" sz="2400" dirty="0">
                <a:latin typeface="+mj-lt"/>
              </a:rPr>
              <a:t>Not as ‘organised’ as citizen advocacy but nonetheless can be a strong force for change</a:t>
            </a:r>
          </a:p>
          <a:p>
            <a:pPr eaLnBrk="1" hangingPunct="1"/>
            <a:r>
              <a:rPr lang="en-US" sz="2400" dirty="0">
                <a:latin typeface="+mj-lt"/>
              </a:rPr>
              <a:t>Mutual support and empowerment</a:t>
            </a:r>
          </a:p>
        </p:txBody>
      </p:sp>
      <p:sp>
        <p:nvSpPr>
          <p:cNvPr id="192" name="Slide Number Placeholder 3"/>
          <p:cNvSpPr>
            <a:spLocks noGrp="1"/>
          </p:cNvSpPr>
          <p:nvPr>
            <p:ph type="sldNum" sz="quarter" idx="12"/>
          </p:nvPr>
        </p:nvSpPr>
        <p:spPr/>
        <p:txBody>
          <a:bodyPr/>
          <a:lstStyle/>
          <a:p>
            <a:fld id="{22C4DD08-574D-FE46-B93D-85CE0CA642DA}" type="slidenum">
              <a:rPr lang="en-US"/>
              <a:pPr/>
              <a:t>20</a:t>
            </a:fld>
            <a:endParaRPr lang="en-US"/>
          </a:p>
        </p:txBody>
      </p:sp>
      <p:sp>
        <p:nvSpPr>
          <p:cNvPr id="22534" name="Text Box 190"/>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0937CD76-0B80-FC4C-8426-E2ACE480874A}" type="slidenum">
              <a:rPr lang="en-US" sz="1400">
                <a:solidFill>
                  <a:schemeClr val="tx1"/>
                </a:solidFill>
                <a:latin typeface="Helvetica" pitchFamily="-65" charset="0"/>
                <a:ea typeface="Helvetica" pitchFamily="-65" charset="0"/>
                <a:cs typeface="Helvetica" pitchFamily="-65" charset="0"/>
                <a:sym typeface="Helvetica" pitchFamily="-65" charset="0"/>
              </a:rPr>
              <a:pPr algn="ctr"/>
              <a:t>20</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53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53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53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6" name="Rectangle 188"/>
          <p:cNvSpPr>
            <a:spLocks noGrp="1" noChangeArrowheads="1"/>
          </p:cNvSpPr>
          <p:nvPr>
            <p:ph type="title"/>
          </p:nvPr>
        </p:nvSpPr>
        <p:spPr/>
        <p:txBody>
          <a:bodyPr rIns="132080"/>
          <a:lstStyle/>
          <a:p>
            <a:pPr indent="0" eaLnBrk="1" hangingPunct="1"/>
            <a:r>
              <a:rPr lang="en-US"/>
              <a:t>Legal Advocates</a:t>
            </a:r>
          </a:p>
        </p:txBody>
      </p:sp>
      <p:sp>
        <p:nvSpPr>
          <p:cNvPr id="23557" name="Rectangle 189"/>
          <p:cNvSpPr>
            <a:spLocks noGrp="1" noChangeArrowheads="1"/>
          </p:cNvSpPr>
          <p:nvPr>
            <p:ph idx="1"/>
          </p:nvPr>
        </p:nvSpPr>
        <p:spPr/>
        <p:txBody>
          <a:bodyPr rIns="132080">
            <a:normAutofit/>
          </a:bodyPr>
          <a:lstStyle/>
          <a:p>
            <a:pPr eaLnBrk="1" hangingPunct="1"/>
            <a:r>
              <a:rPr lang="en-US" sz="2400" dirty="0"/>
              <a:t>Work done by lawyers on behalf of vulnerable people</a:t>
            </a:r>
          </a:p>
          <a:p>
            <a:pPr eaLnBrk="1" hangingPunct="1"/>
            <a:r>
              <a:rPr lang="en-US" sz="2400" dirty="0"/>
              <a:t>Usually complex cases involving a service user against the service</a:t>
            </a:r>
          </a:p>
          <a:p>
            <a:pPr eaLnBrk="1" hangingPunct="1"/>
            <a:r>
              <a:rPr lang="en-US" sz="2400" dirty="0"/>
              <a:t>Professional service model</a:t>
            </a:r>
          </a:p>
          <a:p>
            <a:pPr eaLnBrk="1" hangingPunct="1"/>
            <a:r>
              <a:rPr lang="en-US" sz="2400" dirty="0"/>
              <a:t>Based on legal precedence</a:t>
            </a:r>
          </a:p>
          <a:p>
            <a:pPr eaLnBrk="1" hangingPunct="1"/>
            <a:r>
              <a:rPr lang="en-US" sz="2400" dirty="0"/>
              <a:t>Fee-based and outcome-</a:t>
            </a:r>
            <a:r>
              <a:rPr lang="en-US" sz="2400" dirty="0" err="1"/>
              <a:t>focussed</a:t>
            </a:r>
            <a:endParaRPr lang="en-US" sz="2400" dirty="0"/>
          </a:p>
        </p:txBody>
      </p:sp>
      <p:sp>
        <p:nvSpPr>
          <p:cNvPr id="192" name="Slide Number Placeholder 3"/>
          <p:cNvSpPr>
            <a:spLocks noGrp="1"/>
          </p:cNvSpPr>
          <p:nvPr>
            <p:ph type="sldNum" sz="quarter" idx="12"/>
          </p:nvPr>
        </p:nvSpPr>
        <p:spPr/>
        <p:txBody>
          <a:bodyPr/>
          <a:lstStyle/>
          <a:p>
            <a:fld id="{FC464336-4A96-1C4C-9A42-D6CDC749B006}" type="slidenum">
              <a:rPr lang="en-US"/>
              <a:pPr/>
              <a:t>21</a:t>
            </a:fld>
            <a:endParaRPr lang="en-US"/>
          </a:p>
        </p:txBody>
      </p:sp>
      <p:sp>
        <p:nvSpPr>
          <p:cNvPr id="23558" name="Text Box 190"/>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4DAAE767-69D2-2C4F-A4AD-C8CA9C83AAD2}" type="slidenum">
              <a:rPr lang="en-US" sz="1400">
                <a:solidFill>
                  <a:schemeClr val="tx1"/>
                </a:solidFill>
                <a:latin typeface="Helvetica" pitchFamily="-65" charset="0"/>
                <a:ea typeface="Helvetica" pitchFamily="-65" charset="0"/>
                <a:cs typeface="Helvetica" pitchFamily="-65" charset="0"/>
                <a:sym typeface="Helvetica" pitchFamily="-65" charset="0"/>
              </a:rPr>
              <a:pPr algn="ctr"/>
              <a:t>21</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55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55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55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55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0" name="Rectangle 188"/>
          <p:cNvSpPr>
            <a:spLocks noGrp="1" noChangeArrowheads="1"/>
          </p:cNvSpPr>
          <p:nvPr>
            <p:ph type="title"/>
          </p:nvPr>
        </p:nvSpPr>
        <p:spPr/>
        <p:txBody>
          <a:bodyPr rIns="132080"/>
          <a:lstStyle/>
          <a:p>
            <a:pPr indent="0" eaLnBrk="1" hangingPunct="1"/>
            <a:r>
              <a:rPr lang="en-US"/>
              <a:t>Legal Advocates</a:t>
            </a:r>
          </a:p>
        </p:txBody>
      </p:sp>
      <p:sp>
        <p:nvSpPr>
          <p:cNvPr id="24581" name="Rectangle 189"/>
          <p:cNvSpPr>
            <a:spLocks noGrp="1" noChangeArrowheads="1"/>
          </p:cNvSpPr>
          <p:nvPr>
            <p:ph idx="1"/>
          </p:nvPr>
        </p:nvSpPr>
        <p:spPr>
          <a:xfrm>
            <a:off x="1172895" y="2888069"/>
            <a:ext cx="6798736" cy="3444997"/>
          </a:xfrm>
        </p:spPr>
        <p:txBody>
          <a:bodyPr rIns="132080">
            <a:normAutofit/>
          </a:bodyPr>
          <a:lstStyle/>
          <a:p>
            <a:pPr eaLnBrk="1" hangingPunct="1"/>
            <a:r>
              <a:rPr lang="en-US" sz="2400" dirty="0"/>
              <a:t>“While some advocacy can be performed successfully using good negotiation skills, without relying on the law or other rules, it is not advisable (if).....there is a legal basis to a case” </a:t>
            </a:r>
          </a:p>
          <a:p>
            <a:pPr marL="0" indent="0" eaLnBrk="1" hangingPunct="1">
              <a:buNone/>
            </a:pPr>
            <a:r>
              <a:rPr lang="en-US" sz="1400" dirty="0"/>
              <a:t>                                                                                                               (Bateman, 2000, p. 138)</a:t>
            </a:r>
          </a:p>
        </p:txBody>
      </p:sp>
      <p:sp>
        <p:nvSpPr>
          <p:cNvPr id="192" name="Slide Number Placeholder 3"/>
          <p:cNvSpPr>
            <a:spLocks noGrp="1"/>
          </p:cNvSpPr>
          <p:nvPr>
            <p:ph type="sldNum" sz="quarter" idx="12"/>
          </p:nvPr>
        </p:nvSpPr>
        <p:spPr/>
        <p:txBody>
          <a:bodyPr/>
          <a:lstStyle/>
          <a:p>
            <a:fld id="{EA8BE858-FF5E-5E4E-B4F9-9D2E0ACCD276}" type="slidenum">
              <a:rPr lang="en-US"/>
              <a:pPr/>
              <a:t>22</a:t>
            </a:fld>
            <a:endParaRPr lang="en-US"/>
          </a:p>
        </p:txBody>
      </p:sp>
      <p:sp>
        <p:nvSpPr>
          <p:cNvPr id="24582" name="Text Box 190"/>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22679424-F513-6447-9CAC-03092DEE3250}" type="slidenum">
              <a:rPr lang="en-US" sz="1400">
                <a:solidFill>
                  <a:schemeClr val="tx1"/>
                </a:solidFill>
                <a:latin typeface="Helvetica" pitchFamily="-65" charset="0"/>
                <a:ea typeface="Helvetica" pitchFamily="-65" charset="0"/>
                <a:cs typeface="Helvetica" pitchFamily="-65" charset="0"/>
                <a:sym typeface="Helvetica" pitchFamily="-65" charset="0"/>
              </a:rPr>
              <a:pPr algn="ctr"/>
              <a:t>22</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4" name="Rectangle 188"/>
          <p:cNvSpPr>
            <a:spLocks noGrp="1" noChangeArrowheads="1"/>
          </p:cNvSpPr>
          <p:nvPr>
            <p:ph type="title"/>
          </p:nvPr>
        </p:nvSpPr>
        <p:spPr/>
        <p:txBody>
          <a:bodyPr rIns="132080"/>
          <a:lstStyle/>
          <a:p>
            <a:pPr indent="0" eaLnBrk="1" hangingPunct="1"/>
            <a:r>
              <a:rPr lang="en-US" dirty="0"/>
              <a:t>Professional </a:t>
            </a:r>
            <a:r>
              <a:rPr lang="en-US" dirty="0">
                <a:hlinkClick r:id="rId2"/>
              </a:rPr>
              <a:t>Casework</a:t>
            </a:r>
            <a:r>
              <a:rPr lang="en-US" dirty="0"/>
              <a:t> Advocacy</a:t>
            </a:r>
          </a:p>
        </p:txBody>
      </p:sp>
      <p:sp>
        <p:nvSpPr>
          <p:cNvPr id="25605" name="Rectangle 189"/>
          <p:cNvSpPr>
            <a:spLocks noGrp="1" noChangeArrowheads="1"/>
          </p:cNvSpPr>
          <p:nvPr>
            <p:ph idx="1"/>
          </p:nvPr>
        </p:nvSpPr>
        <p:spPr/>
        <p:txBody>
          <a:bodyPr rIns="132080">
            <a:normAutofit/>
          </a:bodyPr>
          <a:lstStyle/>
          <a:p>
            <a:pPr eaLnBrk="1" hangingPunct="1"/>
            <a:r>
              <a:rPr lang="en-US" sz="2400" dirty="0"/>
              <a:t>Generally paid workers and trained</a:t>
            </a:r>
          </a:p>
          <a:p>
            <a:pPr eaLnBrk="1" hangingPunct="1"/>
            <a:r>
              <a:rPr lang="en-US" sz="2400" dirty="0"/>
              <a:t>May be more attractive to funders as support a large number of clients</a:t>
            </a:r>
          </a:p>
          <a:p>
            <a:pPr eaLnBrk="1" hangingPunct="1"/>
            <a:r>
              <a:rPr lang="en-US" sz="2400" dirty="0"/>
              <a:t>Task-based with clear outcomes and targets</a:t>
            </a:r>
          </a:p>
          <a:p>
            <a:pPr eaLnBrk="1" hangingPunct="1"/>
            <a:r>
              <a:rPr lang="en-US" sz="2400" dirty="0"/>
              <a:t>Short-term relationships</a:t>
            </a:r>
          </a:p>
          <a:p>
            <a:pPr eaLnBrk="1" hangingPunct="1"/>
            <a:r>
              <a:rPr lang="en-US" sz="2400" dirty="0"/>
              <a:t>Advocates generally work in teams</a:t>
            </a:r>
          </a:p>
        </p:txBody>
      </p:sp>
      <p:sp>
        <p:nvSpPr>
          <p:cNvPr id="192" name="Slide Number Placeholder 3"/>
          <p:cNvSpPr>
            <a:spLocks noGrp="1"/>
          </p:cNvSpPr>
          <p:nvPr>
            <p:ph type="sldNum" sz="quarter" idx="12"/>
          </p:nvPr>
        </p:nvSpPr>
        <p:spPr/>
        <p:txBody>
          <a:bodyPr/>
          <a:lstStyle/>
          <a:p>
            <a:fld id="{60BCA1F8-CD56-0142-8708-531ABBF79F85}" type="slidenum">
              <a:rPr lang="en-US"/>
              <a:pPr/>
              <a:t>23</a:t>
            </a:fld>
            <a:endParaRPr lang="en-US"/>
          </a:p>
        </p:txBody>
      </p:sp>
      <p:sp>
        <p:nvSpPr>
          <p:cNvPr id="25606" name="Text Box 190"/>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16839693-9751-4641-9D51-539D9929A414}" type="slidenum">
              <a:rPr lang="en-US" sz="1400">
                <a:solidFill>
                  <a:schemeClr val="tx1"/>
                </a:solidFill>
                <a:latin typeface="Helvetica" pitchFamily="-65" charset="0"/>
                <a:ea typeface="Helvetica" pitchFamily="-65" charset="0"/>
                <a:cs typeface="Helvetica" pitchFamily="-65" charset="0"/>
                <a:sym typeface="Helvetica" pitchFamily="-65" charset="0"/>
              </a:rPr>
              <a:pPr algn="ctr"/>
              <a:t>23</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normAutofit/>
          </a:bodyPr>
          <a:lstStyle/>
          <a:p>
            <a:r>
              <a:rPr lang="en-GB"/>
              <a:t>What Advocacy Matters Wales Offers</a:t>
            </a:r>
          </a:p>
        </p:txBody>
      </p:sp>
      <p:sp>
        <p:nvSpPr>
          <p:cNvPr id="26627" name="Content Placeholder 2"/>
          <p:cNvSpPr>
            <a:spLocks noGrp="1"/>
          </p:cNvSpPr>
          <p:nvPr>
            <p:ph idx="1"/>
          </p:nvPr>
        </p:nvSpPr>
        <p:spPr/>
        <p:txBody>
          <a:bodyPr>
            <a:normAutofit fontScale="85000" lnSpcReduction="20000"/>
          </a:bodyPr>
          <a:lstStyle/>
          <a:p>
            <a:r>
              <a:rPr lang="en-GB" sz="2400"/>
              <a:t>Casework Advocacy is provided by professional advocates. </a:t>
            </a:r>
          </a:p>
          <a:p>
            <a:r>
              <a:rPr lang="en-GB" sz="2400"/>
              <a:t>These advocates are employed by Advocacy Matters Wales to work alongside adults with a learning disability. </a:t>
            </a:r>
          </a:p>
          <a:p>
            <a:r>
              <a:rPr lang="en-GB" sz="2400"/>
              <a:t>They will support people to speak up for what they want, make their own choices, find information and understand their rights </a:t>
            </a:r>
          </a:p>
          <a:p>
            <a:r>
              <a:rPr lang="en-GB" sz="2400"/>
              <a:t>They will support a person with a particular issue on a short term basis. </a:t>
            </a:r>
          </a:p>
          <a:p>
            <a:r>
              <a:rPr lang="en-GB" sz="2400"/>
              <a:t>They will stop working with this person once this issue has been resolved. </a:t>
            </a:r>
          </a:p>
          <a:p>
            <a:endParaRPr lang="en-GB"/>
          </a:p>
        </p:txBody>
      </p:sp>
      <p:sp>
        <p:nvSpPr>
          <p:cNvPr id="4" name="Slide Number Placeholder 3"/>
          <p:cNvSpPr>
            <a:spLocks noGrp="1"/>
          </p:cNvSpPr>
          <p:nvPr>
            <p:ph type="sldNum" sz="quarter" idx="12"/>
          </p:nvPr>
        </p:nvSpPr>
        <p:spPr/>
        <p:txBody>
          <a:bodyPr/>
          <a:lstStyle/>
          <a:p>
            <a:fld id="{E1267E2F-3FD4-704D-985F-C00705135706}" type="slidenum">
              <a:rPr lang="en-US"/>
              <a:pPr/>
              <a:t>24</a:t>
            </a:fld>
            <a:endParaRPr lang="en-US"/>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en-GB" dirty="0"/>
              <a:t>Professional Advocates</a:t>
            </a:r>
          </a:p>
        </p:txBody>
      </p:sp>
      <p:sp>
        <p:nvSpPr>
          <p:cNvPr id="27651" name="Content Placeholder 2"/>
          <p:cNvSpPr>
            <a:spLocks noGrp="1"/>
          </p:cNvSpPr>
          <p:nvPr>
            <p:ph idx="1"/>
          </p:nvPr>
        </p:nvSpPr>
        <p:spPr/>
        <p:txBody>
          <a:bodyPr/>
          <a:lstStyle/>
          <a:p>
            <a:r>
              <a:rPr lang="en-GB"/>
              <a:t>Examples:</a:t>
            </a:r>
          </a:p>
          <a:p>
            <a:r>
              <a:rPr lang="en-GB"/>
              <a:t>Independent Mental Health Advocacy (IMHA)</a:t>
            </a:r>
          </a:p>
          <a:p>
            <a:r>
              <a:rPr lang="en-GB"/>
              <a:t>Independent Mental Capacity Advocacy (IMCA)</a:t>
            </a:r>
          </a:p>
          <a:p>
            <a:pPr lvl="2"/>
            <a:r>
              <a:rPr lang="en-GB"/>
              <a:t>Commissioned services by LA or NHS</a:t>
            </a:r>
          </a:p>
          <a:p>
            <a:pPr lvl="2"/>
            <a:r>
              <a:rPr lang="en-GB"/>
              <a:t>Nationally recognised qualifications</a:t>
            </a:r>
          </a:p>
          <a:p>
            <a:pPr lvl="2"/>
            <a:r>
              <a:rPr lang="en-GB"/>
              <a:t>Paid roles</a:t>
            </a:r>
          </a:p>
        </p:txBody>
      </p:sp>
      <p:sp>
        <p:nvSpPr>
          <p:cNvPr id="4" name="Slide Number Placeholder 3"/>
          <p:cNvSpPr>
            <a:spLocks noGrp="1"/>
          </p:cNvSpPr>
          <p:nvPr>
            <p:ph type="sldNum" sz="quarter" idx="12"/>
          </p:nvPr>
        </p:nvSpPr>
        <p:spPr/>
        <p:txBody>
          <a:bodyPr/>
          <a:lstStyle/>
          <a:p>
            <a:fld id="{B52ACEB9-152E-3944-99E6-D8181FF691F3}" type="slidenum">
              <a:rPr lang="en-US"/>
              <a:pPr/>
              <a:t>25</a:t>
            </a:fld>
            <a:endParaRPr lang="en-US"/>
          </a:p>
        </p:txBody>
      </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9" name="Text Box 188"/>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82C432B7-B97D-F746-BB6A-DA37DC8218A0}" type="slidenum">
              <a:rPr lang="en-US" sz="1400">
                <a:solidFill>
                  <a:schemeClr val="tx1"/>
                </a:solidFill>
                <a:latin typeface="Helvetica" pitchFamily="-65" charset="0"/>
                <a:ea typeface="Helvetica" pitchFamily="-65" charset="0"/>
                <a:cs typeface="Helvetica" pitchFamily="-65" charset="0"/>
                <a:sym typeface="Helvetica" pitchFamily="-65" charset="0"/>
              </a:rPr>
              <a:pPr algn="ctr"/>
              <a:t>26</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
        <p:nvSpPr>
          <p:cNvPr id="45060" name="Rectangle 189"/>
          <p:cNvSpPr>
            <a:spLocks noGrp="1" noChangeArrowheads="1"/>
          </p:cNvSpPr>
          <p:nvPr>
            <p:ph type="title"/>
          </p:nvPr>
        </p:nvSpPr>
        <p:spPr/>
        <p:txBody>
          <a:bodyPr rIns="132080">
            <a:normAutofit/>
          </a:bodyPr>
          <a:lstStyle/>
          <a:p>
            <a:pPr indent="0" eaLnBrk="1" hangingPunct="1"/>
            <a:r>
              <a:rPr lang="en-US" dirty="0"/>
              <a:t>Policy Environment – </a:t>
            </a:r>
            <a:r>
              <a:rPr lang="en-US" dirty="0">
                <a:hlinkClick r:id="rId2"/>
              </a:rPr>
              <a:t>Mental health</a:t>
            </a:r>
            <a:endParaRPr lang="en-US" dirty="0"/>
          </a:p>
        </p:txBody>
      </p:sp>
      <p:sp>
        <p:nvSpPr>
          <p:cNvPr id="45061" name="Rectangle 190"/>
          <p:cNvSpPr>
            <a:spLocks noGrp="1" noChangeArrowheads="1"/>
          </p:cNvSpPr>
          <p:nvPr>
            <p:ph sz="half" idx="1"/>
          </p:nvPr>
        </p:nvSpPr>
        <p:spPr/>
        <p:txBody>
          <a:bodyPr rIns="132080">
            <a:normAutofit fontScale="92500" lnSpcReduction="20000"/>
          </a:bodyPr>
          <a:lstStyle/>
          <a:p>
            <a:pPr eaLnBrk="1" hangingPunct="1"/>
            <a:r>
              <a:rPr lang="en-US" sz="2800" dirty="0">
                <a:latin typeface="+mj-lt"/>
              </a:rPr>
              <a:t>Mental Capacity Act 2005</a:t>
            </a:r>
          </a:p>
          <a:p>
            <a:pPr eaLnBrk="1" hangingPunct="1">
              <a:buFont typeface="Arial" pitchFamily="-65" charset="0"/>
              <a:buChar char="-"/>
            </a:pPr>
            <a:r>
              <a:rPr lang="en-US" sz="1800" dirty="0">
                <a:solidFill>
                  <a:srgbClr val="333333"/>
                </a:solidFill>
                <a:latin typeface="+mj-lt"/>
                <a:ea typeface="Arial" pitchFamily="-65" charset="0"/>
                <a:cs typeface="Arial" pitchFamily="-65" charset="0"/>
                <a:sym typeface="Arial" pitchFamily="-65" charset="0"/>
              </a:rPr>
              <a:t>framework to empower and protect vulnerable people who are not able to make their own decisions. </a:t>
            </a:r>
            <a:endParaRPr lang="en-US" sz="1800" dirty="0">
              <a:solidFill>
                <a:srgbClr val="333333"/>
              </a:solidFill>
              <a:latin typeface="+mj-lt"/>
              <a:sym typeface="Arial" pitchFamily="-65" charset="0"/>
            </a:endParaRPr>
          </a:p>
          <a:p>
            <a:pPr eaLnBrk="1" hangingPunct="1">
              <a:buFont typeface="Arial" pitchFamily="-65" charset="0"/>
              <a:buChar char="-"/>
            </a:pPr>
            <a:r>
              <a:rPr lang="en-US" sz="1800" dirty="0">
                <a:solidFill>
                  <a:srgbClr val="333333"/>
                </a:solidFill>
                <a:latin typeface="+mj-lt"/>
                <a:ea typeface="Arial" pitchFamily="-65" charset="0"/>
                <a:cs typeface="Arial" pitchFamily="-65" charset="0"/>
                <a:sym typeface="Arial" pitchFamily="-65" charset="0"/>
              </a:rPr>
              <a:t>It makes it clear who can take decisions, in which situations, and how they should go about this. </a:t>
            </a:r>
            <a:endParaRPr lang="en-US" sz="1800" dirty="0">
              <a:solidFill>
                <a:srgbClr val="333333"/>
              </a:solidFill>
              <a:latin typeface="+mj-lt"/>
              <a:sym typeface="Arial" pitchFamily="-65" charset="0"/>
            </a:endParaRPr>
          </a:p>
          <a:p>
            <a:pPr eaLnBrk="1" hangingPunct="1">
              <a:buFont typeface="Arial" pitchFamily="-65" charset="0"/>
              <a:buChar char="-"/>
            </a:pPr>
            <a:r>
              <a:rPr lang="en-US" sz="1800" dirty="0">
                <a:solidFill>
                  <a:srgbClr val="333333"/>
                </a:solidFill>
                <a:latin typeface="+mj-lt"/>
                <a:ea typeface="Arial" pitchFamily="-65" charset="0"/>
                <a:cs typeface="Arial" pitchFamily="-65" charset="0"/>
                <a:sym typeface="Arial" pitchFamily="-65" charset="0"/>
              </a:rPr>
              <a:t>It enables people to plan ahead for a time when they may lose capacity.</a:t>
            </a:r>
            <a:endParaRPr lang="en-US" sz="1800" dirty="0">
              <a:solidFill>
                <a:srgbClr val="333333"/>
              </a:solidFill>
              <a:latin typeface="+mj-lt"/>
              <a:sym typeface="Arial" pitchFamily="-65" charset="0"/>
            </a:endParaRPr>
          </a:p>
        </p:txBody>
      </p:sp>
      <p:pic>
        <p:nvPicPr>
          <p:cNvPr id="7" name="Content Placeholder 6" descr="mental-health1.jpg"/>
          <p:cNvPicPr>
            <a:picLocks noGrp="1" noChangeAspect="1"/>
          </p:cNvPicPr>
          <p:nvPr>
            <p:ph sz="half" idx="2"/>
          </p:nvPr>
        </p:nvPicPr>
        <p:blipFill>
          <a:blip r:embed="rId3"/>
          <a:stretch>
            <a:fillRect/>
          </a:stretch>
        </p:blipFill>
        <p:spPr>
          <a:xfrm>
            <a:off x="5467336" y="3347929"/>
            <a:ext cx="2034942" cy="1320346"/>
          </a:xfrm>
        </p:spPr>
      </p:pic>
      <p:sp>
        <p:nvSpPr>
          <p:cNvPr id="45062" name="Rectangle 191"/>
          <p:cNvSpPr>
            <a:spLocks/>
          </p:cNvSpPr>
          <p:nvPr/>
        </p:nvSpPr>
        <p:spPr bwMode="auto">
          <a:xfrm>
            <a:off x="5043488" y="1600200"/>
            <a:ext cx="3975100" cy="4826000"/>
          </a:xfrm>
          <a:prstGeom prst="rect">
            <a:avLst/>
          </a:prstGeom>
          <a:noFill/>
          <a:ln w="12700">
            <a:noFill/>
            <a:miter lim="800000"/>
            <a:headEnd/>
            <a:tailEnd/>
          </a:ln>
        </p:spPr>
        <p:txBody>
          <a:bodyPr lIns="0" tIns="0" rIns="40639" bIns="0">
            <a:prstTxWarp prst="textNoShape">
              <a:avLst/>
            </a:prstTxWarp>
          </a:bodyPr>
          <a:lstStyle/>
          <a:p>
            <a:pPr marL="382588" indent="-342900">
              <a:lnSpc>
                <a:spcPct val="90000"/>
              </a:lnSpc>
              <a:spcBef>
                <a:spcPts val="313"/>
              </a:spcBef>
              <a:buClr>
                <a:srgbClr val="9A0000"/>
              </a:buClr>
              <a:buSzPct val="75000"/>
              <a:buFont typeface="Wingdings" pitchFamily="-65" charset="2"/>
              <a:buChar char="n"/>
            </a:pPr>
            <a:endParaRPr lang="en-US" sz="1600" dirty="0">
              <a:solidFill>
                <a:srgbClr val="333333"/>
              </a:solidFill>
              <a:ea typeface="Arial" pitchFamily="-65" charset="0"/>
              <a:cs typeface="Arial" pitchFamily="-65" charset="0"/>
            </a:endParaRPr>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z="3600" dirty="0">
                <a:solidFill>
                  <a:schemeClr val="tx1"/>
                </a:solidFill>
                <a:latin typeface="+mn-lt"/>
                <a:ea typeface="+mn-ea"/>
                <a:cs typeface="+mn-cs"/>
              </a:rPr>
              <a:t>The Mental Capacity Act (MCA) 2005 </a:t>
            </a:r>
            <a:endParaRPr lang="en-GB" sz="3600" dirty="0">
              <a:ea typeface="+mj-ea"/>
              <a:cs typeface="+mj-cs"/>
            </a:endParaRPr>
          </a:p>
        </p:txBody>
      </p:sp>
      <p:sp>
        <p:nvSpPr>
          <p:cNvPr id="6147" name="Content Placeholder 2"/>
          <p:cNvSpPr>
            <a:spLocks noGrp="1"/>
          </p:cNvSpPr>
          <p:nvPr>
            <p:ph idx="1"/>
          </p:nvPr>
        </p:nvSpPr>
        <p:spPr>
          <a:xfrm>
            <a:off x="1176864" y="2965264"/>
            <a:ext cx="6798736" cy="3444997"/>
          </a:xfrm>
        </p:spPr>
        <p:txBody>
          <a:bodyPr/>
          <a:lstStyle/>
          <a:p>
            <a:r>
              <a:rPr lang="en-GB" altLang="en-US" dirty="0">
                <a:ea typeface="ＭＳ Ｐゴシック" panose="020B0600070205080204" pitchFamily="34" charset="-128"/>
              </a:rPr>
              <a:t>Came into force in early 2007 and introduces the new statutory role of the Independent Mental Capacity Advocate (IMCA) to support people who lack capacity to make certain decisions.</a:t>
            </a:r>
          </a:p>
          <a:p>
            <a:endParaRPr lang="en-GB" altLang="en-US" dirty="0">
              <a:ea typeface="ＭＳ Ｐゴシック" panose="020B0600070205080204" pitchFamily="34" charset="-128"/>
            </a:endParaRPr>
          </a:p>
        </p:txBody>
      </p:sp>
    </p:spTree>
    <p:extLst>
      <p:ext uri="{BB962C8B-B14F-4D97-AF65-F5344CB8AC3E}">
        <p14:creationId xmlns:p14="http://schemas.microsoft.com/office/powerpoint/2010/main" val="16808418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GB" altLang="en-US">
                <a:ea typeface="ＭＳ Ｐゴシック" panose="020B0600070205080204" pitchFamily="34" charset="-128"/>
              </a:rPr>
              <a:t>What is Capacity?</a:t>
            </a:r>
            <a:endParaRPr lang="en-US" altLang="en-US">
              <a:ea typeface="ＭＳ Ｐゴシック" panose="020B0600070205080204" pitchFamily="34" charset="-128"/>
            </a:endParaRPr>
          </a:p>
        </p:txBody>
      </p:sp>
      <p:sp>
        <p:nvSpPr>
          <p:cNvPr id="7171" name="Content Placeholder 3"/>
          <p:cNvSpPr>
            <a:spLocks noGrp="1"/>
          </p:cNvSpPr>
          <p:nvPr>
            <p:ph sz="half" idx="1"/>
          </p:nvPr>
        </p:nvSpPr>
        <p:spPr/>
        <p:txBody>
          <a:bodyPr/>
          <a:lstStyle/>
          <a:p>
            <a:r>
              <a:rPr lang="en-GB" altLang="en-US">
                <a:ea typeface="ＭＳ Ｐゴシック" panose="020B0600070205080204" pitchFamily="34" charset="-128"/>
              </a:rPr>
              <a:t>What do you think?</a:t>
            </a:r>
          </a:p>
          <a:p>
            <a:r>
              <a:rPr lang="en-GB" altLang="en-US">
                <a:ea typeface="ＭＳ Ｐゴシック" panose="020B0600070205080204" pitchFamily="34" charset="-128"/>
              </a:rPr>
              <a:t>What situations do you think warrant the conclusion that someone lacks capacity?</a:t>
            </a:r>
            <a:endParaRPr lang="en-US" altLang="en-US">
              <a:ea typeface="ＭＳ Ｐゴシック" panose="020B0600070205080204" pitchFamily="34" charset="-128"/>
            </a:endParaRPr>
          </a:p>
        </p:txBody>
      </p:sp>
      <p:pic>
        <p:nvPicPr>
          <p:cNvPr id="7172"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229785" y="2640106"/>
            <a:ext cx="2745815" cy="2947927"/>
          </a:xfrm>
        </p:spPr>
      </p:pic>
    </p:spTree>
    <p:extLst>
      <p:ext uri="{BB962C8B-B14F-4D97-AF65-F5344CB8AC3E}">
        <p14:creationId xmlns:p14="http://schemas.microsoft.com/office/powerpoint/2010/main" val="41159226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a:ea typeface="ＭＳ Ｐゴシック" panose="020B0600070205080204" pitchFamily="34" charset="-128"/>
              </a:rPr>
              <a:t>What is ‘capacity’?</a:t>
            </a:r>
          </a:p>
        </p:txBody>
      </p:sp>
      <p:sp>
        <p:nvSpPr>
          <p:cNvPr id="3" name="Content Placeholder 2"/>
          <p:cNvSpPr>
            <a:spLocks noGrp="1"/>
          </p:cNvSpPr>
          <p:nvPr>
            <p:ph idx="1"/>
          </p:nvPr>
        </p:nvSpPr>
        <p:spPr>
          <a:xfrm>
            <a:off x="1296134" y="3118288"/>
            <a:ext cx="6798736" cy="3444997"/>
          </a:xfrm>
        </p:spPr>
        <p:txBody>
          <a:bodyPr/>
          <a:lstStyle/>
          <a:p>
            <a:pPr marL="96838" indent="0">
              <a:lnSpc>
                <a:spcPct val="90000"/>
              </a:lnSpc>
              <a:spcBef>
                <a:spcPts val="313"/>
              </a:spcBef>
              <a:buClr>
                <a:srgbClr val="9A0000"/>
              </a:buClr>
              <a:buNone/>
              <a:defRPr/>
            </a:pPr>
            <a:r>
              <a:rPr lang="en-US" dirty="0">
                <a:solidFill>
                  <a:srgbClr val="333333"/>
                </a:solidFill>
                <a:ea typeface="Arial" pitchFamily="-65" charset="0"/>
                <a:cs typeface="Arial" pitchFamily="-65" charset="0"/>
              </a:rPr>
              <a:t>A presumption of capacity - every adult has the right to make his or her own decisions and must be assumed to have capacity to do so unless it is proved otherwise;</a:t>
            </a:r>
          </a:p>
          <a:p>
            <a:pPr>
              <a:defRPr/>
            </a:pPr>
            <a:endParaRPr lang="en-US" dirty="0"/>
          </a:p>
        </p:txBody>
      </p:sp>
    </p:spTree>
    <p:extLst>
      <p:ext uri="{BB962C8B-B14F-4D97-AF65-F5344CB8AC3E}">
        <p14:creationId xmlns:p14="http://schemas.microsoft.com/office/powerpoint/2010/main" val="16868845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GB" altLang="en-US">
                <a:ea typeface="ＭＳ Ｐゴシック" panose="020B0600070205080204" pitchFamily="34" charset="-128"/>
              </a:rPr>
              <a:t>Capacity</a:t>
            </a:r>
            <a:endParaRPr lang="en-US" altLang="en-US">
              <a:ea typeface="ＭＳ Ｐゴシック" panose="020B0600070205080204" pitchFamily="34" charset="-128"/>
            </a:endParaRPr>
          </a:p>
        </p:txBody>
      </p:sp>
      <p:sp>
        <p:nvSpPr>
          <p:cNvPr id="15363" name="Content Placeholder 2"/>
          <p:cNvSpPr>
            <a:spLocks noGrp="1"/>
          </p:cNvSpPr>
          <p:nvPr>
            <p:ph idx="1"/>
          </p:nvPr>
        </p:nvSpPr>
        <p:spPr/>
        <p:txBody>
          <a:bodyPr/>
          <a:lstStyle/>
          <a:p>
            <a:pPr marL="382588">
              <a:lnSpc>
                <a:spcPct val="90000"/>
              </a:lnSpc>
              <a:spcBef>
                <a:spcPts val="313"/>
              </a:spcBef>
              <a:buClr>
                <a:srgbClr val="9A0000"/>
              </a:buClr>
            </a:pPr>
            <a:r>
              <a:rPr lang="en-US" altLang="en-US" dirty="0">
                <a:solidFill>
                  <a:srgbClr val="333333"/>
                </a:solidFill>
                <a:ea typeface="ＭＳ Ｐゴシック" panose="020B0600070205080204" pitchFamily="34" charset="-128"/>
                <a:cs typeface="Arial" panose="020B0604020202020204" pitchFamily="34" charset="0"/>
              </a:rPr>
              <a:t>Individuals must retain the right to make what might be seen as eccentric or unwise decisions;</a:t>
            </a:r>
          </a:p>
          <a:p>
            <a:pPr marL="382588">
              <a:lnSpc>
                <a:spcPct val="90000"/>
              </a:lnSpc>
              <a:spcBef>
                <a:spcPts val="313"/>
              </a:spcBef>
              <a:buClr>
                <a:srgbClr val="9A0000"/>
              </a:buClr>
            </a:pPr>
            <a:r>
              <a:rPr lang="en-US" altLang="en-US" dirty="0">
                <a:solidFill>
                  <a:srgbClr val="333333"/>
                </a:solidFill>
                <a:ea typeface="ＭＳ Ｐゴシック" panose="020B0600070205080204" pitchFamily="34" charset="-128"/>
                <a:cs typeface="Arial" panose="020B0604020202020204" pitchFamily="34" charset="0"/>
              </a:rPr>
              <a:t>Anything done for or on behalf of people without capacity must be in their best interests</a:t>
            </a:r>
          </a:p>
          <a:p>
            <a:pPr marL="382588">
              <a:lnSpc>
                <a:spcPct val="90000"/>
              </a:lnSpc>
              <a:spcBef>
                <a:spcPts val="313"/>
              </a:spcBef>
              <a:buClr>
                <a:srgbClr val="9A0000"/>
              </a:buClr>
            </a:pPr>
            <a:r>
              <a:rPr lang="en-US" altLang="en-US" dirty="0">
                <a:solidFill>
                  <a:srgbClr val="333333"/>
                </a:solidFill>
                <a:ea typeface="ＭＳ Ｐゴシック" panose="020B0600070205080204" pitchFamily="34" charset="-128"/>
                <a:cs typeface="Arial" panose="020B0604020202020204" pitchFamily="34" charset="0"/>
              </a:rPr>
              <a:t>Anything done for or on behalf of people without capacity should be the least restrictive of their basic rights and freedoms.</a:t>
            </a:r>
          </a:p>
        </p:txBody>
      </p:sp>
    </p:spTree>
    <p:extLst>
      <p:ext uri="{BB962C8B-B14F-4D97-AF65-F5344CB8AC3E}">
        <p14:creationId xmlns:p14="http://schemas.microsoft.com/office/powerpoint/2010/main" val="1019509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normAutofit fontScale="90000"/>
          </a:bodyPr>
          <a:lstStyle/>
          <a:p>
            <a:br>
              <a:rPr lang="en-GB" dirty="0"/>
            </a:br>
            <a:br>
              <a:rPr lang="en-GB" dirty="0"/>
            </a:br>
            <a:r>
              <a:rPr lang="en-GB" dirty="0"/>
              <a:t>Independent Mental Health Advocacy (IMHA)</a:t>
            </a:r>
            <a:br>
              <a:rPr lang="en-GB" dirty="0"/>
            </a:br>
            <a:br>
              <a:rPr lang="en-GB" dirty="0"/>
            </a:br>
            <a:endParaRPr lang="en-GB" dirty="0"/>
          </a:p>
        </p:txBody>
      </p:sp>
      <p:sp>
        <p:nvSpPr>
          <p:cNvPr id="28675" name="Content Placeholder 2"/>
          <p:cNvSpPr>
            <a:spLocks noGrp="1"/>
          </p:cNvSpPr>
          <p:nvPr>
            <p:ph idx="1"/>
          </p:nvPr>
        </p:nvSpPr>
        <p:spPr>
          <a:xfrm>
            <a:off x="606050" y="2785986"/>
            <a:ext cx="7556313" cy="5706622"/>
          </a:xfrm>
        </p:spPr>
        <p:txBody>
          <a:bodyPr>
            <a:normAutofit/>
          </a:bodyPr>
          <a:lstStyle/>
          <a:p>
            <a:r>
              <a:rPr lang="en-GB" sz="2400" dirty="0"/>
              <a:t>To support and represent the individual who lacks capacity</a:t>
            </a:r>
          </a:p>
          <a:p>
            <a:r>
              <a:rPr lang="en-GB" sz="2400" dirty="0"/>
              <a:t>To uphold the principles of the Mental Capacity Act to ensure the Act is complied with</a:t>
            </a:r>
          </a:p>
          <a:p>
            <a:r>
              <a:rPr lang="en-GB" sz="2400" dirty="0"/>
              <a:t>To find out the wishes, values and beliefs of the individual </a:t>
            </a:r>
          </a:p>
        </p:txBody>
      </p:sp>
      <p:sp>
        <p:nvSpPr>
          <p:cNvPr id="4" name="Slide Number Placeholder 3"/>
          <p:cNvSpPr>
            <a:spLocks noGrp="1"/>
          </p:cNvSpPr>
          <p:nvPr>
            <p:ph type="sldNum" sz="quarter" idx="12"/>
          </p:nvPr>
        </p:nvSpPr>
        <p:spPr/>
        <p:txBody>
          <a:bodyPr/>
          <a:lstStyle/>
          <a:p>
            <a:fld id="{174731C3-8801-9B4C-A6FB-971BE0DA1F16}" type="slidenum">
              <a:rPr lang="en-US"/>
              <a:pPr/>
              <a:t>31</a:t>
            </a:fld>
            <a:endParaRPr lang="en-US"/>
          </a:p>
        </p:txBody>
      </p:sp>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GB" dirty="0"/>
              <a:t>Role of the IMHA</a:t>
            </a:r>
          </a:p>
        </p:txBody>
      </p:sp>
      <p:sp>
        <p:nvSpPr>
          <p:cNvPr id="29699" name="Content Placeholder 2"/>
          <p:cNvSpPr>
            <a:spLocks noGrp="1"/>
          </p:cNvSpPr>
          <p:nvPr>
            <p:ph idx="1"/>
          </p:nvPr>
        </p:nvSpPr>
        <p:spPr/>
        <p:txBody>
          <a:bodyPr/>
          <a:lstStyle/>
          <a:p>
            <a:r>
              <a:rPr lang="en-GB" sz="2400" dirty="0"/>
              <a:t>To ensure the individual is involved with the decision making process as far as they are able</a:t>
            </a:r>
          </a:p>
          <a:p>
            <a:r>
              <a:rPr lang="en-GB" sz="2400" dirty="0"/>
              <a:t>To ensure that information is provided for the individual in a way they can understand using their preferred method of communication</a:t>
            </a:r>
          </a:p>
          <a:p>
            <a:r>
              <a:rPr lang="en-GB" sz="2400" dirty="0"/>
              <a:t>To consult with others regarding the decision to be made</a:t>
            </a:r>
          </a:p>
          <a:p>
            <a:endParaRPr lang="en-GB" dirty="0"/>
          </a:p>
        </p:txBody>
      </p:sp>
      <p:sp>
        <p:nvSpPr>
          <p:cNvPr id="4" name="Slide Number Placeholder 3"/>
          <p:cNvSpPr>
            <a:spLocks noGrp="1"/>
          </p:cNvSpPr>
          <p:nvPr>
            <p:ph type="sldNum" sz="quarter" idx="12"/>
          </p:nvPr>
        </p:nvSpPr>
        <p:spPr/>
        <p:txBody>
          <a:bodyPr/>
          <a:lstStyle/>
          <a:p>
            <a:fld id="{37080591-CBDA-D145-A661-2FF88FCFD462}" type="slidenum">
              <a:rPr lang="en-US"/>
              <a:pPr/>
              <a:t>32</a:t>
            </a:fld>
            <a:endParaRPr lang="en-US"/>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GB" dirty="0"/>
              <a:t>Role of the IMHA</a:t>
            </a:r>
          </a:p>
        </p:txBody>
      </p:sp>
      <p:sp>
        <p:nvSpPr>
          <p:cNvPr id="30723" name="Content Placeholder 2"/>
          <p:cNvSpPr>
            <a:spLocks noGrp="1"/>
          </p:cNvSpPr>
          <p:nvPr>
            <p:ph idx="1"/>
          </p:nvPr>
        </p:nvSpPr>
        <p:spPr/>
        <p:txBody>
          <a:bodyPr>
            <a:normAutofit/>
          </a:bodyPr>
          <a:lstStyle/>
          <a:p>
            <a:r>
              <a:rPr lang="en-GB" sz="2400" dirty="0"/>
              <a:t>To research and identify all the options relevant to the decision</a:t>
            </a:r>
          </a:p>
          <a:p>
            <a:r>
              <a:rPr lang="en-GB" sz="2400" dirty="0"/>
              <a:t>To find out what alternative actions have been considered, which appears to be the least restrictive</a:t>
            </a:r>
          </a:p>
          <a:p>
            <a:r>
              <a:rPr lang="en-GB" sz="2400" dirty="0"/>
              <a:t>If necessary to obtain a second medical opinion</a:t>
            </a:r>
          </a:p>
          <a:p>
            <a:r>
              <a:rPr lang="en-GB" sz="2400" dirty="0"/>
              <a:t>To submit a report of the findings to the Decision Maker</a:t>
            </a:r>
          </a:p>
          <a:p>
            <a:endParaRPr lang="en-GB" dirty="0"/>
          </a:p>
        </p:txBody>
      </p:sp>
      <p:sp>
        <p:nvSpPr>
          <p:cNvPr id="4" name="Slide Number Placeholder 3"/>
          <p:cNvSpPr>
            <a:spLocks noGrp="1"/>
          </p:cNvSpPr>
          <p:nvPr>
            <p:ph type="sldNum" sz="quarter" idx="12"/>
          </p:nvPr>
        </p:nvSpPr>
        <p:spPr/>
        <p:txBody>
          <a:bodyPr/>
          <a:lstStyle/>
          <a:p>
            <a:fld id="{359727FB-90C5-D948-9F0D-C569CCF5F7BC}" type="slidenum">
              <a:rPr lang="en-US"/>
              <a:pPr/>
              <a:t>33</a:t>
            </a:fld>
            <a:endParaRPr lang="en-US"/>
          </a:p>
        </p:txBody>
      </p:sp>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220213" y="637115"/>
            <a:ext cx="6798734" cy="1303867"/>
          </a:xfrm>
        </p:spPr>
        <p:txBody>
          <a:bodyPr>
            <a:normAutofit fontScale="90000"/>
          </a:bodyPr>
          <a:lstStyle/>
          <a:p>
            <a:br>
              <a:rPr lang="en-GB" altLang="en-US" sz="3600" dirty="0">
                <a:solidFill>
                  <a:schemeClr val="tx1"/>
                </a:solidFill>
                <a:ea typeface="ＭＳ Ｐゴシック" panose="020B0600070205080204" pitchFamily="34" charset="-128"/>
              </a:rPr>
            </a:br>
            <a:r>
              <a:rPr lang="en-GB" altLang="en-US" dirty="0">
                <a:solidFill>
                  <a:schemeClr val="tx1"/>
                </a:solidFill>
                <a:ea typeface="ＭＳ Ｐゴシック" panose="020B0600070205080204" pitchFamily="34" charset="-128"/>
              </a:rPr>
              <a:t>An IMCA Must be Instructed where:</a:t>
            </a:r>
            <a:br>
              <a:rPr lang="en-GB" altLang="en-US" sz="3600" dirty="0">
                <a:solidFill>
                  <a:schemeClr val="tx1"/>
                </a:solidFill>
                <a:ea typeface="ＭＳ Ｐゴシック" panose="020B0600070205080204" pitchFamily="34" charset="-128"/>
              </a:rPr>
            </a:br>
            <a:br>
              <a:rPr lang="en-GB" altLang="en-US" sz="3600" dirty="0">
                <a:solidFill>
                  <a:schemeClr val="tx1"/>
                </a:solidFill>
                <a:ea typeface="ＭＳ Ｐゴシック" panose="020B0600070205080204" pitchFamily="34" charset="-128"/>
              </a:rPr>
            </a:br>
            <a:endParaRPr lang="en-GB" altLang="en-US" dirty="0">
              <a:ea typeface="ＭＳ Ｐゴシック" panose="020B0600070205080204" pitchFamily="34" charset="-128"/>
            </a:endParaRPr>
          </a:p>
        </p:txBody>
      </p:sp>
      <p:sp>
        <p:nvSpPr>
          <p:cNvPr id="17411" name="Content Placeholder 2"/>
          <p:cNvSpPr>
            <a:spLocks noGrp="1"/>
          </p:cNvSpPr>
          <p:nvPr>
            <p:ph idx="1"/>
          </p:nvPr>
        </p:nvSpPr>
        <p:spPr>
          <a:xfrm>
            <a:off x="570808" y="2051611"/>
            <a:ext cx="6798736" cy="3444997"/>
          </a:xfrm>
        </p:spPr>
        <p:txBody>
          <a:bodyPr>
            <a:normAutofit fontScale="92500" lnSpcReduction="20000"/>
          </a:bodyPr>
          <a:lstStyle/>
          <a:p>
            <a:r>
              <a:rPr lang="en-GB" altLang="en-US" sz="2400" dirty="0">
                <a:ea typeface="ＭＳ Ｐゴシック" panose="020B0600070205080204" pitchFamily="34" charset="-128"/>
              </a:rPr>
              <a:t>There is a decision to be made regarding either </a:t>
            </a:r>
            <a:r>
              <a:rPr lang="en-GB" altLang="en-US" sz="2400" b="1" dirty="0">
                <a:ea typeface="ＭＳ Ｐゴシック" panose="020B0600070205080204" pitchFamily="34" charset="-128"/>
              </a:rPr>
              <a:t>serious medical treatment</a:t>
            </a:r>
            <a:r>
              <a:rPr lang="en-GB" altLang="en-US" sz="2400" dirty="0">
                <a:ea typeface="ＭＳ Ｐゴシック" panose="020B0600070205080204" pitchFamily="34" charset="-128"/>
              </a:rPr>
              <a:t> (SMT) or </a:t>
            </a:r>
            <a:r>
              <a:rPr lang="en-GB" altLang="en-US" sz="2400" b="1" dirty="0">
                <a:ea typeface="ＭＳ Ｐゴシック" panose="020B0600070205080204" pitchFamily="34" charset="-128"/>
              </a:rPr>
              <a:t>change of accommodation</a:t>
            </a:r>
            <a:r>
              <a:rPr lang="en-GB" altLang="en-US" sz="2400" dirty="0">
                <a:ea typeface="ＭＳ Ｐゴシック" panose="020B0600070205080204" pitchFamily="34" charset="-128"/>
              </a:rPr>
              <a:t>.</a:t>
            </a:r>
            <a:br>
              <a:rPr lang="en-GB" altLang="en-US" sz="2400" dirty="0">
                <a:ea typeface="ＭＳ Ｐゴシック" panose="020B0600070205080204" pitchFamily="34" charset="-128"/>
              </a:rPr>
            </a:br>
            <a:r>
              <a:rPr lang="en-GB" altLang="en-US" sz="2400" dirty="0">
                <a:ea typeface="ＭＳ Ｐゴシック" panose="020B0600070205080204" pitchFamily="34" charset="-128"/>
              </a:rPr>
              <a:t>AND </a:t>
            </a:r>
          </a:p>
          <a:p>
            <a:r>
              <a:rPr lang="en-GB" altLang="en-US" sz="2400" dirty="0">
                <a:ea typeface="ＭＳ Ｐゴシック" panose="020B0600070205080204" pitchFamily="34" charset="-128"/>
              </a:rPr>
              <a:t>The person has no close family or friends to represent their views</a:t>
            </a:r>
            <a:br>
              <a:rPr lang="en-GB" altLang="en-US" sz="2400" dirty="0">
                <a:ea typeface="ＭＳ Ｐゴシック" panose="020B0600070205080204" pitchFamily="34" charset="-128"/>
              </a:rPr>
            </a:br>
            <a:r>
              <a:rPr lang="en-GB" altLang="en-US" sz="2400" dirty="0">
                <a:ea typeface="ＭＳ Ｐゴシック" panose="020B0600070205080204" pitchFamily="34" charset="-128"/>
              </a:rPr>
              <a:t>AND </a:t>
            </a:r>
          </a:p>
          <a:p>
            <a:r>
              <a:rPr lang="en-GB" altLang="en-US" sz="2400" dirty="0">
                <a:ea typeface="ＭＳ Ｐゴシック" panose="020B0600070205080204" pitchFamily="34" charset="-128"/>
              </a:rPr>
              <a:t>The person has been deemed by the Decision Maker </a:t>
            </a:r>
            <a:r>
              <a:rPr lang="en-GB" altLang="en-US" sz="2400" b="1" dirty="0">
                <a:ea typeface="ＭＳ Ｐゴシック" panose="020B0600070205080204" pitchFamily="34" charset="-128"/>
              </a:rPr>
              <a:t>not to have capacity </a:t>
            </a:r>
            <a:r>
              <a:rPr lang="en-GB" altLang="en-US" sz="2400" dirty="0">
                <a:ea typeface="ＭＳ Ｐゴシック" panose="020B0600070205080204" pitchFamily="34" charset="-128"/>
              </a:rPr>
              <a:t>to make that decision in accordance with the assessment of capacity as defined in the Act </a:t>
            </a:r>
          </a:p>
        </p:txBody>
      </p:sp>
    </p:spTree>
    <p:extLst>
      <p:ext uri="{BB962C8B-B14F-4D97-AF65-F5344CB8AC3E}">
        <p14:creationId xmlns:p14="http://schemas.microsoft.com/office/powerpoint/2010/main" val="3039056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solidFill>
                  <a:schemeClr val="tx1"/>
                </a:solidFill>
                <a:latin typeface="+mn-lt"/>
                <a:ea typeface="+mn-ea"/>
                <a:cs typeface="+mn-cs"/>
              </a:rPr>
              <a:t>This can include:</a:t>
            </a:r>
            <a:endParaRPr lang="en-GB" dirty="0">
              <a:ea typeface="+mj-ea"/>
              <a:cs typeface="+mj-cs"/>
            </a:endParaRPr>
          </a:p>
        </p:txBody>
      </p:sp>
      <p:sp>
        <p:nvSpPr>
          <p:cNvPr id="18435" name="Content Placeholder 2"/>
          <p:cNvSpPr>
            <a:spLocks noGrp="1"/>
          </p:cNvSpPr>
          <p:nvPr>
            <p:ph idx="1"/>
          </p:nvPr>
        </p:nvSpPr>
        <p:spPr/>
        <p:txBody>
          <a:bodyPr/>
          <a:lstStyle/>
          <a:p>
            <a:r>
              <a:rPr lang="en-GB" altLang="en-US">
                <a:ea typeface="ＭＳ Ｐゴシック" panose="020B0600070205080204" pitchFamily="34" charset="-128"/>
              </a:rPr>
              <a:t>People with dementia or mental ill health  </a:t>
            </a:r>
          </a:p>
          <a:p>
            <a:r>
              <a:rPr lang="en-GB" altLang="en-US">
                <a:ea typeface="ＭＳ Ｐゴシック" panose="020B0600070205080204" pitchFamily="34" charset="-128"/>
              </a:rPr>
              <a:t>People with learning disabilities  </a:t>
            </a:r>
          </a:p>
          <a:p>
            <a:r>
              <a:rPr lang="en-GB" altLang="en-US">
                <a:ea typeface="ＭＳ Ｐゴシック" panose="020B0600070205080204" pitchFamily="34" charset="-128"/>
              </a:rPr>
              <a:t>People with physical disabilities  </a:t>
            </a:r>
          </a:p>
          <a:p>
            <a:r>
              <a:rPr lang="en-GB" altLang="en-US">
                <a:ea typeface="ＭＳ Ｐゴシック" panose="020B0600070205080204" pitchFamily="34" charset="-128"/>
              </a:rPr>
              <a:t>People who have had a stroke  </a:t>
            </a:r>
          </a:p>
          <a:p>
            <a:r>
              <a:rPr lang="en-GB" altLang="en-US">
                <a:ea typeface="ＭＳ Ｐゴシック" panose="020B0600070205080204" pitchFamily="34" charset="-128"/>
              </a:rPr>
              <a:t>People with acquired brain injuries </a:t>
            </a:r>
          </a:p>
          <a:p>
            <a:r>
              <a:rPr lang="en-GB" altLang="en-US">
                <a:ea typeface="ＭＳ Ｐゴシック" panose="020B0600070205080204" pitchFamily="34" charset="-128"/>
              </a:rPr>
              <a:t>People who are unconscious or in a coma </a:t>
            </a:r>
          </a:p>
          <a:p>
            <a:endParaRPr lang="en-GB" altLang="en-US">
              <a:ea typeface="ＭＳ Ｐゴシック" panose="020B0600070205080204" pitchFamily="34" charset="-128"/>
            </a:endParaRPr>
          </a:p>
          <a:p>
            <a:endParaRPr lang="en-GB" altLang="en-US">
              <a:ea typeface="ＭＳ Ｐゴシック" panose="020B0600070205080204" pitchFamily="34" charset="-128"/>
            </a:endParaRPr>
          </a:p>
        </p:txBody>
      </p:sp>
    </p:spTree>
    <p:extLst>
      <p:ext uri="{BB962C8B-B14F-4D97-AF65-F5344CB8AC3E}">
        <p14:creationId xmlns:p14="http://schemas.microsoft.com/office/powerpoint/2010/main" val="1025446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normAutofit/>
          </a:bodyPr>
          <a:lstStyle/>
          <a:p>
            <a:r>
              <a:rPr lang="en-GB" dirty="0"/>
              <a:t>Deprivation of Liberty Safeguards-</a:t>
            </a:r>
            <a:endParaRPr lang="en-GB" dirty="0">
              <a:solidFill>
                <a:schemeClr val="tx1"/>
              </a:solidFill>
            </a:endParaRPr>
          </a:p>
        </p:txBody>
      </p:sp>
      <p:sp>
        <p:nvSpPr>
          <p:cNvPr id="33795" name="Content Placeholder 2"/>
          <p:cNvSpPr>
            <a:spLocks noGrp="1"/>
          </p:cNvSpPr>
          <p:nvPr>
            <p:ph idx="1"/>
          </p:nvPr>
        </p:nvSpPr>
        <p:spPr>
          <a:xfrm>
            <a:off x="791447" y="2863347"/>
            <a:ext cx="7760401" cy="3444997"/>
          </a:xfrm>
        </p:spPr>
        <p:txBody>
          <a:bodyPr/>
          <a:lstStyle/>
          <a:p>
            <a:r>
              <a:rPr lang="en-GB" sz="2400" dirty="0"/>
              <a:t>Referrals for </a:t>
            </a:r>
            <a:r>
              <a:rPr lang="en-GB" sz="2400" dirty="0" err="1"/>
              <a:t>DoLS</a:t>
            </a:r>
            <a:r>
              <a:rPr lang="en-GB" sz="2400" dirty="0"/>
              <a:t> can only be made by the Supervisory Body</a:t>
            </a:r>
            <a:r>
              <a:rPr lang="en-GB" sz="2400" b="1" dirty="0"/>
              <a:t> </a:t>
            </a:r>
            <a:r>
              <a:rPr lang="en-GB" sz="2400" dirty="0"/>
              <a:t>in the NHS or Local Authority. An IMCA may be involved in the assessment process and then to provide support to the individual that is deprived of their liberty and in some cases to also support their family or friends. </a:t>
            </a:r>
          </a:p>
          <a:p>
            <a:endParaRPr lang="en-GB" dirty="0"/>
          </a:p>
        </p:txBody>
      </p:sp>
      <p:sp>
        <p:nvSpPr>
          <p:cNvPr id="4" name="Slide Number Placeholder 3"/>
          <p:cNvSpPr>
            <a:spLocks noGrp="1"/>
          </p:cNvSpPr>
          <p:nvPr>
            <p:ph type="sldNum" sz="quarter" idx="12"/>
          </p:nvPr>
        </p:nvSpPr>
        <p:spPr/>
        <p:txBody>
          <a:bodyPr/>
          <a:lstStyle/>
          <a:p>
            <a:fld id="{D7091691-907F-0C49-A15A-D1E6F26B2564}" type="slidenum">
              <a:rPr lang="en-US"/>
              <a:pPr/>
              <a:t>36</a:t>
            </a:fld>
            <a:endParaRPr lang="en-US"/>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r>
              <a:rPr lang="en-GB" altLang="en-US">
                <a:ea typeface="ＭＳ Ｐゴシック" panose="020B0600070205080204" pitchFamily="34" charset="-128"/>
              </a:rPr>
              <a:t>Good MH Advocacy</a:t>
            </a:r>
          </a:p>
        </p:txBody>
      </p:sp>
      <p:sp>
        <p:nvSpPr>
          <p:cNvPr id="28675" name="Content Placeholder 2"/>
          <p:cNvSpPr>
            <a:spLocks noGrp="1"/>
          </p:cNvSpPr>
          <p:nvPr>
            <p:ph idx="1"/>
          </p:nvPr>
        </p:nvSpPr>
        <p:spPr>
          <a:xfrm>
            <a:off x="336892" y="1706501"/>
            <a:ext cx="7100443" cy="3444997"/>
          </a:xfrm>
        </p:spPr>
        <p:txBody>
          <a:bodyPr>
            <a:normAutofit fontScale="92500" lnSpcReduction="10000"/>
          </a:bodyPr>
          <a:lstStyle/>
          <a:p>
            <a:r>
              <a:rPr lang="en-GB" altLang="en-US" sz="2800" b="1" dirty="0">
                <a:ea typeface="ＭＳ Ｐゴシック" panose="020B0600070205080204" pitchFamily="34" charset="-128"/>
              </a:rPr>
              <a:t>According to Former Chairperson of the UK Advocacy Network, Andrew </a:t>
            </a:r>
            <a:r>
              <a:rPr lang="en-GB" altLang="en-US" sz="2800" b="1" dirty="0" err="1">
                <a:ea typeface="ＭＳ Ｐゴシック" panose="020B0600070205080204" pitchFamily="34" charset="-128"/>
              </a:rPr>
              <a:t>Wetherall</a:t>
            </a:r>
            <a:r>
              <a:rPr lang="en-GB" altLang="en-US" sz="2800" b="1" dirty="0">
                <a:ea typeface="ＭＳ Ｐゴシック" panose="020B0600070205080204" pitchFamily="34" charset="-128"/>
              </a:rPr>
              <a:t>, an effective advocacy service is,</a:t>
            </a:r>
          </a:p>
          <a:p>
            <a:r>
              <a:rPr lang="en-GB" altLang="en-US" sz="2800" dirty="0">
                <a:ea typeface="ＭＳ Ｐゴシック" panose="020B0600070205080204" pitchFamily="34" charset="-128"/>
              </a:rPr>
              <a:t>“adequately funded, proactive as well as reactive…plus properly trained, supported and supervised staff…..(with) effective policies and procedures in place…(and) a ‘healthy diplomatic tension’ between themselves and service providers”</a:t>
            </a:r>
          </a:p>
        </p:txBody>
      </p:sp>
    </p:spTree>
    <p:extLst>
      <p:ext uri="{BB962C8B-B14F-4D97-AF65-F5344CB8AC3E}">
        <p14:creationId xmlns:p14="http://schemas.microsoft.com/office/powerpoint/2010/main" val="32376118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C2E8B-2981-42C9-9DD6-DB8138A3ACC3}"/>
              </a:ext>
            </a:extLst>
          </p:cNvPr>
          <p:cNvSpPr>
            <a:spLocks noGrp="1"/>
          </p:cNvSpPr>
          <p:nvPr>
            <p:ph type="title"/>
          </p:nvPr>
        </p:nvSpPr>
        <p:spPr/>
        <p:txBody>
          <a:bodyPr/>
          <a:lstStyle/>
          <a:p>
            <a:pPr algn="ctr"/>
            <a:r>
              <a:rPr lang="en-GB" dirty="0"/>
              <a:t>COVID and Erosion of </a:t>
            </a:r>
            <a:br>
              <a:rPr lang="en-GB" dirty="0"/>
            </a:br>
            <a:r>
              <a:rPr lang="en-GB" dirty="0"/>
              <a:t>Rights-Based Care</a:t>
            </a:r>
          </a:p>
        </p:txBody>
      </p:sp>
      <p:sp>
        <p:nvSpPr>
          <p:cNvPr id="3" name="Content Placeholder 2">
            <a:extLst>
              <a:ext uri="{FF2B5EF4-FFF2-40B4-BE49-F238E27FC236}">
                <a16:creationId xmlns:a16="http://schemas.microsoft.com/office/drawing/2014/main" id="{FD57C721-ED40-4502-805E-23BE0D7BE48E}"/>
              </a:ext>
            </a:extLst>
          </p:cNvPr>
          <p:cNvSpPr>
            <a:spLocks noGrp="1"/>
          </p:cNvSpPr>
          <p:nvPr>
            <p:ph idx="1"/>
          </p:nvPr>
        </p:nvSpPr>
        <p:spPr/>
        <p:txBody>
          <a:bodyPr/>
          <a:lstStyle/>
          <a:p>
            <a:r>
              <a:rPr lang="en-GB" i="1" dirty="0">
                <a:solidFill>
                  <a:srgbClr val="FF0000"/>
                </a:solidFill>
              </a:rPr>
              <a:t>During COVID-19 (consider)</a:t>
            </a:r>
          </a:p>
          <a:p>
            <a:pPr lvl="1"/>
            <a:r>
              <a:rPr lang="en-GB" i="1" dirty="0">
                <a:solidFill>
                  <a:srgbClr val="FF0000"/>
                </a:solidFill>
              </a:rPr>
              <a:t>Lock-down</a:t>
            </a:r>
          </a:p>
          <a:p>
            <a:pPr lvl="1"/>
            <a:r>
              <a:rPr lang="en-GB" i="1" dirty="0">
                <a:solidFill>
                  <a:srgbClr val="FF0000"/>
                </a:solidFill>
              </a:rPr>
              <a:t>Decision Making</a:t>
            </a:r>
          </a:p>
          <a:p>
            <a:pPr lvl="1"/>
            <a:r>
              <a:rPr lang="en-GB" i="1" dirty="0">
                <a:solidFill>
                  <a:srgbClr val="FF0000"/>
                </a:solidFill>
              </a:rPr>
              <a:t>Liberty</a:t>
            </a:r>
          </a:p>
          <a:p>
            <a:pPr lvl="1"/>
            <a:r>
              <a:rPr lang="en-GB" i="1" dirty="0">
                <a:solidFill>
                  <a:srgbClr val="FF0000"/>
                </a:solidFill>
              </a:rPr>
              <a:t>Human Rights</a:t>
            </a:r>
          </a:p>
          <a:p>
            <a:pPr lvl="1"/>
            <a:r>
              <a:rPr lang="en-GB" i="1" dirty="0">
                <a:solidFill>
                  <a:srgbClr val="FF0000"/>
                </a:solidFill>
              </a:rPr>
              <a:t>Access to advocacy services</a:t>
            </a:r>
          </a:p>
          <a:p>
            <a:r>
              <a:rPr lang="en-GB" i="1" dirty="0">
                <a:solidFill>
                  <a:srgbClr val="FF0000"/>
                </a:solidFill>
              </a:rPr>
              <a:t>What changed?</a:t>
            </a:r>
          </a:p>
          <a:p>
            <a:r>
              <a:rPr lang="en-GB" i="1" dirty="0">
                <a:solidFill>
                  <a:srgbClr val="FF0000"/>
                </a:solidFill>
              </a:rPr>
              <a:t>Discuss in your peer study groups</a:t>
            </a:r>
          </a:p>
        </p:txBody>
      </p:sp>
    </p:spTree>
    <p:extLst>
      <p:ext uri="{BB962C8B-B14F-4D97-AF65-F5344CB8AC3E}">
        <p14:creationId xmlns:p14="http://schemas.microsoft.com/office/powerpoint/2010/main" val="11494416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Practice in Advocacy</a:t>
            </a:r>
          </a:p>
        </p:txBody>
      </p:sp>
      <p:sp>
        <p:nvSpPr>
          <p:cNvPr id="3" name="Content Placeholder 2"/>
          <p:cNvSpPr>
            <a:spLocks noGrp="1"/>
          </p:cNvSpPr>
          <p:nvPr>
            <p:ph idx="1"/>
          </p:nvPr>
        </p:nvSpPr>
        <p:spPr/>
        <p:txBody>
          <a:bodyPr>
            <a:normAutofit/>
          </a:bodyPr>
          <a:lstStyle/>
          <a:p>
            <a:r>
              <a:rPr lang="en-GB" dirty="0"/>
              <a:t>The ability to be clear thinking and focussed on the service users agenda</a:t>
            </a:r>
          </a:p>
          <a:p>
            <a:r>
              <a:rPr lang="en-GB" altLang="en-US" dirty="0">
                <a:ea typeface="ＭＳ Ｐゴシック" panose="020B0600070205080204" pitchFamily="34" charset="-128"/>
              </a:rPr>
              <a:t>Non-judgemental approach towards service users</a:t>
            </a:r>
          </a:p>
          <a:p>
            <a:r>
              <a:rPr lang="en-GB" altLang="en-US" dirty="0">
                <a:ea typeface="ＭＳ Ｐゴシック" panose="020B0600070205080204" pitchFamily="34" charset="-128"/>
              </a:rPr>
              <a:t>Good listening skills, communication skills and patience</a:t>
            </a:r>
          </a:p>
          <a:p>
            <a:r>
              <a:rPr lang="en-GB" altLang="en-US" dirty="0">
                <a:ea typeface="ＭＳ Ｐゴシック" panose="020B0600070205080204" pitchFamily="34" charset="-128"/>
              </a:rPr>
              <a:t>Ability to keep one’s own agenda firmly to one side</a:t>
            </a:r>
          </a:p>
          <a:p>
            <a:r>
              <a:rPr lang="en-GB" altLang="en-US" dirty="0">
                <a:ea typeface="ＭＳ Ｐゴシック" panose="020B0600070205080204" pitchFamily="34" charset="-128"/>
              </a:rPr>
              <a:t>Good support network for off-loading and use as a sounding board</a:t>
            </a:r>
          </a:p>
          <a:p>
            <a:endParaRPr lang="en-GB" dirty="0"/>
          </a:p>
        </p:txBody>
      </p:sp>
    </p:spTree>
    <p:extLst>
      <p:ext uri="{BB962C8B-B14F-4D97-AF65-F5344CB8AC3E}">
        <p14:creationId xmlns:p14="http://schemas.microsoft.com/office/powerpoint/2010/main" val="864334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altLang="en-US" dirty="0"/>
              <a:t>Distinctions Between Advocacy and Other Means of Support</a:t>
            </a:r>
            <a:br>
              <a:rPr lang="en-US" dirty="0"/>
            </a:br>
            <a:endParaRPr lang="en-US" dirty="0"/>
          </a:p>
        </p:txBody>
      </p:sp>
      <p:sp>
        <p:nvSpPr>
          <p:cNvPr id="6" name="Text Placeholder 5"/>
          <p:cNvSpPr>
            <a:spLocks noGrp="1"/>
          </p:cNvSpPr>
          <p:nvPr>
            <p:ph type="body" idx="1"/>
          </p:nvPr>
        </p:nvSpPr>
        <p:spPr/>
        <p:txBody>
          <a:bodyPr/>
          <a:lstStyle/>
          <a:p>
            <a:r>
              <a:rPr lang="en-US" altLang="en-US" b="1" dirty="0">
                <a:solidFill>
                  <a:schemeClr val="tx1"/>
                </a:solidFill>
              </a:rPr>
              <a:t>What it is…..</a:t>
            </a:r>
            <a:endParaRPr lang="en-US" altLang="en-US" b="1" dirty="0">
              <a:solidFill>
                <a:schemeClr val="tx1"/>
              </a:solidFill>
              <a:ea typeface="ヒラギノ角ゴ ProN W6" charset="0"/>
              <a:cs typeface="ヒラギノ角ゴ ProN W6" charset="0"/>
            </a:endParaRPr>
          </a:p>
        </p:txBody>
      </p:sp>
      <p:sp>
        <p:nvSpPr>
          <p:cNvPr id="7" name="Content Placeholder 6"/>
          <p:cNvSpPr>
            <a:spLocks noGrp="1"/>
          </p:cNvSpPr>
          <p:nvPr>
            <p:ph sz="half" idx="2"/>
          </p:nvPr>
        </p:nvSpPr>
        <p:spPr/>
        <p:txBody>
          <a:bodyPr>
            <a:normAutofit/>
          </a:bodyPr>
          <a:lstStyle/>
          <a:p>
            <a:pPr marL="0" indent="0">
              <a:spcBef>
                <a:spcPts val="575"/>
              </a:spcBef>
              <a:buClr>
                <a:srgbClr val="9A0000"/>
              </a:buClr>
              <a:buNone/>
            </a:pPr>
            <a:r>
              <a:rPr lang="en-US" altLang="en-US" dirty="0">
                <a:solidFill>
                  <a:schemeClr val="tx1"/>
                </a:solidFill>
                <a:latin typeface="+mj-lt"/>
                <a:cs typeface="Helvetica" charset="0"/>
                <a:sym typeface="Helvetica" charset="0"/>
              </a:rPr>
              <a:t>Choice</a:t>
            </a:r>
          </a:p>
          <a:p>
            <a:pPr marL="0" indent="0">
              <a:spcBef>
                <a:spcPts val="575"/>
              </a:spcBef>
              <a:buClr>
                <a:srgbClr val="9A0000"/>
              </a:buClr>
              <a:buNone/>
            </a:pPr>
            <a:r>
              <a:rPr lang="en-US" altLang="en-US" dirty="0">
                <a:solidFill>
                  <a:schemeClr val="tx1"/>
                </a:solidFill>
                <a:latin typeface="+mj-lt"/>
                <a:cs typeface="Helvetica" charset="0"/>
                <a:sym typeface="Helvetica" charset="0"/>
              </a:rPr>
              <a:t>Equality</a:t>
            </a:r>
          </a:p>
          <a:p>
            <a:pPr marL="0" indent="0">
              <a:spcBef>
                <a:spcPts val="575"/>
              </a:spcBef>
              <a:buClr>
                <a:srgbClr val="9A0000"/>
              </a:buClr>
              <a:buNone/>
            </a:pPr>
            <a:r>
              <a:rPr lang="en-US" altLang="en-US" dirty="0">
                <a:solidFill>
                  <a:schemeClr val="tx1"/>
                </a:solidFill>
                <a:latin typeface="+mj-lt"/>
                <a:cs typeface="Helvetica" charset="0"/>
                <a:sym typeface="Helvetica" charset="0"/>
              </a:rPr>
              <a:t>Justice</a:t>
            </a:r>
          </a:p>
          <a:p>
            <a:pPr marL="0" indent="0">
              <a:spcBef>
                <a:spcPts val="575"/>
              </a:spcBef>
              <a:buClr>
                <a:srgbClr val="9A0000"/>
              </a:buClr>
              <a:buNone/>
            </a:pPr>
            <a:r>
              <a:rPr lang="en-US" altLang="en-US" dirty="0">
                <a:solidFill>
                  <a:schemeClr val="tx1"/>
                </a:solidFill>
                <a:latin typeface="+mj-lt"/>
                <a:cs typeface="Helvetica" charset="0"/>
                <a:sym typeface="Helvetica" charset="0"/>
              </a:rPr>
              <a:t>Support</a:t>
            </a:r>
          </a:p>
          <a:p>
            <a:pPr marL="0" indent="0">
              <a:spcBef>
                <a:spcPts val="575"/>
              </a:spcBef>
              <a:buClr>
                <a:srgbClr val="9A0000"/>
              </a:buClr>
              <a:buNone/>
            </a:pPr>
            <a:r>
              <a:rPr lang="en-US" altLang="en-US" dirty="0">
                <a:solidFill>
                  <a:schemeClr val="tx1"/>
                </a:solidFill>
                <a:latin typeface="+mj-lt"/>
                <a:cs typeface="Helvetica" charset="0"/>
                <a:sym typeface="Helvetica" charset="0"/>
              </a:rPr>
              <a:t>Empowerment</a:t>
            </a:r>
          </a:p>
          <a:p>
            <a:pPr marL="0" indent="0">
              <a:spcBef>
                <a:spcPts val="575"/>
              </a:spcBef>
              <a:buClr>
                <a:srgbClr val="9A0000"/>
              </a:buClr>
              <a:buNone/>
            </a:pPr>
            <a:r>
              <a:rPr lang="en-US" altLang="en-US" dirty="0">
                <a:solidFill>
                  <a:schemeClr val="tx1"/>
                </a:solidFill>
                <a:latin typeface="+mj-lt"/>
                <a:cs typeface="Helvetica" charset="0"/>
                <a:sym typeface="Helvetica" charset="0"/>
              </a:rPr>
              <a:t>Protection</a:t>
            </a:r>
          </a:p>
          <a:p>
            <a:pPr marL="0" indent="0">
              <a:spcBef>
                <a:spcPts val="575"/>
              </a:spcBef>
              <a:buClr>
                <a:srgbClr val="9A0000"/>
              </a:buClr>
              <a:buNone/>
            </a:pPr>
            <a:r>
              <a:rPr lang="en-US" altLang="en-US" dirty="0">
                <a:solidFill>
                  <a:schemeClr val="tx1"/>
                </a:solidFill>
                <a:latin typeface="+mj-lt"/>
                <a:cs typeface="Helvetica" charset="0"/>
                <a:sym typeface="Helvetica" charset="0"/>
              </a:rPr>
              <a:t>Information</a:t>
            </a:r>
          </a:p>
          <a:p>
            <a:endParaRPr lang="en-US" dirty="0"/>
          </a:p>
        </p:txBody>
      </p:sp>
      <p:sp>
        <p:nvSpPr>
          <p:cNvPr id="8" name="Text Placeholder 7"/>
          <p:cNvSpPr>
            <a:spLocks noGrp="1"/>
          </p:cNvSpPr>
          <p:nvPr>
            <p:ph type="body" sz="quarter" idx="3"/>
          </p:nvPr>
        </p:nvSpPr>
        <p:spPr>
          <a:xfrm>
            <a:off x="4641832" y="2667000"/>
            <a:ext cx="3337560" cy="576262"/>
          </a:xfrm>
        </p:spPr>
        <p:txBody>
          <a:bodyPr/>
          <a:lstStyle/>
          <a:p>
            <a:r>
              <a:rPr lang="en-US" altLang="en-US" b="1" dirty="0">
                <a:solidFill>
                  <a:schemeClr val="tx1"/>
                </a:solidFill>
                <a:latin typeface="Garamond" panose="02020404030301010803" pitchFamily="18" charset="0"/>
                <a:cs typeface="Helvetica" charset="0"/>
                <a:sym typeface="Helvetica" charset="0"/>
              </a:rPr>
              <a:t>What it is not….</a:t>
            </a:r>
          </a:p>
        </p:txBody>
      </p:sp>
      <p:sp>
        <p:nvSpPr>
          <p:cNvPr id="9" name="Content Placeholder 8"/>
          <p:cNvSpPr>
            <a:spLocks noGrp="1"/>
          </p:cNvSpPr>
          <p:nvPr>
            <p:ph sz="quarter" idx="4"/>
          </p:nvPr>
        </p:nvSpPr>
        <p:spPr>
          <a:xfrm>
            <a:off x="3866640" y="3275542"/>
            <a:ext cx="2119490" cy="2466039"/>
          </a:xfrm>
        </p:spPr>
        <p:txBody>
          <a:bodyPr>
            <a:normAutofit/>
          </a:bodyPr>
          <a:lstStyle/>
          <a:p>
            <a:pPr marL="0" indent="0">
              <a:spcBef>
                <a:spcPts val="575"/>
              </a:spcBef>
              <a:buClr>
                <a:srgbClr val="9A0000"/>
              </a:buClr>
              <a:buNone/>
            </a:pPr>
            <a:r>
              <a:rPr lang="en-US" altLang="en-US" sz="2000" dirty="0">
                <a:solidFill>
                  <a:schemeClr val="tx1"/>
                </a:solidFill>
                <a:latin typeface="+mj-lt"/>
                <a:cs typeface="Helvetica" charset="0"/>
                <a:sym typeface="Helvetica" charset="0"/>
              </a:rPr>
              <a:t>Advice</a:t>
            </a:r>
          </a:p>
          <a:p>
            <a:pPr marL="0" indent="0">
              <a:spcBef>
                <a:spcPts val="575"/>
              </a:spcBef>
              <a:buClr>
                <a:srgbClr val="9A0000"/>
              </a:buClr>
              <a:buNone/>
            </a:pPr>
            <a:r>
              <a:rPr lang="en-US" altLang="en-US" sz="2000" dirty="0">
                <a:solidFill>
                  <a:schemeClr val="tx1"/>
                </a:solidFill>
                <a:latin typeface="+mj-lt"/>
                <a:cs typeface="Helvetica" charset="0"/>
                <a:sym typeface="Helvetica" charset="0"/>
              </a:rPr>
              <a:t>Befriending</a:t>
            </a:r>
          </a:p>
          <a:p>
            <a:pPr marL="0" indent="0">
              <a:spcBef>
                <a:spcPts val="575"/>
              </a:spcBef>
              <a:buClr>
                <a:srgbClr val="9A0000"/>
              </a:buClr>
              <a:buNone/>
            </a:pPr>
            <a:r>
              <a:rPr lang="en-US" altLang="en-US" sz="2000" dirty="0">
                <a:solidFill>
                  <a:schemeClr val="tx1"/>
                </a:solidFill>
                <a:latin typeface="+mj-lt"/>
                <a:cs typeface="Helvetica" charset="0"/>
                <a:sym typeface="Helvetica" charset="0"/>
              </a:rPr>
              <a:t>Mediation</a:t>
            </a:r>
          </a:p>
          <a:p>
            <a:pPr marL="0" indent="0">
              <a:spcBef>
                <a:spcPts val="575"/>
              </a:spcBef>
              <a:buClr>
                <a:srgbClr val="9A0000"/>
              </a:buClr>
              <a:buNone/>
            </a:pPr>
            <a:r>
              <a:rPr lang="en-US" altLang="en-US" sz="2000" dirty="0">
                <a:solidFill>
                  <a:schemeClr val="tx1"/>
                </a:solidFill>
                <a:latin typeface="+mj-lt"/>
                <a:cs typeface="Helvetica" charset="0"/>
                <a:sym typeface="Helvetica" charset="0"/>
              </a:rPr>
              <a:t>Counselling</a:t>
            </a:r>
          </a:p>
          <a:p>
            <a:pPr marL="0" indent="0">
              <a:spcBef>
                <a:spcPts val="575"/>
              </a:spcBef>
              <a:buClr>
                <a:srgbClr val="9A0000"/>
              </a:buClr>
              <a:buNone/>
            </a:pPr>
            <a:r>
              <a:rPr lang="en-US" altLang="en-US" sz="2000" dirty="0">
                <a:solidFill>
                  <a:schemeClr val="tx1"/>
                </a:solidFill>
                <a:latin typeface="+mj-lt"/>
                <a:cs typeface="Helvetica" charset="0"/>
                <a:sym typeface="Helvetica" charset="0"/>
              </a:rPr>
              <a:t>Social Work</a:t>
            </a:r>
          </a:p>
          <a:p>
            <a:endParaRPr lang="en-US" dirty="0"/>
          </a:p>
        </p:txBody>
      </p:sp>
    </p:spTree>
    <p:extLst>
      <p:ext uri="{BB962C8B-B14F-4D97-AF65-F5344CB8AC3E}">
        <p14:creationId xmlns:p14="http://schemas.microsoft.com/office/powerpoint/2010/main" val="4091634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0" end="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9">
                                            <p:txEl>
                                              <p:pRg st="1" end="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9">
                                            <p:txEl>
                                              <p:pRg st="2" end="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
                                            <p:txEl>
                                              <p:pRg st="3" end="3"/>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4299" y="827242"/>
            <a:ext cx="6798734" cy="1303867"/>
          </a:xfrm>
        </p:spPr>
        <p:txBody>
          <a:bodyPr>
            <a:normAutofit/>
          </a:bodyPr>
          <a:lstStyle/>
          <a:p>
            <a:r>
              <a:rPr lang="en-GB" sz="5400" dirty="0"/>
              <a:t>Exercise</a:t>
            </a:r>
            <a:endParaRPr lang="en-US" sz="5400" dirty="0"/>
          </a:p>
        </p:txBody>
      </p:sp>
      <p:sp>
        <p:nvSpPr>
          <p:cNvPr id="5" name="Text Placeholder 4"/>
          <p:cNvSpPr>
            <a:spLocks noGrp="1"/>
          </p:cNvSpPr>
          <p:nvPr>
            <p:ph type="body" idx="1"/>
          </p:nvPr>
        </p:nvSpPr>
        <p:spPr>
          <a:xfrm>
            <a:off x="587189" y="1335741"/>
            <a:ext cx="3657600" cy="322729"/>
          </a:xfrm>
        </p:spPr>
        <p:txBody>
          <a:bodyPr/>
          <a:lstStyle/>
          <a:p>
            <a:endParaRPr lang="en-US" altLang="en-US" dirty="0"/>
          </a:p>
        </p:txBody>
      </p:sp>
      <p:sp>
        <p:nvSpPr>
          <p:cNvPr id="3" name="Content Placeholder 2"/>
          <p:cNvSpPr>
            <a:spLocks noGrp="1"/>
          </p:cNvSpPr>
          <p:nvPr>
            <p:ph sz="half" idx="2"/>
          </p:nvPr>
        </p:nvSpPr>
        <p:spPr>
          <a:xfrm>
            <a:off x="738826" y="2131109"/>
            <a:ext cx="2911022" cy="1568823"/>
          </a:xfrm>
        </p:spPr>
        <p:txBody>
          <a:bodyPr>
            <a:noAutofit/>
          </a:bodyPr>
          <a:lstStyle/>
          <a:p>
            <a:r>
              <a:rPr lang="en-GB" sz="2000" dirty="0"/>
              <a:t>Have you ever been an advocate?</a:t>
            </a:r>
          </a:p>
          <a:p>
            <a:r>
              <a:rPr lang="en-GB" sz="2000" dirty="0"/>
              <a:t>Have you ever needed an advocate?</a:t>
            </a:r>
          </a:p>
          <a:p>
            <a:r>
              <a:rPr lang="en-GB" sz="2000" dirty="0"/>
              <a:t>How would you address the power imbalance?</a:t>
            </a:r>
            <a:endParaRPr lang="en-US" sz="2000" dirty="0"/>
          </a:p>
        </p:txBody>
      </p:sp>
      <p:sp>
        <p:nvSpPr>
          <p:cNvPr id="6" name="Text Placeholder 5"/>
          <p:cNvSpPr>
            <a:spLocks noGrp="1"/>
          </p:cNvSpPr>
          <p:nvPr>
            <p:ph type="body" sz="quarter" idx="3"/>
          </p:nvPr>
        </p:nvSpPr>
        <p:spPr>
          <a:xfrm>
            <a:off x="4399878" y="1317812"/>
            <a:ext cx="3657600" cy="322729"/>
          </a:xfrm>
        </p:spPr>
        <p:txBody>
          <a:bodyPr/>
          <a:lstStyle/>
          <a:p>
            <a:endParaRPr lang="en-US" dirty="0"/>
          </a:p>
        </p:txBody>
      </p:sp>
      <p:pic>
        <p:nvPicPr>
          <p:cNvPr id="7" name="Content Placeholder 6"/>
          <p:cNvPicPr>
            <a:picLocks noGrp="1" noChangeAspect="1"/>
          </p:cNvPicPr>
          <p:nvPr>
            <p:ph sz="quarter" idx="4"/>
          </p:nvPr>
        </p:nvPicPr>
        <p:blipFill>
          <a:blip r:embed="rId2">
            <a:extLst>
              <a:ext uri="{28A0092B-C50C-407E-A947-70E740481C1C}">
                <a14:useLocalDpi xmlns:a14="http://schemas.microsoft.com/office/drawing/2010/main" val="0"/>
              </a:ext>
            </a:extLst>
          </a:blip>
          <a:stretch>
            <a:fillRect/>
          </a:stretch>
        </p:blipFill>
        <p:spPr>
          <a:xfrm>
            <a:off x="1454523" y="4964620"/>
            <a:ext cx="1176353" cy="1194927"/>
          </a:xfrm>
        </p:spPr>
      </p:pic>
      <p:sp>
        <p:nvSpPr>
          <p:cNvPr id="4" name="TextBox 3"/>
          <p:cNvSpPr txBox="1"/>
          <p:nvPr/>
        </p:nvSpPr>
        <p:spPr>
          <a:xfrm>
            <a:off x="4297939" y="2254129"/>
            <a:ext cx="3388659" cy="3416320"/>
          </a:xfrm>
          <a:prstGeom prst="rect">
            <a:avLst/>
          </a:prstGeom>
          <a:noFill/>
        </p:spPr>
        <p:txBody>
          <a:bodyPr wrap="square" rtlCol="0">
            <a:spAutoFit/>
          </a:bodyPr>
          <a:lstStyle/>
          <a:p>
            <a:r>
              <a:rPr lang="en-GB" b="1" dirty="0">
                <a:solidFill>
                  <a:srgbClr val="FF0000"/>
                </a:solidFill>
              </a:rPr>
              <a:t>Task:</a:t>
            </a:r>
          </a:p>
          <a:p>
            <a:r>
              <a:rPr lang="en-GB" dirty="0">
                <a:solidFill>
                  <a:srgbClr val="FF0000"/>
                </a:solidFill>
              </a:rPr>
              <a:t>In your peer study groups, </a:t>
            </a:r>
            <a:r>
              <a:rPr lang="en-GB" b="1" dirty="0">
                <a:solidFill>
                  <a:srgbClr val="FF0000"/>
                </a:solidFill>
              </a:rPr>
              <a:t>consider</a:t>
            </a:r>
            <a:r>
              <a:rPr lang="en-GB" dirty="0">
                <a:solidFill>
                  <a:srgbClr val="FF0000"/>
                </a:solidFill>
              </a:rPr>
              <a:t> how the ‘person’ might feel as they receive assistance from an advocate?</a:t>
            </a:r>
          </a:p>
          <a:p>
            <a:r>
              <a:rPr lang="en-GB" b="1" dirty="0">
                <a:solidFill>
                  <a:srgbClr val="FF0000"/>
                </a:solidFill>
              </a:rPr>
              <a:t>Consider</a:t>
            </a:r>
            <a:r>
              <a:rPr lang="en-GB" dirty="0">
                <a:solidFill>
                  <a:srgbClr val="FF0000"/>
                </a:solidFill>
              </a:rPr>
              <a:t> how the receiver of the service has not been trained in being a receiver of assistance and how this impacts on the power relationship between the care giver and receiver.</a:t>
            </a:r>
          </a:p>
        </p:txBody>
      </p:sp>
    </p:spTree>
    <p:extLst>
      <p:ext uri="{BB962C8B-B14F-4D97-AF65-F5344CB8AC3E}">
        <p14:creationId xmlns:p14="http://schemas.microsoft.com/office/powerpoint/2010/main" val="315388847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Text Box 188"/>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78E35795-02A8-3A45-A58F-4F6873A93014}" type="slidenum">
              <a:rPr lang="en-US" sz="1400">
                <a:solidFill>
                  <a:schemeClr val="tx1"/>
                </a:solidFill>
                <a:latin typeface="Helvetica" pitchFamily="-65" charset="0"/>
                <a:ea typeface="Helvetica" pitchFamily="-65" charset="0"/>
                <a:cs typeface="Helvetica" pitchFamily="-65" charset="0"/>
                <a:sym typeface="Helvetica" pitchFamily="-65" charset="0"/>
              </a:rPr>
              <a:pPr algn="ctr"/>
              <a:t>42</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
        <p:nvSpPr>
          <p:cNvPr id="39940" name="Rectangle 189"/>
          <p:cNvSpPr>
            <a:spLocks noGrp="1" noChangeArrowheads="1"/>
          </p:cNvSpPr>
          <p:nvPr>
            <p:ph type="title"/>
          </p:nvPr>
        </p:nvSpPr>
        <p:spPr/>
        <p:txBody>
          <a:bodyPr rIns="132080"/>
          <a:lstStyle/>
          <a:p>
            <a:pPr indent="0" eaLnBrk="1" hangingPunct="1"/>
            <a:r>
              <a:rPr lang="en-US"/>
              <a:t>Policy environment</a:t>
            </a:r>
          </a:p>
        </p:txBody>
      </p:sp>
      <p:sp>
        <p:nvSpPr>
          <p:cNvPr id="39941" name="Rectangle 190"/>
          <p:cNvSpPr>
            <a:spLocks noGrp="1" noChangeArrowheads="1"/>
          </p:cNvSpPr>
          <p:nvPr>
            <p:ph idx="1"/>
          </p:nvPr>
        </p:nvSpPr>
        <p:spPr>
          <a:xfrm>
            <a:off x="1176866" y="2492188"/>
            <a:ext cx="5929220" cy="3705412"/>
          </a:xfrm>
        </p:spPr>
        <p:txBody>
          <a:bodyPr rIns="132080">
            <a:normAutofit fontScale="62500" lnSpcReduction="20000"/>
          </a:bodyPr>
          <a:lstStyle/>
          <a:p>
            <a:pPr eaLnBrk="1" hangingPunct="1"/>
            <a:r>
              <a:rPr lang="en-US" sz="2800" dirty="0"/>
              <a:t>Race Relations Act 2000</a:t>
            </a:r>
          </a:p>
          <a:p>
            <a:pPr eaLnBrk="1" hangingPunct="1"/>
            <a:r>
              <a:rPr lang="en-US" sz="2800" dirty="0"/>
              <a:t>Special Educational Needs and Disability Act 2001</a:t>
            </a:r>
          </a:p>
          <a:p>
            <a:pPr eaLnBrk="1" hangingPunct="1"/>
            <a:r>
              <a:rPr lang="en-US" sz="2800" dirty="0"/>
              <a:t>The Health and Social Care Act 2001</a:t>
            </a:r>
          </a:p>
          <a:p>
            <a:pPr eaLnBrk="1" hangingPunct="1"/>
            <a:r>
              <a:rPr lang="en-US" sz="2800" dirty="0"/>
              <a:t>The Adoption and Children’s Act 2002</a:t>
            </a:r>
          </a:p>
          <a:p>
            <a:pPr eaLnBrk="1" hangingPunct="1"/>
            <a:r>
              <a:rPr lang="en-US" sz="2800" dirty="0"/>
              <a:t>The Mental Capacity Act 2005</a:t>
            </a:r>
          </a:p>
          <a:p>
            <a:pPr eaLnBrk="1" hangingPunct="1"/>
            <a:r>
              <a:rPr lang="en-US" sz="2800" dirty="0"/>
              <a:t>Mental Health Act 2007</a:t>
            </a:r>
          </a:p>
          <a:p>
            <a:pPr eaLnBrk="1" hangingPunct="1"/>
            <a:r>
              <a:rPr lang="en-US" sz="2800" dirty="0"/>
              <a:t>Valuing People Now 2007</a:t>
            </a:r>
          </a:p>
          <a:p>
            <a:pPr eaLnBrk="1" hangingPunct="1"/>
            <a:r>
              <a:rPr lang="en-US" sz="2800" dirty="0"/>
              <a:t>Equality Act 2010</a:t>
            </a:r>
          </a:p>
          <a:p>
            <a:pPr eaLnBrk="1" hangingPunct="1"/>
            <a:r>
              <a:rPr lang="en-US" sz="2800" dirty="0"/>
              <a:t>Care Act 2014</a:t>
            </a:r>
          </a:p>
          <a:p>
            <a:r>
              <a:rPr lang="en-GB" sz="2800" dirty="0"/>
              <a:t>Social Services and Wellbeing (Wales) Act 2014</a:t>
            </a:r>
          </a:p>
          <a:p>
            <a:endParaRPr lang="en-US" sz="2800" dirty="0"/>
          </a:p>
        </p:txBody>
      </p:sp>
    </p:spTree>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Wales</a:t>
            </a:r>
          </a:p>
        </p:txBody>
      </p:sp>
      <p:sp>
        <p:nvSpPr>
          <p:cNvPr id="3" name="Content Placeholder 2"/>
          <p:cNvSpPr>
            <a:spLocks noGrp="1"/>
          </p:cNvSpPr>
          <p:nvPr>
            <p:ph idx="1"/>
          </p:nvPr>
        </p:nvSpPr>
        <p:spPr/>
        <p:txBody>
          <a:bodyPr>
            <a:normAutofit/>
          </a:bodyPr>
          <a:lstStyle/>
          <a:p>
            <a:r>
              <a:rPr lang="en-GB" dirty="0"/>
              <a:t>In 2019 the Welsh Government introduced a framework and action plan aimed at supporting people with a disability in Wales to live independently</a:t>
            </a:r>
          </a:p>
          <a:p>
            <a:r>
              <a:rPr lang="en-GB" dirty="0"/>
              <a:t>Advocacy is embedded in this and most current legislation </a:t>
            </a:r>
          </a:p>
          <a:p>
            <a:r>
              <a:rPr lang="en-GB" dirty="0">
                <a:hlinkClick r:id="rId2"/>
              </a:rPr>
              <a:t>https://gov.wales/sites/default/files/publications/2019-09/action-on-disability-the-right-to-independent-living-framework-and-action-plan.pdf</a:t>
            </a:r>
            <a:endParaRPr lang="en-GB" dirty="0"/>
          </a:p>
        </p:txBody>
      </p:sp>
    </p:spTree>
    <p:extLst>
      <p:ext uri="{BB962C8B-B14F-4D97-AF65-F5344CB8AC3E}">
        <p14:creationId xmlns:p14="http://schemas.microsoft.com/office/powerpoint/2010/main" val="205802054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Mencaps</a:t>
            </a:r>
            <a:r>
              <a:rPr lang="en-US" dirty="0"/>
              <a:t> Response</a:t>
            </a:r>
          </a:p>
        </p:txBody>
      </p:sp>
      <p:sp>
        <p:nvSpPr>
          <p:cNvPr id="3" name="Content Placeholder 2"/>
          <p:cNvSpPr>
            <a:spLocks noGrp="1"/>
          </p:cNvSpPr>
          <p:nvPr>
            <p:ph idx="1"/>
          </p:nvPr>
        </p:nvSpPr>
        <p:spPr/>
        <p:txBody>
          <a:bodyPr/>
          <a:lstStyle/>
          <a:p>
            <a:r>
              <a:rPr lang="en-US" dirty="0"/>
              <a:t>“</a:t>
            </a:r>
            <a:r>
              <a:rPr lang="en-GB" b="1" dirty="0"/>
              <a:t>But targets count for little unless they are actually being met”.</a:t>
            </a:r>
          </a:p>
          <a:p>
            <a:r>
              <a:rPr lang="en-GB" dirty="0" err="1"/>
              <a:t>Mencap</a:t>
            </a:r>
            <a:r>
              <a:rPr lang="en-GB" dirty="0"/>
              <a:t> is hopeful that the government's strategy can bring about real change.  However, we also believe that a little pressure along the way will help to make sure targets are met, and any shortfalls are addressed</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Text Box 188"/>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444A6B97-FD28-D74F-B18E-62688AB9080E}" type="slidenum">
              <a:rPr lang="en-US" sz="1400">
                <a:solidFill>
                  <a:schemeClr val="tx1"/>
                </a:solidFill>
                <a:latin typeface="Helvetica" pitchFamily="-65" charset="0"/>
                <a:ea typeface="Helvetica" pitchFamily="-65" charset="0"/>
                <a:cs typeface="Helvetica" pitchFamily="-65" charset="0"/>
                <a:sym typeface="Helvetica" pitchFamily="-65" charset="0"/>
              </a:rPr>
              <a:pPr algn="ctr"/>
              <a:t>45</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
        <p:nvSpPr>
          <p:cNvPr id="44036" name="Rectangle 189"/>
          <p:cNvSpPr>
            <a:spLocks noGrp="1" noChangeArrowheads="1"/>
          </p:cNvSpPr>
          <p:nvPr>
            <p:ph type="title"/>
          </p:nvPr>
        </p:nvSpPr>
        <p:spPr/>
        <p:txBody>
          <a:bodyPr rIns="132080"/>
          <a:lstStyle/>
          <a:p>
            <a:pPr indent="0" eaLnBrk="1" hangingPunct="1"/>
            <a:r>
              <a:rPr lang="en-GB" dirty="0"/>
              <a:t>The Voice of the People….</a:t>
            </a:r>
            <a:endParaRPr lang="en-US" dirty="0"/>
          </a:p>
        </p:txBody>
      </p:sp>
      <p:sp>
        <p:nvSpPr>
          <p:cNvPr id="44037" name="Rectangle 190"/>
          <p:cNvSpPr>
            <a:spLocks noGrp="1" noChangeArrowheads="1"/>
          </p:cNvSpPr>
          <p:nvPr>
            <p:ph idx="1"/>
          </p:nvPr>
        </p:nvSpPr>
        <p:spPr>
          <a:xfrm>
            <a:off x="1329264" y="2981203"/>
            <a:ext cx="6798736" cy="3444997"/>
          </a:xfrm>
        </p:spPr>
        <p:txBody>
          <a:bodyPr rIns="132080">
            <a:normAutofit/>
          </a:bodyPr>
          <a:lstStyle/>
          <a:p>
            <a:pPr eaLnBrk="1" hangingPunct="1">
              <a:lnSpc>
                <a:spcPct val="90000"/>
              </a:lnSpc>
              <a:buNone/>
            </a:pPr>
            <a:r>
              <a:rPr lang="en-US" sz="2400" dirty="0">
                <a:latin typeface="+mj-lt"/>
                <a:ea typeface="Arial" pitchFamily="-65" charset="0"/>
                <a:cs typeface="Arial" pitchFamily="-65" charset="0"/>
                <a:sym typeface="Arial" pitchFamily="-65" charset="0"/>
              </a:rPr>
              <a:t>People with learning disabilities say that being a part of a self-advocacy group or getting support from an advocate is a really important part of being able to take control of their lives.</a:t>
            </a:r>
            <a:endParaRPr lang="en-US" sz="2400" dirty="0">
              <a:latin typeface="+mj-lt"/>
              <a:sym typeface="Arial" pitchFamily="-65" charset="0"/>
            </a:endParaRPr>
          </a:p>
        </p:txBody>
      </p:sp>
    </p:spTree>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Advocacy- Key Issues…</a:t>
            </a:r>
          </a:p>
        </p:txBody>
      </p:sp>
      <p:sp>
        <p:nvSpPr>
          <p:cNvPr id="3" name="Content Placeholder 2"/>
          <p:cNvSpPr>
            <a:spLocks noGrp="1"/>
          </p:cNvSpPr>
          <p:nvPr>
            <p:ph idx="1"/>
          </p:nvPr>
        </p:nvSpPr>
        <p:spPr/>
        <p:txBody>
          <a:bodyPr>
            <a:normAutofit/>
          </a:bodyPr>
          <a:lstStyle/>
          <a:p>
            <a:r>
              <a:rPr lang="en-US" sz="2800" b="1" dirty="0"/>
              <a:t>Funding</a:t>
            </a:r>
          </a:p>
          <a:p>
            <a:pPr lvl="1">
              <a:buFont typeface="Helvetica" pitchFamily="-65" charset="0"/>
              <a:buChar char="-"/>
            </a:pPr>
            <a:r>
              <a:rPr lang="en-US" sz="2400" dirty="0"/>
              <a:t>Inadequate and unreliable funding</a:t>
            </a:r>
          </a:p>
          <a:p>
            <a:pPr lvl="1">
              <a:buFont typeface="Helvetica" pitchFamily="-65" charset="0"/>
              <a:buChar char="-"/>
            </a:pPr>
            <a:r>
              <a:rPr lang="en-US" sz="2400" dirty="0"/>
              <a:t>Funding from public bodies could challenge the independence of the service</a:t>
            </a:r>
          </a:p>
          <a:p>
            <a:pPr marL="39688" indent="0">
              <a:lnSpc>
                <a:spcPct val="90000"/>
              </a:lnSpc>
              <a:spcBef>
                <a:spcPts val="575"/>
              </a:spcBef>
              <a:buClr>
                <a:srgbClr val="9A0000"/>
              </a:buClr>
              <a:buSzPct val="75000"/>
              <a:buNone/>
            </a:pPr>
            <a:r>
              <a:rPr lang="en-US" sz="2000" dirty="0">
                <a:solidFill>
                  <a:schemeClr val="tx1"/>
                </a:solidFill>
                <a:ea typeface="Helvetica" pitchFamily="-65" charset="0"/>
                <a:cs typeface="Helvetica" pitchFamily="-65" charset="0"/>
                <a:sym typeface="Helvetica" pitchFamily="-65" charset="0"/>
              </a:rPr>
              <a:t>Lack of training and development</a:t>
            </a:r>
          </a:p>
          <a:p>
            <a:pPr marL="39688" indent="0">
              <a:lnSpc>
                <a:spcPct val="90000"/>
              </a:lnSpc>
              <a:spcBef>
                <a:spcPts val="575"/>
              </a:spcBef>
              <a:buClr>
                <a:srgbClr val="9A0000"/>
              </a:buClr>
              <a:buSzPct val="75000"/>
              <a:buNone/>
            </a:pPr>
            <a:r>
              <a:rPr lang="en-US" sz="2000" dirty="0">
                <a:solidFill>
                  <a:schemeClr val="tx1"/>
                </a:solidFill>
                <a:ea typeface="Helvetica" pitchFamily="-65" charset="0"/>
                <a:cs typeface="Helvetica" pitchFamily="-65" charset="0"/>
                <a:sym typeface="Helvetica" pitchFamily="-65" charset="0"/>
              </a:rPr>
              <a:t>No UK-wide standards or guidelines for organisations</a:t>
            </a:r>
          </a:p>
          <a:p>
            <a:pPr marL="39688" indent="0">
              <a:lnSpc>
                <a:spcPct val="90000"/>
              </a:lnSpc>
              <a:spcBef>
                <a:spcPts val="575"/>
              </a:spcBef>
              <a:buClr>
                <a:srgbClr val="9A0000"/>
              </a:buClr>
              <a:buSzPct val="75000"/>
              <a:buNone/>
            </a:pPr>
            <a:r>
              <a:rPr lang="en-US" sz="2000" dirty="0">
                <a:solidFill>
                  <a:schemeClr val="tx1"/>
                </a:solidFill>
                <a:ea typeface="Helvetica" pitchFamily="-65" charset="0"/>
                <a:cs typeface="Helvetica" pitchFamily="-65" charset="0"/>
                <a:sym typeface="Helvetica" pitchFamily="-65" charset="0"/>
              </a:rPr>
              <a:t>Lack of opportunity for evaluation</a:t>
            </a:r>
          </a:p>
          <a:p>
            <a:pPr marL="839788" lvl="1" indent="-342900">
              <a:lnSpc>
                <a:spcPct val="90000"/>
              </a:lnSpc>
              <a:spcBef>
                <a:spcPts val="575"/>
              </a:spcBef>
            </a:pPr>
            <a:r>
              <a:rPr lang="en-US" dirty="0">
                <a:solidFill>
                  <a:schemeClr val="tx1"/>
                </a:solidFill>
                <a:ea typeface="Helvetica" pitchFamily="-65" charset="0"/>
                <a:cs typeface="Helvetica" pitchFamily="-65" charset="0"/>
                <a:sym typeface="Helvetica" pitchFamily="-65" charset="0"/>
              </a:rPr>
              <a:t>- advocacy organisations often lack resources or capacity to see what works and what doesn’t</a:t>
            </a:r>
          </a:p>
          <a:p>
            <a:endParaRPr lang="en-GB" dirty="0"/>
          </a:p>
        </p:txBody>
      </p:sp>
    </p:spTree>
    <p:extLst>
      <p:ext uri="{BB962C8B-B14F-4D97-AF65-F5344CB8AC3E}">
        <p14:creationId xmlns:p14="http://schemas.microsoft.com/office/powerpoint/2010/main" val="3374150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 Advocacy- Key Issues… </a:t>
            </a:r>
          </a:p>
        </p:txBody>
      </p:sp>
      <p:sp>
        <p:nvSpPr>
          <p:cNvPr id="3" name="Content Placeholder 2"/>
          <p:cNvSpPr>
            <a:spLocks noGrp="1"/>
          </p:cNvSpPr>
          <p:nvPr>
            <p:ph idx="1"/>
          </p:nvPr>
        </p:nvSpPr>
        <p:spPr>
          <a:xfrm>
            <a:off x="1176864" y="2490135"/>
            <a:ext cx="7509935" cy="3444997"/>
          </a:xfrm>
        </p:spPr>
        <p:txBody>
          <a:bodyPr>
            <a:normAutofit lnSpcReduction="10000"/>
          </a:bodyPr>
          <a:lstStyle/>
          <a:p>
            <a:pPr>
              <a:lnSpc>
                <a:spcPct val="90000"/>
              </a:lnSpc>
            </a:pPr>
            <a:r>
              <a:rPr lang="en-US" sz="2800" b="1" dirty="0"/>
              <a:t>Ad hoc development of advocacy</a:t>
            </a:r>
          </a:p>
          <a:p>
            <a:pPr lvl="1">
              <a:lnSpc>
                <a:spcPct val="90000"/>
              </a:lnSpc>
              <a:buFont typeface="Helvetica" pitchFamily="-65" charset="0"/>
              <a:buChar char="-"/>
            </a:pPr>
            <a:r>
              <a:rPr lang="en-US" sz="2400" dirty="0"/>
              <a:t>Some developed through identified needs</a:t>
            </a:r>
          </a:p>
          <a:p>
            <a:pPr lvl="1">
              <a:lnSpc>
                <a:spcPct val="90000"/>
              </a:lnSpc>
              <a:buFont typeface="Helvetica" pitchFamily="-65" charset="0"/>
              <a:buChar char="-"/>
            </a:pPr>
            <a:r>
              <a:rPr lang="en-US" sz="2400" dirty="0"/>
              <a:t>Some through legislation and policy directives</a:t>
            </a:r>
          </a:p>
          <a:p>
            <a:pPr lvl="1">
              <a:lnSpc>
                <a:spcPct val="90000"/>
              </a:lnSpc>
              <a:buFont typeface="Helvetica" pitchFamily="-65" charset="0"/>
              <a:buChar char="-"/>
            </a:pPr>
            <a:r>
              <a:rPr lang="en-US" sz="2400" dirty="0"/>
              <a:t>Patchy provision</a:t>
            </a:r>
          </a:p>
          <a:p>
            <a:pPr marL="39688" indent="0">
              <a:spcBef>
                <a:spcPts val="675"/>
              </a:spcBef>
              <a:buClr>
                <a:srgbClr val="9A0000"/>
              </a:buClr>
              <a:buSzPct val="75000"/>
              <a:buNone/>
            </a:pPr>
            <a:r>
              <a:rPr lang="en-US" sz="2800" b="1" dirty="0">
                <a:solidFill>
                  <a:schemeClr val="tx1"/>
                </a:solidFill>
                <a:ea typeface="Helvetica" pitchFamily="-65" charset="0"/>
                <a:cs typeface="Helvetica" pitchFamily="-65" charset="0"/>
                <a:sym typeface="Helvetica" pitchFamily="-65" charset="0"/>
              </a:rPr>
              <a:t>Different definitions and working practices</a:t>
            </a:r>
          </a:p>
          <a:p>
            <a:pPr marL="839788" lvl="1" indent="-342900">
              <a:spcBef>
                <a:spcPts val="675"/>
              </a:spcBef>
              <a:buClr>
                <a:srgbClr val="9A0000"/>
              </a:buClr>
              <a:buSzPct val="75000"/>
              <a:buFont typeface="Helvetica" pitchFamily="-65" charset="0"/>
              <a:buChar char="-"/>
            </a:pPr>
            <a:r>
              <a:rPr lang="en-US" sz="2400" dirty="0">
                <a:solidFill>
                  <a:schemeClr val="tx1"/>
                </a:solidFill>
                <a:ea typeface="Helvetica" pitchFamily="-65" charset="0"/>
                <a:cs typeface="Helvetica" pitchFamily="-65" charset="0"/>
                <a:sym typeface="Helvetica" pitchFamily="-65" charset="0"/>
              </a:rPr>
              <a:t>Lack of awareness of what advocacy is</a:t>
            </a:r>
          </a:p>
          <a:p>
            <a:pPr marL="839788" lvl="1" indent="-342900">
              <a:spcBef>
                <a:spcPts val="675"/>
              </a:spcBef>
              <a:buClr>
                <a:srgbClr val="9A0000"/>
              </a:buClr>
              <a:buSzPct val="75000"/>
              <a:buFont typeface="Helvetica" pitchFamily="-65" charset="0"/>
              <a:buChar char="-"/>
            </a:pPr>
            <a:r>
              <a:rPr lang="en-US" sz="2400" dirty="0">
                <a:solidFill>
                  <a:schemeClr val="tx1"/>
                </a:solidFill>
                <a:ea typeface="Helvetica" pitchFamily="-65" charset="0"/>
                <a:cs typeface="Helvetica" pitchFamily="-65" charset="0"/>
                <a:sym typeface="Helvetica" pitchFamily="-65" charset="0"/>
              </a:rPr>
              <a:t>Lack of collective identity and UK-wide presence </a:t>
            </a:r>
          </a:p>
          <a:p>
            <a:endParaRPr lang="en-GB" dirty="0"/>
          </a:p>
        </p:txBody>
      </p:sp>
    </p:spTree>
    <p:extLst>
      <p:ext uri="{BB962C8B-B14F-4D97-AF65-F5344CB8AC3E}">
        <p14:creationId xmlns:p14="http://schemas.microsoft.com/office/powerpoint/2010/main" val="931417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lstStyle/>
          <a:p>
            <a:r>
              <a:rPr lang="en-GB"/>
              <a:t>But….</a:t>
            </a:r>
          </a:p>
        </p:txBody>
      </p:sp>
      <p:sp>
        <p:nvSpPr>
          <p:cNvPr id="51203" name="Content Placeholder 2"/>
          <p:cNvSpPr>
            <a:spLocks noGrp="1"/>
          </p:cNvSpPr>
          <p:nvPr>
            <p:ph idx="1"/>
          </p:nvPr>
        </p:nvSpPr>
        <p:spPr/>
        <p:txBody>
          <a:bodyPr>
            <a:normAutofit/>
          </a:bodyPr>
          <a:lstStyle/>
          <a:p>
            <a:r>
              <a:rPr lang="en-GB" sz="2800" dirty="0"/>
              <a:t>It is linked to:</a:t>
            </a:r>
          </a:p>
          <a:p>
            <a:pPr lvl="1"/>
            <a:r>
              <a:rPr lang="en-GB" sz="2800" dirty="0"/>
              <a:t>Empowerment</a:t>
            </a:r>
          </a:p>
          <a:p>
            <a:pPr lvl="1"/>
            <a:r>
              <a:rPr lang="en-GB" sz="2800" dirty="0"/>
              <a:t>Social justice and inclusion</a:t>
            </a:r>
          </a:p>
          <a:p>
            <a:pPr lvl="1"/>
            <a:r>
              <a:rPr lang="en-GB" sz="2800" dirty="0"/>
              <a:t>More effective services</a:t>
            </a:r>
          </a:p>
          <a:p>
            <a:pPr lvl="1"/>
            <a:r>
              <a:rPr lang="en-GB" sz="2800" dirty="0"/>
              <a:t>Revolutionary change in attitudes</a:t>
            </a:r>
          </a:p>
          <a:p>
            <a:pPr lvl="1"/>
            <a:r>
              <a:rPr lang="en-GB" sz="2800" dirty="0"/>
              <a:t>Social model of disability</a:t>
            </a:r>
          </a:p>
        </p:txBody>
      </p:sp>
      <p:sp>
        <p:nvSpPr>
          <p:cNvPr id="4" name="Slide Number Placeholder 3"/>
          <p:cNvSpPr>
            <a:spLocks noGrp="1"/>
          </p:cNvSpPr>
          <p:nvPr>
            <p:ph type="sldNum" sz="quarter" idx="12"/>
          </p:nvPr>
        </p:nvSpPr>
        <p:spPr/>
        <p:txBody>
          <a:bodyPr/>
          <a:lstStyle/>
          <a:p>
            <a:fld id="{FCD0F0D6-4CD1-A043-9487-A249802D637B}" type="slidenum">
              <a:rPr lang="en-US"/>
              <a:pPr/>
              <a:t>48</a:t>
            </a:fld>
            <a:endParaRPr lang="en-US"/>
          </a:p>
        </p:txBody>
      </p:sp>
      <p:pic>
        <p:nvPicPr>
          <p:cNvPr id="51205" name="Picture 4" descr="orange_clap.jpg"/>
          <p:cNvPicPr>
            <a:picLocks noChangeAspect="1"/>
          </p:cNvPicPr>
          <p:nvPr/>
        </p:nvPicPr>
        <p:blipFill>
          <a:blip r:embed="rId2"/>
          <a:srcRect/>
          <a:stretch>
            <a:fillRect/>
          </a:stretch>
        </p:blipFill>
        <p:spPr bwMode="auto">
          <a:xfrm>
            <a:off x="6376428" y="2725270"/>
            <a:ext cx="1828800" cy="1295400"/>
          </a:xfrm>
          <a:prstGeom prst="rect">
            <a:avLst/>
          </a:prstGeom>
          <a:noFill/>
          <a:ln w="9525">
            <a:noFill/>
            <a:miter lim="800000"/>
            <a:headEnd/>
            <a:tailEnd/>
          </a:ln>
        </p:spPr>
      </p:pic>
    </p:spTree>
  </p:cSld>
  <p:clrMapOvr>
    <a:masterClrMapping/>
  </p:clrMapOv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7" name="Text Box 188"/>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F2AE3D18-F80E-A944-ABE4-5C75C6213D65}" type="slidenum">
              <a:rPr lang="en-US" sz="1400">
                <a:solidFill>
                  <a:schemeClr val="tx1"/>
                </a:solidFill>
                <a:latin typeface="Helvetica" pitchFamily="-65" charset="0"/>
                <a:ea typeface="Helvetica" pitchFamily="-65" charset="0"/>
                <a:cs typeface="Helvetica" pitchFamily="-65" charset="0"/>
                <a:sym typeface="Helvetica" pitchFamily="-65" charset="0"/>
              </a:rPr>
              <a:pPr algn="ctr"/>
              <a:t>49</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
        <p:nvSpPr>
          <p:cNvPr id="52228" name="Rectangle 189"/>
          <p:cNvSpPr>
            <a:spLocks noGrp="1" noChangeArrowheads="1"/>
          </p:cNvSpPr>
          <p:nvPr>
            <p:ph type="title"/>
          </p:nvPr>
        </p:nvSpPr>
        <p:spPr/>
        <p:txBody>
          <a:bodyPr/>
          <a:lstStyle/>
          <a:p>
            <a:r>
              <a:rPr lang="en-US"/>
              <a:t>Advocacy Charter</a:t>
            </a:r>
          </a:p>
        </p:txBody>
      </p:sp>
      <p:sp>
        <p:nvSpPr>
          <p:cNvPr id="52229" name="Rectangle 190"/>
          <p:cNvSpPr>
            <a:spLocks noGrp="1" noChangeArrowheads="1"/>
          </p:cNvSpPr>
          <p:nvPr>
            <p:ph idx="1"/>
          </p:nvPr>
        </p:nvSpPr>
        <p:spPr/>
        <p:txBody>
          <a:bodyPr/>
          <a:lstStyle/>
          <a:p>
            <a:r>
              <a:rPr lang="en-US"/>
              <a:t>Published in 2002</a:t>
            </a:r>
          </a:p>
          <a:p>
            <a:r>
              <a:rPr lang="en-US"/>
              <a:t>By Action for Advocacy</a:t>
            </a:r>
          </a:p>
          <a:p>
            <a:r>
              <a:rPr lang="en-US"/>
              <a:t>Established in 2001, working in England and Wales to be the leading authority on the development of effective advocacy services for vulnerable and disempowered people</a:t>
            </a:r>
          </a:p>
          <a:p>
            <a:r>
              <a:rPr lang="en-US">
                <a:sym typeface="Verdana" pitchFamily="-65" charset="0"/>
                <a:hlinkClick r:id="rId2"/>
              </a:rPr>
              <a:t>www.actionforadvocacy.org.uk</a:t>
            </a:r>
            <a:r>
              <a:rPr lang="en-US">
                <a:sym typeface="Verdana" pitchFamily="-65" charset="0"/>
              </a:rPr>
              <a:t> </a:t>
            </a:r>
            <a:endParaRPr lang="en-US" dirty="0">
              <a:sym typeface="Verdana" pitchFamily="-65" charset="0"/>
            </a:endParaRPr>
          </a:p>
        </p:txBody>
      </p:sp>
      <p:sp>
        <p:nvSpPr>
          <p:cNvPr id="52230" name="Rectangle 191"/>
          <p:cNvSpPr>
            <a:spLocks/>
          </p:cNvSpPr>
          <p:nvPr/>
        </p:nvSpPr>
        <p:spPr bwMode="auto">
          <a:xfrm>
            <a:off x="5043488" y="1905000"/>
            <a:ext cx="3975100" cy="4013200"/>
          </a:xfrm>
          <a:prstGeom prst="rect">
            <a:avLst/>
          </a:prstGeom>
          <a:noFill/>
          <a:ln w="12700">
            <a:noFill/>
            <a:miter lim="800000"/>
            <a:headEnd/>
            <a:tailEnd/>
          </a:ln>
        </p:spPr>
        <p:txBody>
          <a:bodyPr lIns="0" tIns="0" rIns="40639" bIns="0">
            <a:prstTxWarp prst="textNoShape">
              <a:avLst/>
            </a:prstTxWarp>
          </a:bodyPr>
          <a:lstStyle/>
          <a:p>
            <a:pPr marL="382588" indent="-342900">
              <a:spcBef>
                <a:spcPts val="575"/>
              </a:spcBef>
              <a:buClr>
                <a:srgbClr val="9A0000"/>
              </a:buClr>
              <a:buSzPct val="75000"/>
              <a:buFont typeface="Wingdings" pitchFamily="-65" charset="2"/>
              <a:buChar char="n"/>
            </a:pPr>
            <a:endParaRPr lang="en-US" dirty="0">
              <a:solidFill>
                <a:schemeClr val="tx1"/>
              </a:solidFill>
              <a:latin typeface="Helvetica" pitchFamily="-65" charset="0"/>
              <a:ea typeface="Helvetica" pitchFamily="-65" charset="0"/>
              <a:cs typeface="Helvetica" pitchFamily="-65" charset="0"/>
              <a:sym typeface="Helvetica" pitchFamily="-65" charset="0"/>
            </a:endParaRPr>
          </a:p>
        </p:txBody>
      </p:sp>
    </p:spTree>
  </p:cSld>
  <p:clrMapOvr>
    <a:masterClrMapping/>
  </p:clrMapOv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4" name="Rectangle 188"/>
          <p:cNvSpPr>
            <a:spLocks noGrp="1" noChangeArrowheads="1"/>
          </p:cNvSpPr>
          <p:nvPr>
            <p:ph type="title"/>
          </p:nvPr>
        </p:nvSpPr>
        <p:spPr/>
        <p:txBody>
          <a:bodyPr rIns="132080">
            <a:normAutofit fontScale="90000"/>
          </a:bodyPr>
          <a:lstStyle/>
          <a:p>
            <a:pPr indent="0" eaLnBrk="1" hangingPunct="1"/>
            <a:r>
              <a:rPr lang="en-US" dirty="0">
                <a:solidFill>
                  <a:srgbClr val="FF0000"/>
                </a:solidFill>
              </a:rPr>
              <a:t>In your peer study groups consider/discuss:</a:t>
            </a:r>
            <a:br>
              <a:rPr lang="en-US" dirty="0">
                <a:solidFill>
                  <a:srgbClr val="FF0000"/>
                </a:solidFill>
              </a:rPr>
            </a:br>
            <a:r>
              <a:rPr lang="en-US" dirty="0">
                <a:solidFill>
                  <a:srgbClr val="FF0000"/>
                </a:solidFill>
              </a:rPr>
              <a:t>What has advocacy in UK achieved?</a:t>
            </a:r>
          </a:p>
        </p:txBody>
      </p:sp>
      <p:sp>
        <p:nvSpPr>
          <p:cNvPr id="35845" name="Rectangle 189"/>
          <p:cNvSpPr>
            <a:spLocks noGrp="1" noChangeArrowheads="1"/>
          </p:cNvSpPr>
          <p:nvPr>
            <p:ph idx="1"/>
          </p:nvPr>
        </p:nvSpPr>
        <p:spPr>
          <a:xfrm>
            <a:off x="609600" y="2861384"/>
            <a:ext cx="6347714" cy="3362541"/>
          </a:xfrm>
        </p:spPr>
        <p:txBody>
          <a:bodyPr rIns="132080">
            <a:normAutofit/>
          </a:bodyPr>
          <a:lstStyle/>
          <a:p>
            <a:pPr lvl="1"/>
            <a:r>
              <a:rPr lang="en-US" sz="2200" dirty="0"/>
              <a:t>Energetic movement with considerable growth</a:t>
            </a:r>
          </a:p>
          <a:p>
            <a:pPr lvl="1"/>
            <a:r>
              <a:rPr lang="en-US" sz="2200" dirty="0"/>
              <a:t>Movement shares goals of empowerment and challenging social inclusion</a:t>
            </a:r>
          </a:p>
          <a:p>
            <a:pPr lvl="1"/>
            <a:r>
              <a:rPr lang="en-US" sz="2200" dirty="0"/>
              <a:t>emerging new political culture</a:t>
            </a:r>
          </a:p>
          <a:p>
            <a:pPr lvl="1"/>
            <a:r>
              <a:rPr lang="en-US" sz="2200" dirty="0"/>
              <a:t>Highly regarded activity </a:t>
            </a:r>
          </a:p>
          <a:p>
            <a:pPr lvl="1"/>
            <a:r>
              <a:rPr lang="en-US" sz="2200" dirty="0"/>
              <a:t>Shaped ideas about care in UK</a:t>
            </a:r>
          </a:p>
        </p:txBody>
      </p:sp>
      <p:sp>
        <p:nvSpPr>
          <p:cNvPr id="192" name="Slide Number Placeholder 3"/>
          <p:cNvSpPr>
            <a:spLocks noGrp="1"/>
          </p:cNvSpPr>
          <p:nvPr>
            <p:ph type="sldNum" sz="quarter" idx="12"/>
          </p:nvPr>
        </p:nvSpPr>
        <p:spPr/>
        <p:txBody>
          <a:bodyPr/>
          <a:lstStyle/>
          <a:p>
            <a:fld id="{6888450A-15B2-C442-ADE3-35FDCAC92A5D}" type="slidenum">
              <a:rPr lang="en-US"/>
              <a:pPr/>
              <a:t>50</a:t>
            </a:fld>
            <a:endParaRPr lang="en-US"/>
          </a:p>
        </p:txBody>
      </p:sp>
      <p:sp>
        <p:nvSpPr>
          <p:cNvPr id="35846" name="Text Box 190"/>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C9330CC2-3DD1-0F4E-892D-6EB7883656CD}" type="slidenum">
              <a:rPr lang="en-US" sz="1400">
                <a:solidFill>
                  <a:schemeClr val="tx1"/>
                </a:solidFill>
                <a:latin typeface="Helvetica" pitchFamily="-65" charset="0"/>
                <a:ea typeface="Helvetica" pitchFamily="-65" charset="0"/>
                <a:cs typeface="Helvetica" pitchFamily="-65" charset="0"/>
                <a:sym typeface="Helvetica" pitchFamily="-65" charset="0"/>
              </a:rPr>
              <a:pPr algn="ctr"/>
              <a:t>50</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Tree>
  </p:cSld>
  <p:clrMapOvr>
    <a:masterClrMapping/>
  </p:clrMapOv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8" name="Rectangle 188"/>
          <p:cNvSpPr>
            <a:spLocks noGrp="1" noChangeArrowheads="1"/>
          </p:cNvSpPr>
          <p:nvPr>
            <p:ph type="title"/>
          </p:nvPr>
        </p:nvSpPr>
        <p:spPr/>
        <p:txBody>
          <a:bodyPr rIns="132080">
            <a:normAutofit/>
          </a:bodyPr>
          <a:lstStyle/>
          <a:p>
            <a:pPr indent="0" eaLnBrk="1" hangingPunct="1"/>
            <a:r>
              <a:rPr lang="en-US"/>
              <a:t>What has advocacy in UK failed to achieve?</a:t>
            </a:r>
          </a:p>
        </p:txBody>
      </p:sp>
      <p:sp>
        <p:nvSpPr>
          <p:cNvPr id="36869" name="Rectangle 189"/>
          <p:cNvSpPr>
            <a:spLocks noGrp="1" noChangeArrowheads="1"/>
          </p:cNvSpPr>
          <p:nvPr>
            <p:ph idx="1"/>
          </p:nvPr>
        </p:nvSpPr>
        <p:spPr/>
        <p:txBody>
          <a:bodyPr rIns="132080">
            <a:normAutofit/>
          </a:bodyPr>
          <a:lstStyle/>
          <a:p>
            <a:pPr eaLnBrk="1" hangingPunct="1"/>
            <a:r>
              <a:rPr lang="en-US" sz="2400" dirty="0"/>
              <a:t>Different or competing forms of advocacy - fuzzes the definition</a:t>
            </a:r>
          </a:p>
          <a:p>
            <a:pPr eaLnBrk="1" hangingPunct="1"/>
            <a:r>
              <a:rPr lang="en-US" sz="2400" dirty="0"/>
              <a:t>Maintaining status quo </a:t>
            </a:r>
            <a:r>
              <a:rPr lang="en-US" sz="2400" dirty="0" err="1"/>
              <a:t>v</a:t>
            </a:r>
            <a:r>
              <a:rPr lang="en-US" sz="2400" dirty="0"/>
              <a:t> force for change</a:t>
            </a:r>
          </a:p>
          <a:p>
            <a:pPr eaLnBrk="1" hangingPunct="1"/>
            <a:r>
              <a:rPr lang="en-US" sz="2400" dirty="0"/>
              <a:t>Tensions: Training? Payment? </a:t>
            </a:r>
            <a:r>
              <a:rPr lang="en-US" sz="2400" dirty="0" err="1"/>
              <a:t>vsVolunteer</a:t>
            </a:r>
            <a:r>
              <a:rPr lang="en-US" sz="2400" dirty="0"/>
              <a:t>? Quality?</a:t>
            </a:r>
          </a:p>
          <a:p>
            <a:pPr eaLnBrk="1" hangingPunct="1"/>
            <a:r>
              <a:rPr lang="en-US" sz="2400" dirty="0"/>
              <a:t>Not understood by general public</a:t>
            </a:r>
          </a:p>
          <a:p>
            <a:pPr eaLnBrk="1" hangingPunct="1"/>
            <a:r>
              <a:rPr lang="en-US" sz="2400" dirty="0"/>
              <a:t>Lack of identity and ability to develop good practice across the sector</a:t>
            </a:r>
          </a:p>
        </p:txBody>
      </p:sp>
      <p:sp>
        <p:nvSpPr>
          <p:cNvPr id="192" name="Slide Number Placeholder 3"/>
          <p:cNvSpPr>
            <a:spLocks noGrp="1"/>
          </p:cNvSpPr>
          <p:nvPr>
            <p:ph type="sldNum" sz="quarter" idx="12"/>
          </p:nvPr>
        </p:nvSpPr>
        <p:spPr/>
        <p:txBody>
          <a:bodyPr/>
          <a:lstStyle/>
          <a:p>
            <a:fld id="{511F5551-C964-994C-A3D9-F7FDBAFA4E6B}" type="slidenum">
              <a:rPr lang="en-US"/>
              <a:pPr/>
              <a:t>51</a:t>
            </a:fld>
            <a:endParaRPr lang="en-US"/>
          </a:p>
        </p:txBody>
      </p:sp>
      <p:sp>
        <p:nvSpPr>
          <p:cNvPr id="36870" name="Text Box 190"/>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E843BC2A-2325-0F42-9DD0-5F03E130E451}" type="slidenum">
              <a:rPr lang="en-US" sz="1400">
                <a:solidFill>
                  <a:schemeClr val="tx1"/>
                </a:solidFill>
                <a:latin typeface="Helvetica" pitchFamily="-65" charset="0"/>
                <a:ea typeface="Helvetica" pitchFamily="-65" charset="0"/>
                <a:cs typeface="Helvetica" pitchFamily="-65" charset="0"/>
                <a:sym typeface="Helvetica" pitchFamily="-65" charset="0"/>
              </a:rPr>
              <a:pPr algn="ctr"/>
              <a:t>51</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Tree>
  </p:cSld>
  <p:clrMapOvr>
    <a:masterClrMapping/>
  </p:clrMapOv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2" name="Rectangle 188"/>
          <p:cNvSpPr>
            <a:spLocks noGrp="1" noChangeArrowheads="1"/>
          </p:cNvSpPr>
          <p:nvPr>
            <p:ph type="title"/>
          </p:nvPr>
        </p:nvSpPr>
        <p:spPr/>
        <p:txBody>
          <a:bodyPr rIns="132080"/>
          <a:lstStyle/>
          <a:p>
            <a:pPr indent="0" eaLnBrk="1" hangingPunct="1"/>
            <a:r>
              <a:rPr lang="en-US" dirty="0"/>
              <a:t>Advocacy</a:t>
            </a:r>
          </a:p>
        </p:txBody>
      </p:sp>
      <p:sp>
        <p:nvSpPr>
          <p:cNvPr id="37893" name="Rectangle 189"/>
          <p:cNvSpPr>
            <a:spLocks noGrp="1" noChangeArrowheads="1"/>
          </p:cNvSpPr>
          <p:nvPr>
            <p:ph idx="1"/>
          </p:nvPr>
        </p:nvSpPr>
        <p:spPr/>
        <p:txBody>
          <a:bodyPr rIns="132080">
            <a:normAutofit/>
          </a:bodyPr>
          <a:lstStyle/>
          <a:p>
            <a:pPr eaLnBrk="1" hangingPunct="1"/>
            <a:r>
              <a:rPr lang="en-US" sz="2400" dirty="0"/>
              <a:t>Lack of consistency</a:t>
            </a:r>
          </a:p>
          <a:p>
            <a:pPr eaLnBrk="1" hangingPunct="1"/>
            <a:r>
              <a:rPr lang="en-US" sz="2400" dirty="0"/>
              <a:t>No agreed benchmarks</a:t>
            </a:r>
          </a:p>
          <a:p>
            <a:pPr eaLnBrk="1" hangingPunct="1"/>
            <a:r>
              <a:rPr lang="en-US" sz="2400" dirty="0"/>
              <a:t>How do we know when advocacy has succeeded?</a:t>
            </a:r>
          </a:p>
          <a:p>
            <a:pPr eaLnBrk="1" hangingPunct="1"/>
            <a:r>
              <a:rPr lang="en-US" sz="2400" dirty="0"/>
              <a:t>How is success measured??</a:t>
            </a:r>
          </a:p>
        </p:txBody>
      </p:sp>
      <p:sp>
        <p:nvSpPr>
          <p:cNvPr id="192" name="Slide Number Placeholder 3"/>
          <p:cNvSpPr>
            <a:spLocks noGrp="1"/>
          </p:cNvSpPr>
          <p:nvPr>
            <p:ph type="sldNum" sz="quarter" idx="12"/>
          </p:nvPr>
        </p:nvSpPr>
        <p:spPr/>
        <p:txBody>
          <a:bodyPr/>
          <a:lstStyle/>
          <a:p>
            <a:fld id="{EB3F5DD5-6B82-0441-9C86-735BB3A3EE94}" type="slidenum">
              <a:rPr lang="en-US"/>
              <a:pPr/>
              <a:t>52</a:t>
            </a:fld>
            <a:endParaRPr lang="en-US"/>
          </a:p>
        </p:txBody>
      </p:sp>
      <p:sp>
        <p:nvSpPr>
          <p:cNvPr id="37894" name="Text Box 190"/>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5D56170D-23FF-E049-A77A-3F757D6EFB6C}" type="slidenum">
              <a:rPr lang="en-US" sz="1400">
                <a:solidFill>
                  <a:schemeClr val="tx1"/>
                </a:solidFill>
                <a:latin typeface="Helvetica" pitchFamily="-65" charset="0"/>
                <a:ea typeface="Helvetica" pitchFamily="-65" charset="0"/>
                <a:cs typeface="Helvetica" pitchFamily="-65" charset="0"/>
                <a:sym typeface="Helvetica" pitchFamily="-65" charset="0"/>
              </a:rPr>
              <a:pPr algn="ctr"/>
              <a:t>52</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Tree>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
          <p:cNvSpPr>
            <a:spLocks noGrp="1" noChangeArrowheads="1"/>
          </p:cNvSpPr>
          <p:nvPr>
            <p:ph type="title"/>
          </p:nvPr>
        </p:nvSpPr>
        <p:spPr>
          <a:xfrm>
            <a:off x="301625" y="228600"/>
            <a:ext cx="8534400" cy="758825"/>
          </a:xfrm>
        </p:spPr>
        <p:txBody>
          <a:bodyPr/>
          <a:lstStyle/>
          <a:p>
            <a:pPr algn="ctr" eaLnBrk="1" hangingPunct="1">
              <a:lnSpc>
                <a:spcPct val="100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US" altLang="en-US" sz="3300">
                <a:solidFill>
                  <a:srgbClr val="7B9899"/>
                </a:solidFill>
                <a:latin typeface="Georgia" pitchFamily="-1" charset="0"/>
              </a:rPr>
              <a:t>References</a:t>
            </a:r>
          </a:p>
        </p:txBody>
      </p:sp>
      <p:sp>
        <p:nvSpPr>
          <p:cNvPr id="30723" name="Text Box 2"/>
          <p:cNvSpPr txBox="1">
            <a:spLocks noChangeArrowheads="1"/>
          </p:cNvSpPr>
          <p:nvPr/>
        </p:nvSpPr>
        <p:spPr bwMode="auto">
          <a:xfrm>
            <a:off x="811306" y="987425"/>
            <a:ext cx="7803776" cy="38996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360">
                <a:solidFill>
                  <a:srgbClr val="000000"/>
                </a:solidFill>
                <a:miter lim="800000"/>
                <a:headEnd/>
                <a:tailEnd/>
              </a14:hiddenLine>
            </a:ext>
          </a:extLst>
        </p:spPr>
        <p:txBody>
          <a:bodyPr lIns="90000" tIns="45000" rIns="90000" bIns="45000"/>
          <a:lstStyle>
            <a:lvl1pPr marL="271463" indent="-271463" eaLnBrk="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Arial" charset="0"/>
                <a:ea typeface="ＭＳ Ｐゴシック" pitchFamily="-1" charset="-128"/>
              </a:defRPr>
            </a:lvl1pPr>
            <a:lvl2pPr eaLnBrk="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Arial" charset="0"/>
                <a:ea typeface="ＭＳ Ｐゴシック" pitchFamily="-1" charset="-128"/>
              </a:defRPr>
            </a:lvl2pPr>
            <a:lvl3pPr eaLnBrk="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Arial" charset="0"/>
                <a:ea typeface="ＭＳ Ｐゴシック" pitchFamily="-1" charset="-128"/>
              </a:defRPr>
            </a:lvl3pPr>
            <a:lvl4pPr eaLnBrk="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Arial" charset="0"/>
                <a:ea typeface="ＭＳ Ｐゴシック" pitchFamily="-1" charset="-128"/>
              </a:defRPr>
            </a:lvl4pPr>
            <a:lvl5pPr eaLnBrk="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Arial" charset="0"/>
                <a:ea typeface="ＭＳ Ｐゴシック" pitchFamily="-1" charset="-128"/>
              </a:defRPr>
            </a:lvl5pPr>
            <a:lvl6pPr marL="2514600" indent="-228600" defTabSz="449263" eaLnBrk="0" fontAlgn="base" hangingPunct="0">
              <a:lnSpc>
                <a:spcPct val="93000"/>
              </a:lnSpc>
              <a:spcBef>
                <a:spcPct val="0"/>
              </a:spcBef>
              <a:spcAft>
                <a:spcPct val="0"/>
              </a:spcAft>
              <a:buClr>
                <a:srgbClr val="000000"/>
              </a:buClr>
              <a:buSzPct val="100000"/>
              <a:buFont typeface="Times New Roman" pitchFamily="-1" charset="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Arial" charset="0"/>
                <a:ea typeface="ＭＳ Ｐゴシック" pitchFamily="-1" charset="-128"/>
              </a:defRPr>
            </a:lvl6pPr>
            <a:lvl7pPr marL="2971800" indent="-228600" defTabSz="449263" eaLnBrk="0" fontAlgn="base" hangingPunct="0">
              <a:lnSpc>
                <a:spcPct val="93000"/>
              </a:lnSpc>
              <a:spcBef>
                <a:spcPct val="0"/>
              </a:spcBef>
              <a:spcAft>
                <a:spcPct val="0"/>
              </a:spcAft>
              <a:buClr>
                <a:srgbClr val="000000"/>
              </a:buClr>
              <a:buSzPct val="100000"/>
              <a:buFont typeface="Times New Roman" pitchFamily="-1" charset="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Arial" charset="0"/>
                <a:ea typeface="ＭＳ Ｐゴシック" pitchFamily="-1" charset="-128"/>
              </a:defRPr>
            </a:lvl7pPr>
            <a:lvl8pPr marL="3429000" indent="-228600" defTabSz="449263" eaLnBrk="0" fontAlgn="base" hangingPunct="0">
              <a:lnSpc>
                <a:spcPct val="93000"/>
              </a:lnSpc>
              <a:spcBef>
                <a:spcPct val="0"/>
              </a:spcBef>
              <a:spcAft>
                <a:spcPct val="0"/>
              </a:spcAft>
              <a:buClr>
                <a:srgbClr val="000000"/>
              </a:buClr>
              <a:buSzPct val="100000"/>
              <a:buFont typeface="Times New Roman" pitchFamily="-1" charset="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Arial" charset="0"/>
                <a:ea typeface="ＭＳ Ｐゴシック" pitchFamily="-1" charset="-128"/>
              </a:defRPr>
            </a:lvl8pPr>
            <a:lvl9pPr marL="3886200" indent="-228600" defTabSz="449263" eaLnBrk="0" fontAlgn="base" hangingPunct="0">
              <a:lnSpc>
                <a:spcPct val="93000"/>
              </a:lnSpc>
              <a:spcBef>
                <a:spcPct val="0"/>
              </a:spcBef>
              <a:spcAft>
                <a:spcPct val="0"/>
              </a:spcAft>
              <a:buClr>
                <a:srgbClr val="000000"/>
              </a:buClr>
              <a:buSzPct val="100000"/>
              <a:buFont typeface="Times New Roman" pitchFamily="-1" charset="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Arial" charset="0"/>
                <a:ea typeface="ＭＳ Ｐゴシック" pitchFamily="-1" charset="-128"/>
              </a:defRPr>
            </a:lvl9pPr>
          </a:lstStyle>
          <a:p>
            <a:pPr eaLnBrk="1" hangingPunct="1">
              <a:lnSpc>
                <a:spcPct val="100000"/>
              </a:lnSpc>
              <a:spcBef>
                <a:spcPts val="538"/>
              </a:spcBef>
              <a:buClr>
                <a:srgbClr val="D16349"/>
              </a:buClr>
              <a:buSzPct val="85000"/>
              <a:buFont typeface="Wingdings 2" pitchFamily="-1" charset="2"/>
              <a:buChar char=""/>
            </a:pPr>
            <a:r>
              <a:rPr lang="en-US" altLang="en-US" dirty="0">
                <a:latin typeface="Garamond" panose="02020404030301010803" pitchFamily="18" charset="0"/>
                <a:ea typeface="SimSun" charset="-122"/>
              </a:rPr>
              <a:t>Ashmann, B. </a:t>
            </a:r>
            <a:r>
              <a:rPr lang="en-US" altLang="en-US" i="1" dirty="0">
                <a:latin typeface="Garamond" panose="02020404030301010803" pitchFamily="18" charset="0"/>
                <a:ea typeface="SimSun" charset="-122"/>
              </a:rPr>
              <a:t>et al </a:t>
            </a:r>
            <a:r>
              <a:rPr lang="en-US" altLang="en-US" dirty="0">
                <a:latin typeface="Garamond" panose="02020404030301010803" pitchFamily="18" charset="0"/>
                <a:ea typeface="SimSun" charset="-122"/>
              </a:rPr>
              <a:t>(2010) Person-</a:t>
            </a:r>
            <a:r>
              <a:rPr lang="en-US" altLang="en-US" dirty="0" err="1">
                <a:latin typeface="Garamond" panose="02020404030301010803" pitchFamily="18" charset="0"/>
                <a:ea typeface="SimSun" charset="-122"/>
              </a:rPr>
              <a:t>centred</a:t>
            </a:r>
            <a:r>
              <a:rPr lang="en-US" altLang="en-US" dirty="0">
                <a:latin typeface="Garamond" panose="02020404030301010803" pitchFamily="18" charset="0"/>
                <a:ea typeface="SimSun" charset="-122"/>
              </a:rPr>
              <a:t> Active Support. A Handbook,  Brighton: Pavilion.</a:t>
            </a:r>
          </a:p>
          <a:p>
            <a:pPr eaLnBrk="1" hangingPunct="1">
              <a:lnSpc>
                <a:spcPct val="100000"/>
              </a:lnSpc>
              <a:spcBef>
                <a:spcPts val="538"/>
              </a:spcBef>
              <a:buClr>
                <a:srgbClr val="D16349"/>
              </a:buClr>
              <a:buSzPct val="85000"/>
              <a:buFont typeface="Wingdings 2" pitchFamily="-1" charset="2"/>
              <a:buChar char=""/>
            </a:pPr>
            <a:r>
              <a:rPr lang="en-US" altLang="en-US" dirty="0">
                <a:latin typeface="Garamond" panose="02020404030301010803" pitchFamily="18" charset="0"/>
                <a:ea typeface="SimSun" charset="-122"/>
              </a:rPr>
              <a:t>Audit Commission, Integrated Services for Older People, 2002</a:t>
            </a:r>
          </a:p>
          <a:p>
            <a:pPr eaLnBrk="1" hangingPunct="1">
              <a:lnSpc>
                <a:spcPct val="100000"/>
              </a:lnSpc>
              <a:spcBef>
                <a:spcPts val="538"/>
              </a:spcBef>
              <a:buClr>
                <a:srgbClr val="D16349"/>
              </a:buClr>
              <a:buSzPct val="85000"/>
              <a:buFont typeface="Wingdings 2" pitchFamily="-1" charset="2"/>
              <a:buChar char=""/>
            </a:pPr>
            <a:r>
              <a:rPr lang="en-US" altLang="en-US" dirty="0" err="1">
                <a:latin typeface="Garamond" panose="02020404030301010803" pitchFamily="18" charset="0"/>
                <a:ea typeface="SimSun" charset="-122"/>
              </a:rPr>
              <a:t>Dalrymple</a:t>
            </a:r>
            <a:r>
              <a:rPr lang="en-US" altLang="en-US" dirty="0">
                <a:latin typeface="Garamond" panose="02020404030301010803" pitchFamily="18" charset="0"/>
                <a:ea typeface="SimSun" charset="-122"/>
              </a:rPr>
              <a:t>, J. &amp; Burke, B.</a:t>
            </a:r>
            <a:r>
              <a:rPr lang="en-US" altLang="en-US" i="1" dirty="0">
                <a:latin typeface="Garamond" panose="02020404030301010803" pitchFamily="18" charset="0"/>
                <a:ea typeface="SimSun" charset="-122"/>
              </a:rPr>
              <a:t> </a:t>
            </a:r>
            <a:r>
              <a:rPr lang="en-US" altLang="en-US" dirty="0">
                <a:latin typeface="Garamond" panose="02020404030301010803" pitchFamily="18" charset="0"/>
                <a:ea typeface="SimSun" charset="-122"/>
              </a:rPr>
              <a:t>(2006) </a:t>
            </a:r>
            <a:r>
              <a:rPr lang="en-US" altLang="en-US" i="1" dirty="0">
                <a:latin typeface="Garamond" panose="02020404030301010803" pitchFamily="18" charset="0"/>
                <a:ea typeface="SimSun" charset="-122"/>
              </a:rPr>
              <a:t>Anti-Oppressive Practice,</a:t>
            </a:r>
            <a:r>
              <a:rPr lang="en-US" altLang="en-US" dirty="0">
                <a:latin typeface="Garamond" panose="02020404030301010803" pitchFamily="18" charset="0"/>
                <a:ea typeface="SimSun" charset="-122"/>
              </a:rPr>
              <a:t> Maidenhead: McGraw-Hill.</a:t>
            </a:r>
          </a:p>
          <a:p>
            <a:pPr eaLnBrk="1" hangingPunct="1">
              <a:lnSpc>
                <a:spcPct val="100000"/>
              </a:lnSpc>
              <a:spcBef>
                <a:spcPts val="538"/>
              </a:spcBef>
              <a:buClr>
                <a:srgbClr val="D16349"/>
              </a:buClr>
              <a:buSzPct val="85000"/>
              <a:buFont typeface="Wingdings 2" pitchFamily="-1" charset="2"/>
              <a:buChar char=""/>
            </a:pPr>
            <a:r>
              <a:rPr lang="en-US" altLang="en-US" dirty="0">
                <a:latin typeface="Garamond" panose="02020404030301010803" pitchFamily="18" charset="0"/>
                <a:ea typeface="SimSun" charset="-122"/>
              </a:rPr>
              <a:t>Gasper, M. (2010) </a:t>
            </a:r>
            <a:r>
              <a:rPr lang="en-US" altLang="en-US" i="1" dirty="0">
                <a:latin typeface="Garamond" panose="02020404030301010803" pitchFamily="18" charset="0"/>
                <a:ea typeface="SimSun" charset="-122"/>
              </a:rPr>
              <a:t>Multi-agency Working in the Early Years</a:t>
            </a:r>
            <a:r>
              <a:rPr lang="en-US" altLang="en-US" dirty="0">
                <a:latin typeface="Garamond" panose="02020404030301010803" pitchFamily="18" charset="0"/>
                <a:ea typeface="SimSun" charset="-122"/>
              </a:rPr>
              <a:t>, London: Sage.</a:t>
            </a:r>
          </a:p>
          <a:p>
            <a:pPr eaLnBrk="1" hangingPunct="1">
              <a:lnSpc>
                <a:spcPct val="100000"/>
              </a:lnSpc>
              <a:spcBef>
                <a:spcPts val="538"/>
              </a:spcBef>
              <a:buClr>
                <a:srgbClr val="D16349"/>
              </a:buClr>
              <a:buSzPct val="85000"/>
              <a:buFont typeface="Wingdings 2" pitchFamily="-1" charset="2"/>
              <a:buChar char=""/>
            </a:pPr>
            <a:r>
              <a:rPr lang="en-US" altLang="en-US" dirty="0">
                <a:latin typeface="Garamond" panose="02020404030301010803" pitchFamily="18" charset="0"/>
                <a:ea typeface="SimSun" charset="-122"/>
              </a:rPr>
              <a:t>Harris, J. &amp; </a:t>
            </a:r>
            <a:r>
              <a:rPr lang="en-US" altLang="en-US" dirty="0" err="1">
                <a:latin typeface="Garamond" panose="02020404030301010803" pitchFamily="18" charset="0"/>
                <a:ea typeface="SimSun" charset="-122"/>
              </a:rPr>
              <a:t>Roulstone</a:t>
            </a:r>
            <a:r>
              <a:rPr lang="en-US" altLang="en-US" dirty="0">
                <a:latin typeface="Garamond" panose="02020404030301010803" pitchFamily="18" charset="0"/>
                <a:ea typeface="SimSun" charset="-122"/>
              </a:rPr>
              <a:t>, A. (2011) </a:t>
            </a:r>
            <a:r>
              <a:rPr lang="en-US" altLang="en-US" i="1" dirty="0">
                <a:latin typeface="Garamond" panose="02020404030301010803" pitchFamily="18" charset="0"/>
                <a:ea typeface="SimSun" charset="-122"/>
              </a:rPr>
              <a:t>Disability, Policy and Professional Practice</a:t>
            </a:r>
            <a:r>
              <a:rPr lang="en-US" altLang="en-US" dirty="0">
                <a:latin typeface="Garamond" panose="02020404030301010803" pitchFamily="18" charset="0"/>
                <a:ea typeface="SimSun" charset="-122"/>
              </a:rPr>
              <a:t>. London: Sage.</a:t>
            </a:r>
          </a:p>
          <a:p>
            <a:pPr eaLnBrk="1" hangingPunct="1">
              <a:lnSpc>
                <a:spcPct val="100000"/>
              </a:lnSpc>
              <a:spcBef>
                <a:spcPts val="538"/>
              </a:spcBef>
              <a:buClr>
                <a:srgbClr val="D16349"/>
              </a:buClr>
              <a:buSzPct val="85000"/>
              <a:buFont typeface="Wingdings 2" pitchFamily="-1" charset="2"/>
              <a:buChar char=""/>
            </a:pPr>
            <a:r>
              <a:rPr lang="en-US" altLang="en-US" dirty="0">
                <a:latin typeface="Garamond" panose="02020404030301010803" pitchFamily="18" charset="0"/>
                <a:ea typeface="SimSun" charset="-122"/>
              </a:rPr>
              <a:t>Henderson, R. ‘Mental Health Advocacy and Empowerment in Focus’ in, </a:t>
            </a:r>
            <a:r>
              <a:rPr lang="en-US" altLang="en-US" dirty="0" err="1">
                <a:latin typeface="Garamond" panose="02020404030301010803" pitchFamily="18" charset="0"/>
                <a:ea typeface="SimSun" charset="-122"/>
              </a:rPr>
              <a:t>Ryan,T</a:t>
            </a:r>
            <a:r>
              <a:rPr lang="en-US" altLang="en-US" dirty="0">
                <a:latin typeface="Garamond" panose="02020404030301010803" pitchFamily="18" charset="0"/>
                <a:ea typeface="SimSun" charset="-122"/>
              </a:rPr>
              <a:t> and Pritchard, J. (</a:t>
            </a:r>
            <a:r>
              <a:rPr lang="en-US" altLang="en-US" dirty="0" err="1">
                <a:latin typeface="Garamond" panose="02020404030301010803" pitchFamily="18" charset="0"/>
                <a:ea typeface="SimSun" charset="-122"/>
              </a:rPr>
              <a:t>eds</a:t>
            </a:r>
            <a:r>
              <a:rPr lang="en-US" altLang="en-US" dirty="0">
                <a:latin typeface="Garamond" panose="02020404030301010803" pitchFamily="18" charset="0"/>
                <a:ea typeface="SimSun" charset="-122"/>
              </a:rPr>
              <a:t>) </a:t>
            </a:r>
            <a:r>
              <a:rPr lang="en-US" altLang="en-US" i="1" dirty="0">
                <a:latin typeface="Garamond" panose="02020404030301010803" pitchFamily="18" charset="0"/>
                <a:ea typeface="SimSun" charset="-122"/>
              </a:rPr>
              <a:t>Good Practice in Adult Mental Health</a:t>
            </a:r>
            <a:r>
              <a:rPr lang="en-US" altLang="en-US" dirty="0">
                <a:latin typeface="Garamond" panose="02020404030301010803" pitchFamily="18" charset="0"/>
                <a:ea typeface="SimSun" charset="-122"/>
              </a:rPr>
              <a:t>. London: Jessica Kingsley Publishers, 2005</a:t>
            </a:r>
          </a:p>
          <a:p>
            <a:pPr eaLnBrk="1">
              <a:spcBef>
                <a:spcPts val="538"/>
              </a:spcBef>
              <a:buClr>
                <a:srgbClr val="D16349"/>
              </a:buClr>
              <a:buSzPct val="85000"/>
              <a:buFont typeface="Wingdings 2" pitchFamily="-1" charset="2"/>
              <a:buChar char=""/>
            </a:pPr>
            <a:r>
              <a:rPr lang="en-GB" dirty="0">
                <a:latin typeface="Garamond" panose="02020404030301010803" pitchFamily="18" charset="0"/>
                <a:ea typeface="Calibri" pitchFamily="34" charset="0"/>
                <a:cs typeface="Times New Roman" pitchFamily="18" charset="0"/>
              </a:rPr>
              <a:t>Mind, (2013) What is Advocacy? Available at: </a:t>
            </a:r>
            <a:r>
              <a:rPr lang="en-GB" dirty="0">
                <a:latin typeface="Garamond" panose="02020404030301010803" pitchFamily="18" charset="0"/>
                <a:ea typeface="Calibri" pitchFamily="34" charset="0"/>
                <a:cs typeface="Times New Roman" pitchFamily="18" charset="0"/>
                <a:hlinkClick r:id="rId3"/>
              </a:rPr>
              <a:t>http://www.mind.org.uk/information-support/guides-to-support-and-services/advocacy-in-mental-health/what-is-advocacy/#.VIXwMjGsWlI</a:t>
            </a:r>
            <a:r>
              <a:rPr lang="en-GB" dirty="0">
                <a:latin typeface="Garamond" panose="02020404030301010803" pitchFamily="18" charset="0"/>
                <a:ea typeface="Calibri" pitchFamily="34" charset="0"/>
                <a:cs typeface="Times New Roman" pitchFamily="18" charset="0"/>
              </a:rPr>
              <a:t> (Accessed: 1 December 2014).</a:t>
            </a:r>
          </a:p>
          <a:p>
            <a:pPr eaLnBrk="1" hangingPunct="1">
              <a:lnSpc>
                <a:spcPct val="100000"/>
              </a:lnSpc>
              <a:spcBef>
                <a:spcPts val="538"/>
              </a:spcBef>
              <a:buClr>
                <a:srgbClr val="D16349"/>
              </a:buClr>
              <a:buSzPct val="85000"/>
              <a:buFont typeface="Wingdings 2" pitchFamily="-1" charset="2"/>
              <a:buChar char=""/>
            </a:pPr>
            <a:endParaRPr lang="en-US" altLang="en-US" dirty="0">
              <a:solidFill>
                <a:schemeClr val="tx1">
                  <a:lumMod val="50000"/>
                  <a:lumOff val="50000"/>
                </a:schemeClr>
              </a:solidFill>
              <a:latin typeface="Garamond" panose="02020404030301010803" pitchFamily="18" charset="0"/>
              <a:ea typeface="SimSun" charset="-122"/>
            </a:endParaRPr>
          </a:p>
        </p:txBody>
      </p:sp>
    </p:spTree>
    <p:extLst>
      <p:ext uri="{BB962C8B-B14F-4D97-AF65-F5344CB8AC3E}">
        <p14:creationId xmlns:p14="http://schemas.microsoft.com/office/powerpoint/2010/main" val="77657874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p:txBody>
          <a:bodyPr/>
          <a:lstStyle/>
          <a:p>
            <a:r>
              <a:rPr lang="en-GB"/>
              <a:t>Useful references</a:t>
            </a:r>
          </a:p>
        </p:txBody>
      </p:sp>
      <p:sp>
        <p:nvSpPr>
          <p:cNvPr id="54275" name="Content Placeholder 2"/>
          <p:cNvSpPr>
            <a:spLocks noGrp="1"/>
          </p:cNvSpPr>
          <p:nvPr>
            <p:ph idx="1"/>
          </p:nvPr>
        </p:nvSpPr>
        <p:spPr/>
        <p:txBody>
          <a:bodyPr>
            <a:normAutofit fontScale="47500" lnSpcReduction="20000"/>
          </a:bodyPr>
          <a:lstStyle/>
          <a:p>
            <a:r>
              <a:rPr lang="en-GB" sz="2900" dirty="0">
                <a:solidFill>
                  <a:schemeClr val="tx1"/>
                </a:solidFill>
              </a:rPr>
              <a:t>Henderson, R. &amp; </a:t>
            </a:r>
            <a:r>
              <a:rPr lang="en-GB" sz="2900" dirty="0" err="1">
                <a:solidFill>
                  <a:schemeClr val="tx1"/>
                </a:solidFill>
              </a:rPr>
              <a:t>Pochin</a:t>
            </a:r>
            <a:r>
              <a:rPr lang="en-GB" sz="2900" dirty="0">
                <a:solidFill>
                  <a:schemeClr val="tx1"/>
                </a:solidFill>
              </a:rPr>
              <a:t>, M. (2001) </a:t>
            </a:r>
            <a:r>
              <a:rPr lang="en-GB" sz="2900" i="1" dirty="0">
                <a:solidFill>
                  <a:schemeClr val="tx1"/>
                </a:solidFill>
              </a:rPr>
              <a:t> A Right Result? Advocacy, justice and empowerment. </a:t>
            </a:r>
            <a:r>
              <a:rPr lang="en-GB" sz="2900" dirty="0">
                <a:solidFill>
                  <a:schemeClr val="tx1"/>
                </a:solidFill>
              </a:rPr>
              <a:t>Bristol: Polity Press.</a:t>
            </a:r>
          </a:p>
          <a:p>
            <a:r>
              <a:rPr lang="en-GB" sz="2900" dirty="0" err="1">
                <a:solidFill>
                  <a:schemeClr val="tx1"/>
                </a:solidFill>
              </a:rPr>
              <a:t>Mansel</a:t>
            </a:r>
            <a:r>
              <a:rPr lang="en-GB" sz="2900" dirty="0">
                <a:solidFill>
                  <a:schemeClr val="tx1"/>
                </a:solidFill>
              </a:rPr>
              <a:t>, J. </a:t>
            </a:r>
            <a:r>
              <a:rPr lang="en-GB" sz="2900" i="1" dirty="0">
                <a:solidFill>
                  <a:schemeClr val="tx1"/>
                </a:solidFill>
              </a:rPr>
              <a:t>et al </a:t>
            </a:r>
            <a:r>
              <a:rPr lang="en-GB" sz="2900" dirty="0">
                <a:solidFill>
                  <a:schemeClr val="tx1"/>
                </a:solidFill>
              </a:rPr>
              <a:t>(2005) </a:t>
            </a:r>
            <a:r>
              <a:rPr lang="en-GB" sz="2900" i="1" dirty="0">
                <a:solidFill>
                  <a:schemeClr val="tx1"/>
                </a:solidFill>
              </a:rPr>
              <a:t>Person-centred Active Support: A Multi-media Training Resource for Staff to Enable Participation, Inclusion and Choice for People with Learning Disabilities</a:t>
            </a:r>
            <a:r>
              <a:rPr lang="en-GB" sz="2900" dirty="0">
                <a:solidFill>
                  <a:schemeClr val="tx1"/>
                </a:solidFill>
              </a:rPr>
              <a:t>. Brighton: </a:t>
            </a:r>
            <a:r>
              <a:rPr lang="en-GB" sz="2900" dirty="0" err="1">
                <a:solidFill>
                  <a:schemeClr val="tx1"/>
                </a:solidFill>
              </a:rPr>
              <a:t>Pavillion</a:t>
            </a:r>
            <a:r>
              <a:rPr lang="en-GB" sz="2900" dirty="0">
                <a:solidFill>
                  <a:schemeClr val="tx1"/>
                </a:solidFill>
              </a:rPr>
              <a:t> </a:t>
            </a:r>
          </a:p>
          <a:p>
            <a:r>
              <a:rPr lang="en-GB" sz="2900" dirty="0">
                <a:solidFill>
                  <a:schemeClr val="tx1"/>
                </a:solidFill>
              </a:rPr>
              <a:t>Mind, (2018) </a:t>
            </a:r>
            <a:r>
              <a:rPr lang="en-GB" sz="2900" i="1" dirty="0">
                <a:solidFill>
                  <a:schemeClr val="tx1"/>
                </a:solidFill>
              </a:rPr>
              <a:t>What is Advocacy? </a:t>
            </a:r>
            <a:r>
              <a:rPr lang="en-GB" sz="2900" dirty="0">
                <a:solidFill>
                  <a:schemeClr val="tx1"/>
                </a:solidFill>
              </a:rPr>
              <a:t>Available at: </a:t>
            </a:r>
            <a:r>
              <a:rPr lang="en-GB" sz="3200" dirty="0">
                <a:hlinkClick r:id="rId2"/>
              </a:rPr>
              <a:t>https://www.mind.org.uk/information-support/guides-to-support-and-services/advocacy/what-is-advocacy/</a:t>
            </a:r>
            <a:r>
              <a:rPr lang="en-GB" sz="3200" dirty="0"/>
              <a:t> (Accessed: 20 January 2020).</a:t>
            </a:r>
            <a:endParaRPr lang="en-GB" sz="2900" i="1" dirty="0">
              <a:solidFill>
                <a:schemeClr val="tx1"/>
              </a:solidFill>
            </a:endParaRPr>
          </a:p>
          <a:p>
            <a:r>
              <a:rPr lang="en-US" altLang="en-US" sz="2900" dirty="0">
                <a:solidFill>
                  <a:schemeClr val="tx1"/>
                </a:solidFill>
                <a:ea typeface="SimSun" charset="-122"/>
              </a:rPr>
              <a:t>Murray, P. ‘Disabled children, parents and professionals: partnerships on whose terms?’, </a:t>
            </a:r>
            <a:r>
              <a:rPr lang="en-US" altLang="en-US" sz="2900" i="1" dirty="0">
                <a:solidFill>
                  <a:schemeClr val="tx1"/>
                </a:solidFill>
                <a:ea typeface="SimSun" charset="-122"/>
              </a:rPr>
              <a:t>Disability and Society</a:t>
            </a:r>
            <a:r>
              <a:rPr lang="en-US" altLang="en-US" sz="2900" dirty="0">
                <a:solidFill>
                  <a:schemeClr val="tx1"/>
                </a:solidFill>
                <a:ea typeface="SimSun" charset="-122"/>
              </a:rPr>
              <a:t>, 15,  638-98, (2000)</a:t>
            </a:r>
            <a:endParaRPr lang="en-GB" dirty="0">
              <a:solidFill>
                <a:schemeClr val="tx1"/>
              </a:solidFill>
            </a:endParaRPr>
          </a:p>
          <a:p>
            <a:pPr>
              <a:buNone/>
            </a:pPr>
            <a:r>
              <a:rPr lang="en-GB" sz="2900" b="1" dirty="0">
                <a:solidFill>
                  <a:schemeClr val="tx1"/>
                </a:solidFill>
              </a:rPr>
              <a:t>Useful Organisations:</a:t>
            </a:r>
          </a:p>
          <a:p>
            <a:pPr>
              <a:buNone/>
            </a:pPr>
            <a:r>
              <a:rPr lang="en-GB" sz="2900" dirty="0" err="1">
                <a:solidFill>
                  <a:schemeClr val="tx1"/>
                </a:solidFill>
              </a:rPr>
              <a:t>Mencap</a:t>
            </a:r>
            <a:endParaRPr lang="en-GB" sz="2900" dirty="0">
              <a:solidFill>
                <a:schemeClr val="tx1"/>
              </a:solidFill>
            </a:endParaRPr>
          </a:p>
          <a:p>
            <a:pPr>
              <a:buNone/>
            </a:pPr>
            <a:r>
              <a:rPr lang="en-GB" sz="2900" dirty="0">
                <a:solidFill>
                  <a:schemeClr val="tx1"/>
                </a:solidFill>
              </a:rPr>
              <a:t>Advocacy Matters Wales</a:t>
            </a:r>
          </a:p>
          <a:p>
            <a:pPr>
              <a:buNone/>
            </a:pPr>
            <a:r>
              <a:rPr lang="en-GB" sz="2900" dirty="0">
                <a:solidFill>
                  <a:schemeClr val="tx1"/>
                </a:solidFill>
              </a:rPr>
              <a:t>Action for Advocacy</a:t>
            </a:r>
          </a:p>
          <a:p>
            <a:pPr>
              <a:buNone/>
            </a:pPr>
            <a:endParaRPr lang="en-GB" dirty="0">
              <a:solidFill>
                <a:schemeClr val="tx1"/>
              </a:solidFill>
            </a:endParaRPr>
          </a:p>
        </p:txBody>
      </p:sp>
      <p:sp>
        <p:nvSpPr>
          <p:cNvPr id="4" name="Slide Number Placeholder 3"/>
          <p:cNvSpPr>
            <a:spLocks noGrp="1"/>
          </p:cNvSpPr>
          <p:nvPr>
            <p:ph type="sldNum" sz="quarter" idx="12"/>
          </p:nvPr>
        </p:nvSpPr>
        <p:spPr/>
        <p:txBody>
          <a:bodyPr/>
          <a:lstStyle/>
          <a:p>
            <a:fld id="{75D6B66B-351D-FC46-8A27-2A8C3B137C96}" type="slidenum">
              <a:rPr lang="en-US"/>
              <a:pPr/>
              <a:t>54</a:t>
            </a:fld>
            <a:endParaRPr lang="en-US"/>
          </a:p>
        </p:txBody>
      </p:sp>
    </p:spTree>
  </p:cSld>
  <p:clrMapOvr>
    <a:masterClrMapping/>
  </p:clrMapOvr>
  <p:transition/>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1030</TotalTime>
  <Words>2602</Words>
  <Application>Microsoft Office PowerPoint</Application>
  <PresentationFormat>On-screen Show (4:3)</PresentationFormat>
  <Paragraphs>340</Paragraphs>
  <Slides>54</Slides>
  <Notes>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54</vt:i4>
      </vt:variant>
    </vt:vector>
  </HeadingPairs>
  <TitlesOfParts>
    <vt:vector size="65" baseType="lpstr">
      <vt:lpstr>Arial</vt:lpstr>
      <vt:lpstr>Calibri</vt:lpstr>
      <vt:lpstr>Garamond</vt:lpstr>
      <vt:lpstr>Georgia</vt:lpstr>
      <vt:lpstr>Helvetica</vt:lpstr>
      <vt:lpstr>Times New Roman</vt:lpstr>
      <vt:lpstr>Trebuchet MS</vt:lpstr>
      <vt:lpstr>Wingdings</vt:lpstr>
      <vt:lpstr>Wingdings 2</vt:lpstr>
      <vt:lpstr>Wingdings 3</vt:lpstr>
      <vt:lpstr>Facet</vt:lpstr>
      <vt:lpstr>SJSS6004 Session 1 2020  </vt:lpstr>
      <vt:lpstr>Introduction and setting the scene</vt:lpstr>
      <vt:lpstr>Module Aim</vt:lpstr>
      <vt:lpstr>Advocacy: Definition</vt:lpstr>
      <vt:lpstr>Definitions of Advocacy</vt:lpstr>
      <vt:lpstr>Definitions….</vt:lpstr>
      <vt:lpstr>Advocacy is….</vt:lpstr>
      <vt:lpstr>Advocacy is Not…</vt:lpstr>
      <vt:lpstr>Advocacy, according to  Henderson &amp; Pochin</vt:lpstr>
      <vt:lpstr>Who Needs Advocacy?…Risks</vt:lpstr>
      <vt:lpstr>Class Exercise</vt:lpstr>
      <vt:lpstr>Advocacy</vt:lpstr>
      <vt:lpstr>People First</vt:lpstr>
      <vt:lpstr>Types of Advocacy</vt:lpstr>
      <vt:lpstr>Key features of Citizen Advocacy</vt:lpstr>
      <vt:lpstr>Exercise: Identify and discuss in your peer study groups who provides advocacy that is:</vt:lpstr>
      <vt:lpstr>Giving a Voice</vt:lpstr>
      <vt:lpstr>Volunteer Advocate</vt:lpstr>
      <vt:lpstr>Self-Advocacy</vt:lpstr>
      <vt:lpstr>Peer Advocacy</vt:lpstr>
      <vt:lpstr>Legal Advocates</vt:lpstr>
      <vt:lpstr>Legal Advocates</vt:lpstr>
      <vt:lpstr>Professional Casework Advocacy</vt:lpstr>
      <vt:lpstr>What Advocacy Matters Wales Offers</vt:lpstr>
      <vt:lpstr>Professional Advocates</vt:lpstr>
      <vt:lpstr>Policy Environment – Mental health</vt:lpstr>
      <vt:lpstr>The Mental Capacity Act (MCA) 2005 </vt:lpstr>
      <vt:lpstr>What is Capacity?</vt:lpstr>
      <vt:lpstr>What is ‘capacity’?</vt:lpstr>
      <vt:lpstr>Capacity</vt:lpstr>
      <vt:lpstr>  Independent Mental Health Advocacy (IMHA)  </vt:lpstr>
      <vt:lpstr>Role of the IMHA</vt:lpstr>
      <vt:lpstr>Role of the IMHA</vt:lpstr>
      <vt:lpstr> An IMCA Must be Instructed where:  </vt:lpstr>
      <vt:lpstr>This can include:</vt:lpstr>
      <vt:lpstr>Deprivation of Liberty Safeguards-</vt:lpstr>
      <vt:lpstr>Good MH Advocacy</vt:lpstr>
      <vt:lpstr>COVID and Erosion of  Rights-Based Care</vt:lpstr>
      <vt:lpstr>Good Practice in Advocacy</vt:lpstr>
      <vt:lpstr>Distinctions Between Advocacy and Other Means of Support </vt:lpstr>
      <vt:lpstr>Exercise</vt:lpstr>
      <vt:lpstr>Policy environment</vt:lpstr>
      <vt:lpstr>In Wales</vt:lpstr>
      <vt:lpstr>Mencaps Response</vt:lpstr>
      <vt:lpstr>The Voice of the People….</vt:lpstr>
      <vt:lpstr>Advocacy- Key Issues…</vt:lpstr>
      <vt:lpstr> Advocacy- Key Issues… </vt:lpstr>
      <vt:lpstr>But….</vt:lpstr>
      <vt:lpstr>Advocacy Charter</vt:lpstr>
      <vt:lpstr>In your peer study groups consider/discuss: What has advocacy in UK achieved?</vt:lpstr>
      <vt:lpstr>What has advocacy in UK failed to achieve?</vt:lpstr>
      <vt:lpstr>Advocacy</vt:lpstr>
      <vt:lpstr>References</vt:lpstr>
      <vt:lpstr>Useful references</vt:lpstr>
    </vt:vector>
  </TitlesOfParts>
  <Company>TSD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SJSI5015 The Reflective Practitioner</dc:title>
  <dc:creator>Jane Booth</dc:creator>
  <cp:lastModifiedBy>Phillip Morgan</cp:lastModifiedBy>
  <cp:revision>95</cp:revision>
  <cp:lastPrinted>2013-10-24T07:39:00Z</cp:lastPrinted>
  <dcterms:created xsi:type="dcterms:W3CDTF">2013-10-23T05:31:52Z</dcterms:created>
  <dcterms:modified xsi:type="dcterms:W3CDTF">2020-09-15T10:16:45Z</dcterms:modified>
</cp:coreProperties>
</file>