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2" r:id="rId15"/>
    <p:sldId id="277" r:id="rId16"/>
    <p:sldId id="285" r:id="rId17"/>
    <p:sldId id="300" r:id="rId18"/>
    <p:sldId id="306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09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12/3/2017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12/3/2017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24C4C19-A1B5-D547-99A3-A7D1AD8AE967}" type="datetimeFigureOut">
              <a:rPr lang="en-US" smtClean="0"/>
              <a:t>12/3/2017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C4C19-A1B5-D547-99A3-A7D1AD8AE967}" type="datetimeFigureOut">
              <a:rPr lang="en-US" smtClean="0"/>
              <a:t>12/3/2017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24C4C19-A1B5-D547-99A3-A7D1AD8AE967}" type="datetimeFigureOut">
              <a:rPr lang="en-US" smtClean="0"/>
              <a:t>12/3/2017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E1994D6-603D-6D41-992B-412FC318C91D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CLSK6002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Presenting your ideas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Oral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337" y="1417638"/>
            <a:ext cx="8736376" cy="544036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oral presentation is part of the portfolio that is part of the assessment for the Dissertation</a:t>
            </a:r>
          </a:p>
          <a:p>
            <a:endParaRPr lang="en-GB" sz="500" dirty="0" smtClean="0"/>
          </a:p>
          <a:p>
            <a:r>
              <a:rPr lang="en-GB" dirty="0" smtClean="0"/>
              <a:t>If </a:t>
            </a:r>
            <a:r>
              <a:rPr lang="en-GB" dirty="0" smtClean="0"/>
              <a:t>you miss the oral presentation, then you will fail the module.</a:t>
            </a:r>
          </a:p>
          <a:p>
            <a:endParaRPr lang="en-GB" sz="500" dirty="0" smtClean="0"/>
          </a:p>
          <a:p>
            <a:r>
              <a:rPr lang="en-GB" dirty="0" smtClean="0"/>
              <a:t>This </a:t>
            </a:r>
            <a:r>
              <a:rPr lang="en-GB" dirty="0" smtClean="0"/>
              <a:t>is very </a:t>
            </a:r>
            <a:r>
              <a:rPr lang="en-GB" dirty="0" smtClean="0"/>
              <a:t>important</a:t>
            </a:r>
          </a:p>
          <a:p>
            <a:endParaRPr lang="en-GB" sz="500" dirty="0"/>
          </a:p>
          <a:p>
            <a:r>
              <a:rPr lang="en-GB" b="1" dirty="0" smtClean="0"/>
              <a:t>When</a:t>
            </a:r>
            <a:r>
              <a:rPr lang="en-GB" dirty="0" smtClean="0"/>
              <a:t>: 23</a:t>
            </a:r>
            <a:r>
              <a:rPr lang="en-GB" baseline="30000" dirty="0" smtClean="0"/>
              <a:t>rd</a:t>
            </a:r>
            <a:r>
              <a:rPr lang="en-GB" dirty="0" smtClean="0"/>
              <a:t> of January. </a:t>
            </a:r>
          </a:p>
          <a:p>
            <a:endParaRPr lang="en-GB" sz="500" dirty="0"/>
          </a:p>
          <a:p>
            <a:r>
              <a:rPr lang="en-GB" dirty="0" smtClean="0"/>
              <a:t>Presentations to be delivered to your supervisor – more specifics to be circulated in early January. </a:t>
            </a:r>
          </a:p>
          <a:p>
            <a:endParaRPr lang="en-GB" sz="500" dirty="0"/>
          </a:p>
          <a:p>
            <a:r>
              <a:rPr lang="en-GB" dirty="0" smtClean="0"/>
              <a:t>You must upload your PowerPoint presentation or handout on turn-it-in by 22nd of January.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going to be there?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388" y="1600200"/>
            <a:ext cx="8692308" cy="5009920"/>
          </a:xfrm>
        </p:spPr>
        <p:txBody>
          <a:bodyPr/>
          <a:lstStyle/>
          <a:p>
            <a:r>
              <a:rPr lang="en-GB" dirty="0" smtClean="0"/>
              <a:t>There will be an audience of your peers, but in the interests of practically this will be done in small groups, which are the same as your supervisory groups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If you have Compensatory Measures which specify a 1:1 presentation you should inform us in good time. 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long is the presentation?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presentation is 15 minutes </a:t>
            </a:r>
            <a:r>
              <a:rPr lang="en-GB" dirty="0" smtClean="0"/>
              <a:t>long.</a:t>
            </a:r>
            <a:endParaRPr lang="en-GB" dirty="0" smtClean="0"/>
          </a:p>
          <a:p>
            <a:endParaRPr lang="en-GB" sz="1000" dirty="0" smtClean="0"/>
          </a:p>
          <a:p>
            <a:r>
              <a:rPr lang="en-GB" dirty="0" smtClean="0"/>
              <a:t>You </a:t>
            </a:r>
            <a:r>
              <a:rPr lang="en-GB" dirty="0" smtClean="0"/>
              <a:t>must keep to the time. </a:t>
            </a:r>
          </a:p>
          <a:p>
            <a:endParaRPr lang="en-GB" sz="1000" dirty="0" smtClean="0"/>
          </a:p>
          <a:p>
            <a:r>
              <a:rPr lang="en-GB" dirty="0" smtClean="0"/>
              <a:t>One </a:t>
            </a:r>
            <a:r>
              <a:rPr lang="en-GB" dirty="0" smtClean="0"/>
              <a:t>of the marking criteria is keeping to the time.</a:t>
            </a:r>
          </a:p>
          <a:p>
            <a:endParaRPr lang="en-GB" sz="1000" dirty="0" smtClean="0"/>
          </a:p>
          <a:p>
            <a:r>
              <a:rPr lang="en-GB" dirty="0" smtClean="0"/>
              <a:t>This </a:t>
            </a:r>
            <a:r>
              <a:rPr lang="en-GB" dirty="0" smtClean="0"/>
              <a:t>means that it should be neither too long nor too </a:t>
            </a:r>
            <a:r>
              <a:rPr lang="en-GB" dirty="0" smtClean="0"/>
              <a:t>short.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will you be presenting 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191041" cy="4954836"/>
          </a:xfrm>
        </p:spPr>
        <p:txBody>
          <a:bodyPr/>
          <a:lstStyle/>
          <a:p>
            <a:r>
              <a:rPr lang="en-GB" dirty="0" smtClean="0"/>
              <a:t>You will be presenting on your research and your </a:t>
            </a:r>
            <a:r>
              <a:rPr lang="en-GB" dirty="0" smtClean="0"/>
              <a:t>argument.</a:t>
            </a:r>
            <a:endParaRPr lang="en-GB" dirty="0" smtClean="0"/>
          </a:p>
          <a:p>
            <a:endParaRPr lang="en-GB" sz="1000" dirty="0" smtClean="0"/>
          </a:p>
          <a:p>
            <a:r>
              <a:rPr lang="en-GB" dirty="0" smtClean="0"/>
              <a:t>This </a:t>
            </a:r>
            <a:r>
              <a:rPr lang="en-GB" dirty="0" smtClean="0"/>
              <a:t>is another progress point in the Dissertation.</a:t>
            </a:r>
          </a:p>
          <a:p>
            <a:endParaRPr lang="en-GB" sz="1000" dirty="0" smtClean="0"/>
          </a:p>
          <a:p>
            <a:r>
              <a:rPr lang="en-GB" dirty="0" smtClean="0"/>
              <a:t>This </a:t>
            </a:r>
            <a:r>
              <a:rPr lang="en-GB" dirty="0" smtClean="0"/>
              <a:t>is not a presentation on the research plan but on the work you are doing and your overall </a:t>
            </a:r>
            <a:r>
              <a:rPr lang="en-GB" dirty="0" smtClean="0"/>
              <a:t>argument.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Presentation: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title and the point of your research</a:t>
            </a:r>
          </a:p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 smtClean="0"/>
              <a:t>quick summary of your overall argument</a:t>
            </a:r>
          </a:p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 smtClean="0"/>
              <a:t>summary of the main issues/problems/obstacles that affect the research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Presentation: Main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two options here depending on what point your research is:</a:t>
            </a:r>
          </a:p>
          <a:p>
            <a:pPr lvl="1"/>
            <a:r>
              <a:rPr lang="en-GB" dirty="0" smtClean="0"/>
              <a:t>Option 1: The whole of your argument in summary (but with enough detail) – Only if you have your whole argument planned out with evidence</a:t>
            </a:r>
          </a:p>
          <a:p>
            <a:pPr lvl="1"/>
            <a:r>
              <a:rPr lang="en-GB" dirty="0" smtClean="0"/>
              <a:t>Option 2: The specific part of the argument that you have completed by that point in time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will need to give the main points of your argument </a:t>
            </a:r>
          </a:p>
          <a:p>
            <a:r>
              <a:rPr lang="en-GB" dirty="0" smtClean="0"/>
              <a:t>You will need to supply for each main point:</a:t>
            </a:r>
          </a:p>
          <a:p>
            <a:pPr lvl="2"/>
            <a:r>
              <a:rPr lang="en-GB" dirty="0" smtClean="0"/>
              <a:t>The point itself</a:t>
            </a:r>
          </a:p>
          <a:p>
            <a:pPr lvl="2"/>
            <a:r>
              <a:rPr lang="en-GB" dirty="0" smtClean="0"/>
              <a:t>The evidence that support it</a:t>
            </a:r>
          </a:p>
          <a:p>
            <a:pPr lvl="2"/>
            <a:r>
              <a:rPr lang="en-GB" dirty="0" smtClean="0"/>
              <a:t>Any scholarly issues/debates</a:t>
            </a:r>
          </a:p>
          <a:p>
            <a:pPr lvl="2"/>
            <a:r>
              <a:rPr lang="en-GB" dirty="0" smtClean="0"/>
              <a:t>How you have dealt with scholarship (specifically)</a:t>
            </a:r>
          </a:p>
          <a:p>
            <a:pPr lvl="2"/>
            <a:r>
              <a:rPr lang="en-GB" dirty="0" smtClean="0"/>
              <a:t>How it contributes to the overall argument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1: 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significant risks going with this option:</a:t>
            </a:r>
          </a:p>
          <a:p>
            <a:pPr lvl="1"/>
            <a:r>
              <a:rPr lang="en-GB" dirty="0" smtClean="0"/>
              <a:t>You end up giving a summary that does not present the depth of your work</a:t>
            </a:r>
          </a:p>
          <a:p>
            <a:pPr lvl="1"/>
            <a:r>
              <a:rPr lang="en-GB" dirty="0" smtClean="0"/>
              <a:t>You do not present your evidence enough</a:t>
            </a:r>
          </a:p>
          <a:p>
            <a:pPr lvl="1"/>
            <a:r>
              <a:rPr lang="en-GB" dirty="0" smtClean="0"/>
              <a:t>You do not show how you have critically engaged with scholarship</a:t>
            </a:r>
          </a:p>
          <a:p>
            <a:pPr lvl="1"/>
            <a:r>
              <a:rPr lang="en-GB" dirty="0" smtClean="0"/>
              <a:t>You do not show how you have advanced in your research since your research plan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202" y="1600200"/>
            <a:ext cx="8780444" cy="5257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You will need to explain what you will concentrate on in the presentation and how it contributes to the overall argument of your </a:t>
            </a:r>
            <a:r>
              <a:rPr lang="en-GB" dirty="0" smtClean="0"/>
              <a:t>dissertation.</a:t>
            </a:r>
            <a:endParaRPr lang="en-GB" dirty="0" smtClean="0"/>
          </a:p>
          <a:p>
            <a:endParaRPr lang="en-GB" sz="1100" dirty="0" smtClean="0"/>
          </a:p>
          <a:p>
            <a:r>
              <a:rPr lang="en-GB" dirty="0" smtClean="0"/>
              <a:t>Do </a:t>
            </a:r>
            <a:r>
              <a:rPr lang="en-GB" dirty="0" smtClean="0"/>
              <a:t>not be afraid to say that this is the point that you have reached in your </a:t>
            </a:r>
            <a:r>
              <a:rPr lang="en-GB" dirty="0" smtClean="0"/>
              <a:t>research.</a:t>
            </a:r>
          </a:p>
          <a:p>
            <a:endParaRPr lang="en-GB" sz="1100" dirty="0"/>
          </a:p>
          <a:p>
            <a:r>
              <a:rPr lang="en-GB" dirty="0" smtClean="0"/>
              <a:t>It will be expected that the section you are focus on has been researched in some detail.</a:t>
            </a:r>
          </a:p>
          <a:p>
            <a:endParaRPr lang="en-GB" sz="1100" dirty="0"/>
          </a:p>
          <a:p>
            <a:r>
              <a:rPr lang="en-GB" dirty="0"/>
              <a:t>You will need to provide all of the evidence and the scholarly issues and show exactly how you have dealt with both.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Main: Option 2: 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not make clear how the specific argument you are presenting fits in with the overall </a:t>
            </a:r>
            <a:r>
              <a:rPr lang="en-GB" dirty="0" smtClean="0"/>
              <a:t>argument.</a:t>
            </a:r>
            <a:endParaRPr lang="en-GB" dirty="0" smtClean="0"/>
          </a:p>
          <a:p>
            <a:endParaRPr lang="en-GB" sz="1400" dirty="0" smtClean="0"/>
          </a:p>
          <a:p>
            <a:r>
              <a:rPr lang="en-GB" dirty="0" smtClean="0"/>
              <a:t>You </a:t>
            </a:r>
            <a:r>
              <a:rPr lang="en-GB" dirty="0" smtClean="0"/>
              <a:t>will not have managed a more advanced point in your research than in your research </a:t>
            </a:r>
            <a:r>
              <a:rPr lang="en-GB" dirty="0" smtClean="0"/>
              <a:t>plan.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Presentation: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Here again you show how your overall argument </a:t>
            </a:r>
            <a:r>
              <a:rPr lang="en-GB" dirty="0" smtClean="0"/>
              <a:t>works; if </a:t>
            </a:r>
            <a:r>
              <a:rPr lang="en-GB" dirty="0" smtClean="0"/>
              <a:t>you have chosen Option 2 </a:t>
            </a:r>
            <a:r>
              <a:rPr lang="en-GB" dirty="0" smtClean="0"/>
              <a:t>consider this in the context of how you think it will fit into the wider dissertation.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You </a:t>
            </a:r>
            <a:r>
              <a:rPr lang="en-GB" dirty="0" smtClean="0"/>
              <a:t>should also show what are your research plans for the </a:t>
            </a:r>
            <a:r>
              <a:rPr lang="en-GB" dirty="0" smtClean="0"/>
              <a:t>future.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PowerPoint or handout?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213075" cy="491076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How you present is up to you BUT it needs to be the correct medium for the research that you are </a:t>
            </a:r>
            <a:r>
              <a:rPr lang="en-GB" dirty="0" smtClean="0"/>
              <a:t>doing.</a:t>
            </a:r>
            <a:endParaRPr lang="en-GB" dirty="0" smtClean="0"/>
          </a:p>
          <a:p>
            <a:endParaRPr lang="en-GB" sz="1100" dirty="0" smtClean="0"/>
          </a:p>
          <a:p>
            <a:r>
              <a:rPr lang="en-GB" dirty="0" smtClean="0"/>
              <a:t>If </a:t>
            </a:r>
            <a:r>
              <a:rPr lang="en-GB" dirty="0" smtClean="0"/>
              <a:t>you are working mainly with text (close readings and the like), you may be better off with a handout, since text on a PowerPoint might not be the best </a:t>
            </a:r>
            <a:r>
              <a:rPr lang="en-GB" dirty="0" smtClean="0"/>
              <a:t>option.</a:t>
            </a:r>
            <a:endParaRPr lang="en-GB" dirty="0" smtClean="0"/>
          </a:p>
          <a:p>
            <a:endParaRPr lang="en-GB" sz="1200" dirty="0" smtClean="0"/>
          </a:p>
          <a:p>
            <a:r>
              <a:rPr lang="en-GB" dirty="0" smtClean="0"/>
              <a:t>If </a:t>
            </a:r>
            <a:r>
              <a:rPr lang="en-GB" dirty="0" smtClean="0"/>
              <a:t>you have iconographic evidence, maps, diagrams or a complicated argument, then a PowerPoint presentation might be the better </a:t>
            </a:r>
            <a:r>
              <a:rPr lang="en-GB" dirty="0" smtClean="0"/>
              <a:t>option.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Handout: Tips and Tricks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268159" cy="4855684"/>
          </a:xfrm>
        </p:spPr>
        <p:txBody>
          <a:bodyPr>
            <a:normAutofit/>
          </a:bodyPr>
          <a:lstStyle/>
          <a:p>
            <a:r>
              <a:rPr lang="en-GB" dirty="0" smtClean="0"/>
              <a:t>Do </a:t>
            </a:r>
            <a:r>
              <a:rPr lang="en-GB" dirty="0" smtClean="0"/>
              <a:t>not use too small a </a:t>
            </a:r>
            <a:r>
              <a:rPr lang="en-GB" dirty="0" smtClean="0"/>
              <a:t>font.</a:t>
            </a:r>
            <a:endParaRPr lang="en-GB" dirty="0" smtClean="0"/>
          </a:p>
          <a:p>
            <a:endParaRPr lang="en-GB" sz="2000" dirty="0" smtClean="0"/>
          </a:p>
          <a:p>
            <a:r>
              <a:rPr lang="en-GB" dirty="0" smtClean="0"/>
              <a:t>Divide </a:t>
            </a:r>
            <a:r>
              <a:rPr lang="en-GB" dirty="0" smtClean="0"/>
              <a:t>your handout in clear </a:t>
            </a:r>
            <a:r>
              <a:rPr lang="en-GB" dirty="0" smtClean="0"/>
              <a:t>sections.</a:t>
            </a:r>
            <a:endParaRPr lang="en-GB" dirty="0" smtClean="0"/>
          </a:p>
          <a:p>
            <a:endParaRPr lang="en-GB" sz="2000" dirty="0" smtClean="0"/>
          </a:p>
          <a:p>
            <a:r>
              <a:rPr lang="en-GB" dirty="0" smtClean="0"/>
              <a:t>Give </a:t>
            </a:r>
            <a:r>
              <a:rPr lang="en-GB" dirty="0" smtClean="0"/>
              <a:t>enough clear prompts in your presentation to your handout (and vice-versa</a:t>
            </a:r>
            <a:r>
              <a:rPr lang="en-GB" dirty="0" smtClean="0"/>
              <a:t>).</a:t>
            </a:r>
            <a:endParaRPr lang="en-GB" dirty="0" smtClean="0"/>
          </a:p>
          <a:p>
            <a:endParaRPr lang="en-GB" sz="2000" dirty="0" smtClean="0"/>
          </a:p>
          <a:p>
            <a:r>
              <a:rPr lang="en-GB" dirty="0" smtClean="0"/>
              <a:t>Use </a:t>
            </a:r>
            <a:r>
              <a:rPr lang="en-GB" dirty="0" smtClean="0"/>
              <a:t>underlining and bold to bring attention to the important parts of a </a:t>
            </a:r>
            <a:r>
              <a:rPr lang="en-GB" dirty="0" smtClean="0"/>
              <a:t>text.</a:t>
            </a:r>
            <a:endParaRPr lang="en-GB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 and timing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154236" y="1417639"/>
            <a:ext cx="8769427" cy="544036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 need to have mock presented your presentation several times</a:t>
            </a:r>
          </a:p>
          <a:p>
            <a:pPr lvl="1"/>
            <a:r>
              <a:rPr lang="en-GB" dirty="0" smtClean="0"/>
              <a:t>To time it. One iteration does not provide you with correct timing of the </a:t>
            </a:r>
            <a:r>
              <a:rPr lang="en-GB" dirty="0" smtClean="0"/>
              <a:t>content.</a:t>
            </a:r>
            <a:endParaRPr lang="en-GB" dirty="0" smtClean="0"/>
          </a:p>
          <a:p>
            <a:pPr lvl="1"/>
            <a:r>
              <a:rPr lang="en-GB" dirty="0" smtClean="0"/>
              <a:t>To know it as well as possible. you should not learn it by heart but you should not be surprised by </a:t>
            </a:r>
            <a:r>
              <a:rPr lang="en-GB" dirty="0" smtClean="0"/>
              <a:t>it.</a:t>
            </a:r>
          </a:p>
          <a:p>
            <a:pPr lvl="1"/>
            <a:r>
              <a:rPr lang="en-GB" dirty="0" smtClean="0"/>
              <a:t>If possible practice to an audience rather than just reading it allowed to yourself (assuming you have notes). </a:t>
            </a:r>
          </a:p>
          <a:p>
            <a:pPr lvl="1"/>
            <a:r>
              <a:rPr lang="en-GB" dirty="0" smtClean="0"/>
              <a:t>If you have a PowerPoint or handout ready use it in your practice. </a:t>
            </a:r>
          </a:p>
          <a:p>
            <a:pPr lvl="1"/>
            <a:r>
              <a:rPr lang="en-GB" dirty="0" smtClean="0"/>
              <a:t>If you have notes you may wish to put them into clear sub-section (e.g. connected to specific slides).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902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Pace: Slow </a:t>
            </a:r>
            <a:r>
              <a:rPr lang="en-GB" sz="4000" dirty="0" smtClean="0"/>
              <a:t>or Fast?</a:t>
            </a:r>
            <a:endParaRPr lang="en-GB" sz="40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286439" y="1239388"/>
            <a:ext cx="8427903" cy="2790805"/>
          </a:xfrm>
        </p:spPr>
        <p:txBody>
          <a:bodyPr>
            <a:normAutofit/>
          </a:bodyPr>
          <a:lstStyle/>
          <a:p>
            <a:r>
              <a:rPr lang="en-GB" sz="3200" dirty="0" smtClean="0"/>
              <a:t>Neither … </a:t>
            </a:r>
            <a:r>
              <a:rPr lang="en-GB" sz="3200" dirty="0" smtClean="0"/>
              <a:t>nor. Use </a:t>
            </a:r>
            <a:r>
              <a:rPr lang="en-GB" sz="3200" dirty="0" smtClean="0"/>
              <a:t>the pace that is most comfortable to you and is most understandable to your listeners.</a:t>
            </a:r>
            <a:endParaRPr lang="en-GB" sz="3200" dirty="0"/>
          </a:p>
        </p:txBody>
      </p:sp>
      <p:sp>
        <p:nvSpPr>
          <p:cNvPr id="6" name="Title 3"/>
          <p:cNvSpPr txBox="1">
            <a:spLocks/>
          </p:cNvSpPr>
          <p:nvPr/>
        </p:nvSpPr>
        <p:spPr>
          <a:xfrm>
            <a:off x="369065" y="2723133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/>
            <a:r>
              <a:rPr lang="en-GB" sz="4000" dirty="0" smtClean="0"/>
              <a:t>Tone </a:t>
            </a:r>
            <a:endParaRPr lang="en-GB" sz="4000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286438" y="3747237"/>
            <a:ext cx="8427903" cy="156976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GB" sz="3200" dirty="0" smtClean="0"/>
              <a:t>Be careful if using notes – it can lead people to speak in monotone.</a:t>
            </a:r>
          </a:p>
          <a:p>
            <a:pPr defTabSz="914400"/>
            <a:endParaRPr lang="en-GB" sz="1000" dirty="0" smtClean="0"/>
          </a:p>
        </p:txBody>
      </p:sp>
      <p:sp>
        <p:nvSpPr>
          <p:cNvPr id="8" name="Title 3"/>
          <p:cNvSpPr txBox="1">
            <a:spLocks/>
          </p:cNvSpPr>
          <p:nvPr/>
        </p:nvSpPr>
        <p:spPr>
          <a:xfrm>
            <a:off x="369065" y="4745506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/>
            <a:r>
              <a:rPr lang="en-GB" sz="4000" dirty="0" smtClean="0"/>
              <a:t>Eye contact </a:t>
            </a:r>
            <a:endParaRPr lang="en-GB" sz="4000" dirty="0"/>
          </a:p>
        </p:txBody>
      </p:sp>
      <p:sp>
        <p:nvSpPr>
          <p:cNvPr id="2" name="Rectangle 1"/>
          <p:cNvSpPr/>
          <p:nvPr/>
        </p:nvSpPr>
        <p:spPr>
          <a:xfrm>
            <a:off x="159745" y="5780782"/>
            <a:ext cx="881900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20624" lvl="0" indent="-384048" defTabSz="914400">
              <a:spcBef>
                <a:spcPct val="20000"/>
              </a:spcBef>
              <a:buClr>
                <a:srgbClr val="6EA0B0"/>
              </a:buClr>
              <a:buSzPct val="80000"/>
              <a:buFont typeface="Wingdings 2"/>
              <a:buChar char=""/>
            </a:pPr>
            <a:r>
              <a:rPr lang="en-GB" sz="3200" dirty="0">
                <a:solidFill>
                  <a:prstClr val="white"/>
                </a:solidFill>
              </a:rPr>
              <a:t>You need </a:t>
            </a:r>
            <a:r>
              <a:rPr lang="en-GB" sz="3200" dirty="0" smtClean="0">
                <a:solidFill>
                  <a:prstClr val="white"/>
                </a:solidFill>
              </a:rPr>
              <a:t>to at least periodically </a:t>
            </a:r>
            <a:r>
              <a:rPr lang="en-GB" sz="3200" dirty="0">
                <a:solidFill>
                  <a:prstClr val="white"/>
                </a:solidFill>
              </a:rPr>
              <a:t>look at your audience.</a:t>
            </a:r>
          </a:p>
        </p:txBody>
      </p:sp>
    </p:spTree>
    <p:extLst>
      <p:ext uri="{BB962C8B-B14F-4D97-AF65-F5344CB8AC3E}">
        <p14:creationId xmlns:p14="http://schemas.microsoft.com/office/powerpoint/2010/main" val="40914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 you get confused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30506" y="1600200"/>
            <a:ext cx="8350786" cy="495483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Stop.</a:t>
            </a:r>
          </a:p>
          <a:p>
            <a:endParaRPr lang="en-GB" sz="3600" dirty="0" smtClean="0"/>
          </a:p>
          <a:p>
            <a:r>
              <a:rPr lang="en-GB" sz="3600" dirty="0" smtClean="0"/>
              <a:t>Apologise </a:t>
            </a:r>
            <a:r>
              <a:rPr lang="en-GB" sz="3600" dirty="0" smtClean="0"/>
              <a:t>if you are really confused. </a:t>
            </a:r>
          </a:p>
          <a:p>
            <a:endParaRPr lang="en-GB" sz="3600" dirty="0" smtClean="0"/>
          </a:p>
          <a:p>
            <a:r>
              <a:rPr lang="en-GB" sz="3600" dirty="0" smtClean="0"/>
              <a:t>Start </a:t>
            </a:r>
            <a:r>
              <a:rPr lang="en-GB" sz="3600" dirty="0" smtClean="0"/>
              <a:t>again from the beginning of the sentence or paragraph.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960666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0"/>
            <a:ext cx="8058839" cy="1288973"/>
          </a:xfrm>
        </p:spPr>
        <p:txBody>
          <a:bodyPr>
            <a:normAutofit/>
          </a:bodyPr>
          <a:lstStyle/>
          <a:p>
            <a:r>
              <a:rPr lang="en-GB" dirty="0" smtClean="0"/>
              <a:t>Don’t forget the Marking Criteria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304" y="1189822"/>
            <a:ext cx="8824510" cy="5668178"/>
          </a:xfrm>
        </p:spPr>
        <p:txBody>
          <a:bodyPr>
            <a:normAutofit/>
          </a:bodyPr>
          <a:lstStyle/>
          <a:p>
            <a:r>
              <a:rPr lang="en-GB" dirty="0" smtClean="0"/>
              <a:t>Sources + CE1 (sophisticated evaluation of the evidence)</a:t>
            </a:r>
          </a:p>
          <a:p>
            <a:endParaRPr lang="en-GB" sz="500" dirty="0"/>
          </a:p>
          <a:p>
            <a:r>
              <a:rPr lang="en-GB" dirty="0" smtClean="0"/>
              <a:t>Scholarship  + CE2 (critical engagement with scholarship) </a:t>
            </a:r>
          </a:p>
          <a:p>
            <a:endParaRPr lang="en-GB" sz="500" dirty="0"/>
          </a:p>
          <a:p>
            <a:r>
              <a:rPr lang="en-GB" dirty="0" smtClean="0"/>
              <a:t>Argument, structure, relevance</a:t>
            </a:r>
          </a:p>
          <a:p>
            <a:endParaRPr lang="en-GB" sz="500" dirty="0"/>
          </a:p>
          <a:p>
            <a:r>
              <a:rPr lang="en-GB" dirty="0" smtClean="0"/>
              <a:t>Analytical approach </a:t>
            </a:r>
          </a:p>
          <a:p>
            <a:endParaRPr lang="en-GB" sz="500" dirty="0"/>
          </a:p>
          <a:p>
            <a:r>
              <a:rPr lang="en-GB" dirty="0" smtClean="0"/>
              <a:t>RCWS (clarity, tone, writing style, spelling and grammar) + guidelines (formatting)</a:t>
            </a:r>
          </a:p>
          <a:p>
            <a:endParaRPr lang="en-GB" sz="500" dirty="0"/>
          </a:p>
          <a:p>
            <a:r>
              <a:rPr lang="en-GB" dirty="0" smtClean="0"/>
              <a:t>Audience engagement, time keeping, presentational aid.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939882"/>
      </p:ext>
    </p:extLst>
  </p:cSld>
  <p:clrMapOvr>
    <a:masterClrMapping/>
  </p:clrMapOvr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551</TotalTime>
  <Words>997</Words>
  <Application>Microsoft Office PowerPoint</Application>
  <PresentationFormat>On-screen Show (4:3)</PresentationFormat>
  <Paragraphs>117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Franklin Gothic Book</vt:lpstr>
      <vt:lpstr>Wingdings 2</vt:lpstr>
      <vt:lpstr>Technic</vt:lpstr>
      <vt:lpstr>CLSK6002</vt:lpstr>
      <vt:lpstr>The Oral Presentation</vt:lpstr>
      <vt:lpstr>Who is going to be there?</vt:lpstr>
      <vt:lpstr>How long is the presentation?</vt:lpstr>
      <vt:lpstr>What will you be presenting on?</vt:lpstr>
      <vt:lpstr>Presentation: Introduction</vt:lpstr>
      <vt:lpstr>Presentation: Main </vt:lpstr>
      <vt:lpstr>Main: Option 1</vt:lpstr>
      <vt:lpstr>Main: Option 1: Risks</vt:lpstr>
      <vt:lpstr>Main: Option 2</vt:lpstr>
      <vt:lpstr>Main: Option 2: Risks</vt:lpstr>
      <vt:lpstr>Presentation: Conclusion</vt:lpstr>
      <vt:lpstr>PowerPoint or handout?</vt:lpstr>
      <vt:lpstr>Handout: Tips and Tricks</vt:lpstr>
      <vt:lpstr>Preparation and timing</vt:lpstr>
      <vt:lpstr>Pace: Slow or Fast?</vt:lpstr>
      <vt:lpstr>If you get confused</vt:lpstr>
      <vt:lpstr>Don’t forget the Marking Criteria</vt:lpstr>
    </vt:vector>
  </TitlesOfParts>
  <Company>UWL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HUSK6002 for Classics</dc:title>
  <dc:creator>Magdalena Ohrman</dc:creator>
  <cp:lastModifiedBy>Matt</cp:lastModifiedBy>
  <cp:revision>55</cp:revision>
  <dcterms:created xsi:type="dcterms:W3CDTF">2011-12-01T07:46:31Z</dcterms:created>
  <dcterms:modified xsi:type="dcterms:W3CDTF">2017-12-03T22:34:37Z</dcterms:modified>
</cp:coreProperties>
</file>