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4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752018-B70C-32C9-AC27-90F91CDC3F7F}" v="3" dt="2025-11-11T17:11:11.89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1618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7232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88854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52373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11/14/2025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0824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11/14/2025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4353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11/14/2025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4661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24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16392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0601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83880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11/14/2025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46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27" r:id="rId6"/>
    <p:sldLayoutId id="2147483823" r:id="rId7"/>
    <p:sldLayoutId id="2147483824" r:id="rId8"/>
    <p:sldLayoutId id="2147483825" r:id="rId9"/>
    <p:sldLayoutId id="2147483826" r:id="rId10"/>
    <p:sldLayoutId id="2147483828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ourwork/patient-participation/patient-centred-care/" TargetMode="External"/><Relationship Id="rId2" Type="http://schemas.openxmlformats.org/officeDocument/2006/relationships/hyperlink" Target="https://www.simplypsychology.org/carl-rogers.html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8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81225" y="1530443"/>
            <a:ext cx="5149326" cy="16436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b="1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Carl Rogers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9DEFB7A-0335-D26C-09A7-6FE2E41DEA9C}"/>
              </a:ext>
            </a:extLst>
          </p:cNvPr>
          <p:cNvSpPr txBox="1"/>
          <p:nvPr/>
        </p:nvSpPr>
        <p:spPr>
          <a:xfrm>
            <a:off x="7188" y="334116"/>
            <a:ext cx="2600425" cy="23544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50" dirty="0">
                <a:latin typeface="Posterama"/>
                <a:cs typeface="Posterama"/>
              </a:rPr>
              <a:t>Who was carl rogers and what he was known for</a:t>
            </a:r>
            <a:endParaRPr lang="en-US" sz="1050" dirty="0">
              <a:latin typeface="Avenir Next LT Pro"/>
              <a:cs typeface="Posterama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050" dirty="0"/>
              <a:t>Carl was born in 1902, </a:t>
            </a:r>
            <a:endParaRPr lang="en-US" sz="1050"/>
          </a:p>
          <a:p>
            <a:pPr marL="285750" indent="-285750">
              <a:buFont typeface="Arial,Sans-Serif"/>
              <a:buChar char="•"/>
            </a:pPr>
            <a:r>
              <a:rPr lang="en-GB" sz="1050" dirty="0"/>
              <a:t>American psychologist.</a:t>
            </a:r>
            <a:endParaRPr lang="en-US" sz="1050"/>
          </a:p>
          <a:p>
            <a:pPr marL="285750" indent="-285750">
              <a:buFont typeface="Arial,Sans-Serif"/>
              <a:buChar char="•"/>
            </a:pPr>
            <a:r>
              <a:rPr lang="en-GB" sz="1050" dirty="0"/>
              <a:t>Founder of the humanistic approach in psychology.</a:t>
            </a:r>
          </a:p>
          <a:p>
            <a:pPr marL="285750" indent="-285750">
              <a:buFont typeface="Arial,Sans-Serif"/>
              <a:buChar char="•"/>
            </a:pPr>
            <a:r>
              <a:rPr lang="en-GB" sz="1050" dirty="0"/>
              <a:t>Father of Person-Centred Therapy</a:t>
            </a:r>
            <a:endParaRPr lang="en-US" sz="1050"/>
          </a:p>
          <a:p>
            <a:pPr marL="285750" indent="-285750">
              <a:buFont typeface="Arial,Sans-Serif"/>
              <a:buChar char="•"/>
            </a:pPr>
            <a:r>
              <a:rPr lang="en-GB" sz="1050" dirty="0"/>
              <a:t>He believed that people have an innate drive for growth and self-actualisation.</a:t>
            </a:r>
          </a:p>
          <a:p>
            <a:pPr marL="285750" indent="-285750">
              <a:buFont typeface="Arial,Sans-Serif"/>
              <a:buChar char="•"/>
            </a:pPr>
            <a:r>
              <a:rPr lang="en-GB" sz="1050" dirty="0"/>
              <a:t>He developed the person-centred approach to therapy.</a:t>
            </a:r>
          </a:p>
          <a:p>
            <a:endParaRPr lang="en-GB" sz="1050" dirty="0"/>
          </a:p>
          <a:p>
            <a:endParaRPr lang="en-US" sz="105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0267132-7508-84EC-4B09-262AF968ABBC}"/>
              </a:ext>
            </a:extLst>
          </p:cNvPr>
          <p:cNvSpPr txBox="1"/>
          <p:nvPr/>
        </p:nvSpPr>
        <p:spPr>
          <a:xfrm>
            <a:off x="7898795" y="226912"/>
            <a:ext cx="3332672" cy="30146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GB" sz="1050" dirty="0">
                <a:latin typeface="Posterama"/>
                <a:cs typeface="Posterama"/>
              </a:rPr>
              <a:t>Key Theory: The Person-Centred Approach </a:t>
            </a:r>
            <a:endParaRPr lang="en-US" sz="1050" dirty="0" err="1">
              <a:latin typeface="Posterama"/>
              <a:cs typeface="Posterama"/>
            </a:endParaRPr>
          </a:p>
          <a:p>
            <a:pPr>
              <a:spcBef>
                <a:spcPts val="1000"/>
              </a:spcBef>
            </a:pPr>
            <a:r>
              <a:rPr lang="en-GB" sz="1050" dirty="0">
                <a:latin typeface="Calibri"/>
                <a:ea typeface="Calibri"/>
                <a:cs typeface="Calibri"/>
              </a:rPr>
              <a:t>Focuses on creating a supportive environment for personal growth.</a:t>
            </a:r>
          </a:p>
          <a:p>
            <a:pPr>
              <a:spcBef>
                <a:spcPts val="1000"/>
              </a:spcBef>
            </a:pPr>
            <a:r>
              <a:rPr lang="en-GB" sz="1050" dirty="0">
                <a:latin typeface="Calibri"/>
                <a:ea typeface="Calibri"/>
                <a:cs typeface="Calibri"/>
              </a:rPr>
              <a:t>The therapist provides three core conditions:</a:t>
            </a:r>
          </a:p>
          <a:p>
            <a:pPr marL="800100" lvl="1" indent="-342900">
              <a:spcBef>
                <a:spcPts val="500"/>
              </a:spcBef>
              <a:buAutoNum type="arabicPeriod"/>
            </a:pPr>
            <a:r>
              <a:rPr lang="en-GB" sz="1050" dirty="0">
                <a:latin typeface="Calibri"/>
                <a:ea typeface="Calibri"/>
                <a:cs typeface="Calibri"/>
              </a:rPr>
              <a:t>Congruence – being genuine and transparent.</a:t>
            </a:r>
          </a:p>
          <a:p>
            <a:pPr marL="800100" lvl="1" indent="-342900">
              <a:spcBef>
                <a:spcPts val="500"/>
              </a:spcBef>
              <a:buAutoNum type="arabicPeriod"/>
            </a:pPr>
            <a:r>
              <a:rPr lang="en-GB" sz="1050" dirty="0">
                <a:latin typeface="Calibri"/>
                <a:ea typeface="Calibri"/>
                <a:cs typeface="Calibri"/>
              </a:rPr>
              <a:t>Unconditional Positive Regard (UPR) – accept ingthe client without judgment. </a:t>
            </a:r>
          </a:p>
          <a:p>
            <a:pPr marL="800100" lvl="1" indent="-342900">
              <a:spcBef>
                <a:spcPts val="500"/>
              </a:spcBef>
              <a:buAutoNum type="arabicPeriod"/>
            </a:pPr>
            <a:r>
              <a:rPr lang="en-GB" sz="1050" dirty="0">
                <a:latin typeface="Calibri"/>
                <a:ea typeface="Calibri"/>
                <a:cs typeface="Calibri"/>
              </a:rPr>
              <a:t>Empathy – understanding the client’s feelings and perspective.</a:t>
            </a:r>
          </a:p>
          <a:p>
            <a:pPr>
              <a:spcBef>
                <a:spcPts val="1000"/>
              </a:spcBef>
            </a:pPr>
            <a:r>
              <a:rPr lang="en-GB" sz="1050" dirty="0">
                <a:latin typeface="Calibri"/>
                <a:ea typeface="Calibri"/>
                <a:cs typeface="Calibri"/>
              </a:rPr>
              <a:t>Encourages the client to take the lead in find </a:t>
            </a:r>
            <a:r>
              <a:rPr lang="en-GB" sz="1050" dirty="0" err="1">
                <a:latin typeface="Calibri"/>
                <a:ea typeface="Calibri"/>
                <a:cs typeface="Calibri"/>
              </a:rPr>
              <a:t>ingtheir</a:t>
            </a:r>
            <a:r>
              <a:rPr lang="en-GB" sz="1050" dirty="0">
                <a:latin typeface="Calibri"/>
                <a:ea typeface="Calibri"/>
                <a:cs typeface="Calibri"/>
              </a:rPr>
              <a:t> own solutions.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endParaRPr lang="en-GB" sz="1050" dirty="0">
              <a:latin typeface="Posterama"/>
              <a:cs typeface="Posterama"/>
            </a:endParaRPr>
          </a:p>
          <a:p>
            <a:pPr algn="l"/>
            <a:endParaRPr lang="en-GB" dirty="0">
              <a:latin typeface="Avenir Next LT Pro"/>
              <a:cs typeface="Posterama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23B28F-06F6-34CC-F694-E05819A1CC2E}"/>
              </a:ext>
            </a:extLst>
          </p:cNvPr>
          <p:cNvSpPr txBox="1"/>
          <p:nvPr/>
        </p:nvSpPr>
        <p:spPr>
          <a:xfrm>
            <a:off x="3249283" y="1186133"/>
            <a:ext cx="3709358" cy="15106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ts val="1350"/>
              </a:lnSpc>
            </a:pPr>
            <a:r>
              <a:rPr lang="en-GB" sz="1050" dirty="0">
                <a:solidFill>
                  <a:srgbClr val="262626"/>
                </a:solidFill>
                <a:latin typeface="Calibri"/>
                <a:ea typeface="Arial"/>
                <a:cs typeface="Arial"/>
              </a:rPr>
              <a:t>impact</a:t>
            </a:r>
            <a:r>
              <a:rPr lang="en-GB" sz="1050" baseline="0" dirty="0">
                <a:solidFill>
                  <a:srgbClr val="262626"/>
                </a:solidFill>
                <a:latin typeface="Calibri"/>
                <a:ea typeface="Arial"/>
                <a:cs typeface="Arial"/>
              </a:rPr>
              <a:t> on Health and Social Care Practice</a:t>
            </a:r>
            <a:r>
              <a:rPr lang="en-US" sz="1050" dirty="0">
                <a:solidFill>
                  <a:srgbClr val="262626"/>
                </a:solidFill>
                <a:latin typeface="Calibri"/>
                <a:ea typeface="Arial"/>
                <a:cs typeface="Arial"/>
              </a:rPr>
              <a:t>​</a:t>
            </a:r>
            <a:endParaRPr lang="en-US" dirty="0">
              <a:solidFill>
                <a:srgbClr val="262626"/>
              </a:solidFill>
              <a:latin typeface="Avenir Next LT Pro"/>
              <a:ea typeface="Arial"/>
              <a:cs typeface="Arial"/>
            </a:endParaRPr>
          </a:p>
          <a:p>
            <a:pPr lvl="0">
              <a:lnSpc>
                <a:spcPts val="1350"/>
              </a:lnSpc>
            </a:pPr>
            <a:br>
              <a:rPr lang="en-US" sz="1050" dirty="0">
                <a:latin typeface="Calibri"/>
                <a:ea typeface="Arial"/>
                <a:cs typeface="Arial"/>
              </a:rPr>
            </a:br>
            <a:r>
              <a:rPr lang="en-GB" sz="1050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Influenced counselling and social work practice — focus on empathy and listening.</a:t>
            </a:r>
            <a:r>
              <a:rPr lang="en-US" sz="105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​</a:t>
            </a:r>
            <a:endParaRPr lang="en-US"/>
          </a:p>
          <a:p>
            <a:pPr lvl="0" rtl="0">
              <a:lnSpc>
                <a:spcPts val="1350"/>
              </a:lnSpc>
            </a:pPr>
            <a:r>
              <a:rPr lang="en-GB" sz="1050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Shaped patient-centred care models in healthcare.</a:t>
            </a:r>
            <a:r>
              <a:rPr lang="en-US" sz="105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​</a:t>
            </a:r>
          </a:p>
          <a:p>
            <a:pPr lvl="0" rtl="0">
              <a:lnSpc>
                <a:spcPts val="1350"/>
              </a:lnSpc>
            </a:pPr>
            <a:r>
              <a:rPr lang="en-GB" sz="1050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Helps create strong therapeutic relationships between staff and clients.</a:t>
            </a:r>
          </a:p>
          <a:p>
            <a:pPr algn="ctr"/>
            <a:endParaRPr lang="en-GB" sz="105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CEAF7E-277F-9F17-1179-C0EB874756F3}"/>
              </a:ext>
            </a:extLst>
          </p:cNvPr>
          <p:cNvSpPr txBox="1"/>
          <p:nvPr/>
        </p:nvSpPr>
        <p:spPr>
          <a:xfrm>
            <a:off x="0" y="3026434"/>
            <a:ext cx="6096000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0" rtl="0"/>
            <a:r>
              <a:rPr lang="en-GB" sz="1050" baseline="0">
                <a:solidFill>
                  <a:srgbClr val="262626"/>
                </a:solidFill>
                <a:latin typeface="Posterama"/>
                <a:ea typeface="Arial"/>
                <a:cs typeface="Arial"/>
              </a:rPr>
              <a:t>Ethics in the Person-Centred Approach</a:t>
            </a:r>
            <a:r>
              <a:rPr lang="en-US" sz="1050">
                <a:solidFill>
                  <a:srgbClr val="262626"/>
                </a:solidFill>
                <a:latin typeface="Posterama"/>
                <a:ea typeface="Arial"/>
                <a:cs typeface="Arial"/>
              </a:rPr>
              <a:t>​</a:t>
            </a:r>
            <a:endParaRPr lang="en-US"/>
          </a:p>
          <a:p>
            <a:pPr marL="285750" lvl="0" indent="-285750" rtl="0">
              <a:buFont typeface="Arial,Sans-Serif"/>
              <a:buChar char="•"/>
            </a:pPr>
            <a:endParaRPr lang="en-GB" sz="1050" dirty="0">
              <a:solidFill>
                <a:srgbClr val="262626"/>
              </a:solidFill>
              <a:latin typeface="Arial"/>
              <a:ea typeface="Arial"/>
              <a:cs typeface="Arial"/>
            </a:endParaRPr>
          </a:p>
          <a:p>
            <a:pPr marL="285750" lvl="0" indent="-285750" rtl="0">
              <a:buFont typeface="Arial,Sans-Serif"/>
              <a:buChar char="•"/>
            </a:pPr>
            <a:r>
              <a:rPr lang="en-GB" sz="1050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Respects confidentiality, autonomy, and dignity.</a:t>
            </a:r>
            <a:r>
              <a:rPr lang="en-GB" sz="105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​</a:t>
            </a:r>
          </a:p>
          <a:p>
            <a:pPr marL="285750" lvl="0" indent="-285750" rtl="0">
              <a:buFont typeface="Arial,Sans-Serif"/>
              <a:buChar char="•"/>
            </a:pPr>
            <a:r>
              <a:rPr lang="en-GB" sz="1050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Promotes non-judgmental practice.</a:t>
            </a:r>
            <a:r>
              <a:rPr lang="en-GB" sz="105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​</a:t>
            </a:r>
          </a:p>
          <a:p>
            <a:pPr marL="285750" lvl="0" indent="-285750" rtl="0">
              <a:buFont typeface="Arial,Sans-Serif"/>
              <a:buChar char="•"/>
            </a:pPr>
            <a:r>
              <a:rPr lang="en-GB" sz="1050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Self-determination and client choice.</a:t>
            </a:r>
            <a:r>
              <a:rPr lang="en-GB" sz="105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​</a:t>
            </a:r>
          </a:p>
          <a:p>
            <a:pPr marL="285750" lvl="0" indent="-285750" rtl="0">
              <a:buFont typeface="Arial,Sans-Serif"/>
              <a:buChar char="•"/>
            </a:pPr>
            <a:r>
              <a:rPr lang="en-GB" sz="1050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Helps maintain professional boundaries in care relationships.</a:t>
            </a:r>
            <a:r>
              <a:rPr lang="en-GB" sz="105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​</a:t>
            </a:r>
          </a:p>
          <a:p>
            <a:pPr rtl="0"/>
            <a:r>
              <a:rPr lang="en-GB" sz="1050" dirty="0">
                <a:solidFill>
                  <a:srgbClr val="262626"/>
                </a:solidFill>
                <a:latin typeface="Avenir Next LT Pro"/>
                <a:ea typeface="Segoe UI"/>
                <a:cs typeface="Segoe UI"/>
              </a:rPr>
              <a:t>​</a:t>
            </a:r>
          </a:p>
          <a:p>
            <a:pPr algn="ctr"/>
            <a:endParaRPr lang="en-GB" sz="105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4CB78B-5A99-6117-D93E-F2C55AC93CF4}"/>
              </a:ext>
            </a:extLst>
          </p:cNvPr>
          <p:cNvSpPr txBox="1"/>
          <p:nvPr/>
        </p:nvSpPr>
        <p:spPr>
          <a:xfrm>
            <a:off x="5808453" y="3026434"/>
            <a:ext cx="6096000" cy="15004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GB" sz="1050" baseline="0" dirty="0">
                <a:solidFill>
                  <a:srgbClr val="262626"/>
                </a:solidFill>
                <a:latin typeface="Posterama"/>
                <a:ea typeface="Segoe UI"/>
                <a:cs typeface="Segoe UI"/>
              </a:rPr>
              <a:t>Limitations /Criticisms</a:t>
            </a:r>
            <a:r>
              <a:rPr lang="en-GB" sz="1050" dirty="0">
                <a:solidFill>
                  <a:srgbClr val="262626"/>
                </a:solidFill>
                <a:latin typeface="Posterama"/>
                <a:ea typeface="Segoe UI"/>
                <a:cs typeface="Segoe UI"/>
              </a:rPr>
              <a:t>​</a:t>
            </a:r>
          </a:p>
          <a:p>
            <a:pPr rtl="0"/>
            <a:r>
              <a:rPr lang="en-GB" sz="1050" dirty="0">
                <a:solidFill>
                  <a:srgbClr val="262626"/>
                </a:solidFill>
                <a:latin typeface="Calibri"/>
                <a:ea typeface="Segoe UI"/>
                <a:cs typeface="Segoe UI"/>
              </a:rPr>
              <a:t>​</a:t>
            </a:r>
          </a:p>
          <a:p>
            <a:pPr marL="342900" lvl="0" indent="-342900" rtl="0">
              <a:buFont typeface="Arial,Sans-Serif"/>
              <a:buChar char="•"/>
            </a:pPr>
            <a:r>
              <a:rPr lang="en-GB" sz="1050" baseline="0" dirty="0">
                <a:solidFill>
                  <a:srgbClr val="262626"/>
                </a:solidFill>
                <a:latin typeface="Calibri"/>
                <a:ea typeface="Arial"/>
                <a:cs typeface="Arial"/>
              </a:rPr>
              <a:t>May not be suitable for clients who need structured guidance.</a:t>
            </a:r>
            <a:r>
              <a:rPr lang="en-US" sz="1050" dirty="0">
                <a:solidFill>
                  <a:srgbClr val="262626"/>
                </a:solidFill>
                <a:latin typeface="Calibri"/>
                <a:ea typeface="Arial"/>
                <a:cs typeface="Arial"/>
              </a:rPr>
              <a:t>​</a:t>
            </a:r>
          </a:p>
          <a:p>
            <a:pPr marL="342900" lvl="0" indent="-342900" rtl="0">
              <a:buFont typeface="Arial,Sans-Serif"/>
              <a:buChar char="•"/>
            </a:pPr>
            <a:r>
              <a:rPr lang="en-GB" sz="1050" baseline="0" dirty="0">
                <a:solidFill>
                  <a:srgbClr val="262626"/>
                </a:solidFill>
                <a:latin typeface="Calibri"/>
                <a:ea typeface="Arial"/>
                <a:cs typeface="Arial"/>
              </a:rPr>
              <a:t>Relies heavily on client motivation.</a:t>
            </a:r>
            <a:r>
              <a:rPr lang="en-US" sz="1050" dirty="0">
                <a:solidFill>
                  <a:srgbClr val="262626"/>
                </a:solidFill>
                <a:latin typeface="Calibri"/>
                <a:ea typeface="Arial"/>
                <a:cs typeface="Arial"/>
              </a:rPr>
              <a:t>​</a:t>
            </a:r>
          </a:p>
          <a:p>
            <a:pPr marL="342900" lvl="0" indent="-342900" rtl="0">
              <a:buFont typeface="Arial,Sans-Serif"/>
              <a:buChar char="•"/>
            </a:pPr>
            <a:r>
              <a:rPr lang="en-GB" sz="1050" baseline="0" dirty="0">
                <a:solidFill>
                  <a:srgbClr val="262626"/>
                </a:solidFill>
                <a:latin typeface="Calibri"/>
                <a:ea typeface="Arial"/>
                <a:cs typeface="Arial"/>
              </a:rPr>
              <a:t>Lacks specific techniques for severe mental health issues</a:t>
            </a:r>
            <a:r>
              <a:rPr lang="en-US" sz="1050" dirty="0">
                <a:solidFill>
                  <a:srgbClr val="262626"/>
                </a:solidFill>
                <a:latin typeface="Calibri"/>
                <a:ea typeface="Arial"/>
                <a:cs typeface="Arial"/>
              </a:rPr>
              <a:t>​</a:t>
            </a:r>
          </a:p>
          <a:p>
            <a:pPr marL="342900" lvl="0" indent="-342900" rtl="0">
              <a:buFont typeface="Arial,Sans-Serif"/>
              <a:buChar char="•"/>
            </a:pPr>
            <a:r>
              <a:rPr lang="en-GB" sz="1050" baseline="0" dirty="0">
                <a:solidFill>
                  <a:srgbClr val="262626"/>
                </a:solidFill>
                <a:latin typeface="Calibri"/>
                <a:ea typeface="Arial"/>
                <a:cs typeface="Arial"/>
              </a:rPr>
              <a:t>Time-consuming compared to directive therapies.</a:t>
            </a:r>
            <a:r>
              <a:rPr lang="en-GB" sz="1050" dirty="0">
                <a:solidFill>
                  <a:srgbClr val="262626"/>
                </a:solidFill>
                <a:latin typeface="Calibri"/>
                <a:ea typeface="Arial"/>
                <a:cs typeface="Arial"/>
              </a:rPr>
              <a:t>​</a:t>
            </a:r>
          </a:p>
          <a:p>
            <a:pPr rtl="0"/>
            <a:r>
              <a:rPr lang="en-GB" sz="1050" dirty="0">
                <a:solidFill>
                  <a:srgbClr val="262626"/>
                </a:solidFill>
                <a:latin typeface="Calibri"/>
                <a:ea typeface="Segoe UI"/>
                <a:cs typeface="Segoe UI"/>
              </a:rPr>
              <a:t>​</a:t>
            </a:r>
          </a:p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D1C2F8-B369-99B8-B2B4-C4D880EDB14B}"/>
              </a:ext>
            </a:extLst>
          </p:cNvPr>
          <p:cNvSpPr txBox="1"/>
          <p:nvPr/>
        </p:nvSpPr>
        <p:spPr>
          <a:xfrm>
            <a:off x="6599207" y="4651075"/>
            <a:ext cx="6096000" cy="14696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50" baseline="0" dirty="0">
                <a:solidFill>
                  <a:srgbClr val="262626"/>
                </a:solidFill>
                <a:latin typeface="Posterama"/>
                <a:ea typeface="Segoe UI"/>
                <a:cs typeface="Segoe UI"/>
              </a:rPr>
              <a:t>Legacy of </a:t>
            </a:r>
            <a:r>
              <a:rPr lang="en-GB" sz="1050" dirty="0">
                <a:solidFill>
                  <a:srgbClr val="262626"/>
                </a:solidFill>
                <a:latin typeface="Posterama"/>
                <a:ea typeface="Segoe UI"/>
                <a:cs typeface="Segoe UI"/>
              </a:rPr>
              <a:t>Carl Rogers​</a:t>
            </a:r>
          </a:p>
          <a:p>
            <a:pPr rtl="0"/>
            <a:r>
              <a:rPr lang="en-GB" sz="1050" dirty="0">
                <a:solidFill>
                  <a:srgbClr val="262626"/>
                </a:solidFill>
                <a:latin typeface="Avenir Next LT Pro"/>
                <a:ea typeface="Segoe UI"/>
                <a:cs typeface="Segoe UI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r>
              <a:rPr lang="en-GB" sz="1050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Rogers’ ideas remain central to </a:t>
            </a:r>
            <a:r>
              <a:rPr lang="en-GB" sz="105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modern counselling</a:t>
            </a:r>
            <a:r>
              <a:rPr lang="en-GB" sz="1050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, nursing, and social work.</a:t>
            </a:r>
            <a:r>
              <a:rPr lang="en-GB" sz="105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r>
              <a:rPr lang="en-GB" sz="1050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Inspired the shift toward person centred </a:t>
            </a:r>
            <a:r>
              <a:rPr lang="en-GB" sz="105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and holistic</a:t>
            </a:r>
            <a:r>
              <a:rPr lang="en-GB" sz="1050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 care.</a:t>
            </a:r>
            <a:r>
              <a:rPr lang="en-GB" sz="105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r>
              <a:rPr lang="en-GB" sz="1050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His approach reinforces the belief </a:t>
            </a:r>
            <a:r>
              <a:rPr lang="en-GB" sz="105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that empathy</a:t>
            </a:r>
            <a:r>
              <a:rPr lang="en-GB" sz="1050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 and respect lead to </a:t>
            </a:r>
            <a:r>
              <a:rPr lang="en-GB" sz="105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better out comes</a:t>
            </a:r>
            <a:r>
              <a:rPr lang="en-GB" sz="1050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.</a:t>
            </a:r>
            <a:r>
              <a:rPr lang="en-GB" sz="105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​</a:t>
            </a:r>
          </a:p>
          <a:p>
            <a:pPr rtl="0"/>
            <a:r>
              <a:rPr lang="en-GB" sz="1900" dirty="0">
                <a:solidFill>
                  <a:srgbClr val="262626"/>
                </a:solidFill>
                <a:latin typeface="Avenir Next LT Pro"/>
                <a:ea typeface="Segoe UI"/>
                <a:cs typeface="Segoe UI"/>
              </a:rPr>
              <a:t>​</a:t>
            </a:r>
          </a:p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B95E66-0B4F-5458-CB23-B40D7B4E602B}"/>
              </a:ext>
            </a:extLst>
          </p:cNvPr>
          <p:cNvSpPr txBox="1"/>
          <p:nvPr/>
        </p:nvSpPr>
        <p:spPr>
          <a:xfrm>
            <a:off x="0" y="4651075"/>
            <a:ext cx="6096000" cy="23006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0" rtl="0">
              <a:lnSpc>
                <a:spcPts val="2550"/>
              </a:lnSpc>
            </a:pPr>
            <a:r>
              <a:rPr lang="en-GB" sz="1050" baseline="0" dirty="0">
                <a:solidFill>
                  <a:srgbClr val="262626"/>
                </a:solidFill>
                <a:latin typeface="Posterama"/>
                <a:ea typeface="Arial"/>
                <a:cs typeface="Arial"/>
              </a:rPr>
              <a:t>References</a:t>
            </a:r>
            <a:r>
              <a:rPr lang="en-GB" sz="1050" dirty="0">
                <a:solidFill>
                  <a:srgbClr val="262626"/>
                </a:solidFill>
                <a:latin typeface="Posterama"/>
                <a:ea typeface="Arial"/>
                <a:cs typeface="Arial"/>
              </a:rPr>
              <a:t>​</a:t>
            </a:r>
            <a:endParaRPr lang="en-US"/>
          </a:p>
          <a:p>
            <a:pPr marL="285750" lvl="0" indent="-285750" rtl="0">
              <a:buFont typeface="Arial,Sans-Serif"/>
              <a:buChar char="•"/>
            </a:pPr>
            <a:endParaRPr lang="en-GB" sz="1050" dirty="0">
              <a:solidFill>
                <a:srgbClr val="262626"/>
              </a:solidFill>
              <a:latin typeface="Arial"/>
              <a:ea typeface="Arial"/>
              <a:cs typeface="Arial"/>
            </a:endParaRPr>
          </a:p>
          <a:p>
            <a:pPr lvl="0" rtl="0">
              <a:lnSpc>
                <a:spcPts val="1050"/>
              </a:lnSpc>
            </a:pPr>
            <a:r>
              <a:rPr lang="en-GB" sz="1050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McLeod, S. (2019) </a:t>
            </a:r>
            <a:r>
              <a:rPr lang="en-GB" sz="1050" i="1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Carl Rogers’ Person-</a:t>
            </a:r>
            <a:r>
              <a:rPr lang="en-GB" sz="1050" i="1" baseline="0" err="1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Centered</a:t>
            </a:r>
            <a:r>
              <a:rPr lang="en-GB" sz="1050" i="1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 Therapy</a:t>
            </a:r>
            <a:r>
              <a:rPr lang="en-GB" sz="1050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. Simply Psychology. Available at: </a:t>
            </a:r>
            <a:r>
              <a:rPr lang="en-GB" sz="1050" u="sng" strike="noStrike" baseline="0" dirty="0">
                <a:solidFill>
                  <a:srgbClr val="3E8FF1"/>
                </a:solidFill>
                <a:latin typeface="Avenir Next LT Pro"/>
                <a:ea typeface="Arial"/>
                <a:cs typeface="Arial"/>
                <a:hlinkClick r:id="rId2"/>
              </a:rPr>
              <a:t>https://www.simplypsychology.org/carl-rogers.html</a:t>
            </a:r>
            <a:r>
              <a:rPr lang="en-GB" sz="1050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 (Accessed: 26 October 2025).</a:t>
            </a:r>
            <a:r>
              <a:rPr lang="en-US" sz="105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​</a:t>
            </a:r>
          </a:p>
          <a:p>
            <a:pPr lvl="0" rtl="0">
              <a:lnSpc>
                <a:spcPts val="1050"/>
              </a:lnSpc>
            </a:pPr>
            <a:r>
              <a:rPr lang="en-GB" sz="1050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Rogers, C.R. (1951) </a:t>
            </a:r>
            <a:r>
              <a:rPr lang="en-GB" sz="1050" i="1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Client-</a:t>
            </a:r>
            <a:r>
              <a:rPr lang="en-GB" sz="1050" i="1" baseline="0" dirty="0" err="1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Centered</a:t>
            </a:r>
            <a:r>
              <a:rPr lang="en-GB" sz="1050" i="1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 Therapy: Its Current Practice, Implications and Theory. </a:t>
            </a:r>
            <a:r>
              <a:rPr lang="en-GB" sz="1050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Boston: Houghton Mifflin.</a:t>
            </a:r>
            <a:r>
              <a:rPr lang="en-GB" sz="105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​</a:t>
            </a:r>
          </a:p>
          <a:p>
            <a:pPr lvl="0" rtl="0">
              <a:lnSpc>
                <a:spcPts val="1050"/>
              </a:lnSpc>
            </a:pPr>
            <a:r>
              <a:rPr lang="en-GB" sz="1050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Rogers, C.R. (1961) </a:t>
            </a:r>
            <a:r>
              <a:rPr lang="en-GB" sz="1050" i="1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On Becoming a Person: A Therapist’s View of Psychotherapy.</a:t>
            </a:r>
            <a:r>
              <a:rPr lang="en-GB" sz="1050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 Boston: Houghton Mifflin.</a:t>
            </a:r>
            <a:r>
              <a:rPr lang="en-GB" sz="105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​</a:t>
            </a:r>
          </a:p>
          <a:p>
            <a:pPr lvl="0" rtl="0">
              <a:lnSpc>
                <a:spcPts val="1050"/>
              </a:lnSpc>
            </a:pPr>
            <a:r>
              <a:rPr lang="en-GB" sz="1050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NHS (2020) </a:t>
            </a:r>
            <a:r>
              <a:rPr lang="en-GB" sz="1050" i="1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Person-Centred Care.</a:t>
            </a:r>
            <a:r>
              <a:rPr lang="en-GB" sz="1050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 Available at: </a:t>
            </a:r>
            <a:r>
              <a:rPr lang="en-GB" sz="1050" u="sng" strike="noStrike" baseline="0" dirty="0">
                <a:solidFill>
                  <a:srgbClr val="3E8FF1"/>
                </a:solidFill>
                <a:latin typeface="Avenir Next LT Pro"/>
                <a:ea typeface="Arial"/>
                <a:cs typeface="Arial"/>
                <a:hlinkClick r:id="rId3"/>
              </a:rPr>
              <a:t>https://www.england.nhs.uk/ourwork/patient-participation/patient-centred-care/</a:t>
            </a:r>
            <a:r>
              <a:rPr lang="en-GB" sz="1050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 (Accessed: 30 October 2025).</a:t>
            </a:r>
            <a:r>
              <a:rPr lang="en-GB" sz="105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​</a:t>
            </a:r>
          </a:p>
          <a:p>
            <a:pPr lvl="0" rtl="0">
              <a:lnSpc>
                <a:spcPts val="1050"/>
              </a:lnSpc>
            </a:pPr>
            <a:r>
              <a:rPr lang="en-GB" sz="1050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Rodgers, B. and Tudor, K. (2020) ‘Person-centred therapy: A radical paradigm in a new world’, </a:t>
            </a:r>
            <a:r>
              <a:rPr lang="en-GB" sz="1050" i="1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New Zealand Journal of Counselling</a:t>
            </a:r>
            <a:r>
              <a:rPr lang="en-GB" sz="1050" baseline="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, 40(2), pp. 21–38.</a:t>
            </a:r>
            <a:r>
              <a:rPr lang="en-GB" sz="1050" dirty="0">
                <a:solidFill>
                  <a:srgbClr val="262626"/>
                </a:solidFill>
                <a:latin typeface="Avenir Next LT Pro"/>
                <a:ea typeface="Arial"/>
                <a:cs typeface="Arial"/>
              </a:rPr>
              <a:t>​</a:t>
            </a:r>
          </a:p>
          <a:p>
            <a:pPr rtl="0">
              <a:lnSpc>
                <a:spcPts val="1050"/>
              </a:lnSpc>
            </a:pPr>
            <a:r>
              <a:rPr lang="en-GB" sz="1050" dirty="0">
                <a:solidFill>
                  <a:srgbClr val="262626"/>
                </a:solidFill>
                <a:latin typeface="Avenir Next LT Pro"/>
                <a:ea typeface="Segoe UI"/>
                <a:cs typeface="Segoe UI"/>
              </a:rPr>
              <a:t>​</a:t>
            </a:r>
          </a:p>
          <a:p>
            <a:pPr algn="ctr"/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SplashVTI</vt:lpstr>
      <vt:lpstr>Carl Rogers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431</cp:revision>
  <dcterms:created xsi:type="dcterms:W3CDTF">2025-10-26T23:43:30Z</dcterms:created>
  <dcterms:modified xsi:type="dcterms:W3CDTF">2025-11-14T17:18:03Z</dcterms:modified>
</cp:coreProperties>
</file>