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39"/>
  </p:notesMasterIdLst>
  <p:sldIdLst>
    <p:sldId id="256" r:id="rId4"/>
    <p:sldId id="271" r:id="rId5"/>
    <p:sldId id="272" r:id="rId6"/>
    <p:sldId id="273" r:id="rId7"/>
    <p:sldId id="274" r:id="rId8"/>
    <p:sldId id="275" r:id="rId9"/>
    <p:sldId id="276" r:id="rId10"/>
    <p:sldId id="277" r:id="rId11"/>
    <p:sldId id="257" r:id="rId12"/>
    <p:sldId id="258" r:id="rId13"/>
    <p:sldId id="259" r:id="rId14"/>
    <p:sldId id="260" r:id="rId15"/>
    <p:sldId id="261" r:id="rId16"/>
    <p:sldId id="262" r:id="rId17"/>
    <p:sldId id="263" r:id="rId18"/>
    <p:sldId id="264" r:id="rId19"/>
    <p:sldId id="266" r:id="rId20"/>
    <p:sldId id="267" r:id="rId21"/>
    <p:sldId id="268" r:id="rId22"/>
    <p:sldId id="269" r:id="rId23"/>
    <p:sldId id="270" r:id="rId24"/>
    <p:sldId id="278" r:id="rId25"/>
    <p:sldId id="279" r:id="rId26"/>
    <p:sldId id="280" r:id="rId27"/>
    <p:sldId id="281" r:id="rId28"/>
    <p:sldId id="282" r:id="rId29"/>
    <p:sldId id="283" r:id="rId30"/>
    <p:sldId id="284" r:id="rId31"/>
    <p:sldId id="285" r:id="rId32"/>
    <p:sldId id="289" r:id="rId33"/>
    <p:sldId id="286" r:id="rId34"/>
    <p:sldId id="287" r:id="rId35"/>
    <p:sldId id="290" r:id="rId36"/>
    <p:sldId id="288" r:id="rId37"/>
    <p:sldId id="265" r:id="rId3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7A292-27E6-4CC4-B461-E78B5965C1CA}" v="12" dt="2025-12-02T16:33:05.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varScale="1">
        <p:scale>
          <a:sx n="85" d="100"/>
          <a:sy n="85" d="100"/>
        </p:scale>
        <p:origin x="24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70D4D1C-40A7-48F9-BAF7-64F9711D49BC}"/>
    <pc:docChg chg="custSel addSld modSld">
      <pc:chgData name="Deborah Jenkins" userId="3cd02ba5-e528-4585-978d-4fde2b47730a" providerId="ADAL" clId="{A70D4D1C-40A7-48F9-BAF7-64F9711D49BC}" dt="2024-12-10T10:04:43.678" v="57" actId="20577"/>
      <pc:docMkLst>
        <pc:docMk/>
      </pc:docMkLst>
      <pc:sldChg chg="modSp mod">
        <pc:chgData name="Deborah Jenkins" userId="3cd02ba5-e528-4585-978d-4fde2b47730a" providerId="ADAL" clId="{A70D4D1C-40A7-48F9-BAF7-64F9711D49BC}" dt="2024-12-10T10:04:43.678" v="57" actId="20577"/>
        <pc:sldMkLst>
          <pc:docMk/>
          <pc:sldMk cId="359933063" sldId="271"/>
        </pc:sldMkLst>
      </pc:sldChg>
      <pc:sldChg chg="modSp new mod">
        <pc:chgData name="Deborah Jenkins" userId="3cd02ba5-e528-4585-978d-4fde2b47730a" providerId="ADAL" clId="{A70D4D1C-40A7-48F9-BAF7-64F9711D49BC}" dt="2024-12-09T20:30:39.664" v="16" actId="5793"/>
        <pc:sldMkLst>
          <pc:docMk/>
          <pc:sldMk cId="890946711" sldId="286"/>
        </pc:sldMkLst>
      </pc:sldChg>
    </pc:docChg>
  </pc:docChgLst>
  <pc:docChgLst>
    <pc:chgData name="Deborah Jenkins" userId="3cd02ba5-e528-4585-978d-4fde2b47730a" providerId="ADAL" clId="{6F0D011B-CFA3-4DC1-A459-B9C4128C9CBB}"/>
    <pc:docChg chg="custSel addSld modSld sldOrd">
      <pc:chgData name="Deborah Jenkins" userId="3cd02ba5-e528-4585-978d-4fde2b47730a" providerId="ADAL" clId="{6F0D011B-CFA3-4DC1-A459-B9C4128C9CBB}" dt="2025-12-02T16:33:33.823" v="105"/>
      <pc:docMkLst>
        <pc:docMk/>
      </pc:docMkLst>
      <pc:sldChg chg="ord">
        <pc:chgData name="Deborah Jenkins" userId="3cd02ba5-e528-4585-978d-4fde2b47730a" providerId="ADAL" clId="{6F0D011B-CFA3-4DC1-A459-B9C4128C9CBB}" dt="2025-12-02T16:33:33.823" v="105"/>
        <pc:sldMkLst>
          <pc:docMk/>
          <pc:sldMk cId="3262465016" sldId="265"/>
        </pc:sldMkLst>
      </pc:sldChg>
      <pc:sldChg chg="modSp mod">
        <pc:chgData name="Deborah Jenkins" userId="3cd02ba5-e528-4585-978d-4fde2b47730a" providerId="ADAL" clId="{6F0D011B-CFA3-4DC1-A459-B9C4128C9CBB}" dt="2025-12-02T16:22:12.973" v="66" actId="27636"/>
        <pc:sldMkLst>
          <pc:docMk/>
          <pc:sldMk cId="148019874" sldId="285"/>
        </pc:sldMkLst>
        <pc:spChg chg="mod">
          <ac:chgData name="Deborah Jenkins" userId="3cd02ba5-e528-4585-978d-4fde2b47730a" providerId="ADAL" clId="{6F0D011B-CFA3-4DC1-A459-B9C4128C9CBB}" dt="2025-12-02T16:22:12.973" v="66" actId="27636"/>
          <ac:spMkLst>
            <pc:docMk/>
            <pc:sldMk cId="148019874" sldId="285"/>
            <ac:spMk id="3" creationId="{99F06FBD-4688-EBCE-274F-DD415363E860}"/>
          </ac:spMkLst>
        </pc:spChg>
      </pc:sldChg>
      <pc:sldChg chg="modSp new mod">
        <pc:chgData name="Deborah Jenkins" userId="3cd02ba5-e528-4585-978d-4fde2b47730a" providerId="ADAL" clId="{6F0D011B-CFA3-4DC1-A459-B9C4128C9CBB}" dt="2025-12-02T16:24:38.667" v="95" actId="113"/>
        <pc:sldMkLst>
          <pc:docMk/>
          <pc:sldMk cId="847724139" sldId="287"/>
        </pc:sldMkLst>
        <pc:spChg chg="mod">
          <ac:chgData name="Deborah Jenkins" userId="3cd02ba5-e528-4585-978d-4fde2b47730a" providerId="ADAL" clId="{6F0D011B-CFA3-4DC1-A459-B9C4128C9CBB}" dt="2025-12-02T16:24:38.667" v="95" actId="113"/>
          <ac:spMkLst>
            <pc:docMk/>
            <pc:sldMk cId="847724139" sldId="287"/>
            <ac:spMk id="2" creationId="{8D20ACF2-8016-0392-801E-8899EC89F5B2}"/>
          </ac:spMkLst>
        </pc:spChg>
        <pc:spChg chg="mod">
          <ac:chgData name="Deborah Jenkins" userId="3cd02ba5-e528-4585-978d-4fde2b47730a" providerId="ADAL" clId="{6F0D011B-CFA3-4DC1-A459-B9C4128C9CBB}" dt="2025-12-02T16:23:52.187" v="77" actId="113"/>
          <ac:spMkLst>
            <pc:docMk/>
            <pc:sldMk cId="847724139" sldId="287"/>
            <ac:spMk id="3" creationId="{82A907F7-E114-A781-524A-4F5BF13AB55C}"/>
          </ac:spMkLst>
        </pc:spChg>
      </pc:sldChg>
      <pc:sldChg chg="modSp new mod">
        <pc:chgData name="Deborah Jenkins" userId="3cd02ba5-e528-4585-978d-4fde2b47730a" providerId="ADAL" clId="{6F0D011B-CFA3-4DC1-A459-B9C4128C9CBB}" dt="2025-12-02T16:19:44.528" v="61"/>
        <pc:sldMkLst>
          <pc:docMk/>
          <pc:sldMk cId="2631816992" sldId="288"/>
        </pc:sldMkLst>
        <pc:spChg chg="mod">
          <ac:chgData name="Deborah Jenkins" userId="3cd02ba5-e528-4585-978d-4fde2b47730a" providerId="ADAL" clId="{6F0D011B-CFA3-4DC1-A459-B9C4128C9CBB}" dt="2025-12-02T16:19:44.528" v="61"/>
          <ac:spMkLst>
            <pc:docMk/>
            <pc:sldMk cId="2631816992" sldId="288"/>
            <ac:spMk id="3" creationId="{798457D7-E752-A511-1781-B0B4FDC15101}"/>
          </ac:spMkLst>
        </pc:spChg>
      </pc:sldChg>
      <pc:sldChg chg="addSp delSp modSp new mod modAnim">
        <pc:chgData name="Deborah Jenkins" userId="3cd02ba5-e528-4585-978d-4fde2b47730a" providerId="ADAL" clId="{6F0D011B-CFA3-4DC1-A459-B9C4128C9CBB}" dt="2025-12-02T16:23:04.770" v="71" actId="27636"/>
        <pc:sldMkLst>
          <pc:docMk/>
          <pc:sldMk cId="3724777779" sldId="289"/>
        </pc:sldMkLst>
        <pc:spChg chg="mod">
          <ac:chgData name="Deborah Jenkins" userId="3cd02ba5-e528-4585-978d-4fde2b47730a" providerId="ADAL" clId="{6F0D011B-CFA3-4DC1-A459-B9C4128C9CBB}" dt="2025-12-02T16:23:04.770" v="71" actId="27636"/>
          <ac:spMkLst>
            <pc:docMk/>
            <pc:sldMk cId="3724777779" sldId="289"/>
            <ac:spMk id="2" creationId="{3D09ED9B-D9B8-6E20-944C-646850DEC91C}"/>
          </ac:spMkLst>
        </pc:spChg>
        <pc:spChg chg="del">
          <ac:chgData name="Deborah Jenkins" userId="3cd02ba5-e528-4585-978d-4fde2b47730a" providerId="ADAL" clId="{6F0D011B-CFA3-4DC1-A459-B9C4128C9CBB}" dt="2025-12-02T16:22:36.079" v="68"/>
          <ac:spMkLst>
            <pc:docMk/>
            <pc:sldMk cId="3724777779" sldId="289"/>
            <ac:spMk id="3" creationId="{514C8016-0116-4886-3469-E84435FDCF6F}"/>
          </ac:spMkLst>
        </pc:spChg>
        <pc:spChg chg="add">
          <ac:chgData name="Deborah Jenkins" userId="3cd02ba5-e528-4585-978d-4fde2b47730a" providerId="ADAL" clId="{6F0D011B-CFA3-4DC1-A459-B9C4128C9CBB}" dt="2025-12-02T16:22:49.486" v="69"/>
          <ac:spMkLst>
            <pc:docMk/>
            <pc:sldMk cId="3724777779" sldId="289"/>
            <ac:spMk id="5" creationId="{E5E84481-D951-DE31-A755-7873CFC3D240}"/>
          </ac:spMkLst>
        </pc:spChg>
        <pc:spChg chg="add">
          <ac:chgData name="Deborah Jenkins" userId="3cd02ba5-e528-4585-978d-4fde2b47730a" providerId="ADAL" clId="{6F0D011B-CFA3-4DC1-A459-B9C4128C9CBB}" dt="2025-12-02T16:22:49.486" v="69"/>
          <ac:spMkLst>
            <pc:docMk/>
            <pc:sldMk cId="3724777779" sldId="289"/>
            <ac:spMk id="6" creationId="{04A10C98-7E12-88B1-E2DB-C1AE850BAAAF}"/>
          </ac:spMkLst>
        </pc:spChg>
        <pc:picChg chg="add mod">
          <ac:chgData name="Deborah Jenkins" userId="3cd02ba5-e528-4585-978d-4fde2b47730a" providerId="ADAL" clId="{6F0D011B-CFA3-4DC1-A459-B9C4128C9CBB}" dt="2025-12-02T16:22:36.079" v="68"/>
          <ac:picMkLst>
            <pc:docMk/>
            <pc:sldMk cId="3724777779" sldId="289"/>
            <ac:picMk id="4" creationId="{060F647B-4787-151C-E737-72010EB41BEE}"/>
          </ac:picMkLst>
        </pc:picChg>
        <pc:picChg chg="add">
          <ac:chgData name="Deborah Jenkins" userId="3cd02ba5-e528-4585-978d-4fde2b47730a" providerId="ADAL" clId="{6F0D011B-CFA3-4DC1-A459-B9C4128C9CBB}" dt="2025-12-02T16:22:49.486" v="69"/>
          <ac:picMkLst>
            <pc:docMk/>
            <pc:sldMk cId="3724777779" sldId="289"/>
            <ac:picMk id="1027" creationId="{46D14C67-D458-E04B-560A-33FD13677E4D}"/>
          </ac:picMkLst>
        </pc:picChg>
        <pc:picChg chg="add">
          <ac:chgData name="Deborah Jenkins" userId="3cd02ba5-e528-4585-978d-4fde2b47730a" providerId="ADAL" clId="{6F0D011B-CFA3-4DC1-A459-B9C4128C9CBB}" dt="2025-12-02T16:22:49.486" v="69"/>
          <ac:picMkLst>
            <pc:docMk/>
            <pc:sldMk cId="3724777779" sldId="289"/>
            <ac:picMk id="1028" creationId="{01F26699-5D82-AC1A-B5BF-695C4DDAC5E6}"/>
          </ac:picMkLst>
        </pc:picChg>
        <pc:picChg chg="add">
          <ac:chgData name="Deborah Jenkins" userId="3cd02ba5-e528-4585-978d-4fde2b47730a" providerId="ADAL" clId="{6F0D011B-CFA3-4DC1-A459-B9C4128C9CBB}" dt="2025-12-02T16:22:49.486" v="69"/>
          <ac:picMkLst>
            <pc:docMk/>
            <pc:sldMk cId="3724777779" sldId="289"/>
            <ac:picMk id="1029" creationId="{87B8FD79-7CED-886D-EE7A-4AD504104571}"/>
          </ac:picMkLst>
        </pc:picChg>
        <pc:picChg chg="add">
          <ac:chgData name="Deborah Jenkins" userId="3cd02ba5-e528-4585-978d-4fde2b47730a" providerId="ADAL" clId="{6F0D011B-CFA3-4DC1-A459-B9C4128C9CBB}" dt="2025-12-02T16:22:49.486" v="69"/>
          <ac:picMkLst>
            <pc:docMk/>
            <pc:sldMk cId="3724777779" sldId="289"/>
            <ac:picMk id="1030" creationId="{CA541A8D-185E-DDAA-9B23-F7DC35423773}"/>
          </ac:picMkLst>
        </pc:picChg>
        <pc:picChg chg="add">
          <ac:chgData name="Deborah Jenkins" userId="3cd02ba5-e528-4585-978d-4fde2b47730a" providerId="ADAL" clId="{6F0D011B-CFA3-4DC1-A459-B9C4128C9CBB}" dt="2025-12-02T16:22:49.486" v="69"/>
          <ac:picMkLst>
            <pc:docMk/>
            <pc:sldMk cId="3724777779" sldId="289"/>
            <ac:picMk id="1031" creationId="{F3B725B7-548D-1B40-6AB1-BD57E1CB2766}"/>
          </ac:picMkLst>
        </pc:picChg>
        <pc:picChg chg="add">
          <ac:chgData name="Deborah Jenkins" userId="3cd02ba5-e528-4585-978d-4fde2b47730a" providerId="ADAL" clId="{6F0D011B-CFA3-4DC1-A459-B9C4128C9CBB}" dt="2025-12-02T16:22:49.486" v="69"/>
          <ac:picMkLst>
            <pc:docMk/>
            <pc:sldMk cId="3724777779" sldId="289"/>
            <ac:picMk id="1032" creationId="{ED2B4C9C-7713-DCA5-2C82-EAC65D690190}"/>
          </ac:picMkLst>
        </pc:picChg>
        <pc:picChg chg="add">
          <ac:chgData name="Deborah Jenkins" userId="3cd02ba5-e528-4585-978d-4fde2b47730a" providerId="ADAL" clId="{6F0D011B-CFA3-4DC1-A459-B9C4128C9CBB}" dt="2025-12-02T16:22:49.486" v="69"/>
          <ac:picMkLst>
            <pc:docMk/>
            <pc:sldMk cId="3724777779" sldId="289"/>
            <ac:picMk id="1033" creationId="{62BF7D01-D567-95C3-3BAA-F9D3FBA10116}"/>
          </ac:picMkLst>
        </pc:picChg>
      </pc:sldChg>
      <pc:sldChg chg="delSp modSp new mod ord">
        <pc:chgData name="Deborah Jenkins" userId="3cd02ba5-e528-4585-978d-4fde2b47730a" providerId="ADAL" clId="{6F0D011B-CFA3-4DC1-A459-B9C4128C9CBB}" dt="2025-12-02T16:33:29.611" v="103"/>
        <pc:sldMkLst>
          <pc:docMk/>
          <pc:sldMk cId="538613702" sldId="290"/>
        </pc:sldMkLst>
        <pc:spChg chg="del">
          <ac:chgData name="Deborah Jenkins" userId="3cd02ba5-e528-4585-978d-4fde2b47730a" providerId="ADAL" clId="{6F0D011B-CFA3-4DC1-A459-B9C4128C9CBB}" dt="2025-12-02T16:33:20.996" v="99" actId="478"/>
          <ac:spMkLst>
            <pc:docMk/>
            <pc:sldMk cId="538613702" sldId="290"/>
            <ac:spMk id="2" creationId="{B0D687D9-BD33-BE30-C646-B10CE057E1A9}"/>
          </ac:spMkLst>
        </pc:spChg>
        <pc:spChg chg="mod">
          <ac:chgData name="Deborah Jenkins" userId="3cd02ba5-e528-4585-978d-4fde2b47730a" providerId="ADAL" clId="{6F0D011B-CFA3-4DC1-A459-B9C4128C9CBB}" dt="2025-12-02T16:33:05.838" v="98" actId="27636"/>
          <ac:spMkLst>
            <pc:docMk/>
            <pc:sldMk cId="538613702" sldId="290"/>
            <ac:spMk id="3" creationId="{AB053D33-9F10-25E7-0BB8-6674C8F0BE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D8045-1C30-4FD4-8CDA-BCA9B36A8223}"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F3F4ED-E49E-4B71-925A-2B22FED998A4}" type="slidenum">
              <a:rPr lang="en-GB" smtClean="0"/>
              <a:t>‹#›</a:t>
            </a:fld>
            <a:endParaRPr lang="en-GB"/>
          </a:p>
        </p:txBody>
      </p:sp>
    </p:spTree>
    <p:extLst>
      <p:ext uri="{BB962C8B-B14F-4D97-AF65-F5344CB8AC3E}">
        <p14:creationId xmlns:p14="http://schemas.microsoft.com/office/powerpoint/2010/main" val="3482513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F3F4ED-E49E-4B71-925A-2B22FED998A4}" type="slidenum">
              <a:rPr lang="en-GB" smtClean="0"/>
              <a:t>19</a:t>
            </a:fld>
            <a:endParaRPr lang="en-GB"/>
          </a:p>
        </p:txBody>
      </p:sp>
    </p:spTree>
    <p:extLst>
      <p:ext uri="{BB962C8B-B14F-4D97-AF65-F5344CB8AC3E}">
        <p14:creationId xmlns:p14="http://schemas.microsoft.com/office/powerpoint/2010/main" val="1992887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F3F4ED-E49E-4B71-925A-2B22FED998A4}" type="slidenum">
              <a:rPr lang="en-GB" smtClean="0"/>
              <a:t>26</a:t>
            </a:fld>
            <a:endParaRPr lang="en-GB"/>
          </a:p>
        </p:txBody>
      </p:sp>
    </p:spTree>
    <p:extLst>
      <p:ext uri="{BB962C8B-B14F-4D97-AF65-F5344CB8AC3E}">
        <p14:creationId xmlns:p14="http://schemas.microsoft.com/office/powerpoint/2010/main" val="33260394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855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44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A6F6CCB-4EF2-4FFB-877B-D1E8E56583B3}"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2378377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6F6CCB-4EF2-4FFB-877B-D1E8E56583B3}"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311984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6F6CCB-4EF2-4FFB-877B-D1E8E56583B3}"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3078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6F6CCB-4EF2-4FFB-877B-D1E8E56583B3}"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353918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6F6CCB-4EF2-4FFB-877B-D1E8E56583B3}"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05760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6F6CCB-4EF2-4FFB-877B-D1E8E56583B3}"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32307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6F6CCB-4EF2-4FFB-877B-D1E8E56583B3}"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619159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F6CCB-4EF2-4FFB-877B-D1E8E56583B3}"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572279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F6CCB-4EF2-4FFB-877B-D1E8E56583B3}"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57863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958-3D9D-B627-6B69-4102D94895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C46127-CC8D-8DF9-7745-D8B73CE7E0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74F346-B99C-956D-EA6A-387B91590C3F}"/>
              </a:ext>
            </a:extLst>
          </p:cNvPr>
          <p:cNvSpPr>
            <a:spLocks noGrp="1"/>
          </p:cNvSpPr>
          <p:nvPr>
            <p:ph type="dt" sz="half" idx="10"/>
          </p:nvPr>
        </p:nvSpPr>
        <p:spPr/>
        <p:txBody>
          <a:bodyPr/>
          <a:lstStyle/>
          <a:p>
            <a:fld id="{FA6F6CCB-4EF2-4FFB-877B-D1E8E56583B3}" type="datetimeFigureOut">
              <a:rPr lang="en-GB" smtClean="0"/>
              <a:t>02/12/2025</a:t>
            </a:fld>
            <a:endParaRPr lang="en-GB"/>
          </a:p>
        </p:txBody>
      </p:sp>
      <p:sp>
        <p:nvSpPr>
          <p:cNvPr id="5" name="Footer Placeholder 4">
            <a:extLst>
              <a:ext uri="{FF2B5EF4-FFF2-40B4-BE49-F238E27FC236}">
                <a16:creationId xmlns:a16="http://schemas.microsoft.com/office/drawing/2014/main" id="{EA455F14-EC7D-B748-87D1-E2D84416C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D4CF1A-4078-A547-00D7-00D7155BBD3E}"/>
              </a:ext>
            </a:extLst>
          </p:cNvPr>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205850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383F2-5FED-F22E-1600-9A867F84C3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5D418-B1CD-30ED-7746-A77833FA52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C7400-E6D9-65E0-5154-9D5F387B0CBC}"/>
              </a:ext>
            </a:extLst>
          </p:cNvPr>
          <p:cNvSpPr>
            <a:spLocks noGrp="1"/>
          </p:cNvSpPr>
          <p:nvPr>
            <p:ph type="dt" sz="half" idx="10"/>
          </p:nvPr>
        </p:nvSpPr>
        <p:spPr/>
        <p:txBody>
          <a:bodyPr/>
          <a:lstStyle/>
          <a:p>
            <a:fld id="{FA6F6CCB-4EF2-4FFB-877B-D1E8E56583B3}" type="datetimeFigureOut">
              <a:rPr lang="en-GB" smtClean="0"/>
              <a:t>02/12/2025</a:t>
            </a:fld>
            <a:endParaRPr lang="en-GB"/>
          </a:p>
        </p:txBody>
      </p:sp>
      <p:sp>
        <p:nvSpPr>
          <p:cNvPr id="5" name="Footer Placeholder 4">
            <a:extLst>
              <a:ext uri="{FF2B5EF4-FFF2-40B4-BE49-F238E27FC236}">
                <a16:creationId xmlns:a16="http://schemas.microsoft.com/office/drawing/2014/main" id="{3ECC4AF3-86B0-5F5D-5E00-1B187EDB50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4F608-91CD-B030-0FB7-36878D2BB880}"/>
              </a:ext>
            </a:extLst>
          </p:cNvPr>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800190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77500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3337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56728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28868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52402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177157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42561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07936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6F6CCB-4EF2-4FFB-877B-D1E8E56583B3}" type="datetimeFigureOut">
              <a:rPr lang="en-GB" smtClean="0"/>
              <a:t>02/12/2025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011C4F-2F36-4816-A3C8-41A122960AAF}"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1089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21252293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43583395"/>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abcnews.go.com/GMA/video/fyre-festival-founder-speaks-big-risk-failed-47125558" TargetMode="External"/><Relationship Id="rId2" Type="http://schemas.openxmlformats.org/officeDocument/2006/relationships/hyperlink" Target="https://www.theguardian.com/culture/2023/aug/22/tickets-on-sale-for-reboot-of-fyre-the-fraudulent-luxury-festival-that-flopped#:~:text=As%20documented%20in%20the%20Netflix,thousands%20catering%20for%20the%20festival" TargetMode="Externa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5.xml"/><Relationship Id="rId1" Type="http://schemas.openxmlformats.org/officeDocument/2006/relationships/video" Target="https://www.youtube.com/embed/ed-s45miH9c?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meetinwales.com/ambassador-wales/ambassador-wales-programme" TargetMode="External"/><Relationship Id="rId2" Type="http://schemas.openxmlformats.org/officeDocument/2006/relationships/hyperlink" Target="https://www.gov.wales/sites/default/files/publications/2022-07/the-national-events-strategy-for-wales-2022-to-2030.pdf" TargetMode="Externa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www.mintel.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174AC-A642-32CD-3D60-312D24A7381D}"/>
              </a:ext>
            </a:extLst>
          </p:cNvPr>
          <p:cNvSpPr>
            <a:spLocks noGrp="1"/>
          </p:cNvSpPr>
          <p:nvPr>
            <p:ph type="ctrTitle"/>
          </p:nvPr>
        </p:nvSpPr>
        <p:spPr/>
        <p:txBody>
          <a:bodyPr/>
          <a:lstStyle/>
          <a:p>
            <a:r>
              <a:rPr lang="en-GB" dirty="0"/>
              <a:t>Strategic Planning Festivals, Conventions and Events </a:t>
            </a:r>
          </a:p>
        </p:txBody>
      </p:sp>
      <p:sp>
        <p:nvSpPr>
          <p:cNvPr id="3" name="Subtitle 2">
            <a:extLst>
              <a:ext uri="{FF2B5EF4-FFF2-40B4-BE49-F238E27FC236}">
                <a16:creationId xmlns:a16="http://schemas.microsoft.com/office/drawing/2014/main" id="{EE3CFFC2-D163-C9FE-DF03-21CE0E4DFB8E}"/>
              </a:ext>
            </a:extLst>
          </p:cNvPr>
          <p:cNvSpPr>
            <a:spLocks noGrp="1"/>
          </p:cNvSpPr>
          <p:nvPr>
            <p:ph type="subTitle" idx="1"/>
          </p:nvPr>
        </p:nvSpPr>
        <p:spPr/>
        <p:txBody>
          <a:bodyPr/>
          <a:lstStyle/>
          <a:p>
            <a:r>
              <a:rPr lang="en-GB" b="1" dirty="0"/>
              <a:t>feasibility, performance, and impacts</a:t>
            </a:r>
            <a:r>
              <a:rPr lang="en-GB" dirty="0"/>
              <a:t> of events and event venues using </a:t>
            </a:r>
            <a:r>
              <a:rPr lang="en-GB" b="1" dirty="0"/>
              <a:t>management and marketing theories and principles</a:t>
            </a:r>
            <a:endParaRPr lang="en-GB" dirty="0"/>
          </a:p>
        </p:txBody>
      </p:sp>
    </p:spTree>
    <p:extLst>
      <p:ext uri="{BB962C8B-B14F-4D97-AF65-F5344CB8AC3E}">
        <p14:creationId xmlns:p14="http://schemas.microsoft.com/office/powerpoint/2010/main" val="387387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D451-4115-0D28-92C3-D1C4AEEDCC48}"/>
              </a:ext>
            </a:extLst>
          </p:cNvPr>
          <p:cNvSpPr>
            <a:spLocks noGrp="1"/>
          </p:cNvSpPr>
          <p:nvPr>
            <p:ph type="title"/>
          </p:nvPr>
        </p:nvSpPr>
        <p:spPr/>
        <p:txBody>
          <a:bodyPr/>
          <a:lstStyle/>
          <a:p>
            <a:r>
              <a:rPr lang="en-GB" dirty="0"/>
              <a:t>Strategic Thinking – Events </a:t>
            </a:r>
          </a:p>
        </p:txBody>
      </p:sp>
      <p:sp>
        <p:nvSpPr>
          <p:cNvPr id="3" name="Content Placeholder 2">
            <a:extLst>
              <a:ext uri="{FF2B5EF4-FFF2-40B4-BE49-F238E27FC236}">
                <a16:creationId xmlns:a16="http://schemas.microsoft.com/office/drawing/2014/main" id="{15B16AE2-A485-50C7-296B-7185A1AF1C55}"/>
              </a:ext>
            </a:extLst>
          </p:cNvPr>
          <p:cNvSpPr>
            <a:spLocks noGrp="1"/>
          </p:cNvSpPr>
          <p:nvPr>
            <p:ph idx="1"/>
          </p:nvPr>
        </p:nvSpPr>
        <p:spPr/>
        <p:txBody>
          <a:bodyPr>
            <a:normAutofit fontScale="92500" lnSpcReduction="20000"/>
          </a:bodyPr>
          <a:lstStyle/>
          <a:p>
            <a:pPr>
              <a:lnSpc>
                <a:spcPct val="110000"/>
              </a:lnSpc>
            </a:pPr>
            <a:r>
              <a:rPr lang="en-GB" dirty="0"/>
              <a:t>Utilise the theories and principles of management and marketing in order to systematically evaluate the feasibility, performance and impacts of events and events venues </a:t>
            </a:r>
          </a:p>
          <a:p>
            <a:pPr>
              <a:lnSpc>
                <a:spcPct val="110000"/>
              </a:lnSpc>
            </a:pPr>
            <a:r>
              <a:rPr lang="en-GB" dirty="0"/>
              <a:t>Combining management frameworks like </a:t>
            </a:r>
            <a:r>
              <a:rPr lang="en-GB" b="1" dirty="0"/>
              <a:t>SWOT, PESTEL</a:t>
            </a:r>
            <a:r>
              <a:rPr lang="en-GB" dirty="0"/>
              <a:t>, and </a:t>
            </a:r>
            <a:r>
              <a:rPr lang="en-GB" b="1" dirty="0"/>
              <a:t>TBL</a:t>
            </a:r>
            <a:r>
              <a:rPr lang="en-GB" dirty="0"/>
              <a:t> with marketing tools such as </a:t>
            </a:r>
            <a:r>
              <a:rPr lang="en-GB" b="1" dirty="0"/>
              <a:t>STP, </a:t>
            </a:r>
            <a:r>
              <a:rPr lang="en-GB" dirty="0"/>
              <a:t>(Segmentation, Targeting, and Positioning), </a:t>
            </a:r>
            <a:r>
              <a:rPr lang="en-GB" b="1" dirty="0"/>
              <a:t>KPIs</a:t>
            </a:r>
            <a:r>
              <a:rPr lang="en-GB" dirty="0"/>
              <a:t>, and the </a:t>
            </a:r>
            <a:r>
              <a:rPr lang="en-GB" b="1" dirty="0"/>
              <a:t>4Ps/7Ps</a:t>
            </a:r>
            <a:r>
              <a:rPr lang="en-GB" dirty="0"/>
              <a:t> allows for a systematic evaluation of an event's feasibility, performance, and impacts. </a:t>
            </a:r>
          </a:p>
          <a:p>
            <a:pPr>
              <a:lnSpc>
                <a:spcPct val="110000"/>
              </a:lnSpc>
            </a:pPr>
            <a:r>
              <a:rPr lang="en-GB" dirty="0"/>
              <a:t>This approach ensures both operational efficiency and stakeholder satisfaction while addressing sustainability and strategic growth.</a:t>
            </a:r>
          </a:p>
        </p:txBody>
      </p:sp>
    </p:spTree>
    <p:extLst>
      <p:ext uri="{BB962C8B-B14F-4D97-AF65-F5344CB8AC3E}">
        <p14:creationId xmlns:p14="http://schemas.microsoft.com/office/powerpoint/2010/main" val="359933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B74E-E7C1-EBD6-47F3-A62293757D90}"/>
              </a:ext>
            </a:extLst>
          </p:cNvPr>
          <p:cNvSpPr>
            <a:spLocks noGrp="1"/>
          </p:cNvSpPr>
          <p:nvPr>
            <p:ph type="title"/>
          </p:nvPr>
        </p:nvSpPr>
        <p:spPr>
          <a:xfrm>
            <a:off x="173182" y="143453"/>
            <a:ext cx="10515600" cy="826365"/>
          </a:xfrm>
        </p:spPr>
        <p:txBody>
          <a:bodyPr/>
          <a:lstStyle/>
          <a:p>
            <a:r>
              <a:rPr lang="en-GB" dirty="0"/>
              <a:t> </a:t>
            </a:r>
            <a:r>
              <a:rPr lang="en-GB" b="1" dirty="0"/>
              <a:t>STP in the context of events and venues</a:t>
            </a:r>
          </a:p>
        </p:txBody>
      </p:sp>
      <p:sp>
        <p:nvSpPr>
          <p:cNvPr id="3" name="Content Placeholder 2">
            <a:extLst>
              <a:ext uri="{FF2B5EF4-FFF2-40B4-BE49-F238E27FC236}">
                <a16:creationId xmlns:a16="http://schemas.microsoft.com/office/drawing/2014/main" id="{5D81297F-F827-EC42-EBE5-A317899F4CEC}"/>
              </a:ext>
            </a:extLst>
          </p:cNvPr>
          <p:cNvSpPr>
            <a:spLocks noGrp="1"/>
          </p:cNvSpPr>
          <p:nvPr>
            <p:ph idx="1"/>
          </p:nvPr>
        </p:nvSpPr>
        <p:spPr>
          <a:xfrm>
            <a:off x="361603" y="1116273"/>
            <a:ext cx="10515600" cy="4081952"/>
          </a:xfrm>
        </p:spPr>
        <p:txBody>
          <a:bodyPr>
            <a:normAutofit fontScale="62500" lnSpcReduction="20000"/>
          </a:bodyPr>
          <a:lstStyle/>
          <a:p>
            <a:pPr>
              <a:lnSpc>
                <a:spcPct val="120000"/>
              </a:lnSpc>
            </a:pPr>
            <a:r>
              <a:rPr lang="en-GB" sz="3400" b="1" dirty="0"/>
              <a:t>Segmentation</a:t>
            </a:r>
          </a:p>
          <a:p>
            <a:pPr>
              <a:lnSpc>
                <a:spcPct val="120000"/>
              </a:lnSpc>
            </a:pPr>
            <a:r>
              <a:rPr lang="en-GB" sz="3400" b="1" dirty="0"/>
              <a:t>Definition:</a:t>
            </a:r>
            <a:r>
              <a:rPr lang="en-GB" sz="3400" dirty="0"/>
              <a:t> Segmentation involves dividing the broad market into smaller, more manageable groups of consumers who share similar characteristics, </a:t>
            </a:r>
            <a:r>
              <a:rPr lang="en-GB" sz="3400" dirty="0" err="1"/>
              <a:t>behaviors</a:t>
            </a:r>
            <a:r>
              <a:rPr lang="en-GB" sz="3400" dirty="0"/>
              <a:t>, or needs.</a:t>
            </a:r>
          </a:p>
          <a:p>
            <a:pPr>
              <a:lnSpc>
                <a:spcPct val="120000"/>
              </a:lnSpc>
            </a:pPr>
            <a:r>
              <a:rPr lang="en-GB" sz="3400" b="1" dirty="0"/>
              <a:t>Types of Segmentation to Consider for Events and Venues:</a:t>
            </a:r>
            <a:endParaRPr lang="en-GB" sz="3400" dirty="0"/>
          </a:p>
          <a:p>
            <a:pPr>
              <a:lnSpc>
                <a:spcPct val="120000"/>
              </a:lnSpc>
              <a:buFont typeface="Arial" panose="020B0604020202020204" pitchFamily="34" charset="0"/>
              <a:buChar char="•"/>
            </a:pPr>
            <a:r>
              <a:rPr lang="en-GB" sz="3400" b="1" dirty="0"/>
              <a:t>Demographic Segmentation</a:t>
            </a:r>
            <a:r>
              <a:rPr lang="en-GB" sz="3400" dirty="0"/>
              <a:t>: Age, gender, income, education, and occupation.</a:t>
            </a:r>
          </a:p>
          <a:p>
            <a:pPr>
              <a:lnSpc>
                <a:spcPct val="120000"/>
              </a:lnSpc>
              <a:buFont typeface="Arial" panose="020B0604020202020204" pitchFamily="34" charset="0"/>
              <a:buChar char="•"/>
            </a:pPr>
            <a:r>
              <a:rPr lang="en-GB" sz="3400" b="1" dirty="0"/>
              <a:t>Psychographic Segmentation</a:t>
            </a:r>
            <a:r>
              <a:rPr lang="en-GB" sz="3400" dirty="0"/>
              <a:t>: Values, interests, lifestyles, and personality traits.</a:t>
            </a:r>
          </a:p>
          <a:p>
            <a:pPr>
              <a:lnSpc>
                <a:spcPct val="120000"/>
              </a:lnSpc>
              <a:buFont typeface="Arial" panose="020B0604020202020204" pitchFamily="34" charset="0"/>
              <a:buChar char="•"/>
            </a:pPr>
            <a:r>
              <a:rPr lang="en-GB" sz="3400" b="1" dirty="0" err="1"/>
              <a:t>Behavioral</a:t>
            </a:r>
            <a:r>
              <a:rPr lang="en-GB" sz="3400" b="1" dirty="0"/>
              <a:t> Segmentation</a:t>
            </a:r>
            <a:r>
              <a:rPr lang="en-GB" sz="3400" dirty="0"/>
              <a:t>: Frequency of attendance, loyalty to a venue or event, purchase behaviour.</a:t>
            </a:r>
          </a:p>
          <a:p>
            <a:pPr>
              <a:lnSpc>
                <a:spcPct val="120000"/>
              </a:lnSpc>
              <a:buFont typeface="Arial" panose="020B0604020202020204" pitchFamily="34" charset="0"/>
              <a:buChar char="•"/>
            </a:pPr>
            <a:r>
              <a:rPr lang="en-GB" sz="3400" b="1" dirty="0"/>
              <a:t>Geographic Segmentation</a:t>
            </a:r>
            <a:r>
              <a:rPr lang="en-GB" sz="3400" dirty="0"/>
              <a:t>: Location (local, regional, international) and proximity to the event.</a:t>
            </a:r>
          </a:p>
          <a:p>
            <a:endParaRPr lang="en-GB" dirty="0"/>
          </a:p>
        </p:txBody>
      </p:sp>
    </p:spTree>
    <p:extLst>
      <p:ext uri="{BB962C8B-B14F-4D97-AF65-F5344CB8AC3E}">
        <p14:creationId xmlns:p14="http://schemas.microsoft.com/office/powerpoint/2010/main" val="33829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A46B5-DFAA-36C0-DBD5-5C5B5D71C976}"/>
              </a:ext>
            </a:extLst>
          </p:cNvPr>
          <p:cNvSpPr>
            <a:spLocks noGrp="1"/>
          </p:cNvSpPr>
          <p:nvPr>
            <p:ph type="title"/>
          </p:nvPr>
        </p:nvSpPr>
        <p:spPr>
          <a:xfrm>
            <a:off x="128847" y="65867"/>
            <a:ext cx="10515600" cy="1325563"/>
          </a:xfrm>
        </p:spPr>
        <p:txBody>
          <a:bodyPr anchor="ctr">
            <a:normAutofit/>
          </a:bodyPr>
          <a:lstStyle/>
          <a:p>
            <a:r>
              <a:rPr lang="en-GB" dirty="0"/>
              <a:t>Example </a:t>
            </a:r>
          </a:p>
        </p:txBody>
      </p:sp>
      <p:sp>
        <p:nvSpPr>
          <p:cNvPr id="3" name="Content Placeholder 2">
            <a:extLst>
              <a:ext uri="{FF2B5EF4-FFF2-40B4-BE49-F238E27FC236}">
                <a16:creationId xmlns:a16="http://schemas.microsoft.com/office/drawing/2014/main" id="{9E3427C3-9CC7-6A5D-0CAD-AFC46BC8A660}"/>
              </a:ext>
            </a:extLst>
          </p:cNvPr>
          <p:cNvSpPr>
            <a:spLocks noGrp="1"/>
          </p:cNvSpPr>
          <p:nvPr>
            <p:ph sz="half" idx="1"/>
          </p:nvPr>
        </p:nvSpPr>
        <p:spPr>
          <a:xfrm>
            <a:off x="249381" y="1435331"/>
            <a:ext cx="6350923" cy="4644044"/>
          </a:xfrm>
        </p:spPr>
        <p:txBody>
          <a:bodyPr>
            <a:normAutofit fontScale="85000" lnSpcReduction="10000"/>
          </a:bodyPr>
          <a:lstStyle/>
          <a:p>
            <a:pPr>
              <a:lnSpc>
                <a:spcPct val="120000"/>
              </a:lnSpc>
              <a:buFont typeface="Arial" panose="020B0604020202020204" pitchFamily="34" charset="0"/>
              <a:buChar char="•"/>
            </a:pPr>
            <a:r>
              <a:rPr lang="en-GB" sz="2000" b="1" dirty="0"/>
              <a:t>Music Festival</a:t>
            </a:r>
            <a:r>
              <a:rPr lang="en-GB" sz="2000" dirty="0"/>
              <a:t>:</a:t>
            </a:r>
          </a:p>
          <a:p>
            <a:pPr marL="742950" lvl="1" indent="-285750">
              <a:lnSpc>
                <a:spcPct val="120000"/>
              </a:lnSpc>
              <a:buFont typeface="Arial" panose="020B0604020202020204" pitchFamily="34" charset="0"/>
              <a:buChar char="•"/>
            </a:pPr>
            <a:r>
              <a:rPr lang="en-GB" sz="2000" b="1" dirty="0"/>
              <a:t>Demographic</a:t>
            </a:r>
            <a:r>
              <a:rPr lang="en-GB" sz="2000" dirty="0"/>
              <a:t>: Ages 18-35, middle-to-high disposable income.</a:t>
            </a:r>
          </a:p>
          <a:p>
            <a:pPr marL="742950" lvl="1" indent="-285750">
              <a:lnSpc>
                <a:spcPct val="120000"/>
              </a:lnSpc>
              <a:buFont typeface="Arial" panose="020B0604020202020204" pitchFamily="34" charset="0"/>
              <a:buChar char="•"/>
            </a:pPr>
            <a:r>
              <a:rPr lang="en-GB" sz="2000" b="1" dirty="0"/>
              <a:t>Psychographic</a:t>
            </a:r>
            <a:r>
              <a:rPr lang="en-GB" sz="2000" dirty="0"/>
              <a:t>: Music enthusiasts interested in outdoor, immersive experiences.</a:t>
            </a:r>
          </a:p>
          <a:p>
            <a:pPr marL="742950" lvl="1" indent="-285750">
              <a:lnSpc>
                <a:spcPct val="120000"/>
              </a:lnSpc>
              <a:buFont typeface="Arial" panose="020B0604020202020204" pitchFamily="34" charset="0"/>
              <a:buChar char="•"/>
            </a:pPr>
            <a:r>
              <a:rPr lang="en-GB" sz="2000" b="1" dirty="0" err="1"/>
              <a:t>Behavioral</a:t>
            </a:r>
            <a:r>
              <a:rPr lang="en-GB" sz="2000" dirty="0"/>
              <a:t>: Regular festivalgoers who attend multiple events annually.</a:t>
            </a:r>
          </a:p>
          <a:p>
            <a:pPr marL="742950" lvl="1" indent="-285750">
              <a:lnSpc>
                <a:spcPct val="120000"/>
              </a:lnSpc>
              <a:buFont typeface="Arial" panose="020B0604020202020204" pitchFamily="34" charset="0"/>
              <a:buChar char="•"/>
            </a:pPr>
            <a:r>
              <a:rPr lang="en-GB" sz="2000" b="1" dirty="0"/>
              <a:t>Geographic</a:t>
            </a:r>
            <a:r>
              <a:rPr lang="en-GB" sz="2000" dirty="0"/>
              <a:t>: Primarily domestic attendees but targeting international visitors for premium packages.</a:t>
            </a:r>
          </a:p>
          <a:p>
            <a:pPr>
              <a:lnSpc>
                <a:spcPct val="120000"/>
              </a:lnSpc>
            </a:pPr>
            <a:r>
              <a:rPr lang="en-GB" sz="2000" b="1" dirty="0"/>
              <a:t>Tools to Use:</a:t>
            </a:r>
            <a:endParaRPr lang="en-GB" sz="2000" dirty="0"/>
          </a:p>
          <a:p>
            <a:pPr>
              <a:lnSpc>
                <a:spcPct val="120000"/>
              </a:lnSpc>
              <a:buFont typeface="Arial" panose="020B0604020202020204" pitchFamily="34" charset="0"/>
              <a:buChar char="•"/>
            </a:pPr>
            <a:r>
              <a:rPr lang="en-GB" sz="2000" dirty="0"/>
              <a:t>Surveys, attendee data, and customer feedback from past events.</a:t>
            </a:r>
          </a:p>
          <a:p>
            <a:pPr>
              <a:lnSpc>
                <a:spcPct val="120000"/>
              </a:lnSpc>
              <a:buFont typeface="Arial" panose="020B0604020202020204" pitchFamily="34" charset="0"/>
              <a:buChar char="•"/>
            </a:pPr>
            <a:r>
              <a:rPr lang="en-GB" sz="2000" dirty="0"/>
              <a:t>Social media insights (e.g., demographics and interests from Facebook Audience Insights).</a:t>
            </a:r>
          </a:p>
          <a:p>
            <a:pPr>
              <a:lnSpc>
                <a:spcPct val="120000"/>
              </a:lnSpc>
              <a:buFont typeface="Arial" panose="020B0604020202020204" pitchFamily="34" charset="0"/>
              <a:buChar char="•"/>
            </a:pPr>
            <a:r>
              <a:rPr lang="en-GB" sz="2000" dirty="0"/>
              <a:t>Ticket sales data and CRM systems.</a:t>
            </a:r>
          </a:p>
          <a:p>
            <a:endParaRPr lang="en-GB" sz="1300" dirty="0"/>
          </a:p>
        </p:txBody>
      </p:sp>
      <p:pic>
        <p:nvPicPr>
          <p:cNvPr id="4" name="Picture 3">
            <a:extLst>
              <a:ext uri="{FF2B5EF4-FFF2-40B4-BE49-F238E27FC236}">
                <a16:creationId xmlns:a16="http://schemas.microsoft.com/office/drawing/2014/main" id="{35B7724A-63FB-FF75-9E20-947A84028D2E}"/>
              </a:ext>
            </a:extLst>
          </p:cNvPr>
          <p:cNvPicPr>
            <a:picLocks noChangeAspect="1"/>
          </p:cNvPicPr>
          <p:nvPr/>
        </p:nvPicPr>
        <p:blipFill>
          <a:blip r:embed="rId2"/>
          <a:stretch>
            <a:fillRect/>
          </a:stretch>
        </p:blipFill>
        <p:spPr>
          <a:xfrm>
            <a:off x="6912495" y="2155987"/>
            <a:ext cx="5156200" cy="3093720"/>
          </a:xfrm>
          <a:prstGeom prst="rect">
            <a:avLst/>
          </a:prstGeom>
          <a:noFill/>
        </p:spPr>
      </p:pic>
    </p:spTree>
    <p:extLst>
      <p:ext uri="{BB962C8B-B14F-4D97-AF65-F5344CB8AC3E}">
        <p14:creationId xmlns:p14="http://schemas.microsoft.com/office/powerpoint/2010/main" val="2704779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E8F0-103F-AD55-3E3A-7C8070AE5B6F}"/>
              </a:ext>
            </a:extLst>
          </p:cNvPr>
          <p:cNvSpPr>
            <a:spLocks noGrp="1"/>
          </p:cNvSpPr>
          <p:nvPr>
            <p:ph type="title"/>
          </p:nvPr>
        </p:nvSpPr>
        <p:spPr>
          <a:xfrm>
            <a:off x="95596" y="65915"/>
            <a:ext cx="12096404" cy="848486"/>
          </a:xfrm>
        </p:spPr>
        <p:txBody>
          <a:bodyPr>
            <a:normAutofit fontScale="90000"/>
          </a:bodyPr>
          <a:lstStyle/>
          <a:p>
            <a:r>
              <a:rPr lang="en-GB" sz="3200" b="1" dirty="0"/>
              <a:t>Applying the STP Model to a MICE Event (Meetings, Incentives, Conferences, and Exhibitions)</a:t>
            </a:r>
          </a:p>
        </p:txBody>
      </p:sp>
      <p:sp>
        <p:nvSpPr>
          <p:cNvPr id="3" name="Content Placeholder 2">
            <a:extLst>
              <a:ext uri="{FF2B5EF4-FFF2-40B4-BE49-F238E27FC236}">
                <a16:creationId xmlns:a16="http://schemas.microsoft.com/office/drawing/2014/main" id="{300E5993-6960-5A27-02E3-608A609645BF}"/>
              </a:ext>
            </a:extLst>
          </p:cNvPr>
          <p:cNvSpPr>
            <a:spLocks noGrp="1"/>
          </p:cNvSpPr>
          <p:nvPr>
            <p:ph idx="1"/>
          </p:nvPr>
        </p:nvSpPr>
        <p:spPr>
          <a:xfrm>
            <a:off x="95596" y="991985"/>
            <a:ext cx="12000808" cy="5170517"/>
          </a:xfrm>
        </p:spPr>
        <p:txBody>
          <a:bodyPr>
            <a:normAutofit fontScale="55000" lnSpcReduction="20000"/>
          </a:bodyPr>
          <a:lstStyle/>
          <a:p>
            <a:pPr marL="0" indent="0">
              <a:buNone/>
            </a:pPr>
            <a:r>
              <a:rPr lang="en-GB" sz="3300" b="1" dirty="0"/>
              <a:t>Example : International Tech Conference</a:t>
            </a:r>
            <a:r>
              <a:rPr lang="en-GB" sz="3300" dirty="0"/>
              <a:t> held at a large convention centre.</a:t>
            </a:r>
          </a:p>
          <a:p>
            <a:r>
              <a:rPr lang="en-GB" b="1" dirty="0"/>
              <a:t>Segmentation Criteria:</a:t>
            </a:r>
          </a:p>
          <a:p>
            <a:pPr>
              <a:buFont typeface="Arial" panose="020B0604020202020204" pitchFamily="34" charset="0"/>
              <a:buChar char="•"/>
            </a:pPr>
            <a:r>
              <a:rPr lang="en-GB" b="1" dirty="0"/>
              <a:t>Demographic</a:t>
            </a:r>
            <a:r>
              <a:rPr lang="en-GB" dirty="0"/>
              <a:t>:</a:t>
            </a:r>
          </a:p>
          <a:p>
            <a:pPr marL="742950" lvl="1" indent="-285750">
              <a:buFont typeface="Arial" panose="020B0604020202020204" pitchFamily="34" charset="0"/>
              <a:buChar char="•"/>
            </a:pPr>
            <a:r>
              <a:rPr lang="en-GB" dirty="0"/>
              <a:t>Age: 25–50 (professionals, managers, and business executives).</a:t>
            </a:r>
          </a:p>
          <a:p>
            <a:pPr marL="742950" lvl="1" indent="-285750">
              <a:buFont typeface="Arial" panose="020B0604020202020204" pitchFamily="34" charset="0"/>
              <a:buChar char="•"/>
            </a:pPr>
            <a:r>
              <a:rPr lang="en-GB" dirty="0"/>
              <a:t>Occupation: Tech professionals, start-up founders, corporate decision-makers, and educators.</a:t>
            </a:r>
          </a:p>
          <a:p>
            <a:pPr marL="742950" lvl="1" indent="-285750">
              <a:buFont typeface="Arial" panose="020B0604020202020204" pitchFamily="34" charset="0"/>
              <a:buChar char="•"/>
            </a:pPr>
            <a:r>
              <a:rPr lang="en-GB" dirty="0"/>
              <a:t>Income: Mid to high-income groups (able to attend or fund travel).</a:t>
            </a:r>
          </a:p>
          <a:p>
            <a:pPr>
              <a:buFont typeface="Arial" panose="020B0604020202020204" pitchFamily="34" charset="0"/>
              <a:buChar char="•"/>
            </a:pPr>
            <a:r>
              <a:rPr lang="en-GB" b="1" dirty="0"/>
              <a:t>Psychographic</a:t>
            </a:r>
            <a:r>
              <a:rPr lang="en-GB" dirty="0"/>
              <a:t>:</a:t>
            </a:r>
          </a:p>
          <a:p>
            <a:pPr marL="742950" lvl="1" indent="-285750">
              <a:buFont typeface="Arial" panose="020B0604020202020204" pitchFamily="34" charset="0"/>
              <a:buChar char="•"/>
            </a:pPr>
            <a:r>
              <a:rPr lang="en-GB" dirty="0"/>
              <a:t>Tech-savvy individuals interested in innovation, future trends, and networking.</a:t>
            </a:r>
          </a:p>
          <a:p>
            <a:pPr marL="742950" lvl="1" indent="-285750">
              <a:buFont typeface="Arial" panose="020B0604020202020204" pitchFamily="34" charset="0"/>
              <a:buChar char="•"/>
            </a:pPr>
            <a:r>
              <a:rPr lang="en-GB" dirty="0"/>
              <a:t>Enthusiasts who value professional development, thought leadership, and new technologies.</a:t>
            </a:r>
          </a:p>
          <a:p>
            <a:pPr>
              <a:buFont typeface="Arial" panose="020B0604020202020204" pitchFamily="34" charset="0"/>
              <a:buChar char="•"/>
            </a:pPr>
            <a:r>
              <a:rPr lang="en-GB" b="1" dirty="0"/>
              <a:t>Geographic</a:t>
            </a:r>
            <a:r>
              <a:rPr lang="en-GB" dirty="0"/>
              <a:t>:</a:t>
            </a:r>
          </a:p>
          <a:p>
            <a:pPr marL="742950" lvl="1" indent="-285750">
              <a:buFont typeface="Arial" panose="020B0604020202020204" pitchFamily="34" charset="0"/>
              <a:buChar char="•"/>
            </a:pPr>
            <a:r>
              <a:rPr lang="en-GB" dirty="0"/>
              <a:t>International attendees: Focus on global tech hubs (e.g., Silicon Valley, London, Singapore).</a:t>
            </a:r>
          </a:p>
          <a:p>
            <a:pPr marL="742950" lvl="1" indent="-285750">
              <a:buFont typeface="Arial" panose="020B0604020202020204" pitchFamily="34" charset="0"/>
              <a:buChar char="•"/>
            </a:pPr>
            <a:r>
              <a:rPr lang="en-GB" dirty="0"/>
              <a:t>Domestic attendees: Tech professionals within the host country.</a:t>
            </a:r>
          </a:p>
          <a:p>
            <a:pPr>
              <a:buFont typeface="Arial" panose="020B0604020202020204" pitchFamily="34" charset="0"/>
              <a:buChar char="•"/>
            </a:pPr>
            <a:r>
              <a:rPr lang="en-GB" b="1" dirty="0"/>
              <a:t>Behavioural</a:t>
            </a:r>
            <a:r>
              <a:rPr lang="en-GB" dirty="0"/>
              <a:t>:</a:t>
            </a:r>
          </a:p>
          <a:p>
            <a:pPr marL="742950" lvl="1" indent="-285750">
              <a:buFont typeface="Arial" panose="020B0604020202020204" pitchFamily="34" charset="0"/>
              <a:buChar char="•"/>
            </a:pPr>
            <a:r>
              <a:rPr lang="en-GB" dirty="0"/>
              <a:t>Repeat attendees of similar conferences.</a:t>
            </a:r>
          </a:p>
          <a:p>
            <a:pPr marL="742950" lvl="1" indent="-285750">
              <a:buFont typeface="Arial" panose="020B0604020202020204" pitchFamily="34" charset="0"/>
              <a:buChar char="•"/>
            </a:pPr>
            <a:r>
              <a:rPr lang="en-GB" dirty="0"/>
              <a:t>Delegates who value networking and knowledge-sharing opportunities.</a:t>
            </a:r>
          </a:p>
          <a:p>
            <a:pPr marL="742950" lvl="1" indent="-285750">
              <a:buFont typeface="Arial" panose="020B0604020202020204" pitchFamily="34" charset="0"/>
              <a:buChar char="•"/>
            </a:pPr>
            <a:r>
              <a:rPr lang="en-GB" dirty="0"/>
              <a:t>Corporate sponsorship interests (organizations seeking visibility in tech markets).</a:t>
            </a:r>
          </a:p>
          <a:p>
            <a:r>
              <a:rPr lang="en-GB" b="1" dirty="0"/>
              <a:t>Tools to Gather Data</a:t>
            </a:r>
            <a:r>
              <a:rPr lang="en-GB" dirty="0"/>
              <a:t>:</a:t>
            </a:r>
          </a:p>
          <a:p>
            <a:pPr>
              <a:buFont typeface="Arial" panose="020B0604020202020204" pitchFamily="34" charset="0"/>
              <a:buChar char="•"/>
            </a:pPr>
            <a:r>
              <a:rPr lang="en-GB" dirty="0"/>
              <a:t>Past registration data from similar events.</a:t>
            </a:r>
          </a:p>
          <a:p>
            <a:pPr>
              <a:buFont typeface="Arial" panose="020B0604020202020204" pitchFamily="34" charset="0"/>
              <a:buChar char="•"/>
            </a:pPr>
            <a:r>
              <a:rPr lang="en-GB" dirty="0"/>
              <a:t>LinkedIn analytics for demographics and interest insights.</a:t>
            </a:r>
          </a:p>
          <a:p>
            <a:pPr>
              <a:buFont typeface="Arial" panose="020B0604020202020204" pitchFamily="34" charset="0"/>
              <a:buChar char="•"/>
            </a:pPr>
            <a:r>
              <a:rPr lang="en-GB" dirty="0"/>
              <a:t>Survey tools (e.g., post-event surveys, online forums).</a:t>
            </a:r>
          </a:p>
          <a:p>
            <a:endParaRPr lang="en-GB" dirty="0"/>
          </a:p>
        </p:txBody>
      </p:sp>
    </p:spTree>
    <p:extLst>
      <p:ext uri="{BB962C8B-B14F-4D97-AF65-F5344CB8AC3E}">
        <p14:creationId xmlns:p14="http://schemas.microsoft.com/office/powerpoint/2010/main" val="3007395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AB15-C6F4-CFD8-2E0E-E8A824C15CFC}"/>
              </a:ext>
            </a:extLst>
          </p:cNvPr>
          <p:cNvSpPr>
            <a:spLocks noGrp="1"/>
          </p:cNvSpPr>
          <p:nvPr>
            <p:ph type="title"/>
          </p:nvPr>
        </p:nvSpPr>
        <p:spPr>
          <a:xfrm>
            <a:off x="162099" y="104661"/>
            <a:ext cx="10515600" cy="455063"/>
          </a:xfrm>
        </p:spPr>
        <p:txBody>
          <a:bodyPr>
            <a:normAutofit fontScale="90000"/>
          </a:bodyPr>
          <a:lstStyle/>
          <a:p>
            <a:r>
              <a:rPr lang="en-GB" sz="3600" b="1" dirty="0"/>
              <a:t>Targeting</a:t>
            </a:r>
          </a:p>
        </p:txBody>
      </p:sp>
      <p:sp>
        <p:nvSpPr>
          <p:cNvPr id="3" name="Content Placeholder 2">
            <a:extLst>
              <a:ext uri="{FF2B5EF4-FFF2-40B4-BE49-F238E27FC236}">
                <a16:creationId xmlns:a16="http://schemas.microsoft.com/office/drawing/2014/main" id="{90F82C85-2F26-548D-EECA-E85373EB94EE}"/>
              </a:ext>
            </a:extLst>
          </p:cNvPr>
          <p:cNvSpPr>
            <a:spLocks noGrp="1"/>
          </p:cNvSpPr>
          <p:nvPr>
            <p:ph idx="1"/>
          </p:nvPr>
        </p:nvSpPr>
        <p:spPr>
          <a:xfrm>
            <a:off x="162099" y="678470"/>
            <a:ext cx="10515600" cy="5212483"/>
          </a:xfrm>
        </p:spPr>
        <p:txBody>
          <a:bodyPr>
            <a:normAutofit fontScale="85000" lnSpcReduction="10000"/>
          </a:bodyPr>
          <a:lstStyle/>
          <a:p>
            <a:pPr marL="0" indent="0">
              <a:lnSpc>
                <a:spcPct val="110000"/>
              </a:lnSpc>
              <a:buNone/>
            </a:pPr>
            <a:r>
              <a:rPr lang="en-GB" b="1" dirty="0"/>
              <a:t>Primary Target Segments for the Tech Conference:</a:t>
            </a:r>
          </a:p>
          <a:p>
            <a:pPr marL="0" indent="0">
              <a:lnSpc>
                <a:spcPct val="110000"/>
              </a:lnSpc>
              <a:buNone/>
            </a:pPr>
            <a:r>
              <a:rPr lang="en-GB" b="1" dirty="0"/>
              <a:t>Corporate Professionals</a:t>
            </a:r>
            <a:r>
              <a:rPr lang="en-GB" dirty="0"/>
              <a:t>:</a:t>
            </a:r>
          </a:p>
          <a:p>
            <a:pPr marL="457200" lvl="1" indent="0">
              <a:lnSpc>
                <a:spcPct val="110000"/>
              </a:lnSpc>
              <a:buNone/>
            </a:pPr>
            <a:r>
              <a:rPr lang="en-GB" dirty="0"/>
              <a:t>Senior executives, decision-makers, and IT managers looking to network, discover innovations, and build partnerships.</a:t>
            </a:r>
          </a:p>
          <a:p>
            <a:pPr marL="457200" lvl="1" indent="0">
              <a:lnSpc>
                <a:spcPct val="110000"/>
              </a:lnSpc>
              <a:buNone/>
            </a:pPr>
            <a:r>
              <a:rPr lang="en-GB" dirty="0"/>
              <a:t>Companies seeking product launches, visibility, and lead generation through sponsorship.</a:t>
            </a:r>
          </a:p>
          <a:p>
            <a:pPr marL="0" indent="0">
              <a:lnSpc>
                <a:spcPct val="110000"/>
              </a:lnSpc>
              <a:buNone/>
            </a:pPr>
            <a:r>
              <a:rPr lang="en-GB" b="1" dirty="0"/>
              <a:t>Start-Up Founders/Entrepreneurs</a:t>
            </a:r>
            <a:r>
              <a:rPr lang="en-GB" dirty="0"/>
              <a:t>:</a:t>
            </a:r>
          </a:p>
          <a:p>
            <a:pPr marL="457200" lvl="1" indent="0">
              <a:lnSpc>
                <a:spcPct val="110000"/>
              </a:lnSpc>
              <a:buNone/>
            </a:pPr>
            <a:r>
              <a:rPr lang="en-GB" dirty="0"/>
              <a:t>Small business owners and innovators seeking investors, collaborators, and global exposure.</a:t>
            </a:r>
          </a:p>
          <a:p>
            <a:pPr marL="0" indent="0">
              <a:lnSpc>
                <a:spcPct val="110000"/>
              </a:lnSpc>
              <a:buNone/>
            </a:pPr>
            <a:r>
              <a:rPr lang="en-GB" b="1" dirty="0"/>
              <a:t>Academics and Researchers</a:t>
            </a:r>
            <a:r>
              <a:rPr lang="en-GB" dirty="0"/>
              <a:t>:</a:t>
            </a:r>
          </a:p>
          <a:p>
            <a:pPr marL="457200" lvl="1" indent="0">
              <a:lnSpc>
                <a:spcPct val="110000"/>
              </a:lnSpc>
              <a:buNone/>
            </a:pPr>
            <a:r>
              <a:rPr lang="en-GB" dirty="0"/>
              <a:t>Professionals attending to share research, attend workshops, and gain cutting-edge insights.</a:t>
            </a:r>
          </a:p>
          <a:p>
            <a:pPr marL="0" indent="0">
              <a:lnSpc>
                <a:spcPct val="110000"/>
              </a:lnSpc>
              <a:buNone/>
            </a:pPr>
            <a:r>
              <a:rPr lang="en-GB" b="1" dirty="0"/>
              <a:t>Tech Enthusiasts</a:t>
            </a:r>
            <a:r>
              <a:rPr lang="en-GB" dirty="0"/>
              <a:t>:</a:t>
            </a:r>
          </a:p>
          <a:p>
            <a:pPr marL="457200" lvl="1" indent="0">
              <a:lnSpc>
                <a:spcPct val="110000"/>
              </a:lnSpc>
              <a:buNone/>
            </a:pPr>
            <a:r>
              <a:rPr lang="en-GB" dirty="0"/>
              <a:t>Individuals passionate about emerging technologies, interested in attending workshops and keynote sessions.</a:t>
            </a:r>
          </a:p>
          <a:p>
            <a:endParaRPr lang="en-GB" dirty="0"/>
          </a:p>
        </p:txBody>
      </p:sp>
    </p:spTree>
    <p:extLst>
      <p:ext uri="{BB962C8B-B14F-4D97-AF65-F5344CB8AC3E}">
        <p14:creationId xmlns:p14="http://schemas.microsoft.com/office/powerpoint/2010/main" val="375989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86036-4132-FF8E-D952-7F5B1630F4D4}"/>
              </a:ext>
            </a:extLst>
          </p:cNvPr>
          <p:cNvSpPr>
            <a:spLocks noGrp="1"/>
          </p:cNvSpPr>
          <p:nvPr>
            <p:ph type="title"/>
          </p:nvPr>
        </p:nvSpPr>
        <p:spPr>
          <a:xfrm>
            <a:off x="139931" y="281999"/>
            <a:ext cx="10515600" cy="538190"/>
          </a:xfrm>
        </p:spPr>
        <p:txBody>
          <a:bodyPr>
            <a:normAutofit fontScale="90000"/>
          </a:bodyPr>
          <a:lstStyle/>
          <a:p>
            <a:r>
              <a:rPr lang="en-GB" b="1" dirty="0"/>
              <a:t>Positioning</a:t>
            </a:r>
            <a:br>
              <a:rPr lang="en-GB" b="1" dirty="0"/>
            </a:br>
            <a:endParaRPr lang="en-GB" dirty="0"/>
          </a:p>
        </p:txBody>
      </p:sp>
      <p:sp>
        <p:nvSpPr>
          <p:cNvPr id="3" name="Content Placeholder 2">
            <a:extLst>
              <a:ext uri="{FF2B5EF4-FFF2-40B4-BE49-F238E27FC236}">
                <a16:creationId xmlns:a16="http://schemas.microsoft.com/office/drawing/2014/main" id="{4A6EF7F4-F54B-27D7-CE03-0B89E0A3B1CC}"/>
              </a:ext>
            </a:extLst>
          </p:cNvPr>
          <p:cNvSpPr>
            <a:spLocks noGrp="1"/>
          </p:cNvSpPr>
          <p:nvPr>
            <p:ph idx="1"/>
          </p:nvPr>
        </p:nvSpPr>
        <p:spPr>
          <a:xfrm>
            <a:off x="284018" y="927852"/>
            <a:ext cx="11664142" cy="5284526"/>
          </a:xfrm>
        </p:spPr>
        <p:txBody>
          <a:bodyPr>
            <a:normAutofit fontScale="70000" lnSpcReduction="20000"/>
          </a:bodyPr>
          <a:lstStyle/>
          <a:p>
            <a:pPr marL="0" indent="0">
              <a:lnSpc>
                <a:spcPct val="120000"/>
              </a:lnSpc>
              <a:buNone/>
            </a:pPr>
            <a:r>
              <a:rPr lang="en-GB" dirty="0"/>
              <a:t>Positioning differentiates the event from other tech conferences by creating a clear </a:t>
            </a:r>
            <a:r>
              <a:rPr lang="en-GB" b="1" dirty="0"/>
              <a:t>value proposition</a:t>
            </a:r>
            <a:r>
              <a:rPr lang="en-GB" dirty="0"/>
              <a:t>.</a:t>
            </a:r>
          </a:p>
          <a:p>
            <a:pPr marL="0" indent="0">
              <a:lnSpc>
                <a:spcPct val="120000"/>
              </a:lnSpc>
              <a:buNone/>
            </a:pPr>
            <a:r>
              <a:rPr lang="en-GB" b="1" dirty="0"/>
              <a:t>Positioning Statement:</a:t>
            </a:r>
          </a:p>
          <a:p>
            <a:pPr marL="0" indent="0">
              <a:lnSpc>
                <a:spcPct val="120000"/>
              </a:lnSpc>
              <a:buNone/>
            </a:pPr>
            <a:r>
              <a:rPr lang="en-GB" dirty="0"/>
              <a:t>“</a:t>
            </a:r>
            <a:r>
              <a:rPr lang="en-GB" b="1" dirty="0"/>
              <a:t>The Global Innovation &amp; Tech Summit</a:t>
            </a:r>
            <a:r>
              <a:rPr lang="en-GB" dirty="0"/>
              <a:t> – The premier event for tech professionals and innovators to experience cutting-edge technology, network with global leaders, and shape the future of the industry.”</a:t>
            </a:r>
          </a:p>
          <a:p>
            <a:pPr marL="0" indent="0">
              <a:lnSpc>
                <a:spcPct val="120000"/>
              </a:lnSpc>
              <a:buNone/>
            </a:pPr>
            <a:r>
              <a:rPr lang="en-GB" b="1" dirty="0"/>
              <a:t>Key Positioning Strategies:</a:t>
            </a:r>
          </a:p>
          <a:p>
            <a:pPr marL="0" indent="0">
              <a:lnSpc>
                <a:spcPct val="120000"/>
              </a:lnSpc>
              <a:buNone/>
            </a:pPr>
            <a:r>
              <a:rPr lang="en-GB" b="1" dirty="0"/>
              <a:t>Thought Leadership</a:t>
            </a:r>
            <a:r>
              <a:rPr lang="en-GB" dirty="0"/>
              <a:t>: Emphasise keynote sessions featuring top speakers (e.g., CEOs of major tech companies, futurists, and innovators).</a:t>
            </a:r>
          </a:p>
          <a:p>
            <a:pPr marL="0" indent="0">
              <a:lnSpc>
                <a:spcPct val="120000"/>
              </a:lnSpc>
              <a:buNone/>
            </a:pPr>
            <a:r>
              <a:rPr lang="en-GB" b="1" dirty="0"/>
              <a:t>Innovation Hubs</a:t>
            </a:r>
            <a:r>
              <a:rPr lang="en-GB" dirty="0"/>
              <a:t>: Highlight dedicated areas for start-ups to showcase products and pitch ideas to investors.</a:t>
            </a:r>
          </a:p>
          <a:p>
            <a:pPr marL="0" indent="0">
              <a:lnSpc>
                <a:spcPct val="120000"/>
              </a:lnSpc>
              <a:buNone/>
            </a:pPr>
            <a:r>
              <a:rPr lang="en-GB" b="1" dirty="0"/>
              <a:t>Networking Excellence</a:t>
            </a:r>
            <a:r>
              <a:rPr lang="en-GB" dirty="0"/>
              <a:t>: Promote exclusive networking opportunities such as VIP lounges, breakout sessions, and AI-driven matchmaking tools.</a:t>
            </a:r>
          </a:p>
          <a:p>
            <a:pPr marL="0" indent="0">
              <a:lnSpc>
                <a:spcPct val="120000"/>
              </a:lnSpc>
              <a:buNone/>
            </a:pPr>
            <a:r>
              <a:rPr lang="en-GB" b="1" dirty="0"/>
              <a:t>Unique Content</a:t>
            </a:r>
            <a:r>
              <a:rPr lang="en-GB" dirty="0"/>
              <a:t>: Workshops, panel discussions, and product demos focused on trending topics like AI, IoT, and blockchain.</a:t>
            </a:r>
          </a:p>
          <a:p>
            <a:endParaRPr lang="en-GB" dirty="0"/>
          </a:p>
        </p:txBody>
      </p:sp>
    </p:spTree>
    <p:extLst>
      <p:ext uri="{BB962C8B-B14F-4D97-AF65-F5344CB8AC3E}">
        <p14:creationId xmlns:p14="http://schemas.microsoft.com/office/powerpoint/2010/main" val="3477777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BEBA-FC55-4828-8839-3DE3CB30E862}"/>
              </a:ext>
            </a:extLst>
          </p:cNvPr>
          <p:cNvSpPr>
            <a:spLocks noGrp="1"/>
          </p:cNvSpPr>
          <p:nvPr>
            <p:ph type="title"/>
          </p:nvPr>
        </p:nvSpPr>
        <p:spPr>
          <a:xfrm>
            <a:off x="134389" y="0"/>
            <a:ext cx="10515600" cy="1325563"/>
          </a:xfrm>
        </p:spPr>
        <p:txBody>
          <a:bodyPr/>
          <a:lstStyle/>
          <a:p>
            <a:r>
              <a:rPr lang="en-GB" b="1" dirty="0"/>
              <a:t>Key Benefits of Using STP for MICE Events</a:t>
            </a:r>
            <a:r>
              <a:rPr lang="en-GB" dirty="0"/>
              <a:t>:</a:t>
            </a:r>
          </a:p>
        </p:txBody>
      </p:sp>
      <p:sp>
        <p:nvSpPr>
          <p:cNvPr id="3" name="Content Placeholder 2">
            <a:extLst>
              <a:ext uri="{FF2B5EF4-FFF2-40B4-BE49-F238E27FC236}">
                <a16:creationId xmlns:a16="http://schemas.microsoft.com/office/drawing/2014/main" id="{BAEDFC34-A088-839F-AD63-764012E31D51}"/>
              </a:ext>
            </a:extLst>
          </p:cNvPr>
          <p:cNvSpPr>
            <a:spLocks noGrp="1"/>
          </p:cNvSpPr>
          <p:nvPr>
            <p:ph idx="1"/>
          </p:nvPr>
        </p:nvSpPr>
        <p:spPr>
          <a:xfrm>
            <a:off x="239683" y="1232652"/>
            <a:ext cx="10515600" cy="4752512"/>
          </a:xfrm>
        </p:spPr>
        <p:txBody>
          <a:bodyPr>
            <a:normAutofit/>
          </a:bodyPr>
          <a:lstStyle/>
          <a:p>
            <a:pPr marL="0" indent="0">
              <a:lnSpc>
                <a:spcPct val="110000"/>
              </a:lnSpc>
              <a:buNone/>
            </a:pPr>
            <a:r>
              <a:rPr lang="en-GB" b="1" dirty="0"/>
              <a:t>Precision Marketing</a:t>
            </a:r>
            <a:r>
              <a:rPr lang="en-GB" dirty="0"/>
              <a:t>: Tailor messages and offerings for specific attendee needs (e.g., VIP packages for executives, demo spaces for start-ups).</a:t>
            </a:r>
          </a:p>
          <a:p>
            <a:pPr marL="0" indent="0">
              <a:lnSpc>
                <a:spcPct val="110000"/>
              </a:lnSpc>
              <a:buNone/>
            </a:pPr>
            <a:r>
              <a:rPr lang="en-GB" b="1" dirty="0"/>
              <a:t>Enhanced Attendee Satisfaction</a:t>
            </a:r>
            <a:r>
              <a:rPr lang="en-GB" dirty="0"/>
              <a:t>: Meet diverse expectations through targeted experiences and content.</a:t>
            </a:r>
          </a:p>
          <a:p>
            <a:pPr marL="0" indent="0">
              <a:lnSpc>
                <a:spcPct val="110000"/>
              </a:lnSpc>
              <a:buNone/>
            </a:pPr>
            <a:r>
              <a:rPr lang="en-GB" b="1" dirty="0"/>
              <a:t>Increased ROI for Sponsors</a:t>
            </a:r>
            <a:r>
              <a:rPr lang="en-GB" dirty="0"/>
              <a:t>: Attract relevant audiences, ensuring better engagement and business opportunities.</a:t>
            </a:r>
          </a:p>
          <a:p>
            <a:pPr marL="0" indent="0">
              <a:lnSpc>
                <a:spcPct val="110000"/>
              </a:lnSpc>
              <a:buNone/>
            </a:pPr>
            <a:r>
              <a:rPr lang="en-GB" b="1" dirty="0"/>
              <a:t>Competitive Edge</a:t>
            </a:r>
            <a:r>
              <a:rPr lang="en-GB" dirty="0"/>
              <a:t>: Clear positioning highlights the unique value of the event in comparison to competitors (e.g., CES, Mobile World Congress).</a:t>
            </a:r>
          </a:p>
          <a:p>
            <a:endParaRPr lang="en-GB" dirty="0"/>
          </a:p>
        </p:txBody>
      </p:sp>
    </p:spTree>
    <p:extLst>
      <p:ext uri="{BB962C8B-B14F-4D97-AF65-F5344CB8AC3E}">
        <p14:creationId xmlns:p14="http://schemas.microsoft.com/office/powerpoint/2010/main" val="271315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0B65-1547-9E55-A85D-6770898AA0FB}"/>
              </a:ext>
            </a:extLst>
          </p:cNvPr>
          <p:cNvSpPr>
            <a:spLocks noGrp="1"/>
          </p:cNvSpPr>
          <p:nvPr>
            <p:ph type="title"/>
          </p:nvPr>
        </p:nvSpPr>
        <p:spPr>
          <a:xfrm>
            <a:off x="95596" y="70975"/>
            <a:ext cx="10515600" cy="727047"/>
          </a:xfrm>
        </p:spPr>
        <p:txBody>
          <a:bodyPr>
            <a:normAutofit/>
          </a:bodyPr>
          <a:lstStyle/>
          <a:p>
            <a:r>
              <a:rPr lang="en-GB" sz="3600" dirty="0">
                <a:latin typeface="Calibri" panose="020F0502020204030204" pitchFamily="34" charset="0"/>
                <a:cs typeface="Calibri" panose="020F0502020204030204" pitchFamily="34" charset="0"/>
              </a:rPr>
              <a:t> Feasibility Evaluation</a:t>
            </a:r>
          </a:p>
        </p:txBody>
      </p:sp>
      <p:sp>
        <p:nvSpPr>
          <p:cNvPr id="3" name="Content Placeholder 2">
            <a:extLst>
              <a:ext uri="{FF2B5EF4-FFF2-40B4-BE49-F238E27FC236}">
                <a16:creationId xmlns:a16="http://schemas.microsoft.com/office/drawing/2014/main" id="{4A0158AC-925A-AD4C-FFFD-6AC9D1691EB1}"/>
              </a:ext>
            </a:extLst>
          </p:cNvPr>
          <p:cNvSpPr>
            <a:spLocks noGrp="1"/>
          </p:cNvSpPr>
          <p:nvPr>
            <p:ph idx="1"/>
          </p:nvPr>
        </p:nvSpPr>
        <p:spPr>
          <a:xfrm>
            <a:off x="261851" y="785552"/>
            <a:ext cx="11780520" cy="5286895"/>
          </a:xfrm>
        </p:spPr>
        <p:txBody>
          <a:bodyPr>
            <a:normAutofit fontScale="47500" lnSpcReduction="20000"/>
          </a:bodyPr>
          <a:lstStyle/>
          <a:p>
            <a:pPr marL="0" indent="0">
              <a:lnSpc>
                <a:spcPct val="120000"/>
              </a:lnSpc>
              <a:buNone/>
            </a:pPr>
            <a:r>
              <a:rPr lang="en-GB" sz="3800" b="1" dirty="0">
                <a:latin typeface="Calibri" panose="020F0502020204030204" pitchFamily="34" charset="0"/>
                <a:cs typeface="Calibri" panose="020F0502020204030204" pitchFamily="34" charset="0"/>
              </a:rPr>
              <a:t>SWOT Analysis (Strengths, Weaknesses, Opportunities, Threats):</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Strengths:</a:t>
            </a:r>
            <a:r>
              <a:rPr lang="en-GB" sz="3800" dirty="0">
                <a:latin typeface="Calibri" panose="020F0502020204030204" pitchFamily="34" charset="0"/>
                <a:cs typeface="Calibri" panose="020F0502020204030204" pitchFamily="34" charset="0"/>
              </a:rPr>
              <a:t> What are the unique selling points (USPs) of the venue or event? (e.g., location, reputation, capacity)</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Weaknesses:</a:t>
            </a:r>
            <a:r>
              <a:rPr lang="en-GB" sz="3800" dirty="0">
                <a:latin typeface="Calibri" panose="020F0502020204030204" pitchFamily="34" charset="0"/>
                <a:cs typeface="Calibri" panose="020F0502020204030204" pitchFamily="34" charset="0"/>
              </a:rPr>
              <a:t> Limitations such as inadequate facilities, lack of resources, or poor accessibility.</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Opportunities:</a:t>
            </a:r>
            <a:r>
              <a:rPr lang="en-GB" sz="3800" dirty="0">
                <a:latin typeface="Calibri" panose="020F0502020204030204" pitchFamily="34" charset="0"/>
                <a:cs typeface="Calibri" panose="020F0502020204030204" pitchFamily="34" charset="0"/>
              </a:rPr>
              <a:t> Growth areas like trends in demand (e.g., sustainability or technology adoption).</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Threats:</a:t>
            </a:r>
            <a:r>
              <a:rPr lang="en-GB" sz="3800" dirty="0">
                <a:latin typeface="Calibri" panose="020F0502020204030204" pitchFamily="34" charset="0"/>
                <a:cs typeface="Calibri" panose="020F0502020204030204" pitchFamily="34" charset="0"/>
              </a:rPr>
              <a:t> External factors like competition, economic downturns, or regulatory changes.</a:t>
            </a:r>
          </a:p>
          <a:p>
            <a:pPr marL="0" indent="0">
              <a:lnSpc>
                <a:spcPct val="120000"/>
              </a:lnSpc>
              <a:buNone/>
            </a:pPr>
            <a:r>
              <a:rPr lang="en-GB" sz="3800" b="1" dirty="0">
                <a:latin typeface="Calibri" panose="020F0502020204030204" pitchFamily="34" charset="0"/>
                <a:cs typeface="Calibri" panose="020F0502020204030204" pitchFamily="34" charset="0"/>
              </a:rPr>
              <a:t>PESTEL Analysis (Political, Economic, Social, Technological, Environmental, Legal):</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Assess external macro-environmental factors influencing the event/venue feasibility. For example:</a:t>
            </a:r>
          </a:p>
          <a:p>
            <a:pPr marL="742950" lvl="1" indent="-285750">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Technological:</a:t>
            </a:r>
            <a:r>
              <a:rPr lang="en-GB" sz="3800" dirty="0">
                <a:latin typeface="Calibri" panose="020F0502020204030204" pitchFamily="34" charset="0"/>
                <a:cs typeface="Calibri" panose="020F0502020204030204" pitchFamily="34" charset="0"/>
              </a:rPr>
              <a:t> Digital innovations like virtual/hybrid events.</a:t>
            </a:r>
          </a:p>
          <a:p>
            <a:pPr marL="742950" lvl="1" indent="-285750">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Environmental:</a:t>
            </a:r>
            <a:r>
              <a:rPr lang="en-GB" sz="3800" dirty="0">
                <a:latin typeface="Calibri" panose="020F0502020204030204" pitchFamily="34" charset="0"/>
                <a:cs typeface="Calibri" panose="020F0502020204030204" pitchFamily="34" charset="0"/>
              </a:rPr>
              <a:t> Sustainability compliance and impact.</a:t>
            </a:r>
          </a:p>
          <a:p>
            <a:pPr marL="0" indent="0">
              <a:lnSpc>
                <a:spcPct val="120000"/>
              </a:lnSpc>
              <a:buNone/>
            </a:pPr>
            <a:r>
              <a:rPr lang="en-GB" sz="3800" b="1" dirty="0">
                <a:latin typeface="Calibri" panose="020F0502020204030204" pitchFamily="34" charset="0"/>
                <a:cs typeface="Calibri" panose="020F0502020204030204" pitchFamily="34" charset="0"/>
              </a:rPr>
              <a:t>Demand Analysis &amp; Market Research:</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Use market segmentation, targeting, and positioning (STP).</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Collect quantitative and qualitative data to identify target audiences.</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Apply </a:t>
            </a:r>
            <a:r>
              <a:rPr lang="en-GB" sz="3800" b="1" dirty="0">
                <a:latin typeface="Calibri" panose="020F0502020204030204" pitchFamily="34" charset="0"/>
                <a:cs typeface="Calibri" panose="020F0502020204030204" pitchFamily="34" charset="0"/>
              </a:rPr>
              <a:t>Porter’s Five Forces</a:t>
            </a:r>
            <a:r>
              <a:rPr lang="en-GB" sz="3800" dirty="0">
                <a:latin typeface="Calibri" panose="020F0502020204030204" pitchFamily="34" charset="0"/>
                <a:cs typeface="Calibri" panose="020F0502020204030204" pitchFamily="34" charset="0"/>
              </a:rPr>
              <a:t> to assess competition within the events sector.</a:t>
            </a:r>
          </a:p>
          <a:p>
            <a:endParaRPr lang="en-GB" dirty="0"/>
          </a:p>
        </p:txBody>
      </p:sp>
    </p:spTree>
    <p:extLst>
      <p:ext uri="{BB962C8B-B14F-4D97-AF65-F5344CB8AC3E}">
        <p14:creationId xmlns:p14="http://schemas.microsoft.com/office/powerpoint/2010/main" val="753791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DE9C-8534-D590-03D5-EAE011181A59}"/>
              </a:ext>
            </a:extLst>
          </p:cNvPr>
          <p:cNvSpPr>
            <a:spLocks noGrp="1"/>
          </p:cNvSpPr>
          <p:nvPr>
            <p:ph type="title"/>
          </p:nvPr>
        </p:nvSpPr>
        <p:spPr>
          <a:xfrm>
            <a:off x="167640" y="65867"/>
            <a:ext cx="10515600" cy="1325563"/>
          </a:xfrm>
        </p:spPr>
        <p:txBody>
          <a:bodyPr/>
          <a:lstStyle/>
          <a:p>
            <a:r>
              <a:rPr lang="en-GB" dirty="0"/>
              <a:t>Porter’s Five Forces </a:t>
            </a:r>
          </a:p>
        </p:txBody>
      </p:sp>
      <p:sp>
        <p:nvSpPr>
          <p:cNvPr id="3" name="Content Placeholder 2">
            <a:extLst>
              <a:ext uri="{FF2B5EF4-FFF2-40B4-BE49-F238E27FC236}">
                <a16:creationId xmlns:a16="http://schemas.microsoft.com/office/drawing/2014/main" id="{2F335AB7-C1FD-F127-AA24-E92B1D9CAE0D}"/>
              </a:ext>
            </a:extLst>
          </p:cNvPr>
          <p:cNvSpPr>
            <a:spLocks noGrp="1"/>
          </p:cNvSpPr>
          <p:nvPr>
            <p:ph idx="1"/>
          </p:nvPr>
        </p:nvSpPr>
        <p:spPr>
          <a:xfrm>
            <a:off x="405938" y="1526367"/>
            <a:ext cx="10515600" cy="4351338"/>
          </a:xfrm>
        </p:spPr>
        <p:txBody>
          <a:bodyPr/>
          <a:lstStyle/>
          <a:p>
            <a:pPr>
              <a:lnSpc>
                <a:spcPct val="100000"/>
              </a:lnSpc>
            </a:pPr>
            <a:r>
              <a:rPr lang="en-GB" dirty="0">
                <a:latin typeface="Calibri" panose="020F0502020204030204" pitchFamily="34" charset="0"/>
                <a:cs typeface="Calibri" panose="020F0502020204030204" pitchFamily="34" charset="0"/>
              </a:rPr>
              <a:t>strategic management framework developed by </a:t>
            </a:r>
            <a:r>
              <a:rPr lang="en-GB" b="1" dirty="0">
                <a:latin typeface="Calibri" panose="020F0502020204030204" pitchFamily="34" charset="0"/>
                <a:cs typeface="Calibri" panose="020F0502020204030204" pitchFamily="34" charset="0"/>
              </a:rPr>
              <a:t>Michael Porter</a:t>
            </a:r>
            <a:r>
              <a:rPr lang="en-GB" dirty="0">
                <a:latin typeface="Calibri" panose="020F0502020204030204" pitchFamily="34" charset="0"/>
                <a:cs typeface="Calibri" panose="020F0502020204030204" pitchFamily="34" charset="0"/>
              </a:rPr>
              <a:t> in 1979 to analyse the competitive environment of an industry. </a:t>
            </a:r>
          </a:p>
          <a:p>
            <a:pPr>
              <a:lnSpc>
                <a:spcPct val="100000"/>
              </a:lnSpc>
            </a:pPr>
            <a:r>
              <a:rPr lang="en-GB" dirty="0">
                <a:latin typeface="Calibri" panose="020F0502020204030204" pitchFamily="34" charset="0"/>
                <a:cs typeface="Calibri" panose="020F0502020204030204" pitchFamily="34" charset="0"/>
              </a:rPr>
              <a:t>It helps businesses and organisations understand the </a:t>
            </a:r>
            <a:r>
              <a:rPr lang="en-GB" b="1" dirty="0">
                <a:latin typeface="Calibri" panose="020F0502020204030204" pitchFamily="34" charset="0"/>
                <a:cs typeface="Calibri" panose="020F0502020204030204" pitchFamily="34" charset="0"/>
              </a:rPr>
              <a:t>level of competition</a:t>
            </a:r>
            <a:r>
              <a:rPr lang="en-GB" dirty="0">
                <a:latin typeface="Calibri" panose="020F0502020204030204" pitchFamily="34" charset="0"/>
                <a:cs typeface="Calibri" panose="020F0502020204030204" pitchFamily="34" charset="0"/>
              </a:rPr>
              <a:t> in their market and identify </a:t>
            </a:r>
            <a:r>
              <a:rPr lang="en-GB" b="1" dirty="0">
                <a:latin typeface="Calibri" panose="020F0502020204030204" pitchFamily="34" charset="0"/>
                <a:cs typeface="Calibri" panose="020F0502020204030204" pitchFamily="34" charset="0"/>
              </a:rPr>
              <a:t>profitability opportunities</a:t>
            </a:r>
            <a:r>
              <a:rPr lang="en-GB" dirty="0">
                <a:latin typeface="Calibri" panose="020F0502020204030204" pitchFamily="34" charset="0"/>
                <a:cs typeface="Calibri" panose="020F0502020204030204" pitchFamily="34" charset="0"/>
              </a:rPr>
              <a:t> a </a:t>
            </a:r>
            <a:r>
              <a:rPr lang="en-GB" dirty="0" err="1">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challenges.</a:t>
            </a:r>
          </a:p>
          <a:p>
            <a:pPr>
              <a:lnSpc>
                <a:spcPct val="100000"/>
              </a:lnSpc>
            </a:pPr>
            <a:r>
              <a:rPr lang="en-GB" dirty="0">
                <a:latin typeface="Calibri" panose="020F0502020204030204" pitchFamily="34" charset="0"/>
                <a:cs typeface="Calibri" panose="020F0502020204030204" pitchFamily="34" charset="0"/>
              </a:rPr>
              <a:t>In the context of </a:t>
            </a:r>
            <a:r>
              <a:rPr lang="en-GB" b="1" dirty="0">
                <a:latin typeface="Calibri" panose="020F0502020204030204" pitchFamily="34" charset="0"/>
                <a:cs typeface="Calibri" panose="020F0502020204030204" pitchFamily="34" charset="0"/>
              </a:rPr>
              <a:t>events and event venues</a:t>
            </a:r>
            <a:r>
              <a:rPr lang="en-GB" dirty="0">
                <a:latin typeface="Calibri" panose="020F0502020204030204" pitchFamily="34" charset="0"/>
                <a:cs typeface="Calibri" panose="020F0502020204030204" pitchFamily="34" charset="0"/>
              </a:rPr>
              <a:t>, Porter’s Five Forces can be used to systematically evaluate the feasibility and competitive position of an event or venue. </a:t>
            </a:r>
          </a:p>
        </p:txBody>
      </p:sp>
    </p:spTree>
    <p:extLst>
      <p:ext uri="{BB962C8B-B14F-4D97-AF65-F5344CB8AC3E}">
        <p14:creationId xmlns:p14="http://schemas.microsoft.com/office/powerpoint/2010/main" val="650448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A7158-5327-AA78-8057-FF5464A05810}"/>
              </a:ext>
            </a:extLst>
          </p:cNvPr>
          <p:cNvSpPr>
            <a:spLocks noGrp="1"/>
          </p:cNvSpPr>
          <p:nvPr>
            <p:ph type="title"/>
          </p:nvPr>
        </p:nvSpPr>
        <p:spPr>
          <a:xfrm>
            <a:off x="333895" y="143452"/>
            <a:ext cx="10515600" cy="759589"/>
          </a:xfrm>
        </p:spPr>
        <p:txBody>
          <a:bodyPr>
            <a:normAutofit fontScale="90000"/>
          </a:bodyPr>
          <a:lstStyle/>
          <a:p>
            <a:r>
              <a:rPr lang="en-GB" sz="3600" dirty="0">
                <a:latin typeface="Calibri" panose="020F0502020204030204" pitchFamily="34" charset="0"/>
                <a:cs typeface="Calibri" panose="020F0502020204030204" pitchFamily="34" charset="0"/>
              </a:rPr>
              <a:t>Competitive Rivalry (Intensity of Competition in the Industry)</a:t>
            </a:r>
          </a:p>
        </p:txBody>
      </p:sp>
      <p:sp>
        <p:nvSpPr>
          <p:cNvPr id="3" name="Content Placeholder 2">
            <a:extLst>
              <a:ext uri="{FF2B5EF4-FFF2-40B4-BE49-F238E27FC236}">
                <a16:creationId xmlns:a16="http://schemas.microsoft.com/office/drawing/2014/main" id="{BAEFE372-24AF-AF55-2AE6-B7518D7AC5B6}"/>
              </a:ext>
            </a:extLst>
          </p:cNvPr>
          <p:cNvSpPr>
            <a:spLocks noGrp="1"/>
          </p:cNvSpPr>
          <p:nvPr>
            <p:ph idx="1"/>
          </p:nvPr>
        </p:nvSpPr>
        <p:spPr>
          <a:xfrm>
            <a:off x="78971" y="829587"/>
            <a:ext cx="11880272" cy="5427964"/>
          </a:xfrm>
        </p:spPr>
        <p:txBody>
          <a:bodyPr>
            <a:normAutofit fontScale="77500" lnSpcReduction="20000"/>
          </a:bodyPr>
          <a:lstStyle/>
          <a:p>
            <a:pPr>
              <a:lnSpc>
                <a:spcPct val="120000"/>
              </a:lnSpc>
              <a:buFont typeface="Arial" panose="020B0604020202020204" pitchFamily="34" charset="0"/>
              <a:buChar char="•"/>
            </a:pPr>
            <a:r>
              <a:rPr lang="en-GB" sz="2500" dirty="0"/>
              <a:t>This force examines the </a:t>
            </a:r>
            <a:r>
              <a:rPr lang="en-GB" sz="2500" b="1" dirty="0"/>
              <a:t>degree of competition</a:t>
            </a:r>
            <a:r>
              <a:rPr lang="en-GB" sz="2500" dirty="0"/>
              <a:t> within the event or venue market. High competition reduces profitability and forces organizations to improve quality, innovate, or cut costs. </a:t>
            </a:r>
          </a:p>
          <a:p>
            <a:pPr marL="0" indent="0">
              <a:lnSpc>
                <a:spcPct val="120000"/>
              </a:lnSpc>
              <a:buNone/>
            </a:pPr>
            <a:r>
              <a:rPr lang="en-GB" sz="2500" b="1" dirty="0"/>
              <a:t>Application to Events and Venues: </a:t>
            </a:r>
          </a:p>
          <a:p>
            <a:pPr>
              <a:lnSpc>
                <a:spcPct val="120000"/>
              </a:lnSpc>
              <a:buFont typeface="Arial" panose="020B0604020202020204" pitchFamily="34" charset="0"/>
              <a:buChar char="•"/>
            </a:pPr>
            <a:r>
              <a:rPr lang="en-GB" sz="2500" dirty="0">
                <a:cs typeface="Calibri" panose="020F0502020204030204" pitchFamily="34" charset="0"/>
              </a:rPr>
              <a:t>Competing events in the same city or time frame (e.g., two music festivals on the same weekend).</a:t>
            </a:r>
          </a:p>
          <a:p>
            <a:pPr>
              <a:lnSpc>
                <a:spcPct val="120000"/>
              </a:lnSpc>
              <a:buFont typeface="Arial" panose="020B0604020202020204" pitchFamily="34" charset="0"/>
              <a:buChar char="•"/>
            </a:pPr>
            <a:r>
              <a:rPr lang="en-GB" sz="2500" dirty="0">
                <a:cs typeface="Calibri" panose="020F0502020204030204" pitchFamily="34" charset="0"/>
              </a:rPr>
              <a:t>Rival venues offering similar facilities or services (e.g., arenas, convention </a:t>
            </a:r>
            <a:r>
              <a:rPr lang="en-GB" sz="2500" dirty="0" err="1">
                <a:cs typeface="Calibri" panose="020F0502020204030204" pitchFamily="34" charset="0"/>
              </a:rPr>
              <a:t>centers</a:t>
            </a:r>
            <a:r>
              <a:rPr lang="en-GB" sz="2500" dirty="0">
                <a:cs typeface="Calibri" panose="020F0502020204030204" pitchFamily="34" charset="0"/>
              </a:rPr>
              <a:t>).</a:t>
            </a:r>
          </a:p>
          <a:p>
            <a:pPr>
              <a:lnSpc>
                <a:spcPct val="120000"/>
              </a:lnSpc>
              <a:buFont typeface="Arial" panose="020B0604020202020204" pitchFamily="34" charset="0"/>
              <a:buChar char="•"/>
            </a:pPr>
            <a:r>
              <a:rPr lang="en-GB" sz="2500" dirty="0">
                <a:cs typeface="Calibri" panose="020F0502020204030204" pitchFamily="34" charset="0"/>
              </a:rPr>
              <a:t>Price wars among event organizers to attract attendees.</a:t>
            </a:r>
          </a:p>
          <a:p>
            <a:pPr>
              <a:lnSpc>
                <a:spcPct val="120000"/>
              </a:lnSpc>
            </a:pPr>
            <a:r>
              <a:rPr lang="en-GB" sz="2500" b="1" dirty="0">
                <a:cs typeface="Calibri" panose="020F0502020204030204" pitchFamily="34" charset="0"/>
              </a:rPr>
              <a:t>Example: </a:t>
            </a:r>
            <a:r>
              <a:rPr lang="en-GB" sz="2500" dirty="0">
                <a:cs typeface="Calibri" panose="020F0502020204030204" pitchFamily="34" charset="0"/>
              </a:rPr>
              <a:t>The </a:t>
            </a:r>
            <a:r>
              <a:rPr lang="en-GB" sz="2500" b="1" dirty="0">
                <a:cs typeface="Calibri" panose="020F0502020204030204" pitchFamily="34" charset="0"/>
              </a:rPr>
              <a:t>Edinburgh Festival Fringe</a:t>
            </a:r>
            <a:r>
              <a:rPr lang="en-GB" sz="2500" dirty="0">
                <a:cs typeface="Calibri" panose="020F0502020204030204" pitchFamily="34" charset="0"/>
              </a:rPr>
              <a:t> competes with other global arts festivals (e.g., Avignon Festival, Adelaide Fringe) for performers, sponsors, and visitors. Its ability to differentiate through cultural significance helps it retain a competitive edge. Other </a:t>
            </a:r>
            <a:r>
              <a:rPr lang="en-GB" sz="2500" b="1" dirty="0"/>
              <a:t>Music Festivals in the UK </a:t>
            </a:r>
            <a:r>
              <a:rPr lang="en-GB" sz="2500" dirty="0"/>
              <a:t>Events like </a:t>
            </a:r>
            <a:r>
              <a:rPr lang="en-GB" sz="2500" b="1" dirty="0"/>
              <a:t>Glastonbury</a:t>
            </a:r>
            <a:r>
              <a:rPr lang="en-GB" sz="2500" dirty="0"/>
              <a:t>, </a:t>
            </a:r>
            <a:r>
              <a:rPr lang="en-GB" sz="2500" b="1" dirty="0"/>
              <a:t>Isle of Wight Festival</a:t>
            </a:r>
            <a:r>
              <a:rPr lang="en-GB" sz="2500" dirty="0"/>
              <a:t>, and </a:t>
            </a:r>
            <a:r>
              <a:rPr lang="en-GB" sz="2500" b="1" dirty="0"/>
              <a:t>Reading &amp; Leeds</a:t>
            </a:r>
            <a:r>
              <a:rPr lang="en-GB" sz="2500" dirty="0"/>
              <a:t> compete for performers, sponsors, and attendees. Glastonbury’s strong brand loyalty and unique atmosphere reduce competition, but smaller festivals often struggle to differentiate.</a:t>
            </a:r>
            <a:endParaRPr lang="en-GB" sz="2500" dirty="0">
              <a:cs typeface="Calibri" panose="020F0502020204030204" pitchFamily="34" charset="0"/>
            </a:endParaRPr>
          </a:p>
          <a:p>
            <a:pPr>
              <a:lnSpc>
                <a:spcPct val="120000"/>
              </a:lnSpc>
            </a:pPr>
            <a:r>
              <a:rPr lang="en-GB" sz="2500" b="1" dirty="0">
                <a:cs typeface="Calibri" panose="020F0502020204030204" pitchFamily="34" charset="0"/>
              </a:rPr>
              <a:t>Strategies to Manage Rivalry:</a:t>
            </a:r>
            <a:endParaRPr lang="en-GB" sz="2500" dirty="0">
              <a:cs typeface="Calibri" panose="020F0502020204030204" pitchFamily="34" charset="0"/>
            </a:endParaRPr>
          </a:p>
          <a:p>
            <a:pPr>
              <a:lnSpc>
                <a:spcPct val="120000"/>
              </a:lnSpc>
              <a:buFont typeface="Arial" panose="020B0604020202020204" pitchFamily="34" charset="0"/>
              <a:buChar char="•"/>
            </a:pPr>
            <a:r>
              <a:rPr lang="en-GB" sz="2500" b="1" dirty="0">
                <a:cs typeface="Calibri" panose="020F0502020204030204" pitchFamily="34" charset="0"/>
              </a:rPr>
              <a:t>Unique Selling Propositions (USPs):</a:t>
            </a:r>
            <a:r>
              <a:rPr lang="en-GB" sz="2500" dirty="0">
                <a:cs typeface="Calibri" panose="020F0502020204030204" pitchFamily="34" charset="0"/>
              </a:rPr>
              <a:t> Offer a unique experience or theme (e.g., sustainability-focused events).</a:t>
            </a:r>
          </a:p>
          <a:p>
            <a:pPr>
              <a:lnSpc>
                <a:spcPct val="120000"/>
              </a:lnSpc>
              <a:buFont typeface="Arial" panose="020B0604020202020204" pitchFamily="34" charset="0"/>
              <a:buChar char="•"/>
            </a:pPr>
            <a:r>
              <a:rPr lang="en-GB" sz="2500" b="1" dirty="0">
                <a:cs typeface="Calibri" panose="020F0502020204030204" pitchFamily="34" charset="0"/>
              </a:rPr>
              <a:t>Strategic Alliances:</a:t>
            </a:r>
            <a:r>
              <a:rPr lang="en-GB" sz="2500" dirty="0">
                <a:cs typeface="Calibri" panose="020F0502020204030204" pitchFamily="34" charset="0"/>
              </a:rPr>
              <a:t> Partner with complementary businesses, such as local hotels, airlines, or food vendors.</a:t>
            </a:r>
          </a:p>
          <a:p>
            <a:endParaRPr lang="en-GB" dirty="0"/>
          </a:p>
        </p:txBody>
      </p:sp>
    </p:spTree>
    <p:extLst>
      <p:ext uri="{BB962C8B-B14F-4D97-AF65-F5344CB8AC3E}">
        <p14:creationId xmlns:p14="http://schemas.microsoft.com/office/powerpoint/2010/main" val="3608843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5CC1-AE5D-D3BA-2838-F8B117FCB288}"/>
              </a:ext>
            </a:extLst>
          </p:cNvPr>
          <p:cNvSpPr>
            <a:spLocks noGrp="1"/>
          </p:cNvSpPr>
          <p:nvPr>
            <p:ph type="title"/>
          </p:nvPr>
        </p:nvSpPr>
        <p:spPr>
          <a:xfrm>
            <a:off x="0" y="79724"/>
            <a:ext cx="10515600" cy="687819"/>
          </a:xfrm>
        </p:spPr>
        <p:txBody>
          <a:bodyPr>
            <a:normAutofit fontScale="90000"/>
          </a:bodyPr>
          <a:lstStyle/>
          <a:p>
            <a:r>
              <a:rPr lang="en-GB" b="1" dirty="0"/>
              <a:t>Threat of New Entrants (Barriers to Entry)</a:t>
            </a:r>
          </a:p>
        </p:txBody>
      </p:sp>
      <p:sp>
        <p:nvSpPr>
          <p:cNvPr id="3" name="Content Placeholder 2">
            <a:extLst>
              <a:ext uri="{FF2B5EF4-FFF2-40B4-BE49-F238E27FC236}">
                <a16:creationId xmlns:a16="http://schemas.microsoft.com/office/drawing/2014/main" id="{9A504264-ABBC-C695-FB2A-6E2E92C2175F}"/>
              </a:ext>
            </a:extLst>
          </p:cNvPr>
          <p:cNvSpPr>
            <a:spLocks noGrp="1"/>
          </p:cNvSpPr>
          <p:nvPr>
            <p:ph idx="1"/>
          </p:nvPr>
        </p:nvSpPr>
        <p:spPr>
          <a:xfrm>
            <a:off x="112221" y="991986"/>
            <a:ext cx="11547763" cy="5098471"/>
          </a:xfrm>
        </p:spPr>
        <p:txBody>
          <a:bodyPr>
            <a:normAutofit fontScale="70000" lnSpcReduction="20000"/>
          </a:bodyPr>
          <a:lstStyle/>
          <a:p>
            <a:pPr>
              <a:lnSpc>
                <a:spcPct val="120000"/>
              </a:lnSpc>
            </a:pPr>
            <a:r>
              <a:rPr lang="en-GB" dirty="0"/>
              <a:t>This force </a:t>
            </a:r>
            <a:r>
              <a:rPr lang="en-GB" b="1" dirty="0"/>
              <a:t>evaluates how easy it is for new competitors to enter the market</a:t>
            </a:r>
            <a:r>
              <a:rPr lang="en-GB" dirty="0"/>
              <a:t> and disrupt existing players.</a:t>
            </a:r>
          </a:p>
          <a:p>
            <a:pPr>
              <a:lnSpc>
                <a:spcPct val="120000"/>
              </a:lnSpc>
            </a:pPr>
            <a:r>
              <a:rPr lang="en-GB" dirty="0"/>
              <a:t> If barriers to entry are low, new entrants can flood the market, increasing competition.</a:t>
            </a:r>
          </a:p>
          <a:p>
            <a:pPr marL="0" indent="0">
              <a:lnSpc>
                <a:spcPct val="120000"/>
              </a:lnSpc>
              <a:buNone/>
            </a:pPr>
            <a:r>
              <a:rPr lang="en-GB" b="1" dirty="0"/>
              <a:t>Application to Events and Venues:</a:t>
            </a:r>
          </a:p>
          <a:p>
            <a:pPr marL="0" indent="0">
              <a:lnSpc>
                <a:spcPct val="120000"/>
              </a:lnSpc>
              <a:buNone/>
            </a:pPr>
            <a:r>
              <a:rPr lang="en-GB" b="1" dirty="0"/>
              <a:t> </a:t>
            </a:r>
            <a:r>
              <a:rPr lang="en-GB" dirty="0"/>
              <a:t>The cost of starting new events (marketing, logistics, and infrastructure).</a:t>
            </a:r>
          </a:p>
          <a:p>
            <a:pPr>
              <a:lnSpc>
                <a:spcPct val="120000"/>
              </a:lnSpc>
              <a:buFont typeface="Arial" panose="020B0604020202020204" pitchFamily="34" charset="0"/>
              <a:buChar char="•"/>
            </a:pPr>
            <a:r>
              <a:rPr lang="en-GB" dirty="0"/>
              <a:t>Access to prime venues, sponsors, and permits.</a:t>
            </a:r>
          </a:p>
          <a:p>
            <a:pPr>
              <a:lnSpc>
                <a:spcPct val="120000"/>
              </a:lnSpc>
              <a:buFont typeface="Arial" panose="020B0604020202020204" pitchFamily="34" charset="0"/>
              <a:buChar char="•"/>
            </a:pPr>
            <a:r>
              <a:rPr lang="en-GB" dirty="0"/>
              <a:t>Brand loyalty for existing major events.</a:t>
            </a:r>
          </a:p>
          <a:p>
            <a:pPr>
              <a:lnSpc>
                <a:spcPct val="120000"/>
              </a:lnSpc>
            </a:pPr>
            <a:r>
              <a:rPr lang="en-GB" b="1" dirty="0"/>
              <a:t>Example: </a:t>
            </a:r>
            <a:r>
              <a:rPr lang="en-GB" dirty="0"/>
              <a:t>A new music festival trying to compete with established giants like </a:t>
            </a:r>
            <a:r>
              <a:rPr lang="en-GB" b="1" dirty="0"/>
              <a:t>Glastonbury</a:t>
            </a:r>
            <a:r>
              <a:rPr lang="en-GB" dirty="0"/>
              <a:t> or </a:t>
            </a:r>
            <a:r>
              <a:rPr lang="en-GB" b="1" dirty="0"/>
              <a:t>Coachella</a:t>
            </a:r>
            <a:r>
              <a:rPr lang="en-GB" dirty="0"/>
              <a:t> faces significant entry barriers, including high costs, strong brand loyalty, and sponsorship agreements.</a:t>
            </a:r>
          </a:p>
          <a:p>
            <a:pPr>
              <a:lnSpc>
                <a:spcPct val="120000"/>
              </a:lnSpc>
            </a:pPr>
            <a:r>
              <a:rPr lang="en-GB" b="1" dirty="0"/>
              <a:t>Strategies to Manage New Entrants:</a:t>
            </a:r>
            <a:endParaRPr lang="en-GB" dirty="0"/>
          </a:p>
          <a:p>
            <a:pPr>
              <a:lnSpc>
                <a:spcPct val="120000"/>
              </a:lnSpc>
              <a:buFont typeface="Arial" panose="020B0604020202020204" pitchFamily="34" charset="0"/>
              <a:buChar char="•"/>
            </a:pPr>
            <a:r>
              <a:rPr lang="en-GB" b="1" dirty="0"/>
              <a:t>Brand Building:</a:t>
            </a:r>
            <a:r>
              <a:rPr lang="en-GB" dirty="0"/>
              <a:t> Create strong attendee loyalty through memorable experiences.</a:t>
            </a:r>
          </a:p>
          <a:p>
            <a:pPr>
              <a:lnSpc>
                <a:spcPct val="120000"/>
              </a:lnSpc>
              <a:buFont typeface="Arial" panose="020B0604020202020204" pitchFamily="34" charset="0"/>
              <a:buChar char="•"/>
            </a:pPr>
            <a:r>
              <a:rPr lang="en-GB" b="1" dirty="0"/>
              <a:t>Economies of Scale:</a:t>
            </a:r>
            <a:r>
              <a:rPr lang="en-GB" dirty="0"/>
              <a:t> Leverage existing infrastructure to reduce operational costs.</a:t>
            </a:r>
          </a:p>
          <a:p>
            <a:pPr>
              <a:lnSpc>
                <a:spcPct val="120000"/>
              </a:lnSpc>
              <a:buFont typeface="Arial" panose="020B0604020202020204" pitchFamily="34" charset="0"/>
              <a:buChar char="•"/>
            </a:pPr>
            <a:r>
              <a:rPr lang="en-GB" b="1" dirty="0"/>
              <a:t>Exclusive Partnerships:</a:t>
            </a:r>
            <a:r>
              <a:rPr lang="en-GB" dirty="0"/>
              <a:t> Secure exclusive contracts with sponsors, suppliers, or performers.</a:t>
            </a:r>
          </a:p>
        </p:txBody>
      </p:sp>
    </p:spTree>
    <p:extLst>
      <p:ext uri="{BB962C8B-B14F-4D97-AF65-F5344CB8AC3E}">
        <p14:creationId xmlns:p14="http://schemas.microsoft.com/office/powerpoint/2010/main" val="3622304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29D9B-48DA-A45A-0A1E-48706122A588}"/>
              </a:ext>
            </a:extLst>
          </p:cNvPr>
          <p:cNvSpPr>
            <a:spLocks noGrp="1"/>
          </p:cNvSpPr>
          <p:nvPr>
            <p:ph type="title"/>
          </p:nvPr>
        </p:nvSpPr>
        <p:spPr>
          <a:xfrm>
            <a:off x="156556" y="160080"/>
            <a:ext cx="10515600" cy="499398"/>
          </a:xfrm>
        </p:spPr>
        <p:txBody>
          <a:bodyPr>
            <a:normAutofit fontScale="90000"/>
          </a:bodyPr>
          <a:lstStyle/>
          <a:p>
            <a:r>
              <a:rPr lang="en-GB" sz="3600" b="1" dirty="0"/>
              <a:t>Bargaining Power of Suppliers</a:t>
            </a:r>
          </a:p>
        </p:txBody>
      </p:sp>
      <p:sp>
        <p:nvSpPr>
          <p:cNvPr id="3" name="Content Placeholder 2">
            <a:extLst>
              <a:ext uri="{FF2B5EF4-FFF2-40B4-BE49-F238E27FC236}">
                <a16:creationId xmlns:a16="http://schemas.microsoft.com/office/drawing/2014/main" id="{01B4930D-3D45-824D-F0D2-48B3CDC64471}"/>
              </a:ext>
            </a:extLst>
          </p:cNvPr>
          <p:cNvSpPr>
            <a:spLocks noGrp="1"/>
          </p:cNvSpPr>
          <p:nvPr>
            <p:ph idx="1"/>
          </p:nvPr>
        </p:nvSpPr>
        <p:spPr>
          <a:xfrm>
            <a:off x="267393" y="866892"/>
            <a:ext cx="11647516" cy="5456324"/>
          </a:xfrm>
        </p:spPr>
        <p:txBody>
          <a:bodyPr>
            <a:normAutofit fontScale="70000" lnSpcReduction="20000"/>
          </a:bodyPr>
          <a:lstStyle/>
          <a:p>
            <a:pPr>
              <a:lnSpc>
                <a:spcPct val="120000"/>
              </a:lnSpc>
            </a:pPr>
            <a:r>
              <a:rPr lang="en-GB" dirty="0"/>
              <a:t>Suppliers are entities that provide critical resources to run events and venues, such as caterers, audiovisual (AV) services, security, and performers. If suppliers hold power, they can charge high prices or influence terms.</a:t>
            </a:r>
          </a:p>
          <a:p>
            <a:pPr marL="0" indent="0">
              <a:lnSpc>
                <a:spcPct val="120000"/>
              </a:lnSpc>
              <a:buNone/>
            </a:pPr>
            <a:r>
              <a:rPr lang="en-GB" b="1" dirty="0"/>
              <a:t>Application to Events and Venues:</a:t>
            </a:r>
            <a:endParaRPr lang="en-GB" dirty="0"/>
          </a:p>
          <a:p>
            <a:pPr>
              <a:lnSpc>
                <a:spcPct val="120000"/>
              </a:lnSpc>
              <a:buFont typeface="Arial" panose="020B0604020202020204" pitchFamily="34" charset="0"/>
              <a:buChar char="•"/>
            </a:pPr>
            <a:r>
              <a:rPr lang="en-GB" dirty="0"/>
              <a:t>Limited availability of high-quality suppliers for AV equipment or catering.</a:t>
            </a:r>
          </a:p>
          <a:p>
            <a:pPr>
              <a:lnSpc>
                <a:spcPct val="120000"/>
              </a:lnSpc>
              <a:buFont typeface="Arial" panose="020B0604020202020204" pitchFamily="34" charset="0"/>
              <a:buChar char="•"/>
            </a:pPr>
            <a:r>
              <a:rPr lang="en-GB" dirty="0"/>
              <a:t>Well-known performers or headline acts demanding higher fees.</a:t>
            </a:r>
          </a:p>
          <a:p>
            <a:pPr>
              <a:lnSpc>
                <a:spcPct val="120000"/>
              </a:lnSpc>
              <a:buFont typeface="Arial" panose="020B0604020202020204" pitchFamily="34" charset="0"/>
              <a:buChar char="•"/>
            </a:pPr>
            <a:r>
              <a:rPr lang="en-GB" dirty="0"/>
              <a:t>Short-term venue availability increasing rental costs.</a:t>
            </a:r>
          </a:p>
          <a:p>
            <a:pPr>
              <a:lnSpc>
                <a:spcPct val="120000"/>
              </a:lnSpc>
            </a:pPr>
            <a:r>
              <a:rPr lang="en-GB" b="1" dirty="0"/>
              <a:t>Example: </a:t>
            </a:r>
            <a:r>
              <a:rPr lang="en-GB" dirty="0"/>
              <a:t>At </a:t>
            </a:r>
            <a:r>
              <a:rPr lang="en-GB" b="1" dirty="0"/>
              <a:t>large music festivals</a:t>
            </a:r>
            <a:r>
              <a:rPr lang="en-GB" dirty="0"/>
              <a:t> like Tomorrowland or Coachella, the bargaining power of headline acts (e.g., globally recognized musicians) is high because their presence can determine ticket sales.</a:t>
            </a:r>
          </a:p>
          <a:p>
            <a:pPr>
              <a:lnSpc>
                <a:spcPct val="120000"/>
              </a:lnSpc>
            </a:pPr>
            <a:r>
              <a:rPr lang="en-GB" b="1" dirty="0"/>
              <a:t>Strategies to Manage Supplier Power:</a:t>
            </a:r>
            <a:endParaRPr lang="en-GB" dirty="0"/>
          </a:p>
          <a:p>
            <a:pPr>
              <a:lnSpc>
                <a:spcPct val="120000"/>
              </a:lnSpc>
              <a:buFont typeface="Arial" panose="020B0604020202020204" pitchFamily="34" charset="0"/>
              <a:buChar char="•"/>
            </a:pPr>
            <a:r>
              <a:rPr lang="en-GB" dirty="0"/>
              <a:t>Develop long-term contracts with suppliers to lock in </a:t>
            </a:r>
            <a:r>
              <a:rPr lang="en-GB" dirty="0" err="1"/>
              <a:t>favorable</a:t>
            </a:r>
            <a:r>
              <a:rPr lang="en-GB" dirty="0"/>
              <a:t> rates.</a:t>
            </a:r>
          </a:p>
          <a:p>
            <a:pPr>
              <a:lnSpc>
                <a:spcPct val="120000"/>
              </a:lnSpc>
              <a:buFont typeface="Arial" panose="020B0604020202020204" pitchFamily="34" charset="0"/>
              <a:buChar char="•"/>
            </a:pPr>
            <a:r>
              <a:rPr lang="en-GB" dirty="0"/>
              <a:t>Diversify suppliers to reduce dependence on any single provider.</a:t>
            </a:r>
          </a:p>
          <a:p>
            <a:pPr>
              <a:lnSpc>
                <a:spcPct val="120000"/>
              </a:lnSpc>
              <a:buFont typeface="Arial" panose="020B0604020202020204" pitchFamily="34" charset="0"/>
              <a:buChar char="•"/>
            </a:pPr>
            <a:r>
              <a:rPr lang="en-GB" dirty="0"/>
              <a:t>In-source key operations (e.g., purchasing AV equipment rather than renting).</a:t>
            </a:r>
          </a:p>
          <a:p>
            <a:endParaRPr lang="en-GB" dirty="0"/>
          </a:p>
        </p:txBody>
      </p:sp>
    </p:spTree>
    <p:extLst>
      <p:ext uri="{BB962C8B-B14F-4D97-AF65-F5344CB8AC3E}">
        <p14:creationId xmlns:p14="http://schemas.microsoft.com/office/powerpoint/2010/main" val="5277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460C3-7744-9A80-7AB3-494910E1D632}"/>
              </a:ext>
            </a:extLst>
          </p:cNvPr>
          <p:cNvSpPr>
            <a:spLocks noGrp="1"/>
          </p:cNvSpPr>
          <p:nvPr>
            <p:ph type="title"/>
          </p:nvPr>
        </p:nvSpPr>
        <p:spPr>
          <a:xfrm>
            <a:off x="40178" y="65914"/>
            <a:ext cx="10515600" cy="831861"/>
          </a:xfrm>
        </p:spPr>
        <p:txBody>
          <a:bodyPr>
            <a:normAutofit/>
          </a:bodyPr>
          <a:lstStyle/>
          <a:p>
            <a:r>
              <a:rPr lang="en-GB" sz="3600" b="1" dirty="0"/>
              <a:t>Bargaining Power of Buyers (Attendees or Customers)</a:t>
            </a:r>
          </a:p>
        </p:txBody>
      </p:sp>
      <p:sp>
        <p:nvSpPr>
          <p:cNvPr id="3" name="Content Placeholder 2">
            <a:extLst>
              <a:ext uri="{FF2B5EF4-FFF2-40B4-BE49-F238E27FC236}">
                <a16:creationId xmlns:a16="http://schemas.microsoft.com/office/drawing/2014/main" id="{B9E18618-0BFA-722C-64DD-588066FA4505}"/>
              </a:ext>
            </a:extLst>
          </p:cNvPr>
          <p:cNvSpPr>
            <a:spLocks noGrp="1"/>
          </p:cNvSpPr>
          <p:nvPr>
            <p:ph idx="1"/>
          </p:nvPr>
        </p:nvSpPr>
        <p:spPr>
          <a:xfrm>
            <a:off x="95597" y="938936"/>
            <a:ext cx="11824854" cy="5389821"/>
          </a:xfrm>
        </p:spPr>
        <p:txBody>
          <a:bodyPr>
            <a:normAutofit fontScale="70000" lnSpcReduction="20000"/>
          </a:bodyPr>
          <a:lstStyle/>
          <a:p>
            <a:pPr>
              <a:lnSpc>
                <a:spcPct val="120000"/>
              </a:lnSpc>
            </a:pPr>
            <a:r>
              <a:rPr lang="en-GB" dirty="0"/>
              <a:t>This force analyses the power of customers (e.g., event attendees, sponsors, corporate clients) to influence pricing and quality. Buyers gain power when they have many options or demand better value for money.</a:t>
            </a:r>
          </a:p>
          <a:p>
            <a:pPr>
              <a:lnSpc>
                <a:spcPct val="120000"/>
              </a:lnSpc>
            </a:pPr>
            <a:r>
              <a:rPr lang="en-GB" b="1" dirty="0"/>
              <a:t>Application to Events and Venues:</a:t>
            </a:r>
            <a:endParaRPr lang="en-GB" dirty="0"/>
          </a:p>
          <a:p>
            <a:pPr>
              <a:lnSpc>
                <a:spcPct val="120000"/>
              </a:lnSpc>
              <a:buFont typeface="Arial" panose="020B0604020202020204" pitchFamily="34" charset="0"/>
              <a:buChar char="•"/>
            </a:pPr>
            <a:r>
              <a:rPr lang="en-GB" dirty="0"/>
              <a:t>Attendees can compare events based on price, location, and quality of experience.</a:t>
            </a:r>
          </a:p>
          <a:p>
            <a:pPr>
              <a:lnSpc>
                <a:spcPct val="120000"/>
              </a:lnSpc>
              <a:buFont typeface="Arial" panose="020B0604020202020204" pitchFamily="34" charset="0"/>
              <a:buChar char="•"/>
            </a:pPr>
            <a:r>
              <a:rPr lang="en-GB" dirty="0"/>
              <a:t>Corporate sponsors may demand prominent branding for financial support.</a:t>
            </a:r>
          </a:p>
          <a:p>
            <a:pPr>
              <a:lnSpc>
                <a:spcPct val="120000"/>
              </a:lnSpc>
              <a:buFont typeface="Arial" panose="020B0604020202020204" pitchFamily="34" charset="0"/>
              <a:buChar char="•"/>
            </a:pPr>
            <a:r>
              <a:rPr lang="en-GB" dirty="0"/>
              <a:t>High expectations for sustainability and inclusivity from modern eventgoers.</a:t>
            </a:r>
          </a:p>
          <a:p>
            <a:pPr>
              <a:lnSpc>
                <a:spcPct val="120000"/>
              </a:lnSpc>
            </a:pPr>
            <a:r>
              <a:rPr lang="en-GB" b="1" dirty="0"/>
              <a:t>Example: </a:t>
            </a:r>
            <a:r>
              <a:rPr lang="en-GB" dirty="0"/>
              <a:t>For events like the </a:t>
            </a:r>
            <a:r>
              <a:rPr lang="en-GB" b="1" dirty="0"/>
              <a:t>Paris Olympics 2024</a:t>
            </a:r>
            <a:r>
              <a:rPr lang="en-GB" dirty="0"/>
              <a:t>, attendees expect premium experiences and value for money, forcing organizers to maintain high standards of hospitality and engagement.</a:t>
            </a:r>
          </a:p>
          <a:p>
            <a:pPr>
              <a:lnSpc>
                <a:spcPct val="120000"/>
              </a:lnSpc>
            </a:pPr>
            <a:r>
              <a:rPr lang="en-GB" b="1" dirty="0"/>
              <a:t>Strategies to Manage Buyer Power:</a:t>
            </a:r>
            <a:endParaRPr lang="en-GB" dirty="0"/>
          </a:p>
          <a:p>
            <a:pPr>
              <a:lnSpc>
                <a:spcPct val="120000"/>
              </a:lnSpc>
              <a:buFont typeface="Arial" panose="020B0604020202020204" pitchFamily="34" charset="0"/>
              <a:buChar char="•"/>
            </a:pPr>
            <a:r>
              <a:rPr lang="en-GB" dirty="0"/>
              <a:t>Enhance customer value with unique experiences, loyalty programs, or early bird pricing.</a:t>
            </a:r>
          </a:p>
          <a:p>
            <a:pPr>
              <a:lnSpc>
                <a:spcPct val="120000"/>
              </a:lnSpc>
              <a:buFont typeface="Arial" panose="020B0604020202020204" pitchFamily="34" charset="0"/>
              <a:buChar char="•"/>
            </a:pPr>
            <a:r>
              <a:rPr lang="en-GB" dirty="0"/>
              <a:t>Offer bundled packages (e.g., tickets + accommodation + transport).</a:t>
            </a:r>
          </a:p>
          <a:p>
            <a:pPr>
              <a:lnSpc>
                <a:spcPct val="120000"/>
              </a:lnSpc>
              <a:buFont typeface="Arial" panose="020B0604020202020204" pitchFamily="34" charset="0"/>
              <a:buChar char="•"/>
            </a:pPr>
            <a:r>
              <a:rPr lang="en-GB" dirty="0"/>
              <a:t>Build strong relationships with sponsors through tailored activation opportunities.</a:t>
            </a:r>
          </a:p>
          <a:p>
            <a:endParaRPr lang="en-GB" dirty="0"/>
          </a:p>
        </p:txBody>
      </p:sp>
    </p:spTree>
    <p:extLst>
      <p:ext uri="{BB962C8B-B14F-4D97-AF65-F5344CB8AC3E}">
        <p14:creationId xmlns:p14="http://schemas.microsoft.com/office/powerpoint/2010/main" val="244680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52BD-D814-BF8B-0FDF-9ADA75DD09A4}"/>
              </a:ext>
            </a:extLst>
          </p:cNvPr>
          <p:cNvSpPr>
            <a:spLocks noGrp="1"/>
          </p:cNvSpPr>
          <p:nvPr>
            <p:ph type="title"/>
          </p:nvPr>
        </p:nvSpPr>
        <p:spPr>
          <a:xfrm>
            <a:off x="173182" y="-39426"/>
            <a:ext cx="10515600" cy="721070"/>
          </a:xfrm>
        </p:spPr>
        <p:txBody>
          <a:bodyPr>
            <a:normAutofit/>
          </a:bodyPr>
          <a:lstStyle/>
          <a:p>
            <a:r>
              <a:rPr lang="en-GB" sz="3600" b="1" dirty="0"/>
              <a:t>Threat of Substitutes (Alternative Offerings)</a:t>
            </a:r>
          </a:p>
        </p:txBody>
      </p:sp>
      <p:sp>
        <p:nvSpPr>
          <p:cNvPr id="3" name="Content Placeholder 2">
            <a:extLst>
              <a:ext uri="{FF2B5EF4-FFF2-40B4-BE49-F238E27FC236}">
                <a16:creationId xmlns:a16="http://schemas.microsoft.com/office/drawing/2014/main" id="{3F288D37-396C-F3CA-F427-77DA45CF83DB}"/>
              </a:ext>
            </a:extLst>
          </p:cNvPr>
          <p:cNvSpPr>
            <a:spLocks noGrp="1"/>
          </p:cNvSpPr>
          <p:nvPr>
            <p:ph idx="1"/>
          </p:nvPr>
        </p:nvSpPr>
        <p:spPr>
          <a:xfrm>
            <a:off x="278475" y="772680"/>
            <a:ext cx="11758353" cy="5500658"/>
          </a:xfrm>
        </p:spPr>
        <p:txBody>
          <a:bodyPr>
            <a:normAutofit fontScale="62500" lnSpcReduction="20000"/>
          </a:bodyPr>
          <a:lstStyle/>
          <a:p>
            <a:pPr>
              <a:lnSpc>
                <a:spcPct val="120000"/>
              </a:lnSpc>
            </a:pPr>
            <a:r>
              <a:rPr lang="en-GB" dirty="0"/>
              <a:t>This force evaluates the </a:t>
            </a:r>
            <a:r>
              <a:rPr lang="en-GB" b="1" dirty="0"/>
              <a:t>availability of alternative products or experiences that meet customer needs. </a:t>
            </a:r>
            <a:r>
              <a:rPr lang="en-GB" dirty="0"/>
              <a:t>The greater the number of substitutes, the higher the risk of losing customers.</a:t>
            </a:r>
          </a:p>
          <a:p>
            <a:pPr>
              <a:lnSpc>
                <a:spcPct val="120000"/>
              </a:lnSpc>
            </a:pPr>
            <a:r>
              <a:rPr lang="en-GB" b="1" dirty="0"/>
              <a:t>Application to Events and Venues:</a:t>
            </a:r>
            <a:endParaRPr lang="en-GB" dirty="0"/>
          </a:p>
          <a:p>
            <a:pPr>
              <a:lnSpc>
                <a:spcPct val="120000"/>
              </a:lnSpc>
              <a:buFont typeface="Arial" panose="020B0604020202020204" pitchFamily="34" charset="0"/>
              <a:buChar char="•"/>
            </a:pPr>
            <a:r>
              <a:rPr lang="en-GB" b="1" dirty="0"/>
              <a:t>Virtual Events:</a:t>
            </a:r>
            <a:r>
              <a:rPr lang="en-GB" dirty="0"/>
              <a:t> Online alternatives (e.g., webinars, virtual concerts) that replace physical attendance.</a:t>
            </a:r>
          </a:p>
          <a:p>
            <a:pPr>
              <a:lnSpc>
                <a:spcPct val="120000"/>
              </a:lnSpc>
              <a:buFont typeface="Arial" panose="020B0604020202020204" pitchFamily="34" charset="0"/>
              <a:buChar char="•"/>
            </a:pPr>
            <a:r>
              <a:rPr lang="en-GB" dirty="0"/>
              <a:t>Competing leisure activities: Customers may choose movies, theme parks, or home entertainment instead of attending an event.</a:t>
            </a:r>
          </a:p>
          <a:p>
            <a:pPr>
              <a:lnSpc>
                <a:spcPct val="120000"/>
              </a:lnSpc>
              <a:buFont typeface="Arial" panose="020B0604020202020204" pitchFamily="34" charset="0"/>
              <a:buChar char="•"/>
            </a:pPr>
            <a:r>
              <a:rPr lang="en-GB" dirty="0"/>
              <a:t>Free local festivals or social events that compete with ticketed events.</a:t>
            </a:r>
          </a:p>
          <a:p>
            <a:pPr>
              <a:lnSpc>
                <a:spcPct val="120000"/>
              </a:lnSpc>
            </a:pPr>
            <a:r>
              <a:rPr lang="en-GB" b="1" dirty="0"/>
              <a:t>Example: </a:t>
            </a:r>
            <a:r>
              <a:rPr lang="en-GB" dirty="0"/>
              <a:t>During the </a:t>
            </a:r>
            <a:r>
              <a:rPr lang="en-GB" b="1" dirty="0"/>
              <a:t>COVID-19 pandemic</a:t>
            </a:r>
            <a:r>
              <a:rPr lang="en-GB" dirty="0"/>
              <a:t>, the rapid shift to virtual events (e.g., livestreamed concerts or digital conferences) posed a threat to traditional, in-person events. Post-pandemic, this trend remains as a substitute for physical attendance.</a:t>
            </a:r>
          </a:p>
          <a:p>
            <a:pPr>
              <a:lnSpc>
                <a:spcPct val="120000"/>
              </a:lnSpc>
            </a:pPr>
            <a:r>
              <a:rPr lang="en-GB" b="1" dirty="0"/>
              <a:t>Strategies to Manage Substitutes:</a:t>
            </a:r>
            <a:endParaRPr lang="en-GB" dirty="0"/>
          </a:p>
          <a:p>
            <a:pPr>
              <a:lnSpc>
                <a:spcPct val="120000"/>
              </a:lnSpc>
              <a:buFont typeface="Arial" panose="020B0604020202020204" pitchFamily="34" charset="0"/>
              <a:buChar char="•"/>
            </a:pPr>
            <a:r>
              <a:rPr lang="en-GB" dirty="0"/>
              <a:t>Highlight the unique value of live, in-person experiences (e.g., atmosphere, networking).</a:t>
            </a:r>
          </a:p>
          <a:p>
            <a:pPr>
              <a:lnSpc>
                <a:spcPct val="120000"/>
              </a:lnSpc>
              <a:buFont typeface="Arial" panose="020B0604020202020204" pitchFamily="34" charset="0"/>
              <a:buChar char="•"/>
            </a:pPr>
            <a:r>
              <a:rPr lang="en-GB" dirty="0"/>
              <a:t>Combine physical events with digital enhancements (e.g., hybrid events).</a:t>
            </a:r>
          </a:p>
          <a:p>
            <a:pPr>
              <a:lnSpc>
                <a:spcPct val="120000"/>
              </a:lnSpc>
              <a:buFont typeface="Arial" panose="020B0604020202020204" pitchFamily="34" charset="0"/>
              <a:buChar char="•"/>
            </a:pPr>
            <a:r>
              <a:rPr lang="en-GB" dirty="0"/>
              <a:t>Use personalization to offer unique attendee experiences that cannot be replicated virtually.</a:t>
            </a:r>
          </a:p>
          <a:p>
            <a:endParaRPr lang="en-GB" dirty="0"/>
          </a:p>
        </p:txBody>
      </p:sp>
    </p:spTree>
    <p:extLst>
      <p:ext uri="{BB962C8B-B14F-4D97-AF65-F5344CB8AC3E}">
        <p14:creationId xmlns:p14="http://schemas.microsoft.com/office/powerpoint/2010/main" val="3864693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7B9A2-6BB1-FDB4-84DA-53E3C365D48C}"/>
              </a:ext>
            </a:extLst>
          </p:cNvPr>
          <p:cNvSpPr>
            <a:spLocks noGrp="1"/>
          </p:cNvSpPr>
          <p:nvPr>
            <p:ph type="title"/>
          </p:nvPr>
        </p:nvSpPr>
        <p:spPr>
          <a:xfrm>
            <a:off x="84513" y="65914"/>
            <a:ext cx="10515600" cy="1325563"/>
          </a:xfrm>
        </p:spPr>
        <p:txBody>
          <a:bodyPr>
            <a:normAutofit/>
          </a:bodyPr>
          <a:lstStyle/>
          <a:p>
            <a:r>
              <a:rPr lang="en-GB" sz="3600" b="1" dirty="0"/>
              <a:t>Using Porter’s Five Forces for Events and Venues</a:t>
            </a:r>
          </a:p>
        </p:txBody>
      </p:sp>
      <p:sp>
        <p:nvSpPr>
          <p:cNvPr id="3" name="Content Placeholder 2">
            <a:extLst>
              <a:ext uri="{FF2B5EF4-FFF2-40B4-BE49-F238E27FC236}">
                <a16:creationId xmlns:a16="http://schemas.microsoft.com/office/drawing/2014/main" id="{AAC94529-2279-E8EA-D53B-00DDD4387BD3}"/>
              </a:ext>
            </a:extLst>
          </p:cNvPr>
          <p:cNvSpPr>
            <a:spLocks noGrp="1"/>
          </p:cNvSpPr>
          <p:nvPr>
            <p:ph idx="1"/>
          </p:nvPr>
        </p:nvSpPr>
        <p:spPr/>
        <p:txBody>
          <a:bodyPr/>
          <a:lstStyle/>
          <a:p>
            <a:pPr>
              <a:lnSpc>
                <a:spcPct val="100000"/>
              </a:lnSpc>
            </a:pPr>
            <a:r>
              <a:rPr lang="en-GB" dirty="0"/>
              <a:t>Porter’s Five Forces provides a comprehensive framework to </a:t>
            </a:r>
            <a:r>
              <a:rPr lang="en-GB" dirty="0" err="1"/>
              <a:t>analyze</a:t>
            </a:r>
            <a:r>
              <a:rPr lang="en-GB" dirty="0"/>
              <a:t> the </a:t>
            </a:r>
            <a:r>
              <a:rPr lang="en-GB" b="1" dirty="0"/>
              <a:t>competitive dynamics</a:t>
            </a:r>
            <a:r>
              <a:rPr lang="en-GB" dirty="0"/>
              <a:t> of events and event venues.</a:t>
            </a:r>
          </a:p>
          <a:p>
            <a:pPr>
              <a:lnSpc>
                <a:spcPct val="100000"/>
              </a:lnSpc>
            </a:pPr>
            <a:r>
              <a:rPr lang="en-GB" dirty="0"/>
              <a:t> By systematically assessing each force, event managers can:</a:t>
            </a:r>
          </a:p>
          <a:p>
            <a:pPr>
              <a:lnSpc>
                <a:spcPct val="100000"/>
              </a:lnSpc>
              <a:buFont typeface="+mj-lt"/>
              <a:buAutoNum type="arabicPeriod"/>
            </a:pPr>
            <a:r>
              <a:rPr lang="en-GB" dirty="0"/>
              <a:t>Identify </a:t>
            </a:r>
            <a:r>
              <a:rPr lang="en-GB" b="1" dirty="0"/>
              <a:t>external challenges</a:t>
            </a:r>
            <a:r>
              <a:rPr lang="en-GB" dirty="0"/>
              <a:t> (e.g., competition, supplier power).</a:t>
            </a:r>
          </a:p>
          <a:p>
            <a:pPr>
              <a:lnSpc>
                <a:spcPct val="100000"/>
              </a:lnSpc>
              <a:buFont typeface="+mj-lt"/>
              <a:buAutoNum type="arabicPeriod"/>
            </a:pPr>
            <a:r>
              <a:rPr lang="en-GB" dirty="0"/>
              <a:t>Develop </a:t>
            </a:r>
            <a:r>
              <a:rPr lang="en-GB" b="1" dirty="0"/>
              <a:t>strategic solutions</a:t>
            </a:r>
            <a:r>
              <a:rPr lang="en-GB" dirty="0"/>
              <a:t> to improve feasibility and profitability.</a:t>
            </a:r>
          </a:p>
          <a:p>
            <a:pPr>
              <a:lnSpc>
                <a:spcPct val="100000"/>
              </a:lnSpc>
              <a:buFont typeface="+mj-lt"/>
              <a:buAutoNum type="arabicPeriod"/>
            </a:pPr>
            <a:r>
              <a:rPr lang="en-GB" dirty="0"/>
              <a:t>Enhance their competitive position by creating unique, valuable experiences for attendees.</a:t>
            </a:r>
          </a:p>
          <a:p>
            <a:endParaRPr lang="en-GB" dirty="0"/>
          </a:p>
        </p:txBody>
      </p:sp>
    </p:spTree>
    <p:extLst>
      <p:ext uri="{BB962C8B-B14F-4D97-AF65-F5344CB8AC3E}">
        <p14:creationId xmlns:p14="http://schemas.microsoft.com/office/powerpoint/2010/main" val="1446093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C92F-EBF5-6AF7-74E5-82100ADA077B}"/>
              </a:ext>
            </a:extLst>
          </p:cNvPr>
          <p:cNvSpPr>
            <a:spLocks noGrp="1"/>
          </p:cNvSpPr>
          <p:nvPr>
            <p:ph type="title"/>
          </p:nvPr>
        </p:nvSpPr>
        <p:spPr>
          <a:xfrm>
            <a:off x="95596" y="65914"/>
            <a:ext cx="10515600" cy="1047991"/>
          </a:xfrm>
        </p:spPr>
        <p:txBody>
          <a:bodyPr>
            <a:normAutofit fontScale="90000"/>
          </a:bodyPr>
          <a:lstStyle/>
          <a:p>
            <a:r>
              <a:rPr lang="en-GB" sz="4000" b="1" dirty="0"/>
              <a:t>Performance Evaluation</a:t>
            </a:r>
            <a:br>
              <a:rPr lang="en-GB" b="1" dirty="0"/>
            </a:br>
            <a:endParaRPr lang="en-GB" dirty="0"/>
          </a:p>
        </p:txBody>
      </p:sp>
      <p:sp>
        <p:nvSpPr>
          <p:cNvPr id="3" name="Content Placeholder 2">
            <a:extLst>
              <a:ext uri="{FF2B5EF4-FFF2-40B4-BE49-F238E27FC236}">
                <a16:creationId xmlns:a16="http://schemas.microsoft.com/office/drawing/2014/main" id="{7BA87273-3158-E123-9DEC-2BAA2C0905D0}"/>
              </a:ext>
            </a:extLst>
          </p:cNvPr>
          <p:cNvSpPr>
            <a:spLocks noGrp="1"/>
          </p:cNvSpPr>
          <p:nvPr>
            <p:ph idx="1"/>
          </p:nvPr>
        </p:nvSpPr>
        <p:spPr>
          <a:xfrm>
            <a:off x="239684" y="877976"/>
            <a:ext cx="11952316" cy="4630592"/>
          </a:xfrm>
        </p:spPr>
        <p:txBody>
          <a:bodyPr>
            <a:normAutofit fontScale="62500" lnSpcReduction="20000"/>
          </a:bodyPr>
          <a:lstStyle/>
          <a:p>
            <a:pPr marL="0" indent="0">
              <a:lnSpc>
                <a:spcPct val="120000"/>
              </a:lnSpc>
              <a:buNone/>
            </a:pPr>
            <a:r>
              <a:rPr lang="en-GB" b="1" dirty="0"/>
              <a:t> </a:t>
            </a:r>
            <a:r>
              <a:rPr lang="en-GB" sz="4000" b="1" dirty="0"/>
              <a:t>Key Performance Indicators (KPIs):</a:t>
            </a:r>
          </a:p>
          <a:p>
            <a:pPr>
              <a:lnSpc>
                <a:spcPct val="120000"/>
              </a:lnSpc>
              <a:buFont typeface="Arial" panose="020B0604020202020204" pitchFamily="34" charset="0"/>
              <a:buChar char="•"/>
            </a:pPr>
            <a:r>
              <a:rPr lang="en-GB" sz="4000" dirty="0"/>
              <a:t>Metrics to measure performance:</a:t>
            </a:r>
          </a:p>
          <a:p>
            <a:pPr marL="742950" lvl="1" indent="-285750">
              <a:lnSpc>
                <a:spcPct val="120000"/>
              </a:lnSpc>
              <a:buFont typeface="Arial" panose="020B0604020202020204" pitchFamily="34" charset="0"/>
              <a:buChar char="•"/>
            </a:pPr>
            <a:r>
              <a:rPr lang="en-GB" sz="4000" b="1" dirty="0"/>
              <a:t>Attendance numbers</a:t>
            </a:r>
            <a:r>
              <a:rPr lang="en-GB" sz="4000" dirty="0"/>
              <a:t> (volume of participants).</a:t>
            </a:r>
          </a:p>
          <a:p>
            <a:pPr marL="742950" lvl="1" indent="-285750">
              <a:lnSpc>
                <a:spcPct val="120000"/>
              </a:lnSpc>
              <a:buFont typeface="Arial" panose="020B0604020202020204" pitchFamily="34" charset="0"/>
              <a:buChar char="•"/>
            </a:pPr>
            <a:r>
              <a:rPr lang="en-GB" sz="4000" b="1" dirty="0"/>
              <a:t>Revenue and Profitability</a:t>
            </a:r>
            <a:r>
              <a:rPr lang="en-GB" sz="4000" dirty="0"/>
              <a:t> (financial performance).</a:t>
            </a:r>
          </a:p>
          <a:p>
            <a:pPr marL="742950" lvl="1" indent="-285750">
              <a:lnSpc>
                <a:spcPct val="120000"/>
              </a:lnSpc>
              <a:buFont typeface="Arial" panose="020B0604020202020204" pitchFamily="34" charset="0"/>
              <a:buChar char="•"/>
            </a:pPr>
            <a:r>
              <a:rPr lang="en-GB" sz="4000" b="1" dirty="0"/>
              <a:t>Sponsorship success</a:t>
            </a:r>
            <a:r>
              <a:rPr lang="en-GB" sz="4000" dirty="0"/>
              <a:t> (number and value of sponsors).</a:t>
            </a:r>
          </a:p>
          <a:p>
            <a:pPr marL="742950" lvl="1" indent="-285750">
              <a:lnSpc>
                <a:spcPct val="120000"/>
              </a:lnSpc>
              <a:buFont typeface="Arial" panose="020B0604020202020204" pitchFamily="34" charset="0"/>
              <a:buChar char="•"/>
            </a:pPr>
            <a:r>
              <a:rPr lang="en-GB" sz="4000" b="1" dirty="0"/>
              <a:t>Customer satisfaction</a:t>
            </a:r>
            <a:r>
              <a:rPr lang="en-GB" sz="4000" dirty="0"/>
              <a:t> (via post-event surveys, Net Promoter Score - NPS).</a:t>
            </a:r>
          </a:p>
          <a:p>
            <a:pPr marL="742950" lvl="1" indent="-285750">
              <a:lnSpc>
                <a:spcPct val="120000"/>
              </a:lnSpc>
              <a:buFont typeface="Arial" panose="020B0604020202020204" pitchFamily="34" charset="0"/>
              <a:buChar char="•"/>
            </a:pPr>
            <a:r>
              <a:rPr lang="en-GB" sz="4000" b="1" dirty="0"/>
              <a:t>Engagement levels</a:t>
            </a:r>
            <a:r>
              <a:rPr lang="en-GB" sz="4000" dirty="0"/>
              <a:t> (social media metrics, audience interaction).</a:t>
            </a:r>
          </a:p>
          <a:p>
            <a:pPr marL="0" indent="0">
              <a:lnSpc>
                <a:spcPct val="120000"/>
              </a:lnSpc>
              <a:buNone/>
            </a:pPr>
            <a:r>
              <a:rPr lang="en-GB" sz="4000" b="1" dirty="0"/>
              <a:t>SMART Objectives:</a:t>
            </a:r>
          </a:p>
          <a:p>
            <a:pPr>
              <a:lnSpc>
                <a:spcPct val="120000"/>
              </a:lnSpc>
            </a:pPr>
            <a:r>
              <a:rPr lang="en-GB" sz="4000" dirty="0"/>
              <a:t>Ensure event performance aligns with Specific, Measurable, Achievable, Relevant, and Time-bound goals.</a:t>
            </a:r>
          </a:p>
          <a:p>
            <a:endParaRPr lang="en-GB" dirty="0"/>
          </a:p>
        </p:txBody>
      </p:sp>
    </p:spTree>
    <p:extLst>
      <p:ext uri="{BB962C8B-B14F-4D97-AF65-F5344CB8AC3E}">
        <p14:creationId xmlns:p14="http://schemas.microsoft.com/office/powerpoint/2010/main" val="911335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675042C-A5E5-C62D-F731-14C31B334817}"/>
              </a:ext>
            </a:extLst>
          </p:cNvPr>
          <p:cNvSpPr>
            <a:spLocks noGrp="1"/>
          </p:cNvSpPr>
          <p:nvPr>
            <p:ph type="title"/>
          </p:nvPr>
        </p:nvSpPr>
        <p:spPr>
          <a:xfrm>
            <a:off x="211974" y="88035"/>
            <a:ext cx="10515600" cy="1325563"/>
          </a:xfrm>
        </p:spPr>
        <p:txBody>
          <a:bodyPr/>
          <a:lstStyle/>
          <a:p>
            <a:r>
              <a:rPr lang="en-GB" sz="4400" b="1" dirty="0"/>
              <a:t>SERVQUAL Model:</a:t>
            </a:r>
            <a:br>
              <a:rPr lang="en-GB" sz="4400" b="1" dirty="0"/>
            </a:br>
            <a:endParaRPr lang="en-US" dirty="0"/>
          </a:p>
        </p:txBody>
      </p:sp>
      <p:sp>
        <p:nvSpPr>
          <p:cNvPr id="3" name="Content Placeholder 2">
            <a:extLst>
              <a:ext uri="{FF2B5EF4-FFF2-40B4-BE49-F238E27FC236}">
                <a16:creationId xmlns:a16="http://schemas.microsoft.com/office/drawing/2014/main" id="{F5535DC8-E205-A6E1-9C28-3DE9CA501E7D}"/>
              </a:ext>
            </a:extLst>
          </p:cNvPr>
          <p:cNvSpPr>
            <a:spLocks noGrp="1"/>
          </p:cNvSpPr>
          <p:nvPr>
            <p:ph sz="half" idx="1"/>
          </p:nvPr>
        </p:nvSpPr>
        <p:spPr>
          <a:xfrm>
            <a:off x="359197" y="1249274"/>
            <a:ext cx="6241107" cy="4597343"/>
          </a:xfrm>
        </p:spPr>
        <p:txBody>
          <a:bodyPr>
            <a:normAutofit fontScale="85000" lnSpcReduction="10000"/>
          </a:bodyPr>
          <a:lstStyle/>
          <a:p>
            <a:pPr>
              <a:lnSpc>
                <a:spcPct val="100000"/>
              </a:lnSpc>
              <a:buFont typeface="Arial" panose="020B0604020202020204" pitchFamily="34" charset="0"/>
              <a:buChar char="•"/>
            </a:pPr>
            <a:r>
              <a:rPr lang="en-GB" sz="3000" dirty="0"/>
              <a:t>The SERVQUAL model helps measure service quality by comparing what customers expect with what they experience in five areas.</a:t>
            </a:r>
          </a:p>
          <a:p>
            <a:pPr marL="0" indent="0">
              <a:buNone/>
            </a:pPr>
            <a:r>
              <a:rPr lang="en-GB" sz="3000" dirty="0"/>
              <a:t>Analyse service quality based on five dimensions:</a:t>
            </a:r>
          </a:p>
          <a:p>
            <a:pPr marL="742950" lvl="1" indent="-285750">
              <a:buFont typeface="Arial" panose="020B0604020202020204" pitchFamily="34" charset="0"/>
              <a:buChar char="•"/>
            </a:pPr>
            <a:r>
              <a:rPr lang="en-GB" sz="2600" dirty="0"/>
              <a:t>Tangibles: Physical facilities and appearance.</a:t>
            </a:r>
          </a:p>
          <a:p>
            <a:pPr marL="742950" lvl="1" indent="-285750">
              <a:buFont typeface="Arial" panose="020B0604020202020204" pitchFamily="34" charset="0"/>
              <a:buChar char="•"/>
            </a:pPr>
            <a:r>
              <a:rPr lang="en-GB" sz="2600" dirty="0"/>
              <a:t>Reliability: Consistency and dependability.</a:t>
            </a:r>
          </a:p>
          <a:p>
            <a:pPr marL="742950" lvl="1" indent="-285750">
              <a:buFont typeface="Arial" panose="020B0604020202020204" pitchFamily="34" charset="0"/>
              <a:buChar char="•"/>
            </a:pPr>
            <a:r>
              <a:rPr lang="en-GB" sz="2600" dirty="0"/>
              <a:t>Responsiveness: Promptness of service delivery.</a:t>
            </a:r>
          </a:p>
          <a:p>
            <a:pPr marL="742950" lvl="1" indent="-285750">
              <a:buFont typeface="Arial" panose="020B0604020202020204" pitchFamily="34" charset="0"/>
              <a:buChar char="•"/>
            </a:pPr>
            <a:r>
              <a:rPr lang="en-GB" sz="2600" dirty="0"/>
              <a:t>Assurance: Competence and courtesy of staff.</a:t>
            </a:r>
          </a:p>
          <a:p>
            <a:pPr marL="742950" lvl="1" indent="-285750">
              <a:buFont typeface="Arial" panose="020B0604020202020204" pitchFamily="34" charset="0"/>
              <a:buChar char="•"/>
            </a:pPr>
            <a:r>
              <a:rPr lang="en-GB" sz="2600" dirty="0"/>
              <a:t>Empathy: Personalization and care for attendees.</a:t>
            </a:r>
          </a:p>
          <a:p>
            <a:endParaRPr lang="en-GB" sz="1800" dirty="0"/>
          </a:p>
        </p:txBody>
      </p:sp>
      <p:pic>
        <p:nvPicPr>
          <p:cNvPr id="4" name="Picture 3" descr="A diagram of service quality&#10;&#10;Description automatically generated">
            <a:extLst>
              <a:ext uri="{FF2B5EF4-FFF2-40B4-BE49-F238E27FC236}">
                <a16:creationId xmlns:a16="http://schemas.microsoft.com/office/drawing/2014/main" id="{F72B34AC-7249-DBE3-B012-E240A3DA6D1D}"/>
              </a:ext>
            </a:extLst>
          </p:cNvPr>
          <p:cNvPicPr>
            <a:picLocks noChangeAspect="1"/>
          </p:cNvPicPr>
          <p:nvPr/>
        </p:nvPicPr>
        <p:blipFill>
          <a:blip r:embed="rId2"/>
          <a:stretch>
            <a:fillRect/>
          </a:stretch>
        </p:blipFill>
        <p:spPr>
          <a:xfrm>
            <a:off x="6676602" y="487680"/>
            <a:ext cx="5672513" cy="5147807"/>
          </a:xfrm>
          <a:prstGeom prst="rect">
            <a:avLst/>
          </a:prstGeom>
          <a:noFill/>
        </p:spPr>
      </p:pic>
    </p:spTree>
    <p:extLst>
      <p:ext uri="{BB962C8B-B14F-4D97-AF65-F5344CB8AC3E}">
        <p14:creationId xmlns:p14="http://schemas.microsoft.com/office/powerpoint/2010/main" val="4230528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ED63-D222-5262-ACA6-99B9C04897D2}"/>
              </a:ext>
            </a:extLst>
          </p:cNvPr>
          <p:cNvSpPr>
            <a:spLocks noGrp="1"/>
          </p:cNvSpPr>
          <p:nvPr>
            <p:ph type="title"/>
          </p:nvPr>
        </p:nvSpPr>
        <p:spPr>
          <a:xfrm>
            <a:off x="51262" y="65914"/>
            <a:ext cx="10515600" cy="1070159"/>
          </a:xfrm>
        </p:spPr>
        <p:txBody>
          <a:bodyPr>
            <a:normAutofit fontScale="90000"/>
          </a:bodyPr>
          <a:lstStyle/>
          <a:p>
            <a:r>
              <a:rPr lang="en-GB" sz="3600" b="1" dirty="0"/>
              <a:t>Impact Evaluation</a:t>
            </a:r>
            <a:br>
              <a:rPr lang="en-GB" b="1" dirty="0"/>
            </a:br>
            <a:endParaRPr lang="en-GB" dirty="0"/>
          </a:p>
        </p:txBody>
      </p:sp>
      <p:sp>
        <p:nvSpPr>
          <p:cNvPr id="3" name="Content Placeholder 2">
            <a:extLst>
              <a:ext uri="{FF2B5EF4-FFF2-40B4-BE49-F238E27FC236}">
                <a16:creationId xmlns:a16="http://schemas.microsoft.com/office/drawing/2014/main" id="{05ADB7FE-66FD-017D-60EA-DC05244CEC69}"/>
              </a:ext>
            </a:extLst>
          </p:cNvPr>
          <p:cNvSpPr>
            <a:spLocks noGrp="1"/>
          </p:cNvSpPr>
          <p:nvPr>
            <p:ph idx="1"/>
          </p:nvPr>
        </p:nvSpPr>
        <p:spPr>
          <a:xfrm>
            <a:off x="134389" y="698269"/>
            <a:ext cx="10515600" cy="5325687"/>
          </a:xfrm>
        </p:spPr>
        <p:txBody>
          <a:bodyPr>
            <a:normAutofit fontScale="70000" lnSpcReduction="20000"/>
          </a:bodyPr>
          <a:lstStyle/>
          <a:p>
            <a:pPr marL="0" indent="0">
              <a:buNone/>
            </a:pPr>
            <a:r>
              <a:rPr lang="en-GB" b="1" dirty="0"/>
              <a:t> </a:t>
            </a:r>
            <a:r>
              <a:rPr lang="en-GB" sz="2700" b="1" dirty="0"/>
              <a:t>Triple Bottom Line Framework (TBL): </a:t>
            </a:r>
          </a:p>
          <a:p>
            <a:pPr marL="0" indent="0">
              <a:buNone/>
            </a:pPr>
            <a:r>
              <a:rPr lang="en-GB" sz="2700" dirty="0"/>
              <a:t>Evaluate the event's impact on </a:t>
            </a:r>
            <a:r>
              <a:rPr lang="en-GB" sz="2700" b="1" dirty="0"/>
              <a:t>People (Social), Planet (Environmental), and Profit (Economic):</a:t>
            </a:r>
            <a:endParaRPr lang="en-GB" sz="2700" dirty="0"/>
          </a:p>
          <a:p>
            <a:pPr marL="742950" lvl="1" indent="-285750">
              <a:buFont typeface="Arial" panose="020B0604020202020204" pitchFamily="34" charset="0"/>
              <a:buChar char="•"/>
            </a:pPr>
            <a:r>
              <a:rPr lang="en-GB" sz="2700" b="1" dirty="0"/>
              <a:t>Social:</a:t>
            </a:r>
            <a:endParaRPr lang="en-GB" sz="2700" dirty="0"/>
          </a:p>
          <a:p>
            <a:pPr marL="1143000" lvl="2" indent="-228600">
              <a:buFont typeface="Arial" panose="020B0604020202020204" pitchFamily="34" charset="0"/>
              <a:buChar char="•"/>
            </a:pPr>
            <a:r>
              <a:rPr lang="en-GB" sz="2700" dirty="0"/>
              <a:t>Community involvement and cultural enrichment.</a:t>
            </a:r>
          </a:p>
          <a:p>
            <a:pPr marL="1143000" lvl="2" indent="-228600">
              <a:buFont typeface="Arial" panose="020B0604020202020204" pitchFamily="34" charset="0"/>
              <a:buChar char="•"/>
            </a:pPr>
            <a:r>
              <a:rPr lang="en-GB" sz="2700" dirty="0"/>
              <a:t>Employment opportunities.</a:t>
            </a:r>
          </a:p>
          <a:p>
            <a:pPr marL="742950" lvl="1" indent="-285750">
              <a:buFont typeface="Arial" panose="020B0604020202020204" pitchFamily="34" charset="0"/>
              <a:buChar char="•"/>
            </a:pPr>
            <a:r>
              <a:rPr lang="en-GB" sz="2700" b="1" dirty="0"/>
              <a:t>Environmental:</a:t>
            </a:r>
            <a:endParaRPr lang="en-GB" sz="2700" dirty="0"/>
          </a:p>
          <a:p>
            <a:pPr marL="1143000" lvl="2" indent="-228600">
              <a:buFont typeface="Arial" panose="020B0604020202020204" pitchFamily="34" charset="0"/>
              <a:buChar char="•"/>
            </a:pPr>
            <a:r>
              <a:rPr lang="en-GB" sz="2700" dirty="0"/>
              <a:t>Carbon footprint and waste management.</a:t>
            </a:r>
          </a:p>
          <a:p>
            <a:pPr marL="1143000" lvl="2" indent="-228600">
              <a:buFont typeface="Arial" panose="020B0604020202020204" pitchFamily="34" charset="0"/>
              <a:buChar char="•"/>
            </a:pPr>
            <a:r>
              <a:rPr lang="en-GB" sz="2700" dirty="0"/>
              <a:t>Use of sustainable practices (e.g., recycling, energy efficiency).</a:t>
            </a:r>
          </a:p>
          <a:p>
            <a:pPr marL="742950" lvl="1" indent="-285750">
              <a:buFont typeface="Arial" panose="020B0604020202020204" pitchFamily="34" charset="0"/>
              <a:buChar char="•"/>
            </a:pPr>
            <a:r>
              <a:rPr lang="en-GB" sz="2700" b="1" dirty="0"/>
              <a:t>Economic:</a:t>
            </a:r>
            <a:endParaRPr lang="en-GB" sz="2700" dirty="0"/>
          </a:p>
          <a:p>
            <a:pPr marL="1143000" lvl="2" indent="-228600">
              <a:buFont typeface="Arial" panose="020B0604020202020204" pitchFamily="34" charset="0"/>
              <a:buChar char="•"/>
            </a:pPr>
            <a:r>
              <a:rPr lang="en-GB" sz="2700" dirty="0"/>
              <a:t>Direct and indirect economic impacts (e.g., tourism spending, local business boosts).</a:t>
            </a:r>
          </a:p>
          <a:p>
            <a:pPr marL="0" indent="0">
              <a:buNone/>
            </a:pPr>
            <a:r>
              <a:rPr lang="en-GB" sz="2700" b="1" dirty="0"/>
              <a:t>Economic Impact Assessment:</a:t>
            </a:r>
          </a:p>
          <a:p>
            <a:pPr>
              <a:buFont typeface="Arial" panose="020B0604020202020204" pitchFamily="34" charset="0"/>
              <a:buChar char="•"/>
            </a:pPr>
            <a:r>
              <a:rPr lang="en-GB" sz="2700" dirty="0"/>
              <a:t>Use </a:t>
            </a:r>
            <a:r>
              <a:rPr lang="en-GB" sz="2700" b="1" dirty="0"/>
              <a:t>input-output models</a:t>
            </a:r>
            <a:r>
              <a:rPr lang="en-GB" sz="2700" dirty="0"/>
              <a:t> to calculate direct, indirect, and induced impacts.</a:t>
            </a:r>
          </a:p>
          <a:p>
            <a:pPr>
              <a:buFont typeface="Arial" panose="020B0604020202020204" pitchFamily="34" charset="0"/>
              <a:buChar char="•"/>
            </a:pPr>
            <a:r>
              <a:rPr lang="en-GB" sz="2700" dirty="0"/>
              <a:t>Measure economic leakage (e.g., money leaving the local economy).</a:t>
            </a:r>
            <a:r>
              <a:rPr lang="en-GB" sz="2700" b="1" dirty="0"/>
              <a:t>Social Exchange Theory (SET):</a:t>
            </a:r>
          </a:p>
          <a:p>
            <a:pPr>
              <a:buFont typeface="Arial" panose="020B0604020202020204" pitchFamily="34" charset="0"/>
              <a:buChar char="•"/>
            </a:pPr>
            <a:r>
              <a:rPr lang="en-GB" sz="2700" dirty="0"/>
              <a:t>Analyse the perceived costs and benefits of the event to the local community. Positive perceptions can lead to community support, while negative ones can result in resistance.</a:t>
            </a:r>
          </a:p>
          <a:p>
            <a:pPr marL="0" indent="0">
              <a:buNone/>
            </a:pPr>
            <a:r>
              <a:rPr lang="en-GB" sz="2700" b="1" dirty="0"/>
              <a:t>Sustainability and CSR (Corporate Social Responsibility):</a:t>
            </a:r>
          </a:p>
          <a:p>
            <a:pPr>
              <a:buFont typeface="Arial" panose="020B0604020202020204" pitchFamily="34" charset="0"/>
              <a:buChar char="•"/>
            </a:pPr>
            <a:r>
              <a:rPr lang="en-GB" sz="2700" dirty="0"/>
              <a:t>Apply sustainability principles to assess long-term impacts. Tools like </a:t>
            </a:r>
            <a:r>
              <a:rPr lang="en-GB" sz="2700" b="1" dirty="0"/>
              <a:t>ISO 20121</a:t>
            </a:r>
            <a:r>
              <a:rPr lang="en-GB" sz="2700" dirty="0"/>
              <a:t> guide sustainable event management.</a:t>
            </a:r>
          </a:p>
          <a:p>
            <a:endParaRPr lang="en-GB" dirty="0"/>
          </a:p>
        </p:txBody>
      </p:sp>
    </p:spTree>
    <p:extLst>
      <p:ext uri="{BB962C8B-B14F-4D97-AF65-F5344CB8AC3E}">
        <p14:creationId xmlns:p14="http://schemas.microsoft.com/office/powerpoint/2010/main" val="2299697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E6D94-003F-C28B-D96A-7C4493CC2120}"/>
              </a:ext>
            </a:extLst>
          </p:cNvPr>
          <p:cNvSpPr>
            <a:spLocks noGrp="1"/>
          </p:cNvSpPr>
          <p:nvPr>
            <p:ph type="title"/>
          </p:nvPr>
        </p:nvSpPr>
        <p:spPr>
          <a:xfrm>
            <a:off x="78971" y="49242"/>
            <a:ext cx="10515600" cy="1325563"/>
          </a:xfrm>
        </p:spPr>
        <p:txBody>
          <a:bodyPr anchor="ctr">
            <a:normAutofit/>
          </a:bodyPr>
          <a:lstStyle/>
          <a:p>
            <a:r>
              <a:rPr lang="en-GB" sz="3700" b="1" dirty="0"/>
              <a:t>Integration of Management and Marketing Principles</a:t>
            </a:r>
            <a:br>
              <a:rPr lang="en-GB" sz="3700" b="1" dirty="0"/>
            </a:br>
            <a:endParaRPr lang="en-GB" sz="3700" dirty="0"/>
          </a:p>
        </p:txBody>
      </p:sp>
      <p:sp>
        <p:nvSpPr>
          <p:cNvPr id="3" name="Content Placeholder 2">
            <a:extLst>
              <a:ext uri="{FF2B5EF4-FFF2-40B4-BE49-F238E27FC236}">
                <a16:creationId xmlns:a16="http://schemas.microsoft.com/office/drawing/2014/main" id="{07C5C1C6-7CAD-A32A-1D5A-D8DBE402478F}"/>
              </a:ext>
            </a:extLst>
          </p:cNvPr>
          <p:cNvSpPr>
            <a:spLocks noGrp="1"/>
          </p:cNvSpPr>
          <p:nvPr>
            <p:ph sz="half" idx="1"/>
          </p:nvPr>
        </p:nvSpPr>
        <p:spPr>
          <a:xfrm>
            <a:off x="155171" y="1219200"/>
            <a:ext cx="5839229" cy="4838007"/>
          </a:xfrm>
        </p:spPr>
        <p:txBody>
          <a:bodyPr>
            <a:normAutofit lnSpcReduction="10000"/>
          </a:bodyPr>
          <a:lstStyle/>
          <a:p>
            <a:pPr>
              <a:buFont typeface="Arial" panose="020B0604020202020204" pitchFamily="34" charset="0"/>
              <a:buChar char="•"/>
            </a:pPr>
            <a:r>
              <a:rPr lang="en-GB" sz="2000" dirty="0"/>
              <a:t>Use the </a:t>
            </a:r>
            <a:r>
              <a:rPr lang="en-GB" sz="2000" b="1" dirty="0"/>
              <a:t>SOSTAC Framework</a:t>
            </a:r>
            <a:r>
              <a:rPr lang="en-GB" sz="2000" dirty="0"/>
              <a:t> (Situation Analysis, Objectives, Strategy, Tactics, Actions, Control) for holistic event planning and evaluation.</a:t>
            </a:r>
          </a:p>
          <a:p>
            <a:pPr>
              <a:buFont typeface="Arial" panose="020B0604020202020204" pitchFamily="34" charset="0"/>
              <a:buChar char="•"/>
            </a:pPr>
            <a:r>
              <a:rPr lang="en-GB" sz="2000" dirty="0"/>
              <a:t>Apply </a:t>
            </a:r>
            <a:r>
              <a:rPr lang="en-GB" sz="2000" b="1" dirty="0"/>
              <a:t>Kotler’s 4Ps/7Ps Marketing Mix</a:t>
            </a:r>
            <a:r>
              <a:rPr lang="en-GB" sz="2000" dirty="0"/>
              <a:t>:</a:t>
            </a:r>
          </a:p>
          <a:p>
            <a:pPr marL="742950" lvl="1" indent="-285750">
              <a:buFont typeface="Arial" panose="020B0604020202020204" pitchFamily="34" charset="0"/>
              <a:buChar char="•"/>
            </a:pPr>
            <a:r>
              <a:rPr lang="en-GB" sz="2000" b="1" dirty="0"/>
              <a:t>Product:</a:t>
            </a:r>
            <a:r>
              <a:rPr lang="en-GB" sz="2000" dirty="0"/>
              <a:t> Event or venue as an experience.</a:t>
            </a:r>
          </a:p>
          <a:p>
            <a:pPr marL="742950" lvl="1" indent="-285750">
              <a:buFont typeface="Arial" panose="020B0604020202020204" pitchFamily="34" charset="0"/>
              <a:buChar char="•"/>
            </a:pPr>
            <a:r>
              <a:rPr lang="en-GB" sz="2000" b="1" dirty="0"/>
              <a:t>Price:</a:t>
            </a:r>
            <a:r>
              <a:rPr lang="en-GB" sz="2000" dirty="0"/>
              <a:t> Ticket pricing strategy.</a:t>
            </a:r>
          </a:p>
          <a:p>
            <a:pPr marL="742950" lvl="1" indent="-285750">
              <a:buFont typeface="Arial" panose="020B0604020202020204" pitchFamily="34" charset="0"/>
              <a:buChar char="•"/>
            </a:pPr>
            <a:r>
              <a:rPr lang="en-GB" sz="2000" b="1" dirty="0"/>
              <a:t>Place:</a:t>
            </a:r>
            <a:r>
              <a:rPr lang="en-GB" sz="2000" dirty="0"/>
              <a:t> Accessibility and location considerations.</a:t>
            </a:r>
          </a:p>
          <a:p>
            <a:pPr marL="742950" lvl="1" indent="-285750">
              <a:buFont typeface="Arial" panose="020B0604020202020204" pitchFamily="34" charset="0"/>
              <a:buChar char="•"/>
            </a:pPr>
            <a:r>
              <a:rPr lang="en-GB" sz="2000" b="1" dirty="0"/>
              <a:t>Promotion:</a:t>
            </a:r>
            <a:r>
              <a:rPr lang="en-GB" sz="2000" dirty="0"/>
              <a:t> Marketing campaigns, social media, and PR.</a:t>
            </a:r>
          </a:p>
          <a:p>
            <a:pPr marL="742950" lvl="1" indent="-285750">
              <a:buFont typeface="Arial" panose="020B0604020202020204" pitchFamily="34" charset="0"/>
              <a:buChar char="•"/>
            </a:pPr>
            <a:r>
              <a:rPr lang="en-GB" sz="2000" b="1" dirty="0"/>
              <a:t>People, Process, Physical Evidence</a:t>
            </a:r>
            <a:r>
              <a:rPr lang="en-GB" sz="2000" dirty="0"/>
              <a:t> (Service-dominant events).</a:t>
            </a:r>
          </a:p>
          <a:p>
            <a:r>
              <a:rPr lang="en-GB" sz="2000" b="1" dirty="0"/>
              <a:t>Risk Management and Contingency Planning:</a:t>
            </a:r>
          </a:p>
          <a:p>
            <a:pPr>
              <a:buFont typeface="Arial" panose="020B0604020202020204" pitchFamily="34" charset="0"/>
              <a:buChar char="•"/>
            </a:pPr>
            <a:r>
              <a:rPr lang="en-GB" sz="2000" dirty="0"/>
              <a:t>Use tools like the </a:t>
            </a:r>
            <a:r>
              <a:rPr lang="en-GB" sz="2000" b="1" dirty="0"/>
              <a:t>Risk Management Matrix</a:t>
            </a:r>
            <a:r>
              <a:rPr lang="en-GB" sz="2000" dirty="0"/>
              <a:t> to evaluate potential operational, financial, or reputational risks.</a:t>
            </a:r>
          </a:p>
          <a:p>
            <a:endParaRPr lang="en-GB" sz="1500" dirty="0"/>
          </a:p>
        </p:txBody>
      </p:sp>
      <p:pic>
        <p:nvPicPr>
          <p:cNvPr id="4" name="Picture 3" descr="A diagram of a company's company&#10;&#10;Description automatically generated">
            <a:extLst>
              <a:ext uri="{FF2B5EF4-FFF2-40B4-BE49-F238E27FC236}">
                <a16:creationId xmlns:a16="http://schemas.microsoft.com/office/drawing/2014/main" id="{279618B3-434A-66A5-C86A-9E5631575DC5}"/>
              </a:ext>
            </a:extLst>
          </p:cNvPr>
          <p:cNvPicPr>
            <a:picLocks noChangeAspect="1"/>
          </p:cNvPicPr>
          <p:nvPr/>
        </p:nvPicPr>
        <p:blipFill>
          <a:blip r:embed="rId2"/>
          <a:srcRect t="26520" b="35982"/>
          <a:stretch/>
        </p:blipFill>
        <p:spPr>
          <a:xfrm>
            <a:off x="6923578" y="1524069"/>
            <a:ext cx="5156200" cy="3809862"/>
          </a:xfrm>
          <a:prstGeom prst="rect">
            <a:avLst/>
          </a:prstGeom>
          <a:noFill/>
        </p:spPr>
      </p:pic>
    </p:spTree>
    <p:extLst>
      <p:ext uri="{BB962C8B-B14F-4D97-AF65-F5344CB8AC3E}">
        <p14:creationId xmlns:p14="http://schemas.microsoft.com/office/powerpoint/2010/main" val="489712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34454-B014-9A07-BF03-95F8AA6B02B1}"/>
              </a:ext>
            </a:extLst>
          </p:cNvPr>
          <p:cNvSpPr>
            <a:spLocks noGrp="1"/>
          </p:cNvSpPr>
          <p:nvPr>
            <p:ph type="title"/>
          </p:nvPr>
        </p:nvSpPr>
        <p:spPr>
          <a:xfrm>
            <a:off x="101138" y="98684"/>
            <a:ext cx="10515600" cy="1325563"/>
          </a:xfrm>
        </p:spPr>
        <p:txBody>
          <a:bodyPr anchor="ctr">
            <a:normAutofit/>
          </a:bodyPr>
          <a:lstStyle/>
          <a:p>
            <a:r>
              <a:rPr lang="en-GB" dirty="0"/>
              <a:t>What is the Risk Management Matrix?</a:t>
            </a:r>
          </a:p>
        </p:txBody>
      </p:sp>
      <p:sp>
        <p:nvSpPr>
          <p:cNvPr id="3" name="Content Placeholder 2">
            <a:extLst>
              <a:ext uri="{FF2B5EF4-FFF2-40B4-BE49-F238E27FC236}">
                <a16:creationId xmlns:a16="http://schemas.microsoft.com/office/drawing/2014/main" id="{DE6B7113-BB37-86C5-75A9-C805F0818723}"/>
              </a:ext>
            </a:extLst>
          </p:cNvPr>
          <p:cNvSpPr>
            <a:spLocks noGrp="1"/>
          </p:cNvSpPr>
          <p:nvPr>
            <p:ph sz="half" idx="1"/>
          </p:nvPr>
        </p:nvSpPr>
        <p:spPr>
          <a:xfrm>
            <a:off x="227215" y="1424247"/>
            <a:ext cx="6628014" cy="4211240"/>
          </a:xfrm>
        </p:spPr>
        <p:txBody>
          <a:bodyPr>
            <a:normAutofit lnSpcReduction="10000"/>
          </a:bodyPr>
          <a:lstStyle/>
          <a:p>
            <a:pPr>
              <a:lnSpc>
                <a:spcPct val="100000"/>
              </a:lnSpc>
            </a:pPr>
            <a:r>
              <a:rPr lang="en-GB" sz="2000" dirty="0"/>
              <a:t>Visual tool that helps identify, assess, and prioritize risks by evaluating their </a:t>
            </a:r>
            <a:r>
              <a:rPr lang="en-GB" sz="2000" b="1" dirty="0"/>
              <a:t>likelihood</a:t>
            </a:r>
            <a:r>
              <a:rPr lang="en-GB" sz="2000" dirty="0"/>
              <a:t> and </a:t>
            </a:r>
            <a:r>
              <a:rPr lang="en-GB" sz="2000" b="1" dirty="0"/>
              <a:t>impact</a:t>
            </a:r>
            <a:r>
              <a:rPr lang="en-GB" sz="2000" dirty="0"/>
              <a:t>.</a:t>
            </a:r>
          </a:p>
          <a:p>
            <a:pPr>
              <a:lnSpc>
                <a:spcPct val="100000"/>
              </a:lnSpc>
            </a:pPr>
            <a:r>
              <a:rPr lang="en-GB" sz="2000" dirty="0"/>
              <a:t> It is widely used in event management to systematically address potential challenges that could disrupt operations, finances, or reputation.</a:t>
            </a:r>
          </a:p>
          <a:p>
            <a:pPr>
              <a:lnSpc>
                <a:spcPct val="100000"/>
              </a:lnSpc>
            </a:pPr>
            <a:r>
              <a:rPr lang="en-GB" sz="2000" dirty="0"/>
              <a:t>The matrix typically uses a grid format with two axes:</a:t>
            </a:r>
          </a:p>
          <a:p>
            <a:pPr marL="0" indent="0">
              <a:lnSpc>
                <a:spcPct val="100000"/>
              </a:lnSpc>
              <a:buNone/>
            </a:pPr>
            <a:r>
              <a:rPr lang="en-GB" sz="2000" b="1" dirty="0"/>
              <a:t>Likelihood (Probability)</a:t>
            </a:r>
            <a:r>
              <a:rPr lang="en-GB" sz="2000" dirty="0"/>
              <a:t>: The chance that a particular risk will occur (e.g., rare, unlikely, possible, likely, almost certain).</a:t>
            </a:r>
          </a:p>
          <a:p>
            <a:pPr marL="0" indent="0">
              <a:lnSpc>
                <a:spcPct val="100000"/>
              </a:lnSpc>
              <a:buNone/>
            </a:pPr>
            <a:r>
              <a:rPr lang="en-GB" sz="2000" b="1" dirty="0"/>
              <a:t>Impact (Severity)</a:t>
            </a:r>
            <a:r>
              <a:rPr lang="en-GB" sz="2000" dirty="0"/>
              <a:t>: The consequences if the risk occurs (e.g., minor, moderate, significant, severe, catastrophic).</a:t>
            </a:r>
          </a:p>
          <a:p>
            <a:pPr>
              <a:lnSpc>
                <a:spcPct val="100000"/>
              </a:lnSpc>
            </a:pPr>
            <a:r>
              <a:rPr lang="en-GB" sz="2000" dirty="0"/>
              <a:t>Each identified risk is plotted on the matrix, which helps prioritize risks that need immediate attention.</a:t>
            </a:r>
          </a:p>
          <a:p>
            <a:endParaRPr lang="en-GB" sz="1500" dirty="0"/>
          </a:p>
        </p:txBody>
      </p:sp>
      <p:pic>
        <p:nvPicPr>
          <p:cNvPr id="4" name="Picture 3">
            <a:extLst>
              <a:ext uri="{FF2B5EF4-FFF2-40B4-BE49-F238E27FC236}">
                <a16:creationId xmlns:a16="http://schemas.microsoft.com/office/drawing/2014/main" id="{6AA225B8-6E85-2B2B-F6AD-1D7938860E44}"/>
              </a:ext>
            </a:extLst>
          </p:cNvPr>
          <p:cNvPicPr>
            <a:picLocks noChangeAspect="1"/>
          </p:cNvPicPr>
          <p:nvPr/>
        </p:nvPicPr>
        <p:blipFill>
          <a:blip r:embed="rId2"/>
          <a:stretch>
            <a:fillRect/>
          </a:stretch>
        </p:blipFill>
        <p:spPr>
          <a:xfrm>
            <a:off x="6943898" y="2280375"/>
            <a:ext cx="5156200" cy="2900362"/>
          </a:xfrm>
          <a:prstGeom prst="rect">
            <a:avLst/>
          </a:prstGeom>
          <a:noFill/>
        </p:spPr>
      </p:pic>
    </p:spTree>
    <p:extLst>
      <p:ext uri="{BB962C8B-B14F-4D97-AF65-F5344CB8AC3E}">
        <p14:creationId xmlns:p14="http://schemas.microsoft.com/office/powerpoint/2010/main" val="3554552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A508-2ED7-5B46-9FFB-B10D6F23E8D9}"/>
              </a:ext>
            </a:extLst>
          </p:cNvPr>
          <p:cNvSpPr>
            <a:spLocks noGrp="1"/>
          </p:cNvSpPr>
          <p:nvPr>
            <p:ph type="title"/>
          </p:nvPr>
        </p:nvSpPr>
        <p:spPr/>
        <p:txBody>
          <a:bodyPr/>
          <a:lstStyle/>
          <a:p>
            <a:r>
              <a:rPr lang="en-GB" dirty="0"/>
              <a:t>Steps to Apply the Risk Management Matrix</a:t>
            </a:r>
          </a:p>
        </p:txBody>
      </p:sp>
      <p:sp>
        <p:nvSpPr>
          <p:cNvPr id="6" name="Rectangle 2">
            <a:extLst>
              <a:ext uri="{FF2B5EF4-FFF2-40B4-BE49-F238E27FC236}">
                <a16:creationId xmlns:a16="http://schemas.microsoft.com/office/drawing/2014/main" id="{106A5DCE-084E-CE52-A55A-BDF2609E08E8}"/>
              </a:ext>
            </a:extLst>
          </p:cNvPr>
          <p:cNvSpPr>
            <a:spLocks noGrp="1" noChangeArrowheads="1"/>
          </p:cNvSpPr>
          <p:nvPr>
            <p:ph idx="1"/>
          </p:nvPr>
        </p:nvSpPr>
        <p:spPr bwMode="auto">
          <a:xfrm>
            <a:off x="838200" y="1922526"/>
            <a:ext cx="10402912"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Risk Identification</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Identify risks related to </a:t>
            </a:r>
            <a:r>
              <a:rPr kumimoji="0" lang="en-US" altLang="en-US" sz="2000" b="1" i="0" u="none" strike="noStrike" cap="none" normalizeH="0" baseline="0" dirty="0">
                <a:ln>
                  <a:noFill/>
                </a:ln>
                <a:solidFill>
                  <a:schemeClr val="tx1"/>
                </a:solidFill>
                <a:effectLst/>
              </a:rPr>
              <a:t>operational</a:t>
            </a:r>
            <a:r>
              <a:rPr kumimoji="0" lang="en-US" altLang="en-US" sz="2000" b="0" i="0" u="none" strike="noStrike" cap="none" normalizeH="0" baseline="0" dirty="0">
                <a:ln>
                  <a:noFill/>
                </a:ln>
                <a:solidFill>
                  <a:schemeClr val="tx1"/>
                </a:solidFill>
                <a:effectLst/>
              </a:rPr>
              <a:t>, </a:t>
            </a:r>
            <a:r>
              <a:rPr kumimoji="0" lang="en-US" altLang="en-US" sz="2000" b="1" i="0" u="none" strike="noStrike" cap="none" normalizeH="0" baseline="0" dirty="0">
                <a:ln>
                  <a:noFill/>
                </a:ln>
                <a:solidFill>
                  <a:schemeClr val="tx1"/>
                </a:solidFill>
                <a:effectLst/>
              </a:rPr>
              <a:t>financial</a:t>
            </a:r>
            <a:r>
              <a:rPr kumimoji="0" lang="en-US" altLang="en-US" sz="2000" b="0" i="0" u="none" strike="noStrike" cap="none" normalizeH="0" baseline="0" dirty="0">
                <a:ln>
                  <a:noFill/>
                </a:ln>
                <a:solidFill>
                  <a:schemeClr val="tx1"/>
                </a:solidFill>
                <a:effectLst/>
              </a:rPr>
              <a:t>, and </a:t>
            </a:r>
            <a:r>
              <a:rPr kumimoji="0" lang="en-US" altLang="en-US" sz="2000" b="1" i="0" u="none" strike="noStrike" cap="none" normalizeH="0" baseline="0" dirty="0">
                <a:ln>
                  <a:noFill/>
                </a:ln>
                <a:solidFill>
                  <a:schemeClr val="tx1"/>
                </a:solidFill>
                <a:effectLst/>
              </a:rPr>
              <a:t>reputational</a:t>
            </a:r>
            <a:r>
              <a:rPr kumimoji="0" lang="en-US" altLang="en-US" sz="2000" b="0" i="0" u="none" strike="noStrike" cap="none" normalizeH="0" baseline="0" dirty="0">
                <a:ln>
                  <a:noFill/>
                </a:ln>
                <a:solidFill>
                  <a:schemeClr val="tx1"/>
                </a:solidFill>
                <a:effectLst/>
              </a:rPr>
              <a:t> areas.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Examples: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Operational Risks</a:t>
            </a:r>
            <a:r>
              <a:rPr kumimoji="0" lang="en-US" altLang="en-US" sz="2000" b="0" i="0" u="none" strike="noStrike" cap="none" normalizeH="0" baseline="0" dirty="0">
                <a:ln>
                  <a:noFill/>
                </a:ln>
                <a:solidFill>
                  <a:schemeClr val="tx1"/>
                </a:solidFill>
                <a:effectLst/>
              </a:rPr>
              <a:t>: Equipment failure, weather disruptions, staff shortages.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Financial Risks</a:t>
            </a:r>
            <a:r>
              <a:rPr kumimoji="0" lang="en-US" altLang="en-US" sz="2000" b="0" i="0" u="none" strike="noStrike" cap="none" normalizeH="0" baseline="0" dirty="0">
                <a:ln>
                  <a:noFill/>
                </a:ln>
                <a:solidFill>
                  <a:schemeClr val="tx1"/>
                </a:solidFill>
                <a:effectLst/>
              </a:rPr>
              <a:t>: Poor ticket sales, budget overruns, increased supplier costs.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Reputational Risks</a:t>
            </a:r>
            <a:r>
              <a:rPr kumimoji="0" lang="en-US" altLang="en-US" sz="2000" b="0" i="0" u="none" strike="noStrike" cap="none" normalizeH="0" baseline="0" dirty="0">
                <a:ln>
                  <a:noFill/>
                </a:ln>
                <a:solidFill>
                  <a:schemeClr val="tx1"/>
                </a:solidFill>
                <a:effectLst/>
              </a:rPr>
              <a:t>: Negative media coverage, customer complaints, safety incidents.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Risk Analysis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Assess each risk based 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Likelihood</a:t>
            </a:r>
            <a:r>
              <a:rPr kumimoji="0" lang="en-US" altLang="en-US" sz="2000" b="0" i="0" u="none" strike="noStrike" cap="none" normalizeH="0" baseline="0" dirty="0">
                <a:ln>
                  <a:noFill/>
                </a:ln>
                <a:solidFill>
                  <a:schemeClr val="tx1"/>
                </a:solidFill>
                <a:effectLst/>
              </a:rPr>
              <a:t>: The probability of the risk occurring (e.g., 1 = rare, 5 = almost certain).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Impact</a:t>
            </a:r>
            <a:r>
              <a:rPr kumimoji="0" lang="en-US" altLang="en-US" sz="2000" b="0" i="0" u="none" strike="noStrike" cap="none" normalizeH="0" baseline="0" dirty="0">
                <a:ln>
                  <a:noFill/>
                </a:ln>
                <a:solidFill>
                  <a:schemeClr val="tx1"/>
                </a:solidFill>
                <a:effectLst/>
              </a:rPr>
              <a:t>: The severity of the consequences if the risk occurs (e.g., 1 = minor, 5 = catastrophic).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57393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A6DB-C7DE-5B82-04FE-549B40BFBCBF}"/>
              </a:ext>
            </a:extLst>
          </p:cNvPr>
          <p:cNvSpPr>
            <a:spLocks noGrp="1"/>
          </p:cNvSpPr>
          <p:nvPr>
            <p:ph type="title"/>
          </p:nvPr>
        </p:nvSpPr>
        <p:spPr>
          <a:xfrm>
            <a:off x="128847" y="104661"/>
            <a:ext cx="10515600" cy="1325563"/>
          </a:xfrm>
        </p:spPr>
        <p:txBody>
          <a:bodyPr/>
          <a:lstStyle/>
          <a:p>
            <a:r>
              <a:rPr lang="en-GB" b="1" dirty="0"/>
              <a:t>Risk Management </a:t>
            </a:r>
          </a:p>
        </p:txBody>
      </p:sp>
      <p:sp>
        <p:nvSpPr>
          <p:cNvPr id="3" name="Content Placeholder 2">
            <a:extLst>
              <a:ext uri="{FF2B5EF4-FFF2-40B4-BE49-F238E27FC236}">
                <a16:creationId xmlns:a16="http://schemas.microsoft.com/office/drawing/2014/main" id="{BC5108F1-5C9D-8F38-B71F-806E923DD04B}"/>
              </a:ext>
            </a:extLst>
          </p:cNvPr>
          <p:cNvSpPr>
            <a:spLocks noGrp="1"/>
          </p:cNvSpPr>
          <p:nvPr>
            <p:ph idx="1"/>
          </p:nvPr>
        </p:nvSpPr>
        <p:spPr>
          <a:xfrm>
            <a:off x="350520" y="1487575"/>
            <a:ext cx="10515600" cy="4314709"/>
          </a:xfrm>
        </p:spPr>
        <p:txBody>
          <a:bodyPr>
            <a:normAutofit fontScale="92500" lnSpcReduction="10000"/>
          </a:bodyPr>
          <a:lstStyle/>
          <a:p>
            <a:pPr>
              <a:lnSpc>
                <a:spcPct val="110000"/>
              </a:lnSpc>
            </a:pPr>
            <a:r>
              <a:rPr lang="en-GB" b="1" dirty="0"/>
              <a:t>Risk Mitigation and Contingency Planning</a:t>
            </a:r>
            <a:endParaRPr lang="en-GB" dirty="0"/>
          </a:p>
          <a:p>
            <a:pPr lvl="1">
              <a:lnSpc>
                <a:spcPct val="110000"/>
              </a:lnSpc>
            </a:pPr>
            <a:r>
              <a:rPr lang="en-GB" dirty="0"/>
              <a:t>Develop strategies to </a:t>
            </a:r>
            <a:r>
              <a:rPr lang="en-GB" b="1" dirty="0"/>
              <a:t>avoid, transfer, mitigate, or accept risks</a:t>
            </a:r>
            <a:r>
              <a:rPr lang="en-GB" dirty="0"/>
              <a:t>:</a:t>
            </a:r>
          </a:p>
          <a:p>
            <a:pPr lvl="2">
              <a:lnSpc>
                <a:spcPct val="110000"/>
              </a:lnSpc>
            </a:pPr>
            <a:r>
              <a:rPr lang="en-GB" b="1" dirty="0"/>
              <a:t>Avoid</a:t>
            </a:r>
            <a:r>
              <a:rPr lang="en-GB" dirty="0"/>
              <a:t>: Modify plans to eliminate the risk (e.g., using indoor venues to avoid weather disruptions).</a:t>
            </a:r>
          </a:p>
          <a:p>
            <a:pPr lvl="2">
              <a:lnSpc>
                <a:spcPct val="110000"/>
              </a:lnSpc>
            </a:pPr>
            <a:r>
              <a:rPr lang="en-GB" b="1" dirty="0"/>
              <a:t>Transfer</a:t>
            </a:r>
            <a:r>
              <a:rPr lang="en-GB" dirty="0"/>
              <a:t>: Shift the risk to third parties (e.g., insurance, outsourcing).</a:t>
            </a:r>
          </a:p>
          <a:p>
            <a:pPr lvl="2">
              <a:lnSpc>
                <a:spcPct val="110000"/>
              </a:lnSpc>
            </a:pPr>
            <a:r>
              <a:rPr lang="en-GB" b="1" dirty="0"/>
              <a:t>Mitigate</a:t>
            </a:r>
            <a:r>
              <a:rPr lang="en-GB" dirty="0"/>
              <a:t>: Reduce the likelihood or impact of the risk (e.g., having backup equipment or staff).</a:t>
            </a:r>
          </a:p>
          <a:p>
            <a:pPr lvl="2">
              <a:lnSpc>
                <a:spcPct val="110000"/>
              </a:lnSpc>
            </a:pPr>
            <a:r>
              <a:rPr lang="en-GB" b="1" dirty="0"/>
              <a:t>Accept</a:t>
            </a:r>
            <a:r>
              <a:rPr lang="en-GB" dirty="0"/>
              <a:t>: Acknowledge low-priority risks and monitor them.</a:t>
            </a:r>
          </a:p>
          <a:p>
            <a:pPr>
              <a:lnSpc>
                <a:spcPct val="110000"/>
              </a:lnSpc>
            </a:pPr>
            <a:r>
              <a:rPr lang="en-GB" b="1" dirty="0"/>
              <a:t>Monitoring and Review</a:t>
            </a:r>
            <a:endParaRPr lang="en-GB" dirty="0"/>
          </a:p>
          <a:p>
            <a:pPr lvl="1">
              <a:lnSpc>
                <a:spcPct val="110000"/>
              </a:lnSpc>
            </a:pPr>
            <a:r>
              <a:rPr lang="en-GB" dirty="0"/>
              <a:t>Continuously monitor risks throughout event planning and execution.</a:t>
            </a:r>
          </a:p>
          <a:p>
            <a:pPr lvl="1">
              <a:lnSpc>
                <a:spcPct val="110000"/>
              </a:lnSpc>
            </a:pPr>
            <a:r>
              <a:rPr lang="en-GB" dirty="0"/>
              <a:t>Use feedback, incident reports, and post-event evaluations to improve risk management for future events.</a:t>
            </a:r>
          </a:p>
          <a:p>
            <a:endParaRPr lang="en-GB" dirty="0"/>
          </a:p>
        </p:txBody>
      </p:sp>
    </p:spTree>
    <p:extLst>
      <p:ext uri="{BB962C8B-B14F-4D97-AF65-F5344CB8AC3E}">
        <p14:creationId xmlns:p14="http://schemas.microsoft.com/office/powerpoint/2010/main" val="30745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7B13E5-C5E7-0628-A0C6-B6179E866759}"/>
              </a:ext>
            </a:extLst>
          </p:cNvPr>
          <p:cNvPicPr>
            <a:picLocks noGrp="1" noChangeAspect="1"/>
          </p:cNvPicPr>
          <p:nvPr>
            <p:ph idx="1"/>
          </p:nvPr>
        </p:nvPicPr>
        <p:blipFill>
          <a:blip r:embed="rId2"/>
          <a:srcRect l="30209" t="22162" r="10417" b="27902"/>
          <a:stretch/>
        </p:blipFill>
        <p:spPr>
          <a:xfrm>
            <a:off x="792479" y="1199578"/>
            <a:ext cx="7952509" cy="4458844"/>
          </a:xfrm>
        </p:spPr>
      </p:pic>
    </p:spTree>
    <p:extLst>
      <p:ext uri="{BB962C8B-B14F-4D97-AF65-F5344CB8AC3E}">
        <p14:creationId xmlns:p14="http://schemas.microsoft.com/office/powerpoint/2010/main" val="421840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DF97B-1008-FDF3-8E37-77658FF6B431}"/>
              </a:ext>
            </a:extLst>
          </p:cNvPr>
          <p:cNvSpPr>
            <a:spLocks noGrp="1"/>
          </p:cNvSpPr>
          <p:nvPr>
            <p:ph type="title"/>
          </p:nvPr>
        </p:nvSpPr>
        <p:spPr>
          <a:xfrm>
            <a:off x="51262" y="0"/>
            <a:ext cx="10515600" cy="1325563"/>
          </a:xfrm>
        </p:spPr>
        <p:txBody>
          <a:bodyPr/>
          <a:lstStyle/>
          <a:p>
            <a:r>
              <a:rPr lang="en-GB" sz="4000" b="1" dirty="0"/>
              <a:t>Benefits of the Risk Management Matrix</a:t>
            </a:r>
            <a:br>
              <a:rPr lang="en-GB" b="1" dirty="0"/>
            </a:br>
            <a:endParaRPr lang="en-GB" dirty="0"/>
          </a:p>
        </p:txBody>
      </p:sp>
      <p:sp>
        <p:nvSpPr>
          <p:cNvPr id="3" name="Content Placeholder 2">
            <a:extLst>
              <a:ext uri="{FF2B5EF4-FFF2-40B4-BE49-F238E27FC236}">
                <a16:creationId xmlns:a16="http://schemas.microsoft.com/office/drawing/2014/main" id="{4E2F207E-BC31-769B-9FFC-34EEA06C959B}"/>
              </a:ext>
            </a:extLst>
          </p:cNvPr>
          <p:cNvSpPr>
            <a:spLocks noGrp="1"/>
          </p:cNvSpPr>
          <p:nvPr>
            <p:ph idx="1"/>
          </p:nvPr>
        </p:nvSpPr>
        <p:spPr>
          <a:xfrm>
            <a:off x="217516" y="889059"/>
            <a:ext cx="10515600" cy="3640897"/>
          </a:xfrm>
        </p:spPr>
        <p:txBody>
          <a:bodyPr>
            <a:normAutofit/>
          </a:bodyPr>
          <a:lstStyle/>
          <a:p>
            <a:pPr>
              <a:lnSpc>
                <a:spcPct val="100000"/>
              </a:lnSpc>
              <a:buFont typeface="Arial" panose="020B0604020202020204" pitchFamily="34" charset="0"/>
              <a:buChar char="•"/>
            </a:pPr>
            <a:r>
              <a:rPr lang="en-GB" b="1" dirty="0"/>
              <a:t>Clear Prioritization:</a:t>
            </a:r>
            <a:r>
              <a:rPr lang="en-GB" dirty="0"/>
              <a:t> Helps focus resources on the most critical risks.</a:t>
            </a:r>
          </a:p>
          <a:p>
            <a:pPr>
              <a:lnSpc>
                <a:spcPct val="100000"/>
              </a:lnSpc>
              <a:buFont typeface="Arial" panose="020B0604020202020204" pitchFamily="34" charset="0"/>
              <a:buChar char="•"/>
            </a:pPr>
            <a:r>
              <a:rPr lang="en-GB" b="1" dirty="0"/>
              <a:t>Improved Preparedness:</a:t>
            </a:r>
            <a:r>
              <a:rPr lang="en-GB" dirty="0"/>
              <a:t> Enables development of contingency plans to minimize disruptions.</a:t>
            </a:r>
          </a:p>
          <a:p>
            <a:pPr>
              <a:lnSpc>
                <a:spcPct val="100000"/>
              </a:lnSpc>
              <a:buFont typeface="Arial" panose="020B0604020202020204" pitchFamily="34" charset="0"/>
              <a:buChar char="•"/>
            </a:pPr>
            <a:r>
              <a:rPr lang="en-GB" b="1" dirty="0"/>
              <a:t>Enhanced Decision-Making:</a:t>
            </a:r>
            <a:r>
              <a:rPr lang="en-GB" dirty="0"/>
              <a:t> Supports event managers in evaluating risk trade-offs.</a:t>
            </a:r>
          </a:p>
          <a:p>
            <a:pPr>
              <a:lnSpc>
                <a:spcPct val="100000"/>
              </a:lnSpc>
              <a:buFont typeface="Arial" panose="020B0604020202020204" pitchFamily="34" charset="0"/>
              <a:buChar char="•"/>
            </a:pPr>
            <a:r>
              <a:rPr lang="en-GB" b="1" dirty="0"/>
              <a:t>Stakeholder Confidence:</a:t>
            </a:r>
            <a:r>
              <a:rPr lang="en-GB" dirty="0"/>
              <a:t> Demonstrates due diligence to stakeholders, such as sponsors, customers, and local authorities.</a:t>
            </a:r>
          </a:p>
          <a:p>
            <a:endParaRPr lang="en-GB" dirty="0"/>
          </a:p>
        </p:txBody>
      </p:sp>
    </p:spTree>
    <p:extLst>
      <p:ext uri="{BB962C8B-B14F-4D97-AF65-F5344CB8AC3E}">
        <p14:creationId xmlns:p14="http://schemas.microsoft.com/office/powerpoint/2010/main" val="944398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2E74-739E-681E-593F-EC07B5FDE44F}"/>
              </a:ext>
            </a:extLst>
          </p:cNvPr>
          <p:cNvSpPr>
            <a:spLocks noGrp="1"/>
          </p:cNvSpPr>
          <p:nvPr>
            <p:ph type="title"/>
          </p:nvPr>
        </p:nvSpPr>
        <p:spPr>
          <a:xfrm>
            <a:off x="40178" y="0"/>
            <a:ext cx="10515600" cy="1325563"/>
          </a:xfrm>
        </p:spPr>
        <p:txBody>
          <a:bodyPr/>
          <a:lstStyle/>
          <a:p>
            <a:r>
              <a:rPr lang="en-GB" sz="3600" b="1" dirty="0"/>
              <a:t>Key Theories Supporting Risk Management</a:t>
            </a:r>
            <a:br>
              <a:rPr lang="en-GB" b="1" dirty="0"/>
            </a:br>
            <a:endParaRPr lang="en-GB" dirty="0"/>
          </a:p>
        </p:txBody>
      </p:sp>
      <p:sp>
        <p:nvSpPr>
          <p:cNvPr id="3" name="Content Placeholder 2">
            <a:extLst>
              <a:ext uri="{FF2B5EF4-FFF2-40B4-BE49-F238E27FC236}">
                <a16:creationId xmlns:a16="http://schemas.microsoft.com/office/drawing/2014/main" id="{65139DD7-0DD5-C7D8-52EB-51EC9E42DBEA}"/>
              </a:ext>
            </a:extLst>
          </p:cNvPr>
          <p:cNvSpPr>
            <a:spLocks noGrp="1"/>
          </p:cNvSpPr>
          <p:nvPr>
            <p:ph idx="1"/>
          </p:nvPr>
        </p:nvSpPr>
        <p:spPr>
          <a:xfrm>
            <a:off x="40178" y="1010978"/>
            <a:ext cx="6970222" cy="4697095"/>
          </a:xfrm>
        </p:spPr>
        <p:txBody>
          <a:bodyPr>
            <a:normAutofit fontScale="77500" lnSpcReduction="20000"/>
          </a:bodyPr>
          <a:lstStyle/>
          <a:p>
            <a:pPr>
              <a:lnSpc>
                <a:spcPct val="120000"/>
              </a:lnSpc>
            </a:pPr>
            <a:r>
              <a:rPr lang="en-GB" b="1" dirty="0"/>
              <a:t>ISO 31000 Risk Management Guidelines:</a:t>
            </a:r>
            <a:r>
              <a:rPr lang="en-GB" dirty="0"/>
              <a:t> A global standard for managing risks systematically.</a:t>
            </a:r>
          </a:p>
          <a:p>
            <a:pPr>
              <a:lnSpc>
                <a:spcPct val="120000"/>
              </a:lnSpc>
            </a:pPr>
            <a:r>
              <a:rPr lang="en-GB" b="1" dirty="0"/>
              <a:t>Contingency Theory:</a:t>
            </a:r>
            <a:r>
              <a:rPr lang="en-GB" dirty="0"/>
              <a:t> The importance of flexibility in management when dealing with unexpected changes or risks.</a:t>
            </a:r>
          </a:p>
          <a:p>
            <a:pPr>
              <a:lnSpc>
                <a:spcPct val="120000"/>
              </a:lnSpc>
            </a:pPr>
            <a:r>
              <a:rPr lang="en-GB" b="1" dirty="0"/>
              <a:t>Crisis Management Theories:</a:t>
            </a:r>
            <a:r>
              <a:rPr lang="en-GB" dirty="0"/>
              <a:t> Highlight proactive and reactive approaches to handling risks and crises effectively.</a:t>
            </a:r>
          </a:p>
          <a:p>
            <a:pPr>
              <a:lnSpc>
                <a:spcPct val="120000"/>
              </a:lnSpc>
            </a:pPr>
            <a:r>
              <a:rPr lang="en-GB" dirty="0"/>
              <a:t>By applying the </a:t>
            </a:r>
            <a:r>
              <a:rPr lang="en-GB" b="1" dirty="0"/>
              <a:t>Risk Management Matrix</a:t>
            </a:r>
            <a:r>
              <a:rPr lang="en-GB" dirty="0"/>
              <a:t>, event planners can </a:t>
            </a:r>
            <a:r>
              <a:rPr lang="en-GB" b="1" dirty="0"/>
              <a:t>identify risks early, mitigate their impact, and ensure smooth event operations</a:t>
            </a:r>
            <a:r>
              <a:rPr lang="en-GB" dirty="0"/>
              <a:t>, safeguarding the venue's financial and reputational outcomes.</a:t>
            </a:r>
          </a:p>
          <a:p>
            <a:endParaRPr lang="en-GB" dirty="0"/>
          </a:p>
        </p:txBody>
      </p:sp>
      <p:pic>
        <p:nvPicPr>
          <p:cNvPr id="5" name="Picture 4">
            <a:extLst>
              <a:ext uri="{FF2B5EF4-FFF2-40B4-BE49-F238E27FC236}">
                <a16:creationId xmlns:a16="http://schemas.microsoft.com/office/drawing/2014/main" id="{A186089F-058E-E1A9-0015-F0E0509AEE55}"/>
              </a:ext>
            </a:extLst>
          </p:cNvPr>
          <p:cNvPicPr>
            <a:picLocks noChangeAspect="1"/>
          </p:cNvPicPr>
          <p:nvPr/>
        </p:nvPicPr>
        <p:blipFill>
          <a:blip r:embed="rId3"/>
          <a:srcRect t="25859" r="1677" b="10950"/>
          <a:stretch/>
        </p:blipFill>
        <p:spPr>
          <a:xfrm>
            <a:off x="7110152" y="1771176"/>
            <a:ext cx="4937759" cy="3110554"/>
          </a:xfrm>
          <a:prstGeom prst="rect">
            <a:avLst/>
          </a:prstGeom>
        </p:spPr>
      </p:pic>
    </p:spTree>
    <p:extLst>
      <p:ext uri="{BB962C8B-B14F-4D97-AF65-F5344CB8AC3E}">
        <p14:creationId xmlns:p14="http://schemas.microsoft.com/office/powerpoint/2010/main" val="1439417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6A75-2CCE-ED17-9E92-1A1841A68004}"/>
              </a:ext>
            </a:extLst>
          </p:cNvPr>
          <p:cNvSpPr>
            <a:spLocks noGrp="1"/>
          </p:cNvSpPr>
          <p:nvPr>
            <p:ph type="title"/>
          </p:nvPr>
        </p:nvSpPr>
        <p:spPr/>
        <p:txBody>
          <a:bodyPr/>
          <a:lstStyle/>
          <a:p>
            <a:r>
              <a:rPr lang="en-GB" dirty="0"/>
              <a:t>Case study </a:t>
            </a:r>
          </a:p>
        </p:txBody>
      </p:sp>
      <p:sp>
        <p:nvSpPr>
          <p:cNvPr id="3" name="Content Placeholder 2">
            <a:extLst>
              <a:ext uri="{FF2B5EF4-FFF2-40B4-BE49-F238E27FC236}">
                <a16:creationId xmlns:a16="http://schemas.microsoft.com/office/drawing/2014/main" id="{C4A34E07-E4F3-86DE-5819-F485BA0701B5}"/>
              </a:ext>
            </a:extLst>
          </p:cNvPr>
          <p:cNvSpPr>
            <a:spLocks noGrp="1"/>
          </p:cNvSpPr>
          <p:nvPr>
            <p:ph idx="1"/>
          </p:nvPr>
        </p:nvSpPr>
        <p:spPr>
          <a:xfrm>
            <a:off x="267393" y="1608551"/>
            <a:ext cx="10515600" cy="3640897"/>
          </a:xfrm>
        </p:spPr>
        <p:txBody>
          <a:bodyPr>
            <a:normAutofit fontScale="70000" lnSpcReduction="20000"/>
          </a:bodyPr>
          <a:lstStyle/>
          <a:p>
            <a:pPr>
              <a:lnSpc>
                <a:spcPct val="120000"/>
              </a:lnSpc>
            </a:pPr>
            <a:r>
              <a:rPr lang="en-GB" b="1" dirty="0"/>
              <a:t>The 2012 London Olympics (Operational and Reputational Risk)</a:t>
            </a:r>
          </a:p>
          <a:p>
            <a:pPr>
              <a:lnSpc>
                <a:spcPct val="120000"/>
              </a:lnSpc>
            </a:pPr>
            <a:r>
              <a:rPr lang="en-GB" b="1" dirty="0"/>
              <a:t>Context:</a:t>
            </a:r>
            <a:br>
              <a:rPr lang="en-GB" dirty="0"/>
            </a:br>
            <a:r>
              <a:rPr lang="en-GB" dirty="0"/>
              <a:t>The 2012 London Olympics faced significant operational and reputational risks, including security threats, logistical challenges, and environmental impacts.</a:t>
            </a:r>
          </a:p>
          <a:p>
            <a:pPr>
              <a:lnSpc>
                <a:spcPct val="120000"/>
              </a:lnSpc>
            </a:pPr>
            <a:r>
              <a:rPr lang="en-GB" b="1" dirty="0"/>
              <a:t>Risks Identified:</a:t>
            </a:r>
            <a:endParaRPr lang="en-GB" dirty="0"/>
          </a:p>
          <a:p>
            <a:pPr>
              <a:lnSpc>
                <a:spcPct val="120000"/>
              </a:lnSpc>
              <a:buFont typeface="Arial" panose="020B0604020202020204" pitchFamily="34" charset="0"/>
              <a:buChar char="•"/>
            </a:pPr>
            <a:r>
              <a:rPr lang="en-GB" b="1" dirty="0"/>
              <a:t>Operational:</a:t>
            </a:r>
            <a:r>
              <a:rPr lang="en-GB" dirty="0"/>
              <a:t> Security breaches, venue construction delays, and transport disruptions.</a:t>
            </a:r>
          </a:p>
          <a:p>
            <a:pPr>
              <a:lnSpc>
                <a:spcPct val="120000"/>
              </a:lnSpc>
              <a:buFont typeface="Arial" panose="020B0604020202020204" pitchFamily="34" charset="0"/>
              <a:buChar char="•"/>
            </a:pPr>
            <a:r>
              <a:rPr lang="en-GB" b="1" dirty="0"/>
              <a:t>Reputational:</a:t>
            </a:r>
            <a:r>
              <a:rPr lang="en-GB" dirty="0"/>
              <a:t> Negative media coverage in case of failures (e.g., safety issues or poor infrastructure).</a:t>
            </a:r>
          </a:p>
          <a:p>
            <a:pPr>
              <a:lnSpc>
                <a:spcPct val="120000"/>
              </a:lnSpc>
              <a:buFont typeface="Arial" panose="020B0604020202020204" pitchFamily="34" charset="0"/>
              <a:buChar char="•"/>
            </a:pPr>
            <a:r>
              <a:rPr lang="en-GB" b="1" dirty="0"/>
              <a:t>Environmental:</a:t>
            </a:r>
            <a:r>
              <a:rPr lang="en-GB" dirty="0"/>
              <a:t> Managing sustainability with a focus on carbon emissions and waste.</a:t>
            </a:r>
          </a:p>
          <a:p>
            <a:endParaRPr lang="en-GB" dirty="0"/>
          </a:p>
        </p:txBody>
      </p:sp>
    </p:spTree>
    <p:extLst>
      <p:ext uri="{BB962C8B-B14F-4D97-AF65-F5344CB8AC3E}">
        <p14:creationId xmlns:p14="http://schemas.microsoft.com/office/powerpoint/2010/main" val="3642144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30562C-FD53-3903-B60D-101DE5B26155}"/>
              </a:ext>
            </a:extLst>
          </p:cNvPr>
          <p:cNvSpPr>
            <a:spLocks noGrp="1"/>
          </p:cNvSpPr>
          <p:nvPr>
            <p:ph idx="1"/>
          </p:nvPr>
        </p:nvSpPr>
        <p:spPr>
          <a:xfrm>
            <a:off x="838200" y="338052"/>
            <a:ext cx="10515600" cy="5128472"/>
          </a:xfrm>
        </p:spPr>
        <p:txBody>
          <a:bodyPr>
            <a:normAutofit fontScale="62500" lnSpcReduction="20000"/>
          </a:bodyPr>
          <a:lstStyle/>
          <a:p>
            <a:pPr>
              <a:lnSpc>
                <a:spcPct val="120000"/>
              </a:lnSpc>
            </a:pPr>
            <a:r>
              <a:rPr lang="en-GB" b="1" dirty="0"/>
              <a:t>Application of Risk Management Matrix:</a:t>
            </a:r>
            <a:endParaRPr lang="en-GB" dirty="0"/>
          </a:p>
          <a:p>
            <a:pPr>
              <a:lnSpc>
                <a:spcPct val="120000"/>
              </a:lnSpc>
              <a:buFont typeface="Arial" panose="020B0604020202020204" pitchFamily="34" charset="0"/>
              <a:buChar char="•"/>
            </a:pPr>
            <a:r>
              <a:rPr lang="en-GB" b="1" dirty="0"/>
              <a:t>Likelihood:</a:t>
            </a:r>
            <a:r>
              <a:rPr lang="en-GB" dirty="0"/>
              <a:t> The risks of security threats were considered “likely” due to the global visibility of the event.</a:t>
            </a:r>
          </a:p>
          <a:p>
            <a:pPr>
              <a:lnSpc>
                <a:spcPct val="120000"/>
              </a:lnSpc>
              <a:buFont typeface="Arial" panose="020B0604020202020204" pitchFamily="34" charset="0"/>
              <a:buChar char="•"/>
            </a:pPr>
            <a:r>
              <a:rPr lang="en-GB" b="1" dirty="0"/>
              <a:t>Impact:</a:t>
            </a:r>
            <a:r>
              <a:rPr lang="en-GB" dirty="0"/>
              <a:t> Catastrophic, as failures would jeopardise lives and reputation.</a:t>
            </a:r>
          </a:p>
          <a:p>
            <a:pPr>
              <a:lnSpc>
                <a:spcPct val="120000"/>
              </a:lnSpc>
            </a:pPr>
            <a:r>
              <a:rPr lang="en-GB" b="1" dirty="0"/>
              <a:t>Risk Mitigation:</a:t>
            </a:r>
            <a:endParaRPr lang="en-GB" dirty="0"/>
          </a:p>
          <a:p>
            <a:pPr>
              <a:lnSpc>
                <a:spcPct val="120000"/>
              </a:lnSpc>
              <a:buFont typeface="Arial" panose="020B0604020202020204" pitchFamily="34" charset="0"/>
              <a:buChar char="•"/>
            </a:pPr>
            <a:r>
              <a:rPr lang="en-GB" dirty="0"/>
              <a:t>A £1 billion security operation was implemented, including military support.</a:t>
            </a:r>
          </a:p>
          <a:p>
            <a:pPr>
              <a:lnSpc>
                <a:spcPct val="120000"/>
              </a:lnSpc>
              <a:buFont typeface="Arial" panose="020B0604020202020204" pitchFamily="34" charset="0"/>
              <a:buChar char="•"/>
            </a:pPr>
            <a:r>
              <a:rPr lang="en-GB" dirty="0"/>
              <a:t>Contingency plans for transport disruptions were put in place (e.g., adding temporary transport routes).</a:t>
            </a:r>
          </a:p>
          <a:p>
            <a:pPr>
              <a:lnSpc>
                <a:spcPct val="120000"/>
              </a:lnSpc>
              <a:buFont typeface="Arial" panose="020B0604020202020204" pitchFamily="34" charset="0"/>
              <a:buChar char="•"/>
            </a:pPr>
            <a:r>
              <a:rPr lang="en-GB" dirty="0"/>
              <a:t>A strong focus on sustainability through ISO 20121 was adopted, ensuring waste reduction and carbon neutrality.</a:t>
            </a:r>
          </a:p>
          <a:p>
            <a:pPr>
              <a:lnSpc>
                <a:spcPct val="120000"/>
              </a:lnSpc>
            </a:pPr>
            <a:r>
              <a:rPr lang="en-GB" b="1" dirty="0"/>
              <a:t>Outcome:</a:t>
            </a:r>
            <a:br>
              <a:rPr lang="en-GB" dirty="0"/>
            </a:br>
            <a:r>
              <a:rPr lang="en-GB" dirty="0"/>
              <a:t>The proactive risk management strategies allowed the Olympics to succeed, with minimal disruptions and praise for environmental and operational standards.</a:t>
            </a:r>
          </a:p>
          <a:p>
            <a:pPr>
              <a:lnSpc>
                <a:spcPct val="120000"/>
              </a:lnSpc>
            </a:pPr>
            <a:r>
              <a:rPr lang="en-GB" b="1" dirty="0"/>
              <a:t>Key Learning:</a:t>
            </a:r>
            <a:br>
              <a:rPr lang="en-GB" dirty="0"/>
            </a:br>
            <a:r>
              <a:rPr lang="en-GB" dirty="0"/>
              <a:t>Early identification and prioritization of risks ensure successful risk mitigation for global-scale events.</a:t>
            </a:r>
          </a:p>
          <a:p>
            <a:endParaRPr lang="en-GB" dirty="0"/>
          </a:p>
        </p:txBody>
      </p:sp>
    </p:spTree>
    <p:extLst>
      <p:ext uri="{BB962C8B-B14F-4D97-AF65-F5344CB8AC3E}">
        <p14:creationId xmlns:p14="http://schemas.microsoft.com/office/powerpoint/2010/main" val="269069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BC4F-2D4F-EFE3-8C1F-E452E58706E0}"/>
              </a:ext>
            </a:extLst>
          </p:cNvPr>
          <p:cNvSpPr>
            <a:spLocks noGrp="1"/>
          </p:cNvSpPr>
          <p:nvPr>
            <p:ph type="title"/>
          </p:nvPr>
        </p:nvSpPr>
        <p:spPr/>
        <p:txBody>
          <a:bodyPr>
            <a:normAutofit/>
          </a:bodyPr>
          <a:lstStyle/>
          <a:p>
            <a:r>
              <a:rPr lang="en-GB" sz="4000" b="1" dirty="0"/>
              <a:t>Fyre Festival (2017) – A Case of Failed Risk Management</a:t>
            </a:r>
          </a:p>
        </p:txBody>
      </p:sp>
      <p:sp>
        <p:nvSpPr>
          <p:cNvPr id="3" name="Content Placeholder 2">
            <a:extLst>
              <a:ext uri="{FF2B5EF4-FFF2-40B4-BE49-F238E27FC236}">
                <a16:creationId xmlns:a16="http://schemas.microsoft.com/office/drawing/2014/main" id="{99F06FBD-4688-EBCE-274F-DD415363E860}"/>
              </a:ext>
            </a:extLst>
          </p:cNvPr>
          <p:cNvSpPr>
            <a:spLocks noGrp="1"/>
          </p:cNvSpPr>
          <p:nvPr>
            <p:ph idx="1"/>
          </p:nvPr>
        </p:nvSpPr>
        <p:spPr/>
        <p:txBody>
          <a:bodyPr>
            <a:normAutofit fontScale="62500" lnSpcReduction="20000"/>
          </a:bodyPr>
          <a:lstStyle/>
          <a:p>
            <a:r>
              <a:rPr lang="en-GB" dirty="0">
                <a:hlinkClick r:id="rId2"/>
              </a:rPr>
              <a:t>https://www.theguardian.com/culture/2023/aug/22/tickets-on-sale-for-reboot-of-fyre-the-fraudulent-luxury-festival-that-flopped#:~:text=As%20documented%20in%20the%20Netflix,thousands%20catering%20for%20the%20festival</a:t>
            </a:r>
            <a:r>
              <a:rPr lang="en-GB" dirty="0"/>
              <a:t>.</a:t>
            </a:r>
          </a:p>
          <a:p>
            <a:pPr>
              <a:lnSpc>
                <a:spcPct val="120000"/>
              </a:lnSpc>
            </a:pPr>
            <a:r>
              <a:rPr lang="en-GB" dirty="0"/>
              <a:t>Fyre Festival, a luxury music event in the Bahamas, was marketed as a premium experience but failed catastrophically due to poor planning and risk assessment.</a:t>
            </a:r>
          </a:p>
          <a:p>
            <a:pPr>
              <a:lnSpc>
                <a:spcPct val="120000"/>
              </a:lnSpc>
            </a:pPr>
            <a:r>
              <a:rPr lang="en-GB" b="1" dirty="0"/>
              <a:t>Risks Identified (or overlooked):</a:t>
            </a:r>
            <a:endParaRPr lang="en-GB" dirty="0"/>
          </a:p>
          <a:p>
            <a:pPr>
              <a:lnSpc>
                <a:spcPct val="120000"/>
              </a:lnSpc>
              <a:buFont typeface="Arial" panose="020B0604020202020204" pitchFamily="34" charset="0"/>
              <a:buChar char="•"/>
            </a:pPr>
            <a:r>
              <a:rPr lang="en-GB" b="1" dirty="0"/>
              <a:t>Operational Risks:</a:t>
            </a:r>
            <a:r>
              <a:rPr lang="en-GB" dirty="0"/>
              <a:t> Infrastructure was incomplete (no food, water, or shelter).</a:t>
            </a:r>
          </a:p>
          <a:p>
            <a:pPr>
              <a:lnSpc>
                <a:spcPct val="120000"/>
              </a:lnSpc>
              <a:buFont typeface="Arial" panose="020B0604020202020204" pitchFamily="34" charset="0"/>
              <a:buChar char="•"/>
            </a:pPr>
            <a:r>
              <a:rPr lang="en-GB" b="1" dirty="0"/>
              <a:t>Financial Risks:</a:t>
            </a:r>
            <a:r>
              <a:rPr lang="en-GB" dirty="0"/>
              <a:t> The event lacked funding, and expenses exceeded budgets.</a:t>
            </a:r>
          </a:p>
          <a:p>
            <a:pPr>
              <a:lnSpc>
                <a:spcPct val="120000"/>
              </a:lnSpc>
              <a:buFont typeface="Arial" panose="020B0604020202020204" pitchFamily="34" charset="0"/>
              <a:buChar char="•"/>
            </a:pPr>
            <a:r>
              <a:rPr lang="en-GB" b="1" dirty="0"/>
              <a:t>Reputational Risks:</a:t>
            </a:r>
            <a:r>
              <a:rPr lang="en-GB" dirty="0"/>
              <a:t> Misleading marketing led to outrage from attendees and the media.</a:t>
            </a:r>
          </a:p>
          <a:p>
            <a:r>
              <a:rPr lang="en-GB" dirty="0">
                <a:hlinkClick r:id="rId3"/>
              </a:rPr>
              <a:t>https://abcnews.go.com/GMA/video/fyre-festival-founder-speaks-big-risk-failed-47125558</a:t>
            </a:r>
            <a:endParaRPr lang="en-GB" dirty="0"/>
          </a:p>
          <a:p>
            <a:endParaRPr lang="en-GB" dirty="0"/>
          </a:p>
        </p:txBody>
      </p:sp>
    </p:spTree>
    <p:extLst>
      <p:ext uri="{BB962C8B-B14F-4D97-AF65-F5344CB8AC3E}">
        <p14:creationId xmlns:p14="http://schemas.microsoft.com/office/powerpoint/2010/main" val="148019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9ED9B-D9B8-6E20-944C-646850DEC91C}"/>
              </a:ext>
            </a:extLst>
          </p:cNvPr>
          <p:cNvSpPr>
            <a:spLocks noGrp="1"/>
          </p:cNvSpPr>
          <p:nvPr>
            <p:ph type="title"/>
          </p:nvPr>
        </p:nvSpPr>
        <p:spPr/>
        <p:txBody>
          <a:bodyPr>
            <a:normAutofit fontScale="90000"/>
          </a:bodyPr>
          <a:lstStyle/>
          <a:p>
            <a:r>
              <a:rPr lang="en-GB" b="1" dirty="0"/>
              <a:t>The FULL Fyre Festival Failure (8 Years Later) Documentary</a:t>
            </a:r>
            <a:br>
              <a:rPr lang="en-GB" b="1" dirty="0"/>
            </a:br>
            <a:endParaRPr lang="en-GB" dirty="0"/>
          </a:p>
        </p:txBody>
      </p:sp>
      <p:pic>
        <p:nvPicPr>
          <p:cNvPr id="4" name="Online Media 3" title="The FULL Fyre Festival Failure (8 Years Later) Documentary">
            <a:hlinkClick r:id="" action="ppaction://media"/>
            <a:extLst>
              <a:ext uri="{FF2B5EF4-FFF2-40B4-BE49-F238E27FC236}">
                <a16:creationId xmlns:a16="http://schemas.microsoft.com/office/drawing/2014/main" id="{060F647B-4787-151C-E737-72010EB41BEE}"/>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3724777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04E0-875B-9D94-9DB4-864F0BB83D0E}"/>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CB2B409F-9F3E-B465-1B63-95D29C69E635}"/>
              </a:ext>
            </a:extLst>
          </p:cNvPr>
          <p:cNvSpPr>
            <a:spLocks noGrp="1"/>
          </p:cNvSpPr>
          <p:nvPr>
            <p:ph idx="1"/>
          </p:nvPr>
        </p:nvSpPr>
        <p:spPr/>
        <p:txBody>
          <a:bodyPr>
            <a:normAutofit fontScale="85000" lnSpcReduction="20000"/>
          </a:bodyPr>
          <a:lstStyle/>
          <a:p>
            <a:pPr>
              <a:lnSpc>
                <a:spcPct val="110000"/>
              </a:lnSpc>
              <a:buFont typeface="Arial" panose="020B0604020202020204" pitchFamily="34" charset="0"/>
              <a:buChar char="•"/>
            </a:pPr>
            <a:r>
              <a:rPr lang="en-GB" dirty="0"/>
              <a:t>Events like the </a:t>
            </a:r>
            <a:r>
              <a:rPr lang="en-GB" b="1" dirty="0"/>
              <a:t>London Olympics</a:t>
            </a:r>
            <a:r>
              <a:rPr lang="en-GB" dirty="0"/>
              <a:t> and </a:t>
            </a:r>
            <a:r>
              <a:rPr lang="en-GB" b="1" dirty="0"/>
              <a:t>Glastonbury Festival</a:t>
            </a:r>
            <a:r>
              <a:rPr lang="en-GB" dirty="0"/>
              <a:t> succeeded due to proactive risk mitigation.</a:t>
            </a:r>
          </a:p>
          <a:p>
            <a:pPr>
              <a:lnSpc>
                <a:spcPct val="110000"/>
              </a:lnSpc>
              <a:buFont typeface="Arial" panose="020B0604020202020204" pitchFamily="34" charset="0"/>
              <a:buChar char="•"/>
            </a:pPr>
            <a:r>
              <a:rPr lang="en-GB" dirty="0"/>
              <a:t>Failures like the </a:t>
            </a:r>
            <a:r>
              <a:rPr lang="en-GB" b="1" dirty="0"/>
              <a:t>Fyre Festival</a:t>
            </a:r>
            <a:r>
              <a:rPr lang="en-GB" dirty="0"/>
              <a:t> highlight the consequences of ignoring risk assessment.</a:t>
            </a:r>
          </a:p>
          <a:p>
            <a:pPr>
              <a:lnSpc>
                <a:spcPct val="110000"/>
              </a:lnSpc>
              <a:buFont typeface="Arial" panose="020B0604020202020204" pitchFamily="34" charset="0"/>
              <a:buChar char="•"/>
            </a:pPr>
            <a:r>
              <a:rPr lang="en-GB" dirty="0"/>
              <a:t>The </a:t>
            </a:r>
            <a:r>
              <a:rPr lang="en-GB" b="1" dirty="0"/>
              <a:t>Tokyo Olympics</a:t>
            </a:r>
            <a:r>
              <a:rPr lang="en-GB" dirty="0"/>
              <a:t> and </a:t>
            </a:r>
            <a:r>
              <a:rPr lang="en-GB" b="1" dirty="0"/>
              <a:t>Manchester Arena</a:t>
            </a:r>
            <a:r>
              <a:rPr lang="en-GB" dirty="0"/>
              <a:t> examples illustrate the need for contingency planning in response to unexpected risks.</a:t>
            </a:r>
          </a:p>
          <a:p>
            <a:pPr>
              <a:lnSpc>
                <a:spcPct val="110000"/>
              </a:lnSpc>
            </a:pPr>
            <a:r>
              <a:rPr lang="en-GB" dirty="0"/>
              <a:t>By incorporating the </a:t>
            </a:r>
            <a:r>
              <a:rPr lang="en-GB" b="1" dirty="0"/>
              <a:t>Risk Management Matrix</a:t>
            </a:r>
            <a:r>
              <a:rPr lang="en-GB" dirty="0"/>
              <a:t>, event managers can identify, prioritize, and mitigate risks to ensure operational success, financial stability, and reputational resilience.</a:t>
            </a:r>
          </a:p>
          <a:p>
            <a:endParaRPr lang="en-GB" dirty="0"/>
          </a:p>
        </p:txBody>
      </p:sp>
    </p:spTree>
    <p:extLst>
      <p:ext uri="{BB962C8B-B14F-4D97-AF65-F5344CB8AC3E}">
        <p14:creationId xmlns:p14="http://schemas.microsoft.com/office/powerpoint/2010/main" val="890946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ACF2-8016-0392-801E-8899EC89F5B2}"/>
              </a:ext>
            </a:extLst>
          </p:cNvPr>
          <p:cNvSpPr>
            <a:spLocks noGrp="1"/>
          </p:cNvSpPr>
          <p:nvPr>
            <p:ph type="title"/>
          </p:nvPr>
        </p:nvSpPr>
        <p:spPr>
          <a:xfrm>
            <a:off x="63795" y="65914"/>
            <a:ext cx="10515600" cy="1325563"/>
          </a:xfrm>
        </p:spPr>
        <p:txBody>
          <a:bodyPr>
            <a:normAutofit/>
          </a:bodyPr>
          <a:lstStyle/>
          <a:p>
            <a:r>
              <a:rPr lang="en-GB" sz="3600" b="1" dirty="0"/>
              <a:t>Assignment 2- </a:t>
            </a:r>
            <a:r>
              <a:rPr lang="en-GB" b="1" dirty="0"/>
              <a:t>12</a:t>
            </a:r>
            <a:r>
              <a:rPr lang="en-GB" b="1" baseline="30000" dirty="0"/>
              <a:t>th</a:t>
            </a:r>
            <a:r>
              <a:rPr lang="en-GB" b="1" dirty="0"/>
              <a:t> January 2026 - 15 minutes </a:t>
            </a:r>
            <a:endParaRPr lang="en-GB" sz="3600" dirty="0"/>
          </a:p>
        </p:txBody>
      </p:sp>
      <p:sp>
        <p:nvSpPr>
          <p:cNvPr id="3" name="Content Placeholder 2">
            <a:extLst>
              <a:ext uri="{FF2B5EF4-FFF2-40B4-BE49-F238E27FC236}">
                <a16:creationId xmlns:a16="http://schemas.microsoft.com/office/drawing/2014/main" id="{82A907F7-E114-A781-524A-4F5BF13AB55C}"/>
              </a:ext>
            </a:extLst>
          </p:cNvPr>
          <p:cNvSpPr>
            <a:spLocks noGrp="1"/>
          </p:cNvSpPr>
          <p:nvPr>
            <p:ph idx="1"/>
          </p:nvPr>
        </p:nvSpPr>
        <p:spPr>
          <a:xfrm>
            <a:off x="63795" y="1153633"/>
            <a:ext cx="11993526" cy="5103627"/>
          </a:xfrm>
        </p:spPr>
        <p:txBody>
          <a:bodyPr>
            <a:normAutofit fontScale="40000" lnSpcReduction="20000"/>
          </a:bodyPr>
          <a:lstStyle/>
          <a:p>
            <a:pPr>
              <a:lnSpc>
                <a:spcPct val="120000"/>
              </a:lnSpc>
            </a:pPr>
            <a:r>
              <a:rPr lang="en-GB" sz="4000" dirty="0"/>
              <a:t>Employed by Welsh Government as a specialist you are to critically investigate the ‘Meet in Wales – ambassador strategy. The Meet in Wales strategy promotes Wales as a premier destination for business events, aiming to attract international corporate, association, and incentive planners by highlighting the country's natural beauty, cultural heritage, and commitment to wellbeing and sustainability. The strategy includes appointing ambassadors to leverage international networks and unlock associations that align with Wales's strengths and sectors.  Using  theory and academic research and your own practical research </a:t>
            </a:r>
            <a:r>
              <a:rPr lang="en-GB" sz="4000" b="1" dirty="0"/>
              <a:t>critically investigate the impact the strategy and approaches being taken to define the vision of MICE events in Wales. </a:t>
            </a:r>
          </a:p>
          <a:p>
            <a:pPr>
              <a:lnSpc>
                <a:spcPct val="120000"/>
              </a:lnSpc>
            </a:pPr>
            <a:r>
              <a:rPr lang="en-GB" sz="4000" dirty="0"/>
              <a:t>The Meet in Wales strategy is built on the </a:t>
            </a:r>
            <a:r>
              <a:rPr lang="en-GB" sz="4000" b="1" dirty="0"/>
              <a:t>three pillars of People, Place, and Planet</a:t>
            </a:r>
            <a:r>
              <a:rPr lang="en-GB" sz="4000" dirty="0"/>
              <a:t>, which align with the Welsh Government's seven national well-being goals. </a:t>
            </a:r>
          </a:p>
          <a:p>
            <a:pPr>
              <a:lnSpc>
                <a:spcPct val="120000"/>
              </a:lnSpc>
            </a:pPr>
            <a:r>
              <a:rPr lang="en-GB" sz="4000" dirty="0"/>
              <a:t>Choose whatever you want, it must be </a:t>
            </a:r>
            <a:r>
              <a:rPr lang="en-GB" sz="4000" b="1" dirty="0"/>
              <a:t>topical for the future of the industry </a:t>
            </a:r>
            <a:r>
              <a:rPr lang="en-GB" sz="4000" dirty="0"/>
              <a:t>(discuss with lecturer and in class.) </a:t>
            </a:r>
          </a:p>
          <a:p>
            <a:pPr>
              <a:lnSpc>
                <a:spcPct val="120000"/>
              </a:lnSpc>
            </a:pPr>
            <a:r>
              <a:rPr lang="en-GB" sz="4000" dirty="0"/>
              <a:t>You are to critically evaluate the strategy and come up with strategic recommendations for changes, offer </a:t>
            </a:r>
            <a:r>
              <a:rPr lang="en-GB" sz="4000" b="1" dirty="0"/>
              <a:t>new ideas and concepts for the future viability and analytically evaluate the impact of this strategy.</a:t>
            </a:r>
            <a:r>
              <a:rPr lang="en-GB" sz="4000" dirty="0"/>
              <a:t> Consider </a:t>
            </a:r>
            <a:r>
              <a:rPr lang="en-GB" sz="4000" b="1" dirty="0"/>
              <a:t>future strategies such as re branding ideas and re development ideas.</a:t>
            </a:r>
            <a:r>
              <a:rPr lang="en-GB" sz="4000" dirty="0"/>
              <a:t> Analyse the </a:t>
            </a:r>
            <a:r>
              <a:rPr lang="en-GB" sz="4000" b="1" dirty="0"/>
              <a:t>impacts,</a:t>
            </a:r>
            <a:r>
              <a:rPr lang="en-GB" sz="4000" dirty="0"/>
              <a:t> particularly in terms of </a:t>
            </a:r>
            <a:r>
              <a:rPr lang="en-GB" sz="4000" b="1" dirty="0"/>
              <a:t>tourism, sustainability, and economic aspects.</a:t>
            </a:r>
            <a:endParaRPr lang="en-GB" sz="4000" dirty="0"/>
          </a:p>
          <a:p>
            <a:pPr>
              <a:lnSpc>
                <a:spcPct val="120000"/>
              </a:lnSpc>
            </a:pPr>
            <a:r>
              <a:rPr lang="en-GB" sz="4000" dirty="0"/>
              <a:t>Following the analysis, explore </a:t>
            </a:r>
            <a:r>
              <a:rPr lang="en-GB" sz="4000" b="1" dirty="0"/>
              <a:t>strategies for survival, rebranding, and redevelopment</a:t>
            </a:r>
            <a:r>
              <a:rPr lang="en-GB" sz="4000" dirty="0"/>
              <a:t> in the face of </a:t>
            </a:r>
            <a:r>
              <a:rPr lang="en-GB" sz="4000" b="1" dirty="0"/>
              <a:t>global or local challenge</a:t>
            </a:r>
            <a:r>
              <a:rPr lang="en-GB" sz="4000" dirty="0"/>
              <a:t>s showing a global case study</a:t>
            </a:r>
            <a:r>
              <a:rPr lang="en-GB" sz="4000" b="1" dirty="0"/>
              <a:t>.</a:t>
            </a:r>
            <a:endParaRPr lang="en-GB" sz="4000" dirty="0"/>
          </a:p>
          <a:p>
            <a:pPr>
              <a:lnSpc>
                <a:spcPct val="120000"/>
              </a:lnSpc>
            </a:pPr>
            <a:r>
              <a:rPr lang="en-GB" sz="4000" dirty="0"/>
              <a:t>Clear conclusions put together and you own recommendations for the sustainability of this strategy. </a:t>
            </a:r>
          </a:p>
          <a:p>
            <a:pPr marL="0" indent="0">
              <a:lnSpc>
                <a:spcPct val="120000"/>
              </a:lnSpc>
              <a:buNone/>
            </a:pPr>
            <a:endParaRPr lang="en-GB" sz="4000" dirty="0"/>
          </a:p>
          <a:p>
            <a:pPr marL="0" indent="0">
              <a:buNone/>
            </a:pPr>
            <a:endParaRPr lang="en-GB" dirty="0"/>
          </a:p>
        </p:txBody>
      </p:sp>
    </p:spTree>
    <p:extLst>
      <p:ext uri="{BB962C8B-B14F-4D97-AF65-F5344CB8AC3E}">
        <p14:creationId xmlns:p14="http://schemas.microsoft.com/office/powerpoint/2010/main" val="8477241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53D33-9F10-25E7-0BB8-6674C8F0BE01}"/>
              </a:ext>
            </a:extLst>
          </p:cNvPr>
          <p:cNvSpPr>
            <a:spLocks noGrp="1"/>
          </p:cNvSpPr>
          <p:nvPr>
            <p:ph idx="1"/>
          </p:nvPr>
        </p:nvSpPr>
        <p:spPr/>
        <p:txBody>
          <a:bodyPr>
            <a:normAutofit fontScale="92500" lnSpcReduction="10000"/>
          </a:bodyPr>
          <a:lstStyle/>
          <a:p>
            <a:r>
              <a:rPr lang="en-GB" dirty="0"/>
              <a:t>The presentation should consider the following:</a:t>
            </a:r>
          </a:p>
          <a:p>
            <a:pPr lvl="0"/>
            <a:r>
              <a:rPr lang="en-GB" dirty="0"/>
              <a:t>Introduction</a:t>
            </a:r>
          </a:p>
          <a:p>
            <a:pPr lvl="0"/>
            <a:r>
              <a:rPr lang="en-GB" dirty="0"/>
              <a:t>Background/context for the proposed Event, Convention or Exhibition.</a:t>
            </a:r>
          </a:p>
          <a:p>
            <a:pPr lvl="0"/>
            <a:r>
              <a:rPr lang="en-GB" dirty="0"/>
              <a:t>Location analysis and impact on stakeholder and communities</a:t>
            </a:r>
          </a:p>
          <a:p>
            <a:pPr lvl="0"/>
            <a:r>
              <a:rPr lang="en-GB" dirty="0"/>
              <a:t>A critical analysis of the Event impact criteria, Economic Impacts, International profile and reputation of Wales, UK and/or globally, socio-cultural impacts and policy</a:t>
            </a:r>
          </a:p>
          <a:p>
            <a:pPr lvl="0"/>
            <a:r>
              <a:rPr lang="en-GB" dirty="0"/>
              <a:t>Conclude showing clear strategy for the successful continuation and sustainability of the event. </a:t>
            </a:r>
          </a:p>
          <a:p>
            <a:endParaRPr lang="en-GB" dirty="0"/>
          </a:p>
        </p:txBody>
      </p:sp>
    </p:spTree>
    <p:extLst>
      <p:ext uri="{BB962C8B-B14F-4D97-AF65-F5344CB8AC3E}">
        <p14:creationId xmlns:p14="http://schemas.microsoft.com/office/powerpoint/2010/main" val="538613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39F1E-71E3-B6C5-6A58-8D5D1D088A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8457D7-E752-A511-1781-B0B4FDC15101}"/>
              </a:ext>
            </a:extLst>
          </p:cNvPr>
          <p:cNvSpPr>
            <a:spLocks noGrp="1"/>
          </p:cNvSpPr>
          <p:nvPr>
            <p:ph idx="1"/>
          </p:nvPr>
        </p:nvSpPr>
        <p:spPr/>
        <p:txBody>
          <a:bodyPr/>
          <a:lstStyle/>
          <a:p>
            <a:r>
              <a:rPr lang="en-GB" dirty="0">
                <a:hlinkClick r:id="rId2"/>
              </a:rPr>
              <a:t>The National Events Strategy for Wales 2022 to 2030</a:t>
            </a:r>
            <a:endParaRPr lang="en-GB" dirty="0"/>
          </a:p>
          <a:p>
            <a:endParaRPr lang="en-GB" dirty="0"/>
          </a:p>
          <a:p>
            <a:r>
              <a:rPr lang="en-GB" dirty="0">
                <a:hlinkClick r:id="rId3"/>
              </a:rPr>
              <a:t>About Ambassador Wales Programme | Meet In Wales</a:t>
            </a:r>
            <a:endParaRPr lang="en-GB" dirty="0"/>
          </a:p>
        </p:txBody>
      </p:sp>
    </p:spTree>
    <p:extLst>
      <p:ext uri="{BB962C8B-B14F-4D97-AF65-F5344CB8AC3E}">
        <p14:creationId xmlns:p14="http://schemas.microsoft.com/office/powerpoint/2010/main" val="26318169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C45B-6ABA-35F0-646F-622B47FAC149}"/>
              </a:ext>
            </a:extLst>
          </p:cNvPr>
          <p:cNvSpPr>
            <a:spLocks noGrp="1"/>
          </p:cNvSpPr>
          <p:nvPr>
            <p:ph type="title"/>
          </p:nvPr>
        </p:nvSpPr>
        <p:spPr>
          <a:xfrm>
            <a:off x="123306" y="99119"/>
            <a:ext cx="10515600" cy="1325563"/>
          </a:xfrm>
        </p:spPr>
        <p:txBody>
          <a:bodyPr/>
          <a:lstStyle/>
          <a:p>
            <a:r>
              <a:rPr lang="en-GB" dirty="0"/>
              <a:t>References </a:t>
            </a:r>
          </a:p>
        </p:txBody>
      </p:sp>
      <p:sp>
        <p:nvSpPr>
          <p:cNvPr id="4" name="Rectangle 1">
            <a:extLst>
              <a:ext uri="{FF2B5EF4-FFF2-40B4-BE49-F238E27FC236}">
                <a16:creationId xmlns:a16="http://schemas.microsoft.com/office/drawing/2014/main" id="{1754507B-4E17-2766-13A4-F7A4ED0B69E2}"/>
              </a:ext>
            </a:extLst>
          </p:cNvPr>
          <p:cNvSpPr>
            <a:spLocks noGrp="1" noChangeArrowheads="1"/>
          </p:cNvSpPr>
          <p:nvPr>
            <p:ph idx="1"/>
          </p:nvPr>
        </p:nvSpPr>
        <p:spPr bwMode="auto">
          <a:xfrm>
            <a:off x="466899" y="1112047"/>
            <a:ext cx="10727167"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Porter, M. E. (2008).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Five Competitive Forces That Shape Strategy</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Harvard Business Review, 86(1), pp. 78-93.</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Getz, D. (2012).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Event Studies: Theory, Research and Policy for Planned Events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Routledge.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Jones, M. (2014).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Sustainable Event Management: A Practical Guide</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Routledge.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Mintel. (2023).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UK Music Festivals: Market Overview</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2"/>
              </a:rPr>
              <a:t>www.mintel.com</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Statista. (2023).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Global Virtual Events Market Size</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3"/>
              </a:rPr>
              <a:t>www.statista.com</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651C2FD0-4225-783B-8845-D6373AD02CB0}"/>
              </a:ext>
            </a:extLst>
          </p:cNvPr>
          <p:cNvSpPr txBox="1"/>
          <p:nvPr/>
        </p:nvSpPr>
        <p:spPr>
          <a:xfrm>
            <a:off x="272935" y="3218562"/>
            <a:ext cx="11508970" cy="2585323"/>
          </a:xfrm>
          <a:prstGeom prst="rect">
            <a:avLst/>
          </a:prstGeom>
          <a:noFill/>
        </p:spPr>
        <p:txBody>
          <a:bodyPr wrap="square">
            <a:spAutoFit/>
          </a:bodyPr>
          <a:lstStyle/>
          <a:p>
            <a:r>
              <a:rPr lang="en-GB" dirty="0"/>
              <a:t>Kotler, P., Keller, K.L., Brady, M., Goodman, M. and Hansen, T., (2019) Marketing Management. 4th </a:t>
            </a:r>
            <a:r>
              <a:rPr lang="en-GB" dirty="0" err="1"/>
              <a:t>edn</a:t>
            </a:r>
            <a:r>
              <a:rPr lang="en-GB" dirty="0"/>
              <a:t>. Harlow: Pearson Education </a:t>
            </a:r>
            <a:r>
              <a:rPr lang="en-GB" dirty="0" err="1"/>
              <a:t>Limited.Middleton</a:t>
            </a:r>
            <a:r>
              <a:rPr lang="en-GB" dirty="0"/>
              <a:t>,</a:t>
            </a:r>
          </a:p>
          <a:p>
            <a:r>
              <a:rPr lang="en-GB" dirty="0"/>
              <a:t> V.T.C., </a:t>
            </a:r>
            <a:r>
              <a:rPr lang="en-GB" dirty="0" err="1"/>
              <a:t>Fyall</a:t>
            </a:r>
            <a:r>
              <a:rPr lang="en-GB" dirty="0"/>
              <a:t>, A., Morgan, M. and </a:t>
            </a:r>
            <a:r>
              <a:rPr lang="en-GB" dirty="0" err="1"/>
              <a:t>Ranchhod</a:t>
            </a:r>
            <a:r>
              <a:rPr lang="en-GB" dirty="0"/>
              <a:t>, A. (2009) Marketing in Travel and Tourism. 4th </a:t>
            </a:r>
            <a:r>
              <a:rPr lang="en-GB" dirty="0" err="1"/>
              <a:t>edn</a:t>
            </a:r>
            <a:r>
              <a:rPr lang="en-GB" dirty="0"/>
              <a:t>. Oxford: Butterworth-Heinemann.</a:t>
            </a:r>
          </a:p>
          <a:p>
            <a:r>
              <a:rPr lang="en-GB" dirty="0"/>
              <a:t>Getz, D. and Page, S.J. (2019) Event Studies: Theory, Research and Policy for Planned Events. 4th </a:t>
            </a:r>
            <a:r>
              <a:rPr lang="en-GB" dirty="0" err="1"/>
              <a:t>edn</a:t>
            </a:r>
            <a:r>
              <a:rPr lang="en-GB" dirty="0"/>
              <a:t>. London: Routledge.</a:t>
            </a:r>
          </a:p>
          <a:p>
            <a:r>
              <a:rPr lang="en-GB" dirty="0"/>
              <a:t>Slack, N. and Brandon-Jones, A. (2021) Operations Management. 10th </a:t>
            </a:r>
            <a:r>
              <a:rPr lang="en-GB" dirty="0" err="1"/>
              <a:t>edn</a:t>
            </a:r>
            <a:r>
              <a:rPr lang="en-GB" dirty="0"/>
              <a:t>. Harlow: Pearson.</a:t>
            </a:r>
          </a:p>
          <a:p>
            <a:r>
              <a:rPr lang="en-GB" dirty="0"/>
              <a:t>Evans, N., Campbell, D. and Stonehouse, G. (2017) Strategic Management for Travel and Tourism. 2nd </a:t>
            </a:r>
            <a:r>
              <a:rPr lang="en-GB" dirty="0" err="1"/>
              <a:t>edn</a:t>
            </a:r>
            <a:r>
              <a:rPr lang="en-GB" dirty="0"/>
              <a:t>. London: Routledge.</a:t>
            </a:r>
          </a:p>
          <a:p>
            <a:r>
              <a:rPr lang="en-GB" dirty="0"/>
              <a:t>Elkington, J. (1997) Cannibals with Forks: The Triple Bottom Line of 21st Century Business. Oxford: Capstone Publishing.</a:t>
            </a:r>
          </a:p>
        </p:txBody>
      </p:sp>
    </p:spTree>
    <p:extLst>
      <p:ext uri="{BB962C8B-B14F-4D97-AF65-F5344CB8AC3E}">
        <p14:creationId xmlns:p14="http://schemas.microsoft.com/office/powerpoint/2010/main" val="3262465016"/>
      </p:ext>
    </p:extLst>
  </p:cSld>
  <p:clrMapOvr>
    <a:masterClrMapping/>
  </p:clrMapOvr>
</p:sld>
</file>

<file path=ppt/theme/theme1.xml><?xml version="1.0" encoding="utf-8"?>
<a:theme xmlns:a="http://schemas.openxmlformats.org/drawingml/2006/main" name="Theme2">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0DC86346-4822-4D3D-A333-71AB31F8858B}" vid="{B99D95C6-DED2-4C76-BD2D-3D9F4CBD3F85}"/>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Theme2</Template>
  <TotalTime>0</TotalTime>
  <Words>4109</Words>
  <Application>Microsoft Office PowerPoint</Application>
  <PresentationFormat>Widescreen</PresentationFormat>
  <Paragraphs>294</Paragraphs>
  <Slides>35</Slides>
  <Notes>2</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35</vt:i4>
      </vt:variant>
    </vt:vector>
  </HeadingPairs>
  <TitlesOfParts>
    <vt:vector size="42" baseType="lpstr">
      <vt:lpstr>Aptos</vt:lpstr>
      <vt:lpstr>Arial</vt:lpstr>
      <vt:lpstr>Calibri</vt:lpstr>
      <vt:lpstr>Calibri Light</vt:lpstr>
      <vt:lpstr>Theme2</vt:lpstr>
      <vt:lpstr>Accessible 2</vt:lpstr>
      <vt:lpstr>Sub Title 1</vt:lpstr>
      <vt:lpstr>Strategic Planning Festivals, Conventions and Events </vt:lpstr>
      <vt:lpstr>Strategic Thinking – Events </vt:lpstr>
      <vt:lpstr> STP in the context of events and venues</vt:lpstr>
      <vt:lpstr>Example </vt:lpstr>
      <vt:lpstr>Applying the STP Model to a MICE Event (Meetings, Incentives, Conferences, and Exhibitions)</vt:lpstr>
      <vt:lpstr>Targeting</vt:lpstr>
      <vt:lpstr>Positioning </vt:lpstr>
      <vt:lpstr>Key Benefits of Using STP for MICE Events:</vt:lpstr>
      <vt:lpstr> Feasibility Evaluation</vt:lpstr>
      <vt:lpstr>Porter’s Five Forces </vt:lpstr>
      <vt:lpstr>Competitive Rivalry (Intensity of Competition in the Industry)</vt:lpstr>
      <vt:lpstr>Threat of New Entrants (Barriers to Entry)</vt:lpstr>
      <vt:lpstr>Bargaining Power of Suppliers</vt:lpstr>
      <vt:lpstr>Bargaining Power of Buyers (Attendees or Customers)</vt:lpstr>
      <vt:lpstr>Threat of Substitutes (Alternative Offerings)</vt:lpstr>
      <vt:lpstr>Using Porter’s Five Forces for Events and Venues</vt:lpstr>
      <vt:lpstr>Performance Evaluation </vt:lpstr>
      <vt:lpstr>SERVQUAL Model: </vt:lpstr>
      <vt:lpstr>Impact Evaluation </vt:lpstr>
      <vt:lpstr>Integration of Management and Marketing Principles </vt:lpstr>
      <vt:lpstr>What is the Risk Management Matrix?</vt:lpstr>
      <vt:lpstr>Steps to Apply the Risk Management Matrix</vt:lpstr>
      <vt:lpstr>Risk Management </vt:lpstr>
      <vt:lpstr>PowerPoint Presentation</vt:lpstr>
      <vt:lpstr>Benefits of the Risk Management Matrix </vt:lpstr>
      <vt:lpstr>Key Theories Supporting Risk Management </vt:lpstr>
      <vt:lpstr>Case study </vt:lpstr>
      <vt:lpstr>PowerPoint Presentation</vt:lpstr>
      <vt:lpstr>Fyre Festival (2017) – A Case of Failed Risk Management</vt:lpstr>
      <vt:lpstr>The FULL Fyre Festival Failure (8 Years Later) Documentary </vt:lpstr>
      <vt:lpstr>Conclusion </vt:lpstr>
      <vt:lpstr>Assignment 2- 12th January 2026 - 15 minutes </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2024-12-09T18:10:42Z</dcterms:created>
  <dcterms:modified xsi:type="dcterms:W3CDTF">2025-12-02T16:33:42Z</dcterms:modified>
</cp:coreProperties>
</file>