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6"/>
  </p:sldMasterIdLst>
  <p:notesMasterIdLst>
    <p:notesMasterId r:id="rId33"/>
  </p:notesMasterIdLst>
  <p:sldIdLst>
    <p:sldId id="263" r:id="rId7"/>
    <p:sldId id="266" r:id="rId8"/>
    <p:sldId id="286" r:id="rId9"/>
    <p:sldId id="287" r:id="rId10"/>
    <p:sldId id="272" r:id="rId11"/>
    <p:sldId id="276" r:id="rId12"/>
    <p:sldId id="277" r:id="rId13"/>
    <p:sldId id="280" r:id="rId14"/>
    <p:sldId id="273" r:id="rId15"/>
    <p:sldId id="279" r:id="rId16"/>
    <p:sldId id="274" r:id="rId17"/>
    <p:sldId id="275" r:id="rId18"/>
    <p:sldId id="285" r:id="rId19"/>
    <p:sldId id="283" r:id="rId20"/>
    <p:sldId id="282" r:id="rId21"/>
    <p:sldId id="281" r:id="rId22"/>
    <p:sldId id="284" r:id="rId23"/>
    <p:sldId id="288" r:id="rId24"/>
    <p:sldId id="289" r:id="rId25"/>
    <p:sldId id="290" r:id="rId26"/>
    <p:sldId id="291" r:id="rId27"/>
    <p:sldId id="295" r:id="rId28"/>
    <p:sldId id="293" r:id="rId29"/>
    <p:sldId id="294" r:id="rId30"/>
    <p:sldId id="296" r:id="rId31"/>
    <p:sldId id="270"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2750"/>
    <a:srgbClr val="ECEBE7"/>
    <a:srgbClr val="607C2F"/>
    <a:srgbClr val="607C5E"/>
    <a:srgbClr val="49662C"/>
    <a:srgbClr val="478E06"/>
    <a:srgbClr val="93CDDD"/>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552" autoAdjust="0"/>
    <p:restoredTop sz="74507" autoAdjust="0"/>
  </p:normalViewPr>
  <p:slideViewPr>
    <p:cSldViewPr snapToGrid="0" snapToObjects="1">
      <p:cViewPr varScale="1">
        <p:scale>
          <a:sx n="85" d="100"/>
          <a:sy n="85" d="100"/>
        </p:scale>
        <p:origin x="1188" y="60"/>
      </p:cViewPr>
      <p:guideLst>
        <p:guide orient="horz" pos="2160"/>
        <p:guide pos="2880"/>
      </p:guideLst>
    </p:cSldViewPr>
  </p:slideViewPr>
  <p:outlineViewPr>
    <p:cViewPr>
      <p:scale>
        <a:sx n="33" d="100"/>
        <a:sy n="33" d="100"/>
      </p:scale>
      <p:origin x="48" y="0"/>
    </p:cViewPr>
  </p:outlin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1.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ableStyles" Target="tableStyles.xml"/><Relationship Id="rId5" Type="http://schemas.openxmlformats.org/officeDocument/2006/relationships/customXml" Target="../customXml/item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3EA0CE-37A6-4C3C-A158-8D508D3276B4}" type="datetimeFigureOut">
              <a:rPr lang="en-US" smtClean="0"/>
              <a:t>1/16/2023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5BC256-5F45-4D98-94A5-0F94A4AC792D}" type="slidenum">
              <a:rPr lang="en-US" smtClean="0"/>
              <a:t>‹#›</a:t>
            </a:fld>
            <a:endParaRPr lang="en-US"/>
          </a:p>
        </p:txBody>
      </p:sp>
    </p:spTree>
    <p:extLst>
      <p:ext uri="{BB962C8B-B14F-4D97-AF65-F5344CB8AC3E}">
        <p14:creationId xmlns:p14="http://schemas.microsoft.com/office/powerpoint/2010/main" val="3859197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Apostle Islands National Lakeshore comprises a stretch of shoreline and 21 islands at the northern tip of Wisconsin, on Lake Superior. On the mainland, the Lakeshore Trail winds past cliffs and sea caves. Many islands have trails, beaches and marinas. Wildlife includes bald eagles, falcons and black bears. Sand Island and Raspberry Island have 19th-century lighthouses. The Lucerne shipwreck is just off Long Island.</a:t>
            </a:r>
          </a:p>
          <a:p>
            <a:endParaRPr lang="en-GB" dirty="0"/>
          </a:p>
          <a:p>
            <a:r>
              <a:rPr lang="en-GB" dirty="0"/>
              <a:t>In recent years, record numbers of visitors have gathered at Apostle Islands National Lakeshore to see its now famous ice caves.</a:t>
            </a:r>
          </a:p>
          <a:p>
            <a:endParaRPr lang="en-GB" dirty="0"/>
          </a:p>
        </p:txBody>
      </p:sp>
      <p:sp>
        <p:nvSpPr>
          <p:cNvPr id="4" name="Slide Number Placeholder 3"/>
          <p:cNvSpPr>
            <a:spLocks noGrp="1"/>
          </p:cNvSpPr>
          <p:nvPr>
            <p:ph type="sldNum" sz="quarter" idx="5"/>
          </p:nvPr>
        </p:nvSpPr>
        <p:spPr/>
        <p:txBody>
          <a:bodyPr/>
          <a:lstStyle/>
          <a:p>
            <a:fld id="{025BC256-5F45-4D98-94A5-0F94A4AC792D}" type="slidenum">
              <a:rPr lang="en-US" smtClean="0"/>
              <a:t>1</a:t>
            </a:fld>
            <a:endParaRPr lang="en-US"/>
          </a:p>
        </p:txBody>
      </p:sp>
    </p:spTree>
    <p:extLst>
      <p:ext uri="{BB962C8B-B14F-4D97-AF65-F5344CB8AC3E}">
        <p14:creationId xmlns:p14="http://schemas.microsoft.com/office/powerpoint/2010/main" val="4057402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Apostle Islands National Lakeshore</a:t>
            </a:r>
          </a:p>
          <a:p>
            <a:r>
              <a:rPr lang="en-GB" dirty="0"/>
              <a:t>Apostle Islands consists of 21 islands and 12 miles of mainland on Lake Superior, the world’s largest lake by surface area. The boundaries of the 69,500-acre lakeshore extend ¼ mile into the lake. Eighty percent of the park is designated as federally protected wilderness. The mainland offers visitor </a:t>
            </a:r>
            <a:r>
              <a:rPr lang="en-GB" dirty="0" err="1"/>
              <a:t>centers</a:t>
            </a:r>
            <a:r>
              <a:rPr lang="en-GB" dirty="0"/>
              <a:t> and a hiking trail, but the primary attractions—wilderness hiking trails and campsites, sandy beaches, lighthouses, sandstone cliffs, and sea caves—require a trip on the lake. A concessionaire, Apostle Island Cruises, and several private companies provide boat tours, hiker shuttles, water taxis, charter trips, and kayak and boat rentals to support visitor access to these attractions.</a:t>
            </a:r>
          </a:p>
          <a:p>
            <a:endParaRPr lang="en-GB" dirty="0"/>
          </a:p>
          <a:p>
            <a:r>
              <a:rPr lang="en-GB" dirty="0"/>
              <a:t>On December 8, 2004, President George W. Bush signed legislation designating 80% of the land area of Wisconsin’s Apostle Islands National Lakeshore as federally protected</a:t>
            </a:r>
          </a:p>
          <a:p>
            <a:r>
              <a:rPr lang="en-GB" dirty="0"/>
              <a:t>wilderness. The new wilderness area - Wisconsin's largest by far - </a:t>
            </a:r>
            <a:r>
              <a:rPr lang="en-GB" dirty="0" err="1"/>
              <a:t>honors</a:t>
            </a:r>
            <a:r>
              <a:rPr lang="en-GB" dirty="0"/>
              <a:t> Gaylord Nelson, the "founding father" of Apostle Islands National Lakeshore. </a:t>
            </a:r>
          </a:p>
        </p:txBody>
      </p:sp>
      <p:sp>
        <p:nvSpPr>
          <p:cNvPr id="4" name="Slide Number Placeholder 3"/>
          <p:cNvSpPr>
            <a:spLocks noGrp="1"/>
          </p:cNvSpPr>
          <p:nvPr>
            <p:ph type="sldNum" sz="quarter" idx="5"/>
          </p:nvPr>
        </p:nvSpPr>
        <p:spPr/>
        <p:txBody>
          <a:bodyPr/>
          <a:lstStyle/>
          <a:p>
            <a:fld id="{025BC256-5F45-4D98-94A5-0F94A4AC792D}" type="slidenum">
              <a:rPr lang="en-US" smtClean="0"/>
              <a:t>2</a:t>
            </a:fld>
            <a:endParaRPr lang="en-US"/>
          </a:p>
        </p:txBody>
      </p:sp>
    </p:spTree>
    <p:extLst>
      <p:ext uri="{BB962C8B-B14F-4D97-AF65-F5344CB8AC3E}">
        <p14:creationId xmlns:p14="http://schemas.microsoft.com/office/powerpoint/2010/main" val="3039631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https://www.nps.gov/media/photo/gallery.htm?id=02675736-155D-4519-3E004E99D001DA1C</a:t>
            </a:r>
          </a:p>
        </p:txBody>
      </p:sp>
      <p:sp>
        <p:nvSpPr>
          <p:cNvPr id="4" name="Slide Number Placeholder 3"/>
          <p:cNvSpPr>
            <a:spLocks noGrp="1"/>
          </p:cNvSpPr>
          <p:nvPr>
            <p:ph type="sldNum" sz="quarter" idx="10"/>
          </p:nvPr>
        </p:nvSpPr>
        <p:spPr/>
        <p:txBody>
          <a:bodyPr/>
          <a:lstStyle/>
          <a:p>
            <a:fld id="{025BC256-5F45-4D98-94A5-0F94A4AC792D}" type="slidenum">
              <a:rPr lang="en-US" smtClean="0"/>
              <a:t>5</a:t>
            </a:fld>
            <a:endParaRPr lang="en-US"/>
          </a:p>
        </p:txBody>
      </p:sp>
    </p:spTree>
    <p:extLst>
      <p:ext uri="{BB962C8B-B14F-4D97-AF65-F5344CB8AC3E}">
        <p14:creationId xmlns:p14="http://schemas.microsoft.com/office/powerpoint/2010/main" val="3729037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https://www.nps.gov/media/photo/gallery.htm?id=5722133E-155D-4519-3EA5161441B51B2E</a:t>
            </a:r>
          </a:p>
        </p:txBody>
      </p:sp>
      <p:sp>
        <p:nvSpPr>
          <p:cNvPr id="4" name="Slide Number Placeholder 3"/>
          <p:cNvSpPr>
            <a:spLocks noGrp="1"/>
          </p:cNvSpPr>
          <p:nvPr>
            <p:ph type="sldNum" sz="quarter" idx="10"/>
          </p:nvPr>
        </p:nvSpPr>
        <p:spPr/>
        <p:txBody>
          <a:bodyPr/>
          <a:lstStyle/>
          <a:p>
            <a:fld id="{025BC256-5F45-4D98-94A5-0F94A4AC792D}" type="slidenum">
              <a:rPr lang="en-US" smtClean="0"/>
              <a:t>6</a:t>
            </a:fld>
            <a:endParaRPr lang="en-US"/>
          </a:p>
        </p:txBody>
      </p:sp>
    </p:spTree>
    <p:extLst>
      <p:ext uri="{BB962C8B-B14F-4D97-AF65-F5344CB8AC3E}">
        <p14:creationId xmlns:p14="http://schemas.microsoft.com/office/powerpoint/2010/main" val="747213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https://www.nps.gov/media/photo/gallery.htm?id=5722133E-155D-4519-3EA5161441B51B2E</a:t>
            </a:r>
          </a:p>
        </p:txBody>
      </p:sp>
      <p:sp>
        <p:nvSpPr>
          <p:cNvPr id="4" name="Slide Number Placeholder 3"/>
          <p:cNvSpPr>
            <a:spLocks noGrp="1"/>
          </p:cNvSpPr>
          <p:nvPr>
            <p:ph type="sldNum" sz="quarter" idx="10"/>
          </p:nvPr>
        </p:nvSpPr>
        <p:spPr/>
        <p:txBody>
          <a:bodyPr/>
          <a:lstStyle/>
          <a:p>
            <a:fld id="{025BC256-5F45-4D98-94A5-0F94A4AC792D}" type="slidenum">
              <a:rPr lang="en-US" smtClean="0"/>
              <a:t>7</a:t>
            </a:fld>
            <a:endParaRPr lang="en-US"/>
          </a:p>
        </p:txBody>
      </p:sp>
    </p:spTree>
    <p:extLst>
      <p:ext uri="{BB962C8B-B14F-4D97-AF65-F5344CB8AC3E}">
        <p14:creationId xmlns:p14="http://schemas.microsoft.com/office/powerpoint/2010/main" val="1222527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https://www.nps.gov/media/photo/gallery.htm?id=02675736-155D-4519-3E004E99D001DA1C</a:t>
            </a:r>
          </a:p>
        </p:txBody>
      </p:sp>
      <p:sp>
        <p:nvSpPr>
          <p:cNvPr id="4" name="Slide Number Placeholder 3"/>
          <p:cNvSpPr>
            <a:spLocks noGrp="1"/>
          </p:cNvSpPr>
          <p:nvPr>
            <p:ph type="sldNum" sz="quarter" idx="10"/>
          </p:nvPr>
        </p:nvSpPr>
        <p:spPr/>
        <p:txBody>
          <a:bodyPr/>
          <a:lstStyle/>
          <a:p>
            <a:fld id="{025BC256-5F45-4D98-94A5-0F94A4AC792D}" type="slidenum">
              <a:rPr lang="en-US" smtClean="0"/>
              <a:t>8</a:t>
            </a:fld>
            <a:endParaRPr lang="en-US"/>
          </a:p>
        </p:txBody>
      </p:sp>
    </p:spTree>
    <p:extLst>
      <p:ext uri="{BB962C8B-B14F-4D97-AF65-F5344CB8AC3E}">
        <p14:creationId xmlns:p14="http://schemas.microsoft.com/office/powerpoint/2010/main" val="1736442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https://www.nps.gov/media/photo/gallery.htm?id=575BB48F-155D-4519-3E40BFEF9424DCD1</a:t>
            </a:r>
          </a:p>
          <a:p>
            <a:r>
              <a:rPr lang="en-US" dirty="0"/>
              <a:t>https://www.nps.gov/media/photo/gallery.htm?id=575BB48F-155D-4519-3E40BFEF9424DCD1</a:t>
            </a:r>
          </a:p>
          <a:p>
            <a:endParaRPr lang="en-US" dirty="0"/>
          </a:p>
        </p:txBody>
      </p:sp>
      <p:sp>
        <p:nvSpPr>
          <p:cNvPr id="4" name="Slide Number Placeholder 3"/>
          <p:cNvSpPr>
            <a:spLocks noGrp="1"/>
          </p:cNvSpPr>
          <p:nvPr>
            <p:ph type="sldNum" sz="quarter" idx="10"/>
          </p:nvPr>
        </p:nvSpPr>
        <p:spPr/>
        <p:txBody>
          <a:bodyPr/>
          <a:lstStyle/>
          <a:p>
            <a:fld id="{025BC256-5F45-4D98-94A5-0F94A4AC792D}" type="slidenum">
              <a:rPr lang="en-US" smtClean="0"/>
              <a:t>10</a:t>
            </a:fld>
            <a:endParaRPr lang="en-US"/>
          </a:p>
        </p:txBody>
      </p:sp>
    </p:spTree>
    <p:extLst>
      <p:ext uri="{BB962C8B-B14F-4D97-AF65-F5344CB8AC3E}">
        <p14:creationId xmlns:p14="http://schemas.microsoft.com/office/powerpoint/2010/main" val="1731142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winter, frozen waterfalls, ice columns, and icicles transform red sandstone sea caves at Apostle Islands National Lakeshore into ice caves.</a:t>
            </a:r>
          </a:p>
        </p:txBody>
      </p:sp>
      <p:sp>
        <p:nvSpPr>
          <p:cNvPr id="4" name="Slide Number Placeholder 3"/>
          <p:cNvSpPr>
            <a:spLocks noGrp="1"/>
          </p:cNvSpPr>
          <p:nvPr>
            <p:ph type="sldNum" sz="quarter" idx="5"/>
          </p:nvPr>
        </p:nvSpPr>
        <p:spPr/>
        <p:txBody>
          <a:bodyPr/>
          <a:lstStyle/>
          <a:p>
            <a:fld id="{025BC256-5F45-4D98-94A5-0F94A4AC792D}" type="slidenum">
              <a:rPr lang="en-US" smtClean="0"/>
              <a:t>13</a:t>
            </a:fld>
            <a:endParaRPr lang="en-US"/>
          </a:p>
        </p:txBody>
      </p:sp>
    </p:spTree>
    <p:extLst>
      <p:ext uri="{BB962C8B-B14F-4D97-AF65-F5344CB8AC3E}">
        <p14:creationId xmlns:p14="http://schemas.microsoft.com/office/powerpoint/2010/main" val="12417201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In winter, Apostle Islands National Lakeshore (Apostle Islands) can be a quiet place. By early fall, lighthouse tours and campfire programs conclude, island cruises and water taxis make their final lake outings, and visitor </a:t>
            </a:r>
            <a:r>
              <a:rPr lang="en-GB" dirty="0" err="1"/>
              <a:t>centers</a:t>
            </a:r>
            <a:r>
              <a:rPr lang="en-GB" dirty="0"/>
              <a:t> close. But in winter 2014, the lakeshore was far from quiet. Images of frozen waterfalls, ice columns, and caverns dripping with icicles entered the public consciousness through news stories and social media posts. In the midst of a long, bitter cold season, visitors from across the USA and beyond poured into Bayfield Peninsula in northwest Wisconsin, doubling annual visitation to the lakeshore in just 2 months. They were coming to see the ice caves.</a:t>
            </a:r>
          </a:p>
          <a:p>
            <a:endParaRPr lang="en-GB" dirty="0"/>
          </a:p>
          <a:p>
            <a:r>
              <a:rPr lang="en-GB" dirty="0"/>
              <a:t>Over millennia, red sandstone sea caves at Apostle Islands formed through natural forces—ancient braided rivers, glaciers, lake waters, and cycles of freezing and thawing. Ice caves are sea caves decorated by freezing waves and running water, with ice formations sometimes cast in blue or pink (Fig. 15.1). When temperature and wind conditions allow the formation of stable ice on Lake Superior, visitors may access ice caves on foot. However, as climate has changed, opportunities to see the caves have become less certain. The record-breaking 2014 season followed 5 years of no cave access.</a:t>
            </a:r>
          </a:p>
          <a:p>
            <a:endParaRPr lang="en-GB" dirty="0"/>
          </a:p>
          <a:p>
            <a:r>
              <a:rPr lang="en-GB" dirty="0"/>
              <a:t>Accommodating the trek of thousands of visitors across lake ice is a multi-faceted management challenge. Visitor safety must be considered in light of cold, slippery, and changeable ice and weather conditions. For an uncertain number of weeks, large numbers of visitors are in need of basic services, from parking and restrooms to information, park staff presence, and rescue. As these many visitors venture out onto the ice, the caves and ice formations themselves need to be protected. Park staff adapted quickly to the influx of visitors, effectively managing the ice-cave sensation by promoting visitor awareness of what to expect and by working with partners.</a:t>
            </a:r>
          </a:p>
        </p:txBody>
      </p:sp>
      <p:sp>
        <p:nvSpPr>
          <p:cNvPr id="4" name="Slide Number Placeholder 3"/>
          <p:cNvSpPr>
            <a:spLocks noGrp="1"/>
          </p:cNvSpPr>
          <p:nvPr>
            <p:ph type="sldNum" sz="quarter" idx="5"/>
          </p:nvPr>
        </p:nvSpPr>
        <p:spPr/>
        <p:txBody>
          <a:bodyPr/>
          <a:lstStyle/>
          <a:p>
            <a:fld id="{025BC256-5F45-4D98-94A5-0F94A4AC792D}" type="slidenum">
              <a:rPr lang="en-US" smtClean="0"/>
              <a:t>18</a:t>
            </a:fld>
            <a:endParaRPr lang="en-US"/>
          </a:p>
        </p:txBody>
      </p:sp>
    </p:spTree>
    <p:extLst>
      <p:ext uri="{BB962C8B-B14F-4D97-AF65-F5344CB8AC3E}">
        <p14:creationId xmlns:p14="http://schemas.microsoft.com/office/powerpoint/2010/main" val="1598414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recent years, record numbers of visitors have gathered at Apostle Islands National Lakeshore to see its now famous ice caves. The lakeshore has adapted quickly to high visitation during the normally quiet winter season, accommodating challenges associated with visitor safety, crowded conditions, parking availability, provision of essential services, and potential impacts to ice cave structures (Crowding; Impacts to roads/parking; Impacts to attraction sites). </a:t>
            </a:r>
          </a:p>
        </p:txBody>
      </p:sp>
      <p:sp>
        <p:nvSpPr>
          <p:cNvPr id="4" name="Slide Number Placeholder 3"/>
          <p:cNvSpPr>
            <a:spLocks noGrp="1"/>
          </p:cNvSpPr>
          <p:nvPr>
            <p:ph type="sldNum" sz="quarter" idx="5"/>
          </p:nvPr>
        </p:nvSpPr>
        <p:spPr/>
        <p:txBody>
          <a:bodyPr/>
          <a:lstStyle/>
          <a:p>
            <a:fld id="{025BC256-5F45-4D98-94A5-0F94A4AC792D}" type="slidenum">
              <a:rPr lang="en-US" smtClean="0"/>
              <a:t>19</a:t>
            </a:fld>
            <a:endParaRPr lang="en-US"/>
          </a:p>
        </p:txBody>
      </p:sp>
    </p:spTree>
    <p:extLst>
      <p:ext uri="{BB962C8B-B14F-4D97-AF65-F5344CB8AC3E}">
        <p14:creationId xmlns:p14="http://schemas.microsoft.com/office/powerpoint/2010/main" val="843608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lakeshore has used communication to manage visitor expectations and </a:t>
            </a:r>
            <a:r>
              <a:rPr lang="en-GB" dirty="0" err="1"/>
              <a:t>behavior</a:t>
            </a:r>
            <a:r>
              <a:rPr lang="en-GB" dirty="0"/>
              <a:t> (Information/Education). This reflects the strategies of Reduce the impact of use and Harden experience. Road </a:t>
            </a:r>
            <a:r>
              <a:rPr lang="en-GB" dirty="0" err="1"/>
              <a:t>plowing</a:t>
            </a:r>
            <a:r>
              <a:rPr lang="en-GB" dirty="0"/>
              <a:t> and a shuttle service help to Increase supply of visitation opportunities (Facility development/Site design/Maintenance). Visitors are prohibited from engaging in activities that could damage ice, and endanger themselves and other visitors (Reduce impact of use; Rules/regulations).</a:t>
            </a:r>
          </a:p>
          <a:p>
            <a:endParaRPr lang="en-GB" dirty="0"/>
          </a:p>
          <a:p>
            <a:endParaRPr lang="en-GB" dirty="0"/>
          </a:p>
        </p:txBody>
      </p:sp>
      <p:sp>
        <p:nvSpPr>
          <p:cNvPr id="4" name="Slide Number Placeholder 3"/>
          <p:cNvSpPr>
            <a:spLocks noGrp="1"/>
          </p:cNvSpPr>
          <p:nvPr>
            <p:ph type="sldNum" sz="quarter" idx="5"/>
          </p:nvPr>
        </p:nvSpPr>
        <p:spPr/>
        <p:txBody>
          <a:bodyPr/>
          <a:lstStyle/>
          <a:p>
            <a:fld id="{025BC256-5F45-4D98-94A5-0F94A4AC792D}" type="slidenum">
              <a:rPr lang="en-US" smtClean="0"/>
              <a:t>20</a:t>
            </a:fld>
            <a:endParaRPr lang="en-US"/>
          </a:p>
        </p:txBody>
      </p:sp>
    </p:spTree>
    <p:extLst>
      <p:ext uri="{BB962C8B-B14F-4D97-AF65-F5344CB8AC3E}">
        <p14:creationId xmlns:p14="http://schemas.microsoft.com/office/powerpoint/2010/main" val="213234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below covers slides 21 - 24</a:t>
            </a:r>
          </a:p>
          <a:p>
            <a:endParaRPr lang="en-GB" dirty="0"/>
          </a:p>
          <a:p>
            <a:r>
              <a:rPr lang="en-GB" dirty="0"/>
              <a:t>A core responsibility in managing ice cave visitation at Apostle Islands is to designate the caves as open or closed. Caves are open to the public only when ice conditions are deemed low risk. (Park staff emphasizes that ice can never be considered completely safe.) Ice caves are declared open when ice meets a minimum thickness and the ice sheet is locked between known land points. There must not have been any “through-ice incidents” or major weather events in the past week. The park emphasizes that conditions can change quickly, and updates visitors on the current status of the caves through their website, Facebook page, and the Ice Line—a telephone number with a recording indicating whether the caves are open or closed. While ice caves can be found on some of the park’s islands, Apostle Islands only monitors ice conditions for public access along the mainland caves.</a:t>
            </a:r>
          </a:p>
          <a:p>
            <a:endParaRPr lang="en-GB" dirty="0"/>
          </a:p>
          <a:p>
            <a:r>
              <a:rPr lang="en-GB" dirty="0"/>
              <a:t>Once the caves are declared open, the lakeshore communicates with visitors in a number of ways to manage expectations and encourage safe and appropriate </a:t>
            </a:r>
            <a:r>
              <a:rPr lang="en-GB" dirty="0" err="1"/>
              <a:t>behavior</a:t>
            </a:r>
            <a:r>
              <a:rPr lang="en-GB" dirty="0"/>
              <a:t>. The park posts detailed information about visiting the ice caves on their website; shares this information with partners, including local chambers of commerce; and communicates directly with visitors at the Apostle Islands Visitor </a:t>
            </a:r>
            <a:r>
              <a:rPr lang="en-GB" dirty="0" err="1"/>
              <a:t>Center</a:t>
            </a:r>
            <a:r>
              <a:rPr lang="en-GB" dirty="0"/>
              <a:t>, which is opened when the caves are accessible.</a:t>
            </a:r>
          </a:p>
          <a:p>
            <a:endParaRPr lang="en-GB" dirty="0"/>
          </a:p>
          <a:p>
            <a:r>
              <a:rPr lang="en-GB" dirty="0"/>
              <a:t>Much information is targeted at helping visitors develop realistic expectations for the amount of effort and preparation needed to visit the caves. Visitors are told to plan for a 2.5–6-mile round trip on ice from the nearest parking lot, with additional miles added by the need to park further away on busy days (Fig. 15.2). Protective clothing, including multiple layers, waterproof boots, and spiked footwear are encouraged. Links to websites with the latest weather conditions and wind chill factors are provided. Visitors are alerted to the lack of food, water, shelter, and cell phone reception on site.</a:t>
            </a:r>
          </a:p>
          <a:p>
            <a:endParaRPr lang="en-GB" dirty="0"/>
          </a:p>
          <a:p>
            <a:r>
              <a:rPr lang="en-GB" dirty="0"/>
              <a:t>Visitors are also informed of the potential for encountering many other people on-site. To help manage use, those with flexible schedules are encouraged to visit on a weekday and to carpool. Beyond this, partnerships have made increased winter use possible. For example, funding for portable toilets was provided by local chambers of commerce. Roadside </a:t>
            </a:r>
            <a:r>
              <a:rPr lang="en-GB" dirty="0" err="1"/>
              <a:t>plowing</a:t>
            </a:r>
            <a:r>
              <a:rPr lang="en-GB" dirty="0"/>
              <a:t> that increases available parking has been provided by a local town. A regional transit service has added a shuttle service to and from more distant parking areas for a small fee. To help cover the costs associated with ice cave visitation, the park has imposed a special recreation permit fee of US$5 per day.</a:t>
            </a:r>
          </a:p>
          <a:p>
            <a:endParaRPr lang="en-GB" dirty="0"/>
          </a:p>
          <a:p>
            <a:r>
              <a:rPr lang="en-GB" dirty="0"/>
              <a:t>While much emphasis has been placed on accommodating and protecting visitors, there are also rules/regulations in place to protect the ice caves. Visitors are prohibited from climbing or rappelling from ice cliffs, a potentially dangerous activity that can also damage ice structures. The ice—ephemeral and increasingly rare—is, after all, what visitors have come to discover.</a:t>
            </a:r>
          </a:p>
        </p:txBody>
      </p:sp>
      <p:sp>
        <p:nvSpPr>
          <p:cNvPr id="4" name="Slide Number Placeholder 3"/>
          <p:cNvSpPr>
            <a:spLocks noGrp="1"/>
          </p:cNvSpPr>
          <p:nvPr>
            <p:ph type="sldNum" sz="quarter" idx="5"/>
          </p:nvPr>
        </p:nvSpPr>
        <p:spPr/>
        <p:txBody>
          <a:bodyPr/>
          <a:lstStyle/>
          <a:p>
            <a:fld id="{025BC256-5F45-4D98-94A5-0F94A4AC792D}" type="slidenum">
              <a:rPr lang="en-US" smtClean="0"/>
              <a:t>21</a:t>
            </a:fld>
            <a:endParaRPr lang="en-US"/>
          </a:p>
        </p:txBody>
      </p:sp>
    </p:spTree>
    <p:extLst>
      <p:ext uri="{BB962C8B-B14F-4D97-AF65-F5344CB8AC3E}">
        <p14:creationId xmlns:p14="http://schemas.microsoft.com/office/powerpoint/2010/main" val="14657542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5" name="Picture 34"/>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9144000" cy="4152900"/>
          </a:xfrm>
          <a:prstGeom prst="rect">
            <a:avLst/>
          </a:prstGeom>
        </p:spPr>
      </p:pic>
      <p:sp>
        <p:nvSpPr>
          <p:cNvPr id="37" name="Rectangle 36"/>
          <p:cNvSpPr/>
          <p:nvPr userDrawn="1"/>
        </p:nvSpPr>
        <p:spPr>
          <a:xfrm>
            <a:off x="0" y="4152900"/>
            <a:ext cx="9144000" cy="270510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CEBE7"/>
              </a:solidFill>
            </a:endParaRPr>
          </a:p>
        </p:txBody>
      </p:sp>
      <p:sp>
        <p:nvSpPr>
          <p:cNvPr id="41" name="Rectangle 40"/>
          <p:cNvSpPr/>
          <p:nvPr userDrawn="1"/>
        </p:nvSpPr>
        <p:spPr>
          <a:xfrm>
            <a:off x="-24582" y="145654"/>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42" name="Title 41"/>
          <p:cNvSpPr>
            <a:spLocks noGrp="1"/>
          </p:cNvSpPr>
          <p:nvPr>
            <p:ph type="title" hasCustomPrompt="1"/>
          </p:nvPr>
        </p:nvSpPr>
        <p:spPr>
          <a:xfrm>
            <a:off x="685800" y="4453030"/>
            <a:ext cx="7772400" cy="991419"/>
          </a:xfrm>
        </p:spPr>
        <p:txBody>
          <a:bodyPr anchor="t">
            <a:noAutofit/>
          </a:bodyPr>
          <a:lstStyle>
            <a:lvl1pPr algn="l">
              <a:defRPr sz="4600" b="0" baseline="30000">
                <a:solidFill>
                  <a:schemeClr val="bg1"/>
                </a:solidFill>
                <a:latin typeface="Arial" pitchFamily="34" charset="0"/>
                <a:cs typeface="Arial" pitchFamily="34" charset="0"/>
              </a:defRPr>
            </a:lvl1pPr>
          </a:lstStyle>
          <a:p>
            <a:r>
              <a:rPr lang="en-US" dirty="0"/>
              <a:t>Managing Outdoor Recreation: </a:t>
            </a:r>
            <a:br>
              <a:rPr lang="en-US" dirty="0"/>
            </a:br>
            <a:r>
              <a:rPr lang="en-US" dirty="0"/>
              <a:t>Case Studies in National Parks, 2nd Edition</a:t>
            </a:r>
            <a:endParaRPr lang="en-GB" dirty="0"/>
          </a:p>
        </p:txBody>
      </p:sp>
      <p:sp>
        <p:nvSpPr>
          <p:cNvPr id="48" name="Subtitle 2"/>
          <p:cNvSpPr>
            <a:spLocks noGrp="1"/>
          </p:cNvSpPr>
          <p:nvPr>
            <p:ph type="subTitle" idx="1" hasCustomPrompt="1"/>
          </p:nvPr>
        </p:nvSpPr>
        <p:spPr>
          <a:xfrm>
            <a:off x="685800" y="5455920"/>
            <a:ext cx="7741920" cy="855358"/>
          </a:xfrm>
        </p:spPr>
        <p:txBody>
          <a:bodyPr>
            <a:normAutofit/>
          </a:bodyPr>
          <a:lstStyle>
            <a:lvl1pPr marL="0" indent="0" algn="l">
              <a:buNone/>
              <a:defRPr sz="1800" b="1">
                <a:solidFill>
                  <a:srgbClr val="93CDDD"/>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Robert Manning, Laura Anderson and Peter </a:t>
            </a:r>
            <a:r>
              <a:rPr lang="en-GB" dirty="0" err="1"/>
              <a:t>Pettengill</a:t>
            </a:r>
            <a:endParaRPr lang="en-US" dirty="0"/>
          </a:p>
        </p:txBody>
      </p:sp>
      <p:pic>
        <p:nvPicPr>
          <p:cNvPr id="8" name="Picture 7"/>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50394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3200"/>
            </a:lvl1pPr>
          </a:lstStyle>
          <a:p>
            <a:pPr algn="l"/>
            <a:r>
              <a:rPr lang="en-US" sz="4200" dirty="0">
                <a:solidFill>
                  <a:schemeClr val="bg1"/>
                </a:solidFill>
                <a:latin typeface="Arial"/>
                <a:cs typeface="Arial"/>
              </a:rPr>
              <a:t>SECTION 1</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4" name="Picture 13"/>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92086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INTRODUCTION</a:t>
            </a:r>
          </a:p>
        </p:txBody>
      </p:sp>
      <p:sp>
        <p:nvSpPr>
          <p:cNvPr id="15" name="Text Placeholder 14"/>
          <p:cNvSpPr>
            <a:spLocks noGrp="1"/>
          </p:cNvSpPr>
          <p:nvPr>
            <p:ph type="body" sz="quarter" idx="10" hasCustomPrompt="1"/>
          </p:nvPr>
        </p:nvSpPr>
        <p:spPr>
          <a:xfrm>
            <a:off x="1311263" y="1249680"/>
            <a:ext cx="7162800" cy="4312919"/>
          </a:xfrm>
        </p:spPr>
        <p:txBody>
          <a:bodyPr>
            <a:noAutofit/>
          </a:bodyPr>
          <a:lstStyle>
            <a:lvl1pPr marL="0" indent="0">
              <a:buNone/>
              <a:defRPr sz="3200"/>
            </a:lvl1pPr>
          </a:lstStyle>
          <a:p>
            <a:r>
              <a:rPr lang="en-GB" dirty="0"/>
              <a:t>Introductory text here, block or bullets. Introductory text in here, as a block or bullets. Introductory text in here, as a block or bullets. Introductory text in here, as a block or bullets. Introductory text in here, as a block or bullets. Introductory text in here, as a block or bullets. </a:t>
            </a:r>
          </a:p>
        </p:txBody>
      </p:sp>
      <p:pic>
        <p:nvPicPr>
          <p:cNvPr id="12" name="Picture 11"/>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64918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1"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4000"/>
            </a:lvl1pPr>
          </a:lstStyle>
          <a:p>
            <a:pPr algn="l"/>
            <a:r>
              <a:rPr lang="en-US" sz="4200" dirty="0">
                <a:solidFill>
                  <a:schemeClr val="bg1"/>
                </a:solidFill>
                <a:latin typeface="Arial"/>
                <a:cs typeface="Arial"/>
              </a:rPr>
              <a:t>SECTION 2</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693739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MARKETING TOOLS</a:t>
            </a:r>
          </a:p>
        </p:txBody>
      </p:sp>
      <p:sp>
        <p:nvSpPr>
          <p:cNvPr id="15" name="Text Placeholder 14"/>
          <p:cNvSpPr>
            <a:spLocks noGrp="1"/>
          </p:cNvSpPr>
          <p:nvPr>
            <p:ph type="body" sz="quarter" idx="10" hasCustomPrompt="1"/>
          </p:nvPr>
        </p:nvSpPr>
        <p:spPr>
          <a:xfrm>
            <a:off x="1311263" y="1249680"/>
            <a:ext cx="7162800" cy="4312919"/>
          </a:xfrm>
        </p:spPr>
        <p:txBody>
          <a:bodyPr/>
          <a:lstStyle>
            <a:lvl1pPr marL="0" marR="0" indent="0" algn="l" defTabSz="457200" rtl="0" eaLnBrk="1" fontAlgn="auto" latinLnBrk="0" hangingPunct="1">
              <a:lnSpc>
                <a:spcPct val="100000"/>
              </a:lnSpc>
              <a:spcBef>
                <a:spcPct val="20000"/>
              </a:spcBef>
              <a:spcAft>
                <a:spcPts val="0"/>
              </a:spcAft>
              <a:buClrTx/>
              <a:buSzTx/>
              <a:buFont typeface="Arial"/>
              <a:buNone/>
              <a:tabLst/>
              <a:defRPr sz="3200"/>
            </a:lvl1pPr>
          </a:lstStyle>
          <a:p>
            <a:pPr marL="0" marR="0" lvl="0" indent="0" algn="l" defTabSz="457200" rtl="0" eaLnBrk="1" fontAlgn="auto" latinLnBrk="0" hangingPunct="1">
              <a:lnSpc>
                <a:spcPct val="100000"/>
              </a:lnSpc>
              <a:spcBef>
                <a:spcPct val="20000"/>
              </a:spcBef>
              <a:spcAft>
                <a:spcPts val="0"/>
              </a:spcAft>
              <a:buClrTx/>
              <a:buSzTx/>
              <a:buFont typeface="Arial"/>
              <a:buNone/>
              <a:tabLst/>
              <a:defRPr/>
            </a:pPr>
            <a:r>
              <a:rPr lang="en-GB" dirty="0"/>
              <a:t>Text here, block or bullets. text here, block or bullets. text here, block or bullets. text here, block or bullets. text here, block or bullets. text here, block or bullets. text here, block or bullets. </a:t>
            </a:r>
          </a:p>
          <a:p>
            <a:pPr lvl="0"/>
            <a:endParaRPr lang="en-GB" dirty="0"/>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325860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Title</a:t>
            </a:r>
          </a:p>
        </p:txBody>
      </p:sp>
      <p:graphicFrame>
        <p:nvGraphicFramePr>
          <p:cNvPr id="13" name="Content Placeholder 3"/>
          <p:cNvGraphicFramePr>
            <a:graphicFrameLocks/>
          </p:cNvGraphicFramePr>
          <p:nvPr userDrawn="1">
            <p:extLst>
              <p:ext uri="{D42A27DB-BD31-4B8C-83A1-F6EECF244321}">
                <p14:modId xmlns:p14="http://schemas.microsoft.com/office/powerpoint/2010/main" val="3475472070"/>
              </p:ext>
            </p:extLst>
          </p:nvPr>
        </p:nvGraphicFramePr>
        <p:xfrm>
          <a:off x="1311262" y="1271588"/>
          <a:ext cx="6541570" cy="4079240"/>
        </p:xfrm>
        <a:graphic>
          <a:graphicData uri="http://schemas.openxmlformats.org/drawingml/2006/table">
            <a:tbl>
              <a:tblPr firstRow="1" bandRow="1">
                <a:tableStyleId>{5C22544A-7EE6-4342-B048-85BDC9FD1C3A}</a:tableStyleId>
              </a:tblPr>
              <a:tblGrid>
                <a:gridCol w="1308314">
                  <a:extLst>
                    <a:ext uri="{9D8B030D-6E8A-4147-A177-3AD203B41FA5}">
                      <a16:colId xmlns:a16="http://schemas.microsoft.com/office/drawing/2014/main" val="20000"/>
                    </a:ext>
                  </a:extLst>
                </a:gridCol>
                <a:gridCol w="1308314">
                  <a:extLst>
                    <a:ext uri="{9D8B030D-6E8A-4147-A177-3AD203B41FA5}">
                      <a16:colId xmlns:a16="http://schemas.microsoft.com/office/drawing/2014/main" val="20001"/>
                    </a:ext>
                  </a:extLst>
                </a:gridCol>
                <a:gridCol w="1308314">
                  <a:extLst>
                    <a:ext uri="{9D8B030D-6E8A-4147-A177-3AD203B41FA5}">
                      <a16:colId xmlns:a16="http://schemas.microsoft.com/office/drawing/2014/main" val="20002"/>
                    </a:ext>
                  </a:extLst>
                </a:gridCol>
                <a:gridCol w="1308314">
                  <a:extLst>
                    <a:ext uri="{9D8B030D-6E8A-4147-A177-3AD203B41FA5}">
                      <a16:colId xmlns:a16="http://schemas.microsoft.com/office/drawing/2014/main" val="20003"/>
                    </a:ext>
                  </a:extLst>
                </a:gridCol>
                <a:gridCol w="1308314">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7"/>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pic>
        <p:nvPicPr>
          <p:cNvPr id="14" name="Picture 13"/>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501078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rategie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0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0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STRATEGIES</a:t>
            </a:r>
          </a:p>
        </p:txBody>
      </p:sp>
      <p:sp>
        <p:nvSpPr>
          <p:cNvPr id="15" name="Text Placeholder 14"/>
          <p:cNvSpPr>
            <a:spLocks noGrp="1"/>
          </p:cNvSpPr>
          <p:nvPr>
            <p:ph type="body" sz="quarter" idx="10" hasCustomPrompt="1"/>
          </p:nvPr>
        </p:nvSpPr>
        <p:spPr>
          <a:xfrm>
            <a:off x="1311263" y="1249680"/>
            <a:ext cx="7162800" cy="4312919"/>
          </a:xfrm>
        </p:spPr>
        <p:txBody>
          <a:bodyPr>
            <a:normAutofit/>
          </a:bodyPr>
          <a:lstStyle>
            <a:lvl1pPr marL="0" indent="0">
              <a:buNone/>
              <a:defRPr sz="3200"/>
            </a:lvl1pPr>
          </a:lstStyle>
          <a:p>
            <a:r>
              <a:rPr lang="en-GB" dirty="0"/>
              <a:t>Text here, block or bullets. text here, block or bullets. text here, block or bullets. text here, block or bullets. text here, block or bullets. text here, block or bullets. text here, block or bullets. </a:t>
            </a:r>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400555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4" name="TextBox 13"/>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LEARNING OBJECTIVES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2" name="Picture 11"/>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469557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itle Placeholder 1"/>
          <p:cNvSpPr>
            <a:spLocks noGrp="1"/>
          </p:cNvSpPr>
          <p:nvPr>
            <p:ph type="title"/>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Click to edit Master title style</a:t>
            </a:r>
            <a:endParaRPr lang="en-US" dirty="0"/>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8770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hasCustomPrompt="1"/>
          </p:nvPr>
        </p:nvSpPr>
        <p:spPr>
          <a:xfrm>
            <a:off x="1189357" y="1272381"/>
            <a:ext cx="3382644" cy="4313237"/>
          </a:xfrm>
        </p:spPr>
        <p:txBody>
          <a:bodyPr>
            <a:normAutofit/>
          </a:bodyPr>
          <a:lstStyle>
            <a:lvl1pPr marL="0" indent="0">
              <a:buNone/>
              <a:defRPr sz="2200"/>
            </a:lvl1pPr>
          </a:lstStyle>
          <a:p>
            <a:r>
              <a:rPr lang="en-GB" dirty="0"/>
              <a:t>Text here, block or bullets. text here, block or bullets. text here, block or bullets. text here, block or bullets. text here, block or bullets. text here, block or bullets. text here, block or bullets. </a:t>
            </a:r>
          </a:p>
        </p:txBody>
      </p:sp>
      <p:sp>
        <p:nvSpPr>
          <p:cNvPr id="12" name="Title Placeholder 1"/>
          <p:cNvSpPr>
            <a:spLocks noGrp="1"/>
          </p:cNvSpPr>
          <p:nvPr>
            <p:ph type="title" hasCustomPrompt="1"/>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Title</a:t>
            </a:r>
            <a:endParaRPr lang="en-US" dirty="0"/>
          </a:p>
        </p:txBody>
      </p:sp>
      <p:sp>
        <p:nvSpPr>
          <p:cNvPr id="11" name="Content Placeholder 16"/>
          <p:cNvSpPr>
            <a:spLocks noGrp="1"/>
          </p:cNvSpPr>
          <p:nvPr>
            <p:ph sz="quarter" idx="14"/>
          </p:nvPr>
        </p:nvSpPr>
        <p:spPr>
          <a:xfrm>
            <a:off x="4572000" y="1272381"/>
            <a:ext cx="3813493"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aphicFrame>
        <p:nvGraphicFramePr>
          <p:cNvPr id="14" name="Content Placeholder 5"/>
          <p:cNvGraphicFramePr>
            <a:graphicFrameLocks/>
          </p:cNvGraphicFramePr>
          <p:nvPr userDrawn="1">
            <p:extLst>
              <p:ext uri="{D42A27DB-BD31-4B8C-83A1-F6EECF244321}">
                <p14:modId xmlns:p14="http://schemas.microsoft.com/office/powerpoint/2010/main" val="779560563"/>
              </p:ext>
            </p:extLst>
          </p:nvPr>
        </p:nvGraphicFramePr>
        <p:xfrm>
          <a:off x="4490826" y="1271588"/>
          <a:ext cx="3894665" cy="3708400"/>
        </p:xfrm>
        <a:graphic>
          <a:graphicData uri="http://schemas.openxmlformats.org/drawingml/2006/table">
            <a:tbl>
              <a:tblPr firstRow="1" bandRow="1">
                <a:tableStyleId>{5C22544A-7EE6-4342-B048-85BDC9FD1C3A}</a:tableStyleId>
              </a:tblPr>
              <a:tblGrid>
                <a:gridCol w="778933">
                  <a:extLst>
                    <a:ext uri="{9D8B030D-6E8A-4147-A177-3AD203B41FA5}">
                      <a16:colId xmlns:a16="http://schemas.microsoft.com/office/drawing/2014/main" val="20000"/>
                    </a:ext>
                  </a:extLst>
                </a:gridCol>
                <a:gridCol w="778933">
                  <a:extLst>
                    <a:ext uri="{9D8B030D-6E8A-4147-A177-3AD203B41FA5}">
                      <a16:colId xmlns:a16="http://schemas.microsoft.com/office/drawing/2014/main" val="20001"/>
                    </a:ext>
                  </a:extLst>
                </a:gridCol>
                <a:gridCol w="778933">
                  <a:extLst>
                    <a:ext uri="{9D8B030D-6E8A-4147-A177-3AD203B41FA5}">
                      <a16:colId xmlns:a16="http://schemas.microsoft.com/office/drawing/2014/main" val="20002"/>
                    </a:ext>
                  </a:extLst>
                </a:gridCol>
                <a:gridCol w="778933">
                  <a:extLst>
                    <a:ext uri="{9D8B030D-6E8A-4147-A177-3AD203B41FA5}">
                      <a16:colId xmlns:a16="http://schemas.microsoft.com/office/drawing/2014/main" val="20003"/>
                    </a:ext>
                  </a:extLst>
                </a:gridCol>
                <a:gridCol w="778933">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pic>
        <p:nvPicPr>
          <p:cNvPr id="15" name="Picture 14"/>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90910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14" name="Picture 13"/>
          <p:cNvPicPr>
            <a:picLocks noChangeAspect="1"/>
          </p:cNvPicPr>
          <p:nvPr userDrawn="1"/>
        </p:nvPicPr>
        <p:blipFill rotWithShape="1">
          <a:blip r:embed="rId2" cstate="email">
            <a:alphaModFix/>
            <a:extLst>
              <a:ext uri="{28A0092B-C50C-407E-A947-70E740481C1C}">
                <a14:useLocalDpi xmlns:a14="http://schemas.microsoft.com/office/drawing/2010/main"/>
              </a:ext>
            </a:extLst>
          </a:blip>
          <a:srcRect/>
          <a:stretch/>
        </p:blipFill>
        <p:spPr>
          <a:xfrm>
            <a:off x="0" y="0"/>
            <a:ext cx="9144000" cy="5768258"/>
          </a:xfrm>
          <a:prstGeom prst="rect">
            <a:avLst/>
          </a:prstGeom>
        </p:spPr>
      </p:pic>
      <p:sp>
        <p:nvSpPr>
          <p:cNvPr id="9" name="Rectangle 8"/>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2" name="Title Placeholder 1"/>
          <p:cNvSpPr>
            <a:spLocks noGrp="1"/>
          </p:cNvSpPr>
          <p:nvPr>
            <p:ph type="title"/>
          </p:nvPr>
        </p:nvSpPr>
        <p:spPr>
          <a:xfrm>
            <a:off x="973931" y="1260321"/>
            <a:ext cx="7196137" cy="997743"/>
          </a:xfrm>
          <a:prstGeom prst="rect">
            <a:avLst/>
          </a:prstGeom>
        </p:spPr>
        <p:txBody>
          <a:bodyPr vert="horz" lIns="91440" tIns="45720" rIns="91440" bIns="45720" rtlCol="0" anchor="ctr">
            <a:normAutofit/>
          </a:bodyPr>
          <a:lstStyle>
            <a:lvl1pPr algn="l">
              <a:defRPr sz="2900" b="1">
                <a:ln>
                  <a:noFill/>
                </a:ln>
                <a:solidFill>
                  <a:schemeClr val="bg1"/>
                </a:solidFill>
              </a:defRPr>
            </a:lvl1pPr>
          </a:lstStyle>
          <a:p>
            <a:r>
              <a:rPr lang="en-GB" dirty="0"/>
              <a:t>Click to edit Master title style</a:t>
            </a:r>
            <a:endParaRPr lang="en-US" dirty="0"/>
          </a:p>
        </p:txBody>
      </p:sp>
      <p:sp>
        <p:nvSpPr>
          <p:cNvPr id="13" name="Subtitle 2"/>
          <p:cNvSpPr>
            <a:spLocks noGrp="1"/>
          </p:cNvSpPr>
          <p:nvPr>
            <p:ph type="subTitle" idx="1"/>
          </p:nvPr>
        </p:nvSpPr>
        <p:spPr>
          <a:xfrm>
            <a:off x="976401" y="2258064"/>
            <a:ext cx="7741920" cy="855358"/>
          </a:xfrm>
        </p:spPr>
        <p:txBody>
          <a:bodyPr>
            <a:normAutofit/>
          </a:bodyPr>
          <a:lstStyle>
            <a:lvl1pPr marL="0" indent="0" algn="l">
              <a:buNone/>
              <a:defRPr sz="1800" b="1">
                <a:ln>
                  <a:noFill/>
                </a:ln>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8" name="Picture 7"/>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163609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9D500C-2DAD-E24B-947F-AA454B3B4803}" type="datetimeFigureOut">
              <a:rPr lang="en-US" smtClean="0"/>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DD8636-02F0-2043-B1BF-E7E2D60464E4}" type="slidenum">
              <a:rPr lang="en-US" smtClean="0"/>
              <a:t>‹#›</a:t>
            </a:fld>
            <a:endParaRPr lang="en-US"/>
          </a:p>
        </p:txBody>
      </p:sp>
    </p:spTree>
    <p:extLst>
      <p:ext uri="{BB962C8B-B14F-4D97-AF65-F5344CB8AC3E}">
        <p14:creationId xmlns:p14="http://schemas.microsoft.com/office/powerpoint/2010/main" val="708712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61" r:id="rId5"/>
    <p:sldLayoutId id="2147483666" r:id="rId6"/>
    <p:sldLayoutId id="2147483662" r:id="rId7"/>
    <p:sldLayoutId id="2147483663" r:id="rId8"/>
    <p:sldLayoutId id="2147483664" r:id="rId9"/>
    <p:sldLayoutId id="2147483665" r:id="rId10"/>
    <p:sldLayoutId id="214748365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hyperlink" Target="https://www.nps.gov/apis/index.htm" TargetMode="External"/><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hyperlink" Target="http://discoverwisconsin.com/video/ice-caves/" TargetMode="Externa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The Ice Caves are Open, The Ice Caves are Open</a:t>
            </a:r>
            <a:endParaRPr lang="en-GB" dirty="0"/>
          </a:p>
        </p:txBody>
      </p:sp>
    </p:spTree>
    <p:extLst>
      <p:ext uri="{BB962C8B-B14F-4D97-AF65-F5344CB8AC3E}">
        <p14:creationId xmlns:p14="http://schemas.microsoft.com/office/powerpoint/2010/main" val="3075493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Established in 1970</a:t>
            </a:r>
          </a:p>
          <a:p>
            <a:r>
              <a:rPr lang="en-GB" dirty="0"/>
              <a:t>Lake Superior, northwest Wisconsin</a:t>
            </a:r>
          </a:p>
          <a:p>
            <a:r>
              <a:rPr lang="en-GB" dirty="0"/>
              <a:t>21 islands, 12 miles of mainland</a:t>
            </a:r>
          </a:p>
          <a:p>
            <a:r>
              <a:rPr lang="en-US" dirty="0"/>
              <a:t>69,500-acres</a:t>
            </a:r>
            <a:endParaRPr lang="en-GB" dirty="0"/>
          </a:p>
          <a:p>
            <a:r>
              <a:rPr lang="en-GB" dirty="0"/>
              <a:t>Gaylord Nelson Wilderness (2004)</a:t>
            </a:r>
          </a:p>
          <a:p>
            <a:r>
              <a:rPr lang="en-US" dirty="0"/>
              <a:t>Sandy beaches, lighthouses, sandstone cliffs, and sea caves</a:t>
            </a:r>
            <a:endParaRPr lang="en-GB" dirty="0"/>
          </a:p>
          <a:p>
            <a:endParaRPr lang="en-GB" dirty="0"/>
          </a:p>
          <a:p>
            <a:endParaRPr lang="en-GB" dirty="0"/>
          </a:p>
        </p:txBody>
      </p:sp>
      <p:sp>
        <p:nvSpPr>
          <p:cNvPr id="3" name="Title 2"/>
          <p:cNvSpPr>
            <a:spLocks noGrp="1"/>
          </p:cNvSpPr>
          <p:nvPr>
            <p:ph type="title"/>
          </p:nvPr>
        </p:nvSpPr>
        <p:spPr/>
        <p:txBody>
          <a:bodyPr/>
          <a:lstStyle/>
          <a:p>
            <a:r>
              <a:rPr lang="en-GB" dirty="0"/>
              <a:t>Apostle Islands National Lakeshore</a:t>
            </a:r>
          </a:p>
        </p:txBody>
      </p:sp>
    </p:spTree>
    <p:extLst>
      <p:ext uri="{BB962C8B-B14F-4D97-AF65-F5344CB8AC3E}">
        <p14:creationId xmlns:p14="http://schemas.microsoft.com/office/powerpoint/2010/main" val="3875592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rotWithShape="1">
          <a:blip r:embed="rId2" cstate="email">
            <a:extLst>
              <a:ext uri="{28A0092B-C50C-407E-A947-70E740481C1C}">
                <a14:useLocalDpi xmlns:a14="http://schemas.microsoft.com/office/drawing/2010/main"/>
              </a:ext>
            </a:extLst>
          </a:blip>
          <a:srcRect/>
          <a:stretch/>
        </p:blipFill>
        <p:spPr>
          <a:xfrm>
            <a:off x="-11152" y="274638"/>
            <a:ext cx="9166303" cy="5486400"/>
          </a:xfrm>
          <a:prstGeom prst="rect">
            <a:avLst/>
          </a:prstGeom>
        </p:spPr>
      </p:pic>
    </p:spTree>
    <p:extLst>
      <p:ext uri="{BB962C8B-B14F-4D97-AF65-F5344CB8AC3E}">
        <p14:creationId xmlns:p14="http://schemas.microsoft.com/office/powerpoint/2010/main" val="443474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1390454" y="274638"/>
            <a:ext cx="6363093" cy="5486400"/>
          </a:xfrm>
          <a:prstGeom prst="rect">
            <a:avLst/>
          </a:prstGeom>
        </p:spPr>
      </p:pic>
    </p:spTree>
    <p:extLst>
      <p:ext uri="{BB962C8B-B14F-4D97-AF65-F5344CB8AC3E}">
        <p14:creationId xmlns:p14="http://schemas.microsoft.com/office/powerpoint/2010/main" val="3295714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pic>
        <p:nvPicPr>
          <p:cNvPr id="8" name="Content Placeholder 7"/>
          <p:cNvPicPr>
            <a:picLocks noGrp="1" noChangeAspect="1"/>
          </p:cNvPicPr>
          <p:nvPr>
            <p:ph sz="quarter" idx="13"/>
          </p:nvPr>
        </p:nvPicPr>
        <p:blipFill>
          <a:blip r:embed="rId3"/>
          <a:stretch>
            <a:fillRect/>
          </a:stretch>
        </p:blipFill>
        <p:spPr>
          <a:xfrm>
            <a:off x="439119" y="274638"/>
            <a:ext cx="8265762" cy="5486400"/>
          </a:xfrm>
          <a:prstGeom prst="rect">
            <a:avLst/>
          </a:prstGeom>
        </p:spPr>
      </p:pic>
    </p:spTree>
    <p:extLst>
      <p:ext uri="{BB962C8B-B14F-4D97-AF65-F5344CB8AC3E}">
        <p14:creationId xmlns:p14="http://schemas.microsoft.com/office/powerpoint/2010/main" val="2428096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sz="quarter" idx="13"/>
          </p:nvPr>
        </p:nvSpPr>
        <p:spPr/>
        <p:txBody>
          <a:bodyPr/>
          <a:lstStyle/>
          <a:p>
            <a:endParaRPr lang="en-US"/>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70293" y="274638"/>
            <a:ext cx="7315200" cy="5486400"/>
          </a:xfrm>
          <a:prstGeom prst="rect">
            <a:avLst/>
          </a:prstGeom>
        </p:spPr>
      </p:pic>
    </p:spTree>
    <p:extLst>
      <p:ext uri="{BB962C8B-B14F-4D97-AF65-F5344CB8AC3E}">
        <p14:creationId xmlns:p14="http://schemas.microsoft.com/office/powerpoint/2010/main" val="570486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44343" y="274638"/>
            <a:ext cx="3655314" cy="5486400"/>
          </a:xfrm>
          <a:prstGeom prst="rect">
            <a:avLst/>
          </a:prstGeom>
        </p:spPr>
      </p:pic>
    </p:spTree>
    <p:extLst>
      <p:ext uri="{BB962C8B-B14F-4D97-AF65-F5344CB8AC3E}">
        <p14:creationId xmlns:p14="http://schemas.microsoft.com/office/powerpoint/2010/main" val="2347061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pic>
        <p:nvPicPr>
          <p:cNvPr id="6" name="Content Placeholder 5"/>
          <p:cNvPicPr>
            <a:picLocks noGrp="1" noChangeAspect="1"/>
          </p:cNvPicPr>
          <p:nvPr>
            <p:ph sz="quarter" idx="13"/>
          </p:nvPr>
        </p:nvPicPr>
        <p:blipFill>
          <a:blip r:embed="rId3" cstate="email">
            <a:extLst>
              <a:ext uri="{28A0092B-C50C-407E-A947-70E740481C1C}">
                <a14:useLocalDpi xmlns:a14="http://schemas.microsoft.com/office/drawing/2010/main"/>
              </a:ext>
            </a:extLst>
          </a:blip>
          <a:stretch>
            <a:fillRect/>
          </a:stretch>
        </p:blipFill>
        <p:spPr>
          <a:xfrm>
            <a:off x="914400" y="274638"/>
            <a:ext cx="7315200" cy="5486400"/>
          </a:xfrm>
          <a:prstGeom prst="rect">
            <a:avLst/>
          </a:prstGeom>
        </p:spPr>
      </p:pic>
    </p:spTree>
    <p:extLst>
      <p:ext uri="{BB962C8B-B14F-4D97-AF65-F5344CB8AC3E}">
        <p14:creationId xmlns:p14="http://schemas.microsoft.com/office/powerpoint/2010/main" val="24922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dirty="0"/>
          </a:p>
        </p:txBody>
      </p:sp>
      <p:sp>
        <p:nvSpPr>
          <p:cNvPr id="3" name="Title 2"/>
          <p:cNvSpPr>
            <a:spLocks noGrp="1"/>
          </p:cNvSpPr>
          <p:nvPr>
            <p:ph type="title"/>
          </p:nvPr>
        </p:nvSpPr>
        <p:spPr/>
        <p:txBody>
          <a:bodyPr/>
          <a:lstStyle/>
          <a:p>
            <a:endParaRPr lang="en-GB"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08294" y="274638"/>
            <a:ext cx="7327412" cy="5486400"/>
          </a:xfrm>
          <a:prstGeom prst="rect">
            <a:avLst/>
          </a:prstGeom>
        </p:spPr>
      </p:pic>
    </p:spTree>
    <p:extLst>
      <p:ext uri="{BB962C8B-B14F-4D97-AF65-F5344CB8AC3E}">
        <p14:creationId xmlns:p14="http://schemas.microsoft.com/office/powerpoint/2010/main" val="2323486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pic>
        <p:nvPicPr>
          <p:cNvPr id="5" name="Content Placeholder 4"/>
          <p:cNvPicPr>
            <a:picLocks noGrp="1" noChangeAspect="1"/>
          </p:cNvPicPr>
          <p:nvPr>
            <p:ph sz="quarter" idx="13"/>
          </p:nvPr>
        </p:nvPicPr>
        <p:blipFill>
          <a:blip r:embed="rId3" cstate="email">
            <a:extLst>
              <a:ext uri="{28A0092B-C50C-407E-A947-70E740481C1C}">
                <a14:useLocalDpi xmlns:a14="http://schemas.microsoft.com/office/drawing/2010/main"/>
              </a:ext>
            </a:extLst>
          </a:blip>
          <a:stretch>
            <a:fillRect/>
          </a:stretch>
        </p:blipFill>
        <p:spPr>
          <a:xfrm>
            <a:off x="4865244" y="274638"/>
            <a:ext cx="3374134" cy="5486400"/>
          </a:xfrm>
          <a:prstGeom prst="rect">
            <a:avLst/>
          </a:prstGeom>
        </p:spPr>
      </p:pic>
      <p:pic>
        <p:nvPicPr>
          <p:cNvPr id="4" name="Picture 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09853" y="274638"/>
            <a:ext cx="3675888" cy="5486400"/>
          </a:xfrm>
          <a:prstGeom prst="rect">
            <a:avLst/>
          </a:prstGeom>
        </p:spPr>
      </p:pic>
    </p:spTree>
    <p:extLst>
      <p:ext uri="{BB962C8B-B14F-4D97-AF65-F5344CB8AC3E}">
        <p14:creationId xmlns:p14="http://schemas.microsoft.com/office/powerpoint/2010/main" val="2473293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914401" y="274638"/>
            <a:ext cx="7315199" cy="5486400"/>
          </a:xfrm>
          <a:prstGeom prst="rect">
            <a:avLst/>
          </a:prstGeom>
        </p:spPr>
      </p:pic>
    </p:spTree>
    <p:extLst>
      <p:ext uri="{BB962C8B-B14F-4D97-AF65-F5344CB8AC3E}">
        <p14:creationId xmlns:p14="http://schemas.microsoft.com/office/powerpoint/2010/main" val="2626615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926552" y="274638"/>
            <a:ext cx="7290896" cy="5486400"/>
          </a:xfrm>
          <a:prstGeom prst="rect">
            <a:avLst/>
          </a:prstGeom>
        </p:spPr>
      </p:pic>
    </p:spTree>
    <p:extLst>
      <p:ext uri="{BB962C8B-B14F-4D97-AF65-F5344CB8AC3E}">
        <p14:creationId xmlns:p14="http://schemas.microsoft.com/office/powerpoint/2010/main" val="2218242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pic>
        <p:nvPicPr>
          <p:cNvPr id="5" name="Content Placeholder 4"/>
          <p:cNvPicPr>
            <a:picLocks noGrp="1" noChangeAspect="1"/>
          </p:cNvPicPr>
          <p:nvPr>
            <p:ph sz="quarter" idx="13"/>
          </p:nvPr>
        </p:nvPicPr>
        <p:blipFill>
          <a:blip r:embed="rId3" cstate="email">
            <a:extLst>
              <a:ext uri="{28A0092B-C50C-407E-A947-70E740481C1C}">
                <a14:useLocalDpi xmlns:a14="http://schemas.microsoft.com/office/drawing/2010/main"/>
              </a:ext>
            </a:extLst>
          </a:blip>
          <a:stretch>
            <a:fillRect/>
          </a:stretch>
        </p:blipFill>
        <p:spPr>
          <a:xfrm>
            <a:off x="914401" y="274638"/>
            <a:ext cx="7315199" cy="5486400"/>
          </a:xfrm>
          <a:prstGeom prst="rect">
            <a:avLst/>
          </a:prstGeom>
        </p:spPr>
      </p:pic>
    </p:spTree>
    <p:extLst>
      <p:ext uri="{BB962C8B-B14F-4D97-AF65-F5344CB8AC3E}">
        <p14:creationId xmlns:p14="http://schemas.microsoft.com/office/powerpoint/2010/main" val="1649399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914401" y="274638"/>
            <a:ext cx="7315199" cy="5486400"/>
          </a:xfrm>
          <a:prstGeom prst="rect">
            <a:avLst/>
          </a:prstGeom>
        </p:spPr>
      </p:pic>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377517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914401" y="274638"/>
            <a:ext cx="7315199" cy="5486400"/>
          </a:xfrm>
          <a:prstGeom prst="rect">
            <a:avLst/>
          </a:prstGeom>
        </p:spPr>
      </p:pic>
    </p:spTree>
    <p:extLst>
      <p:ext uri="{BB962C8B-B14F-4D97-AF65-F5344CB8AC3E}">
        <p14:creationId xmlns:p14="http://schemas.microsoft.com/office/powerpoint/2010/main" val="4115492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2514601" y="274638"/>
            <a:ext cx="4114799" cy="5486400"/>
          </a:xfrm>
          <a:prstGeom prst="rect">
            <a:avLst/>
          </a:prstGeom>
        </p:spPr>
      </p:pic>
    </p:spTree>
    <p:extLst>
      <p:ext uri="{BB962C8B-B14F-4D97-AF65-F5344CB8AC3E}">
        <p14:creationId xmlns:p14="http://schemas.microsoft.com/office/powerpoint/2010/main" val="896531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2933569" y="1009324"/>
            <a:ext cx="3151905" cy="4102964"/>
          </a:xfrm>
          <a:prstGeom prst="rect">
            <a:avLst/>
          </a:prstGeom>
        </p:spPr>
      </p:pic>
      <p:sp>
        <p:nvSpPr>
          <p:cNvPr id="3" name="Title 2"/>
          <p:cNvSpPr>
            <a:spLocks noGrp="1"/>
          </p:cNvSpPr>
          <p:nvPr>
            <p:ph type="title"/>
          </p:nvPr>
        </p:nvSpPr>
        <p:spPr>
          <a:xfrm>
            <a:off x="1034240" y="274639"/>
            <a:ext cx="7196137" cy="705076"/>
          </a:xfrm>
        </p:spPr>
        <p:txBody>
          <a:bodyPr/>
          <a:lstStyle/>
          <a:p>
            <a:pPr algn="ctr"/>
            <a:r>
              <a:rPr lang="en-GB" dirty="0">
                <a:hlinkClick r:id="rId3"/>
              </a:rPr>
              <a:t>Apostle Islands National Lakeshore</a:t>
            </a:r>
            <a:endParaRPr lang="en-GB" dirty="0"/>
          </a:p>
        </p:txBody>
      </p:sp>
      <p:sp>
        <p:nvSpPr>
          <p:cNvPr id="2" name="Rectangle 1"/>
          <p:cNvSpPr/>
          <p:nvPr/>
        </p:nvSpPr>
        <p:spPr>
          <a:xfrm>
            <a:off x="2674755" y="5141897"/>
            <a:ext cx="3669531" cy="369332"/>
          </a:xfrm>
          <a:prstGeom prst="rect">
            <a:avLst/>
          </a:prstGeom>
        </p:spPr>
        <p:txBody>
          <a:bodyPr wrap="none">
            <a:spAutoFit/>
          </a:bodyPr>
          <a:lstStyle/>
          <a:p>
            <a:r>
              <a:rPr lang="en-US" dirty="0"/>
              <a:t>https://www.nps.gov/apis/index.htm</a:t>
            </a:r>
          </a:p>
        </p:txBody>
      </p:sp>
    </p:spTree>
    <p:extLst>
      <p:ext uri="{BB962C8B-B14F-4D97-AF65-F5344CB8AC3E}">
        <p14:creationId xmlns:p14="http://schemas.microsoft.com/office/powerpoint/2010/main" val="1878905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GB" dirty="0"/>
              <a:t>Access depends on stable ice</a:t>
            </a:r>
          </a:p>
          <a:p>
            <a:r>
              <a:rPr lang="en-GB" dirty="0"/>
              <a:t>Opportunities less certain in a changing climate</a:t>
            </a:r>
          </a:p>
          <a:p>
            <a:r>
              <a:rPr lang="en-GB" dirty="0"/>
              <a:t>Record visitation in winter 2014</a:t>
            </a:r>
          </a:p>
          <a:p>
            <a:r>
              <a:rPr lang="en-GB" dirty="0"/>
              <a:t>Accommodating visitors, promoting safety, and protecting ice structures</a:t>
            </a:r>
          </a:p>
          <a:p>
            <a:endParaRPr lang="en-GB" dirty="0"/>
          </a:p>
        </p:txBody>
      </p:sp>
      <p:sp>
        <p:nvSpPr>
          <p:cNvPr id="3" name="Title 2"/>
          <p:cNvSpPr>
            <a:spLocks noGrp="1"/>
          </p:cNvSpPr>
          <p:nvPr>
            <p:ph type="title"/>
          </p:nvPr>
        </p:nvSpPr>
        <p:spPr/>
        <p:txBody>
          <a:bodyPr/>
          <a:lstStyle/>
          <a:p>
            <a:r>
              <a:rPr lang="en-GB" dirty="0"/>
              <a:t>Ice Cave Visitation</a:t>
            </a:r>
          </a:p>
        </p:txBody>
      </p:sp>
    </p:spTree>
    <p:extLst>
      <p:ext uri="{BB962C8B-B14F-4D97-AF65-F5344CB8AC3E}">
        <p14:creationId xmlns:p14="http://schemas.microsoft.com/office/powerpoint/2010/main" val="40688020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Impacts to experience: </a:t>
            </a:r>
            <a:r>
              <a:rPr lang="en-US" dirty="0"/>
              <a:t>Crowding</a:t>
            </a:r>
          </a:p>
          <a:p>
            <a:endParaRPr lang="en-US" dirty="0"/>
          </a:p>
          <a:p>
            <a:r>
              <a:rPr lang="en-GB" dirty="0"/>
              <a:t>Impacts to facilities/services: </a:t>
            </a:r>
            <a:r>
              <a:rPr lang="en-US" dirty="0"/>
              <a:t>Roads/ parking, attraction sites</a:t>
            </a:r>
            <a:endParaRPr lang="en-GB" dirty="0"/>
          </a:p>
          <a:p>
            <a:endParaRPr lang="en-GB" dirty="0"/>
          </a:p>
        </p:txBody>
      </p:sp>
      <p:sp>
        <p:nvSpPr>
          <p:cNvPr id="3" name="Title 2"/>
          <p:cNvSpPr>
            <a:spLocks noGrp="1"/>
          </p:cNvSpPr>
          <p:nvPr>
            <p:ph type="title"/>
          </p:nvPr>
        </p:nvSpPr>
        <p:spPr/>
        <p:txBody>
          <a:bodyPr/>
          <a:lstStyle/>
          <a:p>
            <a:r>
              <a:rPr lang="en-GB" dirty="0"/>
              <a:t>Problems</a:t>
            </a:r>
          </a:p>
        </p:txBody>
      </p:sp>
    </p:spTree>
    <p:extLst>
      <p:ext uri="{BB962C8B-B14F-4D97-AF65-F5344CB8AC3E}">
        <p14:creationId xmlns:p14="http://schemas.microsoft.com/office/powerpoint/2010/main" val="1050515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Management strategies: </a:t>
            </a:r>
            <a:r>
              <a:rPr lang="en-US" dirty="0"/>
              <a:t>Reduce the impact of use, harden experience, increase supply </a:t>
            </a:r>
          </a:p>
          <a:p>
            <a:endParaRPr lang="en-GB" dirty="0"/>
          </a:p>
          <a:p>
            <a:r>
              <a:rPr lang="en-GB" dirty="0"/>
              <a:t>Management practices: </a:t>
            </a:r>
            <a:r>
              <a:rPr lang="en-US" dirty="0"/>
              <a:t>Information /education, facility development/site design/maintenance, rules/regulations</a:t>
            </a:r>
            <a:endParaRPr lang="en-GB" dirty="0"/>
          </a:p>
        </p:txBody>
      </p:sp>
      <p:sp>
        <p:nvSpPr>
          <p:cNvPr id="3" name="Title 2"/>
          <p:cNvSpPr>
            <a:spLocks noGrp="1"/>
          </p:cNvSpPr>
          <p:nvPr>
            <p:ph type="title"/>
          </p:nvPr>
        </p:nvSpPr>
        <p:spPr/>
        <p:txBody>
          <a:bodyPr/>
          <a:lstStyle/>
          <a:p>
            <a:r>
              <a:rPr lang="en-GB" dirty="0"/>
              <a:t>Strategies and Practices</a:t>
            </a:r>
          </a:p>
        </p:txBody>
      </p:sp>
    </p:spTree>
    <p:extLst>
      <p:ext uri="{BB962C8B-B14F-4D97-AF65-F5344CB8AC3E}">
        <p14:creationId xmlns:p14="http://schemas.microsoft.com/office/powerpoint/2010/main" val="1037319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Information/Education</a:t>
            </a:r>
          </a:p>
        </p:txBody>
      </p:sp>
      <p:sp>
        <p:nvSpPr>
          <p:cNvPr id="5" name="Content Placeholder 4"/>
          <p:cNvSpPr>
            <a:spLocks noGrp="1"/>
          </p:cNvSpPr>
          <p:nvPr>
            <p:ph sz="quarter" idx="13"/>
          </p:nvPr>
        </p:nvSpPr>
        <p:spPr/>
        <p:txBody>
          <a:bodyPr>
            <a:normAutofit/>
          </a:bodyPr>
          <a:lstStyle/>
          <a:p>
            <a:r>
              <a:rPr lang="en-US" dirty="0"/>
              <a:t>Website, </a:t>
            </a:r>
            <a:br>
              <a:rPr lang="en-US" dirty="0"/>
            </a:br>
            <a:r>
              <a:rPr lang="en-US" dirty="0"/>
              <a:t>Facebook, </a:t>
            </a:r>
            <a:br>
              <a:rPr lang="en-US" dirty="0"/>
            </a:br>
            <a:r>
              <a:rPr lang="en-US" dirty="0"/>
              <a:t>and “ice line”; </a:t>
            </a:r>
            <a:br>
              <a:rPr lang="en-US" dirty="0"/>
            </a:br>
            <a:r>
              <a:rPr lang="en-US" dirty="0"/>
              <a:t>visitor center and</a:t>
            </a:r>
            <a:br>
              <a:rPr lang="en-US" dirty="0"/>
            </a:br>
            <a:r>
              <a:rPr lang="en-US" dirty="0"/>
              <a:t>partners</a:t>
            </a:r>
          </a:p>
          <a:p>
            <a:endParaRPr lang="en-US" dirty="0"/>
          </a:p>
          <a:p>
            <a:r>
              <a:rPr lang="en-US" dirty="0"/>
              <a:t>Caves designated </a:t>
            </a:r>
            <a:br>
              <a:rPr lang="en-US" dirty="0"/>
            </a:br>
            <a:r>
              <a:rPr lang="en-US" dirty="0"/>
              <a:t>as open or closed</a:t>
            </a:r>
          </a:p>
          <a:p>
            <a:endParaRPr lang="en-US" dirty="0"/>
          </a:p>
          <a:p>
            <a:endParaRPr lang="en-US" dirty="0"/>
          </a:p>
        </p:txBody>
      </p:sp>
      <p:pic>
        <p:nvPicPr>
          <p:cNvPr id="6" name="Picture 5"/>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504242" y="1406195"/>
            <a:ext cx="4200678" cy="3656458"/>
          </a:xfrm>
          <a:prstGeom prst="rect">
            <a:avLst/>
          </a:prstGeom>
        </p:spPr>
      </p:pic>
    </p:spTree>
    <p:extLst>
      <p:ext uri="{BB962C8B-B14F-4D97-AF65-F5344CB8AC3E}">
        <p14:creationId xmlns:p14="http://schemas.microsoft.com/office/powerpoint/2010/main" val="16149344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Information/Education</a:t>
            </a:r>
          </a:p>
        </p:txBody>
      </p:sp>
      <p:sp>
        <p:nvSpPr>
          <p:cNvPr id="5" name="Content Placeholder 4"/>
          <p:cNvSpPr>
            <a:spLocks noGrp="1"/>
          </p:cNvSpPr>
          <p:nvPr>
            <p:ph sz="quarter" idx="13"/>
          </p:nvPr>
        </p:nvSpPr>
        <p:spPr/>
        <p:txBody>
          <a:bodyPr>
            <a:normAutofit/>
          </a:bodyPr>
          <a:lstStyle/>
          <a:p>
            <a:r>
              <a:rPr lang="en-GB" dirty="0"/>
              <a:t>Managing visitor expectations</a:t>
            </a:r>
          </a:p>
          <a:p>
            <a:endParaRPr lang="en-GB" dirty="0"/>
          </a:p>
          <a:p>
            <a:endParaRPr lang="en-GB" dirty="0"/>
          </a:p>
          <a:p>
            <a:endParaRPr lang="en-US" dirty="0"/>
          </a:p>
          <a:p>
            <a:endParaRPr lang="en-US" dirty="0"/>
          </a:p>
        </p:txBody>
      </p:sp>
      <p:pic>
        <p:nvPicPr>
          <p:cNvPr id="2" name="Picture 1"/>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42058" y="2035948"/>
            <a:ext cx="8059885" cy="3657600"/>
          </a:xfrm>
          <a:prstGeom prst="rect">
            <a:avLst/>
          </a:prstGeom>
        </p:spPr>
      </p:pic>
    </p:spTree>
    <p:extLst>
      <p:ext uri="{BB962C8B-B14F-4D97-AF65-F5344CB8AC3E}">
        <p14:creationId xmlns:p14="http://schemas.microsoft.com/office/powerpoint/2010/main" val="37329932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dirty="0"/>
          </a:p>
          <a:p>
            <a:r>
              <a:rPr lang="en-GB" dirty="0"/>
              <a:t>Portable toilets</a:t>
            </a:r>
          </a:p>
          <a:p>
            <a:endParaRPr lang="en-GB" dirty="0"/>
          </a:p>
          <a:p>
            <a:r>
              <a:rPr lang="en-GB" dirty="0"/>
              <a:t>Roadside </a:t>
            </a:r>
            <a:r>
              <a:rPr lang="en-GB" dirty="0" err="1"/>
              <a:t>plowing</a:t>
            </a:r>
            <a:endParaRPr lang="en-GB" dirty="0"/>
          </a:p>
          <a:p>
            <a:endParaRPr lang="en-GB" dirty="0"/>
          </a:p>
          <a:p>
            <a:r>
              <a:rPr lang="en-GB" dirty="0"/>
              <a:t>Shuttle service</a:t>
            </a:r>
          </a:p>
        </p:txBody>
      </p:sp>
      <p:sp>
        <p:nvSpPr>
          <p:cNvPr id="3" name="Title 2"/>
          <p:cNvSpPr>
            <a:spLocks noGrp="1"/>
          </p:cNvSpPr>
          <p:nvPr>
            <p:ph type="title"/>
          </p:nvPr>
        </p:nvSpPr>
        <p:spPr>
          <a:xfrm>
            <a:off x="1060174" y="274638"/>
            <a:ext cx="7580243" cy="997743"/>
          </a:xfrm>
        </p:spPr>
        <p:txBody>
          <a:bodyPr/>
          <a:lstStyle/>
          <a:p>
            <a:r>
              <a:rPr lang="en-GB" dirty="0"/>
              <a:t>Facility </a:t>
            </a:r>
            <a:r>
              <a:rPr lang="en-GB"/>
              <a:t>Development/Site Design/Maintenance</a:t>
            </a:r>
            <a:endParaRPr lang="en-GB" dirty="0"/>
          </a:p>
        </p:txBody>
      </p:sp>
    </p:spTree>
    <p:extLst>
      <p:ext uri="{BB962C8B-B14F-4D97-AF65-F5344CB8AC3E}">
        <p14:creationId xmlns:p14="http://schemas.microsoft.com/office/powerpoint/2010/main" val="31938599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No climbing, scrambling,  or rappelling on cliffs or ice</a:t>
            </a:r>
          </a:p>
        </p:txBody>
      </p:sp>
      <p:sp>
        <p:nvSpPr>
          <p:cNvPr id="3" name="Title 2"/>
          <p:cNvSpPr>
            <a:spLocks noGrp="1"/>
          </p:cNvSpPr>
          <p:nvPr>
            <p:ph type="title"/>
          </p:nvPr>
        </p:nvSpPr>
        <p:spPr/>
        <p:txBody>
          <a:bodyPr/>
          <a:lstStyle/>
          <a:p>
            <a:r>
              <a:rPr lang="en-GB" dirty="0"/>
              <a:t>Rules/Regulations</a:t>
            </a:r>
          </a:p>
        </p:txBody>
      </p:sp>
    </p:spTree>
    <p:extLst>
      <p:ext uri="{BB962C8B-B14F-4D97-AF65-F5344CB8AC3E}">
        <p14:creationId xmlns:p14="http://schemas.microsoft.com/office/powerpoint/2010/main" val="8154833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6" y="1272381"/>
            <a:ext cx="7196137" cy="1250383"/>
          </a:xfrm>
        </p:spPr>
        <p:txBody>
          <a:bodyPr/>
          <a:lstStyle/>
          <a:p>
            <a:r>
              <a:rPr lang="en-US" dirty="0">
                <a:hlinkClick r:id="rId2"/>
              </a:rPr>
              <a:t>Discover Wisconsin </a:t>
            </a:r>
            <a:r>
              <a:rPr lang="en-US" dirty="0"/>
              <a:t>(1:34)</a:t>
            </a:r>
          </a:p>
        </p:txBody>
      </p:sp>
      <p:sp>
        <p:nvSpPr>
          <p:cNvPr id="3" name="Title 2"/>
          <p:cNvSpPr>
            <a:spLocks noGrp="1"/>
          </p:cNvSpPr>
          <p:nvPr>
            <p:ph type="title"/>
          </p:nvPr>
        </p:nvSpPr>
        <p:spPr/>
        <p:txBody>
          <a:bodyPr/>
          <a:lstStyle/>
          <a:p>
            <a:r>
              <a:rPr lang="en-US" dirty="0"/>
              <a:t>Video</a:t>
            </a:r>
          </a:p>
        </p:txBody>
      </p:sp>
      <p:sp>
        <p:nvSpPr>
          <p:cNvPr id="4" name="Rectangle 3"/>
          <p:cNvSpPr/>
          <p:nvPr/>
        </p:nvSpPr>
        <p:spPr>
          <a:xfrm>
            <a:off x="1189356" y="1799255"/>
            <a:ext cx="4602157" cy="646331"/>
          </a:xfrm>
          <a:prstGeom prst="rect">
            <a:avLst/>
          </a:prstGeom>
        </p:spPr>
        <p:txBody>
          <a:bodyPr wrap="square">
            <a:spAutoFit/>
          </a:bodyPr>
          <a:lstStyle/>
          <a:p>
            <a:r>
              <a:rPr lang="en-US" dirty="0"/>
              <a:t>http://discoverwisconsin.com/video/ice-caves/</a:t>
            </a:r>
          </a:p>
        </p:txBody>
      </p:sp>
    </p:spTree>
    <p:extLst>
      <p:ext uri="{BB962C8B-B14F-4D97-AF65-F5344CB8AC3E}">
        <p14:creationId xmlns:p14="http://schemas.microsoft.com/office/powerpoint/2010/main" val="636022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3878711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CABI Publishing Document" ma:contentTypeID="0x010100B73AEB2BC9FE5343B1F3C335A1578D9438003995077E1015F040B0E24329BE275DF3" ma:contentTypeVersion="30" ma:contentTypeDescription="" ma:contentTypeScope="" ma:versionID="84f8fbb6dd0edb19f89ee4d2dd668f2e">
  <xsd:schema xmlns:xsd="http://www.w3.org/2001/XMLSchema" xmlns:xs="http://www.w3.org/2001/XMLSchema" xmlns:p="http://schemas.microsoft.com/office/2006/metadata/properties" xmlns:ns2="d07fce95-64a3-45e0-8e78-c550b935440d" xmlns:ns3="0b29e85d-e4df-4a6d-ba7c-01bf11944fc3" targetNamespace="http://schemas.microsoft.com/office/2006/metadata/properties" ma:root="true" ma:fieldsID="3280aa6ace604f9c4c48e98b9d77b7a1" ns2:_="" ns3:_="">
    <xsd:import namespace="d07fce95-64a3-45e0-8e78-c550b935440d"/>
    <xsd:import namespace="0b29e85d-e4df-4a6d-ba7c-01bf11944fc3"/>
    <xsd:element name="properties">
      <xsd:complexType>
        <xsd:sequence>
          <xsd:element name="documentManagement">
            <xsd:complexType>
              <xsd:all>
                <xsd:element ref="ns2:_dlc_DocId" minOccurs="0"/>
                <xsd:element ref="ns2:_dlc_DocIdUrl" minOccurs="0"/>
                <xsd:element ref="ns2:_dlc_DocIdPersistId" minOccurs="0"/>
                <xsd:element ref="ns3:TaxCatchAll" minOccurs="0"/>
                <xsd:element ref="ns3:Year" minOccurs="0"/>
                <xsd:element ref="ns3:TaxCatchAllLabel" minOccurs="0"/>
                <xsd:element ref="ns3:ISBN" minOccurs="0"/>
                <xsd:element ref="ns3:p52d2a15856145b6a82e28472153071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7fce95-64a3-45e0-8e78-c550b935440d"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b29e85d-e4df-4a6d-ba7c-01bf11944fc3" elementFormDefault="qualified">
    <xsd:import namespace="http://schemas.microsoft.com/office/2006/documentManagement/types"/>
    <xsd:import namespace="http://schemas.microsoft.com/office/infopath/2007/PartnerControls"/>
    <xsd:element name="TaxCatchAll" ma:index="7" nillable="true" ma:displayName="Taxonomy Catch All Column" ma:description="" ma:hidden="true" ma:list="{d20632ca-f775-4fe3-b87f-f592633c52d2}" ma:internalName="TaxCatchAll" ma:showField="CatchAllData"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Year" ma:index="8" nillable="true" ma:displayName="Year" ma:format="Dropdown" ma:internalName="Year">
      <xsd:simpleType>
        <xsd:restriction base="dms:Choice">
          <xsd:enumeration value="2010"/>
          <xsd:enumeration value="2011"/>
          <xsd:enumeration value="2012"/>
          <xsd:enumeration value="2013"/>
          <xsd:enumeration value="2014"/>
          <xsd:enumeration value="2015"/>
          <xsd:enumeration value="2016"/>
          <xsd:enumeration value="2017"/>
        </xsd:restriction>
      </xsd:simpleType>
    </xsd:element>
    <xsd:element name="TaxCatchAllLabel" ma:index="9" nillable="true" ma:displayName="Taxonomy Catch All Column1" ma:description="" ma:hidden="true" ma:list="{d20632ca-f775-4fe3-b87f-f592633c52d2}" ma:internalName="TaxCatchAllLabel" ma:readOnly="true" ma:showField="CatchAllDataLabel"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ISBN" ma:index="10" nillable="true" ma:displayName="ISBN" ma:internalName="ISBN" ma:readOnly="false">
      <xsd:simpleType>
        <xsd:restriction base="dms:Text">
          <xsd:maxLength value="255"/>
        </xsd:restriction>
      </xsd:simpleType>
    </xsd:element>
    <xsd:element name="p52d2a15856145b6a82e28472153071d" ma:index="11" nillable="true" ma:taxonomy="true" ma:internalName="p52d2a15856145b6a82e28472153071d" ma:taxonomyFieldName="PublishingDocType" ma:displayName="Book Project Doc Type" ma:default="" ma:fieldId="{952d2a15-8561-45b6-a82e-28472153071d}" ma:sspId="d8dd7c1c-4333-446f-aac1-2085e198f311" ma:termSetId="7ee2d5cf-4748-4b50-b9ae-598449825a5b" ma:anchorId="57dac553-970f-4487-b972-f5cd8d3241ce"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3" ma:displayName="Author"/>
        <xsd:element ref="dcterms:created" minOccurs="0" maxOccurs="1"/>
        <xsd:element ref="dc:identifier" minOccurs="0" maxOccurs="1"/>
        <xsd:element name="contentType" minOccurs="0" maxOccurs="1" type="xsd:string" ma:index="1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d8dd7c1c-4333-446f-aac1-2085e198f311" ContentTypeId="0x010100B73AEB2BC9FE5343B1F3C335A1578D9438" PreviousValue="false"/>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ISBN xmlns="0b29e85d-e4df-4a6d-ba7c-01bf11944fc3" xsi:nil="true"/>
    <p52d2a15856145b6a82e28472153071d xmlns="0b29e85d-e4df-4a6d-ba7c-01bf11944fc3">
      <Terms xmlns="http://schemas.microsoft.com/office/infopath/2007/PartnerControls"/>
    </p52d2a15856145b6a82e28472153071d>
    <Year xmlns="0b29e85d-e4df-4a6d-ba7c-01bf11944fc3">2016</Year>
    <TaxCatchAll xmlns="0b29e85d-e4df-4a6d-ba7c-01bf11944fc3"/>
    <_dlc_DocId xmlns="d07fce95-64a3-45e0-8e78-c550b935440d">EDRFEEQ4MS6M-13-11705</_dlc_DocId>
    <_dlc_DocIdUrl xmlns="d07fce95-64a3-45e0-8e78-c550b935440d">
      <Url>http://teams.cabi.org/function/editorial/books/_layouts/15/DocIdRedir.aspx?ID=EDRFEEQ4MS6M-13-11705</Url>
      <Description>EDRFEEQ4MS6M-13-11705</Description>
    </_dlc_DocIdUrl>
  </documentManagement>
</p:properties>
</file>

<file path=customXml/itemProps1.xml><?xml version="1.0" encoding="utf-8"?>
<ds:datastoreItem xmlns:ds="http://schemas.openxmlformats.org/officeDocument/2006/customXml" ds:itemID="{CDA3B108-B990-4CC3-90DA-A63E2DCF45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7fce95-64a3-45e0-8e78-c550b935440d"/>
    <ds:schemaRef ds:uri="0b29e85d-e4df-4a6d-ba7c-01bf11944f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9D32EB-CBA0-48A3-A7FA-AC73987F3CAE}">
  <ds:schemaRefs>
    <ds:schemaRef ds:uri="Microsoft.SharePoint.Taxonomy.ContentTypeSync"/>
  </ds:schemaRefs>
</ds:datastoreItem>
</file>

<file path=customXml/itemProps3.xml><?xml version="1.0" encoding="utf-8"?>
<ds:datastoreItem xmlns:ds="http://schemas.openxmlformats.org/officeDocument/2006/customXml" ds:itemID="{9BFE1F17-E9DA-4F49-AEA7-91821E4640F1}">
  <ds:schemaRefs>
    <ds:schemaRef ds:uri="http://schemas.microsoft.com/sharepoint/events"/>
  </ds:schemaRefs>
</ds:datastoreItem>
</file>

<file path=customXml/itemProps4.xml><?xml version="1.0" encoding="utf-8"?>
<ds:datastoreItem xmlns:ds="http://schemas.openxmlformats.org/officeDocument/2006/customXml" ds:itemID="{2856268C-66FF-45B5-8B74-F56EDECDDBB9}">
  <ds:schemaRefs>
    <ds:schemaRef ds:uri="http://schemas.microsoft.com/sharepoint/v3/contenttype/forms"/>
  </ds:schemaRefs>
</ds:datastoreItem>
</file>

<file path=customXml/itemProps5.xml><?xml version="1.0" encoding="utf-8"?>
<ds:datastoreItem xmlns:ds="http://schemas.openxmlformats.org/officeDocument/2006/customXml" ds:itemID="{61CCA640-930D-40CB-90E6-83585633B98F}">
  <ds:schemaRefs>
    <ds:schemaRef ds:uri="http://schemas.microsoft.com/office/2006/metadata/properties"/>
    <ds:schemaRef ds:uri="0b29e85d-e4df-4a6d-ba7c-01bf11944fc3"/>
    <ds:schemaRef ds:uri="http://schemas.microsoft.com/office/2006/documentManagement/types"/>
    <ds:schemaRef ds:uri="http://schemas.openxmlformats.org/package/2006/metadata/core-properties"/>
    <ds:schemaRef ds:uri="http://www.w3.org/XML/1998/namespace"/>
    <ds:schemaRef ds:uri="http://schemas.microsoft.com/office/infopath/2007/PartnerControls"/>
    <ds:schemaRef ds:uri="http://purl.org/dc/elements/1.1/"/>
    <ds:schemaRef ds:uri="http://purl.org/dc/terms/"/>
    <ds:schemaRef ds:uri="http://purl.org/dc/dcmitype/"/>
    <ds:schemaRef ds:uri="d07fce95-64a3-45e0-8e78-c550b935440d"/>
  </ds:schemaRefs>
</ds:datastoreItem>
</file>

<file path=docProps/app.xml><?xml version="1.0" encoding="utf-8"?>
<Properties xmlns="http://schemas.openxmlformats.org/officeDocument/2006/extended-properties" xmlns:vt="http://schemas.openxmlformats.org/officeDocument/2006/docPropsVTypes">
  <TotalTime>464</TotalTime>
  <Words>1714</Words>
  <Application>Microsoft Office PowerPoint</Application>
  <PresentationFormat>On-screen Show (4:3)</PresentationFormat>
  <Paragraphs>89</Paragraphs>
  <Slides>26</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Calibri</vt:lpstr>
      <vt:lpstr>Office Theme</vt:lpstr>
      <vt:lpstr>The Ice Caves are Open, The Ice Caves are Open</vt:lpstr>
      <vt:lpstr>Apostle Islands National Lakeshore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Apostle Islands National Lakeshore</vt:lpstr>
      <vt:lpstr>Ice Cave Visitation</vt:lpstr>
      <vt:lpstr>Problems</vt:lpstr>
      <vt:lpstr>Strategies and Practices</vt:lpstr>
      <vt:lpstr>Information/Education</vt:lpstr>
      <vt:lpstr>Information/Education</vt:lpstr>
      <vt:lpstr>Facility Development/Site Design/Maintenance</vt:lpstr>
      <vt:lpstr>Rules/Regulations</vt:lpstr>
      <vt:lpstr>Video</vt:lpstr>
      <vt:lpstr>PowerPoint Presentation</vt:lpstr>
    </vt:vector>
  </TitlesOfParts>
  <Company>CABI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Robert Manning</dc:creator>
  <cp:lastModifiedBy>Anthony Burns</cp:lastModifiedBy>
  <cp:revision>53</cp:revision>
  <dcterms:created xsi:type="dcterms:W3CDTF">2014-12-08T12:01:41Z</dcterms:created>
  <dcterms:modified xsi:type="dcterms:W3CDTF">2023-01-16T16:02:54Z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0x010100B73AEB2BC9FE5343B1F3C335A1578D9438003995077E1015F040B0E24329BE275DF3</vt:lpwstr>
  </property>
  <property fmtid="{D5CDD505-2E9C-101B-9397-08002B2CF9AE}" pid="3" name="PublishingDocType">
    <vt:lpwstr/>
  </property>
  <property fmtid="{D5CDD505-2E9C-101B-9397-08002B2CF9AE}" pid="4" name="_dlc_DocIdItemGuid">
    <vt:lpwstr>d9ab6b8d-4e69-40da-8a6a-8966830b36ed</vt:lpwstr>
  </property>
</Properties>
</file>