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tags/tag1.xml" ContentType="application/vnd.openxmlformats-officedocument.presentationml.tags+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8"/>
  </p:notesMasterIdLst>
  <p:handoutMasterIdLst>
    <p:handoutMasterId r:id="rId19"/>
  </p:handoutMasterIdLst>
  <p:sldIdLst>
    <p:sldId id="303" r:id="rId5"/>
    <p:sldId id="485" r:id="rId6"/>
    <p:sldId id="535" r:id="rId7"/>
    <p:sldId id="541" r:id="rId8"/>
    <p:sldId id="540" r:id="rId9"/>
    <p:sldId id="484" r:id="rId10"/>
    <p:sldId id="550" r:id="rId11"/>
    <p:sldId id="528" r:id="rId12"/>
    <p:sldId id="307" r:id="rId13"/>
    <p:sldId id="291" r:id="rId14"/>
    <p:sldId id="536" r:id="rId15"/>
    <p:sldId id="487" r:id="rId16"/>
    <p:sldId id="551" r:id="rId17"/>
  </p:sldIdLst>
  <p:sldSz cx="9144000" cy="6858000" type="screen4x3"/>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33" userDrawn="1">
          <p15:clr>
            <a:srgbClr val="A4A3A4"/>
          </p15:clr>
        </p15:guide>
        <p15:guide id="2" pos="216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758" autoAdjust="0"/>
    <p:restoredTop sz="45868" autoAdjust="0"/>
  </p:normalViewPr>
  <p:slideViewPr>
    <p:cSldViewPr>
      <p:cViewPr varScale="1">
        <p:scale>
          <a:sx n="85" d="100"/>
          <a:sy n="85" d="100"/>
        </p:scale>
        <p:origin x="6160" y="160"/>
      </p:cViewPr>
      <p:guideLst>
        <p:guide orient="horz" pos="2160"/>
        <p:guide pos="2880"/>
      </p:guideLst>
    </p:cSldViewPr>
  </p:slideViewPr>
  <p:outlineViewPr>
    <p:cViewPr>
      <p:scale>
        <a:sx n="33" d="100"/>
        <a:sy n="33" d="100"/>
      </p:scale>
      <p:origin x="0" y="-27296"/>
    </p:cViewPr>
  </p:outlineViewPr>
  <p:notesTextViewPr>
    <p:cViewPr>
      <p:scale>
        <a:sx n="3" d="2"/>
        <a:sy n="3" d="2"/>
      </p:scale>
      <p:origin x="0" y="0"/>
    </p:cViewPr>
  </p:notesTextViewPr>
  <p:sorterViewPr>
    <p:cViewPr>
      <p:scale>
        <a:sx n="80" d="100"/>
        <a:sy n="80" d="100"/>
      </p:scale>
      <p:origin x="0" y="0"/>
    </p:cViewPr>
  </p:sorterViewPr>
  <p:notesViewPr>
    <p:cSldViewPr>
      <p:cViewPr varScale="1">
        <p:scale>
          <a:sx n="81" d="100"/>
          <a:sy n="81" d="100"/>
        </p:scale>
        <p:origin x="3978" y="84"/>
      </p:cViewPr>
      <p:guideLst>
        <p:guide orient="horz" pos="3133"/>
        <p:guide pos="216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284"/>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sz="quarter" idx="1"/>
          </p:nvPr>
        </p:nvSpPr>
        <p:spPr>
          <a:xfrm>
            <a:off x="3884613" y="0"/>
            <a:ext cx="2971800" cy="497284"/>
          </a:xfrm>
          <a:prstGeom prst="rect">
            <a:avLst/>
          </a:prstGeom>
        </p:spPr>
        <p:txBody>
          <a:bodyPr vert="horz" lIns="91859" tIns="45929" rIns="91859" bIns="45929" rtlCol="0"/>
          <a:lstStyle>
            <a:lvl1pPr algn="r">
              <a:defRPr sz="1200"/>
            </a:lvl1pPr>
          </a:lstStyle>
          <a:p>
            <a:fld id="{96D292DE-8B7A-4254-AA83-74C1F4DD4AF0}" type="datetimeFigureOut">
              <a:rPr lang="en-GB" smtClean="0"/>
              <a:pPr/>
              <a:t>06/01/2022</a:t>
            </a:fld>
            <a:endParaRPr lang="en-GB"/>
          </a:p>
        </p:txBody>
      </p:sp>
      <p:sp>
        <p:nvSpPr>
          <p:cNvPr id="4" name="Footer Placeholder 3"/>
          <p:cNvSpPr>
            <a:spLocks noGrp="1"/>
          </p:cNvSpPr>
          <p:nvPr>
            <p:ph type="ftr" sz="quarter" idx="2"/>
          </p:nvPr>
        </p:nvSpPr>
        <p:spPr>
          <a:xfrm>
            <a:off x="0" y="9446677"/>
            <a:ext cx="2971800" cy="497284"/>
          </a:xfrm>
          <a:prstGeom prst="rect">
            <a:avLst/>
          </a:prstGeom>
        </p:spPr>
        <p:txBody>
          <a:bodyPr vert="horz" lIns="91859" tIns="45929" rIns="91859" bIns="45929"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9446677"/>
            <a:ext cx="2971800" cy="497284"/>
          </a:xfrm>
          <a:prstGeom prst="rect">
            <a:avLst/>
          </a:prstGeom>
        </p:spPr>
        <p:txBody>
          <a:bodyPr vert="horz" lIns="91859" tIns="45929" rIns="91859" bIns="45929"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idx="1"/>
          </p:nvPr>
        </p:nvSpPr>
        <p:spPr>
          <a:xfrm>
            <a:off x="3884613" y="0"/>
            <a:ext cx="2971800" cy="499012"/>
          </a:xfrm>
          <a:prstGeom prst="rect">
            <a:avLst/>
          </a:prstGeom>
        </p:spPr>
        <p:txBody>
          <a:bodyPr vert="horz" lIns="91859" tIns="45929" rIns="91859" bIns="45929" rtlCol="0"/>
          <a:lstStyle>
            <a:lvl1pPr algn="r">
              <a:defRPr sz="1200"/>
            </a:lvl1pPr>
          </a:lstStyle>
          <a:p>
            <a:fld id="{1E9EAB9E-E8D5-476C-93BA-6CDCDF16D67A}" type="datetimeFigureOut">
              <a:rPr lang="en-GB" smtClean="0"/>
              <a:pPr/>
              <a:t>06/01/2022</a:t>
            </a:fld>
            <a:endParaRPr lang="en-GB"/>
          </a:p>
        </p:txBody>
      </p:sp>
      <p:sp>
        <p:nvSpPr>
          <p:cNvPr id="4" name="Slide Image Placeholder 3"/>
          <p:cNvSpPr>
            <a:spLocks noGrp="1" noRot="1" noChangeAspect="1"/>
          </p:cNvSpPr>
          <p:nvPr>
            <p:ph type="sldImg" idx="2"/>
          </p:nvPr>
        </p:nvSpPr>
        <p:spPr>
          <a:xfrm>
            <a:off x="1190625" y="1243013"/>
            <a:ext cx="4476750" cy="3357562"/>
          </a:xfrm>
          <a:prstGeom prst="rect">
            <a:avLst/>
          </a:prstGeom>
          <a:noFill/>
          <a:ln w="12700">
            <a:solidFill>
              <a:prstClr val="black"/>
            </a:solidFill>
          </a:ln>
        </p:spPr>
        <p:txBody>
          <a:bodyPr vert="horz" lIns="91859" tIns="45929" rIns="91859" bIns="45929" rtlCol="0" anchor="ctr"/>
          <a:lstStyle/>
          <a:p>
            <a:endParaRPr lang="en-GB"/>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859" tIns="45929" rIns="91859" bIns="4592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6679"/>
            <a:ext cx="2971800" cy="499011"/>
          </a:xfrm>
          <a:prstGeom prst="rect">
            <a:avLst/>
          </a:prstGeom>
        </p:spPr>
        <p:txBody>
          <a:bodyPr vert="horz" lIns="91859" tIns="45929" rIns="91859" bIns="45929"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6679"/>
            <a:ext cx="2971800" cy="499011"/>
          </a:xfrm>
          <a:prstGeom prst="rect">
            <a:avLst/>
          </a:prstGeom>
        </p:spPr>
        <p:txBody>
          <a:bodyPr vert="horz" lIns="91859" tIns="45929" rIns="91859" bIns="45929" rtlCol="0" anchor="b"/>
          <a:lstStyle>
            <a:lvl1pPr algn="r">
              <a:defRPr sz="1200"/>
            </a:lvl1pPr>
          </a:lstStyle>
          <a:p>
            <a:fld id="{831A1511-BA99-4995-9603-94CCAF14FA3D}" type="slidenum">
              <a:rPr lang="en-GB" smtClean="0"/>
              <a:pPr/>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shiftelearning.com/blog/statistics-on-corporate-training-and-what-they-mean-for-your-companys-future"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31A1511-BA99-4995-9603-94CCAF14FA3D}" type="slidenum">
              <a:rPr lang="en-GB" smtClean="0"/>
              <a:pPr/>
              <a:t>1</a:t>
            </a:fld>
            <a:endParaRPr lang="en-GB"/>
          </a:p>
        </p:txBody>
      </p:sp>
    </p:spTree>
    <p:extLst>
      <p:ext uri="{BB962C8B-B14F-4D97-AF65-F5344CB8AC3E}">
        <p14:creationId xmlns:p14="http://schemas.microsoft.com/office/powerpoint/2010/main" val="20923800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a:p>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a:t>
            </a:fld>
            <a:endParaRPr lang="en-GB"/>
          </a:p>
        </p:txBody>
      </p:sp>
    </p:spTree>
    <p:extLst>
      <p:ext uri="{BB962C8B-B14F-4D97-AF65-F5344CB8AC3E}">
        <p14:creationId xmlns:p14="http://schemas.microsoft.com/office/powerpoint/2010/main" val="16177552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Moodle there is the CIPD People Profession 2030 report, McKinsey Company that I think will be of good use to you. </a:t>
            </a:r>
          </a:p>
          <a:p>
            <a:endParaRPr lang="en-US" dirty="0"/>
          </a:p>
          <a:p>
            <a:r>
              <a:rPr lang="en-US" dirty="0"/>
              <a:t>Growing remit – moved on from tea and sympathy and process orientated work, to more strategic and future thinking. </a:t>
            </a:r>
          </a:p>
          <a:p>
            <a:endParaRPr lang="en-US" dirty="0"/>
          </a:p>
          <a:p>
            <a:r>
              <a:rPr lang="en-US" dirty="0"/>
              <a:t>More open to data analysis and really utilizing people data to the </a:t>
            </a:r>
            <a:r>
              <a:rPr lang="en-US" dirty="0" err="1"/>
              <a:t>organisations</a:t>
            </a:r>
            <a:r>
              <a:rPr lang="en-US" dirty="0"/>
              <a:t> data</a:t>
            </a:r>
          </a:p>
          <a:p>
            <a:endParaRPr lang="en-US" dirty="0"/>
          </a:p>
          <a:p>
            <a:r>
              <a:rPr lang="en-US" dirty="0"/>
              <a:t>Hybrid working environments - all the challenges that that brings in terms of engaging employees and ensuring their wellbeing</a:t>
            </a:r>
          </a:p>
          <a:p>
            <a:r>
              <a:rPr lang="en-US" dirty="0"/>
              <a:t> Also within that, HR themselves conducting what were typically face to face processes, online, such as </a:t>
            </a:r>
          </a:p>
          <a:p>
            <a:r>
              <a:rPr lang="en-US" dirty="0"/>
              <a:t>Online disciplinaries, grievances and  investigations. </a:t>
            </a:r>
          </a:p>
          <a:p>
            <a:endParaRPr lang="en-US" dirty="0"/>
          </a:p>
          <a:p>
            <a:r>
              <a:rPr lang="en-US" dirty="0"/>
              <a:t>People Practice textbook</a:t>
            </a:r>
          </a:p>
          <a:p>
            <a:r>
              <a:rPr lang="en-GB" sz="1200" b="0" i="0" kern="1200" dirty="0">
                <a:solidFill>
                  <a:schemeClr val="tx1"/>
                </a:solidFill>
                <a:effectLst/>
                <a:latin typeface="+mn-lt"/>
                <a:ea typeface="+mn-ea"/>
                <a:cs typeface="+mn-cs"/>
              </a:rPr>
              <a:t>Professional development offers individuals the opportunity to engage in life-long learning and development, and as such now often extends beyond the constraints of an organisation. The need for ongoing professional development has come about because, now more than ever, our security no longer lies in our job, role or employer but in our skills, knowledge, capabilities and experience. Therefore, we need to take individual ownership of our learning and the development of our skills and capabilities over the lifetime of our careers.</a:t>
            </a:r>
          </a:p>
          <a:p>
            <a:endParaRPr lang="en-GB" sz="1200" b="0" i="0" kern="1200" dirty="0">
              <a:solidFill>
                <a:schemeClr val="tx1"/>
              </a:solidFill>
              <a:effectLst/>
              <a:latin typeface="+mn-lt"/>
              <a:ea typeface="+mn-ea"/>
              <a:cs typeface="+mn-cs"/>
            </a:endParaRPr>
          </a:p>
          <a:p>
            <a:endParaRPr lang="en-US" dirty="0"/>
          </a:p>
          <a:p>
            <a:endParaRPr lang="en-US" dirty="0"/>
          </a:p>
          <a:p>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3</a:t>
            </a:fld>
            <a:endParaRPr lang="en-GB"/>
          </a:p>
        </p:txBody>
      </p:sp>
    </p:spTree>
    <p:extLst>
      <p:ext uri="{BB962C8B-B14F-4D97-AF65-F5344CB8AC3E}">
        <p14:creationId xmlns:p14="http://schemas.microsoft.com/office/powerpoint/2010/main" val="37699838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Only </a:t>
            </a:r>
            <a:r>
              <a:rPr lang="en-GB" sz="1200" b="0" i="0" u="none" strike="noStrike" kern="1200" dirty="0">
                <a:solidFill>
                  <a:schemeClr val="tx1"/>
                </a:solidFill>
                <a:effectLst/>
                <a:latin typeface="+mn-lt"/>
                <a:ea typeface="+mn-ea"/>
                <a:cs typeface="+mn-cs"/>
                <a:hlinkClick r:id="rId3"/>
              </a:rPr>
              <a:t>12% of employees</a:t>
            </a:r>
            <a:r>
              <a:rPr lang="en-GB" sz="1200" b="0" i="0" kern="1200" dirty="0">
                <a:solidFill>
                  <a:schemeClr val="tx1"/>
                </a:solidFill>
                <a:effectLst/>
                <a:latin typeface="+mn-lt"/>
                <a:ea typeface="+mn-ea"/>
                <a:cs typeface="+mn-cs"/>
              </a:rPr>
              <a:t> apply new skills learned in L&amp;D programs to their jobs;  https://</a:t>
            </a:r>
            <a:r>
              <a:rPr lang="en-GB" sz="1200" b="0" i="0" kern="1200" dirty="0" err="1">
                <a:solidFill>
                  <a:schemeClr val="tx1"/>
                </a:solidFill>
                <a:effectLst/>
                <a:latin typeface="+mn-lt"/>
                <a:ea typeface="+mn-ea"/>
                <a:cs typeface="+mn-cs"/>
              </a:rPr>
              <a:t>hbr.org</a:t>
            </a:r>
            <a:r>
              <a:rPr lang="en-GB" sz="1200" b="0" i="0" kern="1200" dirty="0">
                <a:solidFill>
                  <a:schemeClr val="tx1"/>
                </a:solidFill>
                <a:effectLst/>
                <a:latin typeface="+mn-lt"/>
                <a:ea typeface="+mn-ea"/>
                <a:cs typeface="+mn-cs"/>
              </a:rPr>
              <a:t>/2019/10/where-companies-go-wrong-with-learning-and-development </a:t>
            </a:r>
          </a:p>
          <a:p>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4</a:t>
            </a:fld>
            <a:endParaRPr lang="en-GB"/>
          </a:p>
        </p:txBody>
      </p:sp>
    </p:spTree>
    <p:extLst>
      <p:ext uri="{BB962C8B-B14F-4D97-AF65-F5344CB8AC3E}">
        <p14:creationId xmlns:p14="http://schemas.microsoft.com/office/powerpoint/2010/main" val="38411343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People management magazine October/November 2021</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Peter Cheese in Oct/Nov PM – talks about the importance of HR practitioners keeping their CPD up to date to better support orgs </a:t>
            </a:r>
          </a:p>
          <a:p>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5</a:t>
            </a:fld>
            <a:endParaRPr lang="en-GB"/>
          </a:p>
        </p:txBody>
      </p:sp>
    </p:spTree>
    <p:extLst>
      <p:ext uri="{BB962C8B-B14F-4D97-AF65-F5344CB8AC3E}">
        <p14:creationId xmlns:p14="http://schemas.microsoft.com/office/powerpoint/2010/main" val="21680432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r>
              <a:rPr lang="en-GB" baseline="0" dirty="0"/>
              <a:t>Self improvement book</a:t>
            </a:r>
          </a:p>
          <a:p>
            <a:pPr>
              <a:buFont typeface="Arial" pitchFamily="34" charset="0"/>
              <a:buNone/>
            </a:pPr>
            <a:endParaRPr lang="en-GB" baseline="0" dirty="0"/>
          </a:p>
          <a:p>
            <a:pPr marL="228600" indent="-228600">
              <a:buFont typeface="Arial" pitchFamily="34" charset="0"/>
              <a:buAutoNum type="arabicPeriod"/>
            </a:pPr>
            <a:r>
              <a:rPr lang="en-GB" baseline="0" dirty="0"/>
              <a:t>Be proactive rather than reactive.  We have a locus of control of how we react to things. </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sz="1200" kern="1200" dirty="0">
                <a:solidFill>
                  <a:schemeClr val="tx1"/>
                </a:solidFill>
                <a:effectLst/>
                <a:latin typeface="+mn-lt"/>
                <a:ea typeface="+mn-ea"/>
                <a:cs typeface="+mn-cs"/>
              </a:rPr>
              <a:t>According to Covey, proactive people focus their efforts on their Circle of Influence,</a:t>
            </a:r>
            <a:r>
              <a:rPr lang="en-GB" sz="1200" kern="1200" baseline="0" dirty="0">
                <a:solidFill>
                  <a:schemeClr val="tx1"/>
                </a:solidFill>
                <a:effectLst/>
                <a:latin typeface="+mn-lt"/>
                <a:ea typeface="+mn-ea"/>
                <a:cs typeface="+mn-cs"/>
              </a:rPr>
              <a:t> that is what they have influence over.</a:t>
            </a:r>
            <a:r>
              <a:rPr lang="en-GB" sz="1200" kern="1200" dirty="0">
                <a:solidFill>
                  <a:schemeClr val="tx1"/>
                </a:solidFill>
                <a:effectLst/>
                <a:latin typeface="+mn-lt"/>
                <a:ea typeface="+mn-ea"/>
                <a:cs typeface="+mn-cs"/>
              </a:rPr>
              <a:t> They spend their time and energy on things they can change. This has two effects. First, proactive people actually </a:t>
            </a:r>
            <a:r>
              <a:rPr lang="en-GB" sz="1200" i="1" kern="1200" dirty="0">
                <a:solidFill>
                  <a:schemeClr val="tx1"/>
                </a:solidFill>
                <a:effectLst/>
                <a:latin typeface="+mn-lt"/>
                <a:ea typeface="+mn-ea"/>
                <a:cs typeface="+mn-cs"/>
              </a:rPr>
              <a:t>do</a:t>
            </a:r>
            <a:r>
              <a:rPr lang="en-GB" sz="1200" kern="1200" dirty="0">
                <a:solidFill>
                  <a:schemeClr val="tx1"/>
                </a:solidFill>
                <a:effectLst/>
                <a:latin typeface="+mn-lt"/>
                <a:ea typeface="+mn-ea"/>
                <a:cs typeface="+mn-cs"/>
              </a:rPr>
              <a:t> affect change in their lives; and as they do so, their Circle of Influence expands. Conversely,</a:t>
            </a:r>
            <a:r>
              <a:rPr lang="en-GB" sz="1200" kern="1200" baseline="0" dirty="0">
                <a:solidFill>
                  <a:schemeClr val="tx1"/>
                </a:solidFill>
                <a:effectLst/>
                <a:latin typeface="+mn-lt"/>
                <a:ea typeface="+mn-ea"/>
                <a:cs typeface="+mn-cs"/>
              </a:rPr>
              <a:t> reactive people think that they have no control over what happens, they are passive, they believe that the world happens to them, and increases their “circle of concern” and shrinks their circle of influence.  This is about mindset.</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sz="1200" kern="1200" baseline="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sz="1200" kern="1200" baseline="0" dirty="0">
                <a:solidFill>
                  <a:schemeClr val="tx1"/>
                </a:solidFill>
                <a:effectLst/>
                <a:latin typeface="+mn-lt"/>
                <a:ea typeface="+mn-ea"/>
                <a:cs typeface="+mn-cs"/>
              </a:rPr>
              <a:t>2. </a:t>
            </a:r>
            <a:r>
              <a:rPr lang="en-GB" sz="1200" b="0" i="0" kern="1200" dirty="0">
                <a:solidFill>
                  <a:schemeClr val="tx1"/>
                </a:solidFill>
                <a:effectLst/>
                <a:latin typeface="+mn-lt"/>
                <a:ea typeface="+mn-ea"/>
                <a:cs typeface="+mn-cs"/>
              </a:rPr>
              <a:t>Habit 2 suggests that, in everything we do, we should begin with the end in mind. Start with a clear destination. That way, we can make sure the steps we're taking are in the right direction. It</a:t>
            </a:r>
            <a:r>
              <a:rPr lang="en-GB" sz="1200" b="0" i="0" kern="1200" baseline="0" dirty="0">
                <a:solidFill>
                  <a:schemeClr val="tx1"/>
                </a:solidFill>
                <a:effectLst/>
                <a:latin typeface="+mn-lt"/>
                <a:ea typeface="+mn-ea"/>
                <a:cs typeface="+mn-cs"/>
              </a:rPr>
              <a:t> is important here to seek out our core values and what our driving centres are.  So in identifying our areas for development through self-assessment, and determining what the end goal is, and how we are going to get there is a great strategy. </a:t>
            </a: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sz="1200" b="0" i="0" kern="1200" dirty="0">
                <a:solidFill>
                  <a:schemeClr val="tx1"/>
                </a:solidFill>
                <a:effectLst/>
                <a:latin typeface="+mn-lt"/>
                <a:ea typeface="+mn-ea"/>
                <a:cs typeface="+mn-cs"/>
              </a:rPr>
              <a:t>3. In order to manage ourselves effectively, we must put first things first. We must have the discipline to prioritize our day-to-day actions based on what is most important, not what is most urgent. Here</a:t>
            </a:r>
            <a:r>
              <a:rPr lang="en-GB" sz="1200" b="0" i="0" kern="1200" baseline="0" dirty="0">
                <a:solidFill>
                  <a:schemeClr val="tx1"/>
                </a:solidFill>
                <a:effectLst/>
                <a:latin typeface="+mn-lt"/>
                <a:ea typeface="+mn-ea"/>
                <a:cs typeface="+mn-cs"/>
              </a:rPr>
              <a:t> I’d say it is about committing as far as you can to a coaching or mentoring session, or a performance management session, an opportunity to receive feedback and not get bogged down in firefighting issues that may draw you away and put things off. </a:t>
            </a: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sz="1200" b="0" i="0" kern="1200" dirty="0">
                <a:solidFill>
                  <a:schemeClr val="tx1"/>
                </a:solidFill>
                <a:effectLst/>
                <a:latin typeface="+mn-lt"/>
                <a:ea typeface="+mn-ea"/>
                <a:cs typeface="+mn-cs"/>
              </a:rPr>
              <a:t>4. Seek to find Win-Win situations, which</a:t>
            </a:r>
            <a:r>
              <a:rPr lang="en-GB" sz="1200" b="0" i="0" kern="1200" baseline="0" dirty="0">
                <a:solidFill>
                  <a:schemeClr val="tx1"/>
                </a:solidFill>
                <a:effectLst/>
                <a:latin typeface="+mn-lt"/>
                <a:ea typeface="+mn-ea"/>
                <a:cs typeface="+mn-cs"/>
              </a:rPr>
              <a:t> involve high consideration of others as well as ourselves and courage. </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sz="1200" b="0" i="0" kern="1200" baseline="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sz="1200" b="0" i="0" kern="1200" baseline="0" dirty="0">
                <a:solidFill>
                  <a:schemeClr val="tx1"/>
                </a:solidFill>
                <a:effectLst/>
                <a:latin typeface="+mn-lt"/>
                <a:ea typeface="+mn-ea"/>
                <a:cs typeface="+mn-cs"/>
              </a:rPr>
              <a:t>5. </a:t>
            </a:r>
            <a:r>
              <a:rPr lang="en-GB" sz="1200" b="0" i="0" kern="1200" dirty="0">
                <a:solidFill>
                  <a:schemeClr val="tx1"/>
                </a:solidFill>
                <a:effectLst/>
                <a:latin typeface="+mn-lt"/>
                <a:ea typeface="+mn-ea"/>
                <a:cs typeface="+mn-cs"/>
              </a:rPr>
              <a:t>Before we can offer advice, suggest solutions, or effectively interact with another person in any way, we must seek to deeply understand them and their perspective through empathic listening. This is a key component of successful relationship building,</a:t>
            </a:r>
            <a:r>
              <a:rPr lang="en-GB" sz="1200" b="0" i="0" kern="1200" baseline="0" dirty="0">
                <a:solidFill>
                  <a:schemeClr val="tx1"/>
                </a:solidFill>
                <a:effectLst/>
                <a:latin typeface="+mn-lt"/>
                <a:ea typeface="+mn-ea"/>
                <a:cs typeface="+mn-cs"/>
              </a:rPr>
              <a:t> people need to feel truly listened to and understood. </a:t>
            </a: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sz="1200" b="0" i="0" kern="1200" dirty="0">
                <a:solidFill>
                  <a:schemeClr val="tx1"/>
                </a:solidFill>
                <a:effectLst/>
                <a:latin typeface="+mn-lt"/>
                <a:ea typeface="+mn-ea"/>
                <a:cs typeface="+mn-cs"/>
              </a:rPr>
              <a:t>6. By understanding and valuing the differences in another person's perspective, we have the opportunity to create synergy, which allows us to uncover new possibilities through openness and creativity.</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sz="1200" b="0" i="0" kern="1200" dirty="0">
                <a:solidFill>
                  <a:schemeClr val="tx1"/>
                </a:solidFill>
                <a:effectLst/>
                <a:latin typeface="+mn-lt"/>
                <a:ea typeface="+mn-ea"/>
                <a:cs typeface="+mn-cs"/>
              </a:rPr>
              <a:t>7. To be effective, we must devote the time to renewing ourselves physically, spiritually, mentally, and socially. Continuous renewal allows us to synergistically increase our ability to practice each habit.</a:t>
            </a:r>
            <a:endParaRPr lang="en-GB" sz="1200" kern="1200" dirty="0">
              <a:solidFill>
                <a:schemeClr val="tx1"/>
              </a:solidFill>
              <a:effectLst/>
              <a:latin typeface="+mn-lt"/>
              <a:ea typeface="+mn-ea"/>
              <a:cs typeface="+mn-cs"/>
            </a:endParaRPr>
          </a:p>
          <a:p>
            <a:pPr marL="228600" indent="-228600">
              <a:buFont typeface="Arial" pitchFamily="34" charset="0"/>
              <a:buAutoNum type="arabicPeriod"/>
            </a:pPr>
            <a:endParaRPr lang="en-GB" baseline="0" dirty="0"/>
          </a:p>
          <a:p>
            <a:pPr marL="0" indent="0">
              <a:buFont typeface="Arial" pitchFamily="34" charset="0"/>
              <a:buNone/>
            </a:pPr>
            <a:r>
              <a:rPr lang="en-GB" baseline="0" dirty="0"/>
              <a:t>So that’s Stephen Covey’s book, but I’d also like to touch on NLP: Neuro Linguistic Programming</a:t>
            </a:r>
          </a:p>
          <a:p>
            <a:pPr fontAlgn="base"/>
            <a:r>
              <a:rPr lang="en-GB" sz="1200" b="1" i="0" kern="1200" dirty="0">
                <a:solidFill>
                  <a:schemeClr val="tx1"/>
                </a:solidFill>
                <a:effectLst/>
                <a:latin typeface="+mn-lt"/>
                <a:ea typeface="+mn-ea"/>
                <a:cs typeface="+mn-cs"/>
              </a:rPr>
              <a:t>N</a:t>
            </a:r>
            <a:r>
              <a:rPr lang="en-GB" sz="1200" b="0" i="0" kern="1200" dirty="0">
                <a:solidFill>
                  <a:schemeClr val="tx1"/>
                </a:solidFill>
                <a:effectLst/>
                <a:latin typeface="+mn-lt"/>
                <a:ea typeface="+mn-ea"/>
                <a:cs typeface="+mn-cs"/>
              </a:rPr>
              <a:t>euro (relating to the mind, </a:t>
            </a:r>
            <a:r>
              <a:rPr lang="en-GB" sz="1200" b="0" i="0" kern="1200" dirty="0" err="1">
                <a:solidFill>
                  <a:schemeClr val="tx1"/>
                </a:solidFill>
                <a:effectLst/>
                <a:latin typeface="+mn-lt"/>
                <a:ea typeface="+mn-ea"/>
                <a:cs typeface="+mn-cs"/>
              </a:rPr>
              <a:t>mindset</a:t>
            </a:r>
            <a:r>
              <a:rPr lang="en-GB" sz="1200" b="0" i="0" kern="1200" dirty="0">
                <a:solidFill>
                  <a:schemeClr val="tx1"/>
                </a:solidFill>
                <a:effectLst/>
                <a:latin typeface="+mn-lt"/>
                <a:ea typeface="+mn-ea"/>
                <a:cs typeface="+mn-cs"/>
              </a:rPr>
              <a:t> &amp; our thinking)</a:t>
            </a:r>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L</a:t>
            </a:r>
            <a:r>
              <a:rPr lang="en-GB" sz="1200" b="0" i="0" kern="1200" dirty="0">
                <a:solidFill>
                  <a:schemeClr val="tx1"/>
                </a:solidFill>
                <a:effectLst/>
                <a:latin typeface="+mn-lt"/>
                <a:ea typeface="+mn-ea"/>
                <a:cs typeface="+mn-cs"/>
              </a:rPr>
              <a:t>inguistic (language – verbally &amp; non verbally)</a:t>
            </a:r>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P</a:t>
            </a:r>
            <a:r>
              <a:rPr lang="en-GB" sz="1200" b="0" i="0" kern="1200" dirty="0">
                <a:solidFill>
                  <a:schemeClr val="tx1"/>
                </a:solidFill>
                <a:effectLst/>
                <a:latin typeface="+mn-lt"/>
                <a:ea typeface="+mn-ea"/>
                <a:cs typeface="+mn-cs"/>
              </a:rPr>
              <a:t>rogramming (our patterns of behaviour and our emotions)</a:t>
            </a:r>
          </a:p>
          <a:p>
            <a:pPr fontAlgn="base"/>
            <a:r>
              <a:rPr lang="en-GB" sz="1200" b="0" i="0" kern="1200" dirty="0">
                <a:solidFill>
                  <a:schemeClr val="tx1"/>
                </a:solidFill>
                <a:effectLst/>
                <a:latin typeface="+mn-lt"/>
                <a:ea typeface="+mn-ea"/>
                <a:cs typeface="+mn-cs"/>
              </a:rPr>
              <a:t>The techniques, principles and attitudes within this behavioural science approach to self development, provides a way for people to remove self-imposed limitations. It enables people to have choice over how they feel, their emotions, their behaviours and physical states. Put</a:t>
            </a:r>
            <a:r>
              <a:rPr lang="en-GB" sz="1200" b="0" i="0" kern="1200" baseline="0" dirty="0">
                <a:solidFill>
                  <a:schemeClr val="tx1"/>
                </a:solidFill>
                <a:effectLst/>
                <a:latin typeface="+mn-lt"/>
                <a:ea typeface="+mn-ea"/>
                <a:cs typeface="+mn-cs"/>
              </a:rPr>
              <a:t> simply i</a:t>
            </a:r>
            <a:r>
              <a:rPr lang="en-GB" sz="1200" b="0" i="0" kern="1200" dirty="0">
                <a:solidFill>
                  <a:schemeClr val="tx1"/>
                </a:solidFill>
                <a:effectLst/>
                <a:latin typeface="+mn-lt"/>
                <a:ea typeface="+mn-ea"/>
                <a:cs typeface="+mn-cs"/>
              </a:rPr>
              <a:t>f you change your thinking, you can change your results in business and life!</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Also to tie in with this, Carol</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Dweck</a:t>
            </a:r>
            <a:r>
              <a:rPr lang="en-GB" sz="1200" b="0" i="0" kern="1200" baseline="0" dirty="0">
                <a:solidFill>
                  <a:schemeClr val="tx1"/>
                </a:solidFill>
                <a:effectLst/>
                <a:latin typeface="+mn-lt"/>
                <a:ea typeface="+mn-ea"/>
                <a:cs typeface="+mn-cs"/>
              </a:rPr>
              <a:t> (2012) in her book </a:t>
            </a:r>
            <a:r>
              <a:rPr lang="en-GB" sz="1200" b="0" i="0" kern="1200" baseline="0" dirty="0" err="1">
                <a:solidFill>
                  <a:schemeClr val="tx1"/>
                </a:solidFill>
                <a:effectLst/>
                <a:latin typeface="+mn-lt"/>
                <a:ea typeface="+mn-ea"/>
                <a:cs typeface="+mn-cs"/>
              </a:rPr>
              <a:t>Mindset</a:t>
            </a:r>
            <a:r>
              <a:rPr lang="en-GB" sz="1200" b="0" i="0" kern="1200" baseline="0" dirty="0">
                <a:solidFill>
                  <a:schemeClr val="tx1"/>
                </a:solidFill>
                <a:effectLst/>
                <a:latin typeface="+mn-lt"/>
                <a:ea typeface="+mn-ea"/>
                <a:cs typeface="+mn-cs"/>
              </a:rPr>
              <a:t>, also describes how peoples </a:t>
            </a:r>
            <a:r>
              <a:rPr lang="en-GB" sz="1200" b="0" i="0" kern="1200" baseline="0" dirty="0" err="1">
                <a:solidFill>
                  <a:schemeClr val="tx1"/>
                </a:solidFill>
                <a:effectLst/>
                <a:latin typeface="+mn-lt"/>
                <a:ea typeface="+mn-ea"/>
                <a:cs typeface="+mn-cs"/>
              </a:rPr>
              <a:t>mindset’s</a:t>
            </a:r>
            <a:r>
              <a:rPr lang="en-GB" sz="1200" b="0" i="0" kern="1200" baseline="0" dirty="0">
                <a:solidFill>
                  <a:schemeClr val="tx1"/>
                </a:solidFill>
                <a:effectLst/>
                <a:latin typeface="+mn-lt"/>
                <a:ea typeface="+mn-ea"/>
                <a:cs typeface="+mn-cs"/>
              </a:rPr>
              <a:t> can influence their development and learning. In having what is termed a “growth” mindset you can fulfil your potential. </a:t>
            </a: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6</a:t>
            </a:fld>
            <a:endParaRPr lang="en-GB"/>
          </a:p>
        </p:txBody>
      </p:sp>
    </p:spTree>
    <p:extLst>
      <p:ext uri="{BB962C8B-B14F-4D97-AF65-F5344CB8AC3E}">
        <p14:creationId xmlns:p14="http://schemas.microsoft.com/office/powerpoint/2010/main" val="17150236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Reflective Practice enables clearer thinking, and reduces our tendencies towards emotional bias.</a:t>
            </a:r>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7</a:t>
            </a:fld>
            <a:endParaRPr lang="en-GB"/>
          </a:p>
        </p:txBody>
      </p:sp>
    </p:spTree>
    <p:extLst>
      <p:ext uri="{BB962C8B-B14F-4D97-AF65-F5344CB8AC3E}">
        <p14:creationId xmlns:p14="http://schemas.microsoft.com/office/powerpoint/2010/main" val="9896516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Take a look at this video for more insights around ways that reflective practice can create shifts in our </a:t>
            </a:r>
            <a:r>
              <a:rPr lang="en-US" dirty="0" err="1"/>
              <a:t>behaviour</a:t>
            </a:r>
            <a:r>
              <a:rPr lang="en-US" dirty="0"/>
              <a:t>, increase the quality of work, and helps us to see challenges as learning opportunities with wide ranging applications not just in work life. </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8</a:t>
            </a:fld>
            <a:endParaRPr lang="en-GB"/>
          </a:p>
        </p:txBody>
      </p:sp>
    </p:spTree>
    <p:extLst>
      <p:ext uri="{BB962C8B-B14F-4D97-AF65-F5344CB8AC3E}">
        <p14:creationId xmlns:p14="http://schemas.microsoft.com/office/powerpoint/2010/main" val="3780150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519D06EE-3361-48F3-A994-570D5E6BCC70}"/>
              </a:ext>
            </a:extLst>
          </p:cNvPr>
          <p:cNvSpPr>
            <a:spLocks noGrp="1" noChangeArrowheads="1"/>
          </p:cNvSpPr>
          <p:nvPr>
            <p:ph type="sldNum" sz="quarter" idx="5"/>
          </p:nvPr>
        </p:nvSpPr>
        <p:spPr>
          <a:ln/>
        </p:spPr>
        <p:txBody>
          <a:bodyPr/>
          <a:lstStyle/>
          <a:p>
            <a:fld id="{9345063A-1901-4B93-BF21-A34949D51888}" type="slidenum">
              <a:rPr lang="en-GB" altLang="en-US"/>
              <a:pPr/>
              <a:t>9</a:t>
            </a:fld>
            <a:endParaRPr lang="en-GB" altLang="en-US"/>
          </a:p>
        </p:txBody>
      </p:sp>
      <p:sp>
        <p:nvSpPr>
          <p:cNvPr id="111618" name="Rectangle 2">
            <a:extLst>
              <a:ext uri="{FF2B5EF4-FFF2-40B4-BE49-F238E27FC236}">
                <a16:creationId xmlns:a16="http://schemas.microsoft.com/office/drawing/2014/main" id="{26AD459D-332A-4A3D-809B-59D4A86892C1}"/>
              </a:ext>
            </a:extLst>
          </p:cNvPr>
          <p:cNvSpPr>
            <a:spLocks noGrp="1" noRot="1" noChangeAspect="1" noChangeArrowheads="1" noTextEdit="1"/>
          </p:cNvSpPr>
          <p:nvPr>
            <p:ph type="sldImg"/>
          </p:nvPr>
        </p:nvSpPr>
        <p:spPr>
          <a:ln/>
        </p:spPr>
      </p:sp>
      <p:sp>
        <p:nvSpPr>
          <p:cNvPr id="111619" name="Rectangle 3">
            <a:extLst>
              <a:ext uri="{FF2B5EF4-FFF2-40B4-BE49-F238E27FC236}">
                <a16:creationId xmlns:a16="http://schemas.microsoft.com/office/drawing/2014/main" id="{2EA6BF39-15BB-4F8D-A3A5-65A49C471DA9}"/>
              </a:ext>
            </a:extLst>
          </p:cNvPr>
          <p:cNvSpPr>
            <a:spLocks noGrp="1" noChangeArrowheads="1"/>
          </p:cNvSpPr>
          <p:nvPr>
            <p:ph type="body" idx="1"/>
          </p:nvPr>
        </p:nvSpPr>
        <p:spPr/>
        <p:txBody>
          <a:bodyPr/>
          <a:lstStyle/>
          <a:p>
            <a:pPr marL="232898" indent="-232898">
              <a:buFontTx/>
              <a:buAutoNum type="arabicPeriod" startAt="6"/>
            </a:pPr>
            <a:endParaRPr lang="en-GB" altLang="en-US" dirty="0"/>
          </a:p>
          <a:p>
            <a:pPr marL="232898" indent="-232898"/>
            <a:r>
              <a:rPr lang="en-GB" altLang="en-US" dirty="0"/>
              <a:t> https://</a:t>
            </a:r>
            <a:r>
              <a:rPr lang="en-GB" altLang="en-US" dirty="0" err="1"/>
              <a:t>www.verywellmind.com</a:t>
            </a:r>
            <a:r>
              <a:rPr lang="en-GB" altLang="en-US" dirty="0"/>
              <a:t>/negative-bias-4589618 </a:t>
            </a:r>
          </a:p>
          <a:p>
            <a:pPr marL="232898" indent="-232898"/>
            <a:r>
              <a:rPr lang="en-GB" baseline="0" dirty="0"/>
              <a:t>People in performance reviews can hear 10 great things about what they have done or achieved, but only focus on the one area of improvement perhaps, we by our brain chemistry and nature, hone in on the negative, as positive psychology and negative bias studies tell us. </a:t>
            </a:r>
          </a:p>
          <a:p>
            <a:pPr marL="232898" indent="-232898"/>
            <a:endParaRPr lang="en-GB" altLang="en-US" baseline="0" dirty="0"/>
          </a:p>
          <a:p>
            <a:pPr marL="232898" indent="-232898"/>
            <a:r>
              <a:rPr lang="en-GB" altLang="en-US" baseline="0" dirty="0"/>
              <a:t>Good resource on </a:t>
            </a:r>
            <a:r>
              <a:rPr lang="en-GB" altLang="en-US" baseline="0" dirty="0" err="1"/>
              <a:t>moodle</a:t>
            </a:r>
            <a:r>
              <a:rPr lang="en-GB" altLang="en-US" baseline="0" dirty="0"/>
              <a:t> around getting the feedback that you need – </a:t>
            </a:r>
            <a:r>
              <a:rPr lang="en-GB" altLang="en-US" baseline="0" dirty="0" err="1"/>
              <a:t>Havard</a:t>
            </a:r>
            <a:r>
              <a:rPr lang="en-GB" altLang="en-US" baseline="0" dirty="0"/>
              <a:t> business review</a:t>
            </a:r>
            <a:endParaRPr lang="en-GB" alt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9D5DD4E3-9945-4421-A7F2-06AC94EC13BC}"/>
              </a:ext>
            </a:extLst>
          </p:cNvPr>
          <p:cNvSpPr>
            <a:spLocks noGrp="1" noChangeArrowheads="1"/>
          </p:cNvSpPr>
          <p:nvPr>
            <p:ph type="sldNum" sz="quarter" idx="5"/>
          </p:nvPr>
        </p:nvSpPr>
        <p:spPr>
          <a:ln/>
        </p:spPr>
        <p:txBody>
          <a:bodyPr/>
          <a:lstStyle/>
          <a:p>
            <a:fld id="{396B4648-9961-425A-A832-C49EECFFDE77}" type="slidenum">
              <a:rPr lang="en-GB" altLang="en-US"/>
              <a:pPr/>
              <a:t>10</a:t>
            </a:fld>
            <a:endParaRPr lang="en-GB" altLang="en-US"/>
          </a:p>
        </p:txBody>
      </p:sp>
      <p:sp>
        <p:nvSpPr>
          <p:cNvPr id="108546" name="Rectangle 2">
            <a:extLst>
              <a:ext uri="{FF2B5EF4-FFF2-40B4-BE49-F238E27FC236}">
                <a16:creationId xmlns:a16="http://schemas.microsoft.com/office/drawing/2014/main" id="{EE145761-AE3B-4372-8D4C-D0F64309F4F7}"/>
              </a:ext>
            </a:extLst>
          </p:cNvPr>
          <p:cNvSpPr>
            <a:spLocks noGrp="1" noRot="1" noChangeAspect="1" noChangeArrowheads="1" noTextEdit="1"/>
          </p:cNvSpPr>
          <p:nvPr>
            <p:ph type="sldImg"/>
          </p:nvPr>
        </p:nvSpPr>
        <p:spPr>
          <a:ln/>
        </p:spPr>
      </p:sp>
      <p:sp>
        <p:nvSpPr>
          <p:cNvPr id="108547" name="Rectangle 3">
            <a:extLst>
              <a:ext uri="{FF2B5EF4-FFF2-40B4-BE49-F238E27FC236}">
                <a16:creationId xmlns:a16="http://schemas.microsoft.com/office/drawing/2014/main" id="{DF370393-D620-4FB1-9788-025222ACCA90}"/>
              </a:ext>
            </a:extLst>
          </p:cNvPr>
          <p:cNvSpPr>
            <a:spLocks noGrp="1" noChangeArrowheads="1"/>
          </p:cNvSpPr>
          <p:nvPr>
            <p:ph type="body" idx="1"/>
          </p:nvPr>
        </p:nvSpPr>
        <p:spPr/>
        <p:txBody>
          <a:bodyPr/>
          <a:lstStyle/>
          <a:p>
            <a:endParaRPr lang="en-GB" sz="1200" b="0" i="0" kern="1200" baseline="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Johari’s window is a self-knowledge technique created in 1955 by the psychologists Joseph </a:t>
            </a:r>
            <a:r>
              <a:rPr lang="en-GB" sz="1200" b="0" i="0" kern="1200" dirty="0" err="1">
                <a:solidFill>
                  <a:schemeClr val="tx1"/>
                </a:solidFill>
                <a:effectLst/>
                <a:latin typeface="+mn-lt"/>
                <a:ea typeface="+mn-ea"/>
                <a:cs typeface="+mn-cs"/>
              </a:rPr>
              <a:t>Luft</a:t>
            </a:r>
            <a:r>
              <a:rPr lang="en-GB" sz="1200" b="0" i="0" kern="1200" dirty="0">
                <a:solidFill>
                  <a:schemeClr val="tx1"/>
                </a:solidFill>
                <a:effectLst/>
                <a:latin typeface="+mn-lt"/>
                <a:ea typeface="+mn-ea"/>
                <a:cs typeface="+mn-cs"/>
              </a:rPr>
              <a:t> and Harry </a:t>
            </a:r>
            <a:r>
              <a:rPr lang="en-GB" sz="1200" b="0" i="0" kern="1200" dirty="0" err="1">
                <a:solidFill>
                  <a:schemeClr val="tx1"/>
                </a:solidFill>
                <a:effectLst/>
                <a:latin typeface="+mn-lt"/>
                <a:ea typeface="+mn-ea"/>
                <a:cs typeface="+mn-cs"/>
              </a:rPr>
              <a:t>Ingham</a:t>
            </a:r>
            <a:r>
              <a:rPr lang="en-GB" sz="1200" b="0" i="0" kern="1200" dirty="0">
                <a:solidFill>
                  <a:schemeClr val="tx1"/>
                </a:solidFill>
                <a:effectLst/>
                <a:latin typeface="+mn-lt"/>
                <a:ea typeface="+mn-ea"/>
                <a:cs typeface="+mn-cs"/>
              </a:rPr>
              <a:t>.</a:t>
            </a:r>
            <a:r>
              <a:rPr lang="en-GB" sz="1200" b="0" i="0" kern="1200" baseline="0" dirty="0">
                <a:solidFill>
                  <a:schemeClr val="tx1"/>
                </a:solidFill>
                <a:effectLst/>
                <a:latin typeface="+mn-lt"/>
                <a:ea typeface="+mn-ea"/>
                <a:cs typeface="+mn-cs"/>
              </a:rPr>
              <a:t>  </a:t>
            </a:r>
            <a:endParaRPr lang="en-GB" altLang="en-US" sz="1000" dirty="0"/>
          </a:p>
          <a:p>
            <a:endParaRPr lang="en-GB" altLang="en-US" sz="1000" dirty="0"/>
          </a:p>
          <a:p>
            <a:r>
              <a:rPr lang="en-GB" altLang="en-US" sz="1000" dirty="0"/>
              <a:t>Run through slide. </a:t>
            </a:r>
          </a:p>
          <a:p>
            <a:endParaRPr lang="en-GB" altLang="en-US" sz="1000" dirty="0"/>
          </a:p>
          <a:p>
            <a:r>
              <a:rPr lang="en-GB" altLang="en-US" sz="1000" dirty="0"/>
              <a:t>The size on the boxes are flexible.  Through giving feedback the objective is to extend the “open” window.  This then decreases the other area’s.</a:t>
            </a:r>
          </a:p>
          <a:p>
            <a:endParaRPr lang="en-GB" altLang="en-US" sz="1000" dirty="0"/>
          </a:p>
          <a:p>
            <a:r>
              <a:rPr lang="en-GB" altLang="en-US" sz="1000" dirty="0"/>
              <a:t>The goal of giving feedback is to move information from the blind and hidden area’s into the open area. Moving from blind to open will involve others giving us feedback.  Moving from hidden to open will involve</a:t>
            </a:r>
            <a:r>
              <a:rPr lang="en-GB" altLang="en-US" sz="1000" baseline="0" dirty="0"/>
              <a:t> us being more authentic and opening up (disclosure) when we are more comfortable.</a:t>
            </a:r>
            <a:r>
              <a:rPr lang="en-GB" altLang="en-US" sz="1000" dirty="0"/>
              <a:t>  By doing this process, information from the unknown may become known through self discovery – an insight or inspiration!  A light bulb moment.  It should mean that individuals become more accepting of themselves</a:t>
            </a:r>
            <a:r>
              <a:rPr lang="en-GB" altLang="en-US" sz="1000" baseline="0" dirty="0"/>
              <a:t> and others. </a:t>
            </a:r>
            <a:endParaRPr lang="en-GB" altLang="en-US" sz="1000" dirty="0"/>
          </a:p>
          <a:p>
            <a:endParaRPr lang="en-GB" altLang="en-US" sz="1000" dirty="0"/>
          </a:p>
          <a:p>
            <a:r>
              <a:rPr lang="en-GB" altLang="en-US" sz="1000" dirty="0"/>
              <a:t>This can be </a:t>
            </a:r>
            <a:r>
              <a:rPr lang="en-GB" altLang="en-US" sz="1000" baseline="0" dirty="0"/>
              <a:t>used for self-reflection. </a:t>
            </a:r>
          </a:p>
          <a:p>
            <a:endParaRPr lang="en-GB" altLang="en-US" sz="1000" baseline="0" dirty="0"/>
          </a:p>
          <a:p>
            <a:r>
              <a:rPr lang="en-GB" altLang="en-US" sz="1000" baseline="0" dirty="0"/>
              <a:t>When we are talking about self-limiting beliefs and problems that people encounter,  it helps to reframe- that is look at other perspectives, other options, other ways of thinking, which links in with NLP as already highlighted</a:t>
            </a:r>
          </a:p>
          <a:p>
            <a:endParaRPr lang="en-GB" sz="1000" dirty="0"/>
          </a:p>
          <a:p>
            <a:pPr fontAlgn="base"/>
            <a:endParaRPr lang="en-GB" altLang="en-US" sz="1000"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6D10551-CAFF-4CFA-AD3F-8FD228291A76}" type="slidenum">
              <a:rPr lang="en-GB" smtClean="0"/>
              <a:t>12</a:t>
            </a:fld>
            <a:endParaRPr lang="en-GB"/>
          </a:p>
        </p:txBody>
      </p:sp>
    </p:spTree>
    <p:extLst>
      <p:ext uri="{BB962C8B-B14F-4D97-AF65-F5344CB8AC3E}">
        <p14:creationId xmlns:p14="http://schemas.microsoft.com/office/powerpoint/2010/main" val="26376035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13</a:t>
            </a:fld>
            <a:endParaRPr lang="en-GB"/>
          </a:p>
        </p:txBody>
      </p:sp>
    </p:spTree>
    <p:extLst>
      <p:ext uri="{BB962C8B-B14F-4D97-AF65-F5344CB8AC3E}">
        <p14:creationId xmlns:p14="http://schemas.microsoft.com/office/powerpoint/2010/main" val="185201713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06/01/2022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06/01/2022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06/01/2022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06/01/2022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06/01/2022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06/01/2022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06/01/2022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06/01/2022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06/01/2022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06/01/2022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06/01/2022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646FC-1C06-47B8-906F-F1D7C7816024}"/>
              </a:ext>
            </a:extLst>
          </p:cNvPr>
          <p:cNvSpPr>
            <a:spLocks noGrp="1"/>
          </p:cNvSpPr>
          <p:nvPr>
            <p:ph type="title"/>
          </p:nvPr>
        </p:nvSpPr>
        <p:spPr>
          <a:xfrm>
            <a:off x="107951" y="125413"/>
            <a:ext cx="8856663" cy="495300"/>
          </a:xfrm>
        </p:spPr>
        <p:txBody>
          <a:bodyPr/>
          <a:lstStyle/>
          <a:p>
            <a:r>
              <a:rPr lang="en-US"/>
              <a:t>Click to edit Master title style</a:t>
            </a:r>
            <a:endParaRPr lang="en-GB"/>
          </a:p>
        </p:txBody>
      </p:sp>
      <p:sp>
        <p:nvSpPr>
          <p:cNvPr id="3" name="Table Placeholder 2">
            <a:extLst>
              <a:ext uri="{FF2B5EF4-FFF2-40B4-BE49-F238E27FC236}">
                <a16:creationId xmlns:a16="http://schemas.microsoft.com/office/drawing/2014/main" id="{353F0EC9-5DC0-4011-8D5A-F5B2EC34DD58}"/>
              </a:ext>
            </a:extLst>
          </p:cNvPr>
          <p:cNvSpPr>
            <a:spLocks noGrp="1"/>
          </p:cNvSpPr>
          <p:nvPr>
            <p:ph type="tbl" idx="1"/>
          </p:nvPr>
        </p:nvSpPr>
        <p:spPr>
          <a:xfrm>
            <a:off x="457200" y="836613"/>
            <a:ext cx="8229600" cy="5256212"/>
          </a:xfrm>
        </p:spPr>
        <p:txBody>
          <a:bodyPr/>
          <a:lstStyle/>
          <a:p>
            <a:endParaRPr lang="en-GB"/>
          </a:p>
        </p:txBody>
      </p:sp>
      <p:sp>
        <p:nvSpPr>
          <p:cNvPr id="4" name="Date Placeholder 3">
            <a:extLst>
              <a:ext uri="{FF2B5EF4-FFF2-40B4-BE49-F238E27FC236}">
                <a16:creationId xmlns:a16="http://schemas.microsoft.com/office/drawing/2014/main" id="{6959D603-CC3B-47C7-BE2A-8C7BDF90BABC}"/>
              </a:ext>
            </a:extLst>
          </p:cNvPr>
          <p:cNvSpPr>
            <a:spLocks noGrp="1"/>
          </p:cNvSpPr>
          <p:nvPr>
            <p:ph type="dt" sz="half" idx="10"/>
          </p:nvPr>
        </p:nvSpPr>
        <p:spPr>
          <a:xfrm>
            <a:off x="457200" y="6245225"/>
            <a:ext cx="2133600" cy="476250"/>
          </a:xfrm>
        </p:spPr>
        <p:txBody>
          <a:bodyPr/>
          <a:lstStyle>
            <a:lvl1pPr>
              <a:defRPr/>
            </a:lvl1pPr>
          </a:lstStyle>
          <a:p>
            <a:endParaRPr lang="en-GB" altLang="en-US"/>
          </a:p>
        </p:txBody>
      </p:sp>
      <p:sp>
        <p:nvSpPr>
          <p:cNvPr id="5" name="Footer Placeholder 4">
            <a:extLst>
              <a:ext uri="{FF2B5EF4-FFF2-40B4-BE49-F238E27FC236}">
                <a16:creationId xmlns:a16="http://schemas.microsoft.com/office/drawing/2014/main" id="{844B89F7-BC57-45D3-A38D-8F072BF77C58}"/>
              </a:ext>
            </a:extLst>
          </p:cNvPr>
          <p:cNvSpPr>
            <a:spLocks noGrp="1"/>
          </p:cNvSpPr>
          <p:nvPr>
            <p:ph type="ftr" sz="quarter" idx="11"/>
          </p:nvPr>
        </p:nvSpPr>
        <p:spPr>
          <a:xfrm>
            <a:off x="3124200" y="6245225"/>
            <a:ext cx="2895600" cy="476250"/>
          </a:xfrm>
        </p:spPr>
        <p:txBody>
          <a:bodyPr/>
          <a:lstStyle>
            <a:lvl1pPr>
              <a:defRPr/>
            </a:lvl1pPr>
          </a:lstStyle>
          <a:p>
            <a:endParaRPr lang="en-GB" altLang="en-US"/>
          </a:p>
        </p:txBody>
      </p:sp>
      <p:sp>
        <p:nvSpPr>
          <p:cNvPr id="6" name="Slide Number Placeholder 5">
            <a:extLst>
              <a:ext uri="{FF2B5EF4-FFF2-40B4-BE49-F238E27FC236}">
                <a16:creationId xmlns:a16="http://schemas.microsoft.com/office/drawing/2014/main" id="{C89D3A6A-E65A-4A07-B27A-3D9FD01F2912}"/>
              </a:ext>
            </a:extLst>
          </p:cNvPr>
          <p:cNvSpPr>
            <a:spLocks noGrp="1"/>
          </p:cNvSpPr>
          <p:nvPr>
            <p:ph type="sldNum" sz="quarter" idx="12"/>
          </p:nvPr>
        </p:nvSpPr>
        <p:spPr>
          <a:xfrm>
            <a:off x="6553200" y="6245225"/>
            <a:ext cx="2133600" cy="476250"/>
          </a:xfrm>
        </p:spPr>
        <p:txBody>
          <a:bodyPr/>
          <a:lstStyle>
            <a:lvl1pPr>
              <a:defRPr/>
            </a:lvl1pPr>
          </a:lstStyle>
          <a:p>
            <a:fld id="{BC535AFB-F356-4933-8BF9-5F8AE30ABF37}" type="slidenum">
              <a:rPr lang="en-GB" altLang="en-US"/>
              <a:pPr/>
              <a:t>‹#›</a:t>
            </a:fld>
            <a:endParaRPr lang="en-GB" altLang="en-US"/>
          </a:p>
        </p:txBody>
      </p:sp>
    </p:spTree>
    <p:extLst>
      <p:ext uri="{BB962C8B-B14F-4D97-AF65-F5344CB8AC3E}">
        <p14:creationId xmlns:p14="http://schemas.microsoft.com/office/powerpoint/2010/main" val="7788971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85725" y="-261938"/>
            <a:ext cx="2497138"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dirty="0">
                <a:solidFill>
                  <a:srgbClr val="3D7EDB"/>
                </a:solidFill>
                <a:latin typeface="Arial"/>
              </a:rPr>
              <a:t>Colored bar - 100% text</a:t>
            </a:r>
          </a:p>
        </p:txBody>
      </p:sp>
      <p:sp>
        <p:nvSpPr>
          <p:cNvPr id="2" name="Titel 1"/>
          <p:cNvSpPr>
            <a:spLocks noGrp="1"/>
          </p:cNvSpPr>
          <p:nvPr>
            <p:ph type="title"/>
          </p:nvPr>
        </p:nvSpPr>
        <p:spPr>
          <a:xfrm>
            <a:off x="405584" y="263001"/>
            <a:ext cx="82296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405584" y="1586673"/>
            <a:ext cx="8318832"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406146" y="1210043"/>
            <a:ext cx="831723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785630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06/01/2022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2" r:id="rId12"/>
    <p:sldLayoutId id="2147483663"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3.png"/><Relationship Id="rId5" Type="http://schemas.openxmlformats.org/officeDocument/2006/relationships/image" Target="../media/image4.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3.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3.png"/><Relationship Id="rId5" Type="http://schemas.openxmlformats.org/officeDocument/2006/relationships/hyperlink" Target="https://www.businessballs.com/self-awareness/reflective-practice/" TargetMode="External"/><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audio" Target="../media/media8.m4a"/><Relationship Id="rId7" Type="http://schemas.openxmlformats.org/officeDocument/2006/relationships/hyperlink" Target="https://www.youtube.com/watch?v=M9hyWVEG2x0&amp;t=2s" TargetMode="External"/><Relationship Id="rId2" Type="http://schemas.microsoft.com/office/2007/relationships/media" Target="../media/media8.m4a"/><Relationship Id="rId1" Type="http://schemas.openxmlformats.org/officeDocument/2006/relationships/video" Target="https://www.youtube.com/embed/M9hyWVEG2x0?feature=oembed" TargetMode="External"/><Relationship Id="rId6" Type="http://schemas.openxmlformats.org/officeDocument/2006/relationships/image" Target="../media/image5.jpeg"/><Relationship Id="rId5" Type="http://schemas.openxmlformats.org/officeDocument/2006/relationships/notesSlide" Target="../notesSlides/notesSlide8.xml"/><Relationship Id="rId4"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3.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audio" Target="../media/media10.m4a"/><Relationship Id="rId7" Type="http://schemas.openxmlformats.org/officeDocument/2006/relationships/image" Target="../media/image3.png"/><Relationship Id="rId2" Type="http://schemas.microsoft.com/office/2007/relationships/media" Target="../media/media10.m4a"/><Relationship Id="rId1" Type="http://schemas.openxmlformats.org/officeDocument/2006/relationships/tags" Target="../tags/tag1.xml"/><Relationship Id="rId6" Type="http://schemas.openxmlformats.org/officeDocument/2006/relationships/hyperlink" Target="https://www.thecoachingtoolscompany.com/how-to-use-the-johari-window-tool-for-a-new-perspective-on-the-inner-critic-by-ruby-mcguire/" TargetMode="External"/><Relationship Id="rId5" Type="http://schemas.openxmlformats.org/officeDocument/2006/relationships/notesSlide" Target="../notesSlides/notesSlide10.xml"/><Relationship Id="rId4"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3.png"/><Relationship Id="rId5" Type="http://schemas.openxmlformats.org/officeDocument/2006/relationships/hyperlink" Target="https://www.simplypsychology.org/learning-kolb.html" TargetMode="External"/><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3.png"/><Relationship Id="rId5" Type="http://schemas.openxmlformats.org/officeDocument/2006/relationships/image" Target="../media/image7.jpg"/><Relationship Id="rId4"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8" Type="http://schemas.openxmlformats.org/officeDocument/2006/relationships/hyperlink" Target="https://www.simplypsychology.org/learning-kolb.html" TargetMode="External"/><Relationship Id="rId3" Type="http://schemas.openxmlformats.org/officeDocument/2006/relationships/slideLayout" Target="../slideLayouts/slideLayout2.xml"/><Relationship Id="rId7" Type="http://schemas.openxmlformats.org/officeDocument/2006/relationships/hyperlink" Target="https://www.businessballs.com/self-awareness/reflective-practice/" TargetMode="Externa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hyperlink" Target="https://hbr.org/2019/02/making-learning-a-part-of-everyday-work%20%20/LinkedIn%20Learning" TargetMode="External"/><Relationship Id="rId11" Type="http://schemas.openxmlformats.org/officeDocument/2006/relationships/image" Target="../media/image3.png"/><Relationship Id="rId5" Type="http://schemas.openxmlformats.org/officeDocument/2006/relationships/hyperlink" Target="https://hbr.org/2019/10/where-companies-go-wrong-with-learning-and-development" TargetMode="External"/><Relationship Id="rId10" Type="http://schemas.openxmlformats.org/officeDocument/2006/relationships/hyperlink" Target="https://www.ed.ac.uk/reflection/reflectors-toolkit/reflecting-on-experience/gibbs-reflective-cycle" TargetMode="External"/><Relationship Id="rId4" Type="http://schemas.openxmlformats.org/officeDocument/2006/relationships/notesSlide" Target="../notesSlides/notesSlide12.xml"/><Relationship Id="rId9" Type="http://schemas.openxmlformats.org/officeDocument/2006/relationships/hyperlink" Target="https://www.verywellmind.com/negative-bias-458961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038665"/>
            <a:ext cx="7772400" cy="1470025"/>
          </a:xfrm>
        </p:spPr>
        <p:txBody>
          <a:bodyPr>
            <a:normAutofit/>
          </a:bodyPr>
          <a:lstStyle/>
          <a:p>
            <a:r>
              <a:rPr lang="en-GB" sz="2400" dirty="0">
                <a:solidFill>
                  <a:schemeClr val="bg1"/>
                </a:solidFill>
              </a:rPr>
              <a:t>    CIPD Associate Diploma in People Management</a:t>
            </a:r>
          </a:p>
        </p:txBody>
      </p:sp>
      <p:sp>
        <p:nvSpPr>
          <p:cNvPr id="5" name="Subtitle 4"/>
          <p:cNvSpPr>
            <a:spLocks noGrp="1"/>
          </p:cNvSpPr>
          <p:nvPr>
            <p:ph type="subTitle" idx="1"/>
          </p:nvPr>
        </p:nvSpPr>
        <p:spPr>
          <a:xfrm>
            <a:off x="1555576" y="2692231"/>
            <a:ext cx="6400800" cy="1752600"/>
          </a:xfrm>
        </p:spPr>
        <p:txBody>
          <a:bodyPr>
            <a:normAutofit fontScale="92500" lnSpcReduction="10000"/>
          </a:bodyPr>
          <a:lstStyle/>
          <a:p>
            <a:r>
              <a:rPr lang="en-GB" sz="4000" b="1" dirty="0">
                <a:solidFill>
                  <a:srgbClr val="7030A0"/>
                </a:solidFill>
              </a:rPr>
              <a:t>Professional Behaviours and Valuing People</a:t>
            </a:r>
          </a:p>
          <a:p>
            <a:r>
              <a:rPr lang="en-GB" sz="4000" b="1" dirty="0">
                <a:solidFill>
                  <a:srgbClr val="7030A0"/>
                </a:solidFill>
              </a:rPr>
              <a:t>Supplementary video LO3</a:t>
            </a:r>
          </a:p>
        </p:txBody>
      </p:sp>
      <p:sp>
        <p:nvSpPr>
          <p:cNvPr id="4" name="Slide Number Placeholder 3"/>
          <p:cNvSpPr>
            <a:spLocks noGrp="1"/>
          </p:cNvSpPr>
          <p:nvPr>
            <p:ph type="sldNum" sz="quarter" idx="12"/>
          </p:nvPr>
        </p:nvSpPr>
        <p:spPr/>
        <p:txBody>
          <a:bodyPr/>
          <a:lstStyle/>
          <a:p>
            <a:fld id="{AC82685A-BD3A-4230-8D85-804689F67293}" type="slidenum">
              <a:rPr lang="en-GB" smtClean="0"/>
              <a:pPr/>
              <a:t>1</a:t>
            </a:fld>
            <a:endParaRPr lang="en-GB"/>
          </a:p>
        </p:txBody>
      </p:sp>
      <p:pic>
        <p:nvPicPr>
          <p:cNvPr id="3" name="Audio 2">
            <a:hlinkClick r:id="" action="ppaction://media"/>
            <a:extLst>
              <a:ext uri="{FF2B5EF4-FFF2-40B4-BE49-F238E27FC236}">
                <a16:creationId xmlns:a16="http://schemas.microsoft.com/office/drawing/2014/main" id="{999FBA7E-966F-9C42-903F-9C5071702B8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3193330590"/>
      </p:ext>
    </p:extLst>
  </p:cSld>
  <p:clrMapOvr>
    <a:masterClrMapping/>
  </p:clrMapOvr>
  <mc:AlternateContent xmlns:mc="http://schemas.openxmlformats.org/markup-compatibility/2006">
    <mc:Choice xmlns:p14="http://schemas.microsoft.com/office/powerpoint/2010/main" Requires="p14">
      <p:transition spd="slow" p14:dur="2000" advTm="8029"/>
    </mc:Choice>
    <mc:Fallback>
      <p:transition spd="slow" advTm="80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8CA952-39A7-204A-9A8B-7D9F0F2EA6F6}"/>
              </a:ext>
            </a:extLst>
          </p:cNvPr>
          <p:cNvSpPr>
            <a:spLocks noGrp="1"/>
          </p:cNvSpPr>
          <p:nvPr>
            <p:ph type="title"/>
          </p:nvPr>
        </p:nvSpPr>
        <p:spPr/>
        <p:txBody>
          <a:bodyPr/>
          <a:lstStyle/>
          <a:p>
            <a:r>
              <a:rPr lang="en-US" dirty="0"/>
              <a:t>Recap</a:t>
            </a:r>
          </a:p>
        </p:txBody>
      </p:sp>
      <p:sp>
        <p:nvSpPr>
          <p:cNvPr id="3" name="Content Placeholder 2">
            <a:extLst>
              <a:ext uri="{FF2B5EF4-FFF2-40B4-BE49-F238E27FC236}">
                <a16:creationId xmlns:a16="http://schemas.microsoft.com/office/drawing/2014/main" id="{4772BD31-E789-A641-9BA6-A671148085BB}"/>
              </a:ext>
            </a:extLst>
          </p:cNvPr>
          <p:cNvSpPr>
            <a:spLocks noGrp="1"/>
          </p:cNvSpPr>
          <p:nvPr>
            <p:ph idx="1"/>
          </p:nvPr>
        </p:nvSpPr>
        <p:spPr/>
        <p:txBody>
          <a:bodyPr>
            <a:normAutofit lnSpcReduction="10000"/>
          </a:bodyPr>
          <a:lstStyle/>
          <a:p>
            <a:r>
              <a:rPr lang="en-US" dirty="0"/>
              <a:t>Last time we looked at Learning objectives up to LO2 2.2.</a:t>
            </a:r>
          </a:p>
          <a:p>
            <a:r>
              <a:rPr lang="en-US" dirty="0"/>
              <a:t>Please watch the assignment video before watching this one as this covers 2.3 and 2.4.</a:t>
            </a:r>
          </a:p>
          <a:p>
            <a:r>
              <a:rPr lang="en-US" dirty="0" err="1"/>
              <a:t>Familiarise</a:t>
            </a:r>
            <a:r>
              <a:rPr lang="en-US" dirty="0"/>
              <a:t> yourself with the CIPD profession map for this module and the key insights documents </a:t>
            </a:r>
          </a:p>
        </p:txBody>
      </p:sp>
      <p:pic>
        <p:nvPicPr>
          <p:cNvPr id="4" name="Audio 3">
            <a:hlinkClick r:id="" action="ppaction://media"/>
            <a:extLst>
              <a:ext uri="{FF2B5EF4-FFF2-40B4-BE49-F238E27FC236}">
                <a16:creationId xmlns:a16="http://schemas.microsoft.com/office/drawing/2014/main" id="{746867FB-0DB5-5546-AC6E-9D088A5CAC1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559282577"/>
      </p:ext>
    </p:extLst>
  </p:cSld>
  <p:clrMapOvr>
    <a:masterClrMapping/>
  </p:clrMapOvr>
  <mc:AlternateContent xmlns:mc="http://schemas.openxmlformats.org/markup-compatibility/2006">
    <mc:Choice xmlns:p14="http://schemas.microsoft.com/office/powerpoint/2010/main" Requires="p14">
      <p:transition spd="slow" p14:dur="2000" advTm="21304"/>
    </mc:Choice>
    <mc:Fallback>
      <p:transition spd="slow" advTm="213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296F4-DDFA-7B4C-B449-2B8FDA734042}"/>
              </a:ext>
            </a:extLst>
          </p:cNvPr>
          <p:cNvSpPr>
            <a:spLocks noGrp="1"/>
          </p:cNvSpPr>
          <p:nvPr>
            <p:ph type="title"/>
          </p:nvPr>
        </p:nvSpPr>
        <p:spPr/>
        <p:txBody>
          <a:bodyPr>
            <a:normAutofit fontScale="90000"/>
          </a:bodyPr>
          <a:lstStyle/>
          <a:p>
            <a:r>
              <a:rPr lang="en-US" dirty="0"/>
              <a:t>How the role of the people profession is evolving:</a:t>
            </a:r>
          </a:p>
        </p:txBody>
      </p:sp>
      <p:sp>
        <p:nvSpPr>
          <p:cNvPr id="3" name="Content Placeholder 2">
            <a:extLst>
              <a:ext uri="{FF2B5EF4-FFF2-40B4-BE49-F238E27FC236}">
                <a16:creationId xmlns:a16="http://schemas.microsoft.com/office/drawing/2014/main" id="{73F7BB21-2722-5445-A707-CD93E659E63F}"/>
              </a:ext>
            </a:extLst>
          </p:cNvPr>
          <p:cNvSpPr>
            <a:spLocks noGrp="1"/>
          </p:cNvSpPr>
          <p:nvPr>
            <p:ph idx="1"/>
          </p:nvPr>
        </p:nvSpPr>
        <p:spPr/>
        <p:txBody>
          <a:bodyPr>
            <a:normAutofit fontScale="85000" lnSpcReduction="20000"/>
          </a:bodyPr>
          <a:lstStyle/>
          <a:p>
            <a:r>
              <a:rPr lang="en-US" dirty="0"/>
              <a:t>More onus on data</a:t>
            </a:r>
          </a:p>
          <a:p>
            <a:r>
              <a:rPr lang="en-US" dirty="0"/>
              <a:t>More onus on tech and AI</a:t>
            </a:r>
          </a:p>
          <a:p>
            <a:r>
              <a:rPr lang="en-US" dirty="0"/>
              <a:t>Hybrid working environments</a:t>
            </a:r>
          </a:p>
          <a:p>
            <a:r>
              <a:rPr lang="en-US" dirty="0"/>
              <a:t>Flexible working</a:t>
            </a:r>
          </a:p>
          <a:p>
            <a:r>
              <a:rPr lang="en-US" dirty="0"/>
              <a:t>EDI focus</a:t>
            </a:r>
          </a:p>
          <a:p>
            <a:r>
              <a:rPr lang="en-US" dirty="0"/>
              <a:t>Growing remit </a:t>
            </a:r>
          </a:p>
          <a:p>
            <a:r>
              <a:rPr lang="en-US" dirty="0"/>
              <a:t>Collaboration</a:t>
            </a:r>
          </a:p>
          <a:p>
            <a:r>
              <a:rPr lang="en-US" dirty="0"/>
              <a:t>More </a:t>
            </a:r>
            <a:r>
              <a:rPr lang="en-US" dirty="0" err="1"/>
              <a:t>recognised</a:t>
            </a:r>
            <a:r>
              <a:rPr lang="en-US" dirty="0"/>
              <a:t> and valued by the business</a:t>
            </a:r>
          </a:p>
          <a:p>
            <a:r>
              <a:rPr lang="en-US" dirty="0"/>
              <a:t>Changing demographics</a:t>
            </a:r>
          </a:p>
          <a:p>
            <a:endParaRPr lang="en-US" dirty="0"/>
          </a:p>
        </p:txBody>
      </p:sp>
      <p:pic>
        <p:nvPicPr>
          <p:cNvPr id="6" name="Audio 5">
            <a:hlinkClick r:id="" action="ppaction://media"/>
            <a:extLst>
              <a:ext uri="{FF2B5EF4-FFF2-40B4-BE49-F238E27FC236}">
                <a16:creationId xmlns:a16="http://schemas.microsoft.com/office/drawing/2014/main" id="{6B3B6189-2915-0946-9FC7-8EB3B144F85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00371455"/>
      </p:ext>
    </p:extLst>
  </p:cSld>
  <p:clrMapOvr>
    <a:masterClrMapping/>
  </p:clrMapOvr>
  <mc:AlternateContent xmlns:mc="http://schemas.openxmlformats.org/markup-compatibility/2006">
    <mc:Choice xmlns:p14="http://schemas.microsoft.com/office/powerpoint/2010/main" Requires="p14">
      <p:transition spd="slow" p14:dur="2000" advTm="112382"/>
    </mc:Choice>
    <mc:Fallback>
      <p:transition spd="slow" advTm="1123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ED98CF-8B45-504D-A27E-818FE9151775}"/>
              </a:ext>
            </a:extLst>
          </p:cNvPr>
          <p:cNvSpPr>
            <a:spLocks noGrp="1"/>
          </p:cNvSpPr>
          <p:nvPr>
            <p:ph type="title"/>
          </p:nvPr>
        </p:nvSpPr>
        <p:spPr/>
        <p:txBody>
          <a:bodyPr/>
          <a:lstStyle/>
          <a:p>
            <a:r>
              <a:rPr lang="en-US" dirty="0"/>
              <a:t>Professional development</a:t>
            </a:r>
          </a:p>
        </p:txBody>
      </p:sp>
      <p:sp>
        <p:nvSpPr>
          <p:cNvPr id="3" name="Content Placeholder 2">
            <a:extLst>
              <a:ext uri="{FF2B5EF4-FFF2-40B4-BE49-F238E27FC236}">
                <a16:creationId xmlns:a16="http://schemas.microsoft.com/office/drawing/2014/main" id="{97A49105-8450-FA4C-B02A-A705415EBB20}"/>
              </a:ext>
            </a:extLst>
          </p:cNvPr>
          <p:cNvSpPr>
            <a:spLocks noGrp="1"/>
          </p:cNvSpPr>
          <p:nvPr>
            <p:ph idx="1"/>
          </p:nvPr>
        </p:nvSpPr>
        <p:spPr/>
        <p:txBody>
          <a:bodyPr>
            <a:normAutofit fontScale="40000" lnSpcReduction="20000"/>
          </a:bodyPr>
          <a:lstStyle/>
          <a:p>
            <a:pPr marL="0" indent="0">
              <a:buNone/>
            </a:pPr>
            <a:r>
              <a:rPr lang="en-GB" dirty="0"/>
              <a:t>Megginson and Whitaker (2007) state:</a:t>
            </a:r>
          </a:p>
          <a:p>
            <a:r>
              <a:rPr lang="en-GB" dirty="0"/>
              <a:t>Professional development is a process by which individuals take control of their own learning and development, by engaging in an ongoing process of reflection and action. This process is empowering and exciting and can stimulate people to achieve their aspirations and move towards their dreams... It reminds us that we have the responsibility for developing ourselves rather than pushing the onus on to our manager or others in the organisation.</a:t>
            </a:r>
          </a:p>
          <a:p>
            <a:r>
              <a:rPr lang="en-GB" dirty="0"/>
              <a:t>Many of the techniques of professional development are invaluable in other contexts as well as in the workplace. By learning to manage ourselves we also get better at ‘managing’ others.</a:t>
            </a:r>
          </a:p>
          <a:p>
            <a:r>
              <a:rPr lang="en-GB" dirty="0"/>
              <a:t>Some of the benefits we can gain from managing our professional development include:</a:t>
            </a:r>
          </a:p>
          <a:p>
            <a:r>
              <a:rPr lang="en-GB" dirty="0"/>
              <a:t>Taking responsibility for our own development gives us greater autonomy and control over what, how and when we learn. This in turn builds our self-confidence and self-reliance.</a:t>
            </a:r>
          </a:p>
          <a:p>
            <a:r>
              <a:rPr lang="en-GB" dirty="0"/>
              <a:t>As we learn to assess and plan our development, we no longer need to rely on other people to direct us; again this encourages independence and resilience. Others with particular expertise may contribute to our development, though responsibility remains with us.</a:t>
            </a:r>
          </a:p>
          <a:p>
            <a:r>
              <a:rPr lang="en-GB" dirty="0"/>
              <a:t>As we think more critically about our individual experience and needs, we become more active learners and are able to identify ways of applying new learning in a variety of roles.</a:t>
            </a:r>
          </a:p>
          <a:p>
            <a:r>
              <a:rPr lang="en-GB" dirty="0"/>
              <a:t>The greater self-awareness we gain through professional development enables us to identify our transferable skills, to be realistic about our development needs and to present ourselves convincingly when career opportunities arise</a:t>
            </a:r>
            <a:endParaRPr lang="en-US" dirty="0"/>
          </a:p>
        </p:txBody>
      </p:sp>
      <p:pic>
        <p:nvPicPr>
          <p:cNvPr id="4" name="Audio 3">
            <a:hlinkClick r:id="" action="ppaction://media"/>
            <a:extLst>
              <a:ext uri="{FF2B5EF4-FFF2-40B4-BE49-F238E27FC236}">
                <a16:creationId xmlns:a16="http://schemas.microsoft.com/office/drawing/2014/main" id="{908BFBBF-3482-7844-8F61-62039BC1B34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773588329"/>
      </p:ext>
    </p:extLst>
  </p:cSld>
  <p:clrMapOvr>
    <a:masterClrMapping/>
  </p:clrMapOvr>
  <mc:AlternateContent xmlns:mc="http://schemas.openxmlformats.org/markup-compatibility/2006">
    <mc:Choice xmlns:p14="http://schemas.microsoft.com/office/powerpoint/2010/main" Requires="p14">
      <p:transition spd="slow" p14:dur="2000" advTm="132764"/>
    </mc:Choice>
    <mc:Fallback>
      <p:transition spd="slow" advTm="1327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text, newspaper, screenshot&#10;&#10;Description automatically generated">
            <a:extLst>
              <a:ext uri="{FF2B5EF4-FFF2-40B4-BE49-F238E27FC236}">
                <a16:creationId xmlns:a16="http://schemas.microsoft.com/office/drawing/2014/main" id="{FBA93866-933F-8441-9B68-EDF9304DD331}"/>
              </a:ext>
            </a:extLst>
          </p:cNvPr>
          <p:cNvPicPr>
            <a:picLocks noGrp="1" noChangeAspect="1"/>
          </p:cNvPicPr>
          <p:nvPr>
            <p:ph idx="1"/>
          </p:nvPr>
        </p:nvPicPr>
        <p:blipFill>
          <a:blip r:embed="rId5">
            <a:extLst>
              <a:ext uri="{28A0092B-C50C-407E-A947-70E740481C1C}">
                <a14:useLocalDpi xmlns:a14="http://schemas.microsoft.com/office/drawing/2010/main" val="0"/>
              </a:ext>
            </a:extLst>
          </a:blip>
          <a:stretch>
            <a:fillRect/>
          </a:stretch>
        </p:blipFill>
        <p:spPr>
          <a:xfrm>
            <a:off x="2555776" y="332656"/>
            <a:ext cx="4318383" cy="5171718"/>
          </a:xfrm>
          <a:noFill/>
        </p:spPr>
      </p:pic>
      <p:pic>
        <p:nvPicPr>
          <p:cNvPr id="3" name="Audio 2">
            <a:hlinkClick r:id="" action="ppaction://media"/>
            <a:extLst>
              <a:ext uri="{FF2B5EF4-FFF2-40B4-BE49-F238E27FC236}">
                <a16:creationId xmlns:a16="http://schemas.microsoft.com/office/drawing/2014/main" id="{FE5F58DB-B927-1640-985D-8A63DB10204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844022557"/>
      </p:ext>
    </p:extLst>
  </p:cSld>
  <p:clrMapOvr>
    <a:masterClrMapping/>
  </p:clrMapOvr>
  <mc:AlternateContent xmlns:mc="http://schemas.openxmlformats.org/markup-compatibility/2006">
    <mc:Choice xmlns:p14="http://schemas.microsoft.com/office/powerpoint/2010/main" Requires="p14">
      <p:transition spd="slow" p14:dur="2000" advTm="38654"/>
    </mc:Choice>
    <mc:Fallback>
      <p:transition spd="slow" advTm="386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a:solidFill>
                  <a:schemeClr val="tx2">
                    <a:lumMod val="60000"/>
                    <a:lumOff val="40000"/>
                  </a:schemeClr>
                </a:solidFill>
              </a:rPr>
              <a:t>Covey, S. (2005) </a:t>
            </a:r>
            <a:r>
              <a:rPr lang="en-GB" i="1" dirty="0">
                <a:solidFill>
                  <a:schemeClr val="tx2">
                    <a:lumMod val="60000"/>
                    <a:lumOff val="40000"/>
                  </a:schemeClr>
                </a:solidFill>
              </a:rPr>
              <a:t>The 7 Habits of Highly Effective People</a:t>
            </a:r>
            <a:r>
              <a:rPr lang="en-GB" dirty="0">
                <a:solidFill>
                  <a:schemeClr val="tx2">
                    <a:lumMod val="60000"/>
                    <a:lumOff val="40000"/>
                  </a:schemeClr>
                </a:solidFill>
              </a:rPr>
              <a:t>. New York: Free Press.</a:t>
            </a:r>
            <a:br>
              <a:rPr lang="en-GB" dirty="0"/>
            </a:br>
            <a:endParaRPr lang="en-GB" dirty="0"/>
          </a:p>
        </p:txBody>
      </p:sp>
      <p:sp>
        <p:nvSpPr>
          <p:cNvPr id="5" name="Vertical Text Placeholder 4"/>
          <p:cNvSpPr>
            <a:spLocks noGrp="1"/>
          </p:cNvSpPr>
          <p:nvPr>
            <p:ph type="body" orient="vert" idx="1"/>
          </p:nvPr>
        </p:nvSpPr>
        <p:spPr>
          <a:xfrm>
            <a:off x="405584" y="1124745"/>
            <a:ext cx="8318832" cy="4392488"/>
          </a:xfrm>
        </p:spPr>
        <p:txBody>
          <a:bodyPr>
            <a:normAutofit fontScale="70000" lnSpcReduction="20000"/>
          </a:bodyPr>
          <a:lstStyle/>
          <a:p>
            <a:pPr marL="0" indent="0">
              <a:buNone/>
            </a:pPr>
            <a:endParaRPr lang="en-GB" sz="2800" dirty="0"/>
          </a:p>
          <a:p>
            <a:pPr marL="0" lvl="0" indent="0">
              <a:buNone/>
            </a:pPr>
            <a:r>
              <a:rPr lang="en-GB" dirty="0"/>
              <a:t>Inside-Out: The Change Starts from Within. ...</a:t>
            </a:r>
          </a:p>
          <a:p>
            <a:pPr marL="0" lvl="0" indent="0">
              <a:buNone/>
            </a:pPr>
            <a:r>
              <a:rPr lang="en-GB" dirty="0"/>
              <a:t>SUMMARY OF THE SEVEN HABITS.</a:t>
            </a:r>
          </a:p>
          <a:p>
            <a:pPr marL="0" lvl="0" indent="0">
              <a:buNone/>
            </a:pPr>
            <a:endParaRPr lang="en-GB" dirty="0"/>
          </a:p>
          <a:p>
            <a:pPr lvl="0"/>
            <a:r>
              <a:rPr lang="en-GB" dirty="0"/>
              <a:t>Habit 1: Be Proactive. ...</a:t>
            </a:r>
          </a:p>
          <a:p>
            <a:pPr lvl="0"/>
            <a:r>
              <a:rPr lang="en-GB" dirty="0"/>
              <a:t>Habit 2: Begin with the End in Mind. ...</a:t>
            </a:r>
          </a:p>
          <a:p>
            <a:pPr lvl="0"/>
            <a:r>
              <a:rPr lang="en-GB" dirty="0"/>
              <a:t>Habit 3: Put First Things First. ...</a:t>
            </a:r>
          </a:p>
          <a:p>
            <a:pPr lvl="0"/>
            <a:r>
              <a:rPr lang="en-GB" dirty="0"/>
              <a:t>Habit 4: Think Win/Win. ...</a:t>
            </a:r>
          </a:p>
          <a:p>
            <a:pPr lvl="0"/>
            <a:r>
              <a:rPr lang="en-GB" dirty="0"/>
              <a:t>Habit 5: Seek First to Understand, Then to Be Understood. ...</a:t>
            </a:r>
          </a:p>
          <a:p>
            <a:pPr lvl="0"/>
            <a:r>
              <a:rPr lang="en-GB" dirty="0"/>
              <a:t>Habit 6: Synergize.</a:t>
            </a:r>
          </a:p>
          <a:p>
            <a:pPr lvl="0"/>
            <a:r>
              <a:rPr lang="en-GB" dirty="0"/>
              <a:t>Habit 7: Sharpening the saw (renewal and continual improvement).</a:t>
            </a:r>
          </a:p>
          <a:p>
            <a:pPr lvl="0"/>
            <a:endParaRPr lang="en-GB" dirty="0"/>
          </a:p>
          <a:p>
            <a:endParaRPr lang="en-GB" sz="2400" dirty="0"/>
          </a:p>
          <a:p>
            <a:pPr marL="0" indent="0">
              <a:buNone/>
            </a:pPr>
            <a:endParaRPr lang="en-GB" sz="2400" dirty="0"/>
          </a:p>
        </p:txBody>
      </p:sp>
      <p:pic>
        <p:nvPicPr>
          <p:cNvPr id="2" name="Audio 1">
            <a:hlinkClick r:id="" action="ppaction://media"/>
            <a:extLst>
              <a:ext uri="{FF2B5EF4-FFF2-40B4-BE49-F238E27FC236}">
                <a16:creationId xmlns:a16="http://schemas.microsoft.com/office/drawing/2014/main" id="{A911DE90-560F-204C-8B0D-7D435B41956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3042349551"/>
      </p:ext>
    </p:extLst>
  </p:cSld>
  <p:clrMapOvr>
    <a:masterClrMapping/>
  </p:clrMapOvr>
  <mc:AlternateContent xmlns:mc="http://schemas.openxmlformats.org/markup-compatibility/2006">
    <mc:Choice xmlns:p14="http://schemas.microsoft.com/office/powerpoint/2010/main" Requires="p14">
      <p:transition spd="slow" p14:dur="2000" advTm="267919"/>
    </mc:Choice>
    <mc:Fallback>
      <p:transition spd="slow" advTm="2679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1A05B5-A991-D14A-8A05-1B70D97FF5A8}"/>
              </a:ext>
            </a:extLst>
          </p:cNvPr>
          <p:cNvSpPr>
            <a:spLocks noGrp="1"/>
          </p:cNvSpPr>
          <p:nvPr>
            <p:ph type="title"/>
          </p:nvPr>
        </p:nvSpPr>
        <p:spPr/>
        <p:txBody>
          <a:bodyPr/>
          <a:lstStyle/>
          <a:p>
            <a:r>
              <a:rPr lang="en-US" dirty="0"/>
              <a:t>Reflective practice concepts</a:t>
            </a:r>
          </a:p>
        </p:txBody>
      </p:sp>
      <p:sp>
        <p:nvSpPr>
          <p:cNvPr id="3" name="Content Placeholder 2">
            <a:extLst>
              <a:ext uri="{FF2B5EF4-FFF2-40B4-BE49-F238E27FC236}">
                <a16:creationId xmlns:a16="http://schemas.microsoft.com/office/drawing/2014/main" id="{DD1E4123-26F5-7249-A011-08EABB92E96E}"/>
              </a:ext>
            </a:extLst>
          </p:cNvPr>
          <p:cNvSpPr>
            <a:spLocks noGrp="1"/>
          </p:cNvSpPr>
          <p:nvPr>
            <p:ph idx="1"/>
          </p:nvPr>
        </p:nvSpPr>
        <p:spPr/>
        <p:txBody>
          <a:bodyPr>
            <a:normAutofit fontScale="62500" lnSpcReduction="20000"/>
          </a:bodyPr>
          <a:lstStyle/>
          <a:p>
            <a:r>
              <a:rPr lang="en-GB" dirty="0"/>
              <a:t>Essentially Reflective Practice is a method of </a:t>
            </a:r>
            <a:r>
              <a:rPr lang="en-GB" b="1" dirty="0"/>
              <a:t>assessing our own thoughts and actions</a:t>
            </a:r>
            <a:r>
              <a:rPr lang="en-GB" dirty="0"/>
              <a:t>, for the purpose of</a:t>
            </a:r>
            <a:r>
              <a:rPr lang="en-GB" b="1" dirty="0"/>
              <a:t> personal learning and development</a:t>
            </a:r>
            <a:r>
              <a:rPr lang="en-GB" dirty="0"/>
              <a:t>.</a:t>
            </a:r>
          </a:p>
          <a:p>
            <a:r>
              <a:rPr lang="en-GB" dirty="0"/>
              <a:t>Reflective Practice is mainly concerned with self-development. It enables:</a:t>
            </a:r>
          </a:p>
          <a:p>
            <a:r>
              <a:rPr lang="en-GB" b="1" dirty="0"/>
              <a:t>Future personal growth</a:t>
            </a:r>
            <a:r>
              <a:rPr lang="en-GB" dirty="0"/>
              <a:t>, and addresses:</a:t>
            </a:r>
          </a:p>
          <a:p>
            <a:pPr lvl="1"/>
            <a:r>
              <a:rPr lang="en-GB" dirty="0"/>
              <a:t>How we think and feel about ourselves and situations in the</a:t>
            </a:r>
            <a:r>
              <a:rPr lang="en-GB" b="1" dirty="0"/>
              <a:t> present</a:t>
            </a:r>
            <a:r>
              <a:rPr lang="en-GB" dirty="0"/>
              <a:t>, and</a:t>
            </a:r>
          </a:p>
          <a:p>
            <a:pPr lvl="1"/>
            <a:r>
              <a:rPr lang="en-GB" dirty="0"/>
              <a:t>How we think and feel about ourselves and situations in the</a:t>
            </a:r>
            <a:r>
              <a:rPr lang="en-GB" b="1" dirty="0"/>
              <a:t> past</a:t>
            </a:r>
            <a:r>
              <a:rPr lang="en-GB" dirty="0"/>
              <a:t>.</a:t>
            </a:r>
          </a:p>
          <a:p>
            <a:r>
              <a:rPr lang="en-GB" dirty="0"/>
              <a:t>As such, Reflective Practice is a valuable methodology for using insights and learning from our past to:</a:t>
            </a:r>
          </a:p>
          <a:p>
            <a:r>
              <a:rPr lang="en-GB" dirty="0"/>
              <a:t>Assess where we are now</a:t>
            </a:r>
          </a:p>
          <a:p>
            <a:r>
              <a:rPr lang="en-GB" dirty="0"/>
              <a:t>Improve our present and future</a:t>
            </a:r>
          </a:p>
          <a:p>
            <a:pPr marL="0" indent="0">
              <a:buNone/>
            </a:pPr>
            <a:r>
              <a:rPr lang="en-US" dirty="0">
                <a:hlinkClick r:id="rId5"/>
              </a:rPr>
              <a:t>https://www.businessballs.com/self-awareness/reflective-practice/</a:t>
            </a:r>
            <a:r>
              <a:rPr lang="en-US" dirty="0"/>
              <a:t> </a:t>
            </a:r>
          </a:p>
        </p:txBody>
      </p:sp>
      <p:pic>
        <p:nvPicPr>
          <p:cNvPr id="4" name="Audio 3">
            <a:hlinkClick r:id="" action="ppaction://media"/>
            <a:extLst>
              <a:ext uri="{FF2B5EF4-FFF2-40B4-BE49-F238E27FC236}">
                <a16:creationId xmlns:a16="http://schemas.microsoft.com/office/drawing/2014/main" id="{C9DD73C5-4F4F-C742-90D8-91E410253C4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888538463"/>
      </p:ext>
    </p:extLst>
  </p:cSld>
  <p:clrMapOvr>
    <a:masterClrMapping/>
  </p:clrMapOvr>
  <mc:AlternateContent xmlns:mc="http://schemas.openxmlformats.org/markup-compatibility/2006">
    <mc:Choice xmlns:p14="http://schemas.microsoft.com/office/powerpoint/2010/main" Requires="p14">
      <p:transition spd="slow" p14:dur="2000" advTm="43595"/>
    </mc:Choice>
    <mc:Fallback>
      <p:transition spd="slow" advTm="435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EB2444-7920-EC47-99B6-534D3C89396F}"/>
              </a:ext>
            </a:extLst>
          </p:cNvPr>
          <p:cNvSpPr>
            <a:spLocks noGrp="1"/>
          </p:cNvSpPr>
          <p:nvPr>
            <p:ph type="title"/>
          </p:nvPr>
        </p:nvSpPr>
        <p:spPr/>
        <p:txBody>
          <a:bodyPr/>
          <a:lstStyle/>
          <a:p>
            <a:r>
              <a:rPr lang="en-US" dirty="0"/>
              <a:t>Reflective Practice </a:t>
            </a:r>
          </a:p>
        </p:txBody>
      </p:sp>
      <p:pic>
        <p:nvPicPr>
          <p:cNvPr id="4" name="Online Media 3" descr="Introduction to Reflective Practice">
            <a:hlinkClick r:id="" action="ppaction://media"/>
            <a:extLst>
              <a:ext uri="{FF2B5EF4-FFF2-40B4-BE49-F238E27FC236}">
                <a16:creationId xmlns:a16="http://schemas.microsoft.com/office/drawing/2014/main" id="{DEAEA456-4B19-2A42-8930-2E64036021C9}"/>
              </a:ext>
            </a:extLst>
          </p:cNvPr>
          <p:cNvPicPr>
            <a:picLocks noGrp="1" noRot="1" noChangeAspect="1"/>
          </p:cNvPicPr>
          <p:nvPr>
            <p:ph idx="1"/>
            <a:videoFile r:link="rId1"/>
          </p:nvPr>
        </p:nvPicPr>
        <p:blipFill>
          <a:blip r:embed="rId6"/>
          <a:stretch>
            <a:fillRect/>
          </a:stretch>
        </p:blipFill>
        <p:spPr>
          <a:xfrm>
            <a:off x="1106487" y="1287830"/>
            <a:ext cx="6931025" cy="3916363"/>
          </a:xfrm>
          <a:prstGeom prst="rect">
            <a:avLst/>
          </a:prstGeom>
        </p:spPr>
      </p:pic>
      <p:sp>
        <p:nvSpPr>
          <p:cNvPr id="3" name="TextBox 2">
            <a:extLst>
              <a:ext uri="{FF2B5EF4-FFF2-40B4-BE49-F238E27FC236}">
                <a16:creationId xmlns:a16="http://schemas.microsoft.com/office/drawing/2014/main" id="{E4DD0E58-63C6-144D-B124-5C1494102682}"/>
              </a:ext>
            </a:extLst>
          </p:cNvPr>
          <p:cNvSpPr txBox="1"/>
          <p:nvPr/>
        </p:nvSpPr>
        <p:spPr>
          <a:xfrm>
            <a:off x="1106488" y="5204193"/>
            <a:ext cx="7049936" cy="369332"/>
          </a:xfrm>
          <a:prstGeom prst="rect">
            <a:avLst/>
          </a:prstGeom>
          <a:noFill/>
        </p:spPr>
        <p:txBody>
          <a:bodyPr wrap="square" rtlCol="0">
            <a:spAutoFit/>
          </a:bodyPr>
          <a:lstStyle/>
          <a:p>
            <a:r>
              <a:rPr lang="en-US" dirty="0">
                <a:hlinkClick r:id="rId7"/>
              </a:rPr>
              <a:t>https://www.youtube.com/watch?v=M9hyWVEG2x0&amp;t=2s</a:t>
            </a:r>
            <a:r>
              <a:rPr lang="en-US" dirty="0"/>
              <a:t> </a:t>
            </a:r>
          </a:p>
        </p:txBody>
      </p:sp>
      <p:pic>
        <p:nvPicPr>
          <p:cNvPr id="5" name="Audio 4">
            <a:hlinkClick r:id="" action="ppaction://media"/>
            <a:extLst>
              <a:ext uri="{FF2B5EF4-FFF2-40B4-BE49-F238E27FC236}">
                <a16:creationId xmlns:a16="http://schemas.microsoft.com/office/drawing/2014/main" id="{669257E1-6F8A-B646-A033-B61ED65A742F}"/>
              </a:ext>
            </a:extLst>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019837363"/>
      </p:ext>
    </p:extLst>
  </p:cSld>
  <p:clrMapOvr>
    <a:masterClrMapping/>
  </p:clrMapOvr>
  <mc:AlternateContent xmlns:mc="http://schemas.openxmlformats.org/markup-compatibility/2006">
    <mc:Choice xmlns:p14="http://schemas.microsoft.com/office/powerpoint/2010/main" Requires="p14">
      <p:transition spd="slow" p14:dur="2000" advTm="18745"/>
    </mc:Choice>
    <mc:Fallback>
      <p:transition spd="slow" advTm="187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4"/>
                </p:tgtEl>
              </p:cMediaNode>
            </p:video>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audio isNarration="1">
              <p:cMediaNode vol="80000" showWhenStopped="0">
                <p:cTn id="1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9CD33788-4BDE-4362-BC6B-A73B6397AF65}"/>
              </a:ext>
            </a:extLst>
          </p:cNvPr>
          <p:cNvSpPr>
            <a:spLocks noGrp="1" noChangeArrowheads="1"/>
          </p:cNvSpPr>
          <p:nvPr>
            <p:ph type="title"/>
          </p:nvPr>
        </p:nvSpPr>
        <p:spPr/>
        <p:txBody>
          <a:bodyPr>
            <a:normAutofit/>
          </a:bodyPr>
          <a:lstStyle/>
          <a:p>
            <a:r>
              <a:rPr lang="en-GB" altLang="en-US" sz="3200" dirty="0"/>
              <a:t>Principles in asking for feedback</a:t>
            </a:r>
          </a:p>
        </p:txBody>
      </p:sp>
      <p:sp>
        <p:nvSpPr>
          <p:cNvPr id="109572" name="Rectangle 4">
            <a:extLst>
              <a:ext uri="{FF2B5EF4-FFF2-40B4-BE49-F238E27FC236}">
                <a16:creationId xmlns:a16="http://schemas.microsoft.com/office/drawing/2014/main" id="{2087EB6B-C4E7-4410-87F1-2C9AC02F10F1}"/>
              </a:ext>
            </a:extLst>
          </p:cNvPr>
          <p:cNvSpPr>
            <a:spLocks noGrp="1" noChangeArrowheads="1"/>
          </p:cNvSpPr>
          <p:nvPr>
            <p:ph type="body" sz="half" idx="1"/>
          </p:nvPr>
        </p:nvSpPr>
        <p:spPr>
          <a:xfrm>
            <a:off x="611560" y="1448780"/>
            <a:ext cx="7558276" cy="3960440"/>
          </a:xfrm>
        </p:spPr>
        <p:txBody>
          <a:bodyPr>
            <a:noAutofit/>
          </a:bodyPr>
          <a:lstStyle/>
          <a:p>
            <a:pPr marL="232898" indent="-232898">
              <a:buFontTx/>
              <a:buAutoNum type="arabicPeriod"/>
            </a:pPr>
            <a:r>
              <a:rPr lang="en-GB" altLang="en-US" dirty="0"/>
              <a:t>Ask the person to be specific and descriptive asking for examples.</a:t>
            </a:r>
          </a:p>
          <a:p>
            <a:pPr marL="232898" indent="-232898">
              <a:buFontTx/>
              <a:buAutoNum type="arabicPeriod"/>
            </a:pPr>
            <a:r>
              <a:rPr lang="en-GB" altLang="en-US" dirty="0"/>
              <a:t>If you need information or answers, ask for it.  Tell the person what your goals are and the kind of feedback that will be particularly helpful.</a:t>
            </a:r>
          </a:p>
          <a:p>
            <a:pPr marL="232898" indent="-232898">
              <a:buFontTx/>
              <a:buAutoNum type="arabicPeriod"/>
            </a:pPr>
            <a:r>
              <a:rPr lang="en-GB" altLang="en-US" dirty="0"/>
              <a:t>Do not defend or justify your behaviour.  If you disagree, ask for further examples and ask “why.”</a:t>
            </a:r>
          </a:p>
        </p:txBody>
      </p:sp>
      <p:pic>
        <p:nvPicPr>
          <p:cNvPr id="2" name="Audio 1">
            <a:hlinkClick r:id="" action="ppaction://media"/>
            <a:extLst>
              <a:ext uri="{FF2B5EF4-FFF2-40B4-BE49-F238E27FC236}">
                <a16:creationId xmlns:a16="http://schemas.microsoft.com/office/drawing/2014/main" id="{1F7F72B7-712C-E841-A237-3B3308C6569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61225"/>
    </mc:Choice>
    <mc:Fallback>
      <p:transition spd="slow" advTm="612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4" name="Rectangle 2">
            <a:extLst>
              <a:ext uri="{FF2B5EF4-FFF2-40B4-BE49-F238E27FC236}">
                <a16:creationId xmlns:a16="http://schemas.microsoft.com/office/drawing/2014/main" id="{44323988-40D5-4F76-BD50-5F2C50F2D525}"/>
              </a:ext>
            </a:extLst>
          </p:cNvPr>
          <p:cNvSpPr>
            <a:spLocks noGrp="1" noChangeArrowheads="1"/>
          </p:cNvSpPr>
          <p:nvPr>
            <p:ph type="title"/>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ormAutofit fontScale="90000"/>
          </a:bodyPr>
          <a:lstStyle/>
          <a:p>
            <a:r>
              <a:rPr lang="en-GB" altLang="en-US" b="0"/>
              <a:t>Johari’s window</a:t>
            </a:r>
            <a:endParaRPr lang="en-US" altLang="en-US" b="0"/>
          </a:p>
        </p:txBody>
      </p:sp>
      <p:graphicFrame>
        <p:nvGraphicFramePr>
          <p:cNvPr id="51205" name="Group 5">
            <a:extLst>
              <a:ext uri="{FF2B5EF4-FFF2-40B4-BE49-F238E27FC236}">
                <a16:creationId xmlns:a16="http://schemas.microsoft.com/office/drawing/2014/main" id="{97ECA01B-4615-4725-B9B9-DA03152FB560}"/>
              </a:ext>
            </a:extLst>
          </p:cNvPr>
          <p:cNvGraphicFramePr>
            <a:graphicFrameLocks noGrp="1"/>
          </p:cNvGraphicFramePr>
          <p:nvPr>
            <p:ph idx="1"/>
          </p:nvPr>
        </p:nvGraphicFramePr>
        <p:xfrm>
          <a:off x="1485900" y="1484712"/>
          <a:ext cx="5886450" cy="2972989"/>
        </p:xfrm>
        <a:graphic>
          <a:graphicData uri="http://schemas.openxmlformats.org/drawingml/2006/table">
            <a:tbl>
              <a:tblPr/>
              <a:tblGrid>
                <a:gridCol w="1302423">
                  <a:extLst>
                    <a:ext uri="{9D8B030D-6E8A-4147-A177-3AD203B41FA5}">
                      <a16:colId xmlns:a16="http://schemas.microsoft.com/office/drawing/2014/main" val="3462165954"/>
                    </a:ext>
                  </a:extLst>
                </a:gridCol>
                <a:gridCol w="2293717">
                  <a:extLst>
                    <a:ext uri="{9D8B030D-6E8A-4147-A177-3AD203B41FA5}">
                      <a16:colId xmlns:a16="http://schemas.microsoft.com/office/drawing/2014/main" val="2964774702"/>
                    </a:ext>
                  </a:extLst>
                </a:gridCol>
                <a:gridCol w="2290310">
                  <a:extLst>
                    <a:ext uri="{9D8B030D-6E8A-4147-A177-3AD203B41FA5}">
                      <a16:colId xmlns:a16="http://schemas.microsoft.com/office/drawing/2014/main" val="2599807096"/>
                    </a:ext>
                  </a:extLst>
                </a:gridCol>
              </a:tblGrid>
              <a:tr h="627641">
                <a:tc>
                  <a:txBody>
                    <a:bodyPr/>
                    <a:lstStyle>
                      <a:lvl1pPr algn="l">
                        <a:lnSpc>
                          <a:spcPct val="150000"/>
                        </a:lnSpc>
                        <a:spcBef>
                          <a:spcPct val="20000"/>
                        </a:spcBef>
                        <a:defRPr sz="2000">
                          <a:solidFill>
                            <a:schemeClr val="tx1"/>
                          </a:solidFill>
                          <a:latin typeface="Verdana" panose="020B0604030504040204" pitchFamily="34" charset="0"/>
                        </a:defRPr>
                      </a:lvl1pPr>
                      <a:lvl2pPr marL="742950" indent="-285750" algn="l">
                        <a:lnSpc>
                          <a:spcPct val="150000"/>
                        </a:lnSpc>
                        <a:spcBef>
                          <a:spcPct val="20000"/>
                        </a:spcBef>
                        <a:defRPr sz="2000">
                          <a:solidFill>
                            <a:schemeClr val="tx1"/>
                          </a:solidFill>
                          <a:latin typeface="Verdana" panose="020B0604030504040204" pitchFamily="34" charset="0"/>
                        </a:defRPr>
                      </a:lvl2pPr>
                      <a:lvl3pPr marL="1143000" indent="-228600" algn="l">
                        <a:lnSpc>
                          <a:spcPct val="150000"/>
                        </a:lnSpc>
                        <a:spcBef>
                          <a:spcPct val="20000"/>
                        </a:spcBef>
                        <a:defRPr sz="2000">
                          <a:solidFill>
                            <a:schemeClr val="tx1"/>
                          </a:solidFill>
                          <a:latin typeface="Verdana" panose="020B0604030504040204" pitchFamily="34" charset="0"/>
                        </a:defRPr>
                      </a:lvl3pPr>
                      <a:lvl4pPr marL="1600200" indent="-228600" algn="l">
                        <a:lnSpc>
                          <a:spcPct val="150000"/>
                        </a:lnSpc>
                        <a:spcBef>
                          <a:spcPct val="20000"/>
                        </a:spcBef>
                        <a:defRPr sz="2000">
                          <a:solidFill>
                            <a:schemeClr val="tx1"/>
                          </a:solidFill>
                          <a:latin typeface="Verdana" panose="020B0604030504040204" pitchFamily="34" charset="0"/>
                        </a:defRPr>
                      </a:lvl4pPr>
                      <a:lvl5pPr marL="2057400" indent="-228600" algn="l">
                        <a:lnSpc>
                          <a:spcPct val="150000"/>
                        </a:lnSpc>
                        <a:spcBef>
                          <a:spcPct val="20000"/>
                        </a:spcBef>
                        <a:defRPr sz="2000">
                          <a:solidFill>
                            <a:schemeClr val="tx1"/>
                          </a:solidFill>
                          <a:latin typeface="Verdana" panose="020B0604030504040204" pitchFamily="34" charset="0"/>
                        </a:defRPr>
                      </a:lvl5pPr>
                      <a:lvl6pPr marL="2514600" indent="-228600" fontAlgn="base">
                        <a:lnSpc>
                          <a:spcPct val="150000"/>
                        </a:lnSpc>
                        <a:spcBef>
                          <a:spcPct val="20000"/>
                        </a:spcBef>
                        <a:spcAft>
                          <a:spcPct val="0"/>
                        </a:spcAft>
                        <a:defRPr sz="2000">
                          <a:solidFill>
                            <a:schemeClr val="tx1"/>
                          </a:solidFill>
                          <a:latin typeface="Verdana" panose="020B0604030504040204" pitchFamily="34" charset="0"/>
                        </a:defRPr>
                      </a:lvl6pPr>
                      <a:lvl7pPr marL="2971800" indent="-228600" fontAlgn="base">
                        <a:lnSpc>
                          <a:spcPct val="150000"/>
                        </a:lnSpc>
                        <a:spcBef>
                          <a:spcPct val="20000"/>
                        </a:spcBef>
                        <a:spcAft>
                          <a:spcPct val="0"/>
                        </a:spcAft>
                        <a:defRPr sz="2000">
                          <a:solidFill>
                            <a:schemeClr val="tx1"/>
                          </a:solidFill>
                          <a:latin typeface="Verdana" panose="020B0604030504040204" pitchFamily="34" charset="0"/>
                        </a:defRPr>
                      </a:lvl7pPr>
                      <a:lvl8pPr marL="3429000" indent="-228600" fontAlgn="base">
                        <a:lnSpc>
                          <a:spcPct val="150000"/>
                        </a:lnSpc>
                        <a:spcBef>
                          <a:spcPct val="20000"/>
                        </a:spcBef>
                        <a:spcAft>
                          <a:spcPct val="0"/>
                        </a:spcAft>
                        <a:defRPr sz="2000">
                          <a:solidFill>
                            <a:schemeClr val="tx1"/>
                          </a:solidFill>
                          <a:latin typeface="Verdana" panose="020B0604030504040204" pitchFamily="34" charset="0"/>
                        </a:defRPr>
                      </a:lvl8pPr>
                      <a:lvl9pPr marL="3886200" indent="-228600" fontAlgn="base">
                        <a:lnSpc>
                          <a:spcPct val="150000"/>
                        </a:lnSpc>
                        <a:spcBef>
                          <a:spcPct val="20000"/>
                        </a:spcBef>
                        <a:spcAft>
                          <a:spcPct val="0"/>
                        </a:spcAft>
                        <a:defRPr sz="2000">
                          <a:solidFill>
                            <a:schemeClr val="tx1"/>
                          </a:solidFill>
                          <a:latin typeface="Verdana" panose="020B0604030504040204" pitchFamily="34" charset="0"/>
                        </a:defRPr>
                      </a:lvl9pPr>
                    </a:lstStyle>
                    <a:p>
                      <a:pPr marL="0" marR="0" lvl="0" indent="0" algn="l" defTabSz="914400" rtl="0" eaLnBrk="1" fontAlgn="base" latinLnBrk="0" hangingPunct="1">
                        <a:lnSpc>
                          <a:spcPct val="150000"/>
                        </a:lnSpc>
                        <a:spcBef>
                          <a:spcPct val="20000"/>
                        </a:spcBef>
                        <a:spcAft>
                          <a:spcPct val="0"/>
                        </a:spcAft>
                        <a:buClrTx/>
                        <a:buSzTx/>
                        <a:buFontTx/>
                        <a:buNone/>
                        <a:tabLst/>
                      </a:pPr>
                      <a:endParaRPr kumimoji="0" lang="en-US" altLang="en-US" sz="800" b="0" i="0" u="none" strike="noStrike" cap="none" normalizeH="0" baseline="0">
                        <a:ln>
                          <a:noFill/>
                        </a:ln>
                        <a:solidFill>
                          <a:schemeClr val="tx1"/>
                        </a:solidFill>
                        <a:effectLst/>
                        <a:latin typeface="Comic Sans MS" panose="030F0702030302020204" pitchFamily="66" charset="0"/>
                      </a:endParaRPr>
                    </a:p>
                  </a:txBody>
                  <a:tcPr marT="25718" marB="25718"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lgn="l">
                        <a:lnSpc>
                          <a:spcPct val="150000"/>
                        </a:lnSpc>
                        <a:spcBef>
                          <a:spcPct val="20000"/>
                        </a:spcBef>
                        <a:defRPr sz="2000">
                          <a:solidFill>
                            <a:schemeClr val="tx1"/>
                          </a:solidFill>
                          <a:latin typeface="Verdana" panose="020B0604030504040204" pitchFamily="34" charset="0"/>
                        </a:defRPr>
                      </a:lvl1pPr>
                      <a:lvl2pPr marL="742950" indent="-285750" algn="l">
                        <a:lnSpc>
                          <a:spcPct val="150000"/>
                        </a:lnSpc>
                        <a:spcBef>
                          <a:spcPct val="20000"/>
                        </a:spcBef>
                        <a:defRPr sz="2000">
                          <a:solidFill>
                            <a:schemeClr val="tx1"/>
                          </a:solidFill>
                          <a:latin typeface="Verdana" panose="020B0604030504040204" pitchFamily="34" charset="0"/>
                        </a:defRPr>
                      </a:lvl2pPr>
                      <a:lvl3pPr marL="1143000" indent="-228600" algn="l">
                        <a:lnSpc>
                          <a:spcPct val="150000"/>
                        </a:lnSpc>
                        <a:spcBef>
                          <a:spcPct val="20000"/>
                        </a:spcBef>
                        <a:defRPr sz="2000">
                          <a:solidFill>
                            <a:schemeClr val="tx1"/>
                          </a:solidFill>
                          <a:latin typeface="Verdana" panose="020B0604030504040204" pitchFamily="34" charset="0"/>
                        </a:defRPr>
                      </a:lvl3pPr>
                      <a:lvl4pPr marL="1600200" indent="-228600" algn="l">
                        <a:lnSpc>
                          <a:spcPct val="150000"/>
                        </a:lnSpc>
                        <a:spcBef>
                          <a:spcPct val="20000"/>
                        </a:spcBef>
                        <a:defRPr sz="2000">
                          <a:solidFill>
                            <a:schemeClr val="tx1"/>
                          </a:solidFill>
                          <a:latin typeface="Verdana" panose="020B0604030504040204" pitchFamily="34" charset="0"/>
                        </a:defRPr>
                      </a:lvl4pPr>
                      <a:lvl5pPr marL="2057400" indent="-228600" algn="l">
                        <a:lnSpc>
                          <a:spcPct val="150000"/>
                        </a:lnSpc>
                        <a:spcBef>
                          <a:spcPct val="20000"/>
                        </a:spcBef>
                        <a:defRPr sz="2000">
                          <a:solidFill>
                            <a:schemeClr val="tx1"/>
                          </a:solidFill>
                          <a:latin typeface="Verdana" panose="020B0604030504040204" pitchFamily="34" charset="0"/>
                        </a:defRPr>
                      </a:lvl5pPr>
                      <a:lvl6pPr marL="2514600" indent="-228600" fontAlgn="base">
                        <a:lnSpc>
                          <a:spcPct val="150000"/>
                        </a:lnSpc>
                        <a:spcBef>
                          <a:spcPct val="20000"/>
                        </a:spcBef>
                        <a:spcAft>
                          <a:spcPct val="0"/>
                        </a:spcAft>
                        <a:defRPr sz="2000">
                          <a:solidFill>
                            <a:schemeClr val="tx1"/>
                          </a:solidFill>
                          <a:latin typeface="Verdana" panose="020B0604030504040204" pitchFamily="34" charset="0"/>
                        </a:defRPr>
                      </a:lvl6pPr>
                      <a:lvl7pPr marL="2971800" indent="-228600" fontAlgn="base">
                        <a:lnSpc>
                          <a:spcPct val="150000"/>
                        </a:lnSpc>
                        <a:spcBef>
                          <a:spcPct val="20000"/>
                        </a:spcBef>
                        <a:spcAft>
                          <a:spcPct val="0"/>
                        </a:spcAft>
                        <a:defRPr sz="2000">
                          <a:solidFill>
                            <a:schemeClr val="tx1"/>
                          </a:solidFill>
                          <a:latin typeface="Verdana" panose="020B0604030504040204" pitchFamily="34" charset="0"/>
                        </a:defRPr>
                      </a:lvl7pPr>
                      <a:lvl8pPr marL="3429000" indent="-228600" fontAlgn="base">
                        <a:lnSpc>
                          <a:spcPct val="150000"/>
                        </a:lnSpc>
                        <a:spcBef>
                          <a:spcPct val="20000"/>
                        </a:spcBef>
                        <a:spcAft>
                          <a:spcPct val="0"/>
                        </a:spcAft>
                        <a:defRPr sz="2000">
                          <a:solidFill>
                            <a:schemeClr val="tx1"/>
                          </a:solidFill>
                          <a:latin typeface="Verdana" panose="020B0604030504040204" pitchFamily="34" charset="0"/>
                        </a:defRPr>
                      </a:lvl8pPr>
                      <a:lvl9pPr marL="3886200" indent="-228600" fontAlgn="base">
                        <a:lnSpc>
                          <a:spcPct val="150000"/>
                        </a:lnSpc>
                        <a:spcBef>
                          <a:spcPct val="20000"/>
                        </a:spcBef>
                        <a:spcAft>
                          <a:spcPct val="0"/>
                        </a:spcAft>
                        <a:defRPr sz="2000">
                          <a:solidFill>
                            <a:schemeClr val="tx1"/>
                          </a:solidFill>
                          <a:latin typeface="Verdana" panose="020B0604030504040204" pitchFamily="34" charset="0"/>
                        </a:defRPr>
                      </a:lvl9pPr>
                    </a:lstStyle>
                    <a:p>
                      <a:pPr marL="342900" marR="0" lvl="0" indent="-342900" algn="ctr" defTabSz="914400" rtl="0" eaLnBrk="1" fontAlgn="base" latinLnBrk="0" hangingPunct="1">
                        <a:lnSpc>
                          <a:spcPct val="150000"/>
                        </a:lnSpc>
                        <a:spcBef>
                          <a:spcPct val="0"/>
                        </a:spcBef>
                        <a:spcAft>
                          <a:spcPct val="0"/>
                        </a:spcAft>
                        <a:buClrTx/>
                        <a:buSzTx/>
                        <a:buFontTx/>
                        <a:buNone/>
                        <a:tabLst/>
                      </a:pPr>
                      <a:r>
                        <a:rPr kumimoji="0" lang="en-GB" altLang="en-US" sz="800" b="1"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rPr>
                        <a:t>Known by Self</a:t>
                      </a:r>
                      <a:endParaRPr kumimoji="0" lang="en-GB" altLang="en-US" sz="800" b="0"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endParaRPr>
                    </a:p>
                  </a:txBody>
                  <a:tcPr marT="25718" marB="25718"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lgn="l">
                        <a:lnSpc>
                          <a:spcPct val="150000"/>
                        </a:lnSpc>
                        <a:spcBef>
                          <a:spcPct val="20000"/>
                        </a:spcBef>
                        <a:defRPr sz="2000">
                          <a:solidFill>
                            <a:schemeClr val="tx1"/>
                          </a:solidFill>
                          <a:latin typeface="Verdana" panose="020B0604030504040204" pitchFamily="34" charset="0"/>
                        </a:defRPr>
                      </a:lvl1pPr>
                      <a:lvl2pPr marL="742950" indent="-285750" algn="l">
                        <a:lnSpc>
                          <a:spcPct val="150000"/>
                        </a:lnSpc>
                        <a:spcBef>
                          <a:spcPct val="20000"/>
                        </a:spcBef>
                        <a:defRPr sz="2000">
                          <a:solidFill>
                            <a:schemeClr val="tx1"/>
                          </a:solidFill>
                          <a:latin typeface="Verdana" panose="020B0604030504040204" pitchFamily="34" charset="0"/>
                        </a:defRPr>
                      </a:lvl2pPr>
                      <a:lvl3pPr marL="1143000" indent="-228600" algn="l">
                        <a:lnSpc>
                          <a:spcPct val="150000"/>
                        </a:lnSpc>
                        <a:spcBef>
                          <a:spcPct val="20000"/>
                        </a:spcBef>
                        <a:defRPr sz="2000">
                          <a:solidFill>
                            <a:schemeClr val="tx1"/>
                          </a:solidFill>
                          <a:latin typeface="Verdana" panose="020B0604030504040204" pitchFamily="34" charset="0"/>
                        </a:defRPr>
                      </a:lvl3pPr>
                      <a:lvl4pPr marL="1600200" indent="-228600" algn="l">
                        <a:lnSpc>
                          <a:spcPct val="150000"/>
                        </a:lnSpc>
                        <a:spcBef>
                          <a:spcPct val="20000"/>
                        </a:spcBef>
                        <a:defRPr sz="2000">
                          <a:solidFill>
                            <a:schemeClr val="tx1"/>
                          </a:solidFill>
                          <a:latin typeface="Verdana" panose="020B0604030504040204" pitchFamily="34" charset="0"/>
                        </a:defRPr>
                      </a:lvl4pPr>
                      <a:lvl5pPr marL="2057400" indent="-228600" algn="l">
                        <a:lnSpc>
                          <a:spcPct val="150000"/>
                        </a:lnSpc>
                        <a:spcBef>
                          <a:spcPct val="20000"/>
                        </a:spcBef>
                        <a:defRPr sz="2000">
                          <a:solidFill>
                            <a:schemeClr val="tx1"/>
                          </a:solidFill>
                          <a:latin typeface="Verdana" panose="020B0604030504040204" pitchFamily="34" charset="0"/>
                        </a:defRPr>
                      </a:lvl5pPr>
                      <a:lvl6pPr marL="2514600" indent="-228600" fontAlgn="base">
                        <a:lnSpc>
                          <a:spcPct val="150000"/>
                        </a:lnSpc>
                        <a:spcBef>
                          <a:spcPct val="20000"/>
                        </a:spcBef>
                        <a:spcAft>
                          <a:spcPct val="0"/>
                        </a:spcAft>
                        <a:defRPr sz="2000">
                          <a:solidFill>
                            <a:schemeClr val="tx1"/>
                          </a:solidFill>
                          <a:latin typeface="Verdana" panose="020B0604030504040204" pitchFamily="34" charset="0"/>
                        </a:defRPr>
                      </a:lvl6pPr>
                      <a:lvl7pPr marL="2971800" indent="-228600" fontAlgn="base">
                        <a:lnSpc>
                          <a:spcPct val="150000"/>
                        </a:lnSpc>
                        <a:spcBef>
                          <a:spcPct val="20000"/>
                        </a:spcBef>
                        <a:spcAft>
                          <a:spcPct val="0"/>
                        </a:spcAft>
                        <a:defRPr sz="2000">
                          <a:solidFill>
                            <a:schemeClr val="tx1"/>
                          </a:solidFill>
                          <a:latin typeface="Verdana" panose="020B0604030504040204" pitchFamily="34" charset="0"/>
                        </a:defRPr>
                      </a:lvl7pPr>
                      <a:lvl8pPr marL="3429000" indent="-228600" fontAlgn="base">
                        <a:lnSpc>
                          <a:spcPct val="150000"/>
                        </a:lnSpc>
                        <a:spcBef>
                          <a:spcPct val="20000"/>
                        </a:spcBef>
                        <a:spcAft>
                          <a:spcPct val="0"/>
                        </a:spcAft>
                        <a:defRPr sz="2000">
                          <a:solidFill>
                            <a:schemeClr val="tx1"/>
                          </a:solidFill>
                          <a:latin typeface="Verdana" panose="020B0604030504040204" pitchFamily="34" charset="0"/>
                        </a:defRPr>
                      </a:lvl8pPr>
                      <a:lvl9pPr marL="3886200" indent="-228600" fontAlgn="base">
                        <a:lnSpc>
                          <a:spcPct val="150000"/>
                        </a:lnSpc>
                        <a:spcBef>
                          <a:spcPct val="20000"/>
                        </a:spcBef>
                        <a:spcAft>
                          <a:spcPct val="0"/>
                        </a:spcAft>
                        <a:defRPr sz="2000">
                          <a:solidFill>
                            <a:schemeClr val="tx1"/>
                          </a:solidFill>
                          <a:latin typeface="Verdana" panose="020B0604030504040204" pitchFamily="34" charset="0"/>
                        </a:defRPr>
                      </a:lvl9pPr>
                    </a:lstStyle>
                    <a:p>
                      <a:pPr marL="342900" marR="0" lvl="0" indent="-342900" algn="ctr" defTabSz="914400" rtl="0" eaLnBrk="1" fontAlgn="base" latinLnBrk="0" hangingPunct="1">
                        <a:lnSpc>
                          <a:spcPct val="150000"/>
                        </a:lnSpc>
                        <a:spcBef>
                          <a:spcPct val="0"/>
                        </a:spcBef>
                        <a:spcAft>
                          <a:spcPct val="0"/>
                        </a:spcAft>
                        <a:buClrTx/>
                        <a:buSzTx/>
                        <a:buFontTx/>
                        <a:buNone/>
                        <a:tabLst/>
                      </a:pPr>
                      <a:r>
                        <a:rPr kumimoji="0" lang="en-GB" altLang="en-US" sz="800" b="1"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rPr>
                        <a:t>Unknown by Self</a:t>
                      </a:r>
                      <a:endParaRPr kumimoji="0" lang="en-GB" altLang="en-US" sz="800" b="0"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endParaRPr>
                    </a:p>
                  </a:txBody>
                  <a:tcPr marT="25718" marB="25718"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61481157"/>
                  </a:ext>
                </a:extLst>
              </a:tr>
              <a:tr h="1172674">
                <a:tc>
                  <a:txBody>
                    <a:bodyPr/>
                    <a:lstStyle>
                      <a:lvl1pPr marL="342900" indent="-342900" algn="l">
                        <a:lnSpc>
                          <a:spcPct val="150000"/>
                        </a:lnSpc>
                        <a:spcBef>
                          <a:spcPct val="20000"/>
                        </a:spcBef>
                        <a:defRPr sz="2000">
                          <a:solidFill>
                            <a:schemeClr val="tx1"/>
                          </a:solidFill>
                          <a:latin typeface="Verdana" panose="020B0604030504040204" pitchFamily="34" charset="0"/>
                        </a:defRPr>
                      </a:lvl1pPr>
                      <a:lvl2pPr marL="742950" indent="-285750" algn="l">
                        <a:lnSpc>
                          <a:spcPct val="150000"/>
                        </a:lnSpc>
                        <a:spcBef>
                          <a:spcPct val="20000"/>
                        </a:spcBef>
                        <a:defRPr sz="2000">
                          <a:solidFill>
                            <a:schemeClr val="tx1"/>
                          </a:solidFill>
                          <a:latin typeface="Verdana" panose="020B0604030504040204" pitchFamily="34" charset="0"/>
                        </a:defRPr>
                      </a:lvl2pPr>
                      <a:lvl3pPr marL="1143000" indent="-228600" algn="l">
                        <a:lnSpc>
                          <a:spcPct val="150000"/>
                        </a:lnSpc>
                        <a:spcBef>
                          <a:spcPct val="20000"/>
                        </a:spcBef>
                        <a:defRPr sz="2000">
                          <a:solidFill>
                            <a:schemeClr val="tx1"/>
                          </a:solidFill>
                          <a:latin typeface="Verdana" panose="020B0604030504040204" pitchFamily="34" charset="0"/>
                        </a:defRPr>
                      </a:lvl3pPr>
                      <a:lvl4pPr marL="1600200" indent="-228600" algn="l">
                        <a:lnSpc>
                          <a:spcPct val="150000"/>
                        </a:lnSpc>
                        <a:spcBef>
                          <a:spcPct val="20000"/>
                        </a:spcBef>
                        <a:defRPr sz="2000">
                          <a:solidFill>
                            <a:schemeClr val="tx1"/>
                          </a:solidFill>
                          <a:latin typeface="Verdana" panose="020B0604030504040204" pitchFamily="34" charset="0"/>
                        </a:defRPr>
                      </a:lvl4pPr>
                      <a:lvl5pPr marL="2057400" indent="-228600" algn="l">
                        <a:lnSpc>
                          <a:spcPct val="150000"/>
                        </a:lnSpc>
                        <a:spcBef>
                          <a:spcPct val="20000"/>
                        </a:spcBef>
                        <a:defRPr sz="2000">
                          <a:solidFill>
                            <a:schemeClr val="tx1"/>
                          </a:solidFill>
                          <a:latin typeface="Verdana" panose="020B0604030504040204" pitchFamily="34" charset="0"/>
                        </a:defRPr>
                      </a:lvl5pPr>
                      <a:lvl6pPr marL="2514600" indent="-228600" fontAlgn="base">
                        <a:lnSpc>
                          <a:spcPct val="150000"/>
                        </a:lnSpc>
                        <a:spcBef>
                          <a:spcPct val="20000"/>
                        </a:spcBef>
                        <a:spcAft>
                          <a:spcPct val="0"/>
                        </a:spcAft>
                        <a:defRPr sz="2000">
                          <a:solidFill>
                            <a:schemeClr val="tx1"/>
                          </a:solidFill>
                          <a:latin typeface="Verdana" panose="020B0604030504040204" pitchFamily="34" charset="0"/>
                        </a:defRPr>
                      </a:lvl6pPr>
                      <a:lvl7pPr marL="2971800" indent="-228600" fontAlgn="base">
                        <a:lnSpc>
                          <a:spcPct val="150000"/>
                        </a:lnSpc>
                        <a:spcBef>
                          <a:spcPct val="20000"/>
                        </a:spcBef>
                        <a:spcAft>
                          <a:spcPct val="0"/>
                        </a:spcAft>
                        <a:defRPr sz="2000">
                          <a:solidFill>
                            <a:schemeClr val="tx1"/>
                          </a:solidFill>
                          <a:latin typeface="Verdana" panose="020B0604030504040204" pitchFamily="34" charset="0"/>
                        </a:defRPr>
                      </a:lvl7pPr>
                      <a:lvl8pPr marL="3429000" indent="-228600" fontAlgn="base">
                        <a:lnSpc>
                          <a:spcPct val="150000"/>
                        </a:lnSpc>
                        <a:spcBef>
                          <a:spcPct val="20000"/>
                        </a:spcBef>
                        <a:spcAft>
                          <a:spcPct val="0"/>
                        </a:spcAft>
                        <a:defRPr sz="2000">
                          <a:solidFill>
                            <a:schemeClr val="tx1"/>
                          </a:solidFill>
                          <a:latin typeface="Verdana" panose="020B0604030504040204" pitchFamily="34" charset="0"/>
                        </a:defRPr>
                      </a:lvl8pPr>
                      <a:lvl9pPr marL="3886200" indent="-228600" fontAlgn="base">
                        <a:lnSpc>
                          <a:spcPct val="150000"/>
                        </a:lnSpc>
                        <a:spcBef>
                          <a:spcPct val="20000"/>
                        </a:spcBef>
                        <a:spcAft>
                          <a:spcPct val="0"/>
                        </a:spcAft>
                        <a:defRPr sz="2000">
                          <a:solidFill>
                            <a:schemeClr val="tx1"/>
                          </a:solidFill>
                          <a:latin typeface="Verdana" panose="020B0604030504040204" pitchFamily="34" charset="0"/>
                        </a:defRPr>
                      </a:lvl9pPr>
                    </a:lstStyle>
                    <a:p>
                      <a:pPr marL="342900" marR="0" lvl="0" indent="-342900" algn="ctr" defTabSz="914400" rtl="0" eaLnBrk="1" fontAlgn="base" latinLnBrk="0" hangingPunct="1">
                        <a:lnSpc>
                          <a:spcPct val="150000"/>
                        </a:lnSpc>
                        <a:spcBef>
                          <a:spcPct val="0"/>
                        </a:spcBef>
                        <a:spcAft>
                          <a:spcPct val="0"/>
                        </a:spcAft>
                        <a:buClrTx/>
                        <a:buSzTx/>
                        <a:buFontTx/>
                        <a:buNone/>
                        <a:tabLst/>
                      </a:pPr>
                      <a:r>
                        <a:rPr kumimoji="0" lang="en-GB" altLang="en-US" sz="800" b="1"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rPr>
                        <a:t>Known by</a:t>
                      </a:r>
                      <a:endParaRPr kumimoji="0" lang="en-GB" altLang="en-US" sz="800" b="0"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endParaRPr>
                    </a:p>
                    <a:p>
                      <a:pPr marL="342900" marR="0" lvl="0" indent="-342900" algn="ctr" defTabSz="914400" rtl="0" eaLnBrk="1" fontAlgn="base" latinLnBrk="0" hangingPunct="1">
                        <a:lnSpc>
                          <a:spcPct val="150000"/>
                        </a:lnSpc>
                        <a:spcBef>
                          <a:spcPct val="0"/>
                        </a:spcBef>
                        <a:spcAft>
                          <a:spcPct val="0"/>
                        </a:spcAft>
                        <a:buClrTx/>
                        <a:buSzTx/>
                        <a:buFontTx/>
                        <a:buNone/>
                        <a:tabLst/>
                      </a:pPr>
                      <a:r>
                        <a:rPr kumimoji="0" lang="en-GB" altLang="en-US" sz="800" b="1"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rPr>
                        <a:t>others</a:t>
                      </a:r>
                      <a:endParaRPr kumimoji="0" lang="en-GB" altLang="en-US" sz="800" b="0"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endParaRPr>
                    </a:p>
                  </a:txBody>
                  <a:tcPr marT="25718" marB="25718" anchor="ctr" horzOverflow="overflow">
                    <a:lnL w="9525"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lgn="l">
                        <a:lnSpc>
                          <a:spcPct val="150000"/>
                        </a:lnSpc>
                        <a:spcBef>
                          <a:spcPct val="20000"/>
                        </a:spcBef>
                        <a:defRPr sz="2000">
                          <a:solidFill>
                            <a:schemeClr val="tx1"/>
                          </a:solidFill>
                          <a:latin typeface="Verdana" panose="020B0604030504040204" pitchFamily="34" charset="0"/>
                        </a:defRPr>
                      </a:lvl1pPr>
                      <a:lvl2pPr marL="742950" indent="-285750" algn="l">
                        <a:lnSpc>
                          <a:spcPct val="150000"/>
                        </a:lnSpc>
                        <a:spcBef>
                          <a:spcPct val="20000"/>
                        </a:spcBef>
                        <a:defRPr sz="2000">
                          <a:solidFill>
                            <a:schemeClr val="tx1"/>
                          </a:solidFill>
                          <a:latin typeface="Verdana" panose="020B0604030504040204" pitchFamily="34" charset="0"/>
                        </a:defRPr>
                      </a:lvl2pPr>
                      <a:lvl3pPr marL="1143000" indent="-228600" algn="l">
                        <a:lnSpc>
                          <a:spcPct val="150000"/>
                        </a:lnSpc>
                        <a:spcBef>
                          <a:spcPct val="20000"/>
                        </a:spcBef>
                        <a:defRPr sz="2000">
                          <a:solidFill>
                            <a:schemeClr val="tx1"/>
                          </a:solidFill>
                          <a:latin typeface="Verdana" panose="020B0604030504040204" pitchFamily="34" charset="0"/>
                        </a:defRPr>
                      </a:lvl3pPr>
                      <a:lvl4pPr marL="1600200" indent="-228600" algn="l">
                        <a:lnSpc>
                          <a:spcPct val="150000"/>
                        </a:lnSpc>
                        <a:spcBef>
                          <a:spcPct val="20000"/>
                        </a:spcBef>
                        <a:defRPr sz="2000">
                          <a:solidFill>
                            <a:schemeClr val="tx1"/>
                          </a:solidFill>
                          <a:latin typeface="Verdana" panose="020B0604030504040204" pitchFamily="34" charset="0"/>
                        </a:defRPr>
                      </a:lvl4pPr>
                      <a:lvl5pPr marL="2057400" indent="-228600" algn="l">
                        <a:lnSpc>
                          <a:spcPct val="150000"/>
                        </a:lnSpc>
                        <a:spcBef>
                          <a:spcPct val="20000"/>
                        </a:spcBef>
                        <a:defRPr sz="2000">
                          <a:solidFill>
                            <a:schemeClr val="tx1"/>
                          </a:solidFill>
                          <a:latin typeface="Verdana" panose="020B0604030504040204" pitchFamily="34" charset="0"/>
                        </a:defRPr>
                      </a:lvl5pPr>
                      <a:lvl6pPr marL="2514600" indent="-228600" fontAlgn="base">
                        <a:lnSpc>
                          <a:spcPct val="150000"/>
                        </a:lnSpc>
                        <a:spcBef>
                          <a:spcPct val="20000"/>
                        </a:spcBef>
                        <a:spcAft>
                          <a:spcPct val="0"/>
                        </a:spcAft>
                        <a:defRPr sz="2000">
                          <a:solidFill>
                            <a:schemeClr val="tx1"/>
                          </a:solidFill>
                          <a:latin typeface="Verdana" panose="020B0604030504040204" pitchFamily="34" charset="0"/>
                        </a:defRPr>
                      </a:lvl6pPr>
                      <a:lvl7pPr marL="2971800" indent="-228600" fontAlgn="base">
                        <a:lnSpc>
                          <a:spcPct val="150000"/>
                        </a:lnSpc>
                        <a:spcBef>
                          <a:spcPct val="20000"/>
                        </a:spcBef>
                        <a:spcAft>
                          <a:spcPct val="0"/>
                        </a:spcAft>
                        <a:defRPr sz="2000">
                          <a:solidFill>
                            <a:schemeClr val="tx1"/>
                          </a:solidFill>
                          <a:latin typeface="Verdana" panose="020B0604030504040204" pitchFamily="34" charset="0"/>
                        </a:defRPr>
                      </a:lvl7pPr>
                      <a:lvl8pPr marL="3429000" indent="-228600" fontAlgn="base">
                        <a:lnSpc>
                          <a:spcPct val="150000"/>
                        </a:lnSpc>
                        <a:spcBef>
                          <a:spcPct val="20000"/>
                        </a:spcBef>
                        <a:spcAft>
                          <a:spcPct val="0"/>
                        </a:spcAft>
                        <a:defRPr sz="2000">
                          <a:solidFill>
                            <a:schemeClr val="tx1"/>
                          </a:solidFill>
                          <a:latin typeface="Verdana" panose="020B0604030504040204" pitchFamily="34" charset="0"/>
                        </a:defRPr>
                      </a:lvl8pPr>
                      <a:lvl9pPr marL="3886200" indent="-228600" fontAlgn="base">
                        <a:lnSpc>
                          <a:spcPct val="150000"/>
                        </a:lnSpc>
                        <a:spcBef>
                          <a:spcPct val="20000"/>
                        </a:spcBef>
                        <a:spcAft>
                          <a:spcPct val="0"/>
                        </a:spcAft>
                        <a:defRPr sz="2000">
                          <a:solidFill>
                            <a:schemeClr val="tx1"/>
                          </a:solidFill>
                          <a:latin typeface="Verdana" panose="020B0604030504040204" pitchFamily="34" charset="0"/>
                        </a:defRPr>
                      </a:lvl9pPr>
                    </a:lstStyle>
                    <a:p>
                      <a:pPr marL="342900" marR="0" lvl="0" indent="-342900" algn="ctr" defTabSz="914400" rtl="0" eaLnBrk="1" fontAlgn="base" latinLnBrk="0" hangingPunct="1">
                        <a:lnSpc>
                          <a:spcPct val="150000"/>
                        </a:lnSpc>
                        <a:spcBef>
                          <a:spcPct val="0"/>
                        </a:spcBef>
                        <a:spcAft>
                          <a:spcPct val="0"/>
                        </a:spcAft>
                        <a:buClrTx/>
                        <a:buSzTx/>
                        <a:buFontTx/>
                        <a:buNone/>
                        <a:tabLst/>
                      </a:pPr>
                      <a:r>
                        <a:rPr kumimoji="0" lang="en-GB" altLang="en-US" sz="800" b="1"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rPr>
                        <a:t>Open Area</a:t>
                      </a:r>
                      <a:endParaRPr kumimoji="0" lang="en-GB" altLang="en-US" sz="800" b="0"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endParaRPr>
                    </a:p>
                  </a:txBody>
                  <a:tcPr marL="90000" marR="90000" marT="26325" marB="26325" anchor="ctr" anchorCtr="1" horzOverflow="overflow">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lnTlToBr>
                      <a:noFill/>
                    </a:lnTlToBr>
                    <a:lnBlToTr>
                      <a:noFill/>
                    </a:lnBlToTr>
                    <a:solidFill>
                      <a:schemeClr val="accent1"/>
                    </a:solidFill>
                  </a:tcPr>
                </a:tc>
                <a:tc>
                  <a:txBody>
                    <a:bodyPr/>
                    <a:lstStyle>
                      <a:lvl1pPr marL="342900" indent="-342900" algn="l">
                        <a:lnSpc>
                          <a:spcPct val="150000"/>
                        </a:lnSpc>
                        <a:spcBef>
                          <a:spcPct val="20000"/>
                        </a:spcBef>
                        <a:defRPr sz="2000">
                          <a:solidFill>
                            <a:schemeClr val="tx1"/>
                          </a:solidFill>
                          <a:latin typeface="Verdana" panose="020B0604030504040204" pitchFamily="34" charset="0"/>
                        </a:defRPr>
                      </a:lvl1pPr>
                      <a:lvl2pPr marL="742950" indent="-285750" algn="l">
                        <a:lnSpc>
                          <a:spcPct val="150000"/>
                        </a:lnSpc>
                        <a:spcBef>
                          <a:spcPct val="20000"/>
                        </a:spcBef>
                        <a:defRPr sz="2000">
                          <a:solidFill>
                            <a:schemeClr val="tx1"/>
                          </a:solidFill>
                          <a:latin typeface="Verdana" panose="020B0604030504040204" pitchFamily="34" charset="0"/>
                        </a:defRPr>
                      </a:lvl2pPr>
                      <a:lvl3pPr marL="1143000" indent="-228600" algn="l">
                        <a:lnSpc>
                          <a:spcPct val="150000"/>
                        </a:lnSpc>
                        <a:spcBef>
                          <a:spcPct val="20000"/>
                        </a:spcBef>
                        <a:defRPr sz="2000">
                          <a:solidFill>
                            <a:schemeClr val="tx1"/>
                          </a:solidFill>
                          <a:latin typeface="Verdana" panose="020B0604030504040204" pitchFamily="34" charset="0"/>
                        </a:defRPr>
                      </a:lvl3pPr>
                      <a:lvl4pPr marL="1600200" indent="-228600" algn="l">
                        <a:lnSpc>
                          <a:spcPct val="150000"/>
                        </a:lnSpc>
                        <a:spcBef>
                          <a:spcPct val="20000"/>
                        </a:spcBef>
                        <a:defRPr sz="2000">
                          <a:solidFill>
                            <a:schemeClr val="tx1"/>
                          </a:solidFill>
                          <a:latin typeface="Verdana" panose="020B0604030504040204" pitchFamily="34" charset="0"/>
                        </a:defRPr>
                      </a:lvl4pPr>
                      <a:lvl5pPr marL="2057400" indent="-228600" algn="l">
                        <a:lnSpc>
                          <a:spcPct val="150000"/>
                        </a:lnSpc>
                        <a:spcBef>
                          <a:spcPct val="20000"/>
                        </a:spcBef>
                        <a:defRPr sz="2000">
                          <a:solidFill>
                            <a:schemeClr val="tx1"/>
                          </a:solidFill>
                          <a:latin typeface="Verdana" panose="020B0604030504040204" pitchFamily="34" charset="0"/>
                        </a:defRPr>
                      </a:lvl5pPr>
                      <a:lvl6pPr marL="2514600" indent="-228600" fontAlgn="base">
                        <a:lnSpc>
                          <a:spcPct val="150000"/>
                        </a:lnSpc>
                        <a:spcBef>
                          <a:spcPct val="20000"/>
                        </a:spcBef>
                        <a:spcAft>
                          <a:spcPct val="0"/>
                        </a:spcAft>
                        <a:defRPr sz="2000">
                          <a:solidFill>
                            <a:schemeClr val="tx1"/>
                          </a:solidFill>
                          <a:latin typeface="Verdana" panose="020B0604030504040204" pitchFamily="34" charset="0"/>
                        </a:defRPr>
                      </a:lvl6pPr>
                      <a:lvl7pPr marL="2971800" indent="-228600" fontAlgn="base">
                        <a:lnSpc>
                          <a:spcPct val="150000"/>
                        </a:lnSpc>
                        <a:spcBef>
                          <a:spcPct val="20000"/>
                        </a:spcBef>
                        <a:spcAft>
                          <a:spcPct val="0"/>
                        </a:spcAft>
                        <a:defRPr sz="2000">
                          <a:solidFill>
                            <a:schemeClr val="tx1"/>
                          </a:solidFill>
                          <a:latin typeface="Verdana" panose="020B0604030504040204" pitchFamily="34" charset="0"/>
                        </a:defRPr>
                      </a:lvl7pPr>
                      <a:lvl8pPr marL="3429000" indent="-228600" fontAlgn="base">
                        <a:lnSpc>
                          <a:spcPct val="150000"/>
                        </a:lnSpc>
                        <a:spcBef>
                          <a:spcPct val="20000"/>
                        </a:spcBef>
                        <a:spcAft>
                          <a:spcPct val="0"/>
                        </a:spcAft>
                        <a:defRPr sz="2000">
                          <a:solidFill>
                            <a:schemeClr val="tx1"/>
                          </a:solidFill>
                          <a:latin typeface="Verdana" panose="020B0604030504040204" pitchFamily="34" charset="0"/>
                        </a:defRPr>
                      </a:lvl8pPr>
                      <a:lvl9pPr marL="3886200" indent="-228600" fontAlgn="base">
                        <a:lnSpc>
                          <a:spcPct val="150000"/>
                        </a:lnSpc>
                        <a:spcBef>
                          <a:spcPct val="20000"/>
                        </a:spcBef>
                        <a:spcAft>
                          <a:spcPct val="0"/>
                        </a:spcAft>
                        <a:defRPr sz="2000">
                          <a:solidFill>
                            <a:schemeClr val="tx1"/>
                          </a:solidFill>
                          <a:latin typeface="Verdana" panose="020B0604030504040204" pitchFamily="34" charset="0"/>
                        </a:defRPr>
                      </a:lvl9pPr>
                    </a:lstStyle>
                    <a:p>
                      <a:pPr marL="342900" marR="0" lvl="0" indent="-342900" algn="ctr" defTabSz="914400" rtl="0" eaLnBrk="1" fontAlgn="base" latinLnBrk="0" hangingPunct="1">
                        <a:lnSpc>
                          <a:spcPct val="150000"/>
                        </a:lnSpc>
                        <a:spcBef>
                          <a:spcPct val="0"/>
                        </a:spcBef>
                        <a:spcAft>
                          <a:spcPct val="0"/>
                        </a:spcAft>
                        <a:buClrTx/>
                        <a:buSzTx/>
                        <a:buFontTx/>
                        <a:buNone/>
                        <a:tabLst/>
                      </a:pPr>
                      <a:r>
                        <a:rPr kumimoji="0" lang="en-GB" altLang="en-US" sz="800" b="1"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rPr>
                        <a:t>Blind Area</a:t>
                      </a:r>
                      <a:endParaRPr kumimoji="0" lang="en-GB" altLang="en-US" sz="800" b="0"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endParaRPr>
                    </a:p>
                  </a:txBody>
                  <a:tcPr marL="90000" marR="90000" marT="26325" marB="26325" anchor="ctr" anchorCtr="1" horzOverflow="overflow">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lnTlToBr>
                      <a:noFill/>
                    </a:lnTlToBr>
                    <a:lnBlToTr>
                      <a:noFill/>
                    </a:lnBlToTr>
                    <a:solidFill>
                      <a:srgbClr val="FF0066"/>
                    </a:solidFill>
                  </a:tcPr>
                </a:tc>
                <a:extLst>
                  <a:ext uri="{0D108BD9-81ED-4DB2-BD59-A6C34878D82A}">
                    <a16:rowId xmlns:a16="http://schemas.microsoft.com/office/drawing/2014/main" val="531740366"/>
                  </a:ext>
                </a:extLst>
              </a:tr>
              <a:tr h="1172674">
                <a:tc>
                  <a:txBody>
                    <a:bodyPr/>
                    <a:lstStyle>
                      <a:lvl1pPr marL="342900" indent="-342900" algn="l">
                        <a:lnSpc>
                          <a:spcPct val="150000"/>
                        </a:lnSpc>
                        <a:spcBef>
                          <a:spcPct val="20000"/>
                        </a:spcBef>
                        <a:defRPr sz="2000">
                          <a:solidFill>
                            <a:schemeClr val="tx1"/>
                          </a:solidFill>
                          <a:latin typeface="Verdana" panose="020B0604030504040204" pitchFamily="34" charset="0"/>
                        </a:defRPr>
                      </a:lvl1pPr>
                      <a:lvl2pPr marL="742950" indent="-285750" algn="l">
                        <a:lnSpc>
                          <a:spcPct val="150000"/>
                        </a:lnSpc>
                        <a:spcBef>
                          <a:spcPct val="20000"/>
                        </a:spcBef>
                        <a:defRPr sz="2000">
                          <a:solidFill>
                            <a:schemeClr val="tx1"/>
                          </a:solidFill>
                          <a:latin typeface="Verdana" panose="020B0604030504040204" pitchFamily="34" charset="0"/>
                        </a:defRPr>
                      </a:lvl2pPr>
                      <a:lvl3pPr marL="1143000" indent="-228600" algn="l">
                        <a:lnSpc>
                          <a:spcPct val="150000"/>
                        </a:lnSpc>
                        <a:spcBef>
                          <a:spcPct val="20000"/>
                        </a:spcBef>
                        <a:defRPr sz="2000">
                          <a:solidFill>
                            <a:schemeClr val="tx1"/>
                          </a:solidFill>
                          <a:latin typeface="Verdana" panose="020B0604030504040204" pitchFamily="34" charset="0"/>
                        </a:defRPr>
                      </a:lvl3pPr>
                      <a:lvl4pPr marL="1600200" indent="-228600" algn="l">
                        <a:lnSpc>
                          <a:spcPct val="150000"/>
                        </a:lnSpc>
                        <a:spcBef>
                          <a:spcPct val="20000"/>
                        </a:spcBef>
                        <a:defRPr sz="2000">
                          <a:solidFill>
                            <a:schemeClr val="tx1"/>
                          </a:solidFill>
                          <a:latin typeface="Verdana" panose="020B0604030504040204" pitchFamily="34" charset="0"/>
                        </a:defRPr>
                      </a:lvl4pPr>
                      <a:lvl5pPr marL="2057400" indent="-228600" algn="l">
                        <a:lnSpc>
                          <a:spcPct val="150000"/>
                        </a:lnSpc>
                        <a:spcBef>
                          <a:spcPct val="20000"/>
                        </a:spcBef>
                        <a:defRPr sz="2000">
                          <a:solidFill>
                            <a:schemeClr val="tx1"/>
                          </a:solidFill>
                          <a:latin typeface="Verdana" panose="020B0604030504040204" pitchFamily="34" charset="0"/>
                        </a:defRPr>
                      </a:lvl5pPr>
                      <a:lvl6pPr marL="2514600" indent="-228600" fontAlgn="base">
                        <a:lnSpc>
                          <a:spcPct val="150000"/>
                        </a:lnSpc>
                        <a:spcBef>
                          <a:spcPct val="20000"/>
                        </a:spcBef>
                        <a:spcAft>
                          <a:spcPct val="0"/>
                        </a:spcAft>
                        <a:defRPr sz="2000">
                          <a:solidFill>
                            <a:schemeClr val="tx1"/>
                          </a:solidFill>
                          <a:latin typeface="Verdana" panose="020B0604030504040204" pitchFamily="34" charset="0"/>
                        </a:defRPr>
                      </a:lvl6pPr>
                      <a:lvl7pPr marL="2971800" indent="-228600" fontAlgn="base">
                        <a:lnSpc>
                          <a:spcPct val="150000"/>
                        </a:lnSpc>
                        <a:spcBef>
                          <a:spcPct val="20000"/>
                        </a:spcBef>
                        <a:spcAft>
                          <a:spcPct val="0"/>
                        </a:spcAft>
                        <a:defRPr sz="2000">
                          <a:solidFill>
                            <a:schemeClr val="tx1"/>
                          </a:solidFill>
                          <a:latin typeface="Verdana" panose="020B0604030504040204" pitchFamily="34" charset="0"/>
                        </a:defRPr>
                      </a:lvl7pPr>
                      <a:lvl8pPr marL="3429000" indent="-228600" fontAlgn="base">
                        <a:lnSpc>
                          <a:spcPct val="150000"/>
                        </a:lnSpc>
                        <a:spcBef>
                          <a:spcPct val="20000"/>
                        </a:spcBef>
                        <a:spcAft>
                          <a:spcPct val="0"/>
                        </a:spcAft>
                        <a:defRPr sz="2000">
                          <a:solidFill>
                            <a:schemeClr val="tx1"/>
                          </a:solidFill>
                          <a:latin typeface="Verdana" panose="020B0604030504040204" pitchFamily="34" charset="0"/>
                        </a:defRPr>
                      </a:lvl8pPr>
                      <a:lvl9pPr marL="3886200" indent="-228600" fontAlgn="base">
                        <a:lnSpc>
                          <a:spcPct val="150000"/>
                        </a:lnSpc>
                        <a:spcBef>
                          <a:spcPct val="20000"/>
                        </a:spcBef>
                        <a:spcAft>
                          <a:spcPct val="0"/>
                        </a:spcAft>
                        <a:defRPr sz="2000">
                          <a:solidFill>
                            <a:schemeClr val="tx1"/>
                          </a:solidFill>
                          <a:latin typeface="Verdana" panose="020B0604030504040204" pitchFamily="34" charset="0"/>
                        </a:defRPr>
                      </a:lvl9pPr>
                    </a:lstStyle>
                    <a:p>
                      <a:pPr marL="342900" marR="0" lvl="0" indent="-342900" algn="ctr" defTabSz="914400" rtl="0" eaLnBrk="1" fontAlgn="base" latinLnBrk="0" hangingPunct="1">
                        <a:lnSpc>
                          <a:spcPct val="150000"/>
                        </a:lnSpc>
                        <a:spcBef>
                          <a:spcPct val="0"/>
                        </a:spcBef>
                        <a:spcAft>
                          <a:spcPct val="0"/>
                        </a:spcAft>
                        <a:buClrTx/>
                        <a:buSzTx/>
                        <a:buFontTx/>
                        <a:buNone/>
                        <a:tabLst/>
                      </a:pPr>
                      <a:r>
                        <a:rPr kumimoji="0" lang="en-GB" altLang="en-US" sz="800" b="1"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rPr>
                        <a:t>Unknown by</a:t>
                      </a:r>
                      <a:endParaRPr kumimoji="0" lang="en-GB" altLang="en-US" sz="800" b="0"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endParaRPr>
                    </a:p>
                    <a:p>
                      <a:pPr marL="342900" marR="0" lvl="0" indent="-342900" algn="ctr" defTabSz="914400" rtl="0" eaLnBrk="1" fontAlgn="base" latinLnBrk="0" hangingPunct="1">
                        <a:lnSpc>
                          <a:spcPct val="150000"/>
                        </a:lnSpc>
                        <a:spcBef>
                          <a:spcPct val="0"/>
                        </a:spcBef>
                        <a:spcAft>
                          <a:spcPct val="0"/>
                        </a:spcAft>
                        <a:buClrTx/>
                        <a:buSzTx/>
                        <a:buFontTx/>
                        <a:buNone/>
                        <a:tabLst/>
                      </a:pPr>
                      <a:r>
                        <a:rPr kumimoji="0" lang="en-GB" altLang="en-US" sz="800" b="1"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rPr>
                        <a:t>others</a:t>
                      </a:r>
                      <a:endParaRPr kumimoji="0" lang="en-GB" altLang="en-US" sz="800" b="0"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endParaRPr>
                    </a:p>
                  </a:txBody>
                  <a:tcPr marT="25718" marB="25718" anchor="ctr" horzOverflow="overflow">
                    <a:lnL w="9525"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lgn="l">
                        <a:lnSpc>
                          <a:spcPct val="150000"/>
                        </a:lnSpc>
                        <a:spcBef>
                          <a:spcPct val="20000"/>
                        </a:spcBef>
                        <a:defRPr sz="2000">
                          <a:solidFill>
                            <a:schemeClr val="tx1"/>
                          </a:solidFill>
                          <a:latin typeface="Verdana" panose="020B0604030504040204" pitchFamily="34" charset="0"/>
                        </a:defRPr>
                      </a:lvl1pPr>
                      <a:lvl2pPr marL="742950" indent="-285750" algn="l">
                        <a:lnSpc>
                          <a:spcPct val="150000"/>
                        </a:lnSpc>
                        <a:spcBef>
                          <a:spcPct val="20000"/>
                        </a:spcBef>
                        <a:defRPr sz="2000">
                          <a:solidFill>
                            <a:schemeClr val="tx1"/>
                          </a:solidFill>
                          <a:latin typeface="Verdana" panose="020B0604030504040204" pitchFamily="34" charset="0"/>
                        </a:defRPr>
                      </a:lvl2pPr>
                      <a:lvl3pPr marL="1143000" indent="-228600" algn="l">
                        <a:lnSpc>
                          <a:spcPct val="150000"/>
                        </a:lnSpc>
                        <a:spcBef>
                          <a:spcPct val="20000"/>
                        </a:spcBef>
                        <a:defRPr sz="2000">
                          <a:solidFill>
                            <a:schemeClr val="tx1"/>
                          </a:solidFill>
                          <a:latin typeface="Verdana" panose="020B0604030504040204" pitchFamily="34" charset="0"/>
                        </a:defRPr>
                      </a:lvl3pPr>
                      <a:lvl4pPr marL="1600200" indent="-228600" algn="l">
                        <a:lnSpc>
                          <a:spcPct val="150000"/>
                        </a:lnSpc>
                        <a:spcBef>
                          <a:spcPct val="20000"/>
                        </a:spcBef>
                        <a:defRPr sz="2000">
                          <a:solidFill>
                            <a:schemeClr val="tx1"/>
                          </a:solidFill>
                          <a:latin typeface="Verdana" panose="020B0604030504040204" pitchFamily="34" charset="0"/>
                        </a:defRPr>
                      </a:lvl4pPr>
                      <a:lvl5pPr marL="2057400" indent="-228600" algn="l">
                        <a:lnSpc>
                          <a:spcPct val="150000"/>
                        </a:lnSpc>
                        <a:spcBef>
                          <a:spcPct val="20000"/>
                        </a:spcBef>
                        <a:defRPr sz="2000">
                          <a:solidFill>
                            <a:schemeClr val="tx1"/>
                          </a:solidFill>
                          <a:latin typeface="Verdana" panose="020B0604030504040204" pitchFamily="34" charset="0"/>
                        </a:defRPr>
                      </a:lvl5pPr>
                      <a:lvl6pPr marL="2514600" indent="-228600" fontAlgn="base">
                        <a:lnSpc>
                          <a:spcPct val="150000"/>
                        </a:lnSpc>
                        <a:spcBef>
                          <a:spcPct val="20000"/>
                        </a:spcBef>
                        <a:spcAft>
                          <a:spcPct val="0"/>
                        </a:spcAft>
                        <a:defRPr sz="2000">
                          <a:solidFill>
                            <a:schemeClr val="tx1"/>
                          </a:solidFill>
                          <a:latin typeface="Verdana" panose="020B0604030504040204" pitchFamily="34" charset="0"/>
                        </a:defRPr>
                      </a:lvl6pPr>
                      <a:lvl7pPr marL="2971800" indent="-228600" fontAlgn="base">
                        <a:lnSpc>
                          <a:spcPct val="150000"/>
                        </a:lnSpc>
                        <a:spcBef>
                          <a:spcPct val="20000"/>
                        </a:spcBef>
                        <a:spcAft>
                          <a:spcPct val="0"/>
                        </a:spcAft>
                        <a:defRPr sz="2000">
                          <a:solidFill>
                            <a:schemeClr val="tx1"/>
                          </a:solidFill>
                          <a:latin typeface="Verdana" panose="020B0604030504040204" pitchFamily="34" charset="0"/>
                        </a:defRPr>
                      </a:lvl7pPr>
                      <a:lvl8pPr marL="3429000" indent="-228600" fontAlgn="base">
                        <a:lnSpc>
                          <a:spcPct val="150000"/>
                        </a:lnSpc>
                        <a:spcBef>
                          <a:spcPct val="20000"/>
                        </a:spcBef>
                        <a:spcAft>
                          <a:spcPct val="0"/>
                        </a:spcAft>
                        <a:defRPr sz="2000">
                          <a:solidFill>
                            <a:schemeClr val="tx1"/>
                          </a:solidFill>
                          <a:latin typeface="Verdana" panose="020B0604030504040204" pitchFamily="34" charset="0"/>
                        </a:defRPr>
                      </a:lvl8pPr>
                      <a:lvl9pPr marL="3886200" indent="-228600" fontAlgn="base">
                        <a:lnSpc>
                          <a:spcPct val="150000"/>
                        </a:lnSpc>
                        <a:spcBef>
                          <a:spcPct val="20000"/>
                        </a:spcBef>
                        <a:spcAft>
                          <a:spcPct val="0"/>
                        </a:spcAft>
                        <a:defRPr sz="2000">
                          <a:solidFill>
                            <a:schemeClr val="tx1"/>
                          </a:solidFill>
                          <a:latin typeface="Verdana" panose="020B0604030504040204" pitchFamily="34" charset="0"/>
                        </a:defRPr>
                      </a:lvl9pPr>
                    </a:lstStyle>
                    <a:p>
                      <a:pPr marL="342900" marR="0" lvl="0" indent="-342900" algn="ctr" defTabSz="914400" rtl="0" eaLnBrk="1" fontAlgn="base" latinLnBrk="0" hangingPunct="1">
                        <a:lnSpc>
                          <a:spcPct val="150000"/>
                        </a:lnSpc>
                        <a:spcBef>
                          <a:spcPct val="0"/>
                        </a:spcBef>
                        <a:spcAft>
                          <a:spcPct val="0"/>
                        </a:spcAft>
                        <a:buClrTx/>
                        <a:buSzTx/>
                        <a:buFontTx/>
                        <a:buNone/>
                        <a:tabLst/>
                      </a:pPr>
                      <a:r>
                        <a:rPr kumimoji="0" lang="en-GB" altLang="en-US" sz="800" b="1"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rPr>
                        <a:t>Hidden Area</a:t>
                      </a:r>
                      <a:endParaRPr kumimoji="0" lang="en-GB" altLang="en-US" sz="800" b="0"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endParaRPr>
                    </a:p>
                  </a:txBody>
                  <a:tcPr marL="90000" marR="90000" marT="26325" marB="26325" anchor="ctr" anchorCtr="1" horzOverflow="overflow">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lnTlToBr>
                      <a:noFill/>
                    </a:lnTlToBr>
                    <a:lnBlToTr>
                      <a:noFill/>
                    </a:lnBlToTr>
                    <a:solidFill>
                      <a:schemeClr val="bg2"/>
                    </a:solidFill>
                  </a:tcPr>
                </a:tc>
                <a:tc>
                  <a:txBody>
                    <a:bodyPr/>
                    <a:lstStyle>
                      <a:lvl1pPr marL="342900" indent="-342900" algn="l">
                        <a:lnSpc>
                          <a:spcPct val="150000"/>
                        </a:lnSpc>
                        <a:spcBef>
                          <a:spcPct val="20000"/>
                        </a:spcBef>
                        <a:defRPr sz="2000">
                          <a:solidFill>
                            <a:schemeClr val="tx1"/>
                          </a:solidFill>
                          <a:latin typeface="Verdana" panose="020B0604030504040204" pitchFamily="34" charset="0"/>
                        </a:defRPr>
                      </a:lvl1pPr>
                      <a:lvl2pPr marL="742950" indent="-285750" algn="l">
                        <a:lnSpc>
                          <a:spcPct val="150000"/>
                        </a:lnSpc>
                        <a:spcBef>
                          <a:spcPct val="20000"/>
                        </a:spcBef>
                        <a:defRPr sz="2000">
                          <a:solidFill>
                            <a:schemeClr val="tx1"/>
                          </a:solidFill>
                          <a:latin typeface="Verdana" panose="020B0604030504040204" pitchFamily="34" charset="0"/>
                        </a:defRPr>
                      </a:lvl2pPr>
                      <a:lvl3pPr marL="1143000" indent="-228600" algn="l">
                        <a:lnSpc>
                          <a:spcPct val="150000"/>
                        </a:lnSpc>
                        <a:spcBef>
                          <a:spcPct val="20000"/>
                        </a:spcBef>
                        <a:defRPr sz="2000">
                          <a:solidFill>
                            <a:schemeClr val="tx1"/>
                          </a:solidFill>
                          <a:latin typeface="Verdana" panose="020B0604030504040204" pitchFamily="34" charset="0"/>
                        </a:defRPr>
                      </a:lvl3pPr>
                      <a:lvl4pPr marL="1600200" indent="-228600" algn="l">
                        <a:lnSpc>
                          <a:spcPct val="150000"/>
                        </a:lnSpc>
                        <a:spcBef>
                          <a:spcPct val="20000"/>
                        </a:spcBef>
                        <a:defRPr sz="2000">
                          <a:solidFill>
                            <a:schemeClr val="tx1"/>
                          </a:solidFill>
                          <a:latin typeface="Verdana" panose="020B0604030504040204" pitchFamily="34" charset="0"/>
                        </a:defRPr>
                      </a:lvl4pPr>
                      <a:lvl5pPr marL="2057400" indent="-228600" algn="l">
                        <a:lnSpc>
                          <a:spcPct val="150000"/>
                        </a:lnSpc>
                        <a:spcBef>
                          <a:spcPct val="20000"/>
                        </a:spcBef>
                        <a:defRPr sz="2000">
                          <a:solidFill>
                            <a:schemeClr val="tx1"/>
                          </a:solidFill>
                          <a:latin typeface="Verdana" panose="020B0604030504040204" pitchFamily="34" charset="0"/>
                        </a:defRPr>
                      </a:lvl5pPr>
                      <a:lvl6pPr marL="2514600" indent="-228600" fontAlgn="base">
                        <a:lnSpc>
                          <a:spcPct val="150000"/>
                        </a:lnSpc>
                        <a:spcBef>
                          <a:spcPct val="20000"/>
                        </a:spcBef>
                        <a:spcAft>
                          <a:spcPct val="0"/>
                        </a:spcAft>
                        <a:defRPr sz="2000">
                          <a:solidFill>
                            <a:schemeClr val="tx1"/>
                          </a:solidFill>
                          <a:latin typeface="Verdana" panose="020B0604030504040204" pitchFamily="34" charset="0"/>
                        </a:defRPr>
                      </a:lvl6pPr>
                      <a:lvl7pPr marL="2971800" indent="-228600" fontAlgn="base">
                        <a:lnSpc>
                          <a:spcPct val="150000"/>
                        </a:lnSpc>
                        <a:spcBef>
                          <a:spcPct val="20000"/>
                        </a:spcBef>
                        <a:spcAft>
                          <a:spcPct val="0"/>
                        </a:spcAft>
                        <a:defRPr sz="2000">
                          <a:solidFill>
                            <a:schemeClr val="tx1"/>
                          </a:solidFill>
                          <a:latin typeface="Verdana" panose="020B0604030504040204" pitchFamily="34" charset="0"/>
                        </a:defRPr>
                      </a:lvl7pPr>
                      <a:lvl8pPr marL="3429000" indent="-228600" fontAlgn="base">
                        <a:lnSpc>
                          <a:spcPct val="150000"/>
                        </a:lnSpc>
                        <a:spcBef>
                          <a:spcPct val="20000"/>
                        </a:spcBef>
                        <a:spcAft>
                          <a:spcPct val="0"/>
                        </a:spcAft>
                        <a:defRPr sz="2000">
                          <a:solidFill>
                            <a:schemeClr val="tx1"/>
                          </a:solidFill>
                          <a:latin typeface="Verdana" panose="020B0604030504040204" pitchFamily="34" charset="0"/>
                        </a:defRPr>
                      </a:lvl8pPr>
                      <a:lvl9pPr marL="3886200" indent="-228600" fontAlgn="base">
                        <a:lnSpc>
                          <a:spcPct val="150000"/>
                        </a:lnSpc>
                        <a:spcBef>
                          <a:spcPct val="20000"/>
                        </a:spcBef>
                        <a:spcAft>
                          <a:spcPct val="0"/>
                        </a:spcAft>
                        <a:defRPr sz="2000">
                          <a:solidFill>
                            <a:schemeClr val="tx1"/>
                          </a:solidFill>
                          <a:latin typeface="Verdana" panose="020B0604030504040204" pitchFamily="34" charset="0"/>
                        </a:defRPr>
                      </a:lvl9pPr>
                    </a:lstStyle>
                    <a:p>
                      <a:pPr marL="342900" marR="0" lvl="0" indent="-342900" algn="ctr" defTabSz="914400" rtl="0" eaLnBrk="1" fontAlgn="base" latinLnBrk="0" hangingPunct="1">
                        <a:lnSpc>
                          <a:spcPct val="150000"/>
                        </a:lnSpc>
                        <a:spcBef>
                          <a:spcPct val="0"/>
                        </a:spcBef>
                        <a:spcAft>
                          <a:spcPct val="0"/>
                        </a:spcAft>
                        <a:buClrTx/>
                        <a:buSzTx/>
                        <a:buFontTx/>
                        <a:buNone/>
                        <a:tabLst/>
                      </a:pPr>
                      <a:r>
                        <a:rPr kumimoji="0" lang="en-GB" altLang="en-US" sz="800" b="1" i="0" u="none" strike="noStrike" cap="none" normalizeH="0" baseline="0" dirty="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rPr>
                        <a:t>Unknown Area</a:t>
                      </a:r>
                      <a:endParaRPr kumimoji="0" lang="en-GB" altLang="en-US" sz="800" b="0" i="0" u="none" strike="noStrike" cap="none" normalizeH="0" baseline="0" dirty="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endParaRPr>
                    </a:p>
                  </a:txBody>
                  <a:tcPr marL="90000" marR="90000" marT="26325" marB="26325" anchor="ctr" anchorCtr="1" horzOverflow="overflow">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lnTlToBr>
                      <a:noFill/>
                    </a:lnTlToBr>
                    <a:lnBlToTr>
                      <a:noFill/>
                    </a:lnBlToTr>
                    <a:solidFill>
                      <a:schemeClr val="folHlink"/>
                    </a:solidFill>
                  </a:tcPr>
                </a:tc>
                <a:extLst>
                  <a:ext uri="{0D108BD9-81ED-4DB2-BD59-A6C34878D82A}">
                    <a16:rowId xmlns:a16="http://schemas.microsoft.com/office/drawing/2014/main" val="3407007863"/>
                  </a:ext>
                </a:extLst>
              </a:tr>
            </a:tbl>
          </a:graphicData>
        </a:graphic>
      </p:graphicFrame>
      <p:sp>
        <p:nvSpPr>
          <p:cNvPr id="2" name="Rectangle 1"/>
          <p:cNvSpPr/>
          <p:nvPr/>
        </p:nvSpPr>
        <p:spPr>
          <a:xfrm>
            <a:off x="268942" y="4457701"/>
            <a:ext cx="7708526" cy="507831"/>
          </a:xfrm>
          <a:prstGeom prst="rect">
            <a:avLst/>
          </a:prstGeom>
        </p:spPr>
        <p:txBody>
          <a:bodyPr wrap="square">
            <a:spAutoFit/>
          </a:bodyPr>
          <a:lstStyle/>
          <a:p>
            <a:r>
              <a:rPr lang="en-GB" sz="1350" dirty="0">
                <a:hlinkClick r:id="rId6"/>
              </a:rPr>
              <a:t>https://www.thecoachingtoolscompany.com/how-to-use-the-johari-window-tool-for-a-new-perspective-on-the-inner-critic-by-ruby-mcguire/</a:t>
            </a:r>
            <a:r>
              <a:rPr lang="en-GB" sz="1350" dirty="0"/>
              <a:t> </a:t>
            </a:r>
          </a:p>
        </p:txBody>
      </p:sp>
      <p:pic>
        <p:nvPicPr>
          <p:cNvPr id="3" name="Audio 2">
            <a:hlinkClick r:id="" action="ppaction://media"/>
            <a:extLst>
              <a:ext uri="{FF2B5EF4-FFF2-40B4-BE49-F238E27FC236}">
                <a16:creationId xmlns:a16="http://schemas.microsoft.com/office/drawing/2014/main" id="{37A94529-9A33-3840-A49E-079A35D649C5}"/>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8115300" y="5829300"/>
            <a:ext cx="812800" cy="812800"/>
          </a:xfrm>
          <a:prstGeom prst="rect">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slow" p14:dur="2000" advTm="108911"/>
    </mc:Choice>
    <mc:Fallback>
      <p:transition spd="slow" advTm="1089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5120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1"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DDCC0-DC73-0645-B3AA-8ED41E3DB638}"/>
              </a:ext>
            </a:extLst>
          </p:cNvPr>
          <p:cNvSpPr>
            <a:spLocks noGrp="1"/>
          </p:cNvSpPr>
          <p:nvPr>
            <p:ph type="title"/>
          </p:nvPr>
        </p:nvSpPr>
        <p:spPr/>
        <p:txBody>
          <a:bodyPr>
            <a:normAutofit fontScale="90000"/>
          </a:bodyPr>
          <a:lstStyle/>
          <a:p>
            <a:r>
              <a:rPr lang="en-US" dirty="0"/>
              <a:t>Kolb’s </a:t>
            </a:r>
            <a:r>
              <a:rPr lang="en-GB" dirty="0"/>
              <a:t>Experiential Learning Style Theory </a:t>
            </a:r>
            <a:endParaRPr lang="en-US" dirty="0"/>
          </a:p>
        </p:txBody>
      </p:sp>
      <p:pic>
        <p:nvPicPr>
          <p:cNvPr id="1026" name="Picture 2" descr="Kolb's Learning Styles">
            <a:extLst>
              <a:ext uri="{FF2B5EF4-FFF2-40B4-BE49-F238E27FC236}">
                <a16:creationId xmlns:a16="http://schemas.microsoft.com/office/drawing/2014/main" id="{B10B6107-2C19-2E49-A0E9-9BBF476A9F7B}"/>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827584" y="2451100"/>
            <a:ext cx="2552700" cy="19558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3431060B-D8C4-C745-A1D2-757A8EAE9924}"/>
              </a:ext>
            </a:extLst>
          </p:cNvPr>
          <p:cNvSpPr/>
          <p:nvPr/>
        </p:nvSpPr>
        <p:spPr>
          <a:xfrm>
            <a:off x="3744416" y="1944687"/>
            <a:ext cx="4572000" cy="3108543"/>
          </a:xfrm>
          <a:prstGeom prst="rect">
            <a:avLst/>
          </a:prstGeom>
        </p:spPr>
        <p:txBody>
          <a:bodyPr wrap="square">
            <a:spAutoFit/>
          </a:bodyPr>
          <a:lstStyle/>
          <a:p>
            <a:r>
              <a:rPr lang="en-GB" sz="1400" b="1" dirty="0">
                <a:solidFill>
                  <a:srgbClr val="000000"/>
                </a:solidFill>
              </a:rPr>
              <a:t>1.</a:t>
            </a:r>
            <a:r>
              <a:rPr lang="en-GB" sz="1400" dirty="0">
                <a:solidFill>
                  <a:srgbClr val="000000"/>
                </a:solidFill>
              </a:rPr>
              <a:t> </a:t>
            </a:r>
            <a:r>
              <a:rPr lang="en-GB" sz="1400" b="1" dirty="0">
                <a:solidFill>
                  <a:srgbClr val="000000"/>
                </a:solidFill>
              </a:rPr>
              <a:t>Concrete Experience</a:t>
            </a:r>
            <a:r>
              <a:rPr lang="en-GB" sz="1400" dirty="0">
                <a:solidFill>
                  <a:srgbClr val="000000"/>
                </a:solidFill>
              </a:rPr>
              <a:t> - a new experience or situation is encountered, or a reinterpretation of existing experience.</a:t>
            </a:r>
          </a:p>
          <a:p>
            <a:r>
              <a:rPr lang="en-GB" sz="1400" b="1" dirty="0">
                <a:solidFill>
                  <a:srgbClr val="000000"/>
                </a:solidFill>
              </a:rPr>
              <a:t>2.</a:t>
            </a:r>
            <a:r>
              <a:rPr lang="en-GB" sz="1400" dirty="0">
                <a:solidFill>
                  <a:srgbClr val="000000"/>
                </a:solidFill>
              </a:rPr>
              <a:t> </a:t>
            </a:r>
            <a:r>
              <a:rPr lang="en-GB" sz="1400" b="1" dirty="0">
                <a:solidFill>
                  <a:srgbClr val="000000"/>
                </a:solidFill>
              </a:rPr>
              <a:t>Reflective Observation of the New Experience</a:t>
            </a:r>
            <a:r>
              <a:rPr lang="en-GB" sz="1400" dirty="0">
                <a:solidFill>
                  <a:srgbClr val="000000"/>
                </a:solidFill>
              </a:rPr>
              <a:t> - of particular importance are any inconsistencies between experience and understanding.</a:t>
            </a:r>
          </a:p>
          <a:p>
            <a:r>
              <a:rPr lang="en-GB" sz="1400" b="1" dirty="0">
                <a:solidFill>
                  <a:srgbClr val="000000"/>
                </a:solidFill>
              </a:rPr>
              <a:t>3.</a:t>
            </a:r>
            <a:r>
              <a:rPr lang="en-GB" sz="1400" dirty="0">
                <a:solidFill>
                  <a:srgbClr val="000000"/>
                </a:solidFill>
              </a:rPr>
              <a:t> </a:t>
            </a:r>
            <a:r>
              <a:rPr lang="en-GB" sz="1400" b="1" dirty="0">
                <a:solidFill>
                  <a:srgbClr val="000000"/>
                </a:solidFill>
              </a:rPr>
              <a:t>Abstract Conceptualization</a:t>
            </a:r>
            <a:r>
              <a:rPr lang="en-GB" sz="1400" dirty="0">
                <a:solidFill>
                  <a:srgbClr val="000000"/>
                </a:solidFill>
              </a:rPr>
              <a:t> reflection gives rise to a new idea, or a modification of an existing abstract concept (the person has learned from their experience).</a:t>
            </a:r>
          </a:p>
          <a:p>
            <a:r>
              <a:rPr lang="en-GB" sz="1400" b="1" dirty="0">
                <a:solidFill>
                  <a:srgbClr val="000000"/>
                </a:solidFill>
              </a:rPr>
              <a:t>4.</a:t>
            </a:r>
            <a:r>
              <a:rPr lang="en-GB" sz="1400" dirty="0">
                <a:solidFill>
                  <a:srgbClr val="000000"/>
                </a:solidFill>
              </a:rPr>
              <a:t> </a:t>
            </a:r>
            <a:r>
              <a:rPr lang="en-GB" sz="1400" b="1" dirty="0">
                <a:solidFill>
                  <a:srgbClr val="000000"/>
                </a:solidFill>
              </a:rPr>
              <a:t>Active Experimentation</a:t>
            </a:r>
            <a:r>
              <a:rPr lang="en-GB" sz="1400" dirty="0">
                <a:solidFill>
                  <a:srgbClr val="000000"/>
                </a:solidFill>
              </a:rPr>
              <a:t> - the learner applies their idea(s) to the world around them to see what happens.</a:t>
            </a:r>
          </a:p>
          <a:p>
            <a:endParaRPr lang="en-GB" sz="1400" b="0" i="0" dirty="0">
              <a:solidFill>
                <a:srgbClr val="000000"/>
              </a:solidFill>
              <a:effectLst/>
            </a:endParaRPr>
          </a:p>
          <a:p>
            <a:endParaRPr lang="en-GB" sz="1400" dirty="0">
              <a:solidFill>
                <a:srgbClr val="000000"/>
              </a:solidFill>
            </a:endParaRPr>
          </a:p>
          <a:p>
            <a:endParaRPr lang="en-GB" sz="1400" b="0" i="0" dirty="0">
              <a:solidFill>
                <a:srgbClr val="000000"/>
              </a:solidFill>
              <a:effectLst/>
            </a:endParaRPr>
          </a:p>
        </p:txBody>
      </p:sp>
      <p:sp>
        <p:nvSpPr>
          <p:cNvPr id="5" name="TextBox 4">
            <a:extLst>
              <a:ext uri="{FF2B5EF4-FFF2-40B4-BE49-F238E27FC236}">
                <a16:creationId xmlns:a16="http://schemas.microsoft.com/office/drawing/2014/main" id="{F8311514-E504-274A-A6A2-15FE1BBC415D}"/>
              </a:ext>
            </a:extLst>
          </p:cNvPr>
          <p:cNvSpPr txBox="1"/>
          <p:nvPr/>
        </p:nvSpPr>
        <p:spPr>
          <a:xfrm>
            <a:off x="1500554" y="5158154"/>
            <a:ext cx="5691238" cy="369332"/>
          </a:xfrm>
          <a:prstGeom prst="rect">
            <a:avLst/>
          </a:prstGeom>
          <a:noFill/>
        </p:spPr>
        <p:txBody>
          <a:bodyPr wrap="none" rtlCol="0">
            <a:spAutoFit/>
          </a:bodyPr>
          <a:lstStyle/>
          <a:p>
            <a:r>
              <a:rPr lang="en-US" dirty="0">
                <a:hlinkClick r:id="rId5"/>
              </a:rPr>
              <a:t>https://www.simplypsychology.org/learning-kolb.html</a:t>
            </a:r>
            <a:r>
              <a:rPr lang="en-US" dirty="0"/>
              <a:t> </a:t>
            </a:r>
          </a:p>
        </p:txBody>
      </p:sp>
      <p:pic>
        <p:nvPicPr>
          <p:cNvPr id="3" name="Audio 2">
            <a:hlinkClick r:id="" action="ppaction://media"/>
            <a:extLst>
              <a:ext uri="{FF2B5EF4-FFF2-40B4-BE49-F238E27FC236}">
                <a16:creationId xmlns:a16="http://schemas.microsoft.com/office/drawing/2014/main" id="{ED3B69EB-620D-4944-9A72-2F1BF23CB60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301777996"/>
      </p:ext>
    </p:extLst>
  </p:cSld>
  <p:clrMapOvr>
    <a:masterClrMapping/>
  </p:clrMapOvr>
  <mc:AlternateContent xmlns:mc="http://schemas.openxmlformats.org/markup-compatibility/2006">
    <mc:Choice xmlns:p14="http://schemas.microsoft.com/office/powerpoint/2010/main" Requires="p14">
      <p:transition spd="slow" p14:dur="2000" advTm="54639"/>
    </mc:Choice>
    <mc:Fallback>
      <p:transition spd="slow" advTm="546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Gibb’s Reflective Cycle</a:t>
            </a:r>
          </a:p>
        </p:txBody>
      </p:sp>
      <p:pic>
        <p:nvPicPr>
          <p:cNvPr id="4" name="Content Placeholder 3"/>
          <p:cNvPicPr>
            <a:picLocks noGrp="1" noChangeAspect="1"/>
          </p:cNvPicPr>
          <p:nvPr>
            <p:ph idx="1"/>
          </p:nvPr>
        </p:nvPicPr>
        <p:blipFill>
          <a:blip r:embed="rId5">
            <a:extLst>
              <a:ext uri="{28A0092B-C50C-407E-A947-70E740481C1C}">
                <a14:useLocalDpi xmlns:a14="http://schemas.microsoft.com/office/drawing/2010/main" val="0"/>
              </a:ext>
            </a:extLst>
          </a:blip>
          <a:stretch>
            <a:fillRect/>
          </a:stretch>
        </p:blipFill>
        <p:spPr>
          <a:xfrm>
            <a:off x="2718262" y="1920479"/>
            <a:ext cx="3784369" cy="2755701"/>
          </a:xfrm>
        </p:spPr>
      </p:pic>
      <p:pic>
        <p:nvPicPr>
          <p:cNvPr id="3" name="Audio 2">
            <a:hlinkClick r:id="" action="ppaction://media"/>
            <a:extLst>
              <a:ext uri="{FF2B5EF4-FFF2-40B4-BE49-F238E27FC236}">
                <a16:creationId xmlns:a16="http://schemas.microsoft.com/office/drawing/2014/main" id="{6CCAFFC0-4F95-7443-B0B6-80324933683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539457390"/>
      </p:ext>
    </p:extLst>
  </p:cSld>
  <p:clrMapOvr>
    <a:masterClrMapping/>
  </p:clrMapOvr>
  <mc:AlternateContent xmlns:mc="http://schemas.openxmlformats.org/markup-compatibility/2006">
    <mc:Choice xmlns:p14="http://schemas.microsoft.com/office/powerpoint/2010/main" Requires="p14">
      <p:transition spd="slow" p14:dur="2000" advTm="37623"/>
    </mc:Choice>
    <mc:Fallback>
      <p:transition spd="slow" advTm="376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9ED77C-9A77-4943-823F-9D497662A955}"/>
              </a:ext>
            </a:extLst>
          </p:cNvPr>
          <p:cNvSpPr>
            <a:spLocks noGrp="1"/>
          </p:cNvSpPr>
          <p:nvPr>
            <p:ph type="title"/>
          </p:nvPr>
        </p:nvSpPr>
        <p:spPr/>
        <p:txBody>
          <a:bodyPr>
            <a:normAutofit/>
          </a:bodyPr>
          <a:lstStyle/>
          <a:p>
            <a:r>
              <a:rPr lang="en-US" dirty="0"/>
              <a:t>Useful Resources</a:t>
            </a:r>
          </a:p>
        </p:txBody>
      </p:sp>
      <p:sp>
        <p:nvSpPr>
          <p:cNvPr id="3" name="Content Placeholder 2">
            <a:extLst>
              <a:ext uri="{FF2B5EF4-FFF2-40B4-BE49-F238E27FC236}">
                <a16:creationId xmlns:a16="http://schemas.microsoft.com/office/drawing/2014/main" id="{78E4F90D-4AF6-0241-964B-55298EB4D9BF}"/>
              </a:ext>
            </a:extLst>
          </p:cNvPr>
          <p:cNvSpPr>
            <a:spLocks noGrp="1"/>
          </p:cNvSpPr>
          <p:nvPr>
            <p:ph idx="1"/>
          </p:nvPr>
        </p:nvSpPr>
        <p:spPr/>
        <p:txBody>
          <a:bodyPr>
            <a:normAutofit lnSpcReduction="10000"/>
          </a:bodyPr>
          <a:lstStyle/>
          <a:p>
            <a:r>
              <a:rPr lang="en-US" sz="2000" dirty="0"/>
              <a:t>Please refer to the learning plan and the documents for you on Moodle for LO3.</a:t>
            </a:r>
          </a:p>
          <a:p>
            <a:r>
              <a:rPr lang="en-GB" sz="2000" dirty="0">
                <a:hlinkClick r:id="rId5"/>
              </a:rPr>
              <a:t>https://hbr.org/2019/10/where-companies-go-wrong-with-learning-and-development</a:t>
            </a:r>
            <a:r>
              <a:rPr lang="en-GB" sz="2000" dirty="0"/>
              <a:t> </a:t>
            </a:r>
          </a:p>
          <a:p>
            <a:r>
              <a:rPr lang="en-GB" sz="2000" dirty="0"/>
              <a:t> </a:t>
            </a:r>
            <a:r>
              <a:rPr lang="en-US" sz="2000" dirty="0">
                <a:hlinkClick r:id="rId6"/>
              </a:rPr>
              <a:t>https://</a:t>
            </a:r>
            <a:r>
              <a:rPr lang="en-US" sz="2000" dirty="0" err="1">
                <a:hlinkClick r:id="rId6"/>
              </a:rPr>
              <a:t>hbr.org</a:t>
            </a:r>
            <a:r>
              <a:rPr lang="en-US" sz="2000" dirty="0">
                <a:hlinkClick r:id="rId6"/>
              </a:rPr>
              <a:t>/2019/02/making-learning-a-part-of-everyday-work</a:t>
            </a:r>
          </a:p>
          <a:p>
            <a:r>
              <a:rPr lang="en-US" sz="2000" dirty="0">
                <a:hlinkClick r:id="rId6"/>
              </a:rPr>
              <a:t>\LinkedIn Learning  </a:t>
            </a:r>
            <a:endParaRPr lang="en-US" sz="2000" dirty="0"/>
          </a:p>
          <a:p>
            <a:r>
              <a:rPr lang="en-US" sz="2000" dirty="0">
                <a:hlinkClick r:id="rId7"/>
              </a:rPr>
              <a:t>https://www.businessballs.com/self-awareness/reflective-practice/</a:t>
            </a:r>
            <a:endParaRPr lang="en-US" sz="2000" dirty="0"/>
          </a:p>
          <a:p>
            <a:r>
              <a:rPr lang="en-US" sz="2000" dirty="0">
                <a:hlinkClick r:id="rId8"/>
              </a:rPr>
              <a:t>https://www.simplypsychology.org/learning-kolb.html</a:t>
            </a:r>
            <a:r>
              <a:rPr lang="en-US" sz="2000" dirty="0"/>
              <a:t> </a:t>
            </a:r>
          </a:p>
          <a:p>
            <a:r>
              <a:rPr lang="en-GB" altLang="en-US" sz="2000" dirty="0">
                <a:hlinkClick r:id="rId9"/>
              </a:rPr>
              <a:t>https://www.verywellmind.com/negative-bias-4589618</a:t>
            </a:r>
            <a:r>
              <a:rPr lang="en-GB" altLang="en-US" sz="2000" dirty="0"/>
              <a:t>  </a:t>
            </a:r>
          </a:p>
          <a:p>
            <a:r>
              <a:rPr lang="en-US" sz="2000" dirty="0">
                <a:hlinkClick r:id="rId8"/>
              </a:rPr>
              <a:t>https://www.simplypsychology.org/learning-kolb.html</a:t>
            </a:r>
            <a:r>
              <a:rPr lang="en-US" sz="2000" dirty="0"/>
              <a:t> </a:t>
            </a:r>
          </a:p>
          <a:p>
            <a:r>
              <a:rPr lang="en-US" sz="2000" dirty="0">
                <a:hlinkClick r:id="rId10"/>
              </a:rPr>
              <a:t>https://www.ed.ac.uk/reflection/reflectors-toolkit/reflecting-on-experience/gibbs-reflective-cycle</a:t>
            </a:r>
            <a:r>
              <a:rPr lang="en-US" sz="2000" dirty="0"/>
              <a:t> </a:t>
            </a:r>
          </a:p>
          <a:p>
            <a:endParaRPr lang="en-US" sz="2000" dirty="0"/>
          </a:p>
          <a:p>
            <a:endParaRPr lang="en-GB" altLang="en-US" sz="2000" dirty="0"/>
          </a:p>
          <a:p>
            <a:endParaRPr lang="en-US" sz="2000" dirty="0"/>
          </a:p>
          <a:p>
            <a:endParaRPr lang="en-US" sz="2000" dirty="0"/>
          </a:p>
          <a:p>
            <a:endParaRPr lang="en-US" sz="2000" dirty="0"/>
          </a:p>
          <a:p>
            <a:endParaRPr lang="en-US" dirty="0"/>
          </a:p>
          <a:p>
            <a:endParaRPr lang="en-GB" dirty="0"/>
          </a:p>
          <a:p>
            <a:endParaRPr lang="en-US" dirty="0"/>
          </a:p>
          <a:p>
            <a:endParaRPr lang="en-US" dirty="0"/>
          </a:p>
        </p:txBody>
      </p:sp>
      <p:pic>
        <p:nvPicPr>
          <p:cNvPr id="6" name="Audio 5">
            <a:hlinkClick r:id="" action="ppaction://media"/>
            <a:extLst>
              <a:ext uri="{FF2B5EF4-FFF2-40B4-BE49-F238E27FC236}">
                <a16:creationId xmlns:a16="http://schemas.microsoft.com/office/drawing/2014/main" id="{AF05963A-B41E-0D48-A4BC-0D187D7D68FA}"/>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375983631"/>
      </p:ext>
    </p:extLst>
  </p:cSld>
  <p:clrMapOvr>
    <a:masterClrMapping/>
  </p:clrMapOvr>
  <mc:AlternateContent xmlns:mc="http://schemas.openxmlformats.org/markup-compatibility/2006">
    <mc:Choice xmlns:p14="http://schemas.microsoft.com/office/powerpoint/2010/main" Requires="p14">
      <p:transition spd="slow" p14:dur="2000" advTm="18974"/>
    </mc:Choice>
    <mc:Fallback>
      <p:transition spd="slow" advTm="189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1.5"/>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purl.org/dc/dcmitype/"/>
    <ds:schemaRef ds:uri="http://www.w3.org/XML/1998/namespace"/>
  </ds:schemaRefs>
</ds:datastoreItem>
</file>

<file path=customXml/itemProps2.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6444</TotalTime>
  <Words>2149</Words>
  <Application>Microsoft Macintosh PowerPoint</Application>
  <PresentationFormat>On-screen Show (4:3)</PresentationFormat>
  <Paragraphs>172</Paragraphs>
  <Slides>13</Slides>
  <Notes>12</Notes>
  <HiddenSlides>0</HiddenSlides>
  <MMClips>14</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Comic Sans MS</vt:lpstr>
      <vt:lpstr>Myriad Pro</vt:lpstr>
      <vt:lpstr>20140311PresentationUWTSDTemplate</vt:lpstr>
      <vt:lpstr>    CIPD Associate Diploma in People Management</vt:lpstr>
      <vt:lpstr>Recap</vt:lpstr>
      <vt:lpstr>How the role of the people profession is evolving:</vt:lpstr>
      <vt:lpstr>Professional development</vt:lpstr>
      <vt:lpstr>PowerPoint Presentation</vt:lpstr>
      <vt:lpstr>Covey, S. (2005) The 7 Habits of Highly Effective People. New York: Free Press. </vt:lpstr>
      <vt:lpstr>Reflective practice concepts</vt:lpstr>
      <vt:lpstr>Reflective Practice </vt:lpstr>
      <vt:lpstr>Principles in asking for feedback</vt:lpstr>
      <vt:lpstr>Johari’s window</vt:lpstr>
      <vt:lpstr>Kolb’s Experiential Learning Style Theory </vt:lpstr>
      <vt:lpstr>Gibb’s Reflective Cycle</vt:lpstr>
      <vt:lpstr>Useful Resources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Sharon Atkins</cp:lastModifiedBy>
  <cp:revision>309</cp:revision>
  <cp:lastPrinted>2019-10-01T11:26:54Z</cp:lastPrinted>
  <dcterms:created xsi:type="dcterms:W3CDTF">2015-04-14T15:21:28Z</dcterms:created>
  <dcterms:modified xsi:type="dcterms:W3CDTF">2022-01-06T10:03:16Z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